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3"/>
  </p:sldMasterIdLst>
  <p:notesMasterIdLst>
    <p:notesMasterId r:id="rId7"/>
  </p:notesMasterIdLst>
  <p:sldIdLst>
    <p:sldId id="258" r:id="rId4"/>
    <p:sldId id="259" r:id="rId5"/>
    <p:sldId id="296" r:id="rId6"/>
    <p:sldId id="314" r:id="rId8"/>
    <p:sldId id="329" r:id="rId9"/>
    <p:sldId id="277" r:id="rId10"/>
    <p:sldId id="385" r:id="rId11"/>
    <p:sldId id="386" r:id="rId12"/>
    <p:sldId id="387" r:id="rId13"/>
    <p:sldId id="388" r:id="rId14"/>
    <p:sldId id="389" r:id="rId15"/>
    <p:sldId id="390" r:id="rId16"/>
    <p:sldId id="391" r:id="rId17"/>
    <p:sldId id="392" r:id="rId18"/>
    <p:sldId id="393" r:id="rId19"/>
    <p:sldId id="394" r:id="rId20"/>
    <p:sldId id="395" r:id="rId21"/>
    <p:sldId id="396" r:id="rId22"/>
    <p:sldId id="397" r:id="rId23"/>
    <p:sldId id="398" r:id="rId24"/>
    <p:sldId id="399" r:id="rId25"/>
    <p:sldId id="400" r:id="rId26"/>
    <p:sldId id="401" r:id="rId27"/>
    <p:sldId id="402" r:id="rId28"/>
    <p:sldId id="403" r:id="rId29"/>
    <p:sldId id="404" r:id="rId30"/>
    <p:sldId id="405" r:id="rId31"/>
    <p:sldId id="406" r:id="rId32"/>
    <p:sldId id="407" r:id="rId33"/>
    <p:sldId id="408" r:id="rId34"/>
    <p:sldId id="409" r:id="rId35"/>
    <p:sldId id="410" r:id="rId36"/>
    <p:sldId id="411" r:id="rId37"/>
    <p:sldId id="412" r:id="rId38"/>
    <p:sldId id="338" r:id="rId39"/>
    <p:sldId id="339" r:id="rId40"/>
    <p:sldId id="413" r:id="rId41"/>
    <p:sldId id="414" r:id="rId42"/>
    <p:sldId id="415" r:id="rId43"/>
    <p:sldId id="417" r:id="rId44"/>
    <p:sldId id="416" r:id="rId45"/>
    <p:sldId id="418" r:id="rId46"/>
    <p:sldId id="419" r:id="rId47"/>
    <p:sldId id="420" r:id="rId48"/>
    <p:sldId id="421" r:id="rId49"/>
    <p:sldId id="422" r:id="rId50"/>
    <p:sldId id="344" r:id="rId51"/>
    <p:sldId id="345" r:id="rId52"/>
    <p:sldId id="423" r:id="rId53"/>
    <p:sldId id="424" r:id="rId54"/>
    <p:sldId id="299" r:id="rId55"/>
    <p:sldId id="291" r:id="rId56"/>
    <p:sldId id="300" r:id="rId5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644B"/>
    <a:srgbClr val="3A8BC1"/>
    <a:srgbClr val="7030A0"/>
    <a:srgbClr val="4C964D"/>
    <a:srgbClr val="C00000"/>
    <a:srgbClr val="FDFDFD"/>
    <a:srgbClr val="FC10FF"/>
    <a:srgbClr val="2D3CFF"/>
    <a:srgbClr val="00E205"/>
    <a:srgbClr val="FF54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82" d="100"/>
          <a:sy n="82" d="100"/>
        </p:scale>
        <p:origin x="731" y="97"/>
      </p:cViewPr>
      <p:guideLst>
        <p:guide orient="horz" pos="2225"/>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notesMaster" Target="notesMasters/notesMaster1.xml"/><Relationship Id="rId60" Type="http://schemas.openxmlformats.org/officeDocument/2006/relationships/tableStyles" Target="tableStyles.xml"/><Relationship Id="rId6" Type="http://schemas.openxmlformats.org/officeDocument/2006/relationships/slide" Target="slides/slide3.xml"/><Relationship Id="rId59" Type="http://schemas.openxmlformats.org/officeDocument/2006/relationships/viewProps" Target="viewProps.xml"/><Relationship Id="rId58" Type="http://schemas.openxmlformats.org/officeDocument/2006/relationships/presProps" Target="presProps.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slide" Target="slides/slide2.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803572-2981-4EE3-8222-0BF6052877F1}"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C1CCA4-A5B7-46B3-A961-85F248444BA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3CD86CF-79A7-4CC2-B013-8D2885E3271A}"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F3CD86CF-79A7-4CC2-B013-8D2885E3271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a:xfrm>
            <a:off x="838200" y="6356350"/>
            <a:ext cx="2743200" cy="365125"/>
          </a:xfrm>
        </p:spPr>
        <p:txBody>
          <a:bodyPr/>
          <a:lstStyle/>
          <a:p>
            <a:fld id="{AC1B7B3F-A56B-4310-A966-BD55D80449F1}"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p:spPr>
        <p:txBody>
          <a:bodyPr/>
          <a:lstStyle/>
          <a:p>
            <a:fld id="{73127340-2293-49D2-96F1-6E7BF0C8FD9C}"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p:spPr>
        <p:txBody>
          <a:bodyPr/>
          <a:lstStyle/>
          <a:p>
            <a:r>
              <a:rPr lang="zh-CN" altLang="en-US"/>
              <a:t>单击此处编辑母版标题样式</a:t>
            </a:r>
            <a:endParaRPr lang="zh-CN" altLang="en-US"/>
          </a:p>
        </p:txBody>
      </p:sp>
      <p:sp>
        <p:nvSpPr>
          <p:cNvPr id="3" name="内容占位符 2"/>
          <p:cNvSpPr>
            <a:spLocks noGrp="1"/>
          </p:cNvSpPr>
          <p:nvPr>
            <p:ph idx="1" hasCustomPrompt="1"/>
          </p:nvPr>
        </p:nvSpPr>
        <p:spPr>
          <a:xfrm>
            <a:off x="838200" y="1825625"/>
            <a:ext cx="10515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a:xfrm>
            <a:off x="838200" y="6356350"/>
            <a:ext cx="2743200" cy="365125"/>
          </a:xfrm>
        </p:spPr>
        <p:txBody>
          <a:bodyPr/>
          <a:lstStyle/>
          <a:p>
            <a:fld id="{36DF2183-FB84-4317-8027-F2F931B16D02}" type="datetimeFigureOut">
              <a:rPr lang="zh-CN" altLang="en-US" smtClean="0"/>
            </a:fld>
            <a:endParaRPr lang="zh-CN" altLang="en-US"/>
          </a:p>
        </p:txBody>
      </p:sp>
      <p:sp>
        <p:nvSpPr>
          <p:cNvPr id="5" name="页脚占位符 4"/>
          <p:cNvSpPr>
            <a:spLocks noGrp="1"/>
          </p:cNvSpPr>
          <p:nvPr>
            <p:ph type="ftr" sz="quarter" idx="11"/>
          </p:nvPr>
        </p:nvSpPr>
        <p:spPr>
          <a:xfrm>
            <a:off x="4038600" y="6356350"/>
            <a:ext cx="4114800" cy="365125"/>
          </a:xfr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p:spPr>
        <p:txBody>
          <a:bodyPr/>
          <a:lstStyle/>
          <a:p>
            <a:fld id="{773F0046-10F7-4BBB-9D46-616B951BEB00}"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2000"/>
    </mc:Choice>
    <mc:Fallback>
      <p:transition spd="slow" advTm="2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Big Image Placeholder">
    <p:spTree>
      <p:nvGrpSpPr>
        <p:cNvPr id="1" name=""/>
        <p:cNvGrpSpPr/>
        <p:nvPr/>
      </p:nvGrpSpPr>
      <p:grpSpPr>
        <a:xfrm>
          <a:off x="0" y="0"/>
          <a:ext cx="0" cy="0"/>
          <a:chOff x="0" y="0"/>
          <a:chExt cx="0" cy="0"/>
        </a:xfrm>
      </p:grpSpPr>
      <p:sp>
        <p:nvSpPr>
          <p:cNvPr id="11" name="Picture Placeholder 2"/>
          <p:cNvSpPr>
            <a:spLocks noGrp="1"/>
          </p:cNvSpPr>
          <p:nvPr>
            <p:ph type="pic" sz="quarter" idx="13"/>
          </p:nvPr>
        </p:nvSpPr>
        <p:spPr>
          <a:xfrm>
            <a:off x="874539" y="1524000"/>
            <a:ext cx="3356022" cy="4035778"/>
          </a:xfrm>
          <a:prstGeom prst="rect">
            <a:avLst/>
          </a:prstGeom>
        </p:spPr>
        <p:txBody>
          <a:bodyPr rtlCol="0">
            <a:normAutofit/>
          </a:bodyPr>
          <a:lstStyle>
            <a:lvl1pPr marL="0" indent="0">
              <a:buNone/>
              <a:defRPr sz="1000">
                <a:latin typeface="Calibri Light" panose="020F0302020204030204"/>
                <a:cs typeface="Calibri Light" panose="020F0302020204030204"/>
              </a:defRPr>
            </a:lvl1pPr>
          </a:lstStyle>
          <a:p>
            <a:pPr lvl="0"/>
            <a:endParaRPr lang="en-US" noProof="0" dirty="0"/>
          </a:p>
        </p:txBody>
      </p:sp>
      <p:sp>
        <p:nvSpPr>
          <p:cNvPr id="12" name="Picture Placeholder 2"/>
          <p:cNvSpPr>
            <a:spLocks noGrp="1"/>
          </p:cNvSpPr>
          <p:nvPr>
            <p:ph type="pic" sz="quarter" idx="14"/>
          </p:nvPr>
        </p:nvSpPr>
        <p:spPr>
          <a:xfrm>
            <a:off x="4467876" y="1524000"/>
            <a:ext cx="3356022" cy="4035778"/>
          </a:xfrm>
          <a:prstGeom prst="rect">
            <a:avLst/>
          </a:prstGeom>
        </p:spPr>
        <p:txBody>
          <a:bodyPr rtlCol="0">
            <a:normAutofit/>
          </a:bodyPr>
          <a:lstStyle>
            <a:lvl1pPr marL="0" indent="0">
              <a:buNone/>
              <a:defRPr sz="1000">
                <a:latin typeface="Calibri Light" panose="020F0302020204030204"/>
                <a:cs typeface="Calibri Light" panose="020F0302020204030204"/>
              </a:defRPr>
            </a:lvl1pPr>
          </a:lstStyle>
          <a:p>
            <a:pPr lvl="0"/>
            <a:endParaRPr lang="en-US" noProof="0" dirty="0"/>
          </a:p>
        </p:txBody>
      </p:sp>
      <p:sp>
        <p:nvSpPr>
          <p:cNvPr id="13" name="Picture Placeholder 2"/>
          <p:cNvSpPr>
            <a:spLocks noGrp="1"/>
          </p:cNvSpPr>
          <p:nvPr>
            <p:ph type="pic" sz="quarter" idx="15"/>
          </p:nvPr>
        </p:nvSpPr>
        <p:spPr>
          <a:xfrm>
            <a:off x="8059715" y="1524000"/>
            <a:ext cx="3356022" cy="4035778"/>
          </a:xfrm>
          <a:prstGeom prst="rect">
            <a:avLst/>
          </a:prstGeom>
        </p:spPr>
        <p:txBody>
          <a:bodyPr rtlCol="0">
            <a:normAutofit/>
          </a:bodyPr>
          <a:lstStyle>
            <a:lvl1pPr marL="0" indent="0">
              <a:buNone/>
              <a:defRPr sz="1000">
                <a:latin typeface="Calibri Light" panose="020F0302020204030204"/>
                <a:cs typeface="Calibri Light" panose="020F0302020204030204"/>
              </a:defRPr>
            </a:lvl1pPr>
          </a:lstStyle>
          <a:p>
            <a:pPr lvl="0"/>
            <a:endParaRPr lang="en-US" noProof="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Big Image Placeholder">
    <p:spTree>
      <p:nvGrpSpPr>
        <p:cNvPr id="1" name=""/>
        <p:cNvGrpSpPr/>
        <p:nvPr/>
      </p:nvGrpSpPr>
      <p:grpSpPr>
        <a:xfrm>
          <a:off x="0" y="0"/>
          <a:ext cx="0" cy="0"/>
          <a:chOff x="0" y="0"/>
          <a:chExt cx="0" cy="0"/>
        </a:xfrm>
      </p:grpSpPr>
      <p:sp>
        <p:nvSpPr>
          <p:cNvPr id="13" name="Picture Placeholder 2"/>
          <p:cNvSpPr>
            <a:spLocks noGrp="1"/>
          </p:cNvSpPr>
          <p:nvPr>
            <p:ph type="pic" sz="quarter" idx="15"/>
          </p:nvPr>
        </p:nvSpPr>
        <p:spPr>
          <a:xfrm>
            <a:off x="770932" y="1498600"/>
            <a:ext cx="2586934" cy="4292600"/>
          </a:xfrm>
          <a:prstGeom prst="rect">
            <a:avLst/>
          </a:prstGeom>
        </p:spPr>
        <p:txBody>
          <a:bodyPr rtlCol="0">
            <a:normAutofit/>
          </a:bodyPr>
          <a:lstStyle>
            <a:lvl1pPr marL="0" indent="0">
              <a:buNone/>
              <a:defRPr sz="1000">
                <a:latin typeface="Calibri Light" panose="020F0302020204030204"/>
                <a:cs typeface="Calibri Light" panose="020F0302020204030204"/>
              </a:defRPr>
            </a:lvl1pPr>
          </a:lstStyle>
          <a:p>
            <a:pPr lvl="0"/>
            <a:endParaRPr lang="en-US" noProof="0" dirty="0"/>
          </a:p>
        </p:txBody>
      </p:sp>
      <p:sp>
        <p:nvSpPr>
          <p:cNvPr id="9" name="Picture Placeholder 2"/>
          <p:cNvSpPr>
            <a:spLocks noGrp="1"/>
          </p:cNvSpPr>
          <p:nvPr>
            <p:ph type="pic" sz="quarter" idx="16"/>
          </p:nvPr>
        </p:nvSpPr>
        <p:spPr>
          <a:xfrm>
            <a:off x="3460511" y="1498600"/>
            <a:ext cx="2586934" cy="4292600"/>
          </a:xfrm>
          <a:prstGeom prst="rect">
            <a:avLst/>
          </a:prstGeom>
        </p:spPr>
        <p:txBody>
          <a:bodyPr rtlCol="0">
            <a:normAutofit/>
          </a:bodyPr>
          <a:lstStyle>
            <a:lvl1pPr marL="0" indent="0">
              <a:buNone/>
              <a:defRPr sz="1000">
                <a:latin typeface="Calibri Light" panose="020F0302020204030204"/>
                <a:cs typeface="Calibri Light" panose="020F0302020204030204"/>
              </a:defRPr>
            </a:lvl1pPr>
          </a:lstStyle>
          <a:p>
            <a:pPr lvl="0"/>
            <a:endParaRPr lang="en-US" noProof="0" dirty="0"/>
          </a:p>
        </p:txBody>
      </p:sp>
      <p:sp>
        <p:nvSpPr>
          <p:cNvPr id="10" name="Picture Placeholder 2"/>
          <p:cNvSpPr>
            <a:spLocks noGrp="1"/>
          </p:cNvSpPr>
          <p:nvPr>
            <p:ph type="pic" sz="quarter" idx="17"/>
          </p:nvPr>
        </p:nvSpPr>
        <p:spPr>
          <a:xfrm>
            <a:off x="6152495" y="1498600"/>
            <a:ext cx="2586934" cy="4292600"/>
          </a:xfrm>
          <a:prstGeom prst="rect">
            <a:avLst/>
          </a:prstGeom>
        </p:spPr>
        <p:txBody>
          <a:bodyPr rtlCol="0">
            <a:normAutofit/>
          </a:bodyPr>
          <a:lstStyle>
            <a:lvl1pPr marL="0" indent="0">
              <a:buNone/>
              <a:defRPr sz="1000">
                <a:latin typeface="Calibri Light" panose="020F0302020204030204"/>
                <a:cs typeface="Calibri Light" panose="020F0302020204030204"/>
              </a:defRPr>
            </a:lvl1pPr>
          </a:lstStyle>
          <a:p>
            <a:pPr lvl="0"/>
            <a:endParaRPr lang="en-US" noProof="0" dirty="0"/>
          </a:p>
        </p:txBody>
      </p:sp>
      <p:sp>
        <p:nvSpPr>
          <p:cNvPr id="14" name="Picture Placeholder 2"/>
          <p:cNvSpPr>
            <a:spLocks noGrp="1"/>
          </p:cNvSpPr>
          <p:nvPr>
            <p:ph type="pic" sz="quarter" idx="18"/>
          </p:nvPr>
        </p:nvSpPr>
        <p:spPr>
          <a:xfrm>
            <a:off x="8842074" y="1498600"/>
            <a:ext cx="2586934" cy="4292600"/>
          </a:xfrm>
          <a:prstGeom prst="rect">
            <a:avLst/>
          </a:prstGeom>
        </p:spPr>
        <p:txBody>
          <a:bodyPr rtlCol="0">
            <a:normAutofit/>
          </a:bodyPr>
          <a:lstStyle>
            <a:lvl1pPr marL="0" indent="0">
              <a:buNone/>
              <a:defRPr sz="1000">
                <a:latin typeface="Calibri Light" panose="020F0302020204030204"/>
                <a:cs typeface="Calibri Light" panose="020F0302020204030204"/>
              </a:defRPr>
            </a:lvl1pPr>
          </a:lstStyle>
          <a:p>
            <a:pPr lvl="0"/>
            <a:endParaRPr lang="en-US" noProof="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hree Laptops">
    <p:spTree>
      <p:nvGrpSpPr>
        <p:cNvPr id="1" name=""/>
        <p:cNvGrpSpPr/>
        <p:nvPr/>
      </p:nvGrpSpPr>
      <p:grpSpPr>
        <a:xfrm>
          <a:off x="0" y="0"/>
          <a:ext cx="0" cy="0"/>
          <a:chOff x="0" y="0"/>
          <a:chExt cx="0" cy="0"/>
        </a:xfrm>
      </p:grpSpPr>
      <p:sp>
        <p:nvSpPr>
          <p:cNvPr id="10" name="Picture Placeholder 2"/>
          <p:cNvSpPr>
            <a:spLocks noGrp="1"/>
          </p:cNvSpPr>
          <p:nvPr>
            <p:ph type="pic" sz="quarter" idx="10"/>
          </p:nvPr>
        </p:nvSpPr>
        <p:spPr>
          <a:xfrm>
            <a:off x="5079339" y="2633663"/>
            <a:ext cx="2007133" cy="2608263"/>
          </a:xfrm>
          <a:prstGeom prst="rect">
            <a:avLst/>
          </a:prstGeom>
        </p:spPr>
        <p:txBody>
          <a:bodyPr/>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iPad ">
    <p:spTree>
      <p:nvGrpSpPr>
        <p:cNvPr id="1" name=""/>
        <p:cNvGrpSpPr/>
        <p:nvPr/>
      </p:nvGrpSpPr>
      <p:grpSpPr>
        <a:xfrm>
          <a:off x="0" y="0"/>
          <a:ext cx="0" cy="0"/>
          <a:chOff x="0" y="0"/>
          <a:chExt cx="0" cy="0"/>
        </a:xfrm>
      </p:grpSpPr>
      <p:sp>
        <p:nvSpPr>
          <p:cNvPr id="8" name="Picture Placeholder 2"/>
          <p:cNvSpPr>
            <a:spLocks noGrp="1"/>
          </p:cNvSpPr>
          <p:nvPr>
            <p:ph type="pic" sz="quarter" idx="10"/>
          </p:nvPr>
        </p:nvSpPr>
        <p:spPr>
          <a:xfrm>
            <a:off x="0" y="0"/>
            <a:ext cx="12192000" cy="6858000"/>
          </a:xfrm>
          <a:prstGeom prst="rect">
            <a:avLst/>
          </a:prstGeom>
        </p:spPr>
        <p:txBody>
          <a:bodyPr/>
          <a:lstStyle/>
          <a:p>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21_Title Slide">
    <p:spTree>
      <p:nvGrpSpPr>
        <p:cNvPr id="1" name=""/>
        <p:cNvGrpSpPr/>
        <p:nvPr/>
      </p:nvGrpSpPr>
      <p:grpSpPr>
        <a:xfrm>
          <a:off x="0" y="0"/>
          <a:ext cx="0" cy="0"/>
          <a:chOff x="0" y="0"/>
          <a:chExt cx="0" cy="0"/>
        </a:xfrm>
      </p:grpSpPr>
      <p:sp>
        <p:nvSpPr>
          <p:cNvPr id="4" name="Picture Placeholder 2"/>
          <p:cNvSpPr>
            <a:spLocks noGrp="1"/>
          </p:cNvSpPr>
          <p:nvPr>
            <p:ph type="pic" sz="quarter" idx="10" hasCustomPrompt="1"/>
          </p:nvPr>
        </p:nvSpPr>
        <p:spPr>
          <a:xfrm>
            <a:off x="3315062" y="2529491"/>
            <a:ext cx="5551552" cy="3099507"/>
          </a:xfrm>
          <a:prstGeom prst="rect">
            <a:avLst/>
          </a:prstGeom>
        </p:spPr>
        <p:txBody>
          <a:bodyPr>
            <a:normAutofit/>
          </a:bodyPr>
          <a:lstStyle>
            <a:lvl1pPr>
              <a:defRPr sz="1200" baseline="0"/>
            </a:lvl1pPr>
          </a:lstStyle>
          <a:p>
            <a:r>
              <a:rPr lang="en-US" dirty="0"/>
              <a:t>Drag your picture here and Send to back</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0.xml"/><Relationship Id="rId8" Type="http://schemas.openxmlformats.org/officeDocument/2006/relationships/slideLayout" Target="../slideLayouts/slideLayout9.xml"/><Relationship Id="rId7" Type="http://schemas.openxmlformats.org/officeDocument/2006/relationships/slideLayout" Target="../slideLayouts/slideLayout8.xml"/><Relationship Id="rId6" Type="http://schemas.openxmlformats.org/officeDocument/2006/relationships/slideLayout" Target="../slideLayouts/slideLayout7.xml"/><Relationship Id="rId5" Type="http://schemas.openxmlformats.org/officeDocument/2006/relationships/slideLayout" Target="../slideLayouts/slideLayout6.xml"/><Relationship Id="rId4" Type="http://schemas.openxmlformats.org/officeDocument/2006/relationships/slideLayout" Target="../slideLayouts/slideLayout5.xml"/><Relationship Id="rId3" Type="http://schemas.openxmlformats.org/officeDocument/2006/relationships/slideLayout" Target="../slideLayouts/slideLayout4.xml"/><Relationship Id="rId2" Type="http://schemas.openxmlformats.org/officeDocument/2006/relationships/slideLayout" Target="../slideLayouts/slideLayout3.xml"/><Relationship Id="rId10"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Lst>
  <p:hf hdr="0" ftr="0" dt="0"/>
  <p:txStyles>
    <p:titleStyle>
      <a:lvl1pPr algn="l" defTabSz="914400" rtl="0" eaLnBrk="1" latinLnBrk="0" hangingPunct="1">
        <a:lnSpc>
          <a:spcPct val="90000"/>
        </a:lnSpc>
        <a:spcBef>
          <a:spcPct val="0"/>
        </a:spcBef>
        <a:buNone/>
        <a:defRPr lang="en-US" sz="3000" kern="1200">
          <a:solidFill>
            <a:schemeClr val="tx1"/>
          </a:solidFill>
          <a:latin typeface="Lato" panose="020F05020202040302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lang="en-US" sz="1800" kern="1200" dirty="0" smtClean="0">
          <a:solidFill>
            <a:schemeClr val="tx1"/>
          </a:solidFill>
          <a:effectLst/>
          <a:latin typeface="Lato" panose="020F050202020403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lang="en-US" sz="1600" kern="1200" dirty="0" smtClean="0">
          <a:solidFill>
            <a:schemeClr val="tx1"/>
          </a:solidFill>
          <a:effectLst/>
          <a:latin typeface="Lato" panose="020F050202020403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lang="en-US" sz="1600" kern="1200" dirty="0">
          <a:solidFill>
            <a:schemeClr val="tx1"/>
          </a:solidFill>
          <a:effectLst/>
          <a:latin typeface="Lato" panose="020F0502020204030203" pitchFamily="34" charset="0"/>
          <a:ea typeface="+mn-ea"/>
          <a:cs typeface="+mn-cs"/>
        </a:defRPr>
      </a:lvl5pPr>
      <a:lvl6pPr marL="25139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1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3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5565"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2565" algn="l" defTabSz="914400" rtl="0" eaLnBrk="1" latinLnBrk="0" hangingPunct="1">
        <a:defRPr sz="1800" kern="1200">
          <a:solidFill>
            <a:schemeClr val="tx1"/>
          </a:solidFill>
          <a:latin typeface="+mn-lt"/>
          <a:ea typeface="+mn-ea"/>
          <a:cs typeface="+mn-cs"/>
        </a:defRPr>
      </a:lvl7pPr>
      <a:lvl8pPr marL="3199765" algn="l" defTabSz="914400" rtl="0" eaLnBrk="1" latinLnBrk="0" hangingPunct="1">
        <a:defRPr sz="1800" kern="1200">
          <a:solidFill>
            <a:schemeClr val="tx1"/>
          </a:solidFill>
          <a:latin typeface="+mn-lt"/>
          <a:ea typeface="+mn-ea"/>
          <a:cs typeface="+mn-cs"/>
        </a:defRPr>
      </a:lvl8pPr>
      <a:lvl9pPr marL="3656965"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5.png"/><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5.png"/><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5.png"/><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5.png"/><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5.png"/><Relationship Id="rId1"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5.png"/><Relationship Id="rId1"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5.png"/><Relationship Id="rId1" Type="http://schemas.openxmlformats.org/officeDocument/2006/relationships/image" Target="../media/image4.png"/></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5.png"/><Relationship Id="rId1" Type="http://schemas.openxmlformats.org/officeDocument/2006/relationships/image" Target="../media/image4.png"/></Relationships>
</file>

<file path=ppt/slides/_rels/slide21.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5.png"/><Relationship Id="rId1"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5.png"/><Relationship Id="rId1"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5.png"/><Relationship Id="rId1"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5.png"/><Relationship Id="rId1" Type="http://schemas.openxmlformats.org/officeDocument/2006/relationships/image" Target="../media/image4.png"/></Relationships>
</file>

<file path=ppt/slides/_rels/slide26.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5.png"/><Relationship Id="rId1" Type="http://schemas.openxmlformats.org/officeDocument/2006/relationships/image" Target="../media/image4.png"/></Relationships>
</file>

<file path=ppt/slides/_rels/slide28.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13.png"/><Relationship Id="rId2" Type="http://schemas.openxmlformats.org/officeDocument/2006/relationships/image" Target="../media/image5.png"/><Relationship Id="rId1"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5.png"/><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0.xml"/><Relationship Id="rId2" Type="http://schemas.openxmlformats.org/officeDocument/2006/relationships/image" Target="../media/image3.png"/><Relationship Id="rId1" Type="http://schemas.openxmlformats.org/officeDocument/2006/relationships/image" Target="../media/image2.png"/></Relationships>
</file>

<file path=ppt/slides/_rels/slide30.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14.png"/><Relationship Id="rId2" Type="http://schemas.openxmlformats.org/officeDocument/2006/relationships/image" Target="../media/image5.png"/><Relationship Id="rId1" Type="http://schemas.openxmlformats.org/officeDocument/2006/relationships/image" Target="../media/image4.png"/></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5.png"/><Relationship Id="rId1" Type="http://schemas.openxmlformats.org/officeDocument/2006/relationships/image" Target="../media/image4.png"/></Relationships>
</file>

<file path=ppt/slides/_rels/slide32.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15.png"/><Relationship Id="rId2" Type="http://schemas.openxmlformats.org/officeDocument/2006/relationships/image" Target="../media/image5.png"/><Relationship Id="rId1"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5.png"/><Relationship Id="rId1" Type="http://schemas.openxmlformats.org/officeDocument/2006/relationships/image" Target="../media/image4.png"/></Relationships>
</file>

<file path=ppt/slides/_rels/slide34.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16.png"/><Relationship Id="rId2" Type="http://schemas.openxmlformats.org/officeDocument/2006/relationships/image" Target="../media/image5.png"/><Relationship Id="rId1"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5.png"/><Relationship Id="rId1" Type="http://schemas.openxmlformats.org/officeDocument/2006/relationships/image" Target="../media/image4.png"/></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5.png"/><Relationship Id="rId1" Type="http://schemas.openxmlformats.org/officeDocument/2006/relationships/image" Target="../media/image4.png"/></Relationships>
</file>

<file path=ppt/slides/_rels/slide39.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17.png"/><Relationship Id="rId2" Type="http://schemas.openxmlformats.org/officeDocument/2006/relationships/image" Target="../media/image5.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5.png"/><Relationship Id="rId1" Type="http://schemas.openxmlformats.org/officeDocument/2006/relationships/image" Target="../media/image4.png"/></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5.png"/><Relationship Id="rId1" Type="http://schemas.openxmlformats.org/officeDocument/2006/relationships/image" Target="../media/image4.png"/></Relationships>
</file>

<file path=ppt/slides/_rels/slide42.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18.png"/><Relationship Id="rId2" Type="http://schemas.openxmlformats.org/officeDocument/2006/relationships/image" Target="../media/image5.png"/><Relationship Id="rId1" Type="http://schemas.openxmlformats.org/officeDocument/2006/relationships/image" Target="../media/image4.png"/></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5.png"/><Relationship Id="rId1" Type="http://schemas.openxmlformats.org/officeDocument/2006/relationships/image" Target="../media/image4.png"/></Relationships>
</file>

<file path=ppt/slides/_rels/slide44.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19.png"/><Relationship Id="rId2" Type="http://schemas.openxmlformats.org/officeDocument/2006/relationships/image" Target="../media/image5.png"/><Relationship Id="rId1" Type="http://schemas.openxmlformats.org/officeDocument/2006/relationships/image" Target="../media/image4.png"/></Relationships>
</file>

<file path=ppt/slides/_rels/slide45.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20.png"/><Relationship Id="rId2" Type="http://schemas.openxmlformats.org/officeDocument/2006/relationships/image" Target="../media/image5.png"/><Relationship Id="rId1" Type="http://schemas.openxmlformats.org/officeDocument/2006/relationships/image" Target="../media/image4.png"/></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5.png"/><Relationship Id="rId1" Type="http://schemas.openxmlformats.org/officeDocument/2006/relationships/image" Target="../media/image4.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5.png"/><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5.png"/><Relationship Id="rId1" Type="http://schemas.openxmlformats.org/officeDocument/2006/relationships/image" Target="../media/image4.png"/></Relationships>
</file>

<file path=ppt/slides/_rels/slide51.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0.xml"/><Relationship Id="rId2" Type="http://schemas.openxmlformats.org/officeDocument/2006/relationships/image" Target="../media/image3.png"/><Relationship Id="rId1" Type="http://schemas.openxmlformats.org/officeDocument/2006/relationships/image" Target="../media/image21.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2.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5.png"/><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5.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6"/>
          <p:cNvSpPr/>
          <p:nvPr/>
        </p:nvSpPr>
        <p:spPr bwMode="auto">
          <a:xfrm>
            <a:off x="3441978" y="742479"/>
            <a:ext cx="5314396" cy="5373044"/>
          </a:xfrm>
          <a:custGeom>
            <a:avLst/>
            <a:gdLst>
              <a:gd name="T0" fmla="*/ 1203 w 1622"/>
              <a:gd name="T1" fmla="*/ 57 h 1622"/>
              <a:gd name="T2" fmla="*/ 1067 w 1622"/>
              <a:gd name="T3" fmla="*/ 0 h 1622"/>
              <a:gd name="T4" fmla="*/ 555 w 1622"/>
              <a:gd name="T5" fmla="*/ 0 h 1622"/>
              <a:gd name="T6" fmla="*/ 419 w 1622"/>
              <a:gd name="T7" fmla="*/ 57 h 1622"/>
              <a:gd name="T8" fmla="*/ 57 w 1622"/>
              <a:gd name="T9" fmla="*/ 419 h 1622"/>
              <a:gd name="T10" fmla="*/ 0 w 1622"/>
              <a:gd name="T11" fmla="*/ 555 h 1622"/>
              <a:gd name="T12" fmla="*/ 0 w 1622"/>
              <a:gd name="T13" fmla="*/ 1067 h 1622"/>
              <a:gd name="T14" fmla="*/ 57 w 1622"/>
              <a:gd name="T15" fmla="*/ 1204 h 1622"/>
              <a:gd name="T16" fmla="*/ 419 w 1622"/>
              <a:gd name="T17" fmla="*/ 1565 h 1622"/>
              <a:gd name="T18" fmla="*/ 555 w 1622"/>
              <a:gd name="T19" fmla="*/ 1622 h 1622"/>
              <a:gd name="T20" fmla="*/ 1067 w 1622"/>
              <a:gd name="T21" fmla="*/ 1622 h 1622"/>
              <a:gd name="T22" fmla="*/ 1203 w 1622"/>
              <a:gd name="T23" fmla="*/ 1565 h 1622"/>
              <a:gd name="T24" fmla="*/ 1565 w 1622"/>
              <a:gd name="T25" fmla="*/ 1204 h 1622"/>
              <a:gd name="T26" fmla="*/ 1622 w 1622"/>
              <a:gd name="T27" fmla="*/ 1067 h 1622"/>
              <a:gd name="T28" fmla="*/ 1622 w 1622"/>
              <a:gd name="T29" fmla="*/ 555 h 1622"/>
              <a:gd name="T30" fmla="*/ 1565 w 1622"/>
              <a:gd name="T31" fmla="*/ 419 h 1622"/>
              <a:gd name="T32" fmla="*/ 1203 w 1622"/>
              <a:gd name="T33" fmla="*/ 57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22" h="1622">
                <a:moveTo>
                  <a:pt x="1203" y="57"/>
                </a:moveTo>
                <a:cubicBezTo>
                  <a:pt x="1172" y="26"/>
                  <a:pt x="1111" y="0"/>
                  <a:pt x="1067" y="0"/>
                </a:cubicBezTo>
                <a:cubicBezTo>
                  <a:pt x="555" y="0"/>
                  <a:pt x="555" y="0"/>
                  <a:pt x="555" y="0"/>
                </a:cubicBezTo>
                <a:cubicBezTo>
                  <a:pt x="511" y="0"/>
                  <a:pt x="450" y="26"/>
                  <a:pt x="419" y="57"/>
                </a:cubicBezTo>
                <a:cubicBezTo>
                  <a:pt x="57" y="419"/>
                  <a:pt x="57" y="419"/>
                  <a:pt x="57" y="419"/>
                </a:cubicBezTo>
                <a:cubicBezTo>
                  <a:pt x="26" y="450"/>
                  <a:pt x="0" y="511"/>
                  <a:pt x="0" y="555"/>
                </a:cubicBezTo>
                <a:cubicBezTo>
                  <a:pt x="0" y="1067"/>
                  <a:pt x="0" y="1067"/>
                  <a:pt x="0" y="1067"/>
                </a:cubicBezTo>
                <a:cubicBezTo>
                  <a:pt x="0" y="1111"/>
                  <a:pt x="26" y="1173"/>
                  <a:pt x="57" y="1204"/>
                </a:cubicBezTo>
                <a:cubicBezTo>
                  <a:pt x="419" y="1565"/>
                  <a:pt x="419" y="1565"/>
                  <a:pt x="419" y="1565"/>
                </a:cubicBezTo>
                <a:cubicBezTo>
                  <a:pt x="450" y="1597"/>
                  <a:pt x="511" y="1622"/>
                  <a:pt x="555" y="1622"/>
                </a:cubicBezTo>
                <a:cubicBezTo>
                  <a:pt x="1067" y="1622"/>
                  <a:pt x="1067" y="1622"/>
                  <a:pt x="1067" y="1622"/>
                </a:cubicBezTo>
                <a:cubicBezTo>
                  <a:pt x="1111" y="1622"/>
                  <a:pt x="1172" y="1597"/>
                  <a:pt x="1203" y="1565"/>
                </a:cubicBezTo>
                <a:cubicBezTo>
                  <a:pt x="1565" y="1204"/>
                  <a:pt x="1565" y="1204"/>
                  <a:pt x="1565" y="1204"/>
                </a:cubicBezTo>
                <a:cubicBezTo>
                  <a:pt x="1596" y="1173"/>
                  <a:pt x="1622" y="1111"/>
                  <a:pt x="1622" y="1067"/>
                </a:cubicBezTo>
                <a:cubicBezTo>
                  <a:pt x="1622" y="555"/>
                  <a:pt x="1622" y="555"/>
                  <a:pt x="1622" y="555"/>
                </a:cubicBezTo>
                <a:cubicBezTo>
                  <a:pt x="1622" y="511"/>
                  <a:pt x="1596" y="450"/>
                  <a:pt x="1565" y="419"/>
                </a:cubicBezTo>
                <a:lnTo>
                  <a:pt x="1203" y="57"/>
                </a:lnTo>
                <a:close/>
              </a:path>
            </a:pathLst>
          </a:custGeom>
          <a:solidFill>
            <a:schemeClr val="bg1">
              <a:alpha val="20000"/>
            </a:schemeClr>
          </a:solidFill>
          <a:ln w="12700" cap="flat">
            <a:noFill/>
            <a:prstDash val="solid"/>
            <a:miter lim="800000"/>
          </a:ln>
        </p:spPr>
        <p:txBody>
          <a:bodyPr vert="horz" wrap="square" lIns="91440" tIns="45720" rIns="91440" bIns="45720" numCol="1" anchor="t" anchorCtr="0" compatLnSpc="1"/>
          <a:lstStyle/>
          <a:p>
            <a:endParaRPr lang="zh-CN" altLang="en-US">
              <a:solidFill>
                <a:schemeClr val="bg1"/>
              </a:solidFill>
              <a:cs typeface="+mn-ea"/>
              <a:sym typeface="+mn-lt"/>
            </a:endParaRPr>
          </a:p>
        </p:txBody>
      </p:sp>
      <p:sp>
        <p:nvSpPr>
          <p:cNvPr id="61" name="文本框 60"/>
          <p:cNvSpPr txBox="1"/>
          <p:nvPr/>
        </p:nvSpPr>
        <p:spPr>
          <a:xfrm>
            <a:off x="5358458" y="2275573"/>
            <a:ext cx="1475084" cy="707886"/>
          </a:xfrm>
          <a:prstGeom prst="rect">
            <a:avLst/>
          </a:prstGeom>
          <a:noFill/>
        </p:spPr>
        <p:txBody>
          <a:bodyPr wrap="none" rtlCol="0">
            <a:spAutoFit/>
          </a:bodyPr>
          <a:lstStyle/>
          <a:p>
            <a:pPr algn="ctr"/>
            <a:r>
              <a:rPr lang="en-US" altLang="zh-CN" sz="4000" b="1" dirty="0">
                <a:solidFill>
                  <a:schemeClr val="bg1"/>
                </a:solidFill>
                <a:latin typeface="宋体" panose="02010600030101010101" pitchFamily="2" charset="-122"/>
                <a:ea typeface="宋体" panose="02010600030101010101" pitchFamily="2" charset="-122"/>
                <a:cs typeface="+mn-ea"/>
                <a:sym typeface="+mn-lt"/>
              </a:rPr>
              <a:t>Day01</a:t>
            </a:r>
            <a:endParaRPr lang="en-US" altLang="zh-CN" sz="4000" b="1" dirty="0">
              <a:solidFill>
                <a:schemeClr val="bg1"/>
              </a:solidFill>
              <a:latin typeface="宋体" panose="02010600030101010101" pitchFamily="2" charset="-122"/>
              <a:ea typeface="宋体" panose="02010600030101010101" pitchFamily="2" charset="-122"/>
              <a:cs typeface="+mn-ea"/>
              <a:sym typeface="+mn-lt"/>
            </a:endParaRPr>
          </a:p>
        </p:txBody>
      </p:sp>
      <p:sp>
        <p:nvSpPr>
          <p:cNvPr id="63" name="文本框 62"/>
          <p:cNvSpPr txBox="1"/>
          <p:nvPr/>
        </p:nvSpPr>
        <p:spPr>
          <a:xfrm>
            <a:off x="4451966" y="3297697"/>
            <a:ext cx="3281669" cy="707886"/>
          </a:xfrm>
          <a:prstGeom prst="rect">
            <a:avLst/>
          </a:prstGeom>
          <a:noFill/>
        </p:spPr>
        <p:txBody>
          <a:bodyPr wrap="none" rtlCol="0">
            <a:spAutoFit/>
          </a:bodyPr>
          <a:lstStyle/>
          <a:p>
            <a:pPr algn="ctr"/>
            <a:r>
              <a:rPr lang="en-US" altLang="zh-CN" sz="4000" b="1" dirty="0">
                <a:solidFill>
                  <a:schemeClr val="bg1"/>
                </a:solidFill>
                <a:latin typeface="宋体" panose="02010600030101010101" pitchFamily="2" charset="-122"/>
                <a:ea typeface="宋体" panose="02010600030101010101" pitchFamily="2" charset="-122"/>
                <a:cs typeface="+mn-ea"/>
                <a:sym typeface="+mn-lt"/>
              </a:rPr>
              <a:t>Spring Cloud</a:t>
            </a:r>
            <a:endParaRPr lang="zh-CN" altLang="en-US" sz="4000" b="1" dirty="0">
              <a:solidFill>
                <a:schemeClr val="bg1"/>
              </a:solidFill>
              <a:latin typeface="宋体" panose="02010600030101010101" pitchFamily="2" charset="-122"/>
              <a:ea typeface="宋体" panose="02010600030101010101" pitchFamily="2" charset="-122"/>
              <a:cs typeface="+mn-ea"/>
              <a:sym typeface="+mn-lt"/>
            </a:endParaRPr>
          </a:p>
        </p:txBody>
      </p:sp>
      <p:sp>
        <p:nvSpPr>
          <p:cNvPr id="65" name="圆角矩形 64"/>
          <p:cNvSpPr/>
          <p:nvPr/>
        </p:nvSpPr>
        <p:spPr>
          <a:xfrm>
            <a:off x="5210686" y="4598315"/>
            <a:ext cx="1987400" cy="491319"/>
          </a:xfrm>
          <a:prstGeom prst="roundRect">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400" dirty="0">
                <a:solidFill>
                  <a:schemeClr val="bg1"/>
                </a:solidFill>
                <a:latin typeface="宋体" panose="02010600030101010101" pitchFamily="2" charset="-122"/>
                <a:ea typeface="宋体" panose="02010600030101010101" pitchFamily="2" charset="-122"/>
                <a:cs typeface="宋体" panose="02010600030101010101" pitchFamily="2" charset="-122"/>
                <a:sym typeface="+mn-lt"/>
              </a:rPr>
              <a:t>主讲人：</a:t>
            </a:r>
            <a:r>
              <a:rPr lang="en-US" altLang="zh-CN" sz="1400" dirty="0">
                <a:solidFill>
                  <a:schemeClr val="bg1"/>
                </a:solidFill>
                <a:latin typeface="宋体" panose="02010600030101010101" pitchFamily="2" charset="-122"/>
                <a:ea typeface="宋体" panose="02010600030101010101" pitchFamily="2" charset="-122"/>
                <a:cs typeface="宋体" panose="02010600030101010101" pitchFamily="2" charset="-122"/>
                <a:sym typeface="+mn-lt"/>
              </a:rPr>
              <a:t>xx</a:t>
            </a:r>
            <a:endParaRPr lang="en-US" altLang="zh-CN" sz="1400" dirty="0">
              <a:solidFill>
                <a:schemeClr val="bg1"/>
              </a:solidFill>
              <a:latin typeface="宋体" panose="02010600030101010101" pitchFamily="2" charset="-122"/>
              <a:ea typeface="宋体" panose="02010600030101010101" pitchFamily="2" charset="-122"/>
              <a:cs typeface="宋体" panose="02010600030101010101" pitchFamily="2" charset="-122"/>
              <a:sym typeface="+mn-lt"/>
            </a:endParaRPr>
          </a:p>
        </p:txBody>
      </p:sp>
      <p:sp>
        <p:nvSpPr>
          <p:cNvPr id="31" name="矩形 30"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4204809" y="3421220"/>
            <a:ext cx="3782382" cy="444242"/>
          </a:xfrm>
          <a:prstGeom prst="rect">
            <a:avLst/>
          </a:prstGeom>
        </p:spPr>
        <p:txBody>
          <a:bodyPr wrap="square" anchor="ctr" anchorCtr="0">
            <a:noAutofit/>
          </a:bodyPr>
          <a:lstStyle/>
          <a:p>
            <a:pPr algn="ctr"/>
            <a:endParaRPr lang="zh-CN" altLang="en-US" sz="1400" dirty="0">
              <a:solidFill>
                <a:schemeClr val="bg1"/>
              </a:solidFill>
              <a:cs typeface="+mn-ea"/>
              <a:sym typeface="+mn-lt"/>
            </a:endParaRPr>
          </a:p>
        </p:txBody>
      </p:sp>
      <p:grpSp>
        <p:nvGrpSpPr>
          <p:cNvPr id="12" name="组合 11"/>
          <p:cNvGrpSpPr/>
          <p:nvPr/>
        </p:nvGrpSpPr>
        <p:grpSpPr>
          <a:xfrm>
            <a:off x="5658678" y="4354495"/>
            <a:ext cx="874644" cy="0"/>
            <a:chOff x="5625548" y="3867892"/>
            <a:chExt cx="874644" cy="0"/>
          </a:xfrm>
        </p:grpSpPr>
        <p:cxnSp>
          <p:nvCxnSpPr>
            <p:cNvPr id="33" name="直接连接符 32"/>
            <p:cNvCxnSpPr/>
            <p:nvPr/>
          </p:nvCxnSpPr>
          <p:spPr>
            <a:xfrm>
              <a:off x="5625548" y="3867892"/>
              <a:ext cx="219443"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5843428" y="3867892"/>
              <a:ext cx="219443"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a:off x="6061306" y="3867892"/>
              <a:ext cx="219443"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a:off x="6280749" y="3867892"/>
              <a:ext cx="219443"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0" name="Oval 65_1"/>
          <p:cNvSpPr/>
          <p:nvPr/>
        </p:nvSpPr>
        <p:spPr>
          <a:xfrm>
            <a:off x="3655085" y="975194"/>
            <a:ext cx="4882628" cy="4882628"/>
          </a:xfrm>
          <a:prstGeom prst="ellipse">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未标题-2"/>
          <p:cNvPicPr>
            <a:picLocks noChangeAspect="1"/>
          </p:cNvPicPr>
          <p:nvPr/>
        </p:nvPicPr>
        <p:blipFill>
          <a:blip r:embed="rId1"/>
          <a:stretch>
            <a:fillRect/>
          </a:stretch>
        </p:blipFill>
        <p:spPr>
          <a:xfrm>
            <a:off x="7232650" y="3305810"/>
            <a:ext cx="10156190" cy="5709285"/>
          </a:xfrm>
          <a:prstGeom prst="rect">
            <a:avLst/>
          </a:prstGeom>
        </p:spPr>
      </p:pic>
      <p:sp>
        <p:nvSpPr>
          <p:cNvPr id="14" name="矩形 13"/>
          <p:cNvSpPr/>
          <p:nvPr/>
        </p:nvSpPr>
        <p:spPr>
          <a:xfrm>
            <a:off x="-49530" y="267970"/>
            <a:ext cx="12268200" cy="963930"/>
          </a:xfrm>
          <a:prstGeom prst="rect">
            <a:avLst/>
          </a:prstGeom>
          <a:solidFill>
            <a:srgbClr val="F3644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TextBox 49"/>
          <p:cNvSpPr txBox="1"/>
          <p:nvPr/>
        </p:nvSpPr>
        <p:spPr>
          <a:xfrm>
            <a:off x="1065178" y="714211"/>
            <a:ext cx="7013610" cy="386080"/>
          </a:xfrm>
          <a:prstGeom prst="rect">
            <a:avLst/>
          </a:prstGeom>
          <a:noFill/>
        </p:spPr>
        <p:txBody>
          <a:bodyPr wrap="square" rtlCol="0">
            <a:spAutoFit/>
          </a:bodyPr>
          <a:lstStyle/>
          <a:p>
            <a:pPr>
              <a:lnSpc>
                <a:spcPct val="80000"/>
              </a:lnSpc>
            </a:pPr>
            <a:r>
              <a:rPr lang="zh-CN" altLang="en-US" sz="2400" dirty="0">
                <a:solidFill>
                  <a:srgbClr val="FDFDFD"/>
                </a:solidFill>
                <a:latin typeface="宋体" panose="02010600030101010101" pitchFamily="2" charset="-122"/>
                <a:ea typeface="宋体" panose="02010600030101010101" pitchFamily="2" charset="-122"/>
                <a:cs typeface="+mn-ea"/>
                <a:sym typeface="+mn-lt"/>
              </a:rPr>
              <a:t>课程讲解 </a:t>
            </a:r>
            <a:r>
              <a:rPr lang="en-US" altLang="zh-CN" sz="2400" dirty="0">
                <a:solidFill>
                  <a:srgbClr val="FDFDFD"/>
                </a:solidFill>
                <a:latin typeface="宋体" panose="02010600030101010101" pitchFamily="2" charset="-122"/>
                <a:ea typeface="宋体" panose="02010600030101010101" pitchFamily="2" charset="-122"/>
                <a:cs typeface="+mn-ea"/>
                <a:sym typeface="+mn-lt"/>
              </a:rPr>
              <a:t>-- </a:t>
            </a:r>
            <a:r>
              <a:rPr lang="zh-CN" altLang="en-US" sz="2400" dirty="0">
                <a:solidFill>
                  <a:srgbClr val="FDFDFD"/>
                </a:solidFill>
                <a:latin typeface="宋体" panose="02010600030101010101" pitchFamily="2" charset="-122"/>
                <a:ea typeface="宋体" panose="02010600030101010101" pitchFamily="2" charset="-122"/>
                <a:cs typeface="+mn-ea"/>
                <a:sym typeface="+mn-lt"/>
              </a:rPr>
              <a:t>单体应用架构</a:t>
            </a:r>
            <a:endParaRPr lang="zh-CN" altLang="en-US" sz="2400" dirty="0">
              <a:solidFill>
                <a:srgbClr val="FDFDFD"/>
              </a:solidFill>
              <a:latin typeface="宋体" panose="02010600030101010101" pitchFamily="2" charset="-122"/>
              <a:ea typeface="宋体" panose="02010600030101010101" pitchFamily="2" charset="-122"/>
              <a:cs typeface="+mn-ea"/>
              <a:sym typeface="+mn-lt"/>
            </a:endParaRPr>
          </a:p>
        </p:txBody>
      </p:sp>
      <p:sp>
        <p:nvSpPr>
          <p:cNvPr id="16" name="TextBox 50"/>
          <p:cNvSpPr txBox="1"/>
          <p:nvPr/>
        </p:nvSpPr>
        <p:spPr>
          <a:xfrm>
            <a:off x="1065178" y="413731"/>
            <a:ext cx="4378086" cy="275590"/>
          </a:xfrm>
          <a:prstGeom prst="rect">
            <a:avLst/>
          </a:prstGeom>
          <a:noFill/>
        </p:spPr>
        <p:txBody>
          <a:bodyPr wrap="square" rtlCol="0">
            <a:spAutoFit/>
          </a:bodyPr>
          <a:lstStyle/>
          <a:p>
            <a:r>
              <a:rPr lang="en-US" sz="1200" dirty="0">
                <a:solidFill>
                  <a:srgbClr val="FDFDFD"/>
                </a:solidFill>
                <a:latin typeface="微软雅黑" panose="020B0503020204020204" charset="-122"/>
                <a:ea typeface="微软雅黑" panose="020B0503020204020204" charset="-122"/>
                <a:cs typeface="+mn-ea"/>
                <a:sym typeface="+mn-lt"/>
              </a:rPr>
              <a:t>LET‘S MAKE YOUR STUDY EASY</a:t>
            </a:r>
            <a:endParaRPr lang="en-US" sz="1200" dirty="0">
              <a:solidFill>
                <a:srgbClr val="FDFDFD"/>
              </a:solidFill>
              <a:latin typeface="微软雅黑" panose="020B0503020204020204" charset="-122"/>
              <a:ea typeface="微软雅黑" panose="020B0503020204020204" charset="-122"/>
              <a:cs typeface="+mn-ea"/>
              <a:sym typeface="+mn-lt"/>
            </a:endParaRPr>
          </a:p>
        </p:txBody>
      </p:sp>
      <p:sp>
        <p:nvSpPr>
          <p:cNvPr id="17" name="Rectangle 51"/>
          <p:cNvSpPr/>
          <p:nvPr/>
        </p:nvSpPr>
        <p:spPr>
          <a:xfrm>
            <a:off x="925747" y="414044"/>
            <a:ext cx="70970" cy="628052"/>
          </a:xfrm>
          <a:prstGeom prst="rect">
            <a:avLst/>
          </a:prstGeom>
          <a:solidFill>
            <a:srgbClr val="F8F8F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cs typeface="+mn-ea"/>
              <a:sym typeface="+mn-lt"/>
            </a:endParaRPr>
          </a:p>
        </p:txBody>
      </p:sp>
      <p:pic>
        <p:nvPicPr>
          <p:cNvPr id="19" name="图片 18" descr="D:\4.png4"/>
          <p:cNvPicPr>
            <a:picLocks noChangeAspect="1"/>
          </p:cNvPicPr>
          <p:nvPr/>
        </p:nvPicPr>
        <p:blipFill>
          <a:blip r:embed="rId2"/>
          <a:srcRect/>
          <a:stretch>
            <a:fillRect/>
          </a:stretch>
        </p:blipFill>
        <p:spPr>
          <a:xfrm>
            <a:off x="-893445" y="-41910"/>
            <a:ext cx="2817495" cy="1583690"/>
          </a:xfrm>
          <a:prstGeom prst="rect">
            <a:avLst/>
          </a:prstGeom>
        </p:spPr>
      </p:pic>
      <p:sp>
        <p:nvSpPr>
          <p:cNvPr id="2" name="文本框 1"/>
          <p:cNvSpPr txBox="1"/>
          <p:nvPr/>
        </p:nvSpPr>
        <p:spPr>
          <a:xfrm>
            <a:off x="733468" y="1536499"/>
            <a:ext cx="10725064" cy="2342949"/>
          </a:xfrm>
          <a:prstGeom prst="rect">
            <a:avLst/>
          </a:prstGeom>
          <a:noFill/>
        </p:spPr>
        <p:txBody>
          <a:bodyPr wrap="square" rtlCol="0" anchor="t">
            <a:spAutoFit/>
          </a:bodyPr>
          <a:lstStyle/>
          <a:p>
            <a:pPr>
              <a:lnSpc>
                <a:spcPct val="150000"/>
              </a:lnSpc>
            </a:pPr>
            <a:r>
              <a:rPr lang="zh-CN" altLang="en-US" sz="2000" dirty="0">
                <a:solidFill>
                  <a:srgbClr val="F3644B"/>
                </a:solidFill>
                <a:latin typeface="宋体" panose="02010600030101010101" pitchFamily="2" charset="-122"/>
                <a:ea typeface="宋体" panose="02010600030101010101" pitchFamily="2" charset="-122"/>
                <a:sym typeface="+mn-ea"/>
              </a:rPr>
              <a:t>优点：</a:t>
            </a:r>
            <a:endParaRPr lang="zh-CN" altLang="en-US" sz="2000" dirty="0">
              <a:solidFill>
                <a:srgbClr val="F3644B"/>
              </a:solidFill>
              <a:latin typeface="宋体" panose="02010600030101010101" pitchFamily="2" charset="-122"/>
              <a:ea typeface="宋体" panose="02010600030101010101" pitchFamily="2" charset="-122"/>
              <a:sym typeface="+mn-ea"/>
            </a:endParaRPr>
          </a:p>
          <a:p>
            <a:pPr marL="457200" indent="-457200">
              <a:lnSpc>
                <a:spcPct val="150000"/>
              </a:lnSpc>
              <a:buFont typeface="+mj-lt"/>
              <a:buAutoNum type="arabicPeriod"/>
            </a:pPr>
            <a:r>
              <a:rPr lang="zh-CN" altLang="en-US" sz="2000" dirty="0">
                <a:solidFill>
                  <a:srgbClr val="F3644B"/>
                </a:solidFill>
                <a:latin typeface="宋体" panose="02010600030101010101" pitchFamily="2" charset="-122"/>
                <a:ea typeface="宋体" panose="02010600030101010101" pitchFamily="2" charset="-122"/>
                <a:sym typeface="+mn-ea"/>
              </a:rPr>
              <a:t>高效开发：项⽬前期开发节奏快，团队成员少的时候能够快速迭代</a:t>
            </a:r>
            <a:endParaRPr lang="zh-CN" altLang="en-US" sz="2000" dirty="0">
              <a:solidFill>
                <a:srgbClr val="F3644B"/>
              </a:solidFill>
              <a:latin typeface="宋体" panose="02010600030101010101" pitchFamily="2" charset="-122"/>
              <a:ea typeface="宋体" panose="02010600030101010101" pitchFamily="2" charset="-122"/>
              <a:sym typeface="+mn-ea"/>
            </a:endParaRPr>
          </a:p>
          <a:p>
            <a:pPr marL="457200" indent="-457200">
              <a:lnSpc>
                <a:spcPct val="150000"/>
              </a:lnSpc>
              <a:buFont typeface="+mj-lt"/>
              <a:buAutoNum type="arabicPeriod"/>
            </a:pPr>
            <a:r>
              <a:rPr lang="zh-CN" altLang="en-US" sz="2000" dirty="0">
                <a:solidFill>
                  <a:srgbClr val="F3644B"/>
                </a:solidFill>
                <a:latin typeface="宋体" panose="02010600030101010101" pitchFamily="2" charset="-122"/>
                <a:ea typeface="宋体" panose="02010600030101010101" pitchFamily="2" charset="-122"/>
                <a:sym typeface="+mn-ea"/>
              </a:rPr>
              <a:t>架构简单：</a:t>
            </a:r>
            <a:r>
              <a:rPr lang="en-US" altLang="zh-CN" sz="2000" dirty="0">
                <a:solidFill>
                  <a:srgbClr val="F3644B"/>
                </a:solidFill>
                <a:latin typeface="宋体" panose="02010600030101010101" pitchFamily="2" charset="-122"/>
                <a:ea typeface="宋体" panose="02010600030101010101" pitchFamily="2" charset="-122"/>
                <a:sym typeface="+mn-ea"/>
              </a:rPr>
              <a:t>MVC</a:t>
            </a:r>
            <a:r>
              <a:rPr lang="zh-CN" altLang="en-US" sz="2000" dirty="0">
                <a:solidFill>
                  <a:srgbClr val="F3644B"/>
                </a:solidFill>
                <a:latin typeface="宋体" panose="02010600030101010101" pitchFamily="2" charset="-122"/>
                <a:ea typeface="宋体" panose="02010600030101010101" pitchFamily="2" charset="-122"/>
                <a:sym typeface="+mn-ea"/>
              </a:rPr>
              <a:t>架构，只需要借助</a:t>
            </a:r>
            <a:r>
              <a:rPr lang="en-US" altLang="zh-CN" sz="2000" dirty="0">
                <a:solidFill>
                  <a:srgbClr val="F3644B"/>
                </a:solidFill>
                <a:latin typeface="宋体" panose="02010600030101010101" pitchFamily="2" charset="-122"/>
                <a:ea typeface="宋体" panose="02010600030101010101" pitchFamily="2" charset="-122"/>
                <a:sym typeface="+mn-ea"/>
              </a:rPr>
              <a:t>IDE</a:t>
            </a:r>
            <a:r>
              <a:rPr lang="zh-CN" altLang="en-US" sz="2000" dirty="0">
                <a:solidFill>
                  <a:srgbClr val="F3644B"/>
                </a:solidFill>
                <a:latin typeface="宋体" panose="02010600030101010101" pitchFamily="2" charset="-122"/>
                <a:ea typeface="宋体" panose="02010600030101010101" pitchFamily="2" charset="-122"/>
                <a:sym typeface="+mn-ea"/>
              </a:rPr>
              <a:t>开发、调试即可</a:t>
            </a:r>
            <a:endParaRPr lang="zh-CN" altLang="en-US" sz="2000" dirty="0">
              <a:solidFill>
                <a:srgbClr val="F3644B"/>
              </a:solidFill>
              <a:latin typeface="宋体" panose="02010600030101010101" pitchFamily="2" charset="-122"/>
              <a:ea typeface="宋体" panose="02010600030101010101" pitchFamily="2" charset="-122"/>
              <a:sym typeface="+mn-ea"/>
            </a:endParaRPr>
          </a:p>
          <a:p>
            <a:pPr marL="457200" indent="-457200">
              <a:lnSpc>
                <a:spcPct val="150000"/>
              </a:lnSpc>
              <a:buFont typeface="+mj-lt"/>
              <a:buAutoNum type="arabicPeriod"/>
            </a:pPr>
            <a:r>
              <a:rPr lang="zh-CN" altLang="en-US" sz="2000" dirty="0">
                <a:solidFill>
                  <a:srgbClr val="F3644B"/>
                </a:solidFill>
                <a:latin typeface="宋体" panose="02010600030101010101" pitchFamily="2" charset="-122"/>
                <a:ea typeface="宋体" panose="02010600030101010101" pitchFamily="2" charset="-122"/>
                <a:sym typeface="+mn-ea"/>
              </a:rPr>
              <a:t>易于测试：只需要通过单元测试或者浏览器完成</a:t>
            </a:r>
            <a:endParaRPr lang="zh-CN" altLang="en-US" sz="2000" dirty="0">
              <a:solidFill>
                <a:srgbClr val="F3644B"/>
              </a:solidFill>
              <a:latin typeface="宋体" panose="02010600030101010101" pitchFamily="2" charset="-122"/>
              <a:ea typeface="宋体" panose="02010600030101010101" pitchFamily="2" charset="-122"/>
              <a:sym typeface="+mn-ea"/>
            </a:endParaRPr>
          </a:p>
          <a:p>
            <a:pPr marL="457200" indent="-457200">
              <a:lnSpc>
                <a:spcPct val="150000"/>
              </a:lnSpc>
              <a:buFont typeface="+mj-lt"/>
              <a:buAutoNum type="arabicPeriod"/>
            </a:pPr>
            <a:r>
              <a:rPr lang="zh-CN" altLang="en-US" sz="2000" dirty="0">
                <a:solidFill>
                  <a:srgbClr val="F3644B"/>
                </a:solidFill>
                <a:latin typeface="宋体" panose="02010600030101010101" pitchFamily="2" charset="-122"/>
                <a:ea typeface="宋体" panose="02010600030101010101" pitchFamily="2" charset="-122"/>
                <a:sym typeface="+mn-ea"/>
              </a:rPr>
              <a:t>易于部署：打包成单⼀可执⾏的</a:t>
            </a:r>
            <a:r>
              <a:rPr lang="en-US" altLang="zh-CN" sz="2000" dirty="0">
                <a:solidFill>
                  <a:srgbClr val="F3644B"/>
                </a:solidFill>
                <a:latin typeface="宋体" panose="02010600030101010101" pitchFamily="2" charset="-122"/>
                <a:ea typeface="宋体" panose="02010600030101010101" pitchFamily="2" charset="-122"/>
                <a:sym typeface="+mn-ea"/>
              </a:rPr>
              <a:t>jar</a:t>
            </a:r>
            <a:r>
              <a:rPr lang="zh-CN" altLang="en-US" sz="2000" dirty="0">
                <a:solidFill>
                  <a:srgbClr val="F3644B"/>
                </a:solidFill>
                <a:latin typeface="宋体" panose="02010600030101010101" pitchFamily="2" charset="-122"/>
                <a:ea typeface="宋体" panose="02010600030101010101" pitchFamily="2" charset="-122"/>
                <a:sym typeface="+mn-ea"/>
              </a:rPr>
              <a:t>或者打成</a:t>
            </a:r>
            <a:r>
              <a:rPr lang="en-US" altLang="zh-CN" sz="2000" dirty="0">
                <a:solidFill>
                  <a:srgbClr val="F3644B"/>
                </a:solidFill>
                <a:latin typeface="宋体" panose="02010600030101010101" pitchFamily="2" charset="-122"/>
                <a:ea typeface="宋体" panose="02010600030101010101" pitchFamily="2" charset="-122"/>
                <a:sym typeface="+mn-ea"/>
              </a:rPr>
              <a:t>war</a:t>
            </a:r>
            <a:r>
              <a:rPr lang="zh-CN" altLang="en-US" sz="2000" dirty="0">
                <a:solidFill>
                  <a:srgbClr val="F3644B"/>
                </a:solidFill>
                <a:latin typeface="宋体" panose="02010600030101010101" pitchFamily="2" charset="-122"/>
                <a:ea typeface="宋体" panose="02010600030101010101" pitchFamily="2" charset="-122"/>
                <a:sym typeface="+mn-ea"/>
              </a:rPr>
              <a:t>包放到容器内启动</a:t>
            </a:r>
            <a:endParaRPr lang="zh-CN" altLang="en-US" sz="2000" dirty="0">
              <a:solidFill>
                <a:srgbClr val="F3644B"/>
              </a:solidFill>
              <a:latin typeface="宋体" panose="02010600030101010101" pitchFamily="2" charset="-122"/>
              <a:ea typeface="宋体" panose="02010600030101010101" pitchFamily="2" charset="-122"/>
              <a:sym typeface="+mn-ea"/>
            </a:endParaRPr>
          </a:p>
        </p:txBody>
      </p:sp>
      <p:sp>
        <p:nvSpPr>
          <p:cNvPr id="9" name="文本框 8"/>
          <p:cNvSpPr txBox="1"/>
          <p:nvPr/>
        </p:nvSpPr>
        <p:spPr>
          <a:xfrm>
            <a:off x="733468" y="4101007"/>
            <a:ext cx="10725064" cy="1405193"/>
          </a:xfrm>
          <a:prstGeom prst="rect">
            <a:avLst/>
          </a:prstGeom>
          <a:noFill/>
        </p:spPr>
        <p:txBody>
          <a:bodyPr wrap="square" rtlCol="0" anchor="t">
            <a:spAutoFit/>
          </a:bodyPr>
          <a:lstStyle/>
          <a:p>
            <a:pPr>
              <a:lnSpc>
                <a:spcPct val="150000"/>
              </a:lnSpc>
            </a:pPr>
            <a:r>
              <a:rPr lang="zh-CN" altLang="en-US" sz="2000" dirty="0">
                <a:solidFill>
                  <a:srgbClr val="F3644B"/>
                </a:solidFill>
                <a:latin typeface="宋体" panose="02010600030101010101" pitchFamily="2" charset="-122"/>
                <a:ea typeface="宋体" panose="02010600030101010101" pitchFamily="2" charset="-122"/>
                <a:sym typeface="+mn-ea"/>
              </a:rPr>
              <a:t>单体架构的应用比较容易部署、测试， 在项目的初期，单体应用可以很好地运行。然而，随着需求的不断增加， 越来越多的人加入开发团队，代码库也在飞速地膨胀。慢慢地，单体应用变得越来越臃肿，可维护性、灵活性逐渐降低，维护成本越来越高。</a:t>
            </a:r>
            <a:endParaRPr lang="zh-CN" altLang="en-US" sz="2000" dirty="0">
              <a:solidFill>
                <a:srgbClr val="F3644B"/>
              </a:solidFill>
              <a:latin typeface="宋体" panose="02010600030101010101" pitchFamily="2" charset="-122"/>
              <a:ea typeface="宋体" panose="02010600030101010101" pitchFamily="2" charset="-122"/>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未标题-2"/>
          <p:cNvPicPr>
            <a:picLocks noChangeAspect="1"/>
          </p:cNvPicPr>
          <p:nvPr/>
        </p:nvPicPr>
        <p:blipFill>
          <a:blip r:embed="rId1"/>
          <a:stretch>
            <a:fillRect/>
          </a:stretch>
        </p:blipFill>
        <p:spPr>
          <a:xfrm>
            <a:off x="7232650" y="3305810"/>
            <a:ext cx="10156190" cy="5709285"/>
          </a:xfrm>
          <a:prstGeom prst="rect">
            <a:avLst/>
          </a:prstGeom>
        </p:spPr>
      </p:pic>
      <p:sp>
        <p:nvSpPr>
          <p:cNvPr id="14" name="矩形 13"/>
          <p:cNvSpPr/>
          <p:nvPr/>
        </p:nvSpPr>
        <p:spPr>
          <a:xfrm>
            <a:off x="-49530" y="267970"/>
            <a:ext cx="12268200" cy="963930"/>
          </a:xfrm>
          <a:prstGeom prst="rect">
            <a:avLst/>
          </a:prstGeom>
          <a:solidFill>
            <a:srgbClr val="F3644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TextBox 49"/>
          <p:cNvSpPr txBox="1"/>
          <p:nvPr/>
        </p:nvSpPr>
        <p:spPr>
          <a:xfrm>
            <a:off x="1065178" y="714211"/>
            <a:ext cx="7013610" cy="386080"/>
          </a:xfrm>
          <a:prstGeom prst="rect">
            <a:avLst/>
          </a:prstGeom>
          <a:noFill/>
        </p:spPr>
        <p:txBody>
          <a:bodyPr wrap="square" rtlCol="0">
            <a:spAutoFit/>
          </a:bodyPr>
          <a:lstStyle/>
          <a:p>
            <a:pPr>
              <a:lnSpc>
                <a:spcPct val="80000"/>
              </a:lnSpc>
            </a:pPr>
            <a:r>
              <a:rPr lang="zh-CN" altLang="en-US" sz="2400" dirty="0">
                <a:solidFill>
                  <a:srgbClr val="FDFDFD"/>
                </a:solidFill>
                <a:latin typeface="宋体" panose="02010600030101010101" pitchFamily="2" charset="-122"/>
                <a:ea typeface="宋体" panose="02010600030101010101" pitchFamily="2" charset="-122"/>
                <a:cs typeface="+mn-ea"/>
                <a:sym typeface="+mn-lt"/>
              </a:rPr>
              <a:t>课程讲解 </a:t>
            </a:r>
            <a:r>
              <a:rPr lang="en-US" altLang="zh-CN" sz="2400" dirty="0">
                <a:solidFill>
                  <a:srgbClr val="FDFDFD"/>
                </a:solidFill>
                <a:latin typeface="宋体" panose="02010600030101010101" pitchFamily="2" charset="-122"/>
                <a:ea typeface="宋体" panose="02010600030101010101" pitchFamily="2" charset="-122"/>
                <a:cs typeface="+mn-ea"/>
                <a:sym typeface="+mn-lt"/>
              </a:rPr>
              <a:t>-- </a:t>
            </a:r>
            <a:r>
              <a:rPr lang="zh-CN" altLang="en-US" sz="2400" dirty="0">
                <a:solidFill>
                  <a:srgbClr val="FDFDFD"/>
                </a:solidFill>
                <a:latin typeface="宋体" panose="02010600030101010101" pitchFamily="2" charset="-122"/>
                <a:ea typeface="宋体" panose="02010600030101010101" pitchFamily="2" charset="-122"/>
                <a:cs typeface="+mn-ea"/>
                <a:sym typeface="+mn-lt"/>
              </a:rPr>
              <a:t>单体应用架构</a:t>
            </a:r>
            <a:endParaRPr lang="zh-CN" altLang="en-US" sz="2400" dirty="0">
              <a:solidFill>
                <a:srgbClr val="FDFDFD"/>
              </a:solidFill>
              <a:latin typeface="宋体" panose="02010600030101010101" pitchFamily="2" charset="-122"/>
              <a:ea typeface="宋体" panose="02010600030101010101" pitchFamily="2" charset="-122"/>
              <a:cs typeface="+mn-ea"/>
              <a:sym typeface="+mn-lt"/>
            </a:endParaRPr>
          </a:p>
        </p:txBody>
      </p:sp>
      <p:sp>
        <p:nvSpPr>
          <p:cNvPr id="16" name="TextBox 50"/>
          <p:cNvSpPr txBox="1"/>
          <p:nvPr/>
        </p:nvSpPr>
        <p:spPr>
          <a:xfrm>
            <a:off x="1065178" y="413731"/>
            <a:ext cx="4378086" cy="275590"/>
          </a:xfrm>
          <a:prstGeom prst="rect">
            <a:avLst/>
          </a:prstGeom>
          <a:noFill/>
        </p:spPr>
        <p:txBody>
          <a:bodyPr wrap="square" rtlCol="0">
            <a:spAutoFit/>
          </a:bodyPr>
          <a:lstStyle/>
          <a:p>
            <a:r>
              <a:rPr lang="en-US" sz="1200" dirty="0">
                <a:solidFill>
                  <a:srgbClr val="FDFDFD"/>
                </a:solidFill>
                <a:latin typeface="微软雅黑" panose="020B0503020204020204" charset="-122"/>
                <a:ea typeface="微软雅黑" panose="020B0503020204020204" charset="-122"/>
                <a:cs typeface="+mn-ea"/>
                <a:sym typeface="+mn-lt"/>
              </a:rPr>
              <a:t>LET‘S MAKE YOUR STUDY EASY</a:t>
            </a:r>
            <a:endParaRPr lang="en-US" sz="1200" dirty="0">
              <a:solidFill>
                <a:srgbClr val="FDFDFD"/>
              </a:solidFill>
              <a:latin typeface="微软雅黑" panose="020B0503020204020204" charset="-122"/>
              <a:ea typeface="微软雅黑" panose="020B0503020204020204" charset="-122"/>
              <a:cs typeface="+mn-ea"/>
              <a:sym typeface="+mn-lt"/>
            </a:endParaRPr>
          </a:p>
        </p:txBody>
      </p:sp>
      <p:sp>
        <p:nvSpPr>
          <p:cNvPr id="17" name="Rectangle 51"/>
          <p:cNvSpPr/>
          <p:nvPr/>
        </p:nvSpPr>
        <p:spPr>
          <a:xfrm>
            <a:off x="925747" y="414044"/>
            <a:ext cx="70970" cy="628052"/>
          </a:xfrm>
          <a:prstGeom prst="rect">
            <a:avLst/>
          </a:prstGeom>
          <a:solidFill>
            <a:srgbClr val="F8F8F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cs typeface="+mn-ea"/>
              <a:sym typeface="+mn-lt"/>
            </a:endParaRPr>
          </a:p>
        </p:txBody>
      </p:sp>
      <p:pic>
        <p:nvPicPr>
          <p:cNvPr id="19" name="图片 18" descr="D:\4.png4"/>
          <p:cNvPicPr>
            <a:picLocks noChangeAspect="1"/>
          </p:cNvPicPr>
          <p:nvPr/>
        </p:nvPicPr>
        <p:blipFill>
          <a:blip r:embed="rId2"/>
          <a:srcRect/>
          <a:stretch>
            <a:fillRect/>
          </a:stretch>
        </p:blipFill>
        <p:spPr>
          <a:xfrm>
            <a:off x="-893445" y="-41910"/>
            <a:ext cx="2817495" cy="1583690"/>
          </a:xfrm>
          <a:prstGeom prst="rect">
            <a:avLst/>
          </a:prstGeom>
        </p:spPr>
      </p:pic>
      <p:sp>
        <p:nvSpPr>
          <p:cNvPr id="2" name="文本框 1"/>
          <p:cNvSpPr txBox="1"/>
          <p:nvPr/>
        </p:nvSpPr>
        <p:spPr>
          <a:xfrm>
            <a:off x="733468" y="1536499"/>
            <a:ext cx="10725064" cy="2328523"/>
          </a:xfrm>
          <a:prstGeom prst="rect">
            <a:avLst/>
          </a:prstGeom>
          <a:noFill/>
        </p:spPr>
        <p:txBody>
          <a:bodyPr wrap="square" rtlCol="0" anchor="t">
            <a:spAutoFit/>
          </a:bodyPr>
          <a:lstStyle/>
          <a:p>
            <a:pPr>
              <a:lnSpc>
                <a:spcPct val="150000"/>
              </a:lnSpc>
            </a:pPr>
            <a:r>
              <a:rPr lang="zh-CN" altLang="en-US" sz="2000" dirty="0">
                <a:solidFill>
                  <a:srgbClr val="F3644B"/>
                </a:solidFill>
                <a:latin typeface="宋体" panose="02010600030101010101" pitchFamily="2" charset="-122"/>
                <a:ea typeface="宋体" panose="02010600030101010101" pitchFamily="2" charset="-122"/>
                <a:sym typeface="+mn-ea"/>
              </a:rPr>
              <a:t>缺点：</a:t>
            </a:r>
            <a:endParaRPr lang="zh-CN" altLang="en-US" sz="2000" dirty="0">
              <a:solidFill>
                <a:srgbClr val="F3644B"/>
              </a:solidFill>
              <a:latin typeface="宋体" panose="02010600030101010101" pitchFamily="2" charset="-122"/>
              <a:ea typeface="宋体" panose="02010600030101010101" pitchFamily="2" charset="-122"/>
              <a:sym typeface="+mn-ea"/>
            </a:endParaRPr>
          </a:p>
          <a:p>
            <a:pPr marL="457200" indent="-457200">
              <a:lnSpc>
                <a:spcPct val="150000"/>
              </a:lnSpc>
              <a:buFont typeface="+mj-lt"/>
              <a:buAutoNum type="arabicPeriod"/>
            </a:pPr>
            <a:r>
              <a:rPr lang="zh-CN" altLang="en-US" sz="2000" dirty="0">
                <a:solidFill>
                  <a:srgbClr val="F3644B"/>
                </a:solidFill>
                <a:latin typeface="宋体" panose="02010600030101010101" pitchFamily="2" charset="-122"/>
                <a:ea typeface="宋体" panose="02010600030101010101" pitchFamily="2" charset="-122"/>
                <a:sym typeface="+mn-ea"/>
              </a:rPr>
              <a:t>可靠性差： 某个应用</a:t>
            </a:r>
            <a:r>
              <a:rPr lang="en-US" altLang="zh-CN" sz="2000" dirty="0">
                <a:solidFill>
                  <a:srgbClr val="F3644B"/>
                </a:solidFill>
                <a:latin typeface="宋体" panose="02010600030101010101" pitchFamily="2" charset="-122"/>
                <a:ea typeface="宋体" panose="02010600030101010101" pitchFamily="2" charset="-122"/>
                <a:sym typeface="+mn-ea"/>
              </a:rPr>
              <a:t>Bug</a:t>
            </a:r>
            <a:r>
              <a:rPr lang="zh-CN" altLang="en-US" sz="2000" dirty="0">
                <a:solidFill>
                  <a:srgbClr val="F3644B"/>
                </a:solidFill>
                <a:latin typeface="宋体" panose="02010600030101010101" pitchFamily="2" charset="-122"/>
                <a:ea typeface="宋体" panose="02010600030101010101" pitchFamily="2" charset="-122"/>
                <a:sym typeface="+mn-ea"/>
              </a:rPr>
              <a:t>，例如死循环、内存溢出等， 可能会导致整个应用的崩溃</a:t>
            </a:r>
            <a:endParaRPr lang="en-US" altLang="zh-CN" sz="2000" dirty="0">
              <a:solidFill>
                <a:srgbClr val="F3644B"/>
              </a:solidFill>
              <a:latin typeface="宋体" panose="02010600030101010101" pitchFamily="2" charset="-122"/>
              <a:ea typeface="宋体" panose="02010600030101010101" pitchFamily="2" charset="-122"/>
              <a:sym typeface="+mn-ea"/>
            </a:endParaRPr>
          </a:p>
          <a:p>
            <a:pPr marL="457200" indent="-457200">
              <a:lnSpc>
                <a:spcPct val="150000"/>
              </a:lnSpc>
              <a:buFont typeface="+mj-lt"/>
              <a:buAutoNum type="arabicPeriod"/>
            </a:pPr>
            <a:r>
              <a:rPr lang="zh-CN" altLang="en-US" sz="2000" dirty="0">
                <a:solidFill>
                  <a:srgbClr val="F3644B"/>
                </a:solidFill>
                <a:latin typeface="宋体" panose="02010600030101010101" pitchFamily="2" charset="-122"/>
                <a:ea typeface="宋体" panose="02010600030101010101" pitchFamily="2" charset="-122"/>
                <a:sym typeface="+mn-ea"/>
              </a:rPr>
              <a:t>复杂性高： 以一个百万行级别的单体应用为例，整个项目包含的模块多、模块的边界模糊、   依赖关系不清晰、 代码质量参差不齐、 混乱地堆砌在一起。使得整个项目非常复杂。 </a:t>
            </a:r>
            <a:endParaRPr lang="en-US" altLang="zh-CN" sz="2000" dirty="0">
              <a:solidFill>
                <a:srgbClr val="F3644B"/>
              </a:solidFill>
              <a:latin typeface="宋体" panose="02010600030101010101" pitchFamily="2" charset="-122"/>
              <a:ea typeface="宋体" panose="02010600030101010101" pitchFamily="2" charset="-122"/>
              <a:sym typeface="+mn-ea"/>
            </a:endParaRPr>
          </a:p>
          <a:p>
            <a:pPr marL="457200" indent="-457200">
              <a:lnSpc>
                <a:spcPct val="150000"/>
              </a:lnSpc>
              <a:buFont typeface="+mj-lt"/>
              <a:buAutoNum type="arabicPeriod"/>
            </a:pPr>
            <a:r>
              <a:rPr lang="zh-CN" altLang="en-US" sz="2000" dirty="0">
                <a:solidFill>
                  <a:srgbClr val="F3644B"/>
                </a:solidFill>
                <a:latin typeface="宋体" panose="02010600030101010101" pitchFamily="2" charset="-122"/>
                <a:ea typeface="宋体" panose="02010600030101010101" pitchFamily="2" charset="-122"/>
                <a:sym typeface="+mn-ea"/>
              </a:rPr>
              <a:t>扩展能力受限： 单体应用只能作为一个整体进行扩展，无法根据业务模块的需要进行伸缩。</a:t>
            </a:r>
            <a:endParaRPr lang="zh-CN" altLang="en-US" sz="2000" dirty="0">
              <a:solidFill>
                <a:srgbClr val="F3644B"/>
              </a:solidFill>
              <a:latin typeface="宋体" panose="02010600030101010101" pitchFamily="2" charset="-122"/>
              <a:ea typeface="宋体" panose="02010600030101010101" pitchFamily="2" charset="-122"/>
              <a:sym typeface="+mn-ea"/>
            </a:endParaRPr>
          </a:p>
        </p:txBody>
      </p:sp>
      <p:sp>
        <p:nvSpPr>
          <p:cNvPr id="11" name="文本框 10"/>
          <p:cNvSpPr txBox="1"/>
          <p:nvPr/>
        </p:nvSpPr>
        <p:spPr>
          <a:xfrm>
            <a:off x="733468" y="4101007"/>
            <a:ext cx="10725064" cy="1405193"/>
          </a:xfrm>
          <a:prstGeom prst="rect">
            <a:avLst/>
          </a:prstGeom>
          <a:noFill/>
        </p:spPr>
        <p:txBody>
          <a:bodyPr wrap="square" rtlCol="0" anchor="t">
            <a:spAutoFit/>
          </a:bodyPr>
          <a:lstStyle/>
          <a:p>
            <a:pPr>
              <a:lnSpc>
                <a:spcPct val="150000"/>
              </a:lnSpc>
            </a:pPr>
            <a:r>
              <a:rPr lang="zh-CN" altLang="en-US" sz="2000" dirty="0">
                <a:solidFill>
                  <a:srgbClr val="F3644B"/>
                </a:solidFill>
                <a:latin typeface="宋体" panose="02010600030101010101" pitchFamily="2" charset="-122"/>
                <a:ea typeface="宋体" panose="02010600030101010101" pitchFamily="2" charset="-122"/>
                <a:sym typeface="+mn-ea"/>
              </a:rPr>
              <a:t>业务量上涨之后，单体应用架构进一步丰富变化，比如应用集群部署、使用</a:t>
            </a:r>
            <a:r>
              <a:rPr lang="en-US" altLang="zh-CN" sz="2000" dirty="0">
                <a:solidFill>
                  <a:srgbClr val="F3644B"/>
                </a:solidFill>
                <a:latin typeface="宋体" panose="02010600030101010101" pitchFamily="2" charset="-122"/>
                <a:ea typeface="宋体" panose="02010600030101010101" pitchFamily="2" charset="-122"/>
                <a:sym typeface="+mn-ea"/>
              </a:rPr>
              <a:t>Nginx</a:t>
            </a:r>
            <a:r>
              <a:rPr lang="zh-CN" altLang="en-US" sz="2000" dirty="0">
                <a:solidFill>
                  <a:srgbClr val="F3644B"/>
                </a:solidFill>
                <a:latin typeface="宋体" panose="02010600030101010101" pitchFamily="2" charset="-122"/>
                <a:ea typeface="宋体" panose="02010600030101010101" pitchFamily="2" charset="-122"/>
                <a:sym typeface="+mn-ea"/>
              </a:rPr>
              <a:t>进行负载均衡、增加缓存服务器、增加文件服务器、数据库集群并做读写分离等，通过以上措施增强应对高并发的能力、应对一定的复杂业务场景，但依然属于单体应用架构。</a:t>
            </a:r>
            <a:endParaRPr lang="zh-CN" altLang="en-US" sz="2000" dirty="0">
              <a:solidFill>
                <a:srgbClr val="F3644B"/>
              </a:solidFill>
              <a:latin typeface="宋体" panose="02010600030101010101" pitchFamily="2" charset="-122"/>
              <a:ea typeface="宋体" panose="02010600030101010101" pitchFamily="2" charset="-122"/>
              <a:sym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未标题-2"/>
          <p:cNvPicPr>
            <a:picLocks noChangeAspect="1"/>
          </p:cNvPicPr>
          <p:nvPr/>
        </p:nvPicPr>
        <p:blipFill>
          <a:blip r:embed="rId1"/>
          <a:stretch>
            <a:fillRect/>
          </a:stretch>
        </p:blipFill>
        <p:spPr>
          <a:xfrm>
            <a:off x="7232650" y="3305810"/>
            <a:ext cx="10156190" cy="5709285"/>
          </a:xfrm>
          <a:prstGeom prst="rect">
            <a:avLst/>
          </a:prstGeom>
        </p:spPr>
      </p:pic>
      <p:sp>
        <p:nvSpPr>
          <p:cNvPr id="14" name="矩形 13"/>
          <p:cNvSpPr/>
          <p:nvPr/>
        </p:nvSpPr>
        <p:spPr>
          <a:xfrm>
            <a:off x="-49530" y="267970"/>
            <a:ext cx="12268200" cy="963930"/>
          </a:xfrm>
          <a:prstGeom prst="rect">
            <a:avLst/>
          </a:prstGeom>
          <a:solidFill>
            <a:srgbClr val="F3644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TextBox 49"/>
          <p:cNvSpPr txBox="1"/>
          <p:nvPr/>
        </p:nvSpPr>
        <p:spPr>
          <a:xfrm>
            <a:off x="1065178" y="714211"/>
            <a:ext cx="7013610" cy="386080"/>
          </a:xfrm>
          <a:prstGeom prst="rect">
            <a:avLst/>
          </a:prstGeom>
          <a:noFill/>
        </p:spPr>
        <p:txBody>
          <a:bodyPr wrap="square" rtlCol="0">
            <a:spAutoFit/>
          </a:bodyPr>
          <a:lstStyle/>
          <a:p>
            <a:pPr>
              <a:lnSpc>
                <a:spcPct val="80000"/>
              </a:lnSpc>
            </a:pPr>
            <a:r>
              <a:rPr lang="zh-CN" altLang="en-US" sz="2400" dirty="0">
                <a:solidFill>
                  <a:srgbClr val="FDFDFD"/>
                </a:solidFill>
                <a:latin typeface="宋体" panose="02010600030101010101" pitchFamily="2" charset="-122"/>
                <a:ea typeface="宋体" panose="02010600030101010101" pitchFamily="2" charset="-122"/>
                <a:cs typeface="+mn-ea"/>
                <a:sym typeface="+mn-lt"/>
              </a:rPr>
              <a:t>课程讲解 </a:t>
            </a:r>
            <a:r>
              <a:rPr lang="en-US" altLang="zh-CN" sz="2400" dirty="0">
                <a:solidFill>
                  <a:srgbClr val="FDFDFD"/>
                </a:solidFill>
                <a:latin typeface="宋体" panose="02010600030101010101" pitchFamily="2" charset="-122"/>
                <a:ea typeface="宋体" panose="02010600030101010101" pitchFamily="2" charset="-122"/>
                <a:cs typeface="+mn-ea"/>
                <a:sym typeface="+mn-lt"/>
              </a:rPr>
              <a:t>-- </a:t>
            </a:r>
            <a:r>
              <a:rPr lang="zh-CN" altLang="en-US" sz="2400" dirty="0">
                <a:solidFill>
                  <a:srgbClr val="FDFDFD"/>
                </a:solidFill>
                <a:latin typeface="宋体" panose="02010600030101010101" pitchFamily="2" charset="-122"/>
                <a:ea typeface="宋体" panose="02010600030101010101" pitchFamily="2" charset="-122"/>
                <a:cs typeface="+mn-ea"/>
                <a:sym typeface="+mn-lt"/>
              </a:rPr>
              <a:t>单体应用架构</a:t>
            </a:r>
            <a:endParaRPr lang="zh-CN" altLang="en-US" sz="2400" dirty="0">
              <a:solidFill>
                <a:srgbClr val="FDFDFD"/>
              </a:solidFill>
              <a:latin typeface="宋体" panose="02010600030101010101" pitchFamily="2" charset="-122"/>
              <a:ea typeface="宋体" panose="02010600030101010101" pitchFamily="2" charset="-122"/>
              <a:cs typeface="+mn-ea"/>
              <a:sym typeface="+mn-lt"/>
            </a:endParaRPr>
          </a:p>
        </p:txBody>
      </p:sp>
      <p:sp>
        <p:nvSpPr>
          <p:cNvPr id="16" name="TextBox 50"/>
          <p:cNvSpPr txBox="1"/>
          <p:nvPr/>
        </p:nvSpPr>
        <p:spPr>
          <a:xfrm>
            <a:off x="1065178" y="413731"/>
            <a:ext cx="4378086" cy="275590"/>
          </a:xfrm>
          <a:prstGeom prst="rect">
            <a:avLst/>
          </a:prstGeom>
          <a:noFill/>
        </p:spPr>
        <p:txBody>
          <a:bodyPr wrap="square" rtlCol="0">
            <a:spAutoFit/>
          </a:bodyPr>
          <a:lstStyle/>
          <a:p>
            <a:r>
              <a:rPr lang="en-US" sz="1200" dirty="0">
                <a:solidFill>
                  <a:srgbClr val="FDFDFD"/>
                </a:solidFill>
                <a:latin typeface="微软雅黑" panose="020B0503020204020204" charset="-122"/>
                <a:ea typeface="微软雅黑" panose="020B0503020204020204" charset="-122"/>
                <a:cs typeface="+mn-ea"/>
                <a:sym typeface="+mn-lt"/>
              </a:rPr>
              <a:t>LET‘S MAKE YOUR STUDY EASY</a:t>
            </a:r>
            <a:endParaRPr lang="en-US" sz="1200" dirty="0">
              <a:solidFill>
                <a:srgbClr val="FDFDFD"/>
              </a:solidFill>
              <a:latin typeface="微软雅黑" panose="020B0503020204020204" charset="-122"/>
              <a:ea typeface="微软雅黑" panose="020B0503020204020204" charset="-122"/>
              <a:cs typeface="+mn-ea"/>
              <a:sym typeface="+mn-lt"/>
            </a:endParaRPr>
          </a:p>
        </p:txBody>
      </p:sp>
      <p:sp>
        <p:nvSpPr>
          <p:cNvPr id="17" name="Rectangle 51"/>
          <p:cNvSpPr/>
          <p:nvPr/>
        </p:nvSpPr>
        <p:spPr>
          <a:xfrm>
            <a:off x="925747" y="414044"/>
            <a:ext cx="70970" cy="628052"/>
          </a:xfrm>
          <a:prstGeom prst="rect">
            <a:avLst/>
          </a:prstGeom>
          <a:solidFill>
            <a:srgbClr val="F8F8F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cs typeface="+mn-ea"/>
              <a:sym typeface="+mn-lt"/>
            </a:endParaRPr>
          </a:p>
        </p:txBody>
      </p:sp>
      <p:pic>
        <p:nvPicPr>
          <p:cNvPr id="19" name="图片 18" descr="D:\4.png4"/>
          <p:cNvPicPr>
            <a:picLocks noChangeAspect="1"/>
          </p:cNvPicPr>
          <p:nvPr/>
        </p:nvPicPr>
        <p:blipFill>
          <a:blip r:embed="rId2"/>
          <a:srcRect/>
          <a:stretch>
            <a:fillRect/>
          </a:stretch>
        </p:blipFill>
        <p:spPr>
          <a:xfrm>
            <a:off x="-893445" y="-41910"/>
            <a:ext cx="2817495" cy="1583690"/>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11417" y="1446309"/>
            <a:ext cx="9146306" cy="508128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未标题-2"/>
          <p:cNvPicPr>
            <a:picLocks noChangeAspect="1"/>
          </p:cNvPicPr>
          <p:nvPr/>
        </p:nvPicPr>
        <p:blipFill>
          <a:blip r:embed="rId1"/>
          <a:stretch>
            <a:fillRect/>
          </a:stretch>
        </p:blipFill>
        <p:spPr>
          <a:xfrm>
            <a:off x="7232650" y="3305810"/>
            <a:ext cx="10156190" cy="5709285"/>
          </a:xfrm>
          <a:prstGeom prst="rect">
            <a:avLst/>
          </a:prstGeom>
        </p:spPr>
      </p:pic>
      <p:sp>
        <p:nvSpPr>
          <p:cNvPr id="14" name="矩形 13"/>
          <p:cNvSpPr/>
          <p:nvPr/>
        </p:nvSpPr>
        <p:spPr>
          <a:xfrm>
            <a:off x="-49530" y="267970"/>
            <a:ext cx="12268200" cy="963930"/>
          </a:xfrm>
          <a:prstGeom prst="rect">
            <a:avLst/>
          </a:prstGeom>
          <a:solidFill>
            <a:srgbClr val="F3644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TextBox 49"/>
          <p:cNvSpPr txBox="1"/>
          <p:nvPr/>
        </p:nvSpPr>
        <p:spPr>
          <a:xfrm>
            <a:off x="1065178" y="714211"/>
            <a:ext cx="7013610" cy="386080"/>
          </a:xfrm>
          <a:prstGeom prst="rect">
            <a:avLst/>
          </a:prstGeom>
          <a:noFill/>
        </p:spPr>
        <p:txBody>
          <a:bodyPr wrap="square" rtlCol="0">
            <a:spAutoFit/>
          </a:bodyPr>
          <a:lstStyle/>
          <a:p>
            <a:pPr>
              <a:lnSpc>
                <a:spcPct val="80000"/>
              </a:lnSpc>
            </a:pPr>
            <a:r>
              <a:rPr lang="zh-CN" altLang="en-US" sz="2400" dirty="0">
                <a:solidFill>
                  <a:srgbClr val="FDFDFD"/>
                </a:solidFill>
                <a:latin typeface="宋体" panose="02010600030101010101" pitchFamily="2" charset="-122"/>
                <a:ea typeface="宋体" panose="02010600030101010101" pitchFamily="2" charset="-122"/>
                <a:cs typeface="+mn-ea"/>
                <a:sym typeface="+mn-lt"/>
              </a:rPr>
              <a:t>课程讲解 </a:t>
            </a:r>
            <a:r>
              <a:rPr lang="en-US" altLang="zh-CN" sz="2400" dirty="0">
                <a:solidFill>
                  <a:srgbClr val="FDFDFD"/>
                </a:solidFill>
                <a:latin typeface="宋体" panose="02010600030101010101" pitchFamily="2" charset="-122"/>
                <a:ea typeface="宋体" panose="02010600030101010101" pitchFamily="2" charset="-122"/>
                <a:cs typeface="+mn-ea"/>
                <a:sym typeface="+mn-lt"/>
              </a:rPr>
              <a:t>-- </a:t>
            </a:r>
            <a:r>
              <a:rPr lang="zh-CN" altLang="en-US" sz="2400" dirty="0">
                <a:solidFill>
                  <a:srgbClr val="FDFDFD"/>
                </a:solidFill>
                <a:latin typeface="宋体" panose="02010600030101010101" pitchFamily="2" charset="-122"/>
                <a:ea typeface="宋体" panose="02010600030101010101" pitchFamily="2" charset="-122"/>
                <a:cs typeface="+mn-ea"/>
                <a:sym typeface="+mn-lt"/>
              </a:rPr>
              <a:t>垂直应用架构</a:t>
            </a:r>
            <a:endParaRPr lang="zh-CN" altLang="en-US" sz="2400" dirty="0">
              <a:solidFill>
                <a:srgbClr val="FDFDFD"/>
              </a:solidFill>
              <a:latin typeface="宋体" panose="02010600030101010101" pitchFamily="2" charset="-122"/>
              <a:ea typeface="宋体" panose="02010600030101010101" pitchFamily="2" charset="-122"/>
              <a:cs typeface="+mn-ea"/>
              <a:sym typeface="+mn-lt"/>
            </a:endParaRPr>
          </a:p>
        </p:txBody>
      </p:sp>
      <p:sp>
        <p:nvSpPr>
          <p:cNvPr id="16" name="TextBox 50"/>
          <p:cNvSpPr txBox="1"/>
          <p:nvPr/>
        </p:nvSpPr>
        <p:spPr>
          <a:xfrm>
            <a:off x="1065178" y="413731"/>
            <a:ext cx="4378086" cy="275590"/>
          </a:xfrm>
          <a:prstGeom prst="rect">
            <a:avLst/>
          </a:prstGeom>
          <a:noFill/>
        </p:spPr>
        <p:txBody>
          <a:bodyPr wrap="square" rtlCol="0">
            <a:spAutoFit/>
          </a:bodyPr>
          <a:lstStyle/>
          <a:p>
            <a:r>
              <a:rPr lang="en-US" sz="1200" dirty="0">
                <a:solidFill>
                  <a:srgbClr val="FDFDFD"/>
                </a:solidFill>
                <a:latin typeface="微软雅黑" panose="020B0503020204020204" charset="-122"/>
                <a:ea typeface="微软雅黑" panose="020B0503020204020204" charset="-122"/>
                <a:cs typeface="+mn-ea"/>
                <a:sym typeface="+mn-lt"/>
              </a:rPr>
              <a:t>LET‘S MAKE YOUR STUDY EASY</a:t>
            </a:r>
            <a:endParaRPr lang="en-US" sz="1200" dirty="0">
              <a:solidFill>
                <a:srgbClr val="FDFDFD"/>
              </a:solidFill>
              <a:latin typeface="微软雅黑" panose="020B0503020204020204" charset="-122"/>
              <a:ea typeface="微软雅黑" panose="020B0503020204020204" charset="-122"/>
              <a:cs typeface="+mn-ea"/>
              <a:sym typeface="+mn-lt"/>
            </a:endParaRPr>
          </a:p>
        </p:txBody>
      </p:sp>
      <p:sp>
        <p:nvSpPr>
          <p:cNvPr id="17" name="Rectangle 51"/>
          <p:cNvSpPr/>
          <p:nvPr/>
        </p:nvSpPr>
        <p:spPr>
          <a:xfrm>
            <a:off x="925747" y="414044"/>
            <a:ext cx="70970" cy="628052"/>
          </a:xfrm>
          <a:prstGeom prst="rect">
            <a:avLst/>
          </a:prstGeom>
          <a:solidFill>
            <a:srgbClr val="F8F8F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cs typeface="+mn-ea"/>
              <a:sym typeface="+mn-lt"/>
            </a:endParaRPr>
          </a:p>
        </p:txBody>
      </p:sp>
      <p:pic>
        <p:nvPicPr>
          <p:cNvPr id="19" name="图片 18" descr="D:\4.png4"/>
          <p:cNvPicPr>
            <a:picLocks noChangeAspect="1"/>
          </p:cNvPicPr>
          <p:nvPr/>
        </p:nvPicPr>
        <p:blipFill>
          <a:blip r:embed="rId2"/>
          <a:srcRect/>
          <a:stretch>
            <a:fillRect/>
          </a:stretch>
        </p:blipFill>
        <p:spPr>
          <a:xfrm>
            <a:off x="-893445" y="-41910"/>
            <a:ext cx="2817495" cy="1583690"/>
          </a:xfrm>
          <a:prstGeom prst="rect">
            <a:avLst/>
          </a:prstGeom>
        </p:spPr>
      </p:pic>
      <p:sp>
        <p:nvSpPr>
          <p:cNvPr id="2" name="文本框 1"/>
          <p:cNvSpPr txBox="1"/>
          <p:nvPr/>
        </p:nvSpPr>
        <p:spPr>
          <a:xfrm>
            <a:off x="733468" y="1536499"/>
            <a:ext cx="10725064" cy="1476375"/>
          </a:xfrm>
          <a:prstGeom prst="rect">
            <a:avLst/>
          </a:prstGeom>
          <a:noFill/>
        </p:spPr>
        <p:txBody>
          <a:bodyPr wrap="square" rtlCol="0" anchor="t">
            <a:spAutoFit/>
          </a:bodyPr>
          <a:lstStyle/>
          <a:p>
            <a:pPr>
              <a:lnSpc>
                <a:spcPct val="150000"/>
              </a:lnSpc>
            </a:pPr>
            <a:r>
              <a:rPr lang="zh-CN" altLang="en-US" sz="2000" dirty="0">
                <a:solidFill>
                  <a:srgbClr val="F3644B"/>
                </a:solidFill>
                <a:latin typeface="宋体" panose="02010600030101010101" pitchFamily="2" charset="-122"/>
                <a:ea typeface="宋体" panose="02010600030101010101" pitchFamily="2" charset="-122"/>
                <a:sym typeface="+mn-ea"/>
              </a:rPr>
              <a:t>为了避免上⾯提到的那些问题，开始做模块的垂直划分，做垂直划分的原则是基于业务特性来做，核心目标第⼀个是为了业务之间互不影响，第⼆个是在研发团队的壮⼤后为了提⾼效率，减少组件之间的依赖。</a:t>
            </a:r>
            <a:endParaRPr lang="zh-CN" altLang="en-US" sz="2000" dirty="0">
              <a:solidFill>
                <a:srgbClr val="F3644B"/>
              </a:solidFill>
              <a:latin typeface="宋体" panose="02010600030101010101" pitchFamily="2" charset="-122"/>
              <a:ea typeface="宋体" panose="02010600030101010101" pitchFamily="2" charset="-122"/>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未标题-2"/>
          <p:cNvPicPr>
            <a:picLocks noChangeAspect="1"/>
          </p:cNvPicPr>
          <p:nvPr/>
        </p:nvPicPr>
        <p:blipFill>
          <a:blip r:embed="rId1"/>
          <a:stretch>
            <a:fillRect/>
          </a:stretch>
        </p:blipFill>
        <p:spPr>
          <a:xfrm>
            <a:off x="7232650" y="3305810"/>
            <a:ext cx="10156190" cy="5709285"/>
          </a:xfrm>
          <a:prstGeom prst="rect">
            <a:avLst/>
          </a:prstGeom>
        </p:spPr>
      </p:pic>
      <p:sp>
        <p:nvSpPr>
          <p:cNvPr id="14" name="矩形 13"/>
          <p:cNvSpPr/>
          <p:nvPr/>
        </p:nvSpPr>
        <p:spPr>
          <a:xfrm>
            <a:off x="-49530" y="267970"/>
            <a:ext cx="12268200" cy="963930"/>
          </a:xfrm>
          <a:prstGeom prst="rect">
            <a:avLst/>
          </a:prstGeom>
          <a:solidFill>
            <a:srgbClr val="F3644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TextBox 49"/>
          <p:cNvSpPr txBox="1"/>
          <p:nvPr/>
        </p:nvSpPr>
        <p:spPr>
          <a:xfrm>
            <a:off x="1065178" y="714211"/>
            <a:ext cx="7013610" cy="386080"/>
          </a:xfrm>
          <a:prstGeom prst="rect">
            <a:avLst/>
          </a:prstGeom>
          <a:noFill/>
        </p:spPr>
        <p:txBody>
          <a:bodyPr wrap="square" rtlCol="0">
            <a:spAutoFit/>
          </a:bodyPr>
          <a:lstStyle/>
          <a:p>
            <a:pPr>
              <a:lnSpc>
                <a:spcPct val="80000"/>
              </a:lnSpc>
            </a:pPr>
            <a:r>
              <a:rPr lang="zh-CN" altLang="en-US" sz="2400" dirty="0">
                <a:solidFill>
                  <a:srgbClr val="FDFDFD"/>
                </a:solidFill>
                <a:latin typeface="宋体" panose="02010600030101010101" pitchFamily="2" charset="-122"/>
                <a:ea typeface="宋体" panose="02010600030101010101" pitchFamily="2" charset="-122"/>
                <a:cs typeface="+mn-ea"/>
                <a:sym typeface="+mn-lt"/>
              </a:rPr>
              <a:t>课程讲解 </a:t>
            </a:r>
            <a:r>
              <a:rPr lang="en-US" altLang="zh-CN" sz="2400" dirty="0">
                <a:solidFill>
                  <a:srgbClr val="FDFDFD"/>
                </a:solidFill>
                <a:latin typeface="宋体" panose="02010600030101010101" pitchFamily="2" charset="-122"/>
                <a:ea typeface="宋体" panose="02010600030101010101" pitchFamily="2" charset="-122"/>
                <a:cs typeface="+mn-ea"/>
                <a:sym typeface="+mn-lt"/>
              </a:rPr>
              <a:t>-- </a:t>
            </a:r>
            <a:r>
              <a:rPr lang="zh-CN" altLang="en-US" sz="2400" dirty="0">
                <a:solidFill>
                  <a:srgbClr val="FDFDFD"/>
                </a:solidFill>
                <a:latin typeface="宋体" panose="02010600030101010101" pitchFamily="2" charset="-122"/>
                <a:ea typeface="宋体" panose="02010600030101010101" pitchFamily="2" charset="-122"/>
                <a:cs typeface="+mn-ea"/>
                <a:sym typeface="+mn-lt"/>
              </a:rPr>
              <a:t>垂直应用架构</a:t>
            </a:r>
            <a:endParaRPr lang="zh-CN" altLang="en-US" sz="2400" dirty="0">
              <a:solidFill>
                <a:srgbClr val="FDFDFD"/>
              </a:solidFill>
              <a:latin typeface="宋体" panose="02010600030101010101" pitchFamily="2" charset="-122"/>
              <a:ea typeface="宋体" panose="02010600030101010101" pitchFamily="2" charset="-122"/>
              <a:cs typeface="+mn-ea"/>
              <a:sym typeface="+mn-lt"/>
            </a:endParaRPr>
          </a:p>
        </p:txBody>
      </p:sp>
      <p:sp>
        <p:nvSpPr>
          <p:cNvPr id="16" name="TextBox 50"/>
          <p:cNvSpPr txBox="1"/>
          <p:nvPr/>
        </p:nvSpPr>
        <p:spPr>
          <a:xfrm>
            <a:off x="1065178" y="413731"/>
            <a:ext cx="4378086" cy="275590"/>
          </a:xfrm>
          <a:prstGeom prst="rect">
            <a:avLst/>
          </a:prstGeom>
          <a:noFill/>
        </p:spPr>
        <p:txBody>
          <a:bodyPr wrap="square" rtlCol="0">
            <a:spAutoFit/>
          </a:bodyPr>
          <a:lstStyle/>
          <a:p>
            <a:r>
              <a:rPr lang="en-US" sz="1200" dirty="0">
                <a:solidFill>
                  <a:srgbClr val="FDFDFD"/>
                </a:solidFill>
                <a:latin typeface="微软雅黑" panose="020B0503020204020204" charset="-122"/>
                <a:ea typeface="微软雅黑" panose="020B0503020204020204" charset="-122"/>
                <a:cs typeface="+mn-ea"/>
                <a:sym typeface="+mn-lt"/>
              </a:rPr>
              <a:t>LET‘S MAKE YOUR STUDY EASY</a:t>
            </a:r>
            <a:endParaRPr lang="en-US" sz="1200" dirty="0">
              <a:solidFill>
                <a:srgbClr val="FDFDFD"/>
              </a:solidFill>
              <a:latin typeface="微软雅黑" panose="020B0503020204020204" charset="-122"/>
              <a:ea typeface="微软雅黑" panose="020B0503020204020204" charset="-122"/>
              <a:cs typeface="+mn-ea"/>
              <a:sym typeface="+mn-lt"/>
            </a:endParaRPr>
          </a:p>
        </p:txBody>
      </p:sp>
      <p:sp>
        <p:nvSpPr>
          <p:cNvPr id="17" name="Rectangle 51"/>
          <p:cNvSpPr/>
          <p:nvPr/>
        </p:nvSpPr>
        <p:spPr>
          <a:xfrm>
            <a:off x="925747" y="414044"/>
            <a:ext cx="70970" cy="628052"/>
          </a:xfrm>
          <a:prstGeom prst="rect">
            <a:avLst/>
          </a:prstGeom>
          <a:solidFill>
            <a:srgbClr val="F8F8F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cs typeface="+mn-ea"/>
              <a:sym typeface="+mn-lt"/>
            </a:endParaRPr>
          </a:p>
        </p:txBody>
      </p:sp>
      <p:pic>
        <p:nvPicPr>
          <p:cNvPr id="19" name="图片 18" descr="D:\4.png4"/>
          <p:cNvPicPr>
            <a:picLocks noChangeAspect="1"/>
          </p:cNvPicPr>
          <p:nvPr/>
        </p:nvPicPr>
        <p:blipFill>
          <a:blip r:embed="rId2"/>
          <a:srcRect/>
          <a:stretch>
            <a:fillRect/>
          </a:stretch>
        </p:blipFill>
        <p:spPr>
          <a:xfrm>
            <a:off x="-893445" y="-41910"/>
            <a:ext cx="2817495" cy="1583690"/>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06441" y="1541780"/>
            <a:ext cx="9379117" cy="485497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未标题-2"/>
          <p:cNvPicPr>
            <a:picLocks noChangeAspect="1"/>
          </p:cNvPicPr>
          <p:nvPr/>
        </p:nvPicPr>
        <p:blipFill>
          <a:blip r:embed="rId1"/>
          <a:stretch>
            <a:fillRect/>
          </a:stretch>
        </p:blipFill>
        <p:spPr>
          <a:xfrm>
            <a:off x="7232650" y="3305810"/>
            <a:ext cx="10156190" cy="5709285"/>
          </a:xfrm>
          <a:prstGeom prst="rect">
            <a:avLst/>
          </a:prstGeom>
        </p:spPr>
      </p:pic>
      <p:sp>
        <p:nvSpPr>
          <p:cNvPr id="14" name="矩形 13"/>
          <p:cNvSpPr/>
          <p:nvPr/>
        </p:nvSpPr>
        <p:spPr>
          <a:xfrm>
            <a:off x="-49530" y="267970"/>
            <a:ext cx="12268200" cy="963930"/>
          </a:xfrm>
          <a:prstGeom prst="rect">
            <a:avLst/>
          </a:prstGeom>
          <a:solidFill>
            <a:srgbClr val="F3644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TextBox 49"/>
          <p:cNvSpPr txBox="1"/>
          <p:nvPr/>
        </p:nvSpPr>
        <p:spPr>
          <a:xfrm>
            <a:off x="1065178" y="714211"/>
            <a:ext cx="7013610" cy="386080"/>
          </a:xfrm>
          <a:prstGeom prst="rect">
            <a:avLst/>
          </a:prstGeom>
          <a:noFill/>
        </p:spPr>
        <p:txBody>
          <a:bodyPr wrap="square" rtlCol="0">
            <a:spAutoFit/>
          </a:bodyPr>
          <a:lstStyle/>
          <a:p>
            <a:pPr>
              <a:lnSpc>
                <a:spcPct val="80000"/>
              </a:lnSpc>
            </a:pPr>
            <a:r>
              <a:rPr lang="zh-CN" altLang="en-US" sz="2400" dirty="0">
                <a:solidFill>
                  <a:srgbClr val="FDFDFD"/>
                </a:solidFill>
                <a:latin typeface="宋体" panose="02010600030101010101" pitchFamily="2" charset="-122"/>
                <a:ea typeface="宋体" panose="02010600030101010101" pitchFamily="2" charset="-122"/>
                <a:cs typeface="+mn-ea"/>
                <a:sym typeface="+mn-lt"/>
              </a:rPr>
              <a:t>课程讲解 </a:t>
            </a:r>
            <a:r>
              <a:rPr lang="en-US" altLang="zh-CN" sz="2400" dirty="0">
                <a:solidFill>
                  <a:srgbClr val="FDFDFD"/>
                </a:solidFill>
                <a:latin typeface="宋体" panose="02010600030101010101" pitchFamily="2" charset="-122"/>
                <a:ea typeface="宋体" panose="02010600030101010101" pitchFamily="2" charset="-122"/>
                <a:cs typeface="+mn-ea"/>
                <a:sym typeface="+mn-lt"/>
              </a:rPr>
              <a:t>-- </a:t>
            </a:r>
            <a:r>
              <a:rPr lang="zh-CN" altLang="en-US" sz="2400" dirty="0">
                <a:solidFill>
                  <a:srgbClr val="FDFDFD"/>
                </a:solidFill>
                <a:latin typeface="宋体" panose="02010600030101010101" pitchFamily="2" charset="-122"/>
                <a:ea typeface="宋体" panose="02010600030101010101" pitchFamily="2" charset="-122"/>
                <a:cs typeface="+mn-ea"/>
                <a:sym typeface="+mn-lt"/>
              </a:rPr>
              <a:t>垂直应用架构</a:t>
            </a:r>
            <a:endParaRPr lang="zh-CN" altLang="en-US" sz="2400" dirty="0">
              <a:solidFill>
                <a:srgbClr val="FDFDFD"/>
              </a:solidFill>
              <a:latin typeface="宋体" panose="02010600030101010101" pitchFamily="2" charset="-122"/>
              <a:ea typeface="宋体" panose="02010600030101010101" pitchFamily="2" charset="-122"/>
              <a:cs typeface="+mn-ea"/>
              <a:sym typeface="+mn-lt"/>
            </a:endParaRPr>
          </a:p>
        </p:txBody>
      </p:sp>
      <p:sp>
        <p:nvSpPr>
          <p:cNvPr id="16" name="TextBox 50"/>
          <p:cNvSpPr txBox="1"/>
          <p:nvPr/>
        </p:nvSpPr>
        <p:spPr>
          <a:xfrm>
            <a:off x="1065178" y="413731"/>
            <a:ext cx="4378086" cy="275590"/>
          </a:xfrm>
          <a:prstGeom prst="rect">
            <a:avLst/>
          </a:prstGeom>
          <a:noFill/>
        </p:spPr>
        <p:txBody>
          <a:bodyPr wrap="square" rtlCol="0">
            <a:spAutoFit/>
          </a:bodyPr>
          <a:lstStyle/>
          <a:p>
            <a:r>
              <a:rPr lang="en-US" sz="1200" dirty="0">
                <a:solidFill>
                  <a:srgbClr val="FDFDFD"/>
                </a:solidFill>
                <a:latin typeface="微软雅黑" panose="020B0503020204020204" charset="-122"/>
                <a:ea typeface="微软雅黑" panose="020B0503020204020204" charset="-122"/>
                <a:cs typeface="+mn-ea"/>
                <a:sym typeface="+mn-lt"/>
              </a:rPr>
              <a:t>LET‘S MAKE YOUR STUDY EASY</a:t>
            </a:r>
            <a:endParaRPr lang="en-US" sz="1200" dirty="0">
              <a:solidFill>
                <a:srgbClr val="FDFDFD"/>
              </a:solidFill>
              <a:latin typeface="微软雅黑" panose="020B0503020204020204" charset="-122"/>
              <a:ea typeface="微软雅黑" panose="020B0503020204020204" charset="-122"/>
              <a:cs typeface="+mn-ea"/>
              <a:sym typeface="+mn-lt"/>
            </a:endParaRPr>
          </a:p>
        </p:txBody>
      </p:sp>
      <p:sp>
        <p:nvSpPr>
          <p:cNvPr id="17" name="Rectangle 51"/>
          <p:cNvSpPr/>
          <p:nvPr/>
        </p:nvSpPr>
        <p:spPr>
          <a:xfrm>
            <a:off x="925747" y="414044"/>
            <a:ext cx="70970" cy="628052"/>
          </a:xfrm>
          <a:prstGeom prst="rect">
            <a:avLst/>
          </a:prstGeom>
          <a:solidFill>
            <a:srgbClr val="F8F8F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cs typeface="+mn-ea"/>
              <a:sym typeface="+mn-lt"/>
            </a:endParaRPr>
          </a:p>
        </p:txBody>
      </p:sp>
      <p:pic>
        <p:nvPicPr>
          <p:cNvPr id="19" name="图片 18" descr="D:\4.png4"/>
          <p:cNvPicPr>
            <a:picLocks noChangeAspect="1"/>
          </p:cNvPicPr>
          <p:nvPr/>
        </p:nvPicPr>
        <p:blipFill>
          <a:blip r:embed="rId2"/>
          <a:srcRect/>
          <a:stretch>
            <a:fillRect/>
          </a:stretch>
        </p:blipFill>
        <p:spPr>
          <a:xfrm>
            <a:off x="-893445" y="-41910"/>
            <a:ext cx="2817495" cy="1583690"/>
          </a:xfrm>
          <a:prstGeom prst="rect">
            <a:avLst/>
          </a:prstGeom>
        </p:spPr>
      </p:pic>
      <p:sp>
        <p:nvSpPr>
          <p:cNvPr id="2" name="文本框 1"/>
          <p:cNvSpPr txBox="1"/>
          <p:nvPr/>
        </p:nvSpPr>
        <p:spPr>
          <a:xfrm>
            <a:off x="733468" y="1536499"/>
            <a:ext cx="10725064" cy="2342949"/>
          </a:xfrm>
          <a:prstGeom prst="rect">
            <a:avLst/>
          </a:prstGeom>
          <a:noFill/>
        </p:spPr>
        <p:txBody>
          <a:bodyPr wrap="square" rtlCol="0" anchor="t">
            <a:spAutoFit/>
          </a:bodyPr>
          <a:lstStyle/>
          <a:p>
            <a:pPr>
              <a:lnSpc>
                <a:spcPct val="150000"/>
              </a:lnSpc>
            </a:pPr>
            <a:r>
              <a:rPr lang="zh-CN" altLang="en-US" sz="2000" dirty="0">
                <a:solidFill>
                  <a:srgbClr val="F3644B"/>
                </a:solidFill>
                <a:latin typeface="宋体" panose="02010600030101010101" pitchFamily="2" charset="-122"/>
                <a:ea typeface="宋体" panose="02010600030101010101" pitchFamily="2" charset="-122"/>
                <a:sym typeface="+mn-ea"/>
              </a:rPr>
              <a:t>优点：</a:t>
            </a:r>
            <a:endParaRPr lang="zh-CN" altLang="en-US" sz="2000" dirty="0">
              <a:solidFill>
                <a:srgbClr val="F3644B"/>
              </a:solidFill>
              <a:latin typeface="宋体" panose="02010600030101010101" pitchFamily="2" charset="-122"/>
              <a:ea typeface="宋体" panose="02010600030101010101" pitchFamily="2" charset="-122"/>
              <a:sym typeface="+mn-ea"/>
            </a:endParaRPr>
          </a:p>
          <a:p>
            <a:pPr marL="457200" indent="-457200">
              <a:lnSpc>
                <a:spcPct val="150000"/>
              </a:lnSpc>
              <a:buFont typeface="+mj-lt"/>
              <a:buAutoNum type="arabicPeriod"/>
            </a:pPr>
            <a:r>
              <a:rPr lang="zh-CN" altLang="en-US" sz="2000" dirty="0">
                <a:solidFill>
                  <a:srgbClr val="F3644B"/>
                </a:solidFill>
                <a:latin typeface="宋体" panose="02010600030101010101" pitchFamily="2" charset="-122"/>
                <a:ea typeface="宋体" panose="02010600030101010101" pitchFamily="2" charset="-122"/>
                <a:sym typeface="+mn-ea"/>
              </a:rPr>
              <a:t>系统拆分实现了流量分担，解决了并发问题 </a:t>
            </a:r>
            <a:endParaRPr lang="zh-CN" altLang="en-US" sz="2000" dirty="0">
              <a:solidFill>
                <a:srgbClr val="F3644B"/>
              </a:solidFill>
              <a:latin typeface="宋体" panose="02010600030101010101" pitchFamily="2" charset="-122"/>
              <a:ea typeface="宋体" panose="02010600030101010101" pitchFamily="2" charset="-122"/>
              <a:sym typeface="+mn-ea"/>
            </a:endParaRPr>
          </a:p>
          <a:p>
            <a:pPr marL="457200" indent="-457200">
              <a:lnSpc>
                <a:spcPct val="150000"/>
              </a:lnSpc>
              <a:buFont typeface="+mj-lt"/>
              <a:buAutoNum type="arabicPeriod"/>
            </a:pPr>
            <a:r>
              <a:rPr lang="zh-CN" altLang="en-US" sz="2000" dirty="0">
                <a:solidFill>
                  <a:srgbClr val="F3644B"/>
                </a:solidFill>
                <a:latin typeface="宋体" panose="02010600030101010101" pitchFamily="2" charset="-122"/>
                <a:ea typeface="宋体" panose="02010600030101010101" pitchFamily="2" charset="-122"/>
                <a:sym typeface="+mn-ea"/>
              </a:rPr>
              <a:t>可以针对不同模块进⾏优化 </a:t>
            </a:r>
            <a:endParaRPr lang="zh-CN" altLang="en-US" sz="2000" dirty="0">
              <a:solidFill>
                <a:srgbClr val="F3644B"/>
              </a:solidFill>
              <a:latin typeface="宋体" panose="02010600030101010101" pitchFamily="2" charset="-122"/>
              <a:ea typeface="宋体" panose="02010600030101010101" pitchFamily="2" charset="-122"/>
              <a:sym typeface="+mn-ea"/>
            </a:endParaRPr>
          </a:p>
          <a:p>
            <a:pPr marL="457200" indent="-457200">
              <a:lnSpc>
                <a:spcPct val="150000"/>
              </a:lnSpc>
              <a:buFont typeface="+mj-lt"/>
              <a:buAutoNum type="arabicPeriod"/>
            </a:pPr>
            <a:r>
              <a:rPr lang="zh-CN" altLang="en-US" sz="2000" dirty="0">
                <a:solidFill>
                  <a:srgbClr val="F3644B"/>
                </a:solidFill>
                <a:latin typeface="宋体" panose="02010600030101010101" pitchFamily="2" charset="-122"/>
                <a:ea typeface="宋体" panose="02010600030101010101" pitchFamily="2" charset="-122"/>
                <a:sym typeface="+mn-ea"/>
              </a:rPr>
              <a:t>⽅便⽔平扩展，负载均衡，容错率提⾼ </a:t>
            </a:r>
            <a:endParaRPr lang="zh-CN" altLang="en-US" sz="2000" dirty="0">
              <a:solidFill>
                <a:srgbClr val="F3644B"/>
              </a:solidFill>
              <a:latin typeface="宋体" panose="02010600030101010101" pitchFamily="2" charset="-122"/>
              <a:ea typeface="宋体" panose="02010600030101010101" pitchFamily="2" charset="-122"/>
              <a:sym typeface="+mn-ea"/>
            </a:endParaRPr>
          </a:p>
          <a:p>
            <a:pPr marL="457200" indent="-457200">
              <a:lnSpc>
                <a:spcPct val="150000"/>
              </a:lnSpc>
              <a:buFont typeface="+mj-lt"/>
              <a:buAutoNum type="arabicPeriod"/>
            </a:pPr>
            <a:r>
              <a:rPr lang="zh-CN" altLang="en-US" sz="2000" dirty="0">
                <a:solidFill>
                  <a:srgbClr val="F3644B"/>
                </a:solidFill>
                <a:latin typeface="宋体" panose="02010600030101010101" pitchFamily="2" charset="-122"/>
                <a:ea typeface="宋体" panose="02010600030101010101" pitchFamily="2" charset="-122"/>
                <a:sym typeface="+mn-ea"/>
              </a:rPr>
              <a:t>系统间相互独⽴，互不影响，新的业务迭代时更加⾼效</a:t>
            </a:r>
            <a:endParaRPr lang="zh-CN" altLang="en-US" sz="2000" dirty="0">
              <a:solidFill>
                <a:srgbClr val="F3644B"/>
              </a:solidFill>
              <a:latin typeface="宋体" panose="02010600030101010101" pitchFamily="2" charset="-122"/>
              <a:ea typeface="宋体" panose="02010600030101010101" pitchFamily="2" charset="-122"/>
              <a:sym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未标题-2"/>
          <p:cNvPicPr>
            <a:picLocks noChangeAspect="1"/>
          </p:cNvPicPr>
          <p:nvPr/>
        </p:nvPicPr>
        <p:blipFill>
          <a:blip r:embed="rId1"/>
          <a:stretch>
            <a:fillRect/>
          </a:stretch>
        </p:blipFill>
        <p:spPr>
          <a:xfrm>
            <a:off x="7232650" y="3305810"/>
            <a:ext cx="10156190" cy="5709285"/>
          </a:xfrm>
          <a:prstGeom prst="rect">
            <a:avLst/>
          </a:prstGeom>
        </p:spPr>
      </p:pic>
      <p:sp>
        <p:nvSpPr>
          <p:cNvPr id="14" name="矩形 13"/>
          <p:cNvSpPr/>
          <p:nvPr/>
        </p:nvSpPr>
        <p:spPr>
          <a:xfrm>
            <a:off x="-49530" y="267970"/>
            <a:ext cx="12268200" cy="963930"/>
          </a:xfrm>
          <a:prstGeom prst="rect">
            <a:avLst/>
          </a:prstGeom>
          <a:solidFill>
            <a:srgbClr val="F3644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TextBox 49"/>
          <p:cNvSpPr txBox="1"/>
          <p:nvPr/>
        </p:nvSpPr>
        <p:spPr>
          <a:xfrm>
            <a:off x="1065178" y="714211"/>
            <a:ext cx="7013610" cy="386080"/>
          </a:xfrm>
          <a:prstGeom prst="rect">
            <a:avLst/>
          </a:prstGeom>
          <a:noFill/>
        </p:spPr>
        <p:txBody>
          <a:bodyPr wrap="square" rtlCol="0">
            <a:spAutoFit/>
          </a:bodyPr>
          <a:lstStyle/>
          <a:p>
            <a:pPr>
              <a:lnSpc>
                <a:spcPct val="80000"/>
              </a:lnSpc>
            </a:pPr>
            <a:r>
              <a:rPr lang="zh-CN" altLang="en-US" sz="2400" dirty="0">
                <a:solidFill>
                  <a:srgbClr val="FDFDFD"/>
                </a:solidFill>
                <a:latin typeface="宋体" panose="02010600030101010101" pitchFamily="2" charset="-122"/>
                <a:ea typeface="宋体" panose="02010600030101010101" pitchFamily="2" charset="-122"/>
                <a:cs typeface="+mn-ea"/>
                <a:sym typeface="+mn-lt"/>
              </a:rPr>
              <a:t>课程讲解 </a:t>
            </a:r>
            <a:r>
              <a:rPr lang="en-US" altLang="zh-CN" sz="2400" dirty="0">
                <a:solidFill>
                  <a:srgbClr val="FDFDFD"/>
                </a:solidFill>
                <a:latin typeface="宋体" panose="02010600030101010101" pitchFamily="2" charset="-122"/>
                <a:ea typeface="宋体" panose="02010600030101010101" pitchFamily="2" charset="-122"/>
                <a:cs typeface="+mn-ea"/>
                <a:sym typeface="+mn-lt"/>
              </a:rPr>
              <a:t>-- </a:t>
            </a:r>
            <a:r>
              <a:rPr lang="zh-CN" altLang="en-US" sz="2400" dirty="0">
                <a:solidFill>
                  <a:srgbClr val="FDFDFD"/>
                </a:solidFill>
                <a:latin typeface="宋体" panose="02010600030101010101" pitchFamily="2" charset="-122"/>
                <a:ea typeface="宋体" panose="02010600030101010101" pitchFamily="2" charset="-122"/>
                <a:cs typeface="+mn-ea"/>
                <a:sym typeface="+mn-lt"/>
              </a:rPr>
              <a:t>垂直应用架构</a:t>
            </a:r>
            <a:endParaRPr lang="zh-CN" altLang="en-US" sz="2400" dirty="0">
              <a:solidFill>
                <a:srgbClr val="FDFDFD"/>
              </a:solidFill>
              <a:latin typeface="宋体" panose="02010600030101010101" pitchFamily="2" charset="-122"/>
              <a:ea typeface="宋体" panose="02010600030101010101" pitchFamily="2" charset="-122"/>
              <a:cs typeface="+mn-ea"/>
              <a:sym typeface="+mn-lt"/>
            </a:endParaRPr>
          </a:p>
        </p:txBody>
      </p:sp>
      <p:sp>
        <p:nvSpPr>
          <p:cNvPr id="16" name="TextBox 50"/>
          <p:cNvSpPr txBox="1"/>
          <p:nvPr/>
        </p:nvSpPr>
        <p:spPr>
          <a:xfrm>
            <a:off x="1065178" y="413731"/>
            <a:ext cx="4378086" cy="275590"/>
          </a:xfrm>
          <a:prstGeom prst="rect">
            <a:avLst/>
          </a:prstGeom>
          <a:noFill/>
        </p:spPr>
        <p:txBody>
          <a:bodyPr wrap="square" rtlCol="0">
            <a:spAutoFit/>
          </a:bodyPr>
          <a:lstStyle/>
          <a:p>
            <a:r>
              <a:rPr lang="en-US" sz="1200" dirty="0">
                <a:solidFill>
                  <a:srgbClr val="FDFDFD"/>
                </a:solidFill>
                <a:latin typeface="微软雅黑" panose="020B0503020204020204" charset="-122"/>
                <a:ea typeface="微软雅黑" panose="020B0503020204020204" charset="-122"/>
                <a:cs typeface="+mn-ea"/>
                <a:sym typeface="+mn-lt"/>
              </a:rPr>
              <a:t>LET‘S MAKE YOUR STUDY EASY</a:t>
            </a:r>
            <a:endParaRPr lang="en-US" sz="1200" dirty="0">
              <a:solidFill>
                <a:srgbClr val="FDFDFD"/>
              </a:solidFill>
              <a:latin typeface="微软雅黑" panose="020B0503020204020204" charset="-122"/>
              <a:ea typeface="微软雅黑" panose="020B0503020204020204" charset="-122"/>
              <a:cs typeface="+mn-ea"/>
              <a:sym typeface="+mn-lt"/>
            </a:endParaRPr>
          </a:p>
        </p:txBody>
      </p:sp>
      <p:sp>
        <p:nvSpPr>
          <p:cNvPr id="17" name="Rectangle 51"/>
          <p:cNvSpPr/>
          <p:nvPr/>
        </p:nvSpPr>
        <p:spPr>
          <a:xfrm>
            <a:off x="925747" y="414044"/>
            <a:ext cx="70970" cy="628052"/>
          </a:xfrm>
          <a:prstGeom prst="rect">
            <a:avLst/>
          </a:prstGeom>
          <a:solidFill>
            <a:srgbClr val="F8F8F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cs typeface="+mn-ea"/>
              <a:sym typeface="+mn-lt"/>
            </a:endParaRPr>
          </a:p>
        </p:txBody>
      </p:sp>
      <p:pic>
        <p:nvPicPr>
          <p:cNvPr id="19" name="图片 18" descr="D:\4.png4"/>
          <p:cNvPicPr>
            <a:picLocks noChangeAspect="1"/>
          </p:cNvPicPr>
          <p:nvPr/>
        </p:nvPicPr>
        <p:blipFill>
          <a:blip r:embed="rId2"/>
          <a:srcRect/>
          <a:stretch>
            <a:fillRect/>
          </a:stretch>
        </p:blipFill>
        <p:spPr>
          <a:xfrm>
            <a:off x="-893445" y="-41910"/>
            <a:ext cx="2817495" cy="1583690"/>
          </a:xfrm>
          <a:prstGeom prst="rect">
            <a:avLst/>
          </a:prstGeom>
        </p:spPr>
      </p:pic>
      <p:sp>
        <p:nvSpPr>
          <p:cNvPr id="2" name="文本框 1"/>
          <p:cNvSpPr txBox="1"/>
          <p:nvPr/>
        </p:nvSpPr>
        <p:spPr>
          <a:xfrm>
            <a:off x="733468" y="1536499"/>
            <a:ext cx="10725064" cy="3251852"/>
          </a:xfrm>
          <a:prstGeom prst="rect">
            <a:avLst/>
          </a:prstGeom>
          <a:noFill/>
        </p:spPr>
        <p:txBody>
          <a:bodyPr wrap="square" rtlCol="0" anchor="t">
            <a:spAutoFit/>
          </a:bodyPr>
          <a:lstStyle/>
          <a:p>
            <a:pPr>
              <a:lnSpc>
                <a:spcPct val="150000"/>
              </a:lnSpc>
            </a:pPr>
            <a:r>
              <a:rPr lang="zh-CN" altLang="en-US" sz="2000" dirty="0">
                <a:solidFill>
                  <a:srgbClr val="F3644B"/>
                </a:solidFill>
                <a:latin typeface="宋体" panose="02010600030101010101" pitchFamily="2" charset="-122"/>
                <a:ea typeface="宋体" panose="02010600030101010101" pitchFamily="2" charset="-122"/>
                <a:sym typeface="+mn-ea"/>
              </a:rPr>
              <a:t>缺点：</a:t>
            </a:r>
            <a:endParaRPr lang="zh-CN" altLang="en-US" sz="2000" dirty="0">
              <a:solidFill>
                <a:srgbClr val="F3644B"/>
              </a:solidFill>
              <a:latin typeface="宋体" panose="02010600030101010101" pitchFamily="2" charset="-122"/>
              <a:ea typeface="宋体" panose="02010600030101010101" pitchFamily="2" charset="-122"/>
              <a:sym typeface="+mn-ea"/>
            </a:endParaRPr>
          </a:p>
          <a:p>
            <a:pPr marL="457200" indent="-457200">
              <a:lnSpc>
                <a:spcPct val="150000"/>
              </a:lnSpc>
              <a:buFont typeface="+mj-lt"/>
              <a:buAutoNum type="arabicPeriod"/>
            </a:pPr>
            <a:r>
              <a:rPr lang="zh-CN" altLang="en-US" sz="2000" dirty="0">
                <a:solidFill>
                  <a:srgbClr val="F3644B"/>
                </a:solidFill>
                <a:latin typeface="宋体" panose="02010600030101010101" pitchFamily="2" charset="-122"/>
                <a:ea typeface="宋体" panose="02010600030101010101" pitchFamily="2" charset="-122"/>
                <a:sym typeface="+mn-ea"/>
              </a:rPr>
              <a:t>服务之间相互调⽤，如果某个服务的端⼝或者</a:t>
            </a:r>
            <a:r>
              <a:rPr lang="en-US" altLang="zh-CN" sz="2000" dirty="0" err="1">
                <a:solidFill>
                  <a:srgbClr val="F3644B"/>
                </a:solidFill>
                <a:latin typeface="宋体" panose="02010600030101010101" pitchFamily="2" charset="-122"/>
                <a:ea typeface="宋体" panose="02010600030101010101" pitchFamily="2" charset="-122"/>
                <a:sym typeface="+mn-ea"/>
              </a:rPr>
              <a:t>ip</a:t>
            </a:r>
            <a:r>
              <a:rPr lang="zh-CN" altLang="en-US" sz="2000" dirty="0">
                <a:solidFill>
                  <a:srgbClr val="F3644B"/>
                </a:solidFill>
                <a:latin typeface="宋体" panose="02010600030101010101" pitchFamily="2" charset="-122"/>
                <a:ea typeface="宋体" panose="02010600030101010101" pitchFamily="2" charset="-122"/>
                <a:sym typeface="+mn-ea"/>
              </a:rPr>
              <a:t>地址发⽣改变，调⽤的系统得⼿动改变</a:t>
            </a:r>
            <a:endParaRPr lang="zh-CN" altLang="en-US" sz="2000" dirty="0">
              <a:solidFill>
                <a:srgbClr val="F3644B"/>
              </a:solidFill>
              <a:latin typeface="宋体" panose="02010600030101010101" pitchFamily="2" charset="-122"/>
              <a:ea typeface="宋体" panose="02010600030101010101" pitchFamily="2" charset="-122"/>
              <a:sym typeface="+mn-ea"/>
            </a:endParaRPr>
          </a:p>
          <a:p>
            <a:pPr marL="457200" indent="-457200">
              <a:lnSpc>
                <a:spcPct val="150000"/>
              </a:lnSpc>
              <a:buFont typeface="+mj-lt"/>
              <a:buAutoNum type="arabicPeriod"/>
            </a:pPr>
            <a:r>
              <a:rPr lang="zh-CN" altLang="en-US" sz="2000" dirty="0">
                <a:solidFill>
                  <a:srgbClr val="F3644B"/>
                </a:solidFill>
                <a:latin typeface="宋体" panose="02010600030101010101" pitchFamily="2" charset="-122"/>
                <a:ea typeface="宋体" panose="02010600030101010101" pitchFamily="2" charset="-122"/>
                <a:sym typeface="+mn-ea"/>
              </a:rPr>
              <a:t>搭建集群之后，实现负载均衡⽐较复杂，如：内⽹负载，在迁移机器时会影响调⽤⽅的路 由，导致线上故障</a:t>
            </a:r>
            <a:endParaRPr lang="zh-CN" altLang="en-US" sz="2000" dirty="0">
              <a:solidFill>
                <a:srgbClr val="F3644B"/>
              </a:solidFill>
              <a:latin typeface="宋体" panose="02010600030101010101" pitchFamily="2" charset="-122"/>
              <a:ea typeface="宋体" panose="02010600030101010101" pitchFamily="2" charset="-122"/>
              <a:sym typeface="+mn-ea"/>
            </a:endParaRPr>
          </a:p>
          <a:p>
            <a:pPr marL="457200" indent="-457200">
              <a:lnSpc>
                <a:spcPct val="150000"/>
              </a:lnSpc>
              <a:buFont typeface="+mj-lt"/>
              <a:buAutoNum type="arabicPeriod"/>
            </a:pPr>
            <a:r>
              <a:rPr lang="zh-CN" altLang="en-US" sz="2000" dirty="0">
                <a:solidFill>
                  <a:srgbClr val="F3644B"/>
                </a:solidFill>
                <a:latin typeface="宋体" panose="02010600030101010101" pitchFamily="2" charset="-122"/>
                <a:ea typeface="宋体" panose="02010600030101010101" pitchFamily="2" charset="-122"/>
                <a:sym typeface="+mn-ea"/>
              </a:rPr>
              <a:t>服务之间调⽤⽅式不统⼀，基于 </a:t>
            </a:r>
            <a:r>
              <a:rPr lang="en-US" altLang="zh-CN" sz="2000" dirty="0">
                <a:solidFill>
                  <a:srgbClr val="F3644B"/>
                </a:solidFill>
                <a:latin typeface="宋体" panose="02010600030101010101" pitchFamily="2" charset="-122"/>
                <a:ea typeface="宋体" panose="02010600030101010101" pitchFamily="2" charset="-122"/>
                <a:sym typeface="+mn-ea"/>
              </a:rPr>
              <a:t>HTTP Client </a:t>
            </a:r>
            <a:r>
              <a:rPr lang="zh-CN" altLang="en-US" sz="2000" dirty="0">
                <a:solidFill>
                  <a:srgbClr val="F3644B"/>
                </a:solidFill>
                <a:latin typeface="宋体" panose="02010600030101010101" pitchFamily="2" charset="-122"/>
                <a:ea typeface="宋体" panose="02010600030101010101" pitchFamily="2" charset="-122"/>
                <a:sym typeface="+mn-ea"/>
              </a:rPr>
              <a:t>、 </a:t>
            </a:r>
            <a:r>
              <a:rPr lang="en-US" altLang="zh-CN" sz="2000" dirty="0">
                <a:solidFill>
                  <a:srgbClr val="F3644B"/>
                </a:solidFill>
                <a:latin typeface="宋体" panose="02010600030101010101" pitchFamily="2" charset="-122"/>
                <a:ea typeface="宋体" panose="02010600030101010101" pitchFamily="2" charset="-122"/>
                <a:sym typeface="+mn-ea"/>
              </a:rPr>
              <a:t>Webservice </a:t>
            </a:r>
            <a:r>
              <a:rPr lang="zh-CN" altLang="en-US" sz="2000" dirty="0">
                <a:solidFill>
                  <a:srgbClr val="F3644B"/>
                </a:solidFill>
                <a:latin typeface="宋体" panose="02010600030101010101" pitchFamily="2" charset="-122"/>
                <a:ea typeface="宋体" panose="02010600030101010101" pitchFamily="2" charset="-122"/>
                <a:sym typeface="+mn-ea"/>
              </a:rPr>
              <a:t>，接⼝协议不统⼀</a:t>
            </a:r>
            <a:endParaRPr lang="zh-CN" altLang="en-US" sz="2000" dirty="0">
              <a:solidFill>
                <a:srgbClr val="F3644B"/>
              </a:solidFill>
              <a:latin typeface="宋体" panose="02010600030101010101" pitchFamily="2" charset="-122"/>
              <a:ea typeface="宋体" panose="02010600030101010101" pitchFamily="2" charset="-122"/>
              <a:sym typeface="+mn-ea"/>
            </a:endParaRPr>
          </a:p>
          <a:p>
            <a:pPr marL="457200" indent="-457200">
              <a:lnSpc>
                <a:spcPct val="150000"/>
              </a:lnSpc>
              <a:buFont typeface="+mj-lt"/>
              <a:buAutoNum type="arabicPeriod"/>
            </a:pPr>
            <a:r>
              <a:rPr lang="zh-CN" altLang="en-US" sz="2000" dirty="0">
                <a:solidFill>
                  <a:srgbClr val="F3644B"/>
                </a:solidFill>
                <a:latin typeface="宋体" panose="02010600030101010101" pitchFamily="2" charset="-122"/>
                <a:ea typeface="宋体" panose="02010600030101010101" pitchFamily="2" charset="-122"/>
                <a:sym typeface="+mn-ea"/>
              </a:rPr>
              <a:t>服务监控不到位：除了依靠端⼝、进程的监控，调⽤的成功率、失败率、总耗时等等这些监控指标是没有的</a:t>
            </a:r>
            <a:endParaRPr lang="zh-CN" altLang="en-US" sz="2000" dirty="0">
              <a:solidFill>
                <a:srgbClr val="F3644B"/>
              </a:solidFill>
              <a:latin typeface="宋体" panose="02010600030101010101" pitchFamily="2" charset="-122"/>
              <a:ea typeface="宋体" panose="02010600030101010101" pitchFamily="2" charset="-122"/>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未标题-2"/>
          <p:cNvPicPr>
            <a:picLocks noChangeAspect="1"/>
          </p:cNvPicPr>
          <p:nvPr/>
        </p:nvPicPr>
        <p:blipFill>
          <a:blip r:embed="rId1"/>
          <a:stretch>
            <a:fillRect/>
          </a:stretch>
        </p:blipFill>
        <p:spPr>
          <a:xfrm>
            <a:off x="7232650" y="3305810"/>
            <a:ext cx="10156190" cy="5709285"/>
          </a:xfrm>
          <a:prstGeom prst="rect">
            <a:avLst/>
          </a:prstGeom>
        </p:spPr>
      </p:pic>
      <p:sp>
        <p:nvSpPr>
          <p:cNvPr id="14" name="矩形 13"/>
          <p:cNvSpPr/>
          <p:nvPr/>
        </p:nvSpPr>
        <p:spPr>
          <a:xfrm>
            <a:off x="-49530" y="267970"/>
            <a:ext cx="12268200" cy="963930"/>
          </a:xfrm>
          <a:prstGeom prst="rect">
            <a:avLst/>
          </a:prstGeom>
          <a:solidFill>
            <a:srgbClr val="F3644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TextBox 49"/>
          <p:cNvSpPr txBox="1"/>
          <p:nvPr/>
        </p:nvSpPr>
        <p:spPr>
          <a:xfrm>
            <a:off x="1065178" y="714211"/>
            <a:ext cx="7013610" cy="386080"/>
          </a:xfrm>
          <a:prstGeom prst="rect">
            <a:avLst/>
          </a:prstGeom>
          <a:noFill/>
        </p:spPr>
        <p:txBody>
          <a:bodyPr wrap="square" rtlCol="0">
            <a:spAutoFit/>
          </a:bodyPr>
          <a:lstStyle/>
          <a:p>
            <a:pPr>
              <a:lnSpc>
                <a:spcPct val="80000"/>
              </a:lnSpc>
            </a:pPr>
            <a:r>
              <a:rPr lang="zh-CN" altLang="en-US" sz="2400" dirty="0">
                <a:solidFill>
                  <a:srgbClr val="FDFDFD"/>
                </a:solidFill>
                <a:latin typeface="宋体" panose="02010600030101010101" pitchFamily="2" charset="-122"/>
                <a:ea typeface="宋体" panose="02010600030101010101" pitchFamily="2" charset="-122"/>
                <a:cs typeface="+mn-ea"/>
                <a:sym typeface="+mn-lt"/>
              </a:rPr>
              <a:t>课程讲解 </a:t>
            </a:r>
            <a:r>
              <a:rPr lang="en-US" altLang="zh-CN" sz="2400" dirty="0">
                <a:solidFill>
                  <a:srgbClr val="FDFDFD"/>
                </a:solidFill>
                <a:latin typeface="宋体" panose="02010600030101010101" pitchFamily="2" charset="-122"/>
                <a:ea typeface="宋体" panose="02010600030101010101" pitchFamily="2" charset="-122"/>
                <a:cs typeface="+mn-ea"/>
                <a:sym typeface="+mn-lt"/>
              </a:rPr>
              <a:t>-- SOA</a:t>
            </a:r>
            <a:r>
              <a:rPr lang="zh-CN" altLang="en-US" sz="2400" dirty="0">
                <a:solidFill>
                  <a:srgbClr val="FDFDFD"/>
                </a:solidFill>
                <a:latin typeface="宋体" panose="02010600030101010101" pitchFamily="2" charset="-122"/>
                <a:ea typeface="宋体" panose="02010600030101010101" pitchFamily="2" charset="-122"/>
                <a:cs typeface="+mn-ea"/>
                <a:sym typeface="+mn-lt"/>
              </a:rPr>
              <a:t>应用架构</a:t>
            </a:r>
            <a:endParaRPr lang="zh-CN" altLang="en-US" sz="2400" dirty="0">
              <a:solidFill>
                <a:srgbClr val="FDFDFD"/>
              </a:solidFill>
              <a:latin typeface="宋体" panose="02010600030101010101" pitchFamily="2" charset="-122"/>
              <a:ea typeface="宋体" panose="02010600030101010101" pitchFamily="2" charset="-122"/>
              <a:cs typeface="+mn-ea"/>
              <a:sym typeface="+mn-lt"/>
            </a:endParaRPr>
          </a:p>
        </p:txBody>
      </p:sp>
      <p:sp>
        <p:nvSpPr>
          <p:cNvPr id="16" name="TextBox 50"/>
          <p:cNvSpPr txBox="1"/>
          <p:nvPr/>
        </p:nvSpPr>
        <p:spPr>
          <a:xfrm>
            <a:off x="1065178" y="413731"/>
            <a:ext cx="4378086" cy="275590"/>
          </a:xfrm>
          <a:prstGeom prst="rect">
            <a:avLst/>
          </a:prstGeom>
          <a:noFill/>
        </p:spPr>
        <p:txBody>
          <a:bodyPr wrap="square" rtlCol="0">
            <a:spAutoFit/>
          </a:bodyPr>
          <a:lstStyle/>
          <a:p>
            <a:r>
              <a:rPr lang="en-US" sz="1200" dirty="0">
                <a:solidFill>
                  <a:srgbClr val="FDFDFD"/>
                </a:solidFill>
                <a:latin typeface="微软雅黑" panose="020B0503020204020204" charset="-122"/>
                <a:ea typeface="微软雅黑" panose="020B0503020204020204" charset="-122"/>
                <a:cs typeface="+mn-ea"/>
                <a:sym typeface="+mn-lt"/>
              </a:rPr>
              <a:t>LET‘S MAKE YOUR STUDY EASY</a:t>
            </a:r>
            <a:endParaRPr lang="en-US" sz="1200" dirty="0">
              <a:solidFill>
                <a:srgbClr val="FDFDFD"/>
              </a:solidFill>
              <a:latin typeface="微软雅黑" panose="020B0503020204020204" charset="-122"/>
              <a:ea typeface="微软雅黑" panose="020B0503020204020204" charset="-122"/>
              <a:cs typeface="+mn-ea"/>
              <a:sym typeface="+mn-lt"/>
            </a:endParaRPr>
          </a:p>
        </p:txBody>
      </p:sp>
      <p:sp>
        <p:nvSpPr>
          <p:cNvPr id="17" name="Rectangle 51"/>
          <p:cNvSpPr/>
          <p:nvPr/>
        </p:nvSpPr>
        <p:spPr>
          <a:xfrm>
            <a:off x="925747" y="414044"/>
            <a:ext cx="70970" cy="628052"/>
          </a:xfrm>
          <a:prstGeom prst="rect">
            <a:avLst/>
          </a:prstGeom>
          <a:solidFill>
            <a:srgbClr val="F8F8F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cs typeface="+mn-ea"/>
              <a:sym typeface="+mn-lt"/>
            </a:endParaRPr>
          </a:p>
        </p:txBody>
      </p:sp>
      <p:pic>
        <p:nvPicPr>
          <p:cNvPr id="19" name="图片 18" descr="D:\4.png4"/>
          <p:cNvPicPr>
            <a:picLocks noChangeAspect="1"/>
          </p:cNvPicPr>
          <p:nvPr/>
        </p:nvPicPr>
        <p:blipFill>
          <a:blip r:embed="rId2"/>
          <a:srcRect/>
          <a:stretch>
            <a:fillRect/>
          </a:stretch>
        </p:blipFill>
        <p:spPr>
          <a:xfrm>
            <a:off x="-893445" y="-41910"/>
            <a:ext cx="2817495" cy="1583690"/>
          </a:xfrm>
          <a:prstGeom prst="rect">
            <a:avLst/>
          </a:prstGeom>
        </p:spPr>
      </p:pic>
      <p:sp>
        <p:nvSpPr>
          <p:cNvPr id="2" name="文本框 1"/>
          <p:cNvSpPr txBox="1"/>
          <p:nvPr/>
        </p:nvSpPr>
        <p:spPr>
          <a:xfrm>
            <a:off x="733468" y="1536499"/>
            <a:ext cx="10725064" cy="2328523"/>
          </a:xfrm>
          <a:prstGeom prst="rect">
            <a:avLst/>
          </a:prstGeom>
          <a:noFill/>
        </p:spPr>
        <p:txBody>
          <a:bodyPr wrap="square" rtlCol="0" anchor="t">
            <a:spAutoFit/>
          </a:bodyPr>
          <a:lstStyle/>
          <a:p>
            <a:pPr>
              <a:lnSpc>
                <a:spcPct val="150000"/>
              </a:lnSpc>
            </a:pPr>
            <a:r>
              <a:rPr lang="zh-CN" altLang="en-US" sz="2000" dirty="0">
                <a:solidFill>
                  <a:srgbClr val="F3644B"/>
                </a:solidFill>
                <a:latin typeface="宋体" panose="02010600030101010101" pitchFamily="2" charset="-122"/>
                <a:ea typeface="宋体" panose="02010600030101010101" pitchFamily="2" charset="-122"/>
                <a:sym typeface="+mn-ea"/>
              </a:rPr>
              <a:t>在做了垂直划分以后，模块随之增多，维护的成本在也变⾼，⼀些通⽤的业务和模块重复的越来越多，为了解决上⾯提到的接⼝协议不统⼀、服务⽆法监控、服务的负载均衡，引⼊了阿⾥巴巴开源的 </a:t>
            </a:r>
            <a:r>
              <a:rPr lang="en-US" altLang="zh-CN" sz="2000" dirty="0">
                <a:solidFill>
                  <a:srgbClr val="F3644B"/>
                </a:solidFill>
                <a:latin typeface="宋体" panose="02010600030101010101" pitchFamily="2" charset="-122"/>
                <a:ea typeface="宋体" panose="02010600030101010101" pitchFamily="2" charset="-122"/>
                <a:sym typeface="+mn-ea"/>
              </a:rPr>
              <a:t>Dubbo </a:t>
            </a:r>
            <a:r>
              <a:rPr lang="zh-CN" altLang="en-US" sz="2000" dirty="0">
                <a:solidFill>
                  <a:srgbClr val="F3644B"/>
                </a:solidFill>
                <a:latin typeface="宋体" panose="02010600030101010101" pitchFamily="2" charset="-122"/>
                <a:ea typeface="宋体" panose="02010600030101010101" pitchFamily="2" charset="-122"/>
                <a:sym typeface="+mn-ea"/>
              </a:rPr>
              <a:t>，⼀款⾼性能、轻量级的开源</a:t>
            </a:r>
            <a:r>
              <a:rPr lang="en-US" altLang="zh-CN" sz="2000" dirty="0">
                <a:solidFill>
                  <a:srgbClr val="F3644B"/>
                </a:solidFill>
                <a:latin typeface="宋体" panose="02010600030101010101" pitchFamily="2" charset="-122"/>
                <a:ea typeface="宋体" panose="02010600030101010101" pitchFamily="2" charset="-122"/>
                <a:sym typeface="+mn-ea"/>
              </a:rPr>
              <a:t>Java RPC</a:t>
            </a:r>
            <a:r>
              <a:rPr lang="zh-CN" altLang="en-US" sz="2000" dirty="0">
                <a:solidFill>
                  <a:srgbClr val="F3644B"/>
                </a:solidFill>
                <a:latin typeface="宋体" panose="02010600030101010101" pitchFamily="2" charset="-122"/>
                <a:ea typeface="宋体" panose="02010600030101010101" pitchFamily="2" charset="-122"/>
                <a:sym typeface="+mn-ea"/>
              </a:rPr>
              <a:t>框架，可以和</a:t>
            </a:r>
            <a:r>
              <a:rPr lang="en-US" altLang="zh-CN" sz="2000" dirty="0">
                <a:solidFill>
                  <a:srgbClr val="F3644B"/>
                </a:solidFill>
                <a:latin typeface="宋体" panose="02010600030101010101" pitchFamily="2" charset="-122"/>
                <a:ea typeface="宋体" panose="02010600030101010101" pitchFamily="2" charset="-122"/>
                <a:sym typeface="+mn-ea"/>
              </a:rPr>
              <a:t>Spring</a:t>
            </a:r>
            <a:r>
              <a:rPr lang="zh-CN" altLang="en-US" sz="2000" dirty="0">
                <a:solidFill>
                  <a:srgbClr val="F3644B"/>
                </a:solidFill>
                <a:latin typeface="宋体" panose="02010600030101010101" pitchFamily="2" charset="-122"/>
                <a:ea typeface="宋体" panose="02010600030101010101" pitchFamily="2" charset="-122"/>
                <a:sym typeface="+mn-ea"/>
              </a:rPr>
              <a:t>框架无缝集成。它提供了三⼤核⼼能⼒：⾯向接⼝的远程⽅法调⽤，智能容错和负载均衡，以及服务⾃动注册和发现。</a:t>
            </a:r>
            <a:endParaRPr lang="zh-CN" altLang="en-US" sz="2000" dirty="0">
              <a:solidFill>
                <a:srgbClr val="F3644B"/>
              </a:solidFill>
              <a:latin typeface="宋体" panose="02010600030101010101" pitchFamily="2" charset="-122"/>
              <a:ea typeface="宋体" panose="02010600030101010101" pitchFamily="2" charset="-122"/>
              <a:sym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未标题-2"/>
          <p:cNvPicPr>
            <a:picLocks noChangeAspect="1"/>
          </p:cNvPicPr>
          <p:nvPr/>
        </p:nvPicPr>
        <p:blipFill>
          <a:blip r:embed="rId1"/>
          <a:stretch>
            <a:fillRect/>
          </a:stretch>
        </p:blipFill>
        <p:spPr>
          <a:xfrm>
            <a:off x="7232650" y="3305810"/>
            <a:ext cx="10156190" cy="5709285"/>
          </a:xfrm>
          <a:prstGeom prst="rect">
            <a:avLst/>
          </a:prstGeom>
        </p:spPr>
      </p:pic>
      <p:sp>
        <p:nvSpPr>
          <p:cNvPr id="14" name="矩形 13"/>
          <p:cNvSpPr/>
          <p:nvPr/>
        </p:nvSpPr>
        <p:spPr>
          <a:xfrm>
            <a:off x="-49530" y="267970"/>
            <a:ext cx="12268200" cy="963930"/>
          </a:xfrm>
          <a:prstGeom prst="rect">
            <a:avLst/>
          </a:prstGeom>
          <a:solidFill>
            <a:srgbClr val="F3644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TextBox 49"/>
          <p:cNvSpPr txBox="1"/>
          <p:nvPr/>
        </p:nvSpPr>
        <p:spPr>
          <a:xfrm>
            <a:off x="1065178" y="714211"/>
            <a:ext cx="7013610" cy="386080"/>
          </a:xfrm>
          <a:prstGeom prst="rect">
            <a:avLst/>
          </a:prstGeom>
          <a:noFill/>
        </p:spPr>
        <p:txBody>
          <a:bodyPr wrap="square" rtlCol="0">
            <a:spAutoFit/>
          </a:bodyPr>
          <a:lstStyle/>
          <a:p>
            <a:pPr>
              <a:lnSpc>
                <a:spcPct val="80000"/>
              </a:lnSpc>
            </a:pPr>
            <a:r>
              <a:rPr lang="zh-CN" altLang="en-US" sz="2400" dirty="0">
                <a:solidFill>
                  <a:srgbClr val="FDFDFD"/>
                </a:solidFill>
                <a:latin typeface="宋体" panose="02010600030101010101" pitchFamily="2" charset="-122"/>
                <a:ea typeface="宋体" panose="02010600030101010101" pitchFamily="2" charset="-122"/>
                <a:cs typeface="+mn-ea"/>
                <a:sym typeface="+mn-lt"/>
              </a:rPr>
              <a:t>课程讲解 </a:t>
            </a:r>
            <a:r>
              <a:rPr lang="en-US" altLang="zh-CN" sz="2400" dirty="0">
                <a:solidFill>
                  <a:srgbClr val="FDFDFD"/>
                </a:solidFill>
                <a:latin typeface="宋体" panose="02010600030101010101" pitchFamily="2" charset="-122"/>
                <a:ea typeface="宋体" panose="02010600030101010101" pitchFamily="2" charset="-122"/>
                <a:cs typeface="+mn-ea"/>
                <a:sym typeface="+mn-lt"/>
              </a:rPr>
              <a:t>-- SOA</a:t>
            </a:r>
            <a:r>
              <a:rPr lang="zh-CN" altLang="en-US" sz="2400" dirty="0">
                <a:solidFill>
                  <a:srgbClr val="FDFDFD"/>
                </a:solidFill>
                <a:latin typeface="宋体" panose="02010600030101010101" pitchFamily="2" charset="-122"/>
                <a:ea typeface="宋体" panose="02010600030101010101" pitchFamily="2" charset="-122"/>
                <a:cs typeface="+mn-ea"/>
                <a:sym typeface="+mn-lt"/>
              </a:rPr>
              <a:t>应用架构</a:t>
            </a:r>
            <a:endParaRPr lang="zh-CN" altLang="en-US" sz="2400" dirty="0">
              <a:solidFill>
                <a:srgbClr val="FDFDFD"/>
              </a:solidFill>
              <a:latin typeface="宋体" panose="02010600030101010101" pitchFamily="2" charset="-122"/>
              <a:ea typeface="宋体" panose="02010600030101010101" pitchFamily="2" charset="-122"/>
              <a:cs typeface="+mn-ea"/>
              <a:sym typeface="+mn-lt"/>
            </a:endParaRPr>
          </a:p>
        </p:txBody>
      </p:sp>
      <p:sp>
        <p:nvSpPr>
          <p:cNvPr id="16" name="TextBox 50"/>
          <p:cNvSpPr txBox="1"/>
          <p:nvPr/>
        </p:nvSpPr>
        <p:spPr>
          <a:xfrm>
            <a:off x="1065178" y="413731"/>
            <a:ext cx="4378086" cy="275590"/>
          </a:xfrm>
          <a:prstGeom prst="rect">
            <a:avLst/>
          </a:prstGeom>
          <a:noFill/>
        </p:spPr>
        <p:txBody>
          <a:bodyPr wrap="square" rtlCol="0">
            <a:spAutoFit/>
          </a:bodyPr>
          <a:lstStyle/>
          <a:p>
            <a:r>
              <a:rPr lang="en-US" sz="1200" dirty="0">
                <a:solidFill>
                  <a:srgbClr val="FDFDFD"/>
                </a:solidFill>
                <a:latin typeface="微软雅黑" panose="020B0503020204020204" charset="-122"/>
                <a:ea typeface="微软雅黑" panose="020B0503020204020204" charset="-122"/>
                <a:cs typeface="+mn-ea"/>
                <a:sym typeface="+mn-lt"/>
              </a:rPr>
              <a:t>LET‘S MAKE YOUR STUDY EASY</a:t>
            </a:r>
            <a:endParaRPr lang="en-US" sz="1200" dirty="0">
              <a:solidFill>
                <a:srgbClr val="FDFDFD"/>
              </a:solidFill>
              <a:latin typeface="微软雅黑" panose="020B0503020204020204" charset="-122"/>
              <a:ea typeface="微软雅黑" panose="020B0503020204020204" charset="-122"/>
              <a:cs typeface="+mn-ea"/>
              <a:sym typeface="+mn-lt"/>
            </a:endParaRPr>
          </a:p>
        </p:txBody>
      </p:sp>
      <p:sp>
        <p:nvSpPr>
          <p:cNvPr id="17" name="Rectangle 51"/>
          <p:cNvSpPr/>
          <p:nvPr/>
        </p:nvSpPr>
        <p:spPr>
          <a:xfrm>
            <a:off x="925747" y="414044"/>
            <a:ext cx="70970" cy="628052"/>
          </a:xfrm>
          <a:prstGeom prst="rect">
            <a:avLst/>
          </a:prstGeom>
          <a:solidFill>
            <a:srgbClr val="F8F8F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cs typeface="+mn-ea"/>
              <a:sym typeface="+mn-lt"/>
            </a:endParaRPr>
          </a:p>
        </p:txBody>
      </p:sp>
      <p:pic>
        <p:nvPicPr>
          <p:cNvPr id="19" name="图片 18" descr="D:\4.png4"/>
          <p:cNvPicPr>
            <a:picLocks noChangeAspect="1"/>
          </p:cNvPicPr>
          <p:nvPr/>
        </p:nvPicPr>
        <p:blipFill>
          <a:blip r:embed="rId2"/>
          <a:srcRect/>
          <a:stretch>
            <a:fillRect/>
          </a:stretch>
        </p:blipFill>
        <p:spPr>
          <a:xfrm>
            <a:off x="-893445" y="-41910"/>
            <a:ext cx="2817495" cy="1583690"/>
          </a:xfrm>
          <a:prstGeom prst="rect">
            <a:avLst/>
          </a:prstGeom>
        </p:spPr>
      </p:pic>
      <p:sp>
        <p:nvSpPr>
          <p:cNvPr id="2" name="文本框 1"/>
          <p:cNvSpPr txBox="1"/>
          <p:nvPr/>
        </p:nvSpPr>
        <p:spPr>
          <a:xfrm>
            <a:off x="733468" y="1536499"/>
            <a:ext cx="10725064" cy="943528"/>
          </a:xfrm>
          <a:prstGeom prst="rect">
            <a:avLst/>
          </a:prstGeom>
          <a:noFill/>
        </p:spPr>
        <p:txBody>
          <a:bodyPr wrap="square" rtlCol="0" anchor="t">
            <a:spAutoFit/>
          </a:bodyPr>
          <a:lstStyle/>
          <a:p>
            <a:pPr>
              <a:lnSpc>
                <a:spcPct val="150000"/>
              </a:lnSpc>
            </a:pPr>
            <a:r>
              <a:rPr lang="en-US" altLang="zh-CN" sz="2000" dirty="0">
                <a:solidFill>
                  <a:srgbClr val="F3644B"/>
                </a:solidFill>
                <a:latin typeface="宋体" panose="02010600030101010101" pitchFamily="2" charset="-122"/>
                <a:ea typeface="宋体" panose="02010600030101010101" pitchFamily="2" charset="-122"/>
                <a:sym typeface="+mn-ea"/>
              </a:rPr>
              <a:t>SOA (Service-Oriented Architecture)</a:t>
            </a:r>
            <a:r>
              <a:rPr lang="zh-CN" altLang="en-US" sz="2000" dirty="0">
                <a:solidFill>
                  <a:srgbClr val="F3644B"/>
                </a:solidFill>
                <a:latin typeface="宋体" panose="02010600030101010101" pitchFamily="2" charset="-122"/>
                <a:ea typeface="宋体" panose="02010600030101010101" pitchFamily="2" charset="-122"/>
                <a:sym typeface="+mn-ea"/>
              </a:rPr>
              <a:t>，即面向服务的架构。根据实际业务，把系统拆分成合适的、独立部署的模块，模块之间相互独立（通过</a:t>
            </a:r>
            <a:r>
              <a:rPr lang="en-US" altLang="zh-CN" sz="2000" dirty="0">
                <a:solidFill>
                  <a:srgbClr val="F3644B"/>
                </a:solidFill>
                <a:latin typeface="宋体" panose="02010600030101010101" pitchFamily="2" charset="-122"/>
                <a:ea typeface="宋体" panose="02010600030101010101" pitchFamily="2" charset="-122"/>
                <a:sym typeface="+mn-ea"/>
              </a:rPr>
              <a:t>Webservice/Dubbo</a:t>
            </a:r>
            <a:r>
              <a:rPr lang="zh-CN" altLang="en-US" sz="2000" dirty="0">
                <a:solidFill>
                  <a:srgbClr val="F3644B"/>
                </a:solidFill>
                <a:latin typeface="宋体" panose="02010600030101010101" pitchFamily="2" charset="-122"/>
                <a:ea typeface="宋体" panose="02010600030101010101" pitchFamily="2" charset="-122"/>
                <a:sym typeface="+mn-ea"/>
              </a:rPr>
              <a:t>等技术进行通信）。</a:t>
            </a:r>
            <a:endParaRPr lang="zh-CN" altLang="en-US" sz="2000" dirty="0">
              <a:solidFill>
                <a:srgbClr val="F3644B"/>
              </a:solidFill>
              <a:latin typeface="宋体" panose="02010600030101010101" pitchFamily="2" charset="-122"/>
              <a:ea typeface="宋体" panose="02010600030101010101" pitchFamily="2" charset="-122"/>
              <a:sym typeface="+mn-ea"/>
            </a:endParaRPr>
          </a:p>
        </p:txBody>
      </p:sp>
      <p:sp>
        <p:nvSpPr>
          <p:cNvPr id="9" name="文本框 8"/>
          <p:cNvSpPr txBox="1"/>
          <p:nvPr/>
        </p:nvSpPr>
        <p:spPr>
          <a:xfrm>
            <a:off x="733468" y="2834046"/>
            <a:ext cx="10725064" cy="943528"/>
          </a:xfrm>
          <a:prstGeom prst="rect">
            <a:avLst/>
          </a:prstGeom>
          <a:noFill/>
        </p:spPr>
        <p:txBody>
          <a:bodyPr wrap="square" rtlCol="0" anchor="t">
            <a:spAutoFit/>
          </a:bodyPr>
          <a:lstStyle/>
          <a:p>
            <a:pPr>
              <a:lnSpc>
                <a:spcPct val="150000"/>
              </a:lnSpc>
            </a:pPr>
            <a:r>
              <a:rPr lang="zh-CN" altLang="en-US" sz="2000" dirty="0">
                <a:solidFill>
                  <a:srgbClr val="F3644B"/>
                </a:solidFill>
                <a:latin typeface="宋体" panose="02010600030101010101" pitchFamily="2" charset="-122"/>
                <a:ea typeface="宋体" panose="02010600030101010101" pitchFamily="2" charset="-122"/>
                <a:sym typeface="+mn-ea"/>
              </a:rPr>
              <a:t>优点：分布式、松耦合、扩展灵活、可重用。</a:t>
            </a:r>
            <a:endParaRPr lang="zh-CN" altLang="en-US" sz="2000" dirty="0">
              <a:solidFill>
                <a:srgbClr val="F3644B"/>
              </a:solidFill>
              <a:latin typeface="宋体" panose="02010600030101010101" pitchFamily="2" charset="-122"/>
              <a:ea typeface="宋体" panose="02010600030101010101" pitchFamily="2" charset="-122"/>
              <a:sym typeface="+mn-ea"/>
            </a:endParaRPr>
          </a:p>
          <a:p>
            <a:pPr>
              <a:lnSpc>
                <a:spcPct val="150000"/>
              </a:lnSpc>
            </a:pPr>
            <a:r>
              <a:rPr lang="zh-CN" altLang="en-US" sz="2000" dirty="0">
                <a:solidFill>
                  <a:srgbClr val="F3644B"/>
                </a:solidFill>
                <a:latin typeface="宋体" panose="02010600030101010101" pitchFamily="2" charset="-122"/>
                <a:ea typeface="宋体" panose="02010600030101010101" pitchFamily="2" charset="-122"/>
                <a:sym typeface="+mn-ea"/>
              </a:rPr>
              <a:t>缺点：服务抽取粒度较大、服务调用方和提供方耦合度较高（接口耦合度）</a:t>
            </a:r>
            <a:endParaRPr lang="zh-CN" altLang="en-US" sz="2000" dirty="0">
              <a:solidFill>
                <a:srgbClr val="F3644B"/>
              </a:solidFill>
              <a:latin typeface="宋体" panose="02010600030101010101" pitchFamily="2" charset="-122"/>
              <a:ea typeface="宋体" panose="02010600030101010101" pitchFamily="2" charset="-122"/>
              <a:sym typeface="+mn-e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未标题-2"/>
          <p:cNvPicPr>
            <a:picLocks noChangeAspect="1"/>
          </p:cNvPicPr>
          <p:nvPr/>
        </p:nvPicPr>
        <p:blipFill>
          <a:blip r:embed="rId1"/>
          <a:stretch>
            <a:fillRect/>
          </a:stretch>
        </p:blipFill>
        <p:spPr>
          <a:xfrm>
            <a:off x="7232650" y="3305810"/>
            <a:ext cx="10156190" cy="5709285"/>
          </a:xfrm>
          <a:prstGeom prst="rect">
            <a:avLst/>
          </a:prstGeom>
        </p:spPr>
      </p:pic>
      <p:sp>
        <p:nvSpPr>
          <p:cNvPr id="14" name="矩形 13"/>
          <p:cNvSpPr/>
          <p:nvPr/>
        </p:nvSpPr>
        <p:spPr>
          <a:xfrm>
            <a:off x="-49530" y="267970"/>
            <a:ext cx="12268200" cy="963930"/>
          </a:xfrm>
          <a:prstGeom prst="rect">
            <a:avLst/>
          </a:prstGeom>
          <a:solidFill>
            <a:srgbClr val="F3644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TextBox 49"/>
          <p:cNvSpPr txBox="1"/>
          <p:nvPr/>
        </p:nvSpPr>
        <p:spPr>
          <a:xfrm>
            <a:off x="1065178" y="714211"/>
            <a:ext cx="7013610" cy="386080"/>
          </a:xfrm>
          <a:prstGeom prst="rect">
            <a:avLst/>
          </a:prstGeom>
          <a:noFill/>
        </p:spPr>
        <p:txBody>
          <a:bodyPr wrap="square" rtlCol="0">
            <a:spAutoFit/>
          </a:bodyPr>
          <a:lstStyle/>
          <a:p>
            <a:pPr>
              <a:lnSpc>
                <a:spcPct val="80000"/>
              </a:lnSpc>
            </a:pPr>
            <a:r>
              <a:rPr lang="zh-CN" altLang="en-US" sz="2400" dirty="0">
                <a:solidFill>
                  <a:srgbClr val="FDFDFD"/>
                </a:solidFill>
                <a:latin typeface="宋体" panose="02010600030101010101" pitchFamily="2" charset="-122"/>
                <a:ea typeface="宋体" panose="02010600030101010101" pitchFamily="2" charset="-122"/>
                <a:cs typeface="+mn-ea"/>
                <a:sym typeface="+mn-lt"/>
              </a:rPr>
              <a:t>课程讲解 </a:t>
            </a:r>
            <a:r>
              <a:rPr lang="en-US" altLang="zh-CN" sz="2400" dirty="0">
                <a:solidFill>
                  <a:srgbClr val="FDFDFD"/>
                </a:solidFill>
                <a:latin typeface="宋体" panose="02010600030101010101" pitchFamily="2" charset="-122"/>
                <a:ea typeface="宋体" panose="02010600030101010101" pitchFamily="2" charset="-122"/>
                <a:cs typeface="+mn-ea"/>
                <a:sym typeface="+mn-lt"/>
              </a:rPr>
              <a:t>-- SOA</a:t>
            </a:r>
            <a:r>
              <a:rPr lang="zh-CN" altLang="en-US" sz="2400" dirty="0">
                <a:solidFill>
                  <a:srgbClr val="FDFDFD"/>
                </a:solidFill>
                <a:latin typeface="宋体" panose="02010600030101010101" pitchFamily="2" charset="-122"/>
                <a:ea typeface="宋体" panose="02010600030101010101" pitchFamily="2" charset="-122"/>
                <a:cs typeface="+mn-ea"/>
                <a:sym typeface="+mn-lt"/>
              </a:rPr>
              <a:t>应用架构</a:t>
            </a:r>
            <a:endParaRPr lang="zh-CN" altLang="en-US" sz="2400" dirty="0">
              <a:solidFill>
                <a:srgbClr val="FDFDFD"/>
              </a:solidFill>
              <a:latin typeface="宋体" panose="02010600030101010101" pitchFamily="2" charset="-122"/>
              <a:ea typeface="宋体" panose="02010600030101010101" pitchFamily="2" charset="-122"/>
              <a:cs typeface="+mn-ea"/>
              <a:sym typeface="+mn-lt"/>
            </a:endParaRPr>
          </a:p>
        </p:txBody>
      </p:sp>
      <p:sp>
        <p:nvSpPr>
          <p:cNvPr id="16" name="TextBox 50"/>
          <p:cNvSpPr txBox="1"/>
          <p:nvPr/>
        </p:nvSpPr>
        <p:spPr>
          <a:xfrm>
            <a:off x="1065178" y="413731"/>
            <a:ext cx="4378086" cy="275590"/>
          </a:xfrm>
          <a:prstGeom prst="rect">
            <a:avLst/>
          </a:prstGeom>
          <a:noFill/>
        </p:spPr>
        <p:txBody>
          <a:bodyPr wrap="square" rtlCol="0">
            <a:spAutoFit/>
          </a:bodyPr>
          <a:lstStyle/>
          <a:p>
            <a:r>
              <a:rPr lang="en-US" sz="1200" dirty="0">
                <a:solidFill>
                  <a:srgbClr val="FDFDFD"/>
                </a:solidFill>
                <a:latin typeface="微软雅黑" panose="020B0503020204020204" charset="-122"/>
                <a:ea typeface="微软雅黑" panose="020B0503020204020204" charset="-122"/>
                <a:cs typeface="+mn-ea"/>
                <a:sym typeface="+mn-lt"/>
              </a:rPr>
              <a:t>LET‘S MAKE YOUR STUDY EASY</a:t>
            </a:r>
            <a:endParaRPr lang="en-US" sz="1200" dirty="0">
              <a:solidFill>
                <a:srgbClr val="FDFDFD"/>
              </a:solidFill>
              <a:latin typeface="微软雅黑" panose="020B0503020204020204" charset="-122"/>
              <a:ea typeface="微软雅黑" panose="020B0503020204020204" charset="-122"/>
              <a:cs typeface="+mn-ea"/>
              <a:sym typeface="+mn-lt"/>
            </a:endParaRPr>
          </a:p>
        </p:txBody>
      </p:sp>
      <p:sp>
        <p:nvSpPr>
          <p:cNvPr id="17" name="Rectangle 51"/>
          <p:cNvSpPr/>
          <p:nvPr/>
        </p:nvSpPr>
        <p:spPr>
          <a:xfrm>
            <a:off x="925747" y="414044"/>
            <a:ext cx="70970" cy="628052"/>
          </a:xfrm>
          <a:prstGeom prst="rect">
            <a:avLst/>
          </a:prstGeom>
          <a:solidFill>
            <a:srgbClr val="F8F8F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cs typeface="+mn-ea"/>
              <a:sym typeface="+mn-lt"/>
            </a:endParaRPr>
          </a:p>
        </p:txBody>
      </p:sp>
      <p:pic>
        <p:nvPicPr>
          <p:cNvPr id="19" name="图片 18" descr="D:\4.png4"/>
          <p:cNvPicPr>
            <a:picLocks noChangeAspect="1"/>
          </p:cNvPicPr>
          <p:nvPr/>
        </p:nvPicPr>
        <p:blipFill>
          <a:blip r:embed="rId2"/>
          <a:srcRect/>
          <a:stretch>
            <a:fillRect/>
          </a:stretch>
        </p:blipFill>
        <p:spPr>
          <a:xfrm>
            <a:off x="-893445" y="-41910"/>
            <a:ext cx="2817495" cy="1583690"/>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59755" y="1266415"/>
            <a:ext cx="8872489" cy="557014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Freeform 6"/>
          <p:cNvSpPr/>
          <p:nvPr/>
        </p:nvSpPr>
        <p:spPr bwMode="auto">
          <a:xfrm>
            <a:off x="1890045" y="2258267"/>
            <a:ext cx="2315910" cy="2341468"/>
          </a:xfrm>
          <a:custGeom>
            <a:avLst/>
            <a:gdLst>
              <a:gd name="T0" fmla="*/ 1203 w 1622"/>
              <a:gd name="T1" fmla="*/ 57 h 1622"/>
              <a:gd name="T2" fmla="*/ 1067 w 1622"/>
              <a:gd name="T3" fmla="*/ 0 h 1622"/>
              <a:gd name="T4" fmla="*/ 555 w 1622"/>
              <a:gd name="T5" fmla="*/ 0 h 1622"/>
              <a:gd name="T6" fmla="*/ 419 w 1622"/>
              <a:gd name="T7" fmla="*/ 57 h 1622"/>
              <a:gd name="T8" fmla="*/ 57 w 1622"/>
              <a:gd name="T9" fmla="*/ 419 h 1622"/>
              <a:gd name="T10" fmla="*/ 0 w 1622"/>
              <a:gd name="T11" fmla="*/ 555 h 1622"/>
              <a:gd name="T12" fmla="*/ 0 w 1622"/>
              <a:gd name="T13" fmla="*/ 1067 h 1622"/>
              <a:gd name="T14" fmla="*/ 57 w 1622"/>
              <a:gd name="T15" fmla="*/ 1204 h 1622"/>
              <a:gd name="T16" fmla="*/ 419 w 1622"/>
              <a:gd name="T17" fmla="*/ 1565 h 1622"/>
              <a:gd name="T18" fmla="*/ 555 w 1622"/>
              <a:gd name="T19" fmla="*/ 1622 h 1622"/>
              <a:gd name="T20" fmla="*/ 1067 w 1622"/>
              <a:gd name="T21" fmla="*/ 1622 h 1622"/>
              <a:gd name="T22" fmla="*/ 1203 w 1622"/>
              <a:gd name="T23" fmla="*/ 1565 h 1622"/>
              <a:gd name="T24" fmla="*/ 1565 w 1622"/>
              <a:gd name="T25" fmla="*/ 1204 h 1622"/>
              <a:gd name="T26" fmla="*/ 1622 w 1622"/>
              <a:gd name="T27" fmla="*/ 1067 h 1622"/>
              <a:gd name="T28" fmla="*/ 1622 w 1622"/>
              <a:gd name="T29" fmla="*/ 555 h 1622"/>
              <a:gd name="T30" fmla="*/ 1565 w 1622"/>
              <a:gd name="T31" fmla="*/ 419 h 1622"/>
              <a:gd name="T32" fmla="*/ 1203 w 1622"/>
              <a:gd name="T33" fmla="*/ 57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22" h="1622">
                <a:moveTo>
                  <a:pt x="1203" y="57"/>
                </a:moveTo>
                <a:cubicBezTo>
                  <a:pt x="1172" y="26"/>
                  <a:pt x="1111" y="0"/>
                  <a:pt x="1067" y="0"/>
                </a:cubicBezTo>
                <a:cubicBezTo>
                  <a:pt x="555" y="0"/>
                  <a:pt x="555" y="0"/>
                  <a:pt x="555" y="0"/>
                </a:cubicBezTo>
                <a:cubicBezTo>
                  <a:pt x="511" y="0"/>
                  <a:pt x="450" y="26"/>
                  <a:pt x="419" y="57"/>
                </a:cubicBezTo>
                <a:cubicBezTo>
                  <a:pt x="57" y="419"/>
                  <a:pt x="57" y="419"/>
                  <a:pt x="57" y="419"/>
                </a:cubicBezTo>
                <a:cubicBezTo>
                  <a:pt x="26" y="450"/>
                  <a:pt x="0" y="511"/>
                  <a:pt x="0" y="555"/>
                </a:cubicBezTo>
                <a:cubicBezTo>
                  <a:pt x="0" y="1067"/>
                  <a:pt x="0" y="1067"/>
                  <a:pt x="0" y="1067"/>
                </a:cubicBezTo>
                <a:cubicBezTo>
                  <a:pt x="0" y="1111"/>
                  <a:pt x="26" y="1173"/>
                  <a:pt x="57" y="1204"/>
                </a:cubicBezTo>
                <a:cubicBezTo>
                  <a:pt x="419" y="1565"/>
                  <a:pt x="419" y="1565"/>
                  <a:pt x="419" y="1565"/>
                </a:cubicBezTo>
                <a:cubicBezTo>
                  <a:pt x="450" y="1597"/>
                  <a:pt x="511" y="1622"/>
                  <a:pt x="555" y="1622"/>
                </a:cubicBezTo>
                <a:cubicBezTo>
                  <a:pt x="1067" y="1622"/>
                  <a:pt x="1067" y="1622"/>
                  <a:pt x="1067" y="1622"/>
                </a:cubicBezTo>
                <a:cubicBezTo>
                  <a:pt x="1111" y="1622"/>
                  <a:pt x="1172" y="1597"/>
                  <a:pt x="1203" y="1565"/>
                </a:cubicBezTo>
                <a:cubicBezTo>
                  <a:pt x="1565" y="1204"/>
                  <a:pt x="1565" y="1204"/>
                  <a:pt x="1565" y="1204"/>
                </a:cubicBezTo>
                <a:cubicBezTo>
                  <a:pt x="1596" y="1173"/>
                  <a:pt x="1622" y="1111"/>
                  <a:pt x="1622" y="1067"/>
                </a:cubicBezTo>
                <a:cubicBezTo>
                  <a:pt x="1622" y="555"/>
                  <a:pt x="1622" y="555"/>
                  <a:pt x="1622" y="555"/>
                </a:cubicBezTo>
                <a:cubicBezTo>
                  <a:pt x="1622" y="511"/>
                  <a:pt x="1596" y="450"/>
                  <a:pt x="1565" y="419"/>
                </a:cubicBezTo>
                <a:lnTo>
                  <a:pt x="1203" y="57"/>
                </a:lnTo>
                <a:close/>
              </a:path>
            </a:pathLst>
          </a:custGeom>
          <a:solidFill>
            <a:schemeClr val="bg1">
              <a:alpha val="20000"/>
            </a:schemeClr>
          </a:solidFill>
          <a:ln w="12700" cap="flat">
            <a:no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2" name="椭圆 1"/>
          <p:cNvSpPr/>
          <p:nvPr/>
        </p:nvSpPr>
        <p:spPr>
          <a:xfrm>
            <a:off x="6792303" y="523884"/>
            <a:ext cx="550606" cy="5506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mn-ea"/>
                <a:cs typeface="+mn-ea"/>
                <a:sym typeface="+mn-lt"/>
              </a:rPr>
              <a:t>01</a:t>
            </a:r>
            <a:endParaRPr lang="zh-CN" altLang="en-US" sz="1200" dirty="0">
              <a:latin typeface="+mn-ea"/>
              <a:cs typeface="+mn-ea"/>
              <a:sym typeface="+mn-lt"/>
            </a:endParaRPr>
          </a:p>
        </p:txBody>
      </p:sp>
      <p:sp>
        <p:nvSpPr>
          <p:cNvPr id="3" name="椭圆 2"/>
          <p:cNvSpPr/>
          <p:nvPr/>
        </p:nvSpPr>
        <p:spPr>
          <a:xfrm>
            <a:off x="6792303" y="1762749"/>
            <a:ext cx="550606" cy="5506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mn-ea"/>
                <a:cs typeface="+mn-ea"/>
                <a:sym typeface="+mn-lt"/>
              </a:rPr>
              <a:t>02</a:t>
            </a:r>
            <a:endParaRPr lang="en-US" altLang="zh-CN" sz="1200" dirty="0">
              <a:latin typeface="+mn-ea"/>
              <a:cs typeface="+mn-ea"/>
              <a:sym typeface="+mn-lt"/>
            </a:endParaRPr>
          </a:p>
        </p:txBody>
      </p:sp>
      <p:sp>
        <p:nvSpPr>
          <p:cNvPr id="4" name="椭圆 3"/>
          <p:cNvSpPr/>
          <p:nvPr/>
        </p:nvSpPr>
        <p:spPr>
          <a:xfrm>
            <a:off x="6792303" y="2932751"/>
            <a:ext cx="550606" cy="5506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mn-ea"/>
                <a:cs typeface="+mn-ea"/>
                <a:sym typeface="+mn-lt"/>
              </a:rPr>
              <a:t>03</a:t>
            </a:r>
            <a:endParaRPr lang="en-US" altLang="zh-CN" sz="1200" dirty="0">
              <a:latin typeface="+mn-ea"/>
              <a:cs typeface="+mn-ea"/>
              <a:sym typeface="+mn-lt"/>
            </a:endParaRPr>
          </a:p>
        </p:txBody>
      </p:sp>
      <p:sp>
        <p:nvSpPr>
          <p:cNvPr id="6" name="文本框 5"/>
          <p:cNvSpPr txBox="1"/>
          <p:nvPr/>
        </p:nvSpPr>
        <p:spPr>
          <a:xfrm>
            <a:off x="7549386" y="559444"/>
            <a:ext cx="2969083" cy="461665"/>
          </a:xfrm>
          <a:prstGeom prst="rect">
            <a:avLst/>
          </a:prstGeom>
          <a:noFill/>
        </p:spPr>
        <p:txBody>
          <a:bodyPr wrap="none" rtlCol="0">
            <a:spAutoFit/>
          </a:bodyPr>
          <a:lstStyle/>
          <a:p>
            <a:r>
              <a:rPr lang="zh-CN" altLang="en-US" sz="2400" b="1" dirty="0">
                <a:solidFill>
                  <a:schemeClr val="tx2"/>
                </a:solidFill>
                <a:latin typeface="宋体" panose="02010600030101010101" pitchFamily="2" charset="-122"/>
                <a:ea typeface="宋体" panose="02010600030101010101" pitchFamily="2" charset="-122"/>
                <a:cs typeface="+mn-ea"/>
                <a:sym typeface="+mn-lt"/>
              </a:rPr>
              <a:t>互联网应用架构演进</a:t>
            </a:r>
            <a:endParaRPr lang="zh-CN" altLang="en-US" sz="2400" b="1" dirty="0">
              <a:solidFill>
                <a:schemeClr val="tx2"/>
              </a:solidFill>
              <a:latin typeface="宋体" panose="02010600030101010101" pitchFamily="2" charset="-122"/>
              <a:ea typeface="宋体" panose="02010600030101010101" pitchFamily="2" charset="-122"/>
              <a:cs typeface="+mn-ea"/>
              <a:sym typeface="+mn-lt"/>
            </a:endParaRPr>
          </a:p>
        </p:txBody>
      </p:sp>
      <p:sp>
        <p:nvSpPr>
          <p:cNvPr id="8" name="文本框 7"/>
          <p:cNvSpPr txBox="1"/>
          <p:nvPr/>
        </p:nvSpPr>
        <p:spPr>
          <a:xfrm>
            <a:off x="7549386" y="1779588"/>
            <a:ext cx="2669320" cy="461665"/>
          </a:xfrm>
          <a:prstGeom prst="rect">
            <a:avLst/>
          </a:prstGeom>
          <a:noFill/>
        </p:spPr>
        <p:txBody>
          <a:bodyPr wrap="none" rtlCol="0">
            <a:spAutoFit/>
          </a:bodyPr>
          <a:lstStyle/>
          <a:p>
            <a:r>
              <a:rPr lang="en-US" altLang="zh-CN" sz="2400" b="1" dirty="0">
                <a:solidFill>
                  <a:schemeClr val="tx2"/>
                </a:solidFill>
                <a:latin typeface="宋体" panose="02010600030101010101" pitchFamily="2" charset="-122"/>
                <a:ea typeface="宋体" panose="02010600030101010101" pitchFamily="2" charset="-122"/>
                <a:cs typeface="+mn-ea"/>
                <a:sym typeface="+mn-lt"/>
              </a:rPr>
              <a:t>Spring Cloud</a:t>
            </a:r>
            <a:r>
              <a:rPr lang="zh-CN" altLang="en-US" sz="2400" b="1" dirty="0">
                <a:solidFill>
                  <a:schemeClr val="tx2"/>
                </a:solidFill>
                <a:latin typeface="宋体" panose="02010600030101010101" pitchFamily="2" charset="-122"/>
                <a:ea typeface="宋体" panose="02010600030101010101" pitchFamily="2" charset="-122"/>
                <a:cs typeface="+mn-ea"/>
                <a:sym typeface="+mn-lt"/>
              </a:rPr>
              <a:t>综述</a:t>
            </a:r>
            <a:endParaRPr lang="zh-CN" altLang="en-US" sz="2400" b="1" dirty="0">
              <a:solidFill>
                <a:schemeClr val="tx2"/>
              </a:solidFill>
              <a:latin typeface="宋体" panose="02010600030101010101" pitchFamily="2" charset="-122"/>
              <a:ea typeface="宋体" panose="02010600030101010101" pitchFamily="2" charset="-122"/>
              <a:cs typeface="+mn-ea"/>
              <a:sym typeface="+mn-lt"/>
            </a:endParaRPr>
          </a:p>
        </p:txBody>
      </p:sp>
      <p:sp>
        <p:nvSpPr>
          <p:cNvPr id="10" name="文本框 9"/>
          <p:cNvSpPr txBox="1"/>
          <p:nvPr/>
        </p:nvSpPr>
        <p:spPr>
          <a:xfrm>
            <a:off x="7549386" y="2947091"/>
            <a:ext cx="3906839" cy="461665"/>
          </a:xfrm>
          <a:prstGeom prst="rect">
            <a:avLst/>
          </a:prstGeom>
          <a:noFill/>
        </p:spPr>
        <p:txBody>
          <a:bodyPr wrap="none" rtlCol="0">
            <a:spAutoFit/>
          </a:bodyPr>
          <a:lstStyle/>
          <a:p>
            <a:r>
              <a:rPr lang="en-US" altLang="zh-CN" sz="2400" b="1" dirty="0">
                <a:solidFill>
                  <a:schemeClr val="tx2"/>
                </a:solidFill>
                <a:latin typeface="宋体" panose="02010600030101010101" pitchFamily="2" charset="-122"/>
                <a:ea typeface="宋体" panose="02010600030101010101" pitchFamily="2" charset="-122"/>
                <a:cs typeface="+mn-ea"/>
                <a:sym typeface="+mn-lt"/>
              </a:rPr>
              <a:t>Spring Cloud</a:t>
            </a:r>
            <a:r>
              <a:rPr lang="zh-CN" altLang="en-US" sz="2400" b="1" dirty="0">
                <a:solidFill>
                  <a:schemeClr val="tx2"/>
                </a:solidFill>
                <a:latin typeface="宋体" panose="02010600030101010101" pitchFamily="2" charset="-122"/>
                <a:ea typeface="宋体" panose="02010600030101010101" pitchFamily="2" charset="-122"/>
                <a:cs typeface="+mn-ea"/>
                <a:sym typeface="+mn-lt"/>
              </a:rPr>
              <a:t>对比其它框架</a:t>
            </a:r>
            <a:endParaRPr lang="zh-CN" altLang="en-US" sz="2400" b="1" dirty="0">
              <a:solidFill>
                <a:schemeClr val="tx2"/>
              </a:solidFill>
              <a:latin typeface="宋体" panose="02010600030101010101" pitchFamily="2" charset="-122"/>
              <a:ea typeface="宋体" panose="02010600030101010101" pitchFamily="2" charset="-122"/>
              <a:cs typeface="+mn-ea"/>
              <a:sym typeface="+mn-lt"/>
            </a:endParaRPr>
          </a:p>
        </p:txBody>
      </p:sp>
      <p:sp>
        <p:nvSpPr>
          <p:cNvPr id="12" name="文本框 11"/>
          <p:cNvSpPr txBox="1"/>
          <p:nvPr/>
        </p:nvSpPr>
        <p:spPr>
          <a:xfrm>
            <a:off x="7549386" y="5000132"/>
            <a:ext cx="309880" cy="398780"/>
          </a:xfrm>
          <a:prstGeom prst="rect">
            <a:avLst/>
          </a:prstGeom>
          <a:noFill/>
        </p:spPr>
        <p:txBody>
          <a:bodyPr wrap="none" rtlCol="0">
            <a:spAutoFit/>
          </a:bodyPr>
          <a:lstStyle/>
          <a:p>
            <a:endParaRPr lang="zh-CN" altLang="en-US" sz="2000" b="1" dirty="0">
              <a:solidFill>
                <a:schemeClr val="tx2"/>
              </a:solidFill>
              <a:latin typeface="宋体" panose="02010600030101010101" pitchFamily="2" charset="-122"/>
              <a:ea typeface="宋体" panose="02010600030101010101" pitchFamily="2" charset="-122"/>
              <a:cs typeface="+mn-ea"/>
              <a:sym typeface="+mn-lt"/>
            </a:endParaRPr>
          </a:p>
        </p:txBody>
      </p:sp>
      <p:sp>
        <p:nvSpPr>
          <p:cNvPr id="15" name="文本框 14"/>
          <p:cNvSpPr txBox="1"/>
          <p:nvPr/>
        </p:nvSpPr>
        <p:spPr>
          <a:xfrm>
            <a:off x="2549524" y="2839063"/>
            <a:ext cx="996950" cy="583565"/>
          </a:xfrm>
          <a:prstGeom prst="rect">
            <a:avLst/>
          </a:prstGeom>
          <a:noFill/>
        </p:spPr>
        <p:txBody>
          <a:bodyPr wrap="none" rtlCol="0">
            <a:spAutoFit/>
          </a:bodyPr>
          <a:lstStyle/>
          <a:p>
            <a:pPr algn="ctr"/>
            <a:r>
              <a:rPr lang="zh-CN" altLang="en-US" sz="3200" b="1" dirty="0">
                <a:solidFill>
                  <a:schemeClr val="bg1"/>
                </a:solidFill>
                <a:latin typeface="思源黑体 CN Heavy" panose="020B0A00000000000000" charset="-122"/>
                <a:ea typeface="思源黑体 CN Heavy" panose="020B0A00000000000000" charset="-122"/>
                <a:cs typeface="+mn-ea"/>
                <a:sym typeface="+mn-lt"/>
              </a:rPr>
              <a:t>目录</a:t>
            </a:r>
            <a:endParaRPr lang="zh-CN" altLang="en-US" sz="3200" b="1" dirty="0">
              <a:solidFill>
                <a:schemeClr val="bg1"/>
              </a:solidFill>
              <a:latin typeface="思源黑体 CN Heavy" panose="020B0A00000000000000" charset="-122"/>
              <a:ea typeface="思源黑体 CN Heavy" panose="020B0A00000000000000" charset="-122"/>
              <a:cs typeface="+mn-ea"/>
              <a:sym typeface="+mn-lt"/>
            </a:endParaRPr>
          </a:p>
        </p:txBody>
      </p:sp>
      <p:sp>
        <p:nvSpPr>
          <p:cNvPr id="16" name="矩形 15"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1662545" y="3515370"/>
            <a:ext cx="2770910" cy="461665"/>
          </a:xfrm>
          <a:prstGeom prst="rect">
            <a:avLst/>
          </a:prstGeom>
        </p:spPr>
        <p:txBody>
          <a:bodyPr wrap="square">
            <a:spAutoFit/>
          </a:bodyPr>
          <a:lstStyle/>
          <a:p>
            <a:pPr algn="ctr"/>
            <a:r>
              <a:rPr lang="en-US" altLang="zh-CN" sz="2400" b="1" dirty="0">
                <a:solidFill>
                  <a:schemeClr val="bg1"/>
                </a:solidFill>
                <a:cs typeface="+mn-ea"/>
                <a:sym typeface="+mn-lt"/>
              </a:rPr>
              <a:t>CONTNETS</a:t>
            </a:r>
            <a:endParaRPr lang="en-US" altLang="zh-CN" sz="2400" b="1" dirty="0">
              <a:solidFill>
                <a:schemeClr val="bg1"/>
              </a:solidFill>
              <a:cs typeface="+mn-ea"/>
              <a:sym typeface="+mn-lt"/>
            </a:endParaRPr>
          </a:p>
        </p:txBody>
      </p:sp>
      <p:sp>
        <p:nvSpPr>
          <p:cNvPr id="19" name="矩形 18"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1276882" y="3532980"/>
            <a:ext cx="3782382" cy="444242"/>
          </a:xfrm>
          <a:prstGeom prst="rect">
            <a:avLst/>
          </a:prstGeom>
        </p:spPr>
        <p:txBody>
          <a:bodyPr wrap="square" anchor="ctr" anchorCtr="0">
            <a:noAutofit/>
          </a:bodyPr>
          <a:lstStyle/>
          <a:p>
            <a:pPr algn="ctr"/>
            <a:endParaRPr lang="zh-CN" altLang="en-US" sz="1400" dirty="0">
              <a:solidFill>
                <a:schemeClr val="tx2"/>
              </a:solidFill>
              <a:cs typeface="+mn-ea"/>
              <a:sym typeface="+mn-lt"/>
            </a:endParaRPr>
          </a:p>
        </p:txBody>
      </p:sp>
      <p:grpSp>
        <p:nvGrpSpPr>
          <p:cNvPr id="20" name="组合 19"/>
          <p:cNvGrpSpPr/>
          <p:nvPr/>
        </p:nvGrpSpPr>
        <p:grpSpPr>
          <a:xfrm>
            <a:off x="2610678" y="3429000"/>
            <a:ext cx="874644" cy="0"/>
            <a:chOff x="5625548" y="3867892"/>
            <a:chExt cx="874644" cy="0"/>
          </a:xfrm>
        </p:grpSpPr>
        <p:cxnSp>
          <p:nvCxnSpPr>
            <p:cNvPr id="21" name="直接连接符 20"/>
            <p:cNvCxnSpPr/>
            <p:nvPr/>
          </p:nvCxnSpPr>
          <p:spPr>
            <a:xfrm>
              <a:off x="5625548" y="3867892"/>
              <a:ext cx="219443"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5843428" y="3867892"/>
              <a:ext cx="219443"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6061306" y="3867892"/>
              <a:ext cx="219443"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6280749" y="3867892"/>
              <a:ext cx="219443"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7" name="Oval 65_1"/>
          <p:cNvSpPr/>
          <p:nvPr/>
        </p:nvSpPr>
        <p:spPr>
          <a:xfrm>
            <a:off x="2014331" y="2395330"/>
            <a:ext cx="2067340" cy="2067340"/>
          </a:xfrm>
          <a:prstGeom prst="ellipse">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未标题-2"/>
          <p:cNvPicPr>
            <a:picLocks noChangeAspect="1"/>
          </p:cNvPicPr>
          <p:nvPr/>
        </p:nvPicPr>
        <p:blipFill>
          <a:blip r:embed="rId1"/>
          <a:stretch>
            <a:fillRect/>
          </a:stretch>
        </p:blipFill>
        <p:spPr>
          <a:xfrm>
            <a:off x="7232650" y="3305810"/>
            <a:ext cx="10156190" cy="5709285"/>
          </a:xfrm>
          <a:prstGeom prst="rect">
            <a:avLst/>
          </a:prstGeom>
        </p:spPr>
      </p:pic>
      <p:sp>
        <p:nvSpPr>
          <p:cNvPr id="14" name="矩形 13"/>
          <p:cNvSpPr/>
          <p:nvPr/>
        </p:nvSpPr>
        <p:spPr>
          <a:xfrm>
            <a:off x="-49530" y="267970"/>
            <a:ext cx="12268200" cy="963930"/>
          </a:xfrm>
          <a:prstGeom prst="rect">
            <a:avLst/>
          </a:prstGeom>
          <a:solidFill>
            <a:srgbClr val="F3644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TextBox 49"/>
          <p:cNvSpPr txBox="1"/>
          <p:nvPr/>
        </p:nvSpPr>
        <p:spPr>
          <a:xfrm>
            <a:off x="1065178" y="714211"/>
            <a:ext cx="7013610" cy="386080"/>
          </a:xfrm>
          <a:prstGeom prst="rect">
            <a:avLst/>
          </a:prstGeom>
          <a:noFill/>
        </p:spPr>
        <p:txBody>
          <a:bodyPr wrap="square" rtlCol="0">
            <a:spAutoFit/>
          </a:bodyPr>
          <a:lstStyle/>
          <a:p>
            <a:pPr>
              <a:lnSpc>
                <a:spcPct val="80000"/>
              </a:lnSpc>
            </a:pPr>
            <a:r>
              <a:rPr lang="zh-CN" altLang="en-US" sz="2400" dirty="0">
                <a:solidFill>
                  <a:srgbClr val="FDFDFD"/>
                </a:solidFill>
                <a:latin typeface="宋体" panose="02010600030101010101" pitchFamily="2" charset="-122"/>
                <a:ea typeface="宋体" panose="02010600030101010101" pitchFamily="2" charset="-122"/>
                <a:cs typeface="+mn-ea"/>
                <a:sym typeface="+mn-lt"/>
              </a:rPr>
              <a:t>课程讲解 </a:t>
            </a:r>
            <a:r>
              <a:rPr lang="en-US" altLang="zh-CN" sz="2400" dirty="0">
                <a:solidFill>
                  <a:srgbClr val="FDFDFD"/>
                </a:solidFill>
                <a:latin typeface="宋体" panose="02010600030101010101" pitchFamily="2" charset="-122"/>
                <a:ea typeface="宋体" panose="02010600030101010101" pitchFamily="2" charset="-122"/>
                <a:cs typeface="+mn-ea"/>
                <a:sym typeface="+mn-lt"/>
              </a:rPr>
              <a:t>-- </a:t>
            </a:r>
            <a:r>
              <a:rPr lang="zh-CN" altLang="en-US" sz="2400" dirty="0">
                <a:solidFill>
                  <a:srgbClr val="FDFDFD"/>
                </a:solidFill>
                <a:latin typeface="宋体" panose="02010600030101010101" pitchFamily="2" charset="-122"/>
                <a:ea typeface="宋体" panose="02010600030101010101" pitchFamily="2" charset="-122"/>
                <a:cs typeface="+mn-ea"/>
                <a:sym typeface="+mn-lt"/>
              </a:rPr>
              <a:t>微服务应用架构</a:t>
            </a:r>
            <a:endParaRPr lang="zh-CN" altLang="en-US" sz="2400" dirty="0">
              <a:solidFill>
                <a:srgbClr val="FDFDFD"/>
              </a:solidFill>
              <a:latin typeface="宋体" panose="02010600030101010101" pitchFamily="2" charset="-122"/>
              <a:ea typeface="宋体" panose="02010600030101010101" pitchFamily="2" charset="-122"/>
              <a:cs typeface="+mn-ea"/>
              <a:sym typeface="+mn-lt"/>
            </a:endParaRPr>
          </a:p>
        </p:txBody>
      </p:sp>
      <p:sp>
        <p:nvSpPr>
          <p:cNvPr id="16" name="TextBox 50"/>
          <p:cNvSpPr txBox="1"/>
          <p:nvPr/>
        </p:nvSpPr>
        <p:spPr>
          <a:xfrm>
            <a:off x="1065178" y="413731"/>
            <a:ext cx="4378086" cy="275590"/>
          </a:xfrm>
          <a:prstGeom prst="rect">
            <a:avLst/>
          </a:prstGeom>
          <a:noFill/>
        </p:spPr>
        <p:txBody>
          <a:bodyPr wrap="square" rtlCol="0">
            <a:spAutoFit/>
          </a:bodyPr>
          <a:lstStyle/>
          <a:p>
            <a:r>
              <a:rPr lang="en-US" sz="1200" dirty="0">
                <a:solidFill>
                  <a:srgbClr val="FDFDFD"/>
                </a:solidFill>
                <a:latin typeface="微软雅黑" panose="020B0503020204020204" charset="-122"/>
                <a:ea typeface="微软雅黑" panose="020B0503020204020204" charset="-122"/>
                <a:cs typeface="+mn-ea"/>
                <a:sym typeface="+mn-lt"/>
              </a:rPr>
              <a:t>LET‘S MAKE YOUR STUDY EASY</a:t>
            </a:r>
            <a:endParaRPr lang="en-US" sz="1200" dirty="0">
              <a:solidFill>
                <a:srgbClr val="FDFDFD"/>
              </a:solidFill>
              <a:latin typeface="微软雅黑" panose="020B0503020204020204" charset="-122"/>
              <a:ea typeface="微软雅黑" panose="020B0503020204020204" charset="-122"/>
              <a:cs typeface="+mn-ea"/>
              <a:sym typeface="+mn-lt"/>
            </a:endParaRPr>
          </a:p>
        </p:txBody>
      </p:sp>
      <p:sp>
        <p:nvSpPr>
          <p:cNvPr id="17" name="Rectangle 51"/>
          <p:cNvSpPr/>
          <p:nvPr/>
        </p:nvSpPr>
        <p:spPr>
          <a:xfrm>
            <a:off x="925747" y="414044"/>
            <a:ext cx="70970" cy="628052"/>
          </a:xfrm>
          <a:prstGeom prst="rect">
            <a:avLst/>
          </a:prstGeom>
          <a:solidFill>
            <a:srgbClr val="F8F8F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cs typeface="+mn-ea"/>
              <a:sym typeface="+mn-lt"/>
            </a:endParaRPr>
          </a:p>
        </p:txBody>
      </p:sp>
      <p:pic>
        <p:nvPicPr>
          <p:cNvPr id="19" name="图片 18" descr="D:\4.png4"/>
          <p:cNvPicPr>
            <a:picLocks noChangeAspect="1"/>
          </p:cNvPicPr>
          <p:nvPr/>
        </p:nvPicPr>
        <p:blipFill>
          <a:blip r:embed="rId2"/>
          <a:srcRect/>
          <a:stretch>
            <a:fillRect/>
          </a:stretch>
        </p:blipFill>
        <p:spPr>
          <a:xfrm>
            <a:off x="-893445" y="-41910"/>
            <a:ext cx="2817495" cy="1583690"/>
          </a:xfrm>
          <a:prstGeom prst="rect">
            <a:avLst/>
          </a:prstGeom>
        </p:spPr>
      </p:pic>
      <p:sp>
        <p:nvSpPr>
          <p:cNvPr id="2" name="文本框 1"/>
          <p:cNvSpPr txBox="1"/>
          <p:nvPr/>
        </p:nvSpPr>
        <p:spPr>
          <a:xfrm>
            <a:off x="733468" y="1536499"/>
            <a:ext cx="10725064" cy="2790187"/>
          </a:xfrm>
          <a:prstGeom prst="rect">
            <a:avLst/>
          </a:prstGeom>
          <a:noFill/>
        </p:spPr>
        <p:txBody>
          <a:bodyPr wrap="square" rtlCol="0" anchor="t">
            <a:spAutoFit/>
          </a:bodyPr>
          <a:lstStyle/>
          <a:p>
            <a:pPr>
              <a:lnSpc>
                <a:spcPct val="150000"/>
              </a:lnSpc>
            </a:pPr>
            <a:r>
              <a:rPr lang="zh-CN" altLang="en-US" sz="2000" dirty="0">
                <a:solidFill>
                  <a:srgbClr val="F3644B"/>
                </a:solidFill>
                <a:latin typeface="宋体" panose="02010600030101010101" pitchFamily="2" charset="-122"/>
                <a:ea typeface="宋体" panose="02010600030101010101" pitchFamily="2" charset="-122"/>
                <a:sym typeface="+mn-ea"/>
              </a:rPr>
              <a:t>微服务架构可以说是</a:t>
            </a:r>
            <a:r>
              <a:rPr lang="en-US" altLang="zh-CN" sz="2000" dirty="0">
                <a:solidFill>
                  <a:srgbClr val="F3644B"/>
                </a:solidFill>
                <a:latin typeface="宋体" panose="02010600030101010101" pitchFamily="2" charset="-122"/>
                <a:ea typeface="宋体" panose="02010600030101010101" pitchFamily="2" charset="-122"/>
                <a:sym typeface="+mn-ea"/>
              </a:rPr>
              <a:t>SOA</a:t>
            </a:r>
            <a:r>
              <a:rPr lang="zh-CN" altLang="en-US" sz="2000" dirty="0">
                <a:solidFill>
                  <a:srgbClr val="F3644B"/>
                </a:solidFill>
                <a:latin typeface="宋体" panose="02010600030101010101" pitchFamily="2" charset="-122"/>
                <a:ea typeface="宋体" panose="02010600030101010101" pitchFamily="2" charset="-122"/>
                <a:sym typeface="+mn-ea"/>
              </a:rPr>
              <a:t>架构的一种拓展，这种架构模式下它拆分粒度更小、服务更独立。把应用拆分成为一个个微小的服务，不同的服务可以使用不同的开发语言和存储，服务之间往往通过</a:t>
            </a:r>
            <a:r>
              <a:rPr lang="en-US" altLang="zh-CN" sz="2000" dirty="0">
                <a:solidFill>
                  <a:srgbClr val="F3644B"/>
                </a:solidFill>
                <a:latin typeface="宋体" panose="02010600030101010101" pitchFamily="2" charset="-122"/>
                <a:ea typeface="宋体" panose="02010600030101010101" pitchFamily="2" charset="-122"/>
                <a:sym typeface="+mn-ea"/>
              </a:rPr>
              <a:t>Restful</a:t>
            </a:r>
            <a:r>
              <a:rPr lang="zh-CN" altLang="en-US" sz="2000" dirty="0">
                <a:solidFill>
                  <a:srgbClr val="F3644B"/>
                </a:solidFill>
                <a:latin typeface="宋体" panose="02010600030101010101" pitchFamily="2" charset="-122"/>
                <a:ea typeface="宋体" panose="02010600030101010101" pitchFamily="2" charset="-122"/>
                <a:sym typeface="+mn-ea"/>
              </a:rPr>
              <a:t>等轻量级通信。微服务架构关键在于微小、独立、轻量级通信。</a:t>
            </a:r>
            <a:endParaRPr lang="zh-CN" altLang="en-US" sz="2000" dirty="0">
              <a:solidFill>
                <a:srgbClr val="F3644B"/>
              </a:solidFill>
              <a:latin typeface="宋体" panose="02010600030101010101" pitchFamily="2" charset="-122"/>
              <a:ea typeface="宋体" panose="02010600030101010101" pitchFamily="2" charset="-122"/>
              <a:sym typeface="+mn-ea"/>
            </a:endParaRPr>
          </a:p>
          <a:p>
            <a:pPr>
              <a:lnSpc>
                <a:spcPct val="150000"/>
              </a:lnSpc>
            </a:pPr>
            <a:endParaRPr lang="zh-CN" altLang="en-US" sz="2000" dirty="0">
              <a:solidFill>
                <a:srgbClr val="F3644B"/>
              </a:solidFill>
              <a:latin typeface="宋体" panose="02010600030101010101" pitchFamily="2" charset="-122"/>
              <a:ea typeface="宋体" panose="02010600030101010101" pitchFamily="2" charset="-122"/>
              <a:sym typeface="+mn-ea"/>
            </a:endParaRPr>
          </a:p>
          <a:p>
            <a:pPr>
              <a:lnSpc>
                <a:spcPct val="150000"/>
              </a:lnSpc>
            </a:pPr>
            <a:r>
              <a:rPr lang="zh-CN" altLang="en-US" sz="2000" dirty="0">
                <a:solidFill>
                  <a:srgbClr val="F3644B"/>
                </a:solidFill>
                <a:latin typeface="宋体" panose="02010600030101010101" pitchFamily="2" charset="-122"/>
                <a:ea typeface="宋体" panose="02010600030101010101" pitchFamily="2" charset="-122"/>
                <a:sym typeface="+mn-ea"/>
              </a:rPr>
              <a:t>微服务是在</a:t>
            </a:r>
            <a:r>
              <a:rPr lang="en-US" altLang="zh-CN" sz="2000" dirty="0">
                <a:solidFill>
                  <a:srgbClr val="F3644B"/>
                </a:solidFill>
                <a:latin typeface="宋体" panose="02010600030101010101" pitchFamily="2" charset="-122"/>
                <a:ea typeface="宋体" panose="02010600030101010101" pitchFamily="2" charset="-122"/>
                <a:sym typeface="+mn-ea"/>
              </a:rPr>
              <a:t>SOA</a:t>
            </a:r>
            <a:r>
              <a:rPr lang="zh-CN" altLang="en-US" sz="2000" dirty="0">
                <a:solidFill>
                  <a:srgbClr val="F3644B"/>
                </a:solidFill>
                <a:latin typeface="宋体" panose="02010600030101010101" pitchFamily="2" charset="-122"/>
                <a:ea typeface="宋体" panose="02010600030101010101" pitchFamily="2" charset="-122"/>
                <a:sym typeface="+mn-ea"/>
              </a:rPr>
              <a:t>上做的升华粒度更加细致，微服务架构强调的⼀个重点是业务需要彻底的组件化和服务化</a:t>
            </a:r>
            <a:endParaRPr lang="zh-CN" altLang="en-US" sz="2000" dirty="0">
              <a:solidFill>
                <a:srgbClr val="F3644B"/>
              </a:solidFill>
              <a:latin typeface="宋体" panose="02010600030101010101" pitchFamily="2" charset="-122"/>
              <a:ea typeface="宋体" panose="02010600030101010101" pitchFamily="2" charset="-122"/>
              <a:sym typeface="+mn-e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未标题-2"/>
          <p:cNvPicPr>
            <a:picLocks noChangeAspect="1"/>
          </p:cNvPicPr>
          <p:nvPr/>
        </p:nvPicPr>
        <p:blipFill>
          <a:blip r:embed="rId1"/>
          <a:stretch>
            <a:fillRect/>
          </a:stretch>
        </p:blipFill>
        <p:spPr>
          <a:xfrm>
            <a:off x="7232650" y="3305810"/>
            <a:ext cx="10156190" cy="5709285"/>
          </a:xfrm>
          <a:prstGeom prst="rect">
            <a:avLst/>
          </a:prstGeom>
        </p:spPr>
      </p:pic>
      <p:sp>
        <p:nvSpPr>
          <p:cNvPr id="14" name="矩形 13"/>
          <p:cNvSpPr/>
          <p:nvPr/>
        </p:nvSpPr>
        <p:spPr>
          <a:xfrm>
            <a:off x="-49530" y="267970"/>
            <a:ext cx="12268200" cy="963930"/>
          </a:xfrm>
          <a:prstGeom prst="rect">
            <a:avLst/>
          </a:prstGeom>
          <a:solidFill>
            <a:srgbClr val="F3644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TextBox 49"/>
          <p:cNvSpPr txBox="1"/>
          <p:nvPr/>
        </p:nvSpPr>
        <p:spPr>
          <a:xfrm>
            <a:off x="1065178" y="714211"/>
            <a:ext cx="7013610" cy="386080"/>
          </a:xfrm>
          <a:prstGeom prst="rect">
            <a:avLst/>
          </a:prstGeom>
          <a:noFill/>
        </p:spPr>
        <p:txBody>
          <a:bodyPr wrap="square" rtlCol="0">
            <a:spAutoFit/>
          </a:bodyPr>
          <a:lstStyle/>
          <a:p>
            <a:pPr>
              <a:lnSpc>
                <a:spcPct val="80000"/>
              </a:lnSpc>
            </a:pPr>
            <a:r>
              <a:rPr lang="zh-CN" altLang="en-US" sz="2400" dirty="0">
                <a:solidFill>
                  <a:srgbClr val="FDFDFD"/>
                </a:solidFill>
                <a:latin typeface="宋体" panose="02010600030101010101" pitchFamily="2" charset="-122"/>
                <a:ea typeface="宋体" panose="02010600030101010101" pitchFamily="2" charset="-122"/>
                <a:cs typeface="+mn-ea"/>
                <a:sym typeface="+mn-lt"/>
              </a:rPr>
              <a:t>课程讲解 </a:t>
            </a:r>
            <a:r>
              <a:rPr lang="en-US" altLang="zh-CN" sz="2400" dirty="0">
                <a:solidFill>
                  <a:srgbClr val="FDFDFD"/>
                </a:solidFill>
                <a:latin typeface="宋体" panose="02010600030101010101" pitchFamily="2" charset="-122"/>
                <a:ea typeface="宋体" panose="02010600030101010101" pitchFamily="2" charset="-122"/>
                <a:cs typeface="+mn-ea"/>
                <a:sym typeface="+mn-lt"/>
              </a:rPr>
              <a:t>-- </a:t>
            </a:r>
            <a:r>
              <a:rPr lang="zh-CN" altLang="en-US" sz="2400" dirty="0">
                <a:solidFill>
                  <a:srgbClr val="FDFDFD"/>
                </a:solidFill>
                <a:latin typeface="宋体" panose="02010600030101010101" pitchFamily="2" charset="-122"/>
                <a:ea typeface="宋体" panose="02010600030101010101" pitchFamily="2" charset="-122"/>
                <a:cs typeface="+mn-ea"/>
                <a:sym typeface="+mn-lt"/>
              </a:rPr>
              <a:t>微服务应用架构</a:t>
            </a:r>
            <a:endParaRPr lang="zh-CN" altLang="en-US" sz="2400" dirty="0">
              <a:solidFill>
                <a:srgbClr val="FDFDFD"/>
              </a:solidFill>
              <a:latin typeface="宋体" panose="02010600030101010101" pitchFamily="2" charset="-122"/>
              <a:ea typeface="宋体" panose="02010600030101010101" pitchFamily="2" charset="-122"/>
              <a:cs typeface="+mn-ea"/>
              <a:sym typeface="+mn-lt"/>
            </a:endParaRPr>
          </a:p>
        </p:txBody>
      </p:sp>
      <p:sp>
        <p:nvSpPr>
          <p:cNvPr id="16" name="TextBox 50"/>
          <p:cNvSpPr txBox="1"/>
          <p:nvPr/>
        </p:nvSpPr>
        <p:spPr>
          <a:xfrm>
            <a:off x="1065178" y="413731"/>
            <a:ext cx="4378086" cy="275590"/>
          </a:xfrm>
          <a:prstGeom prst="rect">
            <a:avLst/>
          </a:prstGeom>
          <a:noFill/>
        </p:spPr>
        <p:txBody>
          <a:bodyPr wrap="square" rtlCol="0">
            <a:spAutoFit/>
          </a:bodyPr>
          <a:lstStyle/>
          <a:p>
            <a:r>
              <a:rPr lang="en-US" sz="1200" dirty="0">
                <a:solidFill>
                  <a:srgbClr val="FDFDFD"/>
                </a:solidFill>
                <a:latin typeface="微软雅黑" panose="020B0503020204020204" charset="-122"/>
                <a:ea typeface="微软雅黑" panose="020B0503020204020204" charset="-122"/>
                <a:cs typeface="+mn-ea"/>
                <a:sym typeface="+mn-lt"/>
              </a:rPr>
              <a:t>LET‘S MAKE YOUR STUDY EASY</a:t>
            </a:r>
            <a:endParaRPr lang="en-US" sz="1200" dirty="0">
              <a:solidFill>
                <a:srgbClr val="FDFDFD"/>
              </a:solidFill>
              <a:latin typeface="微软雅黑" panose="020B0503020204020204" charset="-122"/>
              <a:ea typeface="微软雅黑" panose="020B0503020204020204" charset="-122"/>
              <a:cs typeface="+mn-ea"/>
              <a:sym typeface="+mn-lt"/>
            </a:endParaRPr>
          </a:p>
        </p:txBody>
      </p:sp>
      <p:sp>
        <p:nvSpPr>
          <p:cNvPr id="17" name="Rectangle 51"/>
          <p:cNvSpPr/>
          <p:nvPr/>
        </p:nvSpPr>
        <p:spPr>
          <a:xfrm>
            <a:off x="925747" y="414044"/>
            <a:ext cx="70970" cy="628052"/>
          </a:xfrm>
          <a:prstGeom prst="rect">
            <a:avLst/>
          </a:prstGeom>
          <a:solidFill>
            <a:srgbClr val="F8F8F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cs typeface="+mn-ea"/>
              <a:sym typeface="+mn-lt"/>
            </a:endParaRPr>
          </a:p>
        </p:txBody>
      </p:sp>
      <p:pic>
        <p:nvPicPr>
          <p:cNvPr id="19" name="图片 18" descr="D:\4.png4"/>
          <p:cNvPicPr>
            <a:picLocks noChangeAspect="1"/>
          </p:cNvPicPr>
          <p:nvPr/>
        </p:nvPicPr>
        <p:blipFill>
          <a:blip r:embed="rId2"/>
          <a:srcRect/>
          <a:stretch>
            <a:fillRect/>
          </a:stretch>
        </p:blipFill>
        <p:spPr>
          <a:xfrm>
            <a:off x="-893445" y="-41910"/>
            <a:ext cx="2817495" cy="1583690"/>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3961" y="1329536"/>
            <a:ext cx="9144078" cy="5459553"/>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未标题-2"/>
          <p:cNvPicPr>
            <a:picLocks noChangeAspect="1"/>
          </p:cNvPicPr>
          <p:nvPr/>
        </p:nvPicPr>
        <p:blipFill>
          <a:blip r:embed="rId1"/>
          <a:stretch>
            <a:fillRect/>
          </a:stretch>
        </p:blipFill>
        <p:spPr>
          <a:xfrm>
            <a:off x="7240905" y="3314700"/>
            <a:ext cx="10156190" cy="5709285"/>
          </a:xfrm>
          <a:prstGeom prst="rect">
            <a:avLst/>
          </a:prstGeom>
        </p:spPr>
      </p:pic>
      <p:sp>
        <p:nvSpPr>
          <p:cNvPr id="14" name="矩形 13"/>
          <p:cNvSpPr/>
          <p:nvPr/>
        </p:nvSpPr>
        <p:spPr>
          <a:xfrm>
            <a:off x="-49530" y="267970"/>
            <a:ext cx="12268200" cy="963930"/>
          </a:xfrm>
          <a:prstGeom prst="rect">
            <a:avLst/>
          </a:prstGeom>
          <a:solidFill>
            <a:srgbClr val="F3644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TextBox 49"/>
          <p:cNvSpPr txBox="1"/>
          <p:nvPr/>
        </p:nvSpPr>
        <p:spPr>
          <a:xfrm>
            <a:off x="1065178" y="714211"/>
            <a:ext cx="7013610" cy="386080"/>
          </a:xfrm>
          <a:prstGeom prst="rect">
            <a:avLst/>
          </a:prstGeom>
          <a:noFill/>
        </p:spPr>
        <p:txBody>
          <a:bodyPr wrap="square" rtlCol="0">
            <a:spAutoFit/>
          </a:bodyPr>
          <a:lstStyle/>
          <a:p>
            <a:pPr>
              <a:lnSpc>
                <a:spcPct val="80000"/>
              </a:lnSpc>
            </a:pPr>
            <a:r>
              <a:rPr lang="zh-CN" altLang="en-US" sz="2400" dirty="0">
                <a:solidFill>
                  <a:srgbClr val="FDFDFD"/>
                </a:solidFill>
                <a:latin typeface="宋体" panose="02010600030101010101" pitchFamily="2" charset="-122"/>
                <a:ea typeface="宋体" panose="02010600030101010101" pitchFamily="2" charset="-122"/>
                <a:cs typeface="+mn-ea"/>
                <a:sym typeface="+mn-lt"/>
              </a:rPr>
              <a:t>课程讲解 </a:t>
            </a:r>
            <a:r>
              <a:rPr lang="en-US" altLang="zh-CN" sz="2400" dirty="0">
                <a:solidFill>
                  <a:srgbClr val="FDFDFD"/>
                </a:solidFill>
                <a:latin typeface="宋体" panose="02010600030101010101" pitchFamily="2" charset="-122"/>
                <a:ea typeface="宋体" panose="02010600030101010101" pitchFamily="2" charset="-122"/>
                <a:cs typeface="+mn-ea"/>
                <a:sym typeface="+mn-lt"/>
              </a:rPr>
              <a:t>-- </a:t>
            </a:r>
            <a:r>
              <a:rPr lang="zh-CN" altLang="en-US" sz="2400" dirty="0">
                <a:solidFill>
                  <a:srgbClr val="FDFDFD"/>
                </a:solidFill>
                <a:latin typeface="宋体" panose="02010600030101010101" pitchFamily="2" charset="-122"/>
                <a:ea typeface="宋体" panose="02010600030101010101" pitchFamily="2" charset="-122"/>
                <a:cs typeface="+mn-ea"/>
                <a:sym typeface="+mn-lt"/>
              </a:rPr>
              <a:t>微服务应用架构</a:t>
            </a:r>
            <a:endParaRPr lang="zh-CN" altLang="en-US" sz="2400" dirty="0">
              <a:solidFill>
                <a:srgbClr val="FDFDFD"/>
              </a:solidFill>
              <a:latin typeface="宋体" panose="02010600030101010101" pitchFamily="2" charset="-122"/>
              <a:ea typeface="宋体" panose="02010600030101010101" pitchFamily="2" charset="-122"/>
              <a:cs typeface="+mn-ea"/>
              <a:sym typeface="+mn-lt"/>
            </a:endParaRPr>
          </a:p>
        </p:txBody>
      </p:sp>
      <p:sp>
        <p:nvSpPr>
          <p:cNvPr id="16" name="TextBox 50"/>
          <p:cNvSpPr txBox="1"/>
          <p:nvPr/>
        </p:nvSpPr>
        <p:spPr>
          <a:xfrm>
            <a:off x="1065178" y="413731"/>
            <a:ext cx="4378086" cy="275590"/>
          </a:xfrm>
          <a:prstGeom prst="rect">
            <a:avLst/>
          </a:prstGeom>
          <a:noFill/>
        </p:spPr>
        <p:txBody>
          <a:bodyPr wrap="square" rtlCol="0">
            <a:spAutoFit/>
          </a:bodyPr>
          <a:lstStyle/>
          <a:p>
            <a:r>
              <a:rPr lang="en-US" sz="1200" dirty="0">
                <a:solidFill>
                  <a:srgbClr val="FDFDFD"/>
                </a:solidFill>
                <a:latin typeface="微软雅黑" panose="020B0503020204020204" charset="-122"/>
                <a:ea typeface="微软雅黑" panose="020B0503020204020204" charset="-122"/>
                <a:cs typeface="+mn-ea"/>
                <a:sym typeface="+mn-lt"/>
              </a:rPr>
              <a:t>LET‘S MAKE YOUR STUDY EASY</a:t>
            </a:r>
            <a:endParaRPr lang="en-US" sz="1200" dirty="0">
              <a:solidFill>
                <a:srgbClr val="FDFDFD"/>
              </a:solidFill>
              <a:latin typeface="微软雅黑" panose="020B0503020204020204" charset="-122"/>
              <a:ea typeface="微软雅黑" panose="020B0503020204020204" charset="-122"/>
              <a:cs typeface="+mn-ea"/>
              <a:sym typeface="+mn-lt"/>
            </a:endParaRPr>
          </a:p>
        </p:txBody>
      </p:sp>
      <p:sp>
        <p:nvSpPr>
          <p:cNvPr id="17" name="Rectangle 51"/>
          <p:cNvSpPr/>
          <p:nvPr/>
        </p:nvSpPr>
        <p:spPr>
          <a:xfrm>
            <a:off x="925747" y="414044"/>
            <a:ext cx="70970" cy="628052"/>
          </a:xfrm>
          <a:prstGeom prst="rect">
            <a:avLst/>
          </a:prstGeom>
          <a:solidFill>
            <a:srgbClr val="F8F8F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cs typeface="+mn-ea"/>
              <a:sym typeface="+mn-lt"/>
            </a:endParaRPr>
          </a:p>
        </p:txBody>
      </p:sp>
      <p:pic>
        <p:nvPicPr>
          <p:cNvPr id="19" name="图片 18" descr="D:\4.png4"/>
          <p:cNvPicPr>
            <a:picLocks noChangeAspect="1"/>
          </p:cNvPicPr>
          <p:nvPr/>
        </p:nvPicPr>
        <p:blipFill>
          <a:blip r:embed="rId2"/>
          <a:srcRect/>
          <a:stretch>
            <a:fillRect/>
          </a:stretch>
        </p:blipFill>
        <p:spPr>
          <a:xfrm>
            <a:off x="-893445" y="-41910"/>
            <a:ext cx="2817495" cy="1583690"/>
          </a:xfrm>
          <a:prstGeom prst="rect">
            <a:avLst/>
          </a:prstGeom>
        </p:spPr>
      </p:pic>
      <p:sp>
        <p:nvSpPr>
          <p:cNvPr id="2" name="文本框 1"/>
          <p:cNvSpPr txBox="1"/>
          <p:nvPr/>
        </p:nvSpPr>
        <p:spPr>
          <a:xfrm>
            <a:off x="733468" y="1536499"/>
            <a:ext cx="10725064" cy="2861310"/>
          </a:xfrm>
          <a:prstGeom prst="rect">
            <a:avLst/>
          </a:prstGeom>
          <a:noFill/>
        </p:spPr>
        <p:txBody>
          <a:bodyPr wrap="square" rtlCol="0" anchor="t">
            <a:spAutoFit/>
          </a:bodyPr>
          <a:lstStyle/>
          <a:p>
            <a:pPr>
              <a:lnSpc>
                <a:spcPct val="150000"/>
              </a:lnSpc>
            </a:pPr>
            <a:r>
              <a:rPr lang="zh-CN" altLang="en-US" sz="2000" dirty="0">
                <a:solidFill>
                  <a:srgbClr val="F3644B"/>
                </a:solidFill>
                <a:latin typeface="宋体" panose="02010600030101010101" pitchFamily="2" charset="-122"/>
                <a:ea typeface="宋体" panose="02010600030101010101" pitchFamily="2" charset="-122"/>
                <a:sym typeface="+mn-ea"/>
              </a:rPr>
              <a:t>微服务架构和</a:t>
            </a:r>
            <a:r>
              <a:rPr lang="en-US" altLang="zh-CN" sz="2000" dirty="0">
                <a:solidFill>
                  <a:srgbClr val="F3644B"/>
                </a:solidFill>
                <a:latin typeface="宋体" panose="02010600030101010101" pitchFamily="2" charset="-122"/>
                <a:ea typeface="宋体" panose="02010600030101010101" pitchFamily="2" charset="-122"/>
                <a:sym typeface="+mn-ea"/>
              </a:rPr>
              <a:t>SOA</a:t>
            </a:r>
            <a:r>
              <a:rPr lang="zh-CN" altLang="en-US" sz="2000" dirty="0">
                <a:solidFill>
                  <a:srgbClr val="F3644B"/>
                </a:solidFill>
                <a:latin typeface="宋体" panose="02010600030101010101" pitchFamily="2" charset="-122"/>
                <a:ea typeface="宋体" panose="02010600030101010101" pitchFamily="2" charset="-122"/>
                <a:sym typeface="+mn-ea"/>
              </a:rPr>
              <a:t>架构相似又不同：</a:t>
            </a:r>
            <a:endParaRPr lang="zh-CN" altLang="en-US" sz="2000" dirty="0">
              <a:solidFill>
                <a:srgbClr val="F3644B"/>
              </a:solidFill>
              <a:latin typeface="宋体" panose="02010600030101010101" pitchFamily="2" charset="-122"/>
              <a:ea typeface="宋体" panose="02010600030101010101" pitchFamily="2" charset="-122"/>
              <a:sym typeface="+mn-ea"/>
            </a:endParaRPr>
          </a:p>
          <a:p>
            <a:pPr>
              <a:lnSpc>
                <a:spcPct val="150000"/>
              </a:lnSpc>
            </a:pPr>
            <a:r>
              <a:rPr lang="en-US" altLang="zh-CN" sz="2000" dirty="0">
                <a:solidFill>
                  <a:srgbClr val="F3644B"/>
                </a:solidFill>
                <a:latin typeface="宋体" panose="02010600030101010101" pitchFamily="2" charset="-122"/>
                <a:ea typeface="宋体" panose="02010600030101010101" pitchFamily="2" charset="-122"/>
                <a:sym typeface="+mn-ea"/>
              </a:rPr>
              <a:t>  </a:t>
            </a:r>
            <a:r>
              <a:rPr lang="zh-CN" altLang="en-US" sz="2000" dirty="0">
                <a:solidFill>
                  <a:srgbClr val="F3644B"/>
                </a:solidFill>
                <a:latin typeface="宋体" panose="02010600030101010101" pitchFamily="2" charset="-122"/>
                <a:ea typeface="宋体" panose="02010600030101010101" pitchFamily="2" charset="-122"/>
                <a:sym typeface="+mn-ea"/>
              </a:rPr>
              <a:t>微服务架构和</a:t>
            </a:r>
            <a:r>
              <a:rPr lang="en-US" altLang="zh-CN" sz="2000" dirty="0">
                <a:solidFill>
                  <a:srgbClr val="F3644B"/>
                </a:solidFill>
                <a:latin typeface="宋体" panose="02010600030101010101" pitchFamily="2" charset="-122"/>
                <a:ea typeface="宋体" panose="02010600030101010101" pitchFamily="2" charset="-122"/>
                <a:sym typeface="+mn-ea"/>
              </a:rPr>
              <a:t>SOA</a:t>
            </a:r>
            <a:r>
              <a:rPr lang="zh-CN" altLang="en-US" sz="2000" dirty="0">
                <a:solidFill>
                  <a:srgbClr val="F3644B"/>
                </a:solidFill>
                <a:latin typeface="宋体" panose="02010600030101010101" pitchFamily="2" charset="-122"/>
                <a:ea typeface="宋体" panose="02010600030101010101" pitchFamily="2" charset="-122"/>
                <a:sym typeface="+mn-ea"/>
              </a:rPr>
              <a:t>架构很明显的一个区别就是服务拆分粒度的不同，但是对于系统架构发展来说，我们所看到的</a:t>
            </a:r>
            <a:r>
              <a:rPr lang="en-US" altLang="zh-CN" sz="2000" dirty="0">
                <a:solidFill>
                  <a:srgbClr val="F3644B"/>
                </a:solidFill>
                <a:latin typeface="宋体" panose="02010600030101010101" pitchFamily="2" charset="-122"/>
                <a:ea typeface="宋体" panose="02010600030101010101" pitchFamily="2" charset="-122"/>
                <a:sym typeface="+mn-ea"/>
              </a:rPr>
              <a:t>SOA</a:t>
            </a:r>
            <a:r>
              <a:rPr lang="zh-CN" altLang="en-US" sz="2000" dirty="0">
                <a:solidFill>
                  <a:srgbClr val="F3644B"/>
                </a:solidFill>
                <a:latin typeface="宋体" panose="02010600030101010101" pitchFamily="2" charset="-122"/>
                <a:ea typeface="宋体" panose="02010600030101010101" pitchFamily="2" charset="-122"/>
                <a:sym typeface="+mn-ea"/>
              </a:rPr>
              <a:t>阶段其实服务拆分粒度相对来说已经比较细了（超前哦！），所以上述</a:t>
            </a:r>
            <a:r>
              <a:rPr lang="en-US" altLang="zh-CN" sz="2000" dirty="0">
                <a:solidFill>
                  <a:srgbClr val="F3644B"/>
                </a:solidFill>
                <a:latin typeface="宋体" panose="02010600030101010101" pitchFamily="2" charset="-122"/>
                <a:ea typeface="宋体" panose="02010600030101010101" pitchFamily="2" charset="-122"/>
                <a:sym typeface="+mn-ea"/>
              </a:rPr>
              <a:t>SOA</a:t>
            </a:r>
            <a:r>
              <a:rPr lang="zh-CN" altLang="en-US" sz="2000" dirty="0">
                <a:solidFill>
                  <a:srgbClr val="F3644B"/>
                </a:solidFill>
                <a:latin typeface="宋体" panose="02010600030101010101" pitchFamily="2" charset="-122"/>
                <a:ea typeface="宋体" panose="02010600030101010101" pitchFamily="2" charset="-122"/>
                <a:sym typeface="+mn-ea"/>
              </a:rPr>
              <a:t>到微服务，从服务拆分上来说变化并不大，只是引入了相对完整的新一代</a:t>
            </a:r>
            <a:r>
              <a:rPr lang="en-US" altLang="zh-CN" sz="2000" dirty="0">
                <a:solidFill>
                  <a:srgbClr val="F3644B"/>
                </a:solidFill>
                <a:latin typeface="宋体" panose="02010600030101010101" pitchFamily="2" charset="-122"/>
                <a:ea typeface="宋体" panose="02010600030101010101" pitchFamily="2" charset="-122"/>
                <a:sym typeface="+mn-ea"/>
              </a:rPr>
              <a:t>Spring Cloud</a:t>
            </a:r>
            <a:r>
              <a:rPr lang="zh-CN" altLang="en-US" sz="2000" dirty="0">
                <a:solidFill>
                  <a:srgbClr val="F3644B"/>
                </a:solidFill>
                <a:latin typeface="宋体" panose="02010600030101010101" pitchFamily="2" charset="-122"/>
                <a:ea typeface="宋体" panose="02010600030101010101" pitchFamily="2" charset="-122"/>
                <a:sym typeface="+mn-ea"/>
              </a:rPr>
              <a:t>微服务技术。自然，上述我们看到的都是架构演变的阶段结果，每一个阶段其实都经历了很多变化，系统的服务拆分其实也是走过了从粗到细，并非绝对的一步到位。</a:t>
            </a:r>
            <a:endParaRPr lang="zh-CN" altLang="en-US" sz="2000" dirty="0">
              <a:solidFill>
                <a:srgbClr val="F3644B"/>
              </a:solidFill>
              <a:latin typeface="宋体" panose="02010600030101010101" pitchFamily="2" charset="-122"/>
              <a:ea typeface="宋体" panose="02010600030101010101" pitchFamily="2" charset="-122"/>
              <a:sym typeface="+mn-e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未标题-2"/>
          <p:cNvPicPr>
            <a:picLocks noChangeAspect="1"/>
          </p:cNvPicPr>
          <p:nvPr/>
        </p:nvPicPr>
        <p:blipFill>
          <a:blip r:embed="rId1"/>
          <a:stretch>
            <a:fillRect/>
          </a:stretch>
        </p:blipFill>
        <p:spPr>
          <a:xfrm>
            <a:off x="7232650" y="3305810"/>
            <a:ext cx="10156190" cy="5709285"/>
          </a:xfrm>
          <a:prstGeom prst="rect">
            <a:avLst/>
          </a:prstGeom>
        </p:spPr>
      </p:pic>
      <p:sp>
        <p:nvSpPr>
          <p:cNvPr id="14" name="矩形 13"/>
          <p:cNvSpPr/>
          <p:nvPr/>
        </p:nvSpPr>
        <p:spPr>
          <a:xfrm>
            <a:off x="-49530" y="267970"/>
            <a:ext cx="12268200" cy="963930"/>
          </a:xfrm>
          <a:prstGeom prst="rect">
            <a:avLst/>
          </a:prstGeom>
          <a:solidFill>
            <a:srgbClr val="F3644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TextBox 49"/>
          <p:cNvSpPr txBox="1"/>
          <p:nvPr/>
        </p:nvSpPr>
        <p:spPr>
          <a:xfrm>
            <a:off x="1065178" y="714211"/>
            <a:ext cx="7013610" cy="386080"/>
          </a:xfrm>
          <a:prstGeom prst="rect">
            <a:avLst/>
          </a:prstGeom>
          <a:noFill/>
        </p:spPr>
        <p:txBody>
          <a:bodyPr wrap="square" rtlCol="0">
            <a:spAutoFit/>
          </a:bodyPr>
          <a:lstStyle/>
          <a:p>
            <a:pPr>
              <a:lnSpc>
                <a:spcPct val="80000"/>
              </a:lnSpc>
            </a:pPr>
            <a:r>
              <a:rPr lang="zh-CN" altLang="en-US" sz="2400" dirty="0">
                <a:solidFill>
                  <a:srgbClr val="FDFDFD"/>
                </a:solidFill>
                <a:latin typeface="宋体" panose="02010600030101010101" pitchFamily="2" charset="-122"/>
                <a:ea typeface="宋体" panose="02010600030101010101" pitchFamily="2" charset="-122"/>
                <a:cs typeface="+mn-ea"/>
                <a:sym typeface="+mn-lt"/>
              </a:rPr>
              <a:t>课程讲解 </a:t>
            </a:r>
            <a:r>
              <a:rPr lang="en-US" altLang="zh-CN" sz="2400" dirty="0">
                <a:solidFill>
                  <a:srgbClr val="FDFDFD"/>
                </a:solidFill>
                <a:latin typeface="宋体" panose="02010600030101010101" pitchFamily="2" charset="-122"/>
                <a:ea typeface="宋体" panose="02010600030101010101" pitchFamily="2" charset="-122"/>
                <a:cs typeface="+mn-ea"/>
                <a:sym typeface="+mn-lt"/>
              </a:rPr>
              <a:t>-- </a:t>
            </a:r>
            <a:r>
              <a:rPr lang="zh-CN" altLang="en-US" sz="2400" dirty="0">
                <a:solidFill>
                  <a:srgbClr val="FDFDFD"/>
                </a:solidFill>
                <a:latin typeface="宋体" panose="02010600030101010101" pitchFamily="2" charset="-122"/>
                <a:ea typeface="宋体" panose="02010600030101010101" pitchFamily="2" charset="-122"/>
                <a:cs typeface="+mn-ea"/>
                <a:sym typeface="+mn-lt"/>
              </a:rPr>
              <a:t>微服务应用架构</a:t>
            </a:r>
            <a:endParaRPr lang="zh-CN" altLang="en-US" sz="2400" dirty="0">
              <a:solidFill>
                <a:srgbClr val="FDFDFD"/>
              </a:solidFill>
              <a:latin typeface="宋体" panose="02010600030101010101" pitchFamily="2" charset="-122"/>
              <a:ea typeface="宋体" panose="02010600030101010101" pitchFamily="2" charset="-122"/>
              <a:cs typeface="+mn-ea"/>
              <a:sym typeface="+mn-lt"/>
            </a:endParaRPr>
          </a:p>
        </p:txBody>
      </p:sp>
      <p:sp>
        <p:nvSpPr>
          <p:cNvPr id="16" name="TextBox 50"/>
          <p:cNvSpPr txBox="1"/>
          <p:nvPr/>
        </p:nvSpPr>
        <p:spPr>
          <a:xfrm>
            <a:off x="1065178" y="413731"/>
            <a:ext cx="4378086" cy="275590"/>
          </a:xfrm>
          <a:prstGeom prst="rect">
            <a:avLst/>
          </a:prstGeom>
          <a:noFill/>
        </p:spPr>
        <p:txBody>
          <a:bodyPr wrap="square" rtlCol="0">
            <a:spAutoFit/>
          </a:bodyPr>
          <a:lstStyle/>
          <a:p>
            <a:r>
              <a:rPr lang="en-US" sz="1200" dirty="0">
                <a:solidFill>
                  <a:srgbClr val="FDFDFD"/>
                </a:solidFill>
                <a:latin typeface="微软雅黑" panose="020B0503020204020204" charset="-122"/>
                <a:ea typeface="微软雅黑" panose="020B0503020204020204" charset="-122"/>
                <a:cs typeface="+mn-ea"/>
                <a:sym typeface="+mn-lt"/>
              </a:rPr>
              <a:t>LET‘S MAKE YOUR STUDY EASY</a:t>
            </a:r>
            <a:endParaRPr lang="en-US" sz="1200" dirty="0">
              <a:solidFill>
                <a:srgbClr val="FDFDFD"/>
              </a:solidFill>
              <a:latin typeface="微软雅黑" panose="020B0503020204020204" charset="-122"/>
              <a:ea typeface="微软雅黑" panose="020B0503020204020204" charset="-122"/>
              <a:cs typeface="+mn-ea"/>
              <a:sym typeface="+mn-lt"/>
            </a:endParaRPr>
          </a:p>
        </p:txBody>
      </p:sp>
      <p:sp>
        <p:nvSpPr>
          <p:cNvPr id="17" name="Rectangle 51"/>
          <p:cNvSpPr/>
          <p:nvPr/>
        </p:nvSpPr>
        <p:spPr>
          <a:xfrm>
            <a:off x="925747" y="414044"/>
            <a:ext cx="70970" cy="628052"/>
          </a:xfrm>
          <a:prstGeom prst="rect">
            <a:avLst/>
          </a:prstGeom>
          <a:solidFill>
            <a:srgbClr val="F8F8F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cs typeface="+mn-ea"/>
              <a:sym typeface="+mn-lt"/>
            </a:endParaRPr>
          </a:p>
        </p:txBody>
      </p:sp>
      <p:pic>
        <p:nvPicPr>
          <p:cNvPr id="19" name="图片 18" descr="D:\4.png4"/>
          <p:cNvPicPr>
            <a:picLocks noChangeAspect="1"/>
          </p:cNvPicPr>
          <p:nvPr/>
        </p:nvPicPr>
        <p:blipFill>
          <a:blip r:embed="rId2"/>
          <a:srcRect/>
          <a:stretch>
            <a:fillRect/>
          </a:stretch>
        </p:blipFill>
        <p:spPr>
          <a:xfrm>
            <a:off x="-893445" y="-41910"/>
            <a:ext cx="2817495" cy="1583690"/>
          </a:xfrm>
          <a:prstGeom prst="rect">
            <a:avLst/>
          </a:prstGeom>
        </p:spPr>
      </p:pic>
      <p:sp>
        <p:nvSpPr>
          <p:cNvPr id="2" name="文本框 1"/>
          <p:cNvSpPr txBox="1"/>
          <p:nvPr/>
        </p:nvSpPr>
        <p:spPr>
          <a:xfrm>
            <a:off x="733468" y="1536499"/>
            <a:ext cx="10725064" cy="943528"/>
          </a:xfrm>
          <a:prstGeom prst="rect">
            <a:avLst/>
          </a:prstGeom>
          <a:noFill/>
        </p:spPr>
        <p:txBody>
          <a:bodyPr wrap="square" rtlCol="0" anchor="t">
            <a:spAutoFit/>
          </a:bodyPr>
          <a:lstStyle/>
          <a:p>
            <a:pPr>
              <a:lnSpc>
                <a:spcPct val="150000"/>
              </a:lnSpc>
            </a:pPr>
            <a:r>
              <a:rPr lang="zh-CN" altLang="en-US" sz="2000" dirty="0">
                <a:solidFill>
                  <a:srgbClr val="F3644B"/>
                </a:solidFill>
                <a:latin typeface="宋体" panose="02010600030101010101" pitchFamily="2" charset="-122"/>
                <a:ea typeface="宋体" panose="02010600030101010101" pitchFamily="2" charset="-122"/>
                <a:sym typeface="+mn-ea"/>
              </a:rPr>
              <a:t>微服务架构设计的核心思想就是“微”，拆分的粒度相对比较小，这样的话单一职责、开发的耦合度就会降低、微小的功能可以独立部署扩展、灵活性强，升级改造影响范围小。</a:t>
            </a:r>
            <a:endParaRPr lang="zh-CN" altLang="en-US" sz="2000" dirty="0">
              <a:solidFill>
                <a:srgbClr val="F3644B"/>
              </a:solidFill>
              <a:latin typeface="宋体" panose="02010600030101010101" pitchFamily="2" charset="-122"/>
              <a:ea typeface="宋体" panose="02010600030101010101" pitchFamily="2" charset="-122"/>
              <a:sym typeface="+mn-ea"/>
            </a:endParaRPr>
          </a:p>
        </p:txBody>
      </p:sp>
      <p:sp>
        <p:nvSpPr>
          <p:cNvPr id="9" name="文本框 8"/>
          <p:cNvSpPr txBox="1"/>
          <p:nvPr/>
        </p:nvSpPr>
        <p:spPr>
          <a:xfrm>
            <a:off x="733468" y="2672162"/>
            <a:ext cx="10725064" cy="3251852"/>
          </a:xfrm>
          <a:prstGeom prst="rect">
            <a:avLst/>
          </a:prstGeom>
          <a:noFill/>
        </p:spPr>
        <p:txBody>
          <a:bodyPr wrap="square" rtlCol="0" anchor="t">
            <a:spAutoFit/>
          </a:bodyPr>
          <a:lstStyle/>
          <a:p>
            <a:pPr>
              <a:lnSpc>
                <a:spcPct val="150000"/>
              </a:lnSpc>
            </a:pPr>
            <a:r>
              <a:rPr lang="zh-CN" altLang="en-US" sz="2000" dirty="0">
                <a:solidFill>
                  <a:srgbClr val="F3644B"/>
                </a:solidFill>
                <a:latin typeface="宋体" panose="02010600030101010101" pitchFamily="2" charset="-122"/>
                <a:ea typeface="宋体" panose="02010600030101010101" pitchFamily="2" charset="-122"/>
                <a:sym typeface="+mn-ea"/>
              </a:rPr>
              <a:t>微服务架构的优点</a:t>
            </a:r>
            <a:r>
              <a:rPr lang="en-US" altLang="zh-CN" sz="2000" dirty="0">
                <a:solidFill>
                  <a:srgbClr val="F3644B"/>
                </a:solidFill>
                <a:latin typeface="宋体" panose="02010600030101010101" pitchFamily="2" charset="-122"/>
                <a:ea typeface="宋体" panose="02010600030101010101" pitchFamily="2" charset="-122"/>
                <a:sym typeface="+mn-ea"/>
              </a:rPr>
              <a:t>:   </a:t>
            </a:r>
            <a:endParaRPr lang="en-US" altLang="zh-CN" sz="2000" dirty="0">
              <a:solidFill>
                <a:srgbClr val="F3644B"/>
              </a:solidFill>
              <a:latin typeface="宋体" panose="02010600030101010101" pitchFamily="2" charset="-122"/>
              <a:ea typeface="宋体" panose="02010600030101010101" pitchFamily="2" charset="-122"/>
              <a:sym typeface="+mn-ea"/>
            </a:endParaRPr>
          </a:p>
          <a:p>
            <a:pPr marL="457200" indent="-457200">
              <a:lnSpc>
                <a:spcPct val="150000"/>
              </a:lnSpc>
              <a:buFont typeface="+mj-lt"/>
              <a:buAutoNum type="arabicPeriod"/>
            </a:pPr>
            <a:r>
              <a:rPr lang="zh-CN" altLang="en-US" sz="2000" dirty="0">
                <a:solidFill>
                  <a:srgbClr val="F3644B"/>
                </a:solidFill>
                <a:latin typeface="宋体" panose="02010600030101010101" pitchFamily="2" charset="-122"/>
                <a:ea typeface="宋体" panose="02010600030101010101" pitchFamily="2" charset="-122"/>
                <a:sym typeface="+mn-ea"/>
              </a:rPr>
              <a:t>微服务很小，便于特定业务功能的聚焦</a:t>
            </a:r>
            <a:endParaRPr lang="zh-CN" altLang="en-US" sz="2000" dirty="0">
              <a:solidFill>
                <a:srgbClr val="F3644B"/>
              </a:solidFill>
              <a:latin typeface="宋体" panose="02010600030101010101" pitchFamily="2" charset="-122"/>
              <a:ea typeface="宋体" panose="02010600030101010101" pitchFamily="2" charset="-122"/>
              <a:sym typeface="+mn-ea"/>
            </a:endParaRPr>
          </a:p>
          <a:p>
            <a:pPr marL="457200" indent="-457200">
              <a:lnSpc>
                <a:spcPct val="150000"/>
              </a:lnSpc>
              <a:buFont typeface="+mj-lt"/>
              <a:buAutoNum type="arabicPeriod"/>
            </a:pPr>
            <a:r>
              <a:rPr lang="zh-CN" altLang="en-US" sz="2000" dirty="0">
                <a:solidFill>
                  <a:srgbClr val="F3644B"/>
                </a:solidFill>
                <a:latin typeface="宋体" panose="02010600030101010101" pitchFamily="2" charset="-122"/>
                <a:ea typeface="宋体" panose="02010600030101010101" pitchFamily="2" charset="-122"/>
                <a:sym typeface="+mn-ea"/>
              </a:rPr>
              <a:t>微服务很小，每个微服务都可以被一个小团队单独实施（开发、测试、部署上线、运维），团队合作一定程度解耦，便于实施敏捷开发</a:t>
            </a:r>
            <a:endParaRPr lang="zh-CN" altLang="en-US" sz="2000" dirty="0">
              <a:solidFill>
                <a:srgbClr val="F3644B"/>
              </a:solidFill>
              <a:latin typeface="宋体" panose="02010600030101010101" pitchFamily="2" charset="-122"/>
              <a:ea typeface="宋体" panose="02010600030101010101" pitchFamily="2" charset="-122"/>
              <a:sym typeface="+mn-ea"/>
            </a:endParaRPr>
          </a:p>
          <a:p>
            <a:pPr marL="457200" indent="-457200">
              <a:lnSpc>
                <a:spcPct val="150000"/>
              </a:lnSpc>
              <a:buFont typeface="+mj-lt"/>
              <a:buAutoNum type="arabicPeriod"/>
            </a:pPr>
            <a:r>
              <a:rPr lang="zh-CN" altLang="en-US" sz="2000" dirty="0">
                <a:solidFill>
                  <a:srgbClr val="F3644B"/>
                </a:solidFill>
                <a:latin typeface="宋体" panose="02010600030101010101" pitchFamily="2" charset="-122"/>
                <a:ea typeface="宋体" panose="02010600030101010101" pitchFamily="2" charset="-122"/>
                <a:sym typeface="+mn-ea"/>
              </a:rPr>
              <a:t>微服务很小，便于重用和模块之间的组装</a:t>
            </a:r>
            <a:endParaRPr lang="zh-CN" altLang="en-US" sz="2000" dirty="0">
              <a:solidFill>
                <a:srgbClr val="F3644B"/>
              </a:solidFill>
              <a:latin typeface="宋体" panose="02010600030101010101" pitchFamily="2" charset="-122"/>
              <a:ea typeface="宋体" panose="02010600030101010101" pitchFamily="2" charset="-122"/>
              <a:sym typeface="+mn-ea"/>
            </a:endParaRPr>
          </a:p>
          <a:p>
            <a:pPr marL="457200" indent="-457200">
              <a:lnSpc>
                <a:spcPct val="150000"/>
              </a:lnSpc>
              <a:buFont typeface="+mj-lt"/>
              <a:buAutoNum type="arabicPeriod"/>
            </a:pPr>
            <a:r>
              <a:rPr lang="zh-CN" altLang="en-US" sz="2000" dirty="0">
                <a:solidFill>
                  <a:srgbClr val="F3644B"/>
                </a:solidFill>
                <a:latin typeface="宋体" panose="02010600030101010101" pitchFamily="2" charset="-122"/>
                <a:ea typeface="宋体" panose="02010600030101010101" pitchFamily="2" charset="-122"/>
                <a:sym typeface="+mn-ea"/>
              </a:rPr>
              <a:t>微服务很独立，那么不同的微服务可以使用不同的语言开发，松耦合</a:t>
            </a:r>
            <a:endParaRPr lang="zh-CN" altLang="en-US" sz="2000" dirty="0">
              <a:solidFill>
                <a:srgbClr val="F3644B"/>
              </a:solidFill>
              <a:latin typeface="宋体" panose="02010600030101010101" pitchFamily="2" charset="-122"/>
              <a:ea typeface="宋体" panose="02010600030101010101" pitchFamily="2" charset="-122"/>
              <a:sym typeface="+mn-ea"/>
            </a:endParaRPr>
          </a:p>
          <a:p>
            <a:pPr marL="457200" indent="-457200">
              <a:lnSpc>
                <a:spcPct val="150000"/>
              </a:lnSpc>
              <a:buFont typeface="+mj-lt"/>
              <a:buAutoNum type="arabicPeriod"/>
            </a:pPr>
            <a:r>
              <a:rPr lang="zh-CN" altLang="en-US" sz="2000" dirty="0">
                <a:solidFill>
                  <a:srgbClr val="F3644B"/>
                </a:solidFill>
                <a:latin typeface="宋体" panose="02010600030101010101" pitchFamily="2" charset="-122"/>
                <a:ea typeface="宋体" panose="02010600030101010101" pitchFamily="2" charset="-122"/>
                <a:sym typeface="+mn-ea"/>
              </a:rPr>
              <a:t>微服务架构下，我们更容易引入新技术</a:t>
            </a:r>
            <a:endParaRPr lang="zh-CN" altLang="en-US" sz="2000" dirty="0">
              <a:solidFill>
                <a:srgbClr val="F3644B"/>
              </a:solidFill>
              <a:latin typeface="宋体" panose="02010600030101010101" pitchFamily="2" charset="-122"/>
              <a:ea typeface="宋体" panose="02010600030101010101" pitchFamily="2" charset="-122"/>
              <a:sym typeface="+mn-ea"/>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未标题-2"/>
          <p:cNvPicPr>
            <a:picLocks noChangeAspect="1"/>
          </p:cNvPicPr>
          <p:nvPr/>
        </p:nvPicPr>
        <p:blipFill>
          <a:blip r:embed="rId1"/>
          <a:stretch>
            <a:fillRect/>
          </a:stretch>
        </p:blipFill>
        <p:spPr>
          <a:xfrm>
            <a:off x="7232650" y="3305810"/>
            <a:ext cx="10156190" cy="5709285"/>
          </a:xfrm>
          <a:prstGeom prst="rect">
            <a:avLst/>
          </a:prstGeom>
        </p:spPr>
      </p:pic>
      <p:sp>
        <p:nvSpPr>
          <p:cNvPr id="14" name="矩形 13"/>
          <p:cNvSpPr/>
          <p:nvPr/>
        </p:nvSpPr>
        <p:spPr>
          <a:xfrm>
            <a:off x="-49530" y="267970"/>
            <a:ext cx="12268200" cy="963930"/>
          </a:xfrm>
          <a:prstGeom prst="rect">
            <a:avLst/>
          </a:prstGeom>
          <a:solidFill>
            <a:srgbClr val="F3644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TextBox 49"/>
          <p:cNvSpPr txBox="1"/>
          <p:nvPr/>
        </p:nvSpPr>
        <p:spPr>
          <a:xfrm>
            <a:off x="1065178" y="714211"/>
            <a:ext cx="7013610" cy="386080"/>
          </a:xfrm>
          <a:prstGeom prst="rect">
            <a:avLst/>
          </a:prstGeom>
          <a:noFill/>
        </p:spPr>
        <p:txBody>
          <a:bodyPr wrap="square" rtlCol="0">
            <a:spAutoFit/>
          </a:bodyPr>
          <a:lstStyle/>
          <a:p>
            <a:pPr>
              <a:lnSpc>
                <a:spcPct val="80000"/>
              </a:lnSpc>
            </a:pPr>
            <a:r>
              <a:rPr lang="zh-CN" altLang="en-US" sz="2400" dirty="0">
                <a:solidFill>
                  <a:srgbClr val="FDFDFD"/>
                </a:solidFill>
                <a:latin typeface="宋体" panose="02010600030101010101" pitchFamily="2" charset="-122"/>
                <a:ea typeface="宋体" panose="02010600030101010101" pitchFamily="2" charset="-122"/>
                <a:cs typeface="+mn-ea"/>
                <a:sym typeface="+mn-lt"/>
              </a:rPr>
              <a:t>课程讲解 </a:t>
            </a:r>
            <a:r>
              <a:rPr lang="en-US" altLang="zh-CN" sz="2400" dirty="0">
                <a:solidFill>
                  <a:srgbClr val="FDFDFD"/>
                </a:solidFill>
                <a:latin typeface="宋体" panose="02010600030101010101" pitchFamily="2" charset="-122"/>
                <a:ea typeface="宋体" panose="02010600030101010101" pitchFamily="2" charset="-122"/>
                <a:cs typeface="+mn-ea"/>
                <a:sym typeface="+mn-lt"/>
              </a:rPr>
              <a:t>-- </a:t>
            </a:r>
            <a:r>
              <a:rPr lang="zh-CN" altLang="en-US" sz="2400" dirty="0">
                <a:solidFill>
                  <a:srgbClr val="FDFDFD"/>
                </a:solidFill>
                <a:latin typeface="宋体" panose="02010600030101010101" pitchFamily="2" charset="-122"/>
                <a:ea typeface="宋体" panose="02010600030101010101" pitchFamily="2" charset="-122"/>
                <a:cs typeface="+mn-ea"/>
                <a:sym typeface="+mn-lt"/>
              </a:rPr>
              <a:t>微服务应用架构</a:t>
            </a:r>
            <a:endParaRPr lang="zh-CN" altLang="en-US" sz="2400" dirty="0">
              <a:solidFill>
                <a:srgbClr val="FDFDFD"/>
              </a:solidFill>
              <a:latin typeface="宋体" panose="02010600030101010101" pitchFamily="2" charset="-122"/>
              <a:ea typeface="宋体" panose="02010600030101010101" pitchFamily="2" charset="-122"/>
              <a:cs typeface="+mn-ea"/>
              <a:sym typeface="+mn-lt"/>
            </a:endParaRPr>
          </a:p>
        </p:txBody>
      </p:sp>
      <p:sp>
        <p:nvSpPr>
          <p:cNvPr id="16" name="TextBox 50"/>
          <p:cNvSpPr txBox="1"/>
          <p:nvPr/>
        </p:nvSpPr>
        <p:spPr>
          <a:xfrm>
            <a:off x="1065178" y="413731"/>
            <a:ext cx="4378086" cy="275590"/>
          </a:xfrm>
          <a:prstGeom prst="rect">
            <a:avLst/>
          </a:prstGeom>
          <a:noFill/>
        </p:spPr>
        <p:txBody>
          <a:bodyPr wrap="square" rtlCol="0">
            <a:spAutoFit/>
          </a:bodyPr>
          <a:lstStyle/>
          <a:p>
            <a:r>
              <a:rPr lang="en-US" sz="1200" dirty="0">
                <a:solidFill>
                  <a:srgbClr val="FDFDFD"/>
                </a:solidFill>
                <a:latin typeface="微软雅黑" panose="020B0503020204020204" charset="-122"/>
                <a:ea typeface="微软雅黑" panose="020B0503020204020204" charset="-122"/>
                <a:cs typeface="+mn-ea"/>
                <a:sym typeface="+mn-lt"/>
              </a:rPr>
              <a:t>LET‘S MAKE YOUR STUDY EASY</a:t>
            </a:r>
            <a:endParaRPr lang="en-US" sz="1200" dirty="0">
              <a:solidFill>
                <a:srgbClr val="FDFDFD"/>
              </a:solidFill>
              <a:latin typeface="微软雅黑" panose="020B0503020204020204" charset="-122"/>
              <a:ea typeface="微软雅黑" panose="020B0503020204020204" charset="-122"/>
              <a:cs typeface="+mn-ea"/>
              <a:sym typeface="+mn-lt"/>
            </a:endParaRPr>
          </a:p>
        </p:txBody>
      </p:sp>
      <p:sp>
        <p:nvSpPr>
          <p:cNvPr id="17" name="Rectangle 51"/>
          <p:cNvSpPr/>
          <p:nvPr/>
        </p:nvSpPr>
        <p:spPr>
          <a:xfrm>
            <a:off x="925747" y="414044"/>
            <a:ext cx="70970" cy="628052"/>
          </a:xfrm>
          <a:prstGeom prst="rect">
            <a:avLst/>
          </a:prstGeom>
          <a:solidFill>
            <a:srgbClr val="F8F8F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cs typeface="+mn-ea"/>
              <a:sym typeface="+mn-lt"/>
            </a:endParaRPr>
          </a:p>
        </p:txBody>
      </p:sp>
      <p:pic>
        <p:nvPicPr>
          <p:cNvPr id="19" name="图片 18" descr="D:\4.png4"/>
          <p:cNvPicPr>
            <a:picLocks noChangeAspect="1"/>
          </p:cNvPicPr>
          <p:nvPr/>
        </p:nvPicPr>
        <p:blipFill>
          <a:blip r:embed="rId2"/>
          <a:srcRect/>
          <a:stretch>
            <a:fillRect/>
          </a:stretch>
        </p:blipFill>
        <p:spPr>
          <a:xfrm>
            <a:off x="-893445" y="-41910"/>
            <a:ext cx="2817495" cy="1583690"/>
          </a:xfrm>
          <a:prstGeom prst="rect">
            <a:avLst/>
          </a:prstGeom>
        </p:spPr>
      </p:pic>
      <p:sp>
        <p:nvSpPr>
          <p:cNvPr id="2" name="文本框 1"/>
          <p:cNvSpPr txBox="1"/>
          <p:nvPr/>
        </p:nvSpPr>
        <p:spPr>
          <a:xfrm>
            <a:off x="733468" y="1536499"/>
            <a:ext cx="10725064" cy="1405193"/>
          </a:xfrm>
          <a:prstGeom prst="rect">
            <a:avLst/>
          </a:prstGeom>
          <a:noFill/>
        </p:spPr>
        <p:txBody>
          <a:bodyPr wrap="square" rtlCol="0" anchor="t">
            <a:spAutoFit/>
          </a:bodyPr>
          <a:lstStyle/>
          <a:p>
            <a:pPr>
              <a:lnSpc>
                <a:spcPct val="150000"/>
              </a:lnSpc>
            </a:pPr>
            <a:r>
              <a:rPr lang="zh-CN" altLang="en-US" sz="2000" dirty="0">
                <a:solidFill>
                  <a:srgbClr val="F3644B"/>
                </a:solidFill>
                <a:latin typeface="宋体" panose="02010600030101010101" pitchFamily="2" charset="-122"/>
                <a:ea typeface="宋体" panose="02010600030101010101" pitchFamily="2" charset="-122"/>
                <a:sym typeface="+mn-ea"/>
              </a:rPr>
              <a:t>微服务架构的缺点：</a:t>
            </a:r>
            <a:endParaRPr lang="zh-CN" altLang="en-US" sz="2000" dirty="0">
              <a:solidFill>
                <a:srgbClr val="F3644B"/>
              </a:solidFill>
              <a:latin typeface="宋体" panose="02010600030101010101" pitchFamily="2" charset="-122"/>
              <a:ea typeface="宋体" panose="02010600030101010101" pitchFamily="2" charset="-122"/>
              <a:sym typeface="+mn-ea"/>
            </a:endParaRPr>
          </a:p>
          <a:p>
            <a:pPr marL="457200" indent="-457200">
              <a:lnSpc>
                <a:spcPct val="150000"/>
              </a:lnSpc>
              <a:buFont typeface="+mj-lt"/>
              <a:buAutoNum type="arabicPeriod"/>
            </a:pPr>
            <a:r>
              <a:rPr lang="zh-CN" altLang="en-US" sz="2000" dirty="0">
                <a:solidFill>
                  <a:srgbClr val="F3644B"/>
                </a:solidFill>
                <a:latin typeface="宋体" panose="02010600030101010101" pitchFamily="2" charset="-122"/>
                <a:ea typeface="宋体" panose="02010600030101010101" pitchFamily="2" charset="-122"/>
                <a:sym typeface="+mn-ea"/>
              </a:rPr>
              <a:t>微服务架构下，分布式复杂难以管理，当服务数量增加，管理将越加复杂；</a:t>
            </a:r>
            <a:endParaRPr lang="zh-CN" altLang="en-US" sz="2000" dirty="0">
              <a:solidFill>
                <a:srgbClr val="F3644B"/>
              </a:solidFill>
              <a:latin typeface="宋体" panose="02010600030101010101" pitchFamily="2" charset="-122"/>
              <a:ea typeface="宋体" panose="02010600030101010101" pitchFamily="2" charset="-122"/>
              <a:sym typeface="+mn-ea"/>
            </a:endParaRPr>
          </a:p>
          <a:p>
            <a:pPr marL="457200" indent="-457200">
              <a:lnSpc>
                <a:spcPct val="150000"/>
              </a:lnSpc>
              <a:buFont typeface="+mj-lt"/>
              <a:buAutoNum type="arabicPeriod"/>
            </a:pPr>
            <a:r>
              <a:rPr lang="zh-CN" altLang="en-US" sz="2000" dirty="0">
                <a:solidFill>
                  <a:srgbClr val="F3644B"/>
                </a:solidFill>
                <a:latin typeface="宋体" panose="02010600030101010101" pitchFamily="2" charset="-122"/>
                <a:ea typeface="宋体" panose="02010600030101010101" pitchFamily="2" charset="-122"/>
                <a:sym typeface="+mn-ea"/>
              </a:rPr>
              <a:t>微服务架构下，分布式链路跟踪难等</a:t>
            </a:r>
            <a:endParaRPr lang="zh-CN" altLang="en-US" sz="2000" dirty="0">
              <a:solidFill>
                <a:srgbClr val="F3644B"/>
              </a:solidFill>
              <a:latin typeface="宋体" panose="02010600030101010101" pitchFamily="2" charset="-122"/>
              <a:ea typeface="宋体" panose="02010600030101010101" pitchFamily="2" charset="-122"/>
              <a:sym typeface="+mn-e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未标题-2"/>
          <p:cNvPicPr>
            <a:picLocks noChangeAspect="1"/>
          </p:cNvPicPr>
          <p:nvPr/>
        </p:nvPicPr>
        <p:blipFill>
          <a:blip r:embed="rId1"/>
          <a:stretch>
            <a:fillRect/>
          </a:stretch>
        </p:blipFill>
        <p:spPr>
          <a:xfrm>
            <a:off x="7232650" y="3305810"/>
            <a:ext cx="10156190" cy="5709285"/>
          </a:xfrm>
          <a:prstGeom prst="rect">
            <a:avLst/>
          </a:prstGeom>
        </p:spPr>
      </p:pic>
      <p:sp>
        <p:nvSpPr>
          <p:cNvPr id="14" name="矩形 13"/>
          <p:cNvSpPr/>
          <p:nvPr/>
        </p:nvSpPr>
        <p:spPr>
          <a:xfrm>
            <a:off x="-49530" y="267970"/>
            <a:ext cx="12268200" cy="963930"/>
          </a:xfrm>
          <a:prstGeom prst="rect">
            <a:avLst/>
          </a:prstGeom>
          <a:solidFill>
            <a:srgbClr val="F3644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TextBox 49"/>
          <p:cNvSpPr txBox="1"/>
          <p:nvPr/>
        </p:nvSpPr>
        <p:spPr>
          <a:xfrm>
            <a:off x="1065178" y="714211"/>
            <a:ext cx="7013610" cy="386080"/>
          </a:xfrm>
          <a:prstGeom prst="rect">
            <a:avLst/>
          </a:prstGeom>
          <a:noFill/>
        </p:spPr>
        <p:txBody>
          <a:bodyPr wrap="square" rtlCol="0">
            <a:spAutoFit/>
          </a:bodyPr>
          <a:lstStyle/>
          <a:p>
            <a:pPr>
              <a:lnSpc>
                <a:spcPct val="80000"/>
              </a:lnSpc>
            </a:pPr>
            <a:r>
              <a:rPr lang="zh-CN" altLang="en-US" sz="2400" dirty="0">
                <a:solidFill>
                  <a:srgbClr val="FDFDFD"/>
                </a:solidFill>
                <a:latin typeface="宋体" panose="02010600030101010101" pitchFamily="2" charset="-122"/>
                <a:ea typeface="宋体" panose="02010600030101010101" pitchFamily="2" charset="-122"/>
                <a:cs typeface="+mn-ea"/>
                <a:sym typeface="+mn-lt"/>
              </a:rPr>
              <a:t>课程讲解 </a:t>
            </a:r>
            <a:r>
              <a:rPr lang="en-US" altLang="zh-CN" sz="2400" dirty="0">
                <a:solidFill>
                  <a:srgbClr val="FDFDFD"/>
                </a:solidFill>
                <a:latin typeface="宋体" panose="02010600030101010101" pitchFamily="2" charset="-122"/>
                <a:ea typeface="宋体" panose="02010600030101010101" pitchFamily="2" charset="-122"/>
                <a:cs typeface="+mn-ea"/>
                <a:sym typeface="+mn-lt"/>
              </a:rPr>
              <a:t>-- </a:t>
            </a:r>
            <a:r>
              <a:rPr lang="zh-CN" altLang="en-US" sz="2400" dirty="0">
                <a:solidFill>
                  <a:srgbClr val="FDFDFD"/>
                </a:solidFill>
                <a:latin typeface="宋体" panose="02010600030101010101" pitchFamily="2" charset="-122"/>
                <a:ea typeface="宋体" panose="02010600030101010101" pitchFamily="2" charset="-122"/>
                <a:cs typeface="+mn-ea"/>
                <a:sym typeface="+mn-lt"/>
              </a:rPr>
              <a:t>微服务架构核心概念</a:t>
            </a:r>
            <a:endParaRPr lang="zh-CN" altLang="en-US" sz="2400" dirty="0">
              <a:solidFill>
                <a:srgbClr val="FDFDFD"/>
              </a:solidFill>
              <a:latin typeface="宋体" panose="02010600030101010101" pitchFamily="2" charset="-122"/>
              <a:ea typeface="宋体" panose="02010600030101010101" pitchFamily="2" charset="-122"/>
              <a:cs typeface="+mn-ea"/>
              <a:sym typeface="+mn-lt"/>
            </a:endParaRPr>
          </a:p>
        </p:txBody>
      </p:sp>
      <p:sp>
        <p:nvSpPr>
          <p:cNvPr id="16" name="TextBox 50"/>
          <p:cNvSpPr txBox="1"/>
          <p:nvPr/>
        </p:nvSpPr>
        <p:spPr>
          <a:xfrm>
            <a:off x="1065178" y="413731"/>
            <a:ext cx="4378086" cy="275590"/>
          </a:xfrm>
          <a:prstGeom prst="rect">
            <a:avLst/>
          </a:prstGeom>
          <a:noFill/>
        </p:spPr>
        <p:txBody>
          <a:bodyPr wrap="square" rtlCol="0">
            <a:spAutoFit/>
          </a:bodyPr>
          <a:lstStyle/>
          <a:p>
            <a:r>
              <a:rPr lang="en-US" sz="1200" dirty="0">
                <a:solidFill>
                  <a:srgbClr val="FDFDFD"/>
                </a:solidFill>
                <a:latin typeface="微软雅黑" panose="020B0503020204020204" charset="-122"/>
                <a:ea typeface="微软雅黑" panose="020B0503020204020204" charset="-122"/>
                <a:cs typeface="+mn-ea"/>
                <a:sym typeface="+mn-lt"/>
              </a:rPr>
              <a:t>LET‘S MAKE YOUR STUDY EASY</a:t>
            </a:r>
            <a:endParaRPr lang="en-US" sz="1200" dirty="0">
              <a:solidFill>
                <a:srgbClr val="FDFDFD"/>
              </a:solidFill>
              <a:latin typeface="微软雅黑" panose="020B0503020204020204" charset="-122"/>
              <a:ea typeface="微软雅黑" panose="020B0503020204020204" charset="-122"/>
              <a:cs typeface="+mn-ea"/>
              <a:sym typeface="+mn-lt"/>
            </a:endParaRPr>
          </a:p>
        </p:txBody>
      </p:sp>
      <p:sp>
        <p:nvSpPr>
          <p:cNvPr id="17" name="Rectangle 51"/>
          <p:cNvSpPr/>
          <p:nvPr/>
        </p:nvSpPr>
        <p:spPr>
          <a:xfrm>
            <a:off x="925747" y="414044"/>
            <a:ext cx="70970" cy="628052"/>
          </a:xfrm>
          <a:prstGeom prst="rect">
            <a:avLst/>
          </a:prstGeom>
          <a:solidFill>
            <a:srgbClr val="F8F8F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cs typeface="+mn-ea"/>
              <a:sym typeface="+mn-lt"/>
            </a:endParaRPr>
          </a:p>
        </p:txBody>
      </p:sp>
      <p:pic>
        <p:nvPicPr>
          <p:cNvPr id="19" name="图片 18" descr="D:\4.png4"/>
          <p:cNvPicPr>
            <a:picLocks noChangeAspect="1"/>
          </p:cNvPicPr>
          <p:nvPr/>
        </p:nvPicPr>
        <p:blipFill>
          <a:blip r:embed="rId2"/>
          <a:srcRect/>
          <a:stretch>
            <a:fillRect/>
          </a:stretch>
        </p:blipFill>
        <p:spPr>
          <a:xfrm>
            <a:off x="-893445" y="-41910"/>
            <a:ext cx="2817495" cy="1583690"/>
          </a:xfrm>
          <a:prstGeom prst="rect">
            <a:avLst/>
          </a:prstGeom>
        </p:spPr>
      </p:pic>
      <p:sp>
        <p:nvSpPr>
          <p:cNvPr id="2" name="文本框 1"/>
          <p:cNvSpPr txBox="1"/>
          <p:nvPr/>
        </p:nvSpPr>
        <p:spPr>
          <a:xfrm>
            <a:off x="733468" y="1536499"/>
            <a:ext cx="10725064" cy="481863"/>
          </a:xfrm>
          <a:prstGeom prst="rect">
            <a:avLst/>
          </a:prstGeom>
          <a:noFill/>
        </p:spPr>
        <p:txBody>
          <a:bodyPr wrap="square" rtlCol="0" anchor="t">
            <a:spAutoFit/>
          </a:bodyPr>
          <a:lstStyle/>
          <a:p>
            <a:pPr>
              <a:lnSpc>
                <a:spcPct val="150000"/>
              </a:lnSpc>
            </a:pPr>
            <a:r>
              <a:rPr lang="en-US" altLang="zh-CN" sz="2000" dirty="0">
                <a:solidFill>
                  <a:srgbClr val="F3644B"/>
                </a:solidFill>
                <a:latin typeface="宋体" panose="02010600030101010101" pitchFamily="2" charset="-122"/>
                <a:ea typeface="宋体" panose="02010600030101010101" pitchFamily="2" charset="-122"/>
                <a:sym typeface="+mn-ea"/>
              </a:rPr>
              <a:t>1</a:t>
            </a:r>
            <a:r>
              <a:rPr lang="zh-CN" altLang="en-US" sz="2000" dirty="0">
                <a:solidFill>
                  <a:srgbClr val="F3644B"/>
                </a:solidFill>
                <a:latin typeface="宋体" panose="02010600030101010101" pitchFamily="2" charset="-122"/>
                <a:ea typeface="宋体" panose="02010600030101010101" pitchFamily="2" charset="-122"/>
                <a:sym typeface="+mn-ea"/>
              </a:rPr>
              <a:t>、服务注册与服务发现</a:t>
            </a:r>
            <a:endParaRPr lang="en-US" altLang="zh-CN" sz="2000" dirty="0">
              <a:solidFill>
                <a:srgbClr val="F3644B"/>
              </a:solidFill>
              <a:latin typeface="宋体" panose="02010600030101010101" pitchFamily="2" charset="-122"/>
              <a:ea typeface="宋体" panose="02010600030101010101" pitchFamily="2" charset="-122"/>
              <a:sym typeface="+mn-ea"/>
            </a:endParaRPr>
          </a:p>
        </p:txBody>
      </p:sp>
      <p:sp>
        <p:nvSpPr>
          <p:cNvPr id="9" name="文本框 8"/>
          <p:cNvSpPr txBox="1"/>
          <p:nvPr/>
        </p:nvSpPr>
        <p:spPr>
          <a:xfrm>
            <a:off x="733468" y="2305654"/>
            <a:ext cx="10725064" cy="3251852"/>
          </a:xfrm>
          <a:prstGeom prst="rect">
            <a:avLst/>
          </a:prstGeom>
          <a:noFill/>
        </p:spPr>
        <p:txBody>
          <a:bodyPr wrap="square" rtlCol="0" anchor="t">
            <a:spAutoFit/>
          </a:bodyPr>
          <a:lstStyle/>
          <a:p>
            <a:pPr>
              <a:lnSpc>
                <a:spcPct val="150000"/>
              </a:lnSpc>
            </a:pPr>
            <a:r>
              <a:rPr lang="zh-CN" altLang="en-US" sz="2000" dirty="0">
                <a:solidFill>
                  <a:srgbClr val="F3644B"/>
                </a:solidFill>
                <a:latin typeface="宋体" panose="02010600030101010101" pitchFamily="2" charset="-122"/>
                <a:ea typeface="宋体" panose="02010600030101010101" pitchFamily="2" charset="-122"/>
                <a:sym typeface="+mn-ea"/>
              </a:rPr>
              <a:t>例如：职位搜索 </a:t>
            </a:r>
            <a:r>
              <a:rPr lang="en-US" altLang="zh-CN" sz="2000" dirty="0">
                <a:solidFill>
                  <a:srgbClr val="F3644B"/>
                </a:solidFill>
                <a:latin typeface="宋体" panose="02010600030101010101" pitchFamily="2" charset="-122"/>
                <a:ea typeface="宋体" panose="02010600030101010101" pitchFamily="2" charset="-122"/>
                <a:sym typeface="+mn-ea"/>
              </a:rPr>
              <a:t>-&gt;</a:t>
            </a:r>
            <a:r>
              <a:rPr lang="zh-CN" altLang="en-US" sz="2000" dirty="0">
                <a:solidFill>
                  <a:srgbClr val="F3644B"/>
                </a:solidFill>
                <a:latin typeface="宋体" panose="02010600030101010101" pitchFamily="2" charset="-122"/>
                <a:ea typeface="宋体" panose="02010600030101010101" pitchFamily="2" charset="-122"/>
                <a:sym typeface="+mn-ea"/>
              </a:rPr>
              <a:t>简历服务</a:t>
            </a:r>
            <a:endParaRPr lang="zh-CN" altLang="en-US" sz="2000" dirty="0">
              <a:solidFill>
                <a:srgbClr val="F3644B"/>
              </a:solidFill>
              <a:latin typeface="宋体" panose="02010600030101010101" pitchFamily="2" charset="-122"/>
              <a:ea typeface="宋体" panose="02010600030101010101" pitchFamily="2" charset="-122"/>
              <a:sym typeface="+mn-ea"/>
            </a:endParaRPr>
          </a:p>
          <a:p>
            <a:pPr>
              <a:lnSpc>
                <a:spcPct val="150000"/>
              </a:lnSpc>
            </a:pPr>
            <a:r>
              <a:rPr lang="zh-CN" altLang="en-US" sz="2000" dirty="0">
                <a:solidFill>
                  <a:srgbClr val="F3644B"/>
                </a:solidFill>
                <a:latin typeface="宋体" panose="02010600030101010101" pitchFamily="2" charset="-122"/>
                <a:ea typeface="宋体" panose="02010600030101010101" pitchFamily="2" charset="-122"/>
                <a:sym typeface="+mn-ea"/>
              </a:rPr>
              <a:t>  ​	服务提供者：简历服务</a:t>
            </a:r>
            <a:endParaRPr lang="zh-CN" altLang="en-US" sz="2000" dirty="0">
              <a:solidFill>
                <a:srgbClr val="F3644B"/>
              </a:solidFill>
              <a:latin typeface="宋体" panose="02010600030101010101" pitchFamily="2" charset="-122"/>
              <a:ea typeface="宋体" panose="02010600030101010101" pitchFamily="2" charset="-122"/>
              <a:sym typeface="+mn-ea"/>
            </a:endParaRPr>
          </a:p>
          <a:p>
            <a:pPr>
              <a:lnSpc>
                <a:spcPct val="150000"/>
              </a:lnSpc>
            </a:pPr>
            <a:r>
              <a:rPr lang="zh-CN" altLang="en-US" sz="2000" dirty="0">
                <a:solidFill>
                  <a:srgbClr val="F3644B"/>
                </a:solidFill>
                <a:latin typeface="宋体" panose="02010600030101010101" pitchFamily="2" charset="-122"/>
                <a:ea typeface="宋体" panose="02010600030101010101" pitchFamily="2" charset="-122"/>
                <a:sym typeface="+mn-ea"/>
              </a:rPr>
              <a:t>  ​	服务消费者：职位搜索</a:t>
            </a:r>
            <a:endParaRPr lang="zh-CN" altLang="en-US" sz="2000" dirty="0">
              <a:solidFill>
                <a:srgbClr val="F3644B"/>
              </a:solidFill>
              <a:latin typeface="宋体" panose="02010600030101010101" pitchFamily="2" charset="-122"/>
              <a:ea typeface="宋体" panose="02010600030101010101" pitchFamily="2" charset="-122"/>
              <a:sym typeface="+mn-ea"/>
            </a:endParaRPr>
          </a:p>
          <a:p>
            <a:pPr marL="342900" indent="-342900">
              <a:lnSpc>
                <a:spcPct val="150000"/>
              </a:lnSpc>
              <a:buFont typeface="Arial" panose="020B0604020202020204" pitchFamily="34" charset="0"/>
              <a:buChar char="•"/>
            </a:pPr>
            <a:r>
              <a:rPr lang="zh-CN" altLang="en-US" sz="2000" dirty="0">
                <a:solidFill>
                  <a:srgbClr val="F3644B"/>
                </a:solidFill>
                <a:latin typeface="宋体" panose="02010600030101010101" pitchFamily="2" charset="-122"/>
                <a:ea typeface="宋体" panose="02010600030101010101" pitchFamily="2" charset="-122"/>
                <a:sym typeface="+mn-ea"/>
              </a:rPr>
              <a:t>服务注册：服务提供者将所提供服务的信息（服务器</a:t>
            </a:r>
            <a:r>
              <a:rPr lang="en-US" altLang="zh-CN" sz="2000" dirty="0">
                <a:solidFill>
                  <a:srgbClr val="F3644B"/>
                </a:solidFill>
                <a:latin typeface="宋体" panose="02010600030101010101" pitchFamily="2" charset="-122"/>
                <a:ea typeface="宋体" panose="02010600030101010101" pitchFamily="2" charset="-122"/>
                <a:sym typeface="+mn-ea"/>
              </a:rPr>
              <a:t>IP</a:t>
            </a:r>
            <a:r>
              <a:rPr lang="zh-CN" altLang="en-US" sz="2000" dirty="0">
                <a:solidFill>
                  <a:srgbClr val="F3644B"/>
                </a:solidFill>
                <a:latin typeface="宋体" panose="02010600030101010101" pitchFamily="2" charset="-122"/>
                <a:ea typeface="宋体" panose="02010600030101010101" pitchFamily="2" charset="-122"/>
                <a:sym typeface="+mn-ea"/>
              </a:rPr>
              <a:t>和端口、服务访问协议等）注册</a:t>
            </a:r>
            <a:r>
              <a:rPr lang="en-US" altLang="zh-CN" sz="2000" dirty="0">
                <a:solidFill>
                  <a:srgbClr val="F3644B"/>
                </a:solidFill>
                <a:latin typeface="宋体" panose="02010600030101010101" pitchFamily="2" charset="-122"/>
                <a:ea typeface="宋体" panose="02010600030101010101" pitchFamily="2" charset="-122"/>
                <a:sym typeface="+mn-ea"/>
              </a:rPr>
              <a:t>/</a:t>
            </a:r>
            <a:r>
              <a:rPr lang="zh-CN" altLang="en-US" sz="2000" dirty="0">
                <a:solidFill>
                  <a:srgbClr val="F3644B"/>
                </a:solidFill>
                <a:latin typeface="宋体" panose="02010600030101010101" pitchFamily="2" charset="-122"/>
                <a:ea typeface="宋体" panose="02010600030101010101" pitchFamily="2" charset="-122"/>
                <a:sym typeface="+mn-ea"/>
              </a:rPr>
              <a:t>登记到注册中心</a:t>
            </a:r>
            <a:endParaRPr lang="zh-CN" altLang="en-US" sz="2000" dirty="0">
              <a:solidFill>
                <a:srgbClr val="F3644B"/>
              </a:solidFill>
              <a:latin typeface="宋体" panose="02010600030101010101" pitchFamily="2" charset="-122"/>
              <a:ea typeface="宋体" panose="02010600030101010101" pitchFamily="2" charset="-122"/>
              <a:sym typeface="+mn-ea"/>
            </a:endParaRPr>
          </a:p>
          <a:p>
            <a:pPr marL="342900" indent="-342900">
              <a:lnSpc>
                <a:spcPct val="150000"/>
              </a:lnSpc>
              <a:buFont typeface="Arial" panose="020B0604020202020204" pitchFamily="34" charset="0"/>
              <a:buChar char="•"/>
            </a:pPr>
            <a:r>
              <a:rPr lang="zh-CN" altLang="en-US" sz="2000" dirty="0">
                <a:solidFill>
                  <a:srgbClr val="F3644B"/>
                </a:solidFill>
                <a:latin typeface="宋体" panose="02010600030101010101" pitchFamily="2" charset="-122"/>
                <a:ea typeface="宋体" panose="02010600030101010101" pitchFamily="2" charset="-122"/>
                <a:sym typeface="+mn-ea"/>
              </a:rPr>
              <a:t>服务发现：服务消费者能够从注册中心获取到较为实时的服务列表，然后根究一定的策略选择一个服务访问</a:t>
            </a:r>
            <a:endParaRPr lang="en-US" altLang="zh-CN" sz="2000" dirty="0">
              <a:solidFill>
                <a:srgbClr val="F3644B"/>
              </a:solidFill>
              <a:latin typeface="宋体" panose="02010600030101010101" pitchFamily="2" charset="-122"/>
              <a:ea typeface="宋体" panose="02010600030101010101" pitchFamily="2" charset="-122"/>
              <a:sym typeface="+mn-e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未标题-2"/>
          <p:cNvPicPr>
            <a:picLocks noChangeAspect="1"/>
          </p:cNvPicPr>
          <p:nvPr/>
        </p:nvPicPr>
        <p:blipFill>
          <a:blip r:embed="rId1"/>
          <a:stretch>
            <a:fillRect/>
          </a:stretch>
        </p:blipFill>
        <p:spPr>
          <a:xfrm>
            <a:off x="7232650" y="3305810"/>
            <a:ext cx="10156190" cy="5709285"/>
          </a:xfrm>
          <a:prstGeom prst="rect">
            <a:avLst/>
          </a:prstGeom>
        </p:spPr>
      </p:pic>
      <p:sp>
        <p:nvSpPr>
          <p:cNvPr id="14" name="矩形 13"/>
          <p:cNvSpPr/>
          <p:nvPr/>
        </p:nvSpPr>
        <p:spPr>
          <a:xfrm>
            <a:off x="-49530" y="267970"/>
            <a:ext cx="12268200" cy="963930"/>
          </a:xfrm>
          <a:prstGeom prst="rect">
            <a:avLst/>
          </a:prstGeom>
          <a:solidFill>
            <a:srgbClr val="F3644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TextBox 49"/>
          <p:cNvSpPr txBox="1"/>
          <p:nvPr/>
        </p:nvSpPr>
        <p:spPr>
          <a:xfrm>
            <a:off x="1065178" y="714211"/>
            <a:ext cx="7013610" cy="386080"/>
          </a:xfrm>
          <a:prstGeom prst="rect">
            <a:avLst/>
          </a:prstGeom>
          <a:noFill/>
        </p:spPr>
        <p:txBody>
          <a:bodyPr wrap="square" rtlCol="0">
            <a:spAutoFit/>
          </a:bodyPr>
          <a:lstStyle/>
          <a:p>
            <a:pPr>
              <a:lnSpc>
                <a:spcPct val="80000"/>
              </a:lnSpc>
            </a:pPr>
            <a:r>
              <a:rPr lang="zh-CN" altLang="en-US" sz="2400" dirty="0">
                <a:solidFill>
                  <a:srgbClr val="FDFDFD"/>
                </a:solidFill>
                <a:latin typeface="宋体" panose="02010600030101010101" pitchFamily="2" charset="-122"/>
                <a:ea typeface="宋体" panose="02010600030101010101" pitchFamily="2" charset="-122"/>
                <a:cs typeface="+mn-ea"/>
                <a:sym typeface="+mn-lt"/>
              </a:rPr>
              <a:t>课程讲解 </a:t>
            </a:r>
            <a:r>
              <a:rPr lang="en-US" altLang="zh-CN" sz="2400" dirty="0">
                <a:solidFill>
                  <a:srgbClr val="FDFDFD"/>
                </a:solidFill>
                <a:latin typeface="宋体" panose="02010600030101010101" pitchFamily="2" charset="-122"/>
                <a:ea typeface="宋体" panose="02010600030101010101" pitchFamily="2" charset="-122"/>
                <a:cs typeface="+mn-ea"/>
                <a:sym typeface="+mn-lt"/>
              </a:rPr>
              <a:t>-- </a:t>
            </a:r>
            <a:r>
              <a:rPr lang="zh-CN" altLang="en-US" sz="2400" dirty="0">
                <a:solidFill>
                  <a:srgbClr val="FDFDFD"/>
                </a:solidFill>
                <a:latin typeface="宋体" panose="02010600030101010101" pitchFamily="2" charset="-122"/>
                <a:ea typeface="宋体" panose="02010600030101010101" pitchFamily="2" charset="-122"/>
                <a:cs typeface="+mn-ea"/>
                <a:sym typeface="+mn-lt"/>
              </a:rPr>
              <a:t>微服务架构核心概念</a:t>
            </a:r>
            <a:endParaRPr lang="zh-CN" altLang="en-US" sz="2400" dirty="0">
              <a:solidFill>
                <a:srgbClr val="FDFDFD"/>
              </a:solidFill>
              <a:latin typeface="宋体" panose="02010600030101010101" pitchFamily="2" charset="-122"/>
              <a:ea typeface="宋体" panose="02010600030101010101" pitchFamily="2" charset="-122"/>
              <a:cs typeface="+mn-ea"/>
              <a:sym typeface="+mn-lt"/>
            </a:endParaRPr>
          </a:p>
        </p:txBody>
      </p:sp>
      <p:sp>
        <p:nvSpPr>
          <p:cNvPr id="16" name="TextBox 50"/>
          <p:cNvSpPr txBox="1"/>
          <p:nvPr/>
        </p:nvSpPr>
        <p:spPr>
          <a:xfrm>
            <a:off x="1065178" y="413731"/>
            <a:ext cx="4378086" cy="275590"/>
          </a:xfrm>
          <a:prstGeom prst="rect">
            <a:avLst/>
          </a:prstGeom>
          <a:noFill/>
        </p:spPr>
        <p:txBody>
          <a:bodyPr wrap="square" rtlCol="0">
            <a:spAutoFit/>
          </a:bodyPr>
          <a:lstStyle/>
          <a:p>
            <a:r>
              <a:rPr lang="en-US" sz="1200" dirty="0">
                <a:solidFill>
                  <a:srgbClr val="FDFDFD"/>
                </a:solidFill>
                <a:latin typeface="微软雅黑" panose="020B0503020204020204" charset="-122"/>
                <a:ea typeface="微软雅黑" panose="020B0503020204020204" charset="-122"/>
                <a:cs typeface="+mn-ea"/>
                <a:sym typeface="+mn-lt"/>
              </a:rPr>
              <a:t>LET‘S MAKE YOUR STUDY EASY</a:t>
            </a:r>
            <a:endParaRPr lang="en-US" sz="1200" dirty="0">
              <a:solidFill>
                <a:srgbClr val="FDFDFD"/>
              </a:solidFill>
              <a:latin typeface="微软雅黑" panose="020B0503020204020204" charset="-122"/>
              <a:ea typeface="微软雅黑" panose="020B0503020204020204" charset="-122"/>
              <a:cs typeface="+mn-ea"/>
              <a:sym typeface="+mn-lt"/>
            </a:endParaRPr>
          </a:p>
        </p:txBody>
      </p:sp>
      <p:sp>
        <p:nvSpPr>
          <p:cNvPr id="17" name="Rectangle 51"/>
          <p:cNvSpPr/>
          <p:nvPr/>
        </p:nvSpPr>
        <p:spPr>
          <a:xfrm>
            <a:off x="925747" y="414044"/>
            <a:ext cx="70970" cy="628052"/>
          </a:xfrm>
          <a:prstGeom prst="rect">
            <a:avLst/>
          </a:prstGeom>
          <a:solidFill>
            <a:srgbClr val="F8F8F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cs typeface="+mn-ea"/>
              <a:sym typeface="+mn-lt"/>
            </a:endParaRPr>
          </a:p>
        </p:txBody>
      </p:sp>
      <p:pic>
        <p:nvPicPr>
          <p:cNvPr id="19" name="图片 18" descr="D:\4.png4"/>
          <p:cNvPicPr>
            <a:picLocks noChangeAspect="1"/>
          </p:cNvPicPr>
          <p:nvPr/>
        </p:nvPicPr>
        <p:blipFill>
          <a:blip r:embed="rId2"/>
          <a:srcRect/>
          <a:stretch>
            <a:fillRect/>
          </a:stretch>
        </p:blipFill>
        <p:spPr>
          <a:xfrm>
            <a:off x="-893445" y="-41910"/>
            <a:ext cx="2817495" cy="1583690"/>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8066" y="1628684"/>
            <a:ext cx="8633008" cy="4791054"/>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未标题-2"/>
          <p:cNvPicPr>
            <a:picLocks noChangeAspect="1"/>
          </p:cNvPicPr>
          <p:nvPr/>
        </p:nvPicPr>
        <p:blipFill>
          <a:blip r:embed="rId1"/>
          <a:stretch>
            <a:fillRect/>
          </a:stretch>
        </p:blipFill>
        <p:spPr>
          <a:xfrm>
            <a:off x="7232650" y="3305810"/>
            <a:ext cx="10156190" cy="5709285"/>
          </a:xfrm>
          <a:prstGeom prst="rect">
            <a:avLst/>
          </a:prstGeom>
        </p:spPr>
      </p:pic>
      <p:sp>
        <p:nvSpPr>
          <p:cNvPr id="14" name="矩形 13"/>
          <p:cNvSpPr/>
          <p:nvPr/>
        </p:nvSpPr>
        <p:spPr>
          <a:xfrm>
            <a:off x="-49530" y="267970"/>
            <a:ext cx="12268200" cy="963930"/>
          </a:xfrm>
          <a:prstGeom prst="rect">
            <a:avLst/>
          </a:prstGeom>
          <a:solidFill>
            <a:srgbClr val="F3644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TextBox 49"/>
          <p:cNvSpPr txBox="1"/>
          <p:nvPr/>
        </p:nvSpPr>
        <p:spPr>
          <a:xfrm>
            <a:off x="1065178" y="714211"/>
            <a:ext cx="7013610" cy="386080"/>
          </a:xfrm>
          <a:prstGeom prst="rect">
            <a:avLst/>
          </a:prstGeom>
          <a:noFill/>
        </p:spPr>
        <p:txBody>
          <a:bodyPr wrap="square" rtlCol="0">
            <a:spAutoFit/>
          </a:bodyPr>
          <a:lstStyle/>
          <a:p>
            <a:pPr>
              <a:lnSpc>
                <a:spcPct val="80000"/>
              </a:lnSpc>
            </a:pPr>
            <a:r>
              <a:rPr lang="zh-CN" altLang="en-US" sz="2400" dirty="0">
                <a:solidFill>
                  <a:srgbClr val="FDFDFD"/>
                </a:solidFill>
                <a:latin typeface="宋体" panose="02010600030101010101" pitchFamily="2" charset="-122"/>
                <a:ea typeface="宋体" panose="02010600030101010101" pitchFamily="2" charset="-122"/>
                <a:cs typeface="+mn-ea"/>
                <a:sym typeface="+mn-lt"/>
              </a:rPr>
              <a:t>课程讲解 </a:t>
            </a:r>
            <a:r>
              <a:rPr lang="en-US" altLang="zh-CN" sz="2400" dirty="0">
                <a:solidFill>
                  <a:srgbClr val="FDFDFD"/>
                </a:solidFill>
                <a:latin typeface="宋体" panose="02010600030101010101" pitchFamily="2" charset="-122"/>
                <a:ea typeface="宋体" panose="02010600030101010101" pitchFamily="2" charset="-122"/>
                <a:cs typeface="+mn-ea"/>
                <a:sym typeface="+mn-lt"/>
              </a:rPr>
              <a:t>-- </a:t>
            </a:r>
            <a:r>
              <a:rPr lang="zh-CN" altLang="en-US" sz="2400" dirty="0">
                <a:solidFill>
                  <a:srgbClr val="FDFDFD"/>
                </a:solidFill>
                <a:latin typeface="宋体" panose="02010600030101010101" pitchFamily="2" charset="-122"/>
                <a:ea typeface="宋体" panose="02010600030101010101" pitchFamily="2" charset="-122"/>
                <a:cs typeface="+mn-ea"/>
                <a:sym typeface="+mn-lt"/>
              </a:rPr>
              <a:t>微服务架构核心概念</a:t>
            </a:r>
            <a:endParaRPr lang="zh-CN" altLang="en-US" sz="2400" dirty="0">
              <a:solidFill>
                <a:srgbClr val="FDFDFD"/>
              </a:solidFill>
              <a:latin typeface="宋体" panose="02010600030101010101" pitchFamily="2" charset="-122"/>
              <a:ea typeface="宋体" panose="02010600030101010101" pitchFamily="2" charset="-122"/>
              <a:cs typeface="+mn-ea"/>
              <a:sym typeface="+mn-lt"/>
            </a:endParaRPr>
          </a:p>
        </p:txBody>
      </p:sp>
      <p:sp>
        <p:nvSpPr>
          <p:cNvPr id="16" name="TextBox 50"/>
          <p:cNvSpPr txBox="1"/>
          <p:nvPr/>
        </p:nvSpPr>
        <p:spPr>
          <a:xfrm>
            <a:off x="1065178" y="413731"/>
            <a:ext cx="4378086" cy="275590"/>
          </a:xfrm>
          <a:prstGeom prst="rect">
            <a:avLst/>
          </a:prstGeom>
          <a:noFill/>
        </p:spPr>
        <p:txBody>
          <a:bodyPr wrap="square" rtlCol="0">
            <a:spAutoFit/>
          </a:bodyPr>
          <a:lstStyle/>
          <a:p>
            <a:r>
              <a:rPr lang="en-US" sz="1200" dirty="0">
                <a:solidFill>
                  <a:srgbClr val="FDFDFD"/>
                </a:solidFill>
                <a:latin typeface="微软雅黑" panose="020B0503020204020204" charset="-122"/>
                <a:ea typeface="微软雅黑" panose="020B0503020204020204" charset="-122"/>
                <a:cs typeface="+mn-ea"/>
                <a:sym typeface="+mn-lt"/>
              </a:rPr>
              <a:t>LET‘S MAKE YOUR STUDY EASY</a:t>
            </a:r>
            <a:endParaRPr lang="en-US" sz="1200" dirty="0">
              <a:solidFill>
                <a:srgbClr val="FDFDFD"/>
              </a:solidFill>
              <a:latin typeface="微软雅黑" panose="020B0503020204020204" charset="-122"/>
              <a:ea typeface="微软雅黑" panose="020B0503020204020204" charset="-122"/>
              <a:cs typeface="+mn-ea"/>
              <a:sym typeface="+mn-lt"/>
            </a:endParaRPr>
          </a:p>
        </p:txBody>
      </p:sp>
      <p:sp>
        <p:nvSpPr>
          <p:cNvPr id="17" name="Rectangle 51"/>
          <p:cNvSpPr/>
          <p:nvPr/>
        </p:nvSpPr>
        <p:spPr>
          <a:xfrm>
            <a:off x="925747" y="414044"/>
            <a:ext cx="70970" cy="628052"/>
          </a:xfrm>
          <a:prstGeom prst="rect">
            <a:avLst/>
          </a:prstGeom>
          <a:solidFill>
            <a:srgbClr val="F8F8F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cs typeface="+mn-ea"/>
              <a:sym typeface="+mn-lt"/>
            </a:endParaRPr>
          </a:p>
        </p:txBody>
      </p:sp>
      <p:pic>
        <p:nvPicPr>
          <p:cNvPr id="19" name="图片 18" descr="D:\4.png4"/>
          <p:cNvPicPr>
            <a:picLocks noChangeAspect="1"/>
          </p:cNvPicPr>
          <p:nvPr/>
        </p:nvPicPr>
        <p:blipFill>
          <a:blip r:embed="rId2"/>
          <a:srcRect/>
          <a:stretch>
            <a:fillRect/>
          </a:stretch>
        </p:blipFill>
        <p:spPr>
          <a:xfrm>
            <a:off x="-893445" y="-41910"/>
            <a:ext cx="2817495" cy="1583690"/>
          </a:xfrm>
          <a:prstGeom prst="rect">
            <a:avLst/>
          </a:prstGeom>
        </p:spPr>
      </p:pic>
      <p:sp>
        <p:nvSpPr>
          <p:cNvPr id="2" name="文本框 1"/>
          <p:cNvSpPr txBox="1"/>
          <p:nvPr/>
        </p:nvSpPr>
        <p:spPr>
          <a:xfrm>
            <a:off x="733468" y="1536499"/>
            <a:ext cx="10725064" cy="481863"/>
          </a:xfrm>
          <a:prstGeom prst="rect">
            <a:avLst/>
          </a:prstGeom>
          <a:noFill/>
        </p:spPr>
        <p:txBody>
          <a:bodyPr wrap="square" rtlCol="0" anchor="t">
            <a:spAutoFit/>
          </a:bodyPr>
          <a:lstStyle/>
          <a:p>
            <a:pPr>
              <a:lnSpc>
                <a:spcPct val="150000"/>
              </a:lnSpc>
            </a:pPr>
            <a:r>
              <a:rPr lang="en-US" altLang="zh-CN" sz="2000" dirty="0">
                <a:solidFill>
                  <a:srgbClr val="F3644B"/>
                </a:solidFill>
                <a:latin typeface="宋体" panose="02010600030101010101" pitchFamily="2" charset="-122"/>
                <a:ea typeface="宋体" panose="02010600030101010101" pitchFamily="2" charset="-122"/>
                <a:sym typeface="+mn-ea"/>
              </a:rPr>
              <a:t>2</a:t>
            </a:r>
            <a:r>
              <a:rPr lang="zh-CN" altLang="en-US" sz="2000" dirty="0">
                <a:solidFill>
                  <a:srgbClr val="F3644B"/>
                </a:solidFill>
                <a:latin typeface="宋体" panose="02010600030101010101" pitchFamily="2" charset="-122"/>
                <a:ea typeface="宋体" panose="02010600030101010101" pitchFamily="2" charset="-122"/>
                <a:sym typeface="+mn-ea"/>
              </a:rPr>
              <a:t>、负载均衡</a:t>
            </a:r>
            <a:endParaRPr lang="en-US" altLang="zh-CN" sz="2000" dirty="0">
              <a:solidFill>
                <a:srgbClr val="F3644B"/>
              </a:solidFill>
              <a:latin typeface="宋体" panose="02010600030101010101" pitchFamily="2" charset="-122"/>
              <a:ea typeface="宋体" panose="02010600030101010101" pitchFamily="2" charset="-122"/>
              <a:sym typeface="+mn-ea"/>
            </a:endParaRPr>
          </a:p>
        </p:txBody>
      </p:sp>
      <p:sp>
        <p:nvSpPr>
          <p:cNvPr id="9" name="文本框 8"/>
          <p:cNvSpPr txBox="1"/>
          <p:nvPr/>
        </p:nvSpPr>
        <p:spPr>
          <a:xfrm>
            <a:off x="733468" y="2305654"/>
            <a:ext cx="10725064" cy="943528"/>
          </a:xfrm>
          <a:prstGeom prst="rect">
            <a:avLst/>
          </a:prstGeom>
          <a:noFill/>
        </p:spPr>
        <p:txBody>
          <a:bodyPr wrap="square" rtlCol="0" anchor="t">
            <a:spAutoFit/>
          </a:bodyPr>
          <a:lstStyle/>
          <a:p>
            <a:pPr>
              <a:lnSpc>
                <a:spcPct val="150000"/>
              </a:lnSpc>
            </a:pPr>
            <a:r>
              <a:rPr lang="zh-CN" altLang="en-US" sz="2000" dirty="0">
                <a:solidFill>
                  <a:srgbClr val="F3644B"/>
                </a:solidFill>
                <a:latin typeface="宋体" panose="02010600030101010101" pitchFamily="2" charset="-122"/>
                <a:ea typeface="宋体" panose="02010600030101010101" pitchFamily="2" charset="-122"/>
                <a:sym typeface="+mn-ea"/>
              </a:rPr>
              <a:t>负载均衡即将请求压力分配到多个服务器（应用服务器、数据库服务器等），以此来提高服务的性能、可靠性	</a:t>
            </a:r>
            <a:endParaRPr lang="en-US" altLang="zh-CN" sz="2000" dirty="0">
              <a:solidFill>
                <a:srgbClr val="F3644B"/>
              </a:solidFill>
              <a:latin typeface="宋体" panose="02010600030101010101" pitchFamily="2" charset="-122"/>
              <a:ea typeface="宋体" panose="02010600030101010101" pitchFamily="2" charset="-122"/>
              <a:sym typeface="+mn-e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未标题-2"/>
          <p:cNvPicPr>
            <a:picLocks noChangeAspect="1"/>
          </p:cNvPicPr>
          <p:nvPr/>
        </p:nvPicPr>
        <p:blipFill>
          <a:blip r:embed="rId1"/>
          <a:stretch>
            <a:fillRect/>
          </a:stretch>
        </p:blipFill>
        <p:spPr>
          <a:xfrm>
            <a:off x="7232650" y="3305810"/>
            <a:ext cx="10156190" cy="5709285"/>
          </a:xfrm>
          <a:prstGeom prst="rect">
            <a:avLst/>
          </a:prstGeom>
        </p:spPr>
      </p:pic>
      <p:sp>
        <p:nvSpPr>
          <p:cNvPr id="14" name="矩形 13"/>
          <p:cNvSpPr/>
          <p:nvPr/>
        </p:nvSpPr>
        <p:spPr>
          <a:xfrm>
            <a:off x="-49530" y="267970"/>
            <a:ext cx="12268200" cy="963930"/>
          </a:xfrm>
          <a:prstGeom prst="rect">
            <a:avLst/>
          </a:prstGeom>
          <a:solidFill>
            <a:srgbClr val="F3644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TextBox 49"/>
          <p:cNvSpPr txBox="1"/>
          <p:nvPr/>
        </p:nvSpPr>
        <p:spPr>
          <a:xfrm>
            <a:off x="1065178" y="714211"/>
            <a:ext cx="7013610" cy="386080"/>
          </a:xfrm>
          <a:prstGeom prst="rect">
            <a:avLst/>
          </a:prstGeom>
          <a:noFill/>
        </p:spPr>
        <p:txBody>
          <a:bodyPr wrap="square" rtlCol="0">
            <a:spAutoFit/>
          </a:bodyPr>
          <a:lstStyle/>
          <a:p>
            <a:pPr>
              <a:lnSpc>
                <a:spcPct val="80000"/>
              </a:lnSpc>
            </a:pPr>
            <a:r>
              <a:rPr lang="zh-CN" altLang="en-US" sz="2400" dirty="0">
                <a:solidFill>
                  <a:srgbClr val="FDFDFD"/>
                </a:solidFill>
                <a:latin typeface="宋体" panose="02010600030101010101" pitchFamily="2" charset="-122"/>
                <a:ea typeface="宋体" panose="02010600030101010101" pitchFamily="2" charset="-122"/>
                <a:cs typeface="+mn-ea"/>
                <a:sym typeface="+mn-lt"/>
              </a:rPr>
              <a:t>课程讲解 </a:t>
            </a:r>
            <a:r>
              <a:rPr lang="en-US" altLang="zh-CN" sz="2400" dirty="0">
                <a:solidFill>
                  <a:srgbClr val="FDFDFD"/>
                </a:solidFill>
                <a:latin typeface="宋体" panose="02010600030101010101" pitchFamily="2" charset="-122"/>
                <a:ea typeface="宋体" panose="02010600030101010101" pitchFamily="2" charset="-122"/>
                <a:cs typeface="+mn-ea"/>
                <a:sym typeface="+mn-lt"/>
              </a:rPr>
              <a:t>-- </a:t>
            </a:r>
            <a:r>
              <a:rPr lang="zh-CN" altLang="en-US" sz="2400" dirty="0">
                <a:solidFill>
                  <a:srgbClr val="FDFDFD"/>
                </a:solidFill>
                <a:latin typeface="宋体" panose="02010600030101010101" pitchFamily="2" charset="-122"/>
                <a:ea typeface="宋体" panose="02010600030101010101" pitchFamily="2" charset="-122"/>
                <a:cs typeface="+mn-ea"/>
                <a:sym typeface="+mn-lt"/>
              </a:rPr>
              <a:t>微服务架构核心概念</a:t>
            </a:r>
            <a:endParaRPr lang="zh-CN" altLang="en-US" sz="2400" dirty="0">
              <a:solidFill>
                <a:srgbClr val="FDFDFD"/>
              </a:solidFill>
              <a:latin typeface="宋体" panose="02010600030101010101" pitchFamily="2" charset="-122"/>
              <a:ea typeface="宋体" panose="02010600030101010101" pitchFamily="2" charset="-122"/>
              <a:cs typeface="+mn-ea"/>
              <a:sym typeface="+mn-lt"/>
            </a:endParaRPr>
          </a:p>
        </p:txBody>
      </p:sp>
      <p:sp>
        <p:nvSpPr>
          <p:cNvPr id="16" name="TextBox 50"/>
          <p:cNvSpPr txBox="1"/>
          <p:nvPr/>
        </p:nvSpPr>
        <p:spPr>
          <a:xfrm>
            <a:off x="1065178" y="413731"/>
            <a:ext cx="4378086" cy="275590"/>
          </a:xfrm>
          <a:prstGeom prst="rect">
            <a:avLst/>
          </a:prstGeom>
          <a:noFill/>
        </p:spPr>
        <p:txBody>
          <a:bodyPr wrap="square" rtlCol="0">
            <a:spAutoFit/>
          </a:bodyPr>
          <a:lstStyle/>
          <a:p>
            <a:r>
              <a:rPr lang="en-US" sz="1200" dirty="0">
                <a:solidFill>
                  <a:srgbClr val="FDFDFD"/>
                </a:solidFill>
                <a:latin typeface="微软雅黑" panose="020B0503020204020204" charset="-122"/>
                <a:ea typeface="微软雅黑" panose="020B0503020204020204" charset="-122"/>
                <a:cs typeface="+mn-ea"/>
                <a:sym typeface="+mn-lt"/>
              </a:rPr>
              <a:t>LET‘S MAKE YOUR STUDY EASY</a:t>
            </a:r>
            <a:endParaRPr lang="en-US" sz="1200" dirty="0">
              <a:solidFill>
                <a:srgbClr val="FDFDFD"/>
              </a:solidFill>
              <a:latin typeface="微软雅黑" panose="020B0503020204020204" charset="-122"/>
              <a:ea typeface="微软雅黑" panose="020B0503020204020204" charset="-122"/>
              <a:cs typeface="+mn-ea"/>
              <a:sym typeface="+mn-lt"/>
            </a:endParaRPr>
          </a:p>
        </p:txBody>
      </p:sp>
      <p:sp>
        <p:nvSpPr>
          <p:cNvPr id="17" name="Rectangle 51"/>
          <p:cNvSpPr/>
          <p:nvPr/>
        </p:nvSpPr>
        <p:spPr>
          <a:xfrm>
            <a:off x="925747" y="414044"/>
            <a:ext cx="70970" cy="628052"/>
          </a:xfrm>
          <a:prstGeom prst="rect">
            <a:avLst/>
          </a:prstGeom>
          <a:solidFill>
            <a:srgbClr val="F8F8F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cs typeface="+mn-ea"/>
              <a:sym typeface="+mn-lt"/>
            </a:endParaRPr>
          </a:p>
        </p:txBody>
      </p:sp>
      <p:pic>
        <p:nvPicPr>
          <p:cNvPr id="19" name="图片 18" descr="D:\4.png4"/>
          <p:cNvPicPr>
            <a:picLocks noChangeAspect="1"/>
          </p:cNvPicPr>
          <p:nvPr/>
        </p:nvPicPr>
        <p:blipFill>
          <a:blip r:embed="rId2"/>
          <a:srcRect/>
          <a:stretch>
            <a:fillRect/>
          </a:stretch>
        </p:blipFill>
        <p:spPr>
          <a:xfrm>
            <a:off x="-893445" y="-41910"/>
            <a:ext cx="2817495" cy="1583690"/>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1306" y="1658666"/>
            <a:ext cx="10275233" cy="4033269"/>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未标题-2"/>
          <p:cNvPicPr>
            <a:picLocks noChangeAspect="1"/>
          </p:cNvPicPr>
          <p:nvPr/>
        </p:nvPicPr>
        <p:blipFill>
          <a:blip r:embed="rId1"/>
          <a:stretch>
            <a:fillRect/>
          </a:stretch>
        </p:blipFill>
        <p:spPr>
          <a:xfrm>
            <a:off x="7232650" y="3305810"/>
            <a:ext cx="10156190" cy="5709285"/>
          </a:xfrm>
          <a:prstGeom prst="rect">
            <a:avLst/>
          </a:prstGeom>
        </p:spPr>
      </p:pic>
      <p:sp>
        <p:nvSpPr>
          <p:cNvPr id="14" name="矩形 13"/>
          <p:cNvSpPr/>
          <p:nvPr/>
        </p:nvSpPr>
        <p:spPr>
          <a:xfrm>
            <a:off x="-49530" y="267970"/>
            <a:ext cx="12268200" cy="963930"/>
          </a:xfrm>
          <a:prstGeom prst="rect">
            <a:avLst/>
          </a:prstGeom>
          <a:solidFill>
            <a:srgbClr val="F3644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TextBox 49"/>
          <p:cNvSpPr txBox="1"/>
          <p:nvPr/>
        </p:nvSpPr>
        <p:spPr>
          <a:xfrm>
            <a:off x="1065178" y="714211"/>
            <a:ext cx="7013610" cy="386080"/>
          </a:xfrm>
          <a:prstGeom prst="rect">
            <a:avLst/>
          </a:prstGeom>
          <a:noFill/>
        </p:spPr>
        <p:txBody>
          <a:bodyPr wrap="square" rtlCol="0">
            <a:spAutoFit/>
          </a:bodyPr>
          <a:lstStyle/>
          <a:p>
            <a:pPr>
              <a:lnSpc>
                <a:spcPct val="80000"/>
              </a:lnSpc>
            </a:pPr>
            <a:r>
              <a:rPr lang="zh-CN" altLang="en-US" sz="2400" dirty="0">
                <a:solidFill>
                  <a:srgbClr val="FDFDFD"/>
                </a:solidFill>
                <a:latin typeface="宋体" panose="02010600030101010101" pitchFamily="2" charset="-122"/>
                <a:ea typeface="宋体" panose="02010600030101010101" pitchFamily="2" charset="-122"/>
                <a:cs typeface="+mn-ea"/>
                <a:sym typeface="+mn-lt"/>
              </a:rPr>
              <a:t>课程讲解 </a:t>
            </a:r>
            <a:r>
              <a:rPr lang="en-US" altLang="zh-CN" sz="2400" dirty="0">
                <a:solidFill>
                  <a:srgbClr val="FDFDFD"/>
                </a:solidFill>
                <a:latin typeface="宋体" panose="02010600030101010101" pitchFamily="2" charset="-122"/>
                <a:ea typeface="宋体" panose="02010600030101010101" pitchFamily="2" charset="-122"/>
                <a:cs typeface="+mn-ea"/>
                <a:sym typeface="+mn-lt"/>
              </a:rPr>
              <a:t>-- </a:t>
            </a:r>
            <a:r>
              <a:rPr lang="zh-CN" altLang="en-US" sz="2400" dirty="0">
                <a:solidFill>
                  <a:srgbClr val="FDFDFD"/>
                </a:solidFill>
                <a:latin typeface="宋体" panose="02010600030101010101" pitchFamily="2" charset="-122"/>
                <a:ea typeface="宋体" panose="02010600030101010101" pitchFamily="2" charset="-122"/>
                <a:cs typeface="+mn-ea"/>
                <a:sym typeface="+mn-lt"/>
              </a:rPr>
              <a:t>微服务架构核心概念</a:t>
            </a:r>
            <a:endParaRPr lang="zh-CN" altLang="en-US" sz="2400" dirty="0">
              <a:solidFill>
                <a:srgbClr val="FDFDFD"/>
              </a:solidFill>
              <a:latin typeface="宋体" panose="02010600030101010101" pitchFamily="2" charset="-122"/>
              <a:ea typeface="宋体" panose="02010600030101010101" pitchFamily="2" charset="-122"/>
              <a:cs typeface="+mn-ea"/>
              <a:sym typeface="+mn-lt"/>
            </a:endParaRPr>
          </a:p>
        </p:txBody>
      </p:sp>
      <p:sp>
        <p:nvSpPr>
          <p:cNvPr id="16" name="TextBox 50"/>
          <p:cNvSpPr txBox="1"/>
          <p:nvPr/>
        </p:nvSpPr>
        <p:spPr>
          <a:xfrm>
            <a:off x="1065178" y="413731"/>
            <a:ext cx="4378086" cy="275590"/>
          </a:xfrm>
          <a:prstGeom prst="rect">
            <a:avLst/>
          </a:prstGeom>
          <a:noFill/>
        </p:spPr>
        <p:txBody>
          <a:bodyPr wrap="square" rtlCol="0">
            <a:spAutoFit/>
          </a:bodyPr>
          <a:lstStyle/>
          <a:p>
            <a:r>
              <a:rPr lang="en-US" sz="1200" dirty="0">
                <a:solidFill>
                  <a:srgbClr val="FDFDFD"/>
                </a:solidFill>
                <a:latin typeface="微软雅黑" panose="020B0503020204020204" charset="-122"/>
                <a:ea typeface="微软雅黑" panose="020B0503020204020204" charset="-122"/>
                <a:cs typeface="+mn-ea"/>
                <a:sym typeface="+mn-lt"/>
              </a:rPr>
              <a:t>LET‘S MAKE YOUR STUDY EASY</a:t>
            </a:r>
            <a:endParaRPr lang="en-US" sz="1200" dirty="0">
              <a:solidFill>
                <a:srgbClr val="FDFDFD"/>
              </a:solidFill>
              <a:latin typeface="微软雅黑" panose="020B0503020204020204" charset="-122"/>
              <a:ea typeface="微软雅黑" panose="020B0503020204020204" charset="-122"/>
              <a:cs typeface="+mn-ea"/>
              <a:sym typeface="+mn-lt"/>
            </a:endParaRPr>
          </a:p>
        </p:txBody>
      </p:sp>
      <p:sp>
        <p:nvSpPr>
          <p:cNvPr id="17" name="Rectangle 51"/>
          <p:cNvSpPr/>
          <p:nvPr/>
        </p:nvSpPr>
        <p:spPr>
          <a:xfrm>
            <a:off x="925747" y="414044"/>
            <a:ext cx="70970" cy="628052"/>
          </a:xfrm>
          <a:prstGeom prst="rect">
            <a:avLst/>
          </a:prstGeom>
          <a:solidFill>
            <a:srgbClr val="F8F8F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cs typeface="+mn-ea"/>
              <a:sym typeface="+mn-lt"/>
            </a:endParaRPr>
          </a:p>
        </p:txBody>
      </p:sp>
      <p:pic>
        <p:nvPicPr>
          <p:cNvPr id="19" name="图片 18" descr="D:\4.png4"/>
          <p:cNvPicPr>
            <a:picLocks noChangeAspect="1"/>
          </p:cNvPicPr>
          <p:nvPr/>
        </p:nvPicPr>
        <p:blipFill>
          <a:blip r:embed="rId2"/>
          <a:srcRect/>
          <a:stretch>
            <a:fillRect/>
          </a:stretch>
        </p:blipFill>
        <p:spPr>
          <a:xfrm>
            <a:off x="-893445" y="-41910"/>
            <a:ext cx="2817495" cy="1583690"/>
          </a:xfrm>
          <a:prstGeom prst="rect">
            <a:avLst/>
          </a:prstGeom>
        </p:spPr>
      </p:pic>
      <p:sp>
        <p:nvSpPr>
          <p:cNvPr id="2" name="文本框 1"/>
          <p:cNvSpPr txBox="1"/>
          <p:nvPr/>
        </p:nvSpPr>
        <p:spPr>
          <a:xfrm>
            <a:off x="733468" y="1536499"/>
            <a:ext cx="10725064" cy="481863"/>
          </a:xfrm>
          <a:prstGeom prst="rect">
            <a:avLst/>
          </a:prstGeom>
          <a:noFill/>
        </p:spPr>
        <p:txBody>
          <a:bodyPr wrap="square" rtlCol="0" anchor="t">
            <a:spAutoFit/>
          </a:bodyPr>
          <a:lstStyle/>
          <a:p>
            <a:pPr>
              <a:lnSpc>
                <a:spcPct val="150000"/>
              </a:lnSpc>
            </a:pPr>
            <a:r>
              <a:rPr lang="en-US" altLang="zh-CN" sz="2000" dirty="0">
                <a:solidFill>
                  <a:srgbClr val="F3644B"/>
                </a:solidFill>
                <a:latin typeface="宋体" panose="02010600030101010101" pitchFamily="2" charset="-122"/>
                <a:ea typeface="宋体" panose="02010600030101010101" pitchFamily="2" charset="-122"/>
                <a:sym typeface="+mn-ea"/>
              </a:rPr>
              <a:t>3</a:t>
            </a:r>
            <a:r>
              <a:rPr lang="zh-CN" altLang="en-US" sz="2000" dirty="0">
                <a:solidFill>
                  <a:srgbClr val="F3644B"/>
                </a:solidFill>
                <a:latin typeface="宋体" panose="02010600030101010101" pitchFamily="2" charset="-122"/>
                <a:ea typeface="宋体" panose="02010600030101010101" pitchFamily="2" charset="-122"/>
                <a:sym typeface="+mn-ea"/>
              </a:rPr>
              <a:t>、熔断</a:t>
            </a:r>
            <a:endParaRPr lang="en-US" altLang="zh-CN" sz="2000" dirty="0">
              <a:solidFill>
                <a:srgbClr val="F3644B"/>
              </a:solidFill>
              <a:latin typeface="宋体" panose="02010600030101010101" pitchFamily="2" charset="-122"/>
              <a:ea typeface="宋体" panose="02010600030101010101" pitchFamily="2" charset="-122"/>
              <a:sym typeface="+mn-ea"/>
            </a:endParaRPr>
          </a:p>
        </p:txBody>
      </p:sp>
      <p:sp>
        <p:nvSpPr>
          <p:cNvPr id="9" name="文本框 8"/>
          <p:cNvSpPr txBox="1"/>
          <p:nvPr/>
        </p:nvSpPr>
        <p:spPr>
          <a:xfrm>
            <a:off x="733468" y="2305654"/>
            <a:ext cx="10725064" cy="1405193"/>
          </a:xfrm>
          <a:prstGeom prst="rect">
            <a:avLst/>
          </a:prstGeom>
          <a:noFill/>
        </p:spPr>
        <p:txBody>
          <a:bodyPr wrap="square" rtlCol="0" anchor="t">
            <a:spAutoFit/>
          </a:bodyPr>
          <a:lstStyle/>
          <a:p>
            <a:pPr>
              <a:lnSpc>
                <a:spcPct val="150000"/>
              </a:lnSpc>
            </a:pPr>
            <a:r>
              <a:rPr lang="zh-CN" altLang="en-US" sz="2000" dirty="0">
                <a:solidFill>
                  <a:srgbClr val="F3644B"/>
                </a:solidFill>
                <a:latin typeface="宋体" panose="02010600030101010101" pitchFamily="2" charset="-122"/>
                <a:ea typeface="宋体" panose="02010600030101010101" pitchFamily="2" charset="-122"/>
                <a:sym typeface="+mn-ea"/>
              </a:rPr>
              <a:t>熔断即断路保护。微服务架构中，如果下游服务因访问压力过大而响应变慢或失败，上游服务为了保护系统整体可用性，可以暂时切断对下游服务的调用。这种牺牲局部，保全整体的措施就叫做熔断。</a:t>
            </a:r>
            <a:endParaRPr lang="en-US" altLang="zh-CN" sz="2000" dirty="0">
              <a:solidFill>
                <a:srgbClr val="F3644B"/>
              </a:solidFill>
              <a:latin typeface="宋体" panose="02010600030101010101" pitchFamily="2" charset="-122"/>
              <a:ea typeface="宋体" panose="02010600030101010101" pitchFamily="2" charset="-122"/>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图片 6" descr="D:\课程讲解.png课程讲解"/>
          <p:cNvPicPr>
            <a:picLocks noChangeAspect="1"/>
          </p:cNvPicPr>
          <p:nvPr/>
        </p:nvPicPr>
        <p:blipFill>
          <a:blip r:embed="rId1"/>
          <a:srcRect/>
          <a:stretch>
            <a:fillRect/>
          </a:stretch>
        </p:blipFill>
        <p:spPr>
          <a:xfrm>
            <a:off x="4430078" y="2970848"/>
            <a:ext cx="3271520" cy="1838960"/>
          </a:xfrm>
          <a:prstGeom prst="rect">
            <a:avLst/>
          </a:prstGeom>
        </p:spPr>
      </p:pic>
      <p:cxnSp>
        <p:nvCxnSpPr>
          <p:cNvPr id="4" name="直接连接符 3"/>
          <p:cNvCxnSpPr/>
          <p:nvPr/>
        </p:nvCxnSpPr>
        <p:spPr>
          <a:xfrm>
            <a:off x="4482360" y="2582052"/>
            <a:ext cx="314212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3955415" y="2794635"/>
            <a:ext cx="4220845" cy="706755"/>
          </a:xfrm>
          <a:prstGeom prst="rect">
            <a:avLst/>
          </a:prstGeom>
          <a:noFill/>
        </p:spPr>
        <p:txBody>
          <a:bodyPr wrap="square" rtlCol="0">
            <a:spAutoFit/>
          </a:bodyPr>
          <a:lstStyle/>
          <a:p>
            <a:pPr algn="ctr"/>
            <a:r>
              <a:rPr lang="zh-CN" altLang="zh-CN" sz="4000" dirty="0">
                <a:gradFill>
                  <a:gsLst>
                    <a:gs pos="28000">
                      <a:schemeClr val="accent1"/>
                    </a:gs>
                    <a:gs pos="45500">
                      <a:schemeClr val="accent2"/>
                    </a:gs>
                    <a:gs pos="64000">
                      <a:schemeClr val="accent2">
                        <a:lumMod val="60000"/>
                        <a:lumOff val="40000"/>
                      </a:schemeClr>
                    </a:gs>
                  </a:gsLst>
                  <a:lin ang="8100000" scaled="1"/>
                </a:gra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Noto Sans S Chinese Light" panose="020B0300000000000000" pitchFamily="34" charset="-122"/>
              </a:rPr>
              <a:t>课程讲解</a:t>
            </a:r>
            <a:endParaRPr lang="zh-CN" altLang="zh-CN" sz="4000" dirty="0">
              <a:gradFill>
                <a:gsLst>
                  <a:gs pos="28000">
                    <a:schemeClr val="accent1"/>
                  </a:gs>
                  <a:gs pos="45500">
                    <a:schemeClr val="accent2"/>
                  </a:gs>
                  <a:gs pos="64000">
                    <a:schemeClr val="accent2">
                      <a:lumMod val="60000"/>
                      <a:lumOff val="40000"/>
                    </a:schemeClr>
                  </a:gs>
                </a:gsLst>
                <a:lin ang="8100000" scaled="1"/>
              </a:gra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Noto Sans S Chinese Light" panose="020B0300000000000000" pitchFamily="34" charset="-122"/>
            </a:endParaRPr>
          </a:p>
        </p:txBody>
      </p:sp>
      <p:sp>
        <p:nvSpPr>
          <p:cNvPr id="2" name="等腰三角形 1"/>
          <p:cNvSpPr/>
          <p:nvPr/>
        </p:nvSpPr>
        <p:spPr>
          <a:xfrm flipV="1">
            <a:off x="2926715" y="653415"/>
            <a:ext cx="6362700" cy="5276850"/>
          </a:xfrm>
          <a:prstGeom prst="triangle">
            <a:avLst/>
          </a:prstGeom>
          <a:noFill/>
          <a:ln w="38100">
            <a:gradFill flip="none" rotWithShape="1">
              <a:gsLst>
                <a:gs pos="35000">
                  <a:schemeClr val="accent1"/>
                </a:gs>
                <a:gs pos="55000">
                  <a:schemeClr val="accent2"/>
                </a:gs>
                <a:gs pos="74000">
                  <a:srgbClr val="0BA3C7"/>
                </a:gs>
                <a:gs pos="91000">
                  <a:srgbClr val="0A92B2"/>
                </a:gs>
              </a:gsLst>
              <a:lin ang="189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8" name="等腰三角形 7"/>
          <p:cNvSpPr/>
          <p:nvPr/>
        </p:nvSpPr>
        <p:spPr>
          <a:xfrm rot="10800000" flipV="1">
            <a:off x="2903363" y="135408"/>
            <a:ext cx="6300318" cy="4953830"/>
          </a:xfrm>
          <a:prstGeom prst="triangle">
            <a:avLst/>
          </a:prstGeom>
          <a:noFill/>
          <a:ln w="38100">
            <a:gradFill>
              <a:gsLst>
                <a:gs pos="0">
                  <a:schemeClr val="accent1">
                    <a:lumMod val="5000"/>
                    <a:lumOff val="95000"/>
                    <a:alpha val="21000"/>
                  </a:schemeClr>
                </a:gs>
                <a:gs pos="74000">
                  <a:schemeClr val="accent2">
                    <a:alpha val="44000"/>
                  </a:schemeClr>
                </a:gs>
                <a:gs pos="83000">
                  <a:schemeClr val="accent1">
                    <a:lumMod val="58000"/>
                    <a:alpha val="71000"/>
                  </a:schemeClr>
                </a:gs>
                <a:gs pos="100000">
                  <a:schemeClr val="accent1">
                    <a:lumMod val="30000"/>
                    <a:lumOff val="70000"/>
                    <a:alpha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pic>
        <p:nvPicPr>
          <p:cNvPr id="13" name="图片 12"/>
          <p:cNvPicPr>
            <a:picLocks noChangeAspect="1"/>
          </p:cNvPicPr>
          <p:nvPr/>
        </p:nvPicPr>
        <p:blipFill rotWithShape="1">
          <a:blip r:embed="rId2" cstate="print">
            <a:extLst>
              <a:ext uri="{28A0092B-C50C-407E-A947-70E740481C1C}">
                <a14:useLocalDpi xmlns:a14="http://schemas.microsoft.com/office/drawing/2010/main" val="0"/>
              </a:ext>
            </a:extLst>
          </a:blip>
          <a:srcRect t="41372"/>
          <a:stretch>
            <a:fillRect/>
          </a:stretch>
        </p:blipFill>
        <p:spPr>
          <a:xfrm>
            <a:off x="11386" y="3397398"/>
            <a:ext cx="12193147" cy="4020671"/>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advTm="2000"/>
    </mc:Choice>
    <mc:Fallback>
      <p:transition advTm="2000"/>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未标题-2"/>
          <p:cNvPicPr>
            <a:picLocks noChangeAspect="1"/>
          </p:cNvPicPr>
          <p:nvPr/>
        </p:nvPicPr>
        <p:blipFill>
          <a:blip r:embed="rId1"/>
          <a:stretch>
            <a:fillRect/>
          </a:stretch>
        </p:blipFill>
        <p:spPr>
          <a:xfrm>
            <a:off x="7232650" y="3305810"/>
            <a:ext cx="10156190" cy="5709285"/>
          </a:xfrm>
          <a:prstGeom prst="rect">
            <a:avLst/>
          </a:prstGeom>
        </p:spPr>
      </p:pic>
      <p:sp>
        <p:nvSpPr>
          <p:cNvPr id="14" name="矩形 13"/>
          <p:cNvSpPr/>
          <p:nvPr/>
        </p:nvSpPr>
        <p:spPr>
          <a:xfrm>
            <a:off x="-49530" y="267970"/>
            <a:ext cx="12268200" cy="963930"/>
          </a:xfrm>
          <a:prstGeom prst="rect">
            <a:avLst/>
          </a:prstGeom>
          <a:solidFill>
            <a:srgbClr val="F3644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TextBox 49"/>
          <p:cNvSpPr txBox="1"/>
          <p:nvPr/>
        </p:nvSpPr>
        <p:spPr>
          <a:xfrm>
            <a:off x="1065178" y="714211"/>
            <a:ext cx="7013610" cy="386080"/>
          </a:xfrm>
          <a:prstGeom prst="rect">
            <a:avLst/>
          </a:prstGeom>
          <a:noFill/>
        </p:spPr>
        <p:txBody>
          <a:bodyPr wrap="square" rtlCol="0">
            <a:spAutoFit/>
          </a:bodyPr>
          <a:lstStyle/>
          <a:p>
            <a:pPr>
              <a:lnSpc>
                <a:spcPct val="80000"/>
              </a:lnSpc>
            </a:pPr>
            <a:r>
              <a:rPr lang="zh-CN" altLang="en-US" sz="2400" dirty="0">
                <a:solidFill>
                  <a:srgbClr val="FDFDFD"/>
                </a:solidFill>
                <a:latin typeface="宋体" panose="02010600030101010101" pitchFamily="2" charset="-122"/>
                <a:ea typeface="宋体" panose="02010600030101010101" pitchFamily="2" charset="-122"/>
                <a:cs typeface="+mn-ea"/>
                <a:sym typeface="+mn-lt"/>
              </a:rPr>
              <a:t>课程讲解 </a:t>
            </a:r>
            <a:r>
              <a:rPr lang="en-US" altLang="zh-CN" sz="2400" dirty="0">
                <a:solidFill>
                  <a:srgbClr val="FDFDFD"/>
                </a:solidFill>
                <a:latin typeface="宋体" panose="02010600030101010101" pitchFamily="2" charset="-122"/>
                <a:ea typeface="宋体" panose="02010600030101010101" pitchFamily="2" charset="-122"/>
                <a:cs typeface="+mn-ea"/>
                <a:sym typeface="+mn-lt"/>
              </a:rPr>
              <a:t>-- </a:t>
            </a:r>
            <a:r>
              <a:rPr lang="zh-CN" altLang="en-US" sz="2400" dirty="0">
                <a:solidFill>
                  <a:srgbClr val="FDFDFD"/>
                </a:solidFill>
                <a:latin typeface="宋体" panose="02010600030101010101" pitchFamily="2" charset="-122"/>
                <a:ea typeface="宋体" panose="02010600030101010101" pitchFamily="2" charset="-122"/>
                <a:cs typeface="+mn-ea"/>
                <a:sym typeface="+mn-lt"/>
              </a:rPr>
              <a:t>微服务架构核心概念</a:t>
            </a:r>
            <a:endParaRPr lang="zh-CN" altLang="en-US" sz="2400" dirty="0">
              <a:solidFill>
                <a:srgbClr val="FDFDFD"/>
              </a:solidFill>
              <a:latin typeface="宋体" panose="02010600030101010101" pitchFamily="2" charset="-122"/>
              <a:ea typeface="宋体" panose="02010600030101010101" pitchFamily="2" charset="-122"/>
              <a:cs typeface="+mn-ea"/>
              <a:sym typeface="+mn-lt"/>
            </a:endParaRPr>
          </a:p>
        </p:txBody>
      </p:sp>
      <p:sp>
        <p:nvSpPr>
          <p:cNvPr id="16" name="TextBox 50"/>
          <p:cNvSpPr txBox="1"/>
          <p:nvPr/>
        </p:nvSpPr>
        <p:spPr>
          <a:xfrm>
            <a:off x="1065178" y="413731"/>
            <a:ext cx="4378086" cy="275590"/>
          </a:xfrm>
          <a:prstGeom prst="rect">
            <a:avLst/>
          </a:prstGeom>
          <a:noFill/>
        </p:spPr>
        <p:txBody>
          <a:bodyPr wrap="square" rtlCol="0">
            <a:spAutoFit/>
          </a:bodyPr>
          <a:lstStyle/>
          <a:p>
            <a:r>
              <a:rPr lang="en-US" sz="1200" dirty="0">
                <a:solidFill>
                  <a:srgbClr val="FDFDFD"/>
                </a:solidFill>
                <a:latin typeface="微软雅黑" panose="020B0503020204020204" charset="-122"/>
                <a:ea typeface="微软雅黑" panose="020B0503020204020204" charset="-122"/>
                <a:cs typeface="+mn-ea"/>
                <a:sym typeface="+mn-lt"/>
              </a:rPr>
              <a:t>LET‘S MAKE YOUR STUDY EASY</a:t>
            </a:r>
            <a:endParaRPr lang="en-US" sz="1200" dirty="0">
              <a:solidFill>
                <a:srgbClr val="FDFDFD"/>
              </a:solidFill>
              <a:latin typeface="微软雅黑" panose="020B0503020204020204" charset="-122"/>
              <a:ea typeface="微软雅黑" panose="020B0503020204020204" charset="-122"/>
              <a:cs typeface="+mn-ea"/>
              <a:sym typeface="+mn-lt"/>
            </a:endParaRPr>
          </a:p>
        </p:txBody>
      </p:sp>
      <p:sp>
        <p:nvSpPr>
          <p:cNvPr id="17" name="Rectangle 51"/>
          <p:cNvSpPr/>
          <p:nvPr/>
        </p:nvSpPr>
        <p:spPr>
          <a:xfrm>
            <a:off x="925747" y="414044"/>
            <a:ext cx="70970" cy="628052"/>
          </a:xfrm>
          <a:prstGeom prst="rect">
            <a:avLst/>
          </a:prstGeom>
          <a:solidFill>
            <a:srgbClr val="F8F8F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cs typeface="+mn-ea"/>
              <a:sym typeface="+mn-lt"/>
            </a:endParaRPr>
          </a:p>
        </p:txBody>
      </p:sp>
      <p:pic>
        <p:nvPicPr>
          <p:cNvPr id="19" name="图片 18" descr="D:\4.png4"/>
          <p:cNvPicPr>
            <a:picLocks noChangeAspect="1"/>
          </p:cNvPicPr>
          <p:nvPr/>
        </p:nvPicPr>
        <p:blipFill>
          <a:blip r:embed="rId2"/>
          <a:srcRect/>
          <a:stretch>
            <a:fillRect/>
          </a:stretch>
        </p:blipFill>
        <p:spPr>
          <a:xfrm>
            <a:off x="-893445" y="-41910"/>
            <a:ext cx="2817495" cy="1583690"/>
          </a:xfrm>
          <a:prstGeom prst="rect">
            <a:avLst/>
          </a:prstGeom>
        </p:spPr>
      </p:pic>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3900" y="2447925"/>
            <a:ext cx="10744200" cy="196215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未标题-2"/>
          <p:cNvPicPr>
            <a:picLocks noChangeAspect="1"/>
          </p:cNvPicPr>
          <p:nvPr/>
        </p:nvPicPr>
        <p:blipFill>
          <a:blip r:embed="rId1"/>
          <a:stretch>
            <a:fillRect/>
          </a:stretch>
        </p:blipFill>
        <p:spPr>
          <a:xfrm>
            <a:off x="7232650" y="3305810"/>
            <a:ext cx="10156190" cy="5709285"/>
          </a:xfrm>
          <a:prstGeom prst="rect">
            <a:avLst/>
          </a:prstGeom>
        </p:spPr>
      </p:pic>
      <p:sp>
        <p:nvSpPr>
          <p:cNvPr id="14" name="矩形 13"/>
          <p:cNvSpPr/>
          <p:nvPr/>
        </p:nvSpPr>
        <p:spPr>
          <a:xfrm>
            <a:off x="-49530" y="267970"/>
            <a:ext cx="12268200" cy="963930"/>
          </a:xfrm>
          <a:prstGeom prst="rect">
            <a:avLst/>
          </a:prstGeom>
          <a:solidFill>
            <a:srgbClr val="F3644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TextBox 49"/>
          <p:cNvSpPr txBox="1"/>
          <p:nvPr/>
        </p:nvSpPr>
        <p:spPr>
          <a:xfrm>
            <a:off x="1065178" y="714211"/>
            <a:ext cx="7013610" cy="386080"/>
          </a:xfrm>
          <a:prstGeom prst="rect">
            <a:avLst/>
          </a:prstGeom>
          <a:noFill/>
        </p:spPr>
        <p:txBody>
          <a:bodyPr wrap="square" rtlCol="0">
            <a:spAutoFit/>
          </a:bodyPr>
          <a:lstStyle/>
          <a:p>
            <a:pPr>
              <a:lnSpc>
                <a:spcPct val="80000"/>
              </a:lnSpc>
            </a:pPr>
            <a:r>
              <a:rPr lang="zh-CN" altLang="en-US" sz="2400" dirty="0">
                <a:solidFill>
                  <a:srgbClr val="FDFDFD"/>
                </a:solidFill>
                <a:latin typeface="宋体" panose="02010600030101010101" pitchFamily="2" charset="-122"/>
                <a:ea typeface="宋体" panose="02010600030101010101" pitchFamily="2" charset="-122"/>
                <a:cs typeface="+mn-ea"/>
                <a:sym typeface="+mn-lt"/>
              </a:rPr>
              <a:t>课程讲解 </a:t>
            </a:r>
            <a:r>
              <a:rPr lang="en-US" altLang="zh-CN" sz="2400" dirty="0">
                <a:solidFill>
                  <a:srgbClr val="FDFDFD"/>
                </a:solidFill>
                <a:latin typeface="宋体" panose="02010600030101010101" pitchFamily="2" charset="-122"/>
                <a:ea typeface="宋体" panose="02010600030101010101" pitchFamily="2" charset="-122"/>
                <a:cs typeface="+mn-ea"/>
                <a:sym typeface="+mn-lt"/>
              </a:rPr>
              <a:t>-- </a:t>
            </a:r>
            <a:r>
              <a:rPr lang="zh-CN" altLang="en-US" sz="2400" dirty="0">
                <a:solidFill>
                  <a:srgbClr val="FDFDFD"/>
                </a:solidFill>
                <a:latin typeface="宋体" panose="02010600030101010101" pitchFamily="2" charset="-122"/>
                <a:ea typeface="宋体" panose="02010600030101010101" pitchFamily="2" charset="-122"/>
                <a:cs typeface="+mn-ea"/>
                <a:sym typeface="+mn-lt"/>
              </a:rPr>
              <a:t>微服务架构核心概念</a:t>
            </a:r>
            <a:endParaRPr lang="zh-CN" altLang="en-US" sz="2400" dirty="0">
              <a:solidFill>
                <a:srgbClr val="FDFDFD"/>
              </a:solidFill>
              <a:latin typeface="宋体" panose="02010600030101010101" pitchFamily="2" charset="-122"/>
              <a:ea typeface="宋体" panose="02010600030101010101" pitchFamily="2" charset="-122"/>
              <a:cs typeface="+mn-ea"/>
              <a:sym typeface="+mn-lt"/>
            </a:endParaRPr>
          </a:p>
        </p:txBody>
      </p:sp>
      <p:sp>
        <p:nvSpPr>
          <p:cNvPr id="16" name="TextBox 50"/>
          <p:cNvSpPr txBox="1"/>
          <p:nvPr/>
        </p:nvSpPr>
        <p:spPr>
          <a:xfrm>
            <a:off x="1065178" y="413731"/>
            <a:ext cx="4378086" cy="275590"/>
          </a:xfrm>
          <a:prstGeom prst="rect">
            <a:avLst/>
          </a:prstGeom>
          <a:noFill/>
        </p:spPr>
        <p:txBody>
          <a:bodyPr wrap="square" rtlCol="0">
            <a:spAutoFit/>
          </a:bodyPr>
          <a:lstStyle/>
          <a:p>
            <a:r>
              <a:rPr lang="en-US" sz="1200" dirty="0">
                <a:solidFill>
                  <a:srgbClr val="FDFDFD"/>
                </a:solidFill>
                <a:latin typeface="微软雅黑" panose="020B0503020204020204" charset="-122"/>
                <a:ea typeface="微软雅黑" panose="020B0503020204020204" charset="-122"/>
                <a:cs typeface="+mn-ea"/>
                <a:sym typeface="+mn-lt"/>
              </a:rPr>
              <a:t>LET‘S MAKE YOUR STUDY EASY</a:t>
            </a:r>
            <a:endParaRPr lang="en-US" sz="1200" dirty="0">
              <a:solidFill>
                <a:srgbClr val="FDFDFD"/>
              </a:solidFill>
              <a:latin typeface="微软雅黑" panose="020B0503020204020204" charset="-122"/>
              <a:ea typeface="微软雅黑" panose="020B0503020204020204" charset="-122"/>
              <a:cs typeface="+mn-ea"/>
              <a:sym typeface="+mn-lt"/>
            </a:endParaRPr>
          </a:p>
        </p:txBody>
      </p:sp>
      <p:sp>
        <p:nvSpPr>
          <p:cNvPr id="17" name="Rectangle 51"/>
          <p:cNvSpPr/>
          <p:nvPr/>
        </p:nvSpPr>
        <p:spPr>
          <a:xfrm>
            <a:off x="925747" y="414044"/>
            <a:ext cx="70970" cy="628052"/>
          </a:xfrm>
          <a:prstGeom prst="rect">
            <a:avLst/>
          </a:prstGeom>
          <a:solidFill>
            <a:srgbClr val="F8F8F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cs typeface="+mn-ea"/>
              <a:sym typeface="+mn-lt"/>
            </a:endParaRPr>
          </a:p>
        </p:txBody>
      </p:sp>
      <p:pic>
        <p:nvPicPr>
          <p:cNvPr id="19" name="图片 18" descr="D:\4.png4"/>
          <p:cNvPicPr>
            <a:picLocks noChangeAspect="1"/>
          </p:cNvPicPr>
          <p:nvPr/>
        </p:nvPicPr>
        <p:blipFill>
          <a:blip r:embed="rId2"/>
          <a:srcRect/>
          <a:stretch>
            <a:fillRect/>
          </a:stretch>
        </p:blipFill>
        <p:spPr>
          <a:xfrm>
            <a:off x="-893445" y="-41910"/>
            <a:ext cx="2817495" cy="1583690"/>
          </a:xfrm>
          <a:prstGeom prst="rect">
            <a:avLst/>
          </a:prstGeom>
        </p:spPr>
      </p:pic>
      <p:sp>
        <p:nvSpPr>
          <p:cNvPr id="2" name="文本框 1"/>
          <p:cNvSpPr txBox="1"/>
          <p:nvPr/>
        </p:nvSpPr>
        <p:spPr>
          <a:xfrm>
            <a:off x="733468" y="1536499"/>
            <a:ext cx="10725064" cy="481863"/>
          </a:xfrm>
          <a:prstGeom prst="rect">
            <a:avLst/>
          </a:prstGeom>
          <a:noFill/>
        </p:spPr>
        <p:txBody>
          <a:bodyPr wrap="square" rtlCol="0" anchor="t">
            <a:spAutoFit/>
          </a:bodyPr>
          <a:lstStyle/>
          <a:p>
            <a:pPr>
              <a:lnSpc>
                <a:spcPct val="150000"/>
              </a:lnSpc>
            </a:pPr>
            <a:r>
              <a:rPr lang="en-US" altLang="zh-CN" sz="2000" dirty="0">
                <a:solidFill>
                  <a:srgbClr val="F3644B"/>
                </a:solidFill>
                <a:latin typeface="宋体" panose="02010600030101010101" pitchFamily="2" charset="-122"/>
                <a:ea typeface="宋体" panose="02010600030101010101" pitchFamily="2" charset="-122"/>
                <a:sym typeface="+mn-ea"/>
              </a:rPr>
              <a:t>4</a:t>
            </a:r>
            <a:r>
              <a:rPr lang="zh-CN" altLang="en-US" sz="2000" dirty="0">
                <a:solidFill>
                  <a:srgbClr val="F3644B"/>
                </a:solidFill>
                <a:latin typeface="宋体" panose="02010600030101010101" pitchFamily="2" charset="-122"/>
                <a:ea typeface="宋体" panose="02010600030101010101" pitchFamily="2" charset="-122"/>
                <a:sym typeface="+mn-ea"/>
              </a:rPr>
              <a:t>、链路追踪</a:t>
            </a:r>
            <a:endParaRPr lang="en-US" altLang="zh-CN" sz="2000" dirty="0">
              <a:solidFill>
                <a:srgbClr val="F3644B"/>
              </a:solidFill>
              <a:latin typeface="宋体" panose="02010600030101010101" pitchFamily="2" charset="-122"/>
              <a:ea typeface="宋体" panose="02010600030101010101" pitchFamily="2" charset="-122"/>
              <a:sym typeface="+mn-ea"/>
            </a:endParaRPr>
          </a:p>
        </p:txBody>
      </p:sp>
      <p:sp>
        <p:nvSpPr>
          <p:cNvPr id="9" name="文本框 8"/>
          <p:cNvSpPr txBox="1"/>
          <p:nvPr/>
        </p:nvSpPr>
        <p:spPr>
          <a:xfrm>
            <a:off x="733468" y="2305654"/>
            <a:ext cx="10725064" cy="1866858"/>
          </a:xfrm>
          <a:prstGeom prst="rect">
            <a:avLst/>
          </a:prstGeom>
          <a:noFill/>
        </p:spPr>
        <p:txBody>
          <a:bodyPr wrap="square" rtlCol="0" anchor="t">
            <a:spAutoFit/>
          </a:bodyPr>
          <a:lstStyle/>
          <a:p>
            <a:pPr>
              <a:lnSpc>
                <a:spcPct val="150000"/>
              </a:lnSpc>
            </a:pPr>
            <a:r>
              <a:rPr lang="zh-CN" altLang="en-US" sz="2000" dirty="0">
                <a:solidFill>
                  <a:srgbClr val="F3644B"/>
                </a:solidFill>
                <a:latin typeface="宋体" panose="02010600030101010101" pitchFamily="2" charset="-122"/>
                <a:ea typeface="宋体" panose="02010600030101010101" pitchFamily="2" charset="-122"/>
                <a:sym typeface="+mn-ea"/>
              </a:rPr>
              <a:t>微服务架构越发流行，一个项目往往拆分成很多个服务，那么一次请求就需要涉及到很多个服务。不同的微服务可能是由不同的团队开发、可能使用不同的编程语言实现、整个项目也有可能部署在了很多服务器上（甚至百台、千台）横跨多个不同的数据中心。所谓链路追踪，就是对一次请求涉及的很多个服务链路进行日志记录、性能监控</a:t>
            </a:r>
            <a:endParaRPr lang="zh-CN" altLang="en-US" sz="2000" dirty="0">
              <a:solidFill>
                <a:srgbClr val="F3644B"/>
              </a:solidFill>
              <a:latin typeface="宋体" panose="02010600030101010101" pitchFamily="2" charset="-122"/>
              <a:ea typeface="宋体" panose="02010600030101010101" pitchFamily="2" charset="-122"/>
              <a:sym typeface="+mn-e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未标题-2"/>
          <p:cNvPicPr>
            <a:picLocks noChangeAspect="1"/>
          </p:cNvPicPr>
          <p:nvPr/>
        </p:nvPicPr>
        <p:blipFill>
          <a:blip r:embed="rId1"/>
          <a:stretch>
            <a:fillRect/>
          </a:stretch>
        </p:blipFill>
        <p:spPr>
          <a:xfrm>
            <a:off x="7232650" y="3305810"/>
            <a:ext cx="10156190" cy="5709285"/>
          </a:xfrm>
          <a:prstGeom prst="rect">
            <a:avLst/>
          </a:prstGeom>
        </p:spPr>
      </p:pic>
      <p:sp>
        <p:nvSpPr>
          <p:cNvPr id="14" name="矩形 13"/>
          <p:cNvSpPr/>
          <p:nvPr/>
        </p:nvSpPr>
        <p:spPr>
          <a:xfrm>
            <a:off x="-49530" y="267970"/>
            <a:ext cx="12268200" cy="963930"/>
          </a:xfrm>
          <a:prstGeom prst="rect">
            <a:avLst/>
          </a:prstGeom>
          <a:solidFill>
            <a:srgbClr val="F3644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TextBox 49"/>
          <p:cNvSpPr txBox="1"/>
          <p:nvPr/>
        </p:nvSpPr>
        <p:spPr>
          <a:xfrm>
            <a:off x="1065178" y="714211"/>
            <a:ext cx="7013610" cy="386080"/>
          </a:xfrm>
          <a:prstGeom prst="rect">
            <a:avLst/>
          </a:prstGeom>
          <a:noFill/>
        </p:spPr>
        <p:txBody>
          <a:bodyPr wrap="square" rtlCol="0">
            <a:spAutoFit/>
          </a:bodyPr>
          <a:lstStyle/>
          <a:p>
            <a:pPr>
              <a:lnSpc>
                <a:spcPct val="80000"/>
              </a:lnSpc>
            </a:pPr>
            <a:r>
              <a:rPr lang="zh-CN" altLang="en-US" sz="2400" dirty="0">
                <a:solidFill>
                  <a:srgbClr val="FDFDFD"/>
                </a:solidFill>
                <a:latin typeface="宋体" panose="02010600030101010101" pitchFamily="2" charset="-122"/>
                <a:ea typeface="宋体" panose="02010600030101010101" pitchFamily="2" charset="-122"/>
                <a:cs typeface="+mn-ea"/>
                <a:sym typeface="+mn-lt"/>
              </a:rPr>
              <a:t>课程讲解 </a:t>
            </a:r>
            <a:r>
              <a:rPr lang="en-US" altLang="zh-CN" sz="2400" dirty="0">
                <a:solidFill>
                  <a:srgbClr val="FDFDFD"/>
                </a:solidFill>
                <a:latin typeface="宋体" panose="02010600030101010101" pitchFamily="2" charset="-122"/>
                <a:ea typeface="宋体" panose="02010600030101010101" pitchFamily="2" charset="-122"/>
                <a:cs typeface="+mn-ea"/>
                <a:sym typeface="+mn-lt"/>
              </a:rPr>
              <a:t>-- </a:t>
            </a:r>
            <a:r>
              <a:rPr lang="zh-CN" altLang="en-US" sz="2400" dirty="0">
                <a:solidFill>
                  <a:srgbClr val="FDFDFD"/>
                </a:solidFill>
                <a:latin typeface="宋体" panose="02010600030101010101" pitchFamily="2" charset="-122"/>
                <a:ea typeface="宋体" panose="02010600030101010101" pitchFamily="2" charset="-122"/>
                <a:cs typeface="+mn-ea"/>
                <a:sym typeface="+mn-lt"/>
              </a:rPr>
              <a:t>微服务架构核心概念</a:t>
            </a:r>
            <a:endParaRPr lang="zh-CN" altLang="en-US" sz="2400" dirty="0">
              <a:solidFill>
                <a:srgbClr val="FDFDFD"/>
              </a:solidFill>
              <a:latin typeface="宋体" panose="02010600030101010101" pitchFamily="2" charset="-122"/>
              <a:ea typeface="宋体" panose="02010600030101010101" pitchFamily="2" charset="-122"/>
              <a:cs typeface="+mn-ea"/>
              <a:sym typeface="+mn-lt"/>
            </a:endParaRPr>
          </a:p>
        </p:txBody>
      </p:sp>
      <p:sp>
        <p:nvSpPr>
          <p:cNvPr id="16" name="TextBox 50"/>
          <p:cNvSpPr txBox="1"/>
          <p:nvPr/>
        </p:nvSpPr>
        <p:spPr>
          <a:xfrm>
            <a:off x="1065178" y="413731"/>
            <a:ext cx="4378086" cy="275590"/>
          </a:xfrm>
          <a:prstGeom prst="rect">
            <a:avLst/>
          </a:prstGeom>
          <a:noFill/>
        </p:spPr>
        <p:txBody>
          <a:bodyPr wrap="square" rtlCol="0">
            <a:spAutoFit/>
          </a:bodyPr>
          <a:lstStyle/>
          <a:p>
            <a:r>
              <a:rPr lang="en-US" sz="1200" dirty="0">
                <a:solidFill>
                  <a:srgbClr val="FDFDFD"/>
                </a:solidFill>
                <a:latin typeface="微软雅黑" panose="020B0503020204020204" charset="-122"/>
                <a:ea typeface="微软雅黑" panose="020B0503020204020204" charset="-122"/>
                <a:cs typeface="+mn-ea"/>
                <a:sym typeface="+mn-lt"/>
              </a:rPr>
              <a:t>LET‘S MAKE YOUR STUDY EASY</a:t>
            </a:r>
            <a:endParaRPr lang="en-US" sz="1200" dirty="0">
              <a:solidFill>
                <a:srgbClr val="FDFDFD"/>
              </a:solidFill>
              <a:latin typeface="微软雅黑" panose="020B0503020204020204" charset="-122"/>
              <a:ea typeface="微软雅黑" panose="020B0503020204020204" charset="-122"/>
              <a:cs typeface="+mn-ea"/>
              <a:sym typeface="+mn-lt"/>
            </a:endParaRPr>
          </a:p>
        </p:txBody>
      </p:sp>
      <p:sp>
        <p:nvSpPr>
          <p:cNvPr id="17" name="Rectangle 51"/>
          <p:cNvSpPr/>
          <p:nvPr/>
        </p:nvSpPr>
        <p:spPr>
          <a:xfrm>
            <a:off x="925747" y="414044"/>
            <a:ext cx="70970" cy="628052"/>
          </a:xfrm>
          <a:prstGeom prst="rect">
            <a:avLst/>
          </a:prstGeom>
          <a:solidFill>
            <a:srgbClr val="F8F8F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cs typeface="+mn-ea"/>
              <a:sym typeface="+mn-lt"/>
            </a:endParaRPr>
          </a:p>
        </p:txBody>
      </p:sp>
      <p:pic>
        <p:nvPicPr>
          <p:cNvPr id="19" name="图片 18" descr="D:\4.png4"/>
          <p:cNvPicPr>
            <a:picLocks noChangeAspect="1"/>
          </p:cNvPicPr>
          <p:nvPr/>
        </p:nvPicPr>
        <p:blipFill>
          <a:blip r:embed="rId2"/>
          <a:srcRect/>
          <a:stretch>
            <a:fillRect/>
          </a:stretch>
        </p:blipFill>
        <p:spPr>
          <a:xfrm>
            <a:off x="-893445" y="-41910"/>
            <a:ext cx="2817495" cy="1583690"/>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7905" y="1469087"/>
            <a:ext cx="10156190" cy="4127049"/>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未标题-2"/>
          <p:cNvPicPr>
            <a:picLocks noChangeAspect="1"/>
          </p:cNvPicPr>
          <p:nvPr/>
        </p:nvPicPr>
        <p:blipFill>
          <a:blip r:embed="rId1"/>
          <a:stretch>
            <a:fillRect/>
          </a:stretch>
        </p:blipFill>
        <p:spPr>
          <a:xfrm>
            <a:off x="7232650" y="3305810"/>
            <a:ext cx="10156190" cy="5709285"/>
          </a:xfrm>
          <a:prstGeom prst="rect">
            <a:avLst/>
          </a:prstGeom>
        </p:spPr>
      </p:pic>
      <p:sp>
        <p:nvSpPr>
          <p:cNvPr id="14" name="矩形 13"/>
          <p:cNvSpPr/>
          <p:nvPr/>
        </p:nvSpPr>
        <p:spPr>
          <a:xfrm>
            <a:off x="-49530" y="267970"/>
            <a:ext cx="12268200" cy="963930"/>
          </a:xfrm>
          <a:prstGeom prst="rect">
            <a:avLst/>
          </a:prstGeom>
          <a:solidFill>
            <a:srgbClr val="F3644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TextBox 49"/>
          <p:cNvSpPr txBox="1"/>
          <p:nvPr/>
        </p:nvSpPr>
        <p:spPr>
          <a:xfrm>
            <a:off x="1065178" y="714211"/>
            <a:ext cx="7013610" cy="386080"/>
          </a:xfrm>
          <a:prstGeom prst="rect">
            <a:avLst/>
          </a:prstGeom>
          <a:noFill/>
        </p:spPr>
        <p:txBody>
          <a:bodyPr wrap="square" rtlCol="0">
            <a:spAutoFit/>
          </a:bodyPr>
          <a:lstStyle/>
          <a:p>
            <a:pPr>
              <a:lnSpc>
                <a:spcPct val="80000"/>
              </a:lnSpc>
            </a:pPr>
            <a:r>
              <a:rPr lang="zh-CN" altLang="en-US" sz="2400" dirty="0">
                <a:solidFill>
                  <a:srgbClr val="FDFDFD"/>
                </a:solidFill>
                <a:latin typeface="宋体" panose="02010600030101010101" pitchFamily="2" charset="-122"/>
                <a:ea typeface="宋体" panose="02010600030101010101" pitchFamily="2" charset="-122"/>
                <a:cs typeface="+mn-ea"/>
                <a:sym typeface="+mn-lt"/>
              </a:rPr>
              <a:t>课程讲解 </a:t>
            </a:r>
            <a:r>
              <a:rPr lang="en-US" altLang="zh-CN" sz="2400" dirty="0">
                <a:solidFill>
                  <a:srgbClr val="FDFDFD"/>
                </a:solidFill>
                <a:latin typeface="宋体" panose="02010600030101010101" pitchFamily="2" charset="-122"/>
                <a:ea typeface="宋体" panose="02010600030101010101" pitchFamily="2" charset="-122"/>
                <a:cs typeface="+mn-ea"/>
                <a:sym typeface="+mn-lt"/>
              </a:rPr>
              <a:t>-- </a:t>
            </a:r>
            <a:r>
              <a:rPr lang="zh-CN" altLang="en-US" sz="2400" dirty="0">
                <a:solidFill>
                  <a:srgbClr val="FDFDFD"/>
                </a:solidFill>
                <a:latin typeface="宋体" panose="02010600030101010101" pitchFamily="2" charset="-122"/>
                <a:ea typeface="宋体" panose="02010600030101010101" pitchFamily="2" charset="-122"/>
                <a:cs typeface="+mn-ea"/>
                <a:sym typeface="+mn-lt"/>
              </a:rPr>
              <a:t>微服务架构核心概念</a:t>
            </a:r>
            <a:endParaRPr lang="zh-CN" altLang="en-US" sz="2400" dirty="0">
              <a:solidFill>
                <a:srgbClr val="FDFDFD"/>
              </a:solidFill>
              <a:latin typeface="宋体" panose="02010600030101010101" pitchFamily="2" charset="-122"/>
              <a:ea typeface="宋体" panose="02010600030101010101" pitchFamily="2" charset="-122"/>
              <a:cs typeface="+mn-ea"/>
              <a:sym typeface="+mn-lt"/>
            </a:endParaRPr>
          </a:p>
        </p:txBody>
      </p:sp>
      <p:sp>
        <p:nvSpPr>
          <p:cNvPr id="16" name="TextBox 50"/>
          <p:cNvSpPr txBox="1"/>
          <p:nvPr/>
        </p:nvSpPr>
        <p:spPr>
          <a:xfrm>
            <a:off x="1065178" y="413731"/>
            <a:ext cx="4378086" cy="275590"/>
          </a:xfrm>
          <a:prstGeom prst="rect">
            <a:avLst/>
          </a:prstGeom>
          <a:noFill/>
        </p:spPr>
        <p:txBody>
          <a:bodyPr wrap="square" rtlCol="0">
            <a:spAutoFit/>
          </a:bodyPr>
          <a:lstStyle/>
          <a:p>
            <a:r>
              <a:rPr lang="en-US" sz="1200" dirty="0">
                <a:solidFill>
                  <a:srgbClr val="FDFDFD"/>
                </a:solidFill>
                <a:latin typeface="微软雅黑" panose="020B0503020204020204" charset="-122"/>
                <a:ea typeface="微软雅黑" panose="020B0503020204020204" charset="-122"/>
                <a:cs typeface="+mn-ea"/>
                <a:sym typeface="+mn-lt"/>
              </a:rPr>
              <a:t>LET‘S MAKE YOUR STUDY EASY</a:t>
            </a:r>
            <a:endParaRPr lang="en-US" sz="1200" dirty="0">
              <a:solidFill>
                <a:srgbClr val="FDFDFD"/>
              </a:solidFill>
              <a:latin typeface="微软雅黑" panose="020B0503020204020204" charset="-122"/>
              <a:ea typeface="微软雅黑" panose="020B0503020204020204" charset="-122"/>
              <a:cs typeface="+mn-ea"/>
              <a:sym typeface="+mn-lt"/>
            </a:endParaRPr>
          </a:p>
        </p:txBody>
      </p:sp>
      <p:sp>
        <p:nvSpPr>
          <p:cNvPr id="17" name="Rectangle 51"/>
          <p:cNvSpPr/>
          <p:nvPr/>
        </p:nvSpPr>
        <p:spPr>
          <a:xfrm>
            <a:off x="925747" y="414044"/>
            <a:ext cx="70970" cy="628052"/>
          </a:xfrm>
          <a:prstGeom prst="rect">
            <a:avLst/>
          </a:prstGeom>
          <a:solidFill>
            <a:srgbClr val="F8F8F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cs typeface="+mn-ea"/>
              <a:sym typeface="+mn-lt"/>
            </a:endParaRPr>
          </a:p>
        </p:txBody>
      </p:sp>
      <p:pic>
        <p:nvPicPr>
          <p:cNvPr id="19" name="图片 18" descr="D:\4.png4"/>
          <p:cNvPicPr>
            <a:picLocks noChangeAspect="1"/>
          </p:cNvPicPr>
          <p:nvPr/>
        </p:nvPicPr>
        <p:blipFill>
          <a:blip r:embed="rId2"/>
          <a:srcRect/>
          <a:stretch>
            <a:fillRect/>
          </a:stretch>
        </p:blipFill>
        <p:spPr>
          <a:xfrm>
            <a:off x="-893445" y="-41910"/>
            <a:ext cx="2817495" cy="1583690"/>
          </a:xfrm>
          <a:prstGeom prst="rect">
            <a:avLst/>
          </a:prstGeom>
        </p:spPr>
      </p:pic>
      <p:sp>
        <p:nvSpPr>
          <p:cNvPr id="2" name="文本框 1"/>
          <p:cNvSpPr txBox="1"/>
          <p:nvPr/>
        </p:nvSpPr>
        <p:spPr>
          <a:xfrm>
            <a:off x="733468" y="1536499"/>
            <a:ext cx="10725064" cy="481863"/>
          </a:xfrm>
          <a:prstGeom prst="rect">
            <a:avLst/>
          </a:prstGeom>
          <a:noFill/>
        </p:spPr>
        <p:txBody>
          <a:bodyPr wrap="square" rtlCol="0" anchor="t">
            <a:spAutoFit/>
          </a:bodyPr>
          <a:lstStyle/>
          <a:p>
            <a:pPr>
              <a:lnSpc>
                <a:spcPct val="150000"/>
              </a:lnSpc>
            </a:pPr>
            <a:r>
              <a:rPr lang="en-US" altLang="zh-CN" sz="2000" dirty="0">
                <a:solidFill>
                  <a:srgbClr val="F3644B"/>
                </a:solidFill>
                <a:latin typeface="宋体" panose="02010600030101010101" pitchFamily="2" charset="-122"/>
                <a:ea typeface="宋体" panose="02010600030101010101" pitchFamily="2" charset="-122"/>
                <a:sym typeface="+mn-ea"/>
              </a:rPr>
              <a:t>5</a:t>
            </a:r>
            <a:r>
              <a:rPr lang="zh-CN" altLang="en-US" sz="2000" dirty="0">
                <a:solidFill>
                  <a:srgbClr val="F3644B"/>
                </a:solidFill>
                <a:latin typeface="宋体" panose="02010600030101010101" pitchFamily="2" charset="-122"/>
                <a:ea typeface="宋体" panose="02010600030101010101" pitchFamily="2" charset="-122"/>
                <a:sym typeface="+mn-ea"/>
              </a:rPr>
              <a:t>、</a:t>
            </a:r>
            <a:r>
              <a:rPr lang="en-US" altLang="zh-CN" sz="2000" dirty="0">
                <a:solidFill>
                  <a:srgbClr val="F3644B"/>
                </a:solidFill>
                <a:latin typeface="宋体" panose="02010600030101010101" pitchFamily="2" charset="-122"/>
                <a:ea typeface="宋体" panose="02010600030101010101" pitchFamily="2" charset="-122"/>
                <a:sym typeface="+mn-ea"/>
              </a:rPr>
              <a:t>API </a:t>
            </a:r>
            <a:r>
              <a:rPr lang="zh-CN" altLang="en-US" sz="2000" dirty="0">
                <a:solidFill>
                  <a:srgbClr val="F3644B"/>
                </a:solidFill>
                <a:latin typeface="宋体" panose="02010600030101010101" pitchFamily="2" charset="-122"/>
                <a:ea typeface="宋体" panose="02010600030101010101" pitchFamily="2" charset="-122"/>
                <a:sym typeface="+mn-ea"/>
              </a:rPr>
              <a:t>网关</a:t>
            </a:r>
            <a:endParaRPr lang="en-US" altLang="zh-CN" sz="2000" dirty="0">
              <a:solidFill>
                <a:srgbClr val="F3644B"/>
              </a:solidFill>
              <a:latin typeface="宋体" panose="02010600030101010101" pitchFamily="2" charset="-122"/>
              <a:ea typeface="宋体" panose="02010600030101010101" pitchFamily="2" charset="-122"/>
              <a:sym typeface="+mn-ea"/>
            </a:endParaRPr>
          </a:p>
        </p:txBody>
      </p:sp>
      <p:sp>
        <p:nvSpPr>
          <p:cNvPr id="9" name="文本框 8"/>
          <p:cNvSpPr txBox="1"/>
          <p:nvPr/>
        </p:nvSpPr>
        <p:spPr>
          <a:xfrm>
            <a:off x="733468" y="2247904"/>
            <a:ext cx="10725064" cy="2790187"/>
          </a:xfrm>
          <a:prstGeom prst="rect">
            <a:avLst/>
          </a:prstGeom>
          <a:noFill/>
        </p:spPr>
        <p:txBody>
          <a:bodyPr wrap="square" rtlCol="0" anchor="t">
            <a:spAutoFit/>
          </a:bodyPr>
          <a:lstStyle/>
          <a:p>
            <a:pPr>
              <a:lnSpc>
                <a:spcPct val="150000"/>
              </a:lnSpc>
            </a:pPr>
            <a:r>
              <a:rPr lang="zh-CN" altLang="en-US" sz="2000" dirty="0">
                <a:solidFill>
                  <a:srgbClr val="F3644B"/>
                </a:solidFill>
                <a:latin typeface="宋体" panose="02010600030101010101" pitchFamily="2" charset="-122"/>
                <a:ea typeface="宋体" panose="02010600030101010101" pitchFamily="2" charset="-122"/>
                <a:sym typeface="+mn-ea"/>
              </a:rPr>
              <a:t>微服务架构下，不同的微服务往往会有不同的访问地址，客户端可能需要调用多个服务的接口才能完成一个业务需求，如果让客户端直接与各个微服务通信可能出现：</a:t>
            </a:r>
            <a:endParaRPr lang="en-US" altLang="zh-CN" sz="2000" dirty="0">
              <a:solidFill>
                <a:srgbClr val="F3644B"/>
              </a:solidFill>
              <a:latin typeface="宋体" panose="02010600030101010101" pitchFamily="2" charset="-122"/>
              <a:ea typeface="宋体" panose="02010600030101010101" pitchFamily="2" charset="-122"/>
              <a:sym typeface="+mn-ea"/>
            </a:endParaRPr>
          </a:p>
          <a:p>
            <a:pPr marL="457200" indent="-457200">
              <a:lnSpc>
                <a:spcPct val="150000"/>
              </a:lnSpc>
              <a:buFont typeface="+mj-lt"/>
              <a:buAutoNum type="arabicPeriod"/>
            </a:pPr>
            <a:r>
              <a:rPr lang="zh-CN" altLang="en-US" sz="2000" dirty="0">
                <a:solidFill>
                  <a:srgbClr val="F3644B"/>
                </a:solidFill>
                <a:latin typeface="宋体" panose="02010600030101010101" pitchFamily="2" charset="-122"/>
                <a:ea typeface="宋体" panose="02010600030101010101" pitchFamily="2" charset="-122"/>
                <a:sym typeface="+mn-ea"/>
              </a:rPr>
              <a:t>客户端需要调用不同的</a:t>
            </a:r>
            <a:r>
              <a:rPr lang="en-US" altLang="zh-CN" sz="2000" dirty="0">
                <a:solidFill>
                  <a:srgbClr val="F3644B"/>
                </a:solidFill>
                <a:latin typeface="宋体" panose="02010600030101010101" pitchFamily="2" charset="-122"/>
                <a:ea typeface="宋体" panose="02010600030101010101" pitchFamily="2" charset="-122"/>
                <a:sym typeface="+mn-ea"/>
              </a:rPr>
              <a:t>url</a:t>
            </a:r>
            <a:r>
              <a:rPr lang="zh-CN" altLang="en-US" sz="2000" dirty="0">
                <a:solidFill>
                  <a:srgbClr val="F3644B"/>
                </a:solidFill>
                <a:latin typeface="宋体" panose="02010600030101010101" pitchFamily="2" charset="-122"/>
                <a:ea typeface="宋体" panose="02010600030101010101" pitchFamily="2" charset="-122"/>
                <a:sym typeface="+mn-ea"/>
              </a:rPr>
              <a:t>地址，增加了维护调用难度</a:t>
            </a:r>
            <a:endParaRPr lang="zh-CN" altLang="en-US" sz="2000" dirty="0">
              <a:solidFill>
                <a:srgbClr val="F3644B"/>
              </a:solidFill>
              <a:latin typeface="宋体" panose="02010600030101010101" pitchFamily="2" charset="-122"/>
              <a:ea typeface="宋体" panose="02010600030101010101" pitchFamily="2" charset="-122"/>
              <a:sym typeface="+mn-ea"/>
            </a:endParaRPr>
          </a:p>
          <a:p>
            <a:pPr marL="457200" indent="-457200">
              <a:lnSpc>
                <a:spcPct val="150000"/>
              </a:lnSpc>
              <a:buFont typeface="+mj-lt"/>
              <a:buAutoNum type="arabicPeriod"/>
            </a:pPr>
            <a:r>
              <a:rPr lang="zh-CN" altLang="en-US" sz="2000" dirty="0">
                <a:solidFill>
                  <a:srgbClr val="F3644B"/>
                </a:solidFill>
                <a:latin typeface="宋体" panose="02010600030101010101" pitchFamily="2" charset="-122"/>
                <a:ea typeface="宋体" panose="02010600030101010101" pitchFamily="2" charset="-122"/>
                <a:sym typeface="+mn-ea"/>
              </a:rPr>
              <a:t>在一定的场景下，也存在跨域请求的问题（前后端分离就会碰到跨域问题，原本我们在后端采用</a:t>
            </a:r>
            <a:r>
              <a:rPr lang="en-US" altLang="zh-CN" sz="2000" dirty="0">
                <a:solidFill>
                  <a:srgbClr val="F3644B"/>
                </a:solidFill>
                <a:latin typeface="宋体" panose="02010600030101010101" pitchFamily="2" charset="-122"/>
                <a:ea typeface="宋体" panose="02010600030101010101" pitchFamily="2" charset="-122"/>
                <a:sym typeface="+mn-ea"/>
              </a:rPr>
              <a:t>Cors</a:t>
            </a:r>
            <a:r>
              <a:rPr lang="zh-CN" altLang="en-US" sz="2000" dirty="0">
                <a:solidFill>
                  <a:srgbClr val="F3644B"/>
                </a:solidFill>
                <a:latin typeface="宋体" panose="02010600030101010101" pitchFamily="2" charset="-122"/>
                <a:ea typeface="宋体" panose="02010600030101010101" pitchFamily="2" charset="-122"/>
                <a:sym typeface="+mn-ea"/>
              </a:rPr>
              <a:t>就能解决，现在利用网关，那么就放在网关这层做好了）</a:t>
            </a:r>
            <a:endParaRPr lang="zh-CN" altLang="en-US" sz="2000" dirty="0">
              <a:solidFill>
                <a:srgbClr val="F3644B"/>
              </a:solidFill>
              <a:latin typeface="宋体" panose="02010600030101010101" pitchFamily="2" charset="-122"/>
              <a:ea typeface="宋体" panose="02010600030101010101" pitchFamily="2" charset="-122"/>
              <a:sym typeface="+mn-ea"/>
            </a:endParaRPr>
          </a:p>
          <a:p>
            <a:pPr marL="457200" indent="-457200">
              <a:lnSpc>
                <a:spcPct val="150000"/>
              </a:lnSpc>
              <a:buFont typeface="+mj-lt"/>
              <a:buAutoNum type="arabicPeriod"/>
            </a:pPr>
            <a:r>
              <a:rPr lang="zh-CN" altLang="en-US" sz="2000" dirty="0">
                <a:solidFill>
                  <a:srgbClr val="F3644B"/>
                </a:solidFill>
                <a:latin typeface="宋体" panose="02010600030101010101" pitchFamily="2" charset="-122"/>
                <a:ea typeface="宋体" panose="02010600030101010101" pitchFamily="2" charset="-122"/>
                <a:sym typeface="+mn-ea"/>
              </a:rPr>
              <a:t>每个微服务都需要进行单独的身份认证</a:t>
            </a:r>
            <a:endParaRPr lang="zh-CN" altLang="en-US" sz="2000" dirty="0">
              <a:solidFill>
                <a:srgbClr val="F3644B"/>
              </a:solidFill>
              <a:latin typeface="宋体" panose="02010600030101010101" pitchFamily="2" charset="-122"/>
              <a:ea typeface="宋体" panose="02010600030101010101" pitchFamily="2" charset="-122"/>
              <a:sym typeface="+mn-ea"/>
            </a:endParaRPr>
          </a:p>
        </p:txBody>
      </p:sp>
      <p:sp>
        <p:nvSpPr>
          <p:cNvPr id="11" name="文本框 10"/>
          <p:cNvSpPr txBox="1"/>
          <p:nvPr/>
        </p:nvSpPr>
        <p:spPr>
          <a:xfrm>
            <a:off x="733468" y="5267633"/>
            <a:ext cx="10725064" cy="481863"/>
          </a:xfrm>
          <a:prstGeom prst="rect">
            <a:avLst/>
          </a:prstGeom>
          <a:noFill/>
        </p:spPr>
        <p:txBody>
          <a:bodyPr wrap="square" rtlCol="0" anchor="t">
            <a:spAutoFit/>
          </a:bodyPr>
          <a:lstStyle/>
          <a:p>
            <a:pPr>
              <a:lnSpc>
                <a:spcPct val="150000"/>
              </a:lnSpc>
            </a:pPr>
            <a:r>
              <a:rPr lang="en-US" altLang="zh-CN" sz="2000" dirty="0">
                <a:solidFill>
                  <a:srgbClr val="F3644B"/>
                </a:solidFill>
                <a:latin typeface="宋体" panose="02010600030101010101" pitchFamily="2" charset="-122"/>
                <a:ea typeface="宋体" panose="02010600030101010101" pitchFamily="2" charset="-122"/>
                <a:sym typeface="+mn-ea"/>
              </a:rPr>
              <a:t>API</a:t>
            </a:r>
            <a:r>
              <a:rPr lang="zh-CN" altLang="en-US" sz="2000" dirty="0">
                <a:solidFill>
                  <a:srgbClr val="F3644B"/>
                </a:solidFill>
                <a:latin typeface="宋体" panose="02010600030101010101" pitchFamily="2" charset="-122"/>
                <a:ea typeface="宋体" panose="02010600030101010101" pitchFamily="2" charset="-122"/>
                <a:sym typeface="+mn-ea"/>
              </a:rPr>
              <a:t>网关就可以较好的统一处理上述问题，</a:t>
            </a:r>
            <a:r>
              <a:rPr lang="en-US" altLang="zh-CN" sz="2000" dirty="0">
                <a:solidFill>
                  <a:srgbClr val="F3644B"/>
                </a:solidFill>
                <a:latin typeface="宋体" panose="02010600030101010101" pitchFamily="2" charset="-122"/>
                <a:ea typeface="宋体" panose="02010600030101010101" pitchFamily="2" charset="-122"/>
                <a:sym typeface="+mn-ea"/>
              </a:rPr>
              <a:t>API</a:t>
            </a:r>
            <a:r>
              <a:rPr lang="zh-CN" altLang="en-US" sz="2000" dirty="0">
                <a:solidFill>
                  <a:srgbClr val="F3644B"/>
                </a:solidFill>
                <a:latin typeface="宋体" panose="02010600030101010101" pitchFamily="2" charset="-122"/>
                <a:ea typeface="宋体" panose="02010600030101010101" pitchFamily="2" charset="-122"/>
                <a:sym typeface="+mn-ea"/>
              </a:rPr>
              <a:t>请求调用统一接入</a:t>
            </a:r>
            <a:r>
              <a:rPr lang="en-US" altLang="zh-CN" sz="2000" dirty="0">
                <a:solidFill>
                  <a:srgbClr val="F3644B"/>
                </a:solidFill>
                <a:latin typeface="宋体" panose="02010600030101010101" pitchFamily="2" charset="-122"/>
                <a:ea typeface="宋体" panose="02010600030101010101" pitchFamily="2" charset="-122"/>
                <a:sym typeface="+mn-ea"/>
              </a:rPr>
              <a:t>API</a:t>
            </a:r>
            <a:r>
              <a:rPr lang="zh-CN" altLang="en-US" sz="2000" dirty="0">
                <a:solidFill>
                  <a:srgbClr val="F3644B"/>
                </a:solidFill>
                <a:latin typeface="宋体" panose="02010600030101010101" pitchFamily="2" charset="-122"/>
                <a:ea typeface="宋体" panose="02010600030101010101" pitchFamily="2" charset="-122"/>
                <a:sym typeface="+mn-ea"/>
              </a:rPr>
              <a:t>网关层，由网关转发请求。</a:t>
            </a:r>
            <a:endParaRPr lang="en-US" altLang="zh-CN" sz="2000" dirty="0">
              <a:solidFill>
                <a:srgbClr val="F3644B"/>
              </a:solidFill>
              <a:latin typeface="宋体" panose="02010600030101010101" pitchFamily="2" charset="-122"/>
              <a:ea typeface="宋体" panose="02010600030101010101" pitchFamily="2" charset="-122"/>
              <a:sym typeface="+mn-ea"/>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未标题-2"/>
          <p:cNvPicPr>
            <a:picLocks noChangeAspect="1"/>
          </p:cNvPicPr>
          <p:nvPr/>
        </p:nvPicPr>
        <p:blipFill>
          <a:blip r:embed="rId1"/>
          <a:stretch>
            <a:fillRect/>
          </a:stretch>
        </p:blipFill>
        <p:spPr>
          <a:xfrm>
            <a:off x="7232650" y="3305810"/>
            <a:ext cx="10156190" cy="5709285"/>
          </a:xfrm>
          <a:prstGeom prst="rect">
            <a:avLst/>
          </a:prstGeom>
        </p:spPr>
      </p:pic>
      <p:sp>
        <p:nvSpPr>
          <p:cNvPr id="14" name="矩形 13"/>
          <p:cNvSpPr/>
          <p:nvPr/>
        </p:nvSpPr>
        <p:spPr>
          <a:xfrm>
            <a:off x="-49530" y="267970"/>
            <a:ext cx="12268200" cy="963930"/>
          </a:xfrm>
          <a:prstGeom prst="rect">
            <a:avLst/>
          </a:prstGeom>
          <a:solidFill>
            <a:srgbClr val="F3644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TextBox 49"/>
          <p:cNvSpPr txBox="1"/>
          <p:nvPr/>
        </p:nvSpPr>
        <p:spPr>
          <a:xfrm>
            <a:off x="1065178" y="714211"/>
            <a:ext cx="7013610" cy="386080"/>
          </a:xfrm>
          <a:prstGeom prst="rect">
            <a:avLst/>
          </a:prstGeom>
          <a:noFill/>
        </p:spPr>
        <p:txBody>
          <a:bodyPr wrap="square" rtlCol="0">
            <a:spAutoFit/>
          </a:bodyPr>
          <a:lstStyle/>
          <a:p>
            <a:pPr>
              <a:lnSpc>
                <a:spcPct val="80000"/>
              </a:lnSpc>
            </a:pPr>
            <a:r>
              <a:rPr lang="zh-CN" altLang="en-US" sz="2400" dirty="0">
                <a:solidFill>
                  <a:srgbClr val="FDFDFD"/>
                </a:solidFill>
                <a:latin typeface="宋体" panose="02010600030101010101" pitchFamily="2" charset="-122"/>
                <a:ea typeface="宋体" panose="02010600030101010101" pitchFamily="2" charset="-122"/>
                <a:cs typeface="+mn-ea"/>
                <a:sym typeface="+mn-lt"/>
              </a:rPr>
              <a:t>课程讲解 </a:t>
            </a:r>
            <a:r>
              <a:rPr lang="en-US" altLang="zh-CN" sz="2400" dirty="0">
                <a:solidFill>
                  <a:srgbClr val="FDFDFD"/>
                </a:solidFill>
                <a:latin typeface="宋体" panose="02010600030101010101" pitchFamily="2" charset="-122"/>
                <a:ea typeface="宋体" panose="02010600030101010101" pitchFamily="2" charset="-122"/>
                <a:cs typeface="+mn-ea"/>
                <a:sym typeface="+mn-lt"/>
              </a:rPr>
              <a:t>-- </a:t>
            </a:r>
            <a:r>
              <a:rPr lang="zh-CN" altLang="en-US" sz="2400" dirty="0">
                <a:solidFill>
                  <a:srgbClr val="FDFDFD"/>
                </a:solidFill>
                <a:latin typeface="宋体" panose="02010600030101010101" pitchFamily="2" charset="-122"/>
                <a:ea typeface="宋体" panose="02010600030101010101" pitchFamily="2" charset="-122"/>
                <a:cs typeface="+mn-ea"/>
                <a:sym typeface="+mn-lt"/>
              </a:rPr>
              <a:t>微服务架构核心概念</a:t>
            </a:r>
            <a:endParaRPr lang="zh-CN" altLang="en-US" sz="2400" dirty="0">
              <a:solidFill>
                <a:srgbClr val="FDFDFD"/>
              </a:solidFill>
              <a:latin typeface="宋体" panose="02010600030101010101" pitchFamily="2" charset="-122"/>
              <a:ea typeface="宋体" panose="02010600030101010101" pitchFamily="2" charset="-122"/>
              <a:cs typeface="+mn-ea"/>
              <a:sym typeface="+mn-lt"/>
            </a:endParaRPr>
          </a:p>
        </p:txBody>
      </p:sp>
      <p:sp>
        <p:nvSpPr>
          <p:cNvPr id="16" name="TextBox 50"/>
          <p:cNvSpPr txBox="1"/>
          <p:nvPr/>
        </p:nvSpPr>
        <p:spPr>
          <a:xfrm>
            <a:off x="1065178" y="413731"/>
            <a:ext cx="4378086" cy="275590"/>
          </a:xfrm>
          <a:prstGeom prst="rect">
            <a:avLst/>
          </a:prstGeom>
          <a:noFill/>
        </p:spPr>
        <p:txBody>
          <a:bodyPr wrap="square" rtlCol="0">
            <a:spAutoFit/>
          </a:bodyPr>
          <a:lstStyle/>
          <a:p>
            <a:r>
              <a:rPr lang="en-US" sz="1200" dirty="0">
                <a:solidFill>
                  <a:srgbClr val="FDFDFD"/>
                </a:solidFill>
                <a:latin typeface="微软雅黑" panose="020B0503020204020204" charset="-122"/>
                <a:ea typeface="微软雅黑" panose="020B0503020204020204" charset="-122"/>
                <a:cs typeface="+mn-ea"/>
                <a:sym typeface="+mn-lt"/>
              </a:rPr>
              <a:t>LET‘S MAKE YOUR STUDY EASY</a:t>
            </a:r>
            <a:endParaRPr lang="en-US" sz="1200" dirty="0">
              <a:solidFill>
                <a:srgbClr val="FDFDFD"/>
              </a:solidFill>
              <a:latin typeface="微软雅黑" panose="020B0503020204020204" charset="-122"/>
              <a:ea typeface="微软雅黑" panose="020B0503020204020204" charset="-122"/>
              <a:cs typeface="+mn-ea"/>
              <a:sym typeface="+mn-lt"/>
            </a:endParaRPr>
          </a:p>
        </p:txBody>
      </p:sp>
      <p:sp>
        <p:nvSpPr>
          <p:cNvPr id="17" name="Rectangle 51"/>
          <p:cNvSpPr/>
          <p:nvPr/>
        </p:nvSpPr>
        <p:spPr>
          <a:xfrm>
            <a:off x="925747" y="414044"/>
            <a:ext cx="70970" cy="628052"/>
          </a:xfrm>
          <a:prstGeom prst="rect">
            <a:avLst/>
          </a:prstGeom>
          <a:solidFill>
            <a:srgbClr val="F8F8F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cs typeface="+mn-ea"/>
              <a:sym typeface="+mn-lt"/>
            </a:endParaRPr>
          </a:p>
        </p:txBody>
      </p:sp>
      <p:pic>
        <p:nvPicPr>
          <p:cNvPr id="19" name="图片 18" descr="D:\4.png4"/>
          <p:cNvPicPr>
            <a:picLocks noChangeAspect="1"/>
          </p:cNvPicPr>
          <p:nvPr/>
        </p:nvPicPr>
        <p:blipFill>
          <a:blip r:embed="rId2"/>
          <a:srcRect/>
          <a:stretch>
            <a:fillRect/>
          </a:stretch>
        </p:blipFill>
        <p:spPr>
          <a:xfrm>
            <a:off x="-893445" y="-41910"/>
            <a:ext cx="2817495" cy="1583690"/>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0827" y="1377661"/>
            <a:ext cx="8750346" cy="533324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4204809" y="3421220"/>
            <a:ext cx="3782382" cy="444242"/>
          </a:xfrm>
          <a:prstGeom prst="rect">
            <a:avLst/>
          </a:prstGeom>
        </p:spPr>
        <p:txBody>
          <a:bodyPr wrap="square" anchor="ctr" anchorCtr="0">
            <a:noAutofit/>
          </a:bodyPr>
          <a:lstStyle/>
          <a:p>
            <a:pPr algn="ctr"/>
            <a:endParaRPr lang="zh-CN" altLang="en-US" sz="1400" dirty="0">
              <a:solidFill>
                <a:schemeClr val="bg1"/>
              </a:solidFill>
              <a:cs typeface="+mn-ea"/>
              <a:sym typeface="+mn-lt"/>
            </a:endParaRPr>
          </a:p>
        </p:txBody>
      </p:sp>
      <p:sp>
        <p:nvSpPr>
          <p:cNvPr id="3" name="矩形 2"/>
          <p:cNvSpPr/>
          <p:nvPr/>
        </p:nvSpPr>
        <p:spPr>
          <a:xfrm>
            <a:off x="-39370" y="-36830"/>
            <a:ext cx="12270740" cy="4130675"/>
          </a:xfrm>
          <a:prstGeom prst="rect">
            <a:avLst/>
          </a:prstGeom>
          <a:solidFill>
            <a:srgbClr val="FAFAF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9" name="Freeform 6"/>
          <p:cNvSpPr/>
          <p:nvPr/>
        </p:nvSpPr>
        <p:spPr bwMode="auto">
          <a:xfrm>
            <a:off x="3429690" y="742478"/>
            <a:ext cx="5314396" cy="5373044"/>
          </a:xfrm>
          <a:custGeom>
            <a:avLst/>
            <a:gdLst>
              <a:gd name="T0" fmla="*/ 1203 w 1622"/>
              <a:gd name="T1" fmla="*/ 57 h 1622"/>
              <a:gd name="T2" fmla="*/ 1067 w 1622"/>
              <a:gd name="T3" fmla="*/ 0 h 1622"/>
              <a:gd name="T4" fmla="*/ 555 w 1622"/>
              <a:gd name="T5" fmla="*/ 0 h 1622"/>
              <a:gd name="T6" fmla="*/ 419 w 1622"/>
              <a:gd name="T7" fmla="*/ 57 h 1622"/>
              <a:gd name="T8" fmla="*/ 57 w 1622"/>
              <a:gd name="T9" fmla="*/ 419 h 1622"/>
              <a:gd name="T10" fmla="*/ 0 w 1622"/>
              <a:gd name="T11" fmla="*/ 555 h 1622"/>
              <a:gd name="T12" fmla="*/ 0 w 1622"/>
              <a:gd name="T13" fmla="*/ 1067 h 1622"/>
              <a:gd name="T14" fmla="*/ 57 w 1622"/>
              <a:gd name="T15" fmla="*/ 1204 h 1622"/>
              <a:gd name="T16" fmla="*/ 419 w 1622"/>
              <a:gd name="T17" fmla="*/ 1565 h 1622"/>
              <a:gd name="T18" fmla="*/ 555 w 1622"/>
              <a:gd name="T19" fmla="*/ 1622 h 1622"/>
              <a:gd name="T20" fmla="*/ 1067 w 1622"/>
              <a:gd name="T21" fmla="*/ 1622 h 1622"/>
              <a:gd name="T22" fmla="*/ 1203 w 1622"/>
              <a:gd name="T23" fmla="*/ 1565 h 1622"/>
              <a:gd name="T24" fmla="*/ 1565 w 1622"/>
              <a:gd name="T25" fmla="*/ 1204 h 1622"/>
              <a:gd name="T26" fmla="*/ 1622 w 1622"/>
              <a:gd name="T27" fmla="*/ 1067 h 1622"/>
              <a:gd name="T28" fmla="*/ 1622 w 1622"/>
              <a:gd name="T29" fmla="*/ 555 h 1622"/>
              <a:gd name="T30" fmla="*/ 1565 w 1622"/>
              <a:gd name="T31" fmla="*/ 419 h 1622"/>
              <a:gd name="T32" fmla="*/ 1203 w 1622"/>
              <a:gd name="T33" fmla="*/ 57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22" h="1622">
                <a:moveTo>
                  <a:pt x="1203" y="57"/>
                </a:moveTo>
                <a:cubicBezTo>
                  <a:pt x="1172" y="26"/>
                  <a:pt x="1111" y="0"/>
                  <a:pt x="1067" y="0"/>
                </a:cubicBezTo>
                <a:cubicBezTo>
                  <a:pt x="555" y="0"/>
                  <a:pt x="555" y="0"/>
                  <a:pt x="555" y="0"/>
                </a:cubicBezTo>
                <a:cubicBezTo>
                  <a:pt x="511" y="0"/>
                  <a:pt x="450" y="26"/>
                  <a:pt x="419" y="57"/>
                </a:cubicBezTo>
                <a:cubicBezTo>
                  <a:pt x="57" y="419"/>
                  <a:pt x="57" y="419"/>
                  <a:pt x="57" y="419"/>
                </a:cubicBezTo>
                <a:cubicBezTo>
                  <a:pt x="26" y="450"/>
                  <a:pt x="0" y="511"/>
                  <a:pt x="0" y="555"/>
                </a:cubicBezTo>
                <a:cubicBezTo>
                  <a:pt x="0" y="1067"/>
                  <a:pt x="0" y="1067"/>
                  <a:pt x="0" y="1067"/>
                </a:cubicBezTo>
                <a:cubicBezTo>
                  <a:pt x="0" y="1111"/>
                  <a:pt x="26" y="1173"/>
                  <a:pt x="57" y="1204"/>
                </a:cubicBezTo>
                <a:cubicBezTo>
                  <a:pt x="419" y="1565"/>
                  <a:pt x="419" y="1565"/>
                  <a:pt x="419" y="1565"/>
                </a:cubicBezTo>
                <a:cubicBezTo>
                  <a:pt x="450" y="1597"/>
                  <a:pt x="511" y="1622"/>
                  <a:pt x="555" y="1622"/>
                </a:cubicBezTo>
                <a:cubicBezTo>
                  <a:pt x="1067" y="1622"/>
                  <a:pt x="1067" y="1622"/>
                  <a:pt x="1067" y="1622"/>
                </a:cubicBezTo>
                <a:cubicBezTo>
                  <a:pt x="1111" y="1622"/>
                  <a:pt x="1172" y="1597"/>
                  <a:pt x="1203" y="1565"/>
                </a:cubicBezTo>
                <a:cubicBezTo>
                  <a:pt x="1565" y="1204"/>
                  <a:pt x="1565" y="1204"/>
                  <a:pt x="1565" y="1204"/>
                </a:cubicBezTo>
                <a:cubicBezTo>
                  <a:pt x="1596" y="1173"/>
                  <a:pt x="1622" y="1111"/>
                  <a:pt x="1622" y="1067"/>
                </a:cubicBezTo>
                <a:cubicBezTo>
                  <a:pt x="1622" y="555"/>
                  <a:pt x="1622" y="555"/>
                  <a:pt x="1622" y="555"/>
                </a:cubicBezTo>
                <a:cubicBezTo>
                  <a:pt x="1622" y="511"/>
                  <a:pt x="1596" y="450"/>
                  <a:pt x="1565" y="419"/>
                </a:cubicBezTo>
                <a:lnTo>
                  <a:pt x="1203" y="57"/>
                </a:lnTo>
                <a:close/>
              </a:path>
            </a:pathLst>
          </a:custGeom>
          <a:solidFill>
            <a:srgbClr val="F3644B"/>
          </a:solidFill>
          <a:ln w="12700" cap="flat">
            <a:noFill/>
            <a:prstDash val="solid"/>
            <a:miter lim="800000"/>
          </a:ln>
        </p:spPr>
        <p:txBody>
          <a:bodyPr vert="horz" wrap="square" lIns="91440" tIns="45720" rIns="91440" bIns="45720" numCol="1" anchor="t" anchorCtr="0" compatLnSpc="1"/>
          <a:lstStyle/>
          <a:p>
            <a:endParaRPr lang="zh-CN" altLang="en-US">
              <a:solidFill>
                <a:schemeClr val="bg1"/>
              </a:solidFill>
              <a:cs typeface="+mn-ea"/>
              <a:sym typeface="+mn-lt"/>
            </a:endParaRPr>
          </a:p>
        </p:txBody>
      </p:sp>
      <p:sp>
        <p:nvSpPr>
          <p:cNvPr id="10" name="Oval 65_1"/>
          <p:cNvSpPr/>
          <p:nvPr/>
        </p:nvSpPr>
        <p:spPr>
          <a:xfrm>
            <a:off x="3655085" y="975194"/>
            <a:ext cx="4882628" cy="4882628"/>
          </a:xfrm>
          <a:prstGeom prst="ellipse">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grpSp>
        <p:nvGrpSpPr>
          <p:cNvPr id="8" name="组合 7"/>
          <p:cNvGrpSpPr/>
          <p:nvPr/>
        </p:nvGrpSpPr>
        <p:grpSpPr>
          <a:xfrm>
            <a:off x="3948430" y="2761933"/>
            <a:ext cx="4692650" cy="1761490"/>
            <a:chOff x="6073" y="4117"/>
            <a:chExt cx="7390" cy="2774"/>
          </a:xfrm>
        </p:grpSpPr>
        <p:sp>
          <p:nvSpPr>
            <p:cNvPr id="4" name="文本框 3"/>
            <p:cNvSpPr txBox="1"/>
            <p:nvPr/>
          </p:nvSpPr>
          <p:spPr>
            <a:xfrm>
              <a:off x="8208" y="4117"/>
              <a:ext cx="2496" cy="919"/>
            </a:xfrm>
            <a:prstGeom prst="rect">
              <a:avLst/>
            </a:prstGeom>
            <a:noFill/>
          </p:spPr>
          <p:txBody>
            <a:bodyPr wrap="square" rtlCol="0">
              <a:spAutoFit/>
            </a:bodyPr>
            <a:lstStyle/>
            <a:p>
              <a:pPr algn="ctr"/>
              <a:r>
                <a:rPr lang="zh-CN" altLang="en-US" sz="3200" dirty="0">
                  <a:solidFill>
                    <a:srgbClr val="FDFDFD"/>
                  </a:solidFill>
                  <a:latin typeface="宋体" panose="02010600030101010101" pitchFamily="2" charset="-122"/>
                  <a:ea typeface="宋体" panose="02010600030101010101" pitchFamily="2" charset="-122"/>
                  <a:cs typeface="宋体" panose="02010600030101010101" pitchFamily="2" charset="-122"/>
                </a:rPr>
                <a:t>第</a:t>
              </a:r>
              <a:r>
                <a:rPr lang="en-US" altLang="zh-CN" sz="3200" dirty="0">
                  <a:solidFill>
                    <a:srgbClr val="FDFDFD"/>
                  </a:solidFill>
                  <a:latin typeface="宋体" panose="02010600030101010101" pitchFamily="2" charset="-122"/>
                  <a:ea typeface="宋体" panose="02010600030101010101" pitchFamily="2" charset="-122"/>
                  <a:cs typeface="宋体" panose="02010600030101010101" pitchFamily="2" charset="-122"/>
                </a:rPr>
                <a:t>02</a:t>
              </a:r>
              <a:r>
                <a:rPr lang="zh-CN" altLang="en-US" sz="3200" dirty="0">
                  <a:solidFill>
                    <a:srgbClr val="FDFDFD"/>
                  </a:solidFill>
                  <a:latin typeface="宋体" panose="02010600030101010101" pitchFamily="2" charset="-122"/>
                  <a:ea typeface="宋体" panose="02010600030101010101" pitchFamily="2" charset="-122"/>
                  <a:cs typeface="宋体" panose="02010600030101010101" pitchFamily="2" charset="-122"/>
                </a:rPr>
                <a:t>课</a:t>
              </a:r>
              <a:endParaRPr lang="zh-CN" altLang="en-US" sz="3200" dirty="0">
                <a:solidFill>
                  <a:srgbClr val="FDFDFD"/>
                </a:solidFill>
                <a:latin typeface="宋体" panose="02010600030101010101" pitchFamily="2" charset="-122"/>
                <a:ea typeface="宋体" panose="02010600030101010101" pitchFamily="2" charset="-122"/>
                <a:cs typeface="宋体" panose="02010600030101010101" pitchFamily="2" charset="-122"/>
              </a:endParaRPr>
            </a:p>
          </p:txBody>
        </p:sp>
        <p:sp>
          <p:nvSpPr>
            <p:cNvPr id="6" name="文本框 5"/>
            <p:cNvSpPr txBox="1"/>
            <p:nvPr/>
          </p:nvSpPr>
          <p:spPr>
            <a:xfrm>
              <a:off x="6073" y="5776"/>
              <a:ext cx="7390" cy="1115"/>
            </a:xfrm>
            <a:prstGeom prst="rect">
              <a:avLst/>
            </a:prstGeom>
            <a:noFill/>
          </p:spPr>
          <p:txBody>
            <a:bodyPr wrap="square" rtlCol="0">
              <a:spAutoFit/>
            </a:bodyPr>
            <a:lstStyle/>
            <a:p>
              <a:pPr algn="ctr"/>
              <a:r>
                <a:rPr lang="en-US" altLang="zh-CN" sz="4000" dirty="0">
                  <a:solidFill>
                    <a:srgbClr val="FDFDFD"/>
                  </a:solidFill>
                  <a:latin typeface="宋体" panose="02010600030101010101" pitchFamily="2" charset="-122"/>
                  <a:ea typeface="宋体" panose="02010600030101010101" pitchFamily="2" charset="-122"/>
                  <a:cs typeface="思源黑体 CN Bold" panose="020B0800000000000000" charset="-122"/>
                </a:rPr>
                <a:t>Spring Cloud</a:t>
              </a:r>
              <a:r>
                <a:rPr lang="zh-CN" altLang="en-US" sz="4000" dirty="0">
                  <a:solidFill>
                    <a:srgbClr val="FDFDFD"/>
                  </a:solidFill>
                  <a:latin typeface="宋体" panose="02010600030101010101" pitchFamily="2" charset="-122"/>
                  <a:ea typeface="宋体" panose="02010600030101010101" pitchFamily="2" charset="-122"/>
                  <a:cs typeface="思源黑体 CN Bold" panose="020B0800000000000000" charset="-122"/>
                </a:rPr>
                <a:t>综述</a:t>
              </a:r>
              <a:endParaRPr lang="zh-CN" altLang="zh-CN" sz="4000" dirty="0">
                <a:solidFill>
                  <a:srgbClr val="FDFDFD"/>
                </a:solidFill>
                <a:latin typeface="宋体" panose="02010600030101010101" pitchFamily="2" charset="-122"/>
                <a:ea typeface="宋体" panose="02010600030101010101" pitchFamily="2" charset="-122"/>
                <a:cs typeface="思源黑体 CN Bold" panose="020B0800000000000000" charset="-122"/>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Freeform 6"/>
          <p:cNvSpPr/>
          <p:nvPr/>
        </p:nvSpPr>
        <p:spPr bwMode="auto">
          <a:xfrm>
            <a:off x="1890045" y="2258267"/>
            <a:ext cx="2315910" cy="2341468"/>
          </a:xfrm>
          <a:custGeom>
            <a:avLst/>
            <a:gdLst>
              <a:gd name="T0" fmla="*/ 1203 w 1622"/>
              <a:gd name="T1" fmla="*/ 57 h 1622"/>
              <a:gd name="T2" fmla="*/ 1067 w 1622"/>
              <a:gd name="T3" fmla="*/ 0 h 1622"/>
              <a:gd name="T4" fmla="*/ 555 w 1622"/>
              <a:gd name="T5" fmla="*/ 0 h 1622"/>
              <a:gd name="T6" fmla="*/ 419 w 1622"/>
              <a:gd name="T7" fmla="*/ 57 h 1622"/>
              <a:gd name="T8" fmla="*/ 57 w 1622"/>
              <a:gd name="T9" fmla="*/ 419 h 1622"/>
              <a:gd name="T10" fmla="*/ 0 w 1622"/>
              <a:gd name="T11" fmla="*/ 555 h 1622"/>
              <a:gd name="T12" fmla="*/ 0 w 1622"/>
              <a:gd name="T13" fmla="*/ 1067 h 1622"/>
              <a:gd name="T14" fmla="*/ 57 w 1622"/>
              <a:gd name="T15" fmla="*/ 1204 h 1622"/>
              <a:gd name="T16" fmla="*/ 419 w 1622"/>
              <a:gd name="T17" fmla="*/ 1565 h 1622"/>
              <a:gd name="T18" fmla="*/ 555 w 1622"/>
              <a:gd name="T19" fmla="*/ 1622 h 1622"/>
              <a:gd name="T20" fmla="*/ 1067 w 1622"/>
              <a:gd name="T21" fmla="*/ 1622 h 1622"/>
              <a:gd name="T22" fmla="*/ 1203 w 1622"/>
              <a:gd name="T23" fmla="*/ 1565 h 1622"/>
              <a:gd name="T24" fmla="*/ 1565 w 1622"/>
              <a:gd name="T25" fmla="*/ 1204 h 1622"/>
              <a:gd name="T26" fmla="*/ 1622 w 1622"/>
              <a:gd name="T27" fmla="*/ 1067 h 1622"/>
              <a:gd name="T28" fmla="*/ 1622 w 1622"/>
              <a:gd name="T29" fmla="*/ 555 h 1622"/>
              <a:gd name="T30" fmla="*/ 1565 w 1622"/>
              <a:gd name="T31" fmla="*/ 419 h 1622"/>
              <a:gd name="T32" fmla="*/ 1203 w 1622"/>
              <a:gd name="T33" fmla="*/ 57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22" h="1622">
                <a:moveTo>
                  <a:pt x="1203" y="57"/>
                </a:moveTo>
                <a:cubicBezTo>
                  <a:pt x="1172" y="26"/>
                  <a:pt x="1111" y="0"/>
                  <a:pt x="1067" y="0"/>
                </a:cubicBezTo>
                <a:cubicBezTo>
                  <a:pt x="555" y="0"/>
                  <a:pt x="555" y="0"/>
                  <a:pt x="555" y="0"/>
                </a:cubicBezTo>
                <a:cubicBezTo>
                  <a:pt x="511" y="0"/>
                  <a:pt x="450" y="26"/>
                  <a:pt x="419" y="57"/>
                </a:cubicBezTo>
                <a:cubicBezTo>
                  <a:pt x="57" y="419"/>
                  <a:pt x="57" y="419"/>
                  <a:pt x="57" y="419"/>
                </a:cubicBezTo>
                <a:cubicBezTo>
                  <a:pt x="26" y="450"/>
                  <a:pt x="0" y="511"/>
                  <a:pt x="0" y="555"/>
                </a:cubicBezTo>
                <a:cubicBezTo>
                  <a:pt x="0" y="1067"/>
                  <a:pt x="0" y="1067"/>
                  <a:pt x="0" y="1067"/>
                </a:cubicBezTo>
                <a:cubicBezTo>
                  <a:pt x="0" y="1111"/>
                  <a:pt x="26" y="1173"/>
                  <a:pt x="57" y="1204"/>
                </a:cubicBezTo>
                <a:cubicBezTo>
                  <a:pt x="419" y="1565"/>
                  <a:pt x="419" y="1565"/>
                  <a:pt x="419" y="1565"/>
                </a:cubicBezTo>
                <a:cubicBezTo>
                  <a:pt x="450" y="1597"/>
                  <a:pt x="511" y="1622"/>
                  <a:pt x="555" y="1622"/>
                </a:cubicBezTo>
                <a:cubicBezTo>
                  <a:pt x="1067" y="1622"/>
                  <a:pt x="1067" y="1622"/>
                  <a:pt x="1067" y="1622"/>
                </a:cubicBezTo>
                <a:cubicBezTo>
                  <a:pt x="1111" y="1622"/>
                  <a:pt x="1172" y="1597"/>
                  <a:pt x="1203" y="1565"/>
                </a:cubicBezTo>
                <a:cubicBezTo>
                  <a:pt x="1565" y="1204"/>
                  <a:pt x="1565" y="1204"/>
                  <a:pt x="1565" y="1204"/>
                </a:cubicBezTo>
                <a:cubicBezTo>
                  <a:pt x="1596" y="1173"/>
                  <a:pt x="1622" y="1111"/>
                  <a:pt x="1622" y="1067"/>
                </a:cubicBezTo>
                <a:cubicBezTo>
                  <a:pt x="1622" y="555"/>
                  <a:pt x="1622" y="555"/>
                  <a:pt x="1622" y="555"/>
                </a:cubicBezTo>
                <a:cubicBezTo>
                  <a:pt x="1622" y="511"/>
                  <a:pt x="1596" y="450"/>
                  <a:pt x="1565" y="419"/>
                </a:cubicBezTo>
                <a:lnTo>
                  <a:pt x="1203" y="57"/>
                </a:lnTo>
                <a:close/>
              </a:path>
            </a:pathLst>
          </a:custGeom>
          <a:solidFill>
            <a:schemeClr val="bg1">
              <a:alpha val="20000"/>
            </a:schemeClr>
          </a:solidFill>
          <a:ln w="12700" cap="flat">
            <a:no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2" name="椭圆 1"/>
          <p:cNvSpPr/>
          <p:nvPr/>
        </p:nvSpPr>
        <p:spPr>
          <a:xfrm>
            <a:off x="6792303" y="1325269"/>
            <a:ext cx="550606" cy="5506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mn-ea"/>
                <a:cs typeface="+mn-ea"/>
                <a:sym typeface="+mn-lt"/>
              </a:rPr>
              <a:t>01</a:t>
            </a:r>
            <a:endParaRPr lang="zh-CN" altLang="en-US" sz="1200" dirty="0">
              <a:latin typeface="+mn-ea"/>
              <a:cs typeface="+mn-ea"/>
              <a:sym typeface="+mn-lt"/>
            </a:endParaRPr>
          </a:p>
        </p:txBody>
      </p:sp>
      <p:sp>
        <p:nvSpPr>
          <p:cNvPr id="3" name="椭圆 2"/>
          <p:cNvSpPr/>
          <p:nvPr/>
        </p:nvSpPr>
        <p:spPr>
          <a:xfrm>
            <a:off x="6792303" y="2278384"/>
            <a:ext cx="550606" cy="5506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mn-ea"/>
                <a:cs typeface="+mn-ea"/>
                <a:sym typeface="+mn-lt"/>
              </a:rPr>
              <a:t>02</a:t>
            </a:r>
            <a:endParaRPr lang="en-US" altLang="zh-CN" sz="1200" dirty="0">
              <a:latin typeface="+mn-ea"/>
              <a:cs typeface="+mn-ea"/>
              <a:sym typeface="+mn-lt"/>
            </a:endParaRPr>
          </a:p>
        </p:txBody>
      </p:sp>
      <p:sp>
        <p:nvSpPr>
          <p:cNvPr id="4" name="椭圆 3"/>
          <p:cNvSpPr/>
          <p:nvPr/>
        </p:nvSpPr>
        <p:spPr>
          <a:xfrm>
            <a:off x="6792303" y="3219786"/>
            <a:ext cx="550606" cy="5506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mn-ea"/>
                <a:cs typeface="+mn-ea"/>
                <a:sym typeface="+mn-lt"/>
              </a:rPr>
              <a:t>03</a:t>
            </a:r>
            <a:endParaRPr lang="en-US" altLang="zh-CN" sz="1200" dirty="0">
              <a:latin typeface="+mn-ea"/>
              <a:cs typeface="+mn-ea"/>
              <a:sym typeface="+mn-lt"/>
            </a:endParaRPr>
          </a:p>
        </p:txBody>
      </p:sp>
      <p:sp>
        <p:nvSpPr>
          <p:cNvPr id="6" name="文本框 5"/>
          <p:cNvSpPr txBox="1"/>
          <p:nvPr/>
        </p:nvSpPr>
        <p:spPr>
          <a:xfrm>
            <a:off x="7549386" y="1360829"/>
            <a:ext cx="2978701" cy="461665"/>
          </a:xfrm>
          <a:prstGeom prst="rect">
            <a:avLst/>
          </a:prstGeom>
          <a:noFill/>
        </p:spPr>
        <p:txBody>
          <a:bodyPr wrap="none" rtlCol="0">
            <a:spAutoFit/>
          </a:bodyPr>
          <a:lstStyle/>
          <a:p>
            <a:r>
              <a:rPr lang="en-US" altLang="zh-CN" sz="2400" b="1" dirty="0">
                <a:solidFill>
                  <a:srgbClr val="F3644B"/>
                </a:solidFill>
                <a:latin typeface="宋体" panose="02010600030101010101" pitchFamily="2" charset="-122"/>
                <a:ea typeface="宋体" panose="02010600030101010101" pitchFamily="2" charset="-122"/>
                <a:cs typeface="+mn-ea"/>
                <a:sym typeface="+mn-lt"/>
              </a:rPr>
              <a:t>Spring Cloud</a:t>
            </a:r>
            <a:r>
              <a:rPr lang="zh-CN" altLang="en-US" sz="2400" b="1" dirty="0">
                <a:solidFill>
                  <a:srgbClr val="F3644B"/>
                </a:solidFill>
                <a:latin typeface="宋体" panose="02010600030101010101" pitchFamily="2" charset="-122"/>
                <a:ea typeface="宋体" panose="02010600030101010101" pitchFamily="2" charset="-122"/>
                <a:cs typeface="+mn-ea"/>
                <a:sym typeface="+mn-lt"/>
              </a:rPr>
              <a:t>是什么</a:t>
            </a:r>
            <a:endParaRPr lang="zh-CN" altLang="en-US" sz="2400" b="1" dirty="0">
              <a:solidFill>
                <a:srgbClr val="F3644B"/>
              </a:solidFill>
              <a:latin typeface="宋体" panose="02010600030101010101" pitchFamily="2" charset="-122"/>
              <a:ea typeface="宋体" panose="02010600030101010101" pitchFamily="2" charset="-122"/>
              <a:cs typeface="+mn-ea"/>
              <a:sym typeface="+mn-lt"/>
            </a:endParaRPr>
          </a:p>
        </p:txBody>
      </p:sp>
      <p:sp>
        <p:nvSpPr>
          <p:cNvPr id="8" name="文本框 7"/>
          <p:cNvSpPr txBox="1"/>
          <p:nvPr/>
        </p:nvSpPr>
        <p:spPr>
          <a:xfrm>
            <a:off x="7549386" y="2323163"/>
            <a:ext cx="3906839" cy="461665"/>
          </a:xfrm>
          <a:prstGeom prst="rect">
            <a:avLst/>
          </a:prstGeom>
          <a:noFill/>
        </p:spPr>
        <p:txBody>
          <a:bodyPr wrap="none" rtlCol="0">
            <a:spAutoFit/>
          </a:bodyPr>
          <a:lstStyle/>
          <a:p>
            <a:r>
              <a:rPr lang="en-US" altLang="zh-CN" sz="2400" b="1" dirty="0">
                <a:solidFill>
                  <a:srgbClr val="F3644B"/>
                </a:solidFill>
                <a:latin typeface="宋体" panose="02010600030101010101" pitchFamily="2" charset="-122"/>
                <a:ea typeface="宋体" panose="02010600030101010101" pitchFamily="2" charset="-122"/>
                <a:cs typeface="+mn-ea"/>
                <a:sym typeface="+mn-lt"/>
              </a:rPr>
              <a:t>Spring Cloud</a:t>
            </a:r>
            <a:r>
              <a:rPr lang="zh-CN" altLang="en-US" sz="2400" b="1" dirty="0">
                <a:solidFill>
                  <a:srgbClr val="F3644B"/>
                </a:solidFill>
                <a:latin typeface="宋体" panose="02010600030101010101" pitchFamily="2" charset="-122"/>
                <a:ea typeface="宋体" panose="02010600030101010101" pitchFamily="2" charset="-122"/>
                <a:cs typeface="+mn-ea"/>
                <a:sym typeface="+mn-lt"/>
              </a:rPr>
              <a:t>解决什么问题</a:t>
            </a:r>
            <a:endParaRPr lang="zh-CN" altLang="en-US" sz="2400" b="1" dirty="0">
              <a:solidFill>
                <a:srgbClr val="F3644B"/>
              </a:solidFill>
              <a:latin typeface="宋体" panose="02010600030101010101" pitchFamily="2" charset="-122"/>
              <a:ea typeface="宋体" panose="02010600030101010101" pitchFamily="2" charset="-122"/>
              <a:cs typeface="+mn-ea"/>
              <a:sym typeface="+mn-lt"/>
            </a:endParaRPr>
          </a:p>
        </p:txBody>
      </p:sp>
      <p:sp>
        <p:nvSpPr>
          <p:cNvPr id="10" name="文本框 9"/>
          <p:cNvSpPr txBox="1"/>
          <p:nvPr/>
        </p:nvSpPr>
        <p:spPr>
          <a:xfrm>
            <a:off x="7549386" y="3234126"/>
            <a:ext cx="2669320" cy="461665"/>
          </a:xfrm>
          <a:prstGeom prst="rect">
            <a:avLst/>
          </a:prstGeom>
          <a:noFill/>
        </p:spPr>
        <p:txBody>
          <a:bodyPr wrap="none" rtlCol="0">
            <a:spAutoFit/>
          </a:bodyPr>
          <a:lstStyle/>
          <a:p>
            <a:r>
              <a:rPr lang="en-US" altLang="zh-CN" sz="2400" b="1" dirty="0">
                <a:solidFill>
                  <a:srgbClr val="F3644B"/>
                </a:solidFill>
                <a:latin typeface="宋体" panose="02010600030101010101" pitchFamily="2" charset="-122"/>
                <a:ea typeface="宋体" panose="02010600030101010101" pitchFamily="2" charset="-122"/>
                <a:cs typeface="+mn-ea"/>
                <a:sym typeface="+mn-lt"/>
              </a:rPr>
              <a:t>Spring Cloud</a:t>
            </a:r>
            <a:r>
              <a:rPr lang="zh-CN" altLang="en-US" sz="2400" b="1" dirty="0">
                <a:solidFill>
                  <a:srgbClr val="F3644B"/>
                </a:solidFill>
                <a:latin typeface="宋体" panose="02010600030101010101" pitchFamily="2" charset="-122"/>
                <a:ea typeface="宋体" panose="02010600030101010101" pitchFamily="2" charset="-122"/>
                <a:cs typeface="+mn-ea"/>
                <a:sym typeface="+mn-lt"/>
              </a:rPr>
              <a:t>架构</a:t>
            </a:r>
            <a:endParaRPr lang="zh-CN" altLang="en-US" sz="2400" b="1" dirty="0">
              <a:solidFill>
                <a:srgbClr val="F3644B"/>
              </a:solidFill>
              <a:latin typeface="宋体" panose="02010600030101010101" pitchFamily="2" charset="-122"/>
              <a:ea typeface="宋体" panose="02010600030101010101" pitchFamily="2" charset="-122"/>
              <a:cs typeface="+mn-ea"/>
              <a:sym typeface="+mn-lt"/>
            </a:endParaRPr>
          </a:p>
        </p:txBody>
      </p:sp>
      <p:sp>
        <p:nvSpPr>
          <p:cNvPr id="12" name="文本框 11"/>
          <p:cNvSpPr txBox="1"/>
          <p:nvPr/>
        </p:nvSpPr>
        <p:spPr>
          <a:xfrm>
            <a:off x="7549386" y="5000132"/>
            <a:ext cx="309880" cy="398780"/>
          </a:xfrm>
          <a:prstGeom prst="rect">
            <a:avLst/>
          </a:prstGeom>
          <a:noFill/>
        </p:spPr>
        <p:txBody>
          <a:bodyPr wrap="none" rtlCol="0">
            <a:spAutoFit/>
          </a:bodyPr>
          <a:lstStyle/>
          <a:p>
            <a:endParaRPr lang="zh-CN" altLang="en-US" sz="2000" b="1" dirty="0">
              <a:solidFill>
                <a:schemeClr val="tx2"/>
              </a:solidFill>
              <a:latin typeface="宋体" panose="02010600030101010101" pitchFamily="2" charset="-122"/>
              <a:ea typeface="宋体" panose="02010600030101010101" pitchFamily="2" charset="-122"/>
              <a:cs typeface="+mn-ea"/>
              <a:sym typeface="+mn-lt"/>
            </a:endParaRPr>
          </a:p>
        </p:txBody>
      </p:sp>
      <p:sp>
        <p:nvSpPr>
          <p:cNvPr id="15" name="文本框 14"/>
          <p:cNvSpPr txBox="1"/>
          <p:nvPr/>
        </p:nvSpPr>
        <p:spPr>
          <a:xfrm>
            <a:off x="2549524" y="2839063"/>
            <a:ext cx="996950" cy="583565"/>
          </a:xfrm>
          <a:prstGeom prst="rect">
            <a:avLst/>
          </a:prstGeom>
          <a:noFill/>
        </p:spPr>
        <p:txBody>
          <a:bodyPr wrap="none" rtlCol="0">
            <a:spAutoFit/>
          </a:bodyPr>
          <a:lstStyle/>
          <a:p>
            <a:pPr algn="ctr"/>
            <a:r>
              <a:rPr lang="zh-CN" altLang="en-US" sz="3200" b="1" dirty="0">
                <a:solidFill>
                  <a:schemeClr val="bg1"/>
                </a:solidFill>
                <a:latin typeface="思源黑体 CN Heavy" panose="020B0A00000000000000" charset="-122"/>
                <a:ea typeface="思源黑体 CN Heavy" panose="020B0A00000000000000" charset="-122"/>
                <a:cs typeface="+mn-ea"/>
                <a:sym typeface="+mn-lt"/>
              </a:rPr>
              <a:t>目录</a:t>
            </a:r>
            <a:endParaRPr lang="zh-CN" altLang="en-US" sz="3200" b="1" dirty="0">
              <a:solidFill>
                <a:schemeClr val="bg1"/>
              </a:solidFill>
              <a:latin typeface="思源黑体 CN Heavy" panose="020B0A00000000000000" charset="-122"/>
              <a:ea typeface="思源黑体 CN Heavy" panose="020B0A00000000000000" charset="-122"/>
              <a:cs typeface="+mn-ea"/>
              <a:sym typeface="+mn-lt"/>
            </a:endParaRPr>
          </a:p>
        </p:txBody>
      </p:sp>
      <p:sp>
        <p:nvSpPr>
          <p:cNvPr id="16" name="矩形 15"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1662545" y="3515370"/>
            <a:ext cx="2770910" cy="461665"/>
          </a:xfrm>
          <a:prstGeom prst="rect">
            <a:avLst/>
          </a:prstGeom>
        </p:spPr>
        <p:txBody>
          <a:bodyPr wrap="square">
            <a:spAutoFit/>
          </a:bodyPr>
          <a:lstStyle/>
          <a:p>
            <a:pPr algn="ctr"/>
            <a:r>
              <a:rPr lang="en-US" altLang="zh-CN" sz="2400" b="1" dirty="0">
                <a:solidFill>
                  <a:schemeClr val="bg1"/>
                </a:solidFill>
                <a:cs typeface="+mn-ea"/>
                <a:sym typeface="+mn-lt"/>
              </a:rPr>
              <a:t>CONTNETS</a:t>
            </a:r>
            <a:endParaRPr lang="en-US" altLang="zh-CN" sz="2400" b="1" dirty="0">
              <a:solidFill>
                <a:schemeClr val="bg1"/>
              </a:solidFill>
              <a:cs typeface="+mn-ea"/>
              <a:sym typeface="+mn-lt"/>
            </a:endParaRPr>
          </a:p>
        </p:txBody>
      </p:sp>
      <p:sp>
        <p:nvSpPr>
          <p:cNvPr id="19" name="矩形 18"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1276882" y="3532980"/>
            <a:ext cx="3782382" cy="444242"/>
          </a:xfrm>
          <a:prstGeom prst="rect">
            <a:avLst/>
          </a:prstGeom>
        </p:spPr>
        <p:txBody>
          <a:bodyPr wrap="square" anchor="ctr" anchorCtr="0">
            <a:noAutofit/>
          </a:bodyPr>
          <a:lstStyle/>
          <a:p>
            <a:pPr algn="ctr"/>
            <a:endParaRPr lang="zh-CN" altLang="en-US" sz="1400" dirty="0">
              <a:solidFill>
                <a:schemeClr val="tx2"/>
              </a:solidFill>
              <a:cs typeface="+mn-ea"/>
              <a:sym typeface="+mn-lt"/>
            </a:endParaRPr>
          </a:p>
        </p:txBody>
      </p:sp>
      <p:grpSp>
        <p:nvGrpSpPr>
          <p:cNvPr id="20" name="组合 19"/>
          <p:cNvGrpSpPr/>
          <p:nvPr/>
        </p:nvGrpSpPr>
        <p:grpSpPr>
          <a:xfrm>
            <a:off x="2610678" y="3429000"/>
            <a:ext cx="874644" cy="0"/>
            <a:chOff x="5625548" y="3867892"/>
            <a:chExt cx="874644" cy="0"/>
          </a:xfrm>
        </p:grpSpPr>
        <p:cxnSp>
          <p:nvCxnSpPr>
            <p:cNvPr id="21" name="直接连接符 20"/>
            <p:cNvCxnSpPr/>
            <p:nvPr/>
          </p:nvCxnSpPr>
          <p:spPr>
            <a:xfrm>
              <a:off x="5625548" y="3867892"/>
              <a:ext cx="219443"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5843428" y="3867892"/>
              <a:ext cx="219443"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6061306" y="3867892"/>
              <a:ext cx="219443"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6280749" y="3867892"/>
              <a:ext cx="219443"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7" name="Oval 65_1"/>
          <p:cNvSpPr/>
          <p:nvPr/>
        </p:nvSpPr>
        <p:spPr>
          <a:xfrm>
            <a:off x="2014331" y="2395330"/>
            <a:ext cx="2067340" cy="2067340"/>
          </a:xfrm>
          <a:prstGeom prst="ellipse">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未标题-2"/>
          <p:cNvPicPr>
            <a:picLocks noChangeAspect="1"/>
          </p:cNvPicPr>
          <p:nvPr/>
        </p:nvPicPr>
        <p:blipFill>
          <a:blip r:embed="rId1"/>
          <a:stretch>
            <a:fillRect/>
          </a:stretch>
        </p:blipFill>
        <p:spPr>
          <a:xfrm>
            <a:off x="7232650" y="3305810"/>
            <a:ext cx="10156190" cy="5709285"/>
          </a:xfrm>
          <a:prstGeom prst="rect">
            <a:avLst/>
          </a:prstGeom>
        </p:spPr>
      </p:pic>
      <p:sp>
        <p:nvSpPr>
          <p:cNvPr id="14" name="矩形 13"/>
          <p:cNvSpPr/>
          <p:nvPr/>
        </p:nvSpPr>
        <p:spPr>
          <a:xfrm>
            <a:off x="-49530" y="267970"/>
            <a:ext cx="12268200" cy="963930"/>
          </a:xfrm>
          <a:prstGeom prst="rect">
            <a:avLst/>
          </a:prstGeom>
          <a:solidFill>
            <a:srgbClr val="F3644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TextBox 49"/>
          <p:cNvSpPr txBox="1"/>
          <p:nvPr/>
        </p:nvSpPr>
        <p:spPr>
          <a:xfrm>
            <a:off x="1065178" y="714211"/>
            <a:ext cx="7013610" cy="386080"/>
          </a:xfrm>
          <a:prstGeom prst="rect">
            <a:avLst/>
          </a:prstGeom>
          <a:noFill/>
        </p:spPr>
        <p:txBody>
          <a:bodyPr wrap="square" rtlCol="0">
            <a:spAutoFit/>
          </a:bodyPr>
          <a:lstStyle/>
          <a:p>
            <a:pPr>
              <a:lnSpc>
                <a:spcPct val="80000"/>
              </a:lnSpc>
            </a:pPr>
            <a:r>
              <a:rPr lang="zh-CN" altLang="en-US" sz="2400" dirty="0">
                <a:solidFill>
                  <a:srgbClr val="FDFDFD"/>
                </a:solidFill>
                <a:latin typeface="宋体" panose="02010600030101010101" pitchFamily="2" charset="-122"/>
                <a:ea typeface="宋体" panose="02010600030101010101" pitchFamily="2" charset="-122"/>
                <a:cs typeface="+mn-ea"/>
                <a:sym typeface="+mn-lt"/>
              </a:rPr>
              <a:t>课程讲解 </a:t>
            </a:r>
            <a:r>
              <a:rPr lang="en-US" altLang="zh-CN" sz="2400" dirty="0">
                <a:solidFill>
                  <a:srgbClr val="FDFDFD"/>
                </a:solidFill>
                <a:latin typeface="宋体" panose="02010600030101010101" pitchFamily="2" charset="-122"/>
                <a:ea typeface="宋体" panose="02010600030101010101" pitchFamily="2" charset="-122"/>
                <a:cs typeface="+mn-ea"/>
                <a:sym typeface="+mn-lt"/>
              </a:rPr>
              <a:t>-- Spring Cloud</a:t>
            </a:r>
            <a:r>
              <a:rPr lang="zh-CN" altLang="en-US" sz="2400" dirty="0">
                <a:solidFill>
                  <a:srgbClr val="FDFDFD"/>
                </a:solidFill>
                <a:latin typeface="宋体" panose="02010600030101010101" pitchFamily="2" charset="-122"/>
                <a:ea typeface="宋体" panose="02010600030101010101" pitchFamily="2" charset="-122"/>
                <a:cs typeface="+mn-ea"/>
                <a:sym typeface="+mn-lt"/>
              </a:rPr>
              <a:t>是什么</a:t>
            </a:r>
            <a:endParaRPr lang="zh-CN" altLang="en-US" sz="2400" dirty="0">
              <a:solidFill>
                <a:srgbClr val="FDFDFD"/>
              </a:solidFill>
              <a:latin typeface="宋体" panose="02010600030101010101" pitchFamily="2" charset="-122"/>
              <a:ea typeface="宋体" panose="02010600030101010101" pitchFamily="2" charset="-122"/>
              <a:cs typeface="+mn-ea"/>
              <a:sym typeface="+mn-lt"/>
            </a:endParaRPr>
          </a:p>
        </p:txBody>
      </p:sp>
      <p:sp>
        <p:nvSpPr>
          <p:cNvPr id="16" name="TextBox 50"/>
          <p:cNvSpPr txBox="1"/>
          <p:nvPr/>
        </p:nvSpPr>
        <p:spPr>
          <a:xfrm>
            <a:off x="1065178" y="413731"/>
            <a:ext cx="4378086" cy="275590"/>
          </a:xfrm>
          <a:prstGeom prst="rect">
            <a:avLst/>
          </a:prstGeom>
          <a:noFill/>
        </p:spPr>
        <p:txBody>
          <a:bodyPr wrap="square" rtlCol="0">
            <a:spAutoFit/>
          </a:bodyPr>
          <a:lstStyle/>
          <a:p>
            <a:r>
              <a:rPr lang="en-US" sz="1200" dirty="0">
                <a:solidFill>
                  <a:srgbClr val="FDFDFD"/>
                </a:solidFill>
                <a:latin typeface="微软雅黑" panose="020B0503020204020204" charset="-122"/>
                <a:ea typeface="微软雅黑" panose="020B0503020204020204" charset="-122"/>
                <a:cs typeface="+mn-ea"/>
                <a:sym typeface="+mn-lt"/>
              </a:rPr>
              <a:t>LET‘S MAKE YOUR STUDY EASY</a:t>
            </a:r>
            <a:endParaRPr lang="en-US" sz="1200" dirty="0">
              <a:solidFill>
                <a:srgbClr val="FDFDFD"/>
              </a:solidFill>
              <a:latin typeface="微软雅黑" panose="020B0503020204020204" charset="-122"/>
              <a:ea typeface="微软雅黑" panose="020B0503020204020204" charset="-122"/>
              <a:cs typeface="+mn-ea"/>
              <a:sym typeface="+mn-lt"/>
            </a:endParaRPr>
          </a:p>
        </p:txBody>
      </p:sp>
      <p:sp>
        <p:nvSpPr>
          <p:cNvPr id="17" name="Rectangle 51"/>
          <p:cNvSpPr/>
          <p:nvPr/>
        </p:nvSpPr>
        <p:spPr>
          <a:xfrm>
            <a:off x="925747" y="414044"/>
            <a:ext cx="70970" cy="628052"/>
          </a:xfrm>
          <a:prstGeom prst="rect">
            <a:avLst/>
          </a:prstGeom>
          <a:solidFill>
            <a:srgbClr val="F8F8F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cs typeface="+mn-ea"/>
              <a:sym typeface="+mn-lt"/>
            </a:endParaRPr>
          </a:p>
        </p:txBody>
      </p:sp>
      <p:pic>
        <p:nvPicPr>
          <p:cNvPr id="19" name="图片 18" descr="D:\4.png4"/>
          <p:cNvPicPr>
            <a:picLocks noChangeAspect="1"/>
          </p:cNvPicPr>
          <p:nvPr/>
        </p:nvPicPr>
        <p:blipFill>
          <a:blip r:embed="rId2"/>
          <a:srcRect/>
          <a:stretch>
            <a:fillRect/>
          </a:stretch>
        </p:blipFill>
        <p:spPr>
          <a:xfrm>
            <a:off x="-893445" y="-41910"/>
            <a:ext cx="2817495" cy="1583690"/>
          </a:xfrm>
          <a:prstGeom prst="rect">
            <a:avLst/>
          </a:prstGeom>
        </p:spPr>
      </p:pic>
      <p:sp>
        <p:nvSpPr>
          <p:cNvPr id="2" name="文本框 1"/>
          <p:cNvSpPr txBox="1"/>
          <p:nvPr/>
        </p:nvSpPr>
        <p:spPr>
          <a:xfrm>
            <a:off x="733468" y="1536499"/>
            <a:ext cx="10725064" cy="3251852"/>
          </a:xfrm>
          <a:prstGeom prst="rect">
            <a:avLst/>
          </a:prstGeom>
          <a:noFill/>
        </p:spPr>
        <p:txBody>
          <a:bodyPr wrap="square" rtlCol="0" anchor="t">
            <a:spAutoFit/>
          </a:bodyPr>
          <a:lstStyle/>
          <a:p>
            <a:pPr>
              <a:lnSpc>
                <a:spcPct val="150000"/>
              </a:lnSpc>
            </a:pPr>
            <a:r>
              <a:rPr lang="en-US" altLang="zh-CN" sz="2000" dirty="0">
                <a:solidFill>
                  <a:srgbClr val="F3644B"/>
                </a:solidFill>
                <a:latin typeface="宋体" panose="02010600030101010101" pitchFamily="2" charset="-122"/>
                <a:ea typeface="宋体" panose="02010600030101010101" pitchFamily="2" charset="-122"/>
                <a:sym typeface="+mn-ea"/>
              </a:rPr>
              <a:t>Spring Cloud</a:t>
            </a:r>
            <a:r>
              <a:rPr lang="zh-CN" altLang="en-US" sz="2000" dirty="0">
                <a:solidFill>
                  <a:srgbClr val="F3644B"/>
                </a:solidFill>
                <a:latin typeface="宋体" panose="02010600030101010101" pitchFamily="2" charset="-122"/>
                <a:ea typeface="宋体" panose="02010600030101010101" pitchFamily="2" charset="-122"/>
                <a:sym typeface="+mn-ea"/>
              </a:rPr>
              <a:t>是一系列框架的有序集合。</a:t>
            </a:r>
            <a:endParaRPr lang="en-US" altLang="zh-CN" sz="2000" dirty="0">
              <a:solidFill>
                <a:srgbClr val="F3644B"/>
              </a:solidFill>
              <a:latin typeface="宋体" panose="02010600030101010101" pitchFamily="2" charset="-122"/>
              <a:ea typeface="宋体" panose="02010600030101010101" pitchFamily="2" charset="-122"/>
              <a:sym typeface="+mn-ea"/>
            </a:endParaRPr>
          </a:p>
          <a:p>
            <a:pPr>
              <a:lnSpc>
                <a:spcPct val="150000"/>
              </a:lnSpc>
            </a:pPr>
            <a:r>
              <a:rPr lang="zh-CN" altLang="en-US" sz="2000" dirty="0">
                <a:solidFill>
                  <a:srgbClr val="F3644B"/>
                </a:solidFill>
                <a:latin typeface="宋体" panose="02010600030101010101" pitchFamily="2" charset="-122"/>
                <a:ea typeface="宋体" panose="02010600030101010101" pitchFamily="2" charset="-122"/>
                <a:sym typeface="+mn-ea"/>
              </a:rPr>
              <a:t>它利用</a:t>
            </a:r>
            <a:r>
              <a:rPr lang="en-US" altLang="zh-CN" sz="2000" dirty="0">
                <a:solidFill>
                  <a:srgbClr val="F3644B"/>
                </a:solidFill>
                <a:latin typeface="宋体" panose="02010600030101010101" pitchFamily="2" charset="-122"/>
                <a:ea typeface="宋体" panose="02010600030101010101" pitchFamily="2" charset="-122"/>
                <a:sym typeface="+mn-ea"/>
              </a:rPr>
              <a:t>Spring Boot</a:t>
            </a:r>
            <a:r>
              <a:rPr lang="zh-CN" altLang="en-US" sz="2000" dirty="0">
                <a:solidFill>
                  <a:srgbClr val="F3644B"/>
                </a:solidFill>
                <a:latin typeface="宋体" panose="02010600030101010101" pitchFamily="2" charset="-122"/>
                <a:ea typeface="宋体" panose="02010600030101010101" pitchFamily="2" charset="-122"/>
                <a:sym typeface="+mn-ea"/>
              </a:rPr>
              <a:t>的开发便利性巧妙地简化了分布式系统基础设施的开发，如服务发现注册、配置中心、消息总线、负载均衡、断路器、数据监控等，都可以用 </a:t>
            </a:r>
            <a:r>
              <a:rPr lang="en-US" altLang="zh-CN" sz="2000" dirty="0">
                <a:solidFill>
                  <a:srgbClr val="F3644B"/>
                </a:solidFill>
                <a:latin typeface="宋体" panose="02010600030101010101" pitchFamily="2" charset="-122"/>
                <a:ea typeface="宋体" panose="02010600030101010101" pitchFamily="2" charset="-122"/>
                <a:sym typeface="+mn-ea"/>
              </a:rPr>
              <a:t>Spring Boot</a:t>
            </a:r>
            <a:r>
              <a:rPr lang="zh-CN" altLang="en-US" sz="2000" dirty="0">
                <a:solidFill>
                  <a:srgbClr val="F3644B"/>
                </a:solidFill>
                <a:latin typeface="宋体" panose="02010600030101010101" pitchFamily="2" charset="-122"/>
                <a:ea typeface="宋体" panose="02010600030101010101" pitchFamily="2" charset="-122"/>
                <a:sym typeface="+mn-ea"/>
              </a:rPr>
              <a:t>的开发风格做到一键启动和部署。</a:t>
            </a:r>
            <a:endParaRPr lang="en-US" altLang="zh-CN" sz="2000" dirty="0">
              <a:solidFill>
                <a:srgbClr val="F3644B"/>
              </a:solidFill>
              <a:latin typeface="宋体" panose="02010600030101010101" pitchFamily="2" charset="-122"/>
              <a:ea typeface="宋体" panose="02010600030101010101" pitchFamily="2" charset="-122"/>
              <a:sym typeface="+mn-ea"/>
            </a:endParaRPr>
          </a:p>
          <a:p>
            <a:pPr>
              <a:lnSpc>
                <a:spcPct val="150000"/>
              </a:lnSpc>
            </a:pPr>
            <a:r>
              <a:rPr lang="en-US" altLang="zh-CN" sz="2000" dirty="0">
                <a:solidFill>
                  <a:srgbClr val="F3644B"/>
                </a:solidFill>
                <a:latin typeface="宋体" panose="02010600030101010101" pitchFamily="2" charset="-122"/>
                <a:ea typeface="宋体" panose="02010600030101010101" pitchFamily="2" charset="-122"/>
                <a:sym typeface="+mn-ea"/>
              </a:rPr>
              <a:t>Spring Cloud</a:t>
            </a:r>
            <a:r>
              <a:rPr lang="zh-CN" altLang="en-US" sz="2000" dirty="0">
                <a:solidFill>
                  <a:srgbClr val="F3644B"/>
                </a:solidFill>
                <a:latin typeface="宋体" panose="02010600030101010101" pitchFamily="2" charset="-122"/>
                <a:ea typeface="宋体" panose="02010600030101010101" pitchFamily="2" charset="-122"/>
                <a:sym typeface="+mn-ea"/>
              </a:rPr>
              <a:t>并没有重复制造轮子，它只是将目前各家公司开发的比较成熟、经得起实际考验的服务框架组合起来，通过</a:t>
            </a:r>
            <a:r>
              <a:rPr lang="en-US" altLang="zh-CN" sz="2000" dirty="0">
                <a:solidFill>
                  <a:srgbClr val="F3644B"/>
                </a:solidFill>
                <a:latin typeface="宋体" panose="02010600030101010101" pitchFamily="2" charset="-122"/>
                <a:ea typeface="宋体" panose="02010600030101010101" pitchFamily="2" charset="-122"/>
                <a:sym typeface="+mn-ea"/>
              </a:rPr>
              <a:t>Spring Boot</a:t>
            </a:r>
            <a:r>
              <a:rPr lang="zh-CN" altLang="en-US" sz="2000" dirty="0">
                <a:solidFill>
                  <a:srgbClr val="F3644B"/>
                </a:solidFill>
                <a:latin typeface="宋体" panose="02010600030101010101" pitchFamily="2" charset="-122"/>
                <a:ea typeface="宋体" panose="02010600030101010101" pitchFamily="2" charset="-122"/>
                <a:sym typeface="+mn-ea"/>
              </a:rPr>
              <a:t>风格进行再封装屏蔽掉了复杂的配置和实现原理，最终给开发者留出了一套简单易懂、易部署和易维护的分布式系统开发工具包。</a:t>
            </a:r>
            <a:endParaRPr lang="zh-CN" altLang="en-US" sz="2000" dirty="0">
              <a:solidFill>
                <a:srgbClr val="F3644B"/>
              </a:solidFill>
              <a:latin typeface="宋体" panose="02010600030101010101" pitchFamily="2" charset="-122"/>
              <a:ea typeface="宋体" panose="02010600030101010101" pitchFamily="2" charset="-122"/>
              <a:sym typeface="+mn-ea"/>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未标题-2"/>
          <p:cNvPicPr>
            <a:picLocks noChangeAspect="1"/>
          </p:cNvPicPr>
          <p:nvPr/>
        </p:nvPicPr>
        <p:blipFill>
          <a:blip r:embed="rId1"/>
          <a:stretch>
            <a:fillRect/>
          </a:stretch>
        </p:blipFill>
        <p:spPr>
          <a:xfrm>
            <a:off x="7232650" y="3305810"/>
            <a:ext cx="10156190" cy="5709285"/>
          </a:xfrm>
          <a:prstGeom prst="rect">
            <a:avLst/>
          </a:prstGeom>
        </p:spPr>
      </p:pic>
      <p:sp>
        <p:nvSpPr>
          <p:cNvPr id="14" name="矩形 13"/>
          <p:cNvSpPr/>
          <p:nvPr/>
        </p:nvSpPr>
        <p:spPr>
          <a:xfrm>
            <a:off x="-49530" y="267970"/>
            <a:ext cx="12268200" cy="963930"/>
          </a:xfrm>
          <a:prstGeom prst="rect">
            <a:avLst/>
          </a:prstGeom>
          <a:solidFill>
            <a:srgbClr val="F3644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TextBox 49"/>
          <p:cNvSpPr txBox="1"/>
          <p:nvPr/>
        </p:nvSpPr>
        <p:spPr>
          <a:xfrm>
            <a:off x="1065178" y="714211"/>
            <a:ext cx="7013610" cy="386080"/>
          </a:xfrm>
          <a:prstGeom prst="rect">
            <a:avLst/>
          </a:prstGeom>
          <a:noFill/>
        </p:spPr>
        <p:txBody>
          <a:bodyPr wrap="square" rtlCol="0">
            <a:spAutoFit/>
          </a:bodyPr>
          <a:lstStyle/>
          <a:p>
            <a:pPr>
              <a:lnSpc>
                <a:spcPct val="80000"/>
              </a:lnSpc>
            </a:pPr>
            <a:r>
              <a:rPr lang="zh-CN" altLang="en-US" sz="2400" dirty="0">
                <a:solidFill>
                  <a:srgbClr val="FDFDFD"/>
                </a:solidFill>
                <a:latin typeface="宋体" panose="02010600030101010101" pitchFamily="2" charset="-122"/>
                <a:ea typeface="宋体" panose="02010600030101010101" pitchFamily="2" charset="-122"/>
                <a:cs typeface="+mn-ea"/>
                <a:sym typeface="+mn-lt"/>
              </a:rPr>
              <a:t>课程讲解 </a:t>
            </a:r>
            <a:r>
              <a:rPr lang="en-US" altLang="zh-CN" sz="2400" dirty="0">
                <a:solidFill>
                  <a:srgbClr val="FDFDFD"/>
                </a:solidFill>
                <a:latin typeface="宋体" panose="02010600030101010101" pitchFamily="2" charset="-122"/>
                <a:ea typeface="宋体" panose="02010600030101010101" pitchFamily="2" charset="-122"/>
                <a:cs typeface="+mn-ea"/>
                <a:sym typeface="+mn-lt"/>
              </a:rPr>
              <a:t>-- Spring Cloud</a:t>
            </a:r>
            <a:r>
              <a:rPr lang="zh-CN" altLang="en-US" sz="2400" dirty="0">
                <a:solidFill>
                  <a:srgbClr val="FDFDFD"/>
                </a:solidFill>
                <a:latin typeface="宋体" panose="02010600030101010101" pitchFamily="2" charset="-122"/>
                <a:ea typeface="宋体" panose="02010600030101010101" pitchFamily="2" charset="-122"/>
                <a:cs typeface="+mn-ea"/>
                <a:sym typeface="+mn-lt"/>
              </a:rPr>
              <a:t>是什么</a:t>
            </a:r>
            <a:endParaRPr lang="zh-CN" altLang="en-US" sz="2400" dirty="0">
              <a:solidFill>
                <a:srgbClr val="FDFDFD"/>
              </a:solidFill>
              <a:latin typeface="宋体" panose="02010600030101010101" pitchFamily="2" charset="-122"/>
              <a:ea typeface="宋体" panose="02010600030101010101" pitchFamily="2" charset="-122"/>
              <a:cs typeface="+mn-ea"/>
              <a:sym typeface="+mn-lt"/>
            </a:endParaRPr>
          </a:p>
        </p:txBody>
      </p:sp>
      <p:sp>
        <p:nvSpPr>
          <p:cNvPr id="16" name="TextBox 50"/>
          <p:cNvSpPr txBox="1"/>
          <p:nvPr/>
        </p:nvSpPr>
        <p:spPr>
          <a:xfrm>
            <a:off x="1065178" y="413731"/>
            <a:ext cx="4378086" cy="275590"/>
          </a:xfrm>
          <a:prstGeom prst="rect">
            <a:avLst/>
          </a:prstGeom>
          <a:noFill/>
        </p:spPr>
        <p:txBody>
          <a:bodyPr wrap="square" rtlCol="0">
            <a:spAutoFit/>
          </a:bodyPr>
          <a:lstStyle/>
          <a:p>
            <a:r>
              <a:rPr lang="en-US" sz="1200" dirty="0">
                <a:solidFill>
                  <a:srgbClr val="FDFDFD"/>
                </a:solidFill>
                <a:latin typeface="微软雅黑" panose="020B0503020204020204" charset="-122"/>
                <a:ea typeface="微软雅黑" panose="020B0503020204020204" charset="-122"/>
                <a:cs typeface="+mn-ea"/>
                <a:sym typeface="+mn-lt"/>
              </a:rPr>
              <a:t>LET‘S MAKE YOUR STUDY EASY</a:t>
            </a:r>
            <a:endParaRPr lang="en-US" sz="1200" dirty="0">
              <a:solidFill>
                <a:srgbClr val="FDFDFD"/>
              </a:solidFill>
              <a:latin typeface="微软雅黑" panose="020B0503020204020204" charset="-122"/>
              <a:ea typeface="微软雅黑" panose="020B0503020204020204" charset="-122"/>
              <a:cs typeface="+mn-ea"/>
              <a:sym typeface="+mn-lt"/>
            </a:endParaRPr>
          </a:p>
        </p:txBody>
      </p:sp>
      <p:sp>
        <p:nvSpPr>
          <p:cNvPr id="17" name="Rectangle 51"/>
          <p:cNvSpPr/>
          <p:nvPr/>
        </p:nvSpPr>
        <p:spPr>
          <a:xfrm>
            <a:off x="925747" y="414044"/>
            <a:ext cx="70970" cy="628052"/>
          </a:xfrm>
          <a:prstGeom prst="rect">
            <a:avLst/>
          </a:prstGeom>
          <a:solidFill>
            <a:srgbClr val="F8F8F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cs typeface="+mn-ea"/>
              <a:sym typeface="+mn-lt"/>
            </a:endParaRPr>
          </a:p>
        </p:txBody>
      </p:sp>
      <p:pic>
        <p:nvPicPr>
          <p:cNvPr id="19" name="图片 18" descr="D:\4.png4"/>
          <p:cNvPicPr>
            <a:picLocks noChangeAspect="1"/>
          </p:cNvPicPr>
          <p:nvPr/>
        </p:nvPicPr>
        <p:blipFill>
          <a:blip r:embed="rId2"/>
          <a:srcRect/>
          <a:stretch>
            <a:fillRect/>
          </a:stretch>
        </p:blipFill>
        <p:spPr>
          <a:xfrm>
            <a:off x="-893445" y="-41910"/>
            <a:ext cx="2817495" cy="1583690"/>
          </a:xfrm>
          <a:prstGeom prst="rect">
            <a:avLst/>
          </a:prstGeom>
        </p:spPr>
      </p:pic>
      <p:sp>
        <p:nvSpPr>
          <p:cNvPr id="2" name="文本框 1"/>
          <p:cNvSpPr txBox="1"/>
          <p:nvPr/>
        </p:nvSpPr>
        <p:spPr>
          <a:xfrm>
            <a:off x="733468" y="1536499"/>
            <a:ext cx="10725064" cy="1405193"/>
          </a:xfrm>
          <a:prstGeom prst="rect">
            <a:avLst/>
          </a:prstGeom>
          <a:noFill/>
        </p:spPr>
        <p:txBody>
          <a:bodyPr wrap="square" rtlCol="0" anchor="t">
            <a:spAutoFit/>
          </a:bodyPr>
          <a:lstStyle/>
          <a:p>
            <a:pPr>
              <a:lnSpc>
                <a:spcPct val="150000"/>
              </a:lnSpc>
            </a:pPr>
            <a:r>
              <a:rPr lang="en-US" altLang="zh-CN" sz="2000" dirty="0">
                <a:solidFill>
                  <a:srgbClr val="F3644B"/>
                </a:solidFill>
                <a:latin typeface="宋体" panose="02010600030101010101" pitchFamily="2" charset="-122"/>
                <a:ea typeface="宋体" panose="02010600030101010101" pitchFamily="2" charset="-122"/>
                <a:sym typeface="+mn-ea"/>
              </a:rPr>
              <a:t>Spring Cloud</a:t>
            </a:r>
            <a:r>
              <a:rPr lang="zh-CN" altLang="en-US" sz="2000" dirty="0">
                <a:solidFill>
                  <a:srgbClr val="F3644B"/>
                </a:solidFill>
                <a:latin typeface="宋体" panose="02010600030101010101" pitchFamily="2" charset="-122"/>
                <a:ea typeface="宋体" panose="02010600030101010101" pitchFamily="2" charset="-122"/>
                <a:sym typeface="+mn-ea"/>
              </a:rPr>
              <a:t>是一系列框架的有序集合</a:t>
            </a:r>
            <a:endParaRPr lang="en-US" altLang="zh-CN" sz="2000" dirty="0">
              <a:solidFill>
                <a:srgbClr val="F3644B"/>
              </a:solidFill>
              <a:latin typeface="宋体" panose="02010600030101010101" pitchFamily="2" charset="-122"/>
              <a:ea typeface="宋体" panose="02010600030101010101" pitchFamily="2" charset="-122"/>
              <a:sym typeface="+mn-ea"/>
            </a:endParaRPr>
          </a:p>
          <a:p>
            <a:pPr>
              <a:lnSpc>
                <a:spcPct val="150000"/>
              </a:lnSpc>
            </a:pPr>
            <a:r>
              <a:rPr lang="zh-CN" altLang="en-US" sz="2000" dirty="0">
                <a:solidFill>
                  <a:srgbClr val="F3644B"/>
                </a:solidFill>
                <a:latin typeface="宋体" panose="02010600030101010101" pitchFamily="2" charset="-122"/>
                <a:ea typeface="宋体" panose="02010600030101010101" pitchFamily="2" charset="-122"/>
                <a:sym typeface="+mn-ea"/>
              </a:rPr>
              <a:t>开发服务发现注册、配置中心、消息总线、负载均衡、断路器、数据监控等</a:t>
            </a:r>
            <a:endParaRPr lang="zh-CN" altLang="en-US" sz="2000" dirty="0">
              <a:solidFill>
                <a:srgbClr val="F3644B"/>
              </a:solidFill>
              <a:latin typeface="宋体" panose="02010600030101010101" pitchFamily="2" charset="-122"/>
              <a:ea typeface="宋体" panose="02010600030101010101" pitchFamily="2" charset="-122"/>
              <a:sym typeface="+mn-ea"/>
            </a:endParaRPr>
          </a:p>
          <a:p>
            <a:pPr>
              <a:lnSpc>
                <a:spcPct val="150000"/>
              </a:lnSpc>
            </a:pPr>
            <a:r>
              <a:rPr lang="zh-CN" altLang="en-US" sz="2000" dirty="0">
                <a:solidFill>
                  <a:srgbClr val="F3644B"/>
                </a:solidFill>
                <a:latin typeface="宋体" panose="02010600030101010101" pitchFamily="2" charset="-122"/>
                <a:ea typeface="宋体" panose="02010600030101010101" pitchFamily="2" charset="-122"/>
                <a:sym typeface="+mn-ea"/>
              </a:rPr>
              <a:t>利用</a:t>
            </a:r>
            <a:r>
              <a:rPr lang="en-US" altLang="zh-CN" sz="2000" dirty="0">
                <a:solidFill>
                  <a:srgbClr val="F3644B"/>
                </a:solidFill>
                <a:latin typeface="宋体" panose="02010600030101010101" pitchFamily="2" charset="-122"/>
                <a:ea typeface="宋体" panose="02010600030101010101" pitchFamily="2" charset="-122"/>
                <a:sym typeface="+mn-ea"/>
              </a:rPr>
              <a:t>Spring Boot</a:t>
            </a:r>
            <a:r>
              <a:rPr lang="zh-CN" altLang="en-US" sz="2000" dirty="0">
                <a:solidFill>
                  <a:srgbClr val="F3644B"/>
                </a:solidFill>
                <a:latin typeface="宋体" panose="02010600030101010101" pitchFamily="2" charset="-122"/>
                <a:ea typeface="宋体" panose="02010600030101010101" pitchFamily="2" charset="-122"/>
                <a:sym typeface="+mn-ea"/>
              </a:rPr>
              <a:t>的开发便利性简化了微服务架构的开发（自动装配）</a:t>
            </a:r>
            <a:endParaRPr lang="zh-CN" altLang="en-US" sz="2000" dirty="0">
              <a:solidFill>
                <a:srgbClr val="F3644B"/>
              </a:solidFill>
              <a:latin typeface="宋体" panose="02010600030101010101" pitchFamily="2" charset="-122"/>
              <a:ea typeface="宋体" panose="02010600030101010101" pitchFamily="2" charset="-122"/>
              <a:sym typeface="+mn-ea"/>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未标题-2"/>
          <p:cNvPicPr>
            <a:picLocks noChangeAspect="1"/>
          </p:cNvPicPr>
          <p:nvPr/>
        </p:nvPicPr>
        <p:blipFill>
          <a:blip r:embed="rId1"/>
          <a:stretch>
            <a:fillRect/>
          </a:stretch>
        </p:blipFill>
        <p:spPr>
          <a:xfrm>
            <a:off x="7232650" y="3305810"/>
            <a:ext cx="10156190" cy="5709285"/>
          </a:xfrm>
          <a:prstGeom prst="rect">
            <a:avLst/>
          </a:prstGeom>
        </p:spPr>
      </p:pic>
      <p:sp>
        <p:nvSpPr>
          <p:cNvPr id="14" name="矩形 13"/>
          <p:cNvSpPr/>
          <p:nvPr/>
        </p:nvSpPr>
        <p:spPr>
          <a:xfrm>
            <a:off x="-49530" y="267970"/>
            <a:ext cx="12268200" cy="963930"/>
          </a:xfrm>
          <a:prstGeom prst="rect">
            <a:avLst/>
          </a:prstGeom>
          <a:solidFill>
            <a:srgbClr val="F3644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TextBox 49"/>
          <p:cNvSpPr txBox="1"/>
          <p:nvPr/>
        </p:nvSpPr>
        <p:spPr>
          <a:xfrm>
            <a:off x="1065178" y="714211"/>
            <a:ext cx="7013610" cy="386080"/>
          </a:xfrm>
          <a:prstGeom prst="rect">
            <a:avLst/>
          </a:prstGeom>
          <a:noFill/>
        </p:spPr>
        <p:txBody>
          <a:bodyPr wrap="square" rtlCol="0">
            <a:spAutoFit/>
          </a:bodyPr>
          <a:lstStyle/>
          <a:p>
            <a:pPr>
              <a:lnSpc>
                <a:spcPct val="80000"/>
              </a:lnSpc>
            </a:pPr>
            <a:r>
              <a:rPr lang="zh-CN" altLang="en-US" sz="2400" dirty="0">
                <a:solidFill>
                  <a:srgbClr val="FDFDFD"/>
                </a:solidFill>
                <a:latin typeface="宋体" panose="02010600030101010101" pitchFamily="2" charset="-122"/>
                <a:ea typeface="宋体" panose="02010600030101010101" pitchFamily="2" charset="-122"/>
                <a:cs typeface="+mn-ea"/>
                <a:sym typeface="+mn-lt"/>
              </a:rPr>
              <a:t>课程讲解 </a:t>
            </a:r>
            <a:r>
              <a:rPr lang="en-US" altLang="zh-CN" sz="2400" dirty="0">
                <a:solidFill>
                  <a:srgbClr val="FDFDFD"/>
                </a:solidFill>
                <a:latin typeface="宋体" panose="02010600030101010101" pitchFamily="2" charset="-122"/>
                <a:ea typeface="宋体" panose="02010600030101010101" pitchFamily="2" charset="-122"/>
                <a:cs typeface="+mn-ea"/>
                <a:sym typeface="+mn-lt"/>
              </a:rPr>
              <a:t>-- Spring Cloud</a:t>
            </a:r>
            <a:r>
              <a:rPr lang="zh-CN" altLang="en-US" sz="2400" dirty="0">
                <a:solidFill>
                  <a:srgbClr val="FDFDFD"/>
                </a:solidFill>
                <a:latin typeface="宋体" panose="02010600030101010101" pitchFamily="2" charset="-122"/>
                <a:ea typeface="宋体" panose="02010600030101010101" pitchFamily="2" charset="-122"/>
                <a:cs typeface="+mn-ea"/>
                <a:sym typeface="+mn-lt"/>
              </a:rPr>
              <a:t>是什么</a:t>
            </a:r>
            <a:endParaRPr lang="zh-CN" altLang="en-US" sz="2400" dirty="0">
              <a:solidFill>
                <a:srgbClr val="FDFDFD"/>
              </a:solidFill>
              <a:latin typeface="宋体" panose="02010600030101010101" pitchFamily="2" charset="-122"/>
              <a:ea typeface="宋体" panose="02010600030101010101" pitchFamily="2" charset="-122"/>
              <a:cs typeface="+mn-ea"/>
              <a:sym typeface="+mn-lt"/>
            </a:endParaRPr>
          </a:p>
        </p:txBody>
      </p:sp>
      <p:sp>
        <p:nvSpPr>
          <p:cNvPr id="16" name="TextBox 50"/>
          <p:cNvSpPr txBox="1"/>
          <p:nvPr/>
        </p:nvSpPr>
        <p:spPr>
          <a:xfrm>
            <a:off x="1065178" y="413731"/>
            <a:ext cx="4378086" cy="275590"/>
          </a:xfrm>
          <a:prstGeom prst="rect">
            <a:avLst/>
          </a:prstGeom>
          <a:noFill/>
        </p:spPr>
        <p:txBody>
          <a:bodyPr wrap="square" rtlCol="0">
            <a:spAutoFit/>
          </a:bodyPr>
          <a:lstStyle/>
          <a:p>
            <a:r>
              <a:rPr lang="en-US" sz="1200" dirty="0">
                <a:solidFill>
                  <a:srgbClr val="FDFDFD"/>
                </a:solidFill>
                <a:latin typeface="微软雅黑" panose="020B0503020204020204" charset="-122"/>
                <a:ea typeface="微软雅黑" panose="020B0503020204020204" charset="-122"/>
                <a:cs typeface="+mn-ea"/>
                <a:sym typeface="+mn-lt"/>
              </a:rPr>
              <a:t>LET‘S MAKE YOUR STUDY EASY</a:t>
            </a:r>
            <a:endParaRPr lang="en-US" sz="1200" dirty="0">
              <a:solidFill>
                <a:srgbClr val="FDFDFD"/>
              </a:solidFill>
              <a:latin typeface="微软雅黑" panose="020B0503020204020204" charset="-122"/>
              <a:ea typeface="微软雅黑" panose="020B0503020204020204" charset="-122"/>
              <a:cs typeface="+mn-ea"/>
              <a:sym typeface="+mn-lt"/>
            </a:endParaRPr>
          </a:p>
        </p:txBody>
      </p:sp>
      <p:sp>
        <p:nvSpPr>
          <p:cNvPr id="17" name="Rectangle 51"/>
          <p:cNvSpPr/>
          <p:nvPr/>
        </p:nvSpPr>
        <p:spPr>
          <a:xfrm>
            <a:off x="925747" y="414044"/>
            <a:ext cx="70970" cy="628052"/>
          </a:xfrm>
          <a:prstGeom prst="rect">
            <a:avLst/>
          </a:prstGeom>
          <a:solidFill>
            <a:srgbClr val="F8F8F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cs typeface="+mn-ea"/>
              <a:sym typeface="+mn-lt"/>
            </a:endParaRPr>
          </a:p>
        </p:txBody>
      </p:sp>
      <p:pic>
        <p:nvPicPr>
          <p:cNvPr id="19" name="图片 18" descr="D:\4.png4"/>
          <p:cNvPicPr>
            <a:picLocks noChangeAspect="1"/>
          </p:cNvPicPr>
          <p:nvPr/>
        </p:nvPicPr>
        <p:blipFill>
          <a:blip r:embed="rId2"/>
          <a:srcRect/>
          <a:stretch>
            <a:fillRect/>
          </a:stretch>
        </p:blipFill>
        <p:spPr>
          <a:xfrm>
            <a:off x="-893445" y="-41910"/>
            <a:ext cx="2817495" cy="1583690"/>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54555" y="1678141"/>
            <a:ext cx="9482889" cy="432153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4204809" y="3421220"/>
            <a:ext cx="3782382" cy="444242"/>
          </a:xfrm>
          <a:prstGeom prst="rect">
            <a:avLst/>
          </a:prstGeom>
        </p:spPr>
        <p:txBody>
          <a:bodyPr wrap="square" anchor="ctr" anchorCtr="0">
            <a:noAutofit/>
          </a:bodyPr>
          <a:lstStyle/>
          <a:p>
            <a:pPr algn="ctr"/>
            <a:endParaRPr lang="zh-CN" altLang="en-US" sz="1400" dirty="0">
              <a:solidFill>
                <a:schemeClr val="bg1"/>
              </a:solidFill>
              <a:cs typeface="+mn-ea"/>
              <a:sym typeface="+mn-lt"/>
            </a:endParaRPr>
          </a:p>
        </p:txBody>
      </p:sp>
      <p:sp>
        <p:nvSpPr>
          <p:cNvPr id="3" name="矩形 2"/>
          <p:cNvSpPr/>
          <p:nvPr/>
        </p:nvSpPr>
        <p:spPr>
          <a:xfrm>
            <a:off x="-39370" y="-36830"/>
            <a:ext cx="12270740" cy="4130675"/>
          </a:xfrm>
          <a:prstGeom prst="rect">
            <a:avLst/>
          </a:prstGeom>
          <a:solidFill>
            <a:srgbClr val="FAFAF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9" name="Freeform 6"/>
          <p:cNvSpPr/>
          <p:nvPr/>
        </p:nvSpPr>
        <p:spPr bwMode="auto">
          <a:xfrm>
            <a:off x="3429690" y="742478"/>
            <a:ext cx="5314396" cy="5373044"/>
          </a:xfrm>
          <a:custGeom>
            <a:avLst/>
            <a:gdLst>
              <a:gd name="T0" fmla="*/ 1203 w 1622"/>
              <a:gd name="T1" fmla="*/ 57 h 1622"/>
              <a:gd name="T2" fmla="*/ 1067 w 1622"/>
              <a:gd name="T3" fmla="*/ 0 h 1622"/>
              <a:gd name="T4" fmla="*/ 555 w 1622"/>
              <a:gd name="T5" fmla="*/ 0 h 1622"/>
              <a:gd name="T6" fmla="*/ 419 w 1622"/>
              <a:gd name="T7" fmla="*/ 57 h 1622"/>
              <a:gd name="T8" fmla="*/ 57 w 1622"/>
              <a:gd name="T9" fmla="*/ 419 h 1622"/>
              <a:gd name="T10" fmla="*/ 0 w 1622"/>
              <a:gd name="T11" fmla="*/ 555 h 1622"/>
              <a:gd name="T12" fmla="*/ 0 w 1622"/>
              <a:gd name="T13" fmla="*/ 1067 h 1622"/>
              <a:gd name="T14" fmla="*/ 57 w 1622"/>
              <a:gd name="T15" fmla="*/ 1204 h 1622"/>
              <a:gd name="T16" fmla="*/ 419 w 1622"/>
              <a:gd name="T17" fmla="*/ 1565 h 1622"/>
              <a:gd name="T18" fmla="*/ 555 w 1622"/>
              <a:gd name="T19" fmla="*/ 1622 h 1622"/>
              <a:gd name="T20" fmla="*/ 1067 w 1622"/>
              <a:gd name="T21" fmla="*/ 1622 h 1622"/>
              <a:gd name="T22" fmla="*/ 1203 w 1622"/>
              <a:gd name="T23" fmla="*/ 1565 h 1622"/>
              <a:gd name="T24" fmla="*/ 1565 w 1622"/>
              <a:gd name="T25" fmla="*/ 1204 h 1622"/>
              <a:gd name="T26" fmla="*/ 1622 w 1622"/>
              <a:gd name="T27" fmla="*/ 1067 h 1622"/>
              <a:gd name="T28" fmla="*/ 1622 w 1622"/>
              <a:gd name="T29" fmla="*/ 555 h 1622"/>
              <a:gd name="T30" fmla="*/ 1565 w 1622"/>
              <a:gd name="T31" fmla="*/ 419 h 1622"/>
              <a:gd name="T32" fmla="*/ 1203 w 1622"/>
              <a:gd name="T33" fmla="*/ 57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22" h="1622">
                <a:moveTo>
                  <a:pt x="1203" y="57"/>
                </a:moveTo>
                <a:cubicBezTo>
                  <a:pt x="1172" y="26"/>
                  <a:pt x="1111" y="0"/>
                  <a:pt x="1067" y="0"/>
                </a:cubicBezTo>
                <a:cubicBezTo>
                  <a:pt x="555" y="0"/>
                  <a:pt x="555" y="0"/>
                  <a:pt x="555" y="0"/>
                </a:cubicBezTo>
                <a:cubicBezTo>
                  <a:pt x="511" y="0"/>
                  <a:pt x="450" y="26"/>
                  <a:pt x="419" y="57"/>
                </a:cubicBezTo>
                <a:cubicBezTo>
                  <a:pt x="57" y="419"/>
                  <a:pt x="57" y="419"/>
                  <a:pt x="57" y="419"/>
                </a:cubicBezTo>
                <a:cubicBezTo>
                  <a:pt x="26" y="450"/>
                  <a:pt x="0" y="511"/>
                  <a:pt x="0" y="555"/>
                </a:cubicBezTo>
                <a:cubicBezTo>
                  <a:pt x="0" y="1067"/>
                  <a:pt x="0" y="1067"/>
                  <a:pt x="0" y="1067"/>
                </a:cubicBezTo>
                <a:cubicBezTo>
                  <a:pt x="0" y="1111"/>
                  <a:pt x="26" y="1173"/>
                  <a:pt x="57" y="1204"/>
                </a:cubicBezTo>
                <a:cubicBezTo>
                  <a:pt x="419" y="1565"/>
                  <a:pt x="419" y="1565"/>
                  <a:pt x="419" y="1565"/>
                </a:cubicBezTo>
                <a:cubicBezTo>
                  <a:pt x="450" y="1597"/>
                  <a:pt x="511" y="1622"/>
                  <a:pt x="555" y="1622"/>
                </a:cubicBezTo>
                <a:cubicBezTo>
                  <a:pt x="1067" y="1622"/>
                  <a:pt x="1067" y="1622"/>
                  <a:pt x="1067" y="1622"/>
                </a:cubicBezTo>
                <a:cubicBezTo>
                  <a:pt x="1111" y="1622"/>
                  <a:pt x="1172" y="1597"/>
                  <a:pt x="1203" y="1565"/>
                </a:cubicBezTo>
                <a:cubicBezTo>
                  <a:pt x="1565" y="1204"/>
                  <a:pt x="1565" y="1204"/>
                  <a:pt x="1565" y="1204"/>
                </a:cubicBezTo>
                <a:cubicBezTo>
                  <a:pt x="1596" y="1173"/>
                  <a:pt x="1622" y="1111"/>
                  <a:pt x="1622" y="1067"/>
                </a:cubicBezTo>
                <a:cubicBezTo>
                  <a:pt x="1622" y="555"/>
                  <a:pt x="1622" y="555"/>
                  <a:pt x="1622" y="555"/>
                </a:cubicBezTo>
                <a:cubicBezTo>
                  <a:pt x="1622" y="511"/>
                  <a:pt x="1596" y="450"/>
                  <a:pt x="1565" y="419"/>
                </a:cubicBezTo>
                <a:lnTo>
                  <a:pt x="1203" y="57"/>
                </a:lnTo>
                <a:close/>
              </a:path>
            </a:pathLst>
          </a:custGeom>
          <a:solidFill>
            <a:srgbClr val="F3644B"/>
          </a:solidFill>
          <a:ln w="12700" cap="flat">
            <a:noFill/>
            <a:prstDash val="solid"/>
            <a:miter lim="800000"/>
          </a:ln>
        </p:spPr>
        <p:txBody>
          <a:bodyPr vert="horz" wrap="square" lIns="91440" tIns="45720" rIns="91440" bIns="45720" numCol="1" anchor="t" anchorCtr="0" compatLnSpc="1"/>
          <a:lstStyle/>
          <a:p>
            <a:endParaRPr lang="zh-CN" altLang="en-US">
              <a:solidFill>
                <a:schemeClr val="bg1"/>
              </a:solidFill>
              <a:cs typeface="+mn-ea"/>
              <a:sym typeface="+mn-lt"/>
            </a:endParaRPr>
          </a:p>
        </p:txBody>
      </p:sp>
      <p:sp>
        <p:nvSpPr>
          <p:cNvPr id="10" name="Oval 65_1"/>
          <p:cNvSpPr/>
          <p:nvPr/>
        </p:nvSpPr>
        <p:spPr>
          <a:xfrm>
            <a:off x="3655085" y="975194"/>
            <a:ext cx="4882628" cy="4882628"/>
          </a:xfrm>
          <a:prstGeom prst="ellipse">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grpSp>
        <p:nvGrpSpPr>
          <p:cNvPr id="8" name="组合 7"/>
          <p:cNvGrpSpPr/>
          <p:nvPr/>
        </p:nvGrpSpPr>
        <p:grpSpPr>
          <a:xfrm>
            <a:off x="3948430" y="2761933"/>
            <a:ext cx="4692650" cy="2376805"/>
            <a:chOff x="6073" y="4117"/>
            <a:chExt cx="7390" cy="3743"/>
          </a:xfrm>
        </p:grpSpPr>
        <p:sp>
          <p:nvSpPr>
            <p:cNvPr id="4" name="文本框 3"/>
            <p:cNvSpPr txBox="1"/>
            <p:nvPr/>
          </p:nvSpPr>
          <p:spPr>
            <a:xfrm>
              <a:off x="8208" y="4117"/>
              <a:ext cx="2496" cy="919"/>
            </a:xfrm>
            <a:prstGeom prst="rect">
              <a:avLst/>
            </a:prstGeom>
            <a:noFill/>
          </p:spPr>
          <p:txBody>
            <a:bodyPr wrap="square" rtlCol="0">
              <a:spAutoFit/>
            </a:bodyPr>
            <a:lstStyle/>
            <a:p>
              <a:pPr algn="ctr"/>
              <a:r>
                <a:rPr lang="zh-CN" altLang="en-US" sz="3200" dirty="0">
                  <a:solidFill>
                    <a:srgbClr val="FDFDFD"/>
                  </a:solidFill>
                  <a:latin typeface="宋体" panose="02010600030101010101" pitchFamily="2" charset="-122"/>
                  <a:ea typeface="宋体" panose="02010600030101010101" pitchFamily="2" charset="-122"/>
                  <a:cs typeface="宋体" panose="02010600030101010101" pitchFamily="2" charset="-122"/>
                </a:rPr>
                <a:t>第</a:t>
              </a:r>
              <a:r>
                <a:rPr lang="en-US" altLang="zh-CN" sz="3200" dirty="0">
                  <a:solidFill>
                    <a:srgbClr val="FDFDFD"/>
                  </a:solidFill>
                  <a:latin typeface="宋体" panose="02010600030101010101" pitchFamily="2" charset="-122"/>
                  <a:ea typeface="宋体" panose="02010600030101010101" pitchFamily="2" charset="-122"/>
                  <a:cs typeface="宋体" panose="02010600030101010101" pitchFamily="2" charset="-122"/>
                </a:rPr>
                <a:t>01</a:t>
              </a:r>
              <a:r>
                <a:rPr lang="zh-CN" altLang="en-US" sz="3200" dirty="0">
                  <a:solidFill>
                    <a:srgbClr val="FDFDFD"/>
                  </a:solidFill>
                  <a:latin typeface="宋体" panose="02010600030101010101" pitchFamily="2" charset="-122"/>
                  <a:ea typeface="宋体" panose="02010600030101010101" pitchFamily="2" charset="-122"/>
                  <a:cs typeface="宋体" panose="02010600030101010101" pitchFamily="2" charset="-122"/>
                </a:rPr>
                <a:t>课</a:t>
              </a:r>
              <a:endParaRPr lang="zh-CN" altLang="en-US" sz="3200" dirty="0">
                <a:solidFill>
                  <a:srgbClr val="FDFDFD"/>
                </a:solidFill>
                <a:latin typeface="宋体" panose="02010600030101010101" pitchFamily="2" charset="-122"/>
                <a:ea typeface="宋体" panose="02010600030101010101" pitchFamily="2" charset="-122"/>
                <a:cs typeface="宋体" panose="02010600030101010101" pitchFamily="2" charset="-122"/>
              </a:endParaRPr>
            </a:p>
          </p:txBody>
        </p:sp>
        <p:sp>
          <p:nvSpPr>
            <p:cNvPr id="6" name="文本框 5"/>
            <p:cNvSpPr txBox="1"/>
            <p:nvPr/>
          </p:nvSpPr>
          <p:spPr>
            <a:xfrm>
              <a:off x="6073" y="5776"/>
              <a:ext cx="7390" cy="2084"/>
            </a:xfrm>
            <a:prstGeom prst="rect">
              <a:avLst/>
            </a:prstGeom>
            <a:noFill/>
          </p:spPr>
          <p:txBody>
            <a:bodyPr wrap="square" rtlCol="0">
              <a:spAutoFit/>
            </a:bodyPr>
            <a:lstStyle/>
            <a:p>
              <a:pPr algn="ctr"/>
              <a:r>
                <a:rPr lang="zh-CN" altLang="en-US" sz="4000" dirty="0">
                  <a:solidFill>
                    <a:srgbClr val="FDFDFD"/>
                  </a:solidFill>
                  <a:latin typeface="宋体" panose="02010600030101010101" pitchFamily="2" charset="-122"/>
                  <a:ea typeface="宋体" panose="02010600030101010101" pitchFamily="2" charset="-122"/>
                  <a:cs typeface="思源黑体 CN Bold" panose="020B0800000000000000" charset="-122"/>
                </a:rPr>
                <a:t>互联网应用</a:t>
              </a:r>
              <a:endParaRPr lang="en-US" altLang="zh-CN" sz="4000" dirty="0">
                <a:solidFill>
                  <a:srgbClr val="FDFDFD"/>
                </a:solidFill>
                <a:latin typeface="宋体" panose="02010600030101010101" pitchFamily="2" charset="-122"/>
                <a:ea typeface="宋体" panose="02010600030101010101" pitchFamily="2" charset="-122"/>
                <a:cs typeface="思源黑体 CN Bold" panose="020B0800000000000000" charset="-122"/>
              </a:endParaRPr>
            </a:p>
            <a:p>
              <a:pPr algn="ctr"/>
              <a:r>
                <a:rPr lang="zh-CN" altLang="en-US" sz="4000" dirty="0">
                  <a:solidFill>
                    <a:srgbClr val="FDFDFD"/>
                  </a:solidFill>
                  <a:latin typeface="宋体" panose="02010600030101010101" pitchFamily="2" charset="-122"/>
                  <a:ea typeface="宋体" panose="02010600030101010101" pitchFamily="2" charset="-122"/>
                  <a:cs typeface="思源黑体 CN Bold" panose="020B0800000000000000" charset="-122"/>
                </a:rPr>
                <a:t>架构演进</a:t>
              </a:r>
              <a:endParaRPr lang="zh-CN" altLang="zh-CN" sz="4000" dirty="0">
                <a:solidFill>
                  <a:srgbClr val="FDFDFD"/>
                </a:solidFill>
                <a:latin typeface="宋体" panose="02010600030101010101" pitchFamily="2" charset="-122"/>
                <a:ea typeface="宋体" panose="02010600030101010101" pitchFamily="2" charset="-122"/>
                <a:cs typeface="思源黑体 CN Bold" panose="020B0800000000000000" charset="-122"/>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未标题-2"/>
          <p:cNvPicPr>
            <a:picLocks noChangeAspect="1"/>
          </p:cNvPicPr>
          <p:nvPr/>
        </p:nvPicPr>
        <p:blipFill>
          <a:blip r:embed="rId1"/>
          <a:stretch>
            <a:fillRect/>
          </a:stretch>
        </p:blipFill>
        <p:spPr>
          <a:xfrm>
            <a:off x="7232650" y="3305810"/>
            <a:ext cx="10156190" cy="5709285"/>
          </a:xfrm>
          <a:prstGeom prst="rect">
            <a:avLst/>
          </a:prstGeom>
        </p:spPr>
      </p:pic>
      <p:sp>
        <p:nvSpPr>
          <p:cNvPr id="14" name="矩形 13"/>
          <p:cNvSpPr/>
          <p:nvPr/>
        </p:nvSpPr>
        <p:spPr>
          <a:xfrm>
            <a:off x="-49530" y="267970"/>
            <a:ext cx="12268200" cy="963930"/>
          </a:xfrm>
          <a:prstGeom prst="rect">
            <a:avLst/>
          </a:prstGeom>
          <a:solidFill>
            <a:srgbClr val="F3644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TextBox 49"/>
          <p:cNvSpPr txBox="1"/>
          <p:nvPr/>
        </p:nvSpPr>
        <p:spPr>
          <a:xfrm>
            <a:off x="1065178" y="714211"/>
            <a:ext cx="7013610" cy="386080"/>
          </a:xfrm>
          <a:prstGeom prst="rect">
            <a:avLst/>
          </a:prstGeom>
          <a:noFill/>
        </p:spPr>
        <p:txBody>
          <a:bodyPr wrap="square" rtlCol="0">
            <a:spAutoFit/>
          </a:bodyPr>
          <a:lstStyle/>
          <a:p>
            <a:pPr>
              <a:lnSpc>
                <a:spcPct val="80000"/>
              </a:lnSpc>
            </a:pPr>
            <a:r>
              <a:rPr lang="zh-CN" altLang="en-US" sz="2400" dirty="0">
                <a:solidFill>
                  <a:srgbClr val="FDFDFD"/>
                </a:solidFill>
                <a:latin typeface="宋体" panose="02010600030101010101" pitchFamily="2" charset="-122"/>
                <a:ea typeface="宋体" panose="02010600030101010101" pitchFamily="2" charset="-122"/>
                <a:cs typeface="+mn-ea"/>
                <a:sym typeface="+mn-lt"/>
              </a:rPr>
              <a:t>课程讲解 </a:t>
            </a:r>
            <a:r>
              <a:rPr lang="en-US" altLang="zh-CN" sz="2400" dirty="0">
                <a:solidFill>
                  <a:srgbClr val="FDFDFD"/>
                </a:solidFill>
                <a:latin typeface="宋体" panose="02010600030101010101" pitchFamily="2" charset="-122"/>
                <a:ea typeface="宋体" panose="02010600030101010101" pitchFamily="2" charset="-122"/>
                <a:cs typeface="+mn-ea"/>
                <a:sym typeface="+mn-lt"/>
              </a:rPr>
              <a:t>-- Spring Cloud</a:t>
            </a:r>
            <a:r>
              <a:rPr lang="zh-CN" altLang="en-US" sz="2400" dirty="0">
                <a:solidFill>
                  <a:srgbClr val="FDFDFD"/>
                </a:solidFill>
                <a:latin typeface="宋体" panose="02010600030101010101" pitchFamily="2" charset="-122"/>
                <a:ea typeface="宋体" panose="02010600030101010101" pitchFamily="2" charset="-122"/>
                <a:cs typeface="+mn-ea"/>
                <a:sym typeface="+mn-lt"/>
              </a:rPr>
              <a:t>是什么</a:t>
            </a:r>
            <a:endParaRPr lang="zh-CN" altLang="en-US" sz="2400" dirty="0">
              <a:solidFill>
                <a:srgbClr val="FDFDFD"/>
              </a:solidFill>
              <a:latin typeface="宋体" panose="02010600030101010101" pitchFamily="2" charset="-122"/>
              <a:ea typeface="宋体" panose="02010600030101010101" pitchFamily="2" charset="-122"/>
              <a:cs typeface="+mn-ea"/>
              <a:sym typeface="+mn-lt"/>
            </a:endParaRPr>
          </a:p>
        </p:txBody>
      </p:sp>
      <p:sp>
        <p:nvSpPr>
          <p:cNvPr id="16" name="TextBox 50"/>
          <p:cNvSpPr txBox="1"/>
          <p:nvPr/>
        </p:nvSpPr>
        <p:spPr>
          <a:xfrm>
            <a:off x="1065178" y="413731"/>
            <a:ext cx="4378086" cy="275590"/>
          </a:xfrm>
          <a:prstGeom prst="rect">
            <a:avLst/>
          </a:prstGeom>
          <a:noFill/>
        </p:spPr>
        <p:txBody>
          <a:bodyPr wrap="square" rtlCol="0">
            <a:spAutoFit/>
          </a:bodyPr>
          <a:lstStyle/>
          <a:p>
            <a:r>
              <a:rPr lang="en-US" sz="1200" dirty="0">
                <a:solidFill>
                  <a:srgbClr val="FDFDFD"/>
                </a:solidFill>
                <a:latin typeface="微软雅黑" panose="020B0503020204020204" charset="-122"/>
                <a:ea typeface="微软雅黑" panose="020B0503020204020204" charset="-122"/>
                <a:cs typeface="+mn-ea"/>
                <a:sym typeface="+mn-lt"/>
              </a:rPr>
              <a:t>LET‘S MAKE YOUR STUDY EASY</a:t>
            </a:r>
            <a:endParaRPr lang="en-US" sz="1200" dirty="0">
              <a:solidFill>
                <a:srgbClr val="FDFDFD"/>
              </a:solidFill>
              <a:latin typeface="微软雅黑" panose="020B0503020204020204" charset="-122"/>
              <a:ea typeface="微软雅黑" panose="020B0503020204020204" charset="-122"/>
              <a:cs typeface="+mn-ea"/>
              <a:sym typeface="+mn-lt"/>
            </a:endParaRPr>
          </a:p>
        </p:txBody>
      </p:sp>
      <p:sp>
        <p:nvSpPr>
          <p:cNvPr id="17" name="Rectangle 51"/>
          <p:cNvSpPr/>
          <p:nvPr/>
        </p:nvSpPr>
        <p:spPr>
          <a:xfrm>
            <a:off x="925747" y="414044"/>
            <a:ext cx="70970" cy="628052"/>
          </a:xfrm>
          <a:prstGeom prst="rect">
            <a:avLst/>
          </a:prstGeom>
          <a:solidFill>
            <a:srgbClr val="F8F8F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cs typeface="+mn-ea"/>
              <a:sym typeface="+mn-lt"/>
            </a:endParaRPr>
          </a:p>
        </p:txBody>
      </p:sp>
      <p:pic>
        <p:nvPicPr>
          <p:cNvPr id="19" name="图片 18" descr="D:\4.png4"/>
          <p:cNvPicPr>
            <a:picLocks noChangeAspect="1"/>
          </p:cNvPicPr>
          <p:nvPr/>
        </p:nvPicPr>
        <p:blipFill>
          <a:blip r:embed="rId2"/>
          <a:srcRect/>
          <a:stretch>
            <a:fillRect/>
          </a:stretch>
        </p:blipFill>
        <p:spPr>
          <a:xfrm>
            <a:off x="-893445" y="-41910"/>
            <a:ext cx="2817495" cy="1583690"/>
          </a:xfrm>
          <a:prstGeom prst="rect">
            <a:avLst/>
          </a:prstGeom>
        </p:spPr>
      </p:pic>
      <p:sp>
        <p:nvSpPr>
          <p:cNvPr id="2" name="文本框 1"/>
          <p:cNvSpPr txBox="1"/>
          <p:nvPr/>
        </p:nvSpPr>
        <p:spPr>
          <a:xfrm>
            <a:off x="733468" y="1536499"/>
            <a:ext cx="10725064" cy="3251852"/>
          </a:xfrm>
          <a:prstGeom prst="rect">
            <a:avLst/>
          </a:prstGeom>
          <a:noFill/>
        </p:spPr>
        <p:txBody>
          <a:bodyPr wrap="square" rtlCol="0" anchor="t">
            <a:spAutoFit/>
          </a:bodyPr>
          <a:lstStyle/>
          <a:p>
            <a:pPr>
              <a:lnSpc>
                <a:spcPct val="150000"/>
              </a:lnSpc>
            </a:pPr>
            <a:r>
              <a:rPr lang="zh-CN" altLang="en-US" sz="2000" dirty="0">
                <a:solidFill>
                  <a:srgbClr val="F3644B"/>
                </a:solidFill>
                <a:latin typeface="宋体" panose="02010600030101010101" pitchFamily="2" charset="-122"/>
                <a:ea typeface="宋体" panose="02010600030101010101" pitchFamily="2" charset="-122"/>
                <a:sym typeface="+mn-ea"/>
              </a:rPr>
              <a:t>这里，我们需要注意，</a:t>
            </a:r>
            <a:r>
              <a:rPr lang="en-US" altLang="zh-CN" sz="2000" dirty="0">
                <a:solidFill>
                  <a:srgbClr val="F3644B"/>
                </a:solidFill>
                <a:latin typeface="宋体" panose="02010600030101010101" pitchFamily="2" charset="-122"/>
                <a:ea typeface="宋体" panose="02010600030101010101" pitchFamily="2" charset="-122"/>
                <a:sym typeface="+mn-ea"/>
              </a:rPr>
              <a:t>Spring Cloud</a:t>
            </a:r>
            <a:r>
              <a:rPr lang="zh-CN" altLang="en-US" sz="2000" dirty="0">
                <a:solidFill>
                  <a:srgbClr val="F3644B"/>
                </a:solidFill>
                <a:latin typeface="宋体" panose="02010600030101010101" pitchFamily="2" charset="-122"/>
                <a:ea typeface="宋体" panose="02010600030101010101" pitchFamily="2" charset="-122"/>
                <a:sym typeface="+mn-ea"/>
              </a:rPr>
              <a:t>其实是一套规范，是一套用于构建微服务架构的规范，而不是一个可以拿来即用的框架（所谓规范就是应该有哪些功能组件，然后组件之间怎么配合，共同完成什么事情）。</a:t>
            </a:r>
            <a:endParaRPr lang="en-US" altLang="zh-CN" sz="2000" dirty="0">
              <a:solidFill>
                <a:srgbClr val="F3644B"/>
              </a:solidFill>
              <a:latin typeface="宋体" panose="02010600030101010101" pitchFamily="2" charset="-122"/>
              <a:ea typeface="宋体" panose="02010600030101010101" pitchFamily="2" charset="-122"/>
              <a:sym typeface="+mn-ea"/>
            </a:endParaRPr>
          </a:p>
          <a:p>
            <a:pPr>
              <a:lnSpc>
                <a:spcPct val="150000"/>
              </a:lnSpc>
            </a:pPr>
            <a:endParaRPr lang="en-US" altLang="zh-CN" sz="2000" dirty="0">
              <a:solidFill>
                <a:srgbClr val="F3644B"/>
              </a:solidFill>
              <a:latin typeface="宋体" panose="02010600030101010101" pitchFamily="2" charset="-122"/>
              <a:ea typeface="宋体" panose="02010600030101010101" pitchFamily="2" charset="-122"/>
              <a:sym typeface="+mn-ea"/>
            </a:endParaRPr>
          </a:p>
          <a:p>
            <a:pPr>
              <a:lnSpc>
                <a:spcPct val="150000"/>
              </a:lnSpc>
            </a:pPr>
            <a:r>
              <a:rPr lang="zh-CN" altLang="en-US" sz="2000" dirty="0">
                <a:solidFill>
                  <a:srgbClr val="F3644B"/>
                </a:solidFill>
                <a:latin typeface="宋体" panose="02010600030101010101" pitchFamily="2" charset="-122"/>
                <a:ea typeface="宋体" panose="02010600030101010101" pitchFamily="2" charset="-122"/>
                <a:sym typeface="+mn-ea"/>
              </a:rPr>
              <a:t>在这个规范之下第三方的</a:t>
            </a:r>
            <a:r>
              <a:rPr lang="en-US" altLang="zh-CN" sz="2000" dirty="0">
                <a:solidFill>
                  <a:srgbClr val="F3644B"/>
                </a:solidFill>
                <a:latin typeface="宋体" panose="02010600030101010101" pitchFamily="2" charset="-122"/>
                <a:ea typeface="宋体" panose="02010600030101010101" pitchFamily="2" charset="-122"/>
                <a:sym typeface="+mn-ea"/>
              </a:rPr>
              <a:t>Netflix</a:t>
            </a:r>
            <a:r>
              <a:rPr lang="zh-CN" altLang="en-US" sz="2000" dirty="0">
                <a:solidFill>
                  <a:srgbClr val="F3644B"/>
                </a:solidFill>
                <a:latin typeface="宋体" panose="02010600030101010101" pitchFamily="2" charset="-122"/>
                <a:ea typeface="宋体" panose="02010600030101010101" pitchFamily="2" charset="-122"/>
                <a:sym typeface="+mn-ea"/>
              </a:rPr>
              <a:t>公司开发了一些组件、</a:t>
            </a:r>
            <a:r>
              <a:rPr lang="en-US" altLang="zh-CN" sz="2000" dirty="0">
                <a:solidFill>
                  <a:srgbClr val="F3644B"/>
                </a:solidFill>
                <a:latin typeface="宋体" panose="02010600030101010101" pitchFamily="2" charset="-122"/>
                <a:ea typeface="宋体" panose="02010600030101010101" pitchFamily="2" charset="-122"/>
                <a:sym typeface="+mn-ea"/>
              </a:rPr>
              <a:t>Spring</a:t>
            </a:r>
            <a:r>
              <a:rPr lang="zh-CN" altLang="en-US" sz="2000" dirty="0">
                <a:solidFill>
                  <a:srgbClr val="F3644B"/>
                </a:solidFill>
                <a:latin typeface="宋体" panose="02010600030101010101" pitchFamily="2" charset="-122"/>
                <a:ea typeface="宋体" panose="02010600030101010101" pitchFamily="2" charset="-122"/>
                <a:sym typeface="+mn-ea"/>
              </a:rPr>
              <a:t>官方开发了一些框架</a:t>
            </a:r>
            <a:r>
              <a:rPr lang="en-US" altLang="zh-CN" sz="2000" dirty="0">
                <a:solidFill>
                  <a:srgbClr val="F3644B"/>
                </a:solidFill>
                <a:latin typeface="宋体" panose="02010600030101010101" pitchFamily="2" charset="-122"/>
                <a:ea typeface="宋体" panose="02010600030101010101" pitchFamily="2" charset="-122"/>
                <a:sym typeface="+mn-ea"/>
              </a:rPr>
              <a:t>/</a:t>
            </a:r>
            <a:r>
              <a:rPr lang="zh-CN" altLang="en-US" sz="2000" dirty="0">
                <a:solidFill>
                  <a:srgbClr val="F3644B"/>
                </a:solidFill>
                <a:latin typeface="宋体" panose="02010600030101010101" pitchFamily="2" charset="-122"/>
                <a:ea typeface="宋体" panose="02010600030101010101" pitchFamily="2" charset="-122"/>
                <a:sym typeface="+mn-ea"/>
              </a:rPr>
              <a:t>组件，包括第三方的阿里巴巴开发了一套框架</a:t>
            </a:r>
            <a:r>
              <a:rPr lang="en-US" altLang="zh-CN" sz="2000" dirty="0">
                <a:solidFill>
                  <a:srgbClr val="F3644B"/>
                </a:solidFill>
                <a:latin typeface="宋体" panose="02010600030101010101" pitchFamily="2" charset="-122"/>
                <a:ea typeface="宋体" panose="02010600030101010101" pitchFamily="2" charset="-122"/>
                <a:sym typeface="+mn-ea"/>
              </a:rPr>
              <a:t>/</a:t>
            </a:r>
            <a:r>
              <a:rPr lang="zh-CN" altLang="en-US" sz="2000" dirty="0">
                <a:solidFill>
                  <a:srgbClr val="F3644B"/>
                </a:solidFill>
                <a:latin typeface="宋体" panose="02010600030101010101" pitchFamily="2" charset="-122"/>
                <a:ea typeface="宋体" panose="02010600030101010101" pitchFamily="2" charset="-122"/>
                <a:sym typeface="+mn-ea"/>
              </a:rPr>
              <a:t>组件集合</a:t>
            </a:r>
            <a:r>
              <a:rPr lang="en-US" altLang="zh-CN" sz="2000" dirty="0">
                <a:solidFill>
                  <a:srgbClr val="F3644B"/>
                </a:solidFill>
                <a:latin typeface="宋体" panose="02010600030101010101" pitchFamily="2" charset="-122"/>
                <a:ea typeface="宋体" panose="02010600030101010101" pitchFamily="2" charset="-122"/>
                <a:sym typeface="+mn-ea"/>
              </a:rPr>
              <a:t>Spring Cloud Alibaba</a:t>
            </a:r>
            <a:r>
              <a:rPr lang="zh-CN" altLang="en-US" sz="2000" dirty="0">
                <a:solidFill>
                  <a:srgbClr val="F3644B"/>
                </a:solidFill>
                <a:latin typeface="宋体" panose="02010600030101010101" pitchFamily="2" charset="-122"/>
                <a:ea typeface="宋体" panose="02010600030101010101" pitchFamily="2" charset="-122"/>
                <a:sym typeface="+mn-ea"/>
              </a:rPr>
              <a:t>，这些才是</a:t>
            </a:r>
            <a:r>
              <a:rPr lang="en-US" altLang="zh-CN" sz="2000" dirty="0">
                <a:solidFill>
                  <a:srgbClr val="F3644B"/>
                </a:solidFill>
                <a:latin typeface="宋体" panose="02010600030101010101" pitchFamily="2" charset="-122"/>
                <a:ea typeface="宋体" panose="02010600030101010101" pitchFamily="2" charset="-122"/>
                <a:sym typeface="+mn-ea"/>
              </a:rPr>
              <a:t>Spring Cloud</a:t>
            </a:r>
            <a:r>
              <a:rPr lang="zh-CN" altLang="en-US" sz="2000" dirty="0">
                <a:solidFill>
                  <a:srgbClr val="F3644B"/>
                </a:solidFill>
                <a:latin typeface="宋体" panose="02010600030101010101" pitchFamily="2" charset="-122"/>
                <a:ea typeface="宋体" panose="02010600030101010101" pitchFamily="2" charset="-122"/>
                <a:sym typeface="+mn-ea"/>
              </a:rPr>
              <a:t>规范的实现。</a:t>
            </a:r>
            <a:endParaRPr lang="zh-CN" altLang="en-US" sz="2000" dirty="0">
              <a:solidFill>
                <a:srgbClr val="F3644B"/>
              </a:solidFill>
              <a:latin typeface="宋体" panose="02010600030101010101" pitchFamily="2" charset="-122"/>
              <a:ea typeface="宋体" panose="02010600030101010101" pitchFamily="2" charset="-122"/>
              <a:sym typeface="+mn-ea"/>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未标题-2"/>
          <p:cNvPicPr>
            <a:picLocks noChangeAspect="1"/>
          </p:cNvPicPr>
          <p:nvPr/>
        </p:nvPicPr>
        <p:blipFill>
          <a:blip r:embed="rId1"/>
          <a:stretch>
            <a:fillRect/>
          </a:stretch>
        </p:blipFill>
        <p:spPr>
          <a:xfrm>
            <a:off x="7232650" y="3305810"/>
            <a:ext cx="10156190" cy="5709285"/>
          </a:xfrm>
          <a:prstGeom prst="rect">
            <a:avLst/>
          </a:prstGeom>
        </p:spPr>
      </p:pic>
      <p:sp>
        <p:nvSpPr>
          <p:cNvPr id="14" name="矩形 13"/>
          <p:cNvSpPr/>
          <p:nvPr/>
        </p:nvSpPr>
        <p:spPr>
          <a:xfrm>
            <a:off x="-49530" y="267970"/>
            <a:ext cx="12268200" cy="963930"/>
          </a:xfrm>
          <a:prstGeom prst="rect">
            <a:avLst/>
          </a:prstGeom>
          <a:solidFill>
            <a:srgbClr val="F3644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TextBox 49"/>
          <p:cNvSpPr txBox="1"/>
          <p:nvPr/>
        </p:nvSpPr>
        <p:spPr>
          <a:xfrm>
            <a:off x="1065178" y="714211"/>
            <a:ext cx="7013610" cy="386080"/>
          </a:xfrm>
          <a:prstGeom prst="rect">
            <a:avLst/>
          </a:prstGeom>
          <a:noFill/>
        </p:spPr>
        <p:txBody>
          <a:bodyPr wrap="square" rtlCol="0">
            <a:spAutoFit/>
          </a:bodyPr>
          <a:lstStyle/>
          <a:p>
            <a:pPr>
              <a:lnSpc>
                <a:spcPct val="80000"/>
              </a:lnSpc>
            </a:pPr>
            <a:r>
              <a:rPr lang="zh-CN" altLang="en-US" sz="2400" dirty="0">
                <a:solidFill>
                  <a:srgbClr val="FDFDFD"/>
                </a:solidFill>
                <a:latin typeface="宋体" panose="02010600030101010101" pitchFamily="2" charset="-122"/>
                <a:ea typeface="宋体" panose="02010600030101010101" pitchFamily="2" charset="-122"/>
                <a:cs typeface="+mn-ea"/>
                <a:sym typeface="+mn-lt"/>
              </a:rPr>
              <a:t>课程讲解 </a:t>
            </a:r>
            <a:r>
              <a:rPr lang="en-US" altLang="zh-CN" sz="2400" dirty="0">
                <a:solidFill>
                  <a:srgbClr val="FDFDFD"/>
                </a:solidFill>
                <a:latin typeface="宋体" panose="02010600030101010101" pitchFamily="2" charset="-122"/>
                <a:ea typeface="宋体" panose="02010600030101010101" pitchFamily="2" charset="-122"/>
                <a:cs typeface="+mn-ea"/>
                <a:sym typeface="+mn-lt"/>
              </a:rPr>
              <a:t>-- Spring Cloud</a:t>
            </a:r>
            <a:r>
              <a:rPr lang="zh-CN" altLang="en-US" sz="2400" dirty="0">
                <a:solidFill>
                  <a:srgbClr val="FDFDFD"/>
                </a:solidFill>
                <a:latin typeface="宋体" panose="02010600030101010101" pitchFamily="2" charset="-122"/>
                <a:ea typeface="宋体" panose="02010600030101010101" pitchFamily="2" charset="-122"/>
                <a:cs typeface="+mn-ea"/>
                <a:sym typeface="+mn-lt"/>
              </a:rPr>
              <a:t>解决什么问题</a:t>
            </a:r>
            <a:endParaRPr lang="zh-CN" altLang="en-US" sz="2400" dirty="0">
              <a:solidFill>
                <a:srgbClr val="FDFDFD"/>
              </a:solidFill>
              <a:latin typeface="宋体" panose="02010600030101010101" pitchFamily="2" charset="-122"/>
              <a:ea typeface="宋体" panose="02010600030101010101" pitchFamily="2" charset="-122"/>
              <a:cs typeface="+mn-ea"/>
              <a:sym typeface="+mn-lt"/>
            </a:endParaRPr>
          </a:p>
        </p:txBody>
      </p:sp>
      <p:sp>
        <p:nvSpPr>
          <p:cNvPr id="16" name="TextBox 50"/>
          <p:cNvSpPr txBox="1"/>
          <p:nvPr/>
        </p:nvSpPr>
        <p:spPr>
          <a:xfrm>
            <a:off x="1065178" y="413731"/>
            <a:ext cx="4378086" cy="275590"/>
          </a:xfrm>
          <a:prstGeom prst="rect">
            <a:avLst/>
          </a:prstGeom>
          <a:noFill/>
        </p:spPr>
        <p:txBody>
          <a:bodyPr wrap="square" rtlCol="0">
            <a:spAutoFit/>
          </a:bodyPr>
          <a:lstStyle/>
          <a:p>
            <a:r>
              <a:rPr lang="en-US" sz="1200" dirty="0">
                <a:solidFill>
                  <a:srgbClr val="FDFDFD"/>
                </a:solidFill>
                <a:latin typeface="微软雅黑" panose="020B0503020204020204" charset="-122"/>
                <a:ea typeface="微软雅黑" panose="020B0503020204020204" charset="-122"/>
                <a:cs typeface="+mn-ea"/>
                <a:sym typeface="+mn-lt"/>
              </a:rPr>
              <a:t>LET‘S MAKE YOUR STUDY EASY</a:t>
            </a:r>
            <a:endParaRPr lang="en-US" sz="1200" dirty="0">
              <a:solidFill>
                <a:srgbClr val="FDFDFD"/>
              </a:solidFill>
              <a:latin typeface="微软雅黑" panose="020B0503020204020204" charset="-122"/>
              <a:ea typeface="微软雅黑" panose="020B0503020204020204" charset="-122"/>
              <a:cs typeface="+mn-ea"/>
              <a:sym typeface="+mn-lt"/>
            </a:endParaRPr>
          </a:p>
        </p:txBody>
      </p:sp>
      <p:sp>
        <p:nvSpPr>
          <p:cNvPr id="17" name="Rectangle 51"/>
          <p:cNvSpPr/>
          <p:nvPr/>
        </p:nvSpPr>
        <p:spPr>
          <a:xfrm>
            <a:off x="925747" y="414044"/>
            <a:ext cx="70970" cy="628052"/>
          </a:xfrm>
          <a:prstGeom prst="rect">
            <a:avLst/>
          </a:prstGeom>
          <a:solidFill>
            <a:srgbClr val="F8F8F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cs typeface="+mn-ea"/>
              <a:sym typeface="+mn-lt"/>
            </a:endParaRPr>
          </a:p>
        </p:txBody>
      </p:sp>
      <p:pic>
        <p:nvPicPr>
          <p:cNvPr id="19" name="图片 18" descr="D:\4.png4"/>
          <p:cNvPicPr>
            <a:picLocks noChangeAspect="1"/>
          </p:cNvPicPr>
          <p:nvPr/>
        </p:nvPicPr>
        <p:blipFill>
          <a:blip r:embed="rId2"/>
          <a:srcRect/>
          <a:stretch>
            <a:fillRect/>
          </a:stretch>
        </p:blipFill>
        <p:spPr>
          <a:xfrm>
            <a:off x="-893445" y="-41910"/>
            <a:ext cx="2817495" cy="1583690"/>
          </a:xfrm>
          <a:prstGeom prst="rect">
            <a:avLst/>
          </a:prstGeom>
        </p:spPr>
      </p:pic>
      <p:sp>
        <p:nvSpPr>
          <p:cNvPr id="2" name="文本框 1"/>
          <p:cNvSpPr txBox="1"/>
          <p:nvPr/>
        </p:nvSpPr>
        <p:spPr>
          <a:xfrm>
            <a:off x="733468" y="1536499"/>
            <a:ext cx="10725064" cy="1405193"/>
          </a:xfrm>
          <a:prstGeom prst="rect">
            <a:avLst/>
          </a:prstGeom>
          <a:noFill/>
        </p:spPr>
        <p:txBody>
          <a:bodyPr wrap="square" rtlCol="0" anchor="t">
            <a:spAutoFit/>
          </a:bodyPr>
          <a:lstStyle/>
          <a:p>
            <a:pPr>
              <a:lnSpc>
                <a:spcPct val="150000"/>
              </a:lnSpc>
            </a:pPr>
            <a:r>
              <a:rPr lang="en-US" altLang="zh-CN" sz="2000" dirty="0">
                <a:solidFill>
                  <a:srgbClr val="F3644B"/>
                </a:solidFill>
                <a:latin typeface="宋体" panose="02010600030101010101" pitchFamily="2" charset="-122"/>
                <a:ea typeface="宋体" panose="02010600030101010101" pitchFamily="2" charset="-122"/>
                <a:sym typeface="+mn-ea"/>
              </a:rPr>
              <a:t>Spring Cloud </a:t>
            </a:r>
            <a:r>
              <a:rPr lang="zh-CN" altLang="en-US" sz="2000" dirty="0">
                <a:solidFill>
                  <a:srgbClr val="F3644B"/>
                </a:solidFill>
                <a:latin typeface="宋体" panose="02010600030101010101" pitchFamily="2" charset="-122"/>
                <a:ea typeface="宋体" panose="02010600030101010101" pitchFamily="2" charset="-122"/>
                <a:sym typeface="+mn-ea"/>
              </a:rPr>
              <a:t>规范及实现意图要解决的问题其实就是微服务架构实施过程中存在的一些问题，比如微服务架构中的服务注册发现问题、网络问题（比如熔断场景）、统一认证安全授权问题、负载均衡问题、链路追踪等问题。</a:t>
            </a:r>
            <a:endParaRPr lang="zh-CN" altLang="en-US" sz="2000" dirty="0">
              <a:solidFill>
                <a:srgbClr val="F3644B"/>
              </a:solidFill>
              <a:latin typeface="宋体" panose="02010600030101010101" pitchFamily="2" charset="-122"/>
              <a:ea typeface="宋体" panose="02010600030101010101" pitchFamily="2" charset="-122"/>
              <a:sym typeface="+mn-ea"/>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未标题-2"/>
          <p:cNvPicPr>
            <a:picLocks noChangeAspect="1"/>
          </p:cNvPicPr>
          <p:nvPr/>
        </p:nvPicPr>
        <p:blipFill>
          <a:blip r:embed="rId1"/>
          <a:stretch>
            <a:fillRect/>
          </a:stretch>
        </p:blipFill>
        <p:spPr>
          <a:xfrm>
            <a:off x="7232650" y="3305810"/>
            <a:ext cx="10156190" cy="5709285"/>
          </a:xfrm>
          <a:prstGeom prst="rect">
            <a:avLst/>
          </a:prstGeom>
        </p:spPr>
      </p:pic>
      <p:sp>
        <p:nvSpPr>
          <p:cNvPr id="14" name="矩形 13"/>
          <p:cNvSpPr/>
          <p:nvPr/>
        </p:nvSpPr>
        <p:spPr>
          <a:xfrm>
            <a:off x="-49530" y="267970"/>
            <a:ext cx="12268200" cy="963930"/>
          </a:xfrm>
          <a:prstGeom prst="rect">
            <a:avLst/>
          </a:prstGeom>
          <a:solidFill>
            <a:srgbClr val="F3644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TextBox 49"/>
          <p:cNvSpPr txBox="1"/>
          <p:nvPr/>
        </p:nvSpPr>
        <p:spPr>
          <a:xfrm>
            <a:off x="1065178" y="714211"/>
            <a:ext cx="7013610" cy="386080"/>
          </a:xfrm>
          <a:prstGeom prst="rect">
            <a:avLst/>
          </a:prstGeom>
          <a:noFill/>
        </p:spPr>
        <p:txBody>
          <a:bodyPr wrap="square" rtlCol="0">
            <a:spAutoFit/>
          </a:bodyPr>
          <a:lstStyle/>
          <a:p>
            <a:pPr>
              <a:lnSpc>
                <a:spcPct val="80000"/>
              </a:lnSpc>
            </a:pPr>
            <a:r>
              <a:rPr lang="zh-CN" altLang="en-US" sz="2400" dirty="0">
                <a:solidFill>
                  <a:srgbClr val="FDFDFD"/>
                </a:solidFill>
                <a:latin typeface="宋体" panose="02010600030101010101" pitchFamily="2" charset="-122"/>
                <a:ea typeface="宋体" panose="02010600030101010101" pitchFamily="2" charset="-122"/>
                <a:cs typeface="+mn-ea"/>
                <a:sym typeface="+mn-lt"/>
              </a:rPr>
              <a:t>课程讲解 </a:t>
            </a:r>
            <a:r>
              <a:rPr lang="en-US" altLang="zh-CN" sz="2400" dirty="0">
                <a:solidFill>
                  <a:srgbClr val="FDFDFD"/>
                </a:solidFill>
                <a:latin typeface="宋体" panose="02010600030101010101" pitchFamily="2" charset="-122"/>
                <a:ea typeface="宋体" panose="02010600030101010101" pitchFamily="2" charset="-122"/>
                <a:cs typeface="+mn-ea"/>
                <a:sym typeface="+mn-lt"/>
              </a:rPr>
              <a:t>-- Spring Cloud</a:t>
            </a:r>
            <a:r>
              <a:rPr lang="zh-CN" altLang="en-US" sz="2400" dirty="0">
                <a:solidFill>
                  <a:srgbClr val="FDFDFD"/>
                </a:solidFill>
                <a:latin typeface="宋体" panose="02010600030101010101" pitchFamily="2" charset="-122"/>
                <a:ea typeface="宋体" panose="02010600030101010101" pitchFamily="2" charset="-122"/>
                <a:cs typeface="+mn-ea"/>
                <a:sym typeface="+mn-lt"/>
              </a:rPr>
              <a:t>解决什么问题</a:t>
            </a:r>
            <a:endParaRPr lang="zh-CN" altLang="en-US" sz="2400" dirty="0">
              <a:solidFill>
                <a:srgbClr val="FDFDFD"/>
              </a:solidFill>
              <a:latin typeface="宋体" panose="02010600030101010101" pitchFamily="2" charset="-122"/>
              <a:ea typeface="宋体" panose="02010600030101010101" pitchFamily="2" charset="-122"/>
              <a:cs typeface="+mn-ea"/>
              <a:sym typeface="+mn-lt"/>
            </a:endParaRPr>
          </a:p>
        </p:txBody>
      </p:sp>
      <p:sp>
        <p:nvSpPr>
          <p:cNvPr id="16" name="TextBox 50"/>
          <p:cNvSpPr txBox="1"/>
          <p:nvPr/>
        </p:nvSpPr>
        <p:spPr>
          <a:xfrm>
            <a:off x="1065178" y="413731"/>
            <a:ext cx="4378086" cy="275590"/>
          </a:xfrm>
          <a:prstGeom prst="rect">
            <a:avLst/>
          </a:prstGeom>
          <a:noFill/>
        </p:spPr>
        <p:txBody>
          <a:bodyPr wrap="square" rtlCol="0">
            <a:spAutoFit/>
          </a:bodyPr>
          <a:lstStyle/>
          <a:p>
            <a:r>
              <a:rPr lang="en-US" sz="1200" dirty="0">
                <a:solidFill>
                  <a:srgbClr val="FDFDFD"/>
                </a:solidFill>
                <a:latin typeface="微软雅黑" panose="020B0503020204020204" charset="-122"/>
                <a:ea typeface="微软雅黑" panose="020B0503020204020204" charset="-122"/>
                <a:cs typeface="+mn-ea"/>
                <a:sym typeface="+mn-lt"/>
              </a:rPr>
              <a:t>LET‘S MAKE YOUR STUDY EASY</a:t>
            </a:r>
            <a:endParaRPr lang="en-US" sz="1200" dirty="0">
              <a:solidFill>
                <a:srgbClr val="FDFDFD"/>
              </a:solidFill>
              <a:latin typeface="微软雅黑" panose="020B0503020204020204" charset="-122"/>
              <a:ea typeface="微软雅黑" panose="020B0503020204020204" charset="-122"/>
              <a:cs typeface="+mn-ea"/>
              <a:sym typeface="+mn-lt"/>
            </a:endParaRPr>
          </a:p>
        </p:txBody>
      </p:sp>
      <p:sp>
        <p:nvSpPr>
          <p:cNvPr id="17" name="Rectangle 51"/>
          <p:cNvSpPr/>
          <p:nvPr/>
        </p:nvSpPr>
        <p:spPr>
          <a:xfrm>
            <a:off x="925747" y="414044"/>
            <a:ext cx="70970" cy="628052"/>
          </a:xfrm>
          <a:prstGeom prst="rect">
            <a:avLst/>
          </a:prstGeom>
          <a:solidFill>
            <a:srgbClr val="F8F8F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cs typeface="+mn-ea"/>
              <a:sym typeface="+mn-lt"/>
            </a:endParaRPr>
          </a:p>
        </p:txBody>
      </p:sp>
      <p:pic>
        <p:nvPicPr>
          <p:cNvPr id="19" name="图片 18" descr="D:\4.png4"/>
          <p:cNvPicPr>
            <a:picLocks noChangeAspect="1"/>
          </p:cNvPicPr>
          <p:nvPr/>
        </p:nvPicPr>
        <p:blipFill>
          <a:blip r:embed="rId2"/>
          <a:srcRect/>
          <a:stretch>
            <a:fillRect/>
          </a:stretch>
        </p:blipFill>
        <p:spPr>
          <a:xfrm>
            <a:off x="-893445" y="-41910"/>
            <a:ext cx="2817495" cy="1583690"/>
          </a:xfrm>
          <a:prstGeom prst="rect">
            <a:avLst/>
          </a:prstGeom>
        </p:spPr>
      </p:pic>
      <p:pic>
        <p:nvPicPr>
          <p:cNvPr id="4" name="图片 3"/>
          <p:cNvPicPr>
            <a:picLocks noChangeAspect="1"/>
          </p:cNvPicPr>
          <p:nvPr/>
        </p:nvPicPr>
        <p:blipFill>
          <a:blip r:embed="rId3"/>
          <a:stretch>
            <a:fillRect/>
          </a:stretch>
        </p:blipFill>
        <p:spPr>
          <a:xfrm>
            <a:off x="733468" y="1744118"/>
            <a:ext cx="7674497" cy="3453523"/>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未标题-2"/>
          <p:cNvPicPr>
            <a:picLocks noChangeAspect="1"/>
          </p:cNvPicPr>
          <p:nvPr/>
        </p:nvPicPr>
        <p:blipFill>
          <a:blip r:embed="rId1"/>
          <a:stretch>
            <a:fillRect/>
          </a:stretch>
        </p:blipFill>
        <p:spPr>
          <a:xfrm>
            <a:off x="7232650" y="3305810"/>
            <a:ext cx="10156190" cy="5709285"/>
          </a:xfrm>
          <a:prstGeom prst="rect">
            <a:avLst/>
          </a:prstGeom>
        </p:spPr>
      </p:pic>
      <p:sp>
        <p:nvSpPr>
          <p:cNvPr id="14" name="矩形 13"/>
          <p:cNvSpPr/>
          <p:nvPr/>
        </p:nvSpPr>
        <p:spPr>
          <a:xfrm>
            <a:off x="-49530" y="267970"/>
            <a:ext cx="12268200" cy="963930"/>
          </a:xfrm>
          <a:prstGeom prst="rect">
            <a:avLst/>
          </a:prstGeom>
          <a:solidFill>
            <a:srgbClr val="F3644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TextBox 49"/>
          <p:cNvSpPr txBox="1"/>
          <p:nvPr/>
        </p:nvSpPr>
        <p:spPr>
          <a:xfrm>
            <a:off x="1065178" y="714211"/>
            <a:ext cx="7013610" cy="386080"/>
          </a:xfrm>
          <a:prstGeom prst="rect">
            <a:avLst/>
          </a:prstGeom>
          <a:noFill/>
        </p:spPr>
        <p:txBody>
          <a:bodyPr wrap="square" rtlCol="0">
            <a:spAutoFit/>
          </a:bodyPr>
          <a:lstStyle/>
          <a:p>
            <a:pPr>
              <a:lnSpc>
                <a:spcPct val="80000"/>
              </a:lnSpc>
            </a:pPr>
            <a:r>
              <a:rPr lang="zh-CN" altLang="en-US" sz="2400" dirty="0">
                <a:solidFill>
                  <a:srgbClr val="FDFDFD"/>
                </a:solidFill>
                <a:latin typeface="宋体" panose="02010600030101010101" pitchFamily="2" charset="-122"/>
                <a:ea typeface="宋体" panose="02010600030101010101" pitchFamily="2" charset="-122"/>
                <a:cs typeface="+mn-ea"/>
                <a:sym typeface="+mn-lt"/>
              </a:rPr>
              <a:t>课程讲解 </a:t>
            </a:r>
            <a:r>
              <a:rPr lang="en-US" altLang="zh-CN" sz="2400" dirty="0">
                <a:solidFill>
                  <a:srgbClr val="FDFDFD"/>
                </a:solidFill>
                <a:latin typeface="宋体" panose="02010600030101010101" pitchFamily="2" charset="-122"/>
                <a:ea typeface="宋体" panose="02010600030101010101" pitchFamily="2" charset="-122"/>
                <a:cs typeface="+mn-ea"/>
                <a:sym typeface="+mn-lt"/>
              </a:rPr>
              <a:t>-- Spring Cloud</a:t>
            </a:r>
            <a:r>
              <a:rPr lang="zh-CN" altLang="en-US" sz="2400" dirty="0">
                <a:solidFill>
                  <a:srgbClr val="FDFDFD"/>
                </a:solidFill>
                <a:latin typeface="宋体" panose="02010600030101010101" pitchFamily="2" charset="-122"/>
                <a:ea typeface="宋体" panose="02010600030101010101" pitchFamily="2" charset="-122"/>
                <a:cs typeface="+mn-ea"/>
                <a:sym typeface="+mn-lt"/>
              </a:rPr>
              <a:t>架构</a:t>
            </a:r>
            <a:endParaRPr lang="zh-CN" altLang="en-US" sz="2400" dirty="0">
              <a:solidFill>
                <a:srgbClr val="FDFDFD"/>
              </a:solidFill>
              <a:latin typeface="宋体" panose="02010600030101010101" pitchFamily="2" charset="-122"/>
              <a:ea typeface="宋体" panose="02010600030101010101" pitchFamily="2" charset="-122"/>
              <a:cs typeface="+mn-ea"/>
              <a:sym typeface="+mn-lt"/>
            </a:endParaRPr>
          </a:p>
        </p:txBody>
      </p:sp>
      <p:sp>
        <p:nvSpPr>
          <p:cNvPr id="16" name="TextBox 50"/>
          <p:cNvSpPr txBox="1"/>
          <p:nvPr/>
        </p:nvSpPr>
        <p:spPr>
          <a:xfrm>
            <a:off x="1065178" y="413731"/>
            <a:ext cx="4378086" cy="275590"/>
          </a:xfrm>
          <a:prstGeom prst="rect">
            <a:avLst/>
          </a:prstGeom>
          <a:noFill/>
        </p:spPr>
        <p:txBody>
          <a:bodyPr wrap="square" rtlCol="0">
            <a:spAutoFit/>
          </a:bodyPr>
          <a:lstStyle/>
          <a:p>
            <a:r>
              <a:rPr lang="en-US" sz="1200" dirty="0">
                <a:solidFill>
                  <a:srgbClr val="FDFDFD"/>
                </a:solidFill>
                <a:latin typeface="微软雅黑" panose="020B0503020204020204" charset="-122"/>
                <a:ea typeface="微软雅黑" panose="020B0503020204020204" charset="-122"/>
                <a:cs typeface="+mn-ea"/>
                <a:sym typeface="+mn-lt"/>
              </a:rPr>
              <a:t>LET‘S MAKE YOUR STUDY EASY</a:t>
            </a:r>
            <a:endParaRPr lang="en-US" sz="1200" dirty="0">
              <a:solidFill>
                <a:srgbClr val="FDFDFD"/>
              </a:solidFill>
              <a:latin typeface="微软雅黑" panose="020B0503020204020204" charset="-122"/>
              <a:ea typeface="微软雅黑" panose="020B0503020204020204" charset="-122"/>
              <a:cs typeface="+mn-ea"/>
              <a:sym typeface="+mn-lt"/>
            </a:endParaRPr>
          </a:p>
        </p:txBody>
      </p:sp>
      <p:sp>
        <p:nvSpPr>
          <p:cNvPr id="17" name="Rectangle 51"/>
          <p:cNvSpPr/>
          <p:nvPr/>
        </p:nvSpPr>
        <p:spPr>
          <a:xfrm>
            <a:off x="925747" y="414044"/>
            <a:ext cx="70970" cy="628052"/>
          </a:xfrm>
          <a:prstGeom prst="rect">
            <a:avLst/>
          </a:prstGeom>
          <a:solidFill>
            <a:srgbClr val="F8F8F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cs typeface="+mn-ea"/>
              <a:sym typeface="+mn-lt"/>
            </a:endParaRPr>
          </a:p>
        </p:txBody>
      </p:sp>
      <p:pic>
        <p:nvPicPr>
          <p:cNvPr id="19" name="图片 18" descr="D:\4.png4"/>
          <p:cNvPicPr>
            <a:picLocks noChangeAspect="1"/>
          </p:cNvPicPr>
          <p:nvPr/>
        </p:nvPicPr>
        <p:blipFill>
          <a:blip r:embed="rId2"/>
          <a:srcRect/>
          <a:stretch>
            <a:fillRect/>
          </a:stretch>
        </p:blipFill>
        <p:spPr>
          <a:xfrm>
            <a:off x="-893445" y="-41910"/>
            <a:ext cx="2817495" cy="1583690"/>
          </a:xfrm>
          <a:prstGeom prst="rect">
            <a:avLst/>
          </a:prstGeom>
        </p:spPr>
      </p:pic>
      <p:sp>
        <p:nvSpPr>
          <p:cNvPr id="2" name="文本框 1"/>
          <p:cNvSpPr txBox="1"/>
          <p:nvPr/>
        </p:nvSpPr>
        <p:spPr>
          <a:xfrm>
            <a:off x="733468" y="1536499"/>
            <a:ext cx="10725064" cy="1405193"/>
          </a:xfrm>
          <a:prstGeom prst="rect">
            <a:avLst/>
          </a:prstGeom>
          <a:noFill/>
        </p:spPr>
        <p:txBody>
          <a:bodyPr wrap="square" rtlCol="0" anchor="t">
            <a:spAutoFit/>
          </a:bodyPr>
          <a:lstStyle/>
          <a:p>
            <a:pPr>
              <a:lnSpc>
                <a:spcPct val="150000"/>
              </a:lnSpc>
            </a:pPr>
            <a:r>
              <a:rPr lang="zh-CN" altLang="en-US" sz="2000" dirty="0">
                <a:solidFill>
                  <a:srgbClr val="F3644B"/>
                </a:solidFill>
                <a:latin typeface="宋体" panose="02010600030101010101" pitchFamily="2" charset="-122"/>
                <a:ea typeface="宋体" panose="02010600030101010101" pitchFamily="2" charset="-122"/>
                <a:sym typeface="+mn-ea"/>
              </a:rPr>
              <a:t>如前所述，</a:t>
            </a:r>
            <a:r>
              <a:rPr lang="en-US" altLang="zh-CN" sz="2000" dirty="0">
                <a:solidFill>
                  <a:srgbClr val="F3644B"/>
                </a:solidFill>
                <a:latin typeface="宋体" panose="02010600030101010101" pitchFamily="2" charset="-122"/>
                <a:ea typeface="宋体" panose="02010600030101010101" pitchFamily="2" charset="-122"/>
                <a:sym typeface="+mn-ea"/>
              </a:rPr>
              <a:t>Spring Cloud</a:t>
            </a:r>
            <a:r>
              <a:rPr lang="zh-CN" altLang="en-US" sz="2000" dirty="0">
                <a:solidFill>
                  <a:srgbClr val="F3644B"/>
                </a:solidFill>
                <a:latin typeface="宋体" panose="02010600030101010101" pitchFamily="2" charset="-122"/>
                <a:ea typeface="宋体" panose="02010600030101010101" pitchFamily="2" charset="-122"/>
                <a:sym typeface="+mn-ea"/>
              </a:rPr>
              <a:t>是一个微服务相关规范，这个规范意图为搭建微服务架构提供一站式服务，采用组件（框架）化机制定义一系列组件，各类组件针对性的处理微服务中的特定问题，这些组件共同来构成</a:t>
            </a:r>
            <a:r>
              <a:rPr lang="en-US" altLang="zh-CN" sz="2000" dirty="0">
                <a:solidFill>
                  <a:srgbClr val="F3644B"/>
                </a:solidFill>
                <a:latin typeface="宋体" panose="02010600030101010101" pitchFamily="2" charset="-122"/>
                <a:ea typeface="宋体" panose="02010600030101010101" pitchFamily="2" charset="-122"/>
                <a:sym typeface="+mn-ea"/>
              </a:rPr>
              <a:t>Spring Cloud</a:t>
            </a:r>
            <a:r>
              <a:rPr lang="zh-CN" altLang="en-US" sz="2000" dirty="0">
                <a:solidFill>
                  <a:srgbClr val="F3644B"/>
                </a:solidFill>
                <a:latin typeface="宋体" panose="02010600030101010101" pitchFamily="2" charset="-122"/>
                <a:ea typeface="宋体" panose="02010600030101010101" pitchFamily="2" charset="-122"/>
                <a:sym typeface="+mn-ea"/>
              </a:rPr>
              <a:t>微服务技术栈</a:t>
            </a:r>
            <a:endParaRPr lang="zh-CN" altLang="en-US" sz="2000" dirty="0">
              <a:solidFill>
                <a:srgbClr val="F3644B"/>
              </a:solidFill>
              <a:latin typeface="宋体" panose="02010600030101010101" pitchFamily="2" charset="-122"/>
              <a:ea typeface="宋体" panose="02010600030101010101" pitchFamily="2" charset="-122"/>
              <a:sym typeface="+mn-ea"/>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未标题-2"/>
          <p:cNvPicPr>
            <a:picLocks noChangeAspect="1"/>
          </p:cNvPicPr>
          <p:nvPr/>
        </p:nvPicPr>
        <p:blipFill>
          <a:blip r:embed="rId1"/>
          <a:stretch>
            <a:fillRect/>
          </a:stretch>
        </p:blipFill>
        <p:spPr>
          <a:xfrm>
            <a:off x="7232650" y="3305810"/>
            <a:ext cx="10156190" cy="5709285"/>
          </a:xfrm>
          <a:prstGeom prst="rect">
            <a:avLst/>
          </a:prstGeom>
        </p:spPr>
      </p:pic>
      <p:sp>
        <p:nvSpPr>
          <p:cNvPr id="14" name="矩形 13"/>
          <p:cNvSpPr/>
          <p:nvPr/>
        </p:nvSpPr>
        <p:spPr>
          <a:xfrm>
            <a:off x="-49530" y="267970"/>
            <a:ext cx="12268200" cy="963930"/>
          </a:xfrm>
          <a:prstGeom prst="rect">
            <a:avLst/>
          </a:prstGeom>
          <a:solidFill>
            <a:srgbClr val="F3644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TextBox 49"/>
          <p:cNvSpPr txBox="1"/>
          <p:nvPr/>
        </p:nvSpPr>
        <p:spPr>
          <a:xfrm>
            <a:off x="1065178" y="714211"/>
            <a:ext cx="7013610" cy="386080"/>
          </a:xfrm>
          <a:prstGeom prst="rect">
            <a:avLst/>
          </a:prstGeom>
          <a:noFill/>
        </p:spPr>
        <p:txBody>
          <a:bodyPr wrap="square" rtlCol="0">
            <a:spAutoFit/>
          </a:bodyPr>
          <a:lstStyle/>
          <a:p>
            <a:pPr>
              <a:lnSpc>
                <a:spcPct val="80000"/>
              </a:lnSpc>
            </a:pPr>
            <a:r>
              <a:rPr lang="zh-CN" altLang="en-US" sz="2400" dirty="0">
                <a:solidFill>
                  <a:srgbClr val="FDFDFD"/>
                </a:solidFill>
                <a:latin typeface="宋体" panose="02010600030101010101" pitchFamily="2" charset="-122"/>
                <a:ea typeface="宋体" panose="02010600030101010101" pitchFamily="2" charset="-122"/>
                <a:cs typeface="+mn-ea"/>
                <a:sym typeface="+mn-lt"/>
              </a:rPr>
              <a:t>课程讲解 </a:t>
            </a:r>
            <a:r>
              <a:rPr lang="en-US" altLang="zh-CN" sz="2400" dirty="0">
                <a:solidFill>
                  <a:srgbClr val="FDFDFD"/>
                </a:solidFill>
                <a:latin typeface="宋体" panose="02010600030101010101" pitchFamily="2" charset="-122"/>
                <a:ea typeface="宋体" panose="02010600030101010101" pitchFamily="2" charset="-122"/>
                <a:cs typeface="+mn-ea"/>
                <a:sym typeface="+mn-lt"/>
              </a:rPr>
              <a:t>-- Spring Cloud</a:t>
            </a:r>
            <a:r>
              <a:rPr lang="zh-CN" altLang="en-US" sz="2400" dirty="0">
                <a:solidFill>
                  <a:srgbClr val="FDFDFD"/>
                </a:solidFill>
                <a:latin typeface="宋体" panose="02010600030101010101" pitchFamily="2" charset="-122"/>
                <a:ea typeface="宋体" panose="02010600030101010101" pitchFamily="2" charset="-122"/>
                <a:cs typeface="+mn-ea"/>
                <a:sym typeface="+mn-lt"/>
              </a:rPr>
              <a:t>架构</a:t>
            </a:r>
            <a:endParaRPr lang="zh-CN" altLang="en-US" sz="2400" dirty="0">
              <a:solidFill>
                <a:srgbClr val="FDFDFD"/>
              </a:solidFill>
              <a:latin typeface="宋体" panose="02010600030101010101" pitchFamily="2" charset="-122"/>
              <a:ea typeface="宋体" panose="02010600030101010101" pitchFamily="2" charset="-122"/>
              <a:cs typeface="+mn-ea"/>
              <a:sym typeface="+mn-lt"/>
            </a:endParaRPr>
          </a:p>
        </p:txBody>
      </p:sp>
      <p:sp>
        <p:nvSpPr>
          <p:cNvPr id="16" name="TextBox 50"/>
          <p:cNvSpPr txBox="1"/>
          <p:nvPr/>
        </p:nvSpPr>
        <p:spPr>
          <a:xfrm>
            <a:off x="1065178" y="413731"/>
            <a:ext cx="4378086" cy="275590"/>
          </a:xfrm>
          <a:prstGeom prst="rect">
            <a:avLst/>
          </a:prstGeom>
          <a:noFill/>
        </p:spPr>
        <p:txBody>
          <a:bodyPr wrap="square" rtlCol="0">
            <a:spAutoFit/>
          </a:bodyPr>
          <a:lstStyle/>
          <a:p>
            <a:r>
              <a:rPr lang="en-US" sz="1200" dirty="0">
                <a:solidFill>
                  <a:srgbClr val="FDFDFD"/>
                </a:solidFill>
                <a:latin typeface="微软雅黑" panose="020B0503020204020204" charset="-122"/>
                <a:ea typeface="微软雅黑" panose="020B0503020204020204" charset="-122"/>
                <a:cs typeface="+mn-ea"/>
                <a:sym typeface="+mn-lt"/>
              </a:rPr>
              <a:t>LET‘S MAKE YOUR STUDY EASY</a:t>
            </a:r>
            <a:endParaRPr lang="en-US" sz="1200" dirty="0">
              <a:solidFill>
                <a:srgbClr val="FDFDFD"/>
              </a:solidFill>
              <a:latin typeface="微软雅黑" panose="020B0503020204020204" charset="-122"/>
              <a:ea typeface="微软雅黑" panose="020B0503020204020204" charset="-122"/>
              <a:cs typeface="+mn-ea"/>
              <a:sym typeface="+mn-lt"/>
            </a:endParaRPr>
          </a:p>
        </p:txBody>
      </p:sp>
      <p:sp>
        <p:nvSpPr>
          <p:cNvPr id="17" name="Rectangle 51"/>
          <p:cNvSpPr/>
          <p:nvPr/>
        </p:nvSpPr>
        <p:spPr>
          <a:xfrm>
            <a:off x="925747" y="414044"/>
            <a:ext cx="70970" cy="628052"/>
          </a:xfrm>
          <a:prstGeom prst="rect">
            <a:avLst/>
          </a:prstGeom>
          <a:solidFill>
            <a:srgbClr val="F8F8F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cs typeface="+mn-ea"/>
              <a:sym typeface="+mn-lt"/>
            </a:endParaRPr>
          </a:p>
        </p:txBody>
      </p:sp>
      <p:pic>
        <p:nvPicPr>
          <p:cNvPr id="19" name="图片 18" descr="D:\4.png4"/>
          <p:cNvPicPr>
            <a:picLocks noChangeAspect="1"/>
          </p:cNvPicPr>
          <p:nvPr/>
        </p:nvPicPr>
        <p:blipFill>
          <a:blip r:embed="rId2"/>
          <a:srcRect/>
          <a:stretch>
            <a:fillRect/>
          </a:stretch>
        </p:blipFill>
        <p:spPr>
          <a:xfrm>
            <a:off x="-893445" y="-41910"/>
            <a:ext cx="2817495" cy="1583690"/>
          </a:xfrm>
          <a:prstGeom prst="rect">
            <a:avLst/>
          </a:prstGeom>
        </p:spPr>
      </p:pic>
      <p:sp>
        <p:nvSpPr>
          <p:cNvPr id="2" name="文本框 1"/>
          <p:cNvSpPr txBox="1"/>
          <p:nvPr/>
        </p:nvSpPr>
        <p:spPr>
          <a:xfrm>
            <a:off x="733468" y="1536499"/>
            <a:ext cx="10725064" cy="943528"/>
          </a:xfrm>
          <a:prstGeom prst="rect">
            <a:avLst/>
          </a:prstGeom>
          <a:noFill/>
        </p:spPr>
        <p:txBody>
          <a:bodyPr wrap="square" rtlCol="0" anchor="t">
            <a:spAutoFit/>
          </a:bodyPr>
          <a:lstStyle/>
          <a:p>
            <a:pPr>
              <a:lnSpc>
                <a:spcPct val="150000"/>
              </a:lnSpc>
            </a:pPr>
            <a:r>
              <a:rPr lang="en-US" altLang="zh-CN" sz="2000" dirty="0">
                <a:solidFill>
                  <a:srgbClr val="F3644B"/>
                </a:solidFill>
                <a:latin typeface="宋体" panose="02010600030101010101" pitchFamily="2" charset="-122"/>
                <a:ea typeface="宋体" panose="02010600030101010101" pitchFamily="2" charset="-122"/>
                <a:sym typeface="+mn-ea"/>
              </a:rPr>
              <a:t>Spring Cloud </a:t>
            </a:r>
            <a:r>
              <a:rPr lang="zh-CN" altLang="en-US" sz="2000" dirty="0">
                <a:solidFill>
                  <a:srgbClr val="F3644B"/>
                </a:solidFill>
                <a:latin typeface="宋体" panose="02010600030101010101" pitchFamily="2" charset="-122"/>
                <a:ea typeface="宋体" panose="02010600030101010101" pitchFamily="2" charset="-122"/>
                <a:sym typeface="+mn-ea"/>
              </a:rPr>
              <a:t>生态圈中的组件，按照发展可以分为第一代 </a:t>
            </a:r>
            <a:r>
              <a:rPr lang="en-US" altLang="zh-CN" sz="2000" dirty="0">
                <a:solidFill>
                  <a:srgbClr val="F3644B"/>
                </a:solidFill>
                <a:latin typeface="宋体" panose="02010600030101010101" pitchFamily="2" charset="-122"/>
                <a:ea typeface="宋体" panose="02010600030101010101" pitchFamily="2" charset="-122"/>
                <a:sym typeface="+mn-ea"/>
              </a:rPr>
              <a:t>Spring Cloud</a:t>
            </a:r>
            <a:r>
              <a:rPr lang="zh-CN" altLang="en-US" sz="2000" dirty="0">
                <a:solidFill>
                  <a:srgbClr val="F3644B"/>
                </a:solidFill>
                <a:latin typeface="宋体" panose="02010600030101010101" pitchFamily="2" charset="-122"/>
                <a:ea typeface="宋体" panose="02010600030101010101" pitchFamily="2" charset="-122"/>
                <a:sym typeface="+mn-ea"/>
              </a:rPr>
              <a:t>组件和第二代 </a:t>
            </a:r>
            <a:r>
              <a:rPr lang="en-US" altLang="zh-CN" sz="2000" dirty="0">
                <a:solidFill>
                  <a:srgbClr val="F3644B"/>
                </a:solidFill>
                <a:latin typeface="宋体" panose="02010600030101010101" pitchFamily="2" charset="-122"/>
                <a:ea typeface="宋体" panose="02010600030101010101" pitchFamily="2" charset="-122"/>
                <a:sym typeface="+mn-ea"/>
              </a:rPr>
              <a:t>Spring Cloud</a:t>
            </a:r>
            <a:r>
              <a:rPr lang="zh-CN" altLang="en-US" sz="2000" dirty="0">
                <a:solidFill>
                  <a:srgbClr val="F3644B"/>
                </a:solidFill>
                <a:latin typeface="宋体" panose="02010600030101010101" pitchFamily="2" charset="-122"/>
                <a:ea typeface="宋体" panose="02010600030101010101" pitchFamily="2" charset="-122"/>
                <a:sym typeface="+mn-ea"/>
              </a:rPr>
              <a:t>组件。</a:t>
            </a:r>
            <a:endParaRPr lang="zh-CN" altLang="en-US" sz="2000" dirty="0">
              <a:solidFill>
                <a:srgbClr val="F3644B"/>
              </a:solidFill>
              <a:latin typeface="宋体" panose="02010600030101010101" pitchFamily="2" charset="-122"/>
              <a:ea typeface="宋体" panose="02010600030101010101" pitchFamily="2" charset="-122"/>
              <a:sym typeface="+mn-ea"/>
            </a:endParaRPr>
          </a:p>
        </p:txBody>
      </p:sp>
      <p:pic>
        <p:nvPicPr>
          <p:cNvPr id="4" name="图片 3"/>
          <p:cNvPicPr>
            <a:picLocks noChangeAspect="1"/>
          </p:cNvPicPr>
          <p:nvPr/>
        </p:nvPicPr>
        <p:blipFill>
          <a:blip r:embed="rId3"/>
          <a:stretch>
            <a:fillRect/>
          </a:stretch>
        </p:blipFill>
        <p:spPr>
          <a:xfrm>
            <a:off x="1481795" y="2568091"/>
            <a:ext cx="9205550" cy="328111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未标题-2"/>
          <p:cNvPicPr>
            <a:picLocks noChangeAspect="1"/>
          </p:cNvPicPr>
          <p:nvPr/>
        </p:nvPicPr>
        <p:blipFill>
          <a:blip r:embed="rId1"/>
          <a:stretch>
            <a:fillRect/>
          </a:stretch>
        </p:blipFill>
        <p:spPr>
          <a:xfrm>
            <a:off x="7232650" y="3305810"/>
            <a:ext cx="10156190" cy="5709285"/>
          </a:xfrm>
          <a:prstGeom prst="rect">
            <a:avLst/>
          </a:prstGeom>
        </p:spPr>
      </p:pic>
      <p:sp>
        <p:nvSpPr>
          <p:cNvPr id="14" name="矩形 13"/>
          <p:cNvSpPr/>
          <p:nvPr/>
        </p:nvSpPr>
        <p:spPr>
          <a:xfrm>
            <a:off x="-49530" y="267970"/>
            <a:ext cx="12268200" cy="963930"/>
          </a:xfrm>
          <a:prstGeom prst="rect">
            <a:avLst/>
          </a:prstGeom>
          <a:solidFill>
            <a:srgbClr val="F3644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TextBox 49"/>
          <p:cNvSpPr txBox="1"/>
          <p:nvPr/>
        </p:nvSpPr>
        <p:spPr>
          <a:xfrm>
            <a:off x="1065178" y="714211"/>
            <a:ext cx="7013610" cy="386080"/>
          </a:xfrm>
          <a:prstGeom prst="rect">
            <a:avLst/>
          </a:prstGeom>
          <a:noFill/>
        </p:spPr>
        <p:txBody>
          <a:bodyPr wrap="square" rtlCol="0">
            <a:spAutoFit/>
          </a:bodyPr>
          <a:lstStyle/>
          <a:p>
            <a:pPr>
              <a:lnSpc>
                <a:spcPct val="80000"/>
              </a:lnSpc>
            </a:pPr>
            <a:r>
              <a:rPr lang="zh-CN" altLang="en-US" sz="2400" dirty="0">
                <a:solidFill>
                  <a:srgbClr val="FDFDFD"/>
                </a:solidFill>
                <a:latin typeface="宋体" panose="02010600030101010101" pitchFamily="2" charset="-122"/>
                <a:ea typeface="宋体" panose="02010600030101010101" pitchFamily="2" charset="-122"/>
                <a:cs typeface="+mn-ea"/>
                <a:sym typeface="+mn-lt"/>
              </a:rPr>
              <a:t>课程讲解 </a:t>
            </a:r>
            <a:r>
              <a:rPr lang="en-US" altLang="zh-CN" sz="2400" dirty="0">
                <a:solidFill>
                  <a:srgbClr val="FDFDFD"/>
                </a:solidFill>
                <a:latin typeface="宋体" panose="02010600030101010101" pitchFamily="2" charset="-122"/>
                <a:ea typeface="宋体" panose="02010600030101010101" pitchFamily="2" charset="-122"/>
                <a:cs typeface="+mn-ea"/>
                <a:sym typeface="+mn-lt"/>
              </a:rPr>
              <a:t>-- Spring Cloud</a:t>
            </a:r>
            <a:r>
              <a:rPr lang="zh-CN" altLang="en-US" sz="2400" dirty="0">
                <a:solidFill>
                  <a:srgbClr val="FDFDFD"/>
                </a:solidFill>
                <a:latin typeface="宋体" panose="02010600030101010101" pitchFamily="2" charset="-122"/>
                <a:ea typeface="宋体" panose="02010600030101010101" pitchFamily="2" charset="-122"/>
                <a:cs typeface="+mn-ea"/>
                <a:sym typeface="+mn-lt"/>
              </a:rPr>
              <a:t>架构</a:t>
            </a:r>
            <a:endParaRPr lang="zh-CN" altLang="en-US" sz="2400" dirty="0">
              <a:solidFill>
                <a:srgbClr val="FDFDFD"/>
              </a:solidFill>
              <a:latin typeface="宋体" panose="02010600030101010101" pitchFamily="2" charset="-122"/>
              <a:ea typeface="宋体" panose="02010600030101010101" pitchFamily="2" charset="-122"/>
              <a:cs typeface="+mn-ea"/>
              <a:sym typeface="+mn-lt"/>
            </a:endParaRPr>
          </a:p>
        </p:txBody>
      </p:sp>
      <p:sp>
        <p:nvSpPr>
          <p:cNvPr id="16" name="TextBox 50"/>
          <p:cNvSpPr txBox="1"/>
          <p:nvPr/>
        </p:nvSpPr>
        <p:spPr>
          <a:xfrm>
            <a:off x="1065178" y="413731"/>
            <a:ext cx="4378086" cy="275590"/>
          </a:xfrm>
          <a:prstGeom prst="rect">
            <a:avLst/>
          </a:prstGeom>
          <a:noFill/>
        </p:spPr>
        <p:txBody>
          <a:bodyPr wrap="square" rtlCol="0">
            <a:spAutoFit/>
          </a:bodyPr>
          <a:lstStyle/>
          <a:p>
            <a:r>
              <a:rPr lang="en-US" sz="1200" dirty="0">
                <a:solidFill>
                  <a:srgbClr val="FDFDFD"/>
                </a:solidFill>
                <a:latin typeface="微软雅黑" panose="020B0503020204020204" charset="-122"/>
                <a:ea typeface="微软雅黑" panose="020B0503020204020204" charset="-122"/>
                <a:cs typeface="+mn-ea"/>
                <a:sym typeface="+mn-lt"/>
              </a:rPr>
              <a:t>LET‘S MAKE YOUR STUDY EASY</a:t>
            </a:r>
            <a:endParaRPr lang="en-US" sz="1200" dirty="0">
              <a:solidFill>
                <a:srgbClr val="FDFDFD"/>
              </a:solidFill>
              <a:latin typeface="微软雅黑" panose="020B0503020204020204" charset="-122"/>
              <a:ea typeface="微软雅黑" panose="020B0503020204020204" charset="-122"/>
              <a:cs typeface="+mn-ea"/>
              <a:sym typeface="+mn-lt"/>
            </a:endParaRPr>
          </a:p>
        </p:txBody>
      </p:sp>
      <p:sp>
        <p:nvSpPr>
          <p:cNvPr id="17" name="Rectangle 51"/>
          <p:cNvSpPr/>
          <p:nvPr/>
        </p:nvSpPr>
        <p:spPr>
          <a:xfrm>
            <a:off x="925747" y="414044"/>
            <a:ext cx="70970" cy="628052"/>
          </a:xfrm>
          <a:prstGeom prst="rect">
            <a:avLst/>
          </a:prstGeom>
          <a:solidFill>
            <a:srgbClr val="F8F8F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cs typeface="+mn-ea"/>
              <a:sym typeface="+mn-lt"/>
            </a:endParaRPr>
          </a:p>
        </p:txBody>
      </p:sp>
      <p:pic>
        <p:nvPicPr>
          <p:cNvPr id="19" name="图片 18" descr="D:\4.png4"/>
          <p:cNvPicPr>
            <a:picLocks noChangeAspect="1"/>
          </p:cNvPicPr>
          <p:nvPr/>
        </p:nvPicPr>
        <p:blipFill>
          <a:blip r:embed="rId2"/>
          <a:srcRect/>
          <a:stretch>
            <a:fillRect/>
          </a:stretch>
        </p:blipFill>
        <p:spPr>
          <a:xfrm>
            <a:off x="-893445" y="-41910"/>
            <a:ext cx="2817495" cy="1583690"/>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302" y="1377661"/>
            <a:ext cx="10267950" cy="5140384"/>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未标题-2"/>
          <p:cNvPicPr>
            <a:picLocks noChangeAspect="1"/>
          </p:cNvPicPr>
          <p:nvPr/>
        </p:nvPicPr>
        <p:blipFill>
          <a:blip r:embed="rId1"/>
          <a:stretch>
            <a:fillRect/>
          </a:stretch>
        </p:blipFill>
        <p:spPr>
          <a:xfrm>
            <a:off x="7232650" y="3305810"/>
            <a:ext cx="10156190" cy="5709285"/>
          </a:xfrm>
          <a:prstGeom prst="rect">
            <a:avLst/>
          </a:prstGeom>
        </p:spPr>
      </p:pic>
      <p:sp>
        <p:nvSpPr>
          <p:cNvPr id="14" name="矩形 13"/>
          <p:cNvSpPr/>
          <p:nvPr/>
        </p:nvSpPr>
        <p:spPr>
          <a:xfrm>
            <a:off x="-49530" y="267970"/>
            <a:ext cx="12268200" cy="963930"/>
          </a:xfrm>
          <a:prstGeom prst="rect">
            <a:avLst/>
          </a:prstGeom>
          <a:solidFill>
            <a:srgbClr val="F3644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TextBox 49"/>
          <p:cNvSpPr txBox="1"/>
          <p:nvPr/>
        </p:nvSpPr>
        <p:spPr>
          <a:xfrm>
            <a:off x="1065178" y="714211"/>
            <a:ext cx="7013610" cy="386080"/>
          </a:xfrm>
          <a:prstGeom prst="rect">
            <a:avLst/>
          </a:prstGeom>
          <a:noFill/>
        </p:spPr>
        <p:txBody>
          <a:bodyPr wrap="square" rtlCol="0">
            <a:spAutoFit/>
          </a:bodyPr>
          <a:lstStyle/>
          <a:p>
            <a:pPr>
              <a:lnSpc>
                <a:spcPct val="80000"/>
              </a:lnSpc>
            </a:pPr>
            <a:r>
              <a:rPr lang="zh-CN" altLang="en-US" sz="2400" dirty="0">
                <a:solidFill>
                  <a:srgbClr val="FDFDFD"/>
                </a:solidFill>
                <a:latin typeface="宋体" panose="02010600030101010101" pitchFamily="2" charset="-122"/>
                <a:ea typeface="宋体" panose="02010600030101010101" pitchFamily="2" charset="-122"/>
                <a:cs typeface="+mn-ea"/>
                <a:sym typeface="+mn-lt"/>
              </a:rPr>
              <a:t>课程讲解 </a:t>
            </a:r>
            <a:r>
              <a:rPr lang="en-US" altLang="zh-CN" sz="2400" dirty="0">
                <a:solidFill>
                  <a:srgbClr val="FDFDFD"/>
                </a:solidFill>
                <a:latin typeface="宋体" panose="02010600030101010101" pitchFamily="2" charset="-122"/>
                <a:ea typeface="宋体" panose="02010600030101010101" pitchFamily="2" charset="-122"/>
                <a:cs typeface="+mn-ea"/>
                <a:sym typeface="+mn-lt"/>
              </a:rPr>
              <a:t>-- Spring Cloud</a:t>
            </a:r>
            <a:r>
              <a:rPr lang="zh-CN" altLang="en-US" sz="2400" dirty="0">
                <a:solidFill>
                  <a:srgbClr val="FDFDFD"/>
                </a:solidFill>
                <a:latin typeface="宋体" panose="02010600030101010101" pitchFamily="2" charset="-122"/>
                <a:ea typeface="宋体" panose="02010600030101010101" pitchFamily="2" charset="-122"/>
                <a:cs typeface="+mn-ea"/>
                <a:sym typeface="+mn-lt"/>
              </a:rPr>
              <a:t>架构</a:t>
            </a:r>
            <a:endParaRPr lang="zh-CN" altLang="en-US" sz="2400" dirty="0">
              <a:solidFill>
                <a:srgbClr val="FDFDFD"/>
              </a:solidFill>
              <a:latin typeface="宋体" panose="02010600030101010101" pitchFamily="2" charset="-122"/>
              <a:ea typeface="宋体" panose="02010600030101010101" pitchFamily="2" charset="-122"/>
              <a:cs typeface="+mn-ea"/>
              <a:sym typeface="+mn-lt"/>
            </a:endParaRPr>
          </a:p>
        </p:txBody>
      </p:sp>
      <p:sp>
        <p:nvSpPr>
          <p:cNvPr id="16" name="TextBox 50"/>
          <p:cNvSpPr txBox="1"/>
          <p:nvPr/>
        </p:nvSpPr>
        <p:spPr>
          <a:xfrm>
            <a:off x="1065178" y="413731"/>
            <a:ext cx="4378086" cy="275590"/>
          </a:xfrm>
          <a:prstGeom prst="rect">
            <a:avLst/>
          </a:prstGeom>
          <a:noFill/>
        </p:spPr>
        <p:txBody>
          <a:bodyPr wrap="square" rtlCol="0">
            <a:spAutoFit/>
          </a:bodyPr>
          <a:lstStyle/>
          <a:p>
            <a:r>
              <a:rPr lang="en-US" sz="1200" dirty="0">
                <a:solidFill>
                  <a:srgbClr val="FDFDFD"/>
                </a:solidFill>
                <a:latin typeface="微软雅黑" panose="020B0503020204020204" charset="-122"/>
                <a:ea typeface="微软雅黑" panose="020B0503020204020204" charset="-122"/>
                <a:cs typeface="+mn-ea"/>
                <a:sym typeface="+mn-lt"/>
              </a:rPr>
              <a:t>LET‘S MAKE YOUR STUDY EASY</a:t>
            </a:r>
            <a:endParaRPr lang="en-US" sz="1200" dirty="0">
              <a:solidFill>
                <a:srgbClr val="FDFDFD"/>
              </a:solidFill>
              <a:latin typeface="微软雅黑" panose="020B0503020204020204" charset="-122"/>
              <a:ea typeface="微软雅黑" panose="020B0503020204020204" charset="-122"/>
              <a:cs typeface="+mn-ea"/>
              <a:sym typeface="+mn-lt"/>
            </a:endParaRPr>
          </a:p>
        </p:txBody>
      </p:sp>
      <p:sp>
        <p:nvSpPr>
          <p:cNvPr id="17" name="Rectangle 51"/>
          <p:cNvSpPr/>
          <p:nvPr/>
        </p:nvSpPr>
        <p:spPr>
          <a:xfrm>
            <a:off x="925747" y="414044"/>
            <a:ext cx="70970" cy="628052"/>
          </a:xfrm>
          <a:prstGeom prst="rect">
            <a:avLst/>
          </a:prstGeom>
          <a:solidFill>
            <a:srgbClr val="F8F8F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cs typeface="+mn-ea"/>
              <a:sym typeface="+mn-lt"/>
            </a:endParaRPr>
          </a:p>
        </p:txBody>
      </p:sp>
      <p:pic>
        <p:nvPicPr>
          <p:cNvPr id="19" name="图片 18" descr="D:\4.png4"/>
          <p:cNvPicPr>
            <a:picLocks noChangeAspect="1"/>
          </p:cNvPicPr>
          <p:nvPr/>
        </p:nvPicPr>
        <p:blipFill>
          <a:blip r:embed="rId2"/>
          <a:srcRect/>
          <a:stretch>
            <a:fillRect/>
          </a:stretch>
        </p:blipFill>
        <p:spPr>
          <a:xfrm>
            <a:off x="-893445" y="-41910"/>
            <a:ext cx="2817495" cy="1583690"/>
          </a:xfrm>
          <a:prstGeom prst="rect">
            <a:avLst/>
          </a:prstGeom>
        </p:spPr>
      </p:pic>
      <p:sp>
        <p:nvSpPr>
          <p:cNvPr id="2" name="文本框 1"/>
          <p:cNvSpPr txBox="1"/>
          <p:nvPr/>
        </p:nvSpPr>
        <p:spPr>
          <a:xfrm>
            <a:off x="733468" y="1536499"/>
            <a:ext cx="10725064" cy="2328523"/>
          </a:xfrm>
          <a:prstGeom prst="rect">
            <a:avLst/>
          </a:prstGeom>
          <a:noFill/>
        </p:spPr>
        <p:txBody>
          <a:bodyPr wrap="square" rtlCol="0" anchor="t">
            <a:spAutoFit/>
          </a:bodyPr>
          <a:lstStyle/>
          <a:p>
            <a:pPr>
              <a:lnSpc>
                <a:spcPct val="150000"/>
              </a:lnSpc>
            </a:pPr>
            <a:r>
              <a:rPr lang="en-US" altLang="zh-CN" sz="2000" dirty="0">
                <a:solidFill>
                  <a:srgbClr val="F3644B"/>
                </a:solidFill>
                <a:latin typeface="宋体" panose="02010600030101010101" pitchFamily="2" charset="-122"/>
                <a:ea typeface="宋体" panose="02010600030101010101" pitchFamily="2" charset="-122"/>
                <a:sym typeface="+mn-ea"/>
              </a:rPr>
              <a:t>Spring Cloud</a:t>
            </a:r>
            <a:r>
              <a:rPr lang="zh-CN" altLang="en-US" sz="2000" dirty="0">
                <a:solidFill>
                  <a:srgbClr val="F3644B"/>
                </a:solidFill>
                <a:latin typeface="宋体" panose="02010600030101010101" pitchFamily="2" charset="-122"/>
                <a:ea typeface="宋体" panose="02010600030101010101" pitchFamily="2" charset="-122"/>
                <a:sym typeface="+mn-ea"/>
              </a:rPr>
              <a:t>中的各组件协同工作，才能够支持一个完整的微服务架构。比如：</a:t>
            </a:r>
            <a:endParaRPr lang="zh-CN" altLang="en-US" sz="2000" dirty="0">
              <a:solidFill>
                <a:srgbClr val="F3644B"/>
              </a:solidFill>
              <a:latin typeface="宋体" panose="02010600030101010101" pitchFamily="2" charset="-122"/>
              <a:ea typeface="宋体" panose="02010600030101010101" pitchFamily="2" charset="-122"/>
              <a:sym typeface="+mn-ea"/>
            </a:endParaRPr>
          </a:p>
          <a:p>
            <a:pPr marL="457200" indent="-457200">
              <a:lnSpc>
                <a:spcPct val="150000"/>
              </a:lnSpc>
              <a:buFont typeface="+mj-lt"/>
              <a:buAutoNum type="arabicPeriod"/>
            </a:pPr>
            <a:r>
              <a:rPr lang="zh-CN" altLang="en-US" sz="2000" dirty="0">
                <a:solidFill>
                  <a:srgbClr val="F3644B"/>
                </a:solidFill>
                <a:latin typeface="宋体" panose="02010600030101010101" pitchFamily="2" charset="-122"/>
                <a:ea typeface="宋体" panose="02010600030101010101" pitchFamily="2" charset="-122"/>
                <a:sym typeface="+mn-ea"/>
              </a:rPr>
              <a:t>注册中心负责服务的注册与发现，很好将各服务连接起来 </a:t>
            </a:r>
            <a:endParaRPr lang="zh-CN" altLang="en-US" sz="2000" dirty="0">
              <a:solidFill>
                <a:srgbClr val="F3644B"/>
              </a:solidFill>
              <a:latin typeface="宋体" panose="02010600030101010101" pitchFamily="2" charset="-122"/>
              <a:ea typeface="宋体" panose="02010600030101010101" pitchFamily="2" charset="-122"/>
              <a:sym typeface="+mn-ea"/>
            </a:endParaRPr>
          </a:p>
          <a:p>
            <a:pPr marL="457200" indent="-457200">
              <a:lnSpc>
                <a:spcPct val="150000"/>
              </a:lnSpc>
              <a:buFont typeface="+mj-lt"/>
              <a:buAutoNum type="arabicPeriod"/>
            </a:pPr>
            <a:r>
              <a:rPr lang="en-US" altLang="zh-CN" sz="2000" dirty="0">
                <a:solidFill>
                  <a:srgbClr val="F3644B"/>
                </a:solidFill>
                <a:latin typeface="宋体" panose="02010600030101010101" pitchFamily="2" charset="-122"/>
                <a:ea typeface="宋体" panose="02010600030101010101" pitchFamily="2" charset="-122"/>
                <a:sym typeface="+mn-ea"/>
              </a:rPr>
              <a:t>API</a:t>
            </a:r>
            <a:r>
              <a:rPr lang="zh-CN" altLang="en-US" sz="2000" dirty="0">
                <a:solidFill>
                  <a:srgbClr val="F3644B"/>
                </a:solidFill>
                <a:latin typeface="宋体" panose="02010600030101010101" pitchFamily="2" charset="-122"/>
                <a:ea typeface="宋体" panose="02010600030101010101" pitchFamily="2" charset="-122"/>
                <a:sym typeface="+mn-ea"/>
              </a:rPr>
              <a:t>网关负责转发所有外来的请求</a:t>
            </a:r>
            <a:endParaRPr lang="zh-CN" altLang="en-US" sz="2000" dirty="0">
              <a:solidFill>
                <a:srgbClr val="F3644B"/>
              </a:solidFill>
              <a:latin typeface="宋体" panose="02010600030101010101" pitchFamily="2" charset="-122"/>
              <a:ea typeface="宋体" panose="02010600030101010101" pitchFamily="2" charset="-122"/>
              <a:sym typeface="+mn-ea"/>
            </a:endParaRPr>
          </a:p>
          <a:p>
            <a:pPr marL="457200" indent="-457200">
              <a:lnSpc>
                <a:spcPct val="150000"/>
              </a:lnSpc>
              <a:buFont typeface="+mj-lt"/>
              <a:buAutoNum type="arabicPeriod"/>
            </a:pPr>
            <a:r>
              <a:rPr lang="zh-CN" altLang="en-US" sz="2000" dirty="0">
                <a:solidFill>
                  <a:srgbClr val="F3644B"/>
                </a:solidFill>
                <a:latin typeface="宋体" panose="02010600030101010101" pitchFamily="2" charset="-122"/>
                <a:ea typeface="宋体" panose="02010600030101010101" pitchFamily="2" charset="-122"/>
                <a:sym typeface="+mn-ea"/>
              </a:rPr>
              <a:t>断路器负责监控服务之间的调用情况，连续多次失败进行熔断保护。 </a:t>
            </a:r>
            <a:endParaRPr lang="zh-CN" altLang="en-US" sz="2000" dirty="0">
              <a:solidFill>
                <a:srgbClr val="F3644B"/>
              </a:solidFill>
              <a:latin typeface="宋体" panose="02010600030101010101" pitchFamily="2" charset="-122"/>
              <a:ea typeface="宋体" panose="02010600030101010101" pitchFamily="2" charset="-122"/>
              <a:sym typeface="+mn-ea"/>
            </a:endParaRPr>
          </a:p>
          <a:p>
            <a:pPr marL="457200" indent="-457200">
              <a:lnSpc>
                <a:spcPct val="150000"/>
              </a:lnSpc>
              <a:buFont typeface="+mj-lt"/>
              <a:buAutoNum type="arabicPeriod"/>
            </a:pPr>
            <a:r>
              <a:rPr lang="zh-CN" altLang="en-US" sz="2000" dirty="0">
                <a:solidFill>
                  <a:srgbClr val="F3644B"/>
                </a:solidFill>
                <a:latin typeface="宋体" panose="02010600030101010101" pitchFamily="2" charset="-122"/>
                <a:ea typeface="宋体" panose="02010600030101010101" pitchFamily="2" charset="-122"/>
                <a:sym typeface="+mn-ea"/>
              </a:rPr>
              <a:t>配置中心提供了统一的配置信息管理服务</a:t>
            </a:r>
            <a:r>
              <a:rPr lang="en-US" altLang="zh-CN" sz="2000" dirty="0">
                <a:solidFill>
                  <a:srgbClr val="F3644B"/>
                </a:solidFill>
                <a:latin typeface="宋体" panose="02010600030101010101" pitchFamily="2" charset="-122"/>
                <a:ea typeface="宋体" panose="02010600030101010101" pitchFamily="2" charset="-122"/>
                <a:sym typeface="+mn-ea"/>
              </a:rPr>
              <a:t>,</a:t>
            </a:r>
            <a:r>
              <a:rPr lang="zh-CN" altLang="en-US" sz="2000" dirty="0">
                <a:solidFill>
                  <a:srgbClr val="F3644B"/>
                </a:solidFill>
                <a:latin typeface="宋体" panose="02010600030101010101" pitchFamily="2" charset="-122"/>
                <a:ea typeface="宋体" panose="02010600030101010101" pitchFamily="2" charset="-122"/>
                <a:sym typeface="+mn-ea"/>
              </a:rPr>
              <a:t>可以实时的通知各个服务获取最新的配置信息 </a:t>
            </a:r>
            <a:endParaRPr lang="zh-CN" altLang="en-US" sz="2000" dirty="0">
              <a:solidFill>
                <a:srgbClr val="F3644B"/>
              </a:solidFill>
              <a:latin typeface="宋体" panose="02010600030101010101" pitchFamily="2" charset="-122"/>
              <a:ea typeface="宋体" panose="02010600030101010101" pitchFamily="2" charset="-122"/>
              <a:sym typeface="+mn-ea"/>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4204809" y="3421220"/>
            <a:ext cx="3782382" cy="444242"/>
          </a:xfrm>
          <a:prstGeom prst="rect">
            <a:avLst/>
          </a:prstGeom>
        </p:spPr>
        <p:txBody>
          <a:bodyPr wrap="square" anchor="ctr" anchorCtr="0">
            <a:noAutofit/>
          </a:bodyPr>
          <a:lstStyle/>
          <a:p>
            <a:pPr algn="ctr"/>
            <a:endParaRPr lang="zh-CN" altLang="en-US" sz="1400" dirty="0">
              <a:solidFill>
                <a:schemeClr val="bg1"/>
              </a:solidFill>
              <a:cs typeface="+mn-ea"/>
              <a:sym typeface="+mn-lt"/>
            </a:endParaRPr>
          </a:p>
        </p:txBody>
      </p:sp>
      <p:sp>
        <p:nvSpPr>
          <p:cNvPr id="3" name="矩形 2"/>
          <p:cNvSpPr/>
          <p:nvPr/>
        </p:nvSpPr>
        <p:spPr>
          <a:xfrm>
            <a:off x="-39370" y="-36830"/>
            <a:ext cx="12270740" cy="4130675"/>
          </a:xfrm>
          <a:prstGeom prst="rect">
            <a:avLst/>
          </a:prstGeom>
          <a:solidFill>
            <a:srgbClr val="FAFAFA"/>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9" name="Freeform 6"/>
          <p:cNvSpPr/>
          <p:nvPr/>
        </p:nvSpPr>
        <p:spPr bwMode="auto">
          <a:xfrm>
            <a:off x="3429690" y="742478"/>
            <a:ext cx="5314396" cy="5373044"/>
          </a:xfrm>
          <a:custGeom>
            <a:avLst/>
            <a:gdLst>
              <a:gd name="T0" fmla="*/ 1203 w 1622"/>
              <a:gd name="T1" fmla="*/ 57 h 1622"/>
              <a:gd name="T2" fmla="*/ 1067 w 1622"/>
              <a:gd name="T3" fmla="*/ 0 h 1622"/>
              <a:gd name="T4" fmla="*/ 555 w 1622"/>
              <a:gd name="T5" fmla="*/ 0 h 1622"/>
              <a:gd name="T6" fmla="*/ 419 w 1622"/>
              <a:gd name="T7" fmla="*/ 57 h 1622"/>
              <a:gd name="T8" fmla="*/ 57 w 1622"/>
              <a:gd name="T9" fmla="*/ 419 h 1622"/>
              <a:gd name="T10" fmla="*/ 0 w 1622"/>
              <a:gd name="T11" fmla="*/ 555 h 1622"/>
              <a:gd name="T12" fmla="*/ 0 w 1622"/>
              <a:gd name="T13" fmla="*/ 1067 h 1622"/>
              <a:gd name="T14" fmla="*/ 57 w 1622"/>
              <a:gd name="T15" fmla="*/ 1204 h 1622"/>
              <a:gd name="T16" fmla="*/ 419 w 1622"/>
              <a:gd name="T17" fmla="*/ 1565 h 1622"/>
              <a:gd name="T18" fmla="*/ 555 w 1622"/>
              <a:gd name="T19" fmla="*/ 1622 h 1622"/>
              <a:gd name="T20" fmla="*/ 1067 w 1622"/>
              <a:gd name="T21" fmla="*/ 1622 h 1622"/>
              <a:gd name="T22" fmla="*/ 1203 w 1622"/>
              <a:gd name="T23" fmla="*/ 1565 h 1622"/>
              <a:gd name="T24" fmla="*/ 1565 w 1622"/>
              <a:gd name="T25" fmla="*/ 1204 h 1622"/>
              <a:gd name="T26" fmla="*/ 1622 w 1622"/>
              <a:gd name="T27" fmla="*/ 1067 h 1622"/>
              <a:gd name="T28" fmla="*/ 1622 w 1622"/>
              <a:gd name="T29" fmla="*/ 555 h 1622"/>
              <a:gd name="T30" fmla="*/ 1565 w 1622"/>
              <a:gd name="T31" fmla="*/ 419 h 1622"/>
              <a:gd name="T32" fmla="*/ 1203 w 1622"/>
              <a:gd name="T33" fmla="*/ 57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22" h="1622">
                <a:moveTo>
                  <a:pt x="1203" y="57"/>
                </a:moveTo>
                <a:cubicBezTo>
                  <a:pt x="1172" y="26"/>
                  <a:pt x="1111" y="0"/>
                  <a:pt x="1067" y="0"/>
                </a:cubicBezTo>
                <a:cubicBezTo>
                  <a:pt x="555" y="0"/>
                  <a:pt x="555" y="0"/>
                  <a:pt x="555" y="0"/>
                </a:cubicBezTo>
                <a:cubicBezTo>
                  <a:pt x="511" y="0"/>
                  <a:pt x="450" y="26"/>
                  <a:pt x="419" y="57"/>
                </a:cubicBezTo>
                <a:cubicBezTo>
                  <a:pt x="57" y="419"/>
                  <a:pt x="57" y="419"/>
                  <a:pt x="57" y="419"/>
                </a:cubicBezTo>
                <a:cubicBezTo>
                  <a:pt x="26" y="450"/>
                  <a:pt x="0" y="511"/>
                  <a:pt x="0" y="555"/>
                </a:cubicBezTo>
                <a:cubicBezTo>
                  <a:pt x="0" y="1067"/>
                  <a:pt x="0" y="1067"/>
                  <a:pt x="0" y="1067"/>
                </a:cubicBezTo>
                <a:cubicBezTo>
                  <a:pt x="0" y="1111"/>
                  <a:pt x="26" y="1173"/>
                  <a:pt x="57" y="1204"/>
                </a:cubicBezTo>
                <a:cubicBezTo>
                  <a:pt x="419" y="1565"/>
                  <a:pt x="419" y="1565"/>
                  <a:pt x="419" y="1565"/>
                </a:cubicBezTo>
                <a:cubicBezTo>
                  <a:pt x="450" y="1597"/>
                  <a:pt x="511" y="1622"/>
                  <a:pt x="555" y="1622"/>
                </a:cubicBezTo>
                <a:cubicBezTo>
                  <a:pt x="1067" y="1622"/>
                  <a:pt x="1067" y="1622"/>
                  <a:pt x="1067" y="1622"/>
                </a:cubicBezTo>
                <a:cubicBezTo>
                  <a:pt x="1111" y="1622"/>
                  <a:pt x="1172" y="1597"/>
                  <a:pt x="1203" y="1565"/>
                </a:cubicBezTo>
                <a:cubicBezTo>
                  <a:pt x="1565" y="1204"/>
                  <a:pt x="1565" y="1204"/>
                  <a:pt x="1565" y="1204"/>
                </a:cubicBezTo>
                <a:cubicBezTo>
                  <a:pt x="1596" y="1173"/>
                  <a:pt x="1622" y="1111"/>
                  <a:pt x="1622" y="1067"/>
                </a:cubicBezTo>
                <a:cubicBezTo>
                  <a:pt x="1622" y="555"/>
                  <a:pt x="1622" y="555"/>
                  <a:pt x="1622" y="555"/>
                </a:cubicBezTo>
                <a:cubicBezTo>
                  <a:pt x="1622" y="511"/>
                  <a:pt x="1596" y="450"/>
                  <a:pt x="1565" y="419"/>
                </a:cubicBezTo>
                <a:lnTo>
                  <a:pt x="1203" y="57"/>
                </a:lnTo>
                <a:close/>
              </a:path>
            </a:pathLst>
          </a:custGeom>
          <a:solidFill>
            <a:srgbClr val="F3644B"/>
          </a:solidFill>
          <a:ln w="12700" cap="flat">
            <a:noFill/>
            <a:prstDash val="solid"/>
            <a:miter lim="800000"/>
          </a:ln>
        </p:spPr>
        <p:txBody>
          <a:bodyPr vert="horz" wrap="square" lIns="91440" tIns="45720" rIns="91440" bIns="45720" numCol="1" anchor="t" anchorCtr="0" compatLnSpc="1"/>
          <a:lstStyle/>
          <a:p>
            <a:endParaRPr lang="zh-CN" altLang="en-US">
              <a:solidFill>
                <a:schemeClr val="bg1"/>
              </a:solidFill>
              <a:cs typeface="+mn-ea"/>
              <a:sym typeface="+mn-lt"/>
            </a:endParaRPr>
          </a:p>
        </p:txBody>
      </p:sp>
      <p:sp>
        <p:nvSpPr>
          <p:cNvPr id="10" name="Oval 65_1"/>
          <p:cNvSpPr/>
          <p:nvPr/>
        </p:nvSpPr>
        <p:spPr>
          <a:xfrm>
            <a:off x="3655085" y="975194"/>
            <a:ext cx="4882628" cy="4882628"/>
          </a:xfrm>
          <a:prstGeom prst="ellipse">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grpSp>
        <p:nvGrpSpPr>
          <p:cNvPr id="8" name="组合 7"/>
          <p:cNvGrpSpPr/>
          <p:nvPr/>
        </p:nvGrpSpPr>
        <p:grpSpPr>
          <a:xfrm>
            <a:off x="3948430" y="2761933"/>
            <a:ext cx="4692650" cy="2376805"/>
            <a:chOff x="6073" y="4117"/>
            <a:chExt cx="7390" cy="3743"/>
          </a:xfrm>
        </p:grpSpPr>
        <p:sp>
          <p:nvSpPr>
            <p:cNvPr id="4" name="文本框 3"/>
            <p:cNvSpPr txBox="1"/>
            <p:nvPr/>
          </p:nvSpPr>
          <p:spPr>
            <a:xfrm>
              <a:off x="8208" y="4117"/>
              <a:ext cx="2496" cy="919"/>
            </a:xfrm>
            <a:prstGeom prst="rect">
              <a:avLst/>
            </a:prstGeom>
            <a:noFill/>
          </p:spPr>
          <p:txBody>
            <a:bodyPr wrap="square" rtlCol="0">
              <a:spAutoFit/>
            </a:bodyPr>
            <a:lstStyle/>
            <a:p>
              <a:pPr algn="ctr"/>
              <a:r>
                <a:rPr lang="zh-CN" altLang="en-US" sz="3200" dirty="0">
                  <a:solidFill>
                    <a:srgbClr val="FDFDFD"/>
                  </a:solidFill>
                  <a:latin typeface="宋体" panose="02010600030101010101" pitchFamily="2" charset="-122"/>
                  <a:ea typeface="宋体" panose="02010600030101010101" pitchFamily="2" charset="-122"/>
                  <a:cs typeface="宋体" panose="02010600030101010101" pitchFamily="2" charset="-122"/>
                </a:rPr>
                <a:t>第</a:t>
              </a:r>
              <a:r>
                <a:rPr lang="en-US" altLang="zh-CN" sz="3200" dirty="0">
                  <a:solidFill>
                    <a:srgbClr val="FDFDFD"/>
                  </a:solidFill>
                  <a:latin typeface="宋体" panose="02010600030101010101" pitchFamily="2" charset="-122"/>
                  <a:ea typeface="宋体" panose="02010600030101010101" pitchFamily="2" charset="-122"/>
                  <a:cs typeface="宋体" panose="02010600030101010101" pitchFamily="2" charset="-122"/>
                </a:rPr>
                <a:t>03</a:t>
              </a:r>
              <a:r>
                <a:rPr lang="zh-CN" altLang="en-US" sz="3200" dirty="0">
                  <a:solidFill>
                    <a:srgbClr val="FDFDFD"/>
                  </a:solidFill>
                  <a:latin typeface="宋体" panose="02010600030101010101" pitchFamily="2" charset="-122"/>
                  <a:ea typeface="宋体" panose="02010600030101010101" pitchFamily="2" charset="-122"/>
                  <a:cs typeface="宋体" panose="02010600030101010101" pitchFamily="2" charset="-122"/>
                </a:rPr>
                <a:t>课</a:t>
              </a:r>
              <a:endParaRPr lang="zh-CN" altLang="en-US" sz="3200" dirty="0">
                <a:solidFill>
                  <a:srgbClr val="FDFDFD"/>
                </a:solidFill>
                <a:latin typeface="宋体" panose="02010600030101010101" pitchFamily="2" charset="-122"/>
                <a:ea typeface="宋体" panose="02010600030101010101" pitchFamily="2" charset="-122"/>
                <a:cs typeface="宋体" panose="02010600030101010101" pitchFamily="2" charset="-122"/>
              </a:endParaRPr>
            </a:p>
          </p:txBody>
        </p:sp>
        <p:sp>
          <p:nvSpPr>
            <p:cNvPr id="6" name="文本框 5"/>
            <p:cNvSpPr txBox="1"/>
            <p:nvPr/>
          </p:nvSpPr>
          <p:spPr>
            <a:xfrm>
              <a:off x="6073" y="5776"/>
              <a:ext cx="7390" cy="2084"/>
            </a:xfrm>
            <a:prstGeom prst="rect">
              <a:avLst/>
            </a:prstGeom>
            <a:noFill/>
          </p:spPr>
          <p:txBody>
            <a:bodyPr wrap="square" rtlCol="0">
              <a:spAutoFit/>
            </a:bodyPr>
            <a:lstStyle/>
            <a:p>
              <a:pPr algn="ctr"/>
              <a:r>
                <a:rPr lang="en-US" altLang="zh-CN" sz="4000" dirty="0">
                  <a:solidFill>
                    <a:srgbClr val="FDFDFD"/>
                  </a:solidFill>
                  <a:latin typeface="宋体" panose="02010600030101010101" pitchFamily="2" charset="-122"/>
                  <a:ea typeface="宋体" panose="02010600030101010101" pitchFamily="2" charset="-122"/>
                  <a:cs typeface="思源黑体 CN Bold" panose="020B0800000000000000" charset="-122"/>
                </a:rPr>
                <a:t>Spring Cloud</a:t>
              </a:r>
              <a:endParaRPr lang="en-US" altLang="zh-CN" sz="4000" dirty="0">
                <a:solidFill>
                  <a:srgbClr val="FDFDFD"/>
                </a:solidFill>
                <a:latin typeface="宋体" panose="02010600030101010101" pitchFamily="2" charset="-122"/>
                <a:ea typeface="宋体" panose="02010600030101010101" pitchFamily="2" charset="-122"/>
                <a:cs typeface="思源黑体 CN Bold" panose="020B0800000000000000" charset="-122"/>
              </a:endParaRPr>
            </a:p>
            <a:p>
              <a:pPr algn="ctr"/>
              <a:r>
                <a:rPr lang="zh-CN" altLang="en-US" sz="4000" dirty="0">
                  <a:solidFill>
                    <a:srgbClr val="FDFDFD"/>
                  </a:solidFill>
                  <a:latin typeface="宋体" panose="02010600030101010101" pitchFamily="2" charset="-122"/>
                  <a:ea typeface="宋体" panose="02010600030101010101" pitchFamily="2" charset="-122"/>
                  <a:cs typeface="思源黑体 CN Bold" panose="020B0800000000000000" charset="-122"/>
                </a:rPr>
                <a:t>对比其它框架</a:t>
              </a:r>
              <a:endParaRPr lang="zh-CN" altLang="zh-CN" sz="4000" dirty="0">
                <a:solidFill>
                  <a:srgbClr val="FDFDFD"/>
                </a:solidFill>
                <a:latin typeface="宋体" panose="02010600030101010101" pitchFamily="2" charset="-122"/>
                <a:ea typeface="宋体" panose="02010600030101010101" pitchFamily="2" charset="-122"/>
                <a:cs typeface="思源黑体 CN Bold" panose="020B0800000000000000" charset="-122"/>
              </a:endParaRPr>
            </a:p>
          </p:txBody>
        </p:sp>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Freeform 6"/>
          <p:cNvSpPr/>
          <p:nvPr/>
        </p:nvSpPr>
        <p:spPr bwMode="auto">
          <a:xfrm>
            <a:off x="1890045" y="2258267"/>
            <a:ext cx="2315910" cy="2341468"/>
          </a:xfrm>
          <a:custGeom>
            <a:avLst/>
            <a:gdLst>
              <a:gd name="T0" fmla="*/ 1203 w 1622"/>
              <a:gd name="T1" fmla="*/ 57 h 1622"/>
              <a:gd name="T2" fmla="*/ 1067 w 1622"/>
              <a:gd name="T3" fmla="*/ 0 h 1622"/>
              <a:gd name="T4" fmla="*/ 555 w 1622"/>
              <a:gd name="T5" fmla="*/ 0 h 1622"/>
              <a:gd name="T6" fmla="*/ 419 w 1622"/>
              <a:gd name="T7" fmla="*/ 57 h 1622"/>
              <a:gd name="T8" fmla="*/ 57 w 1622"/>
              <a:gd name="T9" fmla="*/ 419 h 1622"/>
              <a:gd name="T10" fmla="*/ 0 w 1622"/>
              <a:gd name="T11" fmla="*/ 555 h 1622"/>
              <a:gd name="T12" fmla="*/ 0 w 1622"/>
              <a:gd name="T13" fmla="*/ 1067 h 1622"/>
              <a:gd name="T14" fmla="*/ 57 w 1622"/>
              <a:gd name="T15" fmla="*/ 1204 h 1622"/>
              <a:gd name="T16" fmla="*/ 419 w 1622"/>
              <a:gd name="T17" fmla="*/ 1565 h 1622"/>
              <a:gd name="T18" fmla="*/ 555 w 1622"/>
              <a:gd name="T19" fmla="*/ 1622 h 1622"/>
              <a:gd name="T20" fmla="*/ 1067 w 1622"/>
              <a:gd name="T21" fmla="*/ 1622 h 1622"/>
              <a:gd name="T22" fmla="*/ 1203 w 1622"/>
              <a:gd name="T23" fmla="*/ 1565 h 1622"/>
              <a:gd name="T24" fmla="*/ 1565 w 1622"/>
              <a:gd name="T25" fmla="*/ 1204 h 1622"/>
              <a:gd name="T26" fmla="*/ 1622 w 1622"/>
              <a:gd name="T27" fmla="*/ 1067 h 1622"/>
              <a:gd name="T28" fmla="*/ 1622 w 1622"/>
              <a:gd name="T29" fmla="*/ 555 h 1622"/>
              <a:gd name="T30" fmla="*/ 1565 w 1622"/>
              <a:gd name="T31" fmla="*/ 419 h 1622"/>
              <a:gd name="T32" fmla="*/ 1203 w 1622"/>
              <a:gd name="T33" fmla="*/ 57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22" h="1622">
                <a:moveTo>
                  <a:pt x="1203" y="57"/>
                </a:moveTo>
                <a:cubicBezTo>
                  <a:pt x="1172" y="26"/>
                  <a:pt x="1111" y="0"/>
                  <a:pt x="1067" y="0"/>
                </a:cubicBezTo>
                <a:cubicBezTo>
                  <a:pt x="555" y="0"/>
                  <a:pt x="555" y="0"/>
                  <a:pt x="555" y="0"/>
                </a:cubicBezTo>
                <a:cubicBezTo>
                  <a:pt x="511" y="0"/>
                  <a:pt x="450" y="26"/>
                  <a:pt x="419" y="57"/>
                </a:cubicBezTo>
                <a:cubicBezTo>
                  <a:pt x="57" y="419"/>
                  <a:pt x="57" y="419"/>
                  <a:pt x="57" y="419"/>
                </a:cubicBezTo>
                <a:cubicBezTo>
                  <a:pt x="26" y="450"/>
                  <a:pt x="0" y="511"/>
                  <a:pt x="0" y="555"/>
                </a:cubicBezTo>
                <a:cubicBezTo>
                  <a:pt x="0" y="1067"/>
                  <a:pt x="0" y="1067"/>
                  <a:pt x="0" y="1067"/>
                </a:cubicBezTo>
                <a:cubicBezTo>
                  <a:pt x="0" y="1111"/>
                  <a:pt x="26" y="1173"/>
                  <a:pt x="57" y="1204"/>
                </a:cubicBezTo>
                <a:cubicBezTo>
                  <a:pt x="419" y="1565"/>
                  <a:pt x="419" y="1565"/>
                  <a:pt x="419" y="1565"/>
                </a:cubicBezTo>
                <a:cubicBezTo>
                  <a:pt x="450" y="1597"/>
                  <a:pt x="511" y="1622"/>
                  <a:pt x="555" y="1622"/>
                </a:cubicBezTo>
                <a:cubicBezTo>
                  <a:pt x="1067" y="1622"/>
                  <a:pt x="1067" y="1622"/>
                  <a:pt x="1067" y="1622"/>
                </a:cubicBezTo>
                <a:cubicBezTo>
                  <a:pt x="1111" y="1622"/>
                  <a:pt x="1172" y="1597"/>
                  <a:pt x="1203" y="1565"/>
                </a:cubicBezTo>
                <a:cubicBezTo>
                  <a:pt x="1565" y="1204"/>
                  <a:pt x="1565" y="1204"/>
                  <a:pt x="1565" y="1204"/>
                </a:cubicBezTo>
                <a:cubicBezTo>
                  <a:pt x="1596" y="1173"/>
                  <a:pt x="1622" y="1111"/>
                  <a:pt x="1622" y="1067"/>
                </a:cubicBezTo>
                <a:cubicBezTo>
                  <a:pt x="1622" y="555"/>
                  <a:pt x="1622" y="555"/>
                  <a:pt x="1622" y="555"/>
                </a:cubicBezTo>
                <a:cubicBezTo>
                  <a:pt x="1622" y="511"/>
                  <a:pt x="1596" y="450"/>
                  <a:pt x="1565" y="419"/>
                </a:cubicBezTo>
                <a:lnTo>
                  <a:pt x="1203" y="57"/>
                </a:lnTo>
                <a:close/>
              </a:path>
            </a:pathLst>
          </a:custGeom>
          <a:solidFill>
            <a:schemeClr val="bg1">
              <a:alpha val="20000"/>
            </a:schemeClr>
          </a:solidFill>
          <a:ln w="12700" cap="flat">
            <a:no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2" name="椭圆 1"/>
          <p:cNvSpPr/>
          <p:nvPr/>
        </p:nvSpPr>
        <p:spPr>
          <a:xfrm>
            <a:off x="6792303" y="1325269"/>
            <a:ext cx="550606" cy="5506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mn-ea"/>
                <a:cs typeface="+mn-ea"/>
                <a:sym typeface="+mn-lt"/>
              </a:rPr>
              <a:t>01</a:t>
            </a:r>
            <a:endParaRPr lang="zh-CN" altLang="en-US" sz="1200" dirty="0">
              <a:latin typeface="+mn-ea"/>
              <a:cs typeface="+mn-ea"/>
              <a:sym typeface="+mn-lt"/>
            </a:endParaRPr>
          </a:p>
        </p:txBody>
      </p:sp>
      <p:sp>
        <p:nvSpPr>
          <p:cNvPr id="3" name="椭圆 2"/>
          <p:cNvSpPr/>
          <p:nvPr/>
        </p:nvSpPr>
        <p:spPr>
          <a:xfrm>
            <a:off x="6792303" y="2278384"/>
            <a:ext cx="550606" cy="5506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mn-ea"/>
                <a:cs typeface="+mn-ea"/>
                <a:sym typeface="+mn-lt"/>
              </a:rPr>
              <a:t>02</a:t>
            </a:r>
            <a:endParaRPr lang="en-US" altLang="zh-CN" sz="1200" dirty="0">
              <a:latin typeface="+mn-ea"/>
              <a:cs typeface="+mn-ea"/>
              <a:sym typeface="+mn-lt"/>
            </a:endParaRPr>
          </a:p>
        </p:txBody>
      </p:sp>
      <p:sp>
        <p:nvSpPr>
          <p:cNvPr id="6" name="文本框 5"/>
          <p:cNvSpPr txBox="1"/>
          <p:nvPr/>
        </p:nvSpPr>
        <p:spPr>
          <a:xfrm>
            <a:off x="7549386" y="1360829"/>
            <a:ext cx="3446777" cy="461665"/>
          </a:xfrm>
          <a:prstGeom prst="rect">
            <a:avLst/>
          </a:prstGeom>
          <a:noFill/>
        </p:spPr>
        <p:txBody>
          <a:bodyPr wrap="none" rtlCol="0">
            <a:spAutoFit/>
          </a:bodyPr>
          <a:lstStyle/>
          <a:p>
            <a:r>
              <a:rPr lang="en-US" altLang="zh-CN" sz="2400" b="1" dirty="0">
                <a:solidFill>
                  <a:srgbClr val="F3644B"/>
                </a:solidFill>
                <a:latin typeface="宋体" panose="02010600030101010101" pitchFamily="2" charset="-122"/>
                <a:ea typeface="宋体" panose="02010600030101010101" pitchFamily="2" charset="-122"/>
                <a:cs typeface="+mn-ea"/>
                <a:sym typeface="+mn-lt"/>
              </a:rPr>
              <a:t>Spring Cloud</a:t>
            </a:r>
            <a:r>
              <a:rPr lang="zh-CN" altLang="en-US" sz="2400" b="1" dirty="0">
                <a:solidFill>
                  <a:srgbClr val="F3644B"/>
                </a:solidFill>
                <a:latin typeface="宋体" panose="02010600030101010101" pitchFamily="2" charset="-122"/>
                <a:ea typeface="宋体" panose="02010600030101010101" pitchFamily="2" charset="-122"/>
                <a:cs typeface="+mn-ea"/>
                <a:sym typeface="+mn-lt"/>
              </a:rPr>
              <a:t>对比</a:t>
            </a:r>
            <a:r>
              <a:rPr lang="en-US" altLang="zh-CN" sz="2400" b="1" dirty="0">
                <a:solidFill>
                  <a:srgbClr val="F3644B"/>
                </a:solidFill>
                <a:latin typeface="宋体" panose="02010600030101010101" pitchFamily="2" charset="-122"/>
                <a:ea typeface="宋体" panose="02010600030101010101" pitchFamily="2" charset="-122"/>
                <a:cs typeface="+mn-ea"/>
                <a:sym typeface="+mn-lt"/>
              </a:rPr>
              <a:t>Dubbo</a:t>
            </a:r>
            <a:endParaRPr lang="zh-CN" altLang="en-US" sz="2400" b="1" dirty="0">
              <a:solidFill>
                <a:srgbClr val="F3644B"/>
              </a:solidFill>
              <a:latin typeface="宋体" panose="02010600030101010101" pitchFamily="2" charset="-122"/>
              <a:ea typeface="宋体" panose="02010600030101010101" pitchFamily="2" charset="-122"/>
              <a:cs typeface="+mn-ea"/>
              <a:sym typeface="+mn-lt"/>
            </a:endParaRPr>
          </a:p>
        </p:txBody>
      </p:sp>
      <p:sp>
        <p:nvSpPr>
          <p:cNvPr id="8" name="文本框 7"/>
          <p:cNvSpPr txBox="1"/>
          <p:nvPr/>
        </p:nvSpPr>
        <p:spPr>
          <a:xfrm>
            <a:off x="7549386" y="2323163"/>
            <a:ext cx="4379725" cy="461665"/>
          </a:xfrm>
          <a:prstGeom prst="rect">
            <a:avLst/>
          </a:prstGeom>
          <a:noFill/>
        </p:spPr>
        <p:txBody>
          <a:bodyPr wrap="none" rtlCol="0">
            <a:spAutoFit/>
          </a:bodyPr>
          <a:lstStyle/>
          <a:p>
            <a:r>
              <a:rPr lang="en-US" altLang="zh-CN" sz="2400" b="1" dirty="0">
                <a:solidFill>
                  <a:srgbClr val="F3644B"/>
                </a:solidFill>
                <a:latin typeface="宋体" panose="02010600030101010101" pitchFamily="2" charset="-122"/>
                <a:ea typeface="宋体" panose="02010600030101010101" pitchFamily="2" charset="-122"/>
                <a:cs typeface="+mn-ea"/>
                <a:sym typeface="+mn-lt"/>
              </a:rPr>
              <a:t>Spring Cloud</a:t>
            </a:r>
            <a:r>
              <a:rPr lang="zh-CN" altLang="en-US" sz="2400" b="1" dirty="0">
                <a:solidFill>
                  <a:srgbClr val="F3644B"/>
                </a:solidFill>
                <a:latin typeface="宋体" panose="02010600030101010101" pitchFamily="2" charset="-122"/>
                <a:ea typeface="宋体" panose="02010600030101010101" pitchFamily="2" charset="-122"/>
                <a:cs typeface="+mn-ea"/>
                <a:sym typeface="+mn-lt"/>
              </a:rPr>
              <a:t>对比</a:t>
            </a:r>
            <a:r>
              <a:rPr lang="en-US" altLang="zh-CN" sz="2400" b="1" dirty="0">
                <a:solidFill>
                  <a:srgbClr val="F3644B"/>
                </a:solidFill>
                <a:latin typeface="宋体" panose="02010600030101010101" pitchFamily="2" charset="-122"/>
                <a:ea typeface="宋体" panose="02010600030101010101" pitchFamily="2" charset="-122"/>
                <a:cs typeface="+mn-ea"/>
                <a:sym typeface="+mn-lt"/>
              </a:rPr>
              <a:t>Spring Boot</a:t>
            </a:r>
            <a:endParaRPr lang="zh-CN" altLang="en-US" sz="2400" b="1" dirty="0">
              <a:solidFill>
                <a:srgbClr val="F3644B"/>
              </a:solidFill>
              <a:latin typeface="宋体" panose="02010600030101010101" pitchFamily="2" charset="-122"/>
              <a:ea typeface="宋体" panose="02010600030101010101" pitchFamily="2" charset="-122"/>
              <a:cs typeface="+mn-ea"/>
              <a:sym typeface="+mn-lt"/>
            </a:endParaRPr>
          </a:p>
        </p:txBody>
      </p:sp>
      <p:sp>
        <p:nvSpPr>
          <p:cNvPr id="12" name="文本框 11"/>
          <p:cNvSpPr txBox="1"/>
          <p:nvPr/>
        </p:nvSpPr>
        <p:spPr>
          <a:xfrm>
            <a:off x="7549386" y="5000132"/>
            <a:ext cx="309880" cy="398780"/>
          </a:xfrm>
          <a:prstGeom prst="rect">
            <a:avLst/>
          </a:prstGeom>
          <a:noFill/>
        </p:spPr>
        <p:txBody>
          <a:bodyPr wrap="none" rtlCol="0">
            <a:spAutoFit/>
          </a:bodyPr>
          <a:lstStyle/>
          <a:p>
            <a:endParaRPr lang="zh-CN" altLang="en-US" sz="2000" b="1" dirty="0">
              <a:solidFill>
                <a:schemeClr val="tx2"/>
              </a:solidFill>
              <a:latin typeface="宋体" panose="02010600030101010101" pitchFamily="2" charset="-122"/>
              <a:ea typeface="宋体" panose="02010600030101010101" pitchFamily="2" charset="-122"/>
              <a:cs typeface="+mn-ea"/>
              <a:sym typeface="+mn-lt"/>
            </a:endParaRPr>
          </a:p>
        </p:txBody>
      </p:sp>
      <p:sp>
        <p:nvSpPr>
          <p:cNvPr id="15" name="文本框 14"/>
          <p:cNvSpPr txBox="1"/>
          <p:nvPr/>
        </p:nvSpPr>
        <p:spPr>
          <a:xfrm>
            <a:off x="2549524" y="2839063"/>
            <a:ext cx="996950" cy="583565"/>
          </a:xfrm>
          <a:prstGeom prst="rect">
            <a:avLst/>
          </a:prstGeom>
          <a:noFill/>
        </p:spPr>
        <p:txBody>
          <a:bodyPr wrap="none" rtlCol="0">
            <a:spAutoFit/>
          </a:bodyPr>
          <a:lstStyle/>
          <a:p>
            <a:pPr algn="ctr"/>
            <a:r>
              <a:rPr lang="zh-CN" altLang="en-US" sz="3200" b="1" dirty="0">
                <a:solidFill>
                  <a:schemeClr val="bg1"/>
                </a:solidFill>
                <a:latin typeface="思源黑体 CN Heavy" panose="020B0A00000000000000" charset="-122"/>
                <a:ea typeface="思源黑体 CN Heavy" panose="020B0A00000000000000" charset="-122"/>
                <a:cs typeface="+mn-ea"/>
                <a:sym typeface="+mn-lt"/>
              </a:rPr>
              <a:t>目录</a:t>
            </a:r>
            <a:endParaRPr lang="zh-CN" altLang="en-US" sz="3200" b="1" dirty="0">
              <a:solidFill>
                <a:schemeClr val="bg1"/>
              </a:solidFill>
              <a:latin typeface="思源黑体 CN Heavy" panose="020B0A00000000000000" charset="-122"/>
              <a:ea typeface="思源黑体 CN Heavy" panose="020B0A00000000000000" charset="-122"/>
              <a:cs typeface="+mn-ea"/>
              <a:sym typeface="+mn-lt"/>
            </a:endParaRPr>
          </a:p>
        </p:txBody>
      </p:sp>
      <p:sp>
        <p:nvSpPr>
          <p:cNvPr id="16" name="矩形 15"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1662545" y="3515370"/>
            <a:ext cx="2770910" cy="461665"/>
          </a:xfrm>
          <a:prstGeom prst="rect">
            <a:avLst/>
          </a:prstGeom>
        </p:spPr>
        <p:txBody>
          <a:bodyPr wrap="square">
            <a:spAutoFit/>
          </a:bodyPr>
          <a:lstStyle/>
          <a:p>
            <a:pPr algn="ctr"/>
            <a:r>
              <a:rPr lang="en-US" altLang="zh-CN" sz="2400" b="1" dirty="0">
                <a:solidFill>
                  <a:schemeClr val="bg1"/>
                </a:solidFill>
                <a:cs typeface="+mn-ea"/>
                <a:sym typeface="+mn-lt"/>
              </a:rPr>
              <a:t>CONTNETS</a:t>
            </a:r>
            <a:endParaRPr lang="en-US" altLang="zh-CN" sz="2400" b="1" dirty="0">
              <a:solidFill>
                <a:schemeClr val="bg1"/>
              </a:solidFill>
              <a:cs typeface="+mn-ea"/>
              <a:sym typeface="+mn-lt"/>
            </a:endParaRPr>
          </a:p>
        </p:txBody>
      </p:sp>
      <p:sp>
        <p:nvSpPr>
          <p:cNvPr id="19" name="矩形 18"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1276882" y="3532980"/>
            <a:ext cx="3782382" cy="444242"/>
          </a:xfrm>
          <a:prstGeom prst="rect">
            <a:avLst/>
          </a:prstGeom>
        </p:spPr>
        <p:txBody>
          <a:bodyPr wrap="square" anchor="ctr" anchorCtr="0">
            <a:noAutofit/>
          </a:bodyPr>
          <a:lstStyle/>
          <a:p>
            <a:pPr algn="ctr"/>
            <a:endParaRPr lang="zh-CN" altLang="en-US" sz="1400" dirty="0">
              <a:solidFill>
                <a:schemeClr val="tx2"/>
              </a:solidFill>
              <a:cs typeface="+mn-ea"/>
              <a:sym typeface="+mn-lt"/>
            </a:endParaRPr>
          </a:p>
        </p:txBody>
      </p:sp>
      <p:grpSp>
        <p:nvGrpSpPr>
          <p:cNvPr id="20" name="组合 19"/>
          <p:cNvGrpSpPr/>
          <p:nvPr/>
        </p:nvGrpSpPr>
        <p:grpSpPr>
          <a:xfrm>
            <a:off x="2610678" y="3429000"/>
            <a:ext cx="874644" cy="0"/>
            <a:chOff x="5625548" y="3867892"/>
            <a:chExt cx="874644" cy="0"/>
          </a:xfrm>
        </p:grpSpPr>
        <p:cxnSp>
          <p:nvCxnSpPr>
            <p:cNvPr id="21" name="直接连接符 20"/>
            <p:cNvCxnSpPr/>
            <p:nvPr/>
          </p:nvCxnSpPr>
          <p:spPr>
            <a:xfrm>
              <a:off x="5625548" y="3867892"/>
              <a:ext cx="219443"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5843428" y="3867892"/>
              <a:ext cx="219443"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6061306" y="3867892"/>
              <a:ext cx="219443"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6280749" y="3867892"/>
              <a:ext cx="219443"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7" name="Oval 65_1"/>
          <p:cNvSpPr/>
          <p:nvPr/>
        </p:nvSpPr>
        <p:spPr>
          <a:xfrm>
            <a:off x="2014331" y="2395330"/>
            <a:ext cx="2067340" cy="2067340"/>
          </a:xfrm>
          <a:prstGeom prst="ellipse">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未标题-2"/>
          <p:cNvPicPr>
            <a:picLocks noChangeAspect="1"/>
          </p:cNvPicPr>
          <p:nvPr/>
        </p:nvPicPr>
        <p:blipFill>
          <a:blip r:embed="rId1"/>
          <a:stretch>
            <a:fillRect/>
          </a:stretch>
        </p:blipFill>
        <p:spPr>
          <a:xfrm>
            <a:off x="7232650" y="3305810"/>
            <a:ext cx="10156190" cy="5709285"/>
          </a:xfrm>
          <a:prstGeom prst="rect">
            <a:avLst/>
          </a:prstGeom>
        </p:spPr>
      </p:pic>
      <p:sp>
        <p:nvSpPr>
          <p:cNvPr id="14" name="矩形 13"/>
          <p:cNvSpPr/>
          <p:nvPr/>
        </p:nvSpPr>
        <p:spPr>
          <a:xfrm>
            <a:off x="-49530" y="267970"/>
            <a:ext cx="12268200" cy="963930"/>
          </a:xfrm>
          <a:prstGeom prst="rect">
            <a:avLst/>
          </a:prstGeom>
          <a:solidFill>
            <a:srgbClr val="F3644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TextBox 49"/>
          <p:cNvSpPr txBox="1"/>
          <p:nvPr/>
        </p:nvSpPr>
        <p:spPr>
          <a:xfrm>
            <a:off x="1065178" y="714211"/>
            <a:ext cx="7013610" cy="387798"/>
          </a:xfrm>
          <a:prstGeom prst="rect">
            <a:avLst/>
          </a:prstGeom>
          <a:noFill/>
        </p:spPr>
        <p:txBody>
          <a:bodyPr wrap="square" rtlCol="0">
            <a:spAutoFit/>
          </a:bodyPr>
          <a:lstStyle/>
          <a:p>
            <a:pPr>
              <a:lnSpc>
                <a:spcPct val="80000"/>
              </a:lnSpc>
            </a:pPr>
            <a:r>
              <a:rPr lang="zh-CN" altLang="en-US" sz="2400" dirty="0">
                <a:solidFill>
                  <a:srgbClr val="FDFDFD"/>
                </a:solidFill>
                <a:latin typeface="宋体" panose="02010600030101010101" pitchFamily="2" charset="-122"/>
                <a:ea typeface="宋体" panose="02010600030101010101" pitchFamily="2" charset="-122"/>
                <a:cs typeface="+mn-ea"/>
                <a:sym typeface="+mn-lt"/>
              </a:rPr>
              <a:t>课程讲解 </a:t>
            </a:r>
            <a:r>
              <a:rPr lang="en-US" altLang="zh-CN" sz="2400" dirty="0">
                <a:solidFill>
                  <a:srgbClr val="FDFDFD"/>
                </a:solidFill>
                <a:latin typeface="宋体" panose="02010600030101010101" pitchFamily="2" charset="-122"/>
                <a:ea typeface="宋体" panose="02010600030101010101" pitchFamily="2" charset="-122"/>
                <a:cs typeface="+mn-ea"/>
                <a:sym typeface="+mn-lt"/>
              </a:rPr>
              <a:t>-- Spring Cloud</a:t>
            </a:r>
            <a:r>
              <a:rPr lang="zh-CN" altLang="en-US" sz="2400" dirty="0">
                <a:solidFill>
                  <a:srgbClr val="FDFDFD"/>
                </a:solidFill>
                <a:latin typeface="宋体" panose="02010600030101010101" pitchFamily="2" charset="-122"/>
                <a:ea typeface="宋体" panose="02010600030101010101" pitchFamily="2" charset="-122"/>
                <a:cs typeface="+mn-ea"/>
                <a:sym typeface="+mn-lt"/>
              </a:rPr>
              <a:t>对比</a:t>
            </a:r>
            <a:r>
              <a:rPr lang="en-US" altLang="zh-CN" sz="2400" dirty="0">
                <a:solidFill>
                  <a:srgbClr val="FDFDFD"/>
                </a:solidFill>
                <a:latin typeface="宋体" panose="02010600030101010101" pitchFamily="2" charset="-122"/>
                <a:ea typeface="宋体" panose="02010600030101010101" pitchFamily="2" charset="-122"/>
                <a:cs typeface="+mn-ea"/>
                <a:sym typeface="+mn-lt"/>
              </a:rPr>
              <a:t>Dubbo</a:t>
            </a:r>
            <a:endParaRPr lang="en-US" altLang="zh-CN" sz="2400" dirty="0">
              <a:solidFill>
                <a:srgbClr val="FDFDFD"/>
              </a:solidFill>
              <a:latin typeface="宋体" panose="02010600030101010101" pitchFamily="2" charset="-122"/>
              <a:ea typeface="宋体" panose="02010600030101010101" pitchFamily="2" charset="-122"/>
              <a:cs typeface="+mn-ea"/>
              <a:sym typeface="+mn-lt"/>
            </a:endParaRPr>
          </a:p>
        </p:txBody>
      </p:sp>
      <p:sp>
        <p:nvSpPr>
          <p:cNvPr id="16" name="TextBox 50"/>
          <p:cNvSpPr txBox="1"/>
          <p:nvPr/>
        </p:nvSpPr>
        <p:spPr>
          <a:xfrm>
            <a:off x="1065178" y="413731"/>
            <a:ext cx="4378086" cy="275590"/>
          </a:xfrm>
          <a:prstGeom prst="rect">
            <a:avLst/>
          </a:prstGeom>
          <a:noFill/>
        </p:spPr>
        <p:txBody>
          <a:bodyPr wrap="square" rtlCol="0">
            <a:spAutoFit/>
          </a:bodyPr>
          <a:lstStyle/>
          <a:p>
            <a:r>
              <a:rPr lang="en-US" sz="1200" dirty="0">
                <a:solidFill>
                  <a:srgbClr val="FDFDFD"/>
                </a:solidFill>
                <a:latin typeface="微软雅黑" panose="020B0503020204020204" charset="-122"/>
                <a:ea typeface="微软雅黑" panose="020B0503020204020204" charset="-122"/>
                <a:cs typeface="+mn-ea"/>
                <a:sym typeface="+mn-lt"/>
              </a:rPr>
              <a:t>LET‘S MAKE YOUR STUDY EASY</a:t>
            </a:r>
            <a:endParaRPr lang="en-US" sz="1200" dirty="0">
              <a:solidFill>
                <a:srgbClr val="FDFDFD"/>
              </a:solidFill>
              <a:latin typeface="微软雅黑" panose="020B0503020204020204" charset="-122"/>
              <a:ea typeface="微软雅黑" panose="020B0503020204020204" charset="-122"/>
              <a:cs typeface="+mn-ea"/>
              <a:sym typeface="+mn-lt"/>
            </a:endParaRPr>
          </a:p>
        </p:txBody>
      </p:sp>
      <p:sp>
        <p:nvSpPr>
          <p:cNvPr id="17" name="Rectangle 51"/>
          <p:cNvSpPr/>
          <p:nvPr/>
        </p:nvSpPr>
        <p:spPr>
          <a:xfrm>
            <a:off x="925747" y="414044"/>
            <a:ext cx="70970" cy="628052"/>
          </a:xfrm>
          <a:prstGeom prst="rect">
            <a:avLst/>
          </a:prstGeom>
          <a:solidFill>
            <a:srgbClr val="F8F8F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cs typeface="+mn-ea"/>
              <a:sym typeface="+mn-lt"/>
            </a:endParaRPr>
          </a:p>
        </p:txBody>
      </p:sp>
      <p:pic>
        <p:nvPicPr>
          <p:cNvPr id="19" name="图片 18" descr="D:\4.png4"/>
          <p:cNvPicPr>
            <a:picLocks noChangeAspect="1"/>
          </p:cNvPicPr>
          <p:nvPr/>
        </p:nvPicPr>
        <p:blipFill>
          <a:blip r:embed="rId2"/>
          <a:srcRect/>
          <a:stretch>
            <a:fillRect/>
          </a:stretch>
        </p:blipFill>
        <p:spPr>
          <a:xfrm>
            <a:off x="-893445" y="-41910"/>
            <a:ext cx="2817495" cy="1583690"/>
          </a:xfrm>
          <a:prstGeom prst="rect">
            <a:avLst/>
          </a:prstGeom>
        </p:spPr>
      </p:pic>
      <p:sp>
        <p:nvSpPr>
          <p:cNvPr id="2" name="文本框 1"/>
          <p:cNvSpPr txBox="1"/>
          <p:nvPr/>
        </p:nvSpPr>
        <p:spPr>
          <a:xfrm>
            <a:off x="733468" y="1536499"/>
            <a:ext cx="10725064" cy="2328523"/>
          </a:xfrm>
          <a:prstGeom prst="rect">
            <a:avLst/>
          </a:prstGeom>
          <a:noFill/>
        </p:spPr>
        <p:txBody>
          <a:bodyPr wrap="square" rtlCol="0" anchor="t">
            <a:spAutoFit/>
          </a:bodyPr>
          <a:lstStyle/>
          <a:p>
            <a:pPr>
              <a:lnSpc>
                <a:spcPct val="150000"/>
              </a:lnSpc>
            </a:pPr>
            <a:r>
              <a:rPr lang="en-US" altLang="zh-CN" sz="2000" dirty="0">
                <a:solidFill>
                  <a:srgbClr val="F3644B"/>
                </a:solidFill>
                <a:latin typeface="宋体" panose="02010600030101010101" pitchFamily="2" charset="-122"/>
                <a:ea typeface="宋体" panose="02010600030101010101" pitchFamily="2" charset="-122"/>
                <a:sym typeface="+mn-ea"/>
              </a:rPr>
              <a:t>Dubbo</a:t>
            </a:r>
            <a:r>
              <a:rPr lang="zh-CN" altLang="en-US" sz="2000" dirty="0">
                <a:solidFill>
                  <a:srgbClr val="F3644B"/>
                </a:solidFill>
                <a:latin typeface="宋体" panose="02010600030101010101" pitchFamily="2" charset="-122"/>
                <a:ea typeface="宋体" panose="02010600030101010101" pitchFamily="2" charset="-122"/>
                <a:sym typeface="+mn-ea"/>
              </a:rPr>
              <a:t>是阿里巴巴公司开源的一个高性能优秀的服务框架，基于</a:t>
            </a:r>
            <a:r>
              <a:rPr lang="en-US" altLang="zh-CN" sz="2000" dirty="0">
                <a:solidFill>
                  <a:srgbClr val="F3644B"/>
                </a:solidFill>
                <a:latin typeface="宋体" panose="02010600030101010101" pitchFamily="2" charset="-122"/>
                <a:ea typeface="宋体" panose="02010600030101010101" pitchFamily="2" charset="-122"/>
                <a:sym typeface="+mn-ea"/>
              </a:rPr>
              <a:t>RPC</a:t>
            </a:r>
            <a:r>
              <a:rPr lang="zh-CN" altLang="en-US" sz="2000" dirty="0">
                <a:solidFill>
                  <a:srgbClr val="F3644B"/>
                </a:solidFill>
                <a:latin typeface="宋体" panose="02010600030101010101" pitchFamily="2" charset="-122"/>
                <a:ea typeface="宋体" panose="02010600030101010101" pitchFamily="2" charset="-122"/>
                <a:sym typeface="+mn-ea"/>
              </a:rPr>
              <a:t>调用，对于目前使用率较高的</a:t>
            </a:r>
            <a:r>
              <a:rPr lang="en-US" altLang="zh-CN" sz="2000" dirty="0">
                <a:solidFill>
                  <a:srgbClr val="F3644B"/>
                </a:solidFill>
                <a:latin typeface="宋体" panose="02010600030101010101" pitchFamily="2" charset="-122"/>
                <a:ea typeface="宋体" panose="02010600030101010101" pitchFamily="2" charset="-122"/>
                <a:sym typeface="+mn-ea"/>
              </a:rPr>
              <a:t>Spring Cloud Netflix Feign</a:t>
            </a:r>
            <a:r>
              <a:rPr lang="zh-CN" altLang="en-US" sz="2000" dirty="0">
                <a:solidFill>
                  <a:srgbClr val="F3644B"/>
                </a:solidFill>
                <a:latin typeface="宋体" panose="02010600030101010101" pitchFamily="2" charset="-122"/>
                <a:ea typeface="宋体" panose="02010600030101010101" pitchFamily="2" charset="-122"/>
                <a:sym typeface="+mn-ea"/>
              </a:rPr>
              <a:t>来说，它是基于</a:t>
            </a:r>
            <a:r>
              <a:rPr lang="en-US" altLang="zh-CN" sz="2000" dirty="0">
                <a:solidFill>
                  <a:srgbClr val="F3644B"/>
                </a:solidFill>
                <a:latin typeface="宋体" panose="02010600030101010101" pitchFamily="2" charset="-122"/>
                <a:ea typeface="宋体" panose="02010600030101010101" pitchFamily="2" charset="-122"/>
                <a:sym typeface="+mn-ea"/>
              </a:rPr>
              <a:t>HTTP</a:t>
            </a:r>
            <a:r>
              <a:rPr lang="zh-CN" altLang="en-US" sz="2000" dirty="0">
                <a:solidFill>
                  <a:srgbClr val="F3644B"/>
                </a:solidFill>
                <a:latin typeface="宋体" panose="02010600030101010101" pitchFamily="2" charset="-122"/>
                <a:ea typeface="宋体" panose="02010600030101010101" pitchFamily="2" charset="-122"/>
                <a:sym typeface="+mn-ea"/>
              </a:rPr>
              <a:t>的，所以效率上没有</a:t>
            </a:r>
            <a:r>
              <a:rPr lang="en-US" altLang="zh-CN" sz="2000" dirty="0">
                <a:solidFill>
                  <a:srgbClr val="F3644B"/>
                </a:solidFill>
                <a:latin typeface="宋体" panose="02010600030101010101" pitchFamily="2" charset="-122"/>
                <a:ea typeface="宋体" panose="02010600030101010101" pitchFamily="2" charset="-122"/>
                <a:sym typeface="+mn-ea"/>
              </a:rPr>
              <a:t>Dubbo</a:t>
            </a:r>
            <a:r>
              <a:rPr lang="zh-CN" altLang="en-US" sz="2000" dirty="0">
                <a:solidFill>
                  <a:srgbClr val="F3644B"/>
                </a:solidFill>
                <a:latin typeface="宋体" panose="02010600030101010101" pitchFamily="2" charset="-122"/>
                <a:ea typeface="宋体" panose="02010600030101010101" pitchFamily="2" charset="-122"/>
                <a:sym typeface="+mn-ea"/>
              </a:rPr>
              <a:t>高，但问题在于</a:t>
            </a:r>
            <a:r>
              <a:rPr lang="en-US" altLang="zh-CN" sz="2000" dirty="0">
                <a:solidFill>
                  <a:srgbClr val="F3644B"/>
                </a:solidFill>
                <a:latin typeface="宋体" panose="02010600030101010101" pitchFamily="2" charset="-122"/>
                <a:ea typeface="宋体" panose="02010600030101010101" pitchFamily="2" charset="-122"/>
                <a:sym typeface="+mn-ea"/>
              </a:rPr>
              <a:t>Dubbo</a:t>
            </a:r>
            <a:r>
              <a:rPr lang="zh-CN" altLang="en-US" sz="2000" dirty="0">
                <a:solidFill>
                  <a:srgbClr val="F3644B"/>
                </a:solidFill>
                <a:latin typeface="宋体" panose="02010600030101010101" pitchFamily="2" charset="-122"/>
                <a:ea typeface="宋体" panose="02010600030101010101" pitchFamily="2" charset="-122"/>
                <a:sym typeface="+mn-ea"/>
              </a:rPr>
              <a:t>体系的组件不全，不能够提供一站式解决方案，比如服务注册与发现需要借助于</a:t>
            </a:r>
            <a:r>
              <a:rPr lang="en-US" altLang="zh-CN" sz="2000" dirty="0">
                <a:solidFill>
                  <a:srgbClr val="F3644B"/>
                </a:solidFill>
                <a:latin typeface="宋体" panose="02010600030101010101" pitchFamily="2" charset="-122"/>
                <a:ea typeface="宋体" panose="02010600030101010101" pitchFamily="2" charset="-122"/>
                <a:sym typeface="+mn-ea"/>
              </a:rPr>
              <a:t>Zookeeper</a:t>
            </a:r>
            <a:r>
              <a:rPr lang="zh-CN" altLang="en-US" sz="2000" dirty="0">
                <a:solidFill>
                  <a:srgbClr val="F3644B"/>
                </a:solidFill>
                <a:latin typeface="宋体" panose="02010600030101010101" pitchFamily="2" charset="-122"/>
                <a:ea typeface="宋体" panose="02010600030101010101" pitchFamily="2" charset="-122"/>
                <a:sym typeface="+mn-ea"/>
              </a:rPr>
              <a:t>等实现，而</a:t>
            </a:r>
            <a:r>
              <a:rPr lang="en-US" altLang="zh-CN" sz="2000" dirty="0">
                <a:solidFill>
                  <a:srgbClr val="F3644B"/>
                </a:solidFill>
                <a:latin typeface="宋体" panose="02010600030101010101" pitchFamily="2" charset="-122"/>
                <a:ea typeface="宋体" panose="02010600030101010101" pitchFamily="2" charset="-122"/>
                <a:sym typeface="+mn-ea"/>
              </a:rPr>
              <a:t>Spring Cloud Netflix</a:t>
            </a:r>
            <a:r>
              <a:rPr lang="zh-CN" altLang="en-US" sz="2000" dirty="0">
                <a:solidFill>
                  <a:srgbClr val="F3644B"/>
                </a:solidFill>
                <a:latin typeface="宋体" panose="02010600030101010101" pitchFamily="2" charset="-122"/>
                <a:ea typeface="宋体" panose="02010600030101010101" pitchFamily="2" charset="-122"/>
                <a:sym typeface="+mn-ea"/>
              </a:rPr>
              <a:t>则是真正的提供了一站式服务化解决方案，且有</a:t>
            </a:r>
            <a:r>
              <a:rPr lang="en-US" altLang="zh-CN" sz="2000" dirty="0">
                <a:solidFill>
                  <a:srgbClr val="F3644B"/>
                </a:solidFill>
                <a:latin typeface="宋体" panose="02010600030101010101" pitchFamily="2" charset="-122"/>
                <a:ea typeface="宋体" panose="02010600030101010101" pitchFamily="2" charset="-122"/>
                <a:sym typeface="+mn-ea"/>
              </a:rPr>
              <a:t>Spring</a:t>
            </a:r>
            <a:r>
              <a:rPr lang="zh-CN" altLang="en-US" sz="2000" dirty="0">
                <a:solidFill>
                  <a:srgbClr val="F3644B"/>
                </a:solidFill>
                <a:latin typeface="宋体" panose="02010600030101010101" pitchFamily="2" charset="-122"/>
                <a:ea typeface="宋体" panose="02010600030101010101" pitchFamily="2" charset="-122"/>
                <a:sym typeface="+mn-ea"/>
              </a:rPr>
              <a:t>大家族背景。</a:t>
            </a:r>
            <a:endParaRPr lang="zh-CN" altLang="en-US" sz="2000" dirty="0">
              <a:solidFill>
                <a:srgbClr val="F3644B"/>
              </a:solidFill>
              <a:latin typeface="宋体" panose="02010600030101010101" pitchFamily="2" charset="-122"/>
              <a:ea typeface="宋体" panose="02010600030101010101" pitchFamily="2" charset="-122"/>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矩形 24"/>
          <p:cNvSpPr/>
          <p:nvPr/>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Freeform 6"/>
          <p:cNvSpPr/>
          <p:nvPr/>
        </p:nvSpPr>
        <p:spPr bwMode="auto">
          <a:xfrm>
            <a:off x="1890045" y="2258267"/>
            <a:ext cx="2315910" cy="2341468"/>
          </a:xfrm>
          <a:custGeom>
            <a:avLst/>
            <a:gdLst>
              <a:gd name="T0" fmla="*/ 1203 w 1622"/>
              <a:gd name="T1" fmla="*/ 57 h 1622"/>
              <a:gd name="T2" fmla="*/ 1067 w 1622"/>
              <a:gd name="T3" fmla="*/ 0 h 1622"/>
              <a:gd name="T4" fmla="*/ 555 w 1622"/>
              <a:gd name="T5" fmla="*/ 0 h 1622"/>
              <a:gd name="T6" fmla="*/ 419 w 1622"/>
              <a:gd name="T7" fmla="*/ 57 h 1622"/>
              <a:gd name="T8" fmla="*/ 57 w 1622"/>
              <a:gd name="T9" fmla="*/ 419 h 1622"/>
              <a:gd name="T10" fmla="*/ 0 w 1622"/>
              <a:gd name="T11" fmla="*/ 555 h 1622"/>
              <a:gd name="T12" fmla="*/ 0 w 1622"/>
              <a:gd name="T13" fmla="*/ 1067 h 1622"/>
              <a:gd name="T14" fmla="*/ 57 w 1622"/>
              <a:gd name="T15" fmla="*/ 1204 h 1622"/>
              <a:gd name="T16" fmla="*/ 419 w 1622"/>
              <a:gd name="T17" fmla="*/ 1565 h 1622"/>
              <a:gd name="T18" fmla="*/ 555 w 1622"/>
              <a:gd name="T19" fmla="*/ 1622 h 1622"/>
              <a:gd name="T20" fmla="*/ 1067 w 1622"/>
              <a:gd name="T21" fmla="*/ 1622 h 1622"/>
              <a:gd name="T22" fmla="*/ 1203 w 1622"/>
              <a:gd name="T23" fmla="*/ 1565 h 1622"/>
              <a:gd name="T24" fmla="*/ 1565 w 1622"/>
              <a:gd name="T25" fmla="*/ 1204 h 1622"/>
              <a:gd name="T26" fmla="*/ 1622 w 1622"/>
              <a:gd name="T27" fmla="*/ 1067 h 1622"/>
              <a:gd name="T28" fmla="*/ 1622 w 1622"/>
              <a:gd name="T29" fmla="*/ 555 h 1622"/>
              <a:gd name="T30" fmla="*/ 1565 w 1622"/>
              <a:gd name="T31" fmla="*/ 419 h 1622"/>
              <a:gd name="T32" fmla="*/ 1203 w 1622"/>
              <a:gd name="T33" fmla="*/ 57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22" h="1622">
                <a:moveTo>
                  <a:pt x="1203" y="57"/>
                </a:moveTo>
                <a:cubicBezTo>
                  <a:pt x="1172" y="26"/>
                  <a:pt x="1111" y="0"/>
                  <a:pt x="1067" y="0"/>
                </a:cubicBezTo>
                <a:cubicBezTo>
                  <a:pt x="555" y="0"/>
                  <a:pt x="555" y="0"/>
                  <a:pt x="555" y="0"/>
                </a:cubicBezTo>
                <a:cubicBezTo>
                  <a:pt x="511" y="0"/>
                  <a:pt x="450" y="26"/>
                  <a:pt x="419" y="57"/>
                </a:cubicBezTo>
                <a:cubicBezTo>
                  <a:pt x="57" y="419"/>
                  <a:pt x="57" y="419"/>
                  <a:pt x="57" y="419"/>
                </a:cubicBezTo>
                <a:cubicBezTo>
                  <a:pt x="26" y="450"/>
                  <a:pt x="0" y="511"/>
                  <a:pt x="0" y="555"/>
                </a:cubicBezTo>
                <a:cubicBezTo>
                  <a:pt x="0" y="1067"/>
                  <a:pt x="0" y="1067"/>
                  <a:pt x="0" y="1067"/>
                </a:cubicBezTo>
                <a:cubicBezTo>
                  <a:pt x="0" y="1111"/>
                  <a:pt x="26" y="1173"/>
                  <a:pt x="57" y="1204"/>
                </a:cubicBezTo>
                <a:cubicBezTo>
                  <a:pt x="419" y="1565"/>
                  <a:pt x="419" y="1565"/>
                  <a:pt x="419" y="1565"/>
                </a:cubicBezTo>
                <a:cubicBezTo>
                  <a:pt x="450" y="1597"/>
                  <a:pt x="511" y="1622"/>
                  <a:pt x="555" y="1622"/>
                </a:cubicBezTo>
                <a:cubicBezTo>
                  <a:pt x="1067" y="1622"/>
                  <a:pt x="1067" y="1622"/>
                  <a:pt x="1067" y="1622"/>
                </a:cubicBezTo>
                <a:cubicBezTo>
                  <a:pt x="1111" y="1622"/>
                  <a:pt x="1172" y="1597"/>
                  <a:pt x="1203" y="1565"/>
                </a:cubicBezTo>
                <a:cubicBezTo>
                  <a:pt x="1565" y="1204"/>
                  <a:pt x="1565" y="1204"/>
                  <a:pt x="1565" y="1204"/>
                </a:cubicBezTo>
                <a:cubicBezTo>
                  <a:pt x="1596" y="1173"/>
                  <a:pt x="1622" y="1111"/>
                  <a:pt x="1622" y="1067"/>
                </a:cubicBezTo>
                <a:cubicBezTo>
                  <a:pt x="1622" y="555"/>
                  <a:pt x="1622" y="555"/>
                  <a:pt x="1622" y="555"/>
                </a:cubicBezTo>
                <a:cubicBezTo>
                  <a:pt x="1622" y="511"/>
                  <a:pt x="1596" y="450"/>
                  <a:pt x="1565" y="419"/>
                </a:cubicBezTo>
                <a:lnTo>
                  <a:pt x="1203" y="57"/>
                </a:lnTo>
                <a:close/>
              </a:path>
            </a:pathLst>
          </a:custGeom>
          <a:solidFill>
            <a:schemeClr val="bg1">
              <a:alpha val="20000"/>
            </a:schemeClr>
          </a:solidFill>
          <a:ln w="12700" cap="flat">
            <a:noFill/>
            <a:prstDash val="solid"/>
            <a:miter lim="800000"/>
          </a:ln>
        </p:spPr>
        <p:txBody>
          <a:bodyPr vert="horz" wrap="square" lIns="91440" tIns="45720" rIns="91440" bIns="45720" numCol="1" anchor="t" anchorCtr="0" compatLnSpc="1"/>
          <a:lstStyle/>
          <a:p>
            <a:endParaRPr lang="zh-CN" altLang="en-US">
              <a:cs typeface="+mn-ea"/>
              <a:sym typeface="+mn-lt"/>
            </a:endParaRPr>
          </a:p>
        </p:txBody>
      </p:sp>
      <p:sp>
        <p:nvSpPr>
          <p:cNvPr id="2" name="椭圆 1"/>
          <p:cNvSpPr/>
          <p:nvPr/>
        </p:nvSpPr>
        <p:spPr>
          <a:xfrm>
            <a:off x="6792303" y="1108451"/>
            <a:ext cx="550606" cy="5506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mn-ea"/>
                <a:cs typeface="+mn-ea"/>
                <a:sym typeface="+mn-lt"/>
              </a:rPr>
              <a:t>01</a:t>
            </a:r>
            <a:endParaRPr lang="zh-CN" altLang="en-US" sz="1200" dirty="0">
              <a:latin typeface="+mn-ea"/>
              <a:cs typeface="+mn-ea"/>
              <a:sym typeface="+mn-lt"/>
            </a:endParaRPr>
          </a:p>
        </p:txBody>
      </p:sp>
      <p:sp>
        <p:nvSpPr>
          <p:cNvPr id="3" name="椭圆 2"/>
          <p:cNvSpPr/>
          <p:nvPr/>
        </p:nvSpPr>
        <p:spPr>
          <a:xfrm>
            <a:off x="6792303" y="2061566"/>
            <a:ext cx="550606" cy="5506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mn-ea"/>
                <a:cs typeface="+mn-ea"/>
                <a:sym typeface="+mn-lt"/>
              </a:rPr>
              <a:t>02</a:t>
            </a:r>
            <a:endParaRPr lang="en-US" altLang="zh-CN" sz="1200" dirty="0">
              <a:latin typeface="+mn-ea"/>
              <a:cs typeface="+mn-ea"/>
              <a:sym typeface="+mn-lt"/>
            </a:endParaRPr>
          </a:p>
        </p:txBody>
      </p:sp>
      <p:sp>
        <p:nvSpPr>
          <p:cNvPr id="4" name="椭圆 3"/>
          <p:cNvSpPr/>
          <p:nvPr/>
        </p:nvSpPr>
        <p:spPr>
          <a:xfrm>
            <a:off x="6792303" y="3008589"/>
            <a:ext cx="550606" cy="5506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mn-ea"/>
                <a:cs typeface="+mn-ea"/>
                <a:sym typeface="+mn-lt"/>
              </a:rPr>
              <a:t>03</a:t>
            </a:r>
            <a:endParaRPr lang="en-US" altLang="zh-CN" sz="1200" dirty="0">
              <a:latin typeface="+mn-ea"/>
              <a:cs typeface="+mn-ea"/>
              <a:sym typeface="+mn-lt"/>
            </a:endParaRPr>
          </a:p>
        </p:txBody>
      </p:sp>
      <p:sp>
        <p:nvSpPr>
          <p:cNvPr id="6" name="文本框 5"/>
          <p:cNvSpPr txBox="1"/>
          <p:nvPr/>
        </p:nvSpPr>
        <p:spPr>
          <a:xfrm>
            <a:off x="7549386" y="1144011"/>
            <a:ext cx="2040943" cy="461665"/>
          </a:xfrm>
          <a:prstGeom prst="rect">
            <a:avLst/>
          </a:prstGeom>
          <a:noFill/>
        </p:spPr>
        <p:txBody>
          <a:bodyPr wrap="none" rtlCol="0">
            <a:spAutoFit/>
          </a:bodyPr>
          <a:lstStyle/>
          <a:p>
            <a:r>
              <a:rPr lang="zh-CN" altLang="en-US" sz="2400" b="1" dirty="0">
                <a:solidFill>
                  <a:srgbClr val="F3644B"/>
                </a:solidFill>
                <a:latin typeface="宋体" panose="02010600030101010101" pitchFamily="2" charset="-122"/>
                <a:ea typeface="宋体" panose="02010600030101010101" pitchFamily="2" charset="-122"/>
                <a:cs typeface="+mn-ea"/>
                <a:sym typeface="+mn-lt"/>
              </a:rPr>
              <a:t>单体应用架构</a:t>
            </a:r>
            <a:endParaRPr lang="zh-CN" altLang="en-US" sz="2400" b="1" dirty="0">
              <a:solidFill>
                <a:srgbClr val="F3644B"/>
              </a:solidFill>
              <a:latin typeface="宋体" panose="02010600030101010101" pitchFamily="2" charset="-122"/>
              <a:ea typeface="宋体" panose="02010600030101010101" pitchFamily="2" charset="-122"/>
              <a:cs typeface="+mn-ea"/>
              <a:sym typeface="+mn-lt"/>
            </a:endParaRPr>
          </a:p>
        </p:txBody>
      </p:sp>
      <p:sp>
        <p:nvSpPr>
          <p:cNvPr id="8" name="文本框 7"/>
          <p:cNvSpPr txBox="1"/>
          <p:nvPr/>
        </p:nvSpPr>
        <p:spPr>
          <a:xfrm>
            <a:off x="7549386" y="2106345"/>
            <a:ext cx="2040943" cy="461665"/>
          </a:xfrm>
          <a:prstGeom prst="rect">
            <a:avLst/>
          </a:prstGeom>
          <a:noFill/>
        </p:spPr>
        <p:txBody>
          <a:bodyPr wrap="none" rtlCol="0">
            <a:spAutoFit/>
          </a:bodyPr>
          <a:lstStyle/>
          <a:p>
            <a:r>
              <a:rPr lang="zh-CN" altLang="en-US" sz="2400" b="1" dirty="0">
                <a:solidFill>
                  <a:srgbClr val="F3644B"/>
                </a:solidFill>
                <a:latin typeface="宋体" panose="02010600030101010101" pitchFamily="2" charset="-122"/>
                <a:ea typeface="宋体" panose="02010600030101010101" pitchFamily="2" charset="-122"/>
                <a:cs typeface="+mn-ea"/>
                <a:sym typeface="+mn-lt"/>
              </a:rPr>
              <a:t>垂直应用架构</a:t>
            </a:r>
            <a:endParaRPr lang="zh-CN" altLang="en-US" sz="2400" b="1" dirty="0">
              <a:solidFill>
                <a:srgbClr val="F3644B"/>
              </a:solidFill>
              <a:latin typeface="宋体" panose="02010600030101010101" pitchFamily="2" charset="-122"/>
              <a:ea typeface="宋体" panose="02010600030101010101" pitchFamily="2" charset="-122"/>
              <a:cs typeface="+mn-ea"/>
              <a:sym typeface="+mn-lt"/>
            </a:endParaRPr>
          </a:p>
        </p:txBody>
      </p:sp>
      <p:sp>
        <p:nvSpPr>
          <p:cNvPr id="10" name="文本框 9"/>
          <p:cNvSpPr txBox="1"/>
          <p:nvPr/>
        </p:nvSpPr>
        <p:spPr>
          <a:xfrm>
            <a:off x="7549386" y="3017308"/>
            <a:ext cx="1888659" cy="461665"/>
          </a:xfrm>
          <a:prstGeom prst="rect">
            <a:avLst/>
          </a:prstGeom>
          <a:noFill/>
        </p:spPr>
        <p:txBody>
          <a:bodyPr wrap="none" rtlCol="0">
            <a:spAutoFit/>
          </a:bodyPr>
          <a:lstStyle/>
          <a:p>
            <a:r>
              <a:rPr lang="en-US" altLang="zh-CN" sz="2400" b="1" dirty="0">
                <a:solidFill>
                  <a:srgbClr val="F3644B"/>
                </a:solidFill>
                <a:latin typeface="宋体" panose="02010600030101010101" pitchFamily="2" charset="-122"/>
                <a:ea typeface="宋体" panose="02010600030101010101" pitchFamily="2" charset="-122"/>
                <a:cs typeface="+mn-ea"/>
                <a:sym typeface="+mn-lt"/>
              </a:rPr>
              <a:t>SOA</a:t>
            </a:r>
            <a:r>
              <a:rPr lang="zh-CN" altLang="en-US" sz="2400" b="1" dirty="0">
                <a:solidFill>
                  <a:srgbClr val="F3644B"/>
                </a:solidFill>
                <a:latin typeface="宋体" panose="02010600030101010101" pitchFamily="2" charset="-122"/>
                <a:ea typeface="宋体" panose="02010600030101010101" pitchFamily="2" charset="-122"/>
                <a:cs typeface="+mn-ea"/>
                <a:sym typeface="+mn-lt"/>
              </a:rPr>
              <a:t>应用架构</a:t>
            </a:r>
            <a:endParaRPr lang="zh-CN" altLang="en-US" sz="2400" b="1" dirty="0">
              <a:solidFill>
                <a:srgbClr val="F3644B"/>
              </a:solidFill>
              <a:latin typeface="宋体" panose="02010600030101010101" pitchFamily="2" charset="-122"/>
              <a:ea typeface="宋体" panose="02010600030101010101" pitchFamily="2" charset="-122"/>
              <a:cs typeface="+mn-ea"/>
              <a:sym typeface="+mn-lt"/>
            </a:endParaRPr>
          </a:p>
        </p:txBody>
      </p:sp>
      <p:sp>
        <p:nvSpPr>
          <p:cNvPr id="12" name="文本框 11"/>
          <p:cNvSpPr txBox="1"/>
          <p:nvPr/>
        </p:nvSpPr>
        <p:spPr>
          <a:xfrm>
            <a:off x="7549386" y="5000132"/>
            <a:ext cx="309880" cy="398780"/>
          </a:xfrm>
          <a:prstGeom prst="rect">
            <a:avLst/>
          </a:prstGeom>
          <a:noFill/>
        </p:spPr>
        <p:txBody>
          <a:bodyPr wrap="none" rtlCol="0">
            <a:spAutoFit/>
          </a:bodyPr>
          <a:lstStyle/>
          <a:p>
            <a:endParaRPr lang="zh-CN" altLang="en-US" sz="2000" b="1" dirty="0">
              <a:solidFill>
                <a:schemeClr val="tx2"/>
              </a:solidFill>
              <a:latin typeface="宋体" panose="02010600030101010101" pitchFamily="2" charset="-122"/>
              <a:ea typeface="宋体" panose="02010600030101010101" pitchFamily="2" charset="-122"/>
              <a:cs typeface="+mn-ea"/>
              <a:sym typeface="+mn-lt"/>
            </a:endParaRPr>
          </a:p>
        </p:txBody>
      </p:sp>
      <p:sp>
        <p:nvSpPr>
          <p:cNvPr id="15" name="文本框 14"/>
          <p:cNvSpPr txBox="1"/>
          <p:nvPr/>
        </p:nvSpPr>
        <p:spPr>
          <a:xfrm>
            <a:off x="2549524" y="2839063"/>
            <a:ext cx="996950" cy="583565"/>
          </a:xfrm>
          <a:prstGeom prst="rect">
            <a:avLst/>
          </a:prstGeom>
          <a:noFill/>
        </p:spPr>
        <p:txBody>
          <a:bodyPr wrap="none" rtlCol="0">
            <a:spAutoFit/>
          </a:bodyPr>
          <a:lstStyle/>
          <a:p>
            <a:pPr algn="ctr"/>
            <a:r>
              <a:rPr lang="zh-CN" altLang="en-US" sz="3200" b="1" dirty="0">
                <a:solidFill>
                  <a:schemeClr val="bg1"/>
                </a:solidFill>
                <a:latin typeface="思源黑体 CN Heavy" panose="020B0A00000000000000" charset="-122"/>
                <a:ea typeface="思源黑体 CN Heavy" panose="020B0A00000000000000" charset="-122"/>
                <a:cs typeface="+mn-ea"/>
                <a:sym typeface="+mn-lt"/>
              </a:rPr>
              <a:t>目录</a:t>
            </a:r>
            <a:endParaRPr lang="zh-CN" altLang="en-US" sz="3200" b="1" dirty="0">
              <a:solidFill>
                <a:schemeClr val="bg1"/>
              </a:solidFill>
              <a:latin typeface="思源黑体 CN Heavy" panose="020B0A00000000000000" charset="-122"/>
              <a:ea typeface="思源黑体 CN Heavy" panose="020B0A00000000000000" charset="-122"/>
              <a:cs typeface="+mn-ea"/>
              <a:sym typeface="+mn-lt"/>
            </a:endParaRPr>
          </a:p>
        </p:txBody>
      </p:sp>
      <p:sp>
        <p:nvSpPr>
          <p:cNvPr id="16" name="矩形 15"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1662545" y="3515370"/>
            <a:ext cx="2770910" cy="461665"/>
          </a:xfrm>
          <a:prstGeom prst="rect">
            <a:avLst/>
          </a:prstGeom>
        </p:spPr>
        <p:txBody>
          <a:bodyPr wrap="square">
            <a:spAutoFit/>
          </a:bodyPr>
          <a:lstStyle/>
          <a:p>
            <a:pPr algn="ctr"/>
            <a:r>
              <a:rPr lang="en-US" altLang="zh-CN" sz="2400" b="1" dirty="0">
                <a:solidFill>
                  <a:schemeClr val="bg1"/>
                </a:solidFill>
                <a:cs typeface="+mn-ea"/>
                <a:sym typeface="+mn-lt"/>
              </a:rPr>
              <a:t>CONTNETS</a:t>
            </a:r>
            <a:endParaRPr lang="en-US" altLang="zh-CN" sz="2400" b="1" dirty="0">
              <a:solidFill>
                <a:schemeClr val="bg1"/>
              </a:solidFill>
              <a:cs typeface="+mn-ea"/>
              <a:sym typeface="+mn-lt"/>
            </a:endParaRPr>
          </a:p>
        </p:txBody>
      </p:sp>
      <p:sp>
        <p:nvSpPr>
          <p:cNvPr id="19" name="矩形 18"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1276882" y="3532980"/>
            <a:ext cx="3782382" cy="444242"/>
          </a:xfrm>
          <a:prstGeom prst="rect">
            <a:avLst/>
          </a:prstGeom>
        </p:spPr>
        <p:txBody>
          <a:bodyPr wrap="square" anchor="ctr" anchorCtr="0">
            <a:noAutofit/>
          </a:bodyPr>
          <a:lstStyle/>
          <a:p>
            <a:pPr algn="ctr"/>
            <a:endParaRPr lang="zh-CN" altLang="en-US" sz="1400" dirty="0">
              <a:solidFill>
                <a:schemeClr val="tx2"/>
              </a:solidFill>
              <a:cs typeface="+mn-ea"/>
              <a:sym typeface="+mn-lt"/>
            </a:endParaRPr>
          </a:p>
        </p:txBody>
      </p:sp>
      <p:grpSp>
        <p:nvGrpSpPr>
          <p:cNvPr id="20" name="组合 19"/>
          <p:cNvGrpSpPr/>
          <p:nvPr/>
        </p:nvGrpSpPr>
        <p:grpSpPr>
          <a:xfrm>
            <a:off x="2610678" y="3429000"/>
            <a:ext cx="874644" cy="0"/>
            <a:chOff x="5625548" y="3867892"/>
            <a:chExt cx="874644" cy="0"/>
          </a:xfrm>
        </p:grpSpPr>
        <p:cxnSp>
          <p:nvCxnSpPr>
            <p:cNvPr id="21" name="直接连接符 20"/>
            <p:cNvCxnSpPr/>
            <p:nvPr/>
          </p:nvCxnSpPr>
          <p:spPr>
            <a:xfrm>
              <a:off x="5625548" y="3867892"/>
              <a:ext cx="219443"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5843428" y="3867892"/>
              <a:ext cx="219443"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6061306" y="3867892"/>
              <a:ext cx="219443"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6280749" y="3867892"/>
              <a:ext cx="219443" cy="0"/>
            </a:xfrm>
            <a:prstGeom prst="line">
              <a:avLst/>
            </a:prstGeom>
            <a:ln w="38100">
              <a:solidFill>
                <a:schemeClr val="bg2"/>
              </a:solidFill>
            </a:ln>
          </p:spPr>
          <p:style>
            <a:lnRef idx="1">
              <a:schemeClr val="accent1"/>
            </a:lnRef>
            <a:fillRef idx="0">
              <a:schemeClr val="accent1"/>
            </a:fillRef>
            <a:effectRef idx="0">
              <a:schemeClr val="accent1"/>
            </a:effectRef>
            <a:fontRef idx="minor">
              <a:schemeClr val="tx1"/>
            </a:fontRef>
          </p:style>
        </p:cxnSp>
      </p:grpSp>
      <p:sp>
        <p:nvSpPr>
          <p:cNvPr id="27" name="Oval 65_1"/>
          <p:cNvSpPr/>
          <p:nvPr/>
        </p:nvSpPr>
        <p:spPr>
          <a:xfrm>
            <a:off x="2014331" y="2395330"/>
            <a:ext cx="2067340" cy="2067340"/>
          </a:xfrm>
          <a:prstGeom prst="ellipse">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椭圆 30"/>
          <p:cNvSpPr/>
          <p:nvPr/>
        </p:nvSpPr>
        <p:spPr>
          <a:xfrm>
            <a:off x="6792303" y="4008493"/>
            <a:ext cx="550606" cy="5506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mn-ea"/>
                <a:cs typeface="+mn-ea"/>
                <a:sym typeface="+mn-lt"/>
              </a:rPr>
              <a:t>04</a:t>
            </a:r>
            <a:endParaRPr lang="en-US" altLang="zh-CN" sz="1200" dirty="0">
              <a:latin typeface="+mn-ea"/>
              <a:cs typeface="+mn-ea"/>
              <a:sym typeface="+mn-lt"/>
            </a:endParaRPr>
          </a:p>
        </p:txBody>
      </p:sp>
      <p:sp>
        <p:nvSpPr>
          <p:cNvPr id="32" name="文本框 31"/>
          <p:cNvSpPr txBox="1"/>
          <p:nvPr/>
        </p:nvSpPr>
        <p:spPr>
          <a:xfrm>
            <a:off x="7549386" y="4022833"/>
            <a:ext cx="2350323" cy="461665"/>
          </a:xfrm>
          <a:prstGeom prst="rect">
            <a:avLst/>
          </a:prstGeom>
          <a:noFill/>
        </p:spPr>
        <p:txBody>
          <a:bodyPr wrap="none" rtlCol="0">
            <a:spAutoFit/>
          </a:bodyPr>
          <a:lstStyle/>
          <a:p>
            <a:r>
              <a:rPr lang="zh-CN" altLang="en-US" sz="2400" b="1" dirty="0">
                <a:solidFill>
                  <a:srgbClr val="F3644B"/>
                </a:solidFill>
                <a:latin typeface="宋体" panose="02010600030101010101" pitchFamily="2" charset="-122"/>
                <a:ea typeface="宋体" panose="02010600030101010101" pitchFamily="2" charset="-122"/>
                <a:cs typeface="+mn-ea"/>
                <a:sym typeface="+mn-lt"/>
              </a:rPr>
              <a:t>微服务应用架构</a:t>
            </a:r>
            <a:endParaRPr lang="zh-CN" altLang="en-US" sz="2400" b="1" dirty="0">
              <a:solidFill>
                <a:srgbClr val="F3644B"/>
              </a:solidFill>
              <a:latin typeface="宋体" panose="02010600030101010101" pitchFamily="2" charset="-122"/>
              <a:ea typeface="宋体" panose="02010600030101010101" pitchFamily="2" charset="-122"/>
              <a:cs typeface="+mn-ea"/>
              <a:sym typeface="+mn-lt"/>
            </a:endParaRPr>
          </a:p>
        </p:txBody>
      </p:sp>
      <p:sp>
        <p:nvSpPr>
          <p:cNvPr id="30" name="椭圆 29"/>
          <p:cNvSpPr/>
          <p:nvPr/>
        </p:nvSpPr>
        <p:spPr>
          <a:xfrm>
            <a:off x="6792303" y="5060393"/>
            <a:ext cx="550606" cy="5506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latin typeface="+mn-ea"/>
                <a:cs typeface="+mn-ea"/>
                <a:sym typeface="+mn-lt"/>
              </a:rPr>
              <a:t>05</a:t>
            </a:r>
            <a:endParaRPr lang="en-US" altLang="zh-CN" sz="1200" dirty="0">
              <a:latin typeface="+mn-ea"/>
              <a:cs typeface="+mn-ea"/>
              <a:sym typeface="+mn-lt"/>
            </a:endParaRPr>
          </a:p>
        </p:txBody>
      </p:sp>
      <p:sp>
        <p:nvSpPr>
          <p:cNvPr id="33" name="文本框 32"/>
          <p:cNvSpPr txBox="1"/>
          <p:nvPr/>
        </p:nvSpPr>
        <p:spPr>
          <a:xfrm>
            <a:off x="7549386" y="5074733"/>
            <a:ext cx="2969083" cy="461665"/>
          </a:xfrm>
          <a:prstGeom prst="rect">
            <a:avLst/>
          </a:prstGeom>
          <a:noFill/>
        </p:spPr>
        <p:txBody>
          <a:bodyPr wrap="none" rtlCol="0">
            <a:spAutoFit/>
          </a:bodyPr>
          <a:lstStyle/>
          <a:p>
            <a:r>
              <a:rPr lang="zh-CN" altLang="en-US" sz="2400" b="1" dirty="0">
                <a:solidFill>
                  <a:srgbClr val="F3644B"/>
                </a:solidFill>
                <a:latin typeface="宋体" panose="02010600030101010101" pitchFamily="2" charset="-122"/>
                <a:ea typeface="宋体" panose="02010600030101010101" pitchFamily="2" charset="-122"/>
                <a:cs typeface="+mn-ea"/>
                <a:sym typeface="+mn-lt"/>
              </a:rPr>
              <a:t>微服务架构核心概念</a:t>
            </a:r>
            <a:endParaRPr lang="zh-CN" altLang="en-US" sz="2400" b="1" dirty="0">
              <a:solidFill>
                <a:srgbClr val="F3644B"/>
              </a:solidFill>
              <a:latin typeface="宋体" panose="02010600030101010101" pitchFamily="2" charset="-122"/>
              <a:ea typeface="宋体" panose="02010600030101010101" pitchFamily="2" charset="-122"/>
              <a:cs typeface="+mn-ea"/>
              <a:sym typeface="+mn-lt"/>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未标题-2"/>
          <p:cNvPicPr>
            <a:picLocks noChangeAspect="1"/>
          </p:cNvPicPr>
          <p:nvPr/>
        </p:nvPicPr>
        <p:blipFill>
          <a:blip r:embed="rId1"/>
          <a:stretch>
            <a:fillRect/>
          </a:stretch>
        </p:blipFill>
        <p:spPr>
          <a:xfrm>
            <a:off x="7232650" y="3305810"/>
            <a:ext cx="10156190" cy="5709285"/>
          </a:xfrm>
          <a:prstGeom prst="rect">
            <a:avLst/>
          </a:prstGeom>
        </p:spPr>
      </p:pic>
      <p:sp>
        <p:nvSpPr>
          <p:cNvPr id="14" name="矩形 13"/>
          <p:cNvSpPr/>
          <p:nvPr/>
        </p:nvSpPr>
        <p:spPr>
          <a:xfrm>
            <a:off x="-49530" y="267970"/>
            <a:ext cx="12268200" cy="963930"/>
          </a:xfrm>
          <a:prstGeom prst="rect">
            <a:avLst/>
          </a:prstGeom>
          <a:solidFill>
            <a:srgbClr val="F3644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TextBox 49"/>
          <p:cNvSpPr txBox="1"/>
          <p:nvPr/>
        </p:nvSpPr>
        <p:spPr>
          <a:xfrm>
            <a:off x="1065178" y="714211"/>
            <a:ext cx="7013610" cy="387798"/>
          </a:xfrm>
          <a:prstGeom prst="rect">
            <a:avLst/>
          </a:prstGeom>
          <a:noFill/>
        </p:spPr>
        <p:txBody>
          <a:bodyPr wrap="square" rtlCol="0">
            <a:spAutoFit/>
          </a:bodyPr>
          <a:lstStyle/>
          <a:p>
            <a:pPr>
              <a:lnSpc>
                <a:spcPct val="80000"/>
              </a:lnSpc>
            </a:pPr>
            <a:r>
              <a:rPr lang="zh-CN" altLang="en-US" sz="2400" dirty="0">
                <a:solidFill>
                  <a:srgbClr val="FDFDFD"/>
                </a:solidFill>
                <a:latin typeface="宋体" panose="02010600030101010101" pitchFamily="2" charset="-122"/>
                <a:ea typeface="宋体" panose="02010600030101010101" pitchFamily="2" charset="-122"/>
                <a:cs typeface="+mn-ea"/>
                <a:sym typeface="+mn-lt"/>
              </a:rPr>
              <a:t>课程讲解 </a:t>
            </a:r>
            <a:r>
              <a:rPr lang="en-US" altLang="zh-CN" sz="2400" dirty="0">
                <a:solidFill>
                  <a:srgbClr val="FDFDFD"/>
                </a:solidFill>
                <a:latin typeface="宋体" panose="02010600030101010101" pitchFamily="2" charset="-122"/>
                <a:ea typeface="宋体" panose="02010600030101010101" pitchFamily="2" charset="-122"/>
                <a:cs typeface="+mn-ea"/>
                <a:sym typeface="+mn-lt"/>
              </a:rPr>
              <a:t>-- Spring Cloud</a:t>
            </a:r>
            <a:r>
              <a:rPr lang="zh-CN" altLang="en-US" sz="2400" dirty="0">
                <a:solidFill>
                  <a:srgbClr val="FDFDFD"/>
                </a:solidFill>
                <a:latin typeface="宋体" panose="02010600030101010101" pitchFamily="2" charset="-122"/>
                <a:ea typeface="宋体" panose="02010600030101010101" pitchFamily="2" charset="-122"/>
                <a:cs typeface="+mn-ea"/>
                <a:sym typeface="+mn-lt"/>
              </a:rPr>
              <a:t>对比</a:t>
            </a:r>
            <a:r>
              <a:rPr lang="en-US" altLang="zh-CN" sz="2400" dirty="0">
                <a:solidFill>
                  <a:srgbClr val="FDFDFD"/>
                </a:solidFill>
                <a:latin typeface="宋体" panose="02010600030101010101" pitchFamily="2" charset="-122"/>
                <a:ea typeface="宋体" panose="02010600030101010101" pitchFamily="2" charset="-122"/>
                <a:cs typeface="+mn-ea"/>
                <a:sym typeface="+mn-lt"/>
              </a:rPr>
              <a:t>Spring Boot</a:t>
            </a:r>
            <a:endParaRPr lang="en-US" altLang="zh-CN" sz="2400" dirty="0">
              <a:solidFill>
                <a:srgbClr val="FDFDFD"/>
              </a:solidFill>
              <a:latin typeface="宋体" panose="02010600030101010101" pitchFamily="2" charset="-122"/>
              <a:ea typeface="宋体" panose="02010600030101010101" pitchFamily="2" charset="-122"/>
              <a:cs typeface="+mn-ea"/>
              <a:sym typeface="+mn-lt"/>
            </a:endParaRPr>
          </a:p>
        </p:txBody>
      </p:sp>
      <p:sp>
        <p:nvSpPr>
          <p:cNvPr id="16" name="TextBox 50"/>
          <p:cNvSpPr txBox="1"/>
          <p:nvPr/>
        </p:nvSpPr>
        <p:spPr>
          <a:xfrm>
            <a:off x="1065178" y="413731"/>
            <a:ext cx="4378086" cy="275590"/>
          </a:xfrm>
          <a:prstGeom prst="rect">
            <a:avLst/>
          </a:prstGeom>
          <a:noFill/>
        </p:spPr>
        <p:txBody>
          <a:bodyPr wrap="square" rtlCol="0">
            <a:spAutoFit/>
          </a:bodyPr>
          <a:lstStyle/>
          <a:p>
            <a:r>
              <a:rPr lang="en-US" sz="1200" dirty="0">
                <a:solidFill>
                  <a:srgbClr val="FDFDFD"/>
                </a:solidFill>
                <a:latin typeface="微软雅黑" panose="020B0503020204020204" charset="-122"/>
                <a:ea typeface="微软雅黑" panose="020B0503020204020204" charset="-122"/>
                <a:cs typeface="+mn-ea"/>
                <a:sym typeface="+mn-lt"/>
              </a:rPr>
              <a:t>LET‘S MAKE YOUR STUDY EASY</a:t>
            </a:r>
            <a:endParaRPr lang="en-US" sz="1200" dirty="0">
              <a:solidFill>
                <a:srgbClr val="FDFDFD"/>
              </a:solidFill>
              <a:latin typeface="微软雅黑" panose="020B0503020204020204" charset="-122"/>
              <a:ea typeface="微软雅黑" panose="020B0503020204020204" charset="-122"/>
              <a:cs typeface="+mn-ea"/>
              <a:sym typeface="+mn-lt"/>
            </a:endParaRPr>
          </a:p>
        </p:txBody>
      </p:sp>
      <p:sp>
        <p:nvSpPr>
          <p:cNvPr id="17" name="Rectangle 51"/>
          <p:cNvSpPr/>
          <p:nvPr/>
        </p:nvSpPr>
        <p:spPr>
          <a:xfrm>
            <a:off x="925747" y="414044"/>
            <a:ext cx="70970" cy="628052"/>
          </a:xfrm>
          <a:prstGeom prst="rect">
            <a:avLst/>
          </a:prstGeom>
          <a:solidFill>
            <a:srgbClr val="F8F8F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cs typeface="+mn-ea"/>
              <a:sym typeface="+mn-lt"/>
            </a:endParaRPr>
          </a:p>
        </p:txBody>
      </p:sp>
      <p:pic>
        <p:nvPicPr>
          <p:cNvPr id="19" name="图片 18" descr="D:\4.png4"/>
          <p:cNvPicPr>
            <a:picLocks noChangeAspect="1"/>
          </p:cNvPicPr>
          <p:nvPr/>
        </p:nvPicPr>
        <p:blipFill>
          <a:blip r:embed="rId2"/>
          <a:srcRect/>
          <a:stretch>
            <a:fillRect/>
          </a:stretch>
        </p:blipFill>
        <p:spPr>
          <a:xfrm>
            <a:off x="-893445" y="-41910"/>
            <a:ext cx="2817495" cy="1583690"/>
          </a:xfrm>
          <a:prstGeom prst="rect">
            <a:avLst/>
          </a:prstGeom>
        </p:spPr>
      </p:pic>
      <p:sp>
        <p:nvSpPr>
          <p:cNvPr id="2" name="文本框 1"/>
          <p:cNvSpPr txBox="1"/>
          <p:nvPr/>
        </p:nvSpPr>
        <p:spPr>
          <a:xfrm>
            <a:off x="733468" y="1536499"/>
            <a:ext cx="10725064" cy="1866858"/>
          </a:xfrm>
          <a:prstGeom prst="rect">
            <a:avLst/>
          </a:prstGeom>
          <a:noFill/>
        </p:spPr>
        <p:txBody>
          <a:bodyPr wrap="square" rtlCol="0" anchor="t">
            <a:spAutoFit/>
          </a:bodyPr>
          <a:lstStyle/>
          <a:p>
            <a:pPr>
              <a:lnSpc>
                <a:spcPct val="150000"/>
              </a:lnSpc>
            </a:pPr>
            <a:r>
              <a:rPr lang="en-US" altLang="zh-CN" sz="2000" dirty="0">
                <a:solidFill>
                  <a:srgbClr val="F3644B"/>
                </a:solidFill>
                <a:latin typeface="宋体" panose="02010600030101010101" pitchFamily="2" charset="-122"/>
                <a:ea typeface="宋体" panose="02010600030101010101" pitchFamily="2" charset="-122"/>
                <a:sym typeface="+mn-ea"/>
              </a:rPr>
              <a:t>Spring Cloud </a:t>
            </a:r>
            <a:r>
              <a:rPr lang="zh-CN" altLang="en-US" sz="2000" dirty="0">
                <a:solidFill>
                  <a:srgbClr val="F3644B"/>
                </a:solidFill>
                <a:latin typeface="宋体" panose="02010600030101010101" pitchFamily="2" charset="-122"/>
                <a:ea typeface="宋体" panose="02010600030101010101" pitchFamily="2" charset="-122"/>
                <a:sym typeface="+mn-ea"/>
              </a:rPr>
              <a:t>只是利用了</a:t>
            </a:r>
            <a:r>
              <a:rPr lang="en-US" altLang="zh-CN" sz="2000" dirty="0">
                <a:solidFill>
                  <a:srgbClr val="F3644B"/>
                </a:solidFill>
                <a:latin typeface="宋体" panose="02010600030101010101" pitchFamily="2" charset="-122"/>
                <a:ea typeface="宋体" panose="02010600030101010101" pitchFamily="2" charset="-122"/>
                <a:sym typeface="+mn-ea"/>
              </a:rPr>
              <a:t>Spring Boot</a:t>
            </a:r>
            <a:r>
              <a:rPr lang="zh-CN" altLang="en-US" sz="2000" dirty="0">
                <a:solidFill>
                  <a:srgbClr val="F3644B"/>
                </a:solidFill>
                <a:latin typeface="宋体" panose="02010600030101010101" pitchFamily="2" charset="-122"/>
                <a:ea typeface="宋体" panose="02010600030101010101" pitchFamily="2" charset="-122"/>
                <a:sym typeface="+mn-ea"/>
              </a:rPr>
              <a:t>的特点，让我们能够快速的实现微服务组件开发，否则不使用</a:t>
            </a:r>
            <a:r>
              <a:rPr lang="en-US" altLang="zh-CN" sz="2000" dirty="0">
                <a:solidFill>
                  <a:srgbClr val="F3644B"/>
                </a:solidFill>
                <a:latin typeface="宋体" panose="02010600030101010101" pitchFamily="2" charset="-122"/>
                <a:ea typeface="宋体" panose="02010600030101010101" pitchFamily="2" charset="-122"/>
                <a:sym typeface="+mn-ea"/>
              </a:rPr>
              <a:t>Spring Boot</a:t>
            </a:r>
            <a:r>
              <a:rPr lang="zh-CN" altLang="en-US" sz="2000" dirty="0">
                <a:solidFill>
                  <a:srgbClr val="F3644B"/>
                </a:solidFill>
                <a:latin typeface="宋体" panose="02010600030101010101" pitchFamily="2" charset="-122"/>
                <a:ea typeface="宋体" panose="02010600030101010101" pitchFamily="2" charset="-122"/>
                <a:sym typeface="+mn-ea"/>
              </a:rPr>
              <a:t>的话，我们在使用</a:t>
            </a:r>
            <a:r>
              <a:rPr lang="en-US" altLang="zh-CN" sz="2000" dirty="0">
                <a:solidFill>
                  <a:srgbClr val="F3644B"/>
                </a:solidFill>
                <a:latin typeface="宋体" panose="02010600030101010101" pitchFamily="2" charset="-122"/>
                <a:ea typeface="宋体" panose="02010600030101010101" pitchFamily="2" charset="-122"/>
                <a:sym typeface="+mn-ea"/>
              </a:rPr>
              <a:t>Spring Cloud</a:t>
            </a:r>
            <a:r>
              <a:rPr lang="zh-CN" altLang="en-US" sz="2000" dirty="0">
                <a:solidFill>
                  <a:srgbClr val="F3644B"/>
                </a:solidFill>
                <a:latin typeface="宋体" panose="02010600030101010101" pitchFamily="2" charset="-122"/>
                <a:ea typeface="宋体" panose="02010600030101010101" pitchFamily="2" charset="-122"/>
                <a:sym typeface="+mn-ea"/>
              </a:rPr>
              <a:t>时，每一个组件的相关</a:t>
            </a:r>
            <a:r>
              <a:rPr lang="en-US" altLang="zh-CN" sz="2000" dirty="0">
                <a:solidFill>
                  <a:srgbClr val="F3644B"/>
                </a:solidFill>
                <a:latin typeface="宋体" panose="02010600030101010101" pitchFamily="2" charset="-122"/>
                <a:ea typeface="宋体" panose="02010600030101010101" pitchFamily="2" charset="-122"/>
                <a:sym typeface="+mn-ea"/>
              </a:rPr>
              <a:t>Jar</a:t>
            </a:r>
            <a:r>
              <a:rPr lang="zh-CN" altLang="en-US" sz="2000" dirty="0">
                <a:solidFill>
                  <a:srgbClr val="F3644B"/>
                </a:solidFill>
                <a:latin typeface="宋体" panose="02010600030101010101" pitchFamily="2" charset="-122"/>
                <a:ea typeface="宋体" panose="02010600030101010101" pitchFamily="2" charset="-122"/>
                <a:sym typeface="+mn-ea"/>
              </a:rPr>
              <a:t>包都需要我们自己导入配置以及需要开发人员考虑兼容性等各种情况。所以</a:t>
            </a:r>
            <a:r>
              <a:rPr lang="en-US" altLang="zh-CN" sz="2000" dirty="0">
                <a:solidFill>
                  <a:srgbClr val="F3644B"/>
                </a:solidFill>
                <a:latin typeface="宋体" panose="02010600030101010101" pitchFamily="2" charset="-122"/>
                <a:ea typeface="宋体" panose="02010600030101010101" pitchFamily="2" charset="-122"/>
                <a:sym typeface="+mn-ea"/>
              </a:rPr>
              <a:t>Spring Boot</a:t>
            </a:r>
            <a:r>
              <a:rPr lang="zh-CN" altLang="en-US" sz="2000" dirty="0">
                <a:solidFill>
                  <a:srgbClr val="F3644B"/>
                </a:solidFill>
                <a:latin typeface="宋体" panose="02010600030101010101" pitchFamily="2" charset="-122"/>
                <a:ea typeface="宋体" panose="02010600030101010101" pitchFamily="2" charset="-122"/>
                <a:sym typeface="+mn-ea"/>
              </a:rPr>
              <a:t>是我们快速把</a:t>
            </a:r>
            <a:r>
              <a:rPr lang="en-US" altLang="zh-CN" sz="2000" dirty="0">
                <a:solidFill>
                  <a:srgbClr val="F3644B"/>
                </a:solidFill>
                <a:latin typeface="宋体" panose="02010600030101010101" pitchFamily="2" charset="-122"/>
                <a:ea typeface="宋体" panose="02010600030101010101" pitchFamily="2" charset="-122"/>
                <a:sym typeface="+mn-ea"/>
              </a:rPr>
              <a:t>Spring Cloud</a:t>
            </a:r>
            <a:r>
              <a:rPr lang="zh-CN" altLang="en-US" sz="2000" dirty="0">
                <a:solidFill>
                  <a:srgbClr val="F3644B"/>
                </a:solidFill>
                <a:latin typeface="宋体" panose="02010600030101010101" pitchFamily="2" charset="-122"/>
                <a:ea typeface="宋体" panose="02010600030101010101" pitchFamily="2" charset="-122"/>
                <a:sym typeface="+mn-ea"/>
              </a:rPr>
              <a:t>微服务技术应用起来的一种方式。</a:t>
            </a:r>
            <a:endParaRPr lang="zh-CN" altLang="en-US" sz="2000" dirty="0">
              <a:solidFill>
                <a:srgbClr val="F3644B"/>
              </a:solidFill>
              <a:latin typeface="宋体" panose="02010600030101010101" pitchFamily="2" charset="-122"/>
              <a:ea typeface="宋体" panose="02010600030101010101" pitchFamily="2" charset="-122"/>
              <a:sym typeface="+mn-ea"/>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3" name="图片 2" descr="D:\总结.png总结"/>
          <p:cNvPicPr>
            <a:picLocks noChangeAspect="1"/>
          </p:cNvPicPr>
          <p:nvPr/>
        </p:nvPicPr>
        <p:blipFill>
          <a:blip r:embed="rId1">
            <a:duotone>
              <a:schemeClr val="accent1">
                <a:shade val="45000"/>
                <a:satMod val="135000"/>
              </a:schemeClr>
              <a:prstClr val="white"/>
            </a:duotone>
          </a:blip>
          <a:srcRect/>
          <a:stretch>
            <a:fillRect/>
          </a:stretch>
        </p:blipFill>
        <p:spPr>
          <a:xfrm>
            <a:off x="4022090" y="2794635"/>
            <a:ext cx="4172585" cy="2344420"/>
          </a:xfrm>
          <a:prstGeom prst="rect">
            <a:avLst/>
          </a:prstGeom>
        </p:spPr>
      </p:pic>
      <p:pic>
        <p:nvPicPr>
          <p:cNvPr id="13" name="图片 12"/>
          <p:cNvPicPr>
            <a:picLocks noChangeAspect="1"/>
          </p:cNvPicPr>
          <p:nvPr/>
        </p:nvPicPr>
        <p:blipFill rotWithShape="1">
          <a:blip r:embed="rId2" cstate="print">
            <a:extLst>
              <a:ext uri="{28A0092B-C50C-407E-A947-70E740481C1C}">
                <a14:useLocalDpi xmlns:a14="http://schemas.microsoft.com/office/drawing/2010/main" val="0"/>
              </a:ext>
            </a:extLst>
          </a:blip>
          <a:srcRect t="41372"/>
          <a:stretch>
            <a:fillRect/>
          </a:stretch>
        </p:blipFill>
        <p:spPr>
          <a:xfrm>
            <a:off x="11386" y="3397398"/>
            <a:ext cx="12193147" cy="4020671"/>
          </a:xfrm>
          <a:prstGeom prst="rect">
            <a:avLst/>
          </a:prstGeom>
        </p:spPr>
      </p:pic>
      <p:cxnSp>
        <p:nvCxnSpPr>
          <p:cNvPr id="4" name="直接连接符 3"/>
          <p:cNvCxnSpPr/>
          <p:nvPr/>
        </p:nvCxnSpPr>
        <p:spPr>
          <a:xfrm>
            <a:off x="4482360" y="2582052"/>
            <a:ext cx="314212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 name="文本框 5"/>
          <p:cNvSpPr txBox="1"/>
          <p:nvPr/>
        </p:nvSpPr>
        <p:spPr>
          <a:xfrm>
            <a:off x="3955415" y="2794635"/>
            <a:ext cx="4220845" cy="706755"/>
          </a:xfrm>
          <a:prstGeom prst="rect">
            <a:avLst/>
          </a:prstGeom>
          <a:noFill/>
        </p:spPr>
        <p:txBody>
          <a:bodyPr wrap="square" rtlCol="0">
            <a:spAutoFit/>
          </a:bodyPr>
          <a:lstStyle/>
          <a:p>
            <a:pPr algn="ctr"/>
            <a:r>
              <a:rPr lang="zh-CN" altLang="zh-CN" sz="4000" dirty="0">
                <a:gradFill>
                  <a:gsLst>
                    <a:gs pos="28000">
                      <a:schemeClr val="accent1"/>
                    </a:gs>
                    <a:gs pos="45500">
                      <a:schemeClr val="accent2"/>
                    </a:gs>
                    <a:gs pos="64000">
                      <a:schemeClr val="accent2">
                        <a:lumMod val="60000"/>
                        <a:lumOff val="40000"/>
                      </a:schemeClr>
                    </a:gs>
                  </a:gsLst>
                  <a:lin ang="8100000" scaled="1"/>
                </a:gra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Noto Sans S Chinese Light" panose="020B0300000000000000" pitchFamily="34" charset="-122"/>
              </a:rPr>
              <a:t>课程总结</a:t>
            </a:r>
            <a:endParaRPr lang="zh-CN" altLang="zh-CN" sz="4000" dirty="0">
              <a:gradFill>
                <a:gsLst>
                  <a:gs pos="28000">
                    <a:schemeClr val="accent1"/>
                  </a:gs>
                  <a:gs pos="45500">
                    <a:schemeClr val="accent2"/>
                  </a:gs>
                  <a:gs pos="64000">
                    <a:schemeClr val="accent2">
                      <a:lumMod val="60000"/>
                      <a:lumOff val="40000"/>
                    </a:schemeClr>
                  </a:gs>
                </a:gsLst>
                <a:lin ang="8100000" scaled="1"/>
              </a:gradFill>
              <a:effectLst>
                <a:outerShdw blurRad="38100" dist="38100" dir="2700000" algn="tl">
                  <a:srgbClr val="000000">
                    <a:alpha val="43137"/>
                  </a:srgbClr>
                </a:outerShdw>
              </a:effectLst>
              <a:latin typeface="宋体" panose="02010600030101010101" pitchFamily="2" charset="-122"/>
              <a:ea typeface="宋体" panose="02010600030101010101" pitchFamily="2" charset="-122"/>
              <a:sym typeface="Noto Sans S Chinese Light" panose="020B0300000000000000" pitchFamily="34" charset="-122"/>
            </a:endParaRPr>
          </a:p>
        </p:txBody>
      </p:sp>
      <p:sp>
        <p:nvSpPr>
          <p:cNvPr id="2" name="等腰三角形 1"/>
          <p:cNvSpPr/>
          <p:nvPr/>
        </p:nvSpPr>
        <p:spPr>
          <a:xfrm flipV="1">
            <a:off x="2926715" y="653415"/>
            <a:ext cx="6362700" cy="5276850"/>
          </a:xfrm>
          <a:prstGeom prst="triangle">
            <a:avLst/>
          </a:prstGeom>
          <a:noFill/>
          <a:ln w="38100">
            <a:gradFill flip="none" rotWithShape="1">
              <a:gsLst>
                <a:gs pos="35000">
                  <a:schemeClr val="accent1"/>
                </a:gs>
                <a:gs pos="55000">
                  <a:schemeClr val="accent2"/>
                </a:gs>
                <a:gs pos="74000">
                  <a:srgbClr val="0BA3C7"/>
                </a:gs>
                <a:gs pos="91000">
                  <a:srgbClr val="0A92B2"/>
                </a:gs>
              </a:gsLst>
              <a:lin ang="18900000" scaled="1"/>
              <a:tileRect/>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
        <p:nvSpPr>
          <p:cNvPr id="8" name="等腰三角形 7"/>
          <p:cNvSpPr/>
          <p:nvPr/>
        </p:nvSpPr>
        <p:spPr>
          <a:xfrm rot="10800000" flipV="1">
            <a:off x="2903363" y="135408"/>
            <a:ext cx="6300318" cy="4953830"/>
          </a:xfrm>
          <a:prstGeom prst="triangle">
            <a:avLst/>
          </a:prstGeom>
          <a:noFill/>
          <a:ln w="38100">
            <a:gradFill>
              <a:gsLst>
                <a:gs pos="0">
                  <a:schemeClr val="accent1">
                    <a:lumMod val="5000"/>
                    <a:lumOff val="95000"/>
                    <a:alpha val="21000"/>
                  </a:schemeClr>
                </a:gs>
                <a:gs pos="74000">
                  <a:schemeClr val="accent2">
                    <a:alpha val="44000"/>
                  </a:schemeClr>
                </a:gs>
                <a:gs pos="83000">
                  <a:schemeClr val="accent1">
                    <a:lumMod val="58000"/>
                    <a:alpha val="71000"/>
                  </a:schemeClr>
                </a:gs>
                <a:gs pos="100000">
                  <a:schemeClr val="accent1">
                    <a:lumMod val="30000"/>
                    <a:lumOff val="70000"/>
                    <a:alpha val="7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Noto Sans S Chinese Light" panose="020B0300000000000000" pitchFamily="34" charset="-122"/>
              <a:ea typeface="Noto Sans S Chinese Light" panose="020B0300000000000000" pitchFamily="34" charset="-122"/>
              <a:sym typeface="Noto Sans S Chinese Light" panose="020B0300000000000000" pitchFamily="34" charset="-122"/>
            </a:endParaRPr>
          </a:p>
        </p:txBody>
      </p:sp>
    </p:spTree>
  </p:cSld>
  <p:clrMapOvr>
    <a:masterClrMapping/>
  </p:clrMapOvr>
  <mc:AlternateContent xmlns:mc="http://schemas.openxmlformats.org/markup-compatibility/2006">
    <mc:Choice xmlns:p14="http://schemas.microsoft.com/office/powerpoint/2010/main" Requires="p14">
      <p:transition p14:dur="0" advTm="2000"/>
    </mc:Choice>
    <mc:Fallback>
      <p:transition advTm="2000"/>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p:cNvSpPr/>
          <p:nvPr/>
        </p:nvSpPr>
        <p:spPr>
          <a:xfrm>
            <a:off x="-36830" y="267970"/>
            <a:ext cx="12226290" cy="963930"/>
          </a:xfrm>
          <a:prstGeom prst="rect">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pic>
        <p:nvPicPr>
          <p:cNvPr id="6" name="图片 5" descr="D:\7.png7"/>
          <p:cNvPicPr>
            <a:picLocks noChangeAspect="1"/>
          </p:cNvPicPr>
          <p:nvPr/>
        </p:nvPicPr>
        <p:blipFill>
          <a:blip r:embed="rId1"/>
          <a:srcRect/>
          <a:stretch>
            <a:fillRect/>
          </a:stretch>
        </p:blipFill>
        <p:spPr>
          <a:xfrm>
            <a:off x="-1163955" y="-226695"/>
            <a:ext cx="3473450" cy="1952625"/>
          </a:xfrm>
          <a:prstGeom prst="rect">
            <a:avLst/>
          </a:prstGeom>
        </p:spPr>
      </p:pic>
      <p:sp>
        <p:nvSpPr>
          <p:cNvPr id="20" name="TextBox 49"/>
          <p:cNvSpPr txBox="1"/>
          <p:nvPr/>
        </p:nvSpPr>
        <p:spPr>
          <a:xfrm>
            <a:off x="1065178" y="714211"/>
            <a:ext cx="7013610" cy="386080"/>
          </a:xfrm>
          <a:prstGeom prst="rect">
            <a:avLst/>
          </a:prstGeom>
          <a:noFill/>
        </p:spPr>
        <p:txBody>
          <a:bodyPr wrap="square" rtlCol="0">
            <a:spAutoFit/>
          </a:bodyPr>
          <a:lstStyle/>
          <a:p>
            <a:pPr>
              <a:lnSpc>
                <a:spcPct val="80000"/>
              </a:lnSpc>
            </a:pPr>
            <a:r>
              <a:rPr lang="zh-CN" altLang="en-US" sz="2400" dirty="0">
                <a:solidFill>
                  <a:srgbClr val="FDFDFD"/>
                </a:solidFill>
                <a:latin typeface="宋体" panose="02010600030101010101" pitchFamily="2" charset="-122"/>
                <a:ea typeface="宋体" panose="02010600030101010101" pitchFamily="2" charset="-122"/>
                <a:cs typeface="+mn-ea"/>
                <a:sym typeface="+mn-lt"/>
              </a:rPr>
              <a:t>课程总结</a:t>
            </a:r>
            <a:endParaRPr lang="zh-CN" altLang="en-US" sz="2400" dirty="0">
              <a:solidFill>
                <a:srgbClr val="FDFDFD"/>
              </a:solidFill>
              <a:latin typeface="宋体" panose="02010600030101010101" pitchFamily="2" charset="-122"/>
              <a:ea typeface="宋体" panose="02010600030101010101" pitchFamily="2" charset="-122"/>
              <a:cs typeface="+mn-ea"/>
              <a:sym typeface="+mn-lt"/>
            </a:endParaRPr>
          </a:p>
        </p:txBody>
      </p:sp>
      <p:sp>
        <p:nvSpPr>
          <p:cNvPr id="21" name="TextBox 50"/>
          <p:cNvSpPr txBox="1"/>
          <p:nvPr/>
        </p:nvSpPr>
        <p:spPr>
          <a:xfrm>
            <a:off x="1065178" y="413731"/>
            <a:ext cx="4378086" cy="275590"/>
          </a:xfrm>
          <a:prstGeom prst="rect">
            <a:avLst/>
          </a:prstGeom>
          <a:noFill/>
        </p:spPr>
        <p:txBody>
          <a:bodyPr wrap="square" rtlCol="0">
            <a:spAutoFit/>
          </a:bodyPr>
          <a:lstStyle/>
          <a:p>
            <a:r>
              <a:rPr lang="en-US" sz="1200" dirty="0">
                <a:solidFill>
                  <a:srgbClr val="FDFDFD"/>
                </a:solidFill>
                <a:latin typeface="微软雅黑" panose="020B0503020204020204" charset="-122"/>
                <a:ea typeface="微软雅黑" panose="020B0503020204020204" charset="-122"/>
                <a:cs typeface="+mn-ea"/>
                <a:sym typeface="+mn-lt"/>
              </a:rPr>
              <a:t>LET‘S MAKE YOUR STUDY EASY</a:t>
            </a:r>
            <a:endParaRPr lang="en-US" sz="1200" dirty="0">
              <a:solidFill>
                <a:srgbClr val="FDFDFD"/>
              </a:solidFill>
              <a:latin typeface="微软雅黑" panose="020B0503020204020204" charset="-122"/>
              <a:ea typeface="微软雅黑" panose="020B0503020204020204" charset="-122"/>
              <a:cs typeface="+mn-ea"/>
              <a:sym typeface="+mn-lt"/>
            </a:endParaRPr>
          </a:p>
        </p:txBody>
      </p:sp>
      <p:sp>
        <p:nvSpPr>
          <p:cNvPr id="22" name="Rectangle 51"/>
          <p:cNvSpPr/>
          <p:nvPr/>
        </p:nvSpPr>
        <p:spPr>
          <a:xfrm>
            <a:off x="925747" y="414044"/>
            <a:ext cx="70970" cy="628052"/>
          </a:xfrm>
          <a:prstGeom prst="rect">
            <a:avLst/>
          </a:prstGeom>
          <a:solidFill>
            <a:srgbClr val="F8F8F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cs typeface="+mn-ea"/>
              <a:sym typeface="+mn-lt"/>
            </a:endParaRPr>
          </a:p>
        </p:txBody>
      </p:sp>
      <p:sp>
        <p:nvSpPr>
          <p:cNvPr id="2" name="文本框 1"/>
          <p:cNvSpPr txBox="1"/>
          <p:nvPr/>
        </p:nvSpPr>
        <p:spPr>
          <a:xfrm>
            <a:off x="925830" y="2152015"/>
            <a:ext cx="8255635" cy="1667764"/>
          </a:xfrm>
          <a:prstGeom prst="rect">
            <a:avLst/>
          </a:prstGeom>
          <a:noFill/>
        </p:spPr>
        <p:txBody>
          <a:bodyPr wrap="square" rtlCol="0" anchor="t">
            <a:spAutoFit/>
          </a:bodyPr>
          <a:lstStyle/>
          <a:p>
            <a:pPr>
              <a:lnSpc>
                <a:spcPct val="150000"/>
              </a:lnSpc>
            </a:pPr>
            <a:r>
              <a:rPr lang="en-US" altLang="zh-CN" sz="2400" dirty="0">
                <a:solidFill>
                  <a:srgbClr val="002060"/>
                </a:solidFill>
                <a:latin typeface="宋体" panose="02010600030101010101" pitchFamily="2" charset="-122"/>
                <a:ea typeface="宋体" panose="02010600030101010101" pitchFamily="2" charset="-122"/>
                <a:cs typeface="宋体" panose="02010600030101010101" pitchFamily="2" charset="-122"/>
                <a:sym typeface="+mn-ea"/>
              </a:rPr>
              <a:t>1</a:t>
            </a:r>
            <a:r>
              <a:rPr lang="zh-CN" altLang="en-US" sz="2400" dirty="0">
                <a:solidFill>
                  <a:srgbClr val="002060"/>
                </a:solidFill>
                <a:latin typeface="宋体" panose="02010600030101010101" pitchFamily="2" charset="-122"/>
                <a:ea typeface="宋体" panose="02010600030101010101" pitchFamily="2" charset="-122"/>
                <a:cs typeface="宋体" panose="02010600030101010101" pitchFamily="2" charset="-122"/>
                <a:sym typeface="+mn-ea"/>
              </a:rPr>
              <a:t>、互联网应用架构演进</a:t>
            </a:r>
            <a:endParaRPr lang="en-US" altLang="zh-CN" sz="2400" dirty="0">
              <a:solidFill>
                <a:srgbClr val="002060"/>
              </a:solidFill>
              <a:latin typeface="宋体" panose="02010600030101010101" pitchFamily="2" charset="-122"/>
              <a:ea typeface="宋体" panose="02010600030101010101" pitchFamily="2" charset="-122"/>
              <a:cs typeface="宋体" panose="02010600030101010101" pitchFamily="2" charset="-122"/>
              <a:sym typeface="+mn-ea"/>
            </a:endParaRPr>
          </a:p>
          <a:p>
            <a:pPr>
              <a:lnSpc>
                <a:spcPct val="150000"/>
              </a:lnSpc>
            </a:pPr>
            <a:r>
              <a:rPr lang="en-US" altLang="zh-CN" sz="2400" dirty="0">
                <a:solidFill>
                  <a:srgbClr val="002060"/>
                </a:solidFill>
                <a:latin typeface="宋体" panose="02010600030101010101" pitchFamily="2" charset="-122"/>
                <a:ea typeface="宋体" panose="02010600030101010101" pitchFamily="2" charset="-122"/>
                <a:cs typeface="宋体" panose="02010600030101010101" pitchFamily="2" charset="-122"/>
                <a:sym typeface="+mn-ea"/>
              </a:rPr>
              <a:t>2</a:t>
            </a:r>
            <a:r>
              <a:rPr lang="zh-CN" altLang="en-US" sz="2400" dirty="0">
                <a:solidFill>
                  <a:srgbClr val="002060"/>
                </a:solidFill>
                <a:latin typeface="宋体" panose="02010600030101010101" pitchFamily="2" charset="-122"/>
                <a:ea typeface="宋体" panose="02010600030101010101" pitchFamily="2" charset="-122"/>
                <a:cs typeface="宋体" panose="02010600030101010101" pitchFamily="2" charset="-122"/>
                <a:sym typeface="+mn-ea"/>
              </a:rPr>
              <a:t>、</a:t>
            </a:r>
            <a:r>
              <a:rPr lang="en-US" altLang="zh-CN" sz="2400" dirty="0">
                <a:solidFill>
                  <a:srgbClr val="002060"/>
                </a:solidFill>
                <a:latin typeface="宋体" panose="02010600030101010101" pitchFamily="2" charset="-122"/>
                <a:ea typeface="宋体" panose="02010600030101010101" pitchFamily="2" charset="-122"/>
                <a:cs typeface="宋体" panose="02010600030101010101" pitchFamily="2" charset="-122"/>
                <a:sym typeface="+mn-ea"/>
              </a:rPr>
              <a:t>Spring Cloud</a:t>
            </a:r>
            <a:r>
              <a:rPr lang="zh-CN" altLang="en-US" sz="2400" dirty="0">
                <a:solidFill>
                  <a:srgbClr val="002060"/>
                </a:solidFill>
                <a:latin typeface="宋体" panose="02010600030101010101" pitchFamily="2" charset="-122"/>
                <a:ea typeface="宋体" panose="02010600030101010101" pitchFamily="2" charset="-122"/>
                <a:cs typeface="宋体" panose="02010600030101010101" pitchFamily="2" charset="-122"/>
                <a:sym typeface="+mn-ea"/>
              </a:rPr>
              <a:t>综述</a:t>
            </a:r>
            <a:endParaRPr lang="en-US" altLang="zh-CN" sz="2400" dirty="0">
              <a:solidFill>
                <a:srgbClr val="002060"/>
              </a:solidFill>
              <a:latin typeface="宋体" panose="02010600030101010101" pitchFamily="2" charset="-122"/>
              <a:ea typeface="宋体" panose="02010600030101010101" pitchFamily="2" charset="-122"/>
              <a:cs typeface="宋体" panose="02010600030101010101" pitchFamily="2" charset="-122"/>
              <a:sym typeface="+mn-ea"/>
            </a:endParaRPr>
          </a:p>
          <a:p>
            <a:pPr>
              <a:lnSpc>
                <a:spcPct val="150000"/>
              </a:lnSpc>
            </a:pPr>
            <a:r>
              <a:rPr lang="en-US" altLang="zh-CN" sz="2400" dirty="0">
                <a:solidFill>
                  <a:srgbClr val="002060"/>
                </a:solidFill>
                <a:latin typeface="宋体" panose="02010600030101010101" pitchFamily="2" charset="-122"/>
                <a:ea typeface="宋体" panose="02010600030101010101" pitchFamily="2" charset="-122"/>
                <a:cs typeface="宋体" panose="02010600030101010101" pitchFamily="2" charset="-122"/>
                <a:sym typeface="+mn-ea"/>
              </a:rPr>
              <a:t>3</a:t>
            </a:r>
            <a:r>
              <a:rPr lang="zh-CN" altLang="en-US" sz="2400" dirty="0">
                <a:solidFill>
                  <a:srgbClr val="002060"/>
                </a:solidFill>
                <a:latin typeface="宋体" panose="02010600030101010101" pitchFamily="2" charset="-122"/>
                <a:ea typeface="宋体" panose="02010600030101010101" pitchFamily="2" charset="-122"/>
                <a:cs typeface="宋体" panose="02010600030101010101" pitchFamily="2" charset="-122"/>
                <a:sym typeface="+mn-ea"/>
              </a:rPr>
              <a:t>、</a:t>
            </a:r>
            <a:r>
              <a:rPr lang="en-US" altLang="zh-CN" sz="2400" dirty="0">
                <a:solidFill>
                  <a:srgbClr val="002060"/>
                </a:solidFill>
                <a:latin typeface="宋体" panose="02010600030101010101" pitchFamily="2" charset="-122"/>
                <a:ea typeface="宋体" panose="02010600030101010101" pitchFamily="2" charset="-122"/>
                <a:cs typeface="宋体" panose="02010600030101010101" pitchFamily="2" charset="-122"/>
                <a:sym typeface="+mn-ea"/>
              </a:rPr>
              <a:t>Spring Cloud</a:t>
            </a:r>
            <a:r>
              <a:rPr lang="zh-CN" altLang="en-US" sz="2400">
                <a:solidFill>
                  <a:srgbClr val="002060"/>
                </a:solidFill>
                <a:latin typeface="宋体" panose="02010600030101010101" pitchFamily="2" charset="-122"/>
                <a:ea typeface="宋体" panose="02010600030101010101" pitchFamily="2" charset="-122"/>
                <a:cs typeface="宋体" panose="02010600030101010101" pitchFamily="2" charset="-122"/>
                <a:sym typeface="+mn-ea"/>
              </a:rPr>
              <a:t>对比其它框架</a:t>
            </a:r>
            <a:endParaRPr lang="en-US" altLang="zh-CN" sz="2400" dirty="0">
              <a:solidFill>
                <a:srgbClr val="002060"/>
              </a:solidFill>
              <a:latin typeface="宋体" panose="02010600030101010101" pitchFamily="2" charset="-122"/>
              <a:ea typeface="宋体" panose="02010600030101010101" pitchFamily="2" charset="-122"/>
              <a:cs typeface="宋体" panose="02010600030101010101" pitchFamily="2" charset="-122"/>
              <a:sym typeface="+mn-ea"/>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6"/>
          <p:cNvSpPr/>
          <p:nvPr/>
        </p:nvSpPr>
        <p:spPr bwMode="auto">
          <a:xfrm>
            <a:off x="3439201" y="729986"/>
            <a:ext cx="5314396" cy="5373044"/>
          </a:xfrm>
          <a:custGeom>
            <a:avLst/>
            <a:gdLst>
              <a:gd name="T0" fmla="*/ 1203 w 1622"/>
              <a:gd name="T1" fmla="*/ 57 h 1622"/>
              <a:gd name="T2" fmla="*/ 1067 w 1622"/>
              <a:gd name="T3" fmla="*/ 0 h 1622"/>
              <a:gd name="T4" fmla="*/ 555 w 1622"/>
              <a:gd name="T5" fmla="*/ 0 h 1622"/>
              <a:gd name="T6" fmla="*/ 419 w 1622"/>
              <a:gd name="T7" fmla="*/ 57 h 1622"/>
              <a:gd name="T8" fmla="*/ 57 w 1622"/>
              <a:gd name="T9" fmla="*/ 419 h 1622"/>
              <a:gd name="T10" fmla="*/ 0 w 1622"/>
              <a:gd name="T11" fmla="*/ 555 h 1622"/>
              <a:gd name="T12" fmla="*/ 0 w 1622"/>
              <a:gd name="T13" fmla="*/ 1067 h 1622"/>
              <a:gd name="T14" fmla="*/ 57 w 1622"/>
              <a:gd name="T15" fmla="*/ 1204 h 1622"/>
              <a:gd name="T16" fmla="*/ 419 w 1622"/>
              <a:gd name="T17" fmla="*/ 1565 h 1622"/>
              <a:gd name="T18" fmla="*/ 555 w 1622"/>
              <a:gd name="T19" fmla="*/ 1622 h 1622"/>
              <a:gd name="T20" fmla="*/ 1067 w 1622"/>
              <a:gd name="T21" fmla="*/ 1622 h 1622"/>
              <a:gd name="T22" fmla="*/ 1203 w 1622"/>
              <a:gd name="T23" fmla="*/ 1565 h 1622"/>
              <a:gd name="T24" fmla="*/ 1565 w 1622"/>
              <a:gd name="T25" fmla="*/ 1204 h 1622"/>
              <a:gd name="T26" fmla="*/ 1622 w 1622"/>
              <a:gd name="T27" fmla="*/ 1067 h 1622"/>
              <a:gd name="T28" fmla="*/ 1622 w 1622"/>
              <a:gd name="T29" fmla="*/ 555 h 1622"/>
              <a:gd name="T30" fmla="*/ 1565 w 1622"/>
              <a:gd name="T31" fmla="*/ 419 h 1622"/>
              <a:gd name="T32" fmla="*/ 1203 w 1622"/>
              <a:gd name="T33" fmla="*/ 57 h 16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22" h="1622">
                <a:moveTo>
                  <a:pt x="1203" y="57"/>
                </a:moveTo>
                <a:cubicBezTo>
                  <a:pt x="1172" y="26"/>
                  <a:pt x="1111" y="0"/>
                  <a:pt x="1067" y="0"/>
                </a:cubicBezTo>
                <a:cubicBezTo>
                  <a:pt x="555" y="0"/>
                  <a:pt x="555" y="0"/>
                  <a:pt x="555" y="0"/>
                </a:cubicBezTo>
                <a:cubicBezTo>
                  <a:pt x="511" y="0"/>
                  <a:pt x="450" y="26"/>
                  <a:pt x="419" y="57"/>
                </a:cubicBezTo>
                <a:cubicBezTo>
                  <a:pt x="57" y="419"/>
                  <a:pt x="57" y="419"/>
                  <a:pt x="57" y="419"/>
                </a:cubicBezTo>
                <a:cubicBezTo>
                  <a:pt x="26" y="450"/>
                  <a:pt x="0" y="511"/>
                  <a:pt x="0" y="555"/>
                </a:cubicBezTo>
                <a:cubicBezTo>
                  <a:pt x="0" y="1067"/>
                  <a:pt x="0" y="1067"/>
                  <a:pt x="0" y="1067"/>
                </a:cubicBezTo>
                <a:cubicBezTo>
                  <a:pt x="0" y="1111"/>
                  <a:pt x="26" y="1173"/>
                  <a:pt x="57" y="1204"/>
                </a:cubicBezTo>
                <a:cubicBezTo>
                  <a:pt x="419" y="1565"/>
                  <a:pt x="419" y="1565"/>
                  <a:pt x="419" y="1565"/>
                </a:cubicBezTo>
                <a:cubicBezTo>
                  <a:pt x="450" y="1597"/>
                  <a:pt x="511" y="1622"/>
                  <a:pt x="555" y="1622"/>
                </a:cubicBezTo>
                <a:cubicBezTo>
                  <a:pt x="1067" y="1622"/>
                  <a:pt x="1067" y="1622"/>
                  <a:pt x="1067" y="1622"/>
                </a:cubicBezTo>
                <a:cubicBezTo>
                  <a:pt x="1111" y="1622"/>
                  <a:pt x="1172" y="1597"/>
                  <a:pt x="1203" y="1565"/>
                </a:cubicBezTo>
                <a:cubicBezTo>
                  <a:pt x="1565" y="1204"/>
                  <a:pt x="1565" y="1204"/>
                  <a:pt x="1565" y="1204"/>
                </a:cubicBezTo>
                <a:cubicBezTo>
                  <a:pt x="1596" y="1173"/>
                  <a:pt x="1622" y="1111"/>
                  <a:pt x="1622" y="1067"/>
                </a:cubicBezTo>
                <a:cubicBezTo>
                  <a:pt x="1622" y="555"/>
                  <a:pt x="1622" y="555"/>
                  <a:pt x="1622" y="555"/>
                </a:cubicBezTo>
                <a:cubicBezTo>
                  <a:pt x="1622" y="511"/>
                  <a:pt x="1596" y="450"/>
                  <a:pt x="1565" y="419"/>
                </a:cubicBezTo>
                <a:lnTo>
                  <a:pt x="1203" y="57"/>
                </a:lnTo>
                <a:close/>
              </a:path>
            </a:pathLst>
          </a:custGeom>
          <a:solidFill>
            <a:schemeClr val="bg1">
              <a:alpha val="20000"/>
            </a:schemeClr>
          </a:solidFill>
          <a:ln w="12700" cap="flat">
            <a:noFill/>
            <a:prstDash val="solid"/>
            <a:miter lim="800000"/>
          </a:ln>
        </p:spPr>
        <p:txBody>
          <a:bodyPr vert="horz" wrap="square" lIns="91440" tIns="45720" rIns="91440" bIns="45720" numCol="1" anchor="t" anchorCtr="0" compatLnSpc="1"/>
          <a:lstStyle/>
          <a:p>
            <a:endParaRPr lang="zh-CN" altLang="en-US">
              <a:solidFill>
                <a:schemeClr val="bg1"/>
              </a:solidFill>
              <a:cs typeface="+mn-ea"/>
              <a:sym typeface="+mn-lt"/>
            </a:endParaRPr>
          </a:p>
        </p:txBody>
      </p:sp>
      <p:sp>
        <p:nvSpPr>
          <p:cNvPr id="63" name="文本框 62"/>
          <p:cNvSpPr txBox="1"/>
          <p:nvPr/>
        </p:nvSpPr>
        <p:spPr>
          <a:xfrm>
            <a:off x="4984091" y="3072907"/>
            <a:ext cx="2217420" cy="706755"/>
          </a:xfrm>
          <a:prstGeom prst="rect">
            <a:avLst/>
          </a:prstGeom>
          <a:noFill/>
        </p:spPr>
        <p:txBody>
          <a:bodyPr wrap="none" rtlCol="0">
            <a:spAutoFit/>
          </a:bodyPr>
          <a:lstStyle/>
          <a:p>
            <a:pPr algn="ctr"/>
            <a:r>
              <a:rPr lang="zh-CN" altLang="en-US" sz="4000" b="1" dirty="0">
                <a:solidFill>
                  <a:schemeClr val="bg1"/>
                </a:solidFill>
                <a:latin typeface="思源黑体 CN Heavy" panose="020B0A00000000000000" charset="-122"/>
                <a:ea typeface="思源黑体 CN Heavy" panose="020B0A00000000000000" charset="-122"/>
                <a:cs typeface="+mn-ea"/>
                <a:sym typeface="+mn-lt"/>
              </a:rPr>
              <a:t>谢谢观看</a:t>
            </a:r>
            <a:endParaRPr lang="zh-CN" altLang="en-US" sz="4000" b="1" dirty="0">
              <a:solidFill>
                <a:schemeClr val="bg1"/>
              </a:solidFill>
              <a:latin typeface="思源黑体 CN Heavy" panose="020B0A00000000000000" charset="-122"/>
              <a:ea typeface="思源黑体 CN Heavy" panose="020B0A00000000000000" charset="-122"/>
              <a:cs typeface="+mn-ea"/>
              <a:sym typeface="+mn-lt"/>
            </a:endParaRPr>
          </a:p>
        </p:txBody>
      </p:sp>
      <p:sp>
        <p:nvSpPr>
          <p:cNvPr id="65" name="圆角矩形 64"/>
          <p:cNvSpPr/>
          <p:nvPr/>
        </p:nvSpPr>
        <p:spPr>
          <a:xfrm>
            <a:off x="5107816" y="4182390"/>
            <a:ext cx="1987400" cy="491319"/>
          </a:xfrm>
          <a:prstGeom prst="roundRect">
            <a:avLst/>
          </a:prstGeom>
          <a:no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latin typeface="思源黑体 CN Bold" panose="020B0800000000000000" charset="-122"/>
                <a:ea typeface="思源黑体 CN Bold" panose="020B0800000000000000" charset="-122"/>
                <a:cs typeface="+mn-ea"/>
                <a:sym typeface="+mn-lt"/>
              </a:rPr>
              <a:t>THANKS</a:t>
            </a:r>
            <a:endParaRPr lang="en-US" sz="2400" dirty="0">
              <a:solidFill>
                <a:schemeClr val="bg1"/>
              </a:solidFill>
              <a:latin typeface="思源黑体 CN Bold" panose="020B0800000000000000" charset="-122"/>
              <a:ea typeface="思源黑体 CN Bold" panose="020B0800000000000000" charset="-122"/>
              <a:cs typeface="+mn-ea"/>
              <a:sym typeface="+mn-lt"/>
            </a:endParaRPr>
          </a:p>
        </p:txBody>
      </p:sp>
      <p:sp>
        <p:nvSpPr>
          <p:cNvPr id="31" name="矩形 30" descr="e7d195523061f1c021b92b3d25e54ab5e788c0576048880950C3AFFA1066A7153250F1349197BA8C5246BA9D557EC0274B8DA272D2431748978789E76D2CD7D1F11E7447C1D163F5D9CA1CD35DC7B6F0FFA3D66467BAE7C14FE869A837C1E39FB23BF3059C959301C16FA617AB6F15A687D6E703783DD4D83CCE8CB0A27A0D15A4A6B80C6EB515DF9C8660C3E3F8A3AC"/>
          <p:cNvSpPr/>
          <p:nvPr/>
        </p:nvSpPr>
        <p:spPr>
          <a:xfrm>
            <a:off x="4204809" y="3532980"/>
            <a:ext cx="3782382" cy="444242"/>
          </a:xfrm>
          <a:prstGeom prst="rect">
            <a:avLst/>
          </a:prstGeom>
        </p:spPr>
        <p:txBody>
          <a:bodyPr wrap="square" anchor="ctr" anchorCtr="0">
            <a:noAutofit/>
          </a:bodyPr>
          <a:lstStyle/>
          <a:p>
            <a:pPr algn="ctr"/>
            <a:endParaRPr lang="zh-CN" altLang="en-US" sz="1400" dirty="0">
              <a:solidFill>
                <a:schemeClr val="bg1"/>
              </a:solidFill>
              <a:cs typeface="+mn-ea"/>
              <a:sym typeface="+mn-lt"/>
            </a:endParaRPr>
          </a:p>
        </p:txBody>
      </p:sp>
      <p:sp>
        <p:nvSpPr>
          <p:cNvPr id="20" name="Oval 65_1"/>
          <p:cNvSpPr/>
          <p:nvPr/>
        </p:nvSpPr>
        <p:spPr>
          <a:xfrm>
            <a:off x="3655085" y="975194"/>
            <a:ext cx="4882628" cy="4882628"/>
          </a:xfrm>
          <a:prstGeom prst="ellipse">
            <a:avLst/>
          </a:prstGeom>
          <a:noFill/>
          <a:ln w="254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cs typeface="+mn-ea"/>
              <a:sym typeface="+mn-l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未标题-2"/>
          <p:cNvPicPr>
            <a:picLocks noChangeAspect="1"/>
          </p:cNvPicPr>
          <p:nvPr/>
        </p:nvPicPr>
        <p:blipFill>
          <a:blip r:embed="rId1"/>
          <a:stretch>
            <a:fillRect/>
          </a:stretch>
        </p:blipFill>
        <p:spPr>
          <a:xfrm>
            <a:off x="7232650" y="3305810"/>
            <a:ext cx="10156190" cy="5709285"/>
          </a:xfrm>
          <a:prstGeom prst="rect">
            <a:avLst/>
          </a:prstGeom>
        </p:spPr>
      </p:pic>
      <p:sp>
        <p:nvSpPr>
          <p:cNvPr id="14" name="矩形 13"/>
          <p:cNvSpPr/>
          <p:nvPr/>
        </p:nvSpPr>
        <p:spPr>
          <a:xfrm>
            <a:off x="-49530" y="267970"/>
            <a:ext cx="12268200" cy="963930"/>
          </a:xfrm>
          <a:prstGeom prst="rect">
            <a:avLst/>
          </a:prstGeom>
          <a:solidFill>
            <a:srgbClr val="F3644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TextBox 49"/>
          <p:cNvSpPr txBox="1"/>
          <p:nvPr/>
        </p:nvSpPr>
        <p:spPr>
          <a:xfrm>
            <a:off x="1065178" y="714211"/>
            <a:ext cx="7013610" cy="386080"/>
          </a:xfrm>
          <a:prstGeom prst="rect">
            <a:avLst/>
          </a:prstGeom>
          <a:noFill/>
        </p:spPr>
        <p:txBody>
          <a:bodyPr wrap="square" rtlCol="0">
            <a:spAutoFit/>
          </a:bodyPr>
          <a:lstStyle/>
          <a:p>
            <a:pPr>
              <a:lnSpc>
                <a:spcPct val="80000"/>
              </a:lnSpc>
            </a:pPr>
            <a:r>
              <a:rPr lang="zh-CN" altLang="en-US" sz="2400" dirty="0">
                <a:solidFill>
                  <a:srgbClr val="FDFDFD"/>
                </a:solidFill>
                <a:latin typeface="宋体" panose="02010600030101010101" pitchFamily="2" charset="-122"/>
                <a:ea typeface="宋体" panose="02010600030101010101" pitchFamily="2" charset="-122"/>
                <a:cs typeface="+mn-ea"/>
                <a:sym typeface="+mn-lt"/>
              </a:rPr>
              <a:t>课程讲解 </a:t>
            </a:r>
            <a:r>
              <a:rPr lang="en-US" altLang="zh-CN" sz="2400" dirty="0">
                <a:solidFill>
                  <a:srgbClr val="FDFDFD"/>
                </a:solidFill>
                <a:latin typeface="宋体" panose="02010600030101010101" pitchFamily="2" charset="-122"/>
                <a:ea typeface="宋体" panose="02010600030101010101" pitchFamily="2" charset="-122"/>
                <a:cs typeface="+mn-ea"/>
                <a:sym typeface="+mn-lt"/>
              </a:rPr>
              <a:t>-- </a:t>
            </a:r>
            <a:r>
              <a:rPr lang="zh-CN" altLang="en-US" sz="2400" dirty="0">
                <a:solidFill>
                  <a:srgbClr val="FDFDFD"/>
                </a:solidFill>
                <a:latin typeface="宋体" panose="02010600030101010101" pitchFamily="2" charset="-122"/>
                <a:ea typeface="宋体" panose="02010600030101010101" pitchFamily="2" charset="-122"/>
                <a:cs typeface="+mn-ea"/>
                <a:sym typeface="+mn-lt"/>
              </a:rPr>
              <a:t>互联网应用架构演进</a:t>
            </a:r>
            <a:endParaRPr lang="zh-CN" altLang="en-US" sz="2400" dirty="0">
              <a:solidFill>
                <a:srgbClr val="FDFDFD"/>
              </a:solidFill>
              <a:latin typeface="宋体" panose="02010600030101010101" pitchFamily="2" charset="-122"/>
              <a:ea typeface="宋体" panose="02010600030101010101" pitchFamily="2" charset="-122"/>
              <a:cs typeface="+mn-ea"/>
              <a:sym typeface="+mn-lt"/>
            </a:endParaRPr>
          </a:p>
        </p:txBody>
      </p:sp>
      <p:sp>
        <p:nvSpPr>
          <p:cNvPr id="16" name="TextBox 50"/>
          <p:cNvSpPr txBox="1"/>
          <p:nvPr/>
        </p:nvSpPr>
        <p:spPr>
          <a:xfrm>
            <a:off x="1065178" y="413731"/>
            <a:ext cx="4378086" cy="275590"/>
          </a:xfrm>
          <a:prstGeom prst="rect">
            <a:avLst/>
          </a:prstGeom>
          <a:noFill/>
        </p:spPr>
        <p:txBody>
          <a:bodyPr wrap="square" rtlCol="0">
            <a:spAutoFit/>
          </a:bodyPr>
          <a:lstStyle/>
          <a:p>
            <a:r>
              <a:rPr lang="en-US" sz="1200" dirty="0">
                <a:solidFill>
                  <a:srgbClr val="FDFDFD"/>
                </a:solidFill>
                <a:latin typeface="微软雅黑" panose="020B0503020204020204" charset="-122"/>
                <a:ea typeface="微软雅黑" panose="020B0503020204020204" charset="-122"/>
                <a:cs typeface="+mn-ea"/>
                <a:sym typeface="+mn-lt"/>
              </a:rPr>
              <a:t>LET‘S MAKE YOUR STUDY EASY</a:t>
            </a:r>
            <a:endParaRPr lang="en-US" sz="1200" dirty="0">
              <a:solidFill>
                <a:srgbClr val="FDFDFD"/>
              </a:solidFill>
              <a:latin typeface="微软雅黑" panose="020B0503020204020204" charset="-122"/>
              <a:ea typeface="微软雅黑" panose="020B0503020204020204" charset="-122"/>
              <a:cs typeface="+mn-ea"/>
              <a:sym typeface="+mn-lt"/>
            </a:endParaRPr>
          </a:p>
        </p:txBody>
      </p:sp>
      <p:sp>
        <p:nvSpPr>
          <p:cNvPr id="17" name="Rectangle 51"/>
          <p:cNvSpPr/>
          <p:nvPr/>
        </p:nvSpPr>
        <p:spPr>
          <a:xfrm>
            <a:off x="925747" y="414044"/>
            <a:ext cx="70970" cy="628052"/>
          </a:xfrm>
          <a:prstGeom prst="rect">
            <a:avLst/>
          </a:prstGeom>
          <a:solidFill>
            <a:srgbClr val="F8F8F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cs typeface="+mn-ea"/>
              <a:sym typeface="+mn-lt"/>
            </a:endParaRPr>
          </a:p>
        </p:txBody>
      </p:sp>
      <p:pic>
        <p:nvPicPr>
          <p:cNvPr id="19" name="图片 18" descr="D:\4.png4"/>
          <p:cNvPicPr>
            <a:picLocks noChangeAspect="1"/>
          </p:cNvPicPr>
          <p:nvPr/>
        </p:nvPicPr>
        <p:blipFill>
          <a:blip r:embed="rId2"/>
          <a:srcRect/>
          <a:stretch>
            <a:fillRect/>
          </a:stretch>
        </p:blipFill>
        <p:spPr>
          <a:xfrm>
            <a:off x="-893445" y="-41910"/>
            <a:ext cx="2817495" cy="1583690"/>
          </a:xfrm>
          <a:prstGeom prst="rect">
            <a:avLst/>
          </a:prstGeom>
        </p:spPr>
      </p:pic>
      <p:sp>
        <p:nvSpPr>
          <p:cNvPr id="2" name="文本框 1"/>
          <p:cNvSpPr txBox="1"/>
          <p:nvPr/>
        </p:nvSpPr>
        <p:spPr>
          <a:xfrm>
            <a:off x="733468" y="1536499"/>
            <a:ext cx="10725064" cy="1476375"/>
          </a:xfrm>
          <a:prstGeom prst="rect">
            <a:avLst/>
          </a:prstGeom>
          <a:noFill/>
        </p:spPr>
        <p:txBody>
          <a:bodyPr wrap="square" rtlCol="0" anchor="t">
            <a:spAutoFit/>
          </a:bodyPr>
          <a:lstStyle/>
          <a:p>
            <a:pPr>
              <a:lnSpc>
                <a:spcPct val="150000"/>
              </a:lnSpc>
            </a:pPr>
            <a:r>
              <a:rPr lang="zh-CN" altLang="en-US" sz="2000" dirty="0">
                <a:solidFill>
                  <a:srgbClr val="F3644B"/>
                </a:solidFill>
                <a:latin typeface="宋体" panose="02010600030101010101" pitchFamily="2" charset="-122"/>
                <a:ea typeface="宋体" panose="02010600030101010101" pitchFamily="2" charset="-122"/>
                <a:sym typeface="+mn-ea"/>
              </a:rPr>
              <a:t>随着互联⽹的发展，⽤户群体逐渐扩大，⽹站的流量成倍增⻓，常规的单体架构已⽆法满⾜请求压⼒和业务的快速迭代，架构的变化势在必⾏。下⾯我们就以某招聘网站的架构演进为例，从最开始的单体架构分析，⼀步步的到现在的微服务架构。</a:t>
            </a:r>
            <a:endParaRPr lang="zh-CN" altLang="en-US" sz="2000" dirty="0">
              <a:solidFill>
                <a:srgbClr val="F3644B"/>
              </a:solidFill>
              <a:latin typeface="宋体" panose="02010600030101010101" pitchFamily="2" charset="-122"/>
              <a:ea typeface="宋体" panose="02010600030101010101" pitchFamily="2" charset="-122"/>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未标题-2"/>
          <p:cNvPicPr>
            <a:picLocks noChangeAspect="1"/>
          </p:cNvPicPr>
          <p:nvPr/>
        </p:nvPicPr>
        <p:blipFill>
          <a:blip r:embed="rId1"/>
          <a:stretch>
            <a:fillRect/>
          </a:stretch>
        </p:blipFill>
        <p:spPr>
          <a:xfrm>
            <a:off x="7232650" y="3305810"/>
            <a:ext cx="10156190" cy="5709285"/>
          </a:xfrm>
          <a:prstGeom prst="rect">
            <a:avLst/>
          </a:prstGeom>
        </p:spPr>
      </p:pic>
      <p:sp>
        <p:nvSpPr>
          <p:cNvPr id="14" name="矩形 13"/>
          <p:cNvSpPr/>
          <p:nvPr/>
        </p:nvSpPr>
        <p:spPr>
          <a:xfrm>
            <a:off x="-49530" y="267970"/>
            <a:ext cx="12268200" cy="963930"/>
          </a:xfrm>
          <a:prstGeom prst="rect">
            <a:avLst/>
          </a:prstGeom>
          <a:solidFill>
            <a:srgbClr val="F3644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TextBox 49"/>
          <p:cNvSpPr txBox="1"/>
          <p:nvPr/>
        </p:nvSpPr>
        <p:spPr>
          <a:xfrm>
            <a:off x="1065178" y="714211"/>
            <a:ext cx="7013610" cy="386080"/>
          </a:xfrm>
          <a:prstGeom prst="rect">
            <a:avLst/>
          </a:prstGeom>
          <a:noFill/>
        </p:spPr>
        <p:txBody>
          <a:bodyPr wrap="square" rtlCol="0">
            <a:spAutoFit/>
          </a:bodyPr>
          <a:lstStyle/>
          <a:p>
            <a:pPr>
              <a:lnSpc>
                <a:spcPct val="80000"/>
              </a:lnSpc>
            </a:pPr>
            <a:r>
              <a:rPr lang="zh-CN" altLang="en-US" sz="2400" dirty="0">
                <a:solidFill>
                  <a:srgbClr val="FDFDFD"/>
                </a:solidFill>
                <a:latin typeface="宋体" panose="02010600030101010101" pitchFamily="2" charset="-122"/>
                <a:ea typeface="宋体" panose="02010600030101010101" pitchFamily="2" charset="-122"/>
                <a:cs typeface="+mn-ea"/>
                <a:sym typeface="+mn-lt"/>
              </a:rPr>
              <a:t>课程讲解 </a:t>
            </a:r>
            <a:r>
              <a:rPr lang="en-US" altLang="zh-CN" sz="2400" dirty="0">
                <a:solidFill>
                  <a:srgbClr val="FDFDFD"/>
                </a:solidFill>
                <a:latin typeface="宋体" panose="02010600030101010101" pitchFamily="2" charset="-122"/>
                <a:ea typeface="宋体" panose="02010600030101010101" pitchFamily="2" charset="-122"/>
                <a:cs typeface="+mn-ea"/>
                <a:sym typeface="+mn-lt"/>
              </a:rPr>
              <a:t>-- </a:t>
            </a:r>
            <a:r>
              <a:rPr lang="zh-CN" altLang="en-US" sz="2400" dirty="0">
                <a:solidFill>
                  <a:srgbClr val="FDFDFD"/>
                </a:solidFill>
                <a:latin typeface="宋体" panose="02010600030101010101" pitchFamily="2" charset="-122"/>
                <a:ea typeface="宋体" panose="02010600030101010101" pitchFamily="2" charset="-122"/>
                <a:cs typeface="+mn-ea"/>
                <a:sym typeface="+mn-lt"/>
              </a:rPr>
              <a:t>单体应用架构</a:t>
            </a:r>
            <a:endParaRPr lang="zh-CN" altLang="en-US" sz="2400" dirty="0">
              <a:solidFill>
                <a:srgbClr val="FDFDFD"/>
              </a:solidFill>
              <a:latin typeface="宋体" panose="02010600030101010101" pitchFamily="2" charset="-122"/>
              <a:ea typeface="宋体" panose="02010600030101010101" pitchFamily="2" charset="-122"/>
              <a:cs typeface="+mn-ea"/>
              <a:sym typeface="+mn-lt"/>
            </a:endParaRPr>
          </a:p>
        </p:txBody>
      </p:sp>
      <p:sp>
        <p:nvSpPr>
          <p:cNvPr id="16" name="TextBox 50"/>
          <p:cNvSpPr txBox="1"/>
          <p:nvPr/>
        </p:nvSpPr>
        <p:spPr>
          <a:xfrm>
            <a:off x="1065178" y="413731"/>
            <a:ext cx="4378086" cy="275590"/>
          </a:xfrm>
          <a:prstGeom prst="rect">
            <a:avLst/>
          </a:prstGeom>
          <a:noFill/>
        </p:spPr>
        <p:txBody>
          <a:bodyPr wrap="square" rtlCol="0">
            <a:spAutoFit/>
          </a:bodyPr>
          <a:lstStyle/>
          <a:p>
            <a:r>
              <a:rPr lang="en-US" sz="1200" dirty="0">
                <a:solidFill>
                  <a:srgbClr val="FDFDFD"/>
                </a:solidFill>
                <a:latin typeface="微软雅黑" panose="020B0503020204020204" charset="-122"/>
                <a:ea typeface="微软雅黑" panose="020B0503020204020204" charset="-122"/>
                <a:cs typeface="+mn-ea"/>
                <a:sym typeface="+mn-lt"/>
              </a:rPr>
              <a:t>LET‘S MAKE YOUR STUDY EASY</a:t>
            </a:r>
            <a:endParaRPr lang="en-US" sz="1200" dirty="0">
              <a:solidFill>
                <a:srgbClr val="FDFDFD"/>
              </a:solidFill>
              <a:latin typeface="微软雅黑" panose="020B0503020204020204" charset="-122"/>
              <a:ea typeface="微软雅黑" panose="020B0503020204020204" charset="-122"/>
              <a:cs typeface="+mn-ea"/>
              <a:sym typeface="+mn-lt"/>
            </a:endParaRPr>
          </a:p>
        </p:txBody>
      </p:sp>
      <p:sp>
        <p:nvSpPr>
          <p:cNvPr id="17" name="Rectangle 51"/>
          <p:cNvSpPr/>
          <p:nvPr/>
        </p:nvSpPr>
        <p:spPr>
          <a:xfrm>
            <a:off x="925747" y="414044"/>
            <a:ext cx="70970" cy="628052"/>
          </a:xfrm>
          <a:prstGeom prst="rect">
            <a:avLst/>
          </a:prstGeom>
          <a:solidFill>
            <a:srgbClr val="F8F8F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cs typeface="+mn-ea"/>
              <a:sym typeface="+mn-lt"/>
            </a:endParaRPr>
          </a:p>
        </p:txBody>
      </p:sp>
      <p:pic>
        <p:nvPicPr>
          <p:cNvPr id="19" name="图片 18" descr="D:\4.png4"/>
          <p:cNvPicPr>
            <a:picLocks noChangeAspect="1"/>
          </p:cNvPicPr>
          <p:nvPr/>
        </p:nvPicPr>
        <p:blipFill>
          <a:blip r:embed="rId2"/>
          <a:srcRect/>
          <a:stretch>
            <a:fillRect/>
          </a:stretch>
        </p:blipFill>
        <p:spPr>
          <a:xfrm>
            <a:off x="-893445" y="-41910"/>
            <a:ext cx="2817495" cy="1583690"/>
          </a:xfrm>
          <a:prstGeom prst="rect">
            <a:avLst/>
          </a:prstGeom>
        </p:spPr>
      </p:pic>
      <p:sp>
        <p:nvSpPr>
          <p:cNvPr id="2" name="文本框 1"/>
          <p:cNvSpPr txBox="1"/>
          <p:nvPr/>
        </p:nvSpPr>
        <p:spPr>
          <a:xfrm>
            <a:off x="733468" y="1536499"/>
            <a:ext cx="10725064" cy="1476375"/>
          </a:xfrm>
          <a:prstGeom prst="rect">
            <a:avLst/>
          </a:prstGeom>
          <a:noFill/>
        </p:spPr>
        <p:txBody>
          <a:bodyPr wrap="square" rtlCol="0" anchor="t">
            <a:spAutoFit/>
          </a:bodyPr>
          <a:lstStyle/>
          <a:p>
            <a:pPr>
              <a:lnSpc>
                <a:spcPct val="150000"/>
              </a:lnSpc>
            </a:pPr>
            <a:r>
              <a:rPr lang="zh-CN" altLang="en-US" sz="2000" dirty="0">
                <a:solidFill>
                  <a:srgbClr val="F3644B"/>
                </a:solidFill>
                <a:latin typeface="宋体" panose="02010600030101010101" pitchFamily="2" charset="-122"/>
                <a:ea typeface="宋体" panose="02010600030101010101" pitchFamily="2" charset="-122"/>
                <a:sym typeface="+mn-ea"/>
              </a:rPr>
              <a:t>在诞⽣之初，系统的⽤户量、数据量规模都⽐较⼩，项目所有的功能模块都放在一个工程中编码、编译、打包并且部署在一个</a:t>
            </a:r>
            <a:r>
              <a:rPr lang="en-US" altLang="zh-CN" sz="2000" dirty="0">
                <a:solidFill>
                  <a:srgbClr val="F3644B"/>
                </a:solidFill>
                <a:latin typeface="宋体" panose="02010600030101010101" pitchFamily="2" charset="-122"/>
                <a:ea typeface="宋体" panose="02010600030101010101" pitchFamily="2" charset="-122"/>
                <a:sym typeface="+mn-ea"/>
              </a:rPr>
              <a:t>Tomcat</a:t>
            </a:r>
            <a:r>
              <a:rPr lang="zh-CN" altLang="en-US" sz="2000" dirty="0">
                <a:solidFill>
                  <a:srgbClr val="F3644B"/>
                </a:solidFill>
                <a:latin typeface="宋体" panose="02010600030101010101" pitchFamily="2" charset="-122"/>
                <a:ea typeface="宋体" panose="02010600030101010101" pitchFamily="2" charset="-122"/>
                <a:sym typeface="+mn-ea"/>
              </a:rPr>
              <a:t>容器中的架构模式就是单体应用架构，这样的架构既简单实 ⽤、便于维护，成本⼜低，成为了那个时代的主流架构⽅式。</a:t>
            </a:r>
            <a:endParaRPr lang="zh-CN" altLang="en-US" sz="2000" dirty="0">
              <a:solidFill>
                <a:srgbClr val="F3644B"/>
              </a:solidFill>
              <a:latin typeface="宋体" panose="02010600030101010101" pitchFamily="2" charset="-122"/>
              <a:ea typeface="宋体" panose="02010600030101010101" pitchFamily="2" charset="-122"/>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未标题-2"/>
          <p:cNvPicPr>
            <a:picLocks noChangeAspect="1"/>
          </p:cNvPicPr>
          <p:nvPr/>
        </p:nvPicPr>
        <p:blipFill>
          <a:blip r:embed="rId1"/>
          <a:stretch>
            <a:fillRect/>
          </a:stretch>
        </p:blipFill>
        <p:spPr>
          <a:xfrm>
            <a:off x="7232650" y="3305810"/>
            <a:ext cx="10156190" cy="5709285"/>
          </a:xfrm>
          <a:prstGeom prst="rect">
            <a:avLst/>
          </a:prstGeom>
        </p:spPr>
      </p:pic>
      <p:sp>
        <p:nvSpPr>
          <p:cNvPr id="14" name="矩形 13"/>
          <p:cNvSpPr/>
          <p:nvPr/>
        </p:nvSpPr>
        <p:spPr>
          <a:xfrm>
            <a:off x="-49530" y="267970"/>
            <a:ext cx="12268200" cy="963930"/>
          </a:xfrm>
          <a:prstGeom prst="rect">
            <a:avLst/>
          </a:prstGeom>
          <a:solidFill>
            <a:srgbClr val="F3644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TextBox 49"/>
          <p:cNvSpPr txBox="1"/>
          <p:nvPr/>
        </p:nvSpPr>
        <p:spPr>
          <a:xfrm>
            <a:off x="1065178" y="714211"/>
            <a:ext cx="7013610" cy="386080"/>
          </a:xfrm>
          <a:prstGeom prst="rect">
            <a:avLst/>
          </a:prstGeom>
          <a:noFill/>
        </p:spPr>
        <p:txBody>
          <a:bodyPr wrap="square" rtlCol="0">
            <a:spAutoFit/>
          </a:bodyPr>
          <a:lstStyle/>
          <a:p>
            <a:pPr>
              <a:lnSpc>
                <a:spcPct val="80000"/>
              </a:lnSpc>
            </a:pPr>
            <a:r>
              <a:rPr lang="zh-CN" altLang="en-US" sz="2400" dirty="0">
                <a:solidFill>
                  <a:srgbClr val="FDFDFD"/>
                </a:solidFill>
                <a:latin typeface="宋体" panose="02010600030101010101" pitchFamily="2" charset="-122"/>
                <a:ea typeface="宋体" panose="02010600030101010101" pitchFamily="2" charset="-122"/>
                <a:cs typeface="+mn-ea"/>
                <a:sym typeface="+mn-lt"/>
              </a:rPr>
              <a:t>课程讲解 </a:t>
            </a:r>
            <a:r>
              <a:rPr lang="en-US" altLang="zh-CN" sz="2400" dirty="0">
                <a:solidFill>
                  <a:srgbClr val="FDFDFD"/>
                </a:solidFill>
                <a:latin typeface="宋体" panose="02010600030101010101" pitchFamily="2" charset="-122"/>
                <a:ea typeface="宋体" panose="02010600030101010101" pitchFamily="2" charset="-122"/>
                <a:cs typeface="+mn-ea"/>
                <a:sym typeface="+mn-lt"/>
              </a:rPr>
              <a:t>-- </a:t>
            </a:r>
            <a:r>
              <a:rPr lang="zh-CN" altLang="en-US" sz="2400" dirty="0">
                <a:solidFill>
                  <a:srgbClr val="FDFDFD"/>
                </a:solidFill>
                <a:latin typeface="宋体" panose="02010600030101010101" pitchFamily="2" charset="-122"/>
                <a:ea typeface="宋体" panose="02010600030101010101" pitchFamily="2" charset="-122"/>
                <a:cs typeface="+mn-ea"/>
                <a:sym typeface="+mn-lt"/>
              </a:rPr>
              <a:t>单体应用架构</a:t>
            </a:r>
            <a:endParaRPr lang="zh-CN" altLang="en-US" sz="2400" dirty="0">
              <a:solidFill>
                <a:srgbClr val="FDFDFD"/>
              </a:solidFill>
              <a:latin typeface="宋体" panose="02010600030101010101" pitchFamily="2" charset="-122"/>
              <a:ea typeface="宋体" panose="02010600030101010101" pitchFamily="2" charset="-122"/>
              <a:cs typeface="+mn-ea"/>
              <a:sym typeface="+mn-lt"/>
            </a:endParaRPr>
          </a:p>
        </p:txBody>
      </p:sp>
      <p:sp>
        <p:nvSpPr>
          <p:cNvPr id="16" name="TextBox 50"/>
          <p:cNvSpPr txBox="1"/>
          <p:nvPr/>
        </p:nvSpPr>
        <p:spPr>
          <a:xfrm>
            <a:off x="1065178" y="413731"/>
            <a:ext cx="4378086" cy="275590"/>
          </a:xfrm>
          <a:prstGeom prst="rect">
            <a:avLst/>
          </a:prstGeom>
          <a:noFill/>
        </p:spPr>
        <p:txBody>
          <a:bodyPr wrap="square" rtlCol="0">
            <a:spAutoFit/>
          </a:bodyPr>
          <a:lstStyle/>
          <a:p>
            <a:r>
              <a:rPr lang="en-US" sz="1200" dirty="0">
                <a:solidFill>
                  <a:srgbClr val="FDFDFD"/>
                </a:solidFill>
                <a:latin typeface="微软雅黑" panose="020B0503020204020204" charset="-122"/>
                <a:ea typeface="微软雅黑" panose="020B0503020204020204" charset="-122"/>
                <a:cs typeface="+mn-ea"/>
                <a:sym typeface="+mn-lt"/>
              </a:rPr>
              <a:t>LET‘S MAKE YOUR STUDY EASY</a:t>
            </a:r>
            <a:endParaRPr lang="en-US" sz="1200" dirty="0">
              <a:solidFill>
                <a:srgbClr val="FDFDFD"/>
              </a:solidFill>
              <a:latin typeface="微软雅黑" panose="020B0503020204020204" charset="-122"/>
              <a:ea typeface="微软雅黑" panose="020B0503020204020204" charset="-122"/>
              <a:cs typeface="+mn-ea"/>
              <a:sym typeface="+mn-lt"/>
            </a:endParaRPr>
          </a:p>
        </p:txBody>
      </p:sp>
      <p:sp>
        <p:nvSpPr>
          <p:cNvPr id="17" name="Rectangle 51"/>
          <p:cNvSpPr/>
          <p:nvPr/>
        </p:nvSpPr>
        <p:spPr>
          <a:xfrm>
            <a:off x="925747" y="414044"/>
            <a:ext cx="70970" cy="628052"/>
          </a:xfrm>
          <a:prstGeom prst="rect">
            <a:avLst/>
          </a:prstGeom>
          <a:solidFill>
            <a:srgbClr val="F8F8F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cs typeface="+mn-ea"/>
              <a:sym typeface="+mn-lt"/>
            </a:endParaRPr>
          </a:p>
        </p:txBody>
      </p:sp>
      <p:pic>
        <p:nvPicPr>
          <p:cNvPr id="19" name="图片 18" descr="D:\4.png4"/>
          <p:cNvPicPr>
            <a:picLocks noChangeAspect="1"/>
          </p:cNvPicPr>
          <p:nvPr/>
        </p:nvPicPr>
        <p:blipFill>
          <a:blip r:embed="rId2"/>
          <a:srcRect/>
          <a:stretch>
            <a:fillRect/>
          </a:stretch>
        </p:blipFill>
        <p:spPr>
          <a:xfrm>
            <a:off x="-893445" y="-41910"/>
            <a:ext cx="2817495" cy="1583690"/>
          </a:xfrm>
          <a:prstGeom prst="rect">
            <a:avLst/>
          </a:prstGeom>
        </p:spPr>
      </p:pic>
      <p:pic>
        <p:nvPicPr>
          <p:cNvPr id="4" name="图片 3"/>
          <p:cNvPicPr>
            <a:picLocks noChangeAspect="1"/>
          </p:cNvPicPr>
          <p:nvPr/>
        </p:nvPicPr>
        <p:blipFill>
          <a:blip r:embed="rId3"/>
          <a:stretch>
            <a:fillRect/>
          </a:stretch>
        </p:blipFill>
        <p:spPr>
          <a:xfrm>
            <a:off x="2635635" y="2432371"/>
            <a:ext cx="6920730" cy="285189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descr="未标题-2"/>
          <p:cNvPicPr>
            <a:picLocks noChangeAspect="1"/>
          </p:cNvPicPr>
          <p:nvPr/>
        </p:nvPicPr>
        <p:blipFill>
          <a:blip r:embed="rId1"/>
          <a:stretch>
            <a:fillRect/>
          </a:stretch>
        </p:blipFill>
        <p:spPr>
          <a:xfrm>
            <a:off x="7232650" y="3305810"/>
            <a:ext cx="10156190" cy="5709285"/>
          </a:xfrm>
          <a:prstGeom prst="rect">
            <a:avLst/>
          </a:prstGeom>
        </p:spPr>
      </p:pic>
      <p:sp>
        <p:nvSpPr>
          <p:cNvPr id="14" name="矩形 13"/>
          <p:cNvSpPr/>
          <p:nvPr/>
        </p:nvSpPr>
        <p:spPr>
          <a:xfrm>
            <a:off x="-49530" y="267970"/>
            <a:ext cx="12268200" cy="963930"/>
          </a:xfrm>
          <a:prstGeom prst="rect">
            <a:avLst/>
          </a:prstGeom>
          <a:solidFill>
            <a:srgbClr val="F3644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zh-CN" altLang="en-US"/>
          </a:p>
        </p:txBody>
      </p:sp>
      <p:sp>
        <p:nvSpPr>
          <p:cNvPr id="15" name="TextBox 49"/>
          <p:cNvSpPr txBox="1"/>
          <p:nvPr/>
        </p:nvSpPr>
        <p:spPr>
          <a:xfrm>
            <a:off x="1065178" y="714211"/>
            <a:ext cx="7013610" cy="386080"/>
          </a:xfrm>
          <a:prstGeom prst="rect">
            <a:avLst/>
          </a:prstGeom>
          <a:noFill/>
        </p:spPr>
        <p:txBody>
          <a:bodyPr wrap="square" rtlCol="0">
            <a:spAutoFit/>
          </a:bodyPr>
          <a:lstStyle/>
          <a:p>
            <a:pPr>
              <a:lnSpc>
                <a:spcPct val="80000"/>
              </a:lnSpc>
            </a:pPr>
            <a:r>
              <a:rPr lang="zh-CN" altLang="en-US" sz="2400" dirty="0">
                <a:solidFill>
                  <a:srgbClr val="FDFDFD"/>
                </a:solidFill>
                <a:latin typeface="宋体" panose="02010600030101010101" pitchFamily="2" charset="-122"/>
                <a:ea typeface="宋体" panose="02010600030101010101" pitchFamily="2" charset="-122"/>
                <a:cs typeface="+mn-ea"/>
                <a:sym typeface="+mn-lt"/>
              </a:rPr>
              <a:t>课程讲解 </a:t>
            </a:r>
            <a:r>
              <a:rPr lang="en-US" altLang="zh-CN" sz="2400" dirty="0">
                <a:solidFill>
                  <a:srgbClr val="FDFDFD"/>
                </a:solidFill>
                <a:latin typeface="宋体" panose="02010600030101010101" pitchFamily="2" charset="-122"/>
                <a:ea typeface="宋体" panose="02010600030101010101" pitchFamily="2" charset="-122"/>
                <a:cs typeface="+mn-ea"/>
                <a:sym typeface="+mn-lt"/>
              </a:rPr>
              <a:t>-- </a:t>
            </a:r>
            <a:r>
              <a:rPr lang="zh-CN" altLang="en-US" sz="2400" dirty="0">
                <a:solidFill>
                  <a:srgbClr val="FDFDFD"/>
                </a:solidFill>
                <a:latin typeface="宋体" panose="02010600030101010101" pitchFamily="2" charset="-122"/>
                <a:ea typeface="宋体" panose="02010600030101010101" pitchFamily="2" charset="-122"/>
                <a:cs typeface="+mn-ea"/>
                <a:sym typeface="+mn-lt"/>
              </a:rPr>
              <a:t>单体应用架构</a:t>
            </a:r>
            <a:endParaRPr lang="zh-CN" altLang="en-US" sz="2400" dirty="0">
              <a:solidFill>
                <a:srgbClr val="FDFDFD"/>
              </a:solidFill>
              <a:latin typeface="宋体" panose="02010600030101010101" pitchFamily="2" charset="-122"/>
              <a:ea typeface="宋体" panose="02010600030101010101" pitchFamily="2" charset="-122"/>
              <a:cs typeface="+mn-ea"/>
              <a:sym typeface="+mn-lt"/>
            </a:endParaRPr>
          </a:p>
        </p:txBody>
      </p:sp>
      <p:sp>
        <p:nvSpPr>
          <p:cNvPr id="16" name="TextBox 50"/>
          <p:cNvSpPr txBox="1"/>
          <p:nvPr/>
        </p:nvSpPr>
        <p:spPr>
          <a:xfrm>
            <a:off x="1065178" y="413731"/>
            <a:ext cx="4378086" cy="275590"/>
          </a:xfrm>
          <a:prstGeom prst="rect">
            <a:avLst/>
          </a:prstGeom>
          <a:noFill/>
        </p:spPr>
        <p:txBody>
          <a:bodyPr wrap="square" rtlCol="0">
            <a:spAutoFit/>
          </a:bodyPr>
          <a:lstStyle/>
          <a:p>
            <a:r>
              <a:rPr lang="en-US" sz="1200" dirty="0">
                <a:solidFill>
                  <a:srgbClr val="FDFDFD"/>
                </a:solidFill>
                <a:latin typeface="微软雅黑" panose="020B0503020204020204" charset="-122"/>
                <a:ea typeface="微软雅黑" panose="020B0503020204020204" charset="-122"/>
                <a:cs typeface="+mn-ea"/>
                <a:sym typeface="+mn-lt"/>
              </a:rPr>
              <a:t>LET‘S MAKE YOUR STUDY EASY</a:t>
            </a:r>
            <a:endParaRPr lang="en-US" sz="1200" dirty="0">
              <a:solidFill>
                <a:srgbClr val="FDFDFD"/>
              </a:solidFill>
              <a:latin typeface="微软雅黑" panose="020B0503020204020204" charset="-122"/>
              <a:ea typeface="微软雅黑" panose="020B0503020204020204" charset="-122"/>
              <a:cs typeface="+mn-ea"/>
              <a:sym typeface="+mn-lt"/>
            </a:endParaRPr>
          </a:p>
        </p:txBody>
      </p:sp>
      <p:sp>
        <p:nvSpPr>
          <p:cNvPr id="17" name="Rectangle 51"/>
          <p:cNvSpPr/>
          <p:nvPr/>
        </p:nvSpPr>
        <p:spPr>
          <a:xfrm>
            <a:off x="925747" y="414044"/>
            <a:ext cx="70970" cy="628052"/>
          </a:xfrm>
          <a:prstGeom prst="rect">
            <a:avLst/>
          </a:prstGeom>
          <a:solidFill>
            <a:srgbClr val="F8F8F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cs typeface="+mn-ea"/>
              <a:sym typeface="+mn-lt"/>
            </a:endParaRPr>
          </a:p>
        </p:txBody>
      </p:sp>
      <p:pic>
        <p:nvPicPr>
          <p:cNvPr id="19" name="图片 18" descr="D:\4.png4"/>
          <p:cNvPicPr>
            <a:picLocks noChangeAspect="1"/>
          </p:cNvPicPr>
          <p:nvPr/>
        </p:nvPicPr>
        <p:blipFill>
          <a:blip r:embed="rId2"/>
          <a:srcRect/>
          <a:stretch>
            <a:fillRect/>
          </a:stretch>
        </p:blipFill>
        <p:spPr>
          <a:xfrm>
            <a:off x="-893445" y="-41910"/>
            <a:ext cx="2817495" cy="1583690"/>
          </a:xfrm>
          <a:prstGeom prst="rect">
            <a:avLst/>
          </a:prstGeom>
        </p:spPr>
      </p:pic>
      <p:pic>
        <p:nvPicPr>
          <p:cNvPr id="3" name="图片 2"/>
          <p:cNvPicPr>
            <a:picLocks noChangeAspect="1"/>
          </p:cNvPicPr>
          <p:nvPr/>
        </p:nvPicPr>
        <p:blipFill>
          <a:blip r:embed="rId3"/>
          <a:stretch>
            <a:fillRect/>
          </a:stretch>
        </p:blipFill>
        <p:spPr>
          <a:xfrm>
            <a:off x="1632887" y="2420798"/>
            <a:ext cx="8903366" cy="2574667"/>
          </a:xfrm>
          <a:prstGeom prst="rect">
            <a:avLst/>
          </a:prstGeom>
        </p:spPr>
      </p:pic>
    </p:spTree>
  </p:cSld>
  <p:clrMapOvr>
    <a:masterClrMapping/>
  </p:clrMapOvr>
</p:sld>
</file>

<file path=ppt/theme/theme1.xml><?xml version="1.0" encoding="utf-8"?>
<a:theme xmlns:a="http://schemas.openxmlformats.org/drawingml/2006/main" name="f450b0d4963ece9be7ae7f3cbf6a74776566f6cf">
  <a:themeElements>
    <a:clrScheme name="自定义 902">
      <a:dk1>
        <a:srgbClr val="4B5050"/>
      </a:dk1>
      <a:lt1>
        <a:srgbClr val="FFFFFF"/>
      </a:lt1>
      <a:dk2>
        <a:srgbClr val="4B5050"/>
      </a:dk2>
      <a:lt2>
        <a:srgbClr val="FFFFFF"/>
      </a:lt2>
      <a:accent1>
        <a:srgbClr val="4B5050"/>
      </a:accent1>
      <a:accent2>
        <a:srgbClr val="19B49B"/>
      </a:accent2>
      <a:accent3>
        <a:srgbClr val="4B5050"/>
      </a:accent3>
      <a:accent4>
        <a:srgbClr val="19B49B"/>
      </a:accent4>
      <a:accent5>
        <a:srgbClr val="4B5050"/>
      </a:accent5>
      <a:accent6>
        <a:srgbClr val="19B49B"/>
      </a:accent6>
      <a:hlink>
        <a:srgbClr val="F33B48"/>
      </a:hlink>
      <a:folHlink>
        <a:srgbClr val="FFC000"/>
      </a:folHlink>
    </a:clrScheme>
    <a:fontScheme name="Temp">
      <a:majorFont>
        <a:latin typeface="Calibri"/>
        <a:ea typeface="微软雅黑"/>
        <a:cs typeface=""/>
      </a:majorFont>
      <a:minorFont>
        <a:latin typeface="Calibri"/>
        <a:ea typeface="微软雅黑"/>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Theme">
  <a:themeElements>
    <a:clrScheme name="自定义 1044">
      <a:dk1>
        <a:srgbClr val="737572"/>
      </a:dk1>
      <a:lt1>
        <a:sysClr val="window" lastClr="FFFFFF"/>
      </a:lt1>
      <a:dk2>
        <a:srgbClr val="445469"/>
      </a:dk2>
      <a:lt2>
        <a:srgbClr val="FFFFFF"/>
      </a:lt2>
      <a:accent1>
        <a:srgbClr val="3A8BC1"/>
      </a:accent1>
      <a:accent2>
        <a:srgbClr val="445469"/>
      </a:accent2>
      <a:accent3>
        <a:srgbClr val="3A8BC1"/>
      </a:accent3>
      <a:accent4>
        <a:srgbClr val="445469"/>
      </a:accent4>
      <a:accent5>
        <a:srgbClr val="3A8BC1"/>
      </a:accent5>
      <a:accent6>
        <a:srgbClr val="445469"/>
      </a:accent6>
      <a:hlink>
        <a:srgbClr val="1E9272"/>
      </a:hlink>
      <a:folHlink>
        <a:srgbClr val="32FFBF"/>
      </a:folHlink>
    </a:clrScheme>
    <a:fontScheme name="自定义 10">
      <a:majorFont>
        <a:latin typeface="Calibri Light"/>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6385</Words>
  <Application>WPS 演示</Application>
  <PresentationFormat>宽屏</PresentationFormat>
  <Paragraphs>385</Paragraphs>
  <Slides>53</Slides>
  <Notes>2</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53</vt:i4>
      </vt:variant>
    </vt:vector>
  </HeadingPairs>
  <TitlesOfParts>
    <vt:vector size="67" baseType="lpstr">
      <vt:lpstr>Arial</vt:lpstr>
      <vt:lpstr>宋体</vt:lpstr>
      <vt:lpstr>Wingdings</vt:lpstr>
      <vt:lpstr>Lato</vt:lpstr>
      <vt:lpstr>Calibri</vt:lpstr>
      <vt:lpstr>Calibri Light</vt:lpstr>
      <vt:lpstr>思源黑体 CN Heavy</vt:lpstr>
      <vt:lpstr>Noto Sans S Chinese Light</vt:lpstr>
      <vt:lpstr>思源黑体 CN Bold</vt:lpstr>
      <vt:lpstr>微软雅黑</vt:lpstr>
      <vt:lpstr>Arial Unicode MS</vt:lpstr>
      <vt:lpstr>等线</vt:lpstr>
      <vt:lpstr>f450b0d4963ece9be7ae7f3cbf6a74776566f6cf</vt:lpstr>
      <vt:lpstr>Default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Administrator</cp:lastModifiedBy>
  <cp:revision>186</cp:revision>
  <dcterms:created xsi:type="dcterms:W3CDTF">2020-01-14T03:18:00Z</dcterms:created>
  <dcterms:modified xsi:type="dcterms:W3CDTF">2021-01-03T05:47:15Z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