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277" r:id="rId13"/>
    <p:sldId id="533" r:id="rId14"/>
    <p:sldId id="534" r:id="rId15"/>
    <p:sldId id="498" r:id="rId16"/>
    <p:sldId id="499" r:id="rId17"/>
    <p:sldId id="359" r:id="rId18"/>
    <p:sldId id="360" r:id="rId19"/>
    <p:sldId id="361" r:id="rId20"/>
    <p:sldId id="535" r:id="rId21"/>
    <p:sldId id="536" r:id="rId22"/>
    <p:sldId id="537" r:id="rId23"/>
    <p:sldId id="538" r:id="rId24"/>
    <p:sldId id="539" r:id="rId25"/>
    <p:sldId id="540" r:id="rId26"/>
    <p:sldId id="546" r:id="rId27"/>
    <p:sldId id="542" r:id="rId28"/>
    <p:sldId id="543" r:id="rId29"/>
    <p:sldId id="544" r:id="rId30"/>
    <p:sldId id="545" r:id="rId31"/>
    <p:sldId id="547" r:id="rId32"/>
    <p:sldId id="549" r:id="rId33"/>
    <p:sldId id="550" r:id="rId34"/>
    <p:sldId id="551" r:id="rId35"/>
    <p:sldId id="552" r:id="rId36"/>
    <p:sldId id="553" r:id="rId37"/>
    <p:sldId id="556" r:id="rId38"/>
    <p:sldId id="557" r:id="rId39"/>
    <p:sldId id="558" r:id="rId40"/>
    <p:sldId id="559" r:id="rId41"/>
    <p:sldId id="560" r:id="rId42"/>
    <p:sldId id="565" r:id="rId43"/>
    <p:sldId id="566" r:id="rId44"/>
    <p:sldId id="570" r:id="rId45"/>
    <p:sldId id="571" r:id="rId46"/>
    <p:sldId id="572" r:id="rId47"/>
    <p:sldId id="573" r:id="rId48"/>
    <p:sldId id="574" r:id="rId49"/>
    <p:sldId id="575" r:id="rId50"/>
    <p:sldId id="299" r:id="rId51"/>
    <p:sldId id="291" r:id="rId52"/>
    <p:sldId id="300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Day03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69741" y="3297697"/>
            <a:ext cx="324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流程控制语句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Scanner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类的使用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1866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、创建对象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10" y="195199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781935"/>
            <a:ext cx="1058227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  变量名  =  new 数据类型(参数列表);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925" y="3761105"/>
            <a:ext cx="1866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、调用方法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3885" y="43173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3885" y="5147310"/>
            <a:ext cx="1058227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变量名.方法名();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  <p:bldP spid="6" grpId="0" bldLvl="0" animBg="1"/>
      <p:bldP spid="6" grpId="1" animBg="1"/>
      <p:bldP spid="4" grpId="0"/>
      <p:bldP spid="4" grpId="1"/>
      <p:bldP spid="5" grpId="0"/>
      <p:bldP spid="5" grpId="1"/>
      <p:bldP spid="7" grpId="0" bldLvl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Scanner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类的使用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252855"/>
            <a:ext cx="12547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、示例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350" y="1770380"/>
            <a:ext cx="10582275" cy="48926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import java.util.Scanner;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public class ScannerDemo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	public static void main(String[] args) {  	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//创建对象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Scanner sc= new Scanner(System.in);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 友情提示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System.out.println("请输入一个整数：");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//接收数据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int n = sc.nextInt();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//输出数据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System.out.println("n= " + n);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	}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6" grpId="0" bldLvl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2412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使用键盘录入三个学员的成绩90分、94分、82分，然后使用运算符进</a:t>
            </a:r>
            <a:endParaRPr sz="240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行比较获取成绩最高的分数并打印结果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分支结构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9348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38881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970429"/>
            <a:ext cx="2326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3904948"/>
            <a:ext cx="2941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switch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选择分支语句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说明：</a:t>
            </a:r>
            <a:r>
              <a:rPr lang="zh-CN" altLang="en-US" sz="2400">
                <a:sym typeface="+mn-ea"/>
              </a:rPr>
              <a:t>在程序执行的过程中，各条语句的执行顺序对程序的结果是有直接影响的。所以，我们必须清楚每条语句的执行流程。而且，很多时候我们要通过控制语句的执行顺序来实现我们要完成的功能。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3305175"/>
            <a:ext cx="112115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在Java中，流程控制语句大概可以分以下三类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Font typeface="Wingdings" panose="05000000000000000000" charset="0"/>
              <a:buChar char="p"/>
            </a:pPr>
            <a:r>
              <a:rPr lang="zh-CN" altLang="en-US" sz="2400"/>
              <a:t>顺序结构</a:t>
            </a:r>
            <a:endParaRPr lang="zh-CN" altLang="en-US" sz="2400"/>
          </a:p>
          <a:p>
            <a:endParaRPr lang="zh-CN" altLang="en-US" sz="2400"/>
          </a:p>
          <a:p>
            <a:pPr marL="800100" lvl="1" indent="-342900">
              <a:buFont typeface="Wingdings" panose="05000000000000000000" charset="0"/>
              <a:buChar char="p"/>
            </a:pPr>
            <a:r>
              <a:rPr lang="zh-CN" altLang="en-US" sz="2400"/>
              <a:t>分支结构(if, switch)</a:t>
            </a:r>
            <a:endParaRPr lang="zh-CN" altLang="en-US" sz="2400"/>
          </a:p>
          <a:p>
            <a:endParaRPr lang="zh-CN" altLang="en-US" sz="2400"/>
          </a:p>
          <a:p>
            <a:pPr marL="800100" lvl="1" indent="-342900">
              <a:buFont typeface="Wingdings" panose="05000000000000000000" charset="0"/>
              <a:buChar char="p"/>
            </a:pPr>
            <a:r>
              <a:rPr lang="zh-CN" altLang="en-US" sz="2400"/>
              <a:t>循环结构(for, while, do…while)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310005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if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条件分支语句分类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2316480"/>
            <a:ext cx="1121156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marL="800100" lvl="1" indent="-342900">
              <a:buFont typeface="Wingdings" panose="05000000000000000000" charset="0"/>
              <a:buChar char="p"/>
            </a:pPr>
            <a:r>
              <a:rPr lang="zh-CN" altLang="en-US" sz="2400"/>
              <a:t>if单分支语句</a:t>
            </a:r>
            <a:endParaRPr lang="zh-CN" altLang="en-US" sz="2400"/>
          </a:p>
          <a:p>
            <a:endParaRPr lang="zh-CN" altLang="en-US" sz="2400"/>
          </a:p>
          <a:p>
            <a:pPr marL="800100" lvl="1" indent="-342900">
              <a:buFont typeface="Wingdings" panose="05000000000000000000" charset="0"/>
              <a:buChar char="p"/>
            </a:pPr>
            <a:r>
              <a:rPr lang="zh-CN" altLang="en-US" sz="2400"/>
              <a:t>if...else... 双分支语句</a:t>
            </a:r>
            <a:endParaRPr lang="zh-CN" altLang="en-US" sz="2400"/>
          </a:p>
          <a:p>
            <a:endParaRPr lang="zh-CN" altLang="en-US" sz="2400"/>
          </a:p>
          <a:p>
            <a:pPr marL="800100" lvl="1" indent="-342900">
              <a:buFont typeface="Wingdings" panose="05000000000000000000" charset="0"/>
              <a:buChar char="p"/>
            </a:pPr>
            <a:r>
              <a:rPr lang="zh-CN" altLang="en-US" sz="2400"/>
              <a:t>if...else if ...else...多分支语句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9075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语法：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781935"/>
            <a:ext cx="4759325" cy="2306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if(关系表达式)｛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	语句体;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｝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//其它语句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7530" y="2027555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伪代码：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8975" y="2781935"/>
            <a:ext cx="5387975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if(小明的高考成绩超过700分)｛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	小明就可以上哈佛;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｝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//其它语句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再看看其他人的成绩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6" grpId="0" bldLvl="0" animBg="1"/>
      <p:bldP spid="6" grpId="1" animBg="1"/>
      <p:bldP spid="7" grpId="0"/>
      <p:bldP spid="7" grpId="1"/>
      <p:bldP spid="8" grpId="0" bldLvl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9075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执行流程：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95" y="2705100"/>
            <a:ext cx="2790190" cy="3230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8425" y="2882900"/>
            <a:ext cx="65836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(1) 首先计算关系表达式的值；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(2) 如果关系表达式的值为true就执行语句体；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(3) 如果关系表达式的值为false就不执行语句体；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(4) 继续执行后面的其他语句。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6395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67515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数据输入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05638" y="30238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62721" y="305945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7863" y="42557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84946" y="4291354"/>
            <a:ext cx="35572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Eclipse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工具的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调试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4" grpId="0"/>
      <p:bldP spid="3" grpId="1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088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练习：定义几个变量数，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 a=10,b=20,c=10;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单分支语句分别判断</a:t>
            </a:r>
            <a:endParaRPr lang="zh-CN" altLang="en-US" sz="240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并打印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是否等于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以及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是否等于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if...else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双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7932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语法：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660650"/>
            <a:ext cx="4759325" cy="3415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if(关系表达式) { 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	语句体1;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 else 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	语句体2;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//其它语句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7530" y="188468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伪代码：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89295" y="2660650"/>
            <a:ext cx="5387975" cy="3969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if(小明的高考成绩超过700分)｛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	小明就可以上哈佛;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｝else{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	小明选择重读一次;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//其它语句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再看看其他人的成绩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6" grpId="0" bldLvl="0" animBg="1"/>
      <p:bldP spid="6" grpId="1" animBg="1"/>
      <p:bldP spid="7" grpId="0"/>
      <p:bldP spid="7" grpId="1"/>
      <p:bldP spid="8" grpId="0" bldLvl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if...else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双分支语句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9075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执行流程：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8425" y="2882900"/>
            <a:ext cx="65836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(1) 首先计算关系表达式的值；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(2) 如果关系表达式的值为true就执行语句体1；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(3) 如果关系表达式的值为false就执行语句体2；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(4) 继续执行后面的其他语句。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45" y="2882900"/>
            <a:ext cx="3939540" cy="288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99364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练习：定义几个变量数，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int a=10,b=20;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进行大小对比判断，如果</a:t>
            </a:r>
            <a:endParaRPr lang="zh-CN" altLang="en-US" sz="240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a&gt;b,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打印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大于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；否则打印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056380"/>
            <a:ext cx="12193270" cy="33820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619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让用户任意给出一个整数，请用程序实现判断该整数是奇数还是偶数，并在控制台输出该整数是奇数还是偶数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195705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if...else if...else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7170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语法：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317750"/>
            <a:ext cx="4759325" cy="4523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if (关系表达式1)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	语句体1;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 else if (关系表达式2)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	语句体2;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...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}else if (关系表达式n)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	语句体n;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 else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	语句体n+1;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//其它语句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7530" y="17170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伪代码：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8495" y="2317750"/>
            <a:ext cx="5709920" cy="378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if(小明的高考成绩超过700分)｛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	小明就可以上哈佛;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｝else if(小明的高考成绩超过600，但不超过700){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小明选择上武大;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 else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// 连600分都没考到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小明真的就重读了;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//其它语句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再看看其他人的成绩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6" grpId="0" bldLvl="0" animBg="1"/>
      <p:bldP spid="6" grpId="1" animBg="1"/>
      <p:bldP spid="7" grpId="0"/>
      <p:bldP spid="7" grpId="1"/>
      <p:bldP spid="8" grpId="0" bldLvl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if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条件分支语句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1861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if...else if...else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6789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执行流程：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8425" y="1955165"/>
            <a:ext cx="678688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(1)首先计算关系表达式1的值,判断其结果是true还是false；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(2) 如果是true就执行语句体1，然后执行最下面的其他语句；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(3) 如果是false就继续计算关系表达式2,判断其结果是true还是false；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(4) 如果是true就执行语句体2，然后执行最下面的其他语句；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(5) 如果是false就继续计算关系表达式…,判断其结果是true还是false；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(6) …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(7) 如果没有任何关系表达式为true，就执行else中的语句体n+1。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" y="2324100"/>
            <a:ext cx="4592955" cy="4224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1308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键盘录入一个星期数(1,2,...7)，输出对应的星期一，星期二，...星期日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056380"/>
            <a:ext cx="12193270" cy="33820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6197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小明快要期末考试了，小明爸爸对他说，会根据他不同的考试成绩，送他不同的礼物，假如你可以控制小明的得分，请用程序实现小明到底该获得什么样的礼物，并在控制台输出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2810" y="329501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switch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选择分支语句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50315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语法：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889125"/>
            <a:ext cx="4759325" cy="4523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switch(表达式)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case 常量值1: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语句体1;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break;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case 常量值2: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语句体2;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break;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...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default: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语句体n+1;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break;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7530" y="1250315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伪代码：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8495" y="1889125"/>
            <a:ext cx="5709920" cy="4523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switch(输入的星期天数)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case 1: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这是星期一;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break;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case 2: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这是星期二;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break;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...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default: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你输入的星期数用问题！;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    break;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6" grpId="0" bldLvl="0" animBg="1"/>
      <p:bldP spid="6" grpId="1" animBg="1"/>
      <p:bldP spid="7" grpId="0"/>
      <p:bldP spid="7" grpId="1"/>
      <p:bldP spid="8" grpId="0" bldLvl="0" animBg="1"/>
      <p:bldP spid="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switch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选择分支语句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383665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执行流程：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4765" y="2632710"/>
            <a:ext cx="53778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(1)</a:t>
            </a:r>
            <a:r>
              <a:rPr lang="zh-CN" altLang="en-US" sz="2000"/>
              <a:t>先计算出表达式的值；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(2</a:t>
            </a:r>
            <a:r>
              <a:rPr lang="zh-CN" altLang="en-US" sz="2000"/>
              <a:t>自上而下和case依次比较，一旦有对应的值匹配，就会执行相应的语句，在执行的过程中，遇到break就会结束。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(3)</a:t>
            </a:r>
            <a:r>
              <a:rPr lang="zh-CN" altLang="en-US" sz="2000"/>
              <a:t>如果所有的case都和表达式的值不匹配，就会执行default语句体部分，然后程序结束掉。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" y="2106930"/>
            <a:ext cx="5858510" cy="381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6984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一年有12个月，分属于春夏秋冬4个季节，键盘录入一个月份，请用程序</a:t>
            </a:r>
            <a:endParaRPr sz="240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实现判断该月份属于哪个季节，并输出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，使用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switch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语句完成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2810" y="329501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switch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选择分支语句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50315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ym typeface="+mn-ea"/>
              </a:rPr>
              <a:t>case</a:t>
            </a:r>
            <a:r>
              <a:rPr lang="zh-CN" altLang="en-US" sz="2400">
                <a:sym typeface="+mn-ea"/>
              </a:rPr>
              <a:t>的穿透性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2322195"/>
            <a:ext cx="107353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在switch语句中，如果case的后面不写break，将出现穿透现象，也就是不会在判断下一个case的值，直接向后运行，直到遇到break，或者整体switch结束。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2" grpId="0"/>
      <p:bldP spid="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2730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3416935"/>
            <a:chOff x="7470" y="2444"/>
            <a:chExt cx="4305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流程控制语句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6984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一年有12个月，分属于春夏秋冬4个季节，键盘录入一个月份，请用程序</a:t>
            </a:r>
            <a:endParaRPr sz="240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实现判断该月份属于哪个季节，并输出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，使用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switch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语句结合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case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穿透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eclipse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的</a:t>
              </a:r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debug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调试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9348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38881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970429"/>
            <a:ext cx="3863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eclipse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启动介绍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3904948"/>
            <a:ext cx="3863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eclipse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按钮执行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eclipse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第一步：打开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ava代码文件，在左侧双击鼠标设置断点，或者在左侧右键点击Toggle Breakpoint。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023110"/>
            <a:ext cx="6911340" cy="431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eclipse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2. </a:t>
            </a:r>
            <a:r>
              <a:rPr sz="2400">
                <a:sym typeface="+mn-ea"/>
              </a:rPr>
              <a:t>第二步：点击eclipse上方的“蜘蛛”按钮，debug调试开始或者是main()方法右键Debug As运行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830830"/>
            <a:ext cx="8983980" cy="119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eclipse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3. </a:t>
            </a:r>
            <a:r>
              <a:rPr sz="2400">
                <a:sym typeface="+mn-ea"/>
              </a:rPr>
              <a:t>第三步：显示debug图框。debug模式的界面，分为5个区域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2100580"/>
            <a:ext cx="7627620" cy="444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eclipse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debug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" y="1395730"/>
            <a:ext cx="9075420" cy="2042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180" y="3797300"/>
            <a:ext cx="110902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1.表示当前实现继续运行直到下一个断点，快捷键为F8。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2.表示打断整个进程，就是结束程序运行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3.表示进入当前方法，快捷键为F5。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4.表示运行下一行代码，快捷键为F6。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5.表示退出当前方法，返回到调用层，快捷键为F7。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60550"/>
            <a:ext cx="8255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Scanner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条件分支语句的使用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switch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选择分支语句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、掌握键盘录入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Scanner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类的基本使用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掌握三种if分支语句结构、执行流程以及使用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掌握switch分支语句结构、执行流程以及使用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、掌握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eclipse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工具的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debug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调试使用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数据输入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5641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2482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Scanner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类的使用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580973"/>
            <a:ext cx="1870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Scanner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练习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Scanner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类的使用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12547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、导包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10" y="2199640"/>
            <a:ext cx="11029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使用import关键字导包，在类的所有代码之前导包，引入要使用的类型，java.lang包下的所有类无需导入。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Scanner 类在java.util包下，所以需要将该类导入。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4337050"/>
            <a:ext cx="1058227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import 包名.类名;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  <p:bldP spid="6" grpId="0" bldLvl="0" animBg="1"/>
      <p:bldP spid="6" grpId="1" animBg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4309</Words>
  <Application>WPS 演示</Application>
  <PresentationFormat>宽屏</PresentationFormat>
  <Paragraphs>474</Paragraphs>
  <Slides>49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shitou</cp:lastModifiedBy>
  <cp:revision>362</cp:revision>
  <dcterms:created xsi:type="dcterms:W3CDTF">2020-01-14T03:18:00Z</dcterms:created>
  <dcterms:modified xsi:type="dcterms:W3CDTF">2020-06-11T06:20:50Z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