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7"/>
  </p:notesMasterIdLst>
  <p:sldIdLst>
    <p:sldId id="258" r:id="rId4"/>
    <p:sldId id="259" r:id="rId5"/>
    <p:sldId id="288" r:id="rId6"/>
    <p:sldId id="313" r:id="rId8"/>
    <p:sldId id="264" r:id="rId9"/>
    <p:sldId id="296" r:id="rId10"/>
    <p:sldId id="314" r:id="rId11"/>
    <p:sldId id="342" r:id="rId12"/>
    <p:sldId id="695" r:id="rId13"/>
    <p:sldId id="610" r:id="rId14"/>
    <p:sldId id="646" r:id="rId15"/>
    <p:sldId id="611" r:id="rId16"/>
    <p:sldId id="612" r:id="rId17"/>
    <p:sldId id="533" r:id="rId18"/>
    <p:sldId id="571" r:id="rId19"/>
    <p:sldId id="613" r:id="rId20"/>
    <p:sldId id="697" r:id="rId21"/>
    <p:sldId id="624" r:id="rId22"/>
    <p:sldId id="625" r:id="rId23"/>
    <p:sldId id="699" r:id="rId24"/>
    <p:sldId id="626" r:id="rId25"/>
    <p:sldId id="659" r:id="rId26"/>
    <p:sldId id="660" r:id="rId27"/>
    <p:sldId id="630" r:id="rId28"/>
    <p:sldId id="631" r:id="rId29"/>
    <p:sldId id="678" r:id="rId30"/>
    <p:sldId id="679" r:id="rId31"/>
    <p:sldId id="704" r:id="rId32"/>
    <p:sldId id="705" r:id="rId33"/>
    <p:sldId id="706" r:id="rId34"/>
    <p:sldId id="707" r:id="rId35"/>
    <p:sldId id="763" r:id="rId36"/>
    <p:sldId id="744" r:id="rId37"/>
    <p:sldId id="711" r:id="rId38"/>
    <p:sldId id="712" r:id="rId39"/>
    <p:sldId id="713" r:id="rId40"/>
    <p:sldId id="714" r:id="rId41"/>
    <p:sldId id="715" r:id="rId42"/>
    <p:sldId id="716" r:id="rId43"/>
    <p:sldId id="717" r:id="rId44"/>
    <p:sldId id="718" r:id="rId45"/>
    <p:sldId id="719" r:id="rId46"/>
    <p:sldId id="682" r:id="rId47"/>
    <p:sldId id="683" r:id="rId48"/>
    <p:sldId id="720" r:id="rId49"/>
    <p:sldId id="721" r:id="rId50"/>
    <p:sldId id="299" r:id="rId51"/>
    <p:sldId id="291" r:id="rId52"/>
    <p:sldId id="300"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3002fad-bfe3-4287-9585-58db91f78c8d}">
          <p14:sldIdLst>
            <p14:sldId id="258"/>
            <p14:sldId id="259"/>
            <p14:sldId id="288"/>
            <p14:sldId id="313"/>
            <p14:sldId id="264"/>
            <p14:sldId id="296"/>
            <p14:sldId id="314"/>
            <p14:sldId id="342"/>
            <p14:sldId id="695"/>
            <p14:sldId id="610"/>
            <p14:sldId id="646"/>
            <p14:sldId id="611"/>
            <p14:sldId id="612"/>
            <p14:sldId id="533"/>
            <p14:sldId id="571"/>
            <p14:sldId id="613"/>
            <p14:sldId id="697"/>
            <p14:sldId id="624"/>
            <p14:sldId id="625"/>
            <p14:sldId id="699"/>
            <p14:sldId id="626"/>
            <p14:sldId id="659"/>
            <p14:sldId id="660"/>
            <p14:sldId id="630"/>
            <p14:sldId id="631"/>
            <p14:sldId id="678"/>
            <p14:sldId id="679"/>
            <p14:sldId id="704"/>
            <p14:sldId id="705"/>
            <p14:sldId id="706"/>
            <p14:sldId id="707"/>
            <p14:sldId id="763"/>
            <p14:sldId id="744"/>
            <p14:sldId id="711"/>
            <p14:sldId id="712"/>
            <p14:sldId id="713"/>
            <p14:sldId id="714"/>
            <p14:sldId id="715"/>
            <p14:sldId id="716"/>
            <p14:sldId id="717"/>
            <p14:sldId id="718"/>
            <p14:sldId id="719"/>
            <p14:sldId id="682"/>
            <p14:sldId id="683"/>
            <p14:sldId id="720"/>
            <p14:sldId id="721"/>
          </p14:sldIdLst>
        </p14:section>
        <p14:section name="无标题节" id="{eb2601ae-d0b5-4c19-b2d8-bd9894d01d31}">
          <p14:sldIdLst>
            <p14:sldId id="299"/>
            <p14:sldId id="291"/>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BC1"/>
    <a:srgbClr val="F3644B"/>
    <a:srgbClr val="7030A0"/>
    <a:srgbClr val="4C964D"/>
    <a:srgbClr val="C00000"/>
    <a:srgbClr val="FDFDFD"/>
    <a:srgbClr val="FC10FF"/>
    <a:srgbClr val="2D3CFF"/>
    <a:srgbClr val="00E205"/>
    <a:srgbClr val="FF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7" d="100"/>
          <a:sy n="97" d="100"/>
        </p:scale>
        <p:origin x="144" y="90"/>
      </p:cViewPr>
      <p:guideLst>
        <p:guide orient="horz" pos="2365"/>
        <p:guide pos="385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36DF2183-FB84-4317-8027-F2F931B16D0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73F0046-10F7-4BBB-9D46-616B951BEB0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hree Laptops">
    <p:spTree>
      <p:nvGrpSpPr>
        <p:cNvPr id="1" name=""/>
        <p:cNvGrpSpPr/>
        <p:nvPr/>
      </p:nvGrpSpPr>
      <p:grpSpPr>
        <a:xfrm>
          <a:off x="0" y="0"/>
          <a:ext cx="0" cy="0"/>
          <a:chOff x="0" y="0"/>
          <a:chExt cx="0" cy="0"/>
        </a:xfrm>
      </p:grpSpPr>
      <p:sp>
        <p:nvSpPr>
          <p:cNvPr id="10" name="Picture Placeholder 2"/>
          <p:cNvSpPr>
            <a:spLocks noGrp="1"/>
          </p:cNvSpPr>
          <p:nvPr>
            <p:ph type="pic" sz="quarter" idx="10"/>
          </p:nvPr>
        </p:nvSpPr>
        <p:spPr>
          <a:xfrm>
            <a:off x="5079339" y="2633663"/>
            <a:ext cx="2007133" cy="2608263"/>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Pad ">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0"/>
            <a:ext cx="12192000" cy="6858000"/>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0"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0.xml"/><Relationship Id="rId4" Type="http://schemas.openxmlformats.org/officeDocument/2006/relationships/image" Target="../media/image5.png"/><Relationship Id="rId3" Type="http://schemas.microsoft.com/office/2007/relationships/hdphoto" Target="../media/image16.wdp"/><Relationship Id="rId2" Type="http://schemas.openxmlformats.org/officeDocument/2006/relationships/image" Target="../media/image15.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0.xml"/><Relationship Id="rId4" Type="http://schemas.openxmlformats.org/officeDocument/2006/relationships/image" Target="../media/image5.png"/><Relationship Id="rId3" Type="http://schemas.microsoft.com/office/2007/relationships/hdphoto" Target="../media/image16.wdp"/><Relationship Id="rId2" Type="http://schemas.openxmlformats.org/officeDocument/2006/relationships/image" Target="../media/image15.png"/><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0.xml"/><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0.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1" name="文本框 60"/>
          <p:cNvSpPr txBox="1"/>
          <p:nvPr/>
        </p:nvSpPr>
        <p:spPr>
          <a:xfrm>
            <a:off x="4465320" y="2275573"/>
            <a:ext cx="3261360" cy="706755"/>
          </a:xfrm>
          <a:prstGeom prst="rect">
            <a:avLst/>
          </a:prstGeom>
          <a:noFill/>
        </p:spPr>
        <p:txBody>
          <a:bodyPr wrap="none" rtlCol="0">
            <a:spAutoFit/>
          </a:bodyPr>
          <a:lstStyle/>
          <a:p>
            <a:pPr algn="ctr"/>
            <a:r>
              <a:rPr lang="en-US" altLang="zh-CN" sz="4000" b="1" dirty="0">
                <a:solidFill>
                  <a:schemeClr val="bg1"/>
                </a:solidFill>
                <a:latin typeface="宋体" panose="02010600030101010101" pitchFamily="2" charset="-122"/>
                <a:ea typeface="宋体" panose="02010600030101010101" pitchFamily="2" charset="-122"/>
                <a:cs typeface="+mn-ea"/>
                <a:sym typeface="+mn-lt"/>
              </a:rPr>
              <a:t>JavaSE Day08</a:t>
            </a:r>
            <a:endParaRPr lang="en-US" altLang="zh-CN"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3" name="文本框 62"/>
          <p:cNvSpPr txBox="1"/>
          <p:nvPr/>
        </p:nvSpPr>
        <p:spPr>
          <a:xfrm>
            <a:off x="4980281" y="3297697"/>
            <a:ext cx="2225040" cy="1322070"/>
          </a:xfrm>
          <a:prstGeom prst="rect">
            <a:avLst/>
          </a:prstGeom>
          <a:noFill/>
        </p:spPr>
        <p:txBody>
          <a:bodyPr wrap="none" rtlCol="0">
            <a:spAutoFit/>
          </a:bodyPr>
          <a:lstStyle/>
          <a:p>
            <a:pPr algn="ctr"/>
            <a:r>
              <a:rPr lang="zh-CN" sz="4000" b="1" dirty="0">
                <a:solidFill>
                  <a:schemeClr val="bg1"/>
                </a:solidFill>
                <a:latin typeface="宋体" panose="02010600030101010101" pitchFamily="2" charset="-122"/>
                <a:ea typeface="宋体" panose="02010600030101010101" pitchFamily="2" charset="-122"/>
                <a:cs typeface="+mn-ea"/>
                <a:sym typeface="+mn-lt"/>
              </a:rPr>
              <a:t>面向对象</a:t>
            </a:r>
            <a:endParaRPr lang="zh-CN" sz="4000" b="1" dirty="0">
              <a:solidFill>
                <a:schemeClr val="bg1"/>
              </a:solidFill>
              <a:latin typeface="宋体" panose="02010600030101010101" pitchFamily="2" charset="-122"/>
              <a:ea typeface="宋体" panose="02010600030101010101" pitchFamily="2" charset="-122"/>
              <a:cs typeface="+mn-ea"/>
              <a:sym typeface="+mn-lt"/>
            </a:endParaRPr>
          </a:p>
          <a:p>
            <a:pPr algn="ctr"/>
            <a:r>
              <a:rPr lang="zh-CN" sz="4000" b="1" dirty="0">
                <a:solidFill>
                  <a:schemeClr val="bg1"/>
                </a:solidFill>
                <a:latin typeface="宋体" panose="02010600030101010101" pitchFamily="2" charset="-122"/>
                <a:ea typeface="宋体" panose="02010600030101010101" pitchFamily="2" charset="-122"/>
                <a:cs typeface="+mn-ea"/>
                <a:sym typeface="+mn-lt"/>
              </a:rPr>
              <a:t>（基础）</a:t>
            </a:r>
            <a:endParaRPr lang="zh-CN"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5" name="圆角矩形 64"/>
          <p:cNvSpPr/>
          <p:nvPr/>
        </p:nvSpPr>
        <p:spPr>
          <a:xfrm>
            <a:off x="5210686" y="4598315"/>
            <a:ext cx="1987400" cy="491319"/>
          </a:xfrm>
          <a:prstGeom prst="round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主讲人：</a:t>
            </a:r>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XXX</a:t>
            </a:r>
            <a:endPar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grpSp>
        <p:nvGrpSpPr>
          <p:cNvPr id="12" name="组合 11"/>
          <p:cNvGrpSpPr/>
          <p:nvPr/>
        </p:nvGrpSpPr>
        <p:grpSpPr>
          <a:xfrm>
            <a:off x="5658678" y="4354495"/>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2" name="图片 1" descr="厚溥logo"/>
          <p:cNvPicPr>
            <a:picLocks noChangeAspect="1"/>
          </p:cNvPicPr>
          <p:nvPr/>
        </p:nvPicPr>
        <p:blipFill>
          <a:blip r:embed="rId1"/>
          <a:stretch>
            <a:fillRect/>
          </a:stretch>
        </p:blipFill>
        <p:spPr>
          <a:xfrm>
            <a:off x="5668645" y="1323975"/>
            <a:ext cx="866140" cy="866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blinds(horizontal)">
                                      <p:cBhvr>
                                        <p:cTn id="16" dur="500"/>
                                        <p:tgtEl>
                                          <p:spTgt spid="6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blinds(horizontal)">
                                      <p:cBhvr>
                                        <p:cTn id="19" dur="500"/>
                                        <p:tgtEl>
                                          <p:spTgt spid="65"/>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1" grpId="0"/>
      <p:bldP spid="63" grpId="0"/>
      <p:bldP spid="65" grpId="0" animBg="1"/>
      <p:bldP spid="20" grpId="1" animBg="1"/>
      <p:bldP spid="61" grpId="1"/>
      <p:bldP spid="63" grpId="1"/>
      <p:bldP spid="6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方法的可变参数介绍</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601345" y="1386205"/>
            <a:ext cx="110109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语法：</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6" name="文本框 5"/>
          <p:cNvSpPr txBox="1"/>
          <p:nvPr/>
        </p:nvSpPr>
        <p:spPr>
          <a:xfrm>
            <a:off x="601345" y="3380740"/>
            <a:ext cx="110109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示例：</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601345" y="1927860"/>
            <a:ext cx="10847070" cy="64516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方法名([固定参数列表],可变参数类型… 可变参数形参名)</a:t>
            </a:r>
            <a:endParaRPr lang="zh-CN" altLang="en-US" sz="2400">
              <a:solidFill>
                <a:schemeClr val="tx1"/>
              </a:solidFill>
              <a:effectLst/>
            </a:endParaRPr>
          </a:p>
        </p:txBody>
      </p:sp>
      <p:sp>
        <p:nvSpPr>
          <p:cNvPr id="10" name="文本框 9"/>
          <p:cNvSpPr txBox="1"/>
          <p:nvPr/>
        </p:nvSpPr>
        <p:spPr>
          <a:xfrm>
            <a:off x="601345" y="3982085"/>
            <a:ext cx="10847070" cy="119888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getSum(int... v);</a:t>
            </a:r>
            <a:endParaRPr lang="zh-CN" altLang="en-US" sz="2400">
              <a:solidFill>
                <a:schemeClr val="tx1"/>
              </a:solidFill>
              <a:effectLst/>
            </a:endParaRPr>
          </a:p>
          <a:p>
            <a:pPr fontAlgn="auto">
              <a:lnSpc>
                <a:spcPct val="150000"/>
              </a:lnSpc>
            </a:pPr>
            <a:r>
              <a:rPr lang="zh-CN" altLang="en-US" sz="2400">
                <a:solidFill>
                  <a:schemeClr val="tx1"/>
                </a:solidFill>
                <a:effectLst/>
              </a:rPr>
              <a:t>getOrder(String a,int... ids);</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500" fill="hold">
                                          <p:stCondLst>
                                            <p:cond delay="0"/>
                                          </p:stCondLst>
                                        </p:cTn>
                                        <p:tgtEl>
                                          <p:spTgt spid="6"/>
                                        </p:tgtEl>
                                        <p:attrNameLst>
                                          <p:attrName>style.visibility</p:attrName>
                                        </p:attrNameLst>
                                      </p:cBhvr>
                                      <p:to>
                                        <p:strVal val="visible"/>
                                      </p:to>
                                    </p:set>
                                    <p:animEffect transition="in" filter="box(in)">
                                      <p:cBhvr>
                                        <p:cTn id="21" dur="500"/>
                                        <p:tgtEl>
                                          <p:spTgt spid="6"/>
                                        </p:tgtEl>
                                      </p:cBhvr>
                                    </p:animEffect>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6" grpId="0"/>
      <p:bldP spid="6" grpId="1"/>
      <p:bldP spid="4" grpId="0" bldLvl="0" animBg="1"/>
      <p:bldP spid="4" grpId="1" animBg="1"/>
      <p:bldP spid="10" grpId="0" bldLvl="0" animBg="1"/>
      <p:bldP spid="1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681355"/>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方法的可变参数介绍</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a:p>
            <a:pPr>
              <a:lnSpc>
                <a:spcPct val="80000"/>
              </a:lnSpc>
            </a:pP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711200" y="1969770"/>
            <a:ext cx="10906760" cy="1938020"/>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000" dirty="0">
                <a:latin typeface="宋体" panose="02010600030101010101" pitchFamily="2" charset="-122"/>
                <a:ea typeface="宋体" panose="02010600030101010101" pitchFamily="2" charset="-122"/>
                <a:sym typeface="+mn-ea"/>
              </a:rPr>
              <a:t>当需求设计方法时，方法的部分参数类型一致且个数不定，就可以使用Java的可变参数定义方法；</a:t>
            </a:r>
            <a:endParaRPr lang="zh-CN" altLang="en-US" sz="20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000" dirty="0">
                <a:latin typeface="宋体" panose="02010600030101010101" pitchFamily="2" charset="-122"/>
                <a:ea typeface="宋体" panose="02010600030101010101" pitchFamily="2" charset="-122"/>
                <a:sym typeface="+mn-ea"/>
              </a:rPr>
              <a:t>定义可变参数方法时，允许假如其他类型的固定参数列表，且可变参数必须放在最后；</a:t>
            </a:r>
            <a:endParaRPr lang="zh-CN" altLang="en-US" sz="20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000" dirty="0">
                <a:latin typeface="宋体" panose="02010600030101010101" pitchFamily="2" charset="-122"/>
                <a:ea typeface="宋体" panose="02010600030101010101" pitchFamily="2" charset="-122"/>
                <a:sym typeface="+mn-ea"/>
              </a:rPr>
              <a:t>在方法中定义可变参数后，我们可以像操作数组一样操作该参数。</a:t>
            </a:r>
            <a:endParaRPr lang="zh-CN" altLang="en-US" sz="2000" dirty="0">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809605" y="5611495"/>
            <a:ext cx="1280160" cy="990600"/>
          </a:xfrm>
          <a:prstGeom prst="rect">
            <a:avLst/>
          </a:prstGeom>
        </p:spPr>
      </p:pic>
      <p:sp>
        <p:nvSpPr>
          <p:cNvPr id="2" name="文本框 1"/>
          <p:cNvSpPr txBox="1"/>
          <p:nvPr/>
        </p:nvSpPr>
        <p:spPr>
          <a:xfrm>
            <a:off x="739775" y="1357630"/>
            <a:ext cx="2937510" cy="460375"/>
          </a:xfrm>
          <a:prstGeom prst="rect">
            <a:avLst/>
          </a:prstGeom>
          <a:noFill/>
        </p:spPr>
        <p:txBody>
          <a:bodyPr wrap="none" rtlCol="0" anchor="t">
            <a:spAutoFit/>
          </a:bodyPr>
          <a:p>
            <a:pPr indent="0" algn="l">
              <a:buFont typeface="+mj-lt"/>
              <a:buNone/>
            </a:pPr>
            <a:r>
              <a:rPr lang="zh-CN" altLang="en-US" sz="2400" b="1" dirty="0" smtClean="0">
                <a:solidFill>
                  <a:srgbClr val="FF0000"/>
                </a:solidFill>
                <a:latin typeface="宋体" panose="02010600030101010101" pitchFamily="2" charset="-122"/>
                <a:ea typeface="宋体" panose="02010600030101010101" pitchFamily="2" charset="-122"/>
                <a:sym typeface="+mn-ea"/>
              </a:rPr>
              <a:t>可变参数语法说明：</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2740025"/>
            <a:chOff x="7470" y="2444"/>
            <a:chExt cx="3971" cy="4315"/>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02</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1016"/>
            </a:xfrm>
            <a:prstGeom prst="rect">
              <a:avLst/>
            </a:prstGeom>
            <a:noFill/>
          </p:spPr>
          <p:txBody>
            <a:bodyPr wrap="square" rtlCol="0">
              <a:spAutoFit/>
            </a:bodyPr>
            <a:p>
              <a:pPr algn="ctr"/>
              <a:r>
                <a:rPr lang="zh-CN" sz="3600">
                  <a:solidFill>
                    <a:srgbClr val="FDFDFD"/>
                  </a:solidFill>
                  <a:latin typeface="宋体" panose="02010600030101010101" pitchFamily="2" charset="-122"/>
                  <a:ea typeface="宋体" panose="02010600030101010101" pitchFamily="2" charset="-122"/>
                  <a:cs typeface="思源黑体 CN Bold" panose="020B0800000000000000" charset="-122"/>
                </a:rPr>
                <a:t>递归方法</a:t>
              </a:r>
              <a:endParaRPr lang="zh-CN" sz="36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9" grpId="1"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43103" y="136336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43103" y="263080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600186" y="1398929"/>
            <a:ext cx="140716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递归介绍</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600186" y="2647648"/>
            <a:ext cx="1407160" cy="460375"/>
          </a:xfrm>
          <a:prstGeom prst="rect">
            <a:avLst/>
          </a:prstGeom>
          <a:noFill/>
        </p:spPr>
        <p:txBody>
          <a:bodyPr wrap="none" rtlCol="0">
            <a:spAutoFit/>
          </a:bodyPr>
          <a:lstStyle/>
          <a:p>
            <a:r>
              <a:rPr lang="zh-CN" sz="2400" b="1" dirty="0">
                <a:solidFill>
                  <a:schemeClr val="tx2"/>
                </a:solidFill>
                <a:latin typeface="宋体" panose="02010600030101010101" pitchFamily="2" charset="-122"/>
                <a:ea typeface="宋体" panose="02010600030101010101" pitchFamily="2" charset="-122"/>
                <a:cs typeface="+mn-ea"/>
                <a:sym typeface="+mn-lt"/>
              </a:rPr>
              <a:t>递归使用</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13" name="椭圆 12"/>
          <p:cNvSpPr/>
          <p:nvPr/>
        </p:nvSpPr>
        <p:spPr>
          <a:xfrm>
            <a:off x="6846913" y="392938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17" name="文本框 16"/>
          <p:cNvSpPr txBox="1"/>
          <p:nvPr/>
        </p:nvSpPr>
        <p:spPr>
          <a:xfrm>
            <a:off x="7593836" y="3946223"/>
            <a:ext cx="2019300" cy="460375"/>
          </a:xfrm>
          <a:prstGeom prst="rect">
            <a:avLst/>
          </a:prstGeom>
          <a:noFill/>
        </p:spPr>
        <p:txBody>
          <a:bodyPr wrap="none" rtlCol="0">
            <a:spAutoFit/>
          </a:bodyPr>
          <a:p>
            <a:r>
              <a:rPr lang="zh-CN" sz="2400" b="1" dirty="0">
                <a:solidFill>
                  <a:schemeClr val="tx2"/>
                </a:solidFill>
                <a:latin typeface="宋体" panose="02010600030101010101" pitchFamily="2" charset="-122"/>
                <a:ea typeface="宋体" panose="02010600030101010101" pitchFamily="2" charset="-122"/>
                <a:cs typeface="+mn-ea"/>
                <a:sym typeface="+mn-lt"/>
              </a:rPr>
              <a:t>递归方法说明</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P spid="13" grpId="0" bldLvl="0" animBg="1"/>
      <p:bldP spid="17" grpId="0"/>
      <p:bldP spid="13" grpId="1" animBg="1"/>
      <p:bldP spid="1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递归介绍</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8" name="文本框 7"/>
          <p:cNvSpPr txBox="1"/>
          <p:nvPr/>
        </p:nvSpPr>
        <p:spPr>
          <a:xfrm>
            <a:off x="2296795" y="1725930"/>
            <a:ext cx="9151620" cy="119888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b="1" dirty="0">
                <a:solidFill>
                  <a:srgbClr val="FF0000"/>
                </a:solidFill>
                <a:latin typeface="宋体" panose="02010600030101010101" pitchFamily="2" charset="-122"/>
                <a:ea typeface="宋体" panose="02010600030101010101" pitchFamily="2" charset="-122"/>
                <a:sym typeface="+mn-ea"/>
              </a:rPr>
              <a:t>需求：</a:t>
            </a:r>
            <a:r>
              <a:rPr sz="2400" dirty="0">
                <a:latin typeface="宋体" panose="02010600030101010101" pitchFamily="2" charset="-122"/>
                <a:ea typeface="宋体" panose="02010600030101010101" pitchFamily="2" charset="-122"/>
                <a:sym typeface="+mn-ea"/>
              </a:rPr>
              <a:t>假设你在一个电影院，你想知道自己坐在哪一排，</a:t>
            </a:r>
            <a:r>
              <a:rPr lang="zh-CN" sz="2400" dirty="0">
                <a:latin typeface="宋体" panose="02010600030101010101" pitchFamily="2" charset="-122"/>
                <a:ea typeface="宋体" panose="02010600030101010101" pitchFamily="2" charset="-122"/>
                <a:sym typeface="+mn-ea"/>
              </a:rPr>
              <a:t>可以怎么解决？</a:t>
            </a:r>
            <a:endParaRPr lang="zh-CN" sz="2400" dirty="0">
              <a:latin typeface="宋体" panose="02010600030101010101" pitchFamily="2" charset="-122"/>
              <a:ea typeface="宋体" panose="02010600030101010101" pitchFamily="2" charset="-122"/>
              <a:sym typeface="+mn-ea"/>
            </a:endParaRPr>
          </a:p>
        </p:txBody>
      </p:sp>
      <p:pic>
        <p:nvPicPr>
          <p:cNvPr id="9" name="图片 8"/>
          <p:cNvPicPr>
            <a:picLocks noChangeAspect="1"/>
          </p:cNvPicPr>
          <p:nvPr/>
        </p:nvPicPr>
        <p:blipFill>
          <a:blip r:embed="rId4"/>
          <a:stretch>
            <a:fillRect/>
          </a:stretch>
        </p:blipFill>
        <p:spPr>
          <a:xfrm>
            <a:off x="232410" y="1459230"/>
            <a:ext cx="1814830" cy="1764030"/>
          </a:xfrm>
          <a:prstGeom prst="rect">
            <a:avLst/>
          </a:prstGeom>
        </p:spPr>
      </p:pic>
      <p:sp>
        <p:nvSpPr>
          <p:cNvPr id="11" name="文本框 10"/>
          <p:cNvSpPr txBox="1"/>
          <p:nvPr/>
        </p:nvSpPr>
        <p:spPr>
          <a:xfrm>
            <a:off x="493395" y="3834765"/>
            <a:ext cx="11205210" cy="119888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latin typeface="宋体" panose="02010600030101010101" pitchFamily="2" charset="-122"/>
                <a:ea typeface="宋体" panose="02010600030101010101" pitchFamily="2" charset="-122"/>
              </a:rPr>
              <a:t>1、自己一排一排的数，自己计算；</a:t>
            </a:r>
            <a:endParaRPr lang="en-US" altLang="zh-CN" sz="2400" dirty="0">
              <a:latin typeface="宋体" panose="02010600030101010101" pitchFamily="2" charset="-122"/>
              <a:ea typeface="宋体" panose="02010600030101010101" pitchFamily="2" charset="-122"/>
            </a:endParaRPr>
          </a:p>
          <a:p>
            <a:pPr indent="0" fontAlgn="auto">
              <a:lnSpc>
                <a:spcPct val="150000"/>
              </a:lnSpc>
              <a:buFont typeface="Wingdings" panose="05000000000000000000" charset="0"/>
              <a:buNone/>
            </a:pPr>
            <a:r>
              <a:rPr lang="en-US" altLang="zh-CN" sz="2400" dirty="0">
                <a:latin typeface="宋体" panose="02010600030101010101" pitchFamily="2" charset="-122"/>
                <a:ea typeface="宋体" panose="02010600030101010101" pitchFamily="2" charset="-122"/>
              </a:rPr>
              <a:t>2、问前面的是第几排，自己加一即可</a:t>
            </a:r>
            <a:r>
              <a:rPr lang="zh-CN" altLang="en-US" sz="2400" dirty="0">
                <a:latin typeface="宋体" panose="02010600030101010101" pitchFamily="2" charset="-122"/>
                <a:ea typeface="宋体" panose="02010600030101010101" pitchFamily="2" charset="-122"/>
              </a:rPr>
              <a:t>，前面的可能也不知道，需要重复问前面的</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8" grpId="0"/>
      <p:bldP spid="8"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递归使用</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30429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递归思想：</a:t>
            </a:r>
            <a:r>
              <a:rPr lang="zh-CN" altLang="en-US" sz="2200" dirty="0">
                <a:latin typeface="宋体" panose="02010600030101010101" pitchFamily="2" charset="-122"/>
                <a:ea typeface="宋体" panose="02010600030101010101" pitchFamily="2" charset="-122"/>
                <a:sym typeface="+mn-ea"/>
              </a:rPr>
              <a:t>通过重复将问题分解为同类的子问题而解决问题的方法。</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6" name="文本框 5"/>
          <p:cNvSpPr txBox="1"/>
          <p:nvPr/>
        </p:nvSpPr>
        <p:spPr>
          <a:xfrm>
            <a:off x="662305" y="1993265"/>
            <a:ext cx="10906760" cy="212280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将复杂重复的问题进行抽取、简单化；</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对重复的内容定义一个方法；</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根据条件控制，重复调用该方法；</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重复方法，要有出口，避免死递归。</a:t>
            </a:r>
            <a:endParaRPr lang="zh-CN" altLang="en-US" sz="22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递归使用</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3" name="文本框 2"/>
          <p:cNvSpPr txBox="1"/>
          <p:nvPr/>
        </p:nvSpPr>
        <p:spPr>
          <a:xfrm>
            <a:off x="610870" y="122872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阶乘示意图：</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3954145" y="1873885"/>
            <a:ext cx="3878580" cy="3055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递归方法说明</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30429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递归方法使用注意事项：</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6" name="文本框 5"/>
          <p:cNvSpPr txBox="1"/>
          <p:nvPr/>
        </p:nvSpPr>
        <p:spPr>
          <a:xfrm>
            <a:off x="662305" y="1993265"/>
            <a:ext cx="10906760" cy="3138170"/>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递归方法可以使用重复方法、少量代码，即可实现复杂功能的实现；</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递归方法一定要有出口，否则无限递归调用，直到出现StackOverflowError（栈内存溢出）错误；</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递归方法的递归次数也不能过多，否则同样出现StackOverflowError（栈内存溢出）错误；</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递归方法都可以使用非递归方法解决，比如循环。</a:t>
            </a:r>
            <a:endParaRPr lang="zh-CN" altLang="en-US" sz="22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1778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2801620"/>
            <a:chOff x="7470" y="2444"/>
            <a:chExt cx="3971" cy="4412"/>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03</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1113"/>
            </a:xfrm>
            <a:prstGeom prst="rect">
              <a:avLst/>
            </a:prstGeom>
            <a:noFill/>
          </p:spPr>
          <p:txBody>
            <a:bodyPr wrap="square" rtlCol="0">
              <a:spAutoFit/>
            </a:bodyPr>
            <a:p>
              <a:pPr algn="ctr"/>
              <a:r>
                <a:rPr lang="zh-CN" sz="4000">
                  <a:solidFill>
                    <a:srgbClr val="FDFDFD"/>
                  </a:solidFill>
                  <a:latin typeface="宋体" panose="02010600030101010101" pitchFamily="2" charset="-122"/>
                  <a:ea typeface="宋体" panose="02010600030101010101" pitchFamily="2" charset="-122"/>
                  <a:cs typeface="思源黑体 CN Bold" panose="020B0800000000000000" charset="-122"/>
                </a:rPr>
                <a:t>构造方法</a:t>
              </a:r>
              <a:endParaRPr lang="zh-CN" sz="40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9" grpId="1"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635"/>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12623" y="187771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12623" y="336423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69706" y="1913279"/>
            <a:ext cx="201930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构造方法介绍</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69706" y="3381073"/>
            <a:ext cx="201930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构造方法练习</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30" name="文本框 29"/>
          <p:cNvSpPr txBox="1"/>
          <p:nvPr/>
        </p:nvSpPr>
        <p:spPr>
          <a:xfrm>
            <a:off x="7552561" y="5974857"/>
            <a:ext cx="309880" cy="398780"/>
          </a:xfrm>
          <a:prstGeom prst="rect">
            <a:avLst/>
          </a:prstGeom>
          <a:noFill/>
        </p:spPr>
        <p:txBody>
          <a:bodyPr wrap="none" rtlCol="0">
            <a:spAutoFit/>
          </a:bodyPr>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10616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12623" y="94426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6" name="文本框 5"/>
          <p:cNvSpPr txBox="1"/>
          <p:nvPr/>
        </p:nvSpPr>
        <p:spPr>
          <a:xfrm>
            <a:off x="7569706" y="979829"/>
            <a:ext cx="232537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方法的可变参数</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31" name="椭圆 30"/>
          <p:cNvSpPr/>
          <p:nvPr/>
        </p:nvSpPr>
        <p:spPr>
          <a:xfrm>
            <a:off x="6815798" y="187136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02</a:t>
            </a:r>
            <a:endParaRPr lang="zh-CN" altLang="en-US" sz="1200" dirty="0">
              <a:latin typeface="+mn-ea"/>
              <a:cs typeface="+mn-ea"/>
              <a:sym typeface="+mn-lt"/>
            </a:endParaRPr>
          </a:p>
        </p:txBody>
      </p:sp>
      <p:sp>
        <p:nvSpPr>
          <p:cNvPr id="32" name="文本框 31"/>
          <p:cNvSpPr txBox="1"/>
          <p:nvPr/>
        </p:nvSpPr>
        <p:spPr>
          <a:xfrm>
            <a:off x="7572881" y="1906929"/>
            <a:ext cx="1407160" cy="460375"/>
          </a:xfrm>
          <a:prstGeom prst="rect">
            <a:avLst/>
          </a:prstGeom>
          <a:noFill/>
        </p:spPr>
        <p:txBody>
          <a:bodyPr wrap="none" rtlCol="0">
            <a:spAutoFit/>
          </a:bodyPr>
          <a:p>
            <a:pPr algn="l"/>
            <a:r>
              <a:rPr lang="zh-CN" altLang="en-US" sz="2400" b="1" dirty="0">
                <a:solidFill>
                  <a:schemeClr val="tx2"/>
                </a:solidFill>
                <a:latin typeface="宋体" panose="02010600030101010101" pitchFamily="2" charset="-122"/>
                <a:ea typeface="宋体" panose="02010600030101010101" pitchFamily="2" charset="-122"/>
                <a:cs typeface="+mn-ea"/>
                <a:sym typeface="+mn-lt"/>
              </a:rPr>
              <a:t>递归方法</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3" name="椭圆 2"/>
          <p:cNvSpPr/>
          <p:nvPr/>
        </p:nvSpPr>
        <p:spPr>
          <a:xfrm>
            <a:off x="6808813" y="290324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zh-CN" altLang="en-US" sz="1200" dirty="0">
              <a:latin typeface="+mn-ea"/>
              <a:cs typeface="+mn-ea"/>
              <a:sym typeface="+mn-lt"/>
            </a:endParaRPr>
          </a:p>
        </p:txBody>
      </p:sp>
      <p:sp>
        <p:nvSpPr>
          <p:cNvPr id="4" name="文本框 3"/>
          <p:cNvSpPr txBox="1"/>
          <p:nvPr/>
        </p:nvSpPr>
        <p:spPr>
          <a:xfrm>
            <a:off x="7565896" y="2938804"/>
            <a:ext cx="1407160" cy="460375"/>
          </a:xfrm>
          <a:prstGeom prst="rect">
            <a:avLst/>
          </a:prstGeom>
          <a:noFill/>
        </p:spPr>
        <p:txBody>
          <a:bodyPr wrap="none" rtlCol="0">
            <a:spAutoFit/>
          </a:bodyPr>
          <a:p>
            <a:pPr algn="l"/>
            <a:r>
              <a:rPr lang="zh-CN" altLang="en-US" sz="2400" b="1" dirty="0">
                <a:solidFill>
                  <a:schemeClr val="tx2"/>
                </a:solidFill>
                <a:latin typeface="宋体" panose="02010600030101010101" pitchFamily="2" charset="-122"/>
                <a:ea typeface="宋体" panose="02010600030101010101" pitchFamily="2" charset="-122"/>
                <a:cs typeface="+mn-ea"/>
                <a:sym typeface="+mn-lt"/>
              </a:rPr>
              <a:t>构造方法</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5" name="椭圆 4"/>
          <p:cNvSpPr/>
          <p:nvPr/>
        </p:nvSpPr>
        <p:spPr>
          <a:xfrm>
            <a:off x="6822148" y="377319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04</a:t>
            </a:r>
            <a:endParaRPr lang="zh-CN" altLang="en-US" sz="1200" dirty="0">
              <a:latin typeface="+mn-ea"/>
              <a:cs typeface="+mn-ea"/>
              <a:sym typeface="+mn-lt"/>
            </a:endParaRPr>
          </a:p>
        </p:txBody>
      </p:sp>
      <p:sp>
        <p:nvSpPr>
          <p:cNvPr id="7" name="文本框 6"/>
          <p:cNvSpPr txBox="1"/>
          <p:nvPr/>
        </p:nvSpPr>
        <p:spPr>
          <a:xfrm>
            <a:off x="7579231" y="3808754"/>
            <a:ext cx="2943860" cy="460375"/>
          </a:xfrm>
          <a:prstGeom prst="rect">
            <a:avLst/>
          </a:prstGeom>
          <a:noFill/>
        </p:spPr>
        <p:txBody>
          <a:bodyPr wrap="none" rtlCol="0">
            <a:spAutoFit/>
          </a:bodyPr>
          <a:p>
            <a:pPr algn="l"/>
            <a:r>
              <a:rPr lang="en-US" altLang="zh-CN" sz="2400" b="1" dirty="0">
                <a:solidFill>
                  <a:schemeClr val="tx2"/>
                </a:solidFill>
                <a:latin typeface="宋体" panose="02010600030101010101" pitchFamily="2" charset="-122"/>
                <a:ea typeface="宋体" panose="02010600030101010101" pitchFamily="2" charset="-122"/>
                <a:cs typeface="+mn-ea"/>
                <a:sym typeface="+mn-lt"/>
              </a:rPr>
              <a:t>this</a:t>
            </a:r>
            <a:r>
              <a:rPr lang="zh-CN" altLang="en-US" sz="2400" b="1" dirty="0">
                <a:solidFill>
                  <a:schemeClr val="tx2"/>
                </a:solidFill>
                <a:latin typeface="宋体" panose="02010600030101010101" pitchFamily="2" charset="-122"/>
                <a:ea typeface="宋体" panose="02010600030101010101" pitchFamily="2" charset="-122"/>
                <a:cs typeface="+mn-ea"/>
                <a:sym typeface="+mn-lt"/>
              </a:rPr>
              <a:t>、</a:t>
            </a:r>
            <a:r>
              <a:rPr lang="en-US" altLang="zh-CN" sz="2400" b="1" dirty="0">
                <a:solidFill>
                  <a:schemeClr val="tx2"/>
                </a:solidFill>
                <a:latin typeface="宋体" panose="02010600030101010101" pitchFamily="2" charset="-122"/>
                <a:ea typeface="宋体" panose="02010600030101010101" pitchFamily="2" charset="-122"/>
                <a:cs typeface="+mn-ea"/>
                <a:sym typeface="+mn-lt"/>
              </a:rPr>
              <a:t>static</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椭圆 7"/>
          <p:cNvSpPr/>
          <p:nvPr/>
        </p:nvSpPr>
        <p:spPr>
          <a:xfrm>
            <a:off x="6853898" y="469076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05</a:t>
            </a:r>
            <a:endParaRPr lang="zh-CN" altLang="en-US" sz="1200" dirty="0">
              <a:latin typeface="+mn-ea"/>
              <a:cs typeface="+mn-ea"/>
              <a:sym typeface="+mn-lt"/>
            </a:endParaRPr>
          </a:p>
        </p:txBody>
      </p:sp>
      <p:sp>
        <p:nvSpPr>
          <p:cNvPr id="9" name="文本框 8"/>
          <p:cNvSpPr txBox="1"/>
          <p:nvPr/>
        </p:nvSpPr>
        <p:spPr>
          <a:xfrm>
            <a:off x="7610981" y="4726329"/>
            <a:ext cx="3404870" cy="460375"/>
          </a:xfrm>
          <a:prstGeom prst="rect">
            <a:avLst/>
          </a:prstGeom>
          <a:noFill/>
        </p:spPr>
        <p:txBody>
          <a:bodyPr wrap="none" rtlCol="0">
            <a:spAutoFit/>
          </a:bodyPr>
          <a:p>
            <a:pPr algn="l"/>
            <a:r>
              <a:rPr lang="en-US" altLang="zh-CN" sz="2400" b="1" dirty="0">
                <a:solidFill>
                  <a:schemeClr val="tx2"/>
                </a:solidFill>
                <a:latin typeface="宋体" panose="02010600030101010101" pitchFamily="2" charset="-122"/>
                <a:ea typeface="宋体" panose="02010600030101010101" pitchFamily="2" charset="-122"/>
                <a:cs typeface="+mn-ea"/>
                <a:sym typeface="+mn-lt"/>
              </a:rPr>
              <a:t>package</a:t>
            </a:r>
            <a:r>
              <a:rPr lang="zh-CN" altLang="en-US" sz="2400" b="1" dirty="0">
                <a:solidFill>
                  <a:schemeClr val="tx2"/>
                </a:solidFill>
                <a:latin typeface="宋体" panose="02010600030101010101" pitchFamily="2" charset="-122"/>
                <a:ea typeface="宋体" panose="02010600030101010101" pitchFamily="2" charset="-122"/>
                <a:cs typeface="+mn-ea"/>
                <a:sym typeface="+mn-lt"/>
              </a:rPr>
              <a:t>、</a:t>
            </a:r>
            <a:r>
              <a:rPr lang="en-US" altLang="zh-CN" sz="2400" b="1" dirty="0">
                <a:solidFill>
                  <a:schemeClr val="tx2"/>
                </a:solidFill>
                <a:latin typeface="宋体" panose="02010600030101010101" pitchFamily="2" charset="-122"/>
                <a:ea typeface="宋体" panose="02010600030101010101" pitchFamily="2" charset="-122"/>
                <a:cs typeface="+mn-ea"/>
                <a:sym typeface="+mn-lt"/>
              </a:rPr>
              <a:t>import</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0" name="椭圆 9"/>
          <p:cNvSpPr/>
          <p:nvPr/>
        </p:nvSpPr>
        <p:spPr>
          <a:xfrm>
            <a:off x="6857073" y="550356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06</a:t>
            </a:r>
            <a:endParaRPr lang="zh-CN" altLang="en-US" sz="1200" dirty="0">
              <a:latin typeface="+mn-ea"/>
              <a:cs typeface="+mn-ea"/>
              <a:sym typeface="+mn-lt"/>
            </a:endParaRPr>
          </a:p>
        </p:txBody>
      </p:sp>
      <p:sp>
        <p:nvSpPr>
          <p:cNvPr id="11" name="文本框 10"/>
          <p:cNvSpPr txBox="1"/>
          <p:nvPr/>
        </p:nvSpPr>
        <p:spPr>
          <a:xfrm>
            <a:off x="7614156" y="5539129"/>
            <a:ext cx="795020" cy="460375"/>
          </a:xfrm>
          <a:prstGeom prst="rect">
            <a:avLst/>
          </a:prstGeom>
          <a:noFill/>
        </p:spPr>
        <p:txBody>
          <a:bodyPr wrap="none" rtlCol="0">
            <a:spAutoFit/>
          </a:bodyPr>
          <a:p>
            <a:pPr algn="l"/>
            <a:r>
              <a:rPr lang="zh-CN" altLang="en-US" sz="2400" b="1" dirty="0">
                <a:solidFill>
                  <a:schemeClr val="tx2"/>
                </a:solidFill>
                <a:latin typeface="宋体" panose="02010600030101010101" pitchFamily="2" charset="-122"/>
                <a:ea typeface="宋体" panose="02010600030101010101" pitchFamily="2" charset="-122"/>
                <a:cs typeface="+mn-ea"/>
                <a:sym typeface="+mn-lt"/>
              </a:rPr>
              <a:t>练习</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1+#ppt_w/2"/>
                                          </p:val>
                                        </p:tav>
                                        <p:tav tm="100000">
                                          <p:val>
                                            <p:strVal val="#ppt_x"/>
                                          </p:val>
                                        </p:tav>
                                      </p:tavLst>
                                    </p:anim>
                                    <p:anim calcmode="lin" valueType="num">
                                      <p:cBhvr additive="base">
                                        <p:cTn id="21" dur="500" fill="hold"/>
                                        <p:tgtEl>
                                          <p:spTgt spid="31"/>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1+#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1+#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1+#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2"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1+#ppt_w/2"/>
                                          </p:val>
                                        </p:tav>
                                        <p:tav tm="100000">
                                          <p:val>
                                            <p:strVal val="#ppt_x"/>
                                          </p:val>
                                        </p:tav>
                                      </p:tavLst>
                                    </p:anim>
                                    <p:anim calcmode="lin" valueType="num">
                                      <p:cBhvr additive="base">
                                        <p:cTn id="41" dur="500" fill="hold"/>
                                        <p:tgtEl>
                                          <p:spTgt spid="5"/>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2"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1+#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 presetClass="entr" presetSubtype="2"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1+#ppt_w/2"/>
                                          </p:val>
                                        </p:tav>
                                        <p:tav tm="100000">
                                          <p:val>
                                            <p:strVal val="#ppt_x"/>
                                          </p:val>
                                        </p:tav>
                                      </p:tavLst>
                                    </p:anim>
                                    <p:anim calcmode="lin" valueType="num">
                                      <p:cBhvr additive="base">
                                        <p:cTn id="51" dur="500" fill="hold"/>
                                        <p:tgtEl>
                                          <p:spTgt spid="8"/>
                                        </p:tgtEl>
                                        <p:attrNameLst>
                                          <p:attrName>ppt_y</p:attrName>
                                        </p:attrNameLst>
                                      </p:cBhvr>
                                      <p:tavLst>
                                        <p:tav tm="0">
                                          <p:val>
                                            <p:strVal val="#ppt_y"/>
                                          </p:val>
                                        </p:tav>
                                        <p:tav tm="100000">
                                          <p:val>
                                            <p:strVal val="#ppt_y"/>
                                          </p:val>
                                        </p:tav>
                                      </p:tavLst>
                                    </p:anim>
                                  </p:childTnLst>
                                </p:cTn>
                              </p:par>
                            </p:childTnLst>
                          </p:cTn>
                        </p:par>
                        <p:par>
                          <p:cTn id="52" fill="hold">
                            <p:stCondLst>
                              <p:cond delay="4500"/>
                            </p:stCondLst>
                            <p:childTnLst>
                              <p:par>
                                <p:cTn id="53" presetID="2" presetClass="entr" presetSubtype="2"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1+#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1+#ppt_w/2"/>
                                          </p:val>
                                        </p:tav>
                                        <p:tav tm="100000">
                                          <p:val>
                                            <p:strVal val="#ppt_x"/>
                                          </p:val>
                                        </p:tav>
                                      </p:tavLst>
                                    </p:anim>
                                    <p:anim calcmode="lin" valueType="num">
                                      <p:cBhvr additive="base">
                                        <p:cTn id="61" dur="500" fill="hold"/>
                                        <p:tgtEl>
                                          <p:spTgt spid="10"/>
                                        </p:tgtEl>
                                        <p:attrNameLst>
                                          <p:attrName>ppt_y</p:attrName>
                                        </p:attrNameLst>
                                      </p:cBhvr>
                                      <p:tavLst>
                                        <p:tav tm="0">
                                          <p:val>
                                            <p:strVal val="#ppt_y"/>
                                          </p:val>
                                        </p:tav>
                                        <p:tav tm="100000">
                                          <p:val>
                                            <p:strVal val="#ppt_y"/>
                                          </p:val>
                                        </p:tav>
                                      </p:tavLst>
                                    </p:anim>
                                  </p:childTnLst>
                                </p:cTn>
                              </p:par>
                            </p:childTnLst>
                          </p:cTn>
                        </p:par>
                        <p:par>
                          <p:cTn id="62" fill="hold">
                            <p:stCondLst>
                              <p:cond delay="5500"/>
                            </p:stCondLst>
                            <p:childTnLst>
                              <p:par>
                                <p:cTn id="63" presetID="2" presetClass="entr" presetSubtype="2"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1+#ppt_w/2"/>
                                          </p:val>
                                        </p:tav>
                                        <p:tav tm="100000">
                                          <p:val>
                                            <p:strVal val="#ppt_x"/>
                                          </p:val>
                                        </p:tav>
                                      </p:tavLst>
                                    </p:anim>
                                    <p:anim calcmode="lin" valueType="num">
                                      <p:cBhvr additive="base">
                                        <p:cTn id="6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1" grpId="0" bldLvl="0" animBg="1"/>
      <p:bldP spid="32" grpId="0"/>
      <p:bldP spid="31" grpId="1" animBg="1"/>
      <p:bldP spid="32" grpId="1"/>
      <p:bldP spid="3" grpId="0" bldLvl="0" animBg="1"/>
      <p:bldP spid="4" grpId="0"/>
      <p:bldP spid="3" grpId="1" animBg="1"/>
      <p:bldP spid="4" grpId="1"/>
      <p:bldP spid="5" grpId="0" bldLvl="0" animBg="1"/>
      <p:bldP spid="7" grpId="0"/>
      <p:bldP spid="5" grpId="1" animBg="1"/>
      <p:bldP spid="7" grpId="1"/>
      <p:bldP spid="8" grpId="0" bldLvl="0" animBg="1"/>
      <p:bldP spid="9" grpId="0"/>
      <p:bldP spid="8" grpId="1" animBg="1"/>
      <p:bldP spid="9" grpId="1"/>
      <p:bldP spid="10" grpId="0" bldLvl="0" animBg="1"/>
      <p:bldP spid="11" grpId="0"/>
      <p:bldP spid="10" grpId="1" animBg="1"/>
      <p:bldP spid="11"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构造方法介绍</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3" name="文本框 2"/>
          <p:cNvSpPr txBox="1"/>
          <p:nvPr/>
        </p:nvSpPr>
        <p:spPr>
          <a:xfrm>
            <a:off x="600710" y="1457325"/>
            <a:ext cx="11029315" cy="119888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定义：</a:t>
            </a:r>
            <a:r>
              <a:rPr lang="en-US" altLang="zh-CN" sz="2400" dirty="0">
                <a:latin typeface="宋体" panose="02010600030101010101" pitchFamily="2" charset="-122"/>
                <a:ea typeface="宋体" panose="02010600030101010101" pitchFamily="2" charset="-122"/>
                <a:sym typeface="+mn-ea"/>
              </a:rPr>
              <a:t>就是类构造对象时调用的方法，主要用来实例化对象。构造方法分为无参构造方法、有参构造方法</a:t>
            </a:r>
            <a:r>
              <a:rPr lang="zh-CN" altLang="en-US" sz="2400" dirty="0">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构造方法介绍</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7" name="文本框 6"/>
          <p:cNvSpPr txBox="1"/>
          <p:nvPr/>
        </p:nvSpPr>
        <p:spPr>
          <a:xfrm>
            <a:off x="485140" y="1978025"/>
            <a:ext cx="11286490" cy="4523105"/>
          </a:xfrm>
          <a:prstGeom prst="rect">
            <a:avLst/>
          </a:prstGeom>
          <a:noFill/>
        </p:spPr>
        <p:txBody>
          <a:bodyPr wrap="square" rtlCol="0" anchor="t">
            <a:spAutoFit/>
          </a:bodyPr>
          <a:p>
            <a:pPr marL="342900" indent="-342900" algn="l" fontAlgn="auto">
              <a:lnSpc>
                <a:spcPct val="150000"/>
              </a:lnSpc>
              <a:buClrTx/>
              <a:buSzTx/>
              <a:buFont typeface="Wingdings" panose="05000000000000000000" charset="0"/>
              <a:buChar char="Ø"/>
            </a:pPr>
            <a:r>
              <a:rPr lang="en-US" altLang="zh-CN" sz="2400" dirty="0">
                <a:latin typeface="宋体" panose="02010600030101010101" pitchFamily="2" charset="-122"/>
                <a:ea typeface="宋体" panose="02010600030101010101" pitchFamily="2" charset="-122"/>
                <a:sym typeface="+mn-ea"/>
              </a:rPr>
              <a:t>构造方法是类的一个特殊成员方法</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lang="en-US" altLang="zh-CN" sz="2400" dirty="0">
                <a:latin typeface="宋体" panose="02010600030101010101" pitchFamily="2" charset="-122"/>
                <a:ea typeface="宋体" panose="02010600030101010101" pitchFamily="2" charset="-122"/>
                <a:sym typeface="+mn-ea"/>
              </a:rPr>
              <a:t>构造方法作用：构造类的实例</a:t>
            </a:r>
            <a:r>
              <a:rPr lang="zh-CN" altLang="en-US" sz="2400" dirty="0">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对构造</a:t>
            </a:r>
            <a:r>
              <a:rPr lang="zh-CN" altLang="en-US" sz="2400" dirty="0">
                <a:latin typeface="宋体" panose="02010600030101010101" pitchFamily="2" charset="-122"/>
                <a:ea typeface="宋体" panose="02010600030101010101" pitchFamily="2" charset="-122"/>
                <a:sym typeface="+mn-ea"/>
              </a:rPr>
              <a:t>的</a:t>
            </a:r>
            <a:r>
              <a:rPr lang="en-US" altLang="zh-CN" sz="2400" dirty="0">
                <a:latin typeface="宋体" panose="02010600030101010101" pitchFamily="2" charset="-122"/>
                <a:ea typeface="宋体" panose="02010600030101010101" pitchFamily="2" charset="-122"/>
                <a:sym typeface="+mn-ea"/>
              </a:rPr>
              <a:t>类实例（对象）初始化</a:t>
            </a:r>
            <a:r>
              <a:rPr lang="zh-CN" altLang="en-US" sz="2400" dirty="0">
                <a:latin typeface="宋体" panose="02010600030101010101" pitchFamily="2" charset="-122"/>
                <a:ea typeface="宋体" panose="02010600030101010101" pitchFamily="2" charset="-122"/>
                <a:sym typeface="+mn-ea"/>
              </a:rPr>
              <a:t>；</a:t>
            </a:r>
            <a:endParaRPr lang="en-US" altLang="zh-CN"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lang="en-US" altLang="zh-CN" sz="2400" dirty="0">
                <a:latin typeface="宋体" panose="02010600030101010101" pitchFamily="2" charset="-122"/>
                <a:ea typeface="宋体" panose="02010600030101010101" pitchFamily="2" charset="-122"/>
                <a:sym typeface="+mn-ea"/>
              </a:rPr>
              <a:t>构造方法名必须与类名完全相同，没有返回类型，甚至连void也没有</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lang="zh-CN" altLang="en-US" sz="2400" dirty="0">
                <a:latin typeface="宋体" panose="02010600030101010101" pitchFamily="2" charset="-122"/>
                <a:ea typeface="宋体" panose="02010600030101010101" pitchFamily="2" charset="-122"/>
                <a:sym typeface="+mn-ea"/>
              </a:rPr>
              <a:t>类中必定有构造方法，若不写，系统自动提供一个无参构造方法；而一旦提供了有参构造方法，就不再提供默认的无参构造方法；</a:t>
            </a:r>
            <a:endParaRPr lang="zh-CN" altLang="en-US"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lang="zh-CN" altLang="en-US" sz="2400" dirty="0">
                <a:latin typeface="宋体" panose="02010600030101010101" pitchFamily="2" charset="-122"/>
                <a:ea typeface="宋体" panose="02010600030101010101" pitchFamily="2" charset="-122"/>
                <a:sym typeface="+mn-ea"/>
              </a:rPr>
              <a:t>构造方法存在重载，比如无参构造方法和有参构造方法；</a:t>
            </a:r>
            <a:endParaRPr lang="zh-CN" altLang="en-US" sz="2400" dirty="0">
              <a:latin typeface="宋体" panose="02010600030101010101" pitchFamily="2" charset="-122"/>
              <a:ea typeface="宋体" panose="02010600030101010101" pitchFamily="2" charset="-122"/>
              <a:sym typeface="+mn-ea"/>
            </a:endParaRPr>
          </a:p>
          <a:p>
            <a:pPr marL="342900" indent="-342900" algn="l" fontAlgn="auto">
              <a:lnSpc>
                <a:spcPct val="150000"/>
              </a:lnSpc>
              <a:buClrTx/>
              <a:buSzTx/>
              <a:buFont typeface="Wingdings" panose="05000000000000000000" charset="0"/>
              <a:buChar char="Ø"/>
            </a:pPr>
            <a:r>
              <a:rPr lang="zh-CN" altLang="en-US" sz="2400" dirty="0">
                <a:latin typeface="宋体" panose="02010600030101010101" pitchFamily="2" charset="-122"/>
                <a:ea typeface="宋体" panose="02010600030101010101" pitchFamily="2" charset="-122"/>
                <a:sym typeface="+mn-ea"/>
              </a:rPr>
              <a:t>构造方法就是来创建对象的，使用new关键字，然后根据提供的构造方法进行选择构造即可。</a:t>
            </a:r>
            <a:endParaRPr lang="zh-CN" altLang="en-US" sz="2400" dirty="0">
              <a:latin typeface="宋体" panose="02010600030101010101" pitchFamily="2" charset="-122"/>
              <a:ea typeface="宋体" panose="02010600030101010101" pitchFamily="2" charset="-122"/>
              <a:sym typeface="+mn-ea"/>
            </a:endParaRPr>
          </a:p>
        </p:txBody>
      </p:sp>
      <p:sp>
        <p:nvSpPr>
          <p:cNvPr id="8" name="文本框 7"/>
          <p:cNvSpPr txBox="1"/>
          <p:nvPr/>
        </p:nvSpPr>
        <p:spPr>
          <a:xfrm>
            <a:off x="600710" y="12357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说明：</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7" grpId="0"/>
      <p:bldP spid="7" grpId="1"/>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41372"/>
          <a:stretch>
            <a:fillRect/>
          </a:stretch>
        </p:blipFill>
        <p:spPr>
          <a:xfrm>
            <a:off x="0" y="3944620"/>
            <a:ext cx="12193270" cy="3473450"/>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903220" y="135255"/>
            <a:ext cx="6386195" cy="5795010"/>
            <a:chOff x="4572" y="213"/>
            <a:chExt cx="10057" cy="9126"/>
          </a:xfrm>
        </p:grpSpPr>
        <p:sp>
          <p:nvSpPr>
            <p:cNvPr id="2" name="等腰三角形 1"/>
            <p:cNvSpPr/>
            <p:nvPr/>
          </p:nvSpPr>
          <p:spPr>
            <a:xfrm flipV="1">
              <a:off x="4609" y="1029"/>
              <a:ext cx="10020" cy="831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4572" y="213"/>
              <a:ext cx="9922" cy="7801"/>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5" name="组合 4"/>
          <p:cNvGrpSpPr/>
          <p:nvPr/>
        </p:nvGrpSpPr>
        <p:grpSpPr>
          <a:xfrm>
            <a:off x="3955415" y="1852930"/>
            <a:ext cx="4220210" cy="3168015"/>
            <a:chOff x="6229" y="2918"/>
            <a:chExt cx="6646" cy="4989"/>
          </a:xfrm>
        </p:grpSpPr>
        <p:pic>
          <p:nvPicPr>
            <p:cNvPr id="7" name="图片 6" descr="D:\案例.png案例"/>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rcRect/>
            <a:stretch>
              <a:fillRect/>
            </a:stretch>
          </p:blipFill>
          <p:spPr>
            <a:xfrm>
              <a:off x="6495" y="4417"/>
              <a:ext cx="6210" cy="3490"/>
            </a:xfrm>
            <a:prstGeom prst="rect">
              <a:avLst/>
            </a:prstGeom>
          </p:spPr>
        </p:pic>
        <p:sp>
          <p:nvSpPr>
            <p:cNvPr id="6" name="文本框 5"/>
            <p:cNvSpPr txBox="1"/>
            <p:nvPr/>
          </p:nvSpPr>
          <p:spPr>
            <a:xfrm>
              <a:off x="6229" y="4417"/>
              <a:ext cx="6647" cy="1113"/>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课程练习</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pic>
          <p:nvPicPr>
            <p:cNvPr id="9" name="图片 8" descr="厚溥logo蓝色"/>
            <p:cNvPicPr>
              <a:picLocks noChangeAspect="1"/>
            </p:cNvPicPr>
            <p:nvPr/>
          </p:nvPicPr>
          <p:blipFill>
            <a:blip r:embed="rId4"/>
            <a:stretch>
              <a:fillRect/>
            </a:stretch>
          </p:blipFill>
          <p:spPr>
            <a:xfrm>
              <a:off x="9142" y="2918"/>
              <a:ext cx="938" cy="93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830" y="267970"/>
            <a:ext cx="12226290" cy="963930"/>
          </a:xfrm>
          <a:prstGeom prst="rect">
            <a:avLst/>
          </a:prstGeom>
          <a:solidFill>
            <a:srgbClr val="4C96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descr="D:\5.png5"/>
          <p:cNvPicPr>
            <a:picLocks noChangeAspect="1"/>
          </p:cNvPicPr>
          <p:nvPr/>
        </p:nvPicPr>
        <p:blipFill>
          <a:blip r:embed="rId1"/>
          <a:srcRect/>
          <a:stretch>
            <a:fillRect/>
          </a:stretch>
        </p:blipFill>
        <p:spPr>
          <a:xfrm>
            <a:off x="-1164590" y="-202565"/>
            <a:ext cx="3309620" cy="1860550"/>
          </a:xfrm>
          <a:prstGeom prst="rect">
            <a:avLst/>
          </a:prstGeom>
        </p:spPr>
      </p:pic>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课程练习</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669270" y="412115"/>
            <a:ext cx="638810" cy="638810"/>
          </a:xfrm>
          <a:prstGeom prst="rect">
            <a:avLst/>
          </a:prstGeom>
        </p:spPr>
      </p:pic>
      <p:sp>
        <p:nvSpPr>
          <p:cNvPr id="3" name="文本框 2"/>
          <p:cNvSpPr txBox="1"/>
          <p:nvPr/>
        </p:nvSpPr>
        <p:spPr>
          <a:xfrm>
            <a:off x="925830" y="1896110"/>
            <a:ext cx="10822305" cy="645160"/>
          </a:xfrm>
          <a:prstGeom prst="rect">
            <a:avLst/>
          </a:prstGeom>
          <a:noFill/>
        </p:spPr>
        <p:txBody>
          <a:bodyPr wrap="square" rtlCol="0" anchor="t">
            <a:spAutoFit/>
          </a:bodyPr>
          <a:p>
            <a:pPr algn="l" fontAlgn="auto">
              <a:lnSpc>
                <a:spcPct val="150000"/>
              </a:lnSpc>
            </a:pP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练习：</a:t>
            </a:r>
            <a:r>
              <a:rPr lang="zh-CN"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完成构造方法的定义和使用</a:t>
            </a: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1778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3048000"/>
            <a:chOff x="7470" y="2444"/>
            <a:chExt cx="3971" cy="4800"/>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04</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1501"/>
            </a:xfrm>
            <a:prstGeom prst="rect">
              <a:avLst/>
            </a:prstGeom>
            <a:noFill/>
          </p:spPr>
          <p:txBody>
            <a:bodyPr wrap="square" rtlCol="0">
              <a:spAutoFit/>
            </a:bodyPr>
            <a:p>
              <a:pPr algn="ctr"/>
              <a:r>
                <a:rPr lang="en-US" altLang="zh-CN" sz="2800">
                  <a:solidFill>
                    <a:srgbClr val="FDFDFD"/>
                  </a:solidFill>
                  <a:latin typeface="宋体" panose="02010600030101010101" pitchFamily="2" charset="-122"/>
                  <a:ea typeface="宋体" panose="02010600030101010101" pitchFamily="2" charset="-122"/>
                  <a:cs typeface="思源黑体 CN Bold" panose="020B0800000000000000" charset="-122"/>
                </a:rPr>
                <a:t>this</a:t>
              </a:r>
              <a:r>
                <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rPr>
                <a:t>、</a:t>
              </a:r>
              <a:r>
                <a:rPr lang="en-US" altLang="zh-CN" sz="2800">
                  <a:solidFill>
                    <a:srgbClr val="FDFDFD"/>
                  </a:solidFill>
                  <a:latin typeface="宋体" panose="02010600030101010101" pitchFamily="2" charset="-122"/>
                  <a:ea typeface="宋体" panose="02010600030101010101" pitchFamily="2" charset="-122"/>
                  <a:cs typeface="思源黑体 CN Bold" panose="020B0800000000000000" charset="-122"/>
                </a:rPr>
                <a:t>static</a:t>
              </a:r>
              <a:r>
                <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rPr>
                <a:t>关键字</a:t>
              </a:r>
              <a:endPar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9" grpId="1"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41833" y="181040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41833" y="317373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98916" y="1845969"/>
            <a:ext cx="1715770" cy="460375"/>
          </a:xfrm>
          <a:prstGeom prst="rect">
            <a:avLst/>
          </a:prstGeom>
          <a:noFill/>
        </p:spPr>
        <p:txBody>
          <a:bodyPr wrap="none" rtlCol="0">
            <a:spAutoFit/>
          </a:bodyPr>
          <a:lstStyle/>
          <a:p>
            <a:r>
              <a:rPr lang="en-US" altLang="zh-CN" sz="2400" b="1" dirty="0">
                <a:solidFill>
                  <a:schemeClr val="tx2"/>
                </a:solidFill>
                <a:latin typeface="宋体" panose="02010600030101010101" pitchFamily="2" charset="-122"/>
                <a:ea typeface="宋体" panose="02010600030101010101" pitchFamily="2" charset="-122"/>
                <a:cs typeface="+mn-ea"/>
                <a:sym typeface="+mn-lt"/>
              </a:rPr>
              <a:t>this</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98916" y="3190573"/>
            <a:ext cx="2023110" cy="460375"/>
          </a:xfrm>
          <a:prstGeom prst="rect">
            <a:avLst/>
          </a:prstGeom>
          <a:noFill/>
        </p:spPr>
        <p:txBody>
          <a:bodyPr wrap="none" rtlCol="0">
            <a:spAutoFit/>
          </a:bodyPr>
          <a:lstStyle/>
          <a:p>
            <a:r>
              <a:rPr lang="en-US" altLang="zh-CN" sz="2400" b="1" dirty="0">
                <a:solidFill>
                  <a:schemeClr val="tx2"/>
                </a:solidFill>
                <a:latin typeface="宋体" panose="02010600030101010101" pitchFamily="2" charset="-122"/>
                <a:ea typeface="宋体" panose="02010600030101010101" pitchFamily="2" charset="-122"/>
                <a:cs typeface="+mn-ea"/>
                <a:sym typeface="+mn-lt"/>
              </a:rPr>
              <a:t>static</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30" name="文本框 29"/>
          <p:cNvSpPr txBox="1"/>
          <p:nvPr/>
        </p:nvSpPr>
        <p:spPr>
          <a:xfrm>
            <a:off x="7552561" y="5974857"/>
            <a:ext cx="309880" cy="398780"/>
          </a:xfrm>
          <a:prstGeom prst="rect">
            <a:avLst/>
          </a:prstGeom>
          <a:noFill/>
        </p:spPr>
        <p:txBody>
          <a:bodyPr wrap="none" rtlCol="0">
            <a:spAutoFit/>
          </a:bodyPr>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4" name="椭圆 3"/>
          <p:cNvSpPr/>
          <p:nvPr/>
        </p:nvSpPr>
        <p:spPr>
          <a:xfrm>
            <a:off x="6854533" y="443420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5" name="文本框 4"/>
          <p:cNvSpPr txBox="1"/>
          <p:nvPr/>
        </p:nvSpPr>
        <p:spPr>
          <a:xfrm>
            <a:off x="7611616" y="4451048"/>
            <a:ext cx="1713230" cy="460375"/>
          </a:xfrm>
          <a:prstGeom prst="rect">
            <a:avLst/>
          </a:prstGeom>
          <a:noFill/>
        </p:spPr>
        <p:txBody>
          <a:bodyPr wrap="none" rtlCol="0">
            <a:spAutoFit/>
          </a:bodyPr>
          <a:p>
            <a:r>
              <a:rPr lang="zh-CN" altLang="en-US" sz="2400" b="1" dirty="0">
                <a:solidFill>
                  <a:schemeClr val="tx2"/>
                </a:solidFill>
                <a:latin typeface="宋体" panose="02010600030101010101" pitchFamily="2" charset="-122"/>
                <a:ea typeface="宋体" panose="02010600030101010101" pitchFamily="2" charset="-122"/>
                <a:cs typeface="+mn-ea"/>
                <a:sym typeface="+mn-lt"/>
              </a:rPr>
              <a:t>代码块介绍</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1+#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P spid="4" grpId="0" bldLvl="0" animBg="1"/>
      <p:bldP spid="5" grpId="0"/>
      <p:bldP spid="4" grpId="1" animBg="1"/>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this</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this</a:t>
            </a:r>
            <a:r>
              <a:rPr lang="zh-CN" altLang="en-US" sz="2400" dirty="0">
                <a:solidFill>
                  <a:srgbClr val="FF0000"/>
                </a:solidFill>
                <a:latin typeface="宋体" panose="02010600030101010101" pitchFamily="2" charset="-122"/>
                <a:ea typeface="宋体" panose="02010600030101010101" pitchFamily="2" charset="-122"/>
                <a:sym typeface="+mn-ea"/>
              </a:rPr>
              <a:t>关键字</a:t>
            </a:r>
            <a:r>
              <a:rPr lang="zh-CN" altLang="en-US" sz="2400" dirty="0">
                <a:solidFill>
                  <a:srgbClr val="FF0000"/>
                </a:solidFill>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this是Java提供的关键字，表示当前实例化的对象本身</a:t>
            </a:r>
            <a:r>
              <a:rPr lang="zh-CN" altLang="en-US" sz="2200" dirty="0">
                <a:latin typeface="宋体" panose="02010600030101010101" pitchFamily="2" charset="-122"/>
                <a:ea typeface="宋体" panose="02010600030101010101" pitchFamily="2" charset="-122"/>
                <a:sym typeface="+mn-ea"/>
              </a:rPr>
              <a:t>。</a:t>
            </a:r>
            <a:endParaRPr lang="zh-CN" altLang="en-US" sz="2200" dirty="0">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2" name="文本框 1"/>
          <p:cNvSpPr txBox="1"/>
          <p:nvPr/>
        </p:nvSpPr>
        <p:spPr>
          <a:xfrm>
            <a:off x="662305" y="2907665"/>
            <a:ext cx="10906760" cy="212280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200" b="1" dirty="0">
                <a:latin typeface="宋体" panose="02010600030101010101" pitchFamily="2" charset="-122"/>
                <a:ea typeface="宋体" panose="02010600030101010101" pitchFamily="2" charset="-122"/>
                <a:sym typeface="+mn-ea"/>
              </a:rPr>
              <a:t>this.属性名</a:t>
            </a:r>
            <a:r>
              <a:rPr lang="zh-CN" altLang="en-US" sz="2200" dirty="0">
                <a:latin typeface="宋体" panose="02010600030101010101" pitchFamily="2" charset="-122"/>
                <a:ea typeface="宋体" panose="02010600030101010101" pitchFamily="2" charset="-122"/>
                <a:sym typeface="+mn-ea"/>
              </a:rPr>
              <a:t>：来访问类中的成员变量，用来区分成员变量和局部变量（重名问题，如前面章节的有参构造方法属性赋值）；</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b="1" dirty="0">
                <a:latin typeface="宋体" panose="02010600030101010101" pitchFamily="2" charset="-122"/>
                <a:ea typeface="宋体" panose="02010600030101010101" pitchFamily="2" charset="-122"/>
                <a:sym typeface="+mn-ea"/>
              </a:rPr>
              <a:t>this.方法名(参数值...)</a:t>
            </a:r>
            <a:r>
              <a:rPr lang="zh-CN" altLang="en-US" sz="2200" dirty="0">
                <a:latin typeface="宋体" panose="02010600030101010101" pitchFamily="2" charset="-122"/>
                <a:ea typeface="宋体" panose="02010600030101010101" pitchFamily="2" charset="-122"/>
                <a:sym typeface="+mn-ea"/>
              </a:rPr>
              <a:t>：用来访问本类的成员方法，通常直接省略；</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b="1" dirty="0">
                <a:latin typeface="宋体" panose="02010600030101010101" pitchFamily="2" charset="-122"/>
                <a:ea typeface="宋体" panose="02010600030101010101" pitchFamily="2" charset="-122"/>
                <a:sym typeface="+mn-ea"/>
              </a:rPr>
              <a:t>this(参数值...)</a:t>
            </a:r>
            <a:r>
              <a:rPr lang="zh-CN" altLang="en-US" sz="2200" dirty="0">
                <a:latin typeface="宋体" panose="02010600030101010101" pitchFamily="2" charset="-122"/>
                <a:ea typeface="宋体" panose="02010600030101010101" pitchFamily="2" charset="-122"/>
                <a:sym typeface="+mn-ea"/>
              </a:rPr>
              <a:t>：访问本类的构造方法。</a:t>
            </a:r>
            <a:endParaRPr lang="zh-CN" altLang="en-US" sz="2200" dirty="0">
              <a:latin typeface="宋体" panose="02010600030101010101" pitchFamily="2" charset="-122"/>
              <a:ea typeface="宋体" panose="02010600030101010101" pitchFamily="2" charset="-122"/>
              <a:sym typeface="+mn-ea"/>
            </a:endParaRPr>
          </a:p>
        </p:txBody>
      </p:sp>
      <p:sp>
        <p:nvSpPr>
          <p:cNvPr id="6" name="文本框 5"/>
          <p:cNvSpPr txBox="1"/>
          <p:nvPr/>
        </p:nvSpPr>
        <p:spPr>
          <a:xfrm>
            <a:off x="601345" y="213042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使用：</a:t>
            </a:r>
            <a:endParaRPr lang="zh-CN" altLang="en-US" sz="22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2" grpId="0"/>
      <p:bldP spid="2" grpId="1"/>
      <p:bldP spid="6" grpId="0"/>
      <p:bldP spid="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this</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this</a:t>
            </a:r>
            <a:r>
              <a:rPr lang="zh-CN" altLang="en-US" sz="2400" dirty="0">
                <a:solidFill>
                  <a:srgbClr val="FF0000"/>
                </a:solidFill>
                <a:latin typeface="宋体" panose="02010600030101010101" pitchFamily="2" charset="-122"/>
                <a:ea typeface="宋体" panose="02010600030101010101" pitchFamily="2" charset="-122"/>
                <a:sym typeface="+mn-ea"/>
              </a:rPr>
              <a:t>关键字注意事项</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200" dirty="0">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2" name="文本框 1"/>
          <p:cNvSpPr txBox="1"/>
          <p:nvPr/>
        </p:nvSpPr>
        <p:spPr>
          <a:xfrm>
            <a:off x="530860" y="2273935"/>
            <a:ext cx="10988040" cy="2861310"/>
          </a:xfrm>
          <a:prstGeom prst="rect">
            <a:avLst/>
          </a:prstGeom>
          <a:noFill/>
        </p:spPr>
        <p:txBody>
          <a:bodyPr wrap="square" rtlCol="0" anchor="t">
            <a:spAutoFit/>
          </a:bodyPr>
          <a:p>
            <a:pPr fontAlgn="auto">
              <a:lnSpc>
                <a:spcPct val="150000"/>
              </a:lnSpc>
            </a:pPr>
            <a:r>
              <a:rPr lang="zh-CN" altLang="en-US" sz="2000">
                <a:effectLst/>
                <a:sym typeface="+mn-ea"/>
              </a:rPr>
              <a:t>1、this.属性名在同一个类的方法中，用来区分成员变量和局部变量用的比较常见，且不可以省略；</a:t>
            </a:r>
            <a:endParaRPr lang="zh-CN" altLang="en-US" sz="2000">
              <a:solidFill>
                <a:schemeClr val="tx1"/>
              </a:solidFill>
              <a:effectLst/>
            </a:endParaRPr>
          </a:p>
          <a:p>
            <a:pPr fontAlgn="auto">
              <a:lnSpc>
                <a:spcPct val="150000"/>
              </a:lnSpc>
            </a:pPr>
            <a:endParaRPr lang="zh-CN" altLang="en-US" sz="2000">
              <a:solidFill>
                <a:schemeClr val="tx1"/>
              </a:solidFill>
              <a:effectLst/>
            </a:endParaRPr>
          </a:p>
          <a:p>
            <a:pPr fontAlgn="auto">
              <a:lnSpc>
                <a:spcPct val="150000"/>
              </a:lnSpc>
            </a:pPr>
            <a:r>
              <a:rPr lang="zh-CN" altLang="en-US" sz="2000">
                <a:effectLst/>
                <a:sym typeface="+mn-ea"/>
              </a:rPr>
              <a:t>2、this.方法名(参数值...)这种用法的this可以省略，实际上通常都会省略；</a:t>
            </a:r>
            <a:endParaRPr lang="zh-CN" altLang="en-US" sz="2000">
              <a:solidFill>
                <a:schemeClr val="tx1"/>
              </a:solidFill>
              <a:effectLst/>
            </a:endParaRPr>
          </a:p>
          <a:p>
            <a:pPr fontAlgn="auto">
              <a:lnSpc>
                <a:spcPct val="150000"/>
              </a:lnSpc>
            </a:pPr>
            <a:endParaRPr lang="zh-CN" altLang="en-US" sz="2000">
              <a:solidFill>
                <a:schemeClr val="tx1"/>
              </a:solidFill>
              <a:effectLst/>
            </a:endParaRPr>
          </a:p>
          <a:p>
            <a:pPr fontAlgn="auto">
              <a:lnSpc>
                <a:spcPct val="150000"/>
              </a:lnSpc>
            </a:pPr>
            <a:r>
              <a:rPr lang="zh-CN" altLang="en-US" sz="2000">
                <a:effectLst/>
                <a:sym typeface="+mn-ea"/>
              </a:rPr>
              <a:t>3、this(参数值...)调用构造方法时，必须在构造方法内的第一条执行；多个构造方法内不要相互使用来调用。</a:t>
            </a:r>
            <a:endParaRPr lang="zh-CN" altLang="en-US" sz="2000">
              <a:effectLs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static</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1660525"/>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static</a:t>
            </a:r>
            <a:r>
              <a:rPr lang="zh-CN" altLang="en-US" sz="2400" dirty="0">
                <a:solidFill>
                  <a:srgbClr val="FF0000"/>
                </a:solidFill>
                <a:latin typeface="宋体" panose="02010600030101010101" pitchFamily="2" charset="-122"/>
                <a:ea typeface="宋体" panose="02010600030101010101" pitchFamily="2" charset="-122"/>
                <a:sym typeface="+mn-ea"/>
              </a:rPr>
              <a:t>关键字</a:t>
            </a:r>
            <a:r>
              <a:rPr lang="zh-CN" altLang="en-US" sz="2400" dirty="0">
                <a:solidFill>
                  <a:srgbClr val="FF0000"/>
                </a:solidFill>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static关键字是Java提供的，方便在没有创建对象的情况下进行调用(方法/变量)。static可以用来修饰类的成员方法、类的成员变量，另外也可以编写static代码块来优化程序性能。</a:t>
            </a:r>
            <a:endParaRPr lang="zh-CN" altLang="en-US" sz="2200" dirty="0">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2" name="文本框 1"/>
          <p:cNvSpPr txBox="1"/>
          <p:nvPr/>
        </p:nvSpPr>
        <p:spPr>
          <a:xfrm>
            <a:off x="662305" y="3945890"/>
            <a:ext cx="10906760" cy="161480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修饰成员变量</a:t>
            </a:r>
            <a:r>
              <a:rPr lang="zh-CN" altLang="en-US" sz="2200" dirty="0">
                <a:latin typeface="宋体" panose="02010600030101010101" pitchFamily="2" charset="-122"/>
                <a:ea typeface="宋体" panose="02010600030101010101" pitchFamily="2" charset="-122"/>
                <a:sym typeface="+mn-ea"/>
              </a:rPr>
              <a:t>；</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修饰方法</a:t>
            </a:r>
            <a:r>
              <a:rPr lang="zh-CN" altLang="en-US" sz="2200" dirty="0">
                <a:latin typeface="宋体" panose="02010600030101010101" pitchFamily="2" charset="-122"/>
                <a:ea typeface="宋体" panose="02010600030101010101" pitchFamily="2" charset="-122"/>
                <a:sym typeface="+mn-ea"/>
              </a:rPr>
              <a:t>；</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定义静态代码块</a:t>
            </a:r>
            <a:r>
              <a:rPr lang="zh-CN" altLang="en-US" sz="2200" dirty="0">
                <a:latin typeface="宋体" panose="02010600030101010101" pitchFamily="2" charset="-122"/>
                <a:ea typeface="宋体" panose="02010600030101010101" pitchFamily="2" charset="-122"/>
                <a:sym typeface="+mn-ea"/>
              </a:rPr>
              <a:t>。</a:t>
            </a:r>
            <a:endParaRPr lang="zh-CN" altLang="en-US" sz="2200" dirty="0">
              <a:latin typeface="宋体" panose="02010600030101010101" pitchFamily="2" charset="-122"/>
              <a:ea typeface="宋体" panose="02010600030101010101" pitchFamily="2" charset="-122"/>
              <a:sym typeface="+mn-ea"/>
            </a:endParaRPr>
          </a:p>
        </p:txBody>
      </p:sp>
      <p:sp>
        <p:nvSpPr>
          <p:cNvPr id="6" name="文本框 5"/>
          <p:cNvSpPr txBox="1"/>
          <p:nvPr/>
        </p:nvSpPr>
        <p:spPr>
          <a:xfrm>
            <a:off x="601345" y="316865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使用：</a:t>
            </a:r>
            <a:endParaRPr lang="zh-CN" altLang="en-US" sz="22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500"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6" grpId="0"/>
      <p:bldP spid="6" grpId="1"/>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static</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static</a:t>
            </a:r>
            <a:r>
              <a:rPr lang="zh-CN" altLang="en-US" sz="2400" dirty="0">
                <a:solidFill>
                  <a:srgbClr val="FF0000"/>
                </a:solidFill>
                <a:latin typeface="宋体" panose="02010600030101010101" pitchFamily="2" charset="-122"/>
                <a:ea typeface="宋体" panose="02010600030101010101" pitchFamily="2" charset="-122"/>
                <a:sym typeface="+mn-ea"/>
              </a:rPr>
              <a:t>修饰成员变量：</a:t>
            </a:r>
            <a:r>
              <a:rPr lang="zh-CN" altLang="en-US" sz="2200" dirty="0">
                <a:latin typeface="宋体" panose="02010600030101010101" pitchFamily="2" charset="-122"/>
                <a:ea typeface="宋体" panose="02010600030101010101" pitchFamily="2" charset="-122"/>
                <a:sym typeface="+mn-ea"/>
              </a:rPr>
              <a:t>static变量也称为静态变量。</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4" name="文本框 3"/>
          <p:cNvSpPr txBox="1"/>
          <p:nvPr/>
        </p:nvSpPr>
        <p:spPr>
          <a:xfrm>
            <a:off x="600075" y="1912620"/>
            <a:ext cx="10751820" cy="2630170"/>
          </a:xfrm>
          <a:prstGeom prst="rect">
            <a:avLst/>
          </a:prstGeom>
          <a:noFill/>
        </p:spPr>
        <p:txBody>
          <a:bodyPr wrap="square" rtlCol="0" anchor="t">
            <a:spAutoFit/>
          </a:bodyPr>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静态变量被所有对象共享，在内存中只有一个副本，在类初次加载时才会初始化；</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静态变量是对象所拥有的，在创建对象的时候被初始化，存在多个副本，各个对象拥有的副本互不影响；</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static方法通常作用一个工具类中统一对外提供的方法使用，比如之前学习的Arrays数组工具类中的方法都是static的。</a:t>
            </a:r>
            <a:endParaRPr lang="zh-CN" altLang="en-US" sz="2200" dirty="0">
              <a:latin typeface="宋体" panose="02010600030101010101" pitchFamily="2" charset="-122"/>
              <a:ea typeface="宋体" panose="02010600030101010101" pitchFamily="2" charset="-122"/>
            </a:endParaRPr>
          </a:p>
        </p:txBody>
      </p:sp>
      <p:sp>
        <p:nvSpPr>
          <p:cNvPr id="8" name="文本框 7"/>
          <p:cNvSpPr txBox="1"/>
          <p:nvPr/>
        </p:nvSpPr>
        <p:spPr>
          <a:xfrm>
            <a:off x="600710" y="473773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语法</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601345" y="5615940"/>
            <a:ext cx="10847070" cy="64516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static 数据类型 变量名;</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4" grpId="0"/>
      <p:bldP spid="4" grpId="1"/>
      <p:bldP spid="8" grpId="0"/>
      <p:bldP spid="8" grpId="1"/>
      <p:bldP spid="9" grpId="0" bldLvl="0" animBg="1"/>
      <p:bldP spid="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descr="D:\核心重点.png核心重点"/>
          <p:cNvPicPr>
            <a:picLocks noChangeAspect="1"/>
          </p:cNvPicPr>
          <p:nvPr/>
        </p:nvPicPr>
        <p:blipFill>
          <a:blip r:embed="rId1">
            <a:extLst>
              <a:ext uri="{BEBA8EAE-BF5A-486C-A8C5-ECC9F3942E4B}">
                <a14:imgProps xmlns:a14="http://schemas.microsoft.com/office/drawing/2010/main">
                  <a14:imgLayer r:embed="rId2">
                    <a14:imgEffect>
                      <a14:saturation sat="66000"/>
                    </a14:imgEffect>
                  </a14:imgLayer>
                </a14:imgProps>
              </a:ext>
            </a:extLst>
          </a:blip>
          <a:srcRect/>
          <a:stretch>
            <a:fillRect/>
          </a:stretch>
        </p:blipFill>
        <p:spPr>
          <a:xfrm>
            <a:off x="4425950" y="2960370"/>
            <a:ext cx="3279775" cy="1839595"/>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flipV="1">
            <a:off x="2926715" y="653415"/>
            <a:ext cx="6362700" cy="5276850"/>
          </a:xfrm>
          <a:prstGeom prst="triangle">
            <a:avLst/>
          </a:prstGeom>
          <a:noFill/>
          <a:ln w="38100">
            <a:gradFill flip="none" rotWithShape="1">
              <a:gsLst>
                <a:gs pos="37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pic>
        <p:nvPicPr>
          <p:cNvPr id="9" name="图片 8" descr="厚溥logo蓝色"/>
          <p:cNvPicPr>
            <a:picLocks noChangeAspect="1"/>
          </p:cNvPicPr>
          <p:nvPr/>
        </p:nvPicPr>
        <p:blipFill>
          <a:blip r:embed="rId3"/>
          <a:stretch>
            <a:fillRect/>
          </a:stretch>
        </p:blipFill>
        <p:spPr>
          <a:xfrm>
            <a:off x="5805170" y="1852930"/>
            <a:ext cx="595630" cy="595630"/>
          </a:xfrm>
          <a:prstGeom prst="rect">
            <a:avLst/>
          </a:prstGeom>
        </p:spPr>
      </p:pic>
      <p:sp>
        <p:nvSpPr>
          <p:cNvPr id="6" name="文本框 5"/>
          <p:cNvSpPr txBox="1"/>
          <p:nvPr/>
        </p:nvSpPr>
        <p:spPr>
          <a:xfrm>
            <a:off x="3955415" y="277558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核心重点</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41372"/>
          <a:stretch>
            <a:fillRect/>
          </a:stretch>
        </p:blipFill>
        <p:spPr>
          <a:xfrm>
            <a:off x="0" y="3813175"/>
            <a:ext cx="12193270" cy="3615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4" presetClass="entr" presetSubtype="16" fill="hold" nodeType="afterEffect">
                                  <p:stCondLst>
                                    <p:cond delay="0"/>
                                  </p:stCondLst>
                                  <p:childTnLst>
                                    <p:set>
                                      <p:cBhvr>
                                        <p:cTn id="18" dur="500"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par>
                          <p:cTn id="20" fill="hold">
                            <p:stCondLst>
                              <p:cond delay="1500"/>
                            </p:stCondLst>
                            <p:childTnLst>
                              <p:par>
                                <p:cTn id="21" presetID="4" presetClass="entr" presetSubtype="16" fill="hold" grpId="0" nodeType="afterEffect">
                                  <p:stCondLst>
                                    <p:cond delay="0"/>
                                  </p:stCondLst>
                                  <p:childTnLst>
                                    <p:set>
                                      <p:cBhvr>
                                        <p:cTn id="22" dur="500"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8" grpId="1" animBg="1"/>
      <p:bldP spid="2" grpId="1" animBg="1"/>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static</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static</a:t>
            </a:r>
            <a:r>
              <a:rPr lang="zh-CN" altLang="en-US" sz="2400" dirty="0">
                <a:solidFill>
                  <a:srgbClr val="FF0000"/>
                </a:solidFill>
                <a:latin typeface="宋体" panose="02010600030101010101" pitchFamily="2" charset="-122"/>
                <a:ea typeface="宋体" panose="02010600030101010101" pitchFamily="2" charset="-122"/>
                <a:sym typeface="+mn-ea"/>
              </a:rPr>
              <a:t>修饰方法：</a:t>
            </a:r>
            <a:r>
              <a:rPr lang="zh-CN" altLang="en-US" sz="2200" dirty="0">
                <a:latin typeface="宋体" panose="02010600030101010101" pitchFamily="2" charset="-122"/>
                <a:ea typeface="宋体" panose="02010600030101010101" pitchFamily="2" charset="-122"/>
                <a:sym typeface="+mn-ea"/>
              </a:rPr>
              <a:t>static方法也成为静态方法，主要用作一些工具类方法。</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4" name="文本框 3"/>
          <p:cNvSpPr txBox="1"/>
          <p:nvPr/>
        </p:nvSpPr>
        <p:spPr>
          <a:xfrm>
            <a:off x="600075" y="1912620"/>
            <a:ext cx="10751820" cy="3138170"/>
          </a:xfrm>
          <a:prstGeom prst="rect">
            <a:avLst/>
          </a:prstGeom>
          <a:noFill/>
        </p:spPr>
        <p:txBody>
          <a:bodyPr wrap="square" rtlCol="0" anchor="t">
            <a:spAutoFit/>
          </a:bodyPr>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由于静态方法不依赖于任何对象就可以直接访问，因此对于静态方法来说，是没有this的；</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静态方法中不能访问类的非静态成员，因为非静态成员变量和非静态方法都必须依赖于具体的对象才能被调用；</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static方法通常作用一个工具类中统一对外提供的方法使用，比如之前学习的Arrays数组工具类中的方法都是static的。</a:t>
            </a:r>
            <a:endParaRPr lang="zh-CN" altLang="en-US" sz="2200" dirty="0">
              <a:latin typeface="宋体" panose="02010600030101010101" pitchFamily="2" charset="-122"/>
              <a:ea typeface="宋体" panose="02010600030101010101" pitchFamily="2" charset="-122"/>
            </a:endParaRPr>
          </a:p>
        </p:txBody>
      </p:sp>
      <p:sp>
        <p:nvSpPr>
          <p:cNvPr id="8" name="文本框 7"/>
          <p:cNvSpPr txBox="1"/>
          <p:nvPr/>
        </p:nvSpPr>
        <p:spPr>
          <a:xfrm>
            <a:off x="600710" y="499491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语法</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601345" y="5749290"/>
            <a:ext cx="10847070" cy="64516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static 返回值类型 方法名(参数列表){}</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4" grpId="0"/>
      <p:bldP spid="4" grpId="1"/>
      <p:bldP spid="8" grpId="0"/>
      <p:bldP spid="8" grpId="1"/>
      <p:bldP spid="9" grpId="0" bldLvl="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static</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solidFill>
                  <a:srgbClr val="FF0000"/>
                </a:solidFill>
                <a:latin typeface="宋体" panose="02010600030101010101" pitchFamily="2" charset="-122"/>
                <a:ea typeface="宋体" panose="02010600030101010101" pitchFamily="2" charset="-122"/>
                <a:sym typeface="+mn-ea"/>
              </a:rPr>
              <a:t>static</a:t>
            </a:r>
            <a:r>
              <a:rPr lang="zh-CN" altLang="en-US" sz="2400" dirty="0">
                <a:solidFill>
                  <a:srgbClr val="FF0000"/>
                </a:solidFill>
                <a:latin typeface="宋体" panose="02010600030101010101" pitchFamily="2" charset="-122"/>
                <a:ea typeface="宋体" panose="02010600030101010101" pitchFamily="2" charset="-122"/>
                <a:sym typeface="+mn-ea"/>
              </a:rPr>
              <a:t>代码块</a:t>
            </a:r>
            <a:r>
              <a:rPr lang="zh-CN" altLang="en-US" sz="2400" dirty="0">
                <a:solidFill>
                  <a:srgbClr val="FF0000"/>
                </a:solidFill>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静态初始化块，用于类的初始化操作</a:t>
            </a:r>
            <a:r>
              <a:rPr lang="zh-CN" altLang="en-US" sz="2200" dirty="0">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4" name="文本框 3"/>
          <p:cNvSpPr txBox="1"/>
          <p:nvPr/>
        </p:nvSpPr>
        <p:spPr>
          <a:xfrm>
            <a:off x="600075" y="1912620"/>
            <a:ext cx="10751820" cy="2122805"/>
          </a:xfrm>
          <a:prstGeom prst="rect">
            <a:avLst/>
          </a:prstGeom>
          <a:noFill/>
        </p:spPr>
        <p:txBody>
          <a:bodyPr wrap="square" rtlCol="0" anchor="t">
            <a:spAutoFit/>
          </a:bodyPr>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static代码块随着类的加载而加载，并且只初始化执行一次；</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静态初始化块中不能直接访问非staic成员；</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静态初始化块可以置于类中的任何地方，类中可以有多个静态初始化块，多个静态代码块会按照书写顺序加载。</a:t>
            </a:r>
            <a:endParaRPr lang="zh-CN" altLang="en-US" sz="2200" dirty="0">
              <a:latin typeface="宋体" panose="02010600030101010101" pitchFamily="2" charset="-122"/>
              <a:ea typeface="宋体" panose="02010600030101010101" pitchFamily="2" charset="-122"/>
            </a:endParaRPr>
          </a:p>
        </p:txBody>
      </p:sp>
      <p:sp>
        <p:nvSpPr>
          <p:cNvPr id="8" name="文本框 7"/>
          <p:cNvSpPr txBox="1"/>
          <p:nvPr/>
        </p:nvSpPr>
        <p:spPr>
          <a:xfrm>
            <a:off x="581660" y="440880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sz="2400" dirty="0">
                <a:solidFill>
                  <a:srgbClr val="FF0000"/>
                </a:solidFill>
                <a:latin typeface="宋体" panose="02010600030101010101" pitchFamily="2" charset="-122"/>
                <a:ea typeface="宋体" panose="02010600030101010101" pitchFamily="2" charset="-122"/>
                <a:sym typeface="+mn-ea"/>
              </a:rPr>
              <a:t>语法</a:t>
            </a:r>
            <a:r>
              <a:rPr lang="zh-CN" altLang="en-US" sz="2400" dirty="0">
                <a:solidFill>
                  <a:srgbClr val="FF0000"/>
                </a:solidFill>
                <a:latin typeface="宋体" panose="02010600030101010101" pitchFamily="2" charset="-122"/>
                <a:ea typeface="宋体" panose="02010600030101010101" pitchFamily="2" charset="-122"/>
                <a:sym typeface="+mn-ea"/>
              </a:rPr>
              <a:t>：</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601345" y="5187315"/>
            <a:ext cx="10847070" cy="64516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static { 初始化语句 }</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4" grpId="0"/>
      <p:bldP spid="4" grpId="1"/>
      <p:bldP spid="8" grpId="0"/>
      <p:bldP spid="8" grpId="1"/>
      <p:bldP spid="9" grpId="0" bldLvl="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单例模式</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1153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说明：</a:t>
            </a:r>
            <a:r>
              <a:rPr lang="zh-CN" altLang="en-US" sz="2200" dirty="0">
                <a:latin typeface="宋体" panose="02010600030101010101" pitchFamily="2" charset="-122"/>
                <a:ea typeface="宋体" panose="02010600030101010101" pitchFamily="2" charset="-122"/>
                <a:sym typeface="+mn-ea"/>
              </a:rPr>
              <a:t>单例模式（Singleton Pattern）是 Java 中最简单的设计模式之一。这种类型的设计模式属于创建型模式，它提供了一种创建对象的最佳方式。</a:t>
            </a:r>
            <a:endParaRPr lang="zh-CN" altLang="en-US" sz="2400" dirty="0">
              <a:solidFill>
                <a:srgbClr val="FF0000"/>
              </a:solidFill>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4" name="文本框 3"/>
          <p:cNvSpPr txBox="1"/>
          <p:nvPr/>
        </p:nvSpPr>
        <p:spPr>
          <a:xfrm>
            <a:off x="600710" y="3249295"/>
            <a:ext cx="10751820" cy="1614805"/>
          </a:xfrm>
          <a:prstGeom prst="rect">
            <a:avLst/>
          </a:prstGeom>
          <a:noFill/>
        </p:spPr>
        <p:txBody>
          <a:bodyPr wrap="square" rtlCol="0" anchor="t">
            <a:spAutoFit/>
          </a:bodyPr>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单例类只能有一个实例。</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单例类必须自己创建自己的唯一实例。</a:t>
            </a:r>
            <a:endParaRPr lang="zh-CN" altLang="en-US" sz="2200" dirty="0">
              <a:latin typeface="宋体" panose="02010600030101010101" pitchFamily="2" charset="-122"/>
              <a:ea typeface="宋体" panose="02010600030101010101" pitchFamily="2" charset="-122"/>
            </a:endParaRPr>
          </a:p>
          <a:p>
            <a:pPr marL="285750" indent="-28575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rPr>
              <a:t>单例类必须给所有其他对象提供这一实例。</a:t>
            </a:r>
            <a:endParaRPr lang="zh-CN" altLang="en-US" sz="2200" dirty="0">
              <a:latin typeface="宋体" panose="02010600030101010101" pitchFamily="2" charset="-122"/>
              <a:ea typeface="宋体" panose="02010600030101010101" pitchFamily="2" charset="-122"/>
            </a:endParaRPr>
          </a:p>
        </p:txBody>
      </p:sp>
      <p:sp>
        <p:nvSpPr>
          <p:cNvPr id="2" name="文本框 1"/>
          <p:cNvSpPr txBox="1"/>
          <p:nvPr/>
        </p:nvSpPr>
        <p:spPr>
          <a:xfrm>
            <a:off x="751840" y="2788920"/>
            <a:ext cx="1021080" cy="460375"/>
          </a:xfrm>
          <a:prstGeom prst="rect">
            <a:avLst/>
          </a:prstGeom>
          <a:noFill/>
        </p:spPr>
        <p:txBody>
          <a:bodyPr wrap="none" rtlCol="0" anchor="t">
            <a:spAutoFit/>
          </a:bodyPr>
          <a:p>
            <a:r>
              <a:rPr lang="zh-CN" altLang="en-US" sz="2400" dirty="0">
                <a:solidFill>
                  <a:srgbClr val="FF0000"/>
                </a:solidFill>
                <a:latin typeface="宋体" panose="02010600030101010101" pitchFamily="2" charset="-122"/>
                <a:ea typeface="宋体" panose="02010600030101010101" pitchFamily="2" charset="-122"/>
                <a:sym typeface="+mn-ea"/>
              </a:rPr>
              <a:t>注意</a:t>
            </a:r>
            <a:r>
              <a:rPr lang="zh-CN" altLang="en-US" dirty="0">
                <a:solidFill>
                  <a:srgbClr val="FF0000"/>
                </a:solidFill>
                <a:latin typeface="宋体" panose="02010600030101010101" pitchFamily="2" charset="-122"/>
                <a:ea typeface="宋体" panose="02010600030101010101" pitchFamily="2" charset="-122"/>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4" grpId="0"/>
      <p:bldP spid="4" grpId="1"/>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代码块介绍</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局部代码块：</a:t>
            </a:r>
            <a:r>
              <a:rPr lang="zh-CN" altLang="en-US" sz="2200" dirty="0">
                <a:latin typeface="宋体" panose="02010600030101010101" pitchFamily="2" charset="-122"/>
                <a:ea typeface="宋体" panose="02010600030101010101" pitchFamily="2" charset="-122"/>
                <a:sym typeface="+mn-ea"/>
              </a:rPr>
              <a:t>局部位置，用于限定变量的生命周期，提高内存利用率</a:t>
            </a:r>
            <a:r>
              <a:rPr lang="zh-CN" altLang="en-US" sz="2200" dirty="0">
                <a:latin typeface="宋体" panose="02010600030101010101" pitchFamily="2" charset="-122"/>
                <a:ea typeface="宋体" panose="02010600030101010101" pitchFamily="2" charset="-122"/>
                <a:sym typeface="+mn-ea"/>
              </a:rPr>
              <a:t>。</a:t>
            </a:r>
            <a:endParaRPr lang="zh-CN" altLang="en-US" sz="2200" dirty="0">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6" name="文本框 5"/>
          <p:cNvSpPr txBox="1"/>
          <p:nvPr/>
        </p:nvSpPr>
        <p:spPr>
          <a:xfrm>
            <a:off x="591820" y="2130425"/>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静态代码块：</a:t>
            </a:r>
            <a:r>
              <a:rPr lang="zh-CN" altLang="en-US" sz="2200" dirty="0">
                <a:latin typeface="宋体" panose="02010600030101010101" pitchFamily="2" charset="-122"/>
                <a:ea typeface="宋体" panose="02010600030101010101" pitchFamily="2" charset="-122"/>
                <a:sym typeface="+mn-ea"/>
              </a:rPr>
              <a:t>类中方法外，采用static修饰，用于对类进行初始化操作，只执行一次。</a:t>
            </a:r>
            <a:endParaRPr lang="zh-CN" altLang="en-US" sz="2200" dirty="0">
              <a:latin typeface="宋体" panose="02010600030101010101" pitchFamily="2" charset="-122"/>
              <a:ea typeface="宋体" panose="02010600030101010101" pitchFamily="2" charset="-122"/>
              <a:sym typeface="+mn-ea"/>
            </a:endParaRPr>
          </a:p>
        </p:txBody>
      </p:sp>
      <p:sp>
        <p:nvSpPr>
          <p:cNvPr id="5" name="文本框 4"/>
          <p:cNvSpPr txBox="1"/>
          <p:nvPr/>
        </p:nvSpPr>
        <p:spPr>
          <a:xfrm>
            <a:off x="614045" y="3209925"/>
            <a:ext cx="11029315" cy="1153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构造代码块：</a:t>
            </a:r>
            <a:r>
              <a:rPr lang="zh-CN" altLang="en-US" sz="2200" dirty="0">
                <a:latin typeface="宋体" panose="02010600030101010101" pitchFamily="2" charset="-122"/>
                <a:ea typeface="宋体" panose="02010600030101010101" pitchFamily="2" charset="-122"/>
                <a:sym typeface="+mn-ea"/>
              </a:rPr>
              <a:t>类中方法外(成员位置)，用"{}"括起来的java程序代码，每次在调用构造方法前，都会执行构造代码块，用于对对象进行初始化操作</a:t>
            </a:r>
            <a:r>
              <a:rPr lang="zh-CN" altLang="en-US" sz="2200" dirty="0">
                <a:latin typeface="宋体" panose="02010600030101010101" pitchFamily="2" charset="-122"/>
                <a:ea typeface="宋体" panose="02010600030101010101" pitchFamily="2" charset="-122"/>
                <a:sym typeface="+mn-ea"/>
              </a:rPr>
              <a:t>次。</a:t>
            </a:r>
            <a:endParaRPr lang="zh-CN" altLang="en-US" sz="2200" dirty="0">
              <a:latin typeface="宋体" panose="02010600030101010101" pitchFamily="2" charset="-122"/>
              <a:ea typeface="宋体" panose="02010600030101010101" pitchFamily="2" charset="-122"/>
              <a:sym typeface="+mn-ea"/>
            </a:endParaRPr>
          </a:p>
        </p:txBody>
      </p:sp>
      <p:sp>
        <p:nvSpPr>
          <p:cNvPr id="8" name="文本框 7"/>
          <p:cNvSpPr txBox="1"/>
          <p:nvPr/>
        </p:nvSpPr>
        <p:spPr>
          <a:xfrm>
            <a:off x="616585" y="485140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构造方法：</a:t>
            </a:r>
            <a:r>
              <a:rPr lang="zh-CN" altLang="en-US" sz="2200" dirty="0">
                <a:latin typeface="宋体" panose="02010600030101010101" pitchFamily="2" charset="-122"/>
                <a:ea typeface="宋体" panose="02010600030101010101" pitchFamily="2" charset="-122"/>
                <a:sym typeface="+mn-ea"/>
              </a:rPr>
              <a:t>用于对类进行初始化，创建对象</a:t>
            </a:r>
            <a:r>
              <a:rPr lang="zh-CN" altLang="en-US" sz="2200" dirty="0">
                <a:latin typeface="宋体" panose="02010600030101010101" pitchFamily="2" charset="-122"/>
                <a:ea typeface="宋体" panose="02010600030101010101" pitchFamily="2" charset="-122"/>
                <a:sym typeface="+mn-ea"/>
              </a:rPr>
              <a:t>，每次创建对象都会执行一次。</a:t>
            </a:r>
            <a:endParaRPr lang="zh-CN" altLang="en-US" sz="22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6" grpId="0"/>
      <p:bldP spid="6" grpId="1"/>
      <p:bldP spid="5" grpId="0"/>
      <p:bldP spid="5" grpId="1"/>
      <p:bldP spid="8" grpId="0"/>
      <p:bldP spid="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1778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3048000"/>
            <a:chOff x="7470" y="2444"/>
            <a:chExt cx="3971" cy="4800"/>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05</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1501"/>
            </a:xfrm>
            <a:prstGeom prst="rect">
              <a:avLst/>
            </a:prstGeom>
            <a:noFill/>
          </p:spPr>
          <p:txBody>
            <a:bodyPr wrap="square" rtlCol="0">
              <a:spAutoFit/>
            </a:bodyPr>
            <a:p>
              <a:pPr algn="ctr"/>
              <a:r>
                <a:rPr lang="en-US" altLang="zh-CN" sz="2800">
                  <a:solidFill>
                    <a:srgbClr val="FDFDFD"/>
                  </a:solidFill>
                  <a:latin typeface="宋体" panose="02010600030101010101" pitchFamily="2" charset="-122"/>
                  <a:ea typeface="宋体" panose="02010600030101010101" pitchFamily="2" charset="-122"/>
                  <a:cs typeface="思源黑体 CN Bold" panose="020B0800000000000000" charset="-122"/>
                </a:rPr>
                <a:t>package</a:t>
              </a:r>
              <a:r>
                <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rPr>
                <a:t>、</a:t>
              </a:r>
              <a:r>
                <a:rPr lang="en-US" altLang="zh-CN" sz="2800">
                  <a:solidFill>
                    <a:srgbClr val="FDFDFD"/>
                  </a:solidFill>
                  <a:latin typeface="宋体" panose="02010600030101010101" pitchFamily="2" charset="-122"/>
                  <a:ea typeface="宋体" panose="02010600030101010101" pitchFamily="2" charset="-122"/>
                  <a:cs typeface="思源黑体 CN Bold" panose="020B0800000000000000" charset="-122"/>
                </a:rPr>
                <a:t>import</a:t>
              </a:r>
              <a:r>
                <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rPr>
                <a:t>关键字</a:t>
              </a:r>
              <a:endPar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9" grpId="1" animBg="1"/>
      <p:bldP spid="1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41833" y="181040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41833" y="333565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98916" y="1845969"/>
            <a:ext cx="2176780" cy="460375"/>
          </a:xfrm>
          <a:prstGeom prst="rect">
            <a:avLst/>
          </a:prstGeom>
          <a:noFill/>
        </p:spPr>
        <p:txBody>
          <a:bodyPr wrap="none" rtlCol="0">
            <a:spAutoFit/>
          </a:bodyPr>
          <a:lstStyle/>
          <a:p>
            <a:r>
              <a:rPr lang="en-US" altLang="zh-CN" sz="2400" b="1" dirty="0">
                <a:solidFill>
                  <a:schemeClr val="tx2"/>
                </a:solidFill>
                <a:latin typeface="宋体" panose="02010600030101010101" pitchFamily="2" charset="-122"/>
                <a:ea typeface="宋体" panose="02010600030101010101" pitchFamily="2" charset="-122"/>
                <a:cs typeface="+mn-ea"/>
                <a:sym typeface="+mn-lt"/>
              </a:rPr>
              <a:t>package</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98916" y="3352498"/>
            <a:ext cx="2023110" cy="460375"/>
          </a:xfrm>
          <a:prstGeom prst="rect">
            <a:avLst/>
          </a:prstGeom>
          <a:noFill/>
        </p:spPr>
        <p:txBody>
          <a:bodyPr wrap="none" rtlCol="0">
            <a:spAutoFit/>
          </a:bodyPr>
          <a:lstStyle/>
          <a:p>
            <a:r>
              <a:rPr lang="en-US" altLang="zh-CN" sz="2400" b="1" dirty="0">
                <a:solidFill>
                  <a:schemeClr val="tx2"/>
                </a:solidFill>
                <a:latin typeface="宋体" panose="02010600030101010101" pitchFamily="2" charset="-122"/>
                <a:ea typeface="宋体" panose="02010600030101010101" pitchFamily="2" charset="-122"/>
                <a:cs typeface="+mn-ea"/>
                <a:sym typeface="+mn-lt"/>
              </a:rPr>
              <a:t>import</a:t>
            </a:r>
            <a:r>
              <a:rPr lang="zh-CN" altLang="en-US" sz="2400" b="1" dirty="0">
                <a:solidFill>
                  <a:schemeClr val="tx2"/>
                </a:solidFill>
                <a:latin typeface="宋体" panose="02010600030101010101" pitchFamily="2" charset="-122"/>
                <a:ea typeface="宋体" panose="02010600030101010101" pitchFamily="2" charset="-122"/>
                <a:cs typeface="+mn-ea"/>
                <a:sym typeface="+mn-lt"/>
              </a:rPr>
              <a:t>关键字</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30" name="文本框 29"/>
          <p:cNvSpPr txBox="1"/>
          <p:nvPr/>
        </p:nvSpPr>
        <p:spPr>
          <a:xfrm>
            <a:off x="7552561" y="5974857"/>
            <a:ext cx="309880" cy="398780"/>
          </a:xfrm>
          <a:prstGeom prst="rect">
            <a:avLst/>
          </a:prstGeom>
          <a:noFill/>
        </p:spPr>
        <p:txBody>
          <a:bodyPr wrap="none" rtlCol="0">
            <a:spAutoFit/>
          </a:bodyPr>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package</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1153160"/>
          </a:xfrm>
          <a:prstGeom prst="rect">
            <a:avLst/>
          </a:prstGeom>
          <a:noFill/>
        </p:spPr>
        <p:txBody>
          <a:bodyPr wrap="square" rtlCol="0" anchor="t">
            <a:spAutoFit/>
          </a:bodyPr>
          <a:p>
            <a:pPr indent="0" fontAlgn="auto">
              <a:lnSpc>
                <a:spcPct val="150000"/>
              </a:lnSpc>
              <a:buFont typeface="Wingdings" panose="05000000000000000000" charset="0"/>
              <a:buNone/>
            </a:pPr>
            <a:r>
              <a:rPr lang="en-US" sz="2400" dirty="0">
                <a:solidFill>
                  <a:srgbClr val="FF0000"/>
                </a:solidFill>
                <a:latin typeface="宋体" panose="02010600030101010101" pitchFamily="2" charset="-122"/>
                <a:ea typeface="宋体" panose="02010600030101010101" pitchFamily="2" charset="-122"/>
                <a:sym typeface="+mn-ea"/>
              </a:rPr>
              <a:t>package</a:t>
            </a:r>
            <a:r>
              <a:rPr lang="zh-CN" altLang="en-US" sz="2400" dirty="0">
                <a:solidFill>
                  <a:srgbClr val="FF0000"/>
                </a:solidFill>
                <a:latin typeface="宋体" panose="02010600030101010101" pitchFamily="2" charset="-122"/>
                <a:ea typeface="宋体" panose="02010600030101010101" pitchFamily="2" charset="-122"/>
                <a:sym typeface="+mn-ea"/>
              </a:rPr>
              <a:t>作用</a:t>
            </a:r>
            <a:r>
              <a:rPr lang="zh-CN" altLang="en-US" sz="2400" dirty="0">
                <a:solidFill>
                  <a:srgbClr val="FF0000"/>
                </a:solidFill>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package包其实就是目录，通常情况下，我们会对文件进行分文别类来管理，在Java 中称为分包管理，包名称通常采用小写</a:t>
            </a:r>
            <a:r>
              <a:rPr lang="zh-CN" altLang="en-US" sz="2200" dirty="0">
                <a:latin typeface="宋体" panose="02010600030101010101" pitchFamily="2" charset="-122"/>
                <a:ea typeface="宋体" panose="02010600030101010101" pitchFamily="2" charset="-122"/>
                <a:sym typeface="+mn-ea"/>
              </a:rPr>
              <a:t>。</a:t>
            </a:r>
            <a:endParaRPr lang="zh-CN" altLang="en-US" sz="2200" dirty="0">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6" name="文本框 5"/>
          <p:cNvSpPr txBox="1"/>
          <p:nvPr/>
        </p:nvSpPr>
        <p:spPr>
          <a:xfrm>
            <a:off x="601345" y="244475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语法：</a:t>
            </a:r>
            <a:endParaRPr lang="zh-CN" altLang="en-US" sz="2200" dirty="0">
              <a:latin typeface="宋体" panose="02010600030101010101" pitchFamily="2" charset="-122"/>
              <a:ea typeface="宋体" panose="02010600030101010101" pitchFamily="2" charset="-122"/>
              <a:sym typeface="+mn-ea"/>
            </a:endParaRPr>
          </a:p>
        </p:txBody>
      </p:sp>
      <p:sp>
        <p:nvSpPr>
          <p:cNvPr id="9" name="文本框 8"/>
          <p:cNvSpPr txBox="1"/>
          <p:nvPr/>
        </p:nvSpPr>
        <p:spPr>
          <a:xfrm>
            <a:off x="601345" y="3392170"/>
            <a:ext cx="10847070" cy="119888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 package 包名;</a:t>
            </a:r>
            <a:endParaRPr lang="zh-CN" altLang="en-US" sz="2400">
              <a:solidFill>
                <a:schemeClr val="tx1"/>
              </a:solidFill>
              <a:effectLst/>
            </a:endParaRPr>
          </a:p>
          <a:p>
            <a:pPr fontAlgn="auto">
              <a:lnSpc>
                <a:spcPct val="150000"/>
              </a:lnSpc>
            </a:pPr>
            <a:r>
              <a:rPr lang="zh-CN" altLang="en-US" sz="2400">
                <a:solidFill>
                  <a:schemeClr val="tx1"/>
                </a:solidFill>
                <a:effectLst/>
              </a:rPr>
              <a:t>package com.hopu.test;</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6" grpId="0"/>
      <p:bldP spid="6" grpId="1"/>
      <p:bldP spid="9" grpId="0" bldLvl="0" animBg="1"/>
      <p:bldP spid="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package</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2" name="文本框 1"/>
          <p:cNvSpPr txBox="1"/>
          <p:nvPr/>
        </p:nvSpPr>
        <p:spPr>
          <a:xfrm>
            <a:off x="662305" y="2117090"/>
            <a:ext cx="10906760" cy="2122805"/>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为了解决同类的命名冲突问题，在类名前加命名空间(包机制)，进行分包管理；</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在Java中使用package语句定义包，多级包名之间用逗号“.”分隔(单包，复包)；</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package语句只能出现在Java源文件的第一行</a:t>
            </a:r>
            <a:r>
              <a:rPr lang="en-US" altLang="zh-CN" sz="2200" dirty="0">
                <a:latin typeface="宋体" panose="02010600030101010101" pitchFamily="2" charset="-122"/>
                <a:ea typeface="宋体" panose="02010600030101010101" pitchFamily="2" charset="-122"/>
                <a:sym typeface="+mn-ea"/>
              </a:rPr>
              <a:t>;</a:t>
            </a:r>
            <a:endParaRPr lang="en-US" altLang="zh-CN"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package定义的格式，通常采用公司域名倒叙方式，例如com.myhopu.oa。</a:t>
            </a:r>
            <a:endParaRPr lang="zh-CN" altLang="en-US" sz="2200" dirty="0">
              <a:latin typeface="宋体" panose="02010600030101010101" pitchFamily="2" charset="-122"/>
              <a:ea typeface="宋体" panose="02010600030101010101" pitchFamily="2" charset="-122"/>
              <a:sym typeface="+mn-ea"/>
            </a:endParaRPr>
          </a:p>
        </p:txBody>
      </p:sp>
      <p:sp>
        <p:nvSpPr>
          <p:cNvPr id="6" name="文本框 5"/>
          <p:cNvSpPr txBox="1"/>
          <p:nvPr/>
        </p:nvSpPr>
        <p:spPr>
          <a:xfrm>
            <a:off x="601345" y="133985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说明：</a:t>
            </a:r>
            <a:endParaRPr lang="zh-CN" altLang="en-US" sz="2200"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6" grpId="0"/>
      <p:bldP spid="6"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import</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600710" y="1180465"/>
            <a:ext cx="11029315" cy="1660525"/>
          </a:xfrm>
          <a:prstGeom prst="rect">
            <a:avLst/>
          </a:prstGeom>
          <a:noFill/>
        </p:spPr>
        <p:txBody>
          <a:bodyPr wrap="square" rtlCol="0" anchor="t">
            <a:spAutoFit/>
          </a:bodyPr>
          <a:p>
            <a:pPr indent="0" fontAlgn="auto">
              <a:lnSpc>
                <a:spcPct val="150000"/>
              </a:lnSpc>
              <a:buFont typeface="Wingdings" panose="05000000000000000000" charset="0"/>
              <a:buNone/>
            </a:pPr>
            <a:r>
              <a:rPr lang="en-US" sz="2400" dirty="0">
                <a:solidFill>
                  <a:srgbClr val="FF0000"/>
                </a:solidFill>
                <a:latin typeface="宋体" panose="02010600030101010101" pitchFamily="2" charset="-122"/>
                <a:ea typeface="宋体" panose="02010600030101010101" pitchFamily="2" charset="-122"/>
                <a:sym typeface="+mn-ea"/>
              </a:rPr>
              <a:t>import</a:t>
            </a:r>
            <a:r>
              <a:rPr lang="zh-CN" altLang="en-US" sz="2400" dirty="0">
                <a:solidFill>
                  <a:srgbClr val="FF0000"/>
                </a:solidFill>
                <a:latin typeface="宋体" panose="02010600030101010101" pitchFamily="2" charset="-122"/>
                <a:ea typeface="宋体" panose="02010600030101010101" pitchFamily="2" charset="-122"/>
                <a:sym typeface="+mn-ea"/>
              </a:rPr>
              <a:t>作用</a:t>
            </a:r>
            <a:r>
              <a:rPr lang="zh-CN" altLang="en-US" sz="2400" dirty="0">
                <a:solidFill>
                  <a:srgbClr val="FF0000"/>
                </a:solidFill>
                <a:latin typeface="宋体" panose="02010600030101010101" pitchFamily="2" charset="-122"/>
                <a:ea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sym typeface="+mn-ea"/>
              </a:rPr>
              <a:t>import的作用就是导入不同包下的类（包名+类名）。也就是说，我们在某个类方法中，使用到了其他特殊包下的类，那么就需要先引入包包下的类，然后才可以使用，否则会编译错误。</a:t>
            </a:r>
            <a:endParaRPr lang="zh-CN" altLang="en-US" sz="2200" dirty="0">
              <a:latin typeface="宋体" panose="02010600030101010101" pitchFamily="2" charset="-122"/>
              <a:ea typeface="宋体" panose="02010600030101010101" pitchFamily="2" charset="-122"/>
              <a:sym typeface="+mn-ea"/>
            </a:endParaRPr>
          </a:p>
        </p:txBody>
      </p:sp>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6" name="文本框 5"/>
          <p:cNvSpPr txBox="1"/>
          <p:nvPr/>
        </p:nvSpPr>
        <p:spPr>
          <a:xfrm>
            <a:off x="601345" y="341630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语法：</a:t>
            </a:r>
            <a:endParaRPr lang="zh-CN" altLang="en-US" sz="2200" dirty="0">
              <a:latin typeface="宋体" panose="02010600030101010101" pitchFamily="2" charset="-122"/>
              <a:ea typeface="宋体" panose="02010600030101010101" pitchFamily="2" charset="-122"/>
              <a:sym typeface="+mn-ea"/>
            </a:endParaRPr>
          </a:p>
        </p:txBody>
      </p:sp>
      <p:sp>
        <p:nvSpPr>
          <p:cNvPr id="9" name="文本框 8"/>
          <p:cNvSpPr txBox="1"/>
          <p:nvPr/>
        </p:nvSpPr>
        <p:spPr>
          <a:xfrm>
            <a:off x="601345" y="4363720"/>
            <a:ext cx="10847070" cy="119888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 import 包名.类名;</a:t>
            </a:r>
            <a:endParaRPr lang="zh-CN" altLang="en-US" sz="2400">
              <a:solidFill>
                <a:schemeClr val="tx1"/>
              </a:solidFill>
              <a:effectLst/>
            </a:endParaRPr>
          </a:p>
          <a:p>
            <a:pPr fontAlgn="auto">
              <a:lnSpc>
                <a:spcPct val="150000"/>
              </a:lnSpc>
            </a:pPr>
            <a:r>
              <a:rPr lang="zh-CN" altLang="en-US" sz="2400">
                <a:solidFill>
                  <a:schemeClr val="tx1"/>
                </a:solidFill>
                <a:effectLst/>
              </a:rPr>
              <a:t>import com.hopu.domain.Stuent;</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6" grpId="0"/>
      <p:bldP spid="6" grpId="1"/>
      <p:bldP spid="9" grpId="0" bldLvl="0" animBg="1"/>
      <p:bldP spid="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import</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2" name="文本框 1"/>
          <p:cNvSpPr txBox="1"/>
          <p:nvPr/>
        </p:nvSpPr>
        <p:spPr>
          <a:xfrm>
            <a:off x="614680" y="1774190"/>
            <a:ext cx="10906760" cy="3646170"/>
          </a:xfrm>
          <a:prstGeom prst="rect">
            <a:avLst/>
          </a:prstGeom>
          <a:noFill/>
        </p:spPr>
        <p:txBody>
          <a:bodyPr wrap="square" rtlCol="0" anchor="t">
            <a:spAutoFit/>
          </a:bodyPr>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一个类中使用其他包下的类时（特殊包java.lang除外），就需要使用import关键字引入对应的类（包名+类名形式）；</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同包下的类使用时无需使用import引入，直接使用即可；</a:t>
            </a:r>
            <a:endParaRPr lang="zh-CN" altLang="en-US"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在使用java.lang包下的所有类时，无需使用import引入。java.lang包是Java的基础核心包，Java在编译期间会自动引入该包</a:t>
            </a:r>
            <a:r>
              <a:rPr lang="en-US" altLang="zh-CN" sz="2200" dirty="0">
                <a:latin typeface="宋体" panose="02010600030101010101" pitchFamily="2" charset="-122"/>
                <a:ea typeface="宋体" panose="02010600030101010101" pitchFamily="2" charset="-122"/>
                <a:sym typeface="+mn-ea"/>
              </a:rPr>
              <a:t>;</a:t>
            </a:r>
            <a:endParaRPr lang="en-US" altLang="zh-CN"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import导包语句必须放在package语句与class类之间</a:t>
            </a:r>
            <a:r>
              <a:rPr lang="en-US" altLang="zh-CN" sz="2200" dirty="0">
                <a:latin typeface="宋体" panose="02010600030101010101" pitchFamily="2" charset="-122"/>
                <a:ea typeface="宋体" panose="02010600030101010101" pitchFamily="2" charset="-122"/>
                <a:sym typeface="+mn-ea"/>
              </a:rPr>
              <a:t>;</a:t>
            </a:r>
            <a:endParaRPr lang="en-US" altLang="zh-CN" sz="2200" dirty="0">
              <a:latin typeface="宋体" panose="02010600030101010101" pitchFamily="2" charset="-122"/>
              <a:ea typeface="宋体" panose="02010600030101010101" pitchFamily="2" charset="-122"/>
              <a:sym typeface="+mn-ea"/>
            </a:endParaRPr>
          </a:p>
          <a:p>
            <a:pPr marL="342900" indent="-342900" fontAlgn="auto">
              <a:lnSpc>
                <a:spcPct val="150000"/>
              </a:lnSpc>
              <a:buFont typeface="Wingdings" panose="05000000000000000000" charset="0"/>
              <a:buChar char="l"/>
            </a:pPr>
            <a:r>
              <a:rPr lang="zh-CN" altLang="en-US" sz="2200" dirty="0">
                <a:latin typeface="宋体" panose="02010600030101010101" pitchFamily="2" charset="-122"/>
                <a:ea typeface="宋体" panose="02010600030101010101" pitchFamily="2" charset="-122"/>
                <a:sym typeface="+mn-ea"/>
              </a:rPr>
              <a:t>某类下重复导入同一个包下的多个类，可以使用通配符“*”引入该包下的所有类。</a:t>
            </a:r>
            <a:endParaRPr lang="zh-CN" altLang="en-US" sz="2200" dirty="0">
              <a:latin typeface="宋体" panose="02010600030101010101" pitchFamily="2" charset="-122"/>
              <a:ea typeface="宋体" panose="02010600030101010101" pitchFamily="2" charset="-122"/>
              <a:sym typeface="+mn-ea"/>
            </a:endParaRPr>
          </a:p>
        </p:txBody>
      </p:sp>
      <p:sp>
        <p:nvSpPr>
          <p:cNvPr id="6" name="文本框 5"/>
          <p:cNvSpPr txBox="1"/>
          <p:nvPr/>
        </p:nvSpPr>
        <p:spPr>
          <a:xfrm>
            <a:off x="601345" y="120650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说明：</a:t>
            </a:r>
            <a:endParaRPr lang="zh-CN" altLang="en-US" sz="2200" dirty="0">
              <a:latin typeface="宋体" panose="02010600030101010101" pitchFamily="2" charset="-122"/>
              <a:ea typeface="宋体" panose="02010600030101010101" pitchFamily="2" charset="-122"/>
              <a:sym typeface="+mn-ea"/>
            </a:endParaRPr>
          </a:p>
        </p:txBody>
      </p:sp>
      <p:sp>
        <p:nvSpPr>
          <p:cNvPr id="9" name="文本框 8"/>
          <p:cNvSpPr txBox="1"/>
          <p:nvPr/>
        </p:nvSpPr>
        <p:spPr>
          <a:xfrm>
            <a:off x="601345" y="5615940"/>
            <a:ext cx="10847070" cy="645160"/>
          </a:xfrm>
          <a:prstGeom prst="rect">
            <a:avLst/>
          </a:prstGeom>
          <a:solidFill>
            <a:schemeClr val="bg1">
              <a:lumMod val="85000"/>
            </a:schemeClr>
          </a:solidFill>
        </p:spPr>
        <p:txBody>
          <a:bodyPr wrap="square" rtlCol="0" anchor="t">
            <a:spAutoFit/>
          </a:bodyPr>
          <a:p>
            <a:pPr fontAlgn="auto">
              <a:lnSpc>
                <a:spcPct val="150000"/>
              </a:lnSpc>
            </a:pPr>
            <a:r>
              <a:rPr lang="zh-CN" altLang="en-US" sz="2400">
                <a:solidFill>
                  <a:schemeClr val="tx1"/>
                </a:solidFill>
                <a:effectLst/>
              </a:rPr>
              <a:t>import java.util.*;</a:t>
            </a:r>
            <a:endParaRPr lang="zh-CN" altLang="en-US" sz="2400">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 grpId="0"/>
      <p:bldP spid="2" grpId="1"/>
      <p:bldP spid="6" grpId="0"/>
      <p:bldP spid="6" grpId="1"/>
      <p:bldP spid="9" grpId="0" bldLvl="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27305"/>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C00000"/>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grpSp>
        <p:nvGrpSpPr>
          <p:cNvPr id="8" name="组合 7"/>
          <p:cNvGrpSpPr/>
          <p:nvPr/>
        </p:nvGrpSpPr>
        <p:grpSpPr>
          <a:xfrm>
            <a:off x="4835525" y="1699578"/>
            <a:ext cx="2733675" cy="3171190"/>
            <a:chOff x="7470" y="2444"/>
            <a:chExt cx="4305" cy="4994"/>
          </a:xfrm>
        </p:grpSpPr>
        <p:sp>
          <p:nvSpPr>
            <p:cNvPr id="4" name="文本框 3"/>
            <p:cNvSpPr txBox="1"/>
            <p:nvPr/>
          </p:nvSpPr>
          <p:spPr>
            <a:xfrm>
              <a:off x="8208"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06</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4305" cy="1695"/>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rPr>
                <a:t>面向对象</a:t>
              </a:r>
              <a:endPar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endParaRPr>
            </a:p>
            <a:p>
              <a:pPr algn="ctr"/>
              <a:r>
                <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rPr>
                <a:t>（基础）</a:t>
              </a:r>
              <a:endParaRPr lang="zh-CN" altLang="en-US" sz="32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53" y="2444"/>
              <a:ext cx="1006" cy="1006"/>
            </a:xfrm>
            <a:prstGeom prst="rect">
              <a:avLst/>
            </a:prstGeom>
          </p:spPr>
        </p:pic>
      </p:gr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500"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import</a:t>
            </a:r>
            <a:r>
              <a:rPr lang="zh-CN" altLang="en-US" sz="2400" dirty="0">
                <a:solidFill>
                  <a:srgbClr val="FDFDFD"/>
                </a:solidFill>
                <a:latin typeface="宋体" panose="02010600030101010101" pitchFamily="2" charset="-122"/>
                <a:ea typeface="宋体" panose="02010600030101010101" pitchFamily="2" charset="-122"/>
                <a:cs typeface="+mn-ea"/>
                <a:sym typeface="+mn-lt"/>
              </a:rPr>
              <a:t>关键字</a:t>
            </a:r>
            <a:endParaRPr 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7" name="图片 6"/>
          <p:cNvPicPr>
            <a:picLocks noChangeAspect="1"/>
          </p:cNvPicPr>
          <p:nvPr/>
        </p:nvPicPr>
        <p:blipFill>
          <a:blip r:embed="rId3"/>
          <a:stretch>
            <a:fillRect/>
          </a:stretch>
        </p:blipFill>
        <p:spPr>
          <a:xfrm>
            <a:off x="10366375" y="5615940"/>
            <a:ext cx="1082040" cy="1120140"/>
          </a:xfrm>
          <a:prstGeom prst="rect">
            <a:avLst/>
          </a:prstGeom>
        </p:spPr>
      </p:pic>
      <p:sp>
        <p:nvSpPr>
          <p:cNvPr id="6" name="文本框 5"/>
          <p:cNvSpPr txBox="1"/>
          <p:nvPr/>
        </p:nvSpPr>
        <p:spPr>
          <a:xfrm>
            <a:off x="601345" y="1206500"/>
            <a:ext cx="11029315" cy="645160"/>
          </a:xfrm>
          <a:prstGeom prst="rect">
            <a:avLst/>
          </a:prstGeom>
          <a:noFill/>
        </p:spPr>
        <p:txBody>
          <a:bodyPr wrap="square" rtlCol="0" anchor="t">
            <a:spAutoFit/>
          </a:bodyPr>
          <a:p>
            <a:pPr indent="0" fontAlgn="auto">
              <a:lnSpc>
                <a:spcPct val="150000"/>
              </a:lnSpc>
              <a:buFont typeface="Wingdings" panose="05000000000000000000" charset="0"/>
              <a:buNone/>
            </a:pPr>
            <a:r>
              <a:rPr lang="zh-CN" altLang="en-US" sz="2400" dirty="0">
                <a:solidFill>
                  <a:srgbClr val="FF0000"/>
                </a:solidFill>
                <a:latin typeface="宋体" panose="02010600030101010101" pitchFamily="2" charset="-122"/>
                <a:ea typeface="宋体" panose="02010600030101010101" pitchFamily="2" charset="-122"/>
                <a:sym typeface="+mn-ea"/>
              </a:rPr>
              <a:t>图例：</a:t>
            </a:r>
            <a:endParaRPr lang="zh-CN" altLang="en-US" sz="2200" dirty="0">
              <a:latin typeface="宋体" panose="02010600030101010101" pitchFamily="2" charset="-122"/>
              <a:ea typeface="宋体" panose="02010600030101010101" pitchFamily="2" charset="-122"/>
              <a:sym typeface="+mn-ea"/>
            </a:endParaRPr>
          </a:p>
        </p:txBody>
      </p:sp>
      <p:pic>
        <p:nvPicPr>
          <p:cNvPr id="3" name="图片 2"/>
          <p:cNvPicPr>
            <a:picLocks noChangeAspect="1"/>
          </p:cNvPicPr>
          <p:nvPr/>
        </p:nvPicPr>
        <p:blipFill>
          <a:blip r:embed="rId4"/>
          <a:stretch>
            <a:fillRect/>
          </a:stretch>
        </p:blipFill>
        <p:spPr>
          <a:xfrm>
            <a:off x="2348230" y="1691640"/>
            <a:ext cx="7658100" cy="4671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6" grpId="0"/>
      <p:bldP spid="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1778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2616835"/>
            <a:chOff x="7470" y="2444"/>
            <a:chExt cx="3971" cy="4121"/>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06</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822"/>
            </a:xfrm>
            <a:prstGeom prst="rect">
              <a:avLst/>
            </a:prstGeom>
            <a:noFill/>
          </p:spPr>
          <p:txBody>
            <a:bodyPr wrap="square" rtlCol="0">
              <a:spAutoFit/>
            </a:bodyPr>
            <a:p>
              <a:pPr algn="ctr"/>
              <a:r>
                <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rPr>
                <a:t>练习</a:t>
              </a:r>
              <a:endParaRPr lang="zh-CN" altLang="en-US" sz="28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9" grpId="1" animBg="1"/>
      <p:bldP spid="10"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41833" y="181040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41833" y="333565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98916" y="1845969"/>
            <a:ext cx="140716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比赛打分</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98916" y="3352498"/>
            <a:ext cx="263144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递归实现二分查找</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30" name="文本框 29"/>
          <p:cNvSpPr txBox="1"/>
          <p:nvPr/>
        </p:nvSpPr>
        <p:spPr>
          <a:xfrm>
            <a:off x="7552561" y="5974857"/>
            <a:ext cx="309880" cy="398780"/>
          </a:xfrm>
          <a:prstGeom prst="rect">
            <a:avLst/>
          </a:prstGeom>
          <a:noFill/>
        </p:spPr>
        <p:txBody>
          <a:bodyPr wrap="none" rtlCol="0">
            <a:spAutoFit/>
          </a:bodyPr>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9" name="椭圆 8"/>
          <p:cNvSpPr/>
          <p:nvPr/>
        </p:nvSpPr>
        <p:spPr>
          <a:xfrm>
            <a:off x="6854533" y="461518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10" name="文本框 9"/>
          <p:cNvSpPr txBox="1"/>
          <p:nvPr/>
        </p:nvSpPr>
        <p:spPr>
          <a:xfrm>
            <a:off x="7611616" y="4632023"/>
            <a:ext cx="1407160" cy="460375"/>
          </a:xfrm>
          <a:prstGeom prst="rect">
            <a:avLst/>
          </a:prstGeom>
          <a:noFill/>
        </p:spPr>
        <p:txBody>
          <a:bodyPr wrap="none" rtlCol="0">
            <a:spAutoFit/>
          </a:bodyPr>
          <a:p>
            <a:r>
              <a:rPr lang="zh-CN" altLang="en-US" sz="2400" b="1" dirty="0">
                <a:solidFill>
                  <a:schemeClr val="tx2"/>
                </a:solidFill>
                <a:latin typeface="宋体" panose="02010600030101010101" pitchFamily="2" charset="-122"/>
                <a:ea typeface="宋体" panose="02010600030101010101" pitchFamily="2" charset="-122"/>
                <a:cs typeface="+mn-ea"/>
                <a:sym typeface="+mn-lt"/>
              </a:rPr>
              <a:t>兔子数列</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P spid="9" grpId="0" bldLvl="0" animBg="1"/>
      <p:bldP spid="10" grpId="0"/>
      <p:bldP spid="9" grpId="1" animBg="1"/>
      <p:bldP spid="10" grpId="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41372"/>
          <a:stretch>
            <a:fillRect/>
          </a:stretch>
        </p:blipFill>
        <p:spPr>
          <a:xfrm>
            <a:off x="0" y="3944620"/>
            <a:ext cx="12193270" cy="3473450"/>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903220" y="135255"/>
            <a:ext cx="6386195" cy="5795010"/>
            <a:chOff x="4572" y="213"/>
            <a:chExt cx="10057" cy="9126"/>
          </a:xfrm>
        </p:grpSpPr>
        <p:sp>
          <p:nvSpPr>
            <p:cNvPr id="2" name="等腰三角形 1"/>
            <p:cNvSpPr/>
            <p:nvPr/>
          </p:nvSpPr>
          <p:spPr>
            <a:xfrm flipV="1">
              <a:off x="4609" y="1029"/>
              <a:ext cx="10020" cy="831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4572" y="213"/>
              <a:ext cx="9922" cy="7801"/>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5" name="组合 4"/>
          <p:cNvGrpSpPr/>
          <p:nvPr/>
        </p:nvGrpSpPr>
        <p:grpSpPr>
          <a:xfrm>
            <a:off x="3955415" y="1852930"/>
            <a:ext cx="4220210" cy="3168015"/>
            <a:chOff x="6229" y="2918"/>
            <a:chExt cx="6646" cy="4989"/>
          </a:xfrm>
        </p:grpSpPr>
        <p:pic>
          <p:nvPicPr>
            <p:cNvPr id="7" name="图片 6" descr="D:\案例.png案例"/>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rcRect/>
            <a:stretch>
              <a:fillRect/>
            </a:stretch>
          </p:blipFill>
          <p:spPr>
            <a:xfrm>
              <a:off x="6495" y="4417"/>
              <a:ext cx="6210" cy="3490"/>
            </a:xfrm>
            <a:prstGeom prst="rect">
              <a:avLst/>
            </a:prstGeom>
          </p:spPr>
        </p:pic>
        <p:sp>
          <p:nvSpPr>
            <p:cNvPr id="6" name="文本框 5"/>
            <p:cNvSpPr txBox="1"/>
            <p:nvPr/>
          </p:nvSpPr>
          <p:spPr>
            <a:xfrm>
              <a:off x="6229" y="4417"/>
              <a:ext cx="6647" cy="1113"/>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课程练习</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pic>
          <p:nvPicPr>
            <p:cNvPr id="9" name="图片 8" descr="厚溥logo蓝色"/>
            <p:cNvPicPr>
              <a:picLocks noChangeAspect="1"/>
            </p:cNvPicPr>
            <p:nvPr/>
          </p:nvPicPr>
          <p:blipFill>
            <a:blip r:embed="rId4"/>
            <a:stretch>
              <a:fillRect/>
            </a:stretch>
          </p:blipFill>
          <p:spPr>
            <a:xfrm>
              <a:off x="9142" y="2918"/>
              <a:ext cx="938" cy="93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830" y="267970"/>
            <a:ext cx="12226290" cy="963930"/>
          </a:xfrm>
          <a:prstGeom prst="rect">
            <a:avLst/>
          </a:prstGeom>
          <a:solidFill>
            <a:srgbClr val="4C96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descr="D:\5.png5"/>
          <p:cNvPicPr>
            <a:picLocks noChangeAspect="1"/>
          </p:cNvPicPr>
          <p:nvPr/>
        </p:nvPicPr>
        <p:blipFill>
          <a:blip r:embed="rId1"/>
          <a:srcRect/>
          <a:stretch>
            <a:fillRect/>
          </a:stretch>
        </p:blipFill>
        <p:spPr>
          <a:xfrm>
            <a:off x="-1164590" y="-202565"/>
            <a:ext cx="3309620" cy="1860550"/>
          </a:xfrm>
          <a:prstGeom prst="rect">
            <a:avLst/>
          </a:prstGeom>
        </p:spPr>
      </p:pic>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课程练习</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669270" y="412115"/>
            <a:ext cx="638810" cy="638810"/>
          </a:xfrm>
          <a:prstGeom prst="rect">
            <a:avLst/>
          </a:prstGeom>
        </p:spPr>
      </p:pic>
      <p:sp>
        <p:nvSpPr>
          <p:cNvPr id="3" name="文本框 2"/>
          <p:cNvSpPr txBox="1"/>
          <p:nvPr/>
        </p:nvSpPr>
        <p:spPr>
          <a:xfrm>
            <a:off x="925830" y="1896110"/>
            <a:ext cx="10822305" cy="645160"/>
          </a:xfrm>
          <a:prstGeom prst="rect">
            <a:avLst/>
          </a:prstGeom>
          <a:noFill/>
        </p:spPr>
        <p:txBody>
          <a:bodyPr wrap="square" rtlCol="0" anchor="t">
            <a:spAutoFit/>
          </a:bodyPr>
          <a:p>
            <a:pPr algn="l" fontAlgn="auto">
              <a:lnSpc>
                <a:spcPct val="150000"/>
              </a:lnSpc>
            </a:pP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练习：</a:t>
            </a:r>
            <a:r>
              <a:rPr lang="zh-CN"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完成比赛的评委打分</a:t>
            </a: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830" y="267970"/>
            <a:ext cx="12226290" cy="963930"/>
          </a:xfrm>
          <a:prstGeom prst="rect">
            <a:avLst/>
          </a:prstGeom>
          <a:solidFill>
            <a:srgbClr val="4C96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descr="D:\5.png5"/>
          <p:cNvPicPr>
            <a:picLocks noChangeAspect="1"/>
          </p:cNvPicPr>
          <p:nvPr/>
        </p:nvPicPr>
        <p:blipFill>
          <a:blip r:embed="rId1"/>
          <a:srcRect/>
          <a:stretch>
            <a:fillRect/>
          </a:stretch>
        </p:blipFill>
        <p:spPr>
          <a:xfrm>
            <a:off x="-1164590" y="-202565"/>
            <a:ext cx="3309620" cy="1860550"/>
          </a:xfrm>
          <a:prstGeom prst="rect">
            <a:avLst/>
          </a:prstGeom>
        </p:spPr>
      </p:pic>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课程练习</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669270" y="412115"/>
            <a:ext cx="638810" cy="638810"/>
          </a:xfrm>
          <a:prstGeom prst="rect">
            <a:avLst/>
          </a:prstGeom>
        </p:spPr>
      </p:pic>
      <p:sp>
        <p:nvSpPr>
          <p:cNvPr id="3" name="文本框 2"/>
          <p:cNvSpPr txBox="1"/>
          <p:nvPr/>
        </p:nvSpPr>
        <p:spPr>
          <a:xfrm>
            <a:off x="925830" y="1896110"/>
            <a:ext cx="10822305" cy="645160"/>
          </a:xfrm>
          <a:prstGeom prst="rect">
            <a:avLst/>
          </a:prstGeom>
          <a:noFill/>
        </p:spPr>
        <p:txBody>
          <a:bodyPr wrap="square" rtlCol="0" anchor="t">
            <a:spAutoFit/>
          </a:bodyPr>
          <a:p>
            <a:pPr algn="l" fontAlgn="auto">
              <a:lnSpc>
                <a:spcPct val="150000"/>
              </a:lnSpc>
            </a:pP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练习：</a:t>
            </a:r>
            <a:r>
              <a:rPr lang="zh-CN"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完成使用递归方法实现二分查找</a:t>
            </a: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830" y="267970"/>
            <a:ext cx="12226290" cy="963930"/>
          </a:xfrm>
          <a:prstGeom prst="rect">
            <a:avLst/>
          </a:prstGeom>
          <a:solidFill>
            <a:srgbClr val="4C96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descr="D:\5.png5"/>
          <p:cNvPicPr>
            <a:picLocks noChangeAspect="1"/>
          </p:cNvPicPr>
          <p:nvPr/>
        </p:nvPicPr>
        <p:blipFill>
          <a:blip r:embed="rId1"/>
          <a:srcRect/>
          <a:stretch>
            <a:fillRect/>
          </a:stretch>
        </p:blipFill>
        <p:spPr>
          <a:xfrm>
            <a:off x="-1164590" y="-202565"/>
            <a:ext cx="3309620" cy="1860550"/>
          </a:xfrm>
          <a:prstGeom prst="rect">
            <a:avLst/>
          </a:prstGeom>
        </p:spPr>
      </p:pic>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课程练习</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2"/>
          <a:srcRect/>
          <a:stretch>
            <a:fillRect/>
          </a:stretch>
        </p:blipFill>
        <p:spPr>
          <a:xfrm>
            <a:off x="10669270" y="412115"/>
            <a:ext cx="638810" cy="638810"/>
          </a:xfrm>
          <a:prstGeom prst="rect">
            <a:avLst/>
          </a:prstGeom>
        </p:spPr>
      </p:pic>
      <p:sp>
        <p:nvSpPr>
          <p:cNvPr id="3" name="文本框 2"/>
          <p:cNvSpPr txBox="1"/>
          <p:nvPr/>
        </p:nvSpPr>
        <p:spPr>
          <a:xfrm>
            <a:off x="925830" y="1896110"/>
            <a:ext cx="10822305" cy="645160"/>
          </a:xfrm>
          <a:prstGeom prst="rect">
            <a:avLst/>
          </a:prstGeom>
          <a:noFill/>
        </p:spPr>
        <p:txBody>
          <a:bodyPr wrap="square" rtlCol="0" anchor="t">
            <a:spAutoFit/>
          </a:bodyPr>
          <a:p>
            <a:pPr algn="l" fontAlgn="auto">
              <a:lnSpc>
                <a:spcPct val="150000"/>
              </a:lnSpc>
            </a:pP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练习：</a:t>
            </a:r>
            <a:r>
              <a:rPr lang="zh-CN"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完成使用递归方法实现兔子数列</a:t>
            </a:r>
            <a:r>
              <a:rPr lang="zh-CN" altLang="en-US" sz="240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41372"/>
          <a:stretch>
            <a:fillRect/>
          </a:stretch>
        </p:blipFill>
        <p:spPr>
          <a:xfrm>
            <a:off x="0" y="4420870"/>
            <a:ext cx="12193270" cy="3007995"/>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903220" y="135255"/>
            <a:ext cx="6386195" cy="5795010"/>
            <a:chOff x="4572" y="213"/>
            <a:chExt cx="10057" cy="9126"/>
          </a:xfrm>
        </p:grpSpPr>
        <p:sp>
          <p:nvSpPr>
            <p:cNvPr id="2" name="等腰三角形 1"/>
            <p:cNvSpPr/>
            <p:nvPr/>
          </p:nvSpPr>
          <p:spPr>
            <a:xfrm flipV="1">
              <a:off x="4609" y="1029"/>
              <a:ext cx="10020" cy="831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4572" y="213"/>
              <a:ext cx="9922" cy="7801"/>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grpSp>
        <p:nvGrpSpPr>
          <p:cNvPr id="7" name="组合 6"/>
          <p:cNvGrpSpPr/>
          <p:nvPr/>
        </p:nvGrpSpPr>
        <p:grpSpPr>
          <a:xfrm>
            <a:off x="3955415" y="1842770"/>
            <a:ext cx="4238625" cy="3296285"/>
            <a:chOff x="6229" y="2902"/>
            <a:chExt cx="6675" cy="5191"/>
          </a:xfrm>
        </p:grpSpPr>
        <p:pic>
          <p:nvPicPr>
            <p:cNvPr id="3" name="图片 2" descr="D:\总结.png总结"/>
            <p:cNvPicPr>
              <a:picLocks noChangeAspect="1"/>
            </p:cNvPicPr>
            <p:nvPr/>
          </p:nvPicPr>
          <p:blipFill>
            <a:blip r:embed="rId2">
              <a:duotone>
                <a:schemeClr val="accent1">
                  <a:shade val="45000"/>
                  <a:satMod val="135000"/>
                </a:schemeClr>
                <a:prstClr val="white"/>
              </a:duotone>
            </a:blip>
            <a:srcRect/>
            <a:stretch>
              <a:fillRect/>
            </a:stretch>
          </p:blipFill>
          <p:spPr>
            <a:xfrm>
              <a:off x="6334" y="4401"/>
              <a:ext cx="6571" cy="3692"/>
            </a:xfrm>
            <a:prstGeom prst="rect">
              <a:avLst/>
            </a:prstGeom>
          </p:spPr>
        </p:pic>
        <p:sp>
          <p:nvSpPr>
            <p:cNvPr id="6" name="文本框 5"/>
            <p:cNvSpPr txBox="1"/>
            <p:nvPr/>
          </p:nvSpPr>
          <p:spPr>
            <a:xfrm>
              <a:off x="6229" y="4401"/>
              <a:ext cx="6647" cy="1113"/>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课程总结</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pic>
          <p:nvPicPr>
            <p:cNvPr id="9" name="图片 8" descr="厚溥logo蓝色"/>
            <p:cNvPicPr>
              <a:picLocks noChangeAspect="1"/>
            </p:cNvPicPr>
            <p:nvPr/>
          </p:nvPicPr>
          <p:blipFill>
            <a:blip r:embed="rId3"/>
            <a:stretch>
              <a:fillRect/>
            </a:stretch>
          </p:blipFill>
          <p:spPr>
            <a:xfrm>
              <a:off x="9142" y="2902"/>
              <a:ext cx="938" cy="93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500" fill="hold">
                                          <p:stCondLst>
                                            <p:cond delay="0"/>
                                          </p:stCondLst>
                                        </p:cTn>
                                        <p:tgtEl>
                                          <p:spTgt spid="7"/>
                                        </p:tgtEl>
                                        <p:attrNameLst>
                                          <p:attrName>style.visibility</p:attrName>
                                        </p:attrNameLst>
                                      </p:cBhvr>
                                      <p:to>
                                        <p:strVal val="visible"/>
                                      </p:to>
                                    </p:set>
                                    <p:animEffect transition="in" filter="box(i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6830" y="267970"/>
            <a:ext cx="12226290" cy="9639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6" name="图片 5" descr="D:\7.png7"/>
          <p:cNvPicPr>
            <a:picLocks noChangeAspect="1"/>
          </p:cNvPicPr>
          <p:nvPr/>
        </p:nvPicPr>
        <p:blipFill>
          <a:blip r:embed="rId1"/>
          <a:srcRect/>
          <a:stretch>
            <a:fillRect/>
          </a:stretch>
        </p:blipFill>
        <p:spPr>
          <a:xfrm>
            <a:off x="-1163955" y="-226695"/>
            <a:ext cx="3473450" cy="1952625"/>
          </a:xfrm>
          <a:prstGeom prst="rect">
            <a:avLst/>
          </a:prstGeom>
        </p:spPr>
      </p:pic>
      <p:sp>
        <p:nvSpPr>
          <p:cNvPr id="20"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课程总结</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21"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22"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23" name="图片 22" descr="D:\百里半logo\厚溥logo.png厚溥logo"/>
          <p:cNvPicPr>
            <a:picLocks noChangeAspect="1"/>
          </p:cNvPicPr>
          <p:nvPr/>
        </p:nvPicPr>
        <p:blipFill>
          <a:blip r:embed="rId2"/>
          <a:srcRect/>
          <a:stretch>
            <a:fillRect/>
          </a:stretch>
        </p:blipFill>
        <p:spPr>
          <a:xfrm>
            <a:off x="10270490" y="461645"/>
            <a:ext cx="638810" cy="638810"/>
          </a:xfrm>
          <a:prstGeom prst="rect">
            <a:avLst/>
          </a:prstGeom>
        </p:spPr>
      </p:pic>
      <p:sp>
        <p:nvSpPr>
          <p:cNvPr id="2" name="文本框 1"/>
          <p:cNvSpPr txBox="1"/>
          <p:nvPr/>
        </p:nvSpPr>
        <p:spPr>
          <a:xfrm>
            <a:off x="925830" y="1870710"/>
            <a:ext cx="10993120" cy="3169285"/>
          </a:xfrm>
          <a:prstGeom prst="rect">
            <a:avLst/>
          </a:prstGeom>
          <a:noFill/>
        </p:spPr>
        <p:txBody>
          <a:bodyPr wrap="square" rtlCol="0" anchor="t">
            <a:spAutoFit/>
          </a:bodyPr>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1、掌握方法的可变参数定义及使用</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2、掌握递归算法以及其他优缺点</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3、掌握构造方法的定义及使用</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4、掌握this、static、package、import关键字</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5、熟练实现一些常用算法</a:t>
            </a:r>
            <a:endParaRPr lang="zh-CN" altLang="en-US" sz="400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62"/>
          <p:cNvSpPr txBox="1"/>
          <p:nvPr/>
        </p:nvSpPr>
        <p:spPr>
          <a:xfrm>
            <a:off x="4984091" y="3072907"/>
            <a:ext cx="2217420" cy="706755"/>
          </a:xfrm>
          <a:prstGeom prst="rect">
            <a:avLst/>
          </a:prstGeom>
          <a:noFill/>
        </p:spPr>
        <p:txBody>
          <a:bodyPr wrap="none" rtlCol="0">
            <a:spAutoFit/>
          </a:bodyPr>
          <a:lstStyle/>
          <a:p>
            <a:pPr algn="ctr"/>
            <a:r>
              <a:rPr lang="zh-CN" altLang="en-US" sz="4000" b="1" dirty="0">
                <a:solidFill>
                  <a:schemeClr val="bg1"/>
                </a:solidFill>
                <a:latin typeface="思源黑体 CN Heavy" panose="020B0A00000000000000" charset="-122"/>
                <a:ea typeface="思源黑体 CN Heavy" panose="020B0A00000000000000" charset="-122"/>
                <a:cs typeface="+mn-ea"/>
                <a:sym typeface="+mn-lt"/>
              </a:rPr>
              <a:t>谢谢观看</a:t>
            </a:r>
            <a:endParaRPr lang="zh-CN" altLang="en-US" sz="40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65" name="圆角矩形 64"/>
          <p:cNvSpPr/>
          <p:nvPr/>
        </p:nvSpPr>
        <p:spPr>
          <a:xfrm>
            <a:off x="5107816" y="4182390"/>
            <a:ext cx="1987400" cy="491319"/>
          </a:xfrm>
          <a:prstGeom prst="round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思源黑体 CN Bold" panose="020B0800000000000000" charset="-122"/>
                <a:ea typeface="思源黑体 CN Bold" panose="020B0800000000000000" charset="-122"/>
                <a:cs typeface="+mn-ea"/>
                <a:sym typeface="+mn-lt"/>
              </a:rPr>
              <a:t>THANKS</a:t>
            </a:r>
            <a:endParaRPr lang="en-US" sz="2400"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53298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grpSp>
        <p:nvGrpSpPr>
          <p:cNvPr id="3" name="组合 2"/>
          <p:cNvGrpSpPr/>
          <p:nvPr/>
        </p:nvGrpSpPr>
        <p:grpSpPr>
          <a:xfrm>
            <a:off x="3435350" y="739775"/>
            <a:ext cx="5313680" cy="5372100"/>
            <a:chOff x="5416" y="1150"/>
            <a:chExt cx="8368" cy="8460"/>
          </a:xfrm>
        </p:grpSpPr>
        <p:sp>
          <p:nvSpPr>
            <p:cNvPr id="7" name="Freeform 6"/>
            <p:cNvSpPr/>
            <p:nvPr/>
          </p:nvSpPr>
          <p:spPr bwMode="auto">
            <a:xfrm>
              <a:off x="5416" y="1150"/>
              <a:ext cx="8369" cy="8461"/>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0" name="Oval 65_1"/>
            <p:cNvSpPr/>
            <p:nvPr/>
          </p:nvSpPr>
          <p:spPr>
            <a:xfrm>
              <a:off x="5756" y="1536"/>
              <a:ext cx="7689" cy="7689"/>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pic>
        <p:nvPicPr>
          <p:cNvPr id="2" name="图片 1" descr="厚溥logo"/>
          <p:cNvPicPr>
            <a:picLocks noChangeAspect="1"/>
          </p:cNvPicPr>
          <p:nvPr/>
        </p:nvPicPr>
        <p:blipFill>
          <a:blip r:embed="rId1"/>
          <a:stretch>
            <a:fillRect/>
          </a:stretch>
        </p:blipFill>
        <p:spPr>
          <a:xfrm>
            <a:off x="5668645" y="1901825"/>
            <a:ext cx="866140" cy="866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040" y="267970"/>
            <a:ext cx="12299315" cy="96393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7" name="图片 6" descr="D:\3.png3"/>
          <p:cNvPicPr>
            <a:picLocks noChangeAspect="1"/>
          </p:cNvPicPr>
          <p:nvPr/>
        </p:nvPicPr>
        <p:blipFill>
          <a:blip r:embed="rId1"/>
          <a:srcRect/>
          <a:stretch>
            <a:fillRect/>
          </a:stretch>
        </p:blipFill>
        <p:spPr>
          <a:xfrm>
            <a:off x="-831215" y="-31115"/>
            <a:ext cx="2701290" cy="1518285"/>
          </a:xfrm>
          <a:prstGeom prst="rect">
            <a:avLst/>
          </a:prstGeom>
        </p:spPr>
      </p:pic>
      <p:sp>
        <p:nvSpPr>
          <p:cNvPr id="68" name="Rectangle 67"/>
          <p:cNvSpPr/>
          <p:nvPr/>
        </p:nvSpPr>
        <p:spPr>
          <a:xfrm>
            <a:off x="9019417" y="1996728"/>
            <a:ext cx="1161260" cy="90693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cs typeface="+mn-ea"/>
              <a:sym typeface="+mn-lt"/>
            </a:endParaRPr>
          </a:p>
        </p:txBody>
      </p:sp>
      <p:sp>
        <p:nvSpPr>
          <p:cNvPr id="30"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AFAFA"/>
                </a:solidFill>
                <a:latin typeface="宋体" panose="02010600030101010101" pitchFamily="2" charset="-122"/>
                <a:ea typeface="宋体" panose="02010600030101010101" pitchFamily="2" charset="-122"/>
                <a:cs typeface="+mn-ea"/>
                <a:sym typeface="+mn-lt"/>
              </a:rPr>
              <a:t>核心</a:t>
            </a:r>
            <a:r>
              <a:rPr lang="zh-CN" altLang="en-US" sz="2400" dirty="0">
                <a:solidFill>
                  <a:srgbClr val="FDFDFD"/>
                </a:solidFill>
                <a:latin typeface="宋体" panose="02010600030101010101" pitchFamily="2" charset="-122"/>
                <a:ea typeface="宋体" panose="02010600030101010101" pitchFamily="2" charset="-122"/>
                <a:cs typeface="+mn-ea"/>
                <a:sym typeface="+mn-lt"/>
              </a:rPr>
              <a:t>重点</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31"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32"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3" name="图片 2" descr="D:\百里半logo\厚溥logo.png厚溥logo"/>
          <p:cNvPicPr>
            <a:picLocks noChangeAspect="1"/>
          </p:cNvPicPr>
          <p:nvPr/>
        </p:nvPicPr>
        <p:blipFill>
          <a:blip r:embed="rId2"/>
          <a:srcRect/>
          <a:stretch>
            <a:fillRect/>
          </a:stretch>
        </p:blipFill>
        <p:spPr>
          <a:xfrm>
            <a:off x="10828655" y="461645"/>
            <a:ext cx="638810" cy="638810"/>
          </a:xfrm>
          <a:prstGeom prst="rect">
            <a:avLst/>
          </a:prstGeom>
        </p:spPr>
      </p:pic>
      <p:sp>
        <p:nvSpPr>
          <p:cNvPr id="4" name="文本框 3"/>
          <p:cNvSpPr txBox="1"/>
          <p:nvPr/>
        </p:nvSpPr>
        <p:spPr>
          <a:xfrm>
            <a:off x="810895" y="1825625"/>
            <a:ext cx="9757410" cy="2861310"/>
          </a:xfrm>
          <a:prstGeom prst="rect">
            <a:avLst/>
          </a:prstGeom>
          <a:noFill/>
        </p:spPr>
        <p:txBody>
          <a:bodyPr wrap="square" rtlCol="0">
            <a:spAutoFit/>
          </a:bodyPr>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1、掌握方法的可变参数定义及使用</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2、掌握递归算法以及其他优缺点</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3、掌握构造方法的定义及使用</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4、掌握this、static、package、import关键字</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5、熟练实现一些常用算法</a:t>
            </a:r>
            <a:endPar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descr="D:\课程讲解.png课程讲解"/>
          <p:cNvPicPr>
            <a:picLocks noChangeAspect="1"/>
          </p:cNvPicPr>
          <p:nvPr/>
        </p:nvPicPr>
        <p:blipFill>
          <a:blip r:embed="rId1"/>
          <a:srcRect/>
          <a:stretch>
            <a:fillRect/>
          </a:stretch>
        </p:blipFill>
        <p:spPr>
          <a:xfrm>
            <a:off x="4430078" y="2970848"/>
            <a:ext cx="3271520" cy="1838960"/>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课程讲解</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grpSp>
        <p:nvGrpSpPr>
          <p:cNvPr id="3" name="组合 2"/>
          <p:cNvGrpSpPr/>
          <p:nvPr/>
        </p:nvGrpSpPr>
        <p:grpSpPr>
          <a:xfrm>
            <a:off x="2903220" y="135255"/>
            <a:ext cx="6386195" cy="5795010"/>
            <a:chOff x="4572" y="213"/>
            <a:chExt cx="10057" cy="9126"/>
          </a:xfrm>
        </p:grpSpPr>
        <p:sp>
          <p:nvSpPr>
            <p:cNvPr id="2" name="等腰三角形 1"/>
            <p:cNvSpPr/>
            <p:nvPr/>
          </p:nvSpPr>
          <p:spPr>
            <a:xfrm flipV="1">
              <a:off x="4609" y="1029"/>
              <a:ext cx="10020" cy="831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4572" y="213"/>
              <a:ext cx="9922" cy="7801"/>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grpSp>
      <p:pic>
        <p:nvPicPr>
          <p:cNvPr id="9" name="图片 8" descr="厚溥logo蓝色"/>
          <p:cNvPicPr>
            <a:picLocks noChangeAspect="1"/>
          </p:cNvPicPr>
          <p:nvPr/>
        </p:nvPicPr>
        <p:blipFill>
          <a:blip r:embed="rId2"/>
          <a:stretch>
            <a:fillRect/>
          </a:stretch>
        </p:blipFill>
        <p:spPr>
          <a:xfrm>
            <a:off x="5805170" y="1842770"/>
            <a:ext cx="595630" cy="595630"/>
          </a:xfrm>
          <a:prstGeom prst="rect">
            <a:avLst/>
          </a:prstGeom>
        </p:spPr>
      </p:pic>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t="41372"/>
          <a:stretch>
            <a:fillRect/>
          </a:stretch>
        </p:blipFill>
        <p:spPr>
          <a:xfrm>
            <a:off x="0" y="3884295"/>
            <a:ext cx="12193270" cy="3533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500" fill="hold">
                                          <p:stCondLst>
                                            <p:cond delay="0"/>
                                          </p:stCondLst>
                                        </p:cTn>
                                        <p:tgtEl>
                                          <p:spTgt spid="9"/>
                                        </p:tgtEl>
                                        <p:attrNameLst>
                                          <p:attrName>style.visibility</p:attrName>
                                        </p:attrNameLst>
                                      </p:cBhvr>
                                      <p:to>
                                        <p:strVal val="visible"/>
                                      </p:to>
                                    </p:set>
                                    <p:animEffect transition="in" filter="box(in)">
                                      <p:cBhvr>
                                        <p:cTn id="16" dur="500"/>
                                        <p:tgtEl>
                                          <p:spTgt spid="9"/>
                                        </p:tgtEl>
                                      </p:cBhvr>
                                    </p:animEffect>
                                  </p:childTnLst>
                                </p:cTn>
                              </p:par>
                            </p:childTnLst>
                          </p:cTn>
                        </p:par>
                        <p:par>
                          <p:cTn id="17" fill="hold">
                            <p:stCondLst>
                              <p:cond delay="1500"/>
                            </p:stCondLst>
                            <p:childTnLst>
                              <p:par>
                                <p:cTn id="18" presetID="4" presetClass="entr" presetSubtype="16" fill="hold" grpId="0" nodeType="afterEffect">
                                  <p:stCondLst>
                                    <p:cond delay="0"/>
                                  </p:stCondLst>
                                  <p:childTnLst>
                                    <p:set>
                                      <p:cBhvr>
                                        <p:cTn id="19" dur="500"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childTnLst>
                          </p:cTn>
                        </p:par>
                        <p:par>
                          <p:cTn id="21" fill="hold">
                            <p:stCondLst>
                              <p:cond delay="2000"/>
                            </p:stCondLst>
                            <p:childTnLst>
                              <p:par>
                                <p:cTn id="22" presetID="4" presetClass="entr" presetSubtype="16" fill="hold" nodeType="afterEffect">
                                  <p:stCondLst>
                                    <p:cond delay="0"/>
                                  </p:stCondLst>
                                  <p:childTnLst>
                                    <p:set>
                                      <p:cBhvr>
                                        <p:cTn id="23" dur="500"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9"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grpSp>
        <p:nvGrpSpPr>
          <p:cNvPr id="8" name="组合 7"/>
          <p:cNvGrpSpPr/>
          <p:nvPr/>
        </p:nvGrpSpPr>
        <p:grpSpPr>
          <a:xfrm>
            <a:off x="4835525" y="1699578"/>
            <a:ext cx="2521585" cy="3171190"/>
            <a:chOff x="7470" y="2444"/>
            <a:chExt cx="3971" cy="4994"/>
          </a:xfrm>
        </p:grpSpPr>
        <p:sp>
          <p:nvSpPr>
            <p:cNvPr id="4" name="文本框 3"/>
            <p:cNvSpPr txBox="1"/>
            <p:nvPr/>
          </p:nvSpPr>
          <p:spPr>
            <a:xfrm>
              <a:off x="8176" y="4117"/>
              <a:ext cx="2496" cy="919"/>
            </a:xfrm>
            <a:prstGeom prst="rect">
              <a:avLst/>
            </a:prstGeom>
            <a:noFill/>
          </p:spPr>
          <p:txBody>
            <a:bodyPr wrap="square" rtlCol="0">
              <a:spAutoFit/>
            </a:bodyPr>
            <a:p>
              <a:pPr algn="ct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a:solidFill>
                    <a:srgbClr val="FDFDFD"/>
                  </a:solidFill>
                  <a:latin typeface="宋体" panose="02010600030101010101" pitchFamily="2" charset="-122"/>
                  <a:ea typeface="宋体" panose="02010600030101010101" pitchFamily="2" charset="-122"/>
                  <a:cs typeface="宋体" panose="02010600030101010101" pitchFamily="2" charset="-122"/>
                </a:rPr>
                <a:t>01</a:t>
              </a:r>
              <a:r>
                <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70" y="5743"/>
              <a:ext cx="3971" cy="1695"/>
            </a:xfrm>
            <a:prstGeom prst="rect">
              <a:avLst/>
            </a:prstGeom>
            <a:noFill/>
          </p:spPr>
          <p:txBody>
            <a:bodyPr wrap="square" rtlCol="0">
              <a:spAutoFit/>
            </a:bodyPr>
            <a:p>
              <a:pPr algn="ctr"/>
              <a:r>
                <a:rPr lang="zh-CN" sz="3200">
                  <a:solidFill>
                    <a:srgbClr val="FDFDFD"/>
                  </a:solidFill>
                  <a:latin typeface="宋体" panose="02010600030101010101" pitchFamily="2" charset="-122"/>
                  <a:ea typeface="宋体" panose="02010600030101010101" pitchFamily="2" charset="-122"/>
                  <a:cs typeface="思源黑体 CN Bold" panose="020B0800000000000000" charset="-122"/>
                </a:rPr>
                <a:t>方法的可变参数</a:t>
              </a:r>
              <a:endParaRPr lang="zh-CN" sz="320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pic>
          <p:nvPicPr>
            <p:cNvPr id="18" name="图片 17" descr="D:\百里半logo\厚溥logo.png厚溥logo"/>
            <p:cNvPicPr>
              <a:picLocks noChangeAspect="1"/>
            </p:cNvPicPr>
            <p:nvPr/>
          </p:nvPicPr>
          <p:blipFill>
            <a:blip r:embed="rId1"/>
            <a:srcRect/>
            <a:stretch>
              <a:fillRect/>
            </a:stretch>
          </p:blipFill>
          <p:spPr>
            <a:xfrm>
              <a:off x="8921" y="2444"/>
              <a:ext cx="1006" cy="100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500"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9" grpId="1"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6812623" y="187771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822783" y="279273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69706" y="1913279"/>
            <a:ext cx="2937510" cy="46037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方法的可变参数引入</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79866" y="2809573"/>
            <a:ext cx="2937510" cy="460375"/>
          </a:xfrm>
          <a:prstGeom prst="rect">
            <a:avLst/>
          </a:prstGeom>
          <a:noFill/>
        </p:spPr>
        <p:txBody>
          <a:bodyPr wrap="none" rtlCol="0">
            <a:spAutoFit/>
          </a:bodyPr>
          <a:lstStyle/>
          <a:p>
            <a:r>
              <a:rPr lang="zh-CN" sz="2400" b="1" dirty="0">
                <a:solidFill>
                  <a:schemeClr val="tx2"/>
                </a:solidFill>
                <a:latin typeface="宋体" panose="02010600030101010101" pitchFamily="2" charset="-122"/>
                <a:ea typeface="宋体" panose="02010600030101010101" pitchFamily="2" charset="-122"/>
                <a:cs typeface="+mn-ea"/>
                <a:sym typeface="+mn-lt"/>
              </a:rPr>
              <a:t>方法的可变参数介绍</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2" name="文本框 11"/>
          <p:cNvSpPr txBox="1"/>
          <p:nvPr/>
        </p:nvSpPr>
        <p:spPr>
          <a:xfrm>
            <a:off x="7549386" y="5000132"/>
            <a:ext cx="309880" cy="398780"/>
          </a:xfrm>
          <a:prstGeom prst="rect">
            <a:avLst/>
          </a:prstGeom>
          <a:noFill/>
        </p:spPr>
        <p:txBody>
          <a:bodyPr wrap="none" rtlCol="0">
            <a:spAutoFit/>
          </a:bodyPr>
          <a:lstStyle/>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grpSp>
        <p:nvGrpSpPr>
          <p:cNvPr id="35" name="组合 34"/>
          <p:cNvGrpSpPr/>
          <p:nvPr/>
        </p:nvGrpSpPr>
        <p:grpSpPr>
          <a:xfrm>
            <a:off x="1662430" y="2258060"/>
            <a:ext cx="2771140" cy="2340610"/>
            <a:chOff x="2618" y="3556"/>
            <a:chExt cx="4364" cy="3686"/>
          </a:xfrm>
        </p:grpSpPr>
        <p:sp>
          <p:nvSpPr>
            <p:cNvPr id="26" name="Freeform 6"/>
            <p:cNvSpPr/>
            <p:nvPr/>
          </p:nvSpPr>
          <p:spPr bwMode="auto">
            <a:xfrm>
              <a:off x="2976" y="3556"/>
              <a:ext cx="3647" cy="3687"/>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 name="文本框 14"/>
            <p:cNvSpPr txBox="1"/>
            <p:nvPr/>
          </p:nvSpPr>
          <p:spPr>
            <a:xfrm>
              <a:off x="3999" y="4471"/>
              <a:ext cx="1570" cy="919"/>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618" y="5536"/>
              <a:ext cx="4364" cy="727"/>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gr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厚溥logo"/>
          <p:cNvPicPr>
            <a:picLocks noChangeAspect="1"/>
          </p:cNvPicPr>
          <p:nvPr/>
        </p:nvPicPr>
        <p:blipFill>
          <a:blip r:embed="rId1"/>
          <a:stretch>
            <a:fillRect/>
          </a:stretch>
        </p:blipFill>
        <p:spPr>
          <a:xfrm>
            <a:off x="245745" y="151765"/>
            <a:ext cx="669925" cy="669925"/>
          </a:xfrm>
          <a:prstGeom prst="rect">
            <a:avLst/>
          </a:prstGeom>
        </p:spPr>
      </p:pic>
      <p:sp>
        <p:nvSpPr>
          <p:cNvPr id="28" name="椭圆 27"/>
          <p:cNvSpPr/>
          <p:nvPr/>
        </p:nvSpPr>
        <p:spPr>
          <a:xfrm>
            <a:off x="6825958" y="381508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29" name="文本框 28"/>
          <p:cNvSpPr txBox="1"/>
          <p:nvPr/>
        </p:nvSpPr>
        <p:spPr>
          <a:xfrm>
            <a:off x="7583041" y="3831923"/>
            <a:ext cx="2937510" cy="460375"/>
          </a:xfrm>
          <a:prstGeom prst="rect">
            <a:avLst/>
          </a:prstGeom>
          <a:noFill/>
        </p:spPr>
        <p:txBody>
          <a:bodyPr wrap="none" rtlCol="0">
            <a:spAutoFit/>
          </a:bodyPr>
          <a:p>
            <a:r>
              <a:rPr lang="zh-CN" sz="2400" b="1" dirty="0">
                <a:solidFill>
                  <a:schemeClr val="tx2"/>
                </a:solidFill>
                <a:latin typeface="宋体" panose="02010600030101010101" pitchFamily="2" charset="-122"/>
                <a:ea typeface="宋体" panose="02010600030101010101" pitchFamily="2" charset="-122"/>
                <a:cs typeface="+mn-ea"/>
                <a:sym typeface="+mn-lt"/>
              </a:rPr>
              <a:t>方法的可变参数使用</a:t>
            </a:r>
            <a:endParaRPr lang="zh-CN" sz="2400" b="1" dirty="0">
              <a:solidFill>
                <a:schemeClr val="tx2"/>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1+#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2"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1+#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2" grpId="1" animBg="1"/>
      <p:bldP spid="6" grpId="1"/>
      <p:bldP spid="3" grpId="0" bldLvl="0" animBg="1"/>
      <p:bldP spid="8" grpId="0"/>
      <p:bldP spid="3" grpId="1" animBg="1"/>
      <p:bldP spid="8" grpId="1"/>
      <p:bldP spid="28" grpId="0" bldLvl="0" animBg="1"/>
      <p:bldP spid="29" grpId="0"/>
      <p:bldP spid="28" grpId="1" animBg="1"/>
      <p:bldP spid="2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sz="2400" dirty="0">
                <a:solidFill>
                  <a:srgbClr val="FDFDFD"/>
                </a:solidFill>
                <a:latin typeface="宋体" panose="02010600030101010101" pitchFamily="2" charset="-122"/>
                <a:ea typeface="宋体" panose="02010600030101010101" pitchFamily="2" charset="-122"/>
                <a:cs typeface="+mn-ea"/>
                <a:sym typeface="+mn-lt"/>
              </a:rPr>
              <a:t>方法的可变参数引入</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8" name="图片 17" descr="D:\百里半logo\厚溥logo.png厚溥logo"/>
          <p:cNvPicPr>
            <a:picLocks noChangeAspect="1"/>
          </p:cNvPicPr>
          <p:nvPr/>
        </p:nvPicPr>
        <p:blipFill>
          <a:blip r:embed="rId1"/>
          <a:srcRect/>
          <a:stretch>
            <a:fillRect/>
          </a:stretch>
        </p:blipFill>
        <p:spPr>
          <a:xfrm>
            <a:off x="10809605" y="461645"/>
            <a:ext cx="638810" cy="638810"/>
          </a:xfrm>
          <a:prstGeom prst="rect">
            <a:avLst/>
          </a:prstGeom>
        </p:spPr>
      </p:pic>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3" name="文本框 2"/>
          <p:cNvSpPr txBox="1"/>
          <p:nvPr/>
        </p:nvSpPr>
        <p:spPr>
          <a:xfrm>
            <a:off x="2306955" y="1858010"/>
            <a:ext cx="9151620" cy="1198880"/>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b="1" dirty="0">
                <a:solidFill>
                  <a:srgbClr val="FF0000"/>
                </a:solidFill>
                <a:latin typeface="宋体" panose="02010600030101010101" pitchFamily="2" charset="-122"/>
                <a:ea typeface="宋体" panose="02010600030101010101" pitchFamily="2" charset="-122"/>
                <a:sym typeface="+mn-ea"/>
              </a:rPr>
              <a:t>需求：</a:t>
            </a:r>
            <a:r>
              <a:rPr sz="2400" dirty="0">
                <a:latin typeface="宋体" panose="02010600030101010101" pitchFamily="2" charset="-122"/>
                <a:ea typeface="宋体" panose="02010600030101010101" pitchFamily="2" charset="-122"/>
                <a:sym typeface="+mn-ea"/>
              </a:rPr>
              <a:t>要实现2个整数之和，还要实现三个、甚至是四个、五个、。。。整数之和，怎么解决呢？</a:t>
            </a:r>
            <a:endParaRPr lang="en-US" altLang="zh-CN" sz="2400" dirty="0">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232410" y="1459230"/>
            <a:ext cx="1814830" cy="1764030"/>
          </a:xfrm>
          <a:prstGeom prst="rect">
            <a:avLst/>
          </a:prstGeom>
        </p:spPr>
      </p:pic>
      <p:sp>
        <p:nvSpPr>
          <p:cNvPr id="5" name="文本框 4"/>
          <p:cNvSpPr txBox="1"/>
          <p:nvPr/>
        </p:nvSpPr>
        <p:spPr>
          <a:xfrm>
            <a:off x="456565" y="3814445"/>
            <a:ext cx="11205210" cy="1753235"/>
          </a:xfrm>
          <a:prstGeom prst="rect">
            <a:avLst/>
          </a:prstGeom>
          <a:noFill/>
        </p:spPr>
        <p:txBody>
          <a:bodyPr wrap="square" rtlCol="0" anchor="t">
            <a:spAutoFit/>
          </a:bodyPr>
          <a:p>
            <a:pPr indent="0" fontAlgn="auto">
              <a:lnSpc>
                <a:spcPct val="150000"/>
              </a:lnSpc>
              <a:buFont typeface="Wingdings" panose="05000000000000000000" charset="0"/>
              <a:buNone/>
            </a:pPr>
            <a:r>
              <a:rPr lang="en-US" altLang="zh-CN" sz="2400" dirty="0">
                <a:latin typeface="宋体" panose="02010600030101010101" pitchFamily="2" charset="-122"/>
                <a:ea typeface="宋体" panose="02010600030101010101" pitchFamily="2" charset="-122"/>
                <a:sym typeface="+mn-ea"/>
              </a:rPr>
              <a:t>针对这种需求，即使用上方法重载也是不太好实现这个需求的，我们不知道到底有几个参数，也不知道到底要定义几个这样的方法。为此，Java设计出了方法的可变参数来实现这种需求</a:t>
            </a:r>
            <a:r>
              <a:rPr lang="en-US" altLang="zh-CN" dirty="0">
                <a:latin typeface="宋体" panose="02010600030101010101" pitchFamily="2" charset="-122"/>
                <a:ea typeface="宋体" panose="02010600030101010101" pitchFamily="2" charset="-122"/>
                <a:sym typeface="+mn-ea"/>
              </a:rPr>
              <a:t>。</a:t>
            </a:r>
            <a:endParaRPr lang="zh-CN" altLang="en-US"/>
          </a:p>
        </p:txBody>
      </p:sp>
      <p:pic>
        <p:nvPicPr>
          <p:cNvPr id="7" name="图片 6"/>
          <p:cNvPicPr>
            <a:picLocks noChangeAspect="1"/>
          </p:cNvPicPr>
          <p:nvPr/>
        </p:nvPicPr>
        <p:blipFill>
          <a:blip r:embed="rId4"/>
          <a:stretch>
            <a:fillRect/>
          </a:stretch>
        </p:blipFill>
        <p:spPr>
          <a:xfrm>
            <a:off x="10809605" y="5611495"/>
            <a:ext cx="1280160"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3" grpId="1"/>
      <p:bldP spid="5" grpId="0"/>
      <p:bldP spid="5" grpId="1"/>
    </p:bldLst>
  </p:timing>
</p:sld>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4633</Words>
  <Application>WPS 演示</Application>
  <PresentationFormat>宽屏</PresentationFormat>
  <Paragraphs>453</Paragraphs>
  <Slides>49</Slides>
  <Notes>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49</vt:i4>
      </vt:variant>
    </vt:vector>
  </HeadingPairs>
  <TitlesOfParts>
    <vt:vector size="65" baseType="lpstr">
      <vt:lpstr>Arial</vt:lpstr>
      <vt:lpstr>宋体</vt:lpstr>
      <vt:lpstr>Wingdings</vt:lpstr>
      <vt:lpstr>Lato</vt:lpstr>
      <vt:lpstr>Calibri</vt:lpstr>
      <vt:lpstr>Calibri Light</vt:lpstr>
      <vt:lpstr>思源黑体 CN Heavy</vt:lpstr>
      <vt:lpstr>黑体</vt:lpstr>
      <vt:lpstr>Noto Sans S Chinese Light</vt:lpstr>
      <vt:lpstr>思源黑体 CN Bold</vt:lpstr>
      <vt:lpstr>微软雅黑</vt:lpstr>
      <vt:lpstr>Wingdings</vt:lpstr>
      <vt:lpstr>Arial Unicode MS</vt:lpstr>
      <vt:lpstr>等线</vt:lpstr>
      <vt:lpstr>f450b0d4963ece9be7ae7f3cbf6a74776566f6cf</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哈</cp:lastModifiedBy>
  <cp:revision>1001</cp:revision>
  <dcterms:created xsi:type="dcterms:W3CDTF">2020-01-14T03:18:00Z</dcterms:created>
  <dcterms:modified xsi:type="dcterms:W3CDTF">2021-05-12T02:18:14Z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7566FEFC38984064B5627DB3C5691763</vt:lpwstr>
  </property>
</Properties>
</file>