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7"/>
  </p:notesMasterIdLst>
  <p:sldIdLst>
    <p:sldId id="258" r:id="rId4"/>
    <p:sldId id="259" r:id="rId5"/>
    <p:sldId id="288" r:id="rId6"/>
    <p:sldId id="313" r:id="rId8"/>
    <p:sldId id="264" r:id="rId9"/>
    <p:sldId id="296" r:id="rId10"/>
    <p:sldId id="314" r:id="rId11"/>
    <p:sldId id="342" r:id="rId12"/>
    <p:sldId id="695" r:id="rId13"/>
    <p:sldId id="763" r:id="rId14"/>
    <p:sldId id="764" r:id="rId15"/>
    <p:sldId id="610" r:id="rId16"/>
    <p:sldId id="768" r:id="rId17"/>
    <p:sldId id="771" r:id="rId18"/>
    <p:sldId id="774" r:id="rId19"/>
    <p:sldId id="775" r:id="rId20"/>
    <p:sldId id="611" r:id="rId21"/>
    <p:sldId id="612" r:id="rId22"/>
    <p:sldId id="533" r:id="rId23"/>
    <p:sldId id="571" r:id="rId24"/>
    <p:sldId id="697" r:id="rId25"/>
    <p:sldId id="624" r:id="rId26"/>
    <p:sldId id="778" r:id="rId27"/>
    <p:sldId id="699" r:id="rId28"/>
    <p:sldId id="779" r:id="rId29"/>
    <p:sldId id="781" r:id="rId30"/>
    <p:sldId id="626" r:id="rId31"/>
    <p:sldId id="783" r:id="rId32"/>
    <p:sldId id="784" r:id="rId33"/>
    <p:sldId id="785" r:id="rId34"/>
    <p:sldId id="786" r:id="rId35"/>
    <p:sldId id="787" r:id="rId36"/>
    <p:sldId id="789" r:id="rId37"/>
    <p:sldId id="790" r:id="rId38"/>
    <p:sldId id="791" r:id="rId39"/>
    <p:sldId id="792" r:id="rId40"/>
    <p:sldId id="794" r:id="rId41"/>
    <p:sldId id="795" r:id="rId42"/>
    <p:sldId id="797" r:id="rId43"/>
    <p:sldId id="798" r:id="rId44"/>
    <p:sldId id="799" r:id="rId45"/>
    <p:sldId id="299" r:id="rId46"/>
    <p:sldId id="291" r:id="rId47"/>
    <p:sldId id="300"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3002fad-bfe3-4287-9585-58db91f78c8d}">
          <p14:sldIdLst>
            <p14:sldId id="258"/>
            <p14:sldId id="259"/>
            <p14:sldId id="288"/>
            <p14:sldId id="313"/>
            <p14:sldId id="264"/>
            <p14:sldId id="296"/>
            <p14:sldId id="314"/>
            <p14:sldId id="342"/>
            <p14:sldId id="695"/>
            <p14:sldId id="763"/>
            <p14:sldId id="764"/>
            <p14:sldId id="610"/>
            <p14:sldId id="768"/>
            <p14:sldId id="771"/>
            <p14:sldId id="774"/>
            <p14:sldId id="775"/>
            <p14:sldId id="611"/>
            <p14:sldId id="612"/>
            <p14:sldId id="533"/>
            <p14:sldId id="571"/>
            <p14:sldId id="697"/>
            <p14:sldId id="624"/>
            <p14:sldId id="778"/>
            <p14:sldId id="699"/>
            <p14:sldId id="779"/>
            <p14:sldId id="781"/>
            <p14:sldId id="626"/>
            <p14:sldId id="783"/>
            <p14:sldId id="784"/>
            <p14:sldId id="785"/>
            <p14:sldId id="786"/>
            <p14:sldId id="787"/>
            <p14:sldId id="789"/>
            <p14:sldId id="790"/>
            <p14:sldId id="791"/>
            <p14:sldId id="792"/>
            <p14:sldId id="794"/>
            <p14:sldId id="795"/>
            <p14:sldId id="797"/>
            <p14:sldId id="798"/>
            <p14:sldId id="799"/>
          </p14:sldIdLst>
        </p14:section>
        <p14:section name="无标题节" id="{eb2601ae-d0b5-4c19-b2d8-bd9894d01d31}">
          <p14:sldIdLst>
            <p14:sldId id="299"/>
            <p14:sldId id="291"/>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BC1"/>
    <a:srgbClr val="F3644B"/>
    <a:srgbClr val="7030A0"/>
    <a:srgbClr val="4C964D"/>
    <a:srgbClr val="C00000"/>
    <a:srgbClr val="FDFDFD"/>
    <a:srgbClr val="FC10FF"/>
    <a:srgbClr val="2D3CFF"/>
    <a:srgbClr val="00E205"/>
    <a:srgbClr val="FF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7" d="100"/>
          <a:sy n="97" d="100"/>
        </p:scale>
        <p:origin x="144" y="90"/>
      </p:cViewPr>
      <p:guideLst>
        <p:guide orient="horz" pos="2396"/>
        <p:guide pos="379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36DF2183-FB84-4317-8027-F2F931B16D0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73F0046-10F7-4BBB-9D46-616B951BEB0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hree Laptops">
    <p:spTree>
      <p:nvGrpSpPr>
        <p:cNvPr id="1" name=""/>
        <p:cNvGrpSpPr/>
        <p:nvPr/>
      </p:nvGrpSpPr>
      <p:grpSpPr>
        <a:xfrm>
          <a:off x="0" y="0"/>
          <a:ext cx="0" cy="0"/>
          <a:chOff x="0" y="0"/>
          <a:chExt cx="0" cy="0"/>
        </a:xfrm>
      </p:grpSpPr>
      <p:sp>
        <p:nvSpPr>
          <p:cNvPr id="10" name="Picture Placeholder 2"/>
          <p:cNvSpPr>
            <a:spLocks noGrp="1"/>
          </p:cNvSpPr>
          <p:nvPr>
            <p:ph type="pic" sz="quarter" idx="10"/>
          </p:nvPr>
        </p:nvSpPr>
        <p:spPr>
          <a:xfrm>
            <a:off x="5079339" y="2633663"/>
            <a:ext cx="2007133" cy="2608263"/>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Pad ">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0"/>
            <a:ext cx="12192000" cy="6858000"/>
          </a:xfrm>
          <a:prstGeom prst="rect">
            <a:avLst/>
          </a:prstGeo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0"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5.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7.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0.xml"/><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61" name="文本框 60"/>
          <p:cNvSpPr txBox="1"/>
          <p:nvPr/>
        </p:nvSpPr>
        <p:spPr>
          <a:xfrm>
            <a:off x="4465320" y="2275573"/>
            <a:ext cx="3261360" cy="706755"/>
          </a:xfrm>
          <a:prstGeom prst="rect">
            <a:avLst/>
          </a:prstGeom>
          <a:noFill/>
        </p:spPr>
        <p:txBody>
          <a:bodyPr wrap="none" rtlCol="0">
            <a:spAutoFit/>
          </a:bodyPr>
          <a:lstStyle/>
          <a:p>
            <a:pPr algn="ctr"/>
            <a:r>
              <a:rPr lang="en-US" altLang="zh-CN" sz="4000" b="1" dirty="0">
                <a:solidFill>
                  <a:schemeClr val="bg1"/>
                </a:solidFill>
                <a:latin typeface="宋体" panose="02010600030101010101" pitchFamily="2" charset="-122"/>
                <a:ea typeface="宋体" panose="02010600030101010101" pitchFamily="2" charset="-122"/>
                <a:cs typeface="+mn-ea"/>
                <a:sym typeface="+mn-lt"/>
              </a:rPr>
              <a:t>JavaSE Day09</a:t>
            </a:r>
            <a:endParaRPr lang="en-US" altLang="zh-CN" sz="4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3" name="文本框 62"/>
          <p:cNvSpPr txBox="1"/>
          <p:nvPr/>
        </p:nvSpPr>
        <p:spPr>
          <a:xfrm>
            <a:off x="4214471" y="3297697"/>
            <a:ext cx="3756660" cy="1322070"/>
          </a:xfrm>
          <a:prstGeom prst="rect">
            <a:avLst/>
          </a:prstGeom>
          <a:noFill/>
        </p:spPr>
        <p:txBody>
          <a:bodyPr wrap="none" rtlCol="0">
            <a:spAutoFit/>
          </a:bodyPr>
          <a:lstStyle/>
          <a:p>
            <a:pPr algn="ctr"/>
            <a:r>
              <a:rPr lang="zh-CN" sz="4000" b="1" dirty="0">
                <a:solidFill>
                  <a:schemeClr val="bg1"/>
                </a:solidFill>
                <a:latin typeface="宋体" panose="02010600030101010101" pitchFamily="2" charset="-122"/>
                <a:ea typeface="宋体" panose="02010600030101010101" pitchFamily="2" charset="-122"/>
                <a:cs typeface="+mn-ea"/>
                <a:sym typeface="+mn-lt"/>
              </a:rPr>
              <a:t>面向对象</a:t>
            </a:r>
            <a:endParaRPr lang="zh-CN" sz="4000" b="1" dirty="0">
              <a:solidFill>
                <a:schemeClr val="bg1"/>
              </a:solidFill>
              <a:latin typeface="宋体" panose="02010600030101010101" pitchFamily="2" charset="-122"/>
              <a:ea typeface="宋体" panose="02010600030101010101" pitchFamily="2" charset="-122"/>
              <a:cs typeface="+mn-ea"/>
              <a:sym typeface="+mn-lt"/>
            </a:endParaRPr>
          </a:p>
          <a:p>
            <a:pPr algn="ctr"/>
            <a:r>
              <a:rPr lang="zh-CN" sz="4000" b="1" dirty="0">
                <a:solidFill>
                  <a:schemeClr val="bg1"/>
                </a:solidFill>
                <a:latin typeface="宋体" panose="02010600030101010101" pitchFamily="2" charset="-122"/>
                <a:ea typeface="宋体" panose="02010600030101010101" pitchFamily="2" charset="-122"/>
                <a:cs typeface="+mn-ea"/>
                <a:sym typeface="+mn-lt"/>
              </a:rPr>
              <a:t>（封装与继承）</a:t>
            </a:r>
            <a:endParaRPr lang="zh-CN" sz="4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5" name="圆角矩形 64"/>
          <p:cNvSpPr/>
          <p:nvPr/>
        </p:nvSpPr>
        <p:spPr>
          <a:xfrm>
            <a:off x="5210686" y="4598315"/>
            <a:ext cx="1987400" cy="491319"/>
          </a:xfrm>
          <a:prstGeom prst="round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主讲人：</a:t>
            </a:r>
            <a:r>
              <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XXX</a:t>
            </a:r>
            <a:endPar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grpSp>
        <p:nvGrpSpPr>
          <p:cNvPr id="12" name="组合 11"/>
          <p:cNvGrpSpPr/>
          <p:nvPr/>
        </p:nvGrpSpPr>
        <p:grpSpPr>
          <a:xfrm>
            <a:off x="5658678" y="4354495"/>
            <a:ext cx="874644" cy="0"/>
            <a:chOff x="5625548" y="3867892"/>
            <a:chExt cx="874644" cy="0"/>
          </a:xfrm>
        </p:grpSpPr>
        <p:cxnSp>
          <p:nvCxnSpPr>
            <p:cNvPr id="33" name="直接连接符 32"/>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pic>
        <p:nvPicPr>
          <p:cNvPr id="2" name="图片 1" descr="厚溥logo"/>
          <p:cNvPicPr>
            <a:picLocks noChangeAspect="1"/>
          </p:cNvPicPr>
          <p:nvPr/>
        </p:nvPicPr>
        <p:blipFill>
          <a:blip r:embed="rId1"/>
          <a:stretch>
            <a:fillRect/>
          </a:stretch>
        </p:blipFill>
        <p:spPr>
          <a:xfrm>
            <a:off x="5668645" y="1323975"/>
            <a:ext cx="866140" cy="866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blinds(horizontal)">
                                      <p:cBhvr>
                                        <p:cTn id="16" dur="500"/>
                                        <p:tgtEl>
                                          <p:spTgt spid="6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blinds(horizontal)">
                                      <p:cBhvr>
                                        <p:cTn id="19" dur="500"/>
                                        <p:tgtEl>
                                          <p:spTgt spid="65"/>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1" grpId="0"/>
      <p:bldP spid="63" grpId="0"/>
      <p:bldP spid="65" grpId="0" animBg="1"/>
      <p:bldP spid="20" grpId="1" animBg="1"/>
      <p:bldP spid="61" grpId="1"/>
      <p:bldP spid="63" grpId="1"/>
      <p:bldP spid="6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封装概述</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456565" y="1257935"/>
            <a:ext cx="11002010" cy="119888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原则：</a:t>
            </a:r>
            <a:r>
              <a:rPr lang="en-US" altLang="zh-CN" sz="2400" dirty="0">
                <a:latin typeface="宋体" panose="02010600030101010101" pitchFamily="2" charset="-122"/>
                <a:ea typeface="宋体" panose="02010600030101010101" pitchFamily="2" charset="-122"/>
                <a:sym typeface="+mn-ea"/>
              </a:rPr>
              <a:t>将内部细节隐藏起来，若需要访问某个成员，提供公共方法对其访问或者是只允许内部访问。</a:t>
            </a:r>
            <a:endParaRPr lang="en-US" altLang="zh-CN" sz="2400" dirty="0">
              <a:latin typeface="宋体" panose="02010600030101010101" pitchFamily="2" charset="-122"/>
              <a:ea typeface="宋体" panose="02010600030101010101" pitchFamily="2" charset="-122"/>
              <a:sym typeface="+mn-ea"/>
            </a:endParaRPr>
          </a:p>
        </p:txBody>
      </p:sp>
      <p:sp>
        <p:nvSpPr>
          <p:cNvPr id="5" name="文本框 4"/>
          <p:cNvSpPr txBox="1"/>
          <p:nvPr/>
        </p:nvSpPr>
        <p:spPr>
          <a:xfrm>
            <a:off x="450215" y="3230245"/>
            <a:ext cx="11205210" cy="2306955"/>
          </a:xfrm>
          <a:prstGeom prst="rect">
            <a:avLst/>
          </a:prstGeom>
          <a:noFill/>
        </p:spPr>
        <p:txBody>
          <a:bodyPr wrap="square" rtlCol="0" anchor="t">
            <a:spAutoFit/>
          </a:bodyPr>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rPr>
              <a:t>良好的封装能够减少耦合；</a:t>
            </a:r>
            <a:endParaRPr lang="en-US" altLang="zh-CN" sz="2400" dirty="0">
              <a:latin typeface="宋体" panose="02010600030101010101" pitchFamily="2" charset="-122"/>
              <a:ea typeface="宋体" panose="02010600030101010101" pitchFamily="2" charset="-122"/>
            </a:endParaRPr>
          </a:p>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rPr>
              <a:t>类内部的结构可以自由修改；</a:t>
            </a:r>
            <a:endParaRPr lang="en-US" altLang="zh-CN" sz="2400" dirty="0">
              <a:latin typeface="宋体" panose="02010600030101010101" pitchFamily="2" charset="-122"/>
              <a:ea typeface="宋体" panose="02010600030101010101" pitchFamily="2" charset="-122"/>
            </a:endParaRPr>
          </a:p>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rPr>
              <a:t>可以对</a:t>
            </a:r>
            <a:r>
              <a:rPr lang="zh-CN" altLang="en-US" sz="2400" dirty="0">
                <a:latin typeface="宋体" panose="02010600030101010101" pitchFamily="2" charset="-122"/>
                <a:ea typeface="宋体" panose="02010600030101010101" pitchFamily="2" charset="-122"/>
              </a:rPr>
              <a:t>类</a:t>
            </a:r>
            <a:r>
              <a:rPr lang="en-US" altLang="zh-CN" sz="2400" dirty="0">
                <a:latin typeface="宋体" panose="02010600030101010101" pitchFamily="2" charset="-122"/>
                <a:ea typeface="宋体" panose="02010600030101010101" pitchFamily="2" charset="-122"/>
              </a:rPr>
              <a:t>成员进行更精确的控制</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隐藏信息，实现细节</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450215" y="2585085"/>
            <a:ext cx="11002010"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封装优点：</a:t>
            </a:r>
            <a:endParaRPr lang="en-US" altLang="zh-CN"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5" grpId="0"/>
      <p:bldP spid="5" grpId="1"/>
      <p:bldP spid="3" grpId="0"/>
      <p:bldP spid="3" grpId="1"/>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封装概述</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450215" y="4765040"/>
            <a:ext cx="11002010" cy="119888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说明：</a:t>
            </a:r>
            <a:r>
              <a:rPr lang="en-US" altLang="zh-CN" sz="2400" dirty="0">
                <a:latin typeface="宋体" panose="02010600030101010101" pitchFamily="2" charset="-122"/>
                <a:ea typeface="宋体" panose="02010600030101010101" pitchFamily="2" charset="-122"/>
                <a:sym typeface="+mn-ea"/>
              </a:rPr>
              <a:t>private是一个权限修饰符，代表最小权限（其他权限修饰符包括public、protected、default、private）</a:t>
            </a:r>
            <a:r>
              <a:rPr lang="en-US" altLang="zh-CN"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p:txBody>
      </p:sp>
      <p:sp>
        <p:nvSpPr>
          <p:cNvPr id="5" name="文本框 4"/>
          <p:cNvSpPr txBox="1"/>
          <p:nvPr/>
        </p:nvSpPr>
        <p:spPr>
          <a:xfrm>
            <a:off x="450215" y="1906270"/>
            <a:ext cx="11205210" cy="2306955"/>
          </a:xfrm>
          <a:prstGeom prst="rect">
            <a:avLst/>
          </a:prstGeom>
          <a:noFill/>
        </p:spPr>
        <p:txBody>
          <a:bodyPr wrap="square" rtlCol="0" anchor="t">
            <a:spAutoFit/>
          </a:bodyPr>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rPr>
              <a:t>使用private关键字来修饰类的成员（成员变量和成员方法）以及类；</a:t>
            </a:r>
            <a:endParaRPr lang="en-US" altLang="zh-CN" sz="2400" dirty="0">
              <a:latin typeface="宋体" panose="02010600030101010101" pitchFamily="2" charset="-122"/>
              <a:ea typeface="宋体" panose="02010600030101010101" pitchFamily="2" charset="-122"/>
            </a:endParaRPr>
          </a:p>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rPr>
              <a:t>对需要访问的成员变量，提供对应的一对getXxx方法、setXxx方法；</a:t>
            </a:r>
            <a:endParaRPr lang="en-US" altLang="zh-CN" sz="2400" dirty="0">
              <a:latin typeface="宋体" panose="02010600030101010101" pitchFamily="2" charset="-122"/>
              <a:ea typeface="宋体" panose="02010600030101010101" pitchFamily="2" charset="-122"/>
            </a:endParaRPr>
          </a:p>
          <a:p>
            <a:pPr marL="342900" indent="-342900" algn="l" fontAlgn="auto">
              <a:lnSpc>
                <a:spcPct val="150000"/>
              </a:lnSpc>
              <a:buClrTx/>
              <a:buSzTx/>
              <a:buFont typeface="Wingdings" panose="05000000000000000000" charset="0"/>
              <a:buChar char="l"/>
            </a:pPr>
            <a:r>
              <a:rPr sz="2400" dirty="0">
                <a:latin typeface="宋体" panose="02010600030101010101" pitchFamily="2" charset="-122"/>
                <a:ea typeface="宋体" panose="02010600030101010101" pitchFamily="2" charset="-122"/>
              </a:rPr>
              <a:t>private修饰的成员方法，只</a:t>
            </a:r>
            <a:r>
              <a:rPr lang="zh-CN" sz="2400" dirty="0">
                <a:latin typeface="宋体" panose="02010600030101010101" pitchFamily="2" charset="-122"/>
                <a:ea typeface="宋体" panose="02010600030101010101" pitchFamily="2" charset="-122"/>
              </a:rPr>
              <a:t>允许</a:t>
            </a:r>
            <a:r>
              <a:rPr sz="2400" dirty="0">
                <a:latin typeface="宋体" panose="02010600030101010101" pitchFamily="2" charset="-122"/>
                <a:ea typeface="宋体" panose="02010600030101010101" pitchFamily="2" charset="-122"/>
              </a:rPr>
              <a:t>本类中的其他方法调用</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private修饰的类，只能作为内部类使用（内部类后续详解）</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450215" y="1261110"/>
            <a:ext cx="11002010"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封装的使用：</a:t>
            </a:r>
            <a:endParaRPr lang="en-US" altLang="zh-CN"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5" grpId="0"/>
      <p:bldP spid="5" grpId="1"/>
      <p:bldP spid="3" grpId="0"/>
      <p:bldP spid="3" grpId="1"/>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封装成员变量</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601345" y="1386205"/>
            <a:ext cx="110109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语法：</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1345" y="1927860"/>
            <a:ext cx="10847070" cy="119888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private 数据类型 变量名;</a:t>
            </a:r>
            <a:endParaRPr lang="zh-CN" altLang="en-US" sz="2400">
              <a:solidFill>
                <a:schemeClr val="tx1"/>
              </a:solidFill>
              <a:effectLst/>
            </a:endParaRPr>
          </a:p>
          <a:p>
            <a:pPr fontAlgn="auto">
              <a:lnSpc>
                <a:spcPct val="150000"/>
              </a:lnSpc>
            </a:pPr>
            <a:r>
              <a:rPr lang="zh-CN" altLang="en-US" sz="2400">
                <a:solidFill>
                  <a:schemeClr val="tx1"/>
                </a:solidFill>
                <a:effectLst/>
              </a:rPr>
              <a:t>// 同时提供成员变量的getXxx、setXxx方法</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4" grpId="0" bldLvl="0" animBg="1"/>
      <p:bldP spid="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封装方法</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601345" y="1386205"/>
            <a:ext cx="110109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语法：</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1345" y="1927860"/>
            <a:ext cx="10847070" cy="64516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private 静态修饰符 返回值类型 方法名(参数列表){ 方法体 };</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4" grpId="0" bldLvl="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封装类</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601345" y="1386205"/>
            <a:ext cx="110109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语法：</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1345" y="1927860"/>
            <a:ext cx="10847070" cy="2306955"/>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public clss 外部类名{</a:t>
            </a:r>
            <a:endParaRPr lang="zh-CN" altLang="en-US" sz="2400">
              <a:solidFill>
                <a:schemeClr val="tx1"/>
              </a:solidFill>
              <a:effectLst/>
            </a:endParaRPr>
          </a:p>
          <a:p>
            <a:pPr fontAlgn="auto">
              <a:lnSpc>
                <a:spcPct val="150000"/>
              </a:lnSpc>
            </a:pPr>
            <a:r>
              <a:rPr lang="zh-CN" altLang="en-US" sz="2400">
                <a:solidFill>
                  <a:schemeClr val="tx1"/>
                </a:solidFill>
                <a:effectLst/>
              </a:rPr>
              <a:t>	private class 内部类名{ 内部类成员 }</a:t>
            </a:r>
            <a:endParaRPr lang="zh-CN" altLang="en-US" sz="2400">
              <a:solidFill>
                <a:schemeClr val="tx1"/>
              </a:solidFill>
              <a:effectLst/>
            </a:endParaRPr>
          </a:p>
          <a:p>
            <a:pPr fontAlgn="auto">
              <a:lnSpc>
                <a:spcPct val="150000"/>
              </a:lnSpc>
            </a:pPr>
            <a:r>
              <a:rPr lang="zh-CN" altLang="en-US" sz="2400">
                <a:solidFill>
                  <a:schemeClr val="tx1"/>
                </a:solidFill>
                <a:effectLst/>
              </a:rPr>
              <a:t>	外部类成员</a:t>
            </a:r>
            <a:endParaRPr lang="zh-CN" altLang="en-US" sz="2400">
              <a:solidFill>
                <a:schemeClr val="tx1"/>
              </a:solidFill>
              <a:effectLst/>
            </a:endParaRPr>
          </a:p>
          <a:p>
            <a:pPr fontAlgn="auto">
              <a:lnSpc>
                <a:spcPct val="150000"/>
              </a:lnSpc>
            </a:pPr>
            <a:r>
              <a:rPr lang="zh-CN" altLang="en-US" sz="2400">
                <a:solidFill>
                  <a:schemeClr val="tx1"/>
                </a:solidFill>
                <a:effectLst/>
              </a:rPr>
              <a:t>}</a:t>
            </a:r>
            <a:endParaRPr lang="zh-CN" altLang="en-US" sz="2400">
              <a:solidFill>
                <a:schemeClr val="tx1"/>
              </a:solidFill>
              <a:effectLst/>
            </a:endParaRPr>
          </a:p>
        </p:txBody>
      </p:sp>
      <p:sp>
        <p:nvSpPr>
          <p:cNvPr id="3" name="文本框 2"/>
          <p:cNvSpPr txBox="1"/>
          <p:nvPr/>
        </p:nvSpPr>
        <p:spPr>
          <a:xfrm>
            <a:off x="450215" y="4650740"/>
            <a:ext cx="11002010" cy="1753235"/>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说明：</a:t>
            </a:r>
            <a:r>
              <a:rPr lang="en-US" altLang="zh-CN" sz="2400" dirty="0">
                <a:latin typeface="宋体" panose="02010600030101010101" pitchFamily="2" charset="-122"/>
                <a:ea typeface="宋体" panose="02010600030101010101" pitchFamily="2" charset="-122"/>
                <a:sym typeface="+mn-ea"/>
              </a:rPr>
              <a:t>因为Java内部类根据定义的位置和修饰符，又分为成员内部类、静态内部类、方法内部类、匿名内部类，所以我们这里只是展示一种目前比较容易理解的方式，来说明一下封装类的效果（后续会对内部类详解）</a:t>
            </a:r>
            <a:r>
              <a:rPr lang="en-US" altLang="zh-CN"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4" grpId="0" bldLvl="0" animBg="1"/>
      <p:bldP spid="4" grpId="1" animBg="1"/>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sz="2400" dirty="0">
                <a:solidFill>
                  <a:srgbClr val="FDFDFD"/>
                </a:solidFill>
                <a:latin typeface="宋体" panose="02010600030101010101" pitchFamily="2" charset="-122"/>
                <a:ea typeface="宋体" panose="02010600030101010101" pitchFamily="2" charset="-122"/>
                <a:cs typeface="+mn-ea"/>
                <a:sym typeface="+mn-lt"/>
              </a:rPr>
              <a:t>封装类</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2448560" y="1708150"/>
            <a:ext cx="9151620"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sz="2400" dirty="0">
                <a:latin typeface="宋体" panose="02010600030101010101" pitchFamily="2" charset="-122"/>
                <a:ea typeface="宋体" panose="02010600030101010101" pitchFamily="2" charset="-122"/>
                <a:sym typeface="+mn-ea"/>
              </a:rPr>
              <a:t>   </a:t>
            </a:r>
            <a:r>
              <a:rPr sz="2400" dirty="0">
                <a:latin typeface="宋体" panose="02010600030101010101" pitchFamily="2" charset="-122"/>
                <a:ea typeface="宋体" panose="02010600030101010101" pitchFamily="2" charset="-122"/>
                <a:sym typeface="+mn-ea"/>
              </a:rPr>
              <a:t>为什么不能用private封装外部类？</a:t>
            </a:r>
            <a:endParaRPr lang="en-US" altLang="zh-CN" sz="2400" dirty="0">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546735" y="1231900"/>
            <a:ext cx="1553845" cy="1510665"/>
          </a:xfrm>
          <a:prstGeom prst="rect">
            <a:avLst/>
          </a:prstGeom>
        </p:spPr>
      </p:pic>
      <p:sp>
        <p:nvSpPr>
          <p:cNvPr id="5" name="文本框 4"/>
          <p:cNvSpPr txBox="1"/>
          <p:nvPr/>
        </p:nvSpPr>
        <p:spPr>
          <a:xfrm>
            <a:off x="546735" y="2742565"/>
            <a:ext cx="11205210" cy="396938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Java封装本质是减少代码耦合度，</a:t>
            </a:r>
            <a:r>
              <a:rPr lang="zh-CN" altLang="en-US" sz="2400" dirty="0">
                <a:latin typeface="宋体" panose="02010600030101010101" pitchFamily="2" charset="-122"/>
                <a:ea typeface="宋体" panose="02010600030101010101" pitchFamily="2" charset="-122"/>
                <a:sym typeface="+mn-ea"/>
              </a:rPr>
              <a:t>隐藏</a:t>
            </a:r>
            <a:r>
              <a:rPr lang="en-US" altLang="zh-CN" sz="2400" dirty="0">
                <a:latin typeface="宋体" panose="02010600030101010101" pitchFamily="2" charset="-122"/>
                <a:ea typeface="宋体" panose="02010600030101010101" pitchFamily="2" charset="-122"/>
                <a:sym typeface="+mn-ea"/>
              </a:rPr>
              <a:t>内部实现细节，控制内部代码的</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private修饰成员变量，可以使用get/set方法对外提供访问入口；</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private修饰成员方法，可以让内部其他方法访问；</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private修饰内部类，可以让外部类访问。</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private修饰了外部类，就没法进行访问，这个封装的外部类就没有存在的意义，因此Java不允许适用private修饰外部类，只允许使用public、default这两种级别的权限修饰符进行控制</a:t>
            </a:r>
            <a:r>
              <a:rPr lang="en-US" altLang="zh-CN" dirty="0">
                <a:latin typeface="宋体" panose="02010600030101010101" pitchFamily="2" charset="-122"/>
                <a:ea typeface="宋体" panose="02010600030101010101" pitchFamily="2" charset="-122"/>
                <a:sym typeface="+mn-ea"/>
              </a:rPr>
              <a:t>。</a:t>
            </a:r>
            <a:endParaRPr lang="zh-CN" altLang="en-US"/>
          </a:p>
        </p:txBody>
      </p:sp>
      <p:pic>
        <p:nvPicPr>
          <p:cNvPr id="7" name="图片 6"/>
          <p:cNvPicPr>
            <a:picLocks noChangeAspect="1"/>
          </p:cNvPicPr>
          <p:nvPr/>
        </p:nvPicPr>
        <p:blipFill>
          <a:blip r:embed="rId4"/>
          <a:stretch>
            <a:fillRect/>
          </a:stretch>
        </p:blipFill>
        <p:spPr>
          <a:xfrm>
            <a:off x="10809605" y="5611495"/>
            <a:ext cx="1280160" cy="99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标准</a:t>
            </a:r>
            <a:r>
              <a:rPr lang="en-US" altLang="zh-CN" sz="2400" dirty="0">
                <a:solidFill>
                  <a:srgbClr val="FDFDFD"/>
                </a:solidFill>
                <a:latin typeface="宋体" panose="02010600030101010101" pitchFamily="2" charset="-122"/>
                <a:ea typeface="宋体" panose="02010600030101010101" pitchFamily="2" charset="-122"/>
                <a:cs typeface="+mn-ea"/>
                <a:sym typeface="+mn-lt"/>
              </a:rPr>
              <a:t>JavaBean</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601345" y="1386205"/>
            <a:ext cx="110109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标准：</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1345" y="1927860"/>
            <a:ext cx="10847070" cy="4246245"/>
          </a:xfrm>
          <a:prstGeom prst="rect">
            <a:avLst/>
          </a:prstGeom>
          <a:solidFill>
            <a:schemeClr val="bg1">
              <a:lumMod val="85000"/>
            </a:schemeClr>
          </a:solidFill>
        </p:spPr>
        <p:txBody>
          <a:bodyPr wrap="square" rtlCol="0" anchor="t">
            <a:spAutoFit/>
          </a:bodyPr>
          <a:p>
            <a:pPr fontAlgn="auto">
              <a:lnSpc>
                <a:spcPct val="150000"/>
              </a:lnSpc>
            </a:pPr>
            <a:r>
              <a:rPr lang="zh-CN" altLang="en-US" sz="2000">
                <a:solidFill>
                  <a:schemeClr val="tx1"/>
                </a:solidFill>
                <a:effectLst/>
              </a:rPr>
              <a:t>public class ClassName{</a:t>
            </a:r>
            <a:endParaRPr lang="zh-CN" altLang="en-US" sz="2000">
              <a:solidFill>
                <a:schemeClr val="tx1"/>
              </a:solidFill>
              <a:effectLst/>
            </a:endParaRPr>
          </a:p>
          <a:p>
            <a:pPr fontAlgn="auto">
              <a:lnSpc>
                <a:spcPct val="150000"/>
              </a:lnSpc>
            </a:pPr>
            <a:r>
              <a:rPr lang="zh-CN" altLang="en-US" sz="2000">
                <a:solidFill>
                  <a:schemeClr val="tx1"/>
                </a:solidFill>
                <a:effectLst/>
              </a:rPr>
              <a:t>  </a:t>
            </a:r>
            <a:r>
              <a:rPr lang="en-US" altLang="zh-CN" sz="2000">
                <a:solidFill>
                  <a:schemeClr val="tx1"/>
                </a:solidFill>
                <a:effectLst/>
              </a:rPr>
              <a:t>	</a:t>
            </a:r>
            <a:r>
              <a:rPr lang="zh-CN" altLang="en-US" sz="2000">
                <a:solidFill>
                  <a:schemeClr val="tx1"/>
                </a:solidFill>
                <a:effectLst/>
              </a:rPr>
              <a:t>// 成员变量</a:t>
            </a:r>
            <a:endParaRPr lang="zh-CN" altLang="en-US" sz="2000">
              <a:solidFill>
                <a:schemeClr val="tx1"/>
              </a:solidFill>
              <a:effectLst/>
            </a:endParaRPr>
          </a:p>
          <a:p>
            <a:pPr fontAlgn="auto">
              <a:lnSpc>
                <a:spcPct val="150000"/>
              </a:lnSpc>
            </a:pPr>
            <a:r>
              <a:rPr lang="zh-CN" altLang="en-US" sz="2000">
                <a:solidFill>
                  <a:schemeClr val="tx1"/>
                </a:solidFill>
                <a:effectLst/>
              </a:rPr>
              <a:t>  </a:t>
            </a:r>
            <a:r>
              <a:rPr lang="en-US" altLang="zh-CN" sz="2000">
                <a:solidFill>
                  <a:schemeClr val="tx1"/>
                </a:solidFill>
                <a:effectLst/>
              </a:rPr>
              <a:t>	</a:t>
            </a:r>
            <a:r>
              <a:rPr lang="zh-CN" altLang="en-US" sz="2000">
                <a:solidFill>
                  <a:schemeClr val="tx1"/>
                </a:solidFill>
                <a:effectLst/>
              </a:rPr>
              <a:t>// 构造方法</a:t>
            </a:r>
            <a:endParaRPr lang="zh-CN" altLang="en-US" sz="2000">
              <a:solidFill>
                <a:schemeClr val="tx1"/>
              </a:solidFill>
              <a:effectLst/>
            </a:endParaRPr>
          </a:p>
          <a:p>
            <a:pPr fontAlgn="auto">
              <a:lnSpc>
                <a:spcPct val="150000"/>
              </a:lnSpc>
            </a:pPr>
            <a:r>
              <a:rPr lang="zh-CN" altLang="en-US" sz="2000">
                <a:solidFill>
                  <a:schemeClr val="tx1"/>
                </a:solidFill>
                <a:effectLst/>
              </a:rPr>
              <a:t> </a:t>
            </a:r>
            <a:r>
              <a:rPr lang="en-US" altLang="zh-CN" sz="2000">
                <a:solidFill>
                  <a:schemeClr val="tx1"/>
                </a:solidFill>
                <a:effectLst/>
              </a:rPr>
              <a:t>	</a:t>
            </a:r>
            <a:r>
              <a:rPr lang="zh-CN" altLang="en-US" sz="2000">
                <a:solidFill>
                  <a:schemeClr val="tx1"/>
                </a:solidFill>
                <a:effectLst/>
              </a:rPr>
              <a:t> // 无参构造方法【必须】</a:t>
            </a:r>
            <a:endParaRPr lang="zh-CN" altLang="en-US" sz="2000">
              <a:solidFill>
                <a:schemeClr val="tx1"/>
              </a:solidFill>
              <a:effectLst/>
            </a:endParaRPr>
          </a:p>
          <a:p>
            <a:pPr fontAlgn="auto">
              <a:lnSpc>
                <a:spcPct val="150000"/>
              </a:lnSpc>
            </a:pPr>
            <a:r>
              <a:rPr lang="zh-CN" altLang="en-US" sz="2000">
                <a:solidFill>
                  <a:schemeClr val="tx1"/>
                </a:solidFill>
                <a:effectLst/>
              </a:rPr>
              <a:t>  </a:t>
            </a:r>
            <a:r>
              <a:rPr lang="en-US" altLang="zh-CN" sz="2000">
                <a:solidFill>
                  <a:schemeClr val="tx1"/>
                </a:solidFill>
                <a:effectLst/>
              </a:rPr>
              <a:t>	</a:t>
            </a:r>
            <a:r>
              <a:rPr lang="zh-CN" altLang="en-US" sz="2000">
                <a:solidFill>
                  <a:schemeClr val="tx1"/>
                </a:solidFill>
                <a:effectLst/>
              </a:rPr>
              <a:t>// 有参构造方法【建议】</a:t>
            </a:r>
            <a:endParaRPr lang="zh-CN" altLang="en-US" sz="2000">
              <a:solidFill>
                <a:schemeClr val="tx1"/>
              </a:solidFill>
              <a:effectLst/>
            </a:endParaRPr>
          </a:p>
          <a:p>
            <a:pPr fontAlgn="auto">
              <a:lnSpc>
                <a:spcPct val="150000"/>
              </a:lnSpc>
            </a:pPr>
            <a:r>
              <a:rPr lang="en-US" altLang="zh-CN" sz="2000">
                <a:solidFill>
                  <a:schemeClr val="tx1"/>
                </a:solidFill>
                <a:effectLst/>
              </a:rPr>
              <a:t>	</a:t>
            </a:r>
            <a:r>
              <a:rPr lang="zh-CN" altLang="en-US" sz="2000">
                <a:solidFill>
                  <a:schemeClr val="tx1"/>
                </a:solidFill>
                <a:effectLst/>
              </a:rPr>
              <a:t>  // 成员方法	</a:t>
            </a:r>
            <a:endParaRPr lang="zh-CN" altLang="en-US" sz="2000">
              <a:solidFill>
                <a:schemeClr val="tx1"/>
              </a:solidFill>
              <a:effectLst/>
            </a:endParaRPr>
          </a:p>
          <a:p>
            <a:pPr fontAlgn="auto">
              <a:lnSpc>
                <a:spcPct val="150000"/>
              </a:lnSpc>
            </a:pPr>
            <a:r>
              <a:rPr lang="zh-CN" altLang="en-US" sz="2000">
                <a:solidFill>
                  <a:schemeClr val="tx1"/>
                </a:solidFill>
                <a:effectLst/>
              </a:rPr>
              <a:t>  </a:t>
            </a:r>
            <a:r>
              <a:rPr lang="en-US" altLang="zh-CN" sz="2000">
                <a:solidFill>
                  <a:schemeClr val="tx1"/>
                </a:solidFill>
                <a:effectLst/>
              </a:rPr>
              <a:t>	</a:t>
            </a:r>
            <a:r>
              <a:rPr lang="zh-CN" altLang="en-US" sz="2000">
                <a:solidFill>
                  <a:schemeClr val="tx1"/>
                </a:solidFill>
                <a:effectLst/>
              </a:rPr>
              <a:t>// getXxx()</a:t>
            </a:r>
            <a:endParaRPr lang="zh-CN" altLang="en-US" sz="2000">
              <a:solidFill>
                <a:schemeClr val="tx1"/>
              </a:solidFill>
              <a:effectLst/>
            </a:endParaRPr>
          </a:p>
          <a:p>
            <a:pPr fontAlgn="auto">
              <a:lnSpc>
                <a:spcPct val="150000"/>
              </a:lnSpc>
            </a:pPr>
            <a:r>
              <a:rPr lang="zh-CN" altLang="en-US" sz="2000">
                <a:solidFill>
                  <a:schemeClr val="tx1"/>
                </a:solidFill>
                <a:effectLst/>
              </a:rPr>
              <a:t> </a:t>
            </a:r>
            <a:r>
              <a:rPr lang="en-US" altLang="zh-CN" sz="2000">
                <a:solidFill>
                  <a:schemeClr val="tx1"/>
                </a:solidFill>
                <a:effectLst/>
              </a:rPr>
              <a:t>	</a:t>
            </a:r>
            <a:r>
              <a:rPr lang="zh-CN" altLang="en-US" sz="2000">
                <a:solidFill>
                  <a:schemeClr val="tx1"/>
                </a:solidFill>
                <a:effectLst/>
              </a:rPr>
              <a:t> // setXxx()</a:t>
            </a:r>
            <a:endParaRPr lang="zh-CN" altLang="en-US" sz="2000">
              <a:solidFill>
                <a:schemeClr val="tx1"/>
              </a:solidFill>
              <a:effectLst/>
            </a:endParaRPr>
          </a:p>
          <a:p>
            <a:pPr fontAlgn="auto">
              <a:lnSpc>
                <a:spcPct val="150000"/>
              </a:lnSpc>
            </a:pPr>
            <a:r>
              <a:rPr lang="zh-CN" altLang="en-US" sz="2000">
                <a:solidFill>
                  <a:schemeClr val="tx1"/>
                </a:solidFill>
                <a:effectLst/>
              </a:rPr>
              <a:t>}</a:t>
            </a:r>
            <a:endParaRPr lang="zh-CN" altLang="en-US" sz="20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4" grpId="0" bldLvl="0" animBg="1"/>
      <p:bldP spid="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3171190"/>
            <a:chOff x="7470" y="2444"/>
            <a:chExt cx="3971" cy="4994"/>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02</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1695"/>
            </a:xfrm>
            <a:prstGeom prst="rect">
              <a:avLst/>
            </a:prstGeom>
            <a:noFill/>
          </p:spPr>
          <p:txBody>
            <a:bodyPr wrap="square" rtlCol="0">
              <a:spAutoFit/>
            </a:bodyPr>
            <a:p>
              <a:pPr algn="ctr"/>
              <a:r>
                <a:rPr lang="zh-CN" sz="3200">
                  <a:solidFill>
                    <a:srgbClr val="FDFDFD"/>
                  </a:solidFill>
                  <a:latin typeface="宋体" panose="02010600030101010101" pitchFamily="2" charset="-122"/>
                  <a:ea typeface="宋体" panose="02010600030101010101" pitchFamily="2" charset="-122"/>
                  <a:cs typeface="思源黑体 CN Bold" panose="020B0800000000000000" charset="-122"/>
                </a:rPr>
                <a:t>访问权限修饰符</a:t>
              </a:r>
              <a:endParaRPr lang="zh-CN" sz="32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9" grpId="1"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53263" y="213489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53263" y="377380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610346" y="2170454"/>
            <a:ext cx="79502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概述</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610346" y="3790648"/>
            <a:ext cx="2937510" cy="460375"/>
          </a:xfrm>
          <a:prstGeom prst="rect">
            <a:avLst/>
          </a:prstGeom>
          <a:noFill/>
        </p:spPr>
        <p:txBody>
          <a:bodyPr wrap="none" rtlCol="0">
            <a:spAutoFit/>
          </a:bodyPr>
          <a:lstStyle/>
          <a:p>
            <a:r>
              <a:rPr lang="zh-CN" sz="2400" b="1" dirty="0">
                <a:solidFill>
                  <a:schemeClr val="tx2"/>
                </a:solidFill>
                <a:latin typeface="宋体" panose="02010600030101010101" pitchFamily="2" charset="-122"/>
                <a:ea typeface="宋体" panose="02010600030101010101" pitchFamily="2" charset="-122"/>
                <a:cs typeface="+mn-ea"/>
                <a:sym typeface="+mn-lt"/>
              </a:rPr>
              <a:t>不同权限的访问范围</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概述</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493395" y="1440180"/>
            <a:ext cx="10955020" cy="1198880"/>
          </a:xfrm>
          <a:prstGeom prst="rect">
            <a:avLst/>
          </a:prstGeom>
          <a:noFill/>
        </p:spPr>
        <p:txBody>
          <a:bodyPr wrap="square" rtlCol="0" anchor="t">
            <a:spAutoFit/>
          </a:bodyPr>
          <a:p>
            <a:pPr indent="0" fontAlgn="auto">
              <a:lnSpc>
                <a:spcPct val="150000"/>
              </a:lnSpc>
              <a:buFont typeface="Wingdings" panose="05000000000000000000" charset="0"/>
              <a:buNone/>
            </a:pPr>
            <a:r>
              <a:rPr sz="2400" dirty="0">
                <a:latin typeface="宋体" panose="02010600030101010101" pitchFamily="2" charset="-122"/>
                <a:ea typeface="宋体" panose="02010600030101010101" pitchFamily="2" charset="-122"/>
                <a:sym typeface="+mn-ea"/>
              </a:rPr>
              <a:t>在Java中提供了四种访问权限，使用不同的访问权限修饰符修饰时，被修饰的内容会有不同的访问权限：</a:t>
            </a:r>
            <a:endParaRPr lang="zh-CN" sz="2400" dirty="0">
              <a:latin typeface="宋体" panose="02010600030101010101" pitchFamily="2" charset="-122"/>
              <a:ea typeface="宋体" panose="02010600030101010101" pitchFamily="2" charset="-122"/>
              <a:sym typeface="+mn-ea"/>
            </a:endParaRPr>
          </a:p>
        </p:txBody>
      </p:sp>
      <p:sp>
        <p:nvSpPr>
          <p:cNvPr id="11" name="文本框 10"/>
          <p:cNvSpPr txBox="1"/>
          <p:nvPr/>
        </p:nvSpPr>
        <p:spPr>
          <a:xfrm>
            <a:off x="493395" y="2952115"/>
            <a:ext cx="11205210" cy="230695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rPr>
              <a:t>public：公共的。</a:t>
            </a:r>
            <a:endParaRPr lang="en-US" altLang="zh-CN" sz="2400" dirty="0">
              <a:latin typeface="宋体" panose="02010600030101010101" pitchFamily="2" charset="-122"/>
              <a:ea typeface="宋体" panose="02010600030101010101" pitchFamily="2" charset="-122"/>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rPr>
              <a:t>protected：受保护的。</a:t>
            </a:r>
            <a:endParaRPr lang="en-US" altLang="zh-CN" sz="2400" dirty="0">
              <a:latin typeface="宋体" panose="02010600030101010101" pitchFamily="2" charset="-122"/>
              <a:ea typeface="宋体" panose="02010600030101010101" pitchFamily="2" charset="-122"/>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rPr>
              <a:t>default：默认的（默认什么都不用写）。</a:t>
            </a:r>
            <a:endParaRPr lang="en-US" altLang="zh-CN" sz="2400" dirty="0">
              <a:latin typeface="宋体" panose="02010600030101010101" pitchFamily="2" charset="-122"/>
              <a:ea typeface="宋体" panose="02010600030101010101" pitchFamily="2" charset="-122"/>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rPr>
              <a:t>private：私有的。</a:t>
            </a: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635"/>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12623" y="135384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6" name="文本框 5"/>
          <p:cNvSpPr txBox="1"/>
          <p:nvPr/>
        </p:nvSpPr>
        <p:spPr>
          <a:xfrm>
            <a:off x="7569706" y="1389404"/>
            <a:ext cx="79502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封装</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31" name="椭圆 30"/>
          <p:cNvSpPr/>
          <p:nvPr/>
        </p:nvSpPr>
        <p:spPr>
          <a:xfrm>
            <a:off x="6815798" y="276671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02</a:t>
            </a:r>
            <a:endParaRPr lang="zh-CN" altLang="en-US" sz="1200" dirty="0">
              <a:latin typeface="+mn-ea"/>
              <a:cs typeface="+mn-ea"/>
              <a:sym typeface="+mn-lt"/>
            </a:endParaRPr>
          </a:p>
        </p:txBody>
      </p:sp>
      <p:sp>
        <p:nvSpPr>
          <p:cNvPr id="32" name="文本框 31"/>
          <p:cNvSpPr txBox="1"/>
          <p:nvPr/>
        </p:nvSpPr>
        <p:spPr>
          <a:xfrm>
            <a:off x="7572881" y="2802279"/>
            <a:ext cx="2325370" cy="460375"/>
          </a:xfrm>
          <a:prstGeom prst="rect">
            <a:avLst/>
          </a:prstGeom>
          <a:noFill/>
        </p:spPr>
        <p:txBody>
          <a:bodyPr wrap="none" rtlCol="0">
            <a:spAutoFit/>
          </a:bodyPr>
          <a:p>
            <a:pPr algn="l"/>
            <a:r>
              <a:rPr lang="zh-CN" altLang="en-US" sz="2400" b="1" dirty="0">
                <a:solidFill>
                  <a:schemeClr val="tx2"/>
                </a:solidFill>
                <a:latin typeface="宋体" panose="02010600030101010101" pitchFamily="2" charset="-122"/>
                <a:ea typeface="宋体" panose="02010600030101010101" pitchFamily="2" charset="-122"/>
                <a:cs typeface="+mn-ea"/>
                <a:sym typeface="+mn-lt"/>
              </a:rPr>
              <a:t>访问权限修饰符</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3" name="椭圆 2"/>
          <p:cNvSpPr/>
          <p:nvPr/>
        </p:nvSpPr>
        <p:spPr>
          <a:xfrm>
            <a:off x="6808813" y="406529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03</a:t>
            </a:r>
            <a:endParaRPr lang="zh-CN" altLang="en-US" sz="1200" dirty="0">
              <a:latin typeface="+mn-ea"/>
              <a:cs typeface="+mn-ea"/>
              <a:sym typeface="+mn-lt"/>
            </a:endParaRPr>
          </a:p>
        </p:txBody>
      </p:sp>
      <p:sp>
        <p:nvSpPr>
          <p:cNvPr id="4" name="文本框 3"/>
          <p:cNvSpPr txBox="1"/>
          <p:nvPr/>
        </p:nvSpPr>
        <p:spPr>
          <a:xfrm>
            <a:off x="7565896" y="4100854"/>
            <a:ext cx="795020" cy="460375"/>
          </a:xfrm>
          <a:prstGeom prst="rect">
            <a:avLst/>
          </a:prstGeom>
          <a:noFill/>
        </p:spPr>
        <p:txBody>
          <a:bodyPr wrap="none" rtlCol="0">
            <a:spAutoFit/>
          </a:bodyPr>
          <a:p>
            <a:pPr algn="l"/>
            <a:r>
              <a:rPr lang="zh-CN" altLang="en-US" sz="2400" b="1" dirty="0">
                <a:solidFill>
                  <a:schemeClr val="tx2"/>
                </a:solidFill>
                <a:latin typeface="宋体" panose="02010600030101010101" pitchFamily="2" charset="-122"/>
                <a:ea typeface="宋体" panose="02010600030101010101" pitchFamily="2" charset="-122"/>
                <a:cs typeface="+mn-ea"/>
                <a:sym typeface="+mn-lt"/>
              </a:rPr>
              <a:t>继承</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1+#ppt_w/2"/>
                                          </p:val>
                                        </p:tav>
                                        <p:tav tm="100000">
                                          <p:val>
                                            <p:strVal val="#ppt_x"/>
                                          </p:val>
                                        </p:tav>
                                      </p:tavLst>
                                    </p:anim>
                                    <p:anim calcmode="lin" valueType="num">
                                      <p:cBhvr additive="base">
                                        <p:cTn id="21" dur="500" fill="hold"/>
                                        <p:tgtEl>
                                          <p:spTgt spid="31"/>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1+#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1+#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1" grpId="0" bldLvl="0" animBg="1"/>
      <p:bldP spid="32" grpId="0"/>
      <p:bldP spid="31" grpId="1" animBg="1"/>
      <p:bldP spid="32" grpId="1"/>
      <p:bldP spid="3" grpId="0" bldLvl="0" animBg="1"/>
      <p:bldP spid="4" grpId="0"/>
      <p:bldP spid="3" grpId="1" animBg="1"/>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不同权限的访问范围</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30429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不同权限访问范围：</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pic>
        <p:nvPicPr>
          <p:cNvPr id="2" name="图片 1"/>
          <p:cNvPicPr>
            <a:picLocks noChangeAspect="1"/>
          </p:cNvPicPr>
          <p:nvPr/>
        </p:nvPicPr>
        <p:blipFill>
          <a:blip r:embed="rId4"/>
          <a:stretch>
            <a:fillRect/>
          </a:stretch>
        </p:blipFill>
        <p:spPr>
          <a:xfrm>
            <a:off x="1440815" y="2429510"/>
            <a:ext cx="9149715" cy="2381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递归方法说明</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30429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说明：</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6" name="文本框 5"/>
          <p:cNvSpPr txBox="1"/>
          <p:nvPr/>
        </p:nvSpPr>
        <p:spPr>
          <a:xfrm>
            <a:off x="662305" y="1993265"/>
            <a:ext cx="10906760" cy="212280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public具有最大权限。private则是最小权限；</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成员变量使用 private ，隐藏细节；</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构造方法使用 public ，方便创建对象；</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成员方法使用 public ，方便调用方法；私有方法使用private，仅对内提供访问。</a:t>
            </a:r>
            <a:endParaRPr lang="zh-CN" altLang="en-US" sz="22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1778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2801620"/>
            <a:chOff x="7470" y="2444"/>
            <a:chExt cx="3971" cy="4412"/>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03</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1113"/>
            </a:xfrm>
            <a:prstGeom prst="rect">
              <a:avLst/>
            </a:prstGeom>
            <a:noFill/>
          </p:spPr>
          <p:txBody>
            <a:bodyPr wrap="square" rtlCol="0">
              <a:spAutoFit/>
            </a:bodyPr>
            <a:p>
              <a:pPr algn="ctr"/>
              <a:r>
                <a:rPr lang="zh-CN" sz="4000">
                  <a:solidFill>
                    <a:srgbClr val="FDFDFD"/>
                  </a:solidFill>
                  <a:latin typeface="宋体" panose="02010600030101010101" pitchFamily="2" charset="-122"/>
                  <a:ea typeface="宋体" panose="02010600030101010101" pitchFamily="2" charset="-122"/>
                  <a:cs typeface="思源黑体 CN Bold" panose="020B0800000000000000" charset="-122"/>
                </a:rPr>
                <a:t>继承</a:t>
              </a:r>
              <a:endParaRPr lang="zh-CN" sz="40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9" grpId="1"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02463" y="138241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22783" y="242125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569706" y="1417979"/>
            <a:ext cx="140716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继承概述</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90026" y="2438098"/>
            <a:ext cx="2019300" cy="460375"/>
          </a:xfrm>
          <a:prstGeom prst="rect">
            <a:avLst/>
          </a:prstGeom>
          <a:noFill/>
        </p:spPr>
        <p:txBody>
          <a:bodyPr wrap="none" rtlCol="0">
            <a:spAutoFit/>
          </a:bodyPr>
          <a:lstStyle/>
          <a:p>
            <a:r>
              <a:rPr lang="zh-CN" sz="2400" b="1" dirty="0">
                <a:solidFill>
                  <a:schemeClr val="tx2"/>
                </a:solidFill>
                <a:latin typeface="宋体" panose="02010600030101010101" pitchFamily="2" charset="-122"/>
                <a:ea typeface="宋体" panose="02010600030101010101" pitchFamily="2" charset="-122"/>
                <a:cs typeface="+mn-ea"/>
                <a:sym typeface="+mn-lt"/>
              </a:rPr>
              <a:t>继承后的特点</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28" name="椭圆 27"/>
          <p:cNvSpPr/>
          <p:nvPr/>
        </p:nvSpPr>
        <p:spPr>
          <a:xfrm>
            <a:off x="6836118" y="352933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29" name="文本框 28"/>
          <p:cNvSpPr txBox="1"/>
          <p:nvPr/>
        </p:nvSpPr>
        <p:spPr>
          <a:xfrm>
            <a:off x="7593201" y="3546173"/>
            <a:ext cx="1869440" cy="460375"/>
          </a:xfrm>
          <a:prstGeom prst="rect">
            <a:avLst/>
          </a:prstGeom>
          <a:noFill/>
        </p:spPr>
        <p:txBody>
          <a:bodyPr wrap="none" rtlCol="0">
            <a:spAutoFit/>
          </a:bodyPr>
          <a:p>
            <a:r>
              <a:rPr lang="en-US" altLang="zh-CN" sz="2400" b="1" dirty="0">
                <a:solidFill>
                  <a:schemeClr val="tx2"/>
                </a:solidFill>
                <a:latin typeface="宋体" panose="02010600030101010101" pitchFamily="2" charset="-122"/>
                <a:ea typeface="宋体" panose="02010600030101010101" pitchFamily="2" charset="-122"/>
                <a:cs typeface="+mn-ea"/>
                <a:sym typeface="+mn-lt"/>
              </a:rPr>
              <a:t>super</a:t>
            </a:r>
            <a:r>
              <a:rPr lang="zh-CN" altLang="en-US" sz="2400" b="1" dirty="0">
                <a:solidFill>
                  <a:schemeClr val="tx2"/>
                </a:solidFill>
                <a:latin typeface="宋体" panose="02010600030101010101" pitchFamily="2" charset="-122"/>
                <a:ea typeface="宋体" panose="02010600030101010101" pitchFamily="2" charset="-122"/>
                <a:cs typeface="+mn-ea"/>
                <a:sym typeface="+mn-lt"/>
              </a:rPr>
              <a:t>关键字</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4" name="椭圆 3"/>
          <p:cNvSpPr/>
          <p:nvPr/>
        </p:nvSpPr>
        <p:spPr>
          <a:xfrm>
            <a:off x="6858343" y="450405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04</a:t>
            </a:r>
            <a:endParaRPr lang="en-US" altLang="zh-CN" sz="1200" dirty="0">
              <a:latin typeface="+mn-ea"/>
              <a:cs typeface="+mn-ea"/>
              <a:sym typeface="+mn-lt"/>
            </a:endParaRPr>
          </a:p>
        </p:txBody>
      </p:sp>
      <p:sp>
        <p:nvSpPr>
          <p:cNvPr id="5" name="文本框 4"/>
          <p:cNvSpPr txBox="1"/>
          <p:nvPr/>
        </p:nvSpPr>
        <p:spPr>
          <a:xfrm>
            <a:off x="7615426" y="4520898"/>
            <a:ext cx="1869440" cy="460375"/>
          </a:xfrm>
          <a:prstGeom prst="rect">
            <a:avLst/>
          </a:prstGeom>
          <a:noFill/>
        </p:spPr>
        <p:txBody>
          <a:bodyPr wrap="none" rtlCol="0">
            <a:spAutoFit/>
          </a:bodyPr>
          <a:p>
            <a:r>
              <a:rPr lang="en-US" altLang="zh-CN" sz="2400" b="1" dirty="0">
                <a:solidFill>
                  <a:schemeClr val="tx2"/>
                </a:solidFill>
                <a:latin typeface="宋体" panose="02010600030101010101" pitchFamily="2" charset="-122"/>
                <a:ea typeface="宋体" panose="02010600030101010101" pitchFamily="2" charset="-122"/>
                <a:cs typeface="+mn-ea"/>
                <a:sym typeface="+mn-lt"/>
              </a:rPr>
              <a:t>final</a:t>
            </a:r>
            <a:r>
              <a:rPr lang="zh-CN" altLang="en-US" sz="2400" b="1" dirty="0">
                <a:solidFill>
                  <a:schemeClr val="tx2"/>
                </a:solidFill>
                <a:latin typeface="宋体" panose="02010600030101010101" pitchFamily="2" charset="-122"/>
                <a:ea typeface="宋体" panose="02010600030101010101" pitchFamily="2" charset="-122"/>
                <a:cs typeface="+mn-ea"/>
                <a:sym typeface="+mn-lt"/>
              </a:rPr>
              <a:t>关键字</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1" name="椭圆 10"/>
          <p:cNvSpPr/>
          <p:nvPr/>
        </p:nvSpPr>
        <p:spPr>
          <a:xfrm>
            <a:off x="6871043" y="542163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05</a:t>
            </a:r>
            <a:endParaRPr lang="en-US" altLang="zh-CN" sz="1200" dirty="0">
              <a:latin typeface="+mn-ea"/>
              <a:cs typeface="+mn-ea"/>
              <a:sym typeface="+mn-lt"/>
            </a:endParaRPr>
          </a:p>
        </p:txBody>
      </p:sp>
      <p:sp>
        <p:nvSpPr>
          <p:cNvPr id="13" name="文本框 12"/>
          <p:cNvSpPr txBox="1"/>
          <p:nvPr/>
        </p:nvSpPr>
        <p:spPr>
          <a:xfrm>
            <a:off x="7628126" y="5438473"/>
            <a:ext cx="1713230" cy="460375"/>
          </a:xfrm>
          <a:prstGeom prst="rect">
            <a:avLst/>
          </a:prstGeom>
          <a:noFill/>
        </p:spPr>
        <p:txBody>
          <a:bodyPr wrap="none" rtlCol="0">
            <a:spAutoFit/>
          </a:bodyPr>
          <a:p>
            <a:r>
              <a:rPr lang="zh-CN" sz="2400" b="1" dirty="0">
                <a:solidFill>
                  <a:schemeClr val="tx2"/>
                </a:solidFill>
                <a:latin typeface="宋体" panose="02010600030101010101" pitchFamily="2" charset="-122"/>
                <a:ea typeface="宋体" panose="02010600030101010101" pitchFamily="2" charset="-122"/>
                <a:cs typeface="+mn-ea"/>
                <a:sym typeface="+mn-lt"/>
              </a:rPr>
              <a:t>继承的特点</a:t>
            </a:r>
            <a:endParaRPr lang="en-US" altLang="zh-CN" sz="24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1+#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1+#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2"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1+#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2"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1+#ppt_w/2"/>
                                          </p:val>
                                        </p:tav>
                                        <p:tav tm="100000">
                                          <p:val>
                                            <p:strVal val="#ppt_x"/>
                                          </p:val>
                                        </p:tav>
                                      </p:tavLst>
                                    </p:anim>
                                    <p:anim calcmode="lin" valueType="num">
                                      <p:cBhvr additive="base">
                                        <p:cTn id="46" dur="500" fill="hold"/>
                                        <p:tgtEl>
                                          <p:spTgt spid="5"/>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2" presetClass="entr" presetSubtype="2"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1+#ppt_w/2"/>
                                          </p:val>
                                        </p:tav>
                                        <p:tav tm="100000">
                                          <p:val>
                                            <p:strVal val="#ppt_x"/>
                                          </p:val>
                                        </p:tav>
                                      </p:tavLst>
                                    </p:anim>
                                    <p:anim calcmode="lin" valueType="num">
                                      <p:cBhvr additive="base">
                                        <p:cTn id="5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P spid="28" grpId="0" bldLvl="0" animBg="1"/>
      <p:bldP spid="29" grpId="0"/>
      <p:bldP spid="28" grpId="1" animBg="1"/>
      <p:bldP spid="29" grpId="1"/>
      <p:bldP spid="4" grpId="0" bldLvl="0" animBg="1"/>
      <p:bldP spid="5" grpId="0"/>
      <p:bldP spid="4" grpId="1" animBg="1"/>
      <p:bldP spid="5" grpId="1"/>
      <p:bldP spid="11" grpId="0" bldLvl="0" animBg="1"/>
      <p:bldP spid="13" grpId="0"/>
      <p:bldP spid="11" grpId="1" animBg="1"/>
      <p:bldP spid="1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继承概述</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3" name="文本框 2"/>
          <p:cNvSpPr txBox="1"/>
          <p:nvPr/>
        </p:nvSpPr>
        <p:spPr>
          <a:xfrm>
            <a:off x="600710" y="125730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生活中的继承：</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3003550" y="2066290"/>
            <a:ext cx="5074920" cy="2461260"/>
          </a:xfrm>
          <a:prstGeom prst="rect">
            <a:avLst/>
          </a:prstGeom>
        </p:spPr>
      </p:pic>
      <p:sp>
        <p:nvSpPr>
          <p:cNvPr id="4" name="文本框 3"/>
          <p:cNvSpPr txBox="1"/>
          <p:nvPr/>
        </p:nvSpPr>
        <p:spPr>
          <a:xfrm>
            <a:off x="600710" y="4822825"/>
            <a:ext cx="11029315" cy="1753235"/>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说明：</a:t>
            </a:r>
            <a:r>
              <a:rPr lang="zh-CN" altLang="en-US" sz="2200" dirty="0">
                <a:latin typeface="宋体" panose="02010600030101010101" pitchFamily="2" charset="-122"/>
                <a:ea typeface="宋体" panose="02010600030101010101" pitchFamily="2" charset="-122"/>
                <a:sym typeface="+mn-ea"/>
              </a:rPr>
              <a:t>在Java中，类的继承是指在一个现有类的基础上去构建一个新的类，构建出来的新类被称作子类，现有类被称作父类，子类会自动拥有父类所有可继承的属性和方法。</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继承概述</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601345" y="1386205"/>
            <a:ext cx="110109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语法：</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5155" y="1911350"/>
            <a:ext cx="10847070" cy="3322955"/>
          </a:xfrm>
          <a:prstGeom prst="rect">
            <a:avLst/>
          </a:prstGeom>
          <a:solidFill>
            <a:schemeClr val="bg1">
              <a:lumMod val="85000"/>
            </a:schemeClr>
          </a:solidFill>
        </p:spPr>
        <p:txBody>
          <a:bodyPr wrap="square" rtlCol="0" anchor="t">
            <a:spAutoFit/>
          </a:bodyPr>
          <a:p>
            <a:pPr fontAlgn="auto">
              <a:lnSpc>
                <a:spcPct val="150000"/>
              </a:lnSpc>
            </a:pPr>
            <a:r>
              <a:rPr lang="zh-CN" altLang="en-US" sz="2000">
                <a:solidFill>
                  <a:schemeClr val="tx1"/>
                </a:solidFill>
                <a:effectLst/>
              </a:rPr>
              <a:t>public clss 外部类名{</a:t>
            </a:r>
            <a:endParaRPr lang="zh-CN" altLang="en-US" sz="2000">
              <a:solidFill>
                <a:schemeClr val="tx1"/>
              </a:solidFill>
              <a:effectLst/>
            </a:endParaRPr>
          </a:p>
          <a:p>
            <a:pPr fontAlgn="auto">
              <a:lnSpc>
                <a:spcPct val="150000"/>
              </a:lnSpc>
            </a:pPr>
            <a:r>
              <a:rPr lang="zh-CN" altLang="en-US" sz="2000">
                <a:solidFill>
                  <a:schemeClr val="tx1"/>
                </a:solidFill>
                <a:effectLst/>
              </a:rPr>
              <a:t>class 父类 {</a:t>
            </a:r>
            <a:endParaRPr lang="zh-CN" altLang="en-US" sz="2000">
              <a:solidFill>
                <a:schemeClr val="tx1"/>
              </a:solidFill>
              <a:effectLst/>
            </a:endParaRPr>
          </a:p>
          <a:p>
            <a:pPr fontAlgn="auto">
              <a:lnSpc>
                <a:spcPct val="150000"/>
              </a:lnSpc>
            </a:pPr>
            <a:r>
              <a:rPr lang="zh-CN" altLang="en-US" sz="2000">
                <a:solidFill>
                  <a:schemeClr val="tx1"/>
                </a:solidFill>
                <a:effectLst/>
              </a:rPr>
              <a:t>	。。。</a:t>
            </a:r>
            <a:endParaRPr lang="zh-CN" altLang="en-US" sz="2000">
              <a:solidFill>
                <a:schemeClr val="tx1"/>
              </a:solidFill>
              <a:effectLst/>
            </a:endParaRPr>
          </a:p>
          <a:p>
            <a:pPr fontAlgn="auto">
              <a:lnSpc>
                <a:spcPct val="150000"/>
              </a:lnSpc>
            </a:pPr>
            <a:r>
              <a:rPr lang="zh-CN" altLang="en-US" sz="2000">
                <a:solidFill>
                  <a:schemeClr val="tx1"/>
                </a:solidFill>
                <a:effectLst/>
              </a:rPr>
              <a:t>}</a:t>
            </a:r>
            <a:endParaRPr lang="zh-CN" altLang="en-US" sz="2000">
              <a:solidFill>
                <a:schemeClr val="tx1"/>
              </a:solidFill>
              <a:effectLst/>
            </a:endParaRPr>
          </a:p>
          <a:p>
            <a:pPr fontAlgn="auto">
              <a:lnSpc>
                <a:spcPct val="150000"/>
              </a:lnSpc>
            </a:pPr>
            <a:r>
              <a:rPr lang="zh-CN" altLang="en-US" sz="2000">
                <a:solidFill>
                  <a:schemeClr val="tx1"/>
                </a:solidFill>
                <a:effectLst/>
              </a:rPr>
              <a:t>class 子类 extends 父类 {</a:t>
            </a:r>
            <a:endParaRPr lang="zh-CN" altLang="en-US" sz="2000">
              <a:solidFill>
                <a:schemeClr val="tx1"/>
              </a:solidFill>
              <a:effectLst/>
            </a:endParaRPr>
          </a:p>
          <a:p>
            <a:pPr fontAlgn="auto">
              <a:lnSpc>
                <a:spcPct val="150000"/>
              </a:lnSpc>
            </a:pPr>
            <a:r>
              <a:rPr lang="zh-CN" altLang="en-US" sz="2000">
                <a:solidFill>
                  <a:schemeClr val="tx1"/>
                </a:solidFill>
                <a:effectLst/>
              </a:rPr>
              <a:t>	。。。</a:t>
            </a:r>
            <a:endParaRPr lang="zh-CN" altLang="en-US" sz="2000">
              <a:solidFill>
                <a:schemeClr val="tx1"/>
              </a:solidFill>
              <a:effectLst/>
            </a:endParaRPr>
          </a:p>
          <a:p>
            <a:pPr fontAlgn="auto">
              <a:lnSpc>
                <a:spcPct val="150000"/>
              </a:lnSpc>
            </a:pPr>
            <a:r>
              <a:rPr lang="zh-CN" altLang="en-US" sz="2000">
                <a:solidFill>
                  <a:schemeClr val="tx1"/>
                </a:solidFill>
                <a:effectLst/>
              </a:rPr>
              <a:t>}</a:t>
            </a:r>
            <a:endParaRPr lang="zh-CN" altLang="en-US" sz="2000">
              <a:solidFill>
                <a:schemeClr val="tx1"/>
              </a:solidFill>
              <a:effectLst/>
            </a:endParaRPr>
          </a:p>
        </p:txBody>
      </p:sp>
      <p:sp>
        <p:nvSpPr>
          <p:cNvPr id="3" name="文本框 2"/>
          <p:cNvSpPr txBox="1"/>
          <p:nvPr/>
        </p:nvSpPr>
        <p:spPr>
          <a:xfrm>
            <a:off x="450215" y="5603240"/>
            <a:ext cx="11002010"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说明：</a:t>
            </a:r>
            <a:r>
              <a:rPr lang="en-US" altLang="zh-CN" sz="2400" dirty="0">
                <a:latin typeface="宋体" panose="02010600030101010101" pitchFamily="2" charset="-122"/>
                <a:ea typeface="宋体" panose="02010600030101010101" pitchFamily="2" charset="-122"/>
                <a:sym typeface="+mn-ea"/>
              </a:rPr>
              <a:t>Java中通过extends关键字</a:t>
            </a:r>
            <a:r>
              <a:rPr lang="zh-CN" altLang="en-US" sz="2400" dirty="0">
                <a:latin typeface="宋体" panose="02010600030101010101" pitchFamily="2" charset="-122"/>
                <a:ea typeface="宋体" panose="02010600030101010101" pitchFamily="2" charset="-122"/>
                <a:sym typeface="+mn-ea"/>
              </a:rPr>
              <a:t>声明</a:t>
            </a:r>
            <a:r>
              <a:rPr lang="en-US" altLang="zh-CN" sz="2400" dirty="0">
                <a:latin typeface="宋体" panose="02010600030101010101" pitchFamily="2" charset="-122"/>
                <a:ea typeface="宋体" panose="02010600030101010101" pitchFamily="2" charset="-122"/>
                <a:sym typeface="+mn-ea"/>
              </a:rPr>
              <a:t>一个类是从另外一个类继承而来的</a:t>
            </a:r>
            <a:r>
              <a:rPr lang="en-US" altLang="zh-CN"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4" grpId="0" bldLvl="0" animBg="1"/>
      <p:bldP spid="4" grpId="1" animBg="1"/>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继承概述</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601345" y="1386205"/>
            <a:ext cx="201930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继承的好处：</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
        <p:nvSpPr>
          <p:cNvPr id="3" name="文本框 2"/>
          <p:cNvSpPr txBox="1"/>
          <p:nvPr/>
        </p:nvSpPr>
        <p:spPr>
          <a:xfrm>
            <a:off x="601345" y="2276475"/>
            <a:ext cx="11002010" cy="1198880"/>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sz="2400" dirty="0">
                <a:latin typeface="宋体" panose="02010600030101010101" pitchFamily="2" charset="-122"/>
                <a:ea typeface="宋体" panose="02010600030101010101" pitchFamily="2" charset="-122"/>
                <a:sym typeface="+mn-ea"/>
              </a:rPr>
              <a:t>提高代码的复用性</a:t>
            </a:r>
            <a:r>
              <a:rPr lang="en-US" altLang="zh-CN"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类与类之间产生了关系，是多态的前提</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继承后的特点</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成员变量</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7" name="文本框 6"/>
          <p:cNvSpPr txBox="1"/>
          <p:nvPr/>
        </p:nvSpPr>
        <p:spPr>
          <a:xfrm>
            <a:off x="485140" y="1978025"/>
            <a:ext cx="11286490" cy="1198880"/>
          </a:xfrm>
          <a:prstGeom prst="rect">
            <a:avLst/>
          </a:prstGeom>
          <a:noFill/>
        </p:spPr>
        <p:txBody>
          <a:bodyPr wrap="square" rtlCol="0" anchor="t">
            <a:spAutoFit/>
          </a:bodyPr>
          <a:p>
            <a:pPr marL="342900" indent="-342900" algn="l" fontAlgn="auto">
              <a:lnSpc>
                <a:spcPct val="150000"/>
              </a:lnSpc>
              <a:buClrTx/>
              <a:buSzTx/>
              <a:buFont typeface="Wingdings" panose="05000000000000000000" charset="0"/>
              <a:buChar char="Ø"/>
            </a:pPr>
            <a:r>
              <a:rPr lang="en-US" altLang="zh-CN" sz="2400" dirty="0">
                <a:latin typeface="宋体" panose="02010600030101010101" pitchFamily="2" charset="-122"/>
                <a:ea typeface="宋体" panose="02010600030101010101" pitchFamily="2" charset="-122"/>
                <a:sym typeface="+mn-ea"/>
              </a:rPr>
              <a:t>如果子类父类中出现不重名的成员变量，这时的访问是没有影响的</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algn="l" fontAlgn="auto">
              <a:lnSpc>
                <a:spcPct val="150000"/>
              </a:lnSpc>
              <a:buClrTx/>
              <a:buSzTx/>
              <a:buFont typeface="Wingdings" panose="05000000000000000000" charset="0"/>
              <a:buChar char="Ø"/>
            </a:pPr>
            <a:r>
              <a:rPr sz="2400" dirty="0">
                <a:latin typeface="宋体" panose="02010600030101010101" pitchFamily="2" charset="-122"/>
                <a:ea typeface="宋体" panose="02010600030101010101" pitchFamily="2" charset="-122"/>
                <a:sym typeface="+mn-ea"/>
              </a:rPr>
              <a:t>如果子类父类中出现重名的成员变量，这时的访问是有影响的</a:t>
            </a:r>
            <a:r>
              <a:rPr lang="zh-CN"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p:txBody>
      </p:sp>
      <p:sp>
        <p:nvSpPr>
          <p:cNvPr id="8" name="文本框 7"/>
          <p:cNvSpPr txBox="1"/>
          <p:nvPr/>
        </p:nvSpPr>
        <p:spPr>
          <a:xfrm>
            <a:off x="600710" y="123571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说明：</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7" grpId="0"/>
      <p:bldP spid="7" grpId="1"/>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继承后的特点</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成员方法</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7" name="文本框 6"/>
          <p:cNvSpPr txBox="1"/>
          <p:nvPr/>
        </p:nvSpPr>
        <p:spPr>
          <a:xfrm>
            <a:off x="485140" y="1978025"/>
            <a:ext cx="11286490" cy="1753235"/>
          </a:xfrm>
          <a:prstGeom prst="rect">
            <a:avLst/>
          </a:prstGeom>
          <a:noFill/>
        </p:spPr>
        <p:txBody>
          <a:bodyPr wrap="square" rtlCol="0" anchor="t">
            <a:spAutoFit/>
          </a:bodyPr>
          <a:p>
            <a:pPr marL="342900" indent="-342900" algn="l" fontAlgn="auto">
              <a:lnSpc>
                <a:spcPct val="150000"/>
              </a:lnSpc>
              <a:buClrTx/>
              <a:buSzTx/>
              <a:buFont typeface="Wingdings" panose="05000000000000000000" charset="0"/>
              <a:buChar char="Ø"/>
            </a:pPr>
            <a:r>
              <a:rPr lang="en-US" altLang="zh-CN" sz="2400" dirty="0">
                <a:latin typeface="宋体" panose="02010600030101010101" pitchFamily="2" charset="-122"/>
                <a:ea typeface="宋体" panose="02010600030101010101" pitchFamily="2" charset="-122"/>
                <a:sym typeface="+mn-ea"/>
              </a:rPr>
              <a:t>如果子类父类中出现不重名的成员方法，这时的调用是没有影响的</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algn="l" fontAlgn="auto">
              <a:lnSpc>
                <a:spcPct val="150000"/>
              </a:lnSpc>
              <a:buClrTx/>
              <a:buSzTx/>
              <a:buFont typeface="Wingdings" panose="05000000000000000000" charset="0"/>
              <a:buChar char="Ø"/>
            </a:pPr>
            <a:r>
              <a:rPr sz="2400" dirty="0">
                <a:latin typeface="宋体" panose="02010600030101010101" pitchFamily="2" charset="-122"/>
                <a:ea typeface="宋体" panose="02010600030101010101" pitchFamily="2" charset="-122"/>
                <a:sym typeface="+mn-ea"/>
              </a:rPr>
              <a:t>调用方法时，先在子类中查找有没有对应的方法，若子类中存在就会执行子类中的方法，若子类中不存在就会执行父类中相应的方法</a:t>
            </a:r>
            <a:r>
              <a:rPr lang="zh-CN"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p:txBody>
      </p:sp>
      <p:sp>
        <p:nvSpPr>
          <p:cNvPr id="8" name="文本框 7"/>
          <p:cNvSpPr txBox="1"/>
          <p:nvPr/>
        </p:nvSpPr>
        <p:spPr>
          <a:xfrm>
            <a:off x="600710" y="123571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1</a:t>
            </a:r>
            <a:r>
              <a:rPr lang="zh-CN" altLang="en-US" sz="2400" dirty="0">
                <a:solidFill>
                  <a:srgbClr val="FF0000"/>
                </a:solidFill>
                <a:latin typeface="宋体" panose="02010600030101010101" pitchFamily="2" charset="-122"/>
                <a:ea typeface="宋体" panose="02010600030101010101" pitchFamily="2" charset="-122"/>
                <a:sym typeface="+mn-ea"/>
              </a:rPr>
              <a:t>、成员方法不重名</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7" grpId="0"/>
      <p:bldP spid="7" grpId="1"/>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继承后的特点</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成员方法</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7" name="文本框 6"/>
          <p:cNvSpPr txBox="1"/>
          <p:nvPr/>
        </p:nvSpPr>
        <p:spPr>
          <a:xfrm>
            <a:off x="600710" y="3305810"/>
            <a:ext cx="11286490" cy="1753235"/>
          </a:xfrm>
          <a:prstGeom prst="rect">
            <a:avLst/>
          </a:prstGeom>
          <a:noFill/>
        </p:spPr>
        <p:txBody>
          <a:bodyPr wrap="square" rtlCol="0" anchor="t">
            <a:spAutoFit/>
          </a:bodyPr>
          <a:p>
            <a:pPr marL="342900" indent="-342900" algn="l" fontAlgn="auto">
              <a:lnSpc>
                <a:spcPct val="150000"/>
              </a:lnSpc>
              <a:buClrTx/>
              <a:buSzTx/>
              <a:buFont typeface="Wingdings" panose="05000000000000000000" charset="0"/>
              <a:buChar char="Ø"/>
            </a:pPr>
            <a:r>
              <a:rPr lang="en-US" altLang="zh-CN" sz="2400" dirty="0">
                <a:latin typeface="宋体" panose="02010600030101010101" pitchFamily="2" charset="-122"/>
                <a:ea typeface="宋体" panose="02010600030101010101" pitchFamily="2" charset="-122"/>
                <a:sym typeface="+mn-ea"/>
              </a:rPr>
              <a:t>如果子类出现与父类重名方法，但是方法参数不同，这种情况属于方法重载</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algn="l" fontAlgn="auto">
              <a:lnSpc>
                <a:spcPct val="150000"/>
              </a:lnSpc>
              <a:buClrTx/>
              <a:buSzTx/>
              <a:buFont typeface="Wingdings" panose="05000000000000000000" charset="0"/>
              <a:buChar char="Ø"/>
            </a:pPr>
            <a:r>
              <a:rPr sz="2400" dirty="0">
                <a:latin typeface="宋体" panose="02010600030101010101" pitchFamily="2" charset="-122"/>
                <a:ea typeface="宋体" panose="02010600030101010101" pitchFamily="2" charset="-122"/>
                <a:sym typeface="+mn-ea"/>
              </a:rPr>
              <a:t>如果子类出现与父类重名方法，同时方法参数也相同，这种情况叫做</a:t>
            </a:r>
            <a:r>
              <a:rPr sz="2400" b="1" dirty="0">
                <a:latin typeface="宋体" panose="02010600030101010101" pitchFamily="2" charset="-122"/>
                <a:ea typeface="宋体" panose="02010600030101010101" pitchFamily="2" charset="-122"/>
                <a:sym typeface="+mn-ea"/>
              </a:rPr>
              <a:t>方法重写Override</a:t>
            </a:r>
            <a:r>
              <a:rPr lang="zh-CN"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p:txBody>
      </p:sp>
      <p:sp>
        <p:nvSpPr>
          <p:cNvPr id="8" name="文本框 7"/>
          <p:cNvSpPr txBox="1"/>
          <p:nvPr/>
        </p:nvSpPr>
        <p:spPr>
          <a:xfrm>
            <a:off x="600710" y="1235710"/>
            <a:ext cx="11029315" cy="1753235"/>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2</a:t>
            </a:r>
            <a:r>
              <a:rPr lang="zh-CN" altLang="en-US" sz="2400" dirty="0">
                <a:solidFill>
                  <a:srgbClr val="FF0000"/>
                </a:solidFill>
                <a:latin typeface="宋体" panose="02010600030101010101" pitchFamily="2" charset="-122"/>
                <a:ea typeface="宋体" panose="02010600030101010101" pitchFamily="2" charset="-122"/>
                <a:sym typeface="+mn-ea"/>
              </a:rPr>
              <a:t>、成员方法重名：</a:t>
            </a: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如果子类父类中出现重名的成员方法，这时的访问是一种特殊情况，并且分为两种情况。</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7" grpId="0"/>
      <p:bldP spid="7" grpId="1"/>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descr="D:\核心重点.png核心重点"/>
          <p:cNvPicPr>
            <a:picLocks noChangeAspect="1"/>
          </p:cNvPicPr>
          <p:nvPr/>
        </p:nvPicPr>
        <p:blipFill>
          <a:blip r:embed="rId1">
            <a:extLst>
              <a:ext uri="{BEBA8EAE-BF5A-486C-A8C5-ECC9F3942E4B}">
                <a14:imgProps xmlns:a14="http://schemas.microsoft.com/office/drawing/2010/main">
                  <a14:imgLayer r:embed="rId2">
                    <a14:imgEffect>
                      <a14:saturation sat="66000"/>
                    </a14:imgEffect>
                  </a14:imgLayer>
                </a14:imgProps>
              </a:ext>
            </a:extLst>
          </a:blip>
          <a:srcRect/>
          <a:stretch>
            <a:fillRect/>
          </a:stretch>
        </p:blipFill>
        <p:spPr>
          <a:xfrm>
            <a:off x="4425950" y="2960370"/>
            <a:ext cx="3279775" cy="1839595"/>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flipV="1">
            <a:off x="2926715" y="653415"/>
            <a:ext cx="6362700" cy="5276850"/>
          </a:xfrm>
          <a:prstGeom prst="triangle">
            <a:avLst/>
          </a:prstGeom>
          <a:noFill/>
          <a:ln w="38100">
            <a:gradFill flip="none" rotWithShape="1">
              <a:gsLst>
                <a:gs pos="37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pic>
        <p:nvPicPr>
          <p:cNvPr id="9" name="图片 8" descr="厚溥logo蓝色"/>
          <p:cNvPicPr>
            <a:picLocks noChangeAspect="1"/>
          </p:cNvPicPr>
          <p:nvPr/>
        </p:nvPicPr>
        <p:blipFill>
          <a:blip r:embed="rId3"/>
          <a:stretch>
            <a:fillRect/>
          </a:stretch>
        </p:blipFill>
        <p:spPr>
          <a:xfrm>
            <a:off x="5805170" y="1852930"/>
            <a:ext cx="595630" cy="595630"/>
          </a:xfrm>
          <a:prstGeom prst="rect">
            <a:avLst/>
          </a:prstGeom>
        </p:spPr>
      </p:pic>
      <p:sp>
        <p:nvSpPr>
          <p:cNvPr id="6" name="文本框 5"/>
          <p:cNvSpPr txBox="1"/>
          <p:nvPr/>
        </p:nvSpPr>
        <p:spPr>
          <a:xfrm>
            <a:off x="3955415" y="277558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核心重点</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41372"/>
          <a:stretch>
            <a:fillRect/>
          </a:stretch>
        </p:blipFill>
        <p:spPr>
          <a:xfrm>
            <a:off x="0" y="3813175"/>
            <a:ext cx="12193270" cy="36150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4" presetClass="entr" presetSubtype="16" fill="hold" nodeType="afterEffect">
                                  <p:stCondLst>
                                    <p:cond delay="0"/>
                                  </p:stCondLst>
                                  <p:childTnLst>
                                    <p:set>
                                      <p:cBhvr>
                                        <p:cTn id="18" dur="500"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par>
                          <p:cTn id="20" fill="hold">
                            <p:stCondLst>
                              <p:cond delay="1500"/>
                            </p:stCondLst>
                            <p:childTnLst>
                              <p:par>
                                <p:cTn id="21" presetID="4" presetClass="entr" presetSubtype="16" fill="hold" grpId="0" nodeType="afterEffect">
                                  <p:stCondLst>
                                    <p:cond delay="0"/>
                                  </p:stCondLst>
                                  <p:childTnLst>
                                    <p:set>
                                      <p:cBhvr>
                                        <p:cTn id="22" dur="500"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par>
                          <p:cTn id="24" fill="hold">
                            <p:stCondLst>
                              <p:cond delay="20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8" grpId="1" animBg="1"/>
      <p:bldP spid="2" grpId="1" animBg="1"/>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继承后的特点</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成员方法</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1753235"/>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方法重写</a:t>
            </a:r>
            <a:r>
              <a:rPr lang="zh-CN" altLang="en-US" sz="2400" dirty="0">
                <a:solidFill>
                  <a:srgbClr val="FF0000"/>
                </a:solidFill>
                <a:latin typeface="宋体" panose="02010600030101010101" pitchFamily="2" charset="-122"/>
                <a:ea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sym typeface="+mn-ea"/>
              </a:rPr>
              <a:t>子类中出现与父类一模一样的方法时（方法名和参数列表都相同，重写的返回值类型相同或者是父类方法的子类），会出现覆盖效果，也称为重写或者复写</a:t>
            </a:r>
            <a:r>
              <a:rPr lang="en-US" altLang="zh-CN" sz="2400" dirty="0">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3409950" y="2434590"/>
            <a:ext cx="5349240" cy="4297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继承后的特点</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成员方法</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1753235"/>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方法重写应用</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子类可以根据需要，定义特定于自己的行为。既沿袭了父类的功能名称，又根据子类的需要重新实现父类方法，从而进行扩展增强</a:t>
            </a:r>
            <a:r>
              <a:rPr lang="en-US" altLang="zh-CN" sz="2400" dirty="0">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
        <p:nvSpPr>
          <p:cNvPr id="3" name="文本框 2"/>
          <p:cNvSpPr txBox="1"/>
          <p:nvPr/>
        </p:nvSpPr>
        <p:spPr>
          <a:xfrm>
            <a:off x="603885" y="3201035"/>
            <a:ext cx="11029315" cy="341503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注意事项</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子类方法覆盖父类方法，必须要保证权限大于等于父类权限</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sz="2400" dirty="0">
                <a:latin typeface="宋体" panose="02010600030101010101" pitchFamily="2" charset="-122"/>
                <a:ea typeface="宋体" panose="02010600030101010101" pitchFamily="2" charset="-122"/>
                <a:sym typeface="+mn-ea"/>
              </a:rPr>
              <a:t>子类方法覆盖父类方法，函数名和参数列表都要一模一样。</a:t>
            </a:r>
            <a:endParaRPr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sz="2400" dirty="0">
                <a:latin typeface="宋体" panose="02010600030101010101" pitchFamily="2" charset="-122"/>
                <a:ea typeface="宋体" panose="02010600030101010101" pitchFamily="2" charset="-122"/>
                <a:sym typeface="+mn-ea"/>
              </a:rPr>
              <a:t>子类方法覆盖父类方法，返回值类型可以与父类保持一致，或者返回父类返回值的子类。</a:t>
            </a:r>
            <a:endParaRPr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sz="2400" dirty="0">
                <a:latin typeface="宋体" panose="02010600030101010101" pitchFamily="2" charset="-122"/>
                <a:ea typeface="宋体" panose="02010600030101010101" pitchFamily="2" charset="-122"/>
                <a:sym typeface="+mn-ea"/>
              </a:rPr>
              <a:t>私有方法不是不能继承，而是无法访问，所以不能重写</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P spid="3" grpId="0"/>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继承后的特点</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构造</a:t>
            </a:r>
            <a:r>
              <a:rPr lang="zh-CN" altLang="en-US" sz="2400" dirty="0">
                <a:solidFill>
                  <a:srgbClr val="FDFDFD"/>
                </a:solidFill>
                <a:latin typeface="宋体" panose="02010600030101010101" pitchFamily="2" charset="-122"/>
                <a:ea typeface="宋体" panose="02010600030101010101" pitchFamily="2" charset="-122"/>
                <a:cs typeface="+mn-ea"/>
                <a:sym typeface="+mn-lt"/>
              </a:rPr>
              <a:t>方法</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341503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构造方法的作用</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构造方法的名字是与类名一致的。所以子类是无法继承父类构造方法的</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构造方法的作用是创建对象并初始化成员变量的。所以子类的初始化过程中，必须先执行父类的初始化动作</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子类的构造方法中默认有一个 super() ，表示调用父类的构造方法，父类成员变量初始化后，才可以给子类使用</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en-US" sz="2400" dirty="0">
                <a:solidFill>
                  <a:srgbClr val="FDFDFD"/>
                </a:solidFill>
                <a:latin typeface="宋体" panose="02010600030101010101" pitchFamily="2" charset="-122"/>
                <a:ea typeface="宋体" panose="02010600030101010101" pitchFamily="2" charset="-122"/>
                <a:cs typeface="+mn-ea"/>
                <a:sym typeface="+mn-lt"/>
              </a:rPr>
              <a:t>super</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继承类对象空间介绍</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341503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父类空间优先于子类对象产生</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a:p>
            <a:pPr indent="0" fontAlgn="auto">
              <a:lnSpc>
                <a:spcPct val="150000"/>
              </a:lnSpc>
              <a:buFont typeface="Wingdings" panose="05000000000000000000" charset="0"/>
              <a:buNone/>
            </a:pP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在每次创建子类对象时，先初始化父类空间，再创建其子类对象本身。</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目的在于子类对象中包含了其对应的父类空间，便可以包含其父类的成员</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如果父类成员非private修饰，则子类可以随意使用父类成员。</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代码体现在子类的构造方法调用时，一定先调用父类的构造方法。</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en-US" sz="2400" dirty="0">
                <a:solidFill>
                  <a:srgbClr val="FDFDFD"/>
                </a:solidFill>
                <a:latin typeface="宋体" panose="02010600030101010101" pitchFamily="2" charset="-122"/>
                <a:ea typeface="宋体" panose="02010600030101010101" pitchFamily="2" charset="-122"/>
                <a:cs typeface="+mn-ea"/>
                <a:sym typeface="+mn-lt"/>
              </a:rPr>
              <a:t>super</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继承类对象空间介绍</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继承类对象空间示意图</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2479040" y="2209165"/>
            <a:ext cx="6116955" cy="2945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en-US" sz="2400" dirty="0">
                <a:solidFill>
                  <a:srgbClr val="FDFDFD"/>
                </a:solidFill>
                <a:latin typeface="宋体" panose="02010600030101010101" pitchFamily="2" charset="-122"/>
                <a:ea typeface="宋体" panose="02010600030101010101" pitchFamily="2" charset="-122"/>
                <a:cs typeface="+mn-ea"/>
                <a:sym typeface="+mn-lt"/>
              </a:rPr>
              <a:t>super</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r>
              <a:rPr lang="en-US" altLang="zh-CN" sz="2400" dirty="0">
                <a:solidFill>
                  <a:srgbClr val="FDFDFD"/>
                </a:solidFill>
                <a:latin typeface="宋体" panose="02010600030101010101" pitchFamily="2" charset="-122"/>
                <a:ea typeface="宋体" panose="02010600030101010101" pitchFamily="2" charset="-122"/>
                <a:cs typeface="+mn-ea"/>
                <a:sym typeface="+mn-lt"/>
              </a:rPr>
              <a:t>-super</a:t>
            </a:r>
            <a:r>
              <a:rPr lang="zh-CN" altLang="en-US" sz="2400" dirty="0">
                <a:solidFill>
                  <a:srgbClr val="FDFDFD"/>
                </a:solidFill>
                <a:latin typeface="宋体" panose="02010600030101010101" pitchFamily="2" charset="-122"/>
                <a:ea typeface="宋体" panose="02010600030101010101" pitchFamily="2" charset="-122"/>
                <a:cs typeface="+mn-ea"/>
                <a:sym typeface="+mn-lt"/>
              </a:rPr>
              <a:t>说明</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2306955"/>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super&amp;this</a:t>
            </a:r>
            <a:r>
              <a:rPr lang="zh-CN" altLang="en-US" sz="2400" dirty="0">
                <a:solidFill>
                  <a:srgbClr val="FF0000"/>
                </a:solidFill>
                <a:latin typeface="宋体" panose="02010600030101010101" pitchFamily="2" charset="-122"/>
                <a:ea typeface="宋体" panose="02010600030101010101" pitchFamily="2" charset="-122"/>
                <a:sym typeface="+mn-ea"/>
              </a:rPr>
              <a:t>关键字</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a:p>
            <a:pPr indent="0" fontAlgn="auto">
              <a:lnSpc>
                <a:spcPct val="150000"/>
              </a:lnSpc>
              <a:buFont typeface="Wingdings" panose="05000000000000000000" charset="0"/>
              <a:buNone/>
            </a:pP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super ：代表父类的存储空间标识(可以理解为父亲的引用)。</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sz="2400" dirty="0">
                <a:latin typeface="宋体" panose="02010600030101010101" pitchFamily="2" charset="-122"/>
                <a:ea typeface="宋体" panose="02010600030101010101" pitchFamily="2" charset="-122"/>
                <a:sym typeface="+mn-ea"/>
              </a:rPr>
              <a:t>this ：代表当前对象的引用(谁调用就代表谁，之前有详解）</a:t>
            </a:r>
            <a:r>
              <a:rPr lang="en-US" altLang="zh-CN" sz="2400" dirty="0">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en-US" sz="2400" dirty="0">
                <a:solidFill>
                  <a:srgbClr val="FDFDFD"/>
                </a:solidFill>
                <a:latin typeface="宋体" panose="02010600030101010101" pitchFamily="2" charset="-122"/>
                <a:ea typeface="宋体" panose="02010600030101010101" pitchFamily="2" charset="-122"/>
                <a:cs typeface="+mn-ea"/>
                <a:sym typeface="+mn-lt"/>
              </a:rPr>
              <a:t>super</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r>
              <a:rPr lang="en-US" altLang="zh-CN" sz="2400" dirty="0">
                <a:solidFill>
                  <a:srgbClr val="FDFDFD"/>
                </a:solidFill>
                <a:latin typeface="宋体" panose="02010600030101010101" pitchFamily="2" charset="-122"/>
                <a:ea typeface="宋体" panose="02010600030101010101" pitchFamily="2" charset="-122"/>
                <a:cs typeface="+mn-ea"/>
                <a:sym typeface="+mn-lt"/>
              </a:rPr>
              <a:t>-super</a:t>
            </a:r>
            <a:r>
              <a:rPr lang="zh-CN" altLang="en-US" sz="2400" dirty="0">
                <a:solidFill>
                  <a:srgbClr val="FDFDFD"/>
                </a:solidFill>
                <a:latin typeface="宋体" panose="02010600030101010101" pitchFamily="2" charset="-122"/>
                <a:ea typeface="宋体" panose="02010600030101010101" pitchFamily="2" charset="-122"/>
                <a:cs typeface="+mn-ea"/>
                <a:sym typeface="+mn-lt"/>
              </a:rPr>
              <a:t>说明</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super&amp;this</a:t>
            </a:r>
            <a:r>
              <a:rPr lang="zh-CN" altLang="en-US" sz="2400" dirty="0">
                <a:solidFill>
                  <a:srgbClr val="FF0000"/>
                </a:solidFill>
                <a:latin typeface="宋体" panose="02010600030101010101" pitchFamily="2" charset="-122"/>
                <a:ea typeface="宋体" panose="02010600030101010101" pitchFamily="2" charset="-122"/>
                <a:sym typeface="+mn-ea"/>
              </a:rPr>
              <a:t>关键字用法对比</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5155" y="1911350"/>
            <a:ext cx="10847070" cy="3784600"/>
          </a:xfrm>
          <a:prstGeom prst="rect">
            <a:avLst/>
          </a:prstGeom>
          <a:solidFill>
            <a:schemeClr val="bg1">
              <a:lumMod val="85000"/>
            </a:schemeClr>
          </a:solidFill>
        </p:spPr>
        <p:txBody>
          <a:bodyPr wrap="square" rtlCol="0" anchor="t">
            <a:spAutoFit/>
          </a:bodyPr>
          <a:p>
            <a:pPr fontAlgn="auto">
              <a:lnSpc>
                <a:spcPct val="150000"/>
              </a:lnSpc>
            </a:pPr>
            <a:r>
              <a:rPr lang="zh-CN" altLang="en-US" sz="2000">
                <a:solidFill>
                  <a:schemeClr val="tx1"/>
                </a:solidFill>
                <a:effectLst/>
              </a:rPr>
              <a:t>this.成员变量 -- 本类的 </a:t>
            </a:r>
            <a:endParaRPr lang="zh-CN" altLang="en-US" sz="2000">
              <a:solidFill>
                <a:schemeClr val="tx1"/>
              </a:solidFill>
              <a:effectLst/>
            </a:endParaRPr>
          </a:p>
          <a:p>
            <a:pPr fontAlgn="auto">
              <a:lnSpc>
                <a:spcPct val="150000"/>
              </a:lnSpc>
            </a:pPr>
            <a:r>
              <a:rPr lang="zh-CN" altLang="en-US" sz="2000">
                <a:solidFill>
                  <a:schemeClr val="tx1"/>
                </a:solidFill>
                <a:effectLst/>
              </a:rPr>
              <a:t>super.成员变量 -- 父类的 </a:t>
            </a:r>
            <a:endParaRPr lang="zh-CN" altLang="en-US" sz="2000">
              <a:solidFill>
                <a:schemeClr val="tx1"/>
              </a:solidFill>
              <a:effectLst/>
            </a:endParaRPr>
          </a:p>
          <a:p>
            <a:pPr fontAlgn="auto">
              <a:lnSpc>
                <a:spcPct val="150000"/>
              </a:lnSpc>
            </a:pPr>
            <a:endParaRPr lang="zh-CN" altLang="en-US" sz="2000">
              <a:solidFill>
                <a:schemeClr val="tx1"/>
              </a:solidFill>
              <a:effectLst/>
            </a:endParaRPr>
          </a:p>
          <a:p>
            <a:pPr fontAlgn="auto">
              <a:lnSpc>
                <a:spcPct val="150000"/>
              </a:lnSpc>
            </a:pPr>
            <a:r>
              <a:rPr lang="zh-CN" altLang="en-US" sz="2000">
                <a:solidFill>
                  <a:schemeClr val="tx1"/>
                </a:solidFill>
                <a:effectLst/>
              </a:rPr>
              <a:t>this.成员方法名() -- 本类的 </a:t>
            </a:r>
            <a:endParaRPr lang="zh-CN" altLang="en-US" sz="2000">
              <a:solidFill>
                <a:schemeClr val="tx1"/>
              </a:solidFill>
              <a:effectLst/>
            </a:endParaRPr>
          </a:p>
          <a:p>
            <a:pPr fontAlgn="auto">
              <a:lnSpc>
                <a:spcPct val="150000"/>
              </a:lnSpc>
            </a:pPr>
            <a:r>
              <a:rPr lang="zh-CN" altLang="en-US" sz="2000">
                <a:solidFill>
                  <a:schemeClr val="tx1"/>
                </a:solidFill>
                <a:effectLst/>
              </a:rPr>
              <a:t>super.成员方法名() -- 父类的</a:t>
            </a:r>
            <a:endParaRPr lang="zh-CN" altLang="en-US" sz="2000">
              <a:solidFill>
                <a:schemeClr val="tx1"/>
              </a:solidFill>
              <a:effectLst/>
            </a:endParaRPr>
          </a:p>
          <a:p>
            <a:pPr fontAlgn="auto">
              <a:lnSpc>
                <a:spcPct val="150000"/>
              </a:lnSpc>
            </a:pPr>
            <a:endParaRPr lang="zh-CN" altLang="en-US" sz="2000">
              <a:solidFill>
                <a:schemeClr val="tx1"/>
              </a:solidFill>
              <a:effectLst/>
            </a:endParaRPr>
          </a:p>
          <a:p>
            <a:pPr fontAlgn="auto">
              <a:lnSpc>
                <a:spcPct val="150000"/>
              </a:lnSpc>
            </a:pPr>
            <a:r>
              <a:rPr lang="zh-CN" altLang="en-US" sz="2000">
                <a:solidFill>
                  <a:schemeClr val="tx1"/>
                </a:solidFill>
                <a:effectLst/>
              </a:rPr>
              <a:t>this(...) -- 本类的构造方法 </a:t>
            </a:r>
            <a:endParaRPr lang="zh-CN" altLang="en-US" sz="2000">
              <a:solidFill>
                <a:schemeClr val="tx1"/>
              </a:solidFill>
              <a:effectLst/>
            </a:endParaRPr>
          </a:p>
          <a:p>
            <a:pPr fontAlgn="auto">
              <a:lnSpc>
                <a:spcPct val="150000"/>
              </a:lnSpc>
            </a:pPr>
            <a:r>
              <a:rPr lang="zh-CN" altLang="en-US" sz="2000">
                <a:solidFill>
                  <a:schemeClr val="tx1"/>
                </a:solidFill>
                <a:effectLst/>
              </a:rPr>
              <a:t>super(...) -- 父类的构造方法</a:t>
            </a:r>
            <a:endParaRPr lang="zh-CN" altLang="en-US" sz="20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P spid="4" grpId="0" bldLvl="0" animBg="1"/>
      <p:bldP spid="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en-US" sz="2400" dirty="0">
                <a:solidFill>
                  <a:srgbClr val="FDFDFD"/>
                </a:solidFill>
                <a:latin typeface="宋体" panose="02010600030101010101" pitchFamily="2" charset="-122"/>
                <a:ea typeface="宋体" panose="02010600030101010101" pitchFamily="2" charset="-122"/>
                <a:cs typeface="+mn-ea"/>
                <a:sym typeface="+mn-lt"/>
              </a:rPr>
              <a:t>super</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r>
              <a:rPr lang="en-US" altLang="zh-CN" sz="2400" dirty="0">
                <a:solidFill>
                  <a:srgbClr val="FDFDFD"/>
                </a:solidFill>
                <a:latin typeface="宋体" panose="02010600030101010101" pitchFamily="2" charset="-122"/>
                <a:ea typeface="宋体" panose="02010600030101010101" pitchFamily="2" charset="-122"/>
                <a:cs typeface="+mn-ea"/>
                <a:sym typeface="+mn-lt"/>
              </a:rPr>
              <a:t>-super</a:t>
            </a:r>
            <a:r>
              <a:rPr lang="zh-CN" altLang="en-US" sz="2400" dirty="0">
                <a:solidFill>
                  <a:srgbClr val="FDFDFD"/>
                </a:solidFill>
                <a:latin typeface="宋体" panose="02010600030101010101" pitchFamily="2" charset="-122"/>
                <a:ea typeface="宋体" panose="02010600030101010101" pitchFamily="2" charset="-122"/>
                <a:cs typeface="+mn-ea"/>
                <a:sym typeface="+mn-lt"/>
              </a:rPr>
              <a:t>说明</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286131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注意事项</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a:p>
            <a:pPr indent="0" fontAlgn="auto">
              <a:lnSpc>
                <a:spcPct val="150000"/>
              </a:lnSpc>
              <a:buFont typeface="Wingdings" panose="05000000000000000000" charset="0"/>
              <a:buNone/>
            </a:pP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子类的每个构造方法中均有默认的super()，调用父类的空参构造。手动调用父类构造会覆盖默认的super()</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sz="2400" dirty="0">
                <a:latin typeface="宋体" panose="02010600030101010101" pitchFamily="2" charset="-122"/>
                <a:ea typeface="宋体" panose="02010600030101010101" pitchFamily="2" charset="-122"/>
                <a:sym typeface="+mn-ea"/>
              </a:rPr>
              <a:t>super() 和 this() 都必须是在构造方法的第一行，所以不能同时出现</a:t>
            </a:r>
            <a:r>
              <a:rPr lang="en-US" altLang="zh-CN" sz="2400" dirty="0">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en-US" sz="2400" dirty="0">
                <a:solidFill>
                  <a:srgbClr val="FDFDFD"/>
                </a:solidFill>
                <a:latin typeface="宋体" panose="02010600030101010101" pitchFamily="2" charset="-122"/>
                <a:ea typeface="宋体" panose="02010600030101010101" pitchFamily="2" charset="-122"/>
                <a:cs typeface="+mn-ea"/>
                <a:sym typeface="+mn-lt"/>
              </a:rPr>
              <a:t>final</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341503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说明</a:t>
            </a:r>
            <a:r>
              <a:rPr lang="zh-CN" altLang="en-US" sz="2400" dirty="0">
                <a:solidFill>
                  <a:srgbClr val="FF0000"/>
                </a:solidFill>
                <a:latin typeface="宋体" panose="02010600030101010101" pitchFamily="2" charset="-122"/>
                <a:ea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sym typeface="+mn-ea"/>
              </a:rPr>
              <a:t>Java提供有一个final关键字，中文意思是最终、终极的意思，在Java中代表不可变更的意思。final关键字可以用来修饰类、成员变量、成员方法</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indent="0" fontAlgn="auto">
              <a:lnSpc>
                <a:spcPct val="150000"/>
              </a:lnSpc>
              <a:buFont typeface="Wingdings" panose="05000000000000000000" charset="0"/>
              <a:buNone/>
            </a:pP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final修饰类：表示最终类，也就是此类不能被继承</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400" dirty="0">
                <a:latin typeface="宋体" panose="02010600030101010101" pitchFamily="2" charset="-122"/>
                <a:ea typeface="宋体" panose="02010600030101010101" pitchFamily="2" charset="-122"/>
                <a:sym typeface="+mn-ea"/>
              </a:rPr>
              <a:t>final修饰变量：表示常量，也就是一个变量的值始终如一，无法变更；</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sz="2400" dirty="0">
                <a:latin typeface="宋体" panose="02010600030101010101" pitchFamily="2" charset="-122"/>
                <a:ea typeface="宋体" panose="02010600030101010101" pitchFamily="2" charset="-122"/>
                <a:sym typeface="+mn-ea"/>
              </a:rPr>
              <a:t>final修饰方法：表示最终方法，也就是此方法不能被重写</a:t>
            </a:r>
            <a:r>
              <a:rPr lang="en-US" altLang="zh-CN" sz="2400" dirty="0">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 calcmode="lin" valueType="num">
                                      <p:cBhvr additive="base">
                                        <p:cTn id="1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 calcmode="lin" valueType="num">
                                      <p:cBhvr additive="base">
                                        <p:cTn id="2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 calcmode="lin" valueType="num">
                                      <p:cBhvr additive="base">
                                        <p:cTn id="24"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en-US" sz="2400" dirty="0">
                <a:solidFill>
                  <a:srgbClr val="FDFDFD"/>
                </a:solidFill>
                <a:latin typeface="宋体" panose="02010600030101010101" pitchFamily="2" charset="-122"/>
                <a:ea typeface="宋体" panose="02010600030101010101" pitchFamily="2" charset="-122"/>
                <a:cs typeface="+mn-ea"/>
                <a:sym typeface="+mn-lt"/>
              </a:rPr>
              <a:t>final</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507746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注意事项</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final修饰的成员变量，必须进行初始化赋值，且值不能变更，否则编译出错</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sz="2400" dirty="0">
                <a:latin typeface="宋体" panose="02010600030101010101" pitchFamily="2" charset="-122"/>
                <a:ea typeface="宋体" panose="02010600030101010101" pitchFamily="2" charset="-122"/>
                <a:sym typeface="+mn-ea"/>
              </a:rPr>
              <a:t>final修饰的成员变量，通常会结合static关键字一起使用，表示一个全局的静态常量，常量名用大写</a:t>
            </a:r>
            <a:r>
              <a:rPr lang="zh-CN" sz="2400" dirty="0">
                <a:latin typeface="宋体" panose="02010600030101010101" pitchFamily="2" charset="-122"/>
                <a:ea typeface="宋体" panose="02010600030101010101" pitchFamily="2" charset="-122"/>
                <a:sym typeface="+mn-ea"/>
              </a:rPr>
              <a:t>；</a:t>
            </a:r>
            <a:endParaRPr 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final修饰的局部变量，不能使用static修饰，同时可以不用先初始化赋值，使用时进行一次赋值即可，后续也不能变更</a:t>
            </a:r>
            <a:r>
              <a:rPr lang="zh-CN" sz="2400" dirty="0">
                <a:latin typeface="宋体" panose="02010600030101010101" pitchFamily="2" charset="-122"/>
                <a:ea typeface="宋体" panose="02010600030101010101" pitchFamily="2" charset="-122"/>
                <a:sym typeface="+mn-ea"/>
              </a:rPr>
              <a:t>；</a:t>
            </a:r>
            <a:endParaRPr lang="zh-CN"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final修饰基本数据类型，表示该数据的值在初始化后便不能发生变化</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en-US" altLang="zh-CN" sz="2400" dirty="0">
                <a:latin typeface="宋体" panose="02010600030101010101" pitchFamily="2" charset="-122"/>
                <a:ea typeface="宋体" panose="02010600030101010101" pitchFamily="2" charset="-122"/>
                <a:sym typeface="+mn-ea"/>
              </a:rPr>
              <a:t>final修饰引用数据类型，则在对其初始化之后便不能再改变引用地址，但该引用所指向的对象的内容是可以发生变化的。</a:t>
            </a:r>
            <a:endParaRPr lang="en-US" altLang="zh-CN" sz="24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 calcmode="lin" valueType="num">
                                      <p:cBhvr additive="base">
                                        <p:cTn id="24"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 calcmode="lin" valueType="num">
                                      <p:cBhvr additive="base">
                                        <p:cTn id="2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 calcmode="lin" valueType="num">
                                      <p:cBhvr additive="base">
                                        <p:cTn id="32"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27305"/>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C00000"/>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grpSp>
        <p:nvGrpSpPr>
          <p:cNvPr id="8" name="组合 7"/>
          <p:cNvGrpSpPr/>
          <p:nvPr/>
        </p:nvGrpSpPr>
        <p:grpSpPr>
          <a:xfrm>
            <a:off x="4835525" y="1699578"/>
            <a:ext cx="2733675" cy="3171190"/>
            <a:chOff x="7470" y="2444"/>
            <a:chExt cx="4305" cy="4994"/>
          </a:xfrm>
        </p:grpSpPr>
        <p:sp>
          <p:nvSpPr>
            <p:cNvPr id="4" name="文本框 3"/>
            <p:cNvSpPr txBox="1"/>
            <p:nvPr/>
          </p:nvSpPr>
          <p:spPr>
            <a:xfrm>
              <a:off x="8208"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08</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4305" cy="1695"/>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思源黑体 CN Bold" panose="020B0800000000000000" charset="-122"/>
                </a:rPr>
                <a:t>面向对象</a:t>
              </a:r>
              <a:endParaRPr lang="zh-CN" altLang="en-US" sz="3200">
                <a:solidFill>
                  <a:srgbClr val="FDFDFD"/>
                </a:solidFill>
                <a:latin typeface="宋体" panose="02010600030101010101" pitchFamily="2" charset="-122"/>
                <a:ea typeface="宋体" panose="02010600030101010101" pitchFamily="2" charset="-122"/>
                <a:cs typeface="思源黑体 CN Bold" panose="020B0800000000000000" charset="-122"/>
              </a:endParaRPr>
            </a:p>
            <a:p>
              <a:pPr algn="ctr"/>
              <a:r>
                <a:rPr lang="zh-CN" altLang="en-US" sz="3200">
                  <a:solidFill>
                    <a:srgbClr val="FDFDFD"/>
                  </a:solidFill>
                  <a:latin typeface="宋体" panose="02010600030101010101" pitchFamily="2" charset="-122"/>
                  <a:ea typeface="宋体" panose="02010600030101010101" pitchFamily="2" charset="-122"/>
                  <a:cs typeface="思源黑体 CN Bold" panose="020B0800000000000000" charset="-122"/>
                </a:rPr>
                <a:t>（封装与继承）</a:t>
              </a:r>
              <a:endParaRPr lang="zh-CN" altLang="en-US" sz="32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53" y="2444"/>
              <a:ext cx="1006" cy="1006"/>
            </a:xfrm>
            <a:prstGeom prst="rect">
              <a:avLst/>
            </a:prstGeom>
          </p:spPr>
        </p:pic>
      </p:gr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500"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继承的特点</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1</a:t>
            </a:r>
            <a:r>
              <a:rPr lang="zh-CN" altLang="en-US" sz="2400" dirty="0">
                <a:solidFill>
                  <a:srgbClr val="FF0000"/>
                </a:solidFill>
                <a:latin typeface="宋体" panose="02010600030101010101" pitchFamily="2" charset="-122"/>
                <a:ea typeface="宋体" panose="02010600030101010101" pitchFamily="2" charset="-122"/>
                <a:sym typeface="+mn-ea"/>
              </a:rPr>
              <a:t>、Java只支持单继承，不支持多继承：</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5155" y="1911350"/>
            <a:ext cx="10847070" cy="1753235"/>
          </a:xfrm>
          <a:prstGeom prst="rect">
            <a:avLst/>
          </a:prstGeom>
          <a:solidFill>
            <a:schemeClr val="bg1">
              <a:lumMod val="85000"/>
            </a:schemeClr>
          </a:solidFill>
        </p:spPr>
        <p:txBody>
          <a:bodyPr wrap="square" rtlCol="0" anchor="t">
            <a:spAutoFit/>
          </a:bodyPr>
          <a:p>
            <a:pPr fontAlgn="auto">
              <a:lnSpc>
                <a:spcPct val="150000"/>
              </a:lnSpc>
            </a:pPr>
            <a:r>
              <a:rPr lang="zh-CN" altLang="en-US">
                <a:solidFill>
                  <a:schemeClr val="tx1"/>
                </a:solidFill>
                <a:effectLst/>
              </a:rPr>
              <a:t>//一个类只能有一个父类，不可以有多个父类。 </a:t>
            </a:r>
            <a:endParaRPr lang="zh-CN" altLang="en-US">
              <a:solidFill>
                <a:schemeClr val="tx1"/>
              </a:solidFill>
              <a:effectLst/>
            </a:endParaRPr>
          </a:p>
          <a:p>
            <a:pPr fontAlgn="auto">
              <a:lnSpc>
                <a:spcPct val="150000"/>
              </a:lnSpc>
            </a:pPr>
            <a:r>
              <a:rPr lang="zh-CN" altLang="en-US">
                <a:solidFill>
                  <a:schemeClr val="tx1"/>
                </a:solidFill>
                <a:effectLst/>
              </a:rPr>
              <a:t>class C extends A{} //ok </a:t>
            </a:r>
            <a:endParaRPr lang="zh-CN" altLang="en-US">
              <a:solidFill>
                <a:schemeClr val="tx1"/>
              </a:solidFill>
              <a:effectLst/>
            </a:endParaRPr>
          </a:p>
          <a:p>
            <a:pPr fontAlgn="auto">
              <a:lnSpc>
                <a:spcPct val="150000"/>
              </a:lnSpc>
            </a:pPr>
            <a:endParaRPr lang="zh-CN" altLang="en-US">
              <a:solidFill>
                <a:schemeClr val="tx1"/>
              </a:solidFill>
              <a:effectLst/>
            </a:endParaRPr>
          </a:p>
          <a:p>
            <a:pPr fontAlgn="auto">
              <a:lnSpc>
                <a:spcPct val="150000"/>
              </a:lnSpc>
            </a:pPr>
            <a:r>
              <a:rPr lang="zh-CN" altLang="en-US">
                <a:solidFill>
                  <a:schemeClr val="tx1"/>
                </a:solidFill>
                <a:effectLst/>
              </a:rPr>
              <a:t>class C extends A，B... //error</a:t>
            </a:r>
            <a:endParaRPr lang="zh-CN" altLang="en-US">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P spid="4" grpId="0" bldLvl="0" animBg="1"/>
      <p:bldP spid="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继承的特点</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600710" y="123571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2</a:t>
            </a:r>
            <a:r>
              <a:rPr lang="zh-CN" altLang="en-US" sz="2400" dirty="0">
                <a:solidFill>
                  <a:srgbClr val="FF0000"/>
                </a:solidFill>
                <a:latin typeface="宋体" panose="02010600030101010101" pitchFamily="2" charset="-122"/>
                <a:ea typeface="宋体" panose="02010600030101010101" pitchFamily="2" charset="-122"/>
                <a:sym typeface="+mn-ea"/>
              </a:rPr>
              <a:t>、Java支持多层继承(继承体系)：</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5155" y="1911350"/>
            <a:ext cx="10847070" cy="2168525"/>
          </a:xfrm>
          <a:prstGeom prst="rect">
            <a:avLst/>
          </a:prstGeom>
          <a:solidFill>
            <a:schemeClr val="bg1">
              <a:lumMod val="85000"/>
            </a:schemeClr>
          </a:solidFill>
        </p:spPr>
        <p:txBody>
          <a:bodyPr wrap="square" rtlCol="0" anchor="t">
            <a:spAutoFit/>
          </a:bodyPr>
          <a:p>
            <a:pPr fontAlgn="auto">
              <a:lnSpc>
                <a:spcPct val="150000"/>
              </a:lnSpc>
            </a:pPr>
            <a:r>
              <a:rPr lang="zh-CN" altLang="en-US">
                <a:solidFill>
                  <a:schemeClr val="tx1"/>
                </a:solidFill>
                <a:effectLst/>
              </a:rPr>
              <a:t>class A{} </a:t>
            </a:r>
            <a:endParaRPr lang="zh-CN" altLang="en-US">
              <a:solidFill>
                <a:schemeClr val="tx1"/>
              </a:solidFill>
              <a:effectLst/>
            </a:endParaRPr>
          </a:p>
          <a:p>
            <a:pPr fontAlgn="auto">
              <a:lnSpc>
                <a:spcPct val="150000"/>
              </a:lnSpc>
            </a:pPr>
            <a:endParaRPr lang="zh-CN" altLang="en-US">
              <a:solidFill>
                <a:schemeClr val="tx1"/>
              </a:solidFill>
              <a:effectLst/>
            </a:endParaRPr>
          </a:p>
          <a:p>
            <a:pPr fontAlgn="auto">
              <a:lnSpc>
                <a:spcPct val="150000"/>
              </a:lnSpc>
            </a:pPr>
            <a:r>
              <a:rPr lang="zh-CN" altLang="en-US">
                <a:solidFill>
                  <a:schemeClr val="tx1"/>
                </a:solidFill>
                <a:effectLst/>
              </a:rPr>
              <a:t>class B extends A{} </a:t>
            </a:r>
            <a:endParaRPr lang="zh-CN" altLang="en-US">
              <a:solidFill>
                <a:schemeClr val="tx1"/>
              </a:solidFill>
              <a:effectLst/>
            </a:endParaRPr>
          </a:p>
          <a:p>
            <a:pPr fontAlgn="auto">
              <a:lnSpc>
                <a:spcPct val="150000"/>
              </a:lnSpc>
            </a:pPr>
            <a:endParaRPr lang="zh-CN" altLang="en-US">
              <a:solidFill>
                <a:schemeClr val="tx1"/>
              </a:solidFill>
              <a:effectLst/>
            </a:endParaRPr>
          </a:p>
          <a:p>
            <a:pPr fontAlgn="auto">
              <a:lnSpc>
                <a:spcPct val="150000"/>
              </a:lnSpc>
            </a:pPr>
            <a:r>
              <a:rPr lang="zh-CN" altLang="en-US">
                <a:solidFill>
                  <a:schemeClr val="tx1"/>
                </a:solidFill>
                <a:effectLst/>
              </a:rPr>
              <a:t>class C extends B{}</a:t>
            </a:r>
            <a:endParaRPr lang="zh-CN" altLang="en-US">
              <a:solidFill>
                <a:schemeClr val="tx1"/>
              </a:solidFill>
              <a:effectLst/>
            </a:endParaRPr>
          </a:p>
        </p:txBody>
      </p:sp>
      <p:sp>
        <p:nvSpPr>
          <p:cNvPr id="2" name="文本框 1"/>
          <p:cNvSpPr txBox="1"/>
          <p:nvPr/>
        </p:nvSpPr>
        <p:spPr>
          <a:xfrm>
            <a:off x="513715" y="484187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3</a:t>
            </a:r>
            <a:r>
              <a:rPr lang="zh-CN" altLang="en-US" sz="2400" dirty="0">
                <a:solidFill>
                  <a:srgbClr val="FF0000"/>
                </a:solidFill>
                <a:latin typeface="宋体" panose="02010600030101010101" pitchFamily="2" charset="-122"/>
                <a:ea typeface="宋体" panose="02010600030101010101" pitchFamily="2" charset="-122"/>
                <a:sym typeface="+mn-ea"/>
              </a:rPr>
              <a:t>、所有的类都直接或者间接继承了Object类，Object类是所有类的父类。</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P spid="4" grpId="0" bldLvl="0" animBg="1"/>
      <p:bldP spid="4" grpId="1" animBg="1"/>
      <p:bldP spid="2" grpId="0"/>
      <p:bldP spid="2" grpId="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41372"/>
          <a:stretch>
            <a:fillRect/>
          </a:stretch>
        </p:blipFill>
        <p:spPr>
          <a:xfrm>
            <a:off x="0" y="4420870"/>
            <a:ext cx="12193270" cy="3007995"/>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903220" y="135255"/>
            <a:ext cx="6386195" cy="5795010"/>
            <a:chOff x="4572" y="213"/>
            <a:chExt cx="10057" cy="9126"/>
          </a:xfrm>
        </p:grpSpPr>
        <p:sp>
          <p:nvSpPr>
            <p:cNvPr id="2" name="等腰三角形 1"/>
            <p:cNvSpPr/>
            <p:nvPr/>
          </p:nvSpPr>
          <p:spPr>
            <a:xfrm flipV="1">
              <a:off x="4609" y="1029"/>
              <a:ext cx="10020" cy="831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4572" y="213"/>
              <a:ext cx="9922" cy="7801"/>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7" name="组合 6"/>
          <p:cNvGrpSpPr/>
          <p:nvPr/>
        </p:nvGrpSpPr>
        <p:grpSpPr>
          <a:xfrm>
            <a:off x="3955415" y="1842770"/>
            <a:ext cx="4238625" cy="3296285"/>
            <a:chOff x="6229" y="2902"/>
            <a:chExt cx="6675" cy="5191"/>
          </a:xfrm>
        </p:grpSpPr>
        <p:pic>
          <p:nvPicPr>
            <p:cNvPr id="3" name="图片 2" descr="D:\总结.png总结"/>
            <p:cNvPicPr>
              <a:picLocks noChangeAspect="1"/>
            </p:cNvPicPr>
            <p:nvPr/>
          </p:nvPicPr>
          <p:blipFill>
            <a:blip r:embed="rId2">
              <a:duotone>
                <a:schemeClr val="accent1">
                  <a:shade val="45000"/>
                  <a:satMod val="135000"/>
                </a:schemeClr>
                <a:prstClr val="white"/>
              </a:duotone>
            </a:blip>
            <a:srcRect/>
            <a:stretch>
              <a:fillRect/>
            </a:stretch>
          </p:blipFill>
          <p:spPr>
            <a:xfrm>
              <a:off x="6334" y="4401"/>
              <a:ext cx="6571" cy="3692"/>
            </a:xfrm>
            <a:prstGeom prst="rect">
              <a:avLst/>
            </a:prstGeom>
          </p:spPr>
        </p:pic>
        <p:sp>
          <p:nvSpPr>
            <p:cNvPr id="6" name="文本框 5"/>
            <p:cNvSpPr txBox="1"/>
            <p:nvPr/>
          </p:nvSpPr>
          <p:spPr>
            <a:xfrm>
              <a:off x="6229" y="4401"/>
              <a:ext cx="6647" cy="1113"/>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课程总结</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pic>
          <p:nvPicPr>
            <p:cNvPr id="9" name="图片 8" descr="厚溥logo蓝色"/>
            <p:cNvPicPr>
              <a:picLocks noChangeAspect="1"/>
            </p:cNvPicPr>
            <p:nvPr/>
          </p:nvPicPr>
          <p:blipFill>
            <a:blip r:embed="rId3"/>
            <a:stretch>
              <a:fillRect/>
            </a:stretch>
          </p:blipFill>
          <p:spPr>
            <a:xfrm>
              <a:off x="9142" y="2902"/>
              <a:ext cx="938" cy="93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500"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6830" y="267970"/>
            <a:ext cx="12226290" cy="9639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6" name="图片 5" descr="D:\7.png7"/>
          <p:cNvPicPr>
            <a:picLocks noChangeAspect="1"/>
          </p:cNvPicPr>
          <p:nvPr/>
        </p:nvPicPr>
        <p:blipFill>
          <a:blip r:embed="rId1"/>
          <a:srcRect/>
          <a:stretch>
            <a:fillRect/>
          </a:stretch>
        </p:blipFill>
        <p:spPr>
          <a:xfrm>
            <a:off x="-1163955" y="-226695"/>
            <a:ext cx="3473450" cy="1952625"/>
          </a:xfrm>
          <a:prstGeom prst="rect">
            <a:avLst/>
          </a:prstGeom>
        </p:spPr>
      </p:pic>
      <p:sp>
        <p:nvSpPr>
          <p:cNvPr id="20"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课程总结</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21"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22"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23" name="图片 22" descr="D:\百里半logo\厚溥logo.png厚溥logo"/>
          <p:cNvPicPr>
            <a:picLocks noChangeAspect="1"/>
          </p:cNvPicPr>
          <p:nvPr/>
        </p:nvPicPr>
        <p:blipFill>
          <a:blip r:embed="rId2"/>
          <a:srcRect/>
          <a:stretch>
            <a:fillRect/>
          </a:stretch>
        </p:blipFill>
        <p:spPr>
          <a:xfrm>
            <a:off x="10270490" y="461645"/>
            <a:ext cx="638810" cy="638810"/>
          </a:xfrm>
          <a:prstGeom prst="rect">
            <a:avLst/>
          </a:prstGeom>
        </p:spPr>
      </p:pic>
      <p:sp>
        <p:nvSpPr>
          <p:cNvPr id="2" name="文本框 1"/>
          <p:cNvSpPr txBox="1"/>
          <p:nvPr/>
        </p:nvSpPr>
        <p:spPr>
          <a:xfrm>
            <a:off x="925830" y="1870710"/>
            <a:ext cx="10993120" cy="3169285"/>
          </a:xfrm>
          <a:prstGeom prst="rect">
            <a:avLst/>
          </a:prstGeom>
          <a:noFill/>
        </p:spPr>
        <p:txBody>
          <a:bodyPr wrap="square" rtlCol="0" anchor="t">
            <a:spAutoFit/>
          </a:bodyPr>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1、理解Java封装的意义</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2、掌握封装的使用</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3、掌握访问权限修饰符</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4、掌握Java继承的使用及注意事项</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5、掌握super、final关键字</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p:cNvSpPr txBox="1"/>
          <p:nvPr/>
        </p:nvSpPr>
        <p:spPr>
          <a:xfrm>
            <a:off x="4984091" y="3072907"/>
            <a:ext cx="2217420" cy="706755"/>
          </a:xfrm>
          <a:prstGeom prst="rect">
            <a:avLst/>
          </a:prstGeom>
          <a:noFill/>
        </p:spPr>
        <p:txBody>
          <a:bodyPr wrap="none" rtlCol="0">
            <a:spAutoFit/>
          </a:bodyPr>
          <a:lstStyle/>
          <a:p>
            <a:pPr algn="ctr"/>
            <a:r>
              <a:rPr lang="zh-CN" altLang="en-US" sz="4000" b="1" dirty="0">
                <a:solidFill>
                  <a:schemeClr val="bg1"/>
                </a:solidFill>
                <a:latin typeface="思源黑体 CN Heavy" panose="020B0A00000000000000" charset="-122"/>
                <a:ea typeface="思源黑体 CN Heavy" panose="020B0A00000000000000" charset="-122"/>
                <a:cs typeface="+mn-ea"/>
                <a:sym typeface="+mn-lt"/>
              </a:rPr>
              <a:t>谢谢观看</a:t>
            </a:r>
            <a:endParaRPr lang="zh-CN" altLang="en-US" sz="40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65" name="圆角矩形 64"/>
          <p:cNvSpPr/>
          <p:nvPr/>
        </p:nvSpPr>
        <p:spPr>
          <a:xfrm>
            <a:off x="5107816" y="4182390"/>
            <a:ext cx="1987400" cy="491319"/>
          </a:xfrm>
          <a:prstGeom prst="round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思源黑体 CN Bold" panose="020B0800000000000000" charset="-122"/>
                <a:ea typeface="思源黑体 CN Bold" panose="020B0800000000000000" charset="-122"/>
                <a:cs typeface="+mn-ea"/>
                <a:sym typeface="+mn-lt"/>
              </a:rPr>
              <a:t>THANKS</a:t>
            </a:r>
            <a:endParaRPr lang="en-US" sz="2400"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53298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grpSp>
        <p:nvGrpSpPr>
          <p:cNvPr id="3" name="组合 2"/>
          <p:cNvGrpSpPr/>
          <p:nvPr/>
        </p:nvGrpSpPr>
        <p:grpSpPr>
          <a:xfrm>
            <a:off x="3435350" y="739775"/>
            <a:ext cx="5313680" cy="5372100"/>
            <a:chOff x="5416" y="1150"/>
            <a:chExt cx="8368" cy="8460"/>
          </a:xfrm>
        </p:grpSpPr>
        <p:sp>
          <p:nvSpPr>
            <p:cNvPr id="7" name="Freeform 6"/>
            <p:cNvSpPr/>
            <p:nvPr/>
          </p:nvSpPr>
          <p:spPr bwMode="auto">
            <a:xfrm>
              <a:off x="5416" y="1150"/>
              <a:ext cx="8369" cy="8461"/>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20" name="Oval 65_1"/>
            <p:cNvSpPr/>
            <p:nvPr/>
          </p:nvSpPr>
          <p:spPr>
            <a:xfrm>
              <a:off x="5756" y="1536"/>
              <a:ext cx="7689" cy="7689"/>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pic>
        <p:nvPicPr>
          <p:cNvPr id="2" name="图片 1" descr="厚溥logo"/>
          <p:cNvPicPr>
            <a:picLocks noChangeAspect="1"/>
          </p:cNvPicPr>
          <p:nvPr/>
        </p:nvPicPr>
        <p:blipFill>
          <a:blip r:embed="rId1"/>
          <a:stretch>
            <a:fillRect/>
          </a:stretch>
        </p:blipFill>
        <p:spPr>
          <a:xfrm>
            <a:off x="5668645" y="1901825"/>
            <a:ext cx="866140" cy="866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040" y="267970"/>
            <a:ext cx="12299315" cy="96393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7" name="图片 6" descr="D:\3.png3"/>
          <p:cNvPicPr>
            <a:picLocks noChangeAspect="1"/>
          </p:cNvPicPr>
          <p:nvPr/>
        </p:nvPicPr>
        <p:blipFill>
          <a:blip r:embed="rId1"/>
          <a:srcRect/>
          <a:stretch>
            <a:fillRect/>
          </a:stretch>
        </p:blipFill>
        <p:spPr>
          <a:xfrm>
            <a:off x="-831215" y="-31115"/>
            <a:ext cx="2701290" cy="1518285"/>
          </a:xfrm>
          <a:prstGeom prst="rect">
            <a:avLst/>
          </a:prstGeom>
        </p:spPr>
      </p:pic>
      <p:sp>
        <p:nvSpPr>
          <p:cNvPr id="68" name="Rectangle 67"/>
          <p:cNvSpPr/>
          <p:nvPr/>
        </p:nvSpPr>
        <p:spPr>
          <a:xfrm>
            <a:off x="9019417" y="1996728"/>
            <a:ext cx="1161260" cy="90693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cs typeface="+mn-ea"/>
              <a:sym typeface="+mn-lt"/>
            </a:endParaRPr>
          </a:p>
        </p:txBody>
      </p:sp>
      <p:sp>
        <p:nvSpPr>
          <p:cNvPr id="30"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AFAFA"/>
                </a:solidFill>
                <a:latin typeface="宋体" panose="02010600030101010101" pitchFamily="2" charset="-122"/>
                <a:ea typeface="宋体" panose="02010600030101010101" pitchFamily="2" charset="-122"/>
                <a:cs typeface="+mn-ea"/>
                <a:sym typeface="+mn-lt"/>
              </a:rPr>
              <a:t>核心</a:t>
            </a:r>
            <a:r>
              <a:rPr lang="zh-CN" altLang="en-US" sz="2400" dirty="0">
                <a:solidFill>
                  <a:srgbClr val="FDFDFD"/>
                </a:solidFill>
                <a:latin typeface="宋体" panose="02010600030101010101" pitchFamily="2" charset="-122"/>
                <a:ea typeface="宋体" panose="02010600030101010101" pitchFamily="2" charset="-122"/>
                <a:cs typeface="+mn-ea"/>
                <a:sym typeface="+mn-lt"/>
              </a:rPr>
              <a:t>重点</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31"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32"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3" name="图片 2" descr="D:\百里半logo\厚溥logo.png厚溥logo"/>
          <p:cNvPicPr>
            <a:picLocks noChangeAspect="1"/>
          </p:cNvPicPr>
          <p:nvPr/>
        </p:nvPicPr>
        <p:blipFill>
          <a:blip r:embed="rId2"/>
          <a:srcRect/>
          <a:stretch>
            <a:fillRect/>
          </a:stretch>
        </p:blipFill>
        <p:spPr>
          <a:xfrm>
            <a:off x="10828655" y="461645"/>
            <a:ext cx="638810" cy="638810"/>
          </a:xfrm>
          <a:prstGeom prst="rect">
            <a:avLst/>
          </a:prstGeom>
        </p:spPr>
      </p:pic>
      <p:sp>
        <p:nvSpPr>
          <p:cNvPr id="4" name="文本框 3"/>
          <p:cNvSpPr txBox="1"/>
          <p:nvPr/>
        </p:nvSpPr>
        <p:spPr>
          <a:xfrm>
            <a:off x="810895" y="1825625"/>
            <a:ext cx="9757410" cy="2861310"/>
          </a:xfrm>
          <a:prstGeom prst="rect">
            <a:avLst/>
          </a:prstGeom>
          <a:noFill/>
        </p:spPr>
        <p:txBody>
          <a:bodyPr wrap="square" rtlCol="0">
            <a:spAutoFit/>
          </a:bodyPr>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1、理解Java封装的意义</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2、掌握封装的使用</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3、掌握访问权限修饰符</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4、掌握Java继承的使用及注意事项</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5、掌握super、final关键字</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descr="D:\课程讲解.png课程讲解"/>
          <p:cNvPicPr>
            <a:picLocks noChangeAspect="1"/>
          </p:cNvPicPr>
          <p:nvPr/>
        </p:nvPicPr>
        <p:blipFill>
          <a:blip r:embed="rId1"/>
          <a:srcRect/>
          <a:stretch>
            <a:fillRect/>
          </a:stretch>
        </p:blipFill>
        <p:spPr>
          <a:xfrm>
            <a:off x="4430078" y="2970848"/>
            <a:ext cx="3271520" cy="1838960"/>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课程讲解</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grpSp>
        <p:nvGrpSpPr>
          <p:cNvPr id="3" name="组合 2"/>
          <p:cNvGrpSpPr/>
          <p:nvPr/>
        </p:nvGrpSpPr>
        <p:grpSpPr>
          <a:xfrm>
            <a:off x="2903220" y="135255"/>
            <a:ext cx="6386195" cy="5795010"/>
            <a:chOff x="4572" y="213"/>
            <a:chExt cx="10057" cy="9126"/>
          </a:xfrm>
        </p:grpSpPr>
        <p:sp>
          <p:nvSpPr>
            <p:cNvPr id="2" name="等腰三角形 1"/>
            <p:cNvSpPr/>
            <p:nvPr/>
          </p:nvSpPr>
          <p:spPr>
            <a:xfrm flipV="1">
              <a:off x="4609" y="1029"/>
              <a:ext cx="10020" cy="831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4572" y="213"/>
              <a:ext cx="9922" cy="7801"/>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pic>
        <p:nvPicPr>
          <p:cNvPr id="9" name="图片 8" descr="厚溥logo蓝色"/>
          <p:cNvPicPr>
            <a:picLocks noChangeAspect="1"/>
          </p:cNvPicPr>
          <p:nvPr/>
        </p:nvPicPr>
        <p:blipFill>
          <a:blip r:embed="rId2"/>
          <a:stretch>
            <a:fillRect/>
          </a:stretch>
        </p:blipFill>
        <p:spPr>
          <a:xfrm>
            <a:off x="5805170" y="1842770"/>
            <a:ext cx="595630" cy="595630"/>
          </a:xfrm>
          <a:prstGeom prst="rect">
            <a:avLst/>
          </a:prstGeom>
        </p:spPr>
      </p:pic>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t="41372"/>
          <a:stretch>
            <a:fillRect/>
          </a:stretch>
        </p:blipFill>
        <p:spPr>
          <a:xfrm>
            <a:off x="0" y="3884295"/>
            <a:ext cx="12193270" cy="3533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500"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childTnLst>
                          </p:cTn>
                        </p:par>
                        <p:par>
                          <p:cTn id="17" fill="hold">
                            <p:stCondLst>
                              <p:cond delay="1500"/>
                            </p:stCondLst>
                            <p:childTnLst>
                              <p:par>
                                <p:cTn id="18" presetID="4" presetClass="entr" presetSubtype="16" fill="hold" grpId="0" nodeType="afterEffect">
                                  <p:stCondLst>
                                    <p:cond delay="0"/>
                                  </p:stCondLst>
                                  <p:childTnLst>
                                    <p:set>
                                      <p:cBhvr>
                                        <p:cTn id="19" dur="500"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cTn>
                              </p:par>
                            </p:childTnLst>
                          </p:cTn>
                        </p:par>
                        <p:par>
                          <p:cTn id="21" fill="hold">
                            <p:stCondLst>
                              <p:cond delay="2000"/>
                            </p:stCondLst>
                            <p:childTnLst>
                              <p:par>
                                <p:cTn id="22" presetID="4" presetClass="entr" presetSubtype="16" fill="hold" nodeType="afterEffect">
                                  <p:stCondLst>
                                    <p:cond delay="0"/>
                                  </p:stCondLst>
                                  <p:childTnLst>
                                    <p:set>
                                      <p:cBhvr>
                                        <p:cTn id="23" dur="500"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2678430"/>
            <a:chOff x="7470" y="2444"/>
            <a:chExt cx="3971" cy="4218"/>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01</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919"/>
            </a:xfrm>
            <a:prstGeom prst="rect">
              <a:avLst/>
            </a:prstGeom>
            <a:noFill/>
          </p:spPr>
          <p:txBody>
            <a:bodyPr wrap="square" rtlCol="0">
              <a:spAutoFit/>
            </a:bodyPr>
            <a:p>
              <a:pPr algn="ctr"/>
              <a:r>
                <a:rPr lang="zh-CN" sz="3200">
                  <a:solidFill>
                    <a:srgbClr val="FDFDFD"/>
                  </a:solidFill>
                  <a:latin typeface="宋体" panose="02010600030101010101" pitchFamily="2" charset="-122"/>
                  <a:ea typeface="宋体" panose="02010600030101010101" pitchFamily="2" charset="-122"/>
                  <a:cs typeface="思源黑体 CN Bold" panose="020B0800000000000000" charset="-122"/>
                </a:rPr>
                <a:t>封装</a:t>
              </a:r>
              <a:endParaRPr lang="zh-CN" sz="32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9" grpId="1"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02463" y="138241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22783" y="242125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569706" y="1417979"/>
            <a:ext cx="140716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封装概述</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90026" y="2438098"/>
            <a:ext cx="2019300" cy="460375"/>
          </a:xfrm>
          <a:prstGeom prst="rect">
            <a:avLst/>
          </a:prstGeom>
          <a:noFill/>
        </p:spPr>
        <p:txBody>
          <a:bodyPr wrap="none" rtlCol="0">
            <a:spAutoFit/>
          </a:bodyPr>
          <a:lstStyle/>
          <a:p>
            <a:r>
              <a:rPr lang="zh-CN" sz="2400" b="1" dirty="0">
                <a:solidFill>
                  <a:schemeClr val="tx2"/>
                </a:solidFill>
                <a:latin typeface="宋体" panose="02010600030101010101" pitchFamily="2" charset="-122"/>
                <a:ea typeface="宋体" panose="02010600030101010101" pitchFamily="2" charset="-122"/>
                <a:cs typeface="+mn-ea"/>
                <a:sym typeface="+mn-lt"/>
              </a:rPr>
              <a:t>封装成员变量</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28" name="椭圆 27"/>
          <p:cNvSpPr/>
          <p:nvPr/>
        </p:nvSpPr>
        <p:spPr>
          <a:xfrm>
            <a:off x="6836118" y="352933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29" name="文本框 28"/>
          <p:cNvSpPr txBox="1"/>
          <p:nvPr/>
        </p:nvSpPr>
        <p:spPr>
          <a:xfrm>
            <a:off x="7593201" y="3546173"/>
            <a:ext cx="1407160" cy="460375"/>
          </a:xfrm>
          <a:prstGeom prst="rect">
            <a:avLst/>
          </a:prstGeom>
          <a:noFill/>
        </p:spPr>
        <p:txBody>
          <a:bodyPr wrap="none" rtlCol="0">
            <a:spAutoFit/>
          </a:bodyPr>
          <a:p>
            <a:r>
              <a:rPr lang="zh-CN" sz="2400" b="1" dirty="0">
                <a:solidFill>
                  <a:schemeClr val="tx2"/>
                </a:solidFill>
                <a:latin typeface="宋体" panose="02010600030101010101" pitchFamily="2" charset="-122"/>
                <a:ea typeface="宋体" panose="02010600030101010101" pitchFamily="2" charset="-122"/>
                <a:cs typeface="+mn-ea"/>
                <a:sym typeface="+mn-lt"/>
              </a:rPr>
              <a:t>封装方法</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4" name="椭圆 3"/>
          <p:cNvSpPr/>
          <p:nvPr/>
        </p:nvSpPr>
        <p:spPr>
          <a:xfrm>
            <a:off x="6858343" y="450405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04</a:t>
            </a:r>
            <a:endParaRPr lang="en-US" altLang="zh-CN" sz="1200" dirty="0">
              <a:latin typeface="+mn-ea"/>
              <a:cs typeface="+mn-ea"/>
              <a:sym typeface="+mn-lt"/>
            </a:endParaRPr>
          </a:p>
        </p:txBody>
      </p:sp>
      <p:sp>
        <p:nvSpPr>
          <p:cNvPr id="5" name="文本框 4"/>
          <p:cNvSpPr txBox="1"/>
          <p:nvPr/>
        </p:nvSpPr>
        <p:spPr>
          <a:xfrm>
            <a:off x="7615426" y="4520898"/>
            <a:ext cx="1101090" cy="460375"/>
          </a:xfrm>
          <a:prstGeom prst="rect">
            <a:avLst/>
          </a:prstGeom>
          <a:noFill/>
        </p:spPr>
        <p:txBody>
          <a:bodyPr wrap="none" rtlCol="0">
            <a:spAutoFit/>
          </a:bodyPr>
          <a:p>
            <a:r>
              <a:rPr lang="zh-CN" sz="2400" b="1" dirty="0">
                <a:solidFill>
                  <a:schemeClr val="tx2"/>
                </a:solidFill>
                <a:latin typeface="宋体" panose="02010600030101010101" pitchFamily="2" charset="-122"/>
                <a:ea typeface="宋体" panose="02010600030101010101" pitchFamily="2" charset="-122"/>
                <a:cs typeface="+mn-ea"/>
                <a:sym typeface="+mn-lt"/>
              </a:rPr>
              <a:t>封装类</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1" name="椭圆 10"/>
          <p:cNvSpPr/>
          <p:nvPr/>
        </p:nvSpPr>
        <p:spPr>
          <a:xfrm>
            <a:off x="6871043" y="542163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05</a:t>
            </a:r>
            <a:endParaRPr lang="en-US" altLang="zh-CN" sz="1200" dirty="0">
              <a:latin typeface="+mn-ea"/>
              <a:cs typeface="+mn-ea"/>
              <a:sym typeface="+mn-lt"/>
            </a:endParaRPr>
          </a:p>
        </p:txBody>
      </p:sp>
      <p:sp>
        <p:nvSpPr>
          <p:cNvPr id="13" name="文本框 12"/>
          <p:cNvSpPr txBox="1"/>
          <p:nvPr/>
        </p:nvSpPr>
        <p:spPr>
          <a:xfrm>
            <a:off x="7628126" y="5438473"/>
            <a:ext cx="2024380" cy="460375"/>
          </a:xfrm>
          <a:prstGeom prst="rect">
            <a:avLst/>
          </a:prstGeom>
          <a:noFill/>
        </p:spPr>
        <p:txBody>
          <a:bodyPr wrap="none" rtlCol="0">
            <a:spAutoFit/>
          </a:bodyPr>
          <a:p>
            <a:r>
              <a:rPr lang="zh-CN" sz="2400" b="1" dirty="0">
                <a:solidFill>
                  <a:schemeClr val="tx2"/>
                </a:solidFill>
                <a:latin typeface="宋体" panose="02010600030101010101" pitchFamily="2" charset="-122"/>
                <a:ea typeface="宋体" panose="02010600030101010101" pitchFamily="2" charset="-122"/>
                <a:cs typeface="+mn-ea"/>
                <a:sym typeface="+mn-lt"/>
              </a:rPr>
              <a:t>标准</a:t>
            </a:r>
            <a:r>
              <a:rPr lang="en-US" altLang="zh-CN" sz="2400" b="1" dirty="0">
                <a:solidFill>
                  <a:schemeClr val="tx2"/>
                </a:solidFill>
                <a:latin typeface="宋体" panose="02010600030101010101" pitchFamily="2" charset="-122"/>
                <a:ea typeface="宋体" panose="02010600030101010101" pitchFamily="2" charset="-122"/>
                <a:cs typeface="+mn-ea"/>
                <a:sym typeface="+mn-lt"/>
              </a:rPr>
              <a:t>JavaBean</a:t>
            </a:r>
            <a:endParaRPr lang="en-US" altLang="zh-CN" sz="24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1+#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1+#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2"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1+#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2"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1+#ppt_w/2"/>
                                          </p:val>
                                        </p:tav>
                                        <p:tav tm="100000">
                                          <p:val>
                                            <p:strVal val="#ppt_x"/>
                                          </p:val>
                                        </p:tav>
                                      </p:tavLst>
                                    </p:anim>
                                    <p:anim calcmode="lin" valueType="num">
                                      <p:cBhvr additive="base">
                                        <p:cTn id="46" dur="500" fill="hold"/>
                                        <p:tgtEl>
                                          <p:spTgt spid="5"/>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2" presetClass="entr" presetSubtype="2"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1+#ppt_w/2"/>
                                          </p:val>
                                        </p:tav>
                                        <p:tav tm="100000">
                                          <p:val>
                                            <p:strVal val="#ppt_x"/>
                                          </p:val>
                                        </p:tav>
                                      </p:tavLst>
                                    </p:anim>
                                    <p:anim calcmode="lin" valueType="num">
                                      <p:cBhvr additive="base">
                                        <p:cTn id="5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P spid="28" grpId="0" bldLvl="0" animBg="1"/>
      <p:bldP spid="29" grpId="0"/>
      <p:bldP spid="28" grpId="1" animBg="1"/>
      <p:bldP spid="29" grpId="1"/>
      <p:bldP spid="4" grpId="0" bldLvl="0" animBg="1"/>
      <p:bldP spid="5" grpId="0"/>
      <p:bldP spid="4" grpId="1" animBg="1"/>
      <p:bldP spid="5" grpId="1"/>
      <p:bldP spid="11" grpId="0" bldLvl="0" animBg="1"/>
      <p:bldP spid="13" grpId="0"/>
      <p:bldP spid="11" grpId="1" animBg="1"/>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封装</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456565" y="1600835"/>
            <a:ext cx="11002010" cy="645160"/>
          </a:xfrm>
          <a:prstGeom prst="rect">
            <a:avLst/>
          </a:prstGeom>
          <a:noFill/>
        </p:spPr>
        <p:txBody>
          <a:bodyPr wrap="square" rtlCol="0" anchor="t">
            <a:spAutoFit/>
          </a:bodyPr>
          <a:p>
            <a:pPr indent="0" fontAlgn="auto">
              <a:lnSpc>
                <a:spcPct val="150000"/>
              </a:lnSpc>
              <a:buFont typeface="Wingdings" panose="05000000000000000000" charset="0"/>
              <a:buNone/>
            </a:pPr>
            <a:r>
              <a:rPr sz="2400" dirty="0">
                <a:latin typeface="宋体" panose="02010600030101010101" pitchFamily="2" charset="-122"/>
                <a:ea typeface="宋体" panose="02010600030101010101" pitchFamily="2" charset="-122"/>
                <a:sym typeface="+mn-ea"/>
              </a:rPr>
              <a:t>Java语言有三大特性：</a:t>
            </a:r>
            <a:r>
              <a:rPr sz="2400" dirty="0">
                <a:solidFill>
                  <a:srgbClr val="FF0000"/>
                </a:solidFill>
                <a:latin typeface="宋体" panose="02010600030101010101" pitchFamily="2" charset="-122"/>
                <a:ea typeface="宋体" panose="02010600030101010101" pitchFamily="2" charset="-122"/>
                <a:sym typeface="+mn-ea"/>
              </a:rPr>
              <a:t>封装、继承、多态</a:t>
            </a:r>
            <a:r>
              <a:rPr lang="zh-CN" sz="2400" dirty="0">
                <a:latin typeface="宋体" panose="02010600030101010101" pitchFamily="2" charset="-122"/>
                <a:ea typeface="宋体" panose="02010600030101010101" pitchFamily="2" charset="-122"/>
                <a:sym typeface="+mn-ea"/>
              </a:rPr>
              <a:t>。</a:t>
            </a:r>
            <a:endParaRPr lang="zh-CN" sz="2400" dirty="0">
              <a:latin typeface="宋体" panose="02010600030101010101" pitchFamily="2" charset="-122"/>
              <a:ea typeface="宋体" panose="02010600030101010101" pitchFamily="2" charset="-122"/>
              <a:sym typeface="+mn-ea"/>
            </a:endParaRPr>
          </a:p>
        </p:txBody>
      </p:sp>
      <p:sp>
        <p:nvSpPr>
          <p:cNvPr id="5" name="文本框 4"/>
          <p:cNvSpPr txBox="1"/>
          <p:nvPr/>
        </p:nvSpPr>
        <p:spPr>
          <a:xfrm>
            <a:off x="456565" y="2915285"/>
            <a:ext cx="11205210" cy="2306955"/>
          </a:xfrm>
          <a:prstGeom prst="rect">
            <a:avLst/>
          </a:prstGeom>
          <a:noFill/>
        </p:spPr>
        <p:txBody>
          <a:bodyPr wrap="square" rtlCol="0" anchor="t">
            <a:spAutoFit/>
          </a:bodyPr>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rPr>
              <a:t>封装：主要是将类中的部分代码实现细节隐藏、封装起来，不直接对外提供访问；</a:t>
            </a:r>
            <a:endParaRPr lang="en-US" altLang="zh-CN" sz="2400" dirty="0">
              <a:latin typeface="宋体" panose="02010600030101010101" pitchFamily="2" charset="-122"/>
              <a:ea typeface="宋体" panose="02010600030101010101" pitchFamily="2" charset="-122"/>
            </a:endParaRPr>
          </a:p>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rPr>
              <a:t>继承：主要体现的父子类的关系上，提高了软件的可重用性和可扩展性；</a:t>
            </a:r>
            <a:endParaRPr lang="en-US" altLang="zh-CN" sz="2400" dirty="0">
              <a:latin typeface="宋体" panose="02010600030101010101" pitchFamily="2" charset="-122"/>
              <a:ea typeface="宋体" panose="02010600030101010101" pitchFamily="2" charset="-122"/>
            </a:endParaRPr>
          </a:p>
          <a:p>
            <a:pPr marL="342900" indent="-342900" algn="l" fontAlgn="auto">
              <a:lnSpc>
                <a:spcPct val="150000"/>
              </a:lnSpc>
              <a:buClrTx/>
              <a:buSzTx/>
              <a:buFont typeface="Wingdings" panose="05000000000000000000" charset="0"/>
              <a:buChar char="l"/>
            </a:pPr>
            <a:r>
              <a:rPr lang="en-US" altLang="zh-CN" sz="2400" dirty="0">
                <a:latin typeface="宋体" panose="02010600030101010101" pitchFamily="2" charset="-122"/>
                <a:ea typeface="宋体" panose="02010600030101010101" pitchFamily="2" charset="-122"/>
              </a:rPr>
              <a:t>多态：包括设计时多态和运行时多态，通过调用不同参数或名称的方法来决定父类对象动态调用哪个子类方法，增强了代码的灵活度。</a:t>
            </a:r>
            <a:endParaRPr lang="en-US" altLang="zh-CN" sz="24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5" grpId="0"/>
      <p:bldP spid="5" grpId="1"/>
      <p:bldP spid="3" grpId="0"/>
      <p:bldP spid="3" grpId="1"/>
    </p:bldLst>
  </p:timing>
</p:sld>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4925</Words>
  <Application>WPS 演示</Application>
  <PresentationFormat>宽屏</PresentationFormat>
  <Paragraphs>437</Paragraphs>
  <Slides>44</Slides>
  <Notes>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44</vt:i4>
      </vt:variant>
    </vt:vector>
  </HeadingPairs>
  <TitlesOfParts>
    <vt:vector size="60" baseType="lpstr">
      <vt:lpstr>Arial</vt:lpstr>
      <vt:lpstr>宋体</vt:lpstr>
      <vt:lpstr>Wingdings</vt:lpstr>
      <vt:lpstr>Lato</vt:lpstr>
      <vt:lpstr>Calibri</vt:lpstr>
      <vt:lpstr>Calibri Light</vt:lpstr>
      <vt:lpstr>思源黑体 CN Heavy</vt:lpstr>
      <vt:lpstr>黑体</vt:lpstr>
      <vt:lpstr>Noto Sans S Chinese Light</vt:lpstr>
      <vt:lpstr>思源黑体 CN Bold</vt:lpstr>
      <vt:lpstr>微软雅黑</vt:lpstr>
      <vt:lpstr>Wingdings</vt:lpstr>
      <vt:lpstr>Arial Unicode MS</vt:lpstr>
      <vt:lpstr>等线</vt:lpstr>
      <vt:lpstr>f450b0d4963ece9be7ae7f3cbf6a74776566f6cf</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哈</cp:lastModifiedBy>
  <cp:revision>1180</cp:revision>
  <dcterms:created xsi:type="dcterms:W3CDTF">2020-01-14T03:18:00Z</dcterms:created>
  <dcterms:modified xsi:type="dcterms:W3CDTF">2021-05-12T02:21:59Z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2FE40D561AB14808B6740EE6214A4C1D</vt:lpwstr>
  </property>
</Properties>
</file>