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7"/>
  </p:notesMasterIdLst>
  <p:sldIdLst>
    <p:sldId id="258" r:id="rId4"/>
    <p:sldId id="259" r:id="rId5"/>
    <p:sldId id="288" r:id="rId6"/>
    <p:sldId id="313" r:id="rId8"/>
    <p:sldId id="264" r:id="rId9"/>
    <p:sldId id="296" r:id="rId10"/>
    <p:sldId id="314" r:id="rId11"/>
    <p:sldId id="342" r:id="rId12"/>
    <p:sldId id="695" r:id="rId13"/>
    <p:sldId id="763" r:id="rId14"/>
    <p:sldId id="810" r:id="rId15"/>
    <p:sldId id="811" r:id="rId16"/>
    <p:sldId id="611" r:id="rId17"/>
    <p:sldId id="612" r:id="rId18"/>
    <p:sldId id="533" r:id="rId19"/>
    <p:sldId id="812" r:id="rId20"/>
    <p:sldId id="813" r:id="rId21"/>
    <p:sldId id="814" r:id="rId22"/>
    <p:sldId id="816" r:id="rId23"/>
    <p:sldId id="815" r:id="rId24"/>
    <p:sldId id="817" r:id="rId25"/>
    <p:sldId id="818" r:id="rId26"/>
    <p:sldId id="819" r:id="rId27"/>
    <p:sldId id="854" r:id="rId28"/>
    <p:sldId id="855" r:id="rId29"/>
    <p:sldId id="856" r:id="rId30"/>
    <p:sldId id="858" r:id="rId31"/>
    <p:sldId id="624" r:id="rId32"/>
    <p:sldId id="778" r:id="rId33"/>
    <p:sldId id="699" r:id="rId34"/>
    <p:sldId id="779" r:id="rId35"/>
    <p:sldId id="859" r:id="rId36"/>
    <p:sldId id="860" r:id="rId37"/>
    <p:sldId id="299" r:id="rId38"/>
    <p:sldId id="291" r:id="rId39"/>
    <p:sldId id="300" r:id="rId4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3002fad-bfe3-4287-9585-58db91f78c8d}">
          <p14:sldIdLst>
            <p14:sldId id="258"/>
            <p14:sldId id="259"/>
            <p14:sldId id="288"/>
            <p14:sldId id="313"/>
            <p14:sldId id="264"/>
            <p14:sldId id="296"/>
            <p14:sldId id="314"/>
            <p14:sldId id="342"/>
            <p14:sldId id="695"/>
            <p14:sldId id="763"/>
            <p14:sldId id="810"/>
            <p14:sldId id="811"/>
            <p14:sldId id="611"/>
            <p14:sldId id="612"/>
            <p14:sldId id="533"/>
            <p14:sldId id="812"/>
            <p14:sldId id="813"/>
            <p14:sldId id="814"/>
            <p14:sldId id="816"/>
            <p14:sldId id="815"/>
            <p14:sldId id="817"/>
            <p14:sldId id="818"/>
            <p14:sldId id="819"/>
            <p14:sldId id="854"/>
            <p14:sldId id="855"/>
            <p14:sldId id="856"/>
            <p14:sldId id="858"/>
            <p14:sldId id="624"/>
            <p14:sldId id="778"/>
            <p14:sldId id="699"/>
            <p14:sldId id="779"/>
            <p14:sldId id="859"/>
            <p14:sldId id="860"/>
          </p14:sldIdLst>
        </p14:section>
        <p14:section name="无标题节" id="{eb2601ae-d0b5-4c19-b2d8-bd9894d01d31}">
          <p14:sldIdLst>
            <p14:sldId id="299"/>
            <p14:sldId id="291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BC1"/>
    <a:srgbClr val="F3644B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44" y="90"/>
      </p:cViewPr>
      <p:guideLst>
        <p:guide orient="horz" pos="2365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65320" y="2275573"/>
            <a:ext cx="32613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JavaSE Day10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59201" y="3297697"/>
            <a:ext cx="426720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面向对象</a:t>
            </a:r>
            <a:endParaRPr 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ctr"/>
            <a:r>
              <a:rPr 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（抽象类与接口）</a:t>
            </a:r>
            <a:endParaRPr 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645" y="1323975"/>
            <a:ext cx="866140" cy="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1" grpId="0"/>
      <p:bldP spid="63" grpId="0"/>
      <p:bldP spid="65" grpId="0" animBg="1"/>
      <p:bldP spid="20" grpId="1" animBg="1"/>
      <p:bldP spid="61" grpId="1"/>
      <p:bldP spid="63" grpId="1"/>
      <p:bldP spid="6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抽象类定义及使用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抽象方法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200533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2546985"/>
            <a:ext cx="10847070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修饰符 abstract 返回值类型 方法名 (参数列表)；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320" y="3475355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320" y="4017010"/>
            <a:ext cx="10847070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public abstract void work();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6" grpId="0" bldLvl="0" animBg="1"/>
      <p:bldP spid="6" grpId="1" animBg="1"/>
      <p:bldP spid="8" grpId="0"/>
      <p:bldP spid="8" grpId="1"/>
      <p:bldP spid="9" grpId="0" bldLvl="0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抽象类定义及使用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抽象类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200533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2546985"/>
            <a:ext cx="10847070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修饰符 abstract class 类名字 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抽象方法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320" y="439928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320" y="4940935"/>
            <a:ext cx="10847070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abstract class Employee {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public abstract void work();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6" grpId="0" bldLvl="0" animBg="1"/>
      <p:bldP spid="6" grpId="1" animBg="1"/>
      <p:bldP spid="8" grpId="0"/>
      <p:bldP spid="8" grpId="1"/>
      <p:bldP spid="9" grpId="0" bldLvl="0" animBg="1"/>
      <p:bldP spid="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抽象类定义及使用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0078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抽象类基本使用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4035" y="1779270"/>
            <a:ext cx="10847070" cy="49390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public abstract class Employee { 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public abstract void work(); 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}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public class Lecturer extends Employee {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@Override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public void work() {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	System.out.println("讲师在讲课");	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}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}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public class EmployeeTest {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public static void main(String[] args) {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	Lecturer lt= new Lecturer();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	lt.work();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	}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}</a:t>
            </a:r>
            <a:endParaRPr lang="zh-CN" altLang="en-US" sz="1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678430"/>
            <a:chOff x="7470" y="2444"/>
            <a:chExt cx="3971" cy="4218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接口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-635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53263" y="186819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32943" y="30403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10346" y="1903754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概述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90026" y="3057223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接口定义及使用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6865328" y="41389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2731" y="4155773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接口的多实现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88823" y="532257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45906" y="5339413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接口的多继承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4" grpId="0" bldLvl="0" animBg="1"/>
      <p:bldP spid="5" grpId="0"/>
      <p:bldP spid="4" grpId="1" animBg="1"/>
      <p:bldP spid="5" grpId="1"/>
      <p:bldP spid="7" grpId="0" bldLvl="0" animBg="1"/>
      <p:bldP spid="9" grpId="0"/>
      <p:bldP spid="7" grpId="1" animBg="1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概述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3395" y="1440180"/>
            <a:ext cx="1095502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接口内部主要就是封装了方法，包含常量、抽象方法（JDK 7及以前），默认方法和静态方法（JDK 8）。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3395" y="3380105"/>
            <a:ext cx="112052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接口的使用，它不能创建对象，但是可以被实现（ implements ，类似于被继承）。一个实现接口的类（可以看做是接口的子类），需要实现接口中所有的抽象方法，创建该类对象，就可以调用方法了，否则它必须是一个抽象类。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8" grpId="0"/>
      <p:bldP spid="8" grpId="1"/>
      <p:bldP spid="11" grpId="0"/>
      <p:bldP spid="11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接口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定义及使用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1252855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1794510"/>
            <a:ext cx="10847070" cy="2861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interface 接口名称 {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   // 常量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  // 抽象方法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  // 默认方法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  // 静态方法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320" y="493268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320" y="5430520"/>
            <a:ext cx="1092009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在JDK 8之前，Java接口中只包括常量与抽象方法，从JDK8开始，接口中新增了默认方法与静态方法。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6" grpId="0" bldLvl="0" animBg="1"/>
      <p:bldP spid="6" grpId="1" animBg="1"/>
      <p:bldP spid="8" grpId="0"/>
      <p:bldP spid="8" grpId="1"/>
      <p:bldP spid="2" grpId="0"/>
      <p:bldP spid="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接口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定义及使用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1252855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1713230"/>
            <a:ext cx="10847070" cy="5262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public interface InterfaceName {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// 1、常量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public static final String DRIVER_URL = "jdbc:mysql://localhost:3306/mydb";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// 2、抽象方法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public abstract void work();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// 3、静态方法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public static void sleep() {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System.out.println("睡觉了");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}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// 4、默认方法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public default void eat() {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	System.out.println("吃饭了");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	}</a:t>
            </a:r>
            <a:endParaRPr lang="zh-CN" altLang="en-US" sz="16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600">
                <a:solidFill>
                  <a:schemeClr val="tx1"/>
                </a:solidFill>
                <a:effectLst/>
              </a:rPr>
              <a:t>}</a:t>
            </a:r>
            <a:endParaRPr lang="zh-CN" altLang="en-US" sz="16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6" grpId="0" bldLvl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接口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定义及使用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1252855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395" y="1917065"/>
            <a:ext cx="109550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类与接口的关系为实现关系，即类实现接口，该类可以称为接口的实现类，也可以称为接口的子类。实现的动作类似继承，格式相仿，只是关键字不同，实现使用 implements 关键字。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8" grpId="0"/>
      <p:bldP spid="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接口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定义及使用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1252855"/>
            <a:ext cx="1713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语法示例：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1794510"/>
            <a:ext cx="10847070" cy="1938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修饰符 class 类名 implements 接口名 {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// 重写接口中抽象方法【必须】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// 重写接口中默认方法【可选】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6" grpId="0" bldLvl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-635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12623" y="135384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9706" y="1389404"/>
            <a:ext cx="1101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抽象类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6815798" y="27667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72881" y="2802279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接口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8813" y="406529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5896" y="4100854"/>
            <a:ext cx="24790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接口应用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比较器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1" grpId="0" bldLvl="0" animBg="1"/>
      <p:bldP spid="32" grpId="0"/>
      <p:bldP spid="31" grpId="1" animBg="1"/>
      <p:bldP spid="32" grpId="1"/>
      <p:bldP spid="3" grpId="0" bldLvl="0" animBg="1"/>
      <p:bldP spid="4" grpId="0"/>
      <p:bldP spid="3" grpId="1" animBg="1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接口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定义及使用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1252855"/>
            <a:ext cx="32435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非抽象子类实现接口：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3395" y="1917065"/>
            <a:ext cx="109550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必须重写接口中所有抽象方法。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继承了接口的默认方法，即可以直接通过实现类对象调用，也可以重写。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接口中的静态方法不能继承与重写，直接使用接口名调用即可。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8" grpId="0"/>
      <p:bldP spid="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抽象类定义及使用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接口常量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200533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2546985"/>
            <a:ext cx="10847070" cy="5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static final 常量类型 常量名 = 常量值;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320" y="378968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320" y="4331335"/>
            <a:ext cx="10847070" cy="5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static final String DRIVER_URL = "jdbc:mysql://localhost:3306/mydb";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6" grpId="0" bldLvl="0" animBg="1"/>
      <p:bldP spid="6" grpId="1" animBg="1"/>
      <p:bldP spid="8" grpId="0"/>
      <p:bldP spid="8" grpId="1"/>
      <p:bldP spid="9" grpId="0" bldLvl="0" animBg="1"/>
      <p:bldP spid="9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抽象类定义及使用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接口常量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200533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6565" y="2623185"/>
            <a:ext cx="10913745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</a:rPr>
              <a:t>Java接口中只能存在常量，不存在变量；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</a:rPr>
              <a:t>接口中定义常量时，public static final关键字默认可以省略，JVM会自动进行添加；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</a:rPr>
              <a:t>接口中定义常量时，必须进行初始化赋值，其初始化赋值后，值不能改变；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</a:rPr>
              <a:t>接口的实现类默认继承了接口中的常量，可以通过接口、子类、子类对象调用；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</a:rPr>
              <a:t>常量名要符合Java标识符规范，常量名通常用大写与下划线结合的形式</a:t>
            </a:r>
            <a:r>
              <a:rPr lang="zh-CN" altLang="en-US" sz="2400"/>
              <a:t>。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2" grpId="0"/>
      <p:bldP spid="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抽象类定义及使用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抽象方法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200533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2546985"/>
            <a:ext cx="10847070" cy="5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修饰符 abstract 返回值类型 方法名 (参数列表);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320" y="3361055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320" y="3902710"/>
            <a:ext cx="10847070" cy="5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abstract void work();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6" grpId="0" bldLvl="0" animBg="1"/>
      <p:bldP spid="6" grpId="1" animBg="1"/>
      <p:bldP spid="8" grpId="0"/>
      <p:bldP spid="8" grpId="1"/>
      <p:bldP spid="9" grpId="0" bldLvl="0" animBg="1"/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抽象类定义及使用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静态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200533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2546985"/>
            <a:ext cx="10847070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修饰符 static 返回值类型 方法名 (参数列表){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方法体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320" y="4161155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320" y="4702810"/>
            <a:ext cx="10847070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static void sleep() 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System.out.println("睡觉了");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6" grpId="0" bldLvl="0" animBg="1"/>
      <p:bldP spid="6" grpId="1" animBg="1"/>
      <p:bldP spid="8" grpId="0"/>
      <p:bldP spid="8" grpId="1"/>
      <p:bldP spid="9" grpId="0" bldLvl="0" animBg="1"/>
      <p:bldP spid="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抽象类定义及使用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默认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200533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2546985"/>
            <a:ext cx="10847070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修饰符 static 返回值类型 方法名 (参数列表){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方法体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320" y="4161155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320" y="4702810"/>
            <a:ext cx="10847070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default void eat() 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System.out.println("吃饭了");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6" grpId="0" bldLvl="0" animBg="1"/>
      <p:bldP spid="6" grpId="1" animBg="1"/>
      <p:bldP spid="8" grpId="0"/>
      <p:bldP spid="8" grpId="1"/>
      <p:bldP spid="9" grpId="0" bldLvl="0" animBg="1"/>
      <p:bldP spid="9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接口的多实现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：一个类是可以实现多个接口的，这叫做接口的**多实现**。并且，一个类能继承一个父类，同时实现多个接口。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282448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3366135"/>
            <a:ext cx="10847070" cy="19380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修饰符 class 类名 [extends 父类名] implements 接口名1,接口名2,接口名3... {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// 重写接口中抽象方法【必须】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// 重写接口中默认方法【不重名时可选】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6" grpId="0" bldLvl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接口的多继承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：一个接口能继承另一个或者多个接口，这和类之间的继承比较相似。接口的继承使用 extends 关键字，子接口继承父接口的方法。如果父接口中的默认方法有重名的，那么子接口需要重写一次。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1778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3293745"/>
            <a:chOff x="7470" y="2444"/>
            <a:chExt cx="3971" cy="5187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03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6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接口应用</a:t>
              </a:r>
              <a:r>
                <a:rPr lang="en-US" altLang="zh-CN" sz="36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-</a:t>
              </a:r>
              <a:r>
                <a:rPr lang="zh-CN" altLang="en-US" sz="36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比较器</a:t>
              </a:r>
              <a:endParaRPr lang="zh-CN" altLang="en-US" sz="36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3824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22783" y="242125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9706" y="141797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对比测试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90026" y="2438098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比较器介绍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>
          <a:xfrm>
            <a:off x="6836118" y="35293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93201" y="3546173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比较器使用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28" grpId="0" bldLvl="0" animBg="1"/>
      <p:bldP spid="29" grpId="0"/>
      <p:bldP spid="28" grpId="1" animBg="1"/>
      <p:bldP spid="2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核心重点.png核心重点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425950" y="2960370"/>
            <a:ext cx="3279775" cy="1839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7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70" y="1852930"/>
            <a:ext cx="595630" cy="595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415" y="277558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核心重点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813175"/>
            <a:ext cx="12193270" cy="3615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8" grpId="1" animBg="1"/>
      <p:bldP spid="2" grpId="1" animBg="1"/>
      <p:bldP spid="6" grpId="0"/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实验测试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50" y="1347470"/>
            <a:ext cx="4311650" cy="31032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325" y="4756785"/>
            <a:ext cx="7574280" cy="1407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实验测试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6405" y="136080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46405" y="2332990"/>
            <a:ext cx="1112075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</a:rPr>
              <a:t>Comparable接口是Java提供的一个类排序比较器，默认只有一个compareTo()抽象方法；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</a:rPr>
              <a:t>Java内部提供的数据类型默认已经实现了Comparable接口，可以实现默认排序；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p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</a:rPr>
              <a:t>其他自定义类要实现排序，可以手动排序或者实现Comparable接口并重写compareTo()抽象方法。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5" grpId="0"/>
      <p:bldP spid="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比较器介绍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：Comparable的中文意思就是可被排序的，代表本身支持排序功能。只要我们的类实现了这个接口，那么这个类的对象就会自动拥有了可被排序的能力。而且这个排序被称为类的自然顺序。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3634105"/>
            <a:ext cx="1713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接口方法：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4175760"/>
            <a:ext cx="10847070" cy="5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int compareTo(T o);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6" grpId="0" bldLvl="0" animBg="1"/>
      <p:bldP spid="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比较器介绍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：Comparator中文译为比较器，它可以作为一个参数传递到Collections.sort和Arrays.sort方法来指定某个类对象的排序方式。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3634105"/>
            <a:ext cx="1713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接口方法：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4175760"/>
            <a:ext cx="10847070" cy="5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int compare(T o1, T o2);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6" grpId="0" bldLvl="0" animBg="1"/>
      <p:bldP spid="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4420870"/>
            <a:ext cx="12193270" cy="30079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55415" y="1842770"/>
            <a:ext cx="4238625" cy="3296285"/>
            <a:chOff x="6229" y="2902"/>
            <a:chExt cx="6675" cy="5191"/>
          </a:xfrm>
        </p:grpSpPr>
        <p:pic>
          <p:nvPicPr>
            <p:cNvPr id="3" name="图片 2" descr="D:\总结.png总结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6334" y="4401"/>
              <a:ext cx="6571" cy="369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01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课程总结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2" y="2902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23" name="图片 22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70490" y="461645"/>
            <a:ext cx="638810" cy="6388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70710"/>
            <a:ext cx="1099312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1、掌握抽象类的定义及使用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2、掌握接口的定义及使用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3、掌握比较器的使用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  <a:endParaRPr lang="zh-CN" altLang="en-US" sz="40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  <a:endParaRPr lang="en-US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35350" y="739775"/>
            <a:ext cx="5313680" cy="5372100"/>
            <a:chOff x="5416" y="1150"/>
            <a:chExt cx="8368" cy="8460"/>
          </a:xfrm>
        </p:grpSpPr>
        <p:sp>
          <p:nvSpPr>
            <p:cNvPr id="7" name="Freeform 6"/>
            <p:cNvSpPr/>
            <p:nvPr/>
          </p:nvSpPr>
          <p:spPr bwMode="auto">
            <a:xfrm>
              <a:off x="5416" y="1150"/>
              <a:ext cx="8369" cy="8461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Oval 65_1"/>
            <p:cNvSpPr/>
            <p:nvPr/>
          </p:nvSpPr>
          <p:spPr>
            <a:xfrm>
              <a:off x="5756" y="1536"/>
              <a:ext cx="7689" cy="7689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645" y="1901825"/>
            <a:ext cx="866140" cy="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27305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733675" cy="3048000"/>
            <a:chOff x="7470" y="2444"/>
            <a:chExt cx="4305" cy="4800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09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4305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面向对象</a:t>
              </a:r>
              <a:endParaRPr lang="zh-CN" altLang="en-US" sz="28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  <a:p>
              <a:pPr algn="ctr"/>
              <a:r>
                <a:rPr lang="zh-CN" altLang="en-US" sz="28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（抽象类与接口）</a:t>
              </a:r>
              <a:endParaRPr lang="zh-CN" altLang="en-US" sz="28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53" y="2444"/>
              <a:ext cx="1006" cy="1006"/>
            </a:xfrm>
            <a:prstGeom prst="rect">
              <a:avLst/>
            </a:prstGeom>
          </p:spPr>
        </p:pic>
      </p:grp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6040" y="267970"/>
            <a:ext cx="12299315" cy="9639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D:\3.png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831215" y="-31115"/>
            <a:ext cx="2701290" cy="1518285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9019417" y="1996728"/>
            <a:ext cx="1161260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AFAFA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重点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3" name="图片 2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8655" y="461645"/>
            <a:ext cx="638810" cy="638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0895" y="1825625"/>
            <a:ext cx="975741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1、掌握抽象类的定义及使用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2、掌握接口的定义及使用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3、掌握比较器的使用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70" y="1842770"/>
            <a:ext cx="595630" cy="5956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884295"/>
            <a:ext cx="12193270" cy="353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678430"/>
            <a:chOff x="7470" y="2444"/>
            <a:chExt cx="3971" cy="4218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抽象类</a:t>
              </a:r>
              <a:endParaRPr lang="zh-CN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9" grpId="1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94439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22783" y="29832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9706" y="1979954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抽象类概述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90026" y="3000073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抽象类定义及使用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>
          <a:xfrm>
            <a:off x="6836118" y="409130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93201" y="4108148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注意事项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28" grpId="0" bldLvl="0" animBg="1"/>
      <p:bldP spid="29" grpId="0"/>
      <p:bldP spid="28" grpId="1" animBg="1"/>
      <p:bldP spid="2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抽象类概述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6008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概念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395" y="2727325"/>
            <a:ext cx="112052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抽象方法：没有方法体的方法。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抽象类：包含抽象方法的类。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5" grpId="0"/>
      <p:bldP spid="5" grpId="1"/>
      <p:bldP spid="3" grpId="0"/>
      <p:bldP spid="3" grpId="1"/>
    </p:bldLst>
  </p:timing>
</p:sld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3739</Words>
  <Application>WPS 演示</Application>
  <PresentationFormat>宽屏</PresentationFormat>
  <Paragraphs>387</Paragraphs>
  <Slides>36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Arial</vt:lpstr>
      <vt:lpstr>宋体</vt:lpstr>
      <vt:lpstr>Wingdings</vt:lpstr>
      <vt:lpstr>Lato</vt:lpstr>
      <vt:lpstr>Calibri</vt:lpstr>
      <vt:lpstr>Calibri Light</vt:lpstr>
      <vt:lpstr>思源黑体 CN Heavy</vt:lpstr>
      <vt:lpstr>黑体</vt:lpstr>
      <vt:lpstr>Noto Sans S Chinese Light</vt:lpstr>
      <vt:lpstr>思源黑体 CN Bold</vt:lpstr>
      <vt:lpstr>微软雅黑</vt:lpstr>
      <vt:lpstr>Wingdings</vt:lpstr>
      <vt:lpstr>Arial Unicode MS</vt:lpstr>
      <vt:lpstr>等线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哈</cp:lastModifiedBy>
  <cp:revision>1230</cp:revision>
  <dcterms:created xsi:type="dcterms:W3CDTF">2020-01-14T03:18:00Z</dcterms:created>
  <dcterms:modified xsi:type="dcterms:W3CDTF">2021-05-12T02:25:35Z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6A7D81B5762A40B595B00623B91F17C0</vt:lpwstr>
  </property>
</Properties>
</file>