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9" r:id="rId4"/>
    <p:sldId id="267" r:id="rId5"/>
    <p:sldId id="270" r:id="rId6"/>
    <p:sldId id="272" r:id="rId7"/>
    <p:sldId id="271" r:id="rId8"/>
    <p:sldId id="268" r:id="rId9"/>
    <p:sldId id="264" r:id="rId10"/>
    <p:sldId id="261" r:id="rId11"/>
    <p:sldId id="258" r:id="rId12"/>
    <p:sldId id="262" r:id="rId13"/>
    <p:sldId id="259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0A3FD-B929-4F47-B487-993DCB5AA6F4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32211-D215-406A-8BF8-EE431E49A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67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无论</a:t>
            </a:r>
            <a:r>
              <a:rPr lang="en-US" altLang="zh-CN" dirty="0" smtClean="0"/>
              <a:t>x y</a:t>
            </a:r>
            <a:r>
              <a:rPr lang="zh-CN" altLang="en-US" dirty="0" smtClean="0"/>
              <a:t>取什么，都没法说明 </a:t>
            </a:r>
            <a:r>
              <a:rPr lang="en-US" altLang="zh-CN" dirty="0" smtClean="0"/>
              <a:t>[1,2] [1,1]</a:t>
            </a:r>
            <a:r>
              <a:rPr lang="zh-CN" altLang="en-US" dirty="0" smtClean="0"/>
              <a:t>临近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32211-D215-406A-8BF8-EE431E49A4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58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baseline="0" dirty="0" smtClean="0"/>
              <a:t> 略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32211-D215-406A-8BF8-EE431E49A42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415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32211-D215-406A-8BF8-EE431E49A4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03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32211-D215-406A-8BF8-EE431E49A4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63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32211-D215-406A-8BF8-EE431E49A4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24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32211-D215-406A-8BF8-EE431E49A42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70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无论</a:t>
            </a:r>
            <a:r>
              <a:rPr lang="en-US" altLang="zh-CN" dirty="0" smtClean="0"/>
              <a:t>x y</a:t>
            </a:r>
            <a:r>
              <a:rPr lang="zh-CN" altLang="en-US" dirty="0" smtClean="0"/>
              <a:t>取什么，都没法说明 </a:t>
            </a:r>
            <a:r>
              <a:rPr lang="en-US" altLang="zh-CN" dirty="0" smtClean="0"/>
              <a:t>[1,2] [1,1]</a:t>
            </a:r>
            <a:r>
              <a:rPr lang="zh-CN" altLang="en-US" dirty="0" smtClean="0"/>
              <a:t>临近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32211-D215-406A-8BF8-EE431E49A4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07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Chapter 13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32211-D215-406A-8BF8-EE431E49A42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58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32211-D215-406A-8BF8-EE431E49A42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845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32211-D215-406A-8BF8-EE431E49A42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6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70D3-8E31-479C-A52C-8624A8754F2B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09DA-EB0C-4B0E-8C41-E1C6A9AD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8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70D3-8E31-479C-A52C-8624A8754F2B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09DA-EB0C-4B0E-8C41-E1C6A9AD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8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70D3-8E31-479C-A52C-8624A8754F2B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09DA-EB0C-4B0E-8C41-E1C6A9AD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9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70D3-8E31-479C-A52C-8624A8754F2B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09DA-EB0C-4B0E-8C41-E1C6A9AD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33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70D3-8E31-479C-A52C-8624A8754F2B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09DA-EB0C-4B0E-8C41-E1C6A9AD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06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70D3-8E31-479C-A52C-8624A8754F2B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09DA-EB0C-4B0E-8C41-E1C6A9AD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0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70D3-8E31-479C-A52C-8624A8754F2B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09DA-EB0C-4B0E-8C41-E1C6A9AD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9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70D3-8E31-479C-A52C-8624A8754F2B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09DA-EB0C-4B0E-8C41-E1C6A9AD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5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70D3-8E31-479C-A52C-8624A8754F2B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09DA-EB0C-4B0E-8C41-E1C6A9AD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2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70D3-8E31-479C-A52C-8624A8754F2B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09DA-EB0C-4B0E-8C41-E1C6A9AD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4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70D3-8E31-479C-A52C-8624A8754F2B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09DA-EB0C-4B0E-8C41-E1C6A9AD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36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370D3-8E31-479C-A52C-8624A8754F2B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09DA-EB0C-4B0E-8C41-E1C6A9AD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5819" y="501134"/>
            <a:ext cx="2039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Chapter 6</a:t>
            </a:r>
            <a:endParaRPr lang="zh-CN" altLang="en-US" sz="36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99" y="1147465"/>
            <a:ext cx="92678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5819" y="501134"/>
            <a:ext cx="22739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Chapter 13</a:t>
            </a:r>
            <a:endParaRPr lang="zh-CN" altLang="en-US" sz="3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358" y="1322451"/>
            <a:ext cx="9334500" cy="36766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12797" y="5174087"/>
            <a:ext cx="86196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2n</a:t>
            </a:r>
            <a:r>
              <a:rPr lang="zh-CN" altLang="en-US" dirty="0" smtClean="0"/>
              <a:t>个面等概率，</a:t>
            </a:r>
            <a:r>
              <a:rPr lang="en-US" altLang="zh-CN" dirty="0" smtClean="0"/>
              <a:t>n+1</a:t>
            </a:r>
            <a:r>
              <a:rPr lang="zh-CN" altLang="en-US" dirty="0" smtClean="0"/>
              <a:t>个正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观察</a:t>
            </a:r>
            <a:r>
              <a:rPr lang="zh-CN" altLang="en-US" dirty="0" smtClean="0"/>
              <a:t>到的是正的，所以，这个正面出自这</a:t>
            </a:r>
            <a:r>
              <a:rPr lang="en-US" altLang="zh-CN" dirty="0" smtClean="0"/>
              <a:t>n+1</a:t>
            </a:r>
            <a:r>
              <a:rPr lang="zh-CN" altLang="en-US" dirty="0" smtClean="0"/>
              <a:t>个面，其中有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个面来自伪造的硬币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2/(n+1)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26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5819" y="501134"/>
            <a:ext cx="22739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Chapter 13</a:t>
            </a:r>
            <a:endParaRPr lang="zh-CN" altLang="en-US" sz="36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06" y="1147465"/>
            <a:ext cx="9334500" cy="3676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112797" y="5144679"/>
                <a:ext cx="6791796" cy="943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伪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伪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伪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伪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伪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真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797" y="5144679"/>
                <a:ext cx="6791796" cy="9432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56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5819" y="501134"/>
            <a:ext cx="22739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Chapter 13</a:t>
            </a:r>
            <a:endParaRPr lang="zh-CN" altLang="en-US" sz="36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06" y="1147465"/>
            <a:ext cx="9334500" cy="36766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12797" y="5174087"/>
            <a:ext cx="3070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若</a:t>
            </a:r>
            <a:r>
              <a:rPr lang="zh-CN" altLang="en-US" dirty="0" smtClean="0"/>
              <a:t>返回正常，则一定正常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返回伪造可能错误判断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772912" y="5237052"/>
                <a:ext cx="87767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912" y="5237052"/>
                <a:ext cx="877676" cy="520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65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71" y="1278064"/>
            <a:ext cx="9267825" cy="26193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75819" y="501134"/>
            <a:ext cx="22739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Chapter 13</a:t>
            </a:r>
            <a:endParaRPr lang="zh-CN" alt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112797" y="4113382"/>
                <a:ext cx="6434262" cy="701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处死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释放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释放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处死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处死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释放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1∗1/3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2/3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797" y="4113382"/>
                <a:ext cx="6434262" cy="7014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112797" y="4936342"/>
                <a:ext cx="7981159" cy="701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处死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看守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说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释放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看守说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释放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处死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处死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看守说释放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1/2∗1/3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797" y="4936342"/>
                <a:ext cx="7981159" cy="7014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95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5819" y="501134"/>
            <a:ext cx="22739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Chapter 13</a:t>
            </a:r>
            <a:endParaRPr lang="zh-CN" altLang="en-US" sz="36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295" y="1147465"/>
            <a:ext cx="9239250" cy="2933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9441" y="4727496"/>
            <a:ext cx="40286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baseline="0" dirty="0" smtClean="0"/>
              <a:t> 略</a:t>
            </a:r>
            <a:endParaRPr lang="en-US" altLang="zh-CN" baseline="0" dirty="0" smtClean="0"/>
          </a:p>
          <a:p>
            <a:r>
              <a:rPr lang="en-US" altLang="zh-CN" dirty="0" smtClean="0"/>
              <a:t>b </a:t>
            </a:r>
            <a:r>
              <a:rPr lang="zh-CN" altLang="en-US" dirty="0" smtClean="0"/>
              <a:t>略</a:t>
            </a:r>
            <a:endParaRPr lang="en-US" altLang="zh-CN" dirty="0" smtClean="0"/>
          </a:p>
          <a:p>
            <a:r>
              <a:rPr lang="en-US" altLang="zh-CN" dirty="0" smtClean="0"/>
              <a:t>c </a:t>
            </a:r>
            <a:r>
              <a:rPr lang="zh-CN" altLang="en-US" dirty="0" smtClean="0"/>
              <a:t>独立性假设在实际文档中一般不成立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528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5819" y="501134"/>
            <a:ext cx="2039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Chapter 6</a:t>
            </a:r>
            <a:endParaRPr lang="zh-CN" altLang="en-US" sz="36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484" y="2168991"/>
            <a:ext cx="8141546" cy="421880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48140" y="1476494"/>
            <a:ext cx="477566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a </a:t>
            </a:r>
            <a:r>
              <a:rPr lang="zh-CN" altLang="en-US" sz="2800" b="1" dirty="0" smtClean="0"/>
              <a:t>略</a:t>
            </a:r>
            <a:endParaRPr lang="en-US" altLang="zh-CN" sz="2800" b="1" dirty="0" smtClean="0"/>
          </a:p>
          <a:p>
            <a:r>
              <a:rPr lang="en-US" altLang="zh-CN" sz="2800" b="1" dirty="0"/>
              <a:t>b</a:t>
            </a:r>
            <a:r>
              <a:rPr lang="en-US" altLang="zh-CN" sz="2800" b="1" dirty="0" smtClean="0"/>
              <a:t> c d</a:t>
            </a:r>
            <a:r>
              <a:rPr lang="zh-CN" altLang="en-US" sz="2800" b="1" dirty="0" smtClean="0"/>
              <a:t>如图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/>
              <a:t> </a:t>
            </a:r>
          </a:p>
          <a:p>
            <a:r>
              <a:rPr lang="en-US" altLang="zh-CN" sz="2800" b="1" dirty="0" smtClean="0"/>
              <a:t>e </a:t>
            </a:r>
            <a:r>
              <a:rPr lang="zh-CN" altLang="en-US" sz="2800" b="1" dirty="0" smtClean="0"/>
              <a:t>最优情况是，先走中间的树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得到最大值为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，随后</a:t>
            </a:r>
            <a:r>
              <a:rPr lang="zh-CN" altLang="en-US" sz="2800" b="1" dirty="0" smtClean="0"/>
              <a:t>两边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都能减去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个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1811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5819" y="501134"/>
            <a:ext cx="2039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Chapter 6</a:t>
            </a:r>
            <a:endParaRPr lang="zh-CN" altLang="en-US" sz="3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777" y="1314450"/>
            <a:ext cx="86391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4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5819" y="501134"/>
            <a:ext cx="2039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Chapter 6</a:t>
            </a:r>
            <a:endParaRPr lang="zh-CN" altLang="en-US" sz="36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055" y="824299"/>
            <a:ext cx="3476477" cy="54749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43" y="2426779"/>
            <a:ext cx="4320290" cy="148685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21499" y="1786285"/>
            <a:ext cx="386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a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30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5819" y="501134"/>
            <a:ext cx="2039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Chapter 6</a:t>
            </a:r>
            <a:endParaRPr lang="zh-CN" altLang="en-US" sz="3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30" y="1494282"/>
            <a:ext cx="8727094" cy="42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2576" y="1347183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依次类推，替代</a:t>
            </a:r>
            <a:r>
              <a:rPr lang="en-US" altLang="zh-CN" dirty="0"/>
              <a:t>n3, </a:t>
            </a:r>
            <a:r>
              <a:rPr lang="en-US" altLang="zh-CN" dirty="0" smtClean="0"/>
              <a:t> </a:t>
            </a:r>
            <a:r>
              <a:rPr lang="en-US" altLang="zh-CN" dirty="0"/>
              <a:t>… </a:t>
            </a:r>
            <a:r>
              <a:rPr lang="zh-CN" altLang="en-US" dirty="0"/>
              <a:t>直到包含</a:t>
            </a:r>
            <a:r>
              <a:rPr lang="en-US" altLang="zh-CN" dirty="0" err="1"/>
              <a:t>nj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b. </a:t>
            </a:r>
          </a:p>
          <a:p>
            <a:pPr marL="0" indent="0">
              <a:buNone/>
            </a:pPr>
            <a:r>
              <a:rPr lang="zh-CN" altLang="en-US" dirty="0"/>
              <a:t>继续扩展</a:t>
            </a:r>
            <a:r>
              <a:rPr lang="en-US" altLang="zh-CN" dirty="0"/>
              <a:t>n3</a:t>
            </a:r>
            <a:r>
              <a:rPr lang="zh-CN" altLang="en-US" dirty="0"/>
              <a:t>直到</a:t>
            </a:r>
            <a:r>
              <a:rPr lang="en-US" altLang="zh-CN" dirty="0" err="1"/>
              <a:t>nj</a:t>
            </a:r>
            <a:r>
              <a:rPr lang="zh-CN" altLang="en-US" dirty="0"/>
              <a:t>为止，最深的一层为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72" y="2417996"/>
            <a:ext cx="7272808" cy="63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736" y="1873930"/>
            <a:ext cx="398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984" y="4279941"/>
            <a:ext cx="4580438" cy="61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096" y="5020079"/>
            <a:ext cx="1728192" cy="36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975819" y="501134"/>
            <a:ext cx="2039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Chapter 6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299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51760" y="1285921"/>
            <a:ext cx="8229600" cy="593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c.</a:t>
            </a:r>
          </a:p>
          <a:p>
            <a:pPr marL="0" indent="0">
              <a:buNone/>
            </a:pPr>
            <a:r>
              <a:rPr lang="zh-CN" altLang="en-US" dirty="0"/>
              <a:t>若</a:t>
            </a:r>
            <a:r>
              <a:rPr lang="en-US" altLang="zh-CN" dirty="0" err="1"/>
              <a:t>nj</a:t>
            </a:r>
            <a:r>
              <a:rPr lang="zh-CN" altLang="en-US" dirty="0"/>
              <a:t>为最大节点，那么仅当它的后继节点被赋值，它的值的下界会增长。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若它超过</a:t>
            </a:r>
            <a:r>
              <a:rPr lang="en-US" altLang="zh-CN" dirty="0" err="1"/>
              <a:t>lj</a:t>
            </a:r>
            <a:r>
              <a:rPr lang="zh-CN" altLang="en-US" dirty="0"/>
              <a:t>，将不再影响</a:t>
            </a:r>
            <a:r>
              <a:rPr lang="en-US" altLang="zh-CN" dirty="0"/>
              <a:t>n1</a:t>
            </a:r>
          </a:p>
          <a:p>
            <a:pPr marL="0" indent="0">
              <a:buNone/>
            </a:pPr>
            <a:r>
              <a:rPr lang="zh-CN" altLang="en-US" dirty="0"/>
              <a:t>若它超过                        ，将没有影响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根据</a:t>
            </a:r>
            <a:r>
              <a:rPr lang="zh-CN" altLang="en-US" dirty="0"/>
              <a:t>下界</a:t>
            </a:r>
            <a:r>
              <a:rPr lang="zh-CN" altLang="en-US" dirty="0" smtClean="0"/>
              <a:t>，</a:t>
            </a:r>
            <a:r>
              <a:rPr lang="zh-CN" altLang="en-US" dirty="0"/>
              <a:t>可以确定何时剪掉</a:t>
            </a:r>
            <a:r>
              <a:rPr lang="en-US" altLang="zh-CN" dirty="0" err="1"/>
              <a:t>nj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d.  </a:t>
            </a:r>
            <a:r>
              <a:rPr lang="zh-CN" altLang="en-US" dirty="0"/>
              <a:t>最小的</a:t>
            </a:r>
            <a:r>
              <a:rPr lang="zh-CN" altLang="en-US" dirty="0" smtClean="0"/>
              <a:t>节点的</a:t>
            </a:r>
            <a:r>
              <a:rPr lang="en-US" altLang="zh-CN" dirty="0"/>
              <a:t>bound</a:t>
            </a:r>
            <a:r>
              <a:rPr lang="zh-CN" altLang="en-US" dirty="0"/>
              <a:t>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664" y="3240040"/>
            <a:ext cx="2051884" cy="39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89" y="4788262"/>
            <a:ext cx="1972366" cy="34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75819" y="501134"/>
            <a:ext cx="2039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Chapter 6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0807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5819" y="501134"/>
            <a:ext cx="2039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Chapter 6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1321499" y="1786285"/>
            <a:ext cx="404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b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2248867" y="1251688"/>
            <a:ext cx="5649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MAX</a:t>
            </a:r>
            <a:r>
              <a:rPr lang="zh-CN" altLang="en-US" sz="2800" dirty="0" smtClean="0"/>
              <a:t>步</a:t>
            </a:r>
            <a:r>
              <a:rPr lang="en-US" altLang="zh-CN" sz="2800" dirty="0" smtClean="0"/>
              <a:t>:  max{-1, ?} = ?, max{+1,?}=+1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248867" y="1804884"/>
            <a:ext cx="5402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MIN</a:t>
            </a:r>
            <a:r>
              <a:rPr lang="zh-CN" altLang="en-US" sz="2800" dirty="0" smtClean="0"/>
              <a:t>步</a:t>
            </a:r>
            <a:r>
              <a:rPr lang="en-US" altLang="zh-CN" sz="2800" dirty="0" smtClean="0"/>
              <a:t>:  min{-1, ?} = </a:t>
            </a:r>
            <a:r>
              <a:rPr lang="en-US" altLang="zh-CN" sz="2800" dirty="0" smtClean="0"/>
              <a:t>-1</a:t>
            </a:r>
            <a:r>
              <a:rPr lang="en-US" altLang="zh-CN" sz="2800" dirty="0" smtClean="0"/>
              <a:t>, min{+1,?}=?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321499" y="3081697"/>
            <a:ext cx="49808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c</a:t>
            </a:r>
            <a:r>
              <a:rPr lang="en-US" altLang="zh-CN" sz="3200" b="1" dirty="0" smtClean="0"/>
              <a:t> </a:t>
            </a:r>
            <a:r>
              <a:rPr lang="zh-CN" altLang="en-US" sz="3200" b="1" dirty="0" smtClean="0"/>
              <a:t>导致死循环，返回两个？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   方案：自圆其说</a:t>
            </a:r>
            <a:endParaRPr lang="en-US" altLang="zh-CN" sz="3200" b="1" dirty="0" smtClean="0"/>
          </a:p>
        </p:txBody>
      </p:sp>
      <p:sp>
        <p:nvSpPr>
          <p:cNvPr id="10" name="矩形 9"/>
          <p:cNvSpPr/>
          <p:nvPr/>
        </p:nvSpPr>
        <p:spPr>
          <a:xfrm>
            <a:off x="1321499" y="4843901"/>
            <a:ext cx="63770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d</a:t>
            </a:r>
            <a:r>
              <a:rPr lang="en-US" altLang="zh-CN" sz="3200" b="1" dirty="0" smtClean="0"/>
              <a:t> n</a:t>
            </a:r>
            <a:r>
              <a:rPr lang="zh-CN" altLang="en-US" sz="3200" b="1" dirty="0" smtClean="0"/>
              <a:t>是偶数，所以</a:t>
            </a:r>
            <a:r>
              <a:rPr lang="en-US" altLang="zh-CN" sz="3200" b="1" dirty="0" smtClean="0"/>
              <a:t>A</a:t>
            </a:r>
            <a:r>
              <a:rPr lang="zh-CN" altLang="en-US" sz="3200" b="1" dirty="0" smtClean="0"/>
              <a:t>先跳过</a:t>
            </a:r>
            <a:r>
              <a:rPr lang="en-US" altLang="zh-CN" sz="3200" b="1" dirty="0"/>
              <a:t>B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A</a:t>
            </a:r>
            <a:r>
              <a:rPr lang="zh-CN" altLang="en-US" sz="3200" b="1" dirty="0" smtClean="0"/>
              <a:t>先到</a:t>
            </a:r>
            <a:endParaRPr lang="en-US" altLang="zh-CN" sz="3200" b="1" dirty="0" smtClean="0"/>
          </a:p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  n</a:t>
            </a:r>
            <a:r>
              <a:rPr lang="zh-CN" altLang="en-US" sz="3200" b="1" dirty="0" smtClean="0"/>
              <a:t>是奇数，所以</a:t>
            </a:r>
            <a:r>
              <a:rPr lang="en-US" altLang="zh-CN" sz="3200" b="1" dirty="0" smtClean="0"/>
              <a:t>B</a:t>
            </a:r>
            <a:r>
              <a:rPr lang="zh-CN" altLang="en-US" sz="3200" b="1" dirty="0" smtClean="0"/>
              <a:t>先跳过</a:t>
            </a:r>
            <a:r>
              <a:rPr lang="en-US" altLang="zh-CN" sz="3200" b="1" dirty="0" smtClean="0"/>
              <a:t>A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B</a:t>
            </a:r>
            <a:r>
              <a:rPr lang="zh-CN" altLang="en-US" sz="3200" b="1" dirty="0" smtClean="0"/>
              <a:t>先到</a:t>
            </a:r>
            <a:endParaRPr lang="zh-CN" altLang="en-US" sz="3200" b="1" dirty="0"/>
          </a:p>
        </p:txBody>
      </p:sp>
      <p:sp>
        <p:nvSpPr>
          <p:cNvPr id="13" name="矩形 12"/>
          <p:cNvSpPr/>
          <p:nvPr/>
        </p:nvSpPr>
        <p:spPr>
          <a:xfrm>
            <a:off x="2248867" y="2309932"/>
            <a:ext cx="2063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min{</a:t>
            </a:r>
            <a:r>
              <a:rPr lang="en-US" altLang="zh-CN" sz="2800" dirty="0"/>
              <a:t>?</a:t>
            </a:r>
            <a:r>
              <a:rPr lang="en-US" altLang="zh-CN" sz="2800" dirty="0" smtClean="0"/>
              <a:t>, ?}  = 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28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602" y="1420558"/>
            <a:ext cx="7581900" cy="6762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75819" y="501134"/>
            <a:ext cx="2039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Chapter 8</a:t>
            </a:r>
            <a:endParaRPr lang="zh-CN" altLang="en-US" sz="3600" b="1" dirty="0"/>
          </a:p>
        </p:txBody>
      </p:sp>
      <p:sp>
        <p:nvSpPr>
          <p:cNvPr id="6" name="矩形 5"/>
          <p:cNvSpPr/>
          <p:nvPr/>
        </p:nvSpPr>
        <p:spPr>
          <a:xfrm>
            <a:off x="2084890" y="2512814"/>
            <a:ext cx="51555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r>
              <a:rPr lang="zh-CN" altLang="en-US" dirty="0" smtClean="0"/>
              <a:t>无论</a:t>
            </a:r>
            <a:r>
              <a:rPr lang="en-US" altLang="zh-CN" dirty="0" smtClean="0"/>
              <a:t>x y</a:t>
            </a:r>
            <a:r>
              <a:rPr lang="zh-CN" altLang="en-US" dirty="0" smtClean="0"/>
              <a:t>取什么，都没法说明 </a:t>
            </a:r>
            <a:r>
              <a:rPr lang="en-US" altLang="zh-CN" dirty="0" smtClean="0"/>
              <a:t>[1,2] [1,1]</a:t>
            </a:r>
            <a:r>
              <a:rPr lang="zh-CN" altLang="en-US" dirty="0" smtClean="0"/>
              <a:t>临近 等等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没有界限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没法用来不是临近的点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33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377</Words>
  <Application>Microsoft Office PowerPoint</Application>
  <PresentationFormat>宽屏</PresentationFormat>
  <Paragraphs>76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liyitan</dc:creator>
  <cp:lastModifiedBy>liyitan</cp:lastModifiedBy>
  <cp:revision>37</cp:revision>
  <dcterms:created xsi:type="dcterms:W3CDTF">2014-05-21T10:11:18Z</dcterms:created>
  <dcterms:modified xsi:type="dcterms:W3CDTF">2014-05-21T17:47:00Z</dcterms:modified>
</cp:coreProperties>
</file>