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56"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22" autoAdjust="0"/>
  </p:normalViewPr>
  <p:slideViewPr>
    <p:cSldViewPr>
      <p:cViewPr varScale="1">
        <p:scale>
          <a:sx n="88" d="100"/>
          <a:sy n="88"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13343" name="Picture 31" descr="global_02p_tt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81534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333" name="Rectangle 21"/>
          <p:cNvSpPr>
            <a:spLocks noGrp="1" noChangeArrowheads="1"/>
          </p:cNvSpPr>
          <p:nvPr>
            <p:ph type="ctrTitle" sz="quarter"/>
          </p:nvPr>
        </p:nvSpPr>
        <p:spPr>
          <a:xfrm>
            <a:off x="457200" y="2362200"/>
            <a:ext cx="8153400" cy="838200"/>
          </a:xfrm>
        </p:spPr>
        <p:txBody>
          <a:bodyPr/>
          <a:lstStyle>
            <a:lvl1pPr>
              <a:defRPr sz="4000"/>
            </a:lvl1pPr>
          </a:lstStyle>
          <a:p>
            <a:pPr lvl="0"/>
            <a:r>
              <a:rPr lang="zh-CN" altLang="en-US" noProof="0" smtClean="0"/>
              <a:t>单击此处编辑母版标题样式</a:t>
            </a:r>
            <a:endParaRPr lang="en-US" altLang="ko-KR" noProof="0" smtClean="0"/>
          </a:p>
        </p:txBody>
      </p:sp>
      <p:sp>
        <p:nvSpPr>
          <p:cNvPr id="13334" name="Rectangle 22"/>
          <p:cNvSpPr>
            <a:spLocks noGrp="1" noChangeArrowheads="1"/>
          </p:cNvSpPr>
          <p:nvPr>
            <p:ph type="subTitle" sz="quarter" idx="1"/>
          </p:nvPr>
        </p:nvSpPr>
        <p:spPr>
          <a:xfrm>
            <a:off x="762000" y="3657600"/>
            <a:ext cx="7543800" cy="533400"/>
          </a:xfrm>
        </p:spPr>
        <p:txBody>
          <a:bodyPr/>
          <a:lstStyle>
            <a:lvl1pPr marL="0" indent="0" algn="ctr">
              <a:buFont typeface="Wingdings" panose="05000000000000000000" pitchFamily="2" charset="2"/>
              <a:buNone/>
              <a:defRPr sz="2400">
                <a:latin typeface="Arial" panose="020B0604020202020204" pitchFamily="34" charset="0"/>
              </a:defRPr>
            </a:lvl1pPr>
          </a:lstStyle>
          <a:p>
            <a:pPr lvl="0"/>
            <a:r>
              <a:rPr lang="zh-CN" altLang="en-US" noProof="0" smtClean="0"/>
              <a:t>单击此处编辑母版副标题样式</a:t>
            </a:r>
            <a:endParaRPr lang="en-US" altLang="ko-KR" noProof="0" smtClean="0"/>
          </a:p>
        </p:txBody>
      </p:sp>
      <p:sp>
        <p:nvSpPr>
          <p:cNvPr id="13335" name="Rectangle 23"/>
          <p:cNvSpPr>
            <a:spLocks noGrp="1" noChangeArrowheads="1"/>
          </p:cNvSpPr>
          <p:nvPr>
            <p:ph type="dt" sz="quarter" idx="2"/>
          </p:nvPr>
        </p:nvSpPr>
        <p:spPr>
          <a:xfrm>
            <a:off x="457200" y="6553200"/>
            <a:ext cx="2133600" cy="152400"/>
          </a:xfrm>
        </p:spPr>
        <p:txBody>
          <a:bodyPr/>
          <a:lstStyle>
            <a:lvl1pPr>
              <a:defRPr sz="1400">
                <a:effectLst>
                  <a:outerShdw blurRad="38100" dist="38100" dir="2700000" algn="tl">
                    <a:srgbClr val="C0C0C0"/>
                  </a:outerShdw>
                </a:effectLst>
                <a:latin typeface="Times New Roman" panose="02020603050405020304" pitchFamily="18" charset="0"/>
              </a:defRPr>
            </a:lvl1pPr>
          </a:lstStyle>
          <a:p>
            <a:endParaRPr lang="en-US" altLang="ko-KR"/>
          </a:p>
        </p:txBody>
      </p:sp>
      <p:sp>
        <p:nvSpPr>
          <p:cNvPr id="13336" name="Rectangle 24"/>
          <p:cNvSpPr>
            <a:spLocks noGrp="1" noChangeArrowheads="1"/>
          </p:cNvSpPr>
          <p:nvPr>
            <p:ph type="ftr" sz="quarter" idx="3"/>
          </p:nvPr>
        </p:nvSpPr>
        <p:spPr>
          <a:xfrm>
            <a:off x="3124200" y="6553200"/>
            <a:ext cx="2895600" cy="152400"/>
          </a:xfrm>
        </p:spPr>
        <p:txBody>
          <a:bodyPr/>
          <a:lstStyle>
            <a:lvl1pPr algn="ctr">
              <a:defRPr sz="1400">
                <a:effectLst>
                  <a:outerShdw blurRad="38100" dist="38100" dir="2700000" algn="tl">
                    <a:srgbClr val="C0C0C0"/>
                  </a:outerShdw>
                </a:effectLst>
                <a:latin typeface="Times New Roman" panose="02020603050405020304" pitchFamily="18" charset="0"/>
              </a:defRPr>
            </a:lvl1pPr>
          </a:lstStyle>
          <a:p>
            <a:endParaRPr lang="en-US" altLang="ko-KR"/>
          </a:p>
        </p:txBody>
      </p:sp>
      <p:sp>
        <p:nvSpPr>
          <p:cNvPr id="13337" name="Rectangle 25"/>
          <p:cNvSpPr>
            <a:spLocks noGrp="1" noChangeArrowheads="1"/>
          </p:cNvSpPr>
          <p:nvPr>
            <p:ph type="sldNum" sz="quarter" idx="4"/>
          </p:nvPr>
        </p:nvSpPr>
        <p:spPr>
          <a:xfrm>
            <a:off x="6553200" y="6553200"/>
            <a:ext cx="2133600" cy="152400"/>
          </a:xfrm>
        </p:spPr>
        <p:txBody>
          <a:bodyPr/>
          <a:lstStyle>
            <a:lvl1pPr algn="r">
              <a:defRPr sz="1400">
                <a:effectLst>
                  <a:outerShdw blurRad="38100" dist="38100" dir="2700000" algn="tl">
                    <a:srgbClr val="C0C0C0"/>
                  </a:outerShdw>
                </a:effectLst>
                <a:latin typeface="Times New Roman" panose="02020603050405020304" pitchFamily="18" charset="0"/>
              </a:defRPr>
            </a:lvl1pPr>
          </a:lstStyle>
          <a:p>
            <a:fld id="{6CCB9052-E221-482C-A626-316D1CDDE8A1}" type="slidenum">
              <a:rPr lang="ko-KR" altLang="en-US"/>
              <a:pPr/>
              <a:t>‹#›</a:t>
            </a:fld>
            <a:endParaRPr lang="en-US" altLang="ko-K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ko-KR"/>
              <a:t>www.themegallery.com</a:t>
            </a:r>
          </a:p>
        </p:txBody>
      </p:sp>
      <p:sp>
        <p:nvSpPr>
          <p:cNvPr id="5" name="页脚占位符 4"/>
          <p:cNvSpPr>
            <a:spLocks noGrp="1"/>
          </p:cNvSpPr>
          <p:nvPr>
            <p:ph type="ftr" sz="quarter" idx="11"/>
          </p:nvPr>
        </p:nvSpPr>
        <p:spPr/>
        <p:txBody>
          <a:bodyPr/>
          <a:lstStyle>
            <a:lvl1pPr>
              <a:defRPr/>
            </a:lvl1pPr>
          </a:lstStyle>
          <a:p>
            <a:r>
              <a:rPr lang="en-US" altLang="ko-KR"/>
              <a:t>Company Logo</a:t>
            </a:r>
          </a:p>
        </p:txBody>
      </p:sp>
      <p:sp>
        <p:nvSpPr>
          <p:cNvPr id="6" name="灯片编号占位符 5"/>
          <p:cNvSpPr>
            <a:spLocks noGrp="1"/>
          </p:cNvSpPr>
          <p:nvPr>
            <p:ph type="sldNum" sz="quarter" idx="12"/>
          </p:nvPr>
        </p:nvSpPr>
        <p:spPr/>
        <p:txBody>
          <a:bodyPr/>
          <a:lstStyle>
            <a:lvl1pPr>
              <a:defRPr/>
            </a:lvl1pPr>
          </a:lstStyle>
          <a:p>
            <a:fld id="{507B9465-BC6F-4A5F-9AF0-16BEC680E605}" type="slidenum">
              <a:rPr lang="ko-KR" altLang="en-US"/>
              <a:pPr/>
              <a:t>‹#›</a:t>
            </a:fld>
            <a:endParaRPr lang="en-US" altLang="ko-KR"/>
          </a:p>
        </p:txBody>
      </p:sp>
    </p:spTree>
    <p:extLst>
      <p:ext uri="{BB962C8B-B14F-4D97-AF65-F5344CB8AC3E}">
        <p14:creationId xmlns:p14="http://schemas.microsoft.com/office/powerpoint/2010/main" val="266670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457200"/>
            <a:ext cx="21145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457200"/>
            <a:ext cx="619125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ko-KR"/>
              <a:t>www.themegallery.com</a:t>
            </a:r>
          </a:p>
        </p:txBody>
      </p:sp>
      <p:sp>
        <p:nvSpPr>
          <p:cNvPr id="5" name="页脚占位符 4"/>
          <p:cNvSpPr>
            <a:spLocks noGrp="1"/>
          </p:cNvSpPr>
          <p:nvPr>
            <p:ph type="ftr" sz="quarter" idx="11"/>
          </p:nvPr>
        </p:nvSpPr>
        <p:spPr/>
        <p:txBody>
          <a:bodyPr/>
          <a:lstStyle>
            <a:lvl1pPr>
              <a:defRPr/>
            </a:lvl1pPr>
          </a:lstStyle>
          <a:p>
            <a:r>
              <a:rPr lang="en-US" altLang="ko-KR"/>
              <a:t>Company Logo</a:t>
            </a:r>
          </a:p>
        </p:txBody>
      </p:sp>
      <p:sp>
        <p:nvSpPr>
          <p:cNvPr id="6" name="灯片编号占位符 5"/>
          <p:cNvSpPr>
            <a:spLocks noGrp="1"/>
          </p:cNvSpPr>
          <p:nvPr>
            <p:ph type="sldNum" sz="quarter" idx="12"/>
          </p:nvPr>
        </p:nvSpPr>
        <p:spPr/>
        <p:txBody>
          <a:bodyPr/>
          <a:lstStyle>
            <a:lvl1pPr>
              <a:defRPr/>
            </a:lvl1pPr>
          </a:lstStyle>
          <a:p>
            <a:fld id="{1054024D-621F-48CE-912F-846C3D8F5A1B}" type="slidenum">
              <a:rPr lang="ko-KR" altLang="en-US"/>
              <a:pPr/>
              <a:t>‹#›</a:t>
            </a:fld>
            <a:endParaRPr lang="en-US" altLang="ko-KR"/>
          </a:p>
        </p:txBody>
      </p:sp>
    </p:spTree>
    <p:extLst>
      <p:ext uri="{BB962C8B-B14F-4D97-AF65-F5344CB8AC3E}">
        <p14:creationId xmlns:p14="http://schemas.microsoft.com/office/powerpoint/2010/main" val="99212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381000" y="457200"/>
            <a:ext cx="8458200" cy="762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371600"/>
            <a:ext cx="8229600" cy="4953000"/>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327025" y="6477000"/>
            <a:ext cx="2514600" cy="304800"/>
          </a:xfrm>
        </p:spPr>
        <p:txBody>
          <a:bodyPr/>
          <a:lstStyle>
            <a:lvl1pPr>
              <a:defRPr/>
            </a:lvl1pPr>
          </a:lstStyle>
          <a:p>
            <a:r>
              <a:rPr lang="en-US" altLang="ko-KR"/>
              <a:t>www.themegallery.com</a:t>
            </a:r>
          </a:p>
        </p:txBody>
      </p:sp>
      <p:sp>
        <p:nvSpPr>
          <p:cNvPr id="5" name="页脚占位符 4"/>
          <p:cNvSpPr>
            <a:spLocks noGrp="1"/>
          </p:cNvSpPr>
          <p:nvPr>
            <p:ph type="ftr" sz="quarter" idx="11"/>
          </p:nvPr>
        </p:nvSpPr>
        <p:spPr>
          <a:xfrm>
            <a:off x="5943600" y="6477000"/>
            <a:ext cx="2895600" cy="304800"/>
          </a:xfrm>
        </p:spPr>
        <p:txBody>
          <a:bodyPr/>
          <a:lstStyle>
            <a:lvl1pPr>
              <a:defRPr/>
            </a:lvl1pPr>
          </a:lstStyle>
          <a:p>
            <a:r>
              <a:rPr lang="en-US" altLang="ko-KR"/>
              <a:t>Company Logo</a:t>
            </a:r>
          </a:p>
        </p:txBody>
      </p:sp>
      <p:sp>
        <p:nvSpPr>
          <p:cNvPr id="6" name="灯片编号占位符 5"/>
          <p:cNvSpPr>
            <a:spLocks noGrp="1"/>
          </p:cNvSpPr>
          <p:nvPr>
            <p:ph type="sldNum" sz="quarter" idx="12"/>
          </p:nvPr>
        </p:nvSpPr>
        <p:spPr>
          <a:xfrm>
            <a:off x="3276600" y="6477000"/>
            <a:ext cx="2133600" cy="304800"/>
          </a:xfrm>
        </p:spPr>
        <p:txBody>
          <a:bodyPr/>
          <a:lstStyle>
            <a:lvl1pPr>
              <a:defRPr/>
            </a:lvl1pPr>
          </a:lstStyle>
          <a:p>
            <a:fld id="{1CF339BC-49AD-456D-BF01-923EEECF15D6}" type="slidenum">
              <a:rPr lang="ko-KR" altLang="en-US"/>
              <a:pPr/>
              <a:t>‹#›</a:t>
            </a:fld>
            <a:endParaRPr lang="en-US" altLang="ko-KR"/>
          </a:p>
        </p:txBody>
      </p:sp>
    </p:spTree>
    <p:extLst>
      <p:ext uri="{BB962C8B-B14F-4D97-AF65-F5344CB8AC3E}">
        <p14:creationId xmlns:p14="http://schemas.microsoft.com/office/powerpoint/2010/main" val="420981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ko-KR"/>
              <a:t>www.themegallery.com</a:t>
            </a:r>
          </a:p>
        </p:txBody>
      </p:sp>
      <p:sp>
        <p:nvSpPr>
          <p:cNvPr id="5" name="页脚占位符 4"/>
          <p:cNvSpPr>
            <a:spLocks noGrp="1"/>
          </p:cNvSpPr>
          <p:nvPr>
            <p:ph type="ftr" sz="quarter" idx="11"/>
          </p:nvPr>
        </p:nvSpPr>
        <p:spPr/>
        <p:txBody>
          <a:bodyPr/>
          <a:lstStyle>
            <a:lvl1pPr>
              <a:defRPr/>
            </a:lvl1pPr>
          </a:lstStyle>
          <a:p>
            <a:r>
              <a:rPr lang="en-US" altLang="ko-KR"/>
              <a:t>Company Logo</a:t>
            </a:r>
          </a:p>
        </p:txBody>
      </p:sp>
      <p:sp>
        <p:nvSpPr>
          <p:cNvPr id="6" name="灯片编号占位符 5"/>
          <p:cNvSpPr>
            <a:spLocks noGrp="1"/>
          </p:cNvSpPr>
          <p:nvPr>
            <p:ph type="sldNum" sz="quarter" idx="12"/>
          </p:nvPr>
        </p:nvSpPr>
        <p:spPr/>
        <p:txBody>
          <a:bodyPr/>
          <a:lstStyle>
            <a:lvl1pPr>
              <a:defRPr/>
            </a:lvl1pPr>
          </a:lstStyle>
          <a:p>
            <a:fld id="{DE41AEB8-1B47-49E9-BCBF-060FA8E6479E}" type="slidenum">
              <a:rPr lang="ko-KR" altLang="en-US"/>
              <a:pPr/>
              <a:t>‹#›</a:t>
            </a:fld>
            <a:endParaRPr lang="en-US" altLang="ko-KR"/>
          </a:p>
        </p:txBody>
      </p:sp>
    </p:spTree>
    <p:extLst>
      <p:ext uri="{BB962C8B-B14F-4D97-AF65-F5344CB8AC3E}">
        <p14:creationId xmlns:p14="http://schemas.microsoft.com/office/powerpoint/2010/main" val="299603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en-US" altLang="ko-KR"/>
              <a:t>www.themegallery.com</a:t>
            </a:r>
          </a:p>
        </p:txBody>
      </p:sp>
      <p:sp>
        <p:nvSpPr>
          <p:cNvPr id="5" name="页脚占位符 4"/>
          <p:cNvSpPr>
            <a:spLocks noGrp="1"/>
          </p:cNvSpPr>
          <p:nvPr>
            <p:ph type="ftr" sz="quarter" idx="11"/>
          </p:nvPr>
        </p:nvSpPr>
        <p:spPr/>
        <p:txBody>
          <a:bodyPr/>
          <a:lstStyle>
            <a:lvl1pPr>
              <a:defRPr/>
            </a:lvl1pPr>
          </a:lstStyle>
          <a:p>
            <a:r>
              <a:rPr lang="en-US" altLang="ko-KR"/>
              <a:t>Company Logo</a:t>
            </a:r>
          </a:p>
        </p:txBody>
      </p:sp>
      <p:sp>
        <p:nvSpPr>
          <p:cNvPr id="6" name="灯片编号占位符 5"/>
          <p:cNvSpPr>
            <a:spLocks noGrp="1"/>
          </p:cNvSpPr>
          <p:nvPr>
            <p:ph type="sldNum" sz="quarter" idx="12"/>
          </p:nvPr>
        </p:nvSpPr>
        <p:spPr/>
        <p:txBody>
          <a:bodyPr/>
          <a:lstStyle>
            <a:lvl1pPr>
              <a:defRPr/>
            </a:lvl1pPr>
          </a:lstStyle>
          <a:p>
            <a:fld id="{F1DB68F5-E83F-4234-A4B6-1EEA9C25583A}" type="slidenum">
              <a:rPr lang="ko-KR" altLang="en-US"/>
              <a:pPr/>
              <a:t>‹#›</a:t>
            </a:fld>
            <a:endParaRPr lang="en-US" altLang="ko-KR"/>
          </a:p>
        </p:txBody>
      </p:sp>
    </p:spTree>
    <p:extLst>
      <p:ext uri="{BB962C8B-B14F-4D97-AF65-F5344CB8AC3E}">
        <p14:creationId xmlns:p14="http://schemas.microsoft.com/office/powerpoint/2010/main" val="31001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en-US" altLang="ko-KR"/>
              <a:t>www.themegallery.com</a:t>
            </a:r>
          </a:p>
        </p:txBody>
      </p:sp>
      <p:sp>
        <p:nvSpPr>
          <p:cNvPr id="6" name="页脚占位符 5"/>
          <p:cNvSpPr>
            <a:spLocks noGrp="1"/>
          </p:cNvSpPr>
          <p:nvPr>
            <p:ph type="ftr" sz="quarter" idx="11"/>
          </p:nvPr>
        </p:nvSpPr>
        <p:spPr/>
        <p:txBody>
          <a:bodyPr/>
          <a:lstStyle>
            <a:lvl1pPr>
              <a:defRPr/>
            </a:lvl1pPr>
          </a:lstStyle>
          <a:p>
            <a:r>
              <a:rPr lang="en-US" altLang="ko-KR"/>
              <a:t>Company Logo</a:t>
            </a:r>
          </a:p>
        </p:txBody>
      </p:sp>
      <p:sp>
        <p:nvSpPr>
          <p:cNvPr id="7" name="灯片编号占位符 6"/>
          <p:cNvSpPr>
            <a:spLocks noGrp="1"/>
          </p:cNvSpPr>
          <p:nvPr>
            <p:ph type="sldNum" sz="quarter" idx="12"/>
          </p:nvPr>
        </p:nvSpPr>
        <p:spPr/>
        <p:txBody>
          <a:bodyPr/>
          <a:lstStyle>
            <a:lvl1pPr>
              <a:defRPr/>
            </a:lvl1pPr>
          </a:lstStyle>
          <a:p>
            <a:fld id="{5ADD8B99-A45E-4BBC-8243-5ADE3D18CB9B}" type="slidenum">
              <a:rPr lang="ko-KR" altLang="en-US"/>
              <a:pPr/>
              <a:t>‹#›</a:t>
            </a:fld>
            <a:endParaRPr lang="en-US" altLang="ko-KR"/>
          </a:p>
        </p:txBody>
      </p:sp>
    </p:spTree>
    <p:extLst>
      <p:ext uri="{BB962C8B-B14F-4D97-AF65-F5344CB8AC3E}">
        <p14:creationId xmlns:p14="http://schemas.microsoft.com/office/powerpoint/2010/main" val="183703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en-US" altLang="ko-KR"/>
              <a:t>www.themegallery.com</a:t>
            </a:r>
          </a:p>
        </p:txBody>
      </p:sp>
      <p:sp>
        <p:nvSpPr>
          <p:cNvPr id="8" name="页脚占位符 7"/>
          <p:cNvSpPr>
            <a:spLocks noGrp="1"/>
          </p:cNvSpPr>
          <p:nvPr>
            <p:ph type="ftr" sz="quarter" idx="11"/>
          </p:nvPr>
        </p:nvSpPr>
        <p:spPr/>
        <p:txBody>
          <a:bodyPr/>
          <a:lstStyle>
            <a:lvl1pPr>
              <a:defRPr/>
            </a:lvl1pPr>
          </a:lstStyle>
          <a:p>
            <a:r>
              <a:rPr lang="en-US" altLang="ko-KR"/>
              <a:t>Company Logo</a:t>
            </a:r>
          </a:p>
        </p:txBody>
      </p:sp>
      <p:sp>
        <p:nvSpPr>
          <p:cNvPr id="9" name="灯片编号占位符 8"/>
          <p:cNvSpPr>
            <a:spLocks noGrp="1"/>
          </p:cNvSpPr>
          <p:nvPr>
            <p:ph type="sldNum" sz="quarter" idx="12"/>
          </p:nvPr>
        </p:nvSpPr>
        <p:spPr/>
        <p:txBody>
          <a:bodyPr/>
          <a:lstStyle>
            <a:lvl1pPr>
              <a:defRPr/>
            </a:lvl1pPr>
          </a:lstStyle>
          <a:p>
            <a:fld id="{A27B107D-7B83-4411-BA25-482194807D6B}" type="slidenum">
              <a:rPr lang="ko-KR" altLang="en-US"/>
              <a:pPr/>
              <a:t>‹#›</a:t>
            </a:fld>
            <a:endParaRPr lang="en-US" altLang="ko-KR"/>
          </a:p>
        </p:txBody>
      </p:sp>
    </p:spTree>
    <p:extLst>
      <p:ext uri="{BB962C8B-B14F-4D97-AF65-F5344CB8AC3E}">
        <p14:creationId xmlns:p14="http://schemas.microsoft.com/office/powerpoint/2010/main" val="160357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en-US" altLang="ko-KR"/>
              <a:t>www.themegallery.com</a:t>
            </a:r>
          </a:p>
        </p:txBody>
      </p:sp>
      <p:sp>
        <p:nvSpPr>
          <p:cNvPr id="4" name="页脚占位符 3"/>
          <p:cNvSpPr>
            <a:spLocks noGrp="1"/>
          </p:cNvSpPr>
          <p:nvPr>
            <p:ph type="ftr" sz="quarter" idx="11"/>
          </p:nvPr>
        </p:nvSpPr>
        <p:spPr/>
        <p:txBody>
          <a:bodyPr/>
          <a:lstStyle>
            <a:lvl1pPr>
              <a:defRPr/>
            </a:lvl1pPr>
          </a:lstStyle>
          <a:p>
            <a:r>
              <a:rPr lang="en-US" altLang="ko-KR"/>
              <a:t>Company Logo</a:t>
            </a:r>
          </a:p>
        </p:txBody>
      </p:sp>
      <p:sp>
        <p:nvSpPr>
          <p:cNvPr id="5" name="灯片编号占位符 4"/>
          <p:cNvSpPr>
            <a:spLocks noGrp="1"/>
          </p:cNvSpPr>
          <p:nvPr>
            <p:ph type="sldNum" sz="quarter" idx="12"/>
          </p:nvPr>
        </p:nvSpPr>
        <p:spPr/>
        <p:txBody>
          <a:bodyPr/>
          <a:lstStyle>
            <a:lvl1pPr>
              <a:defRPr/>
            </a:lvl1pPr>
          </a:lstStyle>
          <a:p>
            <a:fld id="{A0888A83-BFC8-448D-A8E2-71F1EAD11666}" type="slidenum">
              <a:rPr lang="ko-KR" altLang="en-US"/>
              <a:pPr/>
              <a:t>‹#›</a:t>
            </a:fld>
            <a:endParaRPr lang="en-US" altLang="ko-KR"/>
          </a:p>
        </p:txBody>
      </p:sp>
    </p:spTree>
    <p:extLst>
      <p:ext uri="{BB962C8B-B14F-4D97-AF65-F5344CB8AC3E}">
        <p14:creationId xmlns:p14="http://schemas.microsoft.com/office/powerpoint/2010/main" val="392583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ko-KR"/>
              <a:t>www.themegallery.com</a:t>
            </a:r>
          </a:p>
        </p:txBody>
      </p:sp>
      <p:sp>
        <p:nvSpPr>
          <p:cNvPr id="3" name="页脚占位符 2"/>
          <p:cNvSpPr>
            <a:spLocks noGrp="1"/>
          </p:cNvSpPr>
          <p:nvPr>
            <p:ph type="ftr" sz="quarter" idx="11"/>
          </p:nvPr>
        </p:nvSpPr>
        <p:spPr/>
        <p:txBody>
          <a:bodyPr/>
          <a:lstStyle>
            <a:lvl1pPr>
              <a:defRPr/>
            </a:lvl1pPr>
          </a:lstStyle>
          <a:p>
            <a:r>
              <a:rPr lang="en-US" altLang="ko-KR"/>
              <a:t>Company Logo</a:t>
            </a:r>
          </a:p>
        </p:txBody>
      </p:sp>
      <p:sp>
        <p:nvSpPr>
          <p:cNvPr id="4" name="灯片编号占位符 3"/>
          <p:cNvSpPr>
            <a:spLocks noGrp="1"/>
          </p:cNvSpPr>
          <p:nvPr>
            <p:ph type="sldNum" sz="quarter" idx="12"/>
          </p:nvPr>
        </p:nvSpPr>
        <p:spPr/>
        <p:txBody>
          <a:bodyPr/>
          <a:lstStyle>
            <a:lvl1pPr>
              <a:defRPr/>
            </a:lvl1pPr>
          </a:lstStyle>
          <a:p>
            <a:fld id="{371F2AB7-1299-43C5-9A8A-7496A12CF407}" type="slidenum">
              <a:rPr lang="ko-KR" altLang="en-US"/>
              <a:pPr/>
              <a:t>‹#›</a:t>
            </a:fld>
            <a:endParaRPr lang="en-US" altLang="ko-KR"/>
          </a:p>
        </p:txBody>
      </p:sp>
    </p:spTree>
    <p:extLst>
      <p:ext uri="{BB962C8B-B14F-4D97-AF65-F5344CB8AC3E}">
        <p14:creationId xmlns:p14="http://schemas.microsoft.com/office/powerpoint/2010/main" val="204388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en-US" altLang="ko-KR"/>
              <a:t>www.themegallery.com</a:t>
            </a:r>
          </a:p>
        </p:txBody>
      </p:sp>
      <p:sp>
        <p:nvSpPr>
          <p:cNvPr id="6" name="页脚占位符 5"/>
          <p:cNvSpPr>
            <a:spLocks noGrp="1"/>
          </p:cNvSpPr>
          <p:nvPr>
            <p:ph type="ftr" sz="quarter" idx="11"/>
          </p:nvPr>
        </p:nvSpPr>
        <p:spPr/>
        <p:txBody>
          <a:bodyPr/>
          <a:lstStyle>
            <a:lvl1pPr>
              <a:defRPr/>
            </a:lvl1pPr>
          </a:lstStyle>
          <a:p>
            <a:r>
              <a:rPr lang="en-US" altLang="ko-KR"/>
              <a:t>Company Logo</a:t>
            </a:r>
          </a:p>
        </p:txBody>
      </p:sp>
      <p:sp>
        <p:nvSpPr>
          <p:cNvPr id="7" name="灯片编号占位符 6"/>
          <p:cNvSpPr>
            <a:spLocks noGrp="1"/>
          </p:cNvSpPr>
          <p:nvPr>
            <p:ph type="sldNum" sz="quarter" idx="12"/>
          </p:nvPr>
        </p:nvSpPr>
        <p:spPr/>
        <p:txBody>
          <a:bodyPr/>
          <a:lstStyle>
            <a:lvl1pPr>
              <a:defRPr/>
            </a:lvl1pPr>
          </a:lstStyle>
          <a:p>
            <a:fld id="{738B86A3-EB35-4095-B1D1-4920746440B9}" type="slidenum">
              <a:rPr lang="ko-KR" altLang="en-US"/>
              <a:pPr/>
              <a:t>‹#›</a:t>
            </a:fld>
            <a:endParaRPr lang="en-US" altLang="ko-KR"/>
          </a:p>
        </p:txBody>
      </p:sp>
    </p:spTree>
    <p:extLst>
      <p:ext uri="{BB962C8B-B14F-4D97-AF65-F5344CB8AC3E}">
        <p14:creationId xmlns:p14="http://schemas.microsoft.com/office/powerpoint/2010/main" val="171454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en-US" altLang="ko-KR"/>
              <a:t>www.themegallery.com</a:t>
            </a:r>
          </a:p>
        </p:txBody>
      </p:sp>
      <p:sp>
        <p:nvSpPr>
          <p:cNvPr id="6" name="页脚占位符 5"/>
          <p:cNvSpPr>
            <a:spLocks noGrp="1"/>
          </p:cNvSpPr>
          <p:nvPr>
            <p:ph type="ftr" sz="quarter" idx="11"/>
          </p:nvPr>
        </p:nvSpPr>
        <p:spPr/>
        <p:txBody>
          <a:bodyPr/>
          <a:lstStyle>
            <a:lvl1pPr>
              <a:defRPr/>
            </a:lvl1pPr>
          </a:lstStyle>
          <a:p>
            <a:r>
              <a:rPr lang="en-US" altLang="ko-KR"/>
              <a:t>Company Logo</a:t>
            </a:r>
          </a:p>
        </p:txBody>
      </p:sp>
      <p:sp>
        <p:nvSpPr>
          <p:cNvPr id="7" name="灯片编号占位符 6"/>
          <p:cNvSpPr>
            <a:spLocks noGrp="1"/>
          </p:cNvSpPr>
          <p:nvPr>
            <p:ph type="sldNum" sz="quarter" idx="12"/>
          </p:nvPr>
        </p:nvSpPr>
        <p:spPr/>
        <p:txBody>
          <a:bodyPr/>
          <a:lstStyle>
            <a:lvl1pPr>
              <a:defRPr/>
            </a:lvl1pPr>
          </a:lstStyle>
          <a:p>
            <a:fld id="{D3ED402C-4018-42E2-81DF-7DD508E86807}" type="slidenum">
              <a:rPr lang="ko-KR" altLang="en-US"/>
              <a:pPr/>
              <a:t>‹#›</a:t>
            </a:fld>
            <a:endParaRPr lang="en-US" altLang="ko-KR"/>
          </a:p>
        </p:txBody>
      </p:sp>
    </p:spTree>
    <p:extLst>
      <p:ext uri="{BB962C8B-B14F-4D97-AF65-F5344CB8AC3E}">
        <p14:creationId xmlns:p14="http://schemas.microsoft.com/office/powerpoint/2010/main" val="398120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9" name="Rectangle 21"/>
          <p:cNvSpPr>
            <a:spLocks noGrp="1" noChangeArrowheads="1"/>
          </p:cNvSpPr>
          <p:nvPr>
            <p:ph type="title"/>
          </p:nvPr>
        </p:nvSpPr>
        <p:spPr bwMode="black">
          <a:xfrm>
            <a:off x="381000" y="457200"/>
            <a:ext cx="845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ko-KR" smtClean="0"/>
          </a:p>
        </p:txBody>
      </p:sp>
      <p:sp>
        <p:nvSpPr>
          <p:cNvPr id="12310" name="Rectangle 22"/>
          <p:cNvSpPr>
            <a:spLocks noGrp="1" noChangeArrowheads="1"/>
          </p:cNvSpPr>
          <p:nvPr>
            <p:ph type="body" idx="1"/>
          </p:nvPr>
        </p:nvSpPr>
        <p:spPr bwMode="auto">
          <a:xfrm>
            <a:off x="457200" y="13716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ko-KR" smtClean="0"/>
          </a:p>
        </p:txBody>
      </p:sp>
      <p:sp>
        <p:nvSpPr>
          <p:cNvPr id="12311" name="Rectangle 23"/>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mn-lt"/>
                <a:ea typeface="굴림" panose="020B0600000101010101" pitchFamily="34" charset="-127"/>
              </a:defRPr>
            </a:lvl1pPr>
          </a:lstStyle>
          <a:p>
            <a:r>
              <a:rPr lang="en-US" altLang="ko-KR"/>
              <a:t>www.themegallery.com</a:t>
            </a:r>
          </a:p>
        </p:txBody>
      </p:sp>
      <p:sp>
        <p:nvSpPr>
          <p:cNvPr id="12312" name="Rectangle 24"/>
          <p:cNvSpPr>
            <a:spLocks noGrp="1" noChangeArrowheads="1"/>
          </p:cNvSpPr>
          <p:nvPr>
            <p:ph type="ftr" sz="quarter" idx="3"/>
          </p:nvPr>
        </p:nvSpPr>
        <p:spPr bwMode="auto">
          <a:xfrm>
            <a:off x="5943600" y="64770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mn-lt"/>
                <a:ea typeface="굴림" panose="020B0600000101010101" pitchFamily="34" charset="-127"/>
              </a:defRPr>
            </a:lvl1pPr>
          </a:lstStyle>
          <a:p>
            <a:r>
              <a:rPr lang="en-US" altLang="ko-KR"/>
              <a:t>Company Logo</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mn-lt"/>
                <a:ea typeface="굴림" panose="020B0600000101010101" pitchFamily="34" charset="-127"/>
              </a:defRPr>
            </a:lvl1pPr>
          </a:lstStyle>
          <a:p>
            <a:fld id="{F85477CC-16BF-4FA6-9D64-EC524C89B5D9}" type="slidenum">
              <a:rPr lang="ko-KR" altLang="en-US"/>
              <a:pPr/>
              <a:t>‹#›</a:t>
            </a:fld>
            <a:endParaRPr lang="en-US" altLang="ko-KR"/>
          </a:p>
        </p:txBody>
      </p:sp>
      <p:pic>
        <p:nvPicPr>
          <p:cNvPr id="12321" name="Picture 33" descr="global_02p_tt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iming>
    <p:tnLst>
      <p:par>
        <p:cTn id="1" dur="indefinite" restart="never" nodeType="tmRoot"/>
      </p:par>
    </p:tnLst>
  </p:timing>
  <p:hf sldNum="0" hdr="0"/>
  <p:txStyles>
    <p:titleStyle>
      <a:lvl1pPr algn="ctr" rtl="0" eaLnBrk="1" fontAlgn="base" hangingPunct="1">
        <a:spcBef>
          <a:spcPct val="0"/>
        </a:spcBef>
        <a:spcAft>
          <a:spcPct val="0"/>
        </a:spcAft>
        <a:defRPr sz="3200" b="1" kern="1200">
          <a:solidFill>
            <a:schemeClr val="tx2"/>
          </a:solidFill>
          <a:latin typeface="+mj-lt"/>
          <a:ea typeface="+mj-ea"/>
          <a:cs typeface="+mj-cs"/>
        </a:defRPr>
      </a:lvl1pPr>
      <a:lvl2pPr algn="ctr" rtl="0" eaLnBrk="1" fontAlgn="base" hangingPunct="1">
        <a:spcBef>
          <a:spcPct val="0"/>
        </a:spcBef>
        <a:spcAft>
          <a:spcPct val="0"/>
        </a:spcAft>
        <a:defRPr sz="3200" b="1">
          <a:solidFill>
            <a:schemeClr val="tx2"/>
          </a:solidFill>
          <a:latin typeface="Verdana" panose="020B0604030504040204" pitchFamily="34" charset="0"/>
        </a:defRPr>
      </a:lvl2pPr>
      <a:lvl3pPr algn="ctr" rtl="0" eaLnBrk="1" fontAlgn="base" hangingPunct="1">
        <a:spcBef>
          <a:spcPct val="0"/>
        </a:spcBef>
        <a:spcAft>
          <a:spcPct val="0"/>
        </a:spcAft>
        <a:defRPr sz="3200" b="1">
          <a:solidFill>
            <a:schemeClr val="tx2"/>
          </a:solidFill>
          <a:latin typeface="Verdana" panose="020B0604030504040204" pitchFamily="34" charset="0"/>
        </a:defRPr>
      </a:lvl3pPr>
      <a:lvl4pPr algn="ctr" rtl="0" eaLnBrk="1" fontAlgn="base" hangingPunct="1">
        <a:spcBef>
          <a:spcPct val="0"/>
        </a:spcBef>
        <a:spcAft>
          <a:spcPct val="0"/>
        </a:spcAft>
        <a:defRPr sz="3200" b="1">
          <a:solidFill>
            <a:schemeClr val="tx2"/>
          </a:solidFill>
          <a:latin typeface="Verdana" panose="020B0604030504040204" pitchFamily="34" charset="0"/>
        </a:defRPr>
      </a:lvl4pPr>
      <a:lvl5pPr algn="ctr" rtl="0" eaLnBrk="1" fontAlgn="base" hangingPunct="1">
        <a:spcBef>
          <a:spcPct val="0"/>
        </a:spcBef>
        <a:spcAft>
          <a:spcPct val="0"/>
        </a:spcAft>
        <a:defRPr sz="3200" b="1">
          <a:solidFill>
            <a:schemeClr val="tx2"/>
          </a:solidFill>
          <a:latin typeface="Verdana" panose="020B0604030504040204" pitchFamily="34" charset="0"/>
        </a:defRPr>
      </a:lvl5pPr>
      <a:lvl6pPr marL="457200" algn="ctr" rtl="0" eaLnBrk="1" fontAlgn="base" hangingPunct="1">
        <a:spcBef>
          <a:spcPct val="0"/>
        </a:spcBef>
        <a:spcAft>
          <a:spcPct val="0"/>
        </a:spcAft>
        <a:defRPr sz="3200" b="1">
          <a:solidFill>
            <a:schemeClr val="tx2"/>
          </a:solidFill>
          <a:latin typeface="Verdana" panose="020B0604030504040204" pitchFamily="34" charset="0"/>
        </a:defRPr>
      </a:lvl6pPr>
      <a:lvl7pPr marL="914400" algn="ctr" rtl="0" eaLnBrk="1" fontAlgn="base" hangingPunct="1">
        <a:spcBef>
          <a:spcPct val="0"/>
        </a:spcBef>
        <a:spcAft>
          <a:spcPct val="0"/>
        </a:spcAft>
        <a:defRPr sz="3200" b="1">
          <a:solidFill>
            <a:schemeClr val="tx2"/>
          </a:solidFill>
          <a:latin typeface="Verdana" panose="020B0604030504040204" pitchFamily="34" charset="0"/>
        </a:defRPr>
      </a:lvl7pPr>
      <a:lvl8pPr marL="1371600" algn="ctr" rtl="0" eaLnBrk="1" fontAlgn="base" hangingPunct="1">
        <a:spcBef>
          <a:spcPct val="0"/>
        </a:spcBef>
        <a:spcAft>
          <a:spcPct val="0"/>
        </a:spcAft>
        <a:defRPr sz="3200" b="1">
          <a:solidFill>
            <a:schemeClr val="tx2"/>
          </a:solidFill>
          <a:latin typeface="Verdana" panose="020B0604030504040204" pitchFamily="34" charset="0"/>
        </a:defRPr>
      </a:lvl8pPr>
      <a:lvl9pPr marL="1828800" algn="ctr"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accent1"/>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60000"/>
        <a:buFont typeface="Wingdings" panose="05000000000000000000" pitchFamily="2" charset="2"/>
        <a:buChar char="q"/>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60000"/>
        <a:buFont typeface="Wingdings" panose="05000000000000000000" pitchFamily="2" charset="2"/>
        <a:buChar char="q"/>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2.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10" Type="http://schemas.openxmlformats.org/officeDocument/2006/relationships/image" Target="../media/image11.wmf"/><Relationship Id="rId4" Type="http://schemas.openxmlformats.org/officeDocument/2006/relationships/image" Target="../media/image13.png"/><Relationship Id="rId9"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7.pn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 Id="rId9"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2.bin"/><Relationship Id="rId3" Type="http://schemas.openxmlformats.org/officeDocument/2006/relationships/image" Target="../media/image23.png"/><Relationship Id="rId7" Type="http://schemas.openxmlformats.org/officeDocument/2006/relationships/image" Target="../media/image18.wmf"/><Relationship Id="rId12" Type="http://schemas.openxmlformats.org/officeDocument/2006/relationships/image" Target="../media/image20.wmf"/><Relationship Id="rId17"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oleObject" Target="../embeddings/oleObject11.bin"/><Relationship Id="rId5" Type="http://schemas.openxmlformats.org/officeDocument/2006/relationships/image" Target="../media/image17.wmf"/><Relationship Id="rId15" Type="http://schemas.openxmlformats.org/officeDocument/2006/relationships/image" Target="../media/image21.wmf"/><Relationship Id="rId10" Type="http://schemas.openxmlformats.org/officeDocument/2006/relationships/image" Target="../media/image19.wmf"/><Relationship Id="rId4" Type="http://schemas.openxmlformats.org/officeDocument/2006/relationships/oleObject" Target="../embeddings/oleObject7.bin"/><Relationship Id="rId9" Type="http://schemas.openxmlformats.org/officeDocument/2006/relationships/oleObject" Target="../embeddings/oleObject10.bin"/><Relationship Id="rId1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r>
              <a:rPr lang="en-US" altLang="ko-KR" dirty="0" smtClean="0">
                <a:ea typeface="굴림" panose="020B0600000101010101" pitchFamily="34" charset="-127"/>
              </a:rPr>
              <a:t>A</a:t>
            </a:r>
            <a:r>
              <a:rPr lang="en-US" altLang="zh-CN" dirty="0" smtClean="0">
                <a:ea typeface="굴림" panose="020B0600000101010101" pitchFamily="34" charset="-127"/>
              </a:rPr>
              <a:t>rtificial Intelligence</a:t>
            </a:r>
            <a:endParaRPr lang="ko-KR" altLang="en-US" dirty="0">
              <a:ea typeface="굴림" panose="020B0600000101010101" pitchFamily="34" charset="-127"/>
            </a:endParaRPr>
          </a:p>
        </p:txBody>
      </p:sp>
      <p:sp>
        <p:nvSpPr>
          <p:cNvPr id="33795" name="Rectangle 3"/>
          <p:cNvSpPr>
            <a:spLocks noGrp="1" noChangeArrowheads="1"/>
          </p:cNvSpPr>
          <p:nvPr>
            <p:ph type="subTitle" idx="1"/>
          </p:nvPr>
        </p:nvSpPr>
        <p:spPr/>
        <p:txBody>
          <a:bodyPr/>
          <a:lstStyle/>
          <a:p>
            <a:r>
              <a:rPr lang="en-US" altLang="ko-KR" dirty="0" smtClean="0">
                <a:ea typeface="굴림" panose="020B0600000101010101" pitchFamily="34" charset="-127"/>
              </a:rPr>
              <a:t>Zhen Wang</a:t>
            </a:r>
          </a:p>
          <a:p>
            <a:r>
              <a:rPr lang="en-US" altLang="ko-KR" sz="2000" dirty="0" smtClean="0">
                <a:ea typeface="굴림" panose="020B0600000101010101" pitchFamily="34" charset="-127"/>
              </a:rPr>
              <a:t>zwang25@mail.ustc.edu.cn</a:t>
            </a:r>
            <a:endParaRPr lang="ko-KR" altLang="en-US" sz="2000" dirty="0">
              <a:ea typeface="굴림" panose="020B0600000101010101"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116632"/>
            <a:ext cx="8458200" cy="762000"/>
          </a:xfrm>
        </p:spPr>
        <p:txBody>
          <a:bodyPr/>
          <a:lstStyle/>
          <a:p>
            <a:r>
              <a:rPr lang="en-US" altLang="ko-KR" dirty="0">
                <a:ea typeface="굴림" panose="020B0600000101010101" pitchFamily="34" charset="-127"/>
              </a:rPr>
              <a:t>Chapter 4</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2332" y="764704"/>
            <a:ext cx="9141668" cy="6093296"/>
          </a:xfrm>
        </p:spPr>
        <p:txBody>
          <a:bodyPr/>
          <a:lstStyle/>
          <a:p>
            <a:r>
              <a:rPr lang="en-US" altLang="ko-KR" dirty="0" smtClean="0">
                <a:ea typeface="굴림" panose="020B0600000101010101" pitchFamily="34" charset="-127"/>
              </a:rPr>
              <a:t>4.1</a:t>
            </a:r>
          </a:p>
          <a:p>
            <a:r>
              <a:rPr lang="zh-CN" altLang="en-US" sz="2000" dirty="0" smtClean="0">
                <a:latin typeface="宋体" panose="02010600030101010101" pitchFamily="2" charset="-122"/>
                <a:ea typeface="宋体" panose="02010600030101010101" pitchFamily="2" charset="-122"/>
              </a:rPr>
              <a:t>扩展：</a:t>
            </a:r>
            <a:r>
              <a:rPr lang="en-US" altLang="zh-CN" sz="2000" dirty="0" err="1" smtClean="0">
                <a:latin typeface="宋体" panose="02010600030101010101" pitchFamily="2" charset="-122"/>
                <a:ea typeface="宋体" panose="02010600030101010101" pitchFamily="2" charset="-122"/>
              </a:rPr>
              <a:t>Mehadia</a:t>
            </a:r>
            <a:r>
              <a:rPr lang="en-US" altLang="zh-CN" sz="2000" dirty="0" smtClean="0">
                <a:latin typeface="宋体" panose="02010600030101010101" pitchFamily="2" charset="-122"/>
                <a:ea typeface="宋体" panose="02010600030101010101" pitchFamily="2" charset="-122"/>
              </a:rPr>
              <a:t>[210+241=451</a:t>
            </a:r>
            <a:r>
              <a:rPr lang="en-US" altLang="zh-CN" sz="2000" dirty="0">
                <a:latin typeface="宋体" panose="02010600030101010101" pitchFamily="2" charset="-122"/>
                <a:ea typeface="宋体" panose="02010600030101010101" pitchFamily="2" charset="-122"/>
              </a:rPr>
              <a:t>]</a:t>
            </a:r>
            <a:br>
              <a:rPr lang="en-US" altLang="zh-CN" sz="2000" dirty="0">
                <a:latin typeface="宋体" panose="02010600030101010101" pitchFamily="2" charset="-122"/>
                <a:ea typeface="宋体" panose="02010600030101010101" pitchFamily="2" charset="-122"/>
              </a:rPr>
            </a:br>
            <a:r>
              <a:rPr lang="zh-CN" altLang="en-US" sz="2000" dirty="0" smtClean="0">
                <a:latin typeface="宋体" panose="02010600030101010101" pitchFamily="2" charset="-122"/>
                <a:ea typeface="宋体" panose="02010600030101010101" pitchFamily="2" charset="-122"/>
              </a:rPr>
              <a:t>队列：</a:t>
            </a:r>
            <a:r>
              <a:rPr lang="en-US" altLang="zh-CN" sz="2000" dirty="0" err="1" smtClean="0">
                <a:latin typeface="宋体" panose="02010600030101010101" pitchFamily="2" charset="-122"/>
                <a:ea typeface="宋体" panose="02010600030101010101" pitchFamily="2" charset="-122"/>
              </a:rPr>
              <a:t>Mehadia</a:t>
            </a:r>
            <a:r>
              <a:rPr lang="en-US" altLang="zh-CN" sz="2000" dirty="0" smtClean="0">
                <a:latin typeface="宋体" panose="02010600030101010101" pitchFamily="2" charset="-122"/>
                <a:ea typeface="宋体" panose="02010600030101010101" pitchFamily="2" charset="-122"/>
              </a:rPr>
              <a:t>[220+241=461</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Lugoj</a:t>
            </a:r>
            <a:r>
              <a:rPr lang="en-US" altLang="zh-CN" sz="2000" dirty="0">
                <a:latin typeface="宋体" panose="02010600030101010101" pitchFamily="2" charset="-122"/>
                <a:ea typeface="宋体" panose="02010600030101010101" pitchFamily="2" charset="-122"/>
              </a:rPr>
              <a:t>[222+244=466] Pitesti[403+100=503] </a:t>
            </a:r>
            <a:r>
              <a:rPr lang="en-US" altLang="zh-CN" sz="2000" b="1" dirty="0" err="1" smtClean="0">
                <a:latin typeface="宋体" panose="02010600030101010101" pitchFamily="2" charset="-122"/>
                <a:ea typeface="宋体" panose="02010600030101010101" pitchFamily="2" charset="-122"/>
              </a:rPr>
              <a:t>Lugoj</a:t>
            </a:r>
            <a:r>
              <a:rPr lang="en-US" altLang="zh-CN" sz="2000" b="1" dirty="0" smtClean="0">
                <a:latin typeface="宋体" panose="02010600030101010101" pitchFamily="2" charset="-122"/>
                <a:ea typeface="宋体" panose="02010600030101010101" pitchFamily="2" charset="-122"/>
              </a:rPr>
              <a:t>[280+244=524] </a:t>
            </a:r>
            <a:r>
              <a:rPr lang="en-US" altLang="zh-CN" sz="2000" b="1" dirty="0" err="1" smtClean="0">
                <a:latin typeface="宋体" panose="02010600030101010101" pitchFamily="2" charset="-122"/>
                <a:ea typeface="宋体" panose="02010600030101010101" pitchFamily="2" charset="-122"/>
              </a:rPr>
              <a:t>Dobreta</a:t>
            </a:r>
            <a:r>
              <a:rPr lang="en-US" altLang="zh-CN" sz="2000" b="1" dirty="0" smtClean="0">
                <a:latin typeface="宋体" panose="02010600030101010101" pitchFamily="2" charset="-122"/>
                <a:ea typeface="宋体" panose="02010600030101010101" pitchFamily="2" charset="-122"/>
              </a:rPr>
              <a:t>[285+242=527]</a:t>
            </a:r>
            <a:br>
              <a:rPr lang="en-US" altLang="zh-CN" sz="2000" b="1" dirty="0" smtClean="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Timisoara[251+329=580] Arad[229+366=595] </a:t>
            </a:r>
            <a:r>
              <a:rPr lang="en-US" altLang="zh-CN" sz="2000" dirty="0" smtClean="0">
                <a:latin typeface="宋体" panose="02010600030101010101" pitchFamily="2" charset="-122"/>
                <a:ea typeface="宋体" panose="02010600030101010101" pitchFamily="2" charset="-122"/>
              </a:rPr>
              <a:t/>
            </a:r>
            <a:br>
              <a:rPr lang="en-US" altLang="zh-CN" sz="2000" dirty="0" smtClean="0">
                <a:latin typeface="宋体" panose="02010600030101010101" pitchFamily="2" charset="-122"/>
                <a:ea typeface="宋体" panose="02010600030101010101" pitchFamily="2" charset="-122"/>
              </a:rPr>
            </a:br>
            <a:r>
              <a:rPr lang="en-US" altLang="zh-CN" sz="2000" dirty="0" err="1" smtClean="0">
                <a:latin typeface="宋体" panose="02010600030101010101" pitchFamily="2" charset="-122"/>
                <a:ea typeface="宋体" panose="02010600030101010101" pitchFamily="2" charset="-122"/>
              </a:rPr>
              <a:t>Rimnicu</a:t>
            </a:r>
            <a:r>
              <a:rPr lang="en-US" altLang="zh-CN" sz="2000" dirty="0" smtClean="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Vilcea</a:t>
            </a:r>
            <a:r>
              <a:rPr lang="en-US" altLang="zh-CN" sz="2000" dirty="0">
                <a:latin typeface="宋体" panose="02010600030101010101" pitchFamily="2" charset="-122"/>
                <a:ea typeface="宋体" panose="02010600030101010101" pitchFamily="2" charset="-122"/>
              </a:rPr>
              <a:t>[411+193=604] </a:t>
            </a:r>
            <a:r>
              <a:rPr lang="en-US" altLang="zh-CN" sz="2000" dirty="0" err="1">
                <a:latin typeface="宋体" panose="02010600030101010101" pitchFamily="2" charset="-122"/>
                <a:ea typeface="宋体" panose="02010600030101010101" pitchFamily="2" charset="-122"/>
              </a:rPr>
              <a:t>Dobreta</a:t>
            </a:r>
            <a:r>
              <a:rPr lang="en-US" altLang="zh-CN" sz="2000" dirty="0">
                <a:latin typeface="宋体" panose="02010600030101010101" pitchFamily="2" charset="-122"/>
                <a:ea typeface="宋体" panose="02010600030101010101" pitchFamily="2" charset="-122"/>
              </a:rPr>
              <a:t>[385+242=627]</a:t>
            </a:r>
          </a:p>
          <a:p>
            <a:endParaRPr lang="en-US" altLang="zh-CN" sz="2000" b="1"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扩展：</a:t>
            </a:r>
            <a:r>
              <a:rPr lang="en-US" altLang="zh-CN" sz="2000" dirty="0" err="1" smtClean="0">
                <a:latin typeface="宋体" panose="02010600030101010101" pitchFamily="2" charset="-122"/>
                <a:ea typeface="宋体" panose="02010600030101010101" pitchFamily="2" charset="-122"/>
              </a:rPr>
              <a:t>Mehadia</a:t>
            </a:r>
            <a:r>
              <a:rPr lang="en-US" altLang="zh-CN" sz="2000" dirty="0" smtClean="0">
                <a:latin typeface="宋体" panose="02010600030101010101" pitchFamily="2" charset="-122"/>
                <a:ea typeface="宋体" panose="02010600030101010101" pitchFamily="2" charset="-122"/>
              </a:rPr>
              <a:t>[220+241=461]</a:t>
            </a:r>
            <a:r>
              <a:rPr lang="en-US" altLang="zh-CN" sz="2000" dirty="0">
                <a:latin typeface="宋体" panose="02010600030101010101" pitchFamily="2" charset="-122"/>
                <a:ea typeface="宋体" panose="02010600030101010101" pitchFamily="2" charset="-122"/>
              </a:rPr>
              <a:t/>
            </a:r>
            <a:br>
              <a:rPr lang="en-US" altLang="zh-CN" sz="2000" dirty="0">
                <a:latin typeface="宋体" panose="02010600030101010101" pitchFamily="2" charset="-122"/>
                <a:ea typeface="宋体" panose="02010600030101010101" pitchFamily="2" charset="-122"/>
              </a:rPr>
            </a:br>
            <a:r>
              <a:rPr lang="zh-CN" altLang="en-US" sz="2000" dirty="0" smtClean="0">
                <a:latin typeface="宋体" panose="02010600030101010101" pitchFamily="2" charset="-122"/>
                <a:ea typeface="宋体" panose="02010600030101010101" pitchFamily="2" charset="-122"/>
              </a:rPr>
              <a:t>队列：</a:t>
            </a:r>
            <a:r>
              <a:rPr lang="en-US" altLang="zh-CN" sz="2000" dirty="0" err="1">
                <a:latin typeface="宋体" panose="02010600030101010101" pitchFamily="2" charset="-122"/>
                <a:ea typeface="宋体" panose="02010600030101010101" pitchFamily="2" charset="-122"/>
              </a:rPr>
              <a:t>Lugoj</a:t>
            </a:r>
            <a:r>
              <a:rPr lang="en-US" altLang="zh-CN" sz="2000" dirty="0">
                <a:latin typeface="宋体" panose="02010600030101010101" pitchFamily="2" charset="-122"/>
                <a:ea typeface="宋体" panose="02010600030101010101" pitchFamily="2" charset="-122"/>
              </a:rPr>
              <a:t>[222+244=466] </a:t>
            </a:r>
            <a:r>
              <a:rPr lang="en-US" altLang="zh-CN" sz="2000" dirty="0" smtClean="0">
                <a:latin typeface="宋体" panose="02010600030101010101" pitchFamily="2" charset="-122"/>
                <a:ea typeface="宋体" panose="02010600030101010101" pitchFamily="2" charset="-122"/>
              </a:rPr>
              <a:t>Pitesti[403+100=503] </a:t>
            </a:r>
            <a:r>
              <a:rPr lang="en-US" altLang="zh-CN" sz="2000" dirty="0" err="1" smtClean="0">
                <a:latin typeface="宋体" panose="02010600030101010101" pitchFamily="2" charset="-122"/>
                <a:ea typeface="宋体" panose="02010600030101010101" pitchFamily="2" charset="-122"/>
              </a:rPr>
              <a:t>Lugoj</a:t>
            </a:r>
            <a:r>
              <a:rPr lang="en-US" altLang="zh-CN" sz="2000" dirty="0" smtClean="0">
                <a:latin typeface="宋体" panose="02010600030101010101" pitchFamily="2" charset="-122"/>
                <a:ea typeface="宋体" panose="02010600030101010101" pitchFamily="2" charset="-122"/>
              </a:rPr>
              <a:t>[280+244=524] </a:t>
            </a:r>
            <a:r>
              <a:rPr lang="en-US" altLang="zh-CN" sz="2000" dirty="0" err="1" smtClean="0">
                <a:latin typeface="宋体" panose="02010600030101010101" pitchFamily="2" charset="-122"/>
                <a:ea typeface="宋体" panose="02010600030101010101" pitchFamily="2" charset="-122"/>
              </a:rPr>
              <a:t>Dobreta</a:t>
            </a:r>
            <a:r>
              <a:rPr lang="en-US" altLang="zh-CN" sz="2000" dirty="0" smtClean="0">
                <a:latin typeface="宋体" panose="02010600030101010101" pitchFamily="2" charset="-122"/>
                <a:ea typeface="宋体" panose="02010600030101010101" pitchFamily="2" charset="-122"/>
              </a:rPr>
              <a:t>[285+242=527] </a:t>
            </a:r>
            <a:r>
              <a:rPr lang="en-US" altLang="zh-CN" sz="2000" b="1" dirty="0" err="1" smtClean="0">
                <a:latin typeface="宋体" panose="02010600030101010101" pitchFamily="2" charset="-122"/>
                <a:ea typeface="宋体" panose="02010600030101010101" pitchFamily="2" charset="-122"/>
              </a:rPr>
              <a:t>Lugoj</a:t>
            </a:r>
            <a:r>
              <a:rPr lang="en-US" altLang="zh-CN" sz="2000" b="1" dirty="0" smtClean="0">
                <a:latin typeface="宋体" panose="02010600030101010101" pitchFamily="2" charset="-122"/>
                <a:ea typeface="宋体" panose="02010600030101010101" pitchFamily="2" charset="-122"/>
              </a:rPr>
              <a:t>[290+244=534]</a:t>
            </a:r>
            <a:br>
              <a:rPr lang="en-US" altLang="zh-CN" sz="2000" b="1" dirty="0" smtClean="0">
                <a:latin typeface="宋体" panose="02010600030101010101" pitchFamily="2" charset="-122"/>
                <a:ea typeface="宋体" panose="02010600030101010101" pitchFamily="2" charset="-122"/>
              </a:rPr>
            </a:br>
            <a:r>
              <a:rPr lang="en-US" altLang="zh-CN" sz="2000" b="1" dirty="0" err="1" smtClean="0">
                <a:latin typeface="宋体" panose="02010600030101010101" pitchFamily="2" charset="-122"/>
                <a:ea typeface="宋体" panose="02010600030101010101" pitchFamily="2" charset="-122"/>
              </a:rPr>
              <a:t>Dobreta</a:t>
            </a:r>
            <a:r>
              <a:rPr lang="en-US" altLang="zh-CN" sz="2000" b="1" dirty="0" smtClean="0">
                <a:latin typeface="宋体" panose="02010600030101010101" pitchFamily="2" charset="-122"/>
                <a:ea typeface="宋体" panose="02010600030101010101" pitchFamily="2" charset="-122"/>
              </a:rPr>
              <a:t>[295+242=537]</a:t>
            </a:r>
            <a:r>
              <a:rPr lang="en-US" altLang="zh-CN" sz="2000" dirty="0" smtClean="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Timisoara[251+329=580] Arad[229+366=595] </a:t>
            </a:r>
            <a:br>
              <a:rPr lang="en-US" altLang="zh-CN" sz="2000" dirty="0">
                <a:latin typeface="宋体" panose="02010600030101010101" pitchFamily="2" charset="-122"/>
                <a:ea typeface="宋体" panose="02010600030101010101" pitchFamily="2" charset="-122"/>
              </a:rPr>
            </a:br>
            <a:r>
              <a:rPr lang="en-US" altLang="zh-CN" sz="2000" dirty="0" err="1">
                <a:latin typeface="宋体" panose="02010600030101010101" pitchFamily="2" charset="-122"/>
                <a:ea typeface="宋体" panose="02010600030101010101" pitchFamily="2" charset="-122"/>
              </a:rPr>
              <a:t>Rimnicu</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Vilcea</a:t>
            </a:r>
            <a:r>
              <a:rPr lang="en-US" altLang="zh-CN" sz="2000" dirty="0">
                <a:latin typeface="宋体" panose="02010600030101010101" pitchFamily="2" charset="-122"/>
                <a:ea typeface="宋体" panose="02010600030101010101" pitchFamily="2" charset="-122"/>
              </a:rPr>
              <a:t>[411+193=604] </a:t>
            </a:r>
            <a:r>
              <a:rPr lang="en-US" altLang="zh-CN" sz="2000" dirty="0" err="1">
                <a:latin typeface="宋体" panose="02010600030101010101" pitchFamily="2" charset="-122"/>
                <a:ea typeface="宋体" panose="02010600030101010101" pitchFamily="2" charset="-122"/>
              </a:rPr>
              <a:t>Dobreta</a:t>
            </a:r>
            <a:r>
              <a:rPr lang="en-US" altLang="zh-CN" sz="2000" dirty="0">
                <a:latin typeface="宋体" panose="02010600030101010101" pitchFamily="2" charset="-122"/>
                <a:ea typeface="宋体" panose="02010600030101010101" pitchFamily="2" charset="-122"/>
              </a:rPr>
              <a:t>[385+242=627</a:t>
            </a:r>
            <a:r>
              <a:rPr lang="en-US" altLang="zh-CN" sz="2000" dirty="0" smtClean="0">
                <a:latin typeface="宋体" panose="02010600030101010101" pitchFamily="2" charset="-122"/>
                <a:ea typeface="宋体" panose="02010600030101010101" pitchFamily="2" charset="-122"/>
              </a:rPr>
              <a:t>]</a:t>
            </a:r>
          </a:p>
          <a:p>
            <a:endParaRPr lang="en-US" altLang="zh-CN" sz="2000" dirty="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扩展：</a:t>
            </a:r>
            <a:r>
              <a:rPr lang="en-US" altLang="zh-CN" sz="2000" dirty="0" err="1" smtClean="0">
                <a:latin typeface="宋体" panose="02010600030101010101" pitchFamily="2" charset="-122"/>
                <a:ea typeface="宋体" panose="02010600030101010101" pitchFamily="2" charset="-122"/>
              </a:rPr>
              <a:t>Lugoj</a:t>
            </a:r>
            <a:r>
              <a:rPr lang="en-US" altLang="zh-CN" sz="2000" dirty="0" smtClean="0">
                <a:latin typeface="宋体" panose="02010600030101010101" pitchFamily="2" charset="-122"/>
                <a:ea typeface="宋体" panose="02010600030101010101" pitchFamily="2" charset="-122"/>
              </a:rPr>
              <a:t>[222+244=466]</a:t>
            </a:r>
            <a:br>
              <a:rPr lang="en-US" altLang="zh-CN" sz="2000" dirty="0" smtClean="0">
                <a:latin typeface="宋体" panose="02010600030101010101" pitchFamily="2" charset="-122"/>
                <a:ea typeface="宋体" panose="02010600030101010101" pitchFamily="2" charset="-122"/>
              </a:rPr>
            </a:br>
            <a:r>
              <a:rPr lang="zh-CN" altLang="en-US" sz="2000" dirty="0" smtClean="0">
                <a:latin typeface="宋体" panose="02010600030101010101" pitchFamily="2" charset="-122"/>
                <a:ea typeface="宋体" panose="02010600030101010101" pitchFamily="2" charset="-122"/>
              </a:rPr>
              <a:t>队列：</a:t>
            </a:r>
            <a:r>
              <a:rPr lang="en-US" altLang="zh-CN" sz="2000" dirty="0" smtClean="0">
                <a:latin typeface="宋体" panose="02010600030101010101" pitchFamily="2" charset="-122"/>
                <a:ea typeface="宋体" panose="02010600030101010101" pitchFamily="2" charset="-122"/>
              </a:rPr>
              <a:t>Pitesti[403+100=503</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Lugoj</a:t>
            </a:r>
            <a:r>
              <a:rPr lang="en-US" altLang="zh-CN" sz="2000" dirty="0">
                <a:latin typeface="宋体" panose="02010600030101010101" pitchFamily="2" charset="-122"/>
                <a:ea typeface="宋体" panose="02010600030101010101" pitchFamily="2" charset="-122"/>
              </a:rPr>
              <a:t>[280+244=524] </a:t>
            </a:r>
            <a:r>
              <a:rPr lang="en-US" altLang="zh-CN" sz="2000" dirty="0" err="1">
                <a:latin typeface="宋体" panose="02010600030101010101" pitchFamily="2" charset="-122"/>
                <a:ea typeface="宋体" panose="02010600030101010101" pitchFamily="2" charset="-122"/>
              </a:rPr>
              <a:t>Dobreta</a:t>
            </a:r>
            <a:r>
              <a:rPr lang="en-US" altLang="zh-CN" sz="2000" dirty="0">
                <a:latin typeface="宋体" panose="02010600030101010101" pitchFamily="2" charset="-122"/>
                <a:ea typeface="宋体" panose="02010600030101010101" pitchFamily="2" charset="-122"/>
              </a:rPr>
              <a:t>[285+242=527</a:t>
            </a:r>
            <a:r>
              <a:rPr lang="en-US" altLang="zh-CN" sz="2000" dirty="0" smtClean="0">
                <a:latin typeface="宋体" panose="02010600030101010101" pitchFamily="2" charset="-122"/>
                <a:ea typeface="宋体" panose="02010600030101010101" pitchFamily="2" charset="-122"/>
              </a:rPr>
              <a:t>]</a:t>
            </a:r>
            <a:br>
              <a:rPr lang="en-US" altLang="zh-CN" sz="2000" dirty="0" smtClean="0">
                <a:latin typeface="宋体" panose="02010600030101010101" pitchFamily="2" charset="-122"/>
                <a:ea typeface="宋体" panose="02010600030101010101" pitchFamily="2" charset="-122"/>
              </a:rPr>
            </a:br>
            <a:r>
              <a:rPr lang="en-US" altLang="zh-CN" sz="2000" b="1" dirty="0" err="1" smtClean="0">
                <a:latin typeface="宋体" panose="02010600030101010101" pitchFamily="2" charset="-122"/>
                <a:ea typeface="宋体" panose="02010600030101010101" pitchFamily="2" charset="-122"/>
              </a:rPr>
              <a:t>Mehadia</a:t>
            </a:r>
            <a:r>
              <a:rPr lang="en-US" altLang="zh-CN" sz="2000" b="1" dirty="0" smtClean="0">
                <a:latin typeface="宋体" panose="02010600030101010101" pitchFamily="2" charset="-122"/>
                <a:ea typeface="宋体" panose="02010600030101010101" pitchFamily="2" charset="-122"/>
              </a:rPr>
              <a:t>[292+241=533]</a:t>
            </a:r>
            <a:r>
              <a:rPr lang="en-US" altLang="zh-CN" sz="2000" dirty="0" smtClean="0">
                <a:latin typeface="宋体" panose="02010600030101010101" pitchFamily="2" charset="-122"/>
                <a:ea typeface="宋体" panose="02010600030101010101" pitchFamily="2" charset="-122"/>
              </a:rPr>
              <a:t> </a:t>
            </a:r>
            <a:r>
              <a:rPr lang="en-US" altLang="zh-CN" sz="2000" dirty="0" err="1" smtClean="0">
                <a:latin typeface="宋体" panose="02010600030101010101" pitchFamily="2" charset="-122"/>
                <a:ea typeface="宋体" panose="02010600030101010101" pitchFamily="2" charset="-122"/>
              </a:rPr>
              <a:t>Lugoj</a:t>
            </a:r>
            <a:r>
              <a:rPr lang="en-US" altLang="zh-CN" sz="2000" dirty="0" smtClean="0">
                <a:latin typeface="宋体" panose="02010600030101010101" pitchFamily="2" charset="-122"/>
                <a:ea typeface="宋体" panose="02010600030101010101" pitchFamily="2" charset="-122"/>
              </a:rPr>
              <a:t>[290+244=534] </a:t>
            </a:r>
            <a:r>
              <a:rPr lang="en-US" altLang="zh-CN" sz="2000" dirty="0" err="1" smtClean="0">
                <a:latin typeface="宋体" panose="02010600030101010101" pitchFamily="2" charset="-122"/>
                <a:ea typeface="宋体" panose="02010600030101010101" pitchFamily="2" charset="-122"/>
              </a:rPr>
              <a:t>Dobreta</a:t>
            </a:r>
            <a:r>
              <a:rPr lang="en-US" altLang="zh-CN" sz="2000" dirty="0" smtClean="0">
                <a:latin typeface="宋体" panose="02010600030101010101" pitchFamily="2" charset="-122"/>
                <a:ea typeface="宋体" panose="02010600030101010101" pitchFamily="2" charset="-122"/>
              </a:rPr>
              <a:t>[295+242=537</a:t>
            </a: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Timisoara[251+329=580</a:t>
            </a:r>
            <a:r>
              <a:rPr lang="en-US" altLang="zh-CN" sz="2000" dirty="0">
                <a:latin typeface="宋体" panose="02010600030101010101" pitchFamily="2" charset="-122"/>
                <a:ea typeface="宋体" panose="02010600030101010101" pitchFamily="2" charset="-122"/>
              </a:rPr>
              <a:t>] Arad[229+366=595] </a:t>
            </a:r>
            <a:r>
              <a:rPr lang="en-US" altLang="zh-CN" sz="2000" dirty="0" err="1" smtClean="0">
                <a:latin typeface="宋体" panose="02010600030101010101" pitchFamily="2" charset="-122"/>
                <a:ea typeface="宋体" panose="02010600030101010101" pitchFamily="2" charset="-122"/>
              </a:rPr>
              <a:t>Rimnicu</a:t>
            </a:r>
            <a:r>
              <a:rPr lang="en-US" altLang="zh-CN" sz="2000" dirty="0" smtClean="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Vilcea</a:t>
            </a:r>
            <a:r>
              <a:rPr lang="en-US" altLang="zh-CN" sz="2000" dirty="0">
                <a:latin typeface="宋体" panose="02010600030101010101" pitchFamily="2" charset="-122"/>
                <a:ea typeface="宋体" panose="02010600030101010101" pitchFamily="2" charset="-122"/>
              </a:rPr>
              <a:t>[411+193=604] </a:t>
            </a:r>
            <a:r>
              <a:rPr lang="en-US" altLang="zh-CN" sz="2000" dirty="0" err="1">
                <a:latin typeface="宋体" panose="02010600030101010101" pitchFamily="2" charset="-122"/>
                <a:ea typeface="宋体" panose="02010600030101010101" pitchFamily="2" charset="-122"/>
              </a:rPr>
              <a:t>Dobreta</a:t>
            </a:r>
            <a:r>
              <a:rPr lang="en-US" altLang="zh-CN" sz="2000" dirty="0">
                <a:latin typeface="宋体" panose="02010600030101010101" pitchFamily="2" charset="-122"/>
                <a:ea typeface="宋体" panose="02010600030101010101" pitchFamily="2" charset="-122"/>
              </a:rPr>
              <a:t>[385+242=627</a:t>
            </a:r>
            <a:r>
              <a:rPr lang="en-US" altLang="zh-CN" sz="2000" dirty="0" smtClean="0">
                <a:latin typeface="宋体" panose="02010600030101010101" pitchFamily="2" charset="-122"/>
                <a:ea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rPr>
              <a:t>Timisoara[333+329=662]</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r>
            <a:br>
              <a:rPr lang="en-US" altLang="zh-CN" sz="2000" dirty="0">
                <a:latin typeface="宋体" panose="02010600030101010101" pitchFamily="2" charset="-122"/>
                <a:ea typeface="宋体" panose="02010600030101010101" pitchFamily="2" charset="-122"/>
              </a:rPr>
            </a:br>
            <a:endParaRPr lang="en-US" altLang="zh-CN" sz="20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83406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116632"/>
            <a:ext cx="8458200" cy="762000"/>
          </a:xfrm>
        </p:spPr>
        <p:txBody>
          <a:bodyPr/>
          <a:lstStyle/>
          <a:p>
            <a:r>
              <a:rPr lang="en-US" altLang="ko-KR" dirty="0">
                <a:ea typeface="굴림" panose="020B0600000101010101" pitchFamily="34" charset="-127"/>
              </a:rPr>
              <a:t>Chapter 4</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14808" y="692696"/>
            <a:ext cx="9129192" cy="6165304"/>
          </a:xfrm>
        </p:spPr>
        <p:txBody>
          <a:bodyPr/>
          <a:lstStyle/>
          <a:p>
            <a:r>
              <a:rPr lang="en-US" altLang="ko-KR" dirty="0" smtClean="0">
                <a:ea typeface="굴림" panose="020B0600000101010101" pitchFamily="34" charset="-127"/>
              </a:rPr>
              <a:t>4.1</a:t>
            </a:r>
          </a:p>
          <a:p>
            <a:r>
              <a:rPr lang="zh-CN" altLang="en-US" sz="2200" dirty="0" smtClean="0">
                <a:latin typeface="宋体" panose="02010600030101010101" pitchFamily="2" charset="-122"/>
                <a:ea typeface="宋体" panose="02010600030101010101" pitchFamily="2" charset="-122"/>
              </a:rPr>
              <a:t>扩展：</a:t>
            </a:r>
            <a:r>
              <a:rPr lang="en-US" altLang="zh-CN" sz="2200" dirty="0" smtClean="0">
                <a:latin typeface="宋体" panose="02010600030101010101" pitchFamily="2" charset="-122"/>
                <a:ea typeface="宋体" panose="02010600030101010101" pitchFamily="2" charset="-122"/>
              </a:rPr>
              <a:t>Pitesti[403+100=503]</a:t>
            </a:r>
            <a:r>
              <a:rPr lang="en-US" altLang="zh-CN" sz="2200" dirty="0">
                <a:latin typeface="宋体" panose="02010600030101010101" pitchFamily="2" charset="-122"/>
                <a:ea typeface="宋体" panose="02010600030101010101" pitchFamily="2" charset="-122"/>
              </a:rPr>
              <a:t/>
            </a:r>
            <a:br>
              <a:rPr lang="en-US" altLang="zh-CN" sz="2200" dirty="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队列：</a:t>
            </a:r>
            <a:r>
              <a:rPr lang="en-US" altLang="zh-CN" sz="2200" b="1" dirty="0" err="1" smtClean="0">
                <a:latin typeface="宋体" panose="02010600030101010101" pitchFamily="2" charset="-122"/>
                <a:ea typeface="宋体" panose="02010600030101010101" pitchFamily="2" charset="-122"/>
              </a:rPr>
              <a:t>Burcharest</a:t>
            </a:r>
            <a:r>
              <a:rPr lang="en-US" altLang="zh-CN" sz="2200" b="1" dirty="0" smtClean="0">
                <a:latin typeface="宋体" panose="02010600030101010101" pitchFamily="2" charset="-122"/>
                <a:ea typeface="宋体" panose="02010600030101010101" pitchFamily="2" charset="-122"/>
              </a:rPr>
              <a:t>[504+0=504]</a:t>
            </a:r>
            <a:r>
              <a:rPr lang="en-US" altLang="zh-CN" sz="2200" dirty="0" smtClean="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Lugoj</a:t>
            </a:r>
            <a:r>
              <a:rPr lang="en-US" altLang="zh-CN" sz="2200" dirty="0">
                <a:latin typeface="宋体" panose="02010600030101010101" pitchFamily="2" charset="-122"/>
                <a:ea typeface="宋体" panose="02010600030101010101" pitchFamily="2" charset="-122"/>
              </a:rPr>
              <a:t>[280+244=524] </a:t>
            </a:r>
            <a:r>
              <a:rPr lang="en-US" altLang="zh-CN" sz="2200" dirty="0" err="1" smtClean="0">
                <a:latin typeface="宋体" panose="02010600030101010101" pitchFamily="2" charset="-122"/>
                <a:ea typeface="宋体" panose="02010600030101010101" pitchFamily="2" charset="-122"/>
              </a:rPr>
              <a:t>Dobreta</a:t>
            </a:r>
            <a:r>
              <a:rPr lang="en-US" altLang="zh-CN" sz="2200" dirty="0" smtClean="0">
                <a:latin typeface="宋体" panose="02010600030101010101" pitchFamily="2" charset="-122"/>
                <a:ea typeface="宋体" panose="02010600030101010101" pitchFamily="2" charset="-122"/>
              </a:rPr>
              <a:t>[285+242=527] </a:t>
            </a:r>
            <a:r>
              <a:rPr lang="en-US" altLang="zh-CN" sz="2200" dirty="0" err="1" smtClean="0">
                <a:latin typeface="宋体" panose="02010600030101010101" pitchFamily="2" charset="-122"/>
                <a:ea typeface="宋体" panose="02010600030101010101" pitchFamily="2" charset="-122"/>
              </a:rPr>
              <a:t>Mehadia</a:t>
            </a:r>
            <a:r>
              <a:rPr lang="en-US" altLang="zh-CN" sz="2200" dirty="0" smtClean="0">
                <a:latin typeface="宋体" panose="02010600030101010101" pitchFamily="2" charset="-122"/>
                <a:ea typeface="宋体" panose="02010600030101010101" pitchFamily="2" charset="-122"/>
              </a:rPr>
              <a:t>[292+241=533</a:t>
            </a:r>
            <a:r>
              <a:rPr lang="en-US" altLang="zh-CN" sz="2200" dirty="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Lugoj</a:t>
            </a:r>
            <a:r>
              <a:rPr lang="en-US" altLang="zh-CN" sz="2200" dirty="0">
                <a:latin typeface="宋体" panose="02010600030101010101" pitchFamily="2" charset="-122"/>
                <a:ea typeface="宋体" panose="02010600030101010101" pitchFamily="2" charset="-122"/>
              </a:rPr>
              <a:t>[290+244=534] </a:t>
            </a:r>
            <a:r>
              <a:rPr lang="en-US" altLang="zh-CN" sz="2200" dirty="0" err="1">
                <a:latin typeface="宋体" panose="02010600030101010101" pitchFamily="2" charset="-122"/>
                <a:ea typeface="宋体" panose="02010600030101010101" pitchFamily="2" charset="-122"/>
              </a:rPr>
              <a:t>Dobreta</a:t>
            </a:r>
            <a:r>
              <a:rPr lang="en-US" altLang="zh-CN" sz="2200" dirty="0">
                <a:latin typeface="宋体" panose="02010600030101010101" pitchFamily="2" charset="-122"/>
                <a:ea typeface="宋体" panose="02010600030101010101" pitchFamily="2" charset="-122"/>
              </a:rPr>
              <a:t>[295+242=537]  Timisoara[251+329=580] Arad[229+366=595] </a:t>
            </a:r>
            <a:br>
              <a:rPr lang="en-US" altLang="zh-CN" sz="2200" dirty="0">
                <a:latin typeface="宋体" panose="02010600030101010101" pitchFamily="2" charset="-122"/>
                <a:ea typeface="宋体" panose="02010600030101010101" pitchFamily="2" charset="-122"/>
              </a:rPr>
            </a:br>
            <a:r>
              <a:rPr lang="en-US" altLang="zh-CN" sz="2200" dirty="0" err="1" smtClean="0">
                <a:latin typeface="宋体" panose="02010600030101010101" pitchFamily="2" charset="-122"/>
                <a:ea typeface="宋体" panose="02010600030101010101" pitchFamily="2" charset="-122"/>
              </a:rPr>
              <a:t>Rimnicu</a:t>
            </a:r>
            <a:r>
              <a:rPr lang="en-US" altLang="zh-CN" sz="2200" dirty="0" smtClean="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Vilcea</a:t>
            </a:r>
            <a:r>
              <a:rPr lang="en-US" altLang="zh-CN" sz="2200" dirty="0">
                <a:latin typeface="宋体" panose="02010600030101010101" pitchFamily="2" charset="-122"/>
                <a:ea typeface="宋体" panose="02010600030101010101" pitchFamily="2" charset="-122"/>
              </a:rPr>
              <a:t>[411+193=604] </a:t>
            </a:r>
            <a:r>
              <a:rPr lang="en-US" altLang="zh-CN" sz="2200" dirty="0" err="1">
                <a:latin typeface="宋体" panose="02010600030101010101" pitchFamily="2" charset="-122"/>
                <a:ea typeface="宋体" panose="02010600030101010101" pitchFamily="2" charset="-122"/>
              </a:rPr>
              <a:t>Dobreta</a:t>
            </a:r>
            <a:r>
              <a:rPr lang="en-US" altLang="zh-CN" sz="2200" dirty="0">
                <a:latin typeface="宋体" panose="02010600030101010101" pitchFamily="2" charset="-122"/>
                <a:ea typeface="宋体" panose="02010600030101010101" pitchFamily="2" charset="-122"/>
              </a:rPr>
              <a:t>[385+242=627] Timisoara[333+329=662]</a:t>
            </a:r>
            <a:r>
              <a:rPr lang="en-US" altLang="zh-CN" sz="2200"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Rimnicu</a:t>
            </a:r>
            <a:r>
              <a:rPr lang="en-US" altLang="zh-CN" sz="2200" b="1"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vilcea</a:t>
            </a:r>
            <a:r>
              <a:rPr lang="en-US" altLang="zh-CN" sz="2200" b="1" dirty="0" smtClean="0">
                <a:latin typeface="宋体" panose="02010600030101010101" pitchFamily="2" charset="-122"/>
                <a:ea typeface="宋体" panose="02010600030101010101" pitchFamily="2" charset="-122"/>
              </a:rPr>
              <a:t>[500+193=693]</a:t>
            </a:r>
            <a:r>
              <a:rPr lang="en-US" altLang="zh-CN" sz="2200" b="1" dirty="0">
                <a:latin typeface="宋体" panose="02010600030101010101" pitchFamily="2" charset="-122"/>
                <a:ea typeface="宋体" panose="02010600030101010101" pitchFamily="2" charset="-122"/>
              </a:rPr>
              <a:t/>
            </a:r>
            <a:br>
              <a:rPr lang="en-US" altLang="zh-CN" sz="2200" b="1" dirty="0">
                <a:latin typeface="宋体" panose="02010600030101010101" pitchFamily="2" charset="-122"/>
                <a:ea typeface="宋体" panose="02010600030101010101" pitchFamily="2" charset="-122"/>
              </a:rPr>
            </a:br>
            <a:r>
              <a:rPr lang="en-US" altLang="zh-CN" sz="2200" b="1" dirty="0" smtClean="0">
                <a:latin typeface="宋体" panose="02010600030101010101" pitchFamily="2" charset="-122"/>
                <a:ea typeface="宋体" panose="02010600030101010101" pitchFamily="2" charset="-122"/>
              </a:rPr>
              <a:t>Craiova[541+160=701]</a:t>
            </a:r>
          </a:p>
          <a:p>
            <a:endParaRPr lang="en-US" altLang="zh-CN" sz="2200" b="1" dirty="0">
              <a:latin typeface="宋体" panose="02010600030101010101" pitchFamily="2" charset="-122"/>
              <a:ea typeface="宋体" panose="02010600030101010101" pitchFamily="2" charset="-122"/>
            </a:endParaRPr>
          </a:p>
          <a:p>
            <a:r>
              <a:rPr lang="zh-CN" altLang="en-US" sz="2200" b="1" dirty="0" smtClean="0">
                <a:latin typeface="宋体" panose="02010600030101010101" pitchFamily="2" charset="-122"/>
                <a:ea typeface="宋体" panose="02010600030101010101" pitchFamily="2" charset="-122"/>
              </a:rPr>
              <a:t>扩展：</a:t>
            </a:r>
            <a:r>
              <a:rPr lang="en-US" altLang="zh-CN" sz="2200" b="1" dirty="0" err="1" smtClean="0">
                <a:latin typeface="宋体" panose="02010600030101010101" pitchFamily="2" charset="-122"/>
                <a:ea typeface="宋体" panose="02010600030101010101" pitchFamily="2" charset="-122"/>
              </a:rPr>
              <a:t>Burcharest</a:t>
            </a:r>
            <a:r>
              <a:rPr lang="en-US" altLang="zh-CN" sz="2200" b="1" dirty="0" smtClean="0">
                <a:latin typeface="宋体" panose="02010600030101010101" pitchFamily="2" charset="-122"/>
                <a:ea typeface="宋体" panose="02010600030101010101" pitchFamily="2" charset="-122"/>
              </a:rPr>
              <a:t>[504+0=504</a:t>
            </a:r>
            <a:r>
              <a:rPr lang="en-US" altLang="zh-CN" sz="2200" b="1" dirty="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05567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0648"/>
            <a:ext cx="8458200" cy="762000"/>
          </a:xfrm>
        </p:spPr>
        <p:txBody>
          <a:bodyPr/>
          <a:lstStyle/>
          <a:p>
            <a:r>
              <a:rPr lang="en-US" altLang="ko-KR" dirty="0">
                <a:ea typeface="굴림" panose="020B0600000101010101" pitchFamily="34" charset="-127"/>
              </a:rPr>
              <a:t>Chapter 4</a:t>
            </a:r>
            <a:endParaRPr lang="ko-KR" altLang="en-US" dirty="0">
              <a:ea typeface="굴림" panose="020B0600000101010101" pitchFamily="34" charset="-127"/>
            </a:endParaRPr>
          </a:p>
        </p:txBody>
      </p:sp>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a:xfrm>
                <a:off x="15900" y="908720"/>
                <a:ext cx="9020596" cy="5832648"/>
              </a:xfrm>
            </p:spPr>
            <p:txBody>
              <a:bodyPr/>
              <a:lstStyle/>
              <a:p>
                <a:r>
                  <a:rPr lang="en-US" altLang="ko-KR" dirty="0" smtClean="0">
                    <a:ea typeface="굴림" panose="020B0600000101010101" pitchFamily="34" charset="-127"/>
                  </a:rPr>
                  <a:t>4.2 </a:t>
                </a:r>
                <a:endParaRPr lang="en-US" altLang="ko-KR" dirty="0">
                  <a:ea typeface="굴림" panose="020B0600000101010101" pitchFamily="34" charset="-127"/>
                </a:endParaRPr>
              </a:p>
              <a:p>
                <a:endParaRPr lang="en-US" altLang="ko-KR" dirty="0">
                  <a:ea typeface="굴림" panose="020B0600000101010101" pitchFamily="34" charset="-127"/>
                </a:endParaRPr>
              </a:p>
              <a:p>
                <a:endParaRPr lang="en-US" altLang="ko-KR" dirty="0" smtClean="0">
                  <a:ea typeface="굴림" panose="020B0600000101010101" pitchFamily="34" charset="-127"/>
                </a:endParaRPr>
              </a:p>
              <a:p>
                <a:pPr lvl="1"/>
                <a:endParaRPr lang="en-US" altLang="ko-KR" sz="2200" dirty="0">
                  <a:ea typeface="굴림" panose="020B0600000101010101" pitchFamily="34" charset="-127"/>
                </a:endParaRPr>
              </a:p>
              <a:p>
                <a:pPr lvl="1"/>
                <a:r>
                  <a:rPr lang="zh-CN" altLang="en-US" sz="2200" dirty="0" smtClean="0">
                    <a:latin typeface="宋体" panose="02010600030101010101" pitchFamily="2" charset="-122"/>
                    <a:ea typeface="宋体" panose="02010600030101010101" pitchFamily="2" charset="-122"/>
                  </a:rPr>
                  <a:t>当 </a:t>
                </a:r>
                <a:r>
                  <a:rPr lang="en-US" altLang="zh-CN" sz="2200" dirty="0" smtClean="0">
                    <a:latin typeface="宋体" panose="02010600030101010101" pitchFamily="2" charset="-122"/>
                    <a:ea typeface="宋体" panose="02010600030101010101" pitchFamily="2" charset="-122"/>
                  </a:rPr>
                  <a:t>w=0</a:t>
                </a:r>
                <a:r>
                  <a:rPr lang="zh-CN" altLang="en-US" sz="2200" dirty="0" smtClean="0">
                    <a:latin typeface="宋体" panose="02010600030101010101" pitchFamily="2" charset="-122"/>
                    <a:ea typeface="宋体" panose="02010600030101010101" pitchFamily="2" charset="-122"/>
                  </a:rPr>
                  <a:t>时</a:t>
                </a:r>
                <a:r>
                  <a:rPr lang="en-US" altLang="zh-CN" sz="2200" dirty="0" smtClean="0">
                    <a:latin typeface="宋体" panose="02010600030101010101" pitchFamily="2" charset="-122"/>
                    <a:ea typeface="宋体" panose="02010600030101010101" pitchFamily="2" charset="-122"/>
                  </a:rPr>
                  <a:t>,f(n)=2g(n) </a:t>
                </a:r>
                <a:r>
                  <a:rPr lang="zh-CN" altLang="en-US" sz="2200" dirty="0" smtClean="0">
                    <a:latin typeface="宋体" panose="02010600030101010101" pitchFamily="2" charset="-122"/>
                    <a:ea typeface="宋体" panose="02010600030101010101" pitchFamily="2" charset="-122"/>
                  </a:rPr>
                  <a:t>为代价一致搜索</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当 </a:t>
                </a:r>
                <a:r>
                  <a:rPr lang="en-US" altLang="zh-CN" sz="2200" dirty="0" smtClean="0">
                    <a:latin typeface="宋体" panose="02010600030101010101" pitchFamily="2" charset="-122"/>
                    <a:ea typeface="宋体" panose="02010600030101010101" pitchFamily="2" charset="-122"/>
                  </a:rPr>
                  <a:t>w=1</a:t>
                </a:r>
                <a:r>
                  <a:rPr lang="zh-CN" altLang="en-US" sz="2200" dirty="0" smtClean="0">
                    <a:latin typeface="宋体" panose="02010600030101010101" pitchFamily="2" charset="-122"/>
                    <a:ea typeface="宋体" panose="02010600030101010101" pitchFamily="2" charset="-122"/>
                  </a:rPr>
                  <a:t>时</a:t>
                </a:r>
                <a:r>
                  <a:rPr lang="en-US" altLang="zh-CN" sz="2200" dirty="0" smtClean="0">
                    <a:latin typeface="宋体" panose="02010600030101010101" pitchFamily="2" charset="-122"/>
                    <a:ea typeface="宋体" panose="02010600030101010101" pitchFamily="2" charset="-122"/>
                  </a:rPr>
                  <a:t>,f(n)=g(n)+h(n) </a:t>
                </a:r>
                <a:r>
                  <a:rPr lang="zh-CN" altLang="en-US" sz="2200" dirty="0" smtClean="0">
                    <a:latin typeface="宋体" panose="02010600030101010101" pitchFamily="2" charset="-122"/>
                    <a:ea typeface="宋体" panose="02010600030101010101" pitchFamily="2" charset="-122"/>
                  </a:rPr>
                  <a:t>为 </a:t>
                </a:r>
                <a14:m>
                  <m:oMath xmlns:m="http://schemas.openxmlformats.org/officeDocument/2006/math">
                    <m:sSup>
                      <m:sSupPr>
                        <m:ctrlPr>
                          <a:rPr lang="en-US" altLang="zh-CN" sz="2200" i="1" smtClean="0">
                            <a:latin typeface="Cambria Math" panose="02040503050406030204" pitchFamily="18" charset="0"/>
                            <a:ea typeface="宋体" panose="02010600030101010101" pitchFamily="2" charset="-122"/>
                          </a:rPr>
                        </m:ctrlPr>
                      </m:sSupPr>
                      <m:e>
                        <m:r>
                          <a:rPr lang="en-US" altLang="zh-CN" sz="2200" b="0" i="1" smtClean="0">
                            <a:latin typeface="Cambria Math" panose="02040503050406030204" pitchFamily="18" charset="0"/>
                            <a:ea typeface="宋体" panose="02010600030101010101" pitchFamily="2" charset="-122"/>
                          </a:rPr>
                          <m:t>𝐴</m:t>
                        </m:r>
                      </m:e>
                      <m:sup>
                        <m:r>
                          <a:rPr lang="zh-CN" altLang="en-US" sz="2200" b="0" i="1" smtClean="0">
                            <a:latin typeface="Cambria Math" panose="02040503050406030204" pitchFamily="18" charset="0"/>
                            <a:ea typeface="宋体" panose="02010600030101010101" pitchFamily="2" charset="-122"/>
                          </a:rPr>
                          <m:t>∗</m:t>
                        </m:r>
                      </m:sup>
                    </m:sSup>
                  </m:oMath>
                </a14:m>
                <a:r>
                  <a:rPr lang="zh-CN" altLang="en-US" sz="2200" dirty="0" smtClean="0">
                    <a:latin typeface="宋体" panose="02010600030101010101" pitchFamily="2" charset="-122"/>
                    <a:ea typeface="宋体" panose="02010600030101010101" pitchFamily="2" charset="-122"/>
                  </a:rPr>
                  <a:t> 搜索</a:t>
                </a:r>
                <a:r>
                  <a:rPr lang="en-US" altLang="zh-CN" sz="2200" dirty="0">
                    <a:latin typeface="宋体" panose="02010600030101010101" pitchFamily="2" charset="-122"/>
                    <a:ea typeface="宋体" panose="02010600030101010101" pitchFamily="2" charset="-122"/>
                  </a:rPr>
                  <a:t/>
                </a:r>
                <a:br>
                  <a:rPr lang="en-US" altLang="zh-CN" sz="2200" dirty="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当 </a:t>
                </a:r>
                <a:r>
                  <a:rPr lang="en-US" altLang="zh-CN" sz="2200" dirty="0" smtClean="0">
                    <a:latin typeface="宋体" panose="02010600030101010101" pitchFamily="2" charset="-122"/>
                    <a:ea typeface="宋体" panose="02010600030101010101" pitchFamily="2" charset="-122"/>
                  </a:rPr>
                  <a:t>w=2</a:t>
                </a:r>
                <a:r>
                  <a:rPr lang="zh-CN" altLang="en-US" sz="2200" dirty="0" smtClean="0">
                    <a:latin typeface="宋体" panose="02010600030101010101" pitchFamily="2" charset="-122"/>
                    <a:ea typeface="宋体" panose="02010600030101010101" pitchFamily="2" charset="-122"/>
                  </a:rPr>
                  <a:t>时</a:t>
                </a:r>
                <a:r>
                  <a:rPr lang="en-US" altLang="zh-CN" sz="2200" dirty="0" smtClean="0">
                    <a:latin typeface="宋体" panose="02010600030101010101" pitchFamily="2" charset="-122"/>
                    <a:ea typeface="宋体" panose="02010600030101010101" pitchFamily="2" charset="-122"/>
                  </a:rPr>
                  <a:t>,f(n)=2h(n) </a:t>
                </a:r>
                <a:r>
                  <a:rPr lang="zh-CN" altLang="en-US" sz="2200" dirty="0" smtClean="0">
                    <a:latin typeface="宋体" panose="02010600030101010101" pitchFamily="2" charset="-122"/>
                    <a:ea typeface="宋体" panose="02010600030101010101" pitchFamily="2" charset="-122"/>
                  </a:rPr>
                  <a:t>为贪婪最佳优先搜索</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endParaRPr lang="en-US" altLang="ko-KR" sz="2200" dirty="0">
                  <a:latin typeface="宋体" panose="02010600030101010101" pitchFamily="2" charset="-122"/>
                  <a:ea typeface="宋体" panose="02010600030101010101" pitchFamily="2" charset="-122"/>
                </a:endParaRPr>
              </a:p>
              <a:p>
                <a:pPr lvl="1"/>
                <a:r>
                  <a:rPr lang="en-US" altLang="ko-KR"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假设</a:t>
                </a:r>
                <a:r>
                  <a:rPr lang="en-US" altLang="zh-CN" sz="2200" dirty="0" smtClean="0">
                    <a:latin typeface="宋体" panose="02010600030101010101" pitchFamily="2" charset="-122"/>
                    <a:ea typeface="宋体" panose="02010600030101010101" pitchFamily="2" charset="-122"/>
                  </a:rPr>
                  <a:t>h(n)</a:t>
                </a:r>
                <a:r>
                  <a:rPr lang="zh-CN" altLang="en-US" sz="2200" dirty="0" smtClean="0">
                    <a:latin typeface="宋体" panose="02010600030101010101" pitchFamily="2" charset="-122"/>
                    <a:ea typeface="宋体" panose="02010600030101010101" pitchFamily="2" charset="-122"/>
                  </a:rPr>
                  <a:t>是可归纳的，当</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时，算法是最优的，即</a:t>
                </a:r>
                <a:endParaRPr lang="en-US" altLang="ko-KR" sz="2200" dirty="0">
                  <a:latin typeface="宋体" panose="02010600030101010101" pitchFamily="2" charset="-122"/>
                  <a:ea typeface="宋体" panose="02010600030101010101" pitchFamily="2" charset="-122"/>
                </a:endParaRPr>
              </a:p>
              <a:p>
                <a:endParaRPr lang="en-US" altLang="ko-KR" sz="2200" dirty="0">
                  <a:ea typeface="굴림" panose="020B0600000101010101" pitchFamily="34" charset="-127"/>
                </a:endParaRPr>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xfrm>
                <a:off x="15900" y="908720"/>
                <a:ext cx="9020596" cy="5832648"/>
              </a:xfrm>
              <a:blipFill rotWithShape="0">
                <a:blip r:embed="rId3"/>
                <a:stretch>
                  <a:fillRect l="-338" t="-1045"/>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755576" y="1556792"/>
            <a:ext cx="7781925" cy="990600"/>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1957588559"/>
              </p:ext>
            </p:extLst>
          </p:nvPr>
        </p:nvGraphicFramePr>
        <p:xfrm>
          <a:off x="916930" y="4149080"/>
          <a:ext cx="4375150" cy="587375"/>
        </p:xfrm>
        <a:graphic>
          <a:graphicData uri="http://schemas.openxmlformats.org/presentationml/2006/ole">
            <mc:AlternateContent xmlns:mc="http://schemas.openxmlformats.org/markup-compatibility/2006">
              <mc:Choice xmlns:v="urn:schemas-microsoft-com:vml" Requires="v">
                <p:oleObj spid="_x0000_s4203" name="Formula" r:id="rId5" imgW="2206080" imgH="297360" progId="Equation.Ribbit">
                  <p:embed/>
                </p:oleObj>
              </mc:Choice>
              <mc:Fallback>
                <p:oleObj name="Formula" r:id="rId5" imgW="2206080" imgH="297360" progId="Equation.Ribbit">
                  <p:embed/>
                  <p:pic>
                    <p:nvPicPr>
                      <p:cNvPr id="0" name=""/>
                      <p:cNvPicPr/>
                      <p:nvPr/>
                    </p:nvPicPr>
                    <p:blipFill>
                      <a:blip r:embed="rId6"/>
                      <a:stretch>
                        <a:fillRect/>
                      </a:stretch>
                    </p:blipFill>
                    <p:spPr>
                      <a:xfrm>
                        <a:off x="916930" y="4149080"/>
                        <a:ext cx="4375150" cy="5873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67774840"/>
              </p:ext>
            </p:extLst>
          </p:nvPr>
        </p:nvGraphicFramePr>
        <p:xfrm>
          <a:off x="476250" y="4857849"/>
          <a:ext cx="2312988" cy="587375"/>
        </p:xfrm>
        <a:graphic>
          <a:graphicData uri="http://schemas.openxmlformats.org/presentationml/2006/ole">
            <mc:AlternateContent xmlns:mc="http://schemas.openxmlformats.org/markup-compatibility/2006">
              <mc:Choice xmlns:v="urn:schemas-microsoft-com:vml" Requires="v">
                <p:oleObj spid="_x0000_s4204" name="Formula" r:id="rId7" imgW="1167480" imgH="297360" progId="Equation.Ribbit">
                  <p:embed/>
                </p:oleObj>
              </mc:Choice>
              <mc:Fallback>
                <p:oleObj name="Formula" r:id="rId7" imgW="1167480" imgH="297360" progId="Equation.Ribbit">
                  <p:embed/>
                  <p:pic>
                    <p:nvPicPr>
                      <p:cNvPr id="0" name=""/>
                      <p:cNvPicPr/>
                      <p:nvPr/>
                    </p:nvPicPr>
                    <p:blipFill>
                      <a:blip r:embed="rId8"/>
                      <a:stretch>
                        <a:fillRect/>
                      </a:stretch>
                    </p:blipFill>
                    <p:spPr>
                      <a:xfrm>
                        <a:off x="476250" y="4857849"/>
                        <a:ext cx="2312988" cy="5873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07125193"/>
              </p:ext>
            </p:extLst>
          </p:nvPr>
        </p:nvGraphicFramePr>
        <p:xfrm>
          <a:off x="5868144" y="5013176"/>
          <a:ext cx="762000" cy="301625"/>
        </p:xfrm>
        <a:graphic>
          <a:graphicData uri="http://schemas.openxmlformats.org/presentationml/2006/ole">
            <mc:AlternateContent xmlns:mc="http://schemas.openxmlformats.org/markup-compatibility/2006">
              <mc:Choice xmlns:v="urn:schemas-microsoft-com:vml" Requires="v">
                <p:oleObj spid="_x0000_s4205" name="Formula" r:id="rId9" imgW="383760" imgH="152640" progId="Equation.Ribbit">
                  <p:embed/>
                </p:oleObj>
              </mc:Choice>
              <mc:Fallback>
                <p:oleObj name="Formula" r:id="rId9" imgW="383760" imgH="152640" progId="Equation.Ribbit">
                  <p:embed/>
                  <p:pic>
                    <p:nvPicPr>
                      <p:cNvPr id="0" name=""/>
                      <p:cNvPicPr/>
                      <p:nvPr/>
                    </p:nvPicPr>
                    <p:blipFill>
                      <a:blip r:embed="rId10"/>
                      <a:stretch>
                        <a:fillRect/>
                      </a:stretch>
                    </p:blipFill>
                    <p:spPr>
                      <a:xfrm>
                        <a:off x="5868144" y="5013176"/>
                        <a:ext cx="762000" cy="301625"/>
                      </a:xfrm>
                      <a:prstGeom prst="rect">
                        <a:avLst/>
                      </a:prstGeom>
                    </p:spPr>
                  </p:pic>
                </p:oleObj>
              </mc:Fallback>
            </mc:AlternateContent>
          </a:graphicData>
        </a:graphic>
      </p:graphicFrame>
    </p:spTree>
    <p:extLst>
      <p:ext uri="{BB962C8B-B14F-4D97-AF65-F5344CB8AC3E}">
        <p14:creationId xmlns:p14="http://schemas.microsoft.com/office/powerpoint/2010/main" val="138292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146720"/>
            <a:ext cx="8458200" cy="762000"/>
          </a:xfrm>
        </p:spPr>
        <p:txBody>
          <a:bodyPr/>
          <a:lstStyle/>
          <a:p>
            <a:r>
              <a:rPr lang="en-US" altLang="ko-KR" dirty="0">
                <a:ea typeface="굴림" panose="020B0600000101010101" pitchFamily="34" charset="-127"/>
              </a:rPr>
              <a:t>Chapter 4</a:t>
            </a:r>
            <a:endParaRPr lang="ko-KR" altLang="en-US" dirty="0">
              <a:ea typeface="굴림" panose="020B0600000101010101" pitchFamily="34" charset="-127"/>
            </a:endParaRPr>
          </a:p>
        </p:txBody>
      </p:sp>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a:xfrm>
                <a:off x="0" y="764704"/>
                <a:ext cx="9144000" cy="6093296"/>
              </a:xfrm>
            </p:spPr>
            <p:txBody>
              <a:bodyPr/>
              <a:lstStyle/>
              <a:p>
                <a:r>
                  <a:rPr lang="en-US" altLang="ko-KR" dirty="0" smtClean="0">
                    <a:ea typeface="굴림" panose="020B0600000101010101" pitchFamily="34" charset="-127"/>
                  </a:rPr>
                  <a:t>4.6</a:t>
                </a:r>
                <a:endParaRPr lang="en-US" altLang="ko-KR" dirty="0">
                  <a:ea typeface="굴림" panose="020B0600000101010101" pitchFamily="34" charset="-127"/>
                </a:endParaRPr>
              </a:p>
              <a:p>
                <a:r>
                  <a:rPr lang="zh-CN" altLang="en-US" sz="2200" dirty="0" smtClean="0">
                    <a:latin typeface="宋体" panose="02010600030101010101" pitchFamily="2" charset="-122"/>
                    <a:ea typeface="宋体" panose="02010600030101010101" pitchFamily="2" charset="-122"/>
                  </a:rPr>
                  <a:t>证明：如果 </a:t>
                </a:r>
                <a:r>
                  <a:rPr lang="en-US" altLang="zh-CN" sz="2200" dirty="0" smtClean="0">
                    <a:latin typeface="宋体" panose="02010600030101010101" pitchFamily="2" charset="-122"/>
                    <a:ea typeface="宋体" panose="02010600030101010101" pitchFamily="2" charset="-122"/>
                  </a:rPr>
                  <a:t>h </a:t>
                </a:r>
                <a:r>
                  <a:rPr lang="zh-CN" altLang="en-US" sz="2200" dirty="0" smtClean="0">
                    <a:latin typeface="宋体" panose="02010600030101010101" pitchFamily="2" charset="-122"/>
                    <a:ea typeface="宋体" panose="02010600030101010101" pitchFamily="2" charset="-122"/>
                  </a:rPr>
                  <a:t>被高估的部分从来不超过 </a:t>
                </a:r>
                <a:r>
                  <a:rPr lang="en-US" altLang="zh-CN" sz="2200" dirty="0" smtClean="0">
                    <a:latin typeface="宋体" panose="02010600030101010101" pitchFamily="2" charset="-122"/>
                    <a:ea typeface="宋体" panose="02010600030101010101" pitchFamily="2" charset="-122"/>
                  </a:rPr>
                  <a:t>c</a:t>
                </a:r>
                <a:r>
                  <a:rPr lang="zh-CN" altLang="en-US" sz="2200" dirty="0" smtClean="0">
                    <a:latin typeface="宋体" panose="02010600030101010101" pitchFamily="2" charset="-122"/>
                    <a:ea typeface="宋体" panose="02010600030101010101" pitchFamily="2" charset="-122"/>
                  </a:rPr>
                  <a:t>，</a:t>
                </a:r>
                <a14:m>
                  <m:oMath xmlns:m="http://schemas.openxmlformats.org/officeDocument/2006/math">
                    <m:sSup>
                      <m:sSupPr>
                        <m:ctrlPr>
                          <a:rPr lang="en-US" altLang="zh-CN" sz="2200" i="1" smtClean="0">
                            <a:latin typeface="Cambria Math" panose="02040503050406030204" pitchFamily="18" charset="0"/>
                            <a:ea typeface="宋体" panose="02010600030101010101" pitchFamily="2" charset="-122"/>
                          </a:rPr>
                        </m:ctrlPr>
                      </m:sSupPr>
                      <m:e>
                        <m:r>
                          <a:rPr lang="en-US" altLang="zh-CN" sz="2200" b="0" i="1" smtClean="0">
                            <a:latin typeface="Cambria Math" panose="02040503050406030204" pitchFamily="18" charset="0"/>
                            <a:ea typeface="宋体" panose="02010600030101010101" pitchFamily="2" charset="-122"/>
                          </a:rPr>
                          <m:t>𝐴</m:t>
                        </m:r>
                      </m:e>
                      <m:sup>
                        <m:r>
                          <a:rPr lang="zh-CN" altLang="en-US" sz="2200" b="0" i="1" smtClean="0">
                            <a:latin typeface="Cambria Math" panose="02040503050406030204" pitchFamily="18" charset="0"/>
                            <a:ea typeface="宋体" panose="02010600030101010101" pitchFamily="2" charset="-122"/>
                          </a:rPr>
                          <m:t>∗</m:t>
                        </m:r>
                      </m:sup>
                    </m:sSup>
                  </m:oMath>
                </a14:m>
                <a:r>
                  <a:rPr lang="zh-CN" altLang="en-US" sz="2200" dirty="0" smtClean="0">
                    <a:latin typeface="宋体" panose="02010600030101010101" pitchFamily="2" charset="-122"/>
                    <a:ea typeface="宋体" panose="02010600030101010101" pitchFamily="2" charset="-122"/>
                  </a:rPr>
                  <a:t>算法返回的解的耗散比最优解的耗散多出的部分也不超过</a:t>
                </a:r>
                <a:r>
                  <a:rPr lang="en-US" altLang="zh-CN" sz="2200" dirty="0" smtClean="0">
                    <a:latin typeface="宋体" panose="02010600030101010101" pitchFamily="2" charset="-122"/>
                    <a:ea typeface="宋体" panose="02010600030101010101" pitchFamily="2" charset="-122"/>
                  </a:rPr>
                  <a:t>c</a:t>
                </a:r>
                <a:br>
                  <a:rPr lang="en-US" altLang="zh-CN" sz="2200" dirty="0" smtClean="0">
                    <a:latin typeface="宋体" panose="02010600030101010101" pitchFamily="2" charset="-122"/>
                    <a:ea typeface="宋体" panose="02010600030101010101" pitchFamily="2" charset="-122"/>
                  </a:rPr>
                </a:br>
                <a:endParaRPr lang="en-US" altLang="zh-CN" sz="2200" dirty="0" smtClean="0">
                  <a:latin typeface="宋体" panose="02010600030101010101" pitchFamily="2" charset="-122"/>
                  <a:ea typeface="宋体" panose="02010600030101010101" pitchFamily="2" charset="-122"/>
                </a:endParaRPr>
              </a:p>
              <a:p>
                <a:r>
                  <a:rPr lang="zh-CN" altLang="en-US" sz="2200" dirty="0" smtClean="0">
                    <a:latin typeface="宋体" panose="02010600030101010101" pitchFamily="2" charset="-122"/>
                    <a:ea typeface="宋体" panose="02010600030101010101" pitchFamily="2" charset="-122"/>
                  </a:rPr>
                  <a:t>由于给定</a:t>
                </a:r>
                <a:r>
                  <a:rPr lang="en-US" altLang="zh-CN" sz="2200" dirty="0">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h </a:t>
                </a:r>
                <a:r>
                  <a:rPr lang="zh-CN" altLang="en-US" sz="2200" dirty="0" smtClean="0">
                    <a:latin typeface="宋体" panose="02010600030101010101" pitchFamily="2" charset="-122"/>
                    <a:ea typeface="宋体" panose="02010600030101010101" pitchFamily="2" charset="-122"/>
                  </a:rPr>
                  <a:t>被高估的部分从来不超过</a:t>
                </a:r>
                <a:r>
                  <a:rPr lang="en-US" altLang="zh-CN" sz="2200" dirty="0" smtClean="0">
                    <a:latin typeface="宋体" panose="02010600030101010101" pitchFamily="2" charset="-122"/>
                    <a:ea typeface="宋体" panose="02010600030101010101" pitchFamily="2" charset="-122"/>
                  </a:rPr>
                  <a:t>c </a:t>
                </a:r>
                <a:r>
                  <a:rPr lang="zh-CN" altLang="en-US" sz="2200" dirty="0" smtClean="0">
                    <a:latin typeface="宋体" panose="02010600030101010101" pitchFamily="2" charset="-122"/>
                    <a:ea typeface="宋体" panose="02010600030101010101" pitchFamily="2" charset="-122"/>
                  </a:rPr>
                  <a:t>，那么</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假设 </a:t>
                </a:r>
                <a:r>
                  <a:rPr lang="en-US" altLang="zh-CN" sz="2200" dirty="0" smtClean="0">
                    <a:latin typeface="宋体" panose="02010600030101010101" pitchFamily="2" charset="-122"/>
                    <a:ea typeface="宋体" panose="02010600030101010101" pitchFamily="2" charset="-122"/>
                  </a:rPr>
                  <a:t>G </a:t>
                </a:r>
                <a:r>
                  <a:rPr lang="zh-CN" altLang="en-US" sz="2200" dirty="0" smtClean="0">
                    <a:latin typeface="宋体" panose="02010600030101010101" pitchFamily="2" charset="-122"/>
                    <a:ea typeface="宋体" panose="02010600030101010101" pitchFamily="2" charset="-122"/>
                  </a:rPr>
                  <a:t>是某个次最优目标结点，并且该目标的耗散比最优解多出的部分超过</a:t>
                </a:r>
                <a:r>
                  <a:rPr lang="en-US" altLang="zh-CN" sz="2200" dirty="0">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c,</a:t>
                </a:r>
                <a:r>
                  <a:rPr lang="zh-CN" altLang="en-US" sz="2200" dirty="0" smtClean="0">
                    <a:latin typeface="宋体" panose="02010600030101010101" pitchFamily="2" charset="-122"/>
                    <a:ea typeface="宋体" panose="02010600030101010101" pitchFamily="2" charset="-122"/>
                  </a:rPr>
                  <a:t>即                ，任意结点 </a:t>
                </a:r>
                <a:r>
                  <a:rPr lang="en-US" altLang="zh-CN" sz="2200" dirty="0" smtClean="0">
                    <a:latin typeface="宋体" panose="02010600030101010101" pitchFamily="2" charset="-122"/>
                    <a:ea typeface="宋体" panose="02010600030101010101" pitchFamily="2" charset="-122"/>
                  </a:rPr>
                  <a:t>m </a:t>
                </a:r>
                <a:r>
                  <a:rPr lang="zh-CN" altLang="en-US" sz="2200" dirty="0" smtClean="0">
                    <a:latin typeface="宋体" panose="02010600030101010101" pitchFamily="2" charset="-122"/>
                    <a:ea typeface="宋体" panose="02010600030101010101" pitchFamily="2" charset="-122"/>
                  </a:rPr>
                  <a:t>是最优解路径上的某个结点，那么</a:t>
                </a:r>
                <a:endParaRPr lang="en-US" altLang="ko-KR" sz="2200" dirty="0" smtClean="0">
                  <a:latin typeface="宋体" panose="02010600030101010101" pitchFamily="2" charset="-122"/>
                  <a:ea typeface="宋体" panose="02010600030101010101" pitchFamily="2" charset="-122"/>
                </a:endParaRPr>
              </a:p>
              <a:p>
                <a:endParaRPr lang="en-US" altLang="ko-KR" sz="2200" dirty="0">
                  <a:latin typeface="宋体" panose="02010600030101010101" pitchFamily="2" charset="-122"/>
                  <a:ea typeface="宋体" panose="02010600030101010101" pitchFamily="2" charset="-122"/>
                </a:endParaRPr>
              </a:p>
              <a:p>
                <a:endParaRPr lang="en-US" altLang="ko-KR" sz="2200" dirty="0" smtClean="0">
                  <a:latin typeface="宋体" panose="02010600030101010101" pitchFamily="2" charset="-122"/>
                  <a:ea typeface="宋体" panose="02010600030101010101" pitchFamily="2" charset="-122"/>
                </a:endParaRPr>
              </a:p>
              <a:p>
                <a:pPr lvl="1"/>
                <a:endParaRPr lang="en-US" altLang="ko-KR" sz="2200" dirty="0" smtClean="0">
                  <a:latin typeface="宋体" panose="02010600030101010101" pitchFamily="2" charset="-122"/>
                  <a:ea typeface="宋体" panose="02010600030101010101" pitchFamily="2" charset="-122"/>
                </a:endParaRPr>
              </a:p>
              <a:p>
                <a:pPr lvl="1"/>
                <a:r>
                  <a:rPr lang="zh-CN" altLang="en-US" sz="2200" dirty="0" smtClean="0">
                    <a:latin typeface="宋体" panose="02010600030101010101" pitchFamily="2" charset="-122"/>
                    <a:ea typeface="宋体" panose="02010600030101010101" pitchFamily="2" charset="-122"/>
                  </a:rPr>
                  <a:t>像这种耗散多出部分超过 </a:t>
                </a:r>
                <a:r>
                  <a:rPr lang="en-US" altLang="zh-CN" sz="2200" dirty="0" smtClean="0">
                    <a:latin typeface="宋体" panose="02010600030101010101" pitchFamily="2" charset="-122"/>
                    <a:ea typeface="宋体" panose="02010600030101010101" pitchFamily="2" charset="-122"/>
                  </a:rPr>
                  <a:t>c</a:t>
                </a:r>
                <a:r>
                  <a:rPr lang="zh-CN" altLang="en-US" sz="2200" dirty="0" smtClean="0">
                    <a:latin typeface="宋体" panose="02010600030101010101" pitchFamily="2" charset="-122"/>
                    <a:ea typeface="宋体" panose="02010600030101010101" pitchFamily="2" charset="-122"/>
                  </a:rPr>
                  <a:t>的次最优解在最优解扩展之前无法达到，因此 </a:t>
                </a:r>
                <a14:m>
                  <m:oMath xmlns:m="http://schemas.openxmlformats.org/officeDocument/2006/math">
                    <m:sSup>
                      <m:sSupPr>
                        <m:ctrlPr>
                          <a:rPr lang="en-US" altLang="zh-CN" sz="2200" i="1">
                            <a:latin typeface="Cambria Math" panose="02040503050406030204" pitchFamily="18" charset="0"/>
                            <a:ea typeface="宋体" panose="02010600030101010101" pitchFamily="2" charset="-122"/>
                          </a:rPr>
                        </m:ctrlPr>
                      </m:sSupPr>
                      <m:e>
                        <m:r>
                          <a:rPr lang="en-US" altLang="zh-CN" sz="2200" i="1">
                            <a:latin typeface="Cambria Math" panose="02040503050406030204" pitchFamily="18" charset="0"/>
                            <a:ea typeface="宋体" panose="02010600030101010101" pitchFamily="2" charset="-122"/>
                          </a:rPr>
                          <m:t>𝐴</m:t>
                        </m:r>
                      </m:e>
                      <m:sup>
                        <m:r>
                          <a:rPr lang="zh-CN" altLang="en-US" sz="2200" i="1">
                            <a:latin typeface="Cambria Math" panose="02040503050406030204" pitchFamily="18" charset="0"/>
                            <a:ea typeface="宋体" panose="02010600030101010101" pitchFamily="2" charset="-122"/>
                          </a:rPr>
                          <m:t>∗</m:t>
                        </m:r>
                      </m:sup>
                    </m:sSup>
                  </m:oMath>
                </a14:m>
                <a:r>
                  <a:rPr lang="zh-CN" altLang="en-US" sz="2200" dirty="0">
                    <a:latin typeface="宋体" panose="02010600030101010101" pitchFamily="2" charset="-122"/>
                    <a:ea typeface="宋体" panose="02010600030101010101" pitchFamily="2" charset="-122"/>
                  </a:rPr>
                  <a:t>算法返回的解的耗散比最优解的耗散多出的部分也不超过</a:t>
                </a:r>
                <a:r>
                  <a:rPr lang="en-US" altLang="zh-CN" sz="2200" dirty="0">
                    <a:latin typeface="宋体" panose="02010600030101010101" pitchFamily="2" charset="-122"/>
                    <a:ea typeface="宋体" panose="02010600030101010101" pitchFamily="2" charset="-122"/>
                  </a:rPr>
                  <a:t>c</a:t>
                </a:r>
                <a:endParaRPr lang="en-US" altLang="ko-KR" sz="2200" dirty="0">
                  <a:latin typeface="宋体" panose="02010600030101010101" pitchFamily="2" charset="-122"/>
                  <a:ea typeface="宋体" panose="02010600030101010101" pitchFamily="2" charset="-122"/>
                </a:endParaRPr>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xfrm>
                <a:off x="0" y="764704"/>
                <a:ext cx="9144000" cy="6093296"/>
              </a:xfrm>
              <a:blipFill rotWithShape="0">
                <a:blip r:embed="rId3"/>
                <a:stretch>
                  <a:fillRect l="-267" t="-1000" r="-2667"/>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2526273127"/>
              </p:ext>
            </p:extLst>
          </p:nvPr>
        </p:nvGraphicFramePr>
        <p:xfrm>
          <a:off x="6284481" y="2348880"/>
          <a:ext cx="2247959" cy="361513"/>
        </p:xfrm>
        <a:graphic>
          <a:graphicData uri="http://schemas.openxmlformats.org/presentationml/2006/ole">
            <mc:AlternateContent xmlns:mc="http://schemas.openxmlformats.org/markup-compatibility/2006">
              <mc:Choice xmlns:v="urn:schemas-microsoft-com:vml" Requires="v">
                <p:oleObj spid="_x0000_s5218" name="Formula" r:id="rId4" imgW="1094760" imgH="176760" progId="Equation.Ribbit">
                  <p:embed/>
                </p:oleObj>
              </mc:Choice>
              <mc:Fallback>
                <p:oleObj name="Formula" r:id="rId4" imgW="1094760" imgH="176760" progId="Equation.Ribbit">
                  <p:embed/>
                  <p:pic>
                    <p:nvPicPr>
                      <p:cNvPr id="0" name=""/>
                      <p:cNvPicPr/>
                      <p:nvPr/>
                    </p:nvPicPr>
                    <p:blipFill>
                      <a:blip r:embed="rId5"/>
                      <a:stretch>
                        <a:fillRect/>
                      </a:stretch>
                    </p:blipFill>
                    <p:spPr>
                      <a:xfrm>
                        <a:off x="6284481" y="2348880"/>
                        <a:ext cx="2247959" cy="3615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30735737"/>
              </p:ext>
            </p:extLst>
          </p:nvPr>
        </p:nvGraphicFramePr>
        <p:xfrm>
          <a:off x="2195736" y="3429000"/>
          <a:ext cx="1800200" cy="335630"/>
        </p:xfrm>
        <a:graphic>
          <a:graphicData uri="http://schemas.openxmlformats.org/presentationml/2006/ole">
            <mc:AlternateContent xmlns:mc="http://schemas.openxmlformats.org/markup-compatibility/2006">
              <mc:Choice xmlns:v="urn:schemas-microsoft-com:vml" Requires="v">
                <p:oleObj spid="_x0000_s5219" name="Formula" r:id="rId6" imgW="943920" imgH="176760" progId="Equation.Ribbit">
                  <p:embed/>
                </p:oleObj>
              </mc:Choice>
              <mc:Fallback>
                <p:oleObj name="Formula" r:id="rId6" imgW="943920" imgH="176760" progId="Equation.Ribbit">
                  <p:embed/>
                  <p:pic>
                    <p:nvPicPr>
                      <p:cNvPr id="0" name=""/>
                      <p:cNvPicPr/>
                      <p:nvPr/>
                    </p:nvPicPr>
                    <p:blipFill>
                      <a:blip r:embed="rId7"/>
                      <a:stretch>
                        <a:fillRect/>
                      </a:stretch>
                    </p:blipFill>
                    <p:spPr>
                      <a:xfrm>
                        <a:off x="2195736" y="3429000"/>
                        <a:ext cx="1800200" cy="33563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72555076"/>
              </p:ext>
            </p:extLst>
          </p:nvPr>
        </p:nvGraphicFramePr>
        <p:xfrm>
          <a:off x="2220913" y="4221163"/>
          <a:ext cx="5311775" cy="787400"/>
        </p:xfrm>
        <a:graphic>
          <a:graphicData uri="http://schemas.openxmlformats.org/presentationml/2006/ole">
            <mc:AlternateContent xmlns:mc="http://schemas.openxmlformats.org/markup-compatibility/2006">
              <mc:Choice xmlns:v="urn:schemas-microsoft-com:vml" Requires="v">
                <p:oleObj spid="_x0000_s5220" name="Formula" r:id="rId8" imgW="2679840" imgH="396360" progId="Equation.Ribbit">
                  <p:embed/>
                </p:oleObj>
              </mc:Choice>
              <mc:Fallback>
                <p:oleObj name="Formula" r:id="rId8" imgW="2679840" imgH="396360" progId="Equation.Ribbit">
                  <p:embed/>
                  <p:pic>
                    <p:nvPicPr>
                      <p:cNvPr id="0" name=""/>
                      <p:cNvPicPr/>
                      <p:nvPr/>
                    </p:nvPicPr>
                    <p:blipFill>
                      <a:blip r:embed="rId9"/>
                      <a:stretch>
                        <a:fillRect/>
                      </a:stretch>
                    </p:blipFill>
                    <p:spPr>
                      <a:xfrm>
                        <a:off x="2220913" y="4221163"/>
                        <a:ext cx="5311775" cy="787400"/>
                      </a:xfrm>
                      <a:prstGeom prst="rect">
                        <a:avLst/>
                      </a:prstGeom>
                    </p:spPr>
                  </p:pic>
                </p:oleObj>
              </mc:Fallback>
            </mc:AlternateContent>
          </a:graphicData>
        </a:graphic>
      </p:graphicFrame>
    </p:spTree>
    <p:extLst>
      <p:ext uri="{BB962C8B-B14F-4D97-AF65-F5344CB8AC3E}">
        <p14:creationId xmlns:p14="http://schemas.microsoft.com/office/powerpoint/2010/main" val="4214774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0648"/>
            <a:ext cx="8458200" cy="762000"/>
          </a:xfrm>
        </p:spPr>
        <p:txBody>
          <a:bodyPr/>
          <a:lstStyle/>
          <a:p>
            <a:r>
              <a:rPr lang="en-US" altLang="ko-KR" dirty="0" smtClean="0">
                <a:ea typeface="굴림" panose="020B0600000101010101" pitchFamily="34" charset="-127"/>
              </a:rPr>
              <a:t>Chapter 4</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35496" y="836712"/>
            <a:ext cx="8949680" cy="6021288"/>
          </a:xfrm>
        </p:spPr>
        <p:txBody>
          <a:bodyPr/>
          <a:lstStyle/>
          <a:p>
            <a:r>
              <a:rPr lang="en-US" altLang="ko-KR" dirty="0" smtClean="0">
                <a:ea typeface="굴림" panose="020B0600000101010101" pitchFamily="34" charset="-127"/>
              </a:rPr>
              <a:t>4.7</a:t>
            </a:r>
          </a:p>
          <a:p>
            <a:endParaRPr lang="en-US" altLang="ko-KR" dirty="0">
              <a:ea typeface="굴림" panose="020B0600000101010101" pitchFamily="34" charset="-127"/>
            </a:endParaRPr>
          </a:p>
          <a:p>
            <a:r>
              <a:rPr lang="zh-CN" altLang="en-US" sz="2200" dirty="0" smtClean="0">
                <a:latin typeface="宋体" panose="02010600030101010101" pitchFamily="2" charset="-122"/>
                <a:ea typeface="宋体" panose="02010600030101010101" pitchFamily="2" charset="-122"/>
              </a:rPr>
              <a:t>证明：</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假设存在某条从结点 </a:t>
            </a:r>
            <a:r>
              <a:rPr lang="en-US" altLang="zh-CN" sz="2200" dirty="0" smtClean="0">
                <a:latin typeface="宋体" panose="02010600030101010101" pitchFamily="2" charset="-122"/>
                <a:ea typeface="宋体" panose="02010600030101010101" pitchFamily="2" charset="-122"/>
              </a:rPr>
              <a:t>n </a:t>
            </a:r>
            <a:r>
              <a:rPr lang="zh-CN" altLang="en-US" sz="2200" dirty="0" smtClean="0">
                <a:latin typeface="宋体" panose="02010600030101010101" pitchFamily="2" charset="-122"/>
                <a:ea typeface="宋体" panose="02010600030101010101" pitchFamily="2" charset="-122"/>
              </a:rPr>
              <a:t>到 目标结点 的最短路径上结点数目为</a:t>
            </a:r>
            <a:r>
              <a:rPr lang="en-US" altLang="zh-CN" sz="2200" dirty="0">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k </a:t>
            </a:r>
            <a:br>
              <a:rPr lang="en-US" altLang="zh-CN" sz="2200" dirty="0" smtClean="0">
                <a:latin typeface="宋体" panose="02010600030101010101" pitchFamily="2" charset="-122"/>
                <a:ea typeface="宋体" panose="02010600030101010101" pitchFamily="2" charset="-122"/>
              </a:rPr>
            </a:b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当 </a:t>
            </a:r>
            <a:r>
              <a:rPr lang="en-US" altLang="zh-CN" sz="2200" dirty="0" smtClean="0">
                <a:latin typeface="宋体" panose="02010600030101010101" pitchFamily="2" charset="-122"/>
                <a:ea typeface="宋体" panose="02010600030101010101" pitchFamily="2" charset="-122"/>
              </a:rPr>
              <a:t>k=1 </a:t>
            </a:r>
            <a:r>
              <a:rPr lang="zh-CN" altLang="en-US" sz="2200" dirty="0" smtClean="0">
                <a:latin typeface="宋体" panose="02010600030101010101" pitchFamily="2" charset="-122"/>
                <a:ea typeface="宋体" panose="02010600030101010101" pitchFamily="2" charset="-122"/>
              </a:rPr>
              <a:t>时，目标结点即为结点 </a:t>
            </a:r>
            <a:r>
              <a:rPr lang="en-US" altLang="zh-CN" sz="2200" dirty="0" smtClean="0">
                <a:latin typeface="宋体" panose="02010600030101010101" pitchFamily="2" charset="-122"/>
                <a:ea typeface="宋体" panose="02010600030101010101" pitchFamily="2" charset="-122"/>
              </a:rPr>
              <a:t>n </a:t>
            </a:r>
            <a:r>
              <a:rPr lang="zh-CN" altLang="en-US" sz="2200" dirty="0" smtClean="0">
                <a:latin typeface="宋体" panose="02010600030101010101" pitchFamily="2" charset="-122"/>
                <a:ea typeface="宋体" panose="02010600030101010101" pitchFamily="2" charset="-122"/>
              </a:rPr>
              <a:t>的后继结点   ，根据启发式的一致性，即                       ，当</a:t>
            </a:r>
            <a:r>
              <a:rPr lang="zh-CN" altLang="en-US" sz="2200" dirty="0">
                <a:latin typeface="宋体" panose="02010600030101010101" pitchFamily="2" charset="-122"/>
                <a:ea typeface="宋体" panose="02010600030101010101" pitchFamily="2" charset="-122"/>
              </a:rPr>
              <a:t>后继结点 </a:t>
            </a:r>
            <a:r>
              <a:rPr lang="zh-CN" altLang="en-US" sz="2200" dirty="0" smtClean="0">
                <a:latin typeface="宋体" panose="02010600030101010101" pitchFamily="2" charset="-122"/>
                <a:ea typeface="宋体" panose="02010600030101010101" pitchFamily="2" charset="-122"/>
              </a:rPr>
              <a:t>  为目标结点时，</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因此                ，故当 </a:t>
            </a:r>
            <a:r>
              <a:rPr lang="en-US" altLang="zh-CN" sz="2200" dirty="0" smtClean="0">
                <a:latin typeface="宋体" panose="02010600030101010101" pitchFamily="2" charset="-122"/>
                <a:ea typeface="宋体" panose="02010600030101010101" pitchFamily="2" charset="-122"/>
              </a:rPr>
              <a:t>k=1</a:t>
            </a:r>
            <a:r>
              <a:rPr lang="zh-CN" altLang="en-US" sz="2200" dirty="0" smtClean="0">
                <a:latin typeface="宋体" panose="02010600030101010101" pitchFamily="2" charset="-122"/>
                <a:ea typeface="宋体" panose="02010600030101010101" pitchFamily="2" charset="-122"/>
              </a:rPr>
              <a:t>时，该启发式是可归纳的。</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zh-CN" altLang="en-US" sz="2200" dirty="0">
                <a:latin typeface="宋体" panose="02010600030101010101" pitchFamily="2" charset="-122"/>
                <a:ea typeface="宋体" panose="02010600030101010101" pitchFamily="2" charset="-122"/>
              </a:rPr>
              <a:t>假设</a:t>
            </a:r>
            <a:r>
              <a:rPr lang="zh-CN" altLang="en-US" sz="2200" dirty="0" smtClean="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n </a:t>
            </a:r>
            <a:r>
              <a:rPr lang="zh-CN" altLang="en-US" sz="2200" dirty="0">
                <a:latin typeface="宋体" panose="02010600030101010101" pitchFamily="2" charset="-122"/>
                <a:ea typeface="宋体" panose="02010600030101010101" pitchFamily="2" charset="-122"/>
              </a:rPr>
              <a:t>的后继</a:t>
            </a:r>
            <a:r>
              <a:rPr lang="zh-CN" altLang="en-US" sz="2200" dirty="0" smtClean="0">
                <a:latin typeface="宋体" panose="02010600030101010101" pitchFamily="2" charset="-122"/>
                <a:ea typeface="宋体" panose="02010600030101010101" pitchFamily="2" charset="-122"/>
              </a:rPr>
              <a:t>结点   离目标结点 </a:t>
            </a:r>
            <a:r>
              <a:rPr lang="en-US" altLang="zh-CN" sz="2200" dirty="0" smtClean="0">
                <a:latin typeface="宋体" panose="02010600030101010101" pitchFamily="2" charset="-122"/>
                <a:ea typeface="宋体" panose="02010600030101010101" pitchFamily="2" charset="-122"/>
              </a:rPr>
              <a:t>k </a:t>
            </a:r>
            <a:r>
              <a:rPr lang="zh-CN" altLang="en-US" sz="2200" dirty="0" smtClean="0">
                <a:latin typeface="宋体" panose="02010600030101010101" pitchFamily="2" charset="-122"/>
                <a:ea typeface="宋体" panose="02010600030101010101" pitchFamily="2" charset="-122"/>
              </a:rPr>
              <a:t>步时，     是可归纳的，那么</a:t>
            </a:r>
            <a:endParaRPr lang="en-US" altLang="ko-KR" sz="2200" dirty="0">
              <a:latin typeface="宋体" panose="02010600030101010101" pitchFamily="2" charset="-122"/>
              <a:ea typeface="宋体" panose="02010600030101010101" pitchFamily="2" charset="-122"/>
            </a:endParaRPr>
          </a:p>
          <a:p>
            <a:endParaRPr lang="en-US" altLang="ko-KR" sz="2200" dirty="0" smtClean="0">
              <a:latin typeface="宋体" panose="02010600030101010101" pitchFamily="2" charset="-122"/>
              <a:ea typeface="宋体" panose="02010600030101010101" pitchFamily="2" charset="-122"/>
            </a:endParaRPr>
          </a:p>
          <a:p>
            <a:pPr marL="0" indent="0">
              <a:buNone/>
            </a:pPr>
            <a:endParaRPr lang="en-US" altLang="ko-KR" sz="2200" dirty="0" smtClean="0">
              <a:latin typeface="宋体" panose="02010600030101010101" pitchFamily="2" charset="-122"/>
              <a:ea typeface="宋体" panose="02010600030101010101" pitchFamily="2" charset="-122"/>
            </a:endParaRPr>
          </a:p>
          <a:p>
            <a:r>
              <a:rPr lang="zh-CN" altLang="en-US" sz="2200" dirty="0" smtClean="0">
                <a:latin typeface="宋体" panose="02010600030101010101" pitchFamily="2" charset="-122"/>
                <a:ea typeface="宋体" panose="02010600030101010101" pitchFamily="2" charset="-122"/>
              </a:rPr>
              <a:t>所以该启发式是可归纳的。</a:t>
            </a:r>
            <a:endParaRPr lang="en-US" altLang="ko-KR" sz="2200" dirty="0">
              <a:latin typeface="宋体" panose="02010600030101010101" pitchFamily="2" charset="-122"/>
              <a:ea typeface="宋体" panose="02010600030101010101" pitchFamily="2" charset="-122"/>
            </a:endParaRPr>
          </a:p>
          <a:p>
            <a:endParaRPr lang="en-US" altLang="ko-KR" sz="2200" dirty="0" smtClean="0">
              <a:latin typeface="宋体" panose="02010600030101010101" pitchFamily="2" charset="-122"/>
              <a:ea typeface="宋体" panose="02010600030101010101" pitchFamily="2" charset="-122"/>
            </a:endParaRPr>
          </a:p>
          <a:p>
            <a:endParaRPr lang="en-US" altLang="ko-KR" sz="22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486213" y="1340768"/>
            <a:ext cx="6894099" cy="341543"/>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3714219188"/>
              </p:ext>
            </p:extLst>
          </p:nvPr>
        </p:nvGraphicFramePr>
        <p:xfrm>
          <a:off x="6156176" y="2852936"/>
          <a:ext cx="244475" cy="384176"/>
        </p:xfrm>
        <a:graphic>
          <a:graphicData uri="http://schemas.openxmlformats.org/presentationml/2006/ole">
            <mc:AlternateContent xmlns:mc="http://schemas.openxmlformats.org/markup-compatibility/2006">
              <mc:Choice xmlns:v="urn:schemas-microsoft-com:vml" Requires="v">
                <p:oleObj spid="_x0000_s6365" name="Formula" r:id="rId4" imgW="123480" imgH="193320" progId="Equation.Ribbit">
                  <p:embed/>
                </p:oleObj>
              </mc:Choice>
              <mc:Fallback>
                <p:oleObj name="Formula" r:id="rId4" imgW="123480" imgH="193320" progId="Equation.Ribbit">
                  <p:embed/>
                  <p:pic>
                    <p:nvPicPr>
                      <p:cNvPr id="0" name=""/>
                      <p:cNvPicPr/>
                      <p:nvPr/>
                    </p:nvPicPr>
                    <p:blipFill>
                      <a:blip r:embed="rId5"/>
                      <a:stretch>
                        <a:fillRect/>
                      </a:stretch>
                    </p:blipFill>
                    <p:spPr>
                      <a:xfrm>
                        <a:off x="6156176" y="2852936"/>
                        <a:ext cx="244475" cy="38417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13739132"/>
              </p:ext>
            </p:extLst>
          </p:nvPr>
        </p:nvGraphicFramePr>
        <p:xfrm>
          <a:off x="1763688" y="3218185"/>
          <a:ext cx="2774895" cy="354831"/>
        </p:xfrm>
        <a:graphic>
          <a:graphicData uri="http://schemas.openxmlformats.org/presentationml/2006/ole">
            <mc:AlternateContent xmlns:mc="http://schemas.openxmlformats.org/markup-compatibility/2006">
              <mc:Choice xmlns:v="urn:schemas-microsoft-com:vml" Requires="v">
                <p:oleObj spid="_x0000_s6366" name="Formula" r:id="rId6" imgW="1604160" imgH="204480" progId="Equation.Ribbit">
                  <p:embed/>
                </p:oleObj>
              </mc:Choice>
              <mc:Fallback>
                <p:oleObj name="Formula" r:id="rId6" imgW="1604160" imgH="204480" progId="Equation.Ribbit">
                  <p:embed/>
                  <p:pic>
                    <p:nvPicPr>
                      <p:cNvPr id="0" name=""/>
                      <p:cNvPicPr/>
                      <p:nvPr/>
                    </p:nvPicPr>
                    <p:blipFill>
                      <a:blip r:embed="rId7"/>
                      <a:stretch>
                        <a:fillRect/>
                      </a:stretch>
                    </p:blipFill>
                    <p:spPr>
                      <a:xfrm>
                        <a:off x="1763688" y="3218185"/>
                        <a:ext cx="2774895" cy="35483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00241951"/>
              </p:ext>
            </p:extLst>
          </p:nvPr>
        </p:nvGraphicFramePr>
        <p:xfrm>
          <a:off x="6559773" y="3212976"/>
          <a:ext cx="244475" cy="384176"/>
        </p:xfrm>
        <a:graphic>
          <a:graphicData uri="http://schemas.openxmlformats.org/presentationml/2006/ole">
            <mc:AlternateContent xmlns:mc="http://schemas.openxmlformats.org/markup-compatibility/2006">
              <mc:Choice xmlns:v="urn:schemas-microsoft-com:vml" Requires="v">
                <p:oleObj spid="_x0000_s6367" name="Formula" r:id="rId8" imgW="123480" imgH="193320" progId="Equation.Ribbit">
                  <p:embed/>
                </p:oleObj>
              </mc:Choice>
              <mc:Fallback>
                <p:oleObj name="Formula" r:id="rId8" imgW="123480" imgH="193320" progId="Equation.Ribbit">
                  <p:embed/>
                  <p:pic>
                    <p:nvPicPr>
                      <p:cNvPr id="0" name=""/>
                      <p:cNvPicPr/>
                      <p:nvPr/>
                    </p:nvPicPr>
                    <p:blipFill>
                      <a:blip r:embed="rId5"/>
                      <a:stretch>
                        <a:fillRect/>
                      </a:stretch>
                    </p:blipFill>
                    <p:spPr>
                      <a:xfrm>
                        <a:off x="6559773" y="3212976"/>
                        <a:ext cx="244475" cy="38417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15081486"/>
              </p:ext>
            </p:extLst>
          </p:nvPr>
        </p:nvGraphicFramePr>
        <p:xfrm>
          <a:off x="539552" y="3567931"/>
          <a:ext cx="1081087" cy="365125"/>
        </p:xfrm>
        <a:graphic>
          <a:graphicData uri="http://schemas.openxmlformats.org/presentationml/2006/ole">
            <mc:AlternateContent xmlns:mc="http://schemas.openxmlformats.org/markup-compatibility/2006">
              <mc:Choice xmlns:v="urn:schemas-microsoft-com:vml" Requires="v">
                <p:oleObj spid="_x0000_s6368" name="Formula" r:id="rId9" imgW="604800" imgH="204480" progId="Equation.Ribbit">
                  <p:embed/>
                </p:oleObj>
              </mc:Choice>
              <mc:Fallback>
                <p:oleObj name="Formula" r:id="rId9" imgW="604800" imgH="204480" progId="Equation.Ribbit">
                  <p:embed/>
                  <p:pic>
                    <p:nvPicPr>
                      <p:cNvPr id="0" name=""/>
                      <p:cNvPicPr/>
                      <p:nvPr/>
                    </p:nvPicPr>
                    <p:blipFill>
                      <a:blip r:embed="rId10"/>
                      <a:stretch>
                        <a:fillRect/>
                      </a:stretch>
                    </p:blipFill>
                    <p:spPr>
                      <a:xfrm>
                        <a:off x="539552" y="3567931"/>
                        <a:ext cx="1081087" cy="3651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73536080"/>
              </p:ext>
            </p:extLst>
          </p:nvPr>
        </p:nvGraphicFramePr>
        <p:xfrm>
          <a:off x="2555776" y="3580899"/>
          <a:ext cx="1872208" cy="352157"/>
        </p:xfrm>
        <a:graphic>
          <a:graphicData uri="http://schemas.openxmlformats.org/presentationml/2006/ole">
            <mc:AlternateContent xmlns:mc="http://schemas.openxmlformats.org/markup-compatibility/2006">
              <mc:Choice xmlns:v="urn:schemas-microsoft-com:vml" Requires="v">
                <p:oleObj spid="_x0000_s6369" name="Formula" r:id="rId11" imgW="1091160" imgH="204480" progId="Equation.Ribbit">
                  <p:embed/>
                </p:oleObj>
              </mc:Choice>
              <mc:Fallback>
                <p:oleObj name="Formula" r:id="rId11" imgW="1091160" imgH="204480" progId="Equation.Ribbit">
                  <p:embed/>
                  <p:pic>
                    <p:nvPicPr>
                      <p:cNvPr id="0" name=""/>
                      <p:cNvPicPr/>
                      <p:nvPr/>
                    </p:nvPicPr>
                    <p:blipFill>
                      <a:blip r:embed="rId12"/>
                      <a:stretch>
                        <a:fillRect/>
                      </a:stretch>
                    </p:blipFill>
                    <p:spPr>
                      <a:xfrm>
                        <a:off x="2555776" y="3580899"/>
                        <a:ext cx="1872208" cy="35215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132311824"/>
              </p:ext>
            </p:extLst>
          </p:nvPr>
        </p:nvGraphicFramePr>
        <p:xfrm>
          <a:off x="2915816" y="4556992"/>
          <a:ext cx="244475" cy="384176"/>
        </p:xfrm>
        <a:graphic>
          <a:graphicData uri="http://schemas.openxmlformats.org/presentationml/2006/ole">
            <mc:AlternateContent xmlns:mc="http://schemas.openxmlformats.org/markup-compatibility/2006">
              <mc:Choice xmlns:v="urn:schemas-microsoft-com:vml" Requires="v">
                <p:oleObj spid="_x0000_s6370" name="Formula" r:id="rId13" imgW="123480" imgH="193320" progId="Equation.Ribbit">
                  <p:embed/>
                </p:oleObj>
              </mc:Choice>
              <mc:Fallback>
                <p:oleObj name="Formula" r:id="rId13" imgW="123480" imgH="193320" progId="Equation.Ribbit">
                  <p:embed/>
                  <p:pic>
                    <p:nvPicPr>
                      <p:cNvPr id="0" name=""/>
                      <p:cNvPicPr/>
                      <p:nvPr/>
                    </p:nvPicPr>
                    <p:blipFill>
                      <a:blip r:embed="rId5"/>
                      <a:stretch>
                        <a:fillRect/>
                      </a:stretch>
                    </p:blipFill>
                    <p:spPr>
                      <a:xfrm>
                        <a:off x="2915816" y="4556992"/>
                        <a:ext cx="244475" cy="38417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78800096"/>
              </p:ext>
            </p:extLst>
          </p:nvPr>
        </p:nvGraphicFramePr>
        <p:xfrm>
          <a:off x="5868144" y="4534768"/>
          <a:ext cx="639762" cy="406400"/>
        </p:xfrm>
        <a:graphic>
          <a:graphicData uri="http://schemas.openxmlformats.org/presentationml/2006/ole">
            <mc:AlternateContent xmlns:mc="http://schemas.openxmlformats.org/markup-compatibility/2006">
              <mc:Choice xmlns:v="urn:schemas-microsoft-com:vml" Requires="v">
                <p:oleObj spid="_x0000_s6371" name="Formula" r:id="rId14" imgW="321480" imgH="204480" progId="Equation.Ribbit">
                  <p:embed/>
                </p:oleObj>
              </mc:Choice>
              <mc:Fallback>
                <p:oleObj name="Formula" r:id="rId14" imgW="321480" imgH="204480" progId="Equation.Ribbit">
                  <p:embed/>
                  <p:pic>
                    <p:nvPicPr>
                      <p:cNvPr id="0" name=""/>
                      <p:cNvPicPr/>
                      <p:nvPr/>
                    </p:nvPicPr>
                    <p:blipFill>
                      <a:blip r:embed="rId15"/>
                      <a:stretch>
                        <a:fillRect/>
                      </a:stretch>
                    </p:blipFill>
                    <p:spPr>
                      <a:xfrm>
                        <a:off x="5868144" y="4534768"/>
                        <a:ext cx="639762" cy="4064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15598242"/>
              </p:ext>
            </p:extLst>
          </p:nvPr>
        </p:nvGraphicFramePr>
        <p:xfrm>
          <a:off x="1152475" y="5157192"/>
          <a:ext cx="7019925" cy="406400"/>
        </p:xfrm>
        <a:graphic>
          <a:graphicData uri="http://schemas.openxmlformats.org/presentationml/2006/ole">
            <mc:AlternateContent xmlns:mc="http://schemas.openxmlformats.org/markup-compatibility/2006">
              <mc:Choice xmlns:v="urn:schemas-microsoft-com:vml" Requires="v">
                <p:oleObj spid="_x0000_s6372" name="Formula" r:id="rId16" imgW="3540960" imgH="204480" progId="Equation.Ribbit">
                  <p:embed/>
                </p:oleObj>
              </mc:Choice>
              <mc:Fallback>
                <p:oleObj name="Formula" r:id="rId16" imgW="3540960" imgH="204480" progId="Equation.Ribbit">
                  <p:embed/>
                  <p:pic>
                    <p:nvPicPr>
                      <p:cNvPr id="0" name=""/>
                      <p:cNvPicPr/>
                      <p:nvPr/>
                    </p:nvPicPr>
                    <p:blipFill>
                      <a:blip r:embed="rId17"/>
                      <a:stretch>
                        <a:fillRect/>
                      </a:stretch>
                    </p:blipFill>
                    <p:spPr>
                      <a:xfrm>
                        <a:off x="1152475" y="5157192"/>
                        <a:ext cx="7019925" cy="406400"/>
                      </a:xfrm>
                      <a:prstGeom prst="rect">
                        <a:avLst/>
                      </a:prstGeom>
                    </p:spPr>
                  </p:pic>
                </p:oleObj>
              </mc:Fallback>
            </mc:AlternateContent>
          </a:graphicData>
        </a:graphic>
      </p:graphicFrame>
    </p:spTree>
    <p:extLst>
      <p:ext uri="{BB962C8B-B14F-4D97-AF65-F5344CB8AC3E}">
        <p14:creationId xmlns:p14="http://schemas.microsoft.com/office/powerpoint/2010/main" val="3139230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0648"/>
            <a:ext cx="8458200" cy="762000"/>
          </a:xfrm>
        </p:spPr>
        <p:txBody>
          <a:bodyPr/>
          <a:lstStyle/>
          <a:p>
            <a:r>
              <a:rPr lang="en-US" altLang="ko-KR" dirty="0" smtClean="0">
                <a:ea typeface="굴림" panose="020B0600000101010101" pitchFamily="34" charset="-127"/>
              </a:rPr>
              <a:t>Chapter 5</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35496" y="980728"/>
            <a:ext cx="8928992" cy="5760640"/>
          </a:xfrm>
        </p:spPr>
        <p:txBody>
          <a:bodyPr/>
          <a:lstStyle/>
          <a:p>
            <a:r>
              <a:rPr lang="en-US" altLang="ko-KR" dirty="0" smtClean="0">
                <a:ea typeface="굴림" panose="020B0600000101010101" pitchFamily="34" charset="-127"/>
              </a:rPr>
              <a:t>5.6</a:t>
            </a:r>
          </a:p>
          <a:p>
            <a:endParaRPr lang="en-US" altLang="ko-KR" dirty="0">
              <a:ea typeface="굴림" panose="020B0600000101010101" pitchFamily="34" charset="-127"/>
            </a:endParaRPr>
          </a:p>
          <a:p>
            <a:endParaRPr lang="en-US" altLang="ko-KR" dirty="0" smtClean="0">
              <a:ea typeface="굴림" panose="020B0600000101010101" pitchFamily="34" charset="-127"/>
            </a:endParaRPr>
          </a:p>
          <a:p>
            <a:endParaRPr lang="en-US" altLang="ko-KR" sz="22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95536" y="1628267"/>
            <a:ext cx="8208912" cy="648605"/>
          </a:xfrm>
          <a:prstGeom prst="rect">
            <a:avLst/>
          </a:prstGeom>
        </p:spPr>
      </p:pic>
      <p:pic>
        <p:nvPicPr>
          <p:cNvPr id="3" name="图片 2"/>
          <p:cNvPicPr>
            <a:picLocks noChangeAspect="1"/>
          </p:cNvPicPr>
          <p:nvPr/>
        </p:nvPicPr>
        <p:blipFill>
          <a:blip r:embed="rId3"/>
          <a:stretch>
            <a:fillRect/>
          </a:stretch>
        </p:blipFill>
        <p:spPr>
          <a:xfrm>
            <a:off x="5292080" y="2564904"/>
            <a:ext cx="1152128" cy="1044116"/>
          </a:xfrm>
          <a:prstGeom prst="rect">
            <a:avLst/>
          </a:prstGeom>
        </p:spPr>
      </p:pic>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761610954"/>
                  </p:ext>
                </p:extLst>
              </p:nvPr>
            </p:nvGraphicFramePr>
            <p:xfrm>
              <a:off x="107504" y="3789040"/>
              <a:ext cx="8856981" cy="2952330"/>
            </p:xfrm>
            <a:graphic>
              <a:graphicData uri="http://schemas.openxmlformats.org/drawingml/2006/table">
                <a:tbl>
                  <a:tblPr firstRow="1" bandRow="1">
                    <a:tableStyleId>{5C22544A-7EE6-4342-B048-85BDC9FD1C3A}</a:tableStyleId>
                  </a:tblPr>
                  <a:tblGrid>
                    <a:gridCol w="885698"/>
                    <a:gridCol w="885698"/>
                    <a:gridCol w="885698"/>
                    <a:gridCol w="885698"/>
                    <a:gridCol w="875960"/>
                    <a:gridCol w="895437"/>
                    <a:gridCol w="885698"/>
                    <a:gridCol w="885698"/>
                    <a:gridCol w="885698"/>
                    <a:gridCol w="885698"/>
                  </a:tblGrid>
                  <a:tr h="590466">
                    <a:tc>
                      <a:txBody>
                        <a:bodyPr/>
                        <a:lstStyle/>
                        <a:p>
                          <a:endParaRPr lang="zh-CN" altLang="en-US" dirty="0"/>
                        </a:p>
                      </a:txBody>
                      <a:tcPr/>
                    </a:tc>
                    <a:tc>
                      <a:txBody>
                        <a:bodyPr/>
                        <a:lstStyle/>
                        <a:p>
                          <a:pPr algn="ct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𝟑</m:t>
                                  </m:r>
                                </m:sub>
                              </m:sSub>
                            </m:oMath>
                          </a14:m>
                          <a:endParaRPr lang="zh-CN" altLang="en-US" dirty="0"/>
                        </a:p>
                      </a:txBody>
                      <a:tcPr/>
                    </a:tc>
                    <a:tc>
                      <a:txBody>
                        <a:bodyPr/>
                        <a:lstStyle/>
                        <a:p>
                          <a:pPr algn="ct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𝟐</m:t>
                                  </m:r>
                                </m:sub>
                              </m:sSub>
                            </m:oMath>
                          </a14:m>
                          <a:endParaRPr lang="zh-CN" altLang="en-US" dirty="0"/>
                        </a:p>
                      </a:txBody>
                      <a:tcPr/>
                    </a:tc>
                    <a:tc>
                      <a:txBody>
                        <a:bodyPr/>
                        <a:lstStyle/>
                        <a:p>
                          <a:pPr algn="ct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𝟏</m:t>
                                  </m:r>
                                </m:sub>
                              </m:sSub>
                            </m:oMath>
                          </a14:m>
                          <a:endParaRPr lang="zh-CN" altLang="en-US" dirty="0"/>
                        </a:p>
                      </a:txBody>
                      <a:tcPr/>
                    </a:tc>
                    <a:tc>
                      <a:txBody>
                        <a:bodyPr/>
                        <a:lstStyle/>
                        <a:p>
                          <a:pPr algn="ctr"/>
                          <a:r>
                            <a:rPr lang="en-US" altLang="zh-CN" dirty="0" smtClean="0"/>
                            <a:t>F</a:t>
                          </a:r>
                          <a:endParaRPr lang="zh-CN" altLang="en-US" dirty="0"/>
                        </a:p>
                      </a:txBody>
                      <a:tcPr/>
                    </a:tc>
                    <a:tc>
                      <a:txBody>
                        <a:bodyPr/>
                        <a:lstStyle/>
                        <a:p>
                          <a:pPr algn="ctr"/>
                          <a:r>
                            <a:rPr lang="en-US" altLang="zh-CN" dirty="0" smtClean="0"/>
                            <a:t>T</a:t>
                          </a:r>
                          <a:endParaRPr lang="zh-CN" altLang="en-US" dirty="0"/>
                        </a:p>
                      </a:txBody>
                      <a:tcPr/>
                    </a:tc>
                    <a:tc>
                      <a:txBody>
                        <a:bodyPr/>
                        <a:lstStyle/>
                        <a:p>
                          <a:pPr algn="ctr"/>
                          <a:r>
                            <a:rPr lang="en-US" altLang="zh-CN" dirty="0" smtClean="0"/>
                            <a:t>W</a:t>
                          </a:r>
                          <a:endParaRPr lang="zh-CN" altLang="en-US" dirty="0"/>
                        </a:p>
                      </a:txBody>
                      <a:tcPr/>
                    </a:tc>
                    <a:tc>
                      <a:txBody>
                        <a:bodyPr/>
                        <a:lstStyle/>
                        <a:p>
                          <a:pPr algn="ctr"/>
                          <a:r>
                            <a:rPr lang="en-US" altLang="zh-CN" dirty="0" smtClean="0"/>
                            <a:t>O</a:t>
                          </a:r>
                          <a:endParaRPr lang="zh-CN" altLang="en-US" dirty="0"/>
                        </a:p>
                      </a:txBody>
                      <a:tcPr/>
                    </a:tc>
                    <a:tc>
                      <a:txBody>
                        <a:bodyPr/>
                        <a:lstStyle/>
                        <a:p>
                          <a:pPr algn="ctr"/>
                          <a:r>
                            <a:rPr lang="en-US" altLang="zh-CN" dirty="0" smtClean="0"/>
                            <a:t>U</a:t>
                          </a:r>
                          <a:endParaRPr lang="zh-CN" altLang="en-US" dirty="0"/>
                        </a:p>
                      </a:txBody>
                      <a:tcPr/>
                    </a:tc>
                    <a:tc>
                      <a:txBody>
                        <a:bodyPr/>
                        <a:lstStyle/>
                        <a:p>
                          <a:pPr algn="ctr"/>
                          <a:r>
                            <a:rPr lang="en-US" altLang="zh-CN" dirty="0" smtClean="0"/>
                            <a:t>R</a:t>
                          </a:r>
                          <a:endParaRPr lang="zh-CN" altLang="en-US" dirty="0"/>
                        </a:p>
                      </a:txBody>
                      <a:tcPr/>
                    </a:tc>
                  </a:tr>
                  <a:tr h="590466">
                    <a:tc>
                      <a:txBody>
                        <a:bodyPr/>
                        <a:lstStyle/>
                        <a:p>
                          <a:r>
                            <a:rPr lang="zh-CN" altLang="en-US" sz="1200" dirty="0" smtClean="0"/>
                            <a:t>初始域</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r>
                  <a:tr h="590466">
                    <a:tc>
                      <a:txBody>
                        <a:bodyPr/>
                        <a:lstStyle/>
                        <a:p>
                          <a:r>
                            <a:rPr lang="en-US" altLang="zh-CN" sz="1200" dirty="0" smtClean="0"/>
                            <a:t>After   </a:t>
                          </a:r>
                          <a14:m>
                            <m:oMath xmlns:m="http://schemas.openxmlformats.org/officeDocument/2006/math">
                              <m:sSub>
                                <m:sSubPr>
                                  <m:ctrlPr>
                                    <a:rPr lang="en-US" altLang="zh-CN" sz="1500" i="1" smtClean="0">
                                      <a:latin typeface="Cambria Math" panose="02040503050406030204" pitchFamily="18" charset="0"/>
                                    </a:rPr>
                                  </m:ctrlPr>
                                </m:sSubPr>
                                <m:e>
                                  <m:r>
                                    <a:rPr lang="en-US" altLang="zh-CN" sz="1500" b="0" i="1" smtClean="0">
                                      <a:latin typeface="Cambria Math" panose="02040503050406030204" pitchFamily="18" charset="0"/>
                                    </a:rPr>
                                    <m:t>𝑋</m:t>
                                  </m:r>
                                </m:e>
                                <m:sub>
                                  <m:r>
                                    <a:rPr lang="en-US" altLang="zh-CN" sz="1500" b="0" i="1" smtClean="0">
                                      <a:latin typeface="Cambria Math" panose="02040503050406030204" pitchFamily="18" charset="0"/>
                                    </a:rPr>
                                    <m:t>3</m:t>
                                  </m:r>
                                </m:sub>
                              </m:sSub>
                              <m:r>
                                <a:rPr lang="en-US" altLang="zh-CN" sz="1500" b="0" i="1" smtClean="0">
                                  <a:latin typeface="Cambria Math" panose="02040503050406030204" pitchFamily="18" charset="0"/>
                                </a:rPr>
                                <m:t>=1</m:t>
                              </m:r>
                            </m:oMath>
                          </a14:m>
                          <a:endParaRPr lang="zh-CN" altLang="en-US" sz="15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r>
                  <a:tr h="590466">
                    <a:tc>
                      <a:txBody>
                        <a:bodyPr/>
                        <a:lstStyle/>
                        <a:p>
                          <a:r>
                            <a:rPr lang="en-US" altLang="zh-CN" sz="1200" dirty="0" smtClean="0"/>
                            <a:t>After</a:t>
                          </a:r>
                        </a:p>
                        <a:p>
                          <a:pPr/>
                          <a14:m>
                            <m:oMathPara xmlns:m="http://schemas.openxmlformats.org/officeDocument/2006/math">
                              <m:oMathParaPr>
                                <m:jc m:val="centerGroup"/>
                              </m:oMathParaPr>
                              <m:oMath xmlns:m="http://schemas.openxmlformats.org/officeDocument/2006/math">
                                <m:r>
                                  <a:rPr lang="en-US" altLang="zh-CN" sz="1500" b="0" i="1" smtClean="0">
                                    <a:latin typeface="Cambria Math" panose="02040503050406030204" pitchFamily="18" charset="0"/>
                                  </a:rPr>
                                  <m:t>𝐹</m:t>
                                </m:r>
                                <m:r>
                                  <a:rPr lang="en-US" altLang="zh-CN" sz="1500" b="0" i="1" smtClean="0">
                                    <a:latin typeface="Cambria Math" panose="02040503050406030204" pitchFamily="18" charset="0"/>
                                  </a:rPr>
                                  <m:t>=1</m:t>
                                </m:r>
                              </m:oMath>
                            </m:oMathPara>
                          </a14:m>
                          <a:endParaRPr lang="zh-CN" altLang="en-US" sz="15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{0,2,..,9}</a:t>
                          </a:r>
                          <a:endParaRPr lang="zh-CN" altLang="en-US" sz="1200" dirty="0"/>
                        </a:p>
                      </a:txBody>
                      <a:tcPr/>
                    </a:tc>
                    <a:tc>
                      <a:txBody>
                        <a:bodyPr/>
                        <a:lstStyle/>
                        <a:p>
                          <a:r>
                            <a:rPr lang="en-US" altLang="zh-CN" sz="1200" dirty="0" smtClean="0"/>
                            <a:t>{0,2,..,9}</a:t>
                          </a:r>
                          <a:endParaRPr lang="zh-CN" altLang="en-US" sz="1200" dirty="0"/>
                        </a:p>
                      </a:txBody>
                      <a:tcPr/>
                    </a:tc>
                    <a:tc>
                      <a:txBody>
                        <a:bodyPr/>
                        <a:lstStyle/>
                        <a:p>
                          <a:r>
                            <a:rPr lang="en-US" altLang="zh-CN" sz="1200" dirty="0" smtClean="0"/>
                            <a:t>{0,2,..,9}</a:t>
                          </a:r>
                          <a:endParaRPr lang="zh-CN" altLang="en-US" sz="1200" dirty="0"/>
                        </a:p>
                      </a:txBody>
                      <a:tcPr/>
                    </a:tc>
                    <a:tc>
                      <a:txBody>
                        <a:bodyPr/>
                        <a:lstStyle/>
                        <a:p>
                          <a:r>
                            <a:rPr lang="en-US" altLang="zh-CN" sz="1200" dirty="0" smtClean="0"/>
                            <a:t>{0,2,..,9}</a:t>
                          </a:r>
                          <a:endParaRPr lang="zh-CN" altLang="en-US" sz="1200" dirty="0"/>
                        </a:p>
                      </a:txBody>
                      <a:tcPr/>
                    </a:tc>
                    <a:tc>
                      <a:txBody>
                        <a:bodyPr/>
                        <a:lstStyle/>
                        <a:p>
                          <a:r>
                            <a:rPr lang="en-US" altLang="zh-CN" sz="1200" dirty="0" smtClean="0"/>
                            <a:t>{0,2,..,9}</a:t>
                          </a:r>
                          <a:endParaRPr lang="zh-CN" altLang="en-US" sz="1200" dirty="0"/>
                        </a:p>
                      </a:txBody>
                      <a:tcPr/>
                    </a:tc>
                  </a:tr>
                  <a:tr h="590466">
                    <a:tc>
                      <a:txBody>
                        <a:bodyPr/>
                        <a:lstStyle/>
                        <a:p>
                          <a:r>
                            <a:rPr lang="en-US" altLang="zh-CN" sz="1200" dirty="0" smtClean="0"/>
                            <a:t>After</a:t>
                          </a:r>
                        </a:p>
                        <a:p>
                          <a:pPr/>
                          <a14:m>
                            <m:oMathPara xmlns:m="http://schemas.openxmlformats.org/officeDocument/2006/math">
                              <m:oMathParaPr>
                                <m:jc m:val="centerGroup"/>
                              </m:oMathParaPr>
                              <m:oMath xmlns:m="http://schemas.openxmlformats.org/officeDocument/2006/math">
                                <m:sSub>
                                  <m:sSubPr>
                                    <m:ctrlPr>
                                      <a:rPr lang="en-US" altLang="zh-CN" sz="1500" i="1" smtClean="0">
                                        <a:latin typeface="Cambria Math" panose="02040503050406030204" pitchFamily="18" charset="0"/>
                                      </a:rPr>
                                    </m:ctrlPr>
                                  </m:sSubPr>
                                  <m:e>
                                    <m:r>
                                      <a:rPr lang="en-US" altLang="zh-CN" sz="1500" b="0" i="1" smtClean="0">
                                        <a:latin typeface="Cambria Math" panose="02040503050406030204" pitchFamily="18" charset="0"/>
                                      </a:rPr>
                                      <m:t>𝑋</m:t>
                                    </m:r>
                                  </m:e>
                                  <m:sub>
                                    <m:r>
                                      <a:rPr lang="en-US" altLang="zh-CN" sz="1500" b="0" i="1" smtClean="0">
                                        <a:latin typeface="Cambria Math" panose="02040503050406030204" pitchFamily="18" charset="0"/>
                                      </a:rPr>
                                      <m:t>2</m:t>
                                    </m:r>
                                  </m:sub>
                                </m:sSub>
                                <m:r>
                                  <a:rPr lang="en-US" altLang="zh-CN" sz="1500" b="0" i="1" smtClean="0">
                                    <a:latin typeface="Cambria Math" panose="02040503050406030204" pitchFamily="18" charset="0"/>
                                  </a:rPr>
                                  <m:t>=0</m:t>
                                </m:r>
                              </m:oMath>
                            </m:oMathPara>
                          </a14:m>
                          <a:endParaRPr lang="en-US" altLang="zh-CN" sz="1500" dirty="0" smtClean="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{0,1}</a:t>
                          </a:r>
                          <a:endParaRPr lang="zh-CN" altLang="en-US" sz="1200" dirty="0" smtClean="0"/>
                        </a:p>
                        <a:p>
                          <a:endParaRPr lang="zh-CN" altLang="en-US" sz="1200" dirty="0"/>
                        </a:p>
                      </a:txBody>
                      <a:tcPr/>
                    </a:tc>
                    <a:tc>
                      <a:txBody>
                        <a:bodyPr/>
                        <a:lstStyle/>
                        <a:p>
                          <a:r>
                            <a:rPr lang="en-US" altLang="zh-CN" sz="1200" dirty="0" smtClean="0"/>
                            <a:t>1</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{0,2,..,9}</a:t>
                          </a:r>
                          <a:endParaRPr lang="zh-CN" altLang="en-US" sz="1200" dirty="0" smtClean="0"/>
                        </a:p>
                        <a:p>
                          <a:endParaRPr lang="zh-CN" altLang="en-US" sz="1200" dirty="0"/>
                        </a:p>
                      </a:txBody>
                      <a:tcPr/>
                    </a:tc>
                    <a:tc>
                      <a:txBody>
                        <a:bodyPr/>
                        <a:lstStyle/>
                        <a:p>
                          <a:r>
                            <a:rPr lang="en-US" altLang="zh-CN" sz="1200" dirty="0" smtClean="0"/>
                            <a:t>{0,2,..,9</a:t>
                          </a:r>
                          <a:endParaRPr lang="zh-CN" altLang="en-US" sz="1200" dirty="0"/>
                        </a:p>
                      </a:txBody>
                      <a:tcPr/>
                    </a:tc>
                    <a:tc>
                      <a:txBody>
                        <a:bodyPr/>
                        <a:lstStyle/>
                        <a:p>
                          <a:r>
                            <a:rPr lang="en-US" altLang="zh-CN" sz="1200" dirty="0" smtClean="0"/>
                            <a:t>{0,2,4,6,8}</a:t>
                          </a:r>
                          <a:endParaRPr lang="zh-CN" altLang="en-US" sz="1200" dirty="0"/>
                        </a:p>
                      </a:txBody>
                      <a:tcPr/>
                    </a:tc>
                    <a:tc>
                      <a:txBody>
                        <a:bodyPr/>
                        <a:lstStyle/>
                        <a:p>
                          <a:r>
                            <a:rPr lang="en-US" altLang="zh-CN" sz="1200" dirty="0" smtClean="0"/>
                            <a:t>{0,2,..,9}</a:t>
                          </a:r>
                          <a:endParaRPr lang="zh-CN" altLang="en-US" sz="1200" dirty="0"/>
                        </a:p>
                      </a:txBody>
                      <a:tcPr/>
                    </a:tc>
                    <a:tc>
                      <a:txBody>
                        <a:bodyPr/>
                        <a:lstStyle/>
                        <a:p>
                          <a:r>
                            <a:rPr lang="en-US" altLang="zh-CN" sz="1200" dirty="0" smtClean="0"/>
                            <a:t>{0,2,..,9}</a:t>
                          </a:r>
                          <a:endParaRPr lang="zh-CN" altLang="en-US" sz="1200" dirty="0"/>
                        </a:p>
                      </a:txBody>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761610954"/>
                  </p:ext>
                </p:extLst>
              </p:nvPr>
            </p:nvGraphicFramePr>
            <p:xfrm>
              <a:off x="107504" y="3789040"/>
              <a:ext cx="8856981" cy="2952330"/>
            </p:xfrm>
            <a:graphic>
              <a:graphicData uri="http://schemas.openxmlformats.org/drawingml/2006/table">
                <a:tbl>
                  <a:tblPr firstRow="1" bandRow="1">
                    <a:tableStyleId>{5C22544A-7EE6-4342-B048-85BDC9FD1C3A}</a:tableStyleId>
                  </a:tblPr>
                  <a:tblGrid>
                    <a:gridCol w="885698"/>
                    <a:gridCol w="885698"/>
                    <a:gridCol w="885698"/>
                    <a:gridCol w="885698"/>
                    <a:gridCol w="875960"/>
                    <a:gridCol w="895437"/>
                    <a:gridCol w="885698"/>
                    <a:gridCol w="885698"/>
                    <a:gridCol w="885698"/>
                    <a:gridCol w="885698"/>
                  </a:tblGrid>
                  <a:tr h="590466">
                    <a:tc>
                      <a:txBody>
                        <a:bodyPr/>
                        <a:lstStyle/>
                        <a:p>
                          <a:endParaRPr lang="zh-CN" altLang="en-US" dirty="0"/>
                        </a:p>
                      </a:txBody>
                      <a:tcPr/>
                    </a:tc>
                    <a:tc>
                      <a:txBody>
                        <a:bodyPr/>
                        <a:lstStyle/>
                        <a:p>
                          <a:endParaRPr lang="zh-CN"/>
                        </a:p>
                      </a:txBody>
                      <a:tcPr>
                        <a:blipFill rotWithShape="0">
                          <a:blip r:embed="rId4"/>
                          <a:stretch>
                            <a:fillRect l="-100000" t="-5155" r="-799315" b="-402062"/>
                          </a:stretch>
                        </a:blipFill>
                      </a:tcPr>
                    </a:tc>
                    <a:tc>
                      <a:txBody>
                        <a:bodyPr/>
                        <a:lstStyle/>
                        <a:p>
                          <a:endParaRPr lang="zh-CN"/>
                        </a:p>
                      </a:txBody>
                      <a:tcPr>
                        <a:blipFill rotWithShape="0">
                          <a:blip r:embed="rId4"/>
                          <a:stretch>
                            <a:fillRect l="-201379" t="-5155" r="-704828" b="-402062"/>
                          </a:stretch>
                        </a:blipFill>
                      </a:tcPr>
                    </a:tc>
                    <a:tc>
                      <a:txBody>
                        <a:bodyPr/>
                        <a:lstStyle/>
                        <a:p>
                          <a:endParaRPr lang="zh-CN"/>
                        </a:p>
                      </a:txBody>
                      <a:tcPr>
                        <a:blipFill rotWithShape="0">
                          <a:blip r:embed="rId4"/>
                          <a:stretch>
                            <a:fillRect l="-299315" t="-5155" r="-600000" b="-402062"/>
                          </a:stretch>
                        </a:blipFill>
                      </a:tcPr>
                    </a:tc>
                    <a:tc>
                      <a:txBody>
                        <a:bodyPr/>
                        <a:lstStyle/>
                        <a:p>
                          <a:pPr algn="ctr"/>
                          <a:r>
                            <a:rPr lang="en-US" altLang="zh-CN" dirty="0" smtClean="0"/>
                            <a:t>F</a:t>
                          </a:r>
                          <a:endParaRPr lang="zh-CN" altLang="en-US" dirty="0"/>
                        </a:p>
                      </a:txBody>
                      <a:tcPr/>
                    </a:tc>
                    <a:tc>
                      <a:txBody>
                        <a:bodyPr/>
                        <a:lstStyle/>
                        <a:p>
                          <a:pPr algn="ctr"/>
                          <a:r>
                            <a:rPr lang="en-US" altLang="zh-CN" dirty="0" smtClean="0"/>
                            <a:t>T</a:t>
                          </a:r>
                          <a:endParaRPr lang="zh-CN" altLang="en-US" dirty="0"/>
                        </a:p>
                      </a:txBody>
                      <a:tcPr/>
                    </a:tc>
                    <a:tc>
                      <a:txBody>
                        <a:bodyPr/>
                        <a:lstStyle/>
                        <a:p>
                          <a:pPr algn="ctr"/>
                          <a:r>
                            <a:rPr lang="en-US" altLang="zh-CN" dirty="0" smtClean="0"/>
                            <a:t>W</a:t>
                          </a:r>
                          <a:endParaRPr lang="zh-CN" altLang="en-US" dirty="0"/>
                        </a:p>
                      </a:txBody>
                      <a:tcPr/>
                    </a:tc>
                    <a:tc>
                      <a:txBody>
                        <a:bodyPr/>
                        <a:lstStyle/>
                        <a:p>
                          <a:pPr algn="ctr"/>
                          <a:r>
                            <a:rPr lang="en-US" altLang="zh-CN" dirty="0" smtClean="0"/>
                            <a:t>O</a:t>
                          </a:r>
                          <a:endParaRPr lang="zh-CN" altLang="en-US" dirty="0"/>
                        </a:p>
                      </a:txBody>
                      <a:tcPr/>
                    </a:tc>
                    <a:tc>
                      <a:txBody>
                        <a:bodyPr/>
                        <a:lstStyle/>
                        <a:p>
                          <a:pPr algn="ctr"/>
                          <a:r>
                            <a:rPr lang="en-US" altLang="zh-CN" dirty="0" smtClean="0"/>
                            <a:t>U</a:t>
                          </a:r>
                          <a:endParaRPr lang="zh-CN" altLang="en-US" dirty="0"/>
                        </a:p>
                      </a:txBody>
                      <a:tcPr/>
                    </a:tc>
                    <a:tc>
                      <a:txBody>
                        <a:bodyPr/>
                        <a:lstStyle/>
                        <a:p>
                          <a:pPr algn="ctr"/>
                          <a:r>
                            <a:rPr lang="en-US" altLang="zh-CN" dirty="0" smtClean="0"/>
                            <a:t>R</a:t>
                          </a:r>
                          <a:endParaRPr lang="zh-CN" altLang="en-US" dirty="0"/>
                        </a:p>
                      </a:txBody>
                      <a:tcPr/>
                    </a:tc>
                  </a:tr>
                  <a:tr h="590466">
                    <a:tc>
                      <a:txBody>
                        <a:bodyPr/>
                        <a:lstStyle/>
                        <a:p>
                          <a:r>
                            <a:rPr lang="zh-CN" altLang="en-US" sz="1200" dirty="0" smtClean="0"/>
                            <a:t>初始域</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r>
                  <a:tr h="590466">
                    <a:tc>
                      <a:txBody>
                        <a:bodyPr/>
                        <a:lstStyle/>
                        <a:p>
                          <a:endParaRPr lang="zh-CN"/>
                        </a:p>
                      </a:txBody>
                      <a:tcPr>
                        <a:blipFill rotWithShape="0">
                          <a:blip r:embed="rId4"/>
                          <a:stretch>
                            <a:fillRect l="-690" t="-205155" r="-905517" b="-202062"/>
                          </a:stretch>
                        </a:blipFill>
                      </a:tcPr>
                    </a:tc>
                    <a:tc>
                      <a:txBody>
                        <a:bodyPr/>
                        <a:lstStyle/>
                        <a:p>
                          <a:r>
                            <a:rPr lang="en-US" altLang="zh-CN" sz="1200" dirty="0" smtClean="0"/>
                            <a:t>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c>
                      <a:txBody>
                        <a:bodyPr/>
                        <a:lstStyle/>
                        <a:p>
                          <a:r>
                            <a:rPr lang="en-US" altLang="zh-CN" sz="1200" dirty="0" smtClean="0"/>
                            <a:t>{0,1,..,9}</a:t>
                          </a:r>
                          <a:endParaRPr lang="zh-CN" altLang="en-US" sz="1200" dirty="0"/>
                        </a:p>
                      </a:txBody>
                      <a:tcPr/>
                    </a:tc>
                  </a:tr>
                  <a:tr h="590466">
                    <a:tc>
                      <a:txBody>
                        <a:bodyPr/>
                        <a:lstStyle/>
                        <a:p>
                          <a:endParaRPr lang="zh-CN"/>
                        </a:p>
                      </a:txBody>
                      <a:tcPr>
                        <a:blipFill rotWithShape="0">
                          <a:blip r:embed="rId4"/>
                          <a:stretch>
                            <a:fillRect l="-690" t="-305155" r="-905517" b="-102062"/>
                          </a:stretch>
                        </a:blipFill>
                      </a:tcPr>
                    </a:tc>
                    <a:tc>
                      <a:txBody>
                        <a:bodyPr/>
                        <a:lstStyle/>
                        <a:p>
                          <a:r>
                            <a:rPr lang="en-US" altLang="zh-CN" sz="1200" dirty="0" smtClean="0"/>
                            <a:t>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{0,1}</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a:t>
                          </a:r>
                          <a:r>
                            <a:rPr lang="en-US" altLang="zh-CN" sz="1200" dirty="0" smtClean="0"/>
                            <a:t>0,2,..,</a:t>
                          </a:r>
                          <a:r>
                            <a:rPr lang="en-US" altLang="zh-CN" sz="1200" dirty="0" smtClean="0"/>
                            <a:t>9}</a:t>
                          </a:r>
                          <a:endParaRPr lang="zh-CN" altLang="en-US" sz="1200" dirty="0"/>
                        </a:p>
                      </a:txBody>
                      <a:tcPr/>
                    </a:tc>
                    <a:tc>
                      <a:txBody>
                        <a:bodyPr/>
                        <a:lstStyle/>
                        <a:p>
                          <a:r>
                            <a:rPr lang="en-US" altLang="zh-CN" sz="1200" dirty="0" smtClean="0"/>
                            <a:t>{</a:t>
                          </a:r>
                          <a:r>
                            <a:rPr lang="en-US" altLang="zh-CN" sz="1200" dirty="0" smtClean="0"/>
                            <a:t>0,2,..,</a:t>
                          </a:r>
                          <a:r>
                            <a:rPr lang="en-US" altLang="zh-CN" sz="1200" dirty="0" smtClean="0"/>
                            <a:t>9}</a:t>
                          </a:r>
                          <a:endParaRPr lang="zh-CN" altLang="en-US" sz="1200" dirty="0"/>
                        </a:p>
                      </a:txBody>
                      <a:tcPr/>
                    </a:tc>
                    <a:tc>
                      <a:txBody>
                        <a:bodyPr/>
                        <a:lstStyle/>
                        <a:p>
                          <a:r>
                            <a:rPr lang="en-US" altLang="zh-CN" sz="1200" dirty="0" smtClean="0"/>
                            <a:t>{</a:t>
                          </a:r>
                          <a:r>
                            <a:rPr lang="en-US" altLang="zh-CN" sz="1200" dirty="0" smtClean="0"/>
                            <a:t>0,2,..,</a:t>
                          </a:r>
                          <a:r>
                            <a:rPr lang="en-US" altLang="zh-CN" sz="1200" dirty="0" smtClean="0"/>
                            <a:t>9}</a:t>
                          </a:r>
                          <a:endParaRPr lang="zh-CN" altLang="en-US" sz="1200" dirty="0"/>
                        </a:p>
                      </a:txBody>
                      <a:tcPr/>
                    </a:tc>
                    <a:tc>
                      <a:txBody>
                        <a:bodyPr/>
                        <a:lstStyle/>
                        <a:p>
                          <a:r>
                            <a:rPr lang="en-US" altLang="zh-CN" sz="1200" dirty="0" smtClean="0"/>
                            <a:t>{</a:t>
                          </a:r>
                          <a:r>
                            <a:rPr lang="en-US" altLang="zh-CN" sz="1200" dirty="0" smtClean="0"/>
                            <a:t>0,2,..,</a:t>
                          </a:r>
                          <a:r>
                            <a:rPr lang="en-US" altLang="zh-CN" sz="1200" dirty="0" smtClean="0"/>
                            <a:t>9}</a:t>
                          </a:r>
                          <a:endParaRPr lang="zh-CN" altLang="en-US" sz="1200" dirty="0"/>
                        </a:p>
                      </a:txBody>
                      <a:tcPr/>
                    </a:tc>
                    <a:tc>
                      <a:txBody>
                        <a:bodyPr/>
                        <a:lstStyle/>
                        <a:p>
                          <a:r>
                            <a:rPr lang="en-US" altLang="zh-CN" sz="1200" dirty="0" smtClean="0"/>
                            <a:t>{</a:t>
                          </a:r>
                          <a:r>
                            <a:rPr lang="en-US" altLang="zh-CN" sz="1200" dirty="0" smtClean="0"/>
                            <a:t>0,2,..,</a:t>
                          </a:r>
                          <a:r>
                            <a:rPr lang="en-US" altLang="zh-CN" sz="1200" dirty="0" smtClean="0"/>
                            <a:t>9}</a:t>
                          </a:r>
                          <a:endParaRPr lang="zh-CN" altLang="en-US" sz="1200" dirty="0"/>
                        </a:p>
                      </a:txBody>
                      <a:tcPr/>
                    </a:tc>
                  </a:tr>
                  <a:tr h="590466">
                    <a:tc>
                      <a:txBody>
                        <a:bodyPr/>
                        <a:lstStyle/>
                        <a:p>
                          <a:endParaRPr lang="zh-CN"/>
                        </a:p>
                      </a:txBody>
                      <a:tcPr>
                        <a:blipFill rotWithShape="0">
                          <a:blip r:embed="rId4"/>
                          <a:stretch>
                            <a:fillRect l="-690" t="-405155" r="-905517" b="-2062"/>
                          </a:stretch>
                        </a:blipFill>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{0,1}</a:t>
                          </a:r>
                          <a:endParaRPr lang="zh-CN" altLang="en-US" sz="1200" dirty="0" smtClean="0"/>
                        </a:p>
                        <a:p>
                          <a:endParaRPr lang="zh-CN" altLang="en-US" sz="1200" dirty="0"/>
                        </a:p>
                      </a:txBody>
                      <a:tcPr/>
                    </a:tc>
                    <a:tc>
                      <a:txBody>
                        <a:bodyPr/>
                        <a:lstStyle/>
                        <a:p>
                          <a:r>
                            <a:rPr lang="en-US" altLang="zh-CN" sz="1200" dirty="0" smtClean="0"/>
                            <a:t>1</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{0,2,..,9}</a:t>
                          </a:r>
                          <a:endParaRPr lang="zh-CN" altLang="en-US" sz="1200" dirty="0" smtClean="0"/>
                        </a:p>
                        <a:p>
                          <a:endParaRPr lang="zh-CN" altLang="en-US" sz="1200" dirty="0"/>
                        </a:p>
                      </a:txBody>
                      <a:tcPr/>
                    </a:tc>
                    <a:tc>
                      <a:txBody>
                        <a:bodyPr/>
                        <a:lstStyle/>
                        <a:p>
                          <a:r>
                            <a:rPr lang="en-US" altLang="zh-CN" sz="1200" dirty="0" smtClean="0"/>
                            <a:t>{0,2,..,9</a:t>
                          </a:r>
                          <a:endParaRPr lang="zh-CN" altLang="en-US" sz="1200" dirty="0"/>
                        </a:p>
                      </a:txBody>
                      <a:tcPr/>
                    </a:tc>
                    <a:tc>
                      <a:txBody>
                        <a:bodyPr/>
                        <a:lstStyle/>
                        <a:p>
                          <a:r>
                            <a:rPr lang="en-US" altLang="zh-CN" sz="1200" dirty="0" smtClean="0"/>
                            <a:t>{0,2,4,6,8}</a:t>
                          </a:r>
                          <a:endParaRPr lang="zh-CN" altLang="en-US" sz="1200" dirty="0"/>
                        </a:p>
                      </a:txBody>
                      <a:tcPr/>
                    </a:tc>
                    <a:tc>
                      <a:txBody>
                        <a:bodyPr/>
                        <a:lstStyle/>
                        <a:p>
                          <a:r>
                            <a:rPr lang="en-US" altLang="zh-CN" sz="1200" dirty="0" smtClean="0"/>
                            <a:t>{0,2,..,9}</a:t>
                          </a:r>
                          <a:endParaRPr lang="zh-CN" altLang="en-US" sz="1200" dirty="0"/>
                        </a:p>
                      </a:txBody>
                      <a:tcPr/>
                    </a:tc>
                    <a:tc>
                      <a:txBody>
                        <a:bodyPr/>
                        <a:lstStyle/>
                        <a:p>
                          <a:r>
                            <a:rPr lang="en-US" altLang="zh-CN" sz="1200" dirty="0" smtClean="0"/>
                            <a:t>{0,2,..,9}</a:t>
                          </a:r>
                          <a:endParaRPr lang="zh-CN" altLang="en-US" sz="1200" dirty="0"/>
                        </a:p>
                      </a:txBody>
                      <a:tcPr/>
                    </a:tc>
                  </a:tr>
                </a:tbl>
              </a:graphicData>
            </a:graphic>
          </p:graphicFrame>
        </mc:Fallback>
      </mc:AlternateContent>
      <p:pic>
        <p:nvPicPr>
          <p:cNvPr id="6" name="图片 5"/>
          <p:cNvPicPr>
            <a:picLocks noChangeAspect="1"/>
          </p:cNvPicPr>
          <p:nvPr/>
        </p:nvPicPr>
        <p:blipFill>
          <a:blip r:embed="rId5"/>
          <a:stretch>
            <a:fillRect/>
          </a:stretch>
        </p:blipFill>
        <p:spPr>
          <a:xfrm>
            <a:off x="1749177" y="2420888"/>
            <a:ext cx="2390775" cy="1247775"/>
          </a:xfrm>
          <a:prstGeom prst="rect">
            <a:avLst/>
          </a:prstGeom>
        </p:spPr>
      </p:pic>
    </p:spTree>
    <p:extLst>
      <p:ext uri="{BB962C8B-B14F-4D97-AF65-F5344CB8AC3E}">
        <p14:creationId xmlns:p14="http://schemas.microsoft.com/office/powerpoint/2010/main" val="2384671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90736"/>
            <a:ext cx="8458200" cy="762000"/>
          </a:xfrm>
        </p:spPr>
        <p:txBody>
          <a:bodyPr/>
          <a:lstStyle/>
          <a:p>
            <a:r>
              <a:rPr lang="en-US" altLang="ko-KR" dirty="0" smtClean="0">
                <a:ea typeface="굴림" panose="020B0600000101010101" pitchFamily="34" charset="-127"/>
              </a:rPr>
              <a:t>Chapter 5</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0" y="908720"/>
            <a:ext cx="9036496" cy="5832648"/>
          </a:xfrm>
        </p:spPr>
        <p:txBody>
          <a:bodyPr/>
          <a:lstStyle/>
          <a:p>
            <a:r>
              <a:rPr lang="en-US" altLang="ko-KR" dirty="0" smtClean="0">
                <a:ea typeface="굴림" panose="020B0600000101010101" pitchFamily="34" charset="-127"/>
              </a:rPr>
              <a:t>5.6</a:t>
            </a:r>
          </a:p>
          <a:p>
            <a:r>
              <a:rPr lang="en-US" altLang="ko-KR" dirty="0" smtClean="0">
                <a:ea typeface="굴림" panose="020B0600000101010101" pitchFamily="34" charset="-127"/>
              </a:rPr>
              <a:t> </a:t>
            </a:r>
          </a:p>
          <a:p>
            <a:endParaRPr lang="en-US" altLang="ko-KR" dirty="0" smtClean="0">
              <a:ea typeface="굴림" panose="020B0600000101010101" pitchFamily="34" charset="-127"/>
            </a:endParaRPr>
          </a:p>
          <a:p>
            <a:endParaRPr lang="en-US" altLang="ko-KR" dirty="0">
              <a:ea typeface="굴림" panose="020B0600000101010101" pitchFamily="34" charset="-127"/>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897610904"/>
                  </p:ext>
                </p:extLst>
              </p:nvPr>
            </p:nvGraphicFramePr>
            <p:xfrm>
              <a:off x="395536" y="2525729"/>
              <a:ext cx="8371660" cy="4190856"/>
            </p:xfrm>
            <a:graphic>
              <a:graphicData uri="http://schemas.openxmlformats.org/drawingml/2006/table">
                <a:tbl>
                  <a:tblPr firstRow="1" bandRow="1">
                    <a:tableStyleId>{5C22544A-7EE6-4342-B048-85BDC9FD1C3A}</a:tableStyleId>
                  </a:tblPr>
                  <a:tblGrid>
                    <a:gridCol w="837166"/>
                    <a:gridCol w="837166"/>
                    <a:gridCol w="837166"/>
                    <a:gridCol w="837166"/>
                    <a:gridCol w="837166"/>
                    <a:gridCol w="837166"/>
                    <a:gridCol w="837166"/>
                    <a:gridCol w="837166"/>
                    <a:gridCol w="837166"/>
                    <a:gridCol w="837166"/>
                  </a:tblGrid>
                  <a:tr h="523857">
                    <a:tc>
                      <a:txBody>
                        <a:bodyPr/>
                        <a:lstStyle/>
                        <a:p>
                          <a:endParaRPr lang="zh-CN" altLang="en-US" dirty="0"/>
                        </a:p>
                      </a:txBody>
                      <a:tcPr/>
                    </a:tc>
                    <a:tc>
                      <a:txBody>
                        <a:bodyPr/>
                        <a:lstStyle/>
                        <a:p>
                          <a:pPr algn="ct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𝟑</m:t>
                                  </m:r>
                                </m:sub>
                              </m:sSub>
                            </m:oMath>
                          </a14:m>
                          <a:endParaRPr lang="zh-CN" altLang="en-US" dirty="0"/>
                        </a:p>
                      </a:txBody>
                      <a:tcPr/>
                    </a:tc>
                    <a:tc>
                      <a:txBody>
                        <a:bodyPr/>
                        <a:lstStyle/>
                        <a:p>
                          <a:pPr algn="ct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𝟐</m:t>
                                  </m:r>
                                </m:sub>
                              </m:sSub>
                            </m:oMath>
                          </a14:m>
                          <a:endParaRPr lang="zh-CN" altLang="en-US" dirty="0"/>
                        </a:p>
                      </a:txBody>
                      <a:tcPr/>
                    </a:tc>
                    <a:tc>
                      <a:txBody>
                        <a:bodyPr/>
                        <a:lstStyle/>
                        <a:p>
                          <a:pPr algn="ct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𝟏</m:t>
                                  </m:r>
                                </m:sub>
                              </m:sSub>
                            </m:oMath>
                          </a14:m>
                          <a:endParaRPr lang="zh-CN" altLang="en-US" dirty="0"/>
                        </a:p>
                      </a:txBody>
                      <a:tcPr/>
                    </a:tc>
                    <a:tc>
                      <a:txBody>
                        <a:bodyPr/>
                        <a:lstStyle/>
                        <a:p>
                          <a:pPr algn="ctr"/>
                          <a:r>
                            <a:rPr lang="en-US" altLang="zh-CN" dirty="0" smtClean="0"/>
                            <a:t>F</a:t>
                          </a:r>
                          <a:endParaRPr lang="zh-CN" altLang="en-US" dirty="0"/>
                        </a:p>
                      </a:txBody>
                      <a:tcPr/>
                    </a:tc>
                    <a:tc>
                      <a:txBody>
                        <a:bodyPr/>
                        <a:lstStyle/>
                        <a:p>
                          <a:pPr algn="ctr"/>
                          <a:r>
                            <a:rPr lang="en-US" altLang="zh-CN" dirty="0" smtClean="0"/>
                            <a:t>T</a:t>
                          </a:r>
                          <a:endParaRPr lang="zh-CN" altLang="en-US" dirty="0"/>
                        </a:p>
                      </a:txBody>
                      <a:tcPr/>
                    </a:tc>
                    <a:tc>
                      <a:txBody>
                        <a:bodyPr/>
                        <a:lstStyle/>
                        <a:p>
                          <a:pPr algn="ctr"/>
                          <a:r>
                            <a:rPr lang="en-US" altLang="zh-CN" dirty="0" smtClean="0"/>
                            <a:t>W</a:t>
                          </a:r>
                          <a:endParaRPr lang="zh-CN" altLang="en-US" dirty="0"/>
                        </a:p>
                      </a:txBody>
                      <a:tcPr/>
                    </a:tc>
                    <a:tc>
                      <a:txBody>
                        <a:bodyPr/>
                        <a:lstStyle/>
                        <a:p>
                          <a:pPr algn="ctr"/>
                          <a:r>
                            <a:rPr lang="en-US" altLang="zh-CN" dirty="0" smtClean="0"/>
                            <a:t>O</a:t>
                          </a:r>
                          <a:endParaRPr lang="zh-CN" altLang="en-US" dirty="0"/>
                        </a:p>
                      </a:txBody>
                      <a:tcPr/>
                    </a:tc>
                    <a:tc>
                      <a:txBody>
                        <a:bodyPr/>
                        <a:lstStyle/>
                        <a:p>
                          <a:pPr algn="ctr"/>
                          <a:r>
                            <a:rPr lang="en-US" altLang="zh-CN" dirty="0" smtClean="0"/>
                            <a:t>U</a:t>
                          </a:r>
                          <a:endParaRPr lang="zh-CN" altLang="en-US" dirty="0"/>
                        </a:p>
                      </a:txBody>
                      <a:tcPr/>
                    </a:tc>
                    <a:tc>
                      <a:txBody>
                        <a:bodyPr/>
                        <a:lstStyle/>
                        <a:p>
                          <a:pPr algn="ctr"/>
                          <a:r>
                            <a:rPr lang="en-US" altLang="zh-CN" dirty="0" smtClean="0"/>
                            <a:t>R</a:t>
                          </a:r>
                          <a:endParaRPr lang="zh-CN" altLang="en-US" dirty="0"/>
                        </a:p>
                      </a:txBody>
                      <a:tcPr/>
                    </a:tc>
                  </a:tr>
                  <a:tr h="523857">
                    <a:tc>
                      <a:txBody>
                        <a:bodyPr/>
                        <a:lstStyle/>
                        <a:p>
                          <a:r>
                            <a:rPr lang="en-US" altLang="zh-CN" sz="1400" dirty="0" smtClean="0"/>
                            <a:t>After</a:t>
                          </a:r>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𝑋</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=0</m:t>
                                </m:r>
                              </m:oMath>
                            </m:oMathPara>
                          </a14:m>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a:t>
                          </a:r>
                          <a:endParaRPr lang="zh-CN" altLang="en-US" sz="1200" dirty="0" smtClean="0"/>
                        </a:p>
                      </a:txBody>
                      <a:tcPr/>
                    </a:tc>
                    <a:tc>
                      <a:txBody>
                        <a:bodyPr/>
                        <a:lstStyle/>
                        <a:p>
                          <a:r>
                            <a:rPr lang="en-US" altLang="zh-CN" sz="1200" dirty="0" smtClean="0"/>
                            <a:t>1</a:t>
                          </a:r>
                          <a:endParaRPr lang="zh-CN" altLang="en-US" sz="1200" dirty="0"/>
                        </a:p>
                      </a:txBody>
                      <a:tcPr/>
                    </a:tc>
                    <a:tc>
                      <a:txBody>
                        <a:bodyPr/>
                        <a:lstStyle/>
                        <a:p>
                          <a:r>
                            <a:rPr lang="en-US" altLang="zh-CN" sz="1200" dirty="0" smtClean="0"/>
                            <a:t>{5,6,7}</a:t>
                          </a:r>
                          <a:endParaRPr lang="zh-CN" altLang="en-US" sz="1200" dirty="0"/>
                        </a:p>
                      </a:txBody>
                      <a:tcPr/>
                    </a:tc>
                    <a:tc>
                      <a:txBody>
                        <a:bodyPr/>
                        <a:lstStyle/>
                        <a:p>
                          <a:r>
                            <a:rPr lang="en-US" altLang="zh-CN" sz="1200" dirty="0" smtClean="0"/>
                            <a:t>{0,2,3,4}</a:t>
                          </a:r>
                          <a:endParaRPr lang="zh-CN" altLang="en-US" sz="1200" dirty="0"/>
                        </a:p>
                      </a:txBody>
                      <a:tcPr/>
                    </a:tc>
                    <a:tc>
                      <a:txBody>
                        <a:bodyPr/>
                        <a:lstStyle/>
                        <a:p>
                          <a:r>
                            <a:rPr lang="en-US" altLang="zh-CN" sz="1200" dirty="0" smtClean="0"/>
                            <a:t>{0,2,4}</a:t>
                          </a:r>
                          <a:endParaRPr lang="zh-CN" altLang="en-US" sz="1200" dirty="0"/>
                        </a:p>
                      </a:txBody>
                      <a:tcPr/>
                    </a:tc>
                    <a:tc>
                      <a:txBody>
                        <a:bodyPr/>
                        <a:lstStyle/>
                        <a:p>
                          <a:r>
                            <a:rPr lang="en-US" altLang="zh-CN" sz="1200" dirty="0" smtClean="0"/>
                            <a:t>{0,4,6,8}</a:t>
                          </a:r>
                          <a:endParaRPr lang="zh-CN" altLang="en-US" sz="1200" dirty="0"/>
                        </a:p>
                      </a:txBody>
                      <a:tcPr/>
                    </a:tc>
                    <a:tc>
                      <a:txBody>
                        <a:bodyPr/>
                        <a:lstStyle/>
                        <a:p>
                          <a:r>
                            <a:rPr lang="en-US" altLang="zh-CN" sz="1200" dirty="0" smtClean="0"/>
                            <a:t>{0,4,8}</a:t>
                          </a:r>
                          <a:endParaRPr lang="zh-CN" altLang="en-US" sz="1200" dirty="0"/>
                        </a:p>
                      </a:txBody>
                      <a:tcPr/>
                    </a:tc>
                  </a:tr>
                  <a:tr h="523857">
                    <a:tc>
                      <a:txBody>
                        <a:bodyPr/>
                        <a:lstStyle/>
                        <a:p>
                          <a:r>
                            <a:rPr lang="en-US" altLang="zh-CN" sz="1400" dirty="0" smtClean="0"/>
                            <a:t>After</a:t>
                          </a:r>
                        </a:p>
                        <a:p>
                          <a:r>
                            <a:rPr lang="en-US" altLang="zh-CN" sz="1400" dirty="0" smtClean="0"/>
                            <a:t>O=4</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r>
                            <a:rPr lang="en-US" altLang="zh-CN" sz="1200" dirty="0" smtClean="0"/>
                            <a:t>{0,3}</a:t>
                          </a:r>
                          <a:endParaRPr lang="zh-CN" altLang="en-US" sz="1200" dirty="0"/>
                        </a:p>
                      </a:txBody>
                      <a:tcPr/>
                    </a:tc>
                    <a:tc>
                      <a:txBody>
                        <a:bodyPr/>
                        <a:lstStyle/>
                        <a:p>
                          <a:r>
                            <a:rPr lang="en-US" altLang="zh-CN" sz="1200" dirty="0" smtClean="0"/>
                            <a:t>4</a:t>
                          </a:r>
                          <a:endParaRPr lang="zh-CN" altLang="en-US" sz="1200" dirty="0"/>
                        </a:p>
                      </a:txBody>
                      <a:tcPr/>
                    </a:tc>
                    <a:tc>
                      <a:txBody>
                        <a:bodyPr/>
                        <a:lstStyle/>
                        <a:p>
                          <a:r>
                            <a:rPr lang="en-US" altLang="zh-CN" sz="1200" dirty="0" smtClean="0"/>
                            <a:t>{0,6}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r>
                            <a:rPr lang="en-US" altLang="zh-CN" sz="1400" dirty="0" smtClean="0"/>
                            <a:t>After</a:t>
                          </a:r>
                        </a:p>
                        <a:p>
                          <a:r>
                            <a:rPr lang="en-US" altLang="zh-CN" sz="1400" dirty="0" smtClean="0"/>
                            <a:t>T=7</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{0,3}</a:t>
                          </a:r>
                          <a:endParaRPr lang="zh-CN" altLang="en-US" sz="1200" dirty="0" smtClean="0"/>
                        </a:p>
                        <a:p>
                          <a:endParaRPr lang="zh-CN" altLang="en-US" sz="1200" dirty="0"/>
                        </a:p>
                      </a:txBody>
                      <a:tcPr/>
                    </a:tc>
                    <a:tc>
                      <a:txBody>
                        <a:bodyPr/>
                        <a:lstStyle/>
                        <a:p>
                          <a:r>
                            <a:rPr lang="en-US" altLang="zh-CN" sz="1200" dirty="0" smtClean="0"/>
                            <a:t>4</a:t>
                          </a:r>
                          <a:endParaRPr lang="zh-CN" altLang="en-US" sz="1200" dirty="0"/>
                        </a:p>
                      </a:txBody>
                      <a:tcPr/>
                    </a:tc>
                    <a:tc>
                      <a:txBody>
                        <a:bodyPr/>
                        <a:lstStyle/>
                        <a:p>
                          <a:r>
                            <a:rPr lang="en-US" altLang="zh-CN" sz="1200" dirty="0" smtClean="0"/>
                            <a:t>{0,6}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r>
                            <a:rPr lang="en-US" altLang="zh-CN" sz="1400" dirty="0" smtClean="0"/>
                            <a:t>After</a:t>
                          </a:r>
                        </a:p>
                        <a:p>
                          <a:r>
                            <a:rPr lang="en-US" altLang="zh-CN" sz="1400" dirty="0" smtClean="0"/>
                            <a:t>R=8</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{0,3}</a:t>
                          </a:r>
                          <a:endParaRPr lang="zh-CN" altLang="en-US" sz="1200" dirty="0" smtClean="0"/>
                        </a:p>
                      </a:txBody>
                      <a:tcPr/>
                    </a:tc>
                    <a:tc>
                      <a:txBody>
                        <a:bodyPr/>
                        <a:lstStyle/>
                        <a:p>
                          <a:r>
                            <a:rPr lang="en-US" altLang="zh-CN" sz="1200" dirty="0" smtClean="0"/>
                            <a:t>4</a:t>
                          </a:r>
                          <a:endParaRPr lang="zh-CN" altLang="en-US" sz="1200" dirty="0"/>
                        </a:p>
                      </a:txBody>
                      <a:tcPr/>
                    </a:tc>
                    <a:tc>
                      <a:txBody>
                        <a:bodyPr/>
                        <a:lstStyle/>
                        <a:p>
                          <a:r>
                            <a:rPr lang="en-US" altLang="zh-CN" sz="1200" dirty="0" smtClean="0"/>
                            <a:t>{0,6}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r>
                            <a:rPr lang="en-US" altLang="zh-CN" sz="1400" dirty="0" smtClean="0"/>
                            <a:t>After</a:t>
                          </a:r>
                        </a:p>
                        <a:p>
                          <a:r>
                            <a:rPr lang="en-US" altLang="zh-CN" sz="1400" dirty="0" smtClean="0"/>
                            <a:t>W=3</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r>
                            <a:rPr lang="en-US" altLang="zh-CN" sz="1200" dirty="0" smtClean="0"/>
                            <a:t>3</a:t>
                          </a:r>
                          <a:endParaRPr lang="zh-CN" altLang="en-US" sz="1200" dirty="0"/>
                        </a:p>
                      </a:txBody>
                      <a:tcPr/>
                    </a:tc>
                    <a:tc>
                      <a:txBody>
                        <a:bodyPr/>
                        <a:lstStyle/>
                        <a:p>
                          <a:r>
                            <a:rPr lang="en-US" altLang="zh-CN" sz="1200" dirty="0" smtClean="0"/>
                            <a:t>4</a:t>
                          </a:r>
                          <a:endParaRPr lang="zh-CN" altLang="en-US" sz="1200" dirty="0"/>
                        </a:p>
                      </a:txBody>
                      <a:tcPr/>
                    </a:tc>
                    <a:tc>
                      <a:txBody>
                        <a:bodyPr/>
                        <a:lstStyle/>
                        <a:p>
                          <a:r>
                            <a:rPr lang="en-US" altLang="zh-CN" sz="1200" dirty="0" smtClean="0"/>
                            <a:t>{6}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r>
                            <a:rPr lang="en-US" altLang="zh-CN" sz="1400" dirty="0" smtClean="0"/>
                            <a:t>After</a:t>
                          </a:r>
                        </a:p>
                        <a:p>
                          <a:r>
                            <a:rPr lang="en-US" altLang="zh-CN" sz="1400" dirty="0" smtClean="0"/>
                            <a:t>U=6</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r>
                            <a:rPr lang="en-US" altLang="zh-CN" sz="1200" dirty="0" smtClean="0"/>
                            <a:t>3</a:t>
                          </a:r>
                          <a:endParaRPr lang="zh-CN" altLang="en-US" sz="1200" dirty="0"/>
                        </a:p>
                      </a:txBody>
                      <a:tcPr/>
                    </a:tc>
                    <a:tc>
                      <a:txBody>
                        <a:bodyPr/>
                        <a:lstStyle/>
                        <a:p>
                          <a:r>
                            <a:rPr lang="en-US" altLang="zh-CN" sz="1200" dirty="0" smtClean="0"/>
                            <a:t>4</a:t>
                          </a:r>
                          <a:endParaRPr lang="zh-CN" altLang="en-US" sz="1200" dirty="0"/>
                        </a:p>
                      </a:txBody>
                      <a:tcPr/>
                    </a:tc>
                    <a:tc>
                      <a:txBody>
                        <a:bodyPr/>
                        <a:lstStyle/>
                        <a:p>
                          <a:r>
                            <a:rPr lang="en-US" altLang="zh-CN" sz="1200" dirty="0" smtClean="0"/>
                            <a:t>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endParaRPr lang="zh-CN" altLang="en-US" sz="14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897610904"/>
                  </p:ext>
                </p:extLst>
              </p:nvPr>
            </p:nvGraphicFramePr>
            <p:xfrm>
              <a:off x="395536" y="2525729"/>
              <a:ext cx="8371660" cy="4190856"/>
            </p:xfrm>
            <a:graphic>
              <a:graphicData uri="http://schemas.openxmlformats.org/drawingml/2006/table">
                <a:tbl>
                  <a:tblPr firstRow="1" bandRow="1">
                    <a:tableStyleId>{5C22544A-7EE6-4342-B048-85BDC9FD1C3A}</a:tableStyleId>
                  </a:tblPr>
                  <a:tblGrid>
                    <a:gridCol w="837166"/>
                    <a:gridCol w="837166"/>
                    <a:gridCol w="837166"/>
                    <a:gridCol w="837166"/>
                    <a:gridCol w="837166"/>
                    <a:gridCol w="837166"/>
                    <a:gridCol w="837166"/>
                    <a:gridCol w="837166"/>
                    <a:gridCol w="837166"/>
                    <a:gridCol w="837166"/>
                  </a:tblGrid>
                  <a:tr h="523857">
                    <a:tc>
                      <a:txBody>
                        <a:bodyPr/>
                        <a:lstStyle/>
                        <a:p>
                          <a:endParaRPr lang="zh-CN" altLang="en-US" dirty="0"/>
                        </a:p>
                      </a:txBody>
                      <a:tcPr/>
                    </a:tc>
                    <a:tc>
                      <a:txBody>
                        <a:bodyPr/>
                        <a:lstStyle/>
                        <a:p>
                          <a:endParaRPr lang="zh-CN"/>
                        </a:p>
                      </a:txBody>
                      <a:tcPr>
                        <a:blipFill rotWithShape="0">
                          <a:blip r:embed="rId2"/>
                          <a:stretch>
                            <a:fillRect l="-101460" t="-5814" r="-805839" b="-702326"/>
                          </a:stretch>
                        </a:blipFill>
                      </a:tcPr>
                    </a:tc>
                    <a:tc>
                      <a:txBody>
                        <a:bodyPr/>
                        <a:lstStyle/>
                        <a:p>
                          <a:endParaRPr lang="zh-CN"/>
                        </a:p>
                      </a:txBody>
                      <a:tcPr>
                        <a:blipFill rotWithShape="0">
                          <a:blip r:embed="rId2"/>
                          <a:stretch>
                            <a:fillRect l="-200000" t="-5814" r="-700000" b="-702326"/>
                          </a:stretch>
                        </a:blipFill>
                      </a:tcPr>
                    </a:tc>
                    <a:tc>
                      <a:txBody>
                        <a:bodyPr/>
                        <a:lstStyle/>
                        <a:p>
                          <a:endParaRPr lang="zh-CN"/>
                        </a:p>
                      </a:txBody>
                      <a:tcPr>
                        <a:blipFill rotWithShape="0">
                          <a:blip r:embed="rId2"/>
                          <a:stretch>
                            <a:fillRect l="-302190" t="-5814" r="-605109" b="-702326"/>
                          </a:stretch>
                        </a:blipFill>
                      </a:tcPr>
                    </a:tc>
                    <a:tc>
                      <a:txBody>
                        <a:bodyPr/>
                        <a:lstStyle/>
                        <a:p>
                          <a:pPr algn="ctr"/>
                          <a:r>
                            <a:rPr lang="en-US" altLang="zh-CN" dirty="0" smtClean="0"/>
                            <a:t>F</a:t>
                          </a:r>
                          <a:endParaRPr lang="zh-CN" altLang="en-US" dirty="0"/>
                        </a:p>
                      </a:txBody>
                      <a:tcPr/>
                    </a:tc>
                    <a:tc>
                      <a:txBody>
                        <a:bodyPr/>
                        <a:lstStyle/>
                        <a:p>
                          <a:pPr algn="ctr"/>
                          <a:r>
                            <a:rPr lang="en-US" altLang="zh-CN" dirty="0" smtClean="0"/>
                            <a:t>T</a:t>
                          </a:r>
                          <a:endParaRPr lang="zh-CN" altLang="en-US" dirty="0"/>
                        </a:p>
                      </a:txBody>
                      <a:tcPr/>
                    </a:tc>
                    <a:tc>
                      <a:txBody>
                        <a:bodyPr/>
                        <a:lstStyle/>
                        <a:p>
                          <a:pPr algn="ctr"/>
                          <a:r>
                            <a:rPr lang="en-US" altLang="zh-CN" dirty="0" smtClean="0"/>
                            <a:t>W</a:t>
                          </a:r>
                          <a:endParaRPr lang="zh-CN" altLang="en-US" dirty="0"/>
                        </a:p>
                      </a:txBody>
                      <a:tcPr/>
                    </a:tc>
                    <a:tc>
                      <a:txBody>
                        <a:bodyPr/>
                        <a:lstStyle/>
                        <a:p>
                          <a:pPr algn="ctr"/>
                          <a:r>
                            <a:rPr lang="en-US" altLang="zh-CN" dirty="0" smtClean="0"/>
                            <a:t>O</a:t>
                          </a:r>
                          <a:endParaRPr lang="zh-CN" altLang="en-US" dirty="0"/>
                        </a:p>
                      </a:txBody>
                      <a:tcPr/>
                    </a:tc>
                    <a:tc>
                      <a:txBody>
                        <a:bodyPr/>
                        <a:lstStyle/>
                        <a:p>
                          <a:pPr algn="ctr"/>
                          <a:r>
                            <a:rPr lang="en-US" altLang="zh-CN" dirty="0" smtClean="0"/>
                            <a:t>U</a:t>
                          </a:r>
                          <a:endParaRPr lang="zh-CN" altLang="en-US" dirty="0"/>
                        </a:p>
                      </a:txBody>
                      <a:tcPr/>
                    </a:tc>
                    <a:tc>
                      <a:txBody>
                        <a:bodyPr/>
                        <a:lstStyle/>
                        <a:p>
                          <a:pPr algn="ctr"/>
                          <a:r>
                            <a:rPr lang="en-US" altLang="zh-CN" dirty="0" smtClean="0"/>
                            <a:t>R</a:t>
                          </a:r>
                          <a:endParaRPr lang="zh-CN" altLang="en-US" dirty="0"/>
                        </a:p>
                      </a:txBody>
                      <a:tcPr/>
                    </a:tc>
                  </a:tr>
                  <a:tr h="523857">
                    <a:tc>
                      <a:txBody>
                        <a:bodyPr/>
                        <a:lstStyle/>
                        <a:p>
                          <a:endParaRPr lang="zh-CN"/>
                        </a:p>
                      </a:txBody>
                      <a:tcPr>
                        <a:blipFill rotWithShape="0">
                          <a:blip r:embed="rId2"/>
                          <a:stretch>
                            <a:fillRect l="-725" t="-105814" r="-899275" b="-602326"/>
                          </a:stretch>
                        </a:blipFill>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a:t>
                          </a:r>
                          <a:endParaRPr lang="zh-CN" altLang="en-US" sz="1200" dirty="0" smtClean="0"/>
                        </a:p>
                      </a:txBody>
                      <a:tcPr/>
                    </a:tc>
                    <a:tc>
                      <a:txBody>
                        <a:bodyPr/>
                        <a:lstStyle/>
                        <a:p>
                          <a:r>
                            <a:rPr lang="en-US" altLang="zh-CN" sz="1200" dirty="0" smtClean="0"/>
                            <a:t>1</a:t>
                          </a:r>
                          <a:endParaRPr lang="zh-CN" altLang="en-US" sz="1200" dirty="0"/>
                        </a:p>
                      </a:txBody>
                      <a:tcPr/>
                    </a:tc>
                    <a:tc>
                      <a:txBody>
                        <a:bodyPr/>
                        <a:lstStyle/>
                        <a:p>
                          <a:r>
                            <a:rPr lang="en-US" altLang="zh-CN" sz="1200" dirty="0" smtClean="0"/>
                            <a:t>{5,6,7}</a:t>
                          </a:r>
                          <a:endParaRPr lang="zh-CN" altLang="en-US" sz="1200" dirty="0"/>
                        </a:p>
                      </a:txBody>
                      <a:tcPr/>
                    </a:tc>
                    <a:tc>
                      <a:txBody>
                        <a:bodyPr/>
                        <a:lstStyle/>
                        <a:p>
                          <a:r>
                            <a:rPr lang="en-US" altLang="zh-CN" sz="1200" dirty="0" smtClean="0"/>
                            <a:t>{0,2,3,4}</a:t>
                          </a:r>
                          <a:endParaRPr lang="zh-CN" altLang="en-US" sz="1200" dirty="0"/>
                        </a:p>
                      </a:txBody>
                      <a:tcPr/>
                    </a:tc>
                    <a:tc>
                      <a:txBody>
                        <a:bodyPr/>
                        <a:lstStyle/>
                        <a:p>
                          <a:r>
                            <a:rPr lang="en-US" altLang="zh-CN" sz="1200" dirty="0" smtClean="0"/>
                            <a:t>{0,2,4}</a:t>
                          </a:r>
                          <a:endParaRPr lang="zh-CN" altLang="en-US" sz="1200" dirty="0"/>
                        </a:p>
                      </a:txBody>
                      <a:tcPr/>
                    </a:tc>
                    <a:tc>
                      <a:txBody>
                        <a:bodyPr/>
                        <a:lstStyle/>
                        <a:p>
                          <a:r>
                            <a:rPr lang="en-US" altLang="zh-CN" sz="1200" dirty="0" smtClean="0"/>
                            <a:t>{0,4,6,8}</a:t>
                          </a:r>
                          <a:endParaRPr lang="zh-CN" altLang="en-US" sz="1200" dirty="0"/>
                        </a:p>
                      </a:txBody>
                      <a:tcPr/>
                    </a:tc>
                    <a:tc>
                      <a:txBody>
                        <a:bodyPr/>
                        <a:lstStyle/>
                        <a:p>
                          <a:r>
                            <a:rPr lang="en-US" altLang="zh-CN" sz="1200" dirty="0" smtClean="0"/>
                            <a:t>{0,4,8}</a:t>
                          </a:r>
                          <a:endParaRPr lang="zh-CN" altLang="en-US" sz="1200" dirty="0"/>
                        </a:p>
                      </a:txBody>
                      <a:tcPr/>
                    </a:tc>
                  </a:tr>
                  <a:tr h="523857">
                    <a:tc>
                      <a:txBody>
                        <a:bodyPr/>
                        <a:lstStyle/>
                        <a:p>
                          <a:r>
                            <a:rPr lang="en-US" altLang="zh-CN" sz="1400" dirty="0" smtClean="0"/>
                            <a:t>After</a:t>
                          </a:r>
                        </a:p>
                        <a:p>
                          <a:r>
                            <a:rPr lang="en-US" altLang="zh-CN" sz="1400" dirty="0" smtClean="0"/>
                            <a:t>O=4</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r>
                            <a:rPr lang="en-US" altLang="zh-CN" sz="1200" dirty="0" smtClean="0"/>
                            <a:t>{0,3}</a:t>
                          </a:r>
                          <a:endParaRPr lang="zh-CN" altLang="en-US" sz="1200" dirty="0"/>
                        </a:p>
                      </a:txBody>
                      <a:tcPr/>
                    </a:tc>
                    <a:tc>
                      <a:txBody>
                        <a:bodyPr/>
                        <a:lstStyle/>
                        <a:p>
                          <a:r>
                            <a:rPr lang="en-US" altLang="zh-CN" sz="1200" dirty="0" smtClean="0"/>
                            <a:t>4</a:t>
                          </a:r>
                          <a:endParaRPr lang="zh-CN" altLang="en-US" sz="1200" dirty="0"/>
                        </a:p>
                      </a:txBody>
                      <a:tcPr/>
                    </a:tc>
                    <a:tc>
                      <a:txBody>
                        <a:bodyPr/>
                        <a:lstStyle/>
                        <a:p>
                          <a:r>
                            <a:rPr lang="en-US" altLang="zh-CN" sz="1200" dirty="0" smtClean="0"/>
                            <a:t>{0,6}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r>
                            <a:rPr lang="en-US" altLang="zh-CN" sz="1400" dirty="0" smtClean="0"/>
                            <a:t>After</a:t>
                          </a:r>
                        </a:p>
                        <a:p>
                          <a:r>
                            <a:rPr lang="en-US" altLang="zh-CN" sz="1400" dirty="0" smtClean="0"/>
                            <a:t>T=7</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{0,3}</a:t>
                          </a:r>
                          <a:endParaRPr lang="zh-CN" altLang="en-US" sz="1200" dirty="0" smtClean="0"/>
                        </a:p>
                        <a:p>
                          <a:endParaRPr lang="zh-CN" altLang="en-US" sz="1200" dirty="0"/>
                        </a:p>
                      </a:txBody>
                      <a:tcPr/>
                    </a:tc>
                    <a:tc>
                      <a:txBody>
                        <a:bodyPr/>
                        <a:lstStyle/>
                        <a:p>
                          <a:r>
                            <a:rPr lang="en-US" altLang="zh-CN" sz="1200" dirty="0" smtClean="0"/>
                            <a:t>4</a:t>
                          </a:r>
                          <a:endParaRPr lang="zh-CN" altLang="en-US" sz="1200" dirty="0"/>
                        </a:p>
                      </a:txBody>
                      <a:tcPr/>
                    </a:tc>
                    <a:tc>
                      <a:txBody>
                        <a:bodyPr/>
                        <a:lstStyle/>
                        <a:p>
                          <a:r>
                            <a:rPr lang="en-US" altLang="zh-CN" sz="1200" dirty="0" smtClean="0"/>
                            <a:t>{0,6}</a:t>
                          </a:r>
                          <a:endParaRPr lang="zh-CN" altLang="en-US" sz="1200" dirty="0"/>
                        </a:p>
                      </a:txBody>
                      <a:tcPr/>
                    </a:tc>
                    <a:tc>
                      <a:txBody>
                        <a:bodyPr/>
                        <a:lstStyle/>
                        <a:p>
                          <a:r>
                            <a:rPr lang="en-US" altLang="zh-CN" sz="1200" dirty="0" smtClean="0"/>
                            <a:t>{</a:t>
                          </a:r>
                          <a:r>
                            <a:rPr lang="en-US" altLang="zh-CN" sz="1200" dirty="0" smtClean="0"/>
                            <a:t>8}</a:t>
                          </a:r>
                          <a:endParaRPr lang="zh-CN" altLang="en-US" sz="1200" dirty="0"/>
                        </a:p>
                      </a:txBody>
                      <a:tcPr/>
                    </a:tc>
                  </a:tr>
                  <a:tr h="523857">
                    <a:tc>
                      <a:txBody>
                        <a:bodyPr/>
                        <a:lstStyle/>
                        <a:p>
                          <a:r>
                            <a:rPr lang="en-US" altLang="zh-CN" sz="1400" dirty="0" smtClean="0"/>
                            <a:t>After</a:t>
                          </a:r>
                        </a:p>
                        <a:p>
                          <a:r>
                            <a:rPr lang="en-US" altLang="zh-CN" sz="1400" dirty="0" smtClean="0"/>
                            <a:t>R=8</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{0,3}</a:t>
                          </a:r>
                          <a:endParaRPr lang="zh-CN" altLang="en-US" sz="1200" dirty="0" smtClean="0"/>
                        </a:p>
                      </a:txBody>
                      <a:tcPr/>
                    </a:tc>
                    <a:tc>
                      <a:txBody>
                        <a:bodyPr/>
                        <a:lstStyle/>
                        <a:p>
                          <a:r>
                            <a:rPr lang="en-US" altLang="zh-CN" sz="1200" dirty="0" smtClean="0"/>
                            <a:t>4</a:t>
                          </a:r>
                          <a:endParaRPr lang="zh-CN" altLang="en-US" sz="1200" dirty="0"/>
                        </a:p>
                      </a:txBody>
                      <a:tcPr/>
                    </a:tc>
                    <a:tc>
                      <a:txBody>
                        <a:bodyPr/>
                        <a:lstStyle/>
                        <a:p>
                          <a:r>
                            <a:rPr lang="en-US" altLang="zh-CN" sz="1200" dirty="0" smtClean="0"/>
                            <a:t>{0,6}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r>
                            <a:rPr lang="en-US" altLang="zh-CN" sz="1400" dirty="0" smtClean="0"/>
                            <a:t>After</a:t>
                          </a:r>
                        </a:p>
                        <a:p>
                          <a:r>
                            <a:rPr lang="en-US" altLang="zh-CN" sz="1400" dirty="0" smtClean="0"/>
                            <a:t>W=3</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r>
                            <a:rPr lang="en-US" altLang="zh-CN" sz="1200" dirty="0" smtClean="0"/>
                            <a:t>3</a:t>
                          </a:r>
                          <a:endParaRPr lang="zh-CN" altLang="en-US" sz="1200" dirty="0"/>
                        </a:p>
                      </a:txBody>
                      <a:tcPr/>
                    </a:tc>
                    <a:tc>
                      <a:txBody>
                        <a:bodyPr/>
                        <a:lstStyle/>
                        <a:p>
                          <a:r>
                            <a:rPr lang="en-US" altLang="zh-CN" sz="1200" dirty="0" smtClean="0"/>
                            <a:t>4</a:t>
                          </a:r>
                          <a:endParaRPr lang="zh-CN" altLang="en-US" sz="1200" dirty="0"/>
                        </a:p>
                      </a:txBody>
                      <a:tcPr/>
                    </a:tc>
                    <a:tc>
                      <a:txBody>
                        <a:bodyPr/>
                        <a:lstStyle/>
                        <a:p>
                          <a:r>
                            <a:rPr lang="en-US" altLang="zh-CN" sz="1200" dirty="0" smtClean="0"/>
                            <a:t>{6}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r>
                            <a:rPr lang="en-US" altLang="zh-CN" sz="1400" dirty="0" smtClean="0"/>
                            <a:t>After</a:t>
                          </a:r>
                        </a:p>
                        <a:p>
                          <a:r>
                            <a:rPr lang="en-US" altLang="zh-CN" sz="1400" dirty="0" smtClean="0"/>
                            <a:t>U=6</a:t>
                          </a:r>
                          <a:endParaRPr lang="zh-CN" altLang="en-US" sz="14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0</a:t>
                          </a:r>
                          <a:endParaRPr lang="zh-CN" altLang="en-US" sz="1200" dirty="0"/>
                        </a:p>
                      </a:txBody>
                      <a:tcPr/>
                    </a:tc>
                    <a:tc>
                      <a:txBody>
                        <a:bodyPr/>
                        <a:lstStyle/>
                        <a:p>
                          <a:r>
                            <a:rPr lang="en-US" altLang="zh-CN" sz="1200" dirty="0" smtClean="0"/>
                            <a:t>1</a:t>
                          </a:r>
                          <a:endParaRPr lang="zh-CN" altLang="en-US" sz="1200" dirty="0"/>
                        </a:p>
                      </a:txBody>
                      <a:tcPr/>
                    </a:tc>
                    <a:tc>
                      <a:txBody>
                        <a:bodyPr/>
                        <a:lstStyle/>
                        <a:p>
                          <a:r>
                            <a:rPr lang="en-US" altLang="zh-CN" sz="1200" dirty="0" smtClean="0"/>
                            <a:t>7</a:t>
                          </a:r>
                          <a:endParaRPr lang="zh-CN" altLang="en-US" sz="1200" dirty="0"/>
                        </a:p>
                      </a:txBody>
                      <a:tcPr/>
                    </a:tc>
                    <a:tc>
                      <a:txBody>
                        <a:bodyPr/>
                        <a:lstStyle/>
                        <a:p>
                          <a:r>
                            <a:rPr lang="en-US" altLang="zh-CN" sz="1200" dirty="0" smtClean="0"/>
                            <a:t>3</a:t>
                          </a:r>
                          <a:endParaRPr lang="zh-CN" altLang="en-US" sz="1200" dirty="0"/>
                        </a:p>
                      </a:txBody>
                      <a:tcPr/>
                    </a:tc>
                    <a:tc>
                      <a:txBody>
                        <a:bodyPr/>
                        <a:lstStyle/>
                        <a:p>
                          <a:r>
                            <a:rPr lang="en-US" altLang="zh-CN" sz="1200" dirty="0" smtClean="0"/>
                            <a:t>4</a:t>
                          </a:r>
                          <a:endParaRPr lang="zh-CN" altLang="en-US" sz="1200" dirty="0"/>
                        </a:p>
                      </a:txBody>
                      <a:tcPr/>
                    </a:tc>
                    <a:tc>
                      <a:txBody>
                        <a:bodyPr/>
                        <a:lstStyle/>
                        <a:p>
                          <a:r>
                            <a:rPr lang="en-US" altLang="zh-CN" sz="1200" dirty="0" smtClean="0"/>
                            <a:t>6</a:t>
                          </a:r>
                          <a:endParaRPr lang="zh-CN" altLang="en-US" sz="1200" dirty="0"/>
                        </a:p>
                      </a:txBody>
                      <a:tcPr/>
                    </a:tc>
                    <a:tc>
                      <a:txBody>
                        <a:bodyPr/>
                        <a:lstStyle/>
                        <a:p>
                          <a:r>
                            <a:rPr lang="en-US" altLang="zh-CN" sz="1200" dirty="0" smtClean="0"/>
                            <a:t>8</a:t>
                          </a:r>
                          <a:endParaRPr lang="zh-CN" altLang="en-US" sz="1200" dirty="0"/>
                        </a:p>
                      </a:txBody>
                      <a:tcPr/>
                    </a:tc>
                  </a:tr>
                  <a:tr h="523857">
                    <a:tc>
                      <a:txBody>
                        <a:bodyPr/>
                        <a:lstStyle/>
                        <a:p>
                          <a:endParaRPr lang="zh-CN" altLang="en-US" sz="14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r>
                </a:tbl>
              </a:graphicData>
            </a:graphic>
          </p:graphicFrame>
        </mc:Fallback>
      </mc:AlternateContent>
      <p:pic>
        <p:nvPicPr>
          <p:cNvPr id="5" name="图片 4"/>
          <p:cNvPicPr>
            <a:picLocks noChangeAspect="1"/>
          </p:cNvPicPr>
          <p:nvPr/>
        </p:nvPicPr>
        <p:blipFill>
          <a:blip r:embed="rId3"/>
          <a:stretch>
            <a:fillRect/>
          </a:stretch>
        </p:blipFill>
        <p:spPr>
          <a:xfrm>
            <a:off x="1749177" y="1124744"/>
            <a:ext cx="2390775" cy="1247775"/>
          </a:xfrm>
          <a:prstGeom prst="rect">
            <a:avLst/>
          </a:prstGeom>
        </p:spPr>
      </p:pic>
      <p:pic>
        <p:nvPicPr>
          <p:cNvPr id="6" name="图片 5"/>
          <p:cNvPicPr>
            <a:picLocks noChangeAspect="1"/>
          </p:cNvPicPr>
          <p:nvPr/>
        </p:nvPicPr>
        <p:blipFill>
          <a:blip r:embed="rId4"/>
          <a:stretch>
            <a:fillRect/>
          </a:stretch>
        </p:blipFill>
        <p:spPr>
          <a:xfrm>
            <a:off x="5292080" y="1196752"/>
            <a:ext cx="1152128" cy="1044116"/>
          </a:xfrm>
          <a:prstGeom prst="rect">
            <a:avLst/>
          </a:prstGeom>
        </p:spPr>
      </p:pic>
    </p:spTree>
    <p:extLst>
      <p:ext uri="{BB962C8B-B14F-4D97-AF65-F5344CB8AC3E}">
        <p14:creationId xmlns:p14="http://schemas.microsoft.com/office/powerpoint/2010/main" val="407165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dirty="0" smtClean="0">
                <a:ea typeface="굴림" panose="020B0600000101010101" pitchFamily="34" charset="-127"/>
              </a:rPr>
              <a:t>Chapter 3</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457200" y="1371600"/>
            <a:ext cx="8566026" cy="5297760"/>
          </a:xfrm>
        </p:spPr>
        <p:txBody>
          <a:bodyPr/>
          <a:lstStyle/>
          <a:p>
            <a:r>
              <a:rPr lang="en-US" altLang="ko-KR" dirty="0" smtClean="0">
                <a:ea typeface="굴림" panose="020B0600000101010101" pitchFamily="34" charset="-127"/>
              </a:rPr>
              <a:t>3.7 </a:t>
            </a:r>
            <a:endParaRPr lang="en-US" altLang="ko-KR" dirty="0">
              <a:ea typeface="굴림" panose="020B0600000101010101" pitchFamily="34" charset="-127"/>
            </a:endParaRPr>
          </a:p>
          <a:p>
            <a:pPr lvl="1"/>
            <a:endParaRPr lang="en-US" altLang="ko-KR" dirty="0" smtClean="0">
              <a:ea typeface="굴림" panose="020B0600000101010101" pitchFamily="34" charset="-127"/>
            </a:endParaRPr>
          </a:p>
          <a:p>
            <a:pPr lvl="1"/>
            <a:endParaRPr lang="en-US" altLang="ko-KR" dirty="0">
              <a:ea typeface="굴림" panose="020B0600000101010101" pitchFamily="34" charset="-127"/>
            </a:endParaRPr>
          </a:p>
          <a:p>
            <a:pPr marL="457200" lvl="1" indent="0">
              <a:buNone/>
            </a:pPr>
            <a:endParaRPr lang="en-US" altLang="ko-KR" dirty="0">
              <a:ea typeface="굴림" panose="020B0600000101010101" pitchFamily="34" charset="-127"/>
            </a:endParaRPr>
          </a:p>
          <a:p>
            <a:pPr lvl="1"/>
            <a:r>
              <a:rPr lang="zh-CN" altLang="en-US" sz="2000" dirty="0" smtClean="0">
                <a:latin typeface="宋体" panose="02010600030101010101" pitchFamily="2" charset="-122"/>
                <a:ea typeface="宋体" panose="02010600030101010101" pitchFamily="2" charset="-122"/>
              </a:rPr>
              <a:t>在说明后继函数的时候需要刻画的更细致一些，如：爬上箱子 ，爬下箱子 ，将箱子从一个地方移动到另一个地方 ，摘香蕉等等。</a:t>
            </a:r>
            <a:endParaRPr lang="en-US" altLang="zh-CN" sz="2000" dirty="0" smtClean="0">
              <a:latin typeface="宋体" panose="02010600030101010101" pitchFamily="2" charset="-122"/>
              <a:ea typeface="宋体" panose="02010600030101010101" pitchFamily="2" charset="-122"/>
            </a:endParaRPr>
          </a:p>
          <a:p>
            <a:pPr lvl="1"/>
            <a:endParaRPr lang="en-US" altLang="ko-KR" sz="2000" dirty="0" smtClean="0">
              <a:latin typeface="宋体" panose="02010600030101010101" pitchFamily="2" charset="-122"/>
              <a:ea typeface="宋体" panose="02010600030101010101" pitchFamily="2" charset="-122"/>
            </a:endParaRPr>
          </a:p>
          <a:p>
            <a:pPr lvl="1"/>
            <a:endParaRPr lang="en-US" altLang="ko-KR" sz="2000" dirty="0">
              <a:latin typeface="宋体" panose="02010600030101010101" pitchFamily="2" charset="-122"/>
              <a:ea typeface="宋体" panose="02010600030101010101" pitchFamily="2" charset="-122"/>
            </a:endParaRPr>
          </a:p>
          <a:p>
            <a:pPr lvl="1"/>
            <a:endParaRPr lang="en-US" altLang="ko-KR" sz="2000" dirty="0" smtClean="0">
              <a:latin typeface="宋体" panose="02010600030101010101" pitchFamily="2" charset="-122"/>
              <a:ea typeface="宋体" panose="02010600030101010101" pitchFamily="2" charset="-122"/>
            </a:endParaRPr>
          </a:p>
          <a:p>
            <a:pPr lvl="1"/>
            <a:endParaRPr lang="en-US" altLang="ko-KR" sz="2000" dirty="0">
              <a:latin typeface="宋体" panose="02010600030101010101" pitchFamily="2" charset="-122"/>
              <a:ea typeface="宋体" panose="02010600030101010101" pitchFamily="2" charset="-122"/>
            </a:endParaRPr>
          </a:p>
          <a:p>
            <a:pPr lvl="1"/>
            <a:endParaRPr lang="en-US" altLang="ko-KR"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同样要</a:t>
            </a:r>
            <a:r>
              <a:rPr lang="zh-CN" altLang="en-US" sz="2000" dirty="0">
                <a:latin typeface="宋体" panose="02010600030101010101" pitchFamily="2" charset="-122"/>
                <a:ea typeface="宋体" panose="02010600030101010101" pitchFamily="2" charset="-122"/>
              </a:rPr>
              <a:t>说清楚可能进行的</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种动作。尤其是在把一个水壶的水倒进另一个水壶的时候，水壶中的水为</a:t>
            </a:r>
            <a:r>
              <a:rPr lang="en-US" altLang="zh-CN" sz="2000" dirty="0" smtClean="0">
                <a:latin typeface="宋体" panose="02010600030101010101" pitchFamily="2" charset="-122"/>
                <a:ea typeface="宋体" panose="02010600030101010101" pitchFamily="2" charset="-122"/>
              </a:rPr>
              <a:t>min(</a:t>
            </a:r>
            <a:r>
              <a:rPr lang="en-US" altLang="zh-CN" sz="2000" dirty="0" err="1" smtClean="0">
                <a:latin typeface="宋体" panose="02010600030101010101" pitchFamily="2" charset="-122"/>
                <a:ea typeface="宋体" panose="02010600030101010101" pitchFamily="2" charset="-122"/>
              </a:rPr>
              <a:t>x+y</a:t>
            </a:r>
            <a:r>
              <a:rPr lang="en-US" altLang="zh-CN" sz="2000" dirty="0" smtClean="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volume(x))</a:t>
            </a:r>
            <a:endParaRPr lang="zh-CN" altLang="en-US" sz="2000" dirty="0">
              <a:latin typeface="宋体" panose="02010600030101010101" pitchFamily="2" charset="-122"/>
              <a:ea typeface="宋体" panose="02010600030101010101" pitchFamily="2" charset="-122"/>
            </a:endParaRPr>
          </a:p>
          <a:p>
            <a:pPr lvl="1"/>
            <a:endParaRPr lang="en-US" altLang="ko-KR" sz="2000" dirty="0">
              <a:latin typeface="宋体" panose="02010600030101010101" pitchFamily="2" charset="-122"/>
              <a:ea typeface="宋体" panose="02010600030101010101" pitchFamily="2" charset="-122"/>
            </a:endParaRPr>
          </a:p>
          <a:p>
            <a:pPr lvl="1"/>
            <a:endParaRPr lang="en-US" altLang="ko-KR" sz="2000" dirty="0" smtClean="0">
              <a:latin typeface="宋体" panose="02010600030101010101" pitchFamily="2" charset="-122"/>
              <a:ea typeface="宋体" panose="02010600030101010101" pitchFamily="2" charset="-122"/>
            </a:endParaRPr>
          </a:p>
          <a:p>
            <a:pPr lvl="1"/>
            <a:endParaRPr lang="en-US" altLang="ko-KR" sz="20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683568" y="1984279"/>
            <a:ext cx="8339658" cy="1012673"/>
          </a:xfrm>
          <a:prstGeom prst="rect">
            <a:avLst/>
          </a:prstGeom>
        </p:spPr>
      </p:pic>
      <p:pic>
        <p:nvPicPr>
          <p:cNvPr id="3" name="图片 2"/>
          <p:cNvPicPr>
            <a:picLocks noChangeAspect="1"/>
          </p:cNvPicPr>
          <p:nvPr/>
        </p:nvPicPr>
        <p:blipFill>
          <a:blip r:embed="rId3"/>
          <a:stretch>
            <a:fillRect/>
          </a:stretch>
        </p:blipFill>
        <p:spPr>
          <a:xfrm>
            <a:off x="712588" y="4365104"/>
            <a:ext cx="8395916" cy="783526"/>
          </a:xfrm>
          <a:prstGeom prst="rect">
            <a:avLst/>
          </a:prstGeom>
        </p:spPr>
      </p:pic>
      <p:pic>
        <p:nvPicPr>
          <p:cNvPr id="4" name="图片 3"/>
          <p:cNvPicPr>
            <a:picLocks noChangeAspect="1"/>
          </p:cNvPicPr>
          <p:nvPr/>
        </p:nvPicPr>
        <p:blipFill>
          <a:blip r:embed="rId4"/>
          <a:stretch>
            <a:fillRect/>
          </a:stretch>
        </p:blipFill>
        <p:spPr>
          <a:xfrm>
            <a:off x="1115616" y="5229200"/>
            <a:ext cx="936104" cy="37090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dirty="0" smtClean="0">
                <a:ea typeface="굴림" panose="020B0600000101010101" pitchFamily="34" charset="-127"/>
              </a:rPr>
              <a:t>Chapter 3</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457200" y="1371600"/>
            <a:ext cx="8579296" cy="5369768"/>
          </a:xfrm>
        </p:spPr>
        <p:txBody>
          <a:bodyPr/>
          <a:lstStyle/>
          <a:p>
            <a:r>
              <a:rPr lang="en-US" altLang="ko-KR" dirty="0" smtClean="0">
                <a:ea typeface="굴림" panose="020B0600000101010101" pitchFamily="34" charset="-127"/>
              </a:rPr>
              <a:t>3.9</a:t>
            </a:r>
          </a:p>
          <a:p>
            <a:endParaRPr lang="en-US" altLang="ko-KR" dirty="0" smtClean="0">
              <a:ea typeface="굴림" panose="020B0600000101010101" pitchFamily="34" charset="-127"/>
            </a:endParaRPr>
          </a:p>
          <a:p>
            <a:endParaRPr lang="en-US" altLang="ko-KR" dirty="0">
              <a:ea typeface="굴림" panose="020B0600000101010101" pitchFamily="34" charset="-127"/>
            </a:endParaRPr>
          </a:p>
          <a:p>
            <a:endParaRPr lang="en-US" altLang="ko-KR" dirty="0" smtClean="0">
              <a:ea typeface="굴림" panose="020B0600000101010101" pitchFamily="34" charset="-127"/>
            </a:endParaRPr>
          </a:p>
          <a:p>
            <a:r>
              <a:rPr lang="en-US" altLang="zh-CN" sz="2200" dirty="0">
                <a:latin typeface="宋体" panose="02010600030101010101" pitchFamily="2" charset="-122"/>
                <a:ea typeface="宋体" panose="02010600030101010101" pitchFamily="2" charset="-122"/>
              </a:rPr>
              <a:t>1.</a:t>
            </a:r>
            <a:r>
              <a:rPr lang="zh-CN" altLang="zh-CN" sz="2200" dirty="0">
                <a:latin typeface="宋体" panose="02010600030101010101" pitchFamily="2" charset="-122"/>
                <a:ea typeface="宋体" panose="02010600030101010101" pitchFamily="2" charset="-122"/>
              </a:rPr>
              <a:t>下面是对三个传教士和三个野人及一条小船渡河问题的形式化的定义</a:t>
            </a:r>
            <a:r>
              <a:rPr lang="zh-CN" altLang="zh-CN" sz="2200" dirty="0" smtClean="0">
                <a:latin typeface="宋体" panose="02010600030101010101" pitchFamily="2" charset="-122"/>
                <a:ea typeface="宋体" panose="02010600030101010101" pitchFamily="2" charset="-122"/>
              </a:rPr>
              <a:t>：</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
            </a:r>
            <a:br>
              <a:rPr lang="en-US" altLang="zh-CN" sz="2200" dirty="0">
                <a:latin typeface="宋体" panose="02010600030101010101" pitchFamily="2" charset="-122"/>
                <a:ea typeface="宋体" panose="02010600030101010101" pitchFamily="2" charset="-122"/>
              </a:rPr>
            </a:br>
            <a:r>
              <a:rPr lang="zh-CN" altLang="zh-CN" sz="2200" dirty="0" smtClean="0">
                <a:latin typeface="宋体" panose="02010600030101010101" pitchFamily="2" charset="-122"/>
                <a:ea typeface="宋体" panose="02010600030101010101" pitchFamily="2" charset="-122"/>
              </a:rPr>
              <a:t>状态</a:t>
            </a:r>
            <a:r>
              <a:rPr lang="zh-CN" altLang="zh-CN" sz="2200" dirty="0">
                <a:latin typeface="宋体" panose="02010600030101010101" pitchFamily="2" charset="-122"/>
                <a:ea typeface="宋体" panose="02010600030101010101" pitchFamily="2" charset="-122"/>
              </a:rPr>
              <a:t>：一个状态由三个数字的有序序列组成，即</a:t>
            </a:r>
            <a:r>
              <a:rPr lang="en-US" altLang="zh-CN" sz="2200" dirty="0">
                <a:latin typeface="宋体" panose="02010600030101010101" pitchFamily="2" charset="-122"/>
                <a:ea typeface="宋体" panose="02010600030101010101" pitchFamily="2" charset="-122"/>
              </a:rPr>
              <a:t>S=(</a:t>
            </a:r>
            <a:r>
              <a:rPr lang="en-US" altLang="zh-CN" sz="2200" dirty="0" err="1">
                <a:latin typeface="宋体" panose="02010600030101010101" pitchFamily="2" charset="-122"/>
                <a:ea typeface="宋体" panose="02010600030101010101" pitchFamily="2" charset="-122"/>
              </a:rPr>
              <a:t>m,c,b</a:t>
            </a:r>
            <a:r>
              <a:rPr lang="en-US" altLang="zh-CN" sz="2200" dirty="0">
                <a:latin typeface="宋体" panose="02010600030101010101" pitchFamily="2" charset="-122"/>
                <a:ea typeface="宋体" panose="02010600030101010101" pitchFamily="2" charset="-122"/>
              </a:rPr>
              <a:t>)</a:t>
            </a:r>
            <a:r>
              <a:rPr lang="zh-CN" altLang="zh-CN" sz="2200" dirty="0">
                <a:latin typeface="宋体" panose="02010600030101010101" pitchFamily="2" charset="-122"/>
                <a:ea typeface="宋体" panose="02010600030101010101" pitchFamily="2" charset="-122"/>
              </a:rPr>
              <a:t>，这三个数字表示了在左岸的传教士，野人和在河左岸边的小船</a:t>
            </a:r>
            <a:r>
              <a:rPr lang="zh-CN" altLang="zh-CN" sz="2200" dirty="0" smtClean="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
            </a:r>
            <a:br>
              <a:rPr lang="en-US" altLang="zh-CN" sz="2200" dirty="0">
                <a:latin typeface="宋体" panose="02010600030101010101" pitchFamily="2" charset="-122"/>
                <a:ea typeface="宋体" panose="02010600030101010101" pitchFamily="2" charset="-122"/>
              </a:rPr>
            </a:br>
            <a:r>
              <a:rPr lang="zh-CN" altLang="zh-CN" sz="2200" dirty="0" smtClean="0">
                <a:latin typeface="宋体" panose="02010600030101010101" pitchFamily="2" charset="-122"/>
                <a:ea typeface="宋体" panose="02010600030101010101" pitchFamily="2" charset="-122"/>
              </a:rPr>
              <a:t>其中</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m={0,1,2,3}</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c={0,1,2,3}</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b={1,0}</a:t>
            </a:r>
            <a:r>
              <a:rPr lang="zh-CN" altLang="zh-CN" sz="2200" dirty="0" smtClean="0">
                <a:latin typeface="宋体" panose="02010600030101010101" pitchFamily="2" charset="-122"/>
                <a:ea typeface="宋体" panose="02010600030101010101" pitchFamily="2" charset="-122"/>
              </a:rPr>
              <a:t>。</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
            </a:r>
            <a:br>
              <a:rPr lang="en-US" altLang="zh-CN" sz="2200" dirty="0">
                <a:latin typeface="宋体" panose="02010600030101010101" pitchFamily="2" charset="-122"/>
                <a:ea typeface="宋体" panose="02010600030101010101" pitchFamily="2" charset="-122"/>
              </a:rPr>
            </a:br>
            <a:r>
              <a:rPr lang="zh-CN" altLang="zh-CN" sz="2200" dirty="0" smtClean="0">
                <a:latin typeface="宋体" panose="02010600030101010101" pitchFamily="2" charset="-122"/>
                <a:ea typeface="宋体" panose="02010600030101010101" pitchFamily="2" charset="-122"/>
              </a:rPr>
              <a:t>因此</a:t>
            </a:r>
            <a:r>
              <a:rPr lang="zh-CN" altLang="zh-CN" sz="2200" dirty="0">
                <a:latin typeface="宋体" panose="02010600030101010101" pitchFamily="2" charset="-122"/>
                <a:ea typeface="宋体" panose="02010600030101010101" pitchFamily="2" charset="-122"/>
              </a:rPr>
              <a:t>，起始状态是</a:t>
            </a:r>
            <a:r>
              <a:rPr lang="en-US" altLang="zh-CN" sz="2200" dirty="0">
                <a:latin typeface="宋体" panose="02010600030101010101" pitchFamily="2" charset="-122"/>
                <a:ea typeface="宋体" panose="02010600030101010101" pitchFamily="2" charset="-122"/>
              </a:rPr>
              <a:t>S</a:t>
            </a:r>
            <a:r>
              <a:rPr lang="en-US" altLang="zh-CN" sz="2200" baseline="-25000" dirty="0">
                <a:latin typeface="宋体" panose="02010600030101010101" pitchFamily="2" charset="-122"/>
                <a:ea typeface="宋体" panose="02010600030101010101" pitchFamily="2" charset="-122"/>
              </a:rPr>
              <a:t>0</a:t>
            </a:r>
            <a:r>
              <a:rPr lang="en-US" altLang="zh-CN" sz="2200" dirty="0">
                <a:latin typeface="宋体" panose="02010600030101010101" pitchFamily="2" charset="-122"/>
                <a:ea typeface="宋体" panose="02010600030101010101" pitchFamily="2" charset="-122"/>
              </a:rPr>
              <a:t>=</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3</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3</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1</a:t>
            </a:r>
            <a:r>
              <a:rPr lang="zh-CN" altLang="zh-CN" sz="2200" dirty="0">
                <a:latin typeface="宋体" panose="02010600030101010101" pitchFamily="2" charset="-122"/>
                <a:ea typeface="宋体" panose="02010600030101010101" pitchFamily="2" charset="-122"/>
              </a:rPr>
              <a:t>），表示全部成员和小船在左岸。</a:t>
            </a:r>
          </a:p>
          <a:p>
            <a:endParaRPr lang="en-US" altLang="ko-KR" dirty="0">
              <a:ea typeface="굴림" panose="020B0600000101010101" pitchFamily="34" charset="-127"/>
            </a:endParaRPr>
          </a:p>
          <a:p>
            <a:endParaRPr lang="en-US" altLang="ko-KR" dirty="0" smtClean="0">
              <a:ea typeface="굴림" panose="020B0600000101010101" pitchFamily="34" charset="-127"/>
            </a:endParaRPr>
          </a:p>
          <a:p>
            <a:pPr marL="0" indent="0">
              <a:buNone/>
            </a:pPr>
            <a:endParaRPr lang="en-US" altLang="ko-KR" dirty="0">
              <a:ea typeface="굴림" panose="020B0600000101010101" pitchFamily="34" charset="-127"/>
            </a:endParaRPr>
          </a:p>
        </p:txBody>
      </p:sp>
      <p:pic>
        <p:nvPicPr>
          <p:cNvPr id="2" name="图片 1"/>
          <p:cNvPicPr>
            <a:picLocks noChangeAspect="1"/>
          </p:cNvPicPr>
          <p:nvPr/>
        </p:nvPicPr>
        <p:blipFill>
          <a:blip r:embed="rId2"/>
          <a:stretch>
            <a:fillRect/>
          </a:stretch>
        </p:blipFill>
        <p:spPr>
          <a:xfrm>
            <a:off x="467544" y="2085788"/>
            <a:ext cx="8515672" cy="1076493"/>
          </a:xfrm>
          <a:prstGeom prst="rect">
            <a:avLst/>
          </a:prstGeom>
        </p:spPr>
      </p:pic>
    </p:spTree>
    <p:extLst>
      <p:ext uri="{BB962C8B-B14F-4D97-AF65-F5344CB8AC3E}">
        <p14:creationId xmlns:p14="http://schemas.microsoft.com/office/powerpoint/2010/main" val="3696792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dirty="0">
                <a:ea typeface="굴림" panose="020B0600000101010101" pitchFamily="34" charset="-127"/>
              </a:rPr>
              <a:t>Chapter 3</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457200" y="1371600"/>
            <a:ext cx="8579296" cy="5369768"/>
          </a:xfrm>
        </p:spPr>
        <p:txBody>
          <a:bodyPr/>
          <a:lstStyle/>
          <a:p>
            <a:r>
              <a:rPr lang="en-US" altLang="ko-KR" dirty="0" smtClean="0">
                <a:ea typeface="굴림" panose="020B0600000101010101" pitchFamily="34" charset="-127"/>
              </a:rPr>
              <a:t>3.9</a:t>
            </a:r>
          </a:p>
          <a:p>
            <a:pPr lvl="0"/>
            <a:r>
              <a:rPr lang="zh-CN" altLang="en-US" sz="2200" dirty="0">
                <a:latin typeface="宋体" panose="02010600030101010101" pitchFamily="2" charset="-122"/>
                <a:ea typeface="宋体" panose="02010600030101010101" pitchFamily="2" charset="-122"/>
              </a:rPr>
              <a:t>操作</a:t>
            </a:r>
            <a:r>
              <a:rPr lang="zh-CN" altLang="zh-CN" sz="2200" dirty="0" smtClean="0">
                <a:latin typeface="宋体" panose="02010600030101010101" pitchFamily="2" charset="-122"/>
                <a:ea typeface="宋体" panose="02010600030101010101" pitchFamily="2" charset="-122"/>
              </a:rPr>
              <a:t>：</a:t>
            </a:r>
            <a:r>
              <a:rPr lang="zh-CN" altLang="zh-CN" sz="2200" dirty="0">
                <a:latin typeface="宋体" panose="02010600030101010101" pitchFamily="2" charset="-122"/>
                <a:ea typeface="宋体" panose="02010600030101010101" pitchFamily="2" charset="-122"/>
              </a:rPr>
              <a:t>由每一个状态，可能</a:t>
            </a:r>
            <a:r>
              <a:rPr lang="zh-CN" altLang="zh-CN" sz="2200" dirty="0" smtClean="0">
                <a:latin typeface="宋体" panose="02010600030101010101" pitchFamily="2" charset="-122"/>
                <a:ea typeface="宋体" panose="02010600030101010101" pitchFamily="2" charset="-122"/>
              </a:rPr>
              <a:t>的</a:t>
            </a:r>
            <a:r>
              <a:rPr lang="zh-CN" altLang="en-US" sz="2200" dirty="0">
                <a:latin typeface="宋体" panose="02010600030101010101" pitchFamily="2" charset="-122"/>
                <a:ea typeface="宋体" panose="02010600030101010101" pitchFamily="2" charset="-122"/>
              </a:rPr>
              <a:t>操作</a:t>
            </a:r>
            <a:r>
              <a:rPr lang="zh-CN" altLang="zh-CN" sz="2200" dirty="0" smtClean="0">
                <a:latin typeface="宋体" panose="02010600030101010101" pitchFamily="2" charset="-122"/>
                <a:ea typeface="宋体" panose="02010600030101010101" pitchFamily="2" charset="-122"/>
              </a:rPr>
              <a:t>是</a:t>
            </a:r>
            <a:r>
              <a:rPr lang="zh-CN" altLang="zh-CN" sz="2200" dirty="0">
                <a:latin typeface="宋体" panose="02010600030101010101" pitchFamily="2" charset="-122"/>
                <a:ea typeface="宋体" panose="02010600030101010101" pitchFamily="2" charset="-122"/>
              </a:rPr>
              <a:t>在小船上有一个传教士；一个野人；两个传教士；两个野人；或者一个传教士和一个野人。因此，最多有</a:t>
            </a:r>
            <a:r>
              <a:rPr lang="en-US" altLang="zh-CN" sz="2200" dirty="0" smtClean="0">
                <a:latin typeface="宋体" panose="02010600030101010101" pitchFamily="2" charset="-122"/>
                <a:ea typeface="宋体" panose="02010600030101010101" pitchFamily="2" charset="-122"/>
              </a:rPr>
              <a:t>5</a:t>
            </a:r>
            <a:r>
              <a:rPr lang="zh-CN" altLang="en-US" sz="2200" dirty="0" smtClean="0">
                <a:latin typeface="宋体" panose="02010600030101010101" pitchFamily="2" charset="-122"/>
                <a:ea typeface="宋体" panose="02010600030101010101" pitchFamily="2" charset="-122"/>
              </a:rPr>
              <a:t>种操作</a:t>
            </a:r>
            <a:r>
              <a:rPr lang="zh-CN" altLang="zh-CN" sz="2200" dirty="0" smtClean="0">
                <a:latin typeface="宋体" panose="02010600030101010101" pitchFamily="2" charset="-122"/>
                <a:ea typeface="宋体" panose="02010600030101010101" pitchFamily="2" charset="-122"/>
              </a:rPr>
              <a:t>。</a:t>
            </a:r>
            <a:r>
              <a:rPr lang="zh-CN" altLang="zh-CN" sz="2200" dirty="0">
                <a:latin typeface="宋体" panose="02010600030101010101" pitchFamily="2" charset="-122"/>
                <a:ea typeface="宋体" panose="02010600030101010101" pitchFamily="2" charset="-122"/>
              </a:rPr>
              <a:t>但如果区分一下，就是小船从左岸划向右岸有</a:t>
            </a:r>
            <a:r>
              <a:rPr lang="en-US" altLang="zh-CN" sz="2200" dirty="0" smtClean="0">
                <a:latin typeface="宋体" panose="02010600030101010101" pitchFamily="2" charset="-122"/>
                <a:ea typeface="宋体" panose="02010600030101010101" pitchFamily="2" charset="-122"/>
              </a:rPr>
              <a:t>5</a:t>
            </a:r>
            <a:r>
              <a:rPr lang="zh-CN" altLang="en-US" sz="2200" dirty="0" smtClean="0">
                <a:latin typeface="宋体" panose="02010600030101010101" pitchFamily="2" charset="-122"/>
                <a:ea typeface="宋体" panose="02010600030101010101" pitchFamily="2" charset="-122"/>
              </a:rPr>
              <a:t>种操作</a:t>
            </a:r>
            <a:r>
              <a:rPr lang="zh-CN" altLang="zh-CN" sz="2200" dirty="0" smtClean="0">
                <a:latin typeface="宋体" panose="02010600030101010101" pitchFamily="2" charset="-122"/>
                <a:ea typeface="宋体" panose="02010600030101010101" pitchFamily="2" charset="-122"/>
              </a:rPr>
              <a:t>，</a:t>
            </a:r>
            <a:r>
              <a:rPr lang="zh-CN" altLang="zh-CN" sz="2200" dirty="0">
                <a:latin typeface="宋体" panose="02010600030101010101" pitchFamily="2" charset="-122"/>
                <a:ea typeface="宋体" panose="02010600030101010101" pitchFamily="2" charset="-122"/>
              </a:rPr>
              <a:t>从右岸划向左岸有</a:t>
            </a:r>
            <a:r>
              <a:rPr lang="en-US" altLang="zh-CN" sz="2200" dirty="0" smtClean="0">
                <a:latin typeface="宋体" panose="02010600030101010101" pitchFamily="2" charset="-122"/>
                <a:ea typeface="宋体" panose="02010600030101010101" pitchFamily="2" charset="-122"/>
              </a:rPr>
              <a:t>5</a:t>
            </a:r>
            <a:r>
              <a:rPr lang="zh-CN" altLang="en-US" sz="2200" dirty="0" smtClean="0">
                <a:latin typeface="宋体" panose="02010600030101010101" pitchFamily="2" charset="-122"/>
                <a:ea typeface="宋体" panose="02010600030101010101" pitchFamily="2" charset="-122"/>
              </a:rPr>
              <a:t>种操作</a:t>
            </a:r>
            <a:r>
              <a:rPr lang="zh-CN" altLang="zh-CN" sz="2200" dirty="0" smtClean="0">
                <a:latin typeface="宋体" panose="02010600030101010101" pitchFamily="2" charset="-122"/>
                <a:ea typeface="宋体" panose="02010600030101010101" pitchFamily="2" charset="-122"/>
              </a:rPr>
              <a:t>，</a:t>
            </a:r>
            <a:r>
              <a:rPr lang="zh-CN" altLang="zh-CN" sz="2200" dirty="0">
                <a:latin typeface="宋体" panose="02010600030101010101" pitchFamily="2" charset="-122"/>
                <a:ea typeface="宋体" panose="02010600030101010101" pitchFamily="2" charset="-122"/>
              </a:rPr>
              <a:t>即</a:t>
            </a:r>
            <a:r>
              <a:rPr lang="zh-CN" altLang="zh-CN" sz="2200" dirty="0" smtClean="0">
                <a:latin typeface="宋体" panose="02010600030101010101" pitchFamily="2" charset="-122"/>
                <a:ea typeface="宋体" panose="02010600030101010101" pitchFamily="2" charset="-122"/>
              </a:rPr>
              <a:t>：</a:t>
            </a: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smtClean="0">
                <a:latin typeface="宋体" panose="02010600030101010101" pitchFamily="2" charset="-122"/>
                <a:ea typeface="宋体" panose="02010600030101010101" pitchFamily="2" charset="-122"/>
              </a:rPr>
              <a:t/>
            </a:r>
            <a:br>
              <a:rPr lang="en-US" altLang="zh-CN" sz="2200" dirty="0" smtClean="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F=(L10,L01,L20,L02,L11,R10,R01,R20,R02,R11</a:t>
            </a:r>
            <a:r>
              <a:rPr lang="en-US" altLang="zh-CN" sz="2200" dirty="0" smtClean="0">
                <a:latin typeface="宋体" panose="02010600030101010101" pitchFamily="2" charset="-122"/>
                <a:ea typeface="宋体" panose="02010600030101010101" pitchFamily="2" charset="-122"/>
              </a:rPr>
              <a:t>)</a:t>
            </a:r>
          </a:p>
          <a:p>
            <a:pPr lvl="0"/>
            <a:endParaRPr lang="zh-CN" altLang="zh-CN" sz="2200" dirty="0">
              <a:latin typeface="宋体" panose="02010600030101010101" pitchFamily="2" charset="-122"/>
              <a:ea typeface="宋体" panose="02010600030101010101" pitchFamily="2" charset="-122"/>
            </a:endParaRPr>
          </a:p>
          <a:p>
            <a:pPr lvl="0"/>
            <a:r>
              <a:rPr lang="zh-CN" altLang="zh-CN" sz="2200" dirty="0">
                <a:latin typeface="宋体" panose="02010600030101010101" pitchFamily="2" charset="-122"/>
                <a:ea typeface="宋体" panose="02010600030101010101" pitchFamily="2" charset="-122"/>
              </a:rPr>
              <a:t>目标测试：到达状态</a:t>
            </a:r>
            <a:r>
              <a:rPr lang="en-US" altLang="zh-CN" sz="2200" dirty="0" err="1">
                <a:latin typeface="宋体" panose="02010600030101010101" pitchFamily="2" charset="-122"/>
                <a:ea typeface="宋体" panose="02010600030101010101" pitchFamily="2" charset="-122"/>
              </a:rPr>
              <a:t>Sg</a:t>
            </a:r>
            <a:r>
              <a:rPr lang="en-US" altLang="zh-CN" sz="2200" dirty="0">
                <a:latin typeface="宋体" panose="02010600030101010101" pitchFamily="2" charset="-122"/>
                <a:ea typeface="宋体" panose="02010600030101010101" pitchFamily="2" charset="-122"/>
              </a:rPr>
              <a:t>=</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0</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0</a:t>
            </a:r>
            <a:r>
              <a:rPr lang="zh-CN" altLang="zh-CN"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0</a:t>
            </a:r>
            <a:r>
              <a:rPr lang="zh-CN" altLang="zh-CN" sz="2200" dirty="0">
                <a:latin typeface="宋体" panose="02010600030101010101" pitchFamily="2" charset="-122"/>
                <a:ea typeface="宋体" panose="02010600030101010101" pitchFamily="2" charset="-122"/>
              </a:rPr>
              <a:t>），表示全部成员和小船在右岸</a:t>
            </a:r>
            <a:r>
              <a:rPr lang="zh-CN" altLang="zh-CN" sz="2200" dirty="0" smtClean="0">
                <a:latin typeface="宋体" panose="02010600030101010101" pitchFamily="2" charset="-122"/>
                <a:ea typeface="宋体" panose="02010600030101010101" pitchFamily="2" charset="-122"/>
              </a:rPr>
              <a:t>。</a:t>
            </a:r>
            <a:endParaRPr lang="en-US" altLang="zh-CN" sz="2200" dirty="0" smtClean="0">
              <a:latin typeface="宋体" panose="02010600030101010101" pitchFamily="2" charset="-122"/>
              <a:ea typeface="宋体" panose="02010600030101010101" pitchFamily="2" charset="-122"/>
            </a:endParaRPr>
          </a:p>
          <a:p>
            <a:pPr lvl="0"/>
            <a:endParaRPr lang="zh-CN" altLang="zh-CN" sz="2200" dirty="0">
              <a:latin typeface="宋体" panose="02010600030101010101" pitchFamily="2" charset="-122"/>
              <a:ea typeface="宋体" panose="02010600030101010101" pitchFamily="2" charset="-122"/>
            </a:endParaRPr>
          </a:p>
          <a:p>
            <a:r>
              <a:rPr lang="zh-CN" altLang="zh-CN" sz="2200" dirty="0">
                <a:latin typeface="宋体" panose="02010600030101010101" pitchFamily="2" charset="-122"/>
                <a:ea typeface="宋体" panose="02010600030101010101" pitchFamily="2" charset="-122"/>
              </a:rPr>
              <a:t>路径代价：渡河的次数</a:t>
            </a:r>
            <a:r>
              <a:rPr lang="zh-CN" altLang="zh-CN" sz="2200" dirty="0" smtClean="0">
                <a:latin typeface="宋体" panose="02010600030101010101" pitchFamily="2" charset="-122"/>
                <a:ea typeface="宋体" panose="02010600030101010101" pitchFamily="2" charset="-122"/>
              </a:rPr>
              <a:t>。</a:t>
            </a:r>
            <a:endParaRPr lang="en-US" altLang="zh-CN" sz="2200" dirty="0" smtClean="0">
              <a:latin typeface="宋体" panose="02010600030101010101" pitchFamily="2" charset="-122"/>
              <a:ea typeface="宋体" panose="02010600030101010101" pitchFamily="2" charset="-122"/>
            </a:endParaRPr>
          </a:p>
          <a:p>
            <a:endParaRPr lang="en-US" altLang="ko-KR" sz="2200" dirty="0">
              <a:latin typeface="宋体" panose="02010600030101010101" pitchFamily="2" charset="-122"/>
              <a:ea typeface="宋体" panose="02010600030101010101" pitchFamily="2" charset="-122"/>
            </a:endParaRPr>
          </a:p>
          <a:p>
            <a:endParaRPr lang="en-US" altLang="ko-KR" dirty="0">
              <a:ea typeface="굴림" panose="020B0600000101010101" pitchFamily="34" charset="-127"/>
            </a:endParaRPr>
          </a:p>
        </p:txBody>
      </p:sp>
    </p:spTree>
    <p:extLst>
      <p:ext uri="{BB962C8B-B14F-4D97-AF65-F5344CB8AC3E}">
        <p14:creationId xmlns:p14="http://schemas.microsoft.com/office/powerpoint/2010/main" val="3487453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32656"/>
            <a:ext cx="8458200" cy="762000"/>
          </a:xfrm>
        </p:spPr>
        <p:txBody>
          <a:bodyPr/>
          <a:lstStyle/>
          <a:p>
            <a:r>
              <a:rPr lang="en-US" altLang="zh-CN" dirty="0">
                <a:ea typeface="굴림" panose="020B0600000101010101" pitchFamily="34" charset="-127"/>
              </a:rPr>
              <a:t>Chapter 3</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35496" y="1030560"/>
            <a:ext cx="9036496" cy="5638800"/>
          </a:xfrm>
        </p:spPr>
        <p:txBody>
          <a:bodyPr/>
          <a:lstStyle/>
          <a:p>
            <a:r>
              <a:rPr lang="en-US" altLang="ko-KR" dirty="0" smtClean="0">
                <a:ea typeface="굴림" panose="020B0600000101010101" pitchFamily="34" charset="-127"/>
              </a:rPr>
              <a:t>3.9</a:t>
            </a:r>
          </a:p>
          <a:p>
            <a:r>
              <a:rPr lang="zh-CN" altLang="zh-CN" sz="2000" dirty="0">
                <a:latin typeface="宋体" panose="02010600030101010101" pitchFamily="2" charset="-122"/>
                <a:ea typeface="宋体" panose="02010600030101010101" pitchFamily="2" charset="-122"/>
              </a:rPr>
              <a:t>全部可能的状态共有</a:t>
            </a:r>
            <a:r>
              <a:rPr lang="en-US" altLang="zh-CN" sz="2000" dirty="0">
                <a:latin typeface="宋体" panose="02010600030101010101" pitchFamily="2" charset="-122"/>
                <a:ea typeface="宋体" panose="02010600030101010101" pitchFamily="2" charset="-122"/>
              </a:rPr>
              <a:t>32</a:t>
            </a:r>
            <a:r>
              <a:rPr lang="zh-CN" altLang="zh-CN" sz="2000" dirty="0">
                <a:latin typeface="宋体" panose="02010600030101010101" pitchFamily="2" charset="-122"/>
                <a:ea typeface="宋体" panose="02010600030101010101" pitchFamily="2" charset="-122"/>
              </a:rPr>
              <a:t>种，即</a:t>
            </a:r>
            <a:r>
              <a:rPr lang="zh-CN"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endParaRPr lang="en-US" altLang="ko-KR" sz="22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S0=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3,3,1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3,2,1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3,1,1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S3=</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3,0,1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S4=</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2,3,1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S5=</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2,2,1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S6=</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2,1,1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S7=</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2,0,1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S8=</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1,3,1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S9=</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1,2,1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1,1,1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1,0,1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S12=</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0,3,1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S13=</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0,2,1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S14=</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0,1,1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S15=</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0,0,1</a:t>
            </a:r>
            <a:r>
              <a:rPr lang="zh-CN"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S16</a:t>
            </a:r>
            <a:r>
              <a:rPr lang="en-US"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3,3,0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S17=</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3,2,0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S18=</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3,1,0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S19=</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3,0,0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2,3,0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2,2,0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S22=</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2,1,0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S23=</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2,0,0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S24=</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1,3,0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S25=</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1,2,0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S26=</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1,1,0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S27=</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1,0,0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S28=</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0,3,0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S29=</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0,2,0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S30=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0,1,0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S31=</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0,0,0</a:t>
            </a:r>
            <a:r>
              <a:rPr lang="zh-CN" altLang="zh-CN" sz="2000" dirty="0">
                <a:latin typeface="宋体" panose="02010600030101010101" pitchFamily="2" charset="-122"/>
                <a:ea typeface="宋体" panose="02010600030101010101" pitchFamily="2" charset="-122"/>
              </a:rPr>
              <a:t>）</a:t>
            </a:r>
          </a:p>
          <a:p>
            <a:pPr marL="0" indent="0">
              <a:buNone/>
            </a:pPr>
            <a:endParaRPr lang="en-US" altLang="ko-KR" dirty="0" smtClean="0">
              <a:ea typeface="굴림" panose="020B0600000101010101" pitchFamily="34" charset="-127"/>
            </a:endParaRPr>
          </a:p>
          <a:p>
            <a:r>
              <a:rPr lang="zh-CN" altLang="zh-CN" sz="2000" dirty="0">
                <a:latin typeface="宋体" panose="02010600030101010101" pitchFamily="2" charset="-122"/>
                <a:ea typeface="宋体" panose="02010600030101010101" pitchFamily="2" charset="-122"/>
              </a:rPr>
              <a:t>去除</a:t>
            </a:r>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
            </a:r>
            <a:br>
              <a:rPr lang="en-US" altLang="zh-CN" sz="2000" dirty="0" smtClean="0">
                <a:latin typeface="宋体" panose="02010600030101010101" pitchFamily="2" charset="-122"/>
                <a:ea typeface="宋体" panose="02010600030101010101" pitchFamily="2" charset="-122"/>
              </a:rPr>
            </a:br>
            <a:r>
              <a:rPr lang="en-US" altLang="zh-CN" sz="2000" dirty="0" smtClean="0">
                <a:latin typeface="宋体" panose="02010600030101010101" pitchFamily="2" charset="-122"/>
                <a:ea typeface="宋体" panose="02010600030101010101" pitchFamily="2" charset="-122"/>
              </a:rPr>
              <a:t>⑴ </a:t>
            </a:r>
            <a:r>
              <a:rPr lang="zh-CN" altLang="zh-CN" sz="2000" dirty="0">
                <a:latin typeface="宋体" panose="02010600030101010101" pitchFamily="2" charset="-122"/>
                <a:ea typeface="宋体" panose="02010600030101010101" pitchFamily="2" charset="-122"/>
              </a:rPr>
              <a:t>左岸野人数多于传教士人数的情况：</a:t>
            </a:r>
            <a:r>
              <a:rPr lang="en-US" altLang="zh-CN" sz="2000" dirty="0">
                <a:latin typeface="宋体" panose="02010600030101010101" pitchFamily="2" charset="-122"/>
                <a:ea typeface="宋体" panose="02010600030101010101" pitchFamily="2" charset="-122"/>
              </a:rPr>
              <a:t>S4</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S8</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S9</a:t>
            </a:r>
            <a:r>
              <a:rPr lang="en-US" altLang="zh-CN" sz="2000" baseline="-25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S20</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S24</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S25</a:t>
            </a:r>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
            </a:r>
            <a:br>
              <a:rPr lang="en-US" altLang="zh-CN" sz="2000" dirty="0" smtClean="0">
                <a:latin typeface="宋体" panose="02010600030101010101" pitchFamily="2" charset="-122"/>
                <a:ea typeface="宋体" panose="02010600030101010101" pitchFamily="2" charset="-122"/>
              </a:rPr>
            </a:br>
            <a:r>
              <a:rPr lang="en-US" altLang="zh-CN" sz="2000" dirty="0" smtClean="0">
                <a:latin typeface="宋体" panose="02010600030101010101" pitchFamily="2" charset="-122"/>
                <a:ea typeface="宋体" panose="02010600030101010101" pitchFamily="2" charset="-122"/>
              </a:rPr>
              <a:t>⑵ </a:t>
            </a:r>
            <a:r>
              <a:rPr lang="zh-CN" altLang="zh-CN" sz="2000" dirty="0">
                <a:latin typeface="宋体" panose="02010600030101010101" pitchFamily="2" charset="-122"/>
                <a:ea typeface="宋体" panose="02010600030101010101" pitchFamily="2" charset="-122"/>
              </a:rPr>
              <a:t>右岸野人数多于传教士人数的情况：</a:t>
            </a:r>
            <a:r>
              <a:rPr lang="en-US" altLang="zh-CN" sz="2000" dirty="0">
                <a:latin typeface="宋体" panose="02010600030101010101" pitchFamily="2" charset="-122"/>
                <a:ea typeface="宋体" panose="02010600030101010101" pitchFamily="2" charset="-122"/>
              </a:rPr>
              <a:t>S6</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S7</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S11</a:t>
            </a:r>
            <a:r>
              <a:rPr lang="en-US" altLang="zh-CN" sz="2000" baseline="-25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S12</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S23</a:t>
            </a:r>
            <a:r>
              <a:rPr lang="zh-CN" altLang="zh-CN" sz="2000" dirty="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S27</a:t>
            </a:r>
            <a:br>
              <a:rPr lang="en-US" altLang="zh-CN" sz="2000" dirty="0" smtClean="0">
                <a:latin typeface="宋体" panose="02010600030101010101" pitchFamily="2" charset="-122"/>
                <a:ea typeface="宋体" panose="02010600030101010101" pitchFamily="2" charset="-122"/>
              </a:rPr>
            </a:br>
            <a:r>
              <a:rPr lang="en-US" altLang="zh-CN" sz="2000" dirty="0" smtClean="0">
                <a:latin typeface="宋体" panose="02010600030101010101" pitchFamily="2" charset="-122"/>
                <a:ea typeface="宋体" panose="02010600030101010101" pitchFamily="2" charset="-122"/>
              </a:rPr>
              <a:t>⑶ </a:t>
            </a:r>
            <a:r>
              <a:rPr lang="zh-CN" altLang="zh-CN" sz="2000" dirty="0">
                <a:latin typeface="宋体" panose="02010600030101010101" pitchFamily="2" charset="-122"/>
                <a:ea typeface="宋体" panose="02010600030101010101" pitchFamily="2" charset="-122"/>
              </a:rPr>
              <a:t>不可能出现的情况：</a:t>
            </a:r>
            <a:r>
              <a:rPr lang="en-US" altLang="zh-CN" sz="2000" dirty="0">
                <a:latin typeface="宋体" panose="02010600030101010101" pitchFamily="2" charset="-122"/>
                <a:ea typeface="宋体" panose="02010600030101010101" pitchFamily="2" charset="-122"/>
              </a:rPr>
              <a:t>S3</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S15</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S16</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S28</a:t>
            </a:r>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
            </a:r>
            <a:br>
              <a:rPr lang="en-US" altLang="zh-CN" sz="2000" dirty="0" smtClean="0">
                <a:latin typeface="宋体" panose="02010600030101010101" pitchFamily="2" charset="-122"/>
                <a:ea typeface="宋体" panose="02010600030101010101" pitchFamily="2" charset="-122"/>
              </a:rPr>
            </a:br>
            <a:r>
              <a:rPr lang="zh-CN" altLang="zh-CN" sz="2000" dirty="0" smtClean="0">
                <a:latin typeface="宋体" panose="02010600030101010101" pitchFamily="2" charset="-122"/>
                <a:ea typeface="宋体" panose="02010600030101010101" pitchFamily="2" charset="-122"/>
              </a:rPr>
              <a:t>这样</a:t>
            </a:r>
            <a:r>
              <a:rPr lang="zh-CN" altLang="zh-CN" sz="2000" dirty="0">
                <a:latin typeface="宋体" panose="02010600030101010101" pitchFamily="2" charset="-122"/>
                <a:ea typeface="宋体" panose="02010600030101010101" pitchFamily="2" charset="-122"/>
              </a:rPr>
              <a:t>，还剩下</a:t>
            </a:r>
            <a:r>
              <a:rPr lang="en-US" altLang="zh-CN" sz="2000" dirty="0">
                <a:latin typeface="宋体" panose="02010600030101010101" pitchFamily="2" charset="-122"/>
                <a:ea typeface="宋体" panose="02010600030101010101" pitchFamily="2" charset="-122"/>
              </a:rPr>
              <a:t>16</a:t>
            </a:r>
            <a:r>
              <a:rPr lang="zh-CN" altLang="zh-CN" sz="2000" dirty="0">
                <a:latin typeface="宋体" panose="02010600030101010101" pitchFamily="2" charset="-122"/>
                <a:ea typeface="宋体" panose="02010600030101010101" pitchFamily="2" charset="-122"/>
              </a:rPr>
              <a:t>个合法的状态。</a:t>
            </a:r>
            <a:endParaRPr lang="en-US" altLang="ko-KR"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65594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31044" y="290736"/>
            <a:ext cx="8458200" cy="762000"/>
          </a:xfrm>
        </p:spPr>
        <p:txBody>
          <a:bodyPr/>
          <a:lstStyle/>
          <a:p>
            <a:r>
              <a:rPr lang="en-US" altLang="zh-CN" dirty="0">
                <a:ea typeface="굴림" panose="020B0600000101010101" pitchFamily="34" charset="-127"/>
              </a:rPr>
              <a:t>Chapter 3</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179512" y="908720"/>
            <a:ext cx="8712968" cy="5688632"/>
          </a:xfrm>
        </p:spPr>
        <p:txBody>
          <a:bodyPr/>
          <a:lstStyle/>
          <a:p>
            <a:r>
              <a:rPr lang="en-US" altLang="ko-KR" dirty="0" smtClean="0">
                <a:ea typeface="굴림" panose="020B0600000101010101" pitchFamily="34" charset="-127"/>
              </a:rPr>
              <a:t>3.9</a:t>
            </a:r>
            <a:endParaRPr lang="en-US" altLang="ko-KR" dirty="0">
              <a:ea typeface="굴림" panose="020B0600000101010101" pitchFamily="34" charset="-127"/>
            </a:endParaRPr>
          </a:p>
          <a:p>
            <a:r>
              <a:rPr lang="zh-CN" altLang="zh-CN" sz="2200" b="1" dirty="0">
                <a:latin typeface="宋体" panose="02010600030101010101" pitchFamily="2" charset="-122"/>
                <a:ea typeface="宋体" panose="02010600030101010101" pitchFamily="2" charset="-122"/>
              </a:rPr>
              <a:t>状态空间转换</a:t>
            </a:r>
            <a:r>
              <a:rPr lang="zh-CN" altLang="zh-CN" sz="2200" b="1" dirty="0" smtClean="0">
                <a:latin typeface="宋体" panose="02010600030101010101" pitchFamily="2" charset="-122"/>
                <a:ea typeface="宋体" panose="02010600030101010101" pitchFamily="2" charset="-122"/>
              </a:rPr>
              <a:t>图：</a:t>
            </a:r>
            <a:endParaRPr lang="en-US" altLang="ko-KR" dirty="0">
              <a:ea typeface="굴림" panose="020B0600000101010101" pitchFamily="34" charset="-127"/>
            </a:endParaRPr>
          </a:p>
          <a:p>
            <a:endParaRPr lang="en-US" altLang="ko-KR" dirty="0">
              <a:ea typeface="굴림" panose="020B0600000101010101" pitchFamily="34" charset="-127"/>
            </a:endParaRPr>
          </a:p>
          <a:p>
            <a:pPr lvl="1"/>
            <a:endParaRPr lang="en-US" altLang="ko-KR" dirty="0" smtClean="0">
              <a:ea typeface="굴림" panose="020B0600000101010101" pitchFamily="34" charset="-127"/>
            </a:endParaRPr>
          </a:p>
          <a:p>
            <a:endParaRPr lang="en-US" altLang="ko-KR" dirty="0">
              <a:ea typeface="굴림" panose="020B0600000101010101" pitchFamily="34" charset="-127"/>
            </a:endParaRPr>
          </a:p>
          <a:p>
            <a:endParaRPr lang="en-US" altLang="ko-KR" dirty="0" smtClean="0">
              <a:ea typeface="굴림" panose="020B0600000101010101" pitchFamily="34" charset="-127"/>
            </a:endParaRPr>
          </a:p>
          <a:p>
            <a:endParaRPr lang="en-US" altLang="ko-KR" dirty="0">
              <a:ea typeface="굴림" panose="020B0600000101010101" pitchFamily="34" charset="-127"/>
            </a:endParaRPr>
          </a:p>
          <a:p>
            <a:pPr marL="0" indent="0">
              <a:buNone/>
            </a:pPr>
            <a:endParaRPr lang="en-US" altLang="ko-KR" dirty="0">
              <a:ea typeface="굴림" panose="020B0600000101010101" pitchFamily="34" charset="-127"/>
            </a:endParaRPr>
          </a:p>
        </p:txBody>
      </p:sp>
      <p:pic>
        <p:nvPicPr>
          <p:cNvPr id="2048" name="图片 20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61" y="2060848"/>
            <a:ext cx="7251155" cy="3240360"/>
          </a:xfrm>
          <a:prstGeom prst="rect">
            <a:avLst/>
          </a:prstGeom>
        </p:spPr>
      </p:pic>
      <p:sp>
        <p:nvSpPr>
          <p:cNvPr id="2049" name="矩形 2048"/>
          <p:cNvSpPr/>
          <p:nvPr/>
        </p:nvSpPr>
        <p:spPr>
          <a:xfrm>
            <a:off x="2286000" y="5734997"/>
            <a:ext cx="4572000" cy="646331"/>
          </a:xfrm>
          <a:prstGeom prst="rect">
            <a:avLst/>
          </a:prstGeom>
        </p:spPr>
        <p:txBody>
          <a:bodyPr>
            <a:spAutoFit/>
          </a:bodyPr>
          <a:lstStyle/>
          <a:p>
            <a:r>
              <a:rPr lang="zh-CN" altLang="en-US" dirty="0">
                <a:solidFill>
                  <a:srgbClr val="000000"/>
                </a:solidFill>
                <a:latin typeface="Verdana" panose="020B0604030504040204" pitchFamily="34" charset="0"/>
              </a:rPr>
              <a:t>任何一条从</a:t>
            </a:r>
            <a:r>
              <a:rPr lang="en-US" altLang="zh-CN" dirty="0">
                <a:solidFill>
                  <a:srgbClr val="000000"/>
                </a:solidFill>
                <a:latin typeface="Verdana" panose="020B0604030504040204" pitchFamily="34" charset="0"/>
              </a:rPr>
              <a:t>S0</a:t>
            </a:r>
            <a:r>
              <a:rPr lang="zh-CN" altLang="en-US" dirty="0">
                <a:solidFill>
                  <a:srgbClr val="000000"/>
                </a:solidFill>
                <a:latin typeface="Verdana" panose="020B0604030504040204" pitchFamily="34" charset="0"/>
              </a:rPr>
              <a:t>到达</a:t>
            </a:r>
            <a:r>
              <a:rPr lang="en-US" altLang="zh-CN" dirty="0">
                <a:solidFill>
                  <a:srgbClr val="000000"/>
                </a:solidFill>
                <a:latin typeface="Verdana" panose="020B0604030504040204" pitchFamily="34" charset="0"/>
              </a:rPr>
              <a:t>S31</a:t>
            </a:r>
            <a:r>
              <a:rPr lang="zh-CN" altLang="en-US" dirty="0">
                <a:solidFill>
                  <a:srgbClr val="000000"/>
                </a:solidFill>
                <a:latin typeface="Verdana" panose="020B0604030504040204" pitchFamily="34" charset="0"/>
              </a:rPr>
              <a:t>的路径都是该问题的解</a:t>
            </a:r>
            <a:endParaRPr lang="zh-CN" altLang="en-US" dirty="0"/>
          </a:p>
        </p:txBody>
      </p:sp>
    </p:spTree>
    <p:extLst>
      <p:ext uri="{BB962C8B-B14F-4D97-AF65-F5344CB8AC3E}">
        <p14:creationId xmlns:p14="http://schemas.microsoft.com/office/powerpoint/2010/main" val="1014282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32656"/>
            <a:ext cx="8458200" cy="762000"/>
          </a:xfrm>
        </p:spPr>
        <p:txBody>
          <a:bodyPr/>
          <a:lstStyle/>
          <a:p>
            <a:r>
              <a:rPr lang="en-US" altLang="ko-KR" dirty="0" smtClean="0">
                <a:ea typeface="굴림" panose="020B0600000101010101" pitchFamily="34" charset="-127"/>
              </a:rPr>
              <a:t>Chapter 4</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179512" y="980728"/>
            <a:ext cx="8784976" cy="5760640"/>
          </a:xfrm>
        </p:spPr>
        <p:txBody>
          <a:bodyPr/>
          <a:lstStyle/>
          <a:p>
            <a:r>
              <a:rPr lang="en-US" altLang="ko-KR" dirty="0" smtClean="0">
                <a:ea typeface="굴림" panose="020B0600000101010101" pitchFamily="34" charset="-127"/>
              </a:rPr>
              <a:t>4.1 </a:t>
            </a:r>
            <a:endParaRPr lang="en-US" altLang="ko-KR" dirty="0">
              <a:ea typeface="굴림" panose="020B0600000101010101" pitchFamily="34" charset="-127"/>
            </a:endParaRPr>
          </a:p>
          <a:p>
            <a:pPr marL="457200" lvl="1" indent="0">
              <a:buNone/>
            </a:pPr>
            <a:endParaRPr lang="en-US" altLang="ko-KR" dirty="0">
              <a:ea typeface="굴림" panose="020B0600000101010101" pitchFamily="34" charset="-127"/>
            </a:endParaRPr>
          </a:p>
          <a:p>
            <a:pPr marL="457200" lvl="1" indent="0">
              <a:buNone/>
            </a:pPr>
            <a:endParaRPr lang="en-US" altLang="ko-KR" dirty="0" smtClean="0">
              <a:ea typeface="굴림" panose="020B0600000101010101" pitchFamily="34" charset="-127"/>
            </a:endParaRPr>
          </a:p>
          <a:p>
            <a:pPr marL="457200" lvl="1" indent="0">
              <a:buNone/>
            </a:pPr>
            <a:endParaRPr lang="en-US" altLang="ko-KR" dirty="0">
              <a:ea typeface="굴림" panose="020B0600000101010101" pitchFamily="34" charset="-127"/>
            </a:endParaRPr>
          </a:p>
          <a:p>
            <a:pPr marL="457200" lvl="1" indent="0">
              <a:buNone/>
            </a:pPr>
            <a:endParaRPr lang="en-US" altLang="ko-KR" dirty="0" smtClean="0">
              <a:ea typeface="굴림" panose="020B0600000101010101" pitchFamily="34" charset="-127"/>
            </a:endParaRPr>
          </a:p>
          <a:p>
            <a:pPr marL="457200" lvl="1" indent="0">
              <a:buNone/>
            </a:pPr>
            <a:endParaRPr lang="en-US" altLang="ko-KR" dirty="0">
              <a:ea typeface="굴림" panose="020B0600000101010101" pitchFamily="34" charset="-127"/>
            </a:endParaRPr>
          </a:p>
        </p:txBody>
      </p:sp>
      <p:pic>
        <p:nvPicPr>
          <p:cNvPr id="2" name="图片 1"/>
          <p:cNvPicPr>
            <a:picLocks noChangeAspect="1"/>
          </p:cNvPicPr>
          <p:nvPr/>
        </p:nvPicPr>
        <p:blipFill>
          <a:blip r:embed="rId2"/>
          <a:stretch>
            <a:fillRect/>
          </a:stretch>
        </p:blipFill>
        <p:spPr>
          <a:xfrm>
            <a:off x="1403648" y="2420888"/>
            <a:ext cx="6788671" cy="4320923"/>
          </a:xfrm>
          <a:prstGeom prst="rect">
            <a:avLst/>
          </a:prstGeom>
        </p:spPr>
      </p:pic>
      <p:pic>
        <p:nvPicPr>
          <p:cNvPr id="3" name="图片 2"/>
          <p:cNvPicPr>
            <a:picLocks noChangeAspect="1"/>
          </p:cNvPicPr>
          <p:nvPr/>
        </p:nvPicPr>
        <p:blipFill>
          <a:blip r:embed="rId3"/>
          <a:stretch>
            <a:fillRect/>
          </a:stretch>
        </p:blipFill>
        <p:spPr>
          <a:xfrm>
            <a:off x="611560" y="1556792"/>
            <a:ext cx="7724775" cy="600075"/>
          </a:xfrm>
          <a:prstGeom prst="rect">
            <a:avLst/>
          </a:prstGeom>
        </p:spPr>
      </p:pic>
    </p:spTree>
    <p:extLst>
      <p:ext uri="{BB962C8B-B14F-4D97-AF65-F5344CB8AC3E}">
        <p14:creationId xmlns:p14="http://schemas.microsoft.com/office/powerpoint/2010/main" val="2490570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32656"/>
            <a:ext cx="8458200" cy="762000"/>
          </a:xfrm>
        </p:spPr>
        <p:txBody>
          <a:bodyPr/>
          <a:lstStyle/>
          <a:p>
            <a:r>
              <a:rPr lang="en-US" altLang="ko-KR" dirty="0" smtClean="0">
                <a:ea typeface="굴림" panose="020B0600000101010101" pitchFamily="34" charset="-127"/>
              </a:rPr>
              <a:t>Chapter 4</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158824" y="980728"/>
            <a:ext cx="8877672" cy="5760640"/>
          </a:xfrm>
        </p:spPr>
        <p:txBody>
          <a:bodyPr/>
          <a:lstStyle/>
          <a:p>
            <a:r>
              <a:rPr lang="en-US" altLang="ko-KR" dirty="0" smtClean="0">
                <a:ea typeface="굴림" panose="020B0600000101010101" pitchFamily="34" charset="-127"/>
              </a:rPr>
              <a:t>4.1 </a:t>
            </a:r>
          </a:p>
          <a:p>
            <a:r>
              <a:rPr lang="zh-CN" altLang="en-US" sz="2200" dirty="0" smtClean="0">
                <a:latin typeface="宋体" panose="02010600030101010101" pitchFamily="2" charset="-122"/>
                <a:ea typeface="宋体" panose="02010600030101010101" pitchFamily="2" charset="-122"/>
              </a:rPr>
              <a:t>队列：</a:t>
            </a:r>
            <a:r>
              <a:rPr lang="en-US" altLang="zh-CN" sz="2200" dirty="0" err="1" smtClean="0">
                <a:latin typeface="宋体" panose="02010600030101010101" pitchFamily="2" charset="-122"/>
                <a:ea typeface="宋体" panose="02010600030101010101" pitchFamily="2" charset="-122"/>
              </a:rPr>
              <a:t>Lugoj</a:t>
            </a:r>
            <a:r>
              <a:rPr lang="en-US" altLang="zh-CN" sz="2200" dirty="0" smtClean="0">
                <a:latin typeface="宋体" panose="02010600030101010101" pitchFamily="2" charset="-122"/>
                <a:ea typeface="宋体" panose="02010600030101010101" pitchFamily="2" charset="-122"/>
              </a:rPr>
              <a:t>[0+244=244]</a:t>
            </a:r>
          </a:p>
          <a:p>
            <a:endParaRPr lang="en-US" altLang="zh-CN" sz="2200" dirty="0">
              <a:latin typeface="宋体" panose="02010600030101010101" pitchFamily="2" charset="-122"/>
              <a:ea typeface="宋体" panose="02010600030101010101" pitchFamily="2" charset="-122"/>
            </a:endParaRPr>
          </a:p>
          <a:p>
            <a:r>
              <a:rPr lang="zh-CN" altLang="en-US" sz="2200" dirty="0" smtClean="0">
                <a:latin typeface="宋体" panose="02010600030101010101" pitchFamily="2" charset="-122"/>
                <a:ea typeface="宋体" panose="02010600030101010101" pitchFamily="2" charset="-122"/>
              </a:rPr>
              <a:t>扩展：</a:t>
            </a:r>
            <a:r>
              <a:rPr lang="en-US" altLang="zh-CN" sz="2200" dirty="0" err="1" smtClean="0">
                <a:latin typeface="宋体" panose="02010600030101010101" pitchFamily="2" charset="-122"/>
                <a:ea typeface="宋体" panose="02010600030101010101" pitchFamily="2" charset="-122"/>
              </a:rPr>
              <a:t>Lugoj</a:t>
            </a:r>
            <a:r>
              <a:rPr lang="en-US" altLang="zh-CN" sz="2200" dirty="0" smtClean="0">
                <a:latin typeface="宋体" panose="02010600030101010101" pitchFamily="2" charset="-122"/>
                <a:ea typeface="宋体" panose="02010600030101010101" pitchFamily="2" charset="-122"/>
              </a:rPr>
              <a:t>[0+244=244]</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队列：</a:t>
            </a:r>
            <a:r>
              <a:rPr lang="en-US" altLang="zh-CN" sz="2200" b="1" dirty="0" err="1" smtClean="0">
                <a:latin typeface="宋体" panose="02010600030101010101" pitchFamily="2" charset="-122"/>
                <a:ea typeface="宋体" panose="02010600030101010101" pitchFamily="2" charset="-122"/>
              </a:rPr>
              <a:t>Mehadia</a:t>
            </a:r>
            <a:r>
              <a:rPr lang="en-US" altLang="zh-CN" sz="2200" b="1" dirty="0" smtClean="0">
                <a:latin typeface="宋体" panose="02010600030101010101" pitchFamily="2" charset="-122"/>
                <a:ea typeface="宋体" panose="02010600030101010101" pitchFamily="2" charset="-122"/>
              </a:rPr>
              <a:t>[70+241=311]  Timisoara[111+329=440]</a:t>
            </a:r>
          </a:p>
          <a:p>
            <a:endParaRPr lang="en-US" altLang="zh-CN" sz="2200" b="1" dirty="0">
              <a:latin typeface="宋体" panose="02010600030101010101" pitchFamily="2" charset="-122"/>
              <a:ea typeface="宋体" panose="02010600030101010101" pitchFamily="2" charset="-122"/>
            </a:endParaRPr>
          </a:p>
          <a:p>
            <a:r>
              <a:rPr lang="zh-CN" altLang="en-US" sz="2200" dirty="0" smtClean="0">
                <a:latin typeface="宋体" panose="02010600030101010101" pitchFamily="2" charset="-122"/>
                <a:ea typeface="宋体" panose="02010600030101010101" pitchFamily="2" charset="-122"/>
              </a:rPr>
              <a:t>扩展：</a:t>
            </a:r>
            <a:r>
              <a:rPr lang="en-US" altLang="zh-CN" sz="2200" dirty="0" err="1" smtClean="0">
                <a:latin typeface="宋体" panose="02010600030101010101" pitchFamily="2" charset="-122"/>
                <a:ea typeface="宋体" panose="02010600030101010101" pitchFamily="2" charset="-122"/>
              </a:rPr>
              <a:t>Mehadia</a:t>
            </a:r>
            <a:r>
              <a:rPr lang="en-US" altLang="zh-CN" sz="2200" dirty="0" smtClean="0">
                <a:latin typeface="宋体" panose="02010600030101010101" pitchFamily="2" charset="-122"/>
                <a:ea typeface="宋体" panose="02010600030101010101" pitchFamily="2" charset="-122"/>
              </a:rPr>
              <a:t>[70+241=311]</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队列：</a:t>
            </a:r>
            <a:r>
              <a:rPr lang="en-US" altLang="zh-CN" sz="2200" b="1" dirty="0" err="1" smtClean="0">
                <a:latin typeface="宋体" panose="02010600030101010101" pitchFamily="2" charset="-122"/>
                <a:ea typeface="宋体" panose="02010600030101010101" pitchFamily="2" charset="-122"/>
              </a:rPr>
              <a:t>Lugoj</a:t>
            </a:r>
            <a:r>
              <a:rPr lang="en-US" altLang="zh-CN" sz="2200" b="1" dirty="0" smtClean="0">
                <a:latin typeface="宋体" panose="02010600030101010101" pitchFamily="2" charset="-122"/>
                <a:ea typeface="宋体" panose="02010600030101010101" pitchFamily="2" charset="-122"/>
              </a:rPr>
              <a:t>[140+244=384] </a:t>
            </a:r>
            <a:r>
              <a:rPr lang="en-US" altLang="zh-CN" sz="2200" b="1" dirty="0" err="1" smtClean="0">
                <a:latin typeface="宋体" panose="02010600030101010101" pitchFamily="2" charset="-122"/>
                <a:ea typeface="宋体" panose="02010600030101010101" pitchFamily="2" charset="-122"/>
              </a:rPr>
              <a:t>Dobreta</a:t>
            </a:r>
            <a:r>
              <a:rPr lang="en-US" altLang="zh-CN" sz="2200" b="1" dirty="0" smtClean="0">
                <a:latin typeface="宋体" panose="02010600030101010101" pitchFamily="2" charset="-122"/>
                <a:ea typeface="宋体" panose="02010600030101010101" pitchFamily="2" charset="-122"/>
              </a:rPr>
              <a:t>[145+242=387] </a:t>
            </a:r>
            <a:r>
              <a:rPr lang="en-US" altLang="zh-CN" sz="2200" dirty="0">
                <a:latin typeface="宋体" panose="02010600030101010101" pitchFamily="2" charset="-122"/>
                <a:ea typeface="宋体" panose="02010600030101010101" pitchFamily="2" charset="-122"/>
              </a:rPr>
              <a:t>Timisoara[111+329=440</a:t>
            </a:r>
            <a:r>
              <a:rPr lang="en-US" altLang="zh-CN" sz="2200" dirty="0" smtClean="0">
                <a:latin typeface="宋体" panose="02010600030101010101" pitchFamily="2" charset="-122"/>
                <a:ea typeface="宋体" panose="02010600030101010101" pitchFamily="2" charset="-122"/>
              </a:rPr>
              <a:t>]</a:t>
            </a:r>
          </a:p>
          <a:p>
            <a:endParaRPr lang="en-US" altLang="zh-CN" sz="2200" dirty="0">
              <a:latin typeface="宋体" panose="02010600030101010101" pitchFamily="2" charset="-122"/>
              <a:ea typeface="宋体" panose="02010600030101010101" pitchFamily="2" charset="-122"/>
            </a:endParaRPr>
          </a:p>
          <a:p>
            <a:r>
              <a:rPr lang="zh-CN" altLang="en-US" sz="2200" dirty="0" smtClean="0">
                <a:latin typeface="宋体" panose="02010600030101010101" pitchFamily="2" charset="-122"/>
                <a:ea typeface="宋体" panose="02010600030101010101" pitchFamily="2" charset="-122"/>
              </a:rPr>
              <a:t>扩展</a:t>
            </a:r>
            <a:r>
              <a:rPr lang="en-US" altLang="zh-CN" sz="2200" dirty="0" smtClean="0">
                <a:latin typeface="宋体" panose="02010600030101010101" pitchFamily="2" charset="-122"/>
                <a:ea typeface="宋体" panose="02010600030101010101" pitchFamily="2" charset="-122"/>
              </a:rPr>
              <a:t>: </a:t>
            </a:r>
            <a:r>
              <a:rPr lang="en-US" altLang="zh-CN" sz="2200" dirty="0" err="1" smtClean="0">
                <a:latin typeface="宋体" panose="02010600030101010101" pitchFamily="2" charset="-122"/>
                <a:ea typeface="宋体" panose="02010600030101010101" pitchFamily="2" charset="-122"/>
              </a:rPr>
              <a:t>Lugoj</a:t>
            </a:r>
            <a:r>
              <a:rPr lang="en-US" altLang="zh-CN" sz="2200" dirty="0" smtClean="0">
                <a:latin typeface="宋体" panose="02010600030101010101" pitchFamily="2" charset="-122"/>
                <a:ea typeface="宋体" panose="02010600030101010101" pitchFamily="2" charset="-122"/>
              </a:rPr>
              <a:t>[140+244=384]</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队列：</a:t>
            </a:r>
            <a:r>
              <a:rPr lang="en-US" altLang="zh-CN" sz="2200" dirty="0" err="1" smtClean="0">
                <a:latin typeface="宋体" panose="02010600030101010101" pitchFamily="2" charset="-122"/>
                <a:ea typeface="宋体" panose="02010600030101010101" pitchFamily="2" charset="-122"/>
              </a:rPr>
              <a:t>Dobreta</a:t>
            </a:r>
            <a:r>
              <a:rPr lang="en-US" altLang="zh-CN" sz="2200" dirty="0" smtClean="0">
                <a:latin typeface="宋体" panose="02010600030101010101" pitchFamily="2" charset="-122"/>
                <a:ea typeface="宋体" panose="02010600030101010101" pitchFamily="2" charset="-122"/>
              </a:rPr>
              <a:t>[145+242=387</a:t>
            </a:r>
            <a:r>
              <a:rPr lang="en-US" altLang="zh-CN" sz="2200"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Timisoara[111+329=440</a:t>
            </a:r>
            <a:r>
              <a:rPr lang="en-US" altLang="zh-CN" sz="2200"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Mehadia</a:t>
            </a:r>
            <a:r>
              <a:rPr lang="en-US" altLang="zh-CN" sz="2200" b="1" dirty="0" smtClean="0">
                <a:latin typeface="宋体" panose="02010600030101010101" pitchFamily="2" charset="-122"/>
                <a:ea typeface="宋体" panose="02010600030101010101" pitchFamily="2" charset="-122"/>
              </a:rPr>
              <a:t>[210+241=451] Timisoara[251+329=580]</a:t>
            </a:r>
            <a:endParaRPr lang="en-US" altLang="zh-CN" sz="2200" b="1" dirty="0">
              <a:latin typeface="宋体" panose="02010600030101010101" pitchFamily="2" charset="-122"/>
              <a:ea typeface="宋体" panose="02010600030101010101" pitchFamily="2" charset="-122"/>
            </a:endParaRPr>
          </a:p>
          <a:p>
            <a:endParaRPr lang="en-US" altLang="ko-KR" sz="2200" dirty="0">
              <a:latin typeface="宋体" panose="02010600030101010101" pitchFamily="2" charset="-122"/>
              <a:ea typeface="宋体" panose="02010600030101010101" pitchFamily="2" charset="-122"/>
            </a:endParaRPr>
          </a:p>
          <a:p>
            <a:endParaRPr lang="en-US" altLang="ko-KR"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2367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188640"/>
            <a:ext cx="8458200" cy="762000"/>
          </a:xfrm>
        </p:spPr>
        <p:txBody>
          <a:bodyPr/>
          <a:lstStyle/>
          <a:p>
            <a:r>
              <a:rPr lang="en-US" altLang="ko-KR" dirty="0">
                <a:ea typeface="굴림" panose="020B0600000101010101" pitchFamily="34" charset="-127"/>
              </a:rPr>
              <a:t>Chapter 4</a:t>
            </a:r>
            <a:endParaRPr lang="ko-KR" altLang="en-US" dirty="0">
              <a:ea typeface="굴림" panose="020B0600000101010101" pitchFamily="34" charset="-127"/>
            </a:endParaRPr>
          </a:p>
        </p:txBody>
      </p:sp>
      <p:sp>
        <p:nvSpPr>
          <p:cNvPr id="34819" name="Rectangle 3"/>
          <p:cNvSpPr>
            <a:spLocks noGrp="1" noChangeArrowheads="1"/>
          </p:cNvSpPr>
          <p:nvPr>
            <p:ph type="body" idx="1"/>
          </p:nvPr>
        </p:nvSpPr>
        <p:spPr>
          <a:xfrm>
            <a:off x="-36512" y="620688"/>
            <a:ext cx="9180512" cy="6237312"/>
          </a:xfrm>
        </p:spPr>
        <p:txBody>
          <a:bodyPr/>
          <a:lstStyle/>
          <a:p>
            <a:r>
              <a:rPr lang="en-US" altLang="ko-KR" dirty="0" smtClean="0">
                <a:ea typeface="굴림" panose="020B0600000101010101" pitchFamily="34" charset="-127"/>
              </a:rPr>
              <a:t>4.1</a:t>
            </a:r>
            <a:endParaRPr lang="en-US" altLang="ko-KR" dirty="0">
              <a:ea typeface="굴림" panose="020B0600000101010101" pitchFamily="34" charset="-127"/>
            </a:endParaRPr>
          </a:p>
          <a:p>
            <a:r>
              <a:rPr lang="zh-CN" altLang="en-US" sz="2200" dirty="0" smtClean="0">
                <a:latin typeface="宋体" panose="02010600030101010101" pitchFamily="2" charset="-122"/>
                <a:ea typeface="宋体" panose="02010600030101010101" pitchFamily="2" charset="-122"/>
              </a:rPr>
              <a:t>扩展：</a:t>
            </a:r>
            <a:r>
              <a:rPr lang="en-US" altLang="zh-CN" sz="2200" dirty="0" err="1" smtClean="0">
                <a:latin typeface="宋体" panose="02010600030101010101" pitchFamily="2" charset="-122"/>
                <a:ea typeface="宋体" panose="02010600030101010101" pitchFamily="2" charset="-122"/>
              </a:rPr>
              <a:t>Dobreta</a:t>
            </a:r>
            <a:r>
              <a:rPr lang="en-US" altLang="zh-CN" sz="2200" dirty="0" smtClean="0">
                <a:latin typeface="宋体" panose="02010600030101010101" pitchFamily="2" charset="-122"/>
                <a:ea typeface="宋体" panose="02010600030101010101" pitchFamily="2" charset="-122"/>
              </a:rPr>
              <a:t>[145+242=387]</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队列：</a:t>
            </a:r>
            <a:r>
              <a:rPr lang="en-US" altLang="zh-CN" sz="2200" b="1" dirty="0" smtClean="0">
                <a:latin typeface="宋体" panose="02010600030101010101" pitchFamily="2" charset="-122"/>
                <a:ea typeface="宋体" panose="02010600030101010101" pitchFamily="2" charset="-122"/>
              </a:rPr>
              <a:t>Craiova[265+160=425] </a:t>
            </a:r>
            <a:r>
              <a:rPr lang="en-US" altLang="zh-CN" sz="2200" dirty="0">
                <a:latin typeface="宋体" panose="02010600030101010101" pitchFamily="2" charset="-122"/>
                <a:ea typeface="宋体" panose="02010600030101010101" pitchFamily="2" charset="-122"/>
              </a:rPr>
              <a:t>Timisoara[111+329=440] </a:t>
            </a:r>
            <a:r>
              <a:rPr lang="en-US" altLang="zh-CN" sz="2200" dirty="0" err="1">
                <a:latin typeface="宋体" panose="02010600030101010101" pitchFamily="2" charset="-122"/>
                <a:ea typeface="宋体" panose="02010600030101010101" pitchFamily="2" charset="-122"/>
              </a:rPr>
              <a:t>Mehadia</a:t>
            </a:r>
            <a:r>
              <a:rPr lang="en-US" altLang="zh-CN" sz="2200" dirty="0">
                <a:latin typeface="宋体" panose="02010600030101010101" pitchFamily="2" charset="-122"/>
                <a:ea typeface="宋体" panose="02010600030101010101" pitchFamily="2" charset="-122"/>
              </a:rPr>
              <a:t>[210+241=451]</a:t>
            </a:r>
            <a:r>
              <a:rPr lang="en-US" altLang="zh-CN" sz="2200"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Mehadia</a:t>
            </a:r>
            <a:r>
              <a:rPr lang="en-US" altLang="zh-CN" sz="2200" b="1" dirty="0" smtClean="0">
                <a:latin typeface="宋体" panose="02010600030101010101" pitchFamily="2" charset="-122"/>
                <a:ea typeface="宋体" panose="02010600030101010101" pitchFamily="2" charset="-122"/>
              </a:rPr>
              <a:t>[220+241=461]</a:t>
            </a:r>
            <a:r>
              <a:rPr lang="en-US" altLang="zh-CN" sz="2200" dirty="0" smtClean="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Timisoara[251+329=580]</a:t>
            </a:r>
          </a:p>
          <a:p>
            <a:endParaRPr lang="en-US" altLang="ko-KR" sz="2200" dirty="0" smtClean="0">
              <a:latin typeface="宋体" panose="02010600030101010101" pitchFamily="2" charset="-122"/>
              <a:ea typeface="宋体" panose="02010600030101010101" pitchFamily="2" charset="-122"/>
            </a:endParaRPr>
          </a:p>
          <a:p>
            <a:r>
              <a:rPr lang="zh-CN" altLang="en-US" sz="2200" dirty="0" smtClean="0">
                <a:latin typeface="宋体" panose="02010600030101010101" pitchFamily="2" charset="-122"/>
                <a:ea typeface="宋体" panose="02010600030101010101" pitchFamily="2" charset="-122"/>
              </a:rPr>
              <a:t>扩展：</a:t>
            </a:r>
            <a:r>
              <a:rPr lang="en-US" altLang="zh-CN" sz="2200" dirty="0">
                <a:latin typeface="宋体" panose="02010600030101010101" pitchFamily="2" charset="-122"/>
                <a:ea typeface="宋体" panose="02010600030101010101" pitchFamily="2" charset="-122"/>
              </a:rPr>
              <a:t>Craiova[265+160=425</a:t>
            </a:r>
            <a:r>
              <a:rPr lang="en-US" altLang="zh-CN" sz="2200" dirty="0" smtClean="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
            </a:r>
            <a:br>
              <a:rPr lang="en-US" altLang="zh-CN" sz="2200" dirty="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队列：</a:t>
            </a:r>
            <a:r>
              <a:rPr lang="en-US" altLang="zh-CN" sz="2200" dirty="0" smtClean="0">
                <a:latin typeface="宋体" panose="02010600030101010101" pitchFamily="2" charset="-122"/>
                <a:ea typeface="宋体" panose="02010600030101010101" pitchFamily="2" charset="-122"/>
              </a:rPr>
              <a:t>Timisoara[111+329=440</a:t>
            </a:r>
            <a:r>
              <a:rPr lang="en-US" altLang="zh-CN" sz="2200" dirty="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Mehadia</a:t>
            </a:r>
            <a:r>
              <a:rPr lang="en-US" altLang="zh-CN" sz="2200" dirty="0">
                <a:latin typeface="宋体" panose="02010600030101010101" pitchFamily="2" charset="-122"/>
                <a:ea typeface="宋体" panose="02010600030101010101" pitchFamily="2" charset="-122"/>
              </a:rPr>
              <a:t>[210+241=451] </a:t>
            </a:r>
            <a:r>
              <a:rPr lang="en-US" altLang="zh-CN" sz="2200" dirty="0" err="1">
                <a:latin typeface="宋体" panose="02010600030101010101" pitchFamily="2" charset="-122"/>
                <a:ea typeface="宋体" panose="02010600030101010101" pitchFamily="2" charset="-122"/>
              </a:rPr>
              <a:t>Mehadia</a:t>
            </a:r>
            <a:r>
              <a:rPr lang="en-US" altLang="zh-CN" sz="2200" dirty="0">
                <a:latin typeface="宋体" panose="02010600030101010101" pitchFamily="2" charset="-122"/>
                <a:ea typeface="宋体" panose="02010600030101010101" pitchFamily="2" charset="-122"/>
              </a:rPr>
              <a:t>[220+241=461</a:t>
            </a:r>
            <a:r>
              <a:rPr lang="en-US" altLang="zh-CN" sz="2200" dirty="0" smtClean="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Pitesti[403+100=503]</a:t>
            </a:r>
            <a:r>
              <a:rPr lang="en-US" altLang="zh-CN" sz="2200" dirty="0" smtClean="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Timisoara[251+329=580</a:t>
            </a:r>
            <a:r>
              <a:rPr lang="en-US" altLang="zh-CN" sz="2200"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Rimnicu</a:t>
            </a:r>
            <a:r>
              <a:rPr lang="en-US" altLang="zh-CN" sz="2200" b="1"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Vilcea</a:t>
            </a:r>
            <a:r>
              <a:rPr lang="en-US" altLang="zh-CN" sz="2200" b="1" dirty="0" smtClean="0">
                <a:latin typeface="宋体" panose="02010600030101010101" pitchFamily="2" charset="-122"/>
                <a:ea typeface="宋体" panose="02010600030101010101" pitchFamily="2" charset="-122"/>
              </a:rPr>
              <a:t>[411+193=604]</a:t>
            </a:r>
            <a:br>
              <a:rPr lang="en-US" altLang="zh-CN" sz="2200" b="1" dirty="0" smtClean="0">
                <a:latin typeface="宋体" panose="02010600030101010101" pitchFamily="2" charset="-122"/>
                <a:ea typeface="宋体" panose="02010600030101010101" pitchFamily="2" charset="-122"/>
              </a:rPr>
            </a:br>
            <a:r>
              <a:rPr lang="en-US" altLang="zh-CN" sz="2200" b="1" dirty="0" err="1" smtClean="0">
                <a:latin typeface="宋体" panose="02010600030101010101" pitchFamily="2" charset="-122"/>
                <a:ea typeface="宋体" panose="02010600030101010101" pitchFamily="2" charset="-122"/>
              </a:rPr>
              <a:t>Dobreta</a:t>
            </a:r>
            <a:r>
              <a:rPr lang="en-US" altLang="zh-CN" sz="2200" b="1" dirty="0" smtClean="0">
                <a:latin typeface="宋体" panose="02010600030101010101" pitchFamily="2" charset="-122"/>
                <a:ea typeface="宋体" panose="02010600030101010101" pitchFamily="2" charset="-122"/>
              </a:rPr>
              <a:t>[385+242=627]</a:t>
            </a:r>
          </a:p>
          <a:p>
            <a:endParaRPr lang="en-US" altLang="zh-CN" sz="2200" b="1" dirty="0">
              <a:latin typeface="宋体" panose="02010600030101010101" pitchFamily="2" charset="-122"/>
              <a:ea typeface="宋体" panose="02010600030101010101" pitchFamily="2" charset="-122"/>
            </a:endParaRPr>
          </a:p>
          <a:p>
            <a:r>
              <a:rPr lang="zh-CN" altLang="en-US" sz="2200" dirty="0" smtClean="0">
                <a:latin typeface="宋体" panose="02010600030101010101" pitchFamily="2" charset="-122"/>
                <a:ea typeface="宋体" panose="02010600030101010101" pitchFamily="2" charset="-122"/>
              </a:rPr>
              <a:t>扩展：</a:t>
            </a:r>
            <a:r>
              <a:rPr lang="en-US" altLang="zh-CN" sz="2200" dirty="0" smtClean="0">
                <a:latin typeface="宋体" panose="02010600030101010101" pitchFamily="2" charset="-122"/>
                <a:ea typeface="宋体" panose="02010600030101010101" pitchFamily="2" charset="-122"/>
              </a:rPr>
              <a:t>Timisoara[111+329=440]</a:t>
            </a:r>
            <a:br>
              <a:rPr lang="en-US" altLang="zh-CN" sz="2200" dirty="0" smtClean="0">
                <a:latin typeface="宋体" panose="02010600030101010101" pitchFamily="2" charset="-122"/>
                <a:ea typeface="宋体" panose="02010600030101010101" pitchFamily="2" charset="-122"/>
              </a:rPr>
            </a:br>
            <a:r>
              <a:rPr lang="zh-CN" altLang="en-US" sz="2200" dirty="0" smtClean="0">
                <a:latin typeface="宋体" panose="02010600030101010101" pitchFamily="2" charset="-122"/>
                <a:ea typeface="宋体" panose="02010600030101010101" pitchFamily="2" charset="-122"/>
              </a:rPr>
              <a:t>队列：</a:t>
            </a:r>
            <a:r>
              <a:rPr lang="en-US" altLang="zh-CN" sz="2200" dirty="0" err="1" smtClean="0">
                <a:latin typeface="宋体" panose="02010600030101010101" pitchFamily="2" charset="-122"/>
                <a:ea typeface="宋体" panose="02010600030101010101" pitchFamily="2" charset="-122"/>
              </a:rPr>
              <a:t>Mehadia</a:t>
            </a:r>
            <a:r>
              <a:rPr lang="en-US" altLang="zh-CN" sz="2200" dirty="0" smtClean="0">
                <a:latin typeface="宋体" panose="02010600030101010101" pitchFamily="2" charset="-122"/>
                <a:ea typeface="宋体" panose="02010600030101010101" pitchFamily="2" charset="-122"/>
              </a:rPr>
              <a:t>[210+241=451</a:t>
            </a:r>
            <a:r>
              <a:rPr lang="en-US" altLang="zh-CN" sz="2200" dirty="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Mehadia</a:t>
            </a:r>
            <a:r>
              <a:rPr lang="en-US" altLang="zh-CN" sz="2200" dirty="0">
                <a:latin typeface="宋体" panose="02010600030101010101" pitchFamily="2" charset="-122"/>
                <a:ea typeface="宋体" panose="02010600030101010101" pitchFamily="2" charset="-122"/>
              </a:rPr>
              <a:t>[220+241=461</a:t>
            </a:r>
            <a:r>
              <a:rPr lang="en-US" altLang="zh-CN" sz="2200" dirty="0" smtClean="0">
                <a:latin typeface="宋体" panose="02010600030101010101" pitchFamily="2" charset="-122"/>
                <a:ea typeface="宋体" panose="02010600030101010101" pitchFamily="2" charset="-122"/>
              </a:rPr>
              <a:t>] </a:t>
            </a:r>
            <a:r>
              <a:rPr lang="en-US" altLang="zh-CN" sz="2200" b="1" dirty="0" err="1" smtClean="0">
                <a:latin typeface="宋体" panose="02010600030101010101" pitchFamily="2" charset="-122"/>
                <a:ea typeface="宋体" panose="02010600030101010101" pitchFamily="2" charset="-122"/>
              </a:rPr>
              <a:t>Lugoj</a:t>
            </a:r>
            <a:r>
              <a:rPr lang="en-US" altLang="zh-CN" sz="2200" b="1" dirty="0" smtClean="0">
                <a:latin typeface="宋体" panose="02010600030101010101" pitchFamily="2" charset="-122"/>
                <a:ea typeface="宋体" panose="02010600030101010101" pitchFamily="2" charset="-122"/>
              </a:rPr>
              <a:t>[222+244=466]</a:t>
            </a:r>
            <a:r>
              <a:rPr lang="en-US" altLang="zh-CN" sz="2200" dirty="0" smtClean="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Pitesti[403+100=503] Timisoara[251+329=580</a:t>
            </a:r>
            <a:r>
              <a:rPr lang="en-US" altLang="zh-CN" sz="2200" dirty="0" smtClean="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Arad[229+366=595]</a:t>
            </a:r>
            <a:r>
              <a:rPr lang="en-US" altLang="zh-CN" sz="2200" dirty="0">
                <a:latin typeface="宋体" panose="02010600030101010101" pitchFamily="2" charset="-122"/>
                <a:ea typeface="宋体" panose="02010600030101010101" pitchFamily="2" charset="-122"/>
              </a:rPr>
              <a:t> </a:t>
            </a:r>
            <a:r>
              <a:rPr lang="en-US" altLang="zh-CN" sz="2200" dirty="0" err="1" smtClean="0">
                <a:latin typeface="宋体" panose="02010600030101010101" pitchFamily="2" charset="-122"/>
                <a:ea typeface="宋体" panose="02010600030101010101" pitchFamily="2" charset="-122"/>
              </a:rPr>
              <a:t>Rimnicu</a:t>
            </a:r>
            <a:r>
              <a:rPr lang="en-US" altLang="zh-CN" sz="2200" dirty="0" smtClean="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Vilcea</a:t>
            </a:r>
            <a:r>
              <a:rPr lang="en-US" altLang="zh-CN" sz="2200" dirty="0">
                <a:latin typeface="宋体" panose="02010600030101010101" pitchFamily="2" charset="-122"/>
                <a:ea typeface="宋体" panose="02010600030101010101" pitchFamily="2" charset="-122"/>
              </a:rPr>
              <a:t>[411+193=604</a:t>
            </a:r>
            <a:r>
              <a:rPr lang="en-US" altLang="zh-CN" sz="2200" dirty="0" smtClean="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Dobreta</a:t>
            </a:r>
            <a:r>
              <a:rPr lang="en-US" altLang="zh-CN" sz="2200" dirty="0">
                <a:latin typeface="宋体" panose="02010600030101010101" pitchFamily="2" charset="-122"/>
                <a:ea typeface="宋体" panose="02010600030101010101" pitchFamily="2" charset="-122"/>
              </a:rPr>
              <a:t>[385+242=627]</a:t>
            </a:r>
          </a:p>
          <a:p>
            <a:endParaRPr lang="en-US" altLang="zh-CN" sz="22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6630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ple">
  <a:themeElements>
    <a:clrScheme name="Maple 1">
      <a:dk1>
        <a:srgbClr val="000000"/>
      </a:dk1>
      <a:lt1>
        <a:srgbClr val="FFFFFF"/>
      </a:lt1>
      <a:dk2>
        <a:srgbClr val="00356A"/>
      </a:dk2>
      <a:lt2>
        <a:srgbClr val="969696"/>
      </a:lt2>
      <a:accent1>
        <a:srgbClr val="336699"/>
      </a:accent1>
      <a:accent2>
        <a:srgbClr val="3399FF"/>
      </a:accent2>
      <a:accent3>
        <a:srgbClr val="FFFFFF"/>
      </a:accent3>
      <a:accent4>
        <a:srgbClr val="000000"/>
      </a:accent4>
      <a:accent5>
        <a:srgbClr val="ADB8CA"/>
      </a:accent5>
      <a:accent6>
        <a:srgbClr val="2D8AE7"/>
      </a:accent6>
      <a:hlink>
        <a:srgbClr val="99CCFF"/>
      </a:hlink>
      <a:folHlink>
        <a:srgbClr val="5F5F5F"/>
      </a:folHlink>
    </a:clrScheme>
    <a:fontScheme name="Ma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Maple 1">
        <a:dk1>
          <a:srgbClr val="000000"/>
        </a:dk1>
        <a:lt1>
          <a:srgbClr val="FFFFFF"/>
        </a:lt1>
        <a:dk2>
          <a:srgbClr val="00356A"/>
        </a:dk2>
        <a:lt2>
          <a:srgbClr val="969696"/>
        </a:lt2>
        <a:accent1>
          <a:srgbClr val="336699"/>
        </a:accent1>
        <a:accent2>
          <a:srgbClr val="3399FF"/>
        </a:accent2>
        <a:accent3>
          <a:srgbClr val="FFFFFF"/>
        </a:accent3>
        <a:accent4>
          <a:srgbClr val="000000"/>
        </a:accent4>
        <a:accent5>
          <a:srgbClr val="ADB8CA"/>
        </a:accent5>
        <a:accent6>
          <a:srgbClr val="2D8AE7"/>
        </a:accent6>
        <a:hlink>
          <a:srgbClr val="99CCFF"/>
        </a:hlink>
        <a:folHlink>
          <a:srgbClr val="5F5F5F"/>
        </a:folHlink>
      </a:clrScheme>
      <a:clrMap bg1="lt1" tx1="dk1" bg2="lt2" tx2="dk2" accent1="accent1" accent2="accent2" accent3="accent3" accent4="accent4" accent5="accent5" accent6="accent6" hlink="hlink" folHlink="folHlink"/>
    </a:extraClrScheme>
    <a:extraClrScheme>
      <a:clrScheme name="Maple 2">
        <a:dk1>
          <a:srgbClr val="000000"/>
        </a:dk1>
        <a:lt1>
          <a:srgbClr val="FFFFFF"/>
        </a:lt1>
        <a:dk2>
          <a:srgbClr val="666699"/>
        </a:dk2>
        <a:lt2>
          <a:srgbClr val="373737"/>
        </a:lt2>
        <a:accent1>
          <a:srgbClr val="DBD600"/>
        </a:accent1>
        <a:accent2>
          <a:srgbClr val="99CC00"/>
        </a:accent2>
        <a:accent3>
          <a:srgbClr val="FFFFFF"/>
        </a:accent3>
        <a:accent4>
          <a:srgbClr val="000000"/>
        </a:accent4>
        <a:accent5>
          <a:srgbClr val="EAE8AA"/>
        </a:accent5>
        <a:accent6>
          <a:srgbClr val="8AB900"/>
        </a:accent6>
        <a:hlink>
          <a:srgbClr val="0099CC"/>
        </a:hlink>
        <a:folHlink>
          <a:srgbClr val="808080"/>
        </a:folHlink>
      </a:clrScheme>
      <a:clrMap bg1="lt1" tx1="dk1" bg2="lt2" tx2="dk2" accent1="accent1" accent2="accent2" accent3="accent3" accent4="accent4" accent5="accent5" accent6="accent6" hlink="hlink" folHlink="folHlink"/>
    </a:extraClrScheme>
    <a:extraClrScheme>
      <a:clrScheme name="Maple 3">
        <a:dk1>
          <a:srgbClr val="000000"/>
        </a:dk1>
        <a:lt1>
          <a:srgbClr val="FFFFFF"/>
        </a:lt1>
        <a:dk2>
          <a:srgbClr val="000000"/>
        </a:dk2>
        <a:lt2>
          <a:srgbClr val="333333"/>
        </a:lt2>
        <a:accent1>
          <a:srgbClr val="3366CC"/>
        </a:accent1>
        <a:accent2>
          <a:srgbClr val="6699FF"/>
        </a:accent2>
        <a:accent3>
          <a:srgbClr val="FFFFFF"/>
        </a:accent3>
        <a:accent4>
          <a:srgbClr val="000000"/>
        </a:accent4>
        <a:accent5>
          <a:srgbClr val="ADB8E2"/>
        </a:accent5>
        <a:accent6>
          <a:srgbClr val="5C8AE7"/>
        </a:accent6>
        <a:hlink>
          <a:srgbClr val="00CC99"/>
        </a:hlink>
        <a:folHlink>
          <a:srgbClr val="BCBA7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global9_print</Template>
  <TotalTime>832</TotalTime>
  <Words>721</Words>
  <Application>Microsoft Office PowerPoint</Application>
  <PresentationFormat>全屏显示(4:3)</PresentationFormat>
  <Paragraphs>233</Paragraphs>
  <Slides>16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5" baseType="lpstr">
      <vt:lpstr>굴림</vt:lpstr>
      <vt:lpstr>宋体</vt:lpstr>
      <vt:lpstr>Arial</vt:lpstr>
      <vt:lpstr>Cambria Math</vt:lpstr>
      <vt:lpstr>Times New Roman</vt:lpstr>
      <vt:lpstr>Verdana</vt:lpstr>
      <vt:lpstr>Wingdings</vt:lpstr>
      <vt:lpstr>Maple</vt:lpstr>
      <vt:lpstr>Formula</vt:lpstr>
      <vt:lpstr>Artificial Intelligence</vt:lpstr>
      <vt:lpstr>Chapter 3</vt:lpstr>
      <vt:lpstr>Chapter 3</vt:lpstr>
      <vt:lpstr>Chapter 3</vt:lpstr>
      <vt:lpstr>Chapter 3</vt:lpstr>
      <vt:lpstr>Chapter 3</vt:lpstr>
      <vt:lpstr>Chapter 4</vt:lpstr>
      <vt:lpstr>Chapter 4</vt:lpstr>
      <vt:lpstr>Chapter 4</vt:lpstr>
      <vt:lpstr>Chapter 4</vt:lpstr>
      <vt:lpstr>Chapter 4</vt:lpstr>
      <vt:lpstr>Chapter 4</vt:lpstr>
      <vt:lpstr>Chapter 4</vt:lpstr>
      <vt:lpstr>Chapter 4</vt:lpstr>
      <vt:lpstr>Chapter 5</vt:lpstr>
      <vt:lpstr>Chapter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王臻</dc:creator>
  <cp:lastModifiedBy>王臻</cp:lastModifiedBy>
  <cp:revision>62</cp:revision>
  <dcterms:created xsi:type="dcterms:W3CDTF">2014-05-20T07:39:15Z</dcterms:created>
  <dcterms:modified xsi:type="dcterms:W3CDTF">2014-05-22T01:21:51Z</dcterms:modified>
</cp:coreProperties>
</file>