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embeddedFontLst>
    <p:embeddedFont>
      <p:font typeface="Playfair Display"/>
      <p:regular r:id="rId20"/>
    </p:embeddedFont>
    <p:embeddedFont>
      <p:font typeface="Lato" panose="020F0502020204030203"/>
      <p:regular r:id="rId21"/>
    </p:embeddedFont>
  </p:embeddedFontLst>
  <p:custDataLst>
    <p:tags r:id="rId2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WEI"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C1BD5E-304D-49F2-85E9-9922C7C497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0-13T20:25:02.244" idx="1">
    <p:pos x="6000" y="0"/>
    <p:text>Angela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10-13T20:25:07.317" idx="2">
    <p:pos x="6000" y="0"/>
    <p:text>Angela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10-13T21:33:05.360" idx="3">
    <p:pos x="6000" y="0"/>
    <p:text>Angela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10-13T21:33:17.409" idx="4">
    <p:pos x="6000" y="0"/>
    <p:text>Ruizhen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3-10-13T21:33:22.894" idx="5">
    <p:pos x="6000" y="0"/>
    <p:text>Ruizhen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3-10-13T21:34:08.211" idx="6">
    <p:pos x="6000" y="0"/>
    <p:text>Ruizhen</p:text>
  </p:cm>
  <p:cm authorId="0" dt="2023-10-13T20:01:14.758" idx="7">
    <p:pos x="6000" y="100"/>
    <p:text>Include point(s) of examples of famous adult males to put on graph.</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3-10-13T21:34:23.364" idx="8">
    <p:pos x="6000" y="0"/>
    <p:text>Mike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8ce4cfd2a8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ce4cfd2a8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8a26841a55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a26841a55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8caab5dee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8caab5dee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8a26841a55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a26841a55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focus when it came to data cleaning was ensuring that our data was representative of the average. What this meant is that we had to delete measures that were outliers and others that were just unrealistic. This would help support any assumptions of normality in our data as well as ensure that any conclusions would be representative. We also had to deal with the colinearity of some of the factors by removing columns that were highly </a:t>
            </a:r>
            <a:r>
              <a:rPr lang="en-GB"/>
              <a:t>collinear</a:t>
            </a:r>
            <a:r>
              <a:rPr lang="en-GB"/>
              <a:t> until we were left with 8 predictors. </a:t>
            </a:r>
            <a:r>
              <a:rPr lang="en-GB">
                <a:highlight>
                  <a:srgbClr val="FFFF00"/>
                </a:highlight>
              </a:rPr>
              <a:t>[LOOK UP NAME OF TEST FOR COLLINEARITY]</a:t>
            </a:r>
            <a:endParaRPr>
              <a:highlight>
                <a:srgbClr val="FFFF00"/>
              </a:highlight>
            </a:endParaRPr>
          </a:p>
          <a:p>
            <a:pPr marL="0" lvl="0" indent="0" algn="l" rtl="0">
              <a:spcBef>
                <a:spcPts val="0"/>
              </a:spcBef>
              <a:spcAft>
                <a:spcPts val="0"/>
              </a:spcAft>
              <a:buNone/>
            </a:pPr>
            <a:r>
              <a:rPr lang="en-GB"/>
              <a:t>Now that we had our data in place, we could then consider our options for models.</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8a26841a55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a26841a55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ensure that we chose the best prediction method, the team considered a few types of models including linear regression, principal component analysis, and a regression tree. But to be able to assess those individual models, we first had to come up with metrics for model performance.</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8ca1da8b4b_2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ca1da8b4b_2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decided to measure all models against the most computationally simple option we had, a linear model that included all </a:t>
            </a:r>
            <a:r>
              <a:rPr lang="en-GB"/>
              <a:t>non-collinear </a:t>
            </a:r>
            <a:r>
              <a:rPr lang="en-GB"/>
              <a:t>variables. This set our standard for accuracy, with an R</a:t>
            </a:r>
            <a:r>
              <a:rPr lang="en-GB" baseline="30000"/>
              <a:t>2</a:t>
            </a:r>
            <a:r>
              <a:rPr lang="en-GB"/>
              <a:t> of 0.75, simplicity as 8 variables, and robustness as a comparison of accuracy for both training and test data. So now, let’s talk about how the models actually performed in these categories.</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28ba5c1126d_1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8ba5c1126d_1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28ba5c1126d_1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ba5c1126d_1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28a26841a55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a26841a55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28ce4cfd2a8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ce4cfd2a8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8ba5c1126d_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ba5c1126d_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3" name="Google Shape;13;p2"/>
          <p:cNvSpPr txBox="1"/>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p:txBody>
      </p:sp>
      <p:sp>
        <p:nvSpPr>
          <p:cNvPr id="14" name="Google Shape;14;p2"/>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9pPr>
          </a:lstStyle>
          <a:p>
            <a:r>
              <a:t>xx%</a:t>
            </a:r>
          </a:p>
        </p:txBody>
      </p:sp>
      <p:sp>
        <p:nvSpPr>
          <p:cNvPr id="51" name="Google Shape;51;p11"/>
          <p:cNvSpPr txBox="1"/>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5"/>
        </a:solidFill>
        <a:effectLst/>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7" name="Google Shape;17;p3"/>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7"/>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666666"/>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37" name="Google Shape;37;p8"/>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7" name="Google Shape;47;p10"/>
          <p:cNvSpPr txBox="1"/>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5"/>
              </a:buClr>
              <a:buSzPts val="3200"/>
              <a:buFont typeface="Playfair Display"/>
              <a:buNone/>
              <a:defRPr sz="3200" b="1">
                <a:solidFill>
                  <a:schemeClr val="accent5"/>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5.xml"/><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6.xml"/><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Body Fat Estimation: </a:t>
            </a:r>
            <a:endParaRPr lang="en-GB"/>
          </a:p>
          <a:p>
            <a:pPr marL="0" lvl="0" indent="0" algn="ctr" rtl="0">
              <a:spcBef>
                <a:spcPts val="0"/>
              </a:spcBef>
              <a:spcAft>
                <a:spcPts val="0"/>
              </a:spcAft>
              <a:buNone/>
            </a:pPr>
            <a:r>
              <a:rPr lang="en-GB"/>
              <a:t>Linear Regression</a:t>
            </a:r>
            <a:endParaRPr lang="en-GB"/>
          </a:p>
        </p:txBody>
      </p:sp>
      <p:sp>
        <p:nvSpPr>
          <p:cNvPr id="60" name="Google Shape;60;p13"/>
          <p:cNvSpPr txBox="1"/>
          <p:nvPr>
            <p:ph type="subTitle" idx="1"/>
          </p:nvPr>
        </p:nvSpPr>
        <p:spPr>
          <a:xfrm>
            <a:off x="3096363" y="3266930"/>
            <a:ext cx="2951400" cy="701400"/>
          </a:xfrm>
          <a:prstGeom prst="rect">
            <a:avLst/>
          </a:prstGeom>
        </p:spPr>
        <p:txBody>
          <a:bodyPr spcFirstLastPara="1" wrap="square" lIns="91425" tIns="91425" rIns="91425" bIns="91425" anchor="b" anchorCtr="0">
            <a:normAutofit fontScale="85000"/>
          </a:bodyPr>
          <a:lstStyle/>
          <a:p>
            <a:pPr marL="0" lvl="0" indent="0" algn="ctr" rtl="0">
              <a:spcBef>
                <a:spcPts val="0"/>
              </a:spcBef>
              <a:spcAft>
                <a:spcPts val="0"/>
              </a:spcAft>
              <a:buNone/>
            </a:pPr>
            <a:r>
              <a:rPr lang="en-GB"/>
              <a:t>RUIZHEN JING, YANRUN LU, ANGELA WEI</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Diagnosis For Homoscedasticity</a:t>
            </a:r>
            <a:endParaRPr sz="3000"/>
          </a:p>
        </p:txBody>
      </p:sp>
      <p:pic>
        <p:nvPicPr>
          <p:cNvPr id="159" name="Google Shape;159;p22"/>
          <p:cNvPicPr preferRelativeResize="0"/>
          <p:nvPr/>
        </p:nvPicPr>
        <p:blipFill>
          <a:blip r:embed="rId1"/>
          <a:stretch>
            <a:fillRect/>
          </a:stretch>
        </p:blipFill>
        <p:spPr>
          <a:xfrm>
            <a:off x="1500075" y="1017450"/>
            <a:ext cx="6143831" cy="38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3"/>
          <p:cNvSpPr txBox="1"/>
          <p:nvPr>
            <p:ph type="body" idx="1"/>
          </p:nvPr>
        </p:nvSpPr>
        <p:spPr>
          <a:xfrm>
            <a:off x="311700" y="1017450"/>
            <a:ext cx="8520600" cy="46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300"/>
              <a:t>Strengths:</a:t>
            </a:r>
            <a:endParaRPr sz="2300"/>
          </a:p>
          <a:p>
            <a:pPr marL="457200" lvl="0" indent="-342900" algn="l" rtl="0">
              <a:spcBef>
                <a:spcPts val="1200"/>
              </a:spcBef>
              <a:spcAft>
                <a:spcPts val="0"/>
              </a:spcAft>
              <a:buSzPts val="1800"/>
              <a:buChar char="●"/>
            </a:pPr>
            <a:r>
              <a:rPr lang="en-GB" sz="1800"/>
              <a:t>Simple dependence on variables</a:t>
            </a:r>
            <a:endParaRPr sz="1800"/>
          </a:p>
          <a:p>
            <a:pPr marL="457200" lvl="0" indent="-342900" algn="l" rtl="0">
              <a:spcBef>
                <a:spcPts val="0"/>
              </a:spcBef>
              <a:spcAft>
                <a:spcPts val="0"/>
              </a:spcAft>
              <a:buSzPts val="1800"/>
              <a:buChar char="●"/>
            </a:pPr>
            <a:r>
              <a:rPr lang="en-GB" sz="1800"/>
              <a:t>E</a:t>
            </a:r>
            <a:r>
              <a:rPr lang="en-GB" sz="1800"/>
              <a:t>asy to interpret the output coefficients</a:t>
            </a:r>
            <a:endParaRPr sz="1800"/>
          </a:p>
          <a:p>
            <a:pPr marL="457200" lvl="0" indent="-342900" algn="l" rtl="0">
              <a:spcBef>
                <a:spcPts val="0"/>
              </a:spcBef>
              <a:spcAft>
                <a:spcPts val="0"/>
              </a:spcAft>
              <a:buSzPts val="1800"/>
              <a:buChar char="●"/>
            </a:pPr>
            <a:r>
              <a:rPr lang="en-GB" sz="1800"/>
              <a:t>C</a:t>
            </a:r>
            <a:r>
              <a:rPr lang="en-GB" sz="1800"/>
              <a:t>onsistent fit even with a small data set.</a:t>
            </a:r>
            <a:endParaRPr sz="1800"/>
          </a:p>
          <a:p>
            <a:pPr marL="0" lvl="0" indent="0" algn="l" rtl="0">
              <a:spcBef>
                <a:spcPts val="1200"/>
              </a:spcBef>
              <a:spcAft>
                <a:spcPts val="0"/>
              </a:spcAft>
              <a:buNone/>
            </a:pPr>
            <a:r>
              <a:rPr lang="en-GB" sz="2300"/>
              <a:t>Weaknesses:</a:t>
            </a:r>
            <a:endParaRPr sz="2300"/>
          </a:p>
          <a:p>
            <a:pPr marL="457200" lvl="0" indent="-342900" algn="l" rtl="0">
              <a:spcBef>
                <a:spcPts val="1200"/>
              </a:spcBef>
              <a:spcAft>
                <a:spcPts val="0"/>
              </a:spcAft>
              <a:buSzPts val="1800"/>
              <a:buChar char="●"/>
            </a:pPr>
            <a:r>
              <a:rPr lang="en-GB" sz="1800"/>
              <a:t>Limited accuracy with few variables.</a:t>
            </a:r>
            <a:endParaRPr sz="1800"/>
          </a:p>
          <a:p>
            <a:pPr marL="457200" lvl="0" indent="-342900" algn="l" rtl="0">
              <a:spcBef>
                <a:spcPts val="0"/>
              </a:spcBef>
              <a:spcAft>
                <a:spcPts val="0"/>
              </a:spcAft>
              <a:buSzPts val="1800"/>
              <a:buChar char="●"/>
            </a:pPr>
            <a:r>
              <a:rPr lang="en-GB" sz="1800"/>
              <a:t>Linear models require independence of variables.</a:t>
            </a:r>
            <a:endParaRPr sz="1800"/>
          </a:p>
          <a:p>
            <a:pPr marL="457200" lvl="0" indent="-342900" algn="l" rtl="0">
              <a:spcBef>
                <a:spcPts val="0"/>
              </a:spcBef>
              <a:spcAft>
                <a:spcPts val="0"/>
              </a:spcAft>
              <a:buSzPts val="1800"/>
              <a:buChar char="●"/>
            </a:pPr>
            <a:r>
              <a:rPr lang="en-GB" sz="1800"/>
              <a:t>Linear regression is sensitive to outliers</a:t>
            </a:r>
            <a:endParaRPr sz="1800"/>
          </a:p>
          <a:p>
            <a:pPr marL="914400" lvl="1" indent="-342900" algn="l" rtl="0">
              <a:spcBef>
                <a:spcPts val="0"/>
              </a:spcBef>
              <a:spcAft>
                <a:spcPts val="0"/>
              </a:spcAft>
              <a:buSzPts val="1800"/>
              <a:buChar char="○"/>
            </a:pPr>
            <a:r>
              <a:rPr lang="en-GB" sz="1800"/>
              <a:t>Had to cut out data: Removing the outlier with an ABDOMEN value of 148.1, the R-squared score of the model increased by about 2.</a:t>
            </a:r>
            <a:endParaRPr sz="1800"/>
          </a:p>
        </p:txBody>
      </p:sp>
      <p:sp>
        <p:nvSpPr>
          <p:cNvPr id="165" name="Google Shape;165;p23"/>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Model Strengths &amp; Weaknesses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QUESTIONS?</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Data Cleaning - Deletion</a:t>
            </a:r>
            <a:endParaRPr sz="3000"/>
          </a:p>
        </p:txBody>
      </p:sp>
      <p:graphicFrame>
        <p:nvGraphicFramePr>
          <p:cNvPr id="66" name="Google Shape;66;p14"/>
          <p:cNvGraphicFramePr/>
          <p:nvPr/>
        </p:nvGraphicFramePr>
        <p:xfrm>
          <a:off x="1399588" y="1154575"/>
          <a:ext cx="6344825" cy="3000000"/>
        </p:xfrm>
        <a:graphic>
          <a:graphicData uri="http://schemas.openxmlformats.org/drawingml/2006/table">
            <a:tbl>
              <a:tblPr>
                <a:noFill/>
                <a:tableStyleId>{32C1BD5E-304D-49F2-85E9-9922C7C4974B}</a:tableStyleId>
              </a:tblPr>
              <a:tblGrid>
                <a:gridCol w="1868600"/>
                <a:gridCol w="2105075"/>
                <a:gridCol w="2371150"/>
              </a:tblGrid>
              <a:tr h="355950">
                <a:tc>
                  <a:txBody>
                    <a:bodyPr/>
                    <a:lstStyle/>
                    <a:p>
                      <a:pPr marL="0" lvl="0" indent="0" algn="ctr" rtl="0">
                        <a:spcBef>
                          <a:spcPts val="0"/>
                        </a:spcBef>
                        <a:spcAft>
                          <a:spcPts val="0"/>
                        </a:spcAft>
                        <a:buNone/>
                      </a:pPr>
                      <a:r>
                        <a:rPr lang="en-GB" sz="1600">
                          <a:solidFill>
                            <a:schemeClr val="lt1"/>
                          </a:solidFill>
                        </a:rPr>
                        <a:t>Individual (IDNO)</a:t>
                      </a:r>
                      <a:endParaRPr sz="16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en-GB" sz="1600">
                          <a:solidFill>
                            <a:schemeClr val="lt1"/>
                          </a:solidFill>
                        </a:rPr>
                        <a:t>Original Observation</a:t>
                      </a:r>
                      <a:endParaRPr sz="16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en-GB" sz="1600">
                          <a:solidFill>
                            <a:schemeClr val="lt1"/>
                          </a:solidFill>
                        </a:rPr>
                        <a:t>Deletion Reason</a:t>
                      </a:r>
                      <a:endParaRPr sz="1600">
                        <a:solidFill>
                          <a:schemeClr val="lt1"/>
                        </a:solidFill>
                      </a:endParaRPr>
                    </a:p>
                  </a:txBody>
                  <a:tcPr marL="91425" marR="91425" marT="91425" marB="91425" anchor="ctr">
                    <a:solidFill>
                      <a:schemeClr val="accent5"/>
                    </a:solidFill>
                  </a:tcPr>
                </a:tc>
              </a:tr>
              <a:tr h="355950">
                <a:tc>
                  <a:txBody>
                    <a:bodyPr/>
                    <a:lstStyle/>
                    <a:p>
                      <a:pPr marL="0" lvl="0" indent="0" algn="ctr" rtl="0">
                        <a:spcBef>
                          <a:spcPts val="0"/>
                        </a:spcBef>
                        <a:spcAft>
                          <a:spcPts val="0"/>
                        </a:spcAft>
                        <a:buNone/>
                      </a:pPr>
                      <a:r>
                        <a:rPr lang="en-GB" sz="1600"/>
                        <a:t>31</a:t>
                      </a:r>
                      <a:endParaRPr sz="1600"/>
                    </a:p>
                  </a:txBody>
                  <a:tcPr marL="91425" marR="91425" marT="91425" marB="91425"/>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ANKLE</a:t>
                      </a:r>
                      <a:r>
                        <a:rPr lang="en-GB" sz="1600"/>
                        <a:t> = 33.9 cm</a:t>
                      </a:r>
                      <a:endParaRPr sz="1600"/>
                    </a:p>
                  </a:txBody>
                  <a:tcPr marL="91425" marR="91425" marT="91425" marB="91425"/>
                </a:tc>
                <a:tc>
                  <a:txBody>
                    <a:bodyPr/>
                    <a:lstStyle/>
                    <a:p>
                      <a:pPr marL="0" lvl="0" indent="0" algn="ctr" rtl="0">
                        <a:spcBef>
                          <a:spcPts val="0"/>
                        </a:spcBef>
                        <a:spcAft>
                          <a:spcPts val="0"/>
                        </a:spcAft>
                        <a:buNone/>
                      </a:pPr>
                      <a:r>
                        <a:rPr lang="en-GB" sz="1600"/>
                        <a:t>Outlier </a:t>
                      </a:r>
                      <a:r>
                        <a:rPr lang="en-GB" sz="1600"/>
                        <a:t>ankle</a:t>
                      </a:r>
                      <a:r>
                        <a:rPr lang="en-GB" sz="1600"/>
                        <a:t> measure</a:t>
                      </a:r>
                      <a:endParaRPr sz="1600"/>
                    </a:p>
                  </a:txBody>
                  <a:tcPr marL="91425" marR="91425" marT="91425" marB="91425"/>
                </a:tc>
              </a:tr>
              <a:tr h="355950">
                <a:tc>
                  <a:txBody>
                    <a:bodyPr/>
                    <a:lstStyle/>
                    <a:p>
                      <a:pPr marL="0" lvl="0" indent="0" algn="ctr" rtl="0">
                        <a:spcBef>
                          <a:spcPts val="0"/>
                        </a:spcBef>
                        <a:spcAft>
                          <a:spcPts val="0"/>
                        </a:spcAft>
                        <a:buNone/>
                      </a:pPr>
                      <a:r>
                        <a:rPr lang="en-GB" sz="1600"/>
                        <a:t>39</a:t>
                      </a:r>
                      <a:endParaRPr sz="16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NECK</a:t>
                      </a:r>
                      <a:r>
                        <a:rPr lang="en-GB" sz="1600"/>
                        <a:t> = 51.2 cm</a:t>
                      </a:r>
                      <a:endParaRPr sz="16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t>Outlier neck measure</a:t>
                      </a:r>
                      <a:endParaRPr sz="1600"/>
                    </a:p>
                  </a:txBody>
                  <a:tcPr marL="91425" marR="91425" marT="91425" marB="91425">
                    <a:lnB w="9525" cap="flat" cmpd="sng">
                      <a:solidFill>
                        <a:srgbClr val="9E9E9E"/>
                      </a:solidFill>
                      <a:prstDash val="solid"/>
                      <a:round/>
                      <a:headEnd type="none" w="sm" len="sm"/>
                      <a:tailEnd type="none" w="sm" len="sm"/>
                    </a:lnB>
                  </a:tcPr>
                </a:tc>
              </a:tr>
              <a:tr h="355950">
                <a:tc>
                  <a:txBody>
                    <a:bodyPr/>
                    <a:lstStyle/>
                    <a:p>
                      <a:pPr marL="0" lvl="0" indent="0" algn="ctr" rtl="0">
                        <a:spcBef>
                          <a:spcPts val="0"/>
                        </a:spcBef>
                        <a:spcAft>
                          <a:spcPts val="0"/>
                        </a:spcAft>
                        <a:buNone/>
                      </a:pPr>
                      <a:r>
                        <a:rPr lang="en-GB" sz="1600"/>
                        <a:t>42</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HEIGHT</a:t>
                      </a:r>
                      <a:r>
                        <a:rPr lang="en-GB" sz="1600"/>
                        <a:t> = 74.930 cm</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Dwarfism not average</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55950">
                <a:tc>
                  <a:txBody>
                    <a:bodyPr/>
                    <a:lstStyle/>
                    <a:p>
                      <a:pPr marL="0" lvl="0" indent="0" algn="ctr" rtl="0">
                        <a:spcBef>
                          <a:spcPts val="0"/>
                        </a:spcBef>
                        <a:spcAft>
                          <a:spcPts val="0"/>
                        </a:spcAft>
                        <a:buNone/>
                      </a:pPr>
                      <a:r>
                        <a:rPr lang="en-GB" sz="1600"/>
                        <a:t>86</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ANKLE</a:t>
                      </a:r>
                      <a:r>
                        <a:rPr lang="en-GB" sz="1600"/>
                        <a:t> = 33.7 cm</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t>Outlier ankle measure</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55950">
                <a:tc>
                  <a:txBody>
                    <a:bodyPr/>
                    <a:lstStyle/>
                    <a:p>
                      <a:pPr marL="0" lvl="0" indent="0" algn="ctr" rtl="0">
                        <a:spcBef>
                          <a:spcPts val="0"/>
                        </a:spcBef>
                        <a:spcAft>
                          <a:spcPts val="0"/>
                        </a:spcAft>
                        <a:buNone/>
                      </a:pPr>
                      <a:r>
                        <a:rPr lang="en-GB" sz="1600"/>
                        <a:t>172</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BODYFAT</a:t>
                      </a:r>
                      <a:r>
                        <a:rPr lang="en-GB" sz="1600"/>
                        <a:t> = 1.9%</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600"/>
                        <a:t>Insufficient for life</a:t>
                      </a:r>
                      <a:endParaRPr sz="1600"/>
                    </a:p>
                  </a:txBody>
                  <a:tcPr marL="91425" marR="91425" marT="91425" marB="91425">
                    <a:lnT w="9525" cap="flat" cmpd="sng">
                      <a:solidFill>
                        <a:srgbClr val="9E9E9E"/>
                      </a:solidFill>
                      <a:prstDash val="solid"/>
                      <a:round/>
                      <a:headEnd type="none" w="sm" len="sm"/>
                      <a:tailEnd type="none" w="sm" len="sm"/>
                    </a:lnT>
                  </a:tcPr>
                </a:tc>
              </a:tr>
              <a:tr h="355950">
                <a:tc>
                  <a:txBody>
                    <a:bodyPr/>
                    <a:lstStyle/>
                    <a:p>
                      <a:pPr marL="0" lvl="0" indent="0" algn="ctr" rtl="0">
                        <a:spcBef>
                          <a:spcPts val="0"/>
                        </a:spcBef>
                        <a:spcAft>
                          <a:spcPts val="0"/>
                        </a:spcAft>
                        <a:buNone/>
                      </a:pPr>
                      <a:r>
                        <a:rPr lang="en-GB" sz="1600"/>
                        <a:t>182</a:t>
                      </a:r>
                      <a:endParaRPr sz="1600"/>
                    </a:p>
                  </a:txBody>
                  <a:tcPr marL="91425" marR="91425" marT="91425" marB="91425"/>
                </a:tc>
                <a:tc>
                  <a:txBody>
                    <a:bodyPr/>
                    <a:lstStyle/>
                    <a:p>
                      <a:pPr marL="0" lvl="0" indent="0" algn="ctr" rtl="0">
                        <a:spcBef>
                          <a:spcPts val="0"/>
                        </a:spcBef>
                        <a:spcAft>
                          <a:spcPts val="0"/>
                        </a:spcAft>
                        <a:buNone/>
                      </a:pPr>
                      <a:r>
                        <a:rPr lang="en-GB" sz="1600">
                          <a:latin typeface="Courier New" panose="02070309020205020404"/>
                          <a:ea typeface="Courier New" panose="02070309020205020404"/>
                          <a:cs typeface="Courier New" panose="02070309020205020404"/>
                          <a:sym typeface="Courier New" panose="02070309020205020404"/>
                        </a:rPr>
                        <a:t>BODYFAT</a:t>
                      </a:r>
                      <a:r>
                        <a:rPr lang="en-GB" sz="1600"/>
                        <a:t> = 0%</a:t>
                      </a:r>
                      <a:endParaRPr sz="1600"/>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t>Insufficient for life</a:t>
                      </a:r>
                      <a:endParaRPr sz="1600"/>
                    </a:p>
                  </a:txBody>
                  <a:tcPr marL="91425" marR="91425" marT="91425" marB="91425"/>
                </a:tc>
              </a:tr>
            </a:tbl>
          </a:graphicData>
        </a:graphic>
      </p:graphicFrame>
      <p:sp>
        <p:nvSpPr>
          <p:cNvPr id="67" name="Google Shape;67;p14"/>
          <p:cNvSpPr txBox="1"/>
          <p:nvPr>
            <p:ph type="body" idx="1"/>
          </p:nvPr>
        </p:nvSpPr>
        <p:spPr>
          <a:xfrm>
            <a:off x="311700" y="43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000"/>
              <a:t>Final Cleaned Data: 246 points, 8 predictors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Model Options</a:t>
            </a:r>
            <a:endParaRPr sz="3000"/>
          </a:p>
        </p:txBody>
      </p:sp>
      <p:grpSp>
        <p:nvGrpSpPr>
          <p:cNvPr id="73" name="Google Shape;73;p15"/>
          <p:cNvGrpSpPr/>
          <p:nvPr/>
        </p:nvGrpSpPr>
        <p:grpSpPr>
          <a:xfrm>
            <a:off x="3207600" y="1695725"/>
            <a:ext cx="2728811" cy="2321050"/>
            <a:chOff x="288600" y="1695725"/>
            <a:chExt cx="2728811" cy="2321050"/>
          </a:xfrm>
        </p:grpSpPr>
        <p:sp>
          <p:nvSpPr>
            <p:cNvPr id="74" name="Google Shape;74;p15"/>
            <p:cNvSpPr txBox="1"/>
            <p:nvPr/>
          </p:nvSpPr>
          <p:spPr>
            <a:xfrm>
              <a:off x="288600" y="3321975"/>
              <a:ext cx="27288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t>Principal Component Analysis (PCA)</a:t>
              </a:r>
              <a:endParaRPr sz="2000"/>
            </a:p>
          </p:txBody>
        </p:sp>
        <p:pic>
          <p:nvPicPr>
            <p:cNvPr id="75" name="Google Shape;75;p15"/>
            <p:cNvPicPr preferRelativeResize="0"/>
            <p:nvPr/>
          </p:nvPicPr>
          <p:blipFill>
            <a:blip r:embed="rId1"/>
            <a:stretch>
              <a:fillRect/>
            </a:stretch>
          </p:blipFill>
          <p:spPr>
            <a:xfrm>
              <a:off x="596162" y="1695725"/>
              <a:ext cx="2421250" cy="1702550"/>
            </a:xfrm>
            <a:prstGeom prst="rect">
              <a:avLst/>
            </a:prstGeom>
            <a:noFill/>
            <a:ln>
              <a:noFill/>
            </a:ln>
          </p:spPr>
        </p:pic>
      </p:grpSp>
      <p:grpSp>
        <p:nvGrpSpPr>
          <p:cNvPr id="76" name="Google Shape;76;p15"/>
          <p:cNvGrpSpPr/>
          <p:nvPr/>
        </p:nvGrpSpPr>
        <p:grpSpPr>
          <a:xfrm>
            <a:off x="6483888" y="1959763"/>
            <a:ext cx="2066700" cy="2057013"/>
            <a:chOff x="6483888" y="1959763"/>
            <a:chExt cx="2066700" cy="2057013"/>
          </a:xfrm>
        </p:grpSpPr>
        <p:sp>
          <p:nvSpPr>
            <p:cNvPr id="77" name="Google Shape;77;p15"/>
            <p:cNvSpPr txBox="1"/>
            <p:nvPr/>
          </p:nvSpPr>
          <p:spPr>
            <a:xfrm>
              <a:off x="6483888" y="3321975"/>
              <a:ext cx="20667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t>Regression</a:t>
              </a:r>
              <a:r>
                <a:rPr lang="en-GB" sz="2000"/>
                <a:t> Tree</a:t>
              </a:r>
              <a:endParaRPr sz="2000"/>
            </a:p>
          </p:txBody>
        </p:sp>
        <p:grpSp>
          <p:nvGrpSpPr>
            <p:cNvPr id="78" name="Google Shape;78;p15"/>
            <p:cNvGrpSpPr/>
            <p:nvPr/>
          </p:nvGrpSpPr>
          <p:grpSpPr>
            <a:xfrm>
              <a:off x="6509225" y="1959763"/>
              <a:ext cx="2016049" cy="1223975"/>
              <a:chOff x="6545350" y="1985975"/>
              <a:chExt cx="2016049" cy="1223975"/>
            </a:xfrm>
          </p:grpSpPr>
          <p:sp>
            <p:nvSpPr>
              <p:cNvPr id="79" name="Google Shape;79;p15"/>
              <p:cNvSpPr/>
              <p:nvPr/>
            </p:nvSpPr>
            <p:spPr>
              <a:xfrm>
                <a:off x="7507224" y="1985975"/>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0" name="Google Shape;80;p15"/>
              <p:cNvSpPr/>
              <p:nvPr/>
            </p:nvSpPr>
            <p:spPr>
              <a:xfrm>
                <a:off x="6967728" y="2252675"/>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1" name="Google Shape;81;p15"/>
              <p:cNvSpPr/>
              <p:nvPr/>
            </p:nvSpPr>
            <p:spPr>
              <a:xfrm>
                <a:off x="8046720" y="2252675"/>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2" name="Google Shape;82;p15"/>
              <p:cNvSpPr/>
              <p:nvPr/>
            </p:nvSpPr>
            <p:spPr>
              <a:xfrm>
                <a:off x="7242048" y="262890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3" name="Google Shape;83;p15"/>
              <p:cNvSpPr/>
              <p:nvPr/>
            </p:nvSpPr>
            <p:spPr>
              <a:xfrm>
                <a:off x="6702552" y="262890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4" name="Google Shape;84;p15"/>
              <p:cNvSpPr/>
              <p:nvPr/>
            </p:nvSpPr>
            <p:spPr>
              <a:xfrm>
                <a:off x="6545350" y="305275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5" name="Google Shape;85;p15"/>
              <p:cNvSpPr/>
              <p:nvPr/>
            </p:nvSpPr>
            <p:spPr>
              <a:xfrm>
                <a:off x="6843800" y="305275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6" name="Google Shape;86;p15"/>
              <p:cNvSpPr/>
              <p:nvPr/>
            </p:nvSpPr>
            <p:spPr>
              <a:xfrm>
                <a:off x="7104888" y="305275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7" name="Google Shape;87;p15"/>
              <p:cNvSpPr/>
              <p:nvPr/>
            </p:nvSpPr>
            <p:spPr>
              <a:xfrm>
                <a:off x="7399239" y="305275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8" name="Google Shape;88;p15"/>
              <p:cNvSpPr/>
              <p:nvPr/>
            </p:nvSpPr>
            <p:spPr>
              <a:xfrm>
                <a:off x="8112824" y="3052738"/>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89" name="Google Shape;89;p15"/>
              <p:cNvSpPr/>
              <p:nvPr/>
            </p:nvSpPr>
            <p:spPr>
              <a:xfrm>
                <a:off x="8404200" y="3052738"/>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cxnSp>
            <p:nvCxnSpPr>
              <p:cNvPr id="90" name="Google Shape;90;p15"/>
              <p:cNvCxnSpPr>
                <a:stCxn id="79" idx="3"/>
                <a:endCxn id="80" idx="7"/>
              </p:cNvCxnSpPr>
              <p:nvPr/>
            </p:nvCxnSpPr>
            <p:spPr>
              <a:xfrm flipH="1">
                <a:off x="7101845" y="2120154"/>
                <a:ext cx="428400" cy="155400"/>
              </a:xfrm>
              <a:prstGeom prst="straightConnector1">
                <a:avLst/>
              </a:prstGeom>
              <a:noFill/>
              <a:ln w="9525" cap="flat" cmpd="sng">
                <a:solidFill>
                  <a:schemeClr val="accent1"/>
                </a:solidFill>
                <a:prstDash val="solid"/>
                <a:round/>
                <a:headEnd type="none" w="med" len="med"/>
                <a:tailEnd type="none" w="med" len="med"/>
              </a:ln>
            </p:spPr>
          </p:cxnSp>
          <p:cxnSp>
            <p:nvCxnSpPr>
              <p:cNvPr id="91" name="Google Shape;91;p15"/>
              <p:cNvCxnSpPr>
                <a:stCxn id="79" idx="5"/>
                <a:endCxn id="81" idx="1"/>
              </p:cNvCxnSpPr>
              <p:nvPr/>
            </p:nvCxnSpPr>
            <p:spPr>
              <a:xfrm>
                <a:off x="7641403" y="2120154"/>
                <a:ext cx="428400" cy="155400"/>
              </a:xfrm>
              <a:prstGeom prst="straightConnector1">
                <a:avLst/>
              </a:prstGeom>
              <a:noFill/>
              <a:ln w="9525" cap="flat" cmpd="sng">
                <a:solidFill>
                  <a:schemeClr val="accent1"/>
                </a:solidFill>
                <a:prstDash val="solid"/>
                <a:round/>
                <a:headEnd type="none" w="med" len="med"/>
                <a:tailEnd type="none" w="med" len="med"/>
              </a:ln>
            </p:spPr>
          </p:cxnSp>
          <p:cxnSp>
            <p:nvCxnSpPr>
              <p:cNvPr id="92" name="Google Shape;92;p15"/>
              <p:cNvCxnSpPr>
                <a:stCxn id="80" idx="3"/>
                <a:endCxn id="83" idx="0"/>
              </p:cNvCxnSpPr>
              <p:nvPr/>
            </p:nvCxnSpPr>
            <p:spPr>
              <a:xfrm flipH="1">
                <a:off x="6781049" y="2386854"/>
                <a:ext cx="209700" cy="242100"/>
              </a:xfrm>
              <a:prstGeom prst="straightConnector1">
                <a:avLst/>
              </a:prstGeom>
              <a:noFill/>
              <a:ln w="9525" cap="flat" cmpd="sng">
                <a:solidFill>
                  <a:schemeClr val="accent1"/>
                </a:solidFill>
                <a:prstDash val="solid"/>
                <a:round/>
                <a:headEnd type="none" w="med" len="med"/>
                <a:tailEnd type="none" w="med" len="med"/>
              </a:ln>
            </p:spPr>
          </p:cxnSp>
          <p:cxnSp>
            <p:nvCxnSpPr>
              <p:cNvPr id="93" name="Google Shape;93;p15"/>
              <p:cNvCxnSpPr>
                <a:stCxn id="80" idx="5"/>
                <a:endCxn id="82" idx="0"/>
              </p:cNvCxnSpPr>
              <p:nvPr/>
            </p:nvCxnSpPr>
            <p:spPr>
              <a:xfrm>
                <a:off x="7101907" y="2386854"/>
                <a:ext cx="218700" cy="242100"/>
              </a:xfrm>
              <a:prstGeom prst="straightConnector1">
                <a:avLst/>
              </a:prstGeom>
              <a:noFill/>
              <a:ln w="9525" cap="flat" cmpd="sng">
                <a:solidFill>
                  <a:schemeClr val="accent1"/>
                </a:solidFill>
                <a:prstDash val="solid"/>
                <a:round/>
                <a:headEnd type="none" w="med" len="med"/>
                <a:tailEnd type="none" w="med" len="med"/>
              </a:ln>
            </p:spPr>
          </p:cxnSp>
          <p:sp>
            <p:nvSpPr>
              <p:cNvPr id="94" name="Google Shape;94;p15"/>
              <p:cNvSpPr/>
              <p:nvPr/>
            </p:nvSpPr>
            <p:spPr>
              <a:xfrm>
                <a:off x="8246998" y="2642938"/>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95" name="Google Shape;95;p15"/>
              <p:cNvSpPr/>
              <p:nvPr/>
            </p:nvSpPr>
            <p:spPr>
              <a:xfrm>
                <a:off x="7848702" y="2628900"/>
                <a:ext cx="157200" cy="157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cxnSp>
            <p:nvCxnSpPr>
              <p:cNvPr id="96" name="Google Shape;96;p15"/>
              <p:cNvCxnSpPr>
                <a:stCxn id="81" idx="3"/>
                <a:endCxn id="95" idx="0"/>
              </p:cNvCxnSpPr>
              <p:nvPr/>
            </p:nvCxnSpPr>
            <p:spPr>
              <a:xfrm flipH="1">
                <a:off x="7927241" y="2386854"/>
                <a:ext cx="142500" cy="2421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15"/>
              <p:cNvCxnSpPr>
                <a:stCxn id="81" idx="5"/>
                <a:endCxn id="94" idx="0"/>
              </p:cNvCxnSpPr>
              <p:nvPr/>
            </p:nvCxnSpPr>
            <p:spPr>
              <a:xfrm>
                <a:off x="8180899" y="2386854"/>
                <a:ext cx="144600" cy="2562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15"/>
              <p:cNvCxnSpPr>
                <a:stCxn id="83" idx="3"/>
                <a:endCxn id="84" idx="0"/>
              </p:cNvCxnSpPr>
              <p:nvPr/>
            </p:nvCxnSpPr>
            <p:spPr>
              <a:xfrm flipH="1">
                <a:off x="6623873" y="2763079"/>
                <a:ext cx="101700" cy="2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15"/>
              <p:cNvCxnSpPr>
                <a:stCxn id="83" idx="5"/>
                <a:endCxn id="85" idx="0"/>
              </p:cNvCxnSpPr>
              <p:nvPr/>
            </p:nvCxnSpPr>
            <p:spPr>
              <a:xfrm>
                <a:off x="6836731" y="2763079"/>
                <a:ext cx="85800" cy="2898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15"/>
              <p:cNvCxnSpPr>
                <a:stCxn id="82" idx="3"/>
                <a:endCxn id="86" idx="0"/>
              </p:cNvCxnSpPr>
              <p:nvPr/>
            </p:nvCxnSpPr>
            <p:spPr>
              <a:xfrm flipH="1">
                <a:off x="7183469" y="2763079"/>
                <a:ext cx="81600" cy="2898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15"/>
              <p:cNvCxnSpPr>
                <a:stCxn id="82" idx="5"/>
                <a:endCxn id="87" idx="0"/>
              </p:cNvCxnSpPr>
              <p:nvPr/>
            </p:nvCxnSpPr>
            <p:spPr>
              <a:xfrm>
                <a:off x="7376227" y="2763079"/>
                <a:ext cx="101700" cy="2898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15"/>
              <p:cNvCxnSpPr>
                <a:stCxn id="94" idx="3"/>
                <a:endCxn id="88" idx="0"/>
              </p:cNvCxnSpPr>
              <p:nvPr/>
            </p:nvCxnSpPr>
            <p:spPr>
              <a:xfrm flipH="1">
                <a:off x="8191419" y="2777116"/>
                <a:ext cx="78600" cy="2757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15"/>
              <p:cNvCxnSpPr>
                <a:stCxn id="94" idx="5"/>
                <a:endCxn id="89" idx="0"/>
              </p:cNvCxnSpPr>
              <p:nvPr/>
            </p:nvCxnSpPr>
            <p:spPr>
              <a:xfrm>
                <a:off x="8381177" y="2777116"/>
                <a:ext cx="101700" cy="2757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4" name="Google Shape;104;p15"/>
          <p:cNvGrpSpPr/>
          <p:nvPr/>
        </p:nvGrpSpPr>
        <p:grpSpPr>
          <a:xfrm>
            <a:off x="394938" y="1709875"/>
            <a:ext cx="2592300" cy="2292738"/>
            <a:chOff x="3427688" y="1724038"/>
            <a:chExt cx="2592300" cy="2292738"/>
          </a:xfrm>
        </p:grpSpPr>
        <p:sp>
          <p:nvSpPr>
            <p:cNvPr id="105" name="Google Shape;105;p15"/>
            <p:cNvSpPr txBox="1"/>
            <p:nvPr/>
          </p:nvSpPr>
          <p:spPr>
            <a:xfrm>
              <a:off x="3427688" y="3321975"/>
              <a:ext cx="25923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t>Linear Regression</a:t>
              </a:r>
              <a:endParaRPr sz="2000"/>
            </a:p>
          </p:txBody>
        </p:sp>
        <p:pic>
          <p:nvPicPr>
            <p:cNvPr id="106" name="Google Shape;106;p15"/>
            <p:cNvPicPr preferRelativeResize="0"/>
            <p:nvPr/>
          </p:nvPicPr>
          <p:blipFill>
            <a:blip r:embed="rId2"/>
            <a:stretch>
              <a:fillRect/>
            </a:stretch>
          </p:blipFill>
          <p:spPr>
            <a:xfrm>
              <a:off x="3751076" y="1724038"/>
              <a:ext cx="2024482" cy="164592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t>Metric For Model Performance</a:t>
            </a:r>
            <a:endParaRPr sz="3020"/>
          </a:p>
        </p:txBody>
      </p:sp>
      <p:sp>
        <p:nvSpPr>
          <p:cNvPr id="112" name="Google Shape;112;p16"/>
          <p:cNvSpPr txBox="1"/>
          <p:nvPr/>
        </p:nvSpPr>
        <p:spPr>
          <a:xfrm>
            <a:off x="1001700" y="1315450"/>
            <a:ext cx="7140600" cy="901500"/>
          </a:xfrm>
          <a:prstGeom prst="rect">
            <a:avLst/>
          </a:prstGeom>
          <a:solidFill>
            <a:schemeClr val="accent5"/>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chemeClr val="lt1"/>
                </a:solidFill>
                <a:latin typeface="Lato" panose="020F0502020204030203"/>
                <a:ea typeface="Lato" panose="020F0502020204030203"/>
                <a:cs typeface="Lato" panose="020F0502020204030203"/>
                <a:sym typeface="Lato" panose="020F0502020204030203"/>
              </a:rPr>
              <a:t>How do we compare against the base linear model </a:t>
            </a:r>
            <a:endParaRPr sz="2400">
              <a:solidFill>
                <a:schemeClr val="lt1"/>
              </a:solidFill>
              <a:latin typeface="Lato" panose="020F0502020204030203"/>
              <a:ea typeface="Lato" panose="020F0502020204030203"/>
              <a:cs typeface="Lato" panose="020F0502020204030203"/>
              <a:sym typeface="Lato" panose="020F0502020204030203"/>
            </a:endParaRPr>
          </a:p>
          <a:p>
            <a:pPr marL="0" lvl="0" indent="0" algn="ctr" rtl="0">
              <a:spcBef>
                <a:spcPts val="0"/>
              </a:spcBef>
              <a:spcAft>
                <a:spcPts val="0"/>
              </a:spcAft>
              <a:buNone/>
            </a:pPr>
            <a:r>
              <a:rPr lang="en-GB" sz="2400">
                <a:solidFill>
                  <a:schemeClr val="lt1"/>
                </a:solidFill>
                <a:latin typeface="Lato" panose="020F0502020204030203"/>
                <a:ea typeface="Lato" panose="020F0502020204030203"/>
                <a:cs typeface="Lato" panose="020F0502020204030203"/>
                <a:sym typeface="Lato" panose="020F0502020204030203"/>
              </a:rPr>
              <a:t>(including all factors)?</a:t>
            </a:r>
            <a:endParaRPr sz="2400">
              <a:solidFill>
                <a:schemeClr val="lt1"/>
              </a:solidFill>
              <a:latin typeface="Lato" panose="020F0502020204030203"/>
              <a:ea typeface="Lato" panose="020F0502020204030203"/>
              <a:cs typeface="Lato" panose="020F0502020204030203"/>
              <a:sym typeface="Lato" panose="020F0502020204030203"/>
            </a:endParaRPr>
          </a:p>
        </p:txBody>
      </p:sp>
      <p:sp>
        <p:nvSpPr>
          <p:cNvPr id="113" name="Google Shape;113;p16"/>
          <p:cNvSpPr txBox="1"/>
          <p:nvPr/>
        </p:nvSpPr>
        <p:spPr>
          <a:xfrm>
            <a:off x="487775" y="3177725"/>
            <a:ext cx="1758900" cy="13155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100">
                <a:solidFill>
                  <a:schemeClr val="dk2"/>
                </a:solidFill>
                <a:latin typeface="Lato" panose="020F0502020204030203"/>
                <a:ea typeface="Lato" panose="020F0502020204030203"/>
                <a:cs typeface="Lato" panose="020F0502020204030203"/>
                <a:sym typeface="Lato" panose="020F0502020204030203"/>
              </a:rPr>
              <a:t>Accuracy </a:t>
            </a:r>
            <a:endParaRPr sz="2100">
              <a:solidFill>
                <a:schemeClr val="dk2"/>
              </a:solidFill>
              <a:latin typeface="Lato" panose="020F0502020204030203"/>
              <a:ea typeface="Lato" panose="020F0502020204030203"/>
              <a:cs typeface="Lato" panose="020F0502020204030203"/>
              <a:sym typeface="Lato" panose="020F0502020204030203"/>
            </a:endParaRPr>
          </a:p>
          <a:p>
            <a:pPr marL="0" lvl="0" indent="0" algn="ctr" rtl="0">
              <a:lnSpc>
                <a:spcPct val="115000"/>
              </a:lnSpc>
              <a:spcBef>
                <a:spcPts val="1200"/>
              </a:spcBef>
              <a:spcAft>
                <a:spcPts val="1200"/>
              </a:spcAft>
              <a:buNone/>
            </a:pPr>
            <a:r>
              <a:rPr lang="en-GB" sz="1800">
                <a:solidFill>
                  <a:schemeClr val="dk2"/>
                </a:solidFill>
                <a:latin typeface="Lato" panose="020F0502020204030203"/>
                <a:ea typeface="Lato" panose="020F0502020204030203"/>
                <a:cs typeface="Lato" panose="020F0502020204030203"/>
                <a:sym typeface="Lato" panose="020F0502020204030203"/>
              </a:rPr>
              <a:t>R</a:t>
            </a:r>
            <a:r>
              <a:rPr lang="en-GB" sz="1800" baseline="30000">
                <a:solidFill>
                  <a:schemeClr val="dk2"/>
                </a:solidFill>
                <a:latin typeface="Lato" panose="020F0502020204030203"/>
                <a:ea typeface="Lato" panose="020F0502020204030203"/>
                <a:cs typeface="Lato" panose="020F0502020204030203"/>
                <a:sym typeface="Lato" panose="020F0502020204030203"/>
              </a:rPr>
              <a:t>2</a:t>
            </a:r>
            <a:r>
              <a:rPr lang="en-GB" sz="1800">
                <a:solidFill>
                  <a:schemeClr val="dk2"/>
                </a:solidFill>
                <a:latin typeface="Lato" panose="020F0502020204030203"/>
                <a:ea typeface="Lato" panose="020F0502020204030203"/>
                <a:cs typeface="Lato" panose="020F0502020204030203"/>
                <a:sym typeface="Lato" panose="020F0502020204030203"/>
              </a:rPr>
              <a:t> = 0.75</a:t>
            </a:r>
            <a:endParaRPr>
              <a:latin typeface="Lato" panose="020F0502020204030203"/>
              <a:ea typeface="Lato" panose="020F0502020204030203"/>
              <a:cs typeface="Lato" panose="020F0502020204030203"/>
              <a:sym typeface="Lato" panose="020F0502020204030203"/>
            </a:endParaRPr>
          </a:p>
        </p:txBody>
      </p:sp>
      <p:sp>
        <p:nvSpPr>
          <p:cNvPr id="114" name="Google Shape;114;p16"/>
          <p:cNvSpPr txBox="1"/>
          <p:nvPr/>
        </p:nvSpPr>
        <p:spPr>
          <a:xfrm>
            <a:off x="3692550" y="3177725"/>
            <a:ext cx="1758900" cy="13155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100">
                <a:solidFill>
                  <a:schemeClr val="dk2"/>
                </a:solidFill>
                <a:latin typeface="Lato" panose="020F0502020204030203"/>
                <a:ea typeface="Lato" panose="020F0502020204030203"/>
                <a:cs typeface="Lato" panose="020F0502020204030203"/>
                <a:sym typeface="Lato" panose="020F0502020204030203"/>
              </a:rPr>
              <a:t>Simplicity </a:t>
            </a:r>
            <a:endParaRPr sz="2100">
              <a:solidFill>
                <a:schemeClr val="dk2"/>
              </a:solidFill>
              <a:latin typeface="Lato" panose="020F0502020204030203"/>
              <a:ea typeface="Lato" panose="020F0502020204030203"/>
              <a:cs typeface="Lato" panose="020F0502020204030203"/>
              <a:sym typeface="Lato" panose="020F0502020204030203"/>
            </a:endParaRPr>
          </a:p>
          <a:p>
            <a:pPr marL="0" lvl="0" indent="0" algn="ctr" rtl="0">
              <a:lnSpc>
                <a:spcPct val="115000"/>
              </a:lnSpc>
              <a:spcBef>
                <a:spcPts val="1200"/>
              </a:spcBef>
              <a:spcAft>
                <a:spcPts val="1200"/>
              </a:spcAft>
              <a:buClr>
                <a:schemeClr val="dk1"/>
              </a:buClr>
              <a:buSzPts val="1100"/>
              <a:buFont typeface="Arial" panose="020B0604020202020204"/>
              <a:buNone/>
            </a:pPr>
            <a:r>
              <a:rPr lang="en-GB" sz="1800">
                <a:solidFill>
                  <a:schemeClr val="dk2"/>
                </a:solidFill>
                <a:latin typeface="Lato" panose="020F0502020204030203"/>
                <a:ea typeface="Lato" panose="020F0502020204030203"/>
                <a:cs typeface="Lato" panose="020F0502020204030203"/>
                <a:sym typeface="Lato" panose="020F0502020204030203"/>
              </a:rPr>
              <a:t># of Dependent Variables</a:t>
            </a:r>
            <a:endParaRPr sz="2100">
              <a:solidFill>
                <a:schemeClr val="dk2"/>
              </a:solidFill>
              <a:latin typeface="Lato" panose="020F0502020204030203"/>
              <a:ea typeface="Lato" panose="020F0502020204030203"/>
              <a:cs typeface="Lato" panose="020F0502020204030203"/>
              <a:sym typeface="Lato" panose="020F0502020204030203"/>
            </a:endParaRPr>
          </a:p>
        </p:txBody>
      </p:sp>
      <p:sp>
        <p:nvSpPr>
          <p:cNvPr id="115" name="Google Shape;115;p16"/>
          <p:cNvSpPr txBox="1"/>
          <p:nvPr/>
        </p:nvSpPr>
        <p:spPr>
          <a:xfrm>
            <a:off x="6897325" y="3177725"/>
            <a:ext cx="1758900" cy="13155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2100">
                <a:solidFill>
                  <a:schemeClr val="dk2"/>
                </a:solidFill>
                <a:latin typeface="Lato" panose="020F0502020204030203"/>
                <a:ea typeface="Lato" panose="020F0502020204030203"/>
                <a:cs typeface="Lato" panose="020F0502020204030203"/>
                <a:sym typeface="Lato" panose="020F0502020204030203"/>
              </a:rPr>
              <a:t>Robustness</a:t>
            </a:r>
            <a:endParaRPr sz="2100">
              <a:solidFill>
                <a:schemeClr val="dk2"/>
              </a:solidFill>
              <a:latin typeface="Lato" panose="020F0502020204030203"/>
              <a:ea typeface="Lato" panose="020F0502020204030203"/>
              <a:cs typeface="Lato" panose="020F0502020204030203"/>
              <a:sym typeface="Lato" panose="020F0502020204030203"/>
            </a:endParaRPr>
          </a:p>
          <a:p>
            <a:pPr marL="0" lvl="0" indent="0" algn="ctr" rtl="0">
              <a:lnSpc>
                <a:spcPct val="115000"/>
              </a:lnSpc>
              <a:spcBef>
                <a:spcPts val="1200"/>
              </a:spcBef>
              <a:spcAft>
                <a:spcPts val="1200"/>
              </a:spcAft>
              <a:buNone/>
            </a:pPr>
            <a:r>
              <a:rPr lang="en-GB" sz="1800">
                <a:solidFill>
                  <a:schemeClr val="dk2"/>
                </a:solidFill>
                <a:latin typeface="Lato" panose="020F0502020204030203"/>
                <a:ea typeface="Lato" panose="020F0502020204030203"/>
                <a:cs typeface="Lato" panose="020F0502020204030203"/>
                <a:sym typeface="Lato" panose="020F0502020204030203"/>
              </a:rPr>
              <a:t>Train/ Test</a:t>
            </a:r>
            <a:endParaRPr sz="1800">
              <a:solidFill>
                <a:schemeClr val="dk2"/>
              </a:solidFill>
              <a:latin typeface="Lato" panose="020F0502020204030203"/>
              <a:ea typeface="Lato" panose="020F0502020204030203"/>
              <a:cs typeface="Lato" panose="020F0502020204030203"/>
              <a:sym typeface="Lato" panose="020F0502020204030203"/>
            </a:endParaRPr>
          </a:p>
        </p:txBody>
      </p:sp>
      <p:cxnSp>
        <p:nvCxnSpPr>
          <p:cNvPr id="116" name="Google Shape;116;p16"/>
          <p:cNvCxnSpPr>
            <a:stCxn id="113" idx="0"/>
          </p:cNvCxnSpPr>
          <p:nvPr/>
        </p:nvCxnSpPr>
        <p:spPr>
          <a:xfrm rot="10800000">
            <a:off x="1367225" y="2734325"/>
            <a:ext cx="0" cy="44340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16"/>
          <p:cNvCxnSpPr>
            <a:endCxn id="112" idx="2"/>
          </p:cNvCxnSpPr>
          <p:nvPr/>
        </p:nvCxnSpPr>
        <p:spPr>
          <a:xfrm rot="10800000">
            <a:off x="4572000" y="2216950"/>
            <a:ext cx="0" cy="960900"/>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16"/>
          <p:cNvCxnSpPr/>
          <p:nvPr/>
        </p:nvCxnSpPr>
        <p:spPr>
          <a:xfrm rot="10800000">
            <a:off x="7776775" y="2734325"/>
            <a:ext cx="0" cy="443400"/>
          </a:xfrm>
          <a:prstGeom prst="straightConnector1">
            <a:avLst/>
          </a:prstGeom>
          <a:noFill/>
          <a:ln w="9525" cap="flat" cmpd="sng">
            <a:solidFill>
              <a:schemeClr val="dk2"/>
            </a:solidFill>
            <a:prstDash val="solid"/>
            <a:round/>
            <a:headEnd type="none" w="med" len="med"/>
            <a:tailEnd type="none" w="med" len="med"/>
          </a:ln>
        </p:spPr>
      </p:cxnSp>
      <p:cxnSp>
        <p:nvCxnSpPr>
          <p:cNvPr id="119" name="Google Shape;119;p16"/>
          <p:cNvCxnSpPr/>
          <p:nvPr/>
        </p:nvCxnSpPr>
        <p:spPr>
          <a:xfrm>
            <a:off x="1362456" y="2734056"/>
            <a:ext cx="6432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Model Performance</a:t>
            </a:r>
            <a:endParaRPr sz="3000"/>
          </a:p>
        </p:txBody>
      </p:sp>
      <p:graphicFrame>
        <p:nvGraphicFramePr>
          <p:cNvPr id="125" name="Google Shape;125;p17"/>
          <p:cNvGraphicFramePr/>
          <p:nvPr/>
        </p:nvGraphicFramePr>
        <p:xfrm>
          <a:off x="358925" y="1191625"/>
          <a:ext cx="8426150" cy="3000000"/>
        </p:xfrm>
        <a:graphic>
          <a:graphicData uri="http://schemas.openxmlformats.org/drawingml/2006/table">
            <a:tbl>
              <a:tblPr>
                <a:noFill/>
                <a:tableStyleId>{32C1BD5E-304D-49F2-85E9-9922C7C4974B}</a:tableStyleId>
              </a:tblPr>
              <a:tblGrid>
                <a:gridCol w="2484525"/>
                <a:gridCol w="2253125"/>
                <a:gridCol w="1844000"/>
                <a:gridCol w="1844500"/>
              </a:tblGrid>
              <a:tr h="381000">
                <a:tc>
                  <a:txBody>
                    <a:bodyPr/>
                    <a:lstStyle/>
                    <a:p>
                      <a:pPr marL="0" lvl="0" indent="0" algn="ctr" rtl="0">
                        <a:spcBef>
                          <a:spcPts val="0"/>
                        </a:spcBef>
                        <a:spcAft>
                          <a:spcPts val="0"/>
                        </a:spcAft>
                        <a:buNone/>
                      </a:pPr>
                      <a:r>
                        <a:rPr lang="en-GB" sz="1700">
                          <a:solidFill>
                            <a:schemeClr val="lt1"/>
                          </a:solidFill>
                        </a:rPr>
                        <a:t>Model</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Accuracy - </a:t>
                      </a:r>
                      <a:endParaRPr sz="1700">
                        <a:solidFill>
                          <a:schemeClr val="lt1"/>
                        </a:solidFill>
                      </a:endParaRPr>
                    </a:p>
                    <a:p>
                      <a:pPr marL="0" lvl="0" indent="0" algn="ctr" rtl="0">
                        <a:spcBef>
                          <a:spcPts val="0"/>
                        </a:spcBef>
                        <a:spcAft>
                          <a:spcPts val="0"/>
                        </a:spcAft>
                        <a:buNone/>
                      </a:pPr>
                      <a:r>
                        <a:rPr lang="en-GB" sz="1700">
                          <a:solidFill>
                            <a:schemeClr val="lt1"/>
                          </a:solidFill>
                        </a:rPr>
                        <a:t>R</a:t>
                      </a:r>
                      <a:r>
                        <a:rPr lang="en-GB" sz="1700" baseline="30000">
                          <a:solidFill>
                            <a:schemeClr val="lt1"/>
                          </a:solidFill>
                        </a:rPr>
                        <a:t>2</a:t>
                      </a:r>
                      <a:r>
                        <a:rPr lang="en-GB" sz="1700">
                          <a:solidFill>
                            <a:schemeClr val="lt1"/>
                          </a:solidFill>
                        </a:rPr>
                        <a:t> For Training Data</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Simplicity - </a:t>
                      </a:r>
                      <a:endParaRPr sz="1700">
                        <a:solidFill>
                          <a:schemeClr val="lt1"/>
                        </a:solidFill>
                      </a:endParaRPr>
                    </a:p>
                    <a:p>
                      <a:pPr marL="0" lvl="0" indent="0" algn="ctr" rtl="0">
                        <a:spcBef>
                          <a:spcPts val="0"/>
                        </a:spcBef>
                        <a:spcAft>
                          <a:spcPts val="0"/>
                        </a:spcAft>
                        <a:buNone/>
                      </a:pPr>
                      <a:r>
                        <a:rPr lang="en-GB" sz="1700">
                          <a:solidFill>
                            <a:schemeClr val="lt1"/>
                          </a:solidFill>
                        </a:rPr>
                        <a:t># of Dependent Variables</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Robustness -</a:t>
                      </a:r>
                      <a:endParaRPr sz="1700">
                        <a:solidFill>
                          <a:schemeClr val="lt1"/>
                        </a:solidFill>
                      </a:endParaRPr>
                    </a:p>
                    <a:p>
                      <a:pPr marL="0" lvl="0" indent="0" algn="ctr" rtl="0">
                        <a:spcBef>
                          <a:spcPts val="0"/>
                        </a:spcBef>
                        <a:spcAft>
                          <a:spcPts val="0"/>
                        </a:spcAft>
                        <a:buNone/>
                      </a:pPr>
                      <a:r>
                        <a:rPr lang="en-GB" sz="1700">
                          <a:solidFill>
                            <a:schemeClr val="lt1"/>
                          </a:solidFill>
                        </a:rPr>
                        <a:t>R</a:t>
                      </a:r>
                      <a:r>
                        <a:rPr lang="en-GB" sz="1700" baseline="30000">
                          <a:solidFill>
                            <a:schemeClr val="lt1"/>
                          </a:solidFill>
                        </a:rPr>
                        <a:t>2</a:t>
                      </a:r>
                      <a:r>
                        <a:rPr lang="en-GB" sz="1700">
                          <a:solidFill>
                            <a:schemeClr val="lt1"/>
                          </a:solidFill>
                        </a:rPr>
                        <a:t> For Test Data</a:t>
                      </a:r>
                      <a:r>
                        <a:rPr lang="en-GB" sz="1700">
                          <a:solidFill>
                            <a:schemeClr val="lt1"/>
                          </a:solidFill>
                        </a:rPr>
                        <a:t> </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r>
              <a:tr h="381000">
                <a:tc>
                  <a:txBody>
                    <a:bodyPr/>
                    <a:lstStyle/>
                    <a:p>
                      <a:pPr marL="0" lvl="0" indent="0" algn="l" rtl="0">
                        <a:spcBef>
                          <a:spcPts val="0"/>
                        </a:spcBef>
                        <a:spcAft>
                          <a:spcPts val="0"/>
                        </a:spcAft>
                        <a:buNone/>
                      </a:pPr>
                      <a:r>
                        <a:rPr lang="en-GB" sz="1600"/>
                        <a:t>Linear Model </a:t>
                      </a:r>
                      <a:endParaRPr sz="1600"/>
                    </a:p>
                    <a:p>
                      <a:pPr marL="0" lvl="0" indent="0" algn="l" rtl="0">
                        <a:spcBef>
                          <a:spcPts val="0"/>
                        </a:spcBef>
                        <a:spcAft>
                          <a:spcPts val="0"/>
                        </a:spcAft>
                        <a:buNone/>
                      </a:pPr>
                      <a:r>
                        <a:rPr lang="en-GB" sz="1600"/>
                        <a:t>(All Factors)</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0.75</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8</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0.68</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GB" sz="1600"/>
                        <a:t>PCA</a:t>
                      </a:r>
                      <a:endParaRPr sz="1600"/>
                    </a:p>
                  </a:txBody>
                  <a:tcPr marL="91425" marR="91425" marT="91425" marB="91425">
                    <a:lnT w="9525" cap="flat" cmpd="sng">
                      <a:solidFill>
                        <a:srgbClr val="9E9E9E"/>
                      </a:solidFill>
                      <a:prstDash val="solid"/>
                      <a:round/>
                      <a:headEnd type="none" w="sm" len="sm"/>
                      <a:tailEnd type="none" w="sm" len="sm"/>
                    </a:lnT>
                  </a:tcPr>
                </a:tc>
                <a:tc gridSpan="3">
                  <a:txBody>
                    <a:bodyPr/>
                    <a:lstStyle/>
                    <a:p>
                      <a:pPr marL="0" lvl="0" indent="0" algn="ctr" rtl="0">
                        <a:spcBef>
                          <a:spcPts val="0"/>
                        </a:spcBef>
                        <a:spcAft>
                          <a:spcPts val="0"/>
                        </a:spcAft>
                        <a:buNone/>
                      </a:pPr>
                      <a:r>
                        <a:rPr lang="en-GB" sz="1600"/>
                        <a:t>[Conflicting PCA results. Unusable]</a:t>
                      </a:r>
                      <a:endParaRPr sz="1600"/>
                    </a:p>
                  </a:txBody>
                  <a:tcPr marL="91425" marR="91425" marT="91425" marB="91425">
                    <a:lnT w="9525" cap="flat" cmpd="sng">
                      <a:solidFill>
                        <a:srgbClr val="9E9E9E"/>
                      </a:solidFill>
                      <a:prstDash val="solid"/>
                      <a:round/>
                      <a:headEnd type="none" w="sm" len="sm"/>
                      <a:tailEnd type="none" w="sm" len="sm"/>
                    </a:lnT>
                  </a:tcPr>
                </a:tc>
                <a:tc hMerge="1">
                  <a:tcPr/>
                </a:tc>
                <a:tc hMerge="1">
                  <a:tcPr/>
                </a:tc>
              </a:tr>
              <a:tr h="381000">
                <a:tc>
                  <a:txBody>
                    <a:bodyPr/>
                    <a:lstStyle/>
                    <a:p>
                      <a:pPr marL="0" lvl="0" indent="0" algn="l" rtl="0">
                        <a:spcBef>
                          <a:spcPts val="0"/>
                        </a:spcBef>
                        <a:spcAft>
                          <a:spcPts val="0"/>
                        </a:spcAft>
                        <a:buNone/>
                      </a:pPr>
                      <a:r>
                        <a:rPr lang="en-GB" sz="1600"/>
                        <a:t>Decision Tree</a:t>
                      </a:r>
                      <a:endParaRPr sz="1600"/>
                    </a:p>
                  </a:txBody>
                  <a:tcPr marL="91425" marR="91425" marT="91425" marB="91425"/>
                </a:tc>
                <a:tc>
                  <a:txBody>
                    <a:bodyPr/>
                    <a:lstStyle/>
                    <a:p>
                      <a:pPr marL="0" lvl="0" indent="0" algn="ctr" rtl="0">
                        <a:spcBef>
                          <a:spcPts val="0"/>
                        </a:spcBef>
                        <a:spcAft>
                          <a:spcPts val="0"/>
                        </a:spcAft>
                        <a:buNone/>
                      </a:pPr>
                      <a:r>
                        <a:rPr lang="en-GB" sz="1600"/>
                        <a:t>0.74</a:t>
                      </a:r>
                      <a:endParaRPr sz="1600"/>
                    </a:p>
                  </a:txBody>
                  <a:tcPr marL="91425" marR="91425" marT="91425" marB="91425"/>
                </a:tc>
                <a:tc>
                  <a:txBody>
                    <a:bodyPr/>
                    <a:lstStyle/>
                    <a:p>
                      <a:pPr marL="0" lvl="0" indent="0" algn="ctr" rtl="0">
                        <a:spcBef>
                          <a:spcPts val="0"/>
                        </a:spcBef>
                        <a:spcAft>
                          <a:spcPts val="0"/>
                        </a:spcAft>
                        <a:buNone/>
                      </a:pPr>
                      <a:r>
                        <a:rPr lang="en-GB" sz="1600"/>
                        <a:t>2</a:t>
                      </a:r>
                      <a:endParaRPr sz="1600"/>
                    </a:p>
                  </a:txBody>
                  <a:tcPr marL="91425" marR="91425" marT="91425" marB="91425"/>
                </a:tc>
                <a:tc>
                  <a:txBody>
                    <a:bodyPr/>
                    <a:lstStyle/>
                    <a:p>
                      <a:pPr marL="0" lvl="0" indent="0" algn="ctr" rtl="0">
                        <a:spcBef>
                          <a:spcPts val="0"/>
                        </a:spcBef>
                        <a:spcAft>
                          <a:spcPts val="0"/>
                        </a:spcAft>
                        <a:buNone/>
                      </a:pPr>
                      <a:r>
                        <a:rPr lang="en-GB" sz="1600"/>
                        <a:t>0.51</a:t>
                      </a:r>
                      <a:endParaRPr sz="1600"/>
                    </a:p>
                  </a:txBody>
                  <a:tcPr marL="91425" marR="91425" marT="91425" marB="91425"/>
                </a:tc>
              </a:tr>
              <a:tr h="381000">
                <a:tc>
                  <a:txBody>
                    <a:bodyPr/>
                    <a:lstStyle/>
                    <a:p>
                      <a:pPr marL="0" lvl="0" indent="0" algn="l" rtl="0">
                        <a:spcBef>
                          <a:spcPts val="0"/>
                        </a:spcBef>
                        <a:spcAft>
                          <a:spcPts val="0"/>
                        </a:spcAft>
                        <a:buNone/>
                      </a:pPr>
                      <a:r>
                        <a:rPr lang="en-GB" sz="1600" b="1"/>
                        <a:t>Linear Model (ABDOMEN &amp; WRIST)</a:t>
                      </a:r>
                      <a:endParaRPr sz="1600" b="1"/>
                    </a:p>
                  </a:txBody>
                  <a:tcPr marL="91425" marR="91425" marT="91425" marB="91425"/>
                </a:tc>
                <a:tc>
                  <a:txBody>
                    <a:bodyPr/>
                    <a:lstStyle/>
                    <a:p>
                      <a:pPr marL="0" lvl="0" indent="0" algn="ctr" rtl="0">
                        <a:spcBef>
                          <a:spcPts val="0"/>
                        </a:spcBef>
                        <a:spcAft>
                          <a:spcPts val="0"/>
                        </a:spcAft>
                        <a:buNone/>
                      </a:pPr>
                      <a:r>
                        <a:rPr lang="en-GB" sz="1600" b="1"/>
                        <a:t>0.73</a:t>
                      </a:r>
                      <a:endParaRPr sz="1600" b="1"/>
                    </a:p>
                  </a:txBody>
                  <a:tcPr marL="91425" marR="91425" marT="91425" marB="91425"/>
                </a:tc>
                <a:tc>
                  <a:txBody>
                    <a:bodyPr/>
                    <a:lstStyle/>
                    <a:p>
                      <a:pPr marL="0" lvl="0" indent="0" algn="ctr" rtl="0">
                        <a:spcBef>
                          <a:spcPts val="0"/>
                        </a:spcBef>
                        <a:spcAft>
                          <a:spcPts val="0"/>
                        </a:spcAft>
                        <a:buNone/>
                      </a:pPr>
                      <a:r>
                        <a:rPr lang="en-GB" sz="1600" b="1"/>
                        <a:t>2</a:t>
                      </a:r>
                      <a:endParaRPr sz="1600" b="1"/>
                    </a:p>
                  </a:txBody>
                  <a:tcPr marL="91425" marR="91425" marT="91425" marB="91425"/>
                </a:tc>
                <a:tc>
                  <a:txBody>
                    <a:bodyPr/>
                    <a:lstStyle/>
                    <a:p>
                      <a:pPr marL="0" lvl="0" indent="0" algn="ctr" rtl="0">
                        <a:spcBef>
                          <a:spcPts val="0"/>
                        </a:spcBef>
                        <a:spcAft>
                          <a:spcPts val="0"/>
                        </a:spcAft>
                        <a:buNone/>
                      </a:pPr>
                      <a:r>
                        <a:rPr lang="en-GB" sz="1600" b="1"/>
                        <a:t>0.67</a:t>
                      </a:r>
                      <a:endParaRPr sz="1600" b="1"/>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pic>
        <p:nvPicPr>
          <p:cNvPr id="130" name="Google Shape;130;p18"/>
          <p:cNvPicPr preferRelativeResize="0"/>
          <p:nvPr/>
        </p:nvPicPr>
        <p:blipFill>
          <a:blip r:embed="rId1"/>
          <a:stretch>
            <a:fillRect/>
          </a:stretch>
        </p:blipFill>
        <p:spPr>
          <a:xfrm>
            <a:off x="2209475" y="285425"/>
            <a:ext cx="4725050" cy="4725050"/>
          </a:xfrm>
          <a:prstGeom prst="rect">
            <a:avLst/>
          </a:prstGeom>
          <a:noFill/>
          <a:ln>
            <a:noFill/>
          </a:ln>
        </p:spPr>
      </p:pic>
      <p:sp>
        <p:nvSpPr>
          <p:cNvPr id="131" name="Google Shape;131;p18"/>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Why Two Factors?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Linear Regression Model</a:t>
            </a:r>
            <a:endParaRPr sz="3000"/>
          </a:p>
        </p:txBody>
      </p:sp>
      <p:sp>
        <p:nvSpPr>
          <p:cNvPr id="137" name="Google Shape;137;p19"/>
          <p:cNvSpPr txBox="1"/>
          <p:nvPr/>
        </p:nvSpPr>
        <p:spPr>
          <a:xfrm>
            <a:off x="0" y="948100"/>
            <a:ext cx="7414200" cy="4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t>[</a:t>
            </a:r>
            <a:r>
              <a:rPr lang="en-GB" sz="2000">
                <a:latin typeface="Courier New" panose="02070309020205020404"/>
                <a:ea typeface="Courier New" panose="02070309020205020404"/>
                <a:cs typeface="Courier New" panose="02070309020205020404"/>
                <a:sym typeface="Courier New" panose="02070309020205020404"/>
              </a:rPr>
              <a:t>BODYFAT</a:t>
            </a:r>
            <a:r>
              <a:rPr lang="en-GB" sz="2000"/>
              <a:t>] = 0.7218*[</a:t>
            </a:r>
            <a:r>
              <a:rPr lang="en-GB" sz="2000">
                <a:latin typeface="Courier New" panose="02070309020205020404"/>
                <a:ea typeface="Courier New" panose="02070309020205020404"/>
                <a:cs typeface="Courier New" panose="02070309020205020404"/>
                <a:sym typeface="Courier New" panose="02070309020205020404"/>
              </a:rPr>
              <a:t>ABDOMEN</a:t>
            </a:r>
            <a:r>
              <a:rPr lang="en-GB" sz="2000"/>
              <a:t>] - 2.079*[</a:t>
            </a:r>
            <a:r>
              <a:rPr lang="en-GB" sz="2000">
                <a:latin typeface="Courier New" panose="02070309020205020404"/>
                <a:ea typeface="Courier New" panose="02070309020205020404"/>
                <a:cs typeface="Courier New" panose="02070309020205020404"/>
                <a:sym typeface="Courier New" panose="02070309020205020404"/>
              </a:rPr>
              <a:t>WRIST</a:t>
            </a:r>
            <a:r>
              <a:rPr lang="en-GB" sz="2000"/>
              <a:t>] - 9.8304</a:t>
            </a:r>
            <a:endParaRPr sz="2000"/>
          </a:p>
        </p:txBody>
      </p:sp>
      <p:pic>
        <p:nvPicPr>
          <p:cNvPr id="138" name="Google Shape;138;p19"/>
          <p:cNvPicPr preferRelativeResize="0"/>
          <p:nvPr/>
        </p:nvPicPr>
        <p:blipFill rotWithShape="1">
          <a:blip r:embed="rId1"/>
          <a:srcRect t="7209"/>
          <a:stretch>
            <a:fillRect/>
          </a:stretch>
        </p:blipFill>
        <p:spPr>
          <a:xfrm>
            <a:off x="-78600" y="1394300"/>
            <a:ext cx="4963276" cy="2956251"/>
          </a:xfrm>
          <a:prstGeom prst="rect">
            <a:avLst/>
          </a:prstGeom>
          <a:noFill/>
          <a:ln>
            <a:noFill/>
          </a:ln>
        </p:spPr>
      </p:pic>
      <p:graphicFrame>
        <p:nvGraphicFramePr>
          <p:cNvPr id="139" name="Google Shape;139;p19"/>
          <p:cNvGraphicFramePr/>
          <p:nvPr/>
        </p:nvGraphicFramePr>
        <p:xfrm>
          <a:off x="4789925" y="1820700"/>
          <a:ext cx="3975000" cy="3000000"/>
        </p:xfrm>
        <a:graphic>
          <a:graphicData uri="http://schemas.openxmlformats.org/drawingml/2006/table">
            <a:tbl>
              <a:tblPr>
                <a:noFill/>
                <a:tableStyleId>{32C1BD5E-304D-49F2-85E9-9922C7C4974B}</a:tableStyleId>
              </a:tblPr>
              <a:tblGrid>
                <a:gridCol w="906650"/>
                <a:gridCol w="839225"/>
                <a:gridCol w="603425"/>
                <a:gridCol w="783100"/>
                <a:gridCol w="842600"/>
              </a:tblGrid>
              <a:tr h="683650">
                <a:tc>
                  <a:txBody>
                    <a:bodyPr/>
                    <a:lstStyle/>
                    <a:p>
                      <a:pPr marL="0" lvl="0" indent="0" algn="ctr" rtl="0">
                        <a:spcBef>
                          <a:spcPts val="0"/>
                        </a:spcBef>
                        <a:spcAft>
                          <a:spcPts val="0"/>
                        </a:spcAft>
                        <a:buNone/>
                      </a:pPr>
                      <a:endParaRPr sz="1100">
                        <a:solidFill>
                          <a:schemeClr val="lt1"/>
                        </a:solidFill>
                      </a:endParaRPr>
                    </a:p>
                  </a:txBody>
                  <a:tcPr marL="91425" marR="91425" marT="91425" marB="91425">
                    <a:solidFill>
                      <a:srgbClr val="AF4345"/>
                    </a:solidFill>
                  </a:tcPr>
                </a:tc>
                <a:tc>
                  <a:txBody>
                    <a:bodyPr/>
                    <a:lstStyle/>
                    <a:p>
                      <a:pPr marL="0" lvl="0" indent="0" algn="ctr" rtl="0">
                        <a:spcBef>
                          <a:spcPts val="0"/>
                        </a:spcBef>
                        <a:spcAft>
                          <a:spcPts val="0"/>
                        </a:spcAft>
                        <a:buNone/>
                      </a:pPr>
                      <a:r>
                        <a:rPr lang="en-GB" sz="1200">
                          <a:solidFill>
                            <a:schemeClr val="lt1"/>
                          </a:solidFill>
                        </a:rPr>
                        <a:t>Abdomen</a:t>
                      </a:r>
                      <a:endParaRPr sz="1200">
                        <a:solidFill>
                          <a:schemeClr val="lt1"/>
                        </a:solidFill>
                      </a:endParaRPr>
                    </a:p>
                  </a:txBody>
                  <a:tcPr marL="91425" marR="91425" marT="91425" marB="91425">
                    <a:solidFill>
                      <a:srgbClr val="AF4345"/>
                    </a:solidFill>
                  </a:tcPr>
                </a:tc>
                <a:tc>
                  <a:txBody>
                    <a:bodyPr/>
                    <a:lstStyle/>
                    <a:p>
                      <a:pPr marL="0" lvl="0" indent="0" algn="ctr" rtl="0">
                        <a:spcBef>
                          <a:spcPts val="0"/>
                        </a:spcBef>
                        <a:spcAft>
                          <a:spcPts val="0"/>
                        </a:spcAft>
                        <a:buNone/>
                      </a:pPr>
                      <a:r>
                        <a:rPr lang="en-GB" sz="1200">
                          <a:solidFill>
                            <a:schemeClr val="lt1"/>
                          </a:solidFill>
                        </a:rPr>
                        <a:t>Wrist</a:t>
                      </a:r>
                      <a:endParaRPr sz="1200">
                        <a:solidFill>
                          <a:schemeClr val="lt1"/>
                        </a:solidFill>
                      </a:endParaRPr>
                    </a:p>
                  </a:txBody>
                  <a:tcPr marL="91425" marR="91425" marT="91425" marB="91425">
                    <a:solidFill>
                      <a:srgbClr val="AF4345"/>
                    </a:solidFill>
                  </a:tcPr>
                </a:tc>
                <a:tc>
                  <a:txBody>
                    <a:bodyPr/>
                    <a:lstStyle/>
                    <a:p>
                      <a:pPr marL="0" lvl="0" indent="0" algn="ctr" rtl="0">
                        <a:spcBef>
                          <a:spcPts val="0"/>
                        </a:spcBef>
                        <a:spcAft>
                          <a:spcPts val="0"/>
                        </a:spcAft>
                        <a:buNone/>
                      </a:pPr>
                      <a:r>
                        <a:rPr lang="en-GB" sz="1200">
                          <a:solidFill>
                            <a:schemeClr val="lt1"/>
                          </a:solidFill>
                        </a:rPr>
                        <a:t>Body fat</a:t>
                      </a:r>
                      <a:endParaRPr sz="1200">
                        <a:solidFill>
                          <a:schemeClr val="lt1"/>
                        </a:solidFill>
                      </a:endParaRPr>
                    </a:p>
                  </a:txBody>
                  <a:tcPr marL="91425" marR="91425" marT="91425" marB="91425">
                    <a:solidFill>
                      <a:srgbClr val="AF4345"/>
                    </a:solidFill>
                  </a:tcPr>
                </a:tc>
                <a:tc>
                  <a:txBody>
                    <a:bodyPr/>
                    <a:lstStyle/>
                    <a:p>
                      <a:pPr marL="0" lvl="0" indent="0" algn="ctr" rtl="0">
                        <a:spcBef>
                          <a:spcPts val="0"/>
                        </a:spcBef>
                        <a:spcAft>
                          <a:spcPts val="0"/>
                        </a:spcAft>
                        <a:buNone/>
                      </a:pPr>
                      <a:r>
                        <a:rPr lang="en-GB" sz="1200">
                          <a:solidFill>
                            <a:schemeClr val="lt1"/>
                          </a:solidFill>
                        </a:rPr>
                        <a:t>95% CI</a:t>
                      </a:r>
                      <a:endParaRPr sz="1200">
                        <a:solidFill>
                          <a:schemeClr val="lt1"/>
                        </a:solidFill>
                      </a:endParaRPr>
                    </a:p>
                  </a:txBody>
                  <a:tcPr marL="91425" marR="91425" marT="91425" marB="91425">
                    <a:solidFill>
                      <a:srgbClr val="AF4345"/>
                    </a:solidFill>
                  </a:tcPr>
                </a:tc>
              </a:tr>
              <a:tr h="683650">
                <a:tc>
                  <a:txBody>
                    <a:bodyPr/>
                    <a:lstStyle/>
                    <a:p>
                      <a:pPr marL="0" lvl="0" indent="0" algn="ctr" rtl="0">
                        <a:spcBef>
                          <a:spcPts val="0"/>
                        </a:spcBef>
                        <a:spcAft>
                          <a:spcPts val="0"/>
                        </a:spcAft>
                        <a:buNone/>
                      </a:pPr>
                      <a:r>
                        <a:rPr lang="en-GB" sz="1300"/>
                        <a:t>Real value</a:t>
                      </a:r>
                      <a:endParaRPr sz="1300"/>
                    </a:p>
                  </a:txBody>
                  <a:tcPr marL="91425" marR="91425" marT="91425" marB="91425"/>
                </a:tc>
                <a:tc>
                  <a:txBody>
                    <a:bodyPr/>
                    <a:lstStyle/>
                    <a:p>
                      <a:pPr marL="0" lvl="0" indent="0" algn="ctr" rtl="0">
                        <a:spcBef>
                          <a:spcPts val="0"/>
                        </a:spcBef>
                        <a:spcAft>
                          <a:spcPts val="0"/>
                        </a:spcAft>
                        <a:buNone/>
                      </a:pPr>
                      <a:r>
                        <a:rPr lang="en-GB" sz="1300"/>
                        <a:t>102</a:t>
                      </a:r>
                      <a:endParaRPr sz="1300"/>
                    </a:p>
                  </a:txBody>
                  <a:tcPr marL="91425" marR="91425" marT="91425" marB="91425"/>
                </a:tc>
                <a:tc>
                  <a:txBody>
                    <a:bodyPr/>
                    <a:lstStyle/>
                    <a:p>
                      <a:pPr marL="0" lvl="0" indent="0" algn="ctr" rtl="0">
                        <a:spcBef>
                          <a:spcPts val="0"/>
                        </a:spcBef>
                        <a:spcAft>
                          <a:spcPts val="0"/>
                        </a:spcAft>
                        <a:buNone/>
                      </a:pPr>
                      <a:r>
                        <a:rPr lang="en-GB" sz="1300"/>
                        <a:t>20</a:t>
                      </a:r>
                      <a:endParaRPr sz="1300"/>
                    </a:p>
                  </a:txBody>
                  <a:tcPr marL="91425" marR="91425" marT="91425" marB="91425"/>
                </a:tc>
                <a:tc>
                  <a:txBody>
                    <a:bodyPr/>
                    <a:lstStyle/>
                    <a:p>
                      <a:pPr marL="0" lvl="0" indent="0" algn="ctr" rtl="0">
                        <a:spcBef>
                          <a:spcPts val="0"/>
                        </a:spcBef>
                        <a:spcAft>
                          <a:spcPts val="0"/>
                        </a:spcAft>
                        <a:buNone/>
                      </a:pPr>
                      <a:r>
                        <a:rPr lang="en-GB" sz="1300"/>
                        <a:t>21.7%</a:t>
                      </a:r>
                      <a:endParaRPr sz="1300"/>
                    </a:p>
                  </a:txBody>
                  <a:tcPr marL="91425" marR="91425" marT="91425" marB="91425"/>
                </a:tc>
                <a:tc>
                  <a:txBody>
                    <a:bodyPr/>
                    <a:lstStyle/>
                    <a:p>
                      <a:pPr marL="0" lvl="0" indent="0" algn="ctr" rtl="0">
                        <a:spcBef>
                          <a:spcPts val="0"/>
                        </a:spcBef>
                        <a:spcAft>
                          <a:spcPts val="0"/>
                        </a:spcAft>
                        <a:buNone/>
                      </a:pPr>
                      <a:endParaRPr sz="1300"/>
                    </a:p>
                  </a:txBody>
                  <a:tcPr marL="91425" marR="91425" marT="91425" marB="91425"/>
                </a:tc>
              </a:tr>
              <a:tr h="683650">
                <a:tc>
                  <a:txBody>
                    <a:bodyPr/>
                    <a:lstStyle/>
                    <a:p>
                      <a:pPr marL="0" lvl="0" indent="0" algn="ctr" rtl="0">
                        <a:spcBef>
                          <a:spcPts val="0"/>
                        </a:spcBef>
                        <a:spcAft>
                          <a:spcPts val="0"/>
                        </a:spcAft>
                        <a:buNone/>
                      </a:pPr>
                      <a:r>
                        <a:rPr lang="en-GB" sz="1300"/>
                        <a:t>Fitted value</a:t>
                      </a:r>
                      <a:endParaRPr sz="1300"/>
                    </a:p>
                  </a:txBody>
                  <a:tcPr marL="91425" marR="91425" marT="91425" marB="91425"/>
                </a:tc>
                <a:tc>
                  <a:txBody>
                    <a:bodyPr/>
                    <a:lstStyle/>
                    <a:p>
                      <a:pPr marL="0" lvl="0" indent="0" algn="ctr" rtl="0">
                        <a:spcBef>
                          <a:spcPts val="0"/>
                        </a:spcBef>
                        <a:spcAft>
                          <a:spcPts val="0"/>
                        </a:spcAft>
                        <a:buNone/>
                      </a:pPr>
                      <a:endParaRPr lang="en-US" altLang="zh-CN" sz="1300">
                        <a:ea typeface="宋体" panose="02010600030101010101" pitchFamily="2" charset="-122"/>
                      </a:endParaRPr>
                    </a:p>
                  </a:txBody>
                  <a:tcPr marL="91425" marR="91425" marT="91425" marB="91425"/>
                </a:tc>
                <a:tc>
                  <a:txBody>
                    <a:bodyPr/>
                    <a:lstStyle/>
                    <a:p>
                      <a:pPr marL="0" lvl="0" indent="0" algn="ctr" rtl="0">
                        <a:spcBef>
                          <a:spcPts val="0"/>
                        </a:spcBef>
                        <a:spcAft>
                          <a:spcPts val="0"/>
                        </a:spcAft>
                        <a:buNone/>
                      </a:pPr>
                      <a:endParaRPr lang="en-US" sz="1300"/>
                    </a:p>
                  </a:txBody>
                  <a:tcPr marL="91425" marR="91425" marT="91425" marB="91425"/>
                </a:tc>
                <a:tc>
                  <a:txBody>
                    <a:bodyPr/>
                    <a:lstStyle/>
                    <a:p>
                      <a:pPr marL="0" lvl="0" indent="0" algn="ctr" rtl="0">
                        <a:spcBef>
                          <a:spcPts val="0"/>
                        </a:spcBef>
                        <a:spcAft>
                          <a:spcPts val="0"/>
                        </a:spcAft>
                        <a:buNone/>
                      </a:pPr>
                      <a:r>
                        <a:rPr lang="en-GB" sz="1300"/>
                        <a:t>22.21%</a:t>
                      </a:r>
                      <a:endParaRPr sz="1300"/>
                    </a:p>
                  </a:txBody>
                  <a:tcPr marL="91425" marR="91425" marT="91425" marB="91425"/>
                </a:tc>
                <a:tc>
                  <a:txBody>
                    <a:bodyPr/>
                    <a:lstStyle/>
                    <a:p>
                      <a:pPr marL="0" lvl="0" indent="0" algn="ctr" rtl="0">
                        <a:spcBef>
                          <a:spcPts val="0"/>
                        </a:spcBef>
                        <a:spcAft>
                          <a:spcPts val="0"/>
                        </a:spcAft>
                        <a:buNone/>
                      </a:pPr>
                      <a:r>
                        <a:rPr lang="en-GB" sz="1300"/>
                        <a:t>14.28%-30.14%</a:t>
                      </a:r>
                      <a:endParaRPr sz="1300"/>
                    </a:p>
                  </a:txBody>
                  <a:tcPr marL="91425" marR="91425" marT="91425" marB="91425"/>
                </a:tc>
              </a:tr>
            </a:tbl>
          </a:graphicData>
        </a:graphic>
      </p:graphicFrame>
      <p:sp>
        <p:nvSpPr>
          <p:cNvPr id="140" name="Google Shape;140;p19"/>
          <p:cNvSpPr txBox="1"/>
          <p:nvPr/>
        </p:nvSpPr>
        <p:spPr>
          <a:xfrm>
            <a:off x="4337125" y="1394300"/>
            <a:ext cx="54582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panose="020F0502020204030203"/>
                <a:ea typeface="Lato" panose="020F0502020204030203"/>
                <a:cs typeface="Lato" panose="020F0502020204030203"/>
                <a:sym typeface="Lato" panose="020F0502020204030203"/>
              </a:rPr>
              <a:t>Example: Estimate of average body fat for U.S. men in 2021</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Diagnosis For Significance &amp; C</a:t>
            </a:r>
            <a:r>
              <a:rPr lang="en-GB" sz="3000"/>
              <a:t>ollinearity</a:t>
            </a:r>
            <a:endParaRPr sz="3000"/>
          </a:p>
        </p:txBody>
      </p:sp>
      <p:graphicFrame>
        <p:nvGraphicFramePr>
          <p:cNvPr id="146" name="Google Shape;146;p20"/>
          <p:cNvGraphicFramePr/>
          <p:nvPr/>
        </p:nvGraphicFramePr>
        <p:xfrm>
          <a:off x="846525" y="1214075"/>
          <a:ext cx="7450950" cy="3000000"/>
        </p:xfrm>
        <a:graphic>
          <a:graphicData uri="http://schemas.openxmlformats.org/drawingml/2006/table">
            <a:tbl>
              <a:tblPr>
                <a:noFill/>
                <a:tableStyleId>{32C1BD5E-304D-49F2-85E9-9922C7C4974B}</a:tableStyleId>
              </a:tblPr>
              <a:tblGrid>
                <a:gridCol w="2196975"/>
                <a:gridCol w="1992350"/>
                <a:gridCol w="1630600"/>
                <a:gridCol w="1631025"/>
              </a:tblGrid>
              <a:tr h="310250">
                <a:tc>
                  <a:txBody>
                    <a:bodyPr/>
                    <a:lstStyle/>
                    <a:p>
                      <a:pPr marL="0" lvl="0" indent="0" algn="ctr" rtl="0">
                        <a:spcBef>
                          <a:spcPts val="0"/>
                        </a:spcBef>
                        <a:spcAft>
                          <a:spcPts val="0"/>
                        </a:spcAft>
                        <a:buNone/>
                      </a:pP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F value</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t value</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700">
                          <a:solidFill>
                            <a:schemeClr val="lt1"/>
                          </a:solidFill>
                        </a:rPr>
                        <a:t>p value</a:t>
                      </a:r>
                      <a:r>
                        <a:rPr lang="en-GB" sz="1700">
                          <a:solidFill>
                            <a:schemeClr val="lt1"/>
                          </a:solidFill>
                        </a:rPr>
                        <a:t> </a:t>
                      </a:r>
                      <a:endParaRPr sz="1700">
                        <a:solidFill>
                          <a:schemeClr val="lt1"/>
                        </a:solidFill>
                      </a:endParaRPr>
                    </a:p>
                  </a:txBody>
                  <a:tcPr marL="91425" marR="91425" marT="91425" marB="91425" anchor="ctr">
                    <a:lnB w="9525" cap="flat" cmpd="sng">
                      <a:solidFill>
                        <a:srgbClr val="9E9E9E"/>
                      </a:solidFill>
                      <a:prstDash val="solid"/>
                      <a:round/>
                      <a:headEnd type="none" w="sm" len="sm"/>
                      <a:tailEnd type="none" w="sm" len="sm"/>
                    </a:lnB>
                    <a:solidFill>
                      <a:schemeClr val="accent5"/>
                    </a:solidFill>
                  </a:tcPr>
                </a:tc>
              </a:tr>
              <a:tr h="448300">
                <a:tc>
                  <a:txBody>
                    <a:bodyPr/>
                    <a:lstStyle/>
                    <a:p>
                      <a:pPr marL="0" lvl="0" indent="0" algn="ctr" rtl="0">
                        <a:spcBef>
                          <a:spcPts val="0"/>
                        </a:spcBef>
                        <a:spcAft>
                          <a:spcPts val="0"/>
                        </a:spcAft>
                        <a:buNone/>
                      </a:pPr>
                      <a:r>
                        <a:rPr lang="en-GB" sz="1600"/>
                        <a:t>whole model</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304.5</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&lt;0.01</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99550">
                <a:tc>
                  <a:txBody>
                    <a:bodyPr/>
                    <a:lstStyle/>
                    <a:p>
                      <a:pPr marL="0" lvl="0" indent="0" algn="ctr" rtl="0">
                        <a:spcBef>
                          <a:spcPts val="0"/>
                        </a:spcBef>
                        <a:spcAft>
                          <a:spcPts val="0"/>
                        </a:spcAft>
                        <a:buNone/>
                      </a:pPr>
                      <a:r>
                        <a:rPr lang="en-GB" sz="1600"/>
                        <a:t>Abdomen</a:t>
                      </a:r>
                      <a:endParaRPr sz="16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a:t>
                      </a:r>
                      <a:endParaRPr sz="16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22.8</a:t>
                      </a:r>
                      <a:endParaRPr sz="16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t>&lt;0.01</a:t>
                      </a:r>
                      <a:endParaRPr sz="16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99550">
                <a:tc>
                  <a:txBody>
                    <a:bodyPr/>
                    <a:lstStyle/>
                    <a:p>
                      <a:pPr marL="0" lvl="0" indent="0" algn="ctr" rtl="0">
                        <a:spcBef>
                          <a:spcPts val="0"/>
                        </a:spcBef>
                        <a:spcAft>
                          <a:spcPts val="0"/>
                        </a:spcAft>
                        <a:buNone/>
                      </a:pPr>
                      <a:r>
                        <a:rPr lang="en-GB" sz="1600"/>
                        <a:t>Wrist</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600"/>
                        <a:t>/</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600"/>
                        <a:t>-5.97</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600"/>
                        <a:t>&lt;0.01</a:t>
                      </a:r>
                      <a:endParaRPr sz="1600"/>
                    </a:p>
                  </a:txBody>
                  <a:tcPr marL="91425" marR="91425" marT="91425" marB="91425">
                    <a:lnT w="9525" cap="flat" cmpd="sng">
                      <a:solidFill>
                        <a:srgbClr val="9E9E9E"/>
                      </a:solidFill>
                      <a:prstDash val="solid"/>
                      <a:round/>
                      <a:headEnd type="none" w="sm" len="sm"/>
                      <a:tailEnd type="none" w="sm" len="sm"/>
                    </a:lnT>
                  </a:tcPr>
                </a:tc>
              </a:tr>
            </a:tbl>
          </a:graphicData>
        </a:graphic>
      </p:graphicFrame>
      <p:graphicFrame>
        <p:nvGraphicFramePr>
          <p:cNvPr id="147" name="Google Shape;147;p20"/>
          <p:cNvGraphicFramePr/>
          <p:nvPr/>
        </p:nvGraphicFramePr>
        <p:xfrm>
          <a:off x="952500" y="3549625"/>
          <a:ext cx="7239000" cy="3000000"/>
        </p:xfrm>
        <a:graphic>
          <a:graphicData uri="http://schemas.openxmlformats.org/drawingml/2006/table">
            <a:tbl>
              <a:tblPr>
                <a:noFill/>
                <a:tableStyleId>{32C1BD5E-304D-49F2-85E9-9922C7C4974B}</a:tableStyleId>
              </a:tblPr>
              <a:tblGrid>
                <a:gridCol w="3619500"/>
                <a:gridCol w="3619500"/>
              </a:tblGrid>
              <a:tr h="381000">
                <a:tc>
                  <a:txBody>
                    <a:bodyPr/>
                    <a:lstStyle/>
                    <a:p>
                      <a:pPr marL="0" lvl="0" indent="0" algn="ctr" rtl="0">
                        <a:spcBef>
                          <a:spcPts val="0"/>
                        </a:spcBef>
                        <a:spcAft>
                          <a:spcPts val="0"/>
                        </a:spcAft>
                        <a:buNone/>
                      </a:pPr>
                    </a:p>
                  </a:txBody>
                  <a:tcPr marL="91425" marR="91425" marT="91425" marB="91425">
                    <a:lnR w="9525" cap="flat" cmpd="sng">
                      <a:solidFill>
                        <a:schemeClr val="lt1"/>
                      </a:solidFill>
                      <a:prstDash val="solid"/>
                      <a:round/>
                      <a:headEnd type="none" w="sm" len="sm"/>
                      <a:tailEnd type="none" w="sm" len="sm"/>
                    </a:lnR>
                    <a:solidFill>
                      <a:srgbClr val="AF4345"/>
                    </a:solidFill>
                  </a:tcPr>
                </a:tc>
                <a:tc>
                  <a:txBody>
                    <a:bodyPr/>
                    <a:lstStyle/>
                    <a:p>
                      <a:pPr marL="0" lvl="0" indent="0" algn="ctr" rtl="0">
                        <a:spcBef>
                          <a:spcPts val="0"/>
                        </a:spcBef>
                        <a:spcAft>
                          <a:spcPts val="0"/>
                        </a:spcAft>
                        <a:buNone/>
                      </a:pPr>
                      <a:r>
                        <a:rPr lang="en-GB" sz="1700">
                          <a:solidFill>
                            <a:schemeClr val="lt1"/>
                          </a:solidFill>
                        </a:rPr>
                        <a:t>VIF value</a:t>
                      </a:r>
                      <a:endParaRPr sz="1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AF4345"/>
                    </a:solidFill>
                  </a:tcPr>
                </a:tc>
              </a:tr>
              <a:tr h="381000">
                <a:tc>
                  <a:txBody>
                    <a:bodyPr/>
                    <a:lstStyle/>
                    <a:p>
                      <a:pPr marL="0" lvl="0" indent="0" algn="ctr" rtl="0">
                        <a:spcBef>
                          <a:spcPts val="0"/>
                        </a:spcBef>
                        <a:spcAft>
                          <a:spcPts val="0"/>
                        </a:spcAft>
                        <a:buNone/>
                      </a:pPr>
                      <a:r>
                        <a:rPr lang="en-GB" sz="1600"/>
                        <a:t>Abdomen</a:t>
                      </a:r>
                      <a:r>
                        <a:rPr lang="en-GB" sz="1600"/>
                        <a:t> &amp; Wrist</a:t>
                      </a:r>
                      <a:endParaRPr sz="1600"/>
                    </a:p>
                  </a:txBody>
                  <a:tcPr marL="91425" marR="91425" marT="91425" marB="91425"/>
                </a:tc>
                <a:tc>
                  <a:txBody>
                    <a:bodyPr/>
                    <a:lstStyle/>
                    <a:p>
                      <a:pPr marL="0" lvl="0" indent="0" algn="ctr" rtl="0">
                        <a:spcBef>
                          <a:spcPts val="0"/>
                        </a:spcBef>
                        <a:spcAft>
                          <a:spcPts val="0"/>
                        </a:spcAft>
                        <a:buNone/>
                      </a:pPr>
                      <a:r>
                        <a:rPr lang="en-GB" sz="1600"/>
                        <a:t>1.54</a:t>
                      </a:r>
                      <a:endParaRPr sz="1600"/>
                    </a:p>
                  </a:txBody>
                  <a:tcPr marL="91425" marR="91425" marT="91425" marB="91425">
                    <a:lnT w="9525" cap="flat" cmpd="sng">
                      <a:solidFill>
                        <a:schemeClr val="lt1"/>
                      </a:solidFill>
                      <a:prstDash val="solid"/>
                      <a:round/>
                      <a:headEnd type="none" w="sm" len="sm"/>
                      <a:tailEnd type="none" w="sm" len="sm"/>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t>Diagnosis For Residual Normality</a:t>
            </a:r>
            <a:endParaRPr sz="3000"/>
          </a:p>
        </p:txBody>
      </p:sp>
      <p:pic>
        <p:nvPicPr>
          <p:cNvPr id="153" name="Google Shape;153;p21"/>
          <p:cNvPicPr preferRelativeResize="0"/>
          <p:nvPr/>
        </p:nvPicPr>
        <p:blipFill>
          <a:blip r:embed="rId1"/>
          <a:stretch>
            <a:fillRect/>
          </a:stretch>
        </p:blipFill>
        <p:spPr>
          <a:xfrm>
            <a:off x="1500075" y="1017450"/>
            <a:ext cx="6143831" cy="382125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GUyZDk5MTc1NzQyMjVhNDVkNTAyNmVjNWQ5ODlmNzQifQ=="/>
</p:tagLst>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1857</Words>
  <Application>WPS 演示</Application>
  <PresentationFormat/>
  <Paragraphs>205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Arial</vt:lpstr>
      <vt:lpstr>Playfair Display</vt:lpstr>
      <vt:lpstr>Lato</vt:lpstr>
      <vt:lpstr>Courier New</vt:lpstr>
      <vt:lpstr>微软雅黑</vt:lpstr>
      <vt:lpstr>Arial Unicode MS</vt:lpstr>
      <vt:lpstr>Coral</vt:lpstr>
      <vt:lpstr>Linear Regression</vt:lpstr>
      <vt:lpstr>Data Cleaning - Deletion</vt:lpstr>
      <vt:lpstr>Model Options</vt:lpstr>
      <vt:lpstr>Metric For Model Performance</vt:lpstr>
      <vt:lpstr>Model Performance</vt:lpstr>
      <vt:lpstr>Why Two Factors?</vt:lpstr>
      <vt:lpstr>Linear Regression Model</vt:lpstr>
      <vt:lpstr>Diagnosis For Significance &amp; Collinearity</vt:lpstr>
      <vt:lpstr>Diagnosis For Residual Normality</vt:lpstr>
      <vt:lpstr>Diagnosis For Homoscedasticity</vt:lpstr>
      <vt:lpstr>Model Strengths &amp; Weaknesses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Estimation: Linear Regression</dc:title>
  <dc:creator/>
  <cp:lastModifiedBy>熹熹</cp:lastModifiedBy>
  <cp:revision>1</cp:revision>
  <dcterms:created xsi:type="dcterms:W3CDTF">2023-10-16T01:12:16Z</dcterms:created>
  <dcterms:modified xsi:type="dcterms:W3CDTF">2023-10-16T01:12:17Z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E87EBBB19E9E4031B10F6D9D22E4DFF0_12</vt:lpwstr>
  </property>
  <property fmtid="{D5CDD505-2E9C-101B-9397-08002B2CF9AE}" pid="3" name="KSOProductBuildVer">
    <vt:lpwstr>2052-12.1.0.15712</vt:lpwstr>
  </property>
</Properties>
</file>