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23"/>
  </p:notesMasterIdLst>
  <p:sldIdLst>
    <p:sldId id="258" r:id="rId2"/>
    <p:sldId id="259" r:id="rId3"/>
    <p:sldId id="260" r:id="rId4"/>
    <p:sldId id="261" r:id="rId5"/>
    <p:sldId id="264" r:id="rId6"/>
    <p:sldId id="265" r:id="rId7"/>
    <p:sldId id="262" r:id="rId8"/>
    <p:sldId id="266" r:id="rId9"/>
    <p:sldId id="269" r:id="rId10"/>
    <p:sldId id="272" r:id="rId11"/>
    <p:sldId id="273" r:id="rId12"/>
    <p:sldId id="270" r:id="rId13"/>
    <p:sldId id="271" r:id="rId14"/>
    <p:sldId id="286" r:id="rId15"/>
    <p:sldId id="274" r:id="rId16"/>
    <p:sldId id="282" r:id="rId17"/>
    <p:sldId id="287" r:id="rId18"/>
    <p:sldId id="289" r:id="rId19"/>
    <p:sldId id="275" r:id="rId20"/>
    <p:sldId id="285" r:id="rId21"/>
    <p:sldId id="279" r:id="rId22"/>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025"/>
    <p:restoredTop sz="95581"/>
  </p:normalViewPr>
  <p:slideViewPr>
    <p:cSldViewPr snapToGrid="0" snapToObjects="1">
      <p:cViewPr varScale="1">
        <p:scale>
          <a:sx n="69" d="100"/>
          <a:sy n="69" d="100"/>
        </p:scale>
        <p:origin x="24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C0B3C-F7E6-42F7-A153-1D96B757CDFE}" type="datetimeFigureOut">
              <a:rPr lang="zh-CN" altLang="en-US" smtClean="0"/>
              <a:t>2016/3/17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35AF7-5213-44C9-97DF-2A0EED905B99}" type="slidenum">
              <a:rPr lang="zh-CN" altLang="en-US" smtClean="0"/>
              <a:t>‹#›</a:t>
            </a:fld>
            <a:endParaRPr lang="zh-CN" altLang="en-US"/>
          </a:p>
        </p:txBody>
      </p:sp>
    </p:spTree>
    <p:extLst>
      <p:ext uri="{BB962C8B-B14F-4D97-AF65-F5344CB8AC3E}">
        <p14:creationId xmlns:p14="http://schemas.microsoft.com/office/powerpoint/2010/main" val="1011996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B35AF7-5213-44C9-97DF-2A0EED905B99}" type="slidenum">
              <a:rPr lang="zh-CN" altLang="en-US" smtClean="0"/>
              <a:t>7</a:t>
            </a:fld>
            <a:endParaRPr lang="zh-CN" altLang="en-US"/>
          </a:p>
        </p:txBody>
      </p:sp>
    </p:spTree>
    <p:extLst>
      <p:ext uri="{BB962C8B-B14F-4D97-AF65-F5344CB8AC3E}">
        <p14:creationId xmlns:p14="http://schemas.microsoft.com/office/powerpoint/2010/main" val="760845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000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l="407" t="2192" r="-407" b="22808"/>
          <a:stretch/>
        </p:blipFill>
        <p:spPr>
          <a:xfrm>
            <a:off x="0" y="0"/>
            <a:ext cx="12192000" cy="6858000"/>
          </a:xfrm>
          <a:prstGeom prst="rect">
            <a:avLst/>
          </a:prstGeom>
        </p:spPr>
      </p:pic>
    </p:spTree>
    <p:extLst>
      <p:ext uri="{BB962C8B-B14F-4D97-AF65-F5344CB8AC3E}">
        <p14:creationId xmlns:p14="http://schemas.microsoft.com/office/powerpoint/2010/main" val="108117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l="407" t="2192" r="-407" b="22808"/>
          <a:stretch/>
        </p:blipFill>
        <p:spPr>
          <a:xfrm>
            <a:off x="0" y="0"/>
            <a:ext cx="12192000" cy="6858000"/>
          </a:xfrm>
          <a:prstGeom prst="rect">
            <a:avLst/>
          </a:prstGeom>
        </p:spPr>
      </p:pic>
      <p:sp>
        <p:nvSpPr>
          <p:cNvPr id="3" name="文本占位符 7"/>
          <p:cNvSpPr>
            <a:spLocks noGrp="1"/>
          </p:cNvSpPr>
          <p:nvPr>
            <p:ph type="body" sz="quarter" idx="10" hasCustomPrompt="1"/>
          </p:nvPr>
        </p:nvSpPr>
        <p:spPr>
          <a:xfrm>
            <a:off x="1227883" y="182033"/>
            <a:ext cx="5338017" cy="529569"/>
          </a:xfrm>
          <a:prstGeom prst="rect">
            <a:avLst/>
          </a:prstGeom>
          <a:solidFill>
            <a:schemeClr val="tx1">
              <a:lumMod val="75000"/>
              <a:lumOff val="25000"/>
            </a:schemeClr>
          </a:solidFill>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grpSp>
        <p:nvGrpSpPr>
          <p:cNvPr id="4" name="组 3"/>
          <p:cNvGrpSpPr/>
          <p:nvPr userDrawn="1"/>
        </p:nvGrpSpPr>
        <p:grpSpPr>
          <a:xfrm>
            <a:off x="-1" y="182033"/>
            <a:ext cx="1104901" cy="529569"/>
            <a:chOff x="1" y="2266932"/>
            <a:chExt cx="12192000" cy="1446549"/>
          </a:xfrm>
        </p:grpSpPr>
        <p:sp>
          <p:nvSpPr>
            <p:cNvPr id="5" name="矩形 4"/>
            <p:cNvSpPr/>
            <p:nvPr/>
          </p:nvSpPr>
          <p:spPr>
            <a:xfrm rot="16200000">
              <a:off x="5854909" y="-2623610"/>
              <a:ext cx="482183"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rot="16200000">
              <a:off x="5854909" y="-3105793"/>
              <a:ext cx="482183" cy="121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rot="16200000">
              <a:off x="5854909" y="-3587976"/>
              <a:ext cx="482183"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450956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a:solidFill>
                  <a:srgbClr val="FFFFFF"/>
                </a:solidFill>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行距</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声明</a:t>
            </a:r>
            <a:endParaRPr lang="en-US" altLang="zh-CN" sz="1400" dirty="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a:ea typeface="微软雅黑"/>
                <a:cs typeface="Segoe UI Light"/>
              </a:rPr>
              <a:t>英文 </a:t>
            </a:r>
            <a:r>
              <a:rPr lang="en-US" altLang="zh-CN" sz="1400" dirty="0">
                <a:solidFill>
                  <a:srgbClr val="FFFFFF"/>
                </a:solidFill>
                <a:latin typeface="Segoe UI Light"/>
                <a:cs typeface="Segoe UI Light"/>
              </a:rPr>
              <a:t>Century Gothic</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中文 微软雅黑</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正文 </a:t>
            </a:r>
            <a:r>
              <a:rPr lang="en-US" altLang="zh-CN" sz="1400" dirty="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en-US" altLang="zh-CN" sz="1400" dirty="0" err="1">
                <a:solidFill>
                  <a:srgbClr val="FFFFFF"/>
                </a:solidFill>
                <a:latin typeface="Segoe UI Light"/>
                <a:ea typeface="微软雅黑"/>
                <a:cs typeface="Segoe UI Light"/>
              </a:rPr>
              <a:t>cn.bing.com</a:t>
            </a: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a:solidFill>
                  <a:srgbClr val="000000"/>
                </a:solidFill>
                <a:latin typeface="Century Gothic"/>
                <a:ea typeface="微软雅黑" charset="0"/>
              </a:rPr>
              <a:t>点击</a:t>
            </a:r>
            <a:r>
              <a:rPr kumimoji="1" lang="en-US" altLang="zh-CN" sz="1333" dirty="0">
                <a:solidFill>
                  <a:srgbClr val="000000"/>
                </a:solidFill>
                <a:latin typeface="Segoe UI Light" charset="0"/>
                <a:ea typeface="Segoe UI Light" charset="0"/>
                <a:cs typeface="Segoe UI Light" charset="0"/>
              </a:rPr>
              <a:t>Logo</a:t>
            </a:r>
            <a:r>
              <a:rPr kumimoji="1" lang="zh-CN" altLang="en-US" sz="1333" dirty="0">
                <a:solidFill>
                  <a:srgbClr val="000000"/>
                </a:solidFill>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62" r:id="rId4"/>
    <p:sldLayoutId id="2147483664" r:id="rId5"/>
    <p:sldLayoutId id="2147483663" r:id="rId6"/>
    <p:sldLayoutId id="214748366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 12"/>
          <p:cNvGrpSpPr/>
          <p:nvPr/>
        </p:nvGrpSpPr>
        <p:grpSpPr>
          <a:xfrm>
            <a:off x="1" y="2266932"/>
            <a:ext cx="12192000" cy="1446549"/>
            <a:chOff x="1" y="2266932"/>
            <a:chExt cx="12192000" cy="1446549"/>
          </a:xfrm>
        </p:grpSpPr>
        <p:sp>
          <p:nvSpPr>
            <p:cNvPr id="3" name="矩形 2"/>
            <p:cNvSpPr/>
            <p:nvPr/>
          </p:nvSpPr>
          <p:spPr>
            <a:xfrm rot="16200000">
              <a:off x="5854909" y="-2623610"/>
              <a:ext cx="482183"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rot="16200000">
              <a:off x="5854909" y="-3105793"/>
              <a:ext cx="482183" cy="121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6200000">
              <a:off x="5854909" y="-3587976"/>
              <a:ext cx="482183"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 name="文本框 1"/>
          <p:cNvSpPr txBox="1"/>
          <p:nvPr/>
        </p:nvSpPr>
        <p:spPr>
          <a:xfrm>
            <a:off x="2618131" y="2266933"/>
            <a:ext cx="6955746" cy="1446548"/>
          </a:xfrm>
          <a:prstGeom prst="rect">
            <a:avLst/>
          </a:prstGeom>
          <a:solidFill>
            <a:schemeClr val="tx1">
              <a:lumMod val="75000"/>
              <a:lumOff val="25000"/>
            </a:schemeClr>
          </a:solidFill>
        </p:spPr>
        <p:txBody>
          <a:bodyPr wrap="none" lIns="91438" tIns="45719" rIns="91438" bIns="45719" rtlCol="0">
            <a:spAutoFit/>
          </a:bodyPr>
          <a:lstStyle/>
          <a:p>
            <a:pPr algn="ctr"/>
            <a:r>
              <a:rPr lang="zh-CN" altLang="en-US" sz="8800" b="1" dirty="0">
                <a:ln w="0"/>
                <a:solidFill>
                  <a:schemeClr val="bg1"/>
                </a:solidFill>
                <a:latin typeface="微软雅黑" panose="020B0503020204020204" pitchFamily="34" charset="-122"/>
                <a:ea typeface="微软雅黑" panose="020B0503020204020204" pitchFamily="34" charset="-122"/>
              </a:rPr>
              <a:t>毕设开题答辩</a:t>
            </a:r>
          </a:p>
        </p:txBody>
      </p:sp>
      <p:sp>
        <p:nvSpPr>
          <p:cNvPr id="11" name="文本框 10"/>
          <p:cNvSpPr txBox="1"/>
          <p:nvPr/>
        </p:nvSpPr>
        <p:spPr>
          <a:xfrm>
            <a:off x="3695343" y="3871557"/>
            <a:ext cx="4801314" cy="461665"/>
          </a:xfrm>
          <a:prstGeom prst="rect">
            <a:avLst/>
          </a:prstGeom>
          <a:noFill/>
        </p:spPr>
        <p:txBody>
          <a:bodyPr wrap="none" rtlCol="0">
            <a:spAutoFit/>
          </a:bodyPr>
          <a:lstStyle/>
          <a:p>
            <a:pPr algn="ctr"/>
            <a:r>
              <a:rPr kumimoji="1" lang="en-US" altLang="zh-CN" sz="2400" b="1" dirty="0">
                <a:solidFill>
                  <a:schemeClr val="tx1">
                    <a:lumMod val="75000"/>
                    <a:lumOff val="25000"/>
                  </a:schemeClr>
                </a:solidFill>
                <a:latin typeface="Microsoft YaHei" charset="0"/>
                <a:ea typeface="Microsoft YaHei" charset="0"/>
                <a:cs typeface="Microsoft YaHei" charset="0"/>
              </a:rPr>
              <a:t>《</a:t>
            </a:r>
            <a:r>
              <a:rPr kumimoji="1" lang="zh-CN" altLang="en-US" sz="2400" b="1" dirty="0">
                <a:solidFill>
                  <a:schemeClr val="tx1">
                    <a:lumMod val="75000"/>
                    <a:lumOff val="25000"/>
                  </a:schemeClr>
                </a:solidFill>
                <a:latin typeface="Microsoft YaHei" charset="0"/>
                <a:ea typeface="Microsoft YaHei" charset="0"/>
                <a:cs typeface="Microsoft YaHei" charset="0"/>
              </a:rPr>
              <a:t>汽车之家虚假口碑信息的甄别</a:t>
            </a:r>
            <a:r>
              <a:rPr kumimoji="1" lang="en-US" altLang="zh-CN" sz="2400" b="1" dirty="0">
                <a:solidFill>
                  <a:schemeClr val="tx1">
                    <a:lumMod val="75000"/>
                    <a:lumOff val="25000"/>
                  </a:schemeClr>
                </a:solidFill>
                <a:latin typeface="Microsoft YaHei" charset="0"/>
                <a:ea typeface="Microsoft YaHei" charset="0"/>
                <a:cs typeface="Microsoft YaHei" charset="0"/>
              </a:rPr>
              <a:t>》</a:t>
            </a:r>
            <a:endParaRPr kumimoji="1" lang="zh-CN" altLang="en-US" sz="2400" b="1" dirty="0">
              <a:solidFill>
                <a:schemeClr val="tx1">
                  <a:lumMod val="75000"/>
                  <a:lumOff val="25000"/>
                </a:schemeClr>
              </a:solidFill>
              <a:latin typeface="Microsoft YaHei" charset="0"/>
              <a:ea typeface="Microsoft YaHei" charset="0"/>
              <a:cs typeface="Microsoft YaHei" charset="0"/>
            </a:endParaRPr>
          </a:p>
        </p:txBody>
      </p:sp>
      <p:sp>
        <p:nvSpPr>
          <p:cNvPr id="12" name="文本框 8"/>
          <p:cNvSpPr txBox="1"/>
          <p:nvPr/>
        </p:nvSpPr>
        <p:spPr>
          <a:xfrm>
            <a:off x="3471725" y="4505256"/>
            <a:ext cx="5248551"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lnSpc>
                <a:spcPct val="130000"/>
              </a:lnSpc>
              <a:buFont typeface="Wingdings" charset="2"/>
              <a:buChar char="n"/>
            </a:pPr>
            <a:r>
              <a:rPr lang="zh-CN" altLang="en-US" sz="1400" b="1" dirty="0">
                <a:solidFill>
                  <a:schemeClr val="tx1">
                    <a:lumMod val="75000"/>
                    <a:lumOff val="25000"/>
                  </a:schemeClr>
                </a:solidFill>
                <a:latin typeface="微软雅黑" charset="0"/>
                <a:ea typeface="微软雅黑" charset="0"/>
              </a:rPr>
              <a:t>学校名称：哈尔滨工业大学</a:t>
            </a:r>
          </a:p>
          <a:p>
            <a:pPr marL="285750" indent="-285750" algn="ctr">
              <a:lnSpc>
                <a:spcPct val="130000"/>
              </a:lnSpc>
              <a:buFont typeface="Wingdings" charset="2"/>
              <a:buChar char="n"/>
            </a:pPr>
            <a:r>
              <a:rPr lang="zh-CN" altLang="en-US" sz="1400" b="1" dirty="0">
                <a:solidFill>
                  <a:schemeClr val="tx1">
                    <a:lumMod val="75000"/>
                    <a:lumOff val="25000"/>
                  </a:schemeClr>
                </a:solidFill>
                <a:latin typeface="微软雅黑" charset="0"/>
                <a:ea typeface="微软雅黑" charset="0"/>
              </a:rPr>
              <a:t>指导老师：刘旭东</a:t>
            </a:r>
          </a:p>
          <a:p>
            <a:pPr marL="285750" indent="-285750" algn="ctr">
              <a:lnSpc>
                <a:spcPct val="130000"/>
              </a:lnSpc>
              <a:buFont typeface="Wingdings" charset="2"/>
              <a:buChar char="n"/>
            </a:pPr>
            <a:r>
              <a:rPr lang="zh-CN" altLang="en-US" sz="1400" b="1" dirty="0">
                <a:solidFill>
                  <a:schemeClr val="tx1">
                    <a:lumMod val="75000"/>
                    <a:lumOff val="25000"/>
                  </a:schemeClr>
                </a:solidFill>
                <a:latin typeface="微软雅黑" charset="0"/>
                <a:ea typeface="微软雅黑" charset="0"/>
              </a:rPr>
              <a:t>报告人：魏鸿焱</a:t>
            </a:r>
          </a:p>
        </p:txBody>
      </p:sp>
    </p:spTree>
    <p:extLst>
      <p:ext uri="{BB962C8B-B14F-4D97-AF65-F5344CB8AC3E}">
        <p14:creationId xmlns:p14="http://schemas.microsoft.com/office/powerpoint/2010/main" val="8472280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27883" y="182033"/>
            <a:ext cx="2402008" cy="529569"/>
          </a:xfrm>
        </p:spPr>
        <p:txBody>
          <a:bodyPr/>
          <a:lstStyle/>
          <a:p>
            <a:r>
              <a:rPr kumimoji="1" lang="en-US" altLang="zh-CN" dirty="0"/>
              <a:t>3</a:t>
            </a:r>
            <a:r>
              <a:rPr kumimoji="1" lang="zh-CN" altLang="en-US" dirty="0"/>
              <a:t> 主要研究内容</a:t>
            </a:r>
          </a:p>
        </p:txBody>
      </p:sp>
      <p:sp>
        <p:nvSpPr>
          <p:cNvPr id="3" name="矩形 2"/>
          <p:cNvSpPr/>
          <p:nvPr/>
        </p:nvSpPr>
        <p:spPr>
          <a:xfrm>
            <a:off x="1440873" y="1582341"/>
            <a:ext cx="9892145" cy="4154984"/>
          </a:xfrm>
          <a:prstGeom prst="rect">
            <a:avLst/>
          </a:prstGeom>
        </p:spPr>
        <p:txBody>
          <a:bodyPr wrap="square">
            <a:spAutoFit/>
          </a:bodyPr>
          <a:lstStyle/>
          <a:p>
            <a:r>
              <a:rPr lang="zh-CN" altLang="en-US" sz="2400" dirty="0"/>
              <a:t>互联网上的虚假事实陈述严重影响人们有效地获取信息。本题目的主要研究内容是甄别出汽车之家网站中的虚假口碑信息。从评论对象的一些历史口碑中使用机器学习方法建立一个分类模型，待训练结果达到满意程度后，以此作为标准来对全部口碑进行分类，最终得到两类口碑集合，即真实的口碑集与虚假的口碑集。</a:t>
            </a:r>
          </a:p>
          <a:p>
            <a:r>
              <a:rPr lang="zh-CN" altLang="en-US" sz="2400" dirty="0"/>
              <a:t>选择汽车之家网站作为计算评论可信度的平台是因为该网站上的口碑评论内容格式整齐，便于处理，可以将</a:t>
            </a:r>
            <a:r>
              <a:rPr lang="en-US" altLang="zh-CN" sz="2400" dirty="0"/>
              <a:t>web</a:t>
            </a:r>
            <a:r>
              <a:rPr lang="zh-CN" altLang="en-US" sz="2400" dirty="0"/>
              <a:t>信息提取到关系型数据库中规范其形式，便于针对性地对特定商品或特定用户的研究。而且该网站在汽车社区类网站中在信息规模与用户数量上具有代表性，信息更新速度快，汽车类型与入驻商家也非常丰富。在该平台上进行的研究有一定的实用价值。</a:t>
            </a:r>
          </a:p>
        </p:txBody>
      </p:sp>
    </p:spTree>
    <p:extLst>
      <p:ext uri="{BB962C8B-B14F-4D97-AF65-F5344CB8AC3E}">
        <p14:creationId xmlns:p14="http://schemas.microsoft.com/office/powerpoint/2010/main" val="1117726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0" y="4077323"/>
            <a:ext cx="12192000" cy="1446549"/>
            <a:chOff x="1" y="2266932"/>
            <a:chExt cx="12192000" cy="1446549"/>
          </a:xfrm>
        </p:grpSpPr>
        <p:sp>
          <p:nvSpPr>
            <p:cNvPr id="3" name="矩形 2"/>
            <p:cNvSpPr/>
            <p:nvPr/>
          </p:nvSpPr>
          <p:spPr>
            <a:xfrm rot="16200000">
              <a:off x="5854909" y="-2623610"/>
              <a:ext cx="482183"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rot="16200000">
              <a:off x="5854909" y="-3105793"/>
              <a:ext cx="482183" cy="121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6200000">
              <a:off x="5854909" y="-3587976"/>
              <a:ext cx="482183"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6" name="文本框 5"/>
          <p:cNvSpPr txBox="1"/>
          <p:nvPr/>
        </p:nvSpPr>
        <p:spPr>
          <a:xfrm>
            <a:off x="979002" y="4077324"/>
            <a:ext cx="6859566" cy="1446548"/>
          </a:xfrm>
          <a:prstGeom prst="rect">
            <a:avLst/>
          </a:prstGeom>
          <a:solidFill>
            <a:schemeClr val="tx1">
              <a:lumMod val="75000"/>
              <a:lumOff val="25000"/>
            </a:schemeClr>
          </a:solidFill>
        </p:spPr>
        <p:txBody>
          <a:bodyPr wrap="none" lIns="91438" tIns="45719" rIns="91438" bIns="45719" rtlCol="0">
            <a:spAutoFit/>
          </a:bodyPr>
          <a:lstStyle/>
          <a:p>
            <a:r>
              <a:rPr kumimoji="1" lang="en-US" altLang="zh-CN" sz="8800" b="1" dirty="0">
                <a:solidFill>
                  <a:schemeClr val="bg1"/>
                </a:solidFill>
                <a:latin typeface="Microsoft YaHei" charset="0"/>
                <a:ea typeface="Microsoft YaHei" charset="0"/>
                <a:cs typeface="Microsoft YaHei" charset="0"/>
              </a:rPr>
              <a:t>4</a:t>
            </a:r>
            <a:r>
              <a:rPr kumimoji="1" lang="zh-CN" altLang="en-US" sz="8800" b="1" dirty="0">
                <a:solidFill>
                  <a:schemeClr val="bg1"/>
                </a:solidFill>
                <a:latin typeface="Microsoft YaHei" charset="0"/>
                <a:ea typeface="Microsoft YaHei" charset="0"/>
                <a:cs typeface="Microsoft YaHei" charset="0"/>
              </a:rPr>
              <a:t> 研究的方案</a:t>
            </a:r>
          </a:p>
        </p:txBody>
      </p:sp>
    </p:spTree>
    <p:extLst>
      <p:ext uri="{BB962C8B-B14F-4D97-AF65-F5344CB8AC3E}">
        <p14:creationId xmlns:p14="http://schemas.microsoft.com/office/powerpoint/2010/main" val="20148710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环形箭头 53"/>
          <p:cNvSpPr/>
          <p:nvPr/>
        </p:nvSpPr>
        <p:spPr>
          <a:xfrm rot="5400000">
            <a:off x="1428286" y="3614474"/>
            <a:ext cx="2194560" cy="2194560"/>
          </a:xfrm>
          <a:prstGeom prst="circularArrow">
            <a:avLst>
              <a:gd name="adj1" fmla="val 3291"/>
              <a:gd name="adj2" fmla="val 898095"/>
              <a:gd name="adj3" fmla="val 20372752"/>
              <a:gd name="adj4" fmla="val 15855069"/>
              <a:gd name="adj5" fmla="val 572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55" name="环形箭头 54"/>
          <p:cNvSpPr/>
          <p:nvPr/>
        </p:nvSpPr>
        <p:spPr>
          <a:xfrm rot="16200000" flipH="1">
            <a:off x="7106647" y="3411032"/>
            <a:ext cx="2907438" cy="2907438"/>
          </a:xfrm>
          <a:prstGeom prst="circularArrow">
            <a:avLst>
              <a:gd name="adj1" fmla="val 2759"/>
              <a:gd name="adj2" fmla="val 898095"/>
              <a:gd name="adj3" fmla="val 20334573"/>
              <a:gd name="adj4" fmla="val 15855069"/>
              <a:gd name="adj5" fmla="val 57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环形箭头 6"/>
          <p:cNvSpPr/>
          <p:nvPr/>
        </p:nvSpPr>
        <p:spPr>
          <a:xfrm rot="18900000">
            <a:off x="6761683" y="388562"/>
            <a:ext cx="2194560" cy="2194560"/>
          </a:xfrm>
          <a:prstGeom prst="circularArrow">
            <a:avLst>
              <a:gd name="adj1" fmla="val 3291"/>
              <a:gd name="adj2" fmla="val 898095"/>
              <a:gd name="adj3" fmla="val 20372752"/>
              <a:gd name="adj4" fmla="val 15855069"/>
              <a:gd name="adj5" fmla="val 572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3" name="环形箭头 52"/>
          <p:cNvSpPr/>
          <p:nvPr/>
        </p:nvSpPr>
        <p:spPr>
          <a:xfrm rot="2700000" flipH="1">
            <a:off x="2964563" y="1605224"/>
            <a:ext cx="2194560" cy="2194560"/>
          </a:xfrm>
          <a:prstGeom prst="circularArrow">
            <a:avLst>
              <a:gd name="adj1" fmla="val 3291"/>
              <a:gd name="adj2" fmla="val 898095"/>
              <a:gd name="adj3" fmla="val 20372752"/>
              <a:gd name="adj4" fmla="val 15855069"/>
              <a:gd name="adj5" fmla="val 572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 name="文本占位符 1"/>
          <p:cNvSpPr>
            <a:spLocks noGrp="1"/>
          </p:cNvSpPr>
          <p:nvPr>
            <p:ph type="body" sz="quarter" idx="10"/>
          </p:nvPr>
        </p:nvSpPr>
        <p:spPr>
          <a:xfrm>
            <a:off x="1227884" y="182033"/>
            <a:ext cx="2007744" cy="529569"/>
          </a:xfrm>
        </p:spPr>
        <p:txBody>
          <a:bodyPr/>
          <a:lstStyle/>
          <a:p>
            <a:r>
              <a:rPr kumimoji="1" lang="en-US" altLang="zh-CN" dirty="0"/>
              <a:t>4</a:t>
            </a:r>
            <a:r>
              <a:rPr kumimoji="1" lang="zh-CN" altLang="en-US" dirty="0"/>
              <a:t> 探究的方案</a:t>
            </a:r>
          </a:p>
        </p:txBody>
      </p:sp>
      <p:grpSp>
        <p:nvGrpSpPr>
          <p:cNvPr id="5" name="组 4"/>
          <p:cNvGrpSpPr/>
          <p:nvPr/>
        </p:nvGrpSpPr>
        <p:grpSpPr>
          <a:xfrm>
            <a:off x="5093127" y="1871207"/>
            <a:ext cx="2638700" cy="2638700"/>
            <a:chOff x="4571999" y="1867989"/>
            <a:chExt cx="2638700" cy="2638700"/>
          </a:xfrm>
        </p:grpSpPr>
        <p:sp>
          <p:nvSpPr>
            <p:cNvPr id="4" name="同心圆 3"/>
            <p:cNvSpPr/>
            <p:nvPr/>
          </p:nvSpPr>
          <p:spPr>
            <a:xfrm>
              <a:off x="4571999" y="1867989"/>
              <a:ext cx="2638700" cy="2638700"/>
            </a:xfrm>
            <a:prstGeom prst="donut">
              <a:avLst>
                <a:gd name="adj" fmla="val 326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solidFill>
                  <a:schemeClr val="tx1"/>
                </a:solidFill>
              </a:endParaRPr>
            </a:p>
          </p:txBody>
        </p:sp>
        <p:sp>
          <p:nvSpPr>
            <p:cNvPr id="3" name="椭圆 2"/>
            <p:cNvSpPr/>
            <p:nvPr/>
          </p:nvSpPr>
          <p:spPr>
            <a:xfrm>
              <a:off x="4715690" y="2011680"/>
              <a:ext cx="2351318" cy="235131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4400" b="1" dirty="0">
                  <a:latin typeface="Microsoft YaHei" charset="0"/>
                  <a:ea typeface="Microsoft YaHei" charset="0"/>
                  <a:cs typeface="Microsoft YaHei" charset="0"/>
                </a:rPr>
                <a:t>数据存储模块</a:t>
              </a:r>
            </a:p>
          </p:txBody>
        </p:sp>
      </p:grpSp>
      <p:grpSp>
        <p:nvGrpSpPr>
          <p:cNvPr id="24" name="组 23"/>
          <p:cNvGrpSpPr/>
          <p:nvPr/>
        </p:nvGrpSpPr>
        <p:grpSpPr>
          <a:xfrm>
            <a:off x="2971305" y="1899006"/>
            <a:ext cx="2055224" cy="2055224"/>
            <a:chOff x="4571999" y="1867989"/>
            <a:chExt cx="2638700" cy="2638700"/>
          </a:xfrm>
        </p:grpSpPr>
        <p:sp>
          <p:nvSpPr>
            <p:cNvPr id="25" name="同心圆 24"/>
            <p:cNvSpPr/>
            <p:nvPr/>
          </p:nvSpPr>
          <p:spPr>
            <a:xfrm>
              <a:off x="4571999" y="1867989"/>
              <a:ext cx="2638700" cy="2638700"/>
            </a:xfrm>
            <a:prstGeom prst="donut">
              <a:avLst>
                <a:gd name="adj" fmla="val 326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a:solidFill>
                  <a:schemeClr val="tx1"/>
                </a:solidFill>
              </a:endParaRPr>
            </a:p>
          </p:txBody>
        </p:sp>
        <p:sp>
          <p:nvSpPr>
            <p:cNvPr id="26" name="椭圆 25"/>
            <p:cNvSpPr/>
            <p:nvPr/>
          </p:nvSpPr>
          <p:spPr>
            <a:xfrm>
              <a:off x="4715690" y="2011680"/>
              <a:ext cx="2351318" cy="23513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b="1" dirty="0">
                  <a:latin typeface="Microsoft YaHei" charset="0"/>
                  <a:ea typeface="Microsoft YaHei" charset="0"/>
                  <a:cs typeface="Microsoft YaHei" charset="0"/>
                </a:rPr>
                <a:t>爬虫模块</a:t>
              </a:r>
            </a:p>
          </p:txBody>
        </p:sp>
      </p:grpSp>
      <p:grpSp>
        <p:nvGrpSpPr>
          <p:cNvPr id="27" name="组 26"/>
          <p:cNvGrpSpPr/>
          <p:nvPr/>
        </p:nvGrpSpPr>
        <p:grpSpPr>
          <a:xfrm>
            <a:off x="1695800" y="3879152"/>
            <a:ext cx="1628507" cy="1628507"/>
            <a:chOff x="4571999" y="1867989"/>
            <a:chExt cx="2638700" cy="2638700"/>
          </a:xfrm>
        </p:grpSpPr>
        <p:sp>
          <p:nvSpPr>
            <p:cNvPr id="28" name="同心圆 27"/>
            <p:cNvSpPr/>
            <p:nvPr/>
          </p:nvSpPr>
          <p:spPr>
            <a:xfrm>
              <a:off x="4571999" y="1867989"/>
              <a:ext cx="2638700" cy="2638700"/>
            </a:xfrm>
            <a:prstGeom prst="donut">
              <a:avLst>
                <a:gd name="adj" fmla="val 32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solidFill>
                  <a:schemeClr val="tx1"/>
                </a:solidFill>
              </a:endParaRPr>
            </a:p>
          </p:txBody>
        </p:sp>
        <p:sp>
          <p:nvSpPr>
            <p:cNvPr id="29" name="椭圆 28"/>
            <p:cNvSpPr/>
            <p:nvPr/>
          </p:nvSpPr>
          <p:spPr>
            <a:xfrm>
              <a:off x="4715690" y="2011680"/>
              <a:ext cx="2351318" cy="235131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latin typeface="Microsoft YaHei" charset="0"/>
                  <a:ea typeface="Microsoft YaHei" charset="0"/>
                  <a:cs typeface="Microsoft YaHei" charset="0"/>
                </a:rPr>
                <a:t>Web</a:t>
              </a:r>
              <a:r>
                <a:rPr kumimoji="1" lang="zh-CN" altLang="en-US" sz="2000" b="1" dirty="0">
                  <a:latin typeface="Microsoft YaHei" charset="0"/>
                  <a:ea typeface="Microsoft YaHei" charset="0"/>
                  <a:cs typeface="Microsoft YaHei" charset="0"/>
                </a:rPr>
                <a:t>数据</a:t>
              </a:r>
            </a:p>
          </p:txBody>
        </p:sp>
      </p:grpSp>
      <p:grpSp>
        <p:nvGrpSpPr>
          <p:cNvPr id="30" name="组 29"/>
          <p:cNvGrpSpPr/>
          <p:nvPr/>
        </p:nvGrpSpPr>
        <p:grpSpPr>
          <a:xfrm>
            <a:off x="7419152" y="3369548"/>
            <a:ext cx="2684415" cy="2684415"/>
            <a:chOff x="4571999" y="1867989"/>
            <a:chExt cx="2638700" cy="2638700"/>
          </a:xfrm>
        </p:grpSpPr>
        <p:sp>
          <p:nvSpPr>
            <p:cNvPr id="31" name="同心圆 30"/>
            <p:cNvSpPr/>
            <p:nvPr/>
          </p:nvSpPr>
          <p:spPr>
            <a:xfrm>
              <a:off x="4571999" y="1867989"/>
              <a:ext cx="2638700" cy="2638700"/>
            </a:xfrm>
            <a:prstGeom prst="donut">
              <a:avLst>
                <a:gd name="adj" fmla="val 32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32" name="椭圆 31"/>
            <p:cNvSpPr/>
            <p:nvPr/>
          </p:nvSpPr>
          <p:spPr>
            <a:xfrm>
              <a:off x="4715690" y="2011680"/>
              <a:ext cx="2351318" cy="23513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200" b="1" dirty="0">
                  <a:latin typeface="Microsoft YaHei" charset="0"/>
                  <a:ea typeface="Microsoft YaHei" charset="0"/>
                  <a:cs typeface="Microsoft YaHei" charset="0"/>
                </a:rPr>
                <a:t>虚假口碑甄别模块</a:t>
              </a:r>
            </a:p>
          </p:txBody>
        </p:sp>
      </p:grpSp>
      <p:grpSp>
        <p:nvGrpSpPr>
          <p:cNvPr id="33" name="组 32"/>
          <p:cNvGrpSpPr/>
          <p:nvPr/>
        </p:nvGrpSpPr>
        <p:grpSpPr>
          <a:xfrm>
            <a:off x="7044711" y="645653"/>
            <a:ext cx="1628507" cy="1628507"/>
            <a:chOff x="4571999" y="1867989"/>
            <a:chExt cx="2638700" cy="2638700"/>
          </a:xfrm>
        </p:grpSpPr>
        <p:sp>
          <p:nvSpPr>
            <p:cNvPr id="34" name="同心圆 33"/>
            <p:cNvSpPr/>
            <p:nvPr/>
          </p:nvSpPr>
          <p:spPr>
            <a:xfrm>
              <a:off x="4571999" y="1867989"/>
              <a:ext cx="2638700" cy="2638700"/>
            </a:xfrm>
            <a:prstGeom prst="donut">
              <a:avLst>
                <a:gd name="adj" fmla="val 32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solidFill>
                  <a:schemeClr val="tx1"/>
                </a:solidFill>
              </a:endParaRPr>
            </a:p>
          </p:txBody>
        </p:sp>
        <p:sp>
          <p:nvSpPr>
            <p:cNvPr id="35" name="椭圆 34"/>
            <p:cNvSpPr/>
            <p:nvPr/>
          </p:nvSpPr>
          <p:spPr>
            <a:xfrm>
              <a:off x="4715690" y="2011680"/>
              <a:ext cx="2351319" cy="235131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latin typeface="Microsoft YaHei" charset="0"/>
                  <a:ea typeface="Microsoft YaHei" charset="0"/>
                  <a:cs typeface="Microsoft YaHei" charset="0"/>
                </a:rPr>
                <a:t>特征提取模块</a:t>
              </a:r>
            </a:p>
          </p:txBody>
        </p:sp>
      </p:grpSp>
      <p:grpSp>
        <p:nvGrpSpPr>
          <p:cNvPr id="6" name="组 5"/>
          <p:cNvGrpSpPr/>
          <p:nvPr/>
        </p:nvGrpSpPr>
        <p:grpSpPr>
          <a:xfrm>
            <a:off x="8744497" y="780179"/>
            <a:ext cx="2184764" cy="1233095"/>
            <a:chOff x="1316411" y="2972306"/>
            <a:chExt cx="2184764" cy="1233095"/>
          </a:xfrm>
        </p:grpSpPr>
        <p:sp>
          <p:nvSpPr>
            <p:cNvPr id="40" name="文本框 8"/>
            <p:cNvSpPr txBox="1"/>
            <p:nvPr/>
          </p:nvSpPr>
          <p:spPr>
            <a:xfrm>
              <a:off x="1316411" y="3392871"/>
              <a:ext cx="2184764"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微软雅黑" charset="0"/>
                  <a:ea typeface="微软雅黑" charset="0"/>
                </a:rPr>
                <a:t>将数据库中的口碑信息分词处理，得到语义信息并保存到数据库中。</a:t>
              </a:r>
            </a:p>
          </p:txBody>
        </p:sp>
        <p:sp>
          <p:nvSpPr>
            <p:cNvPr id="41" name="矩形 40"/>
            <p:cNvSpPr/>
            <p:nvPr/>
          </p:nvSpPr>
          <p:spPr>
            <a:xfrm>
              <a:off x="1316411" y="2972306"/>
              <a:ext cx="1415772" cy="380489"/>
            </a:xfrm>
            <a:prstGeom prst="rect">
              <a:avLst/>
            </a:prstGeom>
          </p:spPr>
          <p:txBody>
            <a:bodyPr wrap="none">
              <a:spAutoFit/>
            </a:bodyPr>
            <a:lstStyle/>
            <a:p>
              <a:pPr defTabSz="609585">
                <a:lnSpc>
                  <a:spcPct val="130000"/>
                </a:lnSpc>
              </a:pPr>
              <a:r>
                <a:rPr lang="zh-CN" altLang="en-US" sz="1600" b="1" dirty="0">
                  <a:solidFill>
                    <a:schemeClr val="accent1"/>
                  </a:solidFill>
                  <a:ea typeface="微软雅黑" charset="0"/>
                </a:rPr>
                <a:t>特征提取模块</a:t>
              </a:r>
              <a:endParaRPr lang="en-US" altLang="zh-CN" sz="1600" b="1" dirty="0">
                <a:solidFill>
                  <a:schemeClr val="accent1"/>
                </a:solidFill>
                <a:ea typeface="微软雅黑" charset="0"/>
              </a:endParaRPr>
            </a:p>
          </p:txBody>
        </p:sp>
      </p:grpSp>
      <p:grpSp>
        <p:nvGrpSpPr>
          <p:cNvPr id="43" name="组 42"/>
          <p:cNvGrpSpPr/>
          <p:nvPr/>
        </p:nvGrpSpPr>
        <p:grpSpPr>
          <a:xfrm>
            <a:off x="3499945" y="4658539"/>
            <a:ext cx="2184764" cy="726357"/>
            <a:chOff x="3442444" y="3120938"/>
            <a:chExt cx="2184764" cy="726357"/>
          </a:xfrm>
        </p:grpSpPr>
        <p:sp>
          <p:nvSpPr>
            <p:cNvPr id="44" name="文本框 8"/>
            <p:cNvSpPr txBox="1"/>
            <p:nvPr/>
          </p:nvSpPr>
          <p:spPr>
            <a:xfrm>
              <a:off x="3442444" y="3538300"/>
              <a:ext cx="2184764" cy="3089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微软雅黑" charset="0"/>
                  <a:ea typeface="微软雅黑" charset="0"/>
                </a:rPr>
                <a:t>网站上未经过分类的内容</a:t>
              </a:r>
            </a:p>
          </p:txBody>
        </p:sp>
        <p:sp>
          <p:nvSpPr>
            <p:cNvPr id="45" name="矩形 44"/>
            <p:cNvSpPr/>
            <p:nvPr/>
          </p:nvSpPr>
          <p:spPr>
            <a:xfrm>
              <a:off x="3809666" y="3120938"/>
              <a:ext cx="1050288" cy="377155"/>
            </a:xfrm>
            <a:prstGeom prst="rect">
              <a:avLst/>
            </a:prstGeom>
          </p:spPr>
          <p:txBody>
            <a:bodyPr wrap="none">
              <a:spAutoFit/>
            </a:bodyPr>
            <a:lstStyle/>
            <a:p>
              <a:pPr defTabSz="609585">
                <a:lnSpc>
                  <a:spcPct val="130000"/>
                </a:lnSpc>
              </a:pPr>
              <a:r>
                <a:rPr lang="en-US" altLang="zh-CN" sz="1600" b="1" dirty="0">
                  <a:solidFill>
                    <a:schemeClr val="accent3"/>
                  </a:solidFill>
                  <a:ea typeface="微软雅黑" charset="0"/>
                </a:rPr>
                <a:t>Web</a:t>
              </a:r>
              <a:r>
                <a:rPr lang="zh-CN" altLang="en-US" sz="1600" b="1" dirty="0">
                  <a:solidFill>
                    <a:schemeClr val="accent3"/>
                  </a:solidFill>
                  <a:ea typeface="微软雅黑" charset="0"/>
                </a:rPr>
                <a:t>数据</a:t>
              </a:r>
              <a:endParaRPr lang="en-US" altLang="zh-CN" sz="1600" b="1" dirty="0">
                <a:solidFill>
                  <a:schemeClr val="accent3"/>
                </a:solidFill>
                <a:ea typeface="微软雅黑" charset="0"/>
              </a:endParaRPr>
            </a:p>
          </p:txBody>
        </p:sp>
      </p:grpSp>
      <p:grpSp>
        <p:nvGrpSpPr>
          <p:cNvPr id="46" name="组 45"/>
          <p:cNvGrpSpPr/>
          <p:nvPr/>
        </p:nvGrpSpPr>
        <p:grpSpPr>
          <a:xfrm>
            <a:off x="1094574" y="973326"/>
            <a:ext cx="1614750" cy="1473161"/>
            <a:chOff x="1316411" y="2972306"/>
            <a:chExt cx="1614750" cy="1473161"/>
          </a:xfrm>
        </p:grpSpPr>
        <p:sp>
          <p:nvSpPr>
            <p:cNvPr id="47" name="文本框 8"/>
            <p:cNvSpPr txBox="1"/>
            <p:nvPr/>
          </p:nvSpPr>
          <p:spPr>
            <a:xfrm>
              <a:off x="1316411" y="3392871"/>
              <a:ext cx="1614750"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微软雅黑" charset="0"/>
                  <a:ea typeface="微软雅黑" charset="0"/>
                </a:rPr>
                <a:t>用来从网站上抓取有用的</a:t>
              </a:r>
              <a:r>
                <a:rPr lang="en-US" altLang="zh-CN" sz="1200" dirty="0">
                  <a:solidFill>
                    <a:schemeClr val="tx1">
                      <a:lumMod val="75000"/>
                      <a:lumOff val="25000"/>
                    </a:schemeClr>
                  </a:solidFill>
                  <a:latin typeface="微软雅黑" charset="0"/>
                  <a:ea typeface="微软雅黑" charset="0"/>
                </a:rPr>
                <a:t>web</a:t>
              </a:r>
              <a:r>
                <a:rPr lang="zh-CN" altLang="en-US" sz="1200" dirty="0">
                  <a:solidFill>
                    <a:schemeClr val="tx1">
                      <a:lumMod val="75000"/>
                      <a:lumOff val="25000"/>
                    </a:schemeClr>
                  </a:solidFill>
                  <a:latin typeface="微软雅黑" charset="0"/>
                  <a:ea typeface="微软雅黑" charset="0"/>
                </a:rPr>
                <a:t>内容，并且将内容保存到数据库中</a:t>
              </a:r>
            </a:p>
          </p:txBody>
        </p:sp>
        <p:sp>
          <p:nvSpPr>
            <p:cNvPr id="48" name="矩形 47"/>
            <p:cNvSpPr/>
            <p:nvPr/>
          </p:nvSpPr>
          <p:spPr>
            <a:xfrm>
              <a:off x="1316411" y="2972306"/>
              <a:ext cx="1005403" cy="380489"/>
            </a:xfrm>
            <a:prstGeom prst="rect">
              <a:avLst/>
            </a:prstGeom>
          </p:spPr>
          <p:txBody>
            <a:bodyPr wrap="none">
              <a:spAutoFit/>
            </a:bodyPr>
            <a:lstStyle/>
            <a:p>
              <a:pPr defTabSz="609585">
                <a:lnSpc>
                  <a:spcPct val="130000"/>
                </a:lnSpc>
              </a:pPr>
              <a:r>
                <a:rPr lang="zh-CN" altLang="en-US" sz="1600" b="1" dirty="0">
                  <a:solidFill>
                    <a:schemeClr val="accent1">
                      <a:lumMod val="75000"/>
                    </a:schemeClr>
                  </a:solidFill>
                  <a:ea typeface="微软雅黑" charset="0"/>
                </a:rPr>
                <a:t>爬虫模块</a:t>
              </a:r>
              <a:endParaRPr lang="en-US" altLang="zh-CN" sz="1600" b="1" dirty="0">
                <a:solidFill>
                  <a:schemeClr val="accent1">
                    <a:lumMod val="75000"/>
                  </a:schemeClr>
                </a:solidFill>
                <a:ea typeface="微软雅黑" charset="0"/>
              </a:endParaRPr>
            </a:p>
          </p:txBody>
        </p:sp>
      </p:grpSp>
      <p:grpSp>
        <p:nvGrpSpPr>
          <p:cNvPr id="49" name="组 48"/>
          <p:cNvGrpSpPr/>
          <p:nvPr/>
        </p:nvGrpSpPr>
        <p:grpSpPr>
          <a:xfrm>
            <a:off x="10028424" y="3344885"/>
            <a:ext cx="1826142" cy="1233095"/>
            <a:chOff x="1316410" y="2972306"/>
            <a:chExt cx="1826142" cy="1233095"/>
          </a:xfrm>
        </p:grpSpPr>
        <p:sp>
          <p:nvSpPr>
            <p:cNvPr id="50" name="文本框 8"/>
            <p:cNvSpPr txBox="1"/>
            <p:nvPr/>
          </p:nvSpPr>
          <p:spPr>
            <a:xfrm>
              <a:off x="1316410" y="3392871"/>
              <a:ext cx="1826141"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微软雅黑" charset="0"/>
                  <a:ea typeface="微软雅黑" charset="0"/>
                </a:rPr>
                <a:t>使用数据库中对应的语义信息作为输入参数，对口碑进行可信性分类。</a:t>
              </a:r>
            </a:p>
          </p:txBody>
        </p:sp>
        <p:sp>
          <p:nvSpPr>
            <p:cNvPr id="51" name="矩形 50"/>
            <p:cNvSpPr/>
            <p:nvPr/>
          </p:nvSpPr>
          <p:spPr>
            <a:xfrm>
              <a:off x="1316411" y="2972306"/>
              <a:ext cx="1826141" cy="412421"/>
            </a:xfrm>
            <a:prstGeom prst="rect">
              <a:avLst/>
            </a:prstGeom>
          </p:spPr>
          <p:txBody>
            <a:bodyPr wrap="none">
              <a:spAutoFit/>
            </a:bodyPr>
            <a:lstStyle/>
            <a:p>
              <a:pPr defTabSz="609585">
                <a:lnSpc>
                  <a:spcPct val="130000"/>
                </a:lnSpc>
              </a:pPr>
              <a:r>
                <a:rPr lang="zh-CN" altLang="en-US" sz="1600" b="1" dirty="0">
                  <a:solidFill>
                    <a:schemeClr val="accent2"/>
                  </a:solidFill>
                  <a:ea typeface="微软雅黑" charset="0"/>
                </a:rPr>
                <a:t>虚假口碑甄别模块</a:t>
              </a:r>
              <a:endParaRPr lang="en-US" altLang="zh-CN" sz="1600" b="1" dirty="0">
                <a:solidFill>
                  <a:schemeClr val="accent2"/>
                </a:solidFill>
                <a:ea typeface="微软雅黑" charset="0"/>
              </a:endParaRPr>
            </a:p>
          </p:txBody>
        </p:sp>
      </p:grpSp>
    </p:spTree>
    <p:extLst>
      <p:ext uri="{BB962C8B-B14F-4D97-AF65-F5344CB8AC3E}">
        <p14:creationId xmlns:p14="http://schemas.microsoft.com/office/powerpoint/2010/main" val="1628573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85523" y="189435"/>
            <a:ext cx="2106608" cy="529569"/>
          </a:xfrm>
        </p:spPr>
        <p:txBody>
          <a:bodyPr/>
          <a:lstStyle/>
          <a:p>
            <a:r>
              <a:rPr kumimoji="1" lang="en-US" altLang="zh-CN" dirty="0"/>
              <a:t>4 </a:t>
            </a:r>
            <a:r>
              <a:rPr kumimoji="1" lang="zh-CN" altLang="en-US" dirty="0"/>
              <a:t>研究的方案</a:t>
            </a:r>
          </a:p>
        </p:txBody>
      </p:sp>
      <p:grpSp>
        <p:nvGrpSpPr>
          <p:cNvPr id="14" name="组 13"/>
          <p:cNvGrpSpPr/>
          <p:nvPr/>
        </p:nvGrpSpPr>
        <p:grpSpPr>
          <a:xfrm>
            <a:off x="918167" y="1267332"/>
            <a:ext cx="2631587" cy="4307559"/>
            <a:chOff x="1227883" y="1237835"/>
            <a:chExt cx="2631587" cy="4307559"/>
          </a:xfrm>
        </p:grpSpPr>
        <p:grpSp>
          <p:nvGrpSpPr>
            <p:cNvPr id="13" name="组 12"/>
            <p:cNvGrpSpPr/>
            <p:nvPr/>
          </p:nvGrpSpPr>
          <p:grpSpPr>
            <a:xfrm>
              <a:off x="1397725" y="1982417"/>
              <a:ext cx="2304121" cy="3562977"/>
              <a:chOff x="1397725" y="1982417"/>
              <a:chExt cx="2304121" cy="3562977"/>
            </a:xfrm>
          </p:grpSpPr>
          <p:sp>
            <p:nvSpPr>
              <p:cNvPr id="39" name="矩形 38"/>
              <p:cNvSpPr/>
              <p:nvPr/>
            </p:nvSpPr>
            <p:spPr>
              <a:xfrm>
                <a:off x="1397725" y="1982417"/>
                <a:ext cx="2304121" cy="356297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609585">
                  <a:lnSpc>
                    <a:spcPct val="130000"/>
                  </a:lnSpc>
                </a:pPr>
                <a:endParaRPr lang="en-US" altLang="zh-CN" sz="1600" b="1" dirty="0">
                  <a:solidFill>
                    <a:schemeClr val="bg1"/>
                  </a:solidFill>
                  <a:ea typeface="微软雅黑" charset="0"/>
                </a:endParaRPr>
              </a:p>
            </p:txBody>
          </p:sp>
          <p:sp>
            <p:nvSpPr>
              <p:cNvPr id="42" name="文本框 8"/>
              <p:cNvSpPr txBox="1"/>
              <p:nvPr/>
            </p:nvSpPr>
            <p:spPr>
              <a:xfrm>
                <a:off x="1595238" y="2283283"/>
                <a:ext cx="1959122" cy="24695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bg1"/>
                    </a:solidFill>
                    <a:latin typeface="微软雅黑" charset="0"/>
                    <a:ea typeface="微软雅黑" charset="0"/>
                  </a:rPr>
                  <a:t>爬虫模块使用</a:t>
                </a:r>
                <a:r>
                  <a:rPr lang="en-US" altLang="zh-CN" sz="1200" dirty="0">
                    <a:solidFill>
                      <a:schemeClr val="bg1"/>
                    </a:solidFill>
                    <a:latin typeface="微软雅黑" charset="0"/>
                    <a:ea typeface="微软雅黑" charset="0"/>
                  </a:rPr>
                  <a:t>python</a:t>
                </a:r>
                <a:r>
                  <a:rPr lang="zh-CN" altLang="en-US" sz="1200" dirty="0">
                    <a:solidFill>
                      <a:schemeClr val="bg1"/>
                    </a:solidFill>
                    <a:latin typeface="微软雅黑" charset="0"/>
                    <a:ea typeface="微软雅黑" charset="0"/>
                  </a:rPr>
                  <a:t>来实现，口碑信息中包括了几个维度：</a:t>
                </a:r>
                <a:r>
                  <a:rPr lang="en-US" altLang="zh-CN" sz="1200" dirty="0">
                    <a:solidFill>
                      <a:schemeClr val="bg1"/>
                    </a:solidFill>
                    <a:latin typeface="微软雅黑" charset="0"/>
                    <a:ea typeface="微软雅黑" charset="0"/>
                  </a:rPr>
                  <a:t>&lt;</a:t>
                </a:r>
                <a:r>
                  <a:rPr lang="zh-CN" altLang="en-US" sz="1200" dirty="0">
                    <a:solidFill>
                      <a:schemeClr val="bg1"/>
                    </a:solidFill>
                    <a:latin typeface="微软雅黑" charset="0"/>
                    <a:ea typeface="微软雅黑" charset="0"/>
                  </a:rPr>
                  <a:t>油耗</a:t>
                </a:r>
                <a:r>
                  <a:rPr lang="en-US" altLang="zh-CN" sz="1200" dirty="0">
                    <a:solidFill>
                      <a:schemeClr val="bg1"/>
                    </a:solidFill>
                    <a:latin typeface="微软雅黑" charset="0"/>
                    <a:ea typeface="微软雅黑" charset="0"/>
                  </a:rPr>
                  <a:t>&gt;</a:t>
                </a:r>
                <a:r>
                  <a:rPr lang="zh-CN" altLang="en-US" sz="1200" dirty="0">
                    <a:solidFill>
                      <a:schemeClr val="bg1"/>
                    </a:solidFill>
                    <a:latin typeface="微软雅黑" charset="0"/>
                    <a:ea typeface="微软雅黑" charset="0"/>
                  </a:rPr>
                  <a:t>、</a:t>
                </a:r>
                <a:r>
                  <a:rPr lang="en-US" altLang="zh-CN" sz="1200" dirty="0">
                    <a:solidFill>
                      <a:schemeClr val="bg1"/>
                    </a:solidFill>
                    <a:latin typeface="微软雅黑" charset="0"/>
                    <a:ea typeface="微软雅黑" charset="0"/>
                  </a:rPr>
                  <a:t>&lt;</a:t>
                </a:r>
                <a:r>
                  <a:rPr lang="zh-CN" altLang="en-US" sz="1200" dirty="0">
                    <a:solidFill>
                      <a:schemeClr val="bg1"/>
                    </a:solidFill>
                    <a:latin typeface="微软雅黑" charset="0"/>
                    <a:ea typeface="微软雅黑" charset="0"/>
                  </a:rPr>
                  <a:t>保养</a:t>
                </a:r>
                <a:r>
                  <a:rPr lang="en-US" altLang="zh-CN" sz="1200" dirty="0">
                    <a:solidFill>
                      <a:schemeClr val="bg1"/>
                    </a:solidFill>
                    <a:latin typeface="微软雅黑" charset="0"/>
                    <a:ea typeface="微软雅黑" charset="0"/>
                  </a:rPr>
                  <a:t>&gt;</a:t>
                </a:r>
                <a:r>
                  <a:rPr lang="zh-CN" altLang="en-US" sz="1200" dirty="0">
                    <a:solidFill>
                      <a:schemeClr val="bg1"/>
                    </a:solidFill>
                    <a:latin typeface="微软雅黑" charset="0"/>
                    <a:ea typeface="微软雅黑" charset="0"/>
                  </a:rPr>
                  <a:t>、</a:t>
                </a:r>
                <a:r>
                  <a:rPr lang="en-US" altLang="zh-CN" sz="1200" dirty="0">
                    <a:solidFill>
                      <a:schemeClr val="bg1"/>
                    </a:solidFill>
                    <a:latin typeface="微软雅黑" charset="0"/>
                    <a:ea typeface="微软雅黑" charset="0"/>
                  </a:rPr>
                  <a:t>&lt;</a:t>
                </a:r>
                <a:r>
                  <a:rPr lang="zh-CN" altLang="en-US" sz="1200" dirty="0">
                    <a:solidFill>
                      <a:schemeClr val="bg1"/>
                    </a:solidFill>
                    <a:latin typeface="微软雅黑" charset="0"/>
                    <a:ea typeface="微软雅黑" charset="0"/>
                  </a:rPr>
                  <a:t>故障</a:t>
                </a:r>
                <a:r>
                  <a:rPr lang="en-US" altLang="zh-CN" sz="1200" dirty="0">
                    <a:solidFill>
                      <a:schemeClr val="bg1"/>
                    </a:solidFill>
                    <a:latin typeface="微软雅黑" charset="0"/>
                    <a:ea typeface="微软雅黑" charset="0"/>
                  </a:rPr>
                  <a:t>&gt;</a:t>
                </a:r>
                <a:r>
                  <a:rPr lang="zh-CN" altLang="en-US" sz="1200" dirty="0">
                    <a:solidFill>
                      <a:schemeClr val="bg1"/>
                    </a:solidFill>
                    <a:latin typeface="微软雅黑" charset="0"/>
                    <a:ea typeface="微软雅黑" charset="0"/>
                  </a:rPr>
                  <a:t>、</a:t>
                </a:r>
                <a:r>
                  <a:rPr lang="en-US" altLang="zh-CN" sz="1200" dirty="0">
                    <a:solidFill>
                      <a:schemeClr val="bg1"/>
                    </a:solidFill>
                    <a:latin typeface="微软雅黑" charset="0"/>
                    <a:ea typeface="微软雅黑" charset="0"/>
                  </a:rPr>
                  <a:t>&lt;</a:t>
                </a:r>
                <a:r>
                  <a:rPr lang="zh-CN" altLang="en-US" sz="1200" dirty="0">
                    <a:solidFill>
                      <a:schemeClr val="bg1"/>
                    </a:solidFill>
                    <a:latin typeface="微软雅黑" charset="0"/>
                    <a:ea typeface="微软雅黑" charset="0"/>
                  </a:rPr>
                  <a:t>空间</a:t>
                </a:r>
                <a:r>
                  <a:rPr lang="en-US" altLang="zh-CN" sz="1200" dirty="0">
                    <a:solidFill>
                      <a:schemeClr val="bg1"/>
                    </a:solidFill>
                    <a:latin typeface="微软雅黑" charset="0"/>
                    <a:ea typeface="微软雅黑" charset="0"/>
                  </a:rPr>
                  <a:t>&gt;</a:t>
                </a:r>
                <a:r>
                  <a:rPr lang="zh-CN" altLang="en-US" sz="1200" dirty="0">
                    <a:solidFill>
                      <a:schemeClr val="bg1"/>
                    </a:solidFill>
                    <a:latin typeface="微软雅黑" charset="0"/>
                    <a:ea typeface="微软雅黑" charset="0"/>
                  </a:rPr>
                  <a:t>、</a:t>
                </a:r>
                <a:r>
                  <a:rPr lang="en-US" altLang="zh-CN" sz="1200" dirty="0">
                    <a:solidFill>
                      <a:schemeClr val="bg1"/>
                    </a:solidFill>
                    <a:latin typeface="微软雅黑" charset="0"/>
                    <a:ea typeface="微软雅黑" charset="0"/>
                  </a:rPr>
                  <a:t>&lt;</a:t>
                </a:r>
                <a:r>
                  <a:rPr lang="zh-CN" altLang="en-US" sz="1200" dirty="0">
                    <a:solidFill>
                      <a:schemeClr val="bg1"/>
                    </a:solidFill>
                    <a:latin typeface="微软雅黑" charset="0"/>
                    <a:ea typeface="微软雅黑" charset="0"/>
                  </a:rPr>
                  <a:t>动力</a:t>
                </a:r>
                <a:r>
                  <a:rPr lang="en-US" altLang="zh-CN" sz="1200" dirty="0">
                    <a:solidFill>
                      <a:schemeClr val="bg1"/>
                    </a:solidFill>
                    <a:latin typeface="微软雅黑" charset="0"/>
                    <a:ea typeface="微软雅黑" charset="0"/>
                  </a:rPr>
                  <a:t>&gt;</a:t>
                </a:r>
                <a:r>
                  <a:rPr lang="zh-CN" altLang="en-US" sz="1200" dirty="0">
                    <a:solidFill>
                      <a:schemeClr val="bg1"/>
                    </a:solidFill>
                    <a:latin typeface="微软雅黑" charset="0"/>
                    <a:ea typeface="微软雅黑" charset="0"/>
                  </a:rPr>
                  <a:t>、</a:t>
                </a:r>
                <a:r>
                  <a:rPr lang="en-US" altLang="zh-CN" sz="1200" dirty="0">
                    <a:solidFill>
                      <a:schemeClr val="bg1"/>
                    </a:solidFill>
                    <a:latin typeface="微软雅黑" charset="0"/>
                    <a:ea typeface="微软雅黑" charset="0"/>
                  </a:rPr>
                  <a:t>&lt;</a:t>
                </a:r>
                <a:r>
                  <a:rPr lang="zh-CN" altLang="en-US" sz="1200" dirty="0">
                    <a:solidFill>
                      <a:schemeClr val="bg1"/>
                    </a:solidFill>
                    <a:latin typeface="微软雅黑" charset="0"/>
                    <a:ea typeface="微软雅黑" charset="0"/>
                  </a:rPr>
                  <a:t>舒适性</a:t>
                </a:r>
                <a:r>
                  <a:rPr lang="en-US" altLang="zh-CN" sz="1200" dirty="0">
                    <a:solidFill>
                      <a:schemeClr val="bg1"/>
                    </a:solidFill>
                    <a:latin typeface="微软雅黑" charset="0"/>
                    <a:ea typeface="微软雅黑" charset="0"/>
                  </a:rPr>
                  <a:t>&gt;</a:t>
                </a:r>
                <a:r>
                  <a:rPr lang="zh-CN" altLang="en-US" sz="1200" dirty="0">
                    <a:solidFill>
                      <a:schemeClr val="bg1"/>
                    </a:solidFill>
                    <a:latin typeface="微软雅黑" charset="0"/>
                    <a:ea typeface="微软雅黑" charset="0"/>
                  </a:rPr>
                  <a:t>、</a:t>
                </a:r>
                <a:r>
                  <a:rPr lang="en-US" altLang="zh-CN" sz="1200" dirty="0">
                    <a:solidFill>
                      <a:schemeClr val="bg1"/>
                    </a:solidFill>
                    <a:latin typeface="微软雅黑" charset="0"/>
                    <a:ea typeface="微软雅黑" charset="0"/>
                  </a:rPr>
                  <a:t>&lt;</a:t>
                </a:r>
                <a:r>
                  <a:rPr lang="zh-CN" altLang="en-US" sz="1200" dirty="0">
                    <a:solidFill>
                      <a:schemeClr val="bg1"/>
                    </a:solidFill>
                    <a:latin typeface="微软雅黑" charset="0"/>
                    <a:ea typeface="微软雅黑" charset="0"/>
                  </a:rPr>
                  <a:t>外观</a:t>
                </a:r>
                <a:r>
                  <a:rPr lang="en-US" altLang="zh-CN" sz="1200" dirty="0">
                    <a:solidFill>
                      <a:schemeClr val="bg1"/>
                    </a:solidFill>
                    <a:latin typeface="微软雅黑" charset="0"/>
                    <a:ea typeface="微软雅黑" charset="0"/>
                  </a:rPr>
                  <a:t>&gt;</a:t>
                </a:r>
                <a:r>
                  <a:rPr lang="zh-CN" altLang="en-US" sz="1200" dirty="0">
                    <a:solidFill>
                      <a:schemeClr val="bg1"/>
                    </a:solidFill>
                    <a:latin typeface="微软雅黑" charset="0"/>
                    <a:ea typeface="微软雅黑" charset="0"/>
                  </a:rPr>
                  <a:t>、</a:t>
                </a:r>
                <a:r>
                  <a:rPr lang="en-US" altLang="zh-CN" sz="1200" dirty="0">
                    <a:solidFill>
                      <a:schemeClr val="bg1"/>
                    </a:solidFill>
                    <a:latin typeface="微软雅黑" charset="0"/>
                    <a:ea typeface="微软雅黑" charset="0"/>
                  </a:rPr>
                  <a:t>&lt;</a:t>
                </a:r>
                <a:r>
                  <a:rPr lang="zh-CN" altLang="en-US" sz="1200" dirty="0">
                    <a:solidFill>
                      <a:schemeClr val="bg1"/>
                    </a:solidFill>
                    <a:latin typeface="微软雅黑" charset="0"/>
                    <a:ea typeface="微软雅黑" charset="0"/>
                  </a:rPr>
                  <a:t>内饰</a:t>
                </a:r>
                <a:r>
                  <a:rPr lang="en-US" altLang="zh-CN" sz="1200" dirty="0">
                    <a:solidFill>
                      <a:schemeClr val="bg1"/>
                    </a:solidFill>
                    <a:latin typeface="微软雅黑" charset="0"/>
                    <a:ea typeface="微软雅黑" charset="0"/>
                  </a:rPr>
                  <a:t>&gt;</a:t>
                </a:r>
                <a:r>
                  <a:rPr lang="zh-CN" altLang="en-US" sz="1200" dirty="0">
                    <a:solidFill>
                      <a:schemeClr val="bg1"/>
                    </a:solidFill>
                    <a:latin typeface="微软雅黑" charset="0"/>
                    <a:ea typeface="微软雅黑" charset="0"/>
                  </a:rPr>
                  <a:t>等，不同维度的口碑包括了评分与用户填写的内容。爬虫模块可以使用</a:t>
                </a:r>
                <a:r>
                  <a:rPr lang="en-US" altLang="zh-CN" sz="1200" dirty="0">
                    <a:solidFill>
                      <a:schemeClr val="bg1"/>
                    </a:solidFill>
                    <a:latin typeface="微软雅黑" charset="0"/>
                    <a:ea typeface="微软雅黑" charset="0"/>
                  </a:rPr>
                  <a:t>Beautiful Soup</a:t>
                </a:r>
                <a:r>
                  <a:rPr lang="zh-CN" altLang="en-US" sz="1200" dirty="0">
                    <a:solidFill>
                      <a:schemeClr val="bg1"/>
                    </a:solidFill>
                    <a:latin typeface="微软雅黑" charset="0"/>
                    <a:ea typeface="微软雅黑" charset="0"/>
                  </a:rPr>
                  <a:t>工具来抓取网页数据。</a:t>
                </a:r>
              </a:p>
            </p:txBody>
          </p:sp>
        </p:grpSp>
        <p:grpSp>
          <p:nvGrpSpPr>
            <p:cNvPr id="12" name="组 11"/>
            <p:cNvGrpSpPr/>
            <p:nvPr/>
          </p:nvGrpSpPr>
          <p:grpSpPr>
            <a:xfrm>
              <a:off x="1227883" y="1237835"/>
              <a:ext cx="2631587" cy="747719"/>
              <a:chOff x="1227883" y="1237835"/>
              <a:chExt cx="2631587" cy="747719"/>
            </a:xfrm>
          </p:grpSpPr>
          <p:sp>
            <p:nvSpPr>
              <p:cNvPr id="11" name="直角三角形 10"/>
              <p:cNvSpPr/>
              <p:nvPr/>
            </p:nvSpPr>
            <p:spPr>
              <a:xfrm>
                <a:off x="1837443" y="1237835"/>
                <a:ext cx="97714" cy="97714"/>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1227883" y="1332412"/>
                <a:ext cx="2631587" cy="6531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609585">
                  <a:lnSpc>
                    <a:spcPct val="130000"/>
                  </a:lnSpc>
                </a:pPr>
                <a:endParaRPr lang="en-US" altLang="zh-CN" sz="1600" b="1" dirty="0">
                  <a:solidFill>
                    <a:schemeClr val="bg1"/>
                  </a:solidFill>
                  <a:ea typeface="微软雅黑" charset="0"/>
                </a:endParaRPr>
              </a:p>
            </p:txBody>
          </p:sp>
          <p:sp>
            <p:nvSpPr>
              <p:cNvPr id="9" name="页外连接符 8"/>
              <p:cNvSpPr/>
              <p:nvPr/>
            </p:nvSpPr>
            <p:spPr>
              <a:xfrm>
                <a:off x="1397725" y="1240971"/>
                <a:ext cx="444137" cy="561703"/>
              </a:xfrm>
              <a:prstGeom prst="flowChartOffpageConnector">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0" name="矩形 9"/>
            <p:cNvSpPr/>
            <p:nvPr/>
          </p:nvSpPr>
          <p:spPr>
            <a:xfrm>
              <a:off x="2310967" y="1432767"/>
              <a:ext cx="1005403" cy="380489"/>
            </a:xfrm>
            <a:prstGeom prst="rect">
              <a:avLst/>
            </a:prstGeom>
          </p:spPr>
          <p:txBody>
            <a:bodyPr wrap="none">
              <a:spAutoFit/>
            </a:bodyPr>
            <a:lstStyle/>
            <a:p>
              <a:pPr lvl="0" algn="ctr" defTabSz="609585">
                <a:lnSpc>
                  <a:spcPct val="130000"/>
                </a:lnSpc>
              </a:pPr>
              <a:r>
                <a:rPr lang="zh-CN" altLang="en-US" sz="1600" b="1" dirty="0">
                  <a:solidFill>
                    <a:schemeClr val="bg1"/>
                  </a:solidFill>
                  <a:ea typeface="微软雅黑" charset="0"/>
                </a:rPr>
                <a:t>爬虫模块</a:t>
              </a:r>
              <a:endParaRPr lang="en-US" altLang="zh-CN" sz="1600" b="1" dirty="0">
                <a:solidFill>
                  <a:schemeClr val="bg1"/>
                </a:solidFill>
                <a:ea typeface="微软雅黑" charset="0"/>
              </a:endParaRPr>
            </a:p>
          </p:txBody>
        </p:sp>
      </p:grpSp>
      <p:grpSp>
        <p:nvGrpSpPr>
          <p:cNvPr id="100" name="组 99"/>
          <p:cNvGrpSpPr/>
          <p:nvPr/>
        </p:nvGrpSpPr>
        <p:grpSpPr>
          <a:xfrm>
            <a:off x="3633779" y="1267332"/>
            <a:ext cx="2631587" cy="4307559"/>
            <a:chOff x="1227883" y="1237835"/>
            <a:chExt cx="2631587" cy="4307559"/>
          </a:xfrm>
        </p:grpSpPr>
        <p:grpSp>
          <p:nvGrpSpPr>
            <p:cNvPr id="101" name="组 100"/>
            <p:cNvGrpSpPr/>
            <p:nvPr/>
          </p:nvGrpSpPr>
          <p:grpSpPr>
            <a:xfrm>
              <a:off x="1397725" y="1982417"/>
              <a:ext cx="2304121" cy="3562977"/>
              <a:chOff x="1397725" y="1982417"/>
              <a:chExt cx="2304121" cy="3562977"/>
            </a:xfrm>
          </p:grpSpPr>
          <p:sp>
            <p:nvSpPr>
              <p:cNvPr id="107" name="矩形 106"/>
              <p:cNvSpPr/>
              <p:nvPr/>
            </p:nvSpPr>
            <p:spPr>
              <a:xfrm>
                <a:off x="1397725" y="1982417"/>
                <a:ext cx="2304121" cy="356297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609585">
                  <a:lnSpc>
                    <a:spcPct val="130000"/>
                  </a:lnSpc>
                </a:pPr>
                <a:endParaRPr lang="en-US" altLang="zh-CN" sz="1600" b="1" dirty="0">
                  <a:solidFill>
                    <a:schemeClr val="bg1"/>
                  </a:solidFill>
                  <a:ea typeface="微软雅黑" charset="0"/>
                </a:endParaRPr>
              </a:p>
            </p:txBody>
          </p:sp>
          <p:sp>
            <p:nvSpPr>
              <p:cNvPr id="108" name="文本框 8"/>
              <p:cNvSpPr txBox="1"/>
              <p:nvPr/>
            </p:nvSpPr>
            <p:spPr>
              <a:xfrm>
                <a:off x="1595238" y="2283283"/>
                <a:ext cx="1959122" cy="24695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bg1"/>
                    </a:solidFill>
                    <a:latin typeface="微软雅黑" charset="0"/>
                    <a:ea typeface="微软雅黑" charset="0"/>
                  </a:rPr>
                  <a:t>数据存储模块即数据库。我们选择使用</a:t>
                </a:r>
                <a:r>
                  <a:rPr lang="en-US" altLang="zh-CN" sz="1200" dirty="0" err="1">
                    <a:solidFill>
                      <a:schemeClr val="bg1"/>
                    </a:solidFill>
                    <a:latin typeface="微软雅黑" charset="0"/>
                    <a:ea typeface="微软雅黑" charset="0"/>
                  </a:rPr>
                  <a:t>mysql</a:t>
                </a:r>
                <a:r>
                  <a:rPr lang="zh-CN" altLang="en-US" sz="1200" dirty="0">
                    <a:solidFill>
                      <a:schemeClr val="bg1"/>
                    </a:solidFill>
                    <a:latin typeface="微软雅黑" charset="0"/>
                    <a:ea typeface="微软雅黑" charset="0"/>
                  </a:rPr>
                  <a:t>数据库来实现。首先依据汽车之家网站上的口碑的格式设计出对应的关系型数据库模型，并且依据该模型建立数据库，要求做到将口碑整体内容详细并准确地进行分解，尽可能还原该网站的原本数据模型。</a:t>
                </a:r>
              </a:p>
            </p:txBody>
          </p:sp>
        </p:grpSp>
        <p:grpSp>
          <p:nvGrpSpPr>
            <p:cNvPr id="102" name="组 101"/>
            <p:cNvGrpSpPr/>
            <p:nvPr/>
          </p:nvGrpSpPr>
          <p:grpSpPr>
            <a:xfrm>
              <a:off x="1227883" y="1237835"/>
              <a:ext cx="2631587" cy="747719"/>
              <a:chOff x="1227883" y="1237835"/>
              <a:chExt cx="2631587" cy="747719"/>
            </a:xfrm>
          </p:grpSpPr>
          <p:sp>
            <p:nvSpPr>
              <p:cNvPr id="104" name="直角三角形 103"/>
              <p:cNvSpPr/>
              <p:nvPr/>
            </p:nvSpPr>
            <p:spPr>
              <a:xfrm>
                <a:off x="1837443" y="1237835"/>
                <a:ext cx="97714" cy="97714"/>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矩形 104"/>
              <p:cNvSpPr/>
              <p:nvPr/>
            </p:nvSpPr>
            <p:spPr>
              <a:xfrm>
                <a:off x="1227883" y="1332412"/>
                <a:ext cx="2631587" cy="6531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609585">
                  <a:lnSpc>
                    <a:spcPct val="130000"/>
                  </a:lnSpc>
                </a:pPr>
                <a:endParaRPr lang="en-US" altLang="zh-CN" sz="1600" b="1" dirty="0">
                  <a:solidFill>
                    <a:schemeClr val="bg1"/>
                  </a:solidFill>
                  <a:ea typeface="微软雅黑" charset="0"/>
                </a:endParaRPr>
              </a:p>
            </p:txBody>
          </p:sp>
          <p:sp>
            <p:nvSpPr>
              <p:cNvPr id="106" name="页外连接符 105"/>
              <p:cNvSpPr/>
              <p:nvPr/>
            </p:nvSpPr>
            <p:spPr>
              <a:xfrm>
                <a:off x="1397725" y="1240971"/>
                <a:ext cx="444137" cy="561703"/>
              </a:xfrm>
              <a:prstGeom prst="flowChartOffpageConnector">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03" name="矩形 102"/>
            <p:cNvSpPr/>
            <p:nvPr/>
          </p:nvSpPr>
          <p:spPr>
            <a:xfrm>
              <a:off x="2105779" y="1432767"/>
              <a:ext cx="1415772" cy="380489"/>
            </a:xfrm>
            <a:prstGeom prst="rect">
              <a:avLst/>
            </a:prstGeom>
          </p:spPr>
          <p:txBody>
            <a:bodyPr wrap="none">
              <a:spAutoFit/>
            </a:bodyPr>
            <a:lstStyle/>
            <a:p>
              <a:pPr lvl="0" algn="ctr" defTabSz="609585">
                <a:lnSpc>
                  <a:spcPct val="130000"/>
                </a:lnSpc>
              </a:pPr>
              <a:r>
                <a:rPr lang="zh-CN" altLang="en-US" sz="1600" b="1" dirty="0">
                  <a:solidFill>
                    <a:schemeClr val="bg1"/>
                  </a:solidFill>
                  <a:ea typeface="微软雅黑" charset="0"/>
                </a:rPr>
                <a:t>数据存储模块</a:t>
              </a:r>
              <a:endParaRPr lang="en-US" altLang="zh-CN" sz="1600" b="1" dirty="0">
                <a:solidFill>
                  <a:schemeClr val="bg1"/>
                </a:solidFill>
                <a:ea typeface="微软雅黑" charset="0"/>
              </a:endParaRPr>
            </a:p>
          </p:txBody>
        </p:sp>
      </p:grpSp>
      <p:grpSp>
        <p:nvGrpSpPr>
          <p:cNvPr id="109" name="组 108"/>
          <p:cNvGrpSpPr/>
          <p:nvPr/>
        </p:nvGrpSpPr>
        <p:grpSpPr>
          <a:xfrm>
            <a:off x="6349391" y="1267332"/>
            <a:ext cx="2631587" cy="4307559"/>
            <a:chOff x="1227883" y="1237835"/>
            <a:chExt cx="2631587" cy="4307559"/>
          </a:xfrm>
        </p:grpSpPr>
        <p:grpSp>
          <p:nvGrpSpPr>
            <p:cNvPr id="110" name="组 109"/>
            <p:cNvGrpSpPr/>
            <p:nvPr/>
          </p:nvGrpSpPr>
          <p:grpSpPr>
            <a:xfrm>
              <a:off x="1397725" y="1982417"/>
              <a:ext cx="2304121" cy="3562977"/>
              <a:chOff x="1397725" y="1982417"/>
              <a:chExt cx="2304121" cy="3562977"/>
            </a:xfrm>
          </p:grpSpPr>
          <p:sp>
            <p:nvSpPr>
              <p:cNvPr id="116" name="矩形 115"/>
              <p:cNvSpPr/>
              <p:nvPr/>
            </p:nvSpPr>
            <p:spPr>
              <a:xfrm>
                <a:off x="1397725" y="1982417"/>
                <a:ext cx="2304121" cy="356297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609585">
                  <a:lnSpc>
                    <a:spcPct val="130000"/>
                  </a:lnSpc>
                </a:pPr>
                <a:endParaRPr lang="en-US" altLang="zh-CN" sz="1600" b="1" dirty="0">
                  <a:solidFill>
                    <a:schemeClr val="bg1"/>
                  </a:solidFill>
                  <a:ea typeface="微软雅黑" charset="0"/>
                </a:endParaRPr>
              </a:p>
            </p:txBody>
          </p:sp>
          <p:sp>
            <p:nvSpPr>
              <p:cNvPr id="117" name="文本框 8"/>
              <p:cNvSpPr txBox="1"/>
              <p:nvPr/>
            </p:nvSpPr>
            <p:spPr>
              <a:xfrm>
                <a:off x="1595238" y="2283283"/>
                <a:ext cx="1959122" cy="24929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bg1"/>
                    </a:solidFill>
                    <a:latin typeface="微软雅黑" charset="0"/>
                    <a:ea typeface="微软雅黑" charset="0"/>
                  </a:rPr>
                  <a:t>特征提取模块同样使用</a:t>
                </a:r>
                <a:r>
                  <a:rPr lang="en-US" altLang="zh-CN" sz="1200" dirty="0">
                    <a:solidFill>
                      <a:schemeClr val="bg1"/>
                    </a:solidFill>
                    <a:latin typeface="微软雅黑" charset="0"/>
                    <a:ea typeface="微软雅黑" charset="0"/>
                  </a:rPr>
                  <a:t>python</a:t>
                </a:r>
                <a:r>
                  <a:rPr lang="zh-CN" altLang="en-US" sz="1200" dirty="0">
                    <a:solidFill>
                      <a:schemeClr val="bg1"/>
                    </a:solidFill>
                    <a:latin typeface="微软雅黑" charset="0"/>
                    <a:ea typeface="微软雅黑" charset="0"/>
                  </a:rPr>
                  <a:t>来实现，首先使用</a:t>
                </a:r>
                <a:r>
                  <a:rPr lang="en-US" altLang="zh-CN" sz="1200" dirty="0" err="1">
                    <a:solidFill>
                      <a:schemeClr val="bg1"/>
                    </a:solidFill>
                    <a:latin typeface="微软雅黑" charset="0"/>
                    <a:ea typeface="微软雅黑" charset="0"/>
                  </a:rPr>
                  <a:t>jieba</a:t>
                </a:r>
                <a:r>
                  <a:rPr lang="zh-CN" altLang="en-US" sz="1200" dirty="0">
                    <a:solidFill>
                      <a:schemeClr val="bg1"/>
                    </a:solidFill>
                    <a:latin typeface="微软雅黑" charset="0"/>
                    <a:ea typeface="微软雅黑" charset="0"/>
                  </a:rPr>
                  <a:t>分词工具将口碑中的句子精确地切开或将文本中的词语全部扫描出来。将文本进行分词后文本就是一个由每个词组成的长数组。之后就可以使用</a:t>
                </a:r>
                <a:r>
                  <a:rPr lang="en-US" altLang="zh-CN" sz="1200" dirty="0" err="1">
                    <a:solidFill>
                      <a:schemeClr val="bg1"/>
                    </a:solidFill>
                    <a:latin typeface="微软雅黑" charset="0"/>
                    <a:ea typeface="微软雅黑" charset="0"/>
                  </a:rPr>
                  <a:t>nltk</a:t>
                </a:r>
                <a:r>
                  <a:rPr lang="en-US" altLang="zh-CN" sz="1200" dirty="0">
                    <a:solidFill>
                      <a:schemeClr val="bg1"/>
                    </a:solidFill>
                    <a:latin typeface="微软雅黑" charset="0"/>
                    <a:ea typeface="微软雅黑" charset="0"/>
                  </a:rPr>
                  <a:t> </a:t>
                </a:r>
                <a:r>
                  <a:rPr lang="zh-CN" altLang="en-US" sz="1200" dirty="0">
                    <a:solidFill>
                      <a:schemeClr val="bg1"/>
                    </a:solidFill>
                    <a:latin typeface="微软雅黑" charset="0"/>
                    <a:ea typeface="微软雅黑" charset="0"/>
                  </a:rPr>
                  <a:t>里面的各种方法来处理这个文本。</a:t>
                </a:r>
              </a:p>
            </p:txBody>
          </p:sp>
        </p:grpSp>
        <p:grpSp>
          <p:nvGrpSpPr>
            <p:cNvPr id="111" name="组 110"/>
            <p:cNvGrpSpPr/>
            <p:nvPr/>
          </p:nvGrpSpPr>
          <p:grpSpPr>
            <a:xfrm>
              <a:off x="1227883" y="1237835"/>
              <a:ext cx="2631587" cy="747719"/>
              <a:chOff x="1227883" y="1237835"/>
              <a:chExt cx="2631587" cy="747719"/>
            </a:xfrm>
          </p:grpSpPr>
          <p:sp>
            <p:nvSpPr>
              <p:cNvPr id="113" name="直角三角形 112"/>
              <p:cNvSpPr/>
              <p:nvPr/>
            </p:nvSpPr>
            <p:spPr>
              <a:xfrm>
                <a:off x="1837443" y="1237835"/>
                <a:ext cx="97714" cy="97714"/>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4" name="矩形 113"/>
              <p:cNvSpPr/>
              <p:nvPr/>
            </p:nvSpPr>
            <p:spPr>
              <a:xfrm>
                <a:off x="1227883" y="1332412"/>
                <a:ext cx="2631587" cy="6531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609585">
                  <a:lnSpc>
                    <a:spcPct val="130000"/>
                  </a:lnSpc>
                </a:pPr>
                <a:endParaRPr lang="en-US" altLang="zh-CN" sz="1600" b="1" dirty="0">
                  <a:solidFill>
                    <a:schemeClr val="bg1"/>
                  </a:solidFill>
                  <a:ea typeface="微软雅黑" charset="0"/>
                </a:endParaRPr>
              </a:p>
            </p:txBody>
          </p:sp>
          <p:sp>
            <p:nvSpPr>
              <p:cNvPr id="115" name="页外连接符 114"/>
              <p:cNvSpPr/>
              <p:nvPr/>
            </p:nvSpPr>
            <p:spPr>
              <a:xfrm>
                <a:off x="1397725" y="1240971"/>
                <a:ext cx="444137" cy="561703"/>
              </a:xfrm>
              <a:prstGeom prst="flowChartOffpageConnector">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12" name="矩形 111"/>
            <p:cNvSpPr/>
            <p:nvPr/>
          </p:nvSpPr>
          <p:spPr>
            <a:xfrm>
              <a:off x="2105780" y="1432767"/>
              <a:ext cx="1415772" cy="380489"/>
            </a:xfrm>
            <a:prstGeom prst="rect">
              <a:avLst/>
            </a:prstGeom>
          </p:spPr>
          <p:txBody>
            <a:bodyPr wrap="none">
              <a:spAutoFit/>
            </a:bodyPr>
            <a:lstStyle/>
            <a:p>
              <a:pPr lvl="0" algn="ctr" defTabSz="609585">
                <a:lnSpc>
                  <a:spcPct val="130000"/>
                </a:lnSpc>
              </a:pPr>
              <a:r>
                <a:rPr lang="zh-CN" altLang="en-US" sz="1600" b="1" dirty="0">
                  <a:solidFill>
                    <a:schemeClr val="bg1"/>
                  </a:solidFill>
                  <a:ea typeface="微软雅黑" charset="0"/>
                </a:rPr>
                <a:t>特征提取模块</a:t>
              </a:r>
              <a:endParaRPr lang="en-US" altLang="zh-CN" sz="1600" b="1" dirty="0">
                <a:solidFill>
                  <a:schemeClr val="bg1"/>
                </a:solidFill>
                <a:ea typeface="微软雅黑" charset="0"/>
              </a:endParaRPr>
            </a:p>
          </p:txBody>
        </p:sp>
      </p:grpSp>
      <p:grpSp>
        <p:nvGrpSpPr>
          <p:cNvPr id="118" name="组 117"/>
          <p:cNvGrpSpPr/>
          <p:nvPr/>
        </p:nvGrpSpPr>
        <p:grpSpPr>
          <a:xfrm>
            <a:off x="9065004" y="1267332"/>
            <a:ext cx="2631587" cy="4307559"/>
            <a:chOff x="1227883" y="1237835"/>
            <a:chExt cx="2631587" cy="4307559"/>
          </a:xfrm>
        </p:grpSpPr>
        <p:grpSp>
          <p:nvGrpSpPr>
            <p:cNvPr id="119" name="组 118"/>
            <p:cNvGrpSpPr/>
            <p:nvPr/>
          </p:nvGrpSpPr>
          <p:grpSpPr>
            <a:xfrm>
              <a:off x="1397725" y="1982417"/>
              <a:ext cx="2304121" cy="3562977"/>
              <a:chOff x="1397725" y="1982417"/>
              <a:chExt cx="2304121" cy="3562977"/>
            </a:xfrm>
          </p:grpSpPr>
          <p:sp>
            <p:nvSpPr>
              <p:cNvPr id="125" name="矩形 124"/>
              <p:cNvSpPr/>
              <p:nvPr/>
            </p:nvSpPr>
            <p:spPr>
              <a:xfrm>
                <a:off x="1397725" y="1982417"/>
                <a:ext cx="2304121" cy="356297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609585">
                  <a:lnSpc>
                    <a:spcPct val="130000"/>
                  </a:lnSpc>
                </a:pPr>
                <a:endParaRPr lang="en-US" altLang="zh-CN" sz="1600" b="1" dirty="0">
                  <a:solidFill>
                    <a:schemeClr val="bg1"/>
                  </a:solidFill>
                  <a:ea typeface="微软雅黑" charset="0"/>
                </a:endParaRPr>
              </a:p>
            </p:txBody>
          </p:sp>
          <p:sp>
            <p:nvSpPr>
              <p:cNvPr id="126" name="文本框 8"/>
              <p:cNvSpPr txBox="1"/>
              <p:nvPr/>
            </p:nvSpPr>
            <p:spPr>
              <a:xfrm>
                <a:off x="1595238" y="2283283"/>
                <a:ext cx="1959122" cy="27096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bg1"/>
                    </a:solidFill>
                    <a:latin typeface="微软雅黑" charset="0"/>
                    <a:ea typeface="微软雅黑" charset="0"/>
                  </a:rPr>
                  <a:t>最后是虚假口碑甄别模块。该模块使用机器学习工具</a:t>
                </a:r>
                <a:r>
                  <a:rPr lang="en-US" altLang="zh-CN" sz="1200" dirty="0" err="1">
                    <a:solidFill>
                      <a:schemeClr val="bg1"/>
                    </a:solidFill>
                    <a:latin typeface="微软雅黑" charset="0"/>
                    <a:ea typeface="微软雅黑" charset="0"/>
                  </a:rPr>
                  <a:t>scikit</a:t>
                </a:r>
                <a:r>
                  <a:rPr lang="en-US" altLang="zh-CN" sz="1200" dirty="0">
                    <a:solidFill>
                      <a:schemeClr val="bg1"/>
                    </a:solidFill>
                    <a:latin typeface="微软雅黑" charset="0"/>
                    <a:ea typeface="微软雅黑" charset="0"/>
                  </a:rPr>
                  <a:t>-learn</a:t>
                </a:r>
                <a:r>
                  <a:rPr lang="zh-CN" altLang="en-US" sz="1200" dirty="0">
                    <a:solidFill>
                      <a:schemeClr val="bg1"/>
                    </a:solidFill>
                    <a:latin typeface="微软雅黑" charset="0"/>
                    <a:ea typeface="微软雅黑" charset="0"/>
                  </a:rPr>
                  <a:t>来对文本进行分类，该工具提供了丰富的分类算法。我们可以用特征提取模块得到的结果作为选择机器学习的特征，选择适当的分类算法构建分类器，手动地对其进行训练与调试，最终做出对文本的分类。</a:t>
                </a:r>
              </a:p>
            </p:txBody>
          </p:sp>
        </p:grpSp>
        <p:grpSp>
          <p:nvGrpSpPr>
            <p:cNvPr id="120" name="组 119"/>
            <p:cNvGrpSpPr/>
            <p:nvPr/>
          </p:nvGrpSpPr>
          <p:grpSpPr>
            <a:xfrm>
              <a:off x="1227883" y="1237835"/>
              <a:ext cx="2631587" cy="747719"/>
              <a:chOff x="1227883" y="1237835"/>
              <a:chExt cx="2631587" cy="747719"/>
            </a:xfrm>
          </p:grpSpPr>
          <p:sp>
            <p:nvSpPr>
              <p:cNvPr id="122" name="直角三角形 121"/>
              <p:cNvSpPr/>
              <p:nvPr/>
            </p:nvSpPr>
            <p:spPr>
              <a:xfrm>
                <a:off x="1837443" y="1237835"/>
                <a:ext cx="97714" cy="97714"/>
              </a:xfrm>
              <a:prstGeom prst="r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3" name="矩形 122"/>
              <p:cNvSpPr/>
              <p:nvPr/>
            </p:nvSpPr>
            <p:spPr>
              <a:xfrm>
                <a:off x="1227883" y="1332412"/>
                <a:ext cx="2631587" cy="653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609585">
                  <a:lnSpc>
                    <a:spcPct val="130000"/>
                  </a:lnSpc>
                </a:pPr>
                <a:endParaRPr lang="en-US" altLang="zh-CN" sz="1600" b="1" dirty="0">
                  <a:solidFill>
                    <a:schemeClr val="bg1"/>
                  </a:solidFill>
                  <a:ea typeface="微软雅黑" charset="0"/>
                </a:endParaRPr>
              </a:p>
            </p:txBody>
          </p:sp>
          <p:sp>
            <p:nvSpPr>
              <p:cNvPr id="124" name="页外连接符 123"/>
              <p:cNvSpPr/>
              <p:nvPr/>
            </p:nvSpPr>
            <p:spPr>
              <a:xfrm>
                <a:off x="1397725" y="1240971"/>
                <a:ext cx="444137" cy="561703"/>
              </a:xfrm>
              <a:prstGeom prst="flowChartOffpage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21" name="矩形 120"/>
            <p:cNvSpPr/>
            <p:nvPr/>
          </p:nvSpPr>
          <p:spPr>
            <a:xfrm>
              <a:off x="1900597" y="1432767"/>
              <a:ext cx="1826141" cy="412421"/>
            </a:xfrm>
            <a:prstGeom prst="rect">
              <a:avLst/>
            </a:prstGeom>
          </p:spPr>
          <p:txBody>
            <a:bodyPr wrap="none">
              <a:spAutoFit/>
            </a:bodyPr>
            <a:lstStyle/>
            <a:p>
              <a:pPr lvl="0" algn="ctr" defTabSz="609585">
                <a:lnSpc>
                  <a:spcPct val="130000"/>
                </a:lnSpc>
              </a:pPr>
              <a:r>
                <a:rPr lang="zh-CN" altLang="en-US" sz="1600" b="1" dirty="0">
                  <a:solidFill>
                    <a:schemeClr val="bg1"/>
                  </a:solidFill>
                  <a:ea typeface="微软雅黑" charset="0"/>
                </a:rPr>
                <a:t>虚假口碑甄别模块</a:t>
              </a:r>
              <a:endParaRPr lang="en-US" altLang="zh-CN" sz="1600" b="1" dirty="0">
                <a:solidFill>
                  <a:schemeClr val="bg1"/>
                </a:solidFill>
                <a:ea typeface="微软雅黑" charset="0"/>
              </a:endParaRPr>
            </a:p>
          </p:txBody>
        </p:sp>
      </p:grpSp>
    </p:spTree>
    <p:extLst>
      <p:ext uri="{BB962C8B-B14F-4D97-AF65-F5344CB8AC3E}">
        <p14:creationId xmlns:p14="http://schemas.microsoft.com/office/powerpoint/2010/main" val="8310835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85523" y="189435"/>
            <a:ext cx="2106608" cy="529569"/>
          </a:xfrm>
        </p:spPr>
        <p:txBody>
          <a:bodyPr/>
          <a:lstStyle/>
          <a:p>
            <a:r>
              <a:rPr kumimoji="1" lang="en-US" altLang="zh-CN" dirty="0"/>
              <a:t>4 </a:t>
            </a:r>
            <a:r>
              <a:rPr kumimoji="1" lang="zh-CN" altLang="en-US" dirty="0"/>
              <a:t>研究的方案</a:t>
            </a:r>
          </a:p>
        </p:txBody>
      </p:sp>
      <p:sp>
        <p:nvSpPr>
          <p:cNvPr id="3" name="文本框 2"/>
          <p:cNvSpPr txBox="1"/>
          <p:nvPr/>
        </p:nvSpPr>
        <p:spPr>
          <a:xfrm>
            <a:off x="1285523" y="1898073"/>
            <a:ext cx="9507168" cy="3539430"/>
          </a:xfrm>
          <a:prstGeom prst="rect">
            <a:avLst/>
          </a:prstGeom>
          <a:noFill/>
        </p:spPr>
        <p:txBody>
          <a:bodyPr wrap="square" rtlCol="0">
            <a:spAutoFit/>
          </a:bodyPr>
          <a:lstStyle/>
          <a:p>
            <a:r>
              <a:rPr lang="zh-CN" altLang="zh-CN" sz="2800" dirty="0"/>
              <a:t>爬虫模块将网页上的口碑内容抓取下来并且根据其维度将数据保存到数据存储模块中，特征提取模块从数据存储模块中获得数据再将文本特征保存到数据存储模块中，虚假口碑甄别模块其本质是个分类器，将口碑的文本特征作为输入参数，最终将分类结果保存到数据库中。由于数据存储模块由于与其他模块之间的调用非常频繁，故作为核心模块需要其有良好的性能与高可靠性，对该模块的设计与实现将有较高的要求。</a:t>
            </a:r>
          </a:p>
        </p:txBody>
      </p:sp>
    </p:spTree>
    <p:extLst>
      <p:ext uri="{BB962C8B-B14F-4D97-AF65-F5344CB8AC3E}">
        <p14:creationId xmlns:p14="http://schemas.microsoft.com/office/powerpoint/2010/main" val="3294517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0" y="4077323"/>
            <a:ext cx="12192000" cy="1446549"/>
            <a:chOff x="1" y="2266932"/>
            <a:chExt cx="12192000" cy="1446549"/>
          </a:xfrm>
        </p:grpSpPr>
        <p:sp>
          <p:nvSpPr>
            <p:cNvPr id="3" name="矩形 2"/>
            <p:cNvSpPr/>
            <p:nvPr/>
          </p:nvSpPr>
          <p:spPr>
            <a:xfrm rot="16200000">
              <a:off x="5854909" y="-2623610"/>
              <a:ext cx="482183"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rot="16200000">
              <a:off x="5854909" y="-3105793"/>
              <a:ext cx="482183" cy="121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6200000">
              <a:off x="5854909" y="-3587976"/>
              <a:ext cx="482183"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6" name="文本框 5"/>
          <p:cNvSpPr txBox="1"/>
          <p:nvPr/>
        </p:nvSpPr>
        <p:spPr>
          <a:xfrm>
            <a:off x="979002" y="4077324"/>
            <a:ext cx="5884877" cy="1446548"/>
          </a:xfrm>
          <a:prstGeom prst="rect">
            <a:avLst/>
          </a:prstGeom>
          <a:solidFill>
            <a:schemeClr val="tx1">
              <a:lumMod val="75000"/>
              <a:lumOff val="25000"/>
            </a:schemeClr>
          </a:solidFill>
        </p:spPr>
        <p:txBody>
          <a:bodyPr wrap="none" lIns="91438" tIns="45719" rIns="91438" bIns="45719" rtlCol="0">
            <a:spAutoFit/>
          </a:bodyPr>
          <a:lstStyle/>
          <a:p>
            <a:r>
              <a:rPr kumimoji="1" lang="en-US" altLang="zh-CN" sz="8800" b="1" dirty="0">
                <a:solidFill>
                  <a:schemeClr val="bg1"/>
                </a:solidFill>
                <a:latin typeface="Microsoft YaHei" charset="0"/>
                <a:ea typeface="Microsoft YaHei" charset="0"/>
                <a:cs typeface="Microsoft YaHei" charset="0"/>
              </a:rPr>
              <a:t>5</a:t>
            </a:r>
            <a:r>
              <a:rPr kumimoji="1" lang="zh-CN" altLang="en-US" sz="8800" b="1" dirty="0">
                <a:solidFill>
                  <a:schemeClr val="bg1"/>
                </a:solidFill>
                <a:latin typeface="Microsoft YaHei" charset="0"/>
                <a:ea typeface="Microsoft YaHei" charset="0"/>
                <a:cs typeface="Microsoft YaHei" charset="0"/>
              </a:rPr>
              <a:t> 进度安排</a:t>
            </a:r>
          </a:p>
        </p:txBody>
      </p:sp>
    </p:spTree>
    <p:extLst>
      <p:ext uri="{BB962C8B-B14F-4D97-AF65-F5344CB8AC3E}">
        <p14:creationId xmlns:p14="http://schemas.microsoft.com/office/powerpoint/2010/main" val="3275294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27883" y="182033"/>
            <a:ext cx="1718517" cy="529569"/>
          </a:xfrm>
        </p:spPr>
        <p:txBody>
          <a:bodyPr/>
          <a:lstStyle/>
          <a:p>
            <a:r>
              <a:rPr kumimoji="1" lang="en-US" altLang="zh-CN" dirty="0"/>
              <a:t>5</a:t>
            </a:r>
            <a:r>
              <a:rPr kumimoji="1" lang="zh-CN" altLang="en-US" dirty="0"/>
              <a:t> 进度安排</a:t>
            </a:r>
          </a:p>
        </p:txBody>
      </p:sp>
      <p:grpSp>
        <p:nvGrpSpPr>
          <p:cNvPr id="32" name="组 31"/>
          <p:cNvGrpSpPr/>
          <p:nvPr/>
        </p:nvGrpSpPr>
        <p:grpSpPr>
          <a:xfrm>
            <a:off x="605494" y="1283899"/>
            <a:ext cx="2223249" cy="4356847"/>
            <a:chOff x="1569635" y="1283899"/>
            <a:chExt cx="2223249" cy="4356847"/>
          </a:xfrm>
        </p:grpSpPr>
        <p:sp>
          <p:nvSpPr>
            <p:cNvPr id="14" name="圆角矩形 13"/>
            <p:cNvSpPr/>
            <p:nvPr/>
          </p:nvSpPr>
          <p:spPr>
            <a:xfrm>
              <a:off x="1569637" y="1283899"/>
              <a:ext cx="2223247" cy="4356847"/>
            </a:xfrm>
            <a:prstGeom prst="roundRect">
              <a:avLst>
                <a:gd name="adj" fmla="val 4102"/>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nvGrpSpPr>
            <p:cNvPr id="4" name="组 3"/>
            <p:cNvGrpSpPr/>
            <p:nvPr/>
          </p:nvGrpSpPr>
          <p:grpSpPr>
            <a:xfrm>
              <a:off x="1569635" y="1501458"/>
              <a:ext cx="1352494" cy="1568300"/>
              <a:chOff x="1569635" y="1501458"/>
              <a:chExt cx="1352494" cy="1568300"/>
            </a:xfrm>
          </p:grpSpPr>
          <p:sp>
            <p:nvSpPr>
              <p:cNvPr id="18" name="等腰三角形 5"/>
              <p:cNvSpPr/>
              <p:nvPr/>
            </p:nvSpPr>
            <p:spPr>
              <a:xfrm rot="5400000">
                <a:off x="1461732" y="1609361"/>
                <a:ext cx="1568300" cy="13524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2" name="文本框 21"/>
              <p:cNvSpPr txBox="1"/>
              <p:nvPr/>
            </p:nvSpPr>
            <p:spPr>
              <a:xfrm>
                <a:off x="1584485" y="1992403"/>
                <a:ext cx="1096775" cy="523220"/>
              </a:xfrm>
              <a:prstGeom prst="rect">
                <a:avLst/>
              </a:prstGeom>
              <a:noFill/>
            </p:spPr>
            <p:txBody>
              <a:bodyPr wrap="none" rtlCol="0">
                <a:spAutoFit/>
              </a:bodyPr>
              <a:lstStyle/>
              <a:p>
                <a:r>
                  <a:rPr lang="en-US" altLang="zh-CN" sz="2800" b="1" dirty="0">
                    <a:solidFill>
                      <a:schemeClr val="bg1"/>
                    </a:solidFill>
                  </a:rPr>
                  <a:t>3-5</a:t>
                </a:r>
                <a:r>
                  <a:rPr lang="zh-CN" altLang="en-US" sz="2800" b="1" dirty="0">
                    <a:solidFill>
                      <a:schemeClr val="bg1"/>
                    </a:solidFill>
                  </a:rPr>
                  <a:t>周</a:t>
                </a:r>
              </a:p>
            </p:txBody>
          </p:sp>
        </p:grpSp>
        <p:sp>
          <p:nvSpPr>
            <p:cNvPr id="30" name="文本框 8"/>
            <p:cNvSpPr txBox="1"/>
            <p:nvPr/>
          </p:nvSpPr>
          <p:spPr>
            <a:xfrm>
              <a:off x="1759153" y="3644691"/>
              <a:ext cx="1826141" cy="14654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微软雅黑" charset="0"/>
                  <a:ea typeface="微软雅黑" charset="0"/>
                </a:rPr>
                <a:t>学习爬虫、数据库、机器学习相关知识；分析汽车之家网站口碑格式内容，给出数据库模型。</a:t>
              </a:r>
            </a:p>
          </p:txBody>
        </p:sp>
        <p:sp>
          <p:nvSpPr>
            <p:cNvPr id="31" name="矩形 30"/>
            <p:cNvSpPr/>
            <p:nvPr/>
          </p:nvSpPr>
          <p:spPr>
            <a:xfrm>
              <a:off x="1759153" y="3224126"/>
              <a:ext cx="184731" cy="377155"/>
            </a:xfrm>
            <a:prstGeom prst="rect">
              <a:avLst/>
            </a:prstGeom>
          </p:spPr>
          <p:txBody>
            <a:bodyPr wrap="none">
              <a:spAutoFit/>
            </a:bodyPr>
            <a:lstStyle/>
            <a:p>
              <a:pPr defTabSz="609585">
                <a:lnSpc>
                  <a:spcPct val="130000"/>
                </a:lnSpc>
              </a:pPr>
              <a:endParaRPr lang="en-US" altLang="zh-CN" sz="1600" b="1" dirty="0">
                <a:solidFill>
                  <a:schemeClr val="accent1"/>
                </a:solidFill>
                <a:ea typeface="微软雅黑" charset="0"/>
              </a:endParaRPr>
            </a:p>
          </p:txBody>
        </p:sp>
      </p:grpSp>
      <p:grpSp>
        <p:nvGrpSpPr>
          <p:cNvPr id="33" name="组 32"/>
          <p:cNvGrpSpPr/>
          <p:nvPr/>
        </p:nvGrpSpPr>
        <p:grpSpPr>
          <a:xfrm>
            <a:off x="2859787" y="1283899"/>
            <a:ext cx="2268029" cy="4356847"/>
            <a:chOff x="1524855" y="1283899"/>
            <a:chExt cx="2268029" cy="4356847"/>
          </a:xfrm>
        </p:grpSpPr>
        <p:sp>
          <p:nvSpPr>
            <p:cNvPr id="34" name="圆角矩形 33"/>
            <p:cNvSpPr/>
            <p:nvPr/>
          </p:nvSpPr>
          <p:spPr>
            <a:xfrm>
              <a:off x="1569637" y="1283899"/>
              <a:ext cx="2223247" cy="4356847"/>
            </a:xfrm>
            <a:prstGeom prst="roundRect">
              <a:avLst>
                <a:gd name="adj" fmla="val 4102"/>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nvGrpSpPr>
            <p:cNvPr id="35" name="组 34"/>
            <p:cNvGrpSpPr/>
            <p:nvPr/>
          </p:nvGrpSpPr>
          <p:grpSpPr>
            <a:xfrm>
              <a:off x="1524855" y="1501458"/>
              <a:ext cx="1397274" cy="1568300"/>
              <a:chOff x="1524855" y="1501458"/>
              <a:chExt cx="1397274" cy="1568300"/>
            </a:xfrm>
          </p:grpSpPr>
          <p:sp>
            <p:nvSpPr>
              <p:cNvPr id="38" name="等腰三角形 5"/>
              <p:cNvSpPr/>
              <p:nvPr/>
            </p:nvSpPr>
            <p:spPr>
              <a:xfrm rot="5400000">
                <a:off x="1461732" y="1609361"/>
                <a:ext cx="1568300" cy="13524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9" name="文本框 38"/>
              <p:cNvSpPr txBox="1"/>
              <p:nvPr/>
            </p:nvSpPr>
            <p:spPr>
              <a:xfrm>
                <a:off x="1524855" y="1992403"/>
                <a:ext cx="1096775" cy="523220"/>
              </a:xfrm>
              <a:prstGeom prst="rect">
                <a:avLst/>
              </a:prstGeom>
              <a:noFill/>
            </p:spPr>
            <p:txBody>
              <a:bodyPr wrap="none" rtlCol="0">
                <a:spAutoFit/>
              </a:bodyPr>
              <a:lstStyle/>
              <a:p>
                <a:r>
                  <a:rPr lang="en-US" altLang="zh-CN" sz="2800" b="1" dirty="0">
                    <a:solidFill>
                      <a:schemeClr val="bg1"/>
                    </a:solidFill>
                  </a:rPr>
                  <a:t>6-7</a:t>
                </a:r>
                <a:r>
                  <a:rPr lang="zh-CN" altLang="en-US" sz="2800" b="1" dirty="0">
                    <a:solidFill>
                      <a:schemeClr val="bg1"/>
                    </a:solidFill>
                  </a:rPr>
                  <a:t>周</a:t>
                </a:r>
              </a:p>
            </p:txBody>
          </p:sp>
        </p:grpSp>
        <p:sp>
          <p:nvSpPr>
            <p:cNvPr id="36" name="文本框 8"/>
            <p:cNvSpPr txBox="1"/>
            <p:nvPr/>
          </p:nvSpPr>
          <p:spPr>
            <a:xfrm>
              <a:off x="1768189" y="3274408"/>
              <a:ext cx="1826141" cy="20255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微软雅黑" charset="0"/>
                  <a:ea typeface="微软雅黑" charset="0"/>
                </a:rPr>
                <a:t>开发并实现爬虫模块与数据存储模块，尽可能抓取可观数量的口碑评论保存于数据库中。要求爬虫运行速度快并且抓取结果准确，数据库高可用。</a:t>
              </a:r>
            </a:p>
          </p:txBody>
        </p:sp>
      </p:grpSp>
      <p:grpSp>
        <p:nvGrpSpPr>
          <p:cNvPr id="40" name="组 39"/>
          <p:cNvGrpSpPr/>
          <p:nvPr/>
        </p:nvGrpSpPr>
        <p:grpSpPr>
          <a:xfrm>
            <a:off x="5169481" y="1283899"/>
            <a:ext cx="2254293" cy="4356847"/>
            <a:chOff x="1538591" y="1283899"/>
            <a:chExt cx="2254293" cy="4356847"/>
          </a:xfrm>
        </p:grpSpPr>
        <p:sp>
          <p:nvSpPr>
            <p:cNvPr id="41" name="圆角矩形 40"/>
            <p:cNvSpPr/>
            <p:nvPr/>
          </p:nvSpPr>
          <p:spPr>
            <a:xfrm>
              <a:off x="1569637" y="1283899"/>
              <a:ext cx="2223247" cy="4356847"/>
            </a:xfrm>
            <a:prstGeom prst="roundRect">
              <a:avLst>
                <a:gd name="adj" fmla="val 4102"/>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nvGrpSpPr>
            <p:cNvPr id="42" name="组 41"/>
            <p:cNvGrpSpPr/>
            <p:nvPr/>
          </p:nvGrpSpPr>
          <p:grpSpPr>
            <a:xfrm>
              <a:off x="1538591" y="1501458"/>
              <a:ext cx="1383538" cy="1568300"/>
              <a:chOff x="1538591" y="1501458"/>
              <a:chExt cx="1383538" cy="1568300"/>
            </a:xfrm>
          </p:grpSpPr>
          <p:sp>
            <p:nvSpPr>
              <p:cNvPr id="45" name="等腰三角形 5"/>
              <p:cNvSpPr/>
              <p:nvPr/>
            </p:nvSpPr>
            <p:spPr>
              <a:xfrm rot="5400000">
                <a:off x="1461732" y="1609361"/>
                <a:ext cx="1568300" cy="135249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6" name="文本框 45"/>
              <p:cNvSpPr txBox="1"/>
              <p:nvPr/>
            </p:nvSpPr>
            <p:spPr>
              <a:xfrm>
                <a:off x="1538591" y="2023998"/>
                <a:ext cx="1297150" cy="523220"/>
              </a:xfrm>
              <a:prstGeom prst="rect">
                <a:avLst/>
              </a:prstGeom>
              <a:noFill/>
            </p:spPr>
            <p:txBody>
              <a:bodyPr wrap="none" rtlCol="0">
                <a:spAutoFit/>
              </a:bodyPr>
              <a:lstStyle/>
              <a:p>
                <a:r>
                  <a:rPr lang="en-US" altLang="zh-CN" sz="2800" b="1" dirty="0">
                    <a:solidFill>
                      <a:schemeClr val="bg1"/>
                    </a:solidFill>
                  </a:rPr>
                  <a:t>8-10</a:t>
                </a:r>
                <a:r>
                  <a:rPr lang="zh-CN" altLang="en-US" sz="2800" b="1" dirty="0">
                    <a:solidFill>
                      <a:schemeClr val="bg1"/>
                    </a:solidFill>
                  </a:rPr>
                  <a:t>周</a:t>
                </a:r>
              </a:p>
            </p:txBody>
          </p:sp>
        </p:grpSp>
        <p:sp>
          <p:nvSpPr>
            <p:cNvPr id="43" name="文本框 8"/>
            <p:cNvSpPr txBox="1"/>
            <p:nvPr/>
          </p:nvSpPr>
          <p:spPr>
            <a:xfrm>
              <a:off x="1768189" y="3609783"/>
              <a:ext cx="1826141" cy="1185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微软雅黑" charset="0"/>
                  <a:ea typeface="微软雅黑" charset="0"/>
                </a:rPr>
                <a:t>开发特征提取模块，将数据存储模块中的口碑数据进行分词，提取文本特征。</a:t>
              </a:r>
            </a:p>
          </p:txBody>
        </p:sp>
      </p:grpSp>
      <p:grpSp>
        <p:nvGrpSpPr>
          <p:cNvPr id="47" name="组 46"/>
          <p:cNvGrpSpPr/>
          <p:nvPr/>
        </p:nvGrpSpPr>
        <p:grpSpPr>
          <a:xfrm>
            <a:off x="7378149" y="1283899"/>
            <a:ext cx="2375372" cy="4356847"/>
            <a:chOff x="1417512" y="1283899"/>
            <a:chExt cx="2375372" cy="4356847"/>
          </a:xfrm>
        </p:grpSpPr>
        <p:sp>
          <p:nvSpPr>
            <p:cNvPr id="48" name="圆角矩形 47"/>
            <p:cNvSpPr/>
            <p:nvPr/>
          </p:nvSpPr>
          <p:spPr>
            <a:xfrm>
              <a:off x="1569637" y="1283899"/>
              <a:ext cx="2223247" cy="4356847"/>
            </a:xfrm>
            <a:prstGeom prst="roundRect">
              <a:avLst>
                <a:gd name="adj" fmla="val 4102"/>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nvGrpSpPr>
            <p:cNvPr id="49" name="组 48"/>
            <p:cNvGrpSpPr/>
            <p:nvPr/>
          </p:nvGrpSpPr>
          <p:grpSpPr>
            <a:xfrm>
              <a:off x="1417512" y="1501458"/>
              <a:ext cx="1504617" cy="1568300"/>
              <a:chOff x="1417512" y="1501458"/>
              <a:chExt cx="1504617" cy="1568300"/>
            </a:xfrm>
          </p:grpSpPr>
          <p:sp>
            <p:nvSpPr>
              <p:cNvPr id="52" name="等腰三角形 5"/>
              <p:cNvSpPr/>
              <p:nvPr/>
            </p:nvSpPr>
            <p:spPr>
              <a:xfrm rot="5400000">
                <a:off x="1461732" y="1609361"/>
                <a:ext cx="1568300" cy="135249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53" name="文本框 52"/>
              <p:cNvSpPr txBox="1"/>
              <p:nvPr/>
            </p:nvSpPr>
            <p:spPr>
              <a:xfrm>
                <a:off x="1417512" y="1992403"/>
                <a:ext cx="1497526" cy="523220"/>
              </a:xfrm>
              <a:prstGeom prst="rect">
                <a:avLst/>
              </a:prstGeom>
              <a:noFill/>
            </p:spPr>
            <p:txBody>
              <a:bodyPr wrap="none" rtlCol="0">
                <a:spAutoFit/>
              </a:bodyPr>
              <a:lstStyle/>
              <a:p>
                <a:r>
                  <a:rPr lang="en-US" altLang="zh-CN" sz="2800" b="1" dirty="0">
                    <a:solidFill>
                      <a:schemeClr val="bg1"/>
                    </a:solidFill>
                  </a:rPr>
                  <a:t>11-12</a:t>
                </a:r>
                <a:r>
                  <a:rPr lang="zh-CN" altLang="en-US" sz="2800" b="1" dirty="0">
                    <a:solidFill>
                      <a:schemeClr val="bg1"/>
                    </a:solidFill>
                  </a:rPr>
                  <a:t>周</a:t>
                </a:r>
              </a:p>
            </p:txBody>
          </p:sp>
        </p:grpSp>
        <p:sp>
          <p:nvSpPr>
            <p:cNvPr id="50" name="文本框 8"/>
            <p:cNvSpPr txBox="1"/>
            <p:nvPr/>
          </p:nvSpPr>
          <p:spPr>
            <a:xfrm>
              <a:off x="1807619" y="3274408"/>
              <a:ext cx="1826141" cy="20255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微软雅黑" charset="0"/>
                  <a:ea typeface="微软雅黑" charset="0"/>
                </a:rPr>
                <a:t>进一步学习机器学习相关知识，选择适当的分类算法对口碑进行可信性分类，结合特征提取模块进行调试，训练分类器以达到较高的分类准确性。</a:t>
              </a:r>
            </a:p>
          </p:txBody>
        </p:sp>
      </p:grpSp>
      <p:grpSp>
        <p:nvGrpSpPr>
          <p:cNvPr id="54" name="组 46"/>
          <p:cNvGrpSpPr/>
          <p:nvPr/>
        </p:nvGrpSpPr>
        <p:grpSpPr>
          <a:xfrm>
            <a:off x="9698331" y="1283899"/>
            <a:ext cx="2375372" cy="4356847"/>
            <a:chOff x="1417512" y="1283899"/>
            <a:chExt cx="2375372" cy="4356847"/>
          </a:xfrm>
        </p:grpSpPr>
        <p:sp>
          <p:nvSpPr>
            <p:cNvPr id="55" name="圆角矩形 54"/>
            <p:cNvSpPr/>
            <p:nvPr/>
          </p:nvSpPr>
          <p:spPr>
            <a:xfrm>
              <a:off x="1569637" y="1283899"/>
              <a:ext cx="2223247" cy="4356847"/>
            </a:xfrm>
            <a:prstGeom prst="roundRect">
              <a:avLst>
                <a:gd name="adj" fmla="val 4102"/>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nvGrpSpPr>
            <p:cNvPr id="56" name="组 48"/>
            <p:cNvGrpSpPr/>
            <p:nvPr/>
          </p:nvGrpSpPr>
          <p:grpSpPr>
            <a:xfrm>
              <a:off x="1417512" y="1501458"/>
              <a:ext cx="1504617" cy="1568300"/>
              <a:chOff x="1417512" y="1501458"/>
              <a:chExt cx="1504617" cy="1568300"/>
            </a:xfrm>
          </p:grpSpPr>
          <p:sp>
            <p:nvSpPr>
              <p:cNvPr id="59" name="等腰三角形 5"/>
              <p:cNvSpPr/>
              <p:nvPr/>
            </p:nvSpPr>
            <p:spPr>
              <a:xfrm rot="5400000">
                <a:off x="1461732" y="1609361"/>
                <a:ext cx="1568300" cy="1352494"/>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60" name="文本框 59"/>
              <p:cNvSpPr txBox="1"/>
              <p:nvPr/>
            </p:nvSpPr>
            <p:spPr>
              <a:xfrm>
                <a:off x="1417512" y="1992403"/>
                <a:ext cx="1497526" cy="523220"/>
              </a:xfrm>
              <a:prstGeom prst="rect">
                <a:avLst/>
              </a:prstGeom>
              <a:noFill/>
            </p:spPr>
            <p:txBody>
              <a:bodyPr wrap="none" rtlCol="0">
                <a:spAutoFit/>
              </a:bodyPr>
              <a:lstStyle/>
              <a:p>
                <a:r>
                  <a:rPr lang="en-US" altLang="zh-CN" sz="2800" b="1" dirty="0">
                    <a:solidFill>
                      <a:schemeClr val="bg1"/>
                    </a:solidFill>
                  </a:rPr>
                  <a:t>11-12</a:t>
                </a:r>
                <a:r>
                  <a:rPr lang="zh-CN" altLang="en-US" sz="2800" b="1" dirty="0">
                    <a:solidFill>
                      <a:schemeClr val="bg1"/>
                    </a:solidFill>
                  </a:rPr>
                  <a:t>周</a:t>
                </a:r>
              </a:p>
            </p:txBody>
          </p:sp>
        </p:grpSp>
        <p:sp>
          <p:nvSpPr>
            <p:cNvPr id="57" name="文本框 8"/>
            <p:cNvSpPr txBox="1"/>
            <p:nvPr/>
          </p:nvSpPr>
          <p:spPr>
            <a:xfrm>
              <a:off x="1768189" y="3687848"/>
              <a:ext cx="1826141" cy="1185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微软雅黑" charset="0"/>
                  <a:ea typeface="微软雅黑" charset="0"/>
                </a:rPr>
                <a:t>将数据存储模块中的口碑数据分类完成，得到虚假口碑集合。总结实验。</a:t>
              </a:r>
            </a:p>
          </p:txBody>
        </p:sp>
      </p:grpSp>
    </p:spTree>
    <p:extLst>
      <p:ext uri="{BB962C8B-B14F-4D97-AF65-F5344CB8AC3E}">
        <p14:creationId xmlns:p14="http://schemas.microsoft.com/office/powerpoint/2010/main" val="2189427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0" y="4077323"/>
            <a:ext cx="12192000" cy="1446549"/>
            <a:chOff x="1" y="2266932"/>
            <a:chExt cx="12192000" cy="1446549"/>
          </a:xfrm>
        </p:grpSpPr>
        <p:sp>
          <p:nvSpPr>
            <p:cNvPr id="3" name="矩形 2"/>
            <p:cNvSpPr/>
            <p:nvPr/>
          </p:nvSpPr>
          <p:spPr>
            <a:xfrm rot="16200000">
              <a:off x="5854909" y="-2623610"/>
              <a:ext cx="482183"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rot="16200000">
              <a:off x="5854909" y="-3105793"/>
              <a:ext cx="482183" cy="121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6200000">
              <a:off x="5854909" y="-3587976"/>
              <a:ext cx="482183"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6" name="文本框 5"/>
          <p:cNvSpPr txBox="1"/>
          <p:nvPr/>
        </p:nvSpPr>
        <p:spPr>
          <a:xfrm>
            <a:off x="979002" y="4077324"/>
            <a:ext cx="9116594" cy="1446548"/>
          </a:xfrm>
          <a:prstGeom prst="rect">
            <a:avLst/>
          </a:prstGeom>
          <a:solidFill>
            <a:schemeClr val="tx1">
              <a:lumMod val="75000"/>
              <a:lumOff val="25000"/>
            </a:schemeClr>
          </a:solidFill>
        </p:spPr>
        <p:txBody>
          <a:bodyPr wrap="none" lIns="91438" tIns="45719" rIns="91438" bIns="45719" rtlCol="0">
            <a:spAutoFit/>
          </a:bodyPr>
          <a:lstStyle/>
          <a:p>
            <a:r>
              <a:rPr kumimoji="1" lang="en-US" altLang="zh-CN" sz="8800" b="1" dirty="0">
                <a:solidFill>
                  <a:schemeClr val="bg1"/>
                </a:solidFill>
                <a:latin typeface="Microsoft YaHei" charset="0"/>
                <a:ea typeface="Microsoft YaHei" charset="0"/>
                <a:cs typeface="Microsoft YaHei" charset="0"/>
              </a:rPr>
              <a:t>6</a:t>
            </a:r>
            <a:r>
              <a:rPr kumimoji="1" lang="zh-CN" altLang="en-US" sz="8800" b="1" dirty="0">
                <a:solidFill>
                  <a:schemeClr val="bg1"/>
                </a:solidFill>
                <a:latin typeface="Microsoft YaHei" charset="0"/>
                <a:ea typeface="Microsoft YaHei" charset="0"/>
                <a:cs typeface="Microsoft YaHei" charset="0"/>
              </a:rPr>
              <a:t> 问题及解决办法</a:t>
            </a:r>
          </a:p>
        </p:txBody>
      </p:sp>
    </p:spTree>
    <p:extLst>
      <p:ext uri="{BB962C8B-B14F-4D97-AF65-F5344CB8AC3E}">
        <p14:creationId xmlns:p14="http://schemas.microsoft.com/office/powerpoint/2010/main" val="8452296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27883" y="182033"/>
            <a:ext cx="2595972" cy="529569"/>
          </a:xfrm>
        </p:spPr>
        <p:txBody>
          <a:bodyPr/>
          <a:lstStyle/>
          <a:p>
            <a:r>
              <a:rPr kumimoji="1" lang="en-US" altLang="zh-CN" dirty="0"/>
              <a:t>6</a:t>
            </a:r>
            <a:r>
              <a:rPr kumimoji="1" lang="zh-CN" altLang="en-US" dirty="0"/>
              <a:t> 问题及解决办法</a:t>
            </a:r>
          </a:p>
        </p:txBody>
      </p:sp>
      <p:sp>
        <p:nvSpPr>
          <p:cNvPr id="3" name="文本框 2"/>
          <p:cNvSpPr txBox="1"/>
          <p:nvPr/>
        </p:nvSpPr>
        <p:spPr>
          <a:xfrm>
            <a:off x="1898073" y="1648691"/>
            <a:ext cx="8936182" cy="4524315"/>
          </a:xfrm>
          <a:prstGeom prst="rect">
            <a:avLst/>
          </a:prstGeom>
          <a:noFill/>
        </p:spPr>
        <p:txBody>
          <a:bodyPr wrap="square" rtlCol="0">
            <a:spAutoFit/>
          </a:bodyPr>
          <a:lstStyle/>
          <a:p>
            <a:r>
              <a:rPr lang="zh-CN" altLang="en-US" sz="2400" dirty="0"/>
              <a:t>可能遇到的问题：</a:t>
            </a:r>
          </a:p>
          <a:p>
            <a:r>
              <a:rPr lang="en-US" altLang="zh-CN" sz="2400" dirty="0"/>
              <a:t>1</a:t>
            </a:r>
            <a:r>
              <a:rPr lang="zh-CN" altLang="en-US" sz="2400" dirty="0"/>
              <a:t>）数据挖掘的分类算法有很多，研究过程中在算法的选择上可能会有一定困惑。并且算法的实现可能会很复杂或耗费时间。</a:t>
            </a:r>
          </a:p>
          <a:p>
            <a:r>
              <a:rPr lang="en-US" altLang="zh-CN" sz="2400" dirty="0"/>
              <a:t>2</a:t>
            </a:r>
            <a:r>
              <a:rPr lang="zh-CN" altLang="en-US" sz="2400" dirty="0"/>
              <a:t>）互联网平台上的口碑数据量巨大，由于在时间与空间方面的限制无法将数据完全地下载到本地进行处理。</a:t>
            </a:r>
          </a:p>
          <a:p>
            <a:r>
              <a:rPr lang="en-US" altLang="zh-CN" sz="2400" dirty="0"/>
              <a:t>3</a:t>
            </a:r>
            <a:r>
              <a:rPr lang="zh-CN" altLang="en-US" sz="2400" dirty="0"/>
              <a:t>）由于电脑的不稳定，代码运行过程中可能会宕机。</a:t>
            </a:r>
          </a:p>
          <a:p>
            <a:r>
              <a:rPr lang="zh-CN" altLang="en-US" sz="2400" dirty="0"/>
              <a:t>解决的措施：</a:t>
            </a:r>
          </a:p>
          <a:p>
            <a:r>
              <a:rPr lang="en-US" altLang="zh-CN" sz="2400" dirty="0"/>
              <a:t>1</a:t>
            </a:r>
            <a:r>
              <a:rPr lang="zh-CN" altLang="en-US" sz="2400" dirty="0"/>
              <a:t>）仔细学习该部分的知识，找到适用于该数据模型的算法，在理解算法原理后尽量使用开源工具避免造轮子。</a:t>
            </a:r>
          </a:p>
          <a:p>
            <a:r>
              <a:rPr lang="en-US" altLang="zh-CN" sz="2400" dirty="0"/>
              <a:t>2</a:t>
            </a:r>
            <a:r>
              <a:rPr lang="zh-CN" altLang="en-US" sz="2400" dirty="0"/>
              <a:t>）选择出具有一定规模的有代表性的口碑数据进行处理。</a:t>
            </a:r>
          </a:p>
          <a:p>
            <a:r>
              <a:rPr lang="en-US" altLang="zh-CN" sz="2400" dirty="0"/>
              <a:t>3</a:t>
            </a:r>
            <a:r>
              <a:rPr lang="zh-CN" altLang="en-US" sz="2400" dirty="0"/>
              <a:t>）考虑容错机制，即如何从宕机中恢复继续处理。并且提高电脑的稳定性。</a:t>
            </a:r>
          </a:p>
        </p:txBody>
      </p:sp>
    </p:spTree>
    <p:extLst>
      <p:ext uri="{BB962C8B-B14F-4D97-AF65-F5344CB8AC3E}">
        <p14:creationId xmlns:p14="http://schemas.microsoft.com/office/powerpoint/2010/main" val="28596912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0" y="4077323"/>
            <a:ext cx="12192000" cy="1446549"/>
            <a:chOff x="1" y="2266932"/>
            <a:chExt cx="12192000" cy="1446549"/>
          </a:xfrm>
        </p:grpSpPr>
        <p:sp>
          <p:nvSpPr>
            <p:cNvPr id="3" name="矩形 2"/>
            <p:cNvSpPr/>
            <p:nvPr/>
          </p:nvSpPr>
          <p:spPr>
            <a:xfrm rot="16200000">
              <a:off x="5854909" y="-2623610"/>
              <a:ext cx="482183"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rot="16200000">
              <a:off x="5854909" y="-3105793"/>
              <a:ext cx="482183" cy="121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6200000">
              <a:off x="5854909" y="-3587976"/>
              <a:ext cx="482183"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6" name="文本框 5"/>
          <p:cNvSpPr txBox="1"/>
          <p:nvPr/>
        </p:nvSpPr>
        <p:spPr>
          <a:xfrm>
            <a:off x="979002" y="4077324"/>
            <a:ext cx="5731052" cy="1446548"/>
          </a:xfrm>
          <a:prstGeom prst="rect">
            <a:avLst/>
          </a:prstGeom>
          <a:solidFill>
            <a:schemeClr val="tx1">
              <a:lumMod val="75000"/>
              <a:lumOff val="25000"/>
            </a:schemeClr>
          </a:solidFill>
        </p:spPr>
        <p:txBody>
          <a:bodyPr wrap="none" lIns="91438" tIns="45719" rIns="91438" bIns="45719" rtlCol="0">
            <a:spAutoFit/>
          </a:bodyPr>
          <a:lstStyle/>
          <a:p>
            <a:r>
              <a:rPr kumimoji="1" lang="en-US" altLang="zh-CN" sz="8800" b="1" dirty="0">
                <a:solidFill>
                  <a:schemeClr val="bg1"/>
                </a:solidFill>
                <a:latin typeface="Microsoft YaHei" charset="0"/>
                <a:ea typeface="Microsoft YaHei" charset="0"/>
                <a:cs typeface="Microsoft YaHei" charset="0"/>
              </a:rPr>
              <a:t>7</a:t>
            </a:r>
            <a:r>
              <a:rPr kumimoji="1" lang="zh-CN" altLang="en-US" sz="8800" b="1" dirty="0">
                <a:solidFill>
                  <a:schemeClr val="bg1"/>
                </a:solidFill>
                <a:latin typeface="Microsoft YaHei" charset="0"/>
                <a:ea typeface="Microsoft YaHei" charset="0"/>
                <a:cs typeface="Microsoft YaHei" charset="0"/>
              </a:rPr>
              <a:t> 参考文献</a:t>
            </a:r>
          </a:p>
        </p:txBody>
      </p:sp>
    </p:spTree>
    <p:extLst>
      <p:ext uri="{BB962C8B-B14F-4D97-AF65-F5344CB8AC3E}">
        <p14:creationId xmlns:p14="http://schemas.microsoft.com/office/powerpoint/2010/main" val="8459978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0"/>
          <p:cNvGrpSpPr/>
          <p:nvPr/>
        </p:nvGrpSpPr>
        <p:grpSpPr>
          <a:xfrm>
            <a:off x="-2" y="4472199"/>
            <a:ext cx="12192001" cy="250400"/>
            <a:chOff x="1" y="2266932"/>
            <a:chExt cx="12192000" cy="1446549"/>
          </a:xfrm>
        </p:grpSpPr>
        <p:sp>
          <p:nvSpPr>
            <p:cNvPr id="32" name="矩形 31"/>
            <p:cNvSpPr/>
            <p:nvPr/>
          </p:nvSpPr>
          <p:spPr>
            <a:xfrm rot="16200000">
              <a:off x="5854909" y="-2623610"/>
              <a:ext cx="482183"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矩形 32"/>
            <p:cNvSpPr/>
            <p:nvPr/>
          </p:nvSpPr>
          <p:spPr>
            <a:xfrm rot="16200000">
              <a:off x="5854909" y="-3105793"/>
              <a:ext cx="482183" cy="121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rot="16200000">
              <a:off x="5854909" y="-3587976"/>
              <a:ext cx="482183"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7" name="组 26"/>
          <p:cNvGrpSpPr/>
          <p:nvPr/>
        </p:nvGrpSpPr>
        <p:grpSpPr>
          <a:xfrm>
            <a:off x="-1" y="3075199"/>
            <a:ext cx="12192001" cy="250400"/>
            <a:chOff x="1" y="2266932"/>
            <a:chExt cx="12192000" cy="1446549"/>
          </a:xfrm>
        </p:grpSpPr>
        <p:sp>
          <p:nvSpPr>
            <p:cNvPr id="28" name="矩形 27"/>
            <p:cNvSpPr/>
            <p:nvPr/>
          </p:nvSpPr>
          <p:spPr>
            <a:xfrm rot="16200000">
              <a:off x="5854909" y="-2623610"/>
              <a:ext cx="482183"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rot="16200000">
              <a:off x="5854909" y="-3105793"/>
              <a:ext cx="482183" cy="121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rot="16200000">
              <a:off x="5854909" y="-3587976"/>
              <a:ext cx="482183"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 name="文本框 1"/>
          <p:cNvSpPr txBox="1"/>
          <p:nvPr/>
        </p:nvSpPr>
        <p:spPr>
          <a:xfrm>
            <a:off x="3775142" y="455257"/>
            <a:ext cx="4641720" cy="769441"/>
          </a:xfrm>
          <a:prstGeom prst="rect">
            <a:avLst/>
          </a:prstGeom>
          <a:solidFill>
            <a:schemeClr val="tx1">
              <a:lumMod val="75000"/>
              <a:lumOff val="25000"/>
            </a:schemeClr>
          </a:solidFill>
          <a:ln>
            <a:solidFill>
              <a:schemeClr val="tx1">
                <a:lumMod val="75000"/>
                <a:lumOff val="25000"/>
              </a:schemeClr>
            </a:solidFill>
          </a:ln>
        </p:spPr>
        <p:txBody>
          <a:bodyPr wrap="none" rtlCol="0">
            <a:spAutoFit/>
          </a:bodyPr>
          <a:lstStyle/>
          <a:p>
            <a:pPr algn="ctr"/>
            <a:r>
              <a:rPr kumimoji="1" lang="zh-CN" altLang="en-US" sz="4400" b="1">
                <a:solidFill>
                  <a:schemeClr val="bg1"/>
                </a:solidFill>
                <a:latin typeface="Microsoft YaHei" charset="0"/>
                <a:ea typeface="Microsoft YaHei" charset="0"/>
                <a:cs typeface="Microsoft YaHei" charset="0"/>
              </a:rPr>
              <a:t>目录 </a:t>
            </a:r>
            <a:r>
              <a:rPr kumimoji="1" lang="en-US" altLang="zh-CN" sz="4400" b="1" dirty="0">
                <a:solidFill>
                  <a:schemeClr val="bg1"/>
                </a:solidFill>
                <a:latin typeface="Microsoft YaHei" charset="0"/>
                <a:ea typeface="Microsoft YaHei" charset="0"/>
                <a:cs typeface="Microsoft YaHei" charset="0"/>
              </a:rPr>
              <a:t>CONTENTS</a:t>
            </a:r>
            <a:endParaRPr kumimoji="1" lang="zh-CN" altLang="en-US" sz="4400" b="1" dirty="0">
              <a:solidFill>
                <a:schemeClr val="bg1"/>
              </a:solidFill>
              <a:latin typeface="Microsoft YaHei" charset="0"/>
              <a:ea typeface="Microsoft YaHei" charset="0"/>
              <a:cs typeface="Microsoft YaHei" charset="0"/>
            </a:endParaRPr>
          </a:p>
        </p:txBody>
      </p:sp>
      <p:grpSp>
        <p:nvGrpSpPr>
          <p:cNvPr id="3" name="组 2"/>
          <p:cNvGrpSpPr/>
          <p:nvPr/>
        </p:nvGrpSpPr>
        <p:grpSpPr>
          <a:xfrm>
            <a:off x="0" y="453314"/>
            <a:ext cx="3775142" cy="771384"/>
            <a:chOff x="1" y="2266932"/>
            <a:chExt cx="12192000" cy="1446549"/>
          </a:xfrm>
        </p:grpSpPr>
        <p:sp>
          <p:nvSpPr>
            <p:cNvPr id="4" name="矩形 3"/>
            <p:cNvSpPr/>
            <p:nvPr/>
          </p:nvSpPr>
          <p:spPr>
            <a:xfrm rot="16200000">
              <a:off x="5854909" y="-2623610"/>
              <a:ext cx="482183"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6200000">
              <a:off x="5854909" y="-3105793"/>
              <a:ext cx="482183" cy="121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rot="16200000">
              <a:off x="5854909" y="-3587976"/>
              <a:ext cx="482183"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7" name="组 6"/>
          <p:cNvGrpSpPr/>
          <p:nvPr/>
        </p:nvGrpSpPr>
        <p:grpSpPr>
          <a:xfrm>
            <a:off x="8416862" y="453313"/>
            <a:ext cx="3775142" cy="771384"/>
            <a:chOff x="1" y="2266932"/>
            <a:chExt cx="12192000" cy="1446549"/>
          </a:xfrm>
        </p:grpSpPr>
        <p:sp>
          <p:nvSpPr>
            <p:cNvPr id="8" name="矩形 7"/>
            <p:cNvSpPr/>
            <p:nvPr/>
          </p:nvSpPr>
          <p:spPr>
            <a:xfrm rot="16200000">
              <a:off x="5854909" y="-2623610"/>
              <a:ext cx="482183"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rot="16200000">
              <a:off x="5854909" y="-3105793"/>
              <a:ext cx="482183" cy="121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rot="16200000">
              <a:off x="5854909" y="-3587976"/>
              <a:ext cx="482183"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9" name="文本框 18"/>
          <p:cNvSpPr txBox="1"/>
          <p:nvPr/>
        </p:nvSpPr>
        <p:spPr>
          <a:xfrm>
            <a:off x="786948" y="2908011"/>
            <a:ext cx="3432350" cy="584775"/>
          </a:xfrm>
          <a:prstGeom prst="rect">
            <a:avLst/>
          </a:prstGeom>
          <a:solidFill>
            <a:schemeClr val="tx1">
              <a:lumMod val="75000"/>
              <a:lumOff val="25000"/>
            </a:schemeClr>
          </a:solidFill>
          <a:ln>
            <a:solidFill>
              <a:schemeClr val="tx1">
                <a:lumMod val="75000"/>
                <a:lumOff val="25000"/>
              </a:schemeClr>
            </a:solidFill>
          </a:ln>
        </p:spPr>
        <p:txBody>
          <a:bodyPr wrap="none" rtlCol="0">
            <a:spAutoFit/>
          </a:bodyPr>
          <a:lstStyle/>
          <a:p>
            <a:r>
              <a:rPr kumimoji="1" lang="en-US" altLang="zh-CN" sz="3200" b="1" dirty="0">
                <a:solidFill>
                  <a:schemeClr val="bg1"/>
                </a:solidFill>
                <a:latin typeface="Microsoft YaHei" charset="0"/>
                <a:ea typeface="Microsoft YaHei" charset="0"/>
                <a:cs typeface="Microsoft YaHei" charset="0"/>
              </a:rPr>
              <a:t>1</a:t>
            </a:r>
            <a:r>
              <a:rPr kumimoji="1" lang="zh-CN" altLang="en-US" sz="3200" b="1" dirty="0">
                <a:solidFill>
                  <a:schemeClr val="bg1"/>
                </a:solidFill>
                <a:latin typeface="Microsoft YaHei" charset="0"/>
                <a:ea typeface="Microsoft YaHei" charset="0"/>
                <a:cs typeface="Microsoft YaHei" charset="0"/>
              </a:rPr>
              <a:t> 课题来源及目的</a:t>
            </a:r>
          </a:p>
        </p:txBody>
      </p:sp>
      <p:sp>
        <p:nvSpPr>
          <p:cNvPr id="20" name="文本框 19"/>
          <p:cNvSpPr txBox="1"/>
          <p:nvPr/>
        </p:nvSpPr>
        <p:spPr>
          <a:xfrm>
            <a:off x="4995378" y="2908013"/>
            <a:ext cx="2611612" cy="584775"/>
          </a:xfrm>
          <a:prstGeom prst="rect">
            <a:avLst/>
          </a:prstGeom>
          <a:solidFill>
            <a:schemeClr val="tx1">
              <a:lumMod val="75000"/>
              <a:lumOff val="25000"/>
            </a:schemeClr>
          </a:solidFill>
          <a:ln>
            <a:solidFill>
              <a:schemeClr val="tx1">
                <a:lumMod val="75000"/>
                <a:lumOff val="25000"/>
              </a:schemeClr>
            </a:solidFill>
          </a:ln>
        </p:spPr>
        <p:txBody>
          <a:bodyPr wrap="none" rtlCol="0">
            <a:spAutoFit/>
          </a:bodyPr>
          <a:lstStyle/>
          <a:p>
            <a:r>
              <a:rPr kumimoji="1" lang="en-US" altLang="zh-CN" sz="3200" b="1" dirty="0">
                <a:solidFill>
                  <a:schemeClr val="bg1"/>
                </a:solidFill>
                <a:latin typeface="Microsoft YaHei" charset="0"/>
                <a:ea typeface="Microsoft YaHei" charset="0"/>
                <a:cs typeface="Microsoft YaHei" charset="0"/>
              </a:rPr>
              <a:t>2</a:t>
            </a:r>
            <a:r>
              <a:rPr kumimoji="1" lang="zh-CN" altLang="en-US" sz="3200" b="1" dirty="0">
                <a:solidFill>
                  <a:schemeClr val="bg1"/>
                </a:solidFill>
                <a:latin typeface="Microsoft YaHei" charset="0"/>
                <a:ea typeface="Microsoft YaHei" charset="0"/>
                <a:cs typeface="Microsoft YaHei" charset="0"/>
              </a:rPr>
              <a:t> 国内外现状</a:t>
            </a:r>
          </a:p>
        </p:txBody>
      </p:sp>
      <p:sp>
        <p:nvSpPr>
          <p:cNvPr id="21" name="文本框 20"/>
          <p:cNvSpPr txBox="1"/>
          <p:nvPr/>
        </p:nvSpPr>
        <p:spPr>
          <a:xfrm>
            <a:off x="8383070" y="2906569"/>
            <a:ext cx="3021981" cy="584775"/>
          </a:xfrm>
          <a:prstGeom prst="rect">
            <a:avLst/>
          </a:prstGeom>
          <a:solidFill>
            <a:schemeClr val="tx1">
              <a:lumMod val="75000"/>
              <a:lumOff val="25000"/>
            </a:schemeClr>
          </a:solidFill>
          <a:ln>
            <a:solidFill>
              <a:schemeClr val="tx1">
                <a:lumMod val="75000"/>
                <a:lumOff val="25000"/>
              </a:schemeClr>
            </a:solidFill>
          </a:ln>
        </p:spPr>
        <p:txBody>
          <a:bodyPr wrap="none" rtlCol="0">
            <a:spAutoFit/>
          </a:bodyPr>
          <a:lstStyle/>
          <a:p>
            <a:r>
              <a:rPr kumimoji="1" lang="en-US" altLang="zh-CN" sz="3200" b="1" dirty="0">
                <a:solidFill>
                  <a:schemeClr val="bg1"/>
                </a:solidFill>
                <a:latin typeface="Microsoft YaHei" charset="0"/>
                <a:ea typeface="Microsoft YaHei" charset="0"/>
                <a:cs typeface="Microsoft YaHei" charset="0"/>
              </a:rPr>
              <a:t>3</a:t>
            </a:r>
            <a:r>
              <a:rPr kumimoji="1" lang="zh-CN" altLang="en-US" sz="3200" b="1" dirty="0">
                <a:solidFill>
                  <a:schemeClr val="bg1"/>
                </a:solidFill>
                <a:latin typeface="Microsoft YaHei" charset="0"/>
                <a:ea typeface="Microsoft YaHei" charset="0"/>
                <a:cs typeface="Microsoft YaHei" charset="0"/>
              </a:rPr>
              <a:t> 主要研究内容</a:t>
            </a:r>
          </a:p>
        </p:txBody>
      </p:sp>
      <p:sp>
        <p:nvSpPr>
          <p:cNvPr id="23" name="文本框 22"/>
          <p:cNvSpPr txBox="1"/>
          <p:nvPr/>
        </p:nvSpPr>
        <p:spPr>
          <a:xfrm>
            <a:off x="1315920" y="4346743"/>
            <a:ext cx="2712602" cy="584775"/>
          </a:xfrm>
          <a:prstGeom prst="rect">
            <a:avLst/>
          </a:prstGeom>
          <a:solidFill>
            <a:schemeClr val="tx1">
              <a:lumMod val="75000"/>
              <a:lumOff val="25000"/>
            </a:schemeClr>
          </a:solidFill>
          <a:ln>
            <a:solidFill>
              <a:schemeClr val="tx1">
                <a:lumMod val="75000"/>
                <a:lumOff val="25000"/>
              </a:schemeClr>
            </a:solidFill>
          </a:ln>
        </p:spPr>
        <p:txBody>
          <a:bodyPr wrap="none" rtlCol="0">
            <a:spAutoFit/>
          </a:bodyPr>
          <a:lstStyle/>
          <a:p>
            <a:r>
              <a:rPr kumimoji="1" lang="en-US" altLang="zh-CN" sz="3200" b="1" dirty="0">
                <a:solidFill>
                  <a:schemeClr val="bg1"/>
                </a:solidFill>
                <a:latin typeface="Microsoft YaHei" charset="0"/>
                <a:ea typeface="Microsoft YaHei" charset="0"/>
                <a:cs typeface="Microsoft YaHei" charset="0"/>
              </a:rPr>
              <a:t>4</a:t>
            </a:r>
            <a:r>
              <a:rPr kumimoji="1" lang="zh-CN" altLang="en-US" sz="3200" b="1" dirty="0">
                <a:solidFill>
                  <a:schemeClr val="bg1"/>
                </a:solidFill>
                <a:latin typeface="Microsoft YaHei" charset="0"/>
                <a:ea typeface="Microsoft YaHei" charset="0"/>
                <a:cs typeface="Microsoft YaHei" charset="0"/>
              </a:rPr>
              <a:t> 研究的方案</a:t>
            </a:r>
          </a:p>
        </p:txBody>
      </p:sp>
      <p:sp>
        <p:nvSpPr>
          <p:cNvPr id="24" name="文本框 23"/>
          <p:cNvSpPr txBox="1"/>
          <p:nvPr/>
        </p:nvSpPr>
        <p:spPr>
          <a:xfrm>
            <a:off x="5009233" y="4305013"/>
            <a:ext cx="2258375" cy="584775"/>
          </a:xfrm>
          <a:prstGeom prst="rect">
            <a:avLst/>
          </a:prstGeom>
          <a:solidFill>
            <a:schemeClr val="tx1">
              <a:lumMod val="75000"/>
              <a:lumOff val="25000"/>
            </a:schemeClr>
          </a:solidFill>
          <a:ln>
            <a:solidFill>
              <a:schemeClr val="tx1">
                <a:lumMod val="75000"/>
                <a:lumOff val="25000"/>
              </a:schemeClr>
            </a:solidFill>
          </a:ln>
        </p:spPr>
        <p:txBody>
          <a:bodyPr wrap="none" rtlCol="0">
            <a:spAutoFit/>
          </a:bodyPr>
          <a:lstStyle/>
          <a:p>
            <a:r>
              <a:rPr kumimoji="1" lang="en-US" altLang="zh-CN" sz="3200" b="1" dirty="0">
                <a:solidFill>
                  <a:schemeClr val="bg1"/>
                </a:solidFill>
                <a:latin typeface="Microsoft YaHei" charset="0"/>
                <a:ea typeface="Microsoft YaHei" charset="0"/>
                <a:cs typeface="Microsoft YaHei" charset="0"/>
              </a:rPr>
              <a:t>5</a:t>
            </a:r>
            <a:r>
              <a:rPr kumimoji="1" lang="zh-CN" altLang="en-US" sz="3200" b="1" dirty="0">
                <a:solidFill>
                  <a:schemeClr val="bg1"/>
                </a:solidFill>
                <a:latin typeface="Microsoft YaHei" charset="0"/>
                <a:ea typeface="Microsoft YaHei" charset="0"/>
                <a:cs typeface="Microsoft YaHei" charset="0"/>
              </a:rPr>
              <a:t> 进度安排</a:t>
            </a:r>
          </a:p>
        </p:txBody>
      </p:sp>
      <p:sp>
        <p:nvSpPr>
          <p:cNvPr id="25" name="文本框 24"/>
          <p:cNvSpPr txBox="1"/>
          <p:nvPr/>
        </p:nvSpPr>
        <p:spPr>
          <a:xfrm>
            <a:off x="8065238" y="4305011"/>
            <a:ext cx="3021981" cy="584775"/>
          </a:xfrm>
          <a:prstGeom prst="rect">
            <a:avLst/>
          </a:prstGeom>
          <a:solidFill>
            <a:schemeClr val="tx1">
              <a:lumMod val="75000"/>
              <a:lumOff val="25000"/>
            </a:schemeClr>
          </a:solidFill>
          <a:ln>
            <a:solidFill>
              <a:schemeClr val="tx1">
                <a:lumMod val="75000"/>
                <a:lumOff val="25000"/>
              </a:schemeClr>
            </a:solidFill>
          </a:ln>
        </p:spPr>
        <p:txBody>
          <a:bodyPr wrap="none" rtlCol="0">
            <a:spAutoFit/>
          </a:bodyPr>
          <a:lstStyle/>
          <a:p>
            <a:r>
              <a:rPr kumimoji="1" lang="en-US" altLang="zh-CN" sz="3200" b="1" dirty="0">
                <a:solidFill>
                  <a:schemeClr val="bg1"/>
                </a:solidFill>
                <a:latin typeface="Microsoft YaHei" charset="0"/>
                <a:ea typeface="Microsoft YaHei" charset="0"/>
                <a:cs typeface="Microsoft YaHei" charset="0"/>
              </a:rPr>
              <a:t>6</a:t>
            </a:r>
            <a:r>
              <a:rPr kumimoji="1" lang="zh-CN" altLang="en-US" sz="3200" b="1" dirty="0">
                <a:solidFill>
                  <a:schemeClr val="bg1"/>
                </a:solidFill>
                <a:latin typeface="Microsoft YaHei" charset="0"/>
                <a:ea typeface="Microsoft YaHei" charset="0"/>
                <a:cs typeface="Microsoft YaHei" charset="0"/>
              </a:rPr>
              <a:t> 问题以及办法</a:t>
            </a:r>
          </a:p>
        </p:txBody>
      </p:sp>
      <p:sp>
        <p:nvSpPr>
          <p:cNvPr id="35" name="文本框 34"/>
          <p:cNvSpPr txBox="1"/>
          <p:nvPr/>
        </p:nvSpPr>
        <p:spPr>
          <a:xfrm>
            <a:off x="5009233" y="5618544"/>
            <a:ext cx="2201244" cy="584775"/>
          </a:xfrm>
          <a:prstGeom prst="rect">
            <a:avLst/>
          </a:prstGeom>
          <a:solidFill>
            <a:schemeClr val="tx1">
              <a:lumMod val="75000"/>
              <a:lumOff val="25000"/>
            </a:schemeClr>
          </a:solidFill>
          <a:ln>
            <a:solidFill>
              <a:schemeClr val="tx1">
                <a:lumMod val="75000"/>
                <a:lumOff val="25000"/>
              </a:schemeClr>
            </a:solidFill>
          </a:ln>
        </p:spPr>
        <p:txBody>
          <a:bodyPr wrap="none" rtlCol="0">
            <a:spAutoFit/>
          </a:bodyPr>
          <a:lstStyle/>
          <a:p>
            <a:r>
              <a:rPr kumimoji="1" lang="en-US" altLang="zh-CN" sz="3200" b="1" dirty="0">
                <a:solidFill>
                  <a:schemeClr val="bg1"/>
                </a:solidFill>
                <a:latin typeface="Microsoft YaHei" charset="0"/>
                <a:ea typeface="Microsoft YaHei" charset="0"/>
                <a:cs typeface="Microsoft YaHei" charset="0"/>
              </a:rPr>
              <a:t>7</a:t>
            </a:r>
            <a:r>
              <a:rPr kumimoji="1" lang="zh-CN" altLang="en-US" sz="3200" b="1" dirty="0">
                <a:solidFill>
                  <a:schemeClr val="bg1"/>
                </a:solidFill>
                <a:latin typeface="Microsoft YaHei" charset="0"/>
                <a:ea typeface="Microsoft YaHei" charset="0"/>
                <a:cs typeface="Microsoft YaHei" charset="0"/>
              </a:rPr>
              <a:t> 参考文献</a:t>
            </a:r>
          </a:p>
        </p:txBody>
      </p:sp>
    </p:spTree>
    <p:extLst>
      <p:ext uri="{BB962C8B-B14F-4D97-AF65-F5344CB8AC3E}">
        <p14:creationId xmlns:p14="http://schemas.microsoft.com/office/powerpoint/2010/main" val="2357457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27883" y="182033"/>
            <a:ext cx="1718517" cy="529569"/>
          </a:xfrm>
        </p:spPr>
        <p:txBody>
          <a:bodyPr/>
          <a:lstStyle/>
          <a:p>
            <a:r>
              <a:rPr kumimoji="1" lang="en-US" altLang="zh-CN" dirty="0"/>
              <a:t>7</a:t>
            </a:r>
            <a:r>
              <a:rPr kumimoji="1" lang="zh-CN" altLang="en-US" dirty="0"/>
              <a:t> 参考文献</a:t>
            </a:r>
          </a:p>
        </p:txBody>
      </p:sp>
      <p:sp>
        <p:nvSpPr>
          <p:cNvPr id="17" name="文本框 16"/>
          <p:cNvSpPr txBox="1"/>
          <p:nvPr/>
        </p:nvSpPr>
        <p:spPr>
          <a:xfrm>
            <a:off x="2087141" y="1549074"/>
            <a:ext cx="4493252" cy="4186980"/>
          </a:xfrm>
          <a:prstGeom prst="rect">
            <a:avLst/>
          </a:prstGeom>
          <a:noFill/>
        </p:spPr>
        <p:txBody>
          <a:bodyPr wrap="square" numCol="1" rtlCol="0">
            <a:spAutoFit/>
          </a:bodyPr>
          <a:lstStyle>
            <a:defPPr>
              <a:defRPr lang="zh-CN"/>
            </a:defPPr>
            <a:lvl1pPr algn="ctr" defTabSz="914400">
              <a:lnSpc>
                <a:spcPct val="130000"/>
              </a:lnSpc>
              <a:defRPr sz="1050" u="sng">
                <a:solidFill>
                  <a:schemeClr val="tx1">
                    <a:lumMod val="75000"/>
                    <a:lumOff val="25000"/>
                  </a:schemeClr>
                </a:solidFill>
                <a:latin typeface="微软雅黑" charset="0"/>
                <a:ea typeface="微软雅黑" charset="0"/>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en-US" altLang="zh-CN" dirty="0"/>
              <a:t>[1] </a:t>
            </a:r>
            <a:r>
              <a:rPr lang="zh-CN" altLang="zh-CN" dirty="0"/>
              <a:t>孙升芸</a:t>
            </a:r>
            <a:r>
              <a:rPr lang="en-US" altLang="zh-CN" dirty="0"/>
              <a:t>, </a:t>
            </a:r>
            <a:r>
              <a:rPr lang="zh-CN" altLang="zh-CN" dirty="0"/>
              <a:t>田萱</a:t>
            </a:r>
            <a:r>
              <a:rPr lang="en-US" altLang="zh-CN" dirty="0"/>
              <a:t>. </a:t>
            </a:r>
            <a:r>
              <a:rPr lang="zh-CN" altLang="zh-CN" dirty="0"/>
              <a:t>产品垃圾评论检测研究综述</a:t>
            </a:r>
            <a:r>
              <a:rPr lang="en-US" altLang="zh-CN" dirty="0"/>
              <a:t>[J]. </a:t>
            </a:r>
            <a:r>
              <a:rPr lang="zh-CN" altLang="zh-CN" dirty="0"/>
              <a:t>计算机科学</a:t>
            </a:r>
            <a:r>
              <a:rPr lang="en-US" altLang="zh-CN" dirty="0"/>
              <a:t>, 2011(B10):198-201.</a:t>
            </a:r>
            <a:endParaRPr lang="zh-CN" altLang="zh-CN" dirty="0"/>
          </a:p>
          <a:p>
            <a:r>
              <a:rPr lang="en-US" altLang="zh-CN" dirty="0"/>
              <a:t>[2] </a:t>
            </a:r>
            <a:r>
              <a:rPr lang="zh-CN" altLang="zh-CN" dirty="0"/>
              <a:t>唐晓婷</a:t>
            </a:r>
            <a:r>
              <a:rPr lang="en-US" altLang="zh-CN" dirty="0"/>
              <a:t>,</a:t>
            </a:r>
            <a:r>
              <a:rPr lang="zh-CN" altLang="zh-CN" dirty="0"/>
              <a:t>吴爱华</a:t>
            </a:r>
            <a:r>
              <a:rPr lang="en-US" altLang="zh-CN" dirty="0"/>
              <a:t>,</a:t>
            </a:r>
            <a:r>
              <a:rPr lang="zh-CN" altLang="zh-CN" dirty="0"/>
              <a:t>曾卫明</a:t>
            </a:r>
            <a:r>
              <a:rPr lang="en-US" altLang="zh-CN" dirty="0"/>
              <a:t>. </a:t>
            </a:r>
            <a:r>
              <a:rPr lang="zh-CN" altLang="zh-CN" dirty="0"/>
              <a:t>不一致数据库中基于用户语义模板的评论可信度计算</a:t>
            </a:r>
            <a:r>
              <a:rPr lang="en-US" altLang="zh-CN" dirty="0"/>
              <a:t>. </a:t>
            </a:r>
            <a:r>
              <a:rPr lang="zh-CN" altLang="zh-CN" dirty="0"/>
              <a:t>燕山大学学报</a:t>
            </a:r>
            <a:r>
              <a:rPr lang="en-US" altLang="zh-CN" dirty="0"/>
              <a:t>.2014.11.38(6):523-543.</a:t>
            </a:r>
            <a:endParaRPr lang="zh-CN" altLang="zh-CN" dirty="0"/>
          </a:p>
          <a:p>
            <a:r>
              <a:rPr lang="en-US" altLang="zh-CN" dirty="0"/>
              <a:t>[3] </a:t>
            </a:r>
            <a:r>
              <a:rPr lang="zh-CN" altLang="zh-CN" dirty="0"/>
              <a:t>蒋盛益</a:t>
            </a:r>
            <a:r>
              <a:rPr lang="en-US" altLang="zh-CN" dirty="0"/>
              <a:t>,</a:t>
            </a:r>
            <a:r>
              <a:rPr lang="zh-CN" altLang="zh-CN" dirty="0"/>
              <a:t>陈东沂</a:t>
            </a:r>
            <a:r>
              <a:rPr lang="en-US" altLang="zh-CN" dirty="0"/>
              <a:t>,</a:t>
            </a:r>
            <a:r>
              <a:rPr lang="zh-CN" altLang="zh-CN" dirty="0"/>
              <a:t>庞观松</a:t>
            </a:r>
            <a:r>
              <a:rPr lang="en-US" altLang="zh-CN" dirty="0"/>
              <a:t>. </a:t>
            </a:r>
            <a:r>
              <a:rPr lang="zh-CN" altLang="zh-CN" dirty="0"/>
              <a:t>微博信息可信度分析研究综述</a:t>
            </a:r>
            <a:r>
              <a:rPr lang="en-US" altLang="zh-CN" dirty="0"/>
              <a:t>. </a:t>
            </a:r>
            <a:r>
              <a:rPr lang="zh-CN" altLang="zh-CN" dirty="0"/>
              <a:t>图书情报工作</a:t>
            </a:r>
            <a:r>
              <a:rPr lang="en-US" altLang="zh-CN" dirty="0"/>
              <a:t>.2013.6.57(12):136-142.</a:t>
            </a:r>
            <a:endParaRPr lang="zh-CN" altLang="zh-CN" dirty="0"/>
          </a:p>
          <a:p>
            <a:r>
              <a:rPr lang="en-US" altLang="zh-CN" dirty="0"/>
              <a:t>[4] </a:t>
            </a:r>
            <a:r>
              <a:rPr lang="zh-CN" altLang="zh-CN" dirty="0"/>
              <a:t>周中华</a:t>
            </a:r>
            <a:r>
              <a:rPr lang="en-US" altLang="zh-CN" dirty="0"/>
              <a:t>,</a:t>
            </a:r>
            <a:r>
              <a:rPr lang="zh-CN" altLang="zh-CN" dirty="0"/>
              <a:t>张惠然</a:t>
            </a:r>
            <a:r>
              <a:rPr lang="en-US" altLang="zh-CN" dirty="0"/>
              <a:t>,</a:t>
            </a:r>
            <a:r>
              <a:rPr lang="zh-CN" altLang="zh-CN" dirty="0"/>
              <a:t>谢江</a:t>
            </a:r>
            <a:r>
              <a:rPr lang="en-US" altLang="zh-CN" dirty="0"/>
              <a:t>. </a:t>
            </a:r>
            <a:r>
              <a:rPr lang="zh-CN" altLang="zh-CN" dirty="0"/>
              <a:t>基于</a:t>
            </a:r>
            <a:r>
              <a:rPr lang="en-US" altLang="zh-CN" dirty="0"/>
              <a:t>Python</a:t>
            </a:r>
            <a:r>
              <a:rPr lang="zh-CN" altLang="zh-CN" dirty="0"/>
              <a:t>的新浪微博数据爬虫</a:t>
            </a:r>
            <a:r>
              <a:rPr lang="en-US" altLang="zh-CN" dirty="0"/>
              <a:t>. </a:t>
            </a:r>
            <a:r>
              <a:rPr lang="zh-CN" altLang="zh-CN" dirty="0"/>
              <a:t>计算机应用</a:t>
            </a:r>
            <a:r>
              <a:rPr lang="en-US" altLang="zh-CN" dirty="0"/>
              <a:t>.2014.11.34(11):3131-3134.</a:t>
            </a:r>
            <a:endParaRPr lang="zh-CN" altLang="zh-CN" dirty="0"/>
          </a:p>
          <a:p>
            <a:r>
              <a:rPr lang="en-US" altLang="zh-CN" dirty="0"/>
              <a:t>[5] </a:t>
            </a:r>
            <a:r>
              <a:rPr lang="zh-CN" altLang="zh-CN" dirty="0"/>
              <a:t>李秀娟</a:t>
            </a:r>
            <a:r>
              <a:rPr lang="en-US" altLang="zh-CN" dirty="0"/>
              <a:t>,</a:t>
            </a:r>
            <a:r>
              <a:rPr lang="zh-CN" altLang="zh-CN" dirty="0"/>
              <a:t>田川</a:t>
            </a:r>
            <a:r>
              <a:rPr lang="en-US" altLang="zh-CN" dirty="0"/>
              <a:t>,</a:t>
            </a:r>
            <a:r>
              <a:rPr lang="zh-CN" altLang="zh-CN" dirty="0"/>
              <a:t>冯欣</a:t>
            </a:r>
            <a:r>
              <a:rPr lang="en-US" altLang="zh-CN" dirty="0"/>
              <a:t>. </a:t>
            </a:r>
            <a:r>
              <a:rPr lang="zh-CN" altLang="zh-CN" dirty="0"/>
              <a:t>数据挖掘分类技术研究与分析</a:t>
            </a:r>
            <a:r>
              <a:rPr lang="en-US" altLang="zh-CN" dirty="0"/>
              <a:t>. </a:t>
            </a:r>
            <a:r>
              <a:rPr lang="zh-CN" altLang="zh-CN" dirty="0"/>
              <a:t>现代电子技术</a:t>
            </a:r>
            <a:r>
              <a:rPr lang="en-US" altLang="zh-CN" dirty="0"/>
              <a:t>.2010.10.(331):86-88.</a:t>
            </a:r>
            <a:endParaRPr lang="zh-CN" altLang="zh-CN" dirty="0"/>
          </a:p>
          <a:p>
            <a:r>
              <a:rPr lang="en-US" altLang="zh-CN" dirty="0"/>
              <a:t>[6] </a:t>
            </a:r>
            <a:r>
              <a:rPr lang="zh-CN" altLang="zh-CN" dirty="0"/>
              <a:t>林闯</a:t>
            </a:r>
            <a:r>
              <a:rPr lang="en-US" altLang="zh-CN" dirty="0"/>
              <a:t>,</a:t>
            </a:r>
            <a:r>
              <a:rPr lang="zh-CN" altLang="zh-CN" dirty="0"/>
              <a:t>田立勤</a:t>
            </a:r>
            <a:r>
              <a:rPr lang="en-US" altLang="zh-CN" dirty="0"/>
              <a:t>,</a:t>
            </a:r>
            <a:r>
              <a:rPr lang="zh-CN" altLang="zh-CN" dirty="0"/>
              <a:t>王元卓</a:t>
            </a:r>
            <a:r>
              <a:rPr lang="en-US" altLang="zh-CN" dirty="0"/>
              <a:t>. </a:t>
            </a:r>
            <a:r>
              <a:rPr lang="zh-CN" altLang="zh-CN" dirty="0"/>
              <a:t>可信网络中用户行为可信的研究</a:t>
            </a:r>
            <a:r>
              <a:rPr lang="en-US" altLang="zh-CN" dirty="0"/>
              <a:t>. </a:t>
            </a:r>
            <a:r>
              <a:rPr lang="zh-CN" altLang="zh-CN" dirty="0"/>
              <a:t>计算机研究与发展</a:t>
            </a:r>
            <a:r>
              <a:rPr lang="en-US" altLang="zh-CN" dirty="0"/>
              <a:t>.2008.12.45(12):2033-2043.</a:t>
            </a:r>
            <a:endParaRPr lang="zh-CN" altLang="zh-CN" dirty="0"/>
          </a:p>
          <a:p>
            <a:r>
              <a:rPr lang="en-US" altLang="zh-CN" dirty="0"/>
              <a:t>[7] </a:t>
            </a:r>
            <a:r>
              <a:rPr lang="zh-CN" altLang="zh-CN" dirty="0"/>
              <a:t>沈昌祥</a:t>
            </a:r>
            <a:r>
              <a:rPr lang="en-US" altLang="zh-CN" dirty="0"/>
              <a:t>,</a:t>
            </a:r>
            <a:r>
              <a:rPr lang="zh-CN" altLang="zh-CN" dirty="0"/>
              <a:t>张焕国</a:t>
            </a:r>
            <a:r>
              <a:rPr lang="en-US" altLang="zh-CN" dirty="0"/>
              <a:t>,</a:t>
            </a:r>
            <a:r>
              <a:rPr lang="zh-CN" altLang="zh-CN" dirty="0"/>
              <a:t>王怀民</a:t>
            </a:r>
            <a:r>
              <a:rPr lang="en-US" altLang="zh-CN" dirty="0"/>
              <a:t>. </a:t>
            </a:r>
            <a:r>
              <a:rPr lang="zh-CN" altLang="zh-CN" dirty="0"/>
              <a:t>可信计算的研究与发展</a:t>
            </a:r>
            <a:r>
              <a:rPr lang="en-US" altLang="zh-CN" dirty="0"/>
              <a:t>. </a:t>
            </a:r>
            <a:r>
              <a:rPr lang="zh-CN" altLang="zh-CN" dirty="0"/>
              <a:t>中国科学</a:t>
            </a:r>
            <a:r>
              <a:rPr lang="en-US" altLang="zh-CN" dirty="0"/>
              <a:t>.2010.01.40(2):139-166.</a:t>
            </a:r>
            <a:endParaRPr lang="zh-CN" altLang="zh-CN" dirty="0"/>
          </a:p>
          <a:p>
            <a:r>
              <a:rPr lang="en-US" altLang="zh-CN" dirty="0"/>
              <a:t>[8] </a:t>
            </a:r>
            <a:r>
              <a:rPr lang="zh-CN" altLang="zh-CN" dirty="0"/>
              <a:t>杨定中</a:t>
            </a:r>
            <a:r>
              <a:rPr lang="en-US" altLang="zh-CN" dirty="0"/>
              <a:t>,</a:t>
            </a:r>
            <a:r>
              <a:rPr lang="zh-CN" altLang="zh-CN" dirty="0"/>
              <a:t>赵刚</a:t>
            </a:r>
            <a:r>
              <a:rPr lang="en-US" altLang="zh-CN" dirty="0"/>
              <a:t>,</a:t>
            </a:r>
            <a:r>
              <a:rPr lang="zh-CN" altLang="zh-CN" dirty="0"/>
              <a:t>王泰</a:t>
            </a:r>
            <a:r>
              <a:rPr lang="en-US" altLang="zh-CN" dirty="0"/>
              <a:t>. </a:t>
            </a:r>
            <a:r>
              <a:rPr lang="zh-CN" altLang="zh-CN" dirty="0"/>
              <a:t>网络爬虫在</a:t>
            </a:r>
            <a:r>
              <a:rPr lang="en-US" altLang="zh-CN" dirty="0"/>
              <a:t>Web</a:t>
            </a:r>
            <a:r>
              <a:rPr lang="zh-CN" altLang="zh-CN" dirty="0"/>
              <a:t>信息搜索与数据挖掘中应用</a:t>
            </a:r>
            <a:r>
              <a:rPr lang="en-US" altLang="zh-CN" dirty="0"/>
              <a:t>. </a:t>
            </a:r>
            <a:r>
              <a:rPr lang="zh-CN" altLang="zh-CN" dirty="0"/>
              <a:t>计算机工程与设计</a:t>
            </a:r>
            <a:r>
              <a:rPr lang="en-US" altLang="zh-CN" dirty="0"/>
              <a:t>.2009.12.30(24):5658-5662.</a:t>
            </a:r>
            <a:endParaRPr lang="zh-CN" altLang="zh-CN" dirty="0"/>
          </a:p>
          <a:p>
            <a:r>
              <a:rPr lang="en-US" altLang="zh-CN" dirty="0"/>
              <a:t>[9] </a:t>
            </a:r>
            <a:r>
              <a:rPr lang="zh-CN" altLang="zh-CN" dirty="0"/>
              <a:t>李玲俐</a:t>
            </a:r>
            <a:r>
              <a:rPr lang="en-US" altLang="zh-CN" dirty="0"/>
              <a:t>. </a:t>
            </a:r>
            <a:r>
              <a:rPr lang="zh-CN" altLang="zh-CN" dirty="0"/>
              <a:t>数据挖掘中分类算法综述</a:t>
            </a:r>
            <a:r>
              <a:rPr lang="en-US" altLang="zh-CN" dirty="0"/>
              <a:t>. </a:t>
            </a:r>
            <a:r>
              <a:rPr lang="zh-CN" altLang="zh-CN" dirty="0"/>
              <a:t>重庆师范大学学报</a:t>
            </a:r>
            <a:r>
              <a:rPr lang="en-US" altLang="zh-CN" dirty="0"/>
              <a:t>. 2011.07.28(4).44-47.</a:t>
            </a:r>
            <a:endParaRPr lang="zh-CN" altLang="zh-CN" dirty="0"/>
          </a:p>
          <a:p>
            <a:pPr marL="171450" marR="0" lvl="0" indent="-171450" algn="l" defTabSz="914400" eaLnBrk="1" fontAlgn="auto" latinLnBrk="0" hangingPunct="1">
              <a:lnSpc>
                <a:spcPct val="200000"/>
              </a:lnSpc>
              <a:spcBef>
                <a:spcPts val="0"/>
              </a:spcBef>
              <a:spcAft>
                <a:spcPts val="0"/>
              </a:spcAft>
              <a:buClrTx/>
              <a:buSzTx/>
              <a:buFont typeface="Arial" charset="0"/>
              <a:buChar char="•"/>
              <a:tabLst/>
              <a:defRPr/>
            </a:pPr>
            <a:endParaRPr kumimoji="0" lang="zh-CN" altLang="en-US" sz="1200" b="0" i="0" u="none" strike="noStrike" kern="0" cap="none" spc="0" normalizeH="0" baseline="0" noProof="0" dirty="0">
              <a:ln>
                <a:noFill/>
              </a:ln>
              <a:solidFill>
                <a:srgbClr val="000000">
                  <a:lumMod val="75000"/>
                  <a:lumOff val="25000"/>
                </a:srgbClr>
              </a:solidFill>
              <a:effectLst/>
              <a:uLnTx/>
              <a:uFillTx/>
              <a:latin typeface="微软雅黑" charset="0"/>
              <a:ea typeface="微软雅黑" charset="0"/>
            </a:endParaRPr>
          </a:p>
        </p:txBody>
      </p:sp>
      <p:sp>
        <p:nvSpPr>
          <p:cNvPr id="18" name="矩形 17"/>
          <p:cNvSpPr/>
          <p:nvPr/>
        </p:nvSpPr>
        <p:spPr>
          <a:xfrm>
            <a:off x="7085761" y="1549074"/>
            <a:ext cx="4493252" cy="3785652"/>
          </a:xfrm>
          <a:prstGeom prst="rect">
            <a:avLst/>
          </a:prstGeom>
          <a:noFill/>
        </p:spPr>
        <p:txBody>
          <a:bodyPr wrap="square" numCol="1" rtlCol="0">
            <a:spAutoFit/>
          </a:bodyPr>
          <a:lstStyle/>
          <a:p>
            <a:pPr indent="266700" algn="just">
              <a:lnSpc>
                <a:spcPct val="125000"/>
              </a:lnSpc>
              <a:spcBef>
                <a:spcPts val="250"/>
              </a:spcBef>
              <a:spcAft>
                <a:spcPts val="0"/>
              </a:spcAft>
            </a:pPr>
            <a:r>
              <a:rPr lang="en-US" altLang="zh-CN" sz="1200" kern="100" dirty="0">
                <a:latin typeface="Times New Roman" panose="02020603050405020304" pitchFamily="18" charset="0"/>
              </a:rPr>
              <a:t>[10]</a:t>
            </a:r>
            <a:r>
              <a:rPr lang="en-US" altLang="zh-CN" sz="1400" kern="100" dirty="0">
                <a:latin typeface="Times New Roman" panose="02020603050405020304" pitchFamily="18" charset="0"/>
                <a:ea typeface="黑体" panose="02010609060101010101" pitchFamily="49" charset="-122"/>
              </a:rPr>
              <a:t> </a:t>
            </a:r>
            <a:r>
              <a:rPr lang="en-US" altLang="zh-CN" sz="1200" kern="100" dirty="0" err="1">
                <a:latin typeface="Times New Roman" panose="02020603050405020304" pitchFamily="18" charset="0"/>
              </a:rPr>
              <a:t>Ott</a:t>
            </a:r>
            <a:r>
              <a:rPr lang="en-US" altLang="zh-CN" sz="1200" kern="100" dirty="0">
                <a:latin typeface="Times New Roman" panose="02020603050405020304" pitchFamily="18" charset="0"/>
              </a:rPr>
              <a:t> M, Choi Y, </a:t>
            </a:r>
            <a:r>
              <a:rPr lang="en-US" altLang="zh-CN" sz="1200" kern="100" dirty="0" err="1">
                <a:latin typeface="Times New Roman" panose="02020603050405020304" pitchFamily="18" charset="0"/>
              </a:rPr>
              <a:t>Cardie</a:t>
            </a:r>
            <a:r>
              <a:rPr lang="en-US" altLang="zh-CN" sz="1200" kern="100" dirty="0">
                <a:latin typeface="Times New Roman" panose="02020603050405020304" pitchFamily="18" charset="0"/>
              </a:rPr>
              <a:t> C, et al. Finding deceptive opinion spam by any stretch of the imagination[C]// Proceedings of the 49th Annual Meeting of the Association for Computational Linguistics: Human Language Technologies - Volume 1. Association for Computational Linguistics, 2011:309-319.</a:t>
            </a:r>
            <a:endParaRPr lang="zh-CN" altLang="zh-CN" sz="1400" kern="100" dirty="0">
              <a:latin typeface="Times New Roman" panose="02020603050405020304" pitchFamily="18" charset="0"/>
              <a:ea typeface="黑体" panose="02010609060101010101" pitchFamily="49" charset="-122"/>
            </a:endParaRPr>
          </a:p>
          <a:p>
            <a:pPr indent="266700" algn="just">
              <a:lnSpc>
                <a:spcPct val="125000"/>
              </a:lnSpc>
              <a:spcBef>
                <a:spcPts val="250"/>
              </a:spcBef>
              <a:spcAft>
                <a:spcPts val="0"/>
              </a:spcAft>
            </a:pPr>
            <a:r>
              <a:rPr lang="en-US" altLang="zh-CN" sz="1200" kern="100" dirty="0">
                <a:latin typeface="Times New Roman" panose="02020603050405020304" pitchFamily="18" charset="0"/>
              </a:rPr>
              <a:t>[11] Y Suzuki. A Credibility Assessment for Message Streams on Microblogs. International Conference on P2p, Parallel, Grid, Cloud, &amp; Internet Computing.2010:527-530.</a:t>
            </a:r>
            <a:endParaRPr lang="zh-CN" altLang="zh-CN" sz="1400" kern="100" dirty="0">
              <a:latin typeface="Times New Roman" panose="02020603050405020304" pitchFamily="18" charset="0"/>
              <a:ea typeface="黑体" panose="02010609060101010101" pitchFamily="49" charset="-122"/>
            </a:endParaRPr>
          </a:p>
          <a:p>
            <a:pPr indent="266700" algn="just">
              <a:lnSpc>
                <a:spcPct val="125000"/>
              </a:lnSpc>
              <a:spcBef>
                <a:spcPts val="250"/>
              </a:spcBef>
              <a:spcAft>
                <a:spcPts val="0"/>
              </a:spcAft>
            </a:pPr>
            <a:r>
              <a:rPr lang="en-US" altLang="zh-CN" sz="1200" kern="100" dirty="0">
                <a:latin typeface="Times New Roman" panose="02020603050405020304" pitchFamily="18" charset="0"/>
              </a:rPr>
              <a:t>[12] Cho J, Kwon K, Park Y. Q-rater: A collaborative reputation system based on source credibility theory [J]. Expert Systems with Applications. 2009,36 (2): 3751-3760.</a:t>
            </a:r>
            <a:endParaRPr lang="zh-CN" altLang="zh-CN" sz="1400" kern="100" dirty="0">
              <a:latin typeface="Times New Roman" panose="02020603050405020304" pitchFamily="18" charset="0"/>
              <a:ea typeface="黑体" panose="02010609060101010101" pitchFamily="49" charset="-122"/>
            </a:endParaRPr>
          </a:p>
          <a:p>
            <a:pPr indent="266700" algn="just">
              <a:lnSpc>
                <a:spcPct val="125000"/>
              </a:lnSpc>
              <a:spcBef>
                <a:spcPts val="250"/>
              </a:spcBef>
              <a:spcAft>
                <a:spcPts val="0"/>
              </a:spcAft>
            </a:pPr>
            <a:r>
              <a:rPr lang="en-US" altLang="zh-CN" sz="1200" kern="100" dirty="0">
                <a:latin typeface="Times New Roman" panose="02020603050405020304" pitchFamily="18" charset="0"/>
              </a:rPr>
              <a:t>[13] Yang K C </a:t>
            </a:r>
            <a:r>
              <a:rPr lang="en-US" altLang="zh-CN" sz="1200" kern="100" dirty="0" err="1">
                <a:latin typeface="Times New Roman" panose="02020603050405020304" pitchFamily="18" charset="0"/>
              </a:rPr>
              <a:t>C</a:t>
            </a:r>
            <a:r>
              <a:rPr lang="en-US" altLang="zh-CN" sz="1200" kern="100" dirty="0">
                <a:latin typeface="Times New Roman" panose="02020603050405020304" pitchFamily="18" charset="0"/>
              </a:rPr>
              <a:t>. Factors influencing Internet users' perceived credibility of news-related blogs in Taiwan [J]. Telematics and Informatics. 2007,24 (2): 69-85.</a:t>
            </a:r>
            <a:endParaRPr lang="zh-CN" altLang="zh-CN" sz="1400" kern="100" dirty="0">
              <a:latin typeface="Times New Roman" panose="02020603050405020304" pitchFamily="18" charset="0"/>
              <a:ea typeface="黑体" panose="02010609060101010101" pitchFamily="49" charset="-122"/>
            </a:endParaRPr>
          </a:p>
          <a:p>
            <a:pPr marL="171450" indent="-171450" defTabSz="914400">
              <a:lnSpc>
                <a:spcPct val="200000"/>
              </a:lnSpc>
              <a:buFont typeface="Arial" charset="0"/>
              <a:buChar char="•"/>
            </a:pPr>
            <a:endParaRPr lang="zh-CN" altLang="en-US" sz="1200" dirty="0">
              <a:solidFill>
                <a:srgbClr val="000000">
                  <a:lumMod val="75000"/>
                  <a:lumOff val="25000"/>
                </a:srgbClr>
              </a:solidFill>
              <a:latin typeface="微软雅黑" charset="0"/>
              <a:ea typeface="微软雅黑" charset="0"/>
            </a:endParaRPr>
          </a:p>
        </p:txBody>
      </p:sp>
    </p:spTree>
    <p:extLst>
      <p:ext uri="{BB962C8B-B14F-4D97-AF65-F5344CB8AC3E}">
        <p14:creationId xmlns:p14="http://schemas.microsoft.com/office/powerpoint/2010/main" val="687506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 12"/>
          <p:cNvGrpSpPr/>
          <p:nvPr/>
        </p:nvGrpSpPr>
        <p:grpSpPr>
          <a:xfrm>
            <a:off x="1" y="2266932"/>
            <a:ext cx="12192000" cy="1446549"/>
            <a:chOff x="1" y="2266932"/>
            <a:chExt cx="12192000" cy="1446549"/>
          </a:xfrm>
        </p:grpSpPr>
        <p:sp>
          <p:nvSpPr>
            <p:cNvPr id="3" name="矩形 2"/>
            <p:cNvSpPr/>
            <p:nvPr/>
          </p:nvSpPr>
          <p:spPr>
            <a:xfrm rot="16200000">
              <a:off x="5854909" y="-2623610"/>
              <a:ext cx="482183"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rot="16200000">
              <a:off x="5854909" y="-3105793"/>
              <a:ext cx="482183" cy="121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6200000">
              <a:off x="5854909" y="-3587976"/>
              <a:ext cx="482183"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 name="文本框 1"/>
          <p:cNvSpPr txBox="1"/>
          <p:nvPr/>
        </p:nvSpPr>
        <p:spPr>
          <a:xfrm>
            <a:off x="2474115" y="2266933"/>
            <a:ext cx="7243774" cy="1446548"/>
          </a:xfrm>
          <a:prstGeom prst="rect">
            <a:avLst/>
          </a:prstGeom>
          <a:solidFill>
            <a:schemeClr val="tx1">
              <a:lumMod val="75000"/>
              <a:lumOff val="25000"/>
            </a:schemeClr>
          </a:solidFill>
        </p:spPr>
        <p:txBody>
          <a:bodyPr wrap="none" lIns="91438" tIns="45719" rIns="91438" bIns="45719" rtlCol="0">
            <a:spAutoFit/>
          </a:bodyPr>
          <a:lstStyle/>
          <a:p>
            <a:pPr algn="ctr"/>
            <a:r>
              <a:rPr lang="en-US" altLang="zh-CN" sz="8800" b="1" dirty="0">
                <a:ln w="0"/>
                <a:solidFill>
                  <a:schemeClr val="bg1"/>
                </a:solidFill>
                <a:latin typeface="微软雅黑" panose="020B0503020204020204" pitchFamily="34" charset="-122"/>
                <a:ea typeface="微软雅黑" panose="020B0503020204020204" pitchFamily="34" charset="-122"/>
              </a:rPr>
              <a:t>THANK</a:t>
            </a:r>
            <a:r>
              <a:rPr lang="zh-CN" altLang="en-US" sz="8800" b="1" dirty="0">
                <a:ln w="0"/>
                <a:solidFill>
                  <a:schemeClr val="bg1"/>
                </a:solidFill>
                <a:latin typeface="微软雅黑" panose="020B0503020204020204" pitchFamily="34" charset="-122"/>
                <a:ea typeface="微软雅黑" panose="020B0503020204020204" pitchFamily="34" charset="-122"/>
              </a:rPr>
              <a:t> </a:t>
            </a:r>
            <a:r>
              <a:rPr lang="en-US" altLang="zh-CN" sz="8800" b="1" dirty="0">
                <a:ln w="0"/>
                <a:solidFill>
                  <a:schemeClr val="bg1"/>
                </a:solidFill>
                <a:latin typeface="微软雅黑" panose="020B0503020204020204" pitchFamily="34" charset="-122"/>
                <a:ea typeface="微软雅黑" panose="020B0503020204020204" pitchFamily="34" charset="-122"/>
              </a:rPr>
              <a:t>YOU</a:t>
            </a:r>
            <a:endParaRPr lang="zh-CN" altLang="en-US" sz="8800" b="1" dirty="0">
              <a:ln w="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695343" y="3871557"/>
            <a:ext cx="4801314" cy="461665"/>
          </a:xfrm>
          <a:prstGeom prst="rect">
            <a:avLst/>
          </a:prstGeom>
          <a:noFill/>
        </p:spPr>
        <p:txBody>
          <a:bodyPr wrap="none" rtlCol="0">
            <a:spAutoFit/>
          </a:bodyPr>
          <a:lstStyle/>
          <a:p>
            <a:pPr algn="ctr"/>
            <a:r>
              <a:rPr kumimoji="1" lang="en-US" altLang="zh-CN" sz="2400" b="1" dirty="0">
                <a:solidFill>
                  <a:schemeClr val="tx1">
                    <a:lumMod val="75000"/>
                    <a:lumOff val="25000"/>
                  </a:schemeClr>
                </a:solidFill>
                <a:latin typeface="Microsoft YaHei" charset="0"/>
                <a:ea typeface="Microsoft YaHei" charset="0"/>
                <a:cs typeface="Microsoft YaHei" charset="0"/>
              </a:rPr>
              <a:t>《</a:t>
            </a:r>
            <a:r>
              <a:rPr kumimoji="1" lang="zh-CN" altLang="en-US" sz="2400" b="1" dirty="0">
                <a:solidFill>
                  <a:schemeClr val="tx1">
                    <a:lumMod val="75000"/>
                    <a:lumOff val="25000"/>
                  </a:schemeClr>
                </a:solidFill>
                <a:latin typeface="Microsoft YaHei" charset="0"/>
                <a:ea typeface="Microsoft YaHei" charset="0"/>
                <a:cs typeface="Microsoft YaHei" charset="0"/>
              </a:rPr>
              <a:t>汽车之家虚假口碑信息的甄别</a:t>
            </a:r>
            <a:r>
              <a:rPr kumimoji="1" lang="en-US" altLang="zh-CN" sz="2400" b="1" dirty="0">
                <a:solidFill>
                  <a:schemeClr val="tx1">
                    <a:lumMod val="75000"/>
                    <a:lumOff val="25000"/>
                  </a:schemeClr>
                </a:solidFill>
                <a:latin typeface="Microsoft YaHei" charset="0"/>
                <a:ea typeface="Microsoft YaHei" charset="0"/>
                <a:cs typeface="Microsoft YaHei" charset="0"/>
              </a:rPr>
              <a:t>》</a:t>
            </a:r>
            <a:endParaRPr kumimoji="1" lang="zh-CN" altLang="en-US" sz="2400" b="1" dirty="0">
              <a:solidFill>
                <a:schemeClr val="tx1">
                  <a:lumMod val="75000"/>
                  <a:lumOff val="25000"/>
                </a:schemeClr>
              </a:solidFill>
              <a:latin typeface="Microsoft YaHei" charset="0"/>
              <a:ea typeface="Microsoft YaHei" charset="0"/>
              <a:cs typeface="Microsoft YaHei" charset="0"/>
            </a:endParaRPr>
          </a:p>
        </p:txBody>
      </p:sp>
      <p:sp>
        <p:nvSpPr>
          <p:cNvPr id="12" name="文本框 8"/>
          <p:cNvSpPr txBox="1"/>
          <p:nvPr/>
        </p:nvSpPr>
        <p:spPr>
          <a:xfrm>
            <a:off x="3471725" y="4505256"/>
            <a:ext cx="5248551"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lnSpc>
                <a:spcPct val="130000"/>
              </a:lnSpc>
              <a:buFont typeface="Wingdings" charset="2"/>
              <a:buChar char="n"/>
            </a:pPr>
            <a:r>
              <a:rPr lang="zh-CN" altLang="en-US" sz="1400" b="1" dirty="0">
                <a:solidFill>
                  <a:schemeClr val="tx1">
                    <a:lumMod val="75000"/>
                    <a:lumOff val="25000"/>
                  </a:schemeClr>
                </a:solidFill>
                <a:latin typeface="微软雅黑" charset="0"/>
                <a:ea typeface="微软雅黑" charset="0"/>
              </a:rPr>
              <a:t>学校名称：哈尔滨工业大学</a:t>
            </a:r>
          </a:p>
          <a:p>
            <a:pPr marL="285750" indent="-285750" algn="ctr">
              <a:lnSpc>
                <a:spcPct val="130000"/>
              </a:lnSpc>
              <a:buFont typeface="Wingdings" charset="2"/>
              <a:buChar char="n"/>
            </a:pPr>
            <a:r>
              <a:rPr lang="zh-CN" altLang="en-US" sz="1400" b="1" dirty="0">
                <a:solidFill>
                  <a:schemeClr val="tx1">
                    <a:lumMod val="75000"/>
                    <a:lumOff val="25000"/>
                  </a:schemeClr>
                </a:solidFill>
                <a:latin typeface="微软雅黑" charset="0"/>
                <a:ea typeface="微软雅黑" charset="0"/>
              </a:rPr>
              <a:t>指导老师：刘旭东</a:t>
            </a:r>
          </a:p>
          <a:p>
            <a:pPr marL="285750" indent="-285750" algn="ctr">
              <a:lnSpc>
                <a:spcPct val="130000"/>
              </a:lnSpc>
              <a:buFont typeface="Wingdings" charset="2"/>
              <a:buChar char="n"/>
            </a:pPr>
            <a:r>
              <a:rPr lang="zh-CN" altLang="en-US" sz="1400" b="1" dirty="0">
                <a:solidFill>
                  <a:schemeClr val="tx1">
                    <a:lumMod val="75000"/>
                    <a:lumOff val="25000"/>
                  </a:schemeClr>
                </a:solidFill>
                <a:latin typeface="微软雅黑" charset="0"/>
                <a:ea typeface="微软雅黑" charset="0"/>
              </a:rPr>
              <a:t>报告人：魏鸿焱</a:t>
            </a:r>
          </a:p>
        </p:txBody>
      </p:sp>
    </p:spTree>
    <p:extLst>
      <p:ext uri="{BB962C8B-B14F-4D97-AF65-F5344CB8AC3E}">
        <p14:creationId xmlns:p14="http://schemas.microsoft.com/office/powerpoint/2010/main" val="1179478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0" y="4077323"/>
            <a:ext cx="12192000" cy="1446549"/>
            <a:chOff x="1" y="2266932"/>
            <a:chExt cx="12192000" cy="1446549"/>
          </a:xfrm>
        </p:grpSpPr>
        <p:sp>
          <p:nvSpPr>
            <p:cNvPr id="3" name="矩形 2"/>
            <p:cNvSpPr/>
            <p:nvPr/>
          </p:nvSpPr>
          <p:spPr>
            <a:xfrm rot="16200000">
              <a:off x="5854909" y="-2623610"/>
              <a:ext cx="482183"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rot="16200000">
              <a:off x="5854909" y="-3105793"/>
              <a:ext cx="482183" cy="121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6200000">
              <a:off x="5854909" y="-3587976"/>
              <a:ext cx="482183"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6" name="文本框 5"/>
          <p:cNvSpPr txBox="1"/>
          <p:nvPr/>
        </p:nvSpPr>
        <p:spPr>
          <a:xfrm>
            <a:off x="979002" y="4077324"/>
            <a:ext cx="9116594" cy="1446548"/>
          </a:xfrm>
          <a:prstGeom prst="rect">
            <a:avLst/>
          </a:prstGeom>
          <a:solidFill>
            <a:schemeClr val="tx1">
              <a:lumMod val="75000"/>
              <a:lumOff val="25000"/>
            </a:schemeClr>
          </a:solidFill>
        </p:spPr>
        <p:txBody>
          <a:bodyPr wrap="none" lIns="91438" tIns="45719" rIns="91438" bIns="45719" rtlCol="0">
            <a:spAutoFit/>
          </a:bodyPr>
          <a:lstStyle/>
          <a:p>
            <a:r>
              <a:rPr lang="en-US" altLang="zh-CN" sz="8800" b="1" dirty="0">
                <a:ln w="0"/>
                <a:solidFill>
                  <a:schemeClr val="bg1"/>
                </a:solidFill>
                <a:latin typeface="微软雅黑" panose="020B0503020204020204" pitchFamily="34" charset="-122"/>
                <a:ea typeface="微软雅黑" panose="020B0503020204020204" pitchFamily="34" charset="-122"/>
              </a:rPr>
              <a:t>1</a:t>
            </a:r>
            <a:r>
              <a:rPr lang="zh-CN" altLang="en-US" sz="8800" b="1" dirty="0">
                <a:ln w="0"/>
                <a:solidFill>
                  <a:schemeClr val="bg1"/>
                </a:solidFill>
                <a:latin typeface="微软雅黑" panose="020B0503020204020204" pitchFamily="34" charset="-122"/>
                <a:ea typeface="微软雅黑" panose="020B0503020204020204" pitchFamily="34" charset="-122"/>
              </a:rPr>
              <a:t> 课题</a:t>
            </a:r>
            <a:r>
              <a:rPr kumimoji="1" lang="zh-CN" altLang="en-US" sz="8800" b="1" dirty="0">
                <a:solidFill>
                  <a:schemeClr val="bg1"/>
                </a:solidFill>
                <a:latin typeface="Microsoft YaHei" charset="0"/>
                <a:ea typeface="Microsoft YaHei" charset="0"/>
                <a:cs typeface="Microsoft YaHei" charset="0"/>
              </a:rPr>
              <a:t>来源及目的</a:t>
            </a:r>
            <a:endParaRPr lang="zh-CN" altLang="en-US" sz="8800" b="1" dirty="0">
              <a:ln w="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7909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27882" y="182033"/>
            <a:ext cx="2637535" cy="529569"/>
          </a:xfrm>
        </p:spPr>
        <p:txBody>
          <a:bodyPr/>
          <a:lstStyle/>
          <a:p>
            <a:r>
              <a:rPr kumimoji="1" lang="en-US" altLang="zh-CN" dirty="0"/>
              <a:t>1</a:t>
            </a:r>
            <a:r>
              <a:rPr lang="zh-CN" altLang="en-US" dirty="0">
                <a:ln w="0"/>
                <a:latin typeface="微软雅黑" panose="020B0503020204020204" pitchFamily="34" charset="-122"/>
                <a:ea typeface="微软雅黑" panose="020B0503020204020204" pitchFamily="34" charset="-122"/>
              </a:rPr>
              <a:t>课题</a:t>
            </a:r>
            <a:r>
              <a:rPr kumimoji="1" lang="zh-CN" altLang="en-US" dirty="0"/>
              <a:t>来源及目的</a:t>
            </a:r>
          </a:p>
        </p:txBody>
      </p:sp>
      <p:sp>
        <p:nvSpPr>
          <p:cNvPr id="5" name="矩形 4"/>
          <p:cNvSpPr/>
          <p:nvPr/>
        </p:nvSpPr>
        <p:spPr>
          <a:xfrm>
            <a:off x="4875153" y="1321061"/>
            <a:ext cx="2441694" cy="769441"/>
          </a:xfrm>
          <a:prstGeom prst="rect">
            <a:avLst/>
          </a:prstGeom>
          <a:solidFill>
            <a:schemeClr val="accent1">
              <a:lumMod val="75000"/>
            </a:schemeClr>
          </a:solidFill>
        </p:spPr>
        <p:txBody>
          <a:bodyPr wrap="none">
            <a:spAutoFit/>
          </a:bodyPr>
          <a:lstStyle/>
          <a:p>
            <a:pPr defTabSz="609585"/>
            <a:r>
              <a:rPr lang="zh-CN" altLang="en-US" sz="4400" b="1" dirty="0">
                <a:solidFill>
                  <a:schemeClr val="bg1"/>
                </a:solidFill>
                <a:ea typeface="微软雅黑" charset="0"/>
              </a:rPr>
              <a:t>课题来源</a:t>
            </a:r>
          </a:p>
        </p:txBody>
      </p:sp>
      <p:sp>
        <p:nvSpPr>
          <p:cNvPr id="6" name="矩形 5"/>
          <p:cNvSpPr/>
          <p:nvPr/>
        </p:nvSpPr>
        <p:spPr>
          <a:xfrm>
            <a:off x="2087141" y="2734073"/>
            <a:ext cx="8988636" cy="2301784"/>
          </a:xfrm>
          <a:prstGeom prst="rect">
            <a:avLst/>
          </a:prstGeom>
        </p:spPr>
        <p:txBody>
          <a:bodyPr wrap="square">
            <a:spAutoFit/>
          </a:bodyPr>
          <a:lstStyle/>
          <a:p>
            <a:pPr defTabSz="609585">
              <a:lnSpc>
                <a:spcPct val="130000"/>
              </a:lnSpc>
            </a:pPr>
            <a:r>
              <a:rPr lang="zh-CN" altLang="en-US" sz="1600" dirty="0">
                <a:solidFill>
                  <a:schemeClr val="tx1">
                    <a:lumMod val="75000"/>
                    <a:lumOff val="25000"/>
                  </a:schemeClr>
                </a:solidFill>
                <a:latin typeface="微软雅黑" charset="0"/>
                <a:ea typeface="微软雅黑" charset="0"/>
              </a:rPr>
              <a:t>评论，即用户针对事物进行主观或客观的印象阐述，能够帮助人们去了解某一事物。如今在互联网上的各种信息分享、传播及获取平台上均有海量的评论信息。互联网用户由简单的信息接收者，发展成为信息的发布、监督者。一方面，平台信息的共享性、实时性、互动性以及传播方式的多样性深刻地影响了人们的生活方式，极大地提高了获取信息的效率。另一方面，评论信息的急剧增长与信息的快速传播也引发了许多不容忽视的问题。其中包含主观与客观成分的评论信息的可信度问题便是其中亟待解决的问题。如何快速地选择出有价值、可信度高的评论，判断并识别虚假评论等，已成为个人乃至企业密切关注的问题。</a:t>
            </a:r>
          </a:p>
        </p:txBody>
      </p:sp>
      <p:sp>
        <p:nvSpPr>
          <p:cNvPr id="7" name="矩形 6"/>
          <p:cNvSpPr/>
          <p:nvPr/>
        </p:nvSpPr>
        <p:spPr>
          <a:xfrm rot="16200000">
            <a:off x="1996532" y="-675471"/>
            <a:ext cx="769441" cy="47625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rot="16200000">
            <a:off x="9426027" y="-678682"/>
            <a:ext cx="769441" cy="47625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845220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288332" y="1219200"/>
            <a:ext cx="9903668" cy="2120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占位符 1"/>
          <p:cNvSpPr>
            <a:spLocks noGrp="1"/>
          </p:cNvSpPr>
          <p:nvPr>
            <p:ph type="body" sz="quarter" idx="10"/>
          </p:nvPr>
        </p:nvSpPr>
        <p:spPr>
          <a:xfrm>
            <a:off x="1227883" y="182033"/>
            <a:ext cx="2681407" cy="529569"/>
          </a:xfrm>
        </p:spPr>
        <p:txBody>
          <a:bodyPr/>
          <a:lstStyle/>
          <a:p>
            <a:r>
              <a:rPr kumimoji="1" lang="en-US" altLang="zh-CN" dirty="0"/>
              <a:t>1</a:t>
            </a:r>
            <a:r>
              <a:rPr lang="zh-CN" altLang="en-US" dirty="0">
                <a:ln w="0"/>
                <a:latin typeface="微软雅黑" panose="020B0503020204020204" pitchFamily="34" charset="-122"/>
                <a:ea typeface="微软雅黑" panose="020B0503020204020204" pitchFamily="34" charset="-122"/>
              </a:rPr>
              <a:t>课题</a:t>
            </a:r>
            <a:r>
              <a:rPr kumimoji="1" lang="zh-CN" altLang="en-US" dirty="0"/>
              <a:t>来源及目的</a:t>
            </a:r>
          </a:p>
        </p:txBody>
      </p:sp>
      <p:grpSp>
        <p:nvGrpSpPr>
          <p:cNvPr id="7" name="组 6"/>
          <p:cNvGrpSpPr/>
          <p:nvPr/>
        </p:nvGrpSpPr>
        <p:grpSpPr>
          <a:xfrm>
            <a:off x="1227883" y="1219200"/>
            <a:ext cx="2120900" cy="2120900"/>
            <a:chOff x="1418383" y="1371600"/>
            <a:chExt cx="2120900" cy="2120900"/>
          </a:xfrm>
        </p:grpSpPr>
        <p:sp>
          <p:nvSpPr>
            <p:cNvPr id="5" name="椭圆 4"/>
            <p:cNvSpPr/>
            <p:nvPr/>
          </p:nvSpPr>
          <p:spPr>
            <a:xfrm>
              <a:off x="1418383" y="1371600"/>
              <a:ext cx="2120900" cy="21209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lnSpc>
                  <a:spcPct val="90000"/>
                </a:lnSpc>
                <a:spcBef>
                  <a:spcPts val="1000"/>
                </a:spcBef>
              </a:pPr>
              <a:endParaRPr kumimoji="1" lang="zh-CN" altLang="en-US" sz="2400" b="1" dirty="0">
                <a:solidFill>
                  <a:srgbClr val="FFFFFF"/>
                </a:solidFill>
                <a:latin typeface="Microsoft YaHei" charset="0"/>
                <a:ea typeface="Microsoft YaHei" charset="0"/>
                <a:cs typeface="Microsoft YaHei" charset="0"/>
              </a:endParaRPr>
            </a:p>
          </p:txBody>
        </p:sp>
        <p:sp>
          <p:nvSpPr>
            <p:cNvPr id="6" name="矩形 5"/>
            <p:cNvSpPr/>
            <p:nvPr/>
          </p:nvSpPr>
          <p:spPr>
            <a:xfrm>
              <a:off x="1763735" y="2219684"/>
              <a:ext cx="1430200" cy="424732"/>
            </a:xfrm>
            <a:prstGeom prst="rect">
              <a:avLst/>
            </a:prstGeom>
          </p:spPr>
          <p:txBody>
            <a:bodyPr wrap="none">
              <a:spAutoFit/>
            </a:bodyPr>
            <a:lstStyle/>
            <a:p>
              <a:pPr lvl="0" algn="ctr" defTabSz="914400">
                <a:lnSpc>
                  <a:spcPct val="90000"/>
                </a:lnSpc>
                <a:spcBef>
                  <a:spcPts val="1000"/>
                </a:spcBef>
              </a:pPr>
              <a:r>
                <a:rPr kumimoji="1" lang="zh-CN" altLang="en-US" sz="2400" b="1" dirty="0">
                  <a:solidFill>
                    <a:srgbClr val="FFFFFF"/>
                  </a:solidFill>
                  <a:latin typeface="Microsoft YaHei" charset="0"/>
                  <a:ea typeface="Microsoft YaHei" charset="0"/>
                  <a:cs typeface="Microsoft YaHei" charset="0"/>
                </a:rPr>
                <a:t>目的意义</a:t>
              </a:r>
            </a:p>
          </p:txBody>
        </p:sp>
        <p:sp>
          <p:nvSpPr>
            <p:cNvPr id="88" name="椭圆 87"/>
            <p:cNvSpPr/>
            <p:nvPr/>
          </p:nvSpPr>
          <p:spPr>
            <a:xfrm>
              <a:off x="1519983" y="1473200"/>
              <a:ext cx="1917700" cy="191770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lnSpc>
                  <a:spcPct val="90000"/>
                </a:lnSpc>
                <a:spcBef>
                  <a:spcPts val="1000"/>
                </a:spcBef>
              </a:pPr>
              <a:endParaRPr kumimoji="1" lang="zh-CN" altLang="en-US" sz="2400" b="1" dirty="0">
                <a:solidFill>
                  <a:srgbClr val="FFFFFF"/>
                </a:solidFill>
                <a:latin typeface="Microsoft YaHei" charset="0"/>
                <a:ea typeface="Microsoft YaHei" charset="0"/>
                <a:cs typeface="Microsoft YaHei" charset="0"/>
              </a:endParaRPr>
            </a:p>
          </p:txBody>
        </p:sp>
      </p:grpSp>
      <p:sp>
        <p:nvSpPr>
          <p:cNvPr id="91" name="矩形 90"/>
          <p:cNvSpPr/>
          <p:nvPr/>
        </p:nvSpPr>
        <p:spPr>
          <a:xfrm>
            <a:off x="3704105" y="1593308"/>
            <a:ext cx="7324871" cy="1509324"/>
          </a:xfrm>
          <a:prstGeom prst="rect">
            <a:avLst/>
          </a:prstGeom>
        </p:spPr>
        <p:txBody>
          <a:bodyPr wrap="square">
            <a:spAutoFit/>
          </a:bodyPr>
          <a:lstStyle/>
          <a:p>
            <a:pPr defTabSz="609585">
              <a:lnSpc>
                <a:spcPct val="130000"/>
              </a:lnSpc>
            </a:pPr>
            <a:r>
              <a:rPr lang="zh-CN" altLang="en-US" sz="1200" dirty="0">
                <a:solidFill>
                  <a:schemeClr val="bg1"/>
                </a:solidFill>
                <a:latin typeface="微软雅黑" charset="0"/>
                <a:ea typeface="微软雅黑" charset="0"/>
              </a:rPr>
              <a:t>就电子商务网站的某一产品的评论而言，过度褒奖的评论能够引导用户对其产生较好的印象，进而加强其对该产品的消费欲望，而过度贬低的评论会令用户无法真正了解到产品的特征性质，进而对该产品的营销产生不良影响。由此涉及到的利益问题会令部分商家为了达到自己的商业目的雇佣“水军”对自家或他家产品做出吹捧或者诋毁的评论来误导用户对该产品的看法，混淆视听，从而误导潜在消费者。虚假评论甄别旨在解决这一问题，将垃圾评论从评论文本中找到并排除，保留真实的评论，为用户提供可靠的参考内容，同时也为构建和谐互联网贡献力量。</a:t>
            </a:r>
          </a:p>
        </p:txBody>
      </p:sp>
      <p:grpSp>
        <p:nvGrpSpPr>
          <p:cNvPr id="11" name="组 10"/>
          <p:cNvGrpSpPr/>
          <p:nvPr/>
        </p:nvGrpSpPr>
        <p:grpSpPr>
          <a:xfrm>
            <a:off x="2187899" y="3984984"/>
            <a:ext cx="2321768" cy="1521651"/>
            <a:chOff x="2187899" y="3984984"/>
            <a:chExt cx="2321768" cy="1521651"/>
          </a:xfrm>
        </p:grpSpPr>
        <p:sp>
          <p:nvSpPr>
            <p:cNvPr id="92" name="矩形 91"/>
            <p:cNvSpPr/>
            <p:nvPr/>
          </p:nvSpPr>
          <p:spPr>
            <a:xfrm>
              <a:off x="2288332" y="3984984"/>
              <a:ext cx="1261884" cy="523220"/>
            </a:xfrm>
            <a:prstGeom prst="rect">
              <a:avLst/>
            </a:prstGeom>
            <a:solidFill>
              <a:schemeClr val="accent1"/>
            </a:solidFill>
          </p:spPr>
          <p:txBody>
            <a:bodyPr wrap="none">
              <a:spAutoFit/>
            </a:bodyPr>
            <a:lstStyle/>
            <a:p>
              <a:pPr defTabSz="609585"/>
              <a:r>
                <a:rPr lang="zh-CN" altLang="en-US" sz="2800" b="1" dirty="0">
                  <a:solidFill>
                    <a:schemeClr val="bg1"/>
                  </a:solidFill>
                  <a:ea typeface="微软雅黑" charset="0"/>
                </a:rPr>
                <a:t>消费者</a:t>
              </a:r>
            </a:p>
          </p:txBody>
        </p:sp>
        <p:sp>
          <p:nvSpPr>
            <p:cNvPr id="93" name="矩形 92"/>
            <p:cNvSpPr/>
            <p:nvPr/>
          </p:nvSpPr>
          <p:spPr>
            <a:xfrm>
              <a:off x="2187899" y="4717508"/>
              <a:ext cx="2321768" cy="789127"/>
            </a:xfrm>
            <a:prstGeom prst="rect">
              <a:avLst/>
            </a:prstGeom>
          </p:spPr>
          <p:txBody>
            <a:bodyPr wrap="square">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从使用网站的消费者角度讲，甄别出虚假口碑信息能使消费者用户获得更可靠的参考信息。</a:t>
              </a:r>
            </a:p>
          </p:txBody>
        </p:sp>
      </p:grpSp>
      <p:grpSp>
        <p:nvGrpSpPr>
          <p:cNvPr id="12" name="组 11"/>
          <p:cNvGrpSpPr/>
          <p:nvPr/>
        </p:nvGrpSpPr>
        <p:grpSpPr>
          <a:xfrm>
            <a:off x="5019416" y="3984984"/>
            <a:ext cx="2321768" cy="2025186"/>
            <a:chOff x="5019416" y="3984984"/>
            <a:chExt cx="2321768" cy="2025186"/>
          </a:xfrm>
        </p:grpSpPr>
        <p:sp>
          <p:nvSpPr>
            <p:cNvPr id="96" name="矩形 95"/>
            <p:cNvSpPr/>
            <p:nvPr/>
          </p:nvSpPr>
          <p:spPr>
            <a:xfrm>
              <a:off x="5076846" y="3984984"/>
              <a:ext cx="963736" cy="523220"/>
            </a:xfrm>
            <a:prstGeom prst="rect">
              <a:avLst/>
            </a:prstGeom>
            <a:solidFill>
              <a:schemeClr val="accent2"/>
            </a:solidFill>
          </p:spPr>
          <p:txBody>
            <a:bodyPr wrap="square">
              <a:spAutoFit/>
            </a:bodyPr>
            <a:lstStyle/>
            <a:p>
              <a:pPr defTabSz="609585"/>
              <a:r>
                <a:rPr lang="zh-CN" altLang="en-US" sz="2800" b="1" dirty="0">
                  <a:solidFill>
                    <a:schemeClr val="bg1"/>
                  </a:solidFill>
                  <a:ea typeface="微软雅黑" charset="0"/>
                </a:rPr>
                <a:t>商家</a:t>
              </a:r>
            </a:p>
          </p:txBody>
        </p:sp>
        <p:sp>
          <p:nvSpPr>
            <p:cNvPr id="97" name="矩形 96"/>
            <p:cNvSpPr/>
            <p:nvPr/>
          </p:nvSpPr>
          <p:spPr>
            <a:xfrm>
              <a:off x="5019416" y="4717508"/>
              <a:ext cx="2321768" cy="1292662"/>
            </a:xfrm>
            <a:prstGeom prst="rect">
              <a:avLst/>
            </a:prstGeom>
          </p:spPr>
          <p:txBody>
            <a:bodyPr wrap="square">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从出售商品的商家角度讲，真实的口碑评论能够帮助商家用户及时地了解市场现状，并且准确地获得消费者的反馈意见，以便其应对市场做出更好的行动</a:t>
              </a:r>
            </a:p>
          </p:txBody>
        </p:sp>
      </p:grpSp>
      <p:grpSp>
        <p:nvGrpSpPr>
          <p:cNvPr id="13" name="组 12"/>
          <p:cNvGrpSpPr/>
          <p:nvPr/>
        </p:nvGrpSpPr>
        <p:grpSpPr>
          <a:xfrm>
            <a:off x="8080687" y="3984984"/>
            <a:ext cx="2321768" cy="2025186"/>
            <a:chOff x="7762033" y="3984984"/>
            <a:chExt cx="2321768" cy="2025186"/>
          </a:xfrm>
        </p:grpSpPr>
        <p:sp>
          <p:nvSpPr>
            <p:cNvPr id="99" name="矩形 98"/>
            <p:cNvSpPr/>
            <p:nvPr/>
          </p:nvSpPr>
          <p:spPr>
            <a:xfrm>
              <a:off x="7850933" y="3984984"/>
              <a:ext cx="1261884" cy="523220"/>
            </a:xfrm>
            <a:prstGeom prst="rect">
              <a:avLst/>
            </a:prstGeom>
            <a:solidFill>
              <a:schemeClr val="accent3"/>
            </a:solidFill>
          </p:spPr>
          <p:txBody>
            <a:bodyPr wrap="none">
              <a:spAutoFit/>
            </a:bodyPr>
            <a:lstStyle/>
            <a:p>
              <a:pPr defTabSz="609585"/>
              <a:r>
                <a:rPr lang="zh-CN" altLang="en-US" sz="2800" b="1" dirty="0">
                  <a:solidFill>
                    <a:schemeClr val="bg1"/>
                  </a:solidFill>
                  <a:ea typeface="微软雅黑" charset="0"/>
                </a:rPr>
                <a:t>管理员</a:t>
              </a:r>
            </a:p>
          </p:txBody>
        </p:sp>
        <p:sp>
          <p:nvSpPr>
            <p:cNvPr id="100" name="矩形 99"/>
            <p:cNvSpPr/>
            <p:nvPr/>
          </p:nvSpPr>
          <p:spPr>
            <a:xfrm>
              <a:off x="7762033" y="4717508"/>
              <a:ext cx="2321768" cy="1292662"/>
            </a:xfrm>
            <a:prstGeom prst="rect">
              <a:avLst/>
            </a:prstGeom>
          </p:spPr>
          <p:txBody>
            <a:bodyPr wrap="square">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从维护网站的管理员角度讲，排除虚假的评论信息能够帮助其建立一个更公正透明的网络平台，维护良好的网络环境，以便吸引更多用户使用。</a:t>
              </a:r>
            </a:p>
          </p:txBody>
        </p:sp>
      </p:grpSp>
    </p:spTree>
    <p:extLst>
      <p:ext uri="{BB962C8B-B14F-4D97-AF65-F5344CB8AC3E}">
        <p14:creationId xmlns:p14="http://schemas.microsoft.com/office/powerpoint/2010/main" val="10471962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0" y="4077323"/>
            <a:ext cx="12192000" cy="1446549"/>
            <a:chOff x="1" y="2266932"/>
            <a:chExt cx="12192000" cy="1446549"/>
          </a:xfrm>
        </p:grpSpPr>
        <p:sp>
          <p:nvSpPr>
            <p:cNvPr id="3" name="矩形 2"/>
            <p:cNvSpPr/>
            <p:nvPr/>
          </p:nvSpPr>
          <p:spPr>
            <a:xfrm rot="16200000">
              <a:off x="5854909" y="-2623610"/>
              <a:ext cx="482183"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rot="16200000">
              <a:off x="5854909" y="-3105793"/>
              <a:ext cx="482183" cy="121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6200000">
              <a:off x="5854909" y="-3587976"/>
              <a:ext cx="482183"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6" name="文本框 5"/>
          <p:cNvSpPr txBox="1"/>
          <p:nvPr/>
        </p:nvSpPr>
        <p:spPr>
          <a:xfrm>
            <a:off x="979002" y="4077324"/>
            <a:ext cx="6859566" cy="1446548"/>
          </a:xfrm>
          <a:prstGeom prst="rect">
            <a:avLst/>
          </a:prstGeom>
          <a:solidFill>
            <a:schemeClr val="tx1">
              <a:lumMod val="75000"/>
              <a:lumOff val="25000"/>
            </a:schemeClr>
          </a:solidFill>
        </p:spPr>
        <p:txBody>
          <a:bodyPr wrap="none" lIns="91438" tIns="45719" rIns="91438" bIns="45719" rtlCol="0">
            <a:spAutoFit/>
          </a:bodyPr>
          <a:lstStyle/>
          <a:p>
            <a:r>
              <a:rPr lang="en-US" altLang="zh-CN" sz="8800" b="1" dirty="0">
                <a:ln w="0"/>
                <a:solidFill>
                  <a:schemeClr val="bg1"/>
                </a:solidFill>
                <a:latin typeface="微软雅黑" panose="020B0503020204020204" pitchFamily="34" charset="-122"/>
                <a:ea typeface="微软雅黑" panose="020B0503020204020204" pitchFamily="34" charset="-122"/>
              </a:rPr>
              <a:t>2</a:t>
            </a:r>
            <a:r>
              <a:rPr lang="zh-CN" altLang="en-US" sz="8800" b="1" dirty="0">
                <a:ln w="0"/>
                <a:solidFill>
                  <a:schemeClr val="bg1"/>
                </a:solidFill>
                <a:latin typeface="微软雅黑" panose="020B0503020204020204" pitchFamily="34" charset="-122"/>
                <a:ea typeface="微软雅黑" panose="020B0503020204020204" pitchFamily="34" charset="-122"/>
              </a:rPr>
              <a:t> 国内外现状</a:t>
            </a:r>
          </a:p>
        </p:txBody>
      </p:sp>
    </p:spTree>
    <p:extLst>
      <p:ext uri="{BB962C8B-B14F-4D97-AF65-F5344CB8AC3E}">
        <p14:creationId xmlns:p14="http://schemas.microsoft.com/office/powerpoint/2010/main" val="252228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27883" y="182033"/>
            <a:ext cx="2617938" cy="529569"/>
          </a:xfrm>
        </p:spPr>
        <p:txBody>
          <a:bodyPr/>
          <a:lstStyle/>
          <a:p>
            <a:r>
              <a:rPr kumimoji="1" lang="en-US" altLang="zh-CN" dirty="0"/>
              <a:t>1</a:t>
            </a:r>
            <a:r>
              <a:rPr lang="zh-CN" altLang="en-US" dirty="0">
                <a:ln w="0"/>
                <a:latin typeface="微软雅黑" panose="020B0503020204020204" pitchFamily="34" charset="-122"/>
                <a:ea typeface="微软雅黑" panose="020B0503020204020204" pitchFamily="34" charset="-122"/>
              </a:rPr>
              <a:t>课题</a:t>
            </a:r>
            <a:r>
              <a:rPr kumimoji="1" lang="zh-CN" altLang="en-US" dirty="0"/>
              <a:t>来源及目的</a:t>
            </a:r>
          </a:p>
        </p:txBody>
      </p:sp>
      <p:grpSp>
        <p:nvGrpSpPr>
          <p:cNvPr id="119" name="组 118"/>
          <p:cNvGrpSpPr/>
          <p:nvPr/>
        </p:nvGrpSpPr>
        <p:grpSpPr>
          <a:xfrm>
            <a:off x="4318000" y="182033"/>
            <a:ext cx="7333226" cy="6263597"/>
            <a:chOff x="803275" y="222250"/>
            <a:chExt cx="2416175" cy="2063750"/>
          </a:xfrm>
          <a:solidFill>
            <a:schemeClr val="bg1">
              <a:lumMod val="85000"/>
            </a:schemeClr>
          </a:solidFill>
        </p:grpSpPr>
        <p:sp>
          <p:nvSpPr>
            <p:cNvPr id="120" name="Freeform 179"/>
            <p:cNvSpPr>
              <a:spLocks/>
            </p:cNvSpPr>
            <p:nvPr/>
          </p:nvSpPr>
          <p:spPr bwMode="auto">
            <a:xfrm>
              <a:off x="863600" y="10096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1" name="Freeform 180"/>
            <p:cNvSpPr>
              <a:spLocks/>
            </p:cNvSpPr>
            <p:nvPr/>
          </p:nvSpPr>
          <p:spPr bwMode="auto">
            <a:xfrm>
              <a:off x="819150" y="1666875"/>
              <a:ext cx="15875" cy="41275"/>
            </a:xfrm>
            <a:custGeom>
              <a:avLst/>
              <a:gdLst/>
              <a:ahLst/>
              <a:cxnLst>
                <a:cxn ang="0">
                  <a:pos x="6" y="2"/>
                </a:cxn>
                <a:cxn ang="0">
                  <a:pos x="6" y="2"/>
                </a:cxn>
                <a:cxn ang="0">
                  <a:pos x="6" y="4"/>
                </a:cxn>
                <a:cxn ang="0">
                  <a:pos x="6" y="4"/>
                </a:cxn>
                <a:cxn ang="0">
                  <a:pos x="4" y="2"/>
                </a:cxn>
                <a:cxn ang="0">
                  <a:pos x="2" y="0"/>
                </a:cxn>
                <a:cxn ang="0">
                  <a:pos x="2" y="0"/>
                </a:cxn>
                <a:cxn ang="0">
                  <a:pos x="0" y="0"/>
                </a:cxn>
                <a:cxn ang="0">
                  <a:pos x="0" y="0"/>
                </a:cxn>
                <a:cxn ang="0">
                  <a:pos x="8" y="26"/>
                </a:cxn>
                <a:cxn ang="0">
                  <a:pos x="8" y="26"/>
                </a:cxn>
                <a:cxn ang="0">
                  <a:pos x="10" y="26"/>
                </a:cxn>
                <a:cxn ang="0">
                  <a:pos x="10" y="26"/>
                </a:cxn>
                <a:cxn ang="0">
                  <a:pos x="10" y="20"/>
                </a:cxn>
                <a:cxn ang="0">
                  <a:pos x="10" y="20"/>
                </a:cxn>
                <a:cxn ang="0">
                  <a:pos x="6" y="2"/>
                </a:cxn>
                <a:cxn ang="0">
                  <a:pos x="6" y="2"/>
                </a:cxn>
                <a:cxn ang="0">
                  <a:pos x="6" y="2"/>
                </a:cxn>
              </a:cxnLst>
              <a:rect l="0" t="0" r="r" b="b"/>
              <a:pathLst>
                <a:path w="10" h="26">
                  <a:moveTo>
                    <a:pt x="6" y="2"/>
                  </a:moveTo>
                  <a:lnTo>
                    <a:pt x="6" y="2"/>
                  </a:lnTo>
                  <a:lnTo>
                    <a:pt x="6" y="4"/>
                  </a:lnTo>
                  <a:lnTo>
                    <a:pt x="6" y="4"/>
                  </a:lnTo>
                  <a:lnTo>
                    <a:pt x="4" y="2"/>
                  </a:lnTo>
                  <a:lnTo>
                    <a:pt x="2" y="0"/>
                  </a:lnTo>
                  <a:lnTo>
                    <a:pt x="2" y="0"/>
                  </a:lnTo>
                  <a:lnTo>
                    <a:pt x="0" y="0"/>
                  </a:lnTo>
                  <a:lnTo>
                    <a:pt x="0" y="0"/>
                  </a:lnTo>
                  <a:lnTo>
                    <a:pt x="8" y="26"/>
                  </a:lnTo>
                  <a:lnTo>
                    <a:pt x="8" y="26"/>
                  </a:lnTo>
                  <a:lnTo>
                    <a:pt x="10" y="26"/>
                  </a:lnTo>
                  <a:lnTo>
                    <a:pt x="10" y="26"/>
                  </a:lnTo>
                  <a:lnTo>
                    <a:pt x="10" y="20"/>
                  </a:lnTo>
                  <a:lnTo>
                    <a:pt x="10" y="20"/>
                  </a:lnTo>
                  <a:lnTo>
                    <a:pt x="6" y="2"/>
                  </a:lnTo>
                  <a:lnTo>
                    <a:pt x="6" y="2"/>
                  </a:lnTo>
                  <a:lnTo>
                    <a:pt x="6"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2" name="Freeform 181"/>
            <p:cNvSpPr>
              <a:spLocks/>
            </p:cNvSpPr>
            <p:nvPr/>
          </p:nvSpPr>
          <p:spPr bwMode="auto">
            <a:xfrm>
              <a:off x="1165225" y="2279650"/>
              <a:ext cx="6350" cy="6350"/>
            </a:xfrm>
            <a:custGeom>
              <a:avLst/>
              <a:gdLst/>
              <a:ahLst/>
              <a:cxnLst>
                <a:cxn ang="0">
                  <a:pos x="0" y="4"/>
                </a:cxn>
                <a:cxn ang="0">
                  <a:pos x="0" y="4"/>
                </a:cxn>
                <a:cxn ang="0">
                  <a:pos x="4" y="2"/>
                </a:cxn>
                <a:cxn ang="0">
                  <a:pos x="4" y="2"/>
                </a:cxn>
                <a:cxn ang="0">
                  <a:pos x="2" y="0"/>
                </a:cxn>
                <a:cxn ang="0">
                  <a:pos x="2" y="0"/>
                </a:cxn>
                <a:cxn ang="0">
                  <a:pos x="0" y="4"/>
                </a:cxn>
                <a:cxn ang="0">
                  <a:pos x="0" y="4"/>
                </a:cxn>
              </a:cxnLst>
              <a:rect l="0" t="0" r="r" b="b"/>
              <a:pathLst>
                <a:path w="4" h="4">
                  <a:moveTo>
                    <a:pt x="0" y="4"/>
                  </a:moveTo>
                  <a:lnTo>
                    <a:pt x="0" y="4"/>
                  </a:lnTo>
                  <a:lnTo>
                    <a:pt x="4" y="2"/>
                  </a:lnTo>
                  <a:lnTo>
                    <a:pt x="4" y="2"/>
                  </a:lnTo>
                  <a:lnTo>
                    <a:pt x="2" y="0"/>
                  </a:lnTo>
                  <a:lnTo>
                    <a:pt x="2" y="0"/>
                  </a:lnTo>
                  <a:lnTo>
                    <a:pt x="0" y="4"/>
                  </a:lnTo>
                  <a:lnTo>
                    <a:pt x="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3" name="Freeform 182"/>
            <p:cNvSpPr>
              <a:spLocks/>
            </p:cNvSpPr>
            <p:nvPr/>
          </p:nvSpPr>
          <p:spPr bwMode="auto">
            <a:xfrm>
              <a:off x="2876550" y="568325"/>
              <a:ext cx="6350" cy="6350"/>
            </a:xfrm>
            <a:custGeom>
              <a:avLst/>
              <a:gdLst/>
              <a:ahLst/>
              <a:cxnLst>
                <a:cxn ang="0">
                  <a:pos x="0" y="2"/>
                </a:cxn>
                <a:cxn ang="0">
                  <a:pos x="0" y="2"/>
                </a:cxn>
                <a:cxn ang="0">
                  <a:pos x="2" y="4"/>
                </a:cxn>
                <a:cxn ang="0">
                  <a:pos x="4" y="4"/>
                </a:cxn>
                <a:cxn ang="0">
                  <a:pos x="4" y="4"/>
                </a:cxn>
                <a:cxn ang="0">
                  <a:pos x="0" y="0"/>
                </a:cxn>
                <a:cxn ang="0">
                  <a:pos x="0" y="0"/>
                </a:cxn>
                <a:cxn ang="0">
                  <a:pos x="0" y="2"/>
                </a:cxn>
                <a:cxn ang="0">
                  <a:pos x="0" y="2"/>
                </a:cxn>
              </a:cxnLst>
              <a:rect l="0" t="0" r="r" b="b"/>
              <a:pathLst>
                <a:path w="4" h="4">
                  <a:moveTo>
                    <a:pt x="0" y="2"/>
                  </a:moveTo>
                  <a:lnTo>
                    <a:pt x="0" y="2"/>
                  </a:lnTo>
                  <a:lnTo>
                    <a:pt x="2" y="4"/>
                  </a:lnTo>
                  <a:lnTo>
                    <a:pt x="4" y="4"/>
                  </a:lnTo>
                  <a:lnTo>
                    <a:pt x="4" y="4"/>
                  </a:lnTo>
                  <a:lnTo>
                    <a:pt x="0" y="0"/>
                  </a:lnTo>
                  <a:lnTo>
                    <a:pt x="0" y="0"/>
                  </a:lnTo>
                  <a:lnTo>
                    <a:pt x="0" y="2"/>
                  </a:ln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4" name="Freeform 183"/>
            <p:cNvSpPr>
              <a:spLocks/>
            </p:cNvSpPr>
            <p:nvPr/>
          </p:nvSpPr>
          <p:spPr bwMode="auto">
            <a:xfrm>
              <a:off x="1492250" y="374650"/>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5" name="Freeform 184"/>
            <p:cNvSpPr>
              <a:spLocks/>
            </p:cNvSpPr>
            <p:nvPr/>
          </p:nvSpPr>
          <p:spPr bwMode="auto">
            <a:xfrm>
              <a:off x="895350" y="1241425"/>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6" name="Freeform 185"/>
            <p:cNvSpPr>
              <a:spLocks/>
            </p:cNvSpPr>
            <p:nvPr/>
          </p:nvSpPr>
          <p:spPr bwMode="auto">
            <a:xfrm>
              <a:off x="1165225" y="2263775"/>
              <a:ext cx="12700" cy="15875"/>
            </a:xfrm>
            <a:custGeom>
              <a:avLst/>
              <a:gdLst/>
              <a:ahLst/>
              <a:cxnLst>
                <a:cxn ang="0">
                  <a:pos x="8" y="0"/>
                </a:cxn>
                <a:cxn ang="0">
                  <a:pos x="8" y="0"/>
                </a:cxn>
                <a:cxn ang="0">
                  <a:pos x="8" y="0"/>
                </a:cxn>
                <a:cxn ang="0">
                  <a:pos x="4" y="0"/>
                </a:cxn>
                <a:cxn ang="0">
                  <a:pos x="2" y="0"/>
                </a:cxn>
                <a:cxn ang="0">
                  <a:pos x="2" y="0"/>
                </a:cxn>
                <a:cxn ang="0">
                  <a:pos x="2" y="0"/>
                </a:cxn>
                <a:cxn ang="0">
                  <a:pos x="0" y="8"/>
                </a:cxn>
                <a:cxn ang="0">
                  <a:pos x="0" y="8"/>
                </a:cxn>
                <a:cxn ang="0">
                  <a:pos x="0" y="8"/>
                </a:cxn>
                <a:cxn ang="0">
                  <a:pos x="0" y="8"/>
                </a:cxn>
                <a:cxn ang="0">
                  <a:pos x="2" y="10"/>
                </a:cxn>
                <a:cxn ang="0">
                  <a:pos x="2" y="10"/>
                </a:cxn>
                <a:cxn ang="0">
                  <a:pos x="6" y="6"/>
                </a:cxn>
                <a:cxn ang="0">
                  <a:pos x="8" y="0"/>
                </a:cxn>
                <a:cxn ang="0">
                  <a:pos x="8" y="0"/>
                </a:cxn>
              </a:cxnLst>
              <a:rect l="0" t="0" r="r" b="b"/>
              <a:pathLst>
                <a:path w="8" h="10">
                  <a:moveTo>
                    <a:pt x="8" y="0"/>
                  </a:moveTo>
                  <a:lnTo>
                    <a:pt x="8" y="0"/>
                  </a:lnTo>
                  <a:lnTo>
                    <a:pt x="8" y="0"/>
                  </a:lnTo>
                  <a:lnTo>
                    <a:pt x="4" y="0"/>
                  </a:lnTo>
                  <a:lnTo>
                    <a:pt x="2" y="0"/>
                  </a:lnTo>
                  <a:lnTo>
                    <a:pt x="2" y="0"/>
                  </a:lnTo>
                  <a:lnTo>
                    <a:pt x="2" y="0"/>
                  </a:lnTo>
                  <a:lnTo>
                    <a:pt x="0" y="8"/>
                  </a:lnTo>
                  <a:lnTo>
                    <a:pt x="0" y="8"/>
                  </a:lnTo>
                  <a:lnTo>
                    <a:pt x="0" y="8"/>
                  </a:lnTo>
                  <a:lnTo>
                    <a:pt x="0" y="8"/>
                  </a:lnTo>
                  <a:lnTo>
                    <a:pt x="2" y="10"/>
                  </a:lnTo>
                  <a:lnTo>
                    <a:pt x="2" y="10"/>
                  </a:lnTo>
                  <a:lnTo>
                    <a:pt x="6" y="6"/>
                  </a:lnTo>
                  <a:lnTo>
                    <a:pt x="8" y="0"/>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7" name="Freeform 186"/>
            <p:cNvSpPr>
              <a:spLocks/>
            </p:cNvSpPr>
            <p:nvPr/>
          </p:nvSpPr>
          <p:spPr bwMode="auto">
            <a:xfrm>
              <a:off x="1181100" y="527050"/>
              <a:ext cx="22225" cy="12700"/>
            </a:xfrm>
            <a:custGeom>
              <a:avLst/>
              <a:gdLst/>
              <a:ahLst/>
              <a:cxnLst>
                <a:cxn ang="0">
                  <a:pos x="6" y="8"/>
                </a:cxn>
                <a:cxn ang="0">
                  <a:pos x="6" y="8"/>
                </a:cxn>
                <a:cxn ang="0">
                  <a:pos x="12" y="8"/>
                </a:cxn>
                <a:cxn ang="0">
                  <a:pos x="12" y="8"/>
                </a:cxn>
                <a:cxn ang="0">
                  <a:pos x="14" y="6"/>
                </a:cxn>
                <a:cxn ang="0">
                  <a:pos x="14" y="6"/>
                </a:cxn>
                <a:cxn ang="0">
                  <a:pos x="12" y="6"/>
                </a:cxn>
                <a:cxn ang="0">
                  <a:pos x="12" y="6"/>
                </a:cxn>
                <a:cxn ang="0">
                  <a:pos x="12" y="6"/>
                </a:cxn>
                <a:cxn ang="0">
                  <a:pos x="12" y="6"/>
                </a:cxn>
                <a:cxn ang="0">
                  <a:pos x="8" y="6"/>
                </a:cxn>
                <a:cxn ang="0">
                  <a:pos x="8" y="6"/>
                </a:cxn>
                <a:cxn ang="0">
                  <a:pos x="8" y="6"/>
                </a:cxn>
                <a:cxn ang="0">
                  <a:pos x="8" y="6"/>
                </a:cxn>
                <a:cxn ang="0">
                  <a:pos x="8" y="6"/>
                </a:cxn>
                <a:cxn ang="0">
                  <a:pos x="8" y="4"/>
                </a:cxn>
                <a:cxn ang="0">
                  <a:pos x="8" y="4"/>
                </a:cxn>
                <a:cxn ang="0">
                  <a:pos x="12" y="4"/>
                </a:cxn>
                <a:cxn ang="0">
                  <a:pos x="12" y="4"/>
                </a:cxn>
                <a:cxn ang="0">
                  <a:pos x="12" y="4"/>
                </a:cxn>
                <a:cxn ang="0">
                  <a:pos x="12" y="4"/>
                </a:cxn>
                <a:cxn ang="0">
                  <a:pos x="10" y="4"/>
                </a:cxn>
                <a:cxn ang="0">
                  <a:pos x="10" y="4"/>
                </a:cxn>
                <a:cxn ang="0">
                  <a:pos x="8" y="2"/>
                </a:cxn>
                <a:cxn ang="0">
                  <a:pos x="6" y="2"/>
                </a:cxn>
                <a:cxn ang="0">
                  <a:pos x="6" y="2"/>
                </a:cxn>
                <a:cxn ang="0">
                  <a:pos x="10" y="2"/>
                </a:cxn>
                <a:cxn ang="0">
                  <a:pos x="10" y="0"/>
                </a:cxn>
                <a:cxn ang="0">
                  <a:pos x="10" y="0"/>
                </a:cxn>
                <a:cxn ang="0">
                  <a:pos x="8" y="0"/>
                </a:cxn>
                <a:cxn ang="0">
                  <a:pos x="6" y="0"/>
                </a:cxn>
                <a:cxn ang="0">
                  <a:pos x="6" y="0"/>
                </a:cxn>
                <a:cxn ang="0">
                  <a:pos x="0" y="4"/>
                </a:cxn>
                <a:cxn ang="0">
                  <a:pos x="0" y="4"/>
                </a:cxn>
                <a:cxn ang="0">
                  <a:pos x="0" y="6"/>
                </a:cxn>
                <a:cxn ang="0">
                  <a:pos x="0" y="6"/>
                </a:cxn>
                <a:cxn ang="0">
                  <a:pos x="6" y="8"/>
                </a:cxn>
                <a:cxn ang="0">
                  <a:pos x="6" y="8"/>
                </a:cxn>
              </a:cxnLst>
              <a:rect l="0" t="0" r="r" b="b"/>
              <a:pathLst>
                <a:path w="14" h="8">
                  <a:moveTo>
                    <a:pt x="6" y="8"/>
                  </a:moveTo>
                  <a:lnTo>
                    <a:pt x="6" y="8"/>
                  </a:lnTo>
                  <a:lnTo>
                    <a:pt x="12" y="8"/>
                  </a:lnTo>
                  <a:lnTo>
                    <a:pt x="12" y="8"/>
                  </a:lnTo>
                  <a:lnTo>
                    <a:pt x="14" y="6"/>
                  </a:lnTo>
                  <a:lnTo>
                    <a:pt x="14" y="6"/>
                  </a:lnTo>
                  <a:lnTo>
                    <a:pt x="12" y="6"/>
                  </a:lnTo>
                  <a:lnTo>
                    <a:pt x="12" y="6"/>
                  </a:lnTo>
                  <a:lnTo>
                    <a:pt x="12" y="6"/>
                  </a:lnTo>
                  <a:lnTo>
                    <a:pt x="12" y="6"/>
                  </a:lnTo>
                  <a:lnTo>
                    <a:pt x="8" y="6"/>
                  </a:lnTo>
                  <a:lnTo>
                    <a:pt x="8" y="6"/>
                  </a:lnTo>
                  <a:lnTo>
                    <a:pt x="8" y="6"/>
                  </a:lnTo>
                  <a:lnTo>
                    <a:pt x="8" y="6"/>
                  </a:lnTo>
                  <a:lnTo>
                    <a:pt x="8" y="6"/>
                  </a:lnTo>
                  <a:lnTo>
                    <a:pt x="8" y="4"/>
                  </a:lnTo>
                  <a:lnTo>
                    <a:pt x="8" y="4"/>
                  </a:lnTo>
                  <a:lnTo>
                    <a:pt x="12" y="4"/>
                  </a:lnTo>
                  <a:lnTo>
                    <a:pt x="12" y="4"/>
                  </a:lnTo>
                  <a:lnTo>
                    <a:pt x="12" y="4"/>
                  </a:lnTo>
                  <a:lnTo>
                    <a:pt x="12" y="4"/>
                  </a:lnTo>
                  <a:lnTo>
                    <a:pt x="10" y="4"/>
                  </a:lnTo>
                  <a:lnTo>
                    <a:pt x="10" y="4"/>
                  </a:lnTo>
                  <a:lnTo>
                    <a:pt x="8" y="2"/>
                  </a:lnTo>
                  <a:lnTo>
                    <a:pt x="6" y="2"/>
                  </a:lnTo>
                  <a:lnTo>
                    <a:pt x="6" y="2"/>
                  </a:lnTo>
                  <a:lnTo>
                    <a:pt x="10" y="2"/>
                  </a:lnTo>
                  <a:lnTo>
                    <a:pt x="10" y="0"/>
                  </a:lnTo>
                  <a:lnTo>
                    <a:pt x="10" y="0"/>
                  </a:lnTo>
                  <a:lnTo>
                    <a:pt x="8" y="0"/>
                  </a:lnTo>
                  <a:lnTo>
                    <a:pt x="6" y="0"/>
                  </a:lnTo>
                  <a:lnTo>
                    <a:pt x="6" y="0"/>
                  </a:lnTo>
                  <a:lnTo>
                    <a:pt x="0" y="4"/>
                  </a:lnTo>
                  <a:lnTo>
                    <a:pt x="0" y="4"/>
                  </a:lnTo>
                  <a:lnTo>
                    <a:pt x="0" y="6"/>
                  </a:lnTo>
                  <a:lnTo>
                    <a:pt x="0" y="6"/>
                  </a:lnTo>
                  <a:lnTo>
                    <a:pt x="6" y="8"/>
                  </a:lnTo>
                  <a:lnTo>
                    <a:pt x="6"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 name="Freeform 187"/>
            <p:cNvSpPr>
              <a:spLocks/>
            </p:cNvSpPr>
            <p:nvPr/>
          </p:nvSpPr>
          <p:spPr bwMode="auto">
            <a:xfrm>
              <a:off x="1190625" y="520700"/>
              <a:ext cx="3175" cy="3175"/>
            </a:xfrm>
            <a:custGeom>
              <a:avLst/>
              <a:gdLst/>
              <a:ahLst/>
              <a:cxnLst>
                <a:cxn ang="0">
                  <a:pos x="2" y="2"/>
                </a:cxn>
                <a:cxn ang="0">
                  <a:pos x="2" y="2"/>
                </a:cxn>
                <a:cxn ang="0">
                  <a:pos x="2" y="0"/>
                </a:cxn>
                <a:cxn ang="0">
                  <a:pos x="2" y="0"/>
                </a:cxn>
                <a:cxn ang="0">
                  <a:pos x="0" y="2"/>
                </a:cxn>
                <a:cxn ang="0">
                  <a:pos x="0" y="2"/>
                </a:cxn>
                <a:cxn ang="0">
                  <a:pos x="2" y="2"/>
                </a:cxn>
                <a:cxn ang="0">
                  <a:pos x="2" y="2"/>
                </a:cxn>
              </a:cxnLst>
              <a:rect l="0" t="0" r="r" b="b"/>
              <a:pathLst>
                <a:path w="2" h="2">
                  <a:moveTo>
                    <a:pt x="2" y="2"/>
                  </a:moveTo>
                  <a:lnTo>
                    <a:pt x="2" y="2"/>
                  </a:lnTo>
                  <a:lnTo>
                    <a:pt x="2" y="0"/>
                  </a:lnTo>
                  <a:lnTo>
                    <a:pt x="2" y="0"/>
                  </a:lnTo>
                  <a:lnTo>
                    <a:pt x="0" y="2"/>
                  </a:lnTo>
                  <a:lnTo>
                    <a:pt x="0" y="2"/>
                  </a:lnTo>
                  <a:lnTo>
                    <a:pt x="2" y="2"/>
                  </a:lnTo>
                  <a:lnTo>
                    <a:pt x="2"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9" name="Freeform 188"/>
            <p:cNvSpPr>
              <a:spLocks/>
            </p:cNvSpPr>
            <p:nvPr/>
          </p:nvSpPr>
          <p:spPr bwMode="auto">
            <a:xfrm>
              <a:off x="2463800" y="981075"/>
              <a:ext cx="111125" cy="171450"/>
            </a:xfrm>
            <a:custGeom>
              <a:avLst/>
              <a:gdLst/>
              <a:ahLst/>
              <a:cxnLst>
                <a:cxn ang="0">
                  <a:pos x="62" y="52"/>
                </a:cxn>
                <a:cxn ang="0">
                  <a:pos x="54" y="62"/>
                </a:cxn>
                <a:cxn ang="0">
                  <a:pos x="52" y="56"/>
                </a:cxn>
                <a:cxn ang="0">
                  <a:pos x="50" y="52"/>
                </a:cxn>
                <a:cxn ang="0">
                  <a:pos x="50" y="44"/>
                </a:cxn>
                <a:cxn ang="0">
                  <a:pos x="40" y="42"/>
                </a:cxn>
                <a:cxn ang="0">
                  <a:pos x="36" y="30"/>
                </a:cxn>
                <a:cxn ang="0">
                  <a:pos x="32" y="26"/>
                </a:cxn>
                <a:cxn ang="0">
                  <a:pos x="42" y="26"/>
                </a:cxn>
                <a:cxn ang="0">
                  <a:pos x="38" y="24"/>
                </a:cxn>
                <a:cxn ang="0">
                  <a:pos x="40" y="18"/>
                </a:cxn>
                <a:cxn ang="0">
                  <a:pos x="56" y="18"/>
                </a:cxn>
                <a:cxn ang="0">
                  <a:pos x="52" y="16"/>
                </a:cxn>
                <a:cxn ang="0">
                  <a:pos x="54" y="6"/>
                </a:cxn>
                <a:cxn ang="0">
                  <a:pos x="54" y="2"/>
                </a:cxn>
                <a:cxn ang="0">
                  <a:pos x="46" y="2"/>
                </a:cxn>
                <a:cxn ang="0">
                  <a:pos x="40" y="0"/>
                </a:cxn>
                <a:cxn ang="0">
                  <a:pos x="28" y="6"/>
                </a:cxn>
                <a:cxn ang="0">
                  <a:pos x="18" y="10"/>
                </a:cxn>
                <a:cxn ang="0">
                  <a:pos x="16" y="12"/>
                </a:cxn>
                <a:cxn ang="0">
                  <a:pos x="8" y="14"/>
                </a:cxn>
                <a:cxn ang="0">
                  <a:pos x="4" y="22"/>
                </a:cxn>
                <a:cxn ang="0">
                  <a:pos x="0" y="28"/>
                </a:cxn>
                <a:cxn ang="0">
                  <a:pos x="6" y="36"/>
                </a:cxn>
                <a:cxn ang="0">
                  <a:pos x="8" y="34"/>
                </a:cxn>
                <a:cxn ang="0">
                  <a:pos x="8" y="44"/>
                </a:cxn>
                <a:cxn ang="0">
                  <a:pos x="8" y="46"/>
                </a:cxn>
                <a:cxn ang="0">
                  <a:pos x="14" y="54"/>
                </a:cxn>
                <a:cxn ang="0">
                  <a:pos x="20" y="60"/>
                </a:cxn>
                <a:cxn ang="0">
                  <a:pos x="24" y="66"/>
                </a:cxn>
                <a:cxn ang="0">
                  <a:pos x="32" y="70"/>
                </a:cxn>
                <a:cxn ang="0">
                  <a:pos x="32" y="70"/>
                </a:cxn>
                <a:cxn ang="0">
                  <a:pos x="24" y="80"/>
                </a:cxn>
                <a:cxn ang="0">
                  <a:pos x="22" y="84"/>
                </a:cxn>
                <a:cxn ang="0">
                  <a:pos x="20" y="82"/>
                </a:cxn>
                <a:cxn ang="0">
                  <a:pos x="18" y="90"/>
                </a:cxn>
                <a:cxn ang="0">
                  <a:pos x="28" y="102"/>
                </a:cxn>
                <a:cxn ang="0">
                  <a:pos x="46" y="108"/>
                </a:cxn>
                <a:cxn ang="0">
                  <a:pos x="62" y="106"/>
                </a:cxn>
                <a:cxn ang="0">
                  <a:pos x="62" y="94"/>
                </a:cxn>
                <a:cxn ang="0">
                  <a:pos x="62" y="84"/>
                </a:cxn>
                <a:cxn ang="0">
                  <a:pos x="58" y="80"/>
                </a:cxn>
                <a:cxn ang="0">
                  <a:pos x="56" y="78"/>
                </a:cxn>
                <a:cxn ang="0">
                  <a:pos x="60" y="78"/>
                </a:cxn>
                <a:cxn ang="0">
                  <a:pos x="58" y="76"/>
                </a:cxn>
                <a:cxn ang="0">
                  <a:pos x="54" y="74"/>
                </a:cxn>
                <a:cxn ang="0">
                  <a:pos x="56" y="66"/>
                </a:cxn>
                <a:cxn ang="0">
                  <a:pos x="60" y="64"/>
                </a:cxn>
                <a:cxn ang="0">
                  <a:pos x="60" y="68"/>
                </a:cxn>
                <a:cxn ang="0">
                  <a:pos x="64" y="66"/>
                </a:cxn>
                <a:cxn ang="0">
                  <a:pos x="66" y="64"/>
                </a:cxn>
                <a:cxn ang="0">
                  <a:pos x="70" y="64"/>
                </a:cxn>
                <a:cxn ang="0">
                  <a:pos x="64" y="58"/>
                </a:cxn>
              </a:cxnLst>
              <a:rect l="0" t="0" r="r" b="b"/>
              <a:pathLst>
                <a:path w="70" h="108">
                  <a:moveTo>
                    <a:pt x="64" y="58"/>
                  </a:moveTo>
                  <a:lnTo>
                    <a:pt x="64" y="58"/>
                  </a:lnTo>
                  <a:lnTo>
                    <a:pt x="62" y="52"/>
                  </a:lnTo>
                  <a:lnTo>
                    <a:pt x="62" y="52"/>
                  </a:lnTo>
                  <a:lnTo>
                    <a:pt x="54" y="54"/>
                  </a:lnTo>
                  <a:lnTo>
                    <a:pt x="54" y="54"/>
                  </a:lnTo>
                  <a:lnTo>
                    <a:pt x="54" y="62"/>
                  </a:lnTo>
                  <a:lnTo>
                    <a:pt x="54" y="62"/>
                  </a:lnTo>
                  <a:lnTo>
                    <a:pt x="54" y="62"/>
                  </a:lnTo>
                  <a:lnTo>
                    <a:pt x="50" y="58"/>
                  </a:lnTo>
                  <a:lnTo>
                    <a:pt x="50" y="58"/>
                  </a:lnTo>
                  <a:lnTo>
                    <a:pt x="52" y="56"/>
                  </a:lnTo>
                  <a:lnTo>
                    <a:pt x="52" y="56"/>
                  </a:lnTo>
                  <a:lnTo>
                    <a:pt x="50" y="56"/>
                  </a:lnTo>
                  <a:lnTo>
                    <a:pt x="50" y="56"/>
                  </a:lnTo>
                  <a:lnTo>
                    <a:pt x="50" y="52"/>
                  </a:lnTo>
                  <a:lnTo>
                    <a:pt x="50" y="52"/>
                  </a:lnTo>
                  <a:lnTo>
                    <a:pt x="52" y="46"/>
                  </a:lnTo>
                  <a:lnTo>
                    <a:pt x="52" y="46"/>
                  </a:lnTo>
                  <a:lnTo>
                    <a:pt x="50" y="44"/>
                  </a:lnTo>
                  <a:lnTo>
                    <a:pt x="46" y="44"/>
                  </a:lnTo>
                  <a:lnTo>
                    <a:pt x="46" y="44"/>
                  </a:lnTo>
                  <a:lnTo>
                    <a:pt x="42" y="42"/>
                  </a:lnTo>
                  <a:lnTo>
                    <a:pt x="40" y="42"/>
                  </a:lnTo>
                  <a:lnTo>
                    <a:pt x="40" y="42"/>
                  </a:lnTo>
                  <a:lnTo>
                    <a:pt x="38" y="36"/>
                  </a:lnTo>
                  <a:lnTo>
                    <a:pt x="36" y="30"/>
                  </a:lnTo>
                  <a:lnTo>
                    <a:pt x="36" y="30"/>
                  </a:lnTo>
                  <a:lnTo>
                    <a:pt x="30" y="28"/>
                  </a:lnTo>
                  <a:lnTo>
                    <a:pt x="30" y="26"/>
                  </a:lnTo>
                  <a:lnTo>
                    <a:pt x="30" y="26"/>
                  </a:lnTo>
                  <a:lnTo>
                    <a:pt x="32" y="26"/>
                  </a:lnTo>
                  <a:lnTo>
                    <a:pt x="32" y="26"/>
                  </a:lnTo>
                  <a:lnTo>
                    <a:pt x="36" y="26"/>
                  </a:lnTo>
                  <a:lnTo>
                    <a:pt x="42" y="26"/>
                  </a:lnTo>
                  <a:lnTo>
                    <a:pt x="42" y="26"/>
                  </a:lnTo>
                  <a:lnTo>
                    <a:pt x="40" y="26"/>
                  </a:lnTo>
                  <a:lnTo>
                    <a:pt x="40" y="26"/>
                  </a:lnTo>
                  <a:lnTo>
                    <a:pt x="38" y="24"/>
                  </a:lnTo>
                  <a:lnTo>
                    <a:pt x="38" y="24"/>
                  </a:lnTo>
                  <a:lnTo>
                    <a:pt x="40" y="20"/>
                  </a:lnTo>
                  <a:lnTo>
                    <a:pt x="40" y="20"/>
                  </a:lnTo>
                  <a:lnTo>
                    <a:pt x="40" y="18"/>
                  </a:lnTo>
                  <a:lnTo>
                    <a:pt x="40" y="18"/>
                  </a:lnTo>
                  <a:lnTo>
                    <a:pt x="44" y="18"/>
                  </a:lnTo>
                  <a:lnTo>
                    <a:pt x="44" y="18"/>
                  </a:lnTo>
                  <a:lnTo>
                    <a:pt x="56" y="18"/>
                  </a:lnTo>
                  <a:lnTo>
                    <a:pt x="56" y="18"/>
                  </a:lnTo>
                  <a:lnTo>
                    <a:pt x="56" y="18"/>
                  </a:lnTo>
                  <a:lnTo>
                    <a:pt x="56" y="18"/>
                  </a:lnTo>
                  <a:lnTo>
                    <a:pt x="54" y="18"/>
                  </a:lnTo>
                  <a:lnTo>
                    <a:pt x="52" y="16"/>
                  </a:lnTo>
                  <a:lnTo>
                    <a:pt x="52" y="16"/>
                  </a:lnTo>
                  <a:lnTo>
                    <a:pt x="56" y="10"/>
                  </a:lnTo>
                  <a:lnTo>
                    <a:pt x="54" y="6"/>
                  </a:lnTo>
                  <a:lnTo>
                    <a:pt x="54" y="6"/>
                  </a:lnTo>
                  <a:lnTo>
                    <a:pt x="56" y="4"/>
                  </a:lnTo>
                  <a:lnTo>
                    <a:pt x="56" y="4"/>
                  </a:lnTo>
                  <a:lnTo>
                    <a:pt x="54" y="2"/>
                  </a:lnTo>
                  <a:lnTo>
                    <a:pt x="54" y="2"/>
                  </a:lnTo>
                  <a:lnTo>
                    <a:pt x="50" y="0"/>
                  </a:lnTo>
                  <a:lnTo>
                    <a:pt x="50" y="0"/>
                  </a:lnTo>
                  <a:lnTo>
                    <a:pt x="48" y="2"/>
                  </a:lnTo>
                  <a:lnTo>
                    <a:pt x="46" y="2"/>
                  </a:lnTo>
                  <a:lnTo>
                    <a:pt x="46" y="2"/>
                  </a:lnTo>
                  <a:lnTo>
                    <a:pt x="44" y="0"/>
                  </a:lnTo>
                  <a:lnTo>
                    <a:pt x="40" y="0"/>
                  </a:lnTo>
                  <a:lnTo>
                    <a:pt x="40" y="0"/>
                  </a:lnTo>
                  <a:lnTo>
                    <a:pt x="36" y="0"/>
                  </a:lnTo>
                  <a:lnTo>
                    <a:pt x="34" y="2"/>
                  </a:lnTo>
                  <a:lnTo>
                    <a:pt x="28" y="6"/>
                  </a:lnTo>
                  <a:lnTo>
                    <a:pt x="28" y="6"/>
                  </a:lnTo>
                  <a:lnTo>
                    <a:pt x="24" y="6"/>
                  </a:lnTo>
                  <a:lnTo>
                    <a:pt x="24" y="6"/>
                  </a:lnTo>
                  <a:lnTo>
                    <a:pt x="22" y="8"/>
                  </a:lnTo>
                  <a:lnTo>
                    <a:pt x="18" y="10"/>
                  </a:lnTo>
                  <a:lnTo>
                    <a:pt x="18" y="10"/>
                  </a:lnTo>
                  <a:lnTo>
                    <a:pt x="18" y="12"/>
                  </a:lnTo>
                  <a:lnTo>
                    <a:pt x="18" y="12"/>
                  </a:lnTo>
                  <a:lnTo>
                    <a:pt x="16" y="12"/>
                  </a:lnTo>
                  <a:lnTo>
                    <a:pt x="16" y="12"/>
                  </a:lnTo>
                  <a:lnTo>
                    <a:pt x="12" y="14"/>
                  </a:lnTo>
                  <a:lnTo>
                    <a:pt x="8" y="14"/>
                  </a:lnTo>
                  <a:lnTo>
                    <a:pt x="8" y="14"/>
                  </a:lnTo>
                  <a:lnTo>
                    <a:pt x="8" y="14"/>
                  </a:lnTo>
                  <a:lnTo>
                    <a:pt x="8" y="14"/>
                  </a:lnTo>
                  <a:lnTo>
                    <a:pt x="4" y="22"/>
                  </a:lnTo>
                  <a:lnTo>
                    <a:pt x="4" y="22"/>
                  </a:lnTo>
                  <a:lnTo>
                    <a:pt x="2" y="24"/>
                  </a:lnTo>
                  <a:lnTo>
                    <a:pt x="0" y="26"/>
                  </a:lnTo>
                  <a:lnTo>
                    <a:pt x="0" y="28"/>
                  </a:lnTo>
                  <a:lnTo>
                    <a:pt x="0" y="28"/>
                  </a:lnTo>
                  <a:lnTo>
                    <a:pt x="2" y="28"/>
                  </a:lnTo>
                  <a:lnTo>
                    <a:pt x="2" y="28"/>
                  </a:lnTo>
                  <a:lnTo>
                    <a:pt x="6" y="32"/>
                  </a:lnTo>
                  <a:lnTo>
                    <a:pt x="6" y="36"/>
                  </a:lnTo>
                  <a:lnTo>
                    <a:pt x="6" y="36"/>
                  </a:lnTo>
                  <a:lnTo>
                    <a:pt x="6" y="36"/>
                  </a:lnTo>
                  <a:lnTo>
                    <a:pt x="8" y="34"/>
                  </a:lnTo>
                  <a:lnTo>
                    <a:pt x="8" y="34"/>
                  </a:lnTo>
                  <a:lnTo>
                    <a:pt x="8" y="34"/>
                  </a:lnTo>
                  <a:lnTo>
                    <a:pt x="8" y="34"/>
                  </a:lnTo>
                  <a:lnTo>
                    <a:pt x="6" y="38"/>
                  </a:lnTo>
                  <a:lnTo>
                    <a:pt x="8" y="44"/>
                  </a:lnTo>
                  <a:lnTo>
                    <a:pt x="8" y="44"/>
                  </a:lnTo>
                  <a:lnTo>
                    <a:pt x="8" y="44"/>
                  </a:lnTo>
                  <a:lnTo>
                    <a:pt x="8" y="46"/>
                  </a:lnTo>
                  <a:lnTo>
                    <a:pt x="8" y="46"/>
                  </a:lnTo>
                  <a:lnTo>
                    <a:pt x="10" y="46"/>
                  </a:lnTo>
                  <a:lnTo>
                    <a:pt x="10" y="46"/>
                  </a:lnTo>
                  <a:lnTo>
                    <a:pt x="14" y="54"/>
                  </a:lnTo>
                  <a:lnTo>
                    <a:pt x="14" y="54"/>
                  </a:lnTo>
                  <a:lnTo>
                    <a:pt x="16" y="54"/>
                  </a:lnTo>
                  <a:lnTo>
                    <a:pt x="16" y="54"/>
                  </a:lnTo>
                  <a:lnTo>
                    <a:pt x="20" y="60"/>
                  </a:lnTo>
                  <a:lnTo>
                    <a:pt x="20" y="60"/>
                  </a:lnTo>
                  <a:lnTo>
                    <a:pt x="22" y="64"/>
                  </a:lnTo>
                  <a:lnTo>
                    <a:pt x="22" y="64"/>
                  </a:lnTo>
                  <a:lnTo>
                    <a:pt x="24" y="66"/>
                  </a:lnTo>
                  <a:lnTo>
                    <a:pt x="24" y="66"/>
                  </a:lnTo>
                  <a:lnTo>
                    <a:pt x="26" y="68"/>
                  </a:lnTo>
                  <a:lnTo>
                    <a:pt x="28" y="68"/>
                  </a:lnTo>
                  <a:lnTo>
                    <a:pt x="30" y="68"/>
                  </a:lnTo>
                  <a:lnTo>
                    <a:pt x="32" y="70"/>
                  </a:lnTo>
                  <a:lnTo>
                    <a:pt x="32" y="70"/>
                  </a:lnTo>
                  <a:lnTo>
                    <a:pt x="32" y="70"/>
                  </a:lnTo>
                  <a:lnTo>
                    <a:pt x="32" y="70"/>
                  </a:lnTo>
                  <a:lnTo>
                    <a:pt x="32" y="70"/>
                  </a:lnTo>
                  <a:lnTo>
                    <a:pt x="26" y="70"/>
                  </a:lnTo>
                  <a:lnTo>
                    <a:pt x="24" y="72"/>
                  </a:lnTo>
                  <a:lnTo>
                    <a:pt x="24" y="76"/>
                  </a:lnTo>
                  <a:lnTo>
                    <a:pt x="24" y="80"/>
                  </a:lnTo>
                  <a:lnTo>
                    <a:pt x="24" y="80"/>
                  </a:lnTo>
                  <a:lnTo>
                    <a:pt x="22" y="82"/>
                  </a:lnTo>
                  <a:lnTo>
                    <a:pt x="22" y="82"/>
                  </a:lnTo>
                  <a:lnTo>
                    <a:pt x="22" y="84"/>
                  </a:lnTo>
                  <a:lnTo>
                    <a:pt x="22" y="84"/>
                  </a:lnTo>
                  <a:lnTo>
                    <a:pt x="20" y="84"/>
                  </a:lnTo>
                  <a:lnTo>
                    <a:pt x="20" y="84"/>
                  </a:lnTo>
                  <a:lnTo>
                    <a:pt x="20" y="82"/>
                  </a:lnTo>
                  <a:lnTo>
                    <a:pt x="20" y="82"/>
                  </a:lnTo>
                  <a:lnTo>
                    <a:pt x="20" y="82"/>
                  </a:lnTo>
                  <a:lnTo>
                    <a:pt x="20" y="82"/>
                  </a:lnTo>
                  <a:lnTo>
                    <a:pt x="18" y="90"/>
                  </a:lnTo>
                  <a:lnTo>
                    <a:pt x="18" y="94"/>
                  </a:lnTo>
                  <a:lnTo>
                    <a:pt x="18" y="98"/>
                  </a:lnTo>
                  <a:lnTo>
                    <a:pt x="18" y="98"/>
                  </a:lnTo>
                  <a:lnTo>
                    <a:pt x="28" y="102"/>
                  </a:lnTo>
                  <a:lnTo>
                    <a:pt x="28" y="102"/>
                  </a:lnTo>
                  <a:lnTo>
                    <a:pt x="32" y="106"/>
                  </a:lnTo>
                  <a:lnTo>
                    <a:pt x="38" y="108"/>
                  </a:lnTo>
                  <a:lnTo>
                    <a:pt x="46" y="108"/>
                  </a:lnTo>
                  <a:lnTo>
                    <a:pt x="54" y="108"/>
                  </a:lnTo>
                  <a:lnTo>
                    <a:pt x="54" y="108"/>
                  </a:lnTo>
                  <a:lnTo>
                    <a:pt x="58" y="108"/>
                  </a:lnTo>
                  <a:lnTo>
                    <a:pt x="62" y="106"/>
                  </a:lnTo>
                  <a:lnTo>
                    <a:pt x="62" y="106"/>
                  </a:lnTo>
                  <a:lnTo>
                    <a:pt x="62" y="104"/>
                  </a:lnTo>
                  <a:lnTo>
                    <a:pt x="62" y="100"/>
                  </a:lnTo>
                  <a:lnTo>
                    <a:pt x="62" y="94"/>
                  </a:lnTo>
                  <a:lnTo>
                    <a:pt x="62" y="94"/>
                  </a:lnTo>
                  <a:lnTo>
                    <a:pt x="62" y="90"/>
                  </a:lnTo>
                  <a:lnTo>
                    <a:pt x="62" y="90"/>
                  </a:lnTo>
                  <a:lnTo>
                    <a:pt x="62" y="84"/>
                  </a:lnTo>
                  <a:lnTo>
                    <a:pt x="62" y="84"/>
                  </a:lnTo>
                  <a:lnTo>
                    <a:pt x="60" y="80"/>
                  </a:lnTo>
                  <a:lnTo>
                    <a:pt x="60" y="80"/>
                  </a:lnTo>
                  <a:lnTo>
                    <a:pt x="58" y="80"/>
                  </a:lnTo>
                  <a:lnTo>
                    <a:pt x="56" y="80"/>
                  </a:lnTo>
                  <a:lnTo>
                    <a:pt x="56" y="80"/>
                  </a:lnTo>
                  <a:lnTo>
                    <a:pt x="56" y="80"/>
                  </a:lnTo>
                  <a:lnTo>
                    <a:pt x="56" y="78"/>
                  </a:lnTo>
                  <a:lnTo>
                    <a:pt x="56" y="78"/>
                  </a:lnTo>
                  <a:lnTo>
                    <a:pt x="60" y="78"/>
                  </a:lnTo>
                  <a:lnTo>
                    <a:pt x="60" y="78"/>
                  </a:lnTo>
                  <a:lnTo>
                    <a:pt x="60" y="78"/>
                  </a:lnTo>
                  <a:lnTo>
                    <a:pt x="58" y="76"/>
                  </a:lnTo>
                  <a:lnTo>
                    <a:pt x="58" y="76"/>
                  </a:lnTo>
                  <a:lnTo>
                    <a:pt x="58" y="76"/>
                  </a:lnTo>
                  <a:lnTo>
                    <a:pt x="58" y="76"/>
                  </a:lnTo>
                  <a:lnTo>
                    <a:pt x="60" y="74"/>
                  </a:lnTo>
                  <a:lnTo>
                    <a:pt x="60" y="74"/>
                  </a:lnTo>
                  <a:lnTo>
                    <a:pt x="54" y="74"/>
                  </a:lnTo>
                  <a:lnTo>
                    <a:pt x="54" y="74"/>
                  </a:lnTo>
                  <a:lnTo>
                    <a:pt x="52" y="68"/>
                  </a:lnTo>
                  <a:lnTo>
                    <a:pt x="54" y="62"/>
                  </a:lnTo>
                  <a:lnTo>
                    <a:pt x="54" y="62"/>
                  </a:lnTo>
                  <a:lnTo>
                    <a:pt x="56" y="66"/>
                  </a:lnTo>
                  <a:lnTo>
                    <a:pt x="56" y="66"/>
                  </a:lnTo>
                  <a:lnTo>
                    <a:pt x="58" y="66"/>
                  </a:lnTo>
                  <a:lnTo>
                    <a:pt x="58" y="66"/>
                  </a:lnTo>
                  <a:lnTo>
                    <a:pt x="60" y="64"/>
                  </a:lnTo>
                  <a:lnTo>
                    <a:pt x="60" y="64"/>
                  </a:lnTo>
                  <a:lnTo>
                    <a:pt x="60" y="64"/>
                  </a:lnTo>
                  <a:lnTo>
                    <a:pt x="60" y="64"/>
                  </a:lnTo>
                  <a:lnTo>
                    <a:pt x="60" y="68"/>
                  </a:lnTo>
                  <a:lnTo>
                    <a:pt x="60" y="68"/>
                  </a:lnTo>
                  <a:lnTo>
                    <a:pt x="62" y="68"/>
                  </a:lnTo>
                  <a:lnTo>
                    <a:pt x="62" y="68"/>
                  </a:lnTo>
                  <a:lnTo>
                    <a:pt x="64" y="66"/>
                  </a:lnTo>
                  <a:lnTo>
                    <a:pt x="64" y="66"/>
                  </a:lnTo>
                  <a:lnTo>
                    <a:pt x="66" y="66"/>
                  </a:lnTo>
                  <a:lnTo>
                    <a:pt x="66" y="66"/>
                  </a:lnTo>
                  <a:lnTo>
                    <a:pt x="66" y="64"/>
                  </a:lnTo>
                  <a:lnTo>
                    <a:pt x="66" y="64"/>
                  </a:lnTo>
                  <a:lnTo>
                    <a:pt x="68" y="66"/>
                  </a:lnTo>
                  <a:lnTo>
                    <a:pt x="68" y="66"/>
                  </a:lnTo>
                  <a:lnTo>
                    <a:pt x="70" y="64"/>
                  </a:lnTo>
                  <a:lnTo>
                    <a:pt x="70" y="64"/>
                  </a:lnTo>
                  <a:lnTo>
                    <a:pt x="66" y="60"/>
                  </a:lnTo>
                  <a:lnTo>
                    <a:pt x="64" y="58"/>
                  </a:lnTo>
                  <a:lnTo>
                    <a:pt x="64" y="5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0" name="Freeform 189"/>
            <p:cNvSpPr>
              <a:spLocks/>
            </p:cNvSpPr>
            <p:nvPr/>
          </p:nvSpPr>
          <p:spPr bwMode="auto">
            <a:xfrm>
              <a:off x="2184400" y="1073150"/>
              <a:ext cx="3175" cy="3175"/>
            </a:xfrm>
            <a:custGeom>
              <a:avLst/>
              <a:gdLst/>
              <a:ahLst/>
              <a:cxnLst>
                <a:cxn ang="0">
                  <a:pos x="2" y="0"/>
                </a:cxn>
                <a:cxn ang="0">
                  <a:pos x="2" y="0"/>
                </a:cxn>
                <a:cxn ang="0">
                  <a:pos x="0" y="0"/>
                </a:cxn>
                <a:cxn ang="0">
                  <a:pos x="0" y="0"/>
                </a:cxn>
                <a:cxn ang="0">
                  <a:pos x="0" y="0"/>
                </a:cxn>
                <a:cxn ang="0">
                  <a:pos x="0" y="0"/>
                </a:cxn>
                <a:cxn ang="0">
                  <a:pos x="2" y="2"/>
                </a:cxn>
                <a:cxn ang="0">
                  <a:pos x="2" y="2"/>
                </a:cxn>
                <a:cxn ang="0">
                  <a:pos x="2" y="2"/>
                </a:cxn>
                <a:cxn ang="0">
                  <a:pos x="2" y="2"/>
                </a:cxn>
                <a:cxn ang="0">
                  <a:pos x="2" y="0"/>
                </a:cxn>
                <a:cxn ang="0">
                  <a:pos x="2" y="0"/>
                </a:cxn>
              </a:cxnLst>
              <a:rect l="0" t="0" r="r" b="b"/>
              <a:pathLst>
                <a:path w="2" h="2">
                  <a:moveTo>
                    <a:pt x="2" y="0"/>
                  </a:moveTo>
                  <a:lnTo>
                    <a:pt x="2" y="0"/>
                  </a:lnTo>
                  <a:lnTo>
                    <a:pt x="0" y="0"/>
                  </a:lnTo>
                  <a:lnTo>
                    <a:pt x="0" y="0"/>
                  </a:lnTo>
                  <a:lnTo>
                    <a:pt x="0" y="0"/>
                  </a:lnTo>
                  <a:lnTo>
                    <a:pt x="0" y="0"/>
                  </a:lnTo>
                  <a:lnTo>
                    <a:pt x="2" y="2"/>
                  </a:lnTo>
                  <a:lnTo>
                    <a:pt x="2" y="2"/>
                  </a:lnTo>
                  <a:lnTo>
                    <a:pt x="2" y="2"/>
                  </a:lnTo>
                  <a:lnTo>
                    <a:pt x="2" y="2"/>
                  </a:lnTo>
                  <a:lnTo>
                    <a:pt x="2" y="0"/>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1" name="Freeform 190"/>
            <p:cNvSpPr>
              <a:spLocks/>
            </p:cNvSpPr>
            <p:nvPr/>
          </p:nvSpPr>
          <p:spPr bwMode="auto">
            <a:xfrm>
              <a:off x="828675" y="1654175"/>
              <a:ext cx="44450" cy="44450"/>
            </a:xfrm>
            <a:custGeom>
              <a:avLst/>
              <a:gdLst/>
              <a:ahLst/>
              <a:cxnLst>
                <a:cxn ang="0">
                  <a:pos x="10" y="20"/>
                </a:cxn>
                <a:cxn ang="0">
                  <a:pos x="10" y="20"/>
                </a:cxn>
                <a:cxn ang="0">
                  <a:pos x="12" y="20"/>
                </a:cxn>
                <a:cxn ang="0">
                  <a:pos x="12" y="20"/>
                </a:cxn>
                <a:cxn ang="0">
                  <a:pos x="14" y="20"/>
                </a:cxn>
                <a:cxn ang="0">
                  <a:pos x="14" y="22"/>
                </a:cxn>
                <a:cxn ang="0">
                  <a:pos x="14" y="22"/>
                </a:cxn>
                <a:cxn ang="0">
                  <a:pos x="16" y="20"/>
                </a:cxn>
                <a:cxn ang="0">
                  <a:pos x="16" y="20"/>
                </a:cxn>
                <a:cxn ang="0">
                  <a:pos x="16" y="18"/>
                </a:cxn>
                <a:cxn ang="0">
                  <a:pos x="18" y="16"/>
                </a:cxn>
                <a:cxn ang="0">
                  <a:pos x="18" y="16"/>
                </a:cxn>
                <a:cxn ang="0">
                  <a:pos x="22" y="18"/>
                </a:cxn>
                <a:cxn ang="0">
                  <a:pos x="28" y="16"/>
                </a:cxn>
                <a:cxn ang="0">
                  <a:pos x="28" y="16"/>
                </a:cxn>
                <a:cxn ang="0">
                  <a:pos x="26" y="12"/>
                </a:cxn>
                <a:cxn ang="0">
                  <a:pos x="24" y="8"/>
                </a:cxn>
                <a:cxn ang="0">
                  <a:pos x="24" y="8"/>
                </a:cxn>
                <a:cxn ang="0">
                  <a:pos x="26" y="6"/>
                </a:cxn>
                <a:cxn ang="0">
                  <a:pos x="28" y="8"/>
                </a:cxn>
                <a:cxn ang="0">
                  <a:pos x="28" y="8"/>
                </a:cxn>
                <a:cxn ang="0">
                  <a:pos x="28" y="6"/>
                </a:cxn>
                <a:cxn ang="0">
                  <a:pos x="28" y="6"/>
                </a:cxn>
                <a:cxn ang="0">
                  <a:pos x="26" y="4"/>
                </a:cxn>
                <a:cxn ang="0">
                  <a:pos x="26" y="4"/>
                </a:cxn>
                <a:cxn ang="0">
                  <a:pos x="24" y="6"/>
                </a:cxn>
                <a:cxn ang="0">
                  <a:pos x="24" y="6"/>
                </a:cxn>
                <a:cxn ang="0">
                  <a:pos x="22" y="2"/>
                </a:cxn>
                <a:cxn ang="0">
                  <a:pos x="20" y="0"/>
                </a:cxn>
                <a:cxn ang="0">
                  <a:pos x="12" y="2"/>
                </a:cxn>
                <a:cxn ang="0">
                  <a:pos x="12" y="2"/>
                </a:cxn>
                <a:cxn ang="0">
                  <a:pos x="12" y="4"/>
                </a:cxn>
                <a:cxn ang="0">
                  <a:pos x="12" y="4"/>
                </a:cxn>
                <a:cxn ang="0">
                  <a:pos x="10" y="6"/>
                </a:cxn>
                <a:cxn ang="0">
                  <a:pos x="6" y="8"/>
                </a:cxn>
                <a:cxn ang="0">
                  <a:pos x="6" y="8"/>
                </a:cxn>
                <a:cxn ang="0">
                  <a:pos x="8" y="10"/>
                </a:cxn>
                <a:cxn ang="0">
                  <a:pos x="10" y="14"/>
                </a:cxn>
                <a:cxn ang="0">
                  <a:pos x="10" y="14"/>
                </a:cxn>
                <a:cxn ang="0">
                  <a:pos x="6" y="14"/>
                </a:cxn>
                <a:cxn ang="0">
                  <a:pos x="2" y="16"/>
                </a:cxn>
                <a:cxn ang="0">
                  <a:pos x="2" y="16"/>
                </a:cxn>
                <a:cxn ang="0">
                  <a:pos x="2" y="14"/>
                </a:cxn>
                <a:cxn ang="0">
                  <a:pos x="2" y="14"/>
                </a:cxn>
                <a:cxn ang="0">
                  <a:pos x="2" y="12"/>
                </a:cxn>
                <a:cxn ang="0">
                  <a:pos x="0" y="10"/>
                </a:cxn>
                <a:cxn ang="0">
                  <a:pos x="0" y="10"/>
                </a:cxn>
                <a:cxn ang="0">
                  <a:pos x="0" y="10"/>
                </a:cxn>
                <a:cxn ang="0">
                  <a:pos x="4" y="28"/>
                </a:cxn>
                <a:cxn ang="0">
                  <a:pos x="4" y="28"/>
                </a:cxn>
                <a:cxn ang="0">
                  <a:pos x="6" y="24"/>
                </a:cxn>
                <a:cxn ang="0">
                  <a:pos x="10" y="20"/>
                </a:cxn>
                <a:cxn ang="0">
                  <a:pos x="10" y="20"/>
                </a:cxn>
              </a:cxnLst>
              <a:rect l="0" t="0" r="r" b="b"/>
              <a:pathLst>
                <a:path w="28" h="28">
                  <a:moveTo>
                    <a:pt x="10" y="20"/>
                  </a:moveTo>
                  <a:lnTo>
                    <a:pt x="10" y="20"/>
                  </a:lnTo>
                  <a:lnTo>
                    <a:pt x="12" y="20"/>
                  </a:lnTo>
                  <a:lnTo>
                    <a:pt x="12" y="20"/>
                  </a:lnTo>
                  <a:lnTo>
                    <a:pt x="14" y="20"/>
                  </a:lnTo>
                  <a:lnTo>
                    <a:pt x="14" y="22"/>
                  </a:lnTo>
                  <a:lnTo>
                    <a:pt x="14" y="22"/>
                  </a:lnTo>
                  <a:lnTo>
                    <a:pt x="16" y="20"/>
                  </a:lnTo>
                  <a:lnTo>
                    <a:pt x="16" y="20"/>
                  </a:lnTo>
                  <a:lnTo>
                    <a:pt x="16" y="18"/>
                  </a:lnTo>
                  <a:lnTo>
                    <a:pt x="18" y="16"/>
                  </a:lnTo>
                  <a:lnTo>
                    <a:pt x="18" y="16"/>
                  </a:lnTo>
                  <a:lnTo>
                    <a:pt x="22" y="18"/>
                  </a:lnTo>
                  <a:lnTo>
                    <a:pt x="28" y="16"/>
                  </a:lnTo>
                  <a:lnTo>
                    <a:pt x="28" y="16"/>
                  </a:lnTo>
                  <a:lnTo>
                    <a:pt x="26" y="12"/>
                  </a:lnTo>
                  <a:lnTo>
                    <a:pt x="24" y="8"/>
                  </a:lnTo>
                  <a:lnTo>
                    <a:pt x="24" y="8"/>
                  </a:lnTo>
                  <a:lnTo>
                    <a:pt x="26" y="6"/>
                  </a:lnTo>
                  <a:lnTo>
                    <a:pt x="28" y="8"/>
                  </a:lnTo>
                  <a:lnTo>
                    <a:pt x="28" y="8"/>
                  </a:lnTo>
                  <a:lnTo>
                    <a:pt x="28" y="6"/>
                  </a:lnTo>
                  <a:lnTo>
                    <a:pt x="28" y="6"/>
                  </a:lnTo>
                  <a:lnTo>
                    <a:pt x="26" y="4"/>
                  </a:lnTo>
                  <a:lnTo>
                    <a:pt x="26" y="4"/>
                  </a:lnTo>
                  <a:lnTo>
                    <a:pt x="24" y="6"/>
                  </a:lnTo>
                  <a:lnTo>
                    <a:pt x="24" y="6"/>
                  </a:lnTo>
                  <a:lnTo>
                    <a:pt x="22" y="2"/>
                  </a:lnTo>
                  <a:lnTo>
                    <a:pt x="20" y="0"/>
                  </a:lnTo>
                  <a:lnTo>
                    <a:pt x="12" y="2"/>
                  </a:lnTo>
                  <a:lnTo>
                    <a:pt x="12" y="2"/>
                  </a:lnTo>
                  <a:lnTo>
                    <a:pt x="12" y="4"/>
                  </a:lnTo>
                  <a:lnTo>
                    <a:pt x="12" y="4"/>
                  </a:lnTo>
                  <a:lnTo>
                    <a:pt x="10" y="6"/>
                  </a:lnTo>
                  <a:lnTo>
                    <a:pt x="6" y="8"/>
                  </a:lnTo>
                  <a:lnTo>
                    <a:pt x="6" y="8"/>
                  </a:lnTo>
                  <a:lnTo>
                    <a:pt x="8" y="10"/>
                  </a:lnTo>
                  <a:lnTo>
                    <a:pt x="10" y="14"/>
                  </a:lnTo>
                  <a:lnTo>
                    <a:pt x="10" y="14"/>
                  </a:lnTo>
                  <a:lnTo>
                    <a:pt x="6" y="14"/>
                  </a:lnTo>
                  <a:lnTo>
                    <a:pt x="2" y="16"/>
                  </a:lnTo>
                  <a:lnTo>
                    <a:pt x="2" y="16"/>
                  </a:lnTo>
                  <a:lnTo>
                    <a:pt x="2" y="14"/>
                  </a:lnTo>
                  <a:lnTo>
                    <a:pt x="2" y="14"/>
                  </a:lnTo>
                  <a:lnTo>
                    <a:pt x="2" y="12"/>
                  </a:lnTo>
                  <a:lnTo>
                    <a:pt x="0" y="10"/>
                  </a:lnTo>
                  <a:lnTo>
                    <a:pt x="0" y="10"/>
                  </a:lnTo>
                  <a:lnTo>
                    <a:pt x="0" y="10"/>
                  </a:lnTo>
                  <a:lnTo>
                    <a:pt x="4" y="28"/>
                  </a:lnTo>
                  <a:lnTo>
                    <a:pt x="4" y="28"/>
                  </a:lnTo>
                  <a:lnTo>
                    <a:pt x="6" y="24"/>
                  </a:lnTo>
                  <a:lnTo>
                    <a:pt x="10" y="20"/>
                  </a:lnTo>
                  <a:lnTo>
                    <a:pt x="10" y="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2" name="Freeform 191"/>
            <p:cNvSpPr>
              <a:spLocks/>
            </p:cNvSpPr>
            <p:nvPr/>
          </p:nvSpPr>
          <p:spPr bwMode="auto">
            <a:xfrm>
              <a:off x="885825" y="1219200"/>
              <a:ext cx="1588" cy="3175"/>
            </a:xfrm>
            <a:custGeom>
              <a:avLst/>
              <a:gdLst/>
              <a:ahLst/>
              <a:cxnLst>
                <a:cxn ang="0">
                  <a:pos x="0" y="2"/>
                </a:cxn>
                <a:cxn ang="0">
                  <a:pos x="0" y="2"/>
                </a:cxn>
                <a:cxn ang="0">
                  <a:pos x="0" y="2"/>
                </a:cxn>
                <a:cxn ang="0">
                  <a:pos x="0" y="2"/>
                </a:cxn>
                <a:cxn ang="0">
                  <a:pos x="0" y="0"/>
                </a:cxn>
                <a:cxn ang="0">
                  <a:pos x="0" y="0"/>
                </a:cxn>
                <a:cxn ang="0">
                  <a:pos x="0" y="2"/>
                </a:cxn>
                <a:cxn ang="0">
                  <a:pos x="0" y="2"/>
                </a:cxn>
              </a:cxnLst>
              <a:rect l="0" t="0" r="r" b="b"/>
              <a:pathLst>
                <a:path h="2">
                  <a:moveTo>
                    <a:pt x="0" y="2"/>
                  </a:moveTo>
                  <a:lnTo>
                    <a:pt x="0" y="2"/>
                  </a:lnTo>
                  <a:lnTo>
                    <a:pt x="0" y="2"/>
                  </a:lnTo>
                  <a:lnTo>
                    <a:pt x="0" y="2"/>
                  </a:lnTo>
                  <a:lnTo>
                    <a:pt x="0" y="0"/>
                  </a:lnTo>
                  <a:lnTo>
                    <a:pt x="0" y="0"/>
                  </a:lnTo>
                  <a:lnTo>
                    <a:pt x="0" y="2"/>
                  </a:ln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3" name="Freeform 192"/>
            <p:cNvSpPr>
              <a:spLocks noEditPoints="1"/>
            </p:cNvSpPr>
            <p:nvPr/>
          </p:nvSpPr>
          <p:spPr bwMode="auto">
            <a:xfrm>
              <a:off x="866775" y="222250"/>
              <a:ext cx="2076450" cy="1952625"/>
            </a:xfrm>
            <a:custGeom>
              <a:avLst/>
              <a:gdLst/>
              <a:ahLst/>
              <a:cxnLst>
                <a:cxn ang="0">
                  <a:pos x="682" y="362"/>
                </a:cxn>
                <a:cxn ang="0">
                  <a:pos x="1060" y="138"/>
                </a:cxn>
                <a:cxn ang="0">
                  <a:pos x="1072" y="166"/>
                </a:cxn>
                <a:cxn ang="0">
                  <a:pos x="806" y="10"/>
                </a:cxn>
                <a:cxn ang="0">
                  <a:pos x="762" y="14"/>
                </a:cxn>
                <a:cxn ang="0">
                  <a:pos x="756" y="24"/>
                </a:cxn>
                <a:cxn ang="0">
                  <a:pos x="728" y="62"/>
                </a:cxn>
                <a:cxn ang="0">
                  <a:pos x="702" y="28"/>
                </a:cxn>
                <a:cxn ang="0">
                  <a:pos x="400" y="82"/>
                </a:cxn>
                <a:cxn ang="0">
                  <a:pos x="402" y="112"/>
                </a:cxn>
                <a:cxn ang="0">
                  <a:pos x="418" y="118"/>
                </a:cxn>
                <a:cxn ang="0">
                  <a:pos x="408" y="148"/>
                </a:cxn>
                <a:cxn ang="0">
                  <a:pos x="24" y="650"/>
                </a:cxn>
                <a:cxn ang="0">
                  <a:pos x="18" y="824"/>
                </a:cxn>
                <a:cxn ang="0">
                  <a:pos x="52" y="818"/>
                </a:cxn>
                <a:cxn ang="0">
                  <a:pos x="106" y="924"/>
                </a:cxn>
                <a:cxn ang="0">
                  <a:pos x="148" y="554"/>
                </a:cxn>
                <a:cxn ang="0">
                  <a:pos x="212" y="1028"/>
                </a:cxn>
                <a:cxn ang="0">
                  <a:pos x="196" y="536"/>
                </a:cxn>
                <a:cxn ang="0">
                  <a:pos x="200" y="492"/>
                </a:cxn>
                <a:cxn ang="0">
                  <a:pos x="220" y="526"/>
                </a:cxn>
                <a:cxn ang="0">
                  <a:pos x="886" y="600"/>
                </a:cxn>
                <a:cxn ang="0">
                  <a:pos x="812" y="598"/>
                </a:cxn>
                <a:cxn ang="0">
                  <a:pos x="734" y="582"/>
                </a:cxn>
                <a:cxn ang="0">
                  <a:pos x="676" y="534"/>
                </a:cxn>
                <a:cxn ang="0">
                  <a:pos x="678" y="564"/>
                </a:cxn>
                <a:cxn ang="0">
                  <a:pos x="576" y="346"/>
                </a:cxn>
                <a:cxn ang="0">
                  <a:pos x="590" y="392"/>
                </a:cxn>
                <a:cxn ang="0">
                  <a:pos x="600" y="438"/>
                </a:cxn>
                <a:cxn ang="0">
                  <a:pos x="576" y="432"/>
                </a:cxn>
                <a:cxn ang="0">
                  <a:pos x="574" y="392"/>
                </a:cxn>
                <a:cxn ang="0">
                  <a:pos x="550" y="370"/>
                </a:cxn>
                <a:cxn ang="0">
                  <a:pos x="526" y="410"/>
                </a:cxn>
                <a:cxn ang="0">
                  <a:pos x="536" y="386"/>
                </a:cxn>
                <a:cxn ang="0">
                  <a:pos x="514" y="424"/>
                </a:cxn>
                <a:cxn ang="0">
                  <a:pos x="416" y="256"/>
                </a:cxn>
                <a:cxn ang="0">
                  <a:pos x="418" y="252"/>
                </a:cxn>
                <a:cxn ang="0">
                  <a:pos x="468" y="242"/>
                </a:cxn>
                <a:cxn ang="0">
                  <a:pos x="674" y="888"/>
                </a:cxn>
                <a:cxn ang="0">
                  <a:pos x="988" y="1138"/>
                </a:cxn>
                <a:cxn ang="0">
                  <a:pos x="996" y="1056"/>
                </a:cxn>
                <a:cxn ang="0">
                  <a:pos x="1020" y="1036"/>
                </a:cxn>
                <a:cxn ang="0">
                  <a:pos x="1026" y="860"/>
                </a:cxn>
                <a:cxn ang="0">
                  <a:pos x="944" y="976"/>
                </a:cxn>
                <a:cxn ang="0">
                  <a:pos x="912" y="1082"/>
                </a:cxn>
                <a:cxn ang="0">
                  <a:pos x="880" y="1164"/>
                </a:cxn>
                <a:cxn ang="0">
                  <a:pos x="774" y="1230"/>
                </a:cxn>
                <a:cxn ang="0">
                  <a:pos x="732" y="1148"/>
                </a:cxn>
                <a:cxn ang="0">
                  <a:pos x="720" y="1008"/>
                </a:cxn>
                <a:cxn ang="0">
                  <a:pos x="678" y="924"/>
                </a:cxn>
                <a:cxn ang="0">
                  <a:pos x="674" y="876"/>
                </a:cxn>
                <a:cxn ang="0">
                  <a:pos x="576" y="872"/>
                </a:cxn>
                <a:cxn ang="0">
                  <a:pos x="484" y="834"/>
                </a:cxn>
                <a:cxn ang="0">
                  <a:pos x="456" y="790"/>
                </a:cxn>
                <a:cxn ang="0">
                  <a:pos x="486" y="682"/>
                </a:cxn>
                <a:cxn ang="0">
                  <a:pos x="576" y="598"/>
                </a:cxn>
                <a:cxn ang="0">
                  <a:pos x="670" y="584"/>
                </a:cxn>
                <a:cxn ang="0">
                  <a:pos x="718" y="624"/>
                </a:cxn>
                <a:cxn ang="0">
                  <a:pos x="816" y="632"/>
                </a:cxn>
                <a:cxn ang="0">
                  <a:pos x="896" y="670"/>
                </a:cxn>
                <a:cxn ang="0">
                  <a:pos x="946" y="786"/>
                </a:cxn>
                <a:cxn ang="0">
                  <a:pos x="1010" y="820"/>
                </a:cxn>
                <a:cxn ang="0">
                  <a:pos x="1292" y="838"/>
                </a:cxn>
              </a:cxnLst>
              <a:rect l="0" t="0" r="r" b="b"/>
              <a:pathLst>
                <a:path w="1308" h="1230">
                  <a:moveTo>
                    <a:pt x="702" y="378"/>
                  </a:moveTo>
                  <a:lnTo>
                    <a:pt x="702" y="378"/>
                  </a:lnTo>
                  <a:lnTo>
                    <a:pt x="702" y="378"/>
                  </a:lnTo>
                  <a:lnTo>
                    <a:pt x="702" y="378"/>
                  </a:lnTo>
                  <a:lnTo>
                    <a:pt x="704" y="380"/>
                  </a:lnTo>
                  <a:lnTo>
                    <a:pt x="706" y="382"/>
                  </a:lnTo>
                  <a:lnTo>
                    <a:pt x="706" y="382"/>
                  </a:lnTo>
                  <a:lnTo>
                    <a:pt x="708" y="376"/>
                  </a:lnTo>
                  <a:lnTo>
                    <a:pt x="708" y="376"/>
                  </a:lnTo>
                  <a:lnTo>
                    <a:pt x="710" y="376"/>
                  </a:lnTo>
                  <a:lnTo>
                    <a:pt x="710" y="376"/>
                  </a:lnTo>
                  <a:lnTo>
                    <a:pt x="710" y="380"/>
                  </a:lnTo>
                  <a:lnTo>
                    <a:pt x="708" y="384"/>
                  </a:lnTo>
                  <a:lnTo>
                    <a:pt x="708" y="384"/>
                  </a:lnTo>
                  <a:lnTo>
                    <a:pt x="708" y="384"/>
                  </a:lnTo>
                  <a:lnTo>
                    <a:pt x="708" y="384"/>
                  </a:lnTo>
                  <a:lnTo>
                    <a:pt x="710" y="384"/>
                  </a:lnTo>
                  <a:lnTo>
                    <a:pt x="710" y="384"/>
                  </a:lnTo>
                  <a:lnTo>
                    <a:pt x="710" y="386"/>
                  </a:lnTo>
                  <a:lnTo>
                    <a:pt x="710" y="386"/>
                  </a:lnTo>
                  <a:lnTo>
                    <a:pt x="708" y="388"/>
                  </a:lnTo>
                  <a:lnTo>
                    <a:pt x="706" y="388"/>
                  </a:lnTo>
                  <a:lnTo>
                    <a:pt x="706" y="388"/>
                  </a:lnTo>
                  <a:lnTo>
                    <a:pt x="704" y="386"/>
                  </a:lnTo>
                  <a:lnTo>
                    <a:pt x="704" y="386"/>
                  </a:lnTo>
                  <a:lnTo>
                    <a:pt x="702" y="386"/>
                  </a:lnTo>
                  <a:lnTo>
                    <a:pt x="700" y="386"/>
                  </a:lnTo>
                  <a:lnTo>
                    <a:pt x="700" y="386"/>
                  </a:lnTo>
                  <a:lnTo>
                    <a:pt x="698" y="382"/>
                  </a:lnTo>
                  <a:lnTo>
                    <a:pt x="700" y="380"/>
                  </a:lnTo>
                  <a:lnTo>
                    <a:pt x="702" y="378"/>
                  </a:lnTo>
                  <a:lnTo>
                    <a:pt x="702" y="378"/>
                  </a:lnTo>
                  <a:close/>
                  <a:moveTo>
                    <a:pt x="676" y="362"/>
                  </a:moveTo>
                  <a:lnTo>
                    <a:pt x="676" y="362"/>
                  </a:lnTo>
                  <a:lnTo>
                    <a:pt x="682" y="362"/>
                  </a:lnTo>
                  <a:lnTo>
                    <a:pt x="682" y="362"/>
                  </a:lnTo>
                  <a:lnTo>
                    <a:pt x="686" y="360"/>
                  </a:lnTo>
                  <a:lnTo>
                    <a:pt x="688" y="356"/>
                  </a:lnTo>
                  <a:lnTo>
                    <a:pt x="688" y="356"/>
                  </a:lnTo>
                  <a:lnTo>
                    <a:pt x="692" y="356"/>
                  </a:lnTo>
                  <a:lnTo>
                    <a:pt x="692" y="356"/>
                  </a:lnTo>
                  <a:lnTo>
                    <a:pt x="692" y="354"/>
                  </a:lnTo>
                  <a:lnTo>
                    <a:pt x="692" y="354"/>
                  </a:lnTo>
                  <a:lnTo>
                    <a:pt x="694" y="354"/>
                  </a:lnTo>
                  <a:lnTo>
                    <a:pt x="694" y="354"/>
                  </a:lnTo>
                  <a:lnTo>
                    <a:pt x="692" y="358"/>
                  </a:lnTo>
                  <a:lnTo>
                    <a:pt x="694" y="360"/>
                  </a:lnTo>
                  <a:lnTo>
                    <a:pt x="694" y="360"/>
                  </a:lnTo>
                  <a:lnTo>
                    <a:pt x="692" y="364"/>
                  </a:lnTo>
                  <a:lnTo>
                    <a:pt x="692" y="364"/>
                  </a:lnTo>
                  <a:lnTo>
                    <a:pt x="680" y="364"/>
                  </a:lnTo>
                  <a:lnTo>
                    <a:pt x="680" y="364"/>
                  </a:lnTo>
                  <a:lnTo>
                    <a:pt x="678" y="366"/>
                  </a:lnTo>
                  <a:lnTo>
                    <a:pt x="676" y="368"/>
                  </a:lnTo>
                  <a:lnTo>
                    <a:pt x="676" y="368"/>
                  </a:lnTo>
                  <a:lnTo>
                    <a:pt x="674" y="366"/>
                  </a:lnTo>
                  <a:lnTo>
                    <a:pt x="674" y="366"/>
                  </a:lnTo>
                  <a:lnTo>
                    <a:pt x="676" y="362"/>
                  </a:lnTo>
                  <a:lnTo>
                    <a:pt x="676" y="362"/>
                  </a:lnTo>
                  <a:close/>
                  <a:moveTo>
                    <a:pt x="1048" y="152"/>
                  </a:moveTo>
                  <a:lnTo>
                    <a:pt x="1048" y="152"/>
                  </a:lnTo>
                  <a:lnTo>
                    <a:pt x="1052" y="152"/>
                  </a:lnTo>
                  <a:lnTo>
                    <a:pt x="1054" y="152"/>
                  </a:lnTo>
                  <a:lnTo>
                    <a:pt x="1054" y="152"/>
                  </a:lnTo>
                  <a:lnTo>
                    <a:pt x="1058" y="148"/>
                  </a:lnTo>
                  <a:lnTo>
                    <a:pt x="1060" y="144"/>
                  </a:lnTo>
                  <a:lnTo>
                    <a:pt x="1060" y="144"/>
                  </a:lnTo>
                  <a:lnTo>
                    <a:pt x="1056" y="142"/>
                  </a:lnTo>
                  <a:lnTo>
                    <a:pt x="1056" y="142"/>
                  </a:lnTo>
                  <a:lnTo>
                    <a:pt x="1056" y="140"/>
                  </a:lnTo>
                  <a:lnTo>
                    <a:pt x="1056" y="140"/>
                  </a:lnTo>
                  <a:lnTo>
                    <a:pt x="1060" y="138"/>
                  </a:lnTo>
                  <a:lnTo>
                    <a:pt x="1064" y="134"/>
                  </a:lnTo>
                  <a:lnTo>
                    <a:pt x="1064" y="134"/>
                  </a:lnTo>
                  <a:lnTo>
                    <a:pt x="1070" y="134"/>
                  </a:lnTo>
                  <a:lnTo>
                    <a:pt x="1070" y="134"/>
                  </a:lnTo>
                  <a:lnTo>
                    <a:pt x="1076" y="132"/>
                  </a:lnTo>
                  <a:lnTo>
                    <a:pt x="1084" y="132"/>
                  </a:lnTo>
                  <a:lnTo>
                    <a:pt x="1084" y="132"/>
                  </a:lnTo>
                  <a:lnTo>
                    <a:pt x="1090" y="134"/>
                  </a:lnTo>
                  <a:lnTo>
                    <a:pt x="1090" y="134"/>
                  </a:lnTo>
                  <a:lnTo>
                    <a:pt x="1088" y="138"/>
                  </a:lnTo>
                  <a:lnTo>
                    <a:pt x="1084" y="142"/>
                  </a:lnTo>
                  <a:lnTo>
                    <a:pt x="1082" y="144"/>
                  </a:lnTo>
                  <a:lnTo>
                    <a:pt x="1080" y="152"/>
                  </a:lnTo>
                  <a:lnTo>
                    <a:pt x="1080" y="152"/>
                  </a:lnTo>
                  <a:lnTo>
                    <a:pt x="1084" y="160"/>
                  </a:lnTo>
                  <a:lnTo>
                    <a:pt x="1088" y="168"/>
                  </a:lnTo>
                  <a:lnTo>
                    <a:pt x="1088" y="168"/>
                  </a:lnTo>
                  <a:lnTo>
                    <a:pt x="1092" y="170"/>
                  </a:lnTo>
                  <a:lnTo>
                    <a:pt x="1096" y="172"/>
                  </a:lnTo>
                  <a:lnTo>
                    <a:pt x="1096" y="174"/>
                  </a:lnTo>
                  <a:lnTo>
                    <a:pt x="1096" y="174"/>
                  </a:lnTo>
                  <a:lnTo>
                    <a:pt x="1082" y="174"/>
                  </a:lnTo>
                  <a:lnTo>
                    <a:pt x="1082" y="174"/>
                  </a:lnTo>
                  <a:lnTo>
                    <a:pt x="1080" y="176"/>
                  </a:lnTo>
                  <a:lnTo>
                    <a:pt x="1076" y="176"/>
                  </a:lnTo>
                  <a:lnTo>
                    <a:pt x="1076" y="176"/>
                  </a:lnTo>
                  <a:lnTo>
                    <a:pt x="1074" y="172"/>
                  </a:lnTo>
                  <a:lnTo>
                    <a:pt x="1074" y="172"/>
                  </a:lnTo>
                  <a:lnTo>
                    <a:pt x="1066" y="172"/>
                  </a:lnTo>
                  <a:lnTo>
                    <a:pt x="1066" y="172"/>
                  </a:lnTo>
                  <a:lnTo>
                    <a:pt x="1066" y="170"/>
                  </a:lnTo>
                  <a:lnTo>
                    <a:pt x="1068" y="170"/>
                  </a:lnTo>
                  <a:lnTo>
                    <a:pt x="1070" y="168"/>
                  </a:lnTo>
                  <a:lnTo>
                    <a:pt x="1070" y="168"/>
                  </a:lnTo>
                  <a:lnTo>
                    <a:pt x="1072" y="166"/>
                  </a:lnTo>
                  <a:lnTo>
                    <a:pt x="1072" y="166"/>
                  </a:lnTo>
                  <a:lnTo>
                    <a:pt x="1064" y="162"/>
                  </a:lnTo>
                  <a:lnTo>
                    <a:pt x="1056" y="160"/>
                  </a:lnTo>
                  <a:lnTo>
                    <a:pt x="1056" y="160"/>
                  </a:lnTo>
                  <a:lnTo>
                    <a:pt x="1052" y="162"/>
                  </a:lnTo>
                  <a:lnTo>
                    <a:pt x="1050" y="162"/>
                  </a:lnTo>
                  <a:lnTo>
                    <a:pt x="1048" y="160"/>
                  </a:lnTo>
                  <a:lnTo>
                    <a:pt x="1048" y="160"/>
                  </a:lnTo>
                  <a:lnTo>
                    <a:pt x="1046" y="158"/>
                  </a:lnTo>
                  <a:lnTo>
                    <a:pt x="1046" y="158"/>
                  </a:lnTo>
                  <a:lnTo>
                    <a:pt x="1046" y="154"/>
                  </a:lnTo>
                  <a:lnTo>
                    <a:pt x="1048" y="152"/>
                  </a:lnTo>
                  <a:lnTo>
                    <a:pt x="1048" y="152"/>
                  </a:lnTo>
                  <a:close/>
                  <a:moveTo>
                    <a:pt x="762" y="14"/>
                  </a:moveTo>
                  <a:lnTo>
                    <a:pt x="762" y="14"/>
                  </a:lnTo>
                  <a:lnTo>
                    <a:pt x="764" y="10"/>
                  </a:lnTo>
                  <a:lnTo>
                    <a:pt x="766" y="8"/>
                  </a:lnTo>
                  <a:lnTo>
                    <a:pt x="766" y="8"/>
                  </a:lnTo>
                  <a:lnTo>
                    <a:pt x="774" y="0"/>
                  </a:lnTo>
                  <a:lnTo>
                    <a:pt x="774" y="0"/>
                  </a:lnTo>
                  <a:lnTo>
                    <a:pt x="780" y="6"/>
                  </a:lnTo>
                  <a:lnTo>
                    <a:pt x="780" y="6"/>
                  </a:lnTo>
                  <a:lnTo>
                    <a:pt x="782" y="6"/>
                  </a:lnTo>
                  <a:lnTo>
                    <a:pt x="786" y="6"/>
                  </a:lnTo>
                  <a:lnTo>
                    <a:pt x="790" y="6"/>
                  </a:lnTo>
                  <a:lnTo>
                    <a:pt x="794" y="10"/>
                  </a:lnTo>
                  <a:lnTo>
                    <a:pt x="794" y="10"/>
                  </a:lnTo>
                  <a:lnTo>
                    <a:pt x="794" y="8"/>
                  </a:lnTo>
                  <a:lnTo>
                    <a:pt x="794" y="8"/>
                  </a:lnTo>
                  <a:lnTo>
                    <a:pt x="798" y="4"/>
                  </a:lnTo>
                  <a:lnTo>
                    <a:pt x="800" y="2"/>
                  </a:lnTo>
                  <a:lnTo>
                    <a:pt x="802" y="0"/>
                  </a:lnTo>
                  <a:lnTo>
                    <a:pt x="802" y="0"/>
                  </a:lnTo>
                  <a:lnTo>
                    <a:pt x="802" y="4"/>
                  </a:lnTo>
                  <a:lnTo>
                    <a:pt x="802" y="10"/>
                  </a:lnTo>
                  <a:lnTo>
                    <a:pt x="806" y="10"/>
                  </a:lnTo>
                  <a:lnTo>
                    <a:pt x="806" y="10"/>
                  </a:lnTo>
                  <a:lnTo>
                    <a:pt x="808" y="6"/>
                  </a:lnTo>
                  <a:lnTo>
                    <a:pt x="814" y="4"/>
                  </a:lnTo>
                  <a:lnTo>
                    <a:pt x="814" y="4"/>
                  </a:lnTo>
                  <a:lnTo>
                    <a:pt x="816" y="4"/>
                  </a:lnTo>
                  <a:lnTo>
                    <a:pt x="816" y="4"/>
                  </a:lnTo>
                  <a:lnTo>
                    <a:pt x="818" y="8"/>
                  </a:lnTo>
                  <a:lnTo>
                    <a:pt x="818" y="8"/>
                  </a:lnTo>
                  <a:lnTo>
                    <a:pt x="824" y="8"/>
                  </a:lnTo>
                  <a:lnTo>
                    <a:pt x="830" y="8"/>
                  </a:lnTo>
                  <a:lnTo>
                    <a:pt x="830" y="8"/>
                  </a:lnTo>
                  <a:lnTo>
                    <a:pt x="836" y="10"/>
                  </a:lnTo>
                  <a:lnTo>
                    <a:pt x="836" y="10"/>
                  </a:lnTo>
                  <a:lnTo>
                    <a:pt x="838" y="12"/>
                  </a:lnTo>
                  <a:lnTo>
                    <a:pt x="838" y="12"/>
                  </a:lnTo>
                  <a:lnTo>
                    <a:pt x="836" y="14"/>
                  </a:lnTo>
                  <a:lnTo>
                    <a:pt x="836" y="14"/>
                  </a:lnTo>
                  <a:lnTo>
                    <a:pt x="828" y="20"/>
                  </a:lnTo>
                  <a:lnTo>
                    <a:pt x="828" y="20"/>
                  </a:lnTo>
                  <a:lnTo>
                    <a:pt x="820" y="24"/>
                  </a:lnTo>
                  <a:lnTo>
                    <a:pt x="820" y="24"/>
                  </a:lnTo>
                  <a:lnTo>
                    <a:pt x="814" y="26"/>
                  </a:lnTo>
                  <a:lnTo>
                    <a:pt x="814" y="26"/>
                  </a:lnTo>
                  <a:lnTo>
                    <a:pt x="808" y="28"/>
                  </a:lnTo>
                  <a:lnTo>
                    <a:pt x="808" y="28"/>
                  </a:lnTo>
                  <a:lnTo>
                    <a:pt x="784" y="28"/>
                  </a:lnTo>
                  <a:lnTo>
                    <a:pt x="784" y="24"/>
                  </a:lnTo>
                  <a:lnTo>
                    <a:pt x="784" y="24"/>
                  </a:lnTo>
                  <a:lnTo>
                    <a:pt x="790" y="22"/>
                  </a:lnTo>
                  <a:lnTo>
                    <a:pt x="792" y="16"/>
                  </a:lnTo>
                  <a:lnTo>
                    <a:pt x="792" y="16"/>
                  </a:lnTo>
                  <a:lnTo>
                    <a:pt x="792" y="16"/>
                  </a:lnTo>
                  <a:lnTo>
                    <a:pt x="774" y="16"/>
                  </a:lnTo>
                  <a:lnTo>
                    <a:pt x="768" y="16"/>
                  </a:lnTo>
                  <a:lnTo>
                    <a:pt x="760" y="14"/>
                  </a:lnTo>
                  <a:lnTo>
                    <a:pt x="760" y="14"/>
                  </a:lnTo>
                  <a:lnTo>
                    <a:pt x="762" y="14"/>
                  </a:lnTo>
                  <a:lnTo>
                    <a:pt x="762" y="14"/>
                  </a:lnTo>
                  <a:close/>
                  <a:moveTo>
                    <a:pt x="706" y="16"/>
                  </a:moveTo>
                  <a:lnTo>
                    <a:pt x="706" y="16"/>
                  </a:lnTo>
                  <a:lnTo>
                    <a:pt x="710" y="16"/>
                  </a:lnTo>
                  <a:lnTo>
                    <a:pt x="710" y="16"/>
                  </a:lnTo>
                  <a:lnTo>
                    <a:pt x="718" y="16"/>
                  </a:lnTo>
                  <a:lnTo>
                    <a:pt x="718" y="16"/>
                  </a:lnTo>
                  <a:lnTo>
                    <a:pt x="718" y="24"/>
                  </a:lnTo>
                  <a:lnTo>
                    <a:pt x="718" y="24"/>
                  </a:lnTo>
                  <a:lnTo>
                    <a:pt x="724" y="24"/>
                  </a:lnTo>
                  <a:lnTo>
                    <a:pt x="724" y="24"/>
                  </a:lnTo>
                  <a:lnTo>
                    <a:pt x="724" y="24"/>
                  </a:lnTo>
                  <a:lnTo>
                    <a:pt x="726" y="18"/>
                  </a:lnTo>
                  <a:lnTo>
                    <a:pt x="726" y="18"/>
                  </a:lnTo>
                  <a:lnTo>
                    <a:pt x="730" y="16"/>
                  </a:lnTo>
                  <a:lnTo>
                    <a:pt x="732" y="18"/>
                  </a:lnTo>
                  <a:lnTo>
                    <a:pt x="732" y="18"/>
                  </a:lnTo>
                  <a:lnTo>
                    <a:pt x="736" y="24"/>
                  </a:lnTo>
                  <a:lnTo>
                    <a:pt x="742" y="28"/>
                  </a:lnTo>
                  <a:lnTo>
                    <a:pt x="742" y="28"/>
                  </a:lnTo>
                  <a:lnTo>
                    <a:pt x="744" y="26"/>
                  </a:lnTo>
                  <a:lnTo>
                    <a:pt x="744" y="26"/>
                  </a:lnTo>
                  <a:lnTo>
                    <a:pt x="742" y="22"/>
                  </a:lnTo>
                  <a:lnTo>
                    <a:pt x="740" y="18"/>
                  </a:lnTo>
                  <a:lnTo>
                    <a:pt x="740" y="16"/>
                  </a:lnTo>
                  <a:lnTo>
                    <a:pt x="740" y="16"/>
                  </a:lnTo>
                  <a:lnTo>
                    <a:pt x="744" y="12"/>
                  </a:lnTo>
                  <a:lnTo>
                    <a:pt x="744" y="12"/>
                  </a:lnTo>
                  <a:lnTo>
                    <a:pt x="746" y="12"/>
                  </a:lnTo>
                  <a:lnTo>
                    <a:pt x="750" y="14"/>
                  </a:lnTo>
                  <a:lnTo>
                    <a:pt x="754" y="14"/>
                  </a:lnTo>
                  <a:lnTo>
                    <a:pt x="754" y="14"/>
                  </a:lnTo>
                  <a:lnTo>
                    <a:pt x="756" y="16"/>
                  </a:lnTo>
                  <a:lnTo>
                    <a:pt x="756" y="16"/>
                  </a:lnTo>
                  <a:lnTo>
                    <a:pt x="756" y="20"/>
                  </a:lnTo>
                  <a:lnTo>
                    <a:pt x="756" y="24"/>
                  </a:lnTo>
                  <a:lnTo>
                    <a:pt x="756" y="24"/>
                  </a:lnTo>
                  <a:lnTo>
                    <a:pt x="758" y="24"/>
                  </a:lnTo>
                  <a:lnTo>
                    <a:pt x="758" y="24"/>
                  </a:lnTo>
                  <a:lnTo>
                    <a:pt x="760" y="22"/>
                  </a:lnTo>
                  <a:lnTo>
                    <a:pt x="762" y="20"/>
                  </a:lnTo>
                  <a:lnTo>
                    <a:pt x="762" y="20"/>
                  </a:lnTo>
                  <a:lnTo>
                    <a:pt x="768" y="28"/>
                  </a:lnTo>
                  <a:lnTo>
                    <a:pt x="768" y="28"/>
                  </a:lnTo>
                  <a:lnTo>
                    <a:pt x="774" y="30"/>
                  </a:lnTo>
                  <a:lnTo>
                    <a:pt x="774" y="30"/>
                  </a:lnTo>
                  <a:lnTo>
                    <a:pt x="780" y="32"/>
                  </a:lnTo>
                  <a:lnTo>
                    <a:pt x="782" y="36"/>
                  </a:lnTo>
                  <a:lnTo>
                    <a:pt x="782" y="36"/>
                  </a:lnTo>
                  <a:lnTo>
                    <a:pt x="778" y="38"/>
                  </a:lnTo>
                  <a:lnTo>
                    <a:pt x="778" y="38"/>
                  </a:lnTo>
                  <a:lnTo>
                    <a:pt x="770" y="40"/>
                  </a:lnTo>
                  <a:lnTo>
                    <a:pt x="770" y="40"/>
                  </a:lnTo>
                  <a:lnTo>
                    <a:pt x="768" y="42"/>
                  </a:lnTo>
                  <a:lnTo>
                    <a:pt x="766" y="44"/>
                  </a:lnTo>
                  <a:lnTo>
                    <a:pt x="764" y="52"/>
                  </a:lnTo>
                  <a:lnTo>
                    <a:pt x="764" y="52"/>
                  </a:lnTo>
                  <a:lnTo>
                    <a:pt x="762" y="58"/>
                  </a:lnTo>
                  <a:lnTo>
                    <a:pt x="762" y="58"/>
                  </a:lnTo>
                  <a:lnTo>
                    <a:pt x="756" y="60"/>
                  </a:lnTo>
                  <a:lnTo>
                    <a:pt x="756" y="60"/>
                  </a:lnTo>
                  <a:lnTo>
                    <a:pt x="752" y="66"/>
                  </a:lnTo>
                  <a:lnTo>
                    <a:pt x="752" y="72"/>
                  </a:lnTo>
                  <a:lnTo>
                    <a:pt x="752" y="72"/>
                  </a:lnTo>
                  <a:lnTo>
                    <a:pt x="748" y="74"/>
                  </a:lnTo>
                  <a:lnTo>
                    <a:pt x="748" y="74"/>
                  </a:lnTo>
                  <a:lnTo>
                    <a:pt x="744" y="72"/>
                  </a:lnTo>
                  <a:lnTo>
                    <a:pt x="738" y="70"/>
                  </a:lnTo>
                  <a:lnTo>
                    <a:pt x="728" y="62"/>
                  </a:lnTo>
                  <a:lnTo>
                    <a:pt x="728" y="62"/>
                  </a:lnTo>
                  <a:lnTo>
                    <a:pt x="728" y="62"/>
                  </a:lnTo>
                  <a:lnTo>
                    <a:pt x="728" y="62"/>
                  </a:lnTo>
                  <a:lnTo>
                    <a:pt x="730" y="58"/>
                  </a:lnTo>
                  <a:lnTo>
                    <a:pt x="730" y="58"/>
                  </a:lnTo>
                  <a:lnTo>
                    <a:pt x="740" y="58"/>
                  </a:lnTo>
                  <a:lnTo>
                    <a:pt x="744" y="56"/>
                  </a:lnTo>
                  <a:lnTo>
                    <a:pt x="746" y="54"/>
                  </a:lnTo>
                  <a:lnTo>
                    <a:pt x="746" y="54"/>
                  </a:lnTo>
                  <a:lnTo>
                    <a:pt x="744" y="52"/>
                  </a:lnTo>
                  <a:lnTo>
                    <a:pt x="744" y="52"/>
                  </a:lnTo>
                  <a:lnTo>
                    <a:pt x="724" y="54"/>
                  </a:lnTo>
                  <a:lnTo>
                    <a:pt x="724" y="54"/>
                  </a:lnTo>
                  <a:lnTo>
                    <a:pt x="722" y="50"/>
                  </a:lnTo>
                  <a:lnTo>
                    <a:pt x="722" y="50"/>
                  </a:lnTo>
                  <a:lnTo>
                    <a:pt x="722" y="50"/>
                  </a:lnTo>
                  <a:lnTo>
                    <a:pt x="736" y="46"/>
                  </a:lnTo>
                  <a:lnTo>
                    <a:pt x="740" y="44"/>
                  </a:lnTo>
                  <a:lnTo>
                    <a:pt x="746" y="42"/>
                  </a:lnTo>
                  <a:lnTo>
                    <a:pt x="746" y="42"/>
                  </a:lnTo>
                  <a:lnTo>
                    <a:pt x="746" y="42"/>
                  </a:lnTo>
                  <a:lnTo>
                    <a:pt x="738" y="40"/>
                  </a:lnTo>
                  <a:lnTo>
                    <a:pt x="732" y="36"/>
                  </a:lnTo>
                  <a:lnTo>
                    <a:pt x="732" y="36"/>
                  </a:lnTo>
                  <a:lnTo>
                    <a:pt x="728" y="40"/>
                  </a:lnTo>
                  <a:lnTo>
                    <a:pt x="726" y="44"/>
                  </a:lnTo>
                  <a:lnTo>
                    <a:pt x="722" y="44"/>
                  </a:lnTo>
                  <a:lnTo>
                    <a:pt x="722" y="44"/>
                  </a:lnTo>
                  <a:lnTo>
                    <a:pt x="718" y="44"/>
                  </a:lnTo>
                  <a:lnTo>
                    <a:pt x="712" y="42"/>
                  </a:lnTo>
                  <a:lnTo>
                    <a:pt x="706" y="38"/>
                  </a:lnTo>
                  <a:lnTo>
                    <a:pt x="704" y="34"/>
                  </a:lnTo>
                  <a:lnTo>
                    <a:pt x="704" y="34"/>
                  </a:lnTo>
                  <a:lnTo>
                    <a:pt x="710" y="30"/>
                  </a:lnTo>
                  <a:lnTo>
                    <a:pt x="710" y="30"/>
                  </a:lnTo>
                  <a:lnTo>
                    <a:pt x="708" y="26"/>
                  </a:lnTo>
                  <a:lnTo>
                    <a:pt x="708" y="26"/>
                  </a:lnTo>
                  <a:lnTo>
                    <a:pt x="702" y="28"/>
                  </a:lnTo>
                  <a:lnTo>
                    <a:pt x="702" y="28"/>
                  </a:lnTo>
                  <a:lnTo>
                    <a:pt x="698" y="26"/>
                  </a:lnTo>
                  <a:lnTo>
                    <a:pt x="698" y="20"/>
                  </a:lnTo>
                  <a:lnTo>
                    <a:pt x="698" y="20"/>
                  </a:lnTo>
                  <a:lnTo>
                    <a:pt x="700" y="18"/>
                  </a:lnTo>
                  <a:lnTo>
                    <a:pt x="706" y="16"/>
                  </a:lnTo>
                  <a:lnTo>
                    <a:pt x="706" y="16"/>
                  </a:lnTo>
                  <a:close/>
                  <a:moveTo>
                    <a:pt x="404" y="92"/>
                  </a:moveTo>
                  <a:lnTo>
                    <a:pt x="404" y="92"/>
                  </a:lnTo>
                  <a:lnTo>
                    <a:pt x="402" y="94"/>
                  </a:lnTo>
                  <a:lnTo>
                    <a:pt x="402" y="94"/>
                  </a:lnTo>
                  <a:lnTo>
                    <a:pt x="398" y="94"/>
                  </a:lnTo>
                  <a:lnTo>
                    <a:pt x="396" y="92"/>
                  </a:lnTo>
                  <a:lnTo>
                    <a:pt x="396" y="92"/>
                  </a:lnTo>
                  <a:lnTo>
                    <a:pt x="398" y="90"/>
                  </a:lnTo>
                  <a:lnTo>
                    <a:pt x="400" y="88"/>
                  </a:lnTo>
                  <a:lnTo>
                    <a:pt x="400" y="88"/>
                  </a:lnTo>
                  <a:lnTo>
                    <a:pt x="404" y="88"/>
                  </a:lnTo>
                  <a:lnTo>
                    <a:pt x="406" y="90"/>
                  </a:lnTo>
                  <a:lnTo>
                    <a:pt x="406" y="90"/>
                  </a:lnTo>
                  <a:lnTo>
                    <a:pt x="404" y="92"/>
                  </a:lnTo>
                  <a:lnTo>
                    <a:pt x="404" y="92"/>
                  </a:lnTo>
                  <a:close/>
                  <a:moveTo>
                    <a:pt x="396" y="78"/>
                  </a:moveTo>
                  <a:lnTo>
                    <a:pt x="396" y="78"/>
                  </a:lnTo>
                  <a:lnTo>
                    <a:pt x="396" y="78"/>
                  </a:lnTo>
                  <a:lnTo>
                    <a:pt x="396" y="78"/>
                  </a:lnTo>
                  <a:lnTo>
                    <a:pt x="396" y="78"/>
                  </a:lnTo>
                  <a:lnTo>
                    <a:pt x="396" y="78"/>
                  </a:lnTo>
                  <a:close/>
                  <a:moveTo>
                    <a:pt x="400" y="82"/>
                  </a:moveTo>
                  <a:lnTo>
                    <a:pt x="400" y="82"/>
                  </a:lnTo>
                  <a:lnTo>
                    <a:pt x="396" y="82"/>
                  </a:lnTo>
                  <a:lnTo>
                    <a:pt x="396" y="78"/>
                  </a:lnTo>
                  <a:lnTo>
                    <a:pt x="396" y="78"/>
                  </a:lnTo>
                  <a:lnTo>
                    <a:pt x="398" y="80"/>
                  </a:lnTo>
                  <a:lnTo>
                    <a:pt x="398" y="80"/>
                  </a:lnTo>
                  <a:lnTo>
                    <a:pt x="400" y="80"/>
                  </a:lnTo>
                  <a:lnTo>
                    <a:pt x="400" y="82"/>
                  </a:lnTo>
                  <a:lnTo>
                    <a:pt x="400" y="82"/>
                  </a:lnTo>
                  <a:close/>
                  <a:moveTo>
                    <a:pt x="410" y="72"/>
                  </a:moveTo>
                  <a:lnTo>
                    <a:pt x="410" y="72"/>
                  </a:lnTo>
                  <a:lnTo>
                    <a:pt x="404" y="76"/>
                  </a:lnTo>
                  <a:lnTo>
                    <a:pt x="404" y="76"/>
                  </a:lnTo>
                  <a:lnTo>
                    <a:pt x="402" y="74"/>
                  </a:lnTo>
                  <a:lnTo>
                    <a:pt x="402" y="74"/>
                  </a:lnTo>
                  <a:lnTo>
                    <a:pt x="398" y="72"/>
                  </a:lnTo>
                  <a:lnTo>
                    <a:pt x="398" y="72"/>
                  </a:lnTo>
                  <a:lnTo>
                    <a:pt x="402" y="68"/>
                  </a:lnTo>
                  <a:lnTo>
                    <a:pt x="402" y="68"/>
                  </a:lnTo>
                  <a:lnTo>
                    <a:pt x="404" y="70"/>
                  </a:lnTo>
                  <a:lnTo>
                    <a:pt x="408" y="72"/>
                  </a:lnTo>
                  <a:lnTo>
                    <a:pt x="408" y="72"/>
                  </a:lnTo>
                  <a:lnTo>
                    <a:pt x="408" y="70"/>
                  </a:lnTo>
                  <a:lnTo>
                    <a:pt x="410" y="70"/>
                  </a:lnTo>
                  <a:lnTo>
                    <a:pt x="410" y="70"/>
                  </a:lnTo>
                  <a:lnTo>
                    <a:pt x="410" y="72"/>
                  </a:lnTo>
                  <a:lnTo>
                    <a:pt x="410" y="72"/>
                  </a:lnTo>
                  <a:close/>
                  <a:moveTo>
                    <a:pt x="388" y="114"/>
                  </a:moveTo>
                  <a:lnTo>
                    <a:pt x="388" y="114"/>
                  </a:lnTo>
                  <a:lnTo>
                    <a:pt x="390" y="110"/>
                  </a:lnTo>
                  <a:lnTo>
                    <a:pt x="390" y="110"/>
                  </a:lnTo>
                  <a:lnTo>
                    <a:pt x="394" y="110"/>
                  </a:lnTo>
                  <a:lnTo>
                    <a:pt x="394" y="110"/>
                  </a:lnTo>
                  <a:lnTo>
                    <a:pt x="396" y="110"/>
                  </a:lnTo>
                  <a:lnTo>
                    <a:pt x="398" y="112"/>
                  </a:lnTo>
                  <a:lnTo>
                    <a:pt x="398" y="112"/>
                  </a:lnTo>
                  <a:lnTo>
                    <a:pt x="388" y="114"/>
                  </a:lnTo>
                  <a:lnTo>
                    <a:pt x="388" y="114"/>
                  </a:lnTo>
                  <a:close/>
                  <a:moveTo>
                    <a:pt x="394" y="118"/>
                  </a:moveTo>
                  <a:lnTo>
                    <a:pt x="394" y="118"/>
                  </a:lnTo>
                  <a:lnTo>
                    <a:pt x="396" y="116"/>
                  </a:lnTo>
                  <a:lnTo>
                    <a:pt x="396" y="116"/>
                  </a:lnTo>
                  <a:lnTo>
                    <a:pt x="402" y="112"/>
                  </a:lnTo>
                  <a:lnTo>
                    <a:pt x="402" y="112"/>
                  </a:lnTo>
                  <a:lnTo>
                    <a:pt x="410" y="112"/>
                  </a:lnTo>
                  <a:lnTo>
                    <a:pt x="410" y="112"/>
                  </a:lnTo>
                  <a:lnTo>
                    <a:pt x="410" y="112"/>
                  </a:lnTo>
                  <a:lnTo>
                    <a:pt x="410" y="112"/>
                  </a:lnTo>
                  <a:lnTo>
                    <a:pt x="406" y="114"/>
                  </a:lnTo>
                  <a:lnTo>
                    <a:pt x="406" y="114"/>
                  </a:lnTo>
                  <a:lnTo>
                    <a:pt x="402" y="116"/>
                  </a:lnTo>
                  <a:lnTo>
                    <a:pt x="402" y="116"/>
                  </a:lnTo>
                  <a:lnTo>
                    <a:pt x="398" y="116"/>
                  </a:lnTo>
                  <a:lnTo>
                    <a:pt x="398" y="116"/>
                  </a:lnTo>
                  <a:lnTo>
                    <a:pt x="394" y="118"/>
                  </a:lnTo>
                  <a:lnTo>
                    <a:pt x="394" y="118"/>
                  </a:lnTo>
                  <a:lnTo>
                    <a:pt x="394" y="118"/>
                  </a:lnTo>
                  <a:lnTo>
                    <a:pt x="394" y="118"/>
                  </a:lnTo>
                  <a:close/>
                  <a:moveTo>
                    <a:pt x="420" y="122"/>
                  </a:moveTo>
                  <a:lnTo>
                    <a:pt x="420" y="122"/>
                  </a:lnTo>
                  <a:lnTo>
                    <a:pt x="418" y="124"/>
                  </a:lnTo>
                  <a:lnTo>
                    <a:pt x="418" y="124"/>
                  </a:lnTo>
                  <a:lnTo>
                    <a:pt x="416" y="122"/>
                  </a:lnTo>
                  <a:lnTo>
                    <a:pt x="416" y="122"/>
                  </a:lnTo>
                  <a:lnTo>
                    <a:pt x="414" y="122"/>
                  </a:lnTo>
                  <a:lnTo>
                    <a:pt x="414" y="122"/>
                  </a:lnTo>
                  <a:lnTo>
                    <a:pt x="406" y="122"/>
                  </a:lnTo>
                  <a:lnTo>
                    <a:pt x="400" y="122"/>
                  </a:lnTo>
                  <a:lnTo>
                    <a:pt x="400" y="122"/>
                  </a:lnTo>
                  <a:lnTo>
                    <a:pt x="398" y="120"/>
                  </a:lnTo>
                  <a:lnTo>
                    <a:pt x="396" y="118"/>
                  </a:lnTo>
                  <a:lnTo>
                    <a:pt x="396" y="118"/>
                  </a:lnTo>
                  <a:lnTo>
                    <a:pt x="404" y="116"/>
                  </a:lnTo>
                  <a:lnTo>
                    <a:pt x="404" y="116"/>
                  </a:lnTo>
                  <a:lnTo>
                    <a:pt x="410" y="116"/>
                  </a:lnTo>
                  <a:lnTo>
                    <a:pt x="416" y="118"/>
                  </a:lnTo>
                  <a:lnTo>
                    <a:pt x="416" y="118"/>
                  </a:lnTo>
                  <a:lnTo>
                    <a:pt x="418" y="118"/>
                  </a:lnTo>
                  <a:lnTo>
                    <a:pt x="418" y="118"/>
                  </a:lnTo>
                  <a:lnTo>
                    <a:pt x="418" y="118"/>
                  </a:lnTo>
                  <a:lnTo>
                    <a:pt x="418" y="118"/>
                  </a:lnTo>
                  <a:lnTo>
                    <a:pt x="418" y="118"/>
                  </a:lnTo>
                  <a:lnTo>
                    <a:pt x="418" y="118"/>
                  </a:lnTo>
                  <a:lnTo>
                    <a:pt x="414" y="120"/>
                  </a:lnTo>
                  <a:lnTo>
                    <a:pt x="414" y="120"/>
                  </a:lnTo>
                  <a:lnTo>
                    <a:pt x="416" y="122"/>
                  </a:lnTo>
                  <a:lnTo>
                    <a:pt x="420" y="122"/>
                  </a:lnTo>
                  <a:lnTo>
                    <a:pt x="420" y="122"/>
                  </a:lnTo>
                  <a:lnTo>
                    <a:pt x="420" y="122"/>
                  </a:lnTo>
                  <a:lnTo>
                    <a:pt x="420" y="122"/>
                  </a:lnTo>
                  <a:close/>
                  <a:moveTo>
                    <a:pt x="410" y="154"/>
                  </a:moveTo>
                  <a:lnTo>
                    <a:pt x="410" y="154"/>
                  </a:lnTo>
                  <a:lnTo>
                    <a:pt x="408" y="154"/>
                  </a:lnTo>
                  <a:lnTo>
                    <a:pt x="408" y="154"/>
                  </a:lnTo>
                  <a:lnTo>
                    <a:pt x="408" y="154"/>
                  </a:lnTo>
                  <a:lnTo>
                    <a:pt x="408" y="154"/>
                  </a:lnTo>
                  <a:lnTo>
                    <a:pt x="406" y="156"/>
                  </a:lnTo>
                  <a:lnTo>
                    <a:pt x="406" y="156"/>
                  </a:lnTo>
                  <a:lnTo>
                    <a:pt x="404" y="158"/>
                  </a:lnTo>
                  <a:lnTo>
                    <a:pt x="404" y="158"/>
                  </a:lnTo>
                  <a:lnTo>
                    <a:pt x="402" y="158"/>
                  </a:lnTo>
                  <a:lnTo>
                    <a:pt x="402" y="158"/>
                  </a:lnTo>
                  <a:lnTo>
                    <a:pt x="400" y="160"/>
                  </a:lnTo>
                  <a:lnTo>
                    <a:pt x="400" y="160"/>
                  </a:lnTo>
                  <a:lnTo>
                    <a:pt x="394" y="162"/>
                  </a:lnTo>
                  <a:lnTo>
                    <a:pt x="394" y="162"/>
                  </a:lnTo>
                  <a:lnTo>
                    <a:pt x="396" y="158"/>
                  </a:lnTo>
                  <a:lnTo>
                    <a:pt x="396" y="158"/>
                  </a:lnTo>
                  <a:lnTo>
                    <a:pt x="398" y="154"/>
                  </a:lnTo>
                  <a:lnTo>
                    <a:pt x="398" y="154"/>
                  </a:lnTo>
                  <a:lnTo>
                    <a:pt x="402" y="152"/>
                  </a:lnTo>
                  <a:lnTo>
                    <a:pt x="402" y="152"/>
                  </a:lnTo>
                  <a:lnTo>
                    <a:pt x="408" y="148"/>
                  </a:lnTo>
                  <a:lnTo>
                    <a:pt x="408" y="148"/>
                  </a:lnTo>
                  <a:lnTo>
                    <a:pt x="408" y="148"/>
                  </a:lnTo>
                  <a:lnTo>
                    <a:pt x="408" y="148"/>
                  </a:lnTo>
                  <a:lnTo>
                    <a:pt x="412" y="150"/>
                  </a:lnTo>
                  <a:lnTo>
                    <a:pt x="414" y="152"/>
                  </a:lnTo>
                  <a:lnTo>
                    <a:pt x="414" y="152"/>
                  </a:lnTo>
                  <a:lnTo>
                    <a:pt x="410" y="154"/>
                  </a:lnTo>
                  <a:lnTo>
                    <a:pt x="410" y="154"/>
                  </a:lnTo>
                  <a:close/>
                  <a:moveTo>
                    <a:pt x="208" y="208"/>
                  </a:moveTo>
                  <a:lnTo>
                    <a:pt x="208" y="208"/>
                  </a:lnTo>
                  <a:lnTo>
                    <a:pt x="208" y="210"/>
                  </a:lnTo>
                  <a:lnTo>
                    <a:pt x="206" y="212"/>
                  </a:lnTo>
                  <a:lnTo>
                    <a:pt x="206" y="212"/>
                  </a:lnTo>
                  <a:lnTo>
                    <a:pt x="206" y="212"/>
                  </a:lnTo>
                  <a:lnTo>
                    <a:pt x="206" y="212"/>
                  </a:lnTo>
                  <a:lnTo>
                    <a:pt x="204" y="212"/>
                  </a:lnTo>
                  <a:lnTo>
                    <a:pt x="204" y="210"/>
                  </a:lnTo>
                  <a:lnTo>
                    <a:pt x="208" y="208"/>
                  </a:lnTo>
                  <a:lnTo>
                    <a:pt x="208" y="208"/>
                  </a:lnTo>
                  <a:close/>
                  <a:moveTo>
                    <a:pt x="74" y="596"/>
                  </a:moveTo>
                  <a:lnTo>
                    <a:pt x="74" y="596"/>
                  </a:lnTo>
                  <a:lnTo>
                    <a:pt x="72" y="594"/>
                  </a:lnTo>
                  <a:lnTo>
                    <a:pt x="72" y="594"/>
                  </a:lnTo>
                  <a:lnTo>
                    <a:pt x="72" y="594"/>
                  </a:lnTo>
                  <a:lnTo>
                    <a:pt x="74" y="594"/>
                  </a:lnTo>
                  <a:lnTo>
                    <a:pt x="74" y="594"/>
                  </a:lnTo>
                  <a:lnTo>
                    <a:pt x="74" y="596"/>
                  </a:lnTo>
                  <a:lnTo>
                    <a:pt x="74" y="596"/>
                  </a:lnTo>
                  <a:lnTo>
                    <a:pt x="74" y="596"/>
                  </a:lnTo>
                  <a:close/>
                  <a:moveTo>
                    <a:pt x="74" y="596"/>
                  </a:moveTo>
                  <a:lnTo>
                    <a:pt x="74" y="596"/>
                  </a:lnTo>
                  <a:lnTo>
                    <a:pt x="74" y="596"/>
                  </a:lnTo>
                  <a:lnTo>
                    <a:pt x="74" y="596"/>
                  </a:lnTo>
                  <a:lnTo>
                    <a:pt x="74" y="596"/>
                  </a:lnTo>
                  <a:close/>
                  <a:moveTo>
                    <a:pt x="24" y="650"/>
                  </a:moveTo>
                  <a:lnTo>
                    <a:pt x="24" y="650"/>
                  </a:lnTo>
                  <a:lnTo>
                    <a:pt x="24" y="650"/>
                  </a:lnTo>
                  <a:lnTo>
                    <a:pt x="24" y="650"/>
                  </a:lnTo>
                  <a:lnTo>
                    <a:pt x="24" y="650"/>
                  </a:lnTo>
                  <a:close/>
                  <a:moveTo>
                    <a:pt x="24" y="652"/>
                  </a:moveTo>
                  <a:lnTo>
                    <a:pt x="24" y="652"/>
                  </a:lnTo>
                  <a:lnTo>
                    <a:pt x="24" y="652"/>
                  </a:lnTo>
                  <a:lnTo>
                    <a:pt x="24" y="652"/>
                  </a:lnTo>
                  <a:lnTo>
                    <a:pt x="24" y="650"/>
                  </a:lnTo>
                  <a:lnTo>
                    <a:pt x="24" y="650"/>
                  </a:lnTo>
                  <a:lnTo>
                    <a:pt x="24" y="652"/>
                  </a:lnTo>
                  <a:lnTo>
                    <a:pt x="24" y="652"/>
                  </a:lnTo>
                  <a:lnTo>
                    <a:pt x="24" y="652"/>
                  </a:lnTo>
                  <a:lnTo>
                    <a:pt x="24" y="652"/>
                  </a:lnTo>
                  <a:lnTo>
                    <a:pt x="24" y="652"/>
                  </a:lnTo>
                  <a:close/>
                  <a:moveTo>
                    <a:pt x="26" y="656"/>
                  </a:moveTo>
                  <a:lnTo>
                    <a:pt x="26" y="656"/>
                  </a:lnTo>
                  <a:lnTo>
                    <a:pt x="24" y="652"/>
                  </a:lnTo>
                  <a:lnTo>
                    <a:pt x="24" y="652"/>
                  </a:lnTo>
                  <a:lnTo>
                    <a:pt x="26" y="658"/>
                  </a:lnTo>
                  <a:lnTo>
                    <a:pt x="26" y="658"/>
                  </a:lnTo>
                  <a:lnTo>
                    <a:pt x="26" y="656"/>
                  </a:lnTo>
                  <a:lnTo>
                    <a:pt x="26" y="656"/>
                  </a:lnTo>
                  <a:close/>
                  <a:moveTo>
                    <a:pt x="18" y="824"/>
                  </a:moveTo>
                  <a:lnTo>
                    <a:pt x="18" y="824"/>
                  </a:lnTo>
                  <a:lnTo>
                    <a:pt x="14" y="824"/>
                  </a:lnTo>
                  <a:lnTo>
                    <a:pt x="14" y="824"/>
                  </a:lnTo>
                  <a:lnTo>
                    <a:pt x="12" y="824"/>
                  </a:lnTo>
                  <a:lnTo>
                    <a:pt x="10" y="824"/>
                  </a:lnTo>
                  <a:lnTo>
                    <a:pt x="10" y="824"/>
                  </a:lnTo>
                  <a:lnTo>
                    <a:pt x="4" y="824"/>
                  </a:lnTo>
                  <a:lnTo>
                    <a:pt x="0" y="820"/>
                  </a:lnTo>
                  <a:lnTo>
                    <a:pt x="0" y="820"/>
                  </a:lnTo>
                  <a:lnTo>
                    <a:pt x="2" y="818"/>
                  </a:lnTo>
                  <a:lnTo>
                    <a:pt x="2" y="818"/>
                  </a:lnTo>
                  <a:lnTo>
                    <a:pt x="12" y="820"/>
                  </a:lnTo>
                  <a:lnTo>
                    <a:pt x="16" y="822"/>
                  </a:lnTo>
                  <a:lnTo>
                    <a:pt x="18" y="824"/>
                  </a:lnTo>
                  <a:lnTo>
                    <a:pt x="18" y="824"/>
                  </a:lnTo>
                  <a:lnTo>
                    <a:pt x="18" y="824"/>
                  </a:lnTo>
                  <a:lnTo>
                    <a:pt x="18" y="824"/>
                  </a:lnTo>
                  <a:close/>
                  <a:moveTo>
                    <a:pt x="84" y="822"/>
                  </a:moveTo>
                  <a:lnTo>
                    <a:pt x="84" y="822"/>
                  </a:lnTo>
                  <a:lnTo>
                    <a:pt x="80" y="820"/>
                  </a:lnTo>
                  <a:lnTo>
                    <a:pt x="78" y="818"/>
                  </a:lnTo>
                  <a:lnTo>
                    <a:pt x="76" y="820"/>
                  </a:lnTo>
                  <a:lnTo>
                    <a:pt x="76" y="820"/>
                  </a:lnTo>
                  <a:lnTo>
                    <a:pt x="74" y="818"/>
                  </a:lnTo>
                  <a:lnTo>
                    <a:pt x="74" y="818"/>
                  </a:lnTo>
                  <a:lnTo>
                    <a:pt x="70" y="820"/>
                  </a:lnTo>
                  <a:lnTo>
                    <a:pt x="68" y="820"/>
                  </a:lnTo>
                  <a:lnTo>
                    <a:pt x="68" y="820"/>
                  </a:lnTo>
                  <a:lnTo>
                    <a:pt x="66" y="818"/>
                  </a:lnTo>
                  <a:lnTo>
                    <a:pt x="66" y="818"/>
                  </a:lnTo>
                  <a:lnTo>
                    <a:pt x="62" y="822"/>
                  </a:lnTo>
                  <a:lnTo>
                    <a:pt x="60" y="826"/>
                  </a:lnTo>
                  <a:lnTo>
                    <a:pt x="60" y="826"/>
                  </a:lnTo>
                  <a:lnTo>
                    <a:pt x="58" y="824"/>
                  </a:lnTo>
                  <a:lnTo>
                    <a:pt x="56" y="820"/>
                  </a:lnTo>
                  <a:lnTo>
                    <a:pt x="56" y="820"/>
                  </a:lnTo>
                  <a:lnTo>
                    <a:pt x="48" y="822"/>
                  </a:lnTo>
                  <a:lnTo>
                    <a:pt x="48" y="822"/>
                  </a:lnTo>
                  <a:lnTo>
                    <a:pt x="42" y="820"/>
                  </a:lnTo>
                  <a:lnTo>
                    <a:pt x="42" y="820"/>
                  </a:lnTo>
                  <a:lnTo>
                    <a:pt x="38" y="822"/>
                  </a:lnTo>
                  <a:lnTo>
                    <a:pt x="38" y="822"/>
                  </a:lnTo>
                  <a:lnTo>
                    <a:pt x="36" y="820"/>
                  </a:lnTo>
                  <a:lnTo>
                    <a:pt x="34" y="818"/>
                  </a:lnTo>
                  <a:lnTo>
                    <a:pt x="34" y="818"/>
                  </a:lnTo>
                  <a:lnTo>
                    <a:pt x="34" y="818"/>
                  </a:lnTo>
                  <a:lnTo>
                    <a:pt x="34" y="818"/>
                  </a:lnTo>
                  <a:lnTo>
                    <a:pt x="36" y="818"/>
                  </a:lnTo>
                  <a:lnTo>
                    <a:pt x="36" y="818"/>
                  </a:lnTo>
                  <a:lnTo>
                    <a:pt x="44" y="818"/>
                  </a:lnTo>
                  <a:lnTo>
                    <a:pt x="48" y="818"/>
                  </a:lnTo>
                  <a:lnTo>
                    <a:pt x="52" y="818"/>
                  </a:lnTo>
                  <a:lnTo>
                    <a:pt x="52" y="818"/>
                  </a:lnTo>
                  <a:lnTo>
                    <a:pt x="52" y="816"/>
                  </a:lnTo>
                  <a:lnTo>
                    <a:pt x="52" y="816"/>
                  </a:lnTo>
                  <a:lnTo>
                    <a:pt x="50" y="816"/>
                  </a:lnTo>
                  <a:lnTo>
                    <a:pt x="48" y="814"/>
                  </a:lnTo>
                  <a:lnTo>
                    <a:pt x="48" y="810"/>
                  </a:lnTo>
                  <a:lnTo>
                    <a:pt x="48" y="810"/>
                  </a:lnTo>
                  <a:lnTo>
                    <a:pt x="46" y="808"/>
                  </a:lnTo>
                  <a:lnTo>
                    <a:pt x="42" y="808"/>
                  </a:lnTo>
                  <a:lnTo>
                    <a:pt x="42" y="808"/>
                  </a:lnTo>
                  <a:lnTo>
                    <a:pt x="42" y="808"/>
                  </a:lnTo>
                  <a:lnTo>
                    <a:pt x="42" y="806"/>
                  </a:lnTo>
                  <a:lnTo>
                    <a:pt x="42" y="806"/>
                  </a:lnTo>
                  <a:lnTo>
                    <a:pt x="46" y="806"/>
                  </a:lnTo>
                  <a:lnTo>
                    <a:pt x="46" y="806"/>
                  </a:lnTo>
                  <a:lnTo>
                    <a:pt x="54" y="808"/>
                  </a:lnTo>
                  <a:lnTo>
                    <a:pt x="54" y="808"/>
                  </a:lnTo>
                  <a:lnTo>
                    <a:pt x="56" y="808"/>
                  </a:lnTo>
                  <a:lnTo>
                    <a:pt x="58" y="806"/>
                  </a:lnTo>
                  <a:lnTo>
                    <a:pt x="58" y="806"/>
                  </a:lnTo>
                  <a:lnTo>
                    <a:pt x="62" y="806"/>
                  </a:lnTo>
                  <a:lnTo>
                    <a:pt x="62" y="806"/>
                  </a:lnTo>
                  <a:lnTo>
                    <a:pt x="64" y="806"/>
                  </a:lnTo>
                  <a:lnTo>
                    <a:pt x="64" y="806"/>
                  </a:lnTo>
                  <a:lnTo>
                    <a:pt x="68" y="808"/>
                  </a:lnTo>
                  <a:lnTo>
                    <a:pt x="72" y="808"/>
                  </a:lnTo>
                  <a:lnTo>
                    <a:pt x="72" y="808"/>
                  </a:lnTo>
                  <a:lnTo>
                    <a:pt x="74" y="812"/>
                  </a:lnTo>
                  <a:lnTo>
                    <a:pt x="78" y="814"/>
                  </a:lnTo>
                  <a:lnTo>
                    <a:pt x="82" y="816"/>
                  </a:lnTo>
                  <a:lnTo>
                    <a:pt x="86" y="818"/>
                  </a:lnTo>
                  <a:lnTo>
                    <a:pt x="86" y="818"/>
                  </a:lnTo>
                  <a:lnTo>
                    <a:pt x="84" y="822"/>
                  </a:lnTo>
                  <a:lnTo>
                    <a:pt x="84" y="822"/>
                  </a:lnTo>
                  <a:close/>
                  <a:moveTo>
                    <a:pt x="106" y="924"/>
                  </a:moveTo>
                  <a:lnTo>
                    <a:pt x="106" y="924"/>
                  </a:lnTo>
                  <a:lnTo>
                    <a:pt x="104" y="926"/>
                  </a:lnTo>
                  <a:lnTo>
                    <a:pt x="104" y="930"/>
                  </a:lnTo>
                  <a:lnTo>
                    <a:pt x="104" y="930"/>
                  </a:lnTo>
                  <a:lnTo>
                    <a:pt x="98" y="930"/>
                  </a:lnTo>
                  <a:lnTo>
                    <a:pt x="98" y="930"/>
                  </a:lnTo>
                  <a:lnTo>
                    <a:pt x="98" y="930"/>
                  </a:lnTo>
                  <a:lnTo>
                    <a:pt x="98" y="930"/>
                  </a:lnTo>
                  <a:lnTo>
                    <a:pt x="98" y="930"/>
                  </a:lnTo>
                  <a:lnTo>
                    <a:pt x="100" y="928"/>
                  </a:lnTo>
                  <a:lnTo>
                    <a:pt x="100" y="928"/>
                  </a:lnTo>
                  <a:lnTo>
                    <a:pt x="100" y="926"/>
                  </a:lnTo>
                  <a:lnTo>
                    <a:pt x="100" y="926"/>
                  </a:lnTo>
                  <a:lnTo>
                    <a:pt x="98" y="926"/>
                  </a:lnTo>
                  <a:lnTo>
                    <a:pt x="98" y="926"/>
                  </a:lnTo>
                  <a:lnTo>
                    <a:pt x="100" y="924"/>
                  </a:lnTo>
                  <a:lnTo>
                    <a:pt x="100" y="924"/>
                  </a:lnTo>
                  <a:lnTo>
                    <a:pt x="104" y="924"/>
                  </a:lnTo>
                  <a:lnTo>
                    <a:pt x="106" y="924"/>
                  </a:lnTo>
                  <a:lnTo>
                    <a:pt x="106" y="924"/>
                  </a:lnTo>
                  <a:close/>
                  <a:moveTo>
                    <a:pt x="102" y="822"/>
                  </a:moveTo>
                  <a:lnTo>
                    <a:pt x="102" y="822"/>
                  </a:lnTo>
                  <a:lnTo>
                    <a:pt x="100" y="824"/>
                  </a:lnTo>
                  <a:lnTo>
                    <a:pt x="96" y="824"/>
                  </a:lnTo>
                  <a:lnTo>
                    <a:pt x="96" y="824"/>
                  </a:lnTo>
                  <a:lnTo>
                    <a:pt x="96" y="820"/>
                  </a:lnTo>
                  <a:lnTo>
                    <a:pt x="96" y="820"/>
                  </a:lnTo>
                  <a:lnTo>
                    <a:pt x="98" y="818"/>
                  </a:lnTo>
                  <a:lnTo>
                    <a:pt x="98" y="818"/>
                  </a:lnTo>
                  <a:lnTo>
                    <a:pt x="104" y="818"/>
                  </a:lnTo>
                  <a:lnTo>
                    <a:pt x="108" y="820"/>
                  </a:lnTo>
                  <a:lnTo>
                    <a:pt x="108" y="820"/>
                  </a:lnTo>
                  <a:lnTo>
                    <a:pt x="108" y="822"/>
                  </a:lnTo>
                  <a:lnTo>
                    <a:pt x="106" y="822"/>
                  </a:lnTo>
                  <a:lnTo>
                    <a:pt x="102" y="822"/>
                  </a:lnTo>
                  <a:lnTo>
                    <a:pt x="102" y="822"/>
                  </a:lnTo>
                  <a:close/>
                  <a:moveTo>
                    <a:pt x="148" y="554"/>
                  </a:moveTo>
                  <a:lnTo>
                    <a:pt x="148" y="554"/>
                  </a:lnTo>
                  <a:lnTo>
                    <a:pt x="148" y="550"/>
                  </a:lnTo>
                  <a:lnTo>
                    <a:pt x="150" y="546"/>
                  </a:lnTo>
                  <a:lnTo>
                    <a:pt x="154" y="540"/>
                  </a:lnTo>
                  <a:lnTo>
                    <a:pt x="154" y="540"/>
                  </a:lnTo>
                  <a:lnTo>
                    <a:pt x="158" y="544"/>
                  </a:lnTo>
                  <a:lnTo>
                    <a:pt x="158" y="544"/>
                  </a:lnTo>
                  <a:lnTo>
                    <a:pt x="154" y="550"/>
                  </a:lnTo>
                  <a:lnTo>
                    <a:pt x="154" y="550"/>
                  </a:lnTo>
                  <a:lnTo>
                    <a:pt x="152" y="552"/>
                  </a:lnTo>
                  <a:lnTo>
                    <a:pt x="150" y="554"/>
                  </a:lnTo>
                  <a:lnTo>
                    <a:pt x="150" y="554"/>
                  </a:lnTo>
                  <a:lnTo>
                    <a:pt x="152" y="554"/>
                  </a:lnTo>
                  <a:lnTo>
                    <a:pt x="152" y="554"/>
                  </a:lnTo>
                  <a:lnTo>
                    <a:pt x="156" y="550"/>
                  </a:lnTo>
                  <a:lnTo>
                    <a:pt x="158" y="550"/>
                  </a:lnTo>
                  <a:lnTo>
                    <a:pt x="162" y="552"/>
                  </a:lnTo>
                  <a:lnTo>
                    <a:pt x="162" y="552"/>
                  </a:lnTo>
                  <a:lnTo>
                    <a:pt x="160" y="556"/>
                  </a:lnTo>
                  <a:lnTo>
                    <a:pt x="154" y="556"/>
                  </a:lnTo>
                  <a:lnTo>
                    <a:pt x="150" y="556"/>
                  </a:lnTo>
                  <a:lnTo>
                    <a:pt x="148" y="554"/>
                  </a:lnTo>
                  <a:lnTo>
                    <a:pt x="148" y="554"/>
                  </a:lnTo>
                  <a:close/>
                  <a:moveTo>
                    <a:pt x="212" y="1028"/>
                  </a:moveTo>
                  <a:lnTo>
                    <a:pt x="212" y="1028"/>
                  </a:lnTo>
                  <a:lnTo>
                    <a:pt x="206" y="1032"/>
                  </a:lnTo>
                  <a:lnTo>
                    <a:pt x="196" y="1032"/>
                  </a:lnTo>
                  <a:lnTo>
                    <a:pt x="196" y="1032"/>
                  </a:lnTo>
                  <a:lnTo>
                    <a:pt x="196" y="1026"/>
                  </a:lnTo>
                  <a:lnTo>
                    <a:pt x="198" y="1018"/>
                  </a:lnTo>
                  <a:lnTo>
                    <a:pt x="198" y="1018"/>
                  </a:lnTo>
                  <a:lnTo>
                    <a:pt x="208" y="1020"/>
                  </a:lnTo>
                  <a:lnTo>
                    <a:pt x="214" y="1020"/>
                  </a:lnTo>
                  <a:lnTo>
                    <a:pt x="214" y="1020"/>
                  </a:lnTo>
                  <a:lnTo>
                    <a:pt x="212" y="1028"/>
                  </a:lnTo>
                  <a:lnTo>
                    <a:pt x="212" y="1028"/>
                  </a:lnTo>
                  <a:close/>
                  <a:moveTo>
                    <a:pt x="220" y="546"/>
                  </a:moveTo>
                  <a:lnTo>
                    <a:pt x="220" y="546"/>
                  </a:lnTo>
                  <a:lnTo>
                    <a:pt x="214" y="544"/>
                  </a:lnTo>
                  <a:lnTo>
                    <a:pt x="214" y="544"/>
                  </a:lnTo>
                  <a:lnTo>
                    <a:pt x="214" y="540"/>
                  </a:lnTo>
                  <a:lnTo>
                    <a:pt x="214" y="540"/>
                  </a:lnTo>
                  <a:lnTo>
                    <a:pt x="212" y="542"/>
                  </a:lnTo>
                  <a:lnTo>
                    <a:pt x="212" y="542"/>
                  </a:lnTo>
                  <a:lnTo>
                    <a:pt x="210" y="542"/>
                  </a:lnTo>
                  <a:lnTo>
                    <a:pt x="210" y="542"/>
                  </a:lnTo>
                  <a:lnTo>
                    <a:pt x="210" y="540"/>
                  </a:lnTo>
                  <a:lnTo>
                    <a:pt x="210" y="540"/>
                  </a:lnTo>
                  <a:lnTo>
                    <a:pt x="212" y="536"/>
                  </a:lnTo>
                  <a:lnTo>
                    <a:pt x="212" y="536"/>
                  </a:lnTo>
                  <a:lnTo>
                    <a:pt x="210" y="534"/>
                  </a:lnTo>
                  <a:lnTo>
                    <a:pt x="210" y="534"/>
                  </a:lnTo>
                  <a:lnTo>
                    <a:pt x="210" y="534"/>
                  </a:lnTo>
                  <a:lnTo>
                    <a:pt x="210" y="534"/>
                  </a:lnTo>
                  <a:lnTo>
                    <a:pt x="204" y="538"/>
                  </a:lnTo>
                  <a:lnTo>
                    <a:pt x="200" y="542"/>
                  </a:lnTo>
                  <a:lnTo>
                    <a:pt x="200" y="542"/>
                  </a:lnTo>
                  <a:lnTo>
                    <a:pt x="196" y="542"/>
                  </a:lnTo>
                  <a:lnTo>
                    <a:pt x="196" y="542"/>
                  </a:lnTo>
                  <a:lnTo>
                    <a:pt x="196" y="542"/>
                  </a:lnTo>
                  <a:lnTo>
                    <a:pt x="196" y="542"/>
                  </a:lnTo>
                  <a:lnTo>
                    <a:pt x="200" y="538"/>
                  </a:lnTo>
                  <a:lnTo>
                    <a:pt x="204" y="534"/>
                  </a:lnTo>
                  <a:lnTo>
                    <a:pt x="204" y="534"/>
                  </a:lnTo>
                  <a:lnTo>
                    <a:pt x="204" y="534"/>
                  </a:lnTo>
                  <a:lnTo>
                    <a:pt x="200" y="534"/>
                  </a:lnTo>
                  <a:lnTo>
                    <a:pt x="200" y="534"/>
                  </a:lnTo>
                  <a:lnTo>
                    <a:pt x="198" y="536"/>
                  </a:lnTo>
                  <a:lnTo>
                    <a:pt x="198" y="536"/>
                  </a:lnTo>
                  <a:lnTo>
                    <a:pt x="196" y="536"/>
                  </a:lnTo>
                  <a:lnTo>
                    <a:pt x="196" y="536"/>
                  </a:lnTo>
                  <a:lnTo>
                    <a:pt x="196" y="536"/>
                  </a:lnTo>
                  <a:lnTo>
                    <a:pt x="196" y="532"/>
                  </a:lnTo>
                  <a:lnTo>
                    <a:pt x="196" y="532"/>
                  </a:lnTo>
                  <a:lnTo>
                    <a:pt x="194" y="534"/>
                  </a:lnTo>
                  <a:lnTo>
                    <a:pt x="194" y="534"/>
                  </a:lnTo>
                  <a:lnTo>
                    <a:pt x="190" y="536"/>
                  </a:lnTo>
                  <a:lnTo>
                    <a:pt x="186" y="536"/>
                  </a:lnTo>
                  <a:lnTo>
                    <a:pt x="186" y="536"/>
                  </a:lnTo>
                  <a:lnTo>
                    <a:pt x="176" y="534"/>
                  </a:lnTo>
                  <a:lnTo>
                    <a:pt x="176" y="534"/>
                  </a:lnTo>
                  <a:lnTo>
                    <a:pt x="166" y="536"/>
                  </a:lnTo>
                  <a:lnTo>
                    <a:pt x="166" y="536"/>
                  </a:lnTo>
                  <a:lnTo>
                    <a:pt x="166" y="532"/>
                  </a:lnTo>
                  <a:lnTo>
                    <a:pt x="166" y="532"/>
                  </a:lnTo>
                  <a:lnTo>
                    <a:pt x="170" y="528"/>
                  </a:lnTo>
                  <a:lnTo>
                    <a:pt x="176" y="524"/>
                  </a:lnTo>
                  <a:lnTo>
                    <a:pt x="176" y="524"/>
                  </a:lnTo>
                  <a:lnTo>
                    <a:pt x="172" y="524"/>
                  </a:lnTo>
                  <a:lnTo>
                    <a:pt x="172" y="524"/>
                  </a:lnTo>
                  <a:lnTo>
                    <a:pt x="172" y="524"/>
                  </a:lnTo>
                  <a:lnTo>
                    <a:pt x="172" y="524"/>
                  </a:lnTo>
                  <a:lnTo>
                    <a:pt x="174" y="520"/>
                  </a:lnTo>
                  <a:lnTo>
                    <a:pt x="174" y="520"/>
                  </a:lnTo>
                  <a:lnTo>
                    <a:pt x="178" y="518"/>
                  </a:lnTo>
                  <a:lnTo>
                    <a:pt x="178" y="518"/>
                  </a:lnTo>
                  <a:lnTo>
                    <a:pt x="176" y="514"/>
                  </a:lnTo>
                  <a:lnTo>
                    <a:pt x="176" y="514"/>
                  </a:lnTo>
                  <a:lnTo>
                    <a:pt x="182" y="502"/>
                  </a:lnTo>
                  <a:lnTo>
                    <a:pt x="186" y="498"/>
                  </a:lnTo>
                  <a:lnTo>
                    <a:pt x="190" y="494"/>
                  </a:lnTo>
                  <a:lnTo>
                    <a:pt x="190" y="494"/>
                  </a:lnTo>
                  <a:lnTo>
                    <a:pt x="198" y="492"/>
                  </a:lnTo>
                  <a:lnTo>
                    <a:pt x="198" y="492"/>
                  </a:lnTo>
                  <a:lnTo>
                    <a:pt x="198" y="492"/>
                  </a:lnTo>
                  <a:lnTo>
                    <a:pt x="198" y="492"/>
                  </a:lnTo>
                  <a:lnTo>
                    <a:pt x="200" y="492"/>
                  </a:lnTo>
                  <a:lnTo>
                    <a:pt x="200" y="492"/>
                  </a:lnTo>
                  <a:lnTo>
                    <a:pt x="200" y="494"/>
                  </a:lnTo>
                  <a:lnTo>
                    <a:pt x="200" y="494"/>
                  </a:lnTo>
                  <a:lnTo>
                    <a:pt x="196" y="496"/>
                  </a:lnTo>
                  <a:lnTo>
                    <a:pt x="196" y="496"/>
                  </a:lnTo>
                  <a:lnTo>
                    <a:pt x="196" y="500"/>
                  </a:lnTo>
                  <a:lnTo>
                    <a:pt x="192" y="504"/>
                  </a:lnTo>
                  <a:lnTo>
                    <a:pt x="190" y="508"/>
                  </a:lnTo>
                  <a:lnTo>
                    <a:pt x="188" y="512"/>
                  </a:lnTo>
                  <a:lnTo>
                    <a:pt x="188" y="512"/>
                  </a:lnTo>
                  <a:lnTo>
                    <a:pt x="192" y="510"/>
                  </a:lnTo>
                  <a:lnTo>
                    <a:pt x="194" y="508"/>
                  </a:lnTo>
                  <a:lnTo>
                    <a:pt x="194" y="508"/>
                  </a:lnTo>
                  <a:lnTo>
                    <a:pt x="198" y="510"/>
                  </a:lnTo>
                  <a:lnTo>
                    <a:pt x="198" y="510"/>
                  </a:lnTo>
                  <a:lnTo>
                    <a:pt x="194" y="512"/>
                  </a:lnTo>
                  <a:lnTo>
                    <a:pt x="194" y="514"/>
                  </a:lnTo>
                  <a:lnTo>
                    <a:pt x="194" y="514"/>
                  </a:lnTo>
                  <a:lnTo>
                    <a:pt x="200" y="516"/>
                  </a:lnTo>
                  <a:lnTo>
                    <a:pt x="204" y="518"/>
                  </a:lnTo>
                  <a:lnTo>
                    <a:pt x="204" y="518"/>
                  </a:lnTo>
                  <a:lnTo>
                    <a:pt x="206" y="516"/>
                  </a:lnTo>
                  <a:lnTo>
                    <a:pt x="206" y="516"/>
                  </a:lnTo>
                  <a:lnTo>
                    <a:pt x="212" y="516"/>
                  </a:lnTo>
                  <a:lnTo>
                    <a:pt x="216" y="518"/>
                  </a:lnTo>
                  <a:lnTo>
                    <a:pt x="216" y="518"/>
                  </a:lnTo>
                  <a:lnTo>
                    <a:pt x="214" y="518"/>
                  </a:lnTo>
                  <a:lnTo>
                    <a:pt x="214" y="518"/>
                  </a:lnTo>
                  <a:lnTo>
                    <a:pt x="210" y="522"/>
                  </a:lnTo>
                  <a:lnTo>
                    <a:pt x="210" y="522"/>
                  </a:lnTo>
                  <a:lnTo>
                    <a:pt x="210" y="522"/>
                  </a:lnTo>
                  <a:lnTo>
                    <a:pt x="210" y="522"/>
                  </a:lnTo>
                  <a:lnTo>
                    <a:pt x="214" y="526"/>
                  </a:lnTo>
                  <a:lnTo>
                    <a:pt x="214" y="526"/>
                  </a:lnTo>
                  <a:lnTo>
                    <a:pt x="218" y="524"/>
                  </a:lnTo>
                  <a:lnTo>
                    <a:pt x="218" y="524"/>
                  </a:lnTo>
                  <a:lnTo>
                    <a:pt x="220" y="526"/>
                  </a:lnTo>
                  <a:lnTo>
                    <a:pt x="220" y="526"/>
                  </a:lnTo>
                  <a:lnTo>
                    <a:pt x="220" y="526"/>
                  </a:lnTo>
                  <a:lnTo>
                    <a:pt x="216" y="528"/>
                  </a:lnTo>
                  <a:lnTo>
                    <a:pt x="212" y="530"/>
                  </a:lnTo>
                  <a:lnTo>
                    <a:pt x="212" y="530"/>
                  </a:lnTo>
                  <a:lnTo>
                    <a:pt x="212" y="530"/>
                  </a:lnTo>
                  <a:lnTo>
                    <a:pt x="216" y="534"/>
                  </a:lnTo>
                  <a:lnTo>
                    <a:pt x="216" y="534"/>
                  </a:lnTo>
                  <a:lnTo>
                    <a:pt x="216" y="534"/>
                  </a:lnTo>
                  <a:lnTo>
                    <a:pt x="216" y="534"/>
                  </a:lnTo>
                  <a:lnTo>
                    <a:pt x="218" y="532"/>
                  </a:lnTo>
                  <a:lnTo>
                    <a:pt x="218" y="532"/>
                  </a:lnTo>
                  <a:lnTo>
                    <a:pt x="220" y="532"/>
                  </a:lnTo>
                  <a:lnTo>
                    <a:pt x="220" y="532"/>
                  </a:lnTo>
                  <a:lnTo>
                    <a:pt x="220" y="534"/>
                  </a:lnTo>
                  <a:lnTo>
                    <a:pt x="220" y="534"/>
                  </a:lnTo>
                  <a:lnTo>
                    <a:pt x="220" y="536"/>
                  </a:lnTo>
                  <a:lnTo>
                    <a:pt x="222" y="536"/>
                  </a:lnTo>
                  <a:lnTo>
                    <a:pt x="222" y="536"/>
                  </a:lnTo>
                  <a:lnTo>
                    <a:pt x="222" y="540"/>
                  </a:lnTo>
                  <a:lnTo>
                    <a:pt x="220" y="546"/>
                  </a:lnTo>
                  <a:lnTo>
                    <a:pt x="220" y="546"/>
                  </a:lnTo>
                  <a:close/>
                  <a:moveTo>
                    <a:pt x="266" y="350"/>
                  </a:moveTo>
                  <a:lnTo>
                    <a:pt x="266" y="350"/>
                  </a:lnTo>
                  <a:lnTo>
                    <a:pt x="266" y="350"/>
                  </a:lnTo>
                  <a:lnTo>
                    <a:pt x="266" y="350"/>
                  </a:lnTo>
                  <a:lnTo>
                    <a:pt x="268" y="348"/>
                  </a:lnTo>
                  <a:lnTo>
                    <a:pt x="268" y="348"/>
                  </a:lnTo>
                  <a:lnTo>
                    <a:pt x="270" y="348"/>
                  </a:lnTo>
                  <a:lnTo>
                    <a:pt x="270" y="348"/>
                  </a:lnTo>
                  <a:lnTo>
                    <a:pt x="270" y="348"/>
                  </a:lnTo>
                  <a:lnTo>
                    <a:pt x="270" y="348"/>
                  </a:lnTo>
                  <a:lnTo>
                    <a:pt x="266" y="350"/>
                  </a:lnTo>
                  <a:lnTo>
                    <a:pt x="266" y="350"/>
                  </a:lnTo>
                  <a:close/>
                  <a:moveTo>
                    <a:pt x="886" y="600"/>
                  </a:moveTo>
                  <a:lnTo>
                    <a:pt x="886" y="600"/>
                  </a:lnTo>
                  <a:lnTo>
                    <a:pt x="886" y="598"/>
                  </a:lnTo>
                  <a:lnTo>
                    <a:pt x="886" y="598"/>
                  </a:lnTo>
                  <a:lnTo>
                    <a:pt x="890" y="598"/>
                  </a:lnTo>
                  <a:lnTo>
                    <a:pt x="890" y="598"/>
                  </a:lnTo>
                  <a:lnTo>
                    <a:pt x="900" y="596"/>
                  </a:lnTo>
                  <a:lnTo>
                    <a:pt x="900" y="596"/>
                  </a:lnTo>
                  <a:lnTo>
                    <a:pt x="894" y="600"/>
                  </a:lnTo>
                  <a:lnTo>
                    <a:pt x="894" y="600"/>
                  </a:lnTo>
                  <a:lnTo>
                    <a:pt x="896" y="602"/>
                  </a:lnTo>
                  <a:lnTo>
                    <a:pt x="896" y="602"/>
                  </a:lnTo>
                  <a:lnTo>
                    <a:pt x="892" y="604"/>
                  </a:lnTo>
                  <a:lnTo>
                    <a:pt x="886" y="604"/>
                  </a:lnTo>
                  <a:lnTo>
                    <a:pt x="886" y="604"/>
                  </a:lnTo>
                  <a:lnTo>
                    <a:pt x="886" y="606"/>
                  </a:lnTo>
                  <a:lnTo>
                    <a:pt x="886" y="606"/>
                  </a:lnTo>
                  <a:lnTo>
                    <a:pt x="882" y="604"/>
                  </a:lnTo>
                  <a:lnTo>
                    <a:pt x="882" y="604"/>
                  </a:lnTo>
                  <a:lnTo>
                    <a:pt x="880" y="602"/>
                  </a:lnTo>
                  <a:lnTo>
                    <a:pt x="880" y="602"/>
                  </a:lnTo>
                  <a:lnTo>
                    <a:pt x="886" y="600"/>
                  </a:lnTo>
                  <a:lnTo>
                    <a:pt x="886" y="600"/>
                  </a:lnTo>
                  <a:close/>
                  <a:moveTo>
                    <a:pt x="806" y="596"/>
                  </a:moveTo>
                  <a:lnTo>
                    <a:pt x="806" y="596"/>
                  </a:lnTo>
                  <a:lnTo>
                    <a:pt x="806" y="596"/>
                  </a:lnTo>
                  <a:lnTo>
                    <a:pt x="806" y="596"/>
                  </a:lnTo>
                  <a:lnTo>
                    <a:pt x="806" y="596"/>
                  </a:lnTo>
                  <a:lnTo>
                    <a:pt x="806" y="596"/>
                  </a:lnTo>
                  <a:lnTo>
                    <a:pt x="810" y="598"/>
                  </a:lnTo>
                  <a:lnTo>
                    <a:pt x="810" y="598"/>
                  </a:lnTo>
                  <a:lnTo>
                    <a:pt x="810" y="596"/>
                  </a:lnTo>
                  <a:lnTo>
                    <a:pt x="810" y="596"/>
                  </a:lnTo>
                  <a:lnTo>
                    <a:pt x="810" y="596"/>
                  </a:lnTo>
                  <a:lnTo>
                    <a:pt x="810" y="596"/>
                  </a:lnTo>
                  <a:lnTo>
                    <a:pt x="810" y="598"/>
                  </a:lnTo>
                  <a:lnTo>
                    <a:pt x="810" y="598"/>
                  </a:lnTo>
                  <a:lnTo>
                    <a:pt x="812" y="598"/>
                  </a:lnTo>
                  <a:lnTo>
                    <a:pt x="812" y="598"/>
                  </a:lnTo>
                  <a:lnTo>
                    <a:pt x="818" y="598"/>
                  </a:lnTo>
                  <a:lnTo>
                    <a:pt x="818" y="598"/>
                  </a:lnTo>
                  <a:lnTo>
                    <a:pt x="824" y="600"/>
                  </a:lnTo>
                  <a:lnTo>
                    <a:pt x="824" y="600"/>
                  </a:lnTo>
                  <a:lnTo>
                    <a:pt x="824" y="600"/>
                  </a:lnTo>
                  <a:lnTo>
                    <a:pt x="824" y="600"/>
                  </a:lnTo>
                  <a:lnTo>
                    <a:pt x="824" y="600"/>
                  </a:lnTo>
                  <a:lnTo>
                    <a:pt x="824" y="600"/>
                  </a:lnTo>
                  <a:lnTo>
                    <a:pt x="824" y="602"/>
                  </a:lnTo>
                  <a:lnTo>
                    <a:pt x="824" y="602"/>
                  </a:lnTo>
                  <a:lnTo>
                    <a:pt x="830" y="600"/>
                  </a:lnTo>
                  <a:lnTo>
                    <a:pt x="830" y="600"/>
                  </a:lnTo>
                  <a:lnTo>
                    <a:pt x="828" y="602"/>
                  </a:lnTo>
                  <a:lnTo>
                    <a:pt x="828" y="602"/>
                  </a:lnTo>
                  <a:lnTo>
                    <a:pt x="816" y="602"/>
                  </a:lnTo>
                  <a:lnTo>
                    <a:pt x="816" y="602"/>
                  </a:lnTo>
                  <a:lnTo>
                    <a:pt x="816" y="602"/>
                  </a:lnTo>
                  <a:lnTo>
                    <a:pt x="806" y="600"/>
                  </a:lnTo>
                  <a:lnTo>
                    <a:pt x="806" y="600"/>
                  </a:lnTo>
                  <a:lnTo>
                    <a:pt x="806" y="596"/>
                  </a:lnTo>
                  <a:lnTo>
                    <a:pt x="806" y="596"/>
                  </a:lnTo>
                  <a:close/>
                  <a:moveTo>
                    <a:pt x="718" y="570"/>
                  </a:moveTo>
                  <a:lnTo>
                    <a:pt x="718" y="570"/>
                  </a:lnTo>
                  <a:lnTo>
                    <a:pt x="724" y="572"/>
                  </a:lnTo>
                  <a:lnTo>
                    <a:pt x="730" y="572"/>
                  </a:lnTo>
                  <a:lnTo>
                    <a:pt x="730" y="572"/>
                  </a:lnTo>
                  <a:lnTo>
                    <a:pt x="736" y="572"/>
                  </a:lnTo>
                  <a:lnTo>
                    <a:pt x="736" y="572"/>
                  </a:lnTo>
                  <a:lnTo>
                    <a:pt x="736" y="572"/>
                  </a:lnTo>
                  <a:lnTo>
                    <a:pt x="734" y="576"/>
                  </a:lnTo>
                  <a:lnTo>
                    <a:pt x="734" y="580"/>
                  </a:lnTo>
                  <a:lnTo>
                    <a:pt x="734" y="580"/>
                  </a:lnTo>
                  <a:lnTo>
                    <a:pt x="734" y="582"/>
                  </a:lnTo>
                  <a:lnTo>
                    <a:pt x="734" y="582"/>
                  </a:lnTo>
                  <a:lnTo>
                    <a:pt x="734" y="582"/>
                  </a:lnTo>
                  <a:lnTo>
                    <a:pt x="732" y="586"/>
                  </a:lnTo>
                  <a:lnTo>
                    <a:pt x="732" y="586"/>
                  </a:lnTo>
                  <a:lnTo>
                    <a:pt x="724" y="582"/>
                  </a:lnTo>
                  <a:lnTo>
                    <a:pt x="716" y="578"/>
                  </a:lnTo>
                  <a:lnTo>
                    <a:pt x="716" y="578"/>
                  </a:lnTo>
                  <a:lnTo>
                    <a:pt x="712" y="578"/>
                  </a:lnTo>
                  <a:lnTo>
                    <a:pt x="710" y="576"/>
                  </a:lnTo>
                  <a:lnTo>
                    <a:pt x="710" y="576"/>
                  </a:lnTo>
                  <a:lnTo>
                    <a:pt x="712" y="572"/>
                  </a:lnTo>
                  <a:lnTo>
                    <a:pt x="714" y="572"/>
                  </a:lnTo>
                  <a:lnTo>
                    <a:pt x="718" y="570"/>
                  </a:lnTo>
                  <a:lnTo>
                    <a:pt x="718" y="570"/>
                  </a:lnTo>
                  <a:close/>
                  <a:moveTo>
                    <a:pt x="676" y="528"/>
                  </a:moveTo>
                  <a:lnTo>
                    <a:pt x="676" y="528"/>
                  </a:lnTo>
                  <a:lnTo>
                    <a:pt x="682" y="524"/>
                  </a:lnTo>
                  <a:lnTo>
                    <a:pt x="682" y="524"/>
                  </a:lnTo>
                  <a:lnTo>
                    <a:pt x="682" y="522"/>
                  </a:lnTo>
                  <a:lnTo>
                    <a:pt x="682" y="522"/>
                  </a:lnTo>
                  <a:lnTo>
                    <a:pt x="684" y="522"/>
                  </a:lnTo>
                  <a:lnTo>
                    <a:pt x="684" y="522"/>
                  </a:lnTo>
                  <a:lnTo>
                    <a:pt x="684" y="522"/>
                  </a:lnTo>
                  <a:lnTo>
                    <a:pt x="684" y="522"/>
                  </a:lnTo>
                  <a:lnTo>
                    <a:pt x="684" y="532"/>
                  </a:lnTo>
                  <a:lnTo>
                    <a:pt x="684" y="536"/>
                  </a:lnTo>
                  <a:lnTo>
                    <a:pt x="682" y="538"/>
                  </a:lnTo>
                  <a:lnTo>
                    <a:pt x="682" y="538"/>
                  </a:lnTo>
                  <a:lnTo>
                    <a:pt x="680" y="538"/>
                  </a:lnTo>
                  <a:lnTo>
                    <a:pt x="680" y="538"/>
                  </a:lnTo>
                  <a:lnTo>
                    <a:pt x="680" y="538"/>
                  </a:lnTo>
                  <a:lnTo>
                    <a:pt x="678" y="538"/>
                  </a:lnTo>
                  <a:lnTo>
                    <a:pt x="678" y="538"/>
                  </a:lnTo>
                  <a:lnTo>
                    <a:pt x="678" y="536"/>
                  </a:lnTo>
                  <a:lnTo>
                    <a:pt x="678" y="536"/>
                  </a:lnTo>
                  <a:lnTo>
                    <a:pt x="678" y="536"/>
                  </a:lnTo>
                  <a:lnTo>
                    <a:pt x="678" y="536"/>
                  </a:lnTo>
                  <a:lnTo>
                    <a:pt x="676" y="534"/>
                  </a:lnTo>
                  <a:lnTo>
                    <a:pt x="676" y="534"/>
                  </a:lnTo>
                  <a:lnTo>
                    <a:pt x="678" y="534"/>
                  </a:lnTo>
                  <a:lnTo>
                    <a:pt x="678" y="534"/>
                  </a:lnTo>
                  <a:lnTo>
                    <a:pt x="678" y="534"/>
                  </a:lnTo>
                  <a:lnTo>
                    <a:pt x="678" y="534"/>
                  </a:lnTo>
                  <a:lnTo>
                    <a:pt x="678" y="534"/>
                  </a:lnTo>
                  <a:lnTo>
                    <a:pt x="676" y="532"/>
                  </a:lnTo>
                  <a:lnTo>
                    <a:pt x="676" y="532"/>
                  </a:lnTo>
                  <a:lnTo>
                    <a:pt x="678" y="532"/>
                  </a:lnTo>
                  <a:lnTo>
                    <a:pt x="678" y="532"/>
                  </a:lnTo>
                  <a:lnTo>
                    <a:pt x="676" y="530"/>
                  </a:lnTo>
                  <a:lnTo>
                    <a:pt x="676" y="530"/>
                  </a:lnTo>
                  <a:lnTo>
                    <a:pt x="676" y="530"/>
                  </a:lnTo>
                  <a:lnTo>
                    <a:pt x="676" y="530"/>
                  </a:lnTo>
                  <a:lnTo>
                    <a:pt x="676" y="528"/>
                  </a:lnTo>
                  <a:lnTo>
                    <a:pt x="676" y="528"/>
                  </a:lnTo>
                  <a:close/>
                  <a:moveTo>
                    <a:pt x="674" y="544"/>
                  </a:moveTo>
                  <a:lnTo>
                    <a:pt x="674" y="544"/>
                  </a:lnTo>
                  <a:lnTo>
                    <a:pt x="678" y="544"/>
                  </a:lnTo>
                  <a:lnTo>
                    <a:pt x="682" y="540"/>
                  </a:lnTo>
                  <a:lnTo>
                    <a:pt x="682" y="540"/>
                  </a:lnTo>
                  <a:lnTo>
                    <a:pt x="686" y="544"/>
                  </a:lnTo>
                  <a:lnTo>
                    <a:pt x="688" y="546"/>
                  </a:lnTo>
                  <a:lnTo>
                    <a:pt x="688" y="548"/>
                  </a:lnTo>
                  <a:lnTo>
                    <a:pt x="688" y="548"/>
                  </a:lnTo>
                  <a:lnTo>
                    <a:pt x="686" y="552"/>
                  </a:lnTo>
                  <a:lnTo>
                    <a:pt x="686" y="552"/>
                  </a:lnTo>
                  <a:lnTo>
                    <a:pt x="686" y="556"/>
                  </a:lnTo>
                  <a:lnTo>
                    <a:pt x="686" y="556"/>
                  </a:lnTo>
                  <a:lnTo>
                    <a:pt x="686" y="558"/>
                  </a:lnTo>
                  <a:lnTo>
                    <a:pt x="684" y="562"/>
                  </a:lnTo>
                  <a:lnTo>
                    <a:pt x="684" y="562"/>
                  </a:lnTo>
                  <a:lnTo>
                    <a:pt x="682" y="560"/>
                  </a:lnTo>
                  <a:lnTo>
                    <a:pt x="680" y="560"/>
                  </a:lnTo>
                  <a:lnTo>
                    <a:pt x="680" y="560"/>
                  </a:lnTo>
                  <a:lnTo>
                    <a:pt x="678" y="564"/>
                  </a:lnTo>
                  <a:lnTo>
                    <a:pt x="678" y="564"/>
                  </a:lnTo>
                  <a:lnTo>
                    <a:pt x="676" y="562"/>
                  </a:lnTo>
                  <a:lnTo>
                    <a:pt x="676" y="558"/>
                  </a:lnTo>
                  <a:lnTo>
                    <a:pt x="676" y="550"/>
                  </a:lnTo>
                  <a:lnTo>
                    <a:pt x="676" y="550"/>
                  </a:lnTo>
                  <a:lnTo>
                    <a:pt x="674" y="544"/>
                  </a:lnTo>
                  <a:lnTo>
                    <a:pt x="674" y="544"/>
                  </a:lnTo>
                  <a:lnTo>
                    <a:pt x="674" y="544"/>
                  </a:lnTo>
                  <a:lnTo>
                    <a:pt x="674" y="544"/>
                  </a:lnTo>
                  <a:close/>
                  <a:moveTo>
                    <a:pt x="554" y="360"/>
                  </a:moveTo>
                  <a:lnTo>
                    <a:pt x="554" y="360"/>
                  </a:lnTo>
                  <a:lnTo>
                    <a:pt x="556" y="358"/>
                  </a:lnTo>
                  <a:lnTo>
                    <a:pt x="556" y="358"/>
                  </a:lnTo>
                  <a:lnTo>
                    <a:pt x="554" y="356"/>
                  </a:lnTo>
                  <a:lnTo>
                    <a:pt x="554" y="356"/>
                  </a:lnTo>
                  <a:lnTo>
                    <a:pt x="556" y="354"/>
                  </a:lnTo>
                  <a:lnTo>
                    <a:pt x="556" y="354"/>
                  </a:lnTo>
                  <a:lnTo>
                    <a:pt x="558" y="354"/>
                  </a:lnTo>
                  <a:lnTo>
                    <a:pt x="558" y="354"/>
                  </a:lnTo>
                  <a:lnTo>
                    <a:pt x="556" y="350"/>
                  </a:lnTo>
                  <a:lnTo>
                    <a:pt x="556" y="350"/>
                  </a:lnTo>
                  <a:lnTo>
                    <a:pt x="560" y="350"/>
                  </a:lnTo>
                  <a:lnTo>
                    <a:pt x="560" y="350"/>
                  </a:lnTo>
                  <a:lnTo>
                    <a:pt x="558" y="346"/>
                  </a:lnTo>
                  <a:lnTo>
                    <a:pt x="558" y="346"/>
                  </a:lnTo>
                  <a:lnTo>
                    <a:pt x="560" y="344"/>
                  </a:lnTo>
                  <a:lnTo>
                    <a:pt x="560" y="344"/>
                  </a:lnTo>
                  <a:lnTo>
                    <a:pt x="564" y="346"/>
                  </a:lnTo>
                  <a:lnTo>
                    <a:pt x="564" y="346"/>
                  </a:lnTo>
                  <a:lnTo>
                    <a:pt x="570" y="346"/>
                  </a:lnTo>
                  <a:lnTo>
                    <a:pt x="572" y="344"/>
                  </a:lnTo>
                  <a:lnTo>
                    <a:pt x="576" y="344"/>
                  </a:lnTo>
                  <a:lnTo>
                    <a:pt x="576" y="344"/>
                  </a:lnTo>
                  <a:lnTo>
                    <a:pt x="576" y="346"/>
                  </a:lnTo>
                  <a:lnTo>
                    <a:pt x="576" y="346"/>
                  </a:lnTo>
                  <a:lnTo>
                    <a:pt x="576" y="346"/>
                  </a:lnTo>
                  <a:lnTo>
                    <a:pt x="574" y="350"/>
                  </a:lnTo>
                  <a:lnTo>
                    <a:pt x="570" y="350"/>
                  </a:lnTo>
                  <a:lnTo>
                    <a:pt x="568" y="352"/>
                  </a:lnTo>
                  <a:lnTo>
                    <a:pt x="566" y="356"/>
                  </a:lnTo>
                  <a:lnTo>
                    <a:pt x="566" y="356"/>
                  </a:lnTo>
                  <a:lnTo>
                    <a:pt x="566" y="356"/>
                  </a:lnTo>
                  <a:lnTo>
                    <a:pt x="566" y="356"/>
                  </a:lnTo>
                  <a:lnTo>
                    <a:pt x="576" y="356"/>
                  </a:lnTo>
                  <a:lnTo>
                    <a:pt x="582" y="356"/>
                  </a:lnTo>
                  <a:lnTo>
                    <a:pt x="586" y="358"/>
                  </a:lnTo>
                  <a:lnTo>
                    <a:pt x="586" y="358"/>
                  </a:lnTo>
                  <a:lnTo>
                    <a:pt x="586" y="360"/>
                  </a:lnTo>
                  <a:lnTo>
                    <a:pt x="586" y="360"/>
                  </a:lnTo>
                  <a:lnTo>
                    <a:pt x="582" y="366"/>
                  </a:lnTo>
                  <a:lnTo>
                    <a:pt x="580" y="370"/>
                  </a:lnTo>
                  <a:lnTo>
                    <a:pt x="576" y="372"/>
                  </a:lnTo>
                  <a:lnTo>
                    <a:pt x="576" y="372"/>
                  </a:lnTo>
                  <a:lnTo>
                    <a:pt x="576" y="372"/>
                  </a:lnTo>
                  <a:lnTo>
                    <a:pt x="576" y="372"/>
                  </a:lnTo>
                  <a:lnTo>
                    <a:pt x="578" y="374"/>
                  </a:lnTo>
                  <a:lnTo>
                    <a:pt x="578" y="374"/>
                  </a:lnTo>
                  <a:lnTo>
                    <a:pt x="578" y="374"/>
                  </a:lnTo>
                  <a:lnTo>
                    <a:pt x="578" y="374"/>
                  </a:lnTo>
                  <a:lnTo>
                    <a:pt x="574" y="376"/>
                  </a:lnTo>
                  <a:lnTo>
                    <a:pt x="570" y="376"/>
                  </a:lnTo>
                  <a:lnTo>
                    <a:pt x="570" y="376"/>
                  </a:lnTo>
                  <a:lnTo>
                    <a:pt x="570" y="376"/>
                  </a:lnTo>
                  <a:lnTo>
                    <a:pt x="570" y="376"/>
                  </a:lnTo>
                  <a:lnTo>
                    <a:pt x="574" y="378"/>
                  </a:lnTo>
                  <a:lnTo>
                    <a:pt x="578" y="376"/>
                  </a:lnTo>
                  <a:lnTo>
                    <a:pt x="578" y="376"/>
                  </a:lnTo>
                  <a:lnTo>
                    <a:pt x="584" y="380"/>
                  </a:lnTo>
                  <a:lnTo>
                    <a:pt x="588" y="382"/>
                  </a:lnTo>
                  <a:lnTo>
                    <a:pt x="588" y="382"/>
                  </a:lnTo>
                  <a:lnTo>
                    <a:pt x="590" y="388"/>
                  </a:lnTo>
                  <a:lnTo>
                    <a:pt x="590" y="392"/>
                  </a:lnTo>
                  <a:lnTo>
                    <a:pt x="590" y="392"/>
                  </a:lnTo>
                  <a:lnTo>
                    <a:pt x="592" y="392"/>
                  </a:lnTo>
                  <a:lnTo>
                    <a:pt x="596" y="394"/>
                  </a:lnTo>
                  <a:lnTo>
                    <a:pt x="596" y="394"/>
                  </a:lnTo>
                  <a:lnTo>
                    <a:pt x="600" y="398"/>
                  </a:lnTo>
                  <a:lnTo>
                    <a:pt x="600" y="398"/>
                  </a:lnTo>
                  <a:lnTo>
                    <a:pt x="600" y="404"/>
                  </a:lnTo>
                  <a:lnTo>
                    <a:pt x="600" y="404"/>
                  </a:lnTo>
                  <a:lnTo>
                    <a:pt x="604" y="408"/>
                  </a:lnTo>
                  <a:lnTo>
                    <a:pt x="604" y="410"/>
                  </a:lnTo>
                  <a:lnTo>
                    <a:pt x="602" y="414"/>
                  </a:lnTo>
                  <a:lnTo>
                    <a:pt x="602" y="414"/>
                  </a:lnTo>
                  <a:lnTo>
                    <a:pt x="606" y="414"/>
                  </a:lnTo>
                  <a:lnTo>
                    <a:pt x="606" y="414"/>
                  </a:lnTo>
                  <a:lnTo>
                    <a:pt x="608" y="412"/>
                  </a:lnTo>
                  <a:lnTo>
                    <a:pt x="612" y="414"/>
                  </a:lnTo>
                  <a:lnTo>
                    <a:pt x="616" y="416"/>
                  </a:lnTo>
                  <a:lnTo>
                    <a:pt x="616" y="416"/>
                  </a:lnTo>
                  <a:lnTo>
                    <a:pt x="616" y="420"/>
                  </a:lnTo>
                  <a:lnTo>
                    <a:pt x="616" y="420"/>
                  </a:lnTo>
                  <a:lnTo>
                    <a:pt x="612" y="426"/>
                  </a:lnTo>
                  <a:lnTo>
                    <a:pt x="606" y="430"/>
                  </a:lnTo>
                  <a:lnTo>
                    <a:pt x="606" y="430"/>
                  </a:lnTo>
                  <a:lnTo>
                    <a:pt x="606" y="430"/>
                  </a:lnTo>
                  <a:lnTo>
                    <a:pt x="614" y="430"/>
                  </a:lnTo>
                  <a:lnTo>
                    <a:pt x="614" y="430"/>
                  </a:lnTo>
                  <a:lnTo>
                    <a:pt x="614" y="434"/>
                  </a:lnTo>
                  <a:lnTo>
                    <a:pt x="614" y="434"/>
                  </a:lnTo>
                  <a:lnTo>
                    <a:pt x="612" y="434"/>
                  </a:lnTo>
                  <a:lnTo>
                    <a:pt x="610" y="436"/>
                  </a:lnTo>
                  <a:lnTo>
                    <a:pt x="610" y="436"/>
                  </a:lnTo>
                  <a:lnTo>
                    <a:pt x="608" y="436"/>
                  </a:lnTo>
                  <a:lnTo>
                    <a:pt x="604" y="438"/>
                  </a:lnTo>
                  <a:lnTo>
                    <a:pt x="604" y="438"/>
                  </a:lnTo>
                  <a:lnTo>
                    <a:pt x="600" y="438"/>
                  </a:lnTo>
                  <a:lnTo>
                    <a:pt x="600" y="438"/>
                  </a:lnTo>
                  <a:lnTo>
                    <a:pt x="596" y="438"/>
                  </a:lnTo>
                  <a:lnTo>
                    <a:pt x="596" y="438"/>
                  </a:lnTo>
                  <a:lnTo>
                    <a:pt x="592" y="438"/>
                  </a:lnTo>
                  <a:lnTo>
                    <a:pt x="592" y="438"/>
                  </a:lnTo>
                  <a:lnTo>
                    <a:pt x="586" y="438"/>
                  </a:lnTo>
                  <a:lnTo>
                    <a:pt x="586" y="438"/>
                  </a:lnTo>
                  <a:lnTo>
                    <a:pt x="586" y="440"/>
                  </a:lnTo>
                  <a:lnTo>
                    <a:pt x="586" y="440"/>
                  </a:lnTo>
                  <a:lnTo>
                    <a:pt x="580" y="438"/>
                  </a:lnTo>
                  <a:lnTo>
                    <a:pt x="572" y="440"/>
                  </a:lnTo>
                  <a:lnTo>
                    <a:pt x="572" y="440"/>
                  </a:lnTo>
                  <a:lnTo>
                    <a:pt x="572" y="442"/>
                  </a:lnTo>
                  <a:lnTo>
                    <a:pt x="570" y="444"/>
                  </a:lnTo>
                  <a:lnTo>
                    <a:pt x="566" y="442"/>
                  </a:lnTo>
                  <a:lnTo>
                    <a:pt x="566" y="442"/>
                  </a:lnTo>
                  <a:lnTo>
                    <a:pt x="566" y="442"/>
                  </a:lnTo>
                  <a:lnTo>
                    <a:pt x="564" y="442"/>
                  </a:lnTo>
                  <a:lnTo>
                    <a:pt x="564" y="442"/>
                  </a:lnTo>
                  <a:lnTo>
                    <a:pt x="558" y="446"/>
                  </a:lnTo>
                  <a:lnTo>
                    <a:pt x="558" y="446"/>
                  </a:lnTo>
                  <a:lnTo>
                    <a:pt x="556" y="446"/>
                  </a:lnTo>
                  <a:lnTo>
                    <a:pt x="556" y="446"/>
                  </a:lnTo>
                  <a:lnTo>
                    <a:pt x="552" y="444"/>
                  </a:lnTo>
                  <a:lnTo>
                    <a:pt x="552" y="444"/>
                  </a:lnTo>
                  <a:lnTo>
                    <a:pt x="554" y="444"/>
                  </a:lnTo>
                  <a:lnTo>
                    <a:pt x="554" y="444"/>
                  </a:lnTo>
                  <a:lnTo>
                    <a:pt x="560" y="440"/>
                  </a:lnTo>
                  <a:lnTo>
                    <a:pt x="562" y="438"/>
                  </a:lnTo>
                  <a:lnTo>
                    <a:pt x="564" y="434"/>
                  </a:lnTo>
                  <a:lnTo>
                    <a:pt x="564" y="434"/>
                  </a:lnTo>
                  <a:lnTo>
                    <a:pt x="566" y="434"/>
                  </a:lnTo>
                  <a:lnTo>
                    <a:pt x="566" y="432"/>
                  </a:lnTo>
                  <a:lnTo>
                    <a:pt x="566" y="432"/>
                  </a:lnTo>
                  <a:lnTo>
                    <a:pt x="572" y="432"/>
                  </a:lnTo>
                  <a:lnTo>
                    <a:pt x="576" y="432"/>
                  </a:lnTo>
                  <a:lnTo>
                    <a:pt x="576" y="432"/>
                  </a:lnTo>
                  <a:lnTo>
                    <a:pt x="578" y="430"/>
                  </a:lnTo>
                  <a:lnTo>
                    <a:pt x="578" y="428"/>
                  </a:lnTo>
                  <a:lnTo>
                    <a:pt x="578" y="428"/>
                  </a:lnTo>
                  <a:lnTo>
                    <a:pt x="574" y="430"/>
                  </a:lnTo>
                  <a:lnTo>
                    <a:pt x="572" y="430"/>
                  </a:lnTo>
                  <a:lnTo>
                    <a:pt x="572" y="430"/>
                  </a:lnTo>
                  <a:lnTo>
                    <a:pt x="568" y="428"/>
                  </a:lnTo>
                  <a:lnTo>
                    <a:pt x="568" y="428"/>
                  </a:lnTo>
                  <a:lnTo>
                    <a:pt x="560" y="426"/>
                  </a:lnTo>
                  <a:lnTo>
                    <a:pt x="560" y="426"/>
                  </a:lnTo>
                  <a:lnTo>
                    <a:pt x="558" y="424"/>
                  </a:lnTo>
                  <a:lnTo>
                    <a:pt x="558" y="424"/>
                  </a:lnTo>
                  <a:lnTo>
                    <a:pt x="558" y="424"/>
                  </a:lnTo>
                  <a:lnTo>
                    <a:pt x="558" y="424"/>
                  </a:lnTo>
                  <a:lnTo>
                    <a:pt x="562" y="422"/>
                  </a:lnTo>
                  <a:lnTo>
                    <a:pt x="568" y="418"/>
                  </a:lnTo>
                  <a:lnTo>
                    <a:pt x="568" y="418"/>
                  </a:lnTo>
                  <a:lnTo>
                    <a:pt x="568" y="414"/>
                  </a:lnTo>
                  <a:lnTo>
                    <a:pt x="568" y="414"/>
                  </a:lnTo>
                  <a:lnTo>
                    <a:pt x="564" y="414"/>
                  </a:lnTo>
                  <a:lnTo>
                    <a:pt x="564" y="414"/>
                  </a:lnTo>
                  <a:lnTo>
                    <a:pt x="564" y="414"/>
                  </a:lnTo>
                  <a:lnTo>
                    <a:pt x="566" y="410"/>
                  </a:lnTo>
                  <a:lnTo>
                    <a:pt x="568" y="410"/>
                  </a:lnTo>
                  <a:lnTo>
                    <a:pt x="578" y="408"/>
                  </a:lnTo>
                  <a:lnTo>
                    <a:pt x="578" y="408"/>
                  </a:lnTo>
                  <a:lnTo>
                    <a:pt x="578" y="408"/>
                  </a:lnTo>
                  <a:lnTo>
                    <a:pt x="576" y="404"/>
                  </a:lnTo>
                  <a:lnTo>
                    <a:pt x="578" y="398"/>
                  </a:lnTo>
                  <a:lnTo>
                    <a:pt x="578" y="398"/>
                  </a:lnTo>
                  <a:lnTo>
                    <a:pt x="578" y="398"/>
                  </a:lnTo>
                  <a:lnTo>
                    <a:pt x="574" y="398"/>
                  </a:lnTo>
                  <a:lnTo>
                    <a:pt x="574" y="398"/>
                  </a:lnTo>
                  <a:lnTo>
                    <a:pt x="572" y="396"/>
                  </a:lnTo>
                  <a:lnTo>
                    <a:pt x="572" y="396"/>
                  </a:lnTo>
                  <a:lnTo>
                    <a:pt x="574" y="392"/>
                  </a:lnTo>
                  <a:lnTo>
                    <a:pt x="576" y="390"/>
                  </a:lnTo>
                  <a:lnTo>
                    <a:pt x="576" y="390"/>
                  </a:lnTo>
                  <a:lnTo>
                    <a:pt x="572" y="390"/>
                  </a:lnTo>
                  <a:lnTo>
                    <a:pt x="568" y="390"/>
                  </a:lnTo>
                  <a:lnTo>
                    <a:pt x="568" y="390"/>
                  </a:lnTo>
                  <a:lnTo>
                    <a:pt x="564" y="390"/>
                  </a:lnTo>
                  <a:lnTo>
                    <a:pt x="564" y="390"/>
                  </a:lnTo>
                  <a:lnTo>
                    <a:pt x="564" y="392"/>
                  </a:lnTo>
                  <a:lnTo>
                    <a:pt x="564" y="392"/>
                  </a:lnTo>
                  <a:lnTo>
                    <a:pt x="558" y="390"/>
                  </a:lnTo>
                  <a:lnTo>
                    <a:pt x="558" y="390"/>
                  </a:lnTo>
                  <a:lnTo>
                    <a:pt x="560" y="386"/>
                  </a:lnTo>
                  <a:lnTo>
                    <a:pt x="562" y="382"/>
                  </a:lnTo>
                  <a:lnTo>
                    <a:pt x="562" y="382"/>
                  </a:lnTo>
                  <a:lnTo>
                    <a:pt x="560" y="380"/>
                  </a:lnTo>
                  <a:lnTo>
                    <a:pt x="560" y="378"/>
                  </a:lnTo>
                  <a:lnTo>
                    <a:pt x="560" y="378"/>
                  </a:lnTo>
                  <a:lnTo>
                    <a:pt x="562" y="376"/>
                  </a:lnTo>
                  <a:lnTo>
                    <a:pt x="562" y="376"/>
                  </a:lnTo>
                  <a:lnTo>
                    <a:pt x="562" y="374"/>
                  </a:lnTo>
                  <a:lnTo>
                    <a:pt x="562" y="374"/>
                  </a:lnTo>
                  <a:lnTo>
                    <a:pt x="562" y="374"/>
                  </a:lnTo>
                  <a:lnTo>
                    <a:pt x="554" y="380"/>
                  </a:lnTo>
                  <a:lnTo>
                    <a:pt x="554" y="378"/>
                  </a:lnTo>
                  <a:lnTo>
                    <a:pt x="554" y="378"/>
                  </a:lnTo>
                  <a:lnTo>
                    <a:pt x="554" y="376"/>
                  </a:lnTo>
                  <a:lnTo>
                    <a:pt x="556" y="374"/>
                  </a:lnTo>
                  <a:lnTo>
                    <a:pt x="558" y="370"/>
                  </a:lnTo>
                  <a:lnTo>
                    <a:pt x="558" y="370"/>
                  </a:lnTo>
                  <a:lnTo>
                    <a:pt x="556" y="368"/>
                  </a:lnTo>
                  <a:lnTo>
                    <a:pt x="556" y="368"/>
                  </a:lnTo>
                  <a:lnTo>
                    <a:pt x="554" y="368"/>
                  </a:lnTo>
                  <a:lnTo>
                    <a:pt x="554" y="368"/>
                  </a:lnTo>
                  <a:lnTo>
                    <a:pt x="552" y="370"/>
                  </a:lnTo>
                  <a:lnTo>
                    <a:pt x="552" y="370"/>
                  </a:lnTo>
                  <a:lnTo>
                    <a:pt x="550" y="370"/>
                  </a:lnTo>
                  <a:lnTo>
                    <a:pt x="550" y="370"/>
                  </a:lnTo>
                  <a:lnTo>
                    <a:pt x="554" y="364"/>
                  </a:lnTo>
                  <a:lnTo>
                    <a:pt x="554" y="364"/>
                  </a:lnTo>
                  <a:lnTo>
                    <a:pt x="554" y="360"/>
                  </a:lnTo>
                  <a:lnTo>
                    <a:pt x="554" y="360"/>
                  </a:lnTo>
                  <a:close/>
                  <a:moveTo>
                    <a:pt x="554" y="384"/>
                  </a:moveTo>
                  <a:lnTo>
                    <a:pt x="554" y="384"/>
                  </a:lnTo>
                  <a:lnTo>
                    <a:pt x="554" y="384"/>
                  </a:lnTo>
                  <a:lnTo>
                    <a:pt x="554" y="384"/>
                  </a:lnTo>
                  <a:lnTo>
                    <a:pt x="554" y="380"/>
                  </a:lnTo>
                  <a:lnTo>
                    <a:pt x="554" y="380"/>
                  </a:lnTo>
                  <a:lnTo>
                    <a:pt x="556" y="380"/>
                  </a:lnTo>
                  <a:lnTo>
                    <a:pt x="556" y="380"/>
                  </a:lnTo>
                  <a:lnTo>
                    <a:pt x="556" y="382"/>
                  </a:lnTo>
                  <a:lnTo>
                    <a:pt x="556" y="382"/>
                  </a:lnTo>
                  <a:lnTo>
                    <a:pt x="554" y="384"/>
                  </a:lnTo>
                  <a:lnTo>
                    <a:pt x="554" y="384"/>
                  </a:lnTo>
                  <a:close/>
                  <a:moveTo>
                    <a:pt x="512" y="420"/>
                  </a:moveTo>
                  <a:lnTo>
                    <a:pt x="512" y="420"/>
                  </a:lnTo>
                  <a:lnTo>
                    <a:pt x="518" y="420"/>
                  </a:lnTo>
                  <a:lnTo>
                    <a:pt x="518" y="420"/>
                  </a:lnTo>
                  <a:lnTo>
                    <a:pt x="520" y="418"/>
                  </a:lnTo>
                  <a:lnTo>
                    <a:pt x="520" y="418"/>
                  </a:lnTo>
                  <a:lnTo>
                    <a:pt x="522" y="416"/>
                  </a:lnTo>
                  <a:lnTo>
                    <a:pt x="524" y="416"/>
                  </a:lnTo>
                  <a:lnTo>
                    <a:pt x="524" y="416"/>
                  </a:lnTo>
                  <a:lnTo>
                    <a:pt x="520" y="416"/>
                  </a:lnTo>
                  <a:lnTo>
                    <a:pt x="520" y="416"/>
                  </a:lnTo>
                  <a:lnTo>
                    <a:pt x="520" y="416"/>
                  </a:lnTo>
                  <a:lnTo>
                    <a:pt x="520" y="416"/>
                  </a:lnTo>
                  <a:lnTo>
                    <a:pt x="522" y="414"/>
                  </a:lnTo>
                  <a:lnTo>
                    <a:pt x="522" y="414"/>
                  </a:lnTo>
                  <a:lnTo>
                    <a:pt x="522" y="412"/>
                  </a:lnTo>
                  <a:lnTo>
                    <a:pt x="522" y="412"/>
                  </a:lnTo>
                  <a:lnTo>
                    <a:pt x="522" y="410"/>
                  </a:lnTo>
                  <a:lnTo>
                    <a:pt x="526" y="410"/>
                  </a:lnTo>
                  <a:lnTo>
                    <a:pt x="526" y="410"/>
                  </a:lnTo>
                  <a:lnTo>
                    <a:pt x="526" y="408"/>
                  </a:lnTo>
                  <a:lnTo>
                    <a:pt x="526" y="408"/>
                  </a:lnTo>
                  <a:lnTo>
                    <a:pt x="520" y="408"/>
                  </a:lnTo>
                  <a:lnTo>
                    <a:pt x="516" y="408"/>
                  </a:lnTo>
                  <a:lnTo>
                    <a:pt x="516" y="408"/>
                  </a:lnTo>
                  <a:lnTo>
                    <a:pt x="516" y="406"/>
                  </a:lnTo>
                  <a:lnTo>
                    <a:pt x="516" y="406"/>
                  </a:lnTo>
                  <a:lnTo>
                    <a:pt x="516" y="404"/>
                  </a:lnTo>
                  <a:lnTo>
                    <a:pt x="516" y="404"/>
                  </a:lnTo>
                  <a:lnTo>
                    <a:pt x="518" y="404"/>
                  </a:lnTo>
                  <a:lnTo>
                    <a:pt x="518" y="404"/>
                  </a:lnTo>
                  <a:lnTo>
                    <a:pt x="518" y="402"/>
                  </a:lnTo>
                  <a:lnTo>
                    <a:pt x="520" y="402"/>
                  </a:lnTo>
                  <a:lnTo>
                    <a:pt x="518" y="402"/>
                  </a:lnTo>
                  <a:lnTo>
                    <a:pt x="518" y="402"/>
                  </a:lnTo>
                  <a:lnTo>
                    <a:pt x="518" y="400"/>
                  </a:lnTo>
                  <a:lnTo>
                    <a:pt x="516" y="400"/>
                  </a:lnTo>
                  <a:lnTo>
                    <a:pt x="516" y="400"/>
                  </a:lnTo>
                  <a:lnTo>
                    <a:pt x="516" y="400"/>
                  </a:lnTo>
                  <a:lnTo>
                    <a:pt x="518" y="396"/>
                  </a:lnTo>
                  <a:lnTo>
                    <a:pt x="518" y="396"/>
                  </a:lnTo>
                  <a:lnTo>
                    <a:pt x="528" y="398"/>
                  </a:lnTo>
                  <a:lnTo>
                    <a:pt x="528" y="398"/>
                  </a:lnTo>
                  <a:lnTo>
                    <a:pt x="528" y="396"/>
                  </a:lnTo>
                  <a:lnTo>
                    <a:pt x="528" y="396"/>
                  </a:lnTo>
                  <a:lnTo>
                    <a:pt x="530" y="394"/>
                  </a:lnTo>
                  <a:lnTo>
                    <a:pt x="532" y="392"/>
                  </a:lnTo>
                  <a:lnTo>
                    <a:pt x="526" y="392"/>
                  </a:lnTo>
                  <a:lnTo>
                    <a:pt x="526" y="392"/>
                  </a:lnTo>
                  <a:lnTo>
                    <a:pt x="528" y="392"/>
                  </a:lnTo>
                  <a:lnTo>
                    <a:pt x="528" y="392"/>
                  </a:lnTo>
                  <a:lnTo>
                    <a:pt x="530" y="392"/>
                  </a:lnTo>
                  <a:lnTo>
                    <a:pt x="530" y="392"/>
                  </a:lnTo>
                  <a:lnTo>
                    <a:pt x="532" y="386"/>
                  </a:lnTo>
                  <a:lnTo>
                    <a:pt x="536" y="386"/>
                  </a:lnTo>
                  <a:lnTo>
                    <a:pt x="536" y="386"/>
                  </a:lnTo>
                  <a:lnTo>
                    <a:pt x="538" y="386"/>
                  </a:lnTo>
                  <a:lnTo>
                    <a:pt x="540" y="388"/>
                  </a:lnTo>
                  <a:lnTo>
                    <a:pt x="540" y="388"/>
                  </a:lnTo>
                  <a:lnTo>
                    <a:pt x="546" y="386"/>
                  </a:lnTo>
                  <a:lnTo>
                    <a:pt x="552" y="386"/>
                  </a:lnTo>
                  <a:lnTo>
                    <a:pt x="552" y="386"/>
                  </a:lnTo>
                  <a:lnTo>
                    <a:pt x="554" y="396"/>
                  </a:lnTo>
                  <a:lnTo>
                    <a:pt x="554" y="396"/>
                  </a:lnTo>
                  <a:lnTo>
                    <a:pt x="552" y="400"/>
                  </a:lnTo>
                  <a:lnTo>
                    <a:pt x="548" y="402"/>
                  </a:lnTo>
                  <a:lnTo>
                    <a:pt x="548" y="402"/>
                  </a:lnTo>
                  <a:lnTo>
                    <a:pt x="550" y="408"/>
                  </a:lnTo>
                  <a:lnTo>
                    <a:pt x="550" y="414"/>
                  </a:lnTo>
                  <a:lnTo>
                    <a:pt x="550" y="414"/>
                  </a:lnTo>
                  <a:lnTo>
                    <a:pt x="550" y="418"/>
                  </a:lnTo>
                  <a:lnTo>
                    <a:pt x="548" y="420"/>
                  </a:lnTo>
                  <a:lnTo>
                    <a:pt x="548" y="420"/>
                  </a:lnTo>
                  <a:lnTo>
                    <a:pt x="544" y="422"/>
                  </a:lnTo>
                  <a:lnTo>
                    <a:pt x="544" y="422"/>
                  </a:lnTo>
                  <a:lnTo>
                    <a:pt x="542" y="422"/>
                  </a:lnTo>
                  <a:lnTo>
                    <a:pt x="542" y="422"/>
                  </a:lnTo>
                  <a:lnTo>
                    <a:pt x="536" y="422"/>
                  </a:lnTo>
                  <a:lnTo>
                    <a:pt x="536" y="422"/>
                  </a:lnTo>
                  <a:lnTo>
                    <a:pt x="530" y="428"/>
                  </a:lnTo>
                  <a:lnTo>
                    <a:pt x="530" y="428"/>
                  </a:lnTo>
                  <a:lnTo>
                    <a:pt x="526" y="428"/>
                  </a:lnTo>
                  <a:lnTo>
                    <a:pt x="526" y="428"/>
                  </a:lnTo>
                  <a:lnTo>
                    <a:pt x="518" y="430"/>
                  </a:lnTo>
                  <a:lnTo>
                    <a:pt x="518" y="430"/>
                  </a:lnTo>
                  <a:lnTo>
                    <a:pt x="518" y="426"/>
                  </a:lnTo>
                  <a:lnTo>
                    <a:pt x="518" y="426"/>
                  </a:lnTo>
                  <a:lnTo>
                    <a:pt x="514" y="426"/>
                  </a:lnTo>
                  <a:lnTo>
                    <a:pt x="514" y="426"/>
                  </a:lnTo>
                  <a:lnTo>
                    <a:pt x="514" y="424"/>
                  </a:lnTo>
                  <a:lnTo>
                    <a:pt x="514" y="424"/>
                  </a:lnTo>
                  <a:lnTo>
                    <a:pt x="516" y="422"/>
                  </a:lnTo>
                  <a:lnTo>
                    <a:pt x="516" y="422"/>
                  </a:lnTo>
                  <a:lnTo>
                    <a:pt x="516" y="422"/>
                  </a:lnTo>
                  <a:lnTo>
                    <a:pt x="512" y="422"/>
                  </a:lnTo>
                  <a:lnTo>
                    <a:pt x="512" y="422"/>
                  </a:lnTo>
                  <a:lnTo>
                    <a:pt x="512" y="420"/>
                  </a:lnTo>
                  <a:lnTo>
                    <a:pt x="512" y="420"/>
                  </a:lnTo>
                  <a:close/>
                  <a:moveTo>
                    <a:pt x="440" y="282"/>
                  </a:moveTo>
                  <a:lnTo>
                    <a:pt x="440" y="282"/>
                  </a:lnTo>
                  <a:lnTo>
                    <a:pt x="432" y="280"/>
                  </a:lnTo>
                  <a:lnTo>
                    <a:pt x="432" y="280"/>
                  </a:lnTo>
                  <a:lnTo>
                    <a:pt x="428" y="276"/>
                  </a:lnTo>
                  <a:lnTo>
                    <a:pt x="428" y="276"/>
                  </a:lnTo>
                  <a:lnTo>
                    <a:pt x="418" y="276"/>
                  </a:lnTo>
                  <a:lnTo>
                    <a:pt x="412" y="276"/>
                  </a:lnTo>
                  <a:lnTo>
                    <a:pt x="410" y="274"/>
                  </a:lnTo>
                  <a:lnTo>
                    <a:pt x="410" y="274"/>
                  </a:lnTo>
                  <a:lnTo>
                    <a:pt x="414" y="272"/>
                  </a:lnTo>
                  <a:lnTo>
                    <a:pt x="418" y="268"/>
                  </a:lnTo>
                  <a:lnTo>
                    <a:pt x="418" y="268"/>
                  </a:lnTo>
                  <a:lnTo>
                    <a:pt x="414" y="266"/>
                  </a:lnTo>
                  <a:lnTo>
                    <a:pt x="410" y="264"/>
                  </a:lnTo>
                  <a:lnTo>
                    <a:pt x="410" y="264"/>
                  </a:lnTo>
                  <a:lnTo>
                    <a:pt x="404" y="264"/>
                  </a:lnTo>
                  <a:lnTo>
                    <a:pt x="400" y="264"/>
                  </a:lnTo>
                  <a:lnTo>
                    <a:pt x="400" y="264"/>
                  </a:lnTo>
                  <a:lnTo>
                    <a:pt x="400" y="264"/>
                  </a:lnTo>
                  <a:lnTo>
                    <a:pt x="400" y="264"/>
                  </a:lnTo>
                  <a:lnTo>
                    <a:pt x="400" y="262"/>
                  </a:lnTo>
                  <a:lnTo>
                    <a:pt x="400" y="262"/>
                  </a:lnTo>
                  <a:lnTo>
                    <a:pt x="402" y="262"/>
                  </a:lnTo>
                  <a:lnTo>
                    <a:pt x="406" y="260"/>
                  </a:lnTo>
                  <a:lnTo>
                    <a:pt x="416" y="258"/>
                  </a:lnTo>
                  <a:lnTo>
                    <a:pt x="416" y="258"/>
                  </a:lnTo>
                  <a:lnTo>
                    <a:pt x="416" y="256"/>
                  </a:lnTo>
                  <a:lnTo>
                    <a:pt x="416" y="256"/>
                  </a:lnTo>
                  <a:lnTo>
                    <a:pt x="416" y="254"/>
                  </a:lnTo>
                  <a:lnTo>
                    <a:pt x="416" y="254"/>
                  </a:lnTo>
                  <a:lnTo>
                    <a:pt x="408" y="252"/>
                  </a:lnTo>
                  <a:lnTo>
                    <a:pt x="408" y="252"/>
                  </a:lnTo>
                  <a:lnTo>
                    <a:pt x="404" y="252"/>
                  </a:lnTo>
                  <a:lnTo>
                    <a:pt x="400" y="254"/>
                  </a:lnTo>
                  <a:lnTo>
                    <a:pt x="398" y="254"/>
                  </a:lnTo>
                  <a:lnTo>
                    <a:pt x="394" y="252"/>
                  </a:lnTo>
                  <a:lnTo>
                    <a:pt x="394" y="252"/>
                  </a:lnTo>
                  <a:lnTo>
                    <a:pt x="394" y="250"/>
                  </a:lnTo>
                  <a:lnTo>
                    <a:pt x="394" y="250"/>
                  </a:lnTo>
                  <a:lnTo>
                    <a:pt x="402" y="248"/>
                  </a:lnTo>
                  <a:lnTo>
                    <a:pt x="402" y="248"/>
                  </a:lnTo>
                  <a:lnTo>
                    <a:pt x="402" y="248"/>
                  </a:lnTo>
                  <a:lnTo>
                    <a:pt x="402" y="248"/>
                  </a:lnTo>
                  <a:lnTo>
                    <a:pt x="400" y="244"/>
                  </a:lnTo>
                  <a:lnTo>
                    <a:pt x="400" y="244"/>
                  </a:lnTo>
                  <a:lnTo>
                    <a:pt x="402" y="244"/>
                  </a:lnTo>
                  <a:lnTo>
                    <a:pt x="404" y="244"/>
                  </a:lnTo>
                  <a:lnTo>
                    <a:pt x="406" y="246"/>
                  </a:lnTo>
                  <a:lnTo>
                    <a:pt x="410" y="244"/>
                  </a:lnTo>
                  <a:lnTo>
                    <a:pt x="410" y="244"/>
                  </a:lnTo>
                  <a:lnTo>
                    <a:pt x="410" y="244"/>
                  </a:lnTo>
                  <a:lnTo>
                    <a:pt x="406" y="240"/>
                  </a:lnTo>
                  <a:lnTo>
                    <a:pt x="406" y="240"/>
                  </a:lnTo>
                  <a:lnTo>
                    <a:pt x="406" y="240"/>
                  </a:lnTo>
                  <a:lnTo>
                    <a:pt x="406" y="240"/>
                  </a:lnTo>
                  <a:lnTo>
                    <a:pt x="408" y="238"/>
                  </a:lnTo>
                  <a:lnTo>
                    <a:pt x="408" y="238"/>
                  </a:lnTo>
                  <a:lnTo>
                    <a:pt x="416" y="242"/>
                  </a:lnTo>
                  <a:lnTo>
                    <a:pt x="418" y="244"/>
                  </a:lnTo>
                  <a:lnTo>
                    <a:pt x="420" y="246"/>
                  </a:lnTo>
                  <a:lnTo>
                    <a:pt x="420" y="246"/>
                  </a:lnTo>
                  <a:lnTo>
                    <a:pt x="420" y="250"/>
                  </a:lnTo>
                  <a:lnTo>
                    <a:pt x="418" y="252"/>
                  </a:lnTo>
                  <a:lnTo>
                    <a:pt x="418" y="252"/>
                  </a:lnTo>
                  <a:lnTo>
                    <a:pt x="422" y="256"/>
                  </a:lnTo>
                  <a:lnTo>
                    <a:pt x="422" y="256"/>
                  </a:lnTo>
                  <a:lnTo>
                    <a:pt x="424" y="254"/>
                  </a:lnTo>
                  <a:lnTo>
                    <a:pt x="424" y="254"/>
                  </a:lnTo>
                  <a:lnTo>
                    <a:pt x="430" y="250"/>
                  </a:lnTo>
                  <a:lnTo>
                    <a:pt x="430" y="250"/>
                  </a:lnTo>
                  <a:lnTo>
                    <a:pt x="428" y="248"/>
                  </a:lnTo>
                  <a:lnTo>
                    <a:pt x="430" y="244"/>
                  </a:lnTo>
                  <a:lnTo>
                    <a:pt x="430" y="244"/>
                  </a:lnTo>
                  <a:lnTo>
                    <a:pt x="430" y="244"/>
                  </a:lnTo>
                  <a:lnTo>
                    <a:pt x="432" y="244"/>
                  </a:lnTo>
                  <a:lnTo>
                    <a:pt x="432" y="244"/>
                  </a:lnTo>
                  <a:lnTo>
                    <a:pt x="434" y="246"/>
                  </a:lnTo>
                  <a:lnTo>
                    <a:pt x="436" y="250"/>
                  </a:lnTo>
                  <a:lnTo>
                    <a:pt x="436" y="250"/>
                  </a:lnTo>
                  <a:lnTo>
                    <a:pt x="438" y="248"/>
                  </a:lnTo>
                  <a:lnTo>
                    <a:pt x="438" y="248"/>
                  </a:lnTo>
                  <a:lnTo>
                    <a:pt x="438" y="248"/>
                  </a:lnTo>
                  <a:lnTo>
                    <a:pt x="436" y="246"/>
                  </a:lnTo>
                  <a:lnTo>
                    <a:pt x="436" y="246"/>
                  </a:lnTo>
                  <a:lnTo>
                    <a:pt x="440" y="244"/>
                  </a:lnTo>
                  <a:lnTo>
                    <a:pt x="444" y="244"/>
                  </a:lnTo>
                  <a:lnTo>
                    <a:pt x="444" y="244"/>
                  </a:lnTo>
                  <a:lnTo>
                    <a:pt x="446" y="246"/>
                  </a:lnTo>
                  <a:lnTo>
                    <a:pt x="448" y="248"/>
                  </a:lnTo>
                  <a:lnTo>
                    <a:pt x="448" y="248"/>
                  </a:lnTo>
                  <a:lnTo>
                    <a:pt x="448" y="244"/>
                  </a:lnTo>
                  <a:lnTo>
                    <a:pt x="448" y="244"/>
                  </a:lnTo>
                  <a:lnTo>
                    <a:pt x="456" y="244"/>
                  </a:lnTo>
                  <a:lnTo>
                    <a:pt x="458" y="244"/>
                  </a:lnTo>
                  <a:lnTo>
                    <a:pt x="462" y="242"/>
                  </a:lnTo>
                  <a:lnTo>
                    <a:pt x="462" y="238"/>
                  </a:lnTo>
                  <a:lnTo>
                    <a:pt x="462" y="238"/>
                  </a:lnTo>
                  <a:lnTo>
                    <a:pt x="466" y="240"/>
                  </a:lnTo>
                  <a:lnTo>
                    <a:pt x="466" y="240"/>
                  </a:lnTo>
                  <a:lnTo>
                    <a:pt x="468" y="242"/>
                  </a:lnTo>
                  <a:lnTo>
                    <a:pt x="470" y="242"/>
                  </a:lnTo>
                  <a:lnTo>
                    <a:pt x="476" y="244"/>
                  </a:lnTo>
                  <a:lnTo>
                    <a:pt x="476" y="244"/>
                  </a:lnTo>
                  <a:lnTo>
                    <a:pt x="476" y="246"/>
                  </a:lnTo>
                  <a:lnTo>
                    <a:pt x="476" y="246"/>
                  </a:lnTo>
                  <a:lnTo>
                    <a:pt x="476" y="250"/>
                  </a:lnTo>
                  <a:lnTo>
                    <a:pt x="476" y="250"/>
                  </a:lnTo>
                  <a:lnTo>
                    <a:pt x="478" y="250"/>
                  </a:lnTo>
                  <a:lnTo>
                    <a:pt x="478" y="250"/>
                  </a:lnTo>
                  <a:lnTo>
                    <a:pt x="482" y="252"/>
                  </a:lnTo>
                  <a:lnTo>
                    <a:pt x="486" y="252"/>
                  </a:lnTo>
                  <a:lnTo>
                    <a:pt x="486" y="252"/>
                  </a:lnTo>
                  <a:lnTo>
                    <a:pt x="486" y="258"/>
                  </a:lnTo>
                  <a:lnTo>
                    <a:pt x="484" y="262"/>
                  </a:lnTo>
                  <a:lnTo>
                    <a:pt x="484" y="262"/>
                  </a:lnTo>
                  <a:lnTo>
                    <a:pt x="480" y="264"/>
                  </a:lnTo>
                  <a:lnTo>
                    <a:pt x="480" y="264"/>
                  </a:lnTo>
                  <a:lnTo>
                    <a:pt x="480" y="266"/>
                  </a:lnTo>
                  <a:lnTo>
                    <a:pt x="480" y="266"/>
                  </a:lnTo>
                  <a:lnTo>
                    <a:pt x="476" y="270"/>
                  </a:lnTo>
                  <a:lnTo>
                    <a:pt x="472" y="268"/>
                  </a:lnTo>
                  <a:lnTo>
                    <a:pt x="472" y="268"/>
                  </a:lnTo>
                  <a:lnTo>
                    <a:pt x="466" y="272"/>
                  </a:lnTo>
                  <a:lnTo>
                    <a:pt x="460" y="276"/>
                  </a:lnTo>
                  <a:lnTo>
                    <a:pt x="460" y="276"/>
                  </a:lnTo>
                  <a:lnTo>
                    <a:pt x="452" y="276"/>
                  </a:lnTo>
                  <a:lnTo>
                    <a:pt x="452" y="276"/>
                  </a:lnTo>
                  <a:lnTo>
                    <a:pt x="448" y="280"/>
                  </a:lnTo>
                  <a:lnTo>
                    <a:pt x="446" y="282"/>
                  </a:lnTo>
                  <a:lnTo>
                    <a:pt x="440" y="282"/>
                  </a:lnTo>
                  <a:lnTo>
                    <a:pt x="440" y="282"/>
                  </a:lnTo>
                  <a:close/>
                  <a:moveTo>
                    <a:pt x="676" y="890"/>
                  </a:moveTo>
                  <a:lnTo>
                    <a:pt x="676" y="890"/>
                  </a:lnTo>
                  <a:lnTo>
                    <a:pt x="674" y="890"/>
                  </a:lnTo>
                  <a:lnTo>
                    <a:pt x="674" y="888"/>
                  </a:lnTo>
                  <a:lnTo>
                    <a:pt x="674" y="888"/>
                  </a:lnTo>
                  <a:lnTo>
                    <a:pt x="676" y="884"/>
                  </a:lnTo>
                  <a:lnTo>
                    <a:pt x="676" y="884"/>
                  </a:lnTo>
                  <a:lnTo>
                    <a:pt x="680" y="886"/>
                  </a:lnTo>
                  <a:lnTo>
                    <a:pt x="680" y="886"/>
                  </a:lnTo>
                  <a:lnTo>
                    <a:pt x="678" y="888"/>
                  </a:lnTo>
                  <a:lnTo>
                    <a:pt x="676" y="890"/>
                  </a:lnTo>
                  <a:lnTo>
                    <a:pt x="676" y="890"/>
                  </a:lnTo>
                  <a:close/>
                  <a:moveTo>
                    <a:pt x="1034" y="1054"/>
                  </a:moveTo>
                  <a:lnTo>
                    <a:pt x="1034" y="1054"/>
                  </a:lnTo>
                  <a:lnTo>
                    <a:pt x="1032" y="1050"/>
                  </a:lnTo>
                  <a:lnTo>
                    <a:pt x="1032" y="1050"/>
                  </a:lnTo>
                  <a:lnTo>
                    <a:pt x="1032" y="1050"/>
                  </a:lnTo>
                  <a:lnTo>
                    <a:pt x="1032" y="1050"/>
                  </a:lnTo>
                  <a:lnTo>
                    <a:pt x="1030" y="1050"/>
                  </a:lnTo>
                  <a:lnTo>
                    <a:pt x="1030" y="1050"/>
                  </a:lnTo>
                  <a:lnTo>
                    <a:pt x="1030" y="1056"/>
                  </a:lnTo>
                  <a:lnTo>
                    <a:pt x="1032" y="1058"/>
                  </a:lnTo>
                  <a:lnTo>
                    <a:pt x="1032" y="1058"/>
                  </a:lnTo>
                  <a:lnTo>
                    <a:pt x="1030" y="1062"/>
                  </a:lnTo>
                  <a:lnTo>
                    <a:pt x="1028" y="1066"/>
                  </a:lnTo>
                  <a:lnTo>
                    <a:pt x="1028" y="1066"/>
                  </a:lnTo>
                  <a:lnTo>
                    <a:pt x="1028" y="1076"/>
                  </a:lnTo>
                  <a:lnTo>
                    <a:pt x="1028" y="1076"/>
                  </a:lnTo>
                  <a:lnTo>
                    <a:pt x="1014" y="1118"/>
                  </a:lnTo>
                  <a:lnTo>
                    <a:pt x="1014" y="1118"/>
                  </a:lnTo>
                  <a:lnTo>
                    <a:pt x="1012" y="1128"/>
                  </a:lnTo>
                  <a:lnTo>
                    <a:pt x="1010" y="1134"/>
                  </a:lnTo>
                  <a:lnTo>
                    <a:pt x="1006" y="1138"/>
                  </a:lnTo>
                  <a:lnTo>
                    <a:pt x="1006" y="1138"/>
                  </a:lnTo>
                  <a:lnTo>
                    <a:pt x="1000" y="1138"/>
                  </a:lnTo>
                  <a:lnTo>
                    <a:pt x="1000" y="1138"/>
                  </a:lnTo>
                  <a:lnTo>
                    <a:pt x="996" y="1140"/>
                  </a:lnTo>
                  <a:lnTo>
                    <a:pt x="992" y="1142"/>
                  </a:lnTo>
                  <a:lnTo>
                    <a:pt x="992" y="1142"/>
                  </a:lnTo>
                  <a:lnTo>
                    <a:pt x="990" y="1140"/>
                  </a:lnTo>
                  <a:lnTo>
                    <a:pt x="988" y="1138"/>
                  </a:lnTo>
                  <a:lnTo>
                    <a:pt x="984" y="1138"/>
                  </a:lnTo>
                  <a:lnTo>
                    <a:pt x="982" y="1136"/>
                  </a:lnTo>
                  <a:lnTo>
                    <a:pt x="982" y="1136"/>
                  </a:lnTo>
                  <a:lnTo>
                    <a:pt x="982" y="1132"/>
                  </a:lnTo>
                  <a:lnTo>
                    <a:pt x="982" y="1132"/>
                  </a:lnTo>
                  <a:lnTo>
                    <a:pt x="980" y="1130"/>
                  </a:lnTo>
                  <a:lnTo>
                    <a:pt x="980" y="1126"/>
                  </a:lnTo>
                  <a:lnTo>
                    <a:pt x="980" y="1126"/>
                  </a:lnTo>
                  <a:lnTo>
                    <a:pt x="980" y="1122"/>
                  </a:lnTo>
                  <a:lnTo>
                    <a:pt x="980" y="1122"/>
                  </a:lnTo>
                  <a:lnTo>
                    <a:pt x="976" y="1112"/>
                  </a:lnTo>
                  <a:lnTo>
                    <a:pt x="976" y="1112"/>
                  </a:lnTo>
                  <a:lnTo>
                    <a:pt x="976" y="1108"/>
                  </a:lnTo>
                  <a:lnTo>
                    <a:pt x="978" y="1104"/>
                  </a:lnTo>
                  <a:lnTo>
                    <a:pt x="978" y="1104"/>
                  </a:lnTo>
                  <a:lnTo>
                    <a:pt x="980" y="1102"/>
                  </a:lnTo>
                  <a:lnTo>
                    <a:pt x="980" y="1102"/>
                  </a:lnTo>
                  <a:lnTo>
                    <a:pt x="984" y="1096"/>
                  </a:lnTo>
                  <a:lnTo>
                    <a:pt x="986" y="1090"/>
                  </a:lnTo>
                  <a:lnTo>
                    <a:pt x="986" y="1086"/>
                  </a:lnTo>
                  <a:lnTo>
                    <a:pt x="986" y="1086"/>
                  </a:lnTo>
                  <a:lnTo>
                    <a:pt x="984" y="1082"/>
                  </a:lnTo>
                  <a:lnTo>
                    <a:pt x="984" y="1082"/>
                  </a:lnTo>
                  <a:lnTo>
                    <a:pt x="986" y="1080"/>
                  </a:lnTo>
                  <a:lnTo>
                    <a:pt x="986" y="1080"/>
                  </a:lnTo>
                  <a:lnTo>
                    <a:pt x="982" y="1074"/>
                  </a:lnTo>
                  <a:lnTo>
                    <a:pt x="982" y="1068"/>
                  </a:lnTo>
                  <a:lnTo>
                    <a:pt x="982" y="1068"/>
                  </a:lnTo>
                  <a:lnTo>
                    <a:pt x="984" y="1064"/>
                  </a:lnTo>
                  <a:lnTo>
                    <a:pt x="986" y="1058"/>
                  </a:lnTo>
                  <a:lnTo>
                    <a:pt x="986" y="1058"/>
                  </a:lnTo>
                  <a:lnTo>
                    <a:pt x="990" y="1058"/>
                  </a:lnTo>
                  <a:lnTo>
                    <a:pt x="990" y="1058"/>
                  </a:lnTo>
                  <a:lnTo>
                    <a:pt x="992" y="1056"/>
                  </a:lnTo>
                  <a:lnTo>
                    <a:pt x="992" y="1056"/>
                  </a:lnTo>
                  <a:lnTo>
                    <a:pt x="996" y="1056"/>
                  </a:lnTo>
                  <a:lnTo>
                    <a:pt x="996" y="1056"/>
                  </a:lnTo>
                  <a:lnTo>
                    <a:pt x="996" y="1054"/>
                  </a:lnTo>
                  <a:lnTo>
                    <a:pt x="996" y="1054"/>
                  </a:lnTo>
                  <a:lnTo>
                    <a:pt x="1000" y="1054"/>
                  </a:lnTo>
                  <a:lnTo>
                    <a:pt x="1002" y="1054"/>
                  </a:lnTo>
                  <a:lnTo>
                    <a:pt x="1002" y="1054"/>
                  </a:lnTo>
                  <a:lnTo>
                    <a:pt x="1002" y="1052"/>
                  </a:lnTo>
                  <a:lnTo>
                    <a:pt x="1002" y="1052"/>
                  </a:lnTo>
                  <a:lnTo>
                    <a:pt x="1006" y="1050"/>
                  </a:lnTo>
                  <a:lnTo>
                    <a:pt x="1006" y="1050"/>
                  </a:lnTo>
                  <a:lnTo>
                    <a:pt x="1008" y="1050"/>
                  </a:lnTo>
                  <a:lnTo>
                    <a:pt x="1008" y="1050"/>
                  </a:lnTo>
                  <a:lnTo>
                    <a:pt x="1010" y="1050"/>
                  </a:lnTo>
                  <a:lnTo>
                    <a:pt x="1010" y="1050"/>
                  </a:lnTo>
                  <a:lnTo>
                    <a:pt x="1008" y="1048"/>
                  </a:lnTo>
                  <a:lnTo>
                    <a:pt x="1008" y="1048"/>
                  </a:lnTo>
                  <a:lnTo>
                    <a:pt x="1012" y="1044"/>
                  </a:lnTo>
                  <a:lnTo>
                    <a:pt x="1012" y="1044"/>
                  </a:lnTo>
                  <a:lnTo>
                    <a:pt x="1012" y="1044"/>
                  </a:lnTo>
                  <a:lnTo>
                    <a:pt x="1012" y="1046"/>
                  </a:lnTo>
                  <a:lnTo>
                    <a:pt x="1012" y="1046"/>
                  </a:lnTo>
                  <a:lnTo>
                    <a:pt x="1014" y="1044"/>
                  </a:lnTo>
                  <a:lnTo>
                    <a:pt x="1014" y="1044"/>
                  </a:lnTo>
                  <a:lnTo>
                    <a:pt x="1014" y="1040"/>
                  </a:lnTo>
                  <a:lnTo>
                    <a:pt x="1014" y="1040"/>
                  </a:lnTo>
                  <a:lnTo>
                    <a:pt x="1014" y="1040"/>
                  </a:lnTo>
                  <a:lnTo>
                    <a:pt x="1014" y="1040"/>
                  </a:lnTo>
                  <a:lnTo>
                    <a:pt x="1016" y="1040"/>
                  </a:lnTo>
                  <a:lnTo>
                    <a:pt x="1016" y="1040"/>
                  </a:lnTo>
                  <a:lnTo>
                    <a:pt x="1016" y="1038"/>
                  </a:lnTo>
                  <a:lnTo>
                    <a:pt x="1016" y="1038"/>
                  </a:lnTo>
                  <a:lnTo>
                    <a:pt x="1016" y="1034"/>
                  </a:lnTo>
                  <a:lnTo>
                    <a:pt x="1016" y="1034"/>
                  </a:lnTo>
                  <a:lnTo>
                    <a:pt x="1018" y="1034"/>
                  </a:lnTo>
                  <a:lnTo>
                    <a:pt x="1018" y="1034"/>
                  </a:lnTo>
                  <a:lnTo>
                    <a:pt x="1020" y="1036"/>
                  </a:lnTo>
                  <a:lnTo>
                    <a:pt x="1020" y="1036"/>
                  </a:lnTo>
                  <a:lnTo>
                    <a:pt x="1020" y="1034"/>
                  </a:lnTo>
                  <a:lnTo>
                    <a:pt x="1022" y="1034"/>
                  </a:lnTo>
                  <a:lnTo>
                    <a:pt x="1022" y="1034"/>
                  </a:lnTo>
                  <a:lnTo>
                    <a:pt x="1024" y="1030"/>
                  </a:lnTo>
                  <a:lnTo>
                    <a:pt x="1024" y="1024"/>
                  </a:lnTo>
                  <a:lnTo>
                    <a:pt x="1024" y="1024"/>
                  </a:lnTo>
                  <a:lnTo>
                    <a:pt x="1026" y="1022"/>
                  </a:lnTo>
                  <a:lnTo>
                    <a:pt x="1028" y="1024"/>
                  </a:lnTo>
                  <a:lnTo>
                    <a:pt x="1028" y="1024"/>
                  </a:lnTo>
                  <a:lnTo>
                    <a:pt x="1030" y="1026"/>
                  </a:lnTo>
                  <a:lnTo>
                    <a:pt x="1032" y="1028"/>
                  </a:lnTo>
                  <a:lnTo>
                    <a:pt x="1032" y="1028"/>
                  </a:lnTo>
                  <a:lnTo>
                    <a:pt x="1034" y="1036"/>
                  </a:lnTo>
                  <a:lnTo>
                    <a:pt x="1036" y="1044"/>
                  </a:lnTo>
                  <a:lnTo>
                    <a:pt x="1036" y="1044"/>
                  </a:lnTo>
                  <a:lnTo>
                    <a:pt x="1038" y="1048"/>
                  </a:lnTo>
                  <a:lnTo>
                    <a:pt x="1038" y="1048"/>
                  </a:lnTo>
                  <a:lnTo>
                    <a:pt x="1036" y="1052"/>
                  </a:lnTo>
                  <a:lnTo>
                    <a:pt x="1034" y="1054"/>
                  </a:lnTo>
                  <a:lnTo>
                    <a:pt x="1034" y="1054"/>
                  </a:lnTo>
                  <a:close/>
                  <a:moveTo>
                    <a:pt x="1044" y="824"/>
                  </a:moveTo>
                  <a:lnTo>
                    <a:pt x="1044" y="824"/>
                  </a:lnTo>
                  <a:lnTo>
                    <a:pt x="1042" y="826"/>
                  </a:lnTo>
                  <a:lnTo>
                    <a:pt x="1040" y="828"/>
                  </a:lnTo>
                  <a:lnTo>
                    <a:pt x="1040" y="828"/>
                  </a:lnTo>
                  <a:lnTo>
                    <a:pt x="1040" y="836"/>
                  </a:lnTo>
                  <a:lnTo>
                    <a:pt x="1040" y="836"/>
                  </a:lnTo>
                  <a:lnTo>
                    <a:pt x="1036" y="844"/>
                  </a:lnTo>
                  <a:lnTo>
                    <a:pt x="1036" y="844"/>
                  </a:lnTo>
                  <a:lnTo>
                    <a:pt x="1032" y="848"/>
                  </a:lnTo>
                  <a:lnTo>
                    <a:pt x="1032" y="848"/>
                  </a:lnTo>
                  <a:lnTo>
                    <a:pt x="1032" y="850"/>
                  </a:lnTo>
                  <a:lnTo>
                    <a:pt x="1032" y="850"/>
                  </a:lnTo>
                  <a:lnTo>
                    <a:pt x="1026" y="860"/>
                  </a:lnTo>
                  <a:lnTo>
                    <a:pt x="1026" y="860"/>
                  </a:lnTo>
                  <a:lnTo>
                    <a:pt x="1024" y="864"/>
                  </a:lnTo>
                  <a:lnTo>
                    <a:pt x="1024" y="864"/>
                  </a:lnTo>
                  <a:lnTo>
                    <a:pt x="1022" y="870"/>
                  </a:lnTo>
                  <a:lnTo>
                    <a:pt x="1018" y="876"/>
                  </a:lnTo>
                  <a:lnTo>
                    <a:pt x="1008" y="884"/>
                  </a:lnTo>
                  <a:lnTo>
                    <a:pt x="1008" y="884"/>
                  </a:lnTo>
                  <a:lnTo>
                    <a:pt x="1002" y="894"/>
                  </a:lnTo>
                  <a:lnTo>
                    <a:pt x="1002" y="894"/>
                  </a:lnTo>
                  <a:lnTo>
                    <a:pt x="980" y="910"/>
                  </a:lnTo>
                  <a:lnTo>
                    <a:pt x="980" y="910"/>
                  </a:lnTo>
                  <a:lnTo>
                    <a:pt x="960" y="930"/>
                  </a:lnTo>
                  <a:lnTo>
                    <a:pt x="960" y="930"/>
                  </a:lnTo>
                  <a:lnTo>
                    <a:pt x="960" y="932"/>
                  </a:lnTo>
                  <a:lnTo>
                    <a:pt x="960" y="932"/>
                  </a:lnTo>
                  <a:lnTo>
                    <a:pt x="958" y="934"/>
                  </a:lnTo>
                  <a:lnTo>
                    <a:pt x="956" y="934"/>
                  </a:lnTo>
                  <a:lnTo>
                    <a:pt x="956" y="934"/>
                  </a:lnTo>
                  <a:lnTo>
                    <a:pt x="954" y="936"/>
                  </a:lnTo>
                  <a:lnTo>
                    <a:pt x="954" y="938"/>
                  </a:lnTo>
                  <a:lnTo>
                    <a:pt x="950" y="940"/>
                  </a:lnTo>
                  <a:lnTo>
                    <a:pt x="950" y="940"/>
                  </a:lnTo>
                  <a:lnTo>
                    <a:pt x="948" y="944"/>
                  </a:lnTo>
                  <a:lnTo>
                    <a:pt x="948" y="946"/>
                  </a:lnTo>
                  <a:lnTo>
                    <a:pt x="944" y="950"/>
                  </a:lnTo>
                  <a:lnTo>
                    <a:pt x="944" y="950"/>
                  </a:lnTo>
                  <a:lnTo>
                    <a:pt x="944" y="954"/>
                  </a:lnTo>
                  <a:lnTo>
                    <a:pt x="944" y="956"/>
                  </a:lnTo>
                  <a:lnTo>
                    <a:pt x="944" y="956"/>
                  </a:lnTo>
                  <a:lnTo>
                    <a:pt x="940" y="958"/>
                  </a:lnTo>
                  <a:lnTo>
                    <a:pt x="940" y="958"/>
                  </a:lnTo>
                  <a:lnTo>
                    <a:pt x="938" y="964"/>
                  </a:lnTo>
                  <a:lnTo>
                    <a:pt x="938" y="970"/>
                  </a:lnTo>
                  <a:lnTo>
                    <a:pt x="938" y="970"/>
                  </a:lnTo>
                  <a:lnTo>
                    <a:pt x="940" y="974"/>
                  </a:lnTo>
                  <a:lnTo>
                    <a:pt x="944" y="976"/>
                  </a:lnTo>
                  <a:lnTo>
                    <a:pt x="944" y="976"/>
                  </a:lnTo>
                  <a:lnTo>
                    <a:pt x="940" y="984"/>
                  </a:lnTo>
                  <a:lnTo>
                    <a:pt x="940" y="984"/>
                  </a:lnTo>
                  <a:lnTo>
                    <a:pt x="942" y="986"/>
                  </a:lnTo>
                  <a:lnTo>
                    <a:pt x="942" y="986"/>
                  </a:lnTo>
                  <a:lnTo>
                    <a:pt x="942" y="994"/>
                  </a:lnTo>
                  <a:lnTo>
                    <a:pt x="944" y="1002"/>
                  </a:lnTo>
                  <a:lnTo>
                    <a:pt x="944" y="1002"/>
                  </a:lnTo>
                  <a:lnTo>
                    <a:pt x="950" y="1006"/>
                  </a:lnTo>
                  <a:lnTo>
                    <a:pt x="952" y="1010"/>
                  </a:lnTo>
                  <a:lnTo>
                    <a:pt x="952" y="1010"/>
                  </a:lnTo>
                  <a:lnTo>
                    <a:pt x="950" y="1014"/>
                  </a:lnTo>
                  <a:lnTo>
                    <a:pt x="950" y="1014"/>
                  </a:lnTo>
                  <a:lnTo>
                    <a:pt x="952" y="1020"/>
                  </a:lnTo>
                  <a:lnTo>
                    <a:pt x="952" y="1026"/>
                  </a:lnTo>
                  <a:lnTo>
                    <a:pt x="952" y="1026"/>
                  </a:lnTo>
                  <a:lnTo>
                    <a:pt x="950" y="1028"/>
                  </a:lnTo>
                  <a:lnTo>
                    <a:pt x="950" y="1028"/>
                  </a:lnTo>
                  <a:lnTo>
                    <a:pt x="952" y="1034"/>
                  </a:lnTo>
                  <a:lnTo>
                    <a:pt x="952" y="1042"/>
                  </a:lnTo>
                  <a:lnTo>
                    <a:pt x="952" y="1042"/>
                  </a:lnTo>
                  <a:lnTo>
                    <a:pt x="954" y="1042"/>
                  </a:lnTo>
                  <a:lnTo>
                    <a:pt x="954" y="1042"/>
                  </a:lnTo>
                  <a:lnTo>
                    <a:pt x="954" y="1044"/>
                  </a:lnTo>
                  <a:lnTo>
                    <a:pt x="954" y="1044"/>
                  </a:lnTo>
                  <a:lnTo>
                    <a:pt x="952" y="1048"/>
                  </a:lnTo>
                  <a:lnTo>
                    <a:pt x="952" y="1048"/>
                  </a:lnTo>
                  <a:lnTo>
                    <a:pt x="952" y="1050"/>
                  </a:lnTo>
                  <a:lnTo>
                    <a:pt x="952" y="1050"/>
                  </a:lnTo>
                  <a:lnTo>
                    <a:pt x="948" y="1056"/>
                  </a:lnTo>
                  <a:lnTo>
                    <a:pt x="942" y="1062"/>
                  </a:lnTo>
                  <a:lnTo>
                    <a:pt x="942" y="1062"/>
                  </a:lnTo>
                  <a:lnTo>
                    <a:pt x="934" y="1066"/>
                  </a:lnTo>
                  <a:lnTo>
                    <a:pt x="924" y="1070"/>
                  </a:lnTo>
                  <a:lnTo>
                    <a:pt x="924" y="1070"/>
                  </a:lnTo>
                  <a:lnTo>
                    <a:pt x="918" y="1076"/>
                  </a:lnTo>
                  <a:lnTo>
                    <a:pt x="912" y="1082"/>
                  </a:lnTo>
                  <a:lnTo>
                    <a:pt x="912" y="1082"/>
                  </a:lnTo>
                  <a:lnTo>
                    <a:pt x="902" y="1090"/>
                  </a:lnTo>
                  <a:lnTo>
                    <a:pt x="902" y="1096"/>
                  </a:lnTo>
                  <a:lnTo>
                    <a:pt x="902" y="1096"/>
                  </a:lnTo>
                  <a:lnTo>
                    <a:pt x="904" y="1098"/>
                  </a:lnTo>
                  <a:lnTo>
                    <a:pt x="904" y="1100"/>
                  </a:lnTo>
                  <a:lnTo>
                    <a:pt x="904" y="1100"/>
                  </a:lnTo>
                  <a:lnTo>
                    <a:pt x="904" y="1106"/>
                  </a:lnTo>
                  <a:lnTo>
                    <a:pt x="906" y="1110"/>
                  </a:lnTo>
                  <a:lnTo>
                    <a:pt x="906" y="1110"/>
                  </a:lnTo>
                  <a:lnTo>
                    <a:pt x="908" y="1110"/>
                  </a:lnTo>
                  <a:lnTo>
                    <a:pt x="908" y="1110"/>
                  </a:lnTo>
                  <a:lnTo>
                    <a:pt x="908" y="1122"/>
                  </a:lnTo>
                  <a:lnTo>
                    <a:pt x="908" y="1122"/>
                  </a:lnTo>
                  <a:lnTo>
                    <a:pt x="906" y="1124"/>
                  </a:lnTo>
                  <a:lnTo>
                    <a:pt x="906" y="1124"/>
                  </a:lnTo>
                  <a:lnTo>
                    <a:pt x="906" y="1126"/>
                  </a:lnTo>
                  <a:lnTo>
                    <a:pt x="906" y="1126"/>
                  </a:lnTo>
                  <a:lnTo>
                    <a:pt x="908" y="1126"/>
                  </a:lnTo>
                  <a:lnTo>
                    <a:pt x="908" y="1128"/>
                  </a:lnTo>
                  <a:lnTo>
                    <a:pt x="908" y="1128"/>
                  </a:lnTo>
                  <a:lnTo>
                    <a:pt x="906" y="1132"/>
                  </a:lnTo>
                  <a:lnTo>
                    <a:pt x="900" y="1134"/>
                  </a:lnTo>
                  <a:lnTo>
                    <a:pt x="890" y="1138"/>
                  </a:lnTo>
                  <a:lnTo>
                    <a:pt x="890" y="1138"/>
                  </a:lnTo>
                  <a:lnTo>
                    <a:pt x="886" y="1142"/>
                  </a:lnTo>
                  <a:lnTo>
                    <a:pt x="882" y="1146"/>
                  </a:lnTo>
                  <a:lnTo>
                    <a:pt x="882" y="1146"/>
                  </a:lnTo>
                  <a:lnTo>
                    <a:pt x="884" y="1146"/>
                  </a:lnTo>
                  <a:lnTo>
                    <a:pt x="884" y="1146"/>
                  </a:lnTo>
                  <a:lnTo>
                    <a:pt x="886" y="1148"/>
                  </a:lnTo>
                  <a:lnTo>
                    <a:pt x="886" y="1148"/>
                  </a:lnTo>
                  <a:lnTo>
                    <a:pt x="886" y="1156"/>
                  </a:lnTo>
                  <a:lnTo>
                    <a:pt x="884" y="1164"/>
                  </a:lnTo>
                  <a:lnTo>
                    <a:pt x="884" y="1164"/>
                  </a:lnTo>
                  <a:lnTo>
                    <a:pt x="880" y="1164"/>
                  </a:lnTo>
                  <a:lnTo>
                    <a:pt x="880" y="1164"/>
                  </a:lnTo>
                  <a:lnTo>
                    <a:pt x="882" y="1166"/>
                  </a:lnTo>
                  <a:lnTo>
                    <a:pt x="882" y="1170"/>
                  </a:lnTo>
                  <a:lnTo>
                    <a:pt x="882" y="1170"/>
                  </a:lnTo>
                  <a:lnTo>
                    <a:pt x="878" y="1174"/>
                  </a:lnTo>
                  <a:lnTo>
                    <a:pt x="872" y="1178"/>
                  </a:lnTo>
                  <a:lnTo>
                    <a:pt x="872" y="1178"/>
                  </a:lnTo>
                  <a:lnTo>
                    <a:pt x="858" y="1196"/>
                  </a:lnTo>
                  <a:lnTo>
                    <a:pt x="842" y="1212"/>
                  </a:lnTo>
                  <a:lnTo>
                    <a:pt x="842" y="1212"/>
                  </a:lnTo>
                  <a:lnTo>
                    <a:pt x="834" y="1218"/>
                  </a:lnTo>
                  <a:lnTo>
                    <a:pt x="834" y="1218"/>
                  </a:lnTo>
                  <a:lnTo>
                    <a:pt x="828" y="1220"/>
                  </a:lnTo>
                  <a:lnTo>
                    <a:pt x="824" y="1220"/>
                  </a:lnTo>
                  <a:lnTo>
                    <a:pt x="824" y="1220"/>
                  </a:lnTo>
                  <a:lnTo>
                    <a:pt x="822" y="1222"/>
                  </a:lnTo>
                  <a:lnTo>
                    <a:pt x="822" y="1222"/>
                  </a:lnTo>
                  <a:lnTo>
                    <a:pt x="818" y="1222"/>
                  </a:lnTo>
                  <a:lnTo>
                    <a:pt x="818" y="1222"/>
                  </a:lnTo>
                  <a:lnTo>
                    <a:pt x="814" y="1224"/>
                  </a:lnTo>
                  <a:lnTo>
                    <a:pt x="814" y="1224"/>
                  </a:lnTo>
                  <a:lnTo>
                    <a:pt x="810" y="1222"/>
                  </a:lnTo>
                  <a:lnTo>
                    <a:pt x="806" y="1222"/>
                  </a:lnTo>
                  <a:lnTo>
                    <a:pt x="806" y="1222"/>
                  </a:lnTo>
                  <a:lnTo>
                    <a:pt x="802" y="1222"/>
                  </a:lnTo>
                  <a:lnTo>
                    <a:pt x="802" y="1222"/>
                  </a:lnTo>
                  <a:lnTo>
                    <a:pt x="798" y="1222"/>
                  </a:lnTo>
                  <a:lnTo>
                    <a:pt x="792" y="1222"/>
                  </a:lnTo>
                  <a:lnTo>
                    <a:pt x="792" y="1222"/>
                  </a:lnTo>
                  <a:lnTo>
                    <a:pt x="790" y="1226"/>
                  </a:lnTo>
                  <a:lnTo>
                    <a:pt x="790" y="1226"/>
                  </a:lnTo>
                  <a:lnTo>
                    <a:pt x="784" y="1226"/>
                  </a:lnTo>
                  <a:lnTo>
                    <a:pt x="778" y="1226"/>
                  </a:lnTo>
                  <a:lnTo>
                    <a:pt x="778" y="1226"/>
                  </a:lnTo>
                  <a:lnTo>
                    <a:pt x="776" y="1228"/>
                  </a:lnTo>
                  <a:lnTo>
                    <a:pt x="774" y="1230"/>
                  </a:lnTo>
                  <a:lnTo>
                    <a:pt x="774" y="1230"/>
                  </a:lnTo>
                  <a:lnTo>
                    <a:pt x="768" y="1228"/>
                  </a:lnTo>
                  <a:lnTo>
                    <a:pt x="768" y="1228"/>
                  </a:lnTo>
                  <a:lnTo>
                    <a:pt x="768" y="1224"/>
                  </a:lnTo>
                  <a:lnTo>
                    <a:pt x="768" y="1224"/>
                  </a:lnTo>
                  <a:lnTo>
                    <a:pt x="764" y="1224"/>
                  </a:lnTo>
                  <a:lnTo>
                    <a:pt x="764" y="1224"/>
                  </a:lnTo>
                  <a:lnTo>
                    <a:pt x="764" y="1222"/>
                  </a:lnTo>
                  <a:lnTo>
                    <a:pt x="764" y="1222"/>
                  </a:lnTo>
                  <a:lnTo>
                    <a:pt x="762" y="1224"/>
                  </a:lnTo>
                  <a:lnTo>
                    <a:pt x="762" y="1224"/>
                  </a:lnTo>
                  <a:lnTo>
                    <a:pt x="762" y="1224"/>
                  </a:lnTo>
                  <a:lnTo>
                    <a:pt x="762" y="1224"/>
                  </a:lnTo>
                  <a:lnTo>
                    <a:pt x="760" y="1224"/>
                  </a:lnTo>
                  <a:lnTo>
                    <a:pt x="760" y="1224"/>
                  </a:lnTo>
                  <a:lnTo>
                    <a:pt x="760" y="1224"/>
                  </a:lnTo>
                  <a:lnTo>
                    <a:pt x="760" y="1224"/>
                  </a:lnTo>
                  <a:lnTo>
                    <a:pt x="762" y="1218"/>
                  </a:lnTo>
                  <a:lnTo>
                    <a:pt x="762" y="1218"/>
                  </a:lnTo>
                  <a:lnTo>
                    <a:pt x="758" y="1214"/>
                  </a:lnTo>
                  <a:lnTo>
                    <a:pt x="756" y="1210"/>
                  </a:lnTo>
                  <a:lnTo>
                    <a:pt x="756" y="1210"/>
                  </a:lnTo>
                  <a:lnTo>
                    <a:pt x="760" y="1210"/>
                  </a:lnTo>
                  <a:lnTo>
                    <a:pt x="760" y="1210"/>
                  </a:lnTo>
                  <a:lnTo>
                    <a:pt x="760" y="1204"/>
                  </a:lnTo>
                  <a:lnTo>
                    <a:pt x="758" y="1198"/>
                  </a:lnTo>
                  <a:lnTo>
                    <a:pt x="754" y="1190"/>
                  </a:lnTo>
                  <a:lnTo>
                    <a:pt x="754" y="1190"/>
                  </a:lnTo>
                  <a:lnTo>
                    <a:pt x="750" y="1180"/>
                  </a:lnTo>
                  <a:lnTo>
                    <a:pt x="746" y="1172"/>
                  </a:lnTo>
                  <a:lnTo>
                    <a:pt x="746" y="1172"/>
                  </a:lnTo>
                  <a:lnTo>
                    <a:pt x="736" y="1160"/>
                  </a:lnTo>
                  <a:lnTo>
                    <a:pt x="736" y="1160"/>
                  </a:lnTo>
                  <a:lnTo>
                    <a:pt x="732" y="1150"/>
                  </a:lnTo>
                  <a:lnTo>
                    <a:pt x="732" y="1150"/>
                  </a:lnTo>
                  <a:lnTo>
                    <a:pt x="732" y="1148"/>
                  </a:lnTo>
                  <a:lnTo>
                    <a:pt x="732" y="1148"/>
                  </a:lnTo>
                  <a:lnTo>
                    <a:pt x="730" y="1142"/>
                  </a:lnTo>
                  <a:lnTo>
                    <a:pt x="730" y="1142"/>
                  </a:lnTo>
                  <a:lnTo>
                    <a:pt x="730" y="1138"/>
                  </a:lnTo>
                  <a:lnTo>
                    <a:pt x="730" y="1136"/>
                  </a:lnTo>
                  <a:lnTo>
                    <a:pt x="730" y="1136"/>
                  </a:lnTo>
                  <a:lnTo>
                    <a:pt x="728" y="1130"/>
                  </a:lnTo>
                  <a:lnTo>
                    <a:pt x="728" y="1130"/>
                  </a:lnTo>
                  <a:lnTo>
                    <a:pt x="726" y="1118"/>
                  </a:lnTo>
                  <a:lnTo>
                    <a:pt x="726" y="1118"/>
                  </a:lnTo>
                  <a:lnTo>
                    <a:pt x="728" y="1114"/>
                  </a:lnTo>
                  <a:lnTo>
                    <a:pt x="726" y="1110"/>
                  </a:lnTo>
                  <a:lnTo>
                    <a:pt x="720" y="1102"/>
                  </a:lnTo>
                  <a:lnTo>
                    <a:pt x="720" y="1102"/>
                  </a:lnTo>
                  <a:lnTo>
                    <a:pt x="710" y="1082"/>
                  </a:lnTo>
                  <a:lnTo>
                    <a:pt x="710" y="1082"/>
                  </a:lnTo>
                  <a:lnTo>
                    <a:pt x="708" y="1078"/>
                  </a:lnTo>
                  <a:lnTo>
                    <a:pt x="704" y="1074"/>
                  </a:lnTo>
                  <a:lnTo>
                    <a:pt x="704" y="1074"/>
                  </a:lnTo>
                  <a:lnTo>
                    <a:pt x="704" y="1064"/>
                  </a:lnTo>
                  <a:lnTo>
                    <a:pt x="704" y="1054"/>
                  </a:lnTo>
                  <a:lnTo>
                    <a:pt x="704" y="1054"/>
                  </a:lnTo>
                  <a:lnTo>
                    <a:pt x="706" y="1050"/>
                  </a:lnTo>
                  <a:lnTo>
                    <a:pt x="708" y="1044"/>
                  </a:lnTo>
                  <a:lnTo>
                    <a:pt x="710" y="1034"/>
                  </a:lnTo>
                  <a:lnTo>
                    <a:pt x="710" y="1034"/>
                  </a:lnTo>
                  <a:lnTo>
                    <a:pt x="714" y="1030"/>
                  </a:lnTo>
                  <a:lnTo>
                    <a:pt x="714" y="1030"/>
                  </a:lnTo>
                  <a:lnTo>
                    <a:pt x="714" y="1026"/>
                  </a:lnTo>
                  <a:lnTo>
                    <a:pt x="714" y="1026"/>
                  </a:lnTo>
                  <a:lnTo>
                    <a:pt x="718" y="1026"/>
                  </a:lnTo>
                  <a:lnTo>
                    <a:pt x="718" y="1026"/>
                  </a:lnTo>
                  <a:lnTo>
                    <a:pt x="720" y="1022"/>
                  </a:lnTo>
                  <a:lnTo>
                    <a:pt x="722" y="1016"/>
                  </a:lnTo>
                  <a:lnTo>
                    <a:pt x="722" y="1016"/>
                  </a:lnTo>
                  <a:lnTo>
                    <a:pt x="720" y="1008"/>
                  </a:lnTo>
                  <a:lnTo>
                    <a:pt x="720" y="1008"/>
                  </a:lnTo>
                  <a:lnTo>
                    <a:pt x="716" y="1000"/>
                  </a:lnTo>
                  <a:lnTo>
                    <a:pt x="716" y="996"/>
                  </a:lnTo>
                  <a:lnTo>
                    <a:pt x="718" y="992"/>
                  </a:lnTo>
                  <a:lnTo>
                    <a:pt x="718" y="992"/>
                  </a:lnTo>
                  <a:lnTo>
                    <a:pt x="718" y="988"/>
                  </a:lnTo>
                  <a:lnTo>
                    <a:pt x="718" y="986"/>
                  </a:lnTo>
                  <a:lnTo>
                    <a:pt x="714" y="982"/>
                  </a:lnTo>
                  <a:lnTo>
                    <a:pt x="714" y="982"/>
                  </a:lnTo>
                  <a:lnTo>
                    <a:pt x="712" y="976"/>
                  </a:lnTo>
                  <a:lnTo>
                    <a:pt x="712" y="976"/>
                  </a:lnTo>
                  <a:lnTo>
                    <a:pt x="708" y="970"/>
                  </a:lnTo>
                  <a:lnTo>
                    <a:pt x="708" y="970"/>
                  </a:lnTo>
                  <a:lnTo>
                    <a:pt x="708" y="966"/>
                  </a:lnTo>
                  <a:lnTo>
                    <a:pt x="708" y="962"/>
                  </a:lnTo>
                  <a:lnTo>
                    <a:pt x="708" y="962"/>
                  </a:lnTo>
                  <a:lnTo>
                    <a:pt x="704" y="956"/>
                  </a:lnTo>
                  <a:lnTo>
                    <a:pt x="704" y="956"/>
                  </a:lnTo>
                  <a:lnTo>
                    <a:pt x="694" y="946"/>
                  </a:lnTo>
                  <a:lnTo>
                    <a:pt x="694" y="946"/>
                  </a:lnTo>
                  <a:lnTo>
                    <a:pt x="688" y="940"/>
                  </a:lnTo>
                  <a:lnTo>
                    <a:pt x="688" y="940"/>
                  </a:lnTo>
                  <a:lnTo>
                    <a:pt x="688" y="938"/>
                  </a:lnTo>
                  <a:lnTo>
                    <a:pt x="688" y="938"/>
                  </a:lnTo>
                  <a:lnTo>
                    <a:pt x="686" y="938"/>
                  </a:lnTo>
                  <a:lnTo>
                    <a:pt x="686" y="938"/>
                  </a:lnTo>
                  <a:lnTo>
                    <a:pt x="682" y="932"/>
                  </a:lnTo>
                  <a:lnTo>
                    <a:pt x="682" y="932"/>
                  </a:lnTo>
                  <a:lnTo>
                    <a:pt x="682" y="932"/>
                  </a:lnTo>
                  <a:lnTo>
                    <a:pt x="682" y="932"/>
                  </a:lnTo>
                  <a:lnTo>
                    <a:pt x="684" y="930"/>
                  </a:lnTo>
                  <a:lnTo>
                    <a:pt x="684" y="930"/>
                  </a:lnTo>
                  <a:lnTo>
                    <a:pt x="680" y="928"/>
                  </a:lnTo>
                  <a:lnTo>
                    <a:pt x="680" y="928"/>
                  </a:lnTo>
                  <a:lnTo>
                    <a:pt x="678" y="924"/>
                  </a:lnTo>
                  <a:lnTo>
                    <a:pt x="678" y="924"/>
                  </a:lnTo>
                  <a:lnTo>
                    <a:pt x="682" y="920"/>
                  </a:lnTo>
                  <a:lnTo>
                    <a:pt x="684" y="916"/>
                  </a:lnTo>
                  <a:lnTo>
                    <a:pt x="684" y="916"/>
                  </a:lnTo>
                  <a:lnTo>
                    <a:pt x="688" y="916"/>
                  </a:lnTo>
                  <a:lnTo>
                    <a:pt x="688" y="916"/>
                  </a:lnTo>
                  <a:lnTo>
                    <a:pt x="688" y="916"/>
                  </a:lnTo>
                  <a:lnTo>
                    <a:pt x="684" y="912"/>
                  </a:lnTo>
                  <a:lnTo>
                    <a:pt x="684" y="912"/>
                  </a:lnTo>
                  <a:lnTo>
                    <a:pt x="686" y="910"/>
                  </a:lnTo>
                  <a:lnTo>
                    <a:pt x="686" y="906"/>
                  </a:lnTo>
                  <a:lnTo>
                    <a:pt x="686" y="906"/>
                  </a:lnTo>
                  <a:lnTo>
                    <a:pt x="684" y="906"/>
                  </a:lnTo>
                  <a:lnTo>
                    <a:pt x="684" y="906"/>
                  </a:lnTo>
                  <a:lnTo>
                    <a:pt x="684" y="906"/>
                  </a:lnTo>
                  <a:lnTo>
                    <a:pt x="684" y="906"/>
                  </a:lnTo>
                  <a:lnTo>
                    <a:pt x="686" y="902"/>
                  </a:lnTo>
                  <a:lnTo>
                    <a:pt x="688" y="898"/>
                  </a:lnTo>
                  <a:lnTo>
                    <a:pt x="688" y="898"/>
                  </a:lnTo>
                  <a:lnTo>
                    <a:pt x="688" y="896"/>
                  </a:lnTo>
                  <a:lnTo>
                    <a:pt x="688" y="896"/>
                  </a:lnTo>
                  <a:lnTo>
                    <a:pt x="688" y="892"/>
                  </a:lnTo>
                  <a:lnTo>
                    <a:pt x="688" y="892"/>
                  </a:lnTo>
                  <a:lnTo>
                    <a:pt x="686" y="884"/>
                  </a:lnTo>
                  <a:lnTo>
                    <a:pt x="686" y="884"/>
                  </a:lnTo>
                  <a:lnTo>
                    <a:pt x="686" y="884"/>
                  </a:lnTo>
                  <a:lnTo>
                    <a:pt x="686" y="884"/>
                  </a:lnTo>
                  <a:lnTo>
                    <a:pt x="686" y="882"/>
                  </a:lnTo>
                  <a:lnTo>
                    <a:pt x="686" y="882"/>
                  </a:lnTo>
                  <a:lnTo>
                    <a:pt x="686" y="882"/>
                  </a:lnTo>
                  <a:lnTo>
                    <a:pt x="686" y="882"/>
                  </a:lnTo>
                  <a:lnTo>
                    <a:pt x="680" y="880"/>
                  </a:lnTo>
                  <a:lnTo>
                    <a:pt x="680" y="876"/>
                  </a:lnTo>
                  <a:lnTo>
                    <a:pt x="680" y="876"/>
                  </a:lnTo>
                  <a:lnTo>
                    <a:pt x="676" y="876"/>
                  </a:lnTo>
                  <a:lnTo>
                    <a:pt x="674" y="876"/>
                  </a:lnTo>
                  <a:lnTo>
                    <a:pt x="674" y="876"/>
                  </a:lnTo>
                  <a:lnTo>
                    <a:pt x="674" y="876"/>
                  </a:lnTo>
                  <a:lnTo>
                    <a:pt x="674" y="876"/>
                  </a:lnTo>
                  <a:lnTo>
                    <a:pt x="670" y="878"/>
                  </a:lnTo>
                  <a:lnTo>
                    <a:pt x="664" y="878"/>
                  </a:lnTo>
                  <a:lnTo>
                    <a:pt x="664" y="878"/>
                  </a:lnTo>
                  <a:lnTo>
                    <a:pt x="660" y="880"/>
                  </a:lnTo>
                  <a:lnTo>
                    <a:pt x="654" y="878"/>
                  </a:lnTo>
                  <a:lnTo>
                    <a:pt x="650" y="876"/>
                  </a:lnTo>
                  <a:lnTo>
                    <a:pt x="648" y="872"/>
                  </a:lnTo>
                  <a:lnTo>
                    <a:pt x="648" y="872"/>
                  </a:lnTo>
                  <a:lnTo>
                    <a:pt x="650" y="868"/>
                  </a:lnTo>
                  <a:lnTo>
                    <a:pt x="650" y="868"/>
                  </a:lnTo>
                  <a:lnTo>
                    <a:pt x="648" y="868"/>
                  </a:lnTo>
                  <a:lnTo>
                    <a:pt x="648" y="868"/>
                  </a:lnTo>
                  <a:lnTo>
                    <a:pt x="646" y="868"/>
                  </a:lnTo>
                  <a:lnTo>
                    <a:pt x="646" y="868"/>
                  </a:lnTo>
                  <a:lnTo>
                    <a:pt x="646" y="866"/>
                  </a:lnTo>
                  <a:lnTo>
                    <a:pt x="646" y="866"/>
                  </a:lnTo>
                  <a:lnTo>
                    <a:pt x="640" y="862"/>
                  </a:lnTo>
                  <a:lnTo>
                    <a:pt x="636" y="860"/>
                  </a:lnTo>
                  <a:lnTo>
                    <a:pt x="636" y="860"/>
                  </a:lnTo>
                  <a:lnTo>
                    <a:pt x="634" y="862"/>
                  </a:lnTo>
                  <a:lnTo>
                    <a:pt x="634" y="862"/>
                  </a:lnTo>
                  <a:lnTo>
                    <a:pt x="614" y="862"/>
                  </a:lnTo>
                  <a:lnTo>
                    <a:pt x="614" y="862"/>
                  </a:lnTo>
                  <a:lnTo>
                    <a:pt x="612" y="864"/>
                  </a:lnTo>
                  <a:lnTo>
                    <a:pt x="610" y="866"/>
                  </a:lnTo>
                  <a:lnTo>
                    <a:pt x="610" y="866"/>
                  </a:lnTo>
                  <a:lnTo>
                    <a:pt x="602" y="868"/>
                  </a:lnTo>
                  <a:lnTo>
                    <a:pt x="602" y="868"/>
                  </a:lnTo>
                  <a:lnTo>
                    <a:pt x="584" y="876"/>
                  </a:lnTo>
                  <a:lnTo>
                    <a:pt x="584" y="876"/>
                  </a:lnTo>
                  <a:lnTo>
                    <a:pt x="576" y="870"/>
                  </a:lnTo>
                  <a:lnTo>
                    <a:pt x="576" y="870"/>
                  </a:lnTo>
                  <a:lnTo>
                    <a:pt x="576" y="872"/>
                  </a:lnTo>
                  <a:lnTo>
                    <a:pt x="576" y="872"/>
                  </a:lnTo>
                  <a:lnTo>
                    <a:pt x="572" y="872"/>
                  </a:lnTo>
                  <a:lnTo>
                    <a:pt x="570" y="870"/>
                  </a:lnTo>
                  <a:lnTo>
                    <a:pt x="570" y="870"/>
                  </a:lnTo>
                  <a:lnTo>
                    <a:pt x="562" y="870"/>
                  </a:lnTo>
                  <a:lnTo>
                    <a:pt x="558" y="872"/>
                  </a:lnTo>
                  <a:lnTo>
                    <a:pt x="558" y="872"/>
                  </a:lnTo>
                  <a:lnTo>
                    <a:pt x="548" y="874"/>
                  </a:lnTo>
                  <a:lnTo>
                    <a:pt x="548" y="874"/>
                  </a:lnTo>
                  <a:lnTo>
                    <a:pt x="538" y="878"/>
                  </a:lnTo>
                  <a:lnTo>
                    <a:pt x="538" y="878"/>
                  </a:lnTo>
                  <a:lnTo>
                    <a:pt x="532" y="876"/>
                  </a:lnTo>
                  <a:lnTo>
                    <a:pt x="528" y="874"/>
                  </a:lnTo>
                  <a:lnTo>
                    <a:pt x="528" y="874"/>
                  </a:lnTo>
                  <a:lnTo>
                    <a:pt x="520" y="868"/>
                  </a:lnTo>
                  <a:lnTo>
                    <a:pt x="514" y="864"/>
                  </a:lnTo>
                  <a:lnTo>
                    <a:pt x="514" y="864"/>
                  </a:lnTo>
                  <a:lnTo>
                    <a:pt x="506" y="860"/>
                  </a:lnTo>
                  <a:lnTo>
                    <a:pt x="506" y="860"/>
                  </a:lnTo>
                  <a:lnTo>
                    <a:pt x="502" y="856"/>
                  </a:lnTo>
                  <a:lnTo>
                    <a:pt x="496" y="852"/>
                  </a:lnTo>
                  <a:lnTo>
                    <a:pt x="496" y="852"/>
                  </a:lnTo>
                  <a:lnTo>
                    <a:pt x="496" y="850"/>
                  </a:lnTo>
                  <a:lnTo>
                    <a:pt x="496" y="850"/>
                  </a:lnTo>
                  <a:lnTo>
                    <a:pt x="492" y="848"/>
                  </a:lnTo>
                  <a:lnTo>
                    <a:pt x="488" y="844"/>
                  </a:lnTo>
                  <a:lnTo>
                    <a:pt x="490" y="844"/>
                  </a:lnTo>
                  <a:lnTo>
                    <a:pt x="490" y="844"/>
                  </a:lnTo>
                  <a:lnTo>
                    <a:pt x="492" y="842"/>
                  </a:lnTo>
                  <a:lnTo>
                    <a:pt x="492" y="842"/>
                  </a:lnTo>
                  <a:lnTo>
                    <a:pt x="490" y="842"/>
                  </a:lnTo>
                  <a:lnTo>
                    <a:pt x="490" y="842"/>
                  </a:lnTo>
                  <a:lnTo>
                    <a:pt x="490" y="840"/>
                  </a:lnTo>
                  <a:lnTo>
                    <a:pt x="490" y="838"/>
                  </a:lnTo>
                  <a:lnTo>
                    <a:pt x="490" y="838"/>
                  </a:lnTo>
                  <a:lnTo>
                    <a:pt x="488" y="836"/>
                  </a:lnTo>
                  <a:lnTo>
                    <a:pt x="484" y="834"/>
                  </a:lnTo>
                  <a:lnTo>
                    <a:pt x="484" y="834"/>
                  </a:lnTo>
                  <a:lnTo>
                    <a:pt x="484" y="830"/>
                  </a:lnTo>
                  <a:lnTo>
                    <a:pt x="484" y="830"/>
                  </a:lnTo>
                  <a:lnTo>
                    <a:pt x="480" y="828"/>
                  </a:lnTo>
                  <a:lnTo>
                    <a:pt x="476" y="826"/>
                  </a:lnTo>
                  <a:lnTo>
                    <a:pt x="476" y="826"/>
                  </a:lnTo>
                  <a:lnTo>
                    <a:pt x="476" y="822"/>
                  </a:lnTo>
                  <a:lnTo>
                    <a:pt x="476" y="822"/>
                  </a:lnTo>
                  <a:lnTo>
                    <a:pt x="474" y="822"/>
                  </a:lnTo>
                  <a:lnTo>
                    <a:pt x="474" y="822"/>
                  </a:lnTo>
                  <a:lnTo>
                    <a:pt x="472" y="820"/>
                  </a:lnTo>
                  <a:lnTo>
                    <a:pt x="472" y="820"/>
                  </a:lnTo>
                  <a:lnTo>
                    <a:pt x="470" y="820"/>
                  </a:lnTo>
                  <a:lnTo>
                    <a:pt x="470" y="820"/>
                  </a:lnTo>
                  <a:lnTo>
                    <a:pt x="470" y="816"/>
                  </a:lnTo>
                  <a:lnTo>
                    <a:pt x="472" y="814"/>
                  </a:lnTo>
                  <a:lnTo>
                    <a:pt x="472" y="814"/>
                  </a:lnTo>
                  <a:lnTo>
                    <a:pt x="470" y="814"/>
                  </a:lnTo>
                  <a:lnTo>
                    <a:pt x="466" y="814"/>
                  </a:lnTo>
                  <a:lnTo>
                    <a:pt x="466" y="814"/>
                  </a:lnTo>
                  <a:lnTo>
                    <a:pt x="462" y="812"/>
                  </a:lnTo>
                  <a:lnTo>
                    <a:pt x="462" y="812"/>
                  </a:lnTo>
                  <a:lnTo>
                    <a:pt x="462" y="810"/>
                  </a:lnTo>
                  <a:lnTo>
                    <a:pt x="462" y="810"/>
                  </a:lnTo>
                  <a:lnTo>
                    <a:pt x="460" y="810"/>
                  </a:lnTo>
                  <a:lnTo>
                    <a:pt x="458" y="808"/>
                  </a:lnTo>
                  <a:lnTo>
                    <a:pt x="458" y="808"/>
                  </a:lnTo>
                  <a:lnTo>
                    <a:pt x="458" y="804"/>
                  </a:lnTo>
                  <a:lnTo>
                    <a:pt x="458" y="800"/>
                  </a:lnTo>
                  <a:lnTo>
                    <a:pt x="458" y="800"/>
                  </a:lnTo>
                  <a:lnTo>
                    <a:pt x="460" y="800"/>
                  </a:lnTo>
                  <a:lnTo>
                    <a:pt x="460" y="800"/>
                  </a:lnTo>
                  <a:lnTo>
                    <a:pt x="460" y="798"/>
                  </a:lnTo>
                  <a:lnTo>
                    <a:pt x="460" y="798"/>
                  </a:lnTo>
                  <a:lnTo>
                    <a:pt x="458" y="792"/>
                  </a:lnTo>
                  <a:lnTo>
                    <a:pt x="456" y="790"/>
                  </a:lnTo>
                  <a:lnTo>
                    <a:pt x="452" y="788"/>
                  </a:lnTo>
                  <a:lnTo>
                    <a:pt x="452" y="788"/>
                  </a:lnTo>
                  <a:lnTo>
                    <a:pt x="452" y="788"/>
                  </a:lnTo>
                  <a:lnTo>
                    <a:pt x="452" y="788"/>
                  </a:lnTo>
                  <a:lnTo>
                    <a:pt x="458" y="784"/>
                  </a:lnTo>
                  <a:lnTo>
                    <a:pt x="460" y="776"/>
                  </a:lnTo>
                  <a:lnTo>
                    <a:pt x="460" y="776"/>
                  </a:lnTo>
                  <a:lnTo>
                    <a:pt x="462" y="770"/>
                  </a:lnTo>
                  <a:lnTo>
                    <a:pt x="462" y="770"/>
                  </a:lnTo>
                  <a:lnTo>
                    <a:pt x="464" y="758"/>
                  </a:lnTo>
                  <a:lnTo>
                    <a:pt x="464" y="752"/>
                  </a:lnTo>
                  <a:lnTo>
                    <a:pt x="460" y="748"/>
                  </a:lnTo>
                  <a:lnTo>
                    <a:pt x="460" y="748"/>
                  </a:lnTo>
                  <a:lnTo>
                    <a:pt x="462" y="744"/>
                  </a:lnTo>
                  <a:lnTo>
                    <a:pt x="462" y="740"/>
                  </a:lnTo>
                  <a:lnTo>
                    <a:pt x="460" y="736"/>
                  </a:lnTo>
                  <a:lnTo>
                    <a:pt x="458" y="734"/>
                  </a:lnTo>
                  <a:lnTo>
                    <a:pt x="458" y="734"/>
                  </a:lnTo>
                  <a:lnTo>
                    <a:pt x="456" y="736"/>
                  </a:lnTo>
                  <a:lnTo>
                    <a:pt x="456" y="736"/>
                  </a:lnTo>
                  <a:lnTo>
                    <a:pt x="456" y="728"/>
                  </a:lnTo>
                  <a:lnTo>
                    <a:pt x="458" y="724"/>
                  </a:lnTo>
                  <a:lnTo>
                    <a:pt x="458" y="724"/>
                  </a:lnTo>
                  <a:lnTo>
                    <a:pt x="462" y="720"/>
                  </a:lnTo>
                  <a:lnTo>
                    <a:pt x="462" y="720"/>
                  </a:lnTo>
                  <a:lnTo>
                    <a:pt x="468" y="706"/>
                  </a:lnTo>
                  <a:lnTo>
                    <a:pt x="468" y="706"/>
                  </a:lnTo>
                  <a:lnTo>
                    <a:pt x="472" y="702"/>
                  </a:lnTo>
                  <a:lnTo>
                    <a:pt x="474" y="700"/>
                  </a:lnTo>
                  <a:lnTo>
                    <a:pt x="474" y="700"/>
                  </a:lnTo>
                  <a:lnTo>
                    <a:pt x="474" y="696"/>
                  </a:lnTo>
                  <a:lnTo>
                    <a:pt x="474" y="696"/>
                  </a:lnTo>
                  <a:lnTo>
                    <a:pt x="478" y="686"/>
                  </a:lnTo>
                  <a:lnTo>
                    <a:pt x="478" y="686"/>
                  </a:lnTo>
                  <a:lnTo>
                    <a:pt x="482" y="684"/>
                  </a:lnTo>
                  <a:lnTo>
                    <a:pt x="486" y="682"/>
                  </a:lnTo>
                  <a:lnTo>
                    <a:pt x="486" y="682"/>
                  </a:lnTo>
                  <a:lnTo>
                    <a:pt x="488" y="676"/>
                  </a:lnTo>
                  <a:lnTo>
                    <a:pt x="490" y="672"/>
                  </a:lnTo>
                  <a:lnTo>
                    <a:pt x="492" y="670"/>
                  </a:lnTo>
                  <a:lnTo>
                    <a:pt x="492" y="670"/>
                  </a:lnTo>
                  <a:lnTo>
                    <a:pt x="500" y="668"/>
                  </a:lnTo>
                  <a:lnTo>
                    <a:pt x="500" y="668"/>
                  </a:lnTo>
                  <a:lnTo>
                    <a:pt x="510" y="662"/>
                  </a:lnTo>
                  <a:lnTo>
                    <a:pt x="518" y="654"/>
                  </a:lnTo>
                  <a:lnTo>
                    <a:pt x="518" y="654"/>
                  </a:lnTo>
                  <a:lnTo>
                    <a:pt x="520" y="648"/>
                  </a:lnTo>
                  <a:lnTo>
                    <a:pt x="518" y="646"/>
                  </a:lnTo>
                  <a:lnTo>
                    <a:pt x="518" y="642"/>
                  </a:lnTo>
                  <a:lnTo>
                    <a:pt x="518" y="638"/>
                  </a:lnTo>
                  <a:lnTo>
                    <a:pt x="518" y="638"/>
                  </a:lnTo>
                  <a:lnTo>
                    <a:pt x="522" y="632"/>
                  </a:lnTo>
                  <a:lnTo>
                    <a:pt x="522" y="632"/>
                  </a:lnTo>
                  <a:lnTo>
                    <a:pt x="522" y="626"/>
                  </a:lnTo>
                  <a:lnTo>
                    <a:pt x="522" y="626"/>
                  </a:lnTo>
                  <a:lnTo>
                    <a:pt x="530" y="618"/>
                  </a:lnTo>
                  <a:lnTo>
                    <a:pt x="530" y="618"/>
                  </a:lnTo>
                  <a:lnTo>
                    <a:pt x="538" y="616"/>
                  </a:lnTo>
                  <a:lnTo>
                    <a:pt x="542" y="614"/>
                  </a:lnTo>
                  <a:lnTo>
                    <a:pt x="544" y="610"/>
                  </a:lnTo>
                  <a:lnTo>
                    <a:pt x="544" y="610"/>
                  </a:lnTo>
                  <a:lnTo>
                    <a:pt x="548" y="602"/>
                  </a:lnTo>
                  <a:lnTo>
                    <a:pt x="552" y="594"/>
                  </a:lnTo>
                  <a:lnTo>
                    <a:pt x="552" y="594"/>
                  </a:lnTo>
                  <a:lnTo>
                    <a:pt x="554" y="594"/>
                  </a:lnTo>
                  <a:lnTo>
                    <a:pt x="554" y="594"/>
                  </a:lnTo>
                  <a:lnTo>
                    <a:pt x="558" y="598"/>
                  </a:lnTo>
                  <a:lnTo>
                    <a:pt x="562" y="600"/>
                  </a:lnTo>
                  <a:lnTo>
                    <a:pt x="562" y="600"/>
                  </a:lnTo>
                  <a:lnTo>
                    <a:pt x="572" y="600"/>
                  </a:lnTo>
                  <a:lnTo>
                    <a:pt x="576" y="598"/>
                  </a:lnTo>
                  <a:lnTo>
                    <a:pt x="576" y="598"/>
                  </a:lnTo>
                  <a:lnTo>
                    <a:pt x="580" y="602"/>
                  </a:lnTo>
                  <a:lnTo>
                    <a:pt x="586" y="602"/>
                  </a:lnTo>
                  <a:lnTo>
                    <a:pt x="586" y="602"/>
                  </a:lnTo>
                  <a:lnTo>
                    <a:pt x="590" y="600"/>
                  </a:lnTo>
                  <a:lnTo>
                    <a:pt x="592" y="596"/>
                  </a:lnTo>
                  <a:lnTo>
                    <a:pt x="592" y="596"/>
                  </a:lnTo>
                  <a:lnTo>
                    <a:pt x="600" y="594"/>
                  </a:lnTo>
                  <a:lnTo>
                    <a:pt x="600" y="594"/>
                  </a:lnTo>
                  <a:lnTo>
                    <a:pt x="602" y="594"/>
                  </a:lnTo>
                  <a:lnTo>
                    <a:pt x="602" y="594"/>
                  </a:lnTo>
                  <a:lnTo>
                    <a:pt x="606" y="592"/>
                  </a:lnTo>
                  <a:lnTo>
                    <a:pt x="610" y="588"/>
                  </a:lnTo>
                  <a:lnTo>
                    <a:pt x="610" y="588"/>
                  </a:lnTo>
                  <a:lnTo>
                    <a:pt x="616" y="588"/>
                  </a:lnTo>
                  <a:lnTo>
                    <a:pt x="622" y="588"/>
                  </a:lnTo>
                  <a:lnTo>
                    <a:pt x="622" y="588"/>
                  </a:lnTo>
                  <a:lnTo>
                    <a:pt x="626" y="586"/>
                  </a:lnTo>
                  <a:lnTo>
                    <a:pt x="626" y="586"/>
                  </a:lnTo>
                  <a:lnTo>
                    <a:pt x="628" y="586"/>
                  </a:lnTo>
                  <a:lnTo>
                    <a:pt x="632" y="586"/>
                  </a:lnTo>
                  <a:lnTo>
                    <a:pt x="632" y="586"/>
                  </a:lnTo>
                  <a:lnTo>
                    <a:pt x="634" y="584"/>
                  </a:lnTo>
                  <a:lnTo>
                    <a:pt x="634" y="584"/>
                  </a:lnTo>
                  <a:lnTo>
                    <a:pt x="638" y="584"/>
                  </a:lnTo>
                  <a:lnTo>
                    <a:pt x="642" y="584"/>
                  </a:lnTo>
                  <a:lnTo>
                    <a:pt x="646" y="586"/>
                  </a:lnTo>
                  <a:lnTo>
                    <a:pt x="650" y="586"/>
                  </a:lnTo>
                  <a:lnTo>
                    <a:pt x="650" y="586"/>
                  </a:lnTo>
                  <a:lnTo>
                    <a:pt x="654" y="584"/>
                  </a:lnTo>
                  <a:lnTo>
                    <a:pt x="658" y="582"/>
                  </a:lnTo>
                  <a:lnTo>
                    <a:pt x="658" y="582"/>
                  </a:lnTo>
                  <a:lnTo>
                    <a:pt x="662" y="584"/>
                  </a:lnTo>
                  <a:lnTo>
                    <a:pt x="662" y="584"/>
                  </a:lnTo>
                  <a:lnTo>
                    <a:pt x="666" y="582"/>
                  </a:lnTo>
                  <a:lnTo>
                    <a:pt x="666" y="582"/>
                  </a:lnTo>
                  <a:lnTo>
                    <a:pt x="670" y="584"/>
                  </a:lnTo>
                  <a:lnTo>
                    <a:pt x="670" y="584"/>
                  </a:lnTo>
                  <a:lnTo>
                    <a:pt x="674" y="584"/>
                  </a:lnTo>
                  <a:lnTo>
                    <a:pt x="678" y="584"/>
                  </a:lnTo>
                  <a:lnTo>
                    <a:pt x="684" y="580"/>
                  </a:lnTo>
                  <a:lnTo>
                    <a:pt x="684" y="580"/>
                  </a:lnTo>
                  <a:lnTo>
                    <a:pt x="686" y="580"/>
                  </a:lnTo>
                  <a:lnTo>
                    <a:pt x="686" y="580"/>
                  </a:lnTo>
                  <a:lnTo>
                    <a:pt x="690" y="582"/>
                  </a:lnTo>
                  <a:lnTo>
                    <a:pt x="690" y="582"/>
                  </a:lnTo>
                  <a:lnTo>
                    <a:pt x="692" y="586"/>
                  </a:lnTo>
                  <a:lnTo>
                    <a:pt x="692" y="586"/>
                  </a:lnTo>
                  <a:lnTo>
                    <a:pt x="692" y="586"/>
                  </a:lnTo>
                  <a:lnTo>
                    <a:pt x="692" y="586"/>
                  </a:lnTo>
                  <a:lnTo>
                    <a:pt x="698" y="582"/>
                  </a:lnTo>
                  <a:lnTo>
                    <a:pt x="698" y="582"/>
                  </a:lnTo>
                  <a:lnTo>
                    <a:pt x="696" y="586"/>
                  </a:lnTo>
                  <a:lnTo>
                    <a:pt x="694" y="590"/>
                  </a:lnTo>
                  <a:lnTo>
                    <a:pt x="694" y="592"/>
                  </a:lnTo>
                  <a:lnTo>
                    <a:pt x="698" y="596"/>
                  </a:lnTo>
                  <a:lnTo>
                    <a:pt x="698" y="596"/>
                  </a:lnTo>
                  <a:lnTo>
                    <a:pt x="698" y="600"/>
                  </a:lnTo>
                  <a:lnTo>
                    <a:pt x="698" y="600"/>
                  </a:lnTo>
                  <a:lnTo>
                    <a:pt x="694" y="606"/>
                  </a:lnTo>
                  <a:lnTo>
                    <a:pt x="688" y="610"/>
                  </a:lnTo>
                  <a:lnTo>
                    <a:pt x="688" y="610"/>
                  </a:lnTo>
                  <a:lnTo>
                    <a:pt x="692" y="614"/>
                  </a:lnTo>
                  <a:lnTo>
                    <a:pt x="694" y="616"/>
                  </a:lnTo>
                  <a:lnTo>
                    <a:pt x="694" y="616"/>
                  </a:lnTo>
                  <a:lnTo>
                    <a:pt x="698" y="616"/>
                  </a:lnTo>
                  <a:lnTo>
                    <a:pt x="698" y="616"/>
                  </a:lnTo>
                  <a:lnTo>
                    <a:pt x="700" y="620"/>
                  </a:lnTo>
                  <a:lnTo>
                    <a:pt x="700" y="620"/>
                  </a:lnTo>
                  <a:lnTo>
                    <a:pt x="710" y="624"/>
                  </a:lnTo>
                  <a:lnTo>
                    <a:pt x="710" y="624"/>
                  </a:lnTo>
                  <a:lnTo>
                    <a:pt x="718" y="624"/>
                  </a:lnTo>
                  <a:lnTo>
                    <a:pt x="718" y="624"/>
                  </a:lnTo>
                  <a:lnTo>
                    <a:pt x="724" y="624"/>
                  </a:lnTo>
                  <a:lnTo>
                    <a:pt x="724" y="624"/>
                  </a:lnTo>
                  <a:lnTo>
                    <a:pt x="728" y="626"/>
                  </a:lnTo>
                  <a:lnTo>
                    <a:pt x="728" y="626"/>
                  </a:lnTo>
                  <a:lnTo>
                    <a:pt x="732" y="628"/>
                  </a:lnTo>
                  <a:lnTo>
                    <a:pt x="732" y="628"/>
                  </a:lnTo>
                  <a:lnTo>
                    <a:pt x="734" y="630"/>
                  </a:lnTo>
                  <a:lnTo>
                    <a:pt x="736" y="632"/>
                  </a:lnTo>
                  <a:lnTo>
                    <a:pt x="736" y="636"/>
                  </a:lnTo>
                  <a:lnTo>
                    <a:pt x="738" y="638"/>
                  </a:lnTo>
                  <a:lnTo>
                    <a:pt x="738" y="638"/>
                  </a:lnTo>
                  <a:lnTo>
                    <a:pt x="746" y="640"/>
                  </a:lnTo>
                  <a:lnTo>
                    <a:pt x="754" y="642"/>
                  </a:lnTo>
                  <a:lnTo>
                    <a:pt x="754" y="642"/>
                  </a:lnTo>
                  <a:lnTo>
                    <a:pt x="760" y="646"/>
                  </a:lnTo>
                  <a:lnTo>
                    <a:pt x="766" y="648"/>
                  </a:lnTo>
                  <a:lnTo>
                    <a:pt x="766" y="648"/>
                  </a:lnTo>
                  <a:lnTo>
                    <a:pt x="768" y="648"/>
                  </a:lnTo>
                  <a:lnTo>
                    <a:pt x="770" y="646"/>
                  </a:lnTo>
                  <a:lnTo>
                    <a:pt x="770" y="646"/>
                  </a:lnTo>
                  <a:lnTo>
                    <a:pt x="774" y="642"/>
                  </a:lnTo>
                  <a:lnTo>
                    <a:pt x="776" y="640"/>
                  </a:lnTo>
                  <a:lnTo>
                    <a:pt x="774" y="636"/>
                  </a:lnTo>
                  <a:lnTo>
                    <a:pt x="776" y="630"/>
                  </a:lnTo>
                  <a:lnTo>
                    <a:pt x="776" y="630"/>
                  </a:lnTo>
                  <a:lnTo>
                    <a:pt x="778" y="628"/>
                  </a:lnTo>
                  <a:lnTo>
                    <a:pt x="784" y="624"/>
                  </a:lnTo>
                  <a:lnTo>
                    <a:pt x="792" y="624"/>
                  </a:lnTo>
                  <a:lnTo>
                    <a:pt x="798" y="624"/>
                  </a:lnTo>
                  <a:lnTo>
                    <a:pt x="798" y="624"/>
                  </a:lnTo>
                  <a:lnTo>
                    <a:pt x="800" y="628"/>
                  </a:lnTo>
                  <a:lnTo>
                    <a:pt x="802" y="630"/>
                  </a:lnTo>
                  <a:lnTo>
                    <a:pt x="802" y="630"/>
                  </a:lnTo>
                  <a:lnTo>
                    <a:pt x="812" y="632"/>
                  </a:lnTo>
                  <a:lnTo>
                    <a:pt x="816" y="632"/>
                  </a:lnTo>
                  <a:lnTo>
                    <a:pt x="816" y="632"/>
                  </a:lnTo>
                  <a:lnTo>
                    <a:pt x="818" y="634"/>
                  </a:lnTo>
                  <a:lnTo>
                    <a:pt x="820" y="636"/>
                  </a:lnTo>
                  <a:lnTo>
                    <a:pt x="828" y="636"/>
                  </a:lnTo>
                  <a:lnTo>
                    <a:pt x="828" y="636"/>
                  </a:lnTo>
                  <a:lnTo>
                    <a:pt x="842" y="638"/>
                  </a:lnTo>
                  <a:lnTo>
                    <a:pt x="842" y="638"/>
                  </a:lnTo>
                  <a:lnTo>
                    <a:pt x="842" y="640"/>
                  </a:lnTo>
                  <a:lnTo>
                    <a:pt x="842" y="640"/>
                  </a:lnTo>
                  <a:lnTo>
                    <a:pt x="848" y="640"/>
                  </a:lnTo>
                  <a:lnTo>
                    <a:pt x="848" y="640"/>
                  </a:lnTo>
                  <a:lnTo>
                    <a:pt x="852" y="642"/>
                  </a:lnTo>
                  <a:lnTo>
                    <a:pt x="854" y="642"/>
                  </a:lnTo>
                  <a:lnTo>
                    <a:pt x="854" y="642"/>
                  </a:lnTo>
                  <a:lnTo>
                    <a:pt x="858" y="640"/>
                  </a:lnTo>
                  <a:lnTo>
                    <a:pt x="858" y="640"/>
                  </a:lnTo>
                  <a:lnTo>
                    <a:pt x="866" y="636"/>
                  </a:lnTo>
                  <a:lnTo>
                    <a:pt x="876" y="636"/>
                  </a:lnTo>
                  <a:lnTo>
                    <a:pt x="876" y="636"/>
                  </a:lnTo>
                  <a:lnTo>
                    <a:pt x="876" y="638"/>
                  </a:lnTo>
                  <a:lnTo>
                    <a:pt x="878" y="640"/>
                  </a:lnTo>
                  <a:lnTo>
                    <a:pt x="878" y="640"/>
                  </a:lnTo>
                  <a:lnTo>
                    <a:pt x="882" y="640"/>
                  </a:lnTo>
                  <a:lnTo>
                    <a:pt x="886" y="640"/>
                  </a:lnTo>
                  <a:lnTo>
                    <a:pt x="886" y="640"/>
                  </a:lnTo>
                  <a:lnTo>
                    <a:pt x="890" y="640"/>
                  </a:lnTo>
                  <a:lnTo>
                    <a:pt x="892" y="640"/>
                  </a:lnTo>
                  <a:lnTo>
                    <a:pt x="896" y="638"/>
                  </a:lnTo>
                  <a:lnTo>
                    <a:pt x="896" y="638"/>
                  </a:lnTo>
                  <a:lnTo>
                    <a:pt x="904" y="656"/>
                  </a:lnTo>
                  <a:lnTo>
                    <a:pt x="904" y="656"/>
                  </a:lnTo>
                  <a:lnTo>
                    <a:pt x="902" y="658"/>
                  </a:lnTo>
                  <a:lnTo>
                    <a:pt x="900" y="662"/>
                  </a:lnTo>
                  <a:lnTo>
                    <a:pt x="898" y="670"/>
                  </a:lnTo>
                  <a:lnTo>
                    <a:pt x="898" y="670"/>
                  </a:lnTo>
                  <a:lnTo>
                    <a:pt x="896" y="670"/>
                  </a:lnTo>
                  <a:lnTo>
                    <a:pt x="896" y="670"/>
                  </a:lnTo>
                  <a:lnTo>
                    <a:pt x="888" y="662"/>
                  </a:lnTo>
                  <a:lnTo>
                    <a:pt x="884" y="652"/>
                  </a:lnTo>
                  <a:lnTo>
                    <a:pt x="884" y="652"/>
                  </a:lnTo>
                  <a:lnTo>
                    <a:pt x="882" y="654"/>
                  </a:lnTo>
                  <a:lnTo>
                    <a:pt x="882" y="654"/>
                  </a:lnTo>
                  <a:lnTo>
                    <a:pt x="882" y="658"/>
                  </a:lnTo>
                  <a:lnTo>
                    <a:pt x="884" y="662"/>
                  </a:lnTo>
                  <a:lnTo>
                    <a:pt x="890" y="670"/>
                  </a:lnTo>
                  <a:lnTo>
                    <a:pt x="890" y="670"/>
                  </a:lnTo>
                  <a:lnTo>
                    <a:pt x="894" y="682"/>
                  </a:lnTo>
                  <a:lnTo>
                    <a:pt x="894" y="682"/>
                  </a:lnTo>
                  <a:lnTo>
                    <a:pt x="906" y="702"/>
                  </a:lnTo>
                  <a:lnTo>
                    <a:pt x="906" y="702"/>
                  </a:lnTo>
                  <a:lnTo>
                    <a:pt x="910" y="706"/>
                  </a:lnTo>
                  <a:lnTo>
                    <a:pt x="910" y="706"/>
                  </a:lnTo>
                  <a:lnTo>
                    <a:pt x="908" y="708"/>
                  </a:lnTo>
                  <a:lnTo>
                    <a:pt x="908" y="708"/>
                  </a:lnTo>
                  <a:lnTo>
                    <a:pt x="910" y="716"/>
                  </a:lnTo>
                  <a:lnTo>
                    <a:pt x="910" y="716"/>
                  </a:lnTo>
                  <a:lnTo>
                    <a:pt x="916" y="718"/>
                  </a:lnTo>
                  <a:lnTo>
                    <a:pt x="916" y="718"/>
                  </a:lnTo>
                  <a:lnTo>
                    <a:pt x="920" y="724"/>
                  </a:lnTo>
                  <a:lnTo>
                    <a:pt x="922" y="730"/>
                  </a:lnTo>
                  <a:lnTo>
                    <a:pt x="922" y="730"/>
                  </a:lnTo>
                  <a:lnTo>
                    <a:pt x="924" y="742"/>
                  </a:lnTo>
                  <a:lnTo>
                    <a:pt x="924" y="748"/>
                  </a:lnTo>
                  <a:lnTo>
                    <a:pt x="926" y="752"/>
                  </a:lnTo>
                  <a:lnTo>
                    <a:pt x="926" y="752"/>
                  </a:lnTo>
                  <a:lnTo>
                    <a:pt x="930" y="756"/>
                  </a:lnTo>
                  <a:lnTo>
                    <a:pt x="934" y="758"/>
                  </a:lnTo>
                  <a:lnTo>
                    <a:pt x="936" y="760"/>
                  </a:lnTo>
                  <a:lnTo>
                    <a:pt x="936" y="760"/>
                  </a:lnTo>
                  <a:lnTo>
                    <a:pt x="940" y="774"/>
                  </a:lnTo>
                  <a:lnTo>
                    <a:pt x="942" y="780"/>
                  </a:lnTo>
                  <a:lnTo>
                    <a:pt x="946" y="786"/>
                  </a:lnTo>
                  <a:lnTo>
                    <a:pt x="946" y="786"/>
                  </a:lnTo>
                  <a:lnTo>
                    <a:pt x="946" y="786"/>
                  </a:lnTo>
                  <a:lnTo>
                    <a:pt x="946" y="786"/>
                  </a:lnTo>
                  <a:lnTo>
                    <a:pt x="946" y="782"/>
                  </a:lnTo>
                  <a:lnTo>
                    <a:pt x="946" y="782"/>
                  </a:lnTo>
                  <a:lnTo>
                    <a:pt x="950" y="786"/>
                  </a:lnTo>
                  <a:lnTo>
                    <a:pt x="950" y="786"/>
                  </a:lnTo>
                  <a:lnTo>
                    <a:pt x="954" y="788"/>
                  </a:lnTo>
                  <a:lnTo>
                    <a:pt x="954" y="788"/>
                  </a:lnTo>
                  <a:lnTo>
                    <a:pt x="962" y="796"/>
                  </a:lnTo>
                  <a:lnTo>
                    <a:pt x="962" y="796"/>
                  </a:lnTo>
                  <a:lnTo>
                    <a:pt x="966" y="796"/>
                  </a:lnTo>
                  <a:lnTo>
                    <a:pt x="966" y="796"/>
                  </a:lnTo>
                  <a:lnTo>
                    <a:pt x="968" y="800"/>
                  </a:lnTo>
                  <a:lnTo>
                    <a:pt x="968" y="802"/>
                  </a:lnTo>
                  <a:lnTo>
                    <a:pt x="968" y="802"/>
                  </a:lnTo>
                  <a:lnTo>
                    <a:pt x="974" y="806"/>
                  </a:lnTo>
                  <a:lnTo>
                    <a:pt x="976" y="808"/>
                  </a:lnTo>
                  <a:lnTo>
                    <a:pt x="978" y="812"/>
                  </a:lnTo>
                  <a:lnTo>
                    <a:pt x="978" y="812"/>
                  </a:lnTo>
                  <a:lnTo>
                    <a:pt x="970" y="816"/>
                  </a:lnTo>
                  <a:lnTo>
                    <a:pt x="970" y="816"/>
                  </a:lnTo>
                  <a:lnTo>
                    <a:pt x="970" y="816"/>
                  </a:lnTo>
                  <a:lnTo>
                    <a:pt x="970" y="816"/>
                  </a:lnTo>
                  <a:lnTo>
                    <a:pt x="970" y="816"/>
                  </a:lnTo>
                  <a:lnTo>
                    <a:pt x="976" y="816"/>
                  </a:lnTo>
                  <a:lnTo>
                    <a:pt x="976" y="816"/>
                  </a:lnTo>
                  <a:lnTo>
                    <a:pt x="980" y="822"/>
                  </a:lnTo>
                  <a:lnTo>
                    <a:pt x="984" y="826"/>
                  </a:lnTo>
                  <a:lnTo>
                    <a:pt x="990" y="826"/>
                  </a:lnTo>
                  <a:lnTo>
                    <a:pt x="990" y="826"/>
                  </a:lnTo>
                  <a:lnTo>
                    <a:pt x="998" y="822"/>
                  </a:lnTo>
                  <a:lnTo>
                    <a:pt x="998" y="822"/>
                  </a:lnTo>
                  <a:lnTo>
                    <a:pt x="1002" y="824"/>
                  </a:lnTo>
                  <a:lnTo>
                    <a:pt x="1004" y="824"/>
                  </a:lnTo>
                  <a:lnTo>
                    <a:pt x="1004" y="824"/>
                  </a:lnTo>
                  <a:lnTo>
                    <a:pt x="1010" y="820"/>
                  </a:lnTo>
                  <a:lnTo>
                    <a:pt x="1012" y="820"/>
                  </a:lnTo>
                  <a:lnTo>
                    <a:pt x="1012" y="820"/>
                  </a:lnTo>
                  <a:lnTo>
                    <a:pt x="1016" y="820"/>
                  </a:lnTo>
                  <a:lnTo>
                    <a:pt x="1016" y="820"/>
                  </a:lnTo>
                  <a:lnTo>
                    <a:pt x="1020" y="818"/>
                  </a:lnTo>
                  <a:lnTo>
                    <a:pt x="1022" y="818"/>
                  </a:lnTo>
                  <a:lnTo>
                    <a:pt x="1022" y="818"/>
                  </a:lnTo>
                  <a:lnTo>
                    <a:pt x="1028" y="818"/>
                  </a:lnTo>
                  <a:lnTo>
                    <a:pt x="1028" y="818"/>
                  </a:lnTo>
                  <a:lnTo>
                    <a:pt x="1034" y="816"/>
                  </a:lnTo>
                  <a:lnTo>
                    <a:pt x="1040" y="812"/>
                  </a:lnTo>
                  <a:lnTo>
                    <a:pt x="1040" y="812"/>
                  </a:lnTo>
                  <a:lnTo>
                    <a:pt x="1044" y="814"/>
                  </a:lnTo>
                  <a:lnTo>
                    <a:pt x="1044" y="814"/>
                  </a:lnTo>
                  <a:lnTo>
                    <a:pt x="1044" y="816"/>
                  </a:lnTo>
                  <a:lnTo>
                    <a:pt x="1044" y="816"/>
                  </a:lnTo>
                  <a:lnTo>
                    <a:pt x="1042" y="818"/>
                  </a:lnTo>
                  <a:lnTo>
                    <a:pt x="1042" y="818"/>
                  </a:lnTo>
                  <a:lnTo>
                    <a:pt x="1044" y="824"/>
                  </a:lnTo>
                  <a:lnTo>
                    <a:pt x="1044" y="824"/>
                  </a:lnTo>
                  <a:close/>
                  <a:moveTo>
                    <a:pt x="1296" y="864"/>
                  </a:moveTo>
                  <a:lnTo>
                    <a:pt x="1296" y="864"/>
                  </a:lnTo>
                  <a:lnTo>
                    <a:pt x="1292" y="860"/>
                  </a:lnTo>
                  <a:lnTo>
                    <a:pt x="1290" y="854"/>
                  </a:lnTo>
                  <a:lnTo>
                    <a:pt x="1290" y="846"/>
                  </a:lnTo>
                  <a:lnTo>
                    <a:pt x="1290" y="846"/>
                  </a:lnTo>
                  <a:lnTo>
                    <a:pt x="1290" y="844"/>
                  </a:lnTo>
                  <a:lnTo>
                    <a:pt x="1290" y="842"/>
                  </a:lnTo>
                  <a:lnTo>
                    <a:pt x="1290" y="842"/>
                  </a:lnTo>
                  <a:lnTo>
                    <a:pt x="1290" y="840"/>
                  </a:lnTo>
                  <a:lnTo>
                    <a:pt x="1290" y="840"/>
                  </a:lnTo>
                  <a:lnTo>
                    <a:pt x="1290" y="838"/>
                  </a:lnTo>
                  <a:lnTo>
                    <a:pt x="1290" y="838"/>
                  </a:lnTo>
                  <a:lnTo>
                    <a:pt x="1292" y="838"/>
                  </a:lnTo>
                  <a:lnTo>
                    <a:pt x="1292" y="838"/>
                  </a:lnTo>
                  <a:lnTo>
                    <a:pt x="1292" y="838"/>
                  </a:lnTo>
                  <a:lnTo>
                    <a:pt x="1294" y="834"/>
                  </a:lnTo>
                  <a:lnTo>
                    <a:pt x="1294" y="832"/>
                  </a:lnTo>
                  <a:lnTo>
                    <a:pt x="1294" y="832"/>
                  </a:lnTo>
                  <a:lnTo>
                    <a:pt x="1298" y="836"/>
                  </a:lnTo>
                  <a:lnTo>
                    <a:pt x="1302" y="844"/>
                  </a:lnTo>
                  <a:lnTo>
                    <a:pt x="1302" y="844"/>
                  </a:lnTo>
                  <a:lnTo>
                    <a:pt x="1304" y="844"/>
                  </a:lnTo>
                  <a:lnTo>
                    <a:pt x="1304" y="848"/>
                  </a:lnTo>
                  <a:lnTo>
                    <a:pt x="1304" y="848"/>
                  </a:lnTo>
                  <a:lnTo>
                    <a:pt x="1306" y="850"/>
                  </a:lnTo>
                  <a:lnTo>
                    <a:pt x="1308" y="854"/>
                  </a:lnTo>
                  <a:lnTo>
                    <a:pt x="1308" y="854"/>
                  </a:lnTo>
                  <a:lnTo>
                    <a:pt x="1308" y="858"/>
                  </a:lnTo>
                  <a:lnTo>
                    <a:pt x="1304" y="862"/>
                  </a:lnTo>
                  <a:lnTo>
                    <a:pt x="1300" y="864"/>
                  </a:lnTo>
                  <a:lnTo>
                    <a:pt x="1296" y="864"/>
                  </a:lnTo>
                  <a:lnTo>
                    <a:pt x="1296" y="86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 name="Freeform 193"/>
            <p:cNvSpPr>
              <a:spLocks noEditPoints="1"/>
            </p:cNvSpPr>
            <p:nvPr/>
          </p:nvSpPr>
          <p:spPr bwMode="auto">
            <a:xfrm>
              <a:off x="803275" y="812800"/>
              <a:ext cx="377825" cy="615950"/>
            </a:xfrm>
            <a:custGeom>
              <a:avLst/>
              <a:gdLst/>
              <a:ahLst/>
              <a:cxnLst>
                <a:cxn ang="0">
                  <a:pos x="6" y="362"/>
                </a:cxn>
                <a:cxn ang="0">
                  <a:pos x="16" y="380"/>
                </a:cxn>
                <a:cxn ang="0">
                  <a:pos x="24" y="362"/>
                </a:cxn>
                <a:cxn ang="0">
                  <a:pos x="28" y="316"/>
                </a:cxn>
                <a:cxn ang="0">
                  <a:pos x="60" y="294"/>
                </a:cxn>
                <a:cxn ang="0">
                  <a:pos x="58" y="290"/>
                </a:cxn>
                <a:cxn ang="0">
                  <a:pos x="60" y="290"/>
                </a:cxn>
                <a:cxn ang="0">
                  <a:pos x="62" y="286"/>
                </a:cxn>
                <a:cxn ang="0">
                  <a:pos x="56" y="284"/>
                </a:cxn>
                <a:cxn ang="0">
                  <a:pos x="60" y="282"/>
                </a:cxn>
                <a:cxn ang="0">
                  <a:pos x="62" y="278"/>
                </a:cxn>
                <a:cxn ang="0">
                  <a:pos x="54" y="272"/>
                </a:cxn>
                <a:cxn ang="0">
                  <a:pos x="58" y="270"/>
                </a:cxn>
                <a:cxn ang="0">
                  <a:pos x="60" y="270"/>
                </a:cxn>
                <a:cxn ang="0">
                  <a:pos x="60" y="264"/>
                </a:cxn>
                <a:cxn ang="0">
                  <a:pos x="56" y="258"/>
                </a:cxn>
                <a:cxn ang="0">
                  <a:pos x="58" y="252"/>
                </a:cxn>
                <a:cxn ang="0">
                  <a:pos x="62" y="248"/>
                </a:cxn>
                <a:cxn ang="0">
                  <a:pos x="60" y="254"/>
                </a:cxn>
                <a:cxn ang="0">
                  <a:pos x="60" y="256"/>
                </a:cxn>
                <a:cxn ang="0">
                  <a:pos x="62" y="262"/>
                </a:cxn>
                <a:cxn ang="0">
                  <a:pos x="66" y="264"/>
                </a:cxn>
                <a:cxn ang="0">
                  <a:pos x="70" y="260"/>
                </a:cxn>
                <a:cxn ang="0">
                  <a:pos x="68" y="250"/>
                </a:cxn>
                <a:cxn ang="0">
                  <a:pos x="80" y="240"/>
                </a:cxn>
                <a:cxn ang="0">
                  <a:pos x="102" y="230"/>
                </a:cxn>
                <a:cxn ang="0">
                  <a:pos x="108" y="226"/>
                </a:cxn>
                <a:cxn ang="0">
                  <a:pos x="106" y="220"/>
                </a:cxn>
                <a:cxn ang="0">
                  <a:pos x="114" y="204"/>
                </a:cxn>
                <a:cxn ang="0">
                  <a:pos x="118" y="204"/>
                </a:cxn>
                <a:cxn ang="0">
                  <a:pos x="124" y="198"/>
                </a:cxn>
                <a:cxn ang="0">
                  <a:pos x="134" y="196"/>
                </a:cxn>
                <a:cxn ang="0">
                  <a:pos x="140" y="190"/>
                </a:cxn>
                <a:cxn ang="0">
                  <a:pos x="160" y="184"/>
                </a:cxn>
                <a:cxn ang="0">
                  <a:pos x="158" y="188"/>
                </a:cxn>
                <a:cxn ang="0">
                  <a:pos x="162" y="188"/>
                </a:cxn>
                <a:cxn ang="0">
                  <a:pos x="146" y="198"/>
                </a:cxn>
                <a:cxn ang="0">
                  <a:pos x="150" y="208"/>
                </a:cxn>
                <a:cxn ang="0">
                  <a:pos x="164" y="200"/>
                </a:cxn>
                <a:cxn ang="0">
                  <a:pos x="170" y="196"/>
                </a:cxn>
                <a:cxn ang="0">
                  <a:pos x="186" y="190"/>
                </a:cxn>
                <a:cxn ang="0">
                  <a:pos x="192" y="188"/>
                </a:cxn>
                <a:cxn ang="0">
                  <a:pos x="184" y="182"/>
                </a:cxn>
                <a:cxn ang="0">
                  <a:pos x="170" y="182"/>
                </a:cxn>
                <a:cxn ang="0">
                  <a:pos x="160" y="176"/>
                </a:cxn>
                <a:cxn ang="0">
                  <a:pos x="160" y="162"/>
                </a:cxn>
                <a:cxn ang="0">
                  <a:pos x="150" y="158"/>
                </a:cxn>
                <a:cxn ang="0">
                  <a:pos x="120" y="158"/>
                </a:cxn>
                <a:cxn ang="0">
                  <a:pos x="140" y="138"/>
                </a:cxn>
                <a:cxn ang="0">
                  <a:pos x="206" y="130"/>
                </a:cxn>
                <a:cxn ang="0">
                  <a:pos x="236" y="102"/>
                </a:cxn>
                <a:cxn ang="0">
                  <a:pos x="208" y="96"/>
                </a:cxn>
                <a:cxn ang="0">
                  <a:pos x="222" y="84"/>
                </a:cxn>
                <a:cxn ang="0">
                  <a:pos x="184" y="66"/>
                </a:cxn>
                <a:cxn ang="0">
                  <a:pos x="182" y="50"/>
                </a:cxn>
                <a:cxn ang="0">
                  <a:pos x="168" y="24"/>
                </a:cxn>
                <a:cxn ang="0">
                  <a:pos x="150" y="38"/>
                </a:cxn>
                <a:cxn ang="0">
                  <a:pos x="130" y="36"/>
                </a:cxn>
                <a:cxn ang="0">
                  <a:pos x="118" y="18"/>
                </a:cxn>
                <a:cxn ang="0">
                  <a:pos x="100" y="2"/>
                </a:cxn>
                <a:cxn ang="0">
                  <a:pos x="0" y="348"/>
                </a:cxn>
              </a:cxnLst>
              <a:rect l="0" t="0" r="r" b="b"/>
              <a:pathLst>
                <a:path w="238" h="388">
                  <a:moveTo>
                    <a:pt x="0" y="348"/>
                  </a:moveTo>
                  <a:lnTo>
                    <a:pt x="0" y="348"/>
                  </a:lnTo>
                  <a:lnTo>
                    <a:pt x="4" y="350"/>
                  </a:lnTo>
                  <a:lnTo>
                    <a:pt x="4" y="352"/>
                  </a:lnTo>
                  <a:lnTo>
                    <a:pt x="4" y="352"/>
                  </a:lnTo>
                  <a:lnTo>
                    <a:pt x="2" y="362"/>
                  </a:lnTo>
                  <a:lnTo>
                    <a:pt x="2" y="362"/>
                  </a:lnTo>
                  <a:lnTo>
                    <a:pt x="4" y="362"/>
                  </a:lnTo>
                  <a:lnTo>
                    <a:pt x="4" y="362"/>
                  </a:lnTo>
                  <a:lnTo>
                    <a:pt x="4" y="362"/>
                  </a:lnTo>
                  <a:lnTo>
                    <a:pt x="6" y="362"/>
                  </a:lnTo>
                  <a:lnTo>
                    <a:pt x="6" y="362"/>
                  </a:lnTo>
                  <a:lnTo>
                    <a:pt x="6" y="362"/>
                  </a:lnTo>
                  <a:lnTo>
                    <a:pt x="6" y="362"/>
                  </a:lnTo>
                  <a:lnTo>
                    <a:pt x="4" y="364"/>
                  </a:lnTo>
                  <a:lnTo>
                    <a:pt x="4" y="364"/>
                  </a:lnTo>
                  <a:lnTo>
                    <a:pt x="8" y="370"/>
                  </a:lnTo>
                  <a:lnTo>
                    <a:pt x="10" y="370"/>
                  </a:lnTo>
                  <a:lnTo>
                    <a:pt x="10" y="370"/>
                  </a:lnTo>
                  <a:lnTo>
                    <a:pt x="10" y="374"/>
                  </a:lnTo>
                  <a:lnTo>
                    <a:pt x="10" y="374"/>
                  </a:lnTo>
                  <a:lnTo>
                    <a:pt x="12" y="374"/>
                  </a:lnTo>
                  <a:lnTo>
                    <a:pt x="12" y="374"/>
                  </a:lnTo>
                  <a:lnTo>
                    <a:pt x="12" y="378"/>
                  </a:lnTo>
                  <a:lnTo>
                    <a:pt x="14" y="380"/>
                  </a:lnTo>
                  <a:lnTo>
                    <a:pt x="16" y="380"/>
                  </a:lnTo>
                  <a:lnTo>
                    <a:pt x="16" y="380"/>
                  </a:lnTo>
                  <a:lnTo>
                    <a:pt x="18" y="388"/>
                  </a:lnTo>
                  <a:lnTo>
                    <a:pt x="18" y="388"/>
                  </a:lnTo>
                  <a:lnTo>
                    <a:pt x="24" y="386"/>
                  </a:lnTo>
                  <a:lnTo>
                    <a:pt x="24" y="386"/>
                  </a:lnTo>
                  <a:lnTo>
                    <a:pt x="24" y="388"/>
                  </a:lnTo>
                  <a:lnTo>
                    <a:pt x="24" y="388"/>
                  </a:lnTo>
                  <a:lnTo>
                    <a:pt x="24" y="388"/>
                  </a:lnTo>
                  <a:lnTo>
                    <a:pt x="26" y="380"/>
                  </a:lnTo>
                  <a:lnTo>
                    <a:pt x="28" y="374"/>
                  </a:lnTo>
                  <a:lnTo>
                    <a:pt x="26" y="370"/>
                  </a:lnTo>
                  <a:lnTo>
                    <a:pt x="26" y="370"/>
                  </a:lnTo>
                  <a:lnTo>
                    <a:pt x="24" y="362"/>
                  </a:lnTo>
                  <a:lnTo>
                    <a:pt x="24" y="362"/>
                  </a:lnTo>
                  <a:lnTo>
                    <a:pt x="22" y="356"/>
                  </a:lnTo>
                  <a:lnTo>
                    <a:pt x="22" y="356"/>
                  </a:lnTo>
                  <a:lnTo>
                    <a:pt x="18" y="346"/>
                  </a:lnTo>
                  <a:lnTo>
                    <a:pt x="16" y="340"/>
                  </a:lnTo>
                  <a:lnTo>
                    <a:pt x="14" y="334"/>
                  </a:lnTo>
                  <a:lnTo>
                    <a:pt x="14" y="334"/>
                  </a:lnTo>
                  <a:lnTo>
                    <a:pt x="18" y="326"/>
                  </a:lnTo>
                  <a:lnTo>
                    <a:pt x="18" y="326"/>
                  </a:lnTo>
                  <a:lnTo>
                    <a:pt x="20" y="322"/>
                  </a:lnTo>
                  <a:lnTo>
                    <a:pt x="22" y="318"/>
                  </a:lnTo>
                  <a:lnTo>
                    <a:pt x="22" y="318"/>
                  </a:lnTo>
                  <a:lnTo>
                    <a:pt x="28" y="316"/>
                  </a:lnTo>
                  <a:lnTo>
                    <a:pt x="34" y="312"/>
                  </a:lnTo>
                  <a:lnTo>
                    <a:pt x="34" y="312"/>
                  </a:lnTo>
                  <a:lnTo>
                    <a:pt x="34" y="308"/>
                  </a:lnTo>
                  <a:lnTo>
                    <a:pt x="38" y="306"/>
                  </a:lnTo>
                  <a:lnTo>
                    <a:pt x="38" y="306"/>
                  </a:lnTo>
                  <a:lnTo>
                    <a:pt x="46" y="304"/>
                  </a:lnTo>
                  <a:lnTo>
                    <a:pt x="46" y="304"/>
                  </a:lnTo>
                  <a:lnTo>
                    <a:pt x="50" y="296"/>
                  </a:lnTo>
                  <a:lnTo>
                    <a:pt x="50" y="296"/>
                  </a:lnTo>
                  <a:lnTo>
                    <a:pt x="58" y="296"/>
                  </a:lnTo>
                  <a:lnTo>
                    <a:pt x="58" y="296"/>
                  </a:lnTo>
                  <a:lnTo>
                    <a:pt x="60" y="294"/>
                  </a:lnTo>
                  <a:lnTo>
                    <a:pt x="60" y="294"/>
                  </a:lnTo>
                  <a:lnTo>
                    <a:pt x="60" y="294"/>
                  </a:lnTo>
                  <a:lnTo>
                    <a:pt x="60" y="294"/>
                  </a:lnTo>
                  <a:lnTo>
                    <a:pt x="58" y="292"/>
                  </a:lnTo>
                  <a:lnTo>
                    <a:pt x="58" y="292"/>
                  </a:lnTo>
                  <a:lnTo>
                    <a:pt x="56" y="294"/>
                  </a:lnTo>
                  <a:lnTo>
                    <a:pt x="56" y="294"/>
                  </a:lnTo>
                  <a:lnTo>
                    <a:pt x="54" y="294"/>
                  </a:lnTo>
                  <a:lnTo>
                    <a:pt x="54" y="294"/>
                  </a:lnTo>
                  <a:lnTo>
                    <a:pt x="54" y="292"/>
                  </a:lnTo>
                  <a:lnTo>
                    <a:pt x="54" y="292"/>
                  </a:lnTo>
                  <a:lnTo>
                    <a:pt x="56" y="294"/>
                  </a:lnTo>
                  <a:lnTo>
                    <a:pt x="56" y="294"/>
                  </a:lnTo>
                  <a:lnTo>
                    <a:pt x="58" y="290"/>
                  </a:lnTo>
                  <a:lnTo>
                    <a:pt x="58" y="290"/>
                  </a:lnTo>
                  <a:lnTo>
                    <a:pt x="58" y="290"/>
                  </a:lnTo>
                  <a:lnTo>
                    <a:pt x="54" y="288"/>
                  </a:lnTo>
                  <a:lnTo>
                    <a:pt x="54" y="288"/>
                  </a:lnTo>
                  <a:lnTo>
                    <a:pt x="54" y="288"/>
                  </a:lnTo>
                  <a:lnTo>
                    <a:pt x="54" y="288"/>
                  </a:lnTo>
                  <a:lnTo>
                    <a:pt x="58" y="290"/>
                  </a:lnTo>
                  <a:lnTo>
                    <a:pt x="58" y="290"/>
                  </a:lnTo>
                  <a:lnTo>
                    <a:pt x="56" y="288"/>
                  </a:lnTo>
                  <a:lnTo>
                    <a:pt x="56" y="288"/>
                  </a:lnTo>
                  <a:lnTo>
                    <a:pt x="56" y="288"/>
                  </a:lnTo>
                  <a:lnTo>
                    <a:pt x="60" y="290"/>
                  </a:lnTo>
                  <a:lnTo>
                    <a:pt x="60" y="290"/>
                  </a:lnTo>
                  <a:lnTo>
                    <a:pt x="62" y="288"/>
                  </a:lnTo>
                  <a:lnTo>
                    <a:pt x="62" y="288"/>
                  </a:lnTo>
                  <a:lnTo>
                    <a:pt x="64" y="288"/>
                  </a:lnTo>
                  <a:lnTo>
                    <a:pt x="64" y="288"/>
                  </a:lnTo>
                  <a:lnTo>
                    <a:pt x="64" y="286"/>
                  </a:lnTo>
                  <a:lnTo>
                    <a:pt x="64" y="286"/>
                  </a:lnTo>
                  <a:lnTo>
                    <a:pt x="64" y="284"/>
                  </a:lnTo>
                  <a:lnTo>
                    <a:pt x="64" y="284"/>
                  </a:lnTo>
                  <a:lnTo>
                    <a:pt x="64" y="284"/>
                  </a:lnTo>
                  <a:lnTo>
                    <a:pt x="64" y="284"/>
                  </a:lnTo>
                  <a:lnTo>
                    <a:pt x="62" y="286"/>
                  </a:lnTo>
                  <a:lnTo>
                    <a:pt x="62" y="286"/>
                  </a:lnTo>
                  <a:lnTo>
                    <a:pt x="62" y="286"/>
                  </a:lnTo>
                  <a:lnTo>
                    <a:pt x="62" y="286"/>
                  </a:lnTo>
                  <a:lnTo>
                    <a:pt x="62" y="286"/>
                  </a:lnTo>
                  <a:lnTo>
                    <a:pt x="62" y="286"/>
                  </a:lnTo>
                  <a:lnTo>
                    <a:pt x="62" y="286"/>
                  </a:lnTo>
                  <a:lnTo>
                    <a:pt x="62" y="286"/>
                  </a:lnTo>
                  <a:lnTo>
                    <a:pt x="62" y="286"/>
                  </a:lnTo>
                  <a:lnTo>
                    <a:pt x="62" y="286"/>
                  </a:lnTo>
                  <a:lnTo>
                    <a:pt x="62" y="284"/>
                  </a:lnTo>
                  <a:lnTo>
                    <a:pt x="62" y="284"/>
                  </a:lnTo>
                  <a:lnTo>
                    <a:pt x="62" y="284"/>
                  </a:lnTo>
                  <a:lnTo>
                    <a:pt x="62" y="284"/>
                  </a:lnTo>
                  <a:lnTo>
                    <a:pt x="56" y="284"/>
                  </a:lnTo>
                  <a:lnTo>
                    <a:pt x="56" y="284"/>
                  </a:lnTo>
                  <a:lnTo>
                    <a:pt x="56" y="280"/>
                  </a:lnTo>
                  <a:lnTo>
                    <a:pt x="56" y="280"/>
                  </a:lnTo>
                  <a:lnTo>
                    <a:pt x="56" y="280"/>
                  </a:lnTo>
                  <a:lnTo>
                    <a:pt x="56" y="282"/>
                  </a:lnTo>
                  <a:lnTo>
                    <a:pt x="56" y="282"/>
                  </a:lnTo>
                  <a:lnTo>
                    <a:pt x="56" y="284"/>
                  </a:lnTo>
                  <a:lnTo>
                    <a:pt x="56" y="284"/>
                  </a:lnTo>
                  <a:lnTo>
                    <a:pt x="58" y="282"/>
                  </a:lnTo>
                  <a:lnTo>
                    <a:pt x="58" y="282"/>
                  </a:lnTo>
                  <a:lnTo>
                    <a:pt x="58" y="282"/>
                  </a:lnTo>
                  <a:lnTo>
                    <a:pt x="58" y="282"/>
                  </a:lnTo>
                  <a:lnTo>
                    <a:pt x="60" y="282"/>
                  </a:lnTo>
                  <a:lnTo>
                    <a:pt x="60" y="282"/>
                  </a:lnTo>
                  <a:lnTo>
                    <a:pt x="62" y="282"/>
                  </a:lnTo>
                  <a:lnTo>
                    <a:pt x="62" y="282"/>
                  </a:lnTo>
                  <a:lnTo>
                    <a:pt x="62" y="282"/>
                  </a:lnTo>
                  <a:lnTo>
                    <a:pt x="62" y="282"/>
                  </a:lnTo>
                  <a:lnTo>
                    <a:pt x="60" y="280"/>
                  </a:lnTo>
                  <a:lnTo>
                    <a:pt x="60" y="280"/>
                  </a:lnTo>
                  <a:lnTo>
                    <a:pt x="62" y="282"/>
                  </a:lnTo>
                  <a:lnTo>
                    <a:pt x="62" y="282"/>
                  </a:lnTo>
                  <a:lnTo>
                    <a:pt x="64" y="282"/>
                  </a:lnTo>
                  <a:lnTo>
                    <a:pt x="64" y="282"/>
                  </a:lnTo>
                  <a:lnTo>
                    <a:pt x="64" y="282"/>
                  </a:lnTo>
                  <a:lnTo>
                    <a:pt x="62" y="278"/>
                  </a:lnTo>
                  <a:lnTo>
                    <a:pt x="62" y="278"/>
                  </a:lnTo>
                  <a:lnTo>
                    <a:pt x="62" y="278"/>
                  </a:lnTo>
                  <a:lnTo>
                    <a:pt x="62" y="278"/>
                  </a:lnTo>
                  <a:lnTo>
                    <a:pt x="62" y="278"/>
                  </a:lnTo>
                  <a:lnTo>
                    <a:pt x="62" y="276"/>
                  </a:lnTo>
                  <a:lnTo>
                    <a:pt x="62" y="276"/>
                  </a:lnTo>
                  <a:lnTo>
                    <a:pt x="60" y="274"/>
                  </a:lnTo>
                  <a:lnTo>
                    <a:pt x="58" y="274"/>
                  </a:lnTo>
                  <a:lnTo>
                    <a:pt x="58" y="274"/>
                  </a:lnTo>
                  <a:lnTo>
                    <a:pt x="56" y="272"/>
                  </a:lnTo>
                  <a:lnTo>
                    <a:pt x="54" y="272"/>
                  </a:lnTo>
                  <a:lnTo>
                    <a:pt x="54" y="272"/>
                  </a:lnTo>
                  <a:lnTo>
                    <a:pt x="54" y="272"/>
                  </a:lnTo>
                  <a:lnTo>
                    <a:pt x="54" y="272"/>
                  </a:lnTo>
                  <a:lnTo>
                    <a:pt x="54" y="270"/>
                  </a:lnTo>
                  <a:lnTo>
                    <a:pt x="54" y="270"/>
                  </a:lnTo>
                  <a:lnTo>
                    <a:pt x="58" y="274"/>
                  </a:lnTo>
                  <a:lnTo>
                    <a:pt x="58" y="274"/>
                  </a:lnTo>
                  <a:lnTo>
                    <a:pt x="60" y="274"/>
                  </a:lnTo>
                  <a:lnTo>
                    <a:pt x="60" y="274"/>
                  </a:lnTo>
                  <a:lnTo>
                    <a:pt x="60" y="272"/>
                  </a:lnTo>
                  <a:lnTo>
                    <a:pt x="60" y="272"/>
                  </a:lnTo>
                  <a:lnTo>
                    <a:pt x="58" y="270"/>
                  </a:lnTo>
                  <a:lnTo>
                    <a:pt x="58" y="270"/>
                  </a:lnTo>
                  <a:lnTo>
                    <a:pt x="58" y="270"/>
                  </a:lnTo>
                  <a:lnTo>
                    <a:pt x="58" y="270"/>
                  </a:lnTo>
                  <a:lnTo>
                    <a:pt x="58" y="270"/>
                  </a:lnTo>
                  <a:lnTo>
                    <a:pt x="58" y="270"/>
                  </a:lnTo>
                  <a:lnTo>
                    <a:pt x="56" y="270"/>
                  </a:lnTo>
                  <a:lnTo>
                    <a:pt x="56" y="270"/>
                  </a:lnTo>
                  <a:lnTo>
                    <a:pt x="58" y="270"/>
                  </a:lnTo>
                  <a:lnTo>
                    <a:pt x="58" y="270"/>
                  </a:lnTo>
                  <a:lnTo>
                    <a:pt x="58" y="270"/>
                  </a:lnTo>
                  <a:lnTo>
                    <a:pt x="58" y="270"/>
                  </a:lnTo>
                  <a:lnTo>
                    <a:pt x="58" y="270"/>
                  </a:lnTo>
                  <a:lnTo>
                    <a:pt x="58" y="270"/>
                  </a:lnTo>
                  <a:lnTo>
                    <a:pt x="58" y="270"/>
                  </a:lnTo>
                  <a:lnTo>
                    <a:pt x="58" y="270"/>
                  </a:lnTo>
                  <a:lnTo>
                    <a:pt x="60" y="270"/>
                  </a:lnTo>
                  <a:lnTo>
                    <a:pt x="60" y="270"/>
                  </a:lnTo>
                  <a:lnTo>
                    <a:pt x="60" y="270"/>
                  </a:lnTo>
                  <a:lnTo>
                    <a:pt x="60" y="268"/>
                  </a:lnTo>
                  <a:lnTo>
                    <a:pt x="60" y="268"/>
                  </a:lnTo>
                  <a:lnTo>
                    <a:pt x="60" y="268"/>
                  </a:lnTo>
                  <a:lnTo>
                    <a:pt x="60" y="268"/>
                  </a:lnTo>
                  <a:lnTo>
                    <a:pt x="56" y="266"/>
                  </a:lnTo>
                  <a:lnTo>
                    <a:pt x="56" y="264"/>
                  </a:lnTo>
                  <a:lnTo>
                    <a:pt x="56" y="264"/>
                  </a:lnTo>
                  <a:lnTo>
                    <a:pt x="58" y="266"/>
                  </a:lnTo>
                  <a:lnTo>
                    <a:pt x="58" y="266"/>
                  </a:lnTo>
                  <a:lnTo>
                    <a:pt x="58" y="268"/>
                  </a:lnTo>
                  <a:lnTo>
                    <a:pt x="58" y="268"/>
                  </a:lnTo>
                  <a:lnTo>
                    <a:pt x="60" y="264"/>
                  </a:lnTo>
                  <a:lnTo>
                    <a:pt x="60" y="264"/>
                  </a:lnTo>
                  <a:lnTo>
                    <a:pt x="52" y="260"/>
                  </a:lnTo>
                  <a:lnTo>
                    <a:pt x="52" y="260"/>
                  </a:lnTo>
                  <a:lnTo>
                    <a:pt x="52" y="260"/>
                  </a:lnTo>
                  <a:lnTo>
                    <a:pt x="52" y="260"/>
                  </a:lnTo>
                  <a:lnTo>
                    <a:pt x="54" y="260"/>
                  </a:lnTo>
                  <a:lnTo>
                    <a:pt x="54" y="260"/>
                  </a:lnTo>
                  <a:lnTo>
                    <a:pt x="54" y="260"/>
                  </a:lnTo>
                  <a:lnTo>
                    <a:pt x="54" y="260"/>
                  </a:lnTo>
                  <a:lnTo>
                    <a:pt x="60" y="262"/>
                  </a:lnTo>
                  <a:lnTo>
                    <a:pt x="60" y="262"/>
                  </a:lnTo>
                  <a:lnTo>
                    <a:pt x="58" y="260"/>
                  </a:lnTo>
                  <a:lnTo>
                    <a:pt x="56" y="258"/>
                  </a:lnTo>
                  <a:lnTo>
                    <a:pt x="56" y="258"/>
                  </a:lnTo>
                  <a:lnTo>
                    <a:pt x="56" y="258"/>
                  </a:lnTo>
                  <a:lnTo>
                    <a:pt x="58" y="260"/>
                  </a:lnTo>
                  <a:lnTo>
                    <a:pt x="58" y="260"/>
                  </a:lnTo>
                  <a:lnTo>
                    <a:pt x="58" y="260"/>
                  </a:lnTo>
                  <a:lnTo>
                    <a:pt x="58" y="260"/>
                  </a:lnTo>
                  <a:lnTo>
                    <a:pt x="58" y="260"/>
                  </a:lnTo>
                  <a:lnTo>
                    <a:pt x="58" y="256"/>
                  </a:lnTo>
                  <a:lnTo>
                    <a:pt x="58" y="256"/>
                  </a:lnTo>
                  <a:lnTo>
                    <a:pt x="58" y="254"/>
                  </a:lnTo>
                  <a:lnTo>
                    <a:pt x="58" y="252"/>
                  </a:lnTo>
                  <a:lnTo>
                    <a:pt x="58" y="252"/>
                  </a:lnTo>
                  <a:lnTo>
                    <a:pt x="58" y="252"/>
                  </a:lnTo>
                  <a:lnTo>
                    <a:pt x="58" y="252"/>
                  </a:lnTo>
                  <a:lnTo>
                    <a:pt x="60" y="250"/>
                  </a:lnTo>
                  <a:lnTo>
                    <a:pt x="60" y="250"/>
                  </a:lnTo>
                  <a:lnTo>
                    <a:pt x="60" y="250"/>
                  </a:lnTo>
                  <a:lnTo>
                    <a:pt x="60" y="250"/>
                  </a:lnTo>
                  <a:lnTo>
                    <a:pt x="60" y="250"/>
                  </a:lnTo>
                  <a:lnTo>
                    <a:pt x="60" y="248"/>
                  </a:lnTo>
                  <a:lnTo>
                    <a:pt x="60" y="248"/>
                  </a:lnTo>
                  <a:lnTo>
                    <a:pt x="60" y="250"/>
                  </a:lnTo>
                  <a:lnTo>
                    <a:pt x="60" y="250"/>
                  </a:lnTo>
                  <a:lnTo>
                    <a:pt x="62" y="248"/>
                  </a:lnTo>
                  <a:lnTo>
                    <a:pt x="62" y="248"/>
                  </a:lnTo>
                  <a:lnTo>
                    <a:pt x="62" y="248"/>
                  </a:lnTo>
                  <a:lnTo>
                    <a:pt x="62" y="248"/>
                  </a:lnTo>
                  <a:lnTo>
                    <a:pt x="62" y="250"/>
                  </a:lnTo>
                  <a:lnTo>
                    <a:pt x="62" y="250"/>
                  </a:lnTo>
                  <a:lnTo>
                    <a:pt x="64" y="250"/>
                  </a:lnTo>
                  <a:lnTo>
                    <a:pt x="64" y="250"/>
                  </a:lnTo>
                  <a:lnTo>
                    <a:pt x="60" y="250"/>
                  </a:lnTo>
                  <a:lnTo>
                    <a:pt x="60" y="250"/>
                  </a:lnTo>
                  <a:lnTo>
                    <a:pt x="60" y="252"/>
                  </a:lnTo>
                  <a:lnTo>
                    <a:pt x="60" y="252"/>
                  </a:lnTo>
                  <a:lnTo>
                    <a:pt x="62" y="252"/>
                  </a:lnTo>
                  <a:lnTo>
                    <a:pt x="62" y="252"/>
                  </a:lnTo>
                  <a:lnTo>
                    <a:pt x="60" y="254"/>
                  </a:lnTo>
                  <a:lnTo>
                    <a:pt x="60" y="254"/>
                  </a:lnTo>
                  <a:lnTo>
                    <a:pt x="60" y="254"/>
                  </a:lnTo>
                  <a:lnTo>
                    <a:pt x="60" y="254"/>
                  </a:lnTo>
                  <a:lnTo>
                    <a:pt x="60" y="254"/>
                  </a:lnTo>
                  <a:lnTo>
                    <a:pt x="60" y="254"/>
                  </a:lnTo>
                  <a:lnTo>
                    <a:pt x="60" y="254"/>
                  </a:lnTo>
                  <a:lnTo>
                    <a:pt x="60" y="256"/>
                  </a:lnTo>
                  <a:lnTo>
                    <a:pt x="60" y="256"/>
                  </a:lnTo>
                  <a:lnTo>
                    <a:pt x="60" y="256"/>
                  </a:lnTo>
                  <a:lnTo>
                    <a:pt x="60" y="256"/>
                  </a:lnTo>
                  <a:lnTo>
                    <a:pt x="60" y="256"/>
                  </a:lnTo>
                  <a:lnTo>
                    <a:pt x="60" y="256"/>
                  </a:lnTo>
                  <a:lnTo>
                    <a:pt x="60" y="256"/>
                  </a:lnTo>
                  <a:lnTo>
                    <a:pt x="60" y="256"/>
                  </a:lnTo>
                  <a:lnTo>
                    <a:pt x="60" y="256"/>
                  </a:lnTo>
                  <a:lnTo>
                    <a:pt x="60" y="256"/>
                  </a:lnTo>
                  <a:lnTo>
                    <a:pt x="62" y="256"/>
                  </a:lnTo>
                  <a:lnTo>
                    <a:pt x="62" y="256"/>
                  </a:lnTo>
                  <a:lnTo>
                    <a:pt x="62" y="258"/>
                  </a:lnTo>
                  <a:lnTo>
                    <a:pt x="62" y="258"/>
                  </a:lnTo>
                  <a:lnTo>
                    <a:pt x="60" y="258"/>
                  </a:lnTo>
                  <a:lnTo>
                    <a:pt x="60" y="258"/>
                  </a:lnTo>
                  <a:lnTo>
                    <a:pt x="60" y="258"/>
                  </a:lnTo>
                  <a:lnTo>
                    <a:pt x="60" y="258"/>
                  </a:lnTo>
                  <a:lnTo>
                    <a:pt x="60" y="260"/>
                  </a:lnTo>
                  <a:lnTo>
                    <a:pt x="60" y="260"/>
                  </a:lnTo>
                  <a:lnTo>
                    <a:pt x="62" y="262"/>
                  </a:lnTo>
                  <a:lnTo>
                    <a:pt x="62" y="262"/>
                  </a:lnTo>
                  <a:lnTo>
                    <a:pt x="64" y="260"/>
                  </a:lnTo>
                  <a:lnTo>
                    <a:pt x="64" y="260"/>
                  </a:lnTo>
                  <a:lnTo>
                    <a:pt x="62" y="262"/>
                  </a:lnTo>
                  <a:lnTo>
                    <a:pt x="62" y="262"/>
                  </a:lnTo>
                  <a:lnTo>
                    <a:pt x="64" y="262"/>
                  </a:lnTo>
                  <a:lnTo>
                    <a:pt x="64" y="262"/>
                  </a:lnTo>
                  <a:lnTo>
                    <a:pt x="64" y="264"/>
                  </a:lnTo>
                  <a:lnTo>
                    <a:pt x="64" y="264"/>
                  </a:lnTo>
                  <a:lnTo>
                    <a:pt x="64" y="264"/>
                  </a:lnTo>
                  <a:lnTo>
                    <a:pt x="64" y="264"/>
                  </a:lnTo>
                  <a:lnTo>
                    <a:pt x="66" y="264"/>
                  </a:lnTo>
                  <a:lnTo>
                    <a:pt x="66" y="264"/>
                  </a:lnTo>
                  <a:lnTo>
                    <a:pt x="62" y="270"/>
                  </a:lnTo>
                  <a:lnTo>
                    <a:pt x="62" y="270"/>
                  </a:lnTo>
                  <a:lnTo>
                    <a:pt x="62" y="272"/>
                  </a:lnTo>
                  <a:lnTo>
                    <a:pt x="62" y="272"/>
                  </a:lnTo>
                  <a:lnTo>
                    <a:pt x="64" y="272"/>
                  </a:lnTo>
                  <a:lnTo>
                    <a:pt x="64" y="272"/>
                  </a:lnTo>
                  <a:lnTo>
                    <a:pt x="64" y="268"/>
                  </a:lnTo>
                  <a:lnTo>
                    <a:pt x="64" y="268"/>
                  </a:lnTo>
                  <a:lnTo>
                    <a:pt x="66" y="268"/>
                  </a:lnTo>
                  <a:lnTo>
                    <a:pt x="66" y="268"/>
                  </a:lnTo>
                  <a:lnTo>
                    <a:pt x="68" y="264"/>
                  </a:lnTo>
                  <a:lnTo>
                    <a:pt x="68" y="264"/>
                  </a:lnTo>
                  <a:lnTo>
                    <a:pt x="70" y="260"/>
                  </a:lnTo>
                  <a:lnTo>
                    <a:pt x="70" y="260"/>
                  </a:lnTo>
                  <a:lnTo>
                    <a:pt x="70" y="256"/>
                  </a:lnTo>
                  <a:lnTo>
                    <a:pt x="70" y="256"/>
                  </a:lnTo>
                  <a:lnTo>
                    <a:pt x="68" y="252"/>
                  </a:lnTo>
                  <a:lnTo>
                    <a:pt x="66" y="248"/>
                  </a:lnTo>
                  <a:lnTo>
                    <a:pt x="66" y="248"/>
                  </a:lnTo>
                  <a:lnTo>
                    <a:pt x="68" y="246"/>
                  </a:lnTo>
                  <a:lnTo>
                    <a:pt x="68" y="246"/>
                  </a:lnTo>
                  <a:lnTo>
                    <a:pt x="68" y="246"/>
                  </a:lnTo>
                  <a:lnTo>
                    <a:pt x="68" y="246"/>
                  </a:lnTo>
                  <a:lnTo>
                    <a:pt x="66" y="248"/>
                  </a:lnTo>
                  <a:lnTo>
                    <a:pt x="66" y="248"/>
                  </a:lnTo>
                  <a:lnTo>
                    <a:pt x="68" y="250"/>
                  </a:lnTo>
                  <a:lnTo>
                    <a:pt x="72" y="252"/>
                  </a:lnTo>
                  <a:lnTo>
                    <a:pt x="72" y="252"/>
                  </a:lnTo>
                  <a:lnTo>
                    <a:pt x="72" y="254"/>
                  </a:lnTo>
                  <a:lnTo>
                    <a:pt x="72" y="254"/>
                  </a:lnTo>
                  <a:lnTo>
                    <a:pt x="72" y="254"/>
                  </a:lnTo>
                  <a:lnTo>
                    <a:pt x="72" y="254"/>
                  </a:lnTo>
                  <a:lnTo>
                    <a:pt x="72" y="254"/>
                  </a:lnTo>
                  <a:lnTo>
                    <a:pt x="74" y="252"/>
                  </a:lnTo>
                  <a:lnTo>
                    <a:pt x="76" y="248"/>
                  </a:lnTo>
                  <a:lnTo>
                    <a:pt x="76" y="248"/>
                  </a:lnTo>
                  <a:lnTo>
                    <a:pt x="78" y="248"/>
                  </a:lnTo>
                  <a:lnTo>
                    <a:pt x="78" y="248"/>
                  </a:lnTo>
                  <a:lnTo>
                    <a:pt x="80" y="240"/>
                  </a:lnTo>
                  <a:lnTo>
                    <a:pt x="80" y="240"/>
                  </a:lnTo>
                  <a:lnTo>
                    <a:pt x="78" y="238"/>
                  </a:lnTo>
                  <a:lnTo>
                    <a:pt x="78" y="238"/>
                  </a:lnTo>
                  <a:lnTo>
                    <a:pt x="78" y="238"/>
                  </a:lnTo>
                  <a:lnTo>
                    <a:pt x="78" y="238"/>
                  </a:lnTo>
                  <a:lnTo>
                    <a:pt x="78" y="236"/>
                  </a:lnTo>
                  <a:lnTo>
                    <a:pt x="78" y="236"/>
                  </a:lnTo>
                  <a:lnTo>
                    <a:pt x="80" y="232"/>
                  </a:lnTo>
                  <a:lnTo>
                    <a:pt x="80" y="232"/>
                  </a:lnTo>
                  <a:lnTo>
                    <a:pt x="80" y="236"/>
                  </a:lnTo>
                  <a:lnTo>
                    <a:pt x="80" y="236"/>
                  </a:lnTo>
                  <a:lnTo>
                    <a:pt x="88" y="232"/>
                  </a:lnTo>
                  <a:lnTo>
                    <a:pt x="102" y="230"/>
                  </a:lnTo>
                  <a:lnTo>
                    <a:pt x="102" y="230"/>
                  </a:lnTo>
                  <a:lnTo>
                    <a:pt x="102" y="226"/>
                  </a:lnTo>
                  <a:lnTo>
                    <a:pt x="102" y="226"/>
                  </a:lnTo>
                  <a:lnTo>
                    <a:pt x="104" y="226"/>
                  </a:lnTo>
                  <a:lnTo>
                    <a:pt x="104" y="226"/>
                  </a:lnTo>
                  <a:lnTo>
                    <a:pt x="104" y="228"/>
                  </a:lnTo>
                  <a:lnTo>
                    <a:pt x="104" y="228"/>
                  </a:lnTo>
                  <a:lnTo>
                    <a:pt x="104" y="228"/>
                  </a:lnTo>
                  <a:lnTo>
                    <a:pt x="104" y="228"/>
                  </a:lnTo>
                  <a:lnTo>
                    <a:pt x="106" y="228"/>
                  </a:lnTo>
                  <a:lnTo>
                    <a:pt x="108" y="226"/>
                  </a:lnTo>
                  <a:lnTo>
                    <a:pt x="108" y="226"/>
                  </a:lnTo>
                  <a:lnTo>
                    <a:pt x="108" y="226"/>
                  </a:lnTo>
                  <a:lnTo>
                    <a:pt x="108" y="228"/>
                  </a:lnTo>
                  <a:lnTo>
                    <a:pt x="108" y="228"/>
                  </a:lnTo>
                  <a:lnTo>
                    <a:pt x="114" y="226"/>
                  </a:lnTo>
                  <a:lnTo>
                    <a:pt x="114" y="226"/>
                  </a:lnTo>
                  <a:lnTo>
                    <a:pt x="114" y="224"/>
                  </a:lnTo>
                  <a:lnTo>
                    <a:pt x="114" y="224"/>
                  </a:lnTo>
                  <a:lnTo>
                    <a:pt x="114" y="224"/>
                  </a:lnTo>
                  <a:lnTo>
                    <a:pt x="112" y="226"/>
                  </a:lnTo>
                  <a:lnTo>
                    <a:pt x="112" y="226"/>
                  </a:lnTo>
                  <a:lnTo>
                    <a:pt x="110" y="226"/>
                  </a:lnTo>
                  <a:lnTo>
                    <a:pt x="110" y="226"/>
                  </a:lnTo>
                  <a:lnTo>
                    <a:pt x="108" y="222"/>
                  </a:lnTo>
                  <a:lnTo>
                    <a:pt x="106" y="220"/>
                  </a:lnTo>
                  <a:lnTo>
                    <a:pt x="106" y="220"/>
                  </a:lnTo>
                  <a:lnTo>
                    <a:pt x="106" y="218"/>
                  </a:lnTo>
                  <a:lnTo>
                    <a:pt x="108" y="216"/>
                  </a:lnTo>
                  <a:lnTo>
                    <a:pt x="108" y="216"/>
                  </a:lnTo>
                  <a:lnTo>
                    <a:pt x="108" y="216"/>
                  </a:lnTo>
                  <a:lnTo>
                    <a:pt x="108" y="216"/>
                  </a:lnTo>
                  <a:lnTo>
                    <a:pt x="106" y="214"/>
                  </a:lnTo>
                  <a:lnTo>
                    <a:pt x="106" y="214"/>
                  </a:lnTo>
                  <a:lnTo>
                    <a:pt x="108" y="210"/>
                  </a:lnTo>
                  <a:lnTo>
                    <a:pt x="112" y="206"/>
                  </a:lnTo>
                  <a:lnTo>
                    <a:pt x="112" y="204"/>
                  </a:lnTo>
                  <a:lnTo>
                    <a:pt x="112" y="204"/>
                  </a:lnTo>
                  <a:lnTo>
                    <a:pt x="114" y="204"/>
                  </a:lnTo>
                  <a:lnTo>
                    <a:pt x="114" y="204"/>
                  </a:lnTo>
                  <a:lnTo>
                    <a:pt x="114" y="204"/>
                  </a:lnTo>
                  <a:lnTo>
                    <a:pt x="114" y="204"/>
                  </a:lnTo>
                  <a:lnTo>
                    <a:pt x="116" y="206"/>
                  </a:lnTo>
                  <a:lnTo>
                    <a:pt x="116" y="206"/>
                  </a:lnTo>
                  <a:lnTo>
                    <a:pt x="116" y="206"/>
                  </a:lnTo>
                  <a:lnTo>
                    <a:pt x="116" y="202"/>
                  </a:lnTo>
                  <a:lnTo>
                    <a:pt x="116" y="202"/>
                  </a:lnTo>
                  <a:lnTo>
                    <a:pt x="118" y="202"/>
                  </a:lnTo>
                  <a:lnTo>
                    <a:pt x="118" y="202"/>
                  </a:lnTo>
                  <a:lnTo>
                    <a:pt x="116" y="204"/>
                  </a:lnTo>
                  <a:lnTo>
                    <a:pt x="116" y="204"/>
                  </a:lnTo>
                  <a:lnTo>
                    <a:pt x="118" y="204"/>
                  </a:lnTo>
                  <a:lnTo>
                    <a:pt x="118" y="204"/>
                  </a:lnTo>
                  <a:lnTo>
                    <a:pt x="120" y="202"/>
                  </a:lnTo>
                  <a:lnTo>
                    <a:pt x="120" y="202"/>
                  </a:lnTo>
                  <a:lnTo>
                    <a:pt x="120" y="202"/>
                  </a:lnTo>
                  <a:lnTo>
                    <a:pt x="120" y="202"/>
                  </a:lnTo>
                  <a:lnTo>
                    <a:pt x="124" y="196"/>
                  </a:lnTo>
                  <a:lnTo>
                    <a:pt x="124" y="196"/>
                  </a:lnTo>
                  <a:lnTo>
                    <a:pt x="124" y="196"/>
                  </a:lnTo>
                  <a:lnTo>
                    <a:pt x="124" y="196"/>
                  </a:lnTo>
                  <a:lnTo>
                    <a:pt x="124" y="196"/>
                  </a:lnTo>
                  <a:lnTo>
                    <a:pt x="124" y="198"/>
                  </a:lnTo>
                  <a:lnTo>
                    <a:pt x="124" y="198"/>
                  </a:lnTo>
                  <a:lnTo>
                    <a:pt x="124" y="198"/>
                  </a:lnTo>
                  <a:lnTo>
                    <a:pt x="124" y="198"/>
                  </a:lnTo>
                  <a:lnTo>
                    <a:pt x="126" y="200"/>
                  </a:lnTo>
                  <a:lnTo>
                    <a:pt x="126" y="200"/>
                  </a:lnTo>
                  <a:lnTo>
                    <a:pt x="126" y="198"/>
                  </a:lnTo>
                  <a:lnTo>
                    <a:pt x="126" y="198"/>
                  </a:lnTo>
                  <a:lnTo>
                    <a:pt x="130" y="196"/>
                  </a:lnTo>
                  <a:lnTo>
                    <a:pt x="130" y="196"/>
                  </a:lnTo>
                  <a:lnTo>
                    <a:pt x="130" y="198"/>
                  </a:lnTo>
                  <a:lnTo>
                    <a:pt x="130" y="198"/>
                  </a:lnTo>
                  <a:lnTo>
                    <a:pt x="134" y="196"/>
                  </a:lnTo>
                  <a:lnTo>
                    <a:pt x="134" y="196"/>
                  </a:lnTo>
                  <a:lnTo>
                    <a:pt x="134" y="196"/>
                  </a:lnTo>
                  <a:lnTo>
                    <a:pt x="134" y="196"/>
                  </a:lnTo>
                  <a:lnTo>
                    <a:pt x="136" y="196"/>
                  </a:lnTo>
                  <a:lnTo>
                    <a:pt x="136" y="196"/>
                  </a:lnTo>
                  <a:lnTo>
                    <a:pt x="138" y="194"/>
                  </a:lnTo>
                  <a:lnTo>
                    <a:pt x="140" y="194"/>
                  </a:lnTo>
                  <a:lnTo>
                    <a:pt x="140" y="194"/>
                  </a:lnTo>
                  <a:lnTo>
                    <a:pt x="140" y="194"/>
                  </a:lnTo>
                  <a:lnTo>
                    <a:pt x="138" y="194"/>
                  </a:lnTo>
                  <a:lnTo>
                    <a:pt x="138" y="194"/>
                  </a:lnTo>
                  <a:lnTo>
                    <a:pt x="140" y="192"/>
                  </a:lnTo>
                  <a:lnTo>
                    <a:pt x="140" y="192"/>
                  </a:lnTo>
                  <a:lnTo>
                    <a:pt x="138" y="190"/>
                  </a:lnTo>
                  <a:lnTo>
                    <a:pt x="138" y="190"/>
                  </a:lnTo>
                  <a:lnTo>
                    <a:pt x="140" y="190"/>
                  </a:lnTo>
                  <a:lnTo>
                    <a:pt x="140" y="190"/>
                  </a:lnTo>
                  <a:lnTo>
                    <a:pt x="142" y="190"/>
                  </a:lnTo>
                  <a:lnTo>
                    <a:pt x="144" y="190"/>
                  </a:lnTo>
                  <a:lnTo>
                    <a:pt x="144" y="190"/>
                  </a:lnTo>
                  <a:lnTo>
                    <a:pt x="148" y="190"/>
                  </a:lnTo>
                  <a:lnTo>
                    <a:pt x="148" y="190"/>
                  </a:lnTo>
                  <a:lnTo>
                    <a:pt x="148" y="188"/>
                  </a:lnTo>
                  <a:lnTo>
                    <a:pt x="148" y="188"/>
                  </a:lnTo>
                  <a:lnTo>
                    <a:pt x="150" y="190"/>
                  </a:lnTo>
                  <a:lnTo>
                    <a:pt x="150" y="190"/>
                  </a:lnTo>
                  <a:lnTo>
                    <a:pt x="154" y="186"/>
                  </a:lnTo>
                  <a:lnTo>
                    <a:pt x="160" y="184"/>
                  </a:lnTo>
                  <a:lnTo>
                    <a:pt x="160" y="184"/>
                  </a:lnTo>
                  <a:lnTo>
                    <a:pt x="160" y="182"/>
                  </a:lnTo>
                  <a:lnTo>
                    <a:pt x="160" y="182"/>
                  </a:lnTo>
                  <a:lnTo>
                    <a:pt x="160" y="182"/>
                  </a:lnTo>
                  <a:lnTo>
                    <a:pt x="160" y="182"/>
                  </a:lnTo>
                  <a:lnTo>
                    <a:pt x="162" y="184"/>
                  </a:lnTo>
                  <a:lnTo>
                    <a:pt x="162" y="184"/>
                  </a:lnTo>
                  <a:lnTo>
                    <a:pt x="162" y="182"/>
                  </a:lnTo>
                  <a:lnTo>
                    <a:pt x="164" y="182"/>
                  </a:lnTo>
                  <a:lnTo>
                    <a:pt x="164" y="182"/>
                  </a:lnTo>
                  <a:lnTo>
                    <a:pt x="162" y="184"/>
                  </a:lnTo>
                  <a:lnTo>
                    <a:pt x="158" y="186"/>
                  </a:lnTo>
                  <a:lnTo>
                    <a:pt x="158" y="186"/>
                  </a:lnTo>
                  <a:lnTo>
                    <a:pt x="158" y="188"/>
                  </a:lnTo>
                  <a:lnTo>
                    <a:pt x="158" y="188"/>
                  </a:lnTo>
                  <a:lnTo>
                    <a:pt x="164" y="188"/>
                  </a:lnTo>
                  <a:lnTo>
                    <a:pt x="170" y="188"/>
                  </a:lnTo>
                  <a:lnTo>
                    <a:pt x="170" y="188"/>
                  </a:lnTo>
                  <a:lnTo>
                    <a:pt x="170" y="188"/>
                  </a:lnTo>
                  <a:lnTo>
                    <a:pt x="170" y="188"/>
                  </a:lnTo>
                  <a:lnTo>
                    <a:pt x="164" y="190"/>
                  </a:lnTo>
                  <a:lnTo>
                    <a:pt x="164" y="190"/>
                  </a:lnTo>
                  <a:lnTo>
                    <a:pt x="164" y="190"/>
                  </a:lnTo>
                  <a:lnTo>
                    <a:pt x="162" y="190"/>
                  </a:lnTo>
                  <a:lnTo>
                    <a:pt x="162" y="190"/>
                  </a:lnTo>
                  <a:lnTo>
                    <a:pt x="162" y="188"/>
                  </a:lnTo>
                  <a:lnTo>
                    <a:pt x="162" y="188"/>
                  </a:lnTo>
                  <a:lnTo>
                    <a:pt x="156" y="190"/>
                  </a:lnTo>
                  <a:lnTo>
                    <a:pt x="150" y="194"/>
                  </a:lnTo>
                  <a:lnTo>
                    <a:pt x="150" y="194"/>
                  </a:lnTo>
                  <a:lnTo>
                    <a:pt x="150" y="194"/>
                  </a:lnTo>
                  <a:lnTo>
                    <a:pt x="152" y="196"/>
                  </a:lnTo>
                  <a:lnTo>
                    <a:pt x="152" y="196"/>
                  </a:lnTo>
                  <a:lnTo>
                    <a:pt x="152" y="196"/>
                  </a:lnTo>
                  <a:lnTo>
                    <a:pt x="150" y="194"/>
                  </a:lnTo>
                  <a:lnTo>
                    <a:pt x="150" y="194"/>
                  </a:lnTo>
                  <a:lnTo>
                    <a:pt x="146" y="196"/>
                  </a:lnTo>
                  <a:lnTo>
                    <a:pt x="146" y="196"/>
                  </a:lnTo>
                  <a:lnTo>
                    <a:pt x="146" y="198"/>
                  </a:lnTo>
                  <a:lnTo>
                    <a:pt x="146" y="198"/>
                  </a:lnTo>
                  <a:lnTo>
                    <a:pt x="146" y="198"/>
                  </a:lnTo>
                  <a:lnTo>
                    <a:pt x="146" y="198"/>
                  </a:lnTo>
                  <a:lnTo>
                    <a:pt x="150" y="196"/>
                  </a:lnTo>
                  <a:lnTo>
                    <a:pt x="150" y="196"/>
                  </a:lnTo>
                  <a:lnTo>
                    <a:pt x="148" y="198"/>
                  </a:lnTo>
                  <a:lnTo>
                    <a:pt x="148" y="198"/>
                  </a:lnTo>
                  <a:lnTo>
                    <a:pt x="148" y="200"/>
                  </a:lnTo>
                  <a:lnTo>
                    <a:pt x="148" y="204"/>
                  </a:lnTo>
                  <a:lnTo>
                    <a:pt x="148" y="204"/>
                  </a:lnTo>
                  <a:lnTo>
                    <a:pt x="148" y="204"/>
                  </a:lnTo>
                  <a:lnTo>
                    <a:pt x="148" y="204"/>
                  </a:lnTo>
                  <a:lnTo>
                    <a:pt x="150" y="208"/>
                  </a:lnTo>
                  <a:lnTo>
                    <a:pt x="150" y="208"/>
                  </a:lnTo>
                  <a:lnTo>
                    <a:pt x="152" y="208"/>
                  </a:lnTo>
                  <a:lnTo>
                    <a:pt x="152" y="208"/>
                  </a:lnTo>
                  <a:lnTo>
                    <a:pt x="154" y="206"/>
                  </a:lnTo>
                  <a:lnTo>
                    <a:pt x="154" y="206"/>
                  </a:lnTo>
                  <a:lnTo>
                    <a:pt x="156" y="206"/>
                  </a:lnTo>
                  <a:lnTo>
                    <a:pt x="156" y="204"/>
                  </a:lnTo>
                  <a:lnTo>
                    <a:pt x="156" y="204"/>
                  </a:lnTo>
                  <a:lnTo>
                    <a:pt x="158" y="204"/>
                  </a:lnTo>
                  <a:lnTo>
                    <a:pt x="158" y="204"/>
                  </a:lnTo>
                  <a:lnTo>
                    <a:pt x="160" y="202"/>
                  </a:lnTo>
                  <a:lnTo>
                    <a:pt x="162" y="200"/>
                  </a:lnTo>
                  <a:lnTo>
                    <a:pt x="164" y="200"/>
                  </a:lnTo>
                  <a:lnTo>
                    <a:pt x="164" y="200"/>
                  </a:lnTo>
                  <a:lnTo>
                    <a:pt x="162" y="196"/>
                  </a:lnTo>
                  <a:lnTo>
                    <a:pt x="164" y="196"/>
                  </a:lnTo>
                  <a:lnTo>
                    <a:pt x="164" y="196"/>
                  </a:lnTo>
                  <a:lnTo>
                    <a:pt x="164" y="196"/>
                  </a:lnTo>
                  <a:lnTo>
                    <a:pt x="164" y="196"/>
                  </a:lnTo>
                  <a:lnTo>
                    <a:pt x="164" y="196"/>
                  </a:lnTo>
                  <a:lnTo>
                    <a:pt x="166" y="196"/>
                  </a:lnTo>
                  <a:lnTo>
                    <a:pt x="166" y="196"/>
                  </a:lnTo>
                  <a:lnTo>
                    <a:pt x="166" y="196"/>
                  </a:lnTo>
                  <a:lnTo>
                    <a:pt x="166" y="196"/>
                  </a:lnTo>
                  <a:lnTo>
                    <a:pt x="166" y="196"/>
                  </a:lnTo>
                  <a:lnTo>
                    <a:pt x="166" y="196"/>
                  </a:lnTo>
                  <a:lnTo>
                    <a:pt x="170" y="196"/>
                  </a:lnTo>
                  <a:lnTo>
                    <a:pt x="170" y="196"/>
                  </a:lnTo>
                  <a:lnTo>
                    <a:pt x="170" y="194"/>
                  </a:lnTo>
                  <a:lnTo>
                    <a:pt x="170" y="194"/>
                  </a:lnTo>
                  <a:lnTo>
                    <a:pt x="172" y="196"/>
                  </a:lnTo>
                  <a:lnTo>
                    <a:pt x="172" y="196"/>
                  </a:lnTo>
                  <a:lnTo>
                    <a:pt x="172" y="194"/>
                  </a:lnTo>
                  <a:lnTo>
                    <a:pt x="172" y="194"/>
                  </a:lnTo>
                  <a:lnTo>
                    <a:pt x="172" y="194"/>
                  </a:lnTo>
                  <a:lnTo>
                    <a:pt x="172" y="194"/>
                  </a:lnTo>
                  <a:lnTo>
                    <a:pt x="174" y="194"/>
                  </a:lnTo>
                  <a:lnTo>
                    <a:pt x="174" y="194"/>
                  </a:lnTo>
                  <a:lnTo>
                    <a:pt x="180" y="192"/>
                  </a:lnTo>
                  <a:lnTo>
                    <a:pt x="186" y="190"/>
                  </a:lnTo>
                  <a:lnTo>
                    <a:pt x="186" y="190"/>
                  </a:lnTo>
                  <a:lnTo>
                    <a:pt x="186" y="190"/>
                  </a:lnTo>
                  <a:lnTo>
                    <a:pt x="186" y="190"/>
                  </a:lnTo>
                  <a:lnTo>
                    <a:pt x="188" y="190"/>
                  </a:lnTo>
                  <a:lnTo>
                    <a:pt x="188" y="190"/>
                  </a:lnTo>
                  <a:lnTo>
                    <a:pt x="188" y="190"/>
                  </a:lnTo>
                  <a:lnTo>
                    <a:pt x="188" y="190"/>
                  </a:lnTo>
                  <a:lnTo>
                    <a:pt x="188" y="190"/>
                  </a:lnTo>
                  <a:lnTo>
                    <a:pt x="188" y="190"/>
                  </a:lnTo>
                  <a:lnTo>
                    <a:pt x="190" y="190"/>
                  </a:lnTo>
                  <a:lnTo>
                    <a:pt x="190" y="190"/>
                  </a:lnTo>
                  <a:lnTo>
                    <a:pt x="192" y="188"/>
                  </a:lnTo>
                  <a:lnTo>
                    <a:pt x="192" y="188"/>
                  </a:lnTo>
                  <a:lnTo>
                    <a:pt x="188" y="188"/>
                  </a:lnTo>
                  <a:lnTo>
                    <a:pt x="188" y="188"/>
                  </a:lnTo>
                  <a:lnTo>
                    <a:pt x="188" y="188"/>
                  </a:lnTo>
                  <a:lnTo>
                    <a:pt x="188" y="188"/>
                  </a:lnTo>
                  <a:lnTo>
                    <a:pt x="188" y="186"/>
                  </a:lnTo>
                  <a:lnTo>
                    <a:pt x="188" y="186"/>
                  </a:lnTo>
                  <a:lnTo>
                    <a:pt x="190" y="186"/>
                  </a:lnTo>
                  <a:lnTo>
                    <a:pt x="190" y="186"/>
                  </a:lnTo>
                  <a:lnTo>
                    <a:pt x="188" y="184"/>
                  </a:lnTo>
                  <a:lnTo>
                    <a:pt x="188" y="184"/>
                  </a:lnTo>
                  <a:lnTo>
                    <a:pt x="184" y="184"/>
                  </a:lnTo>
                  <a:lnTo>
                    <a:pt x="184" y="182"/>
                  </a:lnTo>
                  <a:lnTo>
                    <a:pt x="184" y="182"/>
                  </a:lnTo>
                  <a:lnTo>
                    <a:pt x="180" y="184"/>
                  </a:lnTo>
                  <a:lnTo>
                    <a:pt x="180" y="184"/>
                  </a:lnTo>
                  <a:lnTo>
                    <a:pt x="176" y="184"/>
                  </a:lnTo>
                  <a:lnTo>
                    <a:pt x="176" y="184"/>
                  </a:lnTo>
                  <a:lnTo>
                    <a:pt x="178" y="184"/>
                  </a:lnTo>
                  <a:lnTo>
                    <a:pt x="176" y="184"/>
                  </a:lnTo>
                  <a:lnTo>
                    <a:pt x="176" y="184"/>
                  </a:lnTo>
                  <a:lnTo>
                    <a:pt x="176" y="184"/>
                  </a:lnTo>
                  <a:lnTo>
                    <a:pt x="176" y="184"/>
                  </a:lnTo>
                  <a:lnTo>
                    <a:pt x="174" y="184"/>
                  </a:lnTo>
                  <a:lnTo>
                    <a:pt x="172" y="184"/>
                  </a:lnTo>
                  <a:lnTo>
                    <a:pt x="172" y="184"/>
                  </a:lnTo>
                  <a:lnTo>
                    <a:pt x="170" y="182"/>
                  </a:lnTo>
                  <a:lnTo>
                    <a:pt x="170" y="182"/>
                  </a:lnTo>
                  <a:lnTo>
                    <a:pt x="168" y="182"/>
                  </a:lnTo>
                  <a:lnTo>
                    <a:pt x="168" y="182"/>
                  </a:lnTo>
                  <a:lnTo>
                    <a:pt x="166" y="180"/>
                  </a:lnTo>
                  <a:lnTo>
                    <a:pt x="164" y="180"/>
                  </a:lnTo>
                  <a:lnTo>
                    <a:pt x="164" y="180"/>
                  </a:lnTo>
                  <a:lnTo>
                    <a:pt x="164" y="180"/>
                  </a:lnTo>
                  <a:lnTo>
                    <a:pt x="168" y="180"/>
                  </a:lnTo>
                  <a:lnTo>
                    <a:pt x="168" y="180"/>
                  </a:lnTo>
                  <a:lnTo>
                    <a:pt x="168" y="180"/>
                  </a:lnTo>
                  <a:lnTo>
                    <a:pt x="168" y="180"/>
                  </a:lnTo>
                  <a:lnTo>
                    <a:pt x="162" y="178"/>
                  </a:lnTo>
                  <a:lnTo>
                    <a:pt x="160" y="176"/>
                  </a:lnTo>
                  <a:lnTo>
                    <a:pt x="160" y="174"/>
                  </a:lnTo>
                  <a:lnTo>
                    <a:pt x="160" y="174"/>
                  </a:lnTo>
                  <a:lnTo>
                    <a:pt x="158" y="174"/>
                  </a:lnTo>
                  <a:lnTo>
                    <a:pt x="158" y="174"/>
                  </a:lnTo>
                  <a:lnTo>
                    <a:pt x="158" y="170"/>
                  </a:lnTo>
                  <a:lnTo>
                    <a:pt x="158" y="170"/>
                  </a:lnTo>
                  <a:lnTo>
                    <a:pt x="154" y="170"/>
                  </a:lnTo>
                  <a:lnTo>
                    <a:pt x="154" y="170"/>
                  </a:lnTo>
                  <a:lnTo>
                    <a:pt x="156" y="166"/>
                  </a:lnTo>
                  <a:lnTo>
                    <a:pt x="158" y="164"/>
                  </a:lnTo>
                  <a:lnTo>
                    <a:pt x="158" y="164"/>
                  </a:lnTo>
                  <a:lnTo>
                    <a:pt x="160" y="162"/>
                  </a:lnTo>
                  <a:lnTo>
                    <a:pt x="160" y="162"/>
                  </a:lnTo>
                  <a:lnTo>
                    <a:pt x="158" y="160"/>
                  </a:lnTo>
                  <a:lnTo>
                    <a:pt x="158" y="160"/>
                  </a:lnTo>
                  <a:lnTo>
                    <a:pt x="156" y="162"/>
                  </a:lnTo>
                  <a:lnTo>
                    <a:pt x="156" y="160"/>
                  </a:lnTo>
                  <a:lnTo>
                    <a:pt x="156" y="160"/>
                  </a:lnTo>
                  <a:lnTo>
                    <a:pt x="152" y="164"/>
                  </a:lnTo>
                  <a:lnTo>
                    <a:pt x="152" y="164"/>
                  </a:lnTo>
                  <a:lnTo>
                    <a:pt x="150" y="160"/>
                  </a:lnTo>
                  <a:lnTo>
                    <a:pt x="144" y="158"/>
                  </a:lnTo>
                  <a:lnTo>
                    <a:pt x="144" y="158"/>
                  </a:lnTo>
                  <a:lnTo>
                    <a:pt x="144" y="158"/>
                  </a:lnTo>
                  <a:lnTo>
                    <a:pt x="146" y="158"/>
                  </a:lnTo>
                  <a:lnTo>
                    <a:pt x="150" y="158"/>
                  </a:lnTo>
                  <a:lnTo>
                    <a:pt x="150" y="158"/>
                  </a:lnTo>
                  <a:lnTo>
                    <a:pt x="154" y="158"/>
                  </a:lnTo>
                  <a:lnTo>
                    <a:pt x="154" y="158"/>
                  </a:lnTo>
                  <a:lnTo>
                    <a:pt x="160" y="156"/>
                  </a:lnTo>
                  <a:lnTo>
                    <a:pt x="164" y="152"/>
                  </a:lnTo>
                  <a:lnTo>
                    <a:pt x="164" y="152"/>
                  </a:lnTo>
                  <a:lnTo>
                    <a:pt x="160" y="148"/>
                  </a:lnTo>
                  <a:lnTo>
                    <a:pt x="156" y="146"/>
                  </a:lnTo>
                  <a:lnTo>
                    <a:pt x="150" y="146"/>
                  </a:lnTo>
                  <a:lnTo>
                    <a:pt x="144" y="148"/>
                  </a:lnTo>
                  <a:lnTo>
                    <a:pt x="144" y="148"/>
                  </a:lnTo>
                  <a:lnTo>
                    <a:pt x="132" y="152"/>
                  </a:lnTo>
                  <a:lnTo>
                    <a:pt x="120" y="158"/>
                  </a:lnTo>
                  <a:lnTo>
                    <a:pt x="120" y="158"/>
                  </a:lnTo>
                  <a:lnTo>
                    <a:pt x="112" y="166"/>
                  </a:lnTo>
                  <a:lnTo>
                    <a:pt x="106" y="172"/>
                  </a:lnTo>
                  <a:lnTo>
                    <a:pt x="106" y="172"/>
                  </a:lnTo>
                  <a:lnTo>
                    <a:pt x="116" y="158"/>
                  </a:lnTo>
                  <a:lnTo>
                    <a:pt x="122" y="152"/>
                  </a:lnTo>
                  <a:lnTo>
                    <a:pt x="128" y="146"/>
                  </a:lnTo>
                  <a:lnTo>
                    <a:pt x="128" y="146"/>
                  </a:lnTo>
                  <a:lnTo>
                    <a:pt x="132" y="146"/>
                  </a:lnTo>
                  <a:lnTo>
                    <a:pt x="136" y="144"/>
                  </a:lnTo>
                  <a:lnTo>
                    <a:pt x="136" y="144"/>
                  </a:lnTo>
                  <a:lnTo>
                    <a:pt x="138" y="142"/>
                  </a:lnTo>
                  <a:lnTo>
                    <a:pt x="140" y="138"/>
                  </a:lnTo>
                  <a:lnTo>
                    <a:pt x="142" y="136"/>
                  </a:lnTo>
                  <a:lnTo>
                    <a:pt x="144" y="134"/>
                  </a:lnTo>
                  <a:lnTo>
                    <a:pt x="144" y="134"/>
                  </a:lnTo>
                  <a:lnTo>
                    <a:pt x="152" y="134"/>
                  </a:lnTo>
                  <a:lnTo>
                    <a:pt x="158" y="134"/>
                  </a:lnTo>
                  <a:lnTo>
                    <a:pt x="158" y="134"/>
                  </a:lnTo>
                  <a:lnTo>
                    <a:pt x="166" y="134"/>
                  </a:lnTo>
                  <a:lnTo>
                    <a:pt x="172" y="134"/>
                  </a:lnTo>
                  <a:lnTo>
                    <a:pt x="172" y="134"/>
                  </a:lnTo>
                  <a:lnTo>
                    <a:pt x="188" y="134"/>
                  </a:lnTo>
                  <a:lnTo>
                    <a:pt x="188" y="134"/>
                  </a:lnTo>
                  <a:lnTo>
                    <a:pt x="198" y="132"/>
                  </a:lnTo>
                  <a:lnTo>
                    <a:pt x="206" y="130"/>
                  </a:lnTo>
                  <a:lnTo>
                    <a:pt x="206" y="130"/>
                  </a:lnTo>
                  <a:lnTo>
                    <a:pt x="212" y="122"/>
                  </a:lnTo>
                  <a:lnTo>
                    <a:pt x="212" y="122"/>
                  </a:lnTo>
                  <a:lnTo>
                    <a:pt x="226" y="120"/>
                  </a:lnTo>
                  <a:lnTo>
                    <a:pt x="226" y="120"/>
                  </a:lnTo>
                  <a:lnTo>
                    <a:pt x="232" y="116"/>
                  </a:lnTo>
                  <a:lnTo>
                    <a:pt x="238" y="112"/>
                  </a:lnTo>
                  <a:lnTo>
                    <a:pt x="238" y="112"/>
                  </a:lnTo>
                  <a:lnTo>
                    <a:pt x="238" y="112"/>
                  </a:lnTo>
                  <a:lnTo>
                    <a:pt x="234" y="108"/>
                  </a:lnTo>
                  <a:lnTo>
                    <a:pt x="234" y="108"/>
                  </a:lnTo>
                  <a:lnTo>
                    <a:pt x="236" y="102"/>
                  </a:lnTo>
                  <a:lnTo>
                    <a:pt x="236" y="102"/>
                  </a:lnTo>
                  <a:lnTo>
                    <a:pt x="234" y="98"/>
                  </a:lnTo>
                  <a:lnTo>
                    <a:pt x="230" y="96"/>
                  </a:lnTo>
                  <a:lnTo>
                    <a:pt x="230" y="96"/>
                  </a:lnTo>
                  <a:lnTo>
                    <a:pt x="224" y="98"/>
                  </a:lnTo>
                  <a:lnTo>
                    <a:pt x="224" y="98"/>
                  </a:lnTo>
                  <a:lnTo>
                    <a:pt x="224" y="96"/>
                  </a:lnTo>
                  <a:lnTo>
                    <a:pt x="224" y="96"/>
                  </a:lnTo>
                  <a:lnTo>
                    <a:pt x="226" y="92"/>
                  </a:lnTo>
                  <a:lnTo>
                    <a:pt x="226" y="92"/>
                  </a:lnTo>
                  <a:lnTo>
                    <a:pt x="220" y="90"/>
                  </a:lnTo>
                  <a:lnTo>
                    <a:pt x="216" y="90"/>
                  </a:lnTo>
                  <a:lnTo>
                    <a:pt x="208" y="96"/>
                  </a:lnTo>
                  <a:lnTo>
                    <a:pt x="208" y="96"/>
                  </a:lnTo>
                  <a:lnTo>
                    <a:pt x="198" y="100"/>
                  </a:lnTo>
                  <a:lnTo>
                    <a:pt x="198" y="100"/>
                  </a:lnTo>
                  <a:lnTo>
                    <a:pt x="198" y="96"/>
                  </a:lnTo>
                  <a:lnTo>
                    <a:pt x="200" y="94"/>
                  </a:lnTo>
                  <a:lnTo>
                    <a:pt x="200" y="94"/>
                  </a:lnTo>
                  <a:lnTo>
                    <a:pt x="206" y="92"/>
                  </a:lnTo>
                  <a:lnTo>
                    <a:pt x="206" y="92"/>
                  </a:lnTo>
                  <a:lnTo>
                    <a:pt x="210" y="90"/>
                  </a:lnTo>
                  <a:lnTo>
                    <a:pt x="214" y="88"/>
                  </a:lnTo>
                  <a:lnTo>
                    <a:pt x="214" y="88"/>
                  </a:lnTo>
                  <a:lnTo>
                    <a:pt x="218" y="86"/>
                  </a:lnTo>
                  <a:lnTo>
                    <a:pt x="222" y="84"/>
                  </a:lnTo>
                  <a:lnTo>
                    <a:pt x="222" y="84"/>
                  </a:lnTo>
                  <a:lnTo>
                    <a:pt x="212" y="82"/>
                  </a:lnTo>
                  <a:lnTo>
                    <a:pt x="212" y="82"/>
                  </a:lnTo>
                  <a:lnTo>
                    <a:pt x="208" y="80"/>
                  </a:lnTo>
                  <a:lnTo>
                    <a:pt x="202" y="78"/>
                  </a:lnTo>
                  <a:lnTo>
                    <a:pt x="202" y="78"/>
                  </a:lnTo>
                  <a:lnTo>
                    <a:pt x="198" y="78"/>
                  </a:lnTo>
                  <a:lnTo>
                    <a:pt x="196" y="78"/>
                  </a:lnTo>
                  <a:lnTo>
                    <a:pt x="196" y="78"/>
                  </a:lnTo>
                  <a:lnTo>
                    <a:pt x="196" y="74"/>
                  </a:lnTo>
                  <a:lnTo>
                    <a:pt x="196" y="74"/>
                  </a:lnTo>
                  <a:lnTo>
                    <a:pt x="194" y="68"/>
                  </a:lnTo>
                  <a:lnTo>
                    <a:pt x="188" y="66"/>
                  </a:lnTo>
                  <a:lnTo>
                    <a:pt x="184" y="66"/>
                  </a:lnTo>
                  <a:lnTo>
                    <a:pt x="184" y="66"/>
                  </a:lnTo>
                  <a:lnTo>
                    <a:pt x="182" y="62"/>
                  </a:lnTo>
                  <a:lnTo>
                    <a:pt x="180" y="58"/>
                  </a:lnTo>
                  <a:lnTo>
                    <a:pt x="180" y="58"/>
                  </a:lnTo>
                  <a:lnTo>
                    <a:pt x="180" y="58"/>
                  </a:lnTo>
                  <a:lnTo>
                    <a:pt x="180" y="58"/>
                  </a:lnTo>
                  <a:lnTo>
                    <a:pt x="184" y="58"/>
                  </a:lnTo>
                  <a:lnTo>
                    <a:pt x="188" y="58"/>
                  </a:lnTo>
                  <a:lnTo>
                    <a:pt x="188" y="58"/>
                  </a:lnTo>
                  <a:lnTo>
                    <a:pt x="188" y="54"/>
                  </a:lnTo>
                  <a:lnTo>
                    <a:pt x="188" y="54"/>
                  </a:lnTo>
                  <a:lnTo>
                    <a:pt x="184" y="52"/>
                  </a:lnTo>
                  <a:lnTo>
                    <a:pt x="182" y="50"/>
                  </a:lnTo>
                  <a:lnTo>
                    <a:pt x="182" y="50"/>
                  </a:lnTo>
                  <a:lnTo>
                    <a:pt x="184" y="48"/>
                  </a:lnTo>
                  <a:lnTo>
                    <a:pt x="184" y="48"/>
                  </a:lnTo>
                  <a:lnTo>
                    <a:pt x="182" y="46"/>
                  </a:lnTo>
                  <a:lnTo>
                    <a:pt x="180" y="44"/>
                  </a:lnTo>
                  <a:lnTo>
                    <a:pt x="178" y="42"/>
                  </a:lnTo>
                  <a:lnTo>
                    <a:pt x="176" y="38"/>
                  </a:lnTo>
                  <a:lnTo>
                    <a:pt x="176" y="38"/>
                  </a:lnTo>
                  <a:lnTo>
                    <a:pt x="174" y="38"/>
                  </a:lnTo>
                  <a:lnTo>
                    <a:pt x="174" y="38"/>
                  </a:lnTo>
                  <a:lnTo>
                    <a:pt x="176" y="34"/>
                  </a:lnTo>
                  <a:lnTo>
                    <a:pt x="176" y="34"/>
                  </a:lnTo>
                  <a:lnTo>
                    <a:pt x="168" y="24"/>
                  </a:lnTo>
                  <a:lnTo>
                    <a:pt x="164" y="18"/>
                  </a:lnTo>
                  <a:lnTo>
                    <a:pt x="160" y="16"/>
                  </a:lnTo>
                  <a:lnTo>
                    <a:pt x="160" y="16"/>
                  </a:lnTo>
                  <a:lnTo>
                    <a:pt x="160" y="14"/>
                  </a:lnTo>
                  <a:lnTo>
                    <a:pt x="160" y="14"/>
                  </a:lnTo>
                  <a:lnTo>
                    <a:pt x="158" y="18"/>
                  </a:lnTo>
                  <a:lnTo>
                    <a:pt x="158" y="18"/>
                  </a:lnTo>
                  <a:lnTo>
                    <a:pt x="152" y="20"/>
                  </a:lnTo>
                  <a:lnTo>
                    <a:pt x="152" y="22"/>
                  </a:lnTo>
                  <a:lnTo>
                    <a:pt x="154" y="26"/>
                  </a:lnTo>
                  <a:lnTo>
                    <a:pt x="154" y="26"/>
                  </a:lnTo>
                  <a:lnTo>
                    <a:pt x="150" y="30"/>
                  </a:lnTo>
                  <a:lnTo>
                    <a:pt x="150" y="38"/>
                  </a:lnTo>
                  <a:lnTo>
                    <a:pt x="148" y="38"/>
                  </a:lnTo>
                  <a:lnTo>
                    <a:pt x="148" y="38"/>
                  </a:lnTo>
                  <a:lnTo>
                    <a:pt x="148" y="34"/>
                  </a:lnTo>
                  <a:lnTo>
                    <a:pt x="144" y="32"/>
                  </a:lnTo>
                  <a:lnTo>
                    <a:pt x="144" y="32"/>
                  </a:lnTo>
                  <a:lnTo>
                    <a:pt x="142" y="38"/>
                  </a:lnTo>
                  <a:lnTo>
                    <a:pt x="142" y="38"/>
                  </a:lnTo>
                  <a:lnTo>
                    <a:pt x="136" y="40"/>
                  </a:lnTo>
                  <a:lnTo>
                    <a:pt x="132" y="40"/>
                  </a:lnTo>
                  <a:lnTo>
                    <a:pt x="132" y="40"/>
                  </a:lnTo>
                  <a:lnTo>
                    <a:pt x="130" y="38"/>
                  </a:lnTo>
                  <a:lnTo>
                    <a:pt x="130" y="38"/>
                  </a:lnTo>
                  <a:lnTo>
                    <a:pt x="130" y="36"/>
                  </a:lnTo>
                  <a:lnTo>
                    <a:pt x="130" y="36"/>
                  </a:lnTo>
                  <a:lnTo>
                    <a:pt x="128" y="34"/>
                  </a:lnTo>
                  <a:lnTo>
                    <a:pt x="124" y="32"/>
                  </a:lnTo>
                  <a:lnTo>
                    <a:pt x="116" y="36"/>
                  </a:lnTo>
                  <a:lnTo>
                    <a:pt x="116" y="36"/>
                  </a:lnTo>
                  <a:lnTo>
                    <a:pt x="116" y="36"/>
                  </a:lnTo>
                  <a:lnTo>
                    <a:pt x="116" y="34"/>
                  </a:lnTo>
                  <a:lnTo>
                    <a:pt x="116" y="30"/>
                  </a:lnTo>
                  <a:lnTo>
                    <a:pt x="116" y="30"/>
                  </a:lnTo>
                  <a:lnTo>
                    <a:pt x="118" y="30"/>
                  </a:lnTo>
                  <a:lnTo>
                    <a:pt x="118" y="30"/>
                  </a:lnTo>
                  <a:lnTo>
                    <a:pt x="120" y="26"/>
                  </a:lnTo>
                  <a:lnTo>
                    <a:pt x="118" y="18"/>
                  </a:lnTo>
                  <a:lnTo>
                    <a:pt x="116" y="12"/>
                  </a:lnTo>
                  <a:lnTo>
                    <a:pt x="118" y="10"/>
                  </a:lnTo>
                  <a:lnTo>
                    <a:pt x="120" y="8"/>
                  </a:lnTo>
                  <a:lnTo>
                    <a:pt x="120" y="8"/>
                  </a:lnTo>
                  <a:lnTo>
                    <a:pt x="120" y="6"/>
                  </a:lnTo>
                  <a:lnTo>
                    <a:pt x="120" y="6"/>
                  </a:lnTo>
                  <a:lnTo>
                    <a:pt x="118" y="4"/>
                  </a:lnTo>
                  <a:lnTo>
                    <a:pt x="118" y="4"/>
                  </a:lnTo>
                  <a:lnTo>
                    <a:pt x="116" y="6"/>
                  </a:lnTo>
                  <a:lnTo>
                    <a:pt x="114" y="6"/>
                  </a:lnTo>
                  <a:lnTo>
                    <a:pt x="114" y="6"/>
                  </a:lnTo>
                  <a:lnTo>
                    <a:pt x="100" y="2"/>
                  </a:lnTo>
                  <a:lnTo>
                    <a:pt x="100" y="2"/>
                  </a:lnTo>
                  <a:lnTo>
                    <a:pt x="100" y="0"/>
                  </a:lnTo>
                  <a:lnTo>
                    <a:pt x="100" y="0"/>
                  </a:lnTo>
                  <a:lnTo>
                    <a:pt x="78" y="40"/>
                  </a:lnTo>
                  <a:lnTo>
                    <a:pt x="60" y="80"/>
                  </a:lnTo>
                  <a:lnTo>
                    <a:pt x="44" y="122"/>
                  </a:lnTo>
                  <a:lnTo>
                    <a:pt x="30" y="166"/>
                  </a:lnTo>
                  <a:lnTo>
                    <a:pt x="18" y="210"/>
                  </a:lnTo>
                  <a:lnTo>
                    <a:pt x="10" y="254"/>
                  </a:lnTo>
                  <a:lnTo>
                    <a:pt x="4" y="302"/>
                  </a:lnTo>
                  <a:lnTo>
                    <a:pt x="0" y="348"/>
                  </a:lnTo>
                  <a:lnTo>
                    <a:pt x="0" y="348"/>
                  </a:lnTo>
                  <a:lnTo>
                    <a:pt x="0" y="348"/>
                  </a:lnTo>
                  <a:lnTo>
                    <a:pt x="0" y="348"/>
                  </a:lnTo>
                  <a:close/>
                  <a:moveTo>
                    <a:pt x="52" y="258"/>
                  </a:moveTo>
                  <a:lnTo>
                    <a:pt x="52" y="258"/>
                  </a:lnTo>
                  <a:lnTo>
                    <a:pt x="52" y="256"/>
                  </a:lnTo>
                  <a:lnTo>
                    <a:pt x="52" y="256"/>
                  </a:lnTo>
                  <a:lnTo>
                    <a:pt x="52" y="258"/>
                  </a:lnTo>
                  <a:lnTo>
                    <a:pt x="52" y="258"/>
                  </a:lnTo>
                  <a:lnTo>
                    <a:pt x="52" y="258"/>
                  </a:lnTo>
                  <a:lnTo>
                    <a:pt x="52" y="25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5" name="Freeform 194"/>
            <p:cNvSpPr>
              <a:spLocks/>
            </p:cNvSpPr>
            <p:nvPr/>
          </p:nvSpPr>
          <p:spPr bwMode="auto">
            <a:xfrm>
              <a:off x="981075" y="720725"/>
              <a:ext cx="79375" cy="82550"/>
            </a:xfrm>
            <a:custGeom>
              <a:avLst/>
              <a:gdLst/>
              <a:ahLst/>
              <a:cxnLst>
                <a:cxn ang="0">
                  <a:pos x="6" y="40"/>
                </a:cxn>
                <a:cxn ang="0">
                  <a:pos x="10" y="44"/>
                </a:cxn>
                <a:cxn ang="0">
                  <a:pos x="20" y="46"/>
                </a:cxn>
                <a:cxn ang="0">
                  <a:pos x="38" y="52"/>
                </a:cxn>
                <a:cxn ang="0">
                  <a:pos x="32" y="44"/>
                </a:cxn>
                <a:cxn ang="0">
                  <a:pos x="26" y="38"/>
                </a:cxn>
                <a:cxn ang="0">
                  <a:pos x="14" y="30"/>
                </a:cxn>
                <a:cxn ang="0">
                  <a:pos x="12" y="26"/>
                </a:cxn>
                <a:cxn ang="0">
                  <a:pos x="22" y="30"/>
                </a:cxn>
                <a:cxn ang="0">
                  <a:pos x="22" y="26"/>
                </a:cxn>
                <a:cxn ang="0">
                  <a:pos x="28" y="32"/>
                </a:cxn>
                <a:cxn ang="0">
                  <a:pos x="40" y="36"/>
                </a:cxn>
                <a:cxn ang="0">
                  <a:pos x="42" y="40"/>
                </a:cxn>
                <a:cxn ang="0">
                  <a:pos x="48" y="42"/>
                </a:cxn>
                <a:cxn ang="0">
                  <a:pos x="44" y="36"/>
                </a:cxn>
                <a:cxn ang="0">
                  <a:pos x="48" y="36"/>
                </a:cxn>
                <a:cxn ang="0">
                  <a:pos x="46" y="34"/>
                </a:cxn>
                <a:cxn ang="0">
                  <a:pos x="44" y="28"/>
                </a:cxn>
                <a:cxn ang="0">
                  <a:pos x="42" y="24"/>
                </a:cxn>
                <a:cxn ang="0">
                  <a:pos x="50" y="32"/>
                </a:cxn>
                <a:cxn ang="0">
                  <a:pos x="50" y="32"/>
                </a:cxn>
                <a:cxn ang="0">
                  <a:pos x="50" y="26"/>
                </a:cxn>
                <a:cxn ang="0">
                  <a:pos x="44" y="22"/>
                </a:cxn>
                <a:cxn ang="0">
                  <a:pos x="42" y="18"/>
                </a:cxn>
                <a:cxn ang="0">
                  <a:pos x="42" y="18"/>
                </a:cxn>
                <a:cxn ang="0">
                  <a:pos x="44" y="16"/>
                </a:cxn>
                <a:cxn ang="0">
                  <a:pos x="40" y="14"/>
                </a:cxn>
                <a:cxn ang="0">
                  <a:pos x="36" y="12"/>
                </a:cxn>
                <a:cxn ang="0">
                  <a:pos x="34" y="10"/>
                </a:cxn>
                <a:cxn ang="0">
                  <a:pos x="32" y="10"/>
                </a:cxn>
                <a:cxn ang="0">
                  <a:pos x="32" y="12"/>
                </a:cxn>
                <a:cxn ang="0">
                  <a:pos x="24" y="0"/>
                </a:cxn>
                <a:cxn ang="0">
                  <a:pos x="24" y="0"/>
                </a:cxn>
                <a:cxn ang="0">
                  <a:pos x="0" y="38"/>
                </a:cxn>
                <a:cxn ang="0">
                  <a:pos x="2" y="40"/>
                </a:cxn>
                <a:cxn ang="0">
                  <a:pos x="6" y="40"/>
                </a:cxn>
              </a:cxnLst>
              <a:rect l="0" t="0" r="r" b="b"/>
              <a:pathLst>
                <a:path w="50" h="52">
                  <a:moveTo>
                    <a:pt x="6" y="40"/>
                  </a:moveTo>
                  <a:lnTo>
                    <a:pt x="6" y="40"/>
                  </a:lnTo>
                  <a:lnTo>
                    <a:pt x="10" y="44"/>
                  </a:lnTo>
                  <a:lnTo>
                    <a:pt x="10" y="44"/>
                  </a:lnTo>
                  <a:lnTo>
                    <a:pt x="14" y="44"/>
                  </a:lnTo>
                  <a:lnTo>
                    <a:pt x="20" y="46"/>
                  </a:lnTo>
                  <a:lnTo>
                    <a:pt x="20" y="46"/>
                  </a:lnTo>
                  <a:lnTo>
                    <a:pt x="38" y="52"/>
                  </a:lnTo>
                  <a:lnTo>
                    <a:pt x="38" y="52"/>
                  </a:lnTo>
                  <a:lnTo>
                    <a:pt x="32" y="44"/>
                  </a:lnTo>
                  <a:lnTo>
                    <a:pt x="26" y="38"/>
                  </a:lnTo>
                  <a:lnTo>
                    <a:pt x="26" y="38"/>
                  </a:lnTo>
                  <a:lnTo>
                    <a:pt x="18" y="32"/>
                  </a:lnTo>
                  <a:lnTo>
                    <a:pt x="14" y="30"/>
                  </a:lnTo>
                  <a:lnTo>
                    <a:pt x="12" y="26"/>
                  </a:lnTo>
                  <a:lnTo>
                    <a:pt x="12" y="26"/>
                  </a:lnTo>
                  <a:lnTo>
                    <a:pt x="18" y="28"/>
                  </a:lnTo>
                  <a:lnTo>
                    <a:pt x="22" y="30"/>
                  </a:lnTo>
                  <a:lnTo>
                    <a:pt x="22" y="30"/>
                  </a:lnTo>
                  <a:lnTo>
                    <a:pt x="22" y="26"/>
                  </a:lnTo>
                  <a:lnTo>
                    <a:pt x="22" y="26"/>
                  </a:lnTo>
                  <a:lnTo>
                    <a:pt x="28" y="32"/>
                  </a:lnTo>
                  <a:lnTo>
                    <a:pt x="34" y="34"/>
                  </a:lnTo>
                  <a:lnTo>
                    <a:pt x="40" y="36"/>
                  </a:lnTo>
                  <a:lnTo>
                    <a:pt x="40" y="36"/>
                  </a:lnTo>
                  <a:lnTo>
                    <a:pt x="42" y="40"/>
                  </a:lnTo>
                  <a:lnTo>
                    <a:pt x="48" y="42"/>
                  </a:lnTo>
                  <a:lnTo>
                    <a:pt x="48" y="42"/>
                  </a:lnTo>
                  <a:lnTo>
                    <a:pt x="44" y="36"/>
                  </a:lnTo>
                  <a:lnTo>
                    <a:pt x="44" y="36"/>
                  </a:lnTo>
                  <a:lnTo>
                    <a:pt x="48" y="36"/>
                  </a:lnTo>
                  <a:lnTo>
                    <a:pt x="48" y="36"/>
                  </a:lnTo>
                  <a:lnTo>
                    <a:pt x="48" y="36"/>
                  </a:lnTo>
                  <a:lnTo>
                    <a:pt x="46" y="34"/>
                  </a:lnTo>
                  <a:lnTo>
                    <a:pt x="44" y="30"/>
                  </a:lnTo>
                  <a:lnTo>
                    <a:pt x="44" y="28"/>
                  </a:lnTo>
                  <a:lnTo>
                    <a:pt x="42" y="24"/>
                  </a:lnTo>
                  <a:lnTo>
                    <a:pt x="42" y="24"/>
                  </a:lnTo>
                  <a:lnTo>
                    <a:pt x="46" y="28"/>
                  </a:lnTo>
                  <a:lnTo>
                    <a:pt x="50" y="32"/>
                  </a:lnTo>
                  <a:lnTo>
                    <a:pt x="50" y="32"/>
                  </a:lnTo>
                  <a:lnTo>
                    <a:pt x="50" y="32"/>
                  </a:lnTo>
                  <a:lnTo>
                    <a:pt x="50" y="32"/>
                  </a:lnTo>
                  <a:lnTo>
                    <a:pt x="50" y="26"/>
                  </a:lnTo>
                  <a:lnTo>
                    <a:pt x="48" y="24"/>
                  </a:lnTo>
                  <a:lnTo>
                    <a:pt x="44" y="22"/>
                  </a:lnTo>
                  <a:lnTo>
                    <a:pt x="42" y="18"/>
                  </a:lnTo>
                  <a:lnTo>
                    <a:pt x="42" y="18"/>
                  </a:lnTo>
                  <a:lnTo>
                    <a:pt x="42" y="18"/>
                  </a:lnTo>
                  <a:lnTo>
                    <a:pt x="42" y="18"/>
                  </a:lnTo>
                  <a:lnTo>
                    <a:pt x="44" y="16"/>
                  </a:lnTo>
                  <a:lnTo>
                    <a:pt x="44" y="16"/>
                  </a:lnTo>
                  <a:lnTo>
                    <a:pt x="44" y="16"/>
                  </a:lnTo>
                  <a:lnTo>
                    <a:pt x="40" y="14"/>
                  </a:lnTo>
                  <a:lnTo>
                    <a:pt x="40" y="14"/>
                  </a:lnTo>
                  <a:lnTo>
                    <a:pt x="36" y="12"/>
                  </a:lnTo>
                  <a:lnTo>
                    <a:pt x="34" y="10"/>
                  </a:lnTo>
                  <a:lnTo>
                    <a:pt x="34" y="10"/>
                  </a:lnTo>
                  <a:lnTo>
                    <a:pt x="32" y="10"/>
                  </a:lnTo>
                  <a:lnTo>
                    <a:pt x="32" y="10"/>
                  </a:lnTo>
                  <a:lnTo>
                    <a:pt x="32" y="12"/>
                  </a:lnTo>
                  <a:lnTo>
                    <a:pt x="32" y="12"/>
                  </a:lnTo>
                  <a:lnTo>
                    <a:pt x="24" y="0"/>
                  </a:lnTo>
                  <a:lnTo>
                    <a:pt x="24" y="0"/>
                  </a:lnTo>
                  <a:lnTo>
                    <a:pt x="24" y="0"/>
                  </a:lnTo>
                  <a:lnTo>
                    <a:pt x="24" y="0"/>
                  </a:lnTo>
                  <a:lnTo>
                    <a:pt x="0" y="38"/>
                  </a:lnTo>
                  <a:lnTo>
                    <a:pt x="0" y="38"/>
                  </a:lnTo>
                  <a:lnTo>
                    <a:pt x="2" y="40"/>
                  </a:lnTo>
                  <a:lnTo>
                    <a:pt x="2" y="40"/>
                  </a:lnTo>
                  <a:lnTo>
                    <a:pt x="6" y="40"/>
                  </a:lnTo>
                  <a:lnTo>
                    <a:pt x="6" y="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6" name="Freeform 195"/>
            <p:cNvSpPr>
              <a:spLocks/>
            </p:cNvSpPr>
            <p:nvPr/>
          </p:nvSpPr>
          <p:spPr bwMode="auto">
            <a:xfrm>
              <a:off x="901700" y="12509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7" name="Rectangle 196"/>
            <p:cNvSpPr>
              <a:spLocks noChangeArrowheads="1"/>
            </p:cNvSpPr>
            <p:nvPr/>
          </p:nvSpPr>
          <p:spPr bwMode="auto">
            <a:xfrm>
              <a:off x="904875" y="1254125"/>
              <a:ext cx="1588" cy="15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8" name="Rectangle 197"/>
            <p:cNvSpPr>
              <a:spLocks noChangeArrowheads="1"/>
            </p:cNvSpPr>
            <p:nvPr/>
          </p:nvSpPr>
          <p:spPr bwMode="auto">
            <a:xfrm>
              <a:off x="901700" y="1266825"/>
              <a:ext cx="1588" cy="15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9" name="Freeform 198"/>
            <p:cNvSpPr>
              <a:spLocks/>
            </p:cNvSpPr>
            <p:nvPr/>
          </p:nvSpPr>
          <p:spPr bwMode="auto">
            <a:xfrm>
              <a:off x="901700" y="1250950"/>
              <a:ext cx="3175" cy="3175"/>
            </a:xfrm>
            <a:custGeom>
              <a:avLst/>
              <a:gdLst/>
              <a:ahLst/>
              <a:cxnLst>
                <a:cxn ang="0">
                  <a:pos x="2" y="2"/>
                </a:cxn>
                <a:cxn ang="0">
                  <a:pos x="2" y="2"/>
                </a:cxn>
                <a:cxn ang="0">
                  <a:pos x="0" y="0"/>
                </a:cxn>
                <a:cxn ang="0">
                  <a:pos x="0" y="0"/>
                </a:cxn>
                <a:cxn ang="0">
                  <a:pos x="0" y="2"/>
                </a:cxn>
                <a:cxn ang="0">
                  <a:pos x="2" y="2"/>
                </a:cxn>
              </a:cxnLst>
              <a:rect l="0" t="0" r="r" b="b"/>
              <a:pathLst>
                <a:path w="2" h="2">
                  <a:moveTo>
                    <a:pt x="2" y="2"/>
                  </a:moveTo>
                  <a:lnTo>
                    <a:pt x="2" y="2"/>
                  </a:lnTo>
                  <a:lnTo>
                    <a:pt x="0" y="0"/>
                  </a:lnTo>
                  <a:lnTo>
                    <a:pt x="0" y="0"/>
                  </a:lnTo>
                  <a:lnTo>
                    <a:pt x="0" y="2"/>
                  </a:lnTo>
                  <a:lnTo>
                    <a:pt x="2"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0" name="Freeform 199"/>
            <p:cNvSpPr>
              <a:spLocks/>
            </p:cNvSpPr>
            <p:nvPr/>
          </p:nvSpPr>
          <p:spPr bwMode="auto">
            <a:xfrm>
              <a:off x="892175" y="1241425"/>
              <a:ext cx="3175" cy="1588"/>
            </a:xfrm>
            <a:custGeom>
              <a:avLst/>
              <a:gdLst/>
              <a:ahLst/>
              <a:cxnLst>
                <a:cxn ang="0">
                  <a:pos x="2" y="0"/>
                </a:cxn>
                <a:cxn ang="0">
                  <a:pos x="2" y="0"/>
                </a:cxn>
                <a:cxn ang="0">
                  <a:pos x="0" y="0"/>
                </a:cxn>
                <a:cxn ang="0">
                  <a:pos x="0" y="0"/>
                </a:cxn>
                <a:cxn ang="0">
                  <a:pos x="2" y="0"/>
                </a:cxn>
                <a:cxn ang="0">
                  <a:pos x="2" y="0"/>
                </a:cxn>
              </a:cxnLst>
              <a:rect l="0" t="0" r="r" b="b"/>
              <a:pathLst>
                <a:path w="2">
                  <a:moveTo>
                    <a:pt x="2" y="0"/>
                  </a:moveTo>
                  <a:lnTo>
                    <a:pt x="2" y="0"/>
                  </a:lnTo>
                  <a:lnTo>
                    <a:pt x="0" y="0"/>
                  </a:lnTo>
                  <a:lnTo>
                    <a:pt x="0" y="0"/>
                  </a:lnTo>
                  <a:lnTo>
                    <a:pt x="2" y="0"/>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1" name="Freeform 200"/>
            <p:cNvSpPr>
              <a:spLocks/>
            </p:cNvSpPr>
            <p:nvPr/>
          </p:nvSpPr>
          <p:spPr bwMode="auto">
            <a:xfrm>
              <a:off x="1031875" y="669925"/>
              <a:ext cx="73025" cy="63500"/>
            </a:xfrm>
            <a:custGeom>
              <a:avLst/>
              <a:gdLst/>
              <a:ahLst/>
              <a:cxnLst>
                <a:cxn ang="0">
                  <a:pos x="12" y="26"/>
                </a:cxn>
                <a:cxn ang="0">
                  <a:pos x="12" y="26"/>
                </a:cxn>
                <a:cxn ang="0">
                  <a:pos x="12" y="30"/>
                </a:cxn>
                <a:cxn ang="0">
                  <a:pos x="12" y="30"/>
                </a:cxn>
                <a:cxn ang="0">
                  <a:pos x="12" y="32"/>
                </a:cxn>
                <a:cxn ang="0">
                  <a:pos x="14" y="34"/>
                </a:cxn>
                <a:cxn ang="0">
                  <a:pos x="14" y="34"/>
                </a:cxn>
                <a:cxn ang="0">
                  <a:pos x="18" y="34"/>
                </a:cxn>
                <a:cxn ang="0">
                  <a:pos x="18" y="34"/>
                </a:cxn>
                <a:cxn ang="0">
                  <a:pos x="20" y="36"/>
                </a:cxn>
                <a:cxn ang="0">
                  <a:pos x="20" y="36"/>
                </a:cxn>
                <a:cxn ang="0">
                  <a:pos x="22" y="38"/>
                </a:cxn>
                <a:cxn ang="0">
                  <a:pos x="26" y="40"/>
                </a:cxn>
                <a:cxn ang="0">
                  <a:pos x="28" y="40"/>
                </a:cxn>
                <a:cxn ang="0">
                  <a:pos x="28" y="40"/>
                </a:cxn>
                <a:cxn ang="0">
                  <a:pos x="26" y="34"/>
                </a:cxn>
                <a:cxn ang="0">
                  <a:pos x="26" y="34"/>
                </a:cxn>
                <a:cxn ang="0">
                  <a:pos x="26" y="28"/>
                </a:cxn>
                <a:cxn ang="0">
                  <a:pos x="26" y="28"/>
                </a:cxn>
                <a:cxn ang="0">
                  <a:pos x="28" y="28"/>
                </a:cxn>
                <a:cxn ang="0">
                  <a:pos x="28" y="28"/>
                </a:cxn>
                <a:cxn ang="0">
                  <a:pos x="30" y="30"/>
                </a:cxn>
                <a:cxn ang="0">
                  <a:pos x="32" y="32"/>
                </a:cxn>
                <a:cxn ang="0">
                  <a:pos x="32" y="32"/>
                </a:cxn>
                <a:cxn ang="0">
                  <a:pos x="34" y="28"/>
                </a:cxn>
                <a:cxn ang="0">
                  <a:pos x="38" y="26"/>
                </a:cxn>
                <a:cxn ang="0">
                  <a:pos x="38" y="26"/>
                </a:cxn>
                <a:cxn ang="0">
                  <a:pos x="36" y="24"/>
                </a:cxn>
                <a:cxn ang="0">
                  <a:pos x="34" y="22"/>
                </a:cxn>
                <a:cxn ang="0">
                  <a:pos x="34" y="22"/>
                </a:cxn>
                <a:cxn ang="0">
                  <a:pos x="34" y="22"/>
                </a:cxn>
                <a:cxn ang="0">
                  <a:pos x="34" y="22"/>
                </a:cxn>
                <a:cxn ang="0">
                  <a:pos x="36" y="20"/>
                </a:cxn>
                <a:cxn ang="0">
                  <a:pos x="38" y="20"/>
                </a:cxn>
                <a:cxn ang="0">
                  <a:pos x="40" y="22"/>
                </a:cxn>
                <a:cxn ang="0">
                  <a:pos x="42" y="22"/>
                </a:cxn>
                <a:cxn ang="0">
                  <a:pos x="42" y="22"/>
                </a:cxn>
                <a:cxn ang="0">
                  <a:pos x="46" y="18"/>
                </a:cxn>
                <a:cxn ang="0">
                  <a:pos x="46" y="18"/>
                </a:cxn>
                <a:cxn ang="0">
                  <a:pos x="46" y="16"/>
                </a:cxn>
                <a:cxn ang="0">
                  <a:pos x="46" y="16"/>
                </a:cxn>
                <a:cxn ang="0">
                  <a:pos x="38" y="12"/>
                </a:cxn>
                <a:cxn ang="0">
                  <a:pos x="38" y="12"/>
                </a:cxn>
                <a:cxn ang="0">
                  <a:pos x="34" y="14"/>
                </a:cxn>
                <a:cxn ang="0">
                  <a:pos x="30" y="12"/>
                </a:cxn>
                <a:cxn ang="0">
                  <a:pos x="30" y="12"/>
                </a:cxn>
                <a:cxn ang="0">
                  <a:pos x="30" y="10"/>
                </a:cxn>
                <a:cxn ang="0">
                  <a:pos x="30" y="10"/>
                </a:cxn>
                <a:cxn ang="0">
                  <a:pos x="16" y="10"/>
                </a:cxn>
                <a:cxn ang="0">
                  <a:pos x="16" y="8"/>
                </a:cxn>
                <a:cxn ang="0">
                  <a:pos x="16" y="8"/>
                </a:cxn>
                <a:cxn ang="0">
                  <a:pos x="22" y="6"/>
                </a:cxn>
                <a:cxn ang="0">
                  <a:pos x="22" y="6"/>
                </a:cxn>
                <a:cxn ang="0">
                  <a:pos x="22" y="6"/>
                </a:cxn>
                <a:cxn ang="0">
                  <a:pos x="16" y="0"/>
                </a:cxn>
                <a:cxn ang="0">
                  <a:pos x="16" y="0"/>
                </a:cxn>
                <a:cxn ang="0">
                  <a:pos x="0" y="22"/>
                </a:cxn>
                <a:cxn ang="0">
                  <a:pos x="0" y="22"/>
                </a:cxn>
                <a:cxn ang="0">
                  <a:pos x="6" y="26"/>
                </a:cxn>
                <a:cxn ang="0">
                  <a:pos x="6" y="26"/>
                </a:cxn>
                <a:cxn ang="0">
                  <a:pos x="12" y="26"/>
                </a:cxn>
                <a:cxn ang="0">
                  <a:pos x="12" y="26"/>
                </a:cxn>
              </a:cxnLst>
              <a:rect l="0" t="0" r="r" b="b"/>
              <a:pathLst>
                <a:path w="46" h="40">
                  <a:moveTo>
                    <a:pt x="12" y="26"/>
                  </a:moveTo>
                  <a:lnTo>
                    <a:pt x="12" y="26"/>
                  </a:lnTo>
                  <a:lnTo>
                    <a:pt x="12" y="30"/>
                  </a:lnTo>
                  <a:lnTo>
                    <a:pt x="12" y="30"/>
                  </a:lnTo>
                  <a:lnTo>
                    <a:pt x="12" y="32"/>
                  </a:lnTo>
                  <a:lnTo>
                    <a:pt x="14" y="34"/>
                  </a:lnTo>
                  <a:lnTo>
                    <a:pt x="14" y="34"/>
                  </a:lnTo>
                  <a:lnTo>
                    <a:pt x="18" y="34"/>
                  </a:lnTo>
                  <a:lnTo>
                    <a:pt x="18" y="34"/>
                  </a:lnTo>
                  <a:lnTo>
                    <a:pt x="20" y="36"/>
                  </a:lnTo>
                  <a:lnTo>
                    <a:pt x="20" y="36"/>
                  </a:lnTo>
                  <a:lnTo>
                    <a:pt x="22" y="38"/>
                  </a:lnTo>
                  <a:lnTo>
                    <a:pt x="26" y="40"/>
                  </a:lnTo>
                  <a:lnTo>
                    <a:pt x="28" y="40"/>
                  </a:lnTo>
                  <a:lnTo>
                    <a:pt x="28" y="40"/>
                  </a:lnTo>
                  <a:lnTo>
                    <a:pt x="26" y="34"/>
                  </a:lnTo>
                  <a:lnTo>
                    <a:pt x="26" y="34"/>
                  </a:lnTo>
                  <a:lnTo>
                    <a:pt x="26" y="28"/>
                  </a:lnTo>
                  <a:lnTo>
                    <a:pt x="26" y="28"/>
                  </a:lnTo>
                  <a:lnTo>
                    <a:pt x="28" y="28"/>
                  </a:lnTo>
                  <a:lnTo>
                    <a:pt x="28" y="28"/>
                  </a:lnTo>
                  <a:lnTo>
                    <a:pt x="30" y="30"/>
                  </a:lnTo>
                  <a:lnTo>
                    <a:pt x="32" y="32"/>
                  </a:lnTo>
                  <a:lnTo>
                    <a:pt x="32" y="32"/>
                  </a:lnTo>
                  <a:lnTo>
                    <a:pt x="34" y="28"/>
                  </a:lnTo>
                  <a:lnTo>
                    <a:pt x="38" y="26"/>
                  </a:lnTo>
                  <a:lnTo>
                    <a:pt x="38" y="26"/>
                  </a:lnTo>
                  <a:lnTo>
                    <a:pt x="36" y="24"/>
                  </a:lnTo>
                  <a:lnTo>
                    <a:pt x="34" y="22"/>
                  </a:lnTo>
                  <a:lnTo>
                    <a:pt x="34" y="22"/>
                  </a:lnTo>
                  <a:lnTo>
                    <a:pt x="34" y="22"/>
                  </a:lnTo>
                  <a:lnTo>
                    <a:pt x="34" y="22"/>
                  </a:lnTo>
                  <a:lnTo>
                    <a:pt x="36" y="20"/>
                  </a:lnTo>
                  <a:lnTo>
                    <a:pt x="38" y="20"/>
                  </a:lnTo>
                  <a:lnTo>
                    <a:pt x="40" y="22"/>
                  </a:lnTo>
                  <a:lnTo>
                    <a:pt x="42" y="22"/>
                  </a:lnTo>
                  <a:lnTo>
                    <a:pt x="42" y="22"/>
                  </a:lnTo>
                  <a:lnTo>
                    <a:pt x="46" y="18"/>
                  </a:lnTo>
                  <a:lnTo>
                    <a:pt x="46" y="18"/>
                  </a:lnTo>
                  <a:lnTo>
                    <a:pt x="46" y="16"/>
                  </a:lnTo>
                  <a:lnTo>
                    <a:pt x="46" y="16"/>
                  </a:lnTo>
                  <a:lnTo>
                    <a:pt x="38" y="12"/>
                  </a:lnTo>
                  <a:lnTo>
                    <a:pt x="38" y="12"/>
                  </a:lnTo>
                  <a:lnTo>
                    <a:pt x="34" y="14"/>
                  </a:lnTo>
                  <a:lnTo>
                    <a:pt x="30" y="12"/>
                  </a:lnTo>
                  <a:lnTo>
                    <a:pt x="30" y="12"/>
                  </a:lnTo>
                  <a:lnTo>
                    <a:pt x="30" y="10"/>
                  </a:lnTo>
                  <a:lnTo>
                    <a:pt x="30" y="10"/>
                  </a:lnTo>
                  <a:lnTo>
                    <a:pt x="16" y="10"/>
                  </a:lnTo>
                  <a:lnTo>
                    <a:pt x="16" y="8"/>
                  </a:lnTo>
                  <a:lnTo>
                    <a:pt x="16" y="8"/>
                  </a:lnTo>
                  <a:lnTo>
                    <a:pt x="22" y="6"/>
                  </a:lnTo>
                  <a:lnTo>
                    <a:pt x="22" y="6"/>
                  </a:lnTo>
                  <a:lnTo>
                    <a:pt x="22" y="6"/>
                  </a:lnTo>
                  <a:lnTo>
                    <a:pt x="16" y="0"/>
                  </a:lnTo>
                  <a:lnTo>
                    <a:pt x="16" y="0"/>
                  </a:lnTo>
                  <a:lnTo>
                    <a:pt x="0" y="22"/>
                  </a:lnTo>
                  <a:lnTo>
                    <a:pt x="0" y="22"/>
                  </a:lnTo>
                  <a:lnTo>
                    <a:pt x="6" y="26"/>
                  </a:lnTo>
                  <a:lnTo>
                    <a:pt x="6" y="26"/>
                  </a:lnTo>
                  <a:lnTo>
                    <a:pt x="12" y="26"/>
                  </a:lnTo>
                  <a:lnTo>
                    <a:pt x="12"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2" name="Freeform 201"/>
            <p:cNvSpPr>
              <a:spLocks noEditPoints="1"/>
            </p:cNvSpPr>
            <p:nvPr/>
          </p:nvSpPr>
          <p:spPr bwMode="auto">
            <a:xfrm>
              <a:off x="1692275" y="466725"/>
              <a:ext cx="1527175" cy="1155700"/>
            </a:xfrm>
            <a:custGeom>
              <a:avLst/>
              <a:gdLst/>
              <a:ahLst/>
              <a:cxnLst>
                <a:cxn ang="0">
                  <a:pos x="774" y="94"/>
                </a:cxn>
                <a:cxn ang="0">
                  <a:pos x="700" y="74"/>
                </a:cxn>
                <a:cxn ang="0">
                  <a:pos x="676" y="54"/>
                </a:cxn>
                <a:cxn ang="0">
                  <a:pos x="552" y="58"/>
                </a:cxn>
                <a:cxn ang="0">
                  <a:pos x="466" y="54"/>
                </a:cxn>
                <a:cxn ang="0">
                  <a:pos x="400" y="104"/>
                </a:cxn>
                <a:cxn ang="0">
                  <a:pos x="438" y="74"/>
                </a:cxn>
                <a:cxn ang="0">
                  <a:pos x="340" y="22"/>
                </a:cxn>
                <a:cxn ang="0">
                  <a:pos x="260" y="36"/>
                </a:cxn>
                <a:cxn ang="0">
                  <a:pos x="216" y="64"/>
                </a:cxn>
                <a:cxn ang="0">
                  <a:pos x="182" y="112"/>
                </a:cxn>
                <a:cxn ang="0">
                  <a:pos x="126" y="156"/>
                </a:cxn>
                <a:cxn ang="0">
                  <a:pos x="128" y="182"/>
                </a:cxn>
                <a:cxn ang="0">
                  <a:pos x="140" y="196"/>
                </a:cxn>
                <a:cxn ang="0">
                  <a:pos x="184" y="206"/>
                </a:cxn>
                <a:cxn ang="0">
                  <a:pos x="226" y="202"/>
                </a:cxn>
                <a:cxn ang="0">
                  <a:pos x="224" y="178"/>
                </a:cxn>
                <a:cxn ang="0">
                  <a:pos x="250" y="126"/>
                </a:cxn>
                <a:cxn ang="0">
                  <a:pos x="278" y="124"/>
                </a:cxn>
                <a:cxn ang="0">
                  <a:pos x="298" y="170"/>
                </a:cxn>
                <a:cxn ang="0">
                  <a:pos x="326" y="176"/>
                </a:cxn>
                <a:cxn ang="0">
                  <a:pos x="294" y="194"/>
                </a:cxn>
                <a:cxn ang="0">
                  <a:pos x="232" y="238"/>
                </a:cxn>
                <a:cxn ang="0">
                  <a:pos x="166" y="228"/>
                </a:cxn>
                <a:cxn ang="0">
                  <a:pos x="156" y="230"/>
                </a:cxn>
                <a:cxn ang="0">
                  <a:pos x="144" y="256"/>
                </a:cxn>
                <a:cxn ang="0">
                  <a:pos x="96" y="282"/>
                </a:cxn>
                <a:cxn ang="0">
                  <a:pos x="42" y="310"/>
                </a:cxn>
                <a:cxn ang="0">
                  <a:pos x="72" y="350"/>
                </a:cxn>
                <a:cxn ang="0">
                  <a:pos x="2" y="412"/>
                </a:cxn>
                <a:cxn ang="0">
                  <a:pos x="36" y="438"/>
                </a:cxn>
                <a:cxn ang="0">
                  <a:pos x="106" y="382"/>
                </a:cxn>
                <a:cxn ang="0">
                  <a:pos x="208" y="392"/>
                </a:cxn>
                <a:cxn ang="0">
                  <a:pos x="228" y="394"/>
                </a:cxn>
                <a:cxn ang="0">
                  <a:pos x="188" y="342"/>
                </a:cxn>
                <a:cxn ang="0">
                  <a:pos x="250" y="392"/>
                </a:cxn>
                <a:cxn ang="0">
                  <a:pos x="274" y="430"/>
                </a:cxn>
                <a:cxn ang="0">
                  <a:pos x="276" y="410"/>
                </a:cxn>
                <a:cxn ang="0">
                  <a:pos x="286" y="396"/>
                </a:cxn>
                <a:cxn ang="0">
                  <a:pos x="328" y="388"/>
                </a:cxn>
                <a:cxn ang="0">
                  <a:pos x="358" y="332"/>
                </a:cxn>
                <a:cxn ang="0">
                  <a:pos x="386" y="330"/>
                </a:cxn>
                <a:cxn ang="0">
                  <a:pos x="424" y="358"/>
                </a:cxn>
                <a:cxn ang="0">
                  <a:pos x="354" y="386"/>
                </a:cxn>
                <a:cxn ang="0">
                  <a:pos x="308" y="404"/>
                </a:cxn>
                <a:cxn ang="0">
                  <a:pos x="324" y="432"/>
                </a:cxn>
                <a:cxn ang="0">
                  <a:pos x="392" y="440"/>
                </a:cxn>
                <a:cxn ang="0">
                  <a:pos x="444" y="608"/>
                </a:cxn>
                <a:cxn ang="0">
                  <a:pos x="562" y="606"/>
                </a:cxn>
                <a:cxn ang="0">
                  <a:pos x="564" y="536"/>
                </a:cxn>
                <a:cxn ang="0">
                  <a:pos x="514" y="530"/>
                </a:cxn>
                <a:cxn ang="0">
                  <a:pos x="540" y="524"/>
                </a:cxn>
                <a:cxn ang="0">
                  <a:pos x="664" y="552"/>
                </a:cxn>
                <a:cxn ang="0">
                  <a:pos x="724" y="638"/>
                </a:cxn>
                <a:cxn ang="0">
                  <a:pos x="790" y="620"/>
                </a:cxn>
                <a:cxn ang="0">
                  <a:pos x="856" y="572"/>
                </a:cxn>
                <a:cxn ang="0">
                  <a:pos x="892" y="594"/>
                </a:cxn>
                <a:cxn ang="0">
                  <a:pos x="932" y="674"/>
                </a:cxn>
                <a:cxn ang="0">
                  <a:pos x="312" y="384"/>
                </a:cxn>
                <a:cxn ang="0">
                  <a:pos x="548" y="408"/>
                </a:cxn>
                <a:cxn ang="0">
                  <a:pos x="510" y="390"/>
                </a:cxn>
                <a:cxn ang="0">
                  <a:pos x="508" y="332"/>
                </a:cxn>
                <a:cxn ang="0">
                  <a:pos x="516" y="352"/>
                </a:cxn>
              </a:cxnLst>
              <a:rect l="0" t="0" r="r" b="b"/>
              <a:pathLst>
                <a:path w="962" h="728">
                  <a:moveTo>
                    <a:pt x="946" y="688"/>
                  </a:moveTo>
                  <a:lnTo>
                    <a:pt x="946" y="688"/>
                  </a:lnTo>
                  <a:lnTo>
                    <a:pt x="944" y="688"/>
                  </a:lnTo>
                  <a:lnTo>
                    <a:pt x="944" y="688"/>
                  </a:lnTo>
                  <a:lnTo>
                    <a:pt x="944" y="686"/>
                  </a:lnTo>
                  <a:lnTo>
                    <a:pt x="942" y="682"/>
                  </a:lnTo>
                  <a:lnTo>
                    <a:pt x="942" y="682"/>
                  </a:lnTo>
                  <a:lnTo>
                    <a:pt x="938" y="682"/>
                  </a:lnTo>
                  <a:lnTo>
                    <a:pt x="938" y="682"/>
                  </a:lnTo>
                  <a:lnTo>
                    <a:pt x="936" y="676"/>
                  </a:lnTo>
                  <a:lnTo>
                    <a:pt x="938" y="670"/>
                  </a:lnTo>
                  <a:lnTo>
                    <a:pt x="944" y="658"/>
                  </a:lnTo>
                  <a:lnTo>
                    <a:pt x="944" y="658"/>
                  </a:lnTo>
                  <a:lnTo>
                    <a:pt x="942" y="654"/>
                  </a:lnTo>
                  <a:lnTo>
                    <a:pt x="942" y="654"/>
                  </a:lnTo>
                  <a:lnTo>
                    <a:pt x="944" y="650"/>
                  </a:lnTo>
                  <a:lnTo>
                    <a:pt x="944" y="646"/>
                  </a:lnTo>
                  <a:lnTo>
                    <a:pt x="944" y="646"/>
                  </a:lnTo>
                  <a:lnTo>
                    <a:pt x="948" y="646"/>
                  </a:lnTo>
                  <a:lnTo>
                    <a:pt x="952" y="646"/>
                  </a:lnTo>
                  <a:lnTo>
                    <a:pt x="952" y="646"/>
                  </a:lnTo>
                  <a:lnTo>
                    <a:pt x="952" y="652"/>
                  </a:lnTo>
                  <a:lnTo>
                    <a:pt x="952" y="652"/>
                  </a:lnTo>
                  <a:lnTo>
                    <a:pt x="956" y="652"/>
                  </a:lnTo>
                  <a:lnTo>
                    <a:pt x="956" y="652"/>
                  </a:lnTo>
                  <a:lnTo>
                    <a:pt x="958" y="652"/>
                  </a:lnTo>
                  <a:lnTo>
                    <a:pt x="960" y="652"/>
                  </a:lnTo>
                  <a:lnTo>
                    <a:pt x="960" y="652"/>
                  </a:lnTo>
                  <a:lnTo>
                    <a:pt x="962" y="596"/>
                  </a:lnTo>
                  <a:lnTo>
                    <a:pt x="962" y="596"/>
                  </a:lnTo>
                  <a:lnTo>
                    <a:pt x="962" y="558"/>
                  </a:lnTo>
                  <a:lnTo>
                    <a:pt x="958" y="520"/>
                  </a:lnTo>
                  <a:lnTo>
                    <a:pt x="954" y="484"/>
                  </a:lnTo>
                  <a:lnTo>
                    <a:pt x="948" y="446"/>
                  </a:lnTo>
                  <a:lnTo>
                    <a:pt x="940" y="410"/>
                  </a:lnTo>
                  <a:lnTo>
                    <a:pt x="930" y="376"/>
                  </a:lnTo>
                  <a:lnTo>
                    <a:pt x="918" y="340"/>
                  </a:lnTo>
                  <a:lnTo>
                    <a:pt x="906" y="306"/>
                  </a:lnTo>
                  <a:lnTo>
                    <a:pt x="890" y="274"/>
                  </a:lnTo>
                  <a:lnTo>
                    <a:pt x="874" y="242"/>
                  </a:lnTo>
                  <a:lnTo>
                    <a:pt x="858" y="210"/>
                  </a:lnTo>
                  <a:lnTo>
                    <a:pt x="838" y="180"/>
                  </a:lnTo>
                  <a:lnTo>
                    <a:pt x="818" y="150"/>
                  </a:lnTo>
                  <a:lnTo>
                    <a:pt x="796" y="122"/>
                  </a:lnTo>
                  <a:lnTo>
                    <a:pt x="774" y="94"/>
                  </a:lnTo>
                  <a:lnTo>
                    <a:pt x="750" y="68"/>
                  </a:lnTo>
                  <a:lnTo>
                    <a:pt x="750" y="68"/>
                  </a:lnTo>
                  <a:lnTo>
                    <a:pt x="748" y="68"/>
                  </a:lnTo>
                  <a:lnTo>
                    <a:pt x="746" y="66"/>
                  </a:lnTo>
                  <a:lnTo>
                    <a:pt x="746" y="66"/>
                  </a:lnTo>
                  <a:lnTo>
                    <a:pt x="746" y="64"/>
                  </a:lnTo>
                  <a:lnTo>
                    <a:pt x="746" y="64"/>
                  </a:lnTo>
                  <a:lnTo>
                    <a:pt x="730" y="50"/>
                  </a:lnTo>
                  <a:lnTo>
                    <a:pt x="730" y="50"/>
                  </a:lnTo>
                  <a:lnTo>
                    <a:pt x="726" y="52"/>
                  </a:lnTo>
                  <a:lnTo>
                    <a:pt x="724" y="56"/>
                  </a:lnTo>
                  <a:lnTo>
                    <a:pt x="724" y="56"/>
                  </a:lnTo>
                  <a:lnTo>
                    <a:pt x="726" y="60"/>
                  </a:lnTo>
                  <a:lnTo>
                    <a:pt x="726" y="66"/>
                  </a:lnTo>
                  <a:lnTo>
                    <a:pt x="726" y="66"/>
                  </a:lnTo>
                  <a:lnTo>
                    <a:pt x="722" y="70"/>
                  </a:lnTo>
                  <a:lnTo>
                    <a:pt x="722" y="70"/>
                  </a:lnTo>
                  <a:lnTo>
                    <a:pt x="720" y="72"/>
                  </a:lnTo>
                  <a:lnTo>
                    <a:pt x="720" y="72"/>
                  </a:lnTo>
                  <a:lnTo>
                    <a:pt x="718" y="74"/>
                  </a:lnTo>
                  <a:lnTo>
                    <a:pt x="718" y="78"/>
                  </a:lnTo>
                  <a:lnTo>
                    <a:pt x="718" y="78"/>
                  </a:lnTo>
                  <a:lnTo>
                    <a:pt x="710" y="82"/>
                  </a:lnTo>
                  <a:lnTo>
                    <a:pt x="708" y="84"/>
                  </a:lnTo>
                  <a:lnTo>
                    <a:pt x="706" y="86"/>
                  </a:lnTo>
                  <a:lnTo>
                    <a:pt x="706" y="86"/>
                  </a:lnTo>
                  <a:lnTo>
                    <a:pt x="702" y="88"/>
                  </a:lnTo>
                  <a:lnTo>
                    <a:pt x="698" y="86"/>
                  </a:lnTo>
                  <a:lnTo>
                    <a:pt x="698" y="86"/>
                  </a:lnTo>
                  <a:lnTo>
                    <a:pt x="692" y="86"/>
                  </a:lnTo>
                  <a:lnTo>
                    <a:pt x="692" y="86"/>
                  </a:lnTo>
                  <a:lnTo>
                    <a:pt x="684" y="84"/>
                  </a:lnTo>
                  <a:lnTo>
                    <a:pt x="680" y="82"/>
                  </a:lnTo>
                  <a:lnTo>
                    <a:pt x="678" y="80"/>
                  </a:lnTo>
                  <a:lnTo>
                    <a:pt x="678" y="80"/>
                  </a:lnTo>
                  <a:lnTo>
                    <a:pt x="684" y="80"/>
                  </a:lnTo>
                  <a:lnTo>
                    <a:pt x="690" y="80"/>
                  </a:lnTo>
                  <a:lnTo>
                    <a:pt x="690" y="80"/>
                  </a:lnTo>
                  <a:lnTo>
                    <a:pt x="692" y="82"/>
                  </a:lnTo>
                  <a:lnTo>
                    <a:pt x="692" y="82"/>
                  </a:lnTo>
                  <a:lnTo>
                    <a:pt x="698" y="80"/>
                  </a:lnTo>
                  <a:lnTo>
                    <a:pt x="698" y="80"/>
                  </a:lnTo>
                  <a:lnTo>
                    <a:pt x="698" y="76"/>
                  </a:lnTo>
                  <a:lnTo>
                    <a:pt x="698" y="76"/>
                  </a:lnTo>
                  <a:lnTo>
                    <a:pt x="700" y="74"/>
                  </a:lnTo>
                  <a:lnTo>
                    <a:pt x="704" y="72"/>
                  </a:lnTo>
                  <a:lnTo>
                    <a:pt x="704" y="72"/>
                  </a:lnTo>
                  <a:lnTo>
                    <a:pt x="708" y="68"/>
                  </a:lnTo>
                  <a:lnTo>
                    <a:pt x="712" y="64"/>
                  </a:lnTo>
                  <a:lnTo>
                    <a:pt x="712" y="64"/>
                  </a:lnTo>
                  <a:lnTo>
                    <a:pt x="712" y="58"/>
                  </a:lnTo>
                  <a:lnTo>
                    <a:pt x="712" y="58"/>
                  </a:lnTo>
                  <a:lnTo>
                    <a:pt x="714" y="54"/>
                  </a:lnTo>
                  <a:lnTo>
                    <a:pt x="714" y="54"/>
                  </a:lnTo>
                  <a:lnTo>
                    <a:pt x="710" y="50"/>
                  </a:lnTo>
                  <a:lnTo>
                    <a:pt x="708" y="50"/>
                  </a:lnTo>
                  <a:lnTo>
                    <a:pt x="708" y="46"/>
                  </a:lnTo>
                  <a:lnTo>
                    <a:pt x="708" y="46"/>
                  </a:lnTo>
                  <a:lnTo>
                    <a:pt x="708" y="34"/>
                  </a:lnTo>
                  <a:lnTo>
                    <a:pt x="708" y="34"/>
                  </a:lnTo>
                  <a:lnTo>
                    <a:pt x="706" y="28"/>
                  </a:lnTo>
                  <a:lnTo>
                    <a:pt x="706" y="28"/>
                  </a:lnTo>
                  <a:lnTo>
                    <a:pt x="706" y="28"/>
                  </a:lnTo>
                  <a:lnTo>
                    <a:pt x="706" y="28"/>
                  </a:lnTo>
                  <a:lnTo>
                    <a:pt x="674" y="0"/>
                  </a:lnTo>
                  <a:lnTo>
                    <a:pt x="674" y="0"/>
                  </a:lnTo>
                  <a:lnTo>
                    <a:pt x="672" y="4"/>
                  </a:lnTo>
                  <a:lnTo>
                    <a:pt x="672" y="4"/>
                  </a:lnTo>
                  <a:lnTo>
                    <a:pt x="668" y="8"/>
                  </a:lnTo>
                  <a:lnTo>
                    <a:pt x="662" y="10"/>
                  </a:lnTo>
                  <a:lnTo>
                    <a:pt x="658" y="14"/>
                  </a:lnTo>
                  <a:lnTo>
                    <a:pt x="658" y="20"/>
                  </a:lnTo>
                  <a:lnTo>
                    <a:pt x="658" y="20"/>
                  </a:lnTo>
                  <a:lnTo>
                    <a:pt x="662" y="20"/>
                  </a:lnTo>
                  <a:lnTo>
                    <a:pt x="662" y="20"/>
                  </a:lnTo>
                  <a:lnTo>
                    <a:pt x="664" y="26"/>
                  </a:lnTo>
                  <a:lnTo>
                    <a:pt x="662" y="28"/>
                  </a:lnTo>
                  <a:lnTo>
                    <a:pt x="660" y="32"/>
                  </a:lnTo>
                  <a:lnTo>
                    <a:pt x="658" y="34"/>
                  </a:lnTo>
                  <a:lnTo>
                    <a:pt x="658" y="34"/>
                  </a:lnTo>
                  <a:lnTo>
                    <a:pt x="660" y="36"/>
                  </a:lnTo>
                  <a:lnTo>
                    <a:pt x="664" y="38"/>
                  </a:lnTo>
                  <a:lnTo>
                    <a:pt x="668" y="40"/>
                  </a:lnTo>
                  <a:lnTo>
                    <a:pt x="668" y="40"/>
                  </a:lnTo>
                  <a:lnTo>
                    <a:pt x="670" y="44"/>
                  </a:lnTo>
                  <a:lnTo>
                    <a:pt x="670" y="44"/>
                  </a:lnTo>
                  <a:lnTo>
                    <a:pt x="672" y="48"/>
                  </a:lnTo>
                  <a:lnTo>
                    <a:pt x="678" y="48"/>
                  </a:lnTo>
                  <a:lnTo>
                    <a:pt x="678" y="48"/>
                  </a:lnTo>
                  <a:lnTo>
                    <a:pt x="676" y="54"/>
                  </a:lnTo>
                  <a:lnTo>
                    <a:pt x="672" y="58"/>
                  </a:lnTo>
                  <a:lnTo>
                    <a:pt x="672" y="58"/>
                  </a:lnTo>
                  <a:lnTo>
                    <a:pt x="670" y="58"/>
                  </a:lnTo>
                  <a:lnTo>
                    <a:pt x="670" y="58"/>
                  </a:lnTo>
                  <a:lnTo>
                    <a:pt x="662" y="50"/>
                  </a:lnTo>
                  <a:lnTo>
                    <a:pt x="650" y="46"/>
                  </a:lnTo>
                  <a:lnTo>
                    <a:pt x="626" y="38"/>
                  </a:lnTo>
                  <a:lnTo>
                    <a:pt x="626" y="38"/>
                  </a:lnTo>
                  <a:lnTo>
                    <a:pt x="618" y="34"/>
                  </a:lnTo>
                  <a:lnTo>
                    <a:pt x="608" y="34"/>
                  </a:lnTo>
                  <a:lnTo>
                    <a:pt x="608" y="34"/>
                  </a:lnTo>
                  <a:lnTo>
                    <a:pt x="606" y="36"/>
                  </a:lnTo>
                  <a:lnTo>
                    <a:pt x="602" y="38"/>
                  </a:lnTo>
                  <a:lnTo>
                    <a:pt x="602" y="38"/>
                  </a:lnTo>
                  <a:lnTo>
                    <a:pt x="602" y="38"/>
                  </a:lnTo>
                  <a:lnTo>
                    <a:pt x="602" y="38"/>
                  </a:lnTo>
                  <a:lnTo>
                    <a:pt x="608" y="46"/>
                  </a:lnTo>
                  <a:lnTo>
                    <a:pt x="608" y="46"/>
                  </a:lnTo>
                  <a:lnTo>
                    <a:pt x="608" y="50"/>
                  </a:lnTo>
                  <a:lnTo>
                    <a:pt x="606" y="50"/>
                  </a:lnTo>
                  <a:lnTo>
                    <a:pt x="600" y="52"/>
                  </a:lnTo>
                  <a:lnTo>
                    <a:pt x="600" y="52"/>
                  </a:lnTo>
                  <a:lnTo>
                    <a:pt x="598" y="56"/>
                  </a:lnTo>
                  <a:lnTo>
                    <a:pt x="598" y="56"/>
                  </a:lnTo>
                  <a:lnTo>
                    <a:pt x="594" y="56"/>
                  </a:lnTo>
                  <a:lnTo>
                    <a:pt x="592" y="54"/>
                  </a:lnTo>
                  <a:lnTo>
                    <a:pt x="592" y="54"/>
                  </a:lnTo>
                  <a:lnTo>
                    <a:pt x="594" y="50"/>
                  </a:lnTo>
                  <a:lnTo>
                    <a:pt x="594" y="50"/>
                  </a:lnTo>
                  <a:lnTo>
                    <a:pt x="588" y="48"/>
                  </a:lnTo>
                  <a:lnTo>
                    <a:pt x="580" y="50"/>
                  </a:lnTo>
                  <a:lnTo>
                    <a:pt x="580" y="50"/>
                  </a:lnTo>
                  <a:lnTo>
                    <a:pt x="576" y="54"/>
                  </a:lnTo>
                  <a:lnTo>
                    <a:pt x="576" y="54"/>
                  </a:lnTo>
                  <a:lnTo>
                    <a:pt x="574" y="54"/>
                  </a:lnTo>
                  <a:lnTo>
                    <a:pt x="570" y="52"/>
                  </a:lnTo>
                  <a:lnTo>
                    <a:pt x="570" y="52"/>
                  </a:lnTo>
                  <a:lnTo>
                    <a:pt x="564" y="52"/>
                  </a:lnTo>
                  <a:lnTo>
                    <a:pt x="560" y="54"/>
                  </a:lnTo>
                  <a:lnTo>
                    <a:pt x="560" y="54"/>
                  </a:lnTo>
                  <a:lnTo>
                    <a:pt x="556" y="56"/>
                  </a:lnTo>
                  <a:lnTo>
                    <a:pt x="554" y="60"/>
                  </a:lnTo>
                  <a:lnTo>
                    <a:pt x="554" y="60"/>
                  </a:lnTo>
                  <a:lnTo>
                    <a:pt x="552" y="58"/>
                  </a:lnTo>
                  <a:lnTo>
                    <a:pt x="552" y="58"/>
                  </a:lnTo>
                  <a:lnTo>
                    <a:pt x="548" y="60"/>
                  </a:lnTo>
                  <a:lnTo>
                    <a:pt x="542" y="58"/>
                  </a:lnTo>
                  <a:lnTo>
                    <a:pt x="542" y="58"/>
                  </a:lnTo>
                  <a:lnTo>
                    <a:pt x="542" y="56"/>
                  </a:lnTo>
                  <a:lnTo>
                    <a:pt x="542" y="56"/>
                  </a:lnTo>
                  <a:lnTo>
                    <a:pt x="546" y="56"/>
                  </a:lnTo>
                  <a:lnTo>
                    <a:pt x="546" y="56"/>
                  </a:lnTo>
                  <a:lnTo>
                    <a:pt x="546" y="48"/>
                  </a:lnTo>
                  <a:lnTo>
                    <a:pt x="546" y="48"/>
                  </a:lnTo>
                  <a:lnTo>
                    <a:pt x="542" y="50"/>
                  </a:lnTo>
                  <a:lnTo>
                    <a:pt x="540" y="52"/>
                  </a:lnTo>
                  <a:lnTo>
                    <a:pt x="538" y="54"/>
                  </a:lnTo>
                  <a:lnTo>
                    <a:pt x="534" y="56"/>
                  </a:lnTo>
                  <a:lnTo>
                    <a:pt x="534" y="56"/>
                  </a:lnTo>
                  <a:lnTo>
                    <a:pt x="534" y="56"/>
                  </a:lnTo>
                  <a:lnTo>
                    <a:pt x="534" y="56"/>
                  </a:lnTo>
                  <a:lnTo>
                    <a:pt x="532" y="52"/>
                  </a:lnTo>
                  <a:lnTo>
                    <a:pt x="532" y="52"/>
                  </a:lnTo>
                  <a:lnTo>
                    <a:pt x="522" y="58"/>
                  </a:lnTo>
                  <a:lnTo>
                    <a:pt x="522" y="58"/>
                  </a:lnTo>
                  <a:lnTo>
                    <a:pt x="502" y="66"/>
                  </a:lnTo>
                  <a:lnTo>
                    <a:pt x="502" y="66"/>
                  </a:lnTo>
                  <a:lnTo>
                    <a:pt x="498" y="68"/>
                  </a:lnTo>
                  <a:lnTo>
                    <a:pt x="498" y="68"/>
                  </a:lnTo>
                  <a:lnTo>
                    <a:pt x="496" y="70"/>
                  </a:lnTo>
                  <a:lnTo>
                    <a:pt x="496" y="72"/>
                  </a:lnTo>
                  <a:lnTo>
                    <a:pt x="494" y="76"/>
                  </a:lnTo>
                  <a:lnTo>
                    <a:pt x="494" y="78"/>
                  </a:lnTo>
                  <a:lnTo>
                    <a:pt x="494" y="78"/>
                  </a:lnTo>
                  <a:lnTo>
                    <a:pt x="488" y="78"/>
                  </a:lnTo>
                  <a:lnTo>
                    <a:pt x="488" y="78"/>
                  </a:lnTo>
                  <a:lnTo>
                    <a:pt x="482" y="78"/>
                  </a:lnTo>
                  <a:lnTo>
                    <a:pt x="478" y="78"/>
                  </a:lnTo>
                  <a:lnTo>
                    <a:pt x="470" y="72"/>
                  </a:lnTo>
                  <a:lnTo>
                    <a:pt x="470" y="72"/>
                  </a:lnTo>
                  <a:lnTo>
                    <a:pt x="472" y="68"/>
                  </a:lnTo>
                  <a:lnTo>
                    <a:pt x="474" y="66"/>
                  </a:lnTo>
                  <a:lnTo>
                    <a:pt x="484" y="66"/>
                  </a:lnTo>
                  <a:lnTo>
                    <a:pt x="484" y="66"/>
                  </a:lnTo>
                  <a:lnTo>
                    <a:pt x="480" y="58"/>
                  </a:lnTo>
                  <a:lnTo>
                    <a:pt x="478" y="56"/>
                  </a:lnTo>
                  <a:lnTo>
                    <a:pt x="476" y="54"/>
                  </a:lnTo>
                  <a:lnTo>
                    <a:pt x="476" y="54"/>
                  </a:lnTo>
                  <a:lnTo>
                    <a:pt x="466" y="54"/>
                  </a:lnTo>
                  <a:lnTo>
                    <a:pt x="466" y="54"/>
                  </a:lnTo>
                  <a:lnTo>
                    <a:pt x="464" y="54"/>
                  </a:lnTo>
                  <a:lnTo>
                    <a:pt x="460" y="54"/>
                  </a:lnTo>
                  <a:lnTo>
                    <a:pt x="460" y="54"/>
                  </a:lnTo>
                  <a:lnTo>
                    <a:pt x="460" y="56"/>
                  </a:lnTo>
                  <a:lnTo>
                    <a:pt x="462" y="58"/>
                  </a:lnTo>
                  <a:lnTo>
                    <a:pt x="464" y="60"/>
                  </a:lnTo>
                  <a:lnTo>
                    <a:pt x="464" y="64"/>
                  </a:lnTo>
                  <a:lnTo>
                    <a:pt x="464" y="64"/>
                  </a:lnTo>
                  <a:lnTo>
                    <a:pt x="460" y="70"/>
                  </a:lnTo>
                  <a:lnTo>
                    <a:pt x="460" y="70"/>
                  </a:lnTo>
                  <a:lnTo>
                    <a:pt x="460" y="72"/>
                  </a:lnTo>
                  <a:lnTo>
                    <a:pt x="460" y="72"/>
                  </a:lnTo>
                  <a:lnTo>
                    <a:pt x="460" y="72"/>
                  </a:lnTo>
                  <a:lnTo>
                    <a:pt x="464" y="74"/>
                  </a:lnTo>
                  <a:lnTo>
                    <a:pt x="464" y="74"/>
                  </a:lnTo>
                  <a:lnTo>
                    <a:pt x="464" y="80"/>
                  </a:lnTo>
                  <a:lnTo>
                    <a:pt x="462" y="86"/>
                  </a:lnTo>
                  <a:lnTo>
                    <a:pt x="462" y="86"/>
                  </a:lnTo>
                  <a:lnTo>
                    <a:pt x="462" y="90"/>
                  </a:lnTo>
                  <a:lnTo>
                    <a:pt x="462" y="90"/>
                  </a:lnTo>
                  <a:lnTo>
                    <a:pt x="462" y="90"/>
                  </a:lnTo>
                  <a:lnTo>
                    <a:pt x="458" y="88"/>
                  </a:lnTo>
                  <a:lnTo>
                    <a:pt x="454" y="86"/>
                  </a:lnTo>
                  <a:lnTo>
                    <a:pt x="450" y="84"/>
                  </a:lnTo>
                  <a:lnTo>
                    <a:pt x="446" y="84"/>
                  </a:lnTo>
                  <a:lnTo>
                    <a:pt x="446" y="84"/>
                  </a:lnTo>
                  <a:lnTo>
                    <a:pt x="442" y="88"/>
                  </a:lnTo>
                  <a:lnTo>
                    <a:pt x="436" y="92"/>
                  </a:lnTo>
                  <a:lnTo>
                    <a:pt x="430" y="94"/>
                  </a:lnTo>
                  <a:lnTo>
                    <a:pt x="426" y="98"/>
                  </a:lnTo>
                  <a:lnTo>
                    <a:pt x="426" y="98"/>
                  </a:lnTo>
                  <a:lnTo>
                    <a:pt x="428" y="100"/>
                  </a:lnTo>
                  <a:lnTo>
                    <a:pt x="430" y="104"/>
                  </a:lnTo>
                  <a:lnTo>
                    <a:pt x="430" y="108"/>
                  </a:lnTo>
                  <a:lnTo>
                    <a:pt x="430" y="110"/>
                  </a:lnTo>
                  <a:lnTo>
                    <a:pt x="430" y="110"/>
                  </a:lnTo>
                  <a:lnTo>
                    <a:pt x="426" y="110"/>
                  </a:lnTo>
                  <a:lnTo>
                    <a:pt x="426" y="110"/>
                  </a:lnTo>
                  <a:lnTo>
                    <a:pt x="424" y="110"/>
                  </a:lnTo>
                  <a:lnTo>
                    <a:pt x="420" y="110"/>
                  </a:lnTo>
                  <a:lnTo>
                    <a:pt x="420" y="110"/>
                  </a:lnTo>
                  <a:lnTo>
                    <a:pt x="410" y="108"/>
                  </a:lnTo>
                  <a:lnTo>
                    <a:pt x="402" y="102"/>
                  </a:lnTo>
                  <a:lnTo>
                    <a:pt x="402" y="102"/>
                  </a:lnTo>
                  <a:lnTo>
                    <a:pt x="400" y="104"/>
                  </a:lnTo>
                  <a:lnTo>
                    <a:pt x="398" y="106"/>
                  </a:lnTo>
                  <a:lnTo>
                    <a:pt x="398" y="106"/>
                  </a:lnTo>
                  <a:lnTo>
                    <a:pt x="400" y="110"/>
                  </a:lnTo>
                  <a:lnTo>
                    <a:pt x="404" y="114"/>
                  </a:lnTo>
                  <a:lnTo>
                    <a:pt x="404" y="114"/>
                  </a:lnTo>
                  <a:lnTo>
                    <a:pt x="408" y="114"/>
                  </a:lnTo>
                  <a:lnTo>
                    <a:pt x="408" y="114"/>
                  </a:lnTo>
                  <a:lnTo>
                    <a:pt x="410" y="118"/>
                  </a:lnTo>
                  <a:lnTo>
                    <a:pt x="408" y="120"/>
                  </a:lnTo>
                  <a:lnTo>
                    <a:pt x="402" y="120"/>
                  </a:lnTo>
                  <a:lnTo>
                    <a:pt x="402" y="120"/>
                  </a:lnTo>
                  <a:lnTo>
                    <a:pt x="396" y="118"/>
                  </a:lnTo>
                  <a:lnTo>
                    <a:pt x="396" y="118"/>
                  </a:lnTo>
                  <a:lnTo>
                    <a:pt x="394" y="116"/>
                  </a:lnTo>
                  <a:lnTo>
                    <a:pt x="394" y="116"/>
                  </a:lnTo>
                  <a:lnTo>
                    <a:pt x="384" y="114"/>
                  </a:lnTo>
                  <a:lnTo>
                    <a:pt x="384" y="114"/>
                  </a:lnTo>
                  <a:lnTo>
                    <a:pt x="380" y="106"/>
                  </a:lnTo>
                  <a:lnTo>
                    <a:pt x="378" y="98"/>
                  </a:lnTo>
                  <a:lnTo>
                    <a:pt x="378" y="98"/>
                  </a:lnTo>
                  <a:lnTo>
                    <a:pt x="380" y="96"/>
                  </a:lnTo>
                  <a:lnTo>
                    <a:pt x="382" y="94"/>
                  </a:lnTo>
                  <a:lnTo>
                    <a:pt x="382" y="92"/>
                  </a:lnTo>
                  <a:lnTo>
                    <a:pt x="380" y="90"/>
                  </a:lnTo>
                  <a:lnTo>
                    <a:pt x="380" y="90"/>
                  </a:lnTo>
                  <a:lnTo>
                    <a:pt x="376" y="88"/>
                  </a:lnTo>
                  <a:lnTo>
                    <a:pt x="372" y="86"/>
                  </a:lnTo>
                  <a:lnTo>
                    <a:pt x="372" y="86"/>
                  </a:lnTo>
                  <a:lnTo>
                    <a:pt x="360" y="76"/>
                  </a:lnTo>
                  <a:lnTo>
                    <a:pt x="360" y="76"/>
                  </a:lnTo>
                  <a:lnTo>
                    <a:pt x="364" y="74"/>
                  </a:lnTo>
                  <a:lnTo>
                    <a:pt x="368" y="76"/>
                  </a:lnTo>
                  <a:lnTo>
                    <a:pt x="370" y="80"/>
                  </a:lnTo>
                  <a:lnTo>
                    <a:pt x="370" y="80"/>
                  </a:lnTo>
                  <a:lnTo>
                    <a:pt x="376" y="80"/>
                  </a:lnTo>
                  <a:lnTo>
                    <a:pt x="376" y="80"/>
                  </a:lnTo>
                  <a:lnTo>
                    <a:pt x="390" y="84"/>
                  </a:lnTo>
                  <a:lnTo>
                    <a:pt x="404" y="88"/>
                  </a:lnTo>
                  <a:lnTo>
                    <a:pt x="418" y="90"/>
                  </a:lnTo>
                  <a:lnTo>
                    <a:pt x="424" y="88"/>
                  </a:lnTo>
                  <a:lnTo>
                    <a:pt x="430" y="84"/>
                  </a:lnTo>
                  <a:lnTo>
                    <a:pt x="430" y="84"/>
                  </a:lnTo>
                  <a:lnTo>
                    <a:pt x="436" y="80"/>
                  </a:lnTo>
                  <a:lnTo>
                    <a:pt x="438" y="78"/>
                  </a:lnTo>
                  <a:lnTo>
                    <a:pt x="438" y="74"/>
                  </a:lnTo>
                  <a:lnTo>
                    <a:pt x="438" y="74"/>
                  </a:lnTo>
                  <a:lnTo>
                    <a:pt x="436" y="72"/>
                  </a:lnTo>
                  <a:lnTo>
                    <a:pt x="436" y="68"/>
                  </a:lnTo>
                  <a:lnTo>
                    <a:pt x="436" y="68"/>
                  </a:lnTo>
                  <a:lnTo>
                    <a:pt x="432" y="64"/>
                  </a:lnTo>
                  <a:lnTo>
                    <a:pt x="426" y="62"/>
                  </a:lnTo>
                  <a:lnTo>
                    <a:pt x="426" y="62"/>
                  </a:lnTo>
                  <a:lnTo>
                    <a:pt x="414" y="58"/>
                  </a:lnTo>
                  <a:lnTo>
                    <a:pt x="414" y="58"/>
                  </a:lnTo>
                  <a:lnTo>
                    <a:pt x="404" y="48"/>
                  </a:lnTo>
                  <a:lnTo>
                    <a:pt x="404" y="48"/>
                  </a:lnTo>
                  <a:lnTo>
                    <a:pt x="398" y="48"/>
                  </a:lnTo>
                  <a:lnTo>
                    <a:pt x="398" y="48"/>
                  </a:lnTo>
                  <a:lnTo>
                    <a:pt x="388" y="44"/>
                  </a:lnTo>
                  <a:lnTo>
                    <a:pt x="388" y="44"/>
                  </a:lnTo>
                  <a:lnTo>
                    <a:pt x="372" y="42"/>
                  </a:lnTo>
                  <a:lnTo>
                    <a:pt x="372" y="42"/>
                  </a:lnTo>
                  <a:lnTo>
                    <a:pt x="370" y="44"/>
                  </a:lnTo>
                  <a:lnTo>
                    <a:pt x="370" y="44"/>
                  </a:lnTo>
                  <a:lnTo>
                    <a:pt x="370" y="40"/>
                  </a:lnTo>
                  <a:lnTo>
                    <a:pt x="370" y="40"/>
                  </a:lnTo>
                  <a:lnTo>
                    <a:pt x="362" y="38"/>
                  </a:lnTo>
                  <a:lnTo>
                    <a:pt x="360" y="36"/>
                  </a:lnTo>
                  <a:lnTo>
                    <a:pt x="360" y="32"/>
                  </a:lnTo>
                  <a:lnTo>
                    <a:pt x="360" y="32"/>
                  </a:lnTo>
                  <a:lnTo>
                    <a:pt x="354" y="36"/>
                  </a:lnTo>
                  <a:lnTo>
                    <a:pt x="354" y="36"/>
                  </a:lnTo>
                  <a:lnTo>
                    <a:pt x="350" y="36"/>
                  </a:lnTo>
                  <a:lnTo>
                    <a:pt x="350" y="36"/>
                  </a:lnTo>
                  <a:lnTo>
                    <a:pt x="344" y="36"/>
                  </a:lnTo>
                  <a:lnTo>
                    <a:pt x="338" y="36"/>
                  </a:lnTo>
                  <a:lnTo>
                    <a:pt x="338" y="36"/>
                  </a:lnTo>
                  <a:lnTo>
                    <a:pt x="334" y="32"/>
                  </a:lnTo>
                  <a:lnTo>
                    <a:pt x="330" y="30"/>
                  </a:lnTo>
                  <a:lnTo>
                    <a:pt x="330" y="30"/>
                  </a:lnTo>
                  <a:lnTo>
                    <a:pt x="340" y="30"/>
                  </a:lnTo>
                  <a:lnTo>
                    <a:pt x="344" y="28"/>
                  </a:lnTo>
                  <a:lnTo>
                    <a:pt x="348" y="26"/>
                  </a:lnTo>
                  <a:lnTo>
                    <a:pt x="348" y="26"/>
                  </a:lnTo>
                  <a:lnTo>
                    <a:pt x="348" y="24"/>
                  </a:lnTo>
                  <a:lnTo>
                    <a:pt x="348" y="24"/>
                  </a:lnTo>
                  <a:lnTo>
                    <a:pt x="346" y="24"/>
                  </a:lnTo>
                  <a:lnTo>
                    <a:pt x="346" y="24"/>
                  </a:lnTo>
                  <a:lnTo>
                    <a:pt x="340" y="22"/>
                  </a:lnTo>
                  <a:lnTo>
                    <a:pt x="340" y="22"/>
                  </a:lnTo>
                  <a:lnTo>
                    <a:pt x="330" y="18"/>
                  </a:lnTo>
                  <a:lnTo>
                    <a:pt x="330" y="18"/>
                  </a:lnTo>
                  <a:lnTo>
                    <a:pt x="328" y="22"/>
                  </a:lnTo>
                  <a:lnTo>
                    <a:pt x="326" y="26"/>
                  </a:lnTo>
                  <a:lnTo>
                    <a:pt x="326" y="26"/>
                  </a:lnTo>
                  <a:lnTo>
                    <a:pt x="322" y="24"/>
                  </a:lnTo>
                  <a:lnTo>
                    <a:pt x="322" y="24"/>
                  </a:lnTo>
                  <a:lnTo>
                    <a:pt x="326" y="16"/>
                  </a:lnTo>
                  <a:lnTo>
                    <a:pt x="326" y="16"/>
                  </a:lnTo>
                  <a:lnTo>
                    <a:pt x="324" y="16"/>
                  </a:lnTo>
                  <a:lnTo>
                    <a:pt x="320" y="16"/>
                  </a:lnTo>
                  <a:lnTo>
                    <a:pt x="320" y="16"/>
                  </a:lnTo>
                  <a:lnTo>
                    <a:pt x="316" y="22"/>
                  </a:lnTo>
                  <a:lnTo>
                    <a:pt x="312" y="26"/>
                  </a:lnTo>
                  <a:lnTo>
                    <a:pt x="312" y="26"/>
                  </a:lnTo>
                  <a:lnTo>
                    <a:pt x="312" y="18"/>
                  </a:lnTo>
                  <a:lnTo>
                    <a:pt x="312" y="18"/>
                  </a:lnTo>
                  <a:lnTo>
                    <a:pt x="306" y="22"/>
                  </a:lnTo>
                  <a:lnTo>
                    <a:pt x="300" y="30"/>
                  </a:lnTo>
                  <a:lnTo>
                    <a:pt x="300" y="30"/>
                  </a:lnTo>
                  <a:lnTo>
                    <a:pt x="298" y="30"/>
                  </a:lnTo>
                  <a:lnTo>
                    <a:pt x="298" y="30"/>
                  </a:lnTo>
                  <a:lnTo>
                    <a:pt x="300" y="26"/>
                  </a:lnTo>
                  <a:lnTo>
                    <a:pt x="300" y="22"/>
                  </a:lnTo>
                  <a:lnTo>
                    <a:pt x="306" y="18"/>
                  </a:lnTo>
                  <a:lnTo>
                    <a:pt x="306" y="18"/>
                  </a:lnTo>
                  <a:lnTo>
                    <a:pt x="300" y="18"/>
                  </a:lnTo>
                  <a:lnTo>
                    <a:pt x="296" y="18"/>
                  </a:lnTo>
                  <a:lnTo>
                    <a:pt x="292" y="24"/>
                  </a:lnTo>
                  <a:lnTo>
                    <a:pt x="292" y="24"/>
                  </a:lnTo>
                  <a:lnTo>
                    <a:pt x="288" y="24"/>
                  </a:lnTo>
                  <a:lnTo>
                    <a:pt x="288" y="24"/>
                  </a:lnTo>
                  <a:lnTo>
                    <a:pt x="284" y="28"/>
                  </a:lnTo>
                  <a:lnTo>
                    <a:pt x="282" y="32"/>
                  </a:lnTo>
                  <a:lnTo>
                    <a:pt x="282" y="32"/>
                  </a:lnTo>
                  <a:lnTo>
                    <a:pt x="276" y="28"/>
                  </a:lnTo>
                  <a:lnTo>
                    <a:pt x="274" y="30"/>
                  </a:lnTo>
                  <a:lnTo>
                    <a:pt x="272" y="34"/>
                  </a:lnTo>
                  <a:lnTo>
                    <a:pt x="272" y="34"/>
                  </a:lnTo>
                  <a:lnTo>
                    <a:pt x="268" y="32"/>
                  </a:lnTo>
                  <a:lnTo>
                    <a:pt x="268" y="32"/>
                  </a:lnTo>
                  <a:lnTo>
                    <a:pt x="266" y="32"/>
                  </a:lnTo>
                  <a:lnTo>
                    <a:pt x="266" y="32"/>
                  </a:lnTo>
                  <a:lnTo>
                    <a:pt x="264" y="34"/>
                  </a:lnTo>
                  <a:lnTo>
                    <a:pt x="260" y="36"/>
                  </a:lnTo>
                  <a:lnTo>
                    <a:pt x="260" y="36"/>
                  </a:lnTo>
                  <a:lnTo>
                    <a:pt x="260" y="40"/>
                  </a:lnTo>
                  <a:lnTo>
                    <a:pt x="256" y="42"/>
                  </a:lnTo>
                  <a:lnTo>
                    <a:pt x="256" y="42"/>
                  </a:lnTo>
                  <a:lnTo>
                    <a:pt x="258" y="36"/>
                  </a:lnTo>
                  <a:lnTo>
                    <a:pt x="258" y="36"/>
                  </a:lnTo>
                  <a:lnTo>
                    <a:pt x="258" y="36"/>
                  </a:lnTo>
                  <a:lnTo>
                    <a:pt x="258" y="36"/>
                  </a:lnTo>
                  <a:lnTo>
                    <a:pt x="258" y="34"/>
                  </a:lnTo>
                  <a:lnTo>
                    <a:pt x="258" y="34"/>
                  </a:lnTo>
                  <a:lnTo>
                    <a:pt x="254" y="40"/>
                  </a:lnTo>
                  <a:lnTo>
                    <a:pt x="252" y="44"/>
                  </a:lnTo>
                  <a:lnTo>
                    <a:pt x="252" y="44"/>
                  </a:lnTo>
                  <a:lnTo>
                    <a:pt x="246" y="42"/>
                  </a:lnTo>
                  <a:lnTo>
                    <a:pt x="242" y="44"/>
                  </a:lnTo>
                  <a:lnTo>
                    <a:pt x="242" y="44"/>
                  </a:lnTo>
                  <a:lnTo>
                    <a:pt x="240" y="42"/>
                  </a:lnTo>
                  <a:lnTo>
                    <a:pt x="240" y="42"/>
                  </a:lnTo>
                  <a:lnTo>
                    <a:pt x="238" y="44"/>
                  </a:lnTo>
                  <a:lnTo>
                    <a:pt x="238" y="46"/>
                  </a:lnTo>
                  <a:lnTo>
                    <a:pt x="234" y="48"/>
                  </a:lnTo>
                  <a:lnTo>
                    <a:pt x="234" y="48"/>
                  </a:lnTo>
                  <a:lnTo>
                    <a:pt x="232" y="50"/>
                  </a:lnTo>
                  <a:lnTo>
                    <a:pt x="230" y="52"/>
                  </a:lnTo>
                  <a:lnTo>
                    <a:pt x="230" y="52"/>
                  </a:lnTo>
                  <a:lnTo>
                    <a:pt x="228" y="54"/>
                  </a:lnTo>
                  <a:lnTo>
                    <a:pt x="228" y="54"/>
                  </a:lnTo>
                  <a:lnTo>
                    <a:pt x="230" y="56"/>
                  </a:lnTo>
                  <a:lnTo>
                    <a:pt x="230" y="56"/>
                  </a:lnTo>
                  <a:lnTo>
                    <a:pt x="230" y="56"/>
                  </a:lnTo>
                  <a:lnTo>
                    <a:pt x="228" y="58"/>
                  </a:lnTo>
                  <a:lnTo>
                    <a:pt x="224" y="56"/>
                  </a:lnTo>
                  <a:lnTo>
                    <a:pt x="224" y="56"/>
                  </a:lnTo>
                  <a:lnTo>
                    <a:pt x="226" y="60"/>
                  </a:lnTo>
                  <a:lnTo>
                    <a:pt x="226" y="60"/>
                  </a:lnTo>
                  <a:lnTo>
                    <a:pt x="224" y="64"/>
                  </a:lnTo>
                  <a:lnTo>
                    <a:pt x="224" y="64"/>
                  </a:lnTo>
                  <a:lnTo>
                    <a:pt x="224" y="64"/>
                  </a:lnTo>
                  <a:lnTo>
                    <a:pt x="224" y="64"/>
                  </a:lnTo>
                  <a:lnTo>
                    <a:pt x="222" y="62"/>
                  </a:lnTo>
                  <a:lnTo>
                    <a:pt x="220" y="62"/>
                  </a:lnTo>
                  <a:lnTo>
                    <a:pt x="220" y="62"/>
                  </a:lnTo>
                  <a:lnTo>
                    <a:pt x="218" y="62"/>
                  </a:lnTo>
                  <a:lnTo>
                    <a:pt x="216" y="64"/>
                  </a:lnTo>
                  <a:lnTo>
                    <a:pt x="216" y="64"/>
                  </a:lnTo>
                  <a:lnTo>
                    <a:pt x="218" y="66"/>
                  </a:lnTo>
                  <a:lnTo>
                    <a:pt x="218" y="68"/>
                  </a:lnTo>
                  <a:lnTo>
                    <a:pt x="218" y="68"/>
                  </a:lnTo>
                  <a:lnTo>
                    <a:pt x="216" y="70"/>
                  </a:lnTo>
                  <a:lnTo>
                    <a:pt x="216" y="70"/>
                  </a:lnTo>
                  <a:lnTo>
                    <a:pt x="212" y="68"/>
                  </a:lnTo>
                  <a:lnTo>
                    <a:pt x="212" y="68"/>
                  </a:lnTo>
                  <a:lnTo>
                    <a:pt x="208" y="72"/>
                  </a:lnTo>
                  <a:lnTo>
                    <a:pt x="208" y="72"/>
                  </a:lnTo>
                  <a:lnTo>
                    <a:pt x="210" y="74"/>
                  </a:lnTo>
                  <a:lnTo>
                    <a:pt x="210" y="74"/>
                  </a:lnTo>
                  <a:lnTo>
                    <a:pt x="206" y="76"/>
                  </a:lnTo>
                  <a:lnTo>
                    <a:pt x="202" y="78"/>
                  </a:lnTo>
                  <a:lnTo>
                    <a:pt x="202" y="78"/>
                  </a:lnTo>
                  <a:lnTo>
                    <a:pt x="200" y="78"/>
                  </a:lnTo>
                  <a:lnTo>
                    <a:pt x="200" y="78"/>
                  </a:lnTo>
                  <a:lnTo>
                    <a:pt x="202" y="80"/>
                  </a:lnTo>
                  <a:lnTo>
                    <a:pt x="202" y="82"/>
                  </a:lnTo>
                  <a:lnTo>
                    <a:pt x="202" y="82"/>
                  </a:lnTo>
                  <a:lnTo>
                    <a:pt x="198" y="82"/>
                  </a:lnTo>
                  <a:lnTo>
                    <a:pt x="198" y="82"/>
                  </a:lnTo>
                  <a:lnTo>
                    <a:pt x="196" y="84"/>
                  </a:lnTo>
                  <a:lnTo>
                    <a:pt x="196" y="84"/>
                  </a:lnTo>
                  <a:lnTo>
                    <a:pt x="200" y="88"/>
                  </a:lnTo>
                  <a:lnTo>
                    <a:pt x="200" y="88"/>
                  </a:lnTo>
                  <a:lnTo>
                    <a:pt x="200" y="88"/>
                  </a:lnTo>
                  <a:lnTo>
                    <a:pt x="196" y="88"/>
                  </a:lnTo>
                  <a:lnTo>
                    <a:pt x="196" y="88"/>
                  </a:lnTo>
                  <a:lnTo>
                    <a:pt x="196" y="92"/>
                  </a:lnTo>
                  <a:lnTo>
                    <a:pt x="196" y="92"/>
                  </a:lnTo>
                  <a:lnTo>
                    <a:pt x="192" y="92"/>
                  </a:lnTo>
                  <a:lnTo>
                    <a:pt x="190" y="94"/>
                  </a:lnTo>
                  <a:lnTo>
                    <a:pt x="188" y="98"/>
                  </a:lnTo>
                  <a:lnTo>
                    <a:pt x="188" y="98"/>
                  </a:lnTo>
                  <a:lnTo>
                    <a:pt x="190" y="100"/>
                  </a:lnTo>
                  <a:lnTo>
                    <a:pt x="190" y="100"/>
                  </a:lnTo>
                  <a:lnTo>
                    <a:pt x="190" y="104"/>
                  </a:lnTo>
                  <a:lnTo>
                    <a:pt x="190" y="104"/>
                  </a:lnTo>
                  <a:lnTo>
                    <a:pt x="186" y="104"/>
                  </a:lnTo>
                  <a:lnTo>
                    <a:pt x="186" y="104"/>
                  </a:lnTo>
                  <a:lnTo>
                    <a:pt x="180" y="110"/>
                  </a:lnTo>
                  <a:lnTo>
                    <a:pt x="180" y="110"/>
                  </a:lnTo>
                  <a:lnTo>
                    <a:pt x="182" y="112"/>
                  </a:lnTo>
                  <a:lnTo>
                    <a:pt x="182" y="112"/>
                  </a:lnTo>
                  <a:lnTo>
                    <a:pt x="182" y="112"/>
                  </a:lnTo>
                  <a:lnTo>
                    <a:pt x="180" y="112"/>
                  </a:lnTo>
                  <a:lnTo>
                    <a:pt x="176" y="112"/>
                  </a:lnTo>
                  <a:lnTo>
                    <a:pt x="176" y="112"/>
                  </a:lnTo>
                  <a:lnTo>
                    <a:pt x="172" y="116"/>
                  </a:lnTo>
                  <a:lnTo>
                    <a:pt x="168" y="120"/>
                  </a:lnTo>
                  <a:lnTo>
                    <a:pt x="168" y="120"/>
                  </a:lnTo>
                  <a:lnTo>
                    <a:pt x="168" y="124"/>
                  </a:lnTo>
                  <a:lnTo>
                    <a:pt x="168" y="124"/>
                  </a:lnTo>
                  <a:lnTo>
                    <a:pt x="164" y="126"/>
                  </a:lnTo>
                  <a:lnTo>
                    <a:pt x="162" y="128"/>
                  </a:lnTo>
                  <a:lnTo>
                    <a:pt x="162" y="128"/>
                  </a:lnTo>
                  <a:lnTo>
                    <a:pt x="162" y="128"/>
                  </a:lnTo>
                  <a:lnTo>
                    <a:pt x="162" y="128"/>
                  </a:lnTo>
                  <a:lnTo>
                    <a:pt x="160" y="128"/>
                  </a:lnTo>
                  <a:lnTo>
                    <a:pt x="160" y="128"/>
                  </a:lnTo>
                  <a:lnTo>
                    <a:pt x="158" y="128"/>
                  </a:lnTo>
                  <a:lnTo>
                    <a:pt x="156" y="130"/>
                  </a:lnTo>
                  <a:lnTo>
                    <a:pt x="154" y="134"/>
                  </a:lnTo>
                  <a:lnTo>
                    <a:pt x="154" y="134"/>
                  </a:lnTo>
                  <a:lnTo>
                    <a:pt x="150" y="134"/>
                  </a:lnTo>
                  <a:lnTo>
                    <a:pt x="144" y="134"/>
                  </a:lnTo>
                  <a:lnTo>
                    <a:pt x="142" y="134"/>
                  </a:lnTo>
                  <a:lnTo>
                    <a:pt x="142" y="134"/>
                  </a:lnTo>
                  <a:lnTo>
                    <a:pt x="144" y="136"/>
                  </a:lnTo>
                  <a:lnTo>
                    <a:pt x="148" y="138"/>
                  </a:lnTo>
                  <a:lnTo>
                    <a:pt x="148" y="138"/>
                  </a:lnTo>
                  <a:lnTo>
                    <a:pt x="146" y="138"/>
                  </a:lnTo>
                  <a:lnTo>
                    <a:pt x="144" y="138"/>
                  </a:lnTo>
                  <a:lnTo>
                    <a:pt x="140" y="138"/>
                  </a:lnTo>
                  <a:lnTo>
                    <a:pt x="140" y="138"/>
                  </a:lnTo>
                  <a:lnTo>
                    <a:pt x="138" y="140"/>
                  </a:lnTo>
                  <a:lnTo>
                    <a:pt x="136" y="142"/>
                  </a:lnTo>
                  <a:lnTo>
                    <a:pt x="136" y="142"/>
                  </a:lnTo>
                  <a:lnTo>
                    <a:pt x="134" y="142"/>
                  </a:lnTo>
                  <a:lnTo>
                    <a:pt x="130" y="144"/>
                  </a:lnTo>
                  <a:lnTo>
                    <a:pt x="130" y="144"/>
                  </a:lnTo>
                  <a:lnTo>
                    <a:pt x="130" y="146"/>
                  </a:lnTo>
                  <a:lnTo>
                    <a:pt x="130" y="146"/>
                  </a:lnTo>
                  <a:lnTo>
                    <a:pt x="132" y="148"/>
                  </a:lnTo>
                  <a:lnTo>
                    <a:pt x="132" y="148"/>
                  </a:lnTo>
                  <a:lnTo>
                    <a:pt x="132" y="148"/>
                  </a:lnTo>
                  <a:lnTo>
                    <a:pt x="126" y="150"/>
                  </a:lnTo>
                  <a:lnTo>
                    <a:pt x="126" y="150"/>
                  </a:lnTo>
                  <a:lnTo>
                    <a:pt x="126" y="156"/>
                  </a:lnTo>
                  <a:lnTo>
                    <a:pt x="126" y="156"/>
                  </a:lnTo>
                  <a:lnTo>
                    <a:pt x="126" y="158"/>
                  </a:lnTo>
                  <a:lnTo>
                    <a:pt x="128" y="158"/>
                  </a:lnTo>
                  <a:lnTo>
                    <a:pt x="128" y="158"/>
                  </a:lnTo>
                  <a:lnTo>
                    <a:pt x="128" y="158"/>
                  </a:lnTo>
                  <a:lnTo>
                    <a:pt x="128" y="158"/>
                  </a:lnTo>
                  <a:lnTo>
                    <a:pt x="126" y="160"/>
                  </a:lnTo>
                  <a:lnTo>
                    <a:pt x="126" y="162"/>
                  </a:lnTo>
                  <a:lnTo>
                    <a:pt x="126" y="162"/>
                  </a:lnTo>
                  <a:lnTo>
                    <a:pt x="126" y="164"/>
                  </a:lnTo>
                  <a:lnTo>
                    <a:pt x="126" y="164"/>
                  </a:lnTo>
                  <a:lnTo>
                    <a:pt x="130" y="164"/>
                  </a:lnTo>
                  <a:lnTo>
                    <a:pt x="130" y="164"/>
                  </a:lnTo>
                  <a:lnTo>
                    <a:pt x="130" y="166"/>
                  </a:lnTo>
                  <a:lnTo>
                    <a:pt x="130" y="166"/>
                  </a:lnTo>
                  <a:lnTo>
                    <a:pt x="126" y="168"/>
                  </a:lnTo>
                  <a:lnTo>
                    <a:pt x="126" y="168"/>
                  </a:lnTo>
                  <a:lnTo>
                    <a:pt x="130" y="170"/>
                  </a:lnTo>
                  <a:lnTo>
                    <a:pt x="134" y="170"/>
                  </a:lnTo>
                  <a:lnTo>
                    <a:pt x="134" y="170"/>
                  </a:lnTo>
                  <a:lnTo>
                    <a:pt x="132" y="172"/>
                  </a:lnTo>
                  <a:lnTo>
                    <a:pt x="132" y="174"/>
                  </a:lnTo>
                  <a:lnTo>
                    <a:pt x="132" y="174"/>
                  </a:lnTo>
                  <a:lnTo>
                    <a:pt x="130" y="174"/>
                  </a:lnTo>
                  <a:lnTo>
                    <a:pt x="130" y="174"/>
                  </a:lnTo>
                  <a:lnTo>
                    <a:pt x="132" y="176"/>
                  </a:lnTo>
                  <a:lnTo>
                    <a:pt x="132" y="176"/>
                  </a:lnTo>
                  <a:lnTo>
                    <a:pt x="136" y="174"/>
                  </a:lnTo>
                  <a:lnTo>
                    <a:pt x="136" y="174"/>
                  </a:lnTo>
                  <a:lnTo>
                    <a:pt x="132" y="176"/>
                  </a:lnTo>
                  <a:lnTo>
                    <a:pt x="132" y="176"/>
                  </a:lnTo>
                  <a:lnTo>
                    <a:pt x="132" y="176"/>
                  </a:lnTo>
                  <a:lnTo>
                    <a:pt x="132" y="176"/>
                  </a:lnTo>
                  <a:lnTo>
                    <a:pt x="130" y="176"/>
                  </a:lnTo>
                  <a:lnTo>
                    <a:pt x="130" y="178"/>
                  </a:lnTo>
                  <a:lnTo>
                    <a:pt x="130" y="178"/>
                  </a:lnTo>
                  <a:lnTo>
                    <a:pt x="130" y="178"/>
                  </a:lnTo>
                  <a:lnTo>
                    <a:pt x="128" y="176"/>
                  </a:lnTo>
                  <a:lnTo>
                    <a:pt x="128" y="176"/>
                  </a:lnTo>
                  <a:lnTo>
                    <a:pt x="128" y="176"/>
                  </a:lnTo>
                  <a:lnTo>
                    <a:pt x="128" y="176"/>
                  </a:lnTo>
                  <a:lnTo>
                    <a:pt x="126" y="178"/>
                  </a:lnTo>
                  <a:lnTo>
                    <a:pt x="126" y="178"/>
                  </a:lnTo>
                  <a:lnTo>
                    <a:pt x="128" y="180"/>
                  </a:lnTo>
                  <a:lnTo>
                    <a:pt x="128" y="180"/>
                  </a:lnTo>
                  <a:lnTo>
                    <a:pt x="128" y="182"/>
                  </a:lnTo>
                  <a:lnTo>
                    <a:pt x="128" y="182"/>
                  </a:lnTo>
                  <a:lnTo>
                    <a:pt x="128" y="180"/>
                  </a:lnTo>
                  <a:lnTo>
                    <a:pt x="128" y="180"/>
                  </a:lnTo>
                  <a:lnTo>
                    <a:pt x="128" y="182"/>
                  </a:lnTo>
                  <a:lnTo>
                    <a:pt x="128" y="182"/>
                  </a:lnTo>
                  <a:lnTo>
                    <a:pt x="132" y="180"/>
                  </a:lnTo>
                  <a:lnTo>
                    <a:pt x="132" y="180"/>
                  </a:lnTo>
                  <a:lnTo>
                    <a:pt x="132" y="178"/>
                  </a:lnTo>
                  <a:lnTo>
                    <a:pt x="132" y="178"/>
                  </a:lnTo>
                  <a:lnTo>
                    <a:pt x="132" y="180"/>
                  </a:lnTo>
                  <a:lnTo>
                    <a:pt x="132" y="180"/>
                  </a:lnTo>
                  <a:lnTo>
                    <a:pt x="132" y="180"/>
                  </a:lnTo>
                  <a:lnTo>
                    <a:pt x="136" y="178"/>
                  </a:lnTo>
                  <a:lnTo>
                    <a:pt x="136" y="178"/>
                  </a:lnTo>
                  <a:lnTo>
                    <a:pt x="134" y="180"/>
                  </a:lnTo>
                  <a:lnTo>
                    <a:pt x="134" y="180"/>
                  </a:lnTo>
                  <a:lnTo>
                    <a:pt x="136" y="182"/>
                  </a:lnTo>
                  <a:lnTo>
                    <a:pt x="136" y="182"/>
                  </a:lnTo>
                  <a:lnTo>
                    <a:pt x="136" y="182"/>
                  </a:lnTo>
                  <a:lnTo>
                    <a:pt x="132" y="184"/>
                  </a:lnTo>
                  <a:lnTo>
                    <a:pt x="132" y="184"/>
                  </a:lnTo>
                  <a:lnTo>
                    <a:pt x="132" y="184"/>
                  </a:lnTo>
                  <a:lnTo>
                    <a:pt x="132" y="184"/>
                  </a:lnTo>
                  <a:lnTo>
                    <a:pt x="136" y="186"/>
                  </a:lnTo>
                  <a:lnTo>
                    <a:pt x="136" y="186"/>
                  </a:lnTo>
                  <a:lnTo>
                    <a:pt x="136" y="186"/>
                  </a:lnTo>
                  <a:lnTo>
                    <a:pt x="134" y="186"/>
                  </a:lnTo>
                  <a:lnTo>
                    <a:pt x="134" y="186"/>
                  </a:lnTo>
                  <a:lnTo>
                    <a:pt x="134" y="188"/>
                  </a:lnTo>
                  <a:lnTo>
                    <a:pt x="134" y="188"/>
                  </a:lnTo>
                  <a:lnTo>
                    <a:pt x="134" y="186"/>
                  </a:lnTo>
                  <a:lnTo>
                    <a:pt x="132" y="186"/>
                  </a:lnTo>
                  <a:lnTo>
                    <a:pt x="132" y="186"/>
                  </a:lnTo>
                  <a:lnTo>
                    <a:pt x="132" y="186"/>
                  </a:lnTo>
                  <a:lnTo>
                    <a:pt x="132" y="186"/>
                  </a:lnTo>
                  <a:lnTo>
                    <a:pt x="132" y="186"/>
                  </a:lnTo>
                  <a:lnTo>
                    <a:pt x="132" y="186"/>
                  </a:lnTo>
                  <a:lnTo>
                    <a:pt x="130" y="186"/>
                  </a:lnTo>
                  <a:lnTo>
                    <a:pt x="130" y="186"/>
                  </a:lnTo>
                  <a:lnTo>
                    <a:pt x="130" y="188"/>
                  </a:lnTo>
                  <a:lnTo>
                    <a:pt x="130" y="188"/>
                  </a:lnTo>
                  <a:lnTo>
                    <a:pt x="130" y="192"/>
                  </a:lnTo>
                  <a:lnTo>
                    <a:pt x="130" y="192"/>
                  </a:lnTo>
                  <a:lnTo>
                    <a:pt x="140" y="196"/>
                  </a:lnTo>
                  <a:lnTo>
                    <a:pt x="140" y="196"/>
                  </a:lnTo>
                  <a:lnTo>
                    <a:pt x="138" y="196"/>
                  </a:lnTo>
                  <a:lnTo>
                    <a:pt x="138" y="196"/>
                  </a:lnTo>
                  <a:lnTo>
                    <a:pt x="140" y="198"/>
                  </a:lnTo>
                  <a:lnTo>
                    <a:pt x="140" y="198"/>
                  </a:lnTo>
                  <a:lnTo>
                    <a:pt x="140" y="196"/>
                  </a:lnTo>
                  <a:lnTo>
                    <a:pt x="140" y="196"/>
                  </a:lnTo>
                  <a:lnTo>
                    <a:pt x="142" y="198"/>
                  </a:lnTo>
                  <a:lnTo>
                    <a:pt x="142" y="198"/>
                  </a:lnTo>
                  <a:lnTo>
                    <a:pt x="152" y="196"/>
                  </a:lnTo>
                  <a:lnTo>
                    <a:pt x="152" y="196"/>
                  </a:lnTo>
                  <a:lnTo>
                    <a:pt x="162" y="188"/>
                  </a:lnTo>
                  <a:lnTo>
                    <a:pt x="162" y="188"/>
                  </a:lnTo>
                  <a:lnTo>
                    <a:pt x="166" y="186"/>
                  </a:lnTo>
                  <a:lnTo>
                    <a:pt x="166" y="186"/>
                  </a:lnTo>
                  <a:lnTo>
                    <a:pt x="168" y="186"/>
                  </a:lnTo>
                  <a:lnTo>
                    <a:pt x="170" y="184"/>
                  </a:lnTo>
                  <a:lnTo>
                    <a:pt x="170" y="184"/>
                  </a:lnTo>
                  <a:lnTo>
                    <a:pt x="172" y="182"/>
                  </a:lnTo>
                  <a:lnTo>
                    <a:pt x="172" y="178"/>
                  </a:lnTo>
                  <a:lnTo>
                    <a:pt x="172" y="178"/>
                  </a:lnTo>
                  <a:lnTo>
                    <a:pt x="174" y="178"/>
                  </a:lnTo>
                  <a:lnTo>
                    <a:pt x="174" y="178"/>
                  </a:lnTo>
                  <a:lnTo>
                    <a:pt x="174" y="180"/>
                  </a:lnTo>
                  <a:lnTo>
                    <a:pt x="174" y="180"/>
                  </a:lnTo>
                  <a:lnTo>
                    <a:pt x="176" y="182"/>
                  </a:lnTo>
                  <a:lnTo>
                    <a:pt x="178" y="182"/>
                  </a:lnTo>
                  <a:lnTo>
                    <a:pt x="178" y="182"/>
                  </a:lnTo>
                  <a:lnTo>
                    <a:pt x="178" y="184"/>
                  </a:lnTo>
                  <a:lnTo>
                    <a:pt x="178" y="184"/>
                  </a:lnTo>
                  <a:lnTo>
                    <a:pt x="178" y="186"/>
                  </a:lnTo>
                  <a:lnTo>
                    <a:pt x="178" y="186"/>
                  </a:lnTo>
                  <a:lnTo>
                    <a:pt x="178" y="190"/>
                  </a:lnTo>
                  <a:lnTo>
                    <a:pt x="180" y="194"/>
                  </a:lnTo>
                  <a:lnTo>
                    <a:pt x="180" y="194"/>
                  </a:lnTo>
                  <a:lnTo>
                    <a:pt x="180" y="194"/>
                  </a:lnTo>
                  <a:lnTo>
                    <a:pt x="180" y="194"/>
                  </a:lnTo>
                  <a:lnTo>
                    <a:pt x="182" y="196"/>
                  </a:lnTo>
                  <a:lnTo>
                    <a:pt x="182" y="196"/>
                  </a:lnTo>
                  <a:lnTo>
                    <a:pt x="184" y="196"/>
                  </a:lnTo>
                  <a:lnTo>
                    <a:pt x="184" y="196"/>
                  </a:lnTo>
                  <a:lnTo>
                    <a:pt x="182" y="200"/>
                  </a:lnTo>
                  <a:lnTo>
                    <a:pt x="182" y="200"/>
                  </a:lnTo>
                  <a:lnTo>
                    <a:pt x="184" y="202"/>
                  </a:lnTo>
                  <a:lnTo>
                    <a:pt x="184" y="206"/>
                  </a:lnTo>
                  <a:lnTo>
                    <a:pt x="184" y="206"/>
                  </a:lnTo>
                  <a:lnTo>
                    <a:pt x="186" y="206"/>
                  </a:lnTo>
                  <a:lnTo>
                    <a:pt x="186" y="206"/>
                  </a:lnTo>
                  <a:lnTo>
                    <a:pt x="190" y="212"/>
                  </a:lnTo>
                  <a:lnTo>
                    <a:pt x="194" y="216"/>
                  </a:lnTo>
                  <a:lnTo>
                    <a:pt x="194" y="216"/>
                  </a:lnTo>
                  <a:lnTo>
                    <a:pt x="192" y="218"/>
                  </a:lnTo>
                  <a:lnTo>
                    <a:pt x="192" y="218"/>
                  </a:lnTo>
                  <a:lnTo>
                    <a:pt x="192" y="216"/>
                  </a:lnTo>
                  <a:lnTo>
                    <a:pt x="192" y="216"/>
                  </a:lnTo>
                  <a:lnTo>
                    <a:pt x="192" y="218"/>
                  </a:lnTo>
                  <a:lnTo>
                    <a:pt x="192" y="218"/>
                  </a:lnTo>
                  <a:lnTo>
                    <a:pt x="190" y="220"/>
                  </a:lnTo>
                  <a:lnTo>
                    <a:pt x="190" y="220"/>
                  </a:lnTo>
                  <a:lnTo>
                    <a:pt x="194" y="226"/>
                  </a:lnTo>
                  <a:lnTo>
                    <a:pt x="194" y="226"/>
                  </a:lnTo>
                  <a:lnTo>
                    <a:pt x="192" y="230"/>
                  </a:lnTo>
                  <a:lnTo>
                    <a:pt x="192" y="230"/>
                  </a:lnTo>
                  <a:lnTo>
                    <a:pt x="198" y="230"/>
                  </a:lnTo>
                  <a:lnTo>
                    <a:pt x="204" y="230"/>
                  </a:lnTo>
                  <a:lnTo>
                    <a:pt x="204" y="230"/>
                  </a:lnTo>
                  <a:lnTo>
                    <a:pt x="204" y="228"/>
                  </a:lnTo>
                  <a:lnTo>
                    <a:pt x="204" y="228"/>
                  </a:lnTo>
                  <a:lnTo>
                    <a:pt x="206" y="228"/>
                  </a:lnTo>
                  <a:lnTo>
                    <a:pt x="204" y="226"/>
                  </a:lnTo>
                  <a:lnTo>
                    <a:pt x="204" y="226"/>
                  </a:lnTo>
                  <a:lnTo>
                    <a:pt x="206" y="224"/>
                  </a:lnTo>
                  <a:lnTo>
                    <a:pt x="208" y="222"/>
                  </a:lnTo>
                  <a:lnTo>
                    <a:pt x="208" y="222"/>
                  </a:lnTo>
                  <a:lnTo>
                    <a:pt x="208" y="222"/>
                  </a:lnTo>
                  <a:lnTo>
                    <a:pt x="208" y="222"/>
                  </a:lnTo>
                  <a:lnTo>
                    <a:pt x="208" y="220"/>
                  </a:lnTo>
                  <a:lnTo>
                    <a:pt x="208" y="220"/>
                  </a:lnTo>
                  <a:lnTo>
                    <a:pt x="216" y="220"/>
                  </a:lnTo>
                  <a:lnTo>
                    <a:pt x="216" y="220"/>
                  </a:lnTo>
                  <a:lnTo>
                    <a:pt x="218" y="222"/>
                  </a:lnTo>
                  <a:lnTo>
                    <a:pt x="218" y="222"/>
                  </a:lnTo>
                  <a:lnTo>
                    <a:pt x="218" y="222"/>
                  </a:lnTo>
                  <a:lnTo>
                    <a:pt x="218" y="222"/>
                  </a:lnTo>
                  <a:lnTo>
                    <a:pt x="224" y="212"/>
                  </a:lnTo>
                  <a:lnTo>
                    <a:pt x="224" y="212"/>
                  </a:lnTo>
                  <a:lnTo>
                    <a:pt x="224" y="208"/>
                  </a:lnTo>
                  <a:lnTo>
                    <a:pt x="224" y="208"/>
                  </a:lnTo>
                  <a:lnTo>
                    <a:pt x="226" y="204"/>
                  </a:lnTo>
                  <a:lnTo>
                    <a:pt x="226" y="204"/>
                  </a:lnTo>
                  <a:lnTo>
                    <a:pt x="226" y="202"/>
                  </a:lnTo>
                  <a:lnTo>
                    <a:pt x="226" y="202"/>
                  </a:lnTo>
                  <a:lnTo>
                    <a:pt x="224" y="202"/>
                  </a:lnTo>
                  <a:lnTo>
                    <a:pt x="224" y="198"/>
                  </a:lnTo>
                  <a:lnTo>
                    <a:pt x="226" y="198"/>
                  </a:lnTo>
                  <a:lnTo>
                    <a:pt x="226" y="198"/>
                  </a:lnTo>
                  <a:lnTo>
                    <a:pt x="228" y="196"/>
                  </a:lnTo>
                  <a:lnTo>
                    <a:pt x="226" y="194"/>
                  </a:lnTo>
                  <a:lnTo>
                    <a:pt x="224" y="190"/>
                  </a:lnTo>
                  <a:lnTo>
                    <a:pt x="224" y="190"/>
                  </a:lnTo>
                  <a:lnTo>
                    <a:pt x="230" y="190"/>
                  </a:lnTo>
                  <a:lnTo>
                    <a:pt x="230" y="190"/>
                  </a:lnTo>
                  <a:lnTo>
                    <a:pt x="230" y="188"/>
                  </a:lnTo>
                  <a:lnTo>
                    <a:pt x="230" y="188"/>
                  </a:lnTo>
                  <a:lnTo>
                    <a:pt x="232" y="188"/>
                  </a:lnTo>
                  <a:lnTo>
                    <a:pt x="234" y="186"/>
                  </a:lnTo>
                  <a:lnTo>
                    <a:pt x="234" y="184"/>
                  </a:lnTo>
                  <a:lnTo>
                    <a:pt x="236" y="184"/>
                  </a:lnTo>
                  <a:lnTo>
                    <a:pt x="236" y="186"/>
                  </a:lnTo>
                  <a:lnTo>
                    <a:pt x="236" y="186"/>
                  </a:lnTo>
                  <a:lnTo>
                    <a:pt x="236" y="186"/>
                  </a:lnTo>
                  <a:lnTo>
                    <a:pt x="236" y="186"/>
                  </a:lnTo>
                  <a:lnTo>
                    <a:pt x="238" y="186"/>
                  </a:lnTo>
                  <a:lnTo>
                    <a:pt x="238" y="186"/>
                  </a:lnTo>
                  <a:lnTo>
                    <a:pt x="238" y="184"/>
                  </a:lnTo>
                  <a:lnTo>
                    <a:pt x="240" y="182"/>
                  </a:lnTo>
                  <a:lnTo>
                    <a:pt x="240" y="182"/>
                  </a:lnTo>
                  <a:lnTo>
                    <a:pt x="240" y="180"/>
                  </a:lnTo>
                  <a:lnTo>
                    <a:pt x="240" y="180"/>
                  </a:lnTo>
                  <a:lnTo>
                    <a:pt x="242" y="180"/>
                  </a:lnTo>
                  <a:lnTo>
                    <a:pt x="242" y="180"/>
                  </a:lnTo>
                  <a:lnTo>
                    <a:pt x="242" y="180"/>
                  </a:lnTo>
                  <a:lnTo>
                    <a:pt x="242" y="180"/>
                  </a:lnTo>
                  <a:lnTo>
                    <a:pt x="242" y="180"/>
                  </a:lnTo>
                  <a:lnTo>
                    <a:pt x="242" y="180"/>
                  </a:lnTo>
                  <a:lnTo>
                    <a:pt x="242" y="180"/>
                  </a:lnTo>
                  <a:lnTo>
                    <a:pt x="242" y="180"/>
                  </a:lnTo>
                  <a:lnTo>
                    <a:pt x="238" y="180"/>
                  </a:lnTo>
                  <a:lnTo>
                    <a:pt x="232" y="182"/>
                  </a:lnTo>
                  <a:lnTo>
                    <a:pt x="232" y="182"/>
                  </a:lnTo>
                  <a:lnTo>
                    <a:pt x="228" y="180"/>
                  </a:lnTo>
                  <a:lnTo>
                    <a:pt x="226" y="178"/>
                  </a:lnTo>
                  <a:lnTo>
                    <a:pt x="224" y="178"/>
                  </a:lnTo>
                  <a:lnTo>
                    <a:pt x="224" y="178"/>
                  </a:lnTo>
                  <a:lnTo>
                    <a:pt x="224" y="178"/>
                  </a:lnTo>
                  <a:lnTo>
                    <a:pt x="224" y="178"/>
                  </a:lnTo>
                  <a:lnTo>
                    <a:pt x="224" y="178"/>
                  </a:lnTo>
                  <a:lnTo>
                    <a:pt x="224" y="178"/>
                  </a:lnTo>
                  <a:lnTo>
                    <a:pt x="224" y="178"/>
                  </a:lnTo>
                  <a:lnTo>
                    <a:pt x="226" y="178"/>
                  </a:lnTo>
                  <a:lnTo>
                    <a:pt x="226" y="178"/>
                  </a:lnTo>
                  <a:lnTo>
                    <a:pt x="230" y="178"/>
                  </a:lnTo>
                  <a:lnTo>
                    <a:pt x="236" y="180"/>
                  </a:lnTo>
                  <a:lnTo>
                    <a:pt x="236" y="180"/>
                  </a:lnTo>
                  <a:lnTo>
                    <a:pt x="238" y="180"/>
                  </a:lnTo>
                  <a:lnTo>
                    <a:pt x="242" y="178"/>
                  </a:lnTo>
                  <a:lnTo>
                    <a:pt x="246" y="176"/>
                  </a:lnTo>
                  <a:lnTo>
                    <a:pt x="246" y="176"/>
                  </a:lnTo>
                  <a:lnTo>
                    <a:pt x="246" y="176"/>
                  </a:lnTo>
                  <a:lnTo>
                    <a:pt x="246" y="172"/>
                  </a:lnTo>
                  <a:lnTo>
                    <a:pt x="244" y="170"/>
                  </a:lnTo>
                  <a:lnTo>
                    <a:pt x="244" y="170"/>
                  </a:lnTo>
                  <a:lnTo>
                    <a:pt x="240" y="168"/>
                  </a:lnTo>
                  <a:lnTo>
                    <a:pt x="238" y="164"/>
                  </a:lnTo>
                  <a:lnTo>
                    <a:pt x="238" y="164"/>
                  </a:lnTo>
                  <a:lnTo>
                    <a:pt x="236" y="164"/>
                  </a:lnTo>
                  <a:lnTo>
                    <a:pt x="236" y="164"/>
                  </a:lnTo>
                  <a:lnTo>
                    <a:pt x="232" y="164"/>
                  </a:lnTo>
                  <a:lnTo>
                    <a:pt x="232" y="164"/>
                  </a:lnTo>
                  <a:lnTo>
                    <a:pt x="232" y="162"/>
                  </a:lnTo>
                  <a:lnTo>
                    <a:pt x="232" y="162"/>
                  </a:lnTo>
                  <a:lnTo>
                    <a:pt x="230" y="158"/>
                  </a:lnTo>
                  <a:lnTo>
                    <a:pt x="230" y="150"/>
                  </a:lnTo>
                  <a:lnTo>
                    <a:pt x="230" y="150"/>
                  </a:lnTo>
                  <a:lnTo>
                    <a:pt x="232" y="150"/>
                  </a:lnTo>
                  <a:lnTo>
                    <a:pt x="232" y="150"/>
                  </a:lnTo>
                  <a:lnTo>
                    <a:pt x="232" y="144"/>
                  </a:lnTo>
                  <a:lnTo>
                    <a:pt x="232" y="140"/>
                  </a:lnTo>
                  <a:lnTo>
                    <a:pt x="232" y="140"/>
                  </a:lnTo>
                  <a:lnTo>
                    <a:pt x="236" y="142"/>
                  </a:lnTo>
                  <a:lnTo>
                    <a:pt x="236" y="142"/>
                  </a:lnTo>
                  <a:lnTo>
                    <a:pt x="238" y="138"/>
                  </a:lnTo>
                  <a:lnTo>
                    <a:pt x="238" y="138"/>
                  </a:lnTo>
                  <a:lnTo>
                    <a:pt x="236" y="136"/>
                  </a:lnTo>
                  <a:lnTo>
                    <a:pt x="240" y="136"/>
                  </a:lnTo>
                  <a:lnTo>
                    <a:pt x="240" y="136"/>
                  </a:lnTo>
                  <a:lnTo>
                    <a:pt x="244" y="132"/>
                  </a:lnTo>
                  <a:lnTo>
                    <a:pt x="246" y="130"/>
                  </a:lnTo>
                  <a:lnTo>
                    <a:pt x="246" y="130"/>
                  </a:lnTo>
                  <a:lnTo>
                    <a:pt x="248" y="128"/>
                  </a:lnTo>
                  <a:lnTo>
                    <a:pt x="250" y="126"/>
                  </a:lnTo>
                  <a:lnTo>
                    <a:pt x="250" y="126"/>
                  </a:lnTo>
                  <a:lnTo>
                    <a:pt x="252" y="128"/>
                  </a:lnTo>
                  <a:lnTo>
                    <a:pt x="252" y="128"/>
                  </a:lnTo>
                  <a:lnTo>
                    <a:pt x="262" y="122"/>
                  </a:lnTo>
                  <a:lnTo>
                    <a:pt x="262" y="122"/>
                  </a:lnTo>
                  <a:lnTo>
                    <a:pt x="264" y="118"/>
                  </a:lnTo>
                  <a:lnTo>
                    <a:pt x="266" y="114"/>
                  </a:lnTo>
                  <a:lnTo>
                    <a:pt x="266" y="114"/>
                  </a:lnTo>
                  <a:lnTo>
                    <a:pt x="268" y="114"/>
                  </a:lnTo>
                  <a:lnTo>
                    <a:pt x="268" y="114"/>
                  </a:lnTo>
                  <a:lnTo>
                    <a:pt x="264" y="110"/>
                  </a:lnTo>
                  <a:lnTo>
                    <a:pt x="264" y="110"/>
                  </a:lnTo>
                  <a:lnTo>
                    <a:pt x="262" y="108"/>
                  </a:lnTo>
                  <a:lnTo>
                    <a:pt x="262" y="108"/>
                  </a:lnTo>
                  <a:lnTo>
                    <a:pt x="268" y="104"/>
                  </a:lnTo>
                  <a:lnTo>
                    <a:pt x="268" y="104"/>
                  </a:lnTo>
                  <a:lnTo>
                    <a:pt x="268" y="104"/>
                  </a:lnTo>
                  <a:lnTo>
                    <a:pt x="266" y="102"/>
                  </a:lnTo>
                  <a:lnTo>
                    <a:pt x="266" y="102"/>
                  </a:lnTo>
                  <a:lnTo>
                    <a:pt x="268" y="100"/>
                  </a:lnTo>
                  <a:lnTo>
                    <a:pt x="272" y="100"/>
                  </a:lnTo>
                  <a:lnTo>
                    <a:pt x="272" y="100"/>
                  </a:lnTo>
                  <a:lnTo>
                    <a:pt x="274" y="96"/>
                  </a:lnTo>
                  <a:lnTo>
                    <a:pt x="278" y="92"/>
                  </a:lnTo>
                  <a:lnTo>
                    <a:pt x="278" y="92"/>
                  </a:lnTo>
                  <a:lnTo>
                    <a:pt x="282" y="94"/>
                  </a:lnTo>
                  <a:lnTo>
                    <a:pt x="282" y="94"/>
                  </a:lnTo>
                  <a:lnTo>
                    <a:pt x="292" y="94"/>
                  </a:lnTo>
                  <a:lnTo>
                    <a:pt x="292" y="94"/>
                  </a:lnTo>
                  <a:lnTo>
                    <a:pt x="294" y="96"/>
                  </a:lnTo>
                  <a:lnTo>
                    <a:pt x="298" y="98"/>
                  </a:lnTo>
                  <a:lnTo>
                    <a:pt x="298" y="98"/>
                  </a:lnTo>
                  <a:lnTo>
                    <a:pt x="300" y="98"/>
                  </a:lnTo>
                  <a:lnTo>
                    <a:pt x="300" y="98"/>
                  </a:lnTo>
                  <a:lnTo>
                    <a:pt x="300" y="104"/>
                  </a:lnTo>
                  <a:lnTo>
                    <a:pt x="300" y="104"/>
                  </a:lnTo>
                  <a:lnTo>
                    <a:pt x="300" y="106"/>
                  </a:lnTo>
                  <a:lnTo>
                    <a:pt x="300" y="106"/>
                  </a:lnTo>
                  <a:lnTo>
                    <a:pt x="300" y="108"/>
                  </a:lnTo>
                  <a:lnTo>
                    <a:pt x="300" y="108"/>
                  </a:lnTo>
                  <a:lnTo>
                    <a:pt x="298" y="108"/>
                  </a:lnTo>
                  <a:lnTo>
                    <a:pt x="298" y="108"/>
                  </a:lnTo>
                  <a:lnTo>
                    <a:pt x="288" y="116"/>
                  </a:lnTo>
                  <a:lnTo>
                    <a:pt x="280" y="124"/>
                  </a:lnTo>
                  <a:lnTo>
                    <a:pt x="278" y="124"/>
                  </a:lnTo>
                  <a:lnTo>
                    <a:pt x="278" y="124"/>
                  </a:lnTo>
                  <a:lnTo>
                    <a:pt x="278" y="122"/>
                  </a:lnTo>
                  <a:lnTo>
                    <a:pt x="278" y="122"/>
                  </a:lnTo>
                  <a:lnTo>
                    <a:pt x="278" y="122"/>
                  </a:lnTo>
                  <a:lnTo>
                    <a:pt x="276" y="126"/>
                  </a:lnTo>
                  <a:lnTo>
                    <a:pt x="274" y="128"/>
                  </a:lnTo>
                  <a:lnTo>
                    <a:pt x="272" y="130"/>
                  </a:lnTo>
                  <a:lnTo>
                    <a:pt x="272" y="130"/>
                  </a:lnTo>
                  <a:lnTo>
                    <a:pt x="268" y="130"/>
                  </a:lnTo>
                  <a:lnTo>
                    <a:pt x="268" y="130"/>
                  </a:lnTo>
                  <a:lnTo>
                    <a:pt x="268" y="132"/>
                  </a:lnTo>
                  <a:lnTo>
                    <a:pt x="268" y="132"/>
                  </a:lnTo>
                  <a:lnTo>
                    <a:pt x="266" y="136"/>
                  </a:lnTo>
                  <a:lnTo>
                    <a:pt x="264" y="140"/>
                  </a:lnTo>
                  <a:lnTo>
                    <a:pt x="264" y="140"/>
                  </a:lnTo>
                  <a:lnTo>
                    <a:pt x="266" y="142"/>
                  </a:lnTo>
                  <a:lnTo>
                    <a:pt x="266" y="142"/>
                  </a:lnTo>
                  <a:lnTo>
                    <a:pt x="266" y="148"/>
                  </a:lnTo>
                  <a:lnTo>
                    <a:pt x="266" y="148"/>
                  </a:lnTo>
                  <a:lnTo>
                    <a:pt x="268" y="152"/>
                  </a:lnTo>
                  <a:lnTo>
                    <a:pt x="268" y="152"/>
                  </a:lnTo>
                  <a:lnTo>
                    <a:pt x="268" y="156"/>
                  </a:lnTo>
                  <a:lnTo>
                    <a:pt x="268" y="156"/>
                  </a:lnTo>
                  <a:lnTo>
                    <a:pt x="268" y="162"/>
                  </a:lnTo>
                  <a:lnTo>
                    <a:pt x="270" y="166"/>
                  </a:lnTo>
                  <a:lnTo>
                    <a:pt x="272" y="166"/>
                  </a:lnTo>
                  <a:lnTo>
                    <a:pt x="272" y="166"/>
                  </a:lnTo>
                  <a:lnTo>
                    <a:pt x="274" y="168"/>
                  </a:lnTo>
                  <a:lnTo>
                    <a:pt x="276" y="168"/>
                  </a:lnTo>
                  <a:lnTo>
                    <a:pt x="276" y="170"/>
                  </a:lnTo>
                  <a:lnTo>
                    <a:pt x="276" y="170"/>
                  </a:lnTo>
                  <a:lnTo>
                    <a:pt x="280" y="170"/>
                  </a:lnTo>
                  <a:lnTo>
                    <a:pt x="280" y="170"/>
                  </a:lnTo>
                  <a:lnTo>
                    <a:pt x="280" y="172"/>
                  </a:lnTo>
                  <a:lnTo>
                    <a:pt x="280" y="172"/>
                  </a:lnTo>
                  <a:lnTo>
                    <a:pt x="282" y="174"/>
                  </a:lnTo>
                  <a:lnTo>
                    <a:pt x="282" y="174"/>
                  </a:lnTo>
                  <a:lnTo>
                    <a:pt x="286" y="174"/>
                  </a:lnTo>
                  <a:lnTo>
                    <a:pt x="290" y="172"/>
                  </a:lnTo>
                  <a:lnTo>
                    <a:pt x="290" y="174"/>
                  </a:lnTo>
                  <a:lnTo>
                    <a:pt x="290" y="174"/>
                  </a:lnTo>
                  <a:lnTo>
                    <a:pt x="294" y="174"/>
                  </a:lnTo>
                  <a:lnTo>
                    <a:pt x="294" y="174"/>
                  </a:lnTo>
                  <a:lnTo>
                    <a:pt x="298" y="170"/>
                  </a:lnTo>
                  <a:lnTo>
                    <a:pt x="298" y="170"/>
                  </a:lnTo>
                  <a:lnTo>
                    <a:pt x="298" y="172"/>
                  </a:lnTo>
                  <a:lnTo>
                    <a:pt x="298" y="172"/>
                  </a:lnTo>
                  <a:lnTo>
                    <a:pt x="300" y="170"/>
                  </a:lnTo>
                  <a:lnTo>
                    <a:pt x="302" y="168"/>
                  </a:lnTo>
                  <a:lnTo>
                    <a:pt x="302" y="168"/>
                  </a:lnTo>
                  <a:lnTo>
                    <a:pt x="306" y="170"/>
                  </a:lnTo>
                  <a:lnTo>
                    <a:pt x="306" y="170"/>
                  </a:lnTo>
                  <a:lnTo>
                    <a:pt x="306" y="170"/>
                  </a:lnTo>
                  <a:lnTo>
                    <a:pt x="308" y="168"/>
                  </a:lnTo>
                  <a:lnTo>
                    <a:pt x="310" y="168"/>
                  </a:lnTo>
                  <a:lnTo>
                    <a:pt x="310" y="168"/>
                  </a:lnTo>
                  <a:lnTo>
                    <a:pt x="312" y="166"/>
                  </a:lnTo>
                  <a:lnTo>
                    <a:pt x="312" y="166"/>
                  </a:lnTo>
                  <a:lnTo>
                    <a:pt x="312" y="166"/>
                  </a:lnTo>
                  <a:lnTo>
                    <a:pt x="314" y="168"/>
                  </a:lnTo>
                  <a:lnTo>
                    <a:pt x="314" y="168"/>
                  </a:lnTo>
                  <a:lnTo>
                    <a:pt x="316" y="166"/>
                  </a:lnTo>
                  <a:lnTo>
                    <a:pt x="316" y="166"/>
                  </a:lnTo>
                  <a:lnTo>
                    <a:pt x="318" y="168"/>
                  </a:lnTo>
                  <a:lnTo>
                    <a:pt x="318" y="168"/>
                  </a:lnTo>
                  <a:lnTo>
                    <a:pt x="322" y="166"/>
                  </a:lnTo>
                  <a:lnTo>
                    <a:pt x="328" y="164"/>
                  </a:lnTo>
                  <a:lnTo>
                    <a:pt x="328" y="164"/>
                  </a:lnTo>
                  <a:lnTo>
                    <a:pt x="328" y="164"/>
                  </a:lnTo>
                  <a:lnTo>
                    <a:pt x="328" y="164"/>
                  </a:lnTo>
                  <a:lnTo>
                    <a:pt x="328" y="164"/>
                  </a:lnTo>
                  <a:lnTo>
                    <a:pt x="328" y="166"/>
                  </a:lnTo>
                  <a:lnTo>
                    <a:pt x="328" y="166"/>
                  </a:lnTo>
                  <a:lnTo>
                    <a:pt x="332" y="168"/>
                  </a:lnTo>
                  <a:lnTo>
                    <a:pt x="336" y="170"/>
                  </a:lnTo>
                  <a:lnTo>
                    <a:pt x="338" y="170"/>
                  </a:lnTo>
                  <a:lnTo>
                    <a:pt x="342" y="174"/>
                  </a:lnTo>
                  <a:lnTo>
                    <a:pt x="342" y="174"/>
                  </a:lnTo>
                  <a:lnTo>
                    <a:pt x="340" y="174"/>
                  </a:lnTo>
                  <a:lnTo>
                    <a:pt x="340" y="174"/>
                  </a:lnTo>
                  <a:lnTo>
                    <a:pt x="334" y="172"/>
                  </a:lnTo>
                  <a:lnTo>
                    <a:pt x="334" y="172"/>
                  </a:lnTo>
                  <a:lnTo>
                    <a:pt x="332" y="174"/>
                  </a:lnTo>
                  <a:lnTo>
                    <a:pt x="330" y="176"/>
                  </a:lnTo>
                  <a:lnTo>
                    <a:pt x="330" y="176"/>
                  </a:lnTo>
                  <a:lnTo>
                    <a:pt x="328" y="174"/>
                  </a:lnTo>
                  <a:lnTo>
                    <a:pt x="328" y="174"/>
                  </a:lnTo>
                  <a:lnTo>
                    <a:pt x="328" y="176"/>
                  </a:lnTo>
                  <a:lnTo>
                    <a:pt x="328" y="176"/>
                  </a:lnTo>
                  <a:lnTo>
                    <a:pt x="326" y="176"/>
                  </a:lnTo>
                  <a:lnTo>
                    <a:pt x="324" y="176"/>
                  </a:lnTo>
                  <a:lnTo>
                    <a:pt x="324" y="176"/>
                  </a:lnTo>
                  <a:lnTo>
                    <a:pt x="324" y="176"/>
                  </a:lnTo>
                  <a:lnTo>
                    <a:pt x="324" y="176"/>
                  </a:lnTo>
                  <a:lnTo>
                    <a:pt x="324" y="176"/>
                  </a:lnTo>
                  <a:lnTo>
                    <a:pt x="324" y="176"/>
                  </a:lnTo>
                  <a:lnTo>
                    <a:pt x="324" y="178"/>
                  </a:lnTo>
                  <a:lnTo>
                    <a:pt x="326" y="180"/>
                  </a:lnTo>
                  <a:lnTo>
                    <a:pt x="326" y="180"/>
                  </a:lnTo>
                  <a:lnTo>
                    <a:pt x="324" y="178"/>
                  </a:lnTo>
                  <a:lnTo>
                    <a:pt x="324" y="178"/>
                  </a:lnTo>
                  <a:lnTo>
                    <a:pt x="324" y="180"/>
                  </a:lnTo>
                  <a:lnTo>
                    <a:pt x="322" y="180"/>
                  </a:lnTo>
                  <a:lnTo>
                    <a:pt x="322" y="180"/>
                  </a:lnTo>
                  <a:lnTo>
                    <a:pt x="308" y="178"/>
                  </a:lnTo>
                  <a:lnTo>
                    <a:pt x="308" y="178"/>
                  </a:lnTo>
                  <a:lnTo>
                    <a:pt x="304" y="178"/>
                  </a:lnTo>
                  <a:lnTo>
                    <a:pt x="302" y="178"/>
                  </a:lnTo>
                  <a:lnTo>
                    <a:pt x="302" y="178"/>
                  </a:lnTo>
                  <a:lnTo>
                    <a:pt x="300" y="180"/>
                  </a:lnTo>
                  <a:lnTo>
                    <a:pt x="300" y="180"/>
                  </a:lnTo>
                  <a:lnTo>
                    <a:pt x="296" y="178"/>
                  </a:lnTo>
                  <a:lnTo>
                    <a:pt x="296" y="178"/>
                  </a:lnTo>
                  <a:lnTo>
                    <a:pt x="296" y="180"/>
                  </a:lnTo>
                  <a:lnTo>
                    <a:pt x="296" y="180"/>
                  </a:lnTo>
                  <a:lnTo>
                    <a:pt x="292" y="180"/>
                  </a:lnTo>
                  <a:lnTo>
                    <a:pt x="292" y="180"/>
                  </a:lnTo>
                  <a:lnTo>
                    <a:pt x="290" y="182"/>
                  </a:lnTo>
                  <a:lnTo>
                    <a:pt x="284" y="184"/>
                  </a:lnTo>
                  <a:lnTo>
                    <a:pt x="284" y="184"/>
                  </a:lnTo>
                  <a:lnTo>
                    <a:pt x="284" y="184"/>
                  </a:lnTo>
                  <a:lnTo>
                    <a:pt x="284" y="186"/>
                  </a:lnTo>
                  <a:lnTo>
                    <a:pt x="284" y="186"/>
                  </a:lnTo>
                  <a:lnTo>
                    <a:pt x="286" y="190"/>
                  </a:lnTo>
                  <a:lnTo>
                    <a:pt x="286" y="190"/>
                  </a:lnTo>
                  <a:lnTo>
                    <a:pt x="286" y="190"/>
                  </a:lnTo>
                  <a:lnTo>
                    <a:pt x="286" y="190"/>
                  </a:lnTo>
                  <a:lnTo>
                    <a:pt x="286" y="194"/>
                  </a:lnTo>
                  <a:lnTo>
                    <a:pt x="286" y="194"/>
                  </a:lnTo>
                  <a:lnTo>
                    <a:pt x="290" y="196"/>
                  </a:lnTo>
                  <a:lnTo>
                    <a:pt x="290" y="196"/>
                  </a:lnTo>
                  <a:lnTo>
                    <a:pt x="292" y="194"/>
                  </a:lnTo>
                  <a:lnTo>
                    <a:pt x="292" y="194"/>
                  </a:lnTo>
                  <a:lnTo>
                    <a:pt x="294" y="194"/>
                  </a:lnTo>
                  <a:lnTo>
                    <a:pt x="294" y="194"/>
                  </a:lnTo>
                  <a:lnTo>
                    <a:pt x="292" y="200"/>
                  </a:lnTo>
                  <a:lnTo>
                    <a:pt x="292" y="208"/>
                  </a:lnTo>
                  <a:lnTo>
                    <a:pt x="292" y="208"/>
                  </a:lnTo>
                  <a:lnTo>
                    <a:pt x="290" y="210"/>
                  </a:lnTo>
                  <a:lnTo>
                    <a:pt x="288" y="212"/>
                  </a:lnTo>
                  <a:lnTo>
                    <a:pt x="286" y="212"/>
                  </a:lnTo>
                  <a:lnTo>
                    <a:pt x="282" y="210"/>
                  </a:lnTo>
                  <a:lnTo>
                    <a:pt x="282" y="210"/>
                  </a:lnTo>
                  <a:lnTo>
                    <a:pt x="282" y="206"/>
                  </a:lnTo>
                  <a:lnTo>
                    <a:pt x="282" y="206"/>
                  </a:lnTo>
                  <a:lnTo>
                    <a:pt x="278" y="204"/>
                  </a:lnTo>
                  <a:lnTo>
                    <a:pt x="278" y="202"/>
                  </a:lnTo>
                  <a:lnTo>
                    <a:pt x="278" y="202"/>
                  </a:lnTo>
                  <a:lnTo>
                    <a:pt x="270" y="204"/>
                  </a:lnTo>
                  <a:lnTo>
                    <a:pt x="270" y="204"/>
                  </a:lnTo>
                  <a:lnTo>
                    <a:pt x="266" y="208"/>
                  </a:lnTo>
                  <a:lnTo>
                    <a:pt x="266" y="208"/>
                  </a:lnTo>
                  <a:lnTo>
                    <a:pt x="266" y="212"/>
                  </a:lnTo>
                  <a:lnTo>
                    <a:pt x="266" y="212"/>
                  </a:lnTo>
                  <a:lnTo>
                    <a:pt x="264" y="214"/>
                  </a:lnTo>
                  <a:lnTo>
                    <a:pt x="264" y="214"/>
                  </a:lnTo>
                  <a:lnTo>
                    <a:pt x="262" y="218"/>
                  </a:lnTo>
                  <a:lnTo>
                    <a:pt x="264" y="224"/>
                  </a:lnTo>
                  <a:lnTo>
                    <a:pt x="266" y="230"/>
                  </a:lnTo>
                  <a:lnTo>
                    <a:pt x="266" y="230"/>
                  </a:lnTo>
                  <a:lnTo>
                    <a:pt x="266" y="232"/>
                  </a:lnTo>
                  <a:lnTo>
                    <a:pt x="266" y="232"/>
                  </a:lnTo>
                  <a:lnTo>
                    <a:pt x="264" y="232"/>
                  </a:lnTo>
                  <a:lnTo>
                    <a:pt x="264" y="232"/>
                  </a:lnTo>
                  <a:lnTo>
                    <a:pt x="266" y="234"/>
                  </a:lnTo>
                  <a:lnTo>
                    <a:pt x="266" y="234"/>
                  </a:lnTo>
                  <a:lnTo>
                    <a:pt x="260" y="236"/>
                  </a:lnTo>
                  <a:lnTo>
                    <a:pt x="254" y="234"/>
                  </a:lnTo>
                  <a:lnTo>
                    <a:pt x="254" y="234"/>
                  </a:lnTo>
                  <a:lnTo>
                    <a:pt x="254" y="240"/>
                  </a:lnTo>
                  <a:lnTo>
                    <a:pt x="254" y="240"/>
                  </a:lnTo>
                  <a:lnTo>
                    <a:pt x="248" y="242"/>
                  </a:lnTo>
                  <a:lnTo>
                    <a:pt x="246" y="242"/>
                  </a:lnTo>
                  <a:lnTo>
                    <a:pt x="242" y="242"/>
                  </a:lnTo>
                  <a:lnTo>
                    <a:pt x="242" y="242"/>
                  </a:lnTo>
                  <a:lnTo>
                    <a:pt x="240" y="238"/>
                  </a:lnTo>
                  <a:lnTo>
                    <a:pt x="240" y="238"/>
                  </a:lnTo>
                  <a:lnTo>
                    <a:pt x="240" y="238"/>
                  </a:lnTo>
                  <a:lnTo>
                    <a:pt x="238" y="238"/>
                  </a:lnTo>
                  <a:lnTo>
                    <a:pt x="232" y="238"/>
                  </a:lnTo>
                  <a:lnTo>
                    <a:pt x="232" y="238"/>
                  </a:lnTo>
                  <a:lnTo>
                    <a:pt x="220" y="244"/>
                  </a:lnTo>
                  <a:lnTo>
                    <a:pt x="214" y="246"/>
                  </a:lnTo>
                  <a:lnTo>
                    <a:pt x="208" y="246"/>
                  </a:lnTo>
                  <a:lnTo>
                    <a:pt x="208" y="246"/>
                  </a:lnTo>
                  <a:lnTo>
                    <a:pt x="208" y="252"/>
                  </a:lnTo>
                  <a:lnTo>
                    <a:pt x="208" y="252"/>
                  </a:lnTo>
                  <a:lnTo>
                    <a:pt x="202" y="248"/>
                  </a:lnTo>
                  <a:lnTo>
                    <a:pt x="202" y="248"/>
                  </a:lnTo>
                  <a:lnTo>
                    <a:pt x="202" y="246"/>
                  </a:lnTo>
                  <a:lnTo>
                    <a:pt x="202" y="246"/>
                  </a:lnTo>
                  <a:lnTo>
                    <a:pt x="198" y="244"/>
                  </a:lnTo>
                  <a:lnTo>
                    <a:pt x="196" y="244"/>
                  </a:lnTo>
                  <a:lnTo>
                    <a:pt x="194" y="242"/>
                  </a:lnTo>
                  <a:lnTo>
                    <a:pt x="194" y="242"/>
                  </a:lnTo>
                  <a:lnTo>
                    <a:pt x="188" y="244"/>
                  </a:lnTo>
                  <a:lnTo>
                    <a:pt x="182" y="248"/>
                  </a:lnTo>
                  <a:lnTo>
                    <a:pt x="180" y="248"/>
                  </a:lnTo>
                  <a:lnTo>
                    <a:pt x="180" y="248"/>
                  </a:lnTo>
                  <a:lnTo>
                    <a:pt x="178" y="246"/>
                  </a:lnTo>
                  <a:lnTo>
                    <a:pt x="178" y="246"/>
                  </a:lnTo>
                  <a:lnTo>
                    <a:pt x="178" y="246"/>
                  </a:lnTo>
                  <a:lnTo>
                    <a:pt x="176" y="246"/>
                  </a:lnTo>
                  <a:lnTo>
                    <a:pt x="176" y="246"/>
                  </a:lnTo>
                  <a:lnTo>
                    <a:pt x="176" y="246"/>
                  </a:lnTo>
                  <a:lnTo>
                    <a:pt x="176" y="246"/>
                  </a:lnTo>
                  <a:lnTo>
                    <a:pt x="178" y="244"/>
                  </a:lnTo>
                  <a:lnTo>
                    <a:pt x="178" y="244"/>
                  </a:lnTo>
                  <a:lnTo>
                    <a:pt x="178" y="242"/>
                  </a:lnTo>
                  <a:lnTo>
                    <a:pt x="178" y="242"/>
                  </a:lnTo>
                  <a:lnTo>
                    <a:pt x="174" y="242"/>
                  </a:lnTo>
                  <a:lnTo>
                    <a:pt x="174" y="242"/>
                  </a:lnTo>
                  <a:lnTo>
                    <a:pt x="172" y="242"/>
                  </a:lnTo>
                  <a:lnTo>
                    <a:pt x="170" y="242"/>
                  </a:lnTo>
                  <a:lnTo>
                    <a:pt x="170" y="242"/>
                  </a:lnTo>
                  <a:lnTo>
                    <a:pt x="170" y="240"/>
                  </a:lnTo>
                  <a:lnTo>
                    <a:pt x="168" y="240"/>
                  </a:lnTo>
                  <a:lnTo>
                    <a:pt x="168" y="240"/>
                  </a:lnTo>
                  <a:lnTo>
                    <a:pt x="168" y="238"/>
                  </a:lnTo>
                  <a:lnTo>
                    <a:pt x="168" y="236"/>
                  </a:lnTo>
                  <a:lnTo>
                    <a:pt x="164" y="234"/>
                  </a:lnTo>
                  <a:lnTo>
                    <a:pt x="164" y="234"/>
                  </a:lnTo>
                  <a:lnTo>
                    <a:pt x="166" y="230"/>
                  </a:lnTo>
                  <a:lnTo>
                    <a:pt x="166" y="228"/>
                  </a:lnTo>
                  <a:lnTo>
                    <a:pt x="166" y="228"/>
                  </a:lnTo>
                  <a:lnTo>
                    <a:pt x="166" y="226"/>
                  </a:lnTo>
                  <a:lnTo>
                    <a:pt x="166" y="226"/>
                  </a:lnTo>
                  <a:lnTo>
                    <a:pt x="168" y="226"/>
                  </a:lnTo>
                  <a:lnTo>
                    <a:pt x="168" y="226"/>
                  </a:lnTo>
                  <a:lnTo>
                    <a:pt x="170" y="224"/>
                  </a:lnTo>
                  <a:lnTo>
                    <a:pt x="170" y="222"/>
                  </a:lnTo>
                  <a:lnTo>
                    <a:pt x="170" y="222"/>
                  </a:lnTo>
                  <a:lnTo>
                    <a:pt x="172" y="220"/>
                  </a:lnTo>
                  <a:lnTo>
                    <a:pt x="172" y="220"/>
                  </a:lnTo>
                  <a:lnTo>
                    <a:pt x="174" y="222"/>
                  </a:lnTo>
                  <a:lnTo>
                    <a:pt x="174" y="222"/>
                  </a:lnTo>
                  <a:lnTo>
                    <a:pt x="176" y="222"/>
                  </a:lnTo>
                  <a:lnTo>
                    <a:pt x="176" y="222"/>
                  </a:lnTo>
                  <a:lnTo>
                    <a:pt x="176" y="218"/>
                  </a:lnTo>
                  <a:lnTo>
                    <a:pt x="176" y="216"/>
                  </a:lnTo>
                  <a:lnTo>
                    <a:pt x="176" y="216"/>
                  </a:lnTo>
                  <a:lnTo>
                    <a:pt x="172" y="216"/>
                  </a:lnTo>
                  <a:lnTo>
                    <a:pt x="172" y="216"/>
                  </a:lnTo>
                  <a:lnTo>
                    <a:pt x="172" y="214"/>
                  </a:lnTo>
                  <a:lnTo>
                    <a:pt x="170" y="212"/>
                  </a:lnTo>
                  <a:lnTo>
                    <a:pt x="170" y="212"/>
                  </a:lnTo>
                  <a:lnTo>
                    <a:pt x="168" y="212"/>
                  </a:lnTo>
                  <a:lnTo>
                    <a:pt x="164" y="212"/>
                  </a:lnTo>
                  <a:lnTo>
                    <a:pt x="164" y="212"/>
                  </a:lnTo>
                  <a:lnTo>
                    <a:pt x="162" y="216"/>
                  </a:lnTo>
                  <a:lnTo>
                    <a:pt x="162" y="216"/>
                  </a:lnTo>
                  <a:lnTo>
                    <a:pt x="162" y="216"/>
                  </a:lnTo>
                  <a:lnTo>
                    <a:pt x="162" y="216"/>
                  </a:lnTo>
                  <a:lnTo>
                    <a:pt x="160" y="214"/>
                  </a:lnTo>
                  <a:lnTo>
                    <a:pt x="160" y="214"/>
                  </a:lnTo>
                  <a:lnTo>
                    <a:pt x="158" y="218"/>
                  </a:lnTo>
                  <a:lnTo>
                    <a:pt x="158" y="218"/>
                  </a:lnTo>
                  <a:lnTo>
                    <a:pt x="154" y="216"/>
                  </a:lnTo>
                  <a:lnTo>
                    <a:pt x="154" y="216"/>
                  </a:lnTo>
                  <a:lnTo>
                    <a:pt x="152" y="218"/>
                  </a:lnTo>
                  <a:lnTo>
                    <a:pt x="154" y="220"/>
                  </a:lnTo>
                  <a:lnTo>
                    <a:pt x="154" y="224"/>
                  </a:lnTo>
                  <a:lnTo>
                    <a:pt x="154" y="224"/>
                  </a:lnTo>
                  <a:lnTo>
                    <a:pt x="152" y="228"/>
                  </a:lnTo>
                  <a:lnTo>
                    <a:pt x="152" y="228"/>
                  </a:lnTo>
                  <a:lnTo>
                    <a:pt x="154" y="230"/>
                  </a:lnTo>
                  <a:lnTo>
                    <a:pt x="154" y="230"/>
                  </a:lnTo>
                  <a:lnTo>
                    <a:pt x="154" y="228"/>
                  </a:lnTo>
                  <a:lnTo>
                    <a:pt x="154" y="228"/>
                  </a:lnTo>
                  <a:lnTo>
                    <a:pt x="156" y="230"/>
                  </a:lnTo>
                  <a:lnTo>
                    <a:pt x="156" y="230"/>
                  </a:lnTo>
                  <a:lnTo>
                    <a:pt x="156" y="236"/>
                  </a:lnTo>
                  <a:lnTo>
                    <a:pt x="156" y="236"/>
                  </a:lnTo>
                  <a:lnTo>
                    <a:pt x="160" y="242"/>
                  </a:lnTo>
                  <a:lnTo>
                    <a:pt x="160" y="242"/>
                  </a:lnTo>
                  <a:lnTo>
                    <a:pt x="156" y="242"/>
                  </a:lnTo>
                  <a:lnTo>
                    <a:pt x="156" y="242"/>
                  </a:lnTo>
                  <a:lnTo>
                    <a:pt x="158" y="244"/>
                  </a:lnTo>
                  <a:lnTo>
                    <a:pt x="160" y="244"/>
                  </a:lnTo>
                  <a:lnTo>
                    <a:pt x="160" y="244"/>
                  </a:lnTo>
                  <a:lnTo>
                    <a:pt x="158" y="244"/>
                  </a:lnTo>
                  <a:lnTo>
                    <a:pt x="158" y="244"/>
                  </a:lnTo>
                  <a:lnTo>
                    <a:pt x="160" y="246"/>
                  </a:lnTo>
                  <a:lnTo>
                    <a:pt x="160" y="246"/>
                  </a:lnTo>
                  <a:lnTo>
                    <a:pt x="158" y="246"/>
                  </a:lnTo>
                  <a:lnTo>
                    <a:pt x="158" y="246"/>
                  </a:lnTo>
                  <a:lnTo>
                    <a:pt x="158" y="248"/>
                  </a:lnTo>
                  <a:lnTo>
                    <a:pt x="158" y="248"/>
                  </a:lnTo>
                  <a:lnTo>
                    <a:pt x="162" y="248"/>
                  </a:lnTo>
                  <a:lnTo>
                    <a:pt x="162" y="248"/>
                  </a:lnTo>
                  <a:lnTo>
                    <a:pt x="156" y="248"/>
                  </a:lnTo>
                  <a:lnTo>
                    <a:pt x="156" y="248"/>
                  </a:lnTo>
                  <a:lnTo>
                    <a:pt x="156" y="250"/>
                  </a:lnTo>
                  <a:lnTo>
                    <a:pt x="156" y="252"/>
                  </a:lnTo>
                  <a:lnTo>
                    <a:pt x="156" y="252"/>
                  </a:lnTo>
                  <a:lnTo>
                    <a:pt x="154" y="252"/>
                  </a:lnTo>
                  <a:lnTo>
                    <a:pt x="154" y="252"/>
                  </a:lnTo>
                  <a:lnTo>
                    <a:pt x="154" y="252"/>
                  </a:lnTo>
                  <a:lnTo>
                    <a:pt x="154" y="252"/>
                  </a:lnTo>
                  <a:lnTo>
                    <a:pt x="154" y="254"/>
                  </a:lnTo>
                  <a:lnTo>
                    <a:pt x="154" y="254"/>
                  </a:lnTo>
                  <a:lnTo>
                    <a:pt x="152" y="254"/>
                  </a:lnTo>
                  <a:lnTo>
                    <a:pt x="152" y="254"/>
                  </a:lnTo>
                  <a:lnTo>
                    <a:pt x="152" y="254"/>
                  </a:lnTo>
                  <a:lnTo>
                    <a:pt x="152" y="254"/>
                  </a:lnTo>
                  <a:lnTo>
                    <a:pt x="152" y="250"/>
                  </a:lnTo>
                  <a:lnTo>
                    <a:pt x="152" y="250"/>
                  </a:lnTo>
                  <a:lnTo>
                    <a:pt x="144" y="252"/>
                  </a:lnTo>
                  <a:lnTo>
                    <a:pt x="144" y="252"/>
                  </a:lnTo>
                  <a:lnTo>
                    <a:pt x="144" y="254"/>
                  </a:lnTo>
                  <a:lnTo>
                    <a:pt x="144" y="254"/>
                  </a:lnTo>
                  <a:lnTo>
                    <a:pt x="144" y="256"/>
                  </a:lnTo>
                  <a:lnTo>
                    <a:pt x="144" y="256"/>
                  </a:lnTo>
                  <a:lnTo>
                    <a:pt x="144" y="256"/>
                  </a:lnTo>
                  <a:lnTo>
                    <a:pt x="144" y="256"/>
                  </a:lnTo>
                  <a:lnTo>
                    <a:pt x="144" y="256"/>
                  </a:lnTo>
                  <a:lnTo>
                    <a:pt x="142" y="254"/>
                  </a:lnTo>
                  <a:lnTo>
                    <a:pt x="142" y="254"/>
                  </a:lnTo>
                  <a:lnTo>
                    <a:pt x="138" y="254"/>
                  </a:lnTo>
                  <a:lnTo>
                    <a:pt x="136" y="254"/>
                  </a:lnTo>
                  <a:lnTo>
                    <a:pt x="130" y="256"/>
                  </a:lnTo>
                  <a:lnTo>
                    <a:pt x="130" y="256"/>
                  </a:lnTo>
                  <a:lnTo>
                    <a:pt x="130" y="260"/>
                  </a:lnTo>
                  <a:lnTo>
                    <a:pt x="130" y="260"/>
                  </a:lnTo>
                  <a:lnTo>
                    <a:pt x="132" y="260"/>
                  </a:lnTo>
                  <a:lnTo>
                    <a:pt x="132" y="260"/>
                  </a:lnTo>
                  <a:lnTo>
                    <a:pt x="130" y="262"/>
                  </a:lnTo>
                  <a:lnTo>
                    <a:pt x="130" y="262"/>
                  </a:lnTo>
                  <a:lnTo>
                    <a:pt x="132" y="264"/>
                  </a:lnTo>
                  <a:lnTo>
                    <a:pt x="132" y="264"/>
                  </a:lnTo>
                  <a:lnTo>
                    <a:pt x="132" y="266"/>
                  </a:lnTo>
                  <a:lnTo>
                    <a:pt x="130" y="266"/>
                  </a:lnTo>
                  <a:lnTo>
                    <a:pt x="130" y="266"/>
                  </a:lnTo>
                  <a:lnTo>
                    <a:pt x="128" y="266"/>
                  </a:lnTo>
                  <a:lnTo>
                    <a:pt x="126" y="266"/>
                  </a:lnTo>
                  <a:lnTo>
                    <a:pt x="126" y="266"/>
                  </a:lnTo>
                  <a:lnTo>
                    <a:pt x="126" y="262"/>
                  </a:lnTo>
                  <a:lnTo>
                    <a:pt x="126" y="262"/>
                  </a:lnTo>
                  <a:lnTo>
                    <a:pt x="128" y="262"/>
                  </a:lnTo>
                  <a:lnTo>
                    <a:pt x="128" y="262"/>
                  </a:lnTo>
                  <a:lnTo>
                    <a:pt x="128" y="262"/>
                  </a:lnTo>
                  <a:lnTo>
                    <a:pt x="128" y="262"/>
                  </a:lnTo>
                  <a:lnTo>
                    <a:pt x="126" y="260"/>
                  </a:lnTo>
                  <a:lnTo>
                    <a:pt x="126" y="260"/>
                  </a:lnTo>
                  <a:lnTo>
                    <a:pt x="124" y="260"/>
                  </a:lnTo>
                  <a:lnTo>
                    <a:pt x="124" y="260"/>
                  </a:lnTo>
                  <a:lnTo>
                    <a:pt x="120" y="268"/>
                  </a:lnTo>
                  <a:lnTo>
                    <a:pt x="120" y="268"/>
                  </a:lnTo>
                  <a:lnTo>
                    <a:pt x="114" y="274"/>
                  </a:lnTo>
                  <a:lnTo>
                    <a:pt x="114" y="274"/>
                  </a:lnTo>
                  <a:lnTo>
                    <a:pt x="116" y="276"/>
                  </a:lnTo>
                  <a:lnTo>
                    <a:pt x="116" y="276"/>
                  </a:lnTo>
                  <a:lnTo>
                    <a:pt x="112" y="276"/>
                  </a:lnTo>
                  <a:lnTo>
                    <a:pt x="110" y="276"/>
                  </a:lnTo>
                  <a:lnTo>
                    <a:pt x="110" y="276"/>
                  </a:lnTo>
                  <a:lnTo>
                    <a:pt x="104" y="280"/>
                  </a:lnTo>
                  <a:lnTo>
                    <a:pt x="104" y="280"/>
                  </a:lnTo>
                  <a:lnTo>
                    <a:pt x="100" y="280"/>
                  </a:lnTo>
                  <a:lnTo>
                    <a:pt x="100" y="280"/>
                  </a:lnTo>
                  <a:lnTo>
                    <a:pt x="96" y="282"/>
                  </a:lnTo>
                  <a:lnTo>
                    <a:pt x="96" y="282"/>
                  </a:lnTo>
                  <a:lnTo>
                    <a:pt x="96" y="288"/>
                  </a:lnTo>
                  <a:lnTo>
                    <a:pt x="96" y="290"/>
                  </a:lnTo>
                  <a:lnTo>
                    <a:pt x="94" y="292"/>
                  </a:lnTo>
                  <a:lnTo>
                    <a:pt x="94" y="292"/>
                  </a:lnTo>
                  <a:lnTo>
                    <a:pt x="88" y="294"/>
                  </a:lnTo>
                  <a:lnTo>
                    <a:pt x="84" y="296"/>
                  </a:lnTo>
                  <a:lnTo>
                    <a:pt x="84" y="296"/>
                  </a:lnTo>
                  <a:lnTo>
                    <a:pt x="84" y="298"/>
                  </a:lnTo>
                  <a:lnTo>
                    <a:pt x="84" y="298"/>
                  </a:lnTo>
                  <a:lnTo>
                    <a:pt x="86" y="298"/>
                  </a:lnTo>
                  <a:lnTo>
                    <a:pt x="86" y="298"/>
                  </a:lnTo>
                  <a:lnTo>
                    <a:pt x="82" y="300"/>
                  </a:lnTo>
                  <a:lnTo>
                    <a:pt x="80" y="300"/>
                  </a:lnTo>
                  <a:lnTo>
                    <a:pt x="76" y="298"/>
                  </a:lnTo>
                  <a:lnTo>
                    <a:pt x="74" y="300"/>
                  </a:lnTo>
                  <a:lnTo>
                    <a:pt x="74" y="300"/>
                  </a:lnTo>
                  <a:lnTo>
                    <a:pt x="72" y="296"/>
                  </a:lnTo>
                  <a:lnTo>
                    <a:pt x="72" y="296"/>
                  </a:lnTo>
                  <a:lnTo>
                    <a:pt x="66" y="296"/>
                  </a:lnTo>
                  <a:lnTo>
                    <a:pt x="66" y="296"/>
                  </a:lnTo>
                  <a:lnTo>
                    <a:pt x="68" y="298"/>
                  </a:lnTo>
                  <a:lnTo>
                    <a:pt x="70" y="300"/>
                  </a:lnTo>
                  <a:lnTo>
                    <a:pt x="70" y="300"/>
                  </a:lnTo>
                  <a:lnTo>
                    <a:pt x="70" y="304"/>
                  </a:lnTo>
                  <a:lnTo>
                    <a:pt x="70" y="306"/>
                  </a:lnTo>
                  <a:lnTo>
                    <a:pt x="70" y="306"/>
                  </a:lnTo>
                  <a:lnTo>
                    <a:pt x="68" y="308"/>
                  </a:lnTo>
                  <a:lnTo>
                    <a:pt x="68" y="306"/>
                  </a:lnTo>
                  <a:lnTo>
                    <a:pt x="68" y="306"/>
                  </a:lnTo>
                  <a:lnTo>
                    <a:pt x="60" y="308"/>
                  </a:lnTo>
                  <a:lnTo>
                    <a:pt x="60" y="308"/>
                  </a:lnTo>
                  <a:lnTo>
                    <a:pt x="56" y="304"/>
                  </a:lnTo>
                  <a:lnTo>
                    <a:pt x="56" y="304"/>
                  </a:lnTo>
                  <a:lnTo>
                    <a:pt x="52" y="306"/>
                  </a:lnTo>
                  <a:lnTo>
                    <a:pt x="52" y="306"/>
                  </a:lnTo>
                  <a:lnTo>
                    <a:pt x="52" y="306"/>
                  </a:lnTo>
                  <a:lnTo>
                    <a:pt x="52" y="306"/>
                  </a:lnTo>
                  <a:lnTo>
                    <a:pt x="48" y="306"/>
                  </a:lnTo>
                  <a:lnTo>
                    <a:pt x="48" y="306"/>
                  </a:lnTo>
                  <a:lnTo>
                    <a:pt x="48" y="306"/>
                  </a:lnTo>
                  <a:lnTo>
                    <a:pt x="48" y="306"/>
                  </a:lnTo>
                  <a:lnTo>
                    <a:pt x="42" y="308"/>
                  </a:lnTo>
                  <a:lnTo>
                    <a:pt x="42" y="308"/>
                  </a:lnTo>
                  <a:lnTo>
                    <a:pt x="42" y="310"/>
                  </a:lnTo>
                  <a:lnTo>
                    <a:pt x="42" y="310"/>
                  </a:lnTo>
                  <a:lnTo>
                    <a:pt x="46" y="310"/>
                  </a:lnTo>
                  <a:lnTo>
                    <a:pt x="46" y="310"/>
                  </a:lnTo>
                  <a:lnTo>
                    <a:pt x="44" y="312"/>
                  </a:lnTo>
                  <a:lnTo>
                    <a:pt x="44" y="312"/>
                  </a:lnTo>
                  <a:lnTo>
                    <a:pt x="46" y="312"/>
                  </a:lnTo>
                  <a:lnTo>
                    <a:pt x="46" y="312"/>
                  </a:lnTo>
                  <a:lnTo>
                    <a:pt x="46" y="312"/>
                  </a:lnTo>
                  <a:lnTo>
                    <a:pt x="46" y="312"/>
                  </a:lnTo>
                  <a:lnTo>
                    <a:pt x="46" y="312"/>
                  </a:lnTo>
                  <a:lnTo>
                    <a:pt x="42" y="314"/>
                  </a:lnTo>
                  <a:lnTo>
                    <a:pt x="42" y="314"/>
                  </a:lnTo>
                  <a:lnTo>
                    <a:pt x="46" y="316"/>
                  </a:lnTo>
                  <a:lnTo>
                    <a:pt x="46" y="316"/>
                  </a:lnTo>
                  <a:lnTo>
                    <a:pt x="46" y="316"/>
                  </a:lnTo>
                  <a:lnTo>
                    <a:pt x="46" y="316"/>
                  </a:lnTo>
                  <a:lnTo>
                    <a:pt x="52" y="316"/>
                  </a:lnTo>
                  <a:lnTo>
                    <a:pt x="58" y="320"/>
                  </a:lnTo>
                  <a:lnTo>
                    <a:pt x="58" y="320"/>
                  </a:lnTo>
                  <a:lnTo>
                    <a:pt x="60" y="320"/>
                  </a:lnTo>
                  <a:lnTo>
                    <a:pt x="60" y="320"/>
                  </a:lnTo>
                  <a:lnTo>
                    <a:pt x="62" y="320"/>
                  </a:lnTo>
                  <a:lnTo>
                    <a:pt x="62" y="320"/>
                  </a:lnTo>
                  <a:lnTo>
                    <a:pt x="60" y="322"/>
                  </a:lnTo>
                  <a:lnTo>
                    <a:pt x="60" y="322"/>
                  </a:lnTo>
                  <a:lnTo>
                    <a:pt x="66" y="324"/>
                  </a:lnTo>
                  <a:lnTo>
                    <a:pt x="66" y="324"/>
                  </a:lnTo>
                  <a:lnTo>
                    <a:pt x="64" y="326"/>
                  </a:lnTo>
                  <a:lnTo>
                    <a:pt x="64" y="326"/>
                  </a:lnTo>
                  <a:lnTo>
                    <a:pt x="68" y="332"/>
                  </a:lnTo>
                  <a:lnTo>
                    <a:pt x="68" y="332"/>
                  </a:lnTo>
                  <a:lnTo>
                    <a:pt x="72" y="332"/>
                  </a:lnTo>
                  <a:lnTo>
                    <a:pt x="74" y="336"/>
                  </a:lnTo>
                  <a:lnTo>
                    <a:pt x="74" y="336"/>
                  </a:lnTo>
                  <a:lnTo>
                    <a:pt x="72" y="340"/>
                  </a:lnTo>
                  <a:lnTo>
                    <a:pt x="72" y="340"/>
                  </a:lnTo>
                  <a:lnTo>
                    <a:pt x="74" y="342"/>
                  </a:lnTo>
                  <a:lnTo>
                    <a:pt x="76" y="346"/>
                  </a:lnTo>
                  <a:lnTo>
                    <a:pt x="76" y="346"/>
                  </a:lnTo>
                  <a:lnTo>
                    <a:pt x="74" y="342"/>
                  </a:lnTo>
                  <a:lnTo>
                    <a:pt x="74" y="342"/>
                  </a:lnTo>
                  <a:lnTo>
                    <a:pt x="74" y="342"/>
                  </a:lnTo>
                  <a:lnTo>
                    <a:pt x="72" y="346"/>
                  </a:lnTo>
                  <a:lnTo>
                    <a:pt x="72" y="350"/>
                  </a:lnTo>
                  <a:lnTo>
                    <a:pt x="72" y="350"/>
                  </a:lnTo>
                  <a:lnTo>
                    <a:pt x="72" y="350"/>
                  </a:lnTo>
                  <a:lnTo>
                    <a:pt x="72" y="350"/>
                  </a:lnTo>
                  <a:lnTo>
                    <a:pt x="74" y="350"/>
                  </a:lnTo>
                  <a:lnTo>
                    <a:pt x="74" y="350"/>
                  </a:lnTo>
                  <a:lnTo>
                    <a:pt x="72" y="352"/>
                  </a:lnTo>
                  <a:lnTo>
                    <a:pt x="72" y="352"/>
                  </a:lnTo>
                  <a:lnTo>
                    <a:pt x="68" y="364"/>
                  </a:lnTo>
                  <a:lnTo>
                    <a:pt x="68" y="364"/>
                  </a:lnTo>
                  <a:lnTo>
                    <a:pt x="62" y="364"/>
                  </a:lnTo>
                  <a:lnTo>
                    <a:pt x="58" y="362"/>
                  </a:lnTo>
                  <a:lnTo>
                    <a:pt x="58" y="362"/>
                  </a:lnTo>
                  <a:lnTo>
                    <a:pt x="54" y="364"/>
                  </a:lnTo>
                  <a:lnTo>
                    <a:pt x="50" y="364"/>
                  </a:lnTo>
                  <a:lnTo>
                    <a:pt x="42" y="362"/>
                  </a:lnTo>
                  <a:lnTo>
                    <a:pt x="42" y="362"/>
                  </a:lnTo>
                  <a:lnTo>
                    <a:pt x="32" y="360"/>
                  </a:lnTo>
                  <a:lnTo>
                    <a:pt x="32" y="360"/>
                  </a:lnTo>
                  <a:lnTo>
                    <a:pt x="28" y="362"/>
                  </a:lnTo>
                  <a:lnTo>
                    <a:pt x="24" y="362"/>
                  </a:lnTo>
                  <a:lnTo>
                    <a:pt x="24" y="362"/>
                  </a:lnTo>
                  <a:lnTo>
                    <a:pt x="18" y="360"/>
                  </a:lnTo>
                  <a:lnTo>
                    <a:pt x="12" y="362"/>
                  </a:lnTo>
                  <a:lnTo>
                    <a:pt x="12" y="362"/>
                  </a:lnTo>
                  <a:lnTo>
                    <a:pt x="12" y="364"/>
                  </a:lnTo>
                  <a:lnTo>
                    <a:pt x="10" y="364"/>
                  </a:lnTo>
                  <a:lnTo>
                    <a:pt x="10" y="364"/>
                  </a:lnTo>
                  <a:lnTo>
                    <a:pt x="6" y="364"/>
                  </a:lnTo>
                  <a:lnTo>
                    <a:pt x="4" y="368"/>
                  </a:lnTo>
                  <a:lnTo>
                    <a:pt x="4" y="368"/>
                  </a:lnTo>
                  <a:lnTo>
                    <a:pt x="4" y="370"/>
                  </a:lnTo>
                  <a:lnTo>
                    <a:pt x="4" y="370"/>
                  </a:lnTo>
                  <a:lnTo>
                    <a:pt x="6" y="370"/>
                  </a:lnTo>
                  <a:lnTo>
                    <a:pt x="8" y="374"/>
                  </a:lnTo>
                  <a:lnTo>
                    <a:pt x="8" y="374"/>
                  </a:lnTo>
                  <a:lnTo>
                    <a:pt x="6" y="380"/>
                  </a:lnTo>
                  <a:lnTo>
                    <a:pt x="6" y="380"/>
                  </a:lnTo>
                  <a:lnTo>
                    <a:pt x="8" y="386"/>
                  </a:lnTo>
                  <a:lnTo>
                    <a:pt x="6" y="394"/>
                  </a:lnTo>
                  <a:lnTo>
                    <a:pt x="6" y="402"/>
                  </a:lnTo>
                  <a:lnTo>
                    <a:pt x="2" y="406"/>
                  </a:lnTo>
                  <a:lnTo>
                    <a:pt x="2" y="406"/>
                  </a:lnTo>
                  <a:lnTo>
                    <a:pt x="0" y="412"/>
                  </a:lnTo>
                  <a:lnTo>
                    <a:pt x="0" y="412"/>
                  </a:lnTo>
                  <a:lnTo>
                    <a:pt x="2" y="412"/>
                  </a:lnTo>
                  <a:lnTo>
                    <a:pt x="2" y="412"/>
                  </a:lnTo>
                  <a:lnTo>
                    <a:pt x="4" y="410"/>
                  </a:lnTo>
                  <a:lnTo>
                    <a:pt x="4" y="410"/>
                  </a:lnTo>
                  <a:lnTo>
                    <a:pt x="6" y="410"/>
                  </a:lnTo>
                  <a:lnTo>
                    <a:pt x="6" y="410"/>
                  </a:lnTo>
                  <a:lnTo>
                    <a:pt x="6" y="412"/>
                  </a:lnTo>
                  <a:lnTo>
                    <a:pt x="6" y="412"/>
                  </a:lnTo>
                  <a:lnTo>
                    <a:pt x="2" y="412"/>
                  </a:lnTo>
                  <a:lnTo>
                    <a:pt x="2" y="412"/>
                  </a:lnTo>
                  <a:lnTo>
                    <a:pt x="2" y="412"/>
                  </a:lnTo>
                  <a:lnTo>
                    <a:pt x="4" y="414"/>
                  </a:lnTo>
                  <a:lnTo>
                    <a:pt x="4" y="414"/>
                  </a:lnTo>
                  <a:lnTo>
                    <a:pt x="6" y="414"/>
                  </a:lnTo>
                  <a:lnTo>
                    <a:pt x="6" y="414"/>
                  </a:lnTo>
                  <a:lnTo>
                    <a:pt x="8" y="414"/>
                  </a:lnTo>
                  <a:lnTo>
                    <a:pt x="8" y="414"/>
                  </a:lnTo>
                  <a:lnTo>
                    <a:pt x="6" y="420"/>
                  </a:lnTo>
                  <a:lnTo>
                    <a:pt x="6" y="420"/>
                  </a:lnTo>
                  <a:lnTo>
                    <a:pt x="6" y="420"/>
                  </a:lnTo>
                  <a:lnTo>
                    <a:pt x="6" y="420"/>
                  </a:lnTo>
                  <a:lnTo>
                    <a:pt x="6" y="424"/>
                  </a:lnTo>
                  <a:lnTo>
                    <a:pt x="6" y="424"/>
                  </a:lnTo>
                  <a:lnTo>
                    <a:pt x="6" y="426"/>
                  </a:lnTo>
                  <a:lnTo>
                    <a:pt x="6" y="428"/>
                  </a:lnTo>
                  <a:lnTo>
                    <a:pt x="6" y="430"/>
                  </a:lnTo>
                  <a:lnTo>
                    <a:pt x="6" y="430"/>
                  </a:lnTo>
                  <a:lnTo>
                    <a:pt x="8" y="428"/>
                  </a:lnTo>
                  <a:lnTo>
                    <a:pt x="12" y="428"/>
                  </a:lnTo>
                  <a:lnTo>
                    <a:pt x="12" y="428"/>
                  </a:lnTo>
                  <a:lnTo>
                    <a:pt x="14" y="428"/>
                  </a:lnTo>
                  <a:lnTo>
                    <a:pt x="14" y="428"/>
                  </a:lnTo>
                  <a:lnTo>
                    <a:pt x="18" y="426"/>
                  </a:lnTo>
                  <a:lnTo>
                    <a:pt x="18" y="426"/>
                  </a:lnTo>
                  <a:lnTo>
                    <a:pt x="22" y="426"/>
                  </a:lnTo>
                  <a:lnTo>
                    <a:pt x="24" y="428"/>
                  </a:lnTo>
                  <a:lnTo>
                    <a:pt x="26" y="430"/>
                  </a:lnTo>
                  <a:lnTo>
                    <a:pt x="28" y="432"/>
                  </a:lnTo>
                  <a:lnTo>
                    <a:pt x="28" y="432"/>
                  </a:lnTo>
                  <a:lnTo>
                    <a:pt x="28" y="432"/>
                  </a:lnTo>
                  <a:lnTo>
                    <a:pt x="28" y="432"/>
                  </a:lnTo>
                  <a:lnTo>
                    <a:pt x="30" y="438"/>
                  </a:lnTo>
                  <a:lnTo>
                    <a:pt x="34" y="438"/>
                  </a:lnTo>
                  <a:lnTo>
                    <a:pt x="36" y="438"/>
                  </a:lnTo>
                  <a:lnTo>
                    <a:pt x="36" y="438"/>
                  </a:lnTo>
                  <a:lnTo>
                    <a:pt x="36" y="438"/>
                  </a:lnTo>
                  <a:lnTo>
                    <a:pt x="36" y="438"/>
                  </a:lnTo>
                  <a:lnTo>
                    <a:pt x="36" y="438"/>
                  </a:lnTo>
                  <a:lnTo>
                    <a:pt x="36" y="438"/>
                  </a:lnTo>
                  <a:lnTo>
                    <a:pt x="36" y="438"/>
                  </a:lnTo>
                  <a:lnTo>
                    <a:pt x="36" y="438"/>
                  </a:lnTo>
                  <a:lnTo>
                    <a:pt x="38" y="436"/>
                  </a:lnTo>
                  <a:lnTo>
                    <a:pt x="42" y="434"/>
                  </a:lnTo>
                  <a:lnTo>
                    <a:pt x="42" y="434"/>
                  </a:lnTo>
                  <a:lnTo>
                    <a:pt x="44" y="432"/>
                  </a:lnTo>
                  <a:lnTo>
                    <a:pt x="44" y="432"/>
                  </a:lnTo>
                  <a:lnTo>
                    <a:pt x="60" y="432"/>
                  </a:lnTo>
                  <a:lnTo>
                    <a:pt x="60" y="432"/>
                  </a:lnTo>
                  <a:lnTo>
                    <a:pt x="62" y="430"/>
                  </a:lnTo>
                  <a:lnTo>
                    <a:pt x="62" y="430"/>
                  </a:lnTo>
                  <a:lnTo>
                    <a:pt x="64" y="432"/>
                  </a:lnTo>
                  <a:lnTo>
                    <a:pt x="64" y="432"/>
                  </a:lnTo>
                  <a:lnTo>
                    <a:pt x="66" y="430"/>
                  </a:lnTo>
                  <a:lnTo>
                    <a:pt x="68" y="426"/>
                  </a:lnTo>
                  <a:lnTo>
                    <a:pt x="68" y="426"/>
                  </a:lnTo>
                  <a:lnTo>
                    <a:pt x="70" y="424"/>
                  </a:lnTo>
                  <a:lnTo>
                    <a:pt x="76" y="424"/>
                  </a:lnTo>
                  <a:lnTo>
                    <a:pt x="76" y="424"/>
                  </a:lnTo>
                  <a:lnTo>
                    <a:pt x="76" y="422"/>
                  </a:lnTo>
                  <a:lnTo>
                    <a:pt x="76" y="422"/>
                  </a:lnTo>
                  <a:lnTo>
                    <a:pt x="78" y="416"/>
                  </a:lnTo>
                  <a:lnTo>
                    <a:pt x="84" y="412"/>
                  </a:lnTo>
                  <a:lnTo>
                    <a:pt x="84" y="412"/>
                  </a:lnTo>
                  <a:lnTo>
                    <a:pt x="84" y="412"/>
                  </a:lnTo>
                  <a:lnTo>
                    <a:pt x="82" y="410"/>
                  </a:lnTo>
                  <a:lnTo>
                    <a:pt x="82" y="410"/>
                  </a:lnTo>
                  <a:lnTo>
                    <a:pt x="80" y="404"/>
                  </a:lnTo>
                  <a:lnTo>
                    <a:pt x="80" y="404"/>
                  </a:lnTo>
                  <a:lnTo>
                    <a:pt x="84" y="398"/>
                  </a:lnTo>
                  <a:lnTo>
                    <a:pt x="90" y="392"/>
                  </a:lnTo>
                  <a:lnTo>
                    <a:pt x="90" y="392"/>
                  </a:lnTo>
                  <a:lnTo>
                    <a:pt x="90" y="392"/>
                  </a:lnTo>
                  <a:lnTo>
                    <a:pt x="90" y="392"/>
                  </a:lnTo>
                  <a:lnTo>
                    <a:pt x="90" y="390"/>
                  </a:lnTo>
                  <a:lnTo>
                    <a:pt x="90" y="390"/>
                  </a:lnTo>
                  <a:lnTo>
                    <a:pt x="92" y="388"/>
                  </a:lnTo>
                  <a:lnTo>
                    <a:pt x="94" y="388"/>
                  </a:lnTo>
                  <a:lnTo>
                    <a:pt x="100" y="386"/>
                  </a:lnTo>
                  <a:lnTo>
                    <a:pt x="100" y="386"/>
                  </a:lnTo>
                  <a:lnTo>
                    <a:pt x="102" y="384"/>
                  </a:lnTo>
                  <a:lnTo>
                    <a:pt x="102" y="384"/>
                  </a:lnTo>
                  <a:lnTo>
                    <a:pt x="106" y="382"/>
                  </a:lnTo>
                  <a:lnTo>
                    <a:pt x="110" y="380"/>
                  </a:lnTo>
                  <a:lnTo>
                    <a:pt x="110" y="380"/>
                  </a:lnTo>
                  <a:lnTo>
                    <a:pt x="110" y="376"/>
                  </a:lnTo>
                  <a:lnTo>
                    <a:pt x="110" y="372"/>
                  </a:lnTo>
                  <a:lnTo>
                    <a:pt x="110" y="368"/>
                  </a:lnTo>
                  <a:lnTo>
                    <a:pt x="112" y="364"/>
                  </a:lnTo>
                  <a:lnTo>
                    <a:pt x="112" y="364"/>
                  </a:lnTo>
                  <a:lnTo>
                    <a:pt x="116" y="364"/>
                  </a:lnTo>
                  <a:lnTo>
                    <a:pt x="118" y="364"/>
                  </a:lnTo>
                  <a:lnTo>
                    <a:pt x="122" y="364"/>
                  </a:lnTo>
                  <a:lnTo>
                    <a:pt x="122" y="364"/>
                  </a:lnTo>
                  <a:lnTo>
                    <a:pt x="126" y="364"/>
                  </a:lnTo>
                  <a:lnTo>
                    <a:pt x="126" y="364"/>
                  </a:lnTo>
                  <a:lnTo>
                    <a:pt x="130" y="366"/>
                  </a:lnTo>
                  <a:lnTo>
                    <a:pt x="132" y="368"/>
                  </a:lnTo>
                  <a:lnTo>
                    <a:pt x="134" y="368"/>
                  </a:lnTo>
                  <a:lnTo>
                    <a:pt x="134" y="368"/>
                  </a:lnTo>
                  <a:lnTo>
                    <a:pt x="138" y="366"/>
                  </a:lnTo>
                  <a:lnTo>
                    <a:pt x="142" y="364"/>
                  </a:lnTo>
                  <a:lnTo>
                    <a:pt x="148" y="360"/>
                  </a:lnTo>
                  <a:lnTo>
                    <a:pt x="148" y="360"/>
                  </a:lnTo>
                  <a:lnTo>
                    <a:pt x="152" y="358"/>
                  </a:lnTo>
                  <a:lnTo>
                    <a:pt x="152" y="358"/>
                  </a:lnTo>
                  <a:lnTo>
                    <a:pt x="154" y="356"/>
                  </a:lnTo>
                  <a:lnTo>
                    <a:pt x="154" y="356"/>
                  </a:lnTo>
                  <a:lnTo>
                    <a:pt x="160" y="354"/>
                  </a:lnTo>
                  <a:lnTo>
                    <a:pt x="166" y="356"/>
                  </a:lnTo>
                  <a:lnTo>
                    <a:pt x="166" y="356"/>
                  </a:lnTo>
                  <a:lnTo>
                    <a:pt x="170" y="358"/>
                  </a:lnTo>
                  <a:lnTo>
                    <a:pt x="172" y="364"/>
                  </a:lnTo>
                  <a:lnTo>
                    <a:pt x="176" y="370"/>
                  </a:lnTo>
                  <a:lnTo>
                    <a:pt x="178" y="374"/>
                  </a:lnTo>
                  <a:lnTo>
                    <a:pt x="178" y="374"/>
                  </a:lnTo>
                  <a:lnTo>
                    <a:pt x="186" y="378"/>
                  </a:lnTo>
                  <a:lnTo>
                    <a:pt x="194" y="384"/>
                  </a:lnTo>
                  <a:lnTo>
                    <a:pt x="194" y="384"/>
                  </a:lnTo>
                  <a:lnTo>
                    <a:pt x="200" y="386"/>
                  </a:lnTo>
                  <a:lnTo>
                    <a:pt x="202" y="388"/>
                  </a:lnTo>
                  <a:lnTo>
                    <a:pt x="204" y="390"/>
                  </a:lnTo>
                  <a:lnTo>
                    <a:pt x="204" y="390"/>
                  </a:lnTo>
                  <a:lnTo>
                    <a:pt x="206" y="390"/>
                  </a:lnTo>
                  <a:lnTo>
                    <a:pt x="206" y="390"/>
                  </a:lnTo>
                  <a:lnTo>
                    <a:pt x="206" y="390"/>
                  </a:lnTo>
                  <a:lnTo>
                    <a:pt x="208" y="392"/>
                  </a:lnTo>
                  <a:lnTo>
                    <a:pt x="208" y="392"/>
                  </a:lnTo>
                  <a:lnTo>
                    <a:pt x="206" y="392"/>
                  </a:lnTo>
                  <a:lnTo>
                    <a:pt x="206" y="392"/>
                  </a:lnTo>
                  <a:lnTo>
                    <a:pt x="206" y="392"/>
                  </a:lnTo>
                  <a:lnTo>
                    <a:pt x="206" y="392"/>
                  </a:lnTo>
                  <a:lnTo>
                    <a:pt x="210" y="392"/>
                  </a:lnTo>
                  <a:lnTo>
                    <a:pt x="210" y="392"/>
                  </a:lnTo>
                  <a:lnTo>
                    <a:pt x="212" y="394"/>
                  </a:lnTo>
                  <a:lnTo>
                    <a:pt x="212" y="394"/>
                  </a:lnTo>
                  <a:lnTo>
                    <a:pt x="212" y="396"/>
                  </a:lnTo>
                  <a:lnTo>
                    <a:pt x="212" y="396"/>
                  </a:lnTo>
                  <a:lnTo>
                    <a:pt x="216" y="398"/>
                  </a:lnTo>
                  <a:lnTo>
                    <a:pt x="216" y="398"/>
                  </a:lnTo>
                  <a:lnTo>
                    <a:pt x="218" y="398"/>
                  </a:lnTo>
                  <a:lnTo>
                    <a:pt x="218" y="398"/>
                  </a:lnTo>
                  <a:lnTo>
                    <a:pt x="220" y="404"/>
                  </a:lnTo>
                  <a:lnTo>
                    <a:pt x="222" y="412"/>
                  </a:lnTo>
                  <a:lnTo>
                    <a:pt x="222" y="412"/>
                  </a:lnTo>
                  <a:lnTo>
                    <a:pt x="222" y="412"/>
                  </a:lnTo>
                  <a:lnTo>
                    <a:pt x="220" y="412"/>
                  </a:lnTo>
                  <a:lnTo>
                    <a:pt x="220" y="412"/>
                  </a:lnTo>
                  <a:lnTo>
                    <a:pt x="220" y="412"/>
                  </a:lnTo>
                  <a:lnTo>
                    <a:pt x="220" y="412"/>
                  </a:lnTo>
                  <a:lnTo>
                    <a:pt x="220" y="416"/>
                  </a:lnTo>
                  <a:lnTo>
                    <a:pt x="218" y="416"/>
                  </a:lnTo>
                  <a:lnTo>
                    <a:pt x="218" y="418"/>
                  </a:lnTo>
                  <a:lnTo>
                    <a:pt x="218" y="418"/>
                  </a:lnTo>
                  <a:lnTo>
                    <a:pt x="218" y="420"/>
                  </a:lnTo>
                  <a:lnTo>
                    <a:pt x="222" y="420"/>
                  </a:lnTo>
                  <a:lnTo>
                    <a:pt x="222" y="420"/>
                  </a:lnTo>
                  <a:lnTo>
                    <a:pt x="222" y="416"/>
                  </a:lnTo>
                  <a:lnTo>
                    <a:pt x="226" y="414"/>
                  </a:lnTo>
                  <a:lnTo>
                    <a:pt x="226" y="414"/>
                  </a:lnTo>
                  <a:lnTo>
                    <a:pt x="226" y="412"/>
                  </a:lnTo>
                  <a:lnTo>
                    <a:pt x="226" y="412"/>
                  </a:lnTo>
                  <a:lnTo>
                    <a:pt x="228" y="410"/>
                  </a:lnTo>
                  <a:lnTo>
                    <a:pt x="230" y="410"/>
                  </a:lnTo>
                  <a:lnTo>
                    <a:pt x="230" y="410"/>
                  </a:lnTo>
                  <a:lnTo>
                    <a:pt x="230" y="408"/>
                  </a:lnTo>
                  <a:lnTo>
                    <a:pt x="230" y="408"/>
                  </a:lnTo>
                  <a:lnTo>
                    <a:pt x="230" y="404"/>
                  </a:lnTo>
                  <a:lnTo>
                    <a:pt x="230" y="404"/>
                  </a:lnTo>
                  <a:lnTo>
                    <a:pt x="226" y="402"/>
                  </a:lnTo>
                  <a:lnTo>
                    <a:pt x="226" y="402"/>
                  </a:lnTo>
                  <a:lnTo>
                    <a:pt x="228" y="396"/>
                  </a:lnTo>
                  <a:lnTo>
                    <a:pt x="228" y="394"/>
                  </a:lnTo>
                  <a:lnTo>
                    <a:pt x="232" y="394"/>
                  </a:lnTo>
                  <a:lnTo>
                    <a:pt x="232" y="394"/>
                  </a:lnTo>
                  <a:lnTo>
                    <a:pt x="232" y="396"/>
                  </a:lnTo>
                  <a:lnTo>
                    <a:pt x="234" y="396"/>
                  </a:lnTo>
                  <a:lnTo>
                    <a:pt x="238" y="396"/>
                  </a:lnTo>
                  <a:lnTo>
                    <a:pt x="238" y="396"/>
                  </a:lnTo>
                  <a:lnTo>
                    <a:pt x="238" y="400"/>
                  </a:lnTo>
                  <a:lnTo>
                    <a:pt x="238" y="400"/>
                  </a:lnTo>
                  <a:lnTo>
                    <a:pt x="242" y="402"/>
                  </a:lnTo>
                  <a:lnTo>
                    <a:pt x="242" y="402"/>
                  </a:lnTo>
                  <a:lnTo>
                    <a:pt x="242" y="398"/>
                  </a:lnTo>
                  <a:lnTo>
                    <a:pt x="242" y="398"/>
                  </a:lnTo>
                  <a:lnTo>
                    <a:pt x="232" y="390"/>
                  </a:lnTo>
                  <a:lnTo>
                    <a:pt x="220" y="384"/>
                  </a:lnTo>
                  <a:lnTo>
                    <a:pt x="220" y="384"/>
                  </a:lnTo>
                  <a:lnTo>
                    <a:pt x="220" y="384"/>
                  </a:lnTo>
                  <a:lnTo>
                    <a:pt x="220" y="384"/>
                  </a:lnTo>
                  <a:lnTo>
                    <a:pt x="222" y="382"/>
                  </a:lnTo>
                  <a:lnTo>
                    <a:pt x="222" y="382"/>
                  </a:lnTo>
                  <a:lnTo>
                    <a:pt x="222" y="380"/>
                  </a:lnTo>
                  <a:lnTo>
                    <a:pt x="222" y="380"/>
                  </a:lnTo>
                  <a:lnTo>
                    <a:pt x="220" y="380"/>
                  </a:lnTo>
                  <a:lnTo>
                    <a:pt x="216" y="380"/>
                  </a:lnTo>
                  <a:lnTo>
                    <a:pt x="212" y="380"/>
                  </a:lnTo>
                  <a:lnTo>
                    <a:pt x="210" y="378"/>
                  </a:lnTo>
                  <a:lnTo>
                    <a:pt x="210" y="378"/>
                  </a:lnTo>
                  <a:lnTo>
                    <a:pt x="206" y="374"/>
                  </a:lnTo>
                  <a:lnTo>
                    <a:pt x="202" y="370"/>
                  </a:lnTo>
                  <a:lnTo>
                    <a:pt x="202" y="370"/>
                  </a:lnTo>
                  <a:lnTo>
                    <a:pt x="200" y="362"/>
                  </a:lnTo>
                  <a:lnTo>
                    <a:pt x="200" y="362"/>
                  </a:lnTo>
                  <a:lnTo>
                    <a:pt x="196" y="360"/>
                  </a:lnTo>
                  <a:lnTo>
                    <a:pt x="196" y="360"/>
                  </a:lnTo>
                  <a:lnTo>
                    <a:pt x="192" y="356"/>
                  </a:lnTo>
                  <a:lnTo>
                    <a:pt x="188" y="350"/>
                  </a:lnTo>
                  <a:lnTo>
                    <a:pt x="188" y="350"/>
                  </a:lnTo>
                  <a:lnTo>
                    <a:pt x="190" y="348"/>
                  </a:lnTo>
                  <a:lnTo>
                    <a:pt x="190" y="348"/>
                  </a:lnTo>
                  <a:lnTo>
                    <a:pt x="190" y="346"/>
                  </a:lnTo>
                  <a:lnTo>
                    <a:pt x="190" y="344"/>
                  </a:lnTo>
                  <a:lnTo>
                    <a:pt x="190" y="344"/>
                  </a:lnTo>
                  <a:lnTo>
                    <a:pt x="188" y="344"/>
                  </a:lnTo>
                  <a:lnTo>
                    <a:pt x="188" y="344"/>
                  </a:lnTo>
                  <a:lnTo>
                    <a:pt x="188" y="342"/>
                  </a:lnTo>
                  <a:lnTo>
                    <a:pt x="188" y="342"/>
                  </a:lnTo>
                  <a:lnTo>
                    <a:pt x="196" y="340"/>
                  </a:lnTo>
                  <a:lnTo>
                    <a:pt x="196" y="340"/>
                  </a:lnTo>
                  <a:lnTo>
                    <a:pt x="196" y="340"/>
                  </a:lnTo>
                  <a:lnTo>
                    <a:pt x="196" y="340"/>
                  </a:lnTo>
                  <a:lnTo>
                    <a:pt x="200" y="340"/>
                  </a:lnTo>
                  <a:lnTo>
                    <a:pt x="200" y="340"/>
                  </a:lnTo>
                  <a:lnTo>
                    <a:pt x="202" y="340"/>
                  </a:lnTo>
                  <a:lnTo>
                    <a:pt x="202" y="340"/>
                  </a:lnTo>
                  <a:lnTo>
                    <a:pt x="200" y="342"/>
                  </a:lnTo>
                  <a:lnTo>
                    <a:pt x="200" y="342"/>
                  </a:lnTo>
                  <a:lnTo>
                    <a:pt x="202" y="350"/>
                  </a:lnTo>
                  <a:lnTo>
                    <a:pt x="202" y="350"/>
                  </a:lnTo>
                  <a:lnTo>
                    <a:pt x="204" y="348"/>
                  </a:lnTo>
                  <a:lnTo>
                    <a:pt x="204" y="348"/>
                  </a:lnTo>
                  <a:lnTo>
                    <a:pt x="206" y="344"/>
                  </a:lnTo>
                  <a:lnTo>
                    <a:pt x="206" y="344"/>
                  </a:lnTo>
                  <a:lnTo>
                    <a:pt x="210" y="346"/>
                  </a:lnTo>
                  <a:lnTo>
                    <a:pt x="212" y="350"/>
                  </a:lnTo>
                  <a:lnTo>
                    <a:pt x="212" y="352"/>
                  </a:lnTo>
                  <a:lnTo>
                    <a:pt x="216" y="354"/>
                  </a:lnTo>
                  <a:lnTo>
                    <a:pt x="216" y="354"/>
                  </a:lnTo>
                  <a:lnTo>
                    <a:pt x="214" y="354"/>
                  </a:lnTo>
                  <a:lnTo>
                    <a:pt x="214" y="356"/>
                  </a:lnTo>
                  <a:lnTo>
                    <a:pt x="214" y="356"/>
                  </a:lnTo>
                  <a:lnTo>
                    <a:pt x="222" y="364"/>
                  </a:lnTo>
                  <a:lnTo>
                    <a:pt x="222" y="364"/>
                  </a:lnTo>
                  <a:lnTo>
                    <a:pt x="222" y="362"/>
                  </a:lnTo>
                  <a:lnTo>
                    <a:pt x="224" y="362"/>
                  </a:lnTo>
                  <a:lnTo>
                    <a:pt x="224" y="362"/>
                  </a:lnTo>
                  <a:lnTo>
                    <a:pt x="230" y="364"/>
                  </a:lnTo>
                  <a:lnTo>
                    <a:pt x="230" y="364"/>
                  </a:lnTo>
                  <a:lnTo>
                    <a:pt x="234" y="368"/>
                  </a:lnTo>
                  <a:lnTo>
                    <a:pt x="234" y="368"/>
                  </a:lnTo>
                  <a:lnTo>
                    <a:pt x="246" y="376"/>
                  </a:lnTo>
                  <a:lnTo>
                    <a:pt x="246" y="376"/>
                  </a:lnTo>
                  <a:lnTo>
                    <a:pt x="248" y="380"/>
                  </a:lnTo>
                  <a:lnTo>
                    <a:pt x="248" y="380"/>
                  </a:lnTo>
                  <a:lnTo>
                    <a:pt x="252" y="382"/>
                  </a:lnTo>
                  <a:lnTo>
                    <a:pt x="252" y="382"/>
                  </a:lnTo>
                  <a:lnTo>
                    <a:pt x="252" y="382"/>
                  </a:lnTo>
                  <a:lnTo>
                    <a:pt x="250" y="384"/>
                  </a:lnTo>
                  <a:lnTo>
                    <a:pt x="250" y="384"/>
                  </a:lnTo>
                  <a:lnTo>
                    <a:pt x="252" y="390"/>
                  </a:lnTo>
                  <a:lnTo>
                    <a:pt x="252" y="390"/>
                  </a:lnTo>
                  <a:lnTo>
                    <a:pt x="250" y="392"/>
                  </a:lnTo>
                  <a:lnTo>
                    <a:pt x="250" y="392"/>
                  </a:lnTo>
                  <a:lnTo>
                    <a:pt x="250" y="396"/>
                  </a:lnTo>
                  <a:lnTo>
                    <a:pt x="250" y="396"/>
                  </a:lnTo>
                  <a:lnTo>
                    <a:pt x="250" y="396"/>
                  </a:lnTo>
                  <a:lnTo>
                    <a:pt x="250" y="396"/>
                  </a:lnTo>
                  <a:lnTo>
                    <a:pt x="252" y="398"/>
                  </a:lnTo>
                  <a:lnTo>
                    <a:pt x="256" y="400"/>
                  </a:lnTo>
                  <a:lnTo>
                    <a:pt x="256" y="400"/>
                  </a:lnTo>
                  <a:lnTo>
                    <a:pt x="256" y="402"/>
                  </a:lnTo>
                  <a:lnTo>
                    <a:pt x="256" y="402"/>
                  </a:lnTo>
                  <a:lnTo>
                    <a:pt x="260" y="406"/>
                  </a:lnTo>
                  <a:lnTo>
                    <a:pt x="264" y="408"/>
                  </a:lnTo>
                  <a:lnTo>
                    <a:pt x="264" y="408"/>
                  </a:lnTo>
                  <a:lnTo>
                    <a:pt x="264" y="408"/>
                  </a:lnTo>
                  <a:lnTo>
                    <a:pt x="264" y="410"/>
                  </a:lnTo>
                  <a:lnTo>
                    <a:pt x="264" y="410"/>
                  </a:lnTo>
                  <a:lnTo>
                    <a:pt x="262" y="410"/>
                  </a:lnTo>
                  <a:lnTo>
                    <a:pt x="262" y="410"/>
                  </a:lnTo>
                  <a:lnTo>
                    <a:pt x="262" y="410"/>
                  </a:lnTo>
                  <a:lnTo>
                    <a:pt x="264" y="416"/>
                  </a:lnTo>
                  <a:lnTo>
                    <a:pt x="264" y="416"/>
                  </a:lnTo>
                  <a:lnTo>
                    <a:pt x="270" y="414"/>
                  </a:lnTo>
                  <a:lnTo>
                    <a:pt x="276" y="414"/>
                  </a:lnTo>
                  <a:lnTo>
                    <a:pt x="276" y="414"/>
                  </a:lnTo>
                  <a:lnTo>
                    <a:pt x="278" y="416"/>
                  </a:lnTo>
                  <a:lnTo>
                    <a:pt x="282" y="418"/>
                  </a:lnTo>
                  <a:lnTo>
                    <a:pt x="282" y="418"/>
                  </a:lnTo>
                  <a:lnTo>
                    <a:pt x="282" y="418"/>
                  </a:lnTo>
                  <a:lnTo>
                    <a:pt x="280" y="418"/>
                  </a:lnTo>
                  <a:lnTo>
                    <a:pt x="278" y="418"/>
                  </a:lnTo>
                  <a:lnTo>
                    <a:pt x="272" y="416"/>
                  </a:lnTo>
                  <a:lnTo>
                    <a:pt x="272" y="416"/>
                  </a:lnTo>
                  <a:lnTo>
                    <a:pt x="268" y="418"/>
                  </a:lnTo>
                  <a:lnTo>
                    <a:pt x="268" y="418"/>
                  </a:lnTo>
                  <a:lnTo>
                    <a:pt x="266" y="420"/>
                  </a:lnTo>
                  <a:lnTo>
                    <a:pt x="266" y="420"/>
                  </a:lnTo>
                  <a:lnTo>
                    <a:pt x="270" y="424"/>
                  </a:lnTo>
                  <a:lnTo>
                    <a:pt x="270" y="424"/>
                  </a:lnTo>
                  <a:lnTo>
                    <a:pt x="268" y="428"/>
                  </a:lnTo>
                  <a:lnTo>
                    <a:pt x="268" y="428"/>
                  </a:lnTo>
                  <a:lnTo>
                    <a:pt x="270" y="430"/>
                  </a:lnTo>
                  <a:lnTo>
                    <a:pt x="270" y="430"/>
                  </a:lnTo>
                  <a:lnTo>
                    <a:pt x="272" y="430"/>
                  </a:lnTo>
                  <a:lnTo>
                    <a:pt x="272" y="430"/>
                  </a:lnTo>
                  <a:lnTo>
                    <a:pt x="274" y="430"/>
                  </a:lnTo>
                  <a:lnTo>
                    <a:pt x="276" y="434"/>
                  </a:lnTo>
                  <a:lnTo>
                    <a:pt x="276" y="434"/>
                  </a:lnTo>
                  <a:lnTo>
                    <a:pt x="276" y="434"/>
                  </a:lnTo>
                  <a:lnTo>
                    <a:pt x="276" y="434"/>
                  </a:lnTo>
                  <a:lnTo>
                    <a:pt x="276" y="432"/>
                  </a:lnTo>
                  <a:lnTo>
                    <a:pt x="276" y="432"/>
                  </a:lnTo>
                  <a:lnTo>
                    <a:pt x="278" y="432"/>
                  </a:lnTo>
                  <a:lnTo>
                    <a:pt x="280" y="432"/>
                  </a:lnTo>
                  <a:lnTo>
                    <a:pt x="280" y="432"/>
                  </a:lnTo>
                  <a:lnTo>
                    <a:pt x="280" y="428"/>
                  </a:lnTo>
                  <a:lnTo>
                    <a:pt x="278" y="424"/>
                  </a:lnTo>
                  <a:lnTo>
                    <a:pt x="278" y="424"/>
                  </a:lnTo>
                  <a:lnTo>
                    <a:pt x="278" y="424"/>
                  </a:lnTo>
                  <a:lnTo>
                    <a:pt x="280" y="424"/>
                  </a:lnTo>
                  <a:lnTo>
                    <a:pt x="282" y="424"/>
                  </a:lnTo>
                  <a:lnTo>
                    <a:pt x="282" y="424"/>
                  </a:lnTo>
                  <a:lnTo>
                    <a:pt x="280" y="426"/>
                  </a:lnTo>
                  <a:lnTo>
                    <a:pt x="280" y="426"/>
                  </a:lnTo>
                  <a:lnTo>
                    <a:pt x="282" y="426"/>
                  </a:lnTo>
                  <a:lnTo>
                    <a:pt x="282" y="426"/>
                  </a:lnTo>
                  <a:lnTo>
                    <a:pt x="284" y="424"/>
                  </a:lnTo>
                  <a:lnTo>
                    <a:pt x="284" y="424"/>
                  </a:lnTo>
                  <a:lnTo>
                    <a:pt x="284" y="422"/>
                  </a:lnTo>
                  <a:lnTo>
                    <a:pt x="284" y="422"/>
                  </a:lnTo>
                  <a:lnTo>
                    <a:pt x="282" y="422"/>
                  </a:lnTo>
                  <a:lnTo>
                    <a:pt x="282" y="422"/>
                  </a:lnTo>
                  <a:lnTo>
                    <a:pt x="280" y="420"/>
                  </a:lnTo>
                  <a:lnTo>
                    <a:pt x="280" y="420"/>
                  </a:lnTo>
                  <a:lnTo>
                    <a:pt x="284" y="418"/>
                  </a:lnTo>
                  <a:lnTo>
                    <a:pt x="284" y="418"/>
                  </a:lnTo>
                  <a:lnTo>
                    <a:pt x="286" y="420"/>
                  </a:lnTo>
                  <a:lnTo>
                    <a:pt x="288" y="422"/>
                  </a:lnTo>
                  <a:lnTo>
                    <a:pt x="288" y="422"/>
                  </a:lnTo>
                  <a:lnTo>
                    <a:pt x="288" y="422"/>
                  </a:lnTo>
                  <a:lnTo>
                    <a:pt x="288" y="422"/>
                  </a:lnTo>
                  <a:lnTo>
                    <a:pt x="290" y="422"/>
                  </a:lnTo>
                  <a:lnTo>
                    <a:pt x="290" y="422"/>
                  </a:lnTo>
                  <a:lnTo>
                    <a:pt x="288" y="418"/>
                  </a:lnTo>
                  <a:lnTo>
                    <a:pt x="288" y="418"/>
                  </a:lnTo>
                  <a:lnTo>
                    <a:pt x="290" y="418"/>
                  </a:lnTo>
                  <a:lnTo>
                    <a:pt x="290" y="418"/>
                  </a:lnTo>
                  <a:lnTo>
                    <a:pt x="284" y="414"/>
                  </a:lnTo>
                  <a:lnTo>
                    <a:pt x="276" y="410"/>
                  </a:lnTo>
                  <a:lnTo>
                    <a:pt x="276" y="410"/>
                  </a:lnTo>
                  <a:lnTo>
                    <a:pt x="276" y="410"/>
                  </a:lnTo>
                  <a:lnTo>
                    <a:pt x="280" y="408"/>
                  </a:lnTo>
                  <a:lnTo>
                    <a:pt x="280" y="408"/>
                  </a:lnTo>
                  <a:lnTo>
                    <a:pt x="278" y="406"/>
                  </a:lnTo>
                  <a:lnTo>
                    <a:pt x="278" y="406"/>
                  </a:lnTo>
                  <a:lnTo>
                    <a:pt x="278" y="406"/>
                  </a:lnTo>
                  <a:lnTo>
                    <a:pt x="282" y="406"/>
                  </a:lnTo>
                  <a:lnTo>
                    <a:pt x="282" y="406"/>
                  </a:lnTo>
                  <a:lnTo>
                    <a:pt x="282" y="408"/>
                  </a:lnTo>
                  <a:lnTo>
                    <a:pt x="282" y="408"/>
                  </a:lnTo>
                  <a:lnTo>
                    <a:pt x="282" y="408"/>
                  </a:lnTo>
                  <a:lnTo>
                    <a:pt x="282" y="408"/>
                  </a:lnTo>
                  <a:lnTo>
                    <a:pt x="282" y="408"/>
                  </a:lnTo>
                  <a:lnTo>
                    <a:pt x="284" y="406"/>
                  </a:lnTo>
                  <a:lnTo>
                    <a:pt x="284" y="406"/>
                  </a:lnTo>
                  <a:lnTo>
                    <a:pt x="276" y="398"/>
                  </a:lnTo>
                  <a:lnTo>
                    <a:pt x="276" y="398"/>
                  </a:lnTo>
                  <a:lnTo>
                    <a:pt x="278" y="394"/>
                  </a:lnTo>
                  <a:lnTo>
                    <a:pt x="278" y="394"/>
                  </a:lnTo>
                  <a:lnTo>
                    <a:pt x="276" y="394"/>
                  </a:lnTo>
                  <a:lnTo>
                    <a:pt x="276" y="394"/>
                  </a:lnTo>
                  <a:lnTo>
                    <a:pt x="280" y="392"/>
                  </a:lnTo>
                  <a:lnTo>
                    <a:pt x="280" y="392"/>
                  </a:lnTo>
                  <a:lnTo>
                    <a:pt x="280" y="392"/>
                  </a:lnTo>
                  <a:lnTo>
                    <a:pt x="280" y="392"/>
                  </a:lnTo>
                  <a:lnTo>
                    <a:pt x="280" y="394"/>
                  </a:lnTo>
                  <a:lnTo>
                    <a:pt x="280" y="394"/>
                  </a:lnTo>
                  <a:lnTo>
                    <a:pt x="280" y="394"/>
                  </a:lnTo>
                  <a:lnTo>
                    <a:pt x="280" y="394"/>
                  </a:lnTo>
                  <a:lnTo>
                    <a:pt x="282" y="396"/>
                  </a:lnTo>
                  <a:lnTo>
                    <a:pt x="284" y="400"/>
                  </a:lnTo>
                  <a:lnTo>
                    <a:pt x="284" y="400"/>
                  </a:lnTo>
                  <a:lnTo>
                    <a:pt x="286" y="400"/>
                  </a:lnTo>
                  <a:lnTo>
                    <a:pt x="286" y="400"/>
                  </a:lnTo>
                  <a:lnTo>
                    <a:pt x="286" y="400"/>
                  </a:lnTo>
                  <a:lnTo>
                    <a:pt x="284" y="396"/>
                  </a:lnTo>
                  <a:lnTo>
                    <a:pt x="284" y="396"/>
                  </a:lnTo>
                  <a:lnTo>
                    <a:pt x="284" y="396"/>
                  </a:lnTo>
                  <a:lnTo>
                    <a:pt x="286" y="398"/>
                  </a:lnTo>
                  <a:lnTo>
                    <a:pt x="288" y="400"/>
                  </a:lnTo>
                  <a:lnTo>
                    <a:pt x="288" y="400"/>
                  </a:lnTo>
                  <a:lnTo>
                    <a:pt x="288" y="398"/>
                  </a:lnTo>
                  <a:lnTo>
                    <a:pt x="288" y="398"/>
                  </a:lnTo>
                  <a:lnTo>
                    <a:pt x="290" y="398"/>
                  </a:lnTo>
                  <a:lnTo>
                    <a:pt x="290" y="398"/>
                  </a:lnTo>
                  <a:lnTo>
                    <a:pt x="286" y="396"/>
                  </a:lnTo>
                  <a:lnTo>
                    <a:pt x="286" y="396"/>
                  </a:lnTo>
                  <a:lnTo>
                    <a:pt x="288" y="394"/>
                  </a:lnTo>
                  <a:lnTo>
                    <a:pt x="288" y="394"/>
                  </a:lnTo>
                  <a:lnTo>
                    <a:pt x="290" y="396"/>
                  </a:lnTo>
                  <a:lnTo>
                    <a:pt x="290" y="396"/>
                  </a:lnTo>
                  <a:lnTo>
                    <a:pt x="292" y="398"/>
                  </a:lnTo>
                  <a:lnTo>
                    <a:pt x="292" y="398"/>
                  </a:lnTo>
                  <a:lnTo>
                    <a:pt x="292" y="398"/>
                  </a:lnTo>
                  <a:lnTo>
                    <a:pt x="292" y="398"/>
                  </a:lnTo>
                  <a:lnTo>
                    <a:pt x="292" y="398"/>
                  </a:lnTo>
                  <a:lnTo>
                    <a:pt x="290" y="394"/>
                  </a:lnTo>
                  <a:lnTo>
                    <a:pt x="286" y="392"/>
                  </a:lnTo>
                  <a:lnTo>
                    <a:pt x="286" y="392"/>
                  </a:lnTo>
                  <a:lnTo>
                    <a:pt x="286" y="392"/>
                  </a:lnTo>
                  <a:lnTo>
                    <a:pt x="290" y="390"/>
                  </a:lnTo>
                  <a:lnTo>
                    <a:pt x="292" y="388"/>
                  </a:lnTo>
                  <a:lnTo>
                    <a:pt x="292" y="388"/>
                  </a:lnTo>
                  <a:lnTo>
                    <a:pt x="294" y="390"/>
                  </a:lnTo>
                  <a:lnTo>
                    <a:pt x="294" y="390"/>
                  </a:lnTo>
                  <a:lnTo>
                    <a:pt x="298" y="388"/>
                  </a:lnTo>
                  <a:lnTo>
                    <a:pt x="298" y="388"/>
                  </a:lnTo>
                  <a:lnTo>
                    <a:pt x="300" y="390"/>
                  </a:lnTo>
                  <a:lnTo>
                    <a:pt x="304" y="390"/>
                  </a:lnTo>
                  <a:lnTo>
                    <a:pt x="306" y="390"/>
                  </a:lnTo>
                  <a:lnTo>
                    <a:pt x="308" y="392"/>
                  </a:lnTo>
                  <a:lnTo>
                    <a:pt x="308" y="392"/>
                  </a:lnTo>
                  <a:lnTo>
                    <a:pt x="308" y="392"/>
                  </a:lnTo>
                  <a:lnTo>
                    <a:pt x="308" y="392"/>
                  </a:lnTo>
                  <a:lnTo>
                    <a:pt x="312" y="392"/>
                  </a:lnTo>
                  <a:lnTo>
                    <a:pt x="312" y="392"/>
                  </a:lnTo>
                  <a:lnTo>
                    <a:pt x="312" y="392"/>
                  </a:lnTo>
                  <a:lnTo>
                    <a:pt x="312" y="392"/>
                  </a:lnTo>
                  <a:lnTo>
                    <a:pt x="310" y="394"/>
                  </a:lnTo>
                  <a:lnTo>
                    <a:pt x="310" y="394"/>
                  </a:lnTo>
                  <a:lnTo>
                    <a:pt x="308" y="398"/>
                  </a:lnTo>
                  <a:lnTo>
                    <a:pt x="308" y="398"/>
                  </a:lnTo>
                  <a:lnTo>
                    <a:pt x="312" y="394"/>
                  </a:lnTo>
                  <a:lnTo>
                    <a:pt x="312" y="394"/>
                  </a:lnTo>
                  <a:lnTo>
                    <a:pt x="318" y="392"/>
                  </a:lnTo>
                  <a:lnTo>
                    <a:pt x="318" y="392"/>
                  </a:lnTo>
                  <a:lnTo>
                    <a:pt x="320" y="388"/>
                  </a:lnTo>
                  <a:lnTo>
                    <a:pt x="320" y="388"/>
                  </a:lnTo>
                  <a:lnTo>
                    <a:pt x="324" y="388"/>
                  </a:lnTo>
                  <a:lnTo>
                    <a:pt x="324" y="388"/>
                  </a:lnTo>
                  <a:lnTo>
                    <a:pt x="328" y="388"/>
                  </a:lnTo>
                  <a:lnTo>
                    <a:pt x="332" y="388"/>
                  </a:lnTo>
                  <a:lnTo>
                    <a:pt x="332" y="388"/>
                  </a:lnTo>
                  <a:lnTo>
                    <a:pt x="334" y="386"/>
                  </a:lnTo>
                  <a:lnTo>
                    <a:pt x="334" y="386"/>
                  </a:lnTo>
                  <a:lnTo>
                    <a:pt x="332" y="384"/>
                  </a:lnTo>
                  <a:lnTo>
                    <a:pt x="328" y="384"/>
                  </a:lnTo>
                  <a:lnTo>
                    <a:pt x="328" y="384"/>
                  </a:lnTo>
                  <a:lnTo>
                    <a:pt x="324" y="378"/>
                  </a:lnTo>
                  <a:lnTo>
                    <a:pt x="322" y="376"/>
                  </a:lnTo>
                  <a:lnTo>
                    <a:pt x="320" y="374"/>
                  </a:lnTo>
                  <a:lnTo>
                    <a:pt x="320" y="372"/>
                  </a:lnTo>
                  <a:lnTo>
                    <a:pt x="320" y="372"/>
                  </a:lnTo>
                  <a:lnTo>
                    <a:pt x="322" y="370"/>
                  </a:lnTo>
                  <a:lnTo>
                    <a:pt x="322" y="370"/>
                  </a:lnTo>
                  <a:lnTo>
                    <a:pt x="324" y="364"/>
                  </a:lnTo>
                  <a:lnTo>
                    <a:pt x="324" y="364"/>
                  </a:lnTo>
                  <a:lnTo>
                    <a:pt x="328" y="362"/>
                  </a:lnTo>
                  <a:lnTo>
                    <a:pt x="328" y="362"/>
                  </a:lnTo>
                  <a:lnTo>
                    <a:pt x="328" y="360"/>
                  </a:lnTo>
                  <a:lnTo>
                    <a:pt x="328" y="360"/>
                  </a:lnTo>
                  <a:lnTo>
                    <a:pt x="330" y="352"/>
                  </a:lnTo>
                  <a:lnTo>
                    <a:pt x="332" y="350"/>
                  </a:lnTo>
                  <a:lnTo>
                    <a:pt x="336" y="348"/>
                  </a:lnTo>
                  <a:lnTo>
                    <a:pt x="336" y="348"/>
                  </a:lnTo>
                  <a:lnTo>
                    <a:pt x="338" y="344"/>
                  </a:lnTo>
                  <a:lnTo>
                    <a:pt x="338" y="344"/>
                  </a:lnTo>
                  <a:lnTo>
                    <a:pt x="338" y="342"/>
                  </a:lnTo>
                  <a:lnTo>
                    <a:pt x="338" y="342"/>
                  </a:lnTo>
                  <a:lnTo>
                    <a:pt x="338" y="340"/>
                  </a:lnTo>
                  <a:lnTo>
                    <a:pt x="338" y="340"/>
                  </a:lnTo>
                  <a:lnTo>
                    <a:pt x="342" y="338"/>
                  </a:lnTo>
                  <a:lnTo>
                    <a:pt x="342" y="338"/>
                  </a:lnTo>
                  <a:lnTo>
                    <a:pt x="344" y="334"/>
                  </a:lnTo>
                  <a:lnTo>
                    <a:pt x="348" y="332"/>
                  </a:lnTo>
                  <a:lnTo>
                    <a:pt x="350" y="330"/>
                  </a:lnTo>
                  <a:lnTo>
                    <a:pt x="356" y="328"/>
                  </a:lnTo>
                  <a:lnTo>
                    <a:pt x="356" y="328"/>
                  </a:lnTo>
                  <a:lnTo>
                    <a:pt x="358" y="328"/>
                  </a:lnTo>
                  <a:lnTo>
                    <a:pt x="358" y="328"/>
                  </a:lnTo>
                  <a:lnTo>
                    <a:pt x="358" y="326"/>
                  </a:lnTo>
                  <a:lnTo>
                    <a:pt x="358" y="326"/>
                  </a:lnTo>
                  <a:lnTo>
                    <a:pt x="360" y="330"/>
                  </a:lnTo>
                  <a:lnTo>
                    <a:pt x="360" y="330"/>
                  </a:lnTo>
                  <a:lnTo>
                    <a:pt x="360" y="330"/>
                  </a:lnTo>
                  <a:lnTo>
                    <a:pt x="358" y="332"/>
                  </a:lnTo>
                  <a:lnTo>
                    <a:pt x="358" y="332"/>
                  </a:lnTo>
                  <a:lnTo>
                    <a:pt x="358" y="332"/>
                  </a:lnTo>
                  <a:lnTo>
                    <a:pt x="360" y="334"/>
                  </a:lnTo>
                  <a:lnTo>
                    <a:pt x="364" y="334"/>
                  </a:lnTo>
                  <a:lnTo>
                    <a:pt x="372" y="334"/>
                  </a:lnTo>
                  <a:lnTo>
                    <a:pt x="372" y="334"/>
                  </a:lnTo>
                  <a:lnTo>
                    <a:pt x="372" y="336"/>
                  </a:lnTo>
                  <a:lnTo>
                    <a:pt x="372" y="336"/>
                  </a:lnTo>
                  <a:lnTo>
                    <a:pt x="368" y="340"/>
                  </a:lnTo>
                  <a:lnTo>
                    <a:pt x="362" y="342"/>
                  </a:lnTo>
                  <a:lnTo>
                    <a:pt x="362" y="342"/>
                  </a:lnTo>
                  <a:lnTo>
                    <a:pt x="364" y="342"/>
                  </a:lnTo>
                  <a:lnTo>
                    <a:pt x="364" y="342"/>
                  </a:lnTo>
                  <a:lnTo>
                    <a:pt x="370" y="344"/>
                  </a:lnTo>
                  <a:lnTo>
                    <a:pt x="372" y="346"/>
                  </a:lnTo>
                  <a:lnTo>
                    <a:pt x="370" y="350"/>
                  </a:lnTo>
                  <a:lnTo>
                    <a:pt x="370" y="352"/>
                  </a:lnTo>
                  <a:lnTo>
                    <a:pt x="370" y="352"/>
                  </a:lnTo>
                  <a:lnTo>
                    <a:pt x="376" y="352"/>
                  </a:lnTo>
                  <a:lnTo>
                    <a:pt x="380" y="348"/>
                  </a:lnTo>
                  <a:lnTo>
                    <a:pt x="380" y="348"/>
                  </a:lnTo>
                  <a:lnTo>
                    <a:pt x="386" y="348"/>
                  </a:lnTo>
                  <a:lnTo>
                    <a:pt x="386" y="348"/>
                  </a:lnTo>
                  <a:lnTo>
                    <a:pt x="388" y="346"/>
                  </a:lnTo>
                  <a:lnTo>
                    <a:pt x="388" y="346"/>
                  </a:lnTo>
                  <a:lnTo>
                    <a:pt x="390" y="346"/>
                  </a:lnTo>
                  <a:lnTo>
                    <a:pt x="392" y="346"/>
                  </a:lnTo>
                  <a:lnTo>
                    <a:pt x="392" y="346"/>
                  </a:lnTo>
                  <a:lnTo>
                    <a:pt x="396" y="346"/>
                  </a:lnTo>
                  <a:lnTo>
                    <a:pt x="396" y="346"/>
                  </a:lnTo>
                  <a:lnTo>
                    <a:pt x="398" y="342"/>
                  </a:lnTo>
                  <a:lnTo>
                    <a:pt x="398" y="342"/>
                  </a:lnTo>
                  <a:lnTo>
                    <a:pt x="392" y="342"/>
                  </a:lnTo>
                  <a:lnTo>
                    <a:pt x="392" y="342"/>
                  </a:lnTo>
                  <a:lnTo>
                    <a:pt x="388" y="342"/>
                  </a:lnTo>
                  <a:lnTo>
                    <a:pt x="384" y="344"/>
                  </a:lnTo>
                  <a:lnTo>
                    <a:pt x="384" y="344"/>
                  </a:lnTo>
                  <a:lnTo>
                    <a:pt x="382" y="338"/>
                  </a:lnTo>
                  <a:lnTo>
                    <a:pt x="374" y="334"/>
                  </a:lnTo>
                  <a:lnTo>
                    <a:pt x="374" y="334"/>
                  </a:lnTo>
                  <a:lnTo>
                    <a:pt x="374" y="334"/>
                  </a:lnTo>
                  <a:lnTo>
                    <a:pt x="374" y="334"/>
                  </a:lnTo>
                  <a:lnTo>
                    <a:pt x="384" y="334"/>
                  </a:lnTo>
                  <a:lnTo>
                    <a:pt x="384" y="334"/>
                  </a:lnTo>
                  <a:lnTo>
                    <a:pt x="386" y="330"/>
                  </a:lnTo>
                  <a:lnTo>
                    <a:pt x="386" y="330"/>
                  </a:lnTo>
                  <a:lnTo>
                    <a:pt x="386" y="330"/>
                  </a:lnTo>
                  <a:lnTo>
                    <a:pt x="386" y="330"/>
                  </a:lnTo>
                  <a:lnTo>
                    <a:pt x="388" y="330"/>
                  </a:lnTo>
                  <a:lnTo>
                    <a:pt x="388" y="330"/>
                  </a:lnTo>
                  <a:lnTo>
                    <a:pt x="390" y="330"/>
                  </a:lnTo>
                  <a:lnTo>
                    <a:pt x="390" y="330"/>
                  </a:lnTo>
                  <a:lnTo>
                    <a:pt x="392" y="328"/>
                  </a:lnTo>
                  <a:lnTo>
                    <a:pt x="392" y="328"/>
                  </a:lnTo>
                  <a:lnTo>
                    <a:pt x="404" y="326"/>
                  </a:lnTo>
                  <a:lnTo>
                    <a:pt x="404" y="326"/>
                  </a:lnTo>
                  <a:lnTo>
                    <a:pt x="406" y="324"/>
                  </a:lnTo>
                  <a:lnTo>
                    <a:pt x="406" y="324"/>
                  </a:lnTo>
                  <a:lnTo>
                    <a:pt x="412" y="324"/>
                  </a:lnTo>
                  <a:lnTo>
                    <a:pt x="412" y="324"/>
                  </a:lnTo>
                  <a:lnTo>
                    <a:pt x="412" y="322"/>
                  </a:lnTo>
                  <a:lnTo>
                    <a:pt x="412" y="322"/>
                  </a:lnTo>
                  <a:lnTo>
                    <a:pt x="420" y="322"/>
                  </a:lnTo>
                  <a:lnTo>
                    <a:pt x="420" y="322"/>
                  </a:lnTo>
                  <a:lnTo>
                    <a:pt x="422" y="324"/>
                  </a:lnTo>
                  <a:lnTo>
                    <a:pt x="422" y="324"/>
                  </a:lnTo>
                  <a:lnTo>
                    <a:pt x="416" y="326"/>
                  </a:lnTo>
                  <a:lnTo>
                    <a:pt x="410" y="328"/>
                  </a:lnTo>
                  <a:lnTo>
                    <a:pt x="410" y="328"/>
                  </a:lnTo>
                  <a:lnTo>
                    <a:pt x="408" y="328"/>
                  </a:lnTo>
                  <a:lnTo>
                    <a:pt x="408" y="328"/>
                  </a:lnTo>
                  <a:lnTo>
                    <a:pt x="414" y="334"/>
                  </a:lnTo>
                  <a:lnTo>
                    <a:pt x="414" y="334"/>
                  </a:lnTo>
                  <a:lnTo>
                    <a:pt x="410" y="334"/>
                  </a:lnTo>
                  <a:lnTo>
                    <a:pt x="410" y="334"/>
                  </a:lnTo>
                  <a:lnTo>
                    <a:pt x="408" y="338"/>
                  </a:lnTo>
                  <a:lnTo>
                    <a:pt x="408" y="342"/>
                  </a:lnTo>
                  <a:lnTo>
                    <a:pt x="408" y="342"/>
                  </a:lnTo>
                  <a:lnTo>
                    <a:pt x="402" y="344"/>
                  </a:lnTo>
                  <a:lnTo>
                    <a:pt x="402" y="344"/>
                  </a:lnTo>
                  <a:lnTo>
                    <a:pt x="406" y="348"/>
                  </a:lnTo>
                  <a:lnTo>
                    <a:pt x="406" y="348"/>
                  </a:lnTo>
                  <a:lnTo>
                    <a:pt x="408" y="348"/>
                  </a:lnTo>
                  <a:lnTo>
                    <a:pt x="408" y="348"/>
                  </a:lnTo>
                  <a:lnTo>
                    <a:pt x="412" y="352"/>
                  </a:lnTo>
                  <a:lnTo>
                    <a:pt x="412" y="352"/>
                  </a:lnTo>
                  <a:lnTo>
                    <a:pt x="416" y="352"/>
                  </a:lnTo>
                  <a:lnTo>
                    <a:pt x="416" y="352"/>
                  </a:lnTo>
                  <a:lnTo>
                    <a:pt x="424" y="358"/>
                  </a:lnTo>
                  <a:lnTo>
                    <a:pt x="424" y="358"/>
                  </a:lnTo>
                  <a:lnTo>
                    <a:pt x="426" y="360"/>
                  </a:lnTo>
                  <a:lnTo>
                    <a:pt x="428" y="362"/>
                  </a:lnTo>
                  <a:lnTo>
                    <a:pt x="428" y="362"/>
                  </a:lnTo>
                  <a:lnTo>
                    <a:pt x="428" y="364"/>
                  </a:lnTo>
                  <a:lnTo>
                    <a:pt x="428" y="364"/>
                  </a:lnTo>
                  <a:lnTo>
                    <a:pt x="434" y="366"/>
                  </a:lnTo>
                  <a:lnTo>
                    <a:pt x="440" y="370"/>
                  </a:lnTo>
                  <a:lnTo>
                    <a:pt x="440" y="370"/>
                  </a:lnTo>
                  <a:lnTo>
                    <a:pt x="442" y="374"/>
                  </a:lnTo>
                  <a:lnTo>
                    <a:pt x="442" y="374"/>
                  </a:lnTo>
                  <a:lnTo>
                    <a:pt x="442" y="380"/>
                  </a:lnTo>
                  <a:lnTo>
                    <a:pt x="440" y="384"/>
                  </a:lnTo>
                  <a:lnTo>
                    <a:pt x="436" y="386"/>
                  </a:lnTo>
                  <a:lnTo>
                    <a:pt x="432" y="388"/>
                  </a:lnTo>
                  <a:lnTo>
                    <a:pt x="432" y="388"/>
                  </a:lnTo>
                  <a:lnTo>
                    <a:pt x="426" y="388"/>
                  </a:lnTo>
                  <a:lnTo>
                    <a:pt x="422" y="388"/>
                  </a:lnTo>
                  <a:lnTo>
                    <a:pt x="422" y="388"/>
                  </a:lnTo>
                  <a:lnTo>
                    <a:pt x="416" y="388"/>
                  </a:lnTo>
                  <a:lnTo>
                    <a:pt x="416" y="388"/>
                  </a:lnTo>
                  <a:lnTo>
                    <a:pt x="412" y="388"/>
                  </a:lnTo>
                  <a:lnTo>
                    <a:pt x="406" y="388"/>
                  </a:lnTo>
                  <a:lnTo>
                    <a:pt x="406" y="388"/>
                  </a:lnTo>
                  <a:lnTo>
                    <a:pt x="402" y="386"/>
                  </a:lnTo>
                  <a:lnTo>
                    <a:pt x="400" y="384"/>
                  </a:lnTo>
                  <a:lnTo>
                    <a:pt x="398" y="386"/>
                  </a:lnTo>
                  <a:lnTo>
                    <a:pt x="398" y="386"/>
                  </a:lnTo>
                  <a:lnTo>
                    <a:pt x="394" y="384"/>
                  </a:lnTo>
                  <a:lnTo>
                    <a:pt x="394" y="380"/>
                  </a:lnTo>
                  <a:lnTo>
                    <a:pt x="394" y="380"/>
                  </a:lnTo>
                  <a:lnTo>
                    <a:pt x="388" y="382"/>
                  </a:lnTo>
                  <a:lnTo>
                    <a:pt x="388" y="382"/>
                  </a:lnTo>
                  <a:lnTo>
                    <a:pt x="386" y="380"/>
                  </a:lnTo>
                  <a:lnTo>
                    <a:pt x="384" y="378"/>
                  </a:lnTo>
                  <a:lnTo>
                    <a:pt x="384" y="378"/>
                  </a:lnTo>
                  <a:lnTo>
                    <a:pt x="382" y="378"/>
                  </a:lnTo>
                  <a:lnTo>
                    <a:pt x="378" y="378"/>
                  </a:lnTo>
                  <a:lnTo>
                    <a:pt x="374" y="378"/>
                  </a:lnTo>
                  <a:lnTo>
                    <a:pt x="368" y="378"/>
                  </a:lnTo>
                  <a:lnTo>
                    <a:pt x="368" y="378"/>
                  </a:lnTo>
                  <a:lnTo>
                    <a:pt x="362" y="382"/>
                  </a:lnTo>
                  <a:lnTo>
                    <a:pt x="354" y="384"/>
                  </a:lnTo>
                  <a:lnTo>
                    <a:pt x="354" y="384"/>
                  </a:lnTo>
                  <a:lnTo>
                    <a:pt x="354" y="386"/>
                  </a:lnTo>
                  <a:lnTo>
                    <a:pt x="354" y="386"/>
                  </a:lnTo>
                  <a:lnTo>
                    <a:pt x="348" y="388"/>
                  </a:lnTo>
                  <a:lnTo>
                    <a:pt x="344" y="386"/>
                  </a:lnTo>
                  <a:lnTo>
                    <a:pt x="344" y="386"/>
                  </a:lnTo>
                  <a:lnTo>
                    <a:pt x="342" y="386"/>
                  </a:lnTo>
                  <a:lnTo>
                    <a:pt x="342" y="386"/>
                  </a:lnTo>
                  <a:lnTo>
                    <a:pt x="334" y="386"/>
                  </a:lnTo>
                  <a:lnTo>
                    <a:pt x="334" y="386"/>
                  </a:lnTo>
                  <a:lnTo>
                    <a:pt x="334" y="388"/>
                  </a:lnTo>
                  <a:lnTo>
                    <a:pt x="334" y="388"/>
                  </a:lnTo>
                  <a:lnTo>
                    <a:pt x="336" y="390"/>
                  </a:lnTo>
                  <a:lnTo>
                    <a:pt x="336" y="390"/>
                  </a:lnTo>
                  <a:lnTo>
                    <a:pt x="340" y="390"/>
                  </a:lnTo>
                  <a:lnTo>
                    <a:pt x="340" y="390"/>
                  </a:lnTo>
                  <a:lnTo>
                    <a:pt x="340" y="390"/>
                  </a:lnTo>
                  <a:lnTo>
                    <a:pt x="332" y="392"/>
                  </a:lnTo>
                  <a:lnTo>
                    <a:pt x="332" y="392"/>
                  </a:lnTo>
                  <a:lnTo>
                    <a:pt x="332" y="394"/>
                  </a:lnTo>
                  <a:lnTo>
                    <a:pt x="332" y="394"/>
                  </a:lnTo>
                  <a:lnTo>
                    <a:pt x="334" y="394"/>
                  </a:lnTo>
                  <a:lnTo>
                    <a:pt x="334" y="394"/>
                  </a:lnTo>
                  <a:lnTo>
                    <a:pt x="334" y="394"/>
                  </a:lnTo>
                  <a:lnTo>
                    <a:pt x="334" y="394"/>
                  </a:lnTo>
                  <a:lnTo>
                    <a:pt x="334" y="394"/>
                  </a:lnTo>
                  <a:lnTo>
                    <a:pt x="334" y="394"/>
                  </a:lnTo>
                  <a:lnTo>
                    <a:pt x="324" y="394"/>
                  </a:lnTo>
                  <a:lnTo>
                    <a:pt x="324" y="394"/>
                  </a:lnTo>
                  <a:lnTo>
                    <a:pt x="324" y="394"/>
                  </a:lnTo>
                  <a:lnTo>
                    <a:pt x="324" y="394"/>
                  </a:lnTo>
                  <a:lnTo>
                    <a:pt x="322" y="394"/>
                  </a:lnTo>
                  <a:lnTo>
                    <a:pt x="322" y="394"/>
                  </a:lnTo>
                  <a:lnTo>
                    <a:pt x="322" y="394"/>
                  </a:lnTo>
                  <a:lnTo>
                    <a:pt x="322" y="394"/>
                  </a:lnTo>
                  <a:lnTo>
                    <a:pt x="324" y="394"/>
                  </a:lnTo>
                  <a:lnTo>
                    <a:pt x="324" y="394"/>
                  </a:lnTo>
                  <a:lnTo>
                    <a:pt x="324" y="394"/>
                  </a:lnTo>
                  <a:lnTo>
                    <a:pt x="320" y="394"/>
                  </a:lnTo>
                  <a:lnTo>
                    <a:pt x="318" y="394"/>
                  </a:lnTo>
                  <a:lnTo>
                    <a:pt x="318" y="394"/>
                  </a:lnTo>
                  <a:lnTo>
                    <a:pt x="314" y="394"/>
                  </a:lnTo>
                  <a:lnTo>
                    <a:pt x="310" y="396"/>
                  </a:lnTo>
                  <a:lnTo>
                    <a:pt x="310" y="396"/>
                  </a:lnTo>
                  <a:lnTo>
                    <a:pt x="310" y="398"/>
                  </a:lnTo>
                  <a:lnTo>
                    <a:pt x="308" y="398"/>
                  </a:lnTo>
                  <a:lnTo>
                    <a:pt x="308" y="398"/>
                  </a:lnTo>
                  <a:lnTo>
                    <a:pt x="308" y="404"/>
                  </a:lnTo>
                  <a:lnTo>
                    <a:pt x="308" y="404"/>
                  </a:lnTo>
                  <a:lnTo>
                    <a:pt x="316" y="402"/>
                  </a:lnTo>
                  <a:lnTo>
                    <a:pt x="316" y="402"/>
                  </a:lnTo>
                  <a:lnTo>
                    <a:pt x="316" y="402"/>
                  </a:lnTo>
                  <a:lnTo>
                    <a:pt x="314" y="404"/>
                  </a:lnTo>
                  <a:lnTo>
                    <a:pt x="314" y="404"/>
                  </a:lnTo>
                  <a:lnTo>
                    <a:pt x="312" y="406"/>
                  </a:lnTo>
                  <a:lnTo>
                    <a:pt x="312" y="406"/>
                  </a:lnTo>
                  <a:lnTo>
                    <a:pt x="314" y="408"/>
                  </a:lnTo>
                  <a:lnTo>
                    <a:pt x="314" y="408"/>
                  </a:lnTo>
                  <a:lnTo>
                    <a:pt x="314" y="410"/>
                  </a:lnTo>
                  <a:lnTo>
                    <a:pt x="316" y="410"/>
                  </a:lnTo>
                  <a:lnTo>
                    <a:pt x="316" y="410"/>
                  </a:lnTo>
                  <a:lnTo>
                    <a:pt x="316" y="410"/>
                  </a:lnTo>
                  <a:lnTo>
                    <a:pt x="316" y="410"/>
                  </a:lnTo>
                  <a:lnTo>
                    <a:pt x="314" y="412"/>
                  </a:lnTo>
                  <a:lnTo>
                    <a:pt x="314" y="412"/>
                  </a:lnTo>
                  <a:lnTo>
                    <a:pt x="314" y="414"/>
                  </a:lnTo>
                  <a:lnTo>
                    <a:pt x="314" y="414"/>
                  </a:lnTo>
                  <a:lnTo>
                    <a:pt x="316" y="414"/>
                  </a:lnTo>
                  <a:lnTo>
                    <a:pt x="314" y="416"/>
                  </a:lnTo>
                  <a:lnTo>
                    <a:pt x="314" y="416"/>
                  </a:lnTo>
                  <a:lnTo>
                    <a:pt x="312" y="414"/>
                  </a:lnTo>
                  <a:lnTo>
                    <a:pt x="312" y="414"/>
                  </a:lnTo>
                  <a:lnTo>
                    <a:pt x="310" y="416"/>
                  </a:lnTo>
                  <a:lnTo>
                    <a:pt x="310" y="418"/>
                  </a:lnTo>
                  <a:lnTo>
                    <a:pt x="310" y="418"/>
                  </a:lnTo>
                  <a:lnTo>
                    <a:pt x="318" y="420"/>
                  </a:lnTo>
                  <a:lnTo>
                    <a:pt x="318" y="420"/>
                  </a:lnTo>
                  <a:lnTo>
                    <a:pt x="318" y="424"/>
                  </a:lnTo>
                  <a:lnTo>
                    <a:pt x="318" y="424"/>
                  </a:lnTo>
                  <a:lnTo>
                    <a:pt x="320" y="426"/>
                  </a:lnTo>
                  <a:lnTo>
                    <a:pt x="320" y="426"/>
                  </a:lnTo>
                  <a:lnTo>
                    <a:pt x="320" y="426"/>
                  </a:lnTo>
                  <a:lnTo>
                    <a:pt x="320" y="426"/>
                  </a:lnTo>
                  <a:lnTo>
                    <a:pt x="318" y="428"/>
                  </a:lnTo>
                  <a:lnTo>
                    <a:pt x="318" y="428"/>
                  </a:lnTo>
                  <a:lnTo>
                    <a:pt x="318" y="428"/>
                  </a:lnTo>
                  <a:lnTo>
                    <a:pt x="318" y="428"/>
                  </a:lnTo>
                  <a:lnTo>
                    <a:pt x="324" y="430"/>
                  </a:lnTo>
                  <a:lnTo>
                    <a:pt x="324" y="430"/>
                  </a:lnTo>
                  <a:lnTo>
                    <a:pt x="324" y="430"/>
                  </a:lnTo>
                  <a:lnTo>
                    <a:pt x="324" y="430"/>
                  </a:lnTo>
                  <a:lnTo>
                    <a:pt x="324" y="432"/>
                  </a:lnTo>
                  <a:lnTo>
                    <a:pt x="324" y="432"/>
                  </a:lnTo>
                  <a:lnTo>
                    <a:pt x="324" y="432"/>
                  </a:lnTo>
                  <a:lnTo>
                    <a:pt x="324" y="432"/>
                  </a:lnTo>
                  <a:lnTo>
                    <a:pt x="324" y="432"/>
                  </a:lnTo>
                  <a:lnTo>
                    <a:pt x="324" y="432"/>
                  </a:lnTo>
                  <a:lnTo>
                    <a:pt x="326" y="430"/>
                  </a:lnTo>
                  <a:lnTo>
                    <a:pt x="326" y="430"/>
                  </a:lnTo>
                  <a:lnTo>
                    <a:pt x="330" y="432"/>
                  </a:lnTo>
                  <a:lnTo>
                    <a:pt x="332" y="432"/>
                  </a:lnTo>
                  <a:lnTo>
                    <a:pt x="332" y="432"/>
                  </a:lnTo>
                  <a:lnTo>
                    <a:pt x="334" y="432"/>
                  </a:lnTo>
                  <a:lnTo>
                    <a:pt x="334" y="432"/>
                  </a:lnTo>
                  <a:lnTo>
                    <a:pt x="336" y="436"/>
                  </a:lnTo>
                  <a:lnTo>
                    <a:pt x="336" y="436"/>
                  </a:lnTo>
                  <a:lnTo>
                    <a:pt x="340" y="436"/>
                  </a:lnTo>
                  <a:lnTo>
                    <a:pt x="344" y="438"/>
                  </a:lnTo>
                  <a:lnTo>
                    <a:pt x="344" y="438"/>
                  </a:lnTo>
                  <a:lnTo>
                    <a:pt x="346" y="436"/>
                  </a:lnTo>
                  <a:lnTo>
                    <a:pt x="346" y="436"/>
                  </a:lnTo>
                  <a:lnTo>
                    <a:pt x="346" y="430"/>
                  </a:lnTo>
                  <a:lnTo>
                    <a:pt x="346" y="430"/>
                  </a:lnTo>
                  <a:lnTo>
                    <a:pt x="354" y="430"/>
                  </a:lnTo>
                  <a:lnTo>
                    <a:pt x="358" y="434"/>
                  </a:lnTo>
                  <a:lnTo>
                    <a:pt x="358" y="434"/>
                  </a:lnTo>
                  <a:lnTo>
                    <a:pt x="362" y="436"/>
                  </a:lnTo>
                  <a:lnTo>
                    <a:pt x="364" y="438"/>
                  </a:lnTo>
                  <a:lnTo>
                    <a:pt x="364" y="438"/>
                  </a:lnTo>
                  <a:lnTo>
                    <a:pt x="370" y="438"/>
                  </a:lnTo>
                  <a:lnTo>
                    <a:pt x="376" y="436"/>
                  </a:lnTo>
                  <a:lnTo>
                    <a:pt x="376" y="436"/>
                  </a:lnTo>
                  <a:lnTo>
                    <a:pt x="380" y="432"/>
                  </a:lnTo>
                  <a:lnTo>
                    <a:pt x="380" y="432"/>
                  </a:lnTo>
                  <a:lnTo>
                    <a:pt x="384" y="432"/>
                  </a:lnTo>
                  <a:lnTo>
                    <a:pt x="388" y="434"/>
                  </a:lnTo>
                  <a:lnTo>
                    <a:pt x="388" y="434"/>
                  </a:lnTo>
                  <a:lnTo>
                    <a:pt x="392" y="430"/>
                  </a:lnTo>
                  <a:lnTo>
                    <a:pt x="394" y="430"/>
                  </a:lnTo>
                  <a:lnTo>
                    <a:pt x="394" y="430"/>
                  </a:lnTo>
                  <a:lnTo>
                    <a:pt x="394" y="432"/>
                  </a:lnTo>
                  <a:lnTo>
                    <a:pt x="394" y="432"/>
                  </a:lnTo>
                  <a:lnTo>
                    <a:pt x="394" y="434"/>
                  </a:lnTo>
                  <a:lnTo>
                    <a:pt x="394" y="434"/>
                  </a:lnTo>
                  <a:lnTo>
                    <a:pt x="390" y="436"/>
                  </a:lnTo>
                  <a:lnTo>
                    <a:pt x="390" y="436"/>
                  </a:lnTo>
                  <a:lnTo>
                    <a:pt x="392" y="440"/>
                  </a:lnTo>
                  <a:lnTo>
                    <a:pt x="392" y="440"/>
                  </a:lnTo>
                  <a:lnTo>
                    <a:pt x="390" y="444"/>
                  </a:lnTo>
                  <a:lnTo>
                    <a:pt x="390" y="444"/>
                  </a:lnTo>
                  <a:lnTo>
                    <a:pt x="392" y="448"/>
                  </a:lnTo>
                  <a:lnTo>
                    <a:pt x="392" y="454"/>
                  </a:lnTo>
                  <a:lnTo>
                    <a:pt x="392" y="454"/>
                  </a:lnTo>
                  <a:lnTo>
                    <a:pt x="388" y="462"/>
                  </a:lnTo>
                  <a:lnTo>
                    <a:pt x="384" y="470"/>
                  </a:lnTo>
                  <a:lnTo>
                    <a:pt x="384" y="470"/>
                  </a:lnTo>
                  <a:lnTo>
                    <a:pt x="382" y="474"/>
                  </a:lnTo>
                  <a:lnTo>
                    <a:pt x="382" y="474"/>
                  </a:lnTo>
                  <a:lnTo>
                    <a:pt x="380" y="480"/>
                  </a:lnTo>
                  <a:lnTo>
                    <a:pt x="378" y="484"/>
                  </a:lnTo>
                  <a:lnTo>
                    <a:pt x="378" y="484"/>
                  </a:lnTo>
                  <a:lnTo>
                    <a:pt x="384" y="500"/>
                  </a:lnTo>
                  <a:lnTo>
                    <a:pt x="384" y="500"/>
                  </a:lnTo>
                  <a:lnTo>
                    <a:pt x="386" y="502"/>
                  </a:lnTo>
                  <a:lnTo>
                    <a:pt x="386" y="502"/>
                  </a:lnTo>
                  <a:lnTo>
                    <a:pt x="382" y="514"/>
                  </a:lnTo>
                  <a:lnTo>
                    <a:pt x="382" y="514"/>
                  </a:lnTo>
                  <a:lnTo>
                    <a:pt x="386" y="514"/>
                  </a:lnTo>
                  <a:lnTo>
                    <a:pt x="386" y="514"/>
                  </a:lnTo>
                  <a:lnTo>
                    <a:pt x="390" y="520"/>
                  </a:lnTo>
                  <a:lnTo>
                    <a:pt x="390" y="520"/>
                  </a:lnTo>
                  <a:lnTo>
                    <a:pt x="398" y="534"/>
                  </a:lnTo>
                  <a:lnTo>
                    <a:pt x="398" y="534"/>
                  </a:lnTo>
                  <a:lnTo>
                    <a:pt x="402" y="538"/>
                  </a:lnTo>
                  <a:lnTo>
                    <a:pt x="404" y="542"/>
                  </a:lnTo>
                  <a:lnTo>
                    <a:pt x="404" y="546"/>
                  </a:lnTo>
                  <a:lnTo>
                    <a:pt x="404" y="546"/>
                  </a:lnTo>
                  <a:lnTo>
                    <a:pt x="408" y="550"/>
                  </a:lnTo>
                  <a:lnTo>
                    <a:pt x="414" y="552"/>
                  </a:lnTo>
                  <a:lnTo>
                    <a:pt x="414" y="552"/>
                  </a:lnTo>
                  <a:lnTo>
                    <a:pt x="420" y="564"/>
                  </a:lnTo>
                  <a:lnTo>
                    <a:pt x="420" y="564"/>
                  </a:lnTo>
                  <a:lnTo>
                    <a:pt x="420" y="570"/>
                  </a:lnTo>
                  <a:lnTo>
                    <a:pt x="420" y="576"/>
                  </a:lnTo>
                  <a:lnTo>
                    <a:pt x="420" y="576"/>
                  </a:lnTo>
                  <a:lnTo>
                    <a:pt x="426" y="584"/>
                  </a:lnTo>
                  <a:lnTo>
                    <a:pt x="426" y="584"/>
                  </a:lnTo>
                  <a:lnTo>
                    <a:pt x="430" y="586"/>
                  </a:lnTo>
                  <a:lnTo>
                    <a:pt x="434" y="588"/>
                  </a:lnTo>
                  <a:lnTo>
                    <a:pt x="434" y="588"/>
                  </a:lnTo>
                  <a:lnTo>
                    <a:pt x="442" y="606"/>
                  </a:lnTo>
                  <a:lnTo>
                    <a:pt x="442" y="606"/>
                  </a:lnTo>
                  <a:lnTo>
                    <a:pt x="444" y="608"/>
                  </a:lnTo>
                  <a:lnTo>
                    <a:pt x="444" y="608"/>
                  </a:lnTo>
                  <a:lnTo>
                    <a:pt x="448" y="612"/>
                  </a:lnTo>
                  <a:lnTo>
                    <a:pt x="452" y="618"/>
                  </a:lnTo>
                  <a:lnTo>
                    <a:pt x="452" y="618"/>
                  </a:lnTo>
                  <a:lnTo>
                    <a:pt x="452" y="624"/>
                  </a:lnTo>
                  <a:lnTo>
                    <a:pt x="452" y="624"/>
                  </a:lnTo>
                  <a:lnTo>
                    <a:pt x="452" y="628"/>
                  </a:lnTo>
                  <a:lnTo>
                    <a:pt x="452" y="628"/>
                  </a:lnTo>
                  <a:lnTo>
                    <a:pt x="456" y="642"/>
                  </a:lnTo>
                  <a:lnTo>
                    <a:pt x="456" y="648"/>
                  </a:lnTo>
                  <a:lnTo>
                    <a:pt x="456" y="648"/>
                  </a:lnTo>
                  <a:lnTo>
                    <a:pt x="460" y="652"/>
                  </a:lnTo>
                  <a:lnTo>
                    <a:pt x="464" y="652"/>
                  </a:lnTo>
                  <a:lnTo>
                    <a:pt x="468" y="652"/>
                  </a:lnTo>
                  <a:lnTo>
                    <a:pt x="474" y="650"/>
                  </a:lnTo>
                  <a:lnTo>
                    <a:pt x="474" y="650"/>
                  </a:lnTo>
                  <a:lnTo>
                    <a:pt x="478" y="646"/>
                  </a:lnTo>
                  <a:lnTo>
                    <a:pt x="478" y="646"/>
                  </a:lnTo>
                  <a:lnTo>
                    <a:pt x="486" y="646"/>
                  </a:lnTo>
                  <a:lnTo>
                    <a:pt x="486" y="646"/>
                  </a:lnTo>
                  <a:lnTo>
                    <a:pt x="498" y="640"/>
                  </a:lnTo>
                  <a:lnTo>
                    <a:pt x="498" y="640"/>
                  </a:lnTo>
                  <a:lnTo>
                    <a:pt x="500" y="640"/>
                  </a:lnTo>
                  <a:lnTo>
                    <a:pt x="504" y="640"/>
                  </a:lnTo>
                  <a:lnTo>
                    <a:pt x="504" y="640"/>
                  </a:lnTo>
                  <a:lnTo>
                    <a:pt x="508" y="636"/>
                  </a:lnTo>
                  <a:lnTo>
                    <a:pt x="508" y="636"/>
                  </a:lnTo>
                  <a:lnTo>
                    <a:pt x="520" y="632"/>
                  </a:lnTo>
                  <a:lnTo>
                    <a:pt x="526" y="630"/>
                  </a:lnTo>
                  <a:lnTo>
                    <a:pt x="530" y="628"/>
                  </a:lnTo>
                  <a:lnTo>
                    <a:pt x="530" y="628"/>
                  </a:lnTo>
                  <a:lnTo>
                    <a:pt x="532" y="626"/>
                  </a:lnTo>
                  <a:lnTo>
                    <a:pt x="534" y="622"/>
                  </a:lnTo>
                  <a:lnTo>
                    <a:pt x="534" y="622"/>
                  </a:lnTo>
                  <a:lnTo>
                    <a:pt x="536" y="620"/>
                  </a:lnTo>
                  <a:lnTo>
                    <a:pt x="540" y="618"/>
                  </a:lnTo>
                  <a:lnTo>
                    <a:pt x="540" y="618"/>
                  </a:lnTo>
                  <a:lnTo>
                    <a:pt x="550" y="614"/>
                  </a:lnTo>
                  <a:lnTo>
                    <a:pt x="550" y="614"/>
                  </a:lnTo>
                  <a:lnTo>
                    <a:pt x="556" y="614"/>
                  </a:lnTo>
                  <a:lnTo>
                    <a:pt x="556" y="614"/>
                  </a:lnTo>
                  <a:lnTo>
                    <a:pt x="558" y="614"/>
                  </a:lnTo>
                  <a:lnTo>
                    <a:pt x="558" y="614"/>
                  </a:lnTo>
                  <a:lnTo>
                    <a:pt x="560" y="610"/>
                  </a:lnTo>
                  <a:lnTo>
                    <a:pt x="562" y="606"/>
                  </a:lnTo>
                  <a:lnTo>
                    <a:pt x="562" y="606"/>
                  </a:lnTo>
                  <a:lnTo>
                    <a:pt x="566" y="606"/>
                  </a:lnTo>
                  <a:lnTo>
                    <a:pt x="570" y="604"/>
                  </a:lnTo>
                  <a:lnTo>
                    <a:pt x="570" y="604"/>
                  </a:lnTo>
                  <a:lnTo>
                    <a:pt x="570" y="602"/>
                  </a:lnTo>
                  <a:lnTo>
                    <a:pt x="570" y="602"/>
                  </a:lnTo>
                  <a:lnTo>
                    <a:pt x="572" y="598"/>
                  </a:lnTo>
                  <a:lnTo>
                    <a:pt x="574" y="598"/>
                  </a:lnTo>
                  <a:lnTo>
                    <a:pt x="582" y="596"/>
                  </a:lnTo>
                  <a:lnTo>
                    <a:pt x="582" y="596"/>
                  </a:lnTo>
                  <a:lnTo>
                    <a:pt x="582" y="590"/>
                  </a:lnTo>
                  <a:lnTo>
                    <a:pt x="582" y="584"/>
                  </a:lnTo>
                  <a:lnTo>
                    <a:pt x="582" y="584"/>
                  </a:lnTo>
                  <a:lnTo>
                    <a:pt x="588" y="584"/>
                  </a:lnTo>
                  <a:lnTo>
                    <a:pt x="588" y="584"/>
                  </a:lnTo>
                  <a:lnTo>
                    <a:pt x="588" y="580"/>
                  </a:lnTo>
                  <a:lnTo>
                    <a:pt x="590" y="578"/>
                  </a:lnTo>
                  <a:lnTo>
                    <a:pt x="590" y="578"/>
                  </a:lnTo>
                  <a:lnTo>
                    <a:pt x="594" y="574"/>
                  </a:lnTo>
                  <a:lnTo>
                    <a:pt x="594" y="574"/>
                  </a:lnTo>
                  <a:lnTo>
                    <a:pt x="598" y="566"/>
                  </a:lnTo>
                  <a:lnTo>
                    <a:pt x="598" y="566"/>
                  </a:lnTo>
                  <a:lnTo>
                    <a:pt x="596" y="564"/>
                  </a:lnTo>
                  <a:lnTo>
                    <a:pt x="594" y="564"/>
                  </a:lnTo>
                  <a:lnTo>
                    <a:pt x="594" y="564"/>
                  </a:lnTo>
                  <a:lnTo>
                    <a:pt x="588" y="556"/>
                  </a:lnTo>
                  <a:lnTo>
                    <a:pt x="588" y="556"/>
                  </a:lnTo>
                  <a:lnTo>
                    <a:pt x="586" y="556"/>
                  </a:lnTo>
                  <a:lnTo>
                    <a:pt x="584" y="556"/>
                  </a:lnTo>
                  <a:lnTo>
                    <a:pt x="584" y="556"/>
                  </a:lnTo>
                  <a:lnTo>
                    <a:pt x="576" y="552"/>
                  </a:lnTo>
                  <a:lnTo>
                    <a:pt x="576" y="552"/>
                  </a:lnTo>
                  <a:lnTo>
                    <a:pt x="572" y="548"/>
                  </a:lnTo>
                  <a:lnTo>
                    <a:pt x="570" y="544"/>
                  </a:lnTo>
                  <a:lnTo>
                    <a:pt x="570" y="544"/>
                  </a:lnTo>
                  <a:lnTo>
                    <a:pt x="568" y="538"/>
                  </a:lnTo>
                  <a:lnTo>
                    <a:pt x="568" y="538"/>
                  </a:lnTo>
                  <a:lnTo>
                    <a:pt x="568" y="538"/>
                  </a:lnTo>
                  <a:lnTo>
                    <a:pt x="568" y="538"/>
                  </a:lnTo>
                  <a:lnTo>
                    <a:pt x="568" y="534"/>
                  </a:lnTo>
                  <a:lnTo>
                    <a:pt x="568" y="530"/>
                  </a:lnTo>
                  <a:lnTo>
                    <a:pt x="568" y="530"/>
                  </a:lnTo>
                  <a:lnTo>
                    <a:pt x="568" y="530"/>
                  </a:lnTo>
                  <a:lnTo>
                    <a:pt x="564" y="536"/>
                  </a:lnTo>
                  <a:lnTo>
                    <a:pt x="564" y="536"/>
                  </a:lnTo>
                  <a:lnTo>
                    <a:pt x="560" y="540"/>
                  </a:lnTo>
                  <a:lnTo>
                    <a:pt x="556" y="544"/>
                  </a:lnTo>
                  <a:lnTo>
                    <a:pt x="556" y="544"/>
                  </a:lnTo>
                  <a:lnTo>
                    <a:pt x="554" y="548"/>
                  </a:lnTo>
                  <a:lnTo>
                    <a:pt x="554" y="548"/>
                  </a:lnTo>
                  <a:lnTo>
                    <a:pt x="552" y="550"/>
                  </a:lnTo>
                  <a:lnTo>
                    <a:pt x="552" y="550"/>
                  </a:lnTo>
                  <a:lnTo>
                    <a:pt x="548" y="550"/>
                  </a:lnTo>
                  <a:lnTo>
                    <a:pt x="548" y="550"/>
                  </a:lnTo>
                  <a:lnTo>
                    <a:pt x="548" y="550"/>
                  </a:lnTo>
                  <a:lnTo>
                    <a:pt x="548" y="550"/>
                  </a:lnTo>
                  <a:lnTo>
                    <a:pt x="542" y="552"/>
                  </a:lnTo>
                  <a:lnTo>
                    <a:pt x="534" y="550"/>
                  </a:lnTo>
                  <a:lnTo>
                    <a:pt x="534" y="550"/>
                  </a:lnTo>
                  <a:lnTo>
                    <a:pt x="534" y="552"/>
                  </a:lnTo>
                  <a:lnTo>
                    <a:pt x="534" y="552"/>
                  </a:lnTo>
                  <a:lnTo>
                    <a:pt x="528" y="552"/>
                  </a:lnTo>
                  <a:lnTo>
                    <a:pt x="528" y="552"/>
                  </a:lnTo>
                  <a:lnTo>
                    <a:pt x="528" y="550"/>
                  </a:lnTo>
                  <a:lnTo>
                    <a:pt x="526" y="548"/>
                  </a:lnTo>
                  <a:lnTo>
                    <a:pt x="526" y="548"/>
                  </a:lnTo>
                  <a:lnTo>
                    <a:pt x="526" y="548"/>
                  </a:lnTo>
                  <a:lnTo>
                    <a:pt x="526" y="546"/>
                  </a:lnTo>
                  <a:lnTo>
                    <a:pt x="528" y="542"/>
                  </a:lnTo>
                  <a:lnTo>
                    <a:pt x="528" y="542"/>
                  </a:lnTo>
                  <a:lnTo>
                    <a:pt x="528" y="534"/>
                  </a:lnTo>
                  <a:lnTo>
                    <a:pt x="528" y="534"/>
                  </a:lnTo>
                  <a:lnTo>
                    <a:pt x="526" y="532"/>
                  </a:lnTo>
                  <a:lnTo>
                    <a:pt x="526" y="532"/>
                  </a:lnTo>
                  <a:lnTo>
                    <a:pt x="524" y="532"/>
                  </a:lnTo>
                  <a:lnTo>
                    <a:pt x="524" y="532"/>
                  </a:lnTo>
                  <a:lnTo>
                    <a:pt x="522" y="538"/>
                  </a:lnTo>
                  <a:lnTo>
                    <a:pt x="522" y="544"/>
                  </a:lnTo>
                  <a:lnTo>
                    <a:pt x="522" y="544"/>
                  </a:lnTo>
                  <a:lnTo>
                    <a:pt x="522" y="546"/>
                  </a:lnTo>
                  <a:lnTo>
                    <a:pt x="520" y="548"/>
                  </a:lnTo>
                  <a:lnTo>
                    <a:pt x="520" y="548"/>
                  </a:lnTo>
                  <a:lnTo>
                    <a:pt x="518" y="544"/>
                  </a:lnTo>
                  <a:lnTo>
                    <a:pt x="518" y="538"/>
                  </a:lnTo>
                  <a:lnTo>
                    <a:pt x="518" y="538"/>
                  </a:lnTo>
                  <a:lnTo>
                    <a:pt x="516" y="538"/>
                  </a:lnTo>
                  <a:lnTo>
                    <a:pt x="516" y="538"/>
                  </a:lnTo>
                  <a:lnTo>
                    <a:pt x="514" y="534"/>
                  </a:lnTo>
                  <a:lnTo>
                    <a:pt x="514" y="530"/>
                  </a:lnTo>
                  <a:lnTo>
                    <a:pt x="514" y="530"/>
                  </a:lnTo>
                  <a:lnTo>
                    <a:pt x="514" y="528"/>
                  </a:lnTo>
                  <a:lnTo>
                    <a:pt x="514" y="528"/>
                  </a:lnTo>
                  <a:lnTo>
                    <a:pt x="514" y="526"/>
                  </a:lnTo>
                  <a:lnTo>
                    <a:pt x="514" y="526"/>
                  </a:lnTo>
                  <a:lnTo>
                    <a:pt x="512" y="524"/>
                  </a:lnTo>
                  <a:lnTo>
                    <a:pt x="508" y="522"/>
                  </a:lnTo>
                  <a:lnTo>
                    <a:pt x="508" y="522"/>
                  </a:lnTo>
                  <a:lnTo>
                    <a:pt x="506" y="520"/>
                  </a:lnTo>
                  <a:lnTo>
                    <a:pt x="508" y="520"/>
                  </a:lnTo>
                  <a:lnTo>
                    <a:pt x="508" y="520"/>
                  </a:lnTo>
                  <a:lnTo>
                    <a:pt x="504" y="518"/>
                  </a:lnTo>
                  <a:lnTo>
                    <a:pt x="504" y="518"/>
                  </a:lnTo>
                  <a:lnTo>
                    <a:pt x="498" y="502"/>
                  </a:lnTo>
                  <a:lnTo>
                    <a:pt x="498" y="502"/>
                  </a:lnTo>
                  <a:lnTo>
                    <a:pt x="494" y="504"/>
                  </a:lnTo>
                  <a:lnTo>
                    <a:pt x="494" y="504"/>
                  </a:lnTo>
                  <a:lnTo>
                    <a:pt x="494" y="502"/>
                  </a:lnTo>
                  <a:lnTo>
                    <a:pt x="494" y="502"/>
                  </a:lnTo>
                  <a:lnTo>
                    <a:pt x="496" y="500"/>
                  </a:lnTo>
                  <a:lnTo>
                    <a:pt x="496" y="500"/>
                  </a:lnTo>
                  <a:lnTo>
                    <a:pt x="496" y="500"/>
                  </a:lnTo>
                  <a:lnTo>
                    <a:pt x="496" y="496"/>
                  </a:lnTo>
                  <a:lnTo>
                    <a:pt x="496" y="496"/>
                  </a:lnTo>
                  <a:lnTo>
                    <a:pt x="500" y="496"/>
                  </a:lnTo>
                  <a:lnTo>
                    <a:pt x="504" y="496"/>
                  </a:lnTo>
                  <a:lnTo>
                    <a:pt x="504" y="496"/>
                  </a:lnTo>
                  <a:lnTo>
                    <a:pt x="504" y="494"/>
                  </a:lnTo>
                  <a:lnTo>
                    <a:pt x="506" y="492"/>
                  </a:lnTo>
                  <a:lnTo>
                    <a:pt x="508" y="492"/>
                  </a:lnTo>
                  <a:lnTo>
                    <a:pt x="508" y="492"/>
                  </a:lnTo>
                  <a:lnTo>
                    <a:pt x="508" y="494"/>
                  </a:lnTo>
                  <a:lnTo>
                    <a:pt x="508" y="494"/>
                  </a:lnTo>
                  <a:lnTo>
                    <a:pt x="512" y="496"/>
                  </a:lnTo>
                  <a:lnTo>
                    <a:pt x="516" y="496"/>
                  </a:lnTo>
                  <a:lnTo>
                    <a:pt x="516" y="496"/>
                  </a:lnTo>
                  <a:lnTo>
                    <a:pt x="520" y="502"/>
                  </a:lnTo>
                  <a:lnTo>
                    <a:pt x="520" y="504"/>
                  </a:lnTo>
                  <a:lnTo>
                    <a:pt x="520" y="504"/>
                  </a:lnTo>
                  <a:lnTo>
                    <a:pt x="526" y="514"/>
                  </a:lnTo>
                  <a:lnTo>
                    <a:pt x="526" y="514"/>
                  </a:lnTo>
                  <a:lnTo>
                    <a:pt x="530" y="516"/>
                  </a:lnTo>
                  <a:lnTo>
                    <a:pt x="534" y="518"/>
                  </a:lnTo>
                  <a:lnTo>
                    <a:pt x="534" y="518"/>
                  </a:lnTo>
                  <a:lnTo>
                    <a:pt x="540" y="524"/>
                  </a:lnTo>
                  <a:lnTo>
                    <a:pt x="540" y="524"/>
                  </a:lnTo>
                  <a:lnTo>
                    <a:pt x="544" y="526"/>
                  </a:lnTo>
                  <a:lnTo>
                    <a:pt x="548" y="526"/>
                  </a:lnTo>
                  <a:lnTo>
                    <a:pt x="548" y="526"/>
                  </a:lnTo>
                  <a:lnTo>
                    <a:pt x="552" y="528"/>
                  </a:lnTo>
                  <a:lnTo>
                    <a:pt x="554" y="530"/>
                  </a:lnTo>
                  <a:lnTo>
                    <a:pt x="554" y="530"/>
                  </a:lnTo>
                  <a:lnTo>
                    <a:pt x="558" y="526"/>
                  </a:lnTo>
                  <a:lnTo>
                    <a:pt x="560" y="524"/>
                  </a:lnTo>
                  <a:lnTo>
                    <a:pt x="560" y="524"/>
                  </a:lnTo>
                  <a:lnTo>
                    <a:pt x="566" y="522"/>
                  </a:lnTo>
                  <a:lnTo>
                    <a:pt x="570" y="522"/>
                  </a:lnTo>
                  <a:lnTo>
                    <a:pt x="570" y="522"/>
                  </a:lnTo>
                  <a:lnTo>
                    <a:pt x="572" y="524"/>
                  </a:lnTo>
                  <a:lnTo>
                    <a:pt x="572" y="524"/>
                  </a:lnTo>
                  <a:lnTo>
                    <a:pt x="574" y="528"/>
                  </a:lnTo>
                  <a:lnTo>
                    <a:pt x="574" y="528"/>
                  </a:lnTo>
                  <a:lnTo>
                    <a:pt x="576" y="532"/>
                  </a:lnTo>
                  <a:lnTo>
                    <a:pt x="576" y="534"/>
                  </a:lnTo>
                  <a:lnTo>
                    <a:pt x="576" y="534"/>
                  </a:lnTo>
                  <a:lnTo>
                    <a:pt x="582" y="538"/>
                  </a:lnTo>
                  <a:lnTo>
                    <a:pt x="590" y="538"/>
                  </a:lnTo>
                  <a:lnTo>
                    <a:pt x="590" y="538"/>
                  </a:lnTo>
                  <a:lnTo>
                    <a:pt x="592" y="540"/>
                  </a:lnTo>
                  <a:lnTo>
                    <a:pt x="592" y="540"/>
                  </a:lnTo>
                  <a:lnTo>
                    <a:pt x="604" y="540"/>
                  </a:lnTo>
                  <a:lnTo>
                    <a:pt x="604" y="540"/>
                  </a:lnTo>
                  <a:lnTo>
                    <a:pt x="610" y="542"/>
                  </a:lnTo>
                  <a:lnTo>
                    <a:pt x="610" y="542"/>
                  </a:lnTo>
                  <a:lnTo>
                    <a:pt x="616" y="542"/>
                  </a:lnTo>
                  <a:lnTo>
                    <a:pt x="622" y="540"/>
                  </a:lnTo>
                  <a:lnTo>
                    <a:pt x="630" y="540"/>
                  </a:lnTo>
                  <a:lnTo>
                    <a:pt x="630" y="540"/>
                  </a:lnTo>
                  <a:lnTo>
                    <a:pt x="636" y="538"/>
                  </a:lnTo>
                  <a:lnTo>
                    <a:pt x="636" y="538"/>
                  </a:lnTo>
                  <a:lnTo>
                    <a:pt x="638" y="540"/>
                  </a:lnTo>
                  <a:lnTo>
                    <a:pt x="644" y="540"/>
                  </a:lnTo>
                  <a:lnTo>
                    <a:pt x="656" y="538"/>
                  </a:lnTo>
                  <a:lnTo>
                    <a:pt x="656" y="538"/>
                  </a:lnTo>
                  <a:lnTo>
                    <a:pt x="658" y="540"/>
                  </a:lnTo>
                  <a:lnTo>
                    <a:pt x="658" y="544"/>
                  </a:lnTo>
                  <a:lnTo>
                    <a:pt x="658" y="544"/>
                  </a:lnTo>
                  <a:lnTo>
                    <a:pt x="662" y="546"/>
                  </a:lnTo>
                  <a:lnTo>
                    <a:pt x="662" y="546"/>
                  </a:lnTo>
                  <a:lnTo>
                    <a:pt x="664" y="552"/>
                  </a:lnTo>
                  <a:lnTo>
                    <a:pt x="664" y="552"/>
                  </a:lnTo>
                  <a:lnTo>
                    <a:pt x="666" y="552"/>
                  </a:lnTo>
                  <a:lnTo>
                    <a:pt x="670" y="554"/>
                  </a:lnTo>
                  <a:lnTo>
                    <a:pt x="670" y="554"/>
                  </a:lnTo>
                  <a:lnTo>
                    <a:pt x="672" y="558"/>
                  </a:lnTo>
                  <a:lnTo>
                    <a:pt x="672" y="558"/>
                  </a:lnTo>
                  <a:lnTo>
                    <a:pt x="676" y="560"/>
                  </a:lnTo>
                  <a:lnTo>
                    <a:pt x="680" y="562"/>
                  </a:lnTo>
                  <a:lnTo>
                    <a:pt x="684" y="562"/>
                  </a:lnTo>
                  <a:lnTo>
                    <a:pt x="690" y="562"/>
                  </a:lnTo>
                  <a:lnTo>
                    <a:pt x="690" y="562"/>
                  </a:lnTo>
                  <a:lnTo>
                    <a:pt x="688" y="564"/>
                  </a:lnTo>
                  <a:lnTo>
                    <a:pt x="688" y="564"/>
                  </a:lnTo>
                  <a:lnTo>
                    <a:pt x="686" y="566"/>
                  </a:lnTo>
                  <a:lnTo>
                    <a:pt x="682" y="566"/>
                  </a:lnTo>
                  <a:lnTo>
                    <a:pt x="678" y="566"/>
                  </a:lnTo>
                  <a:lnTo>
                    <a:pt x="676" y="566"/>
                  </a:lnTo>
                  <a:lnTo>
                    <a:pt x="676" y="566"/>
                  </a:lnTo>
                  <a:lnTo>
                    <a:pt x="684" y="576"/>
                  </a:lnTo>
                  <a:lnTo>
                    <a:pt x="690" y="580"/>
                  </a:lnTo>
                  <a:lnTo>
                    <a:pt x="694" y="582"/>
                  </a:lnTo>
                  <a:lnTo>
                    <a:pt x="694" y="582"/>
                  </a:lnTo>
                  <a:lnTo>
                    <a:pt x="698" y="580"/>
                  </a:lnTo>
                  <a:lnTo>
                    <a:pt x="698" y="580"/>
                  </a:lnTo>
                  <a:lnTo>
                    <a:pt x="704" y="578"/>
                  </a:lnTo>
                  <a:lnTo>
                    <a:pt x="706" y="576"/>
                  </a:lnTo>
                  <a:lnTo>
                    <a:pt x="704" y="572"/>
                  </a:lnTo>
                  <a:lnTo>
                    <a:pt x="704" y="572"/>
                  </a:lnTo>
                  <a:lnTo>
                    <a:pt x="706" y="570"/>
                  </a:lnTo>
                  <a:lnTo>
                    <a:pt x="706" y="570"/>
                  </a:lnTo>
                  <a:lnTo>
                    <a:pt x="710" y="568"/>
                  </a:lnTo>
                  <a:lnTo>
                    <a:pt x="710" y="568"/>
                  </a:lnTo>
                  <a:lnTo>
                    <a:pt x="710" y="576"/>
                  </a:lnTo>
                  <a:lnTo>
                    <a:pt x="710" y="576"/>
                  </a:lnTo>
                  <a:lnTo>
                    <a:pt x="712" y="578"/>
                  </a:lnTo>
                  <a:lnTo>
                    <a:pt x="712" y="582"/>
                  </a:lnTo>
                  <a:lnTo>
                    <a:pt x="712" y="582"/>
                  </a:lnTo>
                  <a:lnTo>
                    <a:pt x="712" y="584"/>
                  </a:lnTo>
                  <a:lnTo>
                    <a:pt x="710" y="586"/>
                  </a:lnTo>
                  <a:lnTo>
                    <a:pt x="710" y="586"/>
                  </a:lnTo>
                  <a:lnTo>
                    <a:pt x="712" y="600"/>
                  </a:lnTo>
                  <a:lnTo>
                    <a:pt x="712" y="600"/>
                  </a:lnTo>
                  <a:lnTo>
                    <a:pt x="716" y="618"/>
                  </a:lnTo>
                  <a:lnTo>
                    <a:pt x="716" y="618"/>
                  </a:lnTo>
                  <a:lnTo>
                    <a:pt x="720" y="628"/>
                  </a:lnTo>
                  <a:lnTo>
                    <a:pt x="724" y="638"/>
                  </a:lnTo>
                  <a:lnTo>
                    <a:pt x="724" y="638"/>
                  </a:lnTo>
                  <a:lnTo>
                    <a:pt x="730" y="650"/>
                  </a:lnTo>
                  <a:lnTo>
                    <a:pt x="730" y="650"/>
                  </a:lnTo>
                  <a:lnTo>
                    <a:pt x="732" y="658"/>
                  </a:lnTo>
                  <a:lnTo>
                    <a:pt x="732" y="658"/>
                  </a:lnTo>
                  <a:lnTo>
                    <a:pt x="734" y="662"/>
                  </a:lnTo>
                  <a:lnTo>
                    <a:pt x="734" y="662"/>
                  </a:lnTo>
                  <a:lnTo>
                    <a:pt x="742" y="678"/>
                  </a:lnTo>
                  <a:lnTo>
                    <a:pt x="742" y="678"/>
                  </a:lnTo>
                  <a:lnTo>
                    <a:pt x="744" y="686"/>
                  </a:lnTo>
                  <a:lnTo>
                    <a:pt x="744" y="686"/>
                  </a:lnTo>
                  <a:lnTo>
                    <a:pt x="750" y="692"/>
                  </a:lnTo>
                  <a:lnTo>
                    <a:pt x="750" y="692"/>
                  </a:lnTo>
                  <a:lnTo>
                    <a:pt x="754" y="692"/>
                  </a:lnTo>
                  <a:lnTo>
                    <a:pt x="756" y="688"/>
                  </a:lnTo>
                  <a:lnTo>
                    <a:pt x="756" y="688"/>
                  </a:lnTo>
                  <a:lnTo>
                    <a:pt x="758" y="684"/>
                  </a:lnTo>
                  <a:lnTo>
                    <a:pt x="758" y="684"/>
                  </a:lnTo>
                  <a:lnTo>
                    <a:pt x="764" y="682"/>
                  </a:lnTo>
                  <a:lnTo>
                    <a:pt x="764" y="682"/>
                  </a:lnTo>
                  <a:lnTo>
                    <a:pt x="764" y="680"/>
                  </a:lnTo>
                  <a:lnTo>
                    <a:pt x="764" y="680"/>
                  </a:lnTo>
                  <a:lnTo>
                    <a:pt x="766" y="674"/>
                  </a:lnTo>
                  <a:lnTo>
                    <a:pt x="766" y="674"/>
                  </a:lnTo>
                  <a:lnTo>
                    <a:pt x="770" y="674"/>
                  </a:lnTo>
                  <a:lnTo>
                    <a:pt x="770" y="674"/>
                  </a:lnTo>
                  <a:lnTo>
                    <a:pt x="770" y="668"/>
                  </a:lnTo>
                  <a:lnTo>
                    <a:pt x="770" y="662"/>
                  </a:lnTo>
                  <a:lnTo>
                    <a:pt x="770" y="662"/>
                  </a:lnTo>
                  <a:lnTo>
                    <a:pt x="772" y="658"/>
                  </a:lnTo>
                  <a:lnTo>
                    <a:pt x="774" y="652"/>
                  </a:lnTo>
                  <a:lnTo>
                    <a:pt x="774" y="648"/>
                  </a:lnTo>
                  <a:lnTo>
                    <a:pt x="774" y="644"/>
                  </a:lnTo>
                  <a:lnTo>
                    <a:pt x="774" y="644"/>
                  </a:lnTo>
                  <a:lnTo>
                    <a:pt x="774" y="636"/>
                  </a:lnTo>
                  <a:lnTo>
                    <a:pt x="774" y="630"/>
                  </a:lnTo>
                  <a:lnTo>
                    <a:pt x="774" y="630"/>
                  </a:lnTo>
                  <a:lnTo>
                    <a:pt x="774" y="626"/>
                  </a:lnTo>
                  <a:lnTo>
                    <a:pt x="774" y="626"/>
                  </a:lnTo>
                  <a:lnTo>
                    <a:pt x="778" y="624"/>
                  </a:lnTo>
                  <a:lnTo>
                    <a:pt x="780" y="626"/>
                  </a:lnTo>
                  <a:lnTo>
                    <a:pt x="780" y="626"/>
                  </a:lnTo>
                  <a:lnTo>
                    <a:pt x="784" y="620"/>
                  </a:lnTo>
                  <a:lnTo>
                    <a:pt x="784" y="620"/>
                  </a:lnTo>
                  <a:lnTo>
                    <a:pt x="790" y="620"/>
                  </a:lnTo>
                  <a:lnTo>
                    <a:pt x="790" y="620"/>
                  </a:lnTo>
                  <a:lnTo>
                    <a:pt x="792" y="616"/>
                  </a:lnTo>
                  <a:lnTo>
                    <a:pt x="794" y="612"/>
                  </a:lnTo>
                  <a:lnTo>
                    <a:pt x="794" y="612"/>
                  </a:lnTo>
                  <a:lnTo>
                    <a:pt x="798" y="610"/>
                  </a:lnTo>
                  <a:lnTo>
                    <a:pt x="798" y="610"/>
                  </a:lnTo>
                  <a:lnTo>
                    <a:pt x="804" y="604"/>
                  </a:lnTo>
                  <a:lnTo>
                    <a:pt x="804" y="604"/>
                  </a:lnTo>
                  <a:lnTo>
                    <a:pt x="808" y="602"/>
                  </a:lnTo>
                  <a:lnTo>
                    <a:pt x="808" y="602"/>
                  </a:lnTo>
                  <a:lnTo>
                    <a:pt x="816" y="592"/>
                  </a:lnTo>
                  <a:lnTo>
                    <a:pt x="816" y="592"/>
                  </a:lnTo>
                  <a:lnTo>
                    <a:pt x="826" y="590"/>
                  </a:lnTo>
                  <a:lnTo>
                    <a:pt x="826" y="590"/>
                  </a:lnTo>
                  <a:lnTo>
                    <a:pt x="828" y="586"/>
                  </a:lnTo>
                  <a:lnTo>
                    <a:pt x="832" y="582"/>
                  </a:lnTo>
                  <a:lnTo>
                    <a:pt x="832" y="582"/>
                  </a:lnTo>
                  <a:lnTo>
                    <a:pt x="830" y="578"/>
                  </a:lnTo>
                  <a:lnTo>
                    <a:pt x="830" y="578"/>
                  </a:lnTo>
                  <a:lnTo>
                    <a:pt x="834" y="576"/>
                  </a:lnTo>
                  <a:lnTo>
                    <a:pt x="838" y="574"/>
                  </a:lnTo>
                  <a:lnTo>
                    <a:pt x="838" y="574"/>
                  </a:lnTo>
                  <a:lnTo>
                    <a:pt x="842" y="570"/>
                  </a:lnTo>
                  <a:lnTo>
                    <a:pt x="842" y="570"/>
                  </a:lnTo>
                  <a:lnTo>
                    <a:pt x="844" y="574"/>
                  </a:lnTo>
                  <a:lnTo>
                    <a:pt x="844" y="574"/>
                  </a:lnTo>
                  <a:lnTo>
                    <a:pt x="844" y="574"/>
                  </a:lnTo>
                  <a:lnTo>
                    <a:pt x="844" y="574"/>
                  </a:lnTo>
                  <a:lnTo>
                    <a:pt x="846" y="570"/>
                  </a:lnTo>
                  <a:lnTo>
                    <a:pt x="846" y="570"/>
                  </a:lnTo>
                  <a:lnTo>
                    <a:pt x="846" y="570"/>
                  </a:lnTo>
                  <a:lnTo>
                    <a:pt x="846" y="570"/>
                  </a:lnTo>
                  <a:lnTo>
                    <a:pt x="848" y="574"/>
                  </a:lnTo>
                  <a:lnTo>
                    <a:pt x="850" y="574"/>
                  </a:lnTo>
                  <a:lnTo>
                    <a:pt x="850" y="574"/>
                  </a:lnTo>
                  <a:lnTo>
                    <a:pt x="850" y="572"/>
                  </a:lnTo>
                  <a:lnTo>
                    <a:pt x="850" y="572"/>
                  </a:lnTo>
                  <a:lnTo>
                    <a:pt x="852" y="572"/>
                  </a:lnTo>
                  <a:lnTo>
                    <a:pt x="852" y="572"/>
                  </a:lnTo>
                  <a:lnTo>
                    <a:pt x="854" y="570"/>
                  </a:lnTo>
                  <a:lnTo>
                    <a:pt x="854" y="570"/>
                  </a:lnTo>
                  <a:lnTo>
                    <a:pt x="854" y="570"/>
                  </a:lnTo>
                  <a:lnTo>
                    <a:pt x="854" y="570"/>
                  </a:lnTo>
                  <a:lnTo>
                    <a:pt x="854" y="572"/>
                  </a:lnTo>
                  <a:lnTo>
                    <a:pt x="856" y="572"/>
                  </a:lnTo>
                  <a:lnTo>
                    <a:pt x="856" y="572"/>
                  </a:lnTo>
                  <a:lnTo>
                    <a:pt x="858" y="568"/>
                  </a:lnTo>
                  <a:lnTo>
                    <a:pt x="858" y="568"/>
                  </a:lnTo>
                  <a:lnTo>
                    <a:pt x="858" y="568"/>
                  </a:lnTo>
                  <a:lnTo>
                    <a:pt x="858" y="568"/>
                  </a:lnTo>
                  <a:lnTo>
                    <a:pt x="860" y="572"/>
                  </a:lnTo>
                  <a:lnTo>
                    <a:pt x="860" y="572"/>
                  </a:lnTo>
                  <a:lnTo>
                    <a:pt x="860" y="572"/>
                  </a:lnTo>
                  <a:lnTo>
                    <a:pt x="862" y="570"/>
                  </a:lnTo>
                  <a:lnTo>
                    <a:pt x="864" y="568"/>
                  </a:lnTo>
                  <a:lnTo>
                    <a:pt x="864" y="568"/>
                  </a:lnTo>
                  <a:lnTo>
                    <a:pt x="864" y="566"/>
                  </a:lnTo>
                  <a:lnTo>
                    <a:pt x="862" y="564"/>
                  </a:lnTo>
                  <a:lnTo>
                    <a:pt x="862" y="564"/>
                  </a:lnTo>
                  <a:lnTo>
                    <a:pt x="864" y="562"/>
                  </a:lnTo>
                  <a:lnTo>
                    <a:pt x="864" y="562"/>
                  </a:lnTo>
                  <a:lnTo>
                    <a:pt x="864" y="560"/>
                  </a:lnTo>
                  <a:lnTo>
                    <a:pt x="864" y="560"/>
                  </a:lnTo>
                  <a:lnTo>
                    <a:pt x="866" y="564"/>
                  </a:lnTo>
                  <a:lnTo>
                    <a:pt x="866" y="564"/>
                  </a:lnTo>
                  <a:lnTo>
                    <a:pt x="870" y="564"/>
                  </a:lnTo>
                  <a:lnTo>
                    <a:pt x="870" y="564"/>
                  </a:lnTo>
                  <a:lnTo>
                    <a:pt x="874" y="568"/>
                  </a:lnTo>
                  <a:lnTo>
                    <a:pt x="876" y="574"/>
                  </a:lnTo>
                  <a:lnTo>
                    <a:pt x="878" y="580"/>
                  </a:lnTo>
                  <a:lnTo>
                    <a:pt x="880" y="582"/>
                  </a:lnTo>
                  <a:lnTo>
                    <a:pt x="882" y="584"/>
                  </a:lnTo>
                  <a:lnTo>
                    <a:pt x="882" y="584"/>
                  </a:lnTo>
                  <a:lnTo>
                    <a:pt x="884" y="584"/>
                  </a:lnTo>
                  <a:lnTo>
                    <a:pt x="884" y="586"/>
                  </a:lnTo>
                  <a:lnTo>
                    <a:pt x="884" y="586"/>
                  </a:lnTo>
                  <a:lnTo>
                    <a:pt x="888" y="588"/>
                  </a:lnTo>
                  <a:lnTo>
                    <a:pt x="888" y="588"/>
                  </a:lnTo>
                  <a:lnTo>
                    <a:pt x="890" y="590"/>
                  </a:lnTo>
                  <a:lnTo>
                    <a:pt x="892" y="594"/>
                  </a:lnTo>
                  <a:lnTo>
                    <a:pt x="892" y="594"/>
                  </a:lnTo>
                  <a:lnTo>
                    <a:pt x="892" y="594"/>
                  </a:lnTo>
                  <a:lnTo>
                    <a:pt x="888" y="594"/>
                  </a:lnTo>
                  <a:lnTo>
                    <a:pt x="888" y="594"/>
                  </a:lnTo>
                  <a:lnTo>
                    <a:pt x="892" y="596"/>
                  </a:lnTo>
                  <a:lnTo>
                    <a:pt x="892" y="596"/>
                  </a:lnTo>
                  <a:lnTo>
                    <a:pt x="892" y="596"/>
                  </a:lnTo>
                  <a:lnTo>
                    <a:pt x="892" y="596"/>
                  </a:lnTo>
                  <a:lnTo>
                    <a:pt x="892" y="594"/>
                  </a:lnTo>
                  <a:lnTo>
                    <a:pt x="892" y="594"/>
                  </a:lnTo>
                  <a:lnTo>
                    <a:pt x="896" y="602"/>
                  </a:lnTo>
                  <a:lnTo>
                    <a:pt x="898" y="612"/>
                  </a:lnTo>
                  <a:lnTo>
                    <a:pt x="898" y="612"/>
                  </a:lnTo>
                  <a:lnTo>
                    <a:pt x="896" y="618"/>
                  </a:lnTo>
                  <a:lnTo>
                    <a:pt x="894" y="622"/>
                  </a:lnTo>
                  <a:lnTo>
                    <a:pt x="894" y="622"/>
                  </a:lnTo>
                  <a:lnTo>
                    <a:pt x="896" y="624"/>
                  </a:lnTo>
                  <a:lnTo>
                    <a:pt x="896" y="624"/>
                  </a:lnTo>
                  <a:lnTo>
                    <a:pt x="900" y="622"/>
                  </a:lnTo>
                  <a:lnTo>
                    <a:pt x="900" y="622"/>
                  </a:lnTo>
                  <a:lnTo>
                    <a:pt x="900" y="624"/>
                  </a:lnTo>
                  <a:lnTo>
                    <a:pt x="900" y="624"/>
                  </a:lnTo>
                  <a:lnTo>
                    <a:pt x="900" y="624"/>
                  </a:lnTo>
                  <a:lnTo>
                    <a:pt x="900" y="624"/>
                  </a:lnTo>
                  <a:lnTo>
                    <a:pt x="900" y="624"/>
                  </a:lnTo>
                  <a:lnTo>
                    <a:pt x="904" y="624"/>
                  </a:lnTo>
                  <a:lnTo>
                    <a:pt x="904" y="624"/>
                  </a:lnTo>
                  <a:lnTo>
                    <a:pt x="904" y="624"/>
                  </a:lnTo>
                  <a:lnTo>
                    <a:pt x="904" y="626"/>
                  </a:lnTo>
                  <a:lnTo>
                    <a:pt x="906" y="624"/>
                  </a:lnTo>
                  <a:lnTo>
                    <a:pt x="908" y="622"/>
                  </a:lnTo>
                  <a:lnTo>
                    <a:pt x="908" y="622"/>
                  </a:lnTo>
                  <a:lnTo>
                    <a:pt x="914" y="618"/>
                  </a:lnTo>
                  <a:lnTo>
                    <a:pt x="916" y="616"/>
                  </a:lnTo>
                  <a:lnTo>
                    <a:pt x="916" y="612"/>
                  </a:lnTo>
                  <a:lnTo>
                    <a:pt x="918" y="612"/>
                  </a:lnTo>
                  <a:lnTo>
                    <a:pt x="918" y="612"/>
                  </a:lnTo>
                  <a:lnTo>
                    <a:pt x="920" y="616"/>
                  </a:lnTo>
                  <a:lnTo>
                    <a:pt x="922" y="618"/>
                  </a:lnTo>
                  <a:lnTo>
                    <a:pt x="924" y="620"/>
                  </a:lnTo>
                  <a:lnTo>
                    <a:pt x="924" y="620"/>
                  </a:lnTo>
                  <a:lnTo>
                    <a:pt x="926" y="636"/>
                  </a:lnTo>
                  <a:lnTo>
                    <a:pt x="926" y="636"/>
                  </a:lnTo>
                  <a:lnTo>
                    <a:pt x="932" y="648"/>
                  </a:lnTo>
                  <a:lnTo>
                    <a:pt x="932" y="648"/>
                  </a:lnTo>
                  <a:lnTo>
                    <a:pt x="932" y="654"/>
                  </a:lnTo>
                  <a:lnTo>
                    <a:pt x="932" y="662"/>
                  </a:lnTo>
                  <a:lnTo>
                    <a:pt x="932" y="662"/>
                  </a:lnTo>
                  <a:lnTo>
                    <a:pt x="934" y="662"/>
                  </a:lnTo>
                  <a:lnTo>
                    <a:pt x="934" y="662"/>
                  </a:lnTo>
                  <a:lnTo>
                    <a:pt x="932" y="668"/>
                  </a:lnTo>
                  <a:lnTo>
                    <a:pt x="930" y="674"/>
                  </a:lnTo>
                  <a:lnTo>
                    <a:pt x="930" y="674"/>
                  </a:lnTo>
                  <a:lnTo>
                    <a:pt x="932" y="674"/>
                  </a:lnTo>
                  <a:lnTo>
                    <a:pt x="932" y="674"/>
                  </a:lnTo>
                  <a:lnTo>
                    <a:pt x="930" y="682"/>
                  </a:lnTo>
                  <a:lnTo>
                    <a:pt x="928" y="688"/>
                  </a:lnTo>
                  <a:lnTo>
                    <a:pt x="930" y="692"/>
                  </a:lnTo>
                  <a:lnTo>
                    <a:pt x="930" y="692"/>
                  </a:lnTo>
                  <a:lnTo>
                    <a:pt x="932" y="690"/>
                  </a:lnTo>
                  <a:lnTo>
                    <a:pt x="932" y="690"/>
                  </a:lnTo>
                  <a:lnTo>
                    <a:pt x="936" y="694"/>
                  </a:lnTo>
                  <a:lnTo>
                    <a:pt x="938" y="698"/>
                  </a:lnTo>
                  <a:lnTo>
                    <a:pt x="938" y="698"/>
                  </a:lnTo>
                  <a:lnTo>
                    <a:pt x="940" y="698"/>
                  </a:lnTo>
                  <a:lnTo>
                    <a:pt x="940" y="698"/>
                  </a:lnTo>
                  <a:lnTo>
                    <a:pt x="942" y="704"/>
                  </a:lnTo>
                  <a:lnTo>
                    <a:pt x="942" y="704"/>
                  </a:lnTo>
                  <a:lnTo>
                    <a:pt x="942" y="704"/>
                  </a:lnTo>
                  <a:lnTo>
                    <a:pt x="942" y="704"/>
                  </a:lnTo>
                  <a:lnTo>
                    <a:pt x="944" y="706"/>
                  </a:lnTo>
                  <a:lnTo>
                    <a:pt x="946" y="706"/>
                  </a:lnTo>
                  <a:lnTo>
                    <a:pt x="946" y="706"/>
                  </a:lnTo>
                  <a:lnTo>
                    <a:pt x="946" y="706"/>
                  </a:lnTo>
                  <a:lnTo>
                    <a:pt x="946" y="706"/>
                  </a:lnTo>
                  <a:lnTo>
                    <a:pt x="946" y="712"/>
                  </a:lnTo>
                  <a:lnTo>
                    <a:pt x="948" y="718"/>
                  </a:lnTo>
                  <a:lnTo>
                    <a:pt x="948" y="718"/>
                  </a:lnTo>
                  <a:lnTo>
                    <a:pt x="950" y="722"/>
                  </a:lnTo>
                  <a:lnTo>
                    <a:pt x="950" y="722"/>
                  </a:lnTo>
                  <a:lnTo>
                    <a:pt x="950" y="726"/>
                  </a:lnTo>
                  <a:lnTo>
                    <a:pt x="950" y="728"/>
                  </a:lnTo>
                  <a:lnTo>
                    <a:pt x="950" y="728"/>
                  </a:lnTo>
                  <a:lnTo>
                    <a:pt x="950" y="728"/>
                  </a:lnTo>
                  <a:lnTo>
                    <a:pt x="950" y="728"/>
                  </a:lnTo>
                  <a:lnTo>
                    <a:pt x="954" y="702"/>
                  </a:lnTo>
                  <a:lnTo>
                    <a:pt x="954" y="702"/>
                  </a:lnTo>
                  <a:lnTo>
                    <a:pt x="950" y="702"/>
                  </a:lnTo>
                  <a:lnTo>
                    <a:pt x="948" y="698"/>
                  </a:lnTo>
                  <a:lnTo>
                    <a:pt x="946" y="688"/>
                  </a:lnTo>
                  <a:lnTo>
                    <a:pt x="946" y="688"/>
                  </a:lnTo>
                  <a:close/>
                  <a:moveTo>
                    <a:pt x="312" y="384"/>
                  </a:moveTo>
                  <a:lnTo>
                    <a:pt x="312" y="384"/>
                  </a:lnTo>
                  <a:lnTo>
                    <a:pt x="310" y="382"/>
                  </a:lnTo>
                  <a:lnTo>
                    <a:pt x="310" y="382"/>
                  </a:lnTo>
                  <a:lnTo>
                    <a:pt x="310" y="382"/>
                  </a:lnTo>
                  <a:lnTo>
                    <a:pt x="310" y="382"/>
                  </a:lnTo>
                  <a:lnTo>
                    <a:pt x="312" y="382"/>
                  </a:lnTo>
                  <a:lnTo>
                    <a:pt x="312" y="382"/>
                  </a:lnTo>
                  <a:lnTo>
                    <a:pt x="312" y="384"/>
                  </a:lnTo>
                  <a:lnTo>
                    <a:pt x="312" y="384"/>
                  </a:lnTo>
                  <a:lnTo>
                    <a:pt x="312" y="384"/>
                  </a:lnTo>
                  <a:lnTo>
                    <a:pt x="312" y="384"/>
                  </a:lnTo>
                  <a:close/>
                  <a:moveTo>
                    <a:pt x="554" y="390"/>
                  </a:moveTo>
                  <a:lnTo>
                    <a:pt x="554" y="390"/>
                  </a:lnTo>
                  <a:lnTo>
                    <a:pt x="552" y="388"/>
                  </a:lnTo>
                  <a:lnTo>
                    <a:pt x="552" y="388"/>
                  </a:lnTo>
                  <a:lnTo>
                    <a:pt x="552" y="390"/>
                  </a:lnTo>
                  <a:lnTo>
                    <a:pt x="552" y="390"/>
                  </a:lnTo>
                  <a:lnTo>
                    <a:pt x="550" y="390"/>
                  </a:lnTo>
                  <a:lnTo>
                    <a:pt x="550" y="390"/>
                  </a:lnTo>
                  <a:lnTo>
                    <a:pt x="548" y="392"/>
                  </a:lnTo>
                  <a:lnTo>
                    <a:pt x="548" y="392"/>
                  </a:lnTo>
                  <a:lnTo>
                    <a:pt x="546" y="392"/>
                  </a:lnTo>
                  <a:lnTo>
                    <a:pt x="546" y="392"/>
                  </a:lnTo>
                  <a:lnTo>
                    <a:pt x="546" y="390"/>
                  </a:lnTo>
                  <a:lnTo>
                    <a:pt x="546" y="390"/>
                  </a:lnTo>
                  <a:lnTo>
                    <a:pt x="546" y="388"/>
                  </a:lnTo>
                  <a:lnTo>
                    <a:pt x="546" y="388"/>
                  </a:lnTo>
                  <a:lnTo>
                    <a:pt x="544" y="390"/>
                  </a:lnTo>
                  <a:lnTo>
                    <a:pt x="544" y="390"/>
                  </a:lnTo>
                  <a:lnTo>
                    <a:pt x="542" y="390"/>
                  </a:lnTo>
                  <a:lnTo>
                    <a:pt x="542" y="390"/>
                  </a:lnTo>
                  <a:lnTo>
                    <a:pt x="540" y="386"/>
                  </a:lnTo>
                  <a:lnTo>
                    <a:pt x="540" y="386"/>
                  </a:lnTo>
                  <a:lnTo>
                    <a:pt x="538" y="392"/>
                  </a:lnTo>
                  <a:lnTo>
                    <a:pt x="540" y="398"/>
                  </a:lnTo>
                  <a:lnTo>
                    <a:pt x="540" y="398"/>
                  </a:lnTo>
                  <a:lnTo>
                    <a:pt x="546" y="398"/>
                  </a:lnTo>
                  <a:lnTo>
                    <a:pt x="546" y="398"/>
                  </a:lnTo>
                  <a:lnTo>
                    <a:pt x="544" y="400"/>
                  </a:lnTo>
                  <a:lnTo>
                    <a:pt x="544" y="400"/>
                  </a:lnTo>
                  <a:lnTo>
                    <a:pt x="544" y="400"/>
                  </a:lnTo>
                  <a:lnTo>
                    <a:pt x="544" y="400"/>
                  </a:lnTo>
                  <a:lnTo>
                    <a:pt x="546" y="402"/>
                  </a:lnTo>
                  <a:lnTo>
                    <a:pt x="546" y="402"/>
                  </a:lnTo>
                  <a:lnTo>
                    <a:pt x="546" y="402"/>
                  </a:lnTo>
                  <a:lnTo>
                    <a:pt x="542" y="402"/>
                  </a:lnTo>
                  <a:lnTo>
                    <a:pt x="542" y="402"/>
                  </a:lnTo>
                  <a:lnTo>
                    <a:pt x="542" y="404"/>
                  </a:lnTo>
                  <a:lnTo>
                    <a:pt x="542" y="404"/>
                  </a:lnTo>
                  <a:lnTo>
                    <a:pt x="542" y="404"/>
                  </a:lnTo>
                  <a:lnTo>
                    <a:pt x="546" y="404"/>
                  </a:lnTo>
                  <a:lnTo>
                    <a:pt x="546" y="404"/>
                  </a:lnTo>
                  <a:lnTo>
                    <a:pt x="548" y="408"/>
                  </a:lnTo>
                  <a:lnTo>
                    <a:pt x="548" y="408"/>
                  </a:lnTo>
                  <a:lnTo>
                    <a:pt x="548" y="414"/>
                  </a:lnTo>
                  <a:lnTo>
                    <a:pt x="548" y="414"/>
                  </a:lnTo>
                  <a:lnTo>
                    <a:pt x="548" y="418"/>
                  </a:lnTo>
                  <a:lnTo>
                    <a:pt x="548" y="418"/>
                  </a:lnTo>
                  <a:lnTo>
                    <a:pt x="548" y="424"/>
                  </a:lnTo>
                  <a:lnTo>
                    <a:pt x="548" y="428"/>
                  </a:lnTo>
                  <a:lnTo>
                    <a:pt x="548" y="430"/>
                  </a:lnTo>
                  <a:lnTo>
                    <a:pt x="548" y="430"/>
                  </a:lnTo>
                  <a:lnTo>
                    <a:pt x="544" y="432"/>
                  </a:lnTo>
                  <a:lnTo>
                    <a:pt x="540" y="432"/>
                  </a:lnTo>
                  <a:lnTo>
                    <a:pt x="540" y="432"/>
                  </a:lnTo>
                  <a:lnTo>
                    <a:pt x="532" y="432"/>
                  </a:lnTo>
                  <a:lnTo>
                    <a:pt x="524" y="432"/>
                  </a:lnTo>
                  <a:lnTo>
                    <a:pt x="518" y="430"/>
                  </a:lnTo>
                  <a:lnTo>
                    <a:pt x="514" y="426"/>
                  </a:lnTo>
                  <a:lnTo>
                    <a:pt x="514" y="426"/>
                  </a:lnTo>
                  <a:lnTo>
                    <a:pt x="504" y="422"/>
                  </a:lnTo>
                  <a:lnTo>
                    <a:pt x="504" y="422"/>
                  </a:lnTo>
                  <a:lnTo>
                    <a:pt x="504" y="418"/>
                  </a:lnTo>
                  <a:lnTo>
                    <a:pt x="504" y="414"/>
                  </a:lnTo>
                  <a:lnTo>
                    <a:pt x="506" y="406"/>
                  </a:lnTo>
                  <a:lnTo>
                    <a:pt x="506" y="406"/>
                  </a:lnTo>
                  <a:lnTo>
                    <a:pt x="506" y="406"/>
                  </a:lnTo>
                  <a:lnTo>
                    <a:pt x="506" y="406"/>
                  </a:lnTo>
                  <a:lnTo>
                    <a:pt x="506" y="408"/>
                  </a:lnTo>
                  <a:lnTo>
                    <a:pt x="506" y="408"/>
                  </a:lnTo>
                  <a:lnTo>
                    <a:pt x="508" y="408"/>
                  </a:lnTo>
                  <a:lnTo>
                    <a:pt x="508" y="408"/>
                  </a:lnTo>
                  <a:lnTo>
                    <a:pt x="508" y="406"/>
                  </a:lnTo>
                  <a:lnTo>
                    <a:pt x="508" y="406"/>
                  </a:lnTo>
                  <a:lnTo>
                    <a:pt x="510" y="404"/>
                  </a:lnTo>
                  <a:lnTo>
                    <a:pt x="510" y="404"/>
                  </a:lnTo>
                  <a:lnTo>
                    <a:pt x="510" y="400"/>
                  </a:lnTo>
                  <a:lnTo>
                    <a:pt x="510" y="396"/>
                  </a:lnTo>
                  <a:lnTo>
                    <a:pt x="512" y="394"/>
                  </a:lnTo>
                  <a:lnTo>
                    <a:pt x="518" y="396"/>
                  </a:lnTo>
                  <a:lnTo>
                    <a:pt x="518" y="396"/>
                  </a:lnTo>
                  <a:lnTo>
                    <a:pt x="518" y="396"/>
                  </a:lnTo>
                  <a:lnTo>
                    <a:pt x="518" y="394"/>
                  </a:lnTo>
                  <a:lnTo>
                    <a:pt x="518" y="394"/>
                  </a:lnTo>
                  <a:lnTo>
                    <a:pt x="516" y="392"/>
                  </a:lnTo>
                  <a:lnTo>
                    <a:pt x="514" y="392"/>
                  </a:lnTo>
                  <a:lnTo>
                    <a:pt x="512" y="392"/>
                  </a:lnTo>
                  <a:lnTo>
                    <a:pt x="510" y="390"/>
                  </a:lnTo>
                  <a:lnTo>
                    <a:pt x="510" y="390"/>
                  </a:lnTo>
                  <a:lnTo>
                    <a:pt x="508" y="388"/>
                  </a:lnTo>
                  <a:lnTo>
                    <a:pt x="508" y="388"/>
                  </a:lnTo>
                  <a:lnTo>
                    <a:pt x="506" y="384"/>
                  </a:lnTo>
                  <a:lnTo>
                    <a:pt x="506" y="384"/>
                  </a:lnTo>
                  <a:lnTo>
                    <a:pt x="502" y="378"/>
                  </a:lnTo>
                  <a:lnTo>
                    <a:pt x="502" y="378"/>
                  </a:lnTo>
                  <a:lnTo>
                    <a:pt x="500" y="378"/>
                  </a:lnTo>
                  <a:lnTo>
                    <a:pt x="500" y="378"/>
                  </a:lnTo>
                  <a:lnTo>
                    <a:pt x="496" y="370"/>
                  </a:lnTo>
                  <a:lnTo>
                    <a:pt x="496" y="370"/>
                  </a:lnTo>
                  <a:lnTo>
                    <a:pt x="494" y="370"/>
                  </a:lnTo>
                  <a:lnTo>
                    <a:pt x="494" y="370"/>
                  </a:lnTo>
                  <a:lnTo>
                    <a:pt x="494" y="368"/>
                  </a:lnTo>
                  <a:lnTo>
                    <a:pt x="494" y="368"/>
                  </a:lnTo>
                  <a:lnTo>
                    <a:pt x="494" y="368"/>
                  </a:lnTo>
                  <a:lnTo>
                    <a:pt x="492" y="362"/>
                  </a:lnTo>
                  <a:lnTo>
                    <a:pt x="494" y="358"/>
                  </a:lnTo>
                  <a:lnTo>
                    <a:pt x="494" y="358"/>
                  </a:lnTo>
                  <a:lnTo>
                    <a:pt x="494" y="358"/>
                  </a:lnTo>
                  <a:lnTo>
                    <a:pt x="494" y="358"/>
                  </a:lnTo>
                  <a:lnTo>
                    <a:pt x="492" y="360"/>
                  </a:lnTo>
                  <a:lnTo>
                    <a:pt x="492" y="360"/>
                  </a:lnTo>
                  <a:lnTo>
                    <a:pt x="492" y="360"/>
                  </a:lnTo>
                  <a:lnTo>
                    <a:pt x="492" y="356"/>
                  </a:lnTo>
                  <a:lnTo>
                    <a:pt x="488" y="352"/>
                  </a:lnTo>
                  <a:lnTo>
                    <a:pt x="488" y="352"/>
                  </a:lnTo>
                  <a:lnTo>
                    <a:pt x="486" y="352"/>
                  </a:lnTo>
                  <a:lnTo>
                    <a:pt x="486" y="350"/>
                  </a:lnTo>
                  <a:lnTo>
                    <a:pt x="486" y="350"/>
                  </a:lnTo>
                  <a:lnTo>
                    <a:pt x="488" y="348"/>
                  </a:lnTo>
                  <a:lnTo>
                    <a:pt x="490" y="346"/>
                  </a:lnTo>
                  <a:lnTo>
                    <a:pt x="490" y="346"/>
                  </a:lnTo>
                  <a:lnTo>
                    <a:pt x="494" y="338"/>
                  </a:lnTo>
                  <a:lnTo>
                    <a:pt x="494" y="338"/>
                  </a:lnTo>
                  <a:lnTo>
                    <a:pt x="494" y="338"/>
                  </a:lnTo>
                  <a:lnTo>
                    <a:pt x="494" y="338"/>
                  </a:lnTo>
                  <a:lnTo>
                    <a:pt x="498" y="338"/>
                  </a:lnTo>
                  <a:lnTo>
                    <a:pt x="502" y="336"/>
                  </a:lnTo>
                  <a:lnTo>
                    <a:pt x="502" y="336"/>
                  </a:lnTo>
                  <a:lnTo>
                    <a:pt x="504" y="336"/>
                  </a:lnTo>
                  <a:lnTo>
                    <a:pt x="504" y="336"/>
                  </a:lnTo>
                  <a:lnTo>
                    <a:pt x="504" y="334"/>
                  </a:lnTo>
                  <a:lnTo>
                    <a:pt x="504" y="334"/>
                  </a:lnTo>
                  <a:lnTo>
                    <a:pt x="508" y="332"/>
                  </a:lnTo>
                  <a:lnTo>
                    <a:pt x="510" y="330"/>
                  </a:lnTo>
                  <a:lnTo>
                    <a:pt x="510" y="330"/>
                  </a:lnTo>
                  <a:lnTo>
                    <a:pt x="514" y="330"/>
                  </a:lnTo>
                  <a:lnTo>
                    <a:pt x="514" y="330"/>
                  </a:lnTo>
                  <a:lnTo>
                    <a:pt x="520" y="326"/>
                  </a:lnTo>
                  <a:lnTo>
                    <a:pt x="522" y="324"/>
                  </a:lnTo>
                  <a:lnTo>
                    <a:pt x="526" y="324"/>
                  </a:lnTo>
                  <a:lnTo>
                    <a:pt x="526" y="324"/>
                  </a:lnTo>
                  <a:lnTo>
                    <a:pt x="530" y="324"/>
                  </a:lnTo>
                  <a:lnTo>
                    <a:pt x="532" y="326"/>
                  </a:lnTo>
                  <a:lnTo>
                    <a:pt x="532" y="326"/>
                  </a:lnTo>
                  <a:lnTo>
                    <a:pt x="534" y="326"/>
                  </a:lnTo>
                  <a:lnTo>
                    <a:pt x="536" y="324"/>
                  </a:lnTo>
                  <a:lnTo>
                    <a:pt x="536" y="324"/>
                  </a:lnTo>
                  <a:lnTo>
                    <a:pt x="540" y="326"/>
                  </a:lnTo>
                  <a:lnTo>
                    <a:pt x="540" y="326"/>
                  </a:lnTo>
                  <a:lnTo>
                    <a:pt x="542" y="328"/>
                  </a:lnTo>
                  <a:lnTo>
                    <a:pt x="542" y="328"/>
                  </a:lnTo>
                  <a:lnTo>
                    <a:pt x="540" y="330"/>
                  </a:lnTo>
                  <a:lnTo>
                    <a:pt x="540" y="330"/>
                  </a:lnTo>
                  <a:lnTo>
                    <a:pt x="542" y="334"/>
                  </a:lnTo>
                  <a:lnTo>
                    <a:pt x="538" y="340"/>
                  </a:lnTo>
                  <a:lnTo>
                    <a:pt x="538" y="340"/>
                  </a:lnTo>
                  <a:lnTo>
                    <a:pt x="540" y="342"/>
                  </a:lnTo>
                  <a:lnTo>
                    <a:pt x="542" y="342"/>
                  </a:lnTo>
                  <a:lnTo>
                    <a:pt x="542" y="342"/>
                  </a:lnTo>
                  <a:lnTo>
                    <a:pt x="542" y="342"/>
                  </a:lnTo>
                  <a:lnTo>
                    <a:pt x="542" y="342"/>
                  </a:lnTo>
                  <a:lnTo>
                    <a:pt x="530" y="342"/>
                  </a:lnTo>
                  <a:lnTo>
                    <a:pt x="530" y="342"/>
                  </a:lnTo>
                  <a:lnTo>
                    <a:pt x="526" y="342"/>
                  </a:lnTo>
                  <a:lnTo>
                    <a:pt x="526" y="342"/>
                  </a:lnTo>
                  <a:lnTo>
                    <a:pt x="526" y="344"/>
                  </a:lnTo>
                  <a:lnTo>
                    <a:pt x="526" y="344"/>
                  </a:lnTo>
                  <a:lnTo>
                    <a:pt x="524" y="348"/>
                  </a:lnTo>
                  <a:lnTo>
                    <a:pt x="524" y="348"/>
                  </a:lnTo>
                  <a:lnTo>
                    <a:pt x="526" y="350"/>
                  </a:lnTo>
                  <a:lnTo>
                    <a:pt x="526" y="350"/>
                  </a:lnTo>
                  <a:lnTo>
                    <a:pt x="528" y="350"/>
                  </a:lnTo>
                  <a:lnTo>
                    <a:pt x="528" y="350"/>
                  </a:lnTo>
                  <a:lnTo>
                    <a:pt x="522" y="350"/>
                  </a:lnTo>
                  <a:lnTo>
                    <a:pt x="518" y="350"/>
                  </a:lnTo>
                  <a:lnTo>
                    <a:pt x="518" y="350"/>
                  </a:lnTo>
                  <a:lnTo>
                    <a:pt x="516" y="350"/>
                  </a:lnTo>
                  <a:lnTo>
                    <a:pt x="516" y="352"/>
                  </a:lnTo>
                  <a:lnTo>
                    <a:pt x="516" y="352"/>
                  </a:lnTo>
                  <a:lnTo>
                    <a:pt x="522" y="354"/>
                  </a:lnTo>
                  <a:lnTo>
                    <a:pt x="522" y="354"/>
                  </a:lnTo>
                  <a:lnTo>
                    <a:pt x="524" y="360"/>
                  </a:lnTo>
                  <a:lnTo>
                    <a:pt x="526" y="366"/>
                  </a:lnTo>
                  <a:lnTo>
                    <a:pt x="528" y="366"/>
                  </a:lnTo>
                  <a:lnTo>
                    <a:pt x="528" y="366"/>
                  </a:lnTo>
                  <a:lnTo>
                    <a:pt x="532" y="368"/>
                  </a:lnTo>
                  <a:lnTo>
                    <a:pt x="532" y="368"/>
                  </a:lnTo>
                  <a:lnTo>
                    <a:pt x="536" y="368"/>
                  </a:lnTo>
                  <a:lnTo>
                    <a:pt x="538" y="370"/>
                  </a:lnTo>
                  <a:lnTo>
                    <a:pt x="538" y="370"/>
                  </a:lnTo>
                  <a:lnTo>
                    <a:pt x="536" y="376"/>
                  </a:lnTo>
                  <a:lnTo>
                    <a:pt x="536" y="376"/>
                  </a:lnTo>
                  <a:lnTo>
                    <a:pt x="536" y="380"/>
                  </a:lnTo>
                  <a:lnTo>
                    <a:pt x="536" y="380"/>
                  </a:lnTo>
                  <a:lnTo>
                    <a:pt x="538" y="380"/>
                  </a:lnTo>
                  <a:lnTo>
                    <a:pt x="538" y="380"/>
                  </a:lnTo>
                  <a:lnTo>
                    <a:pt x="536" y="382"/>
                  </a:lnTo>
                  <a:lnTo>
                    <a:pt x="536" y="382"/>
                  </a:lnTo>
                  <a:lnTo>
                    <a:pt x="540" y="386"/>
                  </a:lnTo>
                  <a:lnTo>
                    <a:pt x="540" y="386"/>
                  </a:lnTo>
                  <a:lnTo>
                    <a:pt x="540" y="386"/>
                  </a:lnTo>
                  <a:lnTo>
                    <a:pt x="540" y="378"/>
                  </a:lnTo>
                  <a:lnTo>
                    <a:pt x="540" y="378"/>
                  </a:lnTo>
                  <a:lnTo>
                    <a:pt x="548" y="376"/>
                  </a:lnTo>
                  <a:lnTo>
                    <a:pt x="548" y="376"/>
                  </a:lnTo>
                  <a:lnTo>
                    <a:pt x="550" y="382"/>
                  </a:lnTo>
                  <a:lnTo>
                    <a:pt x="550" y="382"/>
                  </a:lnTo>
                  <a:lnTo>
                    <a:pt x="552" y="384"/>
                  </a:lnTo>
                  <a:lnTo>
                    <a:pt x="556" y="388"/>
                  </a:lnTo>
                  <a:lnTo>
                    <a:pt x="556" y="388"/>
                  </a:lnTo>
                  <a:lnTo>
                    <a:pt x="554" y="390"/>
                  </a:lnTo>
                  <a:lnTo>
                    <a:pt x="554" y="39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3" name="Freeform 202"/>
            <p:cNvSpPr>
              <a:spLocks/>
            </p:cNvSpPr>
            <p:nvPr/>
          </p:nvSpPr>
          <p:spPr bwMode="auto">
            <a:xfrm>
              <a:off x="1584325" y="1143000"/>
              <a:ext cx="939800" cy="1031875"/>
            </a:xfrm>
            <a:custGeom>
              <a:avLst/>
              <a:gdLst/>
              <a:ahLst/>
              <a:cxnLst>
                <a:cxn ang="0">
                  <a:pos x="568" y="238"/>
                </a:cxn>
                <a:cxn ang="0">
                  <a:pos x="532" y="246"/>
                </a:cxn>
                <a:cxn ang="0">
                  <a:pos x="524" y="228"/>
                </a:cxn>
                <a:cxn ang="0">
                  <a:pos x="498" y="206"/>
                </a:cxn>
                <a:cxn ang="0">
                  <a:pos x="478" y="176"/>
                </a:cxn>
                <a:cxn ang="0">
                  <a:pos x="456" y="128"/>
                </a:cxn>
                <a:cxn ang="0">
                  <a:pos x="430" y="74"/>
                </a:cxn>
                <a:cxn ang="0">
                  <a:pos x="452" y="76"/>
                </a:cxn>
                <a:cxn ang="0">
                  <a:pos x="424" y="56"/>
                </a:cxn>
                <a:cxn ang="0">
                  <a:pos x="390" y="58"/>
                </a:cxn>
                <a:cxn ang="0">
                  <a:pos x="346" y="44"/>
                </a:cxn>
                <a:cxn ang="0">
                  <a:pos x="314" y="68"/>
                </a:cxn>
                <a:cxn ang="0">
                  <a:pos x="280" y="48"/>
                </a:cxn>
                <a:cxn ang="0">
                  <a:pos x="246" y="36"/>
                </a:cxn>
                <a:cxn ang="0">
                  <a:pos x="242" y="10"/>
                </a:cxn>
                <a:cxn ang="0">
                  <a:pos x="232" y="0"/>
                </a:cxn>
                <a:cxn ang="0">
                  <a:pos x="202" y="4"/>
                </a:cxn>
                <a:cxn ang="0">
                  <a:pos x="174" y="6"/>
                </a:cxn>
                <a:cxn ang="0">
                  <a:pos x="140" y="16"/>
                </a:cxn>
                <a:cxn ang="0">
                  <a:pos x="102" y="14"/>
                </a:cxn>
                <a:cxn ang="0">
                  <a:pos x="70" y="52"/>
                </a:cxn>
                <a:cxn ang="0">
                  <a:pos x="40" y="90"/>
                </a:cxn>
                <a:cxn ang="0">
                  <a:pos x="22" y="120"/>
                </a:cxn>
                <a:cxn ang="0">
                  <a:pos x="6" y="154"/>
                </a:cxn>
                <a:cxn ang="0">
                  <a:pos x="6" y="204"/>
                </a:cxn>
                <a:cxn ang="0">
                  <a:pos x="6" y="220"/>
                </a:cxn>
                <a:cxn ang="0">
                  <a:pos x="20" y="234"/>
                </a:cxn>
                <a:cxn ang="0">
                  <a:pos x="24" y="246"/>
                </a:cxn>
                <a:cxn ang="0">
                  <a:pos x="40" y="262"/>
                </a:cxn>
                <a:cxn ang="0">
                  <a:pos x="54" y="280"/>
                </a:cxn>
                <a:cxn ang="0">
                  <a:pos x="106" y="292"/>
                </a:cxn>
                <a:cxn ang="0">
                  <a:pos x="150" y="288"/>
                </a:cxn>
                <a:cxn ang="0">
                  <a:pos x="194" y="286"/>
                </a:cxn>
                <a:cxn ang="0">
                  <a:pos x="212" y="298"/>
                </a:cxn>
                <a:cxn ang="0">
                  <a:pos x="234" y="302"/>
                </a:cxn>
                <a:cxn ang="0">
                  <a:pos x="236" y="318"/>
                </a:cxn>
                <a:cxn ang="0">
                  <a:pos x="236" y="336"/>
                </a:cxn>
                <a:cxn ang="0">
                  <a:pos x="230" y="352"/>
                </a:cxn>
                <a:cxn ang="0">
                  <a:pos x="252" y="376"/>
                </a:cxn>
                <a:cxn ang="0">
                  <a:pos x="266" y="412"/>
                </a:cxn>
                <a:cxn ang="0">
                  <a:pos x="262" y="446"/>
                </a:cxn>
                <a:cxn ang="0">
                  <a:pos x="256" y="498"/>
                </a:cxn>
                <a:cxn ang="0">
                  <a:pos x="278" y="556"/>
                </a:cxn>
                <a:cxn ang="0">
                  <a:pos x="298" y="600"/>
                </a:cxn>
                <a:cxn ang="0">
                  <a:pos x="308" y="644"/>
                </a:cxn>
                <a:cxn ang="0">
                  <a:pos x="316" y="644"/>
                </a:cxn>
                <a:cxn ang="0">
                  <a:pos x="340" y="642"/>
                </a:cxn>
                <a:cxn ang="0">
                  <a:pos x="370" y="642"/>
                </a:cxn>
                <a:cxn ang="0">
                  <a:pos x="426" y="594"/>
                </a:cxn>
                <a:cxn ang="0">
                  <a:pos x="432" y="566"/>
                </a:cxn>
                <a:cxn ang="0">
                  <a:pos x="454" y="546"/>
                </a:cxn>
                <a:cxn ang="0">
                  <a:pos x="452" y="518"/>
                </a:cxn>
                <a:cxn ang="0">
                  <a:pos x="496" y="476"/>
                </a:cxn>
                <a:cxn ang="0">
                  <a:pos x="498" y="448"/>
                </a:cxn>
                <a:cxn ang="0">
                  <a:pos x="490" y="414"/>
                </a:cxn>
                <a:cxn ang="0">
                  <a:pos x="488" y="378"/>
                </a:cxn>
                <a:cxn ang="0">
                  <a:pos x="504" y="354"/>
                </a:cxn>
                <a:cxn ang="0">
                  <a:pos x="556" y="304"/>
                </a:cxn>
                <a:cxn ang="0">
                  <a:pos x="584" y="264"/>
                </a:cxn>
              </a:cxnLst>
              <a:rect l="0" t="0" r="r" b="b"/>
              <a:pathLst>
                <a:path w="592" h="650">
                  <a:moveTo>
                    <a:pt x="592" y="236"/>
                  </a:moveTo>
                  <a:lnTo>
                    <a:pt x="592" y="236"/>
                  </a:lnTo>
                  <a:lnTo>
                    <a:pt x="592" y="234"/>
                  </a:lnTo>
                  <a:lnTo>
                    <a:pt x="592" y="234"/>
                  </a:lnTo>
                  <a:lnTo>
                    <a:pt x="588" y="232"/>
                  </a:lnTo>
                  <a:lnTo>
                    <a:pt x="588" y="232"/>
                  </a:lnTo>
                  <a:lnTo>
                    <a:pt x="582" y="236"/>
                  </a:lnTo>
                  <a:lnTo>
                    <a:pt x="576" y="238"/>
                  </a:lnTo>
                  <a:lnTo>
                    <a:pt x="576" y="238"/>
                  </a:lnTo>
                  <a:lnTo>
                    <a:pt x="570" y="238"/>
                  </a:lnTo>
                  <a:lnTo>
                    <a:pt x="570" y="238"/>
                  </a:lnTo>
                  <a:lnTo>
                    <a:pt x="568" y="238"/>
                  </a:lnTo>
                  <a:lnTo>
                    <a:pt x="564" y="240"/>
                  </a:lnTo>
                  <a:lnTo>
                    <a:pt x="564" y="240"/>
                  </a:lnTo>
                  <a:lnTo>
                    <a:pt x="560" y="240"/>
                  </a:lnTo>
                  <a:lnTo>
                    <a:pt x="558" y="240"/>
                  </a:lnTo>
                  <a:lnTo>
                    <a:pt x="558" y="240"/>
                  </a:lnTo>
                  <a:lnTo>
                    <a:pt x="552" y="244"/>
                  </a:lnTo>
                  <a:lnTo>
                    <a:pt x="552" y="244"/>
                  </a:lnTo>
                  <a:lnTo>
                    <a:pt x="550" y="244"/>
                  </a:lnTo>
                  <a:lnTo>
                    <a:pt x="546" y="242"/>
                  </a:lnTo>
                  <a:lnTo>
                    <a:pt x="546" y="242"/>
                  </a:lnTo>
                  <a:lnTo>
                    <a:pt x="538" y="246"/>
                  </a:lnTo>
                  <a:lnTo>
                    <a:pt x="532" y="246"/>
                  </a:lnTo>
                  <a:lnTo>
                    <a:pt x="532" y="246"/>
                  </a:lnTo>
                  <a:lnTo>
                    <a:pt x="528" y="242"/>
                  </a:lnTo>
                  <a:lnTo>
                    <a:pt x="524" y="236"/>
                  </a:lnTo>
                  <a:lnTo>
                    <a:pt x="524" y="236"/>
                  </a:lnTo>
                  <a:lnTo>
                    <a:pt x="518" y="236"/>
                  </a:lnTo>
                  <a:lnTo>
                    <a:pt x="518" y="236"/>
                  </a:lnTo>
                  <a:lnTo>
                    <a:pt x="518" y="236"/>
                  </a:lnTo>
                  <a:lnTo>
                    <a:pt x="518" y="236"/>
                  </a:lnTo>
                  <a:lnTo>
                    <a:pt x="518" y="236"/>
                  </a:lnTo>
                  <a:lnTo>
                    <a:pt x="526" y="232"/>
                  </a:lnTo>
                  <a:lnTo>
                    <a:pt x="526" y="232"/>
                  </a:lnTo>
                  <a:lnTo>
                    <a:pt x="524" y="228"/>
                  </a:lnTo>
                  <a:lnTo>
                    <a:pt x="522" y="226"/>
                  </a:lnTo>
                  <a:lnTo>
                    <a:pt x="516" y="222"/>
                  </a:lnTo>
                  <a:lnTo>
                    <a:pt x="516" y="222"/>
                  </a:lnTo>
                  <a:lnTo>
                    <a:pt x="516" y="220"/>
                  </a:lnTo>
                  <a:lnTo>
                    <a:pt x="514" y="216"/>
                  </a:lnTo>
                  <a:lnTo>
                    <a:pt x="514" y="216"/>
                  </a:lnTo>
                  <a:lnTo>
                    <a:pt x="510" y="216"/>
                  </a:lnTo>
                  <a:lnTo>
                    <a:pt x="510" y="216"/>
                  </a:lnTo>
                  <a:lnTo>
                    <a:pt x="502" y="208"/>
                  </a:lnTo>
                  <a:lnTo>
                    <a:pt x="502" y="208"/>
                  </a:lnTo>
                  <a:lnTo>
                    <a:pt x="498" y="206"/>
                  </a:lnTo>
                  <a:lnTo>
                    <a:pt x="498" y="206"/>
                  </a:lnTo>
                  <a:lnTo>
                    <a:pt x="494" y="202"/>
                  </a:lnTo>
                  <a:lnTo>
                    <a:pt x="494" y="202"/>
                  </a:lnTo>
                  <a:lnTo>
                    <a:pt x="494" y="206"/>
                  </a:lnTo>
                  <a:lnTo>
                    <a:pt x="494" y="206"/>
                  </a:lnTo>
                  <a:lnTo>
                    <a:pt x="494" y="206"/>
                  </a:lnTo>
                  <a:lnTo>
                    <a:pt x="494" y="206"/>
                  </a:lnTo>
                  <a:lnTo>
                    <a:pt x="490" y="200"/>
                  </a:lnTo>
                  <a:lnTo>
                    <a:pt x="488" y="194"/>
                  </a:lnTo>
                  <a:lnTo>
                    <a:pt x="484" y="180"/>
                  </a:lnTo>
                  <a:lnTo>
                    <a:pt x="484" y="180"/>
                  </a:lnTo>
                  <a:lnTo>
                    <a:pt x="482" y="178"/>
                  </a:lnTo>
                  <a:lnTo>
                    <a:pt x="478" y="176"/>
                  </a:lnTo>
                  <a:lnTo>
                    <a:pt x="474" y="172"/>
                  </a:lnTo>
                  <a:lnTo>
                    <a:pt x="474" y="172"/>
                  </a:lnTo>
                  <a:lnTo>
                    <a:pt x="472" y="168"/>
                  </a:lnTo>
                  <a:lnTo>
                    <a:pt x="472" y="162"/>
                  </a:lnTo>
                  <a:lnTo>
                    <a:pt x="470" y="150"/>
                  </a:lnTo>
                  <a:lnTo>
                    <a:pt x="470" y="150"/>
                  </a:lnTo>
                  <a:lnTo>
                    <a:pt x="468" y="144"/>
                  </a:lnTo>
                  <a:lnTo>
                    <a:pt x="464" y="138"/>
                  </a:lnTo>
                  <a:lnTo>
                    <a:pt x="464" y="138"/>
                  </a:lnTo>
                  <a:lnTo>
                    <a:pt x="458" y="136"/>
                  </a:lnTo>
                  <a:lnTo>
                    <a:pt x="458" y="136"/>
                  </a:lnTo>
                  <a:lnTo>
                    <a:pt x="456" y="128"/>
                  </a:lnTo>
                  <a:lnTo>
                    <a:pt x="456" y="128"/>
                  </a:lnTo>
                  <a:lnTo>
                    <a:pt x="458" y="126"/>
                  </a:lnTo>
                  <a:lnTo>
                    <a:pt x="458" y="126"/>
                  </a:lnTo>
                  <a:lnTo>
                    <a:pt x="454" y="122"/>
                  </a:lnTo>
                  <a:lnTo>
                    <a:pt x="454" y="122"/>
                  </a:lnTo>
                  <a:lnTo>
                    <a:pt x="442" y="102"/>
                  </a:lnTo>
                  <a:lnTo>
                    <a:pt x="442" y="102"/>
                  </a:lnTo>
                  <a:lnTo>
                    <a:pt x="438" y="90"/>
                  </a:lnTo>
                  <a:lnTo>
                    <a:pt x="438" y="90"/>
                  </a:lnTo>
                  <a:lnTo>
                    <a:pt x="432" y="82"/>
                  </a:lnTo>
                  <a:lnTo>
                    <a:pt x="430" y="78"/>
                  </a:lnTo>
                  <a:lnTo>
                    <a:pt x="430" y="74"/>
                  </a:lnTo>
                  <a:lnTo>
                    <a:pt x="430" y="74"/>
                  </a:lnTo>
                  <a:lnTo>
                    <a:pt x="432" y="72"/>
                  </a:lnTo>
                  <a:lnTo>
                    <a:pt x="432" y="72"/>
                  </a:lnTo>
                  <a:lnTo>
                    <a:pt x="436" y="82"/>
                  </a:lnTo>
                  <a:lnTo>
                    <a:pt x="444" y="90"/>
                  </a:lnTo>
                  <a:lnTo>
                    <a:pt x="444" y="90"/>
                  </a:lnTo>
                  <a:lnTo>
                    <a:pt x="446" y="90"/>
                  </a:lnTo>
                  <a:lnTo>
                    <a:pt x="446" y="90"/>
                  </a:lnTo>
                  <a:lnTo>
                    <a:pt x="448" y="82"/>
                  </a:lnTo>
                  <a:lnTo>
                    <a:pt x="450" y="78"/>
                  </a:lnTo>
                  <a:lnTo>
                    <a:pt x="452" y="76"/>
                  </a:lnTo>
                  <a:lnTo>
                    <a:pt x="452" y="76"/>
                  </a:lnTo>
                  <a:lnTo>
                    <a:pt x="444" y="58"/>
                  </a:lnTo>
                  <a:lnTo>
                    <a:pt x="444" y="58"/>
                  </a:lnTo>
                  <a:lnTo>
                    <a:pt x="440" y="60"/>
                  </a:lnTo>
                  <a:lnTo>
                    <a:pt x="438" y="60"/>
                  </a:lnTo>
                  <a:lnTo>
                    <a:pt x="434" y="60"/>
                  </a:lnTo>
                  <a:lnTo>
                    <a:pt x="434" y="60"/>
                  </a:lnTo>
                  <a:lnTo>
                    <a:pt x="430" y="60"/>
                  </a:lnTo>
                  <a:lnTo>
                    <a:pt x="426" y="60"/>
                  </a:lnTo>
                  <a:lnTo>
                    <a:pt x="426" y="60"/>
                  </a:lnTo>
                  <a:lnTo>
                    <a:pt x="424" y="58"/>
                  </a:lnTo>
                  <a:lnTo>
                    <a:pt x="424" y="56"/>
                  </a:lnTo>
                  <a:lnTo>
                    <a:pt x="424" y="56"/>
                  </a:lnTo>
                  <a:lnTo>
                    <a:pt x="414" y="56"/>
                  </a:lnTo>
                  <a:lnTo>
                    <a:pt x="406" y="60"/>
                  </a:lnTo>
                  <a:lnTo>
                    <a:pt x="406" y="60"/>
                  </a:lnTo>
                  <a:lnTo>
                    <a:pt x="402" y="62"/>
                  </a:lnTo>
                  <a:lnTo>
                    <a:pt x="402" y="62"/>
                  </a:lnTo>
                  <a:lnTo>
                    <a:pt x="400" y="62"/>
                  </a:lnTo>
                  <a:lnTo>
                    <a:pt x="396" y="60"/>
                  </a:lnTo>
                  <a:lnTo>
                    <a:pt x="396" y="60"/>
                  </a:lnTo>
                  <a:lnTo>
                    <a:pt x="390" y="60"/>
                  </a:lnTo>
                  <a:lnTo>
                    <a:pt x="390" y="60"/>
                  </a:lnTo>
                  <a:lnTo>
                    <a:pt x="390" y="58"/>
                  </a:lnTo>
                  <a:lnTo>
                    <a:pt x="390" y="58"/>
                  </a:lnTo>
                  <a:lnTo>
                    <a:pt x="376" y="56"/>
                  </a:lnTo>
                  <a:lnTo>
                    <a:pt x="368" y="56"/>
                  </a:lnTo>
                  <a:lnTo>
                    <a:pt x="368" y="56"/>
                  </a:lnTo>
                  <a:lnTo>
                    <a:pt x="366" y="54"/>
                  </a:lnTo>
                  <a:lnTo>
                    <a:pt x="364" y="52"/>
                  </a:lnTo>
                  <a:lnTo>
                    <a:pt x="360" y="52"/>
                  </a:lnTo>
                  <a:lnTo>
                    <a:pt x="360" y="52"/>
                  </a:lnTo>
                  <a:lnTo>
                    <a:pt x="350" y="50"/>
                  </a:lnTo>
                  <a:lnTo>
                    <a:pt x="350" y="50"/>
                  </a:lnTo>
                  <a:lnTo>
                    <a:pt x="348" y="48"/>
                  </a:lnTo>
                  <a:lnTo>
                    <a:pt x="346" y="44"/>
                  </a:lnTo>
                  <a:lnTo>
                    <a:pt x="346" y="44"/>
                  </a:lnTo>
                  <a:lnTo>
                    <a:pt x="340" y="44"/>
                  </a:lnTo>
                  <a:lnTo>
                    <a:pt x="332" y="44"/>
                  </a:lnTo>
                  <a:lnTo>
                    <a:pt x="326" y="48"/>
                  </a:lnTo>
                  <a:lnTo>
                    <a:pt x="324" y="50"/>
                  </a:lnTo>
                  <a:lnTo>
                    <a:pt x="324" y="50"/>
                  </a:lnTo>
                  <a:lnTo>
                    <a:pt x="322" y="56"/>
                  </a:lnTo>
                  <a:lnTo>
                    <a:pt x="322" y="60"/>
                  </a:lnTo>
                  <a:lnTo>
                    <a:pt x="322" y="62"/>
                  </a:lnTo>
                  <a:lnTo>
                    <a:pt x="318" y="66"/>
                  </a:lnTo>
                  <a:lnTo>
                    <a:pt x="318" y="66"/>
                  </a:lnTo>
                  <a:lnTo>
                    <a:pt x="316" y="68"/>
                  </a:lnTo>
                  <a:lnTo>
                    <a:pt x="314" y="68"/>
                  </a:lnTo>
                  <a:lnTo>
                    <a:pt x="314" y="68"/>
                  </a:lnTo>
                  <a:lnTo>
                    <a:pt x="308" y="66"/>
                  </a:lnTo>
                  <a:lnTo>
                    <a:pt x="302" y="62"/>
                  </a:lnTo>
                  <a:lnTo>
                    <a:pt x="302" y="62"/>
                  </a:lnTo>
                  <a:lnTo>
                    <a:pt x="294" y="60"/>
                  </a:lnTo>
                  <a:lnTo>
                    <a:pt x="286" y="58"/>
                  </a:lnTo>
                  <a:lnTo>
                    <a:pt x="286" y="58"/>
                  </a:lnTo>
                  <a:lnTo>
                    <a:pt x="284" y="56"/>
                  </a:lnTo>
                  <a:lnTo>
                    <a:pt x="284" y="52"/>
                  </a:lnTo>
                  <a:lnTo>
                    <a:pt x="282" y="50"/>
                  </a:lnTo>
                  <a:lnTo>
                    <a:pt x="280" y="48"/>
                  </a:lnTo>
                  <a:lnTo>
                    <a:pt x="280" y="48"/>
                  </a:lnTo>
                  <a:lnTo>
                    <a:pt x="276" y="46"/>
                  </a:lnTo>
                  <a:lnTo>
                    <a:pt x="276" y="46"/>
                  </a:lnTo>
                  <a:lnTo>
                    <a:pt x="272" y="44"/>
                  </a:lnTo>
                  <a:lnTo>
                    <a:pt x="272" y="44"/>
                  </a:lnTo>
                  <a:lnTo>
                    <a:pt x="266" y="44"/>
                  </a:lnTo>
                  <a:lnTo>
                    <a:pt x="266" y="44"/>
                  </a:lnTo>
                  <a:lnTo>
                    <a:pt x="258" y="44"/>
                  </a:lnTo>
                  <a:lnTo>
                    <a:pt x="258" y="44"/>
                  </a:lnTo>
                  <a:lnTo>
                    <a:pt x="248" y="40"/>
                  </a:lnTo>
                  <a:lnTo>
                    <a:pt x="248" y="40"/>
                  </a:lnTo>
                  <a:lnTo>
                    <a:pt x="246" y="36"/>
                  </a:lnTo>
                  <a:lnTo>
                    <a:pt x="246" y="36"/>
                  </a:lnTo>
                  <a:lnTo>
                    <a:pt x="242" y="36"/>
                  </a:lnTo>
                  <a:lnTo>
                    <a:pt x="242" y="36"/>
                  </a:lnTo>
                  <a:lnTo>
                    <a:pt x="240" y="34"/>
                  </a:lnTo>
                  <a:lnTo>
                    <a:pt x="236" y="30"/>
                  </a:lnTo>
                  <a:lnTo>
                    <a:pt x="236" y="30"/>
                  </a:lnTo>
                  <a:lnTo>
                    <a:pt x="242" y="26"/>
                  </a:lnTo>
                  <a:lnTo>
                    <a:pt x="246" y="20"/>
                  </a:lnTo>
                  <a:lnTo>
                    <a:pt x="246" y="20"/>
                  </a:lnTo>
                  <a:lnTo>
                    <a:pt x="246" y="16"/>
                  </a:lnTo>
                  <a:lnTo>
                    <a:pt x="246" y="16"/>
                  </a:lnTo>
                  <a:lnTo>
                    <a:pt x="242" y="12"/>
                  </a:lnTo>
                  <a:lnTo>
                    <a:pt x="242" y="10"/>
                  </a:lnTo>
                  <a:lnTo>
                    <a:pt x="244" y="6"/>
                  </a:lnTo>
                  <a:lnTo>
                    <a:pt x="246" y="2"/>
                  </a:lnTo>
                  <a:lnTo>
                    <a:pt x="246" y="2"/>
                  </a:lnTo>
                  <a:lnTo>
                    <a:pt x="240" y="6"/>
                  </a:lnTo>
                  <a:lnTo>
                    <a:pt x="240" y="6"/>
                  </a:lnTo>
                  <a:lnTo>
                    <a:pt x="240" y="6"/>
                  </a:lnTo>
                  <a:lnTo>
                    <a:pt x="240" y="6"/>
                  </a:lnTo>
                  <a:lnTo>
                    <a:pt x="238" y="2"/>
                  </a:lnTo>
                  <a:lnTo>
                    <a:pt x="238" y="2"/>
                  </a:lnTo>
                  <a:lnTo>
                    <a:pt x="234" y="0"/>
                  </a:lnTo>
                  <a:lnTo>
                    <a:pt x="234" y="0"/>
                  </a:lnTo>
                  <a:lnTo>
                    <a:pt x="232" y="0"/>
                  </a:lnTo>
                  <a:lnTo>
                    <a:pt x="232" y="0"/>
                  </a:lnTo>
                  <a:lnTo>
                    <a:pt x="226" y="4"/>
                  </a:lnTo>
                  <a:lnTo>
                    <a:pt x="222" y="4"/>
                  </a:lnTo>
                  <a:lnTo>
                    <a:pt x="218" y="4"/>
                  </a:lnTo>
                  <a:lnTo>
                    <a:pt x="218" y="4"/>
                  </a:lnTo>
                  <a:lnTo>
                    <a:pt x="214" y="2"/>
                  </a:lnTo>
                  <a:lnTo>
                    <a:pt x="214" y="2"/>
                  </a:lnTo>
                  <a:lnTo>
                    <a:pt x="210" y="4"/>
                  </a:lnTo>
                  <a:lnTo>
                    <a:pt x="210" y="4"/>
                  </a:lnTo>
                  <a:lnTo>
                    <a:pt x="206" y="2"/>
                  </a:lnTo>
                  <a:lnTo>
                    <a:pt x="206" y="2"/>
                  </a:lnTo>
                  <a:lnTo>
                    <a:pt x="202" y="4"/>
                  </a:lnTo>
                  <a:lnTo>
                    <a:pt x="198" y="6"/>
                  </a:lnTo>
                  <a:lnTo>
                    <a:pt x="198" y="6"/>
                  </a:lnTo>
                  <a:lnTo>
                    <a:pt x="194" y="6"/>
                  </a:lnTo>
                  <a:lnTo>
                    <a:pt x="190" y="4"/>
                  </a:lnTo>
                  <a:lnTo>
                    <a:pt x="186" y="4"/>
                  </a:lnTo>
                  <a:lnTo>
                    <a:pt x="182" y="4"/>
                  </a:lnTo>
                  <a:lnTo>
                    <a:pt x="182" y="4"/>
                  </a:lnTo>
                  <a:lnTo>
                    <a:pt x="180" y="6"/>
                  </a:lnTo>
                  <a:lnTo>
                    <a:pt x="180" y="6"/>
                  </a:lnTo>
                  <a:lnTo>
                    <a:pt x="176" y="6"/>
                  </a:lnTo>
                  <a:lnTo>
                    <a:pt x="174" y="6"/>
                  </a:lnTo>
                  <a:lnTo>
                    <a:pt x="174" y="6"/>
                  </a:lnTo>
                  <a:lnTo>
                    <a:pt x="170" y="8"/>
                  </a:lnTo>
                  <a:lnTo>
                    <a:pt x="170" y="8"/>
                  </a:lnTo>
                  <a:lnTo>
                    <a:pt x="164" y="8"/>
                  </a:lnTo>
                  <a:lnTo>
                    <a:pt x="158" y="8"/>
                  </a:lnTo>
                  <a:lnTo>
                    <a:pt x="158" y="8"/>
                  </a:lnTo>
                  <a:lnTo>
                    <a:pt x="154" y="12"/>
                  </a:lnTo>
                  <a:lnTo>
                    <a:pt x="150" y="14"/>
                  </a:lnTo>
                  <a:lnTo>
                    <a:pt x="150" y="14"/>
                  </a:lnTo>
                  <a:lnTo>
                    <a:pt x="146" y="14"/>
                  </a:lnTo>
                  <a:lnTo>
                    <a:pt x="146" y="14"/>
                  </a:lnTo>
                  <a:lnTo>
                    <a:pt x="140" y="16"/>
                  </a:lnTo>
                  <a:lnTo>
                    <a:pt x="140" y="16"/>
                  </a:lnTo>
                  <a:lnTo>
                    <a:pt x="138" y="20"/>
                  </a:lnTo>
                  <a:lnTo>
                    <a:pt x="134" y="22"/>
                  </a:lnTo>
                  <a:lnTo>
                    <a:pt x="134" y="22"/>
                  </a:lnTo>
                  <a:lnTo>
                    <a:pt x="128" y="22"/>
                  </a:lnTo>
                  <a:lnTo>
                    <a:pt x="124" y="18"/>
                  </a:lnTo>
                  <a:lnTo>
                    <a:pt x="124" y="18"/>
                  </a:lnTo>
                  <a:lnTo>
                    <a:pt x="120" y="20"/>
                  </a:lnTo>
                  <a:lnTo>
                    <a:pt x="110" y="20"/>
                  </a:lnTo>
                  <a:lnTo>
                    <a:pt x="110" y="20"/>
                  </a:lnTo>
                  <a:lnTo>
                    <a:pt x="106" y="18"/>
                  </a:lnTo>
                  <a:lnTo>
                    <a:pt x="102" y="14"/>
                  </a:lnTo>
                  <a:lnTo>
                    <a:pt x="102" y="14"/>
                  </a:lnTo>
                  <a:lnTo>
                    <a:pt x="100" y="14"/>
                  </a:lnTo>
                  <a:lnTo>
                    <a:pt x="100" y="14"/>
                  </a:lnTo>
                  <a:lnTo>
                    <a:pt x="96" y="22"/>
                  </a:lnTo>
                  <a:lnTo>
                    <a:pt x="92" y="30"/>
                  </a:lnTo>
                  <a:lnTo>
                    <a:pt x="92" y="30"/>
                  </a:lnTo>
                  <a:lnTo>
                    <a:pt x="90" y="34"/>
                  </a:lnTo>
                  <a:lnTo>
                    <a:pt x="86" y="36"/>
                  </a:lnTo>
                  <a:lnTo>
                    <a:pt x="78" y="38"/>
                  </a:lnTo>
                  <a:lnTo>
                    <a:pt x="78" y="38"/>
                  </a:lnTo>
                  <a:lnTo>
                    <a:pt x="70" y="46"/>
                  </a:lnTo>
                  <a:lnTo>
                    <a:pt x="70" y="46"/>
                  </a:lnTo>
                  <a:lnTo>
                    <a:pt x="70" y="52"/>
                  </a:lnTo>
                  <a:lnTo>
                    <a:pt x="70" y="52"/>
                  </a:lnTo>
                  <a:lnTo>
                    <a:pt x="66" y="58"/>
                  </a:lnTo>
                  <a:lnTo>
                    <a:pt x="66" y="58"/>
                  </a:lnTo>
                  <a:lnTo>
                    <a:pt x="66" y="62"/>
                  </a:lnTo>
                  <a:lnTo>
                    <a:pt x="66" y="66"/>
                  </a:lnTo>
                  <a:lnTo>
                    <a:pt x="68" y="68"/>
                  </a:lnTo>
                  <a:lnTo>
                    <a:pt x="66" y="74"/>
                  </a:lnTo>
                  <a:lnTo>
                    <a:pt x="66" y="74"/>
                  </a:lnTo>
                  <a:lnTo>
                    <a:pt x="58" y="82"/>
                  </a:lnTo>
                  <a:lnTo>
                    <a:pt x="48" y="88"/>
                  </a:lnTo>
                  <a:lnTo>
                    <a:pt x="48" y="88"/>
                  </a:lnTo>
                  <a:lnTo>
                    <a:pt x="40" y="90"/>
                  </a:lnTo>
                  <a:lnTo>
                    <a:pt x="40" y="90"/>
                  </a:lnTo>
                  <a:lnTo>
                    <a:pt x="38" y="92"/>
                  </a:lnTo>
                  <a:lnTo>
                    <a:pt x="36" y="96"/>
                  </a:lnTo>
                  <a:lnTo>
                    <a:pt x="34" y="102"/>
                  </a:lnTo>
                  <a:lnTo>
                    <a:pt x="34" y="102"/>
                  </a:lnTo>
                  <a:lnTo>
                    <a:pt x="30" y="104"/>
                  </a:lnTo>
                  <a:lnTo>
                    <a:pt x="26" y="106"/>
                  </a:lnTo>
                  <a:lnTo>
                    <a:pt x="26" y="106"/>
                  </a:lnTo>
                  <a:lnTo>
                    <a:pt x="22" y="116"/>
                  </a:lnTo>
                  <a:lnTo>
                    <a:pt x="22" y="116"/>
                  </a:lnTo>
                  <a:lnTo>
                    <a:pt x="22" y="120"/>
                  </a:lnTo>
                  <a:lnTo>
                    <a:pt x="22" y="120"/>
                  </a:lnTo>
                  <a:lnTo>
                    <a:pt x="20" y="122"/>
                  </a:lnTo>
                  <a:lnTo>
                    <a:pt x="16" y="126"/>
                  </a:lnTo>
                  <a:lnTo>
                    <a:pt x="16" y="126"/>
                  </a:lnTo>
                  <a:lnTo>
                    <a:pt x="10" y="140"/>
                  </a:lnTo>
                  <a:lnTo>
                    <a:pt x="10" y="140"/>
                  </a:lnTo>
                  <a:lnTo>
                    <a:pt x="6" y="144"/>
                  </a:lnTo>
                  <a:lnTo>
                    <a:pt x="6" y="144"/>
                  </a:lnTo>
                  <a:lnTo>
                    <a:pt x="4" y="148"/>
                  </a:lnTo>
                  <a:lnTo>
                    <a:pt x="4" y="156"/>
                  </a:lnTo>
                  <a:lnTo>
                    <a:pt x="4" y="156"/>
                  </a:lnTo>
                  <a:lnTo>
                    <a:pt x="6" y="154"/>
                  </a:lnTo>
                  <a:lnTo>
                    <a:pt x="6" y="154"/>
                  </a:lnTo>
                  <a:lnTo>
                    <a:pt x="8" y="156"/>
                  </a:lnTo>
                  <a:lnTo>
                    <a:pt x="10" y="160"/>
                  </a:lnTo>
                  <a:lnTo>
                    <a:pt x="10" y="164"/>
                  </a:lnTo>
                  <a:lnTo>
                    <a:pt x="8" y="168"/>
                  </a:lnTo>
                  <a:lnTo>
                    <a:pt x="8" y="168"/>
                  </a:lnTo>
                  <a:lnTo>
                    <a:pt x="12" y="172"/>
                  </a:lnTo>
                  <a:lnTo>
                    <a:pt x="12" y="178"/>
                  </a:lnTo>
                  <a:lnTo>
                    <a:pt x="10" y="190"/>
                  </a:lnTo>
                  <a:lnTo>
                    <a:pt x="10" y="190"/>
                  </a:lnTo>
                  <a:lnTo>
                    <a:pt x="8" y="196"/>
                  </a:lnTo>
                  <a:lnTo>
                    <a:pt x="8" y="196"/>
                  </a:lnTo>
                  <a:lnTo>
                    <a:pt x="6" y="204"/>
                  </a:lnTo>
                  <a:lnTo>
                    <a:pt x="0" y="208"/>
                  </a:lnTo>
                  <a:lnTo>
                    <a:pt x="0" y="208"/>
                  </a:lnTo>
                  <a:lnTo>
                    <a:pt x="0" y="208"/>
                  </a:lnTo>
                  <a:lnTo>
                    <a:pt x="0" y="208"/>
                  </a:lnTo>
                  <a:lnTo>
                    <a:pt x="4" y="210"/>
                  </a:lnTo>
                  <a:lnTo>
                    <a:pt x="6" y="212"/>
                  </a:lnTo>
                  <a:lnTo>
                    <a:pt x="8" y="218"/>
                  </a:lnTo>
                  <a:lnTo>
                    <a:pt x="8" y="218"/>
                  </a:lnTo>
                  <a:lnTo>
                    <a:pt x="8" y="220"/>
                  </a:lnTo>
                  <a:lnTo>
                    <a:pt x="8" y="220"/>
                  </a:lnTo>
                  <a:lnTo>
                    <a:pt x="6" y="220"/>
                  </a:lnTo>
                  <a:lnTo>
                    <a:pt x="6" y="220"/>
                  </a:lnTo>
                  <a:lnTo>
                    <a:pt x="6" y="224"/>
                  </a:lnTo>
                  <a:lnTo>
                    <a:pt x="6" y="228"/>
                  </a:lnTo>
                  <a:lnTo>
                    <a:pt x="6" y="228"/>
                  </a:lnTo>
                  <a:lnTo>
                    <a:pt x="8" y="230"/>
                  </a:lnTo>
                  <a:lnTo>
                    <a:pt x="10" y="230"/>
                  </a:lnTo>
                  <a:lnTo>
                    <a:pt x="10" y="230"/>
                  </a:lnTo>
                  <a:lnTo>
                    <a:pt x="10" y="232"/>
                  </a:lnTo>
                  <a:lnTo>
                    <a:pt x="10" y="232"/>
                  </a:lnTo>
                  <a:lnTo>
                    <a:pt x="14" y="234"/>
                  </a:lnTo>
                  <a:lnTo>
                    <a:pt x="14" y="234"/>
                  </a:lnTo>
                  <a:lnTo>
                    <a:pt x="18" y="234"/>
                  </a:lnTo>
                  <a:lnTo>
                    <a:pt x="20" y="234"/>
                  </a:lnTo>
                  <a:lnTo>
                    <a:pt x="20" y="234"/>
                  </a:lnTo>
                  <a:lnTo>
                    <a:pt x="18" y="236"/>
                  </a:lnTo>
                  <a:lnTo>
                    <a:pt x="18" y="238"/>
                  </a:lnTo>
                  <a:lnTo>
                    <a:pt x="18" y="238"/>
                  </a:lnTo>
                  <a:lnTo>
                    <a:pt x="20" y="240"/>
                  </a:lnTo>
                  <a:lnTo>
                    <a:pt x="20" y="240"/>
                  </a:lnTo>
                  <a:lnTo>
                    <a:pt x="20" y="242"/>
                  </a:lnTo>
                  <a:lnTo>
                    <a:pt x="20" y="242"/>
                  </a:lnTo>
                  <a:lnTo>
                    <a:pt x="24" y="242"/>
                  </a:lnTo>
                  <a:lnTo>
                    <a:pt x="24" y="242"/>
                  </a:lnTo>
                  <a:lnTo>
                    <a:pt x="24" y="246"/>
                  </a:lnTo>
                  <a:lnTo>
                    <a:pt x="24" y="246"/>
                  </a:lnTo>
                  <a:lnTo>
                    <a:pt x="28" y="248"/>
                  </a:lnTo>
                  <a:lnTo>
                    <a:pt x="32" y="250"/>
                  </a:lnTo>
                  <a:lnTo>
                    <a:pt x="32" y="250"/>
                  </a:lnTo>
                  <a:lnTo>
                    <a:pt x="32" y="254"/>
                  </a:lnTo>
                  <a:lnTo>
                    <a:pt x="32" y="254"/>
                  </a:lnTo>
                  <a:lnTo>
                    <a:pt x="36" y="256"/>
                  </a:lnTo>
                  <a:lnTo>
                    <a:pt x="38" y="258"/>
                  </a:lnTo>
                  <a:lnTo>
                    <a:pt x="38" y="260"/>
                  </a:lnTo>
                  <a:lnTo>
                    <a:pt x="38" y="260"/>
                  </a:lnTo>
                  <a:lnTo>
                    <a:pt x="38" y="262"/>
                  </a:lnTo>
                  <a:lnTo>
                    <a:pt x="38" y="262"/>
                  </a:lnTo>
                  <a:lnTo>
                    <a:pt x="40" y="262"/>
                  </a:lnTo>
                  <a:lnTo>
                    <a:pt x="40" y="262"/>
                  </a:lnTo>
                  <a:lnTo>
                    <a:pt x="38" y="264"/>
                  </a:lnTo>
                  <a:lnTo>
                    <a:pt x="36" y="264"/>
                  </a:lnTo>
                  <a:lnTo>
                    <a:pt x="36" y="264"/>
                  </a:lnTo>
                  <a:lnTo>
                    <a:pt x="40" y="268"/>
                  </a:lnTo>
                  <a:lnTo>
                    <a:pt x="44" y="270"/>
                  </a:lnTo>
                  <a:lnTo>
                    <a:pt x="44" y="270"/>
                  </a:lnTo>
                  <a:lnTo>
                    <a:pt x="44" y="272"/>
                  </a:lnTo>
                  <a:lnTo>
                    <a:pt x="44" y="272"/>
                  </a:lnTo>
                  <a:lnTo>
                    <a:pt x="50" y="276"/>
                  </a:lnTo>
                  <a:lnTo>
                    <a:pt x="54" y="280"/>
                  </a:lnTo>
                  <a:lnTo>
                    <a:pt x="54" y="280"/>
                  </a:lnTo>
                  <a:lnTo>
                    <a:pt x="62" y="284"/>
                  </a:lnTo>
                  <a:lnTo>
                    <a:pt x="62" y="284"/>
                  </a:lnTo>
                  <a:lnTo>
                    <a:pt x="68" y="288"/>
                  </a:lnTo>
                  <a:lnTo>
                    <a:pt x="76" y="294"/>
                  </a:lnTo>
                  <a:lnTo>
                    <a:pt x="76" y="294"/>
                  </a:lnTo>
                  <a:lnTo>
                    <a:pt x="80" y="296"/>
                  </a:lnTo>
                  <a:lnTo>
                    <a:pt x="86" y="298"/>
                  </a:lnTo>
                  <a:lnTo>
                    <a:pt x="86" y="298"/>
                  </a:lnTo>
                  <a:lnTo>
                    <a:pt x="96" y="294"/>
                  </a:lnTo>
                  <a:lnTo>
                    <a:pt x="96" y="294"/>
                  </a:lnTo>
                  <a:lnTo>
                    <a:pt x="106" y="292"/>
                  </a:lnTo>
                  <a:lnTo>
                    <a:pt x="106" y="292"/>
                  </a:lnTo>
                  <a:lnTo>
                    <a:pt x="110" y="290"/>
                  </a:lnTo>
                  <a:lnTo>
                    <a:pt x="118" y="290"/>
                  </a:lnTo>
                  <a:lnTo>
                    <a:pt x="118" y="290"/>
                  </a:lnTo>
                  <a:lnTo>
                    <a:pt x="120" y="292"/>
                  </a:lnTo>
                  <a:lnTo>
                    <a:pt x="124" y="292"/>
                  </a:lnTo>
                  <a:lnTo>
                    <a:pt x="124" y="292"/>
                  </a:lnTo>
                  <a:lnTo>
                    <a:pt x="124" y="290"/>
                  </a:lnTo>
                  <a:lnTo>
                    <a:pt x="124" y="290"/>
                  </a:lnTo>
                  <a:lnTo>
                    <a:pt x="132" y="296"/>
                  </a:lnTo>
                  <a:lnTo>
                    <a:pt x="132" y="296"/>
                  </a:lnTo>
                  <a:lnTo>
                    <a:pt x="150" y="288"/>
                  </a:lnTo>
                  <a:lnTo>
                    <a:pt x="150" y="288"/>
                  </a:lnTo>
                  <a:lnTo>
                    <a:pt x="158" y="286"/>
                  </a:lnTo>
                  <a:lnTo>
                    <a:pt x="158" y="286"/>
                  </a:lnTo>
                  <a:lnTo>
                    <a:pt x="160" y="284"/>
                  </a:lnTo>
                  <a:lnTo>
                    <a:pt x="162" y="282"/>
                  </a:lnTo>
                  <a:lnTo>
                    <a:pt x="162" y="282"/>
                  </a:lnTo>
                  <a:lnTo>
                    <a:pt x="182" y="282"/>
                  </a:lnTo>
                  <a:lnTo>
                    <a:pt x="182" y="282"/>
                  </a:lnTo>
                  <a:lnTo>
                    <a:pt x="184" y="280"/>
                  </a:lnTo>
                  <a:lnTo>
                    <a:pt x="184" y="280"/>
                  </a:lnTo>
                  <a:lnTo>
                    <a:pt x="188" y="282"/>
                  </a:lnTo>
                  <a:lnTo>
                    <a:pt x="194" y="286"/>
                  </a:lnTo>
                  <a:lnTo>
                    <a:pt x="194" y="286"/>
                  </a:lnTo>
                  <a:lnTo>
                    <a:pt x="194" y="288"/>
                  </a:lnTo>
                  <a:lnTo>
                    <a:pt x="194" y="288"/>
                  </a:lnTo>
                  <a:lnTo>
                    <a:pt x="196" y="288"/>
                  </a:lnTo>
                  <a:lnTo>
                    <a:pt x="196" y="288"/>
                  </a:lnTo>
                  <a:lnTo>
                    <a:pt x="198" y="288"/>
                  </a:lnTo>
                  <a:lnTo>
                    <a:pt x="198" y="288"/>
                  </a:lnTo>
                  <a:lnTo>
                    <a:pt x="196" y="292"/>
                  </a:lnTo>
                  <a:lnTo>
                    <a:pt x="196" y="292"/>
                  </a:lnTo>
                  <a:lnTo>
                    <a:pt x="198" y="296"/>
                  </a:lnTo>
                  <a:lnTo>
                    <a:pt x="202" y="298"/>
                  </a:lnTo>
                  <a:lnTo>
                    <a:pt x="208" y="300"/>
                  </a:lnTo>
                  <a:lnTo>
                    <a:pt x="212" y="298"/>
                  </a:lnTo>
                  <a:lnTo>
                    <a:pt x="212" y="298"/>
                  </a:lnTo>
                  <a:lnTo>
                    <a:pt x="216" y="298"/>
                  </a:lnTo>
                  <a:lnTo>
                    <a:pt x="222" y="296"/>
                  </a:lnTo>
                  <a:lnTo>
                    <a:pt x="222" y="296"/>
                  </a:lnTo>
                  <a:lnTo>
                    <a:pt x="222" y="296"/>
                  </a:lnTo>
                  <a:lnTo>
                    <a:pt x="222" y="296"/>
                  </a:lnTo>
                  <a:lnTo>
                    <a:pt x="224" y="296"/>
                  </a:lnTo>
                  <a:lnTo>
                    <a:pt x="228" y="296"/>
                  </a:lnTo>
                  <a:lnTo>
                    <a:pt x="228" y="296"/>
                  </a:lnTo>
                  <a:lnTo>
                    <a:pt x="228" y="300"/>
                  </a:lnTo>
                  <a:lnTo>
                    <a:pt x="234" y="302"/>
                  </a:lnTo>
                  <a:lnTo>
                    <a:pt x="234" y="302"/>
                  </a:lnTo>
                  <a:lnTo>
                    <a:pt x="234" y="302"/>
                  </a:lnTo>
                  <a:lnTo>
                    <a:pt x="234" y="302"/>
                  </a:lnTo>
                  <a:lnTo>
                    <a:pt x="234" y="304"/>
                  </a:lnTo>
                  <a:lnTo>
                    <a:pt x="234" y="304"/>
                  </a:lnTo>
                  <a:lnTo>
                    <a:pt x="234" y="304"/>
                  </a:lnTo>
                  <a:lnTo>
                    <a:pt x="234" y="304"/>
                  </a:lnTo>
                  <a:lnTo>
                    <a:pt x="236" y="312"/>
                  </a:lnTo>
                  <a:lnTo>
                    <a:pt x="236" y="312"/>
                  </a:lnTo>
                  <a:lnTo>
                    <a:pt x="236" y="316"/>
                  </a:lnTo>
                  <a:lnTo>
                    <a:pt x="236" y="316"/>
                  </a:lnTo>
                  <a:lnTo>
                    <a:pt x="236" y="318"/>
                  </a:lnTo>
                  <a:lnTo>
                    <a:pt x="236" y="318"/>
                  </a:lnTo>
                  <a:lnTo>
                    <a:pt x="234" y="322"/>
                  </a:lnTo>
                  <a:lnTo>
                    <a:pt x="232" y="326"/>
                  </a:lnTo>
                  <a:lnTo>
                    <a:pt x="232" y="326"/>
                  </a:lnTo>
                  <a:lnTo>
                    <a:pt x="232" y="326"/>
                  </a:lnTo>
                  <a:lnTo>
                    <a:pt x="232" y="326"/>
                  </a:lnTo>
                  <a:lnTo>
                    <a:pt x="234" y="326"/>
                  </a:lnTo>
                  <a:lnTo>
                    <a:pt x="234" y="326"/>
                  </a:lnTo>
                  <a:lnTo>
                    <a:pt x="232" y="330"/>
                  </a:lnTo>
                  <a:lnTo>
                    <a:pt x="232" y="332"/>
                  </a:lnTo>
                  <a:lnTo>
                    <a:pt x="232" y="332"/>
                  </a:lnTo>
                  <a:lnTo>
                    <a:pt x="236" y="336"/>
                  </a:lnTo>
                  <a:lnTo>
                    <a:pt x="236" y="336"/>
                  </a:lnTo>
                  <a:lnTo>
                    <a:pt x="236" y="336"/>
                  </a:lnTo>
                  <a:lnTo>
                    <a:pt x="232" y="336"/>
                  </a:lnTo>
                  <a:lnTo>
                    <a:pt x="232" y="336"/>
                  </a:lnTo>
                  <a:lnTo>
                    <a:pt x="230" y="340"/>
                  </a:lnTo>
                  <a:lnTo>
                    <a:pt x="226" y="344"/>
                  </a:lnTo>
                  <a:lnTo>
                    <a:pt x="226" y="344"/>
                  </a:lnTo>
                  <a:lnTo>
                    <a:pt x="228" y="348"/>
                  </a:lnTo>
                  <a:lnTo>
                    <a:pt x="228" y="348"/>
                  </a:lnTo>
                  <a:lnTo>
                    <a:pt x="232" y="350"/>
                  </a:lnTo>
                  <a:lnTo>
                    <a:pt x="232" y="350"/>
                  </a:lnTo>
                  <a:lnTo>
                    <a:pt x="230" y="352"/>
                  </a:lnTo>
                  <a:lnTo>
                    <a:pt x="230" y="352"/>
                  </a:lnTo>
                  <a:lnTo>
                    <a:pt x="230" y="352"/>
                  </a:lnTo>
                  <a:lnTo>
                    <a:pt x="230" y="352"/>
                  </a:lnTo>
                  <a:lnTo>
                    <a:pt x="234" y="358"/>
                  </a:lnTo>
                  <a:lnTo>
                    <a:pt x="234" y="358"/>
                  </a:lnTo>
                  <a:lnTo>
                    <a:pt x="236" y="358"/>
                  </a:lnTo>
                  <a:lnTo>
                    <a:pt x="236" y="358"/>
                  </a:lnTo>
                  <a:lnTo>
                    <a:pt x="236" y="360"/>
                  </a:lnTo>
                  <a:lnTo>
                    <a:pt x="236" y="360"/>
                  </a:lnTo>
                  <a:lnTo>
                    <a:pt x="242" y="366"/>
                  </a:lnTo>
                  <a:lnTo>
                    <a:pt x="242" y="366"/>
                  </a:lnTo>
                  <a:lnTo>
                    <a:pt x="252" y="376"/>
                  </a:lnTo>
                  <a:lnTo>
                    <a:pt x="252" y="376"/>
                  </a:lnTo>
                  <a:lnTo>
                    <a:pt x="256" y="382"/>
                  </a:lnTo>
                  <a:lnTo>
                    <a:pt x="256" y="382"/>
                  </a:lnTo>
                  <a:lnTo>
                    <a:pt x="256" y="386"/>
                  </a:lnTo>
                  <a:lnTo>
                    <a:pt x="256" y="390"/>
                  </a:lnTo>
                  <a:lnTo>
                    <a:pt x="256" y="390"/>
                  </a:lnTo>
                  <a:lnTo>
                    <a:pt x="260" y="396"/>
                  </a:lnTo>
                  <a:lnTo>
                    <a:pt x="260" y="396"/>
                  </a:lnTo>
                  <a:lnTo>
                    <a:pt x="262" y="402"/>
                  </a:lnTo>
                  <a:lnTo>
                    <a:pt x="262" y="402"/>
                  </a:lnTo>
                  <a:lnTo>
                    <a:pt x="266" y="406"/>
                  </a:lnTo>
                  <a:lnTo>
                    <a:pt x="266" y="408"/>
                  </a:lnTo>
                  <a:lnTo>
                    <a:pt x="266" y="412"/>
                  </a:lnTo>
                  <a:lnTo>
                    <a:pt x="266" y="412"/>
                  </a:lnTo>
                  <a:lnTo>
                    <a:pt x="264" y="416"/>
                  </a:lnTo>
                  <a:lnTo>
                    <a:pt x="264" y="420"/>
                  </a:lnTo>
                  <a:lnTo>
                    <a:pt x="268" y="428"/>
                  </a:lnTo>
                  <a:lnTo>
                    <a:pt x="268" y="428"/>
                  </a:lnTo>
                  <a:lnTo>
                    <a:pt x="270" y="436"/>
                  </a:lnTo>
                  <a:lnTo>
                    <a:pt x="270" y="436"/>
                  </a:lnTo>
                  <a:lnTo>
                    <a:pt x="268" y="442"/>
                  </a:lnTo>
                  <a:lnTo>
                    <a:pt x="266" y="446"/>
                  </a:lnTo>
                  <a:lnTo>
                    <a:pt x="266" y="446"/>
                  </a:lnTo>
                  <a:lnTo>
                    <a:pt x="262" y="446"/>
                  </a:lnTo>
                  <a:lnTo>
                    <a:pt x="262" y="446"/>
                  </a:lnTo>
                  <a:lnTo>
                    <a:pt x="262" y="450"/>
                  </a:lnTo>
                  <a:lnTo>
                    <a:pt x="262" y="450"/>
                  </a:lnTo>
                  <a:lnTo>
                    <a:pt x="258" y="454"/>
                  </a:lnTo>
                  <a:lnTo>
                    <a:pt x="258" y="454"/>
                  </a:lnTo>
                  <a:lnTo>
                    <a:pt x="256" y="464"/>
                  </a:lnTo>
                  <a:lnTo>
                    <a:pt x="254" y="470"/>
                  </a:lnTo>
                  <a:lnTo>
                    <a:pt x="252" y="474"/>
                  </a:lnTo>
                  <a:lnTo>
                    <a:pt x="252" y="474"/>
                  </a:lnTo>
                  <a:lnTo>
                    <a:pt x="252" y="484"/>
                  </a:lnTo>
                  <a:lnTo>
                    <a:pt x="252" y="494"/>
                  </a:lnTo>
                  <a:lnTo>
                    <a:pt x="252" y="494"/>
                  </a:lnTo>
                  <a:lnTo>
                    <a:pt x="256" y="498"/>
                  </a:lnTo>
                  <a:lnTo>
                    <a:pt x="258" y="502"/>
                  </a:lnTo>
                  <a:lnTo>
                    <a:pt x="258" y="502"/>
                  </a:lnTo>
                  <a:lnTo>
                    <a:pt x="268" y="522"/>
                  </a:lnTo>
                  <a:lnTo>
                    <a:pt x="268" y="522"/>
                  </a:lnTo>
                  <a:lnTo>
                    <a:pt x="274" y="530"/>
                  </a:lnTo>
                  <a:lnTo>
                    <a:pt x="276" y="534"/>
                  </a:lnTo>
                  <a:lnTo>
                    <a:pt x="274" y="538"/>
                  </a:lnTo>
                  <a:lnTo>
                    <a:pt x="274" y="538"/>
                  </a:lnTo>
                  <a:lnTo>
                    <a:pt x="276" y="550"/>
                  </a:lnTo>
                  <a:lnTo>
                    <a:pt x="276" y="550"/>
                  </a:lnTo>
                  <a:lnTo>
                    <a:pt x="278" y="556"/>
                  </a:lnTo>
                  <a:lnTo>
                    <a:pt x="278" y="556"/>
                  </a:lnTo>
                  <a:lnTo>
                    <a:pt x="278" y="558"/>
                  </a:lnTo>
                  <a:lnTo>
                    <a:pt x="278" y="562"/>
                  </a:lnTo>
                  <a:lnTo>
                    <a:pt x="278" y="562"/>
                  </a:lnTo>
                  <a:lnTo>
                    <a:pt x="280" y="568"/>
                  </a:lnTo>
                  <a:lnTo>
                    <a:pt x="280" y="568"/>
                  </a:lnTo>
                  <a:lnTo>
                    <a:pt x="280" y="570"/>
                  </a:lnTo>
                  <a:lnTo>
                    <a:pt x="280" y="570"/>
                  </a:lnTo>
                  <a:lnTo>
                    <a:pt x="284" y="580"/>
                  </a:lnTo>
                  <a:lnTo>
                    <a:pt x="284" y="580"/>
                  </a:lnTo>
                  <a:lnTo>
                    <a:pt x="294" y="592"/>
                  </a:lnTo>
                  <a:lnTo>
                    <a:pt x="294" y="592"/>
                  </a:lnTo>
                  <a:lnTo>
                    <a:pt x="298" y="600"/>
                  </a:lnTo>
                  <a:lnTo>
                    <a:pt x="302" y="610"/>
                  </a:lnTo>
                  <a:lnTo>
                    <a:pt x="302" y="610"/>
                  </a:lnTo>
                  <a:lnTo>
                    <a:pt x="306" y="618"/>
                  </a:lnTo>
                  <a:lnTo>
                    <a:pt x="308" y="624"/>
                  </a:lnTo>
                  <a:lnTo>
                    <a:pt x="308" y="630"/>
                  </a:lnTo>
                  <a:lnTo>
                    <a:pt x="308" y="630"/>
                  </a:lnTo>
                  <a:lnTo>
                    <a:pt x="304" y="630"/>
                  </a:lnTo>
                  <a:lnTo>
                    <a:pt x="304" y="630"/>
                  </a:lnTo>
                  <a:lnTo>
                    <a:pt x="306" y="634"/>
                  </a:lnTo>
                  <a:lnTo>
                    <a:pt x="310" y="638"/>
                  </a:lnTo>
                  <a:lnTo>
                    <a:pt x="310" y="638"/>
                  </a:lnTo>
                  <a:lnTo>
                    <a:pt x="308" y="644"/>
                  </a:lnTo>
                  <a:lnTo>
                    <a:pt x="308" y="644"/>
                  </a:lnTo>
                  <a:lnTo>
                    <a:pt x="308" y="644"/>
                  </a:lnTo>
                  <a:lnTo>
                    <a:pt x="308" y="644"/>
                  </a:lnTo>
                  <a:lnTo>
                    <a:pt x="310" y="644"/>
                  </a:lnTo>
                  <a:lnTo>
                    <a:pt x="310" y="644"/>
                  </a:lnTo>
                  <a:lnTo>
                    <a:pt x="310" y="644"/>
                  </a:lnTo>
                  <a:lnTo>
                    <a:pt x="310" y="644"/>
                  </a:lnTo>
                  <a:lnTo>
                    <a:pt x="312" y="642"/>
                  </a:lnTo>
                  <a:lnTo>
                    <a:pt x="312" y="642"/>
                  </a:lnTo>
                  <a:lnTo>
                    <a:pt x="312" y="644"/>
                  </a:lnTo>
                  <a:lnTo>
                    <a:pt x="312" y="644"/>
                  </a:lnTo>
                  <a:lnTo>
                    <a:pt x="316" y="644"/>
                  </a:lnTo>
                  <a:lnTo>
                    <a:pt x="316" y="644"/>
                  </a:lnTo>
                  <a:lnTo>
                    <a:pt x="316" y="648"/>
                  </a:lnTo>
                  <a:lnTo>
                    <a:pt x="316" y="648"/>
                  </a:lnTo>
                  <a:lnTo>
                    <a:pt x="322" y="650"/>
                  </a:lnTo>
                  <a:lnTo>
                    <a:pt x="322" y="650"/>
                  </a:lnTo>
                  <a:lnTo>
                    <a:pt x="324" y="648"/>
                  </a:lnTo>
                  <a:lnTo>
                    <a:pt x="326" y="646"/>
                  </a:lnTo>
                  <a:lnTo>
                    <a:pt x="326" y="646"/>
                  </a:lnTo>
                  <a:lnTo>
                    <a:pt x="332" y="646"/>
                  </a:lnTo>
                  <a:lnTo>
                    <a:pt x="338" y="646"/>
                  </a:lnTo>
                  <a:lnTo>
                    <a:pt x="338" y="646"/>
                  </a:lnTo>
                  <a:lnTo>
                    <a:pt x="340" y="642"/>
                  </a:lnTo>
                  <a:lnTo>
                    <a:pt x="340" y="642"/>
                  </a:lnTo>
                  <a:lnTo>
                    <a:pt x="346" y="642"/>
                  </a:lnTo>
                  <a:lnTo>
                    <a:pt x="350" y="642"/>
                  </a:lnTo>
                  <a:lnTo>
                    <a:pt x="350" y="642"/>
                  </a:lnTo>
                  <a:lnTo>
                    <a:pt x="352" y="642"/>
                  </a:lnTo>
                  <a:lnTo>
                    <a:pt x="352" y="642"/>
                  </a:lnTo>
                  <a:lnTo>
                    <a:pt x="358" y="642"/>
                  </a:lnTo>
                  <a:lnTo>
                    <a:pt x="362" y="644"/>
                  </a:lnTo>
                  <a:lnTo>
                    <a:pt x="362" y="644"/>
                  </a:lnTo>
                  <a:lnTo>
                    <a:pt x="366" y="642"/>
                  </a:lnTo>
                  <a:lnTo>
                    <a:pt x="366" y="642"/>
                  </a:lnTo>
                  <a:lnTo>
                    <a:pt x="370" y="642"/>
                  </a:lnTo>
                  <a:lnTo>
                    <a:pt x="370" y="642"/>
                  </a:lnTo>
                  <a:lnTo>
                    <a:pt x="372" y="640"/>
                  </a:lnTo>
                  <a:lnTo>
                    <a:pt x="372" y="640"/>
                  </a:lnTo>
                  <a:lnTo>
                    <a:pt x="376" y="640"/>
                  </a:lnTo>
                  <a:lnTo>
                    <a:pt x="382" y="638"/>
                  </a:lnTo>
                  <a:lnTo>
                    <a:pt x="382" y="638"/>
                  </a:lnTo>
                  <a:lnTo>
                    <a:pt x="390" y="632"/>
                  </a:lnTo>
                  <a:lnTo>
                    <a:pt x="390" y="632"/>
                  </a:lnTo>
                  <a:lnTo>
                    <a:pt x="406" y="616"/>
                  </a:lnTo>
                  <a:lnTo>
                    <a:pt x="420" y="598"/>
                  </a:lnTo>
                  <a:lnTo>
                    <a:pt x="420" y="598"/>
                  </a:lnTo>
                  <a:lnTo>
                    <a:pt x="426" y="594"/>
                  </a:lnTo>
                  <a:lnTo>
                    <a:pt x="430" y="590"/>
                  </a:lnTo>
                  <a:lnTo>
                    <a:pt x="430" y="590"/>
                  </a:lnTo>
                  <a:lnTo>
                    <a:pt x="430" y="586"/>
                  </a:lnTo>
                  <a:lnTo>
                    <a:pt x="428" y="584"/>
                  </a:lnTo>
                  <a:lnTo>
                    <a:pt x="428" y="584"/>
                  </a:lnTo>
                  <a:lnTo>
                    <a:pt x="432" y="582"/>
                  </a:lnTo>
                  <a:lnTo>
                    <a:pt x="432" y="582"/>
                  </a:lnTo>
                  <a:lnTo>
                    <a:pt x="434" y="576"/>
                  </a:lnTo>
                  <a:lnTo>
                    <a:pt x="434" y="568"/>
                  </a:lnTo>
                  <a:lnTo>
                    <a:pt x="434" y="568"/>
                  </a:lnTo>
                  <a:lnTo>
                    <a:pt x="432" y="566"/>
                  </a:lnTo>
                  <a:lnTo>
                    <a:pt x="432" y="566"/>
                  </a:lnTo>
                  <a:lnTo>
                    <a:pt x="430" y="566"/>
                  </a:lnTo>
                  <a:lnTo>
                    <a:pt x="430" y="566"/>
                  </a:lnTo>
                  <a:lnTo>
                    <a:pt x="434" y="562"/>
                  </a:lnTo>
                  <a:lnTo>
                    <a:pt x="438" y="558"/>
                  </a:lnTo>
                  <a:lnTo>
                    <a:pt x="438" y="558"/>
                  </a:lnTo>
                  <a:lnTo>
                    <a:pt x="448" y="554"/>
                  </a:lnTo>
                  <a:lnTo>
                    <a:pt x="454" y="552"/>
                  </a:lnTo>
                  <a:lnTo>
                    <a:pt x="456" y="548"/>
                  </a:lnTo>
                  <a:lnTo>
                    <a:pt x="456" y="548"/>
                  </a:lnTo>
                  <a:lnTo>
                    <a:pt x="456" y="546"/>
                  </a:lnTo>
                  <a:lnTo>
                    <a:pt x="454" y="546"/>
                  </a:lnTo>
                  <a:lnTo>
                    <a:pt x="454" y="546"/>
                  </a:lnTo>
                  <a:lnTo>
                    <a:pt x="454" y="544"/>
                  </a:lnTo>
                  <a:lnTo>
                    <a:pt x="454" y="544"/>
                  </a:lnTo>
                  <a:lnTo>
                    <a:pt x="456" y="542"/>
                  </a:lnTo>
                  <a:lnTo>
                    <a:pt x="456" y="542"/>
                  </a:lnTo>
                  <a:lnTo>
                    <a:pt x="456" y="530"/>
                  </a:lnTo>
                  <a:lnTo>
                    <a:pt x="456" y="530"/>
                  </a:lnTo>
                  <a:lnTo>
                    <a:pt x="454" y="530"/>
                  </a:lnTo>
                  <a:lnTo>
                    <a:pt x="454" y="530"/>
                  </a:lnTo>
                  <a:lnTo>
                    <a:pt x="452" y="526"/>
                  </a:lnTo>
                  <a:lnTo>
                    <a:pt x="452" y="520"/>
                  </a:lnTo>
                  <a:lnTo>
                    <a:pt x="452" y="520"/>
                  </a:lnTo>
                  <a:lnTo>
                    <a:pt x="452" y="518"/>
                  </a:lnTo>
                  <a:lnTo>
                    <a:pt x="450" y="516"/>
                  </a:lnTo>
                  <a:lnTo>
                    <a:pt x="450" y="510"/>
                  </a:lnTo>
                  <a:lnTo>
                    <a:pt x="450" y="510"/>
                  </a:lnTo>
                  <a:lnTo>
                    <a:pt x="460" y="502"/>
                  </a:lnTo>
                  <a:lnTo>
                    <a:pt x="460" y="502"/>
                  </a:lnTo>
                  <a:lnTo>
                    <a:pt x="466" y="496"/>
                  </a:lnTo>
                  <a:lnTo>
                    <a:pt x="472" y="490"/>
                  </a:lnTo>
                  <a:lnTo>
                    <a:pt x="472" y="490"/>
                  </a:lnTo>
                  <a:lnTo>
                    <a:pt x="482" y="486"/>
                  </a:lnTo>
                  <a:lnTo>
                    <a:pt x="490" y="482"/>
                  </a:lnTo>
                  <a:lnTo>
                    <a:pt x="490" y="482"/>
                  </a:lnTo>
                  <a:lnTo>
                    <a:pt x="496" y="476"/>
                  </a:lnTo>
                  <a:lnTo>
                    <a:pt x="500" y="470"/>
                  </a:lnTo>
                  <a:lnTo>
                    <a:pt x="500" y="470"/>
                  </a:lnTo>
                  <a:lnTo>
                    <a:pt x="500" y="468"/>
                  </a:lnTo>
                  <a:lnTo>
                    <a:pt x="500" y="468"/>
                  </a:lnTo>
                  <a:lnTo>
                    <a:pt x="502" y="464"/>
                  </a:lnTo>
                  <a:lnTo>
                    <a:pt x="502" y="464"/>
                  </a:lnTo>
                  <a:lnTo>
                    <a:pt x="502" y="462"/>
                  </a:lnTo>
                  <a:lnTo>
                    <a:pt x="502" y="462"/>
                  </a:lnTo>
                  <a:lnTo>
                    <a:pt x="500" y="462"/>
                  </a:lnTo>
                  <a:lnTo>
                    <a:pt x="500" y="462"/>
                  </a:lnTo>
                  <a:lnTo>
                    <a:pt x="500" y="454"/>
                  </a:lnTo>
                  <a:lnTo>
                    <a:pt x="498" y="448"/>
                  </a:lnTo>
                  <a:lnTo>
                    <a:pt x="498" y="448"/>
                  </a:lnTo>
                  <a:lnTo>
                    <a:pt x="500" y="446"/>
                  </a:lnTo>
                  <a:lnTo>
                    <a:pt x="500" y="446"/>
                  </a:lnTo>
                  <a:lnTo>
                    <a:pt x="500" y="440"/>
                  </a:lnTo>
                  <a:lnTo>
                    <a:pt x="498" y="434"/>
                  </a:lnTo>
                  <a:lnTo>
                    <a:pt x="498" y="434"/>
                  </a:lnTo>
                  <a:lnTo>
                    <a:pt x="500" y="430"/>
                  </a:lnTo>
                  <a:lnTo>
                    <a:pt x="500" y="430"/>
                  </a:lnTo>
                  <a:lnTo>
                    <a:pt x="496" y="426"/>
                  </a:lnTo>
                  <a:lnTo>
                    <a:pt x="492" y="422"/>
                  </a:lnTo>
                  <a:lnTo>
                    <a:pt x="492" y="422"/>
                  </a:lnTo>
                  <a:lnTo>
                    <a:pt x="490" y="414"/>
                  </a:lnTo>
                  <a:lnTo>
                    <a:pt x="490" y="406"/>
                  </a:lnTo>
                  <a:lnTo>
                    <a:pt x="490" y="406"/>
                  </a:lnTo>
                  <a:lnTo>
                    <a:pt x="488" y="404"/>
                  </a:lnTo>
                  <a:lnTo>
                    <a:pt x="488" y="404"/>
                  </a:lnTo>
                  <a:lnTo>
                    <a:pt x="492" y="396"/>
                  </a:lnTo>
                  <a:lnTo>
                    <a:pt x="492" y="396"/>
                  </a:lnTo>
                  <a:lnTo>
                    <a:pt x="488" y="394"/>
                  </a:lnTo>
                  <a:lnTo>
                    <a:pt x="486" y="390"/>
                  </a:lnTo>
                  <a:lnTo>
                    <a:pt x="486" y="390"/>
                  </a:lnTo>
                  <a:lnTo>
                    <a:pt x="486" y="384"/>
                  </a:lnTo>
                  <a:lnTo>
                    <a:pt x="488" y="378"/>
                  </a:lnTo>
                  <a:lnTo>
                    <a:pt x="488" y="378"/>
                  </a:lnTo>
                  <a:lnTo>
                    <a:pt x="492" y="376"/>
                  </a:lnTo>
                  <a:lnTo>
                    <a:pt x="492" y="376"/>
                  </a:lnTo>
                  <a:lnTo>
                    <a:pt x="492" y="374"/>
                  </a:lnTo>
                  <a:lnTo>
                    <a:pt x="492" y="370"/>
                  </a:lnTo>
                  <a:lnTo>
                    <a:pt x="492" y="370"/>
                  </a:lnTo>
                  <a:lnTo>
                    <a:pt x="496" y="366"/>
                  </a:lnTo>
                  <a:lnTo>
                    <a:pt x="496" y="364"/>
                  </a:lnTo>
                  <a:lnTo>
                    <a:pt x="498" y="360"/>
                  </a:lnTo>
                  <a:lnTo>
                    <a:pt x="498" y="360"/>
                  </a:lnTo>
                  <a:lnTo>
                    <a:pt x="502" y="358"/>
                  </a:lnTo>
                  <a:lnTo>
                    <a:pt x="502" y="356"/>
                  </a:lnTo>
                  <a:lnTo>
                    <a:pt x="504" y="354"/>
                  </a:lnTo>
                  <a:lnTo>
                    <a:pt x="504" y="354"/>
                  </a:lnTo>
                  <a:lnTo>
                    <a:pt x="506" y="354"/>
                  </a:lnTo>
                  <a:lnTo>
                    <a:pt x="508" y="352"/>
                  </a:lnTo>
                  <a:lnTo>
                    <a:pt x="508" y="352"/>
                  </a:lnTo>
                  <a:lnTo>
                    <a:pt x="508" y="350"/>
                  </a:lnTo>
                  <a:lnTo>
                    <a:pt x="508" y="350"/>
                  </a:lnTo>
                  <a:lnTo>
                    <a:pt x="528" y="330"/>
                  </a:lnTo>
                  <a:lnTo>
                    <a:pt x="528" y="330"/>
                  </a:lnTo>
                  <a:lnTo>
                    <a:pt x="550" y="314"/>
                  </a:lnTo>
                  <a:lnTo>
                    <a:pt x="550" y="314"/>
                  </a:lnTo>
                  <a:lnTo>
                    <a:pt x="556" y="304"/>
                  </a:lnTo>
                  <a:lnTo>
                    <a:pt x="556" y="304"/>
                  </a:lnTo>
                  <a:lnTo>
                    <a:pt x="566" y="296"/>
                  </a:lnTo>
                  <a:lnTo>
                    <a:pt x="570" y="290"/>
                  </a:lnTo>
                  <a:lnTo>
                    <a:pt x="572" y="284"/>
                  </a:lnTo>
                  <a:lnTo>
                    <a:pt x="572" y="284"/>
                  </a:lnTo>
                  <a:lnTo>
                    <a:pt x="574" y="280"/>
                  </a:lnTo>
                  <a:lnTo>
                    <a:pt x="574" y="280"/>
                  </a:lnTo>
                  <a:lnTo>
                    <a:pt x="580" y="270"/>
                  </a:lnTo>
                  <a:lnTo>
                    <a:pt x="580" y="270"/>
                  </a:lnTo>
                  <a:lnTo>
                    <a:pt x="580" y="268"/>
                  </a:lnTo>
                  <a:lnTo>
                    <a:pt x="580" y="268"/>
                  </a:lnTo>
                  <a:lnTo>
                    <a:pt x="584" y="264"/>
                  </a:lnTo>
                  <a:lnTo>
                    <a:pt x="584" y="264"/>
                  </a:lnTo>
                  <a:lnTo>
                    <a:pt x="588" y="256"/>
                  </a:lnTo>
                  <a:lnTo>
                    <a:pt x="588" y="256"/>
                  </a:lnTo>
                  <a:lnTo>
                    <a:pt x="588" y="248"/>
                  </a:lnTo>
                  <a:lnTo>
                    <a:pt x="588" y="248"/>
                  </a:lnTo>
                  <a:lnTo>
                    <a:pt x="590" y="246"/>
                  </a:lnTo>
                  <a:lnTo>
                    <a:pt x="590" y="244"/>
                  </a:lnTo>
                  <a:lnTo>
                    <a:pt x="590" y="244"/>
                  </a:lnTo>
                  <a:lnTo>
                    <a:pt x="590" y="238"/>
                  </a:lnTo>
                  <a:lnTo>
                    <a:pt x="590" y="238"/>
                  </a:lnTo>
                  <a:lnTo>
                    <a:pt x="592" y="236"/>
                  </a:lnTo>
                  <a:lnTo>
                    <a:pt x="592" y="2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4" name="Freeform 203"/>
            <p:cNvSpPr>
              <a:spLocks/>
            </p:cNvSpPr>
            <p:nvPr/>
          </p:nvSpPr>
          <p:spPr bwMode="auto">
            <a:xfrm>
              <a:off x="2416175" y="1844675"/>
              <a:ext cx="98425" cy="190500"/>
            </a:xfrm>
            <a:custGeom>
              <a:avLst/>
              <a:gdLst/>
              <a:ahLst/>
              <a:cxnLst>
                <a:cxn ang="0">
                  <a:pos x="60" y="22"/>
                </a:cxn>
                <a:cxn ang="0">
                  <a:pos x="56" y="6"/>
                </a:cxn>
                <a:cxn ang="0">
                  <a:pos x="54" y="4"/>
                </a:cxn>
                <a:cxn ang="0">
                  <a:pos x="52" y="2"/>
                </a:cxn>
                <a:cxn ang="0">
                  <a:pos x="48" y="2"/>
                </a:cxn>
                <a:cxn ang="0">
                  <a:pos x="48" y="6"/>
                </a:cxn>
                <a:cxn ang="0">
                  <a:pos x="46" y="10"/>
                </a:cxn>
                <a:cxn ang="0">
                  <a:pos x="44" y="14"/>
                </a:cxn>
                <a:cxn ang="0">
                  <a:pos x="42" y="12"/>
                </a:cxn>
                <a:cxn ang="0">
                  <a:pos x="40" y="12"/>
                </a:cxn>
                <a:cxn ang="0">
                  <a:pos x="40" y="16"/>
                </a:cxn>
                <a:cxn ang="0">
                  <a:pos x="40" y="18"/>
                </a:cxn>
                <a:cxn ang="0">
                  <a:pos x="38" y="18"/>
                </a:cxn>
                <a:cxn ang="0">
                  <a:pos x="38" y="18"/>
                </a:cxn>
                <a:cxn ang="0">
                  <a:pos x="38" y="22"/>
                </a:cxn>
                <a:cxn ang="0">
                  <a:pos x="36" y="24"/>
                </a:cxn>
                <a:cxn ang="0">
                  <a:pos x="36" y="22"/>
                </a:cxn>
                <a:cxn ang="0">
                  <a:pos x="36" y="22"/>
                </a:cxn>
                <a:cxn ang="0">
                  <a:pos x="32" y="26"/>
                </a:cxn>
                <a:cxn ang="0">
                  <a:pos x="34" y="28"/>
                </a:cxn>
                <a:cxn ang="0">
                  <a:pos x="32" y="28"/>
                </a:cxn>
                <a:cxn ang="0">
                  <a:pos x="30" y="28"/>
                </a:cxn>
                <a:cxn ang="0">
                  <a:pos x="26" y="30"/>
                </a:cxn>
                <a:cxn ang="0">
                  <a:pos x="26" y="32"/>
                </a:cxn>
                <a:cxn ang="0">
                  <a:pos x="20" y="32"/>
                </a:cxn>
                <a:cxn ang="0">
                  <a:pos x="20" y="34"/>
                </a:cxn>
                <a:cxn ang="0">
                  <a:pos x="16" y="34"/>
                </a:cxn>
                <a:cxn ang="0">
                  <a:pos x="14" y="36"/>
                </a:cxn>
                <a:cxn ang="0">
                  <a:pos x="10" y="36"/>
                </a:cxn>
                <a:cxn ang="0">
                  <a:pos x="8" y="42"/>
                </a:cxn>
                <a:cxn ang="0">
                  <a:pos x="6" y="46"/>
                </a:cxn>
                <a:cxn ang="0">
                  <a:pos x="10" y="58"/>
                </a:cxn>
                <a:cxn ang="0">
                  <a:pos x="8" y="60"/>
                </a:cxn>
                <a:cxn ang="0">
                  <a:pos x="10" y="64"/>
                </a:cxn>
                <a:cxn ang="0">
                  <a:pos x="10" y="68"/>
                </a:cxn>
                <a:cxn ang="0">
                  <a:pos x="4" y="80"/>
                </a:cxn>
                <a:cxn ang="0">
                  <a:pos x="2" y="82"/>
                </a:cxn>
                <a:cxn ang="0">
                  <a:pos x="0" y="86"/>
                </a:cxn>
                <a:cxn ang="0">
                  <a:pos x="0" y="90"/>
                </a:cxn>
                <a:cxn ang="0">
                  <a:pos x="4" y="100"/>
                </a:cxn>
                <a:cxn ang="0">
                  <a:pos x="4" y="104"/>
                </a:cxn>
                <a:cxn ang="0">
                  <a:pos x="6" y="110"/>
                </a:cxn>
                <a:cxn ang="0">
                  <a:pos x="6" y="114"/>
                </a:cxn>
                <a:cxn ang="0">
                  <a:pos x="8" y="116"/>
                </a:cxn>
                <a:cxn ang="0">
                  <a:pos x="14" y="118"/>
                </a:cxn>
                <a:cxn ang="0">
                  <a:pos x="16" y="120"/>
                </a:cxn>
                <a:cxn ang="0">
                  <a:pos x="24" y="116"/>
                </a:cxn>
                <a:cxn ang="0">
                  <a:pos x="30" y="116"/>
                </a:cxn>
                <a:cxn ang="0">
                  <a:pos x="34" y="112"/>
                </a:cxn>
                <a:cxn ang="0">
                  <a:pos x="38" y="96"/>
                </a:cxn>
                <a:cxn ang="0">
                  <a:pos x="52" y="54"/>
                </a:cxn>
                <a:cxn ang="0">
                  <a:pos x="52" y="44"/>
                </a:cxn>
                <a:cxn ang="0">
                  <a:pos x="54" y="40"/>
                </a:cxn>
                <a:cxn ang="0">
                  <a:pos x="56" y="36"/>
                </a:cxn>
                <a:cxn ang="0">
                  <a:pos x="54" y="28"/>
                </a:cxn>
                <a:cxn ang="0">
                  <a:pos x="54" y="28"/>
                </a:cxn>
                <a:cxn ang="0">
                  <a:pos x="56" y="28"/>
                </a:cxn>
                <a:cxn ang="0">
                  <a:pos x="58" y="32"/>
                </a:cxn>
                <a:cxn ang="0">
                  <a:pos x="60" y="30"/>
                </a:cxn>
                <a:cxn ang="0">
                  <a:pos x="62" y="26"/>
                </a:cxn>
                <a:cxn ang="0">
                  <a:pos x="60" y="22"/>
                </a:cxn>
              </a:cxnLst>
              <a:rect l="0" t="0" r="r" b="b"/>
              <a:pathLst>
                <a:path w="62" h="120">
                  <a:moveTo>
                    <a:pt x="60" y="22"/>
                  </a:moveTo>
                  <a:lnTo>
                    <a:pt x="60" y="22"/>
                  </a:lnTo>
                  <a:lnTo>
                    <a:pt x="58" y="14"/>
                  </a:lnTo>
                  <a:lnTo>
                    <a:pt x="56" y="6"/>
                  </a:lnTo>
                  <a:lnTo>
                    <a:pt x="56" y="6"/>
                  </a:lnTo>
                  <a:lnTo>
                    <a:pt x="54" y="4"/>
                  </a:lnTo>
                  <a:lnTo>
                    <a:pt x="52" y="2"/>
                  </a:lnTo>
                  <a:lnTo>
                    <a:pt x="52" y="2"/>
                  </a:lnTo>
                  <a:lnTo>
                    <a:pt x="50" y="0"/>
                  </a:lnTo>
                  <a:lnTo>
                    <a:pt x="48" y="2"/>
                  </a:lnTo>
                  <a:lnTo>
                    <a:pt x="48" y="2"/>
                  </a:lnTo>
                  <a:lnTo>
                    <a:pt x="48" y="6"/>
                  </a:lnTo>
                  <a:lnTo>
                    <a:pt x="46" y="10"/>
                  </a:lnTo>
                  <a:lnTo>
                    <a:pt x="46" y="10"/>
                  </a:lnTo>
                  <a:lnTo>
                    <a:pt x="44" y="12"/>
                  </a:lnTo>
                  <a:lnTo>
                    <a:pt x="44" y="14"/>
                  </a:lnTo>
                  <a:lnTo>
                    <a:pt x="44" y="14"/>
                  </a:lnTo>
                  <a:lnTo>
                    <a:pt x="42" y="12"/>
                  </a:lnTo>
                  <a:lnTo>
                    <a:pt x="42" y="12"/>
                  </a:lnTo>
                  <a:lnTo>
                    <a:pt x="40" y="12"/>
                  </a:lnTo>
                  <a:lnTo>
                    <a:pt x="40" y="12"/>
                  </a:lnTo>
                  <a:lnTo>
                    <a:pt x="40" y="16"/>
                  </a:lnTo>
                  <a:lnTo>
                    <a:pt x="40" y="16"/>
                  </a:lnTo>
                  <a:lnTo>
                    <a:pt x="40" y="18"/>
                  </a:lnTo>
                  <a:lnTo>
                    <a:pt x="40" y="18"/>
                  </a:lnTo>
                  <a:lnTo>
                    <a:pt x="38" y="18"/>
                  </a:lnTo>
                  <a:lnTo>
                    <a:pt x="38" y="18"/>
                  </a:lnTo>
                  <a:lnTo>
                    <a:pt x="38" y="18"/>
                  </a:lnTo>
                  <a:lnTo>
                    <a:pt x="38" y="18"/>
                  </a:lnTo>
                  <a:lnTo>
                    <a:pt x="38" y="22"/>
                  </a:lnTo>
                  <a:lnTo>
                    <a:pt x="38" y="22"/>
                  </a:lnTo>
                  <a:lnTo>
                    <a:pt x="36" y="24"/>
                  </a:lnTo>
                  <a:lnTo>
                    <a:pt x="36" y="24"/>
                  </a:lnTo>
                  <a:lnTo>
                    <a:pt x="36" y="22"/>
                  </a:lnTo>
                  <a:lnTo>
                    <a:pt x="36" y="22"/>
                  </a:lnTo>
                  <a:lnTo>
                    <a:pt x="36" y="22"/>
                  </a:lnTo>
                  <a:lnTo>
                    <a:pt x="32" y="26"/>
                  </a:lnTo>
                  <a:lnTo>
                    <a:pt x="32" y="26"/>
                  </a:lnTo>
                  <a:lnTo>
                    <a:pt x="34" y="28"/>
                  </a:lnTo>
                  <a:lnTo>
                    <a:pt x="34" y="28"/>
                  </a:lnTo>
                  <a:lnTo>
                    <a:pt x="32" y="28"/>
                  </a:lnTo>
                  <a:lnTo>
                    <a:pt x="32" y="28"/>
                  </a:lnTo>
                  <a:lnTo>
                    <a:pt x="30" y="28"/>
                  </a:lnTo>
                  <a:lnTo>
                    <a:pt x="30" y="28"/>
                  </a:lnTo>
                  <a:lnTo>
                    <a:pt x="26" y="30"/>
                  </a:lnTo>
                  <a:lnTo>
                    <a:pt x="26" y="30"/>
                  </a:lnTo>
                  <a:lnTo>
                    <a:pt x="26" y="32"/>
                  </a:lnTo>
                  <a:lnTo>
                    <a:pt x="26" y="32"/>
                  </a:lnTo>
                  <a:lnTo>
                    <a:pt x="24" y="32"/>
                  </a:lnTo>
                  <a:lnTo>
                    <a:pt x="20" y="32"/>
                  </a:lnTo>
                  <a:lnTo>
                    <a:pt x="20" y="32"/>
                  </a:lnTo>
                  <a:lnTo>
                    <a:pt x="20" y="34"/>
                  </a:lnTo>
                  <a:lnTo>
                    <a:pt x="20" y="34"/>
                  </a:lnTo>
                  <a:lnTo>
                    <a:pt x="16" y="34"/>
                  </a:lnTo>
                  <a:lnTo>
                    <a:pt x="16" y="34"/>
                  </a:lnTo>
                  <a:lnTo>
                    <a:pt x="14" y="36"/>
                  </a:lnTo>
                  <a:lnTo>
                    <a:pt x="14" y="36"/>
                  </a:lnTo>
                  <a:lnTo>
                    <a:pt x="10" y="36"/>
                  </a:lnTo>
                  <a:lnTo>
                    <a:pt x="10" y="36"/>
                  </a:lnTo>
                  <a:lnTo>
                    <a:pt x="8" y="42"/>
                  </a:lnTo>
                  <a:lnTo>
                    <a:pt x="6" y="46"/>
                  </a:lnTo>
                  <a:lnTo>
                    <a:pt x="6" y="46"/>
                  </a:lnTo>
                  <a:lnTo>
                    <a:pt x="6" y="52"/>
                  </a:lnTo>
                  <a:lnTo>
                    <a:pt x="10" y="58"/>
                  </a:lnTo>
                  <a:lnTo>
                    <a:pt x="10" y="58"/>
                  </a:lnTo>
                  <a:lnTo>
                    <a:pt x="8" y="60"/>
                  </a:lnTo>
                  <a:lnTo>
                    <a:pt x="8" y="60"/>
                  </a:lnTo>
                  <a:lnTo>
                    <a:pt x="10" y="64"/>
                  </a:lnTo>
                  <a:lnTo>
                    <a:pt x="10" y="64"/>
                  </a:lnTo>
                  <a:lnTo>
                    <a:pt x="10" y="68"/>
                  </a:lnTo>
                  <a:lnTo>
                    <a:pt x="8" y="74"/>
                  </a:lnTo>
                  <a:lnTo>
                    <a:pt x="4" y="80"/>
                  </a:lnTo>
                  <a:lnTo>
                    <a:pt x="4" y="80"/>
                  </a:lnTo>
                  <a:lnTo>
                    <a:pt x="2" y="82"/>
                  </a:lnTo>
                  <a:lnTo>
                    <a:pt x="2" y="82"/>
                  </a:lnTo>
                  <a:lnTo>
                    <a:pt x="0" y="86"/>
                  </a:lnTo>
                  <a:lnTo>
                    <a:pt x="0" y="90"/>
                  </a:lnTo>
                  <a:lnTo>
                    <a:pt x="0" y="90"/>
                  </a:lnTo>
                  <a:lnTo>
                    <a:pt x="4" y="100"/>
                  </a:lnTo>
                  <a:lnTo>
                    <a:pt x="4" y="100"/>
                  </a:lnTo>
                  <a:lnTo>
                    <a:pt x="4" y="104"/>
                  </a:lnTo>
                  <a:lnTo>
                    <a:pt x="4" y="104"/>
                  </a:lnTo>
                  <a:lnTo>
                    <a:pt x="4" y="108"/>
                  </a:lnTo>
                  <a:lnTo>
                    <a:pt x="6" y="110"/>
                  </a:lnTo>
                  <a:lnTo>
                    <a:pt x="6" y="110"/>
                  </a:lnTo>
                  <a:lnTo>
                    <a:pt x="6" y="114"/>
                  </a:lnTo>
                  <a:lnTo>
                    <a:pt x="6" y="114"/>
                  </a:lnTo>
                  <a:lnTo>
                    <a:pt x="8" y="116"/>
                  </a:lnTo>
                  <a:lnTo>
                    <a:pt x="12" y="116"/>
                  </a:lnTo>
                  <a:lnTo>
                    <a:pt x="14" y="118"/>
                  </a:lnTo>
                  <a:lnTo>
                    <a:pt x="16" y="120"/>
                  </a:lnTo>
                  <a:lnTo>
                    <a:pt x="16" y="120"/>
                  </a:lnTo>
                  <a:lnTo>
                    <a:pt x="20" y="118"/>
                  </a:lnTo>
                  <a:lnTo>
                    <a:pt x="24" y="116"/>
                  </a:lnTo>
                  <a:lnTo>
                    <a:pt x="24" y="116"/>
                  </a:lnTo>
                  <a:lnTo>
                    <a:pt x="30" y="116"/>
                  </a:lnTo>
                  <a:lnTo>
                    <a:pt x="30" y="116"/>
                  </a:lnTo>
                  <a:lnTo>
                    <a:pt x="34" y="112"/>
                  </a:lnTo>
                  <a:lnTo>
                    <a:pt x="36" y="106"/>
                  </a:lnTo>
                  <a:lnTo>
                    <a:pt x="38" y="96"/>
                  </a:lnTo>
                  <a:lnTo>
                    <a:pt x="38" y="96"/>
                  </a:lnTo>
                  <a:lnTo>
                    <a:pt x="52" y="54"/>
                  </a:lnTo>
                  <a:lnTo>
                    <a:pt x="52" y="54"/>
                  </a:lnTo>
                  <a:lnTo>
                    <a:pt x="52" y="44"/>
                  </a:lnTo>
                  <a:lnTo>
                    <a:pt x="52" y="44"/>
                  </a:lnTo>
                  <a:lnTo>
                    <a:pt x="54" y="40"/>
                  </a:lnTo>
                  <a:lnTo>
                    <a:pt x="56" y="36"/>
                  </a:lnTo>
                  <a:lnTo>
                    <a:pt x="56" y="36"/>
                  </a:lnTo>
                  <a:lnTo>
                    <a:pt x="54" y="34"/>
                  </a:lnTo>
                  <a:lnTo>
                    <a:pt x="54" y="28"/>
                  </a:lnTo>
                  <a:lnTo>
                    <a:pt x="54" y="28"/>
                  </a:lnTo>
                  <a:lnTo>
                    <a:pt x="54" y="28"/>
                  </a:lnTo>
                  <a:lnTo>
                    <a:pt x="54" y="28"/>
                  </a:lnTo>
                  <a:lnTo>
                    <a:pt x="56" y="28"/>
                  </a:lnTo>
                  <a:lnTo>
                    <a:pt x="56" y="28"/>
                  </a:lnTo>
                  <a:lnTo>
                    <a:pt x="58" y="32"/>
                  </a:lnTo>
                  <a:lnTo>
                    <a:pt x="58" y="32"/>
                  </a:lnTo>
                  <a:lnTo>
                    <a:pt x="60" y="30"/>
                  </a:lnTo>
                  <a:lnTo>
                    <a:pt x="62" y="26"/>
                  </a:lnTo>
                  <a:lnTo>
                    <a:pt x="62" y="26"/>
                  </a:lnTo>
                  <a:lnTo>
                    <a:pt x="60" y="22"/>
                  </a:lnTo>
                  <a:lnTo>
                    <a:pt x="60"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5" name="Freeform 204"/>
            <p:cNvSpPr>
              <a:spLocks/>
            </p:cNvSpPr>
            <p:nvPr/>
          </p:nvSpPr>
          <p:spPr bwMode="auto">
            <a:xfrm>
              <a:off x="1936750" y="1625600"/>
              <a:ext cx="9525" cy="9525"/>
            </a:xfrm>
            <a:custGeom>
              <a:avLst/>
              <a:gdLst/>
              <a:ahLst/>
              <a:cxnLst>
                <a:cxn ang="0">
                  <a:pos x="6" y="2"/>
                </a:cxn>
                <a:cxn ang="0">
                  <a:pos x="6" y="2"/>
                </a:cxn>
                <a:cxn ang="0">
                  <a:pos x="2" y="0"/>
                </a:cxn>
                <a:cxn ang="0">
                  <a:pos x="2" y="0"/>
                </a:cxn>
                <a:cxn ang="0">
                  <a:pos x="0" y="4"/>
                </a:cxn>
                <a:cxn ang="0">
                  <a:pos x="0" y="6"/>
                </a:cxn>
                <a:cxn ang="0">
                  <a:pos x="0" y="6"/>
                </a:cxn>
                <a:cxn ang="0">
                  <a:pos x="2" y="6"/>
                </a:cxn>
                <a:cxn ang="0">
                  <a:pos x="2" y="6"/>
                </a:cxn>
                <a:cxn ang="0">
                  <a:pos x="4" y="4"/>
                </a:cxn>
                <a:cxn ang="0">
                  <a:pos x="6" y="2"/>
                </a:cxn>
                <a:cxn ang="0">
                  <a:pos x="6" y="2"/>
                </a:cxn>
              </a:cxnLst>
              <a:rect l="0" t="0" r="r" b="b"/>
              <a:pathLst>
                <a:path w="6" h="6">
                  <a:moveTo>
                    <a:pt x="6" y="2"/>
                  </a:moveTo>
                  <a:lnTo>
                    <a:pt x="6" y="2"/>
                  </a:lnTo>
                  <a:lnTo>
                    <a:pt x="2" y="0"/>
                  </a:lnTo>
                  <a:lnTo>
                    <a:pt x="2" y="0"/>
                  </a:lnTo>
                  <a:lnTo>
                    <a:pt x="0" y="4"/>
                  </a:lnTo>
                  <a:lnTo>
                    <a:pt x="0" y="6"/>
                  </a:lnTo>
                  <a:lnTo>
                    <a:pt x="0" y="6"/>
                  </a:lnTo>
                  <a:lnTo>
                    <a:pt x="2" y="6"/>
                  </a:lnTo>
                  <a:lnTo>
                    <a:pt x="2" y="6"/>
                  </a:lnTo>
                  <a:lnTo>
                    <a:pt x="4" y="4"/>
                  </a:lnTo>
                  <a:lnTo>
                    <a:pt x="6" y="2"/>
                  </a:lnTo>
                  <a:lnTo>
                    <a:pt x="6"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6" name="Freeform 205"/>
            <p:cNvSpPr>
              <a:spLocks/>
            </p:cNvSpPr>
            <p:nvPr/>
          </p:nvSpPr>
          <p:spPr bwMode="auto">
            <a:xfrm>
              <a:off x="1746250" y="825500"/>
              <a:ext cx="3175" cy="6350"/>
            </a:xfrm>
            <a:custGeom>
              <a:avLst/>
              <a:gdLst/>
              <a:ahLst/>
              <a:cxnLst>
                <a:cxn ang="0">
                  <a:pos x="0" y="0"/>
                </a:cxn>
                <a:cxn ang="0">
                  <a:pos x="0" y="0"/>
                </a:cxn>
                <a:cxn ang="0">
                  <a:pos x="0" y="4"/>
                </a:cxn>
                <a:cxn ang="0">
                  <a:pos x="0" y="4"/>
                </a:cxn>
                <a:cxn ang="0">
                  <a:pos x="0" y="4"/>
                </a:cxn>
                <a:cxn ang="0">
                  <a:pos x="0" y="4"/>
                </a:cxn>
                <a:cxn ang="0">
                  <a:pos x="2" y="2"/>
                </a:cxn>
                <a:cxn ang="0">
                  <a:pos x="2" y="2"/>
                </a:cxn>
                <a:cxn ang="0">
                  <a:pos x="2" y="0"/>
                </a:cxn>
                <a:cxn ang="0">
                  <a:pos x="2" y="0"/>
                </a:cxn>
                <a:cxn ang="0">
                  <a:pos x="0" y="0"/>
                </a:cxn>
                <a:cxn ang="0">
                  <a:pos x="0" y="0"/>
                </a:cxn>
              </a:cxnLst>
              <a:rect l="0" t="0" r="r" b="b"/>
              <a:pathLst>
                <a:path w="2" h="4">
                  <a:moveTo>
                    <a:pt x="0" y="0"/>
                  </a:moveTo>
                  <a:lnTo>
                    <a:pt x="0" y="0"/>
                  </a:lnTo>
                  <a:lnTo>
                    <a:pt x="0" y="4"/>
                  </a:lnTo>
                  <a:lnTo>
                    <a:pt x="0" y="4"/>
                  </a:lnTo>
                  <a:lnTo>
                    <a:pt x="0" y="4"/>
                  </a:lnTo>
                  <a:lnTo>
                    <a:pt x="0" y="4"/>
                  </a:lnTo>
                  <a:lnTo>
                    <a:pt x="2" y="2"/>
                  </a:lnTo>
                  <a:lnTo>
                    <a:pt x="2" y="2"/>
                  </a:lnTo>
                  <a:lnTo>
                    <a:pt x="2" y="0"/>
                  </a:lnTo>
                  <a:lnTo>
                    <a:pt x="2"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7" name="Freeform 207"/>
            <p:cNvSpPr>
              <a:spLocks/>
            </p:cNvSpPr>
            <p:nvPr/>
          </p:nvSpPr>
          <p:spPr bwMode="auto">
            <a:xfrm>
              <a:off x="2832100" y="523875"/>
              <a:ext cx="12700" cy="12700"/>
            </a:xfrm>
            <a:custGeom>
              <a:avLst/>
              <a:gdLst/>
              <a:ahLst/>
              <a:cxnLst>
                <a:cxn ang="0">
                  <a:pos x="8" y="8"/>
                </a:cxn>
                <a:cxn ang="0">
                  <a:pos x="8" y="8"/>
                </a:cxn>
                <a:cxn ang="0">
                  <a:pos x="0" y="0"/>
                </a:cxn>
                <a:cxn ang="0">
                  <a:pos x="0" y="0"/>
                </a:cxn>
                <a:cxn ang="0">
                  <a:pos x="2" y="8"/>
                </a:cxn>
                <a:cxn ang="0">
                  <a:pos x="2" y="8"/>
                </a:cxn>
                <a:cxn ang="0">
                  <a:pos x="8" y="8"/>
                </a:cxn>
                <a:cxn ang="0">
                  <a:pos x="8" y="8"/>
                </a:cxn>
              </a:cxnLst>
              <a:rect l="0" t="0" r="r" b="b"/>
              <a:pathLst>
                <a:path w="8" h="8">
                  <a:moveTo>
                    <a:pt x="8" y="8"/>
                  </a:moveTo>
                  <a:lnTo>
                    <a:pt x="8" y="8"/>
                  </a:lnTo>
                  <a:lnTo>
                    <a:pt x="0" y="0"/>
                  </a:lnTo>
                  <a:lnTo>
                    <a:pt x="0" y="0"/>
                  </a:lnTo>
                  <a:lnTo>
                    <a:pt x="2" y="8"/>
                  </a:lnTo>
                  <a:lnTo>
                    <a:pt x="2" y="8"/>
                  </a:lnTo>
                  <a:lnTo>
                    <a:pt x="8" y="8"/>
                  </a:lnTo>
                  <a:lnTo>
                    <a:pt x="8"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 name="Freeform 208"/>
            <p:cNvSpPr>
              <a:spLocks/>
            </p:cNvSpPr>
            <p:nvPr/>
          </p:nvSpPr>
          <p:spPr bwMode="auto">
            <a:xfrm>
              <a:off x="2914650" y="1543050"/>
              <a:ext cx="28575" cy="50800"/>
            </a:xfrm>
            <a:custGeom>
              <a:avLst/>
              <a:gdLst/>
              <a:ahLst/>
              <a:cxnLst>
                <a:cxn ang="0">
                  <a:pos x="14" y="16"/>
                </a:cxn>
                <a:cxn ang="0">
                  <a:pos x="14" y="16"/>
                </a:cxn>
                <a:cxn ang="0">
                  <a:pos x="14" y="12"/>
                </a:cxn>
                <a:cxn ang="0">
                  <a:pos x="12" y="12"/>
                </a:cxn>
                <a:cxn ang="0">
                  <a:pos x="12" y="12"/>
                </a:cxn>
                <a:cxn ang="0">
                  <a:pos x="8" y="4"/>
                </a:cxn>
                <a:cxn ang="0">
                  <a:pos x="4" y="0"/>
                </a:cxn>
                <a:cxn ang="0">
                  <a:pos x="4" y="0"/>
                </a:cxn>
                <a:cxn ang="0">
                  <a:pos x="4" y="2"/>
                </a:cxn>
                <a:cxn ang="0">
                  <a:pos x="2" y="6"/>
                </a:cxn>
                <a:cxn ang="0">
                  <a:pos x="2" y="6"/>
                </a:cxn>
                <a:cxn ang="0">
                  <a:pos x="2" y="6"/>
                </a:cxn>
                <a:cxn ang="0">
                  <a:pos x="0" y="6"/>
                </a:cxn>
                <a:cxn ang="0">
                  <a:pos x="0" y="6"/>
                </a:cxn>
                <a:cxn ang="0">
                  <a:pos x="0" y="8"/>
                </a:cxn>
                <a:cxn ang="0">
                  <a:pos x="0" y="8"/>
                </a:cxn>
                <a:cxn ang="0">
                  <a:pos x="0" y="10"/>
                </a:cxn>
                <a:cxn ang="0">
                  <a:pos x="0" y="10"/>
                </a:cxn>
                <a:cxn ang="0">
                  <a:pos x="0" y="12"/>
                </a:cxn>
                <a:cxn ang="0">
                  <a:pos x="0" y="14"/>
                </a:cxn>
                <a:cxn ang="0">
                  <a:pos x="0" y="22"/>
                </a:cxn>
                <a:cxn ang="0">
                  <a:pos x="0" y="22"/>
                </a:cxn>
                <a:cxn ang="0">
                  <a:pos x="2" y="28"/>
                </a:cxn>
                <a:cxn ang="0">
                  <a:pos x="6" y="32"/>
                </a:cxn>
                <a:cxn ang="0">
                  <a:pos x="6" y="32"/>
                </a:cxn>
                <a:cxn ang="0">
                  <a:pos x="10" y="32"/>
                </a:cxn>
                <a:cxn ang="0">
                  <a:pos x="14" y="30"/>
                </a:cxn>
                <a:cxn ang="0">
                  <a:pos x="18" y="26"/>
                </a:cxn>
                <a:cxn ang="0">
                  <a:pos x="18" y="22"/>
                </a:cxn>
                <a:cxn ang="0">
                  <a:pos x="18" y="22"/>
                </a:cxn>
                <a:cxn ang="0">
                  <a:pos x="16" y="18"/>
                </a:cxn>
                <a:cxn ang="0">
                  <a:pos x="14" y="16"/>
                </a:cxn>
                <a:cxn ang="0">
                  <a:pos x="14" y="16"/>
                </a:cxn>
              </a:cxnLst>
              <a:rect l="0" t="0" r="r" b="b"/>
              <a:pathLst>
                <a:path w="18" h="32">
                  <a:moveTo>
                    <a:pt x="14" y="16"/>
                  </a:moveTo>
                  <a:lnTo>
                    <a:pt x="14" y="16"/>
                  </a:lnTo>
                  <a:lnTo>
                    <a:pt x="14" y="12"/>
                  </a:lnTo>
                  <a:lnTo>
                    <a:pt x="12" y="12"/>
                  </a:lnTo>
                  <a:lnTo>
                    <a:pt x="12" y="12"/>
                  </a:lnTo>
                  <a:lnTo>
                    <a:pt x="8" y="4"/>
                  </a:lnTo>
                  <a:lnTo>
                    <a:pt x="4" y="0"/>
                  </a:lnTo>
                  <a:lnTo>
                    <a:pt x="4" y="0"/>
                  </a:lnTo>
                  <a:lnTo>
                    <a:pt x="4" y="2"/>
                  </a:lnTo>
                  <a:lnTo>
                    <a:pt x="2" y="6"/>
                  </a:lnTo>
                  <a:lnTo>
                    <a:pt x="2" y="6"/>
                  </a:lnTo>
                  <a:lnTo>
                    <a:pt x="2" y="6"/>
                  </a:lnTo>
                  <a:lnTo>
                    <a:pt x="0" y="6"/>
                  </a:lnTo>
                  <a:lnTo>
                    <a:pt x="0" y="6"/>
                  </a:lnTo>
                  <a:lnTo>
                    <a:pt x="0" y="8"/>
                  </a:lnTo>
                  <a:lnTo>
                    <a:pt x="0" y="8"/>
                  </a:lnTo>
                  <a:lnTo>
                    <a:pt x="0" y="10"/>
                  </a:lnTo>
                  <a:lnTo>
                    <a:pt x="0" y="10"/>
                  </a:lnTo>
                  <a:lnTo>
                    <a:pt x="0" y="12"/>
                  </a:lnTo>
                  <a:lnTo>
                    <a:pt x="0" y="14"/>
                  </a:lnTo>
                  <a:lnTo>
                    <a:pt x="0" y="22"/>
                  </a:lnTo>
                  <a:lnTo>
                    <a:pt x="0" y="22"/>
                  </a:lnTo>
                  <a:lnTo>
                    <a:pt x="2" y="28"/>
                  </a:lnTo>
                  <a:lnTo>
                    <a:pt x="6" y="32"/>
                  </a:lnTo>
                  <a:lnTo>
                    <a:pt x="6" y="32"/>
                  </a:lnTo>
                  <a:lnTo>
                    <a:pt x="10" y="32"/>
                  </a:lnTo>
                  <a:lnTo>
                    <a:pt x="14" y="30"/>
                  </a:lnTo>
                  <a:lnTo>
                    <a:pt x="18" y="26"/>
                  </a:lnTo>
                  <a:lnTo>
                    <a:pt x="18" y="22"/>
                  </a:lnTo>
                  <a:lnTo>
                    <a:pt x="18" y="22"/>
                  </a:lnTo>
                  <a:lnTo>
                    <a:pt x="16" y="18"/>
                  </a:lnTo>
                  <a:lnTo>
                    <a:pt x="14" y="16"/>
                  </a:lnTo>
                  <a:lnTo>
                    <a:pt x="14"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9" name="Freeform 209"/>
            <p:cNvSpPr>
              <a:spLocks/>
            </p:cNvSpPr>
            <p:nvPr/>
          </p:nvSpPr>
          <p:spPr bwMode="auto">
            <a:xfrm>
              <a:off x="2047875" y="749300"/>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0" name="Freeform 210"/>
            <p:cNvSpPr>
              <a:spLocks noEditPoints="1"/>
            </p:cNvSpPr>
            <p:nvPr/>
          </p:nvSpPr>
          <p:spPr bwMode="auto">
            <a:xfrm>
              <a:off x="1155700" y="330200"/>
              <a:ext cx="419100" cy="460375"/>
            </a:xfrm>
            <a:custGeom>
              <a:avLst/>
              <a:gdLst/>
              <a:ahLst/>
              <a:cxnLst>
                <a:cxn ang="0">
                  <a:pos x="28" y="142"/>
                </a:cxn>
                <a:cxn ang="0">
                  <a:pos x="32" y="150"/>
                </a:cxn>
                <a:cxn ang="0">
                  <a:pos x="24" y="160"/>
                </a:cxn>
                <a:cxn ang="0">
                  <a:pos x="22" y="164"/>
                </a:cxn>
                <a:cxn ang="0">
                  <a:pos x="6" y="170"/>
                </a:cxn>
                <a:cxn ang="0">
                  <a:pos x="14" y="174"/>
                </a:cxn>
                <a:cxn ang="0">
                  <a:pos x="12" y="176"/>
                </a:cxn>
                <a:cxn ang="0">
                  <a:pos x="12" y="182"/>
                </a:cxn>
                <a:cxn ang="0">
                  <a:pos x="6" y="196"/>
                </a:cxn>
                <a:cxn ang="0">
                  <a:pos x="26" y="188"/>
                </a:cxn>
                <a:cxn ang="0">
                  <a:pos x="6" y="202"/>
                </a:cxn>
                <a:cxn ang="0">
                  <a:pos x="18" y="210"/>
                </a:cxn>
                <a:cxn ang="0">
                  <a:pos x="22" y="220"/>
                </a:cxn>
                <a:cxn ang="0">
                  <a:pos x="28" y="226"/>
                </a:cxn>
                <a:cxn ang="0">
                  <a:pos x="44" y="228"/>
                </a:cxn>
                <a:cxn ang="0">
                  <a:pos x="24" y="234"/>
                </a:cxn>
                <a:cxn ang="0">
                  <a:pos x="22" y="238"/>
                </a:cxn>
                <a:cxn ang="0">
                  <a:pos x="38" y="250"/>
                </a:cxn>
                <a:cxn ang="0">
                  <a:pos x="50" y="262"/>
                </a:cxn>
                <a:cxn ang="0">
                  <a:pos x="52" y="270"/>
                </a:cxn>
                <a:cxn ang="0">
                  <a:pos x="66" y="278"/>
                </a:cxn>
                <a:cxn ang="0">
                  <a:pos x="80" y="280"/>
                </a:cxn>
                <a:cxn ang="0">
                  <a:pos x="94" y="274"/>
                </a:cxn>
                <a:cxn ang="0">
                  <a:pos x="96" y="284"/>
                </a:cxn>
                <a:cxn ang="0">
                  <a:pos x="106" y="284"/>
                </a:cxn>
                <a:cxn ang="0">
                  <a:pos x="130" y="284"/>
                </a:cxn>
                <a:cxn ang="0">
                  <a:pos x="126" y="274"/>
                </a:cxn>
                <a:cxn ang="0">
                  <a:pos x="134" y="260"/>
                </a:cxn>
                <a:cxn ang="0">
                  <a:pos x="126" y="244"/>
                </a:cxn>
                <a:cxn ang="0">
                  <a:pos x="134" y="234"/>
                </a:cxn>
                <a:cxn ang="0">
                  <a:pos x="136" y="226"/>
                </a:cxn>
                <a:cxn ang="0">
                  <a:pos x="136" y="216"/>
                </a:cxn>
                <a:cxn ang="0">
                  <a:pos x="142" y="204"/>
                </a:cxn>
                <a:cxn ang="0">
                  <a:pos x="148" y="194"/>
                </a:cxn>
                <a:cxn ang="0">
                  <a:pos x="158" y="184"/>
                </a:cxn>
                <a:cxn ang="0">
                  <a:pos x="166" y="188"/>
                </a:cxn>
                <a:cxn ang="0">
                  <a:pos x="180" y="180"/>
                </a:cxn>
                <a:cxn ang="0">
                  <a:pos x="194" y="160"/>
                </a:cxn>
                <a:cxn ang="0">
                  <a:pos x="198" y="138"/>
                </a:cxn>
                <a:cxn ang="0">
                  <a:pos x="214" y="132"/>
                </a:cxn>
                <a:cxn ang="0">
                  <a:pos x="238" y="120"/>
                </a:cxn>
                <a:cxn ang="0">
                  <a:pos x="248" y="102"/>
                </a:cxn>
                <a:cxn ang="0">
                  <a:pos x="256" y="90"/>
                </a:cxn>
                <a:cxn ang="0">
                  <a:pos x="236" y="88"/>
                </a:cxn>
                <a:cxn ang="0">
                  <a:pos x="220" y="98"/>
                </a:cxn>
                <a:cxn ang="0">
                  <a:pos x="206" y="96"/>
                </a:cxn>
                <a:cxn ang="0">
                  <a:pos x="210" y="78"/>
                </a:cxn>
                <a:cxn ang="0">
                  <a:pos x="200" y="72"/>
                </a:cxn>
                <a:cxn ang="0">
                  <a:pos x="254" y="80"/>
                </a:cxn>
                <a:cxn ang="0">
                  <a:pos x="256" y="72"/>
                </a:cxn>
                <a:cxn ang="0">
                  <a:pos x="246" y="64"/>
                </a:cxn>
                <a:cxn ang="0">
                  <a:pos x="218" y="58"/>
                </a:cxn>
                <a:cxn ang="0">
                  <a:pos x="204" y="58"/>
                </a:cxn>
                <a:cxn ang="0">
                  <a:pos x="192" y="56"/>
                </a:cxn>
                <a:cxn ang="0">
                  <a:pos x="204" y="42"/>
                </a:cxn>
                <a:cxn ang="0">
                  <a:pos x="210" y="38"/>
                </a:cxn>
                <a:cxn ang="0">
                  <a:pos x="216" y="28"/>
                </a:cxn>
                <a:cxn ang="0">
                  <a:pos x="212" y="22"/>
                </a:cxn>
                <a:cxn ang="0">
                  <a:pos x="208" y="14"/>
                </a:cxn>
                <a:cxn ang="0">
                  <a:pos x="200" y="8"/>
                </a:cxn>
                <a:cxn ang="0">
                  <a:pos x="204" y="0"/>
                </a:cxn>
                <a:cxn ang="0">
                  <a:pos x="28" y="128"/>
                </a:cxn>
                <a:cxn ang="0">
                  <a:pos x="16" y="128"/>
                </a:cxn>
              </a:cxnLst>
              <a:rect l="0" t="0" r="r" b="b"/>
              <a:pathLst>
                <a:path w="264" h="290">
                  <a:moveTo>
                    <a:pt x="20" y="138"/>
                  </a:moveTo>
                  <a:lnTo>
                    <a:pt x="20" y="138"/>
                  </a:lnTo>
                  <a:lnTo>
                    <a:pt x="22" y="138"/>
                  </a:lnTo>
                  <a:lnTo>
                    <a:pt x="22" y="138"/>
                  </a:lnTo>
                  <a:lnTo>
                    <a:pt x="24" y="138"/>
                  </a:lnTo>
                  <a:lnTo>
                    <a:pt x="24" y="138"/>
                  </a:lnTo>
                  <a:lnTo>
                    <a:pt x="26" y="138"/>
                  </a:lnTo>
                  <a:lnTo>
                    <a:pt x="26" y="138"/>
                  </a:lnTo>
                  <a:lnTo>
                    <a:pt x="26" y="138"/>
                  </a:lnTo>
                  <a:lnTo>
                    <a:pt x="26" y="138"/>
                  </a:lnTo>
                  <a:lnTo>
                    <a:pt x="24" y="138"/>
                  </a:lnTo>
                  <a:lnTo>
                    <a:pt x="24" y="138"/>
                  </a:lnTo>
                  <a:lnTo>
                    <a:pt x="24" y="138"/>
                  </a:lnTo>
                  <a:lnTo>
                    <a:pt x="24" y="138"/>
                  </a:lnTo>
                  <a:lnTo>
                    <a:pt x="30" y="136"/>
                  </a:lnTo>
                  <a:lnTo>
                    <a:pt x="30" y="136"/>
                  </a:lnTo>
                  <a:lnTo>
                    <a:pt x="32" y="136"/>
                  </a:lnTo>
                  <a:lnTo>
                    <a:pt x="32" y="136"/>
                  </a:lnTo>
                  <a:lnTo>
                    <a:pt x="30" y="138"/>
                  </a:lnTo>
                  <a:lnTo>
                    <a:pt x="30" y="138"/>
                  </a:lnTo>
                  <a:lnTo>
                    <a:pt x="30" y="140"/>
                  </a:lnTo>
                  <a:lnTo>
                    <a:pt x="30" y="140"/>
                  </a:lnTo>
                  <a:lnTo>
                    <a:pt x="28" y="142"/>
                  </a:lnTo>
                  <a:lnTo>
                    <a:pt x="28" y="142"/>
                  </a:lnTo>
                  <a:lnTo>
                    <a:pt x="30" y="144"/>
                  </a:lnTo>
                  <a:lnTo>
                    <a:pt x="30" y="144"/>
                  </a:lnTo>
                  <a:lnTo>
                    <a:pt x="28" y="144"/>
                  </a:lnTo>
                  <a:lnTo>
                    <a:pt x="28" y="144"/>
                  </a:lnTo>
                  <a:lnTo>
                    <a:pt x="28" y="146"/>
                  </a:lnTo>
                  <a:lnTo>
                    <a:pt x="28" y="146"/>
                  </a:lnTo>
                  <a:lnTo>
                    <a:pt x="28" y="146"/>
                  </a:lnTo>
                  <a:lnTo>
                    <a:pt x="28" y="146"/>
                  </a:lnTo>
                  <a:lnTo>
                    <a:pt x="30" y="146"/>
                  </a:lnTo>
                  <a:lnTo>
                    <a:pt x="30" y="146"/>
                  </a:lnTo>
                  <a:lnTo>
                    <a:pt x="28" y="146"/>
                  </a:lnTo>
                  <a:lnTo>
                    <a:pt x="28" y="146"/>
                  </a:lnTo>
                  <a:lnTo>
                    <a:pt x="28" y="148"/>
                  </a:lnTo>
                  <a:lnTo>
                    <a:pt x="28" y="148"/>
                  </a:lnTo>
                  <a:lnTo>
                    <a:pt x="26" y="150"/>
                  </a:lnTo>
                  <a:lnTo>
                    <a:pt x="26" y="150"/>
                  </a:lnTo>
                  <a:lnTo>
                    <a:pt x="26" y="150"/>
                  </a:lnTo>
                  <a:lnTo>
                    <a:pt x="26" y="150"/>
                  </a:lnTo>
                  <a:lnTo>
                    <a:pt x="30" y="148"/>
                  </a:lnTo>
                  <a:lnTo>
                    <a:pt x="30" y="148"/>
                  </a:lnTo>
                  <a:lnTo>
                    <a:pt x="32" y="150"/>
                  </a:lnTo>
                  <a:lnTo>
                    <a:pt x="32" y="150"/>
                  </a:lnTo>
                  <a:lnTo>
                    <a:pt x="32" y="150"/>
                  </a:lnTo>
                  <a:lnTo>
                    <a:pt x="32" y="150"/>
                  </a:lnTo>
                  <a:lnTo>
                    <a:pt x="32" y="150"/>
                  </a:lnTo>
                  <a:lnTo>
                    <a:pt x="32" y="150"/>
                  </a:lnTo>
                  <a:lnTo>
                    <a:pt x="32" y="150"/>
                  </a:lnTo>
                  <a:lnTo>
                    <a:pt x="32" y="150"/>
                  </a:lnTo>
                  <a:lnTo>
                    <a:pt x="30" y="152"/>
                  </a:lnTo>
                  <a:lnTo>
                    <a:pt x="28" y="152"/>
                  </a:lnTo>
                  <a:lnTo>
                    <a:pt x="28" y="152"/>
                  </a:lnTo>
                  <a:lnTo>
                    <a:pt x="26" y="154"/>
                  </a:lnTo>
                  <a:lnTo>
                    <a:pt x="26" y="154"/>
                  </a:lnTo>
                  <a:lnTo>
                    <a:pt x="26" y="154"/>
                  </a:lnTo>
                  <a:lnTo>
                    <a:pt x="26" y="154"/>
                  </a:lnTo>
                  <a:lnTo>
                    <a:pt x="24" y="156"/>
                  </a:lnTo>
                  <a:lnTo>
                    <a:pt x="24" y="156"/>
                  </a:lnTo>
                  <a:lnTo>
                    <a:pt x="24" y="158"/>
                  </a:lnTo>
                  <a:lnTo>
                    <a:pt x="24" y="158"/>
                  </a:lnTo>
                  <a:lnTo>
                    <a:pt x="28" y="156"/>
                  </a:lnTo>
                  <a:lnTo>
                    <a:pt x="28" y="156"/>
                  </a:lnTo>
                  <a:lnTo>
                    <a:pt x="28" y="158"/>
                  </a:lnTo>
                  <a:lnTo>
                    <a:pt x="28" y="160"/>
                  </a:lnTo>
                  <a:lnTo>
                    <a:pt x="28" y="160"/>
                  </a:lnTo>
                  <a:lnTo>
                    <a:pt x="24" y="160"/>
                  </a:lnTo>
                  <a:lnTo>
                    <a:pt x="24" y="160"/>
                  </a:lnTo>
                  <a:lnTo>
                    <a:pt x="18" y="162"/>
                  </a:lnTo>
                  <a:lnTo>
                    <a:pt x="18" y="162"/>
                  </a:lnTo>
                  <a:lnTo>
                    <a:pt x="14" y="162"/>
                  </a:lnTo>
                  <a:lnTo>
                    <a:pt x="14" y="162"/>
                  </a:lnTo>
                  <a:lnTo>
                    <a:pt x="10" y="164"/>
                  </a:lnTo>
                  <a:lnTo>
                    <a:pt x="6" y="166"/>
                  </a:lnTo>
                  <a:lnTo>
                    <a:pt x="6" y="166"/>
                  </a:lnTo>
                  <a:lnTo>
                    <a:pt x="8" y="166"/>
                  </a:lnTo>
                  <a:lnTo>
                    <a:pt x="8" y="166"/>
                  </a:lnTo>
                  <a:lnTo>
                    <a:pt x="12" y="166"/>
                  </a:lnTo>
                  <a:lnTo>
                    <a:pt x="12" y="166"/>
                  </a:lnTo>
                  <a:lnTo>
                    <a:pt x="14" y="166"/>
                  </a:lnTo>
                  <a:lnTo>
                    <a:pt x="14" y="166"/>
                  </a:lnTo>
                  <a:lnTo>
                    <a:pt x="20" y="166"/>
                  </a:lnTo>
                  <a:lnTo>
                    <a:pt x="20" y="166"/>
                  </a:lnTo>
                  <a:lnTo>
                    <a:pt x="22" y="166"/>
                  </a:lnTo>
                  <a:lnTo>
                    <a:pt x="22" y="166"/>
                  </a:lnTo>
                  <a:lnTo>
                    <a:pt x="22" y="166"/>
                  </a:lnTo>
                  <a:lnTo>
                    <a:pt x="22" y="166"/>
                  </a:lnTo>
                  <a:lnTo>
                    <a:pt x="22" y="164"/>
                  </a:lnTo>
                  <a:lnTo>
                    <a:pt x="22" y="164"/>
                  </a:lnTo>
                  <a:lnTo>
                    <a:pt x="22" y="164"/>
                  </a:lnTo>
                  <a:lnTo>
                    <a:pt x="22" y="164"/>
                  </a:lnTo>
                  <a:lnTo>
                    <a:pt x="24" y="164"/>
                  </a:lnTo>
                  <a:lnTo>
                    <a:pt x="26" y="164"/>
                  </a:lnTo>
                  <a:lnTo>
                    <a:pt x="26" y="164"/>
                  </a:lnTo>
                  <a:lnTo>
                    <a:pt x="24" y="166"/>
                  </a:lnTo>
                  <a:lnTo>
                    <a:pt x="24" y="166"/>
                  </a:lnTo>
                  <a:lnTo>
                    <a:pt x="24" y="166"/>
                  </a:lnTo>
                  <a:lnTo>
                    <a:pt x="26" y="168"/>
                  </a:lnTo>
                  <a:lnTo>
                    <a:pt x="30" y="170"/>
                  </a:lnTo>
                  <a:lnTo>
                    <a:pt x="30" y="170"/>
                  </a:lnTo>
                  <a:lnTo>
                    <a:pt x="30" y="170"/>
                  </a:lnTo>
                  <a:lnTo>
                    <a:pt x="30" y="170"/>
                  </a:lnTo>
                  <a:lnTo>
                    <a:pt x="22" y="170"/>
                  </a:lnTo>
                  <a:lnTo>
                    <a:pt x="22" y="170"/>
                  </a:lnTo>
                  <a:lnTo>
                    <a:pt x="18" y="170"/>
                  </a:lnTo>
                  <a:lnTo>
                    <a:pt x="18" y="170"/>
                  </a:lnTo>
                  <a:lnTo>
                    <a:pt x="14" y="170"/>
                  </a:lnTo>
                  <a:lnTo>
                    <a:pt x="14" y="170"/>
                  </a:lnTo>
                  <a:lnTo>
                    <a:pt x="8" y="168"/>
                  </a:lnTo>
                  <a:lnTo>
                    <a:pt x="8" y="168"/>
                  </a:lnTo>
                  <a:lnTo>
                    <a:pt x="8" y="168"/>
                  </a:lnTo>
                  <a:lnTo>
                    <a:pt x="8" y="168"/>
                  </a:lnTo>
                  <a:lnTo>
                    <a:pt x="6" y="170"/>
                  </a:lnTo>
                  <a:lnTo>
                    <a:pt x="6" y="170"/>
                  </a:lnTo>
                  <a:lnTo>
                    <a:pt x="12" y="170"/>
                  </a:lnTo>
                  <a:lnTo>
                    <a:pt x="12" y="170"/>
                  </a:lnTo>
                  <a:lnTo>
                    <a:pt x="14" y="172"/>
                  </a:lnTo>
                  <a:lnTo>
                    <a:pt x="14" y="172"/>
                  </a:lnTo>
                  <a:lnTo>
                    <a:pt x="6" y="170"/>
                  </a:lnTo>
                  <a:lnTo>
                    <a:pt x="6" y="170"/>
                  </a:lnTo>
                  <a:lnTo>
                    <a:pt x="4" y="172"/>
                  </a:lnTo>
                  <a:lnTo>
                    <a:pt x="2" y="176"/>
                  </a:lnTo>
                  <a:lnTo>
                    <a:pt x="2" y="176"/>
                  </a:lnTo>
                  <a:lnTo>
                    <a:pt x="0" y="178"/>
                  </a:lnTo>
                  <a:lnTo>
                    <a:pt x="0" y="178"/>
                  </a:lnTo>
                  <a:lnTo>
                    <a:pt x="0" y="178"/>
                  </a:lnTo>
                  <a:lnTo>
                    <a:pt x="0" y="178"/>
                  </a:lnTo>
                  <a:lnTo>
                    <a:pt x="4" y="178"/>
                  </a:lnTo>
                  <a:lnTo>
                    <a:pt x="6" y="176"/>
                  </a:lnTo>
                  <a:lnTo>
                    <a:pt x="6" y="176"/>
                  </a:lnTo>
                  <a:lnTo>
                    <a:pt x="10" y="174"/>
                  </a:lnTo>
                  <a:lnTo>
                    <a:pt x="10" y="174"/>
                  </a:lnTo>
                  <a:lnTo>
                    <a:pt x="16" y="172"/>
                  </a:lnTo>
                  <a:lnTo>
                    <a:pt x="16" y="172"/>
                  </a:lnTo>
                  <a:lnTo>
                    <a:pt x="14" y="174"/>
                  </a:lnTo>
                  <a:lnTo>
                    <a:pt x="14" y="174"/>
                  </a:lnTo>
                  <a:lnTo>
                    <a:pt x="16" y="174"/>
                  </a:lnTo>
                  <a:lnTo>
                    <a:pt x="20" y="174"/>
                  </a:lnTo>
                  <a:lnTo>
                    <a:pt x="20" y="174"/>
                  </a:lnTo>
                  <a:lnTo>
                    <a:pt x="20" y="174"/>
                  </a:lnTo>
                  <a:lnTo>
                    <a:pt x="20" y="174"/>
                  </a:lnTo>
                  <a:lnTo>
                    <a:pt x="22" y="172"/>
                  </a:lnTo>
                  <a:lnTo>
                    <a:pt x="22" y="172"/>
                  </a:lnTo>
                  <a:lnTo>
                    <a:pt x="22" y="172"/>
                  </a:lnTo>
                  <a:lnTo>
                    <a:pt x="22" y="172"/>
                  </a:lnTo>
                  <a:lnTo>
                    <a:pt x="22" y="172"/>
                  </a:lnTo>
                  <a:lnTo>
                    <a:pt x="28" y="172"/>
                  </a:lnTo>
                  <a:lnTo>
                    <a:pt x="28" y="172"/>
                  </a:lnTo>
                  <a:lnTo>
                    <a:pt x="28" y="172"/>
                  </a:lnTo>
                  <a:lnTo>
                    <a:pt x="28" y="172"/>
                  </a:lnTo>
                  <a:lnTo>
                    <a:pt x="26" y="172"/>
                  </a:lnTo>
                  <a:lnTo>
                    <a:pt x="24" y="174"/>
                  </a:lnTo>
                  <a:lnTo>
                    <a:pt x="24" y="174"/>
                  </a:lnTo>
                  <a:lnTo>
                    <a:pt x="26" y="176"/>
                  </a:lnTo>
                  <a:lnTo>
                    <a:pt x="26" y="176"/>
                  </a:lnTo>
                  <a:lnTo>
                    <a:pt x="18" y="176"/>
                  </a:lnTo>
                  <a:lnTo>
                    <a:pt x="18" y="176"/>
                  </a:lnTo>
                  <a:lnTo>
                    <a:pt x="12" y="176"/>
                  </a:lnTo>
                  <a:lnTo>
                    <a:pt x="12" y="176"/>
                  </a:lnTo>
                  <a:lnTo>
                    <a:pt x="8" y="176"/>
                  </a:lnTo>
                  <a:lnTo>
                    <a:pt x="8" y="176"/>
                  </a:lnTo>
                  <a:lnTo>
                    <a:pt x="4" y="180"/>
                  </a:lnTo>
                  <a:lnTo>
                    <a:pt x="4" y="180"/>
                  </a:lnTo>
                  <a:lnTo>
                    <a:pt x="2" y="180"/>
                  </a:lnTo>
                  <a:lnTo>
                    <a:pt x="2" y="180"/>
                  </a:lnTo>
                  <a:lnTo>
                    <a:pt x="0" y="182"/>
                  </a:lnTo>
                  <a:lnTo>
                    <a:pt x="0" y="182"/>
                  </a:lnTo>
                  <a:lnTo>
                    <a:pt x="6" y="182"/>
                  </a:lnTo>
                  <a:lnTo>
                    <a:pt x="14" y="180"/>
                  </a:lnTo>
                  <a:lnTo>
                    <a:pt x="14" y="180"/>
                  </a:lnTo>
                  <a:lnTo>
                    <a:pt x="16" y="180"/>
                  </a:lnTo>
                  <a:lnTo>
                    <a:pt x="16" y="180"/>
                  </a:lnTo>
                  <a:lnTo>
                    <a:pt x="18" y="180"/>
                  </a:lnTo>
                  <a:lnTo>
                    <a:pt x="18" y="180"/>
                  </a:lnTo>
                  <a:lnTo>
                    <a:pt x="22" y="180"/>
                  </a:lnTo>
                  <a:lnTo>
                    <a:pt x="22" y="180"/>
                  </a:lnTo>
                  <a:lnTo>
                    <a:pt x="24" y="182"/>
                  </a:lnTo>
                  <a:lnTo>
                    <a:pt x="26" y="184"/>
                  </a:lnTo>
                  <a:lnTo>
                    <a:pt x="26" y="184"/>
                  </a:lnTo>
                  <a:lnTo>
                    <a:pt x="22" y="184"/>
                  </a:lnTo>
                  <a:lnTo>
                    <a:pt x="22" y="184"/>
                  </a:lnTo>
                  <a:lnTo>
                    <a:pt x="12" y="182"/>
                  </a:lnTo>
                  <a:lnTo>
                    <a:pt x="4" y="184"/>
                  </a:lnTo>
                  <a:lnTo>
                    <a:pt x="4" y="184"/>
                  </a:lnTo>
                  <a:lnTo>
                    <a:pt x="0" y="186"/>
                  </a:lnTo>
                  <a:lnTo>
                    <a:pt x="0" y="186"/>
                  </a:lnTo>
                  <a:lnTo>
                    <a:pt x="4" y="186"/>
                  </a:lnTo>
                  <a:lnTo>
                    <a:pt x="4" y="186"/>
                  </a:lnTo>
                  <a:lnTo>
                    <a:pt x="4" y="188"/>
                  </a:lnTo>
                  <a:lnTo>
                    <a:pt x="4" y="188"/>
                  </a:lnTo>
                  <a:lnTo>
                    <a:pt x="10" y="190"/>
                  </a:lnTo>
                  <a:lnTo>
                    <a:pt x="10" y="190"/>
                  </a:lnTo>
                  <a:lnTo>
                    <a:pt x="12" y="188"/>
                  </a:lnTo>
                  <a:lnTo>
                    <a:pt x="12" y="188"/>
                  </a:lnTo>
                  <a:lnTo>
                    <a:pt x="14" y="190"/>
                  </a:lnTo>
                  <a:lnTo>
                    <a:pt x="14" y="190"/>
                  </a:lnTo>
                  <a:lnTo>
                    <a:pt x="14" y="190"/>
                  </a:lnTo>
                  <a:lnTo>
                    <a:pt x="10" y="192"/>
                  </a:lnTo>
                  <a:lnTo>
                    <a:pt x="4" y="194"/>
                  </a:lnTo>
                  <a:lnTo>
                    <a:pt x="4" y="194"/>
                  </a:lnTo>
                  <a:lnTo>
                    <a:pt x="4" y="194"/>
                  </a:lnTo>
                  <a:lnTo>
                    <a:pt x="4" y="194"/>
                  </a:lnTo>
                  <a:lnTo>
                    <a:pt x="10" y="194"/>
                  </a:lnTo>
                  <a:lnTo>
                    <a:pt x="10" y="194"/>
                  </a:lnTo>
                  <a:lnTo>
                    <a:pt x="6" y="196"/>
                  </a:lnTo>
                  <a:lnTo>
                    <a:pt x="6" y="196"/>
                  </a:lnTo>
                  <a:lnTo>
                    <a:pt x="2" y="196"/>
                  </a:lnTo>
                  <a:lnTo>
                    <a:pt x="2" y="196"/>
                  </a:lnTo>
                  <a:lnTo>
                    <a:pt x="0" y="198"/>
                  </a:lnTo>
                  <a:lnTo>
                    <a:pt x="2" y="200"/>
                  </a:lnTo>
                  <a:lnTo>
                    <a:pt x="2" y="200"/>
                  </a:lnTo>
                  <a:lnTo>
                    <a:pt x="4" y="200"/>
                  </a:lnTo>
                  <a:lnTo>
                    <a:pt x="4" y="200"/>
                  </a:lnTo>
                  <a:lnTo>
                    <a:pt x="2" y="200"/>
                  </a:lnTo>
                  <a:lnTo>
                    <a:pt x="2" y="200"/>
                  </a:lnTo>
                  <a:lnTo>
                    <a:pt x="2" y="202"/>
                  </a:lnTo>
                  <a:lnTo>
                    <a:pt x="4" y="202"/>
                  </a:lnTo>
                  <a:lnTo>
                    <a:pt x="4" y="202"/>
                  </a:lnTo>
                  <a:lnTo>
                    <a:pt x="8" y="200"/>
                  </a:lnTo>
                  <a:lnTo>
                    <a:pt x="8" y="200"/>
                  </a:lnTo>
                  <a:lnTo>
                    <a:pt x="14" y="194"/>
                  </a:lnTo>
                  <a:lnTo>
                    <a:pt x="14" y="194"/>
                  </a:lnTo>
                  <a:lnTo>
                    <a:pt x="16" y="194"/>
                  </a:lnTo>
                  <a:lnTo>
                    <a:pt x="16" y="194"/>
                  </a:lnTo>
                  <a:lnTo>
                    <a:pt x="20" y="190"/>
                  </a:lnTo>
                  <a:lnTo>
                    <a:pt x="20" y="190"/>
                  </a:lnTo>
                  <a:lnTo>
                    <a:pt x="26" y="188"/>
                  </a:lnTo>
                  <a:lnTo>
                    <a:pt x="26" y="188"/>
                  </a:lnTo>
                  <a:lnTo>
                    <a:pt x="28" y="186"/>
                  </a:lnTo>
                  <a:lnTo>
                    <a:pt x="28" y="186"/>
                  </a:lnTo>
                  <a:lnTo>
                    <a:pt x="32" y="186"/>
                  </a:lnTo>
                  <a:lnTo>
                    <a:pt x="32" y="186"/>
                  </a:lnTo>
                  <a:lnTo>
                    <a:pt x="34" y="186"/>
                  </a:lnTo>
                  <a:lnTo>
                    <a:pt x="34" y="186"/>
                  </a:lnTo>
                  <a:lnTo>
                    <a:pt x="36" y="186"/>
                  </a:lnTo>
                  <a:lnTo>
                    <a:pt x="36" y="186"/>
                  </a:lnTo>
                  <a:lnTo>
                    <a:pt x="34" y="188"/>
                  </a:lnTo>
                  <a:lnTo>
                    <a:pt x="34" y="188"/>
                  </a:lnTo>
                  <a:lnTo>
                    <a:pt x="30" y="188"/>
                  </a:lnTo>
                  <a:lnTo>
                    <a:pt x="26" y="190"/>
                  </a:lnTo>
                  <a:lnTo>
                    <a:pt x="26" y="190"/>
                  </a:lnTo>
                  <a:lnTo>
                    <a:pt x="20" y="192"/>
                  </a:lnTo>
                  <a:lnTo>
                    <a:pt x="20" y="192"/>
                  </a:lnTo>
                  <a:lnTo>
                    <a:pt x="20" y="192"/>
                  </a:lnTo>
                  <a:lnTo>
                    <a:pt x="20" y="192"/>
                  </a:lnTo>
                  <a:lnTo>
                    <a:pt x="18" y="194"/>
                  </a:lnTo>
                  <a:lnTo>
                    <a:pt x="18" y="194"/>
                  </a:lnTo>
                  <a:lnTo>
                    <a:pt x="18" y="196"/>
                  </a:lnTo>
                  <a:lnTo>
                    <a:pt x="18" y="196"/>
                  </a:lnTo>
                  <a:lnTo>
                    <a:pt x="12" y="198"/>
                  </a:lnTo>
                  <a:lnTo>
                    <a:pt x="6" y="202"/>
                  </a:lnTo>
                  <a:lnTo>
                    <a:pt x="6" y="202"/>
                  </a:lnTo>
                  <a:lnTo>
                    <a:pt x="2" y="204"/>
                  </a:lnTo>
                  <a:lnTo>
                    <a:pt x="2" y="204"/>
                  </a:lnTo>
                  <a:lnTo>
                    <a:pt x="4" y="206"/>
                  </a:lnTo>
                  <a:lnTo>
                    <a:pt x="4" y="206"/>
                  </a:lnTo>
                  <a:lnTo>
                    <a:pt x="6" y="206"/>
                  </a:lnTo>
                  <a:lnTo>
                    <a:pt x="10" y="204"/>
                  </a:lnTo>
                  <a:lnTo>
                    <a:pt x="10" y="204"/>
                  </a:lnTo>
                  <a:lnTo>
                    <a:pt x="8" y="206"/>
                  </a:lnTo>
                  <a:lnTo>
                    <a:pt x="4" y="208"/>
                  </a:lnTo>
                  <a:lnTo>
                    <a:pt x="4" y="208"/>
                  </a:lnTo>
                  <a:lnTo>
                    <a:pt x="4" y="208"/>
                  </a:lnTo>
                  <a:lnTo>
                    <a:pt x="4" y="208"/>
                  </a:lnTo>
                  <a:lnTo>
                    <a:pt x="8" y="208"/>
                  </a:lnTo>
                  <a:lnTo>
                    <a:pt x="10" y="208"/>
                  </a:lnTo>
                  <a:lnTo>
                    <a:pt x="10" y="208"/>
                  </a:lnTo>
                  <a:lnTo>
                    <a:pt x="12" y="208"/>
                  </a:lnTo>
                  <a:lnTo>
                    <a:pt x="12" y="210"/>
                  </a:lnTo>
                  <a:lnTo>
                    <a:pt x="12" y="212"/>
                  </a:lnTo>
                  <a:lnTo>
                    <a:pt x="12" y="212"/>
                  </a:lnTo>
                  <a:lnTo>
                    <a:pt x="12" y="212"/>
                  </a:lnTo>
                  <a:lnTo>
                    <a:pt x="12" y="212"/>
                  </a:lnTo>
                  <a:lnTo>
                    <a:pt x="18" y="210"/>
                  </a:lnTo>
                  <a:lnTo>
                    <a:pt x="18" y="210"/>
                  </a:lnTo>
                  <a:lnTo>
                    <a:pt x="18" y="210"/>
                  </a:lnTo>
                  <a:lnTo>
                    <a:pt x="18" y="210"/>
                  </a:lnTo>
                  <a:lnTo>
                    <a:pt x="18" y="210"/>
                  </a:lnTo>
                  <a:lnTo>
                    <a:pt x="18" y="210"/>
                  </a:lnTo>
                  <a:lnTo>
                    <a:pt x="18" y="210"/>
                  </a:lnTo>
                  <a:lnTo>
                    <a:pt x="18" y="210"/>
                  </a:lnTo>
                  <a:lnTo>
                    <a:pt x="14" y="212"/>
                  </a:lnTo>
                  <a:lnTo>
                    <a:pt x="12" y="214"/>
                  </a:lnTo>
                  <a:lnTo>
                    <a:pt x="12" y="214"/>
                  </a:lnTo>
                  <a:lnTo>
                    <a:pt x="14" y="216"/>
                  </a:lnTo>
                  <a:lnTo>
                    <a:pt x="14" y="216"/>
                  </a:lnTo>
                  <a:lnTo>
                    <a:pt x="16" y="214"/>
                  </a:lnTo>
                  <a:lnTo>
                    <a:pt x="16" y="214"/>
                  </a:lnTo>
                  <a:lnTo>
                    <a:pt x="18" y="216"/>
                  </a:lnTo>
                  <a:lnTo>
                    <a:pt x="16" y="218"/>
                  </a:lnTo>
                  <a:lnTo>
                    <a:pt x="16" y="218"/>
                  </a:lnTo>
                  <a:lnTo>
                    <a:pt x="16" y="218"/>
                  </a:lnTo>
                  <a:lnTo>
                    <a:pt x="16" y="218"/>
                  </a:lnTo>
                  <a:lnTo>
                    <a:pt x="18" y="218"/>
                  </a:lnTo>
                  <a:lnTo>
                    <a:pt x="20" y="218"/>
                  </a:lnTo>
                  <a:lnTo>
                    <a:pt x="20" y="218"/>
                  </a:lnTo>
                  <a:lnTo>
                    <a:pt x="22" y="220"/>
                  </a:lnTo>
                  <a:lnTo>
                    <a:pt x="22" y="220"/>
                  </a:lnTo>
                  <a:lnTo>
                    <a:pt x="18" y="222"/>
                  </a:lnTo>
                  <a:lnTo>
                    <a:pt x="18" y="224"/>
                  </a:lnTo>
                  <a:lnTo>
                    <a:pt x="18" y="228"/>
                  </a:lnTo>
                  <a:lnTo>
                    <a:pt x="18" y="228"/>
                  </a:lnTo>
                  <a:lnTo>
                    <a:pt x="16" y="230"/>
                  </a:lnTo>
                  <a:lnTo>
                    <a:pt x="16" y="232"/>
                  </a:lnTo>
                  <a:lnTo>
                    <a:pt x="16" y="232"/>
                  </a:lnTo>
                  <a:lnTo>
                    <a:pt x="18" y="232"/>
                  </a:lnTo>
                  <a:lnTo>
                    <a:pt x="18" y="232"/>
                  </a:lnTo>
                  <a:lnTo>
                    <a:pt x="20" y="230"/>
                  </a:lnTo>
                  <a:lnTo>
                    <a:pt x="20" y="230"/>
                  </a:lnTo>
                  <a:lnTo>
                    <a:pt x="24" y="226"/>
                  </a:lnTo>
                  <a:lnTo>
                    <a:pt x="24" y="226"/>
                  </a:lnTo>
                  <a:lnTo>
                    <a:pt x="24" y="224"/>
                  </a:lnTo>
                  <a:lnTo>
                    <a:pt x="24" y="224"/>
                  </a:lnTo>
                  <a:lnTo>
                    <a:pt x="24" y="222"/>
                  </a:lnTo>
                  <a:lnTo>
                    <a:pt x="24" y="222"/>
                  </a:lnTo>
                  <a:lnTo>
                    <a:pt x="26" y="222"/>
                  </a:lnTo>
                  <a:lnTo>
                    <a:pt x="26" y="222"/>
                  </a:lnTo>
                  <a:lnTo>
                    <a:pt x="28" y="226"/>
                  </a:lnTo>
                  <a:lnTo>
                    <a:pt x="28" y="226"/>
                  </a:lnTo>
                  <a:lnTo>
                    <a:pt x="28" y="226"/>
                  </a:lnTo>
                  <a:lnTo>
                    <a:pt x="28" y="226"/>
                  </a:lnTo>
                  <a:lnTo>
                    <a:pt x="28" y="224"/>
                  </a:lnTo>
                  <a:lnTo>
                    <a:pt x="28" y="224"/>
                  </a:lnTo>
                  <a:lnTo>
                    <a:pt x="28" y="220"/>
                  </a:lnTo>
                  <a:lnTo>
                    <a:pt x="28" y="220"/>
                  </a:lnTo>
                  <a:lnTo>
                    <a:pt x="30" y="216"/>
                  </a:lnTo>
                  <a:lnTo>
                    <a:pt x="30" y="216"/>
                  </a:lnTo>
                  <a:lnTo>
                    <a:pt x="30" y="216"/>
                  </a:lnTo>
                  <a:lnTo>
                    <a:pt x="30" y="216"/>
                  </a:lnTo>
                  <a:lnTo>
                    <a:pt x="32" y="218"/>
                  </a:lnTo>
                  <a:lnTo>
                    <a:pt x="32" y="218"/>
                  </a:lnTo>
                  <a:lnTo>
                    <a:pt x="32" y="218"/>
                  </a:lnTo>
                  <a:lnTo>
                    <a:pt x="32" y="218"/>
                  </a:lnTo>
                  <a:lnTo>
                    <a:pt x="34" y="222"/>
                  </a:lnTo>
                  <a:lnTo>
                    <a:pt x="34" y="222"/>
                  </a:lnTo>
                  <a:lnTo>
                    <a:pt x="38" y="220"/>
                  </a:lnTo>
                  <a:lnTo>
                    <a:pt x="38" y="220"/>
                  </a:lnTo>
                  <a:lnTo>
                    <a:pt x="40" y="226"/>
                  </a:lnTo>
                  <a:lnTo>
                    <a:pt x="40" y="226"/>
                  </a:lnTo>
                  <a:lnTo>
                    <a:pt x="42" y="226"/>
                  </a:lnTo>
                  <a:lnTo>
                    <a:pt x="42" y="226"/>
                  </a:lnTo>
                  <a:lnTo>
                    <a:pt x="44" y="228"/>
                  </a:lnTo>
                  <a:lnTo>
                    <a:pt x="44" y="228"/>
                  </a:lnTo>
                  <a:lnTo>
                    <a:pt x="44" y="228"/>
                  </a:lnTo>
                  <a:lnTo>
                    <a:pt x="44" y="228"/>
                  </a:lnTo>
                  <a:lnTo>
                    <a:pt x="40" y="228"/>
                  </a:lnTo>
                  <a:lnTo>
                    <a:pt x="36" y="226"/>
                  </a:lnTo>
                  <a:lnTo>
                    <a:pt x="36" y="226"/>
                  </a:lnTo>
                  <a:lnTo>
                    <a:pt x="36" y="224"/>
                  </a:lnTo>
                  <a:lnTo>
                    <a:pt x="34" y="224"/>
                  </a:lnTo>
                  <a:lnTo>
                    <a:pt x="34" y="224"/>
                  </a:lnTo>
                  <a:lnTo>
                    <a:pt x="32" y="224"/>
                  </a:lnTo>
                  <a:lnTo>
                    <a:pt x="30" y="226"/>
                  </a:lnTo>
                  <a:lnTo>
                    <a:pt x="30" y="226"/>
                  </a:lnTo>
                  <a:lnTo>
                    <a:pt x="30" y="226"/>
                  </a:lnTo>
                  <a:lnTo>
                    <a:pt x="30" y="226"/>
                  </a:lnTo>
                  <a:lnTo>
                    <a:pt x="32" y="226"/>
                  </a:lnTo>
                  <a:lnTo>
                    <a:pt x="32" y="226"/>
                  </a:lnTo>
                  <a:lnTo>
                    <a:pt x="32" y="226"/>
                  </a:lnTo>
                  <a:lnTo>
                    <a:pt x="30" y="228"/>
                  </a:lnTo>
                  <a:lnTo>
                    <a:pt x="30" y="228"/>
                  </a:lnTo>
                  <a:lnTo>
                    <a:pt x="24" y="232"/>
                  </a:lnTo>
                  <a:lnTo>
                    <a:pt x="24" y="232"/>
                  </a:lnTo>
                  <a:lnTo>
                    <a:pt x="20" y="232"/>
                  </a:lnTo>
                  <a:lnTo>
                    <a:pt x="20" y="232"/>
                  </a:lnTo>
                  <a:lnTo>
                    <a:pt x="24" y="234"/>
                  </a:lnTo>
                  <a:lnTo>
                    <a:pt x="26" y="232"/>
                  </a:lnTo>
                  <a:lnTo>
                    <a:pt x="26" y="232"/>
                  </a:lnTo>
                  <a:lnTo>
                    <a:pt x="34" y="230"/>
                  </a:lnTo>
                  <a:lnTo>
                    <a:pt x="34" y="230"/>
                  </a:lnTo>
                  <a:lnTo>
                    <a:pt x="36" y="228"/>
                  </a:lnTo>
                  <a:lnTo>
                    <a:pt x="36" y="228"/>
                  </a:lnTo>
                  <a:lnTo>
                    <a:pt x="38" y="230"/>
                  </a:lnTo>
                  <a:lnTo>
                    <a:pt x="38" y="230"/>
                  </a:lnTo>
                  <a:lnTo>
                    <a:pt x="34" y="232"/>
                  </a:lnTo>
                  <a:lnTo>
                    <a:pt x="34" y="232"/>
                  </a:lnTo>
                  <a:lnTo>
                    <a:pt x="26" y="234"/>
                  </a:lnTo>
                  <a:lnTo>
                    <a:pt x="26" y="234"/>
                  </a:lnTo>
                  <a:lnTo>
                    <a:pt x="22" y="234"/>
                  </a:lnTo>
                  <a:lnTo>
                    <a:pt x="22" y="234"/>
                  </a:lnTo>
                  <a:lnTo>
                    <a:pt x="24" y="238"/>
                  </a:lnTo>
                  <a:lnTo>
                    <a:pt x="24" y="238"/>
                  </a:lnTo>
                  <a:lnTo>
                    <a:pt x="26" y="238"/>
                  </a:lnTo>
                  <a:lnTo>
                    <a:pt x="26" y="238"/>
                  </a:lnTo>
                  <a:lnTo>
                    <a:pt x="26" y="238"/>
                  </a:lnTo>
                  <a:lnTo>
                    <a:pt x="26" y="238"/>
                  </a:lnTo>
                  <a:lnTo>
                    <a:pt x="22" y="238"/>
                  </a:lnTo>
                  <a:lnTo>
                    <a:pt x="22" y="238"/>
                  </a:lnTo>
                  <a:lnTo>
                    <a:pt x="22" y="238"/>
                  </a:lnTo>
                  <a:lnTo>
                    <a:pt x="22" y="238"/>
                  </a:lnTo>
                  <a:lnTo>
                    <a:pt x="24" y="240"/>
                  </a:lnTo>
                  <a:lnTo>
                    <a:pt x="24" y="242"/>
                  </a:lnTo>
                  <a:lnTo>
                    <a:pt x="24" y="242"/>
                  </a:lnTo>
                  <a:lnTo>
                    <a:pt x="28" y="242"/>
                  </a:lnTo>
                  <a:lnTo>
                    <a:pt x="30" y="240"/>
                  </a:lnTo>
                  <a:lnTo>
                    <a:pt x="30" y="240"/>
                  </a:lnTo>
                  <a:lnTo>
                    <a:pt x="34" y="240"/>
                  </a:lnTo>
                  <a:lnTo>
                    <a:pt x="34" y="240"/>
                  </a:lnTo>
                  <a:lnTo>
                    <a:pt x="28" y="244"/>
                  </a:lnTo>
                  <a:lnTo>
                    <a:pt x="28" y="244"/>
                  </a:lnTo>
                  <a:lnTo>
                    <a:pt x="28" y="246"/>
                  </a:lnTo>
                  <a:lnTo>
                    <a:pt x="28" y="246"/>
                  </a:lnTo>
                  <a:lnTo>
                    <a:pt x="32" y="244"/>
                  </a:lnTo>
                  <a:lnTo>
                    <a:pt x="32" y="244"/>
                  </a:lnTo>
                  <a:lnTo>
                    <a:pt x="36" y="244"/>
                  </a:lnTo>
                  <a:lnTo>
                    <a:pt x="36" y="246"/>
                  </a:lnTo>
                  <a:lnTo>
                    <a:pt x="36" y="246"/>
                  </a:lnTo>
                  <a:lnTo>
                    <a:pt x="34" y="248"/>
                  </a:lnTo>
                  <a:lnTo>
                    <a:pt x="34" y="250"/>
                  </a:lnTo>
                  <a:lnTo>
                    <a:pt x="34" y="250"/>
                  </a:lnTo>
                  <a:lnTo>
                    <a:pt x="34" y="250"/>
                  </a:lnTo>
                  <a:lnTo>
                    <a:pt x="38" y="250"/>
                  </a:lnTo>
                  <a:lnTo>
                    <a:pt x="38" y="250"/>
                  </a:lnTo>
                  <a:lnTo>
                    <a:pt x="38" y="250"/>
                  </a:lnTo>
                  <a:lnTo>
                    <a:pt x="38" y="250"/>
                  </a:lnTo>
                  <a:lnTo>
                    <a:pt x="36" y="252"/>
                  </a:lnTo>
                  <a:lnTo>
                    <a:pt x="36" y="252"/>
                  </a:lnTo>
                  <a:lnTo>
                    <a:pt x="36" y="252"/>
                  </a:lnTo>
                  <a:lnTo>
                    <a:pt x="36" y="252"/>
                  </a:lnTo>
                  <a:lnTo>
                    <a:pt x="36" y="252"/>
                  </a:lnTo>
                  <a:lnTo>
                    <a:pt x="40" y="250"/>
                  </a:lnTo>
                  <a:lnTo>
                    <a:pt x="42" y="248"/>
                  </a:lnTo>
                  <a:lnTo>
                    <a:pt x="42" y="248"/>
                  </a:lnTo>
                  <a:lnTo>
                    <a:pt x="44" y="248"/>
                  </a:lnTo>
                  <a:lnTo>
                    <a:pt x="44" y="248"/>
                  </a:lnTo>
                  <a:lnTo>
                    <a:pt x="42" y="252"/>
                  </a:lnTo>
                  <a:lnTo>
                    <a:pt x="42" y="252"/>
                  </a:lnTo>
                  <a:lnTo>
                    <a:pt x="38" y="258"/>
                  </a:lnTo>
                  <a:lnTo>
                    <a:pt x="38" y="258"/>
                  </a:lnTo>
                  <a:lnTo>
                    <a:pt x="38" y="260"/>
                  </a:lnTo>
                  <a:lnTo>
                    <a:pt x="40" y="260"/>
                  </a:lnTo>
                  <a:lnTo>
                    <a:pt x="40" y="260"/>
                  </a:lnTo>
                  <a:lnTo>
                    <a:pt x="46" y="260"/>
                  </a:lnTo>
                  <a:lnTo>
                    <a:pt x="46" y="260"/>
                  </a:lnTo>
                  <a:lnTo>
                    <a:pt x="50" y="262"/>
                  </a:lnTo>
                  <a:lnTo>
                    <a:pt x="50" y="262"/>
                  </a:lnTo>
                  <a:lnTo>
                    <a:pt x="50" y="262"/>
                  </a:lnTo>
                  <a:lnTo>
                    <a:pt x="50" y="262"/>
                  </a:lnTo>
                  <a:lnTo>
                    <a:pt x="48" y="264"/>
                  </a:lnTo>
                  <a:lnTo>
                    <a:pt x="48" y="264"/>
                  </a:lnTo>
                  <a:lnTo>
                    <a:pt x="48" y="264"/>
                  </a:lnTo>
                  <a:lnTo>
                    <a:pt x="48" y="264"/>
                  </a:lnTo>
                  <a:lnTo>
                    <a:pt x="50" y="266"/>
                  </a:lnTo>
                  <a:lnTo>
                    <a:pt x="50" y="266"/>
                  </a:lnTo>
                  <a:lnTo>
                    <a:pt x="52" y="264"/>
                  </a:lnTo>
                  <a:lnTo>
                    <a:pt x="52" y="264"/>
                  </a:lnTo>
                  <a:lnTo>
                    <a:pt x="52" y="264"/>
                  </a:lnTo>
                  <a:lnTo>
                    <a:pt x="52" y="264"/>
                  </a:lnTo>
                  <a:lnTo>
                    <a:pt x="52" y="266"/>
                  </a:lnTo>
                  <a:lnTo>
                    <a:pt x="52" y="266"/>
                  </a:lnTo>
                  <a:lnTo>
                    <a:pt x="50" y="266"/>
                  </a:lnTo>
                  <a:lnTo>
                    <a:pt x="48" y="268"/>
                  </a:lnTo>
                  <a:lnTo>
                    <a:pt x="48" y="268"/>
                  </a:lnTo>
                  <a:lnTo>
                    <a:pt x="56" y="266"/>
                  </a:lnTo>
                  <a:lnTo>
                    <a:pt x="56" y="266"/>
                  </a:lnTo>
                  <a:lnTo>
                    <a:pt x="54" y="268"/>
                  </a:lnTo>
                  <a:lnTo>
                    <a:pt x="52" y="270"/>
                  </a:lnTo>
                  <a:lnTo>
                    <a:pt x="52" y="270"/>
                  </a:lnTo>
                  <a:lnTo>
                    <a:pt x="54" y="272"/>
                  </a:lnTo>
                  <a:lnTo>
                    <a:pt x="54" y="272"/>
                  </a:lnTo>
                  <a:lnTo>
                    <a:pt x="50" y="272"/>
                  </a:lnTo>
                  <a:lnTo>
                    <a:pt x="50" y="272"/>
                  </a:lnTo>
                  <a:lnTo>
                    <a:pt x="52" y="274"/>
                  </a:lnTo>
                  <a:lnTo>
                    <a:pt x="56" y="274"/>
                  </a:lnTo>
                  <a:lnTo>
                    <a:pt x="56" y="274"/>
                  </a:lnTo>
                  <a:lnTo>
                    <a:pt x="56" y="272"/>
                  </a:lnTo>
                  <a:lnTo>
                    <a:pt x="56" y="272"/>
                  </a:lnTo>
                  <a:lnTo>
                    <a:pt x="58" y="272"/>
                  </a:lnTo>
                  <a:lnTo>
                    <a:pt x="58" y="272"/>
                  </a:lnTo>
                  <a:lnTo>
                    <a:pt x="60" y="272"/>
                  </a:lnTo>
                  <a:lnTo>
                    <a:pt x="62" y="272"/>
                  </a:lnTo>
                  <a:lnTo>
                    <a:pt x="62" y="272"/>
                  </a:lnTo>
                  <a:lnTo>
                    <a:pt x="62" y="272"/>
                  </a:lnTo>
                  <a:lnTo>
                    <a:pt x="62" y="272"/>
                  </a:lnTo>
                  <a:lnTo>
                    <a:pt x="58" y="274"/>
                  </a:lnTo>
                  <a:lnTo>
                    <a:pt x="58" y="274"/>
                  </a:lnTo>
                  <a:lnTo>
                    <a:pt x="62" y="274"/>
                  </a:lnTo>
                  <a:lnTo>
                    <a:pt x="66" y="276"/>
                  </a:lnTo>
                  <a:lnTo>
                    <a:pt x="66" y="276"/>
                  </a:lnTo>
                  <a:lnTo>
                    <a:pt x="66" y="276"/>
                  </a:lnTo>
                  <a:lnTo>
                    <a:pt x="66" y="278"/>
                  </a:lnTo>
                  <a:lnTo>
                    <a:pt x="66" y="278"/>
                  </a:lnTo>
                  <a:lnTo>
                    <a:pt x="66" y="278"/>
                  </a:lnTo>
                  <a:lnTo>
                    <a:pt x="66" y="278"/>
                  </a:lnTo>
                  <a:lnTo>
                    <a:pt x="70" y="276"/>
                  </a:lnTo>
                  <a:lnTo>
                    <a:pt x="70" y="276"/>
                  </a:lnTo>
                  <a:lnTo>
                    <a:pt x="70" y="276"/>
                  </a:lnTo>
                  <a:lnTo>
                    <a:pt x="70" y="276"/>
                  </a:lnTo>
                  <a:lnTo>
                    <a:pt x="72" y="280"/>
                  </a:lnTo>
                  <a:lnTo>
                    <a:pt x="72" y="280"/>
                  </a:lnTo>
                  <a:lnTo>
                    <a:pt x="70" y="280"/>
                  </a:lnTo>
                  <a:lnTo>
                    <a:pt x="68" y="282"/>
                  </a:lnTo>
                  <a:lnTo>
                    <a:pt x="68" y="282"/>
                  </a:lnTo>
                  <a:lnTo>
                    <a:pt x="70" y="282"/>
                  </a:lnTo>
                  <a:lnTo>
                    <a:pt x="76" y="282"/>
                  </a:lnTo>
                  <a:lnTo>
                    <a:pt x="76" y="282"/>
                  </a:lnTo>
                  <a:lnTo>
                    <a:pt x="76" y="280"/>
                  </a:lnTo>
                  <a:lnTo>
                    <a:pt x="76" y="280"/>
                  </a:lnTo>
                  <a:lnTo>
                    <a:pt x="76" y="280"/>
                  </a:lnTo>
                  <a:lnTo>
                    <a:pt x="76" y="280"/>
                  </a:lnTo>
                  <a:lnTo>
                    <a:pt x="78" y="280"/>
                  </a:lnTo>
                  <a:lnTo>
                    <a:pt x="78" y="280"/>
                  </a:lnTo>
                  <a:lnTo>
                    <a:pt x="80" y="280"/>
                  </a:lnTo>
                  <a:lnTo>
                    <a:pt x="80" y="280"/>
                  </a:lnTo>
                  <a:lnTo>
                    <a:pt x="80" y="280"/>
                  </a:lnTo>
                  <a:lnTo>
                    <a:pt x="80" y="280"/>
                  </a:lnTo>
                  <a:lnTo>
                    <a:pt x="80" y="280"/>
                  </a:lnTo>
                  <a:lnTo>
                    <a:pt x="80" y="280"/>
                  </a:lnTo>
                  <a:lnTo>
                    <a:pt x="80" y="280"/>
                  </a:lnTo>
                  <a:lnTo>
                    <a:pt x="80" y="280"/>
                  </a:lnTo>
                  <a:lnTo>
                    <a:pt x="80" y="280"/>
                  </a:lnTo>
                  <a:lnTo>
                    <a:pt x="80" y="280"/>
                  </a:lnTo>
                  <a:lnTo>
                    <a:pt x="82" y="280"/>
                  </a:lnTo>
                  <a:lnTo>
                    <a:pt x="82" y="280"/>
                  </a:lnTo>
                  <a:lnTo>
                    <a:pt x="86" y="278"/>
                  </a:lnTo>
                  <a:lnTo>
                    <a:pt x="86" y="278"/>
                  </a:lnTo>
                  <a:lnTo>
                    <a:pt x="88" y="278"/>
                  </a:lnTo>
                  <a:lnTo>
                    <a:pt x="88" y="276"/>
                  </a:lnTo>
                  <a:lnTo>
                    <a:pt x="88" y="276"/>
                  </a:lnTo>
                  <a:lnTo>
                    <a:pt x="90" y="276"/>
                  </a:lnTo>
                  <a:lnTo>
                    <a:pt x="92" y="274"/>
                  </a:lnTo>
                  <a:lnTo>
                    <a:pt x="92" y="274"/>
                  </a:lnTo>
                  <a:lnTo>
                    <a:pt x="90" y="274"/>
                  </a:lnTo>
                  <a:lnTo>
                    <a:pt x="92" y="272"/>
                  </a:lnTo>
                  <a:lnTo>
                    <a:pt x="92" y="272"/>
                  </a:lnTo>
                  <a:lnTo>
                    <a:pt x="94" y="274"/>
                  </a:lnTo>
                  <a:lnTo>
                    <a:pt x="94" y="274"/>
                  </a:lnTo>
                  <a:lnTo>
                    <a:pt x="96" y="274"/>
                  </a:lnTo>
                  <a:lnTo>
                    <a:pt x="96" y="274"/>
                  </a:lnTo>
                  <a:lnTo>
                    <a:pt x="92" y="278"/>
                  </a:lnTo>
                  <a:lnTo>
                    <a:pt x="92" y="278"/>
                  </a:lnTo>
                  <a:lnTo>
                    <a:pt x="94" y="276"/>
                  </a:lnTo>
                  <a:lnTo>
                    <a:pt x="94" y="276"/>
                  </a:lnTo>
                  <a:lnTo>
                    <a:pt x="96" y="276"/>
                  </a:lnTo>
                  <a:lnTo>
                    <a:pt x="96" y="276"/>
                  </a:lnTo>
                  <a:lnTo>
                    <a:pt x="98" y="274"/>
                  </a:lnTo>
                  <a:lnTo>
                    <a:pt x="98" y="274"/>
                  </a:lnTo>
                  <a:lnTo>
                    <a:pt x="100" y="276"/>
                  </a:lnTo>
                  <a:lnTo>
                    <a:pt x="100" y="276"/>
                  </a:lnTo>
                  <a:lnTo>
                    <a:pt x="100" y="278"/>
                  </a:lnTo>
                  <a:lnTo>
                    <a:pt x="100" y="278"/>
                  </a:lnTo>
                  <a:lnTo>
                    <a:pt x="98" y="280"/>
                  </a:lnTo>
                  <a:lnTo>
                    <a:pt x="98" y="280"/>
                  </a:lnTo>
                  <a:lnTo>
                    <a:pt x="98" y="282"/>
                  </a:lnTo>
                  <a:lnTo>
                    <a:pt x="98" y="282"/>
                  </a:lnTo>
                  <a:lnTo>
                    <a:pt x="94" y="284"/>
                  </a:lnTo>
                  <a:lnTo>
                    <a:pt x="94" y="284"/>
                  </a:lnTo>
                  <a:lnTo>
                    <a:pt x="94" y="284"/>
                  </a:lnTo>
                  <a:lnTo>
                    <a:pt x="94" y="284"/>
                  </a:lnTo>
                  <a:lnTo>
                    <a:pt x="96" y="284"/>
                  </a:lnTo>
                  <a:lnTo>
                    <a:pt x="96" y="284"/>
                  </a:lnTo>
                  <a:lnTo>
                    <a:pt x="98" y="284"/>
                  </a:lnTo>
                  <a:lnTo>
                    <a:pt x="98" y="284"/>
                  </a:lnTo>
                  <a:lnTo>
                    <a:pt x="98" y="284"/>
                  </a:lnTo>
                  <a:lnTo>
                    <a:pt x="98" y="284"/>
                  </a:lnTo>
                  <a:lnTo>
                    <a:pt x="100" y="282"/>
                  </a:lnTo>
                  <a:lnTo>
                    <a:pt x="100" y="280"/>
                  </a:lnTo>
                  <a:lnTo>
                    <a:pt x="100" y="280"/>
                  </a:lnTo>
                  <a:lnTo>
                    <a:pt x="102" y="280"/>
                  </a:lnTo>
                  <a:lnTo>
                    <a:pt x="104" y="282"/>
                  </a:lnTo>
                  <a:lnTo>
                    <a:pt x="104" y="282"/>
                  </a:lnTo>
                  <a:lnTo>
                    <a:pt x="102" y="284"/>
                  </a:lnTo>
                  <a:lnTo>
                    <a:pt x="102" y="286"/>
                  </a:lnTo>
                  <a:lnTo>
                    <a:pt x="102" y="286"/>
                  </a:lnTo>
                  <a:lnTo>
                    <a:pt x="104" y="284"/>
                  </a:lnTo>
                  <a:lnTo>
                    <a:pt x="106" y="282"/>
                  </a:lnTo>
                  <a:lnTo>
                    <a:pt x="106" y="282"/>
                  </a:lnTo>
                  <a:lnTo>
                    <a:pt x="108" y="282"/>
                  </a:lnTo>
                  <a:lnTo>
                    <a:pt x="108" y="282"/>
                  </a:lnTo>
                  <a:lnTo>
                    <a:pt x="106" y="286"/>
                  </a:lnTo>
                  <a:lnTo>
                    <a:pt x="106" y="286"/>
                  </a:lnTo>
                  <a:lnTo>
                    <a:pt x="106" y="284"/>
                  </a:lnTo>
                  <a:lnTo>
                    <a:pt x="106" y="284"/>
                  </a:lnTo>
                  <a:lnTo>
                    <a:pt x="106" y="286"/>
                  </a:lnTo>
                  <a:lnTo>
                    <a:pt x="106" y="288"/>
                  </a:lnTo>
                  <a:lnTo>
                    <a:pt x="104" y="288"/>
                  </a:lnTo>
                  <a:lnTo>
                    <a:pt x="104" y="290"/>
                  </a:lnTo>
                  <a:lnTo>
                    <a:pt x="104" y="290"/>
                  </a:lnTo>
                  <a:lnTo>
                    <a:pt x="110" y="290"/>
                  </a:lnTo>
                  <a:lnTo>
                    <a:pt x="110" y="290"/>
                  </a:lnTo>
                  <a:lnTo>
                    <a:pt x="112" y="290"/>
                  </a:lnTo>
                  <a:lnTo>
                    <a:pt x="112" y="290"/>
                  </a:lnTo>
                  <a:lnTo>
                    <a:pt x="112" y="290"/>
                  </a:lnTo>
                  <a:lnTo>
                    <a:pt x="112" y="290"/>
                  </a:lnTo>
                  <a:lnTo>
                    <a:pt x="114" y="288"/>
                  </a:lnTo>
                  <a:lnTo>
                    <a:pt x="116" y="286"/>
                  </a:lnTo>
                  <a:lnTo>
                    <a:pt x="116" y="286"/>
                  </a:lnTo>
                  <a:lnTo>
                    <a:pt x="122" y="288"/>
                  </a:lnTo>
                  <a:lnTo>
                    <a:pt x="122" y="288"/>
                  </a:lnTo>
                  <a:lnTo>
                    <a:pt x="126" y="286"/>
                  </a:lnTo>
                  <a:lnTo>
                    <a:pt x="126" y="286"/>
                  </a:lnTo>
                  <a:lnTo>
                    <a:pt x="130" y="286"/>
                  </a:lnTo>
                  <a:lnTo>
                    <a:pt x="130" y="286"/>
                  </a:lnTo>
                  <a:lnTo>
                    <a:pt x="130" y="286"/>
                  </a:lnTo>
                  <a:lnTo>
                    <a:pt x="130" y="286"/>
                  </a:lnTo>
                  <a:lnTo>
                    <a:pt x="130" y="284"/>
                  </a:lnTo>
                  <a:lnTo>
                    <a:pt x="128" y="284"/>
                  </a:lnTo>
                  <a:lnTo>
                    <a:pt x="128" y="282"/>
                  </a:lnTo>
                  <a:lnTo>
                    <a:pt x="128" y="282"/>
                  </a:lnTo>
                  <a:lnTo>
                    <a:pt x="126" y="284"/>
                  </a:lnTo>
                  <a:lnTo>
                    <a:pt x="126" y="284"/>
                  </a:lnTo>
                  <a:lnTo>
                    <a:pt x="122" y="284"/>
                  </a:lnTo>
                  <a:lnTo>
                    <a:pt x="120" y="282"/>
                  </a:lnTo>
                  <a:lnTo>
                    <a:pt x="120" y="282"/>
                  </a:lnTo>
                  <a:lnTo>
                    <a:pt x="128" y="280"/>
                  </a:lnTo>
                  <a:lnTo>
                    <a:pt x="132" y="276"/>
                  </a:lnTo>
                  <a:lnTo>
                    <a:pt x="132" y="276"/>
                  </a:lnTo>
                  <a:lnTo>
                    <a:pt x="130" y="276"/>
                  </a:lnTo>
                  <a:lnTo>
                    <a:pt x="130" y="276"/>
                  </a:lnTo>
                  <a:lnTo>
                    <a:pt x="128" y="278"/>
                  </a:lnTo>
                  <a:lnTo>
                    <a:pt x="128" y="278"/>
                  </a:lnTo>
                  <a:lnTo>
                    <a:pt x="126" y="278"/>
                  </a:lnTo>
                  <a:lnTo>
                    <a:pt x="124" y="276"/>
                  </a:lnTo>
                  <a:lnTo>
                    <a:pt x="124" y="276"/>
                  </a:lnTo>
                  <a:lnTo>
                    <a:pt x="128" y="276"/>
                  </a:lnTo>
                  <a:lnTo>
                    <a:pt x="128" y="276"/>
                  </a:lnTo>
                  <a:lnTo>
                    <a:pt x="126" y="274"/>
                  </a:lnTo>
                  <a:lnTo>
                    <a:pt x="126" y="274"/>
                  </a:lnTo>
                  <a:lnTo>
                    <a:pt x="126" y="274"/>
                  </a:lnTo>
                  <a:lnTo>
                    <a:pt x="126" y="274"/>
                  </a:lnTo>
                  <a:lnTo>
                    <a:pt x="130" y="274"/>
                  </a:lnTo>
                  <a:lnTo>
                    <a:pt x="130" y="274"/>
                  </a:lnTo>
                  <a:lnTo>
                    <a:pt x="130" y="272"/>
                  </a:lnTo>
                  <a:lnTo>
                    <a:pt x="130" y="270"/>
                  </a:lnTo>
                  <a:lnTo>
                    <a:pt x="130" y="270"/>
                  </a:lnTo>
                  <a:lnTo>
                    <a:pt x="130" y="270"/>
                  </a:lnTo>
                  <a:lnTo>
                    <a:pt x="130" y="270"/>
                  </a:lnTo>
                  <a:lnTo>
                    <a:pt x="128" y="270"/>
                  </a:lnTo>
                  <a:lnTo>
                    <a:pt x="124" y="268"/>
                  </a:lnTo>
                  <a:lnTo>
                    <a:pt x="124" y="268"/>
                  </a:lnTo>
                  <a:lnTo>
                    <a:pt x="126" y="268"/>
                  </a:lnTo>
                  <a:lnTo>
                    <a:pt x="126" y="268"/>
                  </a:lnTo>
                  <a:lnTo>
                    <a:pt x="128" y="266"/>
                  </a:lnTo>
                  <a:lnTo>
                    <a:pt x="130" y="266"/>
                  </a:lnTo>
                  <a:lnTo>
                    <a:pt x="130" y="266"/>
                  </a:lnTo>
                  <a:lnTo>
                    <a:pt x="132" y="266"/>
                  </a:lnTo>
                  <a:lnTo>
                    <a:pt x="132" y="266"/>
                  </a:lnTo>
                  <a:lnTo>
                    <a:pt x="132" y="262"/>
                  </a:lnTo>
                  <a:lnTo>
                    <a:pt x="132" y="262"/>
                  </a:lnTo>
                  <a:lnTo>
                    <a:pt x="134" y="260"/>
                  </a:lnTo>
                  <a:lnTo>
                    <a:pt x="134" y="260"/>
                  </a:lnTo>
                  <a:lnTo>
                    <a:pt x="134" y="260"/>
                  </a:lnTo>
                  <a:lnTo>
                    <a:pt x="134" y="260"/>
                  </a:lnTo>
                  <a:lnTo>
                    <a:pt x="130" y="260"/>
                  </a:lnTo>
                  <a:lnTo>
                    <a:pt x="130" y="260"/>
                  </a:lnTo>
                  <a:lnTo>
                    <a:pt x="130" y="260"/>
                  </a:lnTo>
                  <a:lnTo>
                    <a:pt x="134" y="258"/>
                  </a:lnTo>
                  <a:lnTo>
                    <a:pt x="136" y="256"/>
                  </a:lnTo>
                  <a:lnTo>
                    <a:pt x="136" y="256"/>
                  </a:lnTo>
                  <a:lnTo>
                    <a:pt x="134" y="254"/>
                  </a:lnTo>
                  <a:lnTo>
                    <a:pt x="132" y="252"/>
                  </a:lnTo>
                  <a:lnTo>
                    <a:pt x="132" y="252"/>
                  </a:lnTo>
                  <a:lnTo>
                    <a:pt x="128" y="250"/>
                  </a:lnTo>
                  <a:lnTo>
                    <a:pt x="124" y="248"/>
                  </a:lnTo>
                  <a:lnTo>
                    <a:pt x="124" y="248"/>
                  </a:lnTo>
                  <a:lnTo>
                    <a:pt x="128" y="248"/>
                  </a:lnTo>
                  <a:lnTo>
                    <a:pt x="132" y="250"/>
                  </a:lnTo>
                  <a:lnTo>
                    <a:pt x="132" y="250"/>
                  </a:lnTo>
                  <a:lnTo>
                    <a:pt x="132" y="250"/>
                  </a:lnTo>
                  <a:lnTo>
                    <a:pt x="132" y="250"/>
                  </a:lnTo>
                  <a:lnTo>
                    <a:pt x="132" y="248"/>
                  </a:lnTo>
                  <a:lnTo>
                    <a:pt x="132" y="248"/>
                  </a:lnTo>
                  <a:lnTo>
                    <a:pt x="128" y="248"/>
                  </a:lnTo>
                  <a:lnTo>
                    <a:pt x="128" y="248"/>
                  </a:lnTo>
                  <a:lnTo>
                    <a:pt x="126" y="244"/>
                  </a:lnTo>
                  <a:lnTo>
                    <a:pt x="126" y="244"/>
                  </a:lnTo>
                  <a:lnTo>
                    <a:pt x="130" y="242"/>
                  </a:lnTo>
                  <a:lnTo>
                    <a:pt x="130" y="242"/>
                  </a:lnTo>
                  <a:lnTo>
                    <a:pt x="134" y="240"/>
                  </a:lnTo>
                  <a:lnTo>
                    <a:pt x="134" y="240"/>
                  </a:lnTo>
                  <a:lnTo>
                    <a:pt x="134" y="240"/>
                  </a:lnTo>
                  <a:lnTo>
                    <a:pt x="134" y="240"/>
                  </a:lnTo>
                  <a:lnTo>
                    <a:pt x="134" y="238"/>
                  </a:lnTo>
                  <a:lnTo>
                    <a:pt x="134" y="238"/>
                  </a:lnTo>
                  <a:lnTo>
                    <a:pt x="132" y="238"/>
                  </a:lnTo>
                  <a:lnTo>
                    <a:pt x="132" y="236"/>
                  </a:lnTo>
                  <a:lnTo>
                    <a:pt x="132" y="236"/>
                  </a:lnTo>
                  <a:lnTo>
                    <a:pt x="132" y="236"/>
                  </a:lnTo>
                  <a:lnTo>
                    <a:pt x="132" y="236"/>
                  </a:lnTo>
                  <a:lnTo>
                    <a:pt x="138" y="236"/>
                  </a:lnTo>
                  <a:lnTo>
                    <a:pt x="138" y="236"/>
                  </a:lnTo>
                  <a:lnTo>
                    <a:pt x="138" y="236"/>
                  </a:lnTo>
                  <a:lnTo>
                    <a:pt x="138" y="236"/>
                  </a:lnTo>
                  <a:lnTo>
                    <a:pt x="138" y="236"/>
                  </a:lnTo>
                  <a:lnTo>
                    <a:pt x="138" y="236"/>
                  </a:lnTo>
                  <a:lnTo>
                    <a:pt x="136" y="234"/>
                  </a:lnTo>
                  <a:lnTo>
                    <a:pt x="134" y="234"/>
                  </a:lnTo>
                  <a:lnTo>
                    <a:pt x="134" y="234"/>
                  </a:lnTo>
                  <a:lnTo>
                    <a:pt x="134" y="234"/>
                  </a:lnTo>
                  <a:lnTo>
                    <a:pt x="134" y="234"/>
                  </a:lnTo>
                  <a:lnTo>
                    <a:pt x="138" y="234"/>
                  </a:lnTo>
                  <a:lnTo>
                    <a:pt x="138" y="234"/>
                  </a:lnTo>
                  <a:lnTo>
                    <a:pt x="138" y="232"/>
                  </a:lnTo>
                  <a:lnTo>
                    <a:pt x="138" y="232"/>
                  </a:lnTo>
                  <a:lnTo>
                    <a:pt x="136" y="232"/>
                  </a:lnTo>
                  <a:lnTo>
                    <a:pt x="136" y="232"/>
                  </a:lnTo>
                  <a:lnTo>
                    <a:pt x="136" y="230"/>
                  </a:lnTo>
                  <a:lnTo>
                    <a:pt x="136" y="230"/>
                  </a:lnTo>
                  <a:lnTo>
                    <a:pt x="140" y="230"/>
                  </a:lnTo>
                  <a:lnTo>
                    <a:pt x="140" y="230"/>
                  </a:lnTo>
                  <a:lnTo>
                    <a:pt x="140" y="228"/>
                  </a:lnTo>
                  <a:lnTo>
                    <a:pt x="140" y="228"/>
                  </a:lnTo>
                  <a:lnTo>
                    <a:pt x="144" y="228"/>
                  </a:lnTo>
                  <a:lnTo>
                    <a:pt x="144" y="228"/>
                  </a:lnTo>
                  <a:lnTo>
                    <a:pt x="144" y="226"/>
                  </a:lnTo>
                  <a:lnTo>
                    <a:pt x="144" y="226"/>
                  </a:lnTo>
                  <a:lnTo>
                    <a:pt x="140" y="226"/>
                  </a:lnTo>
                  <a:lnTo>
                    <a:pt x="138" y="226"/>
                  </a:lnTo>
                  <a:lnTo>
                    <a:pt x="138" y="226"/>
                  </a:lnTo>
                  <a:lnTo>
                    <a:pt x="136" y="226"/>
                  </a:lnTo>
                  <a:lnTo>
                    <a:pt x="136" y="226"/>
                  </a:lnTo>
                  <a:lnTo>
                    <a:pt x="134" y="224"/>
                  </a:lnTo>
                  <a:lnTo>
                    <a:pt x="134" y="224"/>
                  </a:lnTo>
                  <a:lnTo>
                    <a:pt x="134" y="224"/>
                  </a:lnTo>
                  <a:lnTo>
                    <a:pt x="134" y="224"/>
                  </a:lnTo>
                  <a:lnTo>
                    <a:pt x="138" y="226"/>
                  </a:lnTo>
                  <a:lnTo>
                    <a:pt x="138" y="226"/>
                  </a:lnTo>
                  <a:lnTo>
                    <a:pt x="142" y="226"/>
                  </a:lnTo>
                  <a:lnTo>
                    <a:pt x="142" y="226"/>
                  </a:lnTo>
                  <a:lnTo>
                    <a:pt x="144" y="224"/>
                  </a:lnTo>
                  <a:lnTo>
                    <a:pt x="144" y="224"/>
                  </a:lnTo>
                  <a:lnTo>
                    <a:pt x="144" y="224"/>
                  </a:lnTo>
                  <a:lnTo>
                    <a:pt x="142" y="222"/>
                  </a:lnTo>
                  <a:lnTo>
                    <a:pt x="142" y="222"/>
                  </a:lnTo>
                  <a:lnTo>
                    <a:pt x="140" y="220"/>
                  </a:lnTo>
                  <a:lnTo>
                    <a:pt x="140" y="220"/>
                  </a:lnTo>
                  <a:lnTo>
                    <a:pt x="140" y="220"/>
                  </a:lnTo>
                  <a:lnTo>
                    <a:pt x="140" y="220"/>
                  </a:lnTo>
                  <a:lnTo>
                    <a:pt x="138" y="220"/>
                  </a:lnTo>
                  <a:lnTo>
                    <a:pt x="138" y="220"/>
                  </a:lnTo>
                  <a:lnTo>
                    <a:pt x="132" y="218"/>
                  </a:lnTo>
                  <a:lnTo>
                    <a:pt x="132" y="218"/>
                  </a:lnTo>
                  <a:lnTo>
                    <a:pt x="136" y="216"/>
                  </a:lnTo>
                  <a:lnTo>
                    <a:pt x="136" y="216"/>
                  </a:lnTo>
                  <a:lnTo>
                    <a:pt x="140" y="214"/>
                  </a:lnTo>
                  <a:lnTo>
                    <a:pt x="140" y="214"/>
                  </a:lnTo>
                  <a:lnTo>
                    <a:pt x="144" y="214"/>
                  </a:lnTo>
                  <a:lnTo>
                    <a:pt x="144" y="214"/>
                  </a:lnTo>
                  <a:lnTo>
                    <a:pt x="142" y="212"/>
                  </a:lnTo>
                  <a:lnTo>
                    <a:pt x="142" y="212"/>
                  </a:lnTo>
                  <a:lnTo>
                    <a:pt x="144" y="212"/>
                  </a:lnTo>
                  <a:lnTo>
                    <a:pt x="144" y="210"/>
                  </a:lnTo>
                  <a:lnTo>
                    <a:pt x="144" y="210"/>
                  </a:lnTo>
                  <a:lnTo>
                    <a:pt x="142" y="210"/>
                  </a:lnTo>
                  <a:lnTo>
                    <a:pt x="142" y="210"/>
                  </a:lnTo>
                  <a:lnTo>
                    <a:pt x="142" y="208"/>
                  </a:lnTo>
                  <a:lnTo>
                    <a:pt x="142" y="208"/>
                  </a:lnTo>
                  <a:lnTo>
                    <a:pt x="140" y="208"/>
                  </a:lnTo>
                  <a:lnTo>
                    <a:pt x="140" y="208"/>
                  </a:lnTo>
                  <a:lnTo>
                    <a:pt x="136" y="206"/>
                  </a:lnTo>
                  <a:lnTo>
                    <a:pt x="134" y="206"/>
                  </a:lnTo>
                  <a:lnTo>
                    <a:pt x="134" y="204"/>
                  </a:lnTo>
                  <a:lnTo>
                    <a:pt x="134" y="204"/>
                  </a:lnTo>
                  <a:lnTo>
                    <a:pt x="132" y="204"/>
                  </a:lnTo>
                  <a:lnTo>
                    <a:pt x="132" y="204"/>
                  </a:lnTo>
                  <a:lnTo>
                    <a:pt x="138" y="202"/>
                  </a:lnTo>
                  <a:lnTo>
                    <a:pt x="142" y="204"/>
                  </a:lnTo>
                  <a:lnTo>
                    <a:pt x="142" y="204"/>
                  </a:lnTo>
                  <a:lnTo>
                    <a:pt x="144" y="202"/>
                  </a:lnTo>
                  <a:lnTo>
                    <a:pt x="144" y="202"/>
                  </a:lnTo>
                  <a:lnTo>
                    <a:pt x="146" y="200"/>
                  </a:lnTo>
                  <a:lnTo>
                    <a:pt x="146" y="198"/>
                  </a:lnTo>
                  <a:lnTo>
                    <a:pt x="146" y="198"/>
                  </a:lnTo>
                  <a:lnTo>
                    <a:pt x="146" y="198"/>
                  </a:lnTo>
                  <a:lnTo>
                    <a:pt x="140" y="196"/>
                  </a:lnTo>
                  <a:lnTo>
                    <a:pt x="140" y="196"/>
                  </a:lnTo>
                  <a:lnTo>
                    <a:pt x="140" y="196"/>
                  </a:lnTo>
                  <a:lnTo>
                    <a:pt x="140" y="196"/>
                  </a:lnTo>
                  <a:lnTo>
                    <a:pt x="140" y="196"/>
                  </a:lnTo>
                  <a:lnTo>
                    <a:pt x="144" y="196"/>
                  </a:lnTo>
                  <a:lnTo>
                    <a:pt x="144" y="192"/>
                  </a:lnTo>
                  <a:lnTo>
                    <a:pt x="144" y="192"/>
                  </a:lnTo>
                  <a:lnTo>
                    <a:pt x="146" y="192"/>
                  </a:lnTo>
                  <a:lnTo>
                    <a:pt x="146" y="192"/>
                  </a:lnTo>
                  <a:lnTo>
                    <a:pt x="146" y="192"/>
                  </a:lnTo>
                  <a:lnTo>
                    <a:pt x="146" y="192"/>
                  </a:lnTo>
                  <a:lnTo>
                    <a:pt x="148" y="194"/>
                  </a:lnTo>
                  <a:lnTo>
                    <a:pt x="148" y="194"/>
                  </a:lnTo>
                  <a:lnTo>
                    <a:pt x="148" y="194"/>
                  </a:lnTo>
                  <a:lnTo>
                    <a:pt x="148" y="194"/>
                  </a:lnTo>
                  <a:lnTo>
                    <a:pt x="148" y="194"/>
                  </a:lnTo>
                  <a:lnTo>
                    <a:pt x="148" y="194"/>
                  </a:lnTo>
                  <a:lnTo>
                    <a:pt x="148" y="190"/>
                  </a:lnTo>
                  <a:lnTo>
                    <a:pt x="148" y="190"/>
                  </a:lnTo>
                  <a:lnTo>
                    <a:pt x="148" y="190"/>
                  </a:lnTo>
                  <a:lnTo>
                    <a:pt x="148" y="190"/>
                  </a:lnTo>
                  <a:lnTo>
                    <a:pt x="150" y="192"/>
                  </a:lnTo>
                  <a:lnTo>
                    <a:pt x="150" y="192"/>
                  </a:lnTo>
                  <a:lnTo>
                    <a:pt x="150" y="192"/>
                  </a:lnTo>
                  <a:lnTo>
                    <a:pt x="150" y="192"/>
                  </a:lnTo>
                  <a:lnTo>
                    <a:pt x="152" y="192"/>
                  </a:lnTo>
                  <a:lnTo>
                    <a:pt x="152" y="192"/>
                  </a:lnTo>
                  <a:lnTo>
                    <a:pt x="156" y="192"/>
                  </a:lnTo>
                  <a:lnTo>
                    <a:pt x="156" y="192"/>
                  </a:lnTo>
                  <a:lnTo>
                    <a:pt x="158" y="190"/>
                  </a:lnTo>
                  <a:lnTo>
                    <a:pt x="158" y="190"/>
                  </a:lnTo>
                  <a:lnTo>
                    <a:pt x="158" y="190"/>
                  </a:lnTo>
                  <a:lnTo>
                    <a:pt x="158" y="190"/>
                  </a:lnTo>
                  <a:lnTo>
                    <a:pt x="160" y="188"/>
                  </a:lnTo>
                  <a:lnTo>
                    <a:pt x="158" y="186"/>
                  </a:lnTo>
                  <a:lnTo>
                    <a:pt x="156" y="184"/>
                  </a:lnTo>
                  <a:lnTo>
                    <a:pt x="156" y="184"/>
                  </a:lnTo>
                  <a:lnTo>
                    <a:pt x="158" y="184"/>
                  </a:lnTo>
                  <a:lnTo>
                    <a:pt x="158" y="184"/>
                  </a:lnTo>
                  <a:lnTo>
                    <a:pt x="160" y="180"/>
                  </a:lnTo>
                  <a:lnTo>
                    <a:pt x="160" y="180"/>
                  </a:lnTo>
                  <a:lnTo>
                    <a:pt x="160" y="180"/>
                  </a:lnTo>
                  <a:lnTo>
                    <a:pt x="160" y="180"/>
                  </a:lnTo>
                  <a:lnTo>
                    <a:pt x="160" y="180"/>
                  </a:lnTo>
                  <a:lnTo>
                    <a:pt x="160" y="180"/>
                  </a:lnTo>
                  <a:lnTo>
                    <a:pt x="160" y="178"/>
                  </a:lnTo>
                  <a:lnTo>
                    <a:pt x="160" y="178"/>
                  </a:lnTo>
                  <a:lnTo>
                    <a:pt x="160" y="178"/>
                  </a:lnTo>
                  <a:lnTo>
                    <a:pt x="162" y="178"/>
                  </a:lnTo>
                  <a:lnTo>
                    <a:pt x="166" y="176"/>
                  </a:lnTo>
                  <a:lnTo>
                    <a:pt x="166" y="176"/>
                  </a:lnTo>
                  <a:lnTo>
                    <a:pt x="164" y="182"/>
                  </a:lnTo>
                  <a:lnTo>
                    <a:pt x="164" y="182"/>
                  </a:lnTo>
                  <a:lnTo>
                    <a:pt x="162" y="184"/>
                  </a:lnTo>
                  <a:lnTo>
                    <a:pt x="162" y="184"/>
                  </a:lnTo>
                  <a:lnTo>
                    <a:pt x="162" y="186"/>
                  </a:lnTo>
                  <a:lnTo>
                    <a:pt x="162" y="186"/>
                  </a:lnTo>
                  <a:lnTo>
                    <a:pt x="162" y="186"/>
                  </a:lnTo>
                  <a:lnTo>
                    <a:pt x="162" y="188"/>
                  </a:lnTo>
                  <a:lnTo>
                    <a:pt x="162" y="188"/>
                  </a:lnTo>
                  <a:lnTo>
                    <a:pt x="166" y="188"/>
                  </a:lnTo>
                  <a:lnTo>
                    <a:pt x="166" y="188"/>
                  </a:lnTo>
                  <a:lnTo>
                    <a:pt x="166" y="188"/>
                  </a:lnTo>
                  <a:lnTo>
                    <a:pt x="166" y="188"/>
                  </a:lnTo>
                  <a:lnTo>
                    <a:pt x="166" y="186"/>
                  </a:lnTo>
                  <a:lnTo>
                    <a:pt x="166" y="186"/>
                  </a:lnTo>
                  <a:lnTo>
                    <a:pt x="168" y="184"/>
                  </a:lnTo>
                  <a:lnTo>
                    <a:pt x="170" y="182"/>
                  </a:lnTo>
                  <a:lnTo>
                    <a:pt x="170" y="182"/>
                  </a:lnTo>
                  <a:lnTo>
                    <a:pt x="170" y="182"/>
                  </a:lnTo>
                  <a:lnTo>
                    <a:pt x="170" y="182"/>
                  </a:lnTo>
                  <a:lnTo>
                    <a:pt x="172" y="184"/>
                  </a:lnTo>
                  <a:lnTo>
                    <a:pt x="172" y="184"/>
                  </a:lnTo>
                  <a:lnTo>
                    <a:pt x="172" y="184"/>
                  </a:lnTo>
                  <a:lnTo>
                    <a:pt x="172" y="184"/>
                  </a:lnTo>
                  <a:lnTo>
                    <a:pt x="174" y="180"/>
                  </a:lnTo>
                  <a:lnTo>
                    <a:pt x="174" y="180"/>
                  </a:lnTo>
                  <a:lnTo>
                    <a:pt x="174" y="180"/>
                  </a:lnTo>
                  <a:lnTo>
                    <a:pt x="174" y="180"/>
                  </a:lnTo>
                  <a:lnTo>
                    <a:pt x="174" y="180"/>
                  </a:lnTo>
                  <a:lnTo>
                    <a:pt x="174" y="180"/>
                  </a:lnTo>
                  <a:lnTo>
                    <a:pt x="178" y="180"/>
                  </a:lnTo>
                  <a:lnTo>
                    <a:pt x="180" y="180"/>
                  </a:lnTo>
                  <a:lnTo>
                    <a:pt x="180" y="180"/>
                  </a:lnTo>
                  <a:lnTo>
                    <a:pt x="180" y="176"/>
                  </a:lnTo>
                  <a:lnTo>
                    <a:pt x="180" y="176"/>
                  </a:lnTo>
                  <a:lnTo>
                    <a:pt x="182" y="174"/>
                  </a:lnTo>
                  <a:lnTo>
                    <a:pt x="182" y="174"/>
                  </a:lnTo>
                  <a:lnTo>
                    <a:pt x="180" y="174"/>
                  </a:lnTo>
                  <a:lnTo>
                    <a:pt x="178" y="172"/>
                  </a:lnTo>
                  <a:lnTo>
                    <a:pt x="178" y="172"/>
                  </a:lnTo>
                  <a:lnTo>
                    <a:pt x="182" y="172"/>
                  </a:lnTo>
                  <a:lnTo>
                    <a:pt x="186" y="172"/>
                  </a:lnTo>
                  <a:lnTo>
                    <a:pt x="186" y="172"/>
                  </a:lnTo>
                  <a:lnTo>
                    <a:pt x="188" y="172"/>
                  </a:lnTo>
                  <a:lnTo>
                    <a:pt x="188" y="172"/>
                  </a:lnTo>
                  <a:lnTo>
                    <a:pt x="190" y="172"/>
                  </a:lnTo>
                  <a:lnTo>
                    <a:pt x="190" y="170"/>
                  </a:lnTo>
                  <a:lnTo>
                    <a:pt x="190" y="170"/>
                  </a:lnTo>
                  <a:lnTo>
                    <a:pt x="194" y="166"/>
                  </a:lnTo>
                  <a:lnTo>
                    <a:pt x="194" y="166"/>
                  </a:lnTo>
                  <a:lnTo>
                    <a:pt x="194" y="162"/>
                  </a:lnTo>
                  <a:lnTo>
                    <a:pt x="194" y="162"/>
                  </a:lnTo>
                  <a:lnTo>
                    <a:pt x="194" y="160"/>
                  </a:lnTo>
                  <a:lnTo>
                    <a:pt x="194" y="160"/>
                  </a:lnTo>
                  <a:lnTo>
                    <a:pt x="194" y="160"/>
                  </a:lnTo>
                  <a:lnTo>
                    <a:pt x="194" y="160"/>
                  </a:lnTo>
                  <a:lnTo>
                    <a:pt x="196" y="156"/>
                  </a:lnTo>
                  <a:lnTo>
                    <a:pt x="196" y="156"/>
                  </a:lnTo>
                  <a:lnTo>
                    <a:pt x="194" y="156"/>
                  </a:lnTo>
                  <a:lnTo>
                    <a:pt x="194" y="156"/>
                  </a:lnTo>
                  <a:lnTo>
                    <a:pt x="194" y="152"/>
                  </a:lnTo>
                  <a:lnTo>
                    <a:pt x="194" y="152"/>
                  </a:lnTo>
                  <a:lnTo>
                    <a:pt x="196" y="150"/>
                  </a:lnTo>
                  <a:lnTo>
                    <a:pt x="196" y="150"/>
                  </a:lnTo>
                  <a:lnTo>
                    <a:pt x="196" y="148"/>
                  </a:lnTo>
                  <a:lnTo>
                    <a:pt x="196" y="146"/>
                  </a:lnTo>
                  <a:lnTo>
                    <a:pt x="196" y="146"/>
                  </a:lnTo>
                  <a:lnTo>
                    <a:pt x="200" y="144"/>
                  </a:lnTo>
                  <a:lnTo>
                    <a:pt x="200" y="144"/>
                  </a:lnTo>
                  <a:lnTo>
                    <a:pt x="200" y="142"/>
                  </a:lnTo>
                  <a:lnTo>
                    <a:pt x="200" y="142"/>
                  </a:lnTo>
                  <a:lnTo>
                    <a:pt x="202" y="140"/>
                  </a:lnTo>
                  <a:lnTo>
                    <a:pt x="202" y="140"/>
                  </a:lnTo>
                  <a:lnTo>
                    <a:pt x="202" y="138"/>
                  </a:lnTo>
                  <a:lnTo>
                    <a:pt x="202" y="138"/>
                  </a:lnTo>
                  <a:lnTo>
                    <a:pt x="198" y="138"/>
                  </a:lnTo>
                  <a:lnTo>
                    <a:pt x="198" y="138"/>
                  </a:lnTo>
                  <a:lnTo>
                    <a:pt x="198" y="138"/>
                  </a:lnTo>
                  <a:lnTo>
                    <a:pt x="198" y="138"/>
                  </a:lnTo>
                  <a:lnTo>
                    <a:pt x="200" y="138"/>
                  </a:lnTo>
                  <a:lnTo>
                    <a:pt x="200" y="138"/>
                  </a:lnTo>
                  <a:lnTo>
                    <a:pt x="200" y="136"/>
                  </a:lnTo>
                  <a:lnTo>
                    <a:pt x="198" y="136"/>
                  </a:lnTo>
                  <a:lnTo>
                    <a:pt x="194" y="134"/>
                  </a:lnTo>
                  <a:lnTo>
                    <a:pt x="194" y="134"/>
                  </a:lnTo>
                  <a:lnTo>
                    <a:pt x="196" y="132"/>
                  </a:lnTo>
                  <a:lnTo>
                    <a:pt x="196" y="132"/>
                  </a:lnTo>
                  <a:lnTo>
                    <a:pt x="196" y="132"/>
                  </a:lnTo>
                  <a:lnTo>
                    <a:pt x="196" y="132"/>
                  </a:lnTo>
                  <a:lnTo>
                    <a:pt x="198" y="134"/>
                  </a:lnTo>
                  <a:lnTo>
                    <a:pt x="202" y="136"/>
                  </a:lnTo>
                  <a:lnTo>
                    <a:pt x="202" y="136"/>
                  </a:lnTo>
                  <a:lnTo>
                    <a:pt x="206" y="136"/>
                  </a:lnTo>
                  <a:lnTo>
                    <a:pt x="206" y="136"/>
                  </a:lnTo>
                  <a:lnTo>
                    <a:pt x="210" y="136"/>
                  </a:lnTo>
                  <a:lnTo>
                    <a:pt x="210" y="136"/>
                  </a:lnTo>
                  <a:lnTo>
                    <a:pt x="216" y="136"/>
                  </a:lnTo>
                  <a:lnTo>
                    <a:pt x="216" y="136"/>
                  </a:lnTo>
                  <a:lnTo>
                    <a:pt x="214" y="134"/>
                  </a:lnTo>
                  <a:lnTo>
                    <a:pt x="212" y="132"/>
                  </a:lnTo>
                  <a:lnTo>
                    <a:pt x="212" y="132"/>
                  </a:lnTo>
                  <a:lnTo>
                    <a:pt x="214" y="132"/>
                  </a:lnTo>
                  <a:lnTo>
                    <a:pt x="216" y="134"/>
                  </a:lnTo>
                  <a:lnTo>
                    <a:pt x="216" y="134"/>
                  </a:lnTo>
                  <a:lnTo>
                    <a:pt x="220" y="132"/>
                  </a:lnTo>
                  <a:lnTo>
                    <a:pt x="220" y="132"/>
                  </a:lnTo>
                  <a:lnTo>
                    <a:pt x="218" y="130"/>
                  </a:lnTo>
                  <a:lnTo>
                    <a:pt x="218" y="128"/>
                  </a:lnTo>
                  <a:lnTo>
                    <a:pt x="218" y="128"/>
                  </a:lnTo>
                  <a:lnTo>
                    <a:pt x="218" y="128"/>
                  </a:lnTo>
                  <a:lnTo>
                    <a:pt x="218" y="128"/>
                  </a:lnTo>
                  <a:lnTo>
                    <a:pt x="220" y="130"/>
                  </a:lnTo>
                  <a:lnTo>
                    <a:pt x="222" y="130"/>
                  </a:lnTo>
                  <a:lnTo>
                    <a:pt x="222" y="130"/>
                  </a:lnTo>
                  <a:lnTo>
                    <a:pt x="224" y="128"/>
                  </a:lnTo>
                  <a:lnTo>
                    <a:pt x="224" y="126"/>
                  </a:lnTo>
                  <a:lnTo>
                    <a:pt x="224" y="126"/>
                  </a:lnTo>
                  <a:lnTo>
                    <a:pt x="230" y="126"/>
                  </a:lnTo>
                  <a:lnTo>
                    <a:pt x="230" y="126"/>
                  </a:lnTo>
                  <a:lnTo>
                    <a:pt x="232" y="122"/>
                  </a:lnTo>
                  <a:lnTo>
                    <a:pt x="232" y="122"/>
                  </a:lnTo>
                  <a:lnTo>
                    <a:pt x="236" y="122"/>
                  </a:lnTo>
                  <a:lnTo>
                    <a:pt x="236" y="122"/>
                  </a:lnTo>
                  <a:lnTo>
                    <a:pt x="238" y="120"/>
                  </a:lnTo>
                  <a:lnTo>
                    <a:pt x="238" y="120"/>
                  </a:lnTo>
                  <a:lnTo>
                    <a:pt x="240" y="118"/>
                  </a:lnTo>
                  <a:lnTo>
                    <a:pt x="242" y="116"/>
                  </a:lnTo>
                  <a:lnTo>
                    <a:pt x="242" y="116"/>
                  </a:lnTo>
                  <a:lnTo>
                    <a:pt x="244" y="116"/>
                  </a:lnTo>
                  <a:lnTo>
                    <a:pt x="244" y="116"/>
                  </a:lnTo>
                  <a:lnTo>
                    <a:pt x="244" y="114"/>
                  </a:lnTo>
                  <a:lnTo>
                    <a:pt x="244" y="114"/>
                  </a:lnTo>
                  <a:lnTo>
                    <a:pt x="246" y="114"/>
                  </a:lnTo>
                  <a:lnTo>
                    <a:pt x="246" y="114"/>
                  </a:lnTo>
                  <a:lnTo>
                    <a:pt x="246" y="114"/>
                  </a:lnTo>
                  <a:lnTo>
                    <a:pt x="246" y="112"/>
                  </a:lnTo>
                  <a:lnTo>
                    <a:pt x="246" y="112"/>
                  </a:lnTo>
                  <a:lnTo>
                    <a:pt x="248" y="112"/>
                  </a:lnTo>
                  <a:lnTo>
                    <a:pt x="248" y="112"/>
                  </a:lnTo>
                  <a:lnTo>
                    <a:pt x="248" y="110"/>
                  </a:lnTo>
                  <a:lnTo>
                    <a:pt x="248" y="110"/>
                  </a:lnTo>
                  <a:lnTo>
                    <a:pt x="248" y="110"/>
                  </a:lnTo>
                  <a:lnTo>
                    <a:pt x="248" y="110"/>
                  </a:lnTo>
                  <a:lnTo>
                    <a:pt x="248" y="106"/>
                  </a:lnTo>
                  <a:lnTo>
                    <a:pt x="248" y="106"/>
                  </a:lnTo>
                  <a:lnTo>
                    <a:pt x="250" y="104"/>
                  </a:lnTo>
                  <a:lnTo>
                    <a:pt x="250" y="104"/>
                  </a:lnTo>
                  <a:lnTo>
                    <a:pt x="248" y="102"/>
                  </a:lnTo>
                  <a:lnTo>
                    <a:pt x="248" y="102"/>
                  </a:lnTo>
                  <a:lnTo>
                    <a:pt x="252" y="102"/>
                  </a:lnTo>
                  <a:lnTo>
                    <a:pt x="254" y="100"/>
                  </a:lnTo>
                  <a:lnTo>
                    <a:pt x="254" y="100"/>
                  </a:lnTo>
                  <a:lnTo>
                    <a:pt x="252" y="98"/>
                  </a:lnTo>
                  <a:lnTo>
                    <a:pt x="252" y="98"/>
                  </a:lnTo>
                  <a:lnTo>
                    <a:pt x="252" y="98"/>
                  </a:lnTo>
                  <a:lnTo>
                    <a:pt x="256" y="98"/>
                  </a:lnTo>
                  <a:lnTo>
                    <a:pt x="256" y="98"/>
                  </a:lnTo>
                  <a:lnTo>
                    <a:pt x="256" y="98"/>
                  </a:lnTo>
                  <a:lnTo>
                    <a:pt x="256" y="98"/>
                  </a:lnTo>
                  <a:lnTo>
                    <a:pt x="252" y="96"/>
                  </a:lnTo>
                  <a:lnTo>
                    <a:pt x="252" y="96"/>
                  </a:lnTo>
                  <a:lnTo>
                    <a:pt x="252" y="94"/>
                  </a:lnTo>
                  <a:lnTo>
                    <a:pt x="254" y="92"/>
                  </a:lnTo>
                  <a:lnTo>
                    <a:pt x="258" y="90"/>
                  </a:lnTo>
                  <a:lnTo>
                    <a:pt x="258" y="90"/>
                  </a:lnTo>
                  <a:lnTo>
                    <a:pt x="258" y="90"/>
                  </a:lnTo>
                  <a:lnTo>
                    <a:pt x="258" y="90"/>
                  </a:lnTo>
                  <a:lnTo>
                    <a:pt x="256" y="90"/>
                  </a:lnTo>
                  <a:lnTo>
                    <a:pt x="256" y="90"/>
                  </a:lnTo>
                  <a:lnTo>
                    <a:pt x="256" y="90"/>
                  </a:lnTo>
                  <a:lnTo>
                    <a:pt x="256" y="90"/>
                  </a:lnTo>
                  <a:lnTo>
                    <a:pt x="260" y="90"/>
                  </a:lnTo>
                  <a:lnTo>
                    <a:pt x="260" y="90"/>
                  </a:lnTo>
                  <a:lnTo>
                    <a:pt x="260" y="88"/>
                  </a:lnTo>
                  <a:lnTo>
                    <a:pt x="260" y="88"/>
                  </a:lnTo>
                  <a:lnTo>
                    <a:pt x="258" y="88"/>
                  </a:lnTo>
                  <a:lnTo>
                    <a:pt x="258" y="88"/>
                  </a:lnTo>
                  <a:lnTo>
                    <a:pt x="260" y="86"/>
                  </a:lnTo>
                  <a:lnTo>
                    <a:pt x="262" y="84"/>
                  </a:lnTo>
                  <a:lnTo>
                    <a:pt x="262" y="84"/>
                  </a:lnTo>
                  <a:lnTo>
                    <a:pt x="264" y="84"/>
                  </a:lnTo>
                  <a:lnTo>
                    <a:pt x="264" y="84"/>
                  </a:lnTo>
                  <a:lnTo>
                    <a:pt x="262" y="80"/>
                  </a:lnTo>
                  <a:lnTo>
                    <a:pt x="262" y="80"/>
                  </a:lnTo>
                  <a:lnTo>
                    <a:pt x="260" y="82"/>
                  </a:lnTo>
                  <a:lnTo>
                    <a:pt x="260" y="82"/>
                  </a:lnTo>
                  <a:lnTo>
                    <a:pt x="256" y="86"/>
                  </a:lnTo>
                  <a:lnTo>
                    <a:pt x="256" y="86"/>
                  </a:lnTo>
                  <a:lnTo>
                    <a:pt x="250" y="86"/>
                  </a:lnTo>
                  <a:lnTo>
                    <a:pt x="250" y="86"/>
                  </a:lnTo>
                  <a:lnTo>
                    <a:pt x="244" y="86"/>
                  </a:lnTo>
                  <a:lnTo>
                    <a:pt x="244" y="86"/>
                  </a:lnTo>
                  <a:lnTo>
                    <a:pt x="240" y="88"/>
                  </a:lnTo>
                  <a:lnTo>
                    <a:pt x="236" y="88"/>
                  </a:lnTo>
                  <a:lnTo>
                    <a:pt x="236" y="88"/>
                  </a:lnTo>
                  <a:lnTo>
                    <a:pt x="236" y="86"/>
                  </a:lnTo>
                  <a:lnTo>
                    <a:pt x="236" y="86"/>
                  </a:lnTo>
                  <a:lnTo>
                    <a:pt x="236" y="88"/>
                  </a:lnTo>
                  <a:lnTo>
                    <a:pt x="236" y="88"/>
                  </a:lnTo>
                  <a:lnTo>
                    <a:pt x="230" y="92"/>
                  </a:lnTo>
                  <a:lnTo>
                    <a:pt x="230" y="92"/>
                  </a:lnTo>
                  <a:lnTo>
                    <a:pt x="226" y="96"/>
                  </a:lnTo>
                  <a:lnTo>
                    <a:pt x="226" y="96"/>
                  </a:lnTo>
                  <a:lnTo>
                    <a:pt x="224" y="100"/>
                  </a:lnTo>
                  <a:lnTo>
                    <a:pt x="224" y="100"/>
                  </a:lnTo>
                  <a:lnTo>
                    <a:pt x="218" y="100"/>
                  </a:lnTo>
                  <a:lnTo>
                    <a:pt x="218" y="100"/>
                  </a:lnTo>
                  <a:lnTo>
                    <a:pt x="218" y="100"/>
                  </a:lnTo>
                  <a:lnTo>
                    <a:pt x="218" y="100"/>
                  </a:lnTo>
                  <a:lnTo>
                    <a:pt x="216" y="100"/>
                  </a:lnTo>
                  <a:lnTo>
                    <a:pt x="214" y="100"/>
                  </a:lnTo>
                  <a:lnTo>
                    <a:pt x="214" y="100"/>
                  </a:lnTo>
                  <a:lnTo>
                    <a:pt x="214" y="100"/>
                  </a:lnTo>
                  <a:lnTo>
                    <a:pt x="214" y="100"/>
                  </a:lnTo>
                  <a:lnTo>
                    <a:pt x="218" y="98"/>
                  </a:lnTo>
                  <a:lnTo>
                    <a:pt x="218" y="98"/>
                  </a:lnTo>
                  <a:lnTo>
                    <a:pt x="220" y="98"/>
                  </a:lnTo>
                  <a:lnTo>
                    <a:pt x="220" y="98"/>
                  </a:lnTo>
                  <a:lnTo>
                    <a:pt x="222" y="96"/>
                  </a:lnTo>
                  <a:lnTo>
                    <a:pt x="222" y="94"/>
                  </a:lnTo>
                  <a:lnTo>
                    <a:pt x="222" y="94"/>
                  </a:lnTo>
                  <a:lnTo>
                    <a:pt x="228" y="92"/>
                  </a:lnTo>
                  <a:lnTo>
                    <a:pt x="228" y="92"/>
                  </a:lnTo>
                  <a:lnTo>
                    <a:pt x="226" y="90"/>
                  </a:lnTo>
                  <a:lnTo>
                    <a:pt x="226" y="90"/>
                  </a:lnTo>
                  <a:lnTo>
                    <a:pt x="224" y="90"/>
                  </a:lnTo>
                  <a:lnTo>
                    <a:pt x="220" y="92"/>
                  </a:lnTo>
                  <a:lnTo>
                    <a:pt x="220" y="92"/>
                  </a:lnTo>
                  <a:lnTo>
                    <a:pt x="216" y="94"/>
                  </a:lnTo>
                  <a:lnTo>
                    <a:pt x="212" y="96"/>
                  </a:lnTo>
                  <a:lnTo>
                    <a:pt x="212" y="96"/>
                  </a:lnTo>
                  <a:lnTo>
                    <a:pt x="210" y="94"/>
                  </a:lnTo>
                  <a:lnTo>
                    <a:pt x="210" y="94"/>
                  </a:lnTo>
                  <a:lnTo>
                    <a:pt x="206" y="98"/>
                  </a:lnTo>
                  <a:lnTo>
                    <a:pt x="206" y="98"/>
                  </a:lnTo>
                  <a:lnTo>
                    <a:pt x="206" y="98"/>
                  </a:lnTo>
                  <a:lnTo>
                    <a:pt x="206" y="98"/>
                  </a:lnTo>
                  <a:lnTo>
                    <a:pt x="206" y="98"/>
                  </a:lnTo>
                  <a:lnTo>
                    <a:pt x="206" y="98"/>
                  </a:lnTo>
                  <a:lnTo>
                    <a:pt x="206" y="96"/>
                  </a:lnTo>
                  <a:lnTo>
                    <a:pt x="208" y="94"/>
                  </a:lnTo>
                  <a:lnTo>
                    <a:pt x="210" y="90"/>
                  </a:lnTo>
                  <a:lnTo>
                    <a:pt x="210" y="88"/>
                  </a:lnTo>
                  <a:lnTo>
                    <a:pt x="210" y="88"/>
                  </a:lnTo>
                  <a:lnTo>
                    <a:pt x="206" y="86"/>
                  </a:lnTo>
                  <a:lnTo>
                    <a:pt x="206" y="86"/>
                  </a:lnTo>
                  <a:lnTo>
                    <a:pt x="216" y="84"/>
                  </a:lnTo>
                  <a:lnTo>
                    <a:pt x="216" y="84"/>
                  </a:lnTo>
                  <a:lnTo>
                    <a:pt x="216" y="84"/>
                  </a:lnTo>
                  <a:lnTo>
                    <a:pt x="216" y="84"/>
                  </a:lnTo>
                  <a:lnTo>
                    <a:pt x="220" y="82"/>
                  </a:lnTo>
                  <a:lnTo>
                    <a:pt x="220" y="82"/>
                  </a:lnTo>
                  <a:lnTo>
                    <a:pt x="224" y="76"/>
                  </a:lnTo>
                  <a:lnTo>
                    <a:pt x="224" y="76"/>
                  </a:lnTo>
                  <a:lnTo>
                    <a:pt x="224" y="74"/>
                  </a:lnTo>
                  <a:lnTo>
                    <a:pt x="224" y="74"/>
                  </a:lnTo>
                  <a:lnTo>
                    <a:pt x="222" y="74"/>
                  </a:lnTo>
                  <a:lnTo>
                    <a:pt x="222" y="74"/>
                  </a:lnTo>
                  <a:lnTo>
                    <a:pt x="218" y="74"/>
                  </a:lnTo>
                  <a:lnTo>
                    <a:pt x="216" y="74"/>
                  </a:lnTo>
                  <a:lnTo>
                    <a:pt x="216" y="74"/>
                  </a:lnTo>
                  <a:lnTo>
                    <a:pt x="212" y="76"/>
                  </a:lnTo>
                  <a:lnTo>
                    <a:pt x="210" y="78"/>
                  </a:lnTo>
                  <a:lnTo>
                    <a:pt x="210" y="78"/>
                  </a:lnTo>
                  <a:lnTo>
                    <a:pt x="206" y="76"/>
                  </a:lnTo>
                  <a:lnTo>
                    <a:pt x="206" y="76"/>
                  </a:lnTo>
                  <a:lnTo>
                    <a:pt x="202" y="78"/>
                  </a:lnTo>
                  <a:lnTo>
                    <a:pt x="202" y="78"/>
                  </a:lnTo>
                  <a:lnTo>
                    <a:pt x="202" y="78"/>
                  </a:lnTo>
                  <a:lnTo>
                    <a:pt x="202" y="78"/>
                  </a:lnTo>
                  <a:lnTo>
                    <a:pt x="202" y="78"/>
                  </a:lnTo>
                  <a:lnTo>
                    <a:pt x="202" y="78"/>
                  </a:lnTo>
                  <a:lnTo>
                    <a:pt x="206" y="74"/>
                  </a:lnTo>
                  <a:lnTo>
                    <a:pt x="206" y="74"/>
                  </a:lnTo>
                  <a:lnTo>
                    <a:pt x="204" y="74"/>
                  </a:lnTo>
                  <a:lnTo>
                    <a:pt x="200" y="72"/>
                  </a:lnTo>
                  <a:lnTo>
                    <a:pt x="200" y="72"/>
                  </a:lnTo>
                  <a:lnTo>
                    <a:pt x="198" y="74"/>
                  </a:lnTo>
                  <a:lnTo>
                    <a:pt x="198" y="74"/>
                  </a:lnTo>
                  <a:lnTo>
                    <a:pt x="196" y="72"/>
                  </a:lnTo>
                  <a:lnTo>
                    <a:pt x="194" y="70"/>
                  </a:lnTo>
                  <a:lnTo>
                    <a:pt x="194" y="70"/>
                  </a:lnTo>
                  <a:lnTo>
                    <a:pt x="196" y="72"/>
                  </a:lnTo>
                  <a:lnTo>
                    <a:pt x="196" y="72"/>
                  </a:lnTo>
                  <a:lnTo>
                    <a:pt x="200" y="72"/>
                  </a:lnTo>
                  <a:lnTo>
                    <a:pt x="200" y="72"/>
                  </a:lnTo>
                  <a:lnTo>
                    <a:pt x="212" y="74"/>
                  </a:lnTo>
                  <a:lnTo>
                    <a:pt x="212" y="74"/>
                  </a:lnTo>
                  <a:lnTo>
                    <a:pt x="216" y="74"/>
                  </a:lnTo>
                  <a:lnTo>
                    <a:pt x="220" y="72"/>
                  </a:lnTo>
                  <a:lnTo>
                    <a:pt x="220" y="72"/>
                  </a:lnTo>
                  <a:lnTo>
                    <a:pt x="228" y="74"/>
                  </a:lnTo>
                  <a:lnTo>
                    <a:pt x="228" y="74"/>
                  </a:lnTo>
                  <a:lnTo>
                    <a:pt x="230" y="72"/>
                  </a:lnTo>
                  <a:lnTo>
                    <a:pt x="230" y="72"/>
                  </a:lnTo>
                  <a:lnTo>
                    <a:pt x="234" y="74"/>
                  </a:lnTo>
                  <a:lnTo>
                    <a:pt x="234" y="74"/>
                  </a:lnTo>
                  <a:lnTo>
                    <a:pt x="236" y="74"/>
                  </a:lnTo>
                  <a:lnTo>
                    <a:pt x="236" y="74"/>
                  </a:lnTo>
                  <a:lnTo>
                    <a:pt x="238" y="76"/>
                  </a:lnTo>
                  <a:lnTo>
                    <a:pt x="238" y="76"/>
                  </a:lnTo>
                  <a:lnTo>
                    <a:pt x="238" y="76"/>
                  </a:lnTo>
                  <a:lnTo>
                    <a:pt x="238" y="76"/>
                  </a:lnTo>
                  <a:lnTo>
                    <a:pt x="240" y="78"/>
                  </a:lnTo>
                  <a:lnTo>
                    <a:pt x="240" y="78"/>
                  </a:lnTo>
                  <a:lnTo>
                    <a:pt x="246" y="80"/>
                  </a:lnTo>
                  <a:lnTo>
                    <a:pt x="246" y="80"/>
                  </a:lnTo>
                  <a:lnTo>
                    <a:pt x="250" y="80"/>
                  </a:lnTo>
                  <a:lnTo>
                    <a:pt x="254" y="80"/>
                  </a:lnTo>
                  <a:lnTo>
                    <a:pt x="254" y="80"/>
                  </a:lnTo>
                  <a:lnTo>
                    <a:pt x="254" y="78"/>
                  </a:lnTo>
                  <a:lnTo>
                    <a:pt x="254" y="78"/>
                  </a:lnTo>
                  <a:lnTo>
                    <a:pt x="254" y="76"/>
                  </a:lnTo>
                  <a:lnTo>
                    <a:pt x="252" y="74"/>
                  </a:lnTo>
                  <a:lnTo>
                    <a:pt x="252" y="74"/>
                  </a:lnTo>
                  <a:lnTo>
                    <a:pt x="252" y="74"/>
                  </a:lnTo>
                  <a:lnTo>
                    <a:pt x="252" y="74"/>
                  </a:lnTo>
                  <a:lnTo>
                    <a:pt x="258" y="78"/>
                  </a:lnTo>
                  <a:lnTo>
                    <a:pt x="258" y="78"/>
                  </a:lnTo>
                  <a:lnTo>
                    <a:pt x="260" y="78"/>
                  </a:lnTo>
                  <a:lnTo>
                    <a:pt x="260" y="78"/>
                  </a:lnTo>
                  <a:lnTo>
                    <a:pt x="262" y="76"/>
                  </a:lnTo>
                  <a:lnTo>
                    <a:pt x="262" y="76"/>
                  </a:lnTo>
                  <a:lnTo>
                    <a:pt x="262" y="76"/>
                  </a:lnTo>
                  <a:lnTo>
                    <a:pt x="262" y="74"/>
                  </a:lnTo>
                  <a:lnTo>
                    <a:pt x="258" y="72"/>
                  </a:lnTo>
                  <a:lnTo>
                    <a:pt x="258" y="72"/>
                  </a:lnTo>
                  <a:lnTo>
                    <a:pt x="258" y="72"/>
                  </a:lnTo>
                  <a:lnTo>
                    <a:pt x="258" y="72"/>
                  </a:lnTo>
                  <a:lnTo>
                    <a:pt x="258" y="72"/>
                  </a:lnTo>
                  <a:lnTo>
                    <a:pt x="258" y="72"/>
                  </a:lnTo>
                  <a:lnTo>
                    <a:pt x="256" y="72"/>
                  </a:lnTo>
                  <a:lnTo>
                    <a:pt x="256" y="72"/>
                  </a:lnTo>
                  <a:lnTo>
                    <a:pt x="256" y="70"/>
                  </a:lnTo>
                  <a:lnTo>
                    <a:pt x="254" y="70"/>
                  </a:lnTo>
                  <a:lnTo>
                    <a:pt x="254" y="70"/>
                  </a:lnTo>
                  <a:lnTo>
                    <a:pt x="254" y="68"/>
                  </a:lnTo>
                  <a:lnTo>
                    <a:pt x="254" y="68"/>
                  </a:lnTo>
                  <a:lnTo>
                    <a:pt x="254" y="68"/>
                  </a:lnTo>
                  <a:lnTo>
                    <a:pt x="254" y="68"/>
                  </a:lnTo>
                  <a:lnTo>
                    <a:pt x="254" y="68"/>
                  </a:lnTo>
                  <a:lnTo>
                    <a:pt x="254" y="68"/>
                  </a:lnTo>
                  <a:lnTo>
                    <a:pt x="252" y="64"/>
                  </a:lnTo>
                  <a:lnTo>
                    <a:pt x="248" y="62"/>
                  </a:lnTo>
                  <a:lnTo>
                    <a:pt x="248" y="62"/>
                  </a:lnTo>
                  <a:lnTo>
                    <a:pt x="248" y="62"/>
                  </a:lnTo>
                  <a:lnTo>
                    <a:pt x="248" y="62"/>
                  </a:lnTo>
                  <a:lnTo>
                    <a:pt x="246" y="66"/>
                  </a:lnTo>
                  <a:lnTo>
                    <a:pt x="246" y="66"/>
                  </a:lnTo>
                  <a:lnTo>
                    <a:pt x="246" y="66"/>
                  </a:lnTo>
                  <a:lnTo>
                    <a:pt x="246" y="66"/>
                  </a:lnTo>
                  <a:lnTo>
                    <a:pt x="246" y="66"/>
                  </a:lnTo>
                  <a:lnTo>
                    <a:pt x="246" y="66"/>
                  </a:lnTo>
                  <a:lnTo>
                    <a:pt x="246" y="64"/>
                  </a:lnTo>
                  <a:lnTo>
                    <a:pt x="246" y="64"/>
                  </a:lnTo>
                  <a:lnTo>
                    <a:pt x="244" y="60"/>
                  </a:lnTo>
                  <a:lnTo>
                    <a:pt x="244" y="60"/>
                  </a:lnTo>
                  <a:lnTo>
                    <a:pt x="242" y="62"/>
                  </a:lnTo>
                  <a:lnTo>
                    <a:pt x="242" y="62"/>
                  </a:lnTo>
                  <a:lnTo>
                    <a:pt x="242" y="62"/>
                  </a:lnTo>
                  <a:lnTo>
                    <a:pt x="242" y="62"/>
                  </a:lnTo>
                  <a:lnTo>
                    <a:pt x="240" y="60"/>
                  </a:lnTo>
                  <a:lnTo>
                    <a:pt x="238" y="60"/>
                  </a:lnTo>
                  <a:lnTo>
                    <a:pt x="238" y="60"/>
                  </a:lnTo>
                  <a:lnTo>
                    <a:pt x="238" y="58"/>
                  </a:lnTo>
                  <a:lnTo>
                    <a:pt x="238" y="58"/>
                  </a:lnTo>
                  <a:lnTo>
                    <a:pt x="238" y="58"/>
                  </a:lnTo>
                  <a:lnTo>
                    <a:pt x="238" y="58"/>
                  </a:lnTo>
                  <a:lnTo>
                    <a:pt x="236" y="58"/>
                  </a:lnTo>
                  <a:lnTo>
                    <a:pt x="236" y="58"/>
                  </a:lnTo>
                  <a:lnTo>
                    <a:pt x="236" y="58"/>
                  </a:lnTo>
                  <a:lnTo>
                    <a:pt x="236" y="58"/>
                  </a:lnTo>
                  <a:lnTo>
                    <a:pt x="232" y="58"/>
                  </a:lnTo>
                  <a:lnTo>
                    <a:pt x="232" y="58"/>
                  </a:lnTo>
                  <a:lnTo>
                    <a:pt x="228" y="60"/>
                  </a:lnTo>
                  <a:lnTo>
                    <a:pt x="226" y="58"/>
                  </a:lnTo>
                  <a:lnTo>
                    <a:pt x="226" y="58"/>
                  </a:lnTo>
                  <a:lnTo>
                    <a:pt x="218" y="58"/>
                  </a:lnTo>
                  <a:lnTo>
                    <a:pt x="218" y="58"/>
                  </a:lnTo>
                  <a:lnTo>
                    <a:pt x="218" y="60"/>
                  </a:lnTo>
                  <a:lnTo>
                    <a:pt x="218" y="60"/>
                  </a:lnTo>
                  <a:lnTo>
                    <a:pt x="216" y="62"/>
                  </a:lnTo>
                  <a:lnTo>
                    <a:pt x="216" y="62"/>
                  </a:lnTo>
                  <a:lnTo>
                    <a:pt x="216" y="62"/>
                  </a:lnTo>
                  <a:lnTo>
                    <a:pt x="216" y="62"/>
                  </a:lnTo>
                  <a:lnTo>
                    <a:pt x="214" y="62"/>
                  </a:lnTo>
                  <a:lnTo>
                    <a:pt x="212" y="60"/>
                  </a:lnTo>
                  <a:lnTo>
                    <a:pt x="212" y="60"/>
                  </a:lnTo>
                  <a:lnTo>
                    <a:pt x="214" y="58"/>
                  </a:lnTo>
                  <a:lnTo>
                    <a:pt x="214" y="58"/>
                  </a:lnTo>
                  <a:lnTo>
                    <a:pt x="216" y="56"/>
                  </a:lnTo>
                  <a:lnTo>
                    <a:pt x="216" y="56"/>
                  </a:lnTo>
                  <a:lnTo>
                    <a:pt x="212" y="54"/>
                  </a:lnTo>
                  <a:lnTo>
                    <a:pt x="212" y="54"/>
                  </a:lnTo>
                  <a:lnTo>
                    <a:pt x="210" y="54"/>
                  </a:lnTo>
                  <a:lnTo>
                    <a:pt x="210" y="54"/>
                  </a:lnTo>
                  <a:lnTo>
                    <a:pt x="206" y="54"/>
                  </a:lnTo>
                  <a:lnTo>
                    <a:pt x="206" y="54"/>
                  </a:lnTo>
                  <a:lnTo>
                    <a:pt x="206" y="56"/>
                  </a:lnTo>
                  <a:lnTo>
                    <a:pt x="206" y="56"/>
                  </a:lnTo>
                  <a:lnTo>
                    <a:pt x="204" y="58"/>
                  </a:lnTo>
                  <a:lnTo>
                    <a:pt x="204" y="58"/>
                  </a:lnTo>
                  <a:lnTo>
                    <a:pt x="204" y="58"/>
                  </a:lnTo>
                  <a:lnTo>
                    <a:pt x="204" y="58"/>
                  </a:lnTo>
                  <a:lnTo>
                    <a:pt x="202" y="58"/>
                  </a:lnTo>
                  <a:lnTo>
                    <a:pt x="200" y="56"/>
                  </a:lnTo>
                  <a:lnTo>
                    <a:pt x="200" y="56"/>
                  </a:lnTo>
                  <a:lnTo>
                    <a:pt x="198" y="56"/>
                  </a:lnTo>
                  <a:lnTo>
                    <a:pt x="198" y="56"/>
                  </a:lnTo>
                  <a:lnTo>
                    <a:pt x="204" y="56"/>
                  </a:lnTo>
                  <a:lnTo>
                    <a:pt x="204" y="56"/>
                  </a:lnTo>
                  <a:lnTo>
                    <a:pt x="208" y="52"/>
                  </a:lnTo>
                  <a:lnTo>
                    <a:pt x="208" y="52"/>
                  </a:lnTo>
                  <a:lnTo>
                    <a:pt x="208" y="50"/>
                  </a:lnTo>
                  <a:lnTo>
                    <a:pt x="208" y="50"/>
                  </a:lnTo>
                  <a:lnTo>
                    <a:pt x="200" y="50"/>
                  </a:lnTo>
                  <a:lnTo>
                    <a:pt x="200" y="50"/>
                  </a:lnTo>
                  <a:lnTo>
                    <a:pt x="198" y="50"/>
                  </a:lnTo>
                  <a:lnTo>
                    <a:pt x="198" y="50"/>
                  </a:lnTo>
                  <a:lnTo>
                    <a:pt x="196" y="52"/>
                  </a:lnTo>
                  <a:lnTo>
                    <a:pt x="196" y="52"/>
                  </a:lnTo>
                  <a:lnTo>
                    <a:pt x="194" y="54"/>
                  </a:lnTo>
                  <a:lnTo>
                    <a:pt x="192" y="56"/>
                  </a:lnTo>
                  <a:lnTo>
                    <a:pt x="192" y="56"/>
                  </a:lnTo>
                  <a:lnTo>
                    <a:pt x="192" y="56"/>
                  </a:lnTo>
                  <a:lnTo>
                    <a:pt x="192" y="56"/>
                  </a:lnTo>
                  <a:lnTo>
                    <a:pt x="190" y="54"/>
                  </a:lnTo>
                  <a:lnTo>
                    <a:pt x="192" y="52"/>
                  </a:lnTo>
                  <a:lnTo>
                    <a:pt x="194" y="50"/>
                  </a:lnTo>
                  <a:lnTo>
                    <a:pt x="194" y="50"/>
                  </a:lnTo>
                  <a:lnTo>
                    <a:pt x="194" y="50"/>
                  </a:lnTo>
                  <a:lnTo>
                    <a:pt x="192" y="50"/>
                  </a:lnTo>
                  <a:lnTo>
                    <a:pt x="192" y="50"/>
                  </a:lnTo>
                  <a:lnTo>
                    <a:pt x="192" y="50"/>
                  </a:lnTo>
                  <a:lnTo>
                    <a:pt x="192" y="50"/>
                  </a:lnTo>
                  <a:lnTo>
                    <a:pt x="192" y="50"/>
                  </a:lnTo>
                  <a:lnTo>
                    <a:pt x="192" y="50"/>
                  </a:lnTo>
                  <a:lnTo>
                    <a:pt x="194" y="48"/>
                  </a:lnTo>
                  <a:lnTo>
                    <a:pt x="198" y="50"/>
                  </a:lnTo>
                  <a:lnTo>
                    <a:pt x="198" y="50"/>
                  </a:lnTo>
                  <a:lnTo>
                    <a:pt x="200" y="48"/>
                  </a:lnTo>
                  <a:lnTo>
                    <a:pt x="200" y="46"/>
                  </a:lnTo>
                  <a:lnTo>
                    <a:pt x="200" y="46"/>
                  </a:lnTo>
                  <a:lnTo>
                    <a:pt x="200" y="44"/>
                  </a:lnTo>
                  <a:lnTo>
                    <a:pt x="200" y="44"/>
                  </a:lnTo>
                  <a:lnTo>
                    <a:pt x="204" y="42"/>
                  </a:lnTo>
                  <a:lnTo>
                    <a:pt x="204" y="42"/>
                  </a:lnTo>
                  <a:lnTo>
                    <a:pt x="206" y="42"/>
                  </a:lnTo>
                  <a:lnTo>
                    <a:pt x="206" y="42"/>
                  </a:lnTo>
                  <a:lnTo>
                    <a:pt x="202" y="40"/>
                  </a:lnTo>
                  <a:lnTo>
                    <a:pt x="202" y="40"/>
                  </a:lnTo>
                  <a:lnTo>
                    <a:pt x="206" y="40"/>
                  </a:lnTo>
                  <a:lnTo>
                    <a:pt x="206" y="40"/>
                  </a:lnTo>
                  <a:lnTo>
                    <a:pt x="206" y="40"/>
                  </a:lnTo>
                  <a:lnTo>
                    <a:pt x="206" y="40"/>
                  </a:lnTo>
                  <a:lnTo>
                    <a:pt x="206" y="38"/>
                  </a:lnTo>
                  <a:lnTo>
                    <a:pt x="208" y="38"/>
                  </a:lnTo>
                  <a:lnTo>
                    <a:pt x="212" y="36"/>
                  </a:lnTo>
                  <a:lnTo>
                    <a:pt x="212" y="36"/>
                  </a:lnTo>
                  <a:lnTo>
                    <a:pt x="214" y="36"/>
                  </a:lnTo>
                  <a:lnTo>
                    <a:pt x="214" y="36"/>
                  </a:lnTo>
                  <a:lnTo>
                    <a:pt x="216" y="36"/>
                  </a:lnTo>
                  <a:lnTo>
                    <a:pt x="216" y="36"/>
                  </a:lnTo>
                  <a:lnTo>
                    <a:pt x="218" y="36"/>
                  </a:lnTo>
                  <a:lnTo>
                    <a:pt x="218" y="36"/>
                  </a:lnTo>
                  <a:lnTo>
                    <a:pt x="216" y="38"/>
                  </a:lnTo>
                  <a:lnTo>
                    <a:pt x="216" y="38"/>
                  </a:lnTo>
                  <a:lnTo>
                    <a:pt x="212" y="38"/>
                  </a:lnTo>
                  <a:lnTo>
                    <a:pt x="210" y="38"/>
                  </a:lnTo>
                  <a:lnTo>
                    <a:pt x="210" y="38"/>
                  </a:lnTo>
                  <a:lnTo>
                    <a:pt x="210" y="38"/>
                  </a:lnTo>
                  <a:lnTo>
                    <a:pt x="210" y="38"/>
                  </a:lnTo>
                  <a:lnTo>
                    <a:pt x="214" y="40"/>
                  </a:lnTo>
                  <a:lnTo>
                    <a:pt x="214" y="40"/>
                  </a:lnTo>
                  <a:lnTo>
                    <a:pt x="220" y="40"/>
                  </a:lnTo>
                  <a:lnTo>
                    <a:pt x="220" y="40"/>
                  </a:lnTo>
                  <a:lnTo>
                    <a:pt x="222" y="40"/>
                  </a:lnTo>
                  <a:lnTo>
                    <a:pt x="222" y="40"/>
                  </a:lnTo>
                  <a:lnTo>
                    <a:pt x="226" y="34"/>
                  </a:lnTo>
                  <a:lnTo>
                    <a:pt x="226" y="34"/>
                  </a:lnTo>
                  <a:lnTo>
                    <a:pt x="228" y="34"/>
                  </a:lnTo>
                  <a:lnTo>
                    <a:pt x="228" y="34"/>
                  </a:lnTo>
                  <a:lnTo>
                    <a:pt x="232" y="32"/>
                  </a:lnTo>
                  <a:lnTo>
                    <a:pt x="232" y="32"/>
                  </a:lnTo>
                  <a:lnTo>
                    <a:pt x="232" y="32"/>
                  </a:lnTo>
                  <a:lnTo>
                    <a:pt x="230" y="30"/>
                  </a:lnTo>
                  <a:lnTo>
                    <a:pt x="228" y="26"/>
                  </a:lnTo>
                  <a:lnTo>
                    <a:pt x="228" y="26"/>
                  </a:lnTo>
                  <a:lnTo>
                    <a:pt x="224" y="26"/>
                  </a:lnTo>
                  <a:lnTo>
                    <a:pt x="224" y="26"/>
                  </a:lnTo>
                  <a:lnTo>
                    <a:pt x="220" y="26"/>
                  </a:lnTo>
                  <a:lnTo>
                    <a:pt x="218" y="26"/>
                  </a:lnTo>
                  <a:lnTo>
                    <a:pt x="216" y="28"/>
                  </a:lnTo>
                  <a:lnTo>
                    <a:pt x="216" y="28"/>
                  </a:lnTo>
                  <a:lnTo>
                    <a:pt x="218" y="28"/>
                  </a:lnTo>
                  <a:lnTo>
                    <a:pt x="218" y="28"/>
                  </a:lnTo>
                  <a:lnTo>
                    <a:pt x="218" y="28"/>
                  </a:lnTo>
                  <a:lnTo>
                    <a:pt x="218" y="28"/>
                  </a:lnTo>
                  <a:lnTo>
                    <a:pt x="212" y="28"/>
                  </a:lnTo>
                  <a:lnTo>
                    <a:pt x="212" y="28"/>
                  </a:lnTo>
                  <a:lnTo>
                    <a:pt x="212" y="28"/>
                  </a:lnTo>
                  <a:lnTo>
                    <a:pt x="212" y="28"/>
                  </a:lnTo>
                  <a:lnTo>
                    <a:pt x="214" y="28"/>
                  </a:lnTo>
                  <a:lnTo>
                    <a:pt x="212" y="26"/>
                  </a:lnTo>
                  <a:lnTo>
                    <a:pt x="212" y="26"/>
                  </a:lnTo>
                  <a:lnTo>
                    <a:pt x="210" y="26"/>
                  </a:lnTo>
                  <a:lnTo>
                    <a:pt x="210" y="26"/>
                  </a:lnTo>
                  <a:lnTo>
                    <a:pt x="212" y="24"/>
                  </a:lnTo>
                  <a:lnTo>
                    <a:pt x="212" y="24"/>
                  </a:lnTo>
                  <a:lnTo>
                    <a:pt x="210" y="22"/>
                  </a:lnTo>
                  <a:lnTo>
                    <a:pt x="208" y="20"/>
                  </a:lnTo>
                  <a:lnTo>
                    <a:pt x="208" y="20"/>
                  </a:lnTo>
                  <a:lnTo>
                    <a:pt x="208" y="20"/>
                  </a:lnTo>
                  <a:lnTo>
                    <a:pt x="208" y="20"/>
                  </a:lnTo>
                  <a:lnTo>
                    <a:pt x="212" y="22"/>
                  </a:lnTo>
                  <a:lnTo>
                    <a:pt x="212" y="22"/>
                  </a:lnTo>
                  <a:lnTo>
                    <a:pt x="216" y="20"/>
                  </a:lnTo>
                  <a:lnTo>
                    <a:pt x="220" y="18"/>
                  </a:lnTo>
                  <a:lnTo>
                    <a:pt x="220" y="18"/>
                  </a:lnTo>
                  <a:lnTo>
                    <a:pt x="224" y="20"/>
                  </a:lnTo>
                  <a:lnTo>
                    <a:pt x="224" y="20"/>
                  </a:lnTo>
                  <a:lnTo>
                    <a:pt x="224" y="20"/>
                  </a:lnTo>
                  <a:lnTo>
                    <a:pt x="224" y="20"/>
                  </a:lnTo>
                  <a:lnTo>
                    <a:pt x="228" y="18"/>
                  </a:lnTo>
                  <a:lnTo>
                    <a:pt x="228" y="14"/>
                  </a:lnTo>
                  <a:lnTo>
                    <a:pt x="228" y="14"/>
                  </a:lnTo>
                  <a:lnTo>
                    <a:pt x="226" y="14"/>
                  </a:lnTo>
                  <a:lnTo>
                    <a:pt x="222" y="12"/>
                  </a:lnTo>
                  <a:lnTo>
                    <a:pt x="222" y="12"/>
                  </a:lnTo>
                  <a:lnTo>
                    <a:pt x="216" y="16"/>
                  </a:lnTo>
                  <a:lnTo>
                    <a:pt x="216" y="16"/>
                  </a:lnTo>
                  <a:lnTo>
                    <a:pt x="214" y="18"/>
                  </a:lnTo>
                  <a:lnTo>
                    <a:pt x="214" y="18"/>
                  </a:lnTo>
                  <a:lnTo>
                    <a:pt x="214" y="14"/>
                  </a:lnTo>
                  <a:lnTo>
                    <a:pt x="214" y="14"/>
                  </a:lnTo>
                  <a:lnTo>
                    <a:pt x="212" y="12"/>
                  </a:lnTo>
                  <a:lnTo>
                    <a:pt x="212" y="12"/>
                  </a:lnTo>
                  <a:lnTo>
                    <a:pt x="208" y="12"/>
                  </a:lnTo>
                  <a:lnTo>
                    <a:pt x="208" y="14"/>
                  </a:lnTo>
                  <a:lnTo>
                    <a:pt x="208" y="14"/>
                  </a:lnTo>
                  <a:lnTo>
                    <a:pt x="204" y="14"/>
                  </a:lnTo>
                  <a:lnTo>
                    <a:pt x="200" y="14"/>
                  </a:lnTo>
                  <a:lnTo>
                    <a:pt x="200" y="14"/>
                  </a:lnTo>
                  <a:lnTo>
                    <a:pt x="202" y="14"/>
                  </a:lnTo>
                  <a:lnTo>
                    <a:pt x="206" y="14"/>
                  </a:lnTo>
                  <a:lnTo>
                    <a:pt x="206" y="14"/>
                  </a:lnTo>
                  <a:lnTo>
                    <a:pt x="206" y="14"/>
                  </a:lnTo>
                  <a:lnTo>
                    <a:pt x="206" y="14"/>
                  </a:lnTo>
                  <a:lnTo>
                    <a:pt x="206" y="12"/>
                  </a:lnTo>
                  <a:lnTo>
                    <a:pt x="206" y="12"/>
                  </a:lnTo>
                  <a:lnTo>
                    <a:pt x="208" y="10"/>
                  </a:lnTo>
                  <a:lnTo>
                    <a:pt x="208" y="10"/>
                  </a:lnTo>
                  <a:lnTo>
                    <a:pt x="208" y="10"/>
                  </a:lnTo>
                  <a:lnTo>
                    <a:pt x="208" y="10"/>
                  </a:lnTo>
                  <a:lnTo>
                    <a:pt x="206" y="10"/>
                  </a:lnTo>
                  <a:lnTo>
                    <a:pt x="206" y="10"/>
                  </a:lnTo>
                  <a:lnTo>
                    <a:pt x="204" y="10"/>
                  </a:lnTo>
                  <a:lnTo>
                    <a:pt x="204" y="10"/>
                  </a:lnTo>
                  <a:lnTo>
                    <a:pt x="198" y="10"/>
                  </a:lnTo>
                  <a:lnTo>
                    <a:pt x="198" y="10"/>
                  </a:lnTo>
                  <a:lnTo>
                    <a:pt x="200" y="8"/>
                  </a:lnTo>
                  <a:lnTo>
                    <a:pt x="200" y="8"/>
                  </a:lnTo>
                  <a:lnTo>
                    <a:pt x="196" y="8"/>
                  </a:lnTo>
                  <a:lnTo>
                    <a:pt x="196" y="8"/>
                  </a:lnTo>
                  <a:lnTo>
                    <a:pt x="196" y="6"/>
                  </a:lnTo>
                  <a:lnTo>
                    <a:pt x="196" y="6"/>
                  </a:lnTo>
                  <a:lnTo>
                    <a:pt x="202" y="8"/>
                  </a:lnTo>
                  <a:lnTo>
                    <a:pt x="202" y="8"/>
                  </a:lnTo>
                  <a:lnTo>
                    <a:pt x="208" y="8"/>
                  </a:lnTo>
                  <a:lnTo>
                    <a:pt x="208" y="8"/>
                  </a:lnTo>
                  <a:lnTo>
                    <a:pt x="210" y="8"/>
                  </a:lnTo>
                  <a:lnTo>
                    <a:pt x="212" y="6"/>
                  </a:lnTo>
                  <a:lnTo>
                    <a:pt x="212" y="6"/>
                  </a:lnTo>
                  <a:lnTo>
                    <a:pt x="214" y="8"/>
                  </a:lnTo>
                  <a:lnTo>
                    <a:pt x="214" y="8"/>
                  </a:lnTo>
                  <a:lnTo>
                    <a:pt x="216" y="6"/>
                  </a:lnTo>
                  <a:lnTo>
                    <a:pt x="216" y="4"/>
                  </a:lnTo>
                  <a:lnTo>
                    <a:pt x="216" y="4"/>
                  </a:lnTo>
                  <a:lnTo>
                    <a:pt x="212" y="2"/>
                  </a:lnTo>
                  <a:lnTo>
                    <a:pt x="210" y="2"/>
                  </a:lnTo>
                  <a:lnTo>
                    <a:pt x="210" y="2"/>
                  </a:lnTo>
                  <a:lnTo>
                    <a:pt x="210" y="0"/>
                  </a:lnTo>
                  <a:lnTo>
                    <a:pt x="210" y="0"/>
                  </a:lnTo>
                  <a:lnTo>
                    <a:pt x="204" y="0"/>
                  </a:lnTo>
                  <a:lnTo>
                    <a:pt x="204" y="0"/>
                  </a:lnTo>
                  <a:lnTo>
                    <a:pt x="202" y="0"/>
                  </a:lnTo>
                  <a:lnTo>
                    <a:pt x="202" y="0"/>
                  </a:lnTo>
                  <a:lnTo>
                    <a:pt x="154" y="24"/>
                  </a:lnTo>
                  <a:lnTo>
                    <a:pt x="108" y="54"/>
                  </a:lnTo>
                  <a:lnTo>
                    <a:pt x="66" y="86"/>
                  </a:lnTo>
                  <a:lnTo>
                    <a:pt x="24" y="120"/>
                  </a:lnTo>
                  <a:lnTo>
                    <a:pt x="24" y="120"/>
                  </a:lnTo>
                  <a:lnTo>
                    <a:pt x="26" y="122"/>
                  </a:lnTo>
                  <a:lnTo>
                    <a:pt x="26" y="122"/>
                  </a:lnTo>
                  <a:lnTo>
                    <a:pt x="22" y="122"/>
                  </a:lnTo>
                  <a:lnTo>
                    <a:pt x="22" y="122"/>
                  </a:lnTo>
                  <a:lnTo>
                    <a:pt x="22" y="124"/>
                  </a:lnTo>
                  <a:lnTo>
                    <a:pt x="22" y="124"/>
                  </a:lnTo>
                  <a:lnTo>
                    <a:pt x="26" y="124"/>
                  </a:lnTo>
                  <a:lnTo>
                    <a:pt x="28" y="126"/>
                  </a:lnTo>
                  <a:lnTo>
                    <a:pt x="28" y="126"/>
                  </a:lnTo>
                  <a:lnTo>
                    <a:pt x="26" y="126"/>
                  </a:lnTo>
                  <a:lnTo>
                    <a:pt x="22" y="126"/>
                  </a:lnTo>
                  <a:lnTo>
                    <a:pt x="22" y="126"/>
                  </a:lnTo>
                  <a:lnTo>
                    <a:pt x="24" y="126"/>
                  </a:lnTo>
                  <a:lnTo>
                    <a:pt x="26" y="128"/>
                  </a:lnTo>
                  <a:lnTo>
                    <a:pt x="26" y="128"/>
                  </a:lnTo>
                  <a:lnTo>
                    <a:pt x="28" y="128"/>
                  </a:lnTo>
                  <a:lnTo>
                    <a:pt x="28" y="128"/>
                  </a:lnTo>
                  <a:lnTo>
                    <a:pt x="28" y="128"/>
                  </a:lnTo>
                  <a:lnTo>
                    <a:pt x="28" y="128"/>
                  </a:lnTo>
                  <a:lnTo>
                    <a:pt x="24" y="130"/>
                  </a:lnTo>
                  <a:lnTo>
                    <a:pt x="24" y="130"/>
                  </a:lnTo>
                  <a:lnTo>
                    <a:pt x="24" y="130"/>
                  </a:lnTo>
                  <a:lnTo>
                    <a:pt x="24" y="130"/>
                  </a:lnTo>
                  <a:lnTo>
                    <a:pt x="24" y="130"/>
                  </a:lnTo>
                  <a:lnTo>
                    <a:pt x="24" y="130"/>
                  </a:lnTo>
                  <a:lnTo>
                    <a:pt x="26" y="130"/>
                  </a:lnTo>
                  <a:lnTo>
                    <a:pt x="28" y="130"/>
                  </a:lnTo>
                  <a:lnTo>
                    <a:pt x="28" y="130"/>
                  </a:lnTo>
                  <a:lnTo>
                    <a:pt x="28" y="130"/>
                  </a:lnTo>
                  <a:lnTo>
                    <a:pt x="28" y="130"/>
                  </a:lnTo>
                  <a:lnTo>
                    <a:pt x="30" y="130"/>
                  </a:lnTo>
                  <a:lnTo>
                    <a:pt x="30" y="130"/>
                  </a:lnTo>
                  <a:lnTo>
                    <a:pt x="28" y="132"/>
                  </a:lnTo>
                  <a:lnTo>
                    <a:pt x="28" y="132"/>
                  </a:lnTo>
                  <a:lnTo>
                    <a:pt x="22" y="132"/>
                  </a:lnTo>
                  <a:lnTo>
                    <a:pt x="22" y="132"/>
                  </a:lnTo>
                  <a:lnTo>
                    <a:pt x="16" y="130"/>
                  </a:lnTo>
                  <a:lnTo>
                    <a:pt x="16" y="130"/>
                  </a:lnTo>
                  <a:lnTo>
                    <a:pt x="16" y="128"/>
                  </a:lnTo>
                  <a:lnTo>
                    <a:pt x="16" y="128"/>
                  </a:lnTo>
                  <a:lnTo>
                    <a:pt x="10" y="134"/>
                  </a:lnTo>
                  <a:lnTo>
                    <a:pt x="10" y="134"/>
                  </a:lnTo>
                  <a:lnTo>
                    <a:pt x="14" y="138"/>
                  </a:lnTo>
                  <a:lnTo>
                    <a:pt x="14" y="138"/>
                  </a:lnTo>
                  <a:lnTo>
                    <a:pt x="20" y="138"/>
                  </a:lnTo>
                  <a:lnTo>
                    <a:pt x="20" y="138"/>
                  </a:lnTo>
                  <a:close/>
                  <a:moveTo>
                    <a:pt x="212" y="28"/>
                  </a:moveTo>
                  <a:lnTo>
                    <a:pt x="212" y="28"/>
                  </a:lnTo>
                  <a:lnTo>
                    <a:pt x="212" y="28"/>
                  </a:lnTo>
                  <a:lnTo>
                    <a:pt x="212" y="28"/>
                  </a:lnTo>
                  <a:lnTo>
                    <a:pt x="212" y="28"/>
                  </a:lnTo>
                  <a:lnTo>
                    <a:pt x="212" y="28"/>
                  </a:lnTo>
                  <a:lnTo>
                    <a:pt x="212" y="28"/>
                  </a:lnTo>
                  <a:lnTo>
                    <a:pt x="212" y="28"/>
                  </a:lnTo>
                  <a:lnTo>
                    <a:pt x="212" y="28"/>
                  </a:lnTo>
                  <a:lnTo>
                    <a:pt x="212" y="2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1" name="Freeform 211"/>
            <p:cNvSpPr>
              <a:spLocks/>
            </p:cNvSpPr>
            <p:nvPr/>
          </p:nvSpPr>
          <p:spPr bwMode="auto">
            <a:xfrm>
              <a:off x="1152525" y="546100"/>
              <a:ext cx="31750" cy="25400"/>
            </a:xfrm>
            <a:custGeom>
              <a:avLst/>
              <a:gdLst/>
              <a:ahLst/>
              <a:cxnLst>
                <a:cxn ang="0">
                  <a:pos x="2" y="10"/>
                </a:cxn>
                <a:cxn ang="0">
                  <a:pos x="2" y="10"/>
                </a:cxn>
                <a:cxn ang="0">
                  <a:pos x="2" y="10"/>
                </a:cxn>
                <a:cxn ang="0">
                  <a:pos x="2" y="10"/>
                </a:cxn>
                <a:cxn ang="0">
                  <a:pos x="2" y="10"/>
                </a:cxn>
                <a:cxn ang="0">
                  <a:pos x="2" y="10"/>
                </a:cxn>
                <a:cxn ang="0">
                  <a:pos x="4" y="10"/>
                </a:cxn>
                <a:cxn ang="0">
                  <a:pos x="4" y="10"/>
                </a:cxn>
                <a:cxn ang="0">
                  <a:pos x="6" y="10"/>
                </a:cxn>
                <a:cxn ang="0">
                  <a:pos x="6" y="10"/>
                </a:cxn>
                <a:cxn ang="0">
                  <a:pos x="2" y="12"/>
                </a:cxn>
                <a:cxn ang="0">
                  <a:pos x="2" y="12"/>
                </a:cxn>
                <a:cxn ang="0">
                  <a:pos x="0" y="12"/>
                </a:cxn>
                <a:cxn ang="0">
                  <a:pos x="0" y="12"/>
                </a:cxn>
                <a:cxn ang="0">
                  <a:pos x="2" y="14"/>
                </a:cxn>
                <a:cxn ang="0">
                  <a:pos x="4" y="16"/>
                </a:cxn>
                <a:cxn ang="0">
                  <a:pos x="4" y="16"/>
                </a:cxn>
                <a:cxn ang="0">
                  <a:pos x="8" y="14"/>
                </a:cxn>
                <a:cxn ang="0">
                  <a:pos x="8" y="14"/>
                </a:cxn>
                <a:cxn ang="0">
                  <a:pos x="14" y="14"/>
                </a:cxn>
                <a:cxn ang="0">
                  <a:pos x="14" y="14"/>
                </a:cxn>
                <a:cxn ang="0">
                  <a:pos x="18" y="12"/>
                </a:cxn>
                <a:cxn ang="0">
                  <a:pos x="20" y="8"/>
                </a:cxn>
                <a:cxn ang="0">
                  <a:pos x="20" y="8"/>
                </a:cxn>
                <a:cxn ang="0">
                  <a:pos x="20" y="6"/>
                </a:cxn>
                <a:cxn ang="0">
                  <a:pos x="18" y="6"/>
                </a:cxn>
                <a:cxn ang="0">
                  <a:pos x="14" y="4"/>
                </a:cxn>
                <a:cxn ang="0">
                  <a:pos x="14" y="4"/>
                </a:cxn>
                <a:cxn ang="0">
                  <a:pos x="10" y="2"/>
                </a:cxn>
                <a:cxn ang="0">
                  <a:pos x="10" y="2"/>
                </a:cxn>
                <a:cxn ang="0">
                  <a:pos x="10" y="0"/>
                </a:cxn>
                <a:cxn ang="0">
                  <a:pos x="10" y="0"/>
                </a:cxn>
                <a:cxn ang="0">
                  <a:pos x="0" y="10"/>
                </a:cxn>
                <a:cxn ang="0">
                  <a:pos x="0" y="10"/>
                </a:cxn>
                <a:cxn ang="0">
                  <a:pos x="0" y="10"/>
                </a:cxn>
                <a:cxn ang="0">
                  <a:pos x="0" y="10"/>
                </a:cxn>
                <a:cxn ang="0">
                  <a:pos x="2" y="10"/>
                </a:cxn>
                <a:cxn ang="0">
                  <a:pos x="2" y="10"/>
                </a:cxn>
              </a:cxnLst>
              <a:rect l="0" t="0" r="r" b="b"/>
              <a:pathLst>
                <a:path w="20" h="16">
                  <a:moveTo>
                    <a:pt x="2" y="10"/>
                  </a:moveTo>
                  <a:lnTo>
                    <a:pt x="2" y="10"/>
                  </a:lnTo>
                  <a:lnTo>
                    <a:pt x="2" y="10"/>
                  </a:lnTo>
                  <a:lnTo>
                    <a:pt x="2" y="10"/>
                  </a:lnTo>
                  <a:lnTo>
                    <a:pt x="2" y="10"/>
                  </a:lnTo>
                  <a:lnTo>
                    <a:pt x="2" y="10"/>
                  </a:lnTo>
                  <a:lnTo>
                    <a:pt x="4" y="10"/>
                  </a:lnTo>
                  <a:lnTo>
                    <a:pt x="4" y="10"/>
                  </a:lnTo>
                  <a:lnTo>
                    <a:pt x="6" y="10"/>
                  </a:lnTo>
                  <a:lnTo>
                    <a:pt x="6" y="10"/>
                  </a:lnTo>
                  <a:lnTo>
                    <a:pt x="2" y="12"/>
                  </a:lnTo>
                  <a:lnTo>
                    <a:pt x="2" y="12"/>
                  </a:lnTo>
                  <a:lnTo>
                    <a:pt x="0" y="12"/>
                  </a:lnTo>
                  <a:lnTo>
                    <a:pt x="0" y="12"/>
                  </a:lnTo>
                  <a:lnTo>
                    <a:pt x="2" y="14"/>
                  </a:lnTo>
                  <a:lnTo>
                    <a:pt x="4" y="16"/>
                  </a:lnTo>
                  <a:lnTo>
                    <a:pt x="4" y="16"/>
                  </a:lnTo>
                  <a:lnTo>
                    <a:pt x="8" y="14"/>
                  </a:lnTo>
                  <a:lnTo>
                    <a:pt x="8" y="14"/>
                  </a:lnTo>
                  <a:lnTo>
                    <a:pt x="14" y="14"/>
                  </a:lnTo>
                  <a:lnTo>
                    <a:pt x="14" y="14"/>
                  </a:lnTo>
                  <a:lnTo>
                    <a:pt x="18" y="12"/>
                  </a:lnTo>
                  <a:lnTo>
                    <a:pt x="20" y="8"/>
                  </a:lnTo>
                  <a:lnTo>
                    <a:pt x="20" y="8"/>
                  </a:lnTo>
                  <a:lnTo>
                    <a:pt x="20" y="6"/>
                  </a:lnTo>
                  <a:lnTo>
                    <a:pt x="18" y="6"/>
                  </a:lnTo>
                  <a:lnTo>
                    <a:pt x="14" y="4"/>
                  </a:lnTo>
                  <a:lnTo>
                    <a:pt x="14" y="4"/>
                  </a:lnTo>
                  <a:lnTo>
                    <a:pt x="10" y="2"/>
                  </a:lnTo>
                  <a:lnTo>
                    <a:pt x="10" y="2"/>
                  </a:lnTo>
                  <a:lnTo>
                    <a:pt x="10" y="0"/>
                  </a:lnTo>
                  <a:lnTo>
                    <a:pt x="10" y="0"/>
                  </a:lnTo>
                  <a:lnTo>
                    <a:pt x="0" y="10"/>
                  </a:lnTo>
                  <a:lnTo>
                    <a:pt x="0" y="10"/>
                  </a:lnTo>
                  <a:lnTo>
                    <a:pt x="0" y="10"/>
                  </a:lnTo>
                  <a:lnTo>
                    <a:pt x="0" y="10"/>
                  </a:lnTo>
                  <a:lnTo>
                    <a:pt x="2" y="10"/>
                  </a:lnTo>
                  <a:lnTo>
                    <a:pt x="2"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2" name="Freeform 212"/>
            <p:cNvSpPr>
              <a:spLocks/>
            </p:cNvSpPr>
            <p:nvPr/>
          </p:nvSpPr>
          <p:spPr bwMode="auto">
            <a:xfrm>
              <a:off x="1679575" y="835025"/>
              <a:ext cx="66675" cy="69850"/>
            </a:xfrm>
            <a:custGeom>
              <a:avLst/>
              <a:gdLst/>
              <a:ahLst/>
              <a:cxnLst>
                <a:cxn ang="0">
                  <a:pos x="4" y="36"/>
                </a:cxn>
                <a:cxn ang="0">
                  <a:pos x="2" y="38"/>
                </a:cxn>
                <a:cxn ang="0">
                  <a:pos x="2" y="40"/>
                </a:cxn>
                <a:cxn ang="0">
                  <a:pos x="6" y="40"/>
                </a:cxn>
                <a:cxn ang="0">
                  <a:pos x="6" y="44"/>
                </a:cxn>
                <a:cxn ang="0">
                  <a:pos x="14" y="42"/>
                </a:cxn>
                <a:cxn ang="0">
                  <a:pos x="18" y="42"/>
                </a:cxn>
                <a:cxn ang="0">
                  <a:pos x="24" y="36"/>
                </a:cxn>
                <a:cxn ang="0">
                  <a:pos x="30" y="36"/>
                </a:cxn>
                <a:cxn ang="0">
                  <a:pos x="32" y="36"/>
                </a:cxn>
                <a:cxn ang="0">
                  <a:pos x="36" y="34"/>
                </a:cxn>
                <a:cxn ang="0">
                  <a:pos x="38" y="28"/>
                </a:cxn>
                <a:cxn ang="0">
                  <a:pos x="38" y="22"/>
                </a:cxn>
                <a:cxn ang="0">
                  <a:pos x="36" y="16"/>
                </a:cxn>
                <a:cxn ang="0">
                  <a:pos x="42" y="10"/>
                </a:cxn>
                <a:cxn ang="0">
                  <a:pos x="40" y="0"/>
                </a:cxn>
                <a:cxn ang="0">
                  <a:pos x="34" y="0"/>
                </a:cxn>
                <a:cxn ang="0">
                  <a:pos x="28" y="2"/>
                </a:cxn>
                <a:cxn ang="0">
                  <a:pos x="24" y="0"/>
                </a:cxn>
                <a:cxn ang="0">
                  <a:pos x="20" y="0"/>
                </a:cxn>
                <a:cxn ang="0">
                  <a:pos x="18" y="6"/>
                </a:cxn>
                <a:cxn ang="0">
                  <a:pos x="16" y="6"/>
                </a:cxn>
                <a:cxn ang="0">
                  <a:pos x="20" y="6"/>
                </a:cxn>
                <a:cxn ang="0">
                  <a:pos x="18" y="8"/>
                </a:cxn>
                <a:cxn ang="0">
                  <a:pos x="16" y="10"/>
                </a:cxn>
                <a:cxn ang="0">
                  <a:pos x="16" y="12"/>
                </a:cxn>
                <a:cxn ang="0">
                  <a:pos x="6" y="10"/>
                </a:cxn>
                <a:cxn ang="0">
                  <a:pos x="4" y="14"/>
                </a:cxn>
                <a:cxn ang="0">
                  <a:pos x="6" y="14"/>
                </a:cxn>
                <a:cxn ang="0">
                  <a:pos x="8" y="16"/>
                </a:cxn>
                <a:cxn ang="0">
                  <a:pos x="6" y="16"/>
                </a:cxn>
                <a:cxn ang="0">
                  <a:pos x="6" y="18"/>
                </a:cxn>
                <a:cxn ang="0">
                  <a:pos x="4" y="18"/>
                </a:cxn>
                <a:cxn ang="0">
                  <a:pos x="4" y="20"/>
                </a:cxn>
                <a:cxn ang="0">
                  <a:pos x="4" y="22"/>
                </a:cxn>
                <a:cxn ang="0">
                  <a:pos x="14" y="22"/>
                </a:cxn>
                <a:cxn ang="0">
                  <a:pos x="14" y="24"/>
                </a:cxn>
                <a:cxn ang="0">
                  <a:pos x="10" y="24"/>
                </a:cxn>
                <a:cxn ang="0">
                  <a:pos x="10" y="26"/>
                </a:cxn>
                <a:cxn ang="0">
                  <a:pos x="10" y="28"/>
                </a:cxn>
                <a:cxn ang="0">
                  <a:pos x="8" y="30"/>
                </a:cxn>
                <a:cxn ang="0">
                  <a:pos x="8" y="30"/>
                </a:cxn>
                <a:cxn ang="0">
                  <a:pos x="12" y="30"/>
                </a:cxn>
                <a:cxn ang="0">
                  <a:pos x="8" y="32"/>
                </a:cxn>
                <a:cxn ang="0">
                  <a:pos x="6" y="34"/>
                </a:cxn>
                <a:cxn ang="0">
                  <a:pos x="0" y="34"/>
                </a:cxn>
                <a:cxn ang="0">
                  <a:pos x="0" y="36"/>
                </a:cxn>
                <a:cxn ang="0">
                  <a:pos x="4" y="36"/>
                </a:cxn>
              </a:cxnLst>
              <a:rect l="0" t="0" r="r" b="b"/>
              <a:pathLst>
                <a:path w="42" h="44">
                  <a:moveTo>
                    <a:pt x="4" y="36"/>
                  </a:moveTo>
                  <a:lnTo>
                    <a:pt x="4" y="36"/>
                  </a:lnTo>
                  <a:lnTo>
                    <a:pt x="2" y="38"/>
                  </a:lnTo>
                  <a:lnTo>
                    <a:pt x="2" y="38"/>
                  </a:lnTo>
                  <a:lnTo>
                    <a:pt x="2" y="40"/>
                  </a:lnTo>
                  <a:lnTo>
                    <a:pt x="2" y="40"/>
                  </a:lnTo>
                  <a:lnTo>
                    <a:pt x="6" y="40"/>
                  </a:lnTo>
                  <a:lnTo>
                    <a:pt x="6" y="40"/>
                  </a:lnTo>
                  <a:lnTo>
                    <a:pt x="6" y="44"/>
                  </a:lnTo>
                  <a:lnTo>
                    <a:pt x="6" y="44"/>
                  </a:lnTo>
                  <a:lnTo>
                    <a:pt x="14" y="42"/>
                  </a:lnTo>
                  <a:lnTo>
                    <a:pt x="14" y="42"/>
                  </a:lnTo>
                  <a:lnTo>
                    <a:pt x="18" y="42"/>
                  </a:lnTo>
                  <a:lnTo>
                    <a:pt x="18" y="42"/>
                  </a:lnTo>
                  <a:lnTo>
                    <a:pt x="24" y="36"/>
                  </a:lnTo>
                  <a:lnTo>
                    <a:pt x="24" y="36"/>
                  </a:lnTo>
                  <a:lnTo>
                    <a:pt x="30" y="36"/>
                  </a:lnTo>
                  <a:lnTo>
                    <a:pt x="30" y="36"/>
                  </a:lnTo>
                  <a:lnTo>
                    <a:pt x="32" y="36"/>
                  </a:lnTo>
                  <a:lnTo>
                    <a:pt x="32" y="36"/>
                  </a:lnTo>
                  <a:lnTo>
                    <a:pt x="36" y="34"/>
                  </a:lnTo>
                  <a:lnTo>
                    <a:pt x="36" y="34"/>
                  </a:lnTo>
                  <a:lnTo>
                    <a:pt x="38" y="32"/>
                  </a:lnTo>
                  <a:lnTo>
                    <a:pt x="38" y="28"/>
                  </a:lnTo>
                  <a:lnTo>
                    <a:pt x="38" y="28"/>
                  </a:lnTo>
                  <a:lnTo>
                    <a:pt x="38" y="22"/>
                  </a:lnTo>
                  <a:lnTo>
                    <a:pt x="36" y="16"/>
                  </a:lnTo>
                  <a:lnTo>
                    <a:pt x="36" y="16"/>
                  </a:lnTo>
                  <a:lnTo>
                    <a:pt x="40" y="14"/>
                  </a:lnTo>
                  <a:lnTo>
                    <a:pt x="42" y="10"/>
                  </a:lnTo>
                  <a:lnTo>
                    <a:pt x="42" y="10"/>
                  </a:lnTo>
                  <a:lnTo>
                    <a:pt x="40" y="0"/>
                  </a:lnTo>
                  <a:lnTo>
                    <a:pt x="40" y="0"/>
                  </a:lnTo>
                  <a:lnTo>
                    <a:pt x="34" y="0"/>
                  </a:lnTo>
                  <a:lnTo>
                    <a:pt x="28" y="2"/>
                  </a:lnTo>
                  <a:lnTo>
                    <a:pt x="28" y="2"/>
                  </a:lnTo>
                  <a:lnTo>
                    <a:pt x="26" y="0"/>
                  </a:lnTo>
                  <a:lnTo>
                    <a:pt x="24" y="0"/>
                  </a:lnTo>
                  <a:lnTo>
                    <a:pt x="24" y="0"/>
                  </a:lnTo>
                  <a:lnTo>
                    <a:pt x="20" y="0"/>
                  </a:lnTo>
                  <a:lnTo>
                    <a:pt x="18" y="6"/>
                  </a:lnTo>
                  <a:lnTo>
                    <a:pt x="18" y="6"/>
                  </a:lnTo>
                  <a:lnTo>
                    <a:pt x="16" y="6"/>
                  </a:lnTo>
                  <a:lnTo>
                    <a:pt x="16" y="6"/>
                  </a:lnTo>
                  <a:lnTo>
                    <a:pt x="14" y="6"/>
                  </a:lnTo>
                  <a:lnTo>
                    <a:pt x="20" y="6"/>
                  </a:lnTo>
                  <a:lnTo>
                    <a:pt x="20" y="6"/>
                  </a:lnTo>
                  <a:lnTo>
                    <a:pt x="18" y="8"/>
                  </a:lnTo>
                  <a:lnTo>
                    <a:pt x="16" y="10"/>
                  </a:lnTo>
                  <a:lnTo>
                    <a:pt x="16" y="10"/>
                  </a:lnTo>
                  <a:lnTo>
                    <a:pt x="16" y="12"/>
                  </a:lnTo>
                  <a:lnTo>
                    <a:pt x="16" y="12"/>
                  </a:lnTo>
                  <a:lnTo>
                    <a:pt x="6" y="10"/>
                  </a:lnTo>
                  <a:lnTo>
                    <a:pt x="6" y="10"/>
                  </a:lnTo>
                  <a:lnTo>
                    <a:pt x="4" y="14"/>
                  </a:lnTo>
                  <a:lnTo>
                    <a:pt x="4" y="14"/>
                  </a:lnTo>
                  <a:lnTo>
                    <a:pt x="4" y="14"/>
                  </a:lnTo>
                  <a:lnTo>
                    <a:pt x="6" y="14"/>
                  </a:lnTo>
                  <a:lnTo>
                    <a:pt x="6" y="16"/>
                  </a:lnTo>
                  <a:lnTo>
                    <a:pt x="8" y="16"/>
                  </a:lnTo>
                  <a:lnTo>
                    <a:pt x="8" y="16"/>
                  </a:lnTo>
                  <a:lnTo>
                    <a:pt x="6" y="16"/>
                  </a:lnTo>
                  <a:lnTo>
                    <a:pt x="6" y="18"/>
                  </a:lnTo>
                  <a:lnTo>
                    <a:pt x="6" y="18"/>
                  </a:lnTo>
                  <a:lnTo>
                    <a:pt x="4" y="18"/>
                  </a:lnTo>
                  <a:lnTo>
                    <a:pt x="4" y="18"/>
                  </a:lnTo>
                  <a:lnTo>
                    <a:pt x="4" y="20"/>
                  </a:lnTo>
                  <a:lnTo>
                    <a:pt x="4" y="20"/>
                  </a:lnTo>
                  <a:lnTo>
                    <a:pt x="4" y="22"/>
                  </a:lnTo>
                  <a:lnTo>
                    <a:pt x="4" y="22"/>
                  </a:lnTo>
                  <a:lnTo>
                    <a:pt x="8" y="22"/>
                  </a:lnTo>
                  <a:lnTo>
                    <a:pt x="14" y="22"/>
                  </a:lnTo>
                  <a:lnTo>
                    <a:pt x="14" y="22"/>
                  </a:lnTo>
                  <a:lnTo>
                    <a:pt x="14" y="24"/>
                  </a:lnTo>
                  <a:lnTo>
                    <a:pt x="14" y="24"/>
                  </a:lnTo>
                  <a:lnTo>
                    <a:pt x="10" y="24"/>
                  </a:lnTo>
                  <a:lnTo>
                    <a:pt x="10" y="26"/>
                  </a:lnTo>
                  <a:lnTo>
                    <a:pt x="10" y="26"/>
                  </a:lnTo>
                  <a:lnTo>
                    <a:pt x="10" y="28"/>
                  </a:lnTo>
                  <a:lnTo>
                    <a:pt x="10" y="28"/>
                  </a:lnTo>
                  <a:lnTo>
                    <a:pt x="8" y="30"/>
                  </a:lnTo>
                  <a:lnTo>
                    <a:pt x="8" y="30"/>
                  </a:lnTo>
                  <a:lnTo>
                    <a:pt x="8" y="30"/>
                  </a:lnTo>
                  <a:lnTo>
                    <a:pt x="8" y="30"/>
                  </a:lnTo>
                  <a:lnTo>
                    <a:pt x="12" y="30"/>
                  </a:lnTo>
                  <a:lnTo>
                    <a:pt x="12" y="30"/>
                  </a:lnTo>
                  <a:lnTo>
                    <a:pt x="10" y="30"/>
                  </a:lnTo>
                  <a:lnTo>
                    <a:pt x="8" y="32"/>
                  </a:lnTo>
                  <a:lnTo>
                    <a:pt x="8" y="32"/>
                  </a:lnTo>
                  <a:lnTo>
                    <a:pt x="6" y="34"/>
                  </a:lnTo>
                  <a:lnTo>
                    <a:pt x="6" y="34"/>
                  </a:lnTo>
                  <a:lnTo>
                    <a:pt x="0" y="34"/>
                  </a:lnTo>
                  <a:lnTo>
                    <a:pt x="0" y="34"/>
                  </a:lnTo>
                  <a:lnTo>
                    <a:pt x="0" y="36"/>
                  </a:lnTo>
                  <a:lnTo>
                    <a:pt x="0" y="36"/>
                  </a:lnTo>
                  <a:lnTo>
                    <a:pt x="4" y="36"/>
                  </a:lnTo>
                  <a:lnTo>
                    <a:pt x="4" y="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3" name="Freeform 213"/>
            <p:cNvSpPr>
              <a:spLocks/>
            </p:cNvSpPr>
            <p:nvPr/>
          </p:nvSpPr>
          <p:spPr bwMode="auto">
            <a:xfrm>
              <a:off x="1492250" y="600075"/>
              <a:ext cx="146050" cy="69850"/>
            </a:xfrm>
            <a:custGeom>
              <a:avLst/>
              <a:gdLst/>
              <a:ahLst/>
              <a:cxnLst>
                <a:cxn ang="0">
                  <a:pos x="82" y="32"/>
                </a:cxn>
                <a:cxn ang="0">
                  <a:pos x="86" y="26"/>
                </a:cxn>
                <a:cxn ang="0">
                  <a:pos x="90" y="24"/>
                </a:cxn>
                <a:cxn ang="0">
                  <a:pos x="92" y="14"/>
                </a:cxn>
                <a:cxn ang="0">
                  <a:pos x="84" y="14"/>
                </a:cxn>
                <a:cxn ang="0">
                  <a:pos x="82" y="8"/>
                </a:cxn>
                <a:cxn ang="0">
                  <a:pos x="82" y="6"/>
                </a:cxn>
                <a:cxn ang="0">
                  <a:pos x="72" y="2"/>
                </a:cxn>
                <a:cxn ang="0">
                  <a:pos x="68" y="4"/>
                </a:cxn>
                <a:cxn ang="0">
                  <a:pos x="62" y="6"/>
                </a:cxn>
                <a:cxn ang="0">
                  <a:pos x="54" y="10"/>
                </a:cxn>
                <a:cxn ang="0">
                  <a:pos x="50" y="6"/>
                </a:cxn>
                <a:cxn ang="0">
                  <a:pos x="42" y="8"/>
                </a:cxn>
                <a:cxn ang="0">
                  <a:pos x="44" y="10"/>
                </a:cxn>
                <a:cxn ang="0">
                  <a:pos x="42" y="12"/>
                </a:cxn>
                <a:cxn ang="0">
                  <a:pos x="36" y="6"/>
                </a:cxn>
                <a:cxn ang="0">
                  <a:pos x="36" y="6"/>
                </a:cxn>
                <a:cxn ang="0">
                  <a:pos x="36" y="12"/>
                </a:cxn>
                <a:cxn ang="0">
                  <a:pos x="28" y="18"/>
                </a:cxn>
                <a:cxn ang="0">
                  <a:pos x="24" y="14"/>
                </a:cxn>
                <a:cxn ang="0">
                  <a:pos x="26" y="8"/>
                </a:cxn>
                <a:cxn ang="0">
                  <a:pos x="14" y="0"/>
                </a:cxn>
                <a:cxn ang="0">
                  <a:pos x="12" y="2"/>
                </a:cxn>
                <a:cxn ang="0">
                  <a:pos x="16" y="6"/>
                </a:cxn>
                <a:cxn ang="0">
                  <a:pos x="12" y="8"/>
                </a:cxn>
                <a:cxn ang="0">
                  <a:pos x="6" y="6"/>
                </a:cxn>
                <a:cxn ang="0">
                  <a:pos x="8" y="10"/>
                </a:cxn>
                <a:cxn ang="0">
                  <a:pos x="0" y="12"/>
                </a:cxn>
                <a:cxn ang="0">
                  <a:pos x="0" y="14"/>
                </a:cxn>
                <a:cxn ang="0">
                  <a:pos x="10" y="14"/>
                </a:cxn>
                <a:cxn ang="0">
                  <a:pos x="22" y="16"/>
                </a:cxn>
                <a:cxn ang="0">
                  <a:pos x="22" y="18"/>
                </a:cxn>
                <a:cxn ang="0">
                  <a:pos x="12" y="22"/>
                </a:cxn>
                <a:cxn ang="0">
                  <a:pos x="6" y="24"/>
                </a:cxn>
                <a:cxn ang="0">
                  <a:pos x="6" y="26"/>
                </a:cxn>
                <a:cxn ang="0">
                  <a:pos x="16" y="26"/>
                </a:cxn>
                <a:cxn ang="0">
                  <a:pos x="24" y="30"/>
                </a:cxn>
                <a:cxn ang="0">
                  <a:pos x="16" y="36"/>
                </a:cxn>
                <a:cxn ang="0">
                  <a:pos x="24" y="38"/>
                </a:cxn>
                <a:cxn ang="0">
                  <a:pos x="38" y="42"/>
                </a:cxn>
                <a:cxn ang="0">
                  <a:pos x="46" y="44"/>
                </a:cxn>
                <a:cxn ang="0">
                  <a:pos x="58" y="38"/>
                </a:cxn>
                <a:cxn ang="0">
                  <a:pos x="66" y="38"/>
                </a:cxn>
                <a:cxn ang="0">
                  <a:pos x="78" y="30"/>
                </a:cxn>
              </a:cxnLst>
              <a:rect l="0" t="0" r="r" b="b"/>
              <a:pathLst>
                <a:path w="92" h="44">
                  <a:moveTo>
                    <a:pt x="78" y="30"/>
                  </a:moveTo>
                  <a:lnTo>
                    <a:pt x="78" y="30"/>
                  </a:lnTo>
                  <a:lnTo>
                    <a:pt x="82" y="32"/>
                  </a:lnTo>
                  <a:lnTo>
                    <a:pt x="86" y="28"/>
                  </a:lnTo>
                  <a:lnTo>
                    <a:pt x="86" y="28"/>
                  </a:lnTo>
                  <a:lnTo>
                    <a:pt x="86" y="26"/>
                  </a:lnTo>
                  <a:lnTo>
                    <a:pt x="86" y="26"/>
                  </a:lnTo>
                  <a:lnTo>
                    <a:pt x="90" y="24"/>
                  </a:lnTo>
                  <a:lnTo>
                    <a:pt x="90" y="24"/>
                  </a:lnTo>
                  <a:lnTo>
                    <a:pt x="92" y="20"/>
                  </a:lnTo>
                  <a:lnTo>
                    <a:pt x="92" y="14"/>
                  </a:lnTo>
                  <a:lnTo>
                    <a:pt x="92" y="14"/>
                  </a:lnTo>
                  <a:lnTo>
                    <a:pt x="88" y="14"/>
                  </a:lnTo>
                  <a:lnTo>
                    <a:pt x="84" y="14"/>
                  </a:lnTo>
                  <a:lnTo>
                    <a:pt x="84" y="14"/>
                  </a:lnTo>
                  <a:lnTo>
                    <a:pt x="82" y="12"/>
                  </a:lnTo>
                  <a:lnTo>
                    <a:pt x="82" y="12"/>
                  </a:lnTo>
                  <a:lnTo>
                    <a:pt x="82" y="8"/>
                  </a:lnTo>
                  <a:lnTo>
                    <a:pt x="82" y="8"/>
                  </a:lnTo>
                  <a:lnTo>
                    <a:pt x="82" y="6"/>
                  </a:lnTo>
                  <a:lnTo>
                    <a:pt x="82" y="6"/>
                  </a:lnTo>
                  <a:lnTo>
                    <a:pt x="76" y="4"/>
                  </a:lnTo>
                  <a:lnTo>
                    <a:pt x="74" y="4"/>
                  </a:lnTo>
                  <a:lnTo>
                    <a:pt x="72" y="2"/>
                  </a:lnTo>
                  <a:lnTo>
                    <a:pt x="72" y="2"/>
                  </a:lnTo>
                  <a:lnTo>
                    <a:pt x="68" y="0"/>
                  </a:lnTo>
                  <a:lnTo>
                    <a:pt x="68" y="4"/>
                  </a:lnTo>
                  <a:lnTo>
                    <a:pt x="68" y="4"/>
                  </a:lnTo>
                  <a:lnTo>
                    <a:pt x="64" y="6"/>
                  </a:lnTo>
                  <a:lnTo>
                    <a:pt x="62" y="6"/>
                  </a:lnTo>
                  <a:lnTo>
                    <a:pt x="54" y="6"/>
                  </a:lnTo>
                  <a:lnTo>
                    <a:pt x="54" y="6"/>
                  </a:lnTo>
                  <a:lnTo>
                    <a:pt x="54" y="10"/>
                  </a:lnTo>
                  <a:lnTo>
                    <a:pt x="54" y="10"/>
                  </a:lnTo>
                  <a:lnTo>
                    <a:pt x="52" y="8"/>
                  </a:lnTo>
                  <a:lnTo>
                    <a:pt x="50" y="6"/>
                  </a:lnTo>
                  <a:lnTo>
                    <a:pt x="50" y="6"/>
                  </a:lnTo>
                  <a:lnTo>
                    <a:pt x="46" y="6"/>
                  </a:lnTo>
                  <a:lnTo>
                    <a:pt x="42" y="8"/>
                  </a:lnTo>
                  <a:lnTo>
                    <a:pt x="42" y="8"/>
                  </a:lnTo>
                  <a:lnTo>
                    <a:pt x="44" y="10"/>
                  </a:lnTo>
                  <a:lnTo>
                    <a:pt x="44" y="10"/>
                  </a:lnTo>
                  <a:lnTo>
                    <a:pt x="44" y="10"/>
                  </a:lnTo>
                  <a:lnTo>
                    <a:pt x="42" y="12"/>
                  </a:lnTo>
                  <a:lnTo>
                    <a:pt x="42" y="12"/>
                  </a:lnTo>
                  <a:lnTo>
                    <a:pt x="40" y="8"/>
                  </a:lnTo>
                  <a:lnTo>
                    <a:pt x="38" y="6"/>
                  </a:lnTo>
                  <a:lnTo>
                    <a:pt x="36" y="6"/>
                  </a:lnTo>
                  <a:lnTo>
                    <a:pt x="36" y="6"/>
                  </a:lnTo>
                  <a:lnTo>
                    <a:pt x="36" y="6"/>
                  </a:lnTo>
                  <a:lnTo>
                    <a:pt x="36" y="6"/>
                  </a:lnTo>
                  <a:lnTo>
                    <a:pt x="34" y="10"/>
                  </a:lnTo>
                  <a:lnTo>
                    <a:pt x="36" y="12"/>
                  </a:lnTo>
                  <a:lnTo>
                    <a:pt x="36" y="12"/>
                  </a:lnTo>
                  <a:lnTo>
                    <a:pt x="30" y="16"/>
                  </a:lnTo>
                  <a:lnTo>
                    <a:pt x="30" y="16"/>
                  </a:lnTo>
                  <a:lnTo>
                    <a:pt x="28" y="18"/>
                  </a:lnTo>
                  <a:lnTo>
                    <a:pt x="28" y="18"/>
                  </a:lnTo>
                  <a:lnTo>
                    <a:pt x="24" y="14"/>
                  </a:lnTo>
                  <a:lnTo>
                    <a:pt x="24" y="14"/>
                  </a:lnTo>
                  <a:lnTo>
                    <a:pt x="26" y="12"/>
                  </a:lnTo>
                  <a:lnTo>
                    <a:pt x="26" y="8"/>
                  </a:lnTo>
                  <a:lnTo>
                    <a:pt x="26" y="8"/>
                  </a:lnTo>
                  <a:lnTo>
                    <a:pt x="24" y="6"/>
                  </a:lnTo>
                  <a:lnTo>
                    <a:pt x="22" y="4"/>
                  </a:lnTo>
                  <a:lnTo>
                    <a:pt x="14" y="0"/>
                  </a:lnTo>
                  <a:lnTo>
                    <a:pt x="14" y="0"/>
                  </a:lnTo>
                  <a:lnTo>
                    <a:pt x="12" y="2"/>
                  </a:lnTo>
                  <a:lnTo>
                    <a:pt x="12" y="2"/>
                  </a:lnTo>
                  <a:lnTo>
                    <a:pt x="12" y="2"/>
                  </a:lnTo>
                  <a:lnTo>
                    <a:pt x="12" y="2"/>
                  </a:lnTo>
                  <a:lnTo>
                    <a:pt x="16" y="6"/>
                  </a:lnTo>
                  <a:lnTo>
                    <a:pt x="16" y="6"/>
                  </a:lnTo>
                  <a:lnTo>
                    <a:pt x="16" y="6"/>
                  </a:lnTo>
                  <a:lnTo>
                    <a:pt x="12" y="8"/>
                  </a:lnTo>
                  <a:lnTo>
                    <a:pt x="10" y="6"/>
                  </a:lnTo>
                  <a:lnTo>
                    <a:pt x="8" y="6"/>
                  </a:lnTo>
                  <a:lnTo>
                    <a:pt x="6" y="6"/>
                  </a:lnTo>
                  <a:lnTo>
                    <a:pt x="6" y="6"/>
                  </a:lnTo>
                  <a:lnTo>
                    <a:pt x="8" y="10"/>
                  </a:lnTo>
                  <a:lnTo>
                    <a:pt x="8" y="10"/>
                  </a:lnTo>
                  <a:lnTo>
                    <a:pt x="8" y="10"/>
                  </a:lnTo>
                  <a:lnTo>
                    <a:pt x="8" y="10"/>
                  </a:lnTo>
                  <a:lnTo>
                    <a:pt x="0" y="12"/>
                  </a:lnTo>
                  <a:lnTo>
                    <a:pt x="0" y="12"/>
                  </a:lnTo>
                  <a:lnTo>
                    <a:pt x="0" y="14"/>
                  </a:lnTo>
                  <a:lnTo>
                    <a:pt x="0" y="14"/>
                  </a:lnTo>
                  <a:lnTo>
                    <a:pt x="4" y="16"/>
                  </a:lnTo>
                  <a:lnTo>
                    <a:pt x="6" y="16"/>
                  </a:lnTo>
                  <a:lnTo>
                    <a:pt x="10" y="14"/>
                  </a:lnTo>
                  <a:lnTo>
                    <a:pt x="14" y="14"/>
                  </a:lnTo>
                  <a:lnTo>
                    <a:pt x="14" y="14"/>
                  </a:lnTo>
                  <a:lnTo>
                    <a:pt x="22" y="16"/>
                  </a:lnTo>
                  <a:lnTo>
                    <a:pt x="22" y="16"/>
                  </a:lnTo>
                  <a:lnTo>
                    <a:pt x="22" y="18"/>
                  </a:lnTo>
                  <a:lnTo>
                    <a:pt x="22" y="18"/>
                  </a:lnTo>
                  <a:lnTo>
                    <a:pt x="22" y="20"/>
                  </a:lnTo>
                  <a:lnTo>
                    <a:pt x="22" y="20"/>
                  </a:lnTo>
                  <a:lnTo>
                    <a:pt x="12" y="22"/>
                  </a:lnTo>
                  <a:lnTo>
                    <a:pt x="8" y="24"/>
                  </a:lnTo>
                  <a:lnTo>
                    <a:pt x="6" y="24"/>
                  </a:lnTo>
                  <a:lnTo>
                    <a:pt x="6" y="24"/>
                  </a:lnTo>
                  <a:lnTo>
                    <a:pt x="6" y="26"/>
                  </a:lnTo>
                  <a:lnTo>
                    <a:pt x="6" y="26"/>
                  </a:lnTo>
                  <a:lnTo>
                    <a:pt x="6" y="26"/>
                  </a:lnTo>
                  <a:lnTo>
                    <a:pt x="6" y="26"/>
                  </a:lnTo>
                  <a:lnTo>
                    <a:pt x="10" y="26"/>
                  </a:lnTo>
                  <a:lnTo>
                    <a:pt x="16" y="26"/>
                  </a:lnTo>
                  <a:lnTo>
                    <a:pt x="16" y="26"/>
                  </a:lnTo>
                  <a:lnTo>
                    <a:pt x="20" y="28"/>
                  </a:lnTo>
                  <a:lnTo>
                    <a:pt x="24" y="30"/>
                  </a:lnTo>
                  <a:lnTo>
                    <a:pt x="24" y="30"/>
                  </a:lnTo>
                  <a:lnTo>
                    <a:pt x="20" y="34"/>
                  </a:lnTo>
                  <a:lnTo>
                    <a:pt x="16" y="36"/>
                  </a:lnTo>
                  <a:lnTo>
                    <a:pt x="16" y="36"/>
                  </a:lnTo>
                  <a:lnTo>
                    <a:pt x="18" y="38"/>
                  </a:lnTo>
                  <a:lnTo>
                    <a:pt x="24" y="38"/>
                  </a:lnTo>
                  <a:lnTo>
                    <a:pt x="34" y="38"/>
                  </a:lnTo>
                  <a:lnTo>
                    <a:pt x="34" y="38"/>
                  </a:lnTo>
                  <a:lnTo>
                    <a:pt x="38" y="42"/>
                  </a:lnTo>
                  <a:lnTo>
                    <a:pt x="38" y="42"/>
                  </a:lnTo>
                  <a:lnTo>
                    <a:pt x="46" y="44"/>
                  </a:lnTo>
                  <a:lnTo>
                    <a:pt x="46" y="44"/>
                  </a:lnTo>
                  <a:lnTo>
                    <a:pt x="52" y="44"/>
                  </a:lnTo>
                  <a:lnTo>
                    <a:pt x="54" y="42"/>
                  </a:lnTo>
                  <a:lnTo>
                    <a:pt x="58" y="38"/>
                  </a:lnTo>
                  <a:lnTo>
                    <a:pt x="58" y="38"/>
                  </a:lnTo>
                  <a:lnTo>
                    <a:pt x="66" y="38"/>
                  </a:lnTo>
                  <a:lnTo>
                    <a:pt x="66" y="38"/>
                  </a:lnTo>
                  <a:lnTo>
                    <a:pt x="72" y="34"/>
                  </a:lnTo>
                  <a:lnTo>
                    <a:pt x="78" y="30"/>
                  </a:lnTo>
                  <a:lnTo>
                    <a:pt x="78" y="3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4" name="Freeform 214"/>
            <p:cNvSpPr>
              <a:spLocks/>
            </p:cNvSpPr>
            <p:nvPr/>
          </p:nvSpPr>
          <p:spPr bwMode="auto">
            <a:xfrm>
              <a:off x="2562225" y="368300"/>
              <a:ext cx="88900" cy="60325"/>
            </a:xfrm>
            <a:custGeom>
              <a:avLst/>
              <a:gdLst/>
              <a:ahLst/>
              <a:cxnLst>
                <a:cxn ang="0">
                  <a:pos x="32" y="6"/>
                </a:cxn>
                <a:cxn ang="0">
                  <a:pos x="28" y="6"/>
                </a:cxn>
                <a:cxn ang="0">
                  <a:pos x="20" y="12"/>
                </a:cxn>
                <a:cxn ang="0">
                  <a:pos x="20" y="14"/>
                </a:cxn>
                <a:cxn ang="0">
                  <a:pos x="22" y="16"/>
                </a:cxn>
                <a:cxn ang="0">
                  <a:pos x="18" y="18"/>
                </a:cxn>
                <a:cxn ang="0">
                  <a:pos x="14" y="20"/>
                </a:cxn>
                <a:cxn ang="0">
                  <a:pos x="14" y="22"/>
                </a:cxn>
                <a:cxn ang="0">
                  <a:pos x="16" y="24"/>
                </a:cxn>
                <a:cxn ang="0">
                  <a:pos x="16" y="26"/>
                </a:cxn>
                <a:cxn ang="0">
                  <a:pos x="10" y="26"/>
                </a:cxn>
                <a:cxn ang="0">
                  <a:pos x="0" y="32"/>
                </a:cxn>
                <a:cxn ang="0">
                  <a:pos x="0" y="32"/>
                </a:cxn>
                <a:cxn ang="0">
                  <a:pos x="6" y="36"/>
                </a:cxn>
                <a:cxn ang="0">
                  <a:pos x="16" y="36"/>
                </a:cxn>
                <a:cxn ang="0">
                  <a:pos x="26" y="38"/>
                </a:cxn>
                <a:cxn ang="0">
                  <a:pos x="30" y="36"/>
                </a:cxn>
                <a:cxn ang="0">
                  <a:pos x="32" y="32"/>
                </a:cxn>
                <a:cxn ang="0">
                  <a:pos x="32" y="30"/>
                </a:cxn>
                <a:cxn ang="0">
                  <a:pos x="30" y="28"/>
                </a:cxn>
                <a:cxn ang="0">
                  <a:pos x="30" y="28"/>
                </a:cxn>
                <a:cxn ang="0">
                  <a:pos x="32" y="26"/>
                </a:cxn>
                <a:cxn ang="0">
                  <a:pos x="36" y="26"/>
                </a:cxn>
                <a:cxn ang="0">
                  <a:pos x="42" y="22"/>
                </a:cxn>
                <a:cxn ang="0">
                  <a:pos x="40" y="20"/>
                </a:cxn>
                <a:cxn ang="0">
                  <a:pos x="40" y="18"/>
                </a:cxn>
                <a:cxn ang="0">
                  <a:pos x="42" y="16"/>
                </a:cxn>
                <a:cxn ang="0">
                  <a:pos x="46" y="16"/>
                </a:cxn>
                <a:cxn ang="0">
                  <a:pos x="52" y="16"/>
                </a:cxn>
                <a:cxn ang="0">
                  <a:pos x="54" y="14"/>
                </a:cxn>
                <a:cxn ang="0">
                  <a:pos x="56" y="12"/>
                </a:cxn>
                <a:cxn ang="0">
                  <a:pos x="38" y="0"/>
                </a:cxn>
                <a:cxn ang="0">
                  <a:pos x="32" y="6"/>
                </a:cxn>
              </a:cxnLst>
              <a:rect l="0" t="0" r="r" b="b"/>
              <a:pathLst>
                <a:path w="56" h="38">
                  <a:moveTo>
                    <a:pt x="32" y="6"/>
                  </a:moveTo>
                  <a:lnTo>
                    <a:pt x="32" y="6"/>
                  </a:lnTo>
                  <a:lnTo>
                    <a:pt x="28" y="6"/>
                  </a:lnTo>
                  <a:lnTo>
                    <a:pt x="28" y="6"/>
                  </a:lnTo>
                  <a:lnTo>
                    <a:pt x="24" y="8"/>
                  </a:lnTo>
                  <a:lnTo>
                    <a:pt x="20" y="12"/>
                  </a:lnTo>
                  <a:lnTo>
                    <a:pt x="20" y="12"/>
                  </a:lnTo>
                  <a:lnTo>
                    <a:pt x="20" y="14"/>
                  </a:lnTo>
                  <a:lnTo>
                    <a:pt x="20" y="14"/>
                  </a:lnTo>
                  <a:lnTo>
                    <a:pt x="22" y="16"/>
                  </a:lnTo>
                  <a:lnTo>
                    <a:pt x="22" y="16"/>
                  </a:lnTo>
                  <a:lnTo>
                    <a:pt x="18" y="18"/>
                  </a:lnTo>
                  <a:lnTo>
                    <a:pt x="16" y="18"/>
                  </a:lnTo>
                  <a:lnTo>
                    <a:pt x="14" y="20"/>
                  </a:lnTo>
                  <a:lnTo>
                    <a:pt x="14" y="20"/>
                  </a:lnTo>
                  <a:lnTo>
                    <a:pt x="14" y="22"/>
                  </a:lnTo>
                  <a:lnTo>
                    <a:pt x="14" y="22"/>
                  </a:lnTo>
                  <a:lnTo>
                    <a:pt x="16" y="24"/>
                  </a:lnTo>
                  <a:lnTo>
                    <a:pt x="16" y="24"/>
                  </a:lnTo>
                  <a:lnTo>
                    <a:pt x="16" y="26"/>
                  </a:lnTo>
                  <a:lnTo>
                    <a:pt x="16" y="26"/>
                  </a:lnTo>
                  <a:lnTo>
                    <a:pt x="10" y="26"/>
                  </a:lnTo>
                  <a:lnTo>
                    <a:pt x="6" y="28"/>
                  </a:lnTo>
                  <a:lnTo>
                    <a:pt x="0" y="32"/>
                  </a:lnTo>
                  <a:lnTo>
                    <a:pt x="0" y="32"/>
                  </a:lnTo>
                  <a:lnTo>
                    <a:pt x="0" y="32"/>
                  </a:lnTo>
                  <a:lnTo>
                    <a:pt x="4" y="36"/>
                  </a:lnTo>
                  <a:lnTo>
                    <a:pt x="6" y="36"/>
                  </a:lnTo>
                  <a:lnTo>
                    <a:pt x="10" y="36"/>
                  </a:lnTo>
                  <a:lnTo>
                    <a:pt x="16" y="36"/>
                  </a:lnTo>
                  <a:lnTo>
                    <a:pt x="16" y="36"/>
                  </a:lnTo>
                  <a:lnTo>
                    <a:pt x="26" y="38"/>
                  </a:lnTo>
                  <a:lnTo>
                    <a:pt x="26" y="38"/>
                  </a:lnTo>
                  <a:lnTo>
                    <a:pt x="30" y="36"/>
                  </a:lnTo>
                  <a:lnTo>
                    <a:pt x="32" y="32"/>
                  </a:lnTo>
                  <a:lnTo>
                    <a:pt x="32" y="32"/>
                  </a:lnTo>
                  <a:lnTo>
                    <a:pt x="32" y="30"/>
                  </a:lnTo>
                  <a:lnTo>
                    <a:pt x="32" y="30"/>
                  </a:lnTo>
                  <a:lnTo>
                    <a:pt x="30" y="28"/>
                  </a:lnTo>
                  <a:lnTo>
                    <a:pt x="30" y="28"/>
                  </a:lnTo>
                  <a:lnTo>
                    <a:pt x="30" y="28"/>
                  </a:lnTo>
                  <a:lnTo>
                    <a:pt x="30" y="28"/>
                  </a:lnTo>
                  <a:lnTo>
                    <a:pt x="32" y="26"/>
                  </a:lnTo>
                  <a:lnTo>
                    <a:pt x="32" y="26"/>
                  </a:lnTo>
                  <a:lnTo>
                    <a:pt x="36" y="26"/>
                  </a:lnTo>
                  <a:lnTo>
                    <a:pt x="36" y="26"/>
                  </a:lnTo>
                  <a:lnTo>
                    <a:pt x="42" y="22"/>
                  </a:lnTo>
                  <a:lnTo>
                    <a:pt x="42" y="22"/>
                  </a:lnTo>
                  <a:lnTo>
                    <a:pt x="42" y="22"/>
                  </a:lnTo>
                  <a:lnTo>
                    <a:pt x="40" y="20"/>
                  </a:lnTo>
                  <a:lnTo>
                    <a:pt x="40" y="20"/>
                  </a:lnTo>
                  <a:lnTo>
                    <a:pt x="40" y="18"/>
                  </a:lnTo>
                  <a:lnTo>
                    <a:pt x="40" y="18"/>
                  </a:lnTo>
                  <a:lnTo>
                    <a:pt x="42" y="16"/>
                  </a:lnTo>
                  <a:lnTo>
                    <a:pt x="42" y="16"/>
                  </a:lnTo>
                  <a:lnTo>
                    <a:pt x="46" y="16"/>
                  </a:lnTo>
                  <a:lnTo>
                    <a:pt x="52" y="16"/>
                  </a:lnTo>
                  <a:lnTo>
                    <a:pt x="52" y="16"/>
                  </a:lnTo>
                  <a:lnTo>
                    <a:pt x="54" y="14"/>
                  </a:lnTo>
                  <a:lnTo>
                    <a:pt x="54" y="14"/>
                  </a:lnTo>
                  <a:lnTo>
                    <a:pt x="56" y="12"/>
                  </a:lnTo>
                  <a:lnTo>
                    <a:pt x="56" y="12"/>
                  </a:lnTo>
                  <a:lnTo>
                    <a:pt x="38" y="0"/>
                  </a:lnTo>
                  <a:lnTo>
                    <a:pt x="38" y="0"/>
                  </a:lnTo>
                  <a:lnTo>
                    <a:pt x="32" y="6"/>
                  </a:lnTo>
                  <a:lnTo>
                    <a:pt x="32"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5" name="Freeform 215"/>
            <p:cNvSpPr>
              <a:spLocks/>
            </p:cNvSpPr>
            <p:nvPr/>
          </p:nvSpPr>
          <p:spPr bwMode="auto">
            <a:xfrm>
              <a:off x="1993900" y="1127125"/>
              <a:ext cx="41275" cy="25400"/>
            </a:xfrm>
            <a:custGeom>
              <a:avLst/>
              <a:gdLst/>
              <a:ahLst/>
              <a:cxnLst>
                <a:cxn ang="0">
                  <a:pos x="6" y="8"/>
                </a:cxn>
                <a:cxn ang="0">
                  <a:pos x="6" y="8"/>
                </a:cxn>
                <a:cxn ang="0">
                  <a:pos x="14" y="12"/>
                </a:cxn>
                <a:cxn ang="0">
                  <a:pos x="22" y="16"/>
                </a:cxn>
                <a:cxn ang="0">
                  <a:pos x="22" y="16"/>
                </a:cxn>
                <a:cxn ang="0">
                  <a:pos x="24" y="12"/>
                </a:cxn>
                <a:cxn ang="0">
                  <a:pos x="24" y="12"/>
                </a:cxn>
                <a:cxn ang="0">
                  <a:pos x="24" y="12"/>
                </a:cxn>
                <a:cxn ang="0">
                  <a:pos x="22" y="10"/>
                </a:cxn>
                <a:cxn ang="0">
                  <a:pos x="22" y="10"/>
                </a:cxn>
                <a:cxn ang="0">
                  <a:pos x="24" y="6"/>
                </a:cxn>
                <a:cxn ang="0">
                  <a:pos x="26" y="2"/>
                </a:cxn>
                <a:cxn ang="0">
                  <a:pos x="26" y="2"/>
                </a:cxn>
                <a:cxn ang="0">
                  <a:pos x="26" y="2"/>
                </a:cxn>
                <a:cxn ang="0">
                  <a:pos x="20" y="2"/>
                </a:cxn>
                <a:cxn ang="0">
                  <a:pos x="20" y="2"/>
                </a:cxn>
                <a:cxn ang="0">
                  <a:pos x="14" y="2"/>
                </a:cxn>
                <a:cxn ang="0">
                  <a:pos x="8" y="0"/>
                </a:cxn>
                <a:cxn ang="0">
                  <a:pos x="8" y="0"/>
                </a:cxn>
                <a:cxn ang="0">
                  <a:pos x="4" y="2"/>
                </a:cxn>
                <a:cxn ang="0">
                  <a:pos x="2" y="2"/>
                </a:cxn>
                <a:cxn ang="0">
                  <a:pos x="0" y="6"/>
                </a:cxn>
                <a:cxn ang="0">
                  <a:pos x="0" y="6"/>
                </a:cxn>
                <a:cxn ang="0">
                  <a:pos x="2" y="8"/>
                </a:cxn>
                <a:cxn ang="0">
                  <a:pos x="6" y="8"/>
                </a:cxn>
                <a:cxn ang="0">
                  <a:pos x="6" y="8"/>
                </a:cxn>
              </a:cxnLst>
              <a:rect l="0" t="0" r="r" b="b"/>
              <a:pathLst>
                <a:path w="26" h="16">
                  <a:moveTo>
                    <a:pt x="6" y="8"/>
                  </a:moveTo>
                  <a:lnTo>
                    <a:pt x="6" y="8"/>
                  </a:lnTo>
                  <a:lnTo>
                    <a:pt x="14" y="12"/>
                  </a:lnTo>
                  <a:lnTo>
                    <a:pt x="22" y="16"/>
                  </a:lnTo>
                  <a:lnTo>
                    <a:pt x="22" y="16"/>
                  </a:lnTo>
                  <a:lnTo>
                    <a:pt x="24" y="12"/>
                  </a:lnTo>
                  <a:lnTo>
                    <a:pt x="24" y="12"/>
                  </a:lnTo>
                  <a:lnTo>
                    <a:pt x="24" y="12"/>
                  </a:lnTo>
                  <a:lnTo>
                    <a:pt x="22" y="10"/>
                  </a:lnTo>
                  <a:lnTo>
                    <a:pt x="22" y="10"/>
                  </a:lnTo>
                  <a:lnTo>
                    <a:pt x="24" y="6"/>
                  </a:lnTo>
                  <a:lnTo>
                    <a:pt x="26" y="2"/>
                  </a:lnTo>
                  <a:lnTo>
                    <a:pt x="26" y="2"/>
                  </a:lnTo>
                  <a:lnTo>
                    <a:pt x="26" y="2"/>
                  </a:lnTo>
                  <a:lnTo>
                    <a:pt x="20" y="2"/>
                  </a:lnTo>
                  <a:lnTo>
                    <a:pt x="20" y="2"/>
                  </a:lnTo>
                  <a:lnTo>
                    <a:pt x="14" y="2"/>
                  </a:lnTo>
                  <a:lnTo>
                    <a:pt x="8" y="0"/>
                  </a:lnTo>
                  <a:lnTo>
                    <a:pt x="8" y="0"/>
                  </a:lnTo>
                  <a:lnTo>
                    <a:pt x="4" y="2"/>
                  </a:lnTo>
                  <a:lnTo>
                    <a:pt x="2" y="2"/>
                  </a:lnTo>
                  <a:lnTo>
                    <a:pt x="0" y="6"/>
                  </a:lnTo>
                  <a:lnTo>
                    <a:pt x="0" y="6"/>
                  </a:lnTo>
                  <a:lnTo>
                    <a:pt x="2" y="8"/>
                  </a:lnTo>
                  <a:lnTo>
                    <a:pt x="6" y="8"/>
                  </a:lnTo>
                  <a:lnTo>
                    <a:pt x="6"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6" name="Freeform 216"/>
            <p:cNvSpPr>
              <a:spLocks/>
            </p:cNvSpPr>
            <p:nvPr/>
          </p:nvSpPr>
          <p:spPr bwMode="auto">
            <a:xfrm>
              <a:off x="920750" y="1501775"/>
              <a:ext cx="82550" cy="31750"/>
            </a:xfrm>
            <a:custGeom>
              <a:avLst/>
              <a:gdLst/>
              <a:ahLst/>
              <a:cxnLst>
                <a:cxn ang="0">
                  <a:pos x="38" y="2"/>
                </a:cxn>
                <a:cxn ang="0">
                  <a:pos x="30" y="0"/>
                </a:cxn>
                <a:cxn ang="0">
                  <a:pos x="28" y="0"/>
                </a:cxn>
                <a:cxn ang="0">
                  <a:pos x="24" y="0"/>
                </a:cxn>
                <a:cxn ang="0">
                  <a:pos x="22" y="2"/>
                </a:cxn>
                <a:cxn ang="0">
                  <a:pos x="20" y="2"/>
                </a:cxn>
                <a:cxn ang="0">
                  <a:pos x="12" y="0"/>
                </a:cxn>
                <a:cxn ang="0">
                  <a:pos x="8" y="0"/>
                </a:cxn>
                <a:cxn ang="0">
                  <a:pos x="8" y="2"/>
                </a:cxn>
                <a:cxn ang="0">
                  <a:pos x="12" y="2"/>
                </a:cxn>
                <a:cxn ang="0">
                  <a:pos x="14" y="4"/>
                </a:cxn>
                <a:cxn ang="0">
                  <a:pos x="16" y="10"/>
                </a:cxn>
                <a:cxn ang="0">
                  <a:pos x="18" y="10"/>
                </a:cxn>
                <a:cxn ang="0">
                  <a:pos x="18" y="12"/>
                </a:cxn>
                <a:cxn ang="0">
                  <a:pos x="10" y="12"/>
                </a:cxn>
                <a:cxn ang="0">
                  <a:pos x="2" y="12"/>
                </a:cxn>
                <a:cxn ang="0">
                  <a:pos x="0" y="12"/>
                </a:cxn>
                <a:cxn ang="0">
                  <a:pos x="0" y="12"/>
                </a:cxn>
                <a:cxn ang="0">
                  <a:pos x="4" y="16"/>
                </a:cxn>
                <a:cxn ang="0">
                  <a:pos x="8" y="14"/>
                </a:cxn>
                <a:cxn ang="0">
                  <a:pos x="14" y="16"/>
                </a:cxn>
                <a:cxn ang="0">
                  <a:pos x="22" y="14"/>
                </a:cxn>
                <a:cxn ang="0">
                  <a:pos x="24" y="18"/>
                </a:cxn>
                <a:cxn ang="0">
                  <a:pos x="26" y="20"/>
                </a:cxn>
                <a:cxn ang="0">
                  <a:pos x="32" y="12"/>
                </a:cxn>
                <a:cxn ang="0">
                  <a:pos x="34" y="14"/>
                </a:cxn>
                <a:cxn ang="0">
                  <a:pos x="36" y="14"/>
                </a:cxn>
                <a:cxn ang="0">
                  <a:pos x="40" y="12"/>
                </a:cxn>
                <a:cxn ang="0">
                  <a:pos x="42" y="14"/>
                </a:cxn>
                <a:cxn ang="0">
                  <a:pos x="46" y="14"/>
                </a:cxn>
                <a:cxn ang="0">
                  <a:pos x="50" y="16"/>
                </a:cxn>
                <a:cxn ang="0">
                  <a:pos x="52" y="12"/>
                </a:cxn>
                <a:cxn ang="0">
                  <a:pos x="44" y="8"/>
                </a:cxn>
                <a:cxn ang="0">
                  <a:pos x="38" y="2"/>
                </a:cxn>
              </a:cxnLst>
              <a:rect l="0" t="0" r="r" b="b"/>
              <a:pathLst>
                <a:path w="52" h="20">
                  <a:moveTo>
                    <a:pt x="38" y="2"/>
                  </a:moveTo>
                  <a:lnTo>
                    <a:pt x="38" y="2"/>
                  </a:lnTo>
                  <a:lnTo>
                    <a:pt x="34" y="2"/>
                  </a:lnTo>
                  <a:lnTo>
                    <a:pt x="30" y="0"/>
                  </a:lnTo>
                  <a:lnTo>
                    <a:pt x="30" y="0"/>
                  </a:lnTo>
                  <a:lnTo>
                    <a:pt x="28" y="0"/>
                  </a:lnTo>
                  <a:lnTo>
                    <a:pt x="28" y="0"/>
                  </a:lnTo>
                  <a:lnTo>
                    <a:pt x="24" y="0"/>
                  </a:lnTo>
                  <a:lnTo>
                    <a:pt x="24" y="0"/>
                  </a:lnTo>
                  <a:lnTo>
                    <a:pt x="22" y="2"/>
                  </a:lnTo>
                  <a:lnTo>
                    <a:pt x="20" y="2"/>
                  </a:lnTo>
                  <a:lnTo>
                    <a:pt x="20" y="2"/>
                  </a:lnTo>
                  <a:lnTo>
                    <a:pt x="12" y="0"/>
                  </a:lnTo>
                  <a:lnTo>
                    <a:pt x="12" y="0"/>
                  </a:lnTo>
                  <a:lnTo>
                    <a:pt x="8" y="0"/>
                  </a:lnTo>
                  <a:lnTo>
                    <a:pt x="8" y="0"/>
                  </a:lnTo>
                  <a:lnTo>
                    <a:pt x="8" y="2"/>
                  </a:lnTo>
                  <a:lnTo>
                    <a:pt x="8" y="2"/>
                  </a:lnTo>
                  <a:lnTo>
                    <a:pt x="8" y="2"/>
                  </a:lnTo>
                  <a:lnTo>
                    <a:pt x="12" y="2"/>
                  </a:lnTo>
                  <a:lnTo>
                    <a:pt x="14" y="4"/>
                  </a:lnTo>
                  <a:lnTo>
                    <a:pt x="14" y="4"/>
                  </a:lnTo>
                  <a:lnTo>
                    <a:pt x="14" y="8"/>
                  </a:lnTo>
                  <a:lnTo>
                    <a:pt x="16" y="10"/>
                  </a:lnTo>
                  <a:lnTo>
                    <a:pt x="18" y="10"/>
                  </a:lnTo>
                  <a:lnTo>
                    <a:pt x="18" y="10"/>
                  </a:lnTo>
                  <a:lnTo>
                    <a:pt x="18" y="12"/>
                  </a:lnTo>
                  <a:lnTo>
                    <a:pt x="18" y="12"/>
                  </a:lnTo>
                  <a:lnTo>
                    <a:pt x="14" y="12"/>
                  </a:lnTo>
                  <a:lnTo>
                    <a:pt x="10" y="12"/>
                  </a:lnTo>
                  <a:lnTo>
                    <a:pt x="2" y="12"/>
                  </a:lnTo>
                  <a:lnTo>
                    <a:pt x="2" y="12"/>
                  </a:lnTo>
                  <a:lnTo>
                    <a:pt x="0" y="12"/>
                  </a:lnTo>
                  <a:lnTo>
                    <a:pt x="0" y="12"/>
                  </a:lnTo>
                  <a:lnTo>
                    <a:pt x="0" y="12"/>
                  </a:lnTo>
                  <a:lnTo>
                    <a:pt x="0" y="12"/>
                  </a:lnTo>
                  <a:lnTo>
                    <a:pt x="2" y="14"/>
                  </a:lnTo>
                  <a:lnTo>
                    <a:pt x="4" y="16"/>
                  </a:lnTo>
                  <a:lnTo>
                    <a:pt x="4" y="16"/>
                  </a:lnTo>
                  <a:lnTo>
                    <a:pt x="8" y="14"/>
                  </a:lnTo>
                  <a:lnTo>
                    <a:pt x="8" y="14"/>
                  </a:lnTo>
                  <a:lnTo>
                    <a:pt x="14" y="16"/>
                  </a:lnTo>
                  <a:lnTo>
                    <a:pt x="14" y="16"/>
                  </a:lnTo>
                  <a:lnTo>
                    <a:pt x="22" y="14"/>
                  </a:lnTo>
                  <a:lnTo>
                    <a:pt x="22" y="14"/>
                  </a:lnTo>
                  <a:lnTo>
                    <a:pt x="24" y="18"/>
                  </a:lnTo>
                  <a:lnTo>
                    <a:pt x="26" y="20"/>
                  </a:lnTo>
                  <a:lnTo>
                    <a:pt x="26" y="20"/>
                  </a:lnTo>
                  <a:lnTo>
                    <a:pt x="28" y="16"/>
                  </a:lnTo>
                  <a:lnTo>
                    <a:pt x="32" y="12"/>
                  </a:lnTo>
                  <a:lnTo>
                    <a:pt x="32" y="12"/>
                  </a:lnTo>
                  <a:lnTo>
                    <a:pt x="34" y="14"/>
                  </a:lnTo>
                  <a:lnTo>
                    <a:pt x="34" y="14"/>
                  </a:lnTo>
                  <a:lnTo>
                    <a:pt x="36" y="14"/>
                  </a:lnTo>
                  <a:lnTo>
                    <a:pt x="40" y="12"/>
                  </a:lnTo>
                  <a:lnTo>
                    <a:pt x="40" y="12"/>
                  </a:lnTo>
                  <a:lnTo>
                    <a:pt x="42" y="14"/>
                  </a:lnTo>
                  <a:lnTo>
                    <a:pt x="42" y="14"/>
                  </a:lnTo>
                  <a:lnTo>
                    <a:pt x="44" y="12"/>
                  </a:lnTo>
                  <a:lnTo>
                    <a:pt x="46" y="14"/>
                  </a:lnTo>
                  <a:lnTo>
                    <a:pt x="50" y="16"/>
                  </a:lnTo>
                  <a:lnTo>
                    <a:pt x="50" y="16"/>
                  </a:lnTo>
                  <a:lnTo>
                    <a:pt x="52" y="12"/>
                  </a:lnTo>
                  <a:lnTo>
                    <a:pt x="52" y="12"/>
                  </a:lnTo>
                  <a:lnTo>
                    <a:pt x="48" y="10"/>
                  </a:lnTo>
                  <a:lnTo>
                    <a:pt x="44" y="8"/>
                  </a:lnTo>
                  <a:lnTo>
                    <a:pt x="40" y="6"/>
                  </a:lnTo>
                  <a:lnTo>
                    <a:pt x="38" y="2"/>
                  </a:lnTo>
                  <a:lnTo>
                    <a:pt x="38"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7" name="Freeform 217"/>
            <p:cNvSpPr>
              <a:spLocks/>
            </p:cNvSpPr>
            <p:nvPr/>
          </p:nvSpPr>
          <p:spPr bwMode="auto">
            <a:xfrm>
              <a:off x="866775" y="1520825"/>
              <a:ext cx="28575" cy="9525"/>
            </a:xfrm>
            <a:custGeom>
              <a:avLst/>
              <a:gdLst/>
              <a:ahLst/>
              <a:cxnLst>
                <a:cxn ang="0">
                  <a:pos x="2" y="0"/>
                </a:cxn>
                <a:cxn ang="0">
                  <a:pos x="2" y="0"/>
                </a:cxn>
                <a:cxn ang="0">
                  <a:pos x="0" y="2"/>
                </a:cxn>
                <a:cxn ang="0">
                  <a:pos x="0" y="2"/>
                </a:cxn>
                <a:cxn ang="0">
                  <a:pos x="4" y="6"/>
                </a:cxn>
                <a:cxn ang="0">
                  <a:pos x="10" y="6"/>
                </a:cxn>
                <a:cxn ang="0">
                  <a:pos x="10" y="6"/>
                </a:cxn>
                <a:cxn ang="0">
                  <a:pos x="12" y="6"/>
                </a:cxn>
                <a:cxn ang="0">
                  <a:pos x="14" y="6"/>
                </a:cxn>
                <a:cxn ang="0">
                  <a:pos x="14" y="6"/>
                </a:cxn>
                <a:cxn ang="0">
                  <a:pos x="18" y="6"/>
                </a:cxn>
                <a:cxn ang="0">
                  <a:pos x="18" y="6"/>
                </a:cxn>
                <a:cxn ang="0">
                  <a:pos x="18" y="6"/>
                </a:cxn>
                <a:cxn ang="0">
                  <a:pos x="18" y="6"/>
                </a:cxn>
                <a:cxn ang="0">
                  <a:pos x="16" y="4"/>
                </a:cxn>
                <a:cxn ang="0">
                  <a:pos x="12" y="2"/>
                </a:cxn>
                <a:cxn ang="0">
                  <a:pos x="2" y="0"/>
                </a:cxn>
                <a:cxn ang="0">
                  <a:pos x="2" y="0"/>
                </a:cxn>
              </a:cxnLst>
              <a:rect l="0" t="0" r="r" b="b"/>
              <a:pathLst>
                <a:path w="18" h="6">
                  <a:moveTo>
                    <a:pt x="2" y="0"/>
                  </a:moveTo>
                  <a:lnTo>
                    <a:pt x="2" y="0"/>
                  </a:lnTo>
                  <a:lnTo>
                    <a:pt x="0" y="2"/>
                  </a:lnTo>
                  <a:lnTo>
                    <a:pt x="0" y="2"/>
                  </a:lnTo>
                  <a:lnTo>
                    <a:pt x="4" y="6"/>
                  </a:lnTo>
                  <a:lnTo>
                    <a:pt x="10" y="6"/>
                  </a:lnTo>
                  <a:lnTo>
                    <a:pt x="10" y="6"/>
                  </a:lnTo>
                  <a:lnTo>
                    <a:pt x="12" y="6"/>
                  </a:lnTo>
                  <a:lnTo>
                    <a:pt x="14" y="6"/>
                  </a:lnTo>
                  <a:lnTo>
                    <a:pt x="14" y="6"/>
                  </a:lnTo>
                  <a:lnTo>
                    <a:pt x="18" y="6"/>
                  </a:lnTo>
                  <a:lnTo>
                    <a:pt x="18" y="6"/>
                  </a:lnTo>
                  <a:lnTo>
                    <a:pt x="18" y="6"/>
                  </a:lnTo>
                  <a:lnTo>
                    <a:pt x="18" y="6"/>
                  </a:lnTo>
                  <a:lnTo>
                    <a:pt x="16" y="4"/>
                  </a:lnTo>
                  <a:lnTo>
                    <a:pt x="12" y="2"/>
                  </a:lnTo>
                  <a:lnTo>
                    <a:pt x="2" y="0"/>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8" name="Freeform 218"/>
            <p:cNvSpPr>
              <a:spLocks/>
            </p:cNvSpPr>
            <p:nvPr/>
          </p:nvSpPr>
          <p:spPr bwMode="auto">
            <a:xfrm>
              <a:off x="1022350" y="1689100"/>
              <a:ext cx="12700" cy="9525"/>
            </a:xfrm>
            <a:custGeom>
              <a:avLst/>
              <a:gdLst/>
              <a:ahLst/>
              <a:cxnLst>
                <a:cxn ang="0">
                  <a:pos x="2" y="0"/>
                </a:cxn>
                <a:cxn ang="0">
                  <a:pos x="2" y="0"/>
                </a:cxn>
                <a:cxn ang="0">
                  <a:pos x="0" y="2"/>
                </a:cxn>
                <a:cxn ang="0">
                  <a:pos x="0" y="2"/>
                </a:cxn>
                <a:cxn ang="0">
                  <a:pos x="2" y="2"/>
                </a:cxn>
                <a:cxn ang="0">
                  <a:pos x="2" y="2"/>
                </a:cxn>
                <a:cxn ang="0">
                  <a:pos x="2" y="4"/>
                </a:cxn>
                <a:cxn ang="0">
                  <a:pos x="2" y="4"/>
                </a:cxn>
                <a:cxn ang="0">
                  <a:pos x="0" y="6"/>
                </a:cxn>
                <a:cxn ang="0">
                  <a:pos x="0" y="6"/>
                </a:cxn>
                <a:cxn ang="0">
                  <a:pos x="0" y="6"/>
                </a:cxn>
                <a:cxn ang="0">
                  <a:pos x="0" y="6"/>
                </a:cxn>
                <a:cxn ang="0">
                  <a:pos x="0" y="6"/>
                </a:cxn>
                <a:cxn ang="0">
                  <a:pos x="6" y="6"/>
                </a:cxn>
                <a:cxn ang="0">
                  <a:pos x="6" y="6"/>
                </a:cxn>
                <a:cxn ang="0">
                  <a:pos x="6" y="2"/>
                </a:cxn>
                <a:cxn ang="0">
                  <a:pos x="8" y="0"/>
                </a:cxn>
                <a:cxn ang="0">
                  <a:pos x="8" y="0"/>
                </a:cxn>
                <a:cxn ang="0">
                  <a:pos x="6" y="0"/>
                </a:cxn>
                <a:cxn ang="0">
                  <a:pos x="6" y="0"/>
                </a:cxn>
                <a:cxn ang="0">
                  <a:pos x="2" y="0"/>
                </a:cxn>
                <a:cxn ang="0">
                  <a:pos x="2" y="0"/>
                </a:cxn>
              </a:cxnLst>
              <a:rect l="0" t="0" r="r" b="b"/>
              <a:pathLst>
                <a:path w="8" h="6">
                  <a:moveTo>
                    <a:pt x="2" y="0"/>
                  </a:moveTo>
                  <a:lnTo>
                    <a:pt x="2" y="0"/>
                  </a:lnTo>
                  <a:lnTo>
                    <a:pt x="0" y="2"/>
                  </a:lnTo>
                  <a:lnTo>
                    <a:pt x="0" y="2"/>
                  </a:lnTo>
                  <a:lnTo>
                    <a:pt x="2" y="2"/>
                  </a:lnTo>
                  <a:lnTo>
                    <a:pt x="2" y="2"/>
                  </a:lnTo>
                  <a:lnTo>
                    <a:pt x="2" y="4"/>
                  </a:lnTo>
                  <a:lnTo>
                    <a:pt x="2" y="4"/>
                  </a:lnTo>
                  <a:lnTo>
                    <a:pt x="0" y="6"/>
                  </a:lnTo>
                  <a:lnTo>
                    <a:pt x="0" y="6"/>
                  </a:lnTo>
                  <a:lnTo>
                    <a:pt x="0" y="6"/>
                  </a:lnTo>
                  <a:lnTo>
                    <a:pt x="0" y="6"/>
                  </a:lnTo>
                  <a:lnTo>
                    <a:pt x="0" y="6"/>
                  </a:lnTo>
                  <a:lnTo>
                    <a:pt x="6" y="6"/>
                  </a:lnTo>
                  <a:lnTo>
                    <a:pt x="6" y="6"/>
                  </a:lnTo>
                  <a:lnTo>
                    <a:pt x="6" y="2"/>
                  </a:lnTo>
                  <a:lnTo>
                    <a:pt x="8" y="0"/>
                  </a:lnTo>
                  <a:lnTo>
                    <a:pt x="8" y="0"/>
                  </a:lnTo>
                  <a:lnTo>
                    <a:pt x="6" y="0"/>
                  </a:lnTo>
                  <a:lnTo>
                    <a:pt x="6" y="0"/>
                  </a:lnTo>
                  <a:lnTo>
                    <a:pt x="2" y="0"/>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9" name="Freeform 219"/>
            <p:cNvSpPr>
              <a:spLocks/>
            </p:cNvSpPr>
            <p:nvPr/>
          </p:nvSpPr>
          <p:spPr bwMode="auto">
            <a:xfrm>
              <a:off x="904875" y="1257300"/>
              <a:ext cx="3175" cy="9525"/>
            </a:xfrm>
            <a:custGeom>
              <a:avLst/>
              <a:gdLst/>
              <a:ahLst/>
              <a:cxnLst>
                <a:cxn ang="0">
                  <a:pos x="2" y="4"/>
                </a:cxn>
                <a:cxn ang="0">
                  <a:pos x="2" y="4"/>
                </a:cxn>
                <a:cxn ang="0">
                  <a:pos x="2" y="6"/>
                </a:cxn>
                <a:cxn ang="0">
                  <a:pos x="2" y="6"/>
                </a:cxn>
                <a:cxn ang="0">
                  <a:pos x="0" y="0"/>
                </a:cxn>
                <a:cxn ang="0">
                  <a:pos x="0" y="0"/>
                </a:cxn>
                <a:cxn ang="0">
                  <a:pos x="2" y="4"/>
                </a:cxn>
                <a:cxn ang="0">
                  <a:pos x="2" y="4"/>
                </a:cxn>
              </a:cxnLst>
              <a:rect l="0" t="0" r="r" b="b"/>
              <a:pathLst>
                <a:path w="2" h="6">
                  <a:moveTo>
                    <a:pt x="2" y="4"/>
                  </a:moveTo>
                  <a:lnTo>
                    <a:pt x="2" y="4"/>
                  </a:lnTo>
                  <a:lnTo>
                    <a:pt x="2" y="6"/>
                  </a:lnTo>
                  <a:lnTo>
                    <a:pt x="2" y="6"/>
                  </a:lnTo>
                  <a:lnTo>
                    <a:pt x="0" y="0"/>
                  </a:lnTo>
                  <a:lnTo>
                    <a:pt x="0" y="0"/>
                  </a:lnTo>
                  <a:lnTo>
                    <a:pt x="2" y="4"/>
                  </a:lnTo>
                  <a:lnTo>
                    <a:pt x="2"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0" name="Freeform 220"/>
            <p:cNvSpPr>
              <a:spLocks/>
            </p:cNvSpPr>
            <p:nvPr/>
          </p:nvSpPr>
          <p:spPr bwMode="auto">
            <a:xfrm>
              <a:off x="1019175" y="1520825"/>
              <a:ext cx="19050" cy="9525"/>
            </a:xfrm>
            <a:custGeom>
              <a:avLst/>
              <a:gdLst/>
              <a:ahLst/>
              <a:cxnLst>
                <a:cxn ang="0">
                  <a:pos x="2" y="0"/>
                </a:cxn>
                <a:cxn ang="0">
                  <a:pos x="2" y="0"/>
                </a:cxn>
                <a:cxn ang="0">
                  <a:pos x="0" y="2"/>
                </a:cxn>
                <a:cxn ang="0">
                  <a:pos x="0" y="2"/>
                </a:cxn>
                <a:cxn ang="0">
                  <a:pos x="0" y="6"/>
                </a:cxn>
                <a:cxn ang="0">
                  <a:pos x="0" y="6"/>
                </a:cxn>
                <a:cxn ang="0">
                  <a:pos x="4" y="6"/>
                </a:cxn>
                <a:cxn ang="0">
                  <a:pos x="6" y="4"/>
                </a:cxn>
                <a:cxn ang="0">
                  <a:pos x="6" y="4"/>
                </a:cxn>
                <a:cxn ang="0">
                  <a:pos x="10" y="4"/>
                </a:cxn>
                <a:cxn ang="0">
                  <a:pos x="12" y="4"/>
                </a:cxn>
                <a:cxn ang="0">
                  <a:pos x="12" y="2"/>
                </a:cxn>
                <a:cxn ang="0">
                  <a:pos x="12" y="2"/>
                </a:cxn>
                <a:cxn ang="0">
                  <a:pos x="8" y="0"/>
                </a:cxn>
                <a:cxn ang="0">
                  <a:pos x="2" y="0"/>
                </a:cxn>
                <a:cxn ang="0">
                  <a:pos x="2" y="0"/>
                </a:cxn>
              </a:cxnLst>
              <a:rect l="0" t="0" r="r" b="b"/>
              <a:pathLst>
                <a:path w="12" h="6">
                  <a:moveTo>
                    <a:pt x="2" y="0"/>
                  </a:moveTo>
                  <a:lnTo>
                    <a:pt x="2" y="0"/>
                  </a:lnTo>
                  <a:lnTo>
                    <a:pt x="0" y="2"/>
                  </a:lnTo>
                  <a:lnTo>
                    <a:pt x="0" y="2"/>
                  </a:lnTo>
                  <a:lnTo>
                    <a:pt x="0" y="6"/>
                  </a:lnTo>
                  <a:lnTo>
                    <a:pt x="0" y="6"/>
                  </a:lnTo>
                  <a:lnTo>
                    <a:pt x="4" y="6"/>
                  </a:lnTo>
                  <a:lnTo>
                    <a:pt x="6" y="4"/>
                  </a:lnTo>
                  <a:lnTo>
                    <a:pt x="6" y="4"/>
                  </a:lnTo>
                  <a:lnTo>
                    <a:pt x="10" y="4"/>
                  </a:lnTo>
                  <a:lnTo>
                    <a:pt x="12" y="4"/>
                  </a:lnTo>
                  <a:lnTo>
                    <a:pt x="12" y="2"/>
                  </a:lnTo>
                  <a:lnTo>
                    <a:pt x="12" y="2"/>
                  </a:lnTo>
                  <a:lnTo>
                    <a:pt x="8" y="0"/>
                  </a:lnTo>
                  <a:lnTo>
                    <a:pt x="2" y="0"/>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1" name="Freeform 221"/>
            <p:cNvSpPr>
              <a:spLocks/>
            </p:cNvSpPr>
            <p:nvPr/>
          </p:nvSpPr>
          <p:spPr bwMode="auto">
            <a:xfrm>
              <a:off x="904875" y="1254125"/>
              <a:ext cx="1588" cy="3175"/>
            </a:xfrm>
            <a:custGeom>
              <a:avLst/>
              <a:gdLst/>
              <a:ahLst/>
              <a:cxnLst>
                <a:cxn ang="0">
                  <a:pos x="0" y="0"/>
                </a:cxn>
                <a:cxn ang="0">
                  <a:pos x="0" y="2"/>
                </a:cxn>
                <a:cxn ang="0">
                  <a:pos x="0" y="2"/>
                </a:cxn>
                <a:cxn ang="0">
                  <a:pos x="0" y="2"/>
                </a:cxn>
                <a:cxn ang="0">
                  <a:pos x="0" y="2"/>
                </a:cxn>
                <a:cxn ang="0">
                  <a:pos x="0" y="0"/>
                </a:cxn>
                <a:cxn ang="0">
                  <a:pos x="0" y="0"/>
                </a:cxn>
              </a:cxnLst>
              <a:rect l="0" t="0" r="r" b="b"/>
              <a:pathLst>
                <a:path h="2">
                  <a:moveTo>
                    <a:pt x="0" y="0"/>
                  </a:moveTo>
                  <a:lnTo>
                    <a:pt x="0" y="2"/>
                  </a:lnTo>
                  <a:lnTo>
                    <a:pt x="0" y="2"/>
                  </a:lnTo>
                  <a:lnTo>
                    <a:pt x="0" y="2"/>
                  </a:lnTo>
                  <a:lnTo>
                    <a:pt x="0" y="2"/>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2" name="Freeform 222"/>
            <p:cNvSpPr>
              <a:spLocks/>
            </p:cNvSpPr>
            <p:nvPr/>
          </p:nvSpPr>
          <p:spPr bwMode="auto">
            <a:xfrm>
              <a:off x="904875" y="125412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3" name="Freeform 223"/>
            <p:cNvSpPr>
              <a:spLocks/>
            </p:cNvSpPr>
            <p:nvPr/>
          </p:nvSpPr>
          <p:spPr bwMode="auto">
            <a:xfrm>
              <a:off x="904875" y="1257300"/>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4" name="Freeform 224"/>
            <p:cNvSpPr>
              <a:spLocks/>
            </p:cNvSpPr>
            <p:nvPr/>
          </p:nvSpPr>
          <p:spPr bwMode="auto">
            <a:xfrm>
              <a:off x="1936750" y="1079500"/>
              <a:ext cx="22225" cy="38100"/>
            </a:xfrm>
            <a:custGeom>
              <a:avLst/>
              <a:gdLst/>
              <a:ahLst/>
              <a:cxnLst>
                <a:cxn ang="0">
                  <a:pos x="4" y="24"/>
                </a:cxn>
                <a:cxn ang="0">
                  <a:pos x="4" y="24"/>
                </a:cxn>
                <a:cxn ang="0">
                  <a:pos x="6" y="20"/>
                </a:cxn>
                <a:cxn ang="0">
                  <a:pos x="6" y="20"/>
                </a:cxn>
                <a:cxn ang="0">
                  <a:pos x="8" y="20"/>
                </a:cxn>
                <a:cxn ang="0">
                  <a:pos x="10" y="22"/>
                </a:cxn>
                <a:cxn ang="0">
                  <a:pos x="10" y="22"/>
                </a:cxn>
                <a:cxn ang="0">
                  <a:pos x="12" y="18"/>
                </a:cxn>
                <a:cxn ang="0">
                  <a:pos x="12" y="16"/>
                </a:cxn>
                <a:cxn ang="0">
                  <a:pos x="12" y="16"/>
                </a:cxn>
                <a:cxn ang="0">
                  <a:pos x="12" y="12"/>
                </a:cxn>
                <a:cxn ang="0">
                  <a:pos x="12" y="12"/>
                </a:cxn>
                <a:cxn ang="0">
                  <a:pos x="14" y="8"/>
                </a:cxn>
                <a:cxn ang="0">
                  <a:pos x="14" y="8"/>
                </a:cxn>
                <a:cxn ang="0">
                  <a:pos x="14" y="6"/>
                </a:cxn>
                <a:cxn ang="0">
                  <a:pos x="12" y="4"/>
                </a:cxn>
                <a:cxn ang="0">
                  <a:pos x="8" y="0"/>
                </a:cxn>
                <a:cxn ang="0">
                  <a:pos x="8" y="0"/>
                </a:cxn>
                <a:cxn ang="0">
                  <a:pos x="4" y="4"/>
                </a:cxn>
                <a:cxn ang="0">
                  <a:pos x="0" y="4"/>
                </a:cxn>
                <a:cxn ang="0">
                  <a:pos x="0" y="4"/>
                </a:cxn>
                <a:cxn ang="0">
                  <a:pos x="0" y="4"/>
                </a:cxn>
                <a:cxn ang="0">
                  <a:pos x="0" y="4"/>
                </a:cxn>
                <a:cxn ang="0">
                  <a:pos x="2" y="10"/>
                </a:cxn>
                <a:cxn ang="0">
                  <a:pos x="2" y="10"/>
                </a:cxn>
                <a:cxn ang="0">
                  <a:pos x="2" y="18"/>
                </a:cxn>
                <a:cxn ang="0">
                  <a:pos x="2" y="22"/>
                </a:cxn>
                <a:cxn ang="0">
                  <a:pos x="4" y="24"/>
                </a:cxn>
                <a:cxn ang="0">
                  <a:pos x="4" y="24"/>
                </a:cxn>
              </a:cxnLst>
              <a:rect l="0" t="0" r="r" b="b"/>
              <a:pathLst>
                <a:path w="14" h="24">
                  <a:moveTo>
                    <a:pt x="4" y="24"/>
                  </a:moveTo>
                  <a:lnTo>
                    <a:pt x="4" y="24"/>
                  </a:lnTo>
                  <a:lnTo>
                    <a:pt x="6" y="20"/>
                  </a:lnTo>
                  <a:lnTo>
                    <a:pt x="6" y="20"/>
                  </a:lnTo>
                  <a:lnTo>
                    <a:pt x="8" y="20"/>
                  </a:lnTo>
                  <a:lnTo>
                    <a:pt x="10" y="22"/>
                  </a:lnTo>
                  <a:lnTo>
                    <a:pt x="10" y="22"/>
                  </a:lnTo>
                  <a:lnTo>
                    <a:pt x="12" y="18"/>
                  </a:lnTo>
                  <a:lnTo>
                    <a:pt x="12" y="16"/>
                  </a:lnTo>
                  <a:lnTo>
                    <a:pt x="12" y="16"/>
                  </a:lnTo>
                  <a:lnTo>
                    <a:pt x="12" y="12"/>
                  </a:lnTo>
                  <a:lnTo>
                    <a:pt x="12" y="12"/>
                  </a:lnTo>
                  <a:lnTo>
                    <a:pt x="14" y="8"/>
                  </a:lnTo>
                  <a:lnTo>
                    <a:pt x="14" y="8"/>
                  </a:lnTo>
                  <a:lnTo>
                    <a:pt x="14" y="6"/>
                  </a:lnTo>
                  <a:lnTo>
                    <a:pt x="12" y="4"/>
                  </a:lnTo>
                  <a:lnTo>
                    <a:pt x="8" y="0"/>
                  </a:lnTo>
                  <a:lnTo>
                    <a:pt x="8" y="0"/>
                  </a:lnTo>
                  <a:lnTo>
                    <a:pt x="4" y="4"/>
                  </a:lnTo>
                  <a:lnTo>
                    <a:pt x="0" y="4"/>
                  </a:lnTo>
                  <a:lnTo>
                    <a:pt x="0" y="4"/>
                  </a:lnTo>
                  <a:lnTo>
                    <a:pt x="0" y="4"/>
                  </a:lnTo>
                  <a:lnTo>
                    <a:pt x="0" y="4"/>
                  </a:lnTo>
                  <a:lnTo>
                    <a:pt x="2" y="10"/>
                  </a:lnTo>
                  <a:lnTo>
                    <a:pt x="2" y="10"/>
                  </a:lnTo>
                  <a:lnTo>
                    <a:pt x="2" y="18"/>
                  </a:lnTo>
                  <a:lnTo>
                    <a:pt x="2" y="22"/>
                  </a:lnTo>
                  <a:lnTo>
                    <a:pt x="4" y="24"/>
                  </a:lnTo>
                  <a:lnTo>
                    <a:pt x="4"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5" name="Freeform 225"/>
            <p:cNvSpPr>
              <a:spLocks/>
            </p:cNvSpPr>
            <p:nvPr/>
          </p:nvSpPr>
          <p:spPr bwMode="auto">
            <a:xfrm>
              <a:off x="1101725" y="1079500"/>
              <a:ext cx="22225" cy="25400"/>
            </a:xfrm>
            <a:custGeom>
              <a:avLst/>
              <a:gdLst/>
              <a:ahLst/>
              <a:cxnLst>
                <a:cxn ang="0">
                  <a:pos x="4" y="14"/>
                </a:cxn>
                <a:cxn ang="0">
                  <a:pos x="4" y="14"/>
                </a:cxn>
                <a:cxn ang="0">
                  <a:pos x="2" y="14"/>
                </a:cxn>
                <a:cxn ang="0">
                  <a:pos x="2" y="14"/>
                </a:cxn>
                <a:cxn ang="0">
                  <a:pos x="4" y="12"/>
                </a:cxn>
                <a:cxn ang="0">
                  <a:pos x="6" y="10"/>
                </a:cxn>
                <a:cxn ang="0">
                  <a:pos x="6" y="10"/>
                </a:cxn>
                <a:cxn ang="0">
                  <a:pos x="10" y="4"/>
                </a:cxn>
                <a:cxn ang="0">
                  <a:pos x="10" y="4"/>
                </a:cxn>
                <a:cxn ang="0">
                  <a:pos x="6" y="0"/>
                </a:cxn>
                <a:cxn ang="0">
                  <a:pos x="6" y="0"/>
                </a:cxn>
                <a:cxn ang="0">
                  <a:pos x="2" y="6"/>
                </a:cxn>
                <a:cxn ang="0">
                  <a:pos x="0" y="10"/>
                </a:cxn>
                <a:cxn ang="0">
                  <a:pos x="0" y="14"/>
                </a:cxn>
                <a:cxn ang="0">
                  <a:pos x="0" y="14"/>
                </a:cxn>
                <a:cxn ang="0">
                  <a:pos x="2" y="16"/>
                </a:cxn>
                <a:cxn ang="0">
                  <a:pos x="6" y="16"/>
                </a:cxn>
                <a:cxn ang="0">
                  <a:pos x="12" y="16"/>
                </a:cxn>
                <a:cxn ang="0">
                  <a:pos x="14" y="12"/>
                </a:cxn>
                <a:cxn ang="0">
                  <a:pos x="14" y="12"/>
                </a:cxn>
                <a:cxn ang="0">
                  <a:pos x="10" y="10"/>
                </a:cxn>
                <a:cxn ang="0">
                  <a:pos x="8" y="10"/>
                </a:cxn>
                <a:cxn ang="0">
                  <a:pos x="4" y="14"/>
                </a:cxn>
                <a:cxn ang="0">
                  <a:pos x="4" y="14"/>
                </a:cxn>
              </a:cxnLst>
              <a:rect l="0" t="0" r="r" b="b"/>
              <a:pathLst>
                <a:path w="14" h="16">
                  <a:moveTo>
                    <a:pt x="4" y="14"/>
                  </a:moveTo>
                  <a:lnTo>
                    <a:pt x="4" y="14"/>
                  </a:lnTo>
                  <a:lnTo>
                    <a:pt x="2" y="14"/>
                  </a:lnTo>
                  <a:lnTo>
                    <a:pt x="2" y="14"/>
                  </a:lnTo>
                  <a:lnTo>
                    <a:pt x="4" y="12"/>
                  </a:lnTo>
                  <a:lnTo>
                    <a:pt x="6" y="10"/>
                  </a:lnTo>
                  <a:lnTo>
                    <a:pt x="6" y="10"/>
                  </a:lnTo>
                  <a:lnTo>
                    <a:pt x="10" y="4"/>
                  </a:lnTo>
                  <a:lnTo>
                    <a:pt x="10" y="4"/>
                  </a:lnTo>
                  <a:lnTo>
                    <a:pt x="6" y="0"/>
                  </a:lnTo>
                  <a:lnTo>
                    <a:pt x="6" y="0"/>
                  </a:lnTo>
                  <a:lnTo>
                    <a:pt x="2" y="6"/>
                  </a:lnTo>
                  <a:lnTo>
                    <a:pt x="0" y="10"/>
                  </a:lnTo>
                  <a:lnTo>
                    <a:pt x="0" y="14"/>
                  </a:lnTo>
                  <a:lnTo>
                    <a:pt x="0" y="14"/>
                  </a:lnTo>
                  <a:lnTo>
                    <a:pt x="2" y="16"/>
                  </a:lnTo>
                  <a:lnTo>
                    <a:pt x="6" y="16"/>
                  </a:lnTo>
                  <a:lnTo>
                    <a:pt x="12" y="16"/>
                  </a:lnTo>
                  <a:lnTo>
                    <a:pt x="14" y="12"/>
                  </a:lnTo>
                  <a:lnTo>
                    <a:pt x="14" y="12"/>
                  </a:lnTo>
                  <a:lnTo>
                    <a:pt x="10" y="10"/>
                  </a:lnTo>
                  <a:lnTo>
                    <a:pt x="8" y="10"/>
                  </a:lnTo>
                  <a:lnTo>
                    <a:pt x="4" y="14"/>
                  </a:lnTo>
                  <a:lnTo>
                    <a:pt x="4"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6" name="Freeform 226"/>
            <p:cNvSpPr>
              <a:spLocks/>
            </p:cNvSpPr>
            <p:nvPr/>
          </p:nvSpPr>
          <p:spPr bwMode="auto">
            <a:xfrm>
              <a:off x="984250" y="1168400"/>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7" name="Freeform 227"/>
            <p:cNvSpPr>
              <a:spLocks/>
            </p:cNvSpPr>
            <p:nvPr/>
          </p:nvSpPr>
          <p:spPr bwMode="auto">
            <a:xfrm>
              <a:off x="2263775" y="1168400"/>
              <a:ext cx="31750" cy="15875"/>
            </a:xfrm>
            <a:custGeom>
              <a:avLst/>
              <a:gdLst/>
              <a:ahLst/>
              <a:cxnLst>
                <a:cxn ang="0">
                  <a:pos x="6" y="10"/>
                </a:cxn>
                <a:cxn ang="0">
                  <a:pos x="6" y="10"/>
                </a:cxn>
                <a:cxn ang="0">
                  <a:pos x="6" y="8"/>
                </a:cxn>
                <a:cxn ang="0">
                  <a:pos x="6" y="8"/>
                </a:cxn>
                <a:cxn ang="0">
                  <a:pos x="12" y="8"/>
                </a:cxn>
                <a:cxn ang="0">
                  <a:pos x="16" y="6"/>
                </a:cxn>
                <a:cxn ang="0">
                  <a:pos x="16" y="6"/>
                </a:cxn>
                <a:cxn ang="0">
                  <a:pos x="14" y="4"/>
                </a:cxn>
                <a:cxn ang="0">
                  <a:pos x="14" y="4"/>
                </a:cxn>
                <a:cxn ang="0">
                  <a:pos x="20" y="0"/>
                </a:cxn>
                <a:cxn ang="0">
                  <a:pos x="20" y="0"/>
                </a:cxn>
                <a:cxn ang="0">
                  <a:pos x="10" y="2"/>
                </a:cxn>
                <a:cxn ang="0">
                  <a:pos x="10" y="2"/>
                </a:cxn>
                <a:cxn ang="0">
                  <a:pos x="6" y="2"/>
                </a:cxn>
                <a:cxn ang="0">
                  <a:pos x="6" y="2"/>
                </a:cxn>
                <a:cxn ang="0">
                  <a:pos x="6" y="4"/>
                </a:cxn>
                <a:cxn ang="0">
                  <a:pos x="6" y="4"/>
                </a:cxn>
                <a:cxn ang="0">
                  <a:pos x="0" y="6"/>
                </a:cxn>
                <a:cxn ang="0">
                  <a:pos x="0" y="6"/>
                </a:cxn>
                <a:cxn ang="0">
                  <a:pos x="2" y="8"/>
                </a:cxn>
                <a:cxn ang="0">
                  <a:pos x="2" y="8"/>
                </a:cxn>
                <a:cxn ang="0">
                  <a:pos x="6" y="10"/>
                </a:cxn>
                <a:cxn ang="0">
                  <a:pos x="6" y="10"/>
                </a:cxn>
              </a:cxnLst>
              <a:rect l="0" t="0" r="r" b="b"/>
              <a:pathLst>
                <a:path w="20" h="10">
                  <a:moveTo>
                    <a:pt x="6" y="10"/>
                  </a:moveTo>
                  <a:lnTo>
                    <a:pt x="6" y="10"/>
                  </a:lnTo>
                  <a:lnTo>
                    <a:pt x="6" y="8"/>
                  </a:lnTo>
                  <a:lnTo>
                    <a:pt x="6" y="8"/>
                  </a:lnTo>
                  <a:lnTo>
                    <a:pt x="12" y="8"/>
                  </a:lnTo>
                  <a:lnTo>
                    <a:pt x="16" y="6"/>
                  </a:lnTo>
                  <a:lnTo>
                    <a:pt x="16" y="6"/>
                  </a:lnTo>
                  <a:lnTo>
                    <a:pt x="14" y="4"/>
                  </a:lnTo>
                  <a:lnTo>
                    <a:pt x="14" y="4"/>
                  </a:lnTo>
                  <a:lnTo>
                    <a:pt x="20" y="0"/>
                  </a:lnTo>
                  <a:lnTo>
                    <a:pt x="20" y="0"/>
                  </a:lnTo>
                  <a:lnTo>
                    <a:pt x="10" y="2"/>
                  </a:lnTo>
                  <a:lnTo>
                    <a:pt x="10" y="2"/>
                  </a:lnTo>
                  <a:lnTo>
                    <a:pt x="6" y="2"/>
                  </a:lnTo>
                  <a:lnTo>
                    <a:pt x="6" y="2"/>
                  </a:lnTo>
                  <a:lnTo>
                    <a:pt x="6" y="4"/>
                  </a:lnTo>
                  <a:lnTo>
                    <a:pt x="6" y="4"/>
                  </a:lnTo>
                  <a:lnTo>
                    <a:pt x="0" y="6"/>
                  </a:lnTo>
                  <a:lnTo>
                    <a:pt x="0" y="6"/>
                  </a:lnTo>
                  <a:lnTo>
                    <a:pt x="2" y="8"/>
                  </a:lnTo>
                  <a:lnTo>
                    <a:pt x="2" y="8"/>
                  </a:lnTo>
                  <a:lnTo>
                    <a:pt x="6" y="10"/>
                  </a:lnTo>
                  <a:lnTo>
                    <a:pt x="6"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8" name="Freeform 228"/>
            <p:cNvSpPr>
              <a:spLocks/>
            </p:cNvSpPr>
            <p:nvPr/>
          </p:nvSpPr>
          <p:spPr bwMode="auto">
            <a:xfrm>
              <a:off x="1939925" y="1050925"/>
              <a:ext cx="12700" cy="25400"/>
            </a:xfrm>
            <a:custGeom>
              <a:avLst/>
              <a:gdLst/>
              <a:ahLst/>
              <a:cxnLst>
                <a:cxn ang="0">
                  <a:pos x="2" y="10"/>
                </a:cxn>
                <a:cxn ang="0">
                  <a:pos x="2" y="10"/>
                </a:cxn>
                <a:cxn ang="0">
                  <a:pos x="0" y="10"/>
                </a:cxn>
                <a:cxn ang="0">
                  <a:pos x="0" y="10"/>
                </a:cxn>
                <a:cxn ang="0">
                  <a:pos x="2" y="12"/>
                </a:cxn>
                <a:cxn ang="0">
                  <a:pos x="2" y="12"/>
                </a:cxn>
                <a:cxn ang="0">
                  <a:pos x="2" y="12"/>
                </a:cxn>
                <a:cxn ang="0">
                  <a:pos x="2" y="12"/>
                </a:cxn>
                <a:cxn ang="0">
                  <a:pos x="2" y="12"/>
                </a:cxn>
                <a:cxn ang="0">
                  <a:pos x="2" y="12"/>
                </a:cxn>
                <a:cxn ang="0">
                  <a:pos x="2" y="12"/>
                </a:cxn>
                <a:cxn ang="0">
                  <a:pos x="2" y="14"/>
                </a:cxn>
                <a:cxn ang="0">
                  <a:pos x="2" y="14"/>
                </a:cxn>
                <a:cxn ang="0">
                  <a:pos x="2" y="14"/>
                </a:cxn>
                <a:cxn ang="0">
                  <a:pos x="2" y="14"/>
                </a:cxn>
                <a:cxn ang="0">
                  <a:pos x="2" y="16"/>
                </a:cxn>
                <a:cxn ang="0">
                  <a:pos x="2" y="16"/>
                </a:cxn>
                <a:cxn ang="0">
                  <a:pos x="4" y="16"/>
                </a:cxn>
                <a:cxn ang="0">
                  <a:pos x="4" y="16"/>
                </a:cxn>
                <a:cxn ang="0">
                  <a:pos x="4" y="16"/>
                </a:cxn>
                <a:cxn ang="0">
                  <a:pos x="6" y="16"/>
                </a:cxn>
                <a:cxn ang="0">
                  <a:pos x="6" y="16"/>
                </a:cxn>
                <a:cxn ang="0">
                  <a:pos x="8" y="14"/>
                </a:cxn>
                <a:cxn ang="0">
                  <a:pos x="8" y="10"/>
                </a:cxn>
                <a:cxn ang="0">
                  <a:pos x="8" y="0"/>
                </a:cxn>
                <a:cxn ang="0">
                  <a:pos x="8" y="0"/>
                </a:cxn>
                <a:cxn ang="0">
                  <a:pos x="8" y="0"/>
                </a:cxn>
                <a:cxn ang="0">
                  <a:pos x="8" y="0"/>
                </a:cxn>
                <a:cxn ang="0">
                  <a:pos x="6" y="0"/>
                </a:cxn>
                <a:cxn ang="0">
                  <a:pos x="6" y="0"/>
                </a:cxn>
                <a:cxn ang="0">
                  <a:pos x="6" y="2"/>
                </a:cxn>
                <a:cxn ang="0">
                  <a:pos x="6" y="2"/>
                </a:cxn>
                <a:cxn ang="0">
                  <a:pos x="0" y="6"/>
                </a:cxn>
                <a:cxn ang="0">
                  <a:pos x="0" y="6"/>
                </a:cxn>
                <a:cxn ang="0">
                  <a:pos x="0" y="8"/>
                </a:cxn>
                <a:cxn ang="0">
                  <a:pos x="0" y="8"/>
                </a:cxn>
                <a:cxn ang="0">
                  <a:pos x="0" y="8"/>
                </a:cxn>
                <a:cxn ang="0">
                  <a:pos x="0" y="8"/>
                </a:cxn>
                <a:cxn ang="0">
                  <a:pos x="2" y="10"/>
                </a:cxn>
                <a:cxn ang="0">
                  <a:pos x="2" y="10"/>
                </a:cxn>
              </a:cxnLst>
              <a:rect l="0" t="0" r="r" b="b"/>
              <a:pathLst>
                <a:path w="8" h="16">
                  <a:moveTo>
                    <a:pt x="2" y="10"/>
                  </a:moveTo>
                  <a:lnTo>
                    <a:pt x="2" y="10"/>
                  </a:lnTo>
                  <a:lnTo>
                    <a:pt x="0" y="10"/>
                  </a:lnTo>
                  <a:lnTo>
                    <a:pt x="0" y="10"/>
                  </a:lnTo>
                  <a:lnTo>
                    <a:pt x="2" y="12"/>
                  </a:lnTo>
                  <a:lnTo>
                    <a:pt x="2" y="12"/>
                  </a:lnTo>
                  <a:lnTo>
                    <a:pt x="2" y="12"/>
                  </a:lnTo>
                  <a:lnTo>
                    <a:pt x="2" y="12"/>
                  </a:lnTo>
                  <a:lnTo>
                    <a:pt x="2" y="12"/>
                  </a:lnTo>
                  <a:lnTo>
                    <a:pt x="2" y="12"/>
                  </a:lnTo>
                  <a:lnTo>
                    <a:pt x="2" y="12"/>
                  </a:lnTo>
                  <a:lnTo>
                    <a:pt x="2" y="14"/>
                  </a:lnTo>
                  <a:lnTo>
                    <a:pt x="2" y="14"/>
                  </a:lnTo>
                  <a:lnTo>
                    <a:pt x="2" y="14"/>
                  </a:lnTo>
                  <a:lnTo>
                    <a:pt x="2" y="14"/>
                  </a:lnTo>
                  <a:lnTo>
                    <a:pt x="2" y="16"/>
                  </a:lnTo>
                  <a:lnTo>
                    <a:pt x="2" y="16"/>
                  </a:lnTo>
                  <a:lnTo>
                    <a:pt x="4" y="16"/>
                  </a:lnTo>
                  <a:lnTo>
                    <a:pt x="4" y="16"/>
                  </a:lnTo>
                  <a:lnTo>
                    <a:pt x="4" y="16"/>
                  </a:lnTo>
                  <a:lnTo>
                    <a:pt x="6" y="16"/>
                  </a:lnTo>
                  <a:lnTo>
                    <a:pt x="6" y="16"/>
                  </a:lnTo>
                  <a:lnTo>
                    <a:pt x="8" y="14"/>
                  </a:lnTo>
                  <a:lnTo>
                    <a:pt x="8" y="10"/>
                  </a:lnTo>
                  <a:lnTo>
                    <a:pt x="8" y="0"/>
                  </a:lnTo>
                  <a:lnTo>
                    <a:pt x="8" y="0"/>
                  </a:lnTo>
                  <a:lnTo>
                    <a:pt x="8" y="0"/>
                  </a:lnTo>
                  <a:lnTo>
                    <a:pt x="8" y="0"/>
                  </a:lnTo>
                  <a:lnTo>
                    <a:pt x="6" y="0"/>
                  </a:lnTo>
                  <a:lnTo>
                    <a:pt x="6" y="0"/>
                  </a:lnTo>
                  <a:lnTo>
                    <a:pt x="6" y="2"/>
                  </a:lnTo>
                  <a:lnTo>
                    <a:pt x="6" y="2"/>
                  </a:lnTo>
                  <a:lnTo>
                    <a:pt x="0" y="6"/>
                  </a:lnTo>
                  <a:lnTo>
                    <a:pt x="0" y="6"/>
                  </a:lnTo>
                  <a:lnTo>
                    <a:pt x="0" y="8"/>
                  </a:lnTo>
                  <a:lnTo>
                    <a:pt x="0" y="8"/>
                  </a:lnTo>
                  <a:lnTo>
                    <a:pt x="0" y="8"/>
                  </a:lnTo>
                  <a:lnTo>
                    <a:pt x="0" y="8"/>
                  </a:lnTo>
                  <a:lnTo>
                    <a:pt x="2" y="10"/>
                  </a:lnTo>
                  <a:lnTo>
                    <a:pt x="2"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9" name="Freeform 229"/>
            <p:cNvSpPr>
              <a:spLocks/>
            </p:cNvSpPr>
            <p:nvPr/>
          </p:nvSpPr>
          <p:spPr bwMode="auto">
            <a:xfrm>
              <a:off x="2146300" y="1168400"/>
              <a:ext cx="38100" cy="9525"/>
            </a:xfrm>
            <a:custGeom>
              <a:avLst/>
              <a:gdLst/>
              <a:ahLst/>
              <a:cxnLst>
                <a:cxn ang="0">
                  <a:pos x="10" y="6"/>
                </a:cxn>
                <a:cxn ang="0">
                  <a:pos x="10" y="6"/>
                </a:cxn>
                <a:cxn ang="0">
                  <a:pos x="22" y="6"/>
                </a:cxn>
                <a:cxn ang="0">
                  <a:pos x="22" y="6"/>
                </a:cxn>
                <a:cxn ang="0">
                  <a:pos x="24" y="4"/>
                </a:cxn>
                <a:cxn ang="0">
                  <a:pos x="24" y="4"/>
                </a:cxn>
                <a:cxn ang="0">
                  <a:pos x="18" y="6"/>
                </a:cxn>
                <a:cxn ang="0">
                  <a:pos x="18" y="6"/>
                </a:cxn>
                <a:cxn ang="0">
                  <a:pos x="18" y="4"/>
                </a:cxn>
                <a:cxn ang="0">
                  <a:pos x="18" y="4"/>
                </a:cxn>
                <a:cxn ang="0">
                  <a:pos x="18" y="4"/>
                </a:cxn>
                <a:cxn ang="0">
                  <a:pos x="18" y="4"/>
                </a:cxn>
                <a:cxn ang="0">
                  <a:pos x="18" y="4"/>
                </a:cxn>
                <a:cxn ang="0">
                  <a:pos x="18" y="4"/>
                </a:cxn>
                <a:cxn ang="0">
                  <a:pos x="12" y="2"/>
                </a:cxn>
                <a:cxn ang="0">
                  <a:pos x="12" y="2"/>
                </a:cxn>
                <a:cxn ang="0">
                  <a:pos x="6" y="2"/>
                </a:cxn>
                <a:cxn ang="0">
                  <a:pos x="6" y="2"/>
                </a:cxn>
                <a:cxn ang="0">
                  <a:pos x="4" y="2"/>
                </a:cxn>
                <a:cxn ang="0">
                  <a:pos x="4" y="2"/>
                </a:cxn>
                <a:cxn ang="0">
                  <a:pos x="4" y="0"/>
                </a:cxn>
                <a:cxn ang="0">
                  <a:pos x="4" y="0"/>
                </a:cxn>
                <a:cxn ang="0">
                  <a:pos x="4" y="0"/>
                </a:cxn>
                <a:cxn ang="0">
                  <a:pos x="4" y="0"/>
                </a:cxn>
                <a:cxn ang="0">
                  <a:pos x="4" y="2"/>
                </a:cxn>
                <a:cxn ang="0">
                  <a:pos x="4" y="2"/>
                </a:cxn>
                <a:cxn ang="0">
                  <a:pos x="0" y="0"/>
                </a:cxn>
                <a:cxn ang="0">
                  <a:pos x="0" y="0"/>
                </a:cxn>
                <a:cxn ang="0">
                  <a:pos x="0" y="0"/>
                </a:cxn>
                <a:cxn ang="0">
                  <a:pos x="0" y="0"/>
                </a:cxn>
                <a:cxn ang="0">
                  <a:pos x="0" y="0"/>
                </a:cxn>
                <a:cxn ang="0">
                  <a:pos x="0" y="0"/>
                </a:cxn>
                <a:cxn ang="0">
                  <a:pos x="0" y="4"/>
                </a:cxn>
                <a:cxn ang="0">
                  <a:pos x="0" y="4"/>
                </a:cxn>
                <a:cxn ang="0">
                  <a:pos x="10" y="6"/>
                </a:cxn>
                <a:cxn ang="0">
                  <a:pos x="10" y="6"/>
                </a:cxn>
                <a:cxn ang="0">
                  <a:pos x="10" y="6"/>
                </a:cxn>
              </a:cxnLst>
              <a:rect l="0" t="0" r="r" b="b"/>
              <a:pathLst>
                <a:path w="24" h="6">
                  <a:moveTo>
                    <a:pt x="10" y="6"/>
                  </a:moveTo>
                  <a:lnTo>
                    <a:pt x="10" y="6"/>
                  </a:lnTo>
                  <a:lnTo>
                    <a:pt x="22" y="6"/>
                  </a:lnTo>
                  <a:lnTo>
                    <a:pt x="22" y="6"/>
                  </a:lnTo>
                  <a:lnTo>
                    <a:pt x="24" y="4"/>
                  </a:lnTo>
                  <a:lnTo>
                    <a:pt x="24" y="4"/>
                  </a:lnTo>
                  <a:lnTo>
                    <a:pt x="18" y="6"/>
                  </a:lnTo>
                  <a:lnTo>
                    <a:pt x="18" y="6"/>
                  </a:lnTo>
                  <a:lnTo>
                    <a:pt x="18" y="4"/>
                  </a:lnTo>
                  <a:lnTo>
                    <a:pt x="18" y="4"/>
                  </a:lnTo>
                  <a:lnTo>
                    <a:pt x="18" y="4"/>
                  </a:lnTo>
                  <a:lnTo>
                    <a:pt x="18" y="4"/>
                  </a:lnTo>
                  <a:lnTo>
                    <a:pt x="18" y="4"/>
                  </a:lnTo>
                  <a:lnTo>
                    <a:pt x="18" y="4"/>
                  </a:lnTo>
                  <a:lnTo>
                    <a:pt x="12" y="2"/>
                  </a:lnTo>
                  <a:lnTo>
                    <a:pt x="12" y="2"/>
                  </a:lnTo>
                  <a:lnTo>
                    <a:pt x="6" y="2"/>
                  </a:lnTo>
                  <a:lnTo>
                    <a:pt x="6" y="2"/>
                  </a:lnTo>
                  <a:lnTo>
                    <a:pt x="4" y="2"/>
                  </a:lnTo>
                  <a:lnTo>
                    <a:pt x="4" y="2"/>
                  </a:lnTo>
                  <a:lnTo>
                    <a:pt x="4" y="0"/>
                  </a:lnTo>
                  <a:lnTo>
                    <a:pt x="4" y="0"/>
                  </a:lnTo>
                  <a:lnTo>
                    <a:pt x="4" y="0"/>
                  </a:lnTo>
                  <a:lnTo>
                    <a:pt x="4" y="0"/>
                  </a:lnTo>
                  <a:lnTo>
                    <a:pt x="4" y="2"/>
                  </a:lnTo>
                  <a:lnTo>
                    <a:pt x="4" y="2"/>
                  </a:lnTo>
                  <a:lnTo>
                    <a:pt x="0" y="0"/>
                  </a:lnTo>
                  <a:lnTo>
                    <a:pt x="0" y="0"/>
                  </a:lnTo>
                  <a:lnTo>
                    <a:pt x="0" y="0"/>
                  </a:lnTo>
                  <a:lnTo>
                    <a:pt x="0" y="0"/>
                  </a:lnTo>
                  <a:lnTo>
                    <a:pt x="0" y="0"/>
                  </a:lnTo>
                  <a:lnTo>
                    <a:pt x="0" y="0"/>
                  </a:lnTo>
                  <a:lnTo>
                    <a:pt x="0" y="4"/>
                  </a:lnTo>
                  <a:lnTo>
                    <a:pt x="0" y="4"/>
                  </a:lnTo>
                  <a:lnTo>
                    <a:pt x="10" y="6"/>
                  </a:lnTo>
                  <a:lnTo>
                    <a:pt x="10" y="6"/>
                  </a:lnTo>
                  <a:lnTo>
                    <a:pt x="1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0" name="Freeform 230"/>
            <p:cNvSpPr>
              <a:spLocks/>
            </p:cNvSpPr>
            <p:nvPr/>
          </p:nvSpPr>
          <p:spPr bwMode="auto">
            <a:xfrm>
              <a:off x="1289050" y="774700"/>
              <a:ext cx="6350" cy="3175"/>
            </a:xfrm>
            <a:custGeom>
              <a:avLst/>
              <a:gdLst/>
              <a:ahLst/>
              <a:cxnLst>
                <a:cxn ang="0">
                  <a:pos x="2" y="0"/>
                </a:cxn>
                <a:cxn ang="0">
                  <a:pos x="2" y="0"/>
                </a:cxn>
                <a:cxn ang="0">
                  <a:pos x="0" y="2"/>
                </a:cxn>
                <a:cxn ang="0">
                  <a:pos x="0" y="2"/>
                </a:cxn>
                <a:cxn ang="0">
                  <a:pos x="0" y="2"/>
                </a:cxn>
                <a:cxn ang="0">
                  <a:pos x="0" y="2"/>
                </a:cxn>
                <a:cxn ang="0">
                  <a:pos x="4" y="0"/>
                </a:cxn>
                <a:cxn ang="0">
                  <a:pos x="4" y="0"/>
                </a:cxn>
                <a:cxn ang="0">
                  <a:pos x="4" y="0"/>
                </a:cxn>
                <a:cxn ang="0">
                  <a:pos x="4" y="0"/>
                </a:cxn>
                <a:cxn ang="0">
                  <a:pos x="2" y="0"/>
                </a:cxn>
                <a:cxn ang="0">
                  <a:pos x="2" y="0"/>
                </a:cxn>
              </a:cxnLst>
              <a:rect l="0" t="0" r="r" b="b"/>
              <a:pathLst>
                <a:path w="4" h="2">
                  <a:moveTo>
                    <a:pt x="2" y="0"/>
                  </a:moveTo>
                  <a:lnTo>
                    <a:pt x="2" y="0"/>
                  </a:lnTo>
                  <a:lnTo>
                    <a:pt x="0" y="2"/>
                  </a:lnTo>
                  <a:lnTo>
                    <a:pt x="0" y="2"/>
                  </a:lnTo>
                  <a:lnTo>
                    <a:pt x="0" y="2"/>
                  </a:lnTo>
                  <a:lnTo>
                    <a:pt x="0" y="2"/>
                  </a:lnTo>
                  <a:lnTo>
                    <a:pt x="4" y="0"/>
                  </a:lnTo>
                  <a:lnTo>
                    <a:pt x="4" y="0"/>
                  </a:lnTo>
                  <a:lnTo>
                    <a:pt x="4" y="0"/>
                  </a:lnTo>
                  <a:lnTo>
                    <a:pt x="4" y="0"/>
                  </a:lnTo>
                  <a:lnTo>
                    <a:pt x="2" y="0"/>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1" name="Freeform 231"/>
            <p:cNvSpPr>
              <a:spLocks/>
            </p:cNvSpPr>
            <p:nvPr/>
          </p:nvSpPr>
          <p:spPr bwMode="auto">
            <a:xfrm>
              <a:off x="1177925" y="1838325"/>
              <a:ext cx="28575" cy="22225"/>
            </a:xfrm>
            <a:custGeom>
              <a:avLst/>
              <a:gdLst/>
              <a:ahLst/>
              <a:cxnLst>
                <a:cxn ang="0">
                  <a:pos x="2" y="0"/>
                </a:cxn>
                <a:cxn ang="0">
                  <a:pos x="2" y="0"/>
                </a:cxn>
                <a:cxn ang="0">
                  <a:pos x="0" y="8"/>
                </a:cxn>
                <a:cxn ang="0">
                  <a:pos x="0" y="14"/>
                </a:cxn>
                <a:cxn ang="0">
                  <a:pos x="0" y="14"/>
                </a:cxn>
                <a:cxn ang="0">
                  <a:pos x="10" y="14"/>
                </a:cxn>
                <a:cxn ang="0">
                  <a:pos x="16" y="10"/>
                </a:cxn>
                <a:cxn ang="0">
                  <a:pos x="16" y="10"/>
                </a:cxn>
                <a:cxn ang="0">
                  <a:pos x="18" y="2"/>
                </a:cxn>
                <a:cxn ang="0">
                  <a:pos x="18" y="2"/>
                </a:cxn>
                <a:cxn ang="0">
                  <a:pos x="10" y="2"/>
                </a:cxn>
                <a:cxn ang="0">
                  <a:pos x="2" y="0"/>
                </a:cxn>
                <a:cxn ang="0">
                  <a:pos x="2" y="0"/>
                </a:cxn>
              </a:cxnLst>
              <a:rect l="0" t="0" r="r" b="b"/>
              <a:pathLst>
                <a:path w="18" h="14">
                  <a:moveTo>
                    <a:pt x="2" y="0"/>
                  </a:moveTo>
                  <a:lnTo>
                    <a:pt x="2" y="0"/>
                  </a:lnTo>
                  <a:lnTo>
                    <a:pt x="0" y="8"/>
                  </a:lnTo>
                  <a:lnTo>
                    <a:pt x="0" y="14"/>
                  </a:lnTo>
                  <a:lnTo>
                    <a:pt x="0" y="14"/>
                  </a:lnTo>
                  <a:lnTo>
                    <a:pt x="10" y="14"/>
                  </a:lnTo>
                  <a:lnTo>
                    <a:pt x="16" y="10"/>
                  </a:lnTo>
                  <a:lnTo>
                    <a:pt x="16" y="10"/>
                  </a:lnTo>
                  <a:lnTo>
                    <a:pt x="18" y="2"/>
                  </a:lnTo>
                  <a:lnTo>
                    <a:pt x="18" y="2"/>
                  </a:lnTo>
                  <a:lnTo>
                    <a:pt x="10" y="2"/>
                  </a:lnTo>
                  <a:lnTo>
                    <a:pt x="2" y="0"/>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2" name="Freeform 232"/>
            <p:cNvSpPr>
              <a:spLocks/>
            </p:cNvSpPr>
            <p:nvPr/>
          </p:nvSpPr>
          <p:spPr bwMode="auto">
            <a:xfrm>
              <a:off x="1130300" y="1003300"/>
              <a:ext cx="88900" cy="85725"/>
            </a:xfrm>
            <a:custGeom>
              <a:avLst/>
              <a:gdLst/>
              <a:ahLst/>
              <a:cxnLst>
                <a:cxn ang="0">
                  <a:pos x="54" y="40"/>
                </a:cxn>
                <a:cxn ang="0">
                  <a:pos x="52" y="40"/>
                </a:cxn>
                <a:cxn ang="0">
                  <a:pos x="50" y="42"/>
                </a:cxn>
                <a:cxn ang="0">
                  <a:pos x="46" y="38"/>
                </a:cxn>
                <a:cxn ang="0">
                  <a:pos x="54" y="34"/>
                </a:cxn>
                <a:cxn ang="0">
                  <a:pos x="52" y="32"/>
                </a:cxn>
                <a:cxn ang="0">
                  <a:pos x="48" y="34"/>
                </a:cxn>
                <a:cxn ang="0">
                  <a:pos x="44" y="30"/>
                </a:cxn>
                <a:cxn ang="0">
                  <a:pos x="48" y="26"/>
                </a:cxn>
                <a:cxn ang="0">
                  <a:pos x="46" y="24"/>
                </a:cxn>
                <a:cxn ang="0">
                  <a:pos x="38" y="26"/>
                </a:cxn>
                <a:cxn ang="0">
                  <a:pos x="28" y="22"/>
                </a:cxn>
                <a:cxn ang="0">
                  <a:pos x="32" y="18"/>
                </a:cxn>
                <a:cxn ang="0">
                  <a:pos x="28" y="16"/>
                </a:cxn>
                <a:cxn ang="0">
                  <a:pos x="22" y="20"/>
                </a:cxn>
                <a:cxn ang="0">
                  <a:pos x="30" y="8"/>
                </a:cxn>
                <a:cxn ang="0">
                  <a:pos x="34" y="2"/>
                </a:cxn>
                <a:cxn ang="0">
                  <a:pos x="34" y="0"/>
                </a:cxn>
                <a:cxn ang="0">
                  <a:pos x="32" y="0"/>
                </a:cxn>
                <a:cxn ang="0">
                  <a:pos x="24" y="2"/>
                </a:cxn>
                <a:cxn ang="0">
                  <a:pos x="10" y="22"/>
                </a:cxn>
                <a:cxn ang="0">
                  <a:pos x="12" y="26"/>
                </a:cxn>
                <a:cxn ang="0">
                  <a:pos x="6" y="32"/>
                </a:cxn>
                <a:cxn ang="0">
                  <a:pos x="6" y="32"/>
                </a:cxn>
                <a:cxn ang="0">
                  <a:pos x="4" y="36"/>
                </a:cxn>
                <a:cxn ang="0">
                  <a:pos x="0" y="44"/>
                </a:cxn>
                <a:cxn ang="0">
                  <a:pos x="10" y="42"/>
                </a:cxn>
                <a:cxn ang="0">
                  <a:pos x="24" y="44"/>
                </a:cxn>
                <a:cxn ang="0">
                  <a:pos x="30" y="40"/>
                </a:cxn>
                <a:cxn ang="0">
                  <a:pos x="30" y="44"/>
                </a:cxn>
                <a:cxn ang="0">
                  <a:pos x="32" y="44"/>
                </a:cxn>
                <a:cxn ang="0">
                  <a:pos x="38" y="42"/>
                </a:cxn>
                <a:cxn ang="0">
                  <a:pos x="34" y="46"/>
                </a:cxn>
                <a:cxn ang="0">
                  <a:pos x="30" y="50"/>
                </a:cxn>
                <a:cxn ang="0">
                  <a:pos x="34" y="50"/>
                </a:cxn>
                <a:cxn ang="0">
                  <a:pos x="44" y="42"/>
                </a:cxn>
                <a:cxn ang="0">
                  <a:pos x="46" y="44"/>
                </a:cxn>
                <a:cxn ang="0">
                  <a:pos x="44" y="48"/>
                </a:cxn>
                <a:cxn ang="0">
                  <a:pos x="46" y="50"/>
                </a:cxn>
                <a:cxn ang="0">
                  <a:pos x="48" y="48"/>
                </a:cxn>
                <a:cxn ang="0">
                  <a:pos x="54" y="54"/>
                </a:cxn>
                <a:cxn ang="0">
                  <a:pos x="56" y="44"/>
                </a:cxn>
                <a:cxn ang="0">
                  <a:pos x="54" y="42"/>
                </a:cxn>
              </a:cxnLst>
              <a:rect l="0" t="0" r="r" b="b"/>
              <a:pathLst>
                <a:path w="56" h="54">
                  <a:moveTo>
                    <a:pt x="54" y="42"/>
                  </a:moveTo>
                  <a:lnTo>
                    <a:pt x="54" y="42"/>
                  </a:lnTo>
                  <a:lnTo>
                    <a:pt x="54" y="40"/>
                  </a:lnTo>
                  <a:lnTo>
                    <a:pt x="54" y="40"/>
                  </a:lnTo>
                  <a:lnTo>
                    <a:pt x="52" y="40"/>
                  </a:lnTo>
                  <a:lnTo>
                    <a:pt x="52" y="40"/>
                  </a:lnTo>
                  <a:lnTo>
                    <a:pt x="50" y="42"/>
                  </a:lnTo>
                  <a:lnTo>
                    <a:pt x="50" y="42"/>
                  </a:lnTo>
                  <a:lnTo>
                    <a:pt x="50" y="42"/>
                  </a:lnTo>
                  <a:lnTo>
                    <a:pt x="50" y="42"/>
                  </a:lnTo>
                  <a:lnTo>
                    <a:pt x="46" y="38"/>
                  </a:lnTo>
                  <a:lnTo>
                    <a:pt x="46" y="38"/>
                  </a:lnTo>
                  <a:lnTo>
                    <a:pt x="46" y="38"/>
                  </a:lnTo>
                  <a:lnTo>
                    <a:pt x="50" y="36"/>
                  </a:lnTo>
                  <a:lnTo>
                    <a:pt x="54" y="34"/>
                  </a:lnTo>
                  <a:lnTo>
                    <a:pt x="54" y="34"/>
                  </a:lnTo>
                  <a:lnTo>
                    <a:pt x="54" y="34"/>
                  </a:lnTo>
                  <a:lnTo>
                    <a:pt x="52" y="32"/>
                  </a:lnTo>
                  <a:lnTo>
                    <a:pt x="52" y="32"/>
                  </a:lnTo>
                  <a:lnTo>
                    <a:pt x="48" y="34"/>
                  </a:lnTo>
                  <a:lnTo>
                    <a:pt x="48" y="34"/>
                  </a:lnTo>
                  <a:lnTo>
                    <a:pt x="44" y="30"/>
                  </a:lnTo>
                  <a:lnTo>
                    <a:pt x="44" y="30"/>
                  </a:lnTo>
                  <a:lnTo>
                    <a:pt x="44" y="30"/>
                  </a:lnTo>
                  <a:lnTo>
                    <a:pt x="44" y="30"/>
                  </a:lnTo>
                  <a:lnTo>
                    <a:pt x="48" y="26"/>
                  </a:lnTo>
                  <a:lnTo>
                    <a:pt x="48" y="26"/>
                  </a:lnTo>
                  <a:lnTo>
                    <a:pt x="50" y="26"/>
                  </a:lnTo>
                  <a:lnTo>
                    <a:pt x="50" y="26"/>
                  </a:lnTo>
                  <a:lnTo>
                    <a:pt x="46" y="24"/>
                  </a:lnTo>
                  <a:lnTo>
                    <a:pt x="40" y="24"/>
                  </a:lnTo>
                  <a:lnTo>
                    <a:pt x="40" y="24"/>
                  </a:lnTo>
                  <a:lnTo>
                    <a:pt x="38" y="26"/>
                  </a:lnTo>
                  <a:lnTo>
                    <a:pt x="38" y="26"/>
                  </a:lnTo>
                  <a:lnTo>
                    <a:pt x="34" y="24"/>
                  </a:lnTo>
                  <a:lnTo>
                    <a:pt x="28" y="22"/>
                  </a:lnTo>
                  <a:lnTo>
                    <a:pt x="28" y="20"/>
                  </a:lnTo>
                  <a:lnTo>
                    <a:pt x="28" y="20"/>
                  </a:lnTo>
                  <a:lnTo>
                    <a:pt x="32" y="18"/>
                  </a:lnTo>
                  <a:lnTo>
                    <a:pt x="32" y="18"/>
                  </a:lnTo>
                  <a:lnTo>
                    <a:pt x="28" y="16"/>
                  </a:lnTo>
                  <a:lnTo>
                    <a:pt x="28" y="16"/>
                  </a:lnTo>
                  <a:lnTo>
                    <a:pt x="26" y="18"/>
                  </a:lnTo>
                  <a:lnTo>
                    <a:pt x="22" y="20"/>
                  </a:lnTo>
                  <a:lnTo>
                    <a:pt x="22" y="20"/>
                  </a:lnTo>
                  <a:lnTo>
                    <a:pt x="24" y="16"/>
                  </a:lnTo>
                  <a:lnTo>
                    <a:pt x="26" y="12"/>
                  </a:lnTo>
                  <a:lnTo>
                    <a:pt x="30" y="8"/>
                  </a:lnTo>
                  <a:lnTo>
                    <a:pt x="30" y="4"/>
                  </a:lnTo>
                  <a:lnTo>
                    <a:pt x="30" y="4"/>
                  </a:lnTo>
                  <a:lnTo>
                    <a:pt x="34" y="2"/>
                  </a:lnTo>
                  <a:lnTo>
                    <a:pt x="34" y="2"/>
                  </a:lnTo>
                  <a:lnTo>
                    <a:pt x="34" y="0"/>
                  </a:lnTo>
                  <a:lnTo>
                    <a:pt x="34" y="0"/>
                  </a:lnTo>
                  <a:lnTo>
                    <a:pt x="32" y="0"/>
                  </a:lnTo>
                  <a:lnTo>
                    <a:pt x="32" y="0"/>
                  </a:lnTo>
                  <a:lnTo>
                    <a:pt x="32" y="0"/>
                  </a:lnTo>
                  <a:lnTo>
                    <a:pt x="32" y="0"/>
                  </a:lnTo>
                  <a:lnTo>
                    <a:pt x="24" y="2"/>
                  </a:lnTo>
                  <a:lnTo>
                    <a:pt x="24" y="2"/>
                  </a:lnTo>
                  <a:lnTo>
                    <a:pt x="20" y="6"/>
                  </a:lnTo>
                  <a:lnTo>
                    <a:pt x="16" y="10"/>
                  </a:lnTo>
                  <a:lnTo>
                    <a:pt x="10" y="22"/>
                  </a:lnTo>
                  <a:lnTo>
                    <a:pt x="10" y="22"/>
                  </a:lnTo>
                  <a:lnTo>
                    <a:pt x="12" y="26"/>
                  </a:lnTo>
                  <a:lnTo>
                    <a:pt x="12" y="26"/>
                  </a:lnTo>
                  <a:lnTo>
                    <a:pt x="8" y="28"/>
                  </a:lnTo>
                  <a:lnTo>
                    <a:pt x="8" y="28"/>
                  </a:lnTo>
                  <a:lnTo>
                    <a:pt x="6" y="32"/>
                  </a:lnTo>
                  <a:lnTo>
                    <a:pt x="6" y="32"/>
                  </a:lnTo>
                  <a:lnTo>
                    <a:pt x="6" y="32"/>
                  </a:lnTo>
                  <a:lnTo>
                    <a:pt x="6" y="32"/>
                  </a:lnTo>
                  <a:lnTo>
                    <a:pt x="10" y="32"/>
                  </a:lnTo>
                  <a:lnTo>
                    <a:pt x="10" y="32"/>
                  </a:lnTo>
                  <a:lnTo>
                    <a:pt x="4" y="36"/>
                  </a:lnTo>
                  <a:lnTo>
                    <a:pt x="0" y="40"/>
                  </a:lnTo>
                  <a:lnTo>
                    <a:pt x="0" y="40"/>
                  </a:lnTo>
                  <a:lnTo>
                    <a:pt x="0" y="44"/>
                  </a:lnTo>
                  <a:lnTo>
                    <a:pt x="0" y="44"/>
                  </a:lnTo>
                  <a:lnTo>
                    <a:pt x="10" y="42"/>
                  </a:lnTo>
                  <a:lnTo>
                    <a:pt x="10" y="42"/>
                  </a:lnTo>
                  <a:lnTo>
                    <a:pt x="20" y="44"/>
                  </a:lnTo>
                  <a:lnTo>
                    <a:pt x="20" y="44"/>
                  </a:lnTo>
                  <a:lnTo>
                    <a:pt x="24" y="44"/>
                  </a:lnTo>
                  <a:lnTo>
                    <a:pt x="28" y="42"/>
                  </a:lnTo>
                  <a:lnTo>
                    <a:pt x="28" y="42"/>
                  </a:lnTo>
                  <a:lnTo>
                    <a:pt x="30" y="40"/>
                  </a:lnTo>
                  <a:lnTo>
                    <a:pt x="30" y="44"/>
                  </a:lnTo>
                  <a:lnTo>
                    <a:pt x="30" y="44"/>
                  </a:lnTo>
                  <a:lnTo>
                    <a:pt x="30" y="44"/>
                  </a:lnTo>
                  <a:lnTo>
                    <a:pt x="30" y="44"/>
                  </a:lnTo>
                  <a:lnTo>
                    <a:pt x="32" y="44"/>
                  </a:lnTo>
                  <a:lnTo>
                    <a:pt x="32" y="44"/>
                  </a:lnTo>
                  <a:lnTo>
                    <a:pt x="34" y="42"/>
                  </a:lnTo>
                  <a:lnTo>
                    <a:pt x="34" y="42"/>
                  </a:lnTo>
                  <a:lnTo>
                    <a:pt x="38" y="42"/>
                  </a:lnTo>
                  <a:lnTo>
                    <a:pt x="38" y="42"/>
                  </a:lnTo>
                  <a:lnTo>
                    <a:pt x="38" y="42"/>
                  </a:lnTo>
                  <a:lnTo>
                    <a:pt x="34" y="46"/>
                  </a:lnTo>
                  <a:lnTo>
                    <a:pt x="30" y="50"/>
                  </a:lnTo>
                  <a:lnTo>
                    <a:pt x="30" y="50"/>
                  </a:lnTo>
                  <a:lnTo>
                    <a:pt x="30" y="50"/>
                  </a:lnTo>
                  <a:lnTo>
                    <a:pt x="30" y="50"/>
                  </a:lnTo>
                  <a:lnTo>
                    <a:pt x="34" y="50"/>
                  </a:lnTo>
                  <a:lnTo>
                    <a:pt x="34" y="50"/>
                  </a:lnTo>
                  <a:lnTo>
                    <a:pt x="38" y="46"/>
                  </a:lnTo>
                  <a:lnTo>
                    <a:pt x="44" y="42"/>
                  </a:lnTo>
                  <a:lnTo>
                    <a:pt x="44" y="42"/>
                  </a:lnTo>
                  <a:lnTo>
                    <a:pt x="44" y="42"/>
                  </a:lnTo>
                  <a:lnTo>
                    <a:pt x="44" y="42"/>
                  </a:lnTo>
                  <a:lnTo>
                    <a:pt x="46" y="44"/>
                  </a:lnTo>
                  <a:lnTo>
                    <a:pt x="46" y="44"/>
                  </a:lnTo>
                  <a:lnTo>
                    <a:pt x="44" y="48"/>
                  </a:lnTo>
                  <a:lnTo>
                    <a:pt x="44" y="48"/>
                  </a:lnTo>
                  <a:lnTo>
                    <a:pt x="44" y="50"/>
                  </a:lnTo>
                  <a:lnTo>
                    <a:pt x="44" y="50"/>
                  </a:lnTo>
                  <a:lnTo>
                    <a:pt x="46" y="50"/>
                  </a:lnTo>
                  <a:lnTo>
                    <a:pt x="46" y="50"/>
                  </a:lnTo>
                  <a:lnTo>
                    <a:pt x="48" y="48"/>
                  </a:lnTo>
                  <a:lnTo>
                    <a:pt x="48" y="48"/>
                  </a:lnTo>
                  <a:lnTo>
                    <a:pt x="48" y="52"/>
                  </a:lnTo>
                  <a:lnTo>
                    <a:pt x="48" y="52"/>
                  </a:lnTo>
                  <a:lnTo>
                    <a:pt x="54" y="54"/>
                  </a:lnTo>
                  <a:lnTo>
                    <a:pt x="54" y="54"/>
                  </a:lnTo>
                  <a:lnTo>
                    <a:pt x="56" y="50"/>
                  </a:lnTo>
                  <a:lnTo>
                    <a:pt x="56" y="44"/>
                  </a:lnTo>
                  <a:lnTo>
                    <a:pt x="56" y="44"/>
                  </a:lnTo>
                  <a:lnTo>
                    <a:pt x="54" y="44"/>
                  </a:lnTo>
                  <a:lnTo>
                    <a:pt x="54" y="42"/>
                  </a:lnTo>
                  <a:lnTo>
                    <a:pt x="54" y="4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3" name="Freeform 233"/>
            <p:cNvSpPr>
              <a:spLocks/>
            </p:cNvSpPr>
            <p:nvPr/>
          </p:nvSpPr>
          <p:spPr bwMode="auto">
            <a:xfrm>
              <a:off x="1495425" y="361950"/>
              <a:ext cx="15875" cy="9525"/>
            </a:xfrm>
            <a:custGeom>
              <a:avLst/>
              <a:gdLst/>
              <a:ahLst/>
              <a:cxnLst>
                <a:cxn ang="0">
                  <a:pos x="4" y="0"/>
                </a:cxn>
                <a:cxn ang="0">
                  <a:pos x="4" y="0"/>
                </a:cxn>
                <a:cxn ang="0">
                  <a:pos x="2" y="2"/>
                </a:cxn>
                <a:cxn ang="0">
                  <a:pos x="0" y="4"/>
                </a:cxn>
                <a:cxn ang="0">
                  <a:pos x="0" y="4"/>
                </a:cxn>
                <a:cxn ang="0">
                  <a:pos x="2" y="6"/>
                </a:cxn>
                <a:cxn ang="0">
                  <a:pos x="6" y="6"/>
                </a:cxn>
                <a:cxn ang="0">
                  <a:pos x="6" y="6"/>
                </a:cxn>
                <a:cxn ang="0">
                  <a:pos x="8" y="4"/>
                </a:cxn>
                <a:cxn ang="0">
                  <a:pos x="8" y="4"/>
                </a:cxn>
                <a:cxn ang="0">
                  <a:pos x="10" y="2"/>
                </a:cxn>
                <a:cxn ang="0">
                  <a:pos x="10" y="2"/>
                </a:cxn>
                <a:cxn ang="0">
                  <a:pos x="8" y="0"/>
                </a:cxn>
                <a:cxn ang="0">
                  <a:pos x="4" y="0"/>
                </a:cxn>
                <a:cxn ang="0">
                  <a:pos x="4" y="0"/>
                </a:cxn>
              </a:cxnLst>
              <a:rect l="0" t="0" r="r" b="b"/>
              <a:pathLst>
                <a:path w="10" h="6">
                  <a:moveTo>
                    <a:pt x="4" y="0"/>
                  </a:moveTo>
                  <a:lnTo>
                    <a:pt x="4" y="0"/>
                  </a:lnTo>
                  <a:lnTo>
                    <a:pt x="2" y="2"/>
                  </a:lnTo>
                  <a:lnTo>
                    <a:pt x="0" y="4"/>
                  </a:lnTo>
                  <a:lnTo>
                    <a:pt x="0" y="4"/>
                  </a:lnTo>
                  <a:lnTo>
                    <a:pt x="2" y="6"/>
                  </a:lnTo>
                  <a:lnTo>
                    <a:pt x="6" y="6"/>
                  </a:lnTo>
                  <a:lnTo>
                    <a:pt x="6" y="6"/>
                  </a:lnTo>
                  <a:lnTo>
                    <a:pt x="8" y="4"/>
                  </a:lnTo>
                  <a:lnTo>
                    <a:pt x="8" y="4"/>
                  </a:lnTo>
                  <a:lnTo>
                    <a:pt x="10" y="2"/>
                  </a:lnTo>
                  <a:lnTo>
                    <a:pt x="10" y="2"/>
                  </a:lnTo>
                  <a:lnTo>
                    <a:pt x="8" y="0"/>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4" name="Freeform 234"/>
            <p:cNvSpPr>
              <a:spLocks/>
            </p:cNvSpPr>
            <p:nvPr/>
          </p:nvSpPr>
          <p:spPr bwMode="auto">
            <a:xfrm>
              <a:off x="803275" y="1457325"/>
              <a:ext cx="120650" cy="44450"/>
            </a:xfrm>
            <a:custGeom>
              <a:avLst/>
              <a:gdLst/>
              <a:ahLst/>
              <a:cxnLst>
                <a:cxn ang="0">
                  <a:pos x="10" y="4"/>
                </a:cxn>
                <a:cxn ang="0">
                  <a:pos x="12" y="4"/>
                </a:cxn>
                <a:cxn ang="0">
                  <a:pos x="8" y="6"/>
                </a:cxn>
                <a:cxn ang="0">
                  <a:pos x="12" y="8"/>
                </a:cxn>
                <a:cxn ang="0">
                  <a:pos x="20" y="8"/>
                </a:cxn>
                <a:cxn ang="0">
                  <a:pos x="30" y="12"/>
                </a:cxn>
                <a:cxn ang="0">
                  <a:pos x="38" y="14"/>
                </a:cxn>
                <a:cxn ang="0">
                  <a:pos x="38" y="16"/>
                </a:cxn>
                <a:cxn ang="0">
                  <a:pos x="40" y="18"/>
                </a:cxn>
                <a:cxn ang="0">
                  <a:pos x="50" y="22"/>
                </a:cxn>
                <a:cxn ang="0">
                  <a:pos x="50" y="24"/>
                </a:cxn>
                <a:cxn ang="0">
                  <a:pos x="48" y="26"/>
                </a:cxn>
                <a:cxn ang="0">
                  <a:pos x="46" y="28"/>
                </a:cxn>
                <a:cxn ang="0">
                  <a:pos x="52" y="28"/>
                </a:cxn>
                <a:cxn ang="0">
                  <a:pos x="58" y="28"/>
                </a:cxn>
                <a:cxn ang="0">
                  <a:pos x="66" y="28"/>
                </a:cxn>
                <a:cxn ang="0">
                  <a:pos x="76" y="26"/>
                </a:cxn>
                <a:cxn ang="0">
                  <a:pos x="76" y="26"/>
                </a:cxn>
                <a:cxn ang="0">
                  <a:pos x="64" y="22"/>
                </a:cxn>
                <a:cxn ang="0">
                  <a:pos x="62" y="20"/>
                </a:cxn>
                <a:cxn ang="0">
                  <a:pos x="64" y="18"/>
                </a:cxn>
                <a:cxn ang="0">
                  <a:pos x="58" y="16"/>
                </a:cxn>
                <a:cxn ang="0">
                  <a:pos x="50" y="14"/>
                </a:cxn>
                <a:cxn ang="0">
                  <a:pos x="46" y="10"/>
                </a:cxn>
                <a:cxn ang="0">
                  <a:pos x="32" y="6"/>
                </a:cxn>
                <a:cxn ang="0">
                  <a:pos x="26" y="2"/>
                </a:cxn>
                <a:cxn ang="0">
                  <a:pos x="24" y="2"/>
                </a:cxn>
                <a:cxn ang="0">
                  <a:pos x="8" y="0"/>
                </a:cxn>
                <a:cxn ang="0">
                  <a:pos x="0" y="0"/>
                </a:cxn>
                <a:cxn ang="0">
                  <a:pos x="0" y="0"/>
                </a:cxn>
                <a:cxn ang="0">
                  <a:pos x="0" y="6"/>
                </a:cxn>
                <a:cxn ang="0">
                  <a:pos x="4" y="4"/>
                </a:cxn>
                <a:cxn ang="0">
                  <a:pos x="10" y="4"/>
                </a:cxn>
              </a:cxnLst>
              <a:rect l="0" t="0" r="r" b="b"/>
              <a:pathLst>
                <a:path w="76" h="28">
                  <a:moveTo>
                    <a:pt x="10" y="4"/>
                  </a:moveTo>
                  <a:lnTo>
                    <a:pt x="10" y="4"/>
                  </a:lnTo>
                  <a:lnTo>
                    <a:pt x="12" y="4"/>
                  </a:lnTo>
                  <a:lnTo>
                    <a:pt x="12" y="4"/>
                  </a:lnTo>
                  <a:lnTo>
                    <a:pt x="12" y="4"/>
                  </a:lnTo>
                  <a:lnTo>
                    <a:pt x="8" y="6"/>
                  </a:lnTo>
                  <a:lnTo>
                    <a:pt x="8" y="6"/>
                  </a:lnTo>
                  <a:lnTo>
                    <a:pt x="12" y="8"/>
                  </a:lnTo>
                  <a:lnTo>
                    <a:pt x="20" y="8"/>
                  </a:lnTo>
                  <a:lnTo>
                    <a:pt x="20" y="8"/>
                  </a:lnTo>
                  <a:lnTo>
                    <a:pt x="30" y="12"/>
                  </a:lnTo>
                  <a:lnTo>
                    <a:pt x="30" y="12"/>
                  </a:lnTo>
                  <a:lnTo>
                    <a:pt x="34" y="12"/>
                  </a:lnTo>
                  <a:lnTo>
                    <a:pt x="38" y="14"/>
                  </a:lnTo>
                  <a:lnTo>
                    <a:pt x="38" y="14"/>
                  </a:lnTo>
                  <a:lnTo>
                    <a:pt x="38" y="16"/>
                  </a:lnTo>
                  <a:lnTo>
                    <a:pt x="40" y="18"/>
                  </a:lnTo>
                  <a:lnTo>
                    <a:pt x="40" y="18"/>
                  </a:lnTo>
                  <a:lnTo>
                    <a:pt x="46" y="20"/>
                  </a:lnTo>
                  <a:lnTo>
                    <a:pt x="50" y="22"/>
                  </a:lnTo>
                  <a:lnTo>
                    <a:pt x="50" y="22"/>
                  </a:lnTo>
                  <a:lnTo>
                    <a:pt x="50" y="24"/>
                  </a:lnTo>
                  <a:lnTo>
                    <a:pt x="48" y="26"/>
                  </a:lnTo>
                  <a:lnTo>
                    <a:pt x="48" y="26"/>
                  </a:lnTo>
                  <a:lnTo>
                    <a:pt x="46" y="28"/>
                  </a:lnTo>
                  <a:lnTo>
                    <a:pt x="46" y="28"/>
                  </a:lnTo>
                  <a:lnTo>
                    <a:pt x="46" y="28"/>
                  </a:lnTo>
                  <a:lnTo>
                    <a:pt x="52" y="28"/>
                  </a:lnTo>
                  <a:lnTo>
                    <a:pt x="58" y="28"/>
                  </a:lnTo>
                  <a:lnTo>
                    <a:pt x="58" y="28"/>
                  </a:lnTo>
                  <a:lnTo>
                    <a:pt x="66" y="28"/>
                  </a:lnTo>
                  <a:lnTo>
                    <a:pt x="66" y="28"/>
                  </a:lnTo>
                  <a:lnTo>
                    <a:pt x="76" y="26"/>
                  </a:lnTo>
                  <a:lnTo>
                    <a:pt x="76" y="26"/>
                  </a:lnTo>
                  <a:lnTo>
                    <a:pt x="76" y="26"/>
                  </a:lnTo>
                  <a:lnTo>
                    <a:pt x="76" y="26"/>
                  </a:lnTo>
                  <a:lnTo>
                    <a:pt x="70" y="22"/>
                  </a:lnTo>
                  <a:lnTo>
                    <a:pt x="64" y="22"/>
                  </a:lnTo>
                  <a:lnTo>
                    <a:pt x="64" y="22"/>
                  </a:lnTo>
                  <a:lnTo>
                    <a:pt x="62" y="20"/>
                  </a:lnTo>
                  <a:lnTo>
                    <a:pt x="62" y="20"/>
                  </a:lnTo>
                  <a:lnTo>
                    <a:pt x="64" y="18"/>
                  </a:lnTo>
                  <a:lnTo>
                    <a:pt x="64" y="18"/>
                  </a:lnTo>
                  <a:lnTo>
                    <a:pt x="58" y="16"/>
                  </a:lnTo>
                  <a:lnTo>
                    <a:pt x="50" y="14"/>
                  </a:lnTo>
                  <a:lnTo>
                    <a:pt x="50" y="14"/>
                  </a:lnTo>
                  <a:lnTo>
                    <a:pt x="46" y="10"/>
                  </a:lnTo>
                  <a:lnTo>
                    <a:pt x="46" y="10"/>
                  </a:lnTo>
                  <a:lnTo>
                    <a:pt x="40" y="8"/>
                  </a:lnTo>
                  <a:lnTo>
                    <a:pt x="32" y="6"/>
                  </a:lnTo>
                  <a:lnTo>
                    <a:pt x="32" y="6"/>
                  </a:lnTo>
                  <a:lnTo>
                    <a:pt x="26" y="2"/>
                  </a:lnTo>
                  <a:lnTo>
                    <a:pt x="24" y="2"/>
                  </a:lnTo>
                  <a:lnTo>
                    <a:pt x="24" y="2"/>
                  </a:lnTo>
                  <a:lnTo>
                    <a:pt x="16" y="0"/>
                  </a:lnTo>
                  <a:lnTo>
                    <a:pt x="8" y="0"/>
                  </a:lnTo>
                  <a:lnTo>
                    <a:pt x="8" y="0"/>
                  </a:lnTo>
                  <a:lnTo>
                    <a:pt x="0" y="0"/>
                  </a:lnTo>
                  <a:lnTo>
                    <a:pt x="0" y="0"/>
                  </a:lnTo>
                  <a:lnTo>
                    <a:pt x="0" y="0"/>
                  </a:lnTo>
                  <a:lnTo>
                    <a:pt x="0" y="0"/>
                  </a:lnTo>
                  <a:lnTo>
                    <a:pt x="0" y="6"/>
                  </a:lnTo>
                  <a:lnTo>
                    <a:pt x="0" y="6"/>
                  </a:lnTo>
                  <a:lnTo>
                    <a:pt x="4" y="4"/>
                  </a:lnTo>
                  <a:lnTo>
                    <a:pt x="10" y="4"/>
                  </a:lnTo>
                  <a:lnTo>
                    <a:pt x="1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5" name="Freeform 235"/>
            <p:cNvSpPr>
              <a:spLocks/>
            </p:cNvSpPr>
            <p:nvPr/>
          </p:nvSpPr>
          <p:spPr bwMode="auto">
            <a:xfrm>
              <a:off x="2527300" y="431800"/>
              <a:ext cx="79375" cy="69850"/>
            </a:xfrm>
            <a:custGeom>
              <a:avLst/>
              <a:gdLst/>
              <a:ahLst/>
              <a:cxnLst>
                <a:cxn ang="0">
                  <a:pos x="2" y="28"/>
                </a:cxn>
                <a:cxn ang="0">
                  <a:pos x="2" y="28"/>
                </a:cxn>
                <a:cxn ang="0">
                  <a:pos x="4" y="30"/>
                </a:cxn>
                <a:cxn ang="0">
                  <a:pos x="6" y="30"/>
                </a:cxn>
                <a:cxn ang="0">
                  <a:pos x="10" y="28"/>
                </a:cxn>
                <a:cxn ang="0">
                  <a:pos x="10" y="28"/>
                </a:cxn>
                <a:cxn ang="0">
                  <a:pos x="18" y="30"/>
                </a:cxn>
                <a:cxn ang="0">
                  <a:pos x="26" y="34"/>
                </a:cxn>
                <a:cxn ang="0">
                  <a:pos x="26" y="34"/>
                </a:cxn>
                <a:cxn ang="0">
                  <a:pos x="24" y="36"/>
                </a:cxn>
                <a:cxn ang="0">
                  <a:pos x="24" y="36"/>
                </a:cxn>
                <a:cxn ang="0">
                  <a:pos x="22" y="38"/>
                </a:cxn>
                <a:cxn ang="0">
                  <a:pos x="20" y="38"/>
                </a:cxn>
                <a:cxn ang="0">
                  <a:pos x="20" y="40"/>
                </a:cxn>
                <a:cxn ang="0">
                  <a:pos x="20" y="40"/>
                </a:cxn>
                <a:cxn ang="0">
                  <a:pos x="28" y="40"/>
                </a:cxn>
                <a:cxn ang="0">
                  <a:pos x="28" y="40"/>
                </a:cxn>
                <a:cxn ang="0">
                  <a:pos x="30" y="44"/>
                </a:cxn>
                <a:cxn ang="0">
                  <a:pos x="30" y="44"/>
                </a:cxn>
                <a:cxn ang="0">
                  <a:pos x="34" y="44"/>
                </a:cxn>
                <a:cxn ang="0">
                  <a:pos x="36" y="42"/>
                </a:cxn>
                <a:cxn ang="0">
                  <a:pos x="36" y="42"/>
                </a:cxn>
                <a:cxn ang="0">
                  <a:pos x="50" y="42"/>
                </a:cxn>
                <a:cxn ang="0">
                  <a:pos x="50" y="42"/>
                </a:cxn>
                <a:cxn ang="0">
                  <a:pos x="50" y="40"/>
                </a:cxn>
                <a:cxn ang="0">
                  <a:pos x="46" y="38"/>
                </a:cxn>
                <a:cxn ang="0">
                  <a:pos x="42" y="36"/>
                </a:cxn>
                <a:cxn ang="0">
                  <a:pos x="42" y="36"/>
                </a:cxn>
                <a:cxn ang="0">
                  <a:pos x="38" y="28"/>
                </a:cxn>
                <a:cxn ang="0">
                  <a:pos x="34" y="20"/>
                </a:cxn>
                <a:cxn ang="0">
                  <a:pos x="34" y="20"/>
                </a:cxn>
                <a:cxn ang="0">
                  <a:pos x="36" y="12"/>
                </a:cxn>
                <a:cxn ang="0">
                  <a:pos x="38" y="10"/>
                </a:cxn>
                <a:cxn ang="0">
                  <a:pos x="42" y="6"/>
                </a:cxn>
                <a:cxn ang="0">
                  <a:pos x="44" y="2"/>
                </a:cxn>
                <a:cxn ang="0">
                  <a:pos x="44" y="2"/>
                </a:cxn>
                <a:cxn ang="0">
                  <a:pos x="38" y="0"/>
                </a:cxn>
                <a:cxn ang="0">
                  <a:pos x="38" y="0"/>
                </a:cxn>
                <a:cxn ang="0">
                  <a:pos x="30" y="0"/>
                </a:cxn>
                <a:cxn ang="0">
                  <a:pos x="24" y="2"/>
                </a:cxn>
                <a:cxn ang="0">
                  <a:pos x="24" y="2"/>
                </a:cxn>
                <a:cxn ang="0">
                  <a:pos x="18" y="2"/>
                </a:cxn>
                <a:cxn ang="0">
                  <a:pos x="18" y="2"/>
                </a:cxn>
                <a:cxn ang="0">
                  <a:pos x="14" y="6"/>
                </a:cxn>
                <a:cxn ang="0">
                  <a:pos x="10" y="8"/>
                </a:cxn>
                <a:cxn ang="0">
                  <a:pos x="10" y="8"/>
                </a:cxn>
                <a:cxn ang="0">
                  <a:pos x="10" y="10"/>
                </a:cxn>
                <a:cxn ang="0">
                  <a:pos x="10" y="10"/>
                </a:cxn>
                <a:cxn ang="0">
                  <a:pos x="14" y="12"/>
                </a:cxn>
                <a:cxn ang="0">
                  <a:pos x="14" y="12"/>
                </a:cxn>
                <a:cxn ang="0">
                  <a:pos x="12" y="16"/>
                </a:cxn>
                <a:cxn ang="0">
                  <a:pos x="8" y="20"/>
                </a:cxn>
                <a:cxn ang="0">
                  <a:pos x="8" y="20"/>
                </a:cxn>
                <a:cxn ang="0">
                  <a:pos x="6" y="20"/>
                </a:cxn>
                <a:cxn ang="0">
                  <a:pos x="2" y="20"/>
                </a:cxn>
                <a:cxn ang="0">
                  <a:pos x="2" y="20"/>
                </a:cxn>
                <a:cxn ang="0">
                  <a:pos x="0" y="22"/>
                </a:cxn>
                <a:cxn ang="0">
                  <a:pos x="0" y="26"/>
                </a:cxn>
                <a:cxn ang="0">
                  <a:pos x="0" y="26"/>
                </a:cxn>
                <a:cxn ang="0">
                  <a:pos x="2" y="28"/>
                </a:cxn>
                <a:cxn ang="0">
                  <a:pos x="2" y="28"/>
                </a:cxn>
              </a:cxnLst>
              <a:rect l="0" t="0" r="r" b="b"/>
              <a:pathLst>
                <a:path w="50" h="44">
                  <a:moveTo>
                    <a:pt x="2" y="28"/>
                  </a:moveTo>
                  <a:lnTo>
                    <a:pt x="2" y="28"/>
                  </a:lnTo>
                  <a:lnTo>
                    <a:pt x="4" y="30"/>
                  </a:lnTo>
                  <a:lnTo>
                    <a:pt x="6" y="30"/>
                  </a:lnTo>
                  <a:lnTo>
                    <a:pt x="10" y="28"/>
                  </a:lnTo>
                  <a:lnTo>
                    <a:pt x="10" y="28"/>
                  </a:lnTo>
                  <a:lnTo>
                    <a:pt x="18" y="30"/>
                  </a:lnTo>
                  <a:lnTo>
                    <a:pt x="26" y="34"/>
                  </a:lnTo>
                  <a:lnTo>
                    <a:pt x="26" y="34"/>
                  </a:lnTo>
                  <a:lnTo>
                    <a:pt x="24" y="36"/>
                  </a:lnTo>
                  <a:lnTo>
                    <a:pt x="24" y="36"/>
                  </a:lnTo>
                  <a:lnTo>
                    <a:pt x="22" y="38"/>
                  </a:lnTo>
                  <a:lnTo>
                    <a:pt x="20" y="38"/>
                  </a:lnTo>
                  <a:lnTo>
                    <a:pt x="20" y="40"/>
                  </a:lnTo>
                  <a:lnTo>
                    <a:pt x="20" y="40"/>
                  </a:lnTo>
                  <a:lnTo>
                    <a:pt x="28" y="40"/>
                  </a:lnTo>
                  <a:lnTo>
                    <a:pt x="28" y="40"/>
                  </a:lnTo>
                  <a:lnTo>
                    <a:pt x="30" y="44"/>
                  </a:lnTo>
                  <a:lnTo>
                    <a:pt x="30" y="44"/>
                  </a:lnTo>
                  <a:lnTo>
                    <a:pt x="34" y="44"/>
                  </a:lnTo>
                  <a:lnTo>
                    <a:pt x="36" y="42"/>
                  </a:lnTo>
                  <a:lnTo>
                    <a:pt x="36" y="42"/>
                  </a:lnTo>
                  <a:lnTo>
                    <a:pt x="50" y="42"/>
                  </a:lnTo>
                  <a:lnTo>
                    <a:pt x="50" y="42"/>
                  </a:lnTo>
                  <a:lnTo>
                    <a:pt x="50" y="40"/>
                  </a:lnTo>
                  <a:lnTo>
                    <a:pt x="46" y="38"/>
                  </a:lnTo>
                  <a:lnTo>
                    <a:pt x="42" y="36"/>
                  </a:lnTo>
                  <a:lnTo>
                    <a:pt x="42" y="36"/>
                  </a:lnTo>
                  <a:lnTo>
                    <a:pt x="38" y="28"/>
                  </a:lnTo>
                  <a:lnTo>
                    <a:pt x="34" y="20"/>
                  </a:lnTo>
                  <a:lnTo>
                    <a:pt x="34" y="20"/>
                  </a:lnTo>
                  <a:lnTo>
                    <a:pt x="36" y="12"/>
                  </a:lnTo>
                  <a:lnTo>
                    <a:pt x="38" y="10"/>
                  </a:lnTo>
                  <a:lnTo>
                    <a:pt x="42" y="6"/>
                  </a:lnTo>
                  <a:lnTo>
                    <a:pt x="44" y="2"/>
                  </a:lnTo>
                  <a:lnTo>
                    <a:pt x="44" y="2"/>
                  </a:lnTo>
                  <a:lnTo>
                    <a:pt x="38" y="0"/>
                  </a:lnTo>
                  <a:lnTo>
                    <a:pt x="38" y="0"/>
                  </a:lnTo>
                  <a:lnTo>
                    <a:pt x="30" y="0"/>
                  </a:lnTo>
                  <a:lnTo>
                    <a:pt x="24" y="2"/>
                  </a:lnTo>
                  <a:lnTo>
                    <a:pt x="24" y="2"/>
                  </a:lnTo>
                  <a:lnTo>
                    <a:pt x="18" y="2"/>
                  </a:lnTo>
                  <a:lnTo>
                    <a:pt x="18" y="2"/>
                  </a:lnTo>
                  <a:lnTo>
                    <a:pt x="14" y="6"/>
                  </a:lnTo>
                  <a:lnTo>
                    <a:pt x="10" y="8"/>
                  </a:lnTo>
                  <a:lnTo>
                    <a:pt x="10" y="8"/>
                  </a:lnTo>
                  <a:lnTo>
                    <a:pt x="10" y="10"/>
                  </a:lnTo>
                  <a:lnTo>
                    <a:pt x="10" y="10"/>
                  </a:lnTo>
                  <a:lnTo>
                    <a:pt x="14" y="12"/>
                  </a:lnTo>
                  <a:lnTo>
                    <a:pt x="14" y="12"/>
                  </a:lnTo>
                  <a:lnTo>
                    <a:pt x="12" y="16"/>
                  </a:lnTo>
                  <a:lnTo>
                    <a:pt x="8" y="20"/>
                  </a:lnTo>
                  <a:lnTo>
                    <a:pt x="8" y="20"/>
                  </a:lnTo>
                  <a:lnTo>
                    <a:pt x="6" y="20"/>
                  </a:lnTo>
                  <a:lnTo>
                    <a:pt x="2" y="20"/>
                  </a:lnTo>
                  <a:lnTo>
                    <a:pt x="2" y="20"/>
                  </a:lnTo>
                  <a:lnTo>
                    <a:pt x="0" y="22"/>
                  </a:lnTo>
                  <a:lnTo>
                    <a:pt x="0" y="26"/>
                  </a:lnTo>
                  <a:lnTo>
                    <a:pt x="0" y="26"/>
                  </a:lnTo>
                  <a:lnTo>
                    <a:pt x="2" y="28"/>
                  </a:lnTo>
                  <a:lnTo>
                    <a:pt x="2" y="2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 name="Freeform 236"/>
            <p:cNvSpPr>
              <a:spLocks/>
            </p:cNvSpPr>
            <p:nvPr/>
          </p:nvSpPr>
          <p:spPr bwMode="auto">
            <a:xfrm>
              <a:off x="1936750" y="784225"/>
              <a:ext cx="31750" cy="22225"/>
            </a:xfrm>
            <a:custGeom>
              <a:avLst/>
              <a:gdLst/>
              <a:ahLst/>
              <a:cxnLst>
                <a:cxn ang="0">
                  <a:pos x="6" y="10"/>
                </a:cxn>
                <a:cxn ang="0">
                  <a:pos x="6" y="10"/>
                </a:cxn>
                <a:cxn ang="0">
                  <a:pos x="18" y="10"/>
                </a:cxn>
                <a:cxn ang="0">
                  <a:pos x="18" y="10"/>
                </a:cxn>
                <a:cxn ang="0">
                  <a:pos x="20" y="6"/>
                </a:cxn>
                <a:cxn ang="0">
                  <a:pos x="20" y="6"/>
                </a:cxn>
                <a:cxn ang="0">
                  <a:pos x="18" y="4"/>
                </a:cxn>
                <a:cxn ang="0">
                  <a:pos x="20" y="0"/>
                </a:cxn>
                <a:cxn ang="0">
                  <a:pos x="20" y="0"/>
                </a:cxn>
                <a:cxn ang="0">
                  <a:pos x="18" y="0"/>
                </a:cxn>
                <a:cxn ang="0">
                  <a:pos x="18" y="0"/>
                </a:cxn>
                <a:cxn ang="0">
                  <a:pos x="18" y="2"/>
                </a:cxn>
                <a:cxn ang="0">
                  <a:pos x="18" y="2"/>
                </a:cxn>
                <a:cxn ang="0">
                  <a:pos x="14" y="2"/>
                </a:cxn>
                <a:cxn ang="0">
                  <a:pos x="14" y="2"/>
                </a:cxn>
                <a:cxn ang="0">
                  <a:pos x="12" y="6"/>
                </a:cxn>
                <a:cxn ang="0">
                  <a:pos x="8" y="8"/>
                </a:cxn>
                <a:cxn ang="0">
                  <a:pos x="8" y="8"/>
                </a:cxn>
                <a:cxn ang="0">
                  <a:pos x="2" y="8"/>
                </a:cxn>
                <a:cxn ang="0">
                  <a:pos x="2" y="8"/>
                </a:cxn>
                <a:cxn ang="0">
                  <a:pos x="0" y="12"/>
                </a:cxn>
                <a:cxn ang="0">
                  <a:pos x="0" y="12"/>
                </a:cxn>
                <a:cxn ang="0">
                  <a:pos x="2" y="14"/>
                </a:cxn>
                <a:cxn ang="0">
                  <a:pos x="2" y="14"/>
                </a:cxn>
                <a:cxn ang="0">
                  <a:pos x="4" y="12"/>
                </a:cxn>
                <a:cxn ang="0">
                  <a:pos x="6" y="10"/>
                </a:cxn>
                <a:cxn ang="0">
                  <a:pos x="6" y="10"/>
                </a:cxn>
              </a:cxnLst>
              <a:rect l="0" t="0" r="r" b="b"/>
              <a:pathLst>
                <a:path w="20" h="14">
                  <a:moveTo>
                    <a:pt x="6" y="10"/>
                  </a:moveTo>
                  <a:lnTo>
                    <a:pt x="6" y="10"/>
                  </a:lnTo>
                  <a:lnTo>
                    <a:pt x="18" y="10"/>
                  </a:lnTo>
                  <a:lnTo>
                    <a:pt x="18" y="10"/>
                  </a:lnTo>
                  <a:lnTo>
                    <a:pt x="20" y="6"/>
                  </a:lnTo>
                  <a:lnTo>
                    <a:pt x="20" y="6"/>
                  </a:lnTo>
                  <a:lnTo>
                    <a:pt x="18" y="4"/>
                  </a:lnTo>
                  <a:lnTo>
                    <a:pt x="20" y="0"/>
                  </a:lnTo>
                  <a:lnTo>
                    <a:pt x="20" y="0"/>
                  </a:lnTo>
                  <a:lnTo>
                    <a:pt x="18" y="0"/>
                  </a:lnTo>
                  <a:lnTo>
                    <a:pt x="18" y="0"/>
                  </a:lnTo>
                  <a:lnTo>
                    <a:pt x="18" y="2"/>
                  </a:lnTo>
                  <a:lnTo>
                    <a:pt x="18" y="2"/>
                  </a:lnTo>
                  <a:lnTo>
                    <a:pt x="14" y="2"/>
                  </a:lnTo>
                  <a:lnTo>
                    <a:pt x="14" y="2"/>
                  </a:lnTo>
                  <a:lnTo>
                    <a:pt x="12" y="6"/>
                  </a:lnTo>
                  <a:lnTo>
                    <a:pt x="8" y="8"/>
                  </a:lnTo>
                  <a:lnTo>
                    <a:pt x="8" y="8"/>
                  </a:lnTo>
                  <a:lnTo>
                    <a:pt x="2" y="8"/>
                  </a:lnTo>
                  <a:lnTo>
                    <a:pt x="2" y="8"/>
                  </a:lnTo>
                  <a:lnTo>
                    <a:pt x="0" y="12"/>
                  </a:lnTo>
                  <a:lnTo>
                    <a:pt x="0" y="12"/>
                  </a:lnTo>
                  <a:lnTo>
                    <a:pt x="2" y="14"/>
                  </a:lnTo>
                  <a:lnTo>
                    <a:pt x="2" y="14"/>
                  </a:lnTo>
                  <a:lnTo>
                    <a:pt x="4" y="12"/>
                  </a:lnTo>
                  <a:lnTo>
                    <a:pt x="6" y="10"/>
                  </a:lnTo>
                  <a:lnTo>
                    <a:pt x="6"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7" name="Freeform 237"/>
            <p:cNvSpPr>
              <a:spLocks/>
            </p:cNvSpPr>
            <p:nvPr/>
          </p:nvSpPr>
          <p:spPr bwMode="auto">
            <a:xfrm>
              <a:off x="1971675" y="241300"/>
              <a:ext cx="136525" cy="98425"/>
            </a:xfrm>
            <a:custGeom>
              <a:avLst/>
              <a:gdLst/>
              <a:ahLst/>
              <a:cxnLst>
                <a:cxn ang="0">
                  <a:pos x="6" y="16"/>
                </a:cxn>
                <a:cxn ang="0">
                  <a:pos x="12" y="14"/>
                </a:cxn>
                <a:cxn ang="0">
                  <a:pos x="14" y="18"/>
                </a:cxn>
                <a:cxn ang="0">
                  <a:pos x="8" y="22"/>
                </a:cxn>
                <a:cxn ang="0">
                  <a:pos x="16" y="30"/>
                </a:cxn>
                <a:cxn ang="0">
                  <a:pos x="26" y="32"/>
                </a:cxn>
                <a:cxn ang="0">
                  <a:pos x="30" y="30"/>
                </a:cxn>
                <a:cxn ang="0">
                  <a:pos x="36" y="24"/>
                </a:cxn>
                <a:cxn ang="0">
                  <a:pos x="42" y="28"/>
                </a:cxn>
                <a:cxn ang="0">
                  <a:pos x="50" y="30"/>
                </a:cxn>
                <a:cxn ang="0">
                  <a:pos x="44" y="32"/>
                </a:cxn>
                <a:cxn ang="0">
                  <a:pos x="26" y="38"/>
                </a:cxn>
                <a:cxn ang="0">
                  <a:pos x="26" y="38"/>
                </a:cxn>
                <a:cxn ang="0">
                  <a:pos x="28" y="42"/>
                </a:cxn>
                <a:cxn ang="0">
                  <a:pos x="48" y="40"/>
                </a:cxn>
                <a:cxn ang="0">
                  <a:pos x="50" y="42"/>
                </a:cxn>
                <a:cxn ang="0">
                  <a:pos x="44" y="46"/>
                </a:cxn>
                <a:cxn ang="0">
                  <a:pos x="34" y="46"/>
                </a:cxn>
                <a:cxn ang="0">
                  <a:pos x="32" y="50"/>
                </a:cxn>
                <a:cxn ang="0">
                  <a:pos x="32" y="50"/>
                </a:cxn>
                <a:cxn ang="0">
                  <a:pos x="48" y="60"/>
                </a:cxn>
                <a:cxn ang="0">
                  <a:pos x="52" y="62"/>
                </a:cxn>
                <a:cxn ang="0">
                  <a:pos x="56" y="60"/>
                </a:cxn>
                <a:cxn ang="0">
                  <a:pos x="60" y="48"/>
                </a:cxn>
                <a:cxn ang="0">
                  <a:pos x="66" y="46"/>
                </a:cxn>
                <a:cxn ang="0">
                  <a:pos x="68" y="40"/>
                </a:cxn>
                <a:cxn ang="0">
                  <a:pos x="70" y="32"/>
                </a:cxn>
                <a:cxn ang="0">
                  <a:pos x="74" y="28"/>
                </a:cxn>
                <a:cxn ang="0">
                  <a:pos x="82" y="26"/>
                </a:cxn>
                <a:cxn ang="0">
                  <a:pos x="86" y="24"/>
                </a:cxn>
                <a:cxn ang="0">
                  <a:pos x="84" y="20"/>
                </a:cxn>
                <a:cxn ang="0">
                  <a:pos x="78" y="18"/>
                </a:cxn>
                <a:cxn ang="0">
                  <a:pos x="72" y="16"/>
                </a:cxn>
                <a:cxn ang="0">
                  <a:pos x="66" y="8"/>
                </a:cxn>
                <a:cxn ang="0">
                  <a:pos x="62" y="12"/>
                </a:cxn>
                <a:cxn ang="0">
                  <a:pos x="60" y="12"/>
                </a:cxn>
                <a:cxn ang="0">
                  <a:pos x="60" y="8"/>
                </a:cxn>
                <a:cxn ang="0">
                  <a:pos x="60" y="4"/>
                </a:cxn>
                <a:cxn ang="0">
                  <a:pos x="54" y="2"/>
                </a:cxn>
                <a:cxn ang="0">
                  <a:pos x="50" y="0"/>
                </a:cxn>
                <a:cxn ang="0">
                  <a:pos x="48" y="0"/>
                </a:cxn>
                <a:cxn ang="0">
                  <a:pos x="44" y="4"/>
                </a:cxn>
                <a:cxn ang="0">
                  <a:pos x="46" y="10"/>
                </a:cxn>
                <a:cxn ang="0">
                  <a:pos x="48" y="14"/>
                </a:cxn>
                <a:cxn ang="0">
                  <a:pos x="46" y="16"/>
                </a:cxn>
                <a:cxn ang="0">
                  <a:pos x="36" y="6"/>
                </a:cxn>
                <a:cxn ang="0">
                  <a:pos x="32" y="4"/>
                </a:cxn>
                <a:cxn ang="0">
                  <a:pos x="30" y="6"/>
                </a:cxn>
                <a:cxn ang="0">
                  <a:pos x="28" y="12"/>
                </a:cxn>
                <a:cxn ang="0">
                  <a:pos x="22" y="12"/>
                </a:cxn>
                <a:cxn ang="0">
                  <a:pos x="22" y="4"/>
                </a:cxn>
                <a:cxn ang="0">
                  <a:pos x="14" y="4"/>
                </a:cxn>
                <a:cxn ang="0">
                  <a:pos x="10" y="4"/>
                </a:cxn>
                <a:cxn ang="0">
                  <a:pos x="4" y="6"/>
                </a:cxn>
                <a:cxn ang="0">
                  <a:pos x="0" y="8"/>
                </a:cxn>
                <a:cxn ang="0">
                  <a:pos x="6" y="16"/>
                </a:cxn>
              </a:cxnLst>
              <a:rect l="0" t="0" r="r" b="b"/>
              <a:pathLst>
                <a:path w="86" h="62">
                  <a:moveTo>
                    <a:pt x="6" y="16"/>
                  </a:moveTo>
                  <a:lnTo>
                    <a:pt x="6" y="16"/>
                  </a:lnTo>
                  <a:lnTo>
                    <a:pt x="12" y="14"/>
                  </a:lnTo>
                  <a:lnTo>
                    <a:pt x="12" y="14"/>
                  </a:lnTo>
                  <a:lnTo>
                    <a:pt x="14" y="18"/>
                  </a:lnTo>
                  <a:lnTo>
                    <a:pt x="14" y="18"/>
                  </a:lnTo>
                  <a:lnTo>
                    <a:pt x="8" y="22"/>
                  </a:lnTo>
                  <a:lnTo>
                    <a:pt x="8" y="22"/>
                  </a:lnTo>
                  <a:lnTo>
                    <a:pt x="10" y="26"/>
                  </a:lnTo>
                  <a:lnTo>
                    <a:pt x="16" y="30"/>
                  </a:lnTo>
                  <a:lnTo>
                    <a:pt x="22" y="32"/>
                  </a:lnTo>
                  <a:lnTo>
                    <a:pt x="26" y="32"/>
                  </a:lnTo>
                  <a:lnTo>
                    <a:pt x="26" y="32"/>
                  </a:lnTo>
                  <a:lnTo>
                    <a:pt x="30" y="30"/>
                  </a:lnTo>
                  <a:lnTo>
                    <a:pt x="32" y="28"/>
                  </a:lnTo>
                  <a:lnTo>
                    <a:pt x="36" y="24"/>
                  </a:lnTo>
                  <a:lnTo>
                    <a:pt x="36" y="24"/>
                  </a:lnTo>
                  <a:lnTo>
                    <a:pt x="42" y="28"/>
                  </a:lnTo>
                  <a:lnTo>
                    <a:pt x="50" y="30"/>
                  </a:lnTo>
                  <a:lnTo>
                    <a:pt x="50" y="30"/>
                  </a:lnTo>
                  <a:lnTo>
                    <a:pt x="50" y="30"/>
                  </a:lnTo>
                  <a:lnTo>
                    <a:pt x="44" y="32"/>
                  </a:lnTo>
                  <a:lnTo>
                    <a:pt x="40" y="34"/>
                  </a:lnTo>
                  <a:lnTo>
                    <a:pt x="26" y="38"/>
                  </a:lnTo>
                  <a:lnTo>
                    <a:pt x="26" y="38"/>
                  </a:lnTo>
                  <a:lnTo>
                    <a:pt x="26" y="38"/>
                  </a:lnTo>
                  <a:lnTo>
                    <a:pt x="28" y="42"/>
                  </a:lnTo>
                  <a:lnTo>
                    <a:pt x="28" y="42"/>
                  </a:lnTo>
                  <a:lnTo>
                    <a:pt x="48" y="40"/>
                  </a:lnTo>
                  <a:lnTo>
                    <a:pt x="48" y="40"/>
                  </a:lnTo>
                  <a:lnTo>
                    <a:pt x="50" y="42"/>
                  </a:lnTo>
                  <a:lnTo>
                    <a:pt x="50" y="42"/>
                  </a:lnTo>
                  <a:lnTo>
                    <a:pt x="48" y="44"/>
                  </a:lnTo>
                  <a:lnTo>
                    <a:pt x="44" y="46"/>
                  </a:lnTo>
                  <a:lnTo>
                    <a:pt x="34" y="46"/>
                  </a:lnTo>
                  <a:lnTo>
                    <a:pt x="34" y="46"/>
                  </a:lnTo>
                  <a:lnTo>
                    <a:pt x="32" y="50"/>
                  </a:lnTo>
                  <a:lnTo>
                    <a:pt x="32" y="50"/>
                  </a:lnTo>
                  <a:lnTo>
                    <a:pt x="32" y="50"/>
                  </a:lnTo>
                  <a:lnTo>
                    <a:pt x="32" y="50"/>
                  </a:lnTo>
                  <a:lnTo>
                    <a:pt x="42" y="58"/>
                  </a:lnTo>
                  <a:lnTo>
                    <a:pt x="48" y="60"/>
                  </a:lnTo>
                  <a:lnTo>
                    <a:pt x="52" y="62"/>
                  </a:lnTo>
                  <a:lnTo>
                    <a:pt x="52" y="62"/>
                  </a:lnTo>
                  <a:lnTo>
                    <a:pt x="56" y="60"/>
                  </a:lnTo>
                  <a:lnTo>
                    <a:pt x="56" y="60"/>
                  </a:lnTo>
                  <a:lnTo>
                    <a:pt x="56" y="54"/>
                  </a:lnTo>
                  <a:lnTo>
                    <a:pt x="60" y="48"/>
                  </a:lnTo>
                  <a:lnTo>
                    <a:pt x="60" y="48"/>
                  </a:lnTo>
                  <a:lnTo>
                    <a:pt x="66" y="46"/>
                  </a:lnTo>
                  <a:lnTo>
                    <a:pt x="66" y="46"/>
                  </a:lnTo>
                  <a:lnTo>
                    <a:pt x="68" y="40"/>
                  </a:lnTo>
                  <a:lnTo>
                    <a:pt x="68" y="40"/>
                  </a:lnTo>
                  <a:lnTo>
                    <a:pt x="70" y="32"/>
                  </a:lnTo>
                  <a:lnTo>
                    <a:pt x="72" y="30"/>
                  </a:lnTo>
                  <a:lnTo>
                    <a:pt x="74" y="28"/>
                  </a:lnTo>
                  <a:lnTo>
                    <a:pt x="74" y="28"/>
                  </a:lnTo>
                  <a:lnTo>
                    <a:pt x="82" y="26"/>
                  </a:lnTo>
                  <a:lnTo>
                    <a:pt x="82" y="26"/>
                  </a:lnTo>
                  <a:lnTo>
                    <a:pt x="86" y="24"/>
                  </a:lnTo>
                  <a:lnTo>
                    <a:pt x="86" y="24"/>
                  </a:lnTo>
                  <a:lnTo>
                    <a:pt x="84" y="20"/>
                  </a:lnTo>
                  <a:lnTo>
                    <a:pt x="78" y="18"/>
                  </a:lnTo>
                  <a:lnTo>
                    <a:pt x="78" y="18"/>
                  </a:lnTo>
                  <a:lnTo>
                    <a:pt x="72" y="16"/>
                  </a:lnTo>
                  <a:lnTo>
                    <a:pt x="72" y="16"/>
                  </a:lnTo>
                  <a:lnTo>
                    <a:pt x="66" y="8"/>
                  </a:lnTo>
                  <a:lnTo>
                    <a:pt x="66" y="8"/>
                  </a:lnTo>
                  <a:lnTo>
                    <a:pt x="64" y="10"/>
                  </a:lnTo>
                  <a:lnTo>
                    <a:pt x="62" y="12"/>
                  </a:lnTo>
                  <a:lnTo>
                    <a:pt x="62" y="12"/>
                  </a:lnTo>
                  <a:lnTo>
                    <a:pt x="60" y="12"/>
                  </a:lnTo>
                  <a:lnTo>
                    <a:pt x="60" y="12"/>
                  </a:lnTo>
                  <a:lnTo>
                    <a:pt x="60" y="8"/>
                  </a:lnTo>
                  <a:lnTo>
                    <a:pt x="60" y="4"/>
                  </a:lnTo>
                  <a:lnTo>
                    <a:pt x="60" y="4"/>
                  </a:lnTo>
                  <a:lnTo>
                    <a:pt x="58" y="2"/>
                  </a:lnTo>
                  <a:lnTo>
                    <a:pt x="54" y="2"/>
                  </a:lnTo>
                  <a:lnTo>
                    <a:pt x="54" y="2"/>
                  </a:lnTo>
                  <a:lnTo>
                    <a:pt x="50" y="0"/>
                  </a:lnTo>
                  <a:lnTo>
                    <a:pt x="48" y="0"/>
                  </a:lnTo>
                  <a:lnTo>
                    <a:pt x="48" y="0"/>
                  </a:lnTo>
                  <a:lnTo>
                    <a:pt x="44" y="4"/>
                  </a:lnTo>
                  <a:lnTo>
                    <a:pt x="44" y="4"/>
                  </a:lnTo>
                  <a:lnTo>
                    <a:pt x="44" y="6"/>
                  </a:lnTo>
                  <a:lnTo>
                    <a:pt x="46" y="10"/>
                  </a:lnTo>
                  <a:lnTo>
                    <a:pt x="48" y="14"/>
                  </a:lnTo>
                  <a:lnTo>
                    <a:pt x="48" y="14"/>
                  </a:lnTo>
                  <a:lnTo>
                    <a:pt x="46" y="16"/>
                  </a:lnTo>
                  <a:lnTo>
                    <a:pt x="46" y="16"/>
                  </a:lnTo>
                  <a:lnTo>
                    <a:pt x="40" y="12"/>
                  </a:lnTo>
                  <a:lnTo>
                    <a:pt x="36" y="6"/>
                  </a:lnTo>
                  <a:lnTo>
                    <a:pt x="36" y="6"/>
                  </a:lnTo>
                  <a:lnTo>
                    <a:pt x="32" y="4"/>
                  </a:lnTo>
                  <a:lnTo>
                    <a:pt x="30" y="6"/>
                  </a:lnTo>
                  <a:lnTo>
                    <a:pt x="30" y="6"/>
                  </a:lnTo>
                  <a:lnTo>
                    <a:pt x="28" y="12"/>
                  </a:lnTo>
                  <a:lnTo>
                    <a:pt x="28" y="12"/>
                  </a:lnTo>
                  <a:lnTo>
                    <a:pt x="28" y="12"/>
                  </a:lnTo>
                  <a:lnTo>
                    <a:pt x="22" y="12"/>
                  </a:lnTo>
                  <a:lnTo>
                    <a:pt x="22" y="12"/>
                  </a:lnTo>
                  <a:lnTo>
                    <a:pt x="22" y="4"/>
                  </a:lnTo>
                  <a:lnTo>
                    <a:pt x="22" y="4"/>
                  </a:lnTo>
                  <a:lnTo>
                    <a:pt x="14" y="4"/>
                  </a:lnTo>
                  <a:lnTo>
                    <a:pt x="14" y="4"/>
                  </a:lnTo>
                  <a:lnTo>
                    <a:pt x="10" y="4"/>
                  </a:lnTo>
                  <a:lnTo>
                    <a:pt x="10" y="4"/>
                  </a:lnTo>
                  <a:lnTo>
                    <a:pt x="4" y="6"/>
                  </a:lnTo>
                  <a:lnTo>
                    <a:pt x="0" y="8"/>
                  </a:lnTo>
                  <a:lnTo>
                    <a:pt x="0" y="8"/>
                  </a:lnTo>
                  <a:lnTo>
                    <a:pt x="2" y="14"/>
                  </a:lnTo>
                  <a:lnTo>
                    <a:pt x="6" y="16"/>
                  </a:lnTo>
                  <a:lnTo>
                    <a:pt x="6"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8" name="Freeform 238"/>
            <p:cNvSpPr>
              <a:spLocks/>
            </p:cNvSpPr>
            <p:nvPr/>
          </p:nvSpPr>
          <p:spPr bwMode="auto">
            <a:xfrm>
              <a:off x="2073275" y="222250"/>
              <a:ext cx="123825" cy="44450"/>
            </a:xfrm>
            <a:custGeom>
              <a:avLst/>
              <a:gdLst/>
              <a:ahLst/>
              <a:cxnLst>
                <a:cxn ang="0">
                  <a:pos x="32" y="16"/>
                </a:cxn>
                <a:cxn ang="0">
                  <a:pos x="32" y="16"/>
                </a:cxn>
                <a:cxn ang="0">
                  <a:pos x="32" y="16"/>
                </a:cxn>
                <a:cxn ang="0">
                  <a:pos x="30" y="22"/>
                </a:cxn>
                <a:cxn ang="0">
                  <a:pos x="24" y="24"/>
                </a:cxn>
                <a:cxn ang="0">
                  <a:pos x="24" y="28"/>
                </a:cxn>
                <a:cxn ang="0">
                  <a:pos x="24" y="28"/>
                </a:cxn>
                <a:cxn ang="0">
                  <a:pos x="48" y="28"/>
                </a:cxn>
                <a:cxn ang="0">
                  <a:pos x="48" y="28"/>
                </a:cxn>
                <a:cxn ang="0">
                  <a:pos x="54" y="26"/>
                </a:cxn>
                <a:cxn ang="0">
                  <a:pos x="54" y="26"/>
                </a:cxn>
                <a:cxn ang="0">
                  <a:pos x="60" y="24"/>
                </a:cxn>
                <a:cxn ang="0">
                  <a:pos x="60" y="24"/>
                </a:cxn>
                <a:cxn ang="0">
                  <a:pos x="68" y="20"/>
                </a:cxn>
                <a:cxn ang="0">
                  <a:pos x="68" y="20"/>
                </a:cxn>
                <a:cxn ang="0">
                  <a:pos x="76" y="14"/>
                </a:cxn>
                <a:cxn ang="0">
                  <a:pos x="76" y="14"/>
                </a:cxn>
                <a:cxn ang="0">
                  <a:pos x="78" y="12"/>
                </a:cxn>
                <a:cxn ang="0">
                  <a:pos x="78" y="12"/>
                </a:cxn>
                <a:cxn ang="0">
                  <a:pos x="76" y="10"/>
                </a:cxn>
                <a:cxn ang="0">
                  <a:pos x="76" y="10"/>
                </a:cxn>
                <a:cxn ang="0">
                  <a:pos x="70" y="8"/>
                </a:cxn>
                <a:cxn ang="0">
                  <a:pos x="70" y="8"/>
                </a:cxn>
                <a:cxn ang="0">
                  <a:pos x="64" y="8"/>
                </a:cxn>
                <a:cxn ang="0">
                  <a:pos x="58" y="8"/>
                </a:cxn>
                <a:cxn ang="0">
                  <a:pos x="58" y="8"/>
                </a:cxn>
                <a:cxn ang="0">
                  <a:pos x="56" y="4"/>
                </a:cxn>
                <a:cxn ang="0">
                  <a:pos x="56" y="4"/>
                </a:cxn>
                <a:cxn ang="0">
                  <a:pos x="54" y="4"/>
                </a:cxn>
                <a:cxn ang="0">
                  <a:pos x="54" y="4"/>
                </a:cxn>
                <a:cxn ang="0">
                  <a:pos x="48" y="6"/>
                </a:cxn>
                <a:cxn ang="0">
                  <a:pos x="46" y="10"/>
                </a:cxn>
                <a:cxn ang="0">
                  <a:pos x="42" y="10"/>
                </a:cxn>
                <a:cxn ang="0">
                  <a:pos x="42" y="10"/>
                </a:cxn>
                <a:cxn ang="0">
                  <a:pos x="42" y="4"/>
                </a:cxn>
                <a:cxn ang="0">
                  <a:pos x="42" y="0"/>
                </a:cxn>
                <a:cxn ang="0">
                  <a:pos x="42" y="0"/>
                </a:cxn>
                <a:cxn ang="0">
                  <a:pos x="40" y="2"/>
                </a:cxn>
                <a:cxn ang="0">
                  <a:pos x="38" y="4"/>
                </a:cxn>
                <a:cxn ang="0">
                  <a:pos x="34" y="8"/>
                </a:cxn>
                <a:cxn ang="0">
                  <a:pos x="34" y="8"/>
                </a:cxn>
                <a:cxn ang="0">
                  <a:pos x="34" y="10"/>
                </a:cxn>
                <a:cxn ang="0">
                  <a:pos x="34" y="10"/>
                </a:cxn>
                <a:cxn ang="0">
                  <a:pos x="30" y="6"/>
                </a:cxn>
                <a:cxn ang="0">
                  <a:pos x="26" y="6"/>
                </a:cxn>
                <a:cxn ang="0">
                  <a:pos x="22" y="6"/>
                </a:cxn>
                <a:cxn ang="0">
                  <a:pos x="20" y="6"/>
                </a:cxn>
                <a:cxn ang="0">
                  <a:pos x="20" y="6"/>
                </a:cxn>
                <a:cxn ang="0">
                  <a:pos x="14" y="0"/>
                </a:cxn>
                <a:cxn ang="0">
                  <a:pos x="14" y="0"/>
                </a:cxn>
                <a:cxn ang="0">
                  <a:pos x="6" y="8"/>
                </a:cxn>
                <a:cxn ang="0">
                  <a:pos x="6" y="8"/>
                </a:cxn>
                <a:cxn ang="0">
                  <a:pos x="4" y="10"/>
                </a:cxn>
                <a:cxn ang="0">
                  <a:pos x="2" y="14"/>
                </a:cxn>
                <a:cxn ang="0">
                  <a:pos x="2" y="14"/>
                </a:cxn>
                <a:cxn ang="0">
                  <a:pos x="0" y="14"/>
                </a:cxn>
                <a:cxn ang="0">
                  <a:pos x="0" y="14"/>
                </a:cxn>
                <a:cxn ang="0">
                  <a:pos x="6" y="16"/>
                </a:cxn>
                <a:cxn ang="0">
                  <a:pos x="14" y="16"/>
                </a:cxn>
                <a:cxn ang="0">
                  <a:pos x="32" y="16"/>
                </a:cxn>
                <a:cxn ang="0">
                  <a:pos x="32" y="16"/>
                </a:cxn>
              </a:cxnLst>
              <a:rect l="0" t="0" r="r" b="b"/>
              <a:pathLst>
                <a:path w="78" h="28">
                  <a:moveTo>
                    <a:pt x="32" y="16"/>
                  </a:moveTo>
                  <a:lnTo>
                    <a:pt x="32" y="16"/>
                  </a:lnTo>
                  <a:lnTo>
                    <a:pt x="32" y="16"/>
                  </a:lnTo>
                  <a:lnTo>
                    <a:pt x="30" y="22"/>
                  </a:lnTo>
                  <a:lnTo>
                    <a:pt x="24" y="24"/>
                  </a:lnTo>
                  <a:lnTo>
                    <a:pt x="24" y="28"/>
                  </a:lnTo>
                  <a:lnTo>
                    <a:pt x="24" y="28"/>
                  </a:lnTo>
                  <a:lnTo>
                    <a:pt x="48" y="28"/>
                  </a:lnTo>
                  <a:lnTo>
                    <a:pt x="48" y="28"/>
                  </a:lnTo>
                  <a:lnTo>
                    <a:pt x="54" y="26"/>
                  </a:lnTo>
                  <a:lnTo>
                    <a:pt x="54" y="26"/>
                  </a:lnTo>
                  <a:lnTo>
                    <a:pt x="60" y="24"/>
                  </a:lnTo>
                  <a:lnTo>
                    <a:pt x="60" y="24"/>
                  </a:lnTo>
                  <a:lnTo>
                    <a:pt x="68" y="20"/>
                  </a:lnTo>
                  <a:lnTo>
                    <a:pt x="68" y="20"/>
                  </a:lnTo>
                  <a:lnTo>
                    <a:pt x="76" y="14"/>
                  </a:lnTo>
                  <a:lnTo>
                    <a:pt x="76" y="14"/>
                  </a:lnTo>
                  <a:lnTo>
                    <a:pt x="78" y="12"/>
                  </a:lnTo>
                  <a:lnTo>
                    <a:pt x="78" y="12"/>
                  </a:lnTo>
                  <a:lnTo>
                    <a:pt x="76" y="10"/>
                  </a:lnTo>
                  <a:lnTo>
                    <a:pt x="76" y="10"/>
                  </a:lnTo>
                  <a:lnTo>
                    <a:pt x="70" y="8"/>
                  </a:lnTo>
                  <a:lnTo>
                    <a:pt x="70" y="8"/>
                  </a:lnTo>
                  <a:lnTo>
                    <a:pt x="64" y="8"/>
                  </a:lnTo>
                  <a:lnTo>
                    <a:pt x="58" y="8"/>
                  </a:lnTo>
                  <a:lnTo>
                    <a:pt x="58" y="8"/>
                  </a:lnTo>
                  <a:lnTo>
                    <a:pt x="56" y="4"/>
                  </a:lnTo>
                  <a:lnTo>
                    <a:pt x="56" y="4"/>
                  </a:lnTo>
                  <a:lnTo>
                    <a:pt x="54" y="4"/>
                  </a:lnTo>
                  <a:lnTo>
                    <a:pt x="54" y="4"/>
                  </a:lnTo>
                  <a:lnTo>
                    <a:pt x="48" y="6"/>
                  </a:lnTo>
                  <a:lnTo>
                    <a:pt x="46" y="10"/>
                  </a:lnTo>
                  <a:lnTo>
                    <a:pt x="42" y="10"/>
                  </a:lnTo>
                  <a:lnTo>
                    <a:pt x="42" y="10"/>
                  </a:lnTo>
                  <a:lnTo>
                    <a:pt x="42" y="4"/>
                  </a:lnTo>
                  <a:lnTo>
                    <a:pt x="42" y="0"/>
                  </a:lnTo>
                  <a:lnTo>
                    <a:pt x="42" y="0"/>
                  </a:lnTo>
                  <a:lnTo>
                    <a:pt x="40" y="2"/>
                  </a:lnTo>
                  <a:lnTo>
                    <a:pt x="38" y="4"/>
                  </a:lnTo>
                  <a:lnTo>
                    <a:pt x="34" y="8"/>
                  </a:lnTo>
                  <a:lnTo>
                    <a:pt x="34" y="8"/>
                  </a:lnTo>
                  <a:lnTo>
                    <a:pt x="34" y="10"/>
                  </a:lnTo>
                  <a:lnTo>
                    <a:pt x="34" y="10"/>
                  </a:lnTo>
                  <a:lnTo>
                    <a:pt x="30" y="6"/>
                  </a:lnTo>
                  <a:lnTo>
                    <a:pt x="26" y="6"/>
                  </a:lnTo>
                  <a:lnTo>
                    <a:pt x="22" y="6"/>
                  </a:lnTo>
                  <a:lnTo>
                    <a:pt x="20" y="6"/>
                  </a:lnTo>
                  <a:lnTo>
                    <a:pt x="20" y="6"/>
                  </a:lnTo>
                  <a:lnTo>
                    <a:pt x="14" y="0"/>
                  </a:lnTo>
                  <a:lnTo>
                    <a:pt x="14" y="0"/>
                  </a:lnTo>
                  <a:lnTo>
                    <a:pt x="6" y="8"/>
                  </a:lnTo>
                  <a:lnTo>
                    <a:pt x="6" y="8"/>
                  </a:lnTo>
                  <a:lnTo>
                    <a:pt x="4" y="10"/>
                  </a:lnTo>
                  <a:lnTo>
                    <a:pt x="2" y="14"/>
                  </a:lnTo>
                  <a:lnTo>
                    <a:pt x="2" y="14"/>
                  </a:lnTo>
                  <a:lnTo>
                    <a:pt x="0" y="14"/>
                  </a:lnTo>
                  <a:lnTo>
                    <a:pt x="0" y="14"/>
                  </a:lnTo>
                  <a:lnTo>
                    <a:pt x="6" y="16"/>
                  </a:lnTo>
                  <a:lnTo>
                    <a:pt x="14" y="16"/>
                  </a:lnTo>
                  <a:lnTo>
                    <a:pt x="32" y="16"/>
                  </a:lnTo>
                  <a:lnTo>
                    <a:pt x="32"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9" name="Freeform 239"/>
            <p:cNvSpPr>
              <a:spLocks/>
            </p:cNvSpPr>
            <p:nvPr/>
          </p:nvSpPr>
          <p:spPr bwMode="auto">
            <a:xfrm>
              <a:off x="825500" y="1644650"/>
              <a:ext cx="568325" cy="638175"/>
            </a:xfrm>
            <a:custGeom>
              <a:avLst/>
              <a:gdLst/>
              <a:ahLst/>
              <a:cxnLst>
                <a:cxn ang="0">
                  <a:pos x="222" y="390"/>
                </a:cxn>
                <a:cxn ang="0">
                  <a:pos x="224" y="394"/>
                </a:cxn>
                <a:cxn ang="0">
                  <a:pos x="240" y="358"/>
                </a:cxn>
                <a:cxn ang="0">
                  <a:pos x="238" y="344"/>
                </a:cxn>
                <a:cxn ang="0">
                  <a:pos x="266" y="330"/>
                </a:cxn>
                <a:cxn ang="0">
                  <a:pos x="282" y="322"/>
                </a:cxn>
                <a:cxn ang="0">
                  <a:pos x="304" y="314"/>
                </a:cxn>
                <a:cxn ang="0">
                  <a:pos x="312" y="296"/>
                </a:cxn>
                <a:cxn ang="0">
                  <a:pos x="316" y="282"/>
                </a:cxn>
                <a:cxn ang="0">
                  <a:pos x="322" y="258"/>
                </a:cxn>
                <a:cxn ang="0">
                  <a:pos x="324" y="230"/>
                </a:cxn>
                <a:cxn ang="0">
                  <a:pos x="336" y="220"/>
                </a:cxn>
                <a:cxn ang="0">
                  <a:pos x="352" y="204"/>
                </a:cxn>
                <a:cxn ang="0">
                  <a:pos x="350" y="166"/>
                </a:cxn>
                <a:cxn ang="0">
                  <a:pos x="316" y="148"/>
                </a:cxn>
                <a:cxn ang="0">
                  <a:pos x="290" y="144"/>
                </a:cxn>
                <a:cxn ang="0">
                  <a:pos x="274" y="140"/>
                </a:cxn>
                <a:cxn ang="0">
                  <a:pos x="268" y="136"/>
                </a:cxn>
                <a:cxn ang="0">
                  <a:pos x="244" y="128"/>
                </a:cxn>
                <a:cxn ang="0">
                  <a:pos x="232" y="140"/>
                </a:cxn>
                <a:cxn ang="0">
                  <a:pos x="222" y="138"/>
                </a:cxn>
                <a:cxn ang="0">
                  <a:pos x="208" y="134"/>
                </a:cxn>
                <a:cxn ang="0">
                  <a:pos x="222" y="118"/>
                </a:cxn>
                <a:cxn ang="0">
                  <a:pos x="222" y="104"/>
                </a:cxn>
                <a:cxn ang="0">
                  <a:pos x="212" y="84"/>
                </a:cxn>
                <a:cxn ang="0">
                  <a:pos x="180" y="68"/>
                </a:cxn>
                <a:cxn ang="0">
                  <a:pos x="168" y="70"/>
                </a:cxn>
                <a:cxn ang="0">
                  <a:pos x="154" y="64"/>
                </a:cxn>
                <a:cxn ang="0">
                  <a:pos x="138" y="46"/>
                </a:cxn>
                <a:cxn ang="0">
                  <a:pos x="130" y="44"/>
                </a:cxn>
                <a:cxn ang="0">
                  <a:pos x="128" y="36"/>
                </a:cxn>
                <a:cxn ang="0">
                  <a:pos x="122" y="36"/>
                </a:cxn>
                <a:cxn ang="0">
                  <a:pos x="122" y="30"/>
                </a:cxn>
                <a:cxn ang="0">
                  <a:pos x="106" y="30"/>
                </a:cxn>
                <a:cxn ang="0">
                  <a:pos x="88" y="30"/>
                </a:cxn>
                <a:cxn ang="0">
                  <a:pos x="70" y="28"/>
                </a:cxn>
                <a:cxn ang="0">
                  <a:pos x="56" y="16"/>
                </a:cxn>
                <a:cxn ang="0">
                  <a:pos x="56" y="20"/>
                </a:cxn>
                <a:cxn ang="0">
                  <a:pos x="42" y="26"/>
                </a:cxn>
                <a:cxn ang="0">
                  <a:pos x="46" y="40"/>
                </a:cxn>
                <a:cxn ang="0">
                  <a:pos x="38" y="32"/>
                </a:cxn>
                <a:cxn ang="0">
                  <a:pos x="44" y="18"/>
                </a:cxn>
                <a:cxn ang="0">
                  <a:pos x="38" y="16"/>
                </a:cxn>
                <a:cxn ang="0">
                  <a:pos x="32" y="18"/>
                </a:cxn>
                <a:cxn ang="0">
                  <a:pos x="30" y="4"/>
                </a:cxn>
                <a:cxn ang="0">
                  <a:pos x="12" y="4"/>
                </a:cxn>
                <a:cxn ang="0">
                  <a:pos x="2" y="16"/>
                </a:cxn>
                <a:cxn ang="0">
                  <a:pos x="4" y="22"/>
                </a:cxn>
                <a:cxn ang="0">
                  <a:pos x="12" y="12"/>
                </a:cxn>
                <a:cxn ang="0">
                  <a:pos x="26" y="12"/>
                </a:cxn>
                <a:cxn ang="0">
                  <a:pos x="30" y="14"/>
                </a:cxn>
                <a:cxn ang="0">
                  <a:pos x="24" y="24"/>
                </a:cxn>
                <a:cxn ang="0">
                  <a:pos x="16" y="28"/>
                </a:cxn>
                <a:cxn ang="0">
                  <a:pos x="6" y="34"/>
                </a:cxn>
                <a:cxn ang="0">
                  <a:pos x="144" y="320"/>
                </a:cxn>
                <a:cxn ang="0">
                  <a:pos x="216" y="390"/>
                </a:cxn>
              </a:cxnLst>
              <a:rect l="0" t="0" r="r" b="b"/>
              <a:pathLst>
                <a:path w="358" h="402">
                  <a:moveTo>
                    <a:pt x="216" y="390"/>
                  </a:moveTo>
                  <a:lnTo>
                    <a:pt x="216" y="390"/>
                  </a:lnTo>
                  <a:lnTo>
                    <a:pt x="216" y="390"/>
                  </a:lnTo>
                  <a:lnTo>
                    <a:pt x="218" y="390"/>
                  </a:lnTo>
                  <a:lnTo>
                    <a:pt x="222" y="390"/>
                  </a:lnTo>
                  <a:lnTo>
                    <a:pt x="222" y="390"/>
                  </a:lnTo>
                  <a:lnTo>
                    <a:pt x="222" y="390"/>
                  </a:lnTo>
                  <a:lnTo>
                    <a:pt x="220" y="396"/>
                  </a:lnTo>
                  <a:lnTo>
                    <a:pt x="216" y="400"/>
                  </a:lnTo>
                  <a:lnTo>
                    <a:pt x="216" y="400"/>
                  </a:lnTo>
                  <a:lnTo>
                    <a:pt x="218" y="402"/>
                  </a:lnTo>
                  <a:lnTo>
                    <a:pt x="218" y="402"/>
                  </a:lnTo>
                  <a:lnTo>
                    <a:pt x="224" y="394"/>
                  </a:lnTo>
                  <a:lnTo>
                    <a:pt x="224" y="394"/>
                  </a:lnTo>
                  <a:lnTo>
                    <a:pt x="228" y="384"/>
                  </a:lnTo>
                  <a:lnTo>
                    <a:pt x="228" y="384"/>
                  </a:lnTo>
                  <a:lnTo>
                    <a:pt x="232" y="378"/>
                  </a:lnTo>
                  <a:lnTo>
                    <a:pt x="236" y="374"/>
                  </a:lnTo>
                  <a:lnTo>
                    <a:pt x="240" y="368"/>
                  </a:lnTo>
                  <a:lnTo>
                    <a:pt x="240" y="358"/>
                  </a:lnTo>
                  <a:lnTo>
                    <a:pt x="240" y="358"/>
                  </a:lnTo>
                  <a:lnTo>
                    <a:pt x="238" y="354"/>
                  </a:lnTo>
                  <a:lnTo>
                    <a:pt x="238" y="354"/>
                  </a:lnTo>
                  <a:lnTo>
                    <a:pt x="240" y="350"/>
                  </a:lnTo>
                  <a:lnTo>
                    <a:pt x="240" y="348"/>
                  </a:lnTo>
                  <a:lnTo>
                    <a:pt x="238" y="346"/>
                  </a:lnTo>
                  <a:lnTo>
                    <a:pt x="238" y="344"/>
                  </a:lnTo>
                  <a:lnTo>
                    <a:pt x="238" y="344"/>
                  </a:lnTo>
                  <a:lnTo>
                    <a:pt x="242" y="344"/>
                  </a:lnTo>
                  <a:lnTo>
                    <a:pt x="246" y="340"/>
                  </a:lnTo>
                  <a:lnTo>
                    <a:pt x="246" y="340"/>
                  </a:lnTo>
                  <a:lnTo>
                    <a:pt x="254" y="334"/>
                  </a:lnTo>
                  <a:lnTo>
                    <a:pt x="262" y="330"/>
                  </a:lnTo>
                  <a:lnTo>
                    <a:pt x="262" y="330"/>
                  </a:lnTo>
                  <a:lnTo>
                    <a:pt x="266" y="330"/>
                  </a:lnTo>
                  <a:lnTo>
                    <a:pt x="266" y="330"/>
                  </a:lnTo>
                  <a:lnTo>
                    <a:pt x="268" y="328"/>
                  </a:lnTo>
                  <a:lnTo>
                    <a:pt x="268" y="328"/>
                  </a:lnTo>
                  <a:lnTo>
                    <a:pt x="272" y="326"/>
                  </a:lnTo>
                  <a:lnTo>
                    <a:pt x="274" y="322"/>
                  </a:lnTo>
                  <a:lnTo>
                    <a:pt x="274" y="322"/>
                  </a:lnTo>
                  <a:lnTo>
                    <a:pt x="282" y="322"/>
                  </a:lnTo>
                  <a:lnTo>
                    <a:pt x="282" y="322"/>
                  </a:lnTo>
                  <a:lnTo>
                    <a:pt x="290" y="322"/>
                  </a:lnTo>
                  <a:lnTo>
                    <a:pt x="296" y="322"/>
                  </a:lnTo>
                  <a:lnTo>
                    <a:pt x="296" y="322"/>
                  </a:lnTo>
                  <a:lnTo>
                    <a:pt x="296" y="318"/>
                  </a:lnTo>
                  <a:lnTo>
                    <a:pt x="298" y="316"/>
                  </a:lnTo>
                  <a:lnTo>
                    <a:pt x="304" y="314"/>
                  </a:lnTo>
                  <a:lnTo>
                    <a:pt x="304" y="314"/>
                  </a:lnTo>
                  <a:lnTo>
                    <a:pt x="304" y="310"/>
                  </a:lnTo>
                  <a:lnTo>
                    <a:pt x="304" y="310"/>
                  </a:lnTo>
                  <a:lnTo>
                    <a:pt x="306" y="306"/>
                  </a:lnTo>
                  <a:lnTo>
                    <a:pt x="310" y="302"/>
                  </a:lnTo>
                  <a:lnTo>
                    <a:pt x="310" y="302"/>
                  </a:lnTo>
                  <a:lnTo>
                    <a:pt x="312" y="296"/>
                  </a:lnTo>
                  <a:lnTo>
                    <a:pt x="312" y="296"/>
                  </a:lnTo>
                  <a:lnTo>
                    <a:pt x="314" y="294"/>
                  </a:lnTo>
                  <a:lnTo>
                    <a:pt x="316" y="292"/>
                  </a:lnTo>
                  <a:lnTo>
                    <a:pt x="316" y="292"/>
                  </a:lnTo>
                  <a:lnTo>
                    <a:pt x="316" y="286"/>
                  </a:lnTo>
                  <a:lnTo>
                    <a:pt x="316" y="286"/>
                  </a:lnTo>
                  <a:lnTo>
                    <a:pt x="316" y="282"/>
                  </a:lnTo>
                  <a:lnTo>
                    <a:pt x="316" y="280"/>
                  </a:lnTo>
                  <a:lnTo>
                    <a:pt x="320" y="276"/>
                  </a:lnTo>
                  <a:lnTo>
                    <a:pt x="320" y="276"/>
                  </a:lnTo>
                  <a:lnTo>
                    <a:pt x="320" y="270"/>
                  </a:lnTo>
                  <a:lnTo>
                    <a:pt x="320" y="270"/>
                  </a:lnTo>
                  <a:lnTo>
                    <a:pt x="322" y="264"/>
                  </a:lnTo>
                  <a:lnTo>
                    <a:pt x="322" y="258"/>
                  </a:lnTo>
                  <a:lnTo>
                    <a:pt x="322" y="258"/>
                  </a:lnTo>
                  <a:lnTo>
                    <a:pt x="320" y="244"/>
                  </a:lnTo>
                  <a:lnTo>
                    <a:pt x="320" y="244"/>
                  </a:lnTo>
                  <a:lnTo>
                    <a:pt x="322" y="238"/>
                  </a:lnTo>
                  <a:lnTo>
                    <a:pt x="324" y="230"/>
                  </a:lnTo>
                  <a:lnTo>
                    <a:pt x="324" y="230"/>
                  </a:lnTo>
                  <a:lnTo>
                    <a:pt x="324" y="230"/>
                  </a:lnTo>
                  <a:lnTo>
                    <a:pt x="324" y="230"/>
                  </a:lnTo>
                  <a:lnTo>
                    <a:pt x="326" y="234"/>
                  </a:lnTo>
                  <a:lnTo>
                    <a:pt x="326" y="234"/>
                  </a:lnTo>
                  <a:lnTo>
                    <a:pt x="326" y="234"/>
                  </a:lnTo>
                  <a:lnTo>
                    <a:pt x="332" y="228"/>
                  </a:lnTo>
                  <a:lnTo>
                    <a:pt x="336" y="220"/>
                  </a:lnTo>
                  <a:lnTo>
                    <a:pt x="336" y="220"/>
                  </a:lnTo>
                  <a:lnTo>
                    <a:pt x="336" y="218"/>
                  </a:lnTo>
                  <a:lnTo>
                    <a:pt x="338" y="216"/>
                  </a:lnTo>
                  <a:lnTo>
                    <a:pt x="338" y="216"/>
                  </a:lnTo>
                  <a:lnTo>
                    <a:pt x="342" y="214"/>
                  </a:lnTo>
                  <a:lnTo>
                    <a:pt x="342" y="214"/>
                  </a:lnTo>
                  <a:lnTo>
                    <a:pt x="346" y="208"/>
                  </a:lnTo>
                  <a:lnTo>
                    <a:pt x="352" y="204"/>
                  </a:lnTo>
                  <a:lnTo>
                    <a:pt x="354" y="196"/>
                  </a:lnTo>
                  <a:lnTo>
                    <a:pt x="358" y="188"/>
                  </a:lnTo>
                  <a:lnTo>
                    <a:pt x="358" y="188"/>
                  </a:lnTo>
                  <a:lnTo>
                    <a:pt x="356" y="176"/>
                  </a:lnTo>
                  <a:lnTo>
                    <a:pt x="352" y="168"/>
                  </a:lnTo>
                  <a:lnTo>
                    <a:pt x="350" y="166"/>
                  </a:lnTo>
                  <a:lnTo>
                    <a:pt x="350" y="166"/>
                  </a:lnTo>
                  <a:lnTo>
                    <a:pt x="344" y="166"/>
                  </a:lnTo>
                  <a:lnTo>
                    <a:pt x="338" y="164"/>
                  </a:lnTo>
                  <a:lnTo>
                    <a:pt x="338" y="164"/>
                  </a:lnTo>
                  <a:lnTo>
                    <a:pt x="326" y="156"/>
                  </a:lnTo>
                  <a:lnTo>
                    <a:pt x="322" y="150"/>
                  </a:lnTo>
                  <a:lnTo>
                    <a:pt x="316" y="148"/>
                  </a:lnTo>
                  <a:lnTo>
                    <a:pt x="316" y="148"/>
                  </a:lnTo>
                  <a:lnTo>
                    <a:pt x="312" y="146"/>
                  </a:lnTo>
                  <a:lnTo>
                    <a:pt x="308" y="146"/>
                  </a:lnTo>
                  <a:lnTo>
                    <a:pt x="302" y="146"/>
                  </a:lnTo>
                  <a:lnTo>
                    <a:pt x="302" y="146"/>
                  </a:lnTo>
                  <a:lnTo>
                    <a:pt x="294" y="146"/>
                  </a:lnTo>
                  <a:lnTo>
                    <a:pt x="294" y="146"/>
                  </a:lnTo>
                  <a:lnTo>
                    <a:pt x="290" y="144"/>
                  </a:lnTo>
                  <a:lnTo>
                    <a:pt x="286" y="142"/>
                  </a:lnTo>
                  <a:lnTo>
                    <a:pt x="286" y="142"/>
                  </a:lnTo>
                  <a:lnTo>
                    <a:pt x="278" y="144"/>
                  </a:lnTo>
                  <a:lnTo>
                    <a:pt x="274" y="148"/>
                  </a:lnTo>
                  <a:lnTo>
                    <a:pt x="274" y="148"/>
                  </a:lnTo>
                  <a:lnTo>
                    <a:pt x="274" y="144"/>
                  </a:lnTo>
                  <a:lnTo>
                    <a:pt x="274" y="140"/>
                  </a:lnTo>
                  <a:lnTo>
                    <a:pt x="274" y="140"/>
                  </a:lnTo>
                  <a:lnTo>
                    <a:pt x="274" y="138"/>
                  </a:lnTo>
                  <a:lnTo>
                    <a:pt x="270" y="134"/>
                  </a:lnTo>
                  <a:lnTo>
                    <a:pt x="270" y="134"/>
                  </a:lnTo>
                  <a:lnTo>
                    <a:pt x="268" y="136"/>
                  </a:lnTo>
                  <a:lnTo>
                    <a:pt x="268" y="136"/>
                  </a:lnTo>
                  <a:lnTo>
                    <a:pt x="268" y="136"/>
                  </a:lnTo>
                  <a:lnTo>
                    <a:pt x="266" y="134"/>
                  </a:lnTo>
                  <a:lnTo>
                    <a:pt x="262" y="132"/>
                  </a:lnTo>
                  <a:lnTo>
                    <a:pt x="256" y="130"/>
                  </a:lnTo>
                  <a:lnTo>
                    <a:pt x="256" y="130"/>
                  </a:lnTo>
                  <a:lnTo>
                    <a:pt x="250" y="126"/>
                  </a:lnTo>
                  <a:lnTo>
                    <a:pt x="250" y="126"/>
                  </a:lnTo>
                  <a:lnTo>
                    <a:pt x="244" y="128"/>
                  </a:lnTo>
                  <a:lnTo>
                    <a:pt x="244" y="128"/>
                  </a:lnTo>
                  <a:lnTo>
                    <a:pt x="242" y="130"/>
                  </a:lnTo>
                  <a:lnTo>
                    <a:pt x="240" y="134"/>
                  </a:lnTo>
                  <a:lnTo>
                    <a:pt x="240" y="134"/>
                  </a:lnTo>
                  <a:lnTo>
                    <a:pt x="236" y="136"/>
                  </a:lnTo>
                  <a:lnTo>
                    <a:pt x="232" y="140"/>
                  </a:lnTo>
                  <a:lnTo>
                    <a:pt x="232" y="140"/>
                  </a:lnTo>
                  <a:lnTo>
                    <a:pt x="232" y="140"/>
                  </a:lnTo>
                  <a:lnTo>
                    <a:pt x="232" y="140"/>
                  </a:lnTo>
                  <a:lnTo>
                    <a:pt x="234" y="136"/>
                  </a:lnTo>
                  <a:lnTo>
                    <a:pt x="234" y="136"/>
                  </a:lnTo>
                  <a:lnTo>
                    <a:pt x="228" y="138"/>
                  </a:lnTo>
                  <a:lnTo>
                    <a:pt x="222" y="138"/>
                  </a:lnTo>
                  <a:lnTo>
                    <a:pt x="222" y="138"/>
                  </a:lnTo>
                  <a:lnTo>
                    <a:pt x="218" y="130"/>
                  </a:lnTo>
                  <a:lnTo>
                    <a:pt x="218" y="130"/>
                  </a:lnTo>
                  <a:lnTo>
                    <a:pt x="214" y="134"/>
                  </a:lnTo>
                  <a:lnTo>
                    <a:pt x="212" y="134"/>
                  </a:lnTo>
                  <a:lnTo>
                    <a:pt x="210" y="134"/>
                  </a:lnTo>
                  <a:lnTo>
                    <a:pt x="210" y="134"/>
                  </a:lnTo>
                  <a:lnTo>
                    <a:pt x="208" y="134"/>
                  </a:lnTo>
                  <a:lnTo>
                    <a:pt x="208" y="134"/>
                  </a:lnTo>
                  <a:lnTo>
                    <a:pt x="212" y="130"/>
                  </a:lnTo>
                  <a:lnTo>
                    <a:pt x="214" y="126"/>
                  </a:lnTo>
                  <a:lnTo>
                    <a:pt x="214" y="126"/>
                  </a:lnTo>
                  <a:lnTo>
                    <a:pt x="218" y="122"/>
                  </a:lnTo>
                  <a:lnTo>
                    <a:pt x="222" y="118"/>
                  </a:lnTo>
                  <a:lnTo>
                    <a:pt x="222" y="118"/>
                  </a:lnTo>
                  <a:lnTo>
                    <a:pt x="224" y="114"/>
                  </a:lnTo>
                  <a:lnTo>
                    <a:pt x="228" y="110"/>
                  </a:lnTo>
                  <a:lnTo>
                    <a:pt x="228" y="110"/>
                  </a:lnTo>
                  <a:lnTo>
                    <a:pt x="228" y="108"/>
                  </a:lnTo>
                  <a:lnTo>
                    <a:pt x="228" y="106"/>
                  </a:lnTo>
                  <a:lnTo>
                    <a:pt x="228" y="106"/>
                  </a:lnTo>
                  <a:lnTo>
                    <a:pt x="222" y="104"/>
                  </a:lnTo>
                  <a:lnTo>
                    <a:pt x="220" y="100"/>
                  </a:lnTo>
                  <a:lnTo>
                    <a:pt x="218" y="90"/>
                  </a:lnTo>
                  <a:lnTo>
                    <a:pt x="218" y="90"/>
                  </a:lnTo>
                  <a:lnTo>
                    <a:pt x="216" y="86"/>
                  </a:lnTo>
                  <a:lnTo>
                    <a:pt x="216" y="84"/>
                  </a:lnTo>
                  <a:lnTo>
                    <a:pt x="216" y="84"/>
                  </a:lnTo>
                  <a:lnTo>
                    <a:pt x="212" y="84"/>
                  </a:lnTo>
                  <a:lnTo>
                    <a:pt x="212" y="84"/>
                  </a:lnTo>
                  <a:lnTo>
                    <a:pt x="202" y="74"/>
                  </a:lnTo>
                  <a:lnTo>
                    <a:pt x="202" y="74"/>
                  </a:lnTo>
                  <a:lnTo>
                    <a:pt x="192" y="72"/>
                  </a:lnTo>
                  <a:lnTo>
                    <a:pt x="192" y="72"/>
                  </a:lnTo>
                  <a:lnTo>
                    <a:pt x="184" y="70"/>
                  </a:lnTo>
                  <a:lnTo>
                    <a:pt x="180" y="68"/>
                  </a:lnTo>
                  <a:lnTo>
                    <a:pt x="176" y="70"/>
                  </a:lnTo>
                  <a:lnTo>
                    <a:pt x="176" y="70"/>
                  </a:lnTo>
                  <a:lnTo>
                    <a:pt x="176" y="72"/>
                  </a:lnTo>
                  <a:lnTo>
                    <a:pt x="176" y="72"/>
                  </a:lnTo>
                  <a:lnTo>
                    <a:pt x="168" y="70"/>
                  </a:lnTo>
                  <a:lnTo>
                    <a:pt x="168" y="70"/>
                  </a:lnTo>
                  <a:lnTo>
                    <a:pt x="168" y="70"/>
                  </a:lnTo>
                  <a:lnTo>
                    <a:pt x="166" y="70"/>
                  </a:lnTo>
                  <a:lnTo>
                    <a:pt x="166" y="70"/>
                  </a:lnTo>
                  <a:lnTo>
                    <a:pt x="162" y="64"/>
                  </a:lnTo>
                  <a:lnTo>
                    <a:pt x="158" y="62"/>
                  </a:lnTo>
                  <a:lnTo>
                    <a:pt x="154" y="62"/>
                  </a:lnTo>
                  <a:lnTo>
                    <a:pt x="154" y="62"/>
                  </a:lnTo>
                  <a:lnTo>
                    <a:pt x="154" y="64"/>
                  </a:lnTo>
                  <a:lnTo>
                    <a:pt x="154" y="64"/>
                  </a:lnTo>
                  <a:lnTo>
                    <a:pt x="154" y="64"/>
                  </a:lnTo>
                  <a:lnTo>
                    <a:pt x="152" y="56"/>
                  </a:lnTo>
                  <a:lnTo>
                    <a:pt x="152" y="56"/>
                  </a:lnTo>
                  <a:lnTo>
                    <a:pt x="146" y="50"/>
                  </a:lnTo>
                  <a:lnTo>
                    <a:pt x="138" y="46"/>
                  </a:lnTo>
                  <a:lnTo>
                    <a:pt x="138" y="46"/>
                  </a:lnTo>
                  <a:lnTo>
                    <a:pt x="132" y="48"/>
                  </a:lnTo>
                  <a:lnTo>
                    <a:pt x="132" y="48"/>
                  </a:lnTo>
                  <a:lnTo>
                    <a:pt x="126" y="48"/>
                  </a:lnTo>
                  <a:lnTo>
                    <a:pt x="126" y="46"/>
                  </a:lnTo>
                  <a:lnTo>
                    <a:pt x="126" y="46"/>
                  </a:lnTo>
                  <a:lnTo>
                    <a:pt x="130" y="46"/>
                  </a:lnTo>
                  <a:lnTo>
                    <a:pt x="130" y="44"/>
                  </a:lnTo>
                  <a:lnTo>
                    <a:pt x="134" y="40"/>
                  </a:lnTo>
                  <a:lnTo>
                    <a:pt x="134" y="40"/>
                  </a:lnTo>
                  <a:lnTo>
                    <a:pt x="134" y="40"/>
                  </a:lnTo>
                  <a:lnTo>
                    <a:pt x="134" y="40"/>
                  </a:lnTo>
                  <a:lnTo>
                    <a:pt x="130" y="38"/>
                  </a:lnTo>
                  <a:lnTo>
                    <a:pt x="130" y="38"/>
                  </a:lnTo>
                  <a:lnTo>
                    <a:pt x="128" y="36"/>
                  </a:lnTo>
                  <a:lnTo>
                    <a:pt x="128" y="36"/>
                  </a:lnTo>
                  <a:lnTo>
                    <a:pt x="122" y="34"/>
                  </a:lnTo>
                  <a:lnTo>
                    <a:pt x="122" y="34"/>
                  </a:lnTo>
                  <a:lnTo>
                    <a:pt x="122" y="36"/>
                  </a:lnTo>
                  <a:lnTo>
                    <a:pt x="122" y="36"/>
                  </a:lnTo>
                  <a:lnTo>
                    <a:pt x="122" y="36"/>
                  </a:lnTo>
                  <a:lnTo>
                    <a:pt x="122" y="36"/>
                  </a:lnTo>
                  <a:lnTo>
                    <a:pt x="120" y="34"/>
                  </a:lnTo>
                  <a:lnTo>
                    <a:pt x="116" y="32"/>
                  </a:lnTo>
                  <a:lnTo>
                    <a:pt x="116" y="30"/>
                  </a:lnTo>
                  <a:lnTo>
                    <a:pt x="116" y="30"/>
                  </a:lnTo>
                  <a:lnTo>
                    <a:pt x="120" y="30"/>
                  </a:lnTo>
                  <a:lnTo>
                    <a:pt x="120" y="30"/>
                  </a:lnTo>
                  <a:lnTo>
                    <a:pt x="122" y="30"/>
                  </a:lnTo>
                  <a:lnTo>
                    <a:pt x="122" y="30"/>
                  </a:lnTo>
                  <a:lnTo>
                    <a:pt x="122" y="28"/>
                  </a:lnTo>
                  <a:lnTo>
                    <a:pt x="122" y="28"/>
                  </a:lnTo>
                  <a:lnTo>
                    <a:pt x="122" y="28"/>
                  </a:lnTo>
                  <a:lnTo>
                    <a:pt x="122" y="28"/>
                  </a:lnTo>
                  <a:lnTo>
                    <a:pt x="114" y="28"/>
                  </a:lnTo>
                  <a:lnTo>
                    <a:pt x="106" y="30"/>
                  </a:lnTo>
                  <a:lnTo>
                    <a:pt x="106" y="30"/>
                  </a:lnTo>
                  <a:lnTo>
                    <a:pt x="104" y="32"/>
                  </a:lnTo>
                  <a:lnTo>
                    <a:pt x="100" y="34"/>
                  </a:lnTo>
                  <a:lnTo>
                    <a:pt x="100" y="34"/>
                  </a:lnTo>
                  <a:lnTo>
                    <a:pt x="96" y="34"/>
                  </a:lnTo>
                  <a:lnTo>
                    <a:pt x="92" y="32"/>
                  </a:lnTo>
                  <a:lnTo>
                    <a:pt x="88" y="30"/>
                  </a:lnTo>
                  <a:lnTo>
                    <a:pt x="86" y="28"/>
                  </a:lnTo>
                  <a:lnTo>
                    <a:pt x="86" y="28"/>
                  </a:lnTo>
                  <a:lnTo>
                    <a:pt x="78" y="30"/>
                  </a:lnTo>
                  <a:lnTo>
                    <a:pt x="74" y="30"/>
                  </a:lnTo>
                  <a:lnTo>
                    <a:pt x="72" y="30"/>
                  </a:lnTo>
                  <a:lnTo>
                    <a:pt x="72" y="30"/>
                  </a:lnTo>
                  <a:lnTo>
                    <a:pt x="70" y="28"/>
                  </a:lnTo>
                  <a:lnTo>
                    <a:pt x="70" y="26"/>
                  </a:lnTo>
                  <a:lnTo>
                    <a:pt x="70" y="26"/>
                  </a:lnTo>
                  <a:lnTo>
                    <a:pt x="68" y="24"/>
                  </a:lnTo>
                  <a:lnTo>
                    <a:pt x="64" y="22"/>
                  </a:lnTo>
                  <a:lnTo>
                    <a:pt x="58" y="22"/>
                  </a:lnTo>
                  <a:lnTo>
                    <a:pt x="58" y="22"/>
                  </a:lnTo>
                  <a:lnTo>
                    <a:pt x="56" y="16"/>
                  </a:lnTo>
                  <a:lnTo>
                    <a:pt x="56" y="16"/>
                  </a:lnTo>
                  <a:lnTo>
                    <a:pt x="54" y="16"/>
                  </a:lnTo>
                  <a:lnTo>
                    <a:pt x="52" y="18"/>
                  </a:lnTo>
                  <a:lnTo>
                    <a:pt x="52" y="18"/>
                  </a:lnTo>
                  <a:lnTo>
                    <a:pt x="54" y="20"/>
                  </a:lnTo>
                  <a:lnTo>
                    <a:pt x="54" y="20"/>
                  </a:lnTo>
                  <a:lnTo>
                    <a:pt x="56" y="20"/>
                  </a:lnTo>
                  <a:lnTo>
                    <a:pt x="56" y="20"/>
                  </a:lnTo>
                  <a:lnTo>
                    <a:pt x="56" y="20"/>
                  </a:lnTo>
                  <a:lnTo>
                    <a:pt x="56" y="20"/>
                  </a:lnTo>
                  <a:lnTo>
                    <a:pt x="50" y="24"/>
                  </a:lnTo>
                  <a:lnTo>
                    <a:pt x="42" y="26"/>
                  </a:lnTo>
                  <a:lnTo>
                    <a:pt x="42" y="26"/>
                  </a:lnTo>
                  <a:lnTo>
                    <a:pt x="42" y="26"/>
                  </a:lnTo>
                  <a:lnTo>
                    <a:pt x="42" y="26"/>
                  </a:lnTo>
                  <a:lnTo>
                    <a:pt x="42" y="28"/>
                  </a:lnTo>
                  <a:lnTo>
                    <a:pt x="42" y="28"/>
                  </a:lnTo>
                  <a:lnTo>
                    <a:pt x="44" y="34"/>
                  </a:lnTo>
                  <a:lnTo>
                    <a:pt x="46" y="38"/>
                  </a:lnTo>
                  <a:lnTo>
                    <a:pt x="46" y="40"/>
                  </a:lnTo>
                  <a:lnTo>
                    <a:pt x="46" y="40"/>
                  </a:lnTo>
                  <a:lnTo>
                    <a:pt x="44" y="42"/>
                  </a:lnTo>
                  <a:lnTo>
                    <a:pt x="42" y="42"/>
                  </a:lnTo>
                  <a:lnTo>
                    <a:pt x="42" y="42"/>
                  </a:lnTo>
                  <a:lnTo>
                    <a:pt x="38" y="40"/>
                  </a:lnTo>
                  <a:lnTo>
                    <a:pt x="36" y="36"/>
                  </a:lnTo>
                  <a:lnTo>
                    <a:pt x="36" y="36"/>
                  </a:lnTo>
                  <a:lnTo>
                    <a:pt x="38" y="32"/>
                  </a:lnTo>
                  <a:lnTo>
                    <a:pt x="40" y="28"/>
                  </a:lnTo>
                  <a:lnTo>
                    <a:pt x="40" y="28"/>
                  </a:lnTo>
                  <a:lnTo>
                    <a:pt x="38" y="20"/>
                  </a:lnTo>
                  <a:lnTo>
                    <a:pt x="38" y="20"/>
                  </a:lnTo>
                  <a:lnTo>
                    <a:pt x="40" y="18"/>
                  </a:lnTo>
                  <a:lnTo>
                    <a:pt x="44" y="18"/>
                  </a:lnTo>
                  <a:lnTo>
                    <a:pt x="44" y="18"/>
                  </a:lnTo>
                  <a:lnTo>
                    <a:pt x="46" y="18"/>
                  </a:lnTo>
                  <a:lnTo>
                    <a:pt x="46" y="18"/>
                  </a:lnTo>
                  <a:lnTo>
                    <a:pt x="44" y="14"/>
                  </a:lnTo>
                  <a:lnTo>
                    <a:pt x="42" y="14"/>
                  </a:lnTo>
                  <a:lnTo>
                    <a:pt x="42" y="14"/>
                  </a:lnTo>
                  <a:lnTo>
                    <a:pt x="40" y="14"/>
                  </a:lnTo>
                  <a:lnTo>
                    <a:pt x="38" y="16"/>
                  </a:lnTo>
                  <a:lnTo>
                    <a:pt x="34" y="20"/>
                  </a:lnTo>
                  <a:lnTo>
                    <a:pt x="34" y="20"/>
                  </a:lnTo>
                  <a:lnTo>
                    <a:pt x="30" y="20"/>
                  </a:lnTo>
                  <a:lnTo>
                    <a:pt x="30" y="20"/>
                  </a:lnTo>
                  <a:lnTo>
                    <a:pt x="32" y="18"/>
                  </a:lnTo>
                  <a:lnTo>
                    <a:pt x="32" y="18"/>
                  </a:lnTo>
                  <a:lnTo>
                    <a:pt x="32" y="18"/>
                  </a:lnTo>
                  <a:lnTo>
                    <a:pt x="32" y="18"/>
                  </a:lnTo>
                  <a:lnTo>
                    <a:pt x="34" y="18"/>
                  </a:lnTo>
                  <a:lnTo>
                    <a:pt x="34" y="18"/>
                  </a:lnTo>
                  <a:lnTo>
                    <a:pt x="36" y="14"/>
                  </a:lnTo>
                  <a:lnTo>
                    <a:pt x="36" y="14"/>
                  </a:lnTo>
                  <a:lnTo>
                    <a:pt x="32" y="8"/>
                  </a:lnTo>
                  <a:lnTo>
                    <a:pt x="30" y="4"/>
                  </a:lnTo>
                  <a:lnTo>
                    <a:pt x="26" y="2"/>
                  </a:lnTo>
                  <a:lnTo>
                    <a:pt x="26" y="2"/>
                  </a:lnTo>
                  <a:lnTo>
                    <a:pt x="20" y="2"/>
                  </a:lnTo>
                  <a:lnTo>
                    <a:pt x="20" y="2"/>
                  </a:lnTo>
                  <a:lnTo>
                    <a:pt x="16" y="0"/>
                  </a:lnTo>
                  <a:lnTo>
                    <a:pt x="16" y="0"/>
                  </a:lnTo>
                  <a:lnTo>
                    <a:pt x="12" y="4"/>
                  </a:lnTo>
                  <a:lnTo>
                    <a:pt x="12" y="4"/>
                  </a:lnTo>
                  <a:lnTo>
                    <a:pt x="8" y="4"/>
                  </a:lnTo>
                  <a:lnTo>
                    <a:pt x="8" y="4"/>
                  </a:lnTo>
                  <a:lnTo>
                    <a:pt x="4" y="6"/>
                  </a:lnTo>
                  <a:lnTo>
                    <a:pt x="0" y="8"/>
                  </a:lnTo>
                  <a:lnTo>
                    <a:pt x="0" y="8"/>
                  </a:lnTo>
                  <a:lnTo>
                    <a:pt x="2" y="16"/>
                  </a:lnTo>
                  <a:lnTo>
                    <a:pt x="2" y="16"/>
                  </a:lnTo>
                  <a:lnTo>
                    <a:pt x="2" y="16"/>
                  </a:lnTo>
                  <a:lnTo>
                    <a:pt x="4" y="18"/>
                  </a:lnTo>
                  <a:lnTo>
                    <a:pt x="4" y="20"/>
                  </a:lnTo>
                  <a:lnTo>
                    <a:pt x="4" y="20"/>
                  </a:lnTo>
                  <a:lnTo>
                    <a:pt x="4" y="22"/>
                  </a:lnTo>
                  <a:lnTo>
                    <a:pt x="4" y="22"/>
                  </a:lnTo>
                  <a:lnTo>
                    <a:pt x="8" y="20"/>
                  </a:lnTo>
                  <a:lnTo>
                    <a:pt x="12" y="20"/>
                  </a:lnTo>
                  <a:lnTo>
                    <a:pt x="12" y="20"/>
                  </a:lnTo>
                  <a:lnTo>
                    <a:pt x="10" y="16"/>
                  </a:lnTo>
                  <a:lnTo>
                    <a:pt x="8" y="14"/>
                  </a:lnTo>
                  <a:lnTo>
                    <a:pt x="8" y="14"/>
                  </a:lnTo>
                  <a:lnTo>
                    <a:pt x="12" y="12"/>
                  </a:lnTo>
                  <a:lnTo>
                    <a:pt x="14" y="10"/>
                  </a:lnTo>
                  <a:lnTo>
                    <a:pt x="14" y="10"/>
                  </a:lnTo>
                  <a:lnTo>
                    <a:pt x="14" y="8"/>
                  </a:lnTo>
                  <a:lnTo>
                    <a:pt x="14" y="8"/>
                  </a:lnTo>
                  <a:lnTo>
                    <a:pt x="22" y="6"/>
                  </a:lnTo>
                  <a:lnTo>
                    <a:pt x="24" y="8"/>
                  </a:lnTo>
                  <a:lnTo>
                    <a:pt x="26" y="12"/>
                  </a:lnTo>
                  <a:lnTo>
                    <a:pt x="26" y="12"/>
                  </a:lnTo>
                  <a:lnTo>
                    <a:pt x="28" y="10"/>
                  </a:lnTo>
                  <a:lnTo>
                    <a:pt x="28" y="10"/>
                  </a:lnTo>
                  <a:lnTo>
                    <a:pt x="30" y="12"/>
                  </a:lnTo>
                  <a:lnTo>
                    <a:pt x="30" y="12"/>
                  </a:lnTo>
                  <a:lnTo>
                    <a:pt x="30" y="14"/>
                  </a:lnTo>
                  <a:lnTo>
                    <a:pt x="30" y="14"/>
                  </a:lnTo>
                  <a:lnTo>
                    <a:pt x="28" y="12"/>
                  </a:lnTo>
                  <a:lnTo>
                    <a:pt x="26" y="14"/>
                  </a:lnTo>
                  <a:lnTo>
                    <a:pt x="26" y="14"/>
                  </a:lnTo>
                  <a:lnTo>
                    <a:pt x="28" y="18"/>
                  </a:lnTo>
                  <a:lnTo>
                    <a:pt x="30" y="22"/>
                  </a:lnTo>
                  <a:lnTo>
                    <a:pt x="30" y="22"/>
                  </a:lnTo>
                  <a:lnTo>
                    <a:pt x="24" y="24"/>
                  </a:lnTo>
                  <a:lnTo>
                    <a:pt x="20" y="22"/>
                  </a:lnTo>
                  <a:lnTo>
                    <a:pt x="20" y="22"/>
                  </a:lnTo>
                  <a:lnTo>
                    <a:pt x="18" y="24"/>
                  </a:lnTo>
                  <a:lnTo>
                    <a:pt x="18" y="26"/>
                  </a:lnTo>
                  <a:lnTo>
                    <a:pt x="18" y="26"/>
                  </a:lnTo>
                  <a:lnTo>
                    <a:pt x="16" y="28"/>
                  </a:lnTo>
                  <a:lnTo>
                    <a:pt x="16" y="28"/>
                  </a:lnTo>
                  <a:lnTo>
                    <a:pt x="16" y="26"/>
                  </a:lnTo>
                  <a:lnTo>
                    <a:pt x="14" y="26"/>
                  </a:lnTo>
                  <a:lnTo>
                    <a:pt x="14" y="26"/>
                  </a:lnTo>
                  <a:lnTo>
                    <a:pt x="12" y="26"/>
                  </a:lnTo>
                  <a:lnTo>
                    <a:pt x="12" y="26"/>
                  </a:lnTo>
                  <a:lnTo>
                    <a:pt x="8" y="30"/>
                  </a:lnTo>
                  <a:lnTo>
                    <a:pt x="6" y="34"/>
                  </a:lnTo>
                  <a:lnTo>
                    <a:pt x="6" y="34"/>
                  </a:lnTo>
                  <a:lnTo>
                    <a:pt x="22" y="86"/>
                  </a:lnTo>
                  <a:lnTo>
                    <a:pt x="40" y="136"/>
                  </a:lnTo>
                  <a:lnTo>
                    <a:pt x="62" y="186"/>
                  </a:lnTo>
                  <a:lnTo>
                    <a:pt x="86" y="232"/>
                  </a:lnTo>
                  <a:lnTo>
                    <a:pt x="114" y="278"/>
                  </a:lnTo>
                  <a:lnTo>
                    <a:pt x="144" y="320"/>
                  </a:lnTo>
                  <a:lnTo>
                    <a:pt x="178" y="360"/>
                  </a:lnTo>
                  <a:lnTo>
                    <a:pt x="214" y="398"/>
                  </a:lnTo>
                  <a:lnTo>
                    <a:pt x="214" y="398"/>
                  </a:lnTo>
                  <a:lnTo>
                    <a:pt x="214" y="398"/>
                  </a:lnTo>
                  <a:lnTo>
                    <a:pt x="214" y="398"/>
                  </a:lnTo>
                  <a:lnTo>
                    <a:pt x="216" y="390"/>
                  </a:lnTo>
                  <a:lnTo>
                    <a:pt x="216" y="39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0" name="Freeform 240"/>
            <p:cNvSpPr>
              <a:spLocks/>
            </p:cNvSpPr>
            <p:nvPr/>
          </p:nvSpPr>
          <p:spPr bwMode="auto">
            <a:xfrm>
              <a:off x="1974850" y="819150"/>
              <a:ext cx="19050" cy="19050"/>
            </a:xfrm>
            <a:custGeom>
              <a:avLst/>
              <a:gdLst/>
              <a:ahLst/>
              <a:cxnLst>
                <a:cxn ang="0">
                  <a:pos x="6" y="10"/>
                </a:cxn>
                <a:cxn ang="0">
                  <a:pos x="6" y="10"/>
                </a:cxn>
                <a:cxn ang="0">
                  <a:pos x="8" y="12"/>
                </a:cxn>
                <a:cxn ang="0">
                  <a:pos x="8" y="12"/>
                </a:cxn>
                <a:cxn ang="0">
                  <a:pos x="10" y="12"/>
                </a:cxn>
                <a:cxn ang="0">
                  <a:pos x="12" y="10"/>
                </a:cxn>
                <a:cxn ang="0">
                  <a:pos x="12" y="10"/>
                </a:cxn>
                <a:cxn ang="0">
                  <a:pos x="12" y="8"/>
                </a:cxn>
                <a:cxn ang="0">
                  <a:pos x="12" y="8"/>
                </a:cxn>
                <a:cxn ang="0">
                  <a:pos x="10" y="8"/>
                </a:cxn>
                <a:cxn ang="0">
                  <a:pos x="10" y="8"/>
                </a:cxn>
                <a:cxn ang="0">
                  <a:pos x="10" y="8"/>
                </a:cxn>
                <a:cxn ang="0">
                  <a:pos x="10" y="8"/>
                </a:cxn>
                <a:cxn ang="0">
                  <a:pos x="12" y="4"/>
                </a:cxn>
                <a:cxn ang="0">
                  <a:pos x="12" y="0"/>
                </a:cxn>
                <a:cxn ang="0">
                  <a:pos x="12" y="0"/>
                </a:cxn>
                <a:cxn ang="0">
                  <a:pos x="10" y="0"/>
                </a:cxn>
                <a:cxn ang="0">
                  <a:pos x="10" y="0"/>
                </a:cxn>
                <a:cxn ang="0">
                  <a:pos x="8" y="6"/>
                </a:cxn>
                <a:cxn ang="0">
                  <a:pos x="8" y="6"/>
                </a:cxn>
                <a:cxn ang="0">
                  <a:pos x="6" y="4"/>
                </a:cxn>
                <a:cxn ang="0">
                  <a:pos x="4" y="2"/>
                </a:cxn>
                <a:cxn ang="0">
                  <a:pos x="4" y="2"/>
                </a:cxn>
                <a:cxn ang="0">
                  <a:pos x="4" y="2"/>
                </a:cxn>
                <a:cxn ang="0">
                  <a:pos x="4" y="2"/>
                </a:cxn>
                <a:cxn ang="0">
                  <a:pos x="2" y="4"/>
                </a:cxn>
                <a:cxn ang="0">
                  <a:pos x="0" y="6"/>
                </a:cxn>
                <a:cxn ang="0">
                  <a:pos x="2" y="10"/>
                </a:cxn>
                <a:cxn ang="0">
                  <a:pos x="2" y="10"/>
                </a:cxn>
                <a:cxn ang="0">
                  <a:pos x="4" y="10"/>
                </a:cxn>
                <a:cxn ang="0">
                  <a:pos x="6" y="10"/>
                </a:cxn>
                <a:cxn ang="0">
                  <a:pos x="6" y="10"/>
                </a:cxn>
              </a:cxnLst>
              <a:rect l="0" t="0" r="r" b="b"/>
              <a:pathLst>
                <a:path w="12" h="12">
                  <a:moveTo>
                    <a:pt x="6" y="10"/>
                  </a:moveTo>
                  <a:lnTo>
                    <a:pt x="6" y="10"/>
                  </a:lnTo>
                  <a:lnTo>
                    <a:pt x="8" y="12"/>
                  </a:lnTo>
                  <a:lnTo>
                    <a:pt x="8" y="12"/>
                  </a:lnTo>
                  <a:lnTo>
                    <a:pt x="10" y="12"/>
                  </a:lnTo>
                  <a:lnTo>
                    <a:pt x="12" y="10"/>
                  </a:lnTo>
                  <a:lnTo>
                    <a:pt x="12" y="10"/>
                  </a:lnTo>
                  <a:lnTo>
                    <a:pt x="12" y="8"/>
                  </a:lnTo>
                  <a:lnTo>
                    <a:pt x="12" y="8"/>
                  </a:lnTo>
                  <a:lnTo>
                    <a:pt x="10" y="8"/>
                  </a:lnTo>
                  <a:lnTo>
                    <a:pt x="10" y="8"/>
                  </a:lnTo>
                  <a:lnTo>
                    <a:pt x="10" y="8"/>
                  </a:lnTo>
                  <a:lnTo>
                    <a:pt x="10" y="8"/>
                  </a:lnTo>
                  <a:lnTo>
                    <a:pt x="12" y="4"/>
                  </a:lnTo>
                  <a:lnTo>
                    <a:pt x="12" y="0"/>
                  </a:lnTo>
                  <a:lnTo>
                    <a:pt x="12" y="0"/>
                  </a:lnTo>
                  <a:lnTo>
                    <a:pt x="10" y="0"/>
                  </a:lnTo>
                  <a:lnTo>
                    <a:pt x="10" y="0"/>
                  </a:lnTo>
                  <a:lnTo>
                    <a:pt x="8" y="6"/>
                  </a:lnTo>
                  <a:lnTo>
                    <a:pt x="8" y="6"/>
                  </a:lnTo>
                  <a:lnTo>
                    <a:pt x="6" y="4"/>
                  </a:lnTo>
                  <a:lnTo>
                    <a:pt x="4" y="2"/>
                  </a:lnTo>
                  <a:lnTo>
                    <a:pt x="4" y="2"/>
                  </a:lnTo>
                  <a:lnTo>
                    <a:pt x="4" y="2"/>
                  </a:lnTo>
                  <a:lnTo>
                    <a:pt x="4" y="2"/>
                  </a:lnTo>
                  <a:lnTo>
                    <a:pt x="2" y="4"/>
                  </a:lnTo>
                  <a:lnTo>
                    <a:pt x="0" y="6"/>
                  </a:lnTo>
                  <a:lnTo>
                    <a:pt x="2" y="10"/>
                  </a:lnTo>
                  <a:lnTo>
                    <a:pt x="2" y="10"/>
                  </a:lnTo>
                  <a:lnTo>
                    <a:pt x="4" y="10"/>
                  </a:lnTo>
                  <a:lnTo>
                    <a:pt x="6" y="10"/>
                  </a:lnTo>
                  <a:lnTo>
                    <a:pt x="6"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1" name="Freeform 241"/>
            <p:cNvSpPr>
              <a:spLocks/>
            </p:cNvSpPr>
            <p:nvPr/>
          </p:nvSpPr>
          <p:spPr bwMode="auto">
            <a:xfrm>
              <a:off x="1739900" y="768350"/>
              <a:ext cx="107950" cy="161925"/>
            </a:xfrm>
            <a:custGeom>
              <a:avLst/>
              <a:gdLst/>
              <a:ahLst/>
              <a:cxnLst>
                <a:cxn ang="0">
                  <a:pos x="4" y="24"/>
                </a:cxn>
                <a:cxn ang="0">
                  <a:pos x="8" y="26"/>
                </a:cxn>
                <a:cxn ang="0">
                  <a:pos x="4" y="36"/>
                </a:cxn>
                <a:cxn ang="0">
                  <a:pos x="12" y="30"/>
                </a:cxn>
                <a:cxn ang="0">
                  <a:pos x="10" y="34"/>
                </a:cxn>
                <a:cxn ang="0">
                  <a:pos x="10" y="42"/>
                </a:cxn>
                <a:cxn ang="0">
                  <a:pos x="14" y="48"/>
                </a:cxn>
                <a:cxn ang="0">
                  <a:pos x="18" y="46"/>
                </a:cxn>
                <a:cxn ang="0">
                  <a:pos x="24" y="48"/>
                </a:cxn>
                <a:cxn ang="0">
                  <a:pos x="24" y="54"/>
                </a:cxn>
                <a:cxn ang="0">
                  <a:pos x="28" y="60"/>
                </a:cxn>
                <a:cxn ang="0">
                  <a:pos x="18" y="66"/>
                </a:cxn>
                <a:cxn ang="0">
                  <a:pos x="18" y="70"/>
                </a:cxn>
                <a:cxn ang="0">
                  <a:pos x="18" y="74"/>
                </a:cxn>
                <a:cxn ang="0">
                  <a:pos x="8" y="80"/>
                </a:cxn>
                <a:cxn ang="0">
                  <a:pos x="18" y="84"/>
                </a:cxn>
                <a:cxn ang="0">
                  <a:pos x="24" y="86"/>
                </a:cxn>
                <a:cxn ang="0">
                  <a:pos x="26" y="88"/>
                </a:cxn>
                <a:cxn ang="0">
                  <a:pos x="16" y="88"/>
                </a:cxn>
                <a:cxn ang="0">
                  <a:pos x="12" y="94"/>
                </a:cxn>
                <a:cxn ang="0">
                  <a:pos x="2" y="100"/>
                </a:cxn>
                <a:cxn ang="0">
                  <a:pos x="8" y="102"/>
                </a:cxn>
                <a:cxn ang="0">
                  <a:pos x="16" y="98"/>
                </a:cxn>
                <a:cxn ang="0">
                  <a:pos x="22" y="96"/>
                </a:cxn>
                <a:cxn ang="0">
                  <a:pos x="36" y="96"/>
                </a:cxn>
                <a:cxn ang="0">
                  <a:pos x="42" y="94"/>
                </a:cxn>
                <a:cxn ang="0">
                  <a:pos x="50" y="94"/>
                </a:cxn>
                <a:cxn ang="0">
                  <a:pos x="60" y="92"/>
                </a:cxn>
                <a:cxn ang="0">
                  <a:pos x="64" y="86"/>
                </a:cxn>
                <a:cxn ang="0">
                  <a:pos x="56" y="86"/>
                </a:cxn>
                <a:cxn ang="0">
                  <a:pos x="68" y="76"/>
                </a:cxn>
                <a:cxn ang="0">
                  <a:pos x="58" y="68"/>
                </a:cxn>
                <a:cxn ang="0">
                  <a:pos x="52" y="70"/>
                </a:cxn>
                <a:cxn ang="0">
                  <a:pos x="50" y="60"/>
                </a:cxn>
                <a:cxn ang="0">
                  <a:pos x="46" y="50"/>
                </a:cxn>
                <a:cxn ang="0">
                  <a:pos x="40" y="44"/>
                </a:cxn>
                <a:cxn ang="0">
                  <a:pos x="28" y="32"/>
                </a:cxn>
                <a:cxn ang="0">
                  <a:pos x="20" y="32"/>
                </a:cxn>
                <a:cxn ang="0">
                  <a:pos x="28" y="30"/>
                </a:cxn>
                <a:cxn ang="0">
                  <a:pos x="26" y="28"/>
                </a:cxn>
                <a:cxn ang="0">
                  <a:pos x="30" y="26"/>
                </a:cxn>
                <a:cxn ang="0">
                  <a:pos x="36" y="14"/>
                </a:cxn>
                <a:cxn ang="0">
                  <a:pos x="16" y="12"/>
                </a:cxn>
                <a:cxn ang="0">
                  <a:pos x="18" y="8"/>
                </a:cxn>
                <a:cxn ang="0">
                  <a:pos x="26" y="2"/>
                </a:cxn>
                <a:cxn ang="0">
                  <a:pos x="22" y="0"/>
                </a:cxn>
                <a:cxn ang="0">
                  <a:pos x="10" y="0"/>
                </a:cxn>
                <a:cxn ang="0">
                  <a:pos x="10" y="6"/>
                </a:cxn>
                <a:cxn ang="0">
                  <a:pos x="8" y="10"/>
                </a:cxn>
                <a:cxn ang="0">
                  <a:pos x="4" y="12"/>
                </a:cxn>
                <a:cxn ang="0">
                  <a:pos x="4" y="16"/>
                </a:cxn>
                <a:cxn ang="0">
                  <a:pos x="0" y="26"/>
                </a:cxn>
              </a:cxnLst>
              <a:rect l="0" t="0" r="r" b="b"/>
              <a:pathLst>
                <a:path w="68" h="102">
                  <a:moveTo>
                    <a:pt x="2" y="26"/>
                  </a:moveTo>
                  <a:lnTo>
                    <a:pt x="2" y="26"/>
                  </a:lnTo>
                  <a:lnTo>
                    <a:pt x="4" y="24"/>
                  </a:lnTo>
                  <a:lnTo>
                    <a:pt x="4" y="24"/>
                  </a:lnTo>
                  <a:lnTo>
                    <a:pt x="6" y="24"/>
                  </a:lnTo>
                  <a:lnTo>
                    <a:pt x="6" y="24"/>
                  </a:lnTo>
                  <a:lnTo>
                    <a:pt x="8" y="26"/>
                  </a:lnTo>
                  <a:lnTo>
                    <a:pt x="8" y="26"/>
                  </a:lnTo>
                  <a:lnTo>
                    <a:pt x="6" y="30"/>
                  </a:lnTo>
                  <a:lnTo>
                    <a:pt x="4" y="32"/>
                  </a:lnTo>
                  <a:lnTo>
                    <a:pt x="4" y="34"/>
                  </a:lnTo>
                  <a:lnTo>
                    <a:pt x="4" y="36"/>
                  </a:lnTo>
                  <a:lnTo>
                    <a:pt x="4" y="36"/>
                  </a:lnTo>
                  <a:lnTo>
                    <a:pt x="12" y="30"/>
                  </a:lnTo>
                  <a:lnTo>
                    <a:pt x="12" y="30"/>
                  </a:lnTo>
                  <a:lnTo>
                    <a:pt x="12" y="30"/>
                  </a:lnTo>
                  <a:lnTo>
                    <a:pt x="12" y="32"/>
                  </a:lnTo>
                  <a:lnTo>
                    <a:pt x="12" y="32"/>
                  </a:lnTo>
                  <a:lnTo>
                    <a:pt x="10" y="34"/>
                  </a:lnTo>
                  <a:lnTo>
                    <a:pt x="10" y="34"/>
                  </a:lnTo>
                  <a:lnTo>
                    <a:pt x="10" y="36"/>
                  </a:lnTo>
                  <a:lnTo>
                    <a:pt x="12" y="38"/>
                  </a:lnTo>
                  <a:lnTo>
                    <a:pt x="12" y="38"/>
                  </a:lnTo>
                  <a:lnTo>
                    <a:pt x="10" y="42"/>
                  </a:lnTo>
                  <a:lnTo>
                    <a:pt x="8" y="46"/>
                  </a:lnTo>
                  <a:lnTo>
                    <a:pt x="8" y="46"/>
                  </a:lnTo>
                  <a:lnTo>
                    <a:pt x="14" y="48"/>
                  </a:lnTo>
                  <a:lnTo>
                    <a:pt x="14" y="48"/>
                  </a:lnTo>
                  <a:lnTo>
                    <a:pt x="14" y="46"/>
                  </a:lnTo>
                  <a:lnTo>
                    <a:pt x="14" y="46"/>
                  </a:lnTo>
                  <a:lnTo>
                    <a:pt x="18" y="46"/>
                  </a:lnTo>
                  <a:lnTo>
                    <a:pt x="18" y="46"/>
                  </a:lnTo>
                  <a:lnTo>
                    <a:pt x="22" y="46"/>
                  </a:lnTo>
                  <a:lnTo>
                    <a:pt x="26" y="46"/>
                  </a:lnTo>
                  <a:lnTo>
                    <a:pt x="26" y="46"/>
                  </a:lnTo>
                  <a:lnTo>
                    <a:pt x="24" y="48"/>
                  </a:lnTo>
                  <a:lnTo>
                    <a:pt x="22" y="52"/>
                  </a:lnTo>
                  <a:lnTo>
                    <a:pt x="22" y="52"/>
                  </a:lnTo>
                  <a:lnTo>
                    <a:pt x="24" y="54"/>
                  </a:lnTo>
                  <a:lnTo>
                    <a:pt x="24" y="54"/>
                  </a:lnTo>
                  <a:lnTo>
                    <a:pt x="28" y="54"/>
                  </a:lnTo>
                  <a:lnTo>
                    <a:pt x="28" y="54"/>
                  </a:lnTo>
                  <a:lnTo>
                    <a:pt x="28" y="54"/>
                  </a:lnTo>
                  <a:lnTo>
                    <a:pt x="28" y="60"/>
                  </a:lnTo>
                  <a:lnTo>
                    <a:pt x="28" y="64"/>
                  </a:lnTo>
                  <a:lnTo>
                    <a:pt x="28" y="64"/>
                  </a:lnTo>
                  <a:lnTo>
                    <a:pt x="28" y="64"/>
                  </a:lnTo>
                  <a:lnTo>
                    <a:pt x="18" y="66"/>
                  </a:lnTo>
                  <a:lnTo>
                    <a:pt x="16" y="66"/>
                  </a:lnTo>
                  <a:lnTo>
                    <a:pt x="14" y="70"/>
                  </a:lnTo>
                  <a:lnTo>
                    <a:pt x="14" y="70"/>
                  </a:lnTo>
                  <a:lnTo>
                    <a:pt x="18" y="70"/>
                  </a:lnTo>
                  <a:lnTo>
                    <a:pt x="18" y="70"/>
                  </a:lnTo>
                  <a:lnTo>
                    <a:pt x="18" y="70"/>
                  </a:lnTo>
                  <a:lnTo>
                    <a:pt x="18" y="74"/>
                  </a:lnTo>
                  <a:lnTo>
                    <a:pt x="18" y="74"/>
                  </a:lnTo>
                  <a:lnTo>
                    <a:pt x="12" y="78"/>
                  </a:lnTo>
                  <a:lnTo>
                    <a:pt x="8" y="80"/>
                  </a:lnTo>
                  <a:lnTo>
                    <a:pt x="8" y="80"/>
                  </a:lnTo>
                  <a:lnTo>
                    <a:pt x="8" y="80"/>
                  </a:lnTo>
                  <a:lnTo>
                    <a:pt x="8" y="80"/>
                  </a:lnTo>
                  <a:lnTo>
                    <a:pt x="10" y="82"/>
                  </a:lnTo>
                  <a:lnTo>
                    <a:pt x="10" y="82"/>
                  </a:lnTo>
                  <a:lnTo>
                    <a:pt x="18" y="84"/>
                  </a:lnTo>
                  <a:lnTo>
                    <a:pt x="18" y="84"/>
                  </a:lnTo>
                  <a:lnTo>
                    <a:pt x="22" y="86"/>
                  </a:lnTo>
                  <a:lnTo>
                    <a:pt x="24" y="86"/>
                  </a:lnTo>
                  <a:lnTo>
                    <a:pt x="24" y="86"/>
                  </a:lnTo>
                  <a:lnTo>
                    <a:pt x="30" y="84"/>
                  </a:lnTo>
                  <a:lnTo>
                    <a:pt x="30" y="84"/>
                  </a:lnTo>
                  <a:lnTo>
                    <a:pt x="28" y="86"/>
                  </a:lnTo>
                  <a:lnTo>
                    <a:pt x="26" y="88"/>
                  </a:lnTo>
                  <a:lnTo>
                    <a:pt x="26" y="88"/>
                  </a:lnTo>
                  <a:lnTo>
                    <a:pt x="22" y="88"/>
                  </a:lnTo>
                  <a:lnTo>
                    <a:pt x="16" y="88"/>
                  </a:lnTo>
                  <a:lnTo>
                    <a:pt x="16" y="88"/>
                  </a:lnTo>
                  <a:lnTo>
                    <a:pt x="16" y="90"/>
                  </a:lnTo>
                  <a:lnTo>
                    <a:pt x="14" y="90"/>
                  </a:lnTo>
                  <a:lnTo>
                    <a:pt x="14" y="90"/>
                  </a:lnTo>
                  <a:lnTo>
                    <a:pt x="12" y="94"/>
                  </a:lnTo>
                  <a:lnTo>
                    <a:pt x="10" y="96"/>
                  </a:lnTo>
                  <a:lnTo>
                    <a:pt x="4" y="100"/>
                  </a:lnTo>
                  <a:lnTo>
                    <a:pt x="4" y="100"/>
                  </a:lnTo>
                  <a:lnTo>
                    <a:pt x="2" y="100"/>
                  </a:lnTo>
                  <a:lnTo>
                    <a:pt x="2" y="100"/>
                  </a:lnTo>
                  <a:lnTo>
                    <a:pt x="6" y="102"/>
                  </a:lnTo>
                  <a:lnTo>
                    <a:pt x="6" y="102"/>
                  </a:lnTo>
                  <a:lnTo>
                    <a:pt x="8" y="102"/>
                  </a:lnTo>
                  <a:lnTo>
                    <a:pt x="8" y="102"/>
                  </a:lnTo>
                  <a:lnTo>
                    <a:pt x="14" y="98"/>
                  </a:lnTo>
                  <a:lnTo>
                    <a:pt x="14" y="98"/>
                  </a:lnTo>
                  <a:lnTo>
                    <a:pt x="16" y="98"/>
                  </a:lnTo>
                  <a:lnTo>
                    <a:pt x="16" y="98"/>
                  </a:lnTo>
                  <a:lnTo>
                    <a:pt x="20" y="100"/>
                  </a:lnTo>
                  <a:lnTo>
                    <a:pt x="22" y="98"/>
                  </a:lnTo>
                  <a:lnTo>
                    <a:pt x="22" y="96"/>
                  </a:lnTo>
                  <a:lnTo>
                    <a:pt x="22" y="96"/>
                  </a:lnTo>
                  <a:lnTo>
                    <a:pt x="30" y="94"/>
                  </a:lnTo>
                  <a:lnTo>
                    <a:pt x="36" y="96"/>
                  </a:lnTo>
                  <a:lnTo>
                    <a:pt x="36" y="96"/>
                  </a:lnTo>
                  <a:lnTo>
                    <a:pt x="36" y="94"/>
                  </a:lnTo>
                  <a:lnTo>
                    <a:pt x="36" y="94"/>
                  </a:lnTo>
                  <a:lnTo>
                    <a:pt x="42" y="94"/>
                  </a:lnTo>
                  <a:lnTo>
                    <a:pt x="42" y="94"/>
                  </a:lnTo>
                  <a:lnTo>
                    <a:pt x="46" y="94"/>
                  </a:lnTo>
                  <a:lnTo>
                    <a:pt x="46" y="94"/>
                  </a:lnTo>
                  <a:lnTo>
                    <a:pt x="50" y="94"/>
                  </a:lnTo>
                  <a:lnTo>
                    <a:pt x="50" y="94"/>
                  </a:lnTo>
                  <a:lnTo>
                    <a:pt x="54" y="94"/>
                  </a:lnTo>
                  <a:lnTo>
                    <a:pt x="54" y="94"/>
                  </a:lnTo>
                  <a:lnTo>
                    <a:pt x="58" y="92"/>
                  </a:lnTo>
                  <a:lnTo>
                    <a:pt x="60" y="92"/>
                  </a:lnTo>
                  <a:lnTo>
                    <a:pt x="60" y="92"/>
                  </a:lnTo>
                  <a:lnTo>
                    <a:pt x="62" y="90"/>
                  </a:lnTo>
                  <a:lnTo>
                    <a:pt x="64" y="90"/>
                  </a:lnTo>
                  <a:lnTo>
                    <a:pt x="64" y="86"/>
                  </a:lnTo>
                  <a:lnTo>
                    <a:pt x="64" y="86"/>
                  </a:lnTo>
                  <a:lnTo>
                    <a:pt x="64" y="86"/>
                  </a:lnTo>
                  <a:lnTo>
                    <a:pt x="56" y="86"/>
                  </a:lnTo>
                  <a:lnTo>
                    <a:pt x="56" y="86"/>
                  </a:lnTo>
                  <a:lnTo>
                    <a:pt x="56" y="86"/>
                  </a:lnTo>
                  <a:lnTo>
                    <a:pt x="62" y="82"/>
                  </a:lnTo>
                  <a:lnTo>
                    <a:pt x="68" y="76"/>
                  </a:lnTo>
                  <a:lnTo>
                    <a:pt x="68" y="76"/>
                  </a:lnTo>
                  <a:lnTo>
                    <a:pt x="66" y="72"/>
                  </a:lnTo>
                  <a:lnTo>
                    <a:pt x="66" y="72"/>
                  </a:lnTo>
                  <a:lnTo>
                    <a:pt x="62" y="70"/>
                  </a:lnTo>
                  <a:lnTo>
                    <a:pt x="58" y="68"/>
                  </a:lnTo>
                  <a:lnTo>
                    <a:pt x="56" y="70"/>
                  </a:lnTo>
                  <a:lnTo>
                    <a:pt x="56" y="70"/>
                  </a:lnTo>
                  <a:lnTo>
                    <a:pt x="52" y="70"/>
                  </a:lnTo>
                  <a:lnTo>
                    <a:pt x="52" y="70"/>
                  </a:lnTo>
                  <a:lnTo>
                    <a:pt x="54" y="66"/>
                  </a:lnTo>
                  <a:lnTo>
                    <a:pt x="54" y="64"/>
                  </a:lnTo>
                  <a:lnTo>
                    <a:pt x="50" y="60"/>
                  </a:lnTo>
                  <a:lnTo>
                    <a:pt x="50" y="60"/>
                  </a:lnTo>
                  <a:lnTo>
                    <a:pt x="50" y="54"/>
                  </a:lnTo>
                  <a:lnTo>
                    <a:pt x="50" y="54"/>
                  </a:lnTo>
                  <a:lnTo>
                    <a:pt x="46" y="50"/>
                  </a:lnTo>
                  <a:lnTo>
                    <a:pt x="46" y="50"/>
                  </a:lnTo>
                  <a:lnTo>
                    <a:pt x="42" y="48"/>
                  </a:lnTo>
                  <a:lnTo>
                    <a:pt x="40" y="48"/>
                  </a:lnTo>
                  <a:lnTo>
                    <a:pt x="40" y="48"/>
                  </a:lnTo>
                  <a:lnTo>
                    <a:pt x="40" y="44"/>
                  </a:lnTo>
                  <a:lnTo>
                    <a:pt x="38" y="38"/>
                  </a:lnTo>
                  <a:lnTo>
                    <a:pt x="38" y="38"/>
                  </a:lnTo>
                  <a:lnTo>
                    <a:pt x="34" y="36"/>
                  </a:lnTo>
                  <a:lnTo>
                    <a:pt x="28" y="32"/>
                  </a:lnTo>
                  <a:lnTo>
                    <a:pt x="28" y="32"/>
                  </a:lnTo>
                  <a:lnTo>
                    <a:pt x="24" y="34"/>
                  </a:lnTo>
                  <a:lnTo>
                    <a:pt x="20" y="32"/>
                  </a:lnTo>
                  <a:lnTo>
                    <a:pt x="20" y="32"/>
                  </a:lnTo>
                  <a:lnTo>
                    <a:pt x="20" y="32"/>
                  </a:lnTo>
                  <a:lnTo>
                    <a:pt x="20" y="32"/>
                  </a:lnTo>
                  <a:lnTo>
                    <a:pt x="24" y="32"/>
                  </a:lnTo>
                  <a:lnTo>
                    <a:pt x="28" y="30"/>
                  </a:lnTo>
                  <a:lnTo>
                    <a:pt x="28" y="30"/>
                  </a:lnTo>
                  <a:lnTo>
                    <a:pt x="28" y="30"/>
                  </a:lnTo>
                  <a:lnTo>
                    <a:pt x="28" y="30"/>
                  </a:lnTo>
                  <a:lnTo>
                    <a:pt x="26" y="28"/>
                  </a:lnTo>
                  <a:lnTo>
                    <a:pt x="26" y="28"/>
                  </a:lnTo>
                  <a:lnTo>
                    <a:pt x="26" y="28"/>
                  </a:lnTo>
                  <a:lnTo>
                    <a:pt x="26" y="28"/>
                  </a:lnTo>
                  <a:lnTo>
                    <a:pt x="30" y="26"/>
                  </a:lnTo>
                  <a:lnTo>
                    <a:pt x="32" y="22"/>
                  </a:lnTo>
                  <a:lnTo>
                    <a:pt x="36" y="16"/>
                  </a:lnTo>
                  <a:lnTo>
                    <a:pt x="36" y="16"/>
                  </a:lnTo>
                  <a:lnTo>
                    <a:pt x="36" y="14"/>
                  </a:lnTo>
                  <a:lnTo>
                    <a:pt x="36" y="14"/>
                  </a:lnTo>
                  <a:lnTo>
                    <a:pt x="32" y="12"/>
                  </a:lnTo>
                  <a:lnTo>
                    <a:pt x="26" y="12"/>
                  </a:lnTo>
                  <a:lnTo>
                    <a:pt x="16" y="12"/>
                  </a:lnTo>
                  <a:lnTo>
                    <a:pt x="16" y="12"/>
                  </a:lnTo>
                  <a:lnTo>
                    <a:pt x="16" y="12"/>
                  </a:lnTo>
                  <a:lnTo>
                    <a:pt x="16" y="12"/>
                  </a:lnTo>
                  <a:lnTo>
                    <a:pt x="18" y="8"/>
                  </a:lnTo>
                  <a:lnTo>
                    <a:pt x="20" y="6"/>
                  </a:lnTo>
                  <a:lnTo>
                    <a:pt x="24" y="6"/>
                  </a:lnTo>
                  <a:lnTo>
                    <a:pt x="26" y="2"/>
                  </a:lnTo>
                  <a:lnTo>
                    <a:pt x="26" y="2"/>
                  </a:lnTo>
                  <a:lnTo>
                    <a:pt x="26" y="2"/>
                  </a:lnTo>
                  <a:lnTo>
                    <a:pt x="26" y="0"/>
                  </a:lnTo>
                  <a:lnTo>
                    <a:pt x="26" y="0"/>
                  </a:lnTo>
                  <a:lnTo>
                    <a:pt x="22" y="0"/>
                  </a:lnTo>
                  <a:lnTo>
                    <a:pt x="20" y="2"/>
                  </a:lnTo>
                  <a:lnTo>
                    <a:pt x="14" y="2"/>
                  </a:lnTo>
                  <a:lnTo>
                    <a:pt x="14" y="2"/>
                  </a:lnTo>
                  <a:lnTo>
                    <a:pt x="10" y="0"/>
                  </a:lnTo>
                  <a:lnTo>
                    <a:pt x="10" y="0"/>
                  </a:lnTo>
                  <a:lnTo>
                    <a:pt x="8" y="2"/>
                  </a:lnTo>
                  <a:lnTo>
                    <a:pt x="8" y="2"/>
                  </a:lnTo>
                  <a:lnTo>
                    <a:pt x="10" y="6"/>
                  </a:lnTo>
                  <a:lnTo>
                    <a:pt x="10" y="6"/>
                  </a:lnTo>
                  <a:lnTo>
                    <a:pt x="6" y="6"/>
                  </a:lnTo>
                  <a:lnTo>
                    <a:pt x="6" y="6"/>
                  </a:lnTo>
                  <a:lnTo>
                    <a:pt x="8" y="10"/>
                  </a:lnTo>
                  <a:lnTo>
                    <a:pt x="8" y="10"/>
                  </a:lnTo>
                  <a:lnTo>
                    <a:pt x="6" y="10"/>
                  </a:lnTo>
                  <a:lnTo>
                    <a:pt x="6" y="10"/>
                  </a:lnTo>
                  <a:lnTo>
                    <a:pt x="4" y="12"/>
                  </a:lnTo>
                  <a:lnTo>
                    <a:pt x="4" y="12"/>
                  </a:lnTo>
                  <a:lnTo>
                    <a:pt x="6" y="14"/>
                  </a:lnTo>
                  <a:lnTo>
                    <a:pt x="6" y="14"/>
                  </a:lnTo>
                  <a:lnTo>
                    <a:pt x="4" y="16"/>
                  </a:lnTo>
                  <a:lnTo>
                    <a:pt x="4" y="16"/>
                  </a:lnTo>
                  <a:lnTo>
                    <a:pt x="4" y="20"/>
                  </a:lnTo>
                  <a:lnTo>
                    <a:pt x="4" y="20"/>
                  </a:lnTo>
                  <a:lnTo>
                    <a:pt x="0" y="26"/>
                  </a:lnTo>
                  <a:lnTo>
                    <a:pt x="0" y="26"/>
                  </a:lnTo>
                  <a:lnTo>
                    <a:pt x="2" y="26"/>
                  </a:lnTo>
                  <a:lnTo>
                    <a:pt x="2"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2" name="Freeform 242"/>
            <p:cNvSpPr>
              <a:spLocks/>
            </p:cNvSpPr>
            <p:nvPr/>
          </p:nvSpPr>
          <p:spPr bwMode="auto">
            <a:xfrm>
              <a:off x="1482725" y="396875"/>
              <a:ext cx="15875" cy="6350"/>
            </a:xfrm>
            <a:custGeom>
              <a:avLst/>
              <a:gdLst/>
              <a:ahLst/>
              <a:cxnLst>
                <a:cxn ang="0">
                  <a:pos x="6" y="0"/>
                </a:cxn>
                <a:cxn ang="0">
                  <a:pos x="6" y="0"/>
                </a:cxn>
                <a:cxn ang="0">
                  <a:pos x="2" y="0"/>
                </a:cxn>
                <a:cxn ang="0">
                  <a:pos x="2" y="0"/>
                </a:cxn>
                <a:cxn ang="0">
                  <a:pos x="0" y="4"/>
                </a:cxn>
                <a:cxn ang="0">
                  <a:pos x="0" y="4"/>
                </a:cxn>
                <a:cxn ang="0">
                  <a:pos x="10" y="2"/>
                </a:cxn>
                <a:cxn ang="0">
                  <a:pos x="10" y="2"/>
                </a:cxn>
                <a:cxn ang="0">
                  <a:pos x="8" y="0"/>
                </a:cxn>
                <a:cxn ang="0">
                  <a:pos x="6" y="0"/>
                </a:cxn>
                <a:cxn ang="0">
                  <a:pos x="6" y="0"/>
                </a:cxn>
              </a:cxnLst>
              <a:rect l="0" t="0" r="r" b="b"/>
              <a:pathLst>
                <a:path w="10" h="4">
                  <a:moveTo>
                    <a:pt x="6" y="0"/>
                  </a:moveTo>
                  <a:lnTo>
                    <a:pt x="6" y="0"/>
                  </a:lnTo>
                  <a:lnTo>
                    <a:pt x="2" y="0"/>
                  </a:lnTo>
                  <a:lnTo>
                    <a:pt x="2" y="0"/>
                  </a:lnTo>
                  <a:lnTo>
                    <a:pt x="0" y="4"/>
                  </a:lnTo>
                  <a:lnTo>
                    <a:pt x="0" y="4"/>
                  </a:lnTo>
                  <a:lnTo>
                    <a:pt x="10" y="2"/>
                  </a:lnTo>
                  <a:lnTo>
                    <a:pt x="10" y="2"/>
                  </a:lnTo>
                  <a:lnTo>
                    <a:pt x="8" y="0"/>
                  </a:lnTo>
                  <a:lnTo>
                    <a:pt x="6"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3" name="Freeform 243"/>
            <p:cNvSpPr>
              <a:spLocks/>
            </p:cNvSpPr>
            <p:nvPr/>
          </p:nvSpPr>
          <p:spPr bwMode="auto">
            <a:xfrm>
              <a:off x="1492250" y="457200"/>
              <a:ext cx="31750" cy="22225"/>
            </a:xfrm>
            <a:custGeom>
              <a:avLst/>
              <a:gdLst/>
              <a:ahLst/>
              <a:cxnLst>
                <a:cxn ang="0">
                  <a:pos x="14" y="0"/>
                </a:cxn>
                <a:cxn ang="0">
                  <a:pos x="14" y="0"/>
                </a:cxn>
                <a:cxn ang="0">
                  <a:pos x="14" y="0"/>
                </a:cxn>
                <a:cxn ang="0">
                  <a:pos x="14" y="0"/>
                </a:cxn>
                <a:cxn ang="0">
                  <a:pos x="8" y="4"/>
                </a:cxn>
                <a:cxn ang="0">
                  <a:pos x="8" y="4"/>
                </a:cxn>
                <a:cxn ang="0">
                  <a:pos x="4" y="6"/>
                </a:cxn>
                <a:cxn ang="0">
                  <a:pos x="4" y="6"/>
                </a:cxn>
                <a:cxn ang="0">
                  <a:pos x="2" y="10"/>
                </a:cxn>
                <a:cxn ang="0">
                  <a:pos x="2" y="10"/>
                </a:cxn>
                <a:cxn ang="0">
                  <a:pos x="0" y="14"/>
                </a:cxn>
                <a:cxn ang="0">
                  <a:pos x="0" y="14"/>
                </a:cxn>
                <a:cxn ang="0">
                  <a:pos x="6" y="12"/>
                </a:cxn>
                <a:cxn ang="0">
                  <a:pos x="6" y="12"/>
                </a:cxn>
                <a:cxn ang="0">
                  <a:pos x="8" y="10"/>
                </a:cxn>
                <a:cxn ang="0">
                  <a:pos x="8" y="10"/>
                </a:cxn>
                <a:cxn ang="0">
                  <a:pos x="10" y="10"/>
                </a:cxn>
                <a:cxn ang="0">
                  <a:pos x="10" y="10"/>
                </a:cxn>
                <a:cxn ang="0">
                  <a:pos x="12" y="8"/>
                </a:cxn>
                <a:cxn ang="0">
                  <a:pos x="12" y="8"/>
                </a:cxn>
                <a:cxn ang="0">
                  <a:pos x="14" y="6"/>
                </a:cxn>
                <a:cxn ang="0">
                  <a:pos x="14" y="6"/>
                </a:cxn>
                <a:cxn ang="0">
                  <a:pos x="14" y="6"/>
                </a:cxn>
                <a:cxn ang="0">
                  <a:pos x="14" y="6"/>
                </a:cxn>
                <a:cxn ang="0">
                  <a:pos x="16" y="6"/>
                </a:cxn>
                <a:cxn ang="0">
                  <a:pos x="16" y="6"/>
                </a:cxn>
                <a:cxn ang="0">
                  <a:pos x="20" y="4"/>
                </a:cxn>
                <a:cxn ang="0">
                  <a:pos x="20" y="4"/>
                </a:cxn>
                <a:cxn ang="0">
                  <a:pos x="18" y="2"/>
                </a:cxn>
                <a:cxn ang="0">
                  <a:pos x="14" y="0"/>
                </a:cxn>
                <a:cxn ang="0">
                  <a:pos x="14" y="0"/>
                </a:cxn>
              </a:cxnLst>
              <a:rect l="0" t="0" r="r" b="b"/>
              <a:pathLst>
                <a:path w="20" h="14">
                  <a:moveTo>
                    <a:pt x="14" y="0"/>
                  </a:moveTo>
                  <a:lnTo>
                    <a:pt x="14" y="0"/>
                  </a:lnTo>
                  <a:lnTo>
                    <a:pt x="14" y="0"/>
                  </a:lnTo>
                  <a:lnTo>
                    <a:pt x="14" y="0"/>
                  </a:lnTo>
                  <a:lnTo>
                    <a:pt x="8" y="4"/>
                  </a:lnTo>
                  <a:lnTo>
                    <a:pt x="8" y="4"/>
                  </a:lnTo>
                  <a:lnTo>
                    <a:pt x="4" y="6"/>
                  </a:lnTo>
                  <a:lnTo>
                    <a:pt x="4" y="6"/>
                  </a:lnTo>
                  <a:lnTo>
                    <a:pt x="2" y="10"/>
                  </a:lnTo>
                  <a:lnTo>
                    <a:pt x="2" y="10"/>
                  </a:lnTo>
                  <a:lnTo>
                    <a:pt x="0" y="14"/>
                  </a:lnTo>
                  <a:lnTo>
                    <a:pt x="0" y="14"/>
                  </a:lnTo>
                  <a:lnTo>
                    <a:pt x="6" y="12"/>
                  </a:lnTo>
                  <a:lnTo>
                    <a:pt x="6" y="12"/>
                  </a:lnTo>
                  <a:lnTo>
                    <a:pt x="8" y="10"/>
                  </a:lnTo>
                  <a:lnTo>
                    <a:pt x="8" y="10"/>
                  </a:lnTo>
                  <a:lnTo>
                    <a:pt x="10" y="10"/>
                  </a:lnTo>
                  <a:lnTo>
                    <a:pt x="10" y="10"/>
                  </a:lnTo>
                  <a:lnTo>
                    <a:pt x="12" y="8"/>
                  </a:lnTo>
                  <a:lnTo>
                    <a:pt x="12" y="8"/>
                  </a:lnTo>
                  <a:lnTo>
                    <a:pt x="14" y="6"/>
                  </a:lnTo>
                  <a:lnTo>
                    <a:pt x="14" y="6"/>
                  </a:lnTo>
                  <a:lnTo>
                    <a:pt x="14" y="6"/>
                  </a:lnTo>
                  <a:lnTo>
                    <a:pt x="14" y="6"/>
                  </a:lnTo>
                  <a:lnTo>
                    <a:pt x="16" y="6"/>
                  </a:lnTo>
                  <a:lnTo>
                    <a:pt x="16" y="6"/>
                  </a:lnTo>
                  <a:lnTo>
                    <a:pt x="20" y="4"/>
                  </a:lnTo>
                  <a:lnTo>
                    <a:pt x="20" y="4"/>
                  </a:lnTo>
                  <a:lnTo>
                    <a:pt x="18" y="2"/>
                  </a:lnTo>
                  <a:lnTo>
                    <a:pt x="14" y="0"/>
                  </a:lnTo>
                  <a:lnTo>
                    <a:pt x="1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 name="Freeform 244"/>
            <p:cNvSpPr>
              <a:spLocks/>
            </p:cNvSpPr>
            <p:nvPr/>
          </p:nvSpPr>
          <p:spPr bwMode="auto">
            <a:xfrm>
              <a:off x="1495425" y="406400"/>
              <a:ext cx="38100" cy="12700"/>
            </a:xfrm>
            <a:custGeom>
              <a:avLst/>
              <a:gdLst/>
              <a:ahLst/>
              <a:cxnLst>
                <a:cxn ang="0">
                  <a:pos x="22" y="2"/>
                </a:cxn>
                <a:cxn ang="0">
                  <a:pos x="22" y="2"/>
                </a:cxn>
                <a:cxn ang="0">
                  <a:pos x="22" y="2"/>
                </a:cxn>
                <a:cxn ang="0">
                  <a:pos x="22" y="2"/>
                </a:cxn>
                <a:cxn ang="0">
                  <a:pos x="22" y="2"/>
                </a:cxn>
                <a:cxn ang="0">
                  <a:pos x="22" y="2"/>
                </a:cxn>
                <a:cxn ang="0">
                  <a:pos x="20" y="2"/>
                </a:cxn>
                <a:cxn ang="0">
                  <a:pos x="20" y="2"/>
                </a:cxn>
                <a:cxn ang="0">
                  <a:pos x="14" y="0"/>
                </a:cxn>
                <a:cxn ang="0">
                  <a:pos x="8" y="0"/>
                </a:cxn>
                <a:cxn ang="0">
                  <a:pos x="8" y="0"/>
                </a:cxn>
                <a:cxn ang="0">
                  <a:pos x="0" y="2"/>
                </a:cxn>
                <a:cxn ang="0">
                  <a:pos x="0" y="2"/>
                </a:cxn>
                <a:cxn ang="0">
                  <a:pos x="2" y="4"/>
                </a:cxn>
                <a:cxn ang="0">
                  <a:pos x="4" y="6"/>
                </a:cxn>
                <a:cxn ang="0">
                  <a:pos x="4" y="6"/>
                </a:cxn>
                <a:cxn ang="0">
                  <a:pos x="10" y="6"/>
                </a:cxn>
                <a:cxn ang="0">
                  <a:pos x="18" y="6"/>
                </a:cxn>
                <a:cxn ang="0">
                  <a:pos x="18" y="6"/>
                </a:cxn>
                <a:cxn ang="0">
                  <a:pos x="20" y="6"/>
                </a:cxn>
                <a:cxn ang="0">
                  <a:pos x="20" y="6"/>
                </a:cxn>
                <a:cxn ang="0">
                  <a:pos x="22" y="8"/>
                </a:cxn>
                <a:cxn ang="0">
                  <a:pos x="22" y="8"/>
                </a:cxn>
                <a:cxn ang="0">
                  <a:pos x="24" y="6"/>
                </a:cxn>
                <a:cxn ang="0">
                  <a:pos x="24" y="6"/>
                </a:cxn>
                <a:cxn ang="0">
                  <a:pos x="24" y="6"/>
                </a:cxn>
                <a:cxn ang="0">
                  <a:pos x="24" y="6"/>
                </a:cxn>
                <a:cxn ang="0">
                  <a:pos x="20" y="6"/>
                </a:cxn>
                <a:cxn ang="0">
                  <a:pos x="18" y="4"/>
                </a:cxn>
                <a:cxn ang="0">
                  <a:pos x="18" y="4"/>
                </a:cxn>
                <a:cxn ang="0">
                  <a:pos x="22" y="2"/>
                </a:cxn>
                <a:cxn ang="0">
                  <a:pos x="22" y="2"/>
                </a:cxn>
              </a:cxnLst>
              <a:rect l="0" t="0" r="r" b="b"/>
              <a:pathLst>
                <a:path w="24" h="8">
                  <a:moveTo>
                    <a:pt x="22" y="2"/>
                  </a:moveTo>
                  <a:lnTo>
                    <a:pt x="22" y="2"/>
                  </a:lnTo>
                  <a:lnTo>
                    <a:pt x="22" y="2"/>
                  </a:lnTo>
                  <a:lnTo>
                    <a:pt x="22" y="2"/>
                  </a:lnTo>
                  <a:lnTo>
                    <a:pt x="22" y="2"/>
                  </a:lnTo>
                  <a:lnTo>
                    <a:pt x="22" y="2"/>
                  </a:lnTo>
                  <a:lnTo>
                    <a:pt x="20" y="2"/>
                  </a:lnTo>
                  <a:lnTo>
                    <a:pt x="20" y="2"/>
                  </a:lnTo>
                  <a:lnTo>
                    <a:pt x="14" y="0"/>
                  </a:lnTo>
                  <a:lnTo>
                    <a:pt x="8" y="0"/>
                  </a:lnTo>
                  <a:lnTo>
                    <a:pt x="8" y="0"/>
                  </a:lnTo>
                  <a:lnTo>
                    <a:pt x="0" y="2"/>
                  </a:lnTo>
                  <a:lnTo>
                    <a:pt x="0" y="2"/>
                  </a:lnTo>
                  <a:lnTo>
                    <a:pt x="2" y="4"/>
                  </a:lnTo>
                  <a:lnTo>
                    <a:pt x="4" y="6"/>
                  </a:lnTo>
                  <a:lnTo>
                    <a:pt x="4" y="6"/>
                  </a:lnTo>
                  <a:lnTo>
                    <a:pt x="10" y="6"/>
                  </a:lnTo>
                  <a:lnTo>
                    <a:pt x="18" y="6"/>
                  </a:lnTo>
                  <a:lnTo>
                    <a:pt x="18" y="6"/>
                  </a:lnTo>
                  <a:lnTo>
                    <a:pt x="20" y="6"/>
                  </a:lnTo>
                  <a:lnTo>
                    <a:pt x="20" y="6"/>
                  </a:lnTo>
                  <a:lnTo>
                    <a:pt x="22" y="8"/>
                  </a:lnTo>
                  <a:lnTo>
                    <a:pt x="22" y="8"/>
                  </a:lnTo>
                  <a:lnTo>
                    <a:pt x="24" y="6"/>
                  </a:lnTo>
                  <a:lnTo>
                    <a:pt x="24" y="6"/>
                  </a:lnTo>
                  <a:lnTo>
                    <a:pt x="24" y="6"/>
                  </a:lnTo>
                  <a:lnTo>
                    <a:pt x="24" y="6"/>
                  </a:lnTo>
                  <a:lnTo>
                    <a:pt x="20" y="6"/>
                  </a:lnTo>
                  <a:lnTo>
                    <a:pt x="18" y="4"/>
                  </a:lnTo>
                  <a:lnTo>
                    <a:pt x="18" y="4"/>
                  </a:lnTo>
                  <a:lnTo>
                    <a:pt x="22" y="2"/>
                  </a:lnTo>
                  <a:lnTo>
                    <a:pt x="22"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5" name="Freeform 245"/>
            <p:cNvSpPr>
              <a:spLocks/>
            </p:cNvSpPr>
            <p:nvPr/>
          </p:nvSpPr>
          <p:spPr bwMode="auto">
            <a:xfrm>
              <a:off x="1190625" y="552450"/>
              <a:ext cx="6350" cy="6350"/>
            </a:xfrm>
            <a:custGeom>
              <a:avLst/>
              <a:gdLst/>
              <a:ahLst/>
              <a:cxnLst>
                <a:cxn ang="0">
                  <a:pos x="2" y="4"/>
                </a:cxn>
                <a:cxn ang="0">
                  <a:pos x="2" y="4"/>
                </a:cxn>
                <a:cxn ang="0">
                  <a:pos x="2" y="4"/>
                </a:cxn>
                <a:cxn ang="0">
                  <a:pos x="2" y="4"/>
                </a:cxn>
                <a:cxn ang="0">
                  <a:pos x="4" y="2"/>
                </a:cxn>
                <a:cxn ang="0">
                  <a:pos x="4" y="0"/>
                </a:cxn>
                <a:cxn ang="0">
                  <a:pos x="4" y="0"/>
                </a:cxn>
                <a:cxn ang="0">
                  <a:pos x="0" y="2"/>
                </a:cxn>
                <a:cxn ang="0">
                  <a:pos x="0" y="4"/>
                </a:cxn>
                <a:cxn ang="0">
                  <a:pos x="2" y="4"/>
                </a:cxn>
                <a:cxn ang="0">
                  <a:pos x="2" y="4"/>
                </a:cxn>
              </a:cxnLst>
              <a:rect l="0" t="0" r="r" b="b"/>
              <a:pathLst>
                <a:path w="4" h="4">
                  <a:moveTo>
                    <a:pt x="2" y="4"/>
                  </a:moveTo>
                  <a:lnTo>
                    <a:pt x="2" y="4"/>
                  </a:lnTo>
                  <a:lnTo>
                    <a:pt x="2" y="4"/>
                  </a:lnTo>
                  <a:lnTo>
                    <a:pt x="2" y="4"/>
                  </a:lnTo>
                  <a:lnTo>
                    <a:pt x="4" y="2"/>
                  </a:lnTo>
                  <a:lnTo>
                    <a:pt x="4" y="0"/>
                  </a:lnTo>
                  <a:lnTo>
                    <a:pt x="4" y="0"/>
                  </a:lnTo>
                  <a:lnTo>
                    <a:pt x="0" y="2"/>
                  </a:lnTo>
                  <a:lnTo>
                    <a:pt x="0" y="4"/>
                  </a:lnTo>
                  <a:lnTo>
                    <a:pt x="2" y="4"/>
                  </a:lnTo>
                  <a:lnTo>
                    <a:pt x="2"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6" name="Freeform 246"/>
            <p:cNvSpPr>
              <a:spLocks/>
            </p:cNvSpPr>
            <p:nvPr/>
          </p:nvSpPr>
          <p:spPr bwMode="auto">
            <a:xfrm>
              <a:off x="1492250" y="400050"/>
              <a:ext cx="25400" cy="9525"/>
            </a:xfrm>
            <a:custGeom>
              <a:avLst/>
              <a:gdLst/>
              <a:ahLst/>
              <a:cxnLst>
                <a:cxn ang="0">
                  <a:pos x="8" y="4"/>
                </a:cxn>
                <a:cxn ang="0">
                  <a:pos x="8" y="4"/>
                </a:cxn>
                <a:cxn ang="0">
                  <a:pos x="12" y="2"/>
                </a:cxn>
                <a:cxn ang="0">
                  <a:pos x="12" y="2"/>
                </a:cxn>
                <a:cxn ang="0">
                  <a:pos x="16" y="0"/>
                </a:cxn>
                <a:cxn ang="0">
                  <a:pos x="16" y="0"/>
                </a:cxn>
                <a:cxn ang="0">
                  <a:pos x="16" y="0"/>
                </a:cxn>
                <a:cxn ang="0">
                  <a:pos x="16" y="0"/>
                </a:cxn>
                <a:cxn ang="0">
                  <a:pos x="8" y="0"/>
                </a:cxn>
                <a:cxn ang="0">
                  <a:pos x="8" y="0"/>
                </a:cxn>
                <a:cxn ang="0">
                  <a:pos x="2" y="4"/>
                </a:cxn>
                <a:cxn ang="0">
                  <a:pos x="2" y="4"/>
                </a:cxn>
                <a:cxn ang="0">
                  <a:pos x="0" y="6"/>
                </a:cxn>
                <a:cxn ang="0">
                  <a:pos x="0" y="6"/>
                </a:cxn>
                <a:cxn ang="0">
                  <a:pos x="0" y="6"/>
                </a:cxn>
                <a:cxn ang="0">
                  <a:pos x="0" y="6"/>
                </a:cxn>
                <a:cxn ang="0">
                  <a:pos x="4" y="4"/>
                </a:cxn>
                <a:cxn ang="0">
                  <a:pos x="4" y="4"/>
                </a:cxn>
                <a:cxn ang="0">
                  <a:pos x="8" y="4"/>
                </a:cxn>
                <a:cxn ang="0">
                  <a:pos x="8" y="4"/>
                </a:cxn>
              </a:cxnLst>
              <a:rect l="0" t="0" r="r" b="b"/>
              <a:pathLst>
                <a:path w="16" h="6">
                  <a:moveTo>
                    <a:pt x="8" y="4"/>
                  </a:moveTo>
                  <a:lnTo>
                    <a:pt x="8" y="4"/>
                  </a:lnTo>
                  <a:lnTo>
                    <a:pt x="12" y="2"/>
                  </a:lnTo>
                  <a:lnTo>
                    <a:pt x="12" y="2"/>
                  </a:lnTo>
                  <a:lnTo>
                    <a:pt x="16" y="0"/>
                  </a:lnTo>
                  <a:lnTo>
                    <a:pt x="16" y="0"/>
                  </a:lnTo>
                  <a:lnTo>
                    <a:pt x="16" y="0"/>
                  </a:lnTo>
                  <a:lnTo>
                    <a:pt x="16" y="0"/>
                  </a:lnTo>
                  <a:lnTo>
                    <a:pt x="8" y="0"/>
                  </a:lnTo>
                  <a:lnTo>
                    <a:pt x="8" y="0"/>
                  </a:lnTo>
                  <a:lnTo>
                    <a:pt x="2" y="4"/>
                  </a:lnTo>
                  <a:lnTo>
                    <a:pt x="2" y="4"/>
                  </a:lnTo>
                  <a:lnTo>
                    <a:pt x="0" y="6"/>
                  </a:lnTo>
                  <a:lnTo>
                    <a:pt x="0" y="6"/>
                  </a:lnTo>
                  <a:lnTo>
                    <a:pt x="0" y="6"/>
                  </a:lnTo>
                  <a:lnTo>
                    <a:pt x="0" y="6"/>
                  </a:lnTo>
                  <a:lnTo>
                    <a:pt x="4" y="4"/>
                  </a:lnTo>
                  <a:lnTo>
                    <a:pt x="4" y="4"/>
                  </a:lnTo>
                  <a:lnTo>
                    <a:pt x="8" y="4"/>
                  </a:lnTo>
                  <a:lnTo>
                    <a:pt x="8"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7" name="Freeform 247"/>
            <p:cNvSpPr>
              <a:spLocks/>
            </p:cNvSpPr>
            <p:nvPr/>
          </p:nvSpPr>
          <p:spPr bwMode="auto">
            <a:xfrm>
              <a:off x="981075" y="1165225"/>
              <a:ext cx="3175" cy="3175"/>
            </a:xfrm>
            <a:custGeom>
              <a:avLst/>
              <a:gdLst/>
              <a:ahLst/>
              <a:cxnLst>
                <a:cxn ang="0">
                  <a:pos x="0" y="0"/>
                </a:cxn>
                <a:cxn ang="0">
                  <a:pos x="0" y="0"/>
                </a:cxn>
                <a:cxn ang="0">
                  <a:pos x="0" y="0"/>
                </a:cxn>
                <a:cxn ang="0">
                  <a:pos x="2" y="2"/>
                </a:cxn>
                <a:cxn ang="0">
                  <a:pos x="2" y="2"/>
                </a:cxn>
                <a:cxn ang="0">
                  <a:pos x="2" y="2"/>
                </a:cxn>
                <a:cxn ang="0">
                  <a:pos x="2" y="0"/>
                </a:cxn>
                <a:cxn ang="0">
                  <a:pos x="2" y="0"/>
                </a:cxn>
                <a:cxn ang="0">
                  <a:pos x="0" y="0"/>
                </a:cxn>
                <a:cxn ang="0">
                  <a:pos x="0" y="0"/>
                </a:cxn>
              </a:cxnLst>
              <a:rect l="0" t="0" r="r" b="b"/>
              <a:pathLst>
                <a:path w="2" h="2">
                  <a:moveTo>
                    <a:pt x="0" y="0"/>
                  </a:moveTo>
                  <a:lnTo>
                    <a:pt x="0" y="0"/>
                  </a:lnTo>
                  <a:lnTo>
                    <a:pt x="0" y="0"/>
                  </a:lnTo>
                  <a:lnTo>
                    <a:pt x="2" y="2"/>
                  </a:lnTo>
                  <a:lnTo>
                    <a:pt x="2" y="2"/>
                  </a:lnTo>
                  <a:lnTo>
                    <a:pt x="2" y="2"/>
                  </a:lnTo>
                  <a:lnTo>
                    <a:pt x="2" y="0"/>
                  </a:lnTo>
                  <a:lnTo>
                    <a:pt x="2"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8" name="Freeform 248"/>
            <p:cNvSpPr>
              <a:spLocks/>
            </p:cNvSpPr>
            <p:nvPr/>
          </p:nvSpPr>
          <p:spPr bwMode="auto">
            <a:xfrm>
              <a:off x="1495425" y="34607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9" name="Freeform 249"/>
            <p:cNvSpPr>
              <a:spLocks/>
            </p:cNvSpPr>
            <p:nvPr/>
          </p:nvSpPr>
          <p:spPr bwMode="auto">
            <a:xfrm>
              <a:off x="1495425" y="346075"/>
              <a:ext cx="6350" cy="6350"/>
            </a:xfrm>
            <a:custGeom>
              <a:avLst/>
              <a:gdLst/>
              <a:ahLst/>
              <a:cxnLst>
                <a:cxn ang="0">
                  <a:pos x="2" y="2"/>
                </a:cxn>
                <a:cxn ang="0">
                  <a:pos x="2" y="2"/>
                </a:cxn>
                <a:cxn ang="0">
                  <a:pos x="0" y="0"/>
                </a:cxn>
                <a:cxn ang="0">
                  <a:pos x="0" y="0"/>
                </a:cxn>
                <a:cxn ang="0">
                  <a:pos x="0" y="4"/>
                </a:cxn>
                <a:cxn ang="0">
                  <a:pos x="4" y="4"/>
                </a:cxn>
                <a:cxn ang="0">
                  <a:pos x="4" y="4"/>
                </a:cxn>
                <a:cxn ang="0">
                  <a:pos x="4" y="2"/>
                </a:cxn>
                <a:cxn ang="0">
                  <a:pos x="2" y="2"/>
                </a:cxn>
                <a:cxn ang="0">
                  <a:pos x="2" y="2"/>
                </a:cxn>
              </a:cxnLst>
              <a:rect l="0" t="0" r="r" b="b"/>
              <a:pathLst>
                <a:path w="4" h="4">
                  <a:moveTo>
                    <a:pt x="2" y="2"/>
                  </a:moveTo>
                  <a:lnTo>
                    <a:pt x="2" y="2"/>
                  </a:lnTo>
                  <a:lnTo>
                    <a:pt x="0" y="0"/>
                  </a:lnTo>
                  <a:lnTo>
                    <a:pt x="0" y="0"/>
                  </a:lnTo>
                  <a:lnTo>
                    <a:pt x="0" y="4"/>
                  </a:lnTo>
                  <a:lnTo>
                    <a:pt x="4" y="4"/>
                  </a:lnTo>
                  <a:lnTo>
                    <a:pt x="4" y="4"/>
                  </a:lnTo>
                  <a:lnTo>
                    <a:pt x="4" y="2"/>
                  </a:lnTo>
                  <a:lnTo>
                    <a:pt x="2" y="2"/>
                  </a:lnTo>
                  <a:lnTo>
                    <a:pt x="2"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0" name="Freeform 250"/>
            <p:cNvSpPr>
              <a:spLocks/>
            </p:cNvSpPr>
            <p:nvPr/>
          </p:nvSpPr>
          <p:spPr bwMode="auto">
            <a:xfrm>
              <a:off x="1501775" y="330200"/>
              <a:ext cx="15875" cy="12700"/>
            </a:xfrm>
            <a:custGeom>
              <a:avLst/>
              <a:gdLst/>
              <a:ahLst/>
              <a:cxnLst>
                <a:cxn ang="0">
                  <a:pos x="8" y="4"/>
                </a:cxn>
                <a:cxn ang="0">
                  <a:pos x="8" y="4"/>
                </a:cxn>
                <a:cxn ang="0">
                  <a:pos x="4" y="2"/>
                </a:cxn>
                <a:cxn ang="0">
                  <a:pos x="2" y="0"/>
                </a:cxn>
                <a:cxn ang="0">
                  <a:pos x="2" y="0"/>
                </a:cxn>
                <a:cxn ang="0">
                  <a:pos x="0" y="4"/>
                </a:cxn>
                <a:cxn ang="0">
                  <a:pos x="0" y="4"/>
                </a:cxn>
                <a:cxn ang="0">
                  <a:pos x="2" y="6"/>
                </a:cxn>
                <a:cxn ang="0">
                  <a:pos x="2" y="6"/>
                </a:cxn>
                <a:cxn ang="0">
                  <a:pos x="4" y="8"/>
                </a:cxn>
                <a:cxn ang="0">
                  <a:pos x="4" y="8"/>
                </a:cxn>
                <a:cxn ang="0">
                  <a:pos x="10" y="4"/>
                </a:cxn>
                <a:cxn ang="0">
                  <a:pos x="10" y="4"/>
                </a:cxn>
                <a:cxn ang="0">
                  <a:pos x="10" y="2"/>
                </a:cxn>
                <a:cxn ang="0">
                  <a:pos x="10" y="2"/>
                </a:cxn>
                <a:cxn ang="0">
                  <a:pos x="8" y="2"/>
                </a:cxn>
                <a:cxn ang="0">
                  <a:pos x="8" y="4"/>
                </a:cxn>
                <a:cxn ang="0">
                  <a:pos x="8" y="4"/>
                </a:cxn>
              </a:cxnLst>
              <a:rect l="0" t="0" r="r" b="b"/>
              <a:pathLst>
                <a:path w="10" h="8">
                  <a:moveTo>
                    <a:pt x="8" y="4"/>
                  </a:moveTo>
                  <a:lnTo>
                    <a:pt x="8" y="4"/>
                  </a:lnTo>
                  <a:lnTo>
                    <a:pt x="4" y="2"/>
                  </a:lnTo>
                  <a:lnTo>
                    <a:pt x="2" y="0"/>
                  </a:lnTo>
                  <a:lnTo>
                    <a:pt x="2" y="0"/>
                  </a:lnTo>
                  <a:lnTo>
                    <a:pt x="0" y="4"/>
                  </a:lnTo>
                  <a:lnTo>
                    <a:pt x="0" y="4"/>
                  </a:lnTo>
                  <a:lnTo>
                    <a:pt x="2" y="6"/>
                  </a:lnTo>
                  <a:lnTo>
                    <a:pt x="2" y="6"/>
                  </a:lnTo>
                  <a:lnTo>
                    <a:pt x="4" y="8"/>
                  </a:lnTo>
                  <a:lnTo>
                    <a:pt x="4" y="8"/>
                  </a:lnTo>
                  <a:lnTo>
                    <a:pt x="10" y="4"/>
                  </a:lnTo>
                  <a:lnTo>
                    <a:pt x="10" y="4"/>
                  </a:lnTo>
                  <a:lnTo>
                    <a:pt x="10" y="2"/>
                  </a:lnTo>
                  <a:lnTo>
                    <a:pt x="10" y="2"/>
                  </a:lnTo>
                  <a:lnTo>
                    <a:pt x="8" y="2"/>
                  </a:lnTo>
                  <a:lnTo>
                    <a:pt x="8" y="4"/>
                  </a:lnTo>
                  <a:lnTo>
                    <a:pt x="8"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4" name="组 3"/>
          <p:cNvGrpSpPr/>
          <p:nvPr/>
        </p:nvGrpSpPr>
        <p:grpSpPr>
          <a:xfrm>
            <a:off x="1602862" y="952938"/>
            <a:ext cx="3326811" cy="5104816"/>
            <a:chOff x="1602862" y="1054030"/>
            <a:chExt cx="3326811" cy="5104816"/>
          </a:xfrm>
        </p:grpSpPr>
        <p:sp>
          <p:nvSpPr>
            <p:cNvPr id="3" name="矩形 2"/>
            <p:cNvSpPr/>
            <p:nvPr/>
          </p:nvSpPr>
          <p:spPr>
            <a:xfrm>
              <a:off x="1757265" y="1059971"/>
              <a:ext cx="3172408" cy="50988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3" name="文本框 8"/>
            <p:cNvSpPr txBox="1"/>
            <p:nvPr/>
          </p:nvSpPr>
          <p:spPr>
            <a:xfrm>
              <a:off x="2084635" y="2399386"/>
              <a:ext cx="2517668" cy="34532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solidFill>
                  <a:latin typeface="微软雅黑" charset="0"/>
                  <a:ea typeface="微软雅黑" charset="0"/>
                </a:rPr>
                <a:t>有国内学者给出了计算可信度的几个方法：</a:t>
              </a:r>
            </a:p>
            <a:p>
              <a:pPr>
                <a:lnSpc>
                  <a:spcPct val="130000"/>
                </a:lnSpc>
              </a:pPr>
              <a:r>
                <a:rPr lang="en-US" altLang="zh-CN" sz="1400" dirty="0">
                  <a:solidFill>
                    <a:schemeClr val="bg1"/>
                  </a:solidFill>
                  <a:latin typeface="微软雅黑" charset="0"/>
                  <a:ea typeface="微软雅黑" charset="0"/>
                </a:rPr>
                <a:t>1</a:t>
              </a:r>
              <a:r>
                <a:rPr lang="zh-CN" altLang="en-US" sz="1400" dirty="0">
                  <a:solidFill>
                    <a:schemeClr val="bg1"/>
                  </a:solidFill>
                  <a:latin typeface="微软雅黑" charset="0"/>
                  <a:ea typeface="微软雅黑" charset="0"/>
                </a:rPr>
                <a:t>）基于评分的可信度计算，即依据用户评分来计算</a:t>
              </a:r>
              <a:r>
                <a:rPr lang="en-US" altLang="zh-CN" sz="1400" dirty="0">
                  <a:solidFill>
                    <a:schemeClr val="bg1"/>
                  </a:solidFill>
                  <a:latin typeface="微软雅黑" charset="0"/>
                  <a:ea typeface="微软雅黑" charset="0"/>
                </a:rPr>
                <a:t>web</a:t>
              </a:r>
              <a:r>
                <a:rPr lang="zh-CN" altLang="en-US" sz="1400" dirty="0">
                  <a:solidFill>
                    <a:schemeClr val="bg1"/>
                  </a:solidFill>
                  <a:latin typeface="微软雅黑" charset="0"/>
                  <a:ea typeface="微软雅黑" charset="0"/>
                </a:rPr>
                <a:t>内容的可信度；</a:t>
              </a:r>
            </a:p>
            <a:p>
              <a:pPr>
                <a:lnSpc>
                  <a:spcPct val="130000"/>
                </a:lnSpc>
              </a:pPr>
              <a:r>
                <a:rPr lang="en-US" altLang="zh-CN" sz="1400" dirty="0">
                  <a:solidFill>
                    <a:schemeClr val="bg1"/>
                  </a:solidFill>
                  <a:latin typeface="微软雅黑" charset="0"/>
                  <a:ea typeface="微软雅黑" charset="0"/>
                </a:rPr>
                <a:t>2</a:t>
              </a:r>
              <a:r>
                <a:rPr lang="zh-CN" altLang="en-US" sz="1400" dirty="0">
                  <a:solidFill>
                    <a:schemeClr val="bg1"/>
                  </a:solidFill>
                  <a:latin typeface="微软雅黑" charset="0"/>
                  <a:ea typeface="微软雅黑" charset="0"/>
                </a:rPr>
                <a:t>）基于口碑的可信度评估，通过识别用户的恶意口碑来得到可信度高的评论；</a:t>
              </a:r>
            </a:p>
            <a:p>
              <a:pPr>
                <a:lnSpc>
                  <a:spcPct val="130000"/>
                </a:lnSpc>
              </a:pPr>
              <a:r>
                <a:rPr lang="en-US" altLang="zh-CN" sz="1400" dirty="0">
                  <a:solidFill>
                    <a:schemeClr val="bg1"/>
                  </a:solidFill>
                  <a:latin typeface="微软雅黑" charset="0"/>
                  <a:ea typeface="微软雅黑" charset="0"/>
                </a:rPr>
                <a:t>3</a:t>
              </a:r>
              <a:r>
                <a:rPr lang="zh-CN" altLang="en-US" sz="1400" dirty="0">
                  <a:solidFill>
                    <a:schemeClr val="bg1"/>
                  </a:solidFill>
                  <a:latin typeface="微软雅黑" charset="0"/>
                  <a:ea typeface="微软雅黑" charset="0"/>
                </a:rPr>
                <a:t>）基于评论数据中语义相关度的可信度计算；</a:t>
              </a:r>
            </a:p>
            <a:p>
              <a:pPr>
                <a:lnSpc>
                  <a:spcPct val="130000"/>
                </a:lnSpc>
              </a:pPr>
              <a:r>
                <a:rPr lang="en-US" altLang="zh-CN" sz="1400" dirty="0">
                  <a:solidFill>
                    <a:schemeClr val="bg1"/>
                  </a:solidFill>
                  <a:latin typeface="微软雅黑" charset="0"/>
                  <a:ea typeface="微软雅黑" charset="0"/>
                </a:rPr>
                <a:t>4</a:t>
              </a:r>
              <a:r>
                <a:rPr lang="zh-CN" altLang="en-US" sz="1400" dirty="0">
                  <a:solidFill>
                    <a:schemeClr val="bg1"/>
                  </a:solidFill>
                  <a:latin typeface="微软雅黑" charset="0"/>
                  <a:ea typeface="微软雅黑" charset="0"/>
                </a:rPr>
                <a:t>）基于历史数据的可信度估算等。</a:t>
              </a:r>
            </a:p>
          </p:txBody>
        </p:sp>
        <p:sp>
          <p:nvSpPr>
            <p:cNvPr id="194" name="矩形 193"/>
            <p:cNvSpPr/>
            <p:nvPr/>
          </p:nvSpPr>
          <p:spPr>
            <a:xfrm>
              <a:off x="2122622" y="1426812"/>
              <a:ext cx="2441694" cy="972574"/>
            </a:xfrm>
            <a:prstGeom prst="rect">
              <a:avLst/>
            </a:prstGeom>
          </p:spPr>
          <p:txBody>
            <a:bodyPr wrap="none">
              <a:spAutoFit/>
            </a:bodyPr>
            <a:lstStyle/>
            <a:p>
              <a:pPr algn="ctr" defTabSz="609585">
                <a:lnSpc>
                  <a:spcPct val="130000"/>
                </a:lnSpc>
              </a:pPr>
              <a:r>
                <a:rPr lang="zh-CN" altLang="en-US" sz="4400" b="1" dirty="0">
                  <a:solidFill>
                    <a:schemeClr val="bg1"/>
                  </a:solidFill>
                  <a:ea typeface="微软雅黑" charset="0"/>
                </a:rPr>
                <a:t>国内现状</a:t>
              </a:r>
              <a:endParaRPr lang="en-US" altLang="zh-CN" sz="4400" b="1" dirty="0">
                <a:solidFill>
                  <a:schemeClr val="bg1"/>
                </a:solidFill>
                <a:ea typeface="微软雅黑" charset="0"/>
              </a:endParaRPr>
            </a:p>
          </p:txBody>
        </p:sp>
        <p:sp>
          <p:nvSpPr>
            <p:cNvPr id="195" name="矩形 194"/>
            <p:cNvSpPr/>
            <p:nvPr/>
          </p:nvSpPr>
          <p:spPr>
            <a:xfrm>
              <a:off x="1602862" y="1054030"/>
              <a:ext cx="149262" cy="50988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96" name="组 195"/>
          <p:cNvGrpSpPr/>
          <p:nvPr/>
        </p:nvGrpSpPr>
        <p:grpSpPr>
          <a:xfrm>
            <a:off x="5270977" y="946997"/>
            <a:ext cx="3326811" cy="5104816"/>
            <a:chOff x="1602862" y="1054030"/>
            <a:chExt cx="3326811" cy="5104816"/>
          </a:xfrm>
        </p:grpSpPr>
        <p:sp>
          <p:nvSpPr>
            <p:cNvPr id="197" name="矩形 196"/>
            <p:cNvSpPr/>
            <p:nvPr/>
          </p:nvSpPr>
          <p:spPr>
            <a:xfrm>
              <a:off x="1757265" y="1059971"/>
              <a:ext cx="3172408" cy="50988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8" name="文本框 8"/>
            <p:cNvSpPr txBox="1"/>
            <p:nvPr/>
          </p:nvSpPr>
          <p:spPr>
            <a:xfrm>
              <a:off x="2084635" y="2399386"/>
              <a:ext cx="2517668" cy="373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solidFill>
                  <a:latin typeface="微软雅黑" charset="0"/>
                  <a:ea typeface="微软雅黑" charset="0"/>
                </a:rPr>
                <a:t>有学者将垃圾评论进行了分类：</a:t>
              </a:r>
              <a:endParaRPr lang="en-US" altLang="zh-CN" sz="1400" dirty="0">
                <a:solidFill>
                  <a:schemeClr val="bg1"/>
                </a:solidFill>
                <a:latin typeface="微软雅黑" charset="0"/>
                <a:ea typeface="微软雅黑" charset="0"/>
              </a:endParaRPr>
            </a:p>
            <a:p>
              <a:pPr>
                <a:lnSpc>
                  <a:spcPct val="130000"/>
                </a:lnSpc>
              </a:pPr>
              <a:r>
                <a:rPr lang="en-US" altLang="zh-CN" sz="1400" dirty="0">
                  <a:solidFill>
                    <a:schemeClr val="bg1"/>
                  </a:solidFill>
                  <a:latin typeface="微软雅黑" charset="0"/>
                  <a:ea typeface="微软雅黑" charset="0"/>
                </a:rPr>
                <a:t>1</a:t>
              </a:r>
              <a:r>
                <a:rPr lang="zh-CN" altLang="en-US" sz="1400" dirty="0">
                  <a:solidFill>
                    <a:schemeClr val="bg1"/>
                  </a:solidFill>
                  <a:latin typeface="微软雅黑" charset="0"/>
                  <a:ea typeface="微软雅黑" charset="0"/>
                </a:rPr>
                <a:t>）欺骗性的评（</a:t>
              </a:r>
              <a:r>
                <a:rPr lang="en-US" altLang="zh-CN" sz="1400" dirty="0">
                  <a:solidFill>
                    <a:schemeClr val="bg1"/>
                  </a:solidFill>
                  <a:latin typeface="微软雅黑" charset="0"/>
                  <a:ea typeface="微软雅黑" charset="0"/>
                </a:rPr>
                <a:t>untruthful opinions</a:t>
              </a:r>
              <a:r>
                <a:rPr lang="zh-CN" altLang="en-US" sz="1400" dirty="0">
                  <a:solidFill>
                    <a:schemeClr val="bg1"/>
                  </a:solidFill>
                  <a:latin typeface="微软雅黑" charset="0"/>
                  <a:ea typeface="微软雅黑" charset="0"/>
                </a:rPr>
                <a:t>），指蓄意提高或者毁坏产品声誉的不真实的评论。</a:t>
              </a:r>
            </a:p>
            <a:p>
              <a:pPr>
                <a:lnSpc>
                  <a:spcPct val="130000"/>
                </a:lnSpc>
              </a:pPr>
              <a:r>
                <a:rPr lang="en-US" altLang="zh-CN" sz="1400" dirty="0">
                  <a:solidFill>
                    <a:schemeClr val="bg1"/>
                  </a:solidFill>
                  <a:latin typeface="微软雅黑" charset="0"/>
                  <a:ea typeface="微软雅黑" charset="0"/>
                </a:rPr>
                <a:t>2</a:t>
              </a:r>
              <a:r>
                <a:rPr lang="zh-CN" altLang="en-US" sz="1400" dirty="0">
                  <a:solidFill>
                    <a:schemeClr val="bg1"/>
                  </a:solidFill>
                  <a:latin typeface="微软雅黑" charset="0"/>
                  <a:ea typeface="微软雅黑" charset="0"/>
                </a:rPr>
                <a:t>）不相关的评论（</a:t>
              </a:r>
              <a:r>
                <a:rPr lang="en-US" altLang="zh-CN" sz="1400" dirty="0">
                  <a:solidFill>
                    <a:schemeClr val="bg1"/>
                  </a:solidFill>
                  <a:latin typeface="微软雅黑" charset="0"/>
                  <a:ea typeface="微软雅黑" charset="0"/>
                </a:rPr>
                <a:t>reviews on brands only</a:t>
              </a:r>
              <a:r>
                <a:rPr lang="zh-CN" altLang="en-US" sz="1400" dirty="0">
                  <a:solidFill>
                    <a:schemeClr val="bg1"/>
                  </a:solidFill>
                  <a:latin typeface="微软雅黑" charset="0"/>
                  <a:ea typeface="微软雅黑" charset="0"/>
                </a:rPr>
                <a:t>），指评论的对象只是品牌、生产商、经销商等与产品本省无关的评论。</a:t>
              </a:r>
            </a:p>
            <a:p>
              <a:pPr>
                <a:lnSpc>
                  <a:spcPct val="130000"/>
                </a:lnSpc>
              </a:pPr>
              <a:r>
                <a:rPr lang="en-US" altLang="zh-CN" sz="1400" dirty="0">
                  <a:solidFill>
                    <a:schemeClr val="bg1"/>
                  </a:solidFill>
                  <a:latin typeface="微软雅黑" charset="0"/>
                  <a:ea typeface="微软雅黑" charset="0"/>
                </a:rPr>
                <a:t>3</a:t>
              </a:r>
              <a:r>
                <a:rPr lang="zh-CN" altLang="en-US" sz="1400" dirty="0">
                  <a:solidFill>
                    <a:schemeClr val="bg1"/>
                  </a:solidFill>
                  <a:latin typeface="微软雅黑" charset="0"/>
                  <a:ea typeface="微软雅黑" charset="0"/>
                </a:rPr>
                <a:t>）非评论信息（</a:t>
              </a:r>
              <a:r>
                <a:rPr lang="en-US" altLang="zh-CN" sz="1400" dirty="0">
                  <a:solidFill>
                    <a:schemeClr val="bg1"/>
                  </a:solidFill>
                  <a:latin typeface="微软雅黑" charset="0"/>
                  <a:ea typeface="微软雅黑" charset="0"/>
                </a:rPr>
                <a:t>non-review</a:t>
              </a:r>
              <a:r>
                <a:rPr lang="zh-CN" altLang="en-US" sz="1400" dirty="0">
                  <a:solidFill>
                    <a:schemeClr val="bg1"/>
                  </a:solidFill>
                  <a:latin typeface="微软雅黑" charset="0"/>
                  <a:ea typeface="微软雅黑" charset="0"/>
                </a:rPr>
                <a:t>），如广告、读者的问题和回复等。</a:t>
              </a:r>
            </a:p>
            <a:p>
              <a:pPr>
                <a:lnSpc>
                  <a:spcPct val="130000"/>
                </a:lnSpc>
              </a:pPr>
              <a:endParaRPr lang="zh-CN" altLang="en-US" sz="1400" dirty="0">
                <a:solidFill>
                  <a:schemeClr val="bg1"/>
                </a:solidFill>
                <a:latin typeface="微软雅黑" charset="0"/>
                <a:ea typeface="微软雅黑" charset="0"/>
              </a:endParaRPr>
            </a:p>
          </p:txBody>
        </p:sp>
        <p:sp>
          <p:nvSpPr>
            <p:cNvPr id="199" name="矩形 198"/>
            <p:cNvSpPr/>
            <p:nvPr/>
          </p:nvSpPr>
          <p:spPr>
            <a:xfrm>
              <a:off x="2122622" y="1426812"/>
              <a:ext cx="2441694" cy="972574"/>
            </a:xfrm>
            <a:prstGeom prst="rect">
              <a:avLst/>
            </a:prstGeom>
          </p:spPr>
          <p:txBody>
            <a:bodyPr wrap="none">
              <a:spAutoFit/>
            </a:bodyPr>
            <a:lstStyle/>
            <a:p>
              <a:pPr algn="ctr" defTabSz="609585">
                <a:lnSpc>
                  <a:spcPct val="130000"/>
                </a:lnSpc>
              </a:pPr>
              <a:r>
                <a:rPr lang="zh-CN" altLang="en-US" sz="4400" b="1" dirty="0">
                  <a:solidFill>
                    <a:schemeClr val="bg1"/>
                  </a:solidFill>
                  <a:ea typeface="微软雅黑" charset="0"/>
                </a:rPr>
                <a:t>国外现状</a:t>
              </a:r>
              <a:endParaRPr lang="en-US" altLang="zh-CN" sz="4400" b="1" dirty="0">
                <a:solidFill>
                  <a:schemeClr val="bg1"/>
                </a:solidFill>
                <a:ea typeface="微软雅黑" charset="0"/>
              </a:endParaRPr>
            </a:p>
          </p:txBody>
        </p:sp>
        <p:sp>
          <p:nvSpPr>
            <p:cNvPr id="200" name="矩形 199"/>
            <p:cNvSpPr/>
            <p:nvPr/>
          </p:nvSpPr>
          <p:spPr>
            <a:xfrm>
              <a:off x="1602862" y="1054030"/>
              <a:ext cx="149262" cy="509887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928189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27883" y="182033"/>
            <a:ext cx="2027935" cy="529569"/>
          </a:xfrm>
        </p:spPr>
        <p:txBody>
          <a:bodyPr/>
          <a:lstStyle/>
          <a:p>
            <a:r>
              <a:rPr kumimoji="1" lang="en-US" altLang="zh-CN" dirty="0"/>
              <a:t>2</a:t>
            </a:r>
            <a:r>
              <a:rPr kumimoji="1" lang="zh-CN" altLang="en-US" dirty="0"/>
              <a:t> 国内外现状</a:t>
            </a:r>
          </a:p>
        </p:txBody>
      </p:sp>
      <p:grpSp>
        <p:nvGrpSpPr>
          <p:cNvPr id="3" name="组 2"/>
          <p:cNvGrpSpPr/>
          <p:nvPr/>
        </p:nvGrpSpPr>
        <p:grpSpPr>
          <a:xfrm>
            <a:off x="1858851" y="1315852"/>
            <a:ext cx="2655451" cy="4144411"/>
            <a:chOff x="1350851" y="1287868"/>
            <a:chExt cx="2655451" cy="4144411"/>
          </a:xfrm>
        </p:grpSpPr>
        <p:sp>
          <p:nvSpPr>
            <p:cNvPr id="23" name="矩形 22"/>
            <p:cNvSpPr/>
            <p:nvPr/>
          </p:nvSpPr>
          <p:spPr>
            <a:xfrm>
              <a:off x="1350851" y="2347787"/>
              <a:ext cx="2655451" cy="308449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000000"/>
                </a:solidFill>
                <a:latin typeface="Century Gothic"/>
                <a:ea typeface="微软雅黑"/>
              </a:endParaRPr>
            </a:p>
          </p:txBody>
        </p:sp>
        <p:sp>
          <p:nvSpPr>
            <p:cNvPr id="21" name="文本框 8"/>
            <p:cNvSpPr txBox="1"/>
            <p:nvPr/>
          </p:nvSpPr>
          <p:spPr>
            <a:xfrm>
              <a:off x="1488633" y="2549935"/>
              <a:ext cx="2397567" cy="23325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600" b="1" dirty="0">
                  <a:solidFill>
                    <a:schemeClr val="accent1"/>
                  </a:solidFill>
                  <a:ea typeface="微软雅黑"/>
                </a:rPr>
                <a:t>Kim S-M</a:t>
              </a:r>
              <a:r>
                <a:rPr lang="zh-CN" altLang="en-US" sz="1600" b="1" dirty="0">
                  <a:solidFill>
                    <a:schemeClr val="accent1"/>
                  </a:solidFill>
                  <a:ea typeface="微软雅黑"/>
                </a:rPr>
                <a:t>等人基于评分来评估评论的质量</a:t>
              </a:r>
              <a:endParaRPr lang="en-US" altLang="zh-CN" sz="1600" b="1" dirty="0">
                <a:solidFill>
                  <a:schemeClr val="tx1">
                    <a:lumMod val="75000"/>
                    <a:lumOff val="25000"/>
                  </a:schemeClr>
                </a:solidFill>
                <a:latin typeface="Century Gothic"/>
                <a:ea typeface="微软雅黑"/>
              </a:endParaRPr>
            </a:p>
            <a:p>
              <a:pPr>
                <a:lnSpc>
                  <a:spcPct val="130000"/>
                </a:lnSpc>
              </a:pPr>
              <a:r>
                <a:rPr lang="zh-CN" altLang="en-US" sz="1333" dirty="0">
                  <a:solidFill>
                    <a:schemeClr val="tx1">
                      <a:lumMod val="75000"/>
                      <a:lumOff val="25000"/>
                    </a:schemeClr>
                  </a:solidFill>
                  <a:latin typeface="Century Gothic"/>
                  <a:ea typeface="微软雅黑"/>
                </a:rPr>
                <a:t>标题数字等都可以通过点击和重新输入进行更改，顶部“开始”面板中可以对字体、字号、颜色、行距等进行修改。建议正文</a:t>
              </a:r>
              <a:r>
                <a:rPr lang="en-US" altLang="zh-CN" sz="1333" dirty="0">
                  <a:solidFill>
                    <a:schemeClr val="tx1">
                      <a:lumMod val="75000"/>
                      <a:lumOff val="25000"/>
                    </a:schemeClr>
                  </a:solidFill>
                  <a:latin typeface="Century Gothic"/>
                  <a:ea typeface="微软雅黑"/>
                </a:rPr>
                <a:t>10</a:t>
              </a:r>
              <a:r>
                <a:rPr lang="zh-CN" altLang="en-US" sz="1333" dirty="0">
                  <a:solidFill>
                    <a:schemeClr val="tx1">
                      <a:lumMod val="75000"/>
                      <a:lumOff val="25000"/>
                    </a:schemeClr>
                  </a:solidFill>
                  <a:latin typeface="Century Gothic"/>
                  <a:ea typeface="微软雅黑"/>
                </a:rPr>
                <a:t>号字，</a:t>
              </a:r>
              <a:r>
                <a:rPr lang="en-US" altLang="zh-CN" sz="1333" dirty="0">
                  <a:solidFill>
                    <a:schemeClr val="tx1">
                      <a:lumMod val="75000"/>
                      <a:lumOff val="25000"/>
                    </a:schemeClr>
                  </a:solidFill>
                  <a:latin typeface="Century Gothic"/>
                  <a:ea typeface="微软雅黑"/>
                </a:rPr>
                <a:t>1.3</a:t>
              </a:r>
              <a:r>
                <a:rPr lang="zh-CN" altLang="en-US" sz="1333" dirty="0">
                  <a:solidFill>
                    <a:schemeClr val="tx1">
                      <a:lumMod val="75000"/>
                      <a:lumOff val="25000"/>
                    </a:schemeClr>
                  </a:solidFill>
                  <a:latin typeface="Century Gothic"/>
                  <a:ea typeface="微软雅黑"/>
                </a:rPr>
                <a:t>倍字间距。</a:t>
              </a:r>
            </a:p>
          </p:txBody>
        </p:sp>
        <p:sp>
          <p:nvSpPr>
            <p:cNvPr id="22" name="五边形 21"/>
            <p:cNvSpPr/>
            <p:nvPr/>
          </p:nvSpPr>
          <p:spPr>
            <a:xfrm>
              <a:off x="1350852" y="1291432"/>
              <a:ext cx="2655449" cy="902811"/>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zh-CN" sz="1867" dirty="0">
                <a:solidFill>
                  <a:srgbClr val="FFFFFF"/>
                </a:solidFill>
                <a:latin typeface="Century Gothic"/>
                <a:ea typeface="微软雅黑"/>
              </a:endParaRPr>
            </a:p>
          </p:txBody>
        </p:sp>
        <p:sp>
          <p:nvSpPr>
            <p:cNvPr id="24" name="矩形 23"/>
            <p:cNvSpPr/>
            <p:nvPr/>
          </p:nvSpPr>
          <p:spPr>
            <a:xfrm>
              <a:off x="1350851" y="1287868"/>
              <a:ext cx="2230267" cy="872098"/>
            </a:xfrm>
            <a:prstGeom prst="rect">
              <a:avLst/>
            </a:prstGeom>
          </p:spPr>
          <p:txBody>
            <a:bodyPr wrap="square">
              <a:spAutoFit/>
            </a:bodyPr>
            <a:lstStyle/>
            <a:p>
              <a:r>
                <a:rPr lang="zh-CN" altLang="en-US" sz="3200" b="1" dirty="0">
                  <a:solidFill>
                    <a:srgbClr val="FFFFFF"/>
                  </a:solidFill>
                  <a:ea typeface="微软雅黑"/>
                </a:rPr>
                <a:t>基于评分</a:t>
              </a:r>
            </a:p>
            <a:p>
              <a:r>
                <a:rPr lang="en-US" altLang="zh-CN" sz="1867" dirty="0">
                  <a:solidFill>
                    <a:srgbClr val="FFFFFF"/>
                  </a:solidFill>
                  <a:ea typeface="微软雅黑"/>
                </a:rPr>
                <a:t>Kim S-M</a:t>
              </a:r>
              <a:endParaRPr lang="en-US" altLang="zh-CN" sz="1867" dirty="0">
                <a:solidFill>
                  <a:srgbClr val="FFFFFF"/>
                </a:solidFill>
                <a:latin typeface="Century Gothic"/>
                <a:ea typeface="微软雅黑"/>
              </a:endParaRPr>
            </a:p>
          </p:txBody>
        </p:sp>
      </p:grpSp>
      <p:grpSp>
        <p:nvGrpSpPr>
          <p:cNvPr id="26" name="组 25"/>
          <p:cNvGrpSpPr/>
          <p:nvPr/>
        </p:nvGrpSpPr>
        <p:grpSpPr>
          <a:xfrm>
            <a:off x="5130262" y="1315852"/>
            <a:ext cx="2655451" cy="4144411"/>
            <a:chOff x="1350851" y="1287868"/>
            <a:chExt cx="2655451" cy="4144411"/>
          </a:xfrm>
        </p:grpSpPr>
        <p:sp>
          <p:nvSpPr>
            <p:cNvPr id="27" name="矩形 26"/>
            <p:cNvSpPr/>
            <p:nvPr/>
          </p:nvSpPr>
          <p:spPr>
            <a:xfrm>
              <a:off x="1350851" y="2347787"/>
              <a:ext cx="2655451" cy="3084492"/>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000000"/>
                </a:solidFill>
                <a:latin typeface="Century Gothic"/>
                <a:ea typeface="微软雅黑"/>
              </a:endParaRPr>
            </a:p>
          </p:txBody>
        </p:sp>
        <p:sp>
          <p:nvSpPr>
            <p:cNvPr id="28" name="文本框 8"/>
            <p:cNvSpPr txBox="1"/>
            <p:nvPr/>
          </p:nvSpPr>
          <p:spPr>
            <a:xfrm>
              <a:off x="1488633" y="2549935"/>
              <a:ext cx="2397567" cy="259923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b="1" dirty="0">
                  <a:solidFill>
                    <a:schemeClr val="accent2"/>
                  </a:solidFill>
                  <a:latin typeface="Century Gothic"/>
                  <a:ea typeface="微软雅黑"/>
                </a:rPr>
                <a:t>基于评论的语义来评估评论的质量</a:t>
              </a:r>
              <a:endParaRPr lang="en-US" altLang="zh-CN" sz="1600" b="1" dirty="0">
                <a:solidFill>
                  <a:schemeClr val="tx1">
                    <a:lumMod val="75000"/>
                    <a:lumOff val="25000"/>
                  </a:schemeClr>
                </a:solidFill>
                <a:latin typeface="Century Gothic"/>
                <a:ea typeface="微软雅黑"/>
              </a:endParaRPr>
            </a:p>
            <a:p>
              <a:pPr>
                <a:lnSpc>
                  <a:spcPct val="130000"/>
                </a:lnSpc>
              </a:pPr>
              <a:r>
                <a:rPr lang="zh-CN" altLang="en-US" sz="1333" dirty="0">
                  <a:solidFill>
                    <a:schemeClr val="tx1">
                      <a:lumMod val="75000"/>
                      <a:lumOff val="25000"/>
                    </a:schemeClr>
                  </a:solidFill>
                  <a:ea typeface="微软雅黑"/>
                </a:rPr>
                <a:t>有国外学者基于评论的语义如评论的信息（</a:t>
              </a:r>
              <a:r>
                <a:rPr lang="en-US" altLang="zh-CN" sz="1333" dirty="0">
                  <a:solidFill>
                    <a:schemeClr val="tx1">
                      <a:lumMod val="75000"/>
                      <a:lumOff val="25000"/>
                    </a:schemeClr>
                  </a:solidFill>
                  <a:ea typeface="微软雅黑"/>
                </a:rPr>
                <a:t>information</a:t>
              </a:r>
              <a:r>
                <a:rPr lang="zh-CN" altLang="en-US" sz="1333" dirty="0">
                  <a:solidFill>
                    <a:schemeClr val="tx1">
                      <a:lumMod val="75000"/>
                      <a:lumOff val="25000"/>
                    </a:schemeClr>
                  </a:solidFill>
                  <a:ea typeface="微软雅黑"/>
                </a:rPr>
                <a:t>）、可读性（</a:t>
              </a:r>
              <a:r>
                <a:rPr lang="en-US" altLang="zh-CN" sz="1333" dirty="0">
                  <a:solidFill>
                    <a:schemeClr val="tx1">
                      <a:lumMod val="75000"/>
                      <a:lumOff val="25000"/>
                    </a:schemeClr>
                  </a:solidFill>
                  <a:ea typeface="微软雅黑"/>
                </a:rPr>
                <a:t>readability</a:t>
              </a:r>
              <a:r>
                <a:rPr lang="zh-CN" altLang="en-US" sz="1333" dirty="0">
                  <a:solidFill>
                    <a:schemeClr val="tx1">
                      <a:lumMod val="75000"/>
                      <a:lumOff val="25000"/>
                    </a:schemeClr>
                  </a:solidFill>
                  <a:ea typeface="微软雅黑"/>
                </a:rPr>
                <a:t>）、和主观性（</a:t>
              </a:r>
              <a:r>
                <a:rPr lang="en-US" altLang="zh-CN" sz="1333" dirty="0" err="1">
                  <a:solidFill>
                    <a:schemeClr val="tx1">
                      <a:lumMod val="75000"/>
                      <a:lumOff val="25000"/>
                    </a:schemeClr>
                  </a:solidFill>
                  <a:ea typeface="微软雅黑"/>
                </a:rPr>
                <a:t>subjectiveness</a:t>
              </a:r>
              <a:r>
                <a:rPr lang="zh-CN" altLang="en-US" sz="1333" dirty="0">
                  <a:solidFill>
                    <a:schemeClr val="tx1">
                      <a:lumMod val="75000"/>
                      <a:lumOff val="25000"/>
                    </a:schemeClr>
                  </a:solidFill>
                  <a:ea typeface="微软雅黑"/>
                </a:rPr>
                <a:t>）这三个方面的特征，使用支持向量机法建立机器学习模型来区分评论的质量。</a:t>
              </a:r>
              <a:endParaRPr lang="zh-CN" altLang="en-US" sz="1333" dirty="0">
                <a:solidFill>
                  <a:schemeClr val="tx1">
                    <a:lumMod val="75000"/>
                    <a:lumOff val="25000"/>
                  </a:schemeClr>
                </a:solidFill>
                <a:latin typeface="Century Gothic"/>
                <a:ea typeface="微软雅黑"/>
              </a:endParaRPr>
            </a:p>
          </p:txBody>
        </p:sp>
        <p:sp>
          <p:nvSpPr>
            <p:cNvPr id="29" name="五边形 28"/>
            <p:cNvSpPr/>
            <p:nvPr/>
          </p:nvSpPr>
          <p:spPr>
            <a:xfrm>
              <a:off x="1350852" y="1291432"/>
              <a:ext cx="2655449" cy="902811"/>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zh-CN" sz="1867" dirty="0">
                <a:solidFill>
                  <a:srgbClr val="FFFFFF"/>
                </a:solidFill>
                <a:latin typeface="Century Gothic"/>
                <a:ea typeface="微软雅黑"/>
              </a:endParaRPr>
            </a:p>
          </p:txBody>
        </p:sp>
        <p:sp>
          <p:nvSpPr>
            <p:cNvPr id="30" name="矩形 29"/>
            <p:cNvSpPr/>
            <p:nvPr/>
          </p:nvSpPr>
          <p:spPr>
            <a:xfrm>
              <a:off x="1350851" y="1287868"/>
              <a:ext cx="2230267" cy="872098"/>
            </a:xfrm>
            <a:prstGeom prst="rect">
              <a:avLst/>
            </a:prstGeom>
          </p:spPr>
          <p:txBody>
            <a:bodyPr wrap="square">
              <a:spAutoFit/>
            </a:bodyPr>
            <a:lstStyle/>
            <a:p>
              <a:r>
                <a:rPr lang="zh-CN" altLang="en-US" sz="3200" b="1" dirty="0">
                  <a:solidFill>
                    <a:srgbClr val="FFFFFF"/>
                  </a:solidFill>
                  <a:ea typeface="微软雅黑"/>
                </a:rPr>
                <a:t>基于语义</a:t>
              </a:r>
              <a:endParaRPr lang="en-US" altLang="zh-CN" sz="3200" b="1" dirty="0">
                <a:solidFill>
                  <a:srgbClr val="FFFFFF"/>
                </a:solidFill>
                <a:ea typeface="微软雅黑"/>
              </a:endParaRPr>
            </a:p>
            <a:p>
              <a:r>
                <a:rPr lang="zh-CN" altLang="en-US" sz="1867" dirty="0">
                  <a:solidFill>
                    <a:srgbClr val="FFFFFF"/>
                  </a:solidFill>
                  <a:latin typeface="Century Gothic"/>
                  <a:ea typeface="微软雅黑"/>
                </a:rPr>
                <a:t>国外学者</a:t>
              </a:r>
              <a:endParaRPr lang="en-US" altLang="zh-CN" sz="1867" dirty="0">
                <a:solidFill>
                  <a:srgbClr val="FFFFFF"/>
                </a:solidFill>
                <a:latin typeface="Century Gothic"/>
                <a:ea typeface="微软雅黑"/>
              </a:endParaRPr>
            </a:p>
          </p:txBody>
        </p:sp>
      </p:grpSp>
      <p:grpSp>
        <p:nvGrpSpPr>
          <p:cNvPr id="31" name="组 30"/>
          <p:cNvGrpSpPr/>
          <p:nvPr/>
        </p:nvGrpSpPr>
        <p:grpSpPr>
          <a:xfrm>
            <a:off x="8401673" y="1315852"/>
            <a:ext cx="2655451" cy="4144411"/>
            <a:chOff x="1350851" y="1287868"/>
            <a:chExt cx="2655451" cy="4144411"/>
          </a:xfrm>
        </p:grpSpPr>
        <p:sp>
          <p:nvSpPr>
            <p:cNvPr id="32" name="矩形 31"/>
            <p:cNvSpPr/>
            <p:nvPr/>
          </p:nvSpPr>
          <p:spPr>
            <a:xfrm>
              <a:off x="1350851" y="2347787"/>
              <a:ext cx="2655451" cy="3084492"/>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000000"/>
                </a:solidFill>
                <a:latin typeface="Century Gothic"/>
                <a:ea typeface="微软雅黑"/>
              </a:endParaRPr>
            </a:p>
          </p:txBody>
        </p:sp>
        <p:sp>
          <p:nvSpPr>
            <p:cNvPr id="33" name="文本框 8"/>
            <p:cNvSpPr txBox="1"/>
            <p:nvPr/>
          </p:nvSpPr>
          <p:spPr>
            <a:xfrm>
              <a:off x="1488633" y="2549935"/>
              <a:ext cx="2397567" cy="17992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600" b="1" dirty="0" err="1">
                  <a:solidFill>
                    <a:schemeClr val="accent3"/>
                  </a:solidFill>
                  <a:ea typeface="微软雅黑"/>
                </a:rPr>
                <a:t>Ghose</a:t>
              </a:r>
              <a:r>
                <a:rPr lang="en-US" altLang="zh-CN" sz="1600" b="1" dirty="0">
                  <a:solidFill>
                    <a:schemeClr val="accent3"/>
                  </a:solidFill>
                  <a:ea typeface="微软雅黑"/>
                </a:rPr>
                <a:t> A</a:t>
              </a:r>
              <a:r>
                <a:rPr lang="zh-CN" altLang="en-US" sz="1600" b="1" dirty="0">
                  <a:solidFill>
                    <a:schemeClr val="accent3"/>
                  </a:solidFill>
                  <a:ea typeface="微软雅黑"/>
                </a:rPr>
                <a:t>等人基于历史数据来评估评论质量</a:t>
              </a:r>
              <a:endParaRPr lang="en-US" altLang="zh-CN" sz="1600" b="1" dirty="0">
                <a:solidFill>
                  <a:schemeClr val="tx1">
                    <a:lumMod val="75000"/>
                    <a:lumOff val="25000"/>
                  </a:schemeClr>
                </a:solidFill>
                <a:latin typeface="Century Gothic"/>
                <a:ea typeface="微软雅黑"/>
              </a:endParaRPr>
            </a:p>
            <a:p>
              <a:pPr>
                <a:lnSpc>
                  <a:spcPct val="130000"/>
                </a:lnSpc>
              </a:pPr>
              <a:r>
                <a:rPr lang="zh-CN" altLang="en-US" sz="1333" dirty="0">
                  <a:solidFill>
                    <a:schemeClr val="tx1">
                      <a:lumMod val="75000"/>
                      <a:lumOff val="25000"/>
                    </a:schemeClr>
                  </a:solidFill>
                  <a:ea typeface="微软雅黑"/>
                </a:rPr>
                <a:t>如可信度高的用户做出的评论可信度会相对高一些，建立了以消费者为导向和以商家为导向的排名机制。</a:t>
              </a:r>
              <a:endParaRPr lang="zh-CN" altLang="en-US" sz="1333" dirty="0">
                <a:solidFill>
                  <a:schemeClr val="tx1">
                    <a:lumMod val="75000"/>
                    <a:lumOff val="25000"/>
                  </a:schemeClr>
                </a:solidFill>
                <a:latin typeface="Century Gothic"/>
                <a:ea typeface="微软雅黑"/>
              </a:endParaRPr>
            </a:p>
          </p:txBody>
        </p:sp>
        <p:sp>
          <p:nvSpPr>
            <p:cNvPr id="34" name="五边形 33"/>
            <p:cNvSpPr/>
            <p:nvPr/>
          </p:nvSpPr>
          <p:spPr>
            <a:xfrm>
              <a:off x="1350852" y="1291432"/>
              <a:ext cx="2655449" cy="902811"/>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zh-CN" sz="1867" dirty="0">
                <a:solidFill>
                  <a:srgbClr val="FFFFFF"/>
                </a:solidFill>
                <a:latin typeface="Century Gothic"/>
                <a:ea typeface="微软雅黑"/>
              </a:endParaRPr>
            </a:p>
          </p:txBody>
        </p:sp>
        <p:sp>
          <p:nvSpPr>
            <p:cNvPr id="35" name="矩形 34"/>
            <p:cNvSpPr/>
            <p:nvPr/>
          </p:nvSpPr>
          <p:spPr>
            <a:xfrm>
              <a:off x="1350851" y="1287868"/>
              <a:ext cx="2230267" cy="872098"/>
            </a:xfrm>
            <a:prstGeom prst="rect">
              <a:avLst/>
            </a:prstGeom>
          </p:spPr>
          <p:txBody>
            <a:bodyPr wrap="square">
              <a:spAutoFit/>
            </a:bodyPr>
            <a:lstStyle/>
            <a:p>
              <a:r>
                <a:rPr lang="zh-CN" altLang="en-US" sz="3200" b="1" dirty="0">
                  <a:solidFill>
                    <a:srgbClr val="FFFFFF"/>
                  </a:solidFill>
                  <a:latin typeface="Century Gothic"/>
                  <a:ea typeface="微软雅黑"/>
                </a:rPr>
                <a:t>基于历史</a:t>
              </a:r>
              <a:endParaRPr lang="en-US" altLang="zh-CN" sz="3200" b="1" dirty="0">
                <a:solidFill>
                  <a:srgbClr val="FFFFFF"/>
                </a:solidFill>
                <a:latin typeface="Century Gothic"/>
                <a:ea typeface="微软雅黑"/>
              </a:endParaRPr>
            </a:p>
            <a:p>
              <a:r>
                <a:rPr lang="en-US" altLang="zh-CN" sz="1867" dirty="0" err="1">
                  <a:solidFill>
                    <a:srgbClr val="FFFFFF"/>
                  </a:solidFill>
                  <a:ea typeface="微软雅黑"/>
                </a:rPr>
                <a:t>Ghose</a:t>
              </a:r>
              <a:r>
                <a:rPr lang="en-US" altLang="zh-CN" sz="1867" dirty="0">
                  <a:solidFill>
                    <a:srgbClr val="FFFFFF"/>
                  </a:solidFill>
                  <a:ea typeface="微软雅黑"/>
                </a:rPr>
                <a:t> A</a:t>
              </a:r>
              <a:endParaRPr lang="en-US" altLang="zh-CN" sz="1867" dirty="0">
                <a:solidFill>
                  <a:srgbClr val="FFFFFF"/>
                </a:solidFill>
                <a:latin typeface="Century Gothic"/>
                <a:ea typeface="微软雅黑"/>
              </a:endParaRPr>
            </a:p>
          </p:txBody>
        </p:sp>
      </p:grpSp>
    </p:spTree>
    <p:extLst>
      <p:ext uri="{BB962C8B-B14F-4D97-AF65-F5344CB8AC3E}">
        <p14:creationId xmlns:p14="http://schemas.microsoft.com/office/powerpoint/2010/main" val="16382535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0" y="4077323"/>
            <a:ext cx="12192000" cy="1446549"/>
            <a:chOff x="1" y="2266932"/>
            <a:chExt cx="12192000" cy="1446549"/>
          </a:xfrm>
        </p:grpSpPr>
        <p:sp>
          <p:nvSpPr>
            <p:cNvPr id="3" name="矩形 2"/>
            <p:cNvSpPr/>
            <p:nvPr/>
          </p:nvSpPr>
          <p:spPr>
            <a:xfrm rot="16200000">
              <a:off x="5854909" y="-2623610"/>
              <a:ext cx="482183"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rot="16200000">
              <a:off x="5854909" y="-3105793"/>
              <a:ext cx="482183" cy="121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6200000">
              <a:off x="5854909" y="-3587976"/>
              <a:ext cx="482183"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6" name="文本框 5"/>
          <p:cNvSpPr txBox="1"/>
          <p:nvPr/>
        </p:nvSpPr>
        <p:spPr>
          <a:xfrm>
            <a:off x="979002" y="4077324"/>
            <a:ext cx="7988080" cy="1446548"/>
          </a:xfrm>
          <a:prstGeom prst="rect">
            <a:avLst/>
          </a:prstGeom>
          <a:solidFill>
            <a:schemeClr val="tx1">
              <a:lumMod val="75000"/>
              <a:lumOff val="25000"/>
            </a:schemeClr>
          </a:solidFill>
        </p:spPr>
        <p:txBody>
          <a:bodyPr wrap="none" lIns="91438" tIns="45719" rIns="91438" bIns="45719" rtlCol="0">
            <a:spAutoFit/>
          </a:bodyPr>
          <a:lstStyle/>
          <a:p>
            <a:r>
              <a:rPr lang="en-US" altLang="zh-CN" sz="8800" b="1" dirty="0">
                <a:ln w="0"/>
                <a:solidFill>
                  <a:schemeClr val="bg1"/>
                </a:solidFill>
                <a:latin typeface="微软雅黑" panose="020B0503020204020204" pitchFamily="34" charset="-122"/>
                <a:ea typeface="微软雅黑" panose="020B0503020204020204" pitchFamily="34" charset="-122"/>
              </a:rPr>
              <a:t>3</a:t>
            </a:r>
            <a:r>
              <a:rPr lang="zh-CN" altLang="en-US" sz="8800" b="1" dirty="0">
                <a:ln w="0"/>
                <a:solidFill>
                  <a:schemeClr val="bg1"/>
                </a:solidFill>
                <a:latin typeface="微软雅黑" panose="020B0503020204020204" pitchFamily="34" charset="-122"/>
                <a:ea typeface="微软雅黑" panose="020B0503020204020204" pitchFamily="34" charset="-122"/>
              </a:rPr>
              <a:t> 主要研究内容</a:t>
            </a:r>
          </a:p>
        </p:txBody>
      </p:sp>
    </p:spTree>
    <p:extLst>
      <p:ext uri="{BB962C8B-B14F-4D97-AF65-F5344CB8AC3E}">
        <p14:creationId xmlns:p14="http://schemas.microsoft.com/office/powerpoint/2010/main" val="1320399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主题">
  <a:themeElements>
    <a:clrScheme name="自定义 61">
      <a:dk1>
        <a:srgbClr val="000000"/>
      </a:dk1>
      <a:lt1>
        <a:srgbClr val="FFFFFF"/>
      </a:lt1>
      <a:dk2>
        <a:srgbClr val="000000"/>
      </a:dk2>
      <a:lt2>
        <a:srgbClr val="FFFDFD"/>
      </a:lt2>
      <a:accent1>
        <a:srgbClr val="0092E8"/>
      </a:accent1>
      <a:accent2>
        <a:srgbClr val="FFC100"/>
      </a:accent2>
      <a:accent3>
        <a:srgbClr val="FF5100"/>
      </a:accent3>
      <a:accent4>
        <a:srgbClr val="515151"/>
      </a:accent4>
      <a:accent5>
        <a:srgbClr val="919191"/>
      </a:accent5>
      <a:accent6>
        <a:srgbClr val="CACACA"/>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426</TotalTime>
  <Words>2212</Words>
  <Application>Microsoft Office PowerPoint</Application>
  <PresentationFormat>宽屏</PresentationFormat>
  <Paragraphs>125</Paragraphs>
  <Slides>21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等线</vt:lpstr>
      <vt:lpstr>黑体</vt:lpstr>
      <vt:lpstr>宋体</vt:lpstr>
      <vt:lpstr>微软雅黑</vt:lpstr>
      <vt:lpstr>微软雅黑</vt:lpstr>
      <vt:lpstr>Arial</vt:lpstr>
      <vt:lpstr>Century Gothic</vt:lpstr>
      <vt:lpstr>Segoe UI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魏鸿焱</cp:lastModifiedBy>
  <cp:revision>123</cp:revision>
  <dcterms:created xsi:type="dcterms:W3CDTF">2015-08-18T02:51:41Z</dcterms:created>
  <dcterms:modified xsi:type="dcterms:W3CDTF">2016-03-17T06:22:34Z</dcterms:modified>
  <cp:category/>
</cp:coreProperties>
</file>