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AE744-7274-4397-86D5-D958FFDC6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869954-851C-424D-844A-512B4C2C4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016BB-923D-4BCC-B63A-C78FFC7F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5C61-52DE-4164-804E-000FCF9ECB8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181B8-7ABD-432F-9B3B-18FCF6C8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E8B97-2C21-4F0F-B9D8-36F9612F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47-774C-4702-B922-426F05F24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1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03AEC-66F7-40DA-9677-9448D14E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179FF2-6E0F-43E7-B462-31F4BCD1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8FE07-6C71-4986-9EE1-50FF1F83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5C61-52DE-4164-804E-000FCF9ECB8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44111-74C4-493A-BA53-B9453924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5B60B-CDC1-4B02-B5BD-2FFAD9DC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47-774C-4702-B922-426F05F24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D56AD1-D0AA-47A6-B1DD-06DCF981C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21C88-5B03-480A-B46E-A74C4FF4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4456F-F7B0-4696-82AA-6C86AC1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5C61-52DE-4164-804E-000FCF9ECB8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EEF08-C096-48A6-A104-0D8C29D5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81EE2-D1E4-4502-A744-9A7F213D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47-774C-4702-B922-426F05F24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7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55A35-34AE-41B5-8E99-BEB76AC4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853B9-001E-426B-97BA-3DC8F31A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554FD-F55F-4CB4-B685-A0584F11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5C61-52DE-4164-804E-000FCF9ECB8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CD056-7EFD-4DDE-AB40-5C4B6211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833FE-4465-42FC-87FD-6414F644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47-774C-4702-B922-426F05F24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9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8E73E-2BDF-4987-A52E-1CD96C36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9E608-5C23-411D-8D8D-B2B82864E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645AE-D0F6-4B68-B7B7-818DEB9B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5C61-52DE-4164-804E-000FCF9ECB8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14404-A2B2-490E-9D2F-4531C58F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D0562-ACC5-45FC-8010-7DD33D4C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47-774C-4702-B922-426F05F24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7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0724-66D8-4AF9-B706-B6938209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B227A-44EF-437F-8A2D-67CC9F084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8D576-59BE-4139-BB67-48E57098C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F935D-167F-43CA-9F8B-0AE54601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5C61-52DE-4164-804E-000FCF9ECB8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65436-513F-4183-9276-B2BCD726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D5277-536C-4A9E-8111-9F516C73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47-774C-4702-B922-426F05F24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4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7D4E7-5C93-4465-AA31-668E4F07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FE144-C5D3-46C0-A4BF-42598C2F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06691-EE0D-47D8-B61E-64D094947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7F3B7-0362-422C-A5DB-D84EF16C4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0F43DA-3EC9-4B49-8A77-02DEB0DFF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27412A-9AE2-4236-8E97-6B48D5FA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5C61-52DE-4164-804E-000FCF9ECB8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4FFD5E-B91D-47F9-8120-24171400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F40C17-8048-414F-808B-7C0DC4AD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47-774C-4702-B922-426F05F24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3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B96A3-6AB9-4F4F-B0B4-699DB4FE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B7C2D3-8660-4E42-86FB-E7384E3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5C61-52DE-4164-804E-000FCF9ECB8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C60F4A-1CBB-4E35-83FA-E2F1E360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011FB6-B369-4DE9-9B79-D6781E0C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47-774C-4702-B922-426F05F24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0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111A3D-D6BF-4BAE-AE9C-9FE51044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5C61-52DE-4164-804E-000FCF9ECB8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F06546-8D3C-406C-AC5D-70F0A9CA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932657-AAB7-423B-9509-B0F6B00D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47-774C-4702-B922-426F05F24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66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567F1-E181-4BA8-8CAD-9A8DB946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03759-10AA-492F-A0A9-75A1F976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494565-8B61-4B74-8C85-D15BFE8A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14306-9046-4F69-A624-B0ECDCF5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5C61-52DE-4164-804E-000FCF9ECB8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43603-1875-43B4-9BB7-C9E7A3A9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61172E-499C-477D-8A24-7904DA39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47-774C-4702-B922-426F05F24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4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67E76-68FA-4BC9-B287-2CC06E44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E83B9F-119E-4ABC-B066-7DC7177A1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4E76A-9E86-45A0-AF20-B0F01EE51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DB6614-B691-4D1D-86CE-F5A7F1E5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5C61-52DE-4164-804E-000FCF9ECB8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596B4D-CDC0-44A3-9D71-A6DA783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5E2E9-A50C-4DDC-AA49-B61478C1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B247-774C-4702-B922-426F05F24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1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B1F50F-DC4D-48A3-A60F-848CECD1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49F89-DECF-4471-9465-EA712AB4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7D96F-1EF5-4A8D-8426-FD24D849A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5C61-52DE-4164-804E-000FCF9ECB8F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3352A-9FAF-44B8-BA80-972CA08DE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1077A-72D3-452D-BDF5-F8648BADC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B247-774C-4702-B922-426F05F24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3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13306-273A-468D-B614-93017981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、利用</a:t>
            </a:r>
            <a:r>
              <a:rPr lang="en-US" altLang="zh-CN" dirty="0"/>
              <a:t>SEAF</a:t>
            </a:r>
            <a:r>
              <a:rPr lang="zh-CN" altLang="en-US" dirty="0"/>
              <a:t>隐式鉴权漏洞的攻击方法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1686F-6395-4196-81B1-5F313FC7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攻击者截获空中的鉴权向量</a:t>
            </a:r>
            <a:r>
              <a:rPr lang="en-US" altLang="zh-CN" dirty="0"/>
              <a:t>AV</a:t>
            </a:r>
          </a:p>
          <a:p>
            <a:r>
              <a:rPr lang="zh-CN" altLang="en-US" dirty="0"/>
              <a:t>攻击者不断重播这些合法的鉴权向量到某个区域中</a:t>
            </a:r>
            <a:endParaRPr lang="en-US" altLang="zh-CN" dirty="0"/>
          </a:p>
          <a:p>
            <a:r>
              <a:rPr lang="en-US" altLang="zh-CN" dirty="0"/>
              <a:t>UE</a:t>
            </a:r>
            <a:r>
              <a:rPr lang="zh-CN" altLang="en-US" dirty="0"/>
              <a:t>端收到这些鉴权向量，并进行验证：</a:t>
            </a:r>
            <a:endParaRPr lang="en-US" altLang="zh-CN" dirty="0"/>
          </a:p>
          <a:p>
            <a:pPr lvl="1"/>
            <a:r>
              <a:rPr lang="zh-CN" altLang="en-US" dirty="0"/>
              <a:t>若不是对应的鉴权向量，则返回</a:t>
            </a:r>
            <a:r>
              <a:rPr lang="en-US" altLang="zh-CN" b="1" dirty="0">
                <a:solidFill>
                  <a:srgbClr val="C00000"/>
                </a:solidFill>
              </a:rPr>
              <a:t>MAC_FAIL</a:t>
            </a:r>
            <a:r>
              <a:rPr lang="zh-CN" altLang="en-US" dirty="0"/>
              <a:t>消息</a:t>
            </a:r>
            <a:endParaRPr lang="en-US" altLang="zh-CN" dirty="0"/>
          </a:p>
          <a:p>
            <a:pPr lvl="1"/>
            <a:r>
              <a:rPr lang="zh-CN" altLang="en-US" dirty="0"/>
              <a:t>若是对应的鉴权向量，因为重播返回</a:t>
            </a:r>
            <a:r>
              <a:rPr lang="en-US" altLang="zh-CN" b="1" dirty="0">
                <a:solidFill>
                  <a:srgbClr val="C00000"/>
                </a:solidFill>
              </a:rPr>
              <a:t>SYNC_FAIL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攻击者可以根据错误消息种类将</a:t>
            </a:r>
            <a:r>
              <a:rPr lang="en-US" altLang="zh-CN" dirty="0"/>
              <a:t>UE</a:t>
            </a:r>
            <a:r>
              <a:rPr lang="zh-CN" altLang="en-US" dirty="0"/>
              <a:t>与</a:t>
            </a:r>
            <a:r>
              <a:rPr lang="en-US" altLang="zh-CN" dirty="0"/>
              <a:t>AV</a:t>
            </a:r>
            <a:r>
              <a:rPr lang="zh-CN" altLang="en-US" dirty="0"/>
              <a:t>绑定，因而有暴露位置信息的风险。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低危</a:t>
            </a:r>
            <a:r>
              <a:rPr lang="zh-CN" altLang="en-US" dirty="0"/>
              <a:t>：大面积转发效率低，且无法指定特殊目标攻击。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044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2806E-E4C6-4110-876F-9548D9B2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、利用</a:t>
            </a:r>
            <a:r>
              <a:rPr lang="en-US" altLang="zh-CN" dirty="0"/>
              <a:t>SEAF</a:t>
            </a:r>
            <a:r>
              <a:rPr lang="zh-CN" altLang="en-US" dirty="0"/>
              <a:t>隐式鉴权漏洞的攻击方法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0EA78-06DB-46AE-A164-834F1A67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潜在风险：若事先通过某种方式得知特定对象</a:t>
            </a:r>
            <a:r>
              <a:rPr lang="en-US" altLang="zh-CN" dirty="0"/>
              <a:t>UE</a:t>
            </a:r>
            <a:r>
              <a:rPr lang="zh-CN" altLang="en-US" dirty="0"/>
              <a:t>对应的</a:t>
            </a:r>
            <a:r>
              <a:rPr lang="en-US" altLang="zh-CN" dirty="0"/>
              <a:t>AV</a:t>
            </a:r>
            <a:r>
              <a:rPr lang="zh-CN" altLang="en-US" dirty="0"/>
              <a:t>，则可以在后续一直使用该</a:t>
            </a:r>
            <a:r>
              <a:rPr lang="en-US" altLang="zh-CN" dirty="0"/>
              <a:t>AV</a:t>
            </a:r>
            <a:r>
              <a:rPr lang="zh-CN" altLang="en-US" dirty="0"/>
              <a:t>进行跟踪</a:t>
            </a:r>
            <a:endParaRPr lang="en-US" altLang="zh-CN" dirty="0"/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lvl="1"/>
            <a:r>
              <a:rPr lang="en-US" altLang="zh-CN" dirty="0"/>
              <a:t>UE</a:t>
            </a:r>
            <a:r>
              <a:rPr lang="zh-CN" altLang="en-US" dirty="0"/>
              <a:t>端返回的验证消息进行加密</a:t>
            </a:r>
            <a:endParaRPr lang="en-US" altLang="zh-CN" dirty="0"/>
          </a:p>
          <a:p>
            <a:pPr lvl="1"/>
            <a:r>
              <a:rPr lang="en-US" altLang="zh-CN" dirty="0"/>
              <a:t>UE</a:t>
            </a:r>
            <a:r>
              <a:rPr lang="zh-CN" altLang="en-US" dirty="0"/>
              <a:t>端不响应过期太久的消息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6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6A045-6539-4EE5-A387-A49C3A7E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5G</a:t>
            </a:r>
            <a:r>
              <a:rPr lang="zh-CN" altLang="en-US" dirty="0"/>
              <a:t>框架回顾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3FB6CA-DD4D-4499-97D8-55B6E5EA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36" y="1858202"/>
            <a:ext cx="7572375" cy="4105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6F0C56-D5BB-4F5D-B9F4-E06EA1C0D2B4}"/>
              </a:ext>
            </a:extLst>
          </p:cNvPr>
          <p:cNvSpPr txBox="1"/>
          <p:nvPr/>
        </p:nvSpPr>
        <p:spPr>
          <a:xfrm>
            <a:off x="9220656" y="1858202"/>
            <a:ext cx="248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5G</a:t>
            </a:r>
            <a:r>
              <a:rPr lang="zh-CN" altLang="en-US" dirty="0"/>
              <a:t>网元不包括</a:t>
            </a:r>
            <a:r>
              <a:rPr lang="en-US" altLang="zh-CN" dirty="0"/>
              <a:t>SEAF</a:t>
            </a:r>
            <a:r>
              <a:rPr lang="zh-CN" altLang="en-US" dirty="0"/>
              <a:t>，事实上</a:t>
            </a:r>
            <a:r>
              <a:rPr lang="en-US" altLang="zh-CN" dirty="0"/>
              <a:t>SEAF</a:t>
            </a:r>
            <a:r>
              <a:rPr lang="zh-CN" altLang="en-US" dirty="0"/>
              <a:t>安全锚功能由</a:t>
            </a:r>
            <a:r>
              <a:rPr lang="en-US" altLang="zh-CN" dirty="0"/>
              <a:t>AMF</a:t>
            </a:r>
            <a:r>
              <a:rPr lang="zh-CN" altLang="en-US" dirty="0"/>
              <a:t>完成。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TS23.501 6.2.1</a:t>
            </a:r>
            <a:r>
              <a:rPr lang="zh-CN" altLang="en-US" dirty="0"/>
              <a:t>节）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59C884-1431-42C0-9EEB-574AA0456AA3}"/>
              </a:ext>
            </a:extLst>
          </p:cNvPr>
          <p:cNvSpPr txBox="1"/>
          <p:nvPr/>
        </p:nvSpPr>
        <p:spPr>
          <a:xfrm>
            <a:off x="9171377" y="3734256"/>
            <a:ext cx="2606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鉴权流程涉及到的网元有</a:t>
            </a:r>
            <a:r>
              <a:rPr lang="en-US" altLang="zh-CN" dirty="0"/>
              <a:t>UE</a:t>
            </a:r>
            <a:r>
              <a:rPr lang="zh-CN" altLang="en-US" dirty="0"/>
              <a:t>、</a:t>
            </a:r>
            <a:r>
              <a:rPr lang="en-US" altLang="zh-CN" dirty="0"/>
              <a:t>RAN</a:t>
            </a:r>
            <a:r>
              <a:rPr lang="zh-CN" altLang="en-US" dirty="0"/>
              <a:t>、</a:t>
            </a:r>
            <a:r>
              <a:rPr lang="en-US" altLang="zh-CN" dirty="0"/>
              <a:t>AMF</a:t>
            </a:r>
            <a:r>
              <a:rPr lang="zh-CN" altLang="en-US" dirty="0"/>
              <a:t>、</a:t>
            </a:r>
            <a:r>
              <a:rPr lang="en-US" altLang="zh-CN" dirty="0"/>
              <a:t>AUSF</a:t>
            </a:r>
            <a:r>
              <a:rPr lang="zh-CN" altLang="en-US" dirty="0"/>
              <a:t>、</a:t>
            </a:r>
            <a:r>
              <a:rPr lang="en-US" altLang="zh-CN" dirty="0"/>
              <a:t>UDM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ARPF</a:t>
            </a:r>
            <a:r>
              <a:rPr lang="zh-CN" altLang="en-US" dirty="0"/>
              <a:t>是</a:t>
            </a:r>
            <a:r>
              <a:rPr lang="en-US" altLang="zh-CN" dirty="0"/>
              <a:t>UDM</a:t>
            </a:r>
            <a:r>
              <a:rPr lang="zh-CN" altLang="en-US" dirty="0"/>
              <a:t>中分管长期密钥</a:t>
            </a:r>
            <a:r>
              <a:rPr lang="en-US" altLang="zh-CN" dirty="0"/>
              <a:t>K</a:t>
            </a:r>
            <a:r>
              <a:rPr lang="zh-CN" altLang="en-US" dirty="0"/>
              <a:t>的模块，</a:t>
            </a:r>
            <a:r>
              <a:rPr lang="en-US" altLang="zh-CN" dirty="0"/>
              <a:t>SIDF</a:t>
            </a:r>
            <a:r>
              <a:rPr lang="zh-CN" altLang="en-US" dirty="0"/>
              <a:t>是</a:t>
            </a:r>
            <a:r>
              <a:rPr lang="en-US" altLang="zh-CN" dirty="0"/>
              <a:t>ARPF</a:t>
            </a:r>
            <a:r>
              <a:rPr lang="zh-CN" altLang="en-US" dirty="0"/>
              <a:t>中解密</a:t>
            </a:r>
            <a:r>
              <a:rPr lang="en-US" altLang="zh-CN" dirty="0"/>
              <a:t>SUCI</a:t>
            </a:r>
            <a:r>
              <a:rPr lang="zh-CN" altLang="en-US" dirty="0"/>
              <a:t>的模块。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4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04687-8C59-423E-9EE5-64103AD0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、协议栈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F84B94-86CD-4108-8227-5B43FC807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70" y="1458693"/>
            <a:ext cx="66579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CE6F6B-2BC5-46F3-9886-06BBF1FFE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337" y="601443"/>
            <a:ext cx="3162300" cy="37433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5C4E73-01A5-4312-ACBC-AD694DB4821A}"/>
              </a:ext>
            </a:extLst>
          </p:cNvPr>
          <p:cNvSpPr txBox="1"/>
          <p:nvPr/>
        </p:nvSpPr>
        <p:spPr>
          <a:xfrm>
            <a:off x="968870" y="4577475"/>
            <a:ext cx="10633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协议栈的协议自顶向下依次分装，要实现真正到物理层上的模拟需要对所有协议都实现。</a:t>
            </a:r>
            <a:endParaRPr lang="en-US" altLang="zh-CN" dirty="0"/>
          </a:p>
          <a:p>
            <a:r>
              <a:rPr lang="zh-CN" altLang="en-US" dirty="0"/>
              <a:t>我不打算继续深究</a:t>
            </a:r>
            <a:r>
              <a:rPr lang="en-US" altLang="zh-CN" dirty="0"/>
              <a:t>NAS</a:t>
            </a:r>
            <a:r>
              <a:rPr lang="zh-CN" altLang="en-US" dirty="0"/>
              <a:t>或者其他协议，因为把所有协议都实现是不现实的。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需要有现成的解析器！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模拟时一个可行的方案是给出解析器</a:t>
            </a:r>
            <a:r>
              <a:rPr lang="en-US" altLang="zh-CN" dirty="0"/>
              <a:t>parser</a:t>
            </a:r>
            <a:r>
              <a:rPr lang="zh-CN" altLang="en-US" dirty="0"/>
              <a:t>的接口，但是实际上透明传输。</a:t>
            </a:r>
          </a:p>
        </p:txBody>
      </p:sp>
    </p:spTree>
    <p:extLst>
      <p:ext uri="{BB962C8B-B14F-4D97-AF65-F5344CB8AC3E}">
        <p14:creationId xmlns:p14="http://schemas.microsoft.com/office/powerpoint/2010/main" val="98604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9ACDB-A186-4D26-9E85-4487DFAE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service-based interface(SBI)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168DB3-E575-4E08-ACCE-5906BF5CE961}"/>
              </a:ext>
            </a:extLst>
          </p:cNvPr>
          <p:cNvSpPr txBox="1"/>
          <p:nvPr/>
        </p:nvSpPr>
        <p:spPr>
          <a:xfrm>
            <a:off x="838200" y="1812374"/>
            <a:ext cx="10797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5G</a:t>
            </a:r>
            <a:r>
              <a:rPr lang="zh-CN" altLang="en-US" dirty="0"/>
              <a:t>网元定义非常类似于结构体，方便虚拟化和通用化，以及拥有优良的拓展性。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Struct </a:t>
            </a:r>
            <a:r>
              <a:rPr lang="en-US" altLang="zh-CN" dirty="0" err="1"/>
              <a:t>NetworkFunction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member context1</a:t>
            </a:r>
          </a:p>
          <a:p>
            <a:r>
              <a:rPr lang="en-US" altLang="zh-CN" dirty="0"/>
              <a:t>	member context2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	method request1</a:t>
            </a:r>
          </a:p>
          <a:p>
            <a:r>
              <a:rPr lang="en-US" altLang="zh-CN" dirty="0"/>
              <a:t>	method response1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42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FB7DD-D088-49F6-B543-F2611490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、后续计划几个方向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89B43-1DB5-4BDC-ACCD-B4905C8C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密钥都由长期密钥</a:t>
            </a:r>
            <a:r>
              <a:rPr lang="en-US" altLang="zh-CN" dirty="0"/>
              <a:t>K</a:t>
            </a:r>
            <a:r>
              <a:rPr lang="zh-CN" altLang="en-US" dirty="0"/>
              <a:t>派生，</a:t>
            </a:r>
            <a:r>
              <a:rPr lang="en-US" altLang="zh-CN" dirty="0"/>
              <a:t>K</a:t>
            </a:r>
            <a:r>
              <a:rPr lang="zh-CN" altLang="en-US" dirty="0"/>
              <a:t>的泄露可能会带来安全隐患。考虑新型的密钥派生方式以及未来</a:t>
            </a:r>
            <a:r>
              <a:rPr lang="en-US" altLang="zh-CN" dirty="0"/>
              <a:t>ESIM</a:t>
            </a:r>
            <a:r>
              <a:rPr lang="zh-CN" altLang="en-US" dirty="0"/>
              <a:t>可能出现的新的隐患。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初步了解切片方案。我个人感觉切片是现在比较不成熟且容易对比成果的方向。</a:t>
            </a:r>
          </a:p>
        </p:txBody>
      </p:sp>
    </p:spTree>
    <p:extLst>
      <p:ext uri="{BB962C8B-B14F-4D97-AF65-F5344CB8AC3E}">
        <p14:creationId xmlns:p14="http://schemas.microsoft.com/office/powerpoint/2010/main" val="224528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410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1、利用SEAF隐式鉴权漏洞的攻击方法</vt:lpstr>
      <vt:lpstr>1、利用SEAF隐式鉴权漏洞的攻击方法</vt:lpstr>
      <vt:lpstr>2、5G框架回顾</vt:lpstr>
      <vt:lpstr>3、协议栈</vt:lpstr>
      <vt:lpstr>4、service-based interface(SBI)</vt:lpstr>
      <vt:lpstr>5、后续计划几个方向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1、利用SEAF隐式鉴权漏洞的攻击方法</dc:title>
  <dc:creator>chenghao wei</dc:creator>
  <cp:lastModifiedBy>chenghao wei</cp:lastModifiedBy>
  <cp:revision>9</cp:revision>
  <dcterms:created xsi:type="dcterms:W3CDTF">2020-03-12T14:57:37Z</dcterms:created>
  <dcterms:modified xsi:type="dcterms:W3CDTF">2020-03-12T17:04:47Z</dcterms:modified>
</cp:coreProperties>
</file>