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A4771-D886-4C5B-B7BB-0A814B508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0FBFBC-2DF6-489E-9A3F-8973C3E4A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A9ACF0-A3C1-4442-9007-8B7D3F71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15C3-CB6C-4C72-8B2B-BC824CF5560F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2D074-62E5-427E-8792-6660A685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700F2-46A4-4208-91AD-0CF5A438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876C-98A4-419B-A5AC-888499934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D556C-AB11-494E-9A0A-69FBE9DA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E5C5F5-E447-4922-87BE-3D68C5F4F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640AE-3F59-4B86-8FF8-C5506A8E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15C3-CB6C-4C72-8B2B-BC824CF5560F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65F9B-6371-402A-BD41-B2CA9900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FF359-40BB-43F1-A078-9B3EDF02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876C-98A4-419B-A5AC-888499934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94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5B2565-C489-4B7A-A9D3-E50B1974C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039A74-32BC-4C47-B7AE-CE0084040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9508F-B17C-400E-A2BE-A4A985B16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15C3-CB6C-4C72-8B2B-BC824CF5560F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7EB5D-B59B-489D-9740-8B05F200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1C781-2133-4F1C-AA50-562CAC55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876C-98A4-419B-A5AC-888499934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34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35A3E-88EF-4362-B51C-5DE14E0E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A8BD9-9836-47F0-B8D4-24E973DF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43359A-BA73-4D0A-93EF-53B1422F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15C3-CB6C-4C72-8B2B-BC824CF5560F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2EA95-EAE1-4D3E-A856-5AEBBA6C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0B469-EDCA-443B-AC28-F9E677B9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876C-98A4-419B-A5AC-888499934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51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4C1C3-E516-4B43-9BFF-C5F8363EE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0F41E0-F6B5-438B-A47C-9AD34AA4A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63814-F9A8-4511-A071-412088F6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15C3-CB6C-4C72-8B2B-BC824CF5560F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27C38-7455-4E00-B01B-8EBF4F63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4FF3D-E6EF-4ECF-B71F-EE665D57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876C-98A4-419B-A5AC-888499934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92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E8F72-408D-470C-A1A7-62AFCCDD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B26F9-FCF7-49E0-868F-C0597D6FA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91B90F-D454-4EF0-9E51-4F1CE523A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EA8A6C-4D18-46E5-B57D-AF3CA62F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15C3-CB6C-4C72-8B2B-BC824CF5560F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336745-C142-4839-9F7D-39304B28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CD093F-9CC4-4CDE-99CA-A5B2FE82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876C-98A4-419B-A5AC-888499934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98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13197-703E-49AA-8C79-135D5ACE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852ACC-09E4-4EB7-9316-11CC4725F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E4D83D-0136-4934-94F4-E728E9F0A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F2AA68-D97E-4B68-A9C6-7781A0A98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9361C7-6563-4293-8637-C61CE8FB6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0D1FBF-8C02-403C-B6BE-E96EC651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15C3-CB6C-4C72-8B2B-BC824CF5560F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C897BB-B1EF-49FA-835E-4F5221B4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9B0C4D-1EEA-4995-B51C-F3B95808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876C-98A4-419B-A5AC-888499934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54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50E09-FFA0-4A26-8948-589A2B07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175918-0361-4BA3-B878-D0BAB13B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15C3-CB6C-4C72-8B2B-BC824CF5560F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7465AD-896E-41C8-BCC3-484EEFEA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0C83BC-CB7F-467D-83A3-6D1543D9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876C-98A4-419B-A5AC-888499934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0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483C92-B70C-48FD-8277-AB1AE630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15C3-CB6C-4C72-8B2B-BC824CF5560F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D4A21B-6C01-41C5-A750-99A84BE2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DEF9BE-FF59-41D1-AB87-909588E2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876C-98A4-419B-A5AC-888499934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72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14E60-E3DD-47C4-8787-B6E055BFC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D2DE2B-0939-4F5B-9DF6-6345E4FF6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04D26E-0826-4D64-9848-9A72635CF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5CBC1-BD2F-4F92-80DB-9A3EC928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15C3-CB6C-4C72-8B2B-BC824CF5560F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D6C148-4EB6-4521-A0BA-BC3F73D8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919BAF-5E95-45AE-952E-B00B864F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876C-98A4-419B-A5AC-888499934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09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7AACB-1028-4E6D-946A-A351292A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96243C-4D4A-4006-9462-286B3FA8A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3C2A59-CB04-4B0F-BACC-75A9FBD4B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650517-65F2-4AC9-9EE3-9313DE55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15C3-CB6C-4C72-8B2B-BC824CF5560F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DB8FB9-1674-46A8-9873-4EDB992C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DFD30F-4800-49E1-9953-69DBC3DB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876C-98A4-419B-A5AC-888499934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09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A1CA7F-494B-4999-A673-6F1BB7BB2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0AA4B-E70A-4AB1-B4DC-B97ABC6A3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CE00B-7B81-4833-8E50-96A1AEA6B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315C3-CB6C-4C72-8B2B-BC824CF5560F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C33E7C-BAC8-4371-8C67-90F2DB4BF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86B6E-4FD6-4149-BC7B-3CA8226C5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1876C-98A4-419B-A5AC-888499934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9DC26-C94C-4CE2-897B-F9C961411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SUPI/SUCI</a:t>
            </a:r>
            <a:r>
              <a:rPr lang="zh-CN" altLang="en-US" dirty="0"/>
              <a:t>工作总结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7CC819-1E3D-4BCF-812F-F9888B5B8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70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8C26E-F73C-4E0A-99B8-6E2072CF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可能存在的隐患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F9203-BA36-4E1C-9F01-0FBB9418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攻击者可能可以通过唤醒设备的紧急预案来获得</a:t>
            </a:r>
            <a:r>
              <a:rPr lang="en-US" altLang="zh-CN" dirty="0"/>
              <a:t>IMSI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攻击者可能可以通过向下降级网络的方式来获得</a:t>
            </a:r>
            <a:r>
              <a:rPr lang="en-US" altLang="zh-CN" dirty="0"/>
              <a:t>IMSI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zh-CN" altLang="en-US" dirty="0"/>
              <a:t>总体而言</a:t>
            </a:r>
            <a:r>
              <a:rPr lang="en-US" altLang="zh-CN" dirty="0"/>
              <a:t>5G</a:t>
            </a:r>
            <a:r>
              <a:rPr lang="zh-CN" altLang="en-US" dirty="0"/>
              <a:t>对于双向鉴权的完整性保护已经做得相当不错了，就</a:t>
            </a:r>
            <a:r>
              <a:rPr lang="en-US" altLang="zh-CN" dirty="0"/>
              <a:t>SUPI/SUCI</a:t>
            </a:r>
            <a:r>
              <a:rPr lang="zh-CN" altLang="en-US" dirty="0"/>
              <a:t>而言，除非对于</a:t>
            </a:r>
            <a:r>
              <a:rPr lang="en-US" altLang="zh-CN" dirty="0"/>
              <a:t>UE</a:t>
            </a:r>
            <a:r>
              <a:rPr lang="zh-CN" altLang="en-US" dirty="0"/>
              <a:t>端和归属网络端服务器的直接攻击，或者基于密码学的碰撞攻击，否则基本不可能从信道中窃取</a:t>
            </a:r>
            <a:r>
              <a:rPr lang="en-US" altLang="zh-CN" dirty="0"/>
              <a:t>IMSI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对于合法的消息拦截，警方只需要从运营商提供或者协助获得被调查用户的</a:t>
            </a:r>
            <a:r>
              <a:rPr lang="en-US" altLang="zh-CN" dirty="0"/>
              <a:t>IMSI</a:t>
            </a:r>
            <a:r>
              <a:rPr lang="zh-CN" altLang="en-US" dirty="0"/>
              <a:t>和长期密钥</a:t>
            </a:r>
            <a:r>
              <a:rPr lang="en-US" altLang="zh-CN" dirty="0"/>
              <a:t>K</a:t>
            </a:r>
            <a:r>
              <a:rPr lang="zh-CN" altLang="en-US" dirty="0"/>
              <a:t>，以及运营商的椭圆曲线私钥。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302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9D983-9EA0-4377-9C15-8110FE49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F3F1C-967D-4453-A515-1B219DCA6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eSIM</a:t>
            </a:r>
            <a:r>
              <a:rPr lang="zh-CN" altLang="en-US" dirty="0"/>
              <a:t>：由于</a:t>
            </a:r>
            <a:r>
              <a:rPr lang="en-US" altLang="zh-CN" dirty="0"/>
              <a:t>USIM</a:t>
            </a:r>
            <a:r>
              <a:rPr lang="zh-CN" altLang="en-US" dirty="0"/>
              <a:t>的功能完全可以在终端内实现，</a:t>
            </a:r>
            <a:r>
              <a:rPr lang="en-US" altLang="zh-CN" dirty="0"/>
              <a:t>USIM</a:t>
            </a:r>
            <a:r>
              <a:rPr lang="zh-CN" altLang="en-US" dirty="0"/>
              <a:t>的存在事实上是运营商不愿意放弃既得利益。这项技术也可以使</a:t>
            </a:r>
            <a:r>
              <a:rPr lang="en-US" altLang="zh-CN" dirty="0"/>
              <a:t>USIM</a:t>
            </a:r>
            <a:r>
              <a:rPr lang="zh-CN" altLang="en-US" dirty="0"/>
              <a:t>内储存的静态密码得以更新，从而降低密码学碰撞攻击带来的风险；</a:t>
            </a:r>
            <a:endParaRPr lang="en-US" altLang="zh-CN" dirty="0"/>
          </a:p>
          <a:p>
            <a:r>
              <a:rPr lang="zh-CN" altLang="en-US" dirty="0"/>
              <a:t>匿名网络：终端可以自愿加入匿名网络，加入的终端之间可以多级随机转发加密消息，降低被追踪的风险；</a:t>
            </a:r>
            <a:endParaRPr lang="en-US" altLang="zh-CN" dirty="0"/>
          </a:p>
          <a:p>
            <a:r>
              <a:rPr lang="zh-CN" altLang="en-US" dirty="0"/>
              <a:t>去中心化：在匿名网络中，如果基站是暴露的，攻击者可以通过监视基站实现对某个数据流的监视。因此基站和各个终端的地位应该完全一致，使用匿名来保护自己，降低对基站攻击的风险；</a:t>
            </a:r>
            <a:endParaRPr lang="en-US" altLang="zh-CN" dirty="0"/>
          </a:p>
          <a:p>
            <a:r>
              <a:rPr lang="zh-CN" altLang="en-US" dirty="0"/>
              <a:t>合法拦截：运营商应当保留所有数据转发记录。</a:t>
            </a:r>
          </a:p>
        </p:txBody>
      </p:sp>
    </p:spTree>
    <p:extLst>
      <p:ext uri="{BB962C8B-B14F-4D97-AF65-F5344CB8AC3E}">
        <p14:creationId xmlns:p14="http://schemas.microsoft.com/office/powerpoint/2010/main" val="98053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BB831-D16C-462E-BE0B-3A03EBDD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2G GSM</a:t>
            </a:r>
            <a:r>
              <a:rPr lang="zh-CN" altLang="en-US" dirty="0"/>
              <a:t>鉴权流程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FA842D-FD04-4DD2-9F67-FEA9A7E0B3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18" y="1690688"/>
            <a:ext cx="66236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CD2FFFD-3F66-48BF-8D71-8CEF1BE85401}"/>
              </a:ext>
            </a:extLst>
          </p:cNvPr>
          <p:cNvSpPr txBox="1"/>
          <p:nvPr/>
        </p:nvSpPr>
        <p:spPr>
          <a:xfrm>
            <a:off x="6831112" y="1327201"/>
            <a:ext cx="45227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第一步，</a:t>
            </a:r>
            <a:r>
              <a:rPr lang="en-US" altLang="zh-CN" dirty="0"/>
              <a:t>SIM</a:t>
            </a:r>
            <a:r>
              <a:rPr lang="zh-CN" altLang="en-US" dirty="0"/>
              <a:t>卡给网络发送用户的识别码</a:t>
            </a:r>
            <a:r>
              <a:rPr lang="en-US" altLang="zh-CN" dirty="0"/>
              <a:t>IMSI</a:t>
            </a:r>
            <a:r>
              <a:rPr lang="zh-CN" altLang="en-US" dirty="0"/>
              <a:t>，申请接入网络。</a:t>
            </a:r>
          </a:p>
          <a:p>
            <a:endParaRPr lang="zh-CN" altLang="en-US" dirty="0"/>
          </a:p>
          <a:p>
            <a:r>
              <a:rPr lang="zh-CN" altLang="en-US" dirty="0"/>
              <a:t>第二步，网络先用</a:t>
            </a:r>
            <a:r>
              <a:rPr lang="en-US" altLang="zh-CN" dirty="0"/>
              <a:t>IMSI</a:t>
            </a:r>
            <a:r>
              <a:rPr lang="zh-CN" altLang="en-US" dirty="0"/>
              <a:t>，一个随机数</a:t>
            </a:r>
            <a:r>
              <a:rPr lang="en-US" altLang="zh-CN" dirty="0"/>
              <a:t>RAND</a:t>
            </a:r>
            <a:r>
              <a:rPr lang="zh-CN" altLang="en-US" dirty="0"/>
              <a:t>和密钥</a:t>
            </a:r>
            <a:r>
              <a:rPr lang="en-US" altLang="zh-CN" dirty="0"/>
              <a:t>Ki</a:t>
            </a:r>
            <a:r>
              <a:rPr lang="zh-CN" altLang="en-US" dirty="0"/>
              <a:t>算出一个序列值</a:t>
            </a:r>
            <a:r>
              <a:rPr lang="en-US" altLang="zh-CN" dirty="0"/>
              <a:t>SRES</a:t>
            </a:r>
            <a:r>
              <a:rPr lang="zh-CN" altLang="en-US" dirty="0"/>
              <a:t>，然后把这个随机数发给</a:t>
            </a:r>
            <a:r>
              <a:rPr lang="en-US" altLang="zh-CN" dirty="0"/>
              <a:t>SIM</a:t>
            </a:r>
            <a:r>
              <a:rPr lang="zh-CN" altLang="en-US" dirty="0"/>
              <a:t>卡，相当于给</a:t>
            </a:r>
            <a:r>
              <a:rPr lang="en-US" altLang="zh-CN" dirty="0"/>
              <a:t>SIM</a:t>
            </a:r>
            <a:r>
              <a:rPr lang="zh-CN" altLang="en-US" dirty="0"/>
              <a:t>卡出了道题，让</a:t>
            </a:r>
            <a:r>
              <a:rPr lang="en-US" altLang="zh-CN" dirty="0"/>
              <a:t>SIM</a:t>
            </a:r>
            <a:r>
              <a:rPr lang="zh-CN" altLang="en-US" dirty="0"/>
              <a:t>卡也做一下同样的计算。</a:t>
            </a:r>
          </a:p>
          <a:p>
            <a:endParaRPr lang="zh-CN" altLang="en-US" dirty="0"/>
          </a:p>
          <a:p>
            <a:r>
              <a:rPr lang="zh-CN" altLang="en-US" dirty="0"/>
              <a:t>第三步，</a:t>
            </a:r>
            <a:r>
              <a:rPr lang="en-US" altLang="zh-CN" dirty="0"/>
              <a:t>SIM</a:t>
            </a:r>
            <a:r>
              <a:rPr lang="zh-CN" altLang="en-US" dirty="0"/>
              <a:t>卡算出结果</a:t>
            </a:r>
            <a:r>
              <a:rPr lang="en-US" altLang="zh-CN" dirty="0"/>
              <a:t>SRES</a:t>
            </a:r>
            <a:r>
              <a:rPr lang="zh-CN" altLang="en-US" dirty="0"/>
              <a:t>之后发给网络，网络一看，和自己的计算结果一样，就判断这个</a:t>
            </a:r>
            <a:r>
              <a:rPr lang="en-US" altLang="zh-CN" dirty="0"/>
              <a:t>SIM</a:t>
            </a:r>
            <a:r>
              <a:rPr lang="zh-CN" altLang="en-US" dirty="0"/>
              <a:t>卡代表的用户是合法用户。具体流程比较复杂，上图进行了大量的简化，并用红色的“人话”做了翻译。</a:t>
            </a:r>
          </a:p>
          <a:p>
            <a:endParaRPr lang="zh-CN" altLang="en-US" dirty="0"/>
          </a:p>
          <a:p>
            <a:r>
              <a:rPr lang="zh-CN" altLang="en-US" dirty="0"/>
              <a:t>这个流程有一个明显的漏洞，就是只有网络给用户出题，判断</a:t>
            </a:r>
            <a:r>
              <a:rPr lang="en-US" altLang="zh-CN" dirty="0"/>
              <a:t>SIM</a:t>
            </a:r>
            <a:r>
              <a:rPr lang="zh-CN" altLang="en-US" dirty="0"/>
              <a:t>卡代表的用户是否合法，</a:t>
            </a:r>
            <a:r>
              <a:rPr lang="en-US" altLang="zh-CN" b="1" dirty="0"/>
              <a:t>SIM</a:t>
            </a:r>
            <a:r>
              <a:rPr lang="zh-CN" altLang="en-US" b="1" dirty="0"/>
              <a:t>卡并没有去判断网络是否合法</a:t>
            </a:r>
            <a:r>
              <a:rPr lang="zh-CN" altLang="en-US" dirty="0"/>
              <a:t>。这个就给了伪基站可乘之机。</a:t>
            </a:r>
          </a:p>
        </p:txBody>
      </p:sp>
    </p:spTree>
    <p:extLst>
      <p:ext uri="{BB962C8B-B14F-4D97-AF65-F5344CB8AC3E}">
        <p14:creationId xmlns:p14="http://schemas.microsoft.com/office/powerpoint/2010/main" val="262899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C229C-61D2-4712-98A0-01D2F875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3G</a:t>
            </a:r>
            <a:r>
              <a:rPr lang="zh-CN" altLang="en-US" dirty="0"/>
              <a:t>鉴权流程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CB05C39-8E9B-4F3F-A8D9-4C0359042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050" y="2207314"/>
            <a:ext cx="6858000" cy="31718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52A49AC-4111-4130-B178-62452AB7F04B}"/>
              </a:ext>
            </a:extLst>
          </p:cNvPr>
          <p:cNvSpPr txBox="1"/>
          <p:nvPr/>
        </p:nvSpPr>
        <p:spPr>
          <a:xfrm>
            <a:off x="7326151" y="662529"/>
            <a:ext cx="468698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第一步是类似的，都是给网络发送用户的识别码</a:t>
            </a:r>
            <a:r>
              <a:rPr lang="en-US" altLang="zh-CN" dirty="0"/>
              <a:t>IMSI</a:t>
            </a:r>
            <a:r>
              <a:rPr lang="zh-CN" altLang="en-US" dirty="0"/>
              <a:t>，申请接入网络。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第二步，网络经过计算之后，把两个值：随机数</a:t>
            </a:r>
            <a:r>
              <a:rPr lang="en-US" altLang="zh-CN" dirty="0"/>
              <a:t>RAND</a:t>
            </a:r>
            <a:r>
              <a:rPr lang="zh-CN" altLang="en-US" dirty="0"/>
              <a:t>和网络鉴权令牌</a:t>
            </a:r>
            <a:r>
              <a:rPr lang="en-US" altLang="zh-CN" dirty="0"/>
              <a:t>AUTN</a:t>
            </a:r>
            <a:r>
              <a:rPr lang="zh-CN" altLang="en-US" dirty="0"/>
              <a:t>发给</a:t>
            </a:r>
            <a:r>
              <a:rPr lang="en-US" altLang="zh-CN" dirty="0"/>
              <a:t>USIM</a:t>
            </a:r>
            <a:r>
              <a:rPr lang="zh-CN" altLang="en-US" dirty="0"/>
              <a:t>卡。 这一步比</a:t>
            </a:r>
            <a:r>
              <a:rPr lang="en-US" altLang="zh-CN" dirty="0"/>
              <a:t>2G</a:t>
            </a:r>
            <a:r>
              <a:rPr lang="zh-CN" altLang="en-US" dirty="0"/>
              <a:t>多发的</a:t>
            </a:r>
            <a:r>
              <a:rPr lang="en-US" altLang="zh-CN" dirty="0"/>
              <a:t>AUTN</a:t>
            </a:r>
            <a:r>
              <a:rPr lang="zh-CN" altLang="en-US" dirty="0"/>
              <a:t>就是让</a:t>
            </a:r>
            <a:r>
              <a:rPr lang="en-US" altLang="zh-CN" dirty="0"/>
              <a:t>USIM</a:t>
            </a:r>
            <a:r>
              <a:rPr lang="zh-CN" altLang="en-US" dirty="0"/>
              <a:t>用来对网络进行鉴权的。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第三步，</a:t>
            </a:r>
            <a:r>
              <a:rPr lang="en-US" altLang="zh-CN" dirty="0"/>
              <a:t>USIM</a:t>
            </a:r>
            <a:r>
              <a:rPr lang="zh-CN" altLang="en-US" dirty="0"/>
              <a:t>通过</a:t>
            </a:r>
            <a:r>
              <a:rPr lang="en-US" altLang="zh-CN" dirty="0"/>
              <a:t>AUTN</a:t>
            </a:r>
            <a:r>
              <a:rPr lang="zh-CN" altLang="en-US" dirty="0"/>
              <a:t>来对网络进行鉴权，如果鉴权通过，则把用随机数</a:t>
            </a:r>
            <a:r>
              <a:rPr lang="en-US" altLang="zh-CN" dirty="0"/>
              <a:t>RAND</a:t>
            </a:r>
            <a:r>
              <a:rPr lang="zh-CN" altLang="en-US" dirty="0"/>
              <a:t>计算出的结果</a:t>
            </a:r>
            <a:r>
              <a:rPr lang="en-US" altLang="zh-CN" dirty="0"/>
              <a:t>RES</a:t>
            </a:r>
            <a:r>
              <a:rPr lang="zh-CN" altLang="en-US" dirty="0"/>
              <a:t>发给网络。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最后，网络把对</a:t>
            </a:r>
            <a:r>
              <a:rPr lang="en-US" altLang="zh-CN" dirty="0"/>
              <a:t>USIM</a:t>
            </a:r>
            <a:r>
              <a:rPr lang="zh-CN" altLang="en-US" dirty="0"/>
              <a:t>发来的</a:t>
            </a:r>
            <a:r>
              <a:rPr lang="en-US" altLang="zh-CN" dirty="0"/>
              <a:t>RES</a:t>
            </a:r>
            <a:r>
              <a:rPr lang="zh-CN" altLang="en-US" dirty="0"/>
              <a:t>和自己之前计算的结果</a:t>
            </a:r>
            <a:r>
              <a:rPr lang="en-US" altLang="zh-CN" dirty="0"/>
              <a:t>XRES</a:t>
            </a:r>
            <a:r>
              <a:rPr lang="zh-CN" altLang="en-US" dirty="0"/>
              <a:t>一比较，如果一样就鉴权通过。具体流程比较复杂，上图进行了大量简化，并用红色的“人话”做了翻译。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这一套流程下来，就实现了</a:t>
            </a:r>
            <a:r>
              <a:rPr lang="en-US" altLang="zh-CN" dirty="0"/>
              <a:t>USIM</a:t>
            </a:r>
            <a:r>
              <a:rPr lang="zh-CN" altLang="en-US" dirty="0"/>
              <a:t>和网络的双向鉴权，安全性大为提高，伪基站就毫无从中作梗的机会了。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02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8AE18-452C-44B1-9632-40CA1586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网络鉴权令牌</a:t>
            </a:r>
            <a:r>
              <a:rPr lang="en-US" altLang="zh-CN" dirty="0"/>
              <a:t>AUTN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15DA958-DC53-4FCE-A7D1-04192A25E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789" y="1586143"/>
            <a:ext cx="4504762" cy="3685714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CFC98C5-8D4A-42F1-AD2C-0D20F7F84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551" y="14856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48AD8DA-7114-48C2-90F4-AB079A26A6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873242"/>
              </p:ext>
            </p:extLst>
          </p:nvPr>
        </p:nvGraphicFramePr>
        <p:xfrm>
          <a:off x="4630551" y="1485669"/>
          <a:ext cx="4438650" cy="378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Picture" r:id="rId4" imgW="4439412" imgH="3791712" progId="Word.Picture.8">
                  <p:embed/>
                </p:oleObj>
              </mc:Choice>
              <mc:Fallback>
                <p:oleObj name="Picture" r:id="rId4" imgW="4439412" imgH="3791712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551" y="1485669"/>
                        <a:ext cx="4438650" cy="3786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4D21486-E3DF-46B6-9337-BA44C833EC39}"/>
              </a:ext>
            </a:extLst>
          </p:cNvPr>
          <p:cNvSpPr txBox="1"/>
          <p:nvPr/>
        </p:nvSpPr>
        <p:spPr>
          <a:xfrm>
            <a:off x="1248401" y="5623287"/>
            <a:ext cx="295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归属网络端鉴权令牌的产生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25A679-7A4B-498D-9E61-F11FC461F522}"/>
              </a:ext>
            </a:extLst>
          </p:cNvPr>
          <p:cNvSpPr txBox="1"/>
          <p:nvPr/>
        </p:nvSpPr>
        <p:spPr>
          <a:xfrm>
            <a:off x="5924436" y="5623287"/>
            <a:ext cx="289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UE</a:t>
            </a:r>
            <a:r>
              <a:rPr lang="zh-CN" altLang="en-US" dirty="0"/>
              <a:t>端鉴权令牌的验证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27342F-E147-4834-8B82-3E65B2BF5A0E}"/>
              </a:ext>
            </a:extLst>
          </p:cNvPr>
          <p:cNvSpPr txBox="1"/>
          <p:nvPr/>
        </p:nvSpPr>
        <p:spPr>
          <a:xfrm>
            <a:off x="9337498" y="1556637"/>
            <a:ext cx="24839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归属网络端产生鉴权令牌，并用与</a:t>
            </a:r>
            <a:r>
              <a:rPr lang="en-US" altLang="zh-CN" dirty="0"/>
              <a:t>IMSI</a:t>
            </a:r>
            <a:r>
              <a:rPr lang="zh-CN" altLang="en-US" dirty="0"/>
              <a:t>唯一对应的密钥</a:t>
            </a:r>
            <a:r>
              <a:rPr lang="en-US" altLang="zh-CN" dirty="0"/>
              <a:t>K</a:t>
            </a:r>
            <a:r>
              <a:rPr lang="zh-CN" altLang="en-US" dirty="0"/>
              <a:t>产生哈希消息验证码</a:t>
            </a:r>
            <a:r>
              <a:rPr lang="en-US" altLang="zh-CN" dirty="0"/>
              <a:t>MAC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UE</a:t>
            </a:r>
            <a:r>
              <a:rPr lang="zh-CN" altLang="en-US" dirty="0"/>
              <a:t>端产根据鉴权令牌中的参数以及</a:t>
            </a:r>
            <a:r>
              <a:rPr lang="en-US" altLang="zh-CN" dirty="0"/>
              <a:t>USIM</a:t>
            </a:r>
            <a:r>
              <a:rPr lang="zh-CN" altLang="en-US" dirty="0"/>
              <a:t>中储存的长期密钥</a:t>
            </a:r>
            <a:r>
              <a:rPr lang="en-US" altLang="zh-CN" dirty="0"/>
              <a:t>K</a:t>
            </a:r>
            <a:r>
              <a:rPr lang="zh-CN" altLang="en-US" dirty="0"/>
              <a:t>产生消息验证码</a:t>
            </a:r>
            <a:r>
              <a:rPr lang="en-US" altLang="zh-CN" dirty="0"/>
              <a:t>XMAC</a:t>
            </a:r>
            <a:r>
              <a:rPr lang="zh-CN" altLang="en-US" dirty="0"/>
              <a:t>，如果</a:t>
            </a:r>
            <a:r>
              <a:rPr lang="en-US" altLang="zh-CN" dirty="0"/>
              <a:t>MAC=XMAC</a:t>
            </a:r>
            <a:r>
              <a:rPr lang="zh-CN" altLang="en-US" dirty="0"/>
              <a:t>则证明网络端确实拥有</a:t>
            </a:r>
            <a:r>
              <a:rPr lang="en-US" altLang="zh-CN" dirty="0"/>
              <a:t>UE</a:t>
            </a:r>
            <a:r>
              <a:rPr lang="zh-CN" altLang="en-US" dirty="0"/>
              <a:t>端的长期密钥</a:t>
            </a:r>
            <a:r>
              <a:rPr lang="en-US" altLang="zh-CN" dirty="0"/>
              <a:t>K</a:t>
            </a:r>
            <a:r>
              <a:rPr lang="zh-CN" altLang="en-US" dirty="0"/>
              <a:t>，从而完成对网络端的鉴权。</a:t>
            </a:r>
          </a:p>
        </p:txBody>
      </p:sp>
    </p:spTree>
    <p:extLst>
      <p:ext uri="{BB962C8B-B14F-4D97-AF65-F5344CB8AC3E}">
        <p14:creationId xmlns:p14="http://schemas.microsoft.com/office/powerpoint/2010/main" val="157957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F2C20-62FE-4E1F-8600-49329D42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4G</a:t>
            </a:r>
            <a:r>
              <a:rPr lang="zh-CN" altLang="en-US" dirty="0"/>
              <a:t>鉴权流程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847380F-51C9-4DF7-8747-14F08274F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7688"/>
            <a:ext cx="6858000" cy="41624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F8B95EB-005E-4898-BC08-E70590EF4D58}"/>
              </a:ext>
            </a:extLst>
          </p:cNvPr>
          <p:cNvSpPr/>
          <p:nvPr/>
        </p:nvSpPr>
        <p:spPr>
          <a:xfrm>
            <a:off x="8501548" y="2007688"/>
            <a:ext cx="28052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4G</a:t>
            </a:r>
            <a:r>
              <a:rPr lang="zh-CN" altLang="en-US" dirty="0"/>
              <a:t>的鉴权流程和</a:t>
            </a:r>
            <a:r>
              <a:rPr lang="en-US" altLang="zh-CN" dirty="0"/>
              <a:t>3G</a:t>
            </a:r>
            <a:r>
              <a:rPr lang="zh-CN" altLang="en-US" dirty="0"/>
              <a:t>非常类似，仅细节稍有不同，但对</a:t>
            </a:r>
            <a:r>
              <a:rPr lang="en-US" altLang="zh-CN" dirty="0"/>
              <a:t>USIM</a:t>
            </a:r>
            <a:r>
              <a:rPr lang="zh-CN" altLang="en-US" dirty="0"/>
              <a:t>卡的要求是相同的。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但是用户的</a:t>
            </a:r>
            <a:r>
              <a:rPr lang="en-US" altLang="zh-CN" dirty="0"/>
              <a:t>IMSI</a:t>
            </a:r>
            <a:r>
              <a:rPr lang="zh-CN" altLang="en-US" dirty="0"/>
              <a:t>在每次接入网络时是完全暴露的，攻击者虽然不能直接获得通讯内容，但是仍然可以通过拦截</a:t>
            </a:r>
            <a:r>
              <a:rPr lang="en-US" altLang="zh-CN" dirty="0"/>
              <a:t>IMSI</a:t>
            </a:r>
            <a:r>
              <a:rPr lang="zh-CN" altLang="en-US" dirty="0"/>
              <a:t>对特定目标实现定位和跟踪。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为此，</a:t>
            </a:r>
            <a:r>
              <a:rPr lang="en-US" altLang="zh-CN" dirty="0"/>
              <a:t>5G</a:t>
            </a:r>
            <a:r>
              <a:rPr lang="zh-CN" altLang="en-US" dirty="0"/>
              <a:t>为了实现对</a:t>
            </a:r>
            <a:r>
              <a:rPr lang="en-US" altLang="zh-CN" dirty="0"/>
              <a:t>IMSI</a:t>
            </a:r>
            <a:r>
              <a:rPr lang="zh-CN" altLang="en-US" dirty="0"/>
              <a:t>的保护，引入了</a:t>
            </a:r>
            <a:r>
              <a:rPr lang="en-US" altLang="zh-CN" dirty="0"/>
              <a:t>SUPI/SUCI</a:t>
            </a:r>
            <a:r>
              <a:rPr lang="zh-CN" altLang="en-US" dirty="0"/>
              <a:t>对于</a:t>
            </a:r>
            <a:r>
              <a:rPr lang="en-US" altLang="zh-CN" dirty="0"/>
              <a:t>IMSI</a:t>
            </a:r>
            <a:r>
              <a:rPr lang="zh-CN" altLang="en-US" dirty="0"/>
              <a:t>的封装。</a:t>
            </a:r>
          </a:p>
        </p:txBody>
      </p:sp>
    </p:spTree>
    <p:extLst>
      <p:ext uri="{BB962C8B-B14F-4D97-AF65-F5344CB8AC3E}">
        <p14:creationId xmlns:p14="http://schemas.microsoft.com/office/powerpoint/2010/main" val="104066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D9906-8045-4ED1-9CB6-D5CB0C00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5G</a:t>
            </a:r>
            <a:r>
              <a:rPr lang="zh-CN" altLang="en-US" dirty="0"/>
              <a:t> </a:t>
            </a:r>
            <a:r>
              <a:rPr lang="en-US" altLang="zh-CN" dirty="0"/>
              <a:t>AKA</a:t>
            </a:r>
            <a:r>
              <a:rPr lang="zh-CN" altLang="en-US" dirty="0"/>
              <a:t>流程特点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839167B-4394-467E-8015-F5D9C1085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4804" y="365125"/>
            <a:ext cx="7149040" cy="61277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EF81C78-70B2-4BFF-A0DB-FFF1E7A0DF25}"/>
              </a:ext>
            </a:extLst>
          </p:cNvPr>
          <p:cNvSpPr/>
          <p:nvPr/>
        </p:nvSpPr>
        <p:spPr>
          <a:xfrm>
            <a:off x="8695013" y="2469429"/>
            <a:ext cx="1346961" cy="19711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23994D-01AA-4E68-92F5-E3ED290FDC2C}"/>
              </a:ext>
            </a:extLst>
          </p:cNvPr>
          <p:cNvSpPr/>
          <p:nvPr/>
        </p:nvSpPr>
        <p:spPr>
          <a:xfrm>
            <a:off x="8825511" y="5310275"/>
            <a:ext cx="1346961" cy="19711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2E9D2E-E805-4FDC-A7E9-C274DDCD7BF3}"/>
              </a:ext>
            </a:extLst>
          </p:cNvPr>
          <p:cNvSpPr/>
          <p:nvPr/>
        </p:nvSpPr>
        <p:spPr>
          <a:xfrm>
            <a:off x="8592347" y="5978280"/>
            <a:ext cx="466327" cy="19711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09115D-7E93-4508-B9ED-0E11607E4FE3}"/>
              </a:ext>
            </a:extLst>
          </p:cNvPr>
          <p:cNvSpPr txBox="1"/>
          <p:nvPr/>
        </p:nvSpPr>
        <p:spPr>
          <a:xfrm>
            <a:off x="1259353" y="2891452"/>
            <a:ext cx="3110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权力回收，增强对密钥下放和加密数据透明传输的控制，各个模块之间的联系更少、更加匿名化。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EF81C78-70B2-4BFF-A0DB-FFF1E7A0DF25}"/>
              </a:ext>
            </a:extLst>
          </p:cNvPr>
          <p:cNvSpPr/>
          <p:nvPr/>
        </p:nvSpPr>
        <p:spPr>
          <a:xfrm>
            <a:off x="6446429" y="4294121"/>
            <a:ext cx="1482021" cy="34906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EF81C78-70B2-4BFF-A0DB-FFF1E7A0DF25}"/>
              </a:ext>
            </a:extLst>
          </p:cNvPr>
          <p:cNvSpPr/>
          <p:nvPr/>
        </p:nvSpPr>
        <p:spPr>
          <a:xfrm>
            <a:off x="7922975" y="3057412"/>
            <a:ext cx="880634" cy="19711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3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184E7-D67F-47B9-B529-9894E2C7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IMSI</a:t>
            </a:r>
            <a:r>
              <a:rPr lang="zh-CN" altLang="en-US" dirty="0"/>
              <a:t>和</a:t>
            </a:r>
            <a:r>
              <a:rPr lang="en-US" altLang="zh-CN" dirty="0"/>
              <a:t>SUPI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640A3C0-12F5-4A9D-B999-5D3879F19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31674"/>
            <a:ext cx="5942857" cy="17238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BB96508-E2AC-4882-93A3-48A9F84B2697}"/>
              </a:ext>
            </a:extLst>
          </p:cNvPr>
          <p:cNvSpPr txBox="1"/>
          <p:nvPr/>
        </p:nvSpPr>
        <p:spPr>
          <a:xfrm>
            <a:off x="908924" y="1690688"/>
            <a:ext cx="5765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IMSI</a:t>
            </a:r>
            <a:r>
              <a:rPr lang="zh-CN" altLang="en-US" dirty="0"/>
              <a:t>（国际移动用户识别码）构成如下：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MCC</a:t>
            </a:r>
            <a:r>
              <a:rPr lang="zh-CN" altLang="en-US" dirty="0"/>
              <a:t>：移动国家码，指定用户使用移动网络的所在国家</a:t>
            </a:r>
            <a:endParaRPr lang="en-US" altLang="zh-CN" dirty="0"/>
          </a:p>
          <a:p>
            <a:r>
              <a:rPr lang="en-US" altLang="zh-CN" dirty="0"/>
              <a:t>MNC</a:t>
            </a:r>
            <a:r>
              <a:rPr lang="zh-CN" altLang="en-US" dirty="0"/>
              <a:t>：移动网络码，指定用户使用移动网络的运营商</a:t>
            </a:r>
            <a:endParaRPr lang="en-US" altLang="zh-CN" dirty="0"/>
          </a:p>
          <a:p>
            <a:r>
              <a:rPr lang="en-US" altLang="zh-CN" dirty="0"/>
              <a:t>MSIN</a:t>
            </a:r>
            <a:r>
              <a:rPr lang="zh-CN" altLang="en-US" dirty="0"/>
              <a:t>：移动用户识别码，指定某个特定用户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0CFEB0-A8AB-40DD-B93A-4A08C4322F26}"/>
              </a:ext>
            </a:extLst>
          </p:cNvPr>
          <p:cNvSpPr txBox="1"/>
          <p:nvPr/>
        </p:nvSpPr>
        <p:spPr>
          <a:xfrm>
            <a:off x="7517791" y="1690688"/>
            <a:ext cx="3433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SUPI</a:t>
            </a:r>
            <a:r>
              <a:rPr lang="zh-CN" altLang="en-US" dirty="0"/>
              <a:t>根据不同规范，主要有两类：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一、就是</a:t>
            </a:r>
            <a:r>
              <a:rPr lang="en-US" altLang="zh-CN" dirty="0"/>
              <a:t>IMSI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二、</a:t>
            </a:r>
            <a:r>
              <a:rPr lang="en-US" altLang="zh-CN" dirty="0"/>
              <a:t>NAI</a:t>
            </a:r>
            <a:r>
              <a:rPr lang="zh-CN" altLang="en-US" dirty="0"/>
              <a:t>格式的特定网络标识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为了简便起见，</a:t>
            </a:r>
            <a:r>
              <a:rPr lang="zh-CN" altLang="en-US" b="1" dirty="0"/>
              <a:t>这里只讨论</a:t>
            </a:r>
            <a:r>
              <a:rPr lang="en-US" altLang="zh-CN" b="1" dirty="0"/>
              <a:t>SUPI=IMSI</a:t>
            </a:r>
            <a:r>
              <a:rPr lang="zh-CN" altLang="en-US" b="1" dirty="0"/>
              <a:t>的情况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6258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583EF-0871-4569-BF03-B98C48CA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SUCI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5AC5CD5-EF83-4EB8-ACF7-311D21125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1280"/>
            <a:ext cx="6123809" cy="15619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AF07EE3-FA16-41B7-BFF1-365B4AFC774C}"/>
              </a:ext>
            </a:extLst>
          </p:cNvPr>
          <p:cNvSpPr txBox="1"/>
          <p:nvPr/>
        </p:nvSpPr>
        <p:spPr>
          <a:xfrm>
            <a:off x="6751229" y="531119"/>
            <a:ext cx="506479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SUPI Type</a:t>
            </a:r>
            <a:r>
              <a:rPr lang="zh-CN" altLang="en-US" dirty="0"/>
              <a:t>：指定</a:t>
            </a:r>
            <a:r>
              <a:rPr lang="en-US" altLang="zh-CN" dirty="0"/>
              <a:t>SUPI</a:t>
            </a:r>
            <a:r>
              <a:rPr lang="zh-CN" altLang="en-US" dirty="0"/>
              <a:t>的类型，</a:t>
            </a:r>
            <a:r>
              <a:rPr lang="en-US" altLang="zh-CN" dirty="0"/>
              <a:t>0</a:t>
            </a:r>
            <a:r>
              <a:rPr lang="zh-CN" altLang="en-US" dirty="0"/>
              <a:t>是</a:t>
            </a:r>
            <a:r>
              <a:rPr lang="en-US" altLang="zh-CN" dirty="0"/>
              <a:t>IMSI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是网络特定标识；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Home Network Identifier</a:t>
            </a:r>
            <a:r>
              <a:rPr lang="zh-CN" altLang="en-US" dirty="0"/>
              <a:t>：当</a:t>
            </a:r>
            <a:r>
              <a:rPr lang="en-US" altLang="zh-CN" dirty="0"/>
              <a:t>SUPI Type=0</a:t>
            </a:r>
            <a:r>
              <a:rPr lang="zh-CN" altLang="en-US" dirty="0"/>
              <a:t>时，该项是</a:t>
            </a:r>
            <a:r>
              <a:rPr lang="en-US" altLang="zh-CN" dirty="0"/>
              <a:t>MCC||MNC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Rounting</a:t>
            </a:r>
            <a:r>
              <a:rPr lang="en-US" altLang="zh-CN" dirty="0"/>
              <a:t> Indicator</a:t>
            </a:r>
            <a:r>
              <a:rPr lang="zh-CN" altLang="en-US" dirty="0"/>
              <a:t>：选择路由线路，由</a:t>
            </a:r>
            <a:r>
              <a:rPr lang="en-US" altLang="zh-CN" dirty="0"/>
              <a:t>1-4</a:t>
            </a:r>
            <a:r>
              <a:rPr lang="zh-CN" altLang="en-US" dirty="0"/>
              <a:t>位十进制数组成，特别注意</a:t>
            </a:r>
            <a:r>
              <a:rPr lang="zh-CN" altLang="en-US" b="1" dirty="0"/>
              <a:t>最高位的</a:t>
            </a:r>
            <a:r>
              <a:rPr lang="en-US" altLang="zh-CN" b="1" dirty="0"/>
              <a:t>0</a:t>
            </a:r>
            <a:r>
              <a:rPr lang="zh-CN" altLang="en-US" b="1" dirty="0"/>
              <a:t>有实际意义</a:t>
            </a:r>
            <a:r>
              <a:rPr lang="zh-CN" altLang="en-US" dirty="0"/>
              <a:t>，其存在与否代表不同线路；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Protection Scheme Id</a:t>
            </a:r>
            <a:r>
              <a:rPr lang="zh-CN" altLang="en-US" dirty="0"/>
              <a:t>：指选择生成</a:t>
            </a:r>
            <a:r>
              <a:rPr lang="en-US" altLang="zh-CN" dirty="0"/>
              <a:t>SUCI</a:t>
            </a:r>
            <a:r>
              <a:rPr lang="zh-CN" altLang="en-US" dirty="0"/>
              <a:t>的不同保护方案；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Home Network Public </a:t>
            </a:r>
            <a:r>
              <a:rPr lang="en-US" altLang="zh-CN" dirty="0" err="1"/>
              <a:t>KeyId</a:t>
            </a:r>
            <a:r>
              <a:rPr lang="zh-CN" altLang="en-US" dirty="0"/>
              <a:t>：</a:t>
            </a:r>
            <a:r>
              <a:rPr lang="en-US" altLang="zh-CN" dirty="0"/>
              <a:t>USIM</a:t>
            </a:r>
            <a:r>
              <a:rPr lang="zh-CN" altLang="en-US" dirty="0"/>
              <a:t>中存放着一组</a:t>
            </a:r>
            <a:r>
              <a:rPr lang="en-US" altLang="zh-CN" dirty="0"/>
              <a:t>256</a:t>
            </a:r>
            <a:r>
              <a:rPr lang="zh-CN" altLang="en-US" dirty="0"/>
              <a:t>个归属网络公钥，</a:t>
            </a:r>
            <a:r>
              <a:rPr lang="en-US" altLang="zh-CN" dirty="0"/>
              <a:t>UE</a:t>
            </a:r>
            <a:r>
              <a:rPr lang="zh-CN" altLang="en-US" dirty="0"/>
              <a:t>端指定其中一个生成共享密钥；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Scheme Output</a:t>
            </a:r>
            <a:r>
              <a:rPr lang="zh-CN" altLang="en-US" dirty="0"/>
              <a:t>：指保护方案的输出字节串。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加密方案加密的内容实际上就是</a:t>
            </a:r>
            <a:r>
              <a:rPr lang="en-US" altLang="zh-CN" b="1" dirty="0"/>
              <a:t>MSIN</a:t>
            </a:r>
            <a:r>
              <a:rPr lang="zh-CN" altLang="en-US" b="1" dirty="0"/>
              <a:t>的</a:t>
            </a:r>
            <a:r>
              <a:rPr lang="en-US" altLang="zh-CN" b="1" dirty="0"/>
              <a:t>BCD</a:t>
            </a:r>
            <a:r>
              <a:rPr lang="zh-CN" altLang="en-US" b="1" dirty="0"/>
              <a:t>编码</a:t>
            </a:r>
            <a:r>
              <a:rPr lang="zh-CN" altLang="en-US" dirty="0"/>
              <a:t>十六进制数字。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576416A-7E9B-4C0B-AD46-7FD0E4043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81" y="3324774"/>
            <a:ext cx="6123809" cy="165714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C63BDC3-1237-40D7-A5AB-87706ECB91D7}"/>
              </a:ext>
            </a:extLst>
          </p:cNvPr>
          <p:cNvSpPr txBox="1"/>
          <p:nvPr/>
        </p:nvSpPr>
        <p:spPr>
          <a:xfrm>
            <a:off x="1604307" y="5183506"/>
            <a:ext cx="350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例：保护方案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Scheme 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81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5C41C-382F-4864-A572-A6771FFA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SUPI/SUCI</a:t>
            </a:r>
            <a:r>
              <a:rPr lang="zh-CN" altLang="en-US" dirty="0"/>
              <a:t>加密体系的优势总结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93951-E7AF-4968-94A9-7719DFAF9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防止</a:t>
            </a:r>
            <a:r>
              <a:rPr lang="en-US" altLang="zh-CN" dirty="0"/>
              <a:t>IMSI</a:t>
            </a:r>
            <a:r>
              <a:rPr lang="zh-CN" altLang="en-US" dirty="0"/>
              <a:t>直接暴露：</a:t>
            </a:r>
            <a:r>
              <a:rPr lang="en-US" altLang="zh-CN" dirty="0"/>
              <a:t>SUCI</a:t>
            </a:r>
            <a:r>
              <a:rPr lang="zh-CN" altLang="en-US" dirty="0"/>
              <a:t>传输过程中就算被截获也不会被破解，破解需要</a:t>
            </a:r>
            <a:r>
              <a:rPr lang="en-US" altLang="zh-CN" dirty="0"/>
              <a:t>UE</a:t>
            </a:r>
            <a:r>
              <a:rPr lang="zh-CN" altLang="en-US" dirty="0"/>
              <a:t>端私钥或者归属网络端私钥；</a:t>
            </a:r>
            <a:endParaRPr lang="en-US" altLang="zh-CN" dirty="0"/>
          </a:p>
          <a:p>
            <a:r>
              <a:rPr lang="zh-CN" altLang="en-US" dirty="0"/>
              <a:t>防止用户被定位跟踪：</a:t>
            </a:r>
            <a:r>
              <a:rPr lang="en-US" altLang="zh-CN" dirty="0"/>
              <a:t>UE</a:t>
            </a:r>
            <a:r>
              <a:rPr lang="zh-CN" altLang="en-US" dirty="0"/>
              <a:t>端每次收到一个鉴权请求，就会生成一个新的随机数作为私钥，因此每次产生的密文都不同；</a:t>
            </a:r>
            <a:endParaRPr lang="en-US" altLang="zh-CN" dirty="0"/>
          </a:p>
          <a:p>
            <a:r>
              <a:rPr lang="zh-CN" altLang="en-US" dirty="0"/>
              <a:t>防止中间人攻击：网络端公钥直接存在</a:t>
            </a:r>
            <a:r>
              <a:rPr lang="en-US" altLang="zh-CN" dirty="0"/>
              <a:t>USIM</a:t>
            </a:r>
            <a:r>
              <a:rPr lang="zh-CN" altLang="en-US" dirty="0"/>
              <a:t>的不可写静态数据存储区内，攻击者无法拦截或修改公钥；</a:t>
            </a:r>
            <a:endParaRPr lang="en-US" altLang="zh-CN" dirty="0"/>
          </a:p>
          <a:p>
            <a:r>
              <a:rPr lang="zh-CN" altLang="en-US" dirty="0"/>
              <a:t>向下兼容：</a:t>
            </a:r>
            <a:r>
              <a:rPr lang="en-US" altLang="zh-CN" dirty="0"/>
              <a:t>5G</a:t>
            </a:r>
            <a:r>
              <a:rPr lang="zh-CN" altLang="en-US" dirty="0"/>
              <a:t>鉴权流程可以启动紧急方案，透明传输</a:t>
            </a:r>
            <a:r>
              <a:rPr lang="en-US" altLang="zh-CN" dirty="0"/>
              <a:t>SUPI(IMSI)</a:t>
            </a:r>
            <a:r>
              <a:rPr lang="zh-CN" altLang="en-US" dirty="0"/>
              <a:t>，这和之前的身份验证方案兼容。</a:t>
            </a:r>
          </a:p>
        </p:txBody>
      </p:sp>
    </p:spTree>
    <p:extLst>
      <p:ext uri="{BB962C8B-B14F-4D97-AF65-F5344CB8AC3E}">
        <p14:creationId xmlns:p14="http://schemas.microsoft.com/office/powerpoint/2010/main" val="158847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1176</Words>
  <Application>Microsoft Office PowerPoint</Application>
  <PresentationFormat>宽屏</PresentationFormat>
  <Paragraphs>78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Microsoft Word Picture</vt:lpstr>
      <vt:lpstr>Microsoft Word 97 - 2003 文档</vt:lpstr>
      <vt:lpstr>SUPI/SUCI工作总结</vt:lpstr>
      <vt:lpstr>2G GSM鉴权流程</vt:lpstr>
      <vt:lpstr>3G鉴权流程</vt:lpstr>
      <vt:lpstr>网络鉴权令牌AUTN</vt:lpstr>
      <vt:lpstr>4G鉴权流程</vt:lpstr>
      <vt:lpstr>5G AKA流程特点</vt:lpstr>
      <vt:lpstr>IMSI和SUPI</vt:lpstr>
      <vt:lpstr>SUCI</vt:lpstr>
      <vt:lpstr>SUPI/SUCI加密体系的优势总结</vt:lpstr>
      <vt:lpstr>可能存在的隐患</vt:lpstr>
      <vt:lpstr>一些展望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chenghao wei</dc:creator>
  <cp:lastModifiedBy>chenghao wei</cp:lastModifiedBy>
  <cp:revision>21</cp:revision>
  <dcterms:created xsi:type="dcterms:W3CDTF">2020-02-19T12:01:08Z</dcterms:created>
  <dcterms:modified xsi:type="dcterms:W3CDTF">2020-02-19T15:03:11Z</dcterms:modified>
</cp:coreProperties>
</file>