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57" r:id="rId4"/>
    <p:sldId id="258" r:id="rId5"/>
    <p:sldId id="259" r:id="rId6"/>
    <p:sldId id="261" r:id="rId7"/>
    <p:sldId id="273" r:id="rId8"/>
    <p:sldId id="274" r:id="rId9"/>
    <p:sldId id="262" r:id="rId10"/>
    <p:sldId id="275" r:id="rId11"/>
    <p:sldId id="276" r:id="rId12"/>
    <p:sldId id="263" r:id="rId13"/>
    <p:sldId id="277" r:id="rId14"/>
    <p:sldId id="264" r:id="rId15"/>
    <p:sldId id="265" r:id="rId16"/>
    <p:sldId id="266" r:id="rId17"/>
    <p:sldId id="260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46A9097-0098-423D-AEC3-D22448ED1435}">
          <p14:sldIdLst>
            <p14:sldId id="256"/>
            <p14:sldId id="272"/>
            <p14:sldId id="257"/>
            <p14:sldId id="258"/>
            <p14:sldId id="259"/>
            <p14:sldId id="261"/>
            <p14:sldId id="273"/>
            <p14:sldId id="274"/>
            <p14:sldId id="262"/>
            <p14:sldId id="275"/>
            <p14:sldId id="276"/>
            <p14:sldId id="263"/>
            <p14:sldId id="277"/>
            <p14:sldId id="264"/>
            <p14:sldId id="265"/>
            <p14:sldId id="266"/>
            <p14:sldId id="2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1" autoAdjust="0"/>
    <p:restoredTop sz="94660"/>
  </p:normalViewPr>
  <p:slideViewPr>
    <p:cSldViewPr snapToGrid="0">
      <p:cViewPr varScale="1">
        <p:scale>
          <a:sx n="84" d="100"/>
          <a:sy n="84" d="100"/>
        </p:scale>
        <p:origin x="45" y="3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7681E5-378E-4994-A44D-32DEF4C4A1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948AD9A-D9D2-4992-ADE1-8C77CB9F7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FE0811-CB40-42D3-A90E-9A52BA782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B890F-2206-45D5-B238-6916166FF197}" type="datetimeFigureOut">
              <a:rPr lang="zh-CN" altLang="en-US" smtClean="0"/>
              <a:t>2020/2/26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B837F0-3C53-4447-B7EB-5145FCA87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9D59FA-A8A3-4BB7-833D-40450E7BE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7007-8BAC-4401-AFC0-33783FD89F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680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C267FB-3B15-4D4A-9086-36BCD1BDD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822B5F3-FCD4-43D6-AFD5-AC1DE398D0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A90414-FB26-4D92-A2A1-4D384DFFA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B890F-2206-45D5-B238-6916166FF197}" type="datetimeFigureOut">
              <a:rPr lang="zh-CN" altLang="en-US" smtClean="0"/>
              <a:t>2020/2/26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B38519-6C5A-4CCF-A3A4-B62A39B8D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9302D7-5FA9-481D-8C15-84328AB0F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7007-8BAC-4401-AFC0-33783FD89F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0918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8510BAB-4493-4715-B1AE-9261023CE4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6871C8E-C561-4690-968A-9E8E532072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4CCF35-E7A9-4D54-BE5D-744900E3F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B890F-2206-45D5-B238-6916166FF197}" type="datetimeFigureOut">
              <a:rPr lang="zh-CN" altLang="en-US" smtClean="0"/>
              <a:t>2020/2/26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72E225-129A-4C52-A568-F9A3373A6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157387-89F8-4E3B-BB44-D61B2B1C3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7007-8BAC-4401-AFC0-33783FD89F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5260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F6A38F-0CC2-4E25-8D5B-B60F9EEC5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096220-EE63-4150-8834-1DBB1ADF0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91FB13-899C-4521-9A26-1B35E06E3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B890F-2206-45D5-B238-6916166FF197}" type="datetimeFigureOut">
              <a:rPr lang="zh-CN" altLang="en-US" smtClean="0"/>
              <a:t>2020/2/26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D7D346-C61F-4E30-84A6-1F3719543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9C62A1-09AA-4242-8C32-F0E766CBF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7007-8BAC-4401-AFC0-33783FD89F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29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49C163-F960-4CEA-B609-8C4954AEE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1C0766-AC8D-4E45-877D-8BDE566471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83843D-5A82-436D-9DAB-3F5C55198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B890F-2206-45D5-B238-6916166FF197}" type="datetimeFigureOut">
              <a:rPr lang="zh-CN" altLang="en-US" smtClean="0"/>
              <a:t>2020/2/26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88D4F9-5612-4307-8A89-0A22769B2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22D63A-11D5-475C-A0C8-952CFE07E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7007-8BAC-4401-AFC0-33783FD89F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2971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8EED7D-2C51-4D07-8BEC-833BB29F4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591C60-1A2C-4AF6-99D3-0D9FC87F4F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69759D5-72CE-48CD-8E61-54B2912A8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9EB990-0D64-43B6-98D8-FB897791E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B890F-2206-45D5-B238-6916166FF197}" type="datetimeFigureOut">
              <a:rPr lang="zh-CN" altLang="en-US" smtClean="0"/>
              <a:t>2020/2/26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357EF5-ECF9-47C0-BB76-3BC03BF42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DCD3DC-BE93-40F4-9EF4-BF8359ED8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7007-8BAC-4401-AFC0-33783FD89F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8642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1E5EBC-5602-4DF8-95D9-6B164709C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6C383B-95CB-4753-83C4-53FC3B791D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435269D-4C42-49F0-91F9-92161DE099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FDFA356-D345-4A08-AADB-7219AD267D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D78569-D005-4DF2-B5EA-059494026D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2AE8DB7-16B7-4EC2-9A75-BBB985EAA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B890F-2206-45D5-B238-6916166FF197}" type="datetimeFigureOut">
              <a:rPr lang="zh-CN" altLang="en-US" smtClean="0"/>
              <a:t>2020/2/26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0FFEC47-8647-4ADC-B708-6729F39D1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488A1EB-B97B-4A11-A832-5DB371964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7007-8BAC-4401-AFC0-33783FD89F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5483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2452EB-4AF9-4706-B678-6FDDE47C2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7913197-4404-412A-ADBF-7020A4C1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B890F-2206-45D5-B238-6916166FF197}" type="datetimeFigureOut">
              <a:rPr lang="zh-CN" altLang="en-US" smtClean="0"/>
              <a:t>2020/2/26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D489958-3FB4-43D7-9A38-B52001D94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A6CFCB3-F9D0-4366-B683-3926A4A8A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7007-8BAC-4401-AFC0-33783FD89F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1491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1ABF6D3-FAA8-4C34-828A-1DFA028A2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B890F-2206-45D5-B238-6916166FF197}" type="datetimeFigureOut">
              <a:rPr lang="zh-CN" altLang="en-US" smtClean="0"/>
              <a:t>2020/2/26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244B33B-806F-47B7-9859-52E07680C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5A21EE1-CA19-454E-A288-5006F14AD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7007-8BAC-4401-AFC0-33783FD89F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886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D1E454-944B-47C1-AC9E-76CEE492C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3409AC-0879-41A9-AA8A-D13FA8C3E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3008999-56AD-4686-BD46-ED4226279E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2430FE-84C6-4D2C-A6B9-FFE8DE924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B890F-2206-45D5-B238-6916166FF197}" type="datetimeFigureOut">
              <a:rPr lang="zh-CN" altLang="en-US" smtClean="0"/>
              <a:t>2020/2/26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77C165-B58C-4B0B-80CB-EF6E4B664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53FFD38-7C01-4F33-B82B-252860EB7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7007-8BAC-4401-AFC0-33783FD89F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2013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1B3D2B-8FA1-4767-802A-B2725C2D3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CC0E61E-9C97-4CB5-BCEE-B71FBCE380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E3050C1-F215-4FDC-B701-334E4D6678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46DB66-BC9A-436C-A6E7-0F9687FB9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B890F-2206-45D5-B238-6916166FF197}" type="datetimeFigureOut">
              <a:rPr lang="zh-CN" altLang="en-US" smtClean="0"/>
              <a:t>2020/2/26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1492C8-B60D-4AB8-90ED-EC12E700F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6F22CA-A2EC-46B9-9D25-8652C61BB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7007-8BAC-4401-AFC0-33783FD89F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6585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85AD97A-8930-4A54-8184-72B1F9A74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B0F137-AE6A-4CDA-B747-27331E0B1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7B9EBD-50C4-43F5-A970-F31823A07C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B890F-2206-45D5-B238-6916166FF197}" type="datetimeFigureOut">
              <a:rPr lang="zh-CN" altLang="en-US" smtClean="0"/>
              <a:t>2020/2/26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6F0039-F243-45E5-9983-C9B76B0B7C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544AB9-F9FA-4F19-AB80-90B8C5018D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07007-8BAC-4401-AFC0-33783FD89F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7444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946B5C-DEFD-48B2-B4ED-1A7898C2EB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/>
              <a:t>EAP-AKA’ in 5GS</a:t>
            </a:r>
            <a:endParaRPr lang="zh-CN" altLang="en-US" b="1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A04AE63-9F59-4422-B224-6ACB6EC245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03091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3EA3C7-2BF3-4706-B4E9-B663111AF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en-US" altLang="zh-CN" dirty="0"/>
              <a:t>EAP-AKA’ [rfc5448] – AT_KDF &amp; AT_KDF_INPUT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61C27C19-B791-4E40-A89D-90340C24EB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585617"/>
            <a:ext cx="6693589" cy="1280634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400AA06-BCE1-4010-A791-B3658D0FECA4}"/>
              </a:ext>
            </a:extLst>
          </p:cNvPr>
          <p:cNvSpPr/>
          <p:nvPr/>
        </p:nvSpPr>
        <p:spPr>
          <a:xfrm>
            <a:off x="7299581" y="1486731"/>
            <a:ext cx="455732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Key Derivation Function</a:t>
            </a:r>
          </a:p>
          <a:p>
            <a:r>
              <a:rPr lang="en-US" altLang="zh-CN" dirty="0"/>
              <a:t>An enumerated value representing the key derivation function that the server (or peer) wishes to use. Value 1 represents the default key derivation function for EAP-AKA’.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3912A54-3A26-44BC-BFF7-5FADC7DB41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09767"/>
            <a:ext cx="6693589" cy="2186806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0F0C986B-8073-4D64-80FD-1CCDCDC73AC3}"/>
              </a:ext>
            </a:extLst>
          </p:cNvPr>
          <p:cNvSpPr/>
          <p:nvPr/>
        </p:nvSpPr>
        <p:spPr>
          <a:xfrm>
            <a:off x="7299581" y="3310509"/>
            <a:ext cx="442291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Network Name</a:t>
            </a:r>
          </a:p>
          <a:p>
            <a:r>
              <a:rPr lang="en-US" altLang="zh-CN" dirty="0"/>
              <a:t>The Network Name field contains a UTF-8 string. This string MUST be constructed as specified in [3GPP.24.302] for "Access Network Identity". The string is structured as fields separated by colons (:). The algorithms and mechanisms to construct the identity string depend on the used access technology.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9253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0D9405-CDEA-428E-A1EF-3B7FDCEC6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Access Network Identity(ANID) [24.302]</a:t>
            </a:r>
            <a:br>
              <a:rPr lang="en-US" altLang="zh-CN" dirty="0"/>
            </a:br>
            <a:r>
              <a:rPr lang="en-GB" altLang="zh-CN" dirty="0"/>
              <a:t>Serving Network Name (SNN)</a:t>
            </a:r>
            <a:r>
              <a:rPr lang="en-US" altLang="zh-CN" dirty="0"/>
              <a:t> [24.501]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E08EAECF-37C9-4C5B-9BA2-D4247A166D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9431" y="1780189"/>
            <a:ext cx="6692205" cy="3297287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0F1561DD-64D0-4DAD-92D5-CCB4B2753E91}"/>
              </a:ext>
            </a:extLst>
          </p:cNvPr>
          <p:cNvSpPr/>
          <p:nvPr/>
        </p:nvSpPr>
        <p:spPr>
          <a:xfrm>
            <a:off x="838200" y="5269828"/>
            <a:ext cx="112643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EXAMPLE 1:	In case of a PLMN, if PLMN ID contains MCC = 234 and MNC = 15, SNN is 5G:mnc015.mcc234.3gppnetwork.org.</a:t>
            </a:r>
          </a:p>
          <a:p>
            <a:r>
              <a:rPr lang="en-US" altLang="zh-CN" dirty="0"/>
              <a:t>EXAMPLE 2:	In case of an SNPN, if SNPN ID contains a PLMN ID of MCC = 234 and MNC = 15 and an NID of 123AB</a:t>
            </a:r>
            <a:r>
              <a:rPr lang="en-US" altLang="zh-CN" b="1" dirty="0">
                <a:solidFill>
                  <a:srgbClr val="C00000"/>
                </a:solidFill>
              </a:rPr>
              <a:t>H</a:t>
            </a:r>
            <a:r>
              <a:rPr lang="en-US" altLang="zh-CN" dirty="0"/>
              <a:t>, SNN is 5G:mnc015.mcc234.3gppnetwork.org:123AB.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268952F-54C9-4F85-AE2E-1A9AC49D3191}"/>
              </a:ext>
            </a:extLst>
          </p:cNvPr>
          <p:cNvSpPr/>
          <p:nvPr/>
        </p:nvSpPr>
        <p:spPr>
          <a:xfrm>
            <a:off x="7965448" y="2690168"/>
            <a:ext cx="386495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A50021"/>
                </a:solidFill>
              </a:rPr>
              <a:t>NOTE</a:t>
            </a:r>
            <a:r>
              <a:rPr lang="en-US" altLang="zh-CN" dirty="0"/>
              <a:t>:	SNN-service-code allows for distinguishing of ANID specified in 3GPP TS 24.302 [16] and SNN as either of SNN or ANID can be carried in the AT_KDF_INPUT attribute.</a:t>
            </a:r>
          </a:p>
        </p:txBody>
      </p:sp>
    </p:spTree>
    <p:extLst>
      <p:ext uri="{BB962C8B-B14F-4D97-AF65-F5344CB8AC3E}">
        <p14:creationId xmlns:p14="http://schemas.microsoft.com/office/powerpoint/2010/main" val="3134539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92C4DC-B402-4A52-8F5F-7CBF11480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EAP-AKA’ [rfc5448] – key derivation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6129B97-C230-4000-94B8-524D10C2B972}"/>
              </a:ext>
            </a:extLst>
          </p:cNvPr>
          <p:cNvSpPr/>
          <p:nvPr/>
        </p:nvSpPr>
        <p:spPr>
          <a:xfrm>
            <a:off x="889789" y="1443440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Both the peer and server MUST derive the keys as follows.</a:t>
            </a:r>
          </a:p>
          <a:p>
            <a:pPr lvl="1"/>
            <a:r>
              <a:rPr lang="en-US" altLang="zh-CN" dirty="0"/>
              <a:t>AT_KDF set to 1</a:t>
            </a:r>
          </a:p>
          <a:p>
            <a:pPr lvl="1"/>
            <a:r>
              <a:rPr lang="en-US" altLang="zh-CN" dirty="0"/>
              <a:t>In this case, MK is derived and used as follows:</a:t>
            </a:r>
          </a:p>
          <a:p>
            <a:pPr lvl="2"/>
            <a:r>
              <a:rPr lang="en-US" altLang="zh-CN" dirty="0"/>
              <a:t>MK = PRF’(</a:t>
            </a:r>
            <a:r>
              <a:rPr lang="en-US" altLang="zh-CN" dirty="0" err="1"/>
              <a:t>IK’|CK’,"</a:t>
            </a:r>
            <a:r>
              <a:rPr lang="en-US" altLang="zh-CN" b="1" dirty="0" err="1">
                <a:solidFill>
                  <a:srgbClr val="C00000"/>
                </a:solidFill>
              </a:rPr>
              <a:t>EAP-AKA’</a:t>
            </a:r>
            <a:r>
              <a:rPr lang="en-US" altLang="zh-CN" dirty="0" err="1"/>
              <a:t>"|Identity</a:t>
            </a:r>
            <a:r>
              <a:rPr lang="en-US" altLang="zh-CN" dirty="0"/>
              <a:t>)</a:t>
            </a:r>
          </a:p>
          <a:p>
            <a:pPr lvl="2"/>
            <a:r>
              <a:rPr lang="en-US" altLang="zh-CN" dirty="0" err="1"/>
              <a:t>K_encr</a:t>
            </a:r>
            <a:r>
              <a:rPr lang="en-US" altLang="zh-CN" dirty="0"/>
              <a:t> = MK[0..127]</a:t>
            </a:r>
          </a:p>
          <a:p>
            <a:pPr lvl="2"/>
            <a:r>
              <a:rPr lang="en-US" altLang="zh-CN" dirty="0" err="1"/>
              <a:t>K_aut</a:t>
            </a:r>
            <a:r>
              <a:rPr lang="en-US" altLang="zh-CN" dirty="0"/>
              <a:t> = MK[128..383]</a:t>
            </a:r>
          </a:p>
          <a:p>
            <a:pPr lvl="2"/>
            <a:r>
              <a:rPr lang="en-US" altLang="zh-CN" dirty="0" err="1"/>
              <a:t>K_re</a:t>
            </a:r>
            <a:r>
              <a:rPr lang="en-US" altLang="zh-CN" dirty="0"/>
              <a:t> = MK[384..639]</a:t>
            </a:r>
          </a:p>
          <a:p>
            <a:pPr lvl="2"/>
            <a:r>
              <a:rPr lang="en-US" altLang="zh-CN" dirty="0"/>
              <a:t>MSK = MK[640..1151]</a:t>
            </a:r>
          </a:p>
          <a:p>
            <a:pPr lvl="2"/>
            <a:r>
              <a:rPr lang="en-US" altLang="zh-CN" dirty="0"/>
              <a:t>EMSK = MK[1152..1663]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66F1C62-C9E3-4B89-B2D7-02F926D8DC67}"/>
              </a:ext>
            </a:extLst>
          </p:cNvPr>
          <p:cNvSpPr/>
          <p:nvPr/>
        </p:nvSpPr>
        <p:spPr>
          <a:xfrm>
            <a:off x="5853675" y="2502913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/>
              <a:t>K_encr</a:t>
            </a:r>
            <a:r>
              <a:rPr lang="en-US" altLang="zh-CN" dirty="0"/>
              <a:t> is used by the AT_ENCR_DATA attribute, and</a:t>
            </a:r>
          </a:p>
          <a:p>
            <a:r>
              <a:rPr lang="en-US" altLang="zh-CN" dirty="0" err="1"/>
              <a:t>K_aut</a:t>
            </a:r>
            <a:r>
              <a:rPr lang="en-US" altLang="zh-CN" dirty="0"/>
              <a:t> by the AT_MAC attribute. </a:t>
            </a:r>
          </a:p>
          <a:p>
            <a:r>
              <a:rPr lang="en-US" altLang="zh-CN" dirty="0" err="1"/>
              <a:t>K_re</a:t>
            </a:r>
            <a:r>
              <a:rPr lang="en-US" altLang="zh-CN" dirty="0"/>
              <a:t> is used by fast re-authentication.</a:t>
            </a:r>
          </a:p>
          <a:p>
            <a:r>
              <a:rPr lang="en-US" altLang="zh-CN" dirty="0"/>
              <a:t>MSK and EMSK are outputs from a successful EAP method run [RFC3748].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F9F5379-910F-4318-9384-140B4961EF50}"/>
              </a:ext>
            </a:extLst>
          </p:cNvPr>
          <p:cNvSpPr/>
          <p:nvPr/>
        </p:nvSpPr>
        <p:spPr>
          <a:xfrm>
            <a:off x="6018380" y="4350049"/>
            <a:ext cx="4057058" cy="2031325"/>
          </a:xfrm>
          <a:prstGeom prst="rect">
            <a:avLst/>
          </a:prstGeom>
          <a:ln w="762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/>
              <a:t>PRF’(K,S) = T1 | T2 | T3 | T4 | ...</a:t>
            </a:r>
          </a:p>
          <a:p>
            <a:r>
              <a:rPr lang="en-US" altLang="zh-CN" dirty="0"/>
              <a:t>where:</a:t>
            </a:r>
          </a:p>
          <a:p>
            <a:r>
              <a:rPr lang="en-US" altLang="zh-CN" dirty="0"/>
              <a:t>T1 = HMAC-SHA-256 (K, S | 0x01)</a:t>
            </a:r>
          </a:p>
          <a:p>
            <a:r>
              <a:rPr lang="en-US" altLang="zh-CN" dirty="0"/>
              <a:t>T2 = HMAC-SHA-256 (K, T1 | S | 0x02)</a:t>
            </a:r>
          </a:p>
          <a:p>
            <a:r>
              <a:rPr lang="en-US" altLang="zh-CN" dirty="0"/>
              <a:t>T3 = HMAC-SHA-256 (K, T2 | S | 0x03)</a:t>
            </a:r>
          </a:p>
          <a:p>
            <a:r>
              <a:rPr lang="en-US" altLang="zh-CN" dirty="0"/>
              <a:t>T4 = HMAC-SHA-256 (K, T3 | S | 0x04)</a:t>
            </a:r>
          </a:p>
          <a:p>
            <a:r>
              <a:rPr lang="en-US" altLang="zh-CN" dirty="0"/>
              <a:t>...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846CB0D-19BD-4F18-9251-266FE84851F4}"/>
              </a:ext>
            </a:extLst>
          </p:cNvPr>
          <p:cNvSpPr/>
          <p:nvPr/>
        </p:nvSpPr>
        <p:spPr>
          <a:xfrm>
            <a:off x="1747393" y="4952077"/>
            <a:ext cx="39037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The AUSF uses the most significant 256 bits of EMSK as the K</a:t>
            </a:r>
            <a:r>
              <a:rPr lang="en-US" altLang="zh-CN" b="1" baseline="-25000" dirty="0">
                <a:solidFill>
                  <a:srgbClr val="C00000"/>
                </a:solidFill>
              </a:rPr>
              <a:t>AUSF</a:t>
            </a:r>
            <a:r>
              <a:rPr lang="en-US" altLang="zh-CN" b="1" dirty="0">
                <a:solidFill>
                  <a:srgbClr val="C00000"/>
                </a:solidFill>
              </a:rPr>
              <a:t> 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20B2253A-4C4E-4FED-9A4B-50BE0F7FF3BE}"/>
              </a:ext>
            </a:extLst>
          </p:cNvPr>
          <p:cNvCxnSpPr>
            <a:cxnSpLocks/>
          </p:cNvCxnSpPr>
          <p:nvPr/>
        </p:nvCxnSpPr>
        <p:spPr>
          <a:xfrm flipV="1">
            <a:off x="2004865" y="4028763"/>
            <a:ext cx="0" cy="844251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1955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A6C4AC-5135-40AC-A91E-612BB3E66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015" y="478715"/>
            <a:ext cx="12074622" cy="1325563"/>
          </a:xfrm>
        </p:spPr>
        <p:txBody>
          <a:bodyPr>
            <a:normAutofit/>
          </a:bodyPr>
          <a:lstStyle/>
          <a:p>
            <a:r>
              <a:rPr lang="en-US" altLang="zh-CN" dirty="0"/>
              <a:t>Network Access Identifier (NAI) [rfc4282][rfc7542]</a:t>
            </a:r>
            <a:br>
              <a:rPr lang="en-US" altLang="zh-CN" dirty="0"/>
            </a:br>
            <a:r>
              <a:rPr lang="en-US" altLang="zh-CN" dirty="0"/>
              <a:t>NAI format for SUPI &amp; SUCI [23.501][23.003]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BAC3CB8-178F-48BB-95FB-F6CF1C766519}"/>
              </a:ext>
            </a:extLst>
          </p:cNvPr>
          <p:cNvSpPr/>
          <p:nvPr/>
        </p:nvSpPr>
        <p:spPr>
          <a:xfrm>
            <a:off x="301015" y="2229311"/>
            <a:ext cx="1210775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zh-CN" b="1" dirty="0">
                <a:solidFill>
                  <a:srgbClr val="C00000"/>
                </a:solidFill>
              </a:rPr>
              <a:t>NAI format for SUCI</a:t>
            </a:r>
          </a:p>
          <a:p>
            <a:endParaRPr lang="en-GB" altLang="zh-CN" b="1" dirty="0">
              <a:solidFill>
                <a:srgbClr val="C00000"/>
              </a:solidFill>
            </a:endParaRPr>
          </a:p>
          <a:p>
            <a:r>
              <a:rPr lang="en-US" altLang="zh-CN" dirty="0"/>
              <a:t>Assuming the </a:t>
            </a:r>
            <a:r>
              <a:rPr lang="en-US" altLang="zh-CN" b="1" dirty="0">
                <a:solidFill>
                  <a:srgbClr val="C00000"/>
                </a:solidFill>
              </a:rPr>
              <a:t>IMSI 234150999999999</a:t>
            </a:r>
            <a:r>
              <a:rPr lang="en-US" altLang="zh-CN" dirty="0"/>
              <a:t>, where MCC=234, MNC=15 and MSIN=0999999999, the Routing Indicator 678, and a Home Network Public Key Identifier of 27, the NAI format for the SUCI takes the form:</a:t>
            </a:r>
          </a:p>
          <a:p>
            <a:r>
              <a:rPr lang="en-US" altLang="zh-CN" dirty="0"/>
              <a:t>-	for the null-scheme:</a:t>
            </a:r>
          </a:p>
          <a:p>
            <a:r>
              <a:rPr lang="en-US" altLang="zh-CN" dirty="0"/>
              <a:t>type0.rid678.schid0.userid0999999999</a:t>
            </a:r>
          </a:p>
          <a:p>
            <a:r>
              <a:rPr lang="en-US" altLang="zh-CN" dirty="0"/>
              <a:t>-	for the Profile &lt;A&gt; protection scheme:</a:t>
            </a:r>
          </a:p>
          <a:p>
            <a:r>
              <a:rPr lang="en-US" altLang="zh-CN" dirty="0"/>
              <a:t>type0.rid678.schid1.hnkey27.ecckey&lt;ECC ephemeral public key&gt;.</a:t>
            </a:r>
            <a:r>
              <a:rPr lang="en-US" altLang="zh-CN" dirty="0" err="1"/>
              <a:t>cip</a:t>
            </a:r>
            <a:r>
              <a:rPr lang="en-US" altLang="zh-CN" dirty="0"/>
              <a:t>&lt; encryption of 0999999999&gt;.mac&lt;MAC tag value&gt;</a:t>
            </a:r>
          </a:p>
          <a:p>
            <a:endParaRPr lang="en-US" altLang="zh-CN" dirty="0"/>
          </a:p>
          <a:p>
            <a:r>
              <a:rPr lang="en-US" altLang="zh-CN" dirty="0"/>
              <a:t>Assuming the </a:t>
            </a:r>
            <a:r>
              <a:rPr lang="en-US" altLang="zh-CN" b="1" dirty="0">
                <a:solidFill>
                  <a:srgbClr val="C00000"/>
                </a:solidFill>
              </a:rPr>
              <a:t>Network Specific Identifier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rgbClr val="C00000"/>
                </a:solidFill>
              </a:rPr>
              <a:t>user17@example.com</a:t>
            </a:r>
            <a:r>
              <a:rPr lang="en-US" altLang="zh-CN" dirty="0"/>
              <a:t>, the Routing Indicator 678, and a Home Network Public Key Identifier of 27, the NAI format for the SUCI takes the form:</a:t>
            </a:r>
          </a:p>
          <a:p>
            <a:r>
              <a:rPr lang="en-US" altLang="zh-CN" dirty="0"/>
              <a:t>-	for the null-scheme:</a:t>
            </a:r>
          </a:p>
          <a:p>
            <a:r>
              <a:rPr lang="en-US" altLang="zh-CN" dirty="0"/>
              <a:t>type1.rid678.schid0.useriduser17@example.com</a:t>
            </a:r>
          </a:p>
          <a:p>
            <a:r>
              <a:rPr lang="en-US" altLang="zh-CN" dirty="0"/>
              <a:t>-	for the Profile &lt;A&gt; protection scheme:</a:t>
            </a:r>
          </a:p>
          <a:p>
            <a:r>
              <a:rPr lang="en-US" altLang="zh-CN" dirty="0"/>
              <a:t>type1.rid678.schid1.hnkey27.ecckey&lt;ECC ephemeral public key&gt;.</a:t>
            </a:r>
            <a:r>
              <a:rPr lang="en-US" altLang="zh-CN" dirty="0" err="1"/>
              <a:t>cip</a:t>
            </a:r>
            <a:r>
              <a:rPr lang="en-US" altLang="zh-CN" dirty="0"/>
              <a:t>&lt; encryption of user17&gt;.mac&lt;MAC tag value&gt;@example.com</a:t>
            </a:r>
          </a:p>
        </p:txBody>
      </p:sp>
    </p:spTree>
    <p:extLst>
      <p:ext uri="{BB962C8B-B14F-4D97-AF65-F5344CB8AC3E}">
        <p14:creationId xmlns:p14="http://schemas.microsoft.com/office/powerpoint/2010/main" val="4355458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D9F673-300E-4573-86B0-FC8869F51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zh-CN" dirty="0"/>
              <a:t>key derivation function (KDF) [33.220] </a:t>
            </a:r>
            <a:br>
              <a:rPr lang="en-GB" altLang="zh-CN" dirty="0"/>
            </a:br>
            <a:r>
              <a:rPr lang="en-US" altLang="zh-CN" dirty="0"/>
              <a:t>IK’ &amp; CK’ derivation [33.402]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538F5CC-B2BB-4CBE-AA59-5966A273C3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4354043"/>
            <a:ext cx="9170746" cy="2503957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423ECF83-1F6A-48F0-99DE-563FA8BDE88E}"/>
              </a:ext>
            </a:extLst>
          </p:cNvPr>
          <p:cNvSpPr/>
          <p:nvPr/>
        </p:nvSpPr>
        <p:spPr>
          <a:xfrm>
            <a:off x="744478" y="1824458"/>
            <a:ext cx="1068836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S = FC || P0 || L0 || P1 || L1 || P2 || L2 || P3 || L3 ||... || </a:t>
            </a:r>
            <a:r>
              <a:rPr lang="en-US" altLang="zh-CN" dirty="0" err="1"/>
              <a:t>Pn</a:t>
            </a:r>
            <a:r>
              <a:rPr lang="en-US" altLang="zh-CN" dirty="0"/>
              <a:t> || Ln</a:t>
            </a:r>
          </a:p>
          <a:p>
            <a:pPr hangingPunct="0"/>
            <a:r>
              <a:rPr lang="en-GB" altLang="zh-CN" dirty="0"/>
              <a:t>FC is used to distinguish between different instances of the algorithm and is either a single octet or consists of two octets of the form FC1|| FC2 where FC1 =  0xFF and FC2 is a single octet,</a:t>
            </a:r>
            <a:endParaRPr lang="zh-CN" altLang="zh-CN" dirty="0"/>
          </a:p>
          <a:p>
            <a:pPr hangingPunct="0"/>
            <a:r>
              <a:rPr lang="en-GB" altLang="zh-CN" dirty="0"/>
              <a:t>P0 ... </a:t>
            </a:r>
            <a:r>
              <a:rPr lang="en-GB" altLang="zh-CN" dirty="0" err="1"/>
              <a:t>Pn</a:t>
            </a:r>
            <a:r>
              <a:rPr lang="en-GB" altLang="zh-CN" dirty="0"/>
              <a:t> are the n+1 input parameter encodings, and</a:t>
            </a:r>
            <a:endParaRPr lang="zh-CN" altLang="zh-CN" dirty="0"/>
          </a:p>
          <a:p>
            <a:pPr hangingPunct="0"/>
            <a:r>
              <a:rPr lang="en-GB" altLang="zh-CN" dirty="0"/>
              <a:t>L0 ... Ln are the two-octet representations of the length of the corresponding input parameter encodings P0.. </a:t>
            </a:r>
            <a:r>
              <a:rPr lang="en-GB" altLang="zh-CN" dirty="0" err="1"/>
              <a:t>Pn</a:t>
            </a:r>
            <a:r>
              <a:rPr lang="en-GB" altLang="zh-CN" dirty="0"/>
              <a:t>.</a:t>
            </a:r>
          </a:p>
          <a:p>
            <a:pPr hangingPunct="0"/>
            <a:endParaRPr lang="zh-CN" altLang="zh-CN" dirty="0"/>
          </a:p>
          <a:p>
            <a:r>
              <a:rPr lang="en-GB" altLang="zh-CN" b="1" dirty="0">
                <a:solidFill>
                  <a:srgbClr val="C00000"/>
                </a:solidFill>
              </a:rPr>
              <a:t>derived key = HMAC-SHA-256 ( Key , S )</a:t>
            </a:r>
            <a:endParaRPr lang="zh-CN" altLang="zh-CN" b="1" dirty="0">
              <a:solidFill>
                <a:srgbClr val="C00000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80221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E8AE09-50EC-48A3-9632-9EC4BDA8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How does EAP-AKA’ perform in 5GS ?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78FF00-4B90-4E30-B690-DB15AA26B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Remove support for fast re-authentication</a:t>
            </a:r>
          </a:p>
          <a:p>
            <a:endParaRPr lang="en-US" altLang="zh-CN" dirty="0"/>
          </a:p>
          <a:p>
            <a:r>
              <a:rPr lang="en-US" altLang="zh-CN" dirty="0"/>
              <a:t>Never expose peer(UE)’s permanent identity(SUPI)</a:t>
            </a:r>
          </a:p>
          <a:p>
            <a:endParaRPr lang="en-US" altLang="zh-CN" dirty="0"/>
          </a:p>
          <a:p>
            <a:r>
              <a:rPr lang="en-US" altLang="zh-CN" dirty="0"/>
              <a:t>Encapsulated into </a:t>
            </a:r>
            <a:r>
              <a:rPr lang="en-US" altLang="zh-CN" b="1" dirty="0">
                <a:solidFill>
                  <a:srgbClr val="C00000"/>
                </a:solidFill>
              </a:rPr>
              <a:t>NAS</a:t>
            </a:r>
            <a:r>
              <a:rPr lang="en-US" altLang="zh-CN" dirty="0"/>
              <a:t> format in order to correspond to 5G AKA</a:t>
            </a:r>
          </a:p>
          <a:p>
            <a:endParaRPr lang="en-US" altLang="zh-CN" dirty="0"/>
          </a:p>
          <a:p>
            <a:r>
              <a:rPr lang="en-US" altLang="zh-CN" dirty="0"/>
              <a:t>……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08540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A3E712-95F6-40F5-9E44-9CBBA280A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Further discussion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018AF5-D677-4B49-8324-D31E46095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SQN, f1-f5 and etc. work in AUTN</a:t>
            </a:r>
          </a:p>
          <a:p>
            <a:endParaRPr lang="en-US" altLang="zh-CN" dirty="0"/>
          </a:p>
          <a:p>
            <a:r>
              <a:rPr lang="en-US" altLang="zh-CN" dirty="0"/>
              <a:t>NAS format with </a:t>
            </a:r>
            <a:r>
              <a:rPr lang="en-US" altLang="zh-CN" dirty="0" err="1"/>
              <a:t>ngKSI</a:t>
            </a:r>
            <a:r>
              <a:rPr lang="en-US" altLang="zh-CN" dirty="0"/>
              <a:t>, ABBA and etc.</a:t>
            </a:r>
          </a:p>
          <a:p>
            <a:endParaRPr lang="en-US" altLang="zh-CN" dirty="0"/>
          </a:p>
          <a:p>
            <a:r>
              <a:rPr lang="en-US" altLang="zh-CN" dirty="0"/>
              <a:t>Key derivation hierarchy and module function, especially AMF</a:t>
            </a:r>
          </a:p>
          <a:p>
            <a:endParaRPr lang="en-US" altLang="zh-CN" dirty="0"/>
          </a:p>
          <a:p>
            <a:r>
              <a:rPr lang="en-US" altLang="zh-CN" dirty="0"/>
              <a:t>5G AKA and GUTI</a:t>
            </a:r>
          </a:p>
          <a:p>
            <a:endParaRPr lang="en-US" altLang="zh-CN" dirty="0"/>
          </a:p>
          <a:p>
            <a:r>
              <a:rPr lang="en-US" altLang="zh-CN" dirty="0"/>
              <a:t>……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53198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F5B1FA-0396-43FA-828C-9B92B3697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Further discussion</a:t>
            </a:r>
            <a:endParaRPr lang="zh-CN" altLang="en-US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2352EFC-CF7F-4F8C-85B7-4BB3EF2AC950}"/>
              </a:ext>
            </a:extLst>
          </p:cNvPr>
          <p:cNvSpPr txBox="1"/>
          <p:nvPr/>
        </p:nvSpPr>
        <p:spPr>
          <a:xfrm>
            <a:off x="838200" y="2579840"/>
            <a:ext cx="31975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Why an authentication procedure begins with the sever in EAP-AKA?</a:t>
            </a:r>
          </a:p>
          <a:p>
            <a:endParaRPr lang="en-US" altLang="zh-CN" dirty="0"/>
          </a:p>
          <a:p>
            <a:r>
              <a:rPr lang="en-US" altLang="zh-CN" dirty="0"/>
              <a:t>It’s natural to initiate an authentication from UE with a message indicate its identity as shown on the right. </a:t>
            </a:r>
            <a:endParaRPr lang="zh-CN" altLang="en-US" dirty="0"/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2E047F6A-0291-4CDF-A695-7076E0B4F0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2729" y="1770201"/>
            <a:ext cx="8239271" cy="3613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386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151383-171E-4BDD-BAD5-E3353A204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Let’s start from EAP-AKA.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E285DE-DE3A-4090-998E-0B26D5E1C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1912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49C025-9413-4BAD-9EDC-1DED99526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EAP-AKA [rfc4178] – message format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2FD6F93-705D-4262-8D2F-23DC51AA44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7470" y="1423147"/>
            <a:ext cx="10515600" cy="207800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57288DE-2B72-427F-A571-82770787D5D1}"/>
              </a:ext>
            </a:extLst>
          </p:cNvPr>
          <p:cNvSpPr txBox="1"/>
          <p:nvPr/>
        </p:nvSpPr>
        <p:spPr>
          <a:xfrm>
            <a:off x="434955" y="3712568"/>
            <a:ext cx="22628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CN" dirty="0"/>
              <a:t>Code</a:t>
            </a:r>
            <a:r>
              <a:rPr lang="zh-CN" altLang="en-US" dirty="0"/>
              <a:t>：</a:t>
            </a:r>
            <a:endParaRPr lang="en-US" altLang="zh-CN" dirty="0"/>
          </a:p>
          <a:p>
            <a:pPr lvl="2"/>
            <a:r>
              <a:rPr lang="en-US" altLang="zh-CN" dirty="0"/>
              <a:t>1 Request</a:t>
            </a:r>
          </a:p>
          <a:p>
            <a:pPr lvl="2"/>
            <a:r>
              <a:rPr lang="en-US" altLang="zh-CN" dirty="0"/>
              <a:t>2 Response</a:t>
            </a:r>
          </a:p>
          <a:p>
            <a:pPr lvl="2"/>
            <a:r>
              <a:rPr lang="en-US" altLang="zh-CN" dirty="0"/>
              <a:t>3 Success</a:t>
            </a:r>
          </a:p>
          <a:p>
            <a:pPr lvl="2"/>
            <a:r>
              <a:rPr lang="en-US" altLang="zh-CN" dirty="0"/>
              <a:t>4 Failure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C303224-7694-4011-94AA-5B1DD18AA64C}"/>
              </a:ext>
            </a:extLst>
          </p:cNvPr>
          <p:cNvSpPr txBox="1"/>
          <p:nvPr/>
        </p:nvSpPr>
        <p:spPr>
          <a:xfrm>
            <a:off x="-28397" y="5362216"/>
            <a:ext cx="58669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altLang="zh-CN" dirty="0"/>
              <a:t>Identifier</a:t>
            </a:r>
            <a:r>
              <a:rPr lang="zh-CN" altLang="en-US" dirty="0"/>
              <a:t>：</a:t>
            </a:r>
            <a:r>
              <a:rPr lang="en-US" altLang="zh-CN" dirty="0"/>
              <a:t>matching Responses with Requests</a:t>
            </a:r>
          </a:p>
          <a:p>
            <a:pPr lvl="2"/>
            <a:r>
              <a:rPr lang="en-US" altLang="zh-CN" dirty="0"/>
              <a:t>Length</a:t>
            </a:r>
            <a:r>
              <a:rPr lang="zh-CN" altLang="en-US" dirty="0"/>
              <a:t>：</a:t>
            </a:r>
            <a:r>
              <a:rPr lang="en-US" altLang="zh-CN" dirty="0"/>
              <a:t>length of</a:t>
            </a:r>
            <a:r>
              <a:rPr lang="zh-CN" altLang="en-US" dirty="0"/>
              <a:t> </a:t>
            </a:r>
            <a:r>
              <a:rPr lang="en-US" altLang="zh-CN" dirty="0"/>
              <a:t>total EAP packet</a:t>
            </a:r>
          </a:p>
          <a:p>
            <a:pPr lvl="2"/>
            <a:r>
              <a:rPr lang="en-US" altLang="zh-CN" dirty="0"/>
              <a:t>Type</a:t>
            </a:r>
            <a:r>
              <a:rPr lang="zh-CN" altLang="en-US" dirty="0"/>
              <a:t>：</a:t>
            </a:r>
            <a:r>
              <a:rPr lang="en-US" altLang="zh-CN" dirty="0"/>
              <a:t>set to 23 for AKA</a:t>
            </a:r>
          </a:p>
          <a:p>
            <a:pPr lvl="2"/>
            <a:r>
              <a:rPr lang="en-US" altLang="zh-CN" dirty="0"/>
              <a:t>Reserved</a:t>
            </a:r>
            <a:r>
              <a:rPr lang="zh-CN" altLang="en-US" dirty="0"/>
              <a:t>：</a:t>
            </a:r>
            <a:r>
              <a:rPr lang="en-US" altLang="zh-CN" dirty="0"/>
              <a:t>set to zeros for further use</a:t>
            </a:r>
          </a:p>
          <a:p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C41490A-C943-46C4-9B65-77CA261C3EE8}"/>
              </a:ext>
            </a:extLst>
          </p:cNvPr>
          <p:cNvSpPr txBox="1"/>
          <p:nvPr/>
        </p:nvSpPr>
        <p:spPr>
          <a:xfrm>
            <a:off x="5838529" y="3673468"/>
            <a:ext cx="598051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Subtype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en-US" altLang="zh-CN" dirty="0"/>
              <a:t>AKA-Challenge...................................1</a:t>
            </a:r>
          </a:p>
          <a:p>
            <a:pPr lvl="1"/>
            <a:r>
              <a:rPr lang="en-US" altLang="zh-CN" dirty="0"/>
              <a:t>AKA-Authentication-Reject.......................2</a:t>
            </a:r>
          </a:p>
          <a:p>
            <a:pPr lvl="1"/>
            <a:r>
              <a:rPr lang="en-US" altLang="zh-CN" dirty="0"/>
              <a:t>AKA-Synchronization-Failure.....................4</a:t>
            </a:r>
          </a:p>
          <a:p>
            <a:pPr lvl="1"/>
            <a:r>
              <a:rPr lang="en-US" altLang="zh-CN" dirty="0"/>
              <a:t>AKA-Identity....................................5</a:t>
            </a:r>
          </a:p>
          <a:p>
            <a:pPr lvl="1"/>
            <a:r>
              <a:rPr lang="en-US" altLang="zh-CN" dirty="0"/>
              <a:t>SIM-Start......................................10</a:t>
            </a:r>
          </a:p>
          <a:p>
            <a:pPr lvl="1"/>
            <a:r>
              <a:rPr lang="en-US" altLang="zh-CN" dirty="0"/>
              <a:t>SIM-Challenge..................................11</a:t>
            </a:r>
          </a:p>
          <a:p>
            <a:pPr lvl="1"/>
            <a:r>
              <a:rPr lang="en-US" altLang="zh-CN" dirty="0"/>
              <a:t>AKA-Notification and SIM-Notification..........12</a:t>
            </a:r>
          </a:p>
          <a:p>
            <a:pPr lvl="1"/>
            <a:r>
              <a:rPr lang="en-US" altLang="zh-CN" dirty="0"/>
              <a:t>AKA-Reauthentication and SIM-Reauthentication..13</a:t>
            </a:r>
          </a:p>
          <a:p>
            <a:pPr lvl="1"/>
            <a:r>
              <a:rPr lang="en-US" altLang="zh-CN" dirty="0"/>
              <a:t>AKA-Client-Error and SIM-Client-Error..........14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9930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F87D24-4197-4AA4-9662-A7DBEA209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EAP-AKA [rfc4178] – attribute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9CBC992-0337-44AE-B578-F4A23CE93E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35279"/>
            <a:ext cx="10515600" cy="1486528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2CBC7644-6BA1-4334-B8BC-FAC7F0F2FFCB}"/>
              </a:ext>
            </a:extLst>
          </p:cNvPr>
          <p:cNvSpPr/>
          <p:nvPr/>
        </p:nvSpPr>
        <p:spPr>
          <a:xfrm>
            <a:off x="838200" y="3013410"/>
            <a:ext cx="486544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AT_RAND.........................................1</a:t>
            </a:r>
          </a:p>
          <a:p>
            <a:r>
              <a:rPr lang="en-US" altLang="zh-CN" dirty="0"/>
              <a:t>AT_AUTN.........................................2</a:t>
            </a:r>
          </a:p>
          <a:p>
            <a:r>
              <a:rPr lang="en-US" altLang="zh-CN" dirty="0"/>
              <a:t>AT_RES..........................................3</a:t>
            </a:r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AT_AUTS.........................................4</a:t>
            </a:r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AT_PADDING......................................6</a:t>
            </a:r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AT_NONCE_MT.....................................7</a:t>
            </a:r>
          </a:p>
          <a:p>
            <a:r>
              <a:rPr lang="en-US" altLang="zh-CN" dirty="0"/>
              <a:t>AT_PERMANENT_ID_REQ............................10</a:t>
            </a:r>
          </a:p>
          <a:p>
            <a:r>
              <a:rPr lang="en-US" altLang="zh-CN" dirty="0"/>
              <a:t>AT_MAC.........................................11</a:t>
            </a:r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AT_NOTIFICATION................................12</a:t>
            </a:r>
          </a:p>
          <a:p>
            <a:r>
              <a:rPr lang="en-US" altLang="zh-CN" dirty="0"/>
              <a:t>AT_ANY_ID_REQ..................................13</a:t>
            </a:r>
          </a:p>
          <a:p>
            <a:r>
              <a:rPr lang="en-US" altLang="zh-CN" dirty="0"/>
              <a:t>AT_IDENTITY....................................14</a:t>
            </a:r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AT_VERSION_LIST................................15</a:t>
            </a:r>
          </a:p>
          <a:p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B250FBD-C2B8-4FE8-8A9A-EDF7B9C01BD7}"/>
              </a:ext>
            </a:extLst>
          </p:cNvPr>
          <p:cNvSpPr/>
          <p:nvPr/>
        </p:nvSpPr>
        <p:spPr>
          <a:xfrm>
            <a:off x="5257800" y="3013410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AT_SELECTED_VERSION............................16</a:t>
            </a:r>
          </a:p>
          <a:p>
            <a:r>
              <a:rPr lang="en-US" altLang="zh-CN" dirty="0"/>
              <a:t>AT_FULLAUTH_ID_REQ.............................17</a:t>
            </a:r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AT_COUNTER.....................................19</a:t>
            </a:r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AT_COUNTER_TOO_SMALL...........................20</a:t>
            </a:r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AT_NONCE_S.....................................21</a:t>
            </a:r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AT_CLIENT_ERROR_CODE...........................22</a:t>
            </a:r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AT_IV.........................................129</a:t>
            </a:r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AT_ENCR_DATA..................................130</a:t>
            </a:r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AT_NEXT_PSEUDONYM.............................132</a:t>
            </a:r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AT_NEXT_REAUTH_ID.............................133</a:t>
            </a:r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AT_CHECKCODE..................................134</a:t>
            </a:r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AT_RESULT_IND.................................135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1527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739D82D-DA99-4343-8873-444B28BA05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5412566" cy="68666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15477037-4068-44B4-B6F3-6A38B4E97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A50021"/>
                </a:solidFill>
              </a:rPr>
              <a:t>EAP-AKA [rfc4178] </a:t>
            </a:r>
            <a:r>
              <a:rPr lang="en-US" altLang="zh-CN" dirty="0"/>
              <a:t>– identity negotiation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6911FC2-1BA8-4038-96C5-5D9E26F01D3A}"/>
              </a:ext>
            </a:extLst>
          </p:cNvPr>
          <p:cNvSpPr/>
          <p:nvPr/>
        </p:nvSpPr>
        <p:spPr>
          <a:xfrm>
            <a:off x="5412566" y="2847483"/>
            <a:ext cx="677943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The sever sends three type of </a:t>
            </a:r>
            <a:r>
              <a:rPr lang="en-US" altLang="zh-CN" b="1" dirty="0">
                <a:solidFill>
                  <a:srgbClr val="A50021"/>
                </a:solidFill>
              </a:rPr>
              <a:t>EAP-request/ AKA-Identity </a:t>
            </a:r>
            <a:r>
              <a:rPr lang="en-US" altLang="zh-CN" dirty="0"/>
              <a:t>in turn:</a:t>
            </a:r>
          </a:p>
          <a:p>
            <a:endParaRPr lang="en-US" altLang="zh-CN" dirty="0"/>
          </a:p>
          <a:p>
            <a:pPr lvl="1"/>
            <a:r>
              <a:rPr lang="en-US" altLang="zh-CN" dirty="0"/>
              <a:t>AT_ANY_ID_REQ</a:t>
            </a:r>
          </a:p>
          <a:p>
            <a:pPr lvl="1"/>
            <a:r>
              <a:rPr lang="en-US" altLang="zh-CN" dirty="0"/>
              <a:t>AT_FULLAUTH_ID_REQ</a:t>
            </a:r>
          </a:p>
          <a:p>
            <a:pPr lvl="1"/>
            <a:r>
              <a:rPr lang="en-US" altLang="zh-CN" dirty="0"/>
              <a:t>AT_PERMANENT_ID_REQ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If any of them succeed, the identity negotiation ends, and sever begins to send </a:t>
            </a:r>
            <a:r>
              <a:rPr lang="en-US" altLang="zh-CN" b="1" dirty="0">
                <a:solidFill>
                  <a:srgbClr val="A50021"/>
                </a:solidFill>
              </a:rPr>
              <a:t>EAP-request/ AKA-Challenge</a:t>
            </a:r>
            <a:r>
              <a:rPr lang="en-US" altLang="zh-CN" dirty="0"/>
              <a:t> .</a:t>
            </a:r>
          </a:p>
          <a:p>
            <a:endParaRPr lang="en-US" altLang="zh-CN" dirty="0"/>
          </a:p>
          <a:p>
            <a:r>
              <a:rPr lang="en-US" altLang="zh-CN" dirty="0"/>
              <a:t>Else, the authentication fails.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6172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D3DA57-3B42-4928-AC25-082386F83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EAP-AKA [rfc4178] – AKA-challenge</a:t>
            </a:r>
            <a:br>
              <a:rPr lang="en-US" altLang="zh-CN" dirty="0"/>
            </a:br>
            <a:r>
              <a:rPr lang="en-US" altLang="zh-CN" dirty="0"/>
              <a:t>authentication token (AUTN) [33.102]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FFFBC384-C74E-4084-B5C6-C6589B790D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9970" y="1906509"/>
            <a:ext cx="6350486" cy="435133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AD80D47-1F16-45F4-8121-DBF59732DB27}"/>
              </a:ext>
            </a:extLst>
          </p:cNvPr>
          <p:cNvSpPr txBox="1"/>
          <p:nvPr/>
        </p:nvSpPr>
        <p:spPr>
          <a:xfrm>
            <a:off x="7758201" y="1906509"/>
            <a:ext cx="39188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NOTE:  No AV yet!</a:t>
            </a:r>
          </a:p>
          <a:p>
            <a:r>
              <a:rPr lang="en-US" altLang="zh-CN" dirty="0"/>
              <a:t>Because CK &amp; IK are directly derived from shared long term key K, and there’s no need to deliver these parameters.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6779D77-AB13-4514-A6E9-D0487435DF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8201" y="3599658"/>
            <a:ext cx="4138376" cy="67426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F9FDDEB1-3A3D-4793-A7A2-3585053572F2}"/>
              </a:ext>
            </a:extLst>
          </p:cNvPr>
          <p:cNvSpPr txBox="1"/>
          <p:nvPr/>
        </p:nvSpPr>
        <p:spPr>
          <a:xfrm>
            <a:off x="7826355" y="4515205"/>
            <a:ext cx="35274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NOTE:  AT_MAC != MAC</a:t>
            </a:r>
          </a:p>
          <a:p>
            <a:r>
              <a:rPr lang="en-US" altLang="zh-CN" dirty="0"/>
              <a:t>MAC provides integrity protection for AUTN;</a:t>
            </a:r>
          </a:p>
          <a:p>
            <a:r>
              <a:rPr lang="en-US" altLang="zh-CN" dirty="0"/>
              <a:t>AT_MAC provides integrity protection for the whole AKA-challenge packet.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5028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BD9B12-0DC2-400C-94B3-29C529FCE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Go ahead to EAP-AKA’ !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DCFCD3-2D44-4DCB-9772-D7C0A0795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5054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1961BB-8CAE-4573-8C6E-45853E353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EAP-AKA’ [rfc5448] – general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DD43F3-C95D-40FE-9667-2F142E286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This specification defines a new EAP method, EAP-AKA’, which is a small revision of the EAP-AKA (Extensible Authentication Protocol Method for 3rd Generation Authentication and Key Agreement) method.</a:t>
            </a:r>
          </a:p>
          <a:p>
            <a:r>
              <a:rPr lang="en-US" altLang="zh-CN" dirty="0"/>
              <a:t>The change is </a:t>
            </a:r>
            <a:r>
              <a:rPr lang="en-US" altLang="zh-CN" b="1" dirty="0">
                <a:solidFill>
                  <a:srgbClr val="C00000"/>
                </a:solidFill>
              </a:rPr>
              <a:t>a new key derivation </a:t>
            </a:r>
            <a:r>
              <a:rPr lang="en-US" altLang="zh-CN" dirty="0"/>
              <a:t>function that binds the keys derived within the method to the </a:t>
            </a:r>
            <a:r>
              <a:rPr lang="en-US" altLang="zh-CN" b="1" dirty="0">
                <a:solidFill>
                  <a:srgbClr val="C00000"/>
                </a:solidFill>
              </a:rPr>
              <a:t>name of the access network</a:t>
            </a:r>
            <a:r>
              <a:rPr lang="en-US" altLang="zh-CN" dirty="0"/>
              <a:t>. The new key derivation mechanism has been defined in the 3rd Generation Partnership Project (3GPP). This specification allows its use in EAP in an interoperable manner. In addition, </a:t>
            </a:r>
            <a:r>
              <a:rPr lang="en-US" altLang="zh-CN" b="1" dirty="0">
                <a:solidFill>
                  <a:srgbClr val="C00000"/>
                </a:solidFill>
              </a:rPr>
              <a:t>EAP-AKA’ employs SHA-256 instead of SHA-1.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732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1FB82B-FF40-4CA2-973D-1A4DB0F01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EAP-AKA’ [rfc5448] – AT_MAC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97EF373-5F24-42C2-AC8B-FE69485D3D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83762"/>
            <a:ext cx="7181258" cy="2520117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5FB427F1-2141-4D20-81D1-0C21908F9291}"/>
              </a:ext>
            </a:extLst>
          </p:cNvPr>
          <p:cNvSpPr/>
          <p:nvPr/>
        </p:nvSpPr>
        <p:spPr>
          <a:xfrm>
            <a:off x="764840" y="4032359"/>
            <a:ext cx="1089517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The MAC is calculated over the whole EAP packet and concatenated with optional message-specific data, with the exception that the value field of the MAC attribute is set to zero when calculating the MAC.</a:t>
            </a:r>
          </a:p>
          <a:p>
            <a:endParaRPr lang="en-US" altLang="zh-CN" dirty="0"/>
          </a:p>
          <a:p>
            <a:r>
              <a:rPr lang="en-US" altLang="zh-CN" dirty="0"/>
              <a:t>The MAC algorithm is HMAC-SHA-256-128, a keyed hash value. The HMAC-SHA-256-128 value is obtained from the 32-byte HMAC-SHA-256 value by truncating the output to the first 16 bytes. Hence, the length of the MAC is 16 bytes.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217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1486</Words>
  <Application>Microsoft Office PowerPoint</Application>
  <PresentationFormat>宽屏</PresentationFormat>
  <Paragraphs>145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1" baseType="lpstr">
      <vt:lpstr>等线</vt:lpstr>
      <vt:lpstr>等线 Light</vt:lpstr>
      <vt:lpstr>Arial</vt:lpstr>
      <vt:lpstr>Office 主题​​</vt:lpstr>
      <vt:lpstr>EAP-AKA’ in 5GS</vt:lpstr>
      <vt:lpstr>Let’s start from EAP-AKA.</vt:lpstr>
      <vt:lpstr>EAP-AKA [rfc4178] – message format</vt:lpstr>
      <vt:lpstr>EAP-AKA [rfc4178] – attribute</vt:lpstr>
      <vt:lpstr>EAP-AKA [rfc4178] – identity negotiation</vt:lpstr>
      <vt:lpstr>EAP-AKA [rfc4178] – AKA-challenge authentication token (AUTN) [33.102]</vt:lpstr>
      <vt:lpstr>Go ahead to EAP-AKA’ !</vt:lpstr>
      <vt:lpstr>EAP-AKA’ [rfc5448] – general</vt:lpstr>
      <vt:lpstr>EAP-AKA’ [rfc5448] – AT_MAC</vt:lpstr>
      <vt:lpstr>EAP-AKA’ [rfc5448] – AT_KDF &amp; AT_KDF_INPUT</vt:lpstr>
      <vt:lpstr>Access Network Identity(ANID) [24.302] Serving Network Name (SNN) [24.501]</vt:lpstr>
      <vt:lpstr>EAP-AKA’ [rfc5448] – key derivation</vt:lpstr>
      <vt:lpstr>Network Access Identifier (NAI) [rfc4282][rfc7542] NAI format for SUPI &amp; SUCI [23.501][23.003]</vt:lpstr>
      <vt:lpstr>key derivation function (KDF) [33.220]  IK’ &amp; CK’ derivation [33.402]</vt:lpstr>
      <vt:lpstr>How does EAP-AKA’ perform in 5GS ?</vt:lpstr>
      <vt:lpstr>Further discussion</vt:lpstr>
      <vt:lpstr>Further 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EAP-AKA’ in 5GS</dc:title>
  <dc:creator>chenghao wei</dc:creator>
  <cp:lastModifiedBy>chenghao wei</cp:lastModifiedBy>
  <cp:revision>39</cp:revision>
  <dcterms:created xsi:type="dcterms:W3CDTF">2020-02-26T15:00:34Z</dcterms:created>
  <dcterms:modified xsi:type="dcterms:W3CDTF">2020-02-26T18:59:06Z</dcterms:modified>
</cp:coreProperties>
</file>