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</p:sldIdLst>
  <p:sldSz cx="9144000" cy="5143500" type="screen16x9"/>
  <p:notesSz cx="6858000" cy="9144000"/>
  <p:embeddedFontLst>
    <p:embeddedFont>
      <p:font typeface="Bree Serif" panose="02000503040000020004" pitchFamily="2" charset="77"/>
      <p:regular r:id="rId29"/>
    </p:embeddedFont>
    <p:embeddedFont>
      <p:font typeface="Didact Gothic" pitchFamily="2" charset="0"/>
      <p:regular r:id="rId30"/>
    </p:embeddedFont>
    <p:embeddedFont>
      <p:font typeface="Montserrat" pitchFamily="2" charset="77"/>
      <p:regular r:id="rId31"/>
      <p:bold r:id="rId32"/>
      <p:italic r:id="rId33"/>
      <p:boldItalic r:id="rId34"/>
    </p:embeddedFont>
    <p:embeddedFont>
      <p:font typeface="Roboto Black" panose="02000000000000000000" pitchFamily="2" charset="0"/>
      <p:bold r:id="rId35"/>
      <p:italic r:id="rId36"/>
      <p:boldItalic r:id="rId37"/>
    </p:embeddedFont>
    <p:embeddedFont>
      <p:font typeface="Roboto Light" panose="02000000000000000000" pitchFamily="2" charset="0"/>
      <p:regular r:id="rId38"/>
      <p:bold r:id="rId39"/>
      <p:italic r:id="rId40"/>
      <p:boldItalic r:id="rId41"/>
    </p:embeddedFont>
    <p:embeddedFont>
      <p:font typeface="Roboto Mono Thin" pitchFamily="2" charset="0"/>
      <p:regular r:id="rId42"/>
      <p:bold r:id="rId43"/>
      <p:italic r:id="rId44"/>
      <p:boldItalic r:id="rId45"/>
    </p:embeddedFont>
    <p:embeddedFont>
      <p:font typeface="Roboto Thin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077FC4-BCF3-42AA-9EC1-009B40F15DF6}">
  <a:tblStyle styleId="{C9077FC4-BCF3-42AA-9EC1-009B40F15D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D5E751-1756-4B83-A7D7-7CEB97B6078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5"/>
    <p:restoredTop sz="94669"/>
  </p:normalViewPr>
  <p:slideViewPr>
    <p:cSldViewPr snapToGrid="0">
      <p:cViewPr varScale="1">
        <p:scale>
          <a:sx n="101" d="100"/>
          <a:sy n="101" d="100"/>
        </p:scale>
        <p:origin x="20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45f10ae4f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45f10ae4f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45f10ae4f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645f10ae4f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1964183a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61964183a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1964183ad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1964183ad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45f10ae4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645f10ae4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45f10ae4f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45f10ae4f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64642c4b0b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64642c4b0b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4642c4b0b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4642c4b0b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645f10ae4f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645f10ae4f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Missing: Buffer time, critical path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64642c4b0b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64642c4b0b_2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4642c4b0b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4642c4b0b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61c25f5f3e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61c25f5f3e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1a1dcf1dc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1a1dcf1dc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What is the current value for the metric &amp; did you have to take any action according to your mitigation plan?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61a1dcf1dc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61a1dcf1dc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61a1dcf1dc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61a1dcf1dc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61a1dcf1dc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61a1dcf1dc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45f10ae4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45f10ae4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45f10ae4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45f10ae4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45f10ae4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45f10ae4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45f10ae4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45f10ae4f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1a1dcf1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1a1dcf1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Include functionalities -&gt; below each box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4642c4b0b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4642c4b0b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Include functionalities -&gt; below each box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rgbClr val="48FFD5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ctrTitle"/>
          </p:nvPr>
        </p:nvSpPr>
        <p:spPr>
          <a:xfrm>
            <a:off x="5322450" y="1853643"/>
            <a:ext cx="3129600" cy="2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SPM G5T7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PM REVIEW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</a:rPr>
              <a:t>Beh Wei Chen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</a:rPr>
              <a:t>Wong Wei Ling 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</a:rPr>
              <a:t>Goh Soo Chi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</a:rPr>
              <a:t>Lim Jia Yu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</a:rPr>
              <a:t>Shermin Tan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311700" y="452475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SCHEDULE BREAKDOWN FOR ITERATION </a:t>
            </a:r>
            <a:r>
              <a:rPr lang="es" sz="2400" dirty="0">
                <a:solidFill>
                  <a:srgbClr val="1EFFC1"/>
                </a:solidFill>
              </a:rPr>
              <a:t>2</a:t>
            </a:r>
            <a:r>
              <a:rPr lang="es" sz="2400" dirty="0"/>
              <a:t> </a:t>
            </a:r>
            <a:br>
              <a:rPr lang="es" sz="2400" dirty="0"/>
            </a:br>
            <a:r>
              <a:rPr lang="es" sz="2400" dirty="0"/>
              <a:t>(2019/10/04 - 2019/10/17)</a:t>
            </a:r>
            <a:endParaRPr sz="2400" dirty="0"/>
          </a:p>
        </p:txBody>
      </p:sp>
      <p:cxnSp>
        <p:nvCxnSpPr>
          <p:cNvPr id="335" name="Google Shape;335;p27"/>
          <p:cNvCxnSpPr/>
          <p:nvPr/>
        </p:nvCxnSpPr>
        <p:spPr>
          <a:xfrm>
            <a:off x="311700" y="99962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6" name="Google Shape;336;p27"/>
          <p:cNvSpPr txBox="1"/>
          <p:nvPr/>
        </p:nvSpPr>
        <p:spPr>
          <a:xfrm>
            <a:off x="364500" y="1355150"/>
            <a:ext cx="8932800" cy="3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337" name="Google Shape;337;p27"/>
          <p:cNvGraphicFramePr/>
          <p:nvPr/>
        </p:nvGraphicFramePr>
        <p:xfrm>
          <a:off x="338088" y="1059063"/>
          <a:ext cx="8467800" cy="3631467"/>
        </p:xfrm>
        <a:graphic>
          <a:graphicData uri="http://schemas.openxmlformats.org/drawingml/2006/table">
            <a:tbl>
              <a:tblPr>
                <a:noFill/>
                <a:tableStyleId>{C9077FC4-BCF3-42AA-9EC1-009B40F15DF6}</a:tableStyleId>
              </a:tblPr>
              <a:tblGrid>
                <a:gridCol w="9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Task_ID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EFFC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EFFC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Planned Start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EFFC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Planned Finish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EFFC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Buffer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EFFC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Pair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E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8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1_1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Place bid function (active bidding round, invalid inputs, bidding round number, timetable clash)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2019/10/04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2019/10/04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1_2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Place bid function (check prerequisite courses, sufficient e$, bids for same course)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2019/10/05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2019/10/05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Combine place bid function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2019/10/07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2019/10/07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Drop bid function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2019/10/08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2019/10/08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Drop section function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2019/10/09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2019/10/09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>
            <a:spLocks noGrp="1"/>
          </p:cNvSpPr>
          <p:nvPr>
            <p:ph type="ctrTitle"/>
          </p:nvPr>
        </p:nvSpPr>
        <p:spPr>
          <a:xfrm>
            <a:off x="311700" y="529725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SCHEDULE BREAKDOWN FOR ITERATION </a:t>
            </a:r>
            <a:r>
              <a:rPr lang="es" sz="2400" dirty="0">
                <a:solidFill>
                  <a:srgbClr val="1EFFC1"/>
                </a:solidFill>
              </a:rPr>
              <a:t>2</a:t>
            </a:r>
            <a:r>
              <a:rPr lang="es" sz="2400" dirty="0"/>
              <a:t> </a:t>
            </a:r>
            <a:br>
              <a:rPr lang="es" sz="2400" dirty="0"/>
            </a:br>
            <a:r>
              <a:rPr lang="es" sz="2400" dirty="0">
                <a:solidFill>
                  <a:schemeClr val="lt1"/>
                </a:solidFill>
              </a:rPr>
              <a:t>(2019/10/04 - 2019/10/17)</a:t>
            </a:r>
            <a:endParaRPr sz="2400" dirty="0"/>
          </a:p>
        </p:txBody>
      </p:sp>
      <p:cxnSp>
        <p:nvCxnSpPr>
          <p:cNvPr id="343" name="Google Shape;343;p28"/>
          <p:cNvCxnSpPr/>
          <p:nvPr/>
        </p:nvCxnSpPr>
        <p:spPr>
          <a:xfrm>
            <a:off x="311700" y="107687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4" name="Google Shape;344;p28"/>
          <p:cNvSpPr txBox="1"/>
          <p:nvPr/>
        </p:nvSpPr>
        <p:spPr>
          <a:xfrm>
            <a:off x="364500" y="1355150"/>
            <a:ext cx="8932800" cy="3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345" name="Google Shape;345;p28"/>
          <p:cNvGraphicFramePr/>
          <p:nvPr/>
        </p:nvGraphicFramePr>
        <p:xfrm>
          <a:off x="364500" y="1136325"/>
          <a:ext cx="8467800" cy="3487706"/>
        </p:xfrm>
        <a:graphic>
          <a:graphicData uri="http://schemas.openxmlformats.org/drawingml/2006/table">
            <a:tbl>
              <a:tblPr>
                <a:noFill/>
                <a:tableStyleId>{C9077FC4-BCF3-42AA-9EC1-009B40F15DF6}</a:tableStyleId>
              </a:tblPr>
              <a:tblGrid>
                <a:gridCol w="95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7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Task_ID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EFFC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EFFC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Planned Start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EFFC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Planned Finish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EFFC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Buffer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EFFC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Pair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E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8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Bid section, drop bid, drop section Json checker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2019/10/11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2019/10/11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Prepare test cases and run it for the 3 student functions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2019/10/13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2019/10/13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Prepare bug metrics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2019/10/14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2019/10/14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Deploy app 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2019/10/15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2019/10/15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Prepare App Demo deliverables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2019/10/16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2019/10/16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"/>
          <p:cNvSpPr txBox="1">
            <a:spLocks noGrp="1"/>
          </p:cNvSpPr>
          <p:nvPr>
            <p:ph type="ctrTitle"/>
          </p:nvPr>
        </p:nvSpPr>
        <p:spPr>
          <a:xfrm>
            <a:off x="311700" y="23916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Iteration 2 Workings</a:t>
            </a:r>
            <a:endParaRPr/>
          </a:p>
        </p:txBody>
      </p:sp>
      <p:cxnSp>
        <p:nvCxnSpPr>
          <p:cNvPr id="351" name="Google Shape;351;p29"/>
          <p:cNvCxnSpPr/>
          <p:nvPr/>
        </p:nvCxnSpPr>
        <p:spPr>
          <a:xfrm>
            <a:off x="311700" y="786313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2" name="Google Shape;3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250" y="921963"/>
            <a:ext cx="8467507" cy="398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0"/>
          <p:cNvSpPr txBox="1">
            <a:spLocks noGrp="1"/>
          </p:cNvSpPr>
          <p:nvPr>
            <p:ph type="ctrTitle"/>
          </p:nvPr>
        </p:nvSpPr>
        <p:spPr>
          <a:xfrm>
            <a:off x="311700" y="132696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Iteration 2 Critical Path</a:t>
            </a:r>
            <a:endParaRPr/>
          </a:p>
        </p:txBody>
      </p:sp>
      <p:cxnSp>
        <p:nvCxnSpPr>
          <p:cNvPr id="358" name="Google Shape;358;p30"/>
          <p:cNvCxnSpPr/>
          <p:nvPr/>
        </p:nvCxnSpPr>
        <p:spPr>
          <a:xfrm>
            <a:off x="311700" y="1874113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" name="Google Shape;359;p30"/>
          <p:cNvSpPr/>
          <p:nvPr/>
        </p:nvSpPr>
        <p:spPr>
          <a:xfrm>
            <a:off x="1013800" y="2521025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1_1</a:t>
            </a:r>
            <a:endParaRPr/>
          </a:p>
        </p:txBody>
      </p:sp>
      <p:sp>
        <p:nvSpPr>
          <p:cNvPr id="360" name="Google Shape;360;p30"/>
          <p:cNvSpPr/>
          <p:nvPr/>
        </p:nvSpPr>
        <p:spPr>
          <a:xfrm>
            <a:off x="4760188" y="2938438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</a:t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>
            <a:off x="2262600" y="2938438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362" name="Google Shape;362;p30"/>
          <p:cNvSpPr/>
          <p:nvPr/>
        </p:nvSpPr>
        <p:spPr>
          <a:xfrm>
            <a:off x="3511388" y="2938438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363" name="Google Shape;363;p30"/>
          <p:cNvSpPr/>
          <p:nvPr/>
        </p:nvSpPr>
        <p:spPr>
          <a:xfrm>
            <a:off x="3511388" y="3816538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</a:t>
            </a:r>
            <a:endParaRPr/>
          </a:p>
        </p:txBody>
      </p:sp>
      <p:sp>
        <p:nvSpPr>
          <p:cNvPr id="364" name="Google Shape;364;p30"/>
          <p:cNvSpPr/>
          <p:nvPr/>
        </p:nvSpPr>
        <p:spPr>
          <a:xfrm>
            <a:off x="4760188" y="3816538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</a:t>
            </a:r>
            <a:endParaRPr/>
          </a:p>
        </p:txBody>
      </p:sp>
      <p:cxnSp>
        <p:nvCxnSpPr>
          <p:cNvPr id="365" name="Google Shape;365;p30"/>
          <p:cNvCxnSpPr>
            <a:stCxn id="359" idx="3"/>
            <a:endCxn id="361" idx="1"/>
          </p:cNvCxnSpPr>
          <p:nvPr/>
        </p:nvCxnSpPr>
        <p:spPr>
          <a:xfrm>
            <a:off x="1886200" y="2776625"/>
            <a:ext cx="376500" cy="417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6" name="Google Shape;366;p30"/>
          <p:cNvCxnSpPr>
            <a:stCxn id="361" idx="3"/>
            <a:endCxn id="362" idx="1"/>
          </p:cNvCxnSpPr>
          <p:nvPr/>
        </p:nvCxnSpPr>
        <p:spPr>
          <a:xfrm>
            <a:off x="3135000" y="3194038"/>
            <a:ext cx="3765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7" name="Google Shape;367;p30"/>
          <p:cNvCxnSpPr>
            <a:stCxn id="362" idx="3"/>
            <a:endCxn id="360" idx="1"/>
          </p:cNvCxnSpPr>
          <p:nvPr/>
        </p:nvCxnSpPr>
        <p:spPr>
          <a:xfrm>
            <a:off x="4383788" y="3194038"/>
            <a:ext cx="3765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8" name="Google Shape;368;p30"/>
          <p:cNvSpPr/>
          <p:nvPr/>
        </p:nvSpPr>
        <p:spPr>
          <a:xfrm>
            <a:off x="1013800" y="3305338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1_2</a:t>
            </a:r>
            <a:endParaRPr/>
          </a:p>
        </p:txBody>
      </p:sp>
      <p:cxnSp>
        <p:nvCxnSpPr>
          <p:cNvPr id="370" name="Google Shape;370;p30"/>
          <p:cNvCxnSpPr>
            <a:stCxn id="363" idx="3"/>
            <a:endCxn id="364" idx="1"/>
          </p:cNvCxnSpPr>
          <p:nvPr/>
        </p:nvCxnSpPr>
        <p:spPr>
          <a:xfrm>
            <a:off x="4383788" y="4072138"/>
            <a:ext cx="376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1" name="Google Shape;371;p30"/>
          <p:cNvCxnSpPr>
            <a:stCxn id="368" idx="3"/>
            <a:endCxn id="361" idx="1"/>
          </p:cNvCxnSpPr>
          <p:nvPr/>
        </p:nvCxnSpPr>
        <p:spPr>
          <a:xfrm rot="10800000" flipH="1">
            <a:off x="1886200" y="3194038"/>
            <a:ext cx="376500" cy="3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364;p30">
            <a:extLst>
              <a:ext uri="{FF2B5EF4-FFF2-40B4-BE49-F238E27FC236}">
                <a16:creationId xmlns:a16="http://schemas.microsoft.com/office/drawing/2014/main" id="{EDA8EAAA-3732-F347-8FE6-4F4D7071FB51}"/>
              </a:ext>
            </a:extLst>
          </p:cNvPr>
          <p:cNvSpPr/>
          <p:nvPr/>
        </p:nvSpPr>
        <p:spPr>
          <a:xfrm>
            <a:off x="6008876" y="3816538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7</a:t>
            </a:r>
            <a:endParaRPr dirty="0"/>
          </a:p>
        </p:txBody>
      </p:sp>
      <p:sp>
        <p:nvSpPr>
          <p:cNvPr id="21" name="Google Shape;364;p30">
            <a:extLst>
              <a:ext uri="{FF2B5EF4-FFF2-40B4-BE49-F238E27FC236}">
                <a16:creationId xmlns:a16="http://schemas.microsoft.com/office/drawing/2014/main" id="{7EFD9DC7-9767-5444-A24A-6CF591B7A7A6}"/>
              </a:ext>
            </a:extLst>
          </p:cNvPr>
          <p:cNvSpPr/>
          <p:nvPr/>
        </p:nvSpPr>
        <p:spPr>
          <a:xfrm>
            <a:off x="7257564" y="3816538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8</a:t>
            </a:r>
            <a:endParaRPr dirty="0"/>
          </a:p>
        </p:txBody>
      </p:sp>
      <p:cxnSp>
        <p:nvCxnSpPr>
          <p:cNvPr id="22" name="Google Shape;366;p30">
            <a:extLst>
              <a:ext uri="{FF2B5EF4-FFF2-40B4-BE49-F238E27FC236}">
                <a16:creationId xmlns:a16="http://schemas.microsoft.com/office/drawing/2014/main" id="{61BB4EDC-F3E7-7E41-962B-194D30EEB618}"/>
              </a:ext>
            </a:extLst>
          </p:cNvPr>
          <p:cNvCxnSpPr>
            <a:cxnSpLocks/>
            <a:stCxn id="361" idx="2"/>
          </p:cNvCxnSpPr>
          <p:nvPr/>
        </p:nvCxnSpPr>
        <p:spPr>
          <a:xfrm>
            <a:off x="2698800" y="3449638"/>
            <a:ext cx="842450" cy="3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366;p30">
            <a:extLst>
              <a:ext uri="{FF2B5EF4-FFF2-40B4-BE49-F238E27FC236}">
                <a16:creationId xmlns:a16="http://schemas.microsoft.com/office/drawing/2014/main" id="{9142E454-66C4-574B-A4AA-BA078EB7146B}"/>
              </a:ext>
            </a:extLst>
          </p:cNvPr>
          <p:cNvCxnSpPr>
            <a:cxnSpLocks/>
            <a:endCxn id="363" idx="0"/>
          </p:cNvCxnSpPr>
          <p:nvPr/>
        </p:nvCxnSpPr>
        <p:spPr>
          <a:xfrm>
            <a:off x="3947544" y="3449638"/>
            <a:ext cx="44" cy="3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366;p30">
            <a:extLst>
              <a:ext uri="{FF2B5EF4-FFF2-40B4-BE49-F238E27FC236}">
                <a16:creationId xmlns:a16="http://schemas.microsoft.com/office/drawing/2014/main" id="{3095B11D-7B6D-1545-8663-4ECEB4D15892}"/>
              </a:ext>
            </a:extLst>
          </p:cNvPr>
          <p:cNvCxnSpPr>
            <a:cxnSpLocks/>
          </p:cNvCxnSpPr>
          <p:nvPr/>
        </p:nvCxnSpPr>
        <p:spPr>
          <a:xfrm flipH="1">
            <a:off x="4383744" y="3447738"/>
            <a:ext cx="752434" cy="368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370;p30">
            <a:extLst>
              <a:ext uri="{FF2B5EF4-FFF2-40B4-BE49-F238E27FC236}">
                <a16:creationId xmlns:a16="http://schemas.microsoft.com/office/drawing/2014/main" id="{7BB41DB5-0292-0240-9C76-CAAC9722CBB2}"/>
              </a:ext>
            </a:extLst>
          </p:cNvPr>
          <p:cNvCxnSpPr/>
          <p:nvPr/>
        </p:nvCxnSpPr>
        <p:spPr>
          <a:xfrm>
            <a:off x="5632476" y="4072138"/>
            <a:ext cx="376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370;p30">
            <a:extLst>
              <a:ext uri="{FF2B5EF4-FFF2-40B4-BE49-F238E27FC236}">
                <a16:creationId xmlns:a16="http://schemas.microsoft.com/office/drawing/2014/main" id="{C0905D34-6244-814F-BB74-F21FFFFE0ACA}"/>
              </a:ext>
            </a:extLst>
          </p:cNvPr>
          <p:cNvCxnSpPr/>
          <p:nvPr/>
        </p:nvCxnSpPr>
        <p:spPr>
          <a:xfrm>
            <a:off x="6881164" y="4072138"/>
            <a:ext cx="376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 txBox="1">
            <a:spLocks noGrp="1"/>
          </p:cNvSpPr>
          <p:nvPr>
            <p:ph type="ctrTitle"/>
          </p:nvPr>
        </p:nvSpPr>
        <p:spPr>
          <a:xfrm>
            <a:off x="311700" y="494775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SCHEDULE BREAKDOWN FOR ITERATION </a:t>
            </a:r>
            <a:r>
              <a:rPr lang="es" sz="2400" dirty="0">
                <a:solidFill>
                  <a:srgbClr val="42FFB7"/>
                </a:solidFill>
              </a:rPr>
              <a:t>3</a:t>
            </a:r>
            <a:r>
              <a:rPr lang="es" sz="2400" dirty="0"/>
              <a:t> </a:t>
            </a:r>
            <a:br>
              <a:rPr lang="es" sz="2400" dirty="0"/>
            </a:br>
            <a:r>
              <a:rPr lang="es" sz="2400" dirty="0"/>
              <a:t>(2019/10/18 - 2019/10/31)</a:t>
            </a:r>
            <a:endParaRPr sz="2400" dirty="0"/>
          </a:p>
        </p:txBody>
      </p:sp>
      <p:cxnSp>
        <p:nvCxnSpPr>
          <p:cNvPr id="377" name="Google Shape;377;p31"/>
          <p:cNvCxnSpPr/>
          <p:nvPr/>
        </p:nvCxnSpPr>
        <p:spPr>
          <a:xfrm>
            <a:off x="311700" y="104192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8" name="Google Shape;378;p31"/>
          <p:cNvSpPr txBox="1"/>
          <p:nvPr/>
        </p:nvSpPr>
        <p:spPr>
          <a:xfrm>
            <a:off x="364500" y="1355150"/>
            <a:ext cx="8932800" cy="3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379" name="Google Shape;379;p31"/>
          <p:cNvGraphicFramePr/>
          <p:nvPr/>
        </p:nvGraphicFramePr>
        <p:xfrm>
          <a:off x="311700" y="1101375"/>
          <a:ext cx="8520600" cy="3390488"/>
        </p:xfrm>
        <a:graphic>
          <a:graphicData uri="http://schemas.openxmlformats.org/drawingml/2006/table">
            <a:tbl>
              <a:tblPr>
                <a:noFill/>
                <a:tableStyleId>{C9077FC4-BCF3-42AA-9EC1-009B40F15DF6}</a:tableStyleId>
              </a:tblPr>
              <a:tblGrid>
                <a:gridCol w="81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Task_ID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2F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2F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Planned Start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2F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Planned Finish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2F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Buffer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2F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Pair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2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 round function (check bidding round and active bidding round)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2019/10/18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2019/10/18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2_1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Clear round function (round 1)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2019/10/19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2019/10/19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2_2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Clear round function (round 2)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2019/10/20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2019/10/20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Combine clear round function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2019/10/21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2019/10/21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View bidding function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2019/10/22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2019/10/22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Debugging session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2019/10/23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2019/10/23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"/>
          <p:cNvSpPr txBox="1">
            <a:spLocks noGrp="1"/>
          </p:cNvSpPr>
          <p:nvPr>
            <p:ph type="ctrTitle"/>
          </p:nvPr>
        </p:nvSpPr>
        <p:spPr>
          <a:xfrm>
            <a:off x="311700" y="478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SCHEDULE BREAKDOWN FOR ITERATION </a:t>
            </a:r>
            <a:r>
              <a:rPr lang="es" sz="2400" dirty="0">
                <a:solidFill>
                  <a:srgbClr val="42FFB7"/>
                </a:solidFill>
              </a:rPr>
              <a:t>3</a:t>
            </a:r>
            <a:r>
              <a:rPr lang="es" sz="2400" dirty="0"/>
              <a:t> </a:t>
            </a:r>
            <a:br>
              <a:rPr lang="es" sz="2400" dirty="0"/>
            </a:br>
            <a:r>
              <a:rPr lang="es" sz="2400" dirty="0">
                <a:solidFill>
                  <a:schemeClr val="lt1"/>
                </a:solidFill>
              </a:rPr>
              <a:t>(2019/10/18 - 2019/10/31)</a:t>
            </a:r>
            <a:endParaRPr sz="2400" dirty="0"/>
          </a:p>
        </p:txBody>
      </p:sp>
      <p:cxnSp>
        <p:nvCxnSpPr>
          <p:cNvPr id="385" name="Google Shape;385;p32"/>
          <p:cNvCxnSpPr/>
          <p:nvPr/>
        </p:nvCxnSpPr>
        <p:spPr>
          <a:xfrm>
            <a:off x="311700" y="1025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" name="Google Shape;386;p32"/>
          <p:cNvSpPr txBox="1"/>
          <p:nvPr/>
        </p:nvSpPr>
        <p:spPr>
          <a:xfrm>
            <a:off x="364500" y="1355150"/>
            <a:ext cx="8932800" cy="3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387" name="Google Shape;387;p32"/>
          <p:cNvGraphicFramePr/>
          <p:nvPr/>
        </p:nvGraphicFramePr>
        <p:xfrm>
          <a:off x="311700" y="1085150"/>
          <a:ext cx="8520600" cy="3631112"/>
        </p:xfrm>
        <a:graphic>
          <a:graphicData uri="http://schemas.openxmlformats.org/drawingml/2006/table">
            <a:tbl>
              <a:tblPr>
                <a:noFill/>
                <a:tableStyleId>{C9077FC4-BCF3-42AA-9EC1-009B40F15DF6}</a:tableStyleId>
              </a:tblPr>
              <a:tblGrid>
                <a:gridCol w="80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3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Task_ID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2F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2F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Planned Start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2F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Planned Finish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2F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Buffer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2F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Pair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2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 round, clear round Json checker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2019/10/24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2019/10/24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Prepare test cases and run it for start &amp; clear round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2019/10/26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2019/10/26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Prepare bug metrics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2019/10/27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2019/10/27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Deploy app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2019/10/28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2019/10/28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app on web server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2019/10/29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2019/10/29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Acceptance Test preparations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2019/10/30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2019/10/30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"/>
          <p:cNvSpPr txBox="1">
            <a:spLocks noGrp="1"/>
          </p:cNvSpPr>
          <p:nvPr>
            <p:ph type="ctrTitle"/>
          </p:nvPr>
        </p:nvSpPr>
        <p:spPr>
          <a:xfrm>
            <a:off x="311700" y="29176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Iteration 3 Workings</a:t>
            </a:r>
            <a:endParaRPr/>
          </a:p>
        </p:txBody>
      </p:sp>
      <p:cxnSp>
        <p:nvCxnSpPr>
          <p:cNvPr id="393" name="Google Shape;393;p33"/>
          <p:cNvCxnSpPr/>
          <p:nvPr/>
        </p:nvCxnSpPr>
        <p:spPr>
          <a:xfrm>
            <a:off x="311700" y="838913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94" name="Google Shape;3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826" y="970012"/>
            <a:ext cx="7232326" cy="38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 txBox="1">
            <a:spLocks noGrp="1"/>
          </p:cNvSpPr>
          <p:nvPr>
            <p:ph type="ctrTitle"/>
          </p:nvPr>
        </p:nvSpPr>
        <p:spPr>
          <a:xfrm>
            <a:off x="311700" y="75101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Iteration 3 Critical Path</a:t>
            </a:r>
            <a:endParaRPr/>
          </a:p>
        </p:txBody>
      </p:sp>
      <p:cxnSp>
        <p:nvCxnSpPr>
          <p:cNvPr id="400" name="Google Shape;400;p34"/>
          <p:cNvCxnSpPr/>
          <p:nvPr/>
        </p:nvCxnSpPr>
        <p:spPr>
          <a:xfrm>
            <a:off x="311700" y="1298163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1" name="Google Shape;401;p34"/>
          <p:cNvSpPr/>
          <p:nvPr/>
        </p:nvSpPr>
        <p:spPr>
          <a:xfrm>
            <a:off x="389400" y="1724150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2_1</a:t>
            </a:r>
            <a:endParaRPr/>
          </a:p>
        </p:txBody>
      </p:sp>
      <p:sp>
        <p:nvSpPr>
          <p:cNvPr id="402" name="Google Shape;402;p34"/>
          <p:cNvSpPr/>
          <p:nvPr/>
        </p:nvSpPr>
        <p:spPr>
          <a:xfrm>
            <a:off x="4135788" y="2141563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</a:t>
            </a: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1638200" y="2141563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2886988" y="2141563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</a:t>
            </a: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5384600" y="2141563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</a:t>
            </a:r>
            <a:endParaRPr/>
          </a:p>
        </p:txBody>
      </p:sp>
      <p:sp>
        <p:nvSpPr>
          <p:cNvPr id="406" name="Google Shape;406;p34"/>
          <p:cNvSpPr/>
          <p:nvPr/>
        </p:nvSpPr>
        <p:spPr>
          <a:xfrm>
            <a:off x="6633400" y="2141563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</a:t>
            </a:r>
            <a:endParaRPr/>
          </a:p>
        </p:txBody>
      </p:sp>
      <p:cxnSp>
        <p:nvCxnSpPr>
          <p:cNvPr id="407" name="Google Shape;407;p34"/>
          <p:cNvCxnSpPr>
            <a:stCxn id="401" idx="3"/>
            <a:endCxn id="403" idx="1"/>
          </p:cNvCxnSpPr>
          <p:nvPr/>
        </p:nvCxnSpPr>
        <p:spPr>
          <a:xfrm>
            <a:off x="1261800" y="1979750"/>
            <a:ext cx="376500" cy="417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" name="Google Shape;408;p34"/>
          <p:cNvCxnSpPr>
            <a:stCxn id="403" idx="3"/>
            <a:endCxn id="404" idx="1"/>
          </p:cNvCxnSpPr>
          <p:nvPr/>
        </p:nvCxnSpPr>
        <p:spPr>
          <a:xfrm>
            <a:off x="2510600" y="2397163"/>
            <a:ext cx="3765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9" name="Google Shape;409;p34"/>
          <p:cNvCxnSpPr>
            <a:stCxn id="404" idx="3"/>
            <a:endCxn id="402" idx="1"/>
          </p:cNvCxnSpPr>
          <p:nvPr/>
        </p:nvCxnSpPr>
        <p:spPr>
          <a:xfrm>
            <a:off x="3759388" y="2397163"/>
            <a:ext cx="3765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0" name="Google Shape;410;p34"/>
          <p:cNvSpPr/>
          <p:nvPr/>
        </p:nvSpPr>
        <p:spPr>
          <a:xfrm>
            <a:off x="389400" y="2508463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2_2</a:t>
            </a:r>
            <a:endParaRPr/>
          </a:p>
        </p:txBody>
      </p:sp>
      <p:cxnSp>
        <p:nvCxnSpPr>
          <p:cNvPr id="411" name="Google Shape;411;p34"/>
          <p:cNvCxnSpPr>
            <a:stCxn id="402" idx="3"/>
            <a:endCxn id="405" idx="1"/>
          </p:cNvCxnSpPr>
          <p:nvPr/>
        </p:nvCxnSpPr>
        <p:spPr>
          <a:xfrm>
            <a:off x="5008188" y="2397163"/>
            <a:ext cx="3765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" name="Google Shape;412;p34"/>
          <p:cNvCxnSpPr>
            <a:stCxn id="405" idx="3"/>
            <a:endCxn id="406" idx="1"/>
          </p:cNvCxnSpPr>
          <p:nvPr/>
        </p:nvCxnSpPr>
        <p:spPr>
          <a:xfrm>
            <a:off x="6257000" y="2397163"/>
            <a:ext cx="3765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3" name="Google Shape;413;p34"/>
          <p:cNvCxnSpPr>
            <a:stCxn id="410" idx="3"/>
            <a:endCxn id="403" idx="1"/>
          </p:cNvCxnSpPr>
          <p:nvPr/>
        </p:nvCxnSpPr>
        <p:spPr>
          <a:xfrm rot="10800000" flipH="1">
            <a:off x="1261800" y="2397163"/>
            <a:ext cx="376500" cy="3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4" name="Google Shape;414;p34"/>
          <p:cNvSpPr/>
          <p:nvPr/>
        </p:nvSpPr>
        <p:spPr>
          <a:xfrm>
            <a:off x="7882200" y="2141563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</a:t>
            </a:r>
            <a:endParaRPr/>
          </a:p>
        </p:txBody>
      </p:sp>
      <p:cxnSp>
        <p:nvCxnSpPr>
          <p:cNvPr id="415" name="Google Shape;415;p34"/>
          <p:cNvCxnSpPr/>
          <p:nvPr/>
        </p:nvCxnSpPr>
        <p:spPr>
          <a:xfrm>
            <a:off x="7505700" y="2397163"/>
            <a:ext cx="3765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6" name="Google Shape;416;p34"/>
          <p:cNvSpPr/>
          <p:nvPr/>
        </p:nvSpPr>
        <p:spPr>
          <a:xfrm>
            <a:off x="7882200" y="2993563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10</a:t>
            </a:r>
            <a:endParaRPr/>
          </a:p>
        </p:txBody>
      </p:sp>
      <p:cxnSp>
        <p:nvCxnSpPr>
          <p:cNvPr id="417" name="Google Shape;417;p34"/>
          <p:cNvCxnSpPr/>
          <p:nvPr/>
        </p:nvCxnSpPr>
        <p:spPr>
          <a:xfrm rot="5400000">
            <a:off x="8130150" y="2805313"/>
            <a:ext cx="3765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8" name="Google Shape;418;p34"/>
          <p:cNvSpPr/>
          <p:nvPr/>
        </p:nvSpPr>
        <p:spPr>
          <a:xfrm>
            <a:off x="7882200" y="3881263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11</a:t>
            </a:r>
            <a:endParaRPr/>
          </a:p>
        </p:txBody>
      </p:sp>
      <p:cxnSp>
        <p:nvCxnSpPr>
          <p:cNvPr id="419" name="Google Shape;419;p34"/>
          <p:cNvCxnSpPr/>
          <p:nvPr/>
        </p:nvCxnSpPr>
        <p:spPr>
          <a:xfrm rot="5400000">
            <a:off x="8130150" y="3693013"/>
            <a:ext cx="3765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SCHEDULE BREAKDOWN FOR ITERATION </a:t>
            </a:r>
            <a:r>
              <a:rPr lang="es" sz="2400" dirty="0">
                <a:solidFill>
                  <a:srgbClr val="48FFD5"/>
                </a:solidFill>
              </a:rPr>
              <a:t>4</a:t>
            </a:r>
            <a:r>
              <a:rPr lang="es" sz="2400" dirty="0">
                <a:solidFill>
                  <a:srgbClr val="1EFFC1"/>
                </a:solidFill>
              </a:rPr>
              <a:t> </a:t>
            </a:r>
            <a:br>
              <a:rPr lang="es" sz="2400" dirty="0">
                <a:solidFill>
                  <a:srgbClr val="1EFFC1"/>
                </a:solidFill>
              </a:rPr>
            </a:br>
            <a:r>
              <a:rPr lang="es" sz="2400" dirty="0"/>
              <a:t>(2019/11/01 - 2019/11/17)</a:t>
            </a:r>
            <a:endParaRPr sz="2400" dirty="0"/>
          </a:p>
        </p:txBody>
      </p:sp>
      <p:cxnSp>
        <p:nvCxnSpPr>
          <p:cNvPr id="425" name="Google Shape;425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6" name="Google Shape;426;p35"/>
          <p:cNvSpPr txBox="1"/>
          <p:nvPr/>
        </p:nvSpPr>
        <p:spPr>
          <a:xfrm>
            <a:off x="364500" y="1355150"/>
            <a:ext cx="8932800" cy="3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427" name="Google Shape;427;p35"/>
          <p:cNvGraphicFramePr/>
          <p:nvPr>
            <p:extLst>
              <p:ext uri="{D42A27DB-BD31-4B8C-83A1-F6EECF244321}">
                <p14:modId xmlns:p14="http://schemas.microsoft.com/office/powerpoint/2010/main" val="3302576995"/>
              </p:ext>
            </p:extLst>
          </p:nvPr>
        </p:nvGraphicFramePr>
        <p:xfrm>
          <a:off x="311700" y="1251150"/>
          <a:ext cx="8520600" cy="3578985"/>
        </p:xfrm>
        <a:graphic>
          <a:graphicData uri="http://schemas.openxmlformats.org/drawingml/2006/table">
            <a:tbl>
              <a:tblPr>
                <a:noFill/>
                <a:tableStyleId>{C9077FC4-BCF3-42AA-9EC1-009B40F15DF6}</a:tableStyleId>
              </a:tblPr>
              <a:tblGrid>
                <a:gridCol w="125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6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Task_ID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EFFC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EFFC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Planned Start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EFFC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Planned Finish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EFFC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Buffer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EFFC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Pair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E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Prepare additional test cases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2019/11/01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2019/11/02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Fix all bugs from UAT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2019/11/03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2019/11/07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Prepare bug metrics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2019/11/08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2019/11/10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Deploy app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2019/11/11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2019/11/11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app on web server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2019/11/12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2019/11/14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Final presentation preparations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2019/11/15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2019/11/17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6"/>
          <p:cNvSpPr txBox="1">
            <a:spLocks noGrp="1"/>
          </p:cNvSpPr>
          <p:nvPr>
            <p:ph type="ctrTitle"/>
          </p:nvPr>
        </p:nvSpPr>
        <p:spPr>
          <a:xfrm>
            <a:off x="311700" y="527688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Iteration 4 Workings</a:t>
            </a:r>
            <a:endParaRPr/>
          </a:p>
        </p:txBody>
      </p:sp>
      <p:cxnSp>
        <p:nvCxnSpPr>
          <p:cNvPr id="433" name="Google Shape;433;p36"/>
          <p:cNvCxnSpPr/>
          <p:nvPr/>
        </p:nvCxnSpPr>
        <p:spPr>
          <a:xfrm>
            <a:off x="311700" y="107483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34" name="Google Shape;4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00" y="1406275"/>
            <a:ext cx="8576602" cy="32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04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05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06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3" name="Google Shape;213;p19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01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4" name="Google Shape;214;p19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02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5" name="Google Shape;215;p19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03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6" name="Google Shape;216;p19"/>
          <p:cNvSpPr txBox="1">
            <a:spLocks noGrp="1"/>
          </p:cNvSpPr>
          <p:nvPr>
            <p:ph type="ctrTitle" idx="16"/>
          </p:nvPr>
        </p:nvSpPr>
        <p:spPr>
          <a:xfrm>
            <a:off x="689013" y="21308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Functionalities</a:t>
            </a:r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ctrTitle" idx="17"/>
          </p:nvPr>
        </p:nvSpPr>
        <p:spPr>
          <a:xfrm>
            <a:off x="643488" y="30391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Milestones</a:t>
            </a:r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ctrTitle" idx="18"/>
          </p:nvPr>
        </p:nvSpPr>
        <p:spPr>
          <a:xfrm>
            <a:off x="643488" y="3899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Schedule</a:t>
            </a:r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ctrTitle" idx="19"/>
          </p:nvPr>
        </p:nvSpPr>
        <p:spPr>
          <a:xfrm>
            <a:off x="6424513" y="21308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Bug Metrics</a:t>
            </a:r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ctrTitle" idx="20"/>
          </p:nvPr>
        </p:nvSpPr>
        <p:spPr>
          <a:xfrm>
            <a:off x="6424513" y="303913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Roles &amp; Responsibilities</a:t>
            </a:r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ctrTitle" idx="21"/>
          </p:nvPr>
        </p:nvSpPr>
        <p:spPr>
          <a:xfrm>
            <a:off x="6424513" y="40023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Pair Programming Teams &amp; Rotation Plan</a:t>
            </a:r>
            <a:endParaRPr/>
          </a:p>
        </p:txBody>
      </p:sp>
      <p:sp>
        <p:nvSpPr>
          <p:cNvPr id="222" name="Google Shape;222;p19"/>
          <p:cNvSpPr/>
          <p:nvPr/>
        </p:nvSpPr>
        <p:spPr>
          <a:xfrm>
            <a:off x="3580030" y="2925019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" name="Google Shape;223;p19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24" name="Google Shape;224;p19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0" name="Google Shape;230;p1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1" name="Google Shape;231;p19"/>
          <p:cNvGrpSpPr/>
          <p:nvPr/>
        </p:nvGrpSpPr>
        <p:grpSpPr>
          <a:xfrm>
            <a:off x="3584503" y="3853643"/>
            <a:ext cx="419981" cy="364711"/>
            <a:chOff x="5648375" y="238125"/>
            <a:chExt cx="483125" cy="483125"/>
          </a:xfrm>
        </p:grpSpPr>
        <p:sp>
          <p:nvSpPr>
            <p:cNvPr id="232" name="Google Shape;232;p19"/>
            <p:cNvSpPr/>
            <p:nvPr/>
          </p:nvSpPr>
          <p:spPr>
            <a:xfrm>
              <a:off x="5648375" y="23812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4001" y="1132"/>
                  </a:moveTo>
                  <a:cubicBezTo>
                    <a:pt x="4315" y="1132"/>
                    <a:pt x="4569" y="1386"/>
                    <a:pt x="4569" y="1700"/>
                  </a:cubicBezTo>
                  <a:lnTo>
                    <a:pt x="4569" y="3965"/>
                  </a:lnTo>
                  <a:cubicBezTo>
                    <a:pt x="4569" y="4276"/>
                    <a:pt x="4315" y="4529"/>
                    <a:pt x="4001" y="4529"/>
                  </a:cubicBezTo>
                  <a:cubicBezTo>
                    <a:pt x="3687" y="4529"/>
                    <a:pt x="3436" y="4276"/>
                    <a:pt x="3436" y="3965"/>
                  </a:cubicBezTo>
                  <a:lnTo>
                    <a:pt x="3436" y="1700"/>
                  </a:lnTo>
                  <a:cubicBezTo>
                    <a:pt x="3436" y="1386"/>
                    <a:pt x="3687" y="1132"/>
                    <a:pt x="4001" y="1132"/>
                  </a:cubicBezTo>
                  <a:close/>
                  <a:moveTo>
                    <a:pt x="9662" y="1132"/>
                  </a:moveTo>
                  <a:cubicBezTo>
                    <a:pt x="9976" y="1132"/>
                    <a:pt x="10230" y="1386"/>
                    <a:pt x="10230" y="1700"/>
                  </a:cubicBezTo>
                  <a:lnTo>
                    <a:pt x="10230" y="3965"/>
                  </a:lnTo>
                  <a:cubicBezTo>
                    <a:pt x="10230" y="4276"/>
                    <a:pt x="9976" y="4529"/>
                    <a:pt x="9662" y="4529"/>
                  </a:cubicBezTo>
                  <a:cubicBezTo>
                    <a:pt x="9348" y="4529"/>
                    <a:pt x="9098" y="4276"/>
                    <a:pt x="9098" y="3965"/>
                  </a:cubicBezTo>
                  <a:lnTo>
                    <a:pt x="9098" y="1700"/>
                  </a:lnTo>
                  <a:cubicBezTo>
                    <a:pt x="9098" y="1386"/>
                    <a:pt x="9348" y="1132"/>
                    <a:pt x="9662" y="1132"/>
                  </a:cubicBezTo>
                  <a:close/>
                  <a:moveTo>
                    <a:pt x="15324" y="1132"/>
                  </a:moveTo>
                  <a:cubicBezTo>
                    <a:pt x="15638" y="1132"/>
                    <a:pt x="15891" y="1386"/>
                    <a:pt x="15891" y="1700"/>
                  </a:cubicBezTo>
                  <a:lnTo>
                    <a:pt x="15891" y="3965"/>
                  </a:lnTo>
                  <a:cubicBezTo>
                    <a:pt x="15891" y="4276"/>
                    <a:pt x="15638" y="4529"/>
                    <a:pt x="15324" y="4529"/>
                  </a:cubicBezTo>
                  <a:cubicBezTo>
                    <a:pt x="15010" y="4529"/>
                    <a:pt x="14759" y="4276"/>
                    <a:pt x="14759" y="3965"/>
                  </a:cubicBezTo>
                  <a:lnTo>
                    <a:pt x="14759" y="1700"/>
                  </a:lnTo>
                  <a:cubicBezTo>
                    <a:pt x="14759" y="1386"/>
                    <a:pt x="15010" y="1132"/>
                    <a:pt x="15324" y="1132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51"/>
                    <a:pt x="18192" y="3965"/>
                  </a:cubicBezTo>
                  <a:lnTo>
                    <a:pt x="18192" y="6833"/>
                  </a:lnTo>
                  <a:lnTo>
                    <a:pt x="1132" y="6833"/>
                  </a:lnTo>
                  <a:lnTo>
                    <a:pt x="1132" y="3965"/>
                  </a:lnTo>
                  <a:cubicBezTo>
                    <a:pt x="1132" y="3651"/>
                    <a:pt x="1386" y="3397"/>
                    <a:pt x="1700" y="3397"/>
                  </a:cubicBezTo>
                  <a:lnTo>
                    <a:pt x="2304" y="3397"/>
                  </a:lnTo>
                  <a:lnTo>
                    <a:pt x="2304" y="3965"/>
                  </a:lnTo>
                  <a:cubicBezTo>
                    <a:pt x="2304" y="4901"/>
                    <a:pt x="3062" y="5661"/>
                    <a:pt x="4001" y="5661"/>
                  </a:cubicBezTo>
                  <a:cubicBezTo>
                    <a:pt x="4940" y="5661"/>
                    <a:pt x="5701" y="4901"/>
                    <a:pt x="5701" y="3965"/>
                  </a:cubicBezTo>
                  <a:lnTo>
                    <a:pt x="5701" y="3397"/>
                  </a:lnTo>
                  <a:lnTo>
                    <a:pt x="7965" y="3397"/>
                  </a:lnTo>
                  <a:lnTo>
                    <a:pt x="7965" y="3965"/>
                  </a:lnTo>
                  <a:cubicBezTo>
                    <a:pt x="7965" y="4901"/>
                    <a:pt x="8723" y="5661"/>
                    <a:pt x="9662" y="5661"/>
                  </a:cubicBezTo>
                  <a:cubicBezTo>
                    <a:pt x="10601" y="5661"/>
                    <a:pt x="11362" y="4901"/>
                    <a:pt x="11362" y="3965"/>
                  </a:cubicBezTo>
                  <a:lnTo>
                    <a:pt x="11362" y="3397"/>
                  </a:lnTo>
                  <a:lnTo>
                    <a:pt x="13627" y="3397"/>
                  </a:lnTo>
                  <a:lnTo>
                    <a:pt x="13627" y="3965"/>
                  </a:lnTo>
                  <a:cubicBezTo>
                    <a:pt x="13627" y="4901"/>
                    <a:pt x="14385" y="5661"/>
                    <a:pt x="15324" y="5661"/>
                  </a:cubicBezTo>
                  <a:cubicBezTo>
                    <a:pt x="16263" y="5661"/>
                    <a:pt x="17024" y="4901"/>
                    <a:pt x="17024" y="3965"/>
                  </a:cubicBezTo>
                  <a:lnTo>
                    <a:pt x="17024" y="3397"/>
                  </a:lnTo>
                  <a:close/>
                  <a:moveTo>
                    <a:pt x="18192" y="7965"/>
                  </a:moveTo>
                  <a:lnTo>
                    <a:pt x="18192" y="17628"/>
                  </a:lnTo>
                  <a:cubicBezTo>
                    <a:pt x="18192" y="17939"/>
                    <a:pt x="17939" y="18192"/>
                    <a:pt x="17628" y="18192"/>
                  </a:cubicBezTo>
                  <a:lnTo>
                    <a:pt x="1700" y="18192"/>
                  </a:lnTo>
                  <a:cubicBezTo>
                    <a:pt x="1386" y="18192"/>
                    <a:pt x="1132" y="17939"/>
                    <a:pt x="1132" y="17628"/>
                  </a:cubicBezTo>
                  <a:lnTo>
                    <a:pt x="1132" y="7965"/>
                  </a:lnTo>
                  <a:close/>
                  <a:moveTo>
                    <a:pt x="4001" y="0"/>
                  </a:moveTo>
                  <a:cubicBezTo>
                    <a:pt x="3062" y="0"/>
                    <a:pt x="2304" y="761"/>
                    <a:pt x="2304" y="1700"/>
                  </a:cubicBezTo>
                  <a:lnTo>
                    <a:pt x="2304" y="2265"/>
                  </a:lnTo>
                  <a:lnTo>
                    <a:pt x="1700" y="2265"/>
                  </a:lnTo>
                  <a:cubicBezTo>
                    <a:pt x="761" y="2265"/>
                    <a:pt x="0" y="3025"/>
                    <a:pt x="0" y="3965"/>
                  </a:cubicBezTo>
                  <a:lnTo>
                    <a:pt x="0" y="17628"/>
                  </a:lnTo>
                  <a:cubicBezTo>
                    <a:pt x="0" y="18564"/>
                    <a:pt x="761" y="19324"/>
                    <a:pt x="1700" y="19324"/>
                  </a:cubicBezTo>
                  <a:lnTo>
                    <a:pt x="17628" y="19324"/>
                  </a:lnTo>
                  <a:cubicBezTo>
                    <a:pt x="18564" y="19324"/>
                    <a:pt x="19325" y="18564"/>
                    <a:pt x="19325" y="17628"/>
                  </a:cubicBezTo>
                  <a:lnTo>
                    <a:pt x="19325" y="3965"/>
                  </a:lnTo>
                  <a:cubicBezTo>
                    <a:pt x="19325" y="3025"/>
                    <a:pt x="18564" y="2265"/>
                    <a:pt x="17628" y="2265"/>
                  </a:cubicBezTo>
                  <a:lnTo>
                    <a:pt x="17024" y="2265"/>
                  </a:lnTo>
                  <a:lnTo>
                    <a:pt x="17024" y="1700"/>
                  </a:lnTo>
                  <a:cubicBezTo>
                    <a:pt x="17024" y="761"/>
                    <a:pt x="16263" y="0"/>
                    <a:pt x="15324" y="0"/>
                  </a:cubicBezTo>
                  <a:cubicBezTo>
                    <a:pt x="14385" y="0"/>
                    <a:pt x="13627" y="761"/>
                    <a:pt x="13627" y="1700"/>
                  </a:cubicBezTo>
                  <a:lnTo>
                    <a:pt x="13627" y="2265"/>
                  </a:lnTo>
                  <a:lnTo>
                    <a:pt x="11362" y="2265"/>
                  </a:lnTo>
                  <a:lnTo>
                    <a:pt x="11362" y="1700"/>
                  </a:lnTo>
                  <a:cubicBezTo>
                    <a:pt x="11362" y="761"/>
                    <a:pt x="10601" y="0"/>
                    <a:pt x="9662" y="0"/>
                  </a:cubicBezTo>
                  <a:cubicBezTo>
                    <a:pt x="8723" y="0"/>
                    <a:pt x="7965" y="761"/>
                    <a:pt x="7965" y="1700"/>
                  </a:cubicBezTo>
                  <a:lnTo>
                    <a:pt x="7965" y="2265"/>
                  </a:lnTo>
                  <a:lnTo>
                    <a:pt x="5701" y="2265"/>
                  </a:lnTo>
                  <a:lnTo>
                    <a:pt x="5701" y="1700"/>
                  </a:lnTo>
                  <a:cubicBezTo>
                    <a:pt x="5701" y="761"/>
                    <a:pt x="4940" y="0"/>
                    <a:pt x="400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570595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</a:endParaRPr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584750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5989025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570595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</a:endParaRPr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584750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5989025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570595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584750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8"/>
                  </a:cubicBezTo>
                  <a:cubicBezTo>
                    <a:pt x="3394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5989025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</a:endParaRPr>
            </a:p>
          </p:txBody>
        </p:sp>
      </p:grpSp>
      <p:grpSp>
        <p:nvGrpSpPr>
          <p:cNvPr id="242" name="Google Shape;242;p19"/>
          <p:cNvGrpSpPr/>
          <p:nvPr/>
        </p:nvGrpSpPr>
        <p:grpSpPr>
          <a:xfrm>
            <a:off x="5109469" y="2035098"/>
            <a:ext cx="413620" cy="406867"/>
            <a:chOff x="-19822675" y="3692750"/>
            <a:chExt cx="304850" cy="304200"/>
          </a:xfrm>
        </p:grpSpPr>
        <p:sp>
          <p:nvSpPr>
            <p:cNvPr id="243" name="Google Shape;243;p19"/>
            <p:cNvSpPr/>
            <p:nvPr/>
          </p:nvSpPr>
          <p:spPr>
            <a:xfrm>
              <a:off x="-19715550" y="3692750"/>
              <a:ext cx="90600" cy="60675"/>
            </a:xfrm>
            <a:custGeom>
              <a:avLst/>
              <a:gdLst/>
              <a:ahLst/>
              <a:cxnLst/>
              <a:rect l="l" t="t" r="r" b="b"/>
              <a:pathLst>
                <a:path w="3624" h="2427" extrusionOk="0">
                  <a:moveTo>
                    <a:pt x="441" y="1"/>
                  </a:moveTo>
                  <a:cubicBezTo>
                    <a:pt x="252" y="1"/>
                    <a:pt x="95" y="158"/>
                    <a:pt x="95" y="379"/>
                  </a:cubicBezTo>
                  <a:cubicBezTo>
                    <a:pt x="0" y="946"/>
                    <a:pt x="315" y="1482"/>
                    <a:pt x="756" y="1828"/>
                  </a:cubicBezTo>
                  <a:cubicBezTo>
                    <a:pt x="567" y="1986"/>
                    <a:pt x="347" y="2175"/>
                    <a:pt x="252" y="2427"/>
                  </a:cubicBezTo>
                  <a:cubicBezTo>
                    <a:pt x="756" y="2269"/>
                    <a:pt x="1261" y="2175"/>
                    <a:pt x="1828" y="2175"/>
                  </a:cubicBezTo>
                  <a:cubicBezTo>
                    <a:pt x="2363" y="2175"/>
                    <a:pt x="2867" y="2238"/>
                    <a:pt x="3403" y="2427"/>
                  </a:cubicBezTo>
                  <a:cubicBezTo>
                    <a:pt x="3277" y="2175"/>
                    <a:pt x="3088" y="1986"/>
                    <a:pt x="2867" y="1828"/>
                  </a:cubicBezTo>
                  <a:cubicBezTo>
                    <a:pt x="3308" y="1513"/>
                    <a:pt x="3623" y="946"/>
                    <a:pt x="3623" y="379"/>
                  </a:cubicBezTo>
                  <a:cubicBezTo>
                    <a:pt x="3623" y="158"/>
                    <a:pt x="3466" y="1"/>
                    <a:pt x="3277" y="1"/>
                  </a:cubicBezTo>
                  <a:cubicBezTo>
                    <a:pt x="3088" y="1"/>
                    <a:pt x="2930" y="158"/>
                    <a:pt x="2930" y="379"/>
                  </a:cubicBezTo>
                  <a:cubicBezTo>
                    <a:pt x="2930" y="946"/>
                    <a:pt x="2458" y="1482"/>
                    <a:pt x="1859" y="1482"/>
                  </a:cubicBezTo>
                  <a:cubicBezTo>
                    <a:pt x="1261" y="1482"/>
                    <a:pt x="788" y="946"/>
                    <a:pt x="788" y="379"/>
                  </a:cubicBezTo>
                  <a:cubicBezTo>
                    <a:pt x="788" y="158"/>
                    <a:pt x="630" y="1"/>
                    <a:pt x="44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-19660425" y="3766200"/>
              <a:ext cx="142600" cy="230750"/>
            </a:xfrm>
            <a:custGeom>
              <a:avLst/>
              <a:gdLst/>
              <a:ahLst/>
              <a:cxnLst/>
              <a:rect l="l" t="t" r="r" b="b"/>
              <a:pathLst>
                <a:path w="5704" h="9230" extrusionOk="0">
                  <a:moveTo>
                    <a:pt x="1733" y="3521"/>
                  </a:moveTo>
                  <a:cubicBezTo>
                    <a:pt x="1922" y="3521"/>
                    <a:pt x="2080" y="3679"/>
                    <a:pt x="2080" y="3899"/>
                  </a:cubicBezTo>
                  <a:cubicBezTo>
                    <a:pt x="2080" y="4088"/>
                    <a:pt x="1922" y="4246"/>
                    <a:pt x="1733" y="4246"/>
                  </a:cubicBezTo>
                  <a:cubicBezTo>
                    <a:pt x="1544" y="4246"/>
                    <a:pt x="1387" y="4088"/>
                    <a:pt x="1387" y="3899"/>
                  </a:cubicBezTo>
                  <a:cubicBezTo>
                    <a:pt x="1387" y="3679"/>
                    <a:pt x="1544" y="3521"/>
                    <a:pt x="1733" y="3521"/>
                  </a:cubicBezTo>
                  <a:close/>
                  <a:moveTo>
                    <a:pt x="2080" y="4939"/>
                  </a:moveTo>
                  <a:cubicBezTo>
                    <a:pt x="2490" y="4939"/>
                    <a:pt x="2805" y="5254"/>
                    <a:pt x="2805" y="5664"/>
                  </a:cubicBezTo>
                  <a:cubicBezTo>
                    <a:pt x="2805" y="6042"/>
                    <a:pt x="2490" y="6357"/>
                    <a:pt x="2080" y="6357"/>
                  </a:cubicBezTo>
                  <a:cubicBezTo>
                    <a:pt x="1702" y="6357"/>
                    <a:pt x="1387" y="6042"/>
                    <a:pt x="1387" y="5664"/>
                  </a:cubicBezTo>
                  <a:cubicBezTo>
                    <a:pt x="1387" y="5254"/>
                    <a:pt x="1702" y="4939"/>
                    <a:pt x="2080" y="4939"/>
                  </a:cubicBezTo>
                  <a:close/>
                  <a:moveTo>
                    <a:pt x="5346" y="0"/>
                  </a:moveTo>
                  <a:cubicBezTo>
                    <a:pt x="5207" y="0"/>
                    <a:pt x="5057" y="65"/>
                    <a:pt x="5010" y="182"/>
                  </a:cubicBezTo>
                  <a:lnTo>
                    <a:pt x="4348" y="1474"/>
                  </a:lnTo>
                  <a:lnTo>
                    <a:pt x="3309" y="1883"/>
                  </a:lnTo>
                  <a:cubicBezTo>
                    <a:pt x="3088" y="1568"/>
                    <a:pt x="2805" y="1253"/>
                    <a:pt x="2490" y="1001"/>
                  </a:cubicBezTo>
                  <a:cubicBezTo>
                    <a:pt x="2017" y="1946"/>
                    <a:pt x="1103" y="2671"/>
                    <a:pt x="1" y="2797"/>
                  </a:cubicBezTo>
                  <a:lnTo>
                    <a:pt x="1387" y="8877"/>
                  </a:lnTo>
                  <a:cubicBezTo>
                    <a:pt x="2175" y="8562"/>
                    <a:pt x="2805" y="8027"/>
                    <a:pt x="3309" y="7365"/>
                  </a:cubicBezTo>
                  <a:lnTo>
                    <a:pt x="4348" y="7743"/>
                  </a:lnTo>
                  <a:lnTo>
                    <a:pt x="5010" y="9035"/>
                  </a:lnTo>
                  <a:cubicBezTo>
                    <a:pt x="5078" y="9149"/>
                    <a:pt x="5213" y="9230"/>
                    <a:pt x="5342" y="9230"/>
                  </a:cubicBezTo>
                  <a:cubicBezTo>
                    <a:pt x="5391" y="9230"/>
                    <a:pt x="5439" y="9218"/>
                    <a:pt x="5483" y="9192"/>
                  </a:cubicBezTo>
                  <a:cubicBezTo>
                    <a:pt x="5640" y="9129"/>
                    <a:pt x="5703" y="8877"/>
                    <a:pt x="5640" y="8720"/>
                  </a:cubicBezTo>
                  <a:lnTo>
                    <a:pt x="4915" y="7270"/>
                  </a:lnTo>
                  <a:cubicBezTo>
                    <a:pt x="4884" y="7207"/>
                    <a:pt x="4821" y="7113"/>
                    <a:pt x="4726" y="7113"/>
                  </a:cubicBezTo>
                  <a:lnTo>
                    <a:pt x="3718" y="6735"/>
                  </a:lnTo>
                  <a:cubicBezTo>
                    <a:pt x="4002" y="6168"/>
                    <a:pt x="4128" y="5569"/>
                    <a:pt x="4222" y="4939"/>
                  </a:cubicBezTo>
                  <a:lnTo>
                    <a:pt x="5325" y="4939"/>
                  </a:lnTo>
                  <a:cubicBezTo>
                    <a:pt x="5514" y="4939"/>
                    <a:pt x="5672" y="4782"/>
                    <a:pt x="5672" y="4592"/>
                  </a:cubicBezTo>
                  <a:cubicBezTo>
                    <a:pt x="5672" y="4403"/>
                    <a:pt x="5514" y="4246"/>
                    <a:pt x="5325" y="4246"/>
                  </a:cubicBezTo>
                  <a:lnTo>
                    <a:pt x="4222" y="4246"/>
                  </a:lnTo>
                  <a:cubicBezTo>
                    <a:pt x="4191" y="3616"/>
                    <a:pt x="4002" y="2986"/>
                    <a:pt x="3718" y="2482"/>
                  </a:cubicBezTo>
                  <a:lnTo>
                    <a:pt x="4726" y="2072"/>
                  </a:lnTo>
                  <a:cubicBezTo>
                    <a:pt x="4821" y="2041"/>
                    <a:pt x="4884" y="2009"/>
                    <a:pt x="4915" y="1915"/>
                  </a:cubicBezTo>
                  <a:lnTo>
                    <a:pt x="5640" y="497"/>
                  </a:lnTo>
                  <a:cubicBezTo>
                    <a:pt x="5703" y="339"/>
                    <a:pt x="5640" y="119"/>
                    <a:pt x="5483" y="24"/>
                  </a:cubicBezTo>
                  <a:cubicBezTo>
                    <a:pt x="5442" y="8"/>
                    <a:pt x="5395" y="0"/>
                    <a:pt x="534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-19728150" y="3763650"/>
              <a:ext cx="114225" cy="54375"/>
            </a:xfrm>
            <a:custGeom>
              <a:avLst/>
              <a:gdLst/>
              <a:ahLst/>
              <a:cxnLst/>
              <a:rect l="l" t="t" r="r" b="b"/>
              <a:pathLst>
                <a:path w="4569" h="2175" extrusionOk="0">
                  <a:moveTo>
                    <a:pt x="2269" y="0"/>
                  </a:moveTo>
                  <a:cubicBezTo>
                    <a:pt x="1449" y="0"/>
                    <a:pt x="662" y="252"/>
                    <a:pt x="0" y="630"/>
                  </a:cubicBezTo>
                  <a:cubicBezTo>
                    <a:pt x="126" y="914"/>
                    <a:pt x="315" y="1197"/>
                    <a:pt x="504" y="1418"/>
                  </a:cubicBezTo>
                  <a:cubicBezTo>
                    <a:pt x="977" y="1891"/>
                    <a:pt x="1607" y="2174"/>
                    <a:pt x="2269" y="2174"/>
                  </a:cubicBezTo>
                  <a:cubicBezTo>
                    <a:pt x="3308" y="2174"/>
                    <a:pt x="4222" y="1544"/>
                    <a:pt x="4568" y="630"/>
                  </a:cubicBezTo>
                  <a:cubicBezTo>
                    <a:pt x="3907" y="252"/>
                    <a:pt x="3119" y="0"/>
                    <a:pt x="226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-19695075" y="3868400"/>
              <a:ext cx="48075" cy="110300"/>
            </a:xfrm>
            <a:custGeom>
              <a:avLst/>
              <a:gdLst/>
              <a:ahLst/>
              <a:cxnLst/>
              <a:rect l="l" t="t" r="r" b="b"/>
              <a:pathLst>
                <a:path w="1923" h="4412" extrusionOk="0">
                  <a:moveTo>
                    <a:pt x="977" y="0"/>
                  </a:moveTo>
                  <a:lnTo>
                    <a:pt x="0" y="4285"/>
                  </a:lnTo>
                  <a:cubicBezTo>
                    <a:pt x="316" y="4380"/>
                    <a:pt x="631" y="4411"/>
                    <a:pt x="977" y="4411"/>
                  </a:cubicBezTo>
                  <a:cubicBezTo>
                    <a:pt x="1261" y="4411"/>
                    <a:pt x="1576" y="4380"/>
                    <a:pt x="1922" y="4285"/>
                  </a:cubicBezTo>
                  <a:lnTo>
                    <a:pt x="977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-19822675" y="3764250"/>
              <a:ext cx="142575" cy="229550"/>
            </a:xfrm>
            <a:custGeom>
              <a:avLst/>
              <a:gdLst/>
              <a:ahLst/>
              <a:cxnLst/>
              <a:rect l="l" t="t" r="r" b="b"/>
              <a:pathLst>
                <a:path w="5703" h="9182" extrusionOk="0">
                  <a:moveTo>
                    <a:pt x="3939" y="3599"/>
                  </a:moveTo>
                  <a:cubicBezTo>
                    <a:pt x="4128" y="3599"/>
                    <a:pt x="4285" y="3757"/>
                    <a:pt x="4285" y="3977"/>
                  </a:cubicBezTo>
                  <a:cubicBezTo>
                    <a:pt x="4285" y="4166"/>
                    <a:pt x="4128" y="4324"/>
                    <a:pt x="3939" y="4324"/>
                  </a:cubicBezTo>
                  <a:cubicBezTo>
                    <a:pt x="3750" y="4324"/>
                    <a:pt x="3592" y="4166"/>
                    <a:pt x="3592" y="3977"/>
                  </a:cubicBezTo>
                  <a:cubicBezTo>
                    <a:pt x="3592" y="3757"/>
                    <a:pt x="3750" y="3599"/>
                    <a:pt x="3939" y="3599"/>
                  </a:cubicBezTo>
                  <a:close/>
                  <a:moveTo>
                    <a:pt x="3592" y="5017"/>
                  </a:moveTo>
                  <a:cubicBezTo>
                    <a:pt x="3970" y="5017"/>
                    <a:pt x="4285" y="5332"/>
                    <a:pt x="4285" y="5742"/>
                  </a:cubicBezTo>
                  <a:cubicBezTo>
                    <a:pt x="4285" y="6120"/>
                    <a:pt x="3970" y="6435"/>
                    <a:pt x="3592" y="6435"/>
                  </a:cubicBezTo>
                  <a:cubicBezTo>
                    <a:pt x="3183" y="6435"/>
                    <a:pt x="2868" y="6120"/>
                    <a:pt x="2868" y="5742"/>
                  </a:cubicBezTo>
                  <a:cubicBezTo>
                    <a:pt x="2868" y="5332"/>
                    <a:pt x="3183" y="5017"/>
                    <a:pt x="3592" y="5017"/>
                  </a:cubicBezTo>
                  <a:close/>
                  <a:moveTo>
                    <a:pt x="371" y="1"/>
                  </a:moveTo>
                  <a:cubicBezTo>
                    <a:pt x="318" y="1"/>
                    <a:pt x="266" y="12"/>
                    <a:pt x="221" y="39"/>
                  </a:cubicBezTo>
                  <a:cubicBezTo>
                    <a:pt x="64" y="102"/>
                    <a:pt x="1" y="354"/>
                    <a:pt x="64" y="480"/>
                  </a:cubicBezTo>
                  <a:lnTo>
                    <a:pt x="788" y="1930"/>
                  </a:lnTo>
                  <a:cubicBezTo>
                    <a:pt x="820" y="1993"/>
                    <a:pt x="914" y="2056"/>
                    <a:pt x="977" y="2056"/>
                  </a:cubicBezTo>
                  <a:lnTo>
                    <a:pt x="2017" y="2465"/>
                  </a:lnTo>
                  <a:cubicBezTo>
                    <a:pt x="1733" y="3001"/>
                    <a:pt x="1576" y="3599"/>
                    <a:pt x="1481" y="4229"/>
                  </a:cubicBezTo>
                  <a:lnTo>
                    <a:pt x="379" y="4229"/>
                  </a:lnTo>
                  <a:cubicBezTo>
                    <a:pt x="190" y="4229"/>
                    <a:pt x="32" y="4387"/>
                    <a:pt x="32" y="4576"/>
                  </a:cubicBezTo>
                  <a:cubicBezTo>
                    <a:pt x="32" y="4797"/>
                    <a:pt x="190" y="4954"/>
                    <a:pt x="379" y="4954"/>
                  </a:cubicBezTo>
                  <a:lnTo>
                    <a:pt x="1481" y="4954"/>
                  </a:lnTo>
                  <a:cubicBezTo>
                    <a:pt x="1544" y="5584"/>
                    <a:pt x="1733" y="6151"/>
                    <a:pt x="2017" y="6718"/>
                  </a:cubicBezTo>
                  <a:lnTo>
                    <a:pt x="977" y="7096"/>
                  </a:lnTo>
                  <a:cubicBezTo>
                    <a:pt x="914" y="7159"/>
                    <a:pt x="820" y="7191"/>
                    <a:pt x="788" y="7254"/>
                  </a:cubicBezTo>
                  <a:lnTo>
                    <a:pt x="64" y="8672"/>
                  </a:lnTo>
                  <a:cubicBezTo>
                    <a:pt x="1" y="8829"/>
                    <a:pt x="64" y="9081"/>
                    <a:pt x="221" y="9144"/>
                  </a:cubicBezTo>
                  <a:cubicBezTo>
                    <a:pt x="282" y="9170"/>
                    <a:pt x="340" y="9182"/>
                    <a:pt x="394" y="9182"/>
                  </a:cubicBezTo>
                  <a:cubicBezTo>
                    <a:pt x="536" y="9182"/>
                    <a:pt x="648" y="9101"/>
                    <a:pt x="694" y="8987"/>
                  </a:cubicBezTo>
                  <a:lnTo>
                    <a:pt x="1387" y="7695"/>
                  </a:lnTo>
                  <a:lnTo>
                    <a:pt x="2395" y="7317"/>
                  </a:lnTo>
                  <a:cubicBezTo>
                    <a:pt x="2868" y="7979"/>
                    <a:pt x="3529" y="8483"/>
                    <a:pt x="4317" y="8829"/>
                  </a:cubicBezTo>
                  <a:lnTo>
                    <a:pt x="5703" y="2749"/>
                  </a:lnTo>
                  <a:cubicBezTo>
                    <a:pt x="4947" y="2749"/>
                    <a:pt x="4285" y="2434"/>
                    <a:pt x="3813" y="1930"/>
                  </a:cubicBezTo>
                  <a:cubicBezTo>
                    <a:pt x="3529" y="1646"/>
                    <a:pt x="3340" y="1362"/>
                    <a:pt x="3214" y="1016"/>
                  </a:cubicBezTo>
                  <a:cubicBezTo>
                    <a:pt x="2899" y="1236"/>
                    <a:pt x="2647" y="1552"/>
                    <a:pt x="2395" y="1867"/>
                  </a:cubicBezTo>
                  <a:lnTo>
                    <a:pt x="1387" y="1489"/>
                  </a:lnTo>
                  <a:lnTo>
                    <a:pt x="694" y="165"/>
                  </a:lnTo>
                  <a:cubicBezTo>
                    <a:pt x="649" y="75"/>
                    <a:pt x="506" y="1"/>
                    <a:pt x="37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19"/>
          <p:cNvSpPr/>
          <p:nvPr/>
        </p:nvSpPr>
        <p:spPr>
          <a:xfrm>
            <a:off x="5119149" y="3832554"/>
            <a:ext cx="413625" cy="406885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249" name="Google Shape;249;p19"/>
          <p:cNvGrpSpPr/>
          <p:nvPr/>
        </p:nvGrpSpPr>
        <p:grpSpPr>
          <a:xfrm>
            <a:off x="3600921" y="2052153"/>
            <a:ext cx="387128" cy="372779"/>
            <a:chOff x="2676100" y="832575"/>
            <a:chExt cx="483125" cy="483125"/>
          </a:xfrm>
        </p:grpSpPr>
        <p:sp>
          <p:nvSpPr>
            <p:cNvPr id="250" name="Google Shape;250;p19"/>
            <p:cNvSpPr/>
            <p:nvPr/>
          </p:nvSpPr>
          <p:spPr>
            <a:xfrm>
              <a:off x="2676100" y="83257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2762000" y="918475"/>
              <a:ext cx="311400" cy="311400"/>
            </a:xfrm>
            <a:custGeom>
              <a:avLst/>
              <a:gdLst/>
              <a:ahLst/>
              <a:cxnLst/>
              <a:rect l="l" t="t" r="r" b="b"/>
              <a:pathLst>
                <a:path w="12456" h="12456" extrusionOk="0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2810775" y="975075"/>
              <a:ext cx="206025" cy="198150"/>
            </a:xfrm>
            <a:custGeom>
              <a:avLst/>
              <a:gdLst/>
              <a:ahLst/>
              <a:cxnLst/>
              <a:rect l="l" t="t" r="r" b="b"/>
              <a:pathLst>
                <a:path w="8241" h="7926" extrusionOk="0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>
            <a:spLocks noGrp="1"/>
          </p:cNvSpPr>
          <p:nvPr>
            <p:ph type="ctrTitle"/>
          </p:nvPr>
        </p:nvSpPr>
        <p:spPr>
          <a:xfrm>
            <a:off x="311700" y="141766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Iteration 4 Critical Path</a:t>
            </a:r>
            <a:endParaRPr/>
          </a:p>
        </p:txBody>
      </p:sp>
      <p:cxnSp>
        <p:nvCxnSpPr>
          <p:cNvPr id="440" name="Google Shape;440;p37"/>
          <p:cNvCxnSpPr/>
          <p:nvPr/>
        </p:nvCxnSpPr>
        <p:spPr>
          <a:xfrm>
            <a:off x="311700" y="1964813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1" name="Google Shape;441;p37"/>
          <p:cNvSpPr/>
          <p:nvPr/>
        </p:nvSpPr>
        <p:spPr>
          <a:xfrm>
            <a:off x="1638200" y="2430325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442" name="Google Shape;442;p37"/>
          <p:cNvSpPr/>
          <p:nvPr/>
        </p:nvSpPr>
        <p:spPr>
          <a:xfrm>
            <a:off x="5384588" y="2847738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</a:t>
            </a:r>
            <a:endParaRPr/>
          </a:p>
        </p:txBody>
      </p:sp>
      <p:sp>
        <p:nvSpPr>
          <p:cNvPr id="443" name="Google Shape;443;p37"/>
          <p:cNvSpPr/>
          <p:nvPr/>
        </p:nvSpPr>
        <p:spPr>
          <a:xfrm>
            <a:off x="2887000" y="2847738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444" name="Google Shape;444;p37"/>
          <p:cNvSpPr/>
          <p:nvPr/>
        </p:nvSpPr>
        <p:spPr>
          <a:xfrm>
            <a:off x="4135788" y="2847738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</a:t>
            </a:r>
            <a:endParaRPr/>
          </a:p>
        </p:txBody>
      </p:sp>
      <p:sp>
        <p:nvSpPr>
          <p:cNvPr id="445" name="Google Shape;445;p37"/>
          <p:cNvSpPr/>
          <p:nvPr/>
        </p:nvSpPr>
        <p:spPr>
          <a:xfrm>
            <a:off x="6633400" y="2847738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</a:t>
            </a:r>
            <a:endParaRPr/>
          </a:p>
        </p:txBody>
      </p:sp>
      <p:cxnSp>
        <p:nvCxnSpPr>
          <p:cNvPr id="446" name="Google Shape;446;p37"/>
          <p:cNvCxnSpPr>
            <a:stCxn id="441" idx="3"/>
            <a:endCxn id="443" idx="1"/>
          </p:cNvCxnSpPr>
          <p:nvPr/>
        </p:nvCxnSpPr>
        <p:spPr>
          <a:xfrm>
            <a:off x="2510600" y="2685925"/>
            <a:ext cx="376500" cy="417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7" name="Google Shape;447;p37"/>
          <p:cNvCxnSpPr>
            <a:stCxn id="443" idx="3"/>
            <a:endCxn id="444" idx="1"/>
          </p:cNvCxnSpPr>
          <p:nvPr/>
        </p:nvCxnSpPr>
        <p:spPr>
          <a:xfrm>
            <a:off x="3759400" y="3103338"/>
            <a:ext cx="3765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8" name="Google Shape;448;p37"/>
          <p:cNvCxnSpPr>
            <a:stCxn id="444" idx="3"/>
            <a:endCxn id="442" idx="1"/>
          </p:cNvCxnSpPr>
          <p:nvPr/>
        </p:nvCxnSpPr>
        <p:spPr>
          <a:xfrm>
            <a:off x="5008188" y="3103338"/>
            <a:ext cx="3765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9" name="Google Shape;449;p37"/>
          <p:cNvSpPr/>
          <p:nvPr/>
        </p:nvSpPr>
        <p:spPr>
          <a:xfrm>
            <a:off x="1638200" y="3214638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cxnSp>
        <p:nvCxnSpPr>
          <p:cNvPr id="450" name="Google Shape;450;p37"/>
          <p:cNvCxnSpPr>
            <a:stCxn id="442" idx="3"/>
            <a:endCxn id="445" idx="1"/>
          </p:cNvCxnSpPr>
          <p:nvPr/>
        </p:nvCxnSpPr>
        <p:spPr>
          <a:xfrm>
            <a:off x="6256988" y="3103338"/>
            <a:ext cx="3765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1" name="Google Shape;451;p37"/>
          <p:cNvCxnSpPr>
            <a:stCxn id="449" idx="3"/>
            <a:endCxn id="443" idx="1"/>
          </p:cNvCxnSpPr>
          <p:nvPr/>
        </p:nvCxnSpPr>
        <p:spPr>
          <a:xfrm rot="10800000" flipH="1">
            <a:off x="2510600" y="3103338"/>
            <a:ext cx="376500" cy="3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We Came Up with Our Schedule</a:t>
            </a:r>
            <a:endParaRPr/>
          </a:p>
        </p:txBody>
      </p:sp>
      <p:cxnSp>
        <p:nvCxnSpPr>
          <p:cNvPr id="457" name="Google Shape;457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8" name="Google Shape;458;p38"/>
          <p:cNvSpPr txBox="1"/>
          <p:nvPr/>
        </p:nvSpPr>
        <p:spPr>
          <a:xfrm>
            <a:off x="364500" y="1355150"/>
            <a:ext cx="8467800" cy="3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400"/>
              <a:buFont typeface="Roboto Light"/>
              <a:buChar char="●"/>
            </a:pPr>
            <a:r>
              <a:rPr lang="es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rPr>
              <a:t>Work should be allocated fairly across the team for every iteration</a:t>
            </a:r>
            <a:endParaRPr>
              <a:solidFill>
                <a:srgbClr val="48FFD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400"/>
              <a:buFont typeface="Roboto Light"/>
              <a:buChar char="●"/>
            </a:pPr>
            <a:r>
              <a:rPr lang="es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rPr>
              <a:t>Tasks scheduled should have been broken down such that they are achievable within the span of the pair programming session (estimated to the best of our abilities)</a:t>
            </a:r>
            <a:endParaRPr>
              <a:solidFill>
                <a:srgbClr val="48FFD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400"/>
              <a:buFont typeface="Roboto Light"/>
              <a:buChar char="●"/>
            </a:pPr>
            <a:r>
              <a:rPr lang="es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rPr>
              <a:t>To minimise github conflicts, pairs should ideally try to coordinate and work on different days or at different timings</a:t>
            </a:r>
            <a:endParaRPr>
              <a:solidFill>
                <a:srgbClr val="48FFD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9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Bug Metrics</a:t>
            </a:r>
            <a:endParaRPr/>
          </a:p>
        </p:txBody>
      </p:sp>
      <p:cxnSp>
        <p:nvCxnSpPr>
          <p:cNvPr id="464" name="Google Shape;464;p3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65" name="Google Shape;465;p39"/>
          <p:cNvGraphicFramePr/>
          <p:nvPr/>
        </p:nvGraphicFramePr>
        <p:xfrm>
          <a:off x="952500" y="1381650"/>
          <a:ext cx="7239000" cy="3505080"/>
        </p:xfrm>
        <a:graphic>
          <a:graphicData uri="http://schemas.openxmlformats.org/drawingml/2006/table">
            <a:tbl>
              <a:tblPr>
                <a:noFill/>
                <a:tableStyleId>{3CD5E751-1756-4B83-A7D7-7CEB97B60781}</a:tableStyleId>
              </a:tblPr>
              <a:tblGrid>
                <a:gridCol w="38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Iteration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Function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Description 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Severity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Score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48FF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Bootstrap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 round and clear round link placeholders missing from bootstrap page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Low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Bootstrap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Failed to print correct number of bid.csv rows processed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High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Bootstrap</a:t>
                      </a:r>
                      <a:endParaRPr sz="11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Course.php convertDateTime function var_dumps a bunch of datetime objects on json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Low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0"/>
          <p:cNvSpPr txBox="1">
            <a:spLocks noGrp="1"/>
          </p:cNvSpPr>
          <p:nvPr>
            <p:ph type="ctrTitle"/>
          </p:nvPr>
        </p:nvSpPr>
        <p:spPr>
          <a:xfrm>
            <a:off x="311700" y="25966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Roles and Responsibilities</a:t>
            </a:r>
            <a:endParaRPr/>
          </a:p>
        </p:txBody>
      </p:sp>
      <p:cxnSp>
        <p:nvCxnSpPr>
          <p:cNvPr id="471" name="Google Shape;471;p40"/>
          <p:cNvCxnSpPr/>
          <p:nvPr/>
        </p:nvCxnSpPr>
        <p:spPr>
          <a:xfrm>
            <a:off x="311700" y="806813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72" name="Google Shape;472;p40"/>
          <p:cNvGraphicFramePr/>
          <p:nvPr>
            <p:extLst>
              <p:ext uri="{D42A27DB-BD31-4B8C-83A1-F6EECF244321}">
                <p14:modId xmlns:p14="http://schemas.microsoft.com/office/powerpoint/2010/main" val="1559772042"/>
              </p:ext>
            </p:extLst>
          </p:nvPr>
        </p:nvGraphicFramePr>
        <p:xfrm>
          <a:off x="311700" y="963513"/>
          <a:ext cx="8520600" cy="3843856"/>
        </p:xfrm>
        <a:graphic>
          <a:graphicData uri="http://schemas.openxmlformats.org/drawingml/2006/table">
            <a:tbl>
              <a:tblPr>
                <a:noFill/>
                <a:tableStyleId>{3CD5E751-1756-4B83-A7D7-7CEB97B60781}</a:tableStyleId>
              </a:tblPr>
              <a:tblGrid>
                <a:gridCol w="100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3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4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PM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Pair (1)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Pair (2)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Pair (3)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Milestones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48FF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Iteration 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BFBF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Jia Yu</a:t>
                      </a:r>
                      <a:endParaRPr>
                        <a:solidFill>
                          <a:srgbClr val="FBFBF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BFBF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Wei Chen, Shermin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BFBF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Geralyn,</a:t>
                      </a:r>
                      <a:endParaRPr>
                        <a:solidFill>
                          <a:srgbClr val="FBFBF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BFBF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Wei Ling</a:t>
                      </a:r>
                      <a:endParaRPr>
                        <a:solidFill>
                          <a:srgbClr val="FBFBF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2019/09/16 - 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2019/10/3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PM Review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Iteration 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BFBF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Wei Chen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BFBF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Jia Yu, Shermin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BFBF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Geralyn,</a:t>
                      </a:r>
                      <a:endParaRPr>
                        <a:solidFill>
                          <a:srgbClr val="FBFBF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BFBF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Wei Ling</a:t>
                      </a:r>
                      <a:endParaRPr>
                        <a:solidFill>
                          <a:srgbClr val="FBFBF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Wei Chen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Geralyn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2019/10/04 - 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2019/10/17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App 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Demo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Iteration 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BFBF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Shermin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BFBF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Wei Chen,</a:t>
                      </a:r>
                      <a:endParaRPr>
                        <a:solidFill>
                          <a:srgbClr val="FBFBF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BFBF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Wei Ling</a:t>
                      </a:r>
                      <a:endParaRPr>
                        <a:solidFill>
                          <a:srgbClr val="FBFBF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BFBF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Geralyn,</a:t>
                      </a:r>
                      <a:endParaRPr>
                        <a:solidFill>
                          <a:srgbClr val="FBFBF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BFBF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Jia Yu</a:t>
                      </a:r>
                      <a:endParaRPr>
                        <a:solidFill>
                          <a:srgbClr val="FBFBF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2019/10/18 - 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2019/10/31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UAT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Iteration 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BFBF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Wei Ling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BFBF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Wei Chen,</a:t>
                      </a:r>
                      <a:endParaRPr>
                        <a:solidFill>
                          <a:srgbClr val="FBFBF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BFBF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Shermin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BFBF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Geralyn,</a:t>
                      </a:r>
                      <a:endParaRPr>
                        <a:solidFill>
                          <a:srgbClr val="FBFBF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BFBF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Jia Yu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2019/11/01 - 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2019/11/17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Final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Submission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Iteration 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BFBF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Geralyn</a:t>
                      </a:r>
                      <a:endParaRPr/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BFBF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Wei Chen,</a:t>
                      </a:r>
                      <a:endParaRPr>
                        <a:solidFill>
                          <a:srgbClr val="FBFBF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BFBF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Wei Ling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BFBF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Jia Yu, Shermin 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2019/11/18 - 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2019/11/21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Final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Presentation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1"/>
          <p:cNvSpPr txBox="1">
            <a:spLocks noGrp="1"/>
          </p:cNvSpPr>
          <p:nvPr>
            <p:ph type="ctrTitle"/>
          </p:nvPr>
        </p:nvSpPr>
        <p:spPr>
          <a:xfrm>
            <a:off x="311700" y="752875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Pair Programming Teams &amp; Rotation Plan</a:t>
            </a:r>
            <a:endParaRPr/>
          </a:p>
        </p:txBody>
      </p:sp>
      <p:cxnSp>
        <p:nvCxnSpPr>
          <p:cNvPr id="478" name="Google Shape;478;p41"/>
          <p:cNvCxnSpPr/>
          <p:nvPr/>
        </p:nvCxnSpPr>
        <p:spPr>
          <a:xfrm>
            <a:off x="311700" y="130002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9" name="Google Shape;479;p41"/>
          <p:cNvSpPr txBox="1"/>
          <p:nvPr/>
        </p:nvSpPr>
        <p:spPr>
          <a:xfrm>
            <a:off x="338100" y="1251150"/>
            <a:ext cx="8467800" cy="3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480" name="Google Shape;480;p41"/>
          <p:cNvGraphicFramePr/>
          <p:nvPr/>
        </p:nvGraphicFramePr>
        <p:xfrm>
          <a:off x="952500" y="1525575"/>
          <a:ext cx="7239000" cy="2859917"/>
        </p:xfrm>
        <a:graphic>
          <a:graphicData uri="http://schemas.openxmlformats.org/drawingml/2006/table">
            <a:tbl>
              <a:tblPr>
                <a:noFill/>
                <a:tableStyleId>{3CD5E751-1756-4B83-A7D7-7CEB97B60781}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Pair (1a)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Pair (1b)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Pair (2a)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Pair (2b)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PM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Iteration 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Wei Chen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Shermin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Geralyn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Wei Ling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Jia Yu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Iteration 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Jia Yu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Shermin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Geralyn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Wei Ling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Wei Chen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Iteration 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Wei Chen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Wei Ling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Geralyn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Jia Yu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Shermin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Iteration 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Shermin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Wei Chen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Geralyn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Jia Yu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Wei Ling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Iteration 5</a:t>
                      </a:r>
                      <a:endParaRPr/>
                    </a:p>
                  </a:txBody>
                  <a:tcPr marL="91425" marR="91425" marT="91425" marB="91425"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Wei Ling</a:t>
                      </a:r>
                      <a:endParaRPr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Wei Chen</a:t>
                      </a:r>
                      <a:endParaRPr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Shermin</a:t>
                      </a:r>
                      <a:endParaRPr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Jia Yu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A7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Geralyn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2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We Came Up with Our Rotation Plan</a:t>
            </a:r>
            <a:endParaRPr/>
          </a:p>
        </p:txBody>
      </p:sp>
      <p:cxnSp>
        <p:nvCxnSpPr>
          <p:cNvPr id="486" name="Google Shape;486;p4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42"/>
          <p:cNvSpPr txBox="1"/>
          <p:nvPr/>
        </p:nvSpPr>
        <p:spPr>
          <a:xfrm>
            <a:off x="364500" y="1355150"/>
            <a:ext cx="8467800" cy="3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400"/>
              <a:buFont typeface="Roboto Light"/>
              <a:buChar char="●"/>
            </a:pPr>
            <a:r>
              <a:rPr lang="es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rPr>
              <a:t>Everyone must be PM at least once</a:t>
            </a:r>
            <a:endParaRPr>
              <a:solidFill>
                <a:srgbClr val="48FFD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400"/>
              <a:buFont typeface="Roboto Light"/>
              <a:buChar char="●"/>
            </a:pPr>
            <a:r>
              <a:rPr lang="es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rPr>
              <a:t>Programming pairs are formed based on PHP proficiency (Web App Development) and compatibility of schedules</a:t>
            </a:r>
            <a:endParaRPr>
              <a:solidFill>
                <a:srgbClr val="48FFD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400"/>
              <a:buFont typeface="Roboto Light"/>
              <a:buChar char="●"/>
            </a:pPr>
            <a:r>
              <a:rPr lang="es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rPr>
              <a:t>Rotation follows the suggested 2-week iterations, also in accordance to the planned milestones</a:t>
            </a:r>
            <a:endParaRPr>
              <a:solidFill>
                <a:srgbClr val="48FFD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5"/>
          <p:cNvSpPr txBox="1">
            <a:spLocks noGrp="1"/>
          </p:cNvSpPr>
          <p:nvPr>
            <p:ph type="ctrTitle"/>
          </p:nvPr>
        </p:nvSpPr>
        <p:spPr>
          <a:xfrm>
            <a:off x="3965225" y="2268450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 YOU!</a:t>
            </a:r>
            <a:endParaRPr/>
          </a:p>
        </p:txBody>
      </p:sp>
      <p:grpSp>
        <p:nvGrpSpPr>
          <p:cNvPr id="507" name="Google Shape;507;p45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508" name="Google Shape;508;p45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5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5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5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5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5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5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5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5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5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5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5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5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5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5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5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5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5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5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5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5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5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5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5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5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5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5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5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5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5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5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5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5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5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5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5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5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5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5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5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5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5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5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5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5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5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5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5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5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5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5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5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5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5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5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5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5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5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5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5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5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5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5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5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5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5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5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5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5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5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5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5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5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5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5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5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5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5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5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5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5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5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5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5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5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5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5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5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5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5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5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5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5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5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5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5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5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5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5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5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5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5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5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5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5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5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5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5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5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5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5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5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5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5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5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5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5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5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5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5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5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5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5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5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5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5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5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5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5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5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5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5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5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5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FUNCTIONALITIES</a:t>
            </a:r>
            <a:endParaRPr/>
          </a:p>
        </p:txBody>
      </p:sp>
      <p:cxnSp>
        <p:nvCxnSpPr>
          <p:cNvPr id="258" name="Google Shape;258;p2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9" name="Google Shape;259;p20"/>
          <p:cNvSpPr txBox="1"/>
          <p:nvPr/>
        </p:nvSpPr>
        <p:spPr>
          <a:xfrm>
            <a:off x="364500" y="1355150"/>
            <a:ext cx="8467800" cy="3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400"/>
              <a:buFont typeface="Roboto Light"/>
              <a:buChar char="●"/>
            </a:pPr>
            <a:r>
              <a:rPr lang="es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rPr>
              <a:t>No functionalities to be dropped/added at the moment</a:t>
            </a:r>
            <a:endParaRPr>
              <a:solidFill>
                <a:srgbClr val="48FFD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400"/>
              <a:buFont typeface="Roboto Light"/>
              <a:buChar char="●"/>
            </a:pPr>
            <a:r>
              <a:rPr lang="es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rPr>
              <a:t>No PHP frameworks used</a:t>
            </a:r>
            <a:endParaRPr>
              <a:solidFill>
                <a:srgbClr val="48FFD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400"/>
              <a:buFont typeface="Roboto Light"/>
              <a:buChar char="●"/>
            </a:pPr>
            <a:r>
              <a:rPr lang="es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rPr>
              <a:t>Managed to finish login + 1 functionality (Bootstrap)</a:t>
            </a:r>
            <a:endParaRPr>
              <a:solidFill>
                <a:srgbClr val="48FFD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400"/>
              <a:buFont typeface="Roboto Light"/>
              <a:buChar char="●"/>
            </a:pPr>
            <a:r>
              <a:rPr lang="es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rPr>
              <a:t>IP address: 18.191.224.119</a:t>
            </a:r>
            <a:endParaRPr>
              <a:solidFill>
                <a:srgbClr val="48FFD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400"/>
              <a:buFont typeface="Roboto Light"/>
              <a:buChar char="●"/>
            </a:pPr>
            <a:r>
              <a:rPr lang="es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rPr>
              <a:t>Admin password for cloud deployment: G5T7adm#</a:t>
            </a:r>
            <a:endParaRPr>
              <a:solidFill>
                <a:srgbClr val="48FFD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260" name="Google Shape;260;p20"/>
          <p:cNvGrpSpPr/>
          <p:nvPr/>
        </p:nvGrpSpPr>
        <p:grpSpPr>
          <a:xfrm>
            <a:off x="7004703" y="3109146"/>
            <a:ext cx="2770335" cy="2766953"/>
            <a:chOff x="2676100" y="832575"/>
            <a:chExt cx="483125" cy="483125"/>
          </a:xfrm>
        </p:grpSpPr>
        <p:sp>
          <p:nvSpPr>
            <p:cNvPr id="261" name="Google Shape;261;p20"/>
            <p:cNvSpPr/>
            <p:nvPr/>
          </p:nvSpPr>
          <p:spPr>
            <a:xfrm>
              <a:off x="2676100" y="83257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2762000" y="918475"/>
              <a:ext cx="311400" cy="311400"/>
            </a:xfrm>
            <a:custGeom>
              <a:avLst/>
              <a:gdLst/>
              <a:ahLst/>
              <a:cxnLst/>
              <a:rect l="l" t="t" r="r" b="b"/>
              <a:pathLst>
                <a:path w="12456" h="12456" extrusionOk="0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2810775" y="975075"/>
              <a:ext cx="206025" cy="198150"/>
            </a:xfrm>
            <a:custGeom>
              <a:avLst/>
              <a:gdLst/>
              <a:ahLst/>
              <a:cxnLst/>
              <a:rect l="l" t="t" r="r" b="b"/>
              <a:pathLst>
                <a:path w="8241" h="7926" extrusionOk="0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Milestones</a:t>
            </a:r>
            <a:endParaRPr/>
          </a:p>
        </p:txBody>
      </p:sp>
      <p:cxnSp>
        <p:nvCxnSpPr>
          <p:cNvPr id="269" name="Google Shape;269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21"/>
          <p:cNvSpPr/>
          <p:nvPr/>
        </p:nvSpPr>
        <p:spPr>
          <a:xfrm>
            <a:off x="7350200" y="3743599"/>
            <a:ext cx="2110813" cy="1779215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71" name="Google Shape;271;p21"/>
          <p:cNvGraphicFramePr/>
          <p:nvPr>
            <p:extLst>
              <p:ext uri="{D42A27DB-BD31-4B8C-83A1-F6EECF244321}">
                <p14:modId xmlns:p14="http://schemas.microsoft.com/office/powerpoint/2010/main" val="2797564911"/>
              </p:ext>
            </p:extLst>
          </p:nvPr>
        </p:nvGraphicFramePr>
        <p:xfrm>
          <a:off x="1397238" y="1499300"/>
          <a:ext cx="6197725" cy="3403164"/>
        </p:xfrm>
        <a:graphic>
          <a:graphicData uri="http://schemas.openxmlformats.org/drawingml/2006/table">
            <a:tbl>
              <a:tblPr>
                <a:noFill/>
                <a:tableStyleId>{C9077FC4-BCF3-42AA-9EC1-009B40F15DF6}</a:tableStyleId>
              </a:tblPr>
              <a:tblGrid>
                <a:gridCol w="91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Iteration No.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Milestone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PM In Charge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8FF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PM Review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 Oct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Jia Yu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Application Demo and Progress Update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 Oct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Wei Chen</a:t>
                      </a:r>
                      <a:endParaRPr/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Acceptance Test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31 Oct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Shermin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Final Submission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 Nov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Wei Ling</a:t>
                      </a:r>
                      <a:endParaRPr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Final Presentation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21 Nov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Geralyn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3309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 txBox="1">
            <a:spLocks noGrp="1"/>
          </p:cNvSpPr>
          <p:nvPr>
            <p:ph type="ctrTitle"/>
          </p:nvPr>
        </p:nvSpPr>
        <p:spPr>
          <a:xfrm>
            <a:off x="311700" y="452475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SCHEDULE BREAKDOWN FOR ITERATION </a:t>
            </a:r>
            <a:r>
              <a:rPr lang="es" sz="2400">
                <a:solidFill>
                  <a:srgbClr val="48FFD5"/>
                </a:solidFill>
              </a:rPr>
              <a:t>1</a:t>
            </a:r>
            <a:r>
              <a:rPr lang="es" sz="2400"/>
              <a:t> </a:t>
            </a:r>
            <a:br>
              <a:rPr lang="es" sz="2400"/>
            </a:br>
            <a:r>
              <a:rPr lang="es" sz="2400"/>
              <a:t>(2019/09/16 - 2019/10/03)</a:t>
            </a:r>
            <a:endParaRPr sz="2400"/>
          </a:p>
        </p:txBody>
      </p:sp>
      <p:cxnSp>
        <p:nvCxnSpPr>
          <p:cNvPr id="277" name="Google Shape;277;p22"/>
          <p:cNvCxnSpPr/>
          <p:nvPr/>
        </p:nvCxnSpPr>
        <p:spPr>
          <a:xfrm>
            <a:off x="311700" y="99962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" name="Google Shape;278;p22"/>
          <p:cNvSpPr txBox="1"/>
          <p:nvPr/>
        </p:nvSpPr>
        <p:spPr>
          <a:xfrm>
            <a:off x="364500" y="1355150"/>
            <a:ext cx="8932800" cy="3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279" name="Google Shape;279;p22"/>
          <p:cNvGraphicFramePr/>
          <p:nvPr/>
        </p:nvGraphicFramePr>
        <p:xfrm>
          <a:off x="364500" y="1059075"/>
          <a:ext cx="8467800" cy="3626378"/>
        </p:xfrm>
        <a:graphic>
          <a:graphicData uri="http://schemas.openxmlformats.org/drawingml/2006/table">
            <a:tbl>
              <a:tblPr>
                <a:noFill/>
                <a:tableStyleId>{C9077FC4-BCF3-42AA-9EC1-009B40F15DF6}</a:tableStyleId>
              </a:tblPr>
              <a:tblGrid>
                <a:gridCol w="10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Task_ID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Planned Start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Planned Finish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Buffer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Pair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8FF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Plan project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2019/09/16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2019/09/16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 SQL scripts and DAOs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2019/09/16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2019/09/16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 login.php and style.css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2019/09/17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2019/09/17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Complete DAOs and classes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2019/09/19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2019/09/19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 Student &amp; Admin index.php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2019/09/21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2019/09/21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6_1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Bootstrap student &amp; course csv validation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2019/09/22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2019/09/22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"/>
          <p:cNvSpPr txBox="1">
            <a:spLocks noGrp="1"/>
          </p:cNvSpPr>
          <p:nvPr>
            <p:ph type="ctrTitle"/>
          </p:nvPr>
        </p:nvSpPr>
        <p:spPr>
          <a:xfrm>
            <a:off x="311700" y="388425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SCHEDULE BREAKDOWN FOR ITERATION </a:t>
            </a:r>
            <a:r>
              <a:rPr lang="es" sz="2400">
                <a:solidFill>
                  <a:srgbClr val="48FFD5"/>
                </a:solidFill>
              </a:rPr>
              <a:t>1</a:t>
            </a:r>
            <a:r>
              <a:rPr lang="es" sz="2400"/>
              <a:t> </a:t>
            </a:r>
            <a:br>
              <a:rPr lang="es" sz="2400"/>
            </a:br>
            <a:r>
              <a:rPr lang="es" sz="2400">
                <a:solidFill>
                  <a:schemeClr val="lt1"/>
                </a:solidFill>
              </a:rPr>
              <a:t>(2019/09/16 - 2019/10/03)</a:t>
            </a:r>
            <a:endParaRPr sz="2400"/>
          </a:p>
        </p:txBody>
      </p:sp>
      <p:cxnSp>
        <p:nvCxnSpPr>
          <p:cNvPr id="285" name="Google Shape;285;p23"/>
          <p:cNvCxnSpPr/>
          <p:nvPr/>
        </p:nvCxnSpPr>
        <p:spPr>
          <a:xfrm>
            <a:off x="311700" y="93557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23"/>
          <p:cNvSpPr txBox="1"/>
          <p:nvPr/>
        </p:nvSpPr>
        <p:spPr>
          <a:xfrm>
            <a:off x="364500" y="1355150"/>
            <a:ext cx="8932800" cy="3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287" name="Google Shape;287;p23"/>
          <p:cNvGraphicFramePr/>
          <p:nvPr/>
        </p:nvGraphicFramePr>
        <p:xfrm>
          <a:off x="364488" y="995025"/>
          <a:ext cx="8467800" cy="3648000"/>
        </p:xfrm>
        <a:graphic>
          <a:graphicData uri="http://schemas.openxmlformats.org/drawingml/2006/table">
            <a:tbl>
              <a:tblPr>
                <a:noFill/>
                <a:tableStyleId>{C9077FC4-BCF3-42AA-9EC1-009B40F15DF6}</a:tableStyleId>
              </a:tblPr>
              <a:tblGrid>
                <a:gridCol w="106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7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Task_ID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Planned Start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Planned Finish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Buffer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Pair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8FF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6_2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Bootstrap section &amp; prerequisite csv validation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2019/09/23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2019/09/23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6_3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Bootstrap course_completed &amp; bid csv validation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2019/09/24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2019/09/24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Combine  bootstrap function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2019/09/25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2019/09/25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Amend protect.php to separate student and admin logins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2019/09/28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2019/09/28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Authenticate and bootstrap json checker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2019/09/29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2019/09/29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ctrTitle"/>
          </p:nvPr>
        </p:nvSpPr>
        <p:spPr>
          <a:xfrm>
            <a:off x="311700" y="871425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SCHEDULE BREAKDOWN FOR ITERATION </a:t>
            </a:r>
            <a:r>
              <a:rPr lang="es" sz="2400">
                <a:solidFill>
                  <a:srgbClr val="48FFD5"/>
                </a:solidFill>
              </a:rPr>
              <a:t>1</a:t>
            </a:r>
            <a:r>
              <a:rPr lang="es" sz="2400"/>
              <a:t> </a:t>
            </a:r>
            <a:br>
              <a:rPr lang="es" sz="2400"/>
            </a:br>
            <a:r>
              <a:rPr lang="es" sz="2400">
                <a:solidFill>
                  <a:schemeClr val="lt1"/>
                </a:solidFill>
              </a:rPr>
              <a:t>(2019/09/16 - 2019/10/03)</a:t>
            </a:r>
            <a:endParaRPr sz="2400"/>
          </a:p>
        </p:txBody>
      </p:sp>
      <p:cxnSp>
        <p:nvCxnSpPr>
          <p:cNvPr id="293" name="Google Shape;293;p24"/>
          <p:cNvCxnSpPr/>
          <p:nvPr/>
        </p:nvCxnSpPr>
        <p:spPr>
          <a:xfrm>
            <a:off x="311700" y="141857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Google Shape;294;p24"/>
          <p:cNvSpPr txBox="1"/>
          <p:nvPr/>
        </p:nvSpPr>
        <p:spPr>
          <a:xfrm>
            <a:off x="375150" y="1418575"/>
            <a:ext cx="8932800" cy="3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295" name="Google Shape;295;p24"/>
          <p:cNvGraphicFramePr/>
          <p:nvPr/>
        </p:nvGraphicFramePr>
        <p:xfrm>
          <a:off x="311688" y="1478025"/>
          <a:ext cx="8520600" cy="2745578"/>
        </p:xfrm>
        <a:graphic>
          <a:graphicData uri="http://schemas.openxmlformats.org/drawingml/2006/table">
            <a:tbl>
              <a:tblPr>
                <a:noFill/>
                <a:tableStyleId>{C9077FC4-BCF3-42AA-9EC1-009B40F15DF6}</a:tableStyleId>
              </a:tblPr>
              <a:tblGrid>
                <a:gridCol w="103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Task_ID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Planned Start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Planned Finish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Buffer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8FF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Pair</a:t>
                      </a:r>
                      <a:endParaRPr sz="11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8FF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Prepare test cases and run it for login and bootstrap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2019/09/30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2019/09/30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Finish up bootstrap testcases and prepare bug metrics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Deploy app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Prepare PM Review deliverables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2019/10/2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2019/10/2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>
            <a:spLocks noGrp="1"/>
          </p:cNvSpPr>
          <p:nvPr>
            <p:ph type="ctrTitle"/>
          </p:nvPr>
        </p:nvSpPr>
        <p:spPr>
          <a:xfrm>
            <a:off x="311700" y="513638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Iteration 1 Workings</a:t>
            </a:r>
            <a:endParaRPr/>
          </a:p>
        </p:txBody>
      </p:sp>
      <p:cxnSp>
        <p:nvCxnSpPr>
          <p:cNvPr id="301" name="Google Shape;301;p25"/>
          <p:cNvCxnSpPr/>
          <p:nvPr/>
        </p:nvCxnSpPr>
        <p:spPr>
          <a:xfrm>
            <a:off x="311700" y="106078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2" name="Google Shape;3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0863"/>
            <a:ext cx="8839200" cy="343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>
            <a:spLocks noGrp="1"/>
          </p:cNvSpPr>
          <p:nvPr>
            <p:ph type="ctrTitle"/>
          </p:nvPr>
        </p:nvSpPr>
        <p:spPr>
          <a:xfrm>
            <a:off x="311700" y="939038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Iteration 1 Critical Path</a:t>
            </a:r>
            <a:endParaRPr/>
          </a:p>
        </p:txBody>
      </p:sp>
      <p:cxnSp>
        <p:nvCxnSpPr>
          <p:cNvPr id="308" name="Google Shape;308;p26"/>
          <p:cNvCxnSpPr/>
          <p:nvPr/>
        </p:nvCxnSpPr>
        <p:spPr>
          <a:xfrm>
            <a:off x="311700" y="148618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" name="Google Shape;309;p26"/>
          <p:cNvSpPr/>
          <p:nvPr/>
        </p:nvSpPr>
        <p:spPr>
          <a:xfrm>
            <a:off x="78781" y="2510300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4518663" y="1772369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6_1</a:t>
            </a:r>
            <a:endParaRPr dirty="0"/>
          </a:p>
        </p:txBody>
      </p:sp>
      <p:sp>
        <p:nvSpPr>
          <p:cNvPr id="311" name="Google Shape;311;p26"/>
          <p:cNvSpPr/>
          <p:nvPr/>
        </p:nvSpPr>
        <p:spPr>
          <a:xfrm>
            <a:off x="3466039" y="2510313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</a:t>
            </a: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1193224" y="2510313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2333931" y="2510313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4</a:t>
            </a:r>
            <a:endParaRPr dirty="0"/>
          </a:p>
        </p:txBody>
      </p:sp>
      <p:sp>
        <p:nvSpPr>
          <p:cNvPr id="314" name="Google Shape;314;p26"/>
          <p:cNvSpPr/>
          <p:nvPr/>
        </p:nvSpPr>
        <p:spPr>
          <a:xfrm>
            <a:off x="4518663" y="3277113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6_3</a:t>
            </a:r>
            <a:endParaRPr dirty="0"/>
          </a:p>
        </p:txBody>
      </p:sp>
      <p:sp>
        <p:nvSpPr>
          <p:cNvPr id="315" name="Google Shape;315;p26"/>
          <p:cNvSpPr/>
          <p:nvPr/>
        </p:nvSpPr>
        <p:spPr>
          <a:xfrm>
            <a:off x="4521297" y="2511509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6_2</a:t>
            </a:r>
            <a:endParaRPr dirty="0"/>
          </a:p>
        </p:txBody>
      </p:sp>
      <p:sp>
        <p:nvSpPr>
          <p:cNvPr id="316" name="Google Shape;316;p26"/>
          <p:cNvSpPr/>
          <p:nvPr/>
        </p:nvSpPr>
        <p:spPr>
          <a:xfrm>
            <a:off x="5931737" y="2521949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</a:t>
            </a: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7117261" y="2521949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</a:t>
            </a: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7117261" y="3365438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10</a:t>
            </a:r>
            <a:endParaRPr dirty="0"/>
          </a:p>
        </p:txBody>
      </p:sp>
      <p:cxnSp>
        <p:nvCxnSpPr>
          <p:cNvPr id="319" name="Google Shape;319;p26"/>
          <p:cNvCxnSpPr>
            <a:stCxn id="309" idx="3"/>
            <a:endCxn id="312" idx="1"/>
          </p:cNvCxnSpPr>
          <p:nvPr/>
        </p:nvCxnSpPr>
        <p:spPr>
          <a:xfrm>
            <a:off x="951181" y="2765900"/>
            <a:ext cx="242043" cy="13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26"/>
          <p:cNvCxnSpPr>
            <a:stCxn id="312" idx="3"/>
            <a:endCxn id="313" idx="1"/>
          </p:cNvCxnSpPr>
          <p:nvPr/>
        </p:nvCxnSpPr>
        <p:spPr>
          <a:xfrm>
            <a:off x="2065624" y="2765913"/>
            <a:ext cx="26830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" name="Google Shape;321;p26"/>
          <p:cNvCxnSpPr>
            <a:stCxn id="313" idx="3"/>
            <a:endCxn id="311" idx="1"/>
          </p:cNvCxnSpPr>
          <p:nvPr/>
        </p:nvCxnSpPr>
        <p:spPr>
          <a:xfrm>
            <a:off x="3206331" y="2765913"/>
            <a:ext cx="259708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26"/>
          <p:cNvCxnSpPr>
            <a:stCxn id="311" idx="0"/>
            <a:endCxn id="310" idx="1"/>
          </p:cNvCxnSpPr>
          <p:nvPr/>
        </p:nvCxnSpPr>
        <p:spPr>
          <a:xfrm flipV="1">
            <a:off x="3902239" y="2027969"/>
            <a:ext cx="616424" cy="482344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" name="Google Shape;323;p26"/>
          <p:cNvCxnSpPr>
            <a:stCxn id="310" idx="2"/>
            <a:endCxn id="315" idx="0"/>
          </p:cNvCxnSpPr>
          <p:nvPr/>
        </p:nvCxnSpPr>
        <p:spPr>
          <a:xfrm>
            <a:off x="4954863" y="2283569"/>
            <a:ext cx="2634" cy="22794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Google Shape;324;p26"/>
          <p:cNvCxnSpPr>
            <a:stCxn id="315" idx="2"/>
            <a:endCxn id="314" idx="0"/>
          </p:cNvCxnSpPr>
          <p:nvPr/>
        </p:nvCxnSpPr>
        <p:spPr>
          <a:xfrm flipH="1">
            <a:off x="4954863" y="3022709"/>
            <a:ext cx="2634" cy="254404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26"/>
          <p:cNvCxnSpPr>
            <a:stCxn id="314" idx="3"/>
            <a:endCxn id="316" idx="1"/>
          </p:cNvCxnSpPr>
          <p:nvPr/>
        </p:nvCxnSpPr>
        <p:spPr>
          <a:xfrm flipV="1">
            <a:off x="5391063" y="2777549"/>
            <a:ext cx="540674" cy="755164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26"/>
          <p:cNvCxnSpPr>
            <a:stCxn id="316" idx="3"/>
            <a:endCxn id="317" idx="1"/>
          </p:cNvCxnSpPr>
          <p:nvPr/>
        </p:nvCxnSpPr>
        <p:spPr>
          <a:xfrm>
            <a:off x="6804137" y="2777549"/>
            <a:ext cx="313124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26"/>
          <p:cNvCxnSpPr>
            <a:stCxn id="317" idx="2"/>
            <a:endCxn id="318" idx="0"/>
          </p:cNvCxnSpPr>
          <p:nvPr/>
        </p:nvCxnSpPr>
        <p:spPr>
          <a:xfrm>
            <a:off x="7553461" y="3033149"/>
            <a:ext cx="0" cy="332289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328;p26"/>
          <p:cNvSpPr/>
          <p:nvPr/>
        </p:nvSpPr>
        <p:spPr>
          <a:xfrm>
            <a:off x="7117261" y="4204462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11</a:t>
            </a:r>
            <a:endParaRPr/>
          </a:p>
        </p:txBody>
      </p:sp>
      <p:cxnSp>
        <p:nvCxnSpPr>
          <p:cNvPr id="329" name="Google Shape;329;p26"/>
          <p:cNvCxnSpPr/>
          <p:nvPr/>
        </p:nvCxnSpPr>
        <p:spPr>
          <a:xfrm>
            <a:off x="7553461" y="3876638"/>
            <a:ext cx="0" cy="3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321;p26">
            <a:extLst>
              <a:ext uri="{FF2B5EF4-FFF2-40B4-BE49-F238E27FC236}">
                <a16:creationId xmlns:a16="http://schemas.microsoft.com/office/drawing/2014/main" id="{9945875A-5FBB-BA4C-9A30-58613AA02FB2}"/>
              </a:ext>
            </a:extLst>
          </p:cNvPr>
          <p:cNvCxnSpPr>
            <a:cxnSpLocks/>
            <a:stCxn id="311" idx="3"/>
            <a:endCxn id="315" idx="1"/>
          </p:cNvCxnSpPr>
          <p:nvPr/>
        </p:nvCxnSpPr>
        <p:spPr>
          <a:xfrm>
            <a:off x="4338439" y="2765913"/>
            <a:ext cx="182858" cy="1196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321;p26">
            <a:extLst>
              <a:ext uri="{FF2B5EF4-FFF2-40B4-BE49-F238E27FC236}">
                <a16:creationId xmlns:a16="http://schemas.microsoft.com/office/drawing/2014/main" id="{E568C625-829C-5E44-B859-C5851A501C88}"/>
              </a:ext>
            </a:extLst>
          </p:cNvPr>
          <p:cNvCxnSpPr>
            <a:cxnSpLocks/>
            <a:stCxn id="311" idx="2"/>
            <a:endCxn id="314" idx="1"/>
          </p:cNvCxnSpPr>
          <p:nvPr/>
        </p:nvCxnSpPr>
        <p:spPr>
          <a:xfrm>
            <a:off x="3902239" y="3021513"/>
            <a:ext cx="616424" cy="5112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321;p26">
            <a:extLst>
              <a:ext uri="{FF2B5EF4-FFF2-40B4-BE49-F238E27FC236}">
                <a16:creationId xmlns:a16="http://schemas.microsoft.com/office/drawing/2014/main" id="{8047D6CA-2F03-9649-9EE6-81C74441D4D4}"/>
              </a:ext>
            </a:extLst>
          </p:cNvPr>
          <p:cNvCxnSpPr>
            <a:cxnSpLocks/>
            <a:stCxn id="315" idx="3"/>
            <a:endCxn id="316" idx="1"/>
          </p:cNvCxnSpPr>
          <p:nvPr/>
        </p:nvCxnSpPr>
        <p:spPr>
          <a:xfrm>
            <a:off x="5393697" y="2767109"/>
            <a:ext cx="538040" cy="1044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321;p26">
            <a:extLst>
              <a:ext uri="{FF2B5EF4-FFF2-40B4-BE49-F238E27FC236}">
                <a16:creationId xmlns:a16="http://schemas.microsoft.com/office/drawing/2014/main" id="{164C25C5-0255-F04E-AC9B-7CD6D7803C2D}"/>
              </a:ext>
            </a:extLst>
          </p:cNvPr>
          <p:cNvCxnSpPr>
            <a:cxnSpLocks/>
            <a:stCxn id="310" idx="3"/>
            <a:endCxn id="316" idx="1"/>
          </p:cNvCxnSpPr>
          <p:nvPr/>
        </p:nvCxnSpPr>
        <p:spPr>
          <a:xfrm>
            <a:off x="5391063" y="2027969"/>
            <a:ext cx="540674" cy="74958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328;p26">
            <a:extLst>
              <a:ext uri="{FF2B5EF4-FFF2-40B4-BE49-F238E27FC236}">
                <a16:creationId xmlns:a16="http://schemas.microsoft.com/office/drawing/2014/main" id="{D8844850-5616-9C47-8C08-0DF3C5C77A72}"/>
              </a:ext>
            </a:extLst>
          </p:cNvPr>
          <p:cNvSpPr/>
          <p:nvPr/>
        </p:nvSpPr>
        <p:spPr>
          <a:xfrm>
            <a:off x="8184061" y="4204462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12</a:t>
            </a:r>
            <a:endParaRPr dirty="0"/>
          </a:p>
        </p:txBody>
      </p:sp>
      <p:sp>
        <p:nvSpPr>
          <p:cNvPr id="61" name="Google Shape;328;p26">
            <a:extLst>
              <a:ext uri="{FF2B5EF4-FFF2-40B4-BE49-F238E27FC236}">
                <a16:creationId xmlns:a16="http://schemas.microsoft.com/office/drawing/2014/main" id="{8294BA93-9A18-FB45-BEC4-C2F5E41CB43F}"/>
              </a:ext>
            </a:extLst>
          </p:cNvPr>
          <p:cNvSpPr/>
          <p:nvPr/>
        </p:nvSpPr>
        <p:spPr>
          <a:xfrm>
            <a:off x="8184061" y="3365438"/>
            <a:ext cx="872400" cy="511200"/>
          </a:xfrm>
          <a:prstGeom prst="rect">
            <a:avLst/>
          </a:prstGeom>
          <a:solidFill>
            <a:srgbClr val="48FF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13</a:t>
            </a:r>
            <a:endParaRPr dirty="0"/>
          </a:p>
        </p:txBody>
      </p:sp>
      <p:cxnSp>
        <p:nvCxnSpPr>
          <p:cNvPr id="62" name="Google Shape;329;p26">
            <a:extLst>
              <a:ext uri="{FF2B5EF4-FFF2-40B4-BE49-F238E27FC236}">
                <a16:creationId xmlns:a16="http://schemas.microsoft.com/office/drawing/2014/main" id="{0D669B54-A670-D74C-A271-7E81DCFD9A8F}"/>
              </a:ext>
            </a:extLst>
          </p:cNvPr>
          <p:cNvCxnSpPr>
            <a:cxnSpLocks/>
            <a:stCxn id="328" idx="3"/>
            <a:endCxn id="60" idx="1"/>
          </p:cNvCxnSpPr>
          <p:nvPr/>
        </p:nvCxnSpPr>
        <p:spPr>
          <a:xfrm>
            <a:off x="7989661" y="4460062"/>
            <a:ext cx="194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329;p26">
            <a:extLst>
              <a:ext uri="{FF2B5EF4-FFF2-40B4-BE49-F238E27FC236}">
                <a16:creationId xmlns:a16="http://schemas.microsoft.com/office/drawing/2014/main" id="{21A7A898-9AAF-C041-9CF3-412B321DF695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8619036" y="3876638"/>
            <a:ext cx="1225" cy="327824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1173</Words>
  <Application>Microsoft Macintosh PowerPoint</Application>
  <PresentationFormat>On-screen Show (16:9)</PresentationFormat>
  <Paragraphs>542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Bree Serif</vt:lpstr>
      <vt:lpstr>Didact Gothic</vt:lpstr>
      <vt:lpstr>Arial</vt:lpstr>
      <vt:lpstr>Montserrat</vt:lpstr>
      <vt:lpstr>Roboto Mono Thin</vt:lpstr>
      <vt:lpstr>Roboto Black</vt:lpstr>
      <vt:lpstr>Roboto Thin</vt:lpstr>
      <vt:lpstr>Roboto Light</vt:lpstr>
      <vt:lpstr>WEB PROPOSAL</vt:lpstr>
      <vt:lpstr>SPM G5T7  PM REVIEW  Beh Wei Chen Wong Wei Ling  Goh Soo Chi Lim Jia Yu Shermin Tan</vt:lpstr>
      <vt:lpstr>TABLE OF CONTENTS</vt:lpstr>
      <vt:lpstr>FUNCTIONALITIES</vt:lpstr>
      <vt:lpstr>Milestones</vt:lpstr>
      <vt:lpstr>SCHEDULE BREAKDOWN FOR ITERATION 1  (2019/09/16 - 2019/10/03)</vt:lpstr>
      <vt:lpstr>SCHEDULE BREAKDOWN FOR ITERATION 1  (2019/09/16 - 2019/10/03)</vt:lpstr>
      <vt:lpstr>SCHEDULE BREAKDOWN FOR ITERATION 1  (2019/09/16 - 2019/10/03)</vt:lpstr>
      <vt:lpstr>Iteration 1 Workings</vt:lpstr>
      <vt:lpstr>Iteration 1 Critical Path</vt:lpstr>
      <vt:lpstr>SCHEDULE BREAKDOWN FOR ITERATION 2  (2019/10/04 - 2019/10/17)</vt:lpstr>
      <vt:lpstr>SCHEDULE BREAKDOWN FOR ITERATION 2  (2019/10/04 - 2019/10/17)</vt:lpstr>
      <vt:lpstr>Iteration 2 Workings</vt:lpstr>
      <vt:lpstr>Iteration 2 Critical Path</vt:lpstr>
      <vt:lpstr>SCHEDULE BREAKDOWN FOR ITERATION 3  (2019/10/18 - 2019/10/31)</vt:lpstr>
      <vt:lpstr>SCHEDULE BREAKDOWN FOR ITERATION 3  (2019/10/18 - 2019/10/31)</vt:lpstr>
      <vt:lpstr>Iteration 3 Workings</vt:lpstr>
      <vt:lpstr>Iteration 3 Critical Path</vt:lpstr>
      <vt:lpstr>SCHEDULE BREAKDOWN FOR ITERATION 4  (2019/11/01 - 2019/11/17)</vt:lpstr>
      <vt:lpstr>Iteration 4 Workings</vt:lpstr>
      <vt:lpstr>Iteration 4 Critical Path</vt:lpstr>
      <vt:lpstr>How We Came Up with Our Schedule</vt:lpstr>
      <vt:lpstr>Bug Metrics</vt:lpstr>
      <vt:lpstr>Roles and Responsibilities</vt:lpstr>
      <vt:lpstr>Pair Programming Teams &amp; Rotation Plan</vt:lpstr>
      <vt:lpstr>How We Came Up with Our Rotation Plan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SPM G5T7  PM REVIEW  Beh Wei Chen Wong Wei Ling  Goh Soo Chi Lim Jia Yu Shermin Tan</dc:title>
  <cp:lastModifiedBy>Alice Lim</cp:lastModifiedBy>
  <cp:revision>13</cp:revision>
  <dcterms:modified xsi:type="dcterms:W3CDTF">2019-10-03T07:00:01Z</dcterms:modified>
</cp:coreProperties>
</file>