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1ADB-3F7F-4ACC-9740-B7FE65E90A42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2A62-9C80-495C-96B3-3130A7DB99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93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22A62-9C80-495C-96B3-3130A7DB999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68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22A62-9C80-495C-96B3-3130A7DB999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31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84F0-B11C-470D-89E0-EC693BA5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0B93-B0F7-4D76-99C2-A151FD015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8CD3-245B-44F8-8B69-57B592C9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3072-80A9-443C-AD26-F7290BF2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619-8DEC-411E-8997-FF80DA43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893-36F7-4272-826B-437DA05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D03E-0DE6-4089-A300-6877C04A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58ED-B997-4E4F-BA43-CEB7DD8E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C20B-FBEC-4573-8818-4F1E541C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837A-3AA6-4F7B-9975-989C74C6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8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F57F0-B5EE-4AD1-903F-6E10F034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43795-F005-4455-B31F-84B16F16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99C1-075B-4C80-B089-C513A41B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6EAB-7850-4A2C-BE6A-6C901911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E891-20FD-4D57-B09F-B85277DD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54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EAD7-B864-47D1-8910-681EB2E2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4548-FD09-458B-B9FE-F2611D1F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15F7-3AAD-40B0-AF06-510F67A6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C24C-58D5-4C27-B52F-91010B78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5CA3-CBD0-4318-8D4C-9D3289C6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789-2B96-4509-BE6A-7CDA3D7A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AFC3-64E3-4946-8E32-F26C9558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1F7B-8E9A-41F5-853A-3728F21F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59E5-017D-4F4F-8D6F-48182B84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0F21-C5A5-42AB-A2FF-0AD0973A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40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E90F-8711-44E6-B5D2-7B4FF5BF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65E3-9639-4D70-B30F-5A9FBED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DDD0-E3A1-4C79-B66C-328805D8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5CA8-8250-4F04-AE00-DBAC0712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1C9C-62BF-4650-A7F5-FFE8F4B7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6CB0-291A-4040-95CD-68C0A20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92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EF5D-B2C1-42D7-99BA-12448CFB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30B7-0B53-4E6D-BEEF-67391397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D119-1AF7-4265-A098-C4306DA1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C2E9-443B-4560-95E9-907A9BB86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EFD8E-9374-49CE-8595-46BC512D3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1C25-86AA-43E3-9879-B2CBB4C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8D5B8-8CED-4BA7-B6FD-95C2D6C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EEACB-32B1-4609-A7A1-66DF1AE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DA23-9BFF-47C2-AC34-252E7EE2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B93C7-55FC-4AFD-831A-8DAF3A2F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41641-F6DE-4892-9963-ED3E61C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EE02F-E889-40E3-A7AA-D9D2C439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5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85C24-6ACA-4E89-AD2B-15515A59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2A512-0DB7-4170-80C1-1624B64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9C80-43C2-4086-8240-BD6697F8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2C87-D0F0-48A2-99C9-646A4E65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C80-0EDD-4A11-A809-BFC49A85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CFBB4-EACB-4D14-9B98-310ED8C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3033-D1D9-4D4B-8A1E-DCB71135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2D54-8D05-4225-A4CA-6D6761A1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932E-3E39-4C42-8849-FD0BAC6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28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E9F3-CF03-41BD-9CFC-1B633948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DEDB-5D3B-4D91-A3A7-749B2854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DF48F-3B45-48FF-A7AB-017DEE69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4972A-8E32-4372-8F6D-8D44E325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579D-0396-44AF-9291-AE280BA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31C69-38DE-4C40-8097-4292C253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5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B2E6-E714-4436-9024-F36D1E70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D852-CD16-4063-AD3A-11FEA0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B672-9CFA-4AB4-AFD7-D4C5BA93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E151-1C2E-4ED8-9770-D8C903140F13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CA44-DDE1-4E55-9C54-04A1D7A76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C731-B64B-4915-87B0-00BE541E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1b304f589e5b413ee883463c" descr="{&quot;HashCode&quot;:-1168360584,&quot;Placement&quot;:&quot;Header&quot;,&quot;Top&quot;:0.0,&quot;Left&quot;:421.1819}">
            <a:extLst>
              <a:ext uri="{FF2B5EF4-FFF2-40B4-BE49-F238E27FC236}">
                <a16:creationId xmlns:a16="http://schemas.microsoft.com/office/drawing/2014/main" id="{42952044-6647-4257-89BA-5985F5CA7D57}"/>
              </a:ext>
            </a:extLst>
          </p:cNvPr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13823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885D5-8C0A-4567-BE99-4C3E6D8A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2025"/>
              </p:ext>
            </p:extLst>
          </p:nvPr>
        </p:nvGraphicFramePr>
        <p:xfrm>
          <a:off x="1699172" y="429260"/>
          <a:ext cx="8793655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79">
                  <a:extLst>
                    <a:ext uri="{9D8B030D-6E8A-4147-A177-3AD203B41FA5}">
                      <a16:colId xmlns:a16="http://schemas.microsoft.com/office/drawing/2014/main" val="3211942219"/>
                    </a:ext>
                  </a:extLst>
                </a:gridCol>
                <a:gridCol w="1050165">
                  <a:extLst>
                    <a:ext uri="{9D8B030D-6E8A-4147-A177-3AD203B41FA5}">
                      <a16:colId xmlns:a16="http://schemas.microsoft.com/office/drawing/2014/main" val="1486704503"/>
                    </a:ext>
                  </a:extLst>
                </a:gridCol>
                <a:gridCol w="3941925">
                  <a:extLst>
                    <a:ext uri="{9D8B030D-6E8A-4147-A177-3AD203B41FA5}">
                      <a16:colId xmlns:a16="http://schemas.microsoft.com/office/drawing/2014/main" val="2067182779"/>
                    </a:ext>
                  </a:extLst>
                </a:gridCol>
                <a:gridCol w="1187144">
                  <a:extLst>
                    <a:ext uri="{9D8B030D-6E8A-4147-A177-3AD203B41FA5}">
                      <a16:colId xmlns:a16="http://schemas.microsoft.com/office/drawing/2014/main" val="3326936722"/>
                    </a:ext>
                  </a:extLst>
                </a:gridCol>
                <a:gridCol w="1510142">
                  <a:extLst>
                    <a:ext uri="{9D8B030D-6E8A-4147-A177-3AD203B41FA5}">
                      <a16:colId xmlns:a16="http://schemas.microsoft.com/office/drawing/2014/main" val="1406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Plan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SQL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Login function (+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 CSV DAOs &amp;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&amp; Admin index.php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Bootstrap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Student.csv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Course.csv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2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Section.csv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Prerequisite.csv 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5, 6_1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2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Course_completed.csv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Bid.csv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5, 6_1, 6_2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Combine bootstrap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6_1, 6_2, 6_3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1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Logout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4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Prepare bug metrics &amp;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Prepare PM review 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1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45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E9AE-F920-42E0-AA23-60F9C08E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Critical Path Analysis – Iteration 5</a:t>
            </a:r>
          </a:p>
        </p:txBody>
      </p:sp>
    </p:spTree>
    <p:extLst>
      <p:ext uri="{BB962C8B-B14F-4D97-AF65-F5344CB8AC3E}">
        <p14:creationId xmlns:p14="http://schemas.microsoft.com/office/powerpoint/2010/main" val="165813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F18489-5343-45D9-83B3-59F67DE7C3F7}"/>
              </a:ext>
            </a:extLst>
          </p:cNvPr>
          <p:cNvGraphicFramePr>
            <a:graphicFrameLocks noGrp="1"/>
          </p:cNvGraphicFramePr>
          <p:nvPr/>
        </p:nvGraphicFramePr>
        <p:xfrm>
          <a:off x="0" y="1873215"/>
          <a:ext cx="12192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01492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88786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8224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96980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1756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727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Roles &amp;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Iteration 1</a:t>
                      </a:r>
                    </a:p>
                    <a:p>
                      <a:r>
                        <a:rPr lang="en-SG" dirty="0"/>
                        <a:t>(Week 5 - 7)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Iteration 2</a:t>
                      </a:r>
                    </a:p>
                    <a:p>
                      <a:r>
                        <a:rPr lang="en-SG" dirty="0"/>
                        <a:t>(Week 7 - 9)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Iteration 3</a:t>
                      </a:r>
                    </a:p>
                    <a:p>
                      <a:r>
                        <a:rPr lang="en-SG" dirty="0"/>
                        <a:t>(Week 9 - 11)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Iteration 4</a:t>
                      </a:r>
                    </a:p>
                    <a:p>
                      <a:r>
                        <a:rPr lang="en-SG" dirty="0"/>
                        <a:t>(Week 11 - 13)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Iteration 5</a:t>
                      </a:r>
                    </a:p>
                    <a:p>
                      <a:r>
                        <a:rPr lang="en-SG" dirty="0"/>
                        <a:t>(Week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Jiayu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Wei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Shermin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Wei 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Geralyn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4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Pair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Wei Chen, </a:t>
                      </a:r>
                      <a:r>
                        <a:rPr lang="en-SG" dirty="0" err="1"/>
                        <a:t>Shermin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Jiayu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Shermin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Wei Chen, Wei 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Wei Chen, </a:t>
                      </a:r>
                      <a:r>
                        <a:rPr lang="en-SG" dirty="0" err="1"/>
                        <a:t>Shermin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Wei Chen, Wei 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3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Pair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Geralyn, Wei 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Geralyn, Wei 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Geralyn, </a:t>
                      </a:r>
                      <a:r>
                        <a:rPr lang="en-SG" dirty="0" err="1"/>
                        <a:t>Jiayu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Geralyn, </a:t>
                      </a:r>
                      <a:r>
                        <a:rPr lang="en-SG" dirty="0" err="1"/>
                        <a:t>Jiayu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Jiayu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Shermin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Pair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</a:t>
                      </a:r>
                      <a:r>
                        <a:rPr lang="en-SG" dirty="0">
                          <a:highlight>
                            <a:srgbClr val="FFFF00"/>
                          </a:highlight>
                        </a:rPr>
                        <a:t>SPECIAL PAIR</a:t>
                      </a:r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4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16/09 – 03/10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04/10 – 17/10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18/10 – 31/10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1/11 – 14/10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15/11 – 21/11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03/10:</a:t>
                      </a:r>
                    </a:p>
                    <a:p>
                      <a:r>
                        <a:rPr lang="en-SG" dirty="0"/>
                        <a:t>PM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17/10: App Demo &amp; Progress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31/10:</a:t>
                      </a:r>
                    </a:p>
                    <a:p>
                      <a:r>
                        <a:rPr lang="en-SG" dirty="0"/>
                        <a:t>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Week 13:</a:t>
                      </a:r>
                    </a:p>
                    <a:p>
                      <a:r>
                        <a:rPr lang="en-SG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Week 14:</a:t>
                      </a:r>
                    </a:p>
                    <a:p>
                      <a:r>
                        <a:rPr lang="en-SG" dirty="0"/>
                        <a:t>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7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4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B3D512E-D1CC-0E44-9E24-B1DAD7B4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" y="656306"/>
            <a:ext cx="11713029" cy="5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885D5-8C0A-4567-BE99-4C3E6D8A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18458"/>
              </p:ext>
            </p:extLst>
          </p:nvPr>
        </p:nvGraphicFramePr>
        <p:xfrm>
          <a:off x="1848945" y="0"/>
          <a:ext cx="9256110" cy="66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54">
                  <a:extLst>
                    <a:ext uri="{9D8B030D-6E8A-4147-A177-3AD203B41FA5}">
                      <a16:colId xmlns:a16="http://schemas.microsoft.com/office/drawing/2014/main" val="3211942219"/>
                    </a:ext>
                  </a:extLst>
                </a:gridCol>
                <a:gridCol w="1057333">
                  <a:extLst>
                    <a:ext uri="{9D8B030D-6E8A-4147-A177-3AD203B41FA5}">
                      <a16:colId xmlns:a16="http://schemas.microsoft.com/office/drawing/2014/main" val="1486704503"/>
                    </a:ext>
                  </a:extLst>
                </a:gridCol>
                <a:gridCol w="4245350">
                  <a:extLst>
                    <a:ext uri="{9D8B030D-6E8A-4147-A177-3AD203B41FA5}">
                      <a16:colId xmlns:a16="http://schemas.microsoft.com/office/drawing/2014/main" val="2067182779"/>
                    </a:ext>
                  </a:extLst>
                </a:gridCol>
                <a:gridCol w="1201514">
                  <a:extLst>
                    <a:ext uri="{9D8B030D-6E8A-4147-A177-3AD203B41FA5}">
                      <a16:colId xmlns:a16="http://schemas.microsoft.com/office/drawing/2014/main" val="3326936722"/>
                    </a:ext>
                  </a:extLst>
                </a:gridCol>
                <a:gridCol w="1589559">
                  <a:extLst>
                    <a:ext uri="{9D8B030D-6E8A-4147-A177-3AD203B41FA5}">
                      <a16:colId xmlns:a16="http://schemas.microsoft.com/office/drawing/2014/main" val="1406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Place bid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active bidding round</a:t>
                      </a:r>
                    </a:p>
                    <a:p>
                      <a:r>
                        <a:rPr lang="en-SG" dirty="0"/>
                        <a:t>Check invalid inputs</a:t>
                      </a:r>
                    </a:p>
                    <a:p>
                      <a:r>
                        <a:rPr lang="en-SG" dirty="0"/>
                        <a:t>Check bidding round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Check for clash in class &amp; exam timetables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Check if student has fulfilled pre-requisite courses</a:t>
                      </a:r>
                    </a:p>
                    <a:p>
                      <a:r>
                        <a:rPr lang="en-SG" dirty="0"/>
                        <a:t>Check e-credits for students</a:t>
                      </a:r>
                    </a:p>
                    <a:p>
                      <a:r>
                        <a:rPr lang="en-SG" dirty="0"/>
                        <a:t>Check if student has bid for same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Combine place bid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1_1, 1_2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Drop bid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Check active bidding round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Check if student has existing 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Drop section function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active bidding 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if student has enrolled in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for valid section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dirty="0"/>
                        <a:t>Prepare bug metrics &amp; test plan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2, 3, 4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dirty="0"/>
                        <a:t>Prepare App Demo 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4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2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29010A6-A95C-674A-8848-52E7EBEC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6" y="230641"/>
            <a:ext cx="11262447" cy="63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D4EA9-70B8-4B89-B93E-A2F9339C7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6504" y="769620"/>
          <a:ext cx="9118991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832">
                  <a:extLst>
                    <a:ext uri="{9D8B030D-6E8A-4147-A177-3AD203B41FA5}">
                      <a16:colId xmlns:a16="http://schemas.microsoft.com/office/drawing/2014/main" val="4142429104"/>
                    </a:ext>
                  </a:extLst>
                </a:gridCol>
                <a:gridCol w="1120585">
                  <a:extLst>
                    <a:ext uri="{9D8B030D-6E8A-4147-A177-3AD203B41FA5}">
                      <a16:colId xmlns:a16="http://schemas.microsoft.com/office/drawing/2014/main" val="3965926545"/>
                    </a:ext>
                  </a:extLst>
                </a:gridCol>
                <a:gridCol w="3671497">
                  <a:extLst>
                    <a:ext uri="{9D8B030D-6E8A-4147-A177-3AD203B41FA5}">
                      <a16:colId xmlns:a16="http://schemas.microsoft.com/office/drawing/2014/main" val="667142157"/>
                    </a:ext>
                  </a:extLst>
                </a:gridCol>
                <a:gridCol w="1263279">
                  <a:extLst>
                    <a:ext uri="{9D8B030D-6E8A-4147-A177-3AD203B41FA5}">
                      <a16:colId xmlns:a16="http://schemas.microsoft.com/office/drawing/2014/main" val="89399057"/>
                    </a:ext>
                  </a:extLst>
                </a:gridCol>
                <a:gridCol w="1823798">
                  <a:extLst>
                    <a:ext uri="{9D8B030D-6E8A-4147-A177-3AD203B41FA5}">
                      <a16:colId xmlns:a16="http://schemas.microsoft.com/office/drawing/2014/main" val="256486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5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Start round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Check bidding 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active bidding round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Clearing rounds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5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Round 1 clearing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Sort bids from highest to lowest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Derive minimum clearing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2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Round 2 clearing function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Sort bids from highest to lowest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Total available seats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Find out minimum bid value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Re-compute minimum bid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Prepare bug metrics &amp;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7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Prepare for 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0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6416C7-5AE3-415A-A4B4-6178EE9D2804}"/>
              </a:ext>
            </a:extLst>
          </p:cNvPr>
          <p:cNvSpPr txBox="1"/>
          <p:nvPr/>
        </p:nvSpPr>
        <p:spPr>
          <a:xfrm>
            <a:off x="0" y="196948"/>
            <a:ext cx="1252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Week 9-11</a:t>
            </a:r>
          </a:p>
        </p:txBody>
      </p:sp>
    </p:spTree>
    <p:extLst>
      <p:ext uri="{BB962C8B-B14F-4D97-AF65-F5344CB8AC3E}">
        <p14:creationId xmlns:p14="http://schemas.microsoft.com/office/powerpoint/2010/main" val="37647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E9AE-F920-42E0-AA23-60F9C08E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Critical Path Analysis – Iteration 3</a:t>
            </a:r>
          </a:p>
        </p:txBody>
      </p:sp>
    </p:spTree>
    <p:extLst>
      <p:ext uri="{BB962C8B-B14F-4D97-AF65-F5344CB8AC3E}">
        <p14:creationId xmlns:p14="http://schemas.microsoft.com/office/powerpoint/2010/main" val="108933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5E6DF-1B26-435A-BF3B-BBD9BA72FA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6504" y="769620"/>
          <a:ext cx="911899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832">
                  <a:extLst>
                    <a:ext uri="{9D8B030D-6E8A-4147-A177-3AD203B41FA5}">
                      <a16:colId xmlns:a16="http://schemas.microsoft.com/office/drawing/2014/main" val="4142429104"/>
                    </a:ext>
                  </a:extLst>
                </a:gridCol>
                <a:gridCol w="1120585">
                  <a:extLst>
                    <a:ext uri="{9D8B030D-6E8A-4147-A177-3AD203B41FA5}">
                      <a16:colId xmlns:a16="http://schemas.microsoft.com/office/drawing/2014/main" val="3965926545"/>
                    </a:ext>
                  </a:extLst>
                </a:gridCol>
                <a:gridCol w="3671497">
                  <a:extLst>
                    <a:ext uri="{9D8B030D-6E8A-4147-A177-3AD203B41FA5}">
                      <a16:colId xmlns:a16="http://schemas.microsoft.com/office/drawing/2014/main" val="667142157"/>
                    </a:ext>
                  </a:extLst>
                </a:gridCol>
                <a:gridCol w="1263279">
                  <a:extLst>
                    <a:ext uri="{9D8B030D-6E8A-4147-A177-3AD203B41FA5}">
                      <a16:colId xmlns:a16="http://schemas.microsoft.com/office/drawing/2014/main" val="89399057"/>
                    </a:ext>
                  </a:extLst>
                </a:gridCol>
                <a:gridCol w="1823798">
                  <a:extLst>
                    <a:ext uri="{9D8B030D-6E8A-4147-A177-3AD203B41FA5}">
                      <a16:colId xmlns:a16="http://schemas.microsoft.com/office/drawing/2014/main" val="256486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5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Prepare more 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5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2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721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0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6BE4A8-599C-4812-8CE8-41E72E84AEA7}"/>
              </a:ext>
            </a:extLst>
          </p:cNvPr>
          <p:cNvSpPr txBox="1"/>
          <p:nvPr/>
        </p:nvSpPr>
        <p:spPr>
          <a:xfrm>
            <a:off x="0" y="403860"/>
            <a:ext cx="163185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Week 11-13</a:t>
            </a:r>
          </a:p>
        </p:txBody>
      </p:sp>
    </p:spTree>
    <p:extLst>
      <p:ext uri="{BB962C8B-B14F-4D97-AF65-F5344CB8AC3E}">
        <p14:creationId xmlns:p14="http://schemas.microsoft.com/office/powerpoint/2010/main" val="40161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E9AE-F920-42E0-AA23-60F9C08E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Critical Path Analysis – Iteration 4</a:t>
            </a:r>
          </a:p>
        </p:txBody>
      </p:sp>
    </p:spTree>
    <p:extLst>
      <p:ext uri="{BB962C8B-B14F-4D97-AF65-F5344CB8AC3E}">
        <p14:creationId xmlns:p14="http://schemas.microsoft.com/office/powerpoint/2010/main" val="25889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5E6DF-1B26-435A-BF3B-BBD9BA72FA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6504" y="2133600"/>
          <a:ext cx="9118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832">
                  <a:extLst>
                    <a:ext uri="{9D8B030D-6E8A-4147-A177-3AD203B41FA5}">
                      <a16:colId xmlns:a16="http://schemas.microsoft.com/office/drawing/2014/main" val="4142429104"/>
                    </a:ext>
                  </a:extLst>
                </a:gridCol>
                <a:gridCol w="1120585">
                  <a:extLst>
                    <a:ext uri="{9D8B030D-6E8A-4147-A177-3AD203B41FA5}">
                      <a16:colId xmlns:a16="http://schemas.microsoft.com/office/drawing/2014/main" val="3965926545"/>
                    </a:ext>
                  </a:extLst>
                </a:gridCol>
                <a:gridCol w="3671497">
                  <a:extLst>
                    <a:ext uri="{9D8B030D-6E8A-4147-A177-3AD203B41FA5}">
                      <a16:colId xmlns:a16="http://schemas.microsoft.com/office/drawing/2014/main" val="667142157"/>
                    </a:ext>
                  </a:extLst>
                </a:gridCol>
                <a:gridCol w="1263279">
                  <a:extLst>
                    <a:ext uri="{9D8B030D-6E8A-4147-A177-3AD203B41FA5}">
                      <a16:colId xmlns:a16="http://schemas.microsoft.com/office/drawing/2014/main" val="89399057"/>
                    </a:ext>
                  </a:extLst>
                </a:gridCol>
                <a:gridCol w="1823798">
                  <a:extLst>
                    <a:ext uri="{9D8B030D-6E8A-4147-A177-3AD203B41FA5}">
                      <a16:colId xmlns:a16="http://schemas.microsoft.com/office/drawing/2014/main" val="256486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5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Prepare slides for 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5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2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548</Words>
  <Application>Microsoft Office PowerPoint</Application>
  <PresentationFormat>Widescreen</PresentationFormat>
  <Paragraphs>242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Path Analysis – Iteration 3</vt:lpstr>
      <vt:lpstr>PowerPoint Presentation</vt:lpstr>
      <vt:lpstr>Critical Path Analysis – Iteration 4</vt:lpstr>
      <vt:lpstr>PowerPoint Presentation</vt:lpstr>
      <vt:lpstr>Critical Path Analysis – Iteration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Wei Ling</dc:creator>
  <cp:lastModifiedBy>WONG Wei Ling</cp:lastModifiedBy>
  <cp:revision>28</cp:revision>
  <dcterms:created xsi:type="dcterms:W3CDTF">2019-09-19T10:20:59Z</dcterms:created>
  <dcterms:modified xsi:type="dcterms:W3CDTF">2019-09-28T13:07:16Z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Ref">
    <vt:lpwstr>https://api.informationprotection.azure.com/api/c98a79ca-5a9a-4791-a243-f06afd67464d</vt:lpwstr>
  </property>
  <property fmtid="{D5CDD505-2E9C-101B-9397-08002B2CF9AE}" pid="5" name="MSIP_Label_6951d41b-6b8e-4636-984f-012bff14ba18_SetBy">
    <vt:lpwstr>wlwong.2018@sis.smu.edu.sg</vt:lpwstr>
  </property>
  <property fmtid="{D5CDD505-2E9C-101B-9397-08002B2CF9AE}" pid="6" name="MSIP_Label_6951d41b-6b8e-4636-984f-012bff14ba18_SetDate">
    <vt:lpwstr>2019-09-19T19:32:31.0602775+08:00</vt:lpwstr>
  </property>
  <property fmtid="{D5CDD505-2E9C-101B-9397-08002B2CF9AE}" pid="7" name="MSIP_Label_6951d41b-6b8e-4636-984f-012bff14ba18_Name">
    <vt:lpwstr>Restricted</vt:lpwstr>
  </property>
  <property fmtid="{D5CDD505-2E9C-101B-9397-08002B2CF9AE}" pid="8" name="MSIP_Label_6951d41b-6b8e-4636-984f-012bff14ba18_Application">
    <vt:lpwstr>Microsoft Azure Information Protection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