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8519F-7F2C-4BB9-B472-08E0A4D0D96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F4DA46-66F2-4C66-A249-BF5A0557A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Weak AI</a:t>
          </a:r>
        </a:p>
        <a:p>
          <a:pPr>
            <a:lnSpc>
              <a:spcPct val="100000"/>
            </a:lnSpc>
          </a:pPr>
          <a:r>
            <a:rPr lang="en-US" dirty="0"/>
            <a:t>Simulate human behavior</a:t>
          </a:r>
        </a:p>
      </dgm:t>
    </dgm:pt>
    <dgm:pt modelId="{5ACF6293-0C65-48E0-8155-C7E7829354E1}" type="parTrans" cxnId="{A35D957A-1961-4F0A-AC87-B3A571ED66C7}">
      <dgm:prSet/>
      <dgm:spPr/>
      <dgm:t>
        <a:bodyPr/>
        <a:lstStyle/>
        <a:p>
          <a:endParaRPr lang="en-US"/>
        </a:p>
      </dgm:t>
    </dgm:pt>
    <dgm:pt modelId="{7988CD3D-751D-4CE3-B2D5-FC504551E09D}" type="sibTrans" cxnId="{A35D957A-1961-4F0A-AC87-B3A571ED66C7}">
      <dgm:prSet/>
      <dgm:spPr/>
      <dgm:t>
        <a:bodyPr/>
        <a:lstStyle/>
        <a:p>
          <a:endParaRPr lang="en-US"/>
        </a:p>
      </dgm:t>
    </dgm:pt>
    <dgm:pt modelId="{DF86342B-B4F4-46E7-BD37-886FF901F7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Strong AI</a:t>
          </a:r>
        </a:p>
        <a:p>
          <a:pPr>
            <a:lnSpc>
              <a:spcPct val="100000"/>
            </a:lnSpc>
          </a:pPr>
          <a:r>
            <a:rPr lang="en-US" dirty="0"/>
            <a:t>Act/think exactly like human </a:t>
          </a:r>
        </a:p>
      </dgm:t>
    </dgm:pt>
    <dgm:pt modelId="{748F9CD1-86C0-4D0C-88B8-92FB51606C88}" type="parTrans" cxnId="{168CDAEE-1160-4EB5-9C68-715BCFDDB1F8}">
      <dgm:prSet/>
      <dgm:spPr/>
      <dgm:t>
        <a:bodyPr/>
        <a:lstStyle/>
        <a:p>
          <a:endParaRPr lang="en-US"/>
        </a:p>
      </dgm:t>
    </dgm:pt>
    <dgm:pt modelId="{C29803CD-7A91-4359-AB9E-3573F5E3526B}" type="sibTrans" cxnId="{168CDAEE-1160-4EB5-9C68-715BCFDDB1F8}">
      <dgm:prSet/>
      <dgm:spPr/>
      <dgm:t>
        <a:bodyPr/>
        <a:lstStyle/>
        <a:p>
          <a:endParaRPr lang="en-US"/>
        </a:p>
      </dgm:t>
    </dgm:pt>
    <dgm:pt modelId="{0E0B2C85-4468-4D97-B3CF-290C3C51F62E}" type="pres">
      <dgm:prSet presAssocID="{CC78519F-7F2C-4BB9-B472-08E0A4D0D96D}" presName="root" presStyleCnt="0">
        <dgm:presLayoutVars>
          <dgm:dir/>
          <dgm:resizeHandles val="exact"/>
        </dgm:presLayoutVars>
      </dgm:prSet>
      <dgm:spPr/>
    </dgm:pt>
    <dgm:pt modelId="{1E800906-66A2-4F0C-B4B5-5F66787B3DDA}" type="pres">
      <dgm:prSet presAssocID="{26F4DA46-66F2-4C66-A249-BF5A0557A537}" presName="compNode" presStyleCnt="0"/>
      <dgm:spPr/>
    </dgm:pt>
    <dgm:pt modelId="{D7B5CE22-1B31-4B1A-BAEA-B6E20FF93C93}" type="pres">
      <dgm:prSet presAssocID="{26F4DA46-66F2-4C66-A249-BF5A0557A53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7D3AF80-1B20-45DE-8BD8-7FEBE5883D28}" type="pres">
      <dgm:prSet presAssocID="{26F4DA46-66F2-4C66-A249-BF5A0557A537}" presName="spaceRect" presStyleCnt="0"/>
      <dgm:spPr/>
    </dgm:pt>
    <dgm:pt modelId="{E60F8526-37F9-49A8-9238-AA6AADE6A148}" type="pres">
      <dgm:prSet presAssocID="{26F4DA46-66F2-4C66-A249-BF5A0557A537}" presName="textRect" presStyleLbl="revTx" presStyleIdx="0" presStyleCnt="2">
        <dgm:presLayoutVars>
          <dgm:chMax val="1"/>
          <dgm:chPref val="1"/>
        </dgm:presLayoutVars>
      </dgm:prSet>
      <dgm:spPr/>
    </dgm:pt>
    <dgm:pt modelId="{F3208123-236A-4F69-92D4-FB4BF08100F7}" type="pres">
      <dgm:prSet presAssocID="{7988CD3D-751D-4CE3-B2D5-FC504551E09D}" presName="sibTrans" presStyleCnt="0"/>
      <dgm:spPr/>
    </dgm:pt>
    <dgm:pt modelId="{28688C6F-C626-43A7-8472-832C2CD4D1BC}" type="pres">
      <dgm:prSet presAssocID="{DF86342B-B4F4-46E7-BD37-886FF901F751}" presName="compNode" presStyleCnt="0"/>
      <dgm:spPr/>
    </dgm:pt>
    <dgm:pt modelId="{AF63CCC9-1FBB-4FCC-96D5-59367544C2A7}" type="pres">
      <dgm:prSet presAssocID="{DF86342B-B4F4-46E7-BD37-886FF901F7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1E96A934-D0DB-4C7A-B618-2874EFB7EC6D}" type="pres">
      <dgm:prSet presAssocID="{DF86342B-B4F4-46E7-BD37-886FF901F751}" presName="spaceRect" presStyleCnt="0"/>
      <dgm:spPr/>
    </dgm:pt>
    <dgm:pt modelId="{42C50DCF-4280-4ED8-96E2-FCC184384FB5}" type="pres">
      <dgm:prSet presAssocID="{DF86342B-B4F4-46E7-BD37-886FF901F75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9C2C57-5C0F-4EC1-8D71-B7713960F08B}" type="presOf" srcId="{DF86342B-B4F4-46E7-BD37-886FF901F751}" destId="{42C50DCF-4280-4ED8-96E2-FCC184384FB5}" srcOrd="0" destOrd="0" presId="urn:microsoft.com/office/officeart/2018/2/layout/IconLabelList"/>
    <dgm:cxn modelId="{6A50545D-02E2-4642-A9A2-4655507F9A32}" type="presOf" srcId="{CC78519F-7F2C-4BB9-B472-08E0A4D0D96D}" destId="{0E0B2C85-4468-4D97-B3CF-290C3C51F62E}" srcOrd="0" destOrd="0" presId="urn:microsoft.com/office/officeart/2018/2/layout/IconLabelList"/>
    <dgm:cxn modelId="{9848DA6C-03C4-4F2C-A0C1-1CD192822BC3}" type="presOf" srcId="{26F4DA46-66F2-4C66-A249-BF5A0557A537}" destId="{E60F8526-37F9-49A8-9238-AA6AADE6A148}" srcOrd="0" destOrd="0" presId="urn:microsoft.com/office/officeart/2018/2/layout/IconLabelList"/>
    <dgm:cxn modelId="{A35D957A-1961-4F0A-AC87-B3A571ED66C7}" srcId="{CC78519F-7F2C-4BB9-B472-08E0A4D0D96D}" destId="{26F4DA46-66F2-4C66-A249-BF5A0557A537}" srcOrd="0" destOrd="0" parTransId="{5ACF6293-0C65-48E0-8155-C7E7829354E1}" sibTransId="{7988CD3D-751D-4CE3-B2D5-FC504551E09D}"/>
    <dgm:cxn modelId="{168CDAEE-1160-4EB5-9C68-715BCFDDB1F8}" srcId="{CC78519F-7F2C-4BB9-B472-08E0A4D0D96D}" destId="{DF86342B-B4F4-46E7-BD37-886FF901F751}" srcOrd="1" destOrd="0" parTransId="{748F9CD1-86C0-4D0C-88B8-92FB51606C88}" sibTransId="{C29803CD-7A91-4359-AB9E-3573F5E3526B}"/>
    <dgm:cxn modelId="{1854F715-28FB-440A-8B22-2E212537479B}" type="presParOf" srcId="{0E0B2C85-4468-4D97-B3CF-290C3C51F62E}" destId="{1E800906-66A2-4F0C-B4B5-5F66787B3DDA}" srcOrd="0" destOrd="0" presId="urn:microsoft.com/office/officeart/2018/2/layout/IconLabelList"/>
    <dgm:cxn modelId="{91AC0759-878B-4479-81C0-1FE6F6ACF11C}" type="presParOf" srcId="{1E800906-66A2-4F0C-B4B5-5F66787B3DDA}" destId="{D7B5CE22-1B31-4B1A-BAEA-B6E20FF93C93}" srcOrd="0" destOrd="0" presId="urn:microsoft.com/office/officeart/2018/2/layout/IconLabelList"/>
    <dgm:cxn modelId="{B5AA2696-9E34-4D2F-A0A7-0A9DA36781B0}" type="presParOf" srcId="{1E800906-66A2-4F0C-B4B5-5F66787B3DDA}" destId="{D7D3AF80-1B20-45DE-8BD8-7FEBE5883D28}" srcOrd="1" destOrd="0" presId="urn:microsoft.com/office/officeart/2018/2/layout/IconLabelList"/>
    <dgm:cxn modelId="{607384BE-2502-4A30-B5CF-BE0A3DD41DA8}" type="presParOf" srcId="{1E800906-66A2-4F0C-B4B5-5F66787B3DDA}" destId="{E60F8526-37F9-49A8-9238-AA6AADE6A148}" srcOrd="2" destOrd="0" presId="urn:microsoft.com/office/officeart/2018/2/layout/IconLabelList"/>
    <dgm:cxn modelId="{2418910A-3DB6-416D-B7C4-52A6AC4798F4}" type="presParOf" srcId="{0E0B2C85-4468-4D97-B3CF-290C3C51F62E}" destId="{F3208123-236A-4F69-92D4-FB4BF08100F7}" srcOrd="1" destOrd="0" presId="urn:microsoft.com/office/officeart/2018/2/layout/IconLabelList"/>
    <dgm:cxn modelId="{2F31399E-9A5F-4C78-BFD8-03E7EC205477}" type="presParOf" srcId="{0E0B2C85-4468-4D97-B3CF-290C3C51F62E}" destId="{28688C6F-C626-43A7-8472-832C2CD4D1BC}" srcOrd="2" destOrd="0" presId="urn:microsoft.com/office/officeart/2018/2/layout/IconLabelList"/>
    <dgm:cxn modelId="{76CB1D06-294F-432E-BCE0-BE98DBFB882F}" type="presParOf" srcId="{28688C6F-C626-43A7-8472-832C2CD4D1BC}" destId="{AF63CCC9-1FBB-4FCC-96D5-59367544C2A7}" srcOrd="0" destOrd="0" presId="urn:microsoft.com/office/officeart/2018/2/layout/IconLabelList"/>
    <dgm:cxn modelId="{A907096C-DBAD-403C-80F9-D948E87E5B1F}" type="presParOf" srcId="{28688C6F-C626-43A7-8472-832C2CD4D1BC}" destId="{1E96A934-D0DB-4C7A-B618-2874EFB7EC6D}" srcOrd="1" destOrd="0" presId="urn:microsoft.com/office/officeart/2018/2/layout/IconLabelList"/>
    <dgm:cxn modelId="{2752BED1-D267-435F-8A3C-DC55EA021F8B}" type="presParOf" srcId="{28688C6F-C626-43A7-8472-832C2CD4D1BC}" destId="{42C50DCF-4280-4ED8-96E2-FCC184384F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5CE22-1B31-4B1A-BAEA-B6E20FF93C93}">
      <dsp:nvSpPr>
        <dsp:cNvPr id="0" name=""/>
        <dsp:cNvSpPr/>
      </dsp:nvSpPr>
      <dsp:spPr>
        <a:xfrm>
          <a:off x="446801" y="609552"/>
          <a:ext cx="730107" cy="730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F8526-37F9-49A8-9238-AA6AADE6A148}">
      <dsp:nvSpPr>
        <dsp:cNvPr id="0" name=""/>
        <dsp:cNvSpPr/>
      </dsp:nvSpPr>
      <dsp:spPr>
        <a:xfrm>
          <a:off x="625" y="1583084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Weak AI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Simulate human behavior</a:t>
          </a:r>
        </a:p>
      </dsp:txBody>
      <dsp:txXfrm>
        <a:off x="625" y="1583084"/>
        <a:ext cx="1622460" cy="648984"/>
      </dsp:txXfrm>
    </dsp:sp>
    <dsp:sp modelId="{AF63CCC9-1FBB-4FCC-96D5-59367544C2A7}">
      <dsp:nvSpPr>
        <dsp:cNvPr id="0" name=""/>
        <dsp:cNvSpPr/>
      </dsp:nvSpPr>
      <dsp:spPr>
        <a:xfrm>
          <a:off x="2353193" y="609552"/>
          <a:ext cx="730107" cy="730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50DCF-4280-4ED8-96E2-FCC184384FB5}">
      <dsp:nvSpPr>
        <dsp:cNvPr id="0" name=""/>
        <dsp:cNvSpPr/>
      </dsp:nvSpPr>
      <dsp:spPr>
        <a:xfrm>
          <a:off x="1907016" y="1583084"/>
          <a:ext cx="1622460" cy="64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Strong AI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Act/think exactly like human </a:t>
          </a:r>
        </a:p>
      </dsp:txBody>
      <dsp:txXfrm>
        <a:off x="1907016" y="1583084"/>
        <a:ext cx="1622460" cy="648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4" y="503825"/>
            <a:ext cx="837455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6744" y="2398215"/>
            <a:ext cx="8230510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4" y="1176351"/>
            <a:ext cx="8374551" cy="179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19D093C-27FB-4032-B282-42C4563F2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20911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575467" y="1335495"/>
            <a:ext cx="2686555" cy="10976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spc="-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AI</a:t>
            </a:r>
            <a:r>
              <a:rPr lang="en-US" sz="3300" kern="1200" spc="-39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300" kern="1200" spc="-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Applications </a:t>
            </a:r>
          </a:p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spc="-1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Workshop</a:t>
            </a:r>
            <a:endParaRPr lang="en-US" sz="33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EE815E-1BD3-4777-B652-6D98825BF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467" y="511222"/>
            <a:ext cx="846288" cy="635405"/>
            <a:chOff x="668003" y="1684057"/>
            <a:chExt cx="1128382" cy="84720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E6692982-4A7D-4392-87CD-F0CD4B027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8003" y="1935883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196485F7-F277-4123-AC53-98EA4C858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45893" y="1684057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575467" y="2537340"/>
            <a:ext cx="2686554" cy="2094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marR="5080" indent="-228600">
              <a:lnSpc>
                <a:spcPct val="9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endParaRPr lang="en-US" sz="1500" spc="-5">
              <a:solidFill>
                <a:schemeClr val="bg1"/>
              </a:solidFill>
            </a:endParaRPr>
          </a:p>
          <a:p>
            <a:pPr marL="12700" marR="5080" indent="-228600">
              <a:lnSpc>
                <a:spcPct val="90000"/>
              </a:lnSpc>
              <a:spcBef>
                <a:spcPts val="85"/>
              </a:spcBef>
              <a:buFont typeface="Arial" panose="020B0604020202020204" pitchFamily="34" charset="0"/>
              <a:buChar char="•"/>
            </a:pPr>
            <a:r>
              <a:rPr lang="en-US" sz="1500" spc="-5">
                <a:solidFill>
                  <a:schemeClr val="bg1"/>
                </a:solidFill>
              </a:rPr>
              <a:t>By </a:t>
            </a:r>
            <a:r>
              <a:rPr lang="en-US" sz="1500" spc="-30">
                <a:solidFill>
                  <a:schemeClr val="bg1"/>
                </a:solidFill>
              </a:rPr>
              <a:t>Yuanqi </a:t>
            </a:r>
            <a:r>
              <a:rPr lang="en-US" sz="1500" spc="-5">
                <a:solidFill>
                  <a:schemeClr val="bg1"/>
                </a:solidFill>
              </a:rPr>
              <a:t>Du</a:t>
            </a:r>
            <a:endParaRPr lang="en-US" sz="1500">
              <a:solidFill>
                <a:schemeClr val="bg1"/>
              </a:solidFill>
            </a:endParaRPr>
          </a:p>
        </p:txBody>
      </p:sp>
      <p:pic>
        <p:nvPicPr>
          <p:cNvPr id="4" name="Picture 4" descr="Guide To Understanding Artificial Intelligence - ReadWrite">
            <a:extLst>
              <a:ext uri="{FF2B5EF4-FFF2-40B4-BE49-F238E27FC236}">
                <a16:creationId xmlns:a16="http://schemas.microsoft.com/office/drawing/2014/main" id="{D4ADD307-1277-3643-B706-AFB0F7739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6" r="2340" b="-3"/>
          <a:stretch/>
        </p:blipFill>
        <p:spPr bwMode="auto">
          <a:xfrm>
            <a:off x="3837489" y="905362"/>
            <a:ext cx="4981899" cy="289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466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</a:rPr>
              <a:t>Self-driving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Car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5248" y="1176351"/>
            <a:ext cx="2496820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Image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Segmentation</a:t>
            </a:r>
            <a:endParaRPr sz="1800">
              <a:latin typeface="Arial"/>
              <a:cs typeface="Arial"/>
            </a:endParaRPr>
          </a:p>
          <a:p>
            <a:pPr marL="379095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379095" algn="l"/>
                <a:tab pos="37973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Multi-sensor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9932" y="2389195"/>
            <a:ext cx="4384103" cy="2110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30041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Generative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16356"/>
            <a:ext cx="1586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Deepfakes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42284" y="1796468"/>
            <a:ext cx="5061314" cy="2641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035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000000"/>
                </a:solidFill>
              </a:rPr>
              <a:t>Speech</a:t>
            </a:r>
            <a:r>
              <a:rPr sz="2800" spc="-8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Recognition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4724" y="1176351"/>
            <a:ext cx="8275955" cy="1797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900" indent="-367030">
              <a:lnSpc>
                <a:spcPct val="100000"/>
              </a:lnSpc>
              <a:spcBef>
                <a:spcPts val="414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Apple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Hi,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Siri.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Amazon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Hello,</a:t>
            </a:r>
            <a:r>
              <a:rPr sz="1800" spc="-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Alexa.</a:t>
            </a:r>
            <a:endParaRPr sz="1800">
              <a:latin typeface="Arial"/>
              <a:cs typeface="Arial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Char char="●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Installed on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apps…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Once it detects the wake-up words, it will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start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recognize your speech,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may 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do translation or do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some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operations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(e.g. set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up an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alarm).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4095" y="3087168"/>
            <a:ext cx="3799317" cy="18996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207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000000"/>
                </a:solidFill>
              </a:rPr>
              <a:t>Machine</a:t>
            </a:r>
            <a:r>
              <a:rPr sz="2800" spc="-145" dirty="0">
                <a:solidFill>
                  <a:srgbClr val="000000"/>
                </a:solidFill>
              </a:rPr>
              <a:t> </a:t>
            </a:r>
            <a:r>
              <a:rPr sz="2800" spc="-10" dirty="0">
                <a:solidFill>
                  <a:srgbClr val="000000"/>
                </a:solidFill>
              </a:rPr>
              <a:t>Translation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1734365" y="1461747"/>
            <a:ext cx="5374053" cy="2687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9243" y="4325503"/>
            <a:ext cx="13779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Google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Translate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503825"/>
            <a:ext cx="1998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latin typeface="Arial"/>
                <a:cs typeface="Arial"/>
              </a:rPr>
              <a:t>Game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Agent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1217372"/>
            <a:ext cx="69462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Game AI agent: DeepBlue for chess, AlphaGo for go, AlphaStar for </a:t>
            </a:r>
            <a:r>
              <a:rPr sz="1600" spc="-10" dirty="0">
                <a:solidFill>
                  <a:srgbClr val="424242"/>
                </a:solidFill>
                <a:latin typeface="RobotoRegular"/>
                <a:cs typeface="RobotoRegular"/>
              </a:rPr>
              <a:t>StarCraft</a:t>
            </a:r>
            <a:r>
              <a:rPr sz="1600" spc="-30" dirty="0">
                <a:solidFill>
                  <a:srgbClr val="424242"/>
                </a:solidFill>
                <a:latin typeface="RobotoRegular"/>
                <a:cs typeface="RobotoRegular"/>
              </a:rPr>
              <a:t> </a:t>
            </a:r>
            <a:r>
              <a:rPr sz="1600" spc="-5" dirty="0">
                <a:solidFill>
                  <a:srgbClr val="424242"/>
                </a:solidFill>
                <a:latin typeface="RobotoRegular"/>
                <a:cs typeface="RobotoRegular"/>
              </a:rPr>
              <a:t>II</a:t>
            </a:r>
            <a:endParaRPr sz="1600">
              <a:latin typeface="RobotoRegular"/>
              <a:cs typeface="RobotoRegular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0848" y="2031645"/>
            <a:ext cx="3281943" cy="18444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76085" y="4087166"/>
            <a:ext cx="18281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RobotoRegular"/>
                <a:cs typeface="RobotoRegular"/>
              </a:rPr>
              <a:t>AlphaStar vs human</a:t>
            </a:r>
            <a:r>
              <a:rPr sz="1200" spc="-80" dirty="0">
                <a:latin typeface="RobotoRegular"/>
                <a:cs typeface="RobotoRegular"/>
              </a:rPr>
              <a:t> </a:t>
            </a:r>
            <a:r>
              <a:rPr sz="1200" spc="-5" dirty="0">
                <a:latin typeface="RobotoRegular"/>
                <a:cs typeface="RobotoRegular"/>
              </a:rPr>
              <a:t>player</a:t>
            </a:r>
            <a:endParaRPr sz="1200">
              <a:latin typeface="RobotoRegular"/>
              <a:cs typeface="RobotoRegular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63340" y="2057470"/>
            <a:ext cx="3620467" cy="18917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74351" y="4177491"/>
            <a:ext cx="21463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RobotoRegular"/>
                <a:cs typeface="RobotoRegular"/>
              </a:rPr>
              <a:t>AlphaGo vs Go world</a:t>
            </a:r>
            <a:r>
              <a:rPr sz="1200" spc="-75" dirty="0">
                <a:latin typeface="RobotoRegular"/>
                <a:cs typeface="RobotoRegular"/>
              </a:rPr>
              <a:t> </a:t>
            </a:r>
            <a:r>
              <a:rPr sz="1200" spc="-5" dirty="0">
                <a:latin typeface="RobotoRegular"/>
                <a:cs typeface="RobotoRegular"/>
              </a:rPr>
              <a:t>champion</a:t>
            </a:r>
            <a:endParaRPr sz="1200">
              <a:latin typeface="RobotoRegular"/>
              <a:cs typeface="RobotoRegula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8220" marR="5080" indent="-3083560">
              <a:lnSpc>
                <a:spcPct val="114599"/>
              </a:lnSpc>
              <a:spcBef>
                <a:spcPts val="100"/>
              </a:spcBef>
            </a:pPr>
            <a:r>
              <a:rPr spc="-5" dirty="0"/>
              <a:t>All of the above topics form the active </a:t>
            </a:r>
            <a:r>
              <a:rPr dirty="0"/>
              <a:t>research </a:t>
            </a:r>
            <a:r>
              <a:rPr spc="-5" dirty="0"/>
              <a:t>areas and  applications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9223" y="1159967"/>
            <a:ext cx="4906645" cy="25400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Research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fields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Vision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Natural Language</a:t>
            </a:r>
            <a:r>
              <a:rPr sz="2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Generative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Modelling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Reinforcement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more...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280" y="1832431"/>
            <a:ext cx="7803515" cy="184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34340" algn="ctr">
              <a:lnSpc>
                <a:spcPct val="100000"/>
              </a:lnSpc>
              <a:spcBef>
                <a:spcPts val="100"/>
              </a:spcBef>
            </a:pPr>
            <a:r>
              <a:rPr sz="2400" spc="-13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2400" spc="114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continued...</a:t>
            </a:r>
            <a:endParaRPr sz="2400">
              <a:latin typeface="Arial"/>
              <a:cs typeface="Arial"/>
            </a:endParaRPr>
          </a:p>
          <a:p>
            <a:pPr marL="12700" marR="5080" indent="7620" algn="ctr">
              <a:lnSpc>
                <a:spcPct val="114599"/>
              </a:lnSpc>
              <a:spcBef>
                <a:spcPts val="1575"/>
              </a:spcBef>
            </a:pP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We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will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cover more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on the ideas of how AI and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Machine 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Learning algorithms work, and how to use the library  functions on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your specific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task in the following</a:t>
            </a:r>
            <a:r>
              <a:rPr sz="24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workshops!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DF451-CA61-E14E-B1A8-7457D06310CA}"/>
              </a:ext>
            </a:extLst>
          </p:cNvPr>
          <p:cNvSpPr txBox="1"/>
          <p:nvPr/>
        </p:nvSpPr>
        <p:spPr>
          <a:xfrm>
            <a:off x="381000" y="285750"/>
            <a:ext cx="861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readwrite.com</a:t>
            </a:r>
            <a:r>
              <a:rPr lang="en-US" sz="1200" dirty="0"/>
              <a:t>/2020/08/11/guide-to-understanding-artificial-intelligence/</a:t>
            </a:r>
          </a:p>
        </p:txBody>
      </p:sp>
    </p:spTree>
    <p:extLst>
      <p:ext uri="{BB962C8B-B14F-4D97-AF65-F5344CB8AC3E}">
        <p14:creationId xmlns:p14="http://schemas.microsoft.com/office/powerpoint/2010/main" val="4147574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8" descr="Diagram&#10;&#10;Description automatically generated">
            <a:extLst>
              <a:ext uri="{FF2B5EF4-FFF2-40B4-BE49-F238E27FC236}">
                <a16:creationId xmlns:a16="http://schemas.microsoft.com/office/drawing/2014/main" id="{FD2595A5-F84A-4324-A686-78E44BA4E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2661" r="-2" b="-2"/>
          <a:stretch/>
        </p:blipFill>
        <p:spPr>
          <a:xfrm>
            <a:off x="4348157" y="10"/>
            <a:ext cx="4795614" cy="5143490"/>
          </a:xfrm>
          <a:prstGeom prst="rect">
            <a:avLst/>
          </a:prstGeom>
        </p:spPr>
      </p:pic>
      <p:pic>
        <p:nvPicPr>
          <p:cNvPr id="37" name="Picture 22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748" y="598833"/>
            <a:ext cx="3602727" cy="983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100" kern="1200" spc="-10">
                <a:solidFill>
                  <a:srgbClr val="000000"/>
                </a:solidFill>
                <a:latin typeface="+mj-lt"/>
                <a:cs typeface="+mj-cs"/>
              </a:rPr>
              <a:t>What </a:t>
            </a:r>
            <a:r>
              <a:rPr lang="en-US" sz="3100" kern="1200" spc="-5">
                <a:solidFill>
                  <a:srgbClr val="000000"/>
                </a:solidFill>
                <a:latin typeface="+mj-lt"/>
                <a:cs typeface="+mj-cs"/>
              </a:rPr>
              <a:t>is </a:t>
            </a:r>
            <a:r>
              <a:rPr lang="en-US" sz="3100" kern="1200" spc="-10">
                <a:solidFill>
                  <a:srgbClr val="000000"/>
                </a:solidFill>
                <a:latin typeface="+mj-lt"/>
                <a:cs typeface="+mj-cs"/>
              </a:rPr>
              <a:t>Artificial</a:t>
            </a:r>
            <a:r>
              <a:rPr lang="en-US" sz="3100" kern="1200" spc="-245">
                <a:solidFill>
                  <a:srgbClr val="000000"/>
                </a:solidFill>
                <a:latin typeface="+mj-lt"/>
                <a:cs typeface="+mj-cs"/>
              </a:rPr>
              <a:t> </a:t>
            </a:r>
            <a:r>
              <a:rPr lang="en-US" sz="3100" kern="1200" spc="-5">
                <a:solidFill>
                  <a:srgbClr val="000000"/>
                </a:solidFill>
                <a:latin typeface="+mj-lt"/>
                <a:cs typeface="+mj-cs"/>
              </a:rPr>
              <a:t>Intelligence?</a:t>
            </a:r>
            <a:endParaRPr lang="en-US" sz="3100" kern="1200">
              <a:solidFill>
                <a:srgbClr val="000000"/>
              </a:solidFill>
              <a:latin typeface="+mj-lt"/>
              <a:cs typeface="+mj-cs"/>
            </a:endParaRPr>
          </a:p>
        </p:txBody>
      </p: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C4E419CD-AF87-401E-9E3F-3BB4F33339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500316"/>
              </p:ext>
            </p:extLst>
          </p:nvPr>
        </p:nvGraphicFramePr>
        <p:xfrm>
          <a:off x="603747" y="1704107"/>
          <a:ext cx="3530103" cy="2841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3218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944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000000"/>
                </a:solidFill>
              </a:rPr>
              <a:t>What </a:t>
            </a:r>
            <a:r>
              <a:rPr sz="3000" spc="-5" dirty="0">
                <a:solidFill>
                  <a:srgbClr val="000000"/>
                </a:solidFill>
              </a:rPr>
              <a:t>is </a:t>
            </a:r>
            <a:r>
              <a:rPr sz="3000" spc="-10" dirty="0">
                <a:solidFill>
                  <a:srgbClr val="000000"/>
                </a:solidFill>
              </a:rPr>
              <a:t>Artificial</a:t>
            </a:r>
            <a:r>
              <a:rPr sz="3000" spc="-24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Intelligence?</a:t>
            </a:r>
            <a:endParaRPr sz="3000" dirty="0"/>
          </a:p>
        </p:txBody>
      </p:sp>
      <p:sp>
        <p:nvSpPr>
          <p:cNvPr id="3" name="object 3"/>
          <p:cNvSpPr txBox="1"/>
          <p:nvPr/>
        </p:nvSpPr>
        <p:spPr>
          <a:xfrm>
            <a:off x="429223" y="1159967"/>
            <a:ext cx="3258820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Intelligence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sz="2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approaches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6422" y="2417265"/>
            <a:ext cx="2759075" cy="12827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har char="○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Deep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○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more...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8337" y="2413670"/>
            <a:ext cx="902335" cy="672465"/>
          </a:xfrm>
          <a:prstGeom prst="rect">
            <a:avLst/>
          </a:prstGeom>
          <a:solidFill>
            <a:srgbClr val="EDEDED"/>
          </a:solidFill>
          <a:ln w="9524">
            <a:solidFill>
              <a:srgbClr val="595959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/>
              <a:cs typeface="Times New Roman"/>
            </a:endParaRPr>
          </a:p>
          <a:p>
            <a:pPr marL="208279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918363" y="686198"/>
            <a:ext cx="1490980" cy="1691005"/>
            <a:chOff x="5918363" y="686198"/>
            <a:chExt cx="1490980" cy="1691005"/>
          </a:xfrm>
        </p:grpSpPr>
        <p:sp>
          <p:nvSpPr>
            <p:cNvPr id="7" name="object 7"/>
            <p:cNvSpPr/>
            <p:nvPr/>
          </p:nvSpPr>
          <p:spPr>
            <a:xfrm>
              <a:off x="6663686" y="1696371"/>
              <a:ext cx="4445" cy="488950"/>
            </a:xfrm>
            <a:custGeom>
              <a:avLst/>
              <a:gdLst/>
              <a:ahLst/>
              <a:cxnLst/>
              <a:rect l="l" t="t" r="r" b="b"/>
              <a:pathLst>
                <a:path w="4445" h="488950">
                  <a:moveTo>
                    <a:pt x="0" y="0"/>
                  </a:moveTo>
                  <a:lnTo>
                    <a:pt x="3874" y="488706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85586" y="2165528"/>
              <a:ext cx="163949" cy="2114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18363" y="686198"/>
              <a:ext cx="1490646" cy="10101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583986" y="3066668"/>
            <a:ext cx="164465" cy="755650"/>
            <a:chOff x="6583986" y="3066668"/>
            <a:chExt cx="164465" cy="755650"/>
          </a:xfrm>
        </p:grpSpPr>
        <p:sp>
          <p:nvSpPr>
            <p:cNvPr id="11" name="object 11"/>
            <p:cNvSpPr/>
            <p:nvPr/>
          </p:nvSpPr>
          <p:spPr>
            <a:xfrm>
              <a:off x="6658136" y="3085718"/>
              <a:ext cx="8255" cy="544830"/>
            </a:xfrm>
            <a:custGeom>
              <a:avLst/>
              <a:gdLst/>
              <a:ahLst/>
              <a:cxnLst/>
              <a:rect l="l" t="t" r="r" b="b"/>
              <a:pathLst>
                <a:path w="8254" h="544829">
                  <a:moveTo>
                    <a:pt x="0" y="0"/>
                  </a:moveTo>
                  <a:lnTo>
                    <a:pt x="7824" y="54452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83986" y="3610292"/>
              <a:ext cx="163949" cy="2118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18269" y="3924729"/>
            <a:ext cx="3022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Cat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6135" y="1057586"/>
            <a:ext cx="40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Data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82030" y="3924729"/>
            <a:ext cx="8147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7" name="Picture 16" descr="A cat lying on a person's lap&#10;&#10;Description automatically generated with low confidence">
            <a:extLst>
              <a:ext uri="{FF2B5EF4-FFF2-40B4-BE49-F238E27FC236}">
                <a16:creationId xmlns:a16="http://schemas.microsoft.com/office/drawing/2014/main" id="{859AA1C9-D1DE-8246-9DD6-C76F7C496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755" y="1889272"/>
            <a:ext cx="1295400" cy="11964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20758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Applications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4" y="1159967"/>
            <a:ext cx="4393565" cy="357822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69900" indent="-412750">
              <a:lnSpc>
                <a:spcPct val="100000"/>
              </a:lnSpc>
              <a:spcBef>
                <a:spcPts val="5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Vision</a:t>
            </a:r>
            <a:endParaRPr sz="240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Ex. Self-driving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car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Natural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Language</a:t>
            </a:r>
            <a:endParaRPr sz="240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Ex. Language</a:t>
            </a:r>
            <a:r>
              <a:rPr sz="24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Translation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Generative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modeling</a:t>
            </a:r>
            <a:endParaRPr sz="2400">
              <a:latin typeface="Arial"/>
              <a:cs typeface="Arial"/>
            </a:endParaRPr>
          </a:p>
          <a:p>
            <a:pPr marL="927100" lvl="1" indent="-412750">
              <a:lnSpc>
                <a:spcPct val="100000"/>
              </a:lnSpc>
              <a:spcBef>
                <a:spcPts val="420"/>
              </a:spcBef>
              <a:buChar char="○"/>
              <a:tabLst>
                <a:tab pos="926465" algn="l"/>
                <a:tab pos="9271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Ex. Deep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Fakes</a:t>
            </a:r>
            <a:endParaRPr sz="2400">
              <a:latin typeface="Arial"/>
              <a:cs typeface="Arial"/>
            </a:endParaRPr>
          </a:p>
          <a:p>
            <a:pPr marL="469900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more...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(AVS,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Uber)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0789" y="1283927"/>
            <a:ext cx="3910792" cy="21694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9519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Look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inside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29223" y="1159967"/>
            <a:ext cx="3634740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Where is data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from?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Cleaning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Pre-processing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75" dirty="0">
                <a:solidFill>
                  <a:srgbClr val="595959"/>
                </a:solidFill>
                <a:latin typeface="Arial"/>
                <a:cs typeface="Arial"/>
              </a:rPr>
              <a:t>Task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Classification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Anomaly</a:t>
            </a: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more...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9519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Look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inside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29223" y="1159967"/>
            <a:ext cx="7727950" cy="379730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K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Nearest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Neighbors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Tree-based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Models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Deep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more...</a:t>
            </a:r>
            <a:endParaRPr sz="2400">
              <a:latin typeface="Arial"/>
              <a:cs typeface="Arial"/>
            </a:endParaRPr>
          </a:p>
          <a:p>
            <a:pPr marL="424815" indent="-412750">
              <a:lnSpc>
                <a:spcPct val="100000"/>
              </a:lnSpc>
              <a:spcBef>
                <a:spcPts val="4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Evaluation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How good is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model? Metrics?</a:t>
            </a:r>
            <a:r>
              <a:rPr sz="2400" spc="-1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Accuracy?</a:t>
            </a:r>
            <a:endParaRPr sz="2400">
              <a:latin typeface="Arial"/>
              <a:cs typeface="Arial"/>
            </a:endParaRPr>
          </a:p>
          <a:p>
            <a:pPr marL="882015" marR="5080" lvl="1" indent="-412750">
              <a:lnSpc>
                <a:spcPct val="114599"/>
              </a:lnSpc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Does the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model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generalize to all data? Overfitting?  Underfitting?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260" y="1213307"/>
            <a:ext cx="7296150" cy="204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Feel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overwhelmed?</a:t>
            </a:r>
            <a:endParaRPr sz="2400">
              <a:latin typeface="Arial"/>
              <a:cs typeface="Arial"/>
            </a:endParaRPr>
          </a:p>
          <a:p>
            <a:pPr marL="12700" marR="5080" algn="ctr">
              <a:lnSpc>
                <a:spcPct val="114599"/>
              </a:lnSpc>
              <a:spcBef>
                <a:spcPts val="1575"/>
              </a:spcBef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Don’t </a:t>
            </a:r>
            <a:r>
              <a:rPr sz="2400" spc="-35" dirty="0">
                <a:solidFill>
                  <a:srgbClr val="595959"/>
                </a:solidFill>
                <a:latin typeface="Arial"/>
                <a:cs typeface="Arial"/>
              </a:rPr>
              <a:t>worry. 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You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don’t need to implement any of these  approaches on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your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own.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(But you can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2400" spc="-9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want)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995"/>
              </a:spcBef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Open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source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libraries and frameworks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save</a:t>
            </a:r>
            <a:r>
              <a:rPr sz="2400" spc="-7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you!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195198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Look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inside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429223" y="1159967"/>
            <a:ext cx="6915784" cy="355790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520"/>
              </a:spcBef>
              <a:buChar char="●"/>
              <a:tabLst>
                <a:tab pos="424815" algn="l"/>
                <a:tab pos="4254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Open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libraries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35" dirty="0">
                <a:solidFill>
                  <a:srgbClr val="595959"/>
                </a:solidFill>
                <a:latin typeface="Arial"/>
                <a:cs typeface="Arial"/>
              </a:rPr>
              <a:t>Numpy, Scipy,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Pandas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(data</a:t>
            </a:r>
            <a:r>
              <a:rPr sz="24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processing)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Scikit-learn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(Machine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Learning/Data</a:t>
            </a:r>
            <a:r>
              <a:rPr sz="24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Mining)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45" dirty="0">
                <a:solidFill>
                  <a:srgbClr val="595959"/>
                </a:solidFill>
                <a:latin typeface="Arial"/>
                <a:cs typeface="Arial"/>
              </a:rPr>
              <a:t>Tensorflow,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Pytorch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(Deep</a:t>
            </a:r>
            <a:r>
              <a:rPr sz="2400" spc="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Learning)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Matplotlib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(Visualizer)</a:t>
            </a:r>
            <a:endParaRPr sz="2400">
              <a:latin typeface="Arial"/>
              <a:cs typeface="Arial"/>
            </a:endParaRPr>
          </a:p>
          <a:p>
            <a:pPr marL="882015" lvl="1" indent="-413384">
              <a:lnSpc>
                <a:spcPct val="100000"/>
              </a:lnSpc>
              <a:spcBef>
                <a:spcPts val="420"/>
              </a:spcBef>
              <a:buChar char="○"/>
              <a:tabLst>
                <a:tab pos="882015" algn="l"/>
                <a:tab pos="882650" algn="l"/>
              </a:tabLst>
            </a:pP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more...</a:t>
            </a:r>
            <a:endParaRPr sz="2400">
              <a:latin typeface="Arial"/>
              <a:cs typeface="Arial"/>
            </a:endParaRPr>
          </a:p>
          <a:p>
            <a:pPr marL="1216660" marR="5080" indent="-454659">
              <a:lnSpc>
                <a:spcPct val="114599"/>
              </a:lnSpc>
              <a:spcBef>
                <a:spcPts val="1410"/>
              </a:spcBef>
            </a:pPr>
            <a:r>
              <a:rPr sz="2400" spc="-40" dirty="0">
                <a:solidFill>
                  <a:srgbClr val="595959"/>
                </a:solidFill>
                <a:latin typeface="Arial"/>
                <a:cs typeface="Arial"/>
              </a:rPr>
              <a:t>Now, 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Let’s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see several real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world applications 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solved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by using these library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functions!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2809"/>
            <a:ext cx="44881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Digits Image</a:t>
            </a:r>
            <a:r>
              <a:rPr sz="3000" spc="-9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Classification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84724" y="1213307"/>
            <a:ext cx="6006465" cy="101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MNIST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Dataset: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95"/>
              </a:spcBef>
            </a:pP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Want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classify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images of handwritten</a:t>
            </a:r>
            <a:r>
              <a:rPr sz="2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Arial"/>
                <a:cs typeface="Arial"/>
              </a:rPr>
              <a:t>digits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1211" y="2571744"/>
            <a:ext cx="4972027" cy="1676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394</Words>
  <Application>Microsoft Macintosh PowerPoint</Application>
  <PresentationFormat>On-screen Show (16:9)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RobotoRegular</vt:lpstr>
      <vt:lpstr>Arial</vt:lpstr>
      <vt:lpstr>Calibri</vt:lpstr>
      <vt:lpstr>Times New Roman</vt:lpstr>
      <vt:lpstr>Office Theme</vt:lpstr>
      <vt:lpstr>PowerPoint Presentation</vt:lpstr>
      <vt:lpstr>What is Artificial Intelligence?</vt:lpstr>
      <vt:lpstr>What is Artificial Intelligence?</vt:lpstr>
      <vt:lpstr>Applications</vt:lpstr>
      <vt:lpstr>Look inside</vt:lpstr>
      <vt:lpstr>Look inside</vt:lpstr>
      <vt:lpstr>PowerPoint Presentation</vt:lpstr>
      <vt:lpstr>Look inside</vt:lpstr>
      <vt:lpstr>Digits Image Classification</vt:lpstr>
      <vt:lpstr>Self-driving Car</vt:lpstr>
      <vt:lpstr>PowerPoint Presentation</vt:lpstr>
      <vt:lpstr>Speech Recognition</vt:lpstr>
      <vt:lpstr>Machine Translation</vt:lpstr>
      <vt:lpstr>PowerPoint Presentation</vt:lpstr>
      <vt:lpstr>All of the above topics form the active research areas and  applications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Yuanqui Du</cp:lastModifiedBy>
  <cp:revision>4</cp:revision>
  <dcterms:created xsi:type="dcterms:W3CDTF">2021-03-26T14:34:09Z</dcterms:created>
  <dcterms:modified xsi:type="dcterms:W3CDTF">2021-03-26T14:58:02Z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2021-03-26T00:00:00Z</vt:filetime>
  </property>
</Properties>
</file>