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38" r:id="rId2"/>
    <p:sldId id="2397" r:id="rId3"/>
    <p:sldId id="616" r:id="rId4"/>
    <p:sldId id="2439" r:id="rId5"/>
    <p:sldId id="544" r:id="rId6"/>
    <p:sldId id="2466" r:id="rId7"/>
    <p:sldId id="2467" r:id="rId8"/>
    <p:sldId id="2401" r:id="rId9"/>
    <p:sldId id="2402" r:id="rId10"/>
    <p:sldId id="2403" r:id="rId11"/>
    <p:sldId id="2405" r:id="rId12"/>
    <p:sldId id="2474" r:id="rId13"/>
    <p:sldId id="2475" r:id="rId14"/>
    <p:sldId id="2468" r:id="rId15"/>
    <p:sldId id="2407" r:id="rId16"/>
    <p:sldId id="2471" r:id="rId17"/>
    <p:sldId id="2412" r:id="rId18"/>
    <p:sldId id="2469" r:id="rId19"/>
    <p:sldId id="2478" r:id="rId20"/>
    <p:sldId id="2418" r:id="rId21"/>
    <p:sldId id="2421" r:id="rId22"/>
    <p:sldId id="2464" r:id="rId23"/>
    <p:sldId id="2477" r:id="rId24"/>
    <p:sldId id="2435" r:id="rId25"/>
    <p:sldId id="2470" r:id="rId26"/>
    <p:sldId id="2479" r:id="rId27"/>
    <p:sldId id="2480" r:id="rId28"/>
    <p:sldId id="2436" r:id="rId29"/>
    <p:sldId id="2460" r:id="rId30"/>
    <p:sldId id="2461" r:id="rId31"/>
    <p:sldId id="2462" r:id="rId32"/>
    <p:sldId id="2463" r:id="rId33"/>
    <p:sldId id="540" r:id="rId34"/>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9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2"/>
    <a:srgbClr val="D40002"/>
    <a:srgbClr val="AC0000"/>
    <a:srgbClr val="FF9966"/>
    <a:srgbClr val="FFDF9F"/>
    <a:srgbClr val="FFD581"/>
    <a:srgbClr val="BDE3FF"/>
    <a:srgbClr val="0070C0"/>
    <a:srgbClr val="75DBFF"/>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4" autoAdjust="0"/>
    <p:restoredTop sz="89193" autoAdjust="0"/>
  </p:normalViewPr>
  <p:slideViewPr>
    <p:cSldViewPr>
      <p:cViewPr>
        <p:scale>
          <a:sx n="100" d="100"/>
          <a:sy n="100" d="100"/>
        </p:scale>
        <p:origin x="510" y="-66"/>
      </p:cViewPr>
      <p:guideLst>
        <p:guide orient="horz" pos="1620"/>
        <p:guide pos="2926"/>
      </p:guideLst>
    </p:cSldViewPr>
  </p:slideViewPr>
  <p:outlineViewPr>
    <p:cViewPr>
      <p:scale>
        <a:sx n="33" d="100"/>
        <a:sy n="33" d="100"/>
      </p:scale>
      <p:origin x="0" y="4968"/>
    </p:cViewPr>
  </p:outlineViewPr>
  <p:notesTextViewPr>
    <p:cViewPr>
      <p:scale>
        <a:sx n="125" d="100"/>
        <a:sy n="125" d="100"/>
      </p:scale>
      <p:origin x="0" y="0"/>
    </p:cViewPr>
  </p:notesTextViewPr>
  <p:sorterViewPr>
    <p:cViewPr>
      <p:scale>
        <a:sx n="66" d="100"/>
        <a:sy n="66" d="100"/>
      </p:scale>
      <p:origin x="0" y="50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EFE556-DBE6-4B41-B1A0-D62CD2F0031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97719E1-7E7B-4412-81CC-FD2E6F2481CA}">
      <dgm:prSet phldrT="[文本]"/>
      <dgm:spPr/>
      <dgm:t>
        <a:bodyPr/>
        <a:lstStyle/>
        <a:p>
          <a:pPr>
            <a:buFont typeface="+mj-lt"/>
            <a:buAutoNum type="alphaLcPeriod"/>
          </a:pPr>
          <a:r>
            <a:rPr lang="zh-CN" b="0" i="0" dirty="0"/>
            <a:t>拉新难且成本居高不下</a:t>
          </a:r>
          <a:endParaRPr lang="zh-CN" altLang="en-US" dirty="0"/>
        </a:p>
      </dgm:t>
    </dgm:pt>
    <dgm:pt modelId="{4219369E-EFA4-45EF-9640-1A0A48A8D35C}" type="parTrans" cxnId="{1A60179F-54E3-4EA7-9EA4-BD390F7EAFD6}">
      <dgm:prSet/>
      <dgm:spPr/>
      <dgm:t>
        <a:bodyPr/>
        <a:lstStyle/>
        <a:p>
          <a:endParaRPr lang="zh-CN" altLang="en-US"/>
        </a:p>
      </dgm:t>
    </dgm:pt>
    <dgm:pt modelId="{A9070870-D04E-4A94-A2CB-CFF845F7DCA0}" type="sibTrans" cxnId="{1A60179F-54E3-4EA7-9EA4-BD390F7EAFD6}">
      <dgm:prSet/>
      <dgm:spPr/>
      <dgm:t>
        <a:bodyPr/>
        <a:lstStyle/>
        <a:p>
          <a:endParaRPr lang="zh-CN" altLang="en-US"/>
        </a:p>
      </dgm:t>
    </dgm:pt>
    <dgm:pt modelId="{1C53A982-E073-4DC3-B3F8-D353E7AD380F}">
      <dgm:prSet/>
      <dgm:spPr/>
      <dgm:t>
        <a:bodyPr/>
        <a:lstStyle/>
        <a:p>
          <a:pPr>
            <a:buFont typeface="+mj-lt"/>
            <a:buAutoNum type="alphaLcPeriod"/>
          </a:pPr>
          <a:r>
            <a:rPr lang="zh-CN" b="0" i="0" dirty="0"/>
            <a:t>品牌力弱导致无法留住消费者</a:t>
          </a:r>
        </a:p>
      </dgm:t>
    </dgm:pt>
    <dgm:pt modelId="{A38434AA-5A05-473A-AA48-67C70DDB8741}" type="parTrans" cxnId="{4D2B43B2-58F2-4267-8591-F5146029FF5B}">
      <dgm:prSet/>
      <dgm:spPr/>
      <dgm:t>
        <a:bodyPr/>
        <a:lstStyle/>
        <a:p>
          <a:endParaRPr lang="zh-CN" altLang="en-US"/>
        </a:p>
      </dgm:t>
    </dgm:pt>
    <dgm:pt modelId="{EB83829A-4799-4031-AE5C-CDEF7432750C}" type="sibTrans" cxnId="{4D2B43B2-58F2-4267-8591-F5146029FF5B}">
      <dgm:prSet/>
      <dgm:spPr/>
      <dgm:t>
        <a:bodyPr/>
        <a:lstStyle/>
        <a:p>
          <a:endParaRPr lang="zh-CN" altLang="en-US"/>
        </a:p>
      </dgm:t>
    </dgm:pt>
    <dgm:pt modelId="{F69F31E2-1A78-42A1-99A5-D17E6A9E9484}">
      <dgm:prSet/>
      <dgm:spPr/>
      <dgm:t>
        <a:bodyPr/>
        <a:lstStyle/>
        <a:p>
          <a:pPr>
            <a:buFont typeface="+mj-lt"/>
            <a:buAutoNum type="alphaLcPeriod"/>
          </a:pPr>
          <a:r>
            <a:rPr lang="zh-CN" b="0" i="0"/>
            <a:t>消费者对价格敏感导致的价格战</a:t>
          </a:r>
        </a:p>
      </dgm:t>
    </dgm:pt>
    <dgm:pt modelId="{C3766296-97B1-4FC6-A27B-2BA9AE603B43}" type="parTrans" cxnId="{D685E907-0CD8-4010-AF1B-D7A8FEE48481}">
      <dgm:prSet/>
      <dgm:spPr/>
      <dgm:t>
        <a:bodyPr/>
        <a:lstStyle/>
        <a:p>
          <a:endParaRPr lang="zh-CN" altLang="en-US"/>
        </a:p>
      </dgm:t>
    </dgm:pt>
    <dgm:pt modelId="{2C8621AD-670E-471B-BAB8-A8CE1433BBD4}" type="sibTrans" cxnId="{D685E907-0CD8-4010-AF1B-D7A8FEE48481}">
      <dgm:prSet/>
      <dgm:spPr/>
      <dgm:t>
        <a:bodyPr/>
        <a:lstStyle/>
        <a:p>
          <a:endParaRPr lang="zh-CN" altLang="en-US"/>
        </a:p>
      </dgm:t>
    </dgm:pt>
    <dgm:pt modelId="{607A509B-D6EF-42FF-B591-DCAC54A46010}">
      <dgm:prSet/>
      <dgm:spPr/>
      <dgm:t>
        <a:bodyPr/>
        <a:lstStyle/>
        <a:p>
          <a:pPr>
            <a:buFont typeface="+mj-lt"/>
            <a:buAutoNum type="alphaLcPeriod"/>
          </a:pPr>
          <a:r>
            <a:rPr lang="zh-CN" b="0" i="0"/>
            <a:t>消费者的求新欲不断升级所带来的产品生命周期缩短</a:t>
          </a:r>
        </a:p>
      </dgm:t>
    </dgm:pt>
    <dgm:pt modelId="{B92C6B8A-E47A-4053-9D6A-AFDF6C1C2203}" type="parTrans" cxnId="{94E581B9-D543-4C94-9794-6D5543AACE4C}">
      <dgm:prSet/>
      <dgm:spPr/>
      <dgm:t>
        <a:bodyPr/>
        <a:lstStyle/>
        <a:p>
          <a:endParaRPr lang="zh-CN" altLang="en-US"/>
        </a:p>
      </dgm:t>
    </dgm:pt>
    <dgm:pt modelId="{08C18240-5BFA-442D-8D78-158B69CE3FA1}" type="sibTrans" cxnId="{94E581B9-D543-4C94-9794-6D5543AACE4C}">
      <dgm:prSet/>
      <dgm:spPr/>
      <dgm:t>
        <a:bodyPr/>
        <a:lstStyle/>
        <a:p>
          <a:endParaRPr lang="zh-CN" altLang="en-US"/>
        </a:p>
      </dgm:t>
    </dgm:pt>
    <dgm:pt modelId="{9BD855AC-5BB4-4E75-A9D2-303DB5108A2A}">
      <dgm:prSet/>
      <dgm:spPr/>
      <dgm:t>
        <a:bodyPr/>
        <a:lstStyle/>
        <a:p>
          <a:pPr>
            <a:buFont typeface="+mj-lt"/>
            <a:buAutoNum type="alphaLcPeriod"/>
          </a:pPr>
          <a:r>
            <a:rPr lang="zh-CN" b="0" i="0" dirty="0"/>
            <a:t>国际品牌和新兴品牌不断加入而引发的激烈竞争</a:t>
          </a:r>
        </a:p>
      </dgm:t>
    </dgm:pt>
    <dgm:pt modelId="{DC94E700-08EC-418A-A24F-E4D729ADBF6C}" type="parTrans" cxnId="{60004451-6871-4F4C-884F-5D6FAB588648}">
      <dgm:prSet/>
      <dgm:spPr/>
      <dgm:t>
        <a:bodyPr/>
        <a:lstStyle/>
        <a:p>
          <a:endParaRPr lang="zh-CN" altLang="en-US"/>
        </a:p>
      </dgm:t>
    </dgm:pt>
    <dgm:pt modelId="{C0C2BACF-8B72-4F5A-8FEA-B0D098D959BB}" type="sibTrans" cxnId="{60004451-6871-4F4C-884F-5D6FAB588648}">
      <dgm:prSet/>
      <dgm:spPr/>
      <dgm:t>
        <a:bodyPr/>
        <a:lstStyle/>
        <a:p>
          <a:endParaRPr lang="zh-CN" altLang="en-US"/>
        </a:p>
      </dgm:t>
    </dgm:pt>
    <dgm:pt modelId="{3535D539-E266-4D18-898D-7CF93A21CC32}" type="pres">
      <dgm:prSet presAssocID="{70EFE556-DBE6-4B41-B1A0-D62CD2F00319}" presName="Name0" presStyleCnt="0">
        <dgm:presLayoutVars>
          <dgm:chMax val="7"/>
          <dgm:chPref val="7"/>
          <dgm:dir/>
        </dgm:presLayoutVars>
      </dgm:prSet>
      <dgm:spPr/>
    </dgm:pt>
    <dgm:pt modelId="{828DA9B8-FB1F-44C8-9BF8-5159C71EC980}" type="pres">
      <dgm:prSet presAssocID="{70EFE556-DBE6-4B41-B1A0-D62CD2F00319}" presName="Name1" presStyleCnt="0"/>
      <dgm:spPr/>
    </dgm:pt>
    <dgm:pt modelId="{E21C241E-4066-4D50-BED1-8FBFE5E636A5}" type="pres">
      <dgm:prSet presAssocID="{70EFE556-DBE6-4B41-B1A0-D62CD2F00319}" presName="cycle" presStyleCnt="0"/>
      <dgm:spPr/>
    </dgm:pt>
    <dgm:pt modelId="{0CA23505-9438-4BF2-AAE4-B3072F611A1D}" type="pres">
      <dgm:prSet presAssocID="{70EFE556-DBE6-4B41-B1A0-D62CD2F00319}" presName="srcNode" presStyleLbl="node1" presStyleIdx="0" presStyleCnt="5"/>
      <dgm:spPr/>
    </dgm:pt>
    <dgm:pt modelId="{55F29E8F-567A-4BA9-898A-EB5A8735694B}" type="pres">
      <dgm:prSet presAssocID="{70EFE556-DBE6-4B41-B1A0-D62CD2F00319}" presName="conn" presStyleLbl="parChTrans1D2" presStyleIdx="0" presStyleCnt="1"/>
      <dgm:spPr/>
    </dgm:pt>
    <dgm:pt modelId="{AF8155F6-73B5-405E-9206-569EB0756CF5}" type="pres">
      <dgm:prSet presAssocID="{70EFE556-DBE6-4B41-B1A0-D62CD2F00319}" presName="extraNode" presStyleLbl="node1" presStyleIdx="0" presStyleCnt="5"/>
      <dgm:spPr/>
    </dgm:pt>
    <dgm:pt modelId="{44F7D759-BC50-48B6-A83A-3E3732B2B982}" type="pres">
      <dgm:prSet presAssocID="{70EFE556-DBE6-4B41-B1A0-D62CD2F00319}" presName="dstNode" presStyleLbl="node1" presStyleIdx="0" presStyleCnt="5"/>
      <dgm:spPr/>
    </dgm:pt>
    <dgm:pt modelId="{D89E61C1-2DF3-4DF0-BB07-20BD2B460AD2}" type="pres">
      <dgm:prSet presAssocID="{A97719E1-7E7B-4412-81CC-FD2E6F2481CA}" presName="text_1" presStyleLbl="node1" presStyleIdx="0" presStyleCnt="5">
        <dgm:presLayoutVars>
          <dgm:bulletEnabled val="1"/>
        </dgm:presLayoutVars>
      </dgm:prSet>
      <dgm:spPr/>
    </dgm:pt>
    <dgm:pt modelId="{1ED942F1-5187-4F57-8D76-C930CB581E4C}" type="pres">
      <dgm:prSet presAssocID="{A97719E1-7E7B-4412-81CC-FD2E6F2481CA}" presName="accent_1" presStyleCnt="0"/>
      <dgm:spPr/>
    </dgm:pt>
    <dgm:pt modelId="{1BEFE031-882B-46E0-9496-3D145B977532}" type="pres">
      <dgm:prSet presAssocID="{A97719E1-7E7B-4412-81CC-FD2E6F2481CA}" presName="accentRepeatNode" presStyleLbl="solidFgAcc1" presStyleIdx="0" presStyleCnt="5"/>
      <dgm:spPr/>
    </dgm:pt>
    <dgm:pt modelId="{06B3C6E0-3AD0-46B9-A7F6-6F9DF2A1C268}" type="pres">
      <dgm:prSet presAssocID="{1C53A982-E073-4DC3-B3F8-D353E7AD380F}" presName="text_2" presStyleLbl="node1" presStyleIdx="1" presStyleCnt="5">
        <dgm:presLayoutVars>
          <dgm:bulletEnabled val="1"/>
        </dgm:presLayoutVars>
      </dgm:prSet>
      <dgm:spPr/>
    </dgm:pt>
    <dgm:pt modelId="{B8F471C7-AEB6-4F80-8E49-CA772531B7E3}" type="pres">
      <dgm:prSet presAssocID="{1C53A982-E073-4DC3-B3F8-D353E7AD380F}" presName="accent_2" presStyleCnt="0"/>
      <dgm:spPr/>
    </dgm:pt>
    <dgm:pt modelId="{A6ED547C-CE5D-4759-BEB7-6288C21FF1C8}" type="pres">
      <dgm:prSet presAssocID="{1C53A982-E073-4DC3-B3F8-D353E7AD380F}" presName="accentRepeatNode" presStyleLbl="solidFgAcc1" presStyleIdx="1" presStyleCnt="5"/>
      <dgm:spPr/>
    </dgm:pt>
    <dgm:pt modelId="{FF80767C-690C-4076-A264-83D49003BC99}" type="pres">
      <dgm:prSet presAssocID="{F69F31E2-1A78-42A1-99A5-D17E6A9E9484}" presName="text_3" presStyleLbl="node1" presStyleIdx="2" presStyleCnt="5">
        <dgm:presLayoutVars>
          <dgm:bulletEnabled val="1"/>
        </dgm:presLayoutVars>
      </dgm:prSet>
      <dgm:spPr/>
    </dgm:pt>
    <dgm:pt modelId="{D6B76B8C-A8AF-4ACA-A590-74CD0D81F3CA}" type="pres">
      <dgm:prSet presAssocID="{F69F31E2-1A78-42A1-99A5-D17E6A9E9484}" presName="accent_3" presStyleCnt="0"/>
      <dgm:spPr/>
    </dgm:pt>
    <dgm:pt modelId="{14443AA2-CD8B-4664-9833-A4AD343A67CD}" type="pres">
      <dgm:prSet presAssocID="{F69F31E2-1A78-42A1-99A5-D17E6A9E9484}" presName="accentRepeatNode" presStyleLbl="solidFgAcc1" presStyleIdx="2" presStyleCnt="5"/>
      <dgm:spPr/>
    </dgm:pt>
    <dgm:pt modelId="{4DF1FD4F-5DE3-43F2-8131-5B306BCCBD30}" type="pres">
      <dgm:prSet presAssocID="{607A509B-D6EF-42FF-B591-DCAC54A46010}" presName="text_4" presStyleLbl="node1" presStyleIdx="3" presStyleCnt="5">
        <dgm:presLayoutVars>
          <dgm:bulletEnabled val="1"/>
        </dgm:presLayoutVars>
      </dgm:prSet>
      <dgm:spPr/>
    </dgm:pt>
    <dgm:pt modelId="{6B700878-2610-4FE1-8D93-94B20F5417E2}" type="pres">
      <dgm:prSet presAssocID="{607A509B-D6EF-42FF-B591-DCAC54A46010}" presName="accent_4" presStyleCnt="0"/>
      <dgm:spPr/>
    </dgm:pt>
    <dgm:pt modelId="{92B20E4D-5CF9-4784-A21C-2229E0D19A90}" type="pres">
      <dgm:prSet presAssocID="{607A509B-D6EF-42FF-B591-DCAC54A46010}" presName="accentRepeatNode" presStyleLbl="solidFgAcc1" presStyleIdx="3" presStyleCnt="5"/>
      <dgm:spPr/>
    </dgm:pt>
    <dgm:pt modelId="{78355280-55B9-404D-91DA-2D6DFADC0753}" type="pres">
      <dgm:prSet presAssocID="{9BD855AC-5BB4-4E75-A9D2-303DB5108A2A}" presName="text_5" presStyleLbl="node1" presStyleIdx="4" presStyleCnt="5">
        <dgm:presLayoutVars>
          <dgm:bulletEnabled val="1"/>
        </dgm:presLayoutVars>
      </dgm:prSet>
      <dgm:spPr/>
    </dgm:pt>
    <dgm:pt modelId="{E81493C3-AD10-46C0-976B-1766100DF03F}" type="pres">
      <dgm:prSet presAssocID="{9BD855AC-5BB4-4E75-A9D2-303DB5108A2A}" presName="accent_5" presStyleCnt="0"/>
      <dgm:spPr/>
    </dgm:pt>
    <dgm:pt modelId="{0E65F921-01EC-4DC7-BEE1-191152A80139}" type="pres">
      <dgm:prSet presAssocID="{9BD855AC-5BB4-4E75-A9D2-303DB5108A2A}" presName="accentRepeatNode" presStyleLbl="solidFgAcc1" presStyleIdx="4" presStyleCnt="5"/>
      <dgm:spPr/>
    </dgm:pt>
  </dgm:ptLst>
  <dgm:cxnLst>
    <dgm:cxn modelId="{D685E907-0CD8-4010-AF1B-D7A8FEE48481}" srcId="{70EFE556-DBE6-4B41-B1A0-D62CD2F00319}" destId="{F69F31E2-1A78-42A1-99A5-D17E6A9E9484}" srcOrd="2" destOrd="0" parTransId="{C3766296-97B1-4FC6-A27B-2BA9AE603B43}" sibTransId="{2C8621AD-670E-471B-BAB8-A8CE1433BBD4}"/>
    <dgm:cxn modelId="{38D1E00C-802B-4DB0-BF7C-3E27C69E67B2}" type="presOf" srcId="{A9070870-D04E-4A94-A2CB-CFF845F7DCA0}" destId="{55F29E8F-567A-4BA9-898A-EB5A8735694B}" srcOrd="0" destOrd="0" presId="urn:microsoft.com/office/officeart/2008/layout/VerticalCurvedList"/>
    <dgm:cxn modelId="{19FD420F-1B6E-4B15-AFFE-054E04BD6374}" type="presOf" srcId="{A97719E1-7E7B-4412-81CC-FD2E6F2481CA}" destId="{D89E61C1-2DF3-4DF0-BB07-20BD2B460AD2}" srcOrd="0" destOrd="0" presId="urn:microsoft.com/office/officeart/2008/layout/VerticalCurvedList"/>
    <dgm:cxn modelId="{341B8220-E244-43DF-AAFF-719A28083C92}" type="presOf" srcId="{9BD855AC-5BB4-4E75-A9D2-303DB5108A2A}" destId="{78355280-55B9-404D-91DA-2D6DFADC0753}" srcOrd="0" destOrd="0" presId="urn:microsoft.com/office/officeart/2008/layout/VerticalCurvedList"/>
    <dgm:cxn modelId="{6030D034-682A-484F-ABC0-5B69D9E13F4A}" type="presOf" srcId="{607A509B-D6EF-42FF-B591-DCAC54A46010}" destId="{4DF1FD4F-5DE3-43F2-8131-5B306BCCBD30}" srcOrd="0" destOrd="0" presId="urn:microsoft.com/office/officeart/2008/layout/VerticalCurvedList"/>
    <dgm:cxn modelId="{60004451-6871-4F4C-884F-5D6FAB588648}" srcId="{70EFE556-DBE6-4B41-B1A0-D62CD2F00319}" destId="{9BD855AC-5BB4-4E75-A9D2-303DB5108A2A}" srcOrd="4" destOrd="0" parTransId="{DC94E700-08EC-418A-A24F-E4D729ADBF6C}" sibTransId="{C0C2BACF-8B72-4F5A-8FEA-B0D098D959BB}"/>
    <dgm:cxn modelId="{DCC89679-BE31-4FE7-AB27-2931B5BD01C3}" type="presOf" srcId="{1C53A982-E073-4DC3-B3F8-D353E7AD380F}" destId="{06B3C6E0-3AD0-46B9-A7F6-6F9DF2A1C268}" srcOrd="0" destOrd="0" presId="urn:microsoft.com/office/officeart/2008/layout/VerticalCurvedList"/>
    <dgm:cxn modelId="{11EF8698-69A8-4972-BA79-E7687698F351}" type="presOf" srcId="{F69F31E2-1A78-42A1-99A5-D17E6A9E9484}" destId="{FF80767C-690C-4076-A264-83D49003BC99}" srcOrd="0" destOrd="0" presId="urn:microsoft.com/office/officeart/2008/layout/VerticalCurvedList"/>
    <dgm:cxn modelId="{1A60179F-54E3-4EA7-9EA4-BD390F7EAFD6}" srcId="{70EFE556-DBE6-4B41-B1A0-D62CD2F00319}" destId="{A97719E1-7E7B-4412-81CC-FD2E6F2481CA}" srcOrd="0" destOrd="0" parTransId="{4219369E-EFA4-45EF-9640-1A0A48A8D35C}" sibTransId="{A9070870-D04E-4A94-A2CB-CFF845F7DCA0}"/>
    <dgm:cxn modelId="{4D2B43B2-58F2-4267-8591-F5146029FF5B}" srcId="{70EFE556-DBE6-4B41-B1A0-D62CD2F00319}" destId="{1C53A982-E073-4DC3-B3F8-D353E7AD380F}" srcOrd="1" destOrd="0" parTransId="{A38434AA-5A05-473A-AA48-67C70DDB8741}" sibTransId="{EB83829A-4799-4031-AE5C-CDEF7432750C}"/>
    <dgm:cxn modelId="{94E581B9-D543-4C94-9794-6D5543AACE4C}" srcId="{70EFE556-DBE6-4B41-B1A0-D62CD2F00319}" destId="{607A509B-D6EF-42FF-B591-DCAC54A46010}" srcOrd="3" destOrd="0" parTransId="{B92C6B8A-E47A-4053-9D6A-AFDF6C1C2203}" sibTransId="{08C18240-5BFA-442D-8D78-158B69CE3FA1}"/>
    <dgm:cxn modelId="{E36546BD-3928-4C8F-84FE-271C2874AB54}" type="presOf" srcId="{70EFE556-DBE6-4B41-B1A0-D62CD2F00319}" destId="{3535D539-E266-4D18-898D-7CF93A21CC32}" srcOrd="0" destOrd="0" presId="urn:microsoft.com/office/officeart/2008/layout/VerticalCurvedList"/>
    <dgm:cxn modelId="{3C4562B8-D6AC-4BBA-A3BD-FB05C81E0C24}" type="presParOf" srcId="{3535D539-E266-4D18-898D-7CF93A21CC32}" destId="{828DA9B8-FB1F-44C8-9BF8-5159C71EC980}" srcOrd="0" destOrd="0" presId="urn:microsoft.com/office/officeart/2008/layout/VerticalCurvedList"/>
    <dgm:cxn modelId="{E5F010C9-C72D-4EB8-B17A-ED94A778194D}" type="presParOf" srcId="{828DA9B8-FB1F-44C8-9BF8-5159C71EC980}" destId="{E21C241E-4066-4D50-BED1-8FBFE5E636A5}" srcOrd="0" destOrd="0" presId="urn:microsoft.com/office/officeart/2008/layout/VerticalCurvedList"/>
    <dgm:cxn modelId="{A9CFCF3B-A4CB-4DF3-997E-36D96597C99D}" type="presParOf" srcId="{E21C241E-4066-4D50-BED1-8FBFE5E636A5}" destId="{0CA23505-9438-4BF2-AAE4-B3072F611A1D}" srcOrd="0" destOrd="0" presId="urn:microsoft.com/office/officeart/2008/layout/VerticalCurvedList"/>
    <dgm:cxn modelId="{A63BF96C-21CE-413D-A86F-635F4F069A05}" type="presParOf" srcId="{E21C241E-4066-4D50-BED1-8FBFE5E636A5}" destId="{55F29E8F-567A-4BA9-898A-EB5A8735694B}" srcOrd="1" destOrd="0" presId="urn:microsoft.com/office/officeart/2008/layout/VerticalCurvedList"/>
    <dgm:cxn modelId="{5DD4D97E-6BEE-4B35-A13E-AAB8453D231D}" type="presParOf" srcId="{E21C241E-4066-4D50-BED1-8FBFE5E636A5}" destId="{AF8155F6-73B5-405E-9206-569EB0756CF5}" srcOrd="2" destOrd="0" presId="urn:microsoft.com/office/officeart/2008/layout/VerticalCurvedList"/>
    <dgm:cxn modelId="{2017C8DC-FA1B-4173-BCA3-BC1BE3E08761}" type="presParOf" srcId="{E21C241E-4066-4D50-BED1-8FBFE5E636A5}" destId="{44F7D759-BC50-48B6-A83A-3E3732B2B982}" srcOrd="3" destOrd="0" presId="urn:microsoft.com/office/officeart/2008/layout/VerticalCurvedList"/>
    <dgm:cxn modelId="{811A81DE-2DD8-4DFF-ABD4-BF7496565A11}" type="presParOf" srcId="{828DA9B8-FB1F-44C8-9BF8-5159C71EC980}" destId="{D89E61C1-2DF3-4DF0-BB07-20BD2B460AD2}" srcOrd="1" destOrd="0" presId="urn:microsoft.com/office/officeart/2008/layout/VerticalCurvedList"/>
    <dgm:cxn modelId="{D1E909CA-5B45-4C99-B502-FD9B989CB439}" type="presParOf" srcId="{828DA9B8-FB1F-44C8-9BF8-5159C71EC980}" destId="{1ED942F1-5187-4F57-8D76-C930CB581E4C}" srcOrd="2" destOrd="0" presId="urn:microsoft.com/office/officeart/2008/layout/VerticalCurvedList"/>
    <dgm:cxn modelId="{5113D651-6E1A-4C73-880A-F5F133F71849}" type="presParOf" srcId="{1ED942F1-5187-4F57-8D76-C930CB581E4C}" destId="{1BEFE031-882B-46E0-9496-3D145B977532}" srcOrd="0" destOrd="0" presId="urn:microsoft.com/office/officeart/2008/layout/VerticalCurvedList"/>
    <dgm:cxn modelId="{82A76FC0-A668-4BC1-BB61-80957AF6BC49}" type="presParOf" srcId="{828DA9B8-FB1F-44C8-9BF8-5159C71EC980}" destId="{06B3C6E0-3AD0-46B9-A7F6-6F9DF2A1C268}" srcOrd="3" destOrd="0" presId="urn:microsoft.com/office/officeart/2008/layout/VerticalCurvedList"/>
    <dgm:cxn modelId="{CB8C45EB-4A8E-4902-8DA2-6A21E6C3677F}" type="presParOf" srcId="{828DA9B8-FB1F-44C8-9BF8-5159C71EC980}" destId="{B8F471C7-AEB6-4F80-8E49-CA772531B7E3}" srcOrd="4" destOrd="0" presId="urn:microsoft.com/office/officeart/2008/layout/VerticalCurvedList"/>
    <dgm:cxn modelId="{1345DCA9-D441-4561-B8B0-9CBA93FF52C0}" type="presParOf" srcId="{B8F471C7-AEB6-4F80-8E49-CA772531B7E3}" destId="{A6ED547C-CE5D-4759-BEB7-6288C21FF1C8}" srcOrd="0" destOrd="0" presId="urn:microsoft.com/office/officeart/2008/layout/VerticalCurvedList"/>
    <dgm:cxn modelId="{689F1A82-6EF9-41BB-9574-374563AE1D26}" type="presParOf" srcId="{828DA9B8-FB1F-44C8-9BF8-5159C71EC980}" destId="{FF80767C-690C-4076-A264-83D49003BC99}" srcOrd="5" destOrd="0" presId="urn:microsoft.com/office/officeart/2008/layout/VerticalCurvedList"/>
    <dgm:cxn modelId="{9C51EF4E-5701-4E2F-AF69-7A0BF246A99F}" type="presParOf" srcId="{828DA9B8-FB1F-44C8-9BF8-5159C71EC980}" destId="{D6B76B8C-A8AF-4ACA-A590-74CD0D81F3CA}" srcOrd="6" destOrd="0" presId="urn:microsoft.com/office/officeart/2008/layout/VerticalCurvedList"/>
    <dgm:cxn modelId="{F51A7B37-655E-4210-99F5-5B2697399D3F}" type="presParOf" srcId="{D6B76B8C-A8AF-4ACA-A590-74CD0D81F3CA}" destId="{14443AA2-CD8B-4664-9833-A4AD343A67CD}" srcOrd="0" destOrd="0" presId="urn:microsoft.com/office/officeart/2008/layout/VerticalCurvedList"/>
    <dgm:cxn modelId="{1531807B-5B95-4DE3-AC92-4FC76084A329}" type="presParOf" srcId="{828DA9B8-FB1F-44C8-9BF8-5159C71EC980}" destId="{4DF1FD4F-5DE3-43F2-8131-5B306BCCBD30}" srcOrd="7" destOrd="0" presId="urn:microsoft.com/office/officeart/2008/layout/VerticalCurvedList"/>
    <dgm:cxn modelId="{7D5CCC8E-74AE-44F0-9FD3-BB2DA90F74DC}" type="presParOf" srcId="{828DA9B8-FB1F-44C8-9BF8-5159C71EC980}" destId="{6B700878-2610-4FE1-8D93-94B20F5417E2}" srcOrd="8" destOrd="0" presId="urn:microsoft.com/office/officeart/2008/layout/VerticalCurvedList"/>
    <dgm:cxn modelId="{1BDDB391-E865-4C0A-95AA-A6B38F2299E3}" type="presParOf" srcId="{6B700878-2610-4FE1-8D93-94B20F5417E2}" destId="{92B20E4D-5CF9-4784-A21C-2229E0D19A90}" srcOrd="0" destOrd="0" presId="urn:microsoft.com/office/officeart/2008/layout/VerticalCurvedList"/>
    <dgm:cxn modelId="{6C7C487A-6FC7-47D0-99B3-96C0FAEF70B4}" type="presParOf" srcId="{828DA9B8-FB1F-44C8-9BF8-5159C71EC980}" destId="{78355280-55B9-404D-91DA-2D6DFADC0753}" srcOrd="9" destOrd="0" presId="urn:microsoft.com/office/officeart/2008/layout/VerticalCurvedList"/>
    <dgm:cxn modelId="{D1959C63-ECC1-46ED-85E8-1CA655CB06CD}" type="presParOf" srcId="{828DA9B8-FB1F-44C8-9BF8-5159C71EC980}" destId="{E81493C3-AD10-46C0-976B-1766100DF03F}" srcOrd="10" destOrd="0" presId="urn:microsoft.com/office/officeart/2008/layout/VerticalCurvedList"/>
    <dgm:cxn modelId="{98318AF1-0F0B-48EA-97FF-B53F640C30A4}" type="presParOf" srcId="{E81493C3-AD10-46C0-976B-1766100DF03F}" destId="{0E65F921-01EC-4DC7-BEE1-191152A8013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A958BE-3619-49F8-9638-459BF1F65FE7}"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CN" altLang="en-US"/>
        </a:p>
      </dgm:t>
    </dgm:pt>
    <dgm:pt modelId="{C263F5AB-CD58-4E93-9575-7EA401EC0A52}">
      <dgm:prSet phldrT="[文本]"/>
      <dgm:spPr/>
      <dgm:t>
        <a:bodyPr/>
        <a:lstStyle/>
        <a:p>
          <a:r>
            <a:rPr lang="zh-CN" altLang="en-US" dirty="0"/>
            <a:t>销售</a:t>
          </a:r>
        </a:p>
      </dgm:t>
    </dgm:pt>
    <dgm:pt modelId="{A931D920-6360-40BB-8963-1989DB024481}" type="parTrans" cxnId="{FC883F33-85C5-45DB-87C5-382C77D3631C}">
      <dgm:prSet/>
      <dgm:spPr/>
      <dgm:t>
        <a:bodyPr/>
        <a:lstStyle/>
        <a:p>
          <a:endParaRPr lang="zh-CN" altLang="en-US"/>
        </a:p>
      </dgm:t>
    </dgm:pt>
    <dgm:pt modelId="{BE828875-7F47-41CC-9FB3-F0A46F968840}" type="sibTrans" cxnId="{FC883F33-85C5-45DB-87C5-382C77D3631C}">
      <dgm:prSet/>
      <dgm:spPr/>
      <dgm:t>
        <a:bodyPr/>
        <a:lstStyle/>
        <a:p>
          <a:endParaRPr lang="zh-CN" altLang="en-US"/>
        </a:p>
      </dgm:t>
    </dgm:pt>
    <dgm:pt modelId="{30F31459-39E4-4695-ADC2-8DDBB3F58D24}">
      <dgm:prSet phldrT="[文本]"/>
      <dgm:spPr/>
      <dgm:t>
        <a:bodyPr/>
        <a:lstStyle/>
        <a:p>
          <a:r>
            <a:rPr lang="zh-CN" altLang="en-US" dirty="0"/>
            <a:t>忠诚度</a:t>
          </a:r>
        </a:p>
      </dgm:t>
    </dgm:pt>
    <dgm:pt modelId="{2DBA0F74-3191-4031-A7C9-9AC5388ED7F2}" type="parTrans" cxnId="{A6395847-B9F8-47A4-AFE4-6186B66CAA41}">
      <dgm:prSet/>
      <dgm:spPr/>
      <dgm:t>
        <a:bodyPr/>
        <a:lstStyle/>
        <a:p>
          <a:endParaRPr lang="zh-CN" altLang="en-US"/>
        </a:p>
      </dgm:t>
    </dgm:pt>
    <dgm:pt modelId="{07F7BDF4-25A4-463D-ABB9-A6EDF492E809}" type="sibTrans" cxnId="{A6395847-B9F8-47A4-AFE4-6186B66CAA41}">
      <dgm:prSet/>
      <dgm:spPr/>
      <dgm:t>
        <a:bodyPr/>
        <a:lstStyle/>
        <a:p>
          <a:endParaRPr lang="zh-CN" altLang="en-US"/>
        </a:p>
      </dgm:t>
    </dgm:pt>
    <dgm:pt modelId="{76C8253B-EBFC-4514-B51E-1A5CCEE97A5D}">
      <dgm:prSet phldrT="[文本]"/>
      <dgm:spPr/>
      <dgm:t>
        <a:bodyPr/>
        <a:lstStyle/>
        <a:p>
          <a:r>
            <a:rPr lang="zh-CN" altLang="en-US" dirty="0"/>
            <a:t>全生命周期</a:t>
          </a:r>
        </a:p>
      </dgm:t>
    </dgm:pt>
    <dgm:pt modelId="{E4AD7E64-1F9F-4417-8893-9AD1177A5433}" type="parTrans" cxnId="{AD37796C-8DA6-4478-AB9E-850209BBFD4B}">
      <dgm:prSet/>
      <dgm:spPr/>
      <dgm:t>
        <a:bodyPr/>
        <a:lstStyle/>
        <a:p>
          <a:endParaRPr lang="zh-CN" altLang="en-US"/>
        </a:p>
      </dgm:t>
    </dgm:pt>
    <dgm:pt modelId="{7B04929E-9A70-47A3-ABEB-3D7A5BAB3273}" type="sibTrans" cxnId="{AD37796C-8DA6-4478-AB9E-850209BBFD4B}">
      <dgm:prSet/>
      <dgm:spPr/>
      <dgm:t>
        <a:bodyPr/>
        <a:lstStyle/>
        <a:p>
          <a:endParaRPr lang="zh-CN" altLang="en-US"/>
        </a:p>
      </dgm:t>
    </dgm:pt>
    <dgm:pt modelId="{07C0300D-AD2F-48CF-8ED6-C560207E5793}">
      <dgm:prSet phldrT="[文本]"/>
      <dgm:spPr/>
      <dgm:t>
        <a:bodyPr/>
        <a:lstStyle/>
        <a:p>
          <a:r>
            <a:rPr lang="zh-CN" altLang="en-US" dirty="0"/>
            <a:t>消费者资产</a:t>
          </a:r>
        </a:p>
      </dgm:t>
    </dgm:pt>
    <dgm:pt modelId="{21FD2A71-888E-4A38-90A1-AC56773C788A}" type="parTrans" cxnId="{75D2B6B7-5E73-4C28-B7F2-B0CED564A758}">
      <dgm:prSet/>
      <dgm:spPr/>
      <dgm:t>
        <a:bodyPr/>
        <a:lstStyle/>
        <a:p>
          <a:endParaRPr lang="zh-CN" altLang="en-US"/>
        </a:p>
      </dgm:t>
    </dgm:pt>
    <dgm:pt modelId="{BBF1BAA2-057C-43D4-B710-C122133F1899}" type="sibTrans" cxnId="{75D2B6B7-5E73-4C28-B7F2-B0CED564A758}">
      <dgm:prSet/>
      <dgm:spPr/>
      <dgm:t>
        <a:bodyPr/>
        <a:lstStyle/>
        <a:p>
          <a:endParaRPr lang="zh-CN" altLang="en-US"/>
        </a:p>
      </dgm:t>
    </dgm:pt>
    <dgm:pt modelId="{4B54AB57-3DB3-44FF-AC19-4B09544F0516}">
      <dgm:prSet phldrT="[文本]"/>
      <dgm:spPr/>
      <dgm:t>
        <a:bodyPr/>
        <a:lstStyle/>
        <a:p>
          <a:r>
            <a:rPr lang="zh-CN" altLang="en-US" dirty="0"/>
            <a:t>关注交易</a:t>
          </a:r>
        </a:p>
      </dgm:t>
    </dgm:pt>
    <dgm:pt modelId="{F3449B19-B074-459C-8368-0634D075B64A}" type="parTrans" cxnId="{E9326822-8A99-4737-A0BC-56CBB7A79A19}">
      <dgm:prSet/>
      <dgm:spPr/>
      <dgm:t>
        <a:bodyPr/>
        <a:lstStyle/>
        <a:p>
          <a:endParaRPr lang="zh-CN" altLang="en-US"/>
        </a:p>
      </dgm:t>
    </dgm:pt>
    <dgm:pt modelId="{951CF1CA-9143-427D-9DA2-8813D3B1BC7A}" type="sibTrans" cxnId="{E9326822-8A99-4737-A0BC-56CBB7A79A19}">
      <dgm:prSet/>
      <dgm:spPr/>
      <dgm:t>
        <a:bodyPr/>
        <a:lstStyle/>
        <a:p>
          <a:endParaRPr lang="zh-CN" altLang="en-US"/>
        </a:p>
      </dgm:t>
    </dgm:pt>
    <dgm:pt modelId="{03460BA7-695B-48BA-A6DD-79CC0EBB62F2}">
      <dgm:prSet phldrT="[文本]"/>
      <dgm:spPr/>
      <dgm:t>
        <a:bodyPr/>
        <a:lstStyle/>
        <a:p>
          <a:r>
            <a:rPr lang="zh-CN" altLang="en-US" dirty="0"/>
            <a:t>关注持续交易</a:t>
          </a:r>
        </a:p>
      </dgm:t>
    </dgm:pt>
    <dgm:pt modelId="{4EF74947-38D5-43AF-9EBD-9782E4A623ED}" type="parTrans" cxnId="{C09D038A-4143-4C44-989F-391F4229DB9E}">
      <dgm:prSet/>
      <dgm:spPr/>
      <dgm:t>
        <a:bodyPr/>
        <a:lstStyle/>
        <a:p>
          <a:endParaRPr lang="zh-CN" altLang="en-US"/>
        </a:p>
      </dgm:t>
    </dgm:pt>
    <dgm:pt modelId="{C530AA79-E89D-45AF-AC73-727138D5E53B}" type="sibTrans" cxnId="{C09D038A-4143-4C44-989F-391F4229DB9E}">
      <dgm:prSet/>
      <dgm:spPr/>
      <dgm:t>
        <a:bodyPr/>
        <a:lstStyle/>
        <a:p>
          <a:endParaRPr lang="zh-CN" altLang="en-US"/>
        </a:p>
      </dgm:t>
    </dgm:pt>
    <dgm:pt modelId="{5F039334-0EF0-47F0-9E39-DC05E16C4352}">
      <dgm:prSet phldrT="[文本]"/>
      <dgm:spPr/>
      <dgm:t>
        <a:bodyPr/>
        <a:lstStyle/>
        <a:p>
          <a:r>
            <a:rPr lang="zh-CN" altLang="en-US" dirty="0"/>
            <a:t>关注交易</a:t>
          </a:r>
        </a:p>
      </dgm:t>
    </dgm:pt>
    <dgm:pt modelId="{4E7D0C59-4C7D-4DC7-AF36-DA85D166594B}" type="parTrans" cxnId="{76152780-597E-4905-9886-DE240C4963E0}">
      <dgm:prSet/>
      <dgm:spPr/>
      <dgm:t>
        <a:bodyPr/>
        <a:lstStyle/>
        <a:p>
          <a:endParaRPr lang="zh-CN" altLang="en-US"/>
        </a:p>
      </dgm:t>
    </dgm:pt>
    <dgm:pt modelId="{F3CD124D-C1B0-4738-BD88-6AEE67C4A43F}" type="sibTrans" cxnId="{76152780-597E-4905-9886-DE240C4963E0}">
      <dgm:prSet/>
      <dgm:spPr/>
      <dgm:t>
        <a:bodyPr/>
        <a:lstStyle/>
        <a:p>
          <a:endParaRPr lang="zh-CN" altLang="en-US"/>
        </a:p>
      </dgm:t>
    </dgm:pt>
    <dgm:pt modelId="{69BA6098-5FB7-4B0A-9930-D0A310FE58BF}">
      <dgm:prSet phldrT="[文本]"/>
      <dgm:spPr/>
      <dgm:t>
        <a:bodyPr/>
        <a:lstStyle/>
        <a:p>
          <a:r>
            <a:rPr lang="zh-CN" altLang="en-US" dirty="0"/>
            <a:t>关注交易</a:t>
          </a:r>
        </a:p>
      </dgm:t>
    </dgm:pt>
    <dgm:pt modelId="{B5545AEB-D9AD-49A9-919F-EF5CE7D8E957}" type="parTrans" cxnId="{AAD46A87-4E79-4181-84B0-B061C256A719}">
      <dgm:prSet/>
      <dgm:spPr/>
      <dgm:t>
        <a:bodyPr/>
        <a:lstStyle/>
        <a:p>
          <a:endParaRPr lang="zh-CN" altLang="en-US"/>
        </a:p>
      </dgm:t>
    </dgm:pt>
    <dgm:pt modelId="{B805F4DE-012C-4C2F-902B-3E0B6C6B8669}" type="sibTrans" cxnId="{AAD46A87-4E79-4181-84B0-B061C256A719}">
      <dgm:prSet/>
      <dgm:spPr/>
      <dgm:t>
        <a:bodyPr/>
        <a:lstStyle/>
        <a:p>
          <a:endParaRPr lang="zh-CN" altLang="en-US"/>
        </a:p>
      </dgm:t>
    </dgm:pt>
    <dgm:pt modelId="{EE029FE1-3DAC-450D-B388-167F03F5B9FE}">
      <dgm:prSet phldrT="[文本]"/>
      <dgm:spPr/>
      <dgm:t>
        <a:bodyPr/>
        <a:lstStyle/>
        <a:p>
          <a:r>
            <a:rPr lang="zh-CN" altLang="en-US" dirty="0"/>
            <a:t>关注持续交易</a:t>
          </a:r>
        </a:p>
      </dgm:t>
    </dgm:pt>
    <dgm:pt modelId="{700A6F49-9C71-4335-9B64-70F439721F41}" type="parTrans" cxnId="{8C3AF71F-95A3-456A-9DC5-4FB888395388}">
      <dgm:prSet/>
      <dgm:spPr/>
      <dgm:t>
        <a:bodyPr/>
        <a:lstStyle/>
        <a:p>
          <a:endParaRPr lang="zh-CN" altLang="en-US"/>
        </a:p>
      </dgm:t>
    </dgm:pt>
    <dgm:pt modelId="{E77BFDAC-855E-4678-9402-8629EBAFA36A}" type="sibTrans" cxnId="{8C3AF71F-95A3-456A-9DC5-4FB888395388}">
      <dgm:prSet/>
      <dgm:spPr/>
      <dgm:t>
        <a:bodyPr/>
        <a:lstStyle/>
        <a:p>
          <a:endParaRPr lang="zh-CN" altLang="en-US"/>
        </a:p>
      </dgm:t>
    </dgm:pt>
    <dgm:pt modelId="{0F616A74-1D8B-423F-BC7D-DB952BB6016D}">
      <dgm:prSet phldrT="[文本]"/>
      <dgm:spPr/>
      <dgm:t>
        <a:bodyPr/>
        <a:lstStyle/>
        <a:p>
          <a:r>
            <a:rPr lang="zh-CN" altLang="en-US" dirty="0"/>
            <a:t>关注转化</a:t>
          </a:r>
        </a:p>
      </dgm:t>
    </dgm:pt>
    <dgm:pt modelId="{BE933642-A797-4EB6-8B3F-2A0056601253}" type="parTrans" cxnId="{CC7071DA-C70A-426C-97F4-F659CE65897D}">
      <dgm:prSet/>
      <dgm:spPr/>
      <dgm:t>
        <a:bodyPr/>
        <a:lstStyle/>
        <a:p>
          <a:endParaRPr lang="zh-CN" altLang="en-US"/>
        </a:p>
      </dgm:t>
    </dgm:pt>
    <dgm:pt modelId="{7BC25661-E206-42CC-9456-5386C846EAD5}" type="sibTrans" cxnId="{CC7071DA-C70A-426C-97F4-F659CE65897D}">
      <dgm:prSet/>
      <dgm:spPr/>
      <dgm:t>
        <a:bodyPr/>
        <a:lstStyle/>
        <a:p>
          <a:endParaRPr lang="zh-CN" altLang="en-US"/>
        </a:p>
      </dgm:t>
    </dgm:pt>
    <dgm:pt modelId="{12400808-92FF-4E73-84C4-E630F8D779A8}">
      <dgm:prSet phldrT="[文本]"/>
      <dgm:spPr/>
      <dgm:t>
        <a:bodyPr/>
        <a:lstStyle/>
        <a:p>
          <a:r>
            <a:rPr lang="zh-CN" altLang="en-US" dirty="0"/>
            <a:t>关注交易</a:t>
          </a:r>
        </a:p>
      </dgm:t>
    </dgm:pt>
    <dgm:pt modelId="{EA9A2EA9-7C3E-4D18-84E6-30EC79BD1682}" type="parTrans" cxnId="{45AE8B68-897E-4AEE-8C5E-3AE1849445BC}">
      <dgm:prSet/>
      <dgm:spPr/>
      <dgm:t>
        <a:bodyPr/>
        <a:lstStyle/>
        <a:p>
          <a:endParaRPr lang="zh-CN" altLang="en-US"/>
        </a:p>
      </dgm:t>
    </dgm:pt>
    <dgm:pt modelId="{D1E58872-ACD9-49E4-A4A7-CFF79D4618D2}" type="sibTrans" cxnId="{45AE8B68-897E-4AEE-8C5E-3AE1849445BC}">
      <dgm:prSet/>
      <dgm:spPr/>
      <dgm:t>
        <a:bodyPr/>
        <a:lstStyle/>
        <a:p>
          <a:endParaRPr lang="zh-CN" altLang="en-US"/>
        </a:p>
      </dgm:t>
    </dgm:pt>
    <dgm:pt modelId="{39C78B64-D1DB-4FED-BA3F-4CFE3B07DF1A}">
      <dgm:prSet phldrT="[文本]"/>
      <dgm:spPr/>
      <dgm:t>
        <a:bodyPr/>
        <a:lstStyle/>
        <a:p>
          <a:r>
            <a:rPr lang="zh-CN" altLang="en-US" dirty="0"/>
            <a:t>关注持续交易</a:t>
          </a:r>
        </a:p>
      </dgm:t>
    </dgm:pt>
    <dgm:pt modelId="{2120B5C6-1F65-4F02-8D4A-BE1FC257DB36}" type="parTrans" cxnId="{79DE67DD-CFCF-415B-B1E8-B6E7E95D8B64}">
      <dgm:prSet/>
      <dgm:spPr/>
      <dgm:t>
        <a:bodyPr/>
        <a:lstStyle/>
        <a:p>
          <a:endParaRPr lang="zh-CN" altLang="en-US"/>
        </a:p>
      </dgm:t>
    </dgm:pt>
    <dgm:pt modelId="{EFC8EB91-D438-4CE6-9801-5BCE2F6167D2}" type="sibTrans" cxnId="{79DE67DD-CFCF-415B-B1E8-B6E7E95D8B64}">
      <dgm:prSet/>
      <dgm:spPr/>
      <dgm:t>
        <a:bodyPr/>
        <a:lstStyle/>
        <a:p>
          <a:endParaRPr lang="zh-CN" altLang="en-US"/>
        </a:p>
      </dgm:t>
    </dgm:pt>
    <dgm:pt modelId="{6CB4464C-7638-40EF-A777-D9602351BFE8}">
      <dgm:prSet phldrT="[文本]"/>
      <dgm:spPr/>
      <dgm:t>
        <a:bodyPr/>
        <a:lstStyle/>
        <a:p>
          <a:r>
            <a:rPr lang="zh-CN" altLang="en-US" dirty="0"/>
            <a:t>关注转化</a:t>
          </a:r>
        </a:p>
      </dgm:t>
    </dgm:pt>
    <dgm:pt modelId="{B46A1392-8FE7-44F1-A056-F26ACC6267C8}" type="parTrans" cxnId="{11847349-B518-4F8F-B2FD-0546CD65636B}">
      <dgm:prSet/>
      <dgm:spPr/>
      <dgm:t>
        <a:bodyPr/>
        <a:lstStyle/>
        <a:p>
          <a:endParaRPr lang="zh-CN" altLang="en-US"/>
        </a:p>
      </dgm:t>
    </dgm:pt>
    <dgm:pt modelId="{B07D068E-4468-4DD6-AE74-057BF022D25F}" type="sibTrans" cxnId="{11847349-B518-4F8F-B2FD-0546CD65636B}">
      <dgm:prSet/>
      <dgm:spPr/>
      <dgm:t>
        <a:bodyPr/>
        <a:lstStyle/>
        <a:p>
          <a:endParaRPr lang="zh-CN" altLang="en-US"/>
        </a:p>
      </dgm:t>
    </dgm:pt>
    <dgm:pt modelId="{55A84E10-962F-4C88-A3E1-0D21075AE23B}">
      <dgm:prSet phldrT="[文本]"/>
      <dgm:spPr/>
      <dgm:t>
        <a:bodyPr/>
        <a:lstStyle/>
        <a:p>
          <a:r>
            <a:rPr lang="zh-CN" altLang="en-US" dirty="0"/>
            <a:t>关注转化效率</a:t>
          </a:r>
        </a:p>
      </dgm:t>
    </dgm:pt>
    <dgm:pt modelId="{6B327050-5F16-4253-8878-15557955407A}" type="parTrans" cxnId="{77A31D6F-F65D-4B4A-A846-859BF56E54C0}">
      <dgm:prSet/>
      <dgm:spPr/>
      <dgm:t>
        <a:bodyPr/>
        <a:lstStyle/>
        <a:p>
          <a:endParaRPr lang="zh-CN" altLang="en-US"/>
        </a:p>
      </dgm:t>
    </dgm:pt>
    <dgm:pt modelId="{B54A14E2-940B-487F-A066-0E0C0F1A5E11}" type="sibTrans" cxnId="{77A31D6F-F65D-4B4A-A846-859BF56E54C0}">
      <dgm:prSet/>
      <dgm:spPr/>
      <dgm:t>
        <a:bodyPr/>
        <a:lstStyle/>
        <a:p>
          <a:endParaRPr lang="zh-CN" altLang="en-US"/>
        </a:p>
      </dgm:t>
    </dgm:pt>
    <dgm:pt modelId="{09651C4D-A230-4AD0-86B5-A995474B6C2A}" type="pres">
      <dgm:prSet presAssocID="{83A958BE-3619-49F8-9638-459BF1F65FE7}" presName="Name0" presStyleCnt="0">
        <dgm:presLayoutVars>
          <dgm:dir/>
          <dgm:animLvl val="lvl"/>
          <dgm:resizeHandles val="exact"/>
        </dgm:presLayoutVars>
      </dgm:prSet>
      <dgm:spPr/>
    </dgm:pt>
    <dgm:pt modelId="{A432DE2B-1FBD-4620-B1AC-44395170C1A5}" type="pres">
      <dgm:prSet presAssocID="{C263F5AB-CD58-4E93-9575-7EA401EC0A52}" presName="composite" presStyleCnt="0"/>
      <dgm:spPr/>
    </dgm:pt>
    <dgm:pt modelId="{B3A21B00-F72C-4E49-882F-0F3B57400288}" type="pres">
      <dgm:prSet presAssocID="{C263F5AB-CD58-4E93-9575-7EA401EC0A52}" presName="parTx" presStyleLbl="node1" presStyleIdx="0" presStyleCnt="4">
        <dgm:presLayoutVars>
          <dgm:chMax val="0"/>
          <dgm:chPref val="0"/>
          <dgm:bulletEnabled val="1"/>
        </dgm:presLayoutVars>
      </dgm:prSet>
      <dgm:spPr/>
    </dgm:pt>
    <dgm:pt modelId="{5C37090B-85B0-48CD-BA8D-94325E3399FA}" type="pres">
      <dgm:prSet presAssocID="{C263F5AB-CD58-4E93-9575-7EA401EC0A52}" presName="desTx" presStyleLbl="revTx" presStyleIdx="0" presStyleCnt="4">
        <dgm:presLayoutVars>
          <dgm:bulletEnabled val="1"/>
        </dgm:presLayoutVars>
      </dgm:prSet>
      <dgm:spPr/>
    </dgm:pt>
    <dgm:pt modelId="{6AF683E7-2DF8-4857-902C-32EAA9D7D2CF}" type="pres">
      <dgm:prSet presAssocID="{BE828875-7F47-41CC-9FB3-F0A46F968840}" presName="space" presStyleCnt="0"/>
      <dgm:spPr/>
    </dgm:pt>
    <dgm:pt modelId="{275AEAE1-A1E7-4CFE-AA79-F974EF90128F}" type="pres">
      <dgm:prSet presAssocID="{30F31459-39E4-4695-ADC2-8DDBB3F58D24}" presName="composite" presStyleCnt="0"/>
      <dgm:spPr/>
    </dgm:pt>
    <dgm:pt modelId="{FF994DCB-9A0F-4549-BF2F-1565E11613FF}" type="pres">
      <dgm:prSet presAssocID="{30F31459-39E4-4695-ADC2-8DDBB3F58D24}" presName="parTx" presStyleLbl="node1" presStyleIdx="1" presStyleCnt="4">
        <dgm:presLayoutVars>
          <dgm:chMax val="0"/>
          <dgm:chPref val="0"/>
          <dgm:bulletEnabled val="1"/>
        </dgm:presLayoutVars>
      </dgm:prSet>
      <dgm:spPr/>
    </dgm:pt>
    <dgm:pt modelId="{0B4F9DCD-977C-46E4-B751-58B5F2F34006}" type="pres">
      <dgm:prSet presAssocID="{30F31459-39E4-4695-ADC2-8DDBB3F58D24}" presName="desTx" presStyleLbl="revTx" presStyleIdx="1" presStyleCnt="4">
        <dgm:presLayoutVars>
          <dgm:bulletEnabled val="1"/>
        </dgm:presLayoutVars>
      </dgm:prSet>
      <dgm:spPr/>
    </dgm:pt>
    <dgm:pt modelId="{CE1140FD-C349-4212-BCF1-68F668F1521A}" type="pres">
      <dgm:prSet presAssocID="{07F7BDF4-25A4-463D-ABB9-A6EDF492E809}" presName="space" presStyleCnt="0"/>
      <dgm:spPr/>
    </dgm:pt>
    <dgm:pt modelId="{EED52AF5-8D73-4F0E-B3C3-9C4235CC9799}" type="pres">
      <dgm:prSet presAssocID="{76C8253B-EBFC-4514-B51E-1A5CCEE97A5D}" presName="composite" presStyleCnt="0"/>
      <dgm:spPr/>
    </dgm:pt>
    <dgm:pt modelId="{AE6F19BF-41FE-4009-99DB-E7485E511F63}" type="pres">
      <dgm:prSet presAssocID="{76C8253B-EBFC-4514-B51E-1A5CCEE97A5D}" presName="parTx" presStyleLbl="node1" presStyleIdx="2" presStyleCnt="4">
        <dgm:presLayoutVars>
          <dgm:chMax val="0"/>
          <dgm:chPref val="0"/>
          <dgm:bulletEnabled val="1"/>
        </dgm:presLayoutVars>
      </dgm:prSet>
      <dgm:spPr/>
    </dgm:pt>
    <dgm:pt modelId="{B9AD0B38-5FE5-4D01-B86A-29DEF5B5658C}" type="pres">
      <dgm:prSet presAssocID="{76C8253B-EBFC-4514-B51E-1A5CCEE97A5D}" presName="desTx" presStyleLbl="revTx" presStyleIdx="2" presStyleCnt="4">
        <dgm:presLayoutVars>
          <dgm:bulletEnabled val="1"/>
        </dgm:presLayoutVars>
      </dgm:prSet>
      <dgm:spPr/>
    </dgm:pt>
    <dgm:pt modelId="{824B8B6E-EDEE-4102-B3ED-032EAF344574}" type="pres">
      <dgm:prSet presAssocID="{7B04929E-9A70-47A3-ABEB-3D7A5BAB3273}" presName="space" presStyleCnt="0"/>
      <dgm:spPr/>
    </dgm:pt>
    <dgm:pt modelId="{3E7F5F2F-9BA2-4315-B4BD-4587D3A33EF8}" type="pres">
      <dgm:prSet presAssocID="{07C0300D-AD2F-48CF-8ED6-C560207E5793}" presName="composite" presStyleCnt="0"/>
      <dgm:spPr/>
    </dgm:pt>
    <dgm:pt modelId="{70496759-CFF3-4693-8287-93D97144ABDA}" type="pres">
      <dgm:prSet presAssocID="{07C0300D-AD2F-48CF-8ED6-C560207E5793}" presName="parTx" presStyleLbl="node1" presStyleIdx="3" presStyleCnt="4">
        <dgm:presLayoutVars>
          <dgm:chMax val="0"/>
          <dgm:chPref val="0"/>
          <dgm:bulletEnabled val="1"/>
        </dgm:presLayoutVars>
      </dgm:prSet>
      <dgm:spPr/>
    </dgm:pt>
    <dgm:pt modelId="{B34C8C1F-50DE-46DC-8E35-8C4BA5CB36A1}" type="pres">
      <dgm:prSet presAssocID="{07C0300D-AD2F-48CF-8ED6-C560207E5793}" presName="desTx" presStyleLbl="revTx" presStyleIdx="3" presStyleCnt="4">
        <dgm:presLayoutVars>
          <dgm:bulletEnabled val="1"/>
        </dgm:presLayoutVars>
      </dgm:prSet>
      <dgm:spPr/>
    </dgm:pt>
  </dgm:ptLst>
  <dgm:cxnLst>
    <dgm:cxn modelId="{8C3AF71F-95A3-456A-9DC5-4FB888395388}" srcId="{76C8253B-EBFC-4514-B51E-1A5CCEE97A5D}" destId="{EE029FE1-3DAC-450D-B388-167F03F5B9FE}" srcOrd="1" destOrd="0" parTransId="{700A6F49-9C71-4335-9B64-70F439721F41}" sibTransId="{E77BFDAC-855E-4678-9402-8629EBAFA36A}"/>
    <dgm:cxn modelId="{E9326822-8A99-4737-A0BC-56CBB7A79A19}" srcId="{C263F5AB-CD58-4E93-9575-7EA401EC0A52}" destId="{4B54AB57-3DB3-44FF-AC19-4B09544F0516}" srcOrd="0" destOrd="0" parTransId="{F3449B19-B074-459C-8368-0634D075B64A}" sibTransId="{951CF1CA-9143-427D-9DA2-8813D3B1BC7A}"/>
    <dgm:cxn modelId="{FC883F33-85C5-45DB-87C5-382C77D3631C}" srcId="{83A958BE-3619-49F8-9638-459BF1F65FE7}" destId="{C263F5AB-CD58-4E93-9575-7EA401EC0A52}" srcOrd="0" destOrd="0" parTransId="{A931D920-6360-40BB-8963-1989DB024481}" sibTransId="{BE828875-7F47-41CC-9FB3-F0A46F968840}"/>
    <dgm:cxn modelId="{7946293E-E975-4291-9C8D-D9AF47B25E32}" type="presOf" srcId="{69BA6098-5FB7-4B0A-9930-D0A310FE58BF}" destId="{0B4F9DCD-977C-46E4-B751-58B5F2F34006}" srcOrd="0" destOrd="0" presId="urn:microsoft.com/office/officeart/2005/8/layout/chevron1"/>
    <dgm:cxn modelId="{7B44C342-9D91-42DB-9E7E-E652B5DA3732}" type="presOf" srcId="{6CB4464C-7638-40EF-A777-D9602351BFE8}" destId="{B34C8C1F-50DE-46DC-8E35-8C4BA5CB36A1}" srcOrd="0" destOrd="2" presId="urn:microsoft.com/office/officeart/2005/8/layout/chevron1"/>
    <dgm:cxn modelId="{444CEE42-F86C-4B65-B5D8-95C610F208D5}" type="presOf" srcId="{30F31459-39E4-4695-ADC2-8DDBB3F58D24}" destId="{FF994DCB-9A0F-4549-BF2F-1565E11613FF}" srcOrd="0" destOrd="0" presId="urn:microsoft.com/office/officeart/2005/8/layout/chevron1"/>
    <dgm:cxn modelId="{A6395847-B9F8-47A4-AFE4-6186B66CAA41}" srcId="{83A958BE-3619-49F8-9638-459BF1F65FE7}" destId="{30F31459-39E4-4695-ADC2-8DDBB3F58D24}" srcOrd="1" destOrd="0" parTransId="{2DBA0F74-3191-4031-A7C9-9AC5388ED7F2}" sibTransId="{07F7BDF4-25A4-463D-ABB9-A6EDF492E809}"/>
    <dgm:cxn modelId="{45AE8B68-897E-4AEE-8C5E-3AE1849445BC}" srcId="{07C0300D-AD2F-48CF-8ED6-C560207E5793}" destId="{12400808-92FF-4E73-84C4-E630F8D779A8}" srcOrd="0" destOrd="0" parTransId="{EA9A2EA9-7C3E-4D18-84E6-30EC79BD1682}" sibTransId="{D1E58872-ACD9-49E4-A4A7-CFF79D4618D2}"/>
    <dgm:cxn modelId="{11847349-B518-4F8F-B2FD-0546CD65636B}" srcId="{07C0300D-AD2F-48CF-8ED6-C560207E5793}" destId="{6CB4464C-7638-40EF-A777-D9602351BFE8}" srcOrd="2" destOrd="0" parTransId="{B46A1392-8FE7-44F1-A056-F26ACC6267C8}" sibTransId="{B07D068E-4468-4DD6-AE74-057BF022D25F}"/>
    <dgm:cxn modelId="{AD37796C-8DA6-4478-AB9E-850209BBFD4B}" srcId="{83A958BE-3619-49F8-9638-459BF1F65FE7}" destId="{76C8253B-EBFC-4514-B51E-1A5CCEE97A5D}" srcOrd="2" destOrd="0" parTransId="{E4AD7E64-1F9F-4417-8893-9AD1177A5433}" sibTransId="{7B04929E-9A70-47A3-ABEB-3D7A5BAB3273}"/>
    <dgm:cxn modelId="{77A31D6F-F65D-4B4A-A846-859BF56E54C0}" srcId="{07C0300D-AD2F-48CF-8ED6-C560207E5793}" destId="{55A84E10-962F-4C88-A3E1-0D21075AE23B}" srcOrd="3" destOrd="0" parTransId="{6B327050-5F16-4253-8878-15557955407A}" sibTransId="{B54A14E2-940B-487F-A066-0E0C0F1A5E11}"/>
    <dgm:cxn modelId="{28A72171-4F5B-4E84-B13F-0805D0A2E98A}" type="presOf" srcId="{83A958BE-3619-49F8-9638-459BF1F65FE7}" destId="{09651C4D-A230-4AD0-86B5-A995474B6C2A}" srcOrd="0" destOrd="0" presId="urn:microsoft.com/office/officeart/2005/8/layout/chevron1"/>
    <dgm:cxn modelId="{29529D53-7A7F-4B53-8CEA-CFBC760BACBB}" type="presOf" srcId="{12400808-92FF-4E73-84C4-E630F8D779A8}" destId="{B34C8C1F-50DE-46DC-8E35-8C4BA5CB36A1}" srcOrd="0" destOrd="0" presId="urn:microsoft.com/office/officeart/2005/8/layout/chevron1"/>
    <dgm:cxn modelId="{21D2D555-FB40-4D9F-9873-FCC946D5AB44}" type="presOf" srcId="{03460BA7-695B-48BA-A6DD-79CC0EBB62F2}" destId="{0B4F9DCD-977C-46E4-B751-58B5F2F34006}" srcOrd="0" destOrd="1" presId="urn:microsoft.com/office/officeart/2005/8/layout/chevron1"/>
    <dgm:cxn modelId="{76152780-597E-4905-9886-DE240C4963E0}" srcId="{76C8253B-EBFC-4514-B51E-1A5CCEE97A5D}" destId="{5F039334-0EF0-47F0-9E39-DC05E16C4352}" srcOrd="0" destOrd="0" parTransId="{4E7D0C59-4C7D-4DC7-AF36-DA85D166594B}" sibTransId="{F3CD124D-C1B0-4738-BD88-6AEE67C4A43F}"/>
    <dgm:cxn modelId="{C3D2A783-9E0D-4731-B8B4-ED2A914D47D7}" type="presOf" srcId="{76C8253B-EBFC-4514-B51E-1A5CCEE97A5D}" destId="{AE6F19BF-41FE-4009-99DB-E7485E511F63}" srcOrd="0" destOrd="0" presId="urn:microsoft.com/office/officeart/2005/8/layout/chevron1"/>
    <dgm:cxn modelId="{31A9A186-0822-4100-B5BE-5F2F02D99183}" type="presOf" srcId="{55A84E10-962F-4C88-A3E1-0D21075AE23B}" destId="{B34C8C1F-50DE-46DC-8E35-8C4BA5CB36A1}" srcOrd="0" destOrd="3" presId="urn:microsoft.com/office/officeart/2005/8/layout/chevron1"/>
    <dgm:cxn modelId="{AAD46A87-4E79-4181-84B0-B061C256A719}" srcId="{30F31459-39E4-4695-ADC2-8DDBB3F58D24}" destId="{69BA6098-5FB7-4B0A-9930-D0A310FE58BF}" srcOrd="0" destOrd="0" parTransId="{B5545AEB-D9AD-49A9-919F-EF5CE7D8E957}" sibTransId="{B805F4DE-012C-4C2F-902B-3E0B6C6B8669}"/>
    <dgm:cxn modelId="{C09D038A-4143-4C44-989F-391F4229DB9E}" srcId="{30F31459-39E4-4695-ADC2-8DDBB3F58D24}" destId="{03460BA7-695B-48BA-A6DD-79CC0EBB62F2}" srcOrd="1" destOrd="0" parTransId="{4EF74947-38D5-43AF-9EBD-9782E4A623ED}" sibTransId="{C530AA79-E89D-45AF-AC73-727138D5E53B}"/>
    <dgm:cxn modelId="{2BDB6A8F-8E8E-4792-A1D9-1366B8EF238C}" type="presOf" srcId="{07C0300D-AD2F-48CF-8ED6-C560207E5793}" destId="{70496759-CFF3-4693-8287-93D97144ABDA}" srcOrd="0" destOrd="0" presId="urn:microsoft.com/office/officeart/2005/8/layout/chevron1"/>
    <dgm:cxn modelId="{70E7BC94-D934-42F7-8BEA-5CF4727EE118}" type="presOf" srcId="{EE029FE1-3DAC-450D-B388-167F03F5B9FE}" destId="{B9AD0B38-5FE5-4D01-B86A-29DEF5B5658C}" srcOrd="0" destOrd="1" presId="urn:microsoft.com/office/officeart/2005/8/layout/chevron1"/>
    <dgm:cxn modelId="{727FF795-C16F-41E1-ACB7-27CC8479F6A6}" type="presOf" srcId="{5F039334-0EF0-47F0-9E39-DC05E16C4352}" destId="{B9AD0B38-5FE5-4D01-B86A-29DEF5B5658C}" srcOrd="0" destOrd="0" presId="urn:microsoft.com/office/officeart/2005/8/layout/chevron1"/>
    <dgm:cxn modelId="{D401DF9C-F532-4479-AF22-5FCD199AB5A1}" type="presOf" srcId="{C263F5AB-CD58-4E93-9575-7EA401EC0A52}" destId="{B3A21B00-F72C-4E49-882F-0F3B57400288}" srcOrd="0" destOrd="0" presId="urn:microsoft.com/office/officeart/2005/8/layout/chevron1"/>
    <dgm:cxn modelId="{75D2B6B7-5E73-4C28-B7F2-B0CED564A758}" srcId="{83A958BE-3619-49F8-9638-459BF1F65FE7}" destId="{07C0300D-AD2F-48CF-8ED6-C560207E5793}" srcOrd="3" destOrd="0" parTransId="{21FD2A71-888E-4A38-90A1-AC56773C788A}" sibTransId="{BBF1BAA2-057C-43D4-B710-C122133F1899}"/>
    <dgm:cxn modelId="{708A57BC-F720-446E-8088-6AC63D50155A}" type="presOf" srcId="{4B54AB57-3DB3-44FF-AC19-4B09544F0516}" destId="{5C37090B-85B0-48CD-BA8D-94325E3399FA}" srcOrd="0" destOrd="0" presId="urn:microsoft.com/office/officeart/2005/8/layout/chevron1"/>
    <dgm:cxn modelId="{B7D115C7-E615-4620-AFD0-FA77CEB27757}" type="presOf" srcId="{0F616A74-1D8B-423F-BC7D-DB952BB6016D}" destId="{B9AD0B38-5FE5-4D01-B86A-29DEF5B5658C}" srcOrd="0" destOrd="2" presId="urn:microsoft.com/office/officeart/2005/8/layout/chevron1"/>
    <dgm:cxn modelId="{8BD1C8C7-9362-446C-838B-F6F10F68E155}" type="presOf" srcId="{39C78B64-D1DB-4FED-BA3F-4CFE3B07DF1A}" destId="{B34C8C1F-50DE-46DC-8E35-8C4BA5CB36A1}" srcOrd="0" destOrd="1" presId="urn:microsoft.com/office/officeart/2005/8/layout/chevron1"/>
    <dgm:cxn modelId="{CC7071DA-C70A-426C-97F4-F659CE65897D}" srcId="{76C8253B-EBFC-4514-B51E-1A5CCEE97A5D}" destId="{0F616A74-1D8B-423F-BC7D-DB952BB6016D}" srcOrd="2" destOrd="0" parTransId="{BE933642-A797-4EB6-8B3F-2A0056601253}" sibTransId="{7BC25661-E206-42CC-9456-5386C846EAD5}"/>
    <dgm:cxn modelId="{79DE67DD-CFCF-415B-B1E8-B6E7E95D8B64}" srcId="{07C0300D-AD2F-48CF-8ED6-C560207E5793}" destId="{39C78B64-D1DB-4FED-BA3F-4CFE3B07DF1A}" srcOrd="1" destOrd="0" parTransId="{2120B5C6-1F65-4F02-8D4A-BE1FC257DB36}" sibTransId="{EFC8EB91-D438-4CE6-9801-5BCE2F6167D2}"/>
    <dgm:cxn modelId="{F888B07C-9E7B-4D18-97F3-A1D7557C1932}" type="presParOf" srcId="{09651C4D-A230-4AD0-86B5-A995474B6C2A}" destId="{A432DE2B-1FBD-4620-B1AC-44395170C1A5}" srcOrd="0" destOrd="0" presId="urn:microsoft.com/office/officeart/2005/8/layout/chevron1"/>
    <dgm:cxn modelId="{31B6BEC9-2EC4-48BD-8049-E9BE496C0AD5}" type="presParOf" srcId="{A432DE2B-1FBD-4620-B1AC-44395170C1A5}" destId="{B3A21B00-F72C-4E49-882F-0F3B57400288}" srcOrd="0" destOrd="0" presId="urn:microsoft.com/office/officeart/2005/8/layout/chevron1"/>
    <dgm:cxn modelId="{634A5F91-A874-4439-BDE8-94CDF4537BF0}" type="presParOf" srcId="{A432DE2B-1FBD-4620-B1AC-44395170C1A5}" destId="{5C37090B-85B0-48CD-BA8D-94325E3399FA}" srcOrd="1" destOrd="0" presId="urn:microsoft.com/office/officeart/2005/8/layout/chevron1"/>
    <dgm:cxn modelId="{F965541F-8C99-4C69-AF54-64059BCB2345}" type="presParOf" srcId="{09651C4D-A230-4AD0-86B5-A995474B6C2A}" destId="{6AF683E7-2DF8-4857-902C-32EAA9D7D2CF}" srcOrd="1" destOrd="0" presId="urn:microsoft.com/office/officeart/2005/8/layout/chevron1"/>
    <dgm:cxn modelId="{7CF64C24-EBAF-438D-8CD3-9AED4F19BB14}" type="presParOf" srcId="{09651C4D-A230-4AD0-86B5-A995474B6C2A}" destId="{275AEAE1-A1E7-4CFE-AA79-F974EF90128F}" srcOrd="2" destOrd="0" presId="urn:microsoft.com/office/officeart/2005/8/layout/chevron1"/>
    <dgm:cxn modelId="{0598A6BC-60C1-4012-8AED-4D69F54593E5}" type="presParOf" srcId="{275AEAE1-A1E7-4CFE-AA79-F974EF90128F}" destId="{FF994DCB-9A0F-4549-BF2F-1565E11613FF}" srcOrd="0" destOrd="0" presId="urn:microsoft.com/office/officeart/2005/8/layout/chevron1"/>
    <dgm:cxn modelId="{8BC9D17E-6518-4AD4-9E5A-1806D8A85E0C}" type="presParOf" srcId="{275AEAE1-A1E7-4CFE-AA79-F974EF90128F}" destId="{0B4F9DCD-977C-46E4-B751-58B5F2F34006}" srcOrd="1" destOrd="0" presId="urn:microsoft.com/office/officeart/2005/8/layout/chevron1"/>
    <dgm:cxn modelId="{956307A3-3580-43CE-8481-34E569C716CD}" type="presParOf" srcId="{09651C4D-A230-4AD0-86B5-A995474B6C2A}" destId="{CE1140FD-C349-4212-BCF1-68F668F1521A}" srcOrd="3" destOrd="0" presId="urn:microsoft.com/office/officeart/2005/8/layout/chevron1"/>
    <dgm:cxn modelId="{AB24A510-33B9-4B2F-B2D5-EAE477032E59}" type="presParOf" srcId="{09651C4D-A230-4AD0-86B5-A995474B6C2A}" destId="{EED52AF5-8D73-4F0E-B3C3-9C4235CC9799}" srcOrd="4" destOrd="0" presId="urn:microsoft.com/office/officeart/2005/8/layout/chevron1"/>
    <dgm:cxn modelId="{39C8D7EF-2C24-425A-BCFB-F77A864E199A}" type="presParOf" srcId="{EED52AF5-8D73-4F0E-B3C3-9C4235CC9799}" destId="{AE6F19BF-41FE-4009-99DB-E7485E511F63}" srcOrd="0" destOrd="0" presId="urn:microsoft.com/office/officeart/2005/8/layout/chevron1"/>
    <dgm:cxn modelId="{BD407F89-5B75-46AB-B926-2BB2A5D6E4FC}" type="presParOf" srcId="{EED52AF5-8D73-4F0E-B3C3-9C4235CC9799}" destId="{B9AD0B38-5FE5-4D01-B86A-29DEF5B5658C}" srcOrd="1" destOrd="0" presId="urn:microsoft.com/office/officeart/2005/8/layout/chevron1"/>
    <dgm:cxn modelId="{0AD9EA66-2B1C-465B-92C5-F836572E74EB}" type="presParOf" srcId="{09651C4D-A230-4AD0-86B5-A995474B6C2A}" destId="{824B8B6E-EDEE-4102-B3ED-032EAF344574}" srcOrd="5" destOrd="0" presId="urn:microsoft.com/office/officeart/2005/8/layout/chevron1"/>
    <dgm:cxn modelId="{6E85A1F7-1EE8-4C37-B27E-018CFBD7094D}" type="presParOf" srcId="{09651C4D-A230-4AD0-86B5-A995474B6C2A}" destId="{3E7F5F2F-9BA2-4315-B4BD-4587D3A33EF8}" srcOrd="6" destOrd="0" presId="urn:microsoft.com/office/officeart/2005/8/layout/chevron1"/>
    <dgm:cxn modelId="{829CAB39-86BE-4B54-9AD9-63F5E9904E07}" type="presParOf" srcId="{3E7F5F2F-9BA2-4315-B4BD-4587D3A33EF8}" destId="{70496759-CFF3-4693-8287-93D97144ABDA}" srcOrd="0" destOrd="0" presId="urn:microsoft.com/office/officeart/2005/8/layout/chevron1"/>
    <dgm:cxn modelId="{61F38FF8-9E19-4BD4-B6EA-F167429DF864}" type="presParOf" srcId="{3E7F5F2F-9BA2-4315-B4BD-4587D3A33EF8}" destId="{B34C8C1F-50DE-46DC-8E35-8C4BA5CB36A1}"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DAAF91-E8D7-4B19-A482-D9A3B2A22F1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A058495F-D4CD-4673-8F4E-EDC56AA083CF}">
      <dgm:prSet phldrT="[文本]"/>
      <dgm:spPr/>
      <dgm:t>
        <a:bodyPr/>
        <a:lstStyle/>
        <a:p>
          <a:r>
            <a:rPr lang="en-US" altLang="zh-CN" dirty="0"/>
            <a:t>P</a:t>
          </a:r>
          <a:endParaRPr lang="zh-CN" altLang="en-US" dirty="0"/>
        </a:p>
      </dgm:t>
    </dgm:pt>
    <dgm:pt modelId="{67B316C2-8943-488A-8B63-47D8C0EC5F23}" type="parTrans" cxnId="{A62B69AC-DC1B-4249-B1EC-CDC11C43EBAF}">
      <dgm:prSet/>
      <dgm:spPr/>
      <dgm:t>
        <a:bodyPr/>
        <a:lstStyle/>
        <a:p>
          <a:endParaRPr lang="zh-CN" altLang="en-US"/>
        </a:p>
      </dgm:t>
    </dgm:pt>
    <dgm:pt modelId="{14AD05DB-A380-4792-A59C-D8DBB601475D}" type="sibTrans" cxnId="{A62B69AC-DC1B-4249-B1EC-CDC11C43EBAF}">
      <dgm:prSet/>
      <dgm:spPr/>
      <dgm:t>
        <a:bodyPr/>
        <a:lstStyle/>
        <a:p>
          <a:endParaRPr lang="zh-CN" altLang="en-US"/>
        </a:p>
      </dgm:t>
    </dgm:pt>
    <dgm:pt modelId="{76AE03AF-6AD2-4833-B4E1-D142CC8AE7FC}">
      <dgm:prSet phldrT="[文本]"/>
      <dgm:spPr/>
      <dgm:t>
        <a:bodyPr/>
        <a:lstStyle/>
        <a:p>
          <a:r>
            <a:rPr lang="en-US" altLang="zh-CN" dirty="0"/>
            <a:t>D</a:t>
          </a:r>
          <a:endParaRPr lang="zh-CN" altLang="en-US" dirty="0"/>
        </a:p>
      </dgm:t>
    </dgm:pt>
    <dgm:pt modelId="{93AE8015-991C-4D4A-8ADA-97574192F882}" type="parTrans" cxnId="{8BB7E1CC-F588-46EC-B4E1-5516FFAF9D7A}">
      <dgm:prSet/>
      <dgm:spPr/>
      <dgm:t>
        <a:bodyPr/>
        <a:lstStyle/>
        <a:p>
          <a:endParaRPr lang="zh-CN" altLang="en-US"/>
        </a:p>
      </dgm:t>
    </dgm:pt>
    <dgm:pt modelId="{F11C3CC1-4B39-4AB3-9EDD-A40A9AFECFC9}" type="sibTrans" cxnId="{8BB7E1CC-F588-46EC-B4E1-5516FFAF9D7A}">
      <dgm:prSet/>
      <dgm:spPr/>
      <dgm:t>
        <a:bodyPr/>
        <a:lstStyle/>
        <a:p>
          <a:endParaRPr lang="zh-CN" altLang="en-US"/>
        </a:p>
      </dgm:t>
    </dgm:pt>
    <dgm:pt modelId="{13EE662D-A5F7-4289-B91A-EB827CA2C85D}">
      <dgm:prSet phldrT="[文本]"/>
      <dgm:spPr/>
      <dgm:t>
        <a:bodyPr/>
        <a:lstStyle/>
        <a:p>
          <a:r>
            <a:rPr lang="en-US" altLang="zh-CN" dirty="0"/>
            <a:t>C</a:t>
          </a:r>
          <a:endParaRPr lang="zh-CN" altLang="en-US" dirty="0"/>
        </a:p>
      </dgm:t>
    </dgm:pt>
    <dgm:pt modelId="{DFFC8718-CFA3-45F0-A400-DFED5CBDE270}" type="parTrans" cxnId="{06237C10-040C-4D2E-B0CF-9DA97A8891A7}">
      <dgm:prSet/>
      <dgm:spPr/>
      <dgm:t>
        <a:bodyPr/>
        <a:lstStyle/>
        <a:p>
          <a:endParaRPr lang="zh-CN" altLang="en-US"/>
        </a:p>
      </dgm:t>
    </dgm:pt>
    <dgm:pt modelId="{26BF74B7-ADFD-4989-9DFF-06B6DA228F8E}" type="sibTrans" cxnId="{06237C10-040C-4D2E-B0CF-9DA97A8891A7}">
      <dgm:prSet/>
      <dgm:spPr/>
      <dgm:t>
        <a:bodyPr/>
        <a:lstStyle/>
        <a:p>
          <a:endParaRPr lang="zh-CN" altLang="en-US"/>
        </a:p>
      </dgm:t>
    </dgm:pt>
    <dgm:pt modelId="{5A2A4C71-255C-42D7-A501-0A5453BB5DA9}">
      <dgm:prSet phldrT="[文本]"/>
      <dgm:spPr/>
      <dgm:t>
        <a:bodyPr/>
        <a:lstStyle/>
        <a:p>
          <a:r>
            <a:rPr lang="en-US" altLang="zh-CN" dirty="0"/>
            <a:t>A</a:t>
          </a:r>
          <a:endParaRPr lang="zh-CN" altLang="en-US" dirty="0"/>
        </a:p>
      </dgm:t>
    </dgm:pt>
    <dgm:pt modelId="{7E92BCF9-2DBE-414D-B3A8-838C67460DF6}" type="parTrans" cxnId="{FB98F737-422C-43D6-8C71-336513C5DD6A}">
      <dgm:prSet/>
      <dgm:spPr/>
      <dgm:t>
        <a:bodyPr/>
        <a:lstStyle/>
        <a:p>
          <a:endParaRPr lang="zh-CN" altLang="en-US"/>
        </a:p>
      </dgm:t>
    </dgm:pt>
    <dgm:pt modelId="{99EF6C79-68BC-4F7C-B08E-6DCE5FA42703}" type="sibTrans" cxnId="{FB98F737-422C-43D6-8C71-336513C5DD6A}">
      <dgm:prSet/>
      <dgm:spPr/>
      <dgm:t>
        <a:bodyPr/>
        <a:lstStyle/>
        <a:p>
          <a:endParaRPr lang="zh-CN" altLang="en-US"/>
        </a:p>
      </dgm:t>
    </dgm:pt>
    <dgm:pt modelId="{C57B3087-3E0E-4FD8-AA79-BDC4DA4B662F}" type="pres">
      <dgm:prSet presAssocID="{5DDAAF91-E8D7-4B19-A482-D9A3B2A22F14}" presName="cycle" presStyleCnt="0">
        <dgm:presLayoutVars>
          <dgm:dir/>
          <dgm:resizeHandles val="exact"/>
        </dgm:presLayoutVars>
      </dgm:prSet>
      <dgm:spPr/>
    </dgm:pt>
    <dgm:pt modelId="{CFAA7162-C918-4633-8841-DB29C40647BF}" type="pres">
      <dgm:prSet presAssocID="{A058495F-D4CD-4673-8F4E-EDC56AA083CF}" presName="node" presStyleLbl="node1" presStyleIdx="0" presStyleCnt="4">
        <dgm:presLayoutVars>
          <dgm:bulletEnabled val="1"/>
        </dgm:presLayoutVars>
      </dgm:prSet>
      <dgm:spPr/>
    </dgm:pt>
    <dgm:pt modelId="{49F813B5-A59E-4CA1-BD26-81D901CE28A7}" type="pres">
      <dgm:prSet presAssocID="{14AD05DB-A380-4792-A59C-D8DBB601475D}" presName="sibTrans" presStyleLbl="sibTrans2D1" presStyleIdx="0" presStyleCnt="4"/>
      <dgm:spPr/>
    </dgm:pt>
    <dgm:pt modelId="{9A67C546-5DDC-4C4E-95F3-444EC13A960E}" type="pres">
      <dgm:prSet presAssocID="{14AD05DB-A380-4792-A59C-D8DBB601475D}" presName="connectorText" presStyleLbl="sibTrans2D1" presStyleIdx="0" presStyleCnt="4"/>
      <dgm:spPr/>
    </dgm:pt>
    <dgm:pt modelId="{A35B7E31-E105-4169-B84C-80AEECD45466}" type="pres">
      <dgm:prSet presAssocID="{76AE03AF-6AD2-4833-B4E1-D142CC8AE7FC}" presName="node" presStyleLbl="node1" presStyleIdx="1" presStyleCnt="4">
        <dgm:presLayoutVars>
          <dgm:bulletEnabled val="1"/>
        </dgm:presLayoutVars>
      </dgm:prSet>
      <dgm:spPr/>
    </dgm:pt>
    <dgm:pt modelId="{D3CBFF2E-D732-4CB0-9693-B34020A4B6A9}" type="pres">
      <dgm:prSet presAssocID="{F11C3CC1-4B39-4AB3-9EDD-A40A9AFECFC9}" presName="sibTrans" presStyleLbl="sibTrans2D1" presStyleIdx="1" presStyleCnt="4"/>
      <dgm:spPr/>
    </dgm:pt>
    <dgm:pt modelId="{7AB445E7-6D1D-4CFA-8474-06319F375979}" type="pres">
      <dgm:prSet presAssocID="{F11C3CC1-4B39-4AB3-9EDD-A40A9AFECFC9}" presName="connectorText" presStyleLbl="sibTrans2D1" presStyleIdx="1" presStyleCnt="4"/>
      <dgm:spPr/>
    </dgm:pt>
    <dgm:pt modelId="{386A3CF5-7757-47EC-9461-5BC326E899E1}" type="pres">
      <dgm:prSet presAssocID="{13EE662D-A5F7-4289-B91A-EB827CA2C85D}" presName="node" presStyleLbl="node1" presStyleIdx="2" presStyleCnt="4">
        <dgm:presLayoutVars>
          <dgm:bulletEnabled val="1"/>
        </dgm:presLayoutVars>
      </dgm:prSet>
      <dgm:spPr/>
    </dgm:pt>
    <dgm:pt modelId="{6390137B-5F1C-4194-825F-54F739E67BFD}" type="pres">
      <dgm:prSet presAssocID="{26BF74B7-ADFD-4989-9DFF-06B6DA228F8E}" presName="sibTrans" presStyleLbl="sibTrans2D1" presStyleIdx="2" presStyleCnt="4"/>
      <dgm:spPr/>
    </dgm:pt>
    <dgm:pt modelId="{FA355D30-A6A0-459F-B5FB-4CA24A94CCA8}" type="pres">
      <dgm:prSet presAssocID="{26BF74B7-ADFD-4989-9DFF-06B6DA228F8E}" presName="connectorText" presStyleLbl="sibTrans2D1" presStyleIdx="2" presStyleCnt="4"/>
      <dgm:spPr/>
    </dgm:pt>
    <dgm:pt modelId="{B9B79E7E-A6AD-4B3E-9044-90EE36D811F4}" type="pres">
      <dgm:prSet presAssocID="{5A2A4C71-255C-42D7-A501-0A5453BB5DA9}" presName="node" presStyleLbl="node1" presStyleIdx="3" presStyleCnt="4">
        <dgm:presLayoutVars>
          <dgm:bulletEnabled val="1"/>
        </dgm:presLayoutVars>
      </dgm:prSet>
      <dgm:spPr/>
    </dgm:pt>
    <dgm:pt modelId="{1B3A476E-5B18-4212-8E29-0FE8BDCADC85}" type="pres">
      <dgm:prSet presAssocID="{99EF6C79-68BC-4F7C-B08E-6DCE5FA42703}" presName="sibTrans" presStyleLbl="sibTrans2D1" presStyleIdx="3" presStyleCnt="4"/>
      <dgm:spPr/>
    </dgm:pt>
    <dgm:pt modelId="{DE2FD6C3-F1FC-43FB-B3F4-8F84C15688F0}" type="pres">
      <dgm:prSet presAssocID="{99EF6C79-68BC-4F7C-B08E-6DCE5FA42703}" presName="connectorText" presStyleLbl="sibTrans2D1" presStyleIdx="3" presStyleCnt="4"/>
      <dgm:spPr/>
    </dgm:pt>
  </dgm:ptLst>
  <dgm:cxnLst>
    <dgm:cxn modelId="{4CD0F208-9725-4442-A98F-7A13537512FA}" type="presOf" srcId="{26BF74B7-ADFD-4989-9DFF-06B6DA228F8E}" destId="{6390137B-5F1C-4194-825F-54F739E67BFD}" srcOrd="0" destOrd="0" presId="urn:microsoft.com/office/officeart/2005/8/layout/cycle2"/>
    <dgm:cxn modelId="{06237C10-040C-4D2E-B0CF-9DA97A8891A7}" srcId="{5DDAAF91-E8D7-4B19-A482-D9A3B2A22F14}" destId="{13EE662D-A5F7-4289-B91A-EB827CA2C85D}" srcOrd="2" destOrd="0" parTransId="{DFFC8718-CFA3-45F0-A400-DFED5CBDE270}" sibTransId="{26BF74B7-ADFD-4989-9DFF-06B6DA228F8E}"/>
    <dgm:cxn modelId="{D687A515-08B8-406A-BBB5-76C71B259111}" type="presOf" srcId="{13EE662D-A5F7-4289-B91A-EB827CA2C85D}" destId="{386A3CF5-7757-47EC-9461-5BC326E899E1}" srcOrd="0" destOrd="0" presId="urn:microsoft.com/office/officeart/2005/8/layout/cycle2"/>
    <dgm:cxn modelId="{364C8F1A-9327-4D0A-9A2A-FBB2E01FE95D}" type="presOf" srcId="{5A2A4C71-255C-42D7-A501-0A5453BB5DA9}" destId="{B9B79E7E-A6AD-4B3E-9044-90EE36D811F4}" srcOrd="0" destOrd="0" presId="urn:microsoft.com/office/officeart/2005/8/layout/cycle2"/>
    <dgm:cxn modelId="{BC30C51B-3D19-4C5C-A6D2-1E9DBE1FC296}" type="presOf" srcId="{A058495F-D4CD-4673-8F4E-EDC56AA083CF}" destId="{CFAA7162-C918-4633-8841-DB29C40647BF}" srcOrd="0" destOrd="0" presId="urn:microsoft.com/office/officeart/2005/8/layout/cycle2"/>
    <dgm:cxn modelId="{091A7629-B73D-419A-A96B-ED4EAAC185C3}" type="presOf" srcId="{F11C3CC1-4B39-4AB3-9EDD-A40A9AFECFC9}" destId="{7AB445E7-6D1D-4CFA-8474-06319F375979}" srcOrd="1" destOrd="0" presId="urn:microsoft.com/office/officeart/2005/8/layout/cycle2"/>
    <dgm:cxn modelId="{AAEFC12B-ADE3-40CE-8F8F-A4C1618AB1D1}" type="presOf" srcId="{14AD05DB-A380-4792-A59C-D8DBB601475D}" destId="{9A67C546-5DDC-4C4E-95F3-444EC13A960E}" srcOrd="1" destOrd="0" presId="urn:microsoft.com/office/officeart/2005/8/layout/cycle2"/>
    <dgm:cxn modelId="{FB98F737-422C-43D6-8C71-336513C5DD6A}" srcId="{5DDAAF91-E8D7-4B19-A482-D9A3B2A22F14}" destId="{5A2A4C71-255C-42D7-A501-0A5453BB5DA9}" srcOrd="3" destOrd="0" parTransId="{7E92BCF9-2DBE-414D-B3A8-838C67460DF6}" sibTransId="{99EF6C79-68BC-4F7C-B08E-6DCE5FA42703}"/>
    <dgm:cxn modelId="{F79F303D-DD31-4384-AF15-6F08150A67DE}" type="presOf" srcId="{5DDAAF91-E8D7-4B19-A482-D9A3B2A22F14}" destId="{C57B3087-3E0E-4FD8-AA79-BDC4DA4B662F}" srcOrd="0" destOrd="0" presId="urn:microsoft.com/office/officeart/2005/8/layout/cycle2"/>
    <dgm:cxn modelId="{4686B15B-1CF1-418D-9572-C841EDEB5DEB}" type="presOf" srcId="{14AD05DB-A380-4792-A59C-D8DBB601475D}" destId="{49F813B5-A59E-4CA1-BD26-81D901CE28A7}" srcOrd="0" destOrd="0" presId="urn:microsoft.com/office/officeart/2005/8/layout/cycle2"/>
    <dgm:cxn modelId="{06309950-3FF4-4691-B713-2FD920756B47}" type="presOf" srcId="{76AE03AF-6AD2-4833-B4E1-D142CC8AE7FC}" destId="{A35B7E31-E105-4169-B84C-80AEECD45466}" srcOrd="0" destOrd="0" presId="urn:microsoft.com/office/officeart/2005/8/layout/cycle2"/>
    <dgm:cxn modelId="{66658952-9A90-4387-B463-41C9D59F5D1C}" type="presOf" srcId="{99EF6C79-68BC-4F7C-B08E-6DCE5FA42703}" destId="{DE2FD6C3-F1FC-43FB-B3F4-8F84C15688F0}" srcOrd="1" destOrd="0" presId="urn:microsoft.com/office/officeart/2005/8/layout/cycle2"/>
    <dgm:cxn modelId="{CA8C4796-D478-46AE-BCEF-C5EF546AE9D7}" type="presOf" srcId="{F11C3CC1-4B39-4AB3-9EDD-A40A9AFECFC9}" destId="{D3CBFF2E-D732-4CB0-9693-B34020A4B6A9}" srcOrd="0" destOrd="0" presId="urn:microsoft.com/office/officeart/2005/8/layout/cycle2"/>
    <dgm:cxn modelId="{A62B69AC-DC1B-4249-B1EC-CDC11C43EBAF}" srcId="{5DDAAF91-E8D7-4B19-A482-D9A3B2A22F14}" destId="{A058495F-D4CD-4673-8F4E-EDC56AA083CF}" srcOrd="0" destOrd="0" parTransId="{67B316C2-8943-488A-8B63-47D8C0EC5F23}" sibTransId="{14AD05DB-A380-4792-A59C-D8DBB601475D}"/>
    <dgm:cxn modelId="{F92E3DC3-4F1A-4A4F-BF06-701E46B0F087}" type="presOf" srcId="{26BF74B7-ADFD-4989-9DFF-06B6DA228F8E}" destId="{FA355D30-A6A0-459F-B5FB-4CA24A94CCA8}" srcOrd="1" destOrd="0" presId="urn:microsoft.com/office/officeart/2005/8/layout/cycle2"/>
    <dgm:cxn modelId="{8BB7E1CC-F588-46EC-B4E1-5516FFAF9D7A}" srcId="{5DDAAF91-E8D7-4B19-A482-D9A3B2A22F14}" destId="{76AE03AF-6AD2-4833-B4E1-D142CC8AE7FC}" srcOrd="1" destOrd="0" parTransId="{93AE8015-991C-4D4A-8ADA-97574192F882}" sibTransId="{F11C3CC1-4B39-4AB3-9EDD-A40A9AFECFC9}"/>
    <dgm:cxn modelId="{72A17BDB-13C8-452E-8533-CA603FFF8852}" type="presOf" srcId="{99EF6C79-68BC-4F7C-B08E-6DCE5FA42703}" destId="{1B3A476E-5B18-4212-8E29-0FE8BDCADC85}" srcOrd="0" destOrd="0" presId="urn:microsoft.com/office/officeart/2005/8/layout/cycle2"/>
    <dgm:cxn modelId="{0337FB7F-7073-463C-8D84-80703B08B675}" type="presParOf" srcId="{C57B3087-3E0E-4FD8-AA79-BDC4DA4B662F}" destId="{CFAA7162-C918-4633-8841-DB29C40647BF}" srcOrd="0" destOrd="0" presId="urn:microsoft.com/office/officeart/2005/8/layout/cycle2"/>
    <dgm:cxn modelId="{CDBF003C-CA99-423B-B68E-971B86CB2EEF}" type="presParOf" srcId="{C57B3087-3E0E-4FD8-AA79-BDC4DA4B662F}" destId="{49F813B5-A59E-4CA1-BD26-81D901CE28A7}" srcOrd="1" destOrd="0" presId="urn:microsoft.com/office/officeart/2005/8/layout/cycle2"/>
    <dgm:cxn modelId="{95306E1B-D8E4-4172-92DE-683BA41735DA}" type="presParOf" srcId="{49F813B5-A59E-4CA1-BD26-81D901CE28A7}" destId="{9A67C546-5DDC-4C4E-95F3-444EC13A960E}" srcOrd="0" destOrd="0" presId="urn:microsoft.com/office/officeart/2005/8/layout/cycle2"/>
    <dgm:cxn modelId="{307A3ECA-05AD-41BF-AE9C-E592F0759155}" type="presParOf" srcId="{C57B3087-3E0E-4FD8-AA79-BDC4DA4B662F}" destId="{A35B7E31-E105-4169-B84C-80AEECD45466}" srcOrd="2" destOrd="0" presId="urn:microsoft.com/office/officeart/2005/8/layout/cycle2"/>
    <dgm:cxn modelId="{E6ED126F-4E93-4C75-B387-940E6CD4B673}" type="presParOf" srcId="{C57B3087-3E0E-4FD8-AA79-BDC4DA4B662F}" destId="{D3CBFF2E-D732-4CB0-9693-B34020A4B6A9}" srcOrd="3" destOrd="0" presId="urn:microsoft.com/office/officeart/2005/8/layout/cycle2"/>
    <dgm:cxn modelId="{D9408457-7EA5-49EC-AD03-B14EC486FCCA}" type="presParOf" srcId="{D3CBFF2E-D732-4CB0-9693-B34020A4B6A9}" destId="{7AB445E7-6D1D-4CFA-8474-06319F375979}" srcOrd="0" destOrd="0" presId="urn:microsoft.com/office/officeart/2005/8/layout/cycle2"/>
    <dgm:cxn modelId="{6DCBA5F7-498A-4158-A50C-56667A880D70}" type="presParOf" srcId="{C57B3087-3E0E-4FD8-AA79-BDC4DA4B662F}" destId="{386A3CF5-7757-47EC-9461-5BC326E899E1}" srcOrd="4" destOrd="0" presId="urn:microsoft.com/office/officeart/2005/8/layout/cycle2"/>
    <dgm:cxn modelId="{3A36F4B6-5AB7-4E37-BF8F-70CFC8A5A5D0}" type="presParOf" srcId="{C57B3087-3E0E-4FD8-AA79-BDC4DA4B662F}" destId="{6390137B-5F1C-4194-825F-54F739E67BFD}" srcOrd="5" destOrd="0" presId="urn:microsoft.com/office/officeart/2005/8/layout/cycle2"/>
    <dgm:cxn modelId="{0EEE83B8-3818-4EB6-8BCE-88C6F473378D}" type="presParOf" srcId="{6390137B-5F1C-4194-825F-54F739E67BFD}" destId="{FA355D30-A6A0-459F-B5FB-4CA24A94CCA8}" srcOrd="0" destOrd="0" presId="urn:microsoft.com/office/officeart/2005/8/layout/cycle2"/>
    <dgm:cxn modelId="{976C5F18-6427-46F5-B1E2-D5187309FD2A}" type="presParOf" srcId="{C57B3087-3E0E-4FD8-AA79-BDC4DA4B662F}" destId="{B9B79E7E-A6AD-4B3E-9044-90EE36D811F4}" srcOrd="6" destOrd="0" presId="urn:microsoft.com/office/officeart/2005/8/layout/cycle2"/>
    <dgm:cxn modelId="{E100FE52-896D-4C75-9BE0-03F41D94C714}" type="presParOf" srcId="{C57B3087-3E0E-4FD8-AA79-BDC4DA4B662F}" destId="{1B3A476E-5B18-4212-8E29-0FE8BDCADC85}" srcOrd="7" destOrd="0" presId="urn:microsoft.com/office/officeart/2005/8/layout/cycle2"/>
    <dgm:cxn modelId="{A0FF694F-2C9C-4D58-BAF5-1FAA84A5A11D}" type="presParOf" srcId="{1B3A476E-5B18-4212-8E29-0FE8BDCADC85}" destId="{DE2FD6C3-F1FC-43FB-B3F4-8F84C15688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D695CA-ED52-4986-806B-AAC4AB314889}"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zh-CN" altLang="en-US"/>
        </a:p>
      </dgm:t>
    </dgm:pt>
    <dgm:pt modelId="{A1D57D4F-F371-4F31-896E-A455FEBB7C69}">
      <dgm:prSet phldrT="[文本]"/>
      <dgm:spPr/>
      <dgm:t>
        <a:bodyPr/>
        <a:lstStyle/>
        <a:p>
          <a:r>
            <a:rPr lang="en-US" altLang="zh-CN" dirty="0"/>
            <a:t>1.</a:t>
          </a:r>
          <a:r>
            <a:rPr lang="zh-CN" altLang="en-US" dirty="0"/>
            <a:t>基础数据体系梳理</a:t>
          </a:r>
        </a:p>
      </dgm:t>
    </dgm:pt>
    <dgm:pt modelId="{7B6BB47E-549F-483F-9755-7C92DA5B3EEA}" type="parTrans" cxnId="{D6C69006-FF02-49CB-BEBB-78CEDCD7B015}">
      <dgm:prSet/>
      <dgm:spPr/>
      <dgm:t>
        <a:bodyPr/>
        <a:lstStyle/>
        <a:p>
          <a:endParaRPr lang="zh-CN" altLang="en-US"/>
        </a:p>
      </dgm:t>
    </dgm:pt>
    <dgm:pt modelId="{43F3B047-8127-4674-91A4-6CD91D47778C}" type="sibTrans" cxnId="{D6C69006-FF02-49CB-BEBB-78CEDCD7B015}">
      <dgm:prSet/>
      <dgm:spPr/>
      <dgm:t>
        <a:bodyPr/>
        <a:lstStyle/>
        <a:p>
          <a:endParaRPr lang="zh-CN" altLang="en-US"/>
        </a:p>
      </dgm:t>
    </dgm:pt>
    <dgm:pt modelId="{535420A6-C655-4422-B4DE-3C6858A3DDC3}">
      <dgm:prSet phldrT="[文本]"/>
      <dgm:spPr/>
      <dgm:t>
        <a:bodyPr/>
        <a:lstStyle/>
        <a:p>
          <a:r>
            <a:rPr lang="en-US" altLang="zh-CN" dirty="0"/>
            <a:t>2.AIPL</a:t>
          </a:r>
          <a:r>
            <a:rPr lang="zh-CN" altLang="en-US" dirty="0"/>
            <a:t>标签体系定义</a:t>
          </a:r>
        </a:p>
      </dgm:t>
    </dgm:pt>
    <dgm:pt modelId="{ABBC1887-905B-4C47-95BE-C1EC3E986232}" type="parTrans" cxnId="{CBFEC732-D21E-4069-812A-EB70B4C76061}">
      <dgm:prSet/>
      <dgm:spPr/>
      <dgm:t>
        <a:bodyPr/>
        <a:lstStyle/>
        <a:p>
          <a:endParaRPr lang="zh-CN" altLang="en-US"/>
        </a:p>
      </dgm:t>
    </dgm:pt>
    <dgm:pt modelId="{FFC43B82-D2F7-4F51-8840-CEE7651B9FB8}" type="sibTrans" cxnId="{CBFEC732-D21E-4069-812A-EB70B4C76061}">
      <dgm:prSet/>
      <dgm:spPr/>
      <dgm:t>
        <a:bodyPr/>
        <a:lstStyle/>
        <a:p>
          <a:endParaRPr lang="zh-CN" altLang="en-US"/>
        </a:p>
      </dgm:t>
    </dgm:pt>
    <dgm:pt modelId="{E1E08128-4A51-4B96-9A0F-D81A71FBCCB3}">
      <dgm:prSet phldrT="[文本]"/>
      <dgm:spPr/>
      <dgm:t>
        <a:bodyPr/>
        <a:lstStyle/>
        <a:p>
          <a:r>
            <a:rPr lang="en-US" altLang="zh-CN" dirty="0"/>
            <a:t>3.AIPL</a:t>
          </a:r>
          <a:r>
            <a:rPr lang="zh-CN" altLang="en-US" dirty="0"/>
            <a:t>与</a:t>
          </a:r>
          <a:r>
            <a:rPr lang="en-US" altLang="zh-CN" dirty="0"/>
            <a:t>FAST</a:t>
          </a:r>
          <a:r>
            <a:rPr lang="zh-CN" altLang="en-US" dirty="0"/>
            <a:t>指标报表设计</a:t>
          </a:r>
        </a:p>
      </dgm:t>
    </dgm:pt>
    <dgm:pt modelId="{5FF0B19E-3C7F-403F-B688-B79157DC6B18}" type="parTrans" cxnId="{2710EAD2-C7E2-4DF2-B3DC-5D2EA7477B69}">
      <dgm:prSet/>
      <dgm:spPr/>
      <dgm:t>
        <a:bodyPr/>
        <a:lstStyle/>
        <a:p>
          <a:endParaRPr lang="zh-CN" altLang="en-US"/>
        </a:p>
      </dgm:t>
    </dgm:pt>
    <dgm:pt modelId="{4D9EF381-9BCD-46FE-95F2-7D86401FA70E}" type="sibTrans" cxnId="{2710EAD2-C7E2-4DF2-B3DC-5D2EA7477B69}">
      <dgm:prSet/>
      <dgm:spPr/>
      <dgm:t>
        <a:bodyPr/>
        <a:lstStyle/>
        <a:p>
          <a:endParaRPr lang="zh-CN" altLang="en-US"/>
        </a:p>
      </dgm:t>
    </dgm:pt>
    <dgm:pt modelId="{E054F5F5-ECFA-4D06-8057-88343F10B59F}">
      <dgm:prSet phldrT="[文本]"/>
      <dgm:spPr/>
      <dgm:t>
        <a:bodyPr/>
        <a:lstStyle/>
        <a:p>
          <a:r>
            <a:rPr lang="en-US" altLang="zh-CN" dirty="0"/>
            <a:t>4.</a:t>
          </a:r>
          <a:r>
            <a:rPr lang="zh-CN" altLang="en-US" dirty="0"/>
            <a:t>运营方案体系设计</a:t>
          </a:r>
        </a:p>
      </dgm:t>
    </dgm:pt>
    <dgm:pt modelId="{29038245-19F8-4551-B3BB-386BE9843595}" type="parTrans" cxnId="{77C1AAE8-A4CC-476A-9EF6-537263BA6C58}">
      <dgm:prSet/>
      <dgm:spPr/>
      <dgm:t>
        <a:bodyPr/>
        <a:lstStyle/>
        <a:p>
          <a:endParaRPr lang="zh-CN" altLang="en-US"/>
        </a:p>
      </dgm:t>
    </dgm:pt>
    <dgm:pt modelId="{3CB03017-418A-4EFE-8500-D3B4096629CC}" type="sibTrans" cxnId="{77C1AAE8-A4CC-476A-9EF6-537263BA6C58}">
      <dgm:prSet/>
      <dgm:spPr/>
      <dgm:t>
        <a:bodyPr/>
        <a:lstStyle/>
        <a:p>
          <a:endParaRPr lang="zh-CN" altLang="en-US"/>
        </a:p>
      </dgm:t>
    </dgm:pt>
    <dgm:pt modelId="{61D246B7-C862-4C7C-A53D-18E99C6A9098}">
      <dgm:prSet phldrT="[文本]"/>
      <dgm:spPr/>
      <dgm:t>
        <a:bodyPr/>
        <a:lstStyle/>
        <a:p>
          <a:r>
            <a:rPr lang="en-US" altLang="zh-CN" dirty="0"/>
            <a:t>5.</a:t>
          </a:r>
          <a:r>
            <a:rPr lang="zh-CN" altLang="en-US" dirty="0"/>
            <a:t>数据驱动的</a:t>
          </a:r>
          <a:r>
            <a:rPr lang="en-US" altLang="zh-CN" dirty="0"/>
            <a:t>FAST</a:t>
          </a:r>
          <a:r>
            <a:rPr lang="zh-CN" altLang="en-US" dirty="0"/>
            <a:t>良性发展</a:t>
          </a:r>
        </a:p>
      </dgm:t>
    </dgm:pt>
    <dgm:pt modelId="{9817ED16-CF1D-4D49-80D2-1A9DE629377C}" type="parTrans" cxnId="{25E54666-849B-48B9-A272-469791EFFA8B}">
      <dgm:prSet/>
      <dgm:spPr/>
      <dgm:t>
        <a:bodyPr/>
        <a:lstStyle/>
        <a:p>
          <a:endParaRPr lang="zh-CN" altLang="en-US"/>
        </a:p>
      </dgm:t>
    </dgm:pt>
    <dgm:pt modelId="{DD67CFDA-2761-455F-964D-247BF3D5D5BF}" type="sibTrans" cxnId="{25E54666-849B-48B9-A272-469791EFFA8B}">
      <dgm:prSet/>
      <dgm:spPr/>
      <dgm:t>
        <a:bodyPr/>
        <a:lstStyle/>
        <a:p>
          <a:endParaRPr lang="zh-CN" altLang="en-US"/>
        </a:p>
      </dgm:t>
    </dgm:pt>
    <dgm:pt modelId="{9781D9A9-5D10-4140-8E55-DC9962E020BA}" type="pres">
      <dgm:prSet presAssocID="{36D695CA-ED52-4986-806B-AAC4AB314889}" presName="arrowDiagram" presStyleCnt="0">
        <dgm:presLayoutVars>
          <dgm:chMax val="5"/>
          <dgm:dir/>
          <dgm:resizeHandles val="exact"/>
        </dgm:presLayoutVars>
      </dgm:prSet>
      <dgm:spPr/>
    </dgm:pt>
    <dgm:pt modelId="{2C523CF0-5DCB-4965-8A26-A23A64396D90}" type="pres">
      <dgm:prSet presAssocID="{36D695CA-ED52-4986-806B-AAC4AB314889}" presName="arrow" presStyleLbl="bgShp" presStyleIdx="0" presStyleCnt="1"/>
      <dgm:spPr/>
    </dgm:pt>
    <dgm:pt modelId="{51DD1D7C-F1D3-4CA1-9294-671E7ED58585}" type="pres">
      <dgm:prSet presAssocID="{36D695CA-ED52-4986-806B-AAC4AB314889}" presName="arrowDiagram5" presStyleCnt="0"/>
      <dgm:spPr/>
    </dgm:pt>
    <dgm:pt modelId="{A826BD28-E97E-4108-9159-0EAB95F8306A}" type="pres">
      <dgm:prSet presAssocID="{A1D57D4F-F371-4F31-896E-A455FEBB7C69}" presName="bullet5a" presStyleLbl="node1" presStyleIdx="0" presStyleCnt="5"/>
      <dgm:spPr/>
    </dgm:pt>
    <dgm:pt modelId="{2FDA8D15-31B2-409F-A65F-3BDA12F6E64F}" type="pres">
      <dgm:prSet presAssocID="{A1D57D4F-F371-4F31-896E-A455FEBB7C69}" presName="textBox5a" presStyleLbl="revTx" presStyleIdx="0" presStyleCnt="5">
        <dgm:presLayoutVars>
          <dgm:bulletEnabled val="1"/>
        </dgm:presLayoutVars>
      </dgm:prSet>
      <dgm:spPr/>
    </dgm:pt>
    <dgm:pt modelId="{024CB717-3801-4826-89E4-13B251CE5FA2}" type="pres">
      <dgm:prSet presAssocID="{535420A6-C655-4422-B4DE-3C6858A3DDC3}" presName="bullet5b" presStyleLbl="node1" presStyleIdx="1" presStyleCnt="5"/>
      <dgm:spPr/>
    </dgm:pt>
    <dgm:pt modelId="{8D4148A4-8C05-48AD-80C0-F4F355EB9146}" type="pres">
      <dgm:prSet presAssocID="{535420A6-C655-4422-B4DE-3C6858A3DDC3}" presName="textBox5b" presStyleLbl="revTx" presStyleIdx="1" presStyleCnt="5">
        <dgm:presLayoutVars>
          <dgm:bulletEnabled val="1"/>
        </dgm:presLayoutVars>
      </dgm:prSet>
      <dgm:spPr/>
    </dgm:pt>
    <dgm:pt modelId="{EB658F08-EF2A-41CB-A774-BE6BA2BCB2A5}" type="pres">
      <dgm:prSet presAssocID="{E1E08128-4A51-4B96-9A0F-D81A71FBCCB3}" presName="bullet5c" presStyleLbl="node1" presStyleIdx="2" presStyleCnt="5"/>
      <dgm:spPr/>
    </dgm:pt>
    <dgm:pt modelId="{B1E34E44-14D0-49F9-8864-B8426D4FD893}" type="pres">
      <dgm:prSet presAssocID="{E1E08128-4A51-4B96-9A0F-D81A71FBCCB3}" presName="textBox5c" presStyleLbl="revTx" presStyleIdx="2" presStyleCnt="5">
        <dgm:presLayoutVars>
          <dgm:bulletEnabled val="1"/>
        </dgm:presLayoutVars>
      </dgm:prSet>
      <dgm:spPr/>
    </dgm:pt>
    <dgm:pt modelId="{559D82FE-34B5-4BD2-9160-3C1215151BBF}" type="pres">
      <dgm:prSet presAssocID="{E054F5F5-ECFA-4D06-8057-88343F10B59F}" presName="bullet5d" presStyleLbl="node1" presStyleIdx="3" presStyleCnt="5"/>
      <dgm:spPr/>
    </dgm:pt>
    <dgm:pt modelId="{28CB92E7-9972-4B24-A981-595071D59F6D}" type="pres">
      <dgm:prSet presAssocID="{E054F5F5-ECFA-4D06-8057-88343F10B59F}" presName="textBox5d" presStyleLbl="revTx" presStyleIdx="3" presStyleCnt="5">
        <dgm:presLayoutVars>
          <dgm:bulletEnabled val="1"/>
        </dgm:presLayoutVars>
      </dgm:prSet>
      <dgm:spPr/>
    </dgm:pt>
    <dgm:pt modelId="{CA7A0502-F793-41EA-955C-90DABAC967C0}" type="pres">
      <dgm:prSet presAssocID="{61D246B7-C862-4C7C-A53D-18E99C6A9098}" presName="bullet5e" presStyleLbl="node1" presStyleIdx="4" presStyleCnt="5"/>
      <dgm:spPr/>
    </dgm:pt>
    <dgm:pt modelId="{5ADB7DB5-5BC0-4772-8E7B-26B4CF2955F8}" type="pres">
      <dgm:prSet presAssocID="{61D246B7-C862-4C7C-A53D-18E99C6A9098}" presName="textBox5e" presStyleLbl="revTx" presStyleIdx="4" presStyleCnt="5">
        <dgm:presLayoutVars>
          <dgm:bulletEnabled val="1"/>
        </dgm:presLayoutVars>
      </dgm:prSet>
      <dgm:spPr/>
    </dgm:pt>
  </dgm:ptLst>
  <dgm:cxnLst>
    <dgm:cxn modelId="{D6C69006-FF02-49CB-BEBB-78CEDCD7B015}" srcId="{36D695CA-ED52-4986-806B-AAC4AB314889}" destId="{A1D57D4F-F371-4F31-896E-A455FEBB7C69}" srcOrd="0" destOrd="0" parTransId="{7B6BB47E-549F-483F-9755-7C92DA5B3EEA}" sibTransId="{43F3B047-8127-4674-91A4-6CD91D47778C}"/>
    <dgm:cxn modelId="{537F5125-9A0E-4BDE-BE7A-9CAE84E4A567}" type="presOf" srcId="{A1D57D4F-F371-4F31-896E-A455FEBB7C69}" destId="{2FDA8D15-31B2-409F-A65F-3BDA12F6E64F}" srcOrd="0" destOrd="0" presId="urn:microsoft.com/office/officeart/2005/8/layout/arrow2"/>
    <dgm:cxn modelId="{FD42A130-13A7-4CA1-8452-D872744F8E97}" type="presOf" srcId="{535420A6-C655-4422-B4DE-3C6858A3DDC3}" destId="{8D4148A4-8C05-48AD-80C0-F4F355EB9146}" srcOrd="0" destOrd="0" presId="urn:microsoft.com/office/officeart/2005/8/layout/arrow2"/>
    <dgm:cxn modelId="{CBFEC732-D21E-4069-812A-EB70B4C76061}" srcId="{36D695CA-ED52-4986-806B-AAC4AB314889}" destId="{535420A6-C655-4422-B4DE-3C6858A3DDC3}" srcOrd="1" destOrd="0" parTransId="{ABBC1887-905B-4C47-95BE-C1EC3E986232}" sibTransId="{FFC43B82-D2F7-4F51-8840-CEE7651B9FB8}"/>
    <dgm:cxn modelId="{25E54666-849B-48B9-A272-469791EFFA8B}" srcId="{36D695CA-ED52-4986-806B-AAC4AB314889}" destId="{61D246B7-C862-4C7C-A53D-18E99C6A9098}" srcOrd="4" destOrd="0" parTransId="{9817ED16-CF1D-4D49-80D2-1A9DE629377C}" sibTransId="{DD67CFDA-2761-455F-964D-247BF3D5D5BF}"/>
    <dgm:cxn modelId="{735C0D81-D035-445D-89AA-334175AC16AF}" type="presOf" srcId="{61D246B7-C862-4C7C-A53D-18E99C6A9098}" destId="{5ADB7DB5-5BC0-4772-8E7B-26B4CF2955F8}" srcOrd="0" destOrd="0" presId="urn:microsoft.com/office/officeart/2005/8/layout/arrow2"/>
    <dgm:cxn modelId="{0987C3B7-C7F5-48FA-A69F-748A33E67B86}" type="presOf" srcId="{36D695CA-ED52-4986-806B-AAC4AB314889}" destId="{9781D9A9-5D10-4140-8E55-DC9962E020BA}" srcOrd="0" destOrd="0" presId="urn:microsoft.com/office/officeart/2005/8/layout/arrow2"/>
    <dgm:cxn modelId="{6CBB50D0-5750-4DC9-8A35-80505877E0A3}" type="presOf" srcId="{E1E08128-4A51-4B96-9A0F-D81A71FBCCB3}" destId="{B1E34E44-14D0-49F9-8864-B8426D4FD893}" srcOrd="0" destOrd="0" presId="urn:microsoft.com/office/officeart/2005/8/layout/arrow2"/>
    <dgm:cxn modelId="{2710EAD2-C7E2-4DF2-B3DC-5D2EA7477B69}" srcId="{36D695CA-ED52-4986-806B-AAC4AB314889}" destId="{E1E08128-4A51-4B96-9A0F-D81A71FBCCB3}" srcOrd="2" destOrd="0" parTransId="{5FF0B19E-3C7F-403F-B688-B79157DC6B18}" sibTransId="{4D9EF381-9BCD-46FE-95F2-7D86401FA70E}"/>
    <dgm:cxn modelId="{E06D15E1-2124-41EE-B1B1-556B70640264}" type="presOf" srcId="{E054F5F5-ECFA-4D06-8057-88343F10B59F}" destId="{28CB92E7-9972-4B24-A981-595071D59F6D}" srcOrd="0" destOrd="0" presId="urn:microsoft.com/office/officeart/2005/8/layout/arrow2"/>
    <dgm:cxn modelId="{77C1AAE8-A4CC-476A-9EF6-537263BA6C58}" srcId="{36D695CA-ED52-4986-806B-AAC4AB314889}" destId="{E054F5F5-ECFA-4D06-8057-88343F10B59F}" srcOrd="3" destOrd="0" parTransId="{29038245-19F8-4551-B3BB-386BE9843595}" sibTransId="{3CB03017-418A-4EFE-8500-D3B4096629CC}"/>
    <dgm:cxn modelId="{A9E59D00-F969-4167-8398-302F816DC7B6}" type="presParOf" srcId="{9781D9A9-5D10-4140-8E55-DC9962E020BA}" destId="{2C523CF0-5DCB-4965-8A26-A23A64396D90}" srcOrd="0" destOrd="0" presId="urn:microsoft.com/office/officeart/2005/8/layout/arrow2"/>
    <dgm:cxn modelId="{313BD3A9-6199-4182-AAC9-41739FEC2785}" type="presParOf" srcId="{9781D9A9-5D10-4140-8E55-DC9962E020BA}" destId="{51DD1D7C-F1D3-4CA1-9294-671E7ED58585}" srcOrd="1" destOrd="0" presId="urn:microsoft.com/office/officeart/2005/8/layout/arrow2"/>
    <dgm:cxn modelId="{ADFE21F9-856C-498E-BC7C-26DA372111BE}" type="presParOf" srcId="{51DD1D7C-F1D3-4CA1-9294-671E7ED58585}" destId="{A826BD28-E97E-4108-9159-0EAB95F8306A}" srcOrd="0" destOrd="0" presId="urn:microsoft.com/office/officeart/2005/8/layout/arrow2"/>
    <dgm:cxn modelId="{AE5997F9-7229-42E8-BBA6-6A267AD6DC1E}" type="presParOf" srcId="{51DD1D7C-F1D3-4CA1-9294-671E7ED58585}" destId="{2FDA8D15-31B2-409F-A65F-3BDA12F6E64F}" srcOrd="1" destOrd="0" presId="urn:microsoft.com/office/officeart/2005/8/layout/arrow2"/>
    <dgm:cxn modelId="{684EE02D-0AB6-4F56-A1F7-1AC0143A8CF8}" type="presParOf" srcId="{51DD1D7C-F1D3-4CA1-9294-671E7ED58585}" destId="{024CB717-3801-4826-89E4-13B251CE5FA2}" srcOrd="2" destOrd="0" presId="urn:microsoft.com/office/officeart/2005/8/layout/arrow2"/>
    <dgm:cxn modelId="{EFE67795-6FDB-40B8-82ED-47965B3E5231}" type="presParOf" srcId="{51DD1D7C-F1D3-4CA1-9294-671E7ED58585}" destId="{8D4148A4-8C05-48AD-80C0-F4F355EB9146}" srcOrd="3" destOrd="0" presId="urn:microsoft.com/office/officeart/2005/8/layout/arrow2"/>
    <dgm:cxn modelId="{8F716F49-5CFF-4AFE-AD82-FBF3242F775A}" type="presParOf" srcId="{51DD1D7C-F1D3-4CA1-9294-671E7ED58585}" destId="{EB658F08-EF2A-41CB-A774-BE6BA2BCB2A5}" srcOrd="4" destOrd="0" presId="urn:microsoft.com/office/officeart/2005/8/layout/arrow2"/>
    <dgm:cxn modelId="{8EDFA1C8-C4EE-49DD-AF34-2E279EA56D84}" type="presParOf" srcId="{51DD1D7C-F1D3-4CA1-9294-671E7ED58585}" destId="{B1E34E44-14D0-49F9-8864-B8426D4FD893}" srcOrd="5" destOrd="0" presId="urn:microsoft.com/office/officeart/2005/8/layout/arrow2"/>
    <dgm:cxn modelId="{35C13308-6D13-4CFD-8755-DDCC6FCC1CA6}" type="presParOf" srcId="{51DD1D7C-F1D3-4CA1-9294-671E7ED58585}" destId="{559D82FE-34B5-4BD2-9160-3C1215151BBF}" srcOrd="6" destOrd="0" presId="urn:microsoft.com/office/officeart/2005/8/layout/arrow2"/>
    <dgm:cxn modelId="{129863A6-3AA5-43AA-B97E-DB51226C7847}" type="presParOf" srcId="{51DD1D7C-F1D3-4CA1-9294-671E7ED58585}" destId="{28CB92E7-9972-4B24-A981-595071D59F6D}" srcOrd="7" destOrd="0" presId="urn:microsoft.com/office/officeart/2005/8/layout/arrow2"/>
    <dgm:cxn modelId="{0BE4EEF3-97DC-48F1-BAD6-02ECDECCA9F7}" type="presParOf" srcId="{51DD1D7C-F1D3-4CA1-9294-671E7ED58585}" destId="{CA7A0502-F793-41EA-955C-90DABAC967C0}" srcOrd="8" destOrd="0" presId="urn:microsoft.com/office/officeart/2005/8/layout/arrow2"/>
    <dgm:cxn modelId="{9701C5D4-1BED-40E2-9A4B-1BDFF85523F8}" type="presParOf" srcId="{51DD1D7C-F1D3-4CA1-9294-671E7ED58585}" destId="{5ADB7DB5-5BC0-4772-8E7B-26B4CF2955F8}"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7DC426-E60F-4B86-A6B3-128CE0E6B36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0F173F91-0508-46AB-88C0-04F63162E5A9}">
      <dgm:prSet phldrT="[文本]"/>
      <dgm:spPr/>
      <dgm:t>
        <a:bodyPr/>
        <a:lstStyle/>
        <a:p>
          <a:r>
            <a:rPr lang="zh-CN" altLang="en-US" dirty="0"/>
            <a:t>存量数据</a:t>
          </a:r>
        </a:p>
      </dgm:t>
    </dgm:pt>
    <dgm:pt modelId="{D7E2C822-5906-4B8C-80FE-EEE83CA97159}" type="parTrans" cxnId="{39C169E1-9571-45C5-8754-026995A43296}">
      <dgm:prSet/>
      <dgm:spPr/>
      <dgm:t>
        <a:bodyPr/>
        <a:lstStyle/>
        <a:p>
          <a:endParaRPr lang="zh-CN" altLang="en-US"/>
        </a:p>
      </dgm:t>
    </dgm:pt>
    <dgm:pt modelId="{3511D010-CE13-4CC3-8B77-2FD9EA70A891}" type="sibTrans" cxnId="{39C169E1-9571-45C5-8754-026995A43296}">
      <dgm:prSet/>
      <dgm:spPr/>
      <dgm:t>
        <a:bodyPr/>
        <a:lstStyle/>
        <a:p>
          <a:endParaRPr lang="zh-CN" altLang="en-US"/>
        </a:p>
      </dgm:t>
    </dgm:pt>
    <dgm:pt modelId="{BE21A517-5CBD-4419-8764-69CD0DABF9DC}">
      <dgm:prSet phldrT="[文本]" custT="1"/>
      <dgm:spPr/>
      <dgm:t>
        <a:bodyPr/>
        <a:lstStyle/>
        <a:p>
          <a:r>
            <a:rPr lang="zh-CN" altLang="en-US" sz="1200" dirty="0"/>
            <a:t>会员个人信息</a:t>
          </a:r>
        </a:p>
      </dgm:t>
    </dgm:pt>
    <dgm:pt modelId="{15F01FBD-FA17-4930-ACB5-E09CC54BC52F}" type="parTrans" cxnId="{C6F39548-A620-48AC-8B23-84B25EB8109B}">
      <dgm:prSet/>
      <dgm:spPr/>
      <dgm:t>
        <a:bodyPr/>
        <a:lstStyle/>
        <a:p>
          <a:endParaRPr lang="zh-CN" altLang="en-US"/>
        </a:p>
      </dgm:t>
    </dgm:pt>
    <dgm:pt modelId="{F3AA25DE-290E-4C9D-9182-9CE09AC9D7EC}" type="sibTrans" cxnId="{C6F39548-A620-48AC-8B23-84B25EB8109B}">
      <dgm:prSet/>
      <dgm:spPr/>
      <dgm:t>
        <a:bodyPr/>
        <a:lstStyle/>
        <a:p>
          <a:endParaRPr lang="zh-CN" altLang="en-US"/>
        </a:p>
      </dgm:t>
    </dgm:pt>
    <dgm:pt modelId="{531F04CE-1965-49AE-96C3-46F5D7162D0C}">
      <dgm:prSet phldrT="[文本]" custT="1"/>
      <dgm:spPr/>
      <dgm:t>
        <a:bodyPr/>
        <a:lstStyle/>
        <a:p>
          <a:r>
            <a:rPr lang="zh-CN" altLang="en-US" sz="1200" dirty="0"/>
            <a:t>阅读浏览信息</a:t>
          </a:r>
        </a:p>
      </dgm:t>
    </dgm:pt>
    <dgm:pt modelId="{4DAECBA0-58FB-4348-8128-EAA9FAE311D7}" type="parTrans" cxnId="{95D76B5B-C537-42F4-AB4B-E17018ABA08A}">
      <dgm:prSet/>
      <dgm:spPr/>
      <dgm:t>
        <a:bodyPr/>
        <a:lstStyle/>
        <a:p>
          <a:endParaRPr lang="zh-CN" altLang="en-US"/>
        </a:p>
      </dgm:t>
    </dgm:pt>
    <dgm:pt modelId="{8AAC9741-9CA6-4D4F-AF07-EF5EE0CFFE8D}" type="sibTrans" cxnId="{95D76B5B-C537-42F4-AB4B-E17018ABA08A}">
      <dgm:prSet/>
      <dgm:spPr/>
      <dgm:t>
        <a:bodyPr/>
        <a:lstStyle/>
        <a:p>
          <a:endParaRPr lang="zh-CN" altLang="en-US"/>
        </a:p>
      </dgm:t>
    </dgm:pt>
    <dgm:pt modelId="{E44F5AAA-18C2-473A-9B39-868F9E9532BA}">
      <dgm:prSet phldrT="[文本]"/>
      <dgm:spPr/>
      <dgm:t>
        <a:bodyPr/>
        <a:lstStyle/>
        <a:p>
          <a:r>
            <a:rPr lang="zh-CN" altLang="en-US" dirty="0"/>
            <a:t>渠道数据</a:t>
          </a:r>
        </a:p>
      </dgm:t>
    </dgm:pt>
    <dgm:pt modelId="{AE301905-3110-48DF-BBBB-FF57DC980D1E}" type="parTrans" cxnId="{AA81BF11-F48F-4F2E-B5AA-690D86D606FC}">
      <dgm:prSet/>
      <dgm:spPr/>
      <dgm:t>
        <a:bodyPr/>
        <a:lstStyle/>
        <a:p>
          <a:endParaRPr lang="zh-CN" altLang="en-US"/>
        </a:p>
      </dgm:t>
    </dgm:pt>
    <dgm:pt modelId="{00AD16CF-A5B2-4A8F-9D0A-EEDF4172A9CB}" type="sibTrans" cxnId="{AA81BF11-F48F-4F2E-B5AA-690D86D606FC}">
      <dgm:prSet/>
      <dgm:spPr/>
      <dgm:t>
        <a:bodyPr/>
        <a:lstStyle/>
        <a:p>
          <a:endParaRPr lang="zh-CN" altLang="en-US"/>
        </a:p>
      </dgm:t>
    </dgm:pt>
    <dgm:pt modelId="{6E157499-EDDB-4E11-AA9F-D2119F946181}">
      <dgm:prSet phldrT="[文本]" custT="1"/>
      <dgm:spPr/>
      <dgm:t>
        <a:bodyPr/>
        <a:lstStyle/>
        <a:p>
          <a:r>
            <a:rPr lang="zh-CN" altLang="en-US" sz="1200" dirty="0"/>
            <a:t>邮件</a:t>
          </a:r>
        </a:p>
      </dgm:t>
    </dgm:pt>
    <dgm:pt modelId="{7340B331-023E-4808-A0CB-1DAD857359C7}" type="parTrans" cxnId="{340B45AF-6899-425F-B214-BA3A555DA683}">
      <dgm:prSet/>
      <dgm:spPr/>
      <dgm:t>
        <a:bodyPr/>
        <a:lstStyle/>
        <a:p>
          <a:endParaRPr lang="zh-CN" altLang="en-US"/>
        </a:p>
      </dgm:t>
    </dgm:pt>
    <dgm:pt modelId="{A64FB453-78BB-4D83-B3CB-51885BDE45D6}" type="sibTrans" cxnId="{340B45AF-6899-425F-B214-BA3A555DA683}">
      <dgm:prSet/>
      <dgm:spPr/>
      <dgm:t>
        <a:bodyPr/>
        <a:lstStyle/>
        <a:p>
          <a:endParaRPr lang="zh-CN" altLang="en-US"/>
        </a:p>
      </dgm:t>
    </dgm:pt>
    <dgm:pt modelId="{1038E53E-9077-4249-A92B-614F299162FA}">
      <dgm:prSet phldrT="[文本]" custT="1"/>
      <dgm:spPr/>
      <dgm:t>
        <a:bodyPr/>
        <a:lstStyle/>
        <a:p>
          <a:r>
            <a:rPr lang="zh-CN" altLang="en-US" sz="1200" dirty="0"/>
            <a:t>短信</a:t>
          </a:r>
        </a:p>
      </dgm:t>
    </dgm:pt>
    <dgm:pt modelId="{E5709E80-0EBB-4775-A833-3A1A79263F9E}" type="parTrans" cxnId="{867F35C0-7DB1-4F44-8BDB-C879293644BB}">
      <dgm:prSet/>
      <dgm:spPr/>
      <dgm:t>
        <a:bodyPr/>
        <a:lstStyle/>
        <a:p>
          <a:endParaRPr lang="zh-CN" altLang="en-US"/>
        </a:p>
      </dgm:t>
    </dgm:pt>
    <dgm:pt modelId="{67B29F83-98DF-4B4C-A6AE-EC18B0F34659}" type="sibTrans" cxnId="{867F35C0-7DB1-4F44-8BDB-C879293644BB}">
      <dgm:prSet/>
      <dgm:spPr/>
      <dgm:t>
        <a:bodyPr/>
        <a:lstStyle/>
        <a:p>
          <a:endParaRPr lang="zh-CN" altLang="en-US"/>
        </a:p>
      </dgm:t>
    </dgm:pt>
    <dgm:pt modelId="{2DF55DE3-55BE-4284-91E7-41AEBE02E2DC}">
      <dgm:prSet phldrT="[文本]" custT="1"/>
      <dgm:spPr/>
      <dgm:t>
        <a:bodyPr/>
        <a:lstStyle/>
        <a:p>
          <a:r>
            <a:rPr lang="zh-CN" altLang="en-US" sz="1200" dirty="0"/>
            <a:t>微信</a:t>
          </a:r>
        </a:p>
      </dgm:t>
    </dgm:pt>
    <dgm:pt modelId="{AC085163-261D-4386-91F0-3BE8FEA9FB7D}" type="parTrans" cxnId="{E3C2A60F-FAFE-49E3-BB51-ADB61A9091E8}">
      <dgm:prSet/>
      <dgm:spPr/>
      <dgm:t>
        <a:bodyPr/>
        <a:lstStyle/>
        <a:p>
          <a:endParaRPr lang="zh-CN" altLang="en-US"/>
        </a:p>
      </dgm:t>
    </dgm:pt>
    <dgm:pt modelId="{58CDD815-66FC-4902-BEB0-2A32A7FE7AA6}" type="sibTrans" cxnId="{E3C2A60F-FAFE-49E3-BB51-ADB61A9091E8}">
      <dgm:prSet/>
      <dgm:spPr/>
      <dgm:t>
        <a:bodyPr/>
        <a:lstStyle/>
        <a:p>
          <a:endParaRPr lang="zh-CN" altLang="en-US"/>
        </a:p>
      </dgm:t>
    </dgm:pt>
    <dgm:pt modelId="{6AF59807-4AD1-4DAC-9530-8F93E5B84C50}">
      <dgm:prSet phldrT="[文本]" custT="1"/>
      <dgm:spPr/>
      <dgm:t>
        <a:bodyPr/>
        <a:lstStyle/>
        <a:p>
          <a:r>
            <a:rPr lang="zh-CN" altLang="en-US" sz="1200" dirty="0"/>
            <a:t>门店</a:t>
          </a:r>
        </a:p>
      </dgm:t>
    </dgm:pt>
    <dgm:pt modelId="{51DE851A-64F5-4ECD-B250-47A333F5819C}" type="parTrans" cxnId="{19AC12B9-92E7-4D36-A418-F534C421AA45}">
      <dgm:prSet/>
      <dgm:spPr/>
      <dgm:t>
        <a:bodyPr/>
        <a:lstStyle/>
        <a:p>
          <a:endParaRPr lang="zh-CN" altLang="en-US"/>
        </a:p>
      </dgm:t>
    </dgm:pt>
    <dgm:pt modelId="{E7F0B051-A0DC-4E2D-8E96-B95580D8EEAF}" type="sibTrans" cxnId="{19AC12B9-92E7-4D36-A418-F534C421AA45}">
      <dgm:prSet/>
      <dgm:spPr/>
      <dgm:t>
        <a:bodyPr/>
        <a:lstStyle/>
        <a:p>
          <a:endParaRPr lang="zh-CN" altLang="en-US"/>
        </a:p>
      </dgm:t>
    </dgm:pt>
    <dgm:pt modelId="{E3E55EEF-421C-40ED-A4E4-039BB10BAD97}">
      <dgm:prSet phldrT="[文本]" custT="1"/>
      <dgm:spPr/>
      <dgm:t>
        <a:bodyPr/>
        <a:lstStyle/>
        <a:p>
          <a:r>
            <a:rPr lang="zh-CN" altLang="en-US" sz="1200" dirty="0"/>
            <a:t>线上投放</a:t>
          </a:r>
        </a:p>
      </dgm:t>
    </dgm:pt>
    <dgm:pt modelId="{DED958B2-A91F-4543-BD65-584B7408E424}" type="parTrans" cxnId="{5295A5B6-D906-465A-B9AD-1DBFD820FC34}">
      <dgm:prSet/>
      <dgm:spPr/>
      <dgm:t>
        <a:bodyPr/>
        <a:lstStyle/>
        <a:p>
          <a:endParaRPr lang="zh-CN" altLang="en-US"/>
        </a:p>
      </dgm:t>
    </dgm:pt>
    <dgm:pt modelId="{8B48DCCD-5C9F-43FA-91E0-6B170E31EDB8}" type="sibTrans" cxnId="{5295A5B6-D906-465A-B9AD-1DBFD820FC34}">
      <dgm:prSet/>
      <dgm:spPr/>
      <dgm:t>
        <a:bodyPr/>
        <a:lstStyle/>
        <a:p>
          <a:endParaRPr lang="zh-CN" altLang="en-US"/>
        </a:p>
      </dgm:t>
    </dgm:pt>
    <dgm:pt modelId="{76534E7B-C4C8-4261-9C1C-268CCED2D554}">
      <dgm:prSet phldrT="[文本]" custT="1"/>
      <dgm:spPr/>
      <dgm:t>
        <a:bodyPr/>
        <a:lstStyle/>
        <a:p>
          <a:r>
            <a:rPr lang="zh-CN" altLang="en-US" sz="1200" dirty="0"/>
            <a:t>交易互动数据</a:t>
          </a:r>
        </a:p>
      </dgm:t>
    </dgm:pt>
    <dgm:pt modelId="{7E646362-70FF-4D6A-A75B-90FD771642AE}" type="parTrans" cxnId="{056D9E9B-15F6-47D8-825F-9D1795E9C0C7}">
      <dgm:prSet/>
      <dgm:spPr/>
      <dgm:t>
        <a:bodyPr/>
        <a:lstStyle/>
        <a:p>
          <a:endParaRPr lang="zh-CN" altLang="en-US"/>
        </a:p>
      </dgm:t>
    </dgm:pt>
    <dgm:pt modelId="{FA8751B2-6574-41D5-B8B5-88EED8107759}" type="sibTrans" cxnId="{056D9E9B-15F6-47D8-825F-9D1795E9C0C7}">
      <dgm:prSet/>
      <dgm:spPr/>
      <dgm:t>
        <a:bodyPr/>
        <a:lstStyle/>
        <a:p>
          <a:endParaRPr lang="zh-CN" altLang="en-US"/>
        </a:p>
      </dgm:t>
    </dgm:pt>
    <dgm:pt modelId="{0D0F8AD7-52BC-41AB-B9C4-239A7CAE3B10}">
      <dgm:prSet phldrT="[文本]" custT="1"/>
      <dgm:spPr/>
      <dgm:t>
        <a:bodyPr/>
        <a:lstStyle/>
        <a:p>
          <a:r>
            <a:rPr lang="zh-CN" altLang="en-US" sz="1200" dirty="0"/>
            <a:t>第三方数据</a:t>
          </a:r>
        </a:p>
      </dgm:t>
    </dgm:pt>
    <dgm:pt modelId="{02D4D003-AC6A-4623-89BB-77C817CE3323}" type="parTrans" cxnId="{FCF62AB2-B57D-4EA3-BAD9-FB4C3F4FA5FE}">
      <dgm:prSet/>
      <dgm:spPr/>
      <dgm:t>
        <a:bodyPr/>
        <a:lstStyle/>
        <a:p>
          <a:endParaRPr lang="zh-CN" altLang="en-US"/>
        </a:p>
      </dgm:t>
    </dgm:pt>
    <dgm:pt modelId="{6085CD9B-9D94-4D2C-BC8D-881FCA0C91C7}" type="sibTrans" cxnId="{FCF62AB2-B57D-4EA3-BAD9-FB4C3F4FA5FE}">
      <dgm:prSet/>
      <dgm:spPr/>
      <dgm:t>
        <a:bodyPr/>
        <a:lstStyle/>
        <a:p>
          <a:endParaRPr lang="zh-CN" altLang="en-US"/>
        </a:p>
      </dgm:t>
    </dgm:pt>
    <dgm:pt modelId="{3C0DF313-935E-4C4F-A31F-4CB5BC743D68}">
      <dgm:prSet phldrT="[文本]"/>
      <dgm:spPr/>
      <dgm:t>
        <a:bodyPr/>
        <a:lstStyle/>
        <a:p>
          <a:r>
            <a:rPr lang="zh-CN" altLang="en-US" dirty="0"/>
            <a:t>场景数据</a:t>
          </a:r>
        </a:p>
      </dgm:t>
    </dgm:pt>
    <dgm:pt modelId="{231BEA0A-25DB-40B3-9ED4-3CE83E8326EF}" type="parTrans" cxnId="{E65A50A8-5FC4-4313-98A6-680C8F38FF1E}">
      <dgm:prSet/>
      <dgm:spPr/>
      <dgm:t>
        <a:bodyPr/>
        <a:lstStyle/>
        <a:p>
          <a:endParaRPr lang="zh-CN" altLang="en-US"/>
        </a:p>
      </dgm:t>
    </dgm:pt>
    <dgm:pt modelId="{EDAB3391-D7C7-4521-87E7-7197F9D3861C}" type="sibTrans" cxnId="{E65A50A8-5FC4-4313-98A6-680C8F38FF1E}">
      <dgm:prSet/>
      <dgm:spPr/>
      <dgm:t>
        <a:bodyPr/>
        <a:lstStyle/>
        <a:p>
          <a:endParaRPr lang="zh-CN" altLang="en-US"/>
        </a:p>
      </dgm:t>
    </dgm:pt>
    <dgm:pt modelId="{D6D0C60F-9203-494D-9FF7-BF0B4C0B0F9F}">
      <dgm:prSet phldrT="[文本]" custT="1"/>
      <dgm:spPr/>
      <dgm:t>
        <a:bodyPr/>
        <a:lstStyle/>
        <a:p>
          <a:r>
            <a:rPr lang="zh-CN" altLang="en-US" sz="1200" dirty="0"/>
            <a:t>营销活动</a:t>
          </a:r>
        </a:p>
      </dgm:t>
    </dgm:pt>
    <dgm:pt modelId="{0D42035D-A48E-4583-8B1C-B4B4ABB2350D}" type="parTrans" cxnId="{F4B6E970-3781-4F96-BC9E-4860B0F603F7}">
      <dgm:prSet/>
      <dgm:spPr/>
      <dgm:t>
        <a:bodyPr/>
        <a:lstStyle/>
        <a:p>
          <a:endParaRPr lang="zh-CN" altLang="en-US"/>
        </a:p>
      </dgm:t>
    </dgm:pt>
    <dgm:pt modelId="{C3E22AE2-0E35-4B4C-B01C-1C375C8A39D6}" type="sibTrans" cxnId="{F4B6E970-3781-4F96-BC9E-4860B0F603F7}">
      <dgm:prSet/>
      <dgm:spPr/>
      <dgm:t>
        <a:bodyPr/>
        <a:lstStyle/>
        <a:p>
          <a:endParaRPr lang="zh-CN" altLang="en-US"/>
        </a:p>
      </dgm:t>
    </dgm:pt>
    <dgm:pt modelId="{04DB94CC-823B-4365-86C1-649F4474F7D7}">
      <dgm:prSet phldrT="[文本]" custT="1"/>
      <dgm:spPr/>
      <dgm:t>
        <a:bodyPr/>
        <a:lstStyle/>
        <a:p>
          <a:r>
            <a:rPr lang="zh-CN" altLang="en-US" sz="1200" dirty="0"/>
            <a:t>关联推荐</a:t>
          </a:r>
        </a:p>
      </dgm:t>
    </dgm:pt>
    <dgm:pt modelId="{1448819E-67EA-4E79-A7AE-75E8E6E15260}" type="parTrans" cxnId="{5B4974B3-A9A4-4092-9FD1-1BFC1C4FB7D3}">
      <dgm:prSet/>
      <dgm:spPr/>
      <dgm:t>
        <a:bodyPr/>
        <a:lstStyle/>
        <a:p>
          <a:endParaRPr lang="zh-CN" altLang="en-US"/>
        </a:p>
      </dgm:t>
    </dgm:pt>
    <dgm:pt modelId="{0D2B678D-0DF2-4A2D-AE25-BC9411074BB7}" type="sibTrans" cxnId="{5B4974B3-A9A4-4092-9FD1-1BFC1C4FB7D3}">
      <dgm:prSet/>
      <dgm:spPr/>
      <dgm:t>
        <a:bodyPr/>
        <a:lstStyle/>
        <a:p>
          <a:endParaRPr lang="zh-CN" altLang="en-US"/>
        </a:p>
      </dgm:t>
    </dgm:pt>
    <dgm:pt modelId="{EDFFC21F-B5B6-4E9D-BA27-C245B506A953}">
      <dgm:prSet phldrT="[文本]"/>
      <dgm:spPr/>
      <dgm:t>
        <a:bodyPr/>
        <a:lstStyle/>
        <a:p>
          <a:r>
            <a:rPr lang="zh-CN" altLang="en-US" dirty="0"/>
            <a:t>分析加工</a:t>
          </a:r>
        </a:p>
      </dgm:t>
    </dgm:pt>
    <dgm:pt modelId="{608F06D5-10F4-42B5-8D16-07986A314B8C}" type="parTrans" cxnId="{AA97E3C0-CD5E-457E-AF96-6FBA4775C617}">
      <dgm:prSet/>
      <dgm:spPr/>
      <dgm:t>
        <a:bodyPr/>
        <a:lstStyle/>
        <a:p>
          <a:endParaRPr lang="zh-CN" altLang="en-US"/>
        </a:p>
      </dgm:t>
    </dgm:pt>
    <dgm:pt modelId="{2125BD58-110D-47C9-ACAC-068EA7361FE4}" type="sibTrans" cxnId="{AA97E3C0-CD5E-457E-AF96-6FBA4775C617}">
      <dgm:prSet/>
      <dgm:spPr/>
      <dgm:t>
        <a:bodyPr/>
        <a:lstStyle/>
        <a:p>
          <a:endParaRPr lang="zh-CN" altLang="en-US"/>
        </a:p>
      </dgm:t>
    </dgm:pt>
    <dgm:pt modelId="{44F63F13-FB70-4CFA-A824-4D5D76CEA537}">
      <dgm:prSet phldrT="[文本]" custT="1"/>
      <dgm:spPr/>
      <dgm:t>
        <a:bodyPr/>
        <a:lstStyle/>
        <a:p>
          <a:r>
            <a:rPr lang="en-US" altLang="zh-CN" sz="1200" dirty="0"/>
            <a:t>ETL</a:t>
          </a:r>
          <a:endParaRPr lang="zh-CN" altLang="en-US" sz="1200" dirty="0"/>
        </a:p>
      </dgm:t>
    </dgm:pt>
    <dgm:pt modelId="{30C339AA-2CC6-4946-9440-8749E6258A7A}" type="parTrans" cxnId="{8E3ADE26-5358-4673-8DD2-51B599C6F650}">
      <dgm:prSet/>
      <dgm:spPr/>
      <dgm:t>
        <a:bodyPr/>
        <a:lstStyle/>
        <a:p>
          <a:endParaRPr lang="zh-CN" altLang="en-US"/>
        </a:p>
      </dgm:t>
    </dgm:pt>
    <dgm:pt modelId="{90BC44DE-51AA-4FB3-825C-7289B806785B}" type="sibTrans" cxnId="{8E3ADE26-5358-4673-8DD2-51B599C6F650}">
      <dgm:prSet/>
      <dgm:spPr/>
      <dgm:t>
        <a:bodyPr/>
        <a:lstStyle/>
        <a:p>
          <a:endParaRPr lang="zh-CN" altLang="en-US"/>
        </a:p>
      </dgm:t>
    </dgm:pt>
    <dgm:pt modelId="{806B85A8-CD99-44C2-B654-2E0C68065D5B}">
      <dgm:prSet phldrT="[文本]" custT="1"/>
      <dgm:spPr/>
      <dgm:t>
        <a:bodyPr/>
        <a:lstStyle/>
        <a:p>
          <a:r>
            <a:rPr lang="zh-CN" altLang="en-US" sz="1200" dirty="0"/>
            <a:t>自动化报表</a:t>
          </a:r>
        </a:p>
      </dgm:t>
    </dgm:pt>
    <dgm:pt modelId="{C5147FA3-9A03-4807-AEFC-CFB6E37520AB}" type="parTrans" cxnId="{A5CE88F3-C7C2-47E1-83F6-3BE5C9537807}">
      <dgm:prSet/>
      <dgm:spPr/>
      <dgm:t>
        <a:bodyPr/>
        <a:lstStyle/>
        <a:p>
          <a:endParaRPr lang="zh-CN" altLang="en-US"/>
        </a:p>
      </dgm:t>
    </dgm:pt>
    <dgm:pt modelId="{EDCE5112-68A9-47DF-AE66-9C98A2921CB0}" type="sibTrans" cxnId="{A5CE88F3-C7C2-47E1-83F6-3BE5C9537807}">
      <dgm:prSet/>
      <dgm:spPr/>
      <dgm:t>
        <a:bodyPr/>
        <a:lstStyle/>
        <a:p>
          <a:endParaRPr lang="zh-CN" altLang="en-US"/>
        </a:p>
      </dgm:t>
    </dgm:pt>
    <dgm:pt modelId="{E9EBC91E-A570-4B3B-96B8-2965A3AC73C9}">
      <dgm:prSet phldrT="[文本]" custT="1"/>
      <dgm:spPr/>
      <dgm:t>
        <a:bodyPr/>
        <a:lstStyle/>
        <a:p>
          <a:r>
            <a:rPr lang="zh-CN" altLang="en-US" sz="1200" dirty="0"/>
            <a:t>数据挖掘分析</a:t>
          </a:r>
        </a:p>
      </dgm:t>
    </dgm:pt>
    <dgm:pt modelId="{44C3A6E9-E40F-4C57-9B42-F3887B3FB6A3}" type="parTrans" cxnId="{371F4F30-DF3C-4282-BCEB-42E56678A012}">
      <dgm:prSet/>
      <dgm:spPr/>
      <dgm:t>
        <a:bodyPr/>
        <a:lstStyle/>
        <a:p>
          <a:endParaRPr lang="zh-CN" altLang="en-US"/>
        </a:p>
      </dgm:t>
    </dgm:pt>
    <dgm:pt modelId="{B2B7AB07-0FE9-412B-801D-1A36EF5AFEE0}" type="sibTrans" cxnId="{371F4F30-DF3C-4282-BCEB-42E56678A012}">
      <dgm:prSet/>
      <dgm:spPr/>
      <dgm:t>
        <a:bodyPr/>
        <a:lstStyle/>
        <a:p>
          <a:endParaRPr lang="zh-CN" altLang="en-US"/>
        </a:p>
      </dgm:t>
    </dgm:pt>
    <dgm:pt modelId="{32D50709-1282-4DF5-AD0A-115BD1B8898C}" type="pres">
      <dgm:prSet presAssocID="{BE7DC426-E60F-4B86-A6B3-128CE0E6B36B}" presName="Name0" presStyleCnt="0">
        <dgm:presLayoutVars>
          <dgm:dir/>
          <dgm:animLvl val="lvl"/>
          <dgm:resizeHandles val="exact"/>
        </dgm:presLayoutVars>
      </dgm:prSet>
      <dgm:spPr/>
    </dgm:pt>
    <dgm:pt modelId="{0C1B34D4-0A2D-43D3-85C2-9871E27A5BE4}" type="pres">
      <dgm:prSet presAssocID="{0F173F91-0508-46AB-88C0-04F63162E5A9}" presName="composite" presStyleCnt="0"/>
      <dgm:spPr/>
    </dgm:pt>
    <dgm:pt modelId="{CC088180-7EC8-4D3E-9D55-24B2BAC5DD02}" type="pres">
      <dgm:prSet presAssocID="{0F173F91-0508-46AB-88C0-04F63162E5A9}" presName="parTx" presStyleLbl="alignNode1" presStyleIdx="0" presStyleCnt="4">
        <dgm:presLayoutVars>
          <dgm:chMax val="0"/>
          <dgm:chPref val="0"/>
          <dgm:bulletEnabled val="1"/>
        </dgm:presLayoutVars>
      </dgm:prSet>
      <dgm:spPr/>
    </dgm:pt>
    <dgm:pt modelId="{984C072C-5356-451D-A132-6F50635A86E0}" type="pres">
      <dgm:prSet presAssocID="{0F173F91-0508-46AB-88C0-04F63162E5A9}" presName="desTx" presStyleLbl="alignAccFollowNode1" presStyleIdx="0" presStyleCnt="4">
        <dgm:presLayoutVars>
          <dgm:bulletEnabled val="1"/>
        </dgm:presLayoutVars>
      </dgm:prSet>
      <dgm:spPr/>
    </dgm:pt>
    <dgm:pt modelId="{99B120BA-0BB9-4B1F-AAF9-579739C1AF97}" type="pres">
      <dgm:prSet presAssocID="{3511D010-CE13-4CC3-8B77-2FD9EA70A891}" presName="space" presStyleCnt="0"/>
      <dgm:spPr/>
    </dgm:pt>
    <dgm:pt modelId="{4C9414C7-050A-4B28-9D4F-3F27F21F1D2D}" type="pres">
      <dgm:prSet presAssocID="{E44F5AAA-18C2-473A-9B39-868F9E9532BA}" presName="composite" presStyleCnt="0"/>
      <dgm:spPr/>
    </dgm:pt>
    <dgm:pt modelId="{313EAD3C-8B84-4D9E-B2D5-EF0ECF271708}" type="pres">
      <dgm:prSet presAssocID="{E44F5AAA-18C2-473A-9B39-868F9E9532BA}" presName="parTx" presStyleLbl="alignNode1" presStyleIdx="1" presStyleCnt="4">
        <dgm:presLayoutVars>
          <dgm:chMax val="0"/>
          <dgm:chPref val="0"/>
          <dgm:bulletEnabled val="1"/>
        </dgm:presLayoutVars>
      </dgm:prSet>
      <dgm:spPr/>
    </dgm:pt>
    <dgm:pt modelId="{C0100924-C0EC-4F93-BE3C-4F2336335F46}" type="pres">
      <dgm:prSet presAssocID="{E44F5AAA-18C2-473A-9B39-868F9E9532BA}" presName="desTx" presStyleLbl="alignAccFollowNode1" presStyleIdx="1" presStyleCnt="4">
        <dgm:presLayoutVars>
          <dgm:bulletEnabled val="1"/>
        </dgm:presLayoutVars>
      </dgm:prSet>
      <dgm:spPr/>
    </dgm:pt>
    <dgm:pt modelId="{ED011060-A02C-4BD1-81E2-4D2661922BBF}" type="pres">
      <dgm:prSet presAssocID="{00AD16CF-A5B2-4A8F-9D0A-EEDF4172A9CB}" presName="space" presStyleCnt="0"/>
      <dgm:spPr/>
    </dgm:pt>
    <dgm:pt modelId="{BAE1545C-1695-45A0-9906-2A39E1B5B982}" type="pres">
      <dgm:prSet presAssocID="{3C0DF313-935E-4C4F-A31F-4CB5BC743D68}" presName="composite" presStyleCnt="0"/>
      <dgm:spPr/>
    </dgm:pt>
    <dgm:pt modelId="{8EA3886B-454F-4828-A50F-BEE263FF9EF0}" type="pres">
      <dgm:prSet presAssocID="{3C0DF313-935E-4C4F-A31F-4CB5BC743D68}" presName="parTx" presStyleLbl="alignNode1" presStyleIdx="2" presStyleCnt="4">
        <dgm:presLayoutVars>
          <dgm:chMax val="0"/>
          <dgm:chPref val="0"/>
          <dgm:bulletEnabled val="1"/>
        </dgm:presLayoutVars>
      </dgm:prSet>
      <dgm:spPr/>
    </dgm:pt>
    <dgm:pt modelId="{EDAF63F4-D94A-447A-A6AC-D22009E4EFF3}" type="pres">
      <dgm:prSet presAssocID="{3C0DF313-935E-4C4F-A31F-4CB5BC743D68}" presName="desTx" presStyleLbl="alignAccFollowNode1" presStyleIdx="2" presStyleCnt="4">
        <dgm:presLayoutVars>
          <dgm:bulletEnabled val="1"/>
        </dgm:presLayoutVars>
      </dgm:prSet>
      <dgm:spPr/>
    </dgm:pt>
    <dgm:pt modelId="{B69EAEF4-0AC6-4197-9975-975C6AD5B261}" type="pres">
      <dgm:prSet presAssocID="{EDAB3391-D7C7-4521-87E7-7197F9D3861C}" presName="space" presStyleCnt="0"/>
      <dgm:spPr/>
    </dgm:pt>
    <dgm:pt modelId="{C7FDBB3F-3A5E-41A9-B841-4C2740154043}" type="pres">
      <dgm:prSet presAssocID="{EDFFC21F-B5B6-4E9D-BA27-C245B506A953}" presName="composite" presStyleCnt="0"/>
      <dgm:spPr/>
    </dgm:pt>
    <dgm:pt modelId="{89636670-359B-472D-852D-2E8CD24E6A32}" type="pres">
      <dgm:prSet presAssocID="{EDFFC21F-B5B6-4E9D-BA27-C245B506A953}" presName="parTx" presStyleLbl="alignNode1" presStyleIdx="3" presStyleCnt="4">
        <dgm:presLayoutVars>
          <dgm:chMax val="0"/>
          <dgm:chPref val="0"/>
          <dgm:bulletEnabled val="1"/>
        </dgm:presLayoutVars>
      </dgm:prSet>
      <dgm:spPr/>
    </dgm:pt>
    <dgm:pt modelId="{1013AB13-F981-4DF5-A23A-B4579F19C0EC}" type="pres">
      <dgm:prSet presAssocID="{EDFFC21F-B5B6-4E9D-BA27-C245B506A953}" presName="desTx" presStyleLbl="alignAccFollowNode1" presStyleIdx="3" presStyleCnt="4">
        <dgm:presLayoutVars>
          <dgm:bulletEnabled val="1"/>
        </dgm:presLayoutVars>
      </dgm:prSet>
      <dgm:spPr/>
    </dgm:pt>
  </dgm:ptLst>
  <dgm:cxnLst>
    <dgm:cxn modelId="{E3C2A60F-FAFE-49E3-BB51-ADB61A9091E8}" srcId="{E44F5AAA-18C2-473A-9B39-868F9E9532BA}" destId="{2DF55DE3-55BE-4284-91E7-41AEBE02E2DC}" srcOrd="2" destOrd="0" parTransId="{AC085163-261D-4386-91F0-3BE8FEA9FB7D}" sibTransId="{58CDD815-66FC-4902-BEB0-2A32A7FE7AA6}"/>
    <dgm:cxn modelId="{AA81BF11-F48F-4F2E-B5AA-690D86D606FC}" srcId="{BE7DC426-E60F-4B86-A6B3-128CE0E6B36B}" destId="{E44F5AAA-18C2-473A-9B39-868F9E9532BA}" srcOrd="1" destOrd="0" parTransId="{AE301905-3110-48DF-BBBB-FF57DC980D1E}" sibTransId="{00AD16CF-A5B2-4A8F-9D0A-EEDF4172A9CB}"/>
    <dgm:cxn modelId="{2C3E9A17-D2A7-457D-9EF4-85124876B5C9}" type="presOf" srcId="{EDFFC21F-B5B6-4E9D-BA27-C245B506A953}" destId="{89636670-359B-472D-852D-2E8CD24E6A32}" srcOrd="0" destOrd="0" presId="urn:microsoft.com/office/officeart/2005/8/layout/hList1"/>
    <dgm:cxn modelId="{C4C1BC23-9C15-4DD5-B28D-E8C99974654F}" type="presOf" srcId="{44F63F13-FB70-4CFA-A824-4D5D76CEA537}" destId="{1013AB13-F981-4DF5-A23A-B4579F19C0EC}" srcOrd="0" destOrd="0" presId="urn:microsoft.com/office/officeart/2005/8/layout/hList1"/>
    <dgm:cxn modelId="{8E3ADE26-5358-4673-8DD2-51B599C6F650}" srcId="{EDFFC21F-B5B6-4E9D-BA27-C245B506A953}" destId="{44F63F13-FB70-4CFA-A824-4D5D76CEA537}" srcOrd="0" destOrd="0" parTransId="{30C339AA-2CC6-4946-9440-8749E6258A7A}" sibTransId="{90BC44DE-51AA-4FB3-825C-7289B806785B}"/>
    <dgm:cxn modelId="{371F4F30-DF3C-4282-BCEB-42E56678A012}" srcId="{EDFFC21F-B5B6-4E9D-BA27-C245B506A953}" destId="{E9EBC91E-A570-4B3B-96B8-2965A3AC73C9}" srcOrd="2" destOrd="0" parTransId="{44C3A6E9-E40F-4C57-9B42-F3887B3FB6A3}" sibTransId="{B2B7AB07-0FE9-412B-801D-1A36EF5AFEE0}"/>
    <dgm:cxn modelId="{95D76B5B-C537-42F4-AB4B-E17018ABA08A}" srcId="{0F173F91-0508-46AB-88C0-04F63162E5A9}" destId="{531F04CE-1965-49AE-96C3-46F5D7162D0C}" srcOrd="1" destOrd="0" parTransId="{4DAECBA0-58FB-4348-8128-EAA9FAE311D7}" sibTransId="{8AAC9741-9CA6-4D4F-AF07-EF5EE0CFFE8D}"/>
    <dgm:cxn modelId="{678C715C-C786-4712-BAAE-68AACB731BCB}" type="presOf" srcId="{BE21A517-5CBD-4419-8764-69CD0DABF9DC}" destId="{984C072C-5356-451D-A132-6F50635A86E0}" srcOrd="0" destOrd="0" presId="urn:microsoft.com/office/officeart/2005/8/layout/hList1"/>
    <dgm:cxn modelId="{2DB19564-6F68-42BE-86C3-36396444CB62}" type="presOf" srcId="{0D0F8AD7-52BC-41AB-B9C4-239A7CAE3B10}" destId="{984C072C-5356-451D-A132-6F50635A86E0}" srcOrd="0" destOrd="3" presId="urn:microsoft.com/office/officeart/2005/8/layout/hList1"/>
    <dgm:cxn modelId="{C6F39548-A620-48AC-8B23-84B25EB8109B}" srcId="{0F173F91-0508-46AB-88C0-04F63162E5A9}" destId="{BE21A517-5CBD-4419-8764-69CD0DABF9DC}" srcOrd="0" destOrd="0" parTransId="{15F01FBD-FA17-4930-ACB5-E09CC54BC52F}" sibTransId="{F3AA25DE-290E-4C9D-9182-9CE09AC9D7EC}"/>
    <dgm:cxn modelId="{DC341149-9E32-4624-B82D-C3D6D68739BA}" type="presOf" srcId="{6AF59807-4AD1-4DAC-9530-8F93E5B84C50}" destId="{C0100924-C0EC-4F93-BE3C-4F2336335F46}" srcOrd="0" destOrd="3" presId="urn:microsoft.com/office/officeart/2005/8/layout/hList1"/>
    <dgm:cxn modelId="{0F3A2D4E-E514-4E52-BE9E-C20AB2D302A6}" type="presOf" srcId="{2DF55DE3-55BE-4284-91E7-41AEBE02E2DC}" destId="{C0100924-C0EC-4F93-BE3C-4F2336335F46}" srcOrd="0" destOrd="2" presId="urn:microsoft.com/office/officeart/2005/8/layout/hList1"/>
    <dgm:cxn modelId="{ECBB476E-764E-4DAE-A2F1-FE93A14D61BA}" type="presOf" srcId="{E3E55EEF-421C-40ED-A4E4-039BB10BAD97}" destId="{EDAF63F4-D94A-447A-A6AC-D22009E4EFF3}" srcOrd="0" destOrd="0" presId="urn:microsoft.com/office/officeart/2005/8/layout/hList1"/>
    <dgm:cxn modelId="{F4B6E970-3781-4F96-BC9E-4860B0F603F7}" srcId="{3C0DF313-935E-4C4F-A31F-4CB5BC743D68}" destId="{D6D0C60F-9203-494D-9FF7-BF0B4C0B0F9F}" srcOrd="1" destOrd="0" parTransId="{0D42035D-A48E-4583-8B1C-B4B4ABB2350D}" sibTransId="{C3E22AE2-0E35-4B4C-B01C-1C375C8A39D6}"/>
    <dgm:cxn modelId="{C814BD72-BD4D-4A5C-8577-D66011A1D769}" type="presOf" srcId="{531F04CE-1965-49AE-96C3-46F5D7162D0C}" destId="{984C072C-5356-451D-A132-6F50635A86E0}" srcOrd="0" destOrd="1" presId="urn:microsoft.com/office/officeart/2005/8/layout/hList1"/>
    <dgm:cxn modelId="{CBB7D774-417A-429F-ACA6-D46F78C3F439}" type="presOf" srcId="{E9EBC91E-A570-4B3B-96B8-2965A3AC73C9}" destId="{1013AB13-F981-4DF5-A23A-B4579F19C0EC}" srcOrd="0" destOrd="2" presId="urn:microsoft.com/office/officeart/2005/8/layout/hList1"/>
    <dgm:cxn modelId="{44F50C78-42AD-4B01-8EF2-665D0707F755}" type="presOf" srcId="{BE7DC426-E60F-4B86-A6B3-128CE0E6B36B}" destId="{32D50709-1282-4DF5-AD0A-115BD1B8898C}" srcOrd="0" destOrd="0" presId="urn:microsoft.com/office/officeart/2005/8/layout/hList1"/>
    <dgm:cxn modelId="{E7ACA67F-A957-40A3-ADEB-ACDC25A3EAAB}" type="presOf" srcId="{3C0DF313-935E-4C4F-A31F-4CB5BC743D68}" destId="{8EA3886B-454F-4828-A50F-BEE263FF9EF0}" srcOrd="0" destOrd="0" presId="urn:microsoft.com/office/officeart/2005/8/layout/hList1"/>
    <dgm:cxn modelId="{3B1B4885-A710-4943-BEAC-31A4FDD30166}" type="presOf" srcId="{806B85A8-CD99-44C2-B654-2E0C68065D5B}" destId="{1013AB13-F981-4DF5-A23A-B4579F19C0EC}" srcOrd="0" destOrd="1" presId="urn:microsoft.com/office/officeart/2005/8/layout/hList1"/>
    <dgm:cxn modelId="{C2DB4D96-63B6-492F-AD15-4769341CAE8C}" type="presOf" srcId="{D6D0C60F-9203-494D-9FF7-BF0B4C0B0F9F}" destId="{EDAF63F4-D94A-447A-A6AC-D22009E4EFF3}" srcOrd="0" destOrd="1" presId="urn:microsoft.com/office/officeart/2005/8/layout/hList1"/>
    <dgm:cxn modelId="{056D9E9B-15F6-47D8-825F-9D1795E9C0C7}" srcId="{0F173F91-0508-46AB-88C0-04F63162E5A9}" destId="{76534E7B-C4C8-4261-9C1C-268CCED2D554}" srcOrd="2" destOrd="0" parTransId="{7E646362-70FF-4D6A-A75B-90FD771642AE}" sibTransId="{FA8751B2-6574-41D5-B8B5-88EED8107759}"/>
    <dgm:cxn modelId="{779FF0A7-504F-42E3-9D3E-8E2DA4234BB5}" type="presOf" srcId="{E44F5AAA-18C2-473A-9B39-868F9E9532BA}" destId="{313EAD3C-8B84-4D9E-B2D5-EF0ECF271708}" srcOrd="0" destOrd="0" presId="urn:microsoft.com/office/officeart/2005/8/layout/hList1"/>
    <dgm:cxn modelId="{E65A50A8-5FC4-4313-98A6-680C8F38FF1E}" srcId="{BE7DC426-E60F-4B86-A6B3-128CE0E6B36B}" destId="{3C0DF313-935E-4C4F-A31F-4CB5BC743D68}" srcOrd="2" destOrd="0" parTransId="{231BEA0A-25DB-40B3-9ED4-3CE83E8326EF}" sibTransId="{EDAB3391-D7C7-4521-87E7-7197F9D3861C}"/>
    <dgm:cxn modelId="{340B45AF-6899-425F-B214-BA3A555DA683}" srcId="{E44F5AAA-18C2-473A-9B39-868F9E9532BA}" destId="{6E157499-EDDB-4E11-AA9F-D2119F946181}" srcOrd="0" destOrd="0" parTransId="{7340B331-023E-4808-A0CB-1DAD857359C7}" sibTransId="{A64FB453-78BB-4D83-B3CB-51885BDE45D6}"/>
    <dgm:cxn modelId="{8A9205B0-6DBE-4281-A083-8F4A9FBDA436}" type="presOf" srcId="{0F173F91-0508-46AB-88C0-04F63162E5A9}" destId="{CC088180-7EC8-4D3E-9D55-24B2BAC5DD02}" srcOrd="0" destOrd="0" presId="urn:microsoft.com/office/officeart/2005/8/layout/hList1"/>
    <dgm:cxn modelId="{FCF62AB2-B57D-4EA3-BAD9-FB4C3F4FA5FE}" srcId="{0F173F91-0508-46AB-88C0-04F63162E5A9}" destId="{0D0F8AD7-52BC-41AB-B9C4-239A7CAE3B10}" srcOrd="3" destOrd="0" parTransId="{02D4D003-AC6A-4623-89BB-77C817CE3323}" sibTransId="{6085CD9B-9D94-4D2C-BC8D-881FCA0C91C7}"/>
    <dgm:cxn modelId="{5B4974B3-A9A4-4092-9FD1-1BFC1C4FB7D3}" srcId="{3C0DF313-935E-4C4F-A31F-4CB5BC743D68}" destId="{04DB94CC-823B-4365-86C1-649F4474F7D7}" srcOrd="2" destOrd="0" parTransId="{1448819E-67EA-4E79-A7AE-75E8E6E15260}" sibTransId="{0D2B678D-0DF2-4A2D-AE25-BC9411074BB7}"/>
    <dgm:cxn modelId="{5295A5B6-D906-465A-B9AD-1DBFD820FC34}" srcId="{3C0DF313-935E-4C4F-A31F-4CB5BC743D68}" destId="{E3E55EEF-421C-40ED-A4E4-039BB10BAD97}" srcOrd="0" destOrd="0" parTransId="{DED958B2-A91F-4543-BD65-584B7408E424}" sibTransId="{8B48DCCD-5C9F-43FA-91E0-6B170E31EDB8}"/>
    <dgm:cxn modelId="{19AC12B9-92E7-4D36-A418-F534C421AA45}" srcId="{E44F5AAA-18C2-473A-9B39-868F9E9532BA}" destId="{6AF59807-4AD1-4DAC-9530-8F93E5B84C50}" srcOrd="3" destOrd="0" parTransId="{51DE851A-64F5-4ECD-B250-47A333F5819C}" sibTransId="{E7F0B051-A0DC-4E2D-8E96-B95580D8EEAF}"/>
    <dgm:cxn modelId="{867F35C0-7DB1-4F44-8BDB-C879293644BB}" srcId="{E44F5AAA-18C2-473A-9B39-868F9E9532BA}" destId="{1038E53E-9077-4249-A92B-614F299162FA}" srcOrd="1" destOrd="0" parTransId="{E5709E80-0EBB-4775-A833-3A1A79263F9E}" sibTransId="{67B29F83-98DF-4B4C-A6AE-EC18B0F34659}"/>
    <dgm:cxn modelId="{AA97E3C0-CD5E-457E-AF96-6FBA4775C617}" srcId="{BE7DC426-E60F-4B86-A6B3-128CE0E6B36B}" destId="{EDFFC21F-B5B6-4E9D-BA27-C245B506A953}" srcOrd="3" destOrd="0" parTransId="{608F06D5-10F4-42B5-8D16-07986A314B8C}" sibTransId="{2125BD58-110D-47C9-ACAC-068EA7361FE4}"/>
    <dgm:cxn modelId="{34AB68C7-8091-4431-851B-B45F42055873}" type="presOf" srcId="{1038E53E-9077-4249-A92B-614F299162FA}" destId="{C0100924-C0EC-4F93-BE3C-4F2336335F46}" srcOrd="0" destOrd="1" presId="urn:microsoft.com/office/officeart/2005/8/layout/hList1"/>
    <dgm:cxn modelId="{E867BCC7-7BE4-416B-8413-201946437DD3}" type="presOf" srcId="{6E157499-EDDB-4E11-AA9F-D2119F946181}" destId="{C0100924-C0EC-4F93-BE3C-4F2336335F46}" srcOrd="0" destOrd="0" presId="urn:microsoft.com/office/officeart/2005/8/layout/hList1"/>
    <dgm:cxn modelId="{39C169E1-9571-45C5-8754-026995A43296}" srcId="{BE7DC426-E60F-4B86-A6B3-128CE0E6B36B}" destId="{0F173F91-0508-46AB-88C0-04F63162E5A9}" srcOrd="0" destOrd="0" parTransId="{D7E2C822-5906-4B8C-80FE-EEE83CA97159}" sibTransId="{3511D010-CE13-4CC3-8B77-2FD9EA70A891}"/>
    <dgm:cxn modelId="{F8AD33E2-AEDE-487C-BEEC-0A38B4128A42}" type="presOf" srcId="{76534E7B-C4C8-4261-9C1C-268CCED2D554}" destId="{984C072C-5356-451D-A132-6F50635A86E0}" srcOrd="0" destOrd="2" presId="urn:microsoft.com/office/officeart/2005/8/layout/hList1"/>
    <dgm:cxn modelId="{A5CE88F3-C7C2-47E1-83F6-3BE5C9537807}" srcId="{EDFFC21F-B5B6-4E9D-BA27-C245B506A953}" destId="{806B85A8-CD99-44C2-B654-2E0C68065D5B}" srcOrd="1" destOrd="0" parTransId="{C5147FA3-9A03-4807-AEFC-CFB6E37520AB}" sibTransId="{EDCE5112-68A9-47DF-AE66-9C98A2921CB0}"/>
    <dgm:cxn modelId="{F4DB1AFC-1FED-4029-8BE4-016D5E26C5AE}" type="presOf" srcId="{04DB94CC-823B-4365-86C1-649F4474F7D7}" destId="{EDAF63F4-D94A-447A-A6AC-D22009E4EFF3}" srcOrd="0" destOrd="2" presId="urn:microsoft.com/office/officeart/2005/8/layout/hList1"/>
    <dgm:cxn modelId="{10EFBEF2-94E4-42C2-B290-2BF79953C3D7}" type="presParOf" srcId="{32D50709-1282-4DF5-AD0A-115BD1B8898C}" destId="{0C1B34D4-0A2D-43D3-85C2-9871E27A5BE4}" srcOrd="0" destOrd="0" presId="urn:microsoft.com/office/officeart/2005/8/layout/hList1"/>
    <dgm:cxn modelId="{115924A0-C771-415D-8937-A9A16426A355}" type="presParOf" srcId="{0C1B34D4-0A2D-43D3-85C2-9871E27A5BE4}" destId="{CC088180-7EC8-4D3E-9D55-24B2BAC5DD02}" srcOrd="0" destOrd="0" presId="urn:microsoft.com/office/officeart/2005/8/layout/hList1"/>
    <dgm:cxn modelId="{95E935D1-F666-4BC4-9104-A36C02EC0471}" type="presParOf" srcId="{0C1B34D4-0A2D-43D3-85C2-9871E27A5BE4}" destId="{984C072C-5356-451D-A132-6F50635A86E0}" srcOrd="1" destOrd="0" presId="urn:microsoft.com/office/officeart/2005/8/layout/hList1"/>
    <dgm:cxn modelId="{BAE13857-CED6-4940-8F9C-8819CBA81D3A}" type="presParOf" srcId="{32D50709-1282-4DF5-AD0A-115BD1B8898C}" destId="{99B120BA-0BB9-4B1F-AAF9-579739C1AF97}" srcOrd="1" destOrd="0" presId="urn:microsoft.com/office/officeart/2005/8/layout/hList1"/>
    <dgm:cxn modelId="{503D6A60-7DBC-474E-9D7B-E5C56AAB4A86}" type="presParOf" srcId="{32D50709-1282-4DF5-AD0A-115BD1B8898C}" destId="{4C9414C7-050A-4B28-9D4F-3F27F21F1D2D}" srcOrd="2" destOrd="0" presId="urn:microsoft.com/office/officeart/2005/8/layout/hList1"/>
    <dgm:cxn modelId="{836CC8B7-98AD-4D19-84DD-C9467A6AF132}" type="presParOf" srcId="{4C9414C7-050A-4B28-9D4F-3F27F21F1D2D}" destId="{313EAD3C-8B84-4D9E-B2D5-EF0ECF271708}" srcOrd="0" destOrd="0" presId="urn:microsoft.com/office/officeart/2005/8/layout/hList1"/>
    <dgm:cxn modelId="{6B789284-FF4D-481B-810C-DD99BF6E74FA}" type="presParOf" srcId="{4C9414C7-050A-4B28-9D4F-3F27F21F1D2D}" destId="{C0100924-C0EC-4F93-BE3C-4F2336335F46}" srcOrd="1" destOrd="0" presId="urn:microsoft.com/office/officeart/2005/8/layout/hList1"/>
    <dgm:cxn modelId="{5BF93A73-ED41-4D70-B95E-E84B5CA755A4}" type="presParOf" srcId="{32D50709-1282-4DF5-AD0A-115BD1B8898C}" destId="{ED011060-A02C-4BD1-81E2-4D2661922BBF}" srcOrd="3" destOrd="0" presId="urn:microsoft.com/office/officeart/2005/8/layout/hList1"/>
    <dgm:cxn modelId="{67A2C14A-7777-4DFD-906D-D8870679F303}" type="presParOf" srcId="{32D50709-1282-4DF5-AD0A-115BD1B8898C}" destId="{BAE1545C-1695-45A0-9906-2A39E1B5B982}" srcOrd="4" destOrd="0" presId="urn:microsoft.com/office/officeart/2005/8/layout/hList1"/>
    <dgm:cxn modelId="{789D2066-5E17-453A-8AEC-3C8621924170}" type="presParOf" srcId="{BAE1545C-1695-45A0-9906-2A39E1B5B982}" destId="{8EA3886B-454F-4828-A50F-BEE263FF9EF0}" srcOrd="0" destOrd="0" presId="urn:microsoft.com/office/officeart/2005/8/layout/hList1"/>
    <dgm:cxn modelId="{46B1CA04-22A1-4849-ADD9-BEA29B652711}" type="presParOf" srcId="{BAE1545C-1695-45A0-9906-2A39E1B5B982}" destId="{EDAF63F4-D94A-447A-A6AC-D22009E4EFF3}" srcOrd="1" destOrd="0" presId="urn:microsoft.com/office/officeart/2005/8/layout/hList1"/>
    <dgm:cxn modelId="{CF59634C-F3AD-4537-9679-54740E418A69}" type="presParOf" srcId="{32D50709-1282-4DF5-AD0A-115BD1B8898C}" destId="{B69EAEF4-0AC6-4197-9975-975C6AD5B261}" srcOrd="5" destOrd="0" presId="urn:microsoft.com/office/officeart/2005/8/layout/hList1"/>
    <dgm:cxn modelId="{0B45AF98-D7C1-4BA1-A31D-94AADDFABC7C}" type="presParOf" srcId="{32D50709-1282-4DF5-AD0A-115BD1B8898C}" destId="{C7FDBB3F-3A5E-41A9-B841-4C2740154043}" srcOrd="6" destOrd="0" presId="urn:microsoft.com/office/officeart/2005/8/layout/hList1"/>
    <dgm:cxn modelId="{5DC547AE-B2D3-4A7E-84D6-766AE59DE127}" type="presParOf" srcId="{C7FDBB3F-3A5E-41A9-B841-4C2740154043}" destId="{89636670-359B-472D-852D-2E8CD24E6A32}" srcOrd="0" destOrd="0" presId="urn:microsoft.com/office/officeart/2005/8/layout/hList1"/>
    <dgm:cxn modelId="{CCFC7334-7E94-477D-9C37-85DCFD140387}" type="presParOf" srcId="{C7FDBB3F-3A5E-41A9-B841-4C2740154043}" destId="{1013AB13-F981-4DF5-A23A-B4579F19C0E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39F0E7-E9C7-49B3-9EE7-108F14FB7CC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F7528694-7A0E-4B0C-8E45-6D8546B14DA1}">
      <dgm:prSet phldrT="[文本]"/>
      <dgm:spPr/>
      <dgm:t>
        <a:bodyPr/>
        <a:lstStyle/>
        <a:p>
          <a:r>
            <a:rPr lang="zh-CN" altLang="en-US" dirty="0"/>
            <a:t>独立访问人数</a:t>
          </a:r>
        </a:p>
      </dgm:t>
    </dgm:pt>
    <dgm:pt modelId="{34A8AF03-2813-4BCE-AA29-C178FDE47CAE}" type="parTrans" cxnId="{AC164C70-C44A-4FC1-B3A7-AA9DCF2DD336}">
      <dgm:prSet/>
      <dgm:spPr/>
      <dgm:t>
        <a:bodyPr/>
        <a:lstStyle/>
        <a:p>
          <a:endParaRPr lang="zh-CN" altLang="en-US"/>
        </a:p>
      </dgm:t>
    </dgm:pt>
    <dgm:pt modelId="{EC28973B-FFEC-450C-8E5D-3AADB15D1D49}" type="sibTrans" cxnId="{AC164C70-C44A-4FC1-B3A7-AA9DCF2DD336}">
      <dgm:prSet/>
      <dgm:spPr/>
      <dgm:t>
        <a:bodyPr/>
        <a:lstStyle/>
        <a:p>
          <a:endParaRPr lang="zh-CN" altLang="en-US"/>
        </a:p>
      </dgm:t>
    </dgm:pt>
    <dgm:pt modelId="{C45BD224-6220-4856-8174-741797E97562}">
      <dgm:prSet phldrT="[文本]"/>
      <dgm:spPr/>
      <dgm:t>
        <a:bodyPr/>
        <a:lstStyle/>
        <a:p>
          <a:r>
            <a:rPr lang="zh-CN" altLang="en-US" dirty="0"/>
            <a:t>官网访问人数</a:t>
          </a:r>
        </a:p>
      </dgm:t>
    </dgm:pt>
    <dgm:pt modelId="{078065FA-696D-4611-BBE0-6A36F9EF0365}" type="parTrans" cxnId="{855A5365-AED5-4497-AC9F-CBBA70C356A7}">
      <dgm:prSet/>
      <dgm:spPr/>
      <dgm:t>
        <a:bodyPr/>
        <a:lstStyle/>
        <a:p>
          <a:endParaRPr lang="zh-CN" altLang="en-US"/>
        </a:p>
      </dgm:t>
    </dgm:pt>
    <dgm:pt modelId="{2D1EB2B5-5A64-4AFF-B3A0-17C1793C47D3}" type="sibTrans" cxnId="{855A5365-AED5-4497-AC9F-CBBA70C356A7}">
      <dgm:prSet/>
      <dgm:spPr/>
      <dgm:t>
        <a:bodyPr/>
        <a:lstStyle/>
        <a:p>
          <a:endParaRPr lang="zh-CN" altLang="en-US"/>
        </a:p>
      </dgm:t>
    </dgm:pt>
    <dgm:pt modelId="{2C21A93C-7F4B-41CF-9984-06F48C2D509B}">
      <dgm:prSet phldrT="[文本]"/>
      <dgm:spPr/>
      <dgm:t>
        <a:bodyPr/>
        <a:lstStyle/>
        <a:p>
          <a:r>
            <a:rPr lang="en-US" altLang="zh-CN" dirty="0"/>
            <a:t>Web</a:t>
          </a:r>
          <a:endParaRPr lang="zh-CN" altLang="en-US" dirty="0"/>
        </a:p>
      </dgm:t>
    </dgm:pt>
    <dgm:pt modelId="{AAA688E5-E322-4059-B47C-DD23B2F86CBA}" type="parTrans" cxnId="{6D22FC9D-73AD-41DA-A7E1-0B7127D09AA3}">
      <dgm:prSet/>
      <dgm:spPr/>
      <dgm:t>
        <a:bodyPr/>
        <a:lstStyle/>
        <a:p>
          <a:endParaRPr lang="zh-CN" altLang="en-US"/>
        </a:p>
      </dgm:t>
    </dgm:pt>
    <dgm:pt modelId="{84765ECB-2574-454A-AE34-F984EBD39532}" type="sibTrans" cxnId="{6D22FC9D-73AD-41DA-A7E1-0B7127D09AA3}">
      <dgm:prSet/>
      <dgm:spPr/>
      <dgm:t>
        <a:bodyPr/>
        <a:lstStyle/>
        <a:p>
          <a:endParaRPr lang="zh-CN" altLang="en-US"/>
        </a:p>
      </dgm:t>
    </dgm:pt>
    <dgm:pt modelId="{C7D6534D-D8CC-4770-BE83-E49D9177B365}">
      <dgm:prSet phldrT="[文本]"/>
      <dgm:spPr/>
      <dgm:t>
        <a:bodyPr/>
        <a:lstStyle/>
        <a:p>
          <a:r>
            <a:rPr lang="en-US" altLang="zh-CN" dirty="0"/>
            <a:t>H5</a:t>
          </a:r>
          <a:endParaRPr lang="zh-CN" altLang="en-US" dirty="0"/>
        </a:p>
      </dgm:t>
    </dgm:pt>
    <dgm:pt modelId="{008CF74C-6FFB-46C3-A5B7-EFA4F735EEAC}" type="parTrans" cxnId="{74E38A6F-E153-4B74-BBE5-CCE189C36A34}">
      <dgm:prSet/>
      <dgm:spPr/>
      <dgm:t>
        <a:bodyPr/>
        <a:lstStyle/>
        <a:p>
          <a:endParaRPr lang="zh-CN" altLang="en-US"/>
        </a:p>
      </dgm:t>
    </dgm:pt>
    <dgm:pt modelId="{116AA528-15FF-42F0-930B-896B53C4BA47}" type="sibTrans" cxnId="{74E38A6F-E153-4B74-BBE5-CCE189C36A34}">
      <dgm:prSet/>
      <dgm:spPr/>
      <dgm:t>
        <a:bodyPr/>
        <a:lstStyle/>
        <a:p>
          <a:endParaRPr lang="zh-CN" altLang="en-US"/>
        </a:p>
      </dgm:t>
    </dgm:pt>
    <dgm:pt modelId="{71FE3C57-288E-4272-85A8-60D0393597F4}">
      <dgm:prSet phldrT="[文本]"/>
      <dgm:spPr/>
      <dgm:t>
        <a:bodyPr/>
        <a:lstStyle/>
        <a:p>
          <a:r>
            <a:rPr lang="zh-CN" altLang="en-US" dirty="0"/>
            <a:t>媒体矩阵访问人数</a:t>
          </a:r>
        </a:p>
      </dgm:t>
    </dgm:pt>
    <dgm:pt modelId="{47401EB7-4129-42FB-9731-A5C96D013F2D}" type="parTrans" cxnId="{B3F6F4A8-E795-4C70-AF27-9C547A5DE43F}">
      <dgm:prSet/>
      <dgm:spPr/>
      <dgm:t>
        <a:bodyPr/>
        <a:lstStyle/>
        <a:p>
          <a:endParaRPr lang="zh-CN" altLang="en-US"/>
        </a:p>
      </dgm:t>
    </dgm:pt>
    <dgm:pt modelId="{43D80184-2BED-47CC-AE10-7F76E879DE2B}" type="sibTrans" cxnId="{B3F6F4A8-E795-4C70-AF27-9C547A5DE43F}">
      <dgm:prSet/>
      <dgm:spPr/>
      <dgm:t>
        <a:bodyPr/>
        <a:lstStyle/>
        <a:p>
          <a:endParaRPr lang="zh-CN" altLang="en-US"/>
        </a:p>
      </dgm:t>
    </dgm:pt>
    <dgm:pt modelId="{70EF1F2C-A69A-4954-A81F-723D3F479074}">
      <dgm:prSet phldrT="[文本]"/>
      <dgm:spPr/>
      <dgm:t>
        <a:bodyPr/>
        <a:lstStyle/>
        <a:p>
          <a:r>
            <a:rPr lang="zh-CN" altLang="en-US" dirty="0"/>
            <a:t>今日头条</a:t>
          </a:r>
        </a:p>
      </dgm:t>
    </dgm:pt>
    <dgm:pt modelId="{19CCA6F2-C717-4802-9446-A2B768726FF9}" type="parTrans" cxnId="{9E21D0E7-313D-4D9A-A4A1-61C4564A5224}">
      <dgm:prSet/>
      <dgm:spPr/>
      <dgm:t>
        <a:bodyPr/>
        <a:lstStyle/>
        <a:p>
          <a:endParaRPr lang="zh-CN" altLang="en-US"/>
        </a:p>
      </dgm:t>
    </dgm:pt>
    <dgm:pt modelId="{33C4770B-6930-43E4-A939-71E9FBABDA26}" type="sibTrans" cxnId="{9E21D0E7-313D-4D9A-A4A1-61C4564A5224}">
      <dgm:prSet/>
      <dgm:spPr/>
      <dgm:t>
        <a:bodyPr/>
        <a:lstStyle/>
        <a:p>
          <a:endParaRPr lang="zh-CN" altLang="en-US"/>
        </a:p>
      </dgm:t>
    </dgm:pt>
    <dgm:pt modelId="{F8F8C29B-87E9-4381-AE59-8204633547A7}">
      <dgm:prSet phldrT="[文本]"/>
      <dgm:spPr/>
      <dgm:t>
        <a:bodyPr/>
        <a:lstStyle/>
        <a:p>
          <a:r>
            <a:rPr lang="zh-CN" altLang="en-US" dirty="0"/>
            <a:t>微博</a:t>
          </a:r>
        </a:p>
      </dgm:t>
    </dgm:pt>
    <dgm:pt modelId="{B9944D02-B802-4457-A409-66D4F30BEF4E}" type="parTrans" cxnId="{97D65C96-B6C2-4068-953C-508D893E31DC}">
      <dgm:prSet/>
      <dgm:spPr/>
      <dgm:t>
        <a:bodyPr/>
        <a:lstStyle/>
        <a:p>
          <a:endParaRPr lang="zh-CN" altLang="en-US"/>
        </a:p>
      </dgm:t>
    </dgm:pt>
    <dgm:pt modelId="{6A833303-D6AD-406F-AA24-8C78D109A3F6}" type="sibTrans" cxnId="{97D65C96-B6C2-4068-953C-508D893E31DC}">
      <dgm:prSet/>
      <dgm:spPr/>
      <dgm:t>
        <a:bodyPr/>
        <a:lstStyle/>
        <a:p>
          <a:endParaRPr lang="zh-CN" altLang="en-US"/>
        </a:p>
      </dgm:t>
    </dgm:pt>
    <dgm:pt modelId="{A922E1F8-A2B0-4499-941A-7F390B7D7C5A}">
      <dgm:prSet phldrT="[文本]"/>
      <dgm:spPr/>
      <dgm:t>
        <a:bodyPr/>
        <a:lstStyle/>
        <a:p>
          <a:r>
            <a:rPr lang="zh-CN" altLang="en-US" dirty="0"/>
            <a:t>微信</a:t>
          </a:r>
        </a:p>
      </dgm:t>
    </dgm:pt>
    <dgm:pt modelId="{6BE47C32-C0B3-4EC3-AF0F-14A978818DFC}" type="parTrans" cxnId="{0D6E18F8-5B7D-4CB1-BD11-7730FC57C0AC}">
      <dgm:prSet/>
      <dgm:spPr/>
      <dgm:t>
        <a:bodyPr/>
        <a:lstStyle/>
        <a:p>
          <a:endParaRPr lang="zh-CN" altLang="en-US"/>
        </a:p>
      </dgm:t>
    </dgm:pt>
    <dgm:pt modelId="{59146CA5-F3EE-4C7A-B647-B2D0880A9C68}" type="sibTrans" cxnId="{0D6E18F8-5B7D-4CB1-BD11-7730FC57C0AC}">
      <dgm:prSet/>
      <dgm:spPr/>
      <dgm:t>
        <a:bodyPr/>
        <a:lstStyle/>
        <a:p>
          <a:endParaRPr lang="zh-CN" altLang="en-US"/>
        </a:p>
      </dgm:t>
    </dgm:pt>
    <dgm:pt modelId="{4D7CCAD2-CBF3-495D-8405-155D713C4053}" type="pres">
      <dgm:prSet presAssocID="{5139F0E7-E9C7-49B3-9EE7-108F14FB7CC5}" presName="hierChild1" presStyleCnt="0">
        <dgm:presLayoutVars>
          <dgm:chPref val="1"/>
          <dgm:dir/>
          <dgm:animOne val="branch"/>
          <dgm:animLvl val="lvl"/>
          <dgm:resizeHandles/>
        </dgm:presLayoutVars>
      </dgm:prSet>
      <dgm:spPr/>
    </dgm:pt>
    <dgm:pt modelId="{C0318963-1479-4625-98F7-6B144BD6B301}" type="pres">
      <dgm:prSet presAssocID="{F7528694-7A0E-4B0C-8E45-6D8546B14DA1}" presName="hierRoot1" presStyleCnt="0"/>
      <dgm:spPr/>
    </dgm:pt>
    <dgm:pt modelId="{88FC3BC9-5837-4204-A73D-94A9F5F48AED}" type="pres">
      <dgm:prSet presAssocID="{F7528694-7A0E-4B0C-8E45-6D8546B14DA1}" presName="composite" presStyleCnt="0"/>
      <dgm:spPr/>
    </dgm:pt>
    <dgm:pt modelId="{BB3BA1EB-D0B0-4FD5-AEF6-16E36C4B0527}" type="pres">
      <dgm:prSet presAssocID="{F7528694-7A0E-4B0C-8E45-6D8546B14DA1}" presName="background" presStyleLbl="node0" presStyleIdx="0" presStyleCnt="1"/>
      <dgm:spPr/>
    </dgm:pt>
    <dgm:pt modelId="{32085A48-FAA6-4DB1-81F2-C72E6D71D75A}" type="pres">
      <dgm:prSet presAssocID="{F7528694-7A0E-4B0C-8E45-6D8546B14DA1}" presName="text" presStyleLbl="fgAcc0" presStyleIdx="0" presStyleCnt="1">
        <dgm:presLayoutVars>
          <dgm:chPref val="3"/>
        </dgm:presLayoutVars>
      </dgm:prSet>
      <dgm:spPr/>
    </dgm:pt>
    <dgm:pt modelId="{D73D9119-AB4F-4B58-8631-C60B31B8B81A}" type="pres">
      <dgm:prSet presAssocID="{F7528694-7A0E-4B0C-8E45-6D8546B14DA1}" presName="hierChild2" presStyleCnt="0"/>
      <dgm:spPr/>
    </dgm:pt>
    <dgm:pt modelId="{F101CCF1-E3CA-41BB-883C-A2571F36A581}" type="pres">
      <dgm:prSet presAssocID="{078065FA-696D-4611-BBE0-6A36F9EF0365}" presName="Name10" presStyleLbl="parChTrans1D2" presStyleIdx="0" presStyleCnt="2"/>
      <dgm:spPr/>
    </dgm:pt>
    <dgm:pt modelId="{F101467B-0617-47DD-A3B0-16A9FC36F453}" type="pres">
      <dgm:prSet presAssocID="{C45BD224-6220-4856-8174-741797E97562}" presName="hierRoot2" presStyleCnt="0"/>
      <dgm:spPr/>
    </dgm:pt>
    <dgm:pt modelId="{00969366-4418-42A4-9B99-6BA184BFFAC1}" type="pres">
      <dgm:prSet presAssocID="{C45BD224-6220-4856-8174-741797E97562}" presName="composite2" presStyleCnt="0"/>
      <dgm:spPr/>
    </dgm:pt>
    <dgm:pt modelId="{06797965-AF3C-498A-9EE1-BC59290A6D54}" type="pres">
      <dgm:prSet presAssocID="{C45BD224-6220-4856-8174-741797E97562}" presName="background2" presStyleLbl="node2" presStyleIdx="0" presStyleCnt="2"/>
      <dgm:spPr/>
    </dgm:pt>
    <dgm:pt modelId="{076E5684-1631-4006-936E-BBD101386A7C}" type="pres">
      <dgm:prSet presAssocID="{C45BD224-6220-4856-8174-741797E97562}" presName="text2" presStyleLbl="fgAcc2" presStyleIdx="0" presStyleCnt="2">
        <dgm:presLayoutVars>
          <dgm:chPref val="3"/>
        </dgm:presLayoutVars>
      </dgm:prSet>
      <dgm:spPr/>
    </dgm:pt>
    <dgm:pt modelId="{4AF148F6-9534-42D5-B80E-5AB290A3A2D8}" type="pres">
      <dgm:prSet presAssocID="{C45BD224-6220-4856-8174-741797E97562}" presName="hierChild3" presStyleCnt="0"/>
      <dgm:spPr/>
    </dgm:pt>
    <dgm:pt modelId="{D6B31478-D706-4D2E-9C50-C13BE9035363}" type="pres">
      <dgm:prSet presAssocID="{AAA688E5-E322-4059-B47C-DD23B2F86CBA}" presName="Name17" presStyleLbl="parChTrans1D3" presStyleIdx="0" presStyleCnt="5"/>
      <dgm:spPr/>
    </dgm:pt>
    <dgm:pt modelId="{773BF76D-15B9-46CC-9B63-3C334EA7ABFA}" type="pres">
      <dgm:prSet presAssocID="{2C21A93C-7F4B-41CF-9984-06F48C2D509B}" presName="hierRoot3" presStyleCnt="0"/>
      <dgm:spPr/>
    </dgm:pt>
    <dgm:pt modelId="{9AEDE472-070A-4BD0-B58D-BB26EBAC2BCB}" type="pres">
      <dgm:prSet presAssocID="{2C21A93C-7F4B-41CF-9984-06F48C2D509B}" presName="composite3" presStyleCnt="0"/>
      <dgm:spPr/>
    </dgm:pt>
    <dgm:pt modelId="{C5F6CDAE-C257-4097-8753-3E3B99A3FC25}" type="pres">
      <dgm:prSet presAssocID="{2C21A93C-7F4B-41CF-9984-06F48C2D509B}" presName="background3" presStyleLbl="node3" presStyleIdx="0" presStyleCnt="5"/>
      <dgm:spPr/>
    </dgm:pt>
    <dgm:pt modelId="{5D1B16D9-FBC8-45BC-BB16-ED056F2E1D30}" type="pres">
      <dgm:prSet presAssocID="{2C21A93C-7F4B-41CF-9984-06F48C2D509B}" presName="text3" presStyleLbl="fgAcc3" presStyleIdx="0" presStyleCnt="5">
        <dgm:presLayoutVars>
          <dgm:chPref val="3"/>
        </dgm:presLayoutVars>
      </dgm:prSet>
      <dgm:spPr/>
    </dgm:pt>
    <dgm:pt modelId="{08190A4E-DA6D-4F1F-A304-A9FBB5D35C02}" type="pres">
      <dgm:prSet presAssocID="{2C21A93C-7F4B-41CF-9984-06F48C2D509B}" presName="hierChild4" presStyleCnt="0"/>
      <dgm:spPr/>
    </dgm:pt>
    <dgm:pt modelId="{0921595F-AFF6-4E7C-AE67-47A662394A67}" type="pres">
      <dgm:prSet presAssocID="{008CF74C-6FFB-46C3-A5B7-EFA4F735EEAC}" presName="Name17" presStyleLbl="parChTrans1D3" presStyleIdx="1" presStyleCnt="5"/>
      <dgm:spPr/>
    </dgm:pt>
    <dgm:pt modelId="{3FC61A33-A98D-4032-B3B8-29866FB739BA}" type="pres">
      <dgm:prSet presAssocID="{C7D6534D-D8CC-4770-BE83-E49D9177B365}" presName="hierRoot3" presStyleCnt="0"/>
      <dgm:spPr/>
    </dgm:pt>
    <dgm:pt modelId="{AC81BB2E-6FE8-423B-9672-CDD72667E450}" type="pres">
      <dgm:prSet presAssocID="{C7D6534D-D8CC-4770-BE83-E49D9177B365}" presName="composite3" presStyleCnt="0"/>
      <dgm:spPr/>
    </dgm:pt>
    <dgm:pt modelId="{DBDC360F-E4A1-4CEC-910A-2C40416C8AC2}" type="pres">
      <dgm:prSet presAssocID="{C7D6534D-D8CC-4770-BE83-E49D9177B365}" presName="background3" presStyleLbl="node3" presStyleIdx="1" presStyleCnt="5"/>
      <dgm:spPr/>
    </dgm:pt>
    <dgm:pt modelId="{07DC1116-47CE-4B58-B34A-3CFCFBF515E0}" type="pres">
      <dgm:prSet presAssocID="{C7D6534D-D8CC-4770-BE83-E49D9177B365}" presName="text3" presStyleLbl="fgAcc3" presStyleIdx="1" presStyleCnt="5">
        <dgm:presLayoutVars>
          <dgm:chPref val="3"/>
        </dgm:presLayoutVars>
      </dgm:prSet>
      <dgm:spPr/>
    </dgm:pt>
    <dgm:pt modelId="{1C1A0A57-B9AC-4134-ACC8-8836E6935F22}" type="pres">
      <dgm:prSet presAssocID="{C7D6534D-D8CC-4770-BE83-E49D9177B365}" presName="hierChild4" presStyleCnt="0"/>
      <dgm:spPr/>
    </dgm:pt>
    <dgm:pt modelId="{352D4164-9613-48F4-B58B-C252BABEC215}" type="pres">
      <dgm:prSet presAssocID="{47401EB7-4129-42FB-9731-A5C96D013F2D}" presName="Name10" presStyleLbl="parChTrans1D2" presStyleIdx="1" presStyleCnt="2"/>
      <dgm:spPr/>
    </dgm:pt>
    <dgm:pt modelId="{0938E90A-C008-4B3C-AA40-3C3C1CD27496}" type="pres">
      <dgm:prSet presAssocID="{71FE3C57-288E-4272-85A8-60D0393597F4}" presName="hierRoot2" presStyleCnt="0"/>
      <dgm:spPr/>
    </dgm:pt>
    <dgm:pt modelId="{965AEE01-EE18-4D01-99BF-2E26A83AB1E5}" type="pres">
      <dgm:prSet presAssocID="{71FE3C57-288E-4272-85A8-60D0393597F4}" presName="composite2" presStyleCnt="0"/>
      <dgm:spPr/>
    </dgm:pt>
    <dgm:pt modelId="{8AA796F2-6471-45F3-95B3-0C7E4205BD8C}" type="pres">
      <dgm:prSet presAssocID="{71FE3C57-288E-4272-85A8-60D0393597F4}" presName="background2" presStyleLbl="node2" presStyleIdx="1" presStyleCnt="2"/>
      <dgm:spPr/>
    </dgm:pt>
    <dgm:pt modelId="{887DABF1-D180-4385-A7AD-C820BDCA176A}" type="pres">
      <dgm:prSet presAssocID="{71FE3C57-288E-4272-85A8-60D0393597F4}" presName="text2" presStyleLbl="fgAcc2" presStyleIdx="1" presStyleCnt="2">
        <dgm:presLayoutVars>
          <dgm:chPref val="3"/>
        </dgm:presLayoutVars>
      </dgm:prSet>
      <dgm:spPr/>
    </dgm:pt>
    <dgm:pt modelId="{EF5FB5AE-CFDC-4E7F-87FC-08BFE234E847}" type="pres">
      <dgm:prSet presAssocID="{71FE3C57-288E-4272-85A8-60D0393597F4}" presName="hierChild3" presStyleCnt="0"/>
      <dgm:spPr/>
    </dgm:pt>
    <dgm:pt modelId="{9FEBBB57-C39D-45E6-8094-387FFBCB3325}" type="pres">
      <dgm:prSet presAssocID="{6BE47C32-C0B3-4EC3-AF0F-14A978818DFC}" presName="Name17" presStyleLbl="parChTrans1D3" presStyleIdx="2" presStyleCnt="5"/>
      <dgm:spPr/>
    </dgm:pt>
    <dgm:pt modelId="{4F2E9A6D-0CE9-4D5D-B916-12F4A6D63818}" type="pres">
      <dgm:prSet presAssocID="{A922E1F8-A2B0-4499-941A-7F390B7D7C5A}" presName="hierRoot3" presStyleCnt="0"/>
      <dgm:spPr/>
    </dgm:pt>
    <dgm:pt modelId="{253C5EDF-7E4E-4A54-883F-E535B8E89EA6}" type="pres">
      <dgm:prSet presAssocID="{A922E1F8-A2B0-4499-941A-7F390B7D7C5A}" presName="composite3" presStyleCnt="0"/>
      <dgm:spPr/>
    </dgm:pt>
    <dgm:pt modelId="{294F0E80-1E92-4BE7-A8D1-29BE95FB74CC}" type="pres">
      <dgm:prSet presAssocID="{A922E1F8-A2B0-4499-941A-7F390B7D7C5A}" presName="background3" presStyleLbl="node3" presStyleIdx="2" presStyleCnt="5"/>
      <dgm:spPr/>
    </dgm:pt>
    <dgm:pt modelId="{D3CC78BB-1E70-431A-AF75-D3773718328D}" type="pres">
      <dgm:prSet presAssocID="{A922E1F8-A2B0-4499-941A-7F390B7D7C5A}" presName="text3" presStyleLbl="fgAcc3" presStyleIdx="2" presStyleCnt="5">
        <dgm:presLayoutVars>
          <dgm:chPref val="3"/>
        </dgm:presLayoutVars>
      </dgm:prSet>
      <dgm:spPr/>
    </dgm:pt>
    <dgm:pt modelId="{547A0A46-E037-46F6-95E5-3DE26B795746}" type="pres">
      <dgm:prSet presAssocID="{A922E1F8-A2B0-4499-941A-7F390B7D7C5A}" presName="hierChild4" presStyleCnt="0"/>
      <dgm:spPr/>
    </dgm:pt>
    <dgm:pt modelId="{6E96D4FF-F592-4866-ADE7-547C2C44D882}" type="pres">
      <dgm:prSet presAssocID="{19CCA6F2-C717-4802-9446-A2B768726FF9}" presName="Name17" presStyleLbl="parChTrans1D3" presStyleIdx="3" presStyleCnt="5"/>
      <dgm:spPr/>
    </dgm:pt>
    <dgm:pt modelId="{68740B13-6BC9-4864-B085-D470E6FB91B6}" type="pres">
      <dgm:prSet presAssocID="{70EF1F2C-A69A-4954-A81F-723D3F479074}" presName="hierRoot3" presStyleCnt="0"/>
      <dgm:spPr/>
    </dgm:pt>
    <dgm:pt modelId="{2A0C3A8E-C16C-4026-BDAC-2571046D8970}" type="pres">
      <dgm:prSet presAssocID="{70EF1F2C-A69A-4954-A81F-723D3F479074}" presName="composite3" presStyleCnt="0"/>
      <dgm:spPr/>
    </dgm:pt>
    <dgm:pt modelId="{ABF6D6F0-DCF8-4ED2-A3D8-E86B3EA060B6}" type="pres">
      <dgm:prSet presAssocID="{70EF1F2C-A69A-4954-A81F-723D3F479074}" presName="background3" presStyleLbl="node3" presStyleIdx="3" presStyleCnt="5"/>
      <dgm:spPr/>
    </dgm:pt>
    <dgm:pt modelId="{891BC624-5B4D-457D-A56F-FB6E0C40112C}" type="pres">
      <dgm:prSet presAssocID="{70EF1F2C-A69A-4954-A81F-723D3F479074}" presName="text3" presStyleLbl="fgAcc3" presStyleIdx="3" presStyleCnt="5">
        <dgm:presLayoutVars>
          <dgm:chPref val="3"/>
        </dgm:presLayoutVars>
      </dgm:prSet>
      <dgm:spPr/>
    </dgm:pt>
    <dgm:pt modelId="{E30757B8-55E1-45D0-99C7-7B328A90C174}" type="pres">
      <dgm:prSet presAssocID="{70EF1F2C-A69A-4954-A81F-723D3F479074}" presName="hierChild4" presStyleCnt="0"/>
      <dgm:spPr/>
    </dgm:pt>
    <dgm:pt modelId="{E3220B36-D19C-4ED0-B959-6C958DA38D7E}" type="pres">
      <dgm:prSet presAssocID="{B9944D02-B802-4457-A409-66D4F30BEF4E}" presName="Name17" presStyleLbl="parChTrans1D3" presStyleIdx="4" presStyleCnt="5"/>
      <dgm:spPr/>
    </dgm:pt>
    <dgm:pt modelId="{D5C83588-7D9A-4116-BC2B-CCE2445C29D7}" type="pres">
      <dgm:prSet presAssocID="{F8F8C29B-87E9-4381-AE59-8204633547A7}" presName="hierRoot3" presStyleCnt="0"/>
      <dgm:spPr/>
    </dgm:pt>
    <dgm:pt modelId="{C5DE2602-3DD5-45FF-B5C9-93C76CFD8E67}" type="pres">
      <dgm:prSet presAssocID="{F8F8C29B-87E9-4381-AE59-8204633547A7}" presName="composite3" presStyleCnt="0"/>
      <dgm:spPr/>
    </dgm:pt>
    <dgm:pt modelId="{6BEDA6D4-1F86-4E50-8D73-B99060342561}" type="pres">
      <dgm:prSet presAssocID="{F8F8C29B-87E9-4381-AE59-8204633547A7}" presName="background3" presStyleLbl="node3" presStyleIdx="4" presStyleCnt="5"/>
      <dgm:spPr/>
    </dgm:pt>
    <dgm:pt modelId="{5282F89C-BFA9-47F9-BE2E-C124FBEC2353}" type="pres">
      <dgm:prSet presAssocID="{F8F8C29B-87E9-4381-AE59-8204633547A7}" presName="text3" presStyleLbl="fgAcc3" presStyleIdx="4" presStyleCnt="5">
        <dgm:presLayoutVars>
          <dgm:chPref val="3"/>
        </dgm:presLayoutVars>
      </dgm:prSet>
      <dgm:spPr/>
    </dgm:pt>
    <dgm:pt modelId="{39665134-6D9C-4798-ABA3-C5F135846981}" type="pres">
      <dgm:prSet presAssocID="{F8F8C29B-87E9-4381-AE59-8204633547A7}" presName="hierChild4" presStyleCnt="0"/>
      <dgm:spPr/>
    </dgm:pt>
  </dgm:ptLst>
  <dgm:cxnLst>
    <dgm:cxn modelId="{3B28940C-B49B-4CB3-9AD6-42EB428C76F5}" type="presOf" srcId="{19CCA6F2-C717-4802-9446-A2B768726FF9}" destId="{6E96D4FF-F592-4866-ADE7-547C2C44D882}" srcOrd="0" destOrd="0" presId="urn:microsoft.com/office/officeart/2005/8/layout/hierarchy1"/>
    <dgm:cxn modelId="{FA471413-7971-4080-AB3F-6BC429D765FA}" type="presOf" srcId="{6BE47C32-C0B3-4EC3-AF0F-14A978818DFC}" destId="{9FEBBB57-C39D-45E6-8094-387FFBCB3325}" srcOrd="0" destOrd="0" presId="urn:microsoft.com/office/officeart/2005/8/layout/hierarchy1"/>
    <dgm:cxn modelId="{3A08621C-A287-42AA-9C48-BBEC71F5551A}" type="presOf" srcId="{008CF74C-6FFB-46C3-A5B7-EFA4F735EEAC}" destId="{0921595F-AFF6-4E7C-AE67-47A662394A67}" srcOrd="0" destOrd="0" presId="urn:microsoft.com/office/officeart/2005/8/layout/hierarchy1"/>
    <dgm:cxn modelId="{17D95B25-5C55-48F9-99A0-3904AE1821DC}" type="presOf" srcId="{A922E1F8-A2B0-4499-941A-7F390B7D7C5A}" destId="{D3CC78BB-1E70-431A-AF75-D3773718328D}" srcOrd="0" destOrd="0" presId="urn:microsoft.com/office/officeart/2005/8/layout/hierarchy1"/>
    <dgm:cxn modelId="{B5FDCE26-3200-4162-A42D-A640E7DE657C}" type="presOf" srcId="{AAA688E5-E322-4059-B47C-DD23B2F86CBA}" destId="{D6B31478-D706-4D2E-9C50-C13BE9035363}" srcOrd="0" destOrd="0" presId="urn:microsoft.com/office/officeart/2005/8/layout/hierarchy1"/>
    <dgm:cxn modelId="{8246922B-A378-493A-9962-96D866BB8BA1}" type="presOf" srcId="{078065FA-696D-4611-BBE0-6A36F9EF0365}" destId="{F101CCF1-E3CA-41BB-883C-A2571F36A581}" srcOrd="0" destOrd="0" presId="urn:microsoft.com/office/officeart/2005/8/layout/hierarchy1"/>
    <dgm:cxn modelId="{5AF23E40-CAAD-408A-A811-A8765618707B}" type="presOf" srcId="{47401EB7-4129-42FB-9731-A5C96D013F2D}" destId="{352D4164-9613-48F4-B58B-C252BABEC215}" srcOrd="0" destOrd="0" presId="urn:microsoft.com/office/officeart/2005/8/layout/hierarchy1"/>
    <dgm:cxn modelId="{855A5365-AED5-4497-AC9F-CBBA70C356A7}" srcId="{F7528694-7A0E-4B0C-8E45-6D8546B14DA1}" destId="{C45BD224-6220-4856-8174-741797E97562}" srcOrd="0" destOrd="0" parTransId="{078065FA-696D-4611-BBE0-6A36F9EF0365}" sibTransId="{2D1EB2B5-5A64-4AFF-B3A0-17C1793C47D3}"/>
    <dgm:cxn modelId="{64161B67-4A22-4874-A839-BD57B7184F14}" type="presOf" srcId="{2C21A93C-7F4B-41CF-9984-06F48C2D509B}" destId="{5D1B16D9-FBC8-45BC-BB16-ED056F2E1D30}" srcOrd="0" destOrd="0" presId="urn:microsoft.com/office/officeart/2005/8/layout/hierarchy1"/>
    <dgm:cxn modelId="{C1011469-0037-4065-8672-82716F9B43BC}" type="presOf" srcId="{B9944D02-B802-4457-A409-66D4F30BEF4E}" destId="{E3220B36-D19C-4ED0-B959-6C958DA38D7E}" srcOrd="0" destOrd="0" presId="urn:microsoft.com/office/officeart/2005/8/layout/hierarchy1"/>
    <dgm:cxn modelId="{74E38A6F-E153-4B74-BBE5-CCE189C36A34}" srcId="{C45BD224-6220-4856-8174-741797E97562}" destId="{C7D6534D-D8CC-4770-BE83-E49D9177B365}" srcOrd="1" destOrd="0" parTransId="{008CF74C-6FFB-46C3-A5B7-EFA4F735EEAC}" sibTransId="{116AA528-15FF-42F0-930B-896B53C4BA47}"/>
    <dgm:cxn modelId="{AC164C70-C44A-4FC1-B3A7-AA9DCF2DD336}" srcId="{5139F0E7-E9C7-49B3-9EE7-108F14FB7CC5}" destId="{F7528694-7A0E-4B0C-8E45-6D8546B14DA1}" srcOrd="0" destOrd="0" parTransId="{34A8AF03-2813-4BCE-AA29-C178FDE47CAE}" sibTransId="{EC28973B-FFEC-450C-8E5D-3AADB15D1D49}"/>
    <dgm:cxn modelId="{97D65C96-B6C2-4068-953C-508D893E31DC}" srcId="{71FE3C57-288E-4272-85A8-60D0393597F4}" destId="{F8F8C29B-87E9-4381-AE59-8204633547A7}" srcOrd="2" destOrd="0" parTransId="{B9944D02-B802-4457-A409-66D4F30BEF4E}" sibTransId="{6A833303-D6AD-406F-AA24-8C78D109A3F6}"/>
    <dgm:cxn modelId="{6D22FC9D-73AD-41DA-A7E1-0B7127D09AA3}" srcId="{C45BD224-6220-4856-8174-741797E97562}" destId="{2C21A93C-7F4B-41CF-9984-06F48C2D509B}" srcOrd="0" destOrd="0" parTransId="{AAA688E5-E322-4059-B47C-DD23B2F86CBA}" sibTransId="{84765ECB-2574-454A-AE34-F984EBD39532}"/>
    <dgm:cxn modelId="{B3F6F4A8-E795-4C70-AF27-9C547A5DE43F}" srcId="{F7528694-7A0E-4B0C-8E45-6D8546B14DA1}" destId="{71FE3C57-288E-4272-85A8-60D0393597F4}" srcOrd="1" destOrd="0" parTransId="{47401EB7-4129-42FB-9731-A5C96D013F2D}" sibTransId="{43D80184-2BED-47CC-AE10-7F76E879DE2B}"/>
    <dgm:cxn modelId="{39FBC0AF-C2A3-4AFD-923D-7100DB7DE13D}" type="presOf" srcId="{F7528694-7A0E-4B0C-8E45-6D8546B14DA1}" destId="{32085A48-FAA6-4DB1-81F2-C72E6D71D75A}" srcOrd="0" destOrd="0" presId="urn:microsoft.com/office/officeart/2005/8/layout/hierarchy1"/>
    <dgm:cxn modelId="{B6D423C2-8A8F-4E00-82E7-5731E422284C}" type="presOf" srcId="{5139F0E7-E9C7-49B3-9EE7-108F14FB7CC5}" destId="{4D7CCAD2-CBF3-495D-8405-155D713C4053}" srcOrd="0" destOrd="0" presId="urn:microsoft.com/office/officeart/2005/8/layout/hierarchy1"/>
    <dgm:cxn modelId="{FEDE32C3-3AD3-4DA0-AD09-89063C83E0EC}" type="presOf" srcId="{71FE3C57-288E-4272-85A8-60D0393597F4}" destId="{887DABF1-D180-4385-A7AD-C820BDCA176A}" srcOrd="0" destOrd="0" presId="urn:microsoft.com/office/officeart/2005/8/layout/hierarchy1"/>
    <dgm:cxn modelId="{2EC0BFD4-CB99-4B48-86A3-FE9F515DAA79}" type="presOf" srcId="{70EF1F2C-A69A-4954-A81F-723D3F479074}" destId="{891BC624-5B4D-457D-A56F-FB6E0C40112C}" srcOrd="0" destOrd="0" presId="urn:microsoft.com/office/officeart/2005/8/layout/hierarchy1"/>
    <dgm:cxn modelId="{B47A9ADE-2367-41CF-85AD-E975A855AF82}" type="presOf" srcId="{C7D6534D-D8CC-4770-BE83-E49D9177B365}" destId="{07DC1116-47CE-4B58-B34A-3CFCFBF515E0}" srcOrd="0" destOrd="0" presId="urn:microsoft.com/office/officeart/2005/8/layout/hierarchy1"/>
    <dgm:cxn modelId="{9E21D0E7-313D-4D9A-A4A1-61C4564A5224}" srcId="{71FE3C57-288E-4272-85A8-60D0393597F4}" destId="{70EF1F2C-A69A-4954-A81F-723D3F479074}" srcOrd="1" destOrd="0" parTransId="{19CCA6F2-C717-4802-9446-A2B768726FF9}" sibTransId="{33C4770B-6930-43E4-A939-71E9FBABDA26}"/>
    <dgm:cxn modelId="{65035DF4-BD0A-4439-BD14-12BCCCACB0C6}" type="presOf" srcId="{F8F8C29B-87E9-4381-AE59-8204633547A7}" destId="{5282F89C-BFA9-47F9-BE2E-C124FBEC2353}" srcOrd="0" destOrd="0" presId="urn:microsoft.com/office/officeart/2005/8/layout/hierarchy1"/>
    <dgm:cxn modelId="{0D6E18F8-5B7D-4CB1-BD11-7730FC57C0AC}" srcId="{71FE3C57-288E-4272-85A8-60D0393597F4}" destId="{A922E1F8-A2B0-4499-941A-7F390B7D7C5A}" srcOrd="0" destOrd="0" parTransId="{6BE47C32-C0B3-4EC3-AF0F-14A978818DFC}" sibTransId="{59146CA5-F3EE-4C7A-B647-B2D0880A9C68}"/>
    <dgm:cxn modelId="{2466C2F8-EB1D-482B-9F19-D34585AB86F8}" type="presOf" srcId="{C45BD224-6220-4856-8174-741797E97562}" destId="{076E5684-1631-4006-936E-BBD101386A7C}" srcOrd="0" destOrd="0" presId="urn:microsoft.com/office/officeart/2005/8/layout/hierarchy1"/>
    <dgm:cxn modelId="{92493BD7-7C37-4256-A9D6-5784E8086B2E}" type="presParOf" srcId="{4D7CCAD2-CBF3-495D-8405-155D713C4053}" destId="{C0318963-1479-4625-98F7-6B144BD6B301}" srcOrd="0" destOrd="0" presId="urn:microsoft.com/office/officeart/2005/8/layout/hierarchy1"/>
    <dgm:cxn modelId="{5A94D199-021A-409D-8819-1F047D4FF7A6}" type="presParOf" srcId="{C0318963-1479-4625-98F7-6B144BD6B301}" destId="{88FC3BC9-5837-4204-A73D-94A9F5F48AED}" srcOrd="0" destOrd="0" presId="urn:microsoft.com/office/officeart/2005/8/layout/hierarchy1"/>
    <dgm:cxn modelId="{612E927F-4304-4670-B37A-A43E735F7B31}" type="presParOf" srcId="{88FC3BC9-5837-4204-A73D-94A9F5F48AED}" destId="{BB3BA1EB-D0B0-4FD5-AEF6-16E36C4B0527}" srcOrd="0" destOrd="0" presId="urn:microsoft.com/office/officeart/2005/8/layout/hierarchy1"/>
    <dgm:cxn modelId="{B0C84BD1-5B41-474C-AFF7-02F250415ABA}" type="presParOf" srcId="{88FC3BC9-5837-4204-A73D-94A9F5F48AED}" destId="{32085A48-FAA6-4DB1-81F2-C72E6D71D75A}" srcOrd="1" destOrd="0" presId="urn:microsoft.com/office/officeart/2005/8/layout/hierarchy1"/>
    <dgm:cxn modelId="{020D3D6D-206C-4ACA-9090-0007BAF5BFD7}" type="presParOf" srcId="{C0318963-1479-4625-98F7-6B144BD6B301}" destId="{D73D9119-AB4F-4B58-8631-C60B31B8B81A}" srcOrd="1" destOrd="0" presId="urn:microsoft.com/office/officeart/2005/8/layout/hierarchy1"/>
    <dgm:cxn modelId="{A9DCFAED-723F-457C-B009-0647BED110A1}" type="presParOf" srcId="{D73D9119-AB4F-4B58-8631-C60B31B8B81A}" destId="{F101CCF1-E3CA-41BB-883C-A2571F36A581}" srcOrd="0" destOrd="0" presId="urn:microsoft.com/office/officeart/2005/8/layout/hierarchy1"/>
    <dgm:cxn modelId="{A56A8A56-C025-4DDD-A635-B5FEA6B08C2C}" type="presParOf" srcId="{D73D9119-AB4F-4B58-8631-C60B31B8B81A}" destId="{F101467B-0617-47DD-A3B0-16A9FC36F453}" srcOrd="1" destOrd="0" presId="urn:microsoft.com/office/officeart/2005/8/layout/hierarchy1"/>
    <dgm:cxn modelId="{BDAF752B-76E5-48A6-B73C-CF109C79EBC2}" type="presParOf" srcId="{F101467B-0617-47DD-A3B0-16A9FC36F453}" destId="{00969366-4418-42A4-9B99-6BA184BFFAC1}" srcOrd="0" destOrd="0" presId="urn:microsoft.com/office/officeart/2005/8/layout/hierarchy1"/>
    <dgm:cxn modelId="{2C3B8527-A252-4A77-B32B-E9D0B46BA44C}" type="presParOf" srcId="{00969366-4418-42A4-9B99-6BA184BFFAC1}" destId="{06797965-AF3C-498A-9EE1-BC59290A6D54}" srcOrd="0" destOrd="0" presId="urn:microsoft.com/office/officeart/2005/8/layout/hierarchy1"/>
    <dgm:cxn modelId="{E47F1765-1ECA-4F05-83E8-CD84C2C278D2}" type="presParOf" srcId="{00969366-4418-42A4-9B99-6BA184BFFAC1}" destId="{076E5684-1631-4006-936E-BBD101386A7C}" srcOrd="1" destOrd="0" presId="urn:microsoft.com/office/officeart/2005/8/layout/hierarchy1"/>
    <dgm:cxn modelId="{2FBB20E4-EC48-4204-838C-F596055809E3}" type="presParOf" srcId="{F101467B-0617-47DD-A3B0-16A9FC36F453}" destId="{4AF148F6-9534-42D5-B80E-5AB290A3A2D8}" srcOrd="1" destOrd="0" presId="urn:microsoft.com/office/officeart/2005/8/layout/hierarchy1"/>
    <dgm:cxn modelId="{559D07BD-516B-4240-B144-B35317D28A7A}" type="presParOf" srcId="{4AF148F6-9534-42D5-B80E-5AB290A3A2D8}" destId="{D6B31478-D706-4D2E-9C50-C13BE9035363}" srcOrd="0" destOrd="0" presId="urn:microsoft.com/office/officeart/2005/8/layout/hierarchy1"/>
    <dgm:cxn modelId="{9663DCD2-ABC2-4D79-81BD-E49F436CC1E0}" type="presParOf" srcId="{4AF148F6-9534-42D5-B80E-5AB290A3A2D8}" destId="{773BF76D-15B9-46CC-9B63-3C334EA7ABFA}" srcOrd="1" destOrd="0" presId="urn:microsoft.com/office/officeart/2005/8/layout/hierarchy1"/>
    <dgm:cxn modelId="{0F0366F8-29D2-49EF-BBCE-C43873F4BA45}" type="presParOf" srcId="{773BF76D-15B9-46CC-9B63-3C334EA7ABFA}" destId="{9AEDE472-070A-4BD0-B58D-BB26EBAC2BCB}" srcOrd="0" destOrd="0" presId="urn:microsoft.com/office/officeart/2005/8/layout/hierarchy1"/>
    <dgm:cxn modelId="{D59E627B-8D10-471F-A751-0B983A0488FC}" type="presParOf" srcId="{9AEDE472-070A-4BD0-B58D-BB26EBAC2BCB}" destId="{C5F6CDAE-C257-4097-8753-3E3B99A3FC25}" srcOrd="0" destOrd="0" presId="urn:microsoft.com/office/officeart/2005/8/layout/hierarchy1"/>
    <dgm:cxn modelId="{F5156447-29E0-47AA-A88A-AB4F1F1981CA}" type="presParOf" srcId="{9AEDE472-070A-4BD0-B58D-BB26EBAC2BCB}" destId="{5D1B16D9-FBC8-45BC-BB16-ED056F2E1D30}" srcOrd="1" destOrd="0" presId="urn:microsoft.com/office/officeart/2005/8/layout/hierarchy1"/>
    <dgm:cxn modelId="{DB4FF8DC-4646-4D97-A77E-ED4516C52EFF}" type="presParOf" srcId="{773BF76D-15B9-46CC-9B63-3C334EA7ABFA}" destId="{08190A4E-DA6D-4F1F-A304-A9FBB5D35C02}" srcOrd="1" destOrd="0" presId="urn:microsoft.com/office/officeart/2005/8/layout/hierarchy1"/>
    <dgm:cxn modelId="{03A2D35B-C43F-489F-874E-08BA9BBC92B3}" type="presParOf" srcId="{4AF148F6-9534-42D5-B80E-5AB290A3A2D8}" destId="{0921595F-AFF6-4E7C-AE67-47A662394A67}" srcOrd="2" destOrd="0" presId="urn:microsoft.com/office/officeart/2005/8/layout/hierarchy1"/>
    <dgm:cxn modelId="{DFAE36D3-2A08-4377-A8BE-6BF04C796F0C}" type="presParOf" srcId="{4AF148F6-9534-42D5-B80E-5AB290A3A2D8}" destId="{3FC61A33-A98D-4032-B3B8-29866FB739BA}" srcOrd="3" destOrd="0" presId="urn:microsoft.com/office/officeart/2005/8/layout/hierarchy1"/>
    <dgm:cxn modelId="{6FC2BDF6-EA68-4990-9332-20C3424DBC91}" type="presParOf" srcId="{3FC61A33-A98D-4032-B3B8-29866FB739BA}" destId="{AC81BB2E-6FE8-423B-9672-CDD72667E450}" srcOrd="0" destOrd="0" presId="urn:microsoft.com/office/officeart/2005/8/layout/hierarchy1"/>
    <dgm:cxn modelId="{4210714F-9C99-4B26-BDBB-9D9803DE80AE}" type="presParOf" srcId="{AC81BB2E-6FE8-423B-9672-CDD72667E450}" destId="{DBDC360F-E4A1-4CEC-910A-2C40416C8AC2}" srcOrd="0" destOrd="0" presId="urn:microsoft.com/office/officeart/2005/8/layout/hierarchy1"/>
    <dgm:cxn modelId="{B4B81CB7-627F-48D9-96F5-9B17BAF0F7AB}" type="presParOf" srcId="{AC81BB2E-6FE8-423B-9672-CDD72667E450}" destId="{07DC1116-47CE-4B58-B34A-3CFCFBF515E0}" srcOrd="1" destOrd="0" presId="urn:microsoft.com/office/officeart/2005/8/layout/hierarchy1"/>
    <dgm:cxn modelId="{8B14A781-A57C-41AA-A716-B52CE04717ED}" type="presParOf" srcId="{3FC61A33-A98D-4032-B3B8-29866FB739BA}" destId="{1C1A0A57-B9AC-4134-ACC8-8836E6935F22}" srcOrd="1" destOrd="0" presId="urn:microsoft.com/office/officeart/2005/8/layout/hierarchy1"/>
    <dgm:cxn modelId="{EF0613CA-9E47-4158-A966-F24E16A73D51}" type="presParOf" srcId="{D73D9119-AB4F-4B58-8631-C60B31B8B81A}" destId="{352D4164-9613-48F4-B58B-C252BABEC215}" srcOrd="2" destOrd="0" presId="urn:microsoft.com/office/officeart/2005/8/layout/hierarchy1"/>
    <dgm:cxn modelId="{39082EA9-6B20-4F51-983E-F0291395A097}" type="presParOf" srcId="{D73D9119-AB4F-4B58-8631-C60B31B8B81A}" destId="{0938E90A-C008-4B3C-AA40-3C3C1CD27496}" srcOrd="3" destOrd="0" presId="urn:microsoft.com/office/officeart/2005/8/layout/hierarchy1"/>
    <dgm:cxn modelId="{D47AA081-95EC-4C59-9EBC-5E37ADA01381}" type="presParOf" srcId="{0938E90A-C008-4B3C-AA40-3C3C1CD27496}" destId="{965AEE01-EE18-4D01-99BF-2E26A83AB1E5}" srcOrd="0" destOrd="0" presId="urn:microsoft.com/office/officeart/2005/8/layout/hierarchy1"/>
    <dgm:cxn modelId="{3F8488B4-C084-44EC-B279-A2772A25556C}" type="presParOf" srcId="{965AEE01-EE18-4D01-99BF-2E26A83AB1E5}" destId="{8AA796F2-6471-45F3-95B3-0C7E4205BD8C}" srcOrd="0" destOrd="0" presId="urn:microsoft.com/office/officeart/2005/8/layout/hierarchy1"/>
    <dgm:cxn modelId="{25324B5F-8A04-4F99-89B3-ADF5C3BA942C}" type="presParOf" srcId="{965AEE01-EE18-4D01-99BF-2E26A83AB1E5}" destId="{887DABF1-D180-4385-A7AD-C820BDCA176A}" srcOrd="1" destOrd="0" presId="urn:microsoft.com/office/officeart/2005/8/layout/hierarchy1"/>
    <dgm:cxn modelId="{C321B04F-BA59-4ED2-AEE2-4914D923957E}" type="presParOf" srcId="{0938E90A-C008-4B3C-AA40-3C3C1CD27496}" destId="{EF5FB5AE-CFDC-4E7F-87FC-08BFE234E847}" srcOrd="1" destOrd="0" presId="urn:microsoft.com/office/officeart/2005/8/layout/hierarchy1"/>
    <dgm:cxn modelId="{31B63E48-45CC-480D-80C3-40F56CE2DAFE}" type="presParOf" srcId="{EF5FB5AE-CFDC-4E7F-87FC-08BFE234E847}" destId="{9FEBBB57-C39D-45E6-8094-387FFBCB3325}" srcOrd="0" destOrd="0" presId="urn:microsoft.com/office/officeart/2005/8/layout/hierarchy1"/>
    <dgm:cxn modelId="{9669CC78-CBEE-41BD-BADC-96C814A1370B}" type="presParOf" srcId="{EF5FB5AE-CFDC-4E7F-87FC-08BFE234E847}" destId="{4F2E9A6D-0CE9-4D5D-B916-12F4A6D63818}" srcOrd="1" destOrd="0" presId="urn:microsoft.com/office/officeart/2005/8/layout/hierarchy1"/>
    <dgm:cxn modelId="{FCB288BD-268B-4D6B-913A-E241911CCCEA}" type="presParOf" srcId="{4F2E9A6D-0CE9-4D5D-B916-12F4A6D63818}" destId="{253C5EDF-7E4E-4A54-883F-E535B8E89EA6}" srcOrd="0" destOrd="0" presId="urn:microsoft.com/office/officeart/2005/8/layout/hierarchy1"/>
    <dgm:cxn modelId="{237AB689-EA30-4C67-AF6E-F4714C329452}" type="presParOf" srcId="{253C5EDF-7E4E-4A54-883F-E535B8E89EA6}" destId="{294F0E80-1E92-4BE7-A8D1-29BE95FB74CC}" srcOrd="0" destOrd="0" presId="urn:microsoft.com/office/officeart/2005/8/layout/hierarchy1"/>
    <dgm:cxn modelId="{1E9E29E9-869B-4F2B-8F2A-2BBBD9CDF21B}" type="presParOf" srcId="{253C5EDF-7E4E-4A54-883F-E535B8E89EA6}" destId="{D3CC78BB-1E70-431A-AF75-D3773718328D}" srcOrd="1" destOrd="0" presId="urn:microsoft.com/office/officeart/2005/8/layout/hierarchy1"/>
    <dgm:cxn modelId="{308078FD-2410-4C7A-BB9A-866F72974CAC}" type="presParOf" srcId="{4F2E9A6D-0CE9-4D5D-B916-12F4A6D63818}" destId="{547A0A46-E037-46F6-95E5-3DE26B795746}" srcOrd="1" destOrd="0" presId="urn:microsoft.com/office/officeart/2005/8/layout/hierarchy1"/>
    <dgm:cxn modelId="{487EED24-CE5B-428E-85F8-C3B45C9D5425}" type="presParOf" srcId="{EF5FB5AE-CFDC-4E7F-87FC-08BFE234E847}" destId="{6E96D4FF-F592-4866-ADE7-547C2C44D882}" srcOrd="2" destOrd="0" presId="urn:microsoft.com/office/officeart/2005/8/layout/hierarchy1"/>
    <dgm:cxn modelId="{DFFDB2C7-8152-4E1C-AA45-C0E124ACB1DA}" type="presParOf" srcId="{EF5FB5AE-CFDC-4E7F-87FC-08BFE234E847}" destId="{68740B13-6BC9-4864-B085-D470E6FB91B6}" srcOrd="3" destOrd="0" presId="urn:microsoft.com/office/officeart/2005/8/layout/hierarchy1"/>
    <dgm:cxn modelId="{BE5DBDE6-20A4-46E3-B550-CB80F856E936}" type="presParOf" srcId="{68740B13-6BC9-4864-B085-D470E6FB91B6}" destId="{2A0C3A8E-C16C-4026-BDAC-2571046D8970}" srcOrd="0" destOrd="0" presId="urn:microsoft.com/office/officeart/2005/8/layout/hierarchy1"/>
    <dgm:cxn modelId="{4DA075BC-A22F-409D-9188-5CB8C4A5C3A8}" type="presParOf" srcId="{2A0C3A8E-C16C-4026-BDAC-2571046D8970}" destId="{ABF6D6F0-DCF8-4ED2-A3D8-E86B3EA060B6}" srcOrd="0" destOrd="0" presId="urn:microsoft.com/office/officeart/2005/8/layout/hierarchy1"/>
    <dgm:cxn modelId="{5393BA76-9FA8-430C-8DB3-6DFA16DB49AB}" type="presParOf" srcId="{2A0C3A8E-C16C-4026-BDAC-2571046D8970}" destId="{891BC624-5B4D-457D-A56F-FB6E0C40112C}" srcOrd="1" destOrd="0" presId="urn:microsoft.com/office/officeart/2005/8/layout/hierarchy1"/>
    <dgm:cxn modelId="{A176432A-38FD-48AF-A9ED-94949AAF8D05}" type="presParOf" srcId="{68740B13-6BC9-4864-B085-D470E6FB91B6}" destId="{E30757B8-55E1-45D0-99C7-7B328A90C174}" srcOrd="1" destOrd="0" presId="urn:microsoft.com/office/officeart/2005/8/layout/hierarchy1"/>
    <dgm:cxn modelId="{0C9C45CD-FA86-408B-BBD6-71CA58A2E8C8}" type="presParOf" srcId="{EF5FB5AE-CFDC-4E7F-87FC-08BFE234E847}" destId="{E3220B36-D19C-4ED0-B959-6C958DA38D7E}" srcOrd="4" destOrd="0" presId="urn:microsoft.com/office/officeart/2005/8/layout/hierarchy1"/>
    <dgm:cxn modelId="{968F520F-E7CF-4E18-A989-F61BBBEB6882}" type="presParOf" srcId="{EF5FB5AE-CFDC-4E7F-87FC-08BFE234E847}" destId="{D5C83588-7D9A-4116-BC2B-CCE2445C29D7}" srcOrd="5" destOrd="0" presId="urn:microsoft.com/office/officeart/2005/8/layout/hierarchy1"/>
    <dgm:cxn modelId="{DD8FAF7A-BB71-4E2E-A580-319E69D5DFEC}" type="presParOf" srcId="{D5C83588-7D9A-4116-BC2B-CCE2445C29D7}" destId="{C5DE2602-3DD5-45FF-B5C9-93C76CFD8E67}" srcOrd="0" destOrd="0" presId="urn:microsoft.com/office/officeart/2005/8/layout/hierarchy1"/>
    <dgm:cxn modelId="{10B1A965-94B0-4E2C-B2F0-FBA0100812E1}" type="presParOf" srcId="{C5DE2602-3DD5-45FF-B5C9-93C76CFD8E67}" destId="{6BEDA6D4-1F86-4E50-8D73-B99060342561}" srcOrd="0" destOrd="0" presId="urn:microsoft.com/office/officeart/2005/8/layout/hierarchy1"/>
    <dgm:cxn modelId="{10F8562C-CC94-4135-AC71-4BEC90C5D7E3}" type="presParOf" srcId="{C5DE2602-3DD5-45FF-B5C9-93C76CFD8E67}" destId="{5282F89C-BFA9-47F9-BE2E-C124FBEC2353}" srcOrd="1" destOrd="0" presId="urn:microsoft.com/office/officeart/2005/8/layout/hierarchy1"/>
    <dgm:cxn modelId="{680CB60B-16A5-47B7-8F37-CD680299DAE8}" type="presParOf" srcId="{D5C83588-7D9A-4116-BC2B-CCE2445C29D7}" destId="{39665134-6D9C-4798-ABA3-C5F13584698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6785DF-AF94-4BAF-89DD-614021C3218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0EDC727F-48CE-46A0-B102-EDE94E69921F}">
      <dgm:prSet phldrT="[文本]"/>
      <dgm:spPr/>
      <dgm:t>
        <a:bodyPr/>
        <a:lstStyle/>
        <a:p>
          <a:r>
            <a:rPr lang="en-US" altLang="zh-CN" dirty="0"/>
            <a:t>AIPL</a:t>
          </a:r>
          <a:endParaRPr lang="zh-CN" altLang="en-US" dirty="0"/>
        </a:p>
      </dgm:t>
    </dgm:pt>
    <dgm:pt modelId="{C0B5041E-D7E4-4F89-95E1-728D3DFED11C}" type="parTrans" cxnId="{CE8A1CC2-2A73-49F1-AD44-3FDDEF5C7F3C}">
      <dgm:prSet/>
      <dgm:spPr/>
      <dgm:t>
        <a:bodyPr/>
        <a:lstStyle/>
        <a:p>
          <a:endParaRPr lang="zh-CN" altLang="en-US"/>
        </a:p>
      </dgm:t>
    </dgm:pt>
    <dgm:pt modelId="{E79B55CA-36DD-4A94-9019-538460F430C5}" type="sibTrans" cxnId="{CE8A1CC2-2A73-49F1-AD44-3FDDEF5C7F3C}">
      <dgm:prSet/>
      <dgm:spPr/>
      <dgm:t>
        <a:bodyPr/>
        <a:lstStyle/>
        <a:p>
          <a:endParaRPr lang="zh-CN" altLang="en-US"/>
        </a:p>
      </dgm:t>
    </dgm:pt>
    <dgm:pt modelId="{2CF0C025-DF6C-4367-ADF6-9E9D63D51D68}">
      <dgm:prSet phldrT="[文本]"/>
      <dgm:spPr/>
      <dgm:t>
        <a:bodyPr/>
        <a:lstStyle/>
        <a:p>
          <a:r>
            <a:rPr lang="en-US" altLang="zh-CN" dirty="0"/>
            <a:t>A\I\P\L</a:t>
          </a:r>
          <a:r>
            <a:rPr lang="zh-CN" altLang="en-US" dirty="0"/>
            <a:t>指标（和子指标）</a:t>
          </a:r>
        </a:p>
      </dgm:t>
    </dgm:pt>
    <dgm:pt modelId="{BF8B3D1B-8DE1-4968-BEE2-1AFFFEF10882}" type="parTrans" cxnId="{3E3C7B31-5F4C-459F-9704-75C9D9C20FBB}">
      <dgm:prSet/>
      <dgm:spPr/>
      <dgm:t>
        <a:bodyPr/>
        <a:lstStyle/>
        <a:p>
          <a:endParaRPr lang="zh-CN" altLang="en-US"/>
        </a:p>
      </dgm:t>
    </dgm:pt>
    <dgm:pt modelId="{CB751EC2-F47C-4316-8AD1-F837C4157F8E}" type="sibTrans" cxnId="{3E3C7B31-5F4C-459F-9704-75C9D9C20FBB}">
      <dgm:prSet/>
      <dgm:spPr/>
      <dgm:t>
        <a:bodyPr/>
        <a:lstStyle/>
        <a:p>
          <a:endParaRPr lang="zh-CN" altLang="en-US"/>
        </a:p>
      </dgm:t>
    </dgm:pt>
    <dgm:pt modelId="{5936F6CC-CE74-4E0B-A7C5-F004BE5A8EF5}">
      <dgm:prSet phldrT="[文本]"/>
      <dgm:spPr/>
      <dgm:t>
        <a:bodyPr/>
        <a:lstStyle/>
        <a:p>
          <a:r>
            <a:rPr lang="zh-CN" altLang="en-US" dirty="0"/>
            <a:t>同比环比变化</a:t>
          </a:r>
        </a:p>
      </dgm:t>
    </dgm:pt>
    <dgm:pt modelId="{CCE85535-0DC5-4D4D-B1BC-8DD8A856F6A1}" type="parTrans" cxnId="{451CB3FF-2C8E-4585-B729-26EB246EBDC4}">
      <dgm:prSet/>
      <dgm:spPr/>
      <dgm:t>
        <a:bodyPr/>
        <a:lstStyle/>
        <a:p>
          <a:endParaRPr lang="zh-CN" altLang="en-US"/>
        </a:p>
      </dgm:t>
    </dgm:pt>
    <dgm:pt modelId="{6EDB5537-B93C-4322-800F-1C472E13DEDF}" type="sibTrans" cxnId="{451CB3FF-2C8E-4585-B729-26EB246EBDC4}">
      <dgm:prSet/>
      <dgm:spPr/>
      <dgm:t>
        <a:bodyPr/>
        <a:lstStyle/>
        <a:p>
          <a:endParaRPr lang="zh-CN" altLang="en-US"/>
        </a:p>
      </dgm:t>
    </dgm:pt>
    <dgm:pt modelId="{87589E79-6675-4CF2-95EB-05A4DCDA1652}">
      <dgm:prSet phldrT="[文本]"/>
      <dgm:spPr/>
      <dgm:t>
        <a:bodyPr/>
        <a:lstStyle/>
        <a:p>
          <a:r>
            <a:rPr lang="en-US" altLang="zh-CN" dirty="0"/>
            <a:t>FAST</a:t>
          </a:r>
          <a:endParaRPr lang="zh-CN" altLang="en-US" dirty="0"/>
        </a:p>
      </dgm:t>
    </dgm:pt>
    <dgm:pt modelId="{740C62B4-E830-442E-B0C2-EC4BCA1D13B5}" type="parTrans" cxnId="{46326AE3-9B17-4F06-AF1A-17176144F427}">
      <dgm:prSet/>
      <dgm:spPr/>
      <dgm:t>
        <a:bodyPr/>
        <a:lstStyle/>
        <a:p>
          <a:endParaRPr lang="zh-CN" altLang="en-US"/>
        </a:p>
      </dgm:t>
    </dgm:pt>
    <dgm:pt modelId="{E99499E8-FFE3-4719-AD55-E8233ECCCD0A}" type="sibTrans" cxnId="{46326AE3-9B17-4F06-AF1A-17176144F427}">
      <dgm:prSet/>
      <dgm:spPr/>
      <dgm:t>
        <a:bodyPr/>
        <a:lstStyle/>
        <a:p>
          <a:endParaRPr lang="zh-CN" altLang="en-US"/>
        </a:p>
      </dgm:t>
    </dgm:pt>
    <dgm:pt modelId="{5BD32C40-8DC2-4CD8-86C1-117C2CDE7743}">
      <dgm:prSet phldrT="[文本]"/>
      <dgm:spPr/>
      <dgm:t>
        <a:bodyPr/>
        <a:lstStyle/>
        <a:p>
          <a:r>
            <a:rPr lang="en-US" altLang="zh-CN" dirty="0"/>
            <a:t>F\A\S\T</a:t>
          </a:r>
          <a:r>
            <a:rPr lang="zh-CN" altLang="en-US" dirty="0"/>
            <a:t>基础指标（和子指标）</a:t>
          </a:r>
        </a:p>
      </dgm:t>
    </dgm:pt>
    <dgm:pt modelId="{761627CF-C580-423F-9FBC-D20B191CA9EB}" type="parTrans" cxnId="{75FAB0CE-B076-4837-91CD-50399E1A11D8}">
      <dgm:prSet/>
      <dgm:spPr/>
      <dgm:t>
        <a:bodyPr/>
        <a:lstStyle/>
        <a:p>
          <a:endParaRPr lang="zh-CN" altLang="en-US"/>
        </a:p>
      </dgm:t>
    </dgm:pt>
    <dgm:pt modelId="{54B75643-F79B-4409-90DF-95D9059EC878}" type="sibTrans" cxnId="{75FAB0CE-B076-4837-91CD-50399E1A11D8}">
      <dgm:prSet/>
      <dgm:spPr/>
      <dgm:t>
        <a:bodyPr/>
        <a:lstStyle/>
        <a:p>
          <a:endParaRPr lang="zh-CN" altLang="en-US"/>
        </a:p>
      </dgm:t>
    </dgm:pt>
    <dgm:pt modelId="{5E6E0D6C-69E0-46D6-9EB8-D21DF0AF73D4}">
      <dgm:prSet phldrT="[文本]"/>
      <dgm:spPr/>
      <dgm:t>
        <a:bodyPr/>
        <a:lstStyle/>
        <a:p>
          <a:r>
            <a:rPr lang="zh-CN" altLang="en-US" dirty="0"/>
            <a:t>同比环比变化</a:t>
          </a:r>
        </a:p>
      </dgm:t>
    </dgm:pt>
    <dgm:pt modelId="{9F58B16C-42C2-4C3E-961A-9A4F9B5449EE}" type="parTrans" cxnId="{2DCBFDDD-A481-4083-A700-390382F64C22}">
      <dgm:prSet/>
      <dgm:spPr/>
      <dgm:t>
        <a:bodyPr/>
        <a:lstStyle/>
        <a:p>
          <a:endParaRPr lang="zh-CN" altLang="en-US"/>
        </a:p>
      </dgm:t>
    </dgm:pt>
    <dgm:pt modelId="{3A07AB59-E190-4B9B-8BC3-1A88FF3AD30F}" type="sibTrans" cxnId="{2DCBFDDD-A481-4083-A700-390382F64C22}">
      <dgm:prSet/>
      <dgm:spPr/>
      <dgm:t>
        <a:bodyPr/>
        <a:lstStyle/>
        <a:p>
          <a:endParaRPr lang="zh-CN" altLang="en-US"/>
        </a:p>
      </dgm:t>
    </dgm:pt>
    <dgm:pt modelId="{2305C7DC-C11F-4DBE-8397-FF1C00225F4B}">
      <dgm:prSet phldrT="[文本]"/>
      <dgm:spPr/>
      <dgm:t>
        <a:bodyPr/>
        <a:lstStyle/>
        <a:p>
          <a:r>
            <a:rPr lang="zh-CN" altLang="en-US" dirty="0"/>
            <a:t>其它指标</a:t>
          </a:r>
        </a:p>
      </dgm:t>
    </dgm:pt>
    <dgm:pt modelId="{2512B88E-4E12-4D69-AEF6-B0F3701C84A2}" type="parTrans" cxnId="{5046A32F-5D99-4D8A-8DE5-E86DBBE2FB9D}">
      <dgm:prSet/>
      <dgm:spPr/>
      <dgm:t>
        <a:bodyPr/>
        <a:lstStyle/>
        <a:p>
          <a:endParaRPr lang="zh-CN" altLang="en-US"/>
        </a:p>
      </dgm:t>
    </dgm:pt>
    <dgm:pt modelId="{AD56CED6-7089-4A94-8933-9055B24B92EA}" type="sibTrans" cxnId="{5046A32F-5D99-4D8A-8DE5-E86DBBE2FB9D}">
      <dgm:prSet/>
      <dgm:spPr/>
      <dgm:t>
        <a:bodyPr/>
        <a:lstStyle/>
        <a:p>
          <a:endParaRPr lang="zh-CN" altLang="en-US"/>
        </a:p>
      </dgm:t>
    </dgm:pt>
    <dgm:pt modelId="{40188EA2-9F70-4F11-9794-5B2734A09058}">
      <dgm:prSet phldrT="[文本]"/>
      <dgm:spPr/>
      <dgm:t>
        <a:bodyPr/>
        <a:lstStyle/>
        <a:p>
          <a:r>
            <a:rPr lang="zh-CN" altLang="en-US" dirty="0"/>
            <a:t>转化率、加购率、售后率、收藏率、连带率、互动率</a:t>
          </a:r>
        </a:p>
      </dgm:t>
    </dgm:pt>
    <dgm:pt modelId="{E11AEAD3-2ACD-452B-A86F-521D59777DDC}" type="parTrans" cxnId="{FD0A0A24-53C1-4971-8F5A-6E1AC0A4F39B}">
      <dgm:prSet/>
      <dgm:spPr/>
      <dgm:t>
        <a:bodyPr/>
        <a:lstStyle/>
        <a:p>
          <a:endParaRPr lang="zh-CN" altLang="en-US"/>
        </a:p>
      </dgm:t>
    </dgm:pt>
    <dgm:pt modelId="{1E710E46-9092-4D06-9E1C-54559523CA7B}" type="sibTrans" cxnId="{FD0A0A24-53C1-4971-8F5A-6E1AC0A4F39B}">
      <dgm:prSet/>
      <dgm:spPr/>
      <dgm:t>
        <a:bodyPr/>
        <a:lstStyle/>
        <a:p>
          <a:endParaRPr lang="zh-CN" altLang="en-US"/>
        </a:p>
      </dgm:t>
    </dgm:pt>
    <dgm:pt modelId="{67EA559A-F979-4F97-9E54-350F0BBC8BD5}">
      <dgm:prSet phldrT="[文本]"/>
      <dgm:spPr/>
      <dgm:t>
        <a:bodyPr/>
        <a:lstStyle/>
        <a:p>
          <a:r>
            <a:rPr lang="en-US" altLang="zh-CN" dirty="0"/>
            <a:t>(</a:t>
          </a:r>
          <a:r>
            <a:rPr lang="zh-CN" altLang="en-US" dirty="0"/>
            <a:t>渠道地域年龄等分布分析</a:t>
          </a:r>
          <a:r>
            <a:rPr lang="en-US" altLang="zh-CN" dirty="0"/>
            <a:t>)</a:t>
          </a:r>
          <a:endParaRPr lang="zh-CN" altLang="en-US" dirty="0"/>
        </a:p>
      </dgm:t>
    </dgm:pt>
    <dgm:pt modelId="{FA3CD80E-09CA-41EC-8A86-FB9265341D40}" type="parTrans" cxnId="{F5877D0C-98DB-4808-885D-034DD3ED8B5C}">
      <dgm:prSet/>
      <dgm:spPr/>
      <dgm:t>
        <a:bodyPr/>
        <a:lstStyle/>
        <a:p>
          <a:endParaRPr lang="zh-CN" altLang="en-US"/>
        </a:p>
      </dgm:t>
    </dgm:pt>
    <dgm:pt modelId="{0DA567E8-8B8B-4563-8588-23706C27CB7C}" type="sibTrans" cxnId="{F5877D0C-98DB-4808-885D-034DD3ED8B5C}">
      <dgm:prSet/>
      <dgm:spPr/>
      <dgm:t>
        <a:bodyPr/>
        <a:lstStyle/>
        <a:p>
          <a:endParaRPr lang="zh-CN" altLang="en-US"/>
        </a:p>
      </dgm:t>
    </dgm:pt>
    <dgm:pt modelId="{4BB5284D-6AD2-47F4-B160-31D06B17D055}">
      <dgm:prSet phldrT="[文本]"/>
      <dgm:spPr/>
      <dgm:t>
        <a:bodyPr/>
        <a:lstStyle/>
        <a:p>
          <a:r>
            <a:rPr lang="en-US" altLang="zh-CN" dirty="0"/>
            <a:t>……</a:t>
          </a:r>
          <a:endParaRPr lang="zh-CN" altLang="en-US" dirty="0"/>
        </a:p>
      </dgm:t>
    </dgm:pt>
    <dgm:pt modelId="{9DE4CA27-4065-457C-8A07-25D09B7B2555}" type="parTrans" cxnId="{4C7B3F36-491B-41AD-9EAA-2C2D16D5687B}">
      <dgm:prSet/>
      <dgm:spPr/>
      <dgm:t>
        <a:bodyPr/>
        <a:lstStyle/>
        <a:p>
          <a:endParaRPr lang="zh-CN" altLang="en-US"/>
        </a:p>
      </dgm:t>
    </dgm:pt>
    <dgm:pt modelId="{BCE3AABA-D60B-4EC7-80DF-61467369B766}" type="sibTrans" cxnId="{4C7B3F36-491B-41AD-9EAA-2C2D16D5687B}">
      <dgm:prSet/>
      <dgm:spPr/>
      <dgm:t>
        <a:bodyPr/>
        <a:lstStyle/>
        <a:p>
          <a:endParaRPr lang="zh-CN" altLang="en-US"/>
        </a:p>
      </dgm:t>
    </dgm:pt>
    <dgm:pt modelId="{2AE6F00B-456D-4712-9701-EB6C598EB9DA}">
      <dgm:prSet phldrT="[文本]"/>
      <dgm:spPr/>
      <dgm:t>
        <a:bodyPr/>
        <a:lstStyle/>
        <a:p>
          <a:r>
            <a:rPr lang="en-US" altLang="zh-CN" dirty="0"/>
            <a:t>A</a:t>
          </a:r>
          <a:r>
            <a:rPr lang="zh-CN" altLang="en-US" dirty="0"/>
            <a:t>到</a:t>
          </a:r>
          <a:r>
            <a:rPr lang="en-US" altLang="zh-CN" dirty="0"/>
            <a:t>IPL</a:t>
          </a:r>
          <a:r>
            <a:rPr lang="zh-CN" altLang="en-US" dirty="0"/>
            <a:t>；</a:t>
          </a:r>
          <a:r>
            <a:rPr lang="en-US" altLang="zh-CN" dirty="0"/>
            <a:t>I</a:t>
          </a:r>
          <a:r>
            <a:rPr lang="zh-CN" altLang="en-US" dirty="0"/>
            <a:t>到</a:t>
          </a:r>
          <a:r>
            <a:rPr lang="en-US" altLang="zh-CN" dirty="0"/>
            <a:t>PL</a:t>
          </a:r>
          <a:r>
            <a:rPr lang="zh-CN" altLang="en-US" dirty="0"/>
            <a:t>；</a:t>
          </a:r>
          <a:r>
            <a:rPr lang="en-US" altLang="zh-CN" dirty="0"/>
            <a:t>P</a:t>
          </a:r>
          <a:r>
            <a:rPr lang="zh-CN" altLang="en-US" dirty="0"/>
            <a:t>到</a:t>
          </a:r>
          <a:r>
            <a:rPr lang="en-US" altLang="zh-CN" dirty="0"/>
            <a:t>L</a:t>
          </a:r>
          <a:r>
            <a:rPr lang="zh-CN" altLang="en-US" dirty="0"/>
            <a:t>；总递进率</a:t>
          </a:r>
        </a:p>
      </dgm:t>
    </dgm:pt>
    <dgm:pt modelId="{7E6C6D00-51D5-4A07-A7EF-C916EBC66C84}" type="parTrans" cxnId="{D72AD523-F0B4-4D3A-800B-98C03FEA701F}">
      <dgm:prSet/>
      <dgm:spPr/>
      <dgm:t>
        <a:bodyPr/>
        <a:lstStyle/>
        <a:p>
          <a:endParaRPr lang="zh-CN" altLang="en-US"/>
        </a:p>
      </dgm:t>
    </dgm:pt>
    <dgm:pt modelId="{F18EF633-3529-4037-80A0-05281084537E}" type="sibTrans" cxnId="{D72AD523-F0B4-4D3A-800B-98C03FEA701F}">
      <dgm:prSet/>
      <dgm:spPr/>
      <dgm:t>
        <a:bodyPr/>
        <a:lstStyle/>
        <a:p>
          <a:endParaRPr lang="zh-CN" altLang="en-US"/>
        </a:p>
      </dgm:t>
    </dgm:pt>
    <dgm:pt modelId="{D0AE769E-621D-4205-877C-F01CD173629B}">
      <dgm:prSet phldrT="[文本]"/>
      <dgm:spPr/>
      <dgm:t>
        <a:bodyPr/>
        <a:lstStyle/>
        <a:p>
          <a:r>
            <a:rPr lang="zh-CN" altLang="en-US" dirty="0"/>
            <a:t>引流成本、预计销量、毛利率</a:t>
          </a:r>
        </a:p>
      </dgm:t>
    </dgm:pt>
    <dgm:pt modelId="{5C7874B7-81BC-4E90-ADF6-6657BEA55D10}" type="parTrans" cxnId="{4D5E7A5C-512C-494E-8676-925E26DAD8D7}">
      <dgm:prSet/>
      <dgm:spPr/>
      <dgm:t>
        <a:bodyPr/>
        <a:lstStyle/>
        <a:p>
          <a:endParaRPr lang="zh-CN" altLang="en-US"/>
        </a:p>
      </dgm:t>
    </dgm:pt>
    <dgm:pt modelId="{8CCE815E-CDD2-4113-8D50-6C785E384DB3}" type="sibTrans" cxnId="{4D5E7A5C-512C-494E-8676-925E26DAD8D7}">
      <dgm:prSet/>
      <dgm:spPr/>
      <dgm:t>
        <a:bodyPr/>
        <a:lstStyle/>
        <a:p>
          <a:endParaRPr lang="zh-CN" altLang="en-US"/>
        </a:p>
      </dgm:t>
    </dgm:pt>
    <dgm:pt modelId="{D24A4E8F-28F8-4006-B60B-46F91C4D4AA7}">
      <dgm:prSet phldrT="[文本]"/>
      <dgm:spPr/>
      <dgm:t>
        <a:bodyPr/>
        <a:lstStyle/>
        <a:p>
          <a:r>
            <a:rPr lang="en-US" altLang="zh-CN" dirty="0"/>
            <a:t>(</a:t>
          </a:r>
          <a:r>
            <a:rPr lang="zh-CN" altLang="en-US" dirty="0"/>
            <a:t>渠道地域年龄等分布分析</a:t>
          </a:r>
          <a:r>
            <a:rPr lang="en-US" altLang="zh-CN" dirty="0"/>
            <a:t>)</a:t>
          </a:r>
          <a:endParaRPr lang="zh-CN" altLang="en-US" dirty="0"/>
        </a:p>
      </dgm:t>
    </dgm:pt>
    <dgm:pt modelId="{958BB041-AF63-4C92-B3D9-BC0B360EBAC5}" type="parTrans" cxnId="{E9C0639B-9810-452B-AF7B-6D91B35F666B}">
      <dgm:prSet/>
      <dgm:spPr/>
      <dgm:t>
        <a:bodyPr/>
        <a:lstStyle/>
        <a:p>
          <a:endParaRPr lang="zh-CN" altLang="en-US"/>
        </a:p>
      </dgm:t>
    </dgm:pt>
    <dgm:pt modelId="{FCFE842B-F0D5-4B79-A082-D0CD68B7985A}" type="sibTrans" cxnId="{E9C0639B-9810-452B-AF7B-6D91B35F666B}">
      <dgm:prSet/>
      <dgm:spPr/>
      <dgm:t>
        <a:bodyPr/>
        <a:lstStyle/>
        <a:p>
          <a:endParaRPr lang="zh-CN" altLang="en-US"/>
        </a:p>
      </dgm:t>
    </dgm:pt>
    <dgm:pt modelId="{4FF38914-3CCA-4673-91BB-61B26C276ABC}" type="pres">
      <dgm:prSet presAssocID="{2E6785DF-AF94-4BAF-89DD-614021C3218D}" presName="Name0" presStyleCnt="0">
        <dgm:presLayoutVars>
          <dgm:dir/>
          <dgm:animLvl val="lvl"/>
          <dgm:resizeHandles val="exact"/>
        </dgm:presLayoutVars>
      </dgm:prSet>
      <dgm:spPr/>
    </dgm:pt>
    <dgm:pt modelId="{97C72173-A172-4085-A062-403EE7775EC9}" type="pres">
      <dgm:prSet presAssocID="{0EDC727F-48CE-46A0-B102-EDE94E69921F}" presName="linNode" presStyleCnt="0"/>
      <dgm:spPr/>
    </dgm:pt>
    <dgm:pt modelId="{A59CC66C-479C-4154-98AA-35FDA8213CC0}" type="pres">
      <dgm:prSet presAssocID="{0EDC727F-48CE-46A0-B102-EDE94E69921F}" presName="parentText" presStyleLbl="node1" presStyleIdx="0" presStyleCnt="3">
        <dgm:presLayoutVars>
          <dgm:chMax val="1"/>
          <dgm:bulletEnabled val="1"/>
        </dgm:presLayoutVars>
      </dgm:prSet>
      <dgm:spPr/>
    </dgm:pt>
    <dgm:pt modelId="{0D0C74D1-1B7C-4998-89B3-352874BE9FCE}" type="pres">
      <dgm:prSet presAssocID="{0EDC727F-48CE-46A0-B102-EDE94E69921F}" presName="descendantText" presStyleLbl="alignAccFollowNode1" presStyleIdx="0" presStyleCnt="3">
        <dgm:presLayoutVars>
          <dgm:bulletEnabled val="1"/>
        </dgm:presLayoutVars>
      </dgm:prSet>
      <dgm:spPr/>
    </dgm:pt>
    <dgm:pt modelId="{09C7B4E8-2D68-478B-BFA9-47F136336259}" type="pres">
      <dgm:prSet presAssocID="{E79B55CA-36DD-4A94-9019-538460F430C5}" presName="sp" presStyleCnt="0"/>
      <dgm:spPr/>
    </dgm:pt>
    <dgm:pt modelId="{F0160C8D-4F17-4A14-8F63-ABCE9D301318}" type="pres">
      <dgm:prSet presAssocID="{87589E79-6675-4CF2-95EB-05A4DCDA1652}" presName="linNode" presStyleCnt="0"/>
      <dgm:spPr/>
    </dgm:pt>
    <dgm:pt modelId="{1B0A7662-C696-4FDD-AF2B-0F3118C0C9EA}" type="pres">
      <dgm:prSet presAssocID="{87589E79-6675-4CF2-95EB-05A4DCDA1652}" presName="parentText" presStyleLbl="node1" presStyleIdx="1" presStyleCnt="3">
        <dgm:presLayoutVars>
          <dgm:chMax val="1"/>
          <dgm:bulletEnabled val="1"/>
        </dgm:presLayoutVars>
      </dgm:prSet>
      <dgm:spPr/>
    </dgm:pt>
    <dgm:pt modelId="{7D03D257-064D-46BA-A731-333FD1F0C65E}" type="pres">
      <dgm:prSet presAssocID="{87589E79-6675-4CF2-95EB-05A4DCDA1652}" presName="descendantText" presStyleLbl="alignAccFollowNode1" presStyleIdx="1" presStyleCnt="3">
        <dgm:presLayoutVars>
          <dgm:bulletEnabled val="1"/>
        </dgm:presLayoutVars>
      </dgm:prSet>
      <dgm:spPr/>
    </dgm:pt>
    <dgm:pt modelId="{1DB1BCCB-CBE1-4906-819C-DBFAF2B9616C}" type="pres">
      <dgm:prSet presAssocID="{E99499E8-FFE3-4719-AD55-E8233ECCCD0A}" presName="sp" presStyleCnt="0"/>
      <dgm:spPr/>
    </dgm:pt>
    <dgm:pt modelId="{A4962960-D238-416F-B74A-CA11CAC8EF98}" type="pres">
      <dgm:prSet presAssocID="{2305C7DC-C11F-4DBE-8397-FF1C00225F4B}" presName="linNode" presStyleCnt="0"/>
      <dgm:spPr/>
    </dgm:pt>
    <dgm:pt modelId="{013AD795-FDBA-4D70-9DA1-9B489970CE7C}" type="pres">
      <dgm:prSet presAssocID="{2305C7DC-C11F-4DBE-8397-FF1C00225F4B}" presName="parentText" presStyleLbl="node1" presStyleIdx="2" presStyleCnt="3">
        <dgm:presLayoutVars>
          <dgm:chMax val="1"/>
          <dgm:bulletEnabled val="1"/>
        </dgm:presLayoutVars>
      </dgm:prSet>
      <dgm:spPr/>
    </dgm:pt>
    <dgm:pt modelId="{18FD9111-5F0B-4E2C-BD45-EDFF31C7DA8B}" type="pres">
      <dgm:prSet presAssocID="{2305C7DC-C11F-4DBE-8397-FF1C00225F4B}" presName="descendantText" presStyleLbl="alignAccFollowNode1" presStyleIdx="2" presStyleCnt="3">
        <dgm:presLayoutVars>
          <dgm:bulletEnabled val="1"/>
        </dgm:presLayoutVars>
      </dgm:prSet>
      <dgm:spPr/>
    </dgm:pt>
  </dgm:ptLst>
  <dgm:cxnLst>
    <dgm:cxn modelId="{F5740A02-3BDB-48B7-AFDB-3A8C1196F407}" type="presOf" srcId="{5E6E0D6C-69E0-46D6-9EB8-D21DF0AF73D4}" destId="{7D03D257-064D-46BA-A731-333FD1F0C65E}" srcOrd="0" destOrd="1" presId="urn:microsoft.com/office/officeart/2005/8/layout/vList5"/>
    <dgm:cxn modelId="{F5877D0C-98DB-4808-885D-034DD3ED8B5C}" srcId="{0EDC727F-48CE-46A0-B102-EDE94E69921F}" destId="{67EA559A-F979-4F97-9E54-350F0BBC8BD5}" srcOrd="2" destOrd="0" parTransId="{FA3CD80E-09CA-41EC-8A86-FB9265341D40}" sibTransId="{0DA567E8-8B8B-4563-8588-23706C27CB7C}"/>
    <dgm:cxn modelId="{93718312-5B30-4E46-9197-584572CD7ABB}" type="presOf" srcId="{D0AE769E-621D-4205-877C-F01CD173629B}" destId="{18FD9111-5F0B-4E2C-BD45-EDFF31C7DA8B}" srcOrd="0" destOrd="1" presId="urn:microsoft.com/office/officeart/2005/8/layout/vList5"/>
    <dgm:cxn modelId="{4BC8731A-619C-4723-8286-CDA602BEE864}" type="presOf" srcId="{5BD32C40-8DC2-4CD8-86C1-117C2CDE7743}" destId="{7D03D257-064D-46BA-A731-333FD1F0C65E}" srcOrd="0" destOrd="0" presId="urn:microsoft.com/office/officeart/2005/8/layout/vList5"/>
    <dgm:cxn modelId="{D72AD523-F0B4-4D3A-800B-98C03FEA701F}" srcId="{5936F6CC-CE74-4E0B-A7C5-F004BE5A8EF5}" destId="{2AE6F00B-456D-4712-9701-EB6C598EB9DA}" srcOrd="0" destOrd="0" parTransId="{7E6C6D00-51D5-4A07-A7EF-C916EBC66C84}" sibTransId="{F18EF633-3529-4037-80A0-05281084537E}"/>
    <dgm:cxn modelId="{FD0A0A24-53C1-4971-8F5A-6E1AC0A4F39B}" srcId="{2305C7DC-C11F-4DBE-8397-FF1C00225F4B}" destId="{40188EA2-9F70-4F11-9794-5B2734A09058}" srcOrd="0" destOrd="0" parTransId="{E11AEAD3-2ACD-452B-A86F-521D59777DDC}" sibTransId="{1E710E46-9092-4D06-9E1C-54559523CA7B}"/>
    <dgm:cxn modelId="{8178DD26-BFE8-4B9A-85A8-D967F320F165}" type="presOf" srcId="{2E6785DF-AF94-4BAF-89DD-614021C3218D}" destId="{4FF38914-3CCA-4673-91BB-61B26C276ABC}" srcOrd="0" destOrd="0" presId="urn:microsoft.com/office/officeart/2005/8/layout/vList5"/>
    <dgm:cxn modelId="{BD4C292B-DE3B-421C-BDDC-BF7E87293791}" type="presOf" srcId="{2305C7DC-C11F-4DBE-8397-FF1C00225F4B}" destId="{013AD795-FDBA-4D70-9DA1-9B489970CE7C}" srcOrd="0" destOrd="0" presId="urn:microsoft.com/office/officeart/2005/8/layout/vList5"/>
    <dgm:cxn modelId="{5046A32F-5D99-4D8A-8DE5-E86DBBE2FB9D}" srcId="{2E6785DF-AF94-4BAF-89DD-614021C3218D}" destId="{2305C7DC-C11F-4DBE-8397-FF1C00225F4B}" srcOrd="2" destOrd="0" parTransId="{2512B88E-4E12-4D69-AEF6-B0F3701C84A2}" sibTransId="{AD56CED6-7089-4A94-8933-9055B24B92EA}"/>
    <dgm:cxn modelId="{3E3C7B31-5F4C-459F-9704-75C9D9C20FBB}" srcId="{0EDC727F-48CE-46A0-B102-EDE94E69921F}" destId="{2CF0C025-DF6C-4367-ADF6-9E9D63D51D68}" srcOrd="0" destOrd="0" parTransId="{BF8B3D1B-8DE1-4968-BEE2-1AFFFEF10882}" sibTransId="{CB751EC2-F47C-4316-8AD1-F837C4157F8E}"/>
    <dgm:cxn modelId="{4C7B3F36-491B-41AD-9EAA-2C2D16D5687B}" srcId="{0EDC727F-48CE-46A0-B102-EDE94E69921F}" destId="{4BB5284D-6AD2-47F4-B160-31D06B17D055}" srcOrd="3" destOrd="0" parTransId="{9DE4CA27-4065-457C-8A07-25D09B7B2555}" sibTransId="{BCE3AABA-D60B-4EC7-80DF-61467369B766}"/>
    <dgm:cxn modelId="{3DD34E37-2466-4C9B-8450-2D469E355780}" type="presOf" srcId="{D24A4E8F-28F8-4006-B60B-46F91C4D4AA7}" destId="{7D03D257-064D-46BA-A731-333FD1F0C65E}" srcOrd="0" destOrd="2" presId="urn:microsoft.com/office/officeart/2005/8/layout/vList5"/>
    <dgm:cxn modelId="{2091D03D-8BF2-4042-B5DD-A1F78AD30936}" type="presOf" srcId="{5936F6CC-CE74-4E0B-A7C5-F004BE5A8EF5}" destId="{0D0C74D1-1B7C-4998-89B3-352874BE9FCE}" srcOrd="0" destOrd="1" presId="urn:microsoft.com/office/officeart/2005/8/layout/vList5"/>
    <dgm:cxn modelId="{4D5E7A5C-512C-494E-8676-925E26DAD8D7}" srcId="{2305C7DC-C11F-4DBE-8397-FF1C00225F4B}" destId="{D0AE769E-621D-4205-877C-F01CD173629B}" srcOrd="1" destOrd="0" parTransId="{5C7874B7-81BC-4E90-ADF6-6657BEA55D10}" sibTransId="{8CCE815E-CDD2-4113-8D50-6C785E384DB3}"/>
    <dgm:cxn modelId="{9D957F76-F9BC-4500-B02A-CD5E779A0D94}" type="presOf" srcId="{87589E79-6675-4CF2-95EB-05A4DCDA1652}" destId="{1B0A7662-C696-4FDD-AF2B-0F3118C0C9EA}" srcOrd="0" destOrd="0" presId="urn:microsoft.com/office/officeart/2005/8/layout/vList5"/>
    <dgm:cxn modelId="{8F7BD88D-E2B1-47CC-811C-D4394A494E9B}" type="presOf" srcId="{40188EA2-9F70-4F11-9794-5B2734A09058}" destId="{18FD9111-5F0B-4E2C-BD45-EDFF31C7DA8B}" srcOrd="0" destOrd="0" presId="urn:microsoft.com/office/officeart/2005/8/layout/vList5"/>
    <dgm:cxn modelId="{E9C0639B-9810-452B-AF7B-6D91B35F666B}" srcId="{87589E79-6675-4CF2-95EB-05A4DCDA1652}" destId="{D24A4E8F-28F8-4006-B60B-46F91C4D4AA7}" srcOrd="2" destOrd="0" parTransId="{958BB041-AF63-4C92-B3D9-BC0B360EBAC5}" sibTransId="{FCFE842B-F0D5-4B79-A082-D0CD68B7985A}"/>
    <dgm:cxn modelId="{992E05A7-2544-462C-969C-06457334379E}" type="presOf" srcId="{2CF0C025-DF6C-4367-ADF6-9E9D63D51D68}" destId="{0D0C74D1-1B7C-4998-89B3-352874BE9FCE}" srcOrd="0" destOrd="0" presId="urn:microsoft.com/office/officeart/2005/8/layout/vList5"/>
    <dgm:cxn modelId="{DF6324AA-0EDB-425A-B27E-61221AA28885}" type="presOf" srcId="{0EDC727F-48CE-46A0-B102-EDE94E69921F}" destId="{A59CC66C-479C-4154-98AA-35FDA8213CC0}" srcOrd="0" destOrd="0" presId="urn:microsoft.com/office/officeart/2005/8/layout/vList5"/>
    <dgm:cxn modelId="{CE8A1CC2-2A73-49F1-AD44-3FDDEF5C7F3C}" srcId="{2E6785DF-AF94-4BAF-89DD-614021C3218D}" destId="{0EDC727F-48CE-46A0-B102-EDE94E69921F}" srcOrd="0" destOrd="0" parTransId="{C0B5041E-D7E4-4F89-95E1-728D3DFED11C}" sibTransId="{E79B55CA-36DD-4A94-9019-538460F430C5}"/>
    <dgm:cxn modelId="{75FAB0CE-B076-4837-91CD-50399E1A11D8}" srcId="{87589E79-6675-4CF2-95EB-05A4DCDA1652}" destId="{5BD32C40-8DC2-4CD8-86C1-117C2CDE7743}" srcOrd="0" destOrd="0" parTransId="{761627CF-C580-423F-9FBC-D20B191CA9EB}" sibTransId="{54B75643-F79B-4409-90DF-95D9059EC878}"/>
    <dgm:cxn modelId="{5069D6D1-AB9A-418C-A1DA-8757F0C4ED13}" type="presOf" srcId="{67EA559A-F979-4F97-9E54-350F0BBC8BD5}" destId="{0D0C74D1-1B7C-4998-89B3-352874BE9FCE}" srcOrd="0" destOrd="3" presId="urn:microsoft.com/office/officeart/2005/8/layout/vList5"/>
    <dgm:cxn modelId="{2DCBFDDD-A481-4083-A700-390382F64C22}" srcId="{87589E79-6675-4CF2-95EB-05A4DCDA1652}" destId="{5E6E0D6C-69E0-46D6-9EB8-D21DF0AF73D4}" srcOrd="1" destOrd="0" parTransId="{9F58B16C-42C2-4C3E-961A-9A4F9B5449EE}" sibTransId="{3A07AB59-E190-4B9B-8BC3-1A88FF3AD30F}"/>
    <dgm:cxn modelId="{46326AE3-9B17-4F06-AF1A-17176144F427}" srcId="{2E6785DF-AF94-4BAF-89DD-614021C3218D}" destId="{87589E79-6675-4CF2-95EB-05A4DCDA1652}" srcOrd="1" destOrd="0" parTransId="{740C62B4-E830-442E-B0C2-EC4BCA1D13B5}" sibTransId="{E99499E8-FFE3-4719-AD55-E8233ECCCD0A}"/>
    <dgm:cxn modelId="{8C2B18F3-6419-493C-8DFB-1F11298B5B17}" type="presOf" srcId="{4BB5284D-6AD2-47F4-B160-31D06B17D055}" destId="{0D0C74D1-1B7C-4998-89B3-352874BE9FCE}" srcOrd="0" destOrd="4" presId="urn:microsoft.com/office/officeart/2005/8/layout/vList5"/>
    <dgm:cxn modelId="{F11776F4-C2D4-40AB-951D-D9FBC9CE8648}" type="presOf" srcId="{2AE6F00B-456D-4712-9701-EB6C598EB9DA}" destId="{0D0C74D1-1B7C-4998-89B3-352874BE9FCE}" srcOrd="0" destOrd="2" presId="urn:microsoft.com/office/officeart/2005/8/layout/vList5"/>
    <dgm:cxn modelId="{451CB3FF-2C8E-4585-B729-26EB246EBDC4}" srcId="{0EDC727F-48CE-46A0-B102-EDE94E69921F}" destId="{5936F6CC-CE74-4E0B-A7C5-F004BE5A8EF5}" srcOrd="1" destOrd="0" parTransId="{CCE85535-0DC5-4D4D-B1BC-8DD8A856F6A1}" sibTransId="{6EDB5537-B93C-4322-800F-1C472E13DEDF}"/>
    <dgm:cxn modelId="{8F49FBE6-0E57-4E11-B522-331BC3226E58}" type="presParOf" srcId="{4FF38914-3CCA-4673-91BB-61B26C276ABC}" destId="{97C72173-A172-4085-A062-403EE7775EC9}" srcOrd="0" destOrd="0" presId="urn:microsoft.com/office/officeart/2005/8/layout/vList5"/>
    <dgm:cxn modelId="{E4CC61CC-5386-433D-AECA-21DE44098287}" type="presParOf" srcId="{97C72173-A172-4085-A062-403EE7775EC9}" destId="{A59CC66C-479C-4154-98AA-35FDA8213CC0}" srcOrd="0" destOrd="0" presId="urn:microsoft.com/office/officeart/2005/8/layout/vList5"/>
    <dgm:cxn modelId="{544B79AB-8285-42AF-A2C0-98842F9CAF86}" type="presParOf" srcId="{97C72173-A172-4085-A062-403EE7775EC9}" destId="{0D0C74D1-1B7C-4998-89B3-352874BE9FCE}" srcOrd="1" destOrd="0" presId="urn:microsoft.com/office/officeart/2005/8/layout/vList5"/>
    <dgm:cxn modelId="{769D157D-32A6-48AA-8DC3-C1EFFE4A35F9}" type="presParOf" srcId="{4FF38914-3CCA-4673-91BB-61B26C276ABC}" destId="{09C7B4E8-2D68-478B-BFA9-47F136336259}" srcOrd="1" destOrd="0" presId="urn:microsoft.com/office/officeart/2005/8/layout/vList5"/>
    <dgm:cxn modelId="{D9253AA2-448C-45A9-AC4D-3A9A7745C271}" type="presParOf" srcId="{4FF38914-3CCA-4673-91BB-61B26C276ABC}" destId="{F0160C8D-4F17-4A14-8F63-ABCE9D301318}" srcOrd="2" destOrd="0" presId="urn:microsoft.com/office/officeart/2005/8/layout/vList5"/>
    <dgm:cxn modelId="{F54D31F4-1F11-4815-968F-84D564AA7E08}" type="presParOf" srcId="{F0160C8D-4F17-4A14-8F63-ABCE9D301318}" destId="{1B0A7662-C696-4FDD-AF2B-0F3118C0C9EA}" srcOrd="0" destOrd="0" presId="urn:microsoft.com/office/officeart/2005/8/layout/vList5"/>
    <dgm:cxn modelId="{85A6AC11-B10E-4559-830C-917B5F1B208B}" type="presParOf" srcId="{F0160C8D-4F17-4A14-8F63-ABCE9D301318}" destId="{7D03D257-064D-46BA-A731-333FD1F0C65E}" srcOrd="1" destOrd="0" presId="urn:microsoft.com/office/officeart/2005/8/layout/vList5"/>
    <dgm:cxn modelId="{00A4AD11-01ED-4971-834B-AD46C0817E3D}" type="presParOf" srcId="{4FF38914-3CCA-4673-91BB-61B26C276ABC}" destId="{1DB1BCCB-CBE1-4906-819C-DBFAF2B9616C}" srcOrd="3" destOrd="0" presId="urn:microsoft.com/office/officeart/2005/8/layout/vList5"/>
    <dgm:cxn modelId="{DBF5FEA1-0A21-4A1F-B25C-DFC70B6D9223}" type="presParOf" srcId="{4FF38914-3CCA-4673-91BB-61B26C276ABC}" destId="{A4962960-D238-416F-B74A-CA11CAC8EF98}" srcOrd="4" destOrd="0" presId="urn:microsoft.com/office/officeart/2005/8/layout/vList5"/>
    <dgm:cxn modelId="{3C8719B4-98D5-4C41-9B5A-847398B69561}" type="presParOf" srcId="{A4962960-D238-416F-B74A-CA11CAC8EF98}" destId="{013AD795-FDBA-4D70-9DA1-9B489970CE7C}" srcOrd="0" destOrd="0" presId="urn:microsoft.com/office/officeart/2005/8/layout/vList5"/>
    <dgm:cxn modelId="{30FA1D2B-E1F9-45CA-9CA2-D212CD147B04}" type="presParOf" srcId="{A4962960-D238-416F-B74A-CA11CAC8EF98}" destId="{18FD9111-5F0B-4E2C-BD45-EDFF31C7DA8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840ED1D-9A8E-4A34-95B5-3004F2788B80}"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8BEBDB93-A332-4088-864B-9181BD5DCFD2}">
      <dgm:prSet phldrT="[文本]"/>
      <dgm:spPr/>
      <dgm:t>
        <a:bodyPr/>
        <a:lstStyle/>
        <a:p>
          <a:r>
            <a:rPr lang="en-US" altLang="zh-CN" dirty="0"/>
            <a:t>F</a:t>
          </a:r>
          <a:endParaRPr lang="zh-CN" altLang="en-US" dirty="0"/>
        </a:p>
      </dgm:t>
    </dgm:pt>
    <dgm:pt modelId="{EF53D649-6C3B-4100-BE15-714BF5F69378}" type="parTrans" cxnId="{F55117BE-2FE0-46CA-9007-D0AD4CF41685}">
      <dgm:prSet/>
      <dgm:spPr/>
      <dgm:t>
        <a:bodyPr/>
        <a:lstStyle/>
        <a:p>
          <a:endParaRPr lang="zh-CN" altLang="en-US"/>
        </a:p>
      </dgm:t>
    </dgm:pt>
    <dgm:pt modelId="{7ACD88A8-C984-44E3-95DE-39C246AC2427}" type="sibTrans" cxnId="{F55117BE-2FE0-46CA-9007-D0AD4CF41685}">
      <dgm:prSet/>
      <dgm:spPr/>
      <dgm:t>
        <a:bodyPr/>
        <a:lstStyle/>
        <a:p>
          <a:endParaRPr lang="zh-CN" altLang="en-US"/>
        </a:p>
      </dgm:t>
    </dgm:pt>
    <dgm:pt modelId="{BEFD4126-C54D-4912-92AC-C4CDD4E462D0}">
      <dgm:prSet phldrT="[文本]"/>
      <dgm:spPr/>
      <dgm:t>
        <a:bodyPr/>
        <a:lstStyle/>
        <a:p>
          <a:r>
            <a:rPr lang="zh-CN" altLang="en-US" dirty="0"/>
            <a:t>精准投放 √</a:t>
          </a:r>
          <a:endParaRPr lang="en-US" altLang="zh-CN" dirty="0"/>
        </a:p>
        <a:p>
          <a:r>
            <a:rPr lang="en-US" altLang="zh-CN" dirty="0" err="1"/>
            <a:t>Abtest</a:t>
          </a:r>
          <a:r>
            <a:rPr lang="en-US" altLang="zh-CN" dirty="0"/>
            <a:t> </a:t>
          </a:r>
          <a:r>
            <a:rPr lang="zh-CN" altLang="en-US" dirty="0"/>
            <a:t>√</a:t>
          </a:r>
        </a:p>
      </dgm:t>
    </dgm:pt>
    <dgm:pt modelId="{5C4408E7-21A7-4098-BB42-305BC6A2F069}" type="parTrans" cxnId="{E8FE8689-E10F-4AAD-B679-C9A5CDCB06DA}">
      <dgm:prSet/>
      <dgm:spPr/>
      <dgm:t>
        <a:bodyPr/>
        <a:lstStyle/>
        <a:p>
          <a:endParaRPr lang="zh-CN" altLang="en-US"/>
        </a:p>
      </dgm:t>
    </dgm:pt>
    <dgm:pt modelId="{6FB2142B-AFEF-49A8-A086-5A7F17E771EE}" type="sibTrans" cxnId="{E8FE8689-E10F-4AAD-B679-C9A5CDCB06DA}">
      <dgm:prSet/>
      <dgm:spPr/>
      <dgm:t>
        <a:bodyPr/>
        <a:lstStyle/>
        <a:p>
          <a:endParaRPr lang="zh-CN" altLang="en-US"/>
        </a:p>
      </dgm:t>
    </dgm:pt>
    <dgm:pt modelId="{25423486-0BD1-4880-A80C-513416DE33D3}">
      <dgm:prSet phldrT="[文本]"/>
      <dgm:spPr/>
      <dgm:t>
        <a:bodyPr/>
        <a:lstStyle/>
        <a:p>
          <a:r>
            <a:rPr lang="en-US" altLang="zh-CN" dirty="0"/>
            <a:t>A</a:t>
          </a:r>
          <a:endParaRPr lang="zh-CN" altLang="en-US" dirty="0"/>
        </a:p>
      </dgm:t>
    </dgm:pt>
    <dgm:pt modelId="{16005CB7-0DB3-488F-BE5D-10FB37A455C8}" type="parTrans" cxnId="{C732FB17-2B1C-4149-8FCD-8B4FEEC8F9BC}">
      <dgm:prSet/>
      <dgm:spPr/>
      <dgm:t>
        <a:bodyPr/>
        <a:lstStyle/>
        <a:p>
          <a:endParaRPr lang="zh-CN" altLang="en-US"/>
        </a:p>
      </dgm:t>
    </dgm:pt>
    <dgm:pt modelId="{5273B6FC-BF8A-446A-91F4-1186F67313E5}" type="sibTrans" cxnId="{C732FB17-2B1C-4149-8FCD-8B4FEEC8F9BC}">
      <dgm:prSet/>
      <dgm:spPr/>
      <dgm:t>
        <a:bodyPr/>
        <a:lstStyle/>
        <a:p>
          <a:endParaRPr lang="zh-CN" altLang="en-US"/>
        </a:p>
      </dgm:t>
    </dgm:pt>
    <dgm:pt modelId="{906C5FCB-1F0F-4A19-BB57-2969E1FD4A1B}">
      <dgm:prSet phldrT="[文本]"/>
      <dgm:spPr/>
      <dgm:t>
        <a:bodyPr/>
        <a:lstStyle/>
        <a:p>
          <a:r>
            <a:rPr lang="zh-CN" altLang="en-US" dirty="0"/>
            <a:t>爆款模型</a:t>
          </a:r>
        </a:p>
      </dgm:t>
    </dgm:pt>
    <dgm:pt modelId="{13A42E6D-D376-41F6-AFB8-05696F12E246}" type="parTrans" cxnId="{9B331867-B981-4FA7-B9D4-E004C421425F}">
      <dgm:prSet/>
      <dgm:spPr/>
      <dgm:t>
        <a:bodyPr/>
        <a:lstStyle/>
        <a:p>
          <a:endParaRPr lang="zh-CN" altLang="en-US"/>
        </a:p>
      </dgm:t>
    </dgm:pt>
    <dgm:pt modelId="{ACCB3BA1-0476-4EEF-B905-F5BEA3E7DB76}" type="sibTrans" cxnId="{9B331867-B981-4FA7-B9D4-E004C421425F}">
      <dgm:prSet/>
      <dgm:spPr/>
      <dgm:t>
        <a:bodyPr/>
        <a:lstStyle/>
        <a:p>
          <a:endParaRPr lang="zh-CN" altLang="en-US"/>
        </a:p>
      </dgm:t>
    </dgm:pt>
    <dgm:pt modelId="{A1B1113E-4958-473C-9E67-3C0221F669D9}">
      <dgm:prSet phldrT="[文本]"/>
      <dgm:spPr/>
      <dgm:t>
        <a:bodyPr/>
        <a:lstStyle/>
        <a:p>
          <a:r>
            <a:rPr lang="en-US" altLang="zh-CN" dirty="0"/>
            <a:t>S</a:t>
          </a:r>
          <a:endParaRPr lang="zh-CN" altLang="en-US" dirty="0"/>
        </a:p>
      </dgm:t>
    </dgm:pt>
    <dgm:pt modelId="{87D33FCA-FCD1-41A4-BFAB-9726DECC81EC}" type="parTrans" cxnId="{60744BAF-692B-4EA5-9481-7691B40C257E}">
      <dgm:prSet/>
      <dgm:spPr/>
      <dgm:t>
        <a:bodyPr/>
        <a:lstStyle/>
        <a:p>
          <a:endParaRPr lang="zh-CN" altLang="en-US"/>
        </a:p>
      </dgm:t>
    </dgm:pt>
    <dgm:pt modelId="{B79A08BA-E596-487F-BF28-88925C4F2947}" type="sibTrans" cxnId="{60744BAF-692B-4EA5-9481-7691B40C257E}">
      <dgm:prSet/>
      <dgm:spPr/>
      <dgm:t>
        <a:bodyPr/>
        <a:lstStyle/>
        <a:p>
          <a:endParaRPr lang="zh-CN" altLang="en-US"/>
        </a:p>
      </dgm:t>
    </dgm:pt>
    <dgm:pt modelId="{4B6D77D5-F9E3-4A9B-BA3F-9ED303BD5F0B}">
      <dgm:prSet phldrT="[文本]"/>
      <dgm:spPr/>
      <dgm:t>
        <a:bodyPr/>
        <a:lstStyle/>
        <a:p>
          <a:r>
            <a:rPr lang="zh-CN" altLang="en-US" dirty="0"/>
            <a:t>持续营销</a:t>
          </a:r>
        </a:p>
      </dgm:t>
    </dgm:pt>
    <dgm:pt modelId="{348F7B19-098E-48FA-AFA8-4845B142BF38}" type="parTrans" cxnId="{675CE338-D92A-4673-9FD6-7B38C1FAB363}">
      <dgm:prSet/>
      <dgm:spPr/>
      <dgm:t>
        <a:bodyPr/>
        <a:lstStyle/>
        <a:p>
          <a:endParaRPr lang="zh-CN" altLang="en-US"/>
        </a:p>
      </dgm:t>
    </dgm:pt>
    <dgm:pt modelId="{721F87BA-3251-46DA-8AF7-EAFDAE721DBB}" type="sibTrans" cxnId="{675CE338-D92A-4673-9FD6-7B38C1FAB363}">
      <dgm:prSet/>
      <dgm:spPr/>
      <dgm:t>
        <a:bodyPr/>
        <a:lstStyle/>
        <a:p>
          <a:endParaRPr lang="zh-CN" altLang="en-US"/>
        </a:p>
      </dgm:t>
    </dgm:pt>
    <dgm:pt modelId="{7A126E73-A6CB-4721-BAF5-8FA8E3FB0C81}">
      <dgm:prSet phldrT="[文本]"/>
      <dgm:spPr/>
      <dgm:t>
        <a:bodyPr/>
        <a:lstStyle/>
        <a:p>
          <a:r>
            <a:rPr lang="en-US" altLang="zh-CN" dirty="0"/>
            <a:t>T</a:t>
          </a:r>
          <a:endParaRPr lang="zh-CN" altLang="en-US" dirty="0"/>
        </a:p>
      </dgm:t>
    </dgm:pt>
    <dgm:pt modelId="{09D897D6-B349-46A0-B9C7-F1B69BE0F53C}" type="parTrans" cxnId="{2AB54E36-D285-4C08-9802-AA300BA9E259}">
      <dgm:prSet/>
      <dgm:spPr/>
      <dgm:t>
        <a:bodyPr/>
        <a:lstStyle/>
        <a:p>
          <a:endParaRPr lang="zh-CN" altLang="en-US"/>
        </a:p>
      </dgm:t>
    </dgm:pt>
    <dgm:pt modelId="{4C70CF66-FC0A-45C7-ACDC-100591F585D8}" type="sibTrans" cxnId="{2AB54E36-D285-4C08-9802-AA300BA9E259}">
      <dgm:prSet/>
      <dgm:spPr/>
      <dgm:t>
        <a:bodyPr/>
        <a:lstStyle/>
        <a:p>
          <a:endParaRPr lang="zh-CN" altLang="en-US"/>
        </a:p>
      </dgm:t>
    </dgm:pt>
    <dgm:pt modelId="{BB84AC6F-6532-41BA-8CA1-01B0804D622B}">
      <dgm:prSet phldrT="[文本]"/>
      <dgm:spPr/>
      <dgm:t>
        <a:bodyPr/>
        <a:lstStyle/>
        <a:p>
          <a:r>
            <a:rPr lang="zh-CN" altLang="en-US" dirty="0"/>
            <a:t>多场景联动</a:t>
          </a:r>
        </a:p>
      </dgm:t>
    </dgm:pt>
    <dgm:pt modelId="{65B63642-CF3D-4B2E-A900-374724EA277B}" type="parTrans" cxnId="{3EF60068-4242-4A7F-B98C-D4E38877A835}">
      <dgm:prSet/>
      <dgm:spPr/>
      <dgm:t>
        <a:bodyPr/>
        <a:lstStyle/>
        <a:p>
          <a:endParaRPr lang="zh-CN" altLang="en-US"/>
        </a:p>
      </dgm:t>
    </dgm:pt>
    <dgm:pt modelId="{EA5C1BB9-138C-427A-82A1-7EC8D26F58FB}" type="sibTrans" cxnId="{3EF60068-4242-4A7F-B98C-D4E38877A835}">
      <dgm:prSet/>
      <dgm:spPr/>
      <dgm:t>
        <a:bodyPr/>
        <a:lstStyle/>
        <a:p>
          <a:endParaRPr lang="zh-CN" altLang="en-US"/>
        </a:p>
      </dgm:t>
    </dgm:pt>
    <dgm:pt modelId="{0B276EE8-EDDB-4E40-BAEB-5FDF74591EB0}">
      <dgm:prSet phldrT="[文本]"/>
      <dgm:spPr/>
      <dgm:t>
        <a:bodyPr/>
        <a:lstStyle/>
        <a:p>
          <a:r>
            <a:rPr lang="en-US" altLang="zh-CN" dirty="0"/>
            <a:t>KOL</a:t>
          </a:r>
          <a:r>
            <a:rPr lang="zh-CN" altLang="en-US" dirty="0"/>
            <a:t>引流</a:t>
          </a:r>
          <a:endParaRPr lang="en-US" altLang="zh-CN" dirty="0"/>
        </a:p>
      </dgm:t>
    </dgm:pt>
    <dgm:pt modelId="{2270754B-AF3C-4C50-8C17-E2FDBF64898B}" type="parTrans" cxnId="{EAAFF0D7-EC4E-4A20-B5E2-87002B09D699}">
      <dgm:prSet/>
      <dgm:spPr/>
      <dgm:t>
        <a:bodyPr/>
        <a:lstStyle/>
        <a:p>
          <a:endParaRPr lang="zh-CN" altLang="en-US"/>
        </a:p>
      </dgm:t>
    </dgm:pt>
    <dgm:pt modelId="{D7A12ADB-9DC8-4170-95C0-90E1510F451B}" type="sibTrans" cxnId="{EAAFF0D7-EC4E-4A20-B5E2-87002B09D699}">
      <dgm:prSet/>
      <dgm:spPr/>
      <dgm:t>
        <a:bodyPr/>
        <a:lstStyle/>
        <a:p>
          <a:endParaRPr lang="zh-CN" altLang="en-US"/>
        </a:p>
      </dgm:t>
    </dgm:pt>
    <dgm:pt modelId="{E4D137B3-CA3F-423C-8ABF-8E74F154A0C1}">
      <dgm:prSet phldrT="[文本]"/>
      <dgm:spPr/>
      <dgm:t>
        <a:bodyPr/>
        <a:lstStyle/>
        <a:p>
          <a:r>
            <a:rPr lang="zh-CN" altLang="en-US" dirty="0"/>
            <a:t>私域沉淀客户跨渠道激活</a:t>
          </a:r>
        </a:p>
      </dgm:t>
    </dgm:pt>
    <dgm:pt modelId="{CFD8F824-2322-4E41-AE20-DB37A0DC2F4F}" type="parTrans" cxnId="{3AE6E8C6-29CD-46BC-9936-3C9D46838E53}">
      <dgm:prSet/>
      <dgm:spPr/>
      <dgm:t>
        <a:bodyPr/>
        <a:lstStyle/>
        <a:p>
          <a:endParaRPr lang="zh-CN" altLang="en-US"/>
        </a:p>
      </dgm:t>
    </dgm:pt>
    <dgm:pt modelId="{A78DAAE1-F743-48A5-BA7F-38D9529E1C52}" type="sibTrans" cxnId="{3AE6E8C6-29CD-46BC-9936-3C9D46838E53}">
      <dgm:prSet/>
      <dgm:spPr/>
      <dgm:t>
        <a:bodyPr/>
        <a:lstStyle/>
        <a:p>
          <a:endParaRPr lang="zh-CN" altLang="en-US"/>
        </a:p>
      </dgm:t>
    </dgm:pt>
    <dgm:pt modelId="{E503A192-53FA-4E7B-A1BA-904B75FB5638}">
      <dgm:prSet phldrT="[文本]"/>
      <dgm:spPr/>
      <dgm:t>
        <a:bodyPr/>
        <a:lstStyle/>
        <a:p>
          <a:r>
            <a:rPr lang="zh-CN" altLang="en-US" dirty="0"/>
            <a:t>深度洞察提升转化</a:t>
          </a:r>
        </a:p>
      </dgm:t>
    </dgm:pt>
    <dgm:pt modelId="{E2171D02-D112-4113-AF6B-F04EE45ECA16}" type="parTrans" cxnId="{7A7C811C-D04D-465C-99E8-937C2A1110D4}">
      <dgm:prSet/>
      <dgm:spPr/>
      <dgm:t>
        <a:bodyPr/>
        <a:lstStyle/>
        <a:p>
          <a:endParaRPr lang="zh-CN" altLang="en-US"/>
        </a:p>
      </dgm:t>
    </dgm:pt>
    <dgm:pt modelId="{5E355214-1DE2-468C-932B-E61E1E93BEDD}" type="sibTrans" cxnId="{7A7C811C-D04D-465C-99E8-937C2A1110D4}">
      <dgm:prSet/>
      <dgm:spPr/>
      <dgm:t>
        <a:bodyPr/>
        <a:lstStyle/>
        <a:p>
          <a:endParaRPr lang="zh-CN" altLang="en-US"/>
        </a:p>
      </dgm:t>
    </dgm:pt>
    <dgm:pt modelId="{3D0A68B4-D572-48D0-9501-EB93A5192252}">
      <dgm:prSet phldrT="[文本]"/>
      <dgm:spPr/>
      <dgm:t>
        <a:bodyPr/>
        <a:lstStyle/>
        <a:p>
          <a:r>
            <a:rPr lang="zh-CN" altLang="en-US" dirty="0"/>
            <a:t>媒体矩阵加强消费者互动</a:t>
          </a:r>
        </a:p>
      </dgm:t>
    </dgm:pt>
    <dgm:pt modelId="{7F6DDD03-DC07-45B6-8F8D-86AB2FD9912E}" type="parTrans" cxnId="{0AEE0009-3E13-449D-9BF5-E7789D2E3017}">
      <dgm:prSet/>
      <dgm:spPr/>
      <dgm:t>
        <a:bodyPr/>
        <a:lstStyle/>
        <a:p>
          <a:endParaRPr lang="zh-CN" altLang="en-US"/>
        </a:p>
      </dgm:t>
    </dgm:pt>
    <dgm:pt modelId="{F9C118B3-F301-40B5-830C-8CA9E528754B}" type="sibTrans" cxnId="{0AEE0009-3E13-449D-9BF5-E7789D2E3017}">
      <dgm:prSet/>
      <dgm:spPr/>
      <dgm:t>
        <a:bodyPr/>
        <a:lstStyle/>
        <a:p>
          <a:endParaRPr lang="zh-CN" altLang="en-US"/>
        </a:p>
      </dgm:t>
    </dgm:pt>
    <dgm:pt modelId="{E468EFB8-4136-4B86-B7D6-6EE2FE33BA92}">
      <dgm:prSet phldrT="[文本]"/>
      <dgm:spPr/>
      <dgm:t>
        <a:bodyPr/>
        <a:lstStyle/>
        <a:p>
          <a:r>
            <a:rPr lang="zh-CN" altLang="en-US" dirty="0"/>
            <a:t>重定向投放 √</a:t>
          </a:r>
          <a:endParaRPr lang="en-US" altLang="zh-CN" dirty="0"/>
        </a:p>
        <a:p>
          <a:r>
            <a:rPr lang="zh-CN" altLang="en-US" dirty="0"/>
            <a:t>优惠券</a:t>
          </a:r>
          <a:r>
            <a:rPr lang="en-US" altLang="zh-CN" dirty="0"/>
            <a:t>/</a:t>
          </a:r>
          <a:r>
            <a:rPr lang="zh-CN" altLang="en-US" dirty="0"/>
            <a:t>红包 促活 √</a:t>
          </a:r>
        </a:p>
      </dgm:t>
    </dgm:pt>
    <dgm:pt modelId="{0B2FE4E7-0C0C-4095-8BDF-C88F7DF2CC8F}" type="parTrans" cxnId="{61753416-7103-40D6-A2B5-893B30450494}">
      <dgm:prSet/>
      <dgm:spPr/>
      <dgm:t>
        <a:bodyPr/>
        <a:lstStyle/>
        <a:p>
          <a:endParaRPr lang="zh-CN" altLang="en-US"/>
        </a:p>
      </dgm:t>
    </dgm:pt>
    <dgm:pt modelId="{72899903-73B0-4BEF-8CB8-EC4D905F30D3}" type="sibTrans" cxnId="{61753416-7103-40D6-A2B5-893B30450494}">
      <dgm:prSet/>
      <dgm:spPr/>
      <dgm:t>
        <a:bodyPr/>
        <a:lstStyle/>
        <a:p>
          <a:endParaRPr lang="zh-CN" altLang="en-US"/>
        </a:p>
      </dgm:t>
    </dgm:pt>
    <dgm:pt modelId="{3934C9EB-C5D8-463A-9FAB-E680812FE23F}">
      <dgm:prSet phldrT="[文本]"/>
      <dgm:spPr/>
      <dgm:t>
        <a:bodyPr/>
        <a:lstStyle/>
        <a:p>
          <a:r>
            <a:rPr lang="zh-CN" altLang="en-US" dirty="0"/>
            <a:t>会员全渠道拉新 √</a:t>
          </a:r>
        </a:p>
      </dgm:t>
    </dgm:pt>
    <dgm:pt modelId="{9694E4CA-9FDD-41F6-A6E2-2C8FD5623A74}" type="parTrans" cxnId="{12A1E247-B12E-47E4-9CBE-693E349B9EC8}">
      <dgm:prSet/>
      <dgm:spPr/>
      <dgm:t>
        <a:bodyPr/>
        <a:lstStyle/>
        <a:p>
          <a:endParaRPr lang="zh-CN" altLang="en-US"/>
        </a:p>
      </dgm:t>
    </dgm:pt>
    <dgm:pt modelId="{48834E22-85A8-494A-8E3F-6A574657E2F2}" type="sibTrans" cxnId="{12A1E247-B12E-47E4-9CBE-693E349B9EC8}">
      <dgm:prSet/>
      <dgm:spPr/>
      <dgm:t>
        <a:bodyPr/>
        <a:lstStyle/>
        <a:p>
          <a:endParaRPr lang="zh-CN" altLang="en-US"/>
        </a:p>
      </dgm:t>
    </dgm:pt>
    <dgm:pt modelId="{D3D042A3-996A-4746-9E31-E64453208A05}">
      <dgm:prSet phldrT="[文本]"/>
      <dgm:spPr/>
      <dgm:t>
        <a:bodyPr/>
        <a:lstStyle/>
        <a:p>
          <a:r>
            <a:rPr lang="zh-CN" altLang="en-US" dirty="0"/>
            <a:t>大促会员转化 √</a:t>
          </a:r>
        </a:p>
      </dgm:t>
    </dgm:pt>
    <dgm:pt modelId="{D497F5B9-A220-42BE-9B10-039A81016F27}" type="parTrans" cxnId="{00A6430F-6B84-4CC1-9454-81C59B0A1619}">
      <dgm:prSet/>
      <dgm:spPr/>
      <dgm:t>
        <a:bodyPr/>
        <a:lstStyle/>
        <a:p>
          <a:endParaRPr lang="zh-CN" altLang="en-US"/>
        </a:p>
      </dgm:t>
    </dgm:pt>
    <dgm:pt modelId="{C216F77C-62B0-488D-903F-35932DA1243D}" type="sibTrans" cxnId="{00A6430F-6B84-4CC1-9454-81C59B0A1619}">
      <dgm:prSet/>
      <dgm:spPr/>
      <dgm:t>
        <a:bodyPr/>
        <a:lstStyle/>
        <a:p>
          <a:endParaRPr lang="zh-CN" altLang="en-US"/>
        </a:p>
      </dgm:t>
    </dgm:pt>
    <dgm:pt modelId="{EF0F5D06-C333-4221-B4F3-A2C326A0E123}">
      <dgm:prSet phldrT="[文本]"/>
      <dgm:spPr/>
      <dgm:t>
        <a:bodyPr/>
        <a:lstStyle/>
        <a:p>
          <a:r>
            <a:rPr lang="zh-CN" altLang="en-US" dirty="0"/>
            <a:t>派样、快闪、零售机</a:t>
          </a:r>
        </a:p>
      </dgm:t>
    </dgm:pt>
    <dgm:pt modelId="{FA8D0A10-FE4A-41F8-B4A7-33B75CCDCEC4}" type="parTrans" cxnId="{9662426F-ECE8-4C59-9BE8-6E750612C35D}">
      <dgm:prSet/>
      <dgm:spPr/>
      <dgm:t>
        <a:bodyPr/>
        <a:lstStyle/>
        <a:p>
          <a:endParaRPr lang="zh-CN" altLang="en-US"/>
        </a:p>
      </dgm:t>
    </dgm:pt>
    <dgm:pt modelId="{8D14CCB1-1E25-4351-BBF3-87389FB76A82}" type="sibTrans" cxnId="{9662426F-ECE8-4C59-9BE8-6E750612C35D}">
      <dgm:prSet/>
      <dgm:spPr/>
      <dgm:t>
        <a:bodyPr/>
        <a:lstStyle/>
        <a:p>
          <a:endParaRPr lang="zh-CN" altLang="en-US"/>
        </a:p>
      </dgm:t>
    </dgm:pt>
    <dgm:pt modelId="{93C8C881-5D4D-41A8-A1AA-8BE6E74629B3}">
      <dgm:prSet phldrT="[文本]"/>
      <dgm:spPr/>
      <dgm:t>
        <a:bodyPr/>
        <a:lstStyle/>
        <a:p>
          <a:r>
            <a:rPr lang="zh-CN" altLang="en-US" dirty="0"/>
            <a:t>会员积分体系 √ </a:t>
          </a:r>
        </a:p>
      </dgm:t>
    </dgm:pt>
    <dgm:pt modelId="{A50BC693-D851-4D6B-A1DE-5931231D0559}" type="parTrans" cxnId="{95EBA5AC-4E72-4957-A30A-3D4C9D0AF154}">
      <dgm:prSet/>
      <dgm:spPr/>
      <dgm:t>
        <a:bodyPr/>
        <a:lstStyle/>
        <a:p>
          <a:endParaRPr lang="zh-CN" altLang="en-US"/>
        </a:p>
      </dgm:t>
    </dgm:pt>
    <dgm:pt modelId="{47753CFB-9659-473D-8253-C76204DC0065}" type="sibTrans" cxnId="{95EBA5AC-4E72-4957-A30A-3D4C9D0AF154}">
      <dgm:prSet/>
      <dgm:spPr/>
      <dgm:t>
        <a:bodyPr/>
        <a:lstStyle/>
        <a:p>
          <a:endParaRPr lang="zh-CN" altLang="en-US"/>
        </a:p>
      </dgm:t>
    </dgm:pt>
    <dgm:pt modelId="{A48C48E2-F4B6-4488-BACB-DDD6D8CCB4BB}">
      <dgm:prSet phldrT="[文本]"/>
      <dgm:spPr/>
      <dgm:t>
        <a:bodyPr/>
        <a:lstStyle/>
        <a:p>
          <a:r>
            <a:rPr lang="zh-CN" altLang="en-US" dirty="0"/>
            <a:t>全渠道权益打通 √</a:t>
          </a:r>
        </a:p>
      </dgm:t>
    </dgm:pt>
    <dgm:pt modelId="{0ED2EA96-3BA2-4247-A57D-EE4ED61CFB12}" type="parTrans" cxnId="{D874EBF6-5CF6-434F-A993-A1C24D6DCC1C}">
      <dgm:prSet/>
      <dgm:spPr/>
      <dgm:t>
        <a:bodyPr/>
        <a:lstStyle/>
        <a:p>
          <a:endParaRPr lang="zh-CN" altLang="en-US"/>
        </a:p>
      </dgm:t>
    </dgm:pt>
    <dgm:pt modelId="{B986F751-B990-442F-809B-92A863A152D0}" type="sibTrans" cxnId="{D874EBF6-5CF6-434F-A993-A1C24D6DCC1C}">
      <dgm:prSet/>
      <dgm:spPr/>
      <dgm:t>
        <a:bodyPr/>
        <a:lstStyle/>
        <a:p>
          <a:endParaRPr lang="zh-CN" altLang="en-US"/>
        </a:p>
      </dgm:t>
    </dgm:pt>
    <dgm:pt modelId="{A8A95053-E1ED-4A85-A0EA-95093674F3CE}">
      <dgm:prSet phldrT="[文本]"/>
      <dgm:spPr/>
      <dgm:t>
        <a:bodyPr/>
        <a:lstStyle/>
        <a:p>
          <a:r>
            <a:rPr lang="zh-CN" altLang="en-US" dirty="0"/>
            <a:t>千人千面个性化服务 √</a:t>
          </a:r>
          <a:endParaRPr lang="en-US" altLang="zh-CN" dirty="0"/>
        </a:p>
        <a:p>
          <a:r>
            <a:rPr lang="zh-CN" altLang="en-US" dirty="0"/>
            <a:t>提升产品丰富度</a:t>
          </a:r>
        </a:p>
      </dgm:t>
    </dgm:pt>
    <dgm:pt modelId="{DE5FC558-9A21-40AA-8EA2-F80791CFBCB6}" type="parTrans" cxnId="{03A5582E-0F9F-44CD-A4BD-391AA1853227}">
      <dgm:prSet/>
      <dgm:spPr/>
      <dgm:t>
        <a:bodyPr/>
        <a:lstStyle/>
        <a:p>
          <a:endParaRPr lang="zh-CN" altLang="en-US"/>
        </a:p>
      </dgm:t>
    </dgm:pt>
    <dgm:pt modelId="{96036C22-FF34-4A5B-B3B7-9C12CF1F820F}" type="sibTrans" cxnId="{03A5582E-0F9F-44CD-A4BD-391AA1853227}">
      <dgm:prSet/>
      <dgm:spPr/>
      <dgm:t>
        <a:bodyPr/>
        <a:lstStyle/>
        <a:p>
          <a:endParaRPr lang="zh-CN" altLang="en-US"/>
        </a:p>
      </dgm:t>
    </dgm:pt>
    <dgm:pt modelId="{9D372095-FA88-4D6C-A356-DFD8B9FC531C}">
      <dgm:prSet phldrT="[文本]"/>
      <dgm:spPr/>
      <dgm:t>
        <a:bodyPr/>
        <a:lstStyle/>
        <a:p>
          <a:r>
            <a:rPr lang="zh-CN" altLang="en-US" dirty="0"/>
            <a:t>传播营销、裂变营销 √</a:t>
          </a:r>
        </a:p>
      </dgm:t>
    </dgm:pt>
    <dgm:pt modelId="{4E3A0CDA-0B6C-4AC9-9BC2-4A5FE94646DA}" type="parTrans" cxnId="{6D44E461-B2F0-46C4-A5FD-411D3A41D2F3}">
      <dgm:prSet/>
      <dgm:spPr/>
      <dgm:t>
        <a:bodyPr/>
        <a:lstStyle/>
        <a:p>
          <a:endParaRPr lang="zh-CN" altLang="en-US"/>
        </a:p>
      </dgm:t>
    </dgm:pt>
    <dgm:pt modelId="{6C670672-9204-4376-841F-D88E78C6A608}" type="sibTrans" cxnId="{6D44E461-B2F0-46C4-A5FD-411D3A41D2F3}">
      <dgm:prSet/>
      <dgm:spPr/>
      <dgm:t>
        <a:bodyPr/>
        <a:lstStyle/>
        <a:p>
          <a:endParaRPr lang="zh-CN" altLang="en-US"/>
        </a:p>
      </dgm:t>
    </dgm:pt>
    <dgm:pt modelId="{C6F9305F-6F0F-41E5-9444-9C3D645F38BA}">
      <dgm:prSet phldrT="[文本]"/>
      <dgm:spPr/>
      <dgm:t>
        <a:bodyPr/>
        <a:lstStyle/>
        <a:p>
          <a:r>
            <a:rPr lang="zh-CN" altLang="en-US" dirty="0"/>
            <a:t>精准内容运营</a:t>
          </a:r>
        </a:p>
      </dgm:t>
    </dgm:pt>
    <dgm:pt modelId="{91519873-842B-49F5-A12A-11CB606350FA}" type="parTrans" cxnId="{835BD704-FF41-4FE9-8723-09D3F86949E3}">
      <dgm:prSet/>
      <dgm:spPr/>
      <dgm:t>
        <a:bodyPr/>
        <a:lstStyle/>
        <a:p>
          <a:endParaRPr lang="zh-CN" altLang="en-US"/>
        </a:p>
      </dgm:t>
    </dgm:pt>
    <dgm:pt modelId="{F259C93E-3C04-43FC-A502-0F5C88225945}" type="sibTrans" cxnId="{835BD704-FF41-4FE9-8723-09D3F86949E3}">
      <dgm:prSet/>
      <dgm:spPr/>
      <dgm:t>
        <a:bodyPr/>
        <a:lstStyle/>
        <a:p>
          <a:endParaRPr lang="zh-CN" altLang="en-US"/>
        </a:p>
      </dgm:t>
    </dgm:pt>
    <dgm:pt modelId="{B0D1DB8F-F69A-4058-A835-D0DCF1730A69}">
      <dgm:prSet phldrT="[文本]"/>
      <dgm:spPr/>
      <dgm:t>
        <a:bodyPr/>
        <a:lstStyle/>
        <a:p>
          <a:r>
            <a:rPr lang="zh-CN" altLang="en-US" dirty="0"/>
            <a:t>大规模种草定向收割</a:t>
          </a:r>
          <a:endParaRPr lang="en-US" altLang="zh-CN" dirty="0"/>
        </a:p>
        <a:p>
          <a:r>
            <a:rPr lang="zh-CN" altLang="en-US" dirty="0"/>
            <a:t>异业营销√</a:t>
          </a:r>
          <a:endParaRPr lang="en-US" altLang="zh-CN" dirty="0"/>
        </a:p>
      </dgm:t>
    </dgm:pt>
    <dgm:pt modelId="{F4B29226-DC45-48F9-BAA0-4738595E13F9}" type="parTrans" cxnId="{3D99AC0B-1B7E-4F5D-BA8C-D12341F7B29E}">
      <dgm:prSet/>
      <dgm:spPr/>
      <dgm:t>
        <a:bodyPr/>
        <a:lstStyle/>
        <a:p>
          <a:endParaRPr lang="zh-CN" altLang="en-US"/>
        </a:p>
      </dgm:t>
    </dgm:pt>
    <dgm:pt modelId="{FB7BE2B5-390C-4436-A523-710EA7143F8B}" type="sibTrans" cxnId="{3D99AC0B-1B7E-4F5D-BA8C-D12341F7B29E}">
      <dgm:prSet/>
      <dgm:spPr/>
      <dgm:t>
        <a:bodyPr/>
        <a:lstStyle/>
        <a:p>
          <a:endParaRPr lang="zh-CN" altLang="en-US"/>
        </a:p>
      </dgm:t>
    </dgm:pt>
    <dgm:pt modelId="{B9248A3E-BDC7-4065-AEE2-B7968813C49D}">
      <dgm:prSet phldrT="[文本]"/>
      <dgm:spPr/>
      <dgm:t>
        <a:bodyPr/>
        <a:lstStyle/>
        <a:p>
          <a:r>
            <a:rPr lang="en-US" altLang="zh-CN" dirty="0"/>
            <a:t>Lookalike </a:t>
          </a:r>
          <a:r>
            <a:rPr lang="zh-CN" altLang="en-US" dirty="0"/>
            <a:t>√</a:t>
          </a:r>
        </a:p>
      </dgm:t>
    </dgm:pt>
    <dgm:pt modelId="{72169094-BA83-434E-BE66-D5767D78480B}" type="parTrans" cxnId="{D8EC3271-9906-48DA-A015-3037F6015F48}">
      <dgm:prSet/>
      <dgm:spPr/>
      <dgm:t>
        <a:bodyPr/>
        <a:lstStyle/>
        <a:p>
          <a:endParaRPr lang="zh-CN" altLang="en-US"/>
        </a:p>
      </dgm:t>
    </dgm:pt>
    <dgm:pt modelId="{6744F9F6-8E9A-46AA-BA9D-21AC8077B3F1}" type="sibTrans" cxnId="{D8EC3271-9906-48DA-A015-3037F6015F48}">
      <dgm:prSet/>
      <dgm:spPr/>
      <dgm:t>
        <a:bodyPr/>
        <a:lstStyle/>
        <a:p>
          <a:endParaRPr lang="zh-CN" altLang="en-US"/>
        </a:p>
      </dgm:t>
    </dgm:pt>
    <dgm:pt modelId="{C5D6090E-F342-4FA2-AB6C-354D3F4CCB5C}" type="pres">
      <dgm:prSet presAssocID="{4840ED1D-9A8E-4A34-95B5-3004F2788B80}" presName="Name0" presStyleCnt="0">
        <dgm:presLayoutVars>
          <dgm:chMax val="5"/>
          <dgm:chPref val="5"/>
          <dgm:dir/>
          <dgm:animLvl val="lvl"/>
        </dgm:presLayoutVars>
      </dgm:prSet>
      <dgm:spPr/>
    </dgm:pt>
    <dgm:pt modelId="{37F505D7-AD35-4E54-9019-34A4B1771B51}" type="pres">
      <dgm:prSet presAssocID="{8BEBDB93-A332-4088-864B-9181BD5DCFD2}" presName="parentText1" presStyleLbl="node1" presStyleIdx="0" presStyleCnt="4">
        <dgm:presLayoutVars>
          <dgm:chMax/>
          <dgm:chPref val="3"/>
          <dgm:bulletEnabled val="1"/>
        </dgm:presLayoutVars>
      </dgm:prSet>
      <dgm:spPr/>
    </dgm:pt>
    <dgm:pt modelId="{4AC31C76-4514-48AB-85B5-8A5FC234B252}" type="pres">
      <dgm:prSet presAssocID="{8BEBDB93-A332-4088-864B-9181BD5DCFD2}" presName="childText1" presStyleLbl="solidAlignAcc1" presStyleIdx="0" presStyleCnt="4">
        <dgm:presLayoutVars>
          <dgm:chMax val="0"/>
          <dgm:chPref val="0"/>
          <dgm:bulletEnabled val="1"/>
        </dgm:presLayoutVars>
      </dgm:prSet>
      <dgm:spPr/>
    </dgm:pt>
    <dgm:pt modelId="{0F271138-E039-4497-BA13-0CB23B5A2F57}" type="pres">
      <dgm:prSet presAssocID="{25423486-0BD1-4880-A80C-513416DE33D3}" presName="parentText2" presStyleLbl="node1" presStyleIdx="1" presStyleCnt="4">
        <dgm:presLayoutVars>
          <dgm:chMax/>
          <dgm:chPref val="3"/>
          <dgm:bulletEnabled val="1"/>
        </dgm:presLayoutVars>
      </dgm:prSet>
      <dgm:spPr/>
    </dgm:pt>
    <dgm:pt modelId="{9EF62CEA-49C6-4087-AF9A-05AA72FE6030}" type="pres">
      <dgm:prSet presAssocID="{25423486-0BD1-4880-A80C-513416DE33D3}" presName="childText2" presStyleLbl="solidAlignAcc1" presStyleIdx="1" presStyleCnt="4">
        <dgm:presLayoutVars>
          <dgm:chMax val="0"/>
          <dgm:chPref val="0"/>
          <dgm:bulletEnabled val="1"/>
        </dgm:presLayoutVars>
      </dgm:prSet>
      <dgm:spPr/>
    </dgm:pt>
    <dgm:pt modelId="{5A751F31-E3DE-4412-8C15-37B64A176543}" type="pres">
      <dgm:prSet presAssocID="{A1B1113E-4958-473C-9E67-3C0221F669D9}" presName="parentText3" presStyleLbl="node1" presStyleIdx="2" presStyleCnt="4">
        <dgm:presLayoutVars>
          <dgm:chMax/>
          <dgm:chPref val="3"/>
          <dgm:bulletEnabled val="1"/>
        </dgm:presLayoutVars>
      </dgm:prSet>
      <dgm:spPr/>
    </dgm:pt>
    <dgm:pt modelId="{DA15B550-6423-4FCE-832E-2EC002749D3C}" type="pres">
      <dgm:prSet presAssocID="{A1B1113E-4958-473C-9E67-3C0221F669D9}" presName="childText3" presStyleLbl="solidAlignAcc1" presStyleIdx="2" presStyleCnt="4">
        <dgm:presLayoutVars>
          <dgm:chMax val="0"/>
          <dgm:chPref val="0"/>
          <dgm:bulletEnabled val="1"/>
        </dgm:presLayoutVars>
      </dgm:prSet>
      <dgm:spPr/>
    </dgm:pt>
    <dgm:pt modelId="{53B9D66F-4AD1-4472-B2C6-083A5E3ABACD}" type="pres">
      <dgm:prSet presAssocID="{7A126E73-A6CB-4721-BAF5-8FA8E3FB0C81}" presName="parentText4" presStyleLbl="node1" presStyleIdx="3" presStyleCnt="4">
        <dgm:presLayoutVars>
          <dgm:chMax/>
          <dgm:chPref val="3"/>
          <dgm:bulletEnabled val="1"/>
        </dgm:presLayoutVars>
      </dgm:prSet>
      <dgm:spPr/>
    </dgm:pt>
    <dgm:pt modelId="{2665DC1B-A8A9-44DD-8BA6-A067BF8145BC}" type="pres">
      <dgm:prSet presAssocID="{7A126E73-A6CB-4721-BAF5-8FA8E3FB0C81}" presName="childText4" presStyleLbl="solidAlignAcc1" presStyleIdx="3" presStyleCnt="4">
        <dgm:presLayoutVars>
          <dgm:chMax val="0"/>
          <dgm:chPref val="0"/>
          <dgm:bulletEnabled val="1"/>
        </dgm:presLayoutVars>
      </dgm:prSet>
      <dgm:spPr/>
    </dgm:pt>
  </dgm:ptLst>
  <dgm:cxnLst>
    <dgm:cxn modelId="{835BD704-FF41-4FE9-8723-09D3F86949E3}" srcId="{7A126E73-A6CB-4721-BAF5-8FA8E3FB0C81}" destId="{C6F9305F-6F0F-41E5-9444-9C3D645F38BA}" srcOrd="4" destOrd="0" parTransId="{91519873-842B-49F5-A12A-11CB606350FA}" sibTransId="{F259C93E-3C04-43FC-A502-0F5C88225945}"/>
    <dgm:cxn modelId="{0AEE0009-3E13-449D-9BF5-E7789D2E3017}" srcId="{25423486-0BD1-4880-A80C-513416DE33D3}" destId="{3D0A68B4-D572-48D0-9501-EB93A5192252}" srcOrd="3" destOrd="0" parTransId="{7F6DDD03-DC07-45B6-8F8D-86AB2FD9912E}" sibTransId="{F9C118B3-F301-40B5-830C-8CA9E528754B}"/>
    <dgm:cxn modelId="{3D99AC0B-1B7E-4F5D-BA8C-D12341F7B29E}" srcId="{8BEBDB93-A332-4088-864B-9181BD5DCFD2}" destId="{B0D1DB8F-F69A-4058-A835-D0DCF1730A69}" srcOrd="4" destOrd="0" parTransId="{F4B29226-DC45-48F9-BAA0-4738595E13F9}" sibTransId="{FB7BE2B5-390C-4436-A523-710EA7143F8B}"/>
    <dgm:cxn modelId="{00A6430F-6B84-4CC1-9454-81C59B0A1619}" srcId="{A1B1113E-4958-473C-9E67-3C0221F669D9}" destId="{D3D042A3-996A-4746-9E31-E64453208A05}" srcOrd="2" destOrd="0" parTransId="{D497F5B9-A220-42BE-9B10-039A81016F27}" sibTransId="{C216F77C-62B0-488D-903F-35932DA1243D}"/>
    <dgm:cxn modelId="{61753416-7103-40D6-A2B5-893B30450494}" srcId="{25423486-0BD1-4880-A80C-513416DE33D3}" destId="{E468EFB8-4136-4B86-B7D6-6EE2FE33BA92}" srcOrd="4" destOrd="0" parTransId="{0B2FE4E7-0C0C-4095-8BDF-C88F7DF2CC8F}" sibTransId="{72899903-73B0-4BEF-8CB8-EC4D905F30D3}"/>
    <dgm:cxn modelId="{C732FB17-2B1C-4149-8FCD-8B4FEEC8F9BC}" srcId="{4840ED1D-9A8E-4A34-95B5-3004F2788B80}" destId="{25423486-0BD1-4880-A80C-513416DE33D3}" srcOrd="1" destOrd="0" parTransId="{16005CB7-0DB3-488F-BE5D-10FB37A455C8}" sibTransId="{5273B6FC-BF8A-446A-91F4-1186F67313E5}"/>
    <dgm:cxn modelId="{7A7C811C-D04D-465C-99E8-937C2A1110D4}" srcId="{25423486-0BD1-4880-A80C-513416DE33D3}" destId="{E503A192-53FA-4E7B-A1BA-904B75FB5638}" srcOrd="2" destOrd="0" parTransId="{E2171D02-D112-4113-AF6B-F04EE45ECA16}" sibTransId="{5E355214-1DE2-468C-932B-E61E1E93BEDD}"/>
    <dgm:cxn modelId="{E7C2891E-11B1-4FD6-A911-18AECEA6E34B}" type="presOf" srcId="{E4D137B3-CA3F-423C-8ABF-8E74F154A0C1}" destId="{9EF62CEA-49C6-4087-AF9A-05AA72FE6030}" srcOrd="0" destOrd="1" presId="urn:microsoft.com/office/officeart/2009/3/layout/IncreasingArrowsProcess"/>
    <dgm:cxn modelId="{9A8CB223-7D38-4983-B77A-CEB8C0D1DFCF}" type="presOf" srcId="{B0D1DB8F-F69A-4058-A835-D0DCF1730A69}" destId="{4AC31C76-4514-48AB-85B5-8A5FC234B252}" srcOrd="0" destOrd="4" presId="urn:microsoft.com/office/officeart/2009/3/layout/IncreasingArrowsProcess"/>
    <dgm:cxn modelId="{A6E8D028-5363-473B-AC9E-25CA8D55D56C}" type="presOf" srcId="{EF0F5D06-C333-4221-B4F3-A2C326A0E123}" destId="{DA15B550-6423-4FCE-832E-2EC002749D3C}" srcOrd="0" destOrd="3" presId="urn:microsoft.com/office/officeart/2009/3/layout/IncreasingArrowsProcess"/>
    <dgm:cxn modelId="{03A5582E-0F9F-44CD-A4BD-391AA1853227}" srcId="{7A126E73-A6CB-4721-BAF5-8FA8E3FB0C81}" destId="{A8A95053-E1ED-4A85-A0EA-95093674F3CE}" srcOrd="2" destOrd="0" parTransId="{DE5FC558-9A21-40AA-8EA2-F80791CFBCB6}" sibTransId="{96036C22-FF34-4A5B-B3B7-9C12CF1F820F}"/>
    <dgm:cxn modelId="{2AB54E36-D285-4C08-9802-AA300BA9E259}" srcId="{4840ED1D-9A8E-4A34-95B5-3004F2788B80}" destId="{7A126E73-A6CB-4721-BAF5-8FA8E3FB0C81}" srcOrd="3" destOrd="0" parTransId="{09D897D6-B349-46A0-B9C7-F1B69BE0F53C}" sibTransId="{4C70CF66-FC0A-45C7-ACDC-100591F585D8}"/>
    <dgm:cxn modelId="{EDA76D38-D492-4FB1-B699-8DA201AB7B53}" type="presOf" srcId="{25423486-0BD1-4880-A80C-513416DE33D3}" destId="{0F271138-E039-4497-BA13-0CB23B5A2F57}" srcOrd="0" destOrd="0" presId="urn:microsoft.com/office/officeart/2009/3/layout/IncreasingArrowsProcess"/>
    <dgm:cxn modelId="{675CE338-D92A-4673-9FD6-7B38C1FAB363}" srcId="{A1B1113E-4958-473C-9E67-3C0221F669D9}" destId="{4B6D77D5-F9E3-4A9B-BA3F-9ED303BD5F0B}" srcOrd="0" destOrd="0" parTransId="{348F7B19-098E-48FA-AFA8-4845B142BF38}" sibTransId="{721F87BA-3251-46DA-8AF7-EAFDAE721DBB}"/>
    <dgm:cxn modelId="{F801403A-EC76-47DD-9206-24F54A9BB480}" type="presOf" srcId="{E503A192-53FA-4E7B-A1BA-904B75FB5638}" destId="{9EF62CEA-49C6-4087-AF9A-05AA72FE6030}" srcOrd="0" destOrd="2" presId="urn:microsoft.com/office/officeart/2009/3/layout/IncreasingArrowsProcess"/>
    <dgm:cxn modelId="{7673523B-EAB0-4C8E-B3E2-C588B8C49BA5}" type="presOf" srcId="{BEFD4126-C54D-4912-92AC-C4CDD4E462D0}" destId="{4AC31C76-4514-48AB-85B5-8A5FC234B252}" srcOrd="0" destOrd="0" presId="urn:microsoft.com/office/officeart/2009/3/layout/IncreasingArrowsProcess"/>
    <dgm:cxn modelId="{0A03A13E-4197-47F3-B8BA-0CA951E64571}" type="presOf" srcId="{93C8C881-5D4D-41A8-A1AA-8BE6E74629B3}" destId="{2665DC1B-A8A9-44DD-8BA6-A067BF8145BC}" srcOrd="0" destOrd="0" presId="urn:microsoft.com/office/officeart/2009/3/layout/IncreasingArrowsProcess"/>
    <dgm:cxn modelId="{25F03661-4A27-43B8-A565-72E0C5F2B5F7}" type="presOf" srcId="{0B276EE8-EDDB-4E40-BAEB-5FDF74591EB0}" destId="{4AC31C76-4514-48AB-85B5-8A5FC234B252}" srcOrd="0" destOrd="3" presId="urn:microsoft.com/office/officeart/2009/3/layout/IncreasingArrowsProcess"/>
    <dgm:cxn modelId="{973C5061-9AF6-4B96-85F1-92F62A5645AD}" type="presOf" srcId="{A48C48E2-F4B6-4488-BACB-DDD6D8CCB4BB}" destId="{2665DC1B-A8A9-44DD-8BA6-A067BF8145BC}" srcOrd="0" destOrd="1" presId="urn:microsoft.com/office/officeart/2009/3/layout/IncreasingArrowsProcess"/>
    <dgm:cxn modelId="{37BEA241-435B-400D-92DE-F7FC5C07D105}" type="presOf" srcId="{A8A95053-E1ED-4A85-A0EA-95093674F3CE}" destId="{2665DC1B-A8A9-44DD-8BA6-A067BF8145BC}" srcOrd="0" destOrd="2" presId="urn:microsoft.com/office/officeart/2009/3/layout/IncreasingArrowsProcess"/>
    <dgm:cxn modelId="{6D44E461-B2F0-46C4-A5FD-411D3A41D2F3}" srcId="{7A126E73-A6CB-4721-BAF5-8FA8E3FB0C81}" destId="{9D372095-FA88-4D6C-A356-DFD8B9FC531C}" srcOrd="3" destOrd="0" parTransId="{4E3A0CDA-0B6C-4AC9-9BC2-4A5FE94646DA}" sibTransId="{6C670672-9204-4376-841F-D88E78C6A608}"/>
    <dgm:cxn modelId="{9B331867-B981-4FA7-B9D4-E004C421425F}" srcId="{25423486-0BD1-4880-A80C-513416DE33D3}" destId="{906C5FCB-1F0F-4A19-BB57-2969E1FD4A1B}" srcOrd="0" destOrd="0" parTransId="{13A42E6D-D376-41F6-AFB8-05696F12E246}" sibTransId="{ACCB3BA1-0476-4EEF-B905-F5BEA3E7DB76}"/>
    <dgm:cxn modelId="{12A1E247-B12E-47E4-9CBE-693E349B9EC8}" srcId="{A1B1113E-4958-473C-9E67-3C0221F669D9}" destId="{3934C9EB-C5D8-463A-9FAB-E680812FE23F}" srcOrd="1" destOrd="0" parTransId="{9694E4CA-9FDD-41F6-A6E2-2C8FD5623A74}" sibTransId="{48834E22-85A8-494A-8E3F-6A574657E2F2}"/>
    <dgm:cxn modelId="{3EF60068-4242-4A7F-B98C-D4E38877A835}" srcId="{8BEBDB93-A332-4088-864B-9181BD5DCFD2}" destId="{BB84AC6F-6532-41BA-8CA1-01B0804D622B}" srcOrd="2" destOrd="0" parTransId="{65B63642-CF3D-4B2E-A900-374724EA277B}" sibTransId="{EA5C1BB9-138C-427A-82A1-7EC8D26F58FB}"/>
    <dgm:cxn modelId="{CE774E4C-ACF4-4E78-85D0-A459422A2AF0}" type="presOf" srcId="{3D0A68B4-D572-48D0-9501-EB93A5192252}" destId="{9EF62CEA-49C6-4087-AF9A-05AA72FE6030}" srcOrd="0" destOrd="3" presId="urn:microsoft.com/office/officeart/2009/3/layout/IncreasingArrowsProcess"/>
    <dgm:cxn modelId="{1CE6E96E-7CFD-465B-BC24-25D6F2A9F85C}" type="presOf" srcId="{906C5FCB-1F0F-4A19-BB57-2969E1FD4A1B}" destId="{9EF62CEA-49C6-4087-AF9A-05AA72FE6030}" srcOrd="0" destOrd="0" presId="urn:microsoft.com/office/officeart/2009/3/layout/IncreasingArrowsProcess"/>
    <dgm:cxn modelId="{87325F6F-C9BF-4224-992D-77B32828A97F}" type="presOf" srcId="{4840ED1D-9A8E-4A34-95B5-3004F2788B80}" destId="{C5D6090E-F342-4FA2-AB6C-354D3F4CCB5C}" srcOrd="0" destOrd="0" presId="urn:microsoft.com/office/officeart/2009/3/layout/IncreasingArrowsProcess"/>
    <dgm:cxn modelId="{9662426F-ECE8-4C59-9BE8-6E750612C35D}" srcId="{A1B1113E-4958-473C-9E67-3C0221F669D9}" destId="{EF0F5D06-C333-4221-B4F3-A2C326A0E123}" srcOrd="3" destOrd="0" parTransId="{FA8D0A10-FE4A-41F8-B4A7-33B75CCDCEC4}" sibTransId="{8D14CCB1-1E25-4351-BBF3-87389FB76A82}"/>
    <dgm:cxn modelId="{430FEC6F-8B44-4F80-BF0F-6684B959E1F4}" type="presOf" srcId="{E468EFB8-4136-4B86-B7D6-6EE2FE33BA92}" destId="{9EF62CEA-49C6-4087-AF9A-05AA72FE6030}" srcOrd="0" destOrd="4" presId="urn:microsoft.com/office/officeart/2009/3/layout/IncreasingArrowsProcess"/>
    <dgm:cxn modelId="{26FE0F51-D100-4F48-A2E7-F16C4C242F00}" type="presOf" srcId="{C6F9305F-6F0F-41E5-9444-9C3D645F38BA}" destId="{2665DC1B-A8A9-44DD-8BA6-A067BF8145BC}" srcOrd="0" destOrd="4" presId="urn:microsoft.com/office/officeart/2009/3/layout/IncreasingArrowsProcess"/>
    <dgm:cxn modelId="{D8EC3271-9906-48DA-A015-3037F6015F48}" srcId="{8BEBDB93-A332-4088-864B-9181BD5DCFD2}" destId="{B9248A3E-BDC7-4065-AEE2-B7968813C49D}" srcOrd="1" destOrd="0" parTransId="{72169094-BA83-434E-BE66-D5767D78480B}" sibTransId="{6744F9F6-8E9A-46AA-BA9D-21AC8077B3F1}"/>
    <dgm:cxn modelId="{E8FE8689-E10F-4AAD-B679-C9A5CDCB06DA}" srcId="{8BEBDB93-A332-4088-864B-9181BD5DCFD2}" destId="{BEFD4126-C54D-4912-92AC-C4CDD4E462D0}" srcOrd="0" destOrd="0" parTransId="{5C4408E7-21A7-4098-BB42-305BC6A2F069}" sibTransId="{6FB2142B-AFEF-49A8-A086-5A7F17E771EE}"/>
    <dgm:cxn modelId="{5598178C-FEF8-4BBB-BC58-7CE2A73F4AB6}" type="presOf" srcId="{D3D042A3-996A-4746-9E31-E64453208A05}" destId="{DA15B550-6423-4FCE-832E-2EC002749D3C}" srcOrd="0" destOrd="2" presId="urn:microsoft.com/office/officeart/2009/3/layout/IncreasingArrowsProcess"/>
    <dgm:cxn modelId="{6CDB5B90-6752-4FD5-B673-811ECEBC6495}" type="presOf" srcId="{4B6D77D5-F9E3-4A9B-BA3F-9ED303BD5F0B}" destId="{DA15B550-6423-4FCE-832E-2EC002749D3C}" srcOrd="0" destOrd="0" presId="urn:microsoft.com/office/officeart/2009/3/layout/IncreasingArrowsProcess"/>
    <dgm:cxn modelId="{31A60DA7-0AF8-4B64-A84C-084CF627A4F9}" type="presOf" srcId="{B9248A3E-BDC7-4065-AEE2-B7968813C49D}" destId="{4AC31C76-4514-48AB-85B5-8A5FC234B252}" srcOrd="0" destOrd="1" presId="urn:microsoft.com/office/officeart/2009/3/layout/IncreasingArrowsProcess"/>
    <dgm:cxn modelId="{6C8E05AB-8971-40AE-B0F5-C848E7E83C78}" type="presOf" srcId="{BB84AC6F-6532-41BA-8CA1-01B0804D622B}" destId="{4AC31C76-4514-48AB-85B5-8A5FC234B252}" srcOrd="0" destOrd="2" presId="urn:microsoft.com/office/officeart/2009/3/layout/IncreasingArrowsProcess"/>
    <dgm:cxn modelId="{95EBA5AC-4E72-4957-A30A-3D4C9D0AF154}" srcId="{7A126E73-A6CB-4721-BAF5-8FA8E3FB0C81}" destId="{93C8C881-5D4D-41A8-A1AA-8BE6E74629B3}" srcOrd="0" destOrd="0" parTransId="{A50BC693-D851-4D6B-A1DE-5931231D0559}" sibTransId="{47753CFB-9659-473D-8253-C76204DC0065}"/>
    <dgm:cxn modelId="{60744BAF-692B-4EA5-9481-7691B40C257E}" srcId="{4840ED1D-9A8E-4A34-95B5-3004F2788B80}" destId="{A1B1113E-4958-473C-9E67-3C0221F669D9}" srcOrd="2" destOrd="0" parTransId="{87D33FCA-FCD1-41A4-BFAB-9726DECC81EC}" sibTransId="{B79A08BA-E596-487F-BF28-88925C4F2947}"/>
    <dgm:cxn modelId="{0CA8B5B8-B073-47E6-9E71-602F7610263B}" type="presOf" srcId="{3934C9EB-C5D8-463A-9FAB-E680812FE23F}" destId="{DA15B550-6423-4FCE-832E-2EC002749D3C}" srcOrd="0" destOrd="1" presId="urn:microsoft.com/office/officeart/2009/3/layout/IncreasingArrowsProcess"/>
    <dgm:cxn modelId="{F55117BE-2FE0-46CA-9007-D0AD4CF41685}" srcId="{4840ED1D-9A8E-4A34-95B5-3004F2788B80}" destId="{8BEBDB93-A332-4088-864B-9181BD5DCFD2}" srcOrd="0" destOrd="0" parTransId="{EF53D649-6C3B-4100-BE15-714BF5F69378}" sibTransId="{7ACD88A8-C984-44E3-95DE-39C246AC2427}"/>
    <dgm:cxn modelId="{3AE6E8C6-29CD-46BC-9936-3C9D46838E53}" srcId="{25423486-0BD1-4880-A80C-513416DE33D3}" destId="{E4D137B3-CA3F-423C-8ABF-8E74F154A0C1}" srcOrd="1" destOrd="0" parTransId="{CFD8F824-2322-4E41-AE20-DB37A0DC2F4F}" sibTransId="{A78DAAE1-F743-48A5-BA7F-38D9529E1C52}"/>
    <dgm:cxn modelId="{421ABED3-2C4B-4F04-8E2C-706FD5A7B24B}" type="presOf" srcId="{9D372095-FA88-4D6C-A356-DFD8B9FC531C}" destId="{2665DC1B-A8A9-44DD-8BA6-A067BF8145BC}" srcOrd="0" destOrd="3" presId="urn:microsoft.com/office/officeart/2009/3/layout/IncreasingArrowsProcess"/>
    <dgm:cxn modelId="{EAAFF0D7-EC4E-4A20-B5E2-87002B09D699}" srcId="{8BEBDB93-A332-4088-864B-9181BD5DCFD2}" destId="{0B276EE8-EDDB-4E40-BAEB-5FDF74591EB0}" srcOrd="3" destOrd="0" parTransId="{2270754B-AF3C-4C50-8C17-E2FDBF64898B}" sibTransId="{D7A12ADB-9DC8-4170-95C0-90E1510F451B}"/>
    <dgm:cxn modelId="{518FB4E5-5BC8-438E-BAE0-944D789CA601}" type="presOf" srcId="{A1B1113E-4958-473C-9E67-3C0221F669D9}" destId="{5A751F31-E3DE-4412-8C15-37B64A176543}" srcOrd="0" destOrd="0" presId="urn:microsoft.com/office/officeart/2009/3/layout/IncreasingArrowsProcess"/>
    <dgm:cxn modelId="{316C64EA-75BC-4096-8860-ABC6A99F7988}" type="presOf" srcId="{8BEBDB93-A332-4088-864B-9181BD5DCFD2}" destId="{37F505D7-AD35-4E54-9019-34A4B1771B51}" srcOrd="0" destOrd="0" presId="urn:microsoft.com/office/officeart/2009/3/layout/IncreasingArrowsProcess"/>
    <dgm:cxn modelId="{D874EBF6-5CF6-434F-A993-A1C24D6DCC1C}" srcId="{7A126E73-A6CB-4721-BAF5-8FA8E3FB0C81}" destId="{A48C48E2-F4B6-4488-BACB-DDD6D8CCB4BB}" srcOrd="1" destOrd="0" parTransId="{0ED2EA96-3BA2-4247-A57D-EE4ED61CFB12}" sibTransId="{B986F751-B990-442F-809B-92A863A152D0}"/>
    <dgm:cxn modelId="{7FE5C6FD-75C9-4BD0-87C7-9D21C982C4CA}" type="presOf" srcId="{7A126E73-A6CB-4721-BAF5-8FA8E3FB0C81}" destId="{53B9D66F-4AD1-4472-B2C6-083A5E3ABACD}" srcOrd="0" destOrd="0" presId="urn:microsoft.com/office/officeart/2009/3/layout/IncreasingArrowsProcess"/>
    <dgm:cxn modelId="{13214A05-2D5C-4599-8EED-0B3A405B3E25}" type="presParOf" srcId="{C5D6090E-F342-4FA2-AB6C-354D3F4CCB5C}" destId="{37F505D7-AD35-4E54-9019-34A4B1771B51}" srcOrd="0" destOrd="0" presId="urn:microsoft.com/office/officeart/2009/3/layout/IncreasingArrowsProcess"/>
    <dgm:cxn modelId="{6596948C-4CC7-46BE-A5F1-6F2774FC3E37}" type="presParOf" srcId="{C5D6090E-F342-4FA2-AB6C-354D3F4CCB5C}" destId="{4AC31C76-4514-48AB-85B5-8A5FC234B252}" srcOrd="1" destOrd="0" presId="urn:microsoft.com/office/officeart/2009/3/layout/IncreasingArrowsProcess"/>
    <dgm:cxn modelId="{475CF0B2-B9BC-411C-BA9B-41719FFE8972}" type="presParOf" srcId="{C5D6090E-F342-4FA2-AB6C-354D3F4CCB5C}" destId="{0F271138-E039-4497-BA13-0CB23B5A2F57}" srcOrd="2" destOrd="0" presId="urn:microsoft.com/office/officeart/2009/3/layout/IncreasingArrowsProcess"/>
    <dgm:cxn modelId="{359D75C1-2C97-48A8-8B33-80EA40CFE38C}" type="presParOf" srcId="{C5D6090E-F342-4FA2-AB6C-354D3F4CCB5C}" destId="{9EF62CEA-49C6-4087-AF9A-05AA72FE6030}" srcOrd="3" destOrd="0" presId="urn:microsoft.com/office/officeart/2009/3/layout/IncreasingArrowsProcess"/>
    <dgm:cxn modelId="{7F6A7D0C-4B06-456C-9965-4EA171B9B65B}" type="presParOf" srcId="{C5D6090E-F342-4FA2-AB6C-354D3F4CCB5C}" destId="{5A751F31-E3DE-4412-8C15-37B64A176543}" srcOrd="4" destOrd="0" presId="urn:microsoft.com/office/officeart/2009/3/layout/IncreasingArrowsProcess"/>
    <dgm:cxn modelId="{C709D307-B805-40E8-935C-0550A2B005AE}" type="presParOf" srcId="{C5D6090E-F342-4FA2-AB6C-354D3F4CCB5C}" destId="{DA15B550-6423-4FCE-832E-2EC002749D3C}" srcOrd="5" destOrd="0" presId="urn:microsoft.com/office/officeart/2009/3/layout/IncreasingArrowsProcess"/>
    <dgm:cxn modelId="{B65192F0-FE00-428B-BEF1-CC9416BA2BB3}" type="presParOf" srcId="{C5D6090E-F342-4FA2-AB6C-354D3F4CCB5C}" destId="{53B9D66F-4AD1-4472-B2C6-083A5E3ABACD}" srcOrd="6" destOrd="0" presId="urn:microsoft.com/office/officeart/2009/3/layout/IncreasingArrowsProcess"/>
    <dgm:cxn modelId="{595368A6-8419-46F5-B05E-413CA54DED35}" type="presParOf" srcId="{C5D6090E-F342-4FA2-AB6C-354D3F4CCB5C}" destId="{2665DC1B-A8A9-44DD-8BA6-A067BF8145BC}"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29E8F-567A-4BA9-898A-EB5A8735694B}">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9E61C1-2DF3-4DF0-BB07-20BD2B460AD2}">
      <dsp:nvSpPr>
        <dsp:cNvPr id="0" name=""/>
        <dsp:cNvSpPr/>
      </dsp:nvSpPr>
      <dsp:spPr>
        <a:xfrm>
          <a:off x="384538" y="253918"/>
          <a:ext cx="5656275" cy="508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40640" rIns="40640" bIns="40640" numCol="1" spcCol="1270" anchor="ctr" anchorCtr="0">
          <a:noAutofit/>
        </a:bodyPr>
        <a:lstStyle/>
        <a:p>
          <a:pPr marL="0" lvl="0" indent="0" algn="l" defTabSz="711200">
            <a:lnSpc>
              <a:spcPct val="90000"/>
            </a:lnSpc>
            <a:spcBef>
              <a:spcPct val="0"/>
            </a:spcBef>
            <a:spcAft>
              <a:spcPct val="35000"/>
            </a:spcAft>
            <a:buFont typeface="+mj-lt"/>
            <a:buNone/>
          </a:pPr>
          <a:r>
            <a:rPr lang="zh-CN" altLang="en-US" sz="1600" b="0" i="0" kern="1200" dirty="0"/>
            <a:t>拉新难且成本居高不下</a:t>
          </a:r>
          <a:endParaRPr lang="zh-CN" altLang="en-US" sz="1600" kern="1200" dirty="0"/>
        </a:p>
      </dsp:txBody>
      <dsp:txXfrm>
        <a:off x="384538" y="253918"/>
        <a:ext cx="5656275" cy="508162"/>
      </dsp:txXfrm>
    </dsp:sp>
    <dsp:sp modelId="{1BEFE031-882B-46E0-9496-3D145B977532}">
      <dsp:nvSpPr>
        <dsp:cNvPr id="0" name=""/>
        <dsp:cNvSpPr/>
      </dsp:nvSpPr>
      <dsp:spPr>
        <a:xfrm>
          <a:off x="66936" y="190398"/>
          <a:ext cx="635203" cy="6352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B3C6E0-3AD0-46B9-A7F6-6F9DF2A1C268}">
      <dsp:nvSpPr>
        <dsp:cNvPr id="0" name=""/>
        <dsp:cNvSpPr/>
      </dsp:nvSpPr>
      <dsp:spPr>
        <a:xfrm>
          <a:off x="748672" y="1015918"/>
          <a:ext cx="5292140" cy="508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40640" rIns="40640" bIns="40640" numCol="1" spcCol="1270" anchor="ctr" anchorCtr="0">
          <a:noAutofit/>
        </a:bodyPr>
        <a:lstStyle/>
        <a:p>
          <a:pPr marL="0" lvl="0" indent="0" algn="l" defTabSz="711200">
            <a:lnSpc>
              <a:spcPct val="90000"/>
            </a:lnSpc>
            <a:spcBef>
              <a:spcPct val="0"/>
            </a:spcBef>
            <a:spcAft>
              <a:spcPct val="35000"/>
            </a:spcAft>
            <a:buFont typeface="+mj-lt"/>
            <a:buNone/>
          </a:pPr>
          <a:r>
            <a:rPr lang="zh-CN" altLang="en-US" sz="1600" b="0" i="0" kern="1200" dirty="0"/>
            <a:t>品牌力弱导致无法留住消费者</a:t>
          </a:r>
        </a:p>
      </dsp:txBody>
      <dsp:txXfrm>
        <a:off x="748672" y="1015918"/>
        <a:ext cx="5292140" cy="508162"/>
      </dsp:txXfrm>
    </dsp:sp>
    <dsp:sp modelId="{A6ED547C-CE5D-4759-BEB7-6288C21FF1C8}">
      <dsp:nvSpPr>
        <dsp:cNvPr id="0" name=""/>
        <dsp:cNvSpPr/>
      </dsp:nvSpPr>
      <dsp:spPr>
        <a:xfrm>
          <a:off x="431071" y="952398"/>
          <a:ext cx="635203" cy="6352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80767C-690C-4076-A264-83D49003BC99}">
      <dsp:nvSpPr>
        <dsp:cNvPr id="0" name=""/>
        <dsp:cNvSpPr/>
      </dsp:nvSpPr>
      <dsp:spPr>
        <a:xfrm>
          <a:off x="860432" y="1777918"/>
          <a:ext cx="5180380" cy="508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40640" rIns="40640" bIns="40640" numCol="1" spcCol="1270" anchor="ctr" anchorCtr="0">
          <a:noAutofit/>
        </a:bodyPr>
        <a:lstStyle/>
        <a:p>
          <a:pPr marL="0" lvl="0" indent="0" algn="l" defTabSz="711200">
            <a:lnSpc>
              <a:spcPct val="90000"/>
            </a:lnSpc>
            <a:spcBef>
              <a:spcPct val="0"/>
            </a:spcBef>
            <a:spcAft>
              <a:spcPct val="35000"/>
            </a:spcAft>
            <a:buFont typeface="+mj-lt"/>
            <a:buNone/>
          </a:pPr>
          <a:r>
            <a:rPr lang="zh-CN" altLang="en-US" sz="1600" b="0" i="0" kern="1200"/>
            <a:t>消费者对价格敏感导致的价格战</a:t>
          </a:r>
        </a:p>
      </dsp:txBody>
      <dsp:txXfrm>
        <a:off x="860432" y="1777918"/>
        <a:ext cx="5180380" cy="508162"/>
      </dsp:txXfrm>
    </dsp:sp>
    <dsp:sp modelId="{14443AA2-CD8B-4664-9833-A4AD343A67CD}">
      <dsp:nvSpPr>
        <dsp:cNvPr id="0" name=""/>
        <dsp:cNvSpPr/>
      </dsp:nvSpPr>
      <dsp:spPr>
        <a:xfrm>
          <a:off x="542831" y="1714398"/>
          <a:ext cx="635203" cy="6352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F1FD4F-5DE3-43F2-8131-5B306BCCBD30}">
      <dsp:nvSpPr>
        <dsp:cNvPr id="0" name=""/>
        <dsp:cNvSpPr/>
      </dsp:nvSpPr>
      <dsp:spPr>
        <a:xfrm>
          <a:off x="748672" y="2539918"/>
          <a:ext cx="5292140" cy="508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40640" rIns="40640" bIns="40640" numCol="1" spcCol="1270" anchor="ctr" anchorCtr="0">
          <a:noAutofit/>
        </a:bodyPr>
        <a:lstStyle/>
        <a:p>
          <a:pPr marL="0" lvl="0" indent="0" algn="l" defTabSz="711200">
            <a:lnSpc>
              <a:spcPct val="90000"/>
            </a:lnSpc>
            <a:spcBef>
              <a:spcPct val="0"/>
            </a:spcBef>
            <a:spcAft>
              <a:spcPct val="35000"/>
            </a:spcAft>
            <a:buFont typeface="+mj-lt"/>
            <a:buNone/>
          </a:pPr>
          <a:r>
            <a:rPr lang="zh-CN" altLang="en-US" sz="1600" b="0" i="0" kern="1200"/>
            <a:t>消费者的求新欲不断升级所带来的产品生命周期缩短</a:t>
          </a:r>
        </a:p>
      </dsp:txBody>
      <dsp:txXfrm>
        <a:off x="748672" y="2539918"/>
        <a:ext cx="5292140" cy="508162"/>
      </dsp:txXfrm>
    </dsp:sp>
    <dsp:sp modelId="{92B20E4D-5CF9-4784-A21C-2229E0D19A90}">
      <dsp:nvSpPr>
        <dsp:cNvPr id="0" name=""/>
        <dsp:cNvSpPr/>
      </dsp:nvSpPr>
      <dsp:spPr>
        <a:xfrm>
          <a:off x="431071" y="2476398"/>
          <a:ext cx="635203" cy="6352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355280-55B9-404D-91DA-2D6DFADC0753}">
      <dsp:nvSpPr>
        <dsp:cNvPr id="0" name=""/>
        <dsp:cNvSpPr/>
      </dsp:nvSpPr>
      <dsp:spPr>
        <a:xfrm>
          <a:off x="384538" y="3301918"/>
          <a:ext cx="5656275" cy="508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40640" rIns="40640" bIns="40640" numCol="1" spcCol="1270" anchor="ctr" anchorCtr="0">
          <a:noAutofit/>
        </a:bodyPr>
        <a:lstStyle/>
        <a:p>
          <a:pPr marL="0" lvl="0" indent="0" algn="l" defTabSz="711200">
            <a:lnSpc>
              <a:spcPct val="90000"/>
            </a:lnSpc>
            <a:spcBef>
              <a:spcPct val="0"/>
            </a:spcBef>
            <a:spcAft>
              <a:spcPct val="35000"/>
            </a:spcAft>
            <a:buFont typeface="+mj-lt"/>
            <a:buNone/>
          </a:pPr>
          <a:r>
            <a:rPr lang="zh-CN" altLang="en-US" sz="1600" b="0" i="0" kern="1200" dirty="0"/>
            <a:t>国际品牌和新兴品牌不断加入而引发的激烈竞争</a:t>
          </a:r>
        </a:p>
      </dsp:txBody>
      <dsp:txXfrm>
        <a:off x="384538" y="3301918"/>
        <a:ext cx="5656275" cy="508162"/>
      </dsp:txXfrm>
    </dsp:sp>
    <dsp:sp modelId="{0E65F921-01EC-4DC7-BEE1-191152A80139}">
      <dsp:nvSpPr>
        <dsp:cNvPr id="0" name=""/>
        <dsp:cNvSpPr/>
      </dsp:nvSpPr>
      <dsp:spPr>
        <a:xfrm>
          <a:off x="66936" y="3238398"/>
          <a:ext cx="635203" cy="6352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21B00-F72C-4E49-882F-0F3B57400288}">
      <dsp:nvSpPr>
        <dsp:cNvPr id="0" name=""/>
        <dsp:cNvSpPr/>
      </dsp:nvSpPr>
      <dsp:spPr>
        <a:xfrm>
          <a:off x="3151" y="26991"/>
          <a:ext cx="2163769" cy="810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销售</a:t>
          </a:r>
        </a:p>
      </dsp:txBody>
      <dsp:txXfrm>
        <a:off x="408151" y="26991"/>
        <a:ext cx="1353769" cy="810000"/>
      </dsp:txXfrm>
    </dsp:sp>
    <dsp:sp modelId="{5C37090B-85B0-48CD-BA8D-94325E3399FA}">
      <dsp:nvSpPr>
        <dsp:cNvPr id="0" name=""/>
        <dsp:cNvSpPr/>
      </dsp:nvSpPr>
      <dsp:spPr>
        <a:xfrm>
          <a:off x="3151" y="938241"/>
          <a:ext cx="1731015" cy="135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t>关注交易</a:t>
          </a:r>
        </a:p>
      </dsp:txBody>
      <dsp:txXfrm>
        <a:off x="3151" y="938241"/>
        <a:ext cx="1731015" cy="1355232"/>
      </dsp:txXfrm>
    </dsp:sp>
    <dsp:sp modelId="{FF994DCB-9A0F-4549-BF2F-1565E11613FF}">
      <dsp:nvSpPr>
        <dsp:cNvPr id="0" name=""/>
        <dsp:cNvSpPr/>
      </dsp:nvSpPr>
      <dsp:spPr>
        <a:xfrm>
          <a:off x="1950921" y="26991"/>
          <a:ext cx="2163769" cy="810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忠诚度</a:t>
          </a:r>
        </a:p>
      </dsp:txBody>
      <dsp:txXfrm>
        <a:off x="2355921" y="26991"/>
        <a:ext cx="1353769" cy="810000"/>
      </dsp:txXfrm>
    </dsp:sp>
    <dsp:sp modelId="{0B4F9DCD-977C-46E4-B751-58B5F2F34006}">
      <dsp:nvSpPr>
        <dsp:cNvPr id="0" name=""/>
        <dsp:cNvSpPr/>
      </dsp:nvSpPr>
      <dsp:spPr>
        <a:xfrm>
          <a:off x="1950921" y="938241"/>
          <a:ext cx="1731015" cy="135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t>关注交易</a:t>
          </a:r>
        </a:p>
        <a:p>
          <a:pPr marL="114300" lvl="1" indent="-114300" algn="l" defTabSz="666750">
            <a:lnSpc>
              <a:spcPct val="90000"/>
            </a:lnSpc>
            <a:spcBef>
              <a:spcPct val="0"/>
            </a:spcBef>
            <a:spcAft>
              <a:spcPct val="15000"/>
            </a:spcAft>
            <a:buChar char="•"/>
          </a:pPr>
          <a:r>
            <a:rPr lang="zh-CN" altLang="en-US" sz="1500" kern="1200" dirty="0"/>
            <a:t>关注持续交易</a:t>
          </a:r>
        </a:p>
      </dsp:txBody>
      <dsp:txXfrm>
        <a:off x="1950921" y="938241"/>
        <a:ext cx="1731015" cy="1355232"/>
      </dsp:txXfrm>
    </dsp:sp>
    <dsp:sp modelId="{AE6F19BF-41FE-4009-99DB-E7485E511F63}">
      <dsp:nvSpPr>
        <dsp:cNvPr id="0" name=""/>
        <dsp:cNvSpPr/>
      </dsp:nvSpPr>
      <dsp:spPr>
        <a:xfrm>
          <a:off x="3898690" y="26991"/>
          <a:ext cx="2163769" cy="810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全生命周期</a:t>
          </a:r>
        </a:p>
      </dsp:txBody>
      <dsp:txXfrm>
        <a:off x="4303690" y="26991"/>
        <a:ext cx="1353769" cy="810000"/>
      </dsp:txXfrm>
    </dsp:sp>
    <dsp:sp modelId="{B9AD0B38-5FE5-4D01-B86A-29DEF5B5658C}">
      <dsp:nvSpPr>
        <dsp:cNvPr id="0" name=""/>
        <dsp:cNvSpPr/>
      </dsp:nvSpPr>
      <dsp:spPr>
        <a:xfrm>
          <a:off x="3898690" y="938241"/>
          <a:ext cx="1731015" cy="135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t>关注交易</a:t>
          </a:r>
        </a:p>
        <a:p>
          <a:pPr marL="114300" lvl="1" indent="-114300" algn="l" defTabSz="666750">
            <a:lnSpc>
              <a:spcPct val="90000"/>
            </a:lnSpc>
            <a:spcBef>
              <a:spcPct val="0"/>
            </a:spcBef>
            <a:spcAft>
              <a:spcPct val="15000"/>
            </a:spcAft>
            <a:buChar char="•"/>
          </a:pPr>
          <a:r>
            <a:rPr lang="zh-CN" altLang="en-US" sz="1500" kern="1200" dirty="0"/>
            <a:t>关注持续交易</a:t>
          </a:r>
        </a:p>
        <a:p>
          <a:pPr marL="114300" lvl="1" indent="-114300" algn="l" defTabSz="666750">
            <a:lnSpc>
              <a:spcPct val="90000"/>
            </a:lnSpc>
            <a:spcBef>
              <a:spcPct val="0"/>
            </a:spcBef>
            <a:spcAft>
              <a:spcPct val="15000"/>
            </a:spcAft>
            <a:buChar char="•"/>
          </a:pPr>
          <a:r>
            <a:rPr lang="zh-CN" altLang="en-US" sz="1500" kern="1200" dirty="0"/>
            <a:t>关注转化</a:t>
          </a:r>
        </a:p>
      </dsp:txBody>
      <dsp:txXfrm>
        <a:off x="3898690" y="938241"/>
        <a:ext cx="1731015" cy="1355232"/>
      </dsp:txXfrm>
    </dsp:sp>
    <dsp:sp modelId="{70496759-CFF3-4693-8287-93D97144ABDA}">
      <dsp:nvSpPr>
        <dsp:cNvPr id="0" name=""/>
        <dsp:cNvSpPr/>
      </dsp:nvSpPr>
      <dsp:spPr>
        <a:xfrm>
          <a:off x="5846459" y="26991"/>
          <a:ext cx="2163769" cy="810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消费者资产</a:t>
          </a:r>
        </a:p>
      </dsp:txBody>
      <dsp:txXfrm>
        <a:off x="6251459" y="26991"/>
        <a:ext cx="1353769" cy="810000"/>
      </dsp:txXfrm>
    </dsp:sp>
    <dsp:sp modelId="{B34C8C1F-50DE-46DC-8E35-8C4BA5CB36A1}">
      <dsp:nvSpPr>
        <dsp:cNvPr id="0" name=""/>
        <dsp:cNvSpPr/>
      </dsp:nvSpPr>
      <dsp:spPr>
        <a:xfrm>
          <a:off x="5846459" y="938241"/>
          <a:ext cx="1731015" cy="135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t>关注交易</a:t>
          </a:r>
        </a:p>
        <a:p>
          <a:pPr marL="114300" lvl="1" indent="-114300" algn="l" defTabSz="666750">
            <a:lnSpc>
              <a:spcPct val="90000"/>
            </a:lnSpc>
            <a:spcBef>
              <a:spcPct val="0"/>
            </a:spcBef>
            <a:spcAft>
              <a:spcPct val="15000"/>
            </a:spcAft>
            <a:buChar char="•"/>
          </a:pPr>
          <a:r>
            <a:rPr lang="zh-CN" altLang="en-US" sz="1500" kern="1200" dirty="0"/>
            <a:t>关注持续交易</a:t>
          </a:r>
        </a:p>
        <a:p>
          <a:pPr marL="114300" lvl="1" indent="-114300" algn="l" defTabSz="666750">
            <a:lnSpc>
              <a:spcPct val="90000"/>
            </a:lnSpc>
            <a:spcBef>
              <a:spcPct val="0"/>
            </a:spcBef>
            <a:spcAft>
              <a:spcPct val="15000"/>
            </a:spcAft>
            <a:buChar char="•"/>
          </a:pPr>
          <a:r>
            <a:rPr lang="zh-CN" altLang="en-US" sz="1500" kern="1200" dirty="0"/>
            <a:t>关注转化</a:t>
          </a:r>
        </a:p>
        <a:p>
          <a:pPr marL="114300" lvl="1" indent="-114300" algn="l" defTabSz="666750">
            <a:lnSpc>
              <a:spcPct val="90000"/>
            </a:lnSpc>
            <a:spcBef>
              <a:spcPct val="0"/>
            </a:spcBef>
            <a:spcAft>
              <a:spcPct val="15000"/>
            </a:spcAft>
            <a:buChar char="•"/>
          </a:pPr>
          <a:r>
            <a:rPr lang="zh-CN" altLang="en-US" sz="1500" kern="1200" dirty="0"/>
            <a:t>关注转化效率</a:t>
          </a:r>
        </a:p>
      </dsp:txBody>
      <dsp:txXfrm>
        <a:off x="5846459" y="938241"/>
        <a:ext cx="1731015" cy="13552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A7162-C918-4633-8841-DB29C40647BF}">
      <dsp:nvSpPr>
        <dsp:cNvPr id="0" name=""/>
        <dsp:cNvSpPr/>
      </dsp:nvSpPr>
      <dsp:spPr>
        <a:xfrm>
          <a:off x="1473347" y="451"/>
          <a:ext cx="883727" cy="8837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P</a:t>
          </a:r>
          <a:endParaRPr lang="zh-CN" altLang="en-US" sz="3700" kern="1200" dirty="0"/>
        </a:p>
      </dsp:txBody>
      <dsp:txXfrm>
        <a:off x="1602766" y="129870"/>
        <a:ext cx="624889" cy="624889"/>
      </dsp:txXfrm>
    </dsp:sp>
    <dsp:sp modelId="{49F813B5-A59E-4CA1-BD26-81D901CE28A7}">
      <dsp:nvSpPr>
        <dsp:cNvPr id="0" name=""/>
        <dsp:cNvSpPr/>
      </dsp:nvSpPr>
      <dsp:spPr>
        <a:xfrm rot="2700000">
          <a:off x="2262170" y="757486"/>
          <a:ext cx="234680" cy="2982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272480" y="792246"/>
        <a:ext cx="164276" cy="178954"/>
      </dsp:txXfrm>
    </dsp:sp>
    <dsp:sp modelId="{A35B7E31-E105-4169-B84C-80AEECD45466}">
      <dsp:nvSpPr>
        <dsp:cNvPr id="0" name=""/>
        <dsp:cNvSpPr/>
      </dsp:nvSpPr>
      <dsp:spPr>
        <a:xfrm>
          <a:off x="2411339" y="938444"/>
          <a:ext cx="883727" cy="8837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D</a:t>
          </a:r>
          <a:endParaRPr lang="zh-CN" altLang="en-US" sz="3700" kern="1200" dirty="0"/>
        </a:p>
      </dsp:txBody>
      <dsp:txXfrm>
        <a:off x="2540758" y="1067863"/>
        <a:ext cx="624889" cy="624889"/>
      </dsp:txXfrm>
    </dsp:sp>
    <dsp:sp modelId="{D3CBFF2E-D732-4CB0-9693-B34020A4B6A9}">
      <dsp:nvSpPr>
        <dsp:cNvPr id="0" name=""/>
        <dsp:cNvSpPr/>
      </dsp:nvSpPr>
      <dsp:spPr>
        <a:xfrm rot="8100000">
          <a:off x="2271563" y="1695478"/>
          <a:ext cx="234680" cy="2982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2331657" y="1730238"/>
        <a:ext cx="164276" cy="178954"/>
      </dsp:txXfrm>
    </dsp:sp>
    <dsp:sp modelId="{386A3CF5-7757-47EC-9461-5BC326E899E1}">
      <dsp:nvSpPr>
        <dsp:cNvPr id="0" name=""/>
        <dsp:cNvSpPr/>
      </dsp:nvSpPr>
      <dsp:spPr>
        <a:xfrm>
          <a:off x="1473347" y="1876436"/>
          <a:ext cx="883727" cy="8837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C</a:t>
          </a:r>
          <a:endParaRPr lang="zh-CN" altLang="en-US" sz="3700" kern="1200" dirty="0"/>
        </a:p>
      </dsp:txBody>
      <dsp:txXfrm>
        <a:off x="1602766" y="2005855"/>
        <a:ext cx="624889" cy="624889"/>
      </dsp:txXfrm>
    </dsp:sp>
    <dsp:sp modelId="{6390137B-5F1C-4194-825F-54F739E67BFD}">
      <dsp:nvSpPr>
        <dsp:cNvPr id="0" name=""/>
        <dsp:cNvSpPr/>
      </dsp:nvSpPr>
      <dsp:spPr>
        <a:xfrm rot="13500000">
          <a:off x="1333571" y="1704871"/>
          <a:ext cx="234680" cy="2982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1393665" y="1789415"/>
        <a:ext cx="164276" cy="178954"/>
      </dsp:txXfrm>
    </dsp:sp>
    <dsp:sp modelId="{B9B79E7E-A6AD-4B3E-9044-90EE36D811F4}">
      <dsp:nvSpPr>
        <dsp:cNvPr id="0" name=""/>
        <dsp:cNvSpPr/>
      </dsp:nvSpPr>
      <dsp:spPr>
        <a:xfrm>
          <a:off x="535354" y="938444"/>
          <a:ext cx="883727" cy="8837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A</a:t>
          </a:r>
          <a:endParaRPr lang="zh-CN" altLang="en-US" sz="3700" kern="1200" dirty="0"/>
        </a:p>
      </dsp:txBody>
      <dsp:txXfrm>
        <a:off x="664773" y="1067863"/>
        <a:ext cx="624889" cy="624889"/>
      </dsp:txXfrm>
    </dsp:sp>
    <dsp:sp modelId="{1B3A476E-5B18-4212-8E29-0FE8BDCADC85}">
      <dsp:nvSpPr>
        <dsp:cNvPr id="0" name=""/>
        <dsp:cNvSpPr/>
      </dsp:nvSpPr>
      <dsp:spPr>
        <a:xfrm rot="18900000">
          <a:off x="1324177" y="766879"/>
          <a:ext cx="234680" cy="2982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334487" y="851423"/>
        <a:ext cx="164276" cy="178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23CF0-5DCB-4965-8A26-A23A64396D90}">
      <dsp:nvSpPr>
        <dsp:cNvPr id="0" name=""/>
        <dsp:cNvSpPr/>
      </dsp:nvSpPr>
      <dsp:spPr>
        <a:xfrm>
          <a:off x="0" y="126999"/>
          <a:ext cx="6096000" cy="38100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6BD28-E97E-4108-9159-0EAB95F8306A}">
      <dsp:nvSpPr>
        <dsp:cNvPr id="0" name=""/>
        <dsp:cNvSpPr/>
      </dsp:nvSpPr>
      <dsp:spPr>
        <a:xfrm>
          <a:off x="600456" y="2960116"/>
          <a:ext cx="140208" cy="140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DA8D15-31B2-409F-A65F-3BDA12F6E64F}">
      <dsp:nvSpPr>
        <dsp:cNvPr id="0" name=""/>
        <dsp:cNvSpPr/>
      </dsp:nvSpPr>
      <dsp:spPr>
        <a:xfrm>
          <a:off x="670560" y="3030220"/>
          <a:ext cx="798576" cy="9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3" tIns="0" rIns="0" bIns="0" numCol="1" spcCol="1270" anchor="t" anchorCtr="0">
          <a:noAutofit/>
        </a:bodyPr>
        <a:lstStyle/>
        <a:p>
          <a:pPr marL="0" lvl="0" indent="0" algn="l" defTabSz="666750">
            <a:lnSpc>
              <a:spcPct val="90000"/>
            </a:lnSpc>
            <a:spcBef>
              <a:spcPct val="0"/>
            </a:spcBef>
            <a:spcAft>
              <a:spcPct val="35000"/>
            </a:spcAft>
            <a:buNone/>
          </a:pPr>
          <a:r>
            <a:rPr lang="en-US" altLang="zh-CN" sz="1500" kern="1200" dirty="0"/>
            <a:t>1.</a:t>
          </a:r>
          <a:r>
            <a:rPr lang="zh-CN" altLang="en-US" sz="1500" kern="1200" dirty="0"/>
            <a:t>基础数据体系梳理</a:t>
          </a:r>
        </a:p>
      </dsp:txBody>
      <dsp:txXfrm>
        <a:off x="670560" y="3030220"/>
        <a:ext cx="798576" cy="906780"/>
      </dsp:txXfrm>
    </dsp:sp>
    <dsp:sp modelId="{024CB717-3801-4826-89E4-13B251CE5FA2}">
      <dsp:nvSpPr>
        <dsp:cNvPr id="0" name=""/>
        <dsp:cNvSpPr/>
      </dsp:nvSpPr>
      <dsp:spPr>
        <a:xfrm>
          <a:off x="1359408" y="2230881"/>
          <a:ext cx="219456" cy="2194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4148A4-8C05-48AD-80C0-F4F355EB9146}">
      <dsp:nvSpPr>
        <dsp:cNvPr id="0" name=""/>
        <dsp:cNvSpPr/>
      </dsp:nvSpPr>
      <dsp:spPr>
        <a:xfrm>
          <a:off x="1469136" y="2340610"/>
          <a:ext cx="1011936" cy="1596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85" tIns="0" rIns="0" bIns="0" numCol="1" spcCol="1270" anchor="t" anchorCtr="0">
          <a:noAutofit/>
        </a:bodyPr>
        <a:lstStyle/>
        <a:p>
          <a:pPr marL="0" lvl="0" indent="0" algn="l" defTabSz="666750">
            <a:lnSpc>
              <a:spcPct val="90000"/>
            </a:lnSpc>
            <a:spcBef>
              <a:spcPct val="0"/>
            </a:spcBef>
            <a:spcAft>
              <a:spcPct val="35000"/>
            </a:spcAft>
            <a:buNone/>
          </a:pPr>
          <a:r>
            <a:rPr lang="en-US" altLang="zh-CN" sz="1500" kern="1200" dirty="0"/>
            <a:t>2.AIPL</a:t>
          </a:r>
          <a:r>
            <a:rPr lang="zh-CN" altLang="en-US" sz="1500" kern="1200" dirty="0"/>
            <a:t>标签体系定义</a:t>
          </a:r>
        </a:p>
      </dsp:txBody>
      <dsp:txXfrm>
        <a:off x="1469136" y="2340610"/>
        <a:ext cx="1011936" cy="1596390"/>
      </dsp:txXfrm>
    </dsp:sp>
    <dsp:sp modelId="{EB658F08-EF2A-41CB-A774-BE6BA2BCB2A5}">
      <dsp:nvSpPr>
        <dsp:cNvPr id="0" name=""/>
        <dsp:cNvSpPr/>
      </dsp:nvSpPr>
      <dsp:spPr>
        <a:xfrm>
          <a:off x="2334768" y="1649476"/>
          <a:ext cx="292608" cy="2926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E34E44-14D0-49F9-8864-B8426D4FD893}">
      <dsp:nvSpPr>
        <dsp:cNvPr id="0" name=""/>
        <dsp:cNvSpPr/>
      </dsp:nvSpPr>
      <dsp:spPr>
        <a:xfrm>
          <a:off x="2481072" y="1795780"/>
          <a:ext cx="1176528" cy="2141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047" tIns="0" rIns="0" bIns="0" numCol="1" spcCol="1270" anchor="t" anchorCtr="0">
          <a:noAutofit/>
        </a:bodyPr>
        <a:lstStyle/>
        <a:p>
          <a:pPr marL="0" lvl="0" indent="0" algn="l" defTabSz="666750">
            <a:lnSpc>
              <a:spcPct val="90000"/>
            </a:lnSpc>
            <a:spcBef>
              <a:spcPct val="0"/>
            </a:spcBef>
            <a:spcAft>
              <a:spcPct val="35000"/>
            </a:spcAft>
            <a:buNone/>
          </a:pPr>
          <a:r>
            <a:rPr lang="en-US" altLang="zh-CN" sz="1500" kern="1200" dirty="0"/>
            <a:t>3.AIPL</a:t>
          </a:r>
          <a:r>
            <a:rPr lang="zh-CN" altLang="en-US" sz="1500" kern="1200" dirty="0"/>
            <a:t>与</a:t>
          </a:r>
          <a:r>
            <a:rPr lang="en-US" altLang="zh-CN" sz="1500" kern="1200" dirty="0"/>
            <a:t>FAST</a:t>
          </a:r>
          <a:r>
            <a:rPr lang="zh-CN" altLang="en-US" sz="1500" kern="1200" dirty="0"/>
            <a:t>指标报表设计</a:t>
          </a:r>
        </a:p>
      </dsp:txBody>
      <dsp:txXfrm>
        <a:off x="2481072" y="1795780"/>
        <a:ext cx="1176528" cy="2141220"/>
      </dsp:txXfrm>
    </dsp:sp>
    <dsp:sp modelId="{559D82FE-34B5-4BD2-9160-3C1215151BBF}">
      <dsp:nvSpPr>
        <dsp:cNvPr id="0" name=""/>
        <dsp:cNvSpPr/>
      </dsp:nvSpPr>
      <dsp:spPr>
        <a:xfrm>
          <a:off x="3468624" y="1195324"/>
          <a:ext cx="377952" cy="3779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CB92E7-9972-4B24-A981-595071D59F6D}">
      <dsp:nvSpPr>
        <dsp:cNvPr id="0" name=""/>
        <dsp:cNvSpPr/>
      </dsp:nvSpPr>
      <dsp:spPr>
        <a:xfrm>
          <a:off x="3657600" y="1384300"/>
          <a:ext cx="1219200"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269" tIns="0" rIns="0" bIns="0" numCol="1" spcCol="1270" anchor="t" anchorCtr="0">
          <a:noAutofit/>
        </a:bodyPr>
        <a:lstStyle/>
        <a:p>
          <a:pPr marL="0" lvl="0" indent="0" algn="l" defTabSz="666750">
            <a:lnSpc>
              <a:spcPct val="90000"/>
            </a:lnSpc>
            <a:spcBef>
              <a:spcPct val="0"/>
            </a:spcBef>
            <a:spcAft>
              <a:spcPct val="35000"/>
            </a:spcAft>
            <a:buNone/>
          </a:pPr>
          <a:r>
            <a:rPr lang="en-US" altLang="zh-CN" sz="1500" kern="1200" dirty="0"/>
            <a:t>4.</a:t>
          </a:r>
          <a:r>
            <a:rPr lang="zh-CN" altLang="en-US" sz="1500" kern="1200" dirty="0"/>
            <a:t>运营方案体系设计</a:t>
          </a:r>
        </a:p>
      </dsp:txBody>
      <dsp:txXfrm>
        <a:off x="3657600" y="1384300"/>
        <a:ext cx="1219200" cy="2552700"/>
      </dsp:txXfrm>
    </dsp:sp>
    <dsp:sp modelId="{CA7A0502-F793-41EA-955C-90DABAC967C0}">
      <dsp:nvSpPr>
        <dsp:cNvPr id="0" name=""/>
        <dsp:cNvSpPr/>
      </dsp:nvSpPr>
      <dsp:spPr>
        <a:xfrm>
          <a:off x="4636008" y="892047"/>
          <a:ext cx="481584" cy="4815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DB7DB5-5BC0-4772-8E7B-26B4CF2955F8}">
      <dsp:nvSpPr>
        <dsp:cNvPr id="0" name=""/>
        <dsp:cNvSpPr/>
      </dsp:nvSpPr>
      <dsp:spPr>
        <a:xfrm>
          <a:off x="4876800" y="1132839"/>
          <a:ext cx="1219200" cy="280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181" tIns="0" rIns="0" bIns="0" numCol="1" spcCol="1270" anchor="t" anchorCtr="0">
          <a:noAutofit/>
        </a:bodyPr>
        <a:lstStyle/>
        <a:p>
          <a:pPr marL="0" lvl="0" indent="0" algn="l" defTabSz="666750">
            <a:lnSpc>
              <a:spcPct val="90000"/>
            </a:lnSpc>
            <a:spcBef>
              <a:spcPct val="0"/>
            </a:spcBef>
            <a:spcAft>
              <a:spcPct val="35000"/>
            </a:spcAft>
            <a:buNone/>
          </a:pPr>
          <a:r>
            <a:rPr lang="en-US" altLang="zh-CN" sz="1500" kern="1200" dirty="0"/>
            <a:t>5.</a:t>
          </a:r>
          <a:r>
            <a:rPr lang="zh-CN" altLang="en-US" sz="1500" kern="1200" dirty="0"/>
            <a:t>数据驱动的</a:t>
          </a:r>
          <a:r>
            <a:rPr lang="en-US" altLang="zh-CN" sz="1500" kern="1200" dirty="0"/>
            <a:t>FAST</a:t>
          </a:r>
          <a:r>
            <a:rPr lang="zh-CN" altLang="en-US" sz="1500" kern="1200" dirty="0"/>
            <a:t>良性发展</a:t>
          </a:r>
        </a:p>
      </dsp:txBody>
      <dsp:txXfrm>
        <a:off x="4876800" y="1132839"/>
        <a:ext cx="1219200" cy="2804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88180-7EC8-4D3E-9D55-24B2BAC5DD02}">
      <dsp:nvSpPr>
        <dsp:cNvPr id="0" name=""/>
        <dsp:cNvSpPr/>
      </dsp:nvSpPr>
      <dsp:spPr>
        <a:xfrm>
          <a:off x="2553" y="1171079"/>
          <a:ext cx="1535590" cy="604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存量数据</a:t>
          </a:r>
        </a:p>
      </dsp:txBody>
      <dsp:txXfrm>
        <a:off x="2553" y="1171079"/>
        <a:ext cx="1535590" cy="604800"/>
      </dsp:txXfrm>
    </dsp:sp>
    <dsp:sp modelId="{984C072C-5356-451D-A132-6F50635A86E0}">
      <dsp:nvSpPr>
        <dsp:cNvPr id="0" name=""/>
        <dsp:cNvSpPr/>
      </dsp:nvSpPr>
      <dsp:spPr>
        <a:xfrm>
          <a:off x="2553" y="1775879"/>
          <a:ext cx="1535590" cy="123936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会员个人信息</a:t>
          </a:r>
        </a:p>
        <a:p>
          <a:pPr marL="114300" lvl="1" indent="-114300" algn="l" defTabSz="533400">
            <a:lnSpc>
              <a:spcPct val="90000"/>
            </a:lnSpc>
            <a:spcBef>
              <a:spcPct val="0"/>
            </a:spcBef>
            <a:spcAft>
              <a:spcPct val="15000"/>
            </a:spcAft>
            <a:buChar char="•"/>
          </a:pPr>
          <a:r>
            <a:rPr lang="zh-CN" altLang="en-US" sz="1200" kern="1200" dirty="0"/>
            <a:t>阅读浏览信息</a:t>
          </a:r>
        </a:p>
        <a:p>
          <a:pPr marL="114300" lvl="1" indent="-114300" algn="l" defTabSz="533400">
            <a:lnSpc>
              <a:spcPct val="90000"/>
            </a:lnSpc>
            <a:spcBef>
              <a:spcPct val="0"/>
            </a:spcBef>
            <a:spcAft>
              <a:spcPct val="15000"/>
            </a:spcAft>
            <a:buChar char="•"/>
          </a:pPr>
          <a:r>
            <a:rPr lang="zh-CN" altLang="en-US" sz="1200" kern="1200" dirty="0"/>
            <a:t>交易互动数据</a:t>
          </a:r>
        </a:p>
        <a:p>
          <a:pPr marL="114300" lvl="1" indent="-114300" algn="l" defTabSz="533400">
            <a:lnSpc>
              <a:spcPct val="90000"/>
            </a:lnSpc>
            <a:spcBef>
              <a:spcPct val="0"/>
            </a:spcBef>
            <a:spcAft>
              <a:spcPct val="15000"/>
            </a:spcAft>
            <a:buChar char="•"/>
          </a:pPr>
          <a:r>
            <a:rPr lang="zh-CN" altLang="en-US" sz="1200" kern="1200" dirty="0"/>
            <a:t>第三方数据</a:t>
          </a:r>
        </a:p>
      </dsp:txBody>
      <dsp:txXfrm>
        <a:off x="2553" y="1775879"/>
        <a:ext cx="1535590" cy="1239367"/>
      </dsp:txXfrm>
    </dsp:sp>
    <dsp:sp modelId="{313EAD3C-8B84-4D9E-B2D5-EF0ECF271708}">
      <dsp:nvSpPr>
        <dsp:cNvPr id="0" name=""/>
        <dsp:cNvSpPr/>
      </dsp:nvSpPr>
      <dsp:spPr>
        <a:xfrm>
          <a:off x="1753126" y="1171079"/>
          <a:ext cx="1535590" cy="604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渠道数据</a:t>
          </a:r>
        </a:p>
      </dsp:txBody>
      <dsp:txXfrm>
        <a:off x="1753126" y="1171079"/>
        <a:ext cx="1535590" cy="604800"/>
      </dsp:txXfrm>
    </dsp:sp>
    <dsp:sp modelId="{C0100924-C0EC-4F93-BE3C-4F2336335F46}">
      <dsp:nvSpPr>
        <dsp:cNvPr id="0" name=""/>
        <dsp:cNvSpPr/>
      </dsp:nvSpPr>
      <dsp:spPr>
        <a:xfrm>
          <a:off x="1753126" y="1775879"/>
          <a:ext cx="1535590" cy="123936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邮件</a:t>
          </a:r>
        </a:p>
        <a:p>
          <a:pPr marL="114300" lvl="1" indent="-114300" algn="l" defTabSz="533400">
            <a:lnSpc>
              <a:spcPct val="90000"/>
            </a:lnSpc>
            <a:spcBef>
              <a:spcPct val="0"/>
            </a:spcBef>
            <a:spcAft>
              <a:spcPct val="15000"/>
            </a:spcAft>
            <a:buChar char="•"/>
          </a:pPr>
          <a:r>
            <a:rPr lang="zh-CN" altLang="en-US" sz="1200" kern="1200" dirty="0"/>
            <a:t>短信</a:t>
          </a:r>
        </a:p>
        <a:p>
          <a:pPr marL="114300" lvl="1" indent="-114300" algn="l" defTabSz="533400">
            <a:lnSpc>
              <a:spcPct val="90000"/>
            </a:lnSpc>
            <a:spcBef>
              <a:spcPct val="0"/>
            </a:spcBef>
            <a:spcAft>
              <a:spcPct val="15000"/>
            </a:spcAft>
            <a:buChar char="•"/>
          </a:pPr>
          <a:r>
            <a:rPr lang="zh-CN" altLang="en-US" sz="1200" kern="1200" dirty="0"/>
            <a:t>微信</a:t>
          </a:r>
        </a:p>
        <a:p>
          <a:pPr marL="114300" lvl="1" indent="-114300" algn="l" defTabSz="533400">
            <a:lnSpc>
              <a:spcPct val="90000"/>
            </a:lnSpc>
            <a:spcBef>
              <a:spcPct val="0"/>
            </a:spcBef>
            <a:spcAft>
              <a:spcPct val="15000"/>
            </a:spcAft>
            <a:buChar char="•"/>
          </a:pPr>
          <a:r>
            <a:rPr lang="zh-CN" altLang="en-US" sz="1200" kern="1200" dirty="0"/>
            <a:t>门店</a:t>
          </a:r>
        </a:p>
      </dsp:txBody>
      <dsp:txXfrm>
        <a:off x="1753126" y="1775879"/>
        <a:ext cx="1535590" cy="1239367"/>
      </dsp:txXfrm>
    </dsp:sp>
    <dsp:sp modelId="{8EA3886B-454F-4828-A50F-BEE263FF9EF0}">
      <dsp:nvSpPr>
        <dsp:cNvPr id="0" name=""/>
        <dsp:cNvSpPr/>
      </dsp:nvSpPr>
      <dsp:spPr>
        <a:xfrm>
          <a:off x="3503699" y="1171079"/>
          <a:ext cx="1535590" cy="604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场景数据</a:t>
          </a:r>
        </a:p>
      </dsp:txBody>
      <dsp:txXfrm>
        <a:off x="3503699" y="1171079"/>
        <a:ext cx="1535590" cy="604800"/>
      </dsp:txXfrm>
    </dsp:sp>
    <dsp:sp modelId="{EDAF63F4-D94A-447A-A6AC-D22009E4EFF3}">
      <dsp:nvSpPr>
        <dsp:cNvPr id="0" name=""/>
        <dsp:cNvSpPr/>
      </dsp:nvSpPr>
      <dsp:spPr>
        <a:xfrm>
          <a:off x="3503699" y="1775879"/>
          <a:ext cx="1535590" cy="123936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线上投放</a:t>
          </a:r>
        </a:p>
        <a:p>
          <a:pPr marL="114300" lvl="1" indent="-114300" algn="l" defTabSz="533400">
            <a:lnSpc>
              <a:spcPct val="90000"/>
            </a:lnSpc>
            <a:spcBef>
              <a:spcPct val="0"/>
            </a:spcBef>
            <a:spcAft>
              <a:spcPct val="15000"/>
            </a:spcAft>
            <a:buChar char="•"/>
          </a:pPr>
          <a:r>
            <a:rPr lang="zh-CN" altLang="en-US" sz="1200" kern="1200" dirty="0"/>
            <a:t>营销活动</a:t>
          </a:r>
        </a:p>
        <a:p>
          <a:pPr marL="114300" lvl="1" indent="-114300" algn="l" defTabSz="533400">
            <a:lnSpc>
              <a:spcPct val="90000"/>
            </a:lnSpc>
            <a:spcBef>
              <a:spcPct val="0"/>
            </a:spcBef>
            <a:spcAft>
              <a:spcPct val="15000"/>
            </a:spcAft>
            <a:buChar char="•"/>
          </a:pPr>
          <a:r>
            <a:rPr lang="zh-CN" altLang="en-US" sz="1200" kern="1200" dirty="0"/>
            <a:t>关联推荐</a:t>
          </a:r>
        </a:p>
      </dsp:txBody>
      <dsp:txXfrm>
        <a:off x="3503699" y="1775879"/>
        <a:ext cx="1535590" cy="1239367"/>
      </dsp:txXfrm>
    </dsp:sp>
    <dsp:sp modelId="{89636670-359B-472D-852D-2E8CD24E6A32}">
      <dsp:nvSpPr>
        <dsp:cNvPr id="0" name=""/>
        <dsp:cNvSpPr/>
      </dsp:nvSpPr>
      <dsp:spPr>
        <a:xfrm>
          <a:off x="5254272" y="1171079"/>
          <a:ext cx="1535590" cy="604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分析加工</a:t>
          </a:r>
        </a:p>
      </dsp:txBody>
      <dsp:txXfrm>
        <a:off x="5254272" y="1171079"/>
        <a:ext cx="1535590" cy="604800"/>
      </dsp:txXfrm>
    </dsp:sp>
    <dsp:sp modelId="{1013AB13-F981-4DF5-A23A-B4579F19C0EC}">
      <dsp:nvSpPr>
        <dsp:cNvPr id="0" name=""/>
        <dsp:cNvSpPr/>
      </dsp:nvSpPr>
      <dsp:spPr>
        <a:xfrm>
          <a:off x="5254272" y="1775879"/>
          <a:ext cx="1535590" cy="123936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altLang="zh-CN" sz="1200" kern="1200" dirty="0"/>
            <a:t>ETL</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自动化报表</a:t>
          </a:r>
        </a:p>
        <a:p>
          <a:pPr marL="114300" lvl="1" indent="-114300" algn="l" defTabSz="533400">
            <a:lnSpc>
              <a:spcPct val="90000"/>
            </a:lnSpc>
            <a:spcBef>
              <a:spcPct val="0"/>
            </a:spcBef>
            <a:spcAft>
              <a:spcPct val="15000"/>
            </a:spcAft>
            <a:buChar char="•"/>
          </a:pPr>
          <a:r>
            <a:rPr lang="zh-CN" altLang="en-US" sz="1200" kern="1200" dirty="0"/>
            <a:t>数据挖掘分析</a:t>
          </a:r>
        </a:p>
      </dsp:txBody>
      <dsp:txXfrm>
        <a:off x="5254272" y="1775879"/>
        <a:ext cx="1535590" cy="12393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20B36-D19C-4ED0-B959-6C958DA38D7E}">
      <dsp:nvSpPr>
        <dsp:cNvPr id="0" name=""/>
        <dsp:cNvSpPr/>
      </dsp:nvSpPr>
      <dsp:spPr>
        <a:xfrm>
          <a:off x="2216253" y="1264748"/>
          <a:ext cx="649780" cy="154618"/>
        </a:xfrm>
        <a:custGeom>
          <a:avLst/>
          <a:gdLst/>
          <a:ahLst/>
          <a:cxnLst/>
          <a:rect l="0" t="0" r="0" b="0"/>
          <a:pathLst>
            <a:path>
              <a:moveTo>
                <a:pt x="0" y="0"/>
              </a:moveTo>
              <a:lnTo>
                <a:pt x="0" y="105367"/>
              </a:lnTo>
              <a:lnTo>
                <a:pt x="649780" y="105367"/>
              </a:lnTo>
              <a:lnTo>
                <a:pt x="649780" y="1546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96D4FF-F592-4866-ADE7-547C2C44D882}">
      <dsp:nvSpPr>
        <dsp:cNvPr id="0" name=""/>
        <dsp:cNvSpPr/>
      </dsp:nvSpPr>
      <dsp:spPr>
        <a:xfrm>
          <a:off x="2170533" y="1264748"/>
          <a:ext cx="91440" cy="154618"/>
        </a:xfrm>
        <a:custGeom>
          <a:avLst/>
          <a:gdLst/>
          <a:ahLst/>
          <a:cxnLst/>
          <a:rect l="0" t="0" r="0" b="0"/>
          <a:pathLst>
            <a:path>
              <a:moveTo>
                <a:pt x="45720" y="0"/>
              </a:moveTo>
              <a:lnTo>
                <a:pt x="45720" y="1546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EBBB57-C39D-45E6-8094-387FFBCB3325}">
      <dsp:nvSpPr>
        <dsp:cNvPr id="0" name=""/>
        <dsp:cNvSpPr/>
      </dsp:nvSpPr>
      <dsp:spPr>
        <a:xfrm>
          <a:off x="1566472" y="1264748"/>
          <a:ext cx="649780" cy="154618"/>
        </a:xfrm>
        <a:custGeom>
          <a:avLst/>
          <a:gdLst/>
          <a:ahLst/>
          <a:cxnLst/>
          <a:rect l="0" t="0" r="0" b="0"/>
          <a:pathLst>
            <a:path>
              <a:moveTo>
                <a:pt x="649780" y="0"/>
              </a:moveTo>
              <a:lnTo>
                <a:pt x="649780" y="105367"/>
              </a:lnTo>
              <a:lnTo>
                <a:pt x="0" y="105367"/>
              </a:lnTo>
              <a:lnTo>
                <a:pt x="0" y="1546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2D4164-9613-48F4-B58B-C252BABEC215}">
      <dsp:nvSpPr>
        <dsp:cNvPr id="0" name=""/>
        <dsp:cNvSpPr/>
      </dsp:nvSpPr>
      <dsp:spPr>
        <a:xfrm>
          <a:off x="1404027" y="772539"/>
          <a:ext cx="812226" cy="154618"/>
        </a:xfrm>
        <a:custGeom>
          <a:avLst/>
          <a:gdLst/>
          <a:ahLst/>
          <a:cxnLst/>
          <a:rect l="0" t="0" r="0" b="0"/>
          <a:pathLst>
            <a:path>
              <a:moveTo>
                <a:pt x="0" y="0"/>
              </a:moveTo>
              <a:lnTo>
                <a:pt x="0" y="105367"/>
              </a:lnTo>
              <a:lnTo>
                <a:pt x="812226" y="105367"/>
              </a:lnTo>
              <a:lnTo>
                <a:pt x="812226" y="1546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21595F-AFF6-4E7C-AE67-47A662394A67}">
      <dsp:nvSpPr>
        <dsp:cNvPr id="0" name=""/>
        <dsp:cNvSpPr/>
      </dsp:nvSpPr>
      <dsp:spPr>
        <a:xfrm>
          <a:off x="591801" y="1264748"/>
          <a:ext cx="324890" cy="154618"/>
        </a:xfrm>
        <a:custGeom>
          <a:avLst/>
          <a:gdLst/>
          <a:ahLst/>
          <a:cxnLst/>
          <a:rect l="0" t="0" r="0" b="0"/>
          <a:pathLst>
            <a:path>
              <a:moveTo>
                <a:pt x="0" y="0"/>
              </a:moveTo>
              <a:lnTo>
                <a:pt x="0" y="105367"/>
              </a:lnTo>
              <a:lnTo>
                <a:pt x="324890" y="105367"/>
              </a:lnTo>
              <a:lnTo>
                <a:pt x="324890" y="1546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B31478-D706-4D2E-9C50-C13BE9035363}">
      <dsp:nvSpPr>
        <dsp:cNvPr id="0" name=""/>
        <dsp:cNvSpPr/>
      </dsp:nvSpPr>
      <dsp:spPr>
        <a:xfrm>
          <a:off x="266910" y="1264748"/>
          <a:ext cx="324890" cy="154618"/>
        </a:xfrm>
        <a:custGeom>
          <a:avLst/>
          <a:gdLst/>
          <a:ahLst/>
          <a:cxnLst/>
          <a:rect l="0" t="0" r="0" b="0"/>
          <a:pathLst>
            <a:path>
              <a:moveTo>
                <a:pt x="324890" y="0"/>
              </a:moveTo>
              <a:lnTo>
                <a:pt x="324890" y="105367"/>
              </a:lnTo>
              <a:lnTo>
                <a:pt x="0" y="105367"/>
              </a:lnTo>
              <a:lnTo>
                <a:pt x="0" y="1546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1CCF1-E3CA-41BB-883C-A2571F36A581}">
      <dsp:nvSpPr>
        <dsp:cNvPr id="0" name=""/>
        <dsp:cNvSpPr/>
      </dsp:nvSpPr>
      <dsp:spPr>
        <a:xfrm>
          <a:off x="591801" y="772539"/>
          <a:ext cx="812226" cy="154618"/>
        </a:xfrm>
        <a:custGeom>
          <a:avLst/>
          <a:gdLst/>
          <a:ahLst/>
          <a:cxnLst/>
          <a:rect l="0" t="0" r="0" b="0"/>
          <a:pathLst>
            <a:path>
              <a:moveTo>
                <a:pt x="812226" y="0"/>
              </a:moveTo>
              <a:lnTo>
                <a:pt x="812226" y="105367"/>
              </a:lnTo>
              <a:lnTo>
                <a:pt x="0" y="105367"/>
              </a:lnTo>
              <a:lnTo>
                <a:pt x="0" y="1546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3BA1EB-D0B0-4FD5-AEF6-16E36C4B0527}">
      <dsp:nvSpPr>
        <dsp:cNvPr id="0" name=""/>
        <dsp:cNvSpPr/>
      </dsp:nvSpPr>
      <dsp:spPr>
        <a:xfrm>
          <a:off x="1138207" y="434948"/>
          <a:ext cx="531638" cy="3375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085A48-FAA6-4DB1-81F2-C72E6D71D75A}">
      <dsp:nvSpPr>
        <dsp:cNvPr id="0" name=""/>
        <dsp:cNvSpPr/>
      </dsp:nvSpPr>
      <dsp:spPr>
        <a:xfrm>
          <a:off x="1197278" y="491066"/>
          <a:ext cx="531638" cy="3375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zh-CN" altLang="en-US" sz="600" kern="1200" dirty="0"/>
            <a:t>独立访问人数</a:t>
          </a:r>
        </a:p>
      </dsp:txBody>
      <dsp:txXfrm>
        <a:off x="1207166" y="500954"/>
        <a:ext cx="511862" cy="317814"/>
      </dsp:txXfrm>
    </dsp:sp>
    <dsp:sp modelId="{06797965-AF3C-498A-9EE1-BC59290A6D54}">
      <dsp:nvSpPr>
        <dsp:cNvPr id="0" name=""/>
        <dsp:cNvSpPr/>
      </dsp:nvSpPr>
      <dsp:spPr>
        <a:xfrm>
          <a:off x="325981" y="927157"/>
          <a:ext cx="531638" cy="3375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6E5684-1631-4006-936E-BBD101386A7C}">
      <dsp:nvSpPr>
        <dsp:cNvPr id="0" name=""/>
        <dsp:cNvSpPr/>
      </dsp:nvSpPr>
      <dsp:spPr>
        <a:xfrm>
          <a:off x="385052" y="983275"/>
          <a:ext cx="531638" cy="3375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zh-CN" altLang="en-US" sz="600" kern="1200" dirty="0"/>
            <a:t>官网访问人数</a:t>
          </a:r>
        </a:p>
      </dsp:txBody>
      <dsp:txXfrm>
        <a:off x="394940" y="993163"/>
        <a:ext cx="511862" cy="317814"/>
      </dsp:txXfrm>
    </dsp:sp>
    <dsp:sp modelId="{C5F6CDAE-C257-4097-8753-3E3B99A3FC25}">
      <dsp:nvSpPr>
        <dsp:cNvPr id="0" name=""/>
        <dsp:cNvSpPr/>
      </dsp:nvSpPr>
      <dsp:spPr>
        <a:xfrm>
          <a:off x="1091" y="1419366"/>
          <a:ext cx="531638" cy="3375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B16D9-FBC8-45BC-BB16-ED056F2E1D30}">
      <dsp:nvSpPr>
        <dsp:cNvPr id="0" name=""/>
        <dsp:cNvSpPr/>
      </dsp:nvSpPr>
      <dsp:spPr>
        <a:xfrm>
          <a:off x="60162" y="1475484"/>
          <a:ext cx="531638" cy="3375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altLang="zh-CN" sz="600" kern="1200" dirty="0"/>
            <a:t>Web</a:t>
          </a:r>
          <a:endParaRPr lang="zh-CN" altLang="en-US" sz="600" kern="1200" dirty="0"/>
        </a:p>
      </dsp:txBody>
      <dsp:txXfrm>
        <a:off x="70050" y="1485372"/>
        <a:ext cx="511862" cy="317814"/>
      </dsp:txXfrm>
    </dsp:sp>
    <dsp:sp modelId="{DBDC360F-E4A1-4CEC-910A-2C40416C8AC2}">
      <dsp:nvSpPr>
        <dsp:cNvPr id="0" name=""/>
        <dsp:cNvSpPr/>
      </dsp:nvSpPr>
      <dsp:spPr>
        <a:xfrm>
          <a:off x="650872" y="1419366"/>
          <a:ext cx="531638" cy="3375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C1116-47CE-4B58-B34A-3CFCFBF515E0}">
      <dsp:nvSpPr>
        <dsp:cNvPr id="0" name=""/>
        <dsp:cNvSpPr/>
      </dsp:nvSpPr>
      <dsp:spPr>
        <a:xfrm>
          <a:off x="709943" y="1475484"/>
          <a:ext cx="531638" cy="3375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altLang="zh-CN" sz="600" kern="1200" dirty="0"/>
            <a:t>H5</a:t>
          </a:r>
          <a:endParaRPr lang="zh-CN" altLang="en-US" sz="600" kern="1200" dirty="0"/>
        </a:p>
      </dsp:txBody>
      <dsp:txXfrm>
        <a:off x="719831" y="1485372"/>
        <a:ext cx="511862" cy="317814"/>
      </dsp:txXfrm>
    </dsp:sp>
    <dsp:sp modelId="{8AA796F2-6471-45F3-95B3-0C7E4205BD8C}">
      <dsp:nvSpPr>
        <dsp:cNvPr id="0" name=""/>
        <dsp:cNvSpPr/>
      </dsp:nvSpPr>
      <dsp:spPr>
        <a:xfrm>
          <a:off x="1950433" y="927157"/>
          <a:ext cx="531638" cy="3375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7DABF1-D180-4385-A7AD-C820BDCA176A}">
      <dsp:nvSpPr>
        <dsp:cNvPr id="0" name=""/>
        <dsp:cNvSpPr/>
      </dsp:nvSpPr>
      <dsp:spPr>
        <a:xfrm>
          <a:off x="2009504" y="983275"/>
          <a:ext cx="531638" cy="3375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zh-CN" altLang="en-US" sz="600" kern="1200" dirty="0"/>
            <a:t>媒体矩阵访问人数</a:t>
          </a:r>
        </a:p>
      </dsp:txBody>
      <dsp:txXfrm>
        <a:off x="2019392" y="993163"/>
        <a:ext cx="511862" cy="317814"/>
      </dsp:txXfrm>
    </dsp:sp>
    <dsp:sp modelId="{294F0E80-1E92-4BE7-A8D1-29BE95FB74CC}">
      <dsp:nvSpPr>
        <dsp:cNvPr id="0" name=""/>
        <dsp:cNvSpPr/>
      </dsp:nvSpPr>
      <dsp:spPr>
        <a:xfrm>
          <a:off x="1300653" y="1419366"/>
          <a:ext cx="531638" cy="3375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CC78BB-1E70-431A-AF75-D3773718328D}">
      <dsp:nvSpPr>
        <dsp:cNvPr id="0" name=""/>
        <dsp:cNvSpPr/>
      </dsp:nvSpPr>
      <dsp:spPr>
        <a:xfrm>
          <a:off x="1359724" y="1475484"/>
          <a:ext cx="531638" cy="3375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zh-CN" altLang="en-US" sz="600" kern="1200" dirty="0"/>
            <a:t>微信</a:t>
          </a:r>
        </a:p>
      </dsp:txBody>
      <dsp:txXfrm>
        <a:off x="1369612" y="1485372"/>
        <a:ext cx="511862" cy="317814"/>
      </dsp:txXfrm>
    </dsp:sp>
    <dsp:sp modelId="{ABF6D6F0-DCF8-4ED2-A3D8-E86B3EA060B6}">
      <dsp:nvSpPr>
        <dsp:cNvPr id="0" name=""/>
        <dsp:cNvSpPr/>
      </dsp:nvSpPr>
      <dsp:spPr>
        <a:xfrm>
          <a:off x="1950433" y="1419366"/>
          <a:ext cx="531638" cy="3375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1BC624-5B4D-457D-A56F-FB6E0C40112C}">
      <dsp:nvSpPr>
        <dsp:cNvPr id="0" name=""/>
        <dsp:cNvSpPr/>
      </dsp:nvSpPr>
      <dsp:spPr>
        <a:xfrm>
          <a:off x="2009504" y="1475484"/>
          <a:ext cx="531638" cy="3375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zh-CN" altLang="en-US" sz="600" kern="1200" dirty="0"/>
            <a:t>今日头条</a:t>
          </a:r>
        </a:p>
      </dsp:txBody>
      <dsp:txXfrm>
        <a:off x="2019392" y="1485372"/>
        <a:ext cx="511862" cy="317814"/>
      </dsp:txXfrm>
    </dsp:sp>
    <dsp:sp modelId="{6BEDA6D4-1F86-4E50-8D73-B99060342561}">
      <dsp:nvSpPr>
        <dsp:cNvPr id="0" name=""/>
        <dsp:cNvSpPr/>
      </dsp:nvSpPr>
      <dsp:spPr>
        <a:xfrm>
          <a:off x="2600214" y="1419366"/>
          <a:ext cx="531638" cy="3375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82F89C-BFA9-47F9-BE2E-C124FBEC2353}">
      <dsp:nvSpPr>
        <dsp:cNvPr id="0" name=""/>
        <dsp:cNvSpPr/>
      </dsp:nvSpPr>
      <dsp:spPr>
        <a:xfrm>
          <a:off x="2659285" y="1475484"/>
          <a:ext cx="531638" cy="3375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zh-CN" altLang="en-US" sz="600" kern="1200" dirty="0"/>
            <a:t>微博</a:t>
          </a:r>
        </a:p>
      </dsp:txBody>
      <dsp:txXfrm>
        <a:off x="2669173" y="1485372"/>
        <a:ext cx="511862" cy="3178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C74D1-1B7C-4998-89B3-352874BE9FCE}">
      <dsp:nvSpPr>
        <dsp:cNvPr id="0" name=""/>
        <dsp:cNvSpPr/>
      </dsp:nvSpPr>
      <dsp:spPr>
        <a:xfrm rot="5400000">
          <a:off x="1188630" y="-297639"/>
          <a:ext cx="668324" cy="143321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19050" bIns="9525" numCol="1" spcCol="1270" anchor="ctr" anchorCtr="0">
          <a:noAutofit/>
        </a:bodyPr>
        <a:lstStyle/>
        <a:p>
          <a:pPr marL="57150" lvl="1" indent="-57150" algn="l" defTabSz="222250">
            <a:lnSpc>
              <a:spcPct val="90000"/>
            </a:lnSpc>
            <a:spcBef>
              <a:spcPct val="0"/>
            </a:spcBef>
            <a:spcAft>
              <a:spcPct val="15000"/>
            </a:spcAft>
            <a:buChar char="•"/>
          </a:pPr>
          <a:r>
            <a:rPr lang="en-US" altLang="zh-CN" sz="500" kern="1200" dirty="0"/>
            <a:t>A\I\P\L</a:t>
          </a:r>
          <a:r>
            <a:rPr lang="zh-CN" altLang="en-US" sz="500" kern="1200" dirty="0"/>
            <a:t>指标（和子指标）</a:t>
          </a:r>
        </a:p>
        <a:p>
          <a:pPr marL="57150" lvl="1" indent="-57150" algn="l" defTabSz="222250">
            <a:lnSpc>
              <a:spcPct val="90000"/>
            </a:lnSpc>
            <a:spcBef>
              <a:spcPct val="0"/>
            </a:spcBef>
            <a:spcAft>
              <a:spcPct val="15000"/>
            </a:spcAft>
            <a:buChar char="•"/>
          </a:pPr>
          <a:r>
            <a:rPr lang="zh-CN" altLang="en-US" sz="500" kern="1200" dirty="0"/>
            <a:t>同比环比变化</a:t>
          </a:r>
        </a:p>
        <a:p>
          <a:pPr marL="114300" lvl="2" indent="-57150" algn="l" defTabSz="222250">
            <a:lnSpc>
              <a:spcPct val="90000"/>
            </a:lnSpc>
            <a:spcBef>
              <a:spcPct val="0"/>
            </a:spcBef>
            <a:spcAft>
              <a:spcPct val="15000"/>
            </a:spcAft>
            <a:buChar char="•"/>
          </a:pPr>
          <a:r>
            <a:rPr lang="en-US" altLang="zh-CN" sz="500" kern="1200" dirty="0"/>
            <a:t>A</a:t>
          </a:r>
          <a:r>
            <a:rPr lang="zh-CN" altLang="en-US" sz="500" kern="1200" dirty="0"/>
            <a:t>到</a:t>
          </a:r>
          <a:r>
            <a:rPr lang="en-US" altLang="zh-CN" sz="500" kern="1200" dirty="0"/>
            <a:t>IPL</a:t>
          </a:r>
          <a:r>
            <a:rPr lang="zh-CN" altLang="en-US" sz="500" kern="1200" dirty="0"/>
            <a:t>；</a:t>
          </a:r>
          <a:r>
            <a:rPr lang="en-US" altLang="zh-CN" sz="500" kern="1200" dirty="0"/>
            <a:t>I</a:t>
          </a:r>
          <a:r>
            <a:rPr lang="zh-CN" altLang="en-US" sz="500" kern="1200" dirty="0"/>
            <a:t>到</a:t>
          </a:r>
          <a:r>
            <a:rPr lang="en-US" altLang="zh-CN" sz="500" kern="1200" dirty="0"/>
            <a:t>PL</a:t>
          </a:r>
          <a:r>
            <a:rPr lang="zh-CN" altLang="en-US" sz="500" kern="1200" dirty="0"/>
            <a:t>；</a:t>
          </a:r>
          <a:r>
            <a:rPr lang="en-US" altLang="zh-CN" sz="500" kern="1200" dirty="0"/>
            <a:t>P</a:t>
          </a:r>
          <a:r>
            <a:rPr lang="zh-CN" altLang="en-US" sz="500" kern="1200" dirty="0"/>
            <a:t>到</a:t>
          </a:r>
          <a:r>
            <a:rPr lang="en-US" altLang="zh-CN" sz="500" kern="1200" dirty="0"/>
            <a:t>L</a:t>
          </a:r>
          <a:r>
            <a:rPr lang="zh-CN" altLang="en-US" sz="500" kern="1200" dirty="0"/>
            <a:t>；总递进率</a:t>
          </a:r>
        </a:p>
        <a:p>
          <a:pPr marL="57150" lvl="1" indent="-57150" algn="l" defTabSz="222250">
            <a:lnSpc>
              <a:spcPct val="90000"/>
            </a:lnSpc>
            <a:spcBef>
              <a:spcPct val="0"/>
            </a:spcBef>
            <a:spcAft>
              <a:spcPct val="15000"/>
            </a:spcAft>
            <a:buChar char="•"/>
          </a:pPr>
          <a:r>
            <a:rPr lang="en-US" altLang="zh-CN" sz="500" kern="1200" dirty="0"/>
            <a:t>(</a:t>
          </a:r>
          <a:r>
            <a:rPr lang="zh-CN" altLang="en-US" sz="500" kern="1200" dirty="0"/>
            <a:t>渠道地域年龄等分布分析</a:t>
          </a:r>
          <a:r>
            <a:rPr lang="en-US" altLang="zh-CN" sz="500" kern="1200" dirty="0"/>
            <a:t>)</a:t>
          </a:r>
          <a:endParaRPr lang="zh-CN" altLang="en-US" sz="500" kern="1200" dirty="0"/>
        </a:p>
        <a:p>
          <a:pPr marL="57150" lvl="1" indent="-57150" algn="l" defTabSz="222250">
            <a:lnSpc>
              <a:spcPct val="90000"/>
            </a:lnSpc>
            <a:spcBef>
              <a:spcPct val="0"/>
            </a:spcBef>
            <a:spcAft>
              <a:spcPct val="15000"/>
            </a:spcAft>
            <a:buChar char="•"/>
          </a:pPr>
          <a:r>
            <a:rPr lang="en-US" altLang="zh-CN" sz="500" kern="1200" dirty="0"/>
            <a:t>……</a:t>
          </a:r>
          <a:endParaRPr lang="zh-CN" altLang="en-US" sz="500" kern="1200" dirty="0"/>
        </a:p>
      </dsp:txBody>
      <dsp:txXfrm rot="-5400000">
        <a:off x="806185" y="117431"/>
        <a:ext cx="1400591" cy="603074"/>
      </dsp:txXfrm>
    </dsp:sp>
    <dsp:sp modelId="{A59CC66C-479C-4154-98AA-35FDA8213CC0}">
      <dsp:nvSpPr>
        <dsp:cNvPr id="0" name=""/>
        <dsp:cNvSpPr/>
      </dsp:nvSpPr>
      <dsp:spPr>
        <a:xfrm>
          <a:off x="0" y="1265"/>
          <a:ext cx="806184" cy="8354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AIPL</a:t>
          </a:r>
          <a:endParaRPr lang="zh-CN" altLang="en-US" sz="1700" kern="1200" dirty="0"/>
        </a:p>
      </dsp:txBody>
      <dsp:txXfrm>
        <a:off x="39355" y="40620"/>
        <a:ext cx="727474" cy="756695"/>
      </dsp:txXfrm>
    </dsp:sp>
    <dsp:sp modelId="{7D03D257-064D-46BA-A731-333FD1F0C65E}">
      <dsp:nvSpPr>
        <dsp:cNvPr id="0" name=""/>
        <dsp:cNvSpPr/>
      </dsp:nvSpPr>
      <dsp:spPr>
        <a:xfrm rot="5400000">
          <a:off x="1188630" y="579535"/>
          <a:ext cx="668324" cy="143321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19050" bIns="9525" numCol="1" spcCol="1270" anchor="ctr" anchorCtr="0">
          <a:noAutofit/>
        </a:bodyPr>
        <a:lstStyle/>
        <a:p>
          <a:pPr marL="57150" lvl="1" indent="-57150" algn="l" defTabSz="222250">
            <a:lnSpc>
              <a:spcPct val="90000"/>
            </a:lnSpc>
            <a:spcBef>
              <a:spcPct val="0"/>
            </a:spcBef>
            <a:spcAft>
              <a:spcPct val="15000"/>
            </a:spcAft>
            <a:buChar char="•"/>
          </a:pPr>
          <a:r>
            <a:rPr lang="en-US" altLang="zh-CN" sz="500" kern="1200" dirty="0"/>
            <a:t>F\A\S\T</a:t>
          </a:r>
          <a:r>
            <a:rPr lang="zh-CN" altLang="en-US" sz="500" kern="1200" dirty="0"/>
            <a:t>基础指标（和子指标）</a:t>
          </a:r>
        </a:p>
        <a:p>
          <a:pPr marL="57150" lvl="1" indent="-57150" algn="l" defTabSz="222250">
            <a:lnSpc>
              <a:spcPct val="90000"/>
            </a:lnSpc>
            <a:spcBef>
              <a:spcPct val="0"/>
            </a:spcBef>
            <a:spcAft>
              <a:spcPct val="15000"/>
            </a:spcAft>
            <a:buChar char="•"/>
          </a:pPr>
          <a:r>
            <a:rPr lang="zh-CN" altLang="en-US" sz="500" kern="1200" dirty="0"/>
            <a:t>同比环比变化</a:t>
          </a:r>
        </a:p>
        <a:p>
          <a:pPr marL="57150" lvl="1" indent="-57150" algn="l" defTabSz="222250">
            <a:lnSpc>
              <a:spcPct val="90000"/>
            </a:lnSpc>
            <a:spcBef>
              <a:spcPct val="0"/>
            </a:spcBef>
            <a:spcAft>
              <a:spcPct val="15000"/>
            </a:spcAft>
            <a:buChar char="•"/>
          </a:pPr>
          <a:r>
            <a:rPr lang="en-US" altLang="zh-CN" sz="500" kern="1200" dirty="0"/>
            <a:t>(</a:t>
          </a:r>
          <a:r>
            <a:rPr lang="zh-CN" altLang="en-US" sz="500" kern="1200" dirty="0"/>
            <a:t>渠道地域年龄等分布分析</a:t>
          </a:r>
          <a:r>
            <a:rPr lang="en-US" altLang="zh-CN" sz="500" kern="1200" dirty="0"/>
            <a:t>)</a:t>
          </a:r>
          <a:endParaRPr lang="zh-CN" altLang="en-US" sz="500" kern="1200" dirty="0"/>
        </a:p>
      </dsp:txBody>
      <dsp:txXfrm rot="-5400000">
        <a:off x="806185" y="994606"/>
        <a:ext cx="1400591" cy="603074"/>
      </dsp:txXfrm>
    </dsp:sp>
    <dsp:sp modelId="{1B0A7662-C696-4FDD-AF2B-0F3118C0C9EA}">
      <dsp:nvSpPr>
        <dsp:cNvPr id="0" name=""/>
        <dsp:cNvSpPr/>
      </dsp:nvSpPr>
      <dsp:spPr>
        <a:xfrm>
          <a:off x="0" y="878441"/>
          <a:ext cx="806184" cy="8354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FAST</a:t>
          </a:r>
          <a:endParaRPr lang="zh-CN" altLang="en-US" sz="1700" kern="1200" dirty="0"/>
        </a:p>
      </dsp:txBody>
      <dsp:txXfrm>
        <a:off x="39355" y="917796"/>
        <a:ext cx="727474" cy="756695"/>
      </dsp:txXfrm>
    </dsp:sp>
    <dsp:sp modelId="{18FD9111-5F0B-4E2C-BD45-EDFF31C7DA8B}">
      <dsp:nvSpPr>
        <dsp:cNvPr id="0" name=""/>
        <dsp:cNvSpPr/>
      </dsp:nvSpPr>
      <dsp:spPr>
        <a:xfrm rot="5400000">
          <a:off x="1188630" y="1456711"/>
          <a:ext cx="668324" cy="143321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19050" bIns="9525" numCol="1" spcCol="1270" anchor="ctr" anchorCtr="0">
          <a:noAutofit/>
        </a:bodyPr>
        <a:lstStyle/>
        <a:p>
          <a:pPr marL="57150" lvl="1" indent="-57150" algn="l" defTabSz="222250">
            <a:lnSpc>
              <a:spcPct val="90000"/>
            </a:lnSpc>
            <a:spcBef>
              <a:spcPct val="0"/>
            </a:spcBef>
            <a:spcAft>
              <a:spcPct val="15000"/>
            </a:spcAft>
            <a:buChar char="•"/>
          </a:pPr>
          <a:r>
            <a:rPr lang="zh-CN" altLang="en-US" sz="500" kern="1200" dirty="0"/>
            <a:t>转化率、加购率、售后率、收藏率、连带率、互动率</a:t>
          </a:r>
        </a:p>
        <a:p>
          <a:pPr marL="57150" lvl="1" indent="-57150" algn="l" defTabSz="222250">
            <a:lnSpc>
              <a:spcPct val="90000"/>
            </a:lnSpc>
            <a:spcBef>
              <a:spcPct val="0"/>
            </a:spcBef>
            <a:spcAft>
              <a:spcPct val="15000"/>
            </a:spcAft>
            <a:buChar char="•"/>
          </a:pPr>
          <a:r>
            <a:rPr lang="zh-CN" altLang="en-US" sz="500" kern="1200" dirty="0"/>
            <a:t>引流成本、预计销量、毛利率</a:t>
          </a:r>
        </a:p>
      </dsp:txBody>
      <dsp:txXfrm rot="-5400000">
        <a:off x="806185" y="1871782"/>
        <a:ext cx="1400591" cy="603074"/>
      </dsp:txXfrm>
    </dsp:sp>
    <dsp:sp modelId="{013AD795-FDBA-4D70-9DA1-9B489970CE7C}">
      <dsp:nvSpPr>
        <dsp:cNvPr id="0" name=""/>
        <dsp:cNvSpPr/>
      </dsp:nvSpPr>
      <dsp:spPr>
        <a:xfrm>
          <a:off x="0" y="1755616"/>
          <a:ext cx="806184" cy="8354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其它指标</a:t>
          </a:r>
        </a:p>
      </dsp:txBody>
      <dsp:txXfrm>
        <a:off x="39355" y="1794971"/>
        <a:ext cx="727474" cy="7566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505D7-AD35-4E54-9019-34A4B1771B51}">
      <dsp:nvSpPr>
        <dsp:cNvPr id="0" name=""/>
        <dsp:cNvSpPr/>
      </dsp:nvSpPr>
      <dsp:spPr>
        <a:xfrm>
          <a:off x="0" y="430844"/>
          <a:ext cx="6096000" cy="887485"/>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888" numCol="1" spcCol="1270" anchor="ctr" anchorCtr="0">
          <a:noAutofit/>
        </a:bodyPr>
        <a:lstStyle/>
        <a:p>
          <a:pPr marL="0" lvl="0" indent="0" algn="l" defTabSz="755650">
            <a:lnSpc>
              <a:spcPct val="90000"/>
            </a:lnSpc>
            <a:spcBef>
              <a:spcPct val="0"/>
            </a:spcBef>
            <a:spcAft>
              <a:spcPct val="35000"/>
            </a:spcAft>
            <a:buNone/>
          </a:pPr>
          <a:r>
            <a:rPr lang="en-US" altLang="zh-CN" sz="1700" kern="1200" dirty="0"/>
            <a:t>F</a:t>
          </a:r>
          <a:endParaRPr lang="zh-CN" altLang="en-US" sz="1700" kern="1200" dirty="0"/>
        </a:p>
      </dsp:txBody>
      <dsp:txXfrm>
        <a:off x="0" y="652715"/>
        <a:ext cx="5874129" cy="443743"/>
      </dsp:txXfrm>
    </dsp:sp>
    <dsp:sp modelId="{4AC31C76-4514-48AB-85B5-8A5FC234B252}">
      <dsp:nvSpPr>
        <dsp:cNvPr id="0" name=""/>
        <dsp:cNvSpPr/>
      </dsp:nvSpPr>
      <dsp:spPr>
        <a:xfrm>
          <a:off x="0" y="1116671"/>
          <a:ext cx="1405128" cy="164158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zh-CN" altLang="en-US" sz="900" kern="1200" dirty="0"/>
            <a:t>精准投放 √</a:t>
          </a:r>
          <a:endParaRPr lang="en-US" altLang="zh-CN" sz="900" kern="1200" dirty="0"/>
        </a:p>
        <a:p>
          <a:pPr marL="0" lvl="0" indent="0" algn="l" defTabSz="400050">
            <a:lnSpc>
              <a:spcPct val="90000"/>
            </a:lnSpc>
            <a:spcBef>
              <a:spcPct val="0"/>
            </a:spcBef>
            <a:spcAft>
              <a:spcPct val="35000"/>
            </a:spcAft>
            <a:buNone/>
          </a:pPr>
          <a:r>
            <a:rPr lang="en-US" altLang="zh-CN" sz="900" kern="1200" dirty="0" err="1"/>
            <a:t>Abtest</a:t>
          </a:r>
          <a:r>
            <a:rPr lang="en-US" altLang="zh-CN" sz="900" kern="1200" dirty="0"/>
            <a:t> </a:t>
          </a:r>
          <a:r>
            <a:rPr lang="zh-CN" altLang="en-US" sz="900" kern="1200" dirty="0"/>
            <a:t>√</a:t>
          </a:r>
        </a:p>
        <a:p>
          <a:pPr marL="0" lvl="0" indent="0" algn="l" defTabSz="400050">
            <a:lnSpc>
              <a:spcPct val="90000"/>
            </a:lnSpc>
            <a:spcBef>
              <a:spcPct val="0"/>
            </a:spcBef>
            <a:spcAft>
              <a:spcPct val="35000"/>
            </a:spcAft>
            <a:buNone/>
          </a:pPr>
          <a:r>
            <a:rPr lang="en-US" altLang="zh-CN" sz="900" kern="1200" dirty="0"/>
            <a:t>Lookalike </a:t>
          </a:r>
          <a:r>
            <a:rPr lang="zh-CN" altLang="en-US" sz="900" kern="1200" dirty="0"/>
            <a:t>√</a:t>
          </a:r>
        </a:p>
        <a:p>
          <a:pPr marL="0" lvl="0" indent="0" algn="l" defTabSz="400050">
            <a:lnSpc>
              <a:spcPct val="90000"/>
            </a:lnSpc>
            <a:spcBef>
              <a:spcPct val="0"/>
            </a:spcBef>
            <a:spcAft>
              <a:spcPct val="35000"/>
            </a:spcAft>
            <a:buNone/>
          </a:pPr>
          <a:r>
            <a:rPr lang="zh-CN" altLang="en-US" sz="900" kern="1200" dirty="0"/>
            <a:t>多场景联动</a:t>
          </a:r>
        </a:p>
        <a:p>
          <a:pPr marL="0" lvl="0" indent="0" algn="l" defTabSz="400050">
            <a:lnSpc>
              <a:spcPct val="90000"/>
            </a:lnSpc>
            <a:spcBef>
              <a:spcPct val="0"/>
            </a:spcBef>
            <a:spcAft>
              <a:spcPct val="35000"/>
            </a:spcAft>
            <a:buNone/>
          </a:pPr>
          <a:r>
            <a:rPr lang="en-US" altLang="zh-CN" sz="900" kern="1200" dirty="0"/>
            <a:t>KOL</a:t>
          </a:r>
          <a:r>
            <a:rPr lang="zh-CN" altLang="en-US" sz="900" kern="1200" dirty="0"/>
            <a:t>引流</a:t>
          </a:r>
          <a:endParaRPr lang="en-US" altLang="zh-CN" sz="900" kern="1200" dirty="0"/>
        </a:p>
        <a:p>
          <a:pPr marL="0" lvl="0" indent="0" algn="l" defTabSz="400050">
            <a:lnSpc>
              <a:spcPct val="90000"/>
            </a:lnSpc>
            <a:spcBef>
              <a:spcPct val="0"/>
            </a:spcBef>
            <a:spcAft>
              <a:spcPct val="35000"/>
            </a:spcAft>
            <a:buNone/>
          </a:pPr>
          <a:r>
            <a:rPr lang="zh-CN" altLang="en-US" sz="900" kern="1200" dirty="0"/>
            <a:t>大规模种草定向收割</a:t>
          </a:r>
          <a:endParaRPr lang="en-US" altLang="zh-CN" sz="900" kern="1200" dirty="0"/>
        </a:p>
        <a:p>
          <a:pPr marL="0" lvl="0" indent="0" algn="l" defTabSz="400050">
            <a:lnSpc>
              <a:spcPct val="90000"/>
            </a:lnSpc>
            <a:spcBef>
              <a:spcPct val="0"/>
            </a:spcBef>
            <a:spcAft>
              <a:spcPct val="35000"/>
            </a:spcAft>
            <a:buNone/>
          </a:pPr>
          <a:r>
            <a:rPr lang="zh-CN" altLang="en-US" sz="900" kern="1200" dirty="0"/>
            <a:t>异业营销√</a:t>
          </a:r>
          <a:endParaRPr lang="en-US" altLang="zh-CN" sz="900" kern="1200" dirty="0"/>
        </a:p>
      </dsp:txBody>
      <dsp:txXfrm>
        <a:off x="0" y="1116671"/>
        <a:ext cx="1405128" cy="1641581"/>
      </dsp:txXfrm>
    </dsp:sp>
    <dsp:sp modelId="{0F271138-E039-4497-BA13-0CB23B5A2F57}">
      <dsp:nvSpPr>
        <dsp:cNvPr id="0" name=""/>
        <dsp:cNvSpPr/>
      </dsp:nvSpPr>
      <dsp:spPr>
        <a:xfrm>
          <a:off x="1405127" y="726568"/>
          <a:ext cx="4690872" cy="887485"/>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888" numCol="1" spcCol="1270" anchor="ctr" anchorCtr="0">
          <a:noAutofit/>
        </a:bodyPr>
        <a:lstStyle/>
        <a:p>
          <a:pPr marL="0" lvl="0" indent="0" algn="l" defTabSz="755650">
            <a:lnSpc>
              <a:spcPct val="90000"/>
            </a:lnSpc>
            <a:spcBef>
              <a:spcPct val="0"/>
            </a:spcBef>
            <a:spcAft>
              <a:spcPct val="35000"/>
            </a:spcAft>
            <a:buNone/>
          </a:pPr>
          <a:r>
            <a:rPr lang="en-US" altLang="zh-CN" sz="1700" kern="1200" dirty="0"/>
            <a:t>A</a:t>
          </a:r>
          <a:endParaRPr lang="zh-CN" altLang="en-US" sz="1700" kern="1200" dirty="0"/>
        </a:p>
      </dsp:txBody>
      <dsp:txXfrm>
        <a:off x="1405127" y="948439"/>
        <a:ext cx="4469001" cy="443743"/>
      </dsp:txXfrm>
    </dsp:sp>
    <dsp:sp modelId="{9EF62CEA-49C6-4087-AF9A-05AA72FE6030}">
      <dsp:nvSpPr>
        <dsp:cNvPr id="0" name=""/>
        <dsp:cNvSpPr/>
      </dsp:nvSpPr>
      <dsp:spPr>
        <a:xfrm>
          <a:off x="1405127" y="1412395"/>
          <a:ext cx="1405128" cy="159973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zh-CN" altLang="en-US" sz="900" kern="1200" dirty="0"/>
            <a:t>爆款模型</a:t>
          </a:r>
        </a:p>
        <a:p>
          <a:pPr marL="0" lvl="0" indent="0" algn="l" defTabSz="400050">
            <a:lnSpc>
              <a:spcPct val="90000"/>
            </a:lnSpc>
            <a:spcBef>
              <a:spcPct val="0"/>
            </a:spcBef>
            <a:spcAft>
              <a:spcPct val="35000"/>
            </a:spcAft>
            <a:buNone/>
          </a:pPr>
          <a:r>
            <a:rPr lang="zh-CN" altLang="en-US" sz="900" kern="1200" dirty="0"/>
            <a:t>私域沉淀客户跨渠道激活</a:t>
          </a:r>
        </a:p>
        <a:p>
          <a:pPr marL="0" lvl="0" indent="0" algn="l" defTabSz="400050">
            <a:lnSpc>
              <a:spcPct val="90000"/>
            </a:lnSpc>
            <a:spcBef>
              <a:spcPct val="0"/>
            </a:spcBef>
            <a:spcAft>
              <a:spcPct val="35000"/>
            </a:spcAft>
            <a:buNone/>
          </a:pPr>
          <a:r>
            <a:rPr lang="zh-CN" altLang="en-US" sz="900" kern="1200" dirty="0"/>
            <a:t>深度洞察提升转化</a:t>
          </a:r>
        </a:p>
        <a:p>
          <a:pPr marL="0" lvl="0" indent="0" algn="l" defTabSz="400050">
            <a:lnSpc>
              <a:spcPct val="90000"/>
            </a:lnSpc>
            <a:spcBef>
              <a:spcPct val="0"/>
            </a:spcBef>
            <a:spcAft>
              <a:spcPct val="35000"/>
            </a:spcAft>
            <a:buNone/>
          </a:pPr>
          <a:r>
            <a:rPr lang="zh-CN" altLang="en-US" sz="900" kern="1200" dirty="0"/>
            <a:t>媒体矩阵加强消费者互动</a:t>
          </a:r>
        </a:p>
        <a:p>
          <a:pPr marL="0" lvl="0" indent="0" algn="l" defTabSz="400050">
            <a:lnSpc>
              <a:spcPct val="90000"/>
            </a:lnSpc>
            <a:spcBef>
              <a:spcPct val="0"/>
            </a:spcBef>
            <a:spcAft>
              <a:spcPct val="35000"/>
            </a:spcAft>
            <a:buNone/>
          </a:pPr>
          <a:r>
            <a:rPr lang="zh-CN" altLang="en-US" sz="900" kern="1200" dirty="0"/>
            <a:t>重定向投放 √</a:t>
          </a:r>
          <a:endParaRPr lang="en-US" altLang="zh-CN" sz="900" kern="1200" dirty="0"/>
        </a:p>
        <a:p>
          <a:pPr marL="0" lvl="0" indent="0" algn="l" defTabSz="400050">
            <a:lnSpc>
              <a:spcPct val="90000"/>
            </a:lnSpc>
            <a:spcBef>
              <a:spcPct val="0"/>
            </a:spcBef>
            <a:spcAft>
              <a:spcPct val="35000"/>
            </a:spcAft>
            <a:buNone/>
          </a:pPr>
          <a:r>
            <a:rPr lang="zh-CN" altLang="en-US" sz="900" kern="1200" dirty="0"/>
            <a:t>优惠券</a:t>
          </a:r>
          <a:r>
            <a:rPr lang="en-US" altLang="zh-CN" sz="900" kern="1200" dirty="0"/>
            <a:t>/</a:t>
          </a:r>
          <a:r>
            <a:rPr lang="zh-CN" altLang="en-US" sz="900" kern="1200" dirty="0"/>
            <a:t>红包 促活 √</a:t>
          </a:r>
        </a:p>
      </dsp:txBody>
      <dsp:txXfrm>
        <a:off x="1405127" y="1412395"/>
        <a:ext cx="1405128" cy="1599739"/>
      </dsp:txXfrm>
    </dsp:sp>
    <dsp:sp modelId="{5A751F31-E3DE-4412-8C15-37B64A176543}">
      <dsp:nvSpPr>
        <dsp:cNvPr id="0" name=""/>
        <dsp:cNvSpPr/>
      </dsp:nvSpPr>
      <dsp:spPr>
        <a:xfrm>
          <a:off x="2810255" y="1022291"/>
          <a:ext cx="3285744" cy="887485"/>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888" numCol="1" spcCol="1270" anchor="ctr" anchorCtr="0">
          <a:noAutofit/>
        </a:bodyPr>
        <a:lstStyle/>
        <a:p>
          <a:pPr marL="0" lvl="0" indent="0" algn="l" defTabSz="755650">
            <a:lnSpc>
              <a:spcPct val="90000"/>
            </a:lnSpc>
            <a:spcBef>
              <a:spcPct val="0"/>
            </a:spcBef>
            <a:spcAft>
              <a:spcPct val="35000"/>
            </a:spcAft>
            <a:buNone/>
          </a:pPr>
          <a:r>
            <a:rPr lang="en-US" altLang="zh-CN" sz="1700" kern="1200" dirty="0"/>
            <a:t>S</a:t>
          </a:r>
          <a:endParaRPr lang="zh-CN" altLang="en-US" sz="1700" kern="1200" dirty="0"/>
        </a:p>
      </dsp:txBody>
      <dsp:txXfrm>
        <a:off x="2810255" y="1244162"/>
        <a:ext cx="3063873" cy="443743"/>
      </dsp:txXfrm>
    </dsp:sp>
    <dsp:sp modelId="{DA15B550-6423-4FCE-832E-2EC002749D3C}">
      <dsp:nvSpPr>
        <dsp:cNvPr id="0" name=""/>
        <dsp:cNvSpPr/>
      </dsp:nvSpPr>
      <dsp:spPr>
        <a:xfrm>
          <a:off x="2810255" y="1708119"/>
          <a:ext cx="1405128" cy="161043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zh-CN" altLang="en-US" sz="900" kern="1200" dirty="0"/>
            <a:t>持续营销</a:t>
          </a:r>
        </a:p>
        <a:p>
          <a:pPr marL="0" lvl="0" indent="0" algn="l" defTabSz="400050">
            <a:lnSpc>
              <a:spcPct val="90000"/>
            </a:lnSpc>
            <a:spcBef>
              <a:spcPct val="0"/>
            </a:spcBef>
            <a:spcAft>
              <a:spcPct val="35000"/>
            </a:spcAft>
            <a:buNone/>
          </a:pPr>
          <a:r>
            <a:rPr lang="zh-CN" altLang="en-US" sz="900" kern="1200" dirty="0"/>
            <a:t>会员全渠道拉新 √</a:t>
          </a:r>
        </a:p>
        <a:p>
          <a:pPr marL="0" lvl="0" indent="0" algn="l" defTabSz="400050">
            <a:lnSpc>
              <a:spcPct val="90000"/>
            </a:lnSpc>
            <a:spcBef>
              <a:spcPct val="0"/>
            </a:spcBef>
            <a:spcAft>
              <a:spcPct val="35000"/>
            </a:spcAft>
            <a:buNone/>
          </a:pPr>
          <a:r>
            <a:rPr lang="zh-CN" altLang="en-US" sz="900" kern="1200" dirty="0"/>
            <a:t>大促会员转化 √</a:t>
          </a:r>
        </a:p>
        <a:p>
          <a:pPr marL="0" lvl="0" indent="0" algn="l" defTabSz="400050">
            <a:lnSpc>
              <a:spcPct val="90000"/>
            </a:lnSpc>
            <a:spcBef>
              <a:spcPct val="0"/>
            </a:spcBef>
            <a:spcAft>
              <a:spcPct val="35000"/>
            </a:spcAft>
            <a:buNone/>
          </a:pPr>
          <a:r>
            <a:rPr lang="zh-CN" altLang="en-US" sz="900" kern="1200" dirty="0"/>
            <a:t>派样、快闪、零售机</a:t>
          </a:r>
        </a:p>
      </dsp:txBody>
      <dsp:txXfrm>
        <a:off x="2810255" y="1708119"/>
        <a:ext cx="1405128" cy="1610436"/>
      </dsp:txXfrm>
    </dsp:sp>
    <dsp:sp modelId="{53B9D66F-4AD1-4472-B2C6-083A5E3ABACD}">
      <dsp:nvSpPr>
        <dsp:cNvPr id="0" name=""/>
        <dsp:cNvSpPr/>
      </dsp:nvSpPr>
      <dsp:spPr>
        <a:xfrm>
          <a:off x="4215384" y="1318015"/>
          <a:ext cx="1880616" cy="887485"/>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888" numCol="1" spcCol="1270" anchor="ctr" anchorCtr="0">
          <a:noAutofit/>
        </a:bodyPr>
        <a:lstStyle/>
        <a:p>
          <a:pPr marL="0" lvl="0" indent="0" algn="l" defTabSz="755650">
            <a:lnSpc>
              <a:spcPct val="90000"/>
            </a:lnSpc>
            <a:spcBef>
              <a:spcPct val="0"/>
            </a:spcBef>
            <a:spcAft>
              <a:spcPct val="35000"/>
            </a:spcAft>
            <a:buNone/>
          </a:pPr>
          <a:r>
            <a:rPr lang="en-US" altLang="zh-CN" sz="1700" kern="1200" dirty="0"/>
            <a:t>T</a:t>
          </a:r>
          <a:endParaRPr lang="zh-CN" altLang="en-US" sz="1700" kern="1200" dirty="0"/>
        </a:p>
      </dsp:txBody>
      <dsp:txXfrm>
        <a:off x="4215384" y="1539886"/>
        <a:ext cx="1658745" cy="443743"/>
      </dsp:txXfrm>
    </dsp:sp>
    <dsp:sp modelId="{2665DC1B-A8A9-44DD-8BA6-A067BF8145BC}">
      <dsp:nvSpPr>
        <dsp:cNvPr id="0" name=""/>
        <dsp:cNvSpPr/>
      </dsp:nvSpPr>
      <dsp:spPr>
        <a:xfrm>
          <a:off x="4215384" y="2003843"/>
          <a:ext cx="1417929" cy="1629312"/>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zh-CN" altLang="en-US" sz="900" kern="1200" dirty="0"/>
            <a:t>会员积分体系 √ </a:t>
          </a:r>
        </a:p>
        <a:p>
          <a:pPr marL="0" lvl="0" indent="0" algn="l" defTabSz="400050">
            <a:lnSpc>
              <a:spcPct val="90000"/>
            </a:lnSpc>
            <a:spcBef>
              <a:spcPct val="0"/>
            </a:spcBef>
            <a:spcAft>
              <a:spcPct val="35000"/>
            </a:spcAft>
            <a:buNone/>
          </a:pPr>
          <a:r>
            <a:rPr lang="zh-CN" altLang="en-US" sz="900" kern="1200" dirty="0"/>
            <a:t>全渠道权益打通 √</a:t>
          </a:r>
        </a:p>
        <a:p>
          <a:pPr marL="0" lvl="0" indent="0" algn="l" defTabSz="400050">
            <a:lnSpc>
              <a:spcPct val="90000"/>
            </a:lnSpc>
            <a:spcBef>
              <a:spcPct val="0"/>
            </a:spcBef>
            <a:spcAft>
              <a:spcPct val="35000"/>
            </a:spcAft>
            <a:buNone/>
          </a:pPr>
          <a:r>
            <a:rPr lang="zh-CN" altLang="en-US" sz="900" kern="1200" dirty="0"/>
            <a:t>千人千面个性化服务 √</a:t>
          </a:r>
          <a:endParaRPr lang="en-US" altLang="zh-CN" sz="900" kern="1200" dirty="0"/>
        </a:p>
        <a:p>
          <a:pPr marL="0" lvl="0" indent="0" algn="l" defTabSz="400050">
            <a:lnSpc>
              <a:spcPct val="90000"/>
            </a:lnSpc>
            <a:spcBef>
              <a:spcPct val="0"/>
            </a:spcBef>
            <a:spcAft>
              <a:spcPct val="35000"/>
            </a:spcAft>
            <a:buNone/>
          </a:pPr>
          <a:r>
            <a:rPr lang="zh-CN" altLang="en-US" sz="900" kern="1200" dirty="0"/>
            <a:t>提升产品丰富度</a:t>
          </a:r>
        </a:p>
        <a:p>
          <a:pPr marL="0" lvl="0" indent="0" algn="l" defTabSz="400050">
            <a:lnSpc>
              <a:spcPct val="90000"/>
            </a:lnSpc>
            <a:spcBef>
              <a:spcPct val="0"/>
            </a:spcBef>
            <a:spcAft>
              <a:spcPct val="35000"/>
            </a:spcAft>
            <a:buNone/>
          </a:pPr>
          <a:r>
            <a:rPr lang="zh-CN" altLang="en-US" sz="900" kern="1200" dirty="0"/>
            <a:t>传播营销、裂变营销 √</a:t>
          </a:r>
        </a:p>
        <a:p>
          <a:pPr marL="0" lvl="0" indent="0" algn="l" defTabSz="400050">
            <a:lnSpc>
              <a:spcPct val="90000"/>
            </a:lnSpc>
            <a:spcBef>
              <a:spcPct val="0"/>
            </a:spcBef>
            <a:spcAft>
              <a:spcPct val="35000"/>
            </a:spcAft>
            <a:buNone/>
          </a:pPr>
          <a:r>
            <a:rPr lang="zh-CN" altLang="en-US" sz="900" kern="1200" dirty="0"/>
            <a:t>精准内容运营</a:t>
          </a:r>
        </a:p>
      </dsp:txBody>
      <dsp:txXfrm>
        <a:off x="4215384" y="2003843"/>
        <a:ext cx="1417929" cy="162931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t>2019/8/22</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t>‹#›</a:t>
            </a:fld>
            <a:endParaRPr lang="zh-CN" altLang="en-US" dirty="0"/>
          </a:p>
        </p:txBody>
      </p:sp>
    </p:spTree>
    <p:extLst>
      <p:ext uri="{BB962C8B-B14F-4D97-AF65-F5344CB8AC3E}">
        <p14:creationId xmlns:p14="http://schemas.microsoft.com/office/powerpoint/2010/main" val="1122745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2519175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10</a:t>
            </a:fld>
            <a:endParaRPr lang="zh-CN" altLang="en-US" dirty="0">
              <a:solidFill>
                <a:prstClr val="black"/>
              </a:solidFill>
            </a:endParaRPr>
          </a:p>
        </p:txBody>
      </p:sp>
    </p:spTree>
    <p:extLst>
      <p:ext uri="{BB962C8B-B14F-4D97-AF65-F5344CB8AC3E}">
        <p14:creationId xmlns:p14="http://schemas.microsoft.com/office/powerpoint/2010/main" val="3864682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11</a:t>
            </a:fld>
            <a:endParaRPr lang="zh-CN" altLang="en-US" dirty="0">
              <a:solidFill>
                <a:prstClr val="black"/>
              </a:solidFill>
            </a:endParaRPr>
          </a:p>
        </p:txBody>
      </p:sp>
    </p:spTree>
    <p:extLst>
      <p:ext uri="{BB962C8B-B14F-4D97-AF65-F5344CB8AC3E}">
        <p14:creationId xmlns:p14="http://schemas.microsoft.com/office/powerpoint/2010/main" val="3864682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12</a:t>
            </a:fld>
            <a:endParaRPr lang="zh-CN" altLang="en-US" dirty="0">
              <a:solidFill>
                <a:prstClr val="black"/>
              </a:solidFill>
            </a:endParaRPr>
          </a:p>
        </p:txBody>
      </p:sp>
    </p:spTree>
    <p:extLst>
      <p:ext uri="{BB962C8B-B14F-4D97-AF65-F5344CB8AC3E}">
        <p14:creationId xmlns:p14="http://schemas.microsoft.com/office/powerpoint/2010/main" val="801935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13</a:t>
            </a:fld>
            <a:endParaRPr lang="zh-CN" altLang="en-US" dirty="0">
              <a:solidFill>
                <a:prstClr val="black"/>
              </a:solidFill>
            </a:endParaRPr>
          </a:p>
        </p:txBody>
      </p:sp>
    </p:spTree>
    <p:extLst>
      <p:ext uri="{BB962C8B-B14F-4D97-AF65-F5344CB8AC3E}">
        <p14:creationId xmlns:p14="http://schemas.microsoft.com/office/powerpoint/2010/main" val="3924568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15</a:t>
            </a:fld>
            <a:endParaRPr lang="zh-CN" altLang="en-US" dirty="0">
              <a:solidFill>
                <a:prstClr val="black"/>
              </a:solidFill>
            </a:endParaRPr>
          </a:p>
        </p:txBody>
      </p:sp>
    </p:spTree>
    <p:extLst>
      <p:ext uri="{BB962C8B-B14F-4D97-AF65-F5344CB8AC3E}">
        <p14:creationId xmlns:p14="http://schemas.microsoft.com/office/powerpoint/2010/main" val="3864682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16</a:t>
            </a:fld>
            <a:endParaRPr lang="zh-CN" altLang="en-US" dirty="0">
              <a:solidFill>
                <a:prstClr val="black"/>
              </a:solidFill>
            </a:endParaRPr>
          </a:p>
        </p:txBody>
      </p:sp>
    </p:spTree>
    <p:extLst>
      <p:ext uri="{BB962C8B-B14F-4D97-AF65-F5344CB8AC3E}">
        <p14:creationId xmlns:p14="http://schemas.microsoft.com/office/powerpoint/2010/main" val="844738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17</a:t>
            </a:fld>
            <a:endParaRPr lang="zh-CN" altLang="en-US" dirty="0"/>
          </a:p>
        </p:txBody>
      </p:sp>
    </p:spTree>
    <p:extLst>
      <p:ext uri="{BB962C8B-B14F-4D97-AF65-F5344CB8AC3E}">
        <p14:creationId xmlns:p14="http://schemas.microsoft.com/office/powerpoint/2010/main" val="852381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18</a:t>
            </a:fld>
            <a:endParaRPr lang="zh-CN" altLang="en-US" dirty="0">
              <a:solidFill>
                <a:prstClr val="black"/>
              </a:solidFill>
            </a:endParaRPr>
          </a:p>
        </p:txBody>
      </p:sp>
    </p:spTree>
    <p:extLst>
      <p:ext uri="{BB962C8B-B14F-4D97-AF65-F5344CB8AC3E}">
        <p14:creationId xmlns:p14="http://schemas.microsoft.com/office/powerpoint/2010/main" val="2455008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19</a:t>
            </a:fld>
            <a:endParaRPr lang="zh-CN" altLang="en-US" dirty="0">
              <a:solidFill>
                <a:prstClr val="black"/>
              </a:solidFill>
            </a:endParaRPr>
          </a:p>
        </p:txBody>
      </p:sp>
    </p:spTree>
    <p:extLst>
      <p:ext uri="{BB962C8B-B14F-4D97-AF65-F5344CB8AC3E}">
        <p14:creationId xmlns:p14="http://schemas.microsoft.com/office/powerpoint/2010/main" val="107295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D04BB-4E7C-4696-ABE1-CB17E268D1A0}" type="slidenum">
              <a:rPr lang="zh-CN" altLang="en-US" smtClean="0"/>
              <a:t>2</a:t>
            </a:fld>
            <a:endParaRPr lang="zh-CN" altLang="en-US"/>
          </a:p>
        </p:txBody>
      </p:sp>
    </p:spTree>
    <p:extLst>
      <p:ext uri="{BB962C8B-B14F-4D97-AF65-F5344CB8AC3E}">
        <p14:creationId xmlns:p14="http://schemas.microsoft.com/office/powerpoint/2010/main" val="2088484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20</a:t>
            </a:fld>
            <a:endParaRPr lang="zh-CN" altLang="en-US" dirty="0"/>
          </a:p>
        </p:txBody>
      </p:sp>
    </p:spTree>
    <p:extLst>
      <p:ext uri="{BB962C8B-B14F-4D97-AF65-F5344CB8AC3E}">
        <p14:creationId xmlns:p14="http://schemas.microsoft.com/office/powerpoint/2010/main" val="852381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21</a:t>
            </a:fld>
            <a:endParaRPr lang="zh-CN" altLang="en-US" dirty="0">
              <a:solidFill>
                <a:prstClr val="black"/>
              </a:solidFill>
            </a:endParaRPr>
          </a:p>
        </p:txBody>
      </p:sp>
    </p:spTree>
    <p:extLst>
      <p:ext uri="{BB962C8B-B14F-4D97-AF65-F5344CB8AC3E}">
        <p14:creationId xmlns:p14="http://schemas.microsoft.com/office/powerpoint/2010/main" val="3864682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22</a:t>
            </a:fld>
            <a:endParaRPr lang="zh-CN" altLang="en-US" dirty="0">
              <a:solidFill>
                <a:prstClr val="black"/>
              </a:solidFill>
            </a:endParaRPr>
          </a:p>
        </p:txBody>
      </p:sp>
    </p:spTree>
    <p:extLst>
      <p:ext uri="{BB962C8B-B14F-4D97-AF65-F5344CB8AC3E}">
        <p14:creationId xmlns:p14="http://schemas.microsoft.com/office/powerpoint/2010/main" val="1191160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23</a:t>
            </a:fld>
            <a:endParaRPr lang="zh-CN" altLang="en-US" dirty="0">
              <a:solidFill>
                <a:prstClr val="black"/>
              </a:solidFill>
            </a:endParaRPr>
          </a:p>
        </p:txBody>
      </p:sp>
    </p:spTree>
    <p:extLst>
      <p:ext uri="{BB962C8B-B14F-4D97-AF65-F5344CB8AC3E}">
        <p14:creationId xmlns:p14="http://schemas.microsoft.com/office/powerpoint/2010/main" val="1457972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24</a:t>
            </a:fld>
            <a:endParaRPr lang="zh-CN" altLang="en-US" dirty="0"/>
          </a:p>
        </p:txBody>
      </p:sp>
    </p:spTree>
    <p:extLst>
      <p:ext uri="{BB962C8B-B14F-4D97-AF65-F5344CB8AC3E}">
        <p14:creationId xmlns:p14="http://schemas.microsoft.com/office/powerpoint/2010/main" val="852381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25</a:t>
            </a:fld>
            <a:endParaRPr lang="zh-CN" altLang="en-US" dirty="0">
              <a:solidFill>
                <a:prstClr val="black"/>
              </a:solidFill>
            </a:endParaRPr>
          </a:p>
        </p:txBody>
      </p:sp>
    </p:spTree>
    <p:extLst>
      <p:ext uri="{BB962C8B-B14F-4D97-AF65-F5344CB8AC3E}">
        <p14:creationId xmlns:p14="http://schemas.microsoft.com/office/powerpoint/2010/main" val="4264292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27</a:t>
            </a:fld>
            <a:endParaRPr lang="zh-CN" altLang="en-US" dirty="0">
              <a:solidFill>
                <a:prstClr val="black"/>
              </a:solidFill>
            </a:endParaRPr>
          </a:p>
        </p:txBody>
      </p:sp>
    </p:spTree>
    <p:extLst>
      <p:ext uri="{BB962C8B-B14F-4D97-AF65-F5344CB8AC3E}">
        <p14:creationId xmlns:p14="http://schemas.microsoft.com/office/powerpoint/2010/main" val="1278270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28</a:t>
            </a:fld>
            <a:endParaRPr lang="zh-CN" altLang="en-US" dirty="0"/>
          </a:p>
        </p:txBody>
      </p:sp>
    </p:spTree>
    <p:extLst>
      <p:ext uri="{BB962C8B-B14F-4D97-AF65-F5344CB8AC3E}">
        <p14:creationId xmlns:p14="http://schemas.microsoft.com/office/powerpoint/2010/main" val="852381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29</a:t>
            </a:fld>
            <a:endParaRPr lang="zh-CN" altLang="en-US" dirty="0">
              <a:solidFill>
                <a:prstClr val="black"/>
              </a:solidFill>
            </a:endParaRPr>
          </a:p>
        </p:txBody>
      </p:sp>
    </p:spTree>
    <p:extLst>
      <p:ext uri="{BB962C8B-B14F-4D97-AF65-F5344CB8AC3E}">
        <p14:creationId xmlns:p14="http://schemas.microsoft.com/office/powerpoint/2010/main" val="622660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30</a:t>
            </a:fld>
            <a:endParaRPr lang="zh-CN" altLang="en-US" dirty="0">
              <a:solidFill>
                <a:prstClr val="black"/>
              </a:solidFill>
            </a:endParaRPr>
          </a:p>
        </p:txBody>
      </p:sp>
    </p:spTree>
    <p:extLst>
      <p:ext uri="{BB962C8B-B14F-4D97-AF65-F5344CB8AC3E}">
        <p14:creationId xmlns:p14="http://schemas.microsoft.com/office/powerpoint/2010/main" val="106305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dirty="0"/>
          </a:p>
        </p:txBody>
      </p:sp>
    </p:spTree>
    <p:extLst>
      <p:ext uri="{BB962C8B-B14F-4D97-AF65-F5344CB8AC3E}">
        <p14:creationId xmlns:p14="http://schemas.microsoft.com/office/powerpoint/2010/main" val="852381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31</a:t>
            </a:fld>
            <a:endParaRPr lang="zh-CN" altLang="en-US" dirty="0">
              <a:solidFill>
                <a:prstClr val="black"/>
              </a:solidFill>
            </a:endParaRPr>
          </a:p>
        </p:txBody>
      </p:sp>
    </p:spTree>
    <p:extLst>
      <p:ext uri="{BB962C8B-B14F-4D97-AF65-F5344CB8AC3E}">
        <p14:creationId xmlns:p14="http://schemas.microsoft.com/office/powerpoint/2010/main" val="600961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32</a:t>
            </a:fld>
            <a:endParaRPr lang="zh-CN" altLang="en-US" dirty="0">
              <a:solidFill>
                <a:prstClr val="black"/>
              </a:solidFill>
            </a:endParaRPr>
          </a:p>
        </p:txBody>
      </p:sp>
    </p:spTree>
    <p:extLst>
      <p:ext uri="{BB962C8B-B14F-4D97-AF65-F5344CB8AC3E}">
        <p14:creationId xmlns:p14="http://schemas.microsoft.com/office/powerpoint/2010/main" val="918791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33</a:t>
            </a:fld>
            <a:endParaRPr lang="zh-CN" altLang="en-US"/>
          </a:p>
        </p:txBody>
      </p:sp>
    </p:spTree>
    <p:extLst>
      <p:ext uri="{BB962C8B-B14F-4D97-AF65-F5344CB8AC3E}">
        <p14:creationId xmlns:p14="http://schemas.microsoft.com/office/powerpoint/2010/main" val="2779517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4</a:t>
            </a:fld>
            <a:endParaRPr lang="zh-CN" altLang="en-US" dirty="0">
              <a:solidFill>
                <a:prstClr val="black"/>
              </a:solidFill>
            </a:endParaRPr>
          </a:p>
        </p:txBody>
      </p:sp>
    </p:spTree>
    <p:extLst>
      <p:ext uri="{BB962C8B-B14F-4D97-AF65-F5344CB8AC3E}">
        <p14:creationId xmlns:p14="http://schemas.microsoft.com/office/powerpoint/2010/main" val="3864682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5</a:t>
            </a:fld>
            <a:endParaRPr lang="zh-CN" altLang="en-US" dirty="0">
              <a:solidFill>
                <a:prstClr val="black"/>
              </a:solidFill>
            </a:endParaRPr>
          </a:p>
        </p:txBody>
      </p:sp>
    </p:spTree>
    <p:extLst>
      <p:ext uri="{BB962C8B-B14F-4D97-AF65-F5344CB8AC3E}">
        <p14:creationId xmlns:p14="http://schemas.microsoft.com/office/powerpoint/2010/main" val="3864682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6</a:t>
            </a:fld>
            <a:endParaRPr lang="zh-CN" altLang="en-US" dirty="0">
              <a:solidFill>
                <a:prstClr val="black"/>
              </a:solidFill>
            </a:endParaRPr>
          </a:p>
        </p:txBody>
      </p:sp>
    </p:spTree>
    <p:extLst>
      <p:ext uri="{BB962C8B-B14F-4D97-AF65-F5344CB8AC3E}">
        <p14:creationId xmlns:p14="http://schemas.microsoft.com/office/powerpoint/2010/main" val="2146141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7</a:t>
            </a:fld>
            <a:endParaRPr lang="zh-CN" altLang="en-US" dirty="0">
              <a:solidFill>
                <a:prstClr val="black"/>
              </a:solidFill>
            </a:endParaRPr>
          </a:p>
        </p:txBody>
      </p:sp>
    </p:spTree>
    <p:extLst>
      <p:ext uri="{BB962C8B-B14F-4D97-AF65-F5344CB8AC3E}">
        <p14:creationId xmlns:p14="http://schemas.microsoft.com/office/powerpoint/2010/main" val="2504331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8</a:t>
            </a:fld>
            <a:endParaRPr lang="zh-CN" altLang="en-US" dirty="0"/>
          </a:p>
        </p:txBody>
      </p:sp>
    </p:spTree>
    <p:extLst>
      <p:ext uri="{BB962C8B-B14F-4D97-AF65-F5344CB8AC3E}">
        <p14:creationId xmlns:p14="http://schemas.microsoft.com/office/powerpoint/2010/main" val="852381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9</a:t>
            </a:fld>
            <a:endParaRPr lang="zh-CN" altLang="en-US" dirty="0">
              <a:solidFill>
                <a:prstClr val="black"/>
              </a:solidFill>
            </a:endParaRPr>
          </a:p>
        </p:txBody>
      </p:sp>
    </p:spTree>
    <p:extLst>
      <p:ext uri="{BB962C8B-B14F-4D97-AF65-F5344CB8AC3E}">
        <p14:creationId xmlns:p14="http://schemas.microsoft.com/office/powerpoint/2010/main" val="3864682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CFCFC"/>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638DF5D-0E10-2147-B9D4-59A786E6868C}"/>
              </a:ext>
            </a:extLst>
          </p:cNvPr>
          <p:cNvGrpSpPr/>
          <p:nvPr userDrawn="1"/>
        </p:nvGrpSpPr>
        <p:grpSpPr>
          <a:xfrm>
            <a:off x="6876256" y="27804"/>
            <a:ext cx="2145294" cy="435769"/>
            <a:chOff x="7922320" y="162709"/>
            <a:chExt cx="2910732" cy="580863"/>
          </a:xfrm>
        </p:grpSpPr>
        <p:pic>
          <p:nvPicPr>
            <p:cNvPr id="3" name="图片 2">
              <a:extLst>
                <a:ext uri="{FF2B5EF4-FFF2-40B4-BE49-F238E27FC236}">
                  <a16:creationId xmlns:a16="http://schemas.microsoft.com/office/drawing/2014/main" id="{34865F26-499A-A340-9AA8-3617608E7C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2320" y="162709"/>
              <a:ext cx="956449" cy="580863"/>
            </a:xfrm>
            <a:prstGeom prst="rect">
              <a:avLst/>
            </a:prstGeom>
          </p:spPr>
        </p:pic>
        <p:cxnSp>
          <p:nvCxnSpPr>
            <p:cNvPr id="4" name="直接连接符 9">
              <a:extLst>
                <a:ext uri="{FF2B5EF4-FFF2-40B4-BE49-F238E27FC236}">
                  <a16:creationId xmlns:a16="http://schemas.microsoft.com/office/drawing/2014/main" id="{48037708-B76A-B342-9048-5764512BD736}"/>
                </a:ext>
              </a:extLst>
            </p:cNvPr>
            <p:cNvCxnSpPr/>
            <p:nvPr/>
          </p:nvCxnSpPr>
          <p:spPr>
            <a:xfrm>
              <a:off x="8888100" y="243490"/>
              <a:ext cx="0" cy="419878"/>
            </a:xfrm>
            <a:prstGeom prst="line">
              <a:avLst/>
            </a:prstGeom>
            <a:ln w="19050">
              <a:solidFill>
                <a:srgbClr val="0099FF"/>
              </a:solidFill>
            </a:ln>
          </p:spPr>
          <p:style>
            <a:lnRef idx="1">
              <a:schemeClr val="dk1"/>
            </a:lnRef>
            <a:fillRef idx="0">
              <a:schemeClr val="dk1"/>
            </a:fillRef>
            <a:effectRef idx="0">
              <a:schemeClr val="dk1"/>
            </a:effectRef>
            <a:fontRef idx="minor">
              <a:schemeClr val="tx1"/>
            </a:fontRef>
          </p:style>
        </p:cxnSp>
        <p:grpSp>
          <p:nvGrpSpPr>
            <p:cNvPr id="5" name="组合 4">
              <a:extLst>
                <a:ext uri="{FF2B5EF4-FFF2-40B4-BE49-F238E27FC236}">
                  <a16:creationId xmlns:a16="http://schemas.microsoft.com/office/drawing/2014/main" id="{E5329103-2149-3345-ACC0-BE102013431D}"/>
                </a:ext>
              </a:extLst>
            </p:cNvPr>
            <p:cNvGrpSpPr/>
            <p:nvPr/>
          </p:nvGrpSpPr>
          <p:grpSpPr>
            <a:xfrm>
              <a:off x="8884833" y="203225"/>
              <a:ext cx="1948219" cy="539937"/>
              <a:chOff x="8884833" y="173695"/>
              <a:chExt cx="1948219" cy="539937"/>
            </a:xfrm>
          </p:grpSpPr>
          <p:sp>
            <p:nvSpPr>
              <p:cNvPr id="6" name="文本框 5">
                <a:extLst>
                  <a:ext uri="{FF2B5EF4-FFF2-40B4-BE49-F238E27FC236}">
                    <a16:creationId xmlns:a16="http://schemas.microsoft.com/office/drawing/2014/main" id="{06756BB0-6F5F-514B-89C7-D05BE368C206}"/>
                  </a:ext>
                </a:extLst>
              </p:cNvPr>
              <p:cNvSpPr txBox="1"/>
              <p:nvPr/>
            </p:nvSpPr>
            <p:spPr>
              <a:xfrm>
                <a:off x="8897432" y="173695"/>
                <a:ext cx="1935620" cy="307690"/>
              </a:xfrm>
              <a:prstGeom prst="rect">
                <a:avLst/>
              </a:prstGeom>
              <a:noFill/>
            </p:spPr>
            <p:txBody>
              <a:bodyPr wrap="square" rtlCol="0">
                <a:spAutoFit/>
              </a:bodyPr>
              <a:lstStyle/>
              <a:p>
                <a:pPr algn="dist"/>
                <a:r>
                  <a:rPr lang="zh-CN" altLang="en-US" sz="900" b="0" dirty="0"/>
                  <a:t>数字化消费者运营平台</a:t>
                </a:r>
              </a:p>
            </p:txBody>
          </p:sp>
          <p:sp>
            <p:nvSpPr>
              <p:cNvPr id="7" name="文本框 6">
                <a:extLst>
                  <a:ext uri="{FF2B5EF4-FFF2-40B4-BE49-F238E27FC236}">
                    <a16:creationId xmlns:a16="http://schemas.microsoft.com/office/drawing/2014/main" id="{A5BA0C40-0B85-C749-8F34-8E3849548DA8}"/>
                  </a:ext>
                </a:extLst>
              </p:cNvPr>
              <p:cNvSpPr txBox="1"/>
              <p:nvPr/>
            </p:nvSpPr>
            <p:spPr>
              <a:xfrm>
                <a:off x="8884833" y="426454"/>
                <a:ext cx="1948218" cy="287178"/>
              </a:xfrm>
              <a:prstGeom prst="rect">
                <a:avLst/>
              </a:prstGeom>
              <a:noFill/>
            </p:spPr>
            <p:txBody>
              <a:bodyPr wrap="square" rtlCol="0">
                <a:spAutoFit/>
              </a:bodyPr>
              <a:lstStyle/>
              <a:p>
                <a:pPr algn="dist"/>
                <a:r>
                  <a:rPr lang="en-US" altLang="zh-CN" sz="800" dirty="0"/>
                  <a:t>Digital Consumer Platform</a:t>
                </a:r>
                <a:endParaRPr lang="zh-CN" altLang="en-US" sz="800" dirty="0"/>
              </a:p>
            </p:txBody>
          </p:sp>
        </p:grpSp>
      </p:gr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FCFCFC"/>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638DF5D-0E10-2147-B9D4-59A786E6868C}"/>
              </a:ext>
            </a:extLst>
          </p:cNvPr>
          <p:cNvGrpSpPr/>
          <p:nvPr userDrawn="1"/>
        </p:nvGrpSpPr>
        <p:grpSpPr>
          <a:xfrm>
            <a:off x="6876256" y="27804"/>
            <a:ext cx="2145294" cy="435769"/>
            <a:chOff x="7922320" y="162709"/>
            <a:chExt cx="2910732" cy="580863"/>
          </a:xfrm>
        </p:grpSpPr>
        <p:pic>
          <p:nvPicPr>
            <p:cNvPr id="3" name="图片 2">
              <a:extLst>
                <a:ext uri="{FF2B5EF4-FFF2-40B4-BE49-F238E27FC236}">
                  <a16:creationId xmlns:a16="http://schemas.microsoft.com/office/drawing/2014/main" id="{34865F26-499A-A340-9AA8-3617608E7C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2320" y="162709"/>
              <a:ext cx="956449" cy="580863"/>
            </a:xfrm>
            <a:prstGeom prst="rect">
              <a:avLst/>
            </a:prstGeom>
          </p:spPr>
        </p:pic>
        <p:cxnSp>
          <p:nvCxnSpPr>
            <p:cNvPr id="4" name="直接连接符 9">
              <a:extLst>
                <a:ext uri="{FF2B5EF4-FFF2-40B4-BE49-F238E27FC236}">
                  <a16:creationId xmlns:a16="http://schemas.microsoft.com/office/drawing/2014/main" id="{48037708-B76A-B342-9048-5764512BD736}"/>
                </a:ext>
              </a:extLst>
            </p:cNvPr>
            <p:cNvCxnSpPr/>
            <p:nvPr/>
          </p:nvCxnSpPr>
          <p:spPr>
            <a:xfrm>
              <a:off x="8888100" y="243490"/>
              <a:ext cx="0" cy="419878"/>
            </a:xfrm>
            <a:prstGeom prst="line">
              <a:avLst/>
            </a:prstGeom>
            <a:ln w="19050">
              <a:solidFill>
                <a:srgbClr val="0099FF"/>
              </a:solidFill>
            </a:ln>
          </p:spPr>
          <p:style>
            <a:lnRef idx="1">
              <a:schemeClr val="dk1"/>
            </a:lnRef>
            <a:fillRef idx="0">
              <a:schemeClr val="dk1"/>
            </a:fillRef>
            <a:effectRef idx="0">
              <a:schemeClr val="dk1"/>
            </a:effectRef>
            <a:fontRef idx="minor">
              <a:schemeClr val="tx1"/>
            </a:fontRef>
          </p:style>
        </p:cxnSp>
        <p:grpSp>
          <p:nvGrpSpPr>
            <p:cNvPr id="5" name="组合 4">
              <a:extLst>
                <a:ext uri="{FF2B5EF4-FFF2-40B4-BE49-F238E27FC236}">
                  <a16:creationId xmlns:a16="http://schemas.microsoft.com/office/drawing/2014/main" id="{E5329103-2149-3345-ACC0-BE102013431D}"/>
                </a:ext>
              </a:extLst>
            </p:cNvPr>
            <p:cNvGrpSpPr/>
            <p:nvPr/>
          </p:nvGrpSpPr>
          <p:grpSpPr>
            <a:xfrm>
              <a:off x="8884833" y="203225"/>
              <a:ext cx="1948219" cy="539937"/>
              <a:chOff x="8884833" y="173695"/>
              <a:chExt cx="1948219" cy="539937"/>
            </a:xfrm>
          </p:grpSpPr>
          <p:sp>
            <p:nvSpPr>
              <p:cNvPr id="6" name="文本框 5">
                <a:extLst>
                  <a:ext uri="{FF2B5EF4-FFF2-40B4-BE49-F238E27FC236}">
                    <a16:creationId xmlns:a16="http://schemas.microsoft.com/office/drawing/2014/main" id="{06756BB0-6F5F-514B-89C7-D05BE368C206}"/>
                  </a:ext>
                </a:extLst>
              </p:cNvPr>
              <p:cNvSpPr txBox="1"/>
              <p:nvPr/>
            </p:nvSpPr>
            <p:spPr>
              <a:xfrm>
                <a:off x="8897432" y="173695"/>
                <a:ext cx="1935620" cy="307690"/>
              </a:xfrm>
              <a:prstGeom prst="rect">
                <a:avLst/>
              </a:prstGeom>
              <a:noFill/>
            </p:spPr>
            <p:txBody>
              <a:bodyPr wrap="square" rtlCol="0">
                <a:spAutoFit/>
              </a:bodyPr>
              <a:lstStyle/>
              <a:p>
                <a:pPr algn="dist"/>
                <a:r>
                  <a:rPr lang="zh-CN" altLang="en-US" sz="900" b="0" dirty="0"/>
                  <a:t>数字化消费者运营平台</a:t>
                </a:r>
              </a:p>
            </p:txBody>
          </p:sp>
          <p:sp>
            <p:nvSpPr>
              <p:cNvPr id="7" name="文本框 6">
                <a:extLst>
                  <a:ext uri="{FF2B5EF4-FFF2-40B4-BE49-F238E27FC236}">
                    <a16:creationId xmlns:a16="http://schemas.microsoft.com/office/drawing/2014/main" id="{A5BA0C40-0B85-C749-8F34-8E3849548DA8}"/>
                  </a:ext>
                </a:extLst>
              </p:cNvPr>
              <p:cNvSpPr txBox="1"/>
              <p:nvPr/>
            </p:nvSpPr>
            <p:spPr>
              <a:xfrm>
                <a:off x="8884833" y="426454"/>
                <a:ext cx="1948218" cy="287178"/>
              </a:xfrm>
              <a:prstGeom prst="rect">
                <a:avLst/>
              </a:prstGeom>
              <a:noFill/>
            </p:spPr>
            <p:txBody>
              <a:bodyPr wrap="square" rtlCol="0">
                <a:spAutoFit/>
              </a:bodyPr>
              <a:lstStyle/>
              <a:p>
                <a:pPr algn="dist"/>
                <a:r>
                  <a:rPr lang="en-US" altLang="zh-CN" sz="800" dirty="0"/>
                  <a:t>Digital Consumer Platform</a:t>
                </a:r>
                <a:endParaRPr lang="zh-CN" altLang="en-US" sz="800" dirty="0"/>
              </a:p>
            </p:txBody>
          </p:sp>
        </p:grpSp>
      </p:gr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638DF5D-0E10-2147-B9D4-59A786E6868C}"/>
              </a:ext>
            </a:extLst>
          </p:cNvPr>
          <p:cNvGrpSpPr/>
          <p:nvPr userDrawn="1"/>
        </p:nvGrpSpPr>
        <p:grpSpPr>
          <a:xfrm>
            <a:off x="4585997" y="78289"/>
            <a:ext cx="2145294" cy="435769"/>
            <a:chOff x="7922320" y="162709"/>
            <a:chExt cx="2910732" cy="580863"/>
          </a:xfrm>
        </p:grpSpPr>
        <p:pic>
          <p:nvPicPr>
            <p:cNvPr id="3" name="图片 2">
              <a:extLst>
                <a:ext uri="{FF2B5EF4-FFF2-40B4-BE49-F238E27FC236}">
                  <a16:creationId xmlns:a16="http://schemas.microsoft.com/office/drawing/2014/main" id="{34865F26-499A-A340-9AA8-3617608E7C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2320" y="162709"/>
              <a:ext cx="956449" cy="580863"/>
            </a:xfrm>
            <a:prstGeom prst="rect">
              <a:avLst/>
            </a:prstGeom>
          </p:spPr>
        </p:pic>
        <p:cxnSp>
          <p:nvCxnSpPr>
            <p:cNvPr id="4" name="直接连接符 9">
              <a:extLst>
                <a:ext uri="{FF2B5EF4-FFF2-40B4-BE49-F238E27FC236}">
                  <a16:creationId xmlns:a16="http://schemas.microsoft.com/office/drawing/2014/main" id="{48037708-B76A-B342-9048-5764512BD736}"/>
                </a:ext>
              </a:extLst>
            </p:cNvPr>
            <p:cNvCxnSpPr/>
            <p:nvPr/>
          </p:nvCxnSpPr>
          <p:spPr>
            <a:xfrm>
              <a:off x="8888100" y="243490"/>
              <a:ext cx="0" cy="419878"/>
            </a:xfrm>
            <a:prstGeom prst="line">
              <a:avLst/>
            </a:prstGeom>
            <a:ln w="19050">
              <a:solidFill>
                <a:srgbClr val="0099FF"/>
              </a:solidFill>
            </a:ln>
          </p:spPr>
          <p:style>
            <a:lnRef idx="1">
              <a:schemeClr val="dk1"/>
            </a:lnRef>
            <a:fillRef idx="0">
              <a:schemeClr val="dk1"/>
            </a:fillRef>
            <a:effectRef idx="0">
              <a:schemeClr val="dk1"/>
            </a:effectRef>
            <a:fontRef idx="minor">
              <a:schemeClr val="tx1"/>
            </a:fontRef>
          </p:style>
        </p:cxnSp>
        <p:grpSp>
          <p:nvGrpSpPr>
            <p:cNvPr id="5" name="组合 4">
              <a:extLst>
                <a:ext uri="{FF2B5EF4-FFF2-40B4-BE49-F238E27FC236}">
                  <a16:creationId xmlns:a16="http://schemas.microsoft.com/office/drawing/2014/main" id="{E5329103-2149-3345-ACC0-BE102013431D}"/>
                </a:ext>
              </a:extLst>
            </p:cNvPr>
            <p:cNvGrpSpPr/>
            <p:nvPr/>
          </p:nvGrpSpPr>
          <p:grpSpPr>
            <a:xfrm>
              <a:off x="8884833" y="203225"/>
              <a:ext cx="1948219" cy="539937"/>
              <a:chOff x="8884833" y="173695"/>
              <a:chExt cx="1948219" cy="539937"/>
            </a:xfrm>
          </p:grpSpPr>
          <p:sp>
            <p:nvSpPr>
              <p:cNvPr id="6" name="文本框 5">
                <a:extLst>
                  <a:ext uri="{FF2B5EF4-FFF2-40B4-BE49-F238E27FC236}">
                    <a16:creationId xmlns:a16="http://schemas.microsoft.com/office/drawing/2014/main" id="{06756BB0-6F5F-514B-89C7-D05BE368C206}"/>
                  </a:ext>
                </a:extLst>
              </p:cNvPr>
              <p:cNvSpPr txBox="1"/>
              <p:nvPr/>
            </p:nvSpPr>
            <p:spPr>
              <a:xfrm>
                <a:off x="8897432" y="173695"/>
                <a:ext cx="1935620" cy="307690"/>
              </a:xfrm>
              <a:prstGeom prst="rect">
                <a:avLst/>
              </a:prstGeom>
              <a:noFill/>
            </p:spPr>
            <p:txBody>
              <a:bodyPr wrap="square" rtlCol="0">
                <a:spAutoFit/>
              </a:bodyPr>
              <a:lstStyle/>
              <a:p>
                <a:pPr algn="dist"/>
                <a:r>
                  <a:rPr lang="zh-CN" altLang="en-US" sz="900" b="0" dirty="0"/>
                  <a:t>数字化消费者运营平台</a:t>
                </a:r>
              </a:p>
            </p:txBody>
          </p:sp>
          <p:sp>
            <p:nvSpPr>
              <p:cNvPr id="7" name="文本框 6">
                <a:extLst>
                  <a:ext uri="{FF2B5EF4-FFF2-40B4-BE49-F238E27FC236}">
                    <a16:creationId xmlns:a16="http://schemas.microsoft.com/office/drawing/2014/main" id="{A5BA0C40-0B85-C749-8F34-8E3849548DA8}"/>
                  </a:ext>
                </a:extLst>
              </p:cNvPr>
              <p:cNvSpPr txBox="1"/>
              <p:nvPr/>
            </p:nvSpPr>
            <p:spPr>
              <a:xfrm>
                <a:off x="8884833" y="426454"/>
                <a:ext cx="1948218" cy="287178"/>
              </a:xfrm>
              <a:prstGeom prst="rect">
                <a:avLst/>
              </a:prstGeom>
              <a:noFill/>
            </p:spPr>
            <p:txBody>
              <a:bodyPr wrap="square" rtlCol="0">
                <a:spAutoFit/>
              </a:bodyPr>
              <a:lstStyle/>
              <a:p>
                <a:pPr algn="dist"/>
                <a:r>
                  <a:rPr lang="en-US" altLang="zh-CN" sz="800" dirty="0"/>
                  <a:t>Digital Consumer Platform</a:t>
                </a:r>
                <a:endParaRPr lang="zh-CN" altLang="en-US" sz="800" dirty="0"/>
              </a:p>
            </p:txBody>
          </p:sp>
        </p:gr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638DF5D-0E10-2147-B9D4-59A786E6868C}"/>
              </a:ext>
            </a:extLst>
          </p:cNvPr>
          <p:cNvGrpSpPr/>
          <p:nvPr userDrawn="1"/>
        </p:nvGrpSpPr>
        <p:grpSpPr>
          <a:xfrm>
            <a:off x="6876256" y="27804"/>
            <a:ext cx="2145294" cy="435769"/>
            <a:chOff x="7922320" y="162709"/>
            <a:chExt cx="2910732" cy="580863"/>
          </a:xfrm>
        </p:grpSpPr>
        <p:pic>
          <p:nvPicPr>
            <p:cNvPr id="3" name="图片 2">
              <a:extLst>
                <a:ext uri="{FF2B5EF4-FFF2-40B4-BE49-F238E27FC236}">
                  <a16:creationId xmlns:a16="http://schemas.microsoft.com/office/drawing/2014/main" id="{34865F26-499A-A340-9AA8-3617608E7C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2320" y="162709"/>
              <a:ext cx="956449" cy="580863"/>
            </a:xfrm>
            <a:prstGeom prst="rect">
              <a:avLst/>
            </a:prstGeom>
          </p:spPr>
        </p:pic>
        <p:cxnSp>
          <p:nvCxnSpPr>
            <p:cNvPr id="4" name="直接连接符 9">
              <a:extLst>
                <a:ext uri="{FF2B5EF4-FFF2-40B4-BE49-F238E27FC236}">
                  <a16:creationId xmlns:a16="http://schemas.microsoft.com/office/drawing/2014/main" id="{48037708-B76A-B342-9048-5764512BD736}"/>
                </a:ext>
              </a:extLst>
            </p:cNvPr>
            <p:cNvCxnSpPr/>
            <p:nvPr/>
          </p:nvCxnSpPr>
          <p:spPr>
            <a:xfrm>
              <a:off x="8888100" y="243490"/>
              <a:ext cx="0" cy="419878"/>
            </a:xfrm>
            <a:prstGeom prst="line">
              <a:avLst/>
            </a:prstGeom>
            <a:ln w="19050">
              <a:solidFill>
                <a:srgbClr val="0099FF"/>
              </a:solidFill>
            </a:ln>
          </p:spPr>
          <p:style>
            <a:lnRef idx="1">
              <a:schemeClr val="dk1"/>
            </a:lnRef>
            <a:fillRef idx="0">
              <a:schemeClr val="dk1"/>
            </a:fillRef>
            <a:effectRef idx="0">
              <a:schemeClr val="dk1"/>
            </a:effectRef>
            <a:fontRef idx="minor">
              <a:schemeClr val="tx1"/>
            </a:fontRef>
          </p:style>
        </p:cxnSp>
        <p:grpSp>
          <p:nvGrpSpPr>
            <p:cNvPr id="5" name="组合 4">
              <a:extLst>
                <a:ext uri="{FF2B5EF4-FFF2-40B4-BE49-F238E27FC236}">
                  <a16:creationId xmlns:a16="http://schemas.microsoft.com/office/drawing/2014/main" id="{E5329103-2149-3345-ACC0-BE102013431D}"/>
                </a:ext>
              </a:extLst>
            </p:cNvPr>
            <p:cNvGrpSpPr/>
            <p:nvPr/>
          </p:nvGrpSpPr>
          <p:grpSpPr>
            <a:xfrm>
              <a:off x="8884833" y="203225"/>
              <a:ext cx="1948219" cy="539937"/>
              <a:chOff x="8884833" y="173695"/>
              <a:chExt cx="1948219" cy="539937"/>
            </a:xfrm>
          </p:grpSpPr>
          <p:sp>
            <p:nvSpPr>
              <p:cNvPr id="6" name="文本框 5">
                <a:extLst>
                  <a:ext uri="{FF2B5EF4-FFF2-40B4-BE49-F238E27FC236}">
                    <a16:creationId xmlns:a16="http://schemas.microsoft.com/office/drawing/2014/main" id="{06756BB0-6F5F-514B-89C7-D05BE368C206}"/>
                  </a:ext>
                </a:extLst>
              </p:cNvPr>
              <p:cNvSpPr txBox="1"/>
              <p:nvPr/>
            </p:nvSpPr>
            <p:spPr>
              <a:xfrm>
                <a:off x="8897432" y="173695"/>
                <a:ext cx="1935620" cy="307690"/>
              </a:xfrm>
              <a:prstGeom prst="rect">
                <a:avLst/>
              </a:prstGeom>
              <a:noFill/>
            </p:spPr>
            <p:txBody>
              <a:bodyPr wrap="square" rtlCol="0">
                <a:spAutoFit/>
              </a:bodyPr>
              <a:lstStyle/>
              <a:p>
                <a:pPr algn="dist"/>
                <a:r>
                  <a:rPr lang="zh-CN" altLang="en-US" sz="900" b="0" dirty="0"/>
                  <a:t>数字化消费者运营平台</a:t>
                </a:r>
              </a:p>
            </p:txBody>
          </p:sp>
          <p:sp>
            <p:nvSpPr>
              <p:cNvPr id="7" name="文本框 6">
                <a:extLst>
                  <a:ext uri="{FF2B5EF4-FFF2-40B4-BE49-F238E27FC236}">
                    <a16:creationId xmlns:a16="http://schemas.microsoft.com/office/drawing/2014/main" id="{A5BA0C40-0B85-C749-8F34-8E3849548DA8}"/>
                  </a:ext>
                </a:extLst>
              </p:cNvPr>
              <p:cNvSpPr txBox="1"/>
              <p:nvPr/>
            </p:nvSpPr>
            <p:spPr>
              <a:xfrm>
                <a:off x="8884833" y="426454"/>
                <a:ext cx="1948218" cy="287178"/>
              </a:xfrm>
              <a:prstGeom prst="rect">
                <a:avLst/>
              </a:prstGeom>
              <a:noFill/>
            </p:spPr>
            <p:txBody>
              <a:bodyPr wrap="square" rtlCol="0">
                <a:spAutoFit/>
              </a:bodyPr>
              <a:lstStyle/>
              <a:p>
                <a:pPr algn="dist"/>
                <a:r>
                  <a:rPr lang="en-US" altLang="zh-CN" sz="800" dirty="0"/>
                  <a:t>Digital Consumer Platform</a:t>
                </a:r>
                <a:endParaRPr lang="zh-CN" altLang="en-US" sz="800" dirty="0"/>
              </a:p>
            </p:txBody>
          </p:sp>
        </p:grpSp>
      </p:grpSp>
    </p:spTree>
    <p:extLst>
      <p:ext uri="{BB962C8B-B14F-4D97-AF65-F5344CB8AC3E}">
        <p14:creationId xmlns:p14="http://schemas.microsoft.com/office/powerpoint/2010/main" val="3453021379"/>
      </p:ext>
    </p:extLst>
  </p:cSld>
  <p:clrMapOvr>
    <a:masterClrMapping/>
  </p:clrMapOvr>
  <p:transition spd="med" advTm="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内容页-带logo">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2FA0C18-1944-420E-B23F-DF7CEB73B8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51108" y="210212"/>
            <a:ext cx="986521" cy="352130"/>
          </a:xfrm>
          <a:prstGeom prst="rect">
            <a:avLst/>
          </a:prstGeom>
        </p:spPr>
      </p:pic>
    </p:spTree>
    <p:extLst>
      <p:ext uri="{BB962C8B-B14F-4D97-AF65-F5344CB8AC3E}">
        <p14:creationId xmlns:p14="http://schemas.microsoft.com/office/powerpoint/2010/main" val="1525565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213F2-F432-472E-8016-35F93BED0F57}"/>
              </a:ext>
            </a:extLst>
          </p:cNvPr>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1345178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8" r:id="rId5"/>
    <p:sldLayoutId id="2147483659" r:id="rId6"/>
  </p:sldLayoutIdLst>
  <mc:AlternateContent xmlns:mc="http://schemas.openxmlformats.org/markup-compatibility/2006" xmlns:p14="http://schemas.microsoft.com/office/powerpoint/2010/main">
    <mc:Choice Requires="p14">
      <p:transition p14:dur="0" advTm="0"/>
    </mc:Choice>
    <mc:Fallback xmlns="">
      <p:transition advTm="0"/>
    </mc:Fallback>
  </mc:AlternateContent>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1.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12.png"/><Relationship Id="rId5" Type="http://schemas.openxmlformats.org/officeDocument/2006/relationships/diagramQuickStyle" Target="../diagrams/quickStyle7.xml"/><Relationship Id="rId10" Type="http://schemas.openxmlformats.org/officeDocument/2006/relationships/image" Target="../media/image11.png"/><Relationship Id="rId4" Type="http://schemas.openxmlformats.org/officeDocument/2006/relationships/diagramLayout" Target="../diagrams/layout7.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jpeg"/><Relationship Id="rId18" Type="http://schemas.openxmlformats.org/officeDocument/2006/relationships/image" Target="../media/image31.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jpg"/><Relationship Id="rId17" Type="http://schemas.openxmlformats.org/officeDocument/2006/relationships/image" Target="../media/image30.png"/><Relationship Id="rId25" Type="http://schemas.openxmlformats.org/officeDocument/2006/relationships/image" Target="../media/image38.png"/><Relationship Id="rId2" Type="http://schemas.openxmlformats.org/officeDocument/2006/relationships/notesSlide" Target="../notesSlides/notesSlide30.xml"/><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1.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7.png"/><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252" y="0"/>
            <a:ext cx="9143398" cy="5143500"/>
          </a:xfrm>
          <a:prstGeom prst="rect">
            <a:avLst/>
          </a:prstGeom>
          <a:solidFill>
            <a:schemeClr val="bg2">
              <a:lumMod val="50000"/>
            </a:schemeClr>
          </a:solidFill>
          <a:ln w="0">
            <a:noFill/>
            <a:prstDash val="solid"/>
            <a:miter lim="800000"/>
          </a:ln>
        </p:spPr>
        <p:txBody>
          <a:bodyPr vert="horz" wrap="square" lIns="91433" tIns="45717" rIns="91433" bIns="45717" numCol="1" anchor="t" anchorCtr="0" compatLnSpc="1"/>
          <a:lstStyle/>
          <a:p>
            <a:endParaRPr lang="zh-CN" altLang="en-US"/>
          </a:p>
        </p:txBody>
      </p:sp>
      <p:sp>
        <p:nvSpPr>
          <p:cNvPr id="10" name="Freeform 7"/>
          <p:cNvSpPr/>
          <p:nvPr/>
        </p:nvSpPr>
        <p:spPr bwMode="auto">
          <a:xfrm>
            <a:off x="2457371" y="0"/>
            <a:ext cx="6686629" cy="2520698"/>
          </a:xfrm>
          <a:custGeom>
            <a:avLst/>
            <a:gdLst>
              <a:gd name="T0" fmla="*/ 0 w 4186"/>
              <a:gd name="T1" fmla="*/ 0 h 1580"/>
              <a:gd name="T2" fmla="*/ 4186 w 4186"/>
              <a:gd name="T3" fmla="*/ 0 h 1580"/>
              <a:gd name="T4" fmla="*/ 2092 w 4186"/>
              <a:gd name="T5" fmla="*/ 1580 h 1580"/>
              <a:gd name="T6" fmla="*/ 0 w 4186"/>
              <a:gd name="T7" fmla="*/ 0 h 1580"/>
            </a:gdLst>
            <a:ahLst/>
            <a:cxnLst>
              <a:cxn ang="0">
                <a:pos x="T0" y="T1"/>
              </a:cxn>
              <a:cxn ang="0">
                <a:pos x="T2" y="T3"/>
              </a:cxn>
              <a:cxn ang="0">
                <a:pos x="T4" y="T5"/>
              </a:cxn>
              <a:cxn ang="0">
                <a:pos x="T6" y="T7"/>
              </a:cxn>
            </a:cxnLst>
            <a:rect l="0" t="0" r="r" b="b"/>
            <a:pathLst>
              <a:path w="4186" h="1580">
                <a:moveTo>
                  <a:pt x="0" y="0"/>
                </a:moveTo>
                <a:lnTo>
                  <a:pt x="4186" y="0"/>
                </a:lnTo>
                <a:lnTo>
                  <a:pt x="2092" y="1580"/>
                </a:lnTo>
                <a:lnTo>
                  <a:pt x="0" y="0"/>
                </a:lnTo>
                <a:close/>
              </a:path>
            </a:pathLst>
          </a:custGeom>
          <a:solidFill>
            <a:srgbClr val="CA8F45"/>
          </a:solidFill>
          <a:ln w="0">
            <a:noFill/>
            <a:prstDash val="solid"/>
            <a:round/>
          </a:ln>
        </p:spPr>
        <p:txBody>
          <a:bodyPr vert="horz" wrap="square" lIns="128580" tIns="64290" rIns="128580" bIns="64290" numCol="1" anchor="t" anchorCtr="0" compatLnSpc="1"/>
          <a:lstStyle/>
          <a:p>
            <a:endParaRPr lang="zh-CN" altLang="en-US"/>
          </a:p>
        </p:txBody>
      </p:sp>
      <p:sp>
        <p:nvSpPr>
          <p:cNvPr id="11" name="Freeform 8"/>
          <p:cNvSpPr/>
          <p:nvPr/>
        </p:nvSpPr>
        <p:spPr bwMode="auto">
          <a:xfrm>
            <a:off x="2326386" y="0"/>
            <a:ext cx="6817614" cy="5143500"/>
          </a:xfrm>
          <a:custGeom>
            <a:avLst/>
            <a:gdLst>
              <a:gd name="T0" fmla="*/ 4268 w 4268"/>
              <a:gd name="T1" fmla="*/ 0 h 3224"/>
              <a:gd name="T2" fmla="*/ 4268 w 4268"/>
              <a:gd name="T3" fmla="*/ 3224 h 3224"/>
              <a:gd name="T4" fmla="*/ 0 w 4268"/>
              <a:gd name="T5" fmla="*/ 3224 h 3224"/>
              <a:gd name="T6" fmla="*/ 4268 w 4268"/>
              <a:gd name="T7" fmla="*/ 0 h 3224"/>
            </a:gdLst>
            <a:ahLst/>
            <a:cxnLst>
              <a:cxn ang="0">
                <a:pos x="T0" y="T1"/>
              </a:cxn>
              <a:cxn ang="0">
                <a:pos x="T2" y="T3"/>
              </a:cxn>
              <a:cxn ang="0">
                <a:pos x="T4" y="T5"/>
              </a:cxn>
              <a:cxn ang="0">
                <a:pos x="T6" y="T7"/>
              </a:cxn>
            </a:cxnLst>
            <a:rect l="0" t="0" r="r" b="b"/>
            <a:pathLst>
              <a:path w="4268" h="3224">
                <a:moveTo>
                  <a:pt x="4268" y="0"/>
                </a:moveTo>
                <a:lnTo>
                  <a:pt x="4268" y="3224"/>
                </a:lnTo>
                <a:lnTo>
                  <a:pt x="0" y="3224"/>
                </a:lnTo>
                <a:lnTo>
                  <a:pt x="4268" y="0"/>
                </a:lnTo>
                <a:close/>
              </a:path>
            </a:pathLst>
          </a:custGeom>
          <a:blipFill dpi="0"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l="-1840" r="-32276"/>
            </a:stretch>
          </a:blipFill>
          <a:ln w="0">
            <a:noFill/>
            <a:prstDash val="solid"/>
            <a:round/>
          </a:ln>
        </p:spPr>
        <p:txBody>
          <a:bodyPr vert="horz" wrap="square" lIns="91433" tIns="45717" rIns="91433" bIns="45717" numCol="1" anchor="t" anchorCtr="0" compatLnSpc="1"/>
          <a:lstStyle/>
          <a:p>
            <a:endParaRPr lang="zh-CN" altLang="en-US"/>
          </a:p>
        </p:txBody>
      </p:sp>
      <p:sp>
        <p:nvSpPr>
          <p:cNvPr id="6" name="矩形 259"/>
          <p:cNvSpPr>
            <a:spLocks noChangeArrowheads="1"/>
          </p:cNvSpPr>
          <p:nvPr/>
        </p:nvSpPr>
        <p:spPr bwMode="auto">
          <a:xfrm>
            <a:off x="4896302" y="627534"/>
            <a:ext cx="167778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6000" cap="all" dirty="0">
                <a:solidFill>
                  <a:schemeClr val="bg1"/>
                </a:solidFill>
                <a:latin typeface="Impact" panose="020B0806030902050204" pitchFamily="34" charset="0"/>
                <a:cs typeface="Arial" panose="020B0604020202020204" pitchFamily="34" charset="0"/>
              </a:rPr>
              <a:t>2019</a:t>
            </a:r>
            <a:endParaRPr lang="zh-CN" altLang="en-US" sz="6000" cap="all" dirty="0">
              <a:solidFill>
                <a:schemeClr val="bg1"/>
              </a:solidFill>
              <a:latin typeface="Impact" panose="020B0806030902050204" pitchFamily="34" charset="0"/>
              <a:cs typeface="Arial" panose="020B0604020202020204" pitchFamily="34" charset="0"/>
            </a:endParaRPr>
          </a:p>
        </p:txBody>
      </p:sp>
      <p:sp>
        <p:nvSpPr>
          <p:cNvPr id="13" name="矩形 259"/>
          <p:cNvSpPr>
            <a:spLocks noChangeArrowheads="1"/>
          </p:cNvSpPr>
          <p:nvPr/>
        </p:nvSpPr>
        <p:spPr bwMode="auto">
          <a:xfrm>
            <a:off x="683568" y="2140863"/>
            <a:ext cx="5511654" cy="763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b="1" dirty="0">
                <a:solidFill>
                  <a:schemeClr val="bg1"/>
                </a:solidFill>
                <a:latin typeface="Arial" panose="020B0604020202020204" pitchFamily="34" charset="0"/>
                <a:cs typeface="Arial" panose="020B0604020202020204" pitchFamily="34" charset="0"/>
              </a:rPr>
              <a:t>私域流量运营体系</a:t>
            </a:r>
            <a:endParaRPr lang="en-US" altLang="zh-CN" sz="2800" b="1" dirty="0">
              <a:solidFill>
                <a:schemeClr val="bg1"/>
              </a:solidFill>
              <a:latin typeface="Arial" panose="020B0604020202020204" pitchFamily="34" charset="0"/>
              <a:cs typeface="Arial" panose="020B0604020202020204" pitchFamily="34" charset="0"/>
            </a:endParaRPr>
          </a:p>
          <a:p>
            <a:pPr>
              <a:buNone/>
            </a:pPr>
            <a:r>
              <a:rPr lang="zh-CN" altLang="en-US" sz="1800" b="1" dirty="0">
                <a:solidFill>
                  <a:schemeClr val="bg1"/>
                </a:solidFill>
                <a:latin typeface="Arial" panose="020B0604020202020204" pitchFamily="34" charset="0"/>
                <a:cs typeface="Arial" panose="020B0604020202020204" pitchFamily="34" charset="0"/>
              </a:rPr>
              <a:t>基于</a:t>
            </a:r>
            <a:r>
              <a:rPr lang="en-US" altLang="zh-CN" sz="1800" b="1" dirty="0">
                <a:solidFill>
                  <a:schemeClr val="bg1"/>
                </a:solidFill>
                <a:latin typeface="Arial" panose="020B0604020202020204" pitchFamily="34" charset="0"/>
                <a:cs typeface="Arial" panose="020B0604020202020204" pitchFamily="34" charset="0"/>
              </a:rPr>
              <a:t>FAST</a:t>
            </a:r>
            <a:r>
              <a:rPr lang="zh-CN" altLang="en-US" sz="1800" b="1" dirty="0">
                <a:solidFill>
                  <a:schemeClr val="bg1"/>
                </a:solidFill>
                <a:latin typeface="Arial" panose="020B0604020202020204" pitchFamily="34" charset="0"/>
                <a:cs typeface="Arial" panose="020B0604020202020204" pitchFamily="34" charset="0"/>
              </a:rPr>
              <a:t>模型的咨询专案</a:t>
            </a:r>
            <a:endParaRPr lang="en-US" altLang="zh-CN" sz="1800" b="1" dirty="0">
              <a:solidFill>
                <a:schemeClr val="bg1"/>
              </a:solidFill>
              <a:latin typeface="Arial" panose="020B0604020202020204" pitchFamily="34" charset="0"/>
              <a:cs typeface="Arial" panose="020B0604020202020204" pitchFamily="34" charset="0"/>
            </a:endParaRPr>
          </a:p>
        </p:txBody>
      </p:sp>
      <p:grpSp>
        <p:nvGrpSpPr>
          <p:cNvPr id="19" name="组合 18">
            <a:extLst>
              <a:ext uri="{FF2B5EF4-FFF2-40B4-BE49-F238E27FC236}">
                <a16:creationId xmlns:a16="http://schemas.microsoft.com/office/drawing/2014/main" id="{1638DF5D-0E10-2147-B9D4-59A786E6868C}"/>
              </a:ext>
            </a:extLst>
          </p:cNvPr>
          <p:cNvGrpSpPr/>
          <p:nvPr/>
        </p:nvGrpSpPr>
        <p:grpSpPr>
          <a:xfrm>
            <a:off x="4585997" y="78289"/>
            <a:ext cx="2145294" cy="435769"/>
            <a:chOff x="7922320" y="162709"/>
            <a:chExt cx="2910732" cy="580863"/>
          </a:xfrm>
        </p:grpSpPr>
        <p:pic>
          <p:nvPicPr>
            <p:cNvPr id="20" name="图片 19">
              <a:extLst>
                <a:ext uri="{FF2B5EF4-FFF2-40B4-BE49-F238E27FC236}">
                  <a16:creationId xmlns:a16="http://schemas.microsoft.com/office/drawing/2014/main" id="{34865F26-499A-A340-9AA8-3617608E7C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2320" y="162709"/>
              <a:ext cx="956449" cy="580863"/>
            </a:xfrm>
            <a:prstGeom prst="rect">
              <a:avLst/>
            </a:prstGeom>
          </p:spPr>
        </p:pic>
        <p:cxnSp>
          <p:nvCxnSpPr>
            <p:cNvPr id="21" name="直接连接符 9">
              <a:extLst>
                <a:ext uri="{FF2B5EF4-FFF2-40B4-BE49-F238E27FC236}">
                  <a16:creationId xmlns:a16="http://schemas.microsoft.com/office/drawing/2014/main" id="{48037708-B76A-B342-9048-5764512BD736}"/>
                </a:ext>
              </a:extLst>
            </p:cNvPr>
            <p:cNvCxnSpPr/>
            <p:nvPr/>
          </p:nvCxnSpPr>
          <p:spPr>
            <a:xfrm>
              <a:off x="8888100" y="243490"/>
              <a:ext cx="0" cy="419878"/>
            </a:xfrm>
            <a:prstGeom prst="line">
              <a:avLst/>
            </a:prstGeom>
            <a:ln w="19050">
              <a:solidFill>
                <a:srgbClr val="0099FF"/>
              </a:solidFill>
            </a:ln>
          </p:spPr>
          <p:style>
            <a:lnRef idx="1">
              <a:schemeClr val="dk1"/>
            </a:lnRef>
            <a:fillRef idx="0">
              <a:schemeClr val="dk1"/>
            </a:fillRef>
            <a:effectRef idx="0">
              <a:schemeClr val="dk1"/>
            </a:effectRef>
            <a:fontRef idx="minor">
              <a:schemeClr val="tx1"/>
            </a:fontRef>
          </p:style>
        </p:cxnSp>
        <p:grpSp>
          <p:nvGrpSpPr>
            <p:cNvPr id="22" name="组合 21">
              <a:extLst>
                <a:ext uri="{FF2B5EF4-FFF2-40B4-BE49-F238E27FC236}">
                  <a16:creationId xmlns:a16="http://schemas.microsoft.com/office/drawing/2014/main" id="{E5329103-2149-3345-ACC0-BE102013431D}"/>
                </a:ext>
              </a:extLst>
            </p:cNvPr>
            <p:cNvGrpSpPr/>
            <p:nvPr/>
          </p:nvGrpSpPr>
          <p:grpSpPr>
            <a:xfrm>
              <a:off x="8884833" y="203225"/>
              <a:ext cx="1948219" cy="539937"/>
              <a:chOff x="8884833" y="173695"/>
              <a:chExt cx="1948219" cy="539937"/>
            </a:xfrm>
          </p:grpSpPr>
          <p:sp>
            <p:nvSpPr>
              <p:cNvPr id="23" name="文本框 5">
                <a:extLst>
                  <a:ext uri="{FF2B5EF4-FFF2-40B4-BE49-F238E27FC236}">
                    <a16:creationId xmlns:a16="http://schemas.microsoft.com/office/drawing/2014/main" id="{06756BB0-6F5F-514B-89C7-D05BE368C206}"/>
                  </a:ext>
                </a:extLst>
              </p:cNvPr>
              <p:cNvSpPr txBox="1"/>
              <p:nvPr/>
            </p:nvSpPr>
            <p:spPr>
              <a:xfrm>
                <a:off x="8897432" y="173695"/>
                <a:ext cx="1935620" cy="307690"/>
              </a:xfrm>
              <a:prstGeom prst="rect">
                <a:avLst/>
              </a:prstGeom>
              <a:noFill/>
            </p:spPr>
            <p:txBody>
              <a:bodyPr wrap="square" rtlCol="0">
                <a:spAutoFit/>
              </a:bodyPr>
              <a:lstStyle/>
              <a:p>
                <a:pPr algn="dist"/>
                <a:r>
                  <a:rPr lang="zh-CN" altLang="en-US" sz="900" b="0" dirty="0"/>
                  <a:t>数字化消费者运营平台</a:t>
                </a:r>
              </a:p>
            </p:txBody>
          </p:sp>
          <p:sp>
            <p:nvSpPr>
              <p:cNvPr id="24" name="文本框 6">
                <a:extLst>
                  <a:ext uri="{FF2B5EF4-FFF2-40B4-BE49-F238E27FC236}">
                    <a16:creationId xmlns:a16="http://schemas.microsoft.com/office/drawing/2014/main" id="{A5BA0C40-0B85-C749-8F34-8E3849548DA8}"/>
                  </a:ext>
                </a:extLst>
              </p:cNvPr>
              <p:cNvSpPr txBox="1"/>
              <p:nvPr/>
            </p:nvSpPr>
            <p:spPr>
              <a:xfrm>
                <a:off x="8884833" y="426454"/>
                <a:ext cx="1948218" cy="287178"/>
              </a:xfrm>
              <a:prstGeom prst="rect">
                <a:avLst/>
              </a:prstGeom>
              <a:noFill/>
            </p:spPr>
            <p:txBody>
              <a:bodyPr wrap="square" rtlCol="0">
                <a:spAutoFit/>
              </a:bodyPr>
              <a:lstStyle/>
              <a:p>
                <a:pPr algn="dist"/>
                <a:r>
                  <a:rPr lang="en-US" altLang="zh-CN" sz="800" dirty="0"/>
                  <a:t>Digital Consumer Platform</a:t>
                </a:r>
                <a:endParaRPr lang="zh-CN" altLang="en-US" sz="800" dirty="0"/>
              </a:p>
            </p:txBody>
          </p:sp>
        </p:gr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3399039"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3067112" cy="315471"/>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基础数据状况和流程梳理</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aphicFrame>
        <p:nvGraphicFramePr>
          <p:cNvPr id="2" name="图示 1">
            <a:extLst>
              <a:ext uri="{FF2B5EF4-FFF2-40B4-BE49-F238E27FC236}">
                <a16:creationId xmlns:a16="http://schemas.microsoft.com/office/drawing/2014/main" id="{63070869-6769-44B2-97A2-935430242A22}"/>
              </a:ext>
            </a:extLst>
          </p:cNvPr>
          <p:cNvGraphicFramePr/>
          <p:nvPr>
            <p:extLst>
              <p:ext uri="{D42A27DB-BD31-4B8C-83A1-F6EECF244321}">
                <p14:modId xmlns:p14="http://schemas.microsoft.com/office/powerpoint/2010/main" val="904311453"/>
              </p:ext>
            </p:extLst>
          </p:nvPr>
        </p:nvGraphicFramePr>
        <p:xfrm>
          <a:off x="1259632" y="478587"/>
          <a:ext cx="6792416" cy="4186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860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AIPL</a:t>
            </a:r>
            <a:r>
              <a:rPr lang="zh-CN" altLang="en-US" sz="1600" b="1" dirty="0">
                <a:solidFill>
                  <a:schemeClr val="bg1"/>
                </a:solidFill>
                <a:latin typeface="微软雅黑" panose="020B0503020204020204" pitchFamily="34" charset="-122"/>
                <a:ea typeface="微软雅黑" panose="020B0503020204020204" pitchFamily="34" charset="-122"/>
              </a:rPr>
              <a:t>基础数据计算方式</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aphicFrame>
        <p:nvGraphicFramePr>
          <p:cNvPr id="4" name="表格 3">
            <a:extLst>
              <a:ext uri="{FF2B5EF4-FFF2-40B4-BE49-F238E27FC236}">
                <a16:creationId xmlns:a16="http://schemas.microsoft.com/office/drawing/2014/main" id="{0F0E5629-A36C-4FAA-BCF7-9A2D91674D04}"/>
              </a:ext>
            </a:extLst>
          </p:cNvPr>
          <p:cNvGraphicFramePr>
            <a:graphicFrameLocks noGrp="1"/>
          </p:cNvGraphicFramePr>
          <p:nvPr>
            <p:extLst>
              <p:ext uri="{D42A27DB-BD31-4B8C-83A1-F6EECF244321}">
                <p14:modId xmlns:p14="http://schemas.microsoft.com/office/powerpoint/2010/main" val="1984186024"/>
              </p:ext>
            </p:extLst>
          </p:nvPr>
        </p:nvGraphicFramePr>
        <p:xfrm>
          <a:off x="179512" y="1092046"/>
          <a:ext cx="2301545" cy="3423920"/>
        </p:xfrm>
        <a:graphic>
          <a:graphicData uri="http://schemas.openxmlformats.org/drawingml/2006/table">
            <a:tbl>
              <a:tblPr/>
              <a:tblGrid>
                <a:gridCol w="609905">
                  <a:extLst>
                    <a:ext uri="{9D8B030D-6E8A-4147-A177-3AD203B41FA5}">
                      <a16:colId xmlns:a16="http://schemas.microsoft.com/office/drawing/2014/main" val="3068839898"/>
                    </a:ext>
                  </a:extLst>
                </a:gridCol>
                <a:gridCol w="1691640">
                  <a:extLst>
                    <a:ext uri="{9D8B030D-6E8A-4147-A177-3AD203B41FA5}">
                      <a16:colId xmlns:a16="http://schemas.microsoft.com/office/drawing/2014/main" val="3093798431"/>
                    </a:ext>
                  </a:extLst>
                </a:gridCol>
              </a:tblGrid>
              <a:tr h="0">
                <a:tc>
                  <a:txBody>
                    <a:bodyPr/>
                    <a:lstStyle/>
                    <a:p>
                      <a:pPr marL="0" marR="0" fontAlgn="t">
                        <a:spcBef>
                          <a:spcPts val="0"/>
                        </a:spcBef>
                        <a:spcAft>
                          <a:spcPts val="0"/>
                        </a:spcAft>
                      </a:pPr>
                      <a:r>
                        <a:rPr lang="zh-CN" sz="1100">
                          <a:effectLst/>
                          <a:ea typeface="微软雅黑" panose="020B0503020204020204" pitchFamily="34" charset="-122"/>
                        </a:rPr>
                        <a:t>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dirty="0">
                          <a:effectLst/>
                          <a:ea typeface="微软雅黑" panose="020B0503020204020204" pitchFamily="34" charset="-122"/>
                        </a:rPr>
                        <a:t>独立访问</a:t>
                      </a:r>
                    </a:p>
                    <a:p>
                      <a:pPr marL="0" marR="0" fontAlgn="t">
                        <a:spcBef>
                          <a:spcPts val="0"/>
                        </a:spcBef>
                        <a:spcAft>
                          <a:spcPts val="0"/>
                        </a:spcAft>
                      </a:pPr>
                      <a:r>
                        <a:rPr lang="zh-CN" sz="1100" dirty="0">
                          <a:effectLst/>
                          <a:ea typeface="微软雅黑" panose="020B0503020204020204" pitchFamily="34" charset="-122"/>
                        </a:rPr>
                        <a:t>文章阅读</a:t>
                      </a:r>
                    </a:p>
                    <a:p>
                      <a:pPr marL="0" marR="0" fontAlgn="t">
                        <a:spcBef>
                          <a:spcPts val="0"/>
                        </a:spcBef>
                        <a:spcAft>
                          <a:spcPts val="0"/>
                        </a:spcAft>
                      </a:pPr>
                      <a:r>
                        <a:rPr lang="zh-CN" sz="1100" dirty="0">
                          <a:effectLst/>
                          <a:ea typeface="微软雅黑" panose="020B0503020204020204" pitchFamily="34" charset="-122"/>
                        </a:rPr>
                        <a:t>独立投放触达</a:t>
                      </a:r>
                    </a:p>
                    <a:p>
                      <a:pPr marL="0" marR="0" fontAlgn="t">
                        <a:spcBef>
                          <a:spcPts val="0"/>
                        </a:spcBef>
                        <a:spcAft>
                          <a:spcPts val="0"/>
                        </a:spcAft>
                      </a:pPr>
                      <a:r>
                        <a:rPr lang="zh-CN" sz="1100" dirty="0">
                          <a:effectLst/>
                          <a:ea typeface="微软雅黑" panose="020B0503020204020204" pitchFamily="34" charset="-122"/>
                        </a:rPr>
                        <a:t>浏览商品</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89460027"/>
                  </a:ext>
                </a:extLst>
              </a:tr>
              <a:tr h="0">
                <a:tc>
                  <a:txBody>
                    <a:bodyPr/>
                    <a:lstStyle/>
                    <a:p>
                      <a:pPr marL="0" marR="0" fontAlgn="t">
                        <a:spcBef>
                          <a:spcPts val="0"/>
                        </a:spcBef>
                        <a:spcAft>
                          <a:spcPts val="0"/>
                        </a:spcAft>
                      </a:pPr>
                      <a:r>
                        <a:rPr lang="zh-CN" sz="1100">
                          <a:effectLst/>
                          <a:ea typeface="微软雅黑" panose="020B0503020204020204" pitchFamily="34" charset="-122"/>
                        </a:rPr>
                        <a:t>I</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dirty="0">
                          <a:effectLst/>
                          <a:ea typeface="微软雅黑" panose="020B0503020204020204" pitchFamily="34" charset="-122"/>
                        </a:rPr>
                        <a:t>微博粉丝</a:t>
                      </a:r>
                    </a:p>
                    <a:p>
                      <a:pPr marL="0" marR="0" fontAlgn="t">
                        <a:spcBef>
                          <a:spcPts val="0"/>
                        </a:spcBef>
                        <a:spcAft>
                          <a:spcPts val="0"/>
                        </a:spcAft>
                      </a:pPr>
                      <a:r>
                        <a:rPr lang="zh-CN" sz="1100" dirty="0">
                          <a:effectLst/>
                          <a:ea typeface="微软雅黑" panose="020B0503020204020204" pitchFamily="34" charset="-122"/>
                        </a:rPr>
                        <a:t>微信粉丝</a:t>
                      </a:r>
                    </a:p>
                    <a:p>
                      <a:pPr marL="0" marR="0" fontAlgn="t">
                        <a:spcBef>
                          <a:spcPts val="0"/>
                        </a:spcBef>
                        <a:spcAft>
                          <a:spcPts val="0"/>
                        </a:spcAft>
                      </a:pPr>
                      <a:r>
                        <a:rPr lang="zh-CN" sz="1100" dirty="0">
                          <a:effectLst/>
                          <a:ea typeface="微软雅黑" panose="020B0503020204020204" pitchFamily="34" charset="-122"/>
                        </a:rPr>
                        <a:t>活动报名</a:t>
                      </a:r>
                    </a:p>
                    <a:p>
                      <a:pPr marL="0" marR="0" fontAlgn="t">
                        <a:spcBef>
                          <a:spcPts val="0"/>
                        </a:spcBef>
                        <a:spcAft>
                          <a:spcPts val="0"/>
                        </a:spcAft>
                      </a:pPr>
                      <a:r>
                        <a:rPr lang="zh-CN" sz="1100" dirty="0">
                          <a:effectLst/>
                          <a:ea typeface="微软雅黑" panose="020B0503020204020204" pitchFamily="34" charset="-122"/>
                        </a:rPr>
                        <a:t>活动领样</a:t>
                      </a:r>
                    </a:p>
                    <a:p>
                      <a:pPr marL="0" marR="0" fontAlgn="t">
                        <a:spcBef>
                          <a:spcPts val="0"/>
                        </a:spcBef>
                        <a:spcAft>
                          <a:spcPts val="0"/>
                        </a:spcAft>
                      </a:pPr>
                      <a:r>
                        <a:rPr lang="zh-CN" sz="1100" dirty="0">
                          <a:effectLst/>
                          <a:ea typeface="微软雅黑" panose="020B0503020204020204" pitchFamily="34" charset="-122"/>
                        </a:rPr>
                        <a:t>线上店铺会员</a:t>
                      </a:r>
                    </a:p>
                    <a:p>
                      <a:pPr marL="0" marR="0" fontAlgn="t">
                        <a:spcBef>
                          <a:spcPts val="0"/>
                        </a:spcBef>
                        <a:spcAft>
                          <a:spcPts val="0"/>
                        </a:spcAft>
                      </a:pPr>
                      <a:r>
                        <a:rPr lang="zh-CN" sz="1100" dirty="0">
                          <a:effectLst/>
                          <a:ea typeface="微软雅黑" panose="020B0503020204020204" pitchFamily="34" charset="-122"/>
                        </a:rPr>
                        <a:t>绑卡未购买会员</a:t>
                      </a:r>
                    </a:p>
                    <a:p>
                      <a:pPr marL="0" marR="0" fontAlgn="t">
                        <a:spcBef>
                          <a:spcPts val="0"/>
                        </a:spcBef>
                        <a:spcAft>
                          <a:spcPts val="0"/>
                        </a:spcAft>
                      </a:pPr>
                      <a:r>
                        <a:rPr lang="zh-CN" sz="1100" dirty="0">
                          <a:effectLst/>
                          <a:ea typeface="微软雅黑" panose="020B0503020204020204" pitchFamily="34" charset="-122"/>
                        </a:rPr>
                        <a:t>营销互动</a:t>
                      </a:r>
                    </a:p>
                    <a:p>
                      <a:pPr marL="0" marR="0" fontAlgn="t">
                        <a:spcBef>
                          <a:spcPts val="0"/>
                        </a:spcBef>
                        <a:spcAft>
                          <a:spcPts val="0"/>
                        </a:spcAft>
                      </a:pPr>
                      <a:r>
                        <a:rPr lang="zh-CN" sz="1100" dirty="0">
                          <a:effectLst/>
                          <a:ea typeface="微软雅黑" panose="020B0503020204020204" pitchFamily="34" charset="-122"/>
                        </a:rPr>
                        <a:t>收藏商品</a:t>
                      </a:r>
                    </a:p>
                    <a:p>
                      <a:pPr marL="0" marR="0" fontAlgn="t">
                        <a:spcBef>
                          <a:spcPts val="0"/>
                        </a:spcBef>
                        <a:spcAft>
                          <a:spcPts val="0"/>
                        </a:spcAft>
                      </a:pPr>
                      <a:r>
                        <a:rPr lang="zh-CN" sz="1100" dirty="0">
                          <a:effectLst/>
                          <a:ea typeface="微软雅黑" panose="020B0503020204020204" pitchFamily="34" charset="-122"/>
                        </a:rPr>
                        <a:t>加购物车未购买</a:t>
                      </a:r>
                      <a:endParaRPr lang="en-US" altLang="zh-CN" sz="1100" dirty="0">
                        <a:effectLst/>
                        <a:ea typeface="微软雅黑" panose="020B0503020204020204" pitchFamily="34" charset="-122"/>
                      </a:endParaRPr>
                    </a:p>
                    <a:p>
                      <a:pPr marL="0" marR="0" fontAlgn="t">
                        <a:spcBef>
                          <a:spcPts val="0"/>
                        </a:spcBef>
                        <a:spcAft>
                          <a:spcPts val="0"/>
                        </a:spcAft>
                      </a:pPr>
                      <a:r>
                        <a:rPr lang="zh-CN" altLang="en-US" sz="1100" dirty="0">
                          <a:effectLst/>
                          <a:ea typeface="微软雅黑" panose="020B0503020204020204" pitchFamily="34" charset="-122"/>
                        </a:rPr>
                        <a:t>搜索</a:t>
                      </a:r>
                      <a:endParaRPr lang="zh-CN" sz="1100" dirty="0">
                        <a:effectLst/>
                        <a:ea typeface="微软雅黑" panose="020B0503020204020204" pitchFamily="34" charset="-122"/>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08801772"/>
                  </a:ext>
                </a:extLst>
              </a:tr>
              <a:tr h="0">
                <a:tc>
                  <a:txBody>
                    <a:bodyPr/>
                    <a:lstStyle/>
                    <a:p>
                      <a:pPr marL="0" marR="0" fontAlgn="t">
                        <a:spcBef>
                          <a:spcPts val="0"/>
                        </a:spcBef>
                        <a:spcAft>
                          <a:spcPts val="0"/>
                        </a:spcAft>
                      </a:pPr>
                      <a:r>
                        <a:rPr lang="zh-CN" sz="1100" dirty="0">
                          <a:effectLst/>
                          <a:ea typeface="微软雅黑" panose="020B0503020204020204" pitchFamily="34" charset="-122"/>
                        </a:rPr>
                        <a:t>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dirty="0">
                          <a:effectLst/>
                          <a:ea typeface="微软雅黑" panose="020B0503020204020204" pitchFamily="34" charset="-122"/>
                        </a:rPr>
                        <a:t>交易人数</a:t>
                      </a:r>
                      <a:r>
                        <a:rPr lang="en-US" sz="1100" dirty="0">
                          <a:effectLst/>
                          <a:ea typeface="微软雅黑" panose="020B0503020204020204" pitchFamily="34" charset="-122"/>
                        </a:rPr>
                        <a:t>-</a:t>
                      </a:r>
                      <a:r>
                        <a:rPr lang="zh-CN" sz="1100" dirty="0">
                          <a:effectLst/>
                          <a:ea typeface="微软雅黑" panose="020B0503020204020204" pitchFamily="34" charset="-122"/>
                        </a:rPr>
                        <a:t>忠诚</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57211738"/>
                  </a:ext>
                </a:extLst>
              </a:tr>
              <a:tr h="0">
                <a:tc>
                  <a:txBody>
                    <a:bodyPr/>
                    <a:lstStyle/>
                    <a:p>
                      <a:pPr marL="0" marR="0" fontAlgn="t">
                        <a:spcBef>
                          <a:spcPts val="0"/>
                        </a:spcBef>
                        <a:spcAft>
                          <a:spcPts val="0"/>
                        </a:spcAft>
                      </a:pPr>
                      <a:r>
                        <a:rPr lang="zh-CN" sz="1100">
                          <a:effectLst/>
                          <a:ea typeface="微软雅黑" panose="020B0503020204020204" pitchFamily="34" charset="-122"/>
                        </a:rPr>
                        <a:t>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dirty="0">
                          <a:effectLst/>
                          <a:ea typeface="微软雅黑" panose="020B0503020204020204" pitchFamily="34" charset="-122"/>
                        </a:rPr>
                        <a:t>会员活跃人数</a:t>
                      </a:r>
                      <a:r>
                        <a:rPr lang="en-US" sz="1100" dirty="0">
                          <a:effectLst/>
                          <a:ea typeface="微软雅黑" panose="020B0503020204020204" pitchFamily="34" charset="-122"/>
                        </a:rPr>
                        <a:t>-</a:t>
                      </a:r>
                      <a:r>
                        <a:rPr lang="zh-CN" sz="1100" dirty="0">
                          <a:effectLst/>
                          <a:ea typeface="微软雅黑" panose="020B0503020204020204" pitchFamily="34" charset="-122"/>
                        </a:rPr>
                        <a:t>忠诚人群</a:t>
                      </a:r>
                      <a:endParaRPr lang="en-US" altLang="zh-CN" sz="1100" dirty="0">
                        <a:effectLst/>
                        <a:ea typeface="微软雅黑" panose="020B0503020204020204" pitchFamily="34" charset="-122"/>
                      </a:endParaRPr>
                    </a:p>
                    <a:p>
                      <a:pPr marL="0" marR="0" fontAlgn="t">
                        <a:spcBef>
                          <a:spcPts val="0"/>
                        </a:spcBef>
                        <a:spcAft>
                          <a:spcPts val="0"/>
                        </a:spcAft>
                      </a:pPr>
                      <a:r>
                        <a:rPr lang="zh-CN" altLang="en-US" sz="1100" dirty="0">
                          <a:effectLst/>
                          <a:ea typeface="微软雅黑" panose="020B0503020204020204" pitchFamily="34" charset="-122"/>
                        </a:rPr>
                        <a:t>正向评论</a:t>
                      </a:r>
                      <a:endParaRPr lang="en-US" altLang="zh-CN" sz="1100" dirty="0">
                        <a:effectLst/>
                        <a:ea typeface="微软雅黑" panose="020B0503020204020204" pitchFamily="34" charset="-122"/>
                      </a:endParaRPr>
                    </a:p>
                    <a:p>
                      <a:pPr marL="0" marR="0" fontAlgn="t">
                        <a:spcBef>
                          <a:spcPts val="0"/>
                        </a:spcBef>
                        <a:spcAft>
                          <a:spcPts val="0"/>
                        </a:spcAft>
                      </a:pPr>
                      <a:r>
                        <a:rPr lang="zh-CN" altLang="en-US" sz="1100" dirty="0">
                          <a:effectLst/>
                          <a:ea typeface="微软雅黑" panose="020B0503020204020204" pitchFamily="34" charset="-122"/>
                        </a:rPr>
                        <a:t>重复购买</a:t>
                      </a:r>
                      <a:endParaRPr lang="zh-CN" sz="1100" dirty="0">
                        <a:effectLst/>
                        <a:ea typeface="微软雅黑" panose="020B0503020204020204" pitchFamily="34" charset="-122"/>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23658484"/>
                  </a:ext>
                </a:extLst>
              </a:tr>
            </a:tbl>
          </a:graphicData>
        </a:graphic>
      </p:graphicFrame>
      <p:sp>
        <p:nvSpPr>
          <p:cNvPr id="5" name="文本框 4">
            <a:extLst>
              <a:ext uri="{FF2B5EF4-FFF2-40B4-BE49-F238E27FC236}">
                <a16:creationId xmlns:a16="http://schemas.microsoft.com/office/drawing/2014/main" id="{82EAC348-DDC0-420F-BA0B-EC1EAB3C7E78}"/>
              </a:ext>
            </a:extLst>
          </p:cNvPr>
          <p:cNvSpPr txBox="1"/>
          <p:nvPr/>
        </p:nvSpPr>
        <p:spPr>
          <a:xfrm>
            <a:off x="3419872" y="197531"/>
            <a:ext cx="65" cy="246221"/>
          </a:xfrm>
          <a:prstGeom prst="rect">
            <a:avLst/>
          </a:prstGeom>
          <a:noFill/>
        </p:spPr>
        <p:txBody>
          <a:bodyPr wrap="none" lIns="0" tIns="0" rIns="0" bIns="0" rtlCol="0">
            <a:spAutoFit/>
          </a:bodyPr>
          <a:lstStyle/>
          <a:p>
            <a:endParaRPr lang="en-US" altLang="zh-CN" sz="1600" b="1" dirty="0">
              <a:solidFill>
                <a:schemeClr val="accent6"/>
              </a:solidFill>
              <a:latin typeface="微软雅黑" panose="020B0503020204020204" pitchFamily="34" charset="-122"/>
              <a:ea typeface="微软雅黑" panose="020B0503020204020204" pitchFamily="34" charset="-122"/>
            </a:endParaRPr>
          </a:p>
        </p:txBody>
      </p:sp>
      <p:graphicFrame>
        <p:nvGraphicFramePr>
          <p:cNvPr id="2" name="图示 1">
            <a:extLst>
              <a:ext uri="{FF2B5EF4-FFF2-40B4-BE49-F238E27FC236}">
                <a16:creationId xmlns:a16="http://schemas.microsoft.com/office/drawing/2014/main" id="{3F2C15EE-F104-49BF-B9A4-52351DF08A17}"/>
              </a:ext>
            </a:extLst>
          </p:cNvPr>
          <p:cNvGraphicFramePr/>
          <p:nvPr>
            <p:extLst>
              <p:ext uri="{D42A27DB-BD31-4B8C-83A1-F6EECF244321}">
                <p14:modId xmlns:p14="http://schemas.microsoft.com/office/powerpoint/2010/main" val="1113215549"/>
              </p:ext>
            </p:extLst>
          </p:nvPr>
        </p:nvGraphicFramePr>
        <p:xfrm>
          <a:off x="3707904" y="993299"/>
          <a:ext cx="3192016" cy="2248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a:extLst>
              <a:ext uri="{FF2B5EF4-FFF2-40B4-BE49-F238E27FC236}">
                <a16:creationId xmlns:a16="http://schemas.microsoft.com/office/drawing/2014/main" id="{C4D790C4-7FB9-4938-8052-39E704A184A7}"/>
              </a:ext>
            </a:extLst>
          </p:cNvPr>
          <p:cNvSpPr/>
          <p:nvPr/>
        </p:nvSpPr>
        <p:spPr>
          <a:xfrm>
            <a:off x="2699792" y="1028469"/>
            <a:ext cx="2295821" cy="338554"/>
          </a:xfrm>
          <a:prstGeom prst="rect">
            <a:avLst/>
          </a:prstGeom>
        </p:spPr>
        <p:txBody>
          <a:bodyPr wrap="none">
            <a:spAutoFit/>
          </a:bodyPr>
          <a:lstStyle/>
          <a:p>
            <a:r>
              <a:rPr lang="en-US" altLang="zh-CN" sz="1600" b="1" dirty="0">
                <a:solidFill>
                  <a:schemeClr val="accent6"/>
                </a:solidFill>
                <a:latin typeface="微软雅黑" panose="020B0503020204020204" pitchFamily="34" charset="-122"/>
                <a:ea typeface="微软雅黑" panose="020B0503020204020204" pitchFamily="34" charset="-122"/>
              </a:rPr>
              <a:t>AIPL</a:t>
            </a:r>
            <a:r>
              <a:rPr lang="zh-CN" altLang="en-US" sz="1600" b="1" dirty="0">
                <a:solidFill>
                  <a:schemeClr val="accent6"/>
                </a:solidFill>
                <a:latin typeface="微软雅黑" panose="020B0503020204020204" pitchFamily="34" charset="-122"/>
                <a:ea typeface="微软雅黑" panose="020B0503020204020204" pitchFamily="34" charset="-122"/>
              </a:rPr>
              <a:t>人群指标统计方式</a:t>
            </a:r>
          </a:p>
        </p:txBody>
      </p:sp>
      <p:sp>
        <p:nvSpPr>
          <p:cNvPr id="14" name="矩形 13">
            <a:extLst>
              <a:ext uri="{FF2B5EF4-FFF2-40B4-BE49-F238E27FC236}">
                <a16:creationId xmlns:a16="http://schemas.microsoft.com/office/drawing/2014/main" id="{4CB8F5C5-B83A-4E72-AAB8-5A43FCE40D61}"/>
              </a:ext>
            </a:extLst>
          </p:cNvPr>
          <p:cNvSpPr/>
          <p:nvPr/>
        </p:nvSpPr>
        <p:spPr>
          <a:xfrm>
            <a:off x="2627784" y="2906088"/>
            <a:ext cx="1885453" cy="338554"/>
          </a:xfrm>
          <a:prstGeom prst="rect">
            <a:avLst/>
          </a:prstGeom>
        </p:spPr>
        <p:txBody>
          <a:bodyPr wrap="none">
            <a:spAutoFit/>
          </a:bodyPr>
          <a:lstStyle/>
          <a:p>
            <a:r>
              <a:rPr lang="en-US" altLang="zh-CN" sz="1600" b="1" dirty="0">
                <a:solidFill>
                  <a:schemeClr val="accent6"/>
                </a:solidFill>
                <a:latin typeface="微软雅黑" panose="020B0503020204020204" pitchFamily="34" charset="-122"/>
                <a:ea typeface="微软雅黑" panose="020B0503020204020204" pitchFamily="34" charset="-122"/>
              </a:rPr>
              <a:t>AIPL</a:t>
            </a:r>
            <a:r>
              <a:rPr lang="zh-CN" altLang="en-US" sz="1600" b="1" dirty="0">
                <a:solidFill>
                  <a:schemeClr val="accent6"/>
                </a:solidFill>
                <a:latin typeface="微软雅黑" panose="020B0503020204020204" pitchFamily="34" charset="-122"/>
                <a:ea typeface="微软雅黑" panose="020B0503020204020204" pitchFamily="34" charset="-122"/>
              </a:rPr>
              <a:t>标签计算方式</a:t>
            </a:r>
          </a:p>
        </p:txBody>
      </p:sp>
      <p:pic>
        <p:nvPicPr>
          <p:cNvPr id="13" name="图片 12">
            <a:extLst>
              <a:ext uri="{FF2B5EF4-FFF2-40B4-BE49-F238E27FC236}">
                <a16:creationId xmlns:a16="http://schemas.microsoft.com/office/drawing/2014/main" id="{95A81B0A-4C27-447B-9E9A-D2B902C1D426}"/>
              </a:ext>
            </a:extLst>
          </p:cNvPr>
          <p:cNvPicPr>
            <a:picLocks noChangeAspect="1"/>
          </p:cNvPicPr>
          <p:nvPr/>
        </p:nvPicPr>
        <p:blipFill>
          <a:blip r:embed="rId8"/>
          <a:stretch>
            <a:fillRect/>
          </a:stretch>
        </p:blipFill>
        <p:spPr>
          <a:xfrm>
            <a:off x="2687013" y="3252834"/>
            <a:ext cx="5582873" cy="1191094"/>
          </a:xfrm>
          <a:prstGeom prst="rect">
            <a:avLst/>
          </a:prstGeom>
        </p:spPr>
      </p:pic>
    </p:spTree>
    <p:extLst>
      <p:ext uri="{BB962C8B-B14F-4D97-AF65-F5344CB8AC3E}">
        <p14:creationId xmlns:p14="http://schemas.microsoft.com/office/powerpoint/2010/main" val="292228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标签体系预置</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5" name="文本框 4">
            <a:extLst>
              <a:ext uri="{FF2B5EF4-FFF2-40B4-BE49-F238E27FC236}">
                <a16:creationId xmlns:a16="http://schemas.microsoft.com/office/drawing/2014/main" id="{82EAC348-DDC0-420F-BA0B-EC1EAB3C7E78}"/>
              </a:ext>
            </a:extLst>
          </p:cNvPr>
          <p:cNvSpPr txBox="1"/>
          <p:nvPr/>
        </p:nvSpPr>
        <p:spPr>
          <a:xfrm>
            <a:off x="3419872" y="197531"/>
            <a:ext cx="65" cy="246221"/>
          </a:xfrm>
          <a:prstGeom prst="rect">
            <a:avLst/>
          </a:prstGeom>
          <a:noFill/>
        </p:spPr>
        <p:txBody>
          <a:bodyPr wrap="none" lIns="0" tIns="0" rIns="0" bIns="0" rtlCol="0">
            <a:spAutoFit/>
          </a:bodyPr>
          <a:lstStyle/>
          <a:p>
            <a:endParaRPr lang="en-US" altLang="zh-CN" sz="1600" b="1" dirty="0">
              <a:solidFill>
                <a:schemeClr val="accent6"/>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756768B5-1AF2-4DD7-BD51-E02CE71AFDB4}"/>
              </a:ext>
            </a:extLst>
          </p:cNvPr>
          <p:cNvGrpSpPr/>
          <p:nvPr/>
        </p:nvGrpSpPr>
        <p:grpSpPr>
          <a:xfrm>
            <a:off x="830595" y="895190"/>
            <a:ext cx="7002285" cy="3816719"/>
            <a:chOff x="830595" y="895190"/>
            <a:chExt cx="7002285" cy="3816719"/>
          </a:xfrm>
        </p:grpSpPr>
        <p:sp>
          <p:nvSpPr>
            <p:cNvPr id="14" name="矩形 13">
              <a:extLst>
                <a:ext uri="{FF2B5EF4-FFF2-40B4-BE49-F238E27FC236}">
                  <a16:creationId xmlns:a16="http://schemas.microsoft.com/office/drawing/2014/main" id="{CE3FEE6C-2492-4D17-A25A-1C8C3E919A1D}"/>
                </a:ext>
              </a:extLst>
            </p:cNvPr>
            <p:cNvSpPr/>
            <p:nvPr/>
          </p:nvSpPr>
          <p:spPr>
            <a:xfrm>
              <a:off x="3885164" y="1154390"/>
              <a:ext cx="893148" cy="3557519"/>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7" name="任意多边形: 形状 6">
              <a:extLst>
                <a:ext uri="{FF2B5EF4-FFF2-40B4-BE49-F238E27FC236}">
                  <a16:creationId xmlns:a16="http://schemas.microsoft.com/office/drawing/2014/main" id="{1292FBFE-19B9-45C8-8EC8-DC32F666031A}"/>
                </a:ext>
              </a:extLst>
            </p:cNvPr>
            <p:cNvSpPr/>
            <p:nvPr/>
          </p:nvSpPr>
          <p:spPr>
            <a:xfrm>
              <a:off x="830595" y="895190"/>
              <a:ext cx="893148" cy="259200"/>
            </a:xfrm>
            <a:custGeom>
              <a:avLst/>
              <a:gdLst>
                <a:gd name="connsiteX0" fmla="*/ 0 w 893148"/>
                <a:gd name="connsiteY0" fmla="*/ 0 h 259200"/>
                <a:gd name="connsiteX1" fmla="*/ 893148 w 893148"/>
                <a:gd name="connsiteY1" fmla="*/ 0 h 259200"/>
                <a:gd name="connsiteX2" fmla="*/ 893148 w 893148"/>
                <a:gd name="connsiteY2" fmla="*/ 259200 h 259200"/>
                <a:gd name="connsiteX3" fmla="*/ 0 w 893148"/>
                <a:gd name="connsiteY3" fmla="*/ 259200 h 259200"/>
                <a:gd name="connsiteX4" fmla="*/ 0 w 893148"/>
                <a:gd name="connsiteY4" fmla="*/ 0 h 25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148" h="259200">
                  <a:moveTo>
                    <a:pt x="0" y="0"/>
                  </a:moveTo>
                  <a:lnTo>
                    <a:pt x="893148" y="0"/>
                  </a:lnTo>
                  <a:lnTo>
                    <a:pt x="893148" y="259200"/>
                  </a:lnTo>
                  <a:lnTo>
                    <a:pt x="0" y="2592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zh-CN" altLang="en-US" sz="1400" kern="1200" dirty="0"/>
                <a:t>基础标签</a:t>
              </a:r>
            </a:p>
          </p:txBody>
        </p:sp>
        <p:sp>
          <p:nvSpPr>
            <p:cNvPr id="8" name="任意多边形: 形状 7">
              <a:extLst>
                <a:ext uri="{FF2B5EF4-FFF2-40B4-BE49-F238E27FC236}">
                  <a16:creationId xmlns:a16="http://schemas.microsoft.com/office/drawing/2014/main" id="{CC2BE8DE-E5F4-4EF8-80F7-B53ABF2444A9}"/>
                </a:ext>
              </a:extLst>
            </p:cNvPr>
            <p:cNvSpPr/>
            <p:nvPr/>
          </p:nvSpPr>
          <p:spPr>
            <a:xfrm>
              <a:off x="830595" y="1154390"/>
              <a:ext cx="893148" cy="3557519"/>
            </a:xfrm>
            <a:custGeom>
              <a:avLst/>
              <a:gdLst>
                <a:gd name="connsiteX0" fmla="*/ 0 w 893148"/>
                <a:gd name="connsiteY0" fmla="*/ 0 h 3557519"/>
                <a:gd name="connsiteX1" fmla="*/ 893148 w 893148"/>
                <a:gd name="connsiteY1" fmla="*/ 0 h 3557519"/>
                <a:gd name="connsiteX2" fmla="*/ 893148 w 893148"/>
                <a:gd name="connsiteY2" fmla="*/ 3557519 h 3557519"/>
                <a:gd name="connsiteX3" fmla="*/ 0 w 893148"/>
                <a:gd name="connsiteY3" fmla="*/ 3557519 h 3557519"/>
                <a:gd name="connsiteX4" fmla="*/ 0 w 893148"/>
                <a:gd name="connsiteY4" fmla="*/ 0 h 3557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148" h="3557519">
                  <a:moveTo>
                    <a:pt x="0" y="0"/>
                  </a:moveTo>
                  <a:lnTo>
                    <a:pt x="893148" y="0"/>
                  </a:lnTo>
                  <a:lnTo>
                    <a:pt x="893148" y="3557519"/>
                  </a:lnTo>
                  <a:lnTo>
                    <a:pt x="0" y="355751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endParaRPr lang="zh-CN" altLang="en-US" sz="900" kern="1200" dirty="0"/>
            </a:p>
          </p:txBody>
        </p:sp>
        <p:sp>
          <p:nvSpPr>
            <p:cNvPr id="9" name="任意多边形: 形状 8">
              <a:extLst>
                <a:ext uri="{FF2B5EF4-FFF2-40B4-BE49-F238E27FC236}">
                  <a16:creationId xmlns:a16="http://schemas.microsoft.com/office/drawing/2014/main" id="{18D1691C-DAED-4226-BFEC-ED32C64A8064}"/>
                </a:ext>
              </a:extLst>
            </p:cNvPr>
            <p:cNvSpPr/>
            <p:nvPr/>
          </p:nvSpPr>
          <p:spPr>
            <a:xfrm>
              <a:off x="1848784" y="895190"/>
              <a:ext cx="893148" cy="259200"/>
            </a:xfrm>
            <a:custGeom>
              <a:avLst/>
              <a:gdLst>
                <a:gd name="connsiteX0" fmla="*/ 0 w 893148"/>
                <a:gd name="connsiteY0" fmla="*/ 0 h 259200"/>
                <a:gd name="connsiteX1" fmla="*/ 893148 w 893148"/>
                <a:gd name="connsiteY1" fmla="*/ 0 h 259200"/>
                <a:gd name="connsiteX2" fmla="*/ 893148 w 893148"/>
                <a:gd name="connsiteY2" fmla="*/ 259200 h 259200"/>
                <a:gd name="connsiteX3" fmla="*/ 0 w 893148"/>
                <a:gd name="connsiteY3" fmla="*/ 259200 h 259200"/>
                <a:gd name="connsiteX4" fmla="*/ 0 w 893148"/>
                <a:gd name="connsiteY4" fmla="*/ 0 h 25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148" h="259200">
                  <a:moveTo>
                    <a:pt x="0" y="0"/>
                  </a:moveTo>
                  <a:lnTo>
                    <a:pt x="893148" y="0"/>
                  </a:lnTo>
                  <a:lnTo>
                    <a:pt x="893148" y="259200"/>
                  </a:lnTo>
                  <a:lnTo>
                    <a:pt x="0" y="2592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US" altLang="zh-CN" sz="1400" kern="1200" dirty="0"/>
                <a:t>AIPL</a:t>
              </a:r>
              <a:r>
                <a:rPr lang="zh-CN" altLang="en-US" sz="1400" kern="1200" dirty="0"/>
                <a:t>属</a:t>
              </a:r>
              <a:r>
                <a:rPr lang="zh-CN" altLang="en-US" sz="1400" b="1" kern="1200" dirty="0"/>
                <a:t>性</a:t>
              </a:r>
            </a:p>
          </p:txBody>
        </p:sp>
        <p:sp>
          <p:nvSpPr>
            <p:cNvPr id="10" name="任意多边形: 形状 9">
              <a:extLst>
                <a:ext uri="{FF2B5EF4-FFF2-40B4-BE49-F238E27FC236}">
                  <a16:creationId xmlns:a16="http://schemas.microsoft.com/office/drawing/2014/main" id="{E84DE1E3-B51C-4799-94D1-8290CDE60F74}"/>
                </a:ext>
              </a:extLst>
            </p:cNvPr>
            <p:cNvSpPr/>
            <p:nvPr/>
          </p:nvSpPr>
          <p:spPr>
            <a:xfrm>
              <a:off x="1848784" y="1154390"/>
              <a:ext cx="893148" cy="3557519"/>
            </a:xfrm>
            <a:custGeom>
              <a:avLst/>
              <a:gdLst>
                <a:gd name="connsiteX0" fmla="*/ 0 w 893148"/>
                <a:gd name="connsiteY0" fmla="*/ 0 h 3557519"/>
                <a:gd name="connsiteX1" fmla="*/ 893148 w 893148"/>
                <a:gd name="connsiteY1" fmla="*/ 0 h 3557519"/>
                <a:gd name="connsiteX2" fmla="*/ 893148 w 893148"/>
                <a:gd name="connsiteY2" fmla="*/ 3557519 h 3557519"/>
                <a:gd name="connsiteX3" fmla="*/ 0 w 893148"/>
                <a:gd name="connsiteY3" fmla="*/ 3557519 h 3557519"/>
                <a:gd name="connsiteX4" fmla="*/ 0 w 893148"/>
                <a:gd name="connsiteY4" fmla="*/ 0 h 3557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148" h="3557519">
                  <a:moveTo>
                    <a:pt x="0" y="0"/>
                  </a:moveTo>
                  <a:lnTo>
                    <a:pt x="893148" y="0"/>
                  </a:lnTo>
                  <a:lnTo>
                    <a:pt x="893148" y="3557519"/>
                  </a:lnTo>
                  <a:lnTo>
                    <a:pt x="0" y="355751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endParaRPr lang="zh-CN" altLang="en-US" sz="900" kern="1200"/>
            </a:p>
            <a:p>
              <a:pPr marL="57150" lvl="1" indent="-57150" algn="l" defTabSz="400050">
                <a:lnSpc>
                  <a:spcPct val="90000"/>
                </a:lnSpc>
                <a:spcBef>
                  <a:spcPct val="0"/>
                </a:spcBef>
                <a:spcAft>
                  <a:spcPct val="15000"/>
                </a:spcAft>
                <a:buChar char="•"/>
              </a:pPr>
              <a:endParaRPr lang="zh-CN" altLang="en-US" sz="900" kern="1200" dirty="0"/>
            </a:p>
          </p:txBody>
        </p:sp>
        <p:sp>
          <p:nvSpPr>
            <p:cNvPr id="11" name="任意多边形: 形状 10">
              <a:extLst>
                <a:ext uri="{FF2B5EF4-FFF2-40B4-BE49-F238E27FC236}">
                  <a16:creationId xmlns:a16="http://schemas.microsoft.com/office/drawing/2014/main" id="{40FCBC9B-1CB4-4F45-B464-377FA7063C11}"/>
                </a:ext>
              </a:extLst>
            </p:cNvPr>
            <p:cNvSpPr/>
            <p:nvPr/>
          </p:nvSpPr>
          <p:spPr>
            <a:xfrm>
              <a:off x="2866974" y="895190"/>
              <a:ext cx="893148" cy="259200"/>
            </a:xfrm>
            <a:custGeom>
              <a:avLst/>
              <a:gdLst>
                <a:gd name="connsiteX0" fmla="*/ 0 w 893148"/>
                <a:gd name="connsiteY0" fmla="*/ 0 h 259200"/>
                <a:gd name="connsiteX1" fmla="*/ 893148 w 893148"/>
                <a:gd name="connsiteY1" fmla="*/ 0 h 259200"/>
                <a:gd name="connsiteX2" fmla="*/ 893148 w 893148"/>
                <a:gd name="connsiteY2" fmla="*/ 259200 h 259200"/>
                <a:gd name="connsiteX3" fmla="*/ 0 w 893148"/>
                <a:gd name="connsiteY3" fmla="*/ 259200 h 259200"/>
                <a:gd name="connsiteX4" fmla="*/ 0 w 893148"/>
                <a:gd name="connsiteY4" fmla="*/ 0 h 25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148" h="259200">
                  <a:moveTo>
                    <a:pt x="0" y="0"/>
                  </a:moveTo>
                  <a:lnTo>
                    <a:pt x="893148" y="0"/>
                  </a:lnTo>
                  <a:lnTo>
                    <a:pt x="893148" y="259200"/>
                  </a:lnTo>
                  <a:lnTo>
                    <a:pt x="0" y="2592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zh-CN" altLang="en-US" sz="1400" kern="1200" dirty="0"/>
                <a:t>行为习惯</a:t>
              </a:r>
            </a:p>
          </p:txBody>
        </p:sp>
        <p:sp>
          <p:nvSpPr>
            <p:cNvPr id="12" name="任意多边形: 形状 11">
              <a:extLst>
                <a:ext uri="{FF2B5EF4-FFF2-40B4-BE49-F238E27FC236}">
                  <a16:creationId xmlns:a16="http://schemas.microsoft.com/office/drawing/2014/main" id="{8D6EA980-66F3-4466-B302-626A9B857D5E}"/>
                </a:ext>
              </a:extLst>
            </p:cNvPr>
            <p:cNvSpPr/>
            <p:nvPr/>
          </p:nvSpPr>
          <p:spPr>
            <a:xfrm>
              <a:off x="2866974" y="1154390"/>
              <a:ext cx="893148" cy="3557519"/>
            </a:xfrm>
            <a:custGeom>
              <a:avLst/>
              <a:gdLst>
                <a:gd name="connsiteX0" fmla="*/ 0 w 893148"/>
                <a:gd name="connsiteY0" fmla="*/ 0 h 3557519"/>
                <a:gd name="connsiteX1" fmla="*/ 893148 w 893148"/>
                <a:gd name="connsiteY1" fmla="*/ 0 h 3557519"/>
                <a:gd name="connsiteX2" fmla="*/ 893148 w 893148"/>
                <a:gd name="connsiteY2" fmla="*/ 3557519 h 3557519"/>
                <a:gd name="connsiteX3" fmla="*/ 0 w 893148"/>
                <a:gd name="connsiteY3" fmla="*/ 3557519 h 3557519"/>
                <a:gd name="connsiteX4" fmla="*/ 0 w 893148"/>
                <a:gd name="connsiteY4" fmla="*/ 0 h 3557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148" h="3557519">
                  <a:moveTo>
                    <a:pt x="0" y="0"/>
                  </a:moveTo>
                  <a:lnTo>
                    <a:pt x="893148" y="0"/>
                  </a:lnTo>
                  <a:lnTo>
                    <a:pt x="893148" y="3557519"/>
                  </a:lnTo>
                  <a:lnTo>
                    <a:pt x="0" y="355751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endParaRPr lang="zh-CN" altLang="en-US" sz="900" kern="1200"/>
            </a:p>
            <a:p>
              <a:pPr marL="57150" lvl="1" indent="-57150" algn="l" defTabSz="400050">
                <a:lnSpc>
                  <a:spcPct val="90000"/>
                </a:lnSpc>
                <a:spcBef>
                  <a:spcPct val="0"/>
                </a:spcBef>
                <a:spcAft>
                  <a:spcPct val="15000"/>
                </a:spcAft>
                <a:buChar char="•"/>
              </a:pPr>
              <a:endParaRPr lang="zh-CN" altLang="en-US" sz="900" kern="1200" dirty="0"/>
            </a:p>
          </p:txBody>
        </p:sp>
        <p:sp>
          <p:nvSpPr>
            <p:cNvPr id="13" name="任意多边形: 形状 12">
              <a:extLst>
                <a:ext uri="{FF2B5EF4-FFF2-40B4-BE49-F238E27FC236}">
                  <a16:creationId xmlns:a16="http://schemas.microsoft.com/office/drawing/2014/main" id="{3C6FD5CF-81BE-4E07-B926-2C28D903E64C}"/>
                </a:ext>
              </a:extLst>
            </p:cNvPr>
            <p:cNvSpPr/>
            <p:nvPr/>
          </p:nvSpPr>
          <p:spPr>
            <a:xfrm>
              <a:off x="3885164" y="895190"/>
              <a:ext cx="893148" cy="259200"/>
            </a:xfrm>
            <a:custGeom>
              <a:avLst/>
              <a:gdLst>
                <a:gd name="connsiteX0" fmla="*/ 0 w 893148"/>
                <a:gd name="connsiteY0" fmla="*/ 0 h 259200"/>
                <a:gd name="connsiteX1" fmla="*/ 893148 w 893148"/>
                <a:gd name="connsiteY1" fmla="*/ 0 h 259200"/>
                <a:gd name="connsiteX2" fmla="*/ 893148 w 893148"/>
                <a:gd name="connsiteY2" fmla="*/ 259200 h 259200"/>
                <a:gd name="connsiteX3" fmla="*/ 0 w 893148"/>
                <a:gd name="connsiteY3" fmla="*/ 259200 h 259200"/>
                <a:gd name="connsiteX4" fmla="*/ 0 w 893148"/>
                <a:gd name="connsiteY4" fmla="*/ 0 h 25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148" h="259200">
                  <a:moveTo>
                    <a:pt x="0" y="0"/>
                  </a:moveTo>
                  <a:lnTo>
                    <a:pt x="893148" y="0"/>
                  </a:lnTo>
                  <a:lnTo>
                    <a:pt x="893148" y="259200"/>
                  </a:lnTo>
                  <a:lnTo>
                    <a:pt x="0" y="2592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zh-CN" altLang="en-US" sz="1400" kern="1200" dirty="0"/>
                <a:t>营销互动</a:t>
              </a:r>
            </a:p>
          </p:txBody>
        </p:sp>
        <p:sp>
          <p:nvSpPr>
            <p:cNvPr id="15" name="任意多边形: 形状 14">
              <a:extLst>
                <a:ext uri="{FF2B5EF4-FFF2-40B4-BE49-F238E27FC236}">
                  <a16:creationId xmlns:a16="http://schemas.microsoft.com/office/drawing/2014/main" id="{7FF28653-7C88-4610-8DCD-B4F4507B8511}"/>
                </a:ext>
              </a:extLst>
            </p:cNvPr>
            <p:cNvSpPr/>
            <p:nvPr/>
          </p:nvSpPr>
          <p:spPr>
            <a:xfrm>
              <a:off x="4903353" y="895190"/>
              <a:ext cx="893148" cy="259200"/>
            </a:xfrm>
            <a:custGeom>
              <a:avLst/>
              <a:gdLst>
                <a:gd name="connsiteX0" fmla="*/ 0 w 893148"/>
                <a:gd name="connsiteY0" fmla="*/ 0 h 259200"/>
                <a:gd name="connsiteX1" fmla="*/ 893148 w 893148"/>
                <a:gd name="connsiteY1" fmla="*/ 0 h 259200"/>
                <a:gd name="connsiteX2" fmla="*/ 893148 w 893148"/>
                <a:gd name="connsiteY2" fmla="*/ 259200 h 259200"/>
                <a:gd name="connsiteX3" fmla="*/ 0 w 893148"/>
                <a:gd name="connsiteY3" fmla="*/ 259200 h 259200"/>
                <a:gd name="connsiteX4" fmla="*/ 0 w 893148"/>
                <a:gd name="connsiteY4" fmla="*/ 0 h 25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148" h="259200">
                  <a:moveTo>
                    <a:pt x="0" y="0"/>
                  </a:moveTo>
                  <a:lnTo>
                    <a:pt x="893148" y="0"/>
                  </a:lnTo>
                  <a:lnTo>
                    <a:pt x="893148" y="259200"/>
                  </a:lnTo>
                  <a:lnTo>
                    <a:pt x="0" y="2592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zh-CN" altLang="en-US" sz="1400" kern="1200" dirty="0"/>
                <a:t>价值模型</a:t>
              </a:r>
            </a:p>
          </p:txBody>
        </p:sp>
        <p:sp>
          <p:nvSpPr>
            <p:cNvPr id="16" name="矩形 15">
              <a:extLst>
                <a:ext uri="{FF2B5EF4-FFF2-40B4-BE49-F238E27FC236}">
                  <a16:creationId xmlns:a16="http://schemas.microsoft.com/office/drawing/2014/main" id="{C9F38F53-F4D4-4799-9128-EEB4F16ED50E}"/>
                </a:ext>
              </a:extLst>
            </p:cNvPr>
            <p:cNvSpPr/>
            <p:nvPr/>
          </p:nvSpPr>
          <p:spPr>
            <a:xfrm>
              <a:off x="4903353" y="1154390"/>
              <a:ext cx="893148" cy="3557519"/>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7" name="任意多边形: 形状 16">
              <a:extLst>
                <a:ext uri="{FF2B5EF4-FFF2-40B4-BE49-F238E27FC236}">
                  <a16:creationId xmlns:a16="http://schemas.microsoft.com/office/drawing/2014/main" id="{90341FE8-FCB1-45FB-B294-187B5123A7FD}"/>
                </a:ext>
              </a:extLst>
            </p:cNvPr>
            <p:cNvSpPr/>
            <p:nvPr/>
          </p:nvSpPr>
          <p:spPr>
            <a:xfrm>
              <a:off x="5921543" y="895190"/>
              <a:ext cx="893148" cy="259200"/>
            </a:xfrm>
            <a:custGeom>
              <a:avLst/>
              <a:gdLst>
                <a:gd name="connsiteX0" fmla="*/ 0 w 893148"/>
                <a:gd name="connsiteY0" fmla="*/ 0 h 259200"/>
                <a:gd name="connsiteX1" fmla="*/ 893148 w 893148"/>
                <a:gd name="connsiteY1" fmla="*/ 0 h 259200"/>
                <a:gd name="connsiteX2" fmla="*/ 893148 w 893148"/>
                <a:gd name="connsiteY2" fmla="*/ 259200 h 259200"/>
                <a:gd name="connsiteX3" fmla="*/ 0 w 893148"/>
                <a:gd name="connsiteY3" fmla="*/ 259200 h 259200"/>
                <a:gd name="connsiteX4" fmla="*/ 0 w 893148"/>
                <a:gd name="connsiteY4" fmla="*/ 0 h 25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148" h="259200">
                  <a:moveTo>
                    <a:pt x="0" y="0"/>
                  </a:moveTo>
                  <a:lnTo>
                    <a:pt x="893148" y="0"/>
                  </a:lnTo>
                  <a:lnTo>
                    <a:pt x="893148" y="259200"/>
                  </a:lnTo>
                  <a:lnTo>
                    <a:pt x="0" y="2592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zh-CN" altLang="en-US" sz="1400" kern="1200" dirty="0"/>
                <a:t>偏好属性</a:t>
              </a:r>
            </a:p>
          </p:txBody>
        </p:sp>
        <p:sp>
          <p:nvSpPr>
            <p:cNvPr id="18" name="矩形 17">
              <a:extLst>
                <a:ext uri="{FF2B5EF4-FFF2-40B4-BE49-F238E27FC236}">
                  <a16:creationId xmlns:a16="http://schemas.microsoft.com/office/drawing/2014/main" id="{89ABD9B1-D5CD-4351-A2E0-95194AF101B0}"/>
                </a:ext>
              </a:extLst>
            </p:cNvPr>
            <p:cNvSpPr/>
            <p:nvPr/>
          </p:nvSpPr>
          <p:spPr>
            <a:xfrm>
              <a:off x="5921543" y="1154390"/>
              <a:ext cx="893148" cy="3557519"/>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任意多边形: 形状 18">
              <a:extLst>
                <a:ext uri="{FF2B5EF4-FFF2-40B4-BE49-F238E27FC236}">
                  <a16:creationId xmlns:a16="http://schemas.microsoft.com/office/drawing/2014/main" id="{8936A4BE-7F7B-4CBF-9E61-734D15896D3A}"/>
                </a:ext>
              </a:extLst>
            </p:cNvPr>
            <p:cNvSpPr/>
            <p:nvPr/>
          </p:nvSpPr>
          <p:spPr>
            <a:xfrm>
              <a:off x="6939732" y="895190"/>
              <a:ext cx="893148" cy="259200"/>
            </a:xfrm>
            <a:custGeom>
              <a:avLst/>
              <a:gdLst>
                <a:gd name="connsiteX0" fmla="*/ 0 w 893148"/>
                <a:gd name="connsiteY0" fmla="*/ 0 h 259200"/>
                <a:gd name="connsiteX1" fmla="*/ 893148 w 893148"/>
                <a:gd name="connsiteY1" fmla="*/ 0 h 259200"/>
                <a:gd name="connsiteX2" fmla="*/ 893148 w 893148"/>
                <a:gd name="connsiteY2" fmla="*/ 259200 h 259200"/>
                <a:gd name="connsiteX3" fmla="*/ 0 w 893148"/>
                <a:gd name="connsiteY3" fmla="*/ 259200 h 259200"/>
                <a:gd name="connsiteX4" fmla="*/ 0 w 893148"/>
                <a:gd name="connsiteY4" fmla="*/ 0 h 25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148" h="259200">
                  <a:moveTo>
                    <a:pt x="0" y="0"/>
                  </a:moveTo>
                  <a:lnTo>
                    <a:pt x="893148" y="0"/>
                  </a:lnTo>
                  <a:lnTo>
                    <a:pt x="893148" y="259200"/>
                  </a:lnTo>
                  <a:lnTo>
                    <a:pt x="0" y="2592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zh-CN" altLang="en-US" sz="1400" kern="1200" dirty="0"/>
                <a:t>预测属性</a:t>
              </a:r>
            </a:p>
          </p:txBody>
        </p:sp>
        <p:sp>
          <p:nvSpPr>
            <p:cNvPr id="20" name="矩形 19">
              <a:extLst>
                <a:ext uri="{FF2B5EF4-FFF2-40B4-BE49-F238E27FC236}">
                  <a16:creationId xmlns:a16="http://schemas.microsoft.com/office/drawing/2014/main" id="{49A1AD07-B5BF-46BE-B5B1-173B2ADD89E7}"/>
                </a:ext>
              </a:extLst>
            </p:cNvPr>
            <p:cNvSpPr/>
            <p:nvPr/>
          </p:nvSpPr>
          <p:spPr>
            <a:xfrm>
              <a:off x="6939732" y="1154390"/>
              <a:ext cx="893148" cy="3557519"/>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pSp>
      <p:grpSp>
        <p:nvGrpSpPr>
          <p:cNvPr id="32" name="组合 31">
            <a:extLst>
              <a:ext uri="{FF2B5EF4-FFF2-40B4-BE49-F238E27FC236}">
                <a16:creationId xmlns:a16="http://schemas.microsoft.com/office/drawing/2014/main" id="{FE6ECE86-A4B8-43CF-BDB7-5506EDB6BB97}"/>
              </a:ext>
            </a:extLst>
          </p:cNvPr>
          <p:cNvGrpSpPr/>
          <p:nvPr/>
        </p:nvGrpSpPr>
        <p:grpSpPr>
          <a:xfrm>
            <a:off x="938606" y="1285717"/>
            <a:ext cx="677125" cy="624530"/>
            <a:chOff x="477155" y="1731196"/>
            <a:chExt cx="677125" cy="624530"/>
          </a:xfrm>
        </p:grpSpPr>
        <p:sp>
          <p:nvSpPr>
            <p:cNvPr id="42" name="任意多边形: 形状 41">
              <a:extLst>
                <a:ext uri="{FF2B5EF4-FFF2-40B4-BE49-F238E27FC236}">
                  <a16:creationId xmlns:a16="http://schemas.microsoft.com/office/drawing/2014/main" id="{72FB0101-1D0E-4A12-95EE-7729001CAEB9}"/>
                </a:ext>
              </a:extLst>
            </p:cNvPr>
            <p:cNvSpPr/>
            <p:nvPr/>
          </p:nvSpPr>
          <p:spPr>
            <a:xfrm>
              <a:off x="477155" y="1731196"/>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FFC000"/>
            </a:solidFill>
            <a:ln>
              <a:solidFill>
                <a:srgbClr val="FFC000"/>
              </a:solid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zh-CN" altLang="en-US" sz="800" kern="1200" dirty="0"/>
                <a:t>人口</a:t>
              </a:r>
            </a:p>
          </p:txBody>
        </p:sp>
        <p:sp>
          <p:nvSpPr>
            <p:cNvPr id="43" name="任意多边形: 形状 42">
              <a:extLst>
                <a:ext uri="{FF2B5EF4-FFF2-40B4-BE49-F238E27FC236}">
                  <a16:creationId xmlns:a16="http://schemas.microsoft.com/office/drawing/2014/main" id="{8D5880A1-2ECD-4F61-ABD5-4990E23431D4}"/>
                </a:ext>
              </a:extLst>
            </p:cNvPr>
            <p:cNvSpPr/>
            <p:nvPr/>
          </p:nvSpPr>
          <p:spPr>
            <a:xfrm>
              <a:off x="477155" y="1914064"/>
              <a:ext cx="677125" cy="441662"/>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a:solidFill>
              <a:srgbClr val="FFDF9F">
                <a:alpha val="89804"/>
              </a:srgbClr>
            </a:solidFill>
            <a:ln>
              <a:solidFill>
                <a:srgbClr val="FFDF9F">
                  <a:alpha val="90000"/>
                </a:srgbClr>
              </a:solidFill>
            </a:ln>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algn="l" defTabSz="266700">
                <a:lnSpc>
                  <a:spcPct val="90000"/>
                </a:lnSpc>
                <a:spcBef>
                  <a:spcPct val="0"/>
                </a:spcBef>
                <a:spcAft>
                  <a:spcPct val="15000"/>
                </a:spcAft>
                <a:buChar char="•"/>
              </a:pPr>
              <a:r>
                <a:rPr lang="zh-CN" altLang="en-US" sz="600" kern="1200" dirty="0"/>
                <a:t>姓名</a:t>
              </a:r>
            </a:p>
            <a:p>
              <a:pPr marL="57150" lvl="1" indent="-57150" algn="l" defTabSz="266700">
                <a:lnSpc>
                  <a:spcPct val="90000"/>
                </a:lnSpc>
                <a:spcBef>
                  <a:spcPct val="0"/>
                </a:spcBef>
                <a:spcAft>
                  <a:spcPct val="15000"/>
                </a:spcAft>
                <a:buChar char="•"/>
              </a:pPr>
              <a:r>
                <a:rPr lang="zh-CN" altLang="en-US" sz="600" kern="1200" dirty="0"/>
                <a:t>性别</a:t>
              </a:r>
            </a:p>
            <a:p>
              <a:pPr marL="57150" lvl="1" indent="-57150" algn="l" defTabSz="266700">
                <a:lnSpc>
                  <a:spcPct val="90000"/>
                </a:lnSpc>
                <a:spcBef>
                  <a:spcPct val="0"/>
                </a:spcBef>
                <a:spcAft>
                  <a:spcPct val="15000"/>
                </a:spcAft>
                <a:buChar char="•"/>
              </a:pPr>
              <a:r>
                <a:rPr lang="zh-CN" altLang="en-US" sz="600" kern="1200" dirty="0"/>
                <a:t>生日月份</a:t>
              </a:r>
            </a:p>
            <a:p>
              <a:pPr marL="57150" lvl="1" indent="-57150" algn="l" defTabSz="266700">
                <a:lnSpc>
                  <a:spcPct val="90000"/>
                </a:lnSpc>
                <a:spcBef>
                  <a:spcPct val="0"/>
                </a:spcBef>
                <a:spcAft>
                  <a:spcPct val="15000"/>
                </a:spcAft>
                <a:buChar char="•"/>
              </a:pPr>
              <a:r>
                <a:rPr lang="zh-CN" altLang="en-US" sz="600" kern="1200" dirty="0"/>
                <a:t>星座</a:t>
              </a:r>
            </a:p>
          </p:txBody>
        </p:sp>
      </p:grpSp>
      <p:grpSp>
        <p:nvGrpSpPr>
          <p:cNvPr id="33" name="组合 32">
            <a:extLst>
              <a:ext uri="{FF2B5EF4-FFF2-40B4-BE49-F238E27FC236}">
                <a16:creationId xmlns:a16="http://schemas.microsoft.com/office/drawing/2014/main" id="{1714A6B3-7F1B-40C2-85D8-4BF514F5181B}"/>
              </a:ext>
            </a:extLst>
          </p:cNvPr>
          <p:cNvGrpSpPr/>
          <p:nvPr/>
        </p:nvGrpSpPr>
        <p:grpSpPr>
          <a:xfrm>
            <a:off x="942547" y="2057959"/>
            <a:ext cx="677125" cy="585799"/>
            <a:chOff x="938606" y="2057959"/>
            <a:chExt cx="677125" cy="585799"/>
          </a:xfrm>
        </p:grpSpPr>
        <p:sp>
          <p:nvSpPr>
            <p:cNvPr id="45" name="任意多边形: 形状 44">
              <a:extLst>
                <a:ext uri="{FF2B5EF4-FFF2-40B4-BE49-F238E27FC236}">
                  <a16:creationId xmlns:a16="http://schemas.microsoft.com/office/drawing/2014/main" id="{7731CB23-11B0-4E3B-B76D-87C6B63417C6}"/>
                </a:ext>
              </a:extLst>
            </p:cNvPr>
            <p:cNvSpPr/>
            <p:nvPr/>
          </p:nvSpPr>
          <p:spPr>
            <a:xfrm>
              <a:off x="938606" y="2057959"/>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7187440"/>
                <a:satOff val="-33333"/>
                <a:lumOff val="4183"/>
                <a:alphaOff val="0"/>
              </a:schemeClr>
            </a:lnRef>
            <a:fillRef idx="1">
              <a:schemeClr val="accent4">
                <a:hueOff val="-7187440"/>
                <a:satOff val="-33333"/>
                <a:lumOff val="4183"/>
                <a:alphaOff val="0"/>
              </a:schemeClr>
            </a:fillRef>
            <a:effectRef idx="0">
              <a:schemeClr val="accent4">
                <a:hueOff val="-7187440"/>
                <a:satOff val="-33333"/>
                <a:lumOff val="4183"/>
                <a:alphaOff val="0"/>
              </a:schemeClr>
            </a:effectRef>
            <a:fontRef idx="minor">
              <a:schemeClr val="lt1"/>
            </a:fontRef>
          </p:style>
          <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zh-CN" altLang="en-US" sz="800" kern="1200" dirty="0"/>
                <a:t>会员属性</a:t>
              </a:r>
            </a:p>
          </p:txBody>
        </p:sp>
        <p:sp>
          <p:nvSpPr>
            <p:cNvPr id="46" name="任意多边形: 形状 45">
              <a:extLst>
                <a:ext uri="{FF2B5EF4-FFF2-40B4-BE49-F238E27FC236}">
                  <a16:creationId xmlns:a16="http://schemas.microsoft.com/office/drawing/2014/main" id="{54DB712E-C396-4417-9645-91D9D373AACD}"/>
                </a:ext>
              </a:extLst>
            </p:cNvPr>
            <p:cNvSpPr/>
            <p:nvPr/>
          </p:nvSpPr>
          <p:spPr>
            <a:xfrm>
              <a:off x="938606" y="2240827"/>
              <a:ext cx="677125" cy="402931"/>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p:spPr>
          <p:style>
            <a:lnRef idx="2">
              <a:schemeClr val="accent4">
                <a:tint val="40000"/>
                <a:alpha val="90000"/>
                <a:hueOff val="-7198505"/>
                <a:satOff val="-13081"/>
                <a:lumOff val="-262"/>
                <a:alphaOff val="0"/>
              </a:schemeClr>
            </a:lnRef>
            <a:fillRef idx="1">
              <a:schemeClr val="accent4">
                <a:tint val="40000"/>
                <a:alpha val="90000"/>
                <a:hueOff val="-7198505"/>
                <a:satOff val="-13081"/>
                <a:lumOff val="-262"/>
                <a:alphaOff val="0"/>
              </a:schemeClr>
            </a:fillRef>
            <a:effectRef idx="0">
              <a:schemeClr val="accent4">
                <a:tint val="40000"/>
                <a:alpha val="90000"/>
                <a:hueOff val="-7198505"/>
                <a:satOff val="-13081"/>
                <a:lumOff val="-262"/>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algn="l" defTabSz="266700">
                <a:lnSpc>
                  <a:spcPct val="90000"/>
                </a:lnSpc>
                <a:spcBef>
                  <a:spcPct val="0"/>
                </a:spcBef>
                <a:spcAft>
                  <a:spcPct val="15000"/>
                </a:spcAft>
                <a:buChar char="•"/>
              </a:pPr>
              <a:r>
                <a:rPr lang="zh-CN" altLang="en-US" sz="600" kern="1200" dirty="0"/>
                <a:t>注册来源</a:t>
              </a:r>
            </a:p>
            <a:p>
              <a:pPr marL="57150" lvl="1" indent="-57150" algn="l" defTabSz="266700">
                <a:lnSpc>
                  <a:spcPct val="90000"/>
                </a:lnSpc>
                <a:spcBef>
                  <a:spcPct val="0"/>
                </a:spcBef>
                <a:spcAft>
                  <a:spcPct val="15000"/>
                </a:spcAft>
                <a:buChar char="•"/>
              </a:pPr>
              <a:r>
                <a:rPr lang="zh-CN" altLang="en-US" sz="600" kern="1200" dirty="0"/>
                <a:t>会员等级</a:t>
              </a:r>
            </a:p>
            <a:p>
              <a:pPr marL="57150" lvl="1" indent="-57150" algn="l" defTabSz="266700">
                <a:lnSpc>
                  <a:spcPct val="90000"/>
                </a:lnSpc>
                <a:spcBef>
                  <a:spcPct val="0"/>
                </a:spcBef>
                <a:spcAft>
                  <a:spcPct val="15000"/>
                </a:spcAft>
                <a:buChar char="•"/>
              </a:pPr>
              <a:r>
                <a:rPr lang="zh-CN" altLang="en-US" sz="600" kern="1200" dirty="0"/>
                <a:t>会员当前积分</a:t>
              </a:r>
            </a:p>
            <a:p>
              <a:pPr marL="57150" lvl="1" indent="-57150" algn="l" defTabSz="266700">
                <a:lnSpc>
                  <a:spcPct val="90000"/>
                </a:lnSpc>
                <a:spcBef>
                  <a:spcPct val="0"/>
                </a:spcBef>
                <a:spcAft>
                  <a:spcPct val="15000"/>
                </a:spcAft>
                <a:buChar char="•"/>
              </a:pPr>
              <a:r>
                <a:rPr lang="zh-CN" altLang="en-US" sz="600" kern="1200" dirty="0"/>
                <a:t>累计消费积分</a:t>
              </a:r>
            </a:p>
          </p:txBody>
        </p:sp>
      </p:grpSp>
      <p:grpSp>
        <p:nvGrpSpPr>
          <p:cNvPr id="34" name="组合 33">
            <a:extLst>
              <a:ext uri="{FF2B5EF4-FFF2-40B4-BE49-F238E27FC236}">
                <a16:creationId xmlns:a16="http://schemas.microsoft.com/office/drawing/2014/main" id="{8D7B904C-E289-40CF-AC2B-C665ED6D90C4}"/>
              </a:ext>
            </a:extLst>
          </p:cNvPr>
          <p:cNvGrpSpPr/>
          <p:nvPr/>
        </p:nvGrpSpPr>
        <p:grpSpPr>
          <a:xfrm>
            <a:off x="946693" y="2787774"/>
            <a:ext cx="677125" cy="711772"/>
            <a:chOff x="938606" y="2796082"/>
            <a:chExt cx="677125" cy="711772"/>
          </a:xfrm>
        </p:grpSpPr>
        <p:sp>
          <p:nvSpPr>
            <p:cNvPr id="48" name="任意多边形: 形状 47">
              <a:extLst>
                <a:ext uri="{FF2B5EF4-FFF2-40B4-BE49-F238E27FC236}">
                  <a16:creationId xmlns:a16="http://schemas.microsoft.com/office/drawing/2014/main" id="{0B14EF79-1706-4748-B328-8F3F9B798DFF}"/>
                </a:ext>
              </a:extLst>
            </p:cNvPr>
            <p:cNvSpPr/>
            <p:nvPr/>
          </p:nvSpPr>
          <p:spPr>
            <a:xfrm>
              <a:off x="938606" y="2796082"/>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14374880"/>
                <a:satOff val="-66667"/>
                <a:lumOff val="8366"/>
                <a:alphaOff val="0"/>
              </a:schemeClr>
            </a:lnRef>
            <a:fillRef idx="1">
              <a:schemeClr val="accent4">
                <a:hueOff val="-14374880"/>
                <a:satOff val="-66667"/>
                <a:lumOff val="8366"/>
                <a:alphaOff val="0"/>
              </a:schemeClr>
            </a:fillRef>
            <a:effectRef idx="0">
              <a:schemeClr val="accent4">
                <a:hueOff val="-14374880"/>
                <a:satOff val="-66667"/>
                <a:lumOff val="8366"/>
                <a:alphaOff val="0"/>
              </a:schemeClr>
            </a:effectRef>
            <a:fontRef idx="minor">
              <a:schemeClr val="lt1"/>
            </a:fontRef>
          </p:style>
          <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zh-CN" altLang="en-US" sz="800" kern="1200" dirty="0"/>
                <a:t>区域属性</a:t>
              </a:r>
            </a:p>
          </p:txBody>
        </p:sp>
        <p:sp>
          <p:nvSpPr>
            <p:cNvPr id="49" name="任意多边形: 形状 48">
              <a:extLst>
                <a:ext uri="{FF2B5EF4-FFF2-40B4-BE49-F238E27FC236}">
                  <a16:creationId xmlns:a16="http://schemas.microsoft.com/office/drawing/2014/main" id="{5258794B-05F6-45DC-B736-929D4F6C0255}"/>
                </a:ext>
              </a:extLst>
            </p:cNvPr>
            <p:cNvSpPr/>
            <p:nvPr/>
          </p:nvSpPr>
          <p:spPr>
            <a:xfrm>
              <a:off x="938606" y="2978950"/>
              <a:ext cx="677125" cy="528904"/>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p:spPr>
          <p:style>
            <a:lnRef idx="2">
              <a:schemeClr val="accent4">
                <a:tint val="40000"/>
                <a:alpha val="90000"/>
                <a:hueOff val="-14397010"/>
                <a:satOff val="-26161"/>
                <a:lumOff val="-525"/>
                <a:alphaOff val="0"/>
              </a:schemeClr>
            </a:lnRef>
            <a:fillRef idx="1">
              <a:schemeClr val="accent4">
                <a:tint val="40000"/>
                <a:alpha val="90000"/>
                <a:hueOff val="-14397010"/>
                <a:satOff val="-26161"/>
                <a:lumOff val="-525"/>
                <a:alphaOff val="0"/>
              </a:schemeClr>
            </a:fillRef>
            <a:effectRef idx="0">
              <a:schemeClr val="accent4">
                <a:tint val="40000"/>
                <a:alpha val="90000"/>
                <a:hueOff val="-14397010"/>
                <a:satOff val="-26161"/>
                <a:lumOff val="-525"/>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algn="l" defTabSz="266700">
                <a:lnSpc>
                  <a:spcPct val="90000"/>
                </a:lnSpc>
                <a:spcBef>
                  <a:spcPct val="0"/>
                </a:spcBef>
                <a:spcAft>
                  <a:spcPct val="15000"/>
                </a:spcAft>
                <a:buChar char="•"/>
              </a:pPr>
              <a:r>
                <a:rPr lang="zh-CN" altLang="en-US" sz="600" kern="1200" dirty="0"/>
                <a:t>渠道明细</a:t>
              </a:r>
            </a:p>
            <a:p>
              <a:pPr marL="57150" lvl="1" indent="-57150" algn="l" defTabSz="266700">
                <a:lnSpc>
                  <a:spcPct val="90000"/>
                </a:lnSpc>
                <a:spcBef>
                  <a:spcPct val="0"/>
                </a:spcBef>
                <a:spcAft>
                  <a:spcPct val="15000"/>
                </a:spcAft>
                <a:buChar char="•"/>
              </a:pPr>
              <a:r>
                <a:rPr lang="zh-CN" altLang="en-US" sz="600" kern="1200" dirty="0"/>
                <a:t>渠道偏好</a:t>
              </a:r>
            </a:p>
            <a:p>
              <a:pPr marL="57150" lvl="1" indent="-57150" algn="l" defTabSz="266700">
                <a:lnSpc>
                  <a:spcPct val="90000"/>
                </a:lnSpc>
                <a:spcBef>
                  <a:spcPct val="0"/>
                </a:spcBef>
                <a:spcAft>
                  <a:spcPct val="15000"/>
                </a:spcAft>
                <a:buChar char="•"/>
              </a:pPr>
              <a:r>
                <a:rPr lang="zh-CN" altLang="en-US" sz="600" kern="1200" dirty="0"/>
                <a:t>省份</a:t>
              </a:r>
            </a:p>
            <a:p>
              <a:pPr marL="57150" lvl="1" indent="-57150" algn="l" defTabSz="266700">
                <a:lnSpc>
                  <a:spcPct val="90000"/>
                </a:lnSpc>
                <a:spcBef>
                  <a:spcPct val="0"/>
                </a:spcBef>
                <a:spcAft>
                  <a:spcPct val="15000"/>
                </a:spcAft>
                <a:buChar char="•"/>
              </a:pPr>
              <a:r>
                <a:rPr lang="zh-CN" altLang="en-US" sz="600" kern="1200" dirty="0"/>
                <a:t>城市</a:t>
              </a:r>
            </a:p>
            <a:p>
              <a:pPr marL="57150" lvl="1" indent="-57150" algn="l" defTabSz="266700">
                <a:lnSpc>
                  <a:spcPct val="90000"/>
                </a:lnSpc>
                <a:spcBef>
                  <a:spcPct val="0"/>
                </a:spcBef>
                <a:spcAft>
                  <a:spcPct val="15000"/>
                </a:spcAft>
                <a:buChar char="•"/>
              </a:pPr>
              <a:r>
                <a:rPr lang="zh-CN" altLang="en-US" sz="600" kern="1200" dirty="0"/>
                <a:t>区域</a:t>
              </a:r>
            </a:p>
          </p:txBody>
        </p:sp>
      </p:grpSp>
      <p:grpSp>
        <p:nvGrpSpPr>
          <p:cNvPr id="35" name="组合 34">
            <a:extLst>
              <a:ext uri="{FF2B5EF4-FFF2-40B4-BE49-F238E27FC236}">
                <a16:creationId xmlns:a16="http://schemas.microsoft.com/office/drawing/2014/main" id="{35A81F3C-BC9B-4CBF-BF77-5AAB64CBDB0C}"/>
              </a:ext>
            </a:extLst>
          </p:cNvPr>
          <p:cNvGrpSpPr/>
          <p:nvPr/>
        </p:nvGrpSpPr>
        <p:grpSpPr>
          <a:xfrm>
            <a:off x="1979712" y="1285717"/>
            <a:ext cx="677125" cy="637961"/>
            <a:chOff x="1979712" y="1285717"/>
            <a:chExt cx="677125" cy="637961"/>
          </a:xfrm>
        </p:grpSpPr>
        <p:sp>
          <p:nvSpPr>
            <p:cNvPr id="53" name="任意多边形: 形状 52">
              <a:extLst>
                <a:ext uri="{FF2B5EF4-FFF2-40B4-BE49-F238E27FC236}">
                  <a16:creationId xmlns:a16="http://schemas.microsoft.com/office/drawing/2014/main" id="{E5733992-4BDE-46CA-BA8D-EE7F7647DE9D}"/>
                </a:ext>
              </a:extLst>
            </p:cNvPr>
            <p:cNvSpPr/>
            <p:nvPr/>
          </p:nvSpPr>
          <p:spPr>
            <a:xfrm>
              <a:off x="1979712" y="128571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zh-CN" altLang="en-US" sz="800" kern="1200" dirty="0"/>
                <a:t>感知</a:t>
              </a:r>
            </a:p>
          </p:txBody>
        </p:sp>
        <p:sp>
          <p:nvSpPr>
            <p:cNvPr id="54" name="任意多边形: 形状 53">
              <a:extLst>
                <a:ext uri="{FF2B5EF4-FFF2-40B4-BE49-F238E27FC236}">
                  <a16:creationId xmlns:a16="http://schemas.microsoft.com/office/drawing/2014/main" id="{253898D8-5259-4052-9C14-4CFFD122C340}"/>
                </a:ext>
              </a:extLst>
            </p:cNvPr>
            <p:cNvSpPr/>
            <p:nvPr/>
          </p:nvSpPr>
          <p:spPr>
            <a:xfrm>
              <a:off x="1979712" y="1468585"/>
              <a:ext cx="677125" cy="455093"/>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p:spPr>
          <p:style>
            <a:lnRef idx="2">
              <a:schemeClr val="accent4">
                <a:tint val="40000"/>
                <a:alpha val="90000"/>
                <a:hueOff val="-21595514"/>
                <a:satOff val="-39242"/>
                <a:lumOff val="-787"/>
                <a:alphaOff val="0"/>
              </a:schemeClr>
            </a:lnRef>
            <a:fillRef idx="1">
              <a:schemeClr val="accent4">
                <a:tint val="40000"/>
                <a:alpha val="90000"/>
                <a:hueOff val="-21595514"/>
                <a:satOff val="-39242"/>
                <a:lumOff val="-787"/>
                <a:alphaOff val="0"/>
              </a:schemeClr>
            </a:fillRef>
            <a:effectRef idx="0">
              <a:schemeClr val="accent4">
                <a:tint val="40000"/>
                <a:alpha val="90000"/>
                <a:hueOff val="-21595514"/>
                <a:satOff val="-39242"/>
                <a:lumOff val="-787"/>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algn="l" defTabSz="266700">
                <a:lnSpc>
                  <a:spcPct val="90000"/>
                </a:lnSpc>
                <a:spcBef>
                  <a:spcPct val="0"/>
                </a:spcBef>
                <a:spcAft>
                  <a:spcPct val="15000"/>
                </a:spcAft>
                <a:buChar char="•"/>
              </a:pPr>
              <a:r>
                <a:rPr lang="zh-CN" altLang="en-US" sz="600" kern="1200" dirty="0"/>
                <a:t>独立访问</a:t>
              </a:r>
            </a:p>
            <a:p>
              <a:pPr marL="57150" lvl="1" indent="-57150" algn="l" defTabSz="266700">
                <a:lnSpc>
                  <a:spcPct val="90000"/>
                </a:lnSpc>
                <a:spcBef>
                  <a:spcPct val="0"/>
                </a:spcBef>
                <a:spcAft>
                  <a:spcPct val="15000"/>
                </a:spcAft>
                <a:buChar char="•"/>
              </a:pPr>
              <a:r>
                <a:rPr lang="zh-CN" altLang="en-US" sz="600" kern="1200" dirty="0"/>
                <a:t>文章阅读</a:t>
              </a:r>
            </a:p>
            <a:p>
              <a:pPr marL="57150" lvl="1" indent="-57150" algn="l" defTabSz="266700">
                <a:lnSpc>
                  <a:spcPct val="90000"/>
                </a:lnSpc>
                <a:spcBef>
                  <a:spcPct val="0"/>
                </a:spcBef>
                <a:spcAft>
                  <a:spcPct val="15000"/>
                </a:spcAft>
                <a:buChar char="•"/>
              </a:pPr>
              <a:r>
                <a:rPr lang="zh-CN" altLang="en-US" sz="600" kern="1200" dirty="0"/>
                <a:t>独立投放触达</a:t>
              </a:r>
            </a:p>
            <a:p>
              <a:pPr marL="57150" lvl="1" indent="-57150" algn="l" defTabSz="266700">
                <a:lnSpc>
                  <a:spcPct val="90000"/>
                </a:lnSpc>
                <a:spcBef>
                  <a:spcPct val="0"/>
                </a:spcBef>
                <a:spcAft>
                  <a:spcPct val="15000"/>
                </a:spcAft>
                <a:buChar char="•"/>
              </a:pPr>
              <a:r>
                <a:rPr lang="zh-CN" altLang="en-US" sz="600" kern="1200" dirty="0"/>
                <a:t>浏览商品</a:t>
              </a:r>
            </a:p>
          </p:txBody>
        </p:sp>
      </p:grpSp>
      <p:grpSp>
        <p:nvGrpSpPr>
          <p:cNvPr id="37" name="组合 36">
            <a:extLst>
              <a:ext uri="{FF2B5EF4-FFF2-40B4-BE49-F238E27FC236}">
                <a16:creationId xmlns:a16="http://schemas.microsoft.com/office/drawing/2014/main" id="{1713A54F-80B0-4B12-AA98-F9E26287C5A7}"/>
              </a:ext>
            </a:extLst>
          </p:cNvPr>
          <p:cNvGrpSpPr/>
          <p:nvPr/>
        </p:nvGrpSpPr>
        <p:grpSpPr>
          <a:xfrm>
            <a:off x="1979711" y="2067694"/>
            <a:ext cx="677125" cy="912562"/>
            <a:chOff x="1979711" y="2148027"/>
            <a:chExt cx="677125" cy="912562"/>
          </a:xfrm>
        </p:grpSpPr>
        <p:sp>
          <p:nvSpPr>
            <p:cNvPr id="57" name="任意多边形: 形状 56">
              <a:extLst>
                <a:ext uri="{FF2B5EF4-FFF2-40B4-BE49-F238E27FC236}">
                  <a16:creationId xmlns:a16="http://schemas.microsoft.com/office/drawing/2014/main" id="{73B55BBA-CA32-46E4-A444-AEACD6F4018A}"/>
                </a:ext>
              </a:extLst>
            </p:cNvPr>
            <p:cNvSpPr/>
            <p:nvPr/>
          </p:nvSpPr>
          <p:spPr>
            <a:xfrm>
              <a:off x="1979711" y="214802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0070C0"/>
            </a:solidFill>
            <a:ln>
              <a:solidFill>
                <a:srgbClr val="0070C0"/>
              </a:solidFill>
            </a:ln>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zh-CN" altLang="en-US" sz="800" dirty="0"/>
                <a:t>兴趣</a:t>
              </a:r>
              <a:endParaRPr lang="zh-CN" altLang="en-US" sz="800" kern="1200" dirty="0"/>
            </a:p>
          </p:txBody>
        </p:sp>
        <p:sp>
          <p:nvSpPr>
            <p:cNvPr id="58" name="任意多边形: 形状 57">
              <a:extLst>
                <a:ext uri="{FF2B5EF4-FFF2-40B4-BE49-F238E27FC236}">
                  <a16:creationId xmlns:a16="http://schemas.microsoft.com/office/drawing/2014/main" id="{19FE1A60-7973-44A7-A25E-704655609E38}"/>
                </a:ext>
              </a:extLst>
            </p:cNvPr>
            <p:cNvSpPr/>
            <p:nvPr/>
          </p:nvSpPr>
          <p:spPr>
            <a:xfrm>
              <a:off x="1979711" y="2330895"/>
              <a:ext cx="677125" cy="729694"/>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a:solidFill>
              <a:srgbClr val="BDE3FF"/>
            </a:solidFill>
            <a:ln>
              <a:solidFill>
                <a:srgbClr val="BDE3FF"/>
              </a:solidFill>
            </a:ln>
          </p:spPr>
          <p:style>
            <a:lnRef idx="2">
              <a:schemeClr val="accent4">
                <a:tint val="40000"/>
                <a:alpha val="90000"/>
                <a:hueOff val="-21595514"/>
                <a:satOff val="-39242"/>
                <a:lumOff val="-787"/>
                <a:alphaOff val="0"/>
              </a:schemeClr>
            </a:lnRef>
            <a:fillRef idx="1">
              <a:schemeClr val="accent4">
                <a:tint val="40000"/>
                <a:alpha val="90000"/>
                <a:hueOff val="-21595514"/>
                <a:satOff val="-39242"/>
                <a:lumOff val="-787"/>
                <a:alphaOff val="0"/>
              </a:schemeClr>
            </a:fillRef>
            <a:effectRef idx="0">
              <a:schemeClr val="accent4">
                <a:tint val="40000"/>
                <a:alpha val="90000"/>
                <a:hueOff val="-21595514"/>
                <a:satOff val="-39242"/>
                <a:lumOff val="-787"/>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defTabSz="266700">
                <a:lnSpc>
                  <a:spcPct val="90000"/>
                </a:lnSpc>
                <a:spcAft>
                  <a:spcPct val="15000"/>
                </a:spcAft>
                <a:buChar char="•"/>
              </a:pPr>
              <a:r>
                <a:rPr lang="zh-CN" altLang="en-US" sz="600" dirty="0"/>
                <a:t>微信粉丝</a:t>
              </a:r>
            </a:p>
            <a:p>
              <a:pPr marL="57150" lvl="1" indent="-57150" defTabSz="266700">
                <a:lnSpc>
                  <a:spcPct val="90000"/>
                </a:lnSpc>
                <a:spcAft>
                  <a:spcPct val="15000"/>
                </a:spcAft>
                <a:buChar char="•"/>
              </a:pPr>
              <a:r>
                <a:rPr lang="zh-CN" altLang="en-US" sz="600" dirty="0"/>
                <a:t>活动报名</a:t>
              </a:r>
            </a:p>
            <a:p>
              <a:pPr marL="57150" lvl="1" indent="-57150" defTabSz="266700">
                <a:lnSpc>
                  <a:spcPct val="90000"/>
                </a:lnSpc>
                <a:spcAft>
                  <a:spcPct val="15000"/>
                </a:spcAft>
                <a:buChar char="•"/>
              </a:pPr>
              <a:r>
                <a:rPr lang="zh-CN" altLang="en-US" sz="600" dirty="0"/>
                <a:t>活动领样</a:t>
              </a:r>
            </a:p>
            <a:p>
              <a:pPr marL="57150" lvl="1" indent="-57150" defTabSz="266700">
                <a:lnSpc>
                  <a:spcPct val="90000"/>
                </a:lnSpc>
                <a:spcAft>
                  <a:spcPct val="15000"/>
                </a:spcAft>
                <a:buChar char="•"/>
              </a:pPr>
              <a:r>
                <a:rPr lang="zh-CN" altLang="en-US" sz="600" dirty="0"/>
                <a:t>线上店铺会员</a:t>
              </a:r>
            </a:p>
            <a:p>
              <a:pPr marL="57150" lvl="1" indent="-57150" defTabSz="266700">
                <a:lnSpc>
                  <a:spcPct val="90000"/>
                </a:lnSpc>
                <a:spcAft>
                  <a:spcPct val="15000"/>
                </a:spcAft>
                <a:buChar char="•"/>
              </a:pPr>
              <a:r>
                <a:rPr lang="zh-CN" altLang="en-US" sz="600" dirty="0"/>
                <a:t>线下门店会员</a:t>
              </a:r>
            </a:p>
            <a:p>
              <a:pPr marL="57150" lvl="1" indent="-57150" defTabSz="266700">
                <a:lnSpc>
                  <a:spcPct val="90000"/>
                </a:lnSpc>
                <a:spcAft>
                  <a:spcPct val="15000"/>
                </a:spcAft>
                <a:buChar char="•"/>
              </a:pPr>
              <a:r>
                <a:rPr lang="zh-CN" altLang="en-US" sz="600" dirty="0"/>
                <a:t>营销互动</a:t>
              </a:r>
            </a:p>
            <a:p>
              <a:pPr marL="57150" lvl="1" indent="-57150" defTabSz="266700">
                <a:lnSpc>
                  <a:spcPct val="90000"/>
                </a:lnSpc>
                <a:spcAft>
                  <a:spcPct val="15000"/>
                </a:spcAft>
                <a:buChar char="•"/>
              </a:pPr>
              <a:r>
                <a:rPr lang="zh-CN" altLang="en-US" sz="600" dirty="0"/>
                <a:t>领优惠券</a:t>
              </a:r>
              <a:endParaRPr lang="zh-CN" altLang="en-US" sz="600" kern="1200" dirty="0"/>
            </a:p>
          </p:txBody>
        </p:sp>
      </p:grpSp>
      <p:grpSp>
        <p:nvGrpSpPr>
          <p:cNvPr id="38" name="组合 37">
            <a:extLst>
              <a:ext uri="{FF2B5EF4-FFF2-40B4-BE49-F238E27FC236}">
                <a16:creationId xmlns:a16="http://schemas.microsoft.com/office/drawing/2014/main" id="{811A130F-5490-47FC-9208-BD61C63D90DF}"/>
              </a:ext>
            </a:extLst>
          </p:cNvPr>
          <p:cNvGrpSpPr/>
          <p:nvPr/>
        </p:nvGrpSpPr>
        <p:grpSpPr>
          <a:xfrm>
            <a:off x="1979711" y="3147814"/>
            <a:ext cx="677125" cy="306916"/>
            <a:chOff x="1979711" y="3272946"/>
            <a:chExt cx="677125" cy="306916"/>
          </a:xfrm>
        </p:grpSpPr>
        <p:sp>
          <p:nvSpPr>
            <p:cNvPr id="59" name="任意多边形: 形状 58">
              <a:extLst>
                <a:ext uri="{FF2B5EF4-FFF2-40B4-BE49-F238E27FC236}">
                  <a16:creationId xmlns:a16="http://schemas.microsoft.com/office/drawing/2014/main" id="{B1B359F6-59E3-4CC3-95D9-76EB1F187BC3}"/>
                </a:ext>
              </a:extLst>
            </p:cNvPr>
            <p:cNvSpPr/>
            <p:nvPr/>
          </p:nvSpPr>
          <p:spPr>
            <a:xfrm>
              <a:off x="1979711" y="3272946"/>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FFC000"/>
            </a:solidFill>
            <a:ln>
              <a:solidFill>
                <a:srgbClr val="FFC000"/>
              </a:solid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zh-CN" altLang="en-US" sz="800" kern="1200" dirty="0"/>
                <a:t>购买</a:t>
              </a:r>
            </a:p>
          </p:txBody>
        </p:sp>
        <p:sp>
          <p:nvSpPr>
            <p:cNvPr id="60" name="任意多边形: 形状 59">
              <a:extLst>
                <a:ext uri="{FF2B5EF4-FFF2-40B4-BE49-F238E27FC236}">
                  <a16:creationId xmlns:a16="http://schemas.microsoft.com/office/drawing/2014/main" id="{4B99A8D4-5D34-4D18-881D-4D8D93A3B803}"/>
                </a:ext>
              </a:extLst>
            </p:cNvPr>
            <p:cNvSpPr/>
            <p:nvPr/>
          </p:nvSpPr>
          <p:spPr>
            <a:xfrm>
              <a:off x="1979711" y="3455814"/>
              <a:ext cx="677125" cy="124048"/>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a:solidFill>
              <a:srgbClr val="FFDF9F">
                <a:alpha val="89804"/>
              </a:srgbClr>
            </a:solidFill>
            <a:ln>
              <a:solidFill>
                <a:srgbClr val="FFDF9F">
                  <a:alpha val="89804"/>
                </a:srgbClr>
              </a:solidFill>
            </a:ln>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algn="l" defTabSz="266700">
                <a:lnSpc>
                  <a:spcPct val="90000"/>
                </a:lnSpc>
                <a:spcBef>
                  <a:spcPct val="0"/>
                </a:spcBef>
                <a:spcAft>
                  <a:spcPct val="15000"/>
                </a:spcAft>
                <a:buChar char="•"/>
              </a:pPr>
              <a:r>
                <a:rPr lang="zh-CN" altLang="en-US" sz="600" kern="1200" dirty="0"/>
                <a:t>交易</a:t>
              </a:r>
            </a:p>
          </p:txBody>
        </p:sp>
      </p:grpSp>
      <p:grpSp>
        <p:nvGrpSpPr>
          <p:cNvPr id="36" name="组合 35">
            <a:extLst>
              <a:ext uri="{FF2B5EF4-FFF2-40B4-BE49-F238E27FC236}">
                <a16:creationId xmlns:a16="http://schemas.microsoft.com/office/drawing/2014/main" id="{621945C1-AEE1-4860-84E6-9F6FE674AA0D}"/>
              </a:ext>
            </a:extLst>
          </p:cNvPr>
          <p:cNvGrpSpPr/>
          <p:nvPr/>
        </p:nvGrpSpPr>
        <p:grpSpPr>
          <a:xfrm>
            <a:off x="1979711" y="3606462"/>
            <a:ext cx="677125" cy="477456"/>
            <a:chOff x="1979711" y="3822486"/>
            <a:chExt cx="677125" cy="477456"/>
          </a:xfrm>
        </p:grpSpPr>
        <p:sp>
          <p:nvSpPr>
            <p:cNvPr id="62" name="任意多边形: 形状 61">
              <a:extLst>
                <a:ext uri="{FF2B5EF4-FFF2-40B4-BE49-F238E27FC236}">
                  <a16:creationId xmlns:a16="http://schemas.microsoft.com/office/drawing/2014/main" id="{877F871F-B81D-4DF2-A9C2-5A45804BA205}"/>
                </a:ext>
              </a:extLst>
            </p:cNvPr>
            <p:cNvSpPr/>
            <p:nvPr/>
          </p:nvSpPr>
          <p:spPr>
            <a:xfrm>
              <a:off x="1979711" y="3822486"/>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7187440"/>
                <a:satOff val="-33333"/>
                <a:lumOff val="4183"/>
                <a:alphaOff val="0"/>
              </a:schemeClr>
            </a:lnRef>
            <a:fillRef idx="1">
              <a:schemeClr val="accent4">
                <a:hueOff val="-7187440"/>
                <a:satOff val="-33333"/>
                <a:lumOff val="4183"/>
                <a:alphaOff val="0"/>
              </a:schemeClr>
            </a:fillRef>
            <a:effectRef idx="0">
              <a:schemeClr val="accent4">
                <a:hueOff val="-7187440"/>
                <a:satOff val="-33333"/>
                <a:lumOff val="4183"/>
                <a:alphaOff val="0"/>
              </a:schemeClr>
            </a:effectRef>
            <a:fontRef idx="minor">
              <a:schemeClr val="lt1"/>
            </a:fontRef>
          </p:style>
          <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zh-CN" altLang="en-US" sz="800" kern="1200" dirty="0"/>
                <a:t>忠诚</a:t>
              </a:r>
            </a:p>
          </p:txBody>
        </p:sp>
        <p:sp>
          <p:nvSpPr>
            <p:cNvPr id="63" name="任意多边形: 形状 62">
              <a:extLst>
                <a:ext uri="{FF2B5EF4-FFF2-40B4-BE49-F238E27FC236}">
                  <a16:creationId xmlns:a16="http://schemas.microsoft.com/office/drawing/2014/main" id="{8915672B-0937-4394-A24F-BAC28D32A3DB}"/>
                </a:ext>
              </a:extLst>
            </p:cNvPr>
            <p:cNvSpPr/>
            <p:nvPr/>
          </p:nvSpPr>
          <p:spPr>
            <a:xfrm>
              <a:off x="1979711" y="4005354"/>
              <a:ext cx="677125" cy="294588"/>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p:spPr>
          <p:style>
            <a:lnRef idx="2">
              <a:schemeClr val="accent4">
                <a:tint val="40000"/>
                <a:alpha val="90000"/>
                <a:hueOff val="-7198505"/>
                <a:satOff val="-13081"/>
                <a:lumOff val="-262"/>
                <a:alphaOff val="0"/>
              </a:schemeClr>
            </a:lnRef>
            <a:fillRef idx="1">
              <a:schemeClr val="accent4">
                <a:tint val="40000"/>
                <a:alpha val="90000"/>
                <a:hueOff val="-7198505"/>
                <a:satOff val="-13081"/>
                <a:lumOff val="-262"/>
                <a:alphaOff val="0"/>
              </a:schemeClr>
            </a:fillRef>
            <a:effectRef idx="0">
              <a:schemeClr val="accent4">
                <a:tint val="40000"/>
                <a:alpha val="90000"/>
                <a:hueOff val="-7198505"/>
                <a:satOff val="-13081"/>
                <a:lumOff val="-262"/>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defTabSz="266700">
                <a:lnSpc>
                  <a:spcPct val="90000"/>
                </a:lnSpc>
                <a:spcAft>
                  <a:spcPct val="15000"/>
                </a:spcAft>
                <a:buChar char="•"/>
              </a:pPr>
              <a:r>
                <a:rPr lang="zh-CN" altLang="en-US" sz="600" dirty="0"/>
                <a:t>会员</a:t>
              </a:r>
            </a:p>
            <a:p>
              <a:pPr marL="57150" lvl="1" indent="-57150" defTabSz="266700">
                <a:lnSpc>
                  <a:spcPct val="90000"/>
                </a:lnSpc>
                <a:spcAft>
                  <a:spcPct val="15000"/>
                </a:spcAft>
                <a:buChar char="•"/>
              </a:pPr>
              <a:r>
                <a:rPr lang="zh-CN" altLang="en-US" sz="600" dirty="0"/>
                <a:t>正向评论</a:t>
              </a:r>
            </a:p>
            <a:p>
              <a:pPr marL="57150" lvl="1" indent="-57150" defTabSz="266700">
                <a:lnSpc>
                  <a:spcPct val="90000"/>
                </a:lnSpc>
                <a:spcAft>
                  <a:spcPct val="15000"/>
                </a:spcAft>
                <a:buChar char="•"/>
              </a:pPr>
              <a:r>
                <a:rPr lang="zh-CN" altLang="en-US" sz="600" dirty="0"/>
                <a:t>重复购买</a:t>
              </a:r>
              <a:endParaRPr lang="zh-CN" altLang="en-US" sz="600" kern="1200" dirty="0"/>
            </a:p>
          </p:txBody>
        </p:sp>
      </p:grpSp>
      <p:grpSp>
        <p:nvGrpSpPr>
          <p:cNvPr id="47" name="组合 46">
            <a:extLst>
              <a:ext uri="{FF2B5EF4-FFF2-40B4-BE49-F238E27FC236}">
                <a16:creationId xmlns:a16="http://schemas.microsoft.com/office/drawing/2014/main" id="{FE809555-E91F-4D20-8B31-EFD3CCC9888B}"/>
              </a:ext>
            </a:extLst>
          </p:cNvPr>
          <p:cNvGrpSpPr/>
          <p:nvPr/>
        </p:nvGrpSpPr>
        <p:grpSpPr>
          <a:xfrm>
            <a:off x="2995055" y="3392706"/>
            <a:ext cx="677125" cy="637961"/>
            <a:chOff x="2995105" y="1285717"/>
            <a:chExt cx="677125" cy="637961"/>
          </a:xfrm>
        </p:grpSpPr>
        <p:sp>
          <p:nvSpPr>
            <p:cNvPr id="67" name="任意多边形: 形状 66">
              <a:extLst>
                <a:ext uri="{FF2B5EF4-FFF2-40B4-BE49-F238E27FC236}">
                  <a16:creationId xmlns:a16="http://schemas.microsoft.com/office/drawing/2014/main" id="{60427429-167D-4426-832D-4D3E083F4562}"/>
                </a:ext>
              </a:extLst>
            </p:cNvPr>
            <p:cNvSpPr/>
            <p:nvPr/>
          </p:nvSpPr>
          <p:spPr>
            <a:xfrm>
              <a:off x="2995105" y="128571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14374880"/>
                <a:satOff val="-66667"/>
                <a:lumOff val="8366"/>
                <a:alphaOff val="0"/>
              </a:schemeClr>
            </a:lnRef>
            <a:fillRef idx="1">
              <a:schemeClr val="accent4">
                <a:hueOff val="-14374880"/>
                <a:satOff val="-66667"/>
                <a:lumOff val="8366"/>
                <a:alphaOff val="0"/>
              </a:schemeClr>
            </a:fillRef>
            <a:effectRef idx="0">
              <a:schemeClr val="accent4">
                <a:hueOff val="-14374880"/>
                <a:satOff val="-66667"/>
                <a:lumOff val="8366"/>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dirty="0"/>
                <a:t>消费特征</a:t>
              </a:r>
              <a:endParaRPr lang="zh-CN" altLang="en-US" sz="800" kern="1200" dirty="0"/>
            </a:p>
          </p:txBody>
        </p:sp>
        <p:sp>
          <p:nvSpPr>
            <p:cNvPr id="68" name="任意多边形: 形状 67">
              <a:extLst>
                <a:ext uri="{FF2B5EF4-FFF2-40B4-BE49-F238E27FC236}">
                  <a16:creationId xmlns:a16="http://schemas.microsoft.com/office/drawing/2014/main" id="{07905CB5-1249-4C72-9D20-9BD0CD1E942B}"/>
                </a:ext>
              </a:extLst>
            </p:cNvPr>
            <p:cNvSpPr/>
            <p:nvPr/>
          </p:nvSpPr>
          <p:spPr>
            <a:xfrm>
              <a:off x="2995105" y="1468585"/>
              <a:ext cx="677125" cy="455093"/>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p:spPr>
          <p:style>
            <a:lnRef idx="2">
              <a:schemeClr val="accent4">
                <a:tint val="40000"/>
                <a:alpha val="90000"/>
                <a:hueOff val="-14397010"/>
                <a:satOff val="-26161"/>
                <a:lumOff val="-525"/>
                <a:alphaOff val="0"/>
              </a:schemeClr>
            </a:lnRef>
            <a:fillRef idx="1">
              <a:schemeClr val="accent4">
                <a:tint val="40000"/>
                <a:alpha val="90000"/>
                <a:hueOff val="-14397010"/>
                <a:satOff val="-26161"/>
                <a:lumOff val="-525"/>
                <a:alphaOff val="0"/>
              </a:schemeClr>
            </a:fillRef>
            <a:effectRef idx="0">
              <a:schemeClr val="accent4">
                <a:tint val="40000"/>
                <a:alpha val="90000"/>
                <a:hueOff val="-14397010"/>
                <a:satOff val="-26161"/>
                <a:lumOff val="-525"/>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defTabSz="266700">
                <a:lnSpc>
                  <a:spcPct val="90000"/>
                </a:lnSpc>
                <a:spcAft>
                  <a:spcPct val="15000"/>
                </a:spcAft>
                <a:buChar char="•"/>
              </a:pPr>
              <a:r>
                <a:rPr lang="zh-CN" altLang="en-US" sz="600" dirty="0"/>
                <a:t>金额特征</a:t>
              </a:r>
            </a:p>
            <a:p>
              <a:pPr marL="57150" lvl="1" indent="-57150" defTabSz="266700">
                <a:lnSpc>
                  <a:spcPct val="90000"/>
                </a:lnSpc>
                <a:spcAft>
                  <a:spcPct val="15000"/>
                </a:spcAft>
                <a:buChar char="•"/>
              </a:pPr>
              <a:r>
                <a:rPr lang="zh-CN" altLang="en-US" sz="600" dirty="0"/>
                <a:t>频次特征</a:t>
              </a:r>
            </a:p>
            <a:p>
              <a:pPr marL="57150" lvl="1" indent="-57150" defTabSz="266700">
                <a:lnSpc>
                  <a:spcPct val="90000"/>
                </a:lnSpc>
                <a:spcAft>
                  <a:spcPct val="15000"/>
                </a:spcAft>
                <a:buChar char="•"/>
              </a:pPr>
              <a:r>
                <a:rPr lang="zh-CN" altLang="en-US" sz="600" dirty="0"/>
                <a:t>最值消费</a:t>
              </a:r>
            </a:p>
            <a:p>
              <a:pPr marL="57150" lvl="1" indent="-57150" defTabSz="266700">
                <a:lnSpc>
                  <a:spcPct val="90000"/>
                </a:lnSpc>
                <a:spcAft>
                  <a:spcPct val="15000"/>
                </a:spcAft>
                <a:buChar char="•"/>
              </a:pPr>
              <a:r>
                <a:rPr lang="zh-CN" altLang="en-US" sz="600" dirty="0"/>
                <a:t>最近消费时间</a:t>
              </a:r>
              <a:endParaRPr lang="zh-CN" altLang="en-US" sz="600" kern="1200" dirty="0"/>
            </a:p>
          </p:txBody>
        </p:sp>
      </p:grpSp>
      <p:grpSp>
        <p:nvGrpSpPr>
          <p:cNvPr id="44" name="组合 43">
            <a:extLst>
              <a:ext uri="{FF2B5EF4-FFF2-40B4-BE49-F238E27FC236}">
                <a16:creationId xmlns:a16="http://schemas.microsoft.com/office/drawing/2014/main" id="{6F31E89A-D0E0-40E7-9285-FF0DF198B9E3}"/>
              </a:ext>
            </a:extLst>
          </p:cNvPr>
          <p:cNvGrpSpPr/>
          <p:nvPr/>
        </p:nvGrpSpPr>
        <p:grpSpPr>
          <a:xfrm>
            <a:off x="2986084" y="2606299"/>
            <a:ext cx="677125" cy="576066"/>
            <a:chOff x="2995105" y="2067692"/>
            <a:chExt cx="677125" cy="576066"/>
          </a:xfrm>
        </p:grpSpPr>
        <p:sp>
          <p:nvSpPr>
            <p:cNvPr id="69" name="任意多边形: 形状 68">
              <a:extLst>
                <a:ext uri="{FF2B5EF4-FFF2-40B4-BE49-F238E27FC236}">
                  <a16:creationId xmlns:a16="http://schemas.microsoft.com/office/drawing/2014/main" id="{C6874AAA-5DDC-49B0-9A05-06D2289C4E17}"/>
                </a:ext>
              </a:extLst>
            </p:cNvPr>
            <p:cNvSpPr/>
            <p:nvPr/>
          </p:nvSpPr>
          <p:spPr>
            <a:xfrm>
              <a:off x="2995105" y="2067692"/>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dirty="0"/>
                <a:t>消费习惯</a:t>
              </a:r>
              <a:endParaRPr lang="zh-CN" altLang="en-US" sz="800" kern="1200" dirty="0"/>
            </a:p>
          </p:txBody>
        </p:sp>
        <p:sp>
          <p:nvSpPr>
            <p:cNvPr id="70" name="任意多边形: 形状 69">
              <a:extLst>
                <a:ext uri="{FF2B5EF4-FFF2-40B4-BE49-F238E27FC236}">
                  <a16:creationId xmlns:a16="http://schemas.microsoft.com/office/drawing/2014/main" id="{49FD84F7-6A0D-4A60-B585-963A3CB42ABC}"/>
                </a:ext>
              </a:extLst>
            </p:cNvPr>
            <p:cNvSpPr/>
            <p:nvPr/>
          </p:nvSpPr>
          <p:spPr>
            <a:xfrm>
              <a:off x="2995105" y="2250560"/>
              <a:ext cx="677125" cy="393198"/>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p:spPr>
          <p:style>
            <a:lnRef idx="2">
              <a:schemeClr val="accent4">
                <a:tint val="40000"/>
                <a:alpha val="90000"/>
                <a:hueOff val="-21595514"/>
                <a:satOff val="-39242"/>
                <a:lumOff val="-787"/>
                <a:alphaOff val="0"/>
              </a:schemeClr>
            </a:lnRef>
            <a:fillRef idx="1">
              <a:schemeClr val="accent4">
                <a:tint val="40000"/>
                <a:alpha val="90000"/>
                <a:hueOff val="-21595514"/>
                <a:satOff val="-39242"/>
                <a:lumOff val="-787"/>
                <a:alphaOff val="0"/>
              </a:schemeClr>
            </a:fillRef>
            <a:effectRef idx="0">
              <a:schemeClr val="accent4">
                <a:tint val="40000"/>
                <a:alpha val="90000"/>
                <a:hueOff val="-21595514"/>
                <a:satOff val="-39242"/>
                <a:lumOff val="-787"/>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defTabSz="266700">
                <a:lnSpc>
                  <a:spcPct val="90000"/>
                </a:lnSpc>
                <a:spcAft>
                  <a:spcPct val="15000"/>
                </a:spcAft>
                <a:buChar char="•"/>
              </a:pPr>
              <a:r>
                <a:rPr lang="zh-CN" altLang="en-US" sz="600" dirty="0"/>
                <a:t>周消费习惯</a:t>
              </a:r>
            </a:p>
            <a:p>
              <a:pPr marL="57150" lvl="1" indent="-57150" defTabSz="266700">
                <a:lnSpc>
                  <a:spcPct val="90000"/>
                </a:lnSpc>
                <a:spcAft>
                  <a:spcPct val="15000"/>
                </a:spcAft>
                <a:buChar char="•"/>
              </a:pPr>
              <a:r>
                <a:rPr lang="zh-CN" altLang="en-US" sz="600" dirty="0"/>
                <a:t>月消费习惯</a:t>
              </a:r>
            </a:p>
            <a:p>
              <a:pPr marL="57150" lvl="1" indent="-57150" defTabSz="266700">
                <a:lnSpc>
                  <a:spcPct val="90000"/>
                </a:lnSpc>
                <a:spcAft>
                  <a:spcPct val="15000"/>
                </a:spcAft>
                <a:buChar char="•"/>
              </a:pPr>
              <a:r>
                <a:rPr lang="zh-CN" altLang="en-US" sz="600" dirty="0"/>
                <a:t>商品品类偏好</a:t>
              </a:r>
              <a:endParaRPr lang="zh-CN" altLang="en-US" sz="600" kern="1200" dirty="0"/>
            </a:p>
          </p:txBody>
        </p:sp>
      </p:grpSp>
      <p:grpSp>
        <p:nvGrpSpPr>
          <p:cNvPr id="39" name="组合 38">
            <a:extLst>
              <a:ext uri="{FF2B5EF4-FFF2-40B4-BE49-F238E27FC236}">
                <a16:creationId xmlns:a16="http://schemas.microsoft.com/office/drawing/2014/main" id="{42D7F148-AC7A-41BA-8796-2C6FDA7E19C5}"/>
              </a:ext>
            </a:extLst>
          </p:cNvPr>
          <p:cNvGrpSpPr/>
          <p:nvPr/>
        </p:nvGrpSpPr>
        <p:grpSpPr>
          <a:xfrm>
            <a:off x="2986085" y="1285717"/>
            <a:ext cx="677125" cy="442066"/>
            <a:chOff x="2995104" y="2797388"/>
            <a:chExt cx="677125" cy="442066"/>
          </a:xfrm>
        </p:grpSpPr>
        <p:sp>
          <p:nvSpPr>
            <p:cNvPr id="71" name="任意多边形: 形状 70">
              <a:extLst>
                <a:ext uri="{FF2B5EF4-FFF2-40B4-BE49-F238E27FC236}">
                  <a16:creationId xmlns:a16="http://schemas.microsoft.com/office/drawing/2014/main" id="{CC9EE251-5A27-47F2-AC30-7454AD161ED0}"/>
                </a:ext>
              </a:extLst>
            </p:cNvPr>
            <p:cNvSpPr/>
            <p:nvPr/>
          </p:nvSpPr>
          <p:spPr>
            <a:xfrm>
              <a:off x="2995104" y="2797388"/>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0070C0"/>
            </a:solidFill>
            <a:ln>
              <a:solidFill>
                <a:srgbClr val="0070C0"/>
              </a:solidFill>
            </a:ln>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dirty="0"/>
                <a:t>回购属性</a:t>
              </a:r>
              <a:endParaRPr lang="zh-CN" altLang="en-US" sz="800" kern="1200" dirty="0"/>
            </a:p>
          </p:txBody>
        </p:sp>
        <p:sp>
          <p:nvSpPr>
            <p:cNvPr id="72" name="任意多边形: 形状 71">
              <a:extLst>
                <a:ext uri="{FF2B5EF4-FFF2-40B4-BE49-F238E27FC236}">
                  <a16:creationId xmlns:a16="http://schemas.microsoft.com/office/drawing/2014/main" id="{B40BB878-42EE-4920-A917-7398AC8730D0}"/>
                </a:ext>
              </a:extLst>
            </p:cNvPr>
            <p:cNvSpPr/>
            <p:nvPr/>
          </p:nvSpPr>
          <p:spPr>
            <a:xfrm>
              <a:off x="2995104" y="2980256"/>
              <a:ext cx="677125" cy="259198"/>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a:solidFill>
              <a:srgbClr val="BDE3FF"/>
            </a:solidFill>
            <a:ln>
              <a:solidFill>
                <a:srgbClr val="BDE3FF"/>
              </a:solidFill>
            </a:ln>
          </p:spPr>
          <p:style>
            <a:lnRef idx="2">
              <a:schemeClr val="accent4">
                <a:tint val="40000"/>
                <a:alpha val="90000"/>
                <a:hueOff val="-21595514"/>
                <a:satOff val="-39242"/>
                <a:lumOff val="-787"/>
                <a:alphaOff val="0"/>
              </a:schemeClr>
            </a:lnRef>
            <a:fillRef idx="1">
              <a:schemeClr val="accent4">
                <a:tint val="40000"/>
                <a:alpha val="90000"/>
                <a:hueOff val="-21595514"/>
                <a:satOff val="-39242"/>
                <a:lumOff val="-787"/>
                <a:alphaOff val="0"/>
              </a:schemeClr>
            </a:fillRef>
            <a:effectRef idx="0">
              <a:schemeClr val="accent4">
                <a:tint val="40000"/>
                <a:alpha val="90000"/>
                <a:hueOff val="-21595514"/>
                <a:satOff val="-39242"/>
                <a:lumOff val="-787"/>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defTabSz="266700">
                <a:lnSpc>
                  <a:spcPct val="90000"/>
                </a:lnSpc>
                <a:spcAft>
                  <a:spcPct val="15000"/>
                </a:spcAft>
                <a:buChar char="•"/>
              </a:pPr>
              <a:r>
                <a:rPr lang="zh-CN" altLang="en-US" sz="600" dirty="0"/>
                <a:t>回购周期</a:t>
              </a:r>
            </a:p>
            <a:p>
              <a:pPr marL="57150" lvl="1" indent="-57150" defTabSz="266700">
                <a:lnSpc>
                  <a:spcPct val="90000"/>
                </a:lnSpc>
                <a:spcAft>
                  <a:spcPct val="15000"/>
                </a:spcAft>
                <a:buChar char="•"/>
              </a:pPr>
              <a:r>
                <a:rPr lang="zh-CN" altLang="en-US" sz="600" dirty="0"/>
                <a:t>首次回购间隔</a:t>
              </a:r>
              <a:endParaRPr lang="zh-CN" altLang="en-US" sz="600" kern="1200" dirty="0"/>
            </a:p>
          </p:txBody>
        </p:sp>
      </p:grpSp>
      <p:grpSp>
        <p:nvGrpSpPr>
          <p:cNvPr id="51" name="组合 50">
            <a:extLst>
              <a:ext uri="{FF2B5EF4-FFF2-40B4-BE49-F238E27FC236}">
                <a16:creationId xmlns:a16="http://schemas.microsoft.com/office/drawing/2014/main" id="{77DF4FB0-4E48-4FC0-93FB-53B79A01B902}"/>
              </a:ext>
            </a:extLst>
          </p:cNvPr>
          <p:cNvGrpSpPr/>
          <p:nvPr/>
        </p:nvGrpSpPr>
        <p:grpSpPr>
          <a:xfrm>
            <a:off x="2986085" y="1913788"/>
            <a:ext cx="677125" cy="519370"/>
            <a:chOff x="2991087" y="3420532"/>
            <a:chExt cx="677125" cy="519370"/>
          </a:xfrm>
        </p:grpSpPr>
        <p:sp>
          <p:nvSpPr>
            <p:cNvPr id="76" name="任意多边形: 形状 75">
              <a:extLst>
                <a:ext uri="{FF2B5EF4-FFF2-40B4-BE49-F238E27FC236}">
                  <a16:creationId xmlns:a16="http://schemas.microsoft.com/office/drawing/2014/main" id="{1A89525B-BC31-47E9-83CD-919C8311FD5B}"/>
                </a:ext>
              </a:extLst>
            </p:cNvPr>
            <p:cNvSpPr/>
            <p:nvPr/>
          </p:nvSpPr>
          <p:spPr>
            <a:xfrm>
              <a:off x="2991087" y="3420532"/>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FFC000"/>
            </a:solidFill>
            <a:ln>
              <a:solidFill>
                <a:srgbClr val="FFC000"/>
              </a:solid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zh-CN" altLang="en-US" sz="800" dirty="0"/>
                <a:t>交易习惯</a:t>
              </a:r>
              <a:endParaRPr lang="zh-CN" altLang="en-US" sz="800" kern="1200" dirty="0"/>
            </a:p>
          </p:txBody>
        </p:sp>
        <p:sp>
          <p:nvSpPr>
            <p:cNvPr id="77" name="任意多边形: 形状 76">
              <a:extLst>
                <a:ext uri="{FF2B5EF4-FFF2-40B4-BE49-F238E27FC236}">
                  <a16:creationId xmlns:a16="http://schemas.microsoft.com/office/drawing/2014/main" id="{78CBD5AC-1905-4782-A2EE-335E61B29193}"/>
                </a:ext>
              </a:extLst>
            </p:cNvPr>
            <p:cNvSpPr/>
            <p:nvPr/>
          </p:nvSpPr>
          <p:spPr>
            <a:xfrm>
              <a:off x="2991087" y="3603400"/>
              <a:ext cx="677125" cy="336502"/>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a:solidFill>
              <a:srgbClr val="FFDF9F">
                <a:alpha val="89804"/>
              </a:srgbClr>
            </a:solidFill>
            <a:ln>
              <a:solidFill>
                <a:srgbClr val="FFDF9F">
                  <a:alpha val="89804"/>
                </a:srgbClr>
              </a:solidFill>
            </a:ln>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defTabSz="266700">
                <a:lnSpc>
                  <a:spcPct val="90000"/>
                </a:lnSpc>
                <a:spcAft>
                  <a:spcPct val="15000"/>
                </a:spcAft>
                <a:buChar char="•"/>
              </a:pPr>
              <a:r>
                <a:rPr lang="zh-CN" altLang="en-US" sz="600" dirty="0"/>
                <a:t>媒介渠道</a:t>
              </a:r>
            </a:p>
            <a:p>
              <a:pPr marL="57150" lvl="1" indent="-57150" defTabSz="266700">
                <a:lnSpc>
                  <a:spcPct val="90000"/>
                </a:lnSpc>
                <a:spcAft>
                  <a:spcPct val="15000"/>
                </a:spcAft>
                <a:buChar char="•"/>
              </a:pPr>
              <a:r>
                <a:rPr lang="zh-CN" altLang="en-US" sz="600"/>
                <a:t>线上店铺</a:t>
              </a:r>
              <a:endParaRPr lang="zh-CN" altLang="en-US" sz="600" dirty="0"/>
            </a:p>
            <a:p>
              <a:pPr marL="57150" lvl="1" indent="-57150" defTabSz="266700">
                <a:lnSpc>
                  <a:spcPct val="90000"/>
                </a:lnSpc>
                <a:spcAft>
                  <a:spcPct val="15000"/>
                </a:spcAft>
                <a:buChar char="•"/>
              </a:pPr>
              <a:r>
                <a:rPr lang="zh-CN" altLang="en-US" sz="600" dirty="0"/>
                <a:t>支付方式</a:t>
              </a:r>
              <a:endParaRPr lang="zh-CN" altLang="en-US" sz="600" kern="1200" dirty="0"/>
            </a:p>
          </p:txBody>
        </p:sp>
      </p:grpSp>
      <p:sp>
        <p:nvSpPr>
          <p:cNvPr id="79" name="任意多边形: 形状 78">
            <a:extLst>
              <a:ext uri="{FF2B5EF4-FFF2-40B4-BE49-F238E27FC236}">
                <a16:creationId xmlns:a16="http://schemas.microsoft.com/office/drawing/2014/main" id="{C058E2C3-E5C4-4361-A7C9-42DB1229B7F2}"/>
              </a:ext>
            </a:extLst>
          </p:cNvPr>
          <p:cNvSpPr/>
          <p:nvPr/>
        </p:nvSpPr>
        <p:spPr>
          <a:xfrm>
            <a:off x="3995936" y="128571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7187440"/>
              <a:satOff val="-33333"/>
              <a:lumOff val="4183"/>
              <a:alphaOff val="0"/>
            </a:schemeClr>
          </a:lnRef>
          <a:fillRef idx="1">
            <a:schemeClr val="accent4">
              <a:hueOff val="-7187440"/>
              <a:satOff val="-33333"/>
              <a:lumOff val="4183"/>
              <a:alphaOff val="0"/>
            </a:schemeClr>
          </a:fillRef>
          <a:effectRef idx="0">
            <a:schemeClr val="accent4">
              <a:hueOff val="-7187440"/>
              <a:satOff val="-33333"/>
              <a:lumOff val="4183"/>
              <a:alphaOff val="0"/>
            </a:schemeClr>
          </a:effectRef>
          <a:fontRef idx="minor">
            <a:schemeClr val="lt1"/>
          </a:fontRef>
        </p:style>
        <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zh-CN" altLang="en-US" sz="800" kern="1200" dirty="0"/>
              <a:t>活动属性</a:t>
            </a:r>
          </a:p>
        </p:txBody>
      </p:sp>
      <p:sp>
        <p:nvSpPr>
          <p:cNvPr id="80" name="任意多边形: 形状 79">
            <a:extLst>
              <a:ext uri="{FF2B5EF4-FFF2-40B4-BE49-F238E27FC236}">
                <a16:creationId xmlns:a16="http://schemas.microsoft.com/office/drawing/2014/main" id="{5583E93B-164E-467E-AC6B-BC86FEA324B6}"/>
              </a:ext>
            </a:extLst>
          </p:cNvPr>
          <p:cNvSpPr/>
          <p:nvPr/>
        </p:nvSpPr>
        <p:spPr>
          <a:xfrm>
            <a:off x="3995936" y="1468585"/>
            <a:ext cx="677125" cy="383085"/>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p:spPr>
        <p:style>
          <a:lnRef idx="2">
            <a:schemeClr val="accent4">
              <a:tint val="40000"/>
              <a:alpha val="90000"/>
              <a:hueOff val="-7198505"/>
              <a:satOff val="-13081"/>
              <a:lumOff val="-262"/>
              <a:alphaOff val="0"/>
            </a:schemeClr>
          </a:lnRef>
          <a:fillRef idx="1">
            <a:schemeClr val="accent4">
              <a:tint val="40000"/>
              <a:alpha val="90000"/>
              <a:hueOff val="-7198505"/>
              <a:satOff val="-13081"/>
              <a:lumOff val="-262"/>
              <a:alphaOff val="0"/>
            </a:schemeClr>
          </a:fillRef>
          <a:effectRef idx="0">
            <a:schemeClr val="accent4">
              <a:tint val="40000"/>
              <a:alpha val="90000"/>
              <a:hueOff val="-7198505"/>
              <a:satOff val="-13081"/>
              <a:lumOff val="-262"/>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defTabSz="266700">
              <a:lnSpc>
                <a:spcPct val="90000"/>
              </a:lnSpc>
              <a:spcAft>
                <a:spcPct val="15000"/>
              </a:spcAft>
              <a:buChar char="•"/>
            </a:pPr>
            <a:r>
              <a:rPr lang="zh-CN" altLang="en-US" sz="600" dirty="0"/>
              <a:t>积分消耗</a:t>
            </a:r>
          </a:p>
          <a:p>
            <a:pPr marL="57150" lvl="1" indent="-57150" defTabSz="266700">
              <a:lnSpc>
                <a:spcPct val="90000"/>
              </a:lnSpc>
              <a:spcAft>
                <a:spcPct val="15000"/>
              </a:spcAft>
              <a:buChar char="•"/>
            </a:pPr>
            <a:r>
              <a:rPr lang="zh-CN" altLang="en-US" sz="600" dirty="0"/>
              <a:t>优惠券领取</a:t>
            </a:r>
          </a:p>
          <a:p>
            <a:pPr marL="57150" lvl="1" indent="-57150" defTabSz="266700">
              <a:lnSpc>
                <a:spcPct val="90000"/>
              </a:lnSpc>
              <a:spcAft>
                <a:spcPct val="15000"/>
              </a:spcAft>
              <a:buChar char="•"/>
            </a:pPr>
            <a:r>
              <a:rPr lang="zh-CN" altLang="en-US" sz="600" dirty="0"/>
              <a:t>优惠券核销</a:t>
            </a:r>
            <a:endParaRPr lang="zh-CN" altLang="en-US" sz="600" kern="1200" dirty="0"/>
          </a:p>
        </p:txBody>
      </p:sp>
      <p:sp>
        <p:nvSpPr>
          <p:cNvPr id="81" name="任意多边形: 形状 80">
            <a:extLst>
              <a:ext uri="{FF2B5EF4-FFF2-40B4-BE49-F238E27FC236}">
                <a16:creationId xmlns:a16="http://schemas.microsoft.com/office/drawing/2014/main" id="{ECC710BB-86B7-471E-82DD-6D2D8BCAD13E}"/>
              </a:ext>
            </a:extLst>
          </p:cNvPr>
          <p:cNvSpPr/>
          <p:nvPr/>
        </p:nvSpPr>
        <p:spPr>
          <a:xfrm>
            <a:off x="3997843" y="199060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14374880"/>
              <a:satOff val="-66667"/>
              <a:lumOff val="8366"/>
              <a:alphaOff val="0"/>
            </a:schemeClr>
          </a:lnRef>
          <a:fillRef idx="1">
            <a:schemeClr val="accent4">
              <a:hueOff val="-14374880"/>
              <a:satOff val="-66667"/>
              <a:lumOff val="8366"/>
              <a:alphaOff val="0"/>
            </a:schemeClr>
          </a:fillRef>
          <a:effectRef idx="0">
            <a:schemeClr val="accent4">
              <a:hueOff val="-14374880"/>
              <a:satOff val="-66667"/>
              <a:lumOff val="8366"/>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dirty="0"/>
              <a:t>营销内容</a:t>
            </a:r>
            <a:endParaRPr lang="zh-CN" altLang="en-US" sz="800" kern="1200" dirty="0"/>
          </a:p>
        </p:txBody>
      </p:sp>
      <p:sp>
        <p:nvSpPr>
          <p:cNvPr id="82" name="任意多边形: 形状 81">
            <a:extLst>
              <a:ext uri="{FF2B5EF4-FFF2-40B4-BE49-F238E27FC236}">
                <a16:creationId xmlns:a16="http://schemas.microsoft.com/office/drawing/2014/main" id="{8E9824C9-C6A8-4336-BAAC-4B4E9DFF4433}"/>
              </a:ext>
            </a:extLst>
          </p:cNvPr>
          <p:cNvSpPr/>
          <p:nvPr/>
        </p:nvSpPr>
        <p:spPr>
          <a:xfrm>
            <a:off x="3995936" y="2338582"/>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dirty="0"/>
              <a:t>营销属性</a:t>
            </a:r>
            <a:endParaRPr lang="zh-CN" altLang="en-US" sz="800" kern="1200" dirty="0"/>
          </a:p>
        </p:txBody>
      </p:sp>
      <p:sp>
        <p:nvSpPr>
          <p:cNvPr id="83" name="任意多边形: 形状 82">
            <a:extLst>
              <a:ext uri="{FF2B5EF4-FFF2-40B4-BE49-F238E27FC236}">
                <a16:creationId xmlns:a16="http://schemas.microsoft.com/office/drawing/2014/main" id="{95804DA5-F243-42E2-A698-18C898B0A8E7}"/>
              </a:ext>
            </a:extLst>
          </p:cNvPr>
          <p:cNvSpPr/>
          <p:nvPr/>
        </p:nvSpPr>
        <p:spPr>
          <a:xfrm>
            <a:off x="3995936" y="2521450"/>
            <a:ext cx="677125" cy="338332"/>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p:spPr>
        <p:style>
          <a:lnRef idx="2">
            <a:schemeClr val="accent4">
              <a:tint val="40000"/>
              <a:alpha val="90000"/>
              <a:hueOff val="-21595514"/>
              <a:satOff val="-39242"/>
              <a:lumOff val="-787"/>
              <a:alphaOff val="0"/>
            </a:schemeClr>
          </a:lnRef>
          <a:fillRef idx="1">
            <a:schemeClr val="accent4">
              <a:tint val="40000"/>
              <a:alpha val="90000"/>
              <a:hueOff val="-21595514"/>
              <a:satOff val="-39242"/>
              <a:lumOff val="-787"/>
              <a:alphaOff val="0"/>
            </a:schemeClr>
          </a:fillRef>
          <a:effectRef idx="0">
            <a:schemeClr val="accent4">
              <a:tint val="40000"/>
              <a:alpha val="90000"/>
              <a:hueOff val="-21595514"/>
              <a:satOff val="-39242"/>
              <a:lumOff val="-787"/>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defTabSz="266700">
              <a:lnSpc>
                <a:spcPct val="90000"/>
              </a:lnSpc>
              <a:spcAft>
                <a:spcPct val="15000"/>
              </a:spcAft>
              <a:buChar char="•"/>
            </a:pPr>
            <a:r>
              <a:rPr lang="zh-CN" altLang="en-US" sz="600" dirty="0"/>
              <a:t>短信次数</a:t>
            </a:r>
          </a:p>
          <a:p>
            <a:pPr marL="57150" lvl="1" indent="-57150" defTabSz="266700">
              <a:lnSpc>
                <a:spcPct val="90000"/>
              </a:lnSpc>
              <a:spcAft>
                <a:spcPct val="15000"/>
              </a:spcAft>
              <a:buChar char="•"/>
            </a:pPr>
            <a:r>
              <a:rPr lang="zh-CN" altLang="en-US" sz="600" dirty="0"/>
              <a:t>微信次数</a:t>
            </a:r>
          </a:p>
          <a:p>
            <a:pPr marL="57150" lvl="1" indent="-57150" defTabSz="266700">
              <a:lnSpc>
                <a:spcPct val="90000"/>
              </a:lnSpc>
              <a:spcAft>
                <a:spcPct val="15000"/>
              </a:spcAft>
              <a:buChar char="•"/>
            </a:pPr>
            <a:r>
              <a:rPr lang="zh-CN" altLang="en-US" sz="600" dirty="0"/>
              <a:t>优惠券次数</a:t>
            </a:r>
            <a:endParaRPr lang="zh-CN" altLang="en-US" sz="600" kern="1200" dirty="0"/>
          </a:p>
        </p:txBody>
      </p:sp>
      <p:sp>
        <p:nvSpPr>
          <p:cNvPr id="84" name="任意多边形: 形状 83">
            <a:extLst>
              <a:ext uri="{FF2B5EF4-FFF2-40B4-BE49-F238E27FC236}">
                <a16:creationId xmlns:a16="http://schemas.microsoft.com/office/drawing/2014/main" id="{B91CC478-4191-4A74-BCD8-1CFCED89A09F}"/>
              </a:ext>
            </a:extLst>
          </p:cNvPr>
          <p:cNvSpPr/>
          <p:nvPr/>
        </p:nvSpPr>
        <p:spPr>
          <a:xfrm>
            <a:off x="3993175" y="3036824"/>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0070C0"/>
          </a:solidFill>
          <a:ln>
            <a:solidFill>
              <a:srgbClr val="0070C0"/>
            </a:solidFill>
          </a:ln>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dirty="0"/>
              <a:t>行为属性</a:t>
            </a:r>
            <a:endParaRPr lang="zh-CN" altLang="en-US" sz="800" kern="1200" dirty="0"/>
          </a:p>
        </p:txBody>
      </p:sp>
      <p:sp>
        <p:nvSpPr>
          <p:cNvPr id="85" name="任意多边形: 形状 84">
            <a:extLst>
              <a:ext uri="{FF2B5EF4-FFF2-40B4-BE49-F238E27FC236}">
                <a16:creationId xmlns:a16="http://schemas.microsoft.com/office/drawing/2014/main" id="{BB1C150C-62C8-4892-8A57-E9D158B14DC0}"/>
              </a:ext>
            </a:extLst>
          </p:cNvPr>
          <p:cNvSpPr/>
          <p:nvPr/>
        </p:nvSpPr>
        <p:spPr>
          <a:xfrm>
            <a:off x="3993175" y="3219692"/>
            <a:ext cx="677125" cy="259198"/>
          </a:xfrm>
          <a:custGeom>
            <a:avLst/>
            <a:gdLst>
              <a:gd name="connsiteX0" fmla="*/ 0 w 677125"/>
              <a:gd name="connsiteY0" fmla="*/ 0 h 1010160"/>
              <a:gd name="connsiteX1" fmla="*/ 677125 w 677125"/>
              <a:gd name="connsiteY1" fmla="*/ 0 h 1010160"/>
              <a:gd name="connsiteX2" fmla="*/ 677125 w 677125"/>
              <a:gd name="connsiteY2" fmla="*/ 1010160 h 1010160"/>
              <a:gd name="connsiteX3" fmla="*/ 0 w 677125"/>
              <a:gd name="connsiteY3" fmla="*/ 1010160 h 1010160"/>
              <a:gd name="connsiteX4" fmla="*/ 0 w 677125"/>
              <a:gd name="connsiteY4" fmla="*/ 0 h 10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1010160">
                <a:moveTo>
                  <a:pt x="0" y="0"/>
                </a:moveTo>
                <a:lnTo>
                  <a:pt x="677125" y="0"/>
                </a:lnTo>
                <a:lnTo>
                  <a:pt x="677125" y="1010160"/>
                </a:lnTo>
                <a:lnTo>
                  <a:pt x="0" y="1010160"/>
                </a:lnTo>
                <a:lnTo>
                  <a:pt x="0" y="0"/>
                </a:lnTo>
                <a:close/>
              </a:path>
            </a:pathLst>
          </a:custGeom>
          <a:solidFill>
            <a:srgbClr val="BDE3FF"/>
          </a:solidFill>
          <a:ln>
            <a:solidFill>
              <a:srgbClr val="BDE3FF"/>
            </a:solidFill>
          </a:ln>
        </p:spPr>
        <p:style>
          <a:lnRef idx="2">
            <a:schemeClr val="accent4">
              <a:tint val="40000"/>
              <a:alpha val="90000"/>
              <a:hueOff val="-21595514"/>
              <a:satOff val="-39242"/>
              <a:lumOff val="-787"/>
              <a:alphaOff val="0"/>
            </a:schemeClr>
          </a:lnRef>
          <a:fillRef idx="1">
            <a:schemeClr val="accent4">
              <a:tint val="40000"/>
              <a:alpha val="90000"/>
              <a:hueOff val="-21595514"/>
              <a:satOff val="-39242"/>
              <a:lumOff val="-787"/>
              <a:alphaOff val="0"/>
            </a:schemeClr>
          </a:fillRef>
          <a:effectRef idx="0">
            <a:schemeClr val="accent4">
              <a:tint val="40000"/>
              <a:alpha val="90000"/>
              <a:hueOff val="-21595514"/>
              <a:satOff val="-39242"/>
              <a:lumOff val="-787"/>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defTabSz="266700">
              <a:lnSpc>
                <a:spcPct val="90000"/>
              </a:lnSpc>
              <a:spcAft>
                <a:spcPct val="15000"/>
              </a:spcAft>
              <a:buChar char="•"/>
            </a:pPr>
            <a:r>
              <a:rPr lang="zh-CN" altLang="en-US" sz="600" dirty="0"/>
              <a:t>客户分享</a:t>
            </a:r>
          </a:p>
          <a:p>
            <a:pPr marL="57150" lvl="1" indent="-57150" defTabSz="266700">
              <a:lnSpc>
                <a:spcPct val="90000"/>
              </a:lnSpc>
              <a:spcAft>
                <a:spcPct val="15000"/>
              </a:spcAft>
              <a:buChar char="•"/>
            </a:pPr>
            <a:r>
              <a:rPr lang="zh-CN" altLang="en-US" sz="600" dirty="0"/>
              <a:t>转发活跃用户</a:t>
            </a:r>
            <a:endParaRPr lang="zh-CN" altLang="en-US" sz="600" kern="1200" dirty="0"/>
          </a:p>
        </p:txBody>
      </p:sp>
      <p:sp>
        <p:nvSpPr>
          <p:cNvPr id="86" name="任意多边形: 形状 85">
            <a:extLst>
              <a:ext uri="{FF2B5EF4-FFF2-40B4-BE49-F238E27FC236}">
                <a16:creationId xmlns:a16="http://schemas.microsoft.com/office/drawing/2014/main" id="{510EB9FC-13C3-4303-94DA-0D3F799423C9}"/>
              </a:ext>
            </a:extLst>
          </p:cNvPr>
          <p:cNvSpPr/>
          <p:nvPr/>
        </p:nvSpPr>
        <p:spPr>
          <a:xfrm>
            <a:off x="3988037" y="3650281"/>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FFC000"/>
          </a:solidFill>
          <a:ln>
            <a:solidFill>
              <a:srgbClr val="FFC000"/>
            </a:solid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dirty="0"/>
              <a:t>接触点属性</a:t>
            </a:r>
            <a:endParaRPr lang="zh-CN" altLang="en-US" sz="800" kern="1200" dirty="0"/>
          </a:p>
        </p:txBody>
      </p:sp>
      <p:sp>
        <p:nvSpPr>
          <p:cNvPr id="73" name="任意多边形: 形状 72">
            <a:extLst>
              <a:ext uri="{FF2B5EF4-FFF2-40B4-BE49-F238E27FC236}">
                <a16:creationId xmlns:a16="http://schemas.microsoft.com/office/drawing/2014/main" id="{4C2A2C54-D9ED-4FE4-9221-3EAD2C4B8295}"/>
              </a:ext>
            </a:extLst>
          </p:cNvPr>
          <p:cNvSpPr/>
          <p:nvPr/>
        </p:nvSpPr>
        <p:spPr>
          <a:xfrm>
            <a:off x="5004048" y="164988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FFC000"/>
          </a:solidFill>
          <a:ln>
            <a:solidFill>
              <a:srgbClr val="FFC000"/>
            </a:solid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en-US" altLang="zh-CN" sz="800" dirty="0"/>
              <a:t>RFM</a:t>
            </a:r>
            <a:endParaRPr lang="zh-CN" altLang="en-US" sz="800" kern="1200" dirty="0"/>
          </a:p>
        </p:txBody>
      </p:sp>
      <p:sp>
        <p:nvSpPr>
          <p:cNvPr id="74" name="任意多边形: 形状 73">
            <a:extLst>
              <a:ext uri="{FF2B5EF4-FFF2-40B4-BE49-F238E27FC236}">
                <a16:creationId xmlns:a16="http://schemas.microsoft.com/office/drawing/2014/main" id="{577A1F47-FB6A-43CF-BD5D-95EF5A499DB2}"/>
              </a:ext>
            </a:extLst>
          </p:cNvPr>
          <p:cNvSpPr/>
          <p:nvPr/>
        </p:nvSpPr>
        <p:spPr>
          <a:xfrm>
            <a:off x="5004048" y="128571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0070C0"/>
          </a:solidFill>
          <a:ln>
            <a:solidFill>
              <a:srgbClr val="0070C0"/>
            </a:solidFill>
          </a:ln>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en-US" altLang="zh-CN" sz="800" dirty="0"/>
              <a:t>LTV</a:t>
            </a:r>
            <a:endParaRPr lang="zh-CN" altLang="en-US" sz="800" kern="1200" dirty="0"/>
          </a:p>
        </p:txBody>
      </p:sp>
      <p:sp>
        <p:nvSpPr>
          <p:cNvPr id="75" name="任意多边形: 形状 74">
            <a:extLst>
              <a:ext uri="{FF2B5EF4-FFF2-40B4-BE49-F238E27FC236}">
                <a16:creationId xmlns:a16="http://schemas.microsoft.com/office/drawing/2014/main" id="{7CBC978F-5A46-4933-B101-E48AB6B6C465}"/>
              </a:ext>
            </a:extLst>
          </p:cNvPr>
          <p:cNvSpPr/>
          <p:nvPr/>
        </p:nvSpPr>
        <p:spPr>
          <a:xfrm>
            <a:off x="5004048" y="201405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7187440"/>
              <a:satOff val="-33333"/>
              <a:lumOff val="4183"/>
              <a:alphaOff val="0"/>
            </a:schemeClr>
          </a:lnRef>
          <a:fillRef idx="1">
            <a:schemeClr val="accent4">
              <a:hueOff val="-7187440"/>
              <a:satOff val="-33333"/>
              <a:lumOff val="4183"/>
              <a:alphaOff val="0"/>
            </a:schemeClr>
          </a:fillRef>
          <a:effectRef idx="0">
            <a:schemeClr val="accent4">
              <a:hueOff val="-7187440"/>
              <a:satOff val="-33333"/>
              <a:lumOff val="4183"/>
              <a:alphaOff val="0"/>
            </a:schemeClr>
          </a:effectRef>
          <a:fontRef idx="minor">
            <a:schemeClr val="lt1"/>
          </a:fontRef>
        </p:style>
        <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zh-CN" altLang="en-US" sz="800" kern="1200" dirty="0"/>
              <a:t>互动价值</a:t>
            </a:r>
          </a:p>
        </p:txBody>
      </p:sp>
      <p:sp>
        <p:nvSpPr>
          <p:cNvPr id="78" name="任意多边形: 形状 77">
            <a:extLst>
              <a:ext uri="{FF2B5EF4-FFF2-40B4-BE49-F238E27FC236}">
                <a16:creationId xmlns:a16="http://schemas.microsoft.com/office/drawing/2014/main" id="{A871411C-B526-4B85-965D-6F2823EBAC16}"/>
              </a:ext>
            </a:extLst>
          </p:cNvPr>
          <p:cNvSpPr/>
          <p:nvPr/>
        </p:nvSpPr>
        <p:spPr>
          <a:xfrm>
            <a:off x="5004048" y="237822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kern="1200" dirty="0"/>
              <a:t>传播影响</a:t>
            </a:r>
          </a:p>
        </p:txBody>
      </p:sp>
      <p:sp>
        <p:nvSpPr>
          <p:cNvPr id="87" name="任意多边形: 形状 86">
            <a:extLst>
              <a:ext uri="{FF2B5EF4-FFF2-40B4-BE49-F238E27FC236}">
                <a16:creationId xmlns:a16="http://schemas.microsoft.com/office/drawing/2014/main" id="{36F94F46-7D50-4886-BEA2-7035726E8913}"/>
              </a:ext>
            </a:extLst>
          </p:cNvPr>
          <p:cNvSpPr/>
          <p:nvPr/>
        </p:nvSpPr>
        <p:spPr>
          <a:xfrm>
            <a:off x="5004048" y="274239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14374880"/>
              <a:satOff val="-66667"/>
              <a:lumOff val="8366"/>
              <a:alphaOff val="0"/>
            </a:schemeClr>
          </a:lnRef>
          <a:fillRef idx="1">
            <a:schemeClr val="accent4">
              <a:hueOff val="-14374880"/>
              <a:satOff val="-66667"/>
              <a:lumOff val="8366"/>
              <a:alphaOff val="0"/>
            </a:schemeClr>
          </a:fillRef>
          <a:effectRef idx="0">
            <a:schemeClr val="accent4">
              <a:hueOff val="-14374880"/>
              <a:satOff val="-66667"/>
              <a:lumOff val="8366"/>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kern="1200" dirty="0"/>
              <a:t>联系强度</a:t>
            </a:r>
          </a:p>
        </p:txBody>
      </p:sp>
      <p:sp>
        <p:nvSpPr>
          <p:cNvPr id="88" name="任意多边形: 形状 87">
            <a:extLst>
              <a:ext uri="{FF2B5EF4-FFF2-40B4-BE49-F238E27FC236}">
                <a16:creationId xmlns:a16="http://schemas.microsoft.com/office/drawing/2014/main" id="{5A7BC033-4139-4362-BA67-6460BC8A211F}"/>
              </a:ext>
            </a:extLst>
          </p:cNvPr>
          <p:cNvSpPr/>
          <p:nvPr/>
        </p:nvSpPr>
        <p:spPr>
          <a:xfrm>
            <a:off x="5004048" y="310656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0070C0"/>
          </a:solidFill>
          <a:ln>
            <a:solidFill>
              <a:srgbClr val="0070C0"/>
            </a:solidFill>
          </a:ln>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dirty="0"/>
              <a:t>活跃度</a:t>
            </a:r>
            <a:endParaRPr lang="zh-CN" altLang="en-US" sz="800" kern="1200" dirty="0"/>
          </a:p>
        </p:txBody>
      </p:sp>
      <p:sp>
        <p:nvSpPr>
          <p:cNvPr id="89" name="任意多边形: 形状 88">
            <a:extLst>
              <a:ext uri="{FF2B5EF4-FFF2-40B4-BE49-F238E27FC236}">
                <a16:creationId xmlns:a16="http://schemas.microsoft.com/office/drawing/2014/main" id="{D15BF061-3B01-4E69-8620-D6CB87476530}"/>
              </a:ext>
            </a:extLst>
          </p:cNvPr>
          <p:cNvSpPr/>
          <p:nvPr/>
        </p:nvSpPr>
        <p:spPr>
          <a:xfrm>
            <a:off x="5004047" y="347073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FFC000"/>
          </a:solidFill>
          <a:ln>
            <a:solidFill>
              <a:srgbClr val="FFC000"/>
            </a:solid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dirty="0"/>
              <a:t>回购周期</a:t>
            </a:r>
            <a:endParaRPr lang="zh-CN" altLang="en-US" sz="800" kern="1200" dirty="0"/>
          </a:p>
        </p:txBody>
      </p:sp>
      <p:sp>
        <p:nvSpPr>
          <p:cNvPr id="90" name="任意多边形: 形状 89">
            <a:extLst>
              <a:ext uri="{FF2B5EF4-FFF2-40B4-BE49-F238E27FC236}">
                <a16:creationId xmlns:a16="http://schemas.microsoft.com/office/drawing/2014/main" id="{7B94730F-F9DA-4513-BF63-F11C4CC95029}"/>
              </a:ext>
            </a:extLst>
          </p:cNvPr>
          <p:cNvSpPr/>
          <p:nvPr/>
        </p:nvSpPr>
        <p:spPr>
          <a:xfrm>
            <a:off x="6012160" y="128571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dirty="0"/>
              <a:t>交互偏好</a:t>
            </a:r>
            <a:endParaRPr lang="zh-CN" altLang="en-US" sz="800" kern="1200" dirty="0"/>
          </a:p>
        </p:txBody>
      </p:sp>
      <p:sp>
        <p:nvSpPr>
          <p:cNvPr id="91" name="任意多边形: 形状 90">
            <a:extLst>
              <a:ext uri="{FF2B5EF4-FFF2-40B4-BE49-F238E27FC236}">
                <a16:creationId xmlns:a16="http://schemas.microsoft.com/office/drawing/2014/main" id="{75D6F59C-86AA-4486-BA12-52A1793776F3}"/>
              </a:ext>
            </a:extLst>
          </p:cNvPr>
          <p:cNvSpPr/>
          <p:nvPr/>
        </p:nvSpPr>
        <p:spPr>
          <a:xfrm>
            <a:off x="6012160" y="212322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FFC000"/>
          </a:solidFill>
          <a:ln>
            <a:solidFill>
              <a:srgbClr val="FFC000"/>
            </a:solid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kern="1200" dirty="0"/>
              <a:t>店铺偏好</a:t>
            </a:r>
          </a:p>
        </p:txBody>
      </p:sp>
      <p:sp>
        <p:nvSpPr>
          <p:cNvPr id="92" name="任意多边形: 形状 91">
            <a:extLst>
              <a:ext uri="{FF2B5EF4-FFF2-40B4-BE49-F238E27FC236}">
                <a16:creationId xmlns:a16="http://schemas.microsoft.com/office/drawing/2014/main" id="{D7A78823-3979-43E8-8CDC-0026E38DCE45}"/>
              </a:ext>
            </a:extLst>
          </p:cNvPr>
          <p:cNvSpPr/>
          <p:nvPr/>
        </p:nvSpPr>
        <p:spPr>
          <a:xfrm>
            <a:off x="6012160" y="184405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0070C0"/>
          </a:solidFill>
          <a:ln>
            <a:solidFill>
              <a:srgbClr val="0070C0"/>
            </a:solidFill>
          </a:ln>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dirty="0"/>
              <a:t>地域偏好</a:t>
            </a:r>
            <a:endParaRPr lang="zh-CN" altLang="en-US" sz="800" kern="1200" dirty="0"/>
          </a:p>
        </p:txBody>
      </p:sp>
      <p:sp>
        <p:nvSpPr>
          <p:cNvPr id="93" name="任意多边形: 形状 92">
            <a:extLst>
              <a:ext uri="{FF2B5EF4-FFF2-40B4-BE49-F238E27FC236}">
                <a16:creationId xmlns:a16="http://schemas.microsoft.com/office/drawing/2014/main" id="{02BB9AF1-04F0-4738-9F8E-DC792A40EEDF}"/>
              </a:ext>
            </a:extLst>
          </p:cNvPr>
          <p:cNvSpPr/>
          <p:nvPr/>
        </p:nvSpPr>
        <p:spPr>
          <a:xfrm>
            <a:off x="6012160" y="240239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7187440"/>
              <a:satOff val="-33333"/>
              <a:lumOff val="4183"/>
              <a:alphaOff val="0"/>
            </a:schemeClr>
          </a:lnRef>
          <a:fillRef idx="1">
            <a:schemeClr val="accent4">
              <a:hueOff val="-7187440"/>
              <a:satOff val="-33333"/>
              <a:lumOff val="4183"/>
              <a:alphaOff val="0"/>
            </a:schemeClr>
          </a:fillRef>
          <a:effectRef idx="0">
            <a:schemeClr val="accent4">
              <a:hueOff val="-7187440"/>
              <a:satOff val="-33333"/>
              <a:lumOff val="4183"/>
              <a:alphaOff val="0"/>
            </a:schemeClr>
          </a:effectRef>
          <a:fontRef idx="minor">
            <a:schemeClr val="lt1"/>
          </a:fontRef>
        </p:style>
        <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zh-CN" altLang="en-US" sz="800" kern="1200" dirty="0"/>
              <a:t>触点偏好</a:t>
            </a:r>
          </a:p>
        </p:txBody>
      </p:sp>
      <p:sp>
        <p:nvSpPr>
          <p:cNvPr id="94" name="任意多边形: 形状 93">
            <a:extLst>
              <a:ext uri="{FF2B5EF4-FFF2-40B4-BE49-F238E27FC236}">
                <a16:creationId xmlns:a16="http://schemas.microsoft.com/office/drawing/2014/main" id="{8292B21F-8DF6-4595-B8DC-592E8E10A80A}"/>
              </a:ext>
            </a:extLst>
          </p:cNvPr>
          <p:cNvSpPr/>
          <p:nvPr/>
        </p:nvSpPr>
        <p:spPr>
          <a:xfrm>
            <a:off x="6012160" y="156488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14374880"/>
              <a:satOff val="-66667"/>
              <a:lumOff val="8366"/>
              <a:alphaOff val="0"/>
            </a:schemeClr>
          </a:lnRef>
          <a:fillRef idx="1">
            <a:schemeClr val="accent4">
              <a:hueOff val="-14374880"/>
              <a:satOff val="-66667"/>
              <a:lumOff val="8366"/>
              <a:alphaOff val="0"/>
            </a:schemeClr>
          </a:fillRef>
          <a:effectRef idx="0">
            <a:schemeClr val="accent4">
              <a:hueOff val="-14374880"/>
              <a:satOff val="-66667"/>
              <a:lumOff val="8366"/>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kern="1200" dirty="0"/>
              <a:t>价格偏好</a:t>
            </a:r>
          </a:p>
        </p:txBody>
      </p:sp>
      <p:sp>
        <p:nvSpPr>
          <p:cNvPr id="95" name="任意多边形: 形状 94">
            <a:extLst>
              <a:ext uri="{FF2B5EF4-FFF2-40B4-BE49-F238E27FC236}">
                <a16:creationId xmlns:a16="http://schemas.microsoft.com/office/drawing/2014/main" id="{30BF9709-CB1F-4250-A9D1-EC374E436AC0}"/>
              </a:ext>
            </a:extLst>
          </p:cNvPr>
          <p:cNvSpPr/>
          <p:nvPr/>
        </p:nvSpPr>
        <p:spPr>
          <a:xfrm>
            <a:off x="6012160" y="268156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kern="1200" dirty="0"/>
              <a:t>权益偏好</a:t>
            </a:r>
          </a:p>
        </p:txBody>
      </p:sp>
      <p:sp>
        <p:nvSpPr>
          <p:cNvPr id="104" name="任意多边形: 形状 103">
            <a:extLst>
              <a:ext uri="{FF2B5EF4-FFF2-40B4-BE49-F238E27FC236}">
                <a16:creationId xmlns:a16="http://schemas.microsoft.com/office/drawing/2014/main" id="{6C919325-C296-4B76-B3FE-788E7A15F75E}"/>
              </a:ext>
            </a:extLst>
          </p:cNvPr>
          <p:cNvSpPr/>
          <p:nvPr/>
        </p:nvSpPr>
        <p:spPr>
          <a:xfrm>
            <a:off x="6012160" y="351907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7187440"/>
              <a:satOff val="-33333"/>
              <a:lumOff val="4183"/>
              <a:alphaOff val="0"/>
            </a:schemeClr>
          </a:lnRef>
          <a:fillRef idx="1">
            <a:schemeClr val="accent4">
              <a:hueOff val="-7187440"/>
              <a:satOff val="-33333"/>
              <a:lumOff val="4183"/>
              <a:alphaOff val="0"/>
            </a:schemeClr>
          </a:fillRef>
          <a:effectRef idx="0">
            <a:schemeClr val="accent4">
              <a:hueOff val="-7187440"/>
              <a:satOff val="-33333"/>
              <a:lumOff val="4183"/>
              <a:alphaOff val="0"/>
            </a:schemeClr>
          </a:effectRef>
          <a:fontRef idx="minor">
            <a:schemeClr val="lt1"/>
          </a:fontRef>
        </p:style>
        <p:txBody>
          <a:bodyPr spcFirstLastPara="0" vert="horz" wrap="square" lIns="56896" tIns="32512" rIns="56896" bIns="32512" numCol="1" spcCol="1270" anchor="ctr" anchorCtr="0">
            <a:noAutofit/>
          </a:bodyPr>
          <a:lstStyle/>
          <a:p>
            <a:pPr algn="ctr" defTabSz="355600">
              <a:lnSpc>
                <a:spcPct val="90000"/>
              </a:lnSpc>
              <a:spcAft>
                <a:spcPct val="35000"/>
              </a:spcAft>
            </a:pPr>
            <a:r>
              <a:rPr lang="zh-CN" altLang="en-US" sz="800" dirty="0"/>
              <a:t>品类偏好</a:t>
            </a:r>
          </a:p>
        </p:txBody>
      </p:sp>
      <p:sp>
        <p:nvSpPr>
          <p:cNvPr id="105" name="任意多边形: 形状 104">
            <a:extLst>
              <a:ext uri="{FF2B5EF4-FFF2-40B4-BE49-F238E27FC236}">
                <a16:creationId xmlns:a16="http://schemas.microsoft.com/office/drawing/2014/main" id="{A41968E6-AA1C-42B1-B466-DF14EBD74581}"/>
              </a:ext>
            </a:extLst>
          </p:cNvPr>
          <p:cNvSpPr/>
          <p:nvPr/>
        </p:nvSpPr>
        <p:spPr>
          <a:xfrm>
            <a:off x="6012160" y="323990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0070C0"/>
          </a:solidFill>
          <a:ln>
            <a:solidFill>
              <a:srgbClr val="0070C0"/>
            </a:solidFill>
          </a:ln>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700" dirty="0"/>
              <a:t>产品需求偏好</a:t>
            </a:r>
            <a:endParaRPr lang="zh-CN" altLang="en-US" sz="700" kern="1200" dirty="0"/>
          </a:p>
        </p:txBody>
      </p:sp>
      <p:sp>
        <p:nvSpPr>
          <p:cNvPr id="107" name="任意多边形: 形状 106">
            <a:extLst>
              <a:ext uri="{FF2B5EF4-FFF2-40B4-BE49-F238E27FC236}">
                <a16:creationId xmlns:a16="http://schemas.microsoft.com/office/drawing/2014/main" id="{6B37678D-1B28-48BE-AB84-F7E7290E8FFA}"/>
              </a:ext>
            </a:extLst>
          </p:cNvPr>
          <p:cNvSpPr/>
          <p:nvPr/>
        </p:nvSpPr>
        <p:spPr>
          <a:xfrm>
            <a:off x="6012160" y="296073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14374880"/>
              <a:satOff val="-66667"/>
              <a:lumOff val="8366"/>
              <a:alphaOff val="0"/>
            </a:schemeClr>
          </a:lnRef>
          <a:fillRef idx="1">
            <a:schemeClr val="accent4">
              <a:hueOff val="-14374880"/>
              <a:satOff val="-66667"/>
              <a:lumOff val="8366"/>
              <a:alphaOff val="0"/>
            </a:schemeClr>
          </a:fillRef>
          <a:effectRef idx="0">
            <a:schemeClr val="accent4">
              <a:hueOff val="-14374880"/>
              <a:satOff val="-66667"/>
              <a:lumOff val="8366"/>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700" kern="1200" dirty="0"/>
              <a:t>营销创意偏好</a:t>
            </a:r>
          </a:p>
        </p:txBody>
      </p:sp>
      <p:sp>
        <p:nvSpPr>
          <p:cNvPr id="108" name="任意多边形: 形状 107">
            <a:extLst>
              <a:ext uri="{FF2B5EF4-FFF2-40B4-BE49-F238E27FC236}">
                <a16:creationId xmlns:a16="http://schemas.microsoft.com/office/drawing/2014/main" id="{D3CF1AE3-E999-4BC1-BB9A-76A7A4132CA6}"/>
              </a:ext>
            </a:extLst>
          </p:cNvPr>
          <p:cNvSpPr/>
          <p:nvPr/>
        </p:nvSpPr>
        <p:spPr>
          <a:xfrm>
            <a:off x="7063227" y="2185450"/>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kern="1200" dirty="0"/>
              <a:t>友介</a:t>
            </a:r>
          </a:p>
        </p:txBody>
      </p:sp>
      <p:sp>
        <p:nvSpPr>
          <p:cNvPr id="109" name="任意多边形: 形状 108">
            <a:extLst>
              <a:ext uri="{FF2B5EF4-FFF2-40B4-BE49-F238E27FC236}">
                <a16:creationId xmlns:a16="http://schemas.microsoft.com/office/drawing/2014/main" id="{BCAD1A27-C708-4A5F-AB26-321EDF5F4674}"/>
              </a:ext>
            </a:extLst>
          </p:cNvPr>
          <p:cNvSpPr/>
          <p:nvPr/>
        </p:nvSpPr>
        <p:spPr>
          <a:xfrm>
            <a:off x="7063227" y="1585628"/>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7187440"/>
              <a:satOff val="-33333"/>
              <a:lumOff val="4183"/>
              <a:alphaOff val="0"/>
            </a:schemeClr>
          </a:lnRef>
          <a:fillRef idx="1">
            <a:schemeClr val="accent4">
              <a:hueOff val="-7187440"/>
              <a:satOff val="-33333"/>
              <a:lumOff val="4183"/>
              <a:alphaOff val="0"/>
            </a:schemeClr>
          </a:fillRef>
          <a:effectRef idx="0">
            <a:schemeClr val="accent4">
              <a:hueOff val="-7187440"/>
              <a:satOff val="-33333"/>
              <a:lumOff val="4183"/>
              <a:alphaOff val="0"/>
            </a:schemeClr>
          </a:effectRef>
          <a:fontRef idx="minor">
            <a:schemeClr val="lt1"/>
          </a:fontRef>
        </p:style>
        <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zh-CN" altLang="en-US" sz="800" kern="1200" dirty="0"/>
              <a:t>复购</a:t>
            </a:r>
          </a:p>
        </p:txBody>
      </p:sp>
      <p:sp>
        <p:nvSpPr>
          <p:cNvPr id="110" name="任意多边形: 形状 109">
            <a:extLst>
              <a:ext uri="{FF2B5EF4-FFF2-40B4-BE49-F238E27FC236}">
                <a16:creationId xmlns:a16="http://schemas.microsoft.com/office/drawing/2014/main" id="{2BDAEA11-C071-4768-9BFF-41BDB956FDAE}"/>
              </a:ext>
            </a:extLst>
          </p:cNvPr>
          <p:cNvSpPr/>
          <p:nvPr/>
        </p:nvSpPr>
        <p:spPr>
          <a:xfrm>
            <a:off x="7063227" y="1285717"/>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a:solidFill>
            <a:srgbClr val="0070C0"/>
          </a:solidFill>
          <a:ln>
            <a:solidFill>
              <a:srgbClr val="0070C0"/>
            </a:solidFill>
          </a:ln>
        </p:spPr>
        <p:style>
          <a:lnRef idx="2">
            <a:schemeClr val="accent4">
              <a:hueOff val="-21562319"/>
              <a:satOff val="-100000"/>
              <a:lumOff val="12549"/>
              <a:alphaOff val="0"/>
            </a:schemeClr>
          </a:lnRef>
          <a:fillRef idx="1">
            <a:schemeClr val="accent4">
              <a:hueOff val="-21562319"/>
              <a:satOff val="-100000"/>
              <a:lumOff val="12549"/>
              <a:alphaOff val="0"/>
            </a:schemeClr>
          </a:fillRef>
          <a:effectRef idx="0">
            <a:schemeClr val="accent4">
              <a:hueOff val="-21562319"/>
              <a:satOff val="-100000"/>
              <a:lumOff val="12549"/>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dirty="0"/>
              <a:t>首购</a:t>
            </a:r>
            <a:endParaRPr lang="zh-CN" altLang="en-US" sz="800" kern="1200" dirty="0"/>
          </a:p>
        </p:txBody>
      </p:sp>
      <p:sp>
        <p:nvSpPr>
          <p:cNvPr id="111" name="任意多边形: 形状 110">
            <a:extLst>
              <a:ext uri="{FF2B5EF4-FFF2-40B4-BE49-F238E27FC236}">
                <a16:creationId xmlns:a16="http://schemas.microsoft.com/office/drawing/2014/main" id="{8A5D34FC-CDC6-478A-BA3C-7D488CE7DA15}"/>
              </a:ext>
            </a:extLst>
          </p:cNvPr>
          <p:cNvSpPr/>
          <p:nvPr/>
        </p:nvSpPr>
        <p:spPr>
          <a:xfrm>
            <a:off x="7063227" y="1885539"/>
            <a:ext cx="677125" cy="182866"/>
          </a:xfrm>
          <a:custGeom>
            <a:avLst/>
            <a:gdLst>
              <a:gd name="connsiteX0" fmla="*/ 0 w 677125"/>
              <a:gd name="connsiteY0" fmla="*/ 0 h 270850"/>
              <a:gd name="connsiteX1" fmla="*/ 677125 w 677125"/>
              <a:gd name="connsiteY1" fmla="*/ 0 h 270850"/>
              <a:gd name="connsiteX2" fmla="*/ 677125 w 677125"/>
              <a:gd name="connsiteY2" fmla="*/ 270850 h 270850"/>
              <a:gd name="connsiteX3" fmla="*/ 0 w 677125"/>
              <a:gd name="connsiteY3" fmla="*/ 270850 h 270850"/>
              <a:gd name="connsiteX4" fmla="*/ 0 w 677125"/>
              <a:gd name="connsiteY4" fmla="*/ 0 h 27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25" h="270850">
                <a:moveTo>
                  <a:pt x="0" y="0"/>
                </a:moveTo>
                <a:lnTo>
                  <a:pt x="677125" y="0"/>
                </a:lnTo>
                <a:lnTo>
                  <a:pt x="677125" y="270850"/>
                </a:lnTo>
                <a:lnTo>
                  <a:pt x="0" y="270850"/>
                </a:lnTo>
                <a:lnTo>
                  <a:pt x="0" y="0"/>
                </a:lnTo>
                <a:close/>
              </a:path>
            </a:pathLst>
          </a:custGeom>
        </p:spPr>
        <p:style>
          <a:lnRef idx="2">
            <a:schemeClr val="accent4">
              <a:hueOff val="-14374880"/>
              <a:satOff val="-66667"/>
              <a:lumOff val="8366"/>
              <a:alphaOff val="0"/>
            </a:schemeClr>
          </a:lnRef>
          <a:fillRef idx="1">
            <a:schemeClr val="accent4">
              <a:hueOff val="-14374880"/>
              <a:satOff val="-66667"/>
              <a:lumOff val="8366"/>
              <a:alphaOff val="0"/>
            </a:schemeClr>
          </a:fillRef>
          <a:effectRef idx="0">
            <a:schemeClr val="accent4">
              <a:hueOff val="-14374880"/>
              <a:satOff val="-66667"/>
              <a:lumOff val="8366"/>
              <a:alphaOff val="0"/>
            </a:schemeClr>
          </a:effectRef>
          <a:fontRef idx="minor">
            <a:schemeClr val="lt1"/>
          </a:fontRef>
        </p:style>
        <p:txBody>
          <a:bodyPr spcFirstLastPara="0" vert="horz" wrap="square" lIns="56896" tIns="32512" rIns="56896" bIns="32512" numCol="1" spcCol="1270" anchor="ctr" anchorCtr="0">
            <a:noAutofit/>
          </a:bodyPr>
          <a:lstStyle/>
          <a:p>
            <a:pPr lvl="0" algn="ctr" defTabSz="355600">
              <a:lnSpc>
                <a:spcPct val="90000"/>
              </a:lnSpc>
              <a:spcAft>
                <a:spcPct val="35000"/>
              </a:spcAft>
            </a:pPr>
            <a:r>
              <a:rPr lang="zh-CN" altLang="en-US" sz="800" kern="1200" dirty="0"/>
              <a:t>流失</a:t>
            </a:r>
          </a:p>
        </p:txBody>
      </p:sp>
    </p:spTree>
    <p:extLst>
      <p:ext uri="{BB962C8B-B14F-4D97-AF65-F5344CB8AC3E}">
        <p14:creationId xmlns:p14="http://schemas.microsoft.com/office/powerpoint/2010/main" val="202136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指标体系预置</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5" name="文本框 4">
            <a:extLst>
              <a:ext uri="{FF2B5EF4-FFF2-40B4-BE49-F238E27FC236}">
                <a16:creationId xmlns:a16="http://schemas.microsoft.com/office/drawing/2014/main" id="{82EAC348-DDC0-420F-BA0B-EC1EAB3C7E78}"/>
              </a:ext>
            </a:extLst>
          </p:cNvPr>
          <p:cNvSpPr txBox="1"/>
          <p:nvPr/>
        </p:nvSpPr>
        <p:spPr>
          <a:xfrm>
            <a:off x="3419872" y="197531"/>
            <a:ext cx="65" cy="246221"/>
          </a:xfrm>
          <a:prstGeom prst="rect">
            <a:avLst/>
          </a:prstGeom>
          <a:noFill/>
        </p:spPr>
        <p:txBody>
          <a:bodyPr wrap="none" lIns="0" tIns="0" rIns="0" bIns="0" rtlCol="0">
            <a:spAutoFit/>
          </a:bodyPr>
          <a:lstStyle/>
          <a:p>
            <a:endParaRPr lang="en-US" altLang="zh-CN" sz="1600" b="1" dirty="0">
              <a:solidFill>
                <a:schemeClr val="accent6"/>
              </a:solidFill>
              <a:latin typeface="微软雅黑" panose="020B0503020204020204" pitchFamily="34" charset="-122"/>
              <a:ea typeface="微软雅黑" panose="020B0503020204020204" pitchFamily="34" charset="-122"/>
            </a:endParaRPr>
          </a:p>
        </p:txBody>
      </p:sp>
      <p:grpSp>
        <p:nvGrpSpPr>
          <p:cNvPr id="106" name="18365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61079A2-763F-4AE2-93B1-4A7BAEFE7D7E}"/>
              </a:ext>
            </a:extLst>
          </p:cNvPr>
          <p:cNvGrpSpPr>
            <a:grpSpLocks noChangeAspect="1"/>
          </p:cNvGrpSpPr>
          <p:nvPr>
            <p:custDataLst>
              <p:tags r:id="rId1"/>
            </p:custDataLst>
          </p:nvPr>
        </p:nvGrpSpPr>
        <p:grpSpPr>
          <a:xfrm>
            <a:off x="683568" y="912199"/>
            <a:ext cx="7632848" cy="1865828"/>
            <a:chOff x="98682" y="1958034"/>
            <a:chExt cx="12192000" cy="2980300"/>
          </a:xfrm>
        </p:grpSpPr>
        <p:sp>
          <p:nvSpPr>
            <p:cNvPr id="112" name="išḷiḓé">
              <a:extLst>
                <a:ext uri="{FF2B5EF4-FFF2-40B4-BE49-F238E27FC236}">
                  <a16:creationId xmlns:a16="http://schemas.microsoft.com/office/drawing/2014/main" id="{D4D2FB42-C758-4FA5-8B54-43932DDD7309}"/>
                </a:ext>
              </a:extLst>
            </p:cNvPr>
            <p:cNvSpPr/>
            <p:nvPr/>
          </p:nvSpPr>
          <p:spPr>
            <a:xfrm>
              <a:off x="98682" y="2691231"/>
              <a:ext cx="12192000" cy="2242593"/>
            </a:xfrm>
            <a:prstGeom prst="rect">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p>
          </p:txBody>
        </p:sp>
        <p:sp>
          <p:nvSpPr>
            <p:cNvPr id="113" name="išľiďè">
              <a:extLst>
                <a:ext uri="{FF2B5EF4-FFF2-40B4-BE49-F238E27FC236}">
                  <a16:creationId xmlns:a16="http://schemas.microsoft.com/office/drawing/2014/main" id="{59791501-869E-4C31-95CE-4C4F8DB4B81F}"/>
                </a:ext>
              </a:extLst>
            </p:cNvPr>
            <p:cNvSpPr/>
            <p:nvPr/>
          </p:nvSpPr>
          <p:spPr>
            <a:xfrm>
              <a:off x="668087" y="2691231"/>
              <a:ext cx="2565936" cy="224710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rmAutofit/>
            </a:bodyPr>
            <a:lstStyle/>
            <a:p>
              <a:pPr marL="171450" indent="-171450">
                <a:lnSpc>
                  <a:spcPct val="150000"/>
                </a:lnSpc>
                <a:buFont typeface="Arial" panose="020B0604020202020204" pitchFamily="34" charset="0"/>
                <a:buChar char="•"/>
              </a:pPr>
              <a:r>
                <a:rPr lang="zh-CN" altLang="en-US" sz="1100" dirty="0"/>
                <a:t>客户总量</a:t>
              </a:r>
              <a:endParaRPr lang="en-US" altLang="zh-CN" sz="1100" dirty="0"/>
            </a:p>
            <a:p>
              <a:pPr marL="171450" indent="-171450">
                <a:lnSpc>
                  <a:spcPct val="150000"/>
                </a:lnSpc>
                <a:buFont typeface="Arial" panose="020B0604020202020204" pitchFamily="34" charset="0"/>
                <a:buChar char="•"/>
              </a:pPr>
              <a:r>
                <a:rPr lang="zh-CN" altLang="en-US" sz="1100" dirty="0"/>
                <a:t>转换中客户比例</a:t>
              </a:r>
              <a:endParaRPr lang="en-US" altLang="zh-CN" sz="1100" dirty="0"/>
            </a:p>
            <a:p>
              <a:pPr marL="171450" indent="-171450">
                <a:lnSpc>
                  <a:spcPct val="150000"/>
                </a:lnSpc>
                <a:buFont typeface="Arial" panose="020B0604020202020204" pitchFamily="34" charset="0"/>
                <a:buChar char="•"/>
              </a:pPr>
              <a:r>
                <a:rPr lang="zh-CN" altLang="en-US" sz="1100" dirty="0"/>
                <a:t>超级用户总量</a:t>
              </a:r>
              <a:endParaRPr lang="en-US" altLang="zh-CN" sz="1100" dirty="0"/>
            </a:p>
            <a:p>
              <a:pPr marL="171450" indent="-171450">
                <a:lnSpc>
                  <a:spcPct val="150000"/>
                </a:lnSpc>
                <a:buFont typeface="Arial" panose="020B0604020202020204" pitchFamily="34" charset="0"/>
                <a:buChar char="•"/>
              </a:pPr>
              <a:r>
                <a:rPr lang="zh-CN" altLang="en-US" sz="1100" dirty="0"/>
                <a:t>活跃超级用户量</a:t>
              </a:r>
              <a:endParaRPr lang="en-US" altLang="zh-CN" sz="1100" dirty="0"/>
            </a:p>
            <a:p>
              <a:pPr marL="171450" indent="-171450">
                <a:lnSpc>
                  <a:spcPct val="150000"/>
                </a:lnSpc>
                <a:buFont typeface="Arial" panose="020B0604020202020204" pitchFamily="34" charset="0"/>
                <a:buChar char="•"/>
              </a:pPr>
              <a:endParaRPr lang="en-US" altLang="zh-CN" sz="1100" dirty="0"/>
            </a:p>
          </p:txBody>
        </p:sp>
        <p:sp>
          <p:nvSpPr>
            <p:cNvPr id="114" name="îšľïḍé">
              <a:extLst>
                <a:ext uri="{FF2B5EF4-FFF2-40B4-BE49-F238E27FC236}">
                  <a16:creationId xmlns:a16="http://schemas.microsoft.com/office/drawing/2014/main" id="{B5FA3A90-3913-45B5-80FB-9EB8827BB1AB}"/>
                </a:ext>
              </a:extLst>
            </p:cNvPr>
            <p:cNvSpPr/>
            <p:nvPr/>
          </p:nvSpPr>
          <p:spPr>
            <a:xfrm>
              <a:off x="668087" y="1958034"/>
              <a:ext cx="2565936" cy="6950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US" altLang="zh-CN" b="1" dirty="0"/>
                <a:t>FAST</a:t>
              </a:r>
              <a:r>
                <a:rPr lang="zh-CN" altLang="en-US" b="1" dirty="0"/>
                <a:t>指标</a:t>
              </a:r>
              <a:endParaRPr b="1" dirty="0"/>
            </a:p>
          </p:txBody>
        </p:sp>
        <p:sp>
          <p:nvSpPr>
            <p:cNvPr id="115" name="íslíḓé">
              <a:extLst>
                <a:ext uri="{FF2B5EF4-FFF2-40B4-BE49-F238E27FC236}">
                  <a16:creationId xmlns:a16="http://schemas.microsoft.com/office/drawing/2014/main" id="{7CB83E1C-B73B-414F-A27D-4A3B95F42EAA}"/>
                </a:ext>
              </a:extLst>
            </p:cNvPr>
            <p:cNvSpPr/>
            <p:nvPr/>
          </p:nvSpPr>
          <p:spPr>
            <a:xfrm>
              <a:off x="3431384" y="2691231"/>
              <a:ext cx="2565936" cy="224710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rmAutofit fontScale="92500"/>
            </a:bodyPr>
            <a:lstStyle/>
            <a:p>
              <a:pPr marL="171450" indent="-171450">
                <a:lnSpc>
                  <a:spcPct val="150000"/>
                </a:lnSpc>
                <a:buFont typeface="Arial" panose="020B0604020202020204" pitchFamily="34" charset="0"/>
                <a:buChar char="•"/>
              </a:pPr>
              <a:r>
                <a:rPr lang="zh-CN" altLang="en-US" sz="1100" dirty="0"/>
                <a:t>有认知人群量</a:t>
              </a:r>
              <a:endParaRPr lang="en-US" altLang="zh-CN" sz="1100" dirty="0"/>
            </a:p>
            <a:p>
              <a:pPr marL="171450" indent="-171450">
                <a:lnSpc>
                  <a:spcPct val="150000"/>
                </a:lnSpc>
                <a:buFont typeface="Arial" panose="020B0604020202020204" pitchFamily="34" charset="0"/>
                <a:buChar char="•"/>
              </a:pPr>
              <a:r>
                <a:rPr lang="zh-CN" altLang="en-US" sz="1100" dirty="0"/>
                <a:t>付费人群量</a:t>
              </a:r>
              <a:endParaRPr lang="en-US" altLang="zh-CN" sz="1100" dirty="0"/>
            </a:p>
            <a:p>
              <a:pPr marL="171450" indent="-171450">
                <a:lnSpc>
                  <a:spcPct val="150000"/>
                </a:lnSpc>
                <a:buFont typeface="Arial" panose="020B0604020202020204" pitchFamily="34" charset="0"/>
                <a:buChar char="•"/>
              </a:pPr>
              <a:r>
                <a:rPr lang="zh-CN" altLang="en-US" sz="1100" dirty="0"/>
                <a:t>留存人群量</a:t>
              </a:r>
              <a:endParaRPr lang="en-US" altLang="zh-CN" sz="1100" dirty="0"/>
            </a:p>
            <a:p>
              <a:pPr marL="171450" indent="-171450">
                <a:lnSpc>
                  <a:spcPct val="150000"/>
                </a:lnSpc>
                <a:buFont typeface="Arial" panose="020B0604020202020204" pitchFamily="34" charset="0"/>
                <a:buChar char="•"/>
              </a:pPr>
              <a:r>
                <a:rPr lang="zh-CN" altLang="en-US" sz="1100" dirty="0"/>
                <a:t>提升价值中的人群量</a:t>
              </a:r>
              <a:endParaRPr lang="en-US" altLang="zh-CN" sz="1100" dirty="0"/>
            </a:p>
            <a:p>
              <a:pPr marL="171450" indent="-171450">
                <a:lnSpc>
                  <a:spcPct val="150000"/>
                </a:lnSpc>
                <a:buFont typeface="Arial" panose="020B0604020202020204" pitchFamily="34" charset="0"/>
                <a:buChar char="•"/>
              </a:pPr>
              <a:r>
                <a:rPr lang="zh-CN" altLang="en-US" sz="1100" dirty="0"/>
                <a:t>具传播价值的人群量</a:t>
              </a:r>
              <a:endParaRPr lang="en-US" altLang="zh-CN" sz="1100" dirty="0"/>
            </a:p>
          </p:txBody>
        </p:sp>
        <p:sp>
          <p:nvSpPr>
            <p:cNvPr id="116" name="işľîdê">
              <a:extLst>
                <a:ext uri="{FF2B5EF4-FFF2-40B4-BE49-F238E27FC236}">
                  <a16:creationId xmlns:a16="http://schemas.microsoft.com/office/drawing/2014/main" id="{B74E7D17-EBDC-4067-93CC-8D07AA751527}"/>
                </a:ext>
              </a:extLst>
            </p:cNvPr>
            <p:cNvSpPr/>
            <p:nvPr/>
          </p:nvSpPr>
          <p:spPr>
            <a:xfrm>
              <a:off x="3431384" y="1958034"/>
              <a:ext cx="2565936" cy="6950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b="1" dirty="0"/>
                <a:t>客户增长指标</a:t>
              </a:r>
              <a:endParaRPr b="1" dirty="0"/>
            </a:p>
          </p:txBody>
        </p:sp>
        <p:sp>
          <p:nvSpPr>
            <p:cNvPr id="117" name="ïslíḋê">
              <a:extLst>
                <a:ext uri="{FF2B5EF4-FFF2-40B4-BE49-F238E27FC236}">
                  <a16:creationId xmlns:a16="http://schemas.microsoft.com/office/drawing/2014/main" id="{8C76E7DA-598D-4404-A419-7F732196D8C0}"/>
                </a:ext>
              </a:extLst>
            </p:cNvPr>
            <p:cNvSpPr/>
            <p:nvPr/>
          </p:nvSpPr>
          <p:spPr>
            <a:xfrm>
              <a:off x="6194681" y="2691231"/>
              <a:ext cx="2565936" cy="224710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rmAutofit/>
            </a:bodyPr>
            <a:lstStyle/>
            <a:p>
              <a:pPr marL="171450" indent="-171450">
                <a:lnSpc>
                  <a:spcPct val="150000"/>
                </a:lnSpc>
                <a:buFont typeface="Arial" panose="020B0604020202020204" pitchFamily="34" charset="0"/>
                <a:buChar char="•"/>
              </a:pPr>
              <a:r>
                <a:rPr lang="zh-CN" altLang="en-US" sz="800" dirty="0"/>
                <a:t>消费者数量</a:t>
              </a:r>
            </a:p>
            <a:p>
              <a:pPr marL="171450" indent="-171450">
                <a:lnSpc>
                  <a:spcPct val="150000"/>
                </a:lnSpc>
                <a:buFont typeface="Arial" panose="020B0604020202020204" pitchFamily="34" charset="0"/>
                <a:buChar char="•"/>
              </a:pPr>
              <a:r>
                <a:rPr lang="zh-CN" altLang="en-US" sz="800" dirty="0"/>
                <a:t>顾客数量</a:t>
              </a:r>
            </a:p>
            <a:p>
              <a:pPr marL="171450" indent="-171450">
                <a:lnSpc>
                  <a:spcPct val="150000"/>
                </a:lnSpc>
                <a:buFont typeface="Arial" panose="020B0604020202020204" pitchFamily="34" charset="0"/>
                <a:buChar char="•"/>
              </a:pPr>
              <a:r>
                <a:rPr lang="zh-CN" altLang="en-US" sz="800" dirty="0"/>
                <a:t>新会员数量</a:t>
              </a:r>
            </a:p>
            <a:p>
              <a:pPr marL="171450" indent="-171450">
                <a:lnSpc>
                  <a:spcPct val="150000"/>
                </a:lnSpc>
                <a:buFont typeface="Arial" panose="020B0604020202020204" pitchFamily="34" charset="0"/>
                <a:buChar char="•"/>
              </a:pPr>
              <a:r>
                <a:rPr lang="zh-CN" altLang="en-US" sz="800" dirty="0"/>
                <a:t>活跃会员数量</a:t>
              </a:r>
            </a:p>
            <a:p>
              <a:pPr marL="171450" indent="-171450">
                <a:lnSpc>
                  <a:spcPct val="150000"/>
                </a:lnSpc>
                <a:buFont typeface="Arial" panose="020B0604020202020204" pitchFamily="34" charset="0"/>
                <a:buChar char="•"/>
              </a:pPr>
              <a:r>
                <a:rPr lang="zh-CN" altLang="en-US" sz="800" dirty="0"/>
                <a:t>沉默会员数量</a:t>
              </a:r>
            </a:p>
            <a:p>
              <a:pPr marL="171450" indent="-171450">
                <a:lnSpc>
                  <a:spcPct val="150000"/>
                </a:lnSpc>
                <a:buFont typeface="Arial" panose="020B0604020202020204" pitchFamily="34" charset="0"/>
                <a:buChar char="•"/>
              </a:pPr>
              <a:r>
                <a:rPr lang="zh-CN" altLang="en-US" sz="800" dirty="0"/>
                <a:t>睡眠会员数量</a:t>
              </a:r>
            </a:p>
            <a:p>
              <a:pPr marL="171450" indent="-171450">
                <a:lnSpc>
                  <a:spcPct val="150000"/>
                </a:lnSpc>
                <a:buFont typeface="Arial" panose="020B0604020202020204" pitchFamily="34" charset="0"/>
                <a:buChar char="•"/>
              </a:pPr>
              <a:r>
                <a:rPr lang="zh-CN" altLang="en-US" sz="800" dirty="0"/>
                <a:t>流失会员数量</a:t>
              </a:r>
              <a:endParaRPr lang="en-US" altLang="zh-CN" sz="800" dirty="0"/>
            </a:p>
          </p:txBody>
        </p:sp>
        <p:sp>
          <p:nvSpPr>
            <p:cNvPr id="118" name="íŝḷiďe">
              <a:extLst>
                <a:ext uri="{FF2B5EF4-FFF2-40B4-BE49-F238E27FC236}">
                  <a16:creationId xmlns:a16="http://schemas.microsoft.com/office/drawing/2014/main" id="{84612B19-3C2D-43AC-8CBF-18146E717764}"/>
                </a:ext>
              </a:extLst>
            </p:cNvPr>
            <p:cNvSpPr/>
            <p:nvPr/>
          </p:nvSpPr>
          <p:spPr>
            <a:xfrm>
              <a:off x="6194681" y="1958034"/>
              <a:ext cx="2565936" cy="6950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p>
              <a:pPr algn="ctr"/>
              <a:r>
                <a:rPr lang="zh-CN" altLang="en-US" b="1" dirty="0"/>
                <a:t>会员生命周期指标</a:t>
              </a:r>
              <a:endParaRPr b="1" dirty="0"/>
            </a:p>
          </p:txBody>
        </p:sp>
        <p:sp>
          <p:nvSpPr>
            <p:cNvPr id="119" name="iś1iďe">
              <a:extLst>
                <a:ext uri="{FF2B5EF4-FFF2-40B4-BE49-F238E27FC236}">
                  <a16:creationId xmlns:a16="http://schemas.microsoft.com/office/drawing/2014/main" id="{62C56270-7356-4A5B-9235-BAB126D93DAC}"/>
                </a:ext>
              </a:extLst>
            </p:cNvPr>
            <p:cNvSpPr/>
            <p:nvPr/>
          </p:nvSpPr>
          <p:spPr>
            <a:xfrm>
              <a:off x="8957977" y="2691231"/>
              <a:ext cx="2565936" cy="224710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rmAutofit/>
            </a:bodyPr>
            <a:lstStyle/>
            <a:p>
              <a:pPr marL="171450" indent="-171450">
                <a:lnSpc>
                  <a:spcPct val="150000"/>
                </a:lnSpc>
                <a:buFont typeface="Arial" panose="020B0604020202020204" pitchFamily="34" charset="0"/>
                <a:buChar char="•"/>
              </a:pPr>
              <a:r>
                <a:rPr lang="zh-CN" altLang="en-US" sz="1100" dirty="0"/>
                <a:t>客单价</a:t>
              </a:r>
            </a:p>
            <a:p>
              <a:pPr marL="171450" indent="-171450">
                <a:lnSpc>
                  <a:spcPct val="150000"/>
                </a:lnSpc>
                <a:buFont typeface="Arial" panose="020B0604020202020204" pitchFamily="34" charset="0"/>
                <a:buChar char="•"/>
              </a:pPr>
              <a:r>
                <a:rPr lang="zh-CN" altLang="en-US" sz="1100" dirty="0"/>
                <a:t>件单价</a:t>
              </a:r>
            </a:p>
            <a:p>
              <a:pPr marL="171450" indent="-171450">
                <a:lnSpc>
                  <a:spcPct val="150000"/>
                </a:lnSpc>
                <a:buFont typeface="Arial" panose="020B0604020202020204" pitchFamily="34" charset="0"/>
                <a:buChar char="•"/>
              </a:pPr>
              <a:r>
                <a:rPr lang="zh-CN" altLang="en-US" sz="1100" dirty="0"/>
                <a:t>连带率</a:t>
              </a:r>
            </a:p>
            <a:p>
              <a:pPr marL="171450" indent="-171450">
                <a:lnSpc>
                  <a:spcPct val="150000"/>
                </a:lnSpc>
                <a:buFont typeface="Arial" panose="020B0604020202020204" pitchFamily="34" charset="0"/>
                <a:buChar char="•"/>
              </a:pPr>
              <a:r>
                <a:rPr lang="zh-CN" altLang="en-US" sz="1100" dirty="0"/>
                <a:t>购物平均停留时间</a:t>
              </a:r>
              <a:endParaRPr lang="en-US" altLang="zh-CN" sz="1100" dirty="0"/>
            </a:p>
          </p:txBody>
        </p:sp>
        <p:sp>
          <p:nvSpPr>
            <p:cNvPr id="120" name="îşḷîḍé">
              <a:extLst>
                <a:ext uri="{FF2B5EF4-FFF2-40B4-BE49-F238E27FC236}">
                  <a16:creationId xmlns:a16="http://schemas.microsoft.com/office/drawing/2014/main" id="{F9E8705C-0141-4886-9AEE-8CBFBF0A74E3}"/>
                </a:ext>
              </a:extLst>
            </p:cNvPr>
            <p:cNvSpPr/>
            <p:nvPr/>
          </p:nvSpPr>
          <p:spPr>
            <a:xfrm>
              <a:off x="8957977" y="1958034"/>
              <a:ext cx="2565936" cy="6950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b="1" dirty="0"/>
                <a:t>门店顾客指标</a:t>
              </a:r>
              <a:endParaRPr b="1" dirty="0"/>
            </a:p>
          </p:txBody>
        </p:sp>
      </p:grpSp>
      <p:grpSp>
        <p:nvGrpSpPr>
          <p:cNvPr id="121" name="18365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367BDB4-9983-464C-BD2B-FE76189E8B98}"/>
              </a:ext>
            </a:extLst>
          </p:cNvPr>
          <p:cNvGrpSpPr>
            <a:grpSpLocks noChangeAspect="1"/>
          </p:cNvGrpSpPr>
          <p:nvPr>
            <p:custDataLst>
              <p:tags r:id="rId2"/>
            </p:custDataLst>
          </p:nvPr>
        </p:nvGrpSpPr>
        <p:grpSpPr>
          <a:xfrm>
            <a:off x="683567" y="3076825"/>
            <a:ext cx="7632848" cy="1865828"/>
            <a:chOff x="98682" y="1958034"/>
            <a:chExt cx="12192000" cy="2980300"/>
          </a:xfrm>
        </p:grpSpPr>
        <p:sp>
          <p:nvSpPr>
            <p:cNvPr id="122" name="išḷiḓé">
              <a:extLst>
                <a:ext uri="{FF2B5EF4-FFF2-40B4-BE49-F238E27FC236}">
                  <a16:creationId xmlns:a16="http://schemas.microsoft.com/office/drawing/2014/main" id="{96FBFC85-27F6-4689-88FD-928F1F56F10C}"/>
                </a:ext>
              </a:extLst>
            </p:cNvPr>
            <p:cNvSpPr/>
            <p:nvPr/>
          </p:nvSpPr>
          <p:spPr>
            <a:xfrm>
              <a:off x="98682" y="2691231"/>
              <a:ext cx="12192000" cy="2242593"/>
            </a:xfrm>
            <a:prstGeom prst="rect">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p>
          </p:txBody>
        </p:sp>
        <p:sp>
          <p:nvSpPr>
            <p:cNvPr id="123" name="išľiďè">
              <a:extLst>
                <a:ext uri="{FF2B5EF4-FFF2-40B4-BE49-F238E27FC236}">
                  <a16:creationId xmlns:a16="http://schemas.microsoft.com/office/drawing/2014/main" id="{B3B344FA-77B2-4DD0-9B23-A732162AB624}"/>
                </a:ext>
              </a:extLst>
            </p:cNvPr>
            <p:cNvSpPr/>
            <p:nvPr/>
          </p:nvSpPr>
          <p:spPr>
            <a:xfrm>
              <a:off x="668087" y="2691231"/>
              <a:ext cx="2565936" cy="224710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rmAutofit fontScale="85000" lnSpcReduction="20000"/>
            </a:bodyPr>
            <a:lstStyle/>
            <a:p>
              <a:pPr marL="171450" indent="-171450">
                <a:lnSpc>
                  <a:spcPct val="150000"/>
                </a:lnSpc>
                <a:buFont typeface="Arial" panose="020B0604020202020204" pitchFamily="34" charset="0"/>
                <a:buChar char="•"/>
              </a:pPr>
              <a:r>
                <a:rPr lang="zh-CN" altLang="en-US" sz="1100" dirty="0"/>
                <a:t>注册会员数</a:t>
              </a:r>
            </a:p>
            <a:p>
              <a:pPr marL="171450" indent="-171450">
                <a:lnSpc>
                  <a:spcPct val="150000"/>
                </a:lnSpc>
                <a:buFont typeface="Arial" panose="020B0604020202020204" pitchFamily="34" charset="0"/>
                <a:buChar char="•"/>
              </a:pPr>
              <a:r>
                <a:rPr lang="zh-CN" altLang="en-US" sz="1100" dirty="0"/>
                <a:t>活跃会员数</a:t>
              </a:r>
            </a:p>
            <a:p>
              <a:pPr marL="171450" indent="-171450">
                <a:lnSpc>
                  <a:spcPct val="150000"/>
                </a:lnSpc>
                <a:buFont typeface="Arial" panose="020B0604020202020204" pitchFamily="34" charset="0"/>
                <a:buChar char="•"/>
              </a:pPr>
              <a:r>
                <a:rPr lang="zh-CN" altLang="en-US" sz="1100" dirty="0"/>
                <a:t>活跃会员比率</a:t>
              </a:r>
            </a:p>
            <a:p>
              <a:pPr marL="171450" indent="-171450">
                <a:lnSpc>
                  <a:spcPct val="150000"/>
                </a:lnSpc>
                <a:buFont typeface="Arial" panose="020B0604020202020204" pitchFamily="34" charset="0"/>
                <a:buChar char="•"/>
              </a:pPr>
              <a:r>
                <a:rPr lang="zh-CN" altLang="en-US" sz="1100" dirty="0"/>
                <a:t>会员复购率</a:t>
              </a:r>
            </a:p>
            <a:p>
              <a:pPr marL="171450" indent="-171450">
                <a:lnSpc>
                  <a:spcPct val="150000"/>
                </a:lnSpc>
                <a:buFont typeface="Arial" panose="020B0604020202020204" pitchFamily="34" charset="0"/>
                <a:buChar char="•"/>
              </a:pPr>
              <a:r>
                <a:rPr lang="zh-CN" altLang="en-US" sz="1100" dirty="0"/>
                <a:t>平均购买次数</a:t>
              </a:r>
            </a:p>
            <a:p>
              <a:pPr marL="171450" indent="-171450">
                <a:lnSpc>
                  <a:spcPct val="150000"/>
                </a:lnSpc>
                <a:buFont typeface="Arial" panose="020B0604020202020204" pitchFamily="34" charset="0"/>
                <a:buChar char="•"/>
              </a:pPr>
              <a:r>
                <a:rPr lang="zh-CN" altLang="en-US" sz="1100" dirty="0"/>
                <a:t>会员回购率</a:t>
              </a:r>
            </a:p>
            <a:p>
              <a:pPr marL="171450" indent="-171450">
                <a:lnSpc>
                  <a:spcPct val="150000"/>
                </a:lnSpc>
                <a:buFont typeface="Arial" panose="020B0604020202020204" pitchFamily="34" charset="0"/>
                <a:buChar char="•"/>
              </a:pPr>
              <a:r>
                <a:rPr lang="zh-CN" altLang="en-US" sz="1100" dirty="0"/>
                <a:t>会员留存率</a:t>
              </a:r>
              <a:endParaRPr lang="en-US" altLang="zh-CN" sz="1100" dirty="0"/>
            </a:p>
          </p:txBody>
        </p:sp>
        <p:sp>
          <p:nvSpPr>
            <p:cNvPr id="124" name="îšľïḍé">
              <a:extLst>
                <a:ext uri="{FF2B5EF4-FFF2-40B4-BE49-F238E27FC236}">
                  <a16:creationId xmlns:a16="http://schemas.microsoft.com/office/drawing/2014/main" id="{9E24499F-AFC9-4ADD-8534-D0973D9E3A90}"/>
                </a:ext>
              </a:extLst>
            </p:cNvPr>
            <p:cNvSpPr/>
            <p:nvPr/>
          </p:nvSpPr>
          <p:spPr>
            <a:xfrm>
              <a:off x="668087" y="1958034"/>
              <a:ext cx="2565936" cy="6950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b="1" dirty="0"/>
                <a:t>会员指标</a:t>
              </a:r>
              <a:endParaRPr b="1" dirty="0"/>
            </a:p>
          </p:txBody>
        </p:sp>
        <p:sp>
          <p:nvSpPr>
            <p:cNvPr id="125" name="íslíḓé">
              <a:extLst>
                <a:ext uri="{FF2B5EF4-FFF2-40B4-BE49-F238E27FC236}">
                  <a16:creationId xmlns:a16="http://schemas.microsoft.com/office/drawing/2014/main" id="{40E8F861-DF91-4791-89BA-E34B32914DE3}"/>
                </a:ext>
              </a:extLst>
            </p:cNvPr>
            <p:cNvSpPr/>
            <p:nvPr/>
          </p:nvSpPr>
          <p:spPr>
            <a:xfrm>
              <a:off x="3431384" y="2691231"/>
              <a:ext cx="2565936" cy="224710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rmAutofit/>
            </a:bodyPr>
            <a:lstStyle/>
            <a:p>
              <a:pPr marL="171450" indent="-171450">
                <a:lnSpc>
                  <a:spcPct val="150000"/>
                </a:lnSpc>
                <a:buFont typeface="Arial" panose="020B0604020202020204" pitchFamily="34" charset="0"/>
                <a:buChar char="•"/>
              </a:pPr>
              <a:r>
                <a:rPr lang="zh-CN" altLang="en-US" sz="1100" dirty="0"/>
                <a:t>毛利率</a:t>
              </a:r>
            </a:p>
            <a:p>
              <a:pPr marL="171450" indent="-171450">
                <a:lnSpc>
                  <a:spcPct val="150000"/>
                </a:lnSpc>
                <a:buFont typeface="Arial" panose="020B0604020202020204" pitchFamily="34" charset="0"/>
                <a:buChar char="•"/>
              </a:pPr>
              <a:r>
                <a:rPr lang="zh-CN" altLang="en-US" sz="1100" dirty="0"/>
                <a:t>纯利率</a:t>
              </a:r>
            </a:p>
            <a:p>
              <a:pPr marL="171450" indent="-171450">
                <a:lnSpc>
                  <a:spcPct val="150000"/>
                </a:lnSpc>
                <a:buFont typeface="Arial" panose="020B0604020202020204" pitchFamily="34" charset="0"/>
                <a:buChar char="•"/>
              </a:pPr>
              <a:r>
                <a:rPr lang="zh-CN" altLang="en-US" sz="1100" dirty="0"/>
                <a:t>交叉比率</a:t>
              </a:r>
            </a:p>
            <a:p>
              <a:pPr marL="171450" indent="-171450">
                <a:lnSpc>
                  <a:spcPct val="150000"/>
                </a:lnSpc>
                <a:buFont typeface="Arial" panose="020B0604020202020204" pitchFamily="34" charset="0"/>
                <a:buChar char="•"/>
              </a:pPr>
              <a:r>
                <a:rPr lang="zh-CN" altLang="en-US" sz="1100" dirty="0"/>
                <a:t>增长率</a:t>
              </a:r>
              <a:endParaRPr lang="en-US" altLang="zh-CN" sz="1100" dirty="0"/>
            </a:p>
          </p:txBody>
        </p:sp>
        <p:sp>
          <p:nvSpPr>
            <p:cNvPr id="126" name="işľîdê">
              <a:extLst>
                <a:ext uri="{FF2B5EF4-FFF2-40B4-BE49-F238E27FC236}">
                  <a16:creationId xmlns:a16="http://schemas.microsoft.com/office/drawing/2014/main" id="{634F9CC0-8610-4A1B-92A4-B0B84B4B994C}"/>
                </a:ext>
              </a:extLst>
            </p:cNvPr>
            <p:cNvSpPr/>
            <p:nvPr/>
          </p:nvSpPr>
          <p:spPr>
            <a:xfrm>
              <a:off x="3431384" y="1958034"/>
              <a:ext cx="2565936" cy="6950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b="1" dirty="0"/>
                <a:t>销售指标</a:t>
              </a:r>
              <a:endParaRPr b="1" dirty="0"/>
            </a:p>
          </p:txBody>
        </p:sp>
        <p:sp>
          <p:nvSpPr>
            <p:cNvPr id="127" name="ïslíḋê">
              <a:extLst>
                <a:ext uri="{FF2B5EF4-FFF2-40B4-BE49-F238E27FC236}">
                  <a16:creationId xmlns:a16="http://schemas.microsoft.com/office/drawing/2014/main" id="{4FB98E8C-6796-41B2-A59C-42BE837BC644}"/>
                </a:ext>
              </a:extLst>
            </p:cNvPr>
            <p:cNvSpPr/>
            <p:nvPr/>
          </p:nvSpPr>
          <p:spPr>
            <a:xfrm>
              <a:off x="6194681" y="2691231"/>
              <a:ext cx="2565936" cy="224710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rmAutofit/>
            </a:bodyPr>
            <a:lstStyle/>
            <a:p>
              <a:pPr marL="171450" indent="-171450">
                <a:lnSpc>
                  <a:spcPct val="150000"/>
                </a:lnSpc>
                <a:buFont typeface="Arial" panose="020B0604020202020204" pitchFamily="34" charset="0"/>
                <a:buChar char="•"/>
              </a:pPr>
              <a:r>
                <a:rPr lang="zh-CN" altLang="en-US" sz="800" dirty="0"/>
                <a:t>费销比</a:t>
              </a:r>
            </a:p>
            <a:p>
              <a:pPr marL="171450" indent="-171450">
                <a:lnSpc>
                  <a:spcPct val="150000"/>
                </a:lnSpc>
                <a:buFont typeface="Arial" panose="020B0604020202020204" pitchFamily="34" charset="0"/>
                <a:buChar char="•"/>
              </a:pPr>
              <a:r>
                <a:rPr lang="zh-CN" altLang="en-US" sz="800" dirty="0"/>
                <a:t>目标完成率</a:t>
              </a:r>
            </a:p>
            <a:p>
              <a:pPr marL="171450" indent="-171450">
                <a:lnSpc>
                  <a:spcPct val="150000"/>
                </a:lnSpc>
                <a:buFont typeface="Arial" panose="020B0604020202020204" pitchFamily="34" charset="0"/>
                <a:buChar char="•"/>
              </a:pPr>
              <a:r>
                <a:rPr lang="zh-CN" altLang="en-US" sz="800" dirty="0"/>
                <a:t>同比增长率</a:t>
              </a:r>
            </a:p>
            <a:p>
              <a:pPr marL="171450" indent="-171450">
                <a:lnSpc>
                  <a:spcPct val="150000"/>
                </a:lnSpc>
                <a:buFont typeface="Arial" panose="020B0604020202020204" pitchFamily="34" charset="0"/>
                <a:buChar char="•"/>
              </a:pPr>
              <a:r>
                <a:rPr lang="zh-CN" altLang="en-US" sz="800" dirty="0"/>
                <a:t>促销爆发度</a:t>
              </a:r>
            </a:p>
            <a:p>
              <a:pPr marL="171450" indent="-171450">
                <a:lnSpc>
                  <a:spcPct val="150000"/>
                </a:lnSpc>
                <a:buFont typeface="Arial" panose="020B0604020202020204" pitchFamily="34" charset="0"/>
                <a:buChar char="•"/>
              </a:pPr>
              <a:r>
                <a:rPr lang="zh-CN" altLang="en-US" sz="800" dirty="0"/>
                <a:t>促销衰减度</a:t>
              </a:r>
            </a:p>
            <a:p>
              <a:pPr marL="171450" indent="-171450">
                <a:lnSpc>
                  <a:spcPct val="150000"/>
                </a:lnSpc>
                <a:buFont typeface="Arial" panose="020B0604020202020204" pitchFamily="34" charset="0"/>
                <a:buChar char="•"/>
              </a:pPr>
              <a:r>
                <a:rPr lang="zh-CN" altLang="en-US" sz="800" dirty="0"/>
                <a:t>品牌参活度</a:t>
              </a:r>
            </a:p>
            <a:p>
              <a:pPr marL="171450" indent="-171450">
                <a:lnSpc>
                  <a:spcPct val="150000"/>
                </a:lnSpc>
                <a:buFont typeface="Arial" panose="020B0604020202020204" pitchFamily="34" charset="0"/>
                <a:buChar char="•"/>
              </a:pPr>
              <a:r>
                <a:rPr lang="zh-CN" altLang="en-US" sz="800" dirty="0"/>
                <a:t>会员参与率</a:t>
              </a:r>
              <a:endParaRPr lang="en-US" altLang="zh-CN" sz="800" dirty="0"/>
            </a:p>
          </p:txBody>
        </p:sp>
        <p:sp>
          <p:nvSpPr>
            <p:cNvPr id="128" name="íŝḷiďe">
              <a:extLst>
                <a:ext uri="{FF2B5EF4-FFF2-40B4-BE49-F238E27FC236}">
                  <a16:creationId xmlns:a16="http://schemas.microsoft.com/office/drawing/2014/main" id="{FCEF5509-1444-4897-8BD3-535A149EC13F}"/>
                </a:ext>
              </a:extLst>
            </p:cNvPr>
            <p:cNvSpPr/>
            <p:nvPr/>
          </p:nvSpPr>
          <p:spPr>
            <a:xfrm>
              <a:off x="6194681" y="1958034"/>
              <a:ext cx="2565936" cy="6950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b="1" dirty="0"/>
                <a:t>营销活动指标</a:t>
              </a:r>
              <a:endParaRPr b="1" dirty="0"/>
            </a:p>
          </p:txBody>
        </p:sp>
        <p:sp>
          <p:nvSpPr>
            <p:cNvPr id="129" name="iś1iďe">
              <a:extLst>
                <a:ext uri="{FF2B5EF4-FFF2-40B4-BE49-F238E27FC236}">
                  <a16:creationId xmlns:a16="http://schemas.microsoft.com/office/drawing/2014/main" id="{BD2A5BBC-23B9-497F-A6B2-1236A83E5E7C}"/>
                </a:ext>
              </a:extLst>
            </p:cNvPr>
            <p:cNvSpPr/>
            <p:nvPr/>
          </p:nvSpPr>
          <p:spPr>
            <a:xfrm>
              <a:off x="8957977" y="2691231"/>
              <a:ext cx="2565936" cy="224710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rmAutofit fontScale="55000" lnSpcReduction="20000"/>
            </a:bodyPr>
            <a:lstStyle/>
            <a:p>
              <a:pPr marL="171450" indent="-171450">
                <a:lnSpc>
                  <a:spcPct val="150000"/>
                </a:lnSpc>
                <a:buFont typeface="Arial" panose="020B0604020202020204" pitchFamily="34" charset="0"/>
                <a:buChar char="•"/>
              </a:pPr>
              <a:r>
                <a:rPr lang="zh-CN" altLang="en-US" sz="1100" dirty="0"/>
                <a:t>大类销售同比、环比分析表</a:t>
              </a:r>
            </a:p>
            <a:p>
              <a:pPr marL="171450" indent="-171450">
                <a:lnSpc>
                  <a:spcPct val="150000"/>
                </a:lnSpc>
                <a:buFont typeface="Arial" panose="020B0604020202020204" pitchFamily="34" charset="0"/>
                <a:buChar char="•"/>
              </a:pPr>
              <a:r>
                <a:rPr lang="zh-CN" altLang="en-US" sz="1100" dirty="0"/>
                <a:t>大类销售统计分析表</a:t>
              </a:r>
              <a:r>
                <a:rPr lang="en-US" altLang="zh-CN" sz="1100" dirty="0"/>
                <a:t>(</a:t>
              </a:r>
              <a:r>
                <a:rPr lang="zh-CN" altLang="en-US" sz="1100" dirty="0"/>
                <a:t>占比</a:t>
              </a:r>
              <a:r>
                <a:rPr lang="en-US" altLang="zh-CN" sz="1100" dirty="0"/>
                <a:t>)</a:t>
              </a:r>
            </a:p>
            <a:p>
              <a:pPr marL="171450" indent="-171450">
                <a:lnSpc>
                  <a:spcPct val="150000"/>
                </a:lnSpc>
                <a:buFont typeface="Arial" panose="020B0604020202020204" pitchFamily="34" charset="0"/>
                <a:buChar char="•"/>
              </a:pPr>
              <a:r>
                <a:rPr lang="zh-CN" altLang="en-US" sz="1100" dirty="0"/>
                <a:t>小类占大类销售统计分析表</a:t>
              </a:r>
            </a:p>
            <a:p>
              <a:pPr marL="171450" indent="-171450">
                <a:lnSpc>
                  <a:spcPct val="150000"/>
                </a:lnSpc>
                <a:buFont typeface="Arial" panose="020B0604020202020204" pitchFamily="34" charset="0"/>
                <a:buChar char="•"/>
              </a:pPr>
              <a:r>
                <a:rPr lang="zh-CN" altLang="en-US" sz="1100" dirty="0"/>
                <a:t>大类销售量统计表</a:t>
              </a:r>
            </a:p>
            <a:p>
              <a:pPr marL="171450" indent="-171450">
                <a:lnSpc>
                  <a:spcPct val="150000"/>
                </a:lnSpc>
                <a:buFont typeface="Arial" panose="020B0604020202020204" pitchFamily="34" charset="0"/>
                <a:buChar char="•"/>
              </a:pPr>
              <a:r>
                <a:rPr lang="zh-CN" altLang="en-US" sz="1100" dirty="0"/>
                <a:t>商场销售毛利分析表</a:t>
              </a:r>
            </a:p>
            <a:p>
              <a:pPr marL="171450" indent="-171450">
                <a:lnSpc>
                  <a:spcPct val="150000"/>
                </a:lnSpc>
                <a:buFont typeface="Arial" panose="020B0604020202020204" pitchFamily="34" charset="0"/>
                <a:buChar char="•"/>
              </a:pPr>
              <a:r>
                <a:rPr lang="zh-CN" altLang="en-US" sz="1100" dirty="0"/>
                <a:t>畅销商品清单</a:t>
              </a:r>
            </a:p>
            <a:p>
              <a:pPr marL="171450" indent="-171450">
                <a:lnSpc>
                  <a:spcPct val="150000"/>
                </a:lnSpc>
                <a:buFont typeface="Arial" panose="020B0604020202020204" pitchFamily="34" charset="0"/>
                <a:buChar char="•"/>
              </a:pPr>
              <a:r>
                <a:rPr lang="zh-CN" altLang="en-US" sz="1100" dirty="0"/>
                <a:t>滞销商品清单</a:t>
              </a:r>
            </a:p>
            <a:p>
              <a:pPr marL="171450" indent="-171450">
                <a:lnSpc>
                  <a:spcPct val="150000"/>
                </a:lnSpc>
                <a:buFont typeface="Arial" panose="020B0604020202020204" pitchFamily="34" charset="0"/>
                <a:buChar char="•"/>
              </a:pPr>
              <a:r>
                <a:rPr lang="zh-CN" altLang="en-US" sz="1100" dirty="0"/>
                <a:t>进销存日报表</a:t>
              </a:r>
            </a:p>
            <a:p>
              <a:pPr marL="171450" indent="-171450">
                <a:lnSpc>
                  <a:spcPct val="150000"/>
                </a:lnSpc>
                <a:buFont typeface="Arial" panose="020B0604020202020204" pitchFamily="34" charset="0"/>
                <a:buChar char="•"/>
              </a:pPr>
              <a:r>
                <a:rPr lang="zh-CN" altLang="en-US" sz="1100" dirty="0"/>
                <a:t>进销存月报表</a:t>
              </a:r>
            </a:p>
            <a:p>
              <a:pPr marL="171450" indent="-171450">
                <a:lnSpc>
                  <a:spcPct val="150000"/>
                </a:lnSpc>
                <a:buFont typeface="Arial" panose="020B0604020202020204" pitchFamily="34" charset="0"/>
                <a:buChar char="•"/>
              </a:pPr>
              <a:r>
                <a:rPr lang="zh-CN" altLang="en-US" sz="1100" dirty="0"/>
                <a:t>单品日销售汇总查询表</a:t>
              </a:r>
              <a:endParaRPr lang="en-US" altLang="zh-CN" sz="1100" dirty="0"/>
            </a:p>
          </p:txBody>
        </p:sp>
        <p:sp>
          <p:nvSpPr>
            <p:cNvPr id="130" name="îşḷîḍé">
              <a:extLst>
                <a:ext uri="{FF2B5EF4-FFF2-40B4-BE49-F238E27FC236}">
                  <a16:creationId xmlns:a16="http://schemas.microsoft.com/office/drawing/2014/main" id="{168A59E7-B468-4E30-AF0D-0280881625E0}"/>
                </a:ext>
              </a:extLst>
            </p:cNvPr>
            <p:cNvSpPr/>
            <p:nvPr/>
          </p:nvSpPr>
          <p:spPr>
            <a:xfrm>
              <a:off x="8957977" y="1958034"/>
              <a:ext cx="2565936" cy="6950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b="1" dirty="0"/>
                <a:t>门店经营分析</a:t>
              </a:r>
              <a:endParaRPr b="1" dirty="0"/>
            </a:p>
          </p:txBody>
        </p:sp>
      </p:grpSp>
    </p:spTree>
    <p:extLst>
      <p:ext uri="{BB962C8B-B14F-4D97-AF65-F5344CB8AC3E}">
        <p14:creationId xmlns:p14="http://schemas.microsoft.com/office/powerpoint/2010/main" val="132350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AIPL</a:t>
            </a:r>
            <a:r>
              <a:rPr lang="zh-CN" altLang="en-US" sz="1600" b="1" dirty="0">
                <a:solidFill>
                  <a:schemeClr val="bg1"/>
                </a:solidFill>
                <a:latin typeface="微软雅黑" panose="020B0503020204020204" pitchFamily="34" charset="-122"/>
                <a:ea typeface="微软雅黑" panose="020B0503020204020204" pitchFamily="34" charset="-122"/>
              </a:rPr>
              <a:t>与</a:t>
            </a:r>
            <a:r>
              <a:rPr lang="en-US" altLang="zh-CN" sz="1600" b="1" dirty="0">
                <a:solidFill>
                  <a:schemeClr val="bg1"/>
                </a:solidFill>
                <a:latin typeface="微软雅黑" panose="020B0503020204020204" pitchFamily="34" charset="-122"/>
                <a:ea typeface="微软雅黑" panose="020B0503020204020204" pitchFamily="34" charset="-122"/>
              </a:rPr>
              <a:t>FAST</a:t>
            </a:r>
            <a:r>
              <a:rPr lang="zh-CN" altLang="en-US" sz="1600" b="1" dirty="0">
                <a:solidFill>
                  <a:schemeClr val="bg1"/>
                </a:solidFill>
                <a:latin typeface="微软雅黑" panose="020B0503020204020204" pitchFamily="34" charset="-122"/>
                <a:ea typeface="微软雅黑" panose="020B0503020204020204" pitchFamily="34" charset="-122"/>
              </a:rPr>
              <a:t>分析体系</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5" name="文本框 4">
            <a:extLst>
              <a:ext uri="{FF2B5EF4-FFF2-40B4-BE49-F238E27FC236}">
                <a16:creationId xmlns:a16="http://schemas.microsoft.com/office/drawing/2014/main" id="{82EAC348-DDC0-420F-BA0B-EC1EAB3C7E78}"/>
              </a:ext>
            </a:extLst>
          </p:cNvPr>
          <p:cNvSpPr txBox="1"/>
          <p:nvPr/>
        </p:nvSpPr>
        <p:spPr>
          <a:xfrm>
            <a:off x="3419872" y="197531"/>
            <a:ext cx="65" cy="246221"/>
          </a:xfrm>
          <a:prstGeom prst="rect">
            <a:avLst/>
          </a:prstGeom>
          <a:noFill/>
        </p:spPr>
        <p:txBody>
          <a:bodyPr wrap="none" lIns="0" tIns="0" rIns="0" bIns="0" rtlCol="0">
            <a:spAutoFit/>
          </a:bodyPr>
          <a:lstStyle/>
          <a:p>
            <a:endParaRPr lang="en-US" altLang="zh-CN" sz="1600" b="1" dirty="0">
              <a:solidFill>
                <a:schemeClr val="accent6"/>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71D9E00F-1C8C-4C13-8DFA-B6C76F7B0152}"/>
              </a:ext>
            </a:extLst>
          </p:cNvPr>
          <p:cNvSpPr/>
          <p:nvPr/>
        </p:nvSpPr>
        <p:spPr>
          <a:xfrm>
            <a:off x="243696" y="682753"/>
            <a:ext cx="1415772" cy="338554"/>
          </a:xfrm>
          <a:prstGeom prst="rect">
            <a:avLst/>
          </a:prstGeom>
        </p:spPr>
        <p:txBody>
          <a:bodyPr wrap="none">
            <a:spAutoFit/>
          </a:bodyPr>
          <a:lstStyle/>
          <a:p>
            <a:r>
              <a:rPr lang="zh-CN" altLang="en-US" sz="1600" b="1" dirty="0">
                <a:solidFill>
                  <a:schemeClr val="accent6"/>
                </a:solidFill>
                <a:latin typeface="微软雅黑" panose="020B0503020204020204" pitchFamily="34" charset="-122"/>
                <a:ea typeface="微软雅黑" panose="020B0503020204020204" pitchFamily="34" charset="-122"/>
              </a:rPr>
              <a:t>数据报表设计</a:t>
            </a:r>
          </a:p>
        </p:txBody>
      </p:sp>
      <p:sp>
        <p:nvSpPr>
          <p:cNvPr id="17" name="矩形 16">
            <a:extLst>
              <a:ext uri="{FF2B5EF4-FFF2-40B4-BE49-F238E27FC236}">
                <a16:creationId xmlns:a16="http://schemas.microsoft.com/office/drawing/2014/main" id="{0DCF8471-29BC-4EB7-82C6-369854BA67C6}"/>
              </a:ext>
            </a:extLst>
          </p:cNvPr>
          <p:cNvSpPr/>
          <p:nvPr/>
        </p:nvSpPr>
        <p:spPr>
          <a:xfrm>
            <a:off x="3444512" y="682753"/>
            <a:ext cx="1210588" cy="338554"/>
          </a:xfrm>
          <a:prstGeom prst="rect">
            <a:avLst/>
          </a:prstGeom>
        </p:spPr>
        <p:txBody>
          <a:bodyPr wrap="none">
            <a:spAutoFit/>
          </a:bodyPr>
          <a:lstStyle/>
          <a:p>
            <a:r>
              <a:rPr lang="zh-CN" altLang="en-US" sz="1600" b="1" dirty="0">
                <a:solidFill>
                  <a:schemeClr val="accent6"/>
                </a:solidFill>
                <a:latin typeface="微软雅黑" panose="020B0503020204020204" pitchFamily="34" charset="-122"/>
                <a:ea typeface="微软雅黑" panose="020B0503020204020204" pitchFamily="34" charset="-122"/>
              </a:rPr>
              <a:t>可视化方案</a:t>
            </a:r>
          </a:p>
        </p:txBody>
      </p:sp>
      <p:graphicFrame>
        <p:nvGraphicFramePr>
          <p:cNvPr id="6" name="图示 5">
            <a:extLst>
              <a:ext uri="{FF2B5EF4-FFF2-40B4-BE49-F238E27FC236}">
                <a16:creationId xmlns:a16="http://schemas.microsoft.com/office/drawing/2014/main" id="{A1ECCA97-8CBE-4B1C-8F2E-0CA4AFD643D5}"/>
              </a:ext>
            </a:extLst>
          </p:cNvPr>
          <p:cNvGraphicFramePr/>
          <p:nvPr>
            <p:extLst>
              <p:ext uri="{D42A27DB-BD31-4B8C-83A1-F6EECF244321}">
                <p14:modId xmlns:p14="http://schemas.microsoft.com/office/powerpoint/2010/main" val="1386454830"/>
              </p:ext>
            </p:extLst>
          </p:nvPr>
        </p:nvGraphicFramePr>
        <p:xfrm>
          <a:off x="251292" y="1258817"/>
          <a:ext cx="2239401" cy="2592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矩形 19">
            <a:extLst>
              <a:ext uri="{FF2B5EF4-FFF2-40B4-BE49-F238E27FC236}">
                <a16:creationId xmlns:a16="http://schemas.microsoft.com/office/drawing/2014/main" id="{AC5163AA-FF1D-42D1-A49D-9E37610D3DDA}"/>
              </a:ext>
            </a:extLst>
          </p:cNvPr>
          <p:cNvSpPr/>
          <p:nvPr/>
        </p:nvSpPr>
        <p:spPr>
          <a:xfrm>
            <a:off x="6419522" y="682753"/>
            <a:ext cx="1005403" cy="338554"/>
          </a:xfrm>
          <a:prstGeom prst="rect">
            <a:avLst/>
          </a:prstGeom>
        </p:spPr>
        <p:txBody>
          <a:bodyPr wrap="none">
            <a:spAutoFit/>
          </a:bodyPr>
          <a:lstStyle/>
          <a:p>
            <a:r>
              <a:rPr lang="zh-CN" altLang="en-US" sz="1600" b="1" dirty="0">
                <a:solidFill>
                  <a:schemeClr val="accent6"/>
                </a:solidFill>
                <a:latin typeface="微软雅黑" panose="020B0503020204020204" pitchFamily="34" charset="-122"/>
                <a:ea typeface="微软雅黑" panose="020B0503020204020204" pitchFamily="34" charset="-122"/>
              </a:rPr>
              <a:t>分析工具</a:t>
            </a:r>
          </a:p>
        </p:txBody>
      </p:sp>
      <p:pic>
        <p:nvPicPr>
          <p:cNvPr id="8" name="图片 7">
            <a:extLst>
              <a:ext uri="{FF2B5EF4-FFF2-40B4-BE49-F238E27FC236}">
                <a16:creationId xmlns:a16="http://schemas.microsoft.com/office/drawing/2014/main" id="{0DC9B591-F0D2-47F2-840F-C8F64445CF0E}"/>
              </a:ext>
            </a:extLst>
          </p:cNvPr>
          <p:cNvPicPr>
            <a:picLocks noChangeAspect="1"/>
          </p:cNvPicPr>
          <p:nvPr/>
        </p:nvPicPr>
        <p:blipFill>
          <a:blip r:embed="rId8"/>
          <a:stretch>
            <a:fillRect/>
          </a:stretch>
        </p:blipFill>
        <p:spPr>
          <a:xfrm>
            <a:off x="2683447" y="1186809"/>
            <a:ext cx="1630854" cy="1080120"/>
          </a:xfrm>
          <a:prstGeom prst="rect">
            <a:avLst/>
          </a:prstGeom>
        </p:spPr>
      </p:pic>
      <p:pic>
        <p:nvPicPr>
          <p:cNvPr id="9" name="图片 8">
            <a:extLst>
              <a:ext uri="{FF2B5EF4-FFF2-40B4-BE49-F238E27FC236}">
                <a16:creationId xmlns:a16="http://schemas.microsoft.com/office/drawing/2014/main" id="{189DE88B-9EFC-4B6C-99A6-1C9DF49A28D5}"/>
              </a:ext>
            </a:extLst>
          </p:cNvPr>
          <p:cNvPicPr>
            <a:picLocks noChangeAspect="1"/>
          </p:cNvPicPr>
          <p:nvPr/>
        </p:nvPicPr>
        <p:blipFill>
          <a:blip r:embed="rId9"/>
          <a:stretch>
            <a:fillRect/>
          </a:stretch>
        </p:blipFill>
        <p:spPr>
          <a:xfrm>
            <a:off x="4290893" y="1186809"/>
            <a:ext cx="1465575" cy="1080120"/>
          </a:xfrm>
          <a:prstGeom prst="rect">
            <a:avLst/>
          </a:prstGeom>
        </p:spPr>
      </p:pic>
      <p:pic>
        <p:nvPicPr>
          <p:cNvPr id="7" name="图片 6">
            <a:extLst>
              <a:ext uri="{FF2B5EF4-FFF2-40B4-BE49-F238E27FC236}">
                <a16:creationId xmlns:a16="http://schemas.microsoft.com/office/drawing/2014/main" id="{7395EBEF-9528-4022-BCC4-3ED52520E1D4}"/>
              </a:ext>
            </a:extLst>
          </p:cNvPr>
          <p:cNvPicPr>
            <a:picLocks noChangeAspect="1"/>
          </p:cNvPicPr>
          <p:nvPr/>
        </p:nvPicPr>
        <p:blipFill>
          <a:blip r:embed="rId10"/>
          <a:stretch>
            <a:fillRect/>
          </a:stretch>
        </p:blipFill>
        <p:spPr>
          <a:xfrm>
            <a:off x="2683447" y="2252815"/>
            <a:ext cx="3073021" cy="2519694"/>
          </a:xfrm>
          <a:prstGeom prst="rect">
            <a:avLst/>
          </a:prstGeom>
        </p:spPr>
      </p:pic>
      <p:pic>
        <p:nvPicPr>
          <p:cNvPr id="10" name="图片 9">
            <a:extLst>
              <a:ext uri="{FF2B5EF4-FFF2-40B4-BE49-F238E27FC236}">
                <a16:creationId xmlns:a16="http://schemas.microsoft.com/office/drawing/2014/main" id="{93BB1C48-AD4B-47DF-8407-F13D0AF63557}"/>
              </a:ext>
            </a:extLst>
          </p:cNvPr>
          <p:cNvPicPr>
            <a:picLocks noChangeAspect="1"/>
          </p:cNvPicPr>
          <p:nvPr/>
        </p:nvPicPr>
        <p:blipFill>
          <a:blip r:embed="rId11"/>
          <a:stretch>
            <a:fillRect/>
          </a:stretch>
        </p:blipFill>
        <p:spPr>
          <a:xfrm>
            <a:off x="6233921" y="1186809"/>
            <a:ext cx="2092376" cy="1435500"/>
          </a:xfrm>
          <a:prstGeom prst="rect">
            <a:avLst/>
          </a:prstGeom>
        </p:spPr>
      </p:pic>
      <p:pic>
        <p:nvPicPr>
          <p:cNvPr id="11" name="图片 10">
            <a:extLst>
              <a:ext uri="{FF2B5EF4-FFF2-40B4-BE49-F238E27FC236}">
                <a16:creationId xmlns:a16="http://schemas.microsoft.com/office/drawing/2014/main" id="{A81CABC5-4F91-4DE1-A1D9-3E13BBF0F772}"/>
              </a:ext>
            </a:extLst>
          </p:cNvPr>
          <p:cNvPicPr>
            <a:picLocks noChangeAspect="1"/>
          </p:cNvPicPr>
          <p:nvPr/>
        </p:nvPicPr>
        <p:blipFill>
          <a:blip r:embed="rId12"/>
          <a:stretch>
            <a:fillRect/>
          </a:stretch>
        </p:blipFill>
        <p:spPr>
          <a:xfrm>
            <a:off x="6216899" y="2656049"/>
            <a:ext cx="2109398" cy="2056091"/>
          </a:xfrm>
          <a:prstGeom prst="rect">
            <a:avLst/>
          </a:prstGeom>
        </p:spPr>
      </p:pic>
    </p:spTree>
    <p:extLst>
      <p:ext uri="{BB962C8B-B14F-4D97-AF65-F5344CB8AC3E}">
        <p14:creationId xmlns:p14="http://schemas.microsoft.com/office/powerpoint/2010/main" val="367157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基于数据的运营方案</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aphicFrame>
        <p:nvGraphicFramePr>
          <p:cNvPr id="11" name="图示 10">
            <a:extLst>
              <a:ext uri="{FF2B5EF4-FFF2-40B4-BE49-F238E27FC236}">
                <a16:creationId xmlns:a16="http://schemas.microsoft.com/office/drawing/2014/main" id="{2C02FD43-A01B-4C65-8B99-03414E0A02FF}"/>
              </a:ext>
            </a:extLst>
          </p:cNvPr>
          <p:cNvGraphicFramePr/>
          <p:nvPr>
            <p:extLst>
              <p:ext uri="{D42A27DB-BD31-4B8C-83A1-F6EECF244321}">
                <p14:modId xmlns:p14="http://schemas.microsoft.com/office/powerpoint/2010/main" val="2703449014"/>
              </p:ext>
            </p:extLst>
          </p:nvPr>
        </p:nvGraphicFramePr>
        <p:xfrm>
          <a:off x="755576"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矩形: 圆角 13">
            <a:extLst>
              <a:ext uri="{FF2B5EF4-FFF2-40B4-BE49-F238E27FC236}">
                <a16:creationId xmlns:a16="http://schemas.microsoft.com/office/drawing/2014/main" id="{F69ABBDC-734A-43AF-B5E3-715023D15C56}"/>
              </a:ext>
            </a:extLst>
          </p:cNvPr>
          <p:cNvSpPr/>
          <p:nvPr/>
        </p:nvSpPr>
        <p:spPr>
          <a:xfrm>
            <a:off x="7502860" y="1131590"/>
            <a:ext cx="914400"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会员资产增长</a:t>
            </a:r>
          </a:p>
        </p:txBody>
      </p:sp>
    </p:spTree>
    <p:extLst>
      <p:ext uri="{BB962C8B-B14F-4D97-AF65-F5344CB8AC3E}">
        <p14:creationId xmlns:p14="http://schemas.microsoft.com/office/powerpoint/2010/main" val="129019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数据闭环运营迭代</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45" name="圆角矩形 2">
            <a:extLst>
              <a:ext uri="{FF2B5EF4-FFF2-40B4-BE49-F238E27FC236}">
                <a16:creationId xmlns:a16="http://schemas.microsoft.com/office/drawing/2014/main" id="{08967769-C929-48CE-B86D-808782E78E49}"/>
              </a:ext>
            </a:extLst>
          </p:cNvPr>
          <p:cNvSpPr/>
          <p:nvPr/>
        </p:nvSpPr>
        <p:spPr>
          <a:xfrm>
            <a:off x="628869" y="770615"/>
            <a:ext cx="3900711" cy="2302167"/>
          </a:xfrm>
          <a:prstGeom prst="roundRect">
            <a:avLst>
              <a:gd name="adj" fmla="val 770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icrosoft YaHei" charset="-122"/>
              <a:ea typeface="Microsoft YaHei" charset="-122"/>
              <a:cs typeface="Microsoft YaHei" charset="-122"/>
            </a:endParaRPr>
          </a:p>
        </p:txBody>
      </p:sp>
      <p:sp>
        <p:nvSpPr>
          <p:cNvPr id="46" name="圆角矩形 3">
            <a:extLst>
              <a:ext uri="{FF2B5EF4-FFF2-40B4-BE49-F238E27FC236}">
                <a16:creationId xmlns:a16="http://schemas.microsoft.com/office/drawing/2014/main" id="{53FAB10B-1DA9-4B57-80A1-8C6D951E072E}"/>
              </a:ext>
            </a:extLst>
          </p:cNvPr>
          <p:cNvSpPr/>
          <p:nvPr/>
        </p:nvSpPr>
        <p:spPr>
          <a:xfrm>
            <a:off x="1860637" y="1061138"/>
            <a:ext cx="1419417" cy="445632"/>
          </a:xfrm>
          <a:prstGeom prst="roundRect">
            <a:avLst/>
          </a:prstGeom>
          <a:solidFill>
            <a:srgbClr val="1A9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品牌</a:t>
            </a:r>
          </a:p>
        </p:txBody>
      </p:sp>
      <p:sp>
        <p:nvSpPr>
          <p:cNvPr id="47" name="圆角矩形 4">
            <a:extLst>
              <a:ext uri="{FF2B5EF4-FFF2-40B4-BE49-F238E27FC236}">
                <a16:creationId xmlns:a16="http://schemas.microsoft.com/office/drawing/2014/main" id="{B7B76F14-6B57-444D-92F2-B0061E5808F5}"/>
              </a:ext>
            </a:extLst>
          </p:cNvPr>
          <p:cNvSpPr/>
          <p:nvPr/>
        </p:nvSpPr>
        <p:spPr>
          <a:xfrm>
            <a:off x="1860636" y="2365212"/>
            <a:ext cx="1419417" cy="445632"/>
          </a:xfrm>
          <a:prstGeom prst="roundRect">
            <a:avLst/>
          </a:prstGeom>
          <a:solidFill>
            <a:srgbClr val="1A9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会员</a:t>
            </a:r>
          </a:p>
        </p:txBody>
      </p:sp>
      <p:sp>
        <p:nvSpPr>
          <p:cNvPr id="48" name="矩形 47">
            <a:extLst>
              <a:ext uri="{FF2B5EF4-FFF2-40B4-BE49-F238E27FC236}">
                <a16:creationId xmlns:a16="http://schemas.microsoft.com/office/drawing/2014/main" id="{C2C22DEB-AE98-45E3-9A9F-BAE656C7C9DA}"/>
              </a:ext>
            </a:extLst>
          </p:cNvPr>
          <p:cNvSpPr/>
          <p:nvPr/>
        </p:nvSpPr>
        <p:spPr>
          <a:xfrm>
            <a:off x="1149713" y="1661133"/>
            <a:ext cx="1240373" cy="462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8425" indent="-98425">
              <a:lnSpc>
                <a:spcPct val="120000"/>
              </a:lnSpc>
              <a:buFont typeface="Arial" charset="0"/>
              <a:buChar char="•"/>
            </a:pPr>
            <a:r>
              <a:rPr kumimoji="1" lang="zh-CN" altLang="en-US" sz="1100" dirty="0">
                <a:solidFill>
                  <a:schemeClr val="tx1"/>
                </a:solidFill>
                <a:latin typeface="Microsoft YaHei" charset="-122"/>
                <a:ea typeface="Microsoft YaHei" charset="-122"/>
                <a:cs typeface="Microsoft YaHei" charset="-122"/>
              </a:rPr>
              <a:t>渠道选择</a:t>
            </a:r>
            <a:endParaRPr kumimoji="1" lang="en-US" altLang="zh-CN" sz="1100" dirty="0">
              <a:solidFill>
                <a:schemeClr val="tx1"/>
              </a:solidFill>
              <a:latin typeface="Microsoft YaHei" charset="-122"/>
              <a:ea typeface="Microsoft YaHei" charset="-122"/>
              <a:cs typeface="Microsoft YaHei" charset="-122"/>
            </a:endParaRPr>
          </a:p>
          <a:p>
            <a:pPr marL="98425" indent="-98425">
              <a:lnSpc>
                <a:spcPct val="120000"/>
              </a:lnSpc>
              <a:buFont typeface="Arial" charset="0"/>
              <a:buChar char="•"/>
            </a:pPr>
            <a:r>
              <a:rPr kumimoji="1" lang="en-US" altLang="zh-CN" sz="1100" dirty="0">
                <a:solidFill>
                  <a:schemeClr val="tx1"/>
                </a:solidFill>
                <a:latin typeface="Microsoft YaHei" charset="-122"/>
                <a:ea typeface="Microsoft YaHei" charset="-122"/>
                <a:cs typeface="Microsoft YaHei" charset="-122"/>
              </a:rPr>
              <a:t>offer</a:t>
            </a:r>
            <a:r>
              <a:rPr kumimoji="1" lang="zh-CN" altLang="en-US" sz="1100" dirty="0">
                <a:solidFill>
                  <a:schemeClr val="tx1"/>
                </a:solidFill>
                <a:latin typeface="Microsoft YaHei" charset="-122"/>
                <a:ea typeface="Microsoft YaHei" charset="-122"/>
                <a:cs typeface="Microsoft YaHei" charset="-122"/>
              </a:rPr>
              <a:t>提供</a:t>
            </a:r>
            <a:endParaRPr kumimoji="1" lang="en-US" altLang="zh-CN" sz="1100" dirty="0">
              <a:solidFill>
                <a:schemeClr val="tx1"/>
              </a:solidFill>
              <a:latin typeface="Microsoft YaHei" charset="-122"/>
              <a:ea typeface="Microsoft YaHei" charset="-122"/>
              <a:cs typeface="Microsoft YaHei" charset="-122"/>
            </a:endParaRPr>
          </a:p>
          <a:p>
            <a:pPr marL="98425" indent="-98425">
              <a:lnSpc>
                <a:spcPct val="120000"/>
              </a:lnSpc>
              <a:buFont typeface="Arial" charset="0"/>
              <a:buChar char="•"/>
            </a:pPr>
            <a:r>
              <a:rPr kumimoji="1" lang="en-US" altLang="zh-CN" sz="1100" dirty="0">
                <a:solidFill>
                  <a:schemeClr val="tx1"/>
                </a:solidFill>
                <a:latin typeface="Microsoft YaHei" charset="-122"/>
                <a:ea typeface="Microsoft YaHei" charset="-122"/>
                <a:cs typeface="Microsoft YaHei" charset="-122"/>
              </a:rPr>
              <a:t>Creative</a:t>
            </a:r>
            <a:r>
              <a:rPr kumimoji="1" lang="zh-CN" altLang="en-US" sz="1100" dirty="0">
                <a:solidFill>
                  <a:schemeClr val="tx1"/>
                </a:solidFill>
                <a:latin typeface="Microsoft YaHei" charset="-122"/>
                <a:ea typeface="Microsoft YaHei" charset="-122"/>
                <a:cs typeface="Microsoft YaHei" charset="-122"/>
              </a:rPr>
              <a:t>内容</a:t>
            </a:r>
            <a:endParaRPr kumimoji="1" lang="en-US" altLang="zh-CN" sz="1100" dirty="0">
              <a:solidFill>
                <a:schemeClr val="tx1"/>
              </a:solidFill>
              <a:latin typeface="Microsoft YaHei" charset="-122"/>
              <a:ea typeface="Microsoft YaHei" charset="-122"/>
              <a:cs typeface="Microsoft YaHei" charset="-122"/>
            </a:endParaRPr>
          </a:p>
          <a:p>
            <a:pPr marL="98425" indent="-98425">
              <a:lnSpc>
                <a:spcPct val="120000"/>
              </a:lnSpc>
              <a:buFont typeface="Arial" charset="0"/>
              <a:buChar char="•"/>
            </a:pPr>
            <a:r>
              <a:rPr kumimoji="1" lang="zh-CN" altLang="en-US" sz="1100" dirty="0">
                <a:solidFill>
                  <a:schemeClr val="tx1"/>
                </a:solidFill>
                <a:latin typeface="Microsoft YaHei" charset="-122"/>
                <a:ea typeface="Microsoft YaHei" charset="-122"/>
                <a:cs typeface="Microsoft YaHei" charset="-122"/>
              </a:rPr>
              <a:t>涉及产品</a:t>
            </a:r>
            <a:endParaRPr kumimoji="1" lang="zh-CN" altLang="en-US" sz="1050" dirty="0">
              <a:solidFill>
                <a:schemeClr val="tx1"/>
              </a:solidFill>
              <a:latin typeface="Microsoft YaHei" charset="-122"/>
              <a:ea typeface="Microsoft YaHei" charset="-122"/>
              <a:cs typeface="Microsoft YaHei" charset="-122"/>
            </a:endParaRPr>
          </a:p>
        </p:txBody>
      </p:sp>
      <p:sp>
        <p:nvSpPr>
          <p:cNvPr id="49" name="下箭头 7">
            <a:extLst>
              <a:ext uri="{FF2B5EF4-FFF2-40B4-BE49-F238E27FC236}">
                <a16:creationId xmlns:a16="http://schemas.microsoft.com/office/drawing/2014/main" id="{77EEE2AC-FC31-4B17-AAE6-EC69B07863CC}"/>
              </a:ext>
            </a:extLst>
          </p:cNvPr>
          <p:cNvSpPr/>
          <p:nvPr/>
        </p:nvSpPr>
        <p:spPr>
          <a:xfrm>
            <a:off x="2279736" y="1629745"/>
            <a:ext cx="228601" cy="585787"/>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icrosoft YaHei" charset="-122"/>
              <a:ea typeface="Microsoft YaHei" charset="-122"/>
              <a:cs typeface="Microsoft YaHei" charset="-122"/>
            </a:endParaRPr>
          </a:p>
        </p:txBody>
      </p:sp>
      <p:sp>
        <p:nvSpPr>
          <p:cNvPr id="50" name="下箭头 8">
            <a:extLst>
              <a:ext uri="{FF2B5EF4-FFF2-40B4-BE49-F238E27FC236}">
                <a16:creationId xmlns:a16="http://schemas.microsoft.com/office/drawing/2014/main" id="{93038461-8A95-41F7-AC90-DC041EA99E6C}"/>
              </a:ext>
            </a:extLst>
          </p:cNvPr>
          <p:cNvSpPr/>
          <p:nvPr/>
        </p:nvSpPr>
        <p:spPr>
          <a:xfrm flipV="1">
            <a:off x="2670354" y="1629744"/>
            <a:ext cx="228601" cy="585787"/>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icrosoft YaHei" charset="-122"/>
              <a:ea typeface="Microsoft YaHei" charset="-122"/>
              <a:cs typeface="Microsoft YaHei" charset="-122"/>
            </a:endParaRPr>
          </a:p>
        </p:txBody>
      </p:sp>
      <p:sp>
        <p:nvSpPr>
          <p:cNvPr id="51" name="矩形 50">
            <a:extLst>
              <a:ext uri="{FF2B5EF4-FFF2-40B4-BE49-F238E27FC236}">
                <a16:creationId xmlns:a16="http://schemas.microsoft.com/office/drawing/2014/main" id="{439B4C12-8EF8-4754-AB4D-EBDDC889A7F4}"/>
              </a:ext>
            </a:extLst>
          </p:cNvPr>
          <p:cNvSpPr/>
          <p:nvPr/>
        </p:nvSpPr>
        <p:spPr>
          <a:xfrm>
            <a:off x="628869" y="1517314"/>
            <a:ext cx="595015" cy="405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kumimoji="1" lang="zh-CN" altLang="en-US" sz="1200" dirty="0">
                <a:solidFill>
                  <a:schemeClr val="tx1"/>
                </a:solidFill>
                <a:latin typeface="Microsoft YaHei" charset="-122"/>
                <a:ea typeface="Microsoft YaHei" charset="-122"/>
                <a:cs typeface="Microsoft YaHei" charset="-122"/>
              </a:rPr>
              <a:t>营销</a:t>
            </a:r>
            <a:endParaRPr kumimoji="1" lang="zh-CN" altLang="en-US" sz="1100" dirty="0">
              <a:solidFill>
                <a:schemeClr val="tx1"/>
              </a:solidFill>
              <a:latin typeface="Microsoft YaHei" charset="-122"/>
              <a:ea typeface="Microsoft YaHei" charset="-122"/>
              <a:cs typeface="Microsoft YaHei" charset="-122"/>
            </a:endParaRPr>
          </a:p>
        </p:txBody>
      </p:sp>
      <p:cxnSp>
        <p:nvCxnSpPr>
          <p:cNvPr id="52" name="直线连接符 10">
            <a:extLst>
              <a:ext uri="{FF2B5EF4-FFF2-40B4-BE49-F238E27FC236}">
                <a16:creationId xmlns:a16="http://schemas.microsoft.com/office/drawing/2014/main" id="{42578CEC-BA66-408A-8DA0-40904B0DEDC5}"/>
              </a:ext>
            </a:extLst>
          </p:cNvPr>
          <p:cNvCxnSpPr/>
          <p:nvPr/>
        </p:nvCxnSpPr>
        <p:spPr>
          <a:xfrm>
            <a:off x="1153663" y="1629741"/>
            <a:ext cx="0" cy="585787"/>
          </a:xfrm>
          <a:prstGeom prst="line">
            <a:avLst/>
          </a:prstGeom>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B2D1F986-68BC-4F6C-A44A-0ADD890EB6A6}"/>
              </a:ext>
            </a:extLst>
          </p:cNvPr>
          <p:cNvSpPr/>
          <p:nvPr/>
        </p:nvSpPr>
        <p:spPr>
          <a:xfrm>
            <a:off x="2918830" y="1703907"/>
            <a:ext cx="1240373" cy="462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8425" indent="-98425">
              <a:lnSpc>
                <a:spcPct val="120000"/>
              </a:lnSpc>
              <a:buFont typeface="Arial" charset="0"/>
              <a:buChar char="•"/>
            </a:pPr>
            <a:r>
              <a:rPr kumimoji="1" lang="zh-CN" altLang="en-US" sz="1100" dirty="0">
                <a:solidFill>
                  <a:schemeClr val="tx1"/>
                </a:solidFill>
                <a:latin typeface="Microsoft YaHei" charset="-122"/>
                <a:ea typeface="Microsoft YaHei" charset="-122"/>
                <a:cs typeface="Microsoft YaHei" charset="-122"/>
              </a:rPr>
              <a:t>转化</a:t>
            </a:r>
            <a:r>
              <a:rPr kumimoji="1" lang="en-US" altLang="zh-CN" sz="1100" dirty="0">
                <a:solidFill>
                  <a:schemeClr val="tx1"/>
                </a:solidFill>
                <a:latin typeface="Microsoft YaHei" charset="-122"/>
                <a:ea typeface="Microsoft YaHei" charset="-122"/>
                <a:cs typeface="Microsoft YaHei" charset="-122"/>
              </a:rPr>
              <a:t>/</a:t>
            </a:r>
            <a:r>
              <a:rPr kumimoji="1" lang="zh-CN" altLang="en-US" sz="1100" dirty="0">
                <a:solidFill>
                  <a:schemeClr val="tx1"/>
                </a:solidFill>
                <a:latin typeface="Microsoft YaHei" charset="-122"/>
                <a:ea typeface="Microsoft YaHei" charset="-122"/>
                <a:cs typeface="Microsoft YaHei" charset="-122"/>
              </a:rPr>
              <a:t>未转化</a:t>
            </a:r>
            <a:endParaRPr kumimoji="1" lang="en-US" altLang="zh-CN" sz="1100" dirty="0">
              <a:solidFill>
                <a:schemeClr val="tx1"/>
              </a:solidFill>
              <a:latin typeface="Microsoft YaHei" charset="-122"/>
              <a:ea typeface="Microsoft YaHei" charset="-122"/>
              <a:cs typeface="Microsoft YaHei" charset="-122"/>
            </a:endParaRPr>
          </a:p>
          <a:p>
            <a:pPr marL="98425" indent="-98425">
              <a:lnSpc>
                <a:spcPct val="120000"/>
              </a:lnSpc>
              <a:buFont typeface="Arial" charset="0"/>
              <a:buChar char="•"/>
            </a:pPr>
            <a:r>
              <a:rPr kumimoji="1" lang="zh-CN" altLang="en-US" sz="1100" dirty="0">
                <a:solidFill>
                  <a:schemeClr val="tx1"/>
                </a:solidFill>
                <a:latin typeface="Microsoft YaHei" charset="-122"/>
                <a:ea typeface="Microsoft YaHei" charset="-122"/>
                <a:cs typeface="Microsoft YaHei" charset="-122"/>
              </a:rPr>
              <a:t>客单</a:t>
            </a:r>
            <a:r>
              <a:rPr kumimoji="1" lang="en-US" altLang="zh-CN" sz="1100" dirty="0">
                <a:solidFill>
                  <a:schemeClr val="tx1"/>
                </a:solidFill>
                <a:latin typeface="Microsoft YaHei" charset="-122"/>
                <a:ea typeface="Microsoft YaHei" charset="-122"/>
                <a:cs typeface="Microsoft YaHei" charset="-122"/>
              </a:rPr>
              <a:t>/</a:t>
            </a:r>
            <a:r>
              <a:rPr kumimoji="1" lang="zh-CN" altLang="en-US" sz="1100" dirty="0">
                <a:solidFill>
                  <a:schemeClr val="tx1"/>
                </a:solidFill>
                <a:latin typeface="Microsoft YaHei" charset="-122"/>
                <a:ea typeface="Microsoft YaHei" charset="-122"/>
                <a:cs typeface="Microsoft YaHei" charset="-122"/>
              </a:rPr>
              <a:t>品类</a:t>
            </a:r>
            <a:endParaRPr kumimoji="1" lang="en-US" altLang="zh-CN" sz="1100" dirty="0">
              <a:solidFill>
                <a:schemeClr val="tx1"/>
              </a:solidFill>
              <a:latin typeface="Microsoft YaHei" charset="-122"/>
              <a:ea typeface="Microsoft YaHei" charset="-122"/>
              <a:cs typeface="Microsoft YaHei" charset="-122"/>
            </a:endParaRPr>
          </a:p>
        </p:txBody>
      </p:sp>
      <p:cxnSp>
        <p:nvCxnSpPr>
          <p:cNvPr id="54" name="直线连接符 12">
            <a:extLst>
              <a:ext uri="{FF2B5EF4-FFF2-40B4-BE49-F238E27FC236}">
                <a16:creationId xmlns:a16="http://schemas.microsoft.com/office/drawing/2014/main" id="{6B312B85-C10E-47CC-9F8D-934DA48CE5F8}"/>
              </a:ext>
            </a:extLst>
          </p:cNvPr>
          <p:cNvCxnSpPr/>
          <p:nvPr/>
        </p:nvCxnSpPr>
        <p:spPr>
          <a:xfrm>
            <a:off x="3934963" y="1629739"/>
            <a:ext cx="0" cy="585787"/>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D1E5E833-E838-4C78-948D-8A7D1B3DA508}"/>
              </a:ext>
            </a:extLst>
          </p:cNvPr>
          <p:cNvSpPr/>
          <p:nvPr/>
        </p:nvSpPr>
        <p:spPr>
          <a:xfrm>
            <a:off x="3934565" y="1629739"/>
            <a:ext cx="595015" cy="405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kumimoji="1" lang="zh-CN" altLang="en-US" sz="1200" dirty="0">
                <a:solidFill>
                  <a:schemeClr val="tx1"/>
                </a:solidFill>
                <a:latin typeface="Microsoft YaHei" charset="-122"/>
                <a:ea typeface="Microsoft YaHei" charset="-122"/>
                <a:cs typeface="Microsoft YaHei" charset="-122"/>
              </a:rPr>
              <a:t>反馈</a:t>
            </a:r>
            <a:endParaRPr kumimoji="1" lang="zh-CN" altLang="en-US" sz="1100" dirty="0">
              <a:solidFill>
                <a:schemeClr val="tx1"/>
              </a:solidFill>
              <a:latin typeface="Microsoft YaHei" charset="-122"/>
              <a:ea typeface="Microsoft YaHei" charset="-122"/>
              <a:cs typeface="Microsoft YaHei" charset="-122"/>
            </a:endParaRPr>
          </a:p>
        </p:txBody>
      </p:sp>
      <p:sp>
        <p:nvSpPr>
          <p:cNvPr id="56" name="圆角矩形 14">
            <a:extLst>
              <a:ext uri="{FF2B5EF4-FFF2-40B4-BE49-F238E27FC236}">
                <a16:creationId xmlns:a16="http://schemas.microsoft.com/office/drawing/2014/main" id="{871BB424-F6B5-487B-B412-4EFDC12EF8D4}"/>
              </a:ext>
            </a:extLst>
          </p:cNvPr>
          <p:cNvSpPr/>
          <p:nvPr/>
        </p:nvSpPr>
        <p:spPr>
          <a:xfrm>
            <a:off x="5868144" y="771550"/>
            <a:ext cx="2486025" cy="2302167"/>
          </a:xfrm>
          <a:prstGeom prst="roundRect">
            <a:avLst>
              <a:gd name="adj" fmla="val 494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icrosoft YaHei" charset="-122"/>
              <a:ea typeface="Microsoft YaHei" charset="-122"/>
              <a:cs typeface="Microsoft YaHei" charset="-122"/>
            </a:endParaRPr>
          </a:p>
        </p:txBody>
      </p:sp>
      <p:sp>
        <p:nvSpPr>
          <p:cNvPr id="57" name="圆角矩形 15">
            <a:extLst>
              <a:ext uri="{FF2B5EF4-FFF2-40B4-BE49-F238E27FC236}">
                <a16:creationId xmlns:a16="http://schemas.microsoft.com/office/drawing/2014/main" id="{40813F6A-0656-4731-8964-B19B33295424}"/>
              </a:ext>
            </a:extLst>
          </p:cNvPr>
          <p:cNvSpPr/>
          <p:nvPr/>
        </p:nvSpPr>
        <p:spPr>
          <a:xfrm>
            <a:off x="6396991" y="1062073"/>
            <a:ext cx="1419417" cy="445632"/>
          </a:xfrm>
          <a:prstGeom prst="roundRect">
            <a:avLst/>
          </a:prstGeom>
          <a:solidFill>
            <a:srgbClr val="1A9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品牌</a:t>
            </a:r>
          </a:p>
        </p:txBody>
      </p:sp>
      <p:sp>
        <p:nvSpPr>
          <p:cNvPr id="58" name="圆角矩形 16">
            <a:extLst>
              <a:ext uri="{FF2B5EF4-FFF2-40B4-BE49-F238E27FC236}">
                <a16:creationId xmlns:a16="http://schemas.microsoft.com/office/drawing/2014/main" id="{FFEE1CCD-F283-4D04-ADDD-A37016A46C40}"/>
              </a:ext>
            </a:extLst>
          </p:cNvPr>
          <p:cNvSpPr/>
          <p:nvPr/>
        </p:nvSpPr>
        <p:spPr>
          <a:xfrm>
            <a:off x="6396990" y="2366147"/>
            <a:ext cx="1419417" cy="445632"/>
          </a:xfrm>
          <a:prstGeom prst="roundRect">
            <a:avLst/>
          </a:prstGeom>
          <a:solidFill>
            <a:srgbClr val="1A9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会员</a:t>
            </a:r>
          </a:p>
        </p:txBody>
      </p:sp>
      <p:sp>
        <p:nvSpPr>
          <p:cNvPr id="59" name="下箭头 17">
            <a:extLst>
              <a:ext uri="{FF2B5EF4-FFF2-40B4-BE49-F238E27FC236}">
                <a16:creationId xmlns:a16="http://schemas.microsoft.com/office/drawing/2014/main" id="{9B4D2427-95D4-4009-8298-61C730957EF4}"/>
              </a:ext>
            </a:extLst>
          </p:cNvPr>
          <p:cNvSpPr/>
          <p:nvPr/>
        </p:nvSpPr>
        <p:spPr>
          <a:xfrm>
            <a:off x="6816090" y="1630680"/>
            <a:ext cx="228601" cy="585787"/>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icrosoft YaHei" charset="-122"/>
              <a:ea typeface="Microsoft YaHei" charset="-122"/>
              <a:cs typeface="Microsoft YaHei" charset="-122"/>
            </a:endParaRPr>
          </a:p>
        </p:txBody>
      </p:sp>
      <p:sp>
        <p:nvSpPr>
          <p:cNvPr id="60" name="下箭头 18">
            <a:extLst>
              <a:ext uri="{FF2B5EF4-FFF2-40B4-BE49-F238E27FC236}">
                <a16:creationId xmlns:a16="http://schemas.microsoft.com/office/drawing/2014/main" id="{58CF0A31-8692-4264-9AD5-E67D4E6D4B12}"/>
              </a:ext>
            </a:extLst>
          </p:cNvPr>
          <p:cNvSpPr/>
          <p:nvPr/>
        </p:nvSpPr>
        <p:spPr>
          <a:xfrm flipV="1">
            <a:off x="7206708" y="1630679"/>
            <a:ext cx="228601" cy="585787"/>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icrosoft YaHei" charset="-122"/>
              <a:ea typeface="Microsoft YaHei" charset="-122"/>
              <a:cs typeface="Microsoft YaHei" charset="-122"/>
            </a:endParaRPr>
          </a:p>
        </p:txBody>
      </p:sp>
      <p:sp>
        <p:nvSpPr>
          <p:cNvPr id="66" name="虚尾箭头 24">
            <a:extLst>
              <a:ext uri="{FF2B5EF4-FFF2-40B4-BE49-F238E27FC236}">
                <a16:creationId xmlns:a16="http://schemas.microsoft.com/office/drawing/2014/main" id="{BB6236D6-EC19-4A0C-AEA1-1DAD76A2F946}"/>
              </a:ext>
            </a:extLst>
          </p:cNvPr>
          <p:cNvSpPr/>
          <p:nvPr/>
        </p:nvSpPr>
        <p:spPr>
          <a:xfrm>
            <a:off x="4764261" y="1604229"/>
            <a:ext cx="957263" cy="636810"/>
          </a:xfrm>
          <a:prstGeom prst="stripedRightArrow">
            <a:avLst/>
          </a:prstGeom>
          <a:solidFill>
            <a:srgbClr val="005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solidFill>
                <a:schemeClr val="tx1"/>
              </a:solidFill>
              <a:latin typeface="Microsoft YaHei" charset="-122"/>
              <a:ea typeface="Microsoft YaHei" charset="-122"/>
              <a:cs typeface="Microsoft YaHei" charset="-122"/>
            </a:endParaRPr>
          </a:p>
        </p:txBody>
      </p:sp>
      <p:pic>
        <p:nvPicPr>
          <p:cNvPr id="68" name="图片 67">
            <a:extLst>
              <a:ext uri="{FF2B5EF4-FFF2-40B4-BE49-F238E27FC236}">
                <a16:creationId xmlns:a16="http://schemas.microsoft.com/office/drawing/2014/main" id="{21AF7B79-0948-4B8C-8069-0FE4C918D03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06393" y="3880696"/>
            <a:ext cx="1115735" cy="884655"/>
          </a:xfrm>
          <a:prstGeom prst="rect">
            <a:avLst/>
          </a:prstGeom>
        </p:spPr>
      </p:pic>
      <p:sp>
        <p:nvSpPr>
          <p:cNvPr id="69" name="矩形 68">
            <a:extLst>
              <a:ext uri="{FF2B5EF4-FFF2-40B4-BE49-F238E27FC236}">
                <a16:creationId xmlns:a16="http://schemas.microsoft.com/office/drawing/2014/main" id="{5B41E762-D569-4EE6-8044-CB370F3BBCCE}"/>
              </a:ext>
            </a:extLst>
          </p:cNvPr>
          <p:cNvSpPr/>
          <p:nvPr/>
        </p:nvSpPr>
        <p:spPr>
          <a:xfrm>
            <a:off x="4627594" y="1151966"/>
            <a:ext cx="1226946" cy="405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zh-CN" altLang="en-US" sz="1200" b="1" dirty="0">
                <a:solidFill>
                  <a:schemeClr val="tx1"/>
                </a:solidFill>
                <a:latin typeface="Microsoft YaHei" charset="-122"/>
                <a:ea typeface="Microsoft YaHei" charset="-122"/>
                <a:cs typeface="Microsoft YaHei" charset="-122"/>
              </a:rPr>
              <a:t>营销策略迭代</a:t>
            </a:r>
            <a:endParaRPr kumimoji="1" lang="zh-CN" altLang="en-US" sz="1100" b="1" dirty="0">
              <a:solidFill>
                <a:schemeClr val="tx1"/>
              </a:solidFill>
              <a:latin typeface="Microsoft YaHei" charset="-122"/>
              <a:ea typeface="Microsoft YaHei" charset="-122"/>
              <a:cs typeface="Microsoft YaHei" charset="-122"/>
            </a:endParaRPr>
          </a:p>
        </p:txBody>
      </p:sp>
      <p:cxnSp>
        <p:nvCxnSpPr>
          <p:cNvPr id="71" name="肘形连接符 29">
            <a:extLst>
              <a:ext uri="{FF2B5EF4-FFF2-40B4-BE49-F238E27FC236}">
                <a16:creationId xmlns:a16="http://schemas.microsoft.com/office/drawing/2014/main" id="{E9FDA07C-DE2A-4BC6-9078-8E2B7FFF14AE}"/>
              </a:ext>
            </a:extLst>
          </p:cNvPr>
          <p:cNvCxnSpPr>
            <a:cxnSpLocks/>
            <a:stCxn id="45" idx="2"/>
            <a:endCxn id="68" idx="1"/>
          </p:cNvCxnSpPr>
          <p:nvPr/>
        </p:nvCxnSpPr>
        <p:spPr>
          <a:xfrm rot="16200000" flipH="1">
            <a:off x="2767688" y="2884319"/>
            <a:ext cx="1250242" cy="1627168"/>
          </a:xfrm>
          <a:prstGeom prst="bentConnector2">
            <a:avLst/>
          </a:prstGeom>
          <a:ln w="25400">
            <a:solidFill>
              <a:schemeClr val="bg1">
                <a:lumMod val="50000"/>
                <a:alpha val="3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肘形连接符 30">
            <a:extLst>
              <a:ext uri="{FF2B5EF4-FFF2-40B4-BE49-F238E27FC236}">
                <a16:creationId xmlns:a16="http://schemas.microsoft.com/office/drawing/2014/main" id="{72B5620D-5B36-4E5B-A604-4B0A36A7417A}"/>
              </a:ext>
            </a:extLst>
          </p:cNvPr>
          <p:cNvCxnSpPr>
            <a:stCxn id="68" idx="3"/>
            <a:endCxn id="56" idx="2"/>
          </p:cNvCxnSpPr>
          <p:nvPr/>
        </p:nvCxnSpPr>
        <p:spPr>
          <a:xfrm flipV="1">
            <a:off x="5322128" y="3073717"/>
            <a:ext cx="1789029" cy="1249307"/>
          </a:xfrm>
          <a:prstGeom prst="bentConnector2">
            <a:avLst/>
          </a:prstGeom>
          <a:ln w="25400">
            <a:solidFill>
              <a:schemeClr val="bg1">
                <a:lumMod val="50000"/>
                <a:alpha val="3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7C09A476-801B-4881-B971-BEC48515E5CE}"/>
              </a:ext>
            </a:extLst>
          </p:cNvPr>
          <p:cNvSpPr/>
          <p:nvPr/>
        </p:nvSpPr>
        <p:spPr>
          <a:xfrm>
            <a:off x="1370656" y="3886673"/>
            <a:ext cx="1240373" cy="462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8425" indent="-98425">
              <a:lnSpc>
                <a:spcPct val="120000"/>
              </a:lnSpc>
              <a:buFont typeface="Arial" charset="0"/>
              <a:buChar char="•"/>
            </a:pPr>
            <a:r>
              <a:rPr kumimoji="1" lang="zh-CN" altLang="en-US" sz="1200" b="1" dirty="0">
                <a:solidFill>
                  <a:schemeClr val="tx1"/>
                </a:solidFill>
                <a:latin typeface="Microsoft YaHei" charset="-122"/>
                <a:ea typeface="Microsoft YaHei" charset="-122"/>
                <a:cs typeface="Microsoft YaHei" charset="-122"/>
              </a:rPr>
              <a:t>沟通效果</a:t>
            </a:r>
            <a:endParaRPr kumimoji="1" lang="en-US" altLang="zh-CN" sz="1200" b="1" dirty="0">
              <a:solidFill>
                <a:schemeClr val="tx1"/>
              </a:solidFill>
              <a:latin typeface="Microsoft YaHei" charset="-122"/>
              <a:ea typeface="Microsoft YaHei" charset="-122"/>
              <a:cs typeface="Microsoft YaHei" charset="-122"/>
            </a:endParaRPr>
          </a:p>
          <a:p>
            <a:pPr marL="98425" indent="-98425">
              <a:lnSpc>
                <a:spcPct val="120000"/>
              </a:lnSpc>
              <a:buFont typeface="Arial" charset="0"/>
              <a:buChar char="•"/>
            </a:pPr>
            <a:r>
              <a:rPr kumimoji="1" lang="zh-CN" altLang="en-US" sz="1200" b="1" dirty="0">
                <a:solidFill>
                  <a:schemeClr val="tx1"/>
                </a:solidFill>
                <a:latin typeface="Microsoft YaHei" charset="-122"/>
                <a:ea typeface="Microsoft YaHei" charset="-122"/>
                <a:cs typeface="Microsoft YaHei" charset="-122"/>
              </a:rPr>
              <a:t>会员行为反馈</a:t>
            </a:r>
            <a:endParaRPr kumimoji="1" lang="en-US" altLang="zh-CN" sz="1200" b="1" dirty="0">
              <a:solidFill>
                <a:schemeClr val="tx1"/>
              </a:solidFill>
              <a:latin typeface="Microsoft YaHei" charset="-122"/>
              <a:ea typeface="Microsoft YaHei" charset="-122"/>
              <a:cs typeface="Microsoft YaHei" charset="-122"/>
            </a:endParaRPr>
          </a:p>
        </p:txBody>
      </p:sp>
      <p:sp>
        <p:nvSpPr>
          <p:cNvPr id="74" name="矩形 73">
            <a:extLst>
              <a:ext uri="{FF2B5EF4-FFF2-40B4-BE49-F238E27FC236}">
                <a16:creationId xmlns:a16="http://schemas.microsoft.com/office/drawing/2014/main" id="{5CAA6B75-E4E9-4333-8574-DC5DFF4F4207}"/>
              </a:ext>
            </a:extLst>
          </p:cNvPr>
          <p:cNvSpPr/>
          <p:nvPr/>
        </p:nvSpPr>
        <p:spPr>
          <a:xfrm>
            <a:off x="4159203" y="3369169"/>
            <a:ext cx="1240373" cy="462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8425" indent="-98425">
              <a:lnSpc>
                <a:spcPct val="120000"/>
              </a:lnSpc>
              <a:buFont typeface="Arial" charset="0"/>
              <a:buChar char="•"/>
            </a:pPr>
            <a:r>
              <a:rPr kumimoji="1" lang="zh-CN" altLang="en-US" sz="1200" b="1" dirty="0">
                <a:solidFill>
                  <a:schemeClr val="tx1"/>
                </a:solidFill>
                <a:latin typeface="Microsoft YaHei" charset="-122"/>
                <a:ea typeface="Microsoft YaHei" charset="-122"/>
                <a:cs typeface="Microsoft YaHei" charset="-122"/>
              </a:rPr>
              <a:t>会员标签更新</a:t>
            </a:r>
            <a:endParaRPr kumimoji="1" lang="en-US" altLang="zh-CN" sz="1200" b="1" dirty="0">
              <a:solidFill>
                <a:schemeClr val="tx1"/>
              </a:solidFill>
              <a:latin typeface="Microsoft YaHei" charset="-122"/>
              <a:ea typeface="Microsoft YaHei" charset="-122"/>
              <a:cs typeface="Microsoft YaHei" charset="-122"/>
            </a:endParaRPr>
          </a:p>
          <a:p>
            <a:pPr marL="98425" indent="-98425">
              <a:lnSpc>
                <a:spcPct val="120000"/>
              </a:lnSpc>
              <a:buFont typeface="Arial" charset="0"/>
              <a:buChar char="•"/>
            </a:pPr>
            <a:r>
              <a:rPr kumimoji="1" lang="zh-CN" altLang="en-US" sz="1200" b="1" dirty="0">
                <a:solidFill>
                  <a:schemeClr val="tx1"/>
                </a:solidFill>
                <a:latin typeface="Microsoft YaHei" charset="-122"/>
                <a:ea typeface="Microsoft YaHei" charset="-122"/>
                <a:cs typeface="Microsoft YaHei" charset="-122"/>
              </a:rPr>
              <a:t>会员画像更新</a:t>
            </a:r>
            <a:endParaRPr kumimoji="1" lang="en-US" altLang="zh-CN" sz="1200" b="1" dirty="0">
              <a:solidFill>
                <a:schemeClr val="tx1"/>
              </a:solidFill>
              <a:latin typeface="Microsoft YaHei" charset="-122"/>
              <a:ea typeface="Microsoft YaHei" charset="-122"/>
              <a:cs typeface="Microsoft YaHei" charset="-122"/>
            </a:endParaRPr>
          </a:p>
        </p:txBody>
      </p:sp>
      <p:sp>
        <p:nvSpPr>
          <p:cNvPr id="75" name="矩形 74">
            <a:extLst>
              <a:ext uri="{FF2B5EF4-FFF2-40B4-BE49-F238E27FC236}">
                <a16:creationId xmlns:a16="http://schemas.microsoft.com/office/drawing/2014/main" id="{CBC97790-22DB-4B92-BA59-C0E23C5FCBF1}"/>
              </a:ext>
            </a:extLst>
          </p:cNvPr>
          <p:cNvSpPr/>
          <p:nvPr/>
        </p:nvSpPr>
        <p:spPr>
          <a:xfrm>
            <a:off x="7146844" y="3995476"/>
            <a:ext cx="1240373" cy="462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8425" indent="-98425">
              <a:lnSpc>
                <a:spcPct val="120000"/>
              </a:lnSpc>
              <a:buFont typeface="Arial" charset="0"/>
              <a:buChar char="•"/>
            </a:pPr>
            <a:r>
              <a:rPr kumimoji="1" lang="zh-CN" altLang="en-US" sz="1200" b="1" dirty="0">
                <a:solidFill>
                  <a:schemeClr val="tx1"/>
                </a:solidFill>
                <a:latin typeface="Microsoft YaHei" charset="-122"/>
                <a:ea typeface="Microsoft YaHei" charset="-122"/>
                <a:cs typeface="Microsoft YaHei" charset="-122"/>
              </a:rPr>
              <a:t>更新的个性化营销策略</a:t>
            </a:r>
            <a:endParaRPr kumimoji="1" lang="en-US" altLang="zh-CN" sz="1200" b="1"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68304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1347614"/>
            <a:ext cx="9144000" cy="2592288"/>
          </a:xfrm>
          <a:prstGeom prst="rect">
            <a:avLst/>
          </a:prstGeom>
          <a:solidFill>
            <a:schemeClr val="bg1">
              <a:lumMod val="7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139952" y="2152354"/>
            <a:ext cx="4339650" cy="1077218"/>
          </a:xfrm>
          <a:prstGeom prst="rect">
            <a:avLst/>
          </a:prstGeom>
          <a:noFill/>
        </p:spPr>
        <p:txBody>
          <a:bodyPr wrap="none" rtlCol="0">
            <a:spAutoFit/>
          </a:bodyPr>
          <a:lstStyle/>
          <a:p>
            <a:pPr marL="0" lvl="1"/>
            <a:r>
              <a:rPr lang="zh-CN" altLang="en-US" sz="1400" b="1" dirty="0">
                <a:solidFill>
                  <a:srgbClr val="080808"/>
                </a:solidFill>
                <a:latin typeface="+mj-ea"/>
                <a:ea typeface="+mj-ea"/>
              </a:rPr>
              <a:t> </a:t>
            </a:r>
            <a:r>
              <a:rPr lang="zh-CN" altLang="en-US" sz="2800" b="1" dirty="0">
                <a:solidFill>
                  <a:srgbClr val="080808"/>
                </a:solidFill>
                <a:latin typeface="+mj-ea"/>
                <a:ea typeface="+mj-ea"/>
              </a:rPr>
              <a:t>第三部分</a:t>
            </a:r>
            <a:endParaRPr lang="en-US" altLang="zh-CN" sz="2800" b="1" dirty="0">
              <a:solidFill>
                <a:srgbClr val="080808"/>
              </a:solidFill>
              <a:latin typeface="+mj-ea"/>
              <a:ea typeface="+mj-ea"/>
            </a:endParaRPr>
          </a:p>
          <a:p>
            <a:pPr marL="0" lvl="1"/>
            <a:r>
              <a:rPr lang="zh-CN" altLang="en-US" sz="3600" b="1" dirty="0">
                <a:solidFill>
                  <a:schemeClr val="accent4">
                    <a:lumMod val="50000"/>
                  </a:schemeClr>
                </a:solidFill>
                <a:latin typeface="+mj-ea"/>
                <a:ea typeface="+mj-ea"/>
              </a:rPr>
              <a:t>客户案例（待补充）</a:t>
            </a:r>
            <a:endParaRPr lang="en-US" altLang="zh-CN" sz="3600" b="1" dirty="0">
              <a:solidFill>
                <a:schemeClr val="accent4">
                  <a:lumMod val="50000"/>
                </a:schemeClr>
              </a:solidFill>
              <a:latin typeface="+mj-ea"/>
              <a:ea typeface="+mj-ea"/>
            </a:endParaRPr>
          </a:p>
        </p:txBody>
      </p:sp>
      <p:cxnSp>
        <p:nvCxnSpPr>
          <p:cNvPr id="13" name="直接连接符 12"/>
          <p:cNvCxnSpPr/>
          <p:nvPr/>
        </p:nvCxnSpPr>
        <p:spPr>
          <a:xfrm flipV="1">
            <a:off x="3635896" y="163564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23749" y="3475951"/>
            <a:ext cx="902846" cy="246221"/>
          </a:xfrm>
          <a:prstGeom prst="rect">
            <a:avLst/>
          </a:prstGeom>
          <a:noFill/>
        </p:spPr>
        <p:txBody>
          <a:bodyPr wrap="square" lIns="0" tIns="0" rIns="0" bIns="0" rtlCol="0">
            <a:spAutoFit/>
          </a:bodyPr>
          <a:lstStyle/>
          <a:p>
            <a:r>
              <a:rPr lang="en-US" altLang="zh-CN" sz="1600" dirty="0">
                <a:solidFill>
                  <a:srgbClr val="080808"/>
                </a:solidFill>
                <a:latin typeface="+mj-ea"/>
                <a:ea typeface="+mj-ea"/>
              </a:rPr>
              <a:t>PART 03</a:t>
            </a:r>
            <a:endParaRPr lang="zh-CN" altLang="en-US" sz="1600" dirty="0">
              <a:solidFill>
                <a:srgbClr val="080808"/>
              </a:solidFill>
              <a:latin typeface="+mj-ea"/>
              <a:ea typeface="+mj-ea"/>
            </a:endParaRPr>
          </a:p>
        </p:txBody>
      </p:sp>
      <p:grpSp>
        <p:nvGrpSpPr>
          <p:cNvPr id="16" name="组合 15"/>
          <p:cNvGrpSpPr/>
          <p:nvPr/>
        </p:nvGrpSpPr>
        <p:grpSpPr>
          <a:xfrm>
            <a:off x="1547664" y="2092375"/>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1777628" y="2306365"/>
            <a:ext cx="902846" cy="769441"/>
          </a:xfrm>
          <a:prstGeom prst="rect">
            <a:avLst/>
          </a:prstGeom>
          <a:noFill/>
        </p:spPr>
        <p:txBody>
          <a:bodyPr wrap="square" lIns="0" tIns="0" rIns="0" bIns="0" rtlCol="0">
            <a:spAutoFit/>
          </a:bodyPr>
          <a:lstStyle/>
          <a:p>
            <a:r>
              <a:rPr lang="en-US" altLang="zh-CN" sz="5000" b="1" dirty="0">
                <a:latin typeface="+mj-ea"/>
                <a:ea typeface="+mj-ea"/>
              </a:rPr>
              <a:t>03</a:t>
            </a:r>
            <a:endParaRPr lang="zh-CN" altLang="en-US" sz="5000" b="1" dirty="0">
              <a:latin typeface="+mj-ea"/>
              <a:ea typeface="+mj-ea"/>
            </a:endParaRPr>
          </a:p>
        </p:txBody>
      </p:sp>
    </p:spTree>
    <p:extLst>
      <p:ext uri="{BB962C8B-B14F-4D97-AF65-F5344CB8AC3E}">
        <p14:creationId xmlns:p14="http://schemas.microsoft.com/office/powerpoint/2010/main" val="182861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right)">
                                      <p:cBhvr>
                                        <p:cTn id="8" dur="500"/>
                                        <p:tgtEl>
                                          <p:spTgt spid="17"/>
                                        </p:tgtEl>
                                      </p:cBhvr>
                                    </p:animEffect>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400"/>
                                        <p:tgtEl>
                                          <p:spTgt spid="13"/>
                                        </p:tgtEl>
                                      </p:cBhvr>
                                    </p:animEffect>
                                  </p:childTnLst>
                                </p:cTn>
                              </p:par>
                            </p:childTnLst>
                          </p:cTn>
                        </p:par>
                        <p:par>
                          <p:cTn id="13" fill="hold">
                            <p:stCondLst>
                              <p:cond delay="9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400"/>
                                        <p:tgtEl>
                                          <p:spTgt spid="16"/>
                                        </p:tgtEl>
                                      </p:cBhvr>
                                    </p:animEffect>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400"/>
                                        <p:tgtEl>
                                          <p:spTgt spid="75"/>
                                        </p:tgtEl>
                                      </p:cBhvr>
                                    </p:animEffect>
                                  </p:childTnLst>
                                </p:cTn>
                              </p:par>
                            </p:childTnLst>
                          </p:cTn>
                        </p:par>
                        <p:par>
                          <p:cTn id="21" fill="hold">
                            <p:stCondLst>
                              <p:cond delay="1700"/>
                            </p:stCondLst>
                            <p:childTnLst>
                              <p:par>
                                <p:cTn id="22" presetID="1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400"/>
                                        <p:tgtEl>
                                          <p:spTgt spid="12"/>
                                        </p:tgtEl>
                                        <p:attrNameLst>
                                          <p:attrName>ppt_x</p:attrName>
                                        </p:attrNameLst>
                                      </p:cBhvr>
                                      <p:tavLst>
                                        <p:tav tm="0">
                                          <p:val>
                                            <p:strVal val="#ppt_x-#ppt_w*1.125000"/>
                                          </p:val>
                                        </p:tav>
                                        <p:tav tm="100000">
                                          <p:val>
                                            <p:strVal val="#ppt_x"/>
                                          </p:val>
                                        </p:tav>
                                      </p:tavLst>
                                    </p:anim>
                                    <p:animEffect transition="in" filter="wipe(right)">
                                      <p:cBhvr>
                                        <p:cTn id="25" dur="400"/>
                                        <p:tgtEl>
                                          <p:spTgt spid="12"/>
                                        </p:tgtEl>
                                      </p:cBhvr>
                                    </p:animEffect>
                                  </p:childTnLst>
                                </p:cTn>
                              </p:par>
                            </p:childTnLst>
                          </p:cTn>
                        </p:par>
                        <p:par>
                          <p:cTn id="26" fill="hold">
                            <p:stCondLst>
                              <p:cond delay="2100"/>
                            </p:stCondLst>
                            <p:childTnLst>
                              <p:par>
                                <p:cTn id="27" presetID="4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400"/>
                                        <p:tgtEl>
                                          <p:spTgt spid="14"/>
                                        </p:tgtEl>
                                      </p:cBhvr>
                                    </p:animEffect>
                                    <p:anim calcmode="lin" valueType="num">
                                      <p:cBhvr>
                                        <p:cTn id="30" dur="400" fill="hold"/>
                                        <p:tgtEl>
                                          <p:spTgt spid="14"/>
                                        </p:tgtEl>
                                        <p:attrNameLst>
                                          <p:attrName>ppt_x</p:attrName>
                                        </p:attrNameLst>
                                      </p:cBhvr>
                                      <p:tavLst>
                                        <p:tav tm="0">
                                          <p:val>
                                            <p:strVal val="#ppt_x"/>
                                          </p:val>
                                        </p:tav>
                                        <p:tav tm="100000">
                                          <p:val>
                                            <p:strVal val="#ppt_x"/>
                                          </p:val>
                                        </p:tav>
                                      </p:tavLst>
                                    </p:anim>
                                    <p:anim calcmode="lin" valueType="num">
                                      <p:cBhvr>
                                        <p:cTn id="31" dur="4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p:bldP spid="14" grpId="0"/>
      <p:bldP spid="7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3399039"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3067112" cy="315471"/>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倍乐生</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Tree>
    <p:extLst>
      <p:ext uri="{BB962C8B-B14F-4D97-AF65-F5344CB8AC3E}">
        <p14:creationId xmlns:p14="http://schemas.microsoft.com/office/powerpoint/2010/main" val="101085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3399039"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3067112"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JN</a:t>
            </a:r>
            <a:r>
              <a:rPr lang="zh-CN" altLang="en-US" sz="1600" b="1" dirty="0">
                <a:solidFill>
                  <a:schemeClr val="bg1"/>
                </a:solidFill>
                <a:latin typeface="微软雅黑" panose="020B0503020204020204" pitchFamily="34" charset="-122"/>
                <a:ea typeface="微软雅黑" panose="020B0503020204020204" pitchFamily="34" charset="-122"/>
              </a:rPr>
              <a:t>自动化营销场景 提升 </a:t>
            </a:r>
            <a:r>
              <a:rPr lang="en-US" altLang="zh-CN" sz="1600" b="1" dirty="0">
                <a:solidFill>
                  <a:schemeClr val="bg1"/>
                </a:solidFill>
                <a:latin typeface="微软雅黑" panose="020B0503020204020204" pitchFamily="34" charset="-122"/>
                <a:ea typeface="微软雅黑" panose="020B0503020204020204" pitchFamily="34" charset="-122"/>
              </a:rPr>
              <a:t>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 name="箭头: 右 9">
            <a:extLst>
              <a:ext uri="{FF2B5EF4-FFF2-40B4-BE49-F238E27FC236}">
                <a16:creationId xmlns:a16="http://schemas.microsoft.com/office/drawing/2014/main" id="{EF12E048-62BD-4CA6-91D1-A31E7A618E57}"/>
              </a:ext>
            </a:extLst>
          </p:cNvPr>
          <p:cNvSpPr/>
          <p:nvPr/>
        </p:nvSpPr>
        <p:spPr>
          <a:xfrm>
            <a:off x="708652" y="2457912"/>
            <a:ext cx="7882636" cy="73353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FBB00C3-D4D8-41B9-91E0-0FF6DC482B10}"/>
              </a:ext>
            </a:extLst>
          </p:cNvPr>
          <p:cNvSpPr/>
          <p:nvPr/>
        </p:nvSpPr>
        <p:spPr>
          <a:xfrm>
            <a:off x="1090544" y="1668562"/>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注册成功提醒</a:t>
            </a:r>
          </a:p>
        </p:txBody>
      </p:sp>
      <p:sp>
        <p:nvSpPr>
          <p:cNvPr id="12" name="矩形 11">
            <a:extLst>
              <a:ext uri="{FF2B5EF4-FFF2-40B4-BE49-F238E27FC236}">
                <a16:creationId xmlns:a16="http://schemas.microsoft.com/office/drawing/2014/main" id="{BAE5BEA4-E898-468C-B829-AB0D9EEA5B92}"/>
              </a:ext>
            </a:extLst>
          </p:cNvPr>
          <p:cNvSpPr/>
          <p:nvPr/>
        </p:nvSpPr>
        <p:spPr>
          <a:xfrm>
            <a:off x="1213102" y="3525240"/>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登陆提醒</a:t>
            </a:r>
          </a:p>
        </p:txBody>
      </p:sp>
      <p:sp>
        <p:nvSpPr>
          <p:cNvPr id="13" name="矩形 12">
            <a:extLst>
              <a:ext uri="{FF2B5EF4-FFF2-40B4-BE49-F238E27FC236}">
                <a16:creationId xmlns:a16="http://schemas.microsoft.com/office/drawing/2014/main" id="{FEE17A13-0474-4C6F-BA06-46DD413FFD57}"/>
              </a:ext>
            </a:extLst>
          </p:cNvPr>
          <p:cNvSpPr/>
          <p:nvPr/>
        </p:nvSpPr>
        <p:spPr>
          <a:xfrm>
            <a:off x="1674394" y="1242528"/>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新手任务提醒</a:t>
            </a:r>
          </a:p>
        </p:txBody>
      </p:sp>
      <p:sp>
        <p:nvSpPr>
          <p:cNvPr id="14" name="矩形 13">
            <a:extLst>
              <a:ext uri="{FF2B5EF4-FFF2-40B4-BE49-F238E27FC236}">
                <a16:creationId xmlns:a16="http://schemas.microsoft.com/office/drawing/2014/main" id="{51829595-057A-43AF-878B-BB6C17E22402}"/>
              </a:ext>
            </a:extLst>
          </p:cNvPr>
          <p:cNvSpPr/>
          <p:nvPr/>
        </p:nvSpPr>
        <p:spPr>
          <a:xfrm>
            <a:off x="1965164" y="3858495"/>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板块任务提醒</a:t>
            </a:r>
          </a:p>
        </p:txBody>
      </p:sp>
      <p:sp>
        <p:nvSpPr>
          <p:cNvPr id="15" name="矩形 14">
            <a:extLst>
              <a:ext uri="{FF2B5EF4-FFF2-40B4-BE49-F238E27FC236}">
                <a16:creationId xmlns:a16="http://schemas.microsoft.com/office/drawing/2014/main" id="{FCF2089E-C290-424D-B268-47AC251AD317}"/>
              </a:ext>
            </a:extLst>
          </p:cNvPr>
          <p:cNvSpPr/>
          <p:nvPr/>
        </p:nvSpPr>
        <p:spPr>
          <a:xfrm>
            <a:off x="2368807" y="1623040"/>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大赛报名提醒</a:t>
            </a:r>
          </a:p>
        </p:txBody>
      </p:sp>
      <p:sp>
        <p:nvSpPr>
          <p:cNvPr id="16" name="矩形 15">
            <a:extLst>
              <a:ext uri="{FF2B5EF4-FFF2-40B4-BE49-F238E27FC236}">
                <a16:creationId xmlns:a16="http://schemas.microsoft.com/office/drawing/2014/main" id="{992EFD88-6B52-4E98-B4A5-C938A89FF526}"/>
              </a:ext>
            </a:extLst>
          </p:cNvPr>
          <p:cNvSpPr/>
          <p:nvPr/>
        </p:nvSpPr>
        <p:spPr>
          <a:xfrm>
            <a:off x="2723558" y="3407721"/>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大赛进度提醒</a:t>
            </a:r>
          </a:p>
        </p:txBody>
      </p:sp>
      <p:sp>
        <p:nvSpPr>
          <p:cNvPr id="17" name="矩形 16">
            <a:extLst>
              <a:ext uri="{FF2B5EF4-FFF2-40B4-BE49-F238E27FC236}">
                <a16:creationId xmlns:a16="http://schemas.microsoft.com/office/drawing/2014/main" id="{EF951028-D2D6-4C02-82EE-2710726605DB}"/>
              </a:ext>
            </a:extLst>
          </p:cNvPr>
          <p:cNvSpPr/>
          <p:nvPr/>
        </p:nvSpPr>
        <p:spPr>
          <a:xfrm>
            <a:off x="2901041" y="1207059"/>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大赛结束提醒</a:t>
            </a:r>
          </a:p>
        </p:txBody>
      </p:sp>
      <p:sp>
        <p:nvSpPr>
          <p:cNvPr id="18" name="矩形 17">
            <a:extLst>
              <a:ext uri="{FF2B5EF4-FFF2-40B4-BE49-F238E27FC236}">
                <a16:creationId xmlns:a16="http://schemas.microsoft.com/office/drawing/2014/main" id="{548FF787-0F7A-421C-934A-E0CA551C322D}"/>
              </a:ext>
            </a:extLst>
          </p:cNvPr>
          <p:cNvSpPr/>
          <p:nvPr/>
        </p:nvSpPr>
        <p:spPr>
          <a:xfrm>
            <a:off x="7148954" y="1803177"/>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流失预警</a:t>
            </a:r>
            <a:endParaRPr lang="en-US" altLang="zh-CN" sz="800" dirty="0"/>
          </a:p>
          <a:p>
            <a:pPr algn="ctr"/>
            <a:r>
              <a:rPr lang="zh-CN" altLang="en-US" sz="800" dirty="0"/>
              <a:t>提醒</a:t>
            </a:r>
          </a:p>
        </p:txBody>
      </p:sp>
      <p:sp>
        <p:nvSpPr>
          <p:cNvPr id="19" name="矩形 18">
            <a:extLst>
              <a:ext uri="{FF2B5EF4-FFF2-40B4-BE49-F238E27FC236}">
                <a16:creationId xmlns:a16="http://schemas.microsoft.com/office/drawing/2014/main" id="{C1A182E1-7DB1-46ED-B9B4-1F9169924C5C}"/>
              </a:ext>
            </a:extLst>
          </p:cNvPr>
          <p:cNvSpPr/>
          <p:nvPr/>
        </p:nvSpPr>
        <p:spPr>
          <a:xfrm>
            <a:off x="3513262" y="1647334"/>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促销活动提醒</a:t>
            </a:r>
          </a:p>
        </p:txBody>
      </p:sp>
      <p:sp>
        <p:nvSpPr>
          <p:cNvPr id="20" name="矩形 19">
            <a:extLst>
              <a:ext uri="{FF2B5EF4-FFF2-40B4-BE49-F238E27FC236}">
                <a16:creationId xmlns:a16="http://schemas.microsoft.com/office/drawing/2014/main" id="{459F55D5-BC43-48D3-ABB6-9EC26384CE8B}"/>
              </a:ext>
            </a:extLst>
          </p:cNvPr>
          <p:cNvSpPr/>
          <p:nvPr/>
        </p:nvSpPr>
        <p:spPr>
          <a:xfrm>
            <a:off x="4379578" y="3425634"/>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活动到期提醒</a:t>
            </a:r>
          </a:p>
        </p:txBody>
      </p:sp>
      <p:sp>
        <p:nvSpPr>
          <p:cNvPr id="21" name="矩形 20">
            <a:extLst>
              <a:ext uri="{FF2B5EF4-FFF2-40B4-BE49-F238E27FC236}">
                <a16:creationId xmlns:a16="http://schemas.microsoft.com/office/drawing/2014/main" id="{8D8C4889-D6A8-4995-80E2-8E739AD88E1C}"/>
              </a:ext>
            </a:extLst>
          </p:cNvPr>
          <p:cNvSpPr/>
          <p:nvPr/>
        </p:nvSpPr>
        <p:spPr>
          <a:xfrm>
            <a:off x="4186592" y="1224521"/>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优惠券到账提醒</a:t>
            </a:r>
          </a:p>
        </p:txBody>
      </p:sp>
      <p:sp>
        <p:nvSpPr>
          <p:cNvPr id="22" name="矩形 21">
            <a:extLst>
              <a:ext uri="{FF2B5EF4-FFF2-40B4-BE49-F238E27FC236}">
                <a16:creationId xmlns:a16="http://schemas.microsoft.com/office/drawing/2014/main" id="{0E86E15C-4F2D-41DF-8CF7-37BA97CC13ED}"/>
              </a:ext>
            </a:extLst>
          </p:cNvPr>
          <p:cNvSpPr/>
          <p:nvPr/>
        </p:nvSpPr>
        <p:spPr>
          <a:xfrm>
            <a:off x="5153898" y="3819092"/>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优惠券到期提醒</a:t>
            </a:r>
          </a:p>
        </p:txBody>
      </p:sp>
      <p:sp>
        <p:nvSpPr>
          <p:cNvPr id="23" name="矩形 22">
            <a:extLst>
              <a:ext uri="{FF2B5EF4-FFF2-40B4-BE49-F238E27FC236}">
                <a16:creationId xmlns:a16="http://schemas.microsoft.com/office/drawing/2014/main" id="{A9D78517-666D-4628-9F64-257F21C093C2}"/>
              </a:ext>
            </a:extLst>
          </p:cNvPr>
          <p:cNvSpPr/>
          <p:nvPr/>
        </p:nvSpPr>
        <p:spPr>
          <a:xfrm>
            <a:off x="5483417" y="1861682"/>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到店用户促销</a:t>
            </a:r>
          </a:p>
        </p:txBody>
      </p:sp>
      <p:sp>
        <p:nvSpPr>
          <p:cNvPr id="24" name="矩形 23">
            <a:extLst>
              <a:ext uri="{FF2B5EF4-FFF2-40B4-BE49-F238E27FC236}">
                <a16:creationId xmlns:a16="http://schemas.microsoft.com/office/drawing/2014/main" id="{769FAB28-4316-4FB9-B302-10671F9885D0}"/>
              </a:ext>
            </a:extLst>
          </p:cNvPr>
          <p:cNvSpPr/>
          <p:nvPr/>
        </p:nvSpPr>
        <p:spPr>
          <a:xfrm>
            <a:off x="4993939" y="1271205"/>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a:t>EC</a:t>
            </a:r>
            <a:r>
              <a:rPr lang="zh-CN" altLang="en-US" sz="800" dirty="0"/>
              <a:t>定期促销</a:t>
            </a:r>
          </a:p>
        </p:txBody>
      </p:sp>
      <p:sp>
        <p:nvSpPr>
          <p:cNvPr id="25" name="矩形 24">
            <a:extLst>
              <a:ext uri="{FF2B5EF4-FFF2-40B4-BE49-F238E27FC236}">
                <a16:creationId xmlns:a16="http://schemas.microsoft.com/office/drawing/2014/main" id="{25A7619B-0159-4141-AF67-D92499CF4C33}"/>
              </a:ext>
            </a:extLst>
          </p:cNvPr>
          <p:cNvSpPr/>
          <p:nvPr/>
        </p:nvSpPr>
        <p:spPr>
          <a:xfrm>
            <a:off x="5869642" y="3467905"/>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新手购机关怀</a:t>
            </a:r>
            <a:endParaRPr lang="en-US" altLang="zh-CN" sz="800" dirty="0"/>
          </a:p>
        </p:txBody>
      </p:sp>
      <p:sp>
        <p:nvSpPr>
          <p:cNvPr id="26" name="矩形 25">
            <a:extLst>
              <a:ext uri="{FF2B5EF4-FFF2-40B4-BE49-F238E27FC236}">
                <a16:creationId xmlns:a16="http://schemas.microsoft.com/office/drawing/2014/main" id="{4E4A8B6B-5EA4-45E7-B32D-3BFCCA1B9539}"/>
              </a:ext>
            </a:extLst>
          </p:cNvPr>
          <p:cNvSpPr/>
          <p:nvPr/>
        </p:nvSpPr>
        <p:spPr>
          <a:xfrm>
            <a:off x="6096208" y="1327822"/>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购机周年关怀</a:t>
            </a:r>
          </a:p>
        </p:txBody>
      </p:sp>
      <p:sp>
        <p:nvSpPr>
          <p:cNvPr id="27" name="矩形 26">
            <a:extLst>
              <a:ext uri="{FF2B5EF4-FFF2-40B4-BE49-F238E27FC236}">
                <a16:creationId xmlns:a16="http://schemas.microsoft.com/office/drawing/2014/main" id="{10008B28-B169-447B-BB4A-859BFA2B439A}"/>
              </a:ext>
            </a:extLst>
          </p:cNvPr>
          <p:cNvSpPr/>
          <p:nvPr/>
        </p:nvSpPr>
        <p:spPr>
          <a:xfrm>
            <a:off x="7354284" y="3636380"/>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购机三周</a:t>
            </a:r>
            <a:endParaRPr lang="en-US" altLang="zh-CN" sz="800" dirty="0"/>
          </a:p>
          <a:p>
            <a:pPr algn="ctr"/>
            <a:r>
              <a:rPr lang="zh-CN" altLang="en-US" sz="800" dirty="0"/>
              <a:t>年关怀</a:t>
            </a:r>
          </a:p>
        </p:txBody>
      </p:sp>
      <p:sp>
        <p:nvSpPr>
          <p:cNvPr id="28" name="矩形 27">
            <a:extLst>
              <a:ext uri="{FF2B5EF4-FFF2-40B4-BE49-F238E27FC236}">
                <a16:creationId xmlns:a16="http://schemas.microsoft.com/office/drawing/2014/main" id="{B4F74FF9-6D03-4F6B-A46B-576DFBC2810B}"/>
              </a:ext>
            </a:extLst>
          </p:cNvPr>
          <p:cNvSpPr/>
          <p:nvPr/>
        </p:nvSpPr>
        <p:spPr>
          <a:xfrm>
            <a:off x="552712" y="1203598"/>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网站来访促销提示</a:t>
            </a:r>
          </a:p>
        </p:txBody>
      </p:sp>
      <p:cxnSp>
        <p:nvCxnSpPr>
          <p:cNvPr id="29" name="直接箭头连接符 28">
            <a:extLst>
              <a:ext uri="{FF2B5EF4-FFF2-40B4-BE49-F238E27FC236}">
                <a16:creationId xmlns:a16="http://schemas.microsoft.com/office/drawing/2014/main" id="{EB885219-4F75-4480-87DC-0012CEDBF265}"/>
              </a:ext>
            </a:extLst>
          </p:cNvPr>
          <p:cNvCxnSpPr>
            <a:cxnSpLocks/>
          </p:cNvCxnSpPr>
          <p:nvPr/>
        </p:nvCxnSpPr>
        <p:spPr>
          <a:xfrm>
            <a:off x="909431" y="1521315"/>
            <a:ext cx="0" cy="1130042"/>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4D2D766-ADE2-4357-A6D4-3C846AF11049}"/>
              </a:ext>
            </a:extLst>
          </p:cNvPr>
          <p:cNvCxnSpPr/>
          <p:nvPr/>
        </p:nvCxnSpPr>
        <p:spPr>
          <a:xfrm>
            <a:off x="1451012" y="1986280"/>
            <a:ext cx="0" cy="66507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FD2B78FF-3112-49F3-8DC1-193953F19A60}"/>
              </a:ext>
            </a:extLst>
          </p:cNvPr>
          <p:cNvCxnSpPr>
            <a:stCxn id="12" idx="0"/>
          </p:cNvCxnSpPr>
          <p:nvPr/>
        </p:nvCxnSpPr>
        <p:spPr>
          <a:xfrm flipH="1" flipV="1">
            <a:off x="1562935" y="3033070"/>
            <a:ext cx="6886" cy="49217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E7EC8C5-69CB-47F9-B9A2-A9CB8324B230}"/>
              </a:ext>
            </a:extLst>
          </p:cNvPr>
          <p:cNvCxnSpPr/>
          <p:nvPr/>
        </p:nvCxnSpPr>
        <p:spPr>
          <a:xfrm>
            <a:off x="2034447" y="1588924"/>
            <a:ext cx="0" cy="106243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0F9E0AED-CC7A-48DF-ABE3-E09D464091C9}"/>
              </a:ext>
            </a:extLst>
          </p:cNvPr>
          <p:cNvCxnSpPr>
            <a:cxnSpLocks/>
            <a:stCxn id="14" idx="0"/>
          </p:cNvCxnSpPr>
          <p:nvPr/>
        </p:nvCxnSpPr>
        <p:spPr>
          <a:xfrm flipH="1" flipV="1">
            <a:off x="2318549" y="3033070"/>
            <a:ext cx="3334" cy="82542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683B4D0E-07B5-441B-8077-C8B5035C4A40}"/>
              </a:ext>
            </a:extLst>
          </p:cNvPr>
          <p:cNvCxnSpPr/>
          <p:nvPr/>
        </p:nvCxnSpPr>
        <p:spPr>
          <a:xfrm>
            <a:off x="2747885" y="1965051"/>
            <a:ext cx="0" cy="68630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3BDA3716-56C3-4118-9B42-B50D8B4054D5}"/>
              </a:ext>
            </a:extLst>
          </p:cNvPr>
          <p:cNvCxnSpPr>
            <a:stCxn id="16" idx="0"/>
          </p:cNvCxnSpPr>
          <p:nvPr/>
        </p:nvCxnSpPr>
        <p:spPr>
          <a:xfrm flipH="1" flipV="1">
            <a:off x="3071211" y="2992890"/>
            <a:ext cx="9065" cy="41483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7D630D9E-AAF0-4706-9088-4D9037778894}"/>
              </a:ext>
            </a:extLst>
          </p:cNvPr>
          <p:cNvCxnSpPr>
            <a:stCxn id="17" idx="2"/>
          </p:cNvCxnSpPr>
          <p:nvPr/>
        </p:nvCxnSpPr>
        <p:spPr>
          <a:xfrm>
            <a:off x="3257759" y="1524777"/>
            <a:ext cx="10648" cy="112657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E33751B7-01BC-4901-8D83-A094B5164C61}"/>
              </a:ext>
            </a:extLst>
          </p:cNvPr>
          <p:cNvCxnSpPr>
            <a:cxnSpLocks/>
            <a:stCxn id="19" idx="2"/>
          </p:cNvCxnSpPr>
          <p:nvPr/>
        </p:nvCxnSpPr>
        <p:spPr>
          <a:xfrm>
            <a:off x="3869981" y="1965051"/>
            <a:ext cx="0" cy="66568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07D2D057-CE67-42D1-B963-7ED2FA79CB98}"/>
              </a:ext>
            </a:extLst>
          </p:cNvPr>
          <p:cNvCxnSpPr>
            <a:stCxn id="21" idx="2"/>
          </p:cNvCxnSpPr>
          <p:nvPr/>
        </p:nvCxnSpPr>
        <p:spPr>
          <a:xfrm flipH="1">
            <a:off x="4542182" y="1542238"/>
            <a:ext cx="1129" cy="110911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A9FED61A-897C-4D9C-AFAE-80A702C66530}"/>
              </a:ext>
            </a:extLst>
          </p:cNvPr>
          <p:cNvCxnSpPr>
            <a:cxnSpLocks/>
            <a:stCxn id="20" idx="0"/>
          </p:cNvCxnSpPr>
          <p:nvPr/>
        </p:nvCxnSpPr>
        <p:spPr>
          <a:xfrm flipV="1">
            <a:off x="4736296" y="3005003"/>
            <a:ext cx="0" cy="42063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A82A05D8-4135-4289-9855-815FDCF07CF7}"/>
              </a:ext>
            </a:extLst>
          </p:cNvPr>
          <p:cNvCxnSpPr>
            <a:cxnSpLocks/>
          </p:cNvCxnSpPr>
          <p:nvPr/>
        </p:nvCxnSpPr>
        <p:spPr>
          <a:xfrm>
            <a:off x="5336293" y="1588923"/>
            <a:ext cx="0" cy="106243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52FF1D6-249D-48E0-97C2-67F7FFBA7868}"/>
              </a:ext>
            </a:extLst>
          </p:cNvPr>
          <p:cNvCxnSpPr>
            <a:cxnSpLocks/>
            <a:stCxn id="23" idx="2"/>
          </p:cNvCxnSpPr>
          <p:nvPr/>
        </p:nvCxnSpPr>
        <p:spPr>
          <a:xfrm>
            <a:off x="5840135" y="2179398"/>
            <a:ext cx="0" cy="45133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A601BE22-4F25-41CA-A631-58121F421B04}"/>
              </a:ext>
            </a:extLst>
          </p:cNvPr>
          <p:cNvCxnSpPr/>
          <p:nvPr/>
        </p:nvCxnSpPr>
        <p:spPr>
          <a:xfrm>
            <a:off x="6450182" y="1668562"/>
            <a:ext cx="0" cy="96217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53D36967-7112-43F5-AF12-F467C1046086}"/>
              </a:ext>
            </a:extLst>
          </p:cNvPr>
          <p:cNvCxnSpPr>
            <a:cxnSpLocks/>
            <a:stCxn id="22" idx="0"/>
          </p:cNvCxnSpPr>
          <p:nvPr/>
        </p:nvCxnSpPr>
        <p:spPr>
          <a:xfrm flipV="1">
            <a:off x="5510617" y="3033070"/>
            <a:ext cx="0" cy="78602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17CFEE9-8FDE-4816-BCB3-DE816ABF1C70}"/>
              </a:ext>
            </a:extLst>
          </p:cNvPr>
          <p:cNvCxnSpPr>
            <a:stCxn id="25" idx="0"/>
          </p:cNvCxnSpPr>
          <p:nvPr/>
        </p:nvCxnSpPr>
        <p:spPr>
          <a:xfrm flipV="1">
            <a:off x="6226361" y="3033070"/>
            <a:ext cx="1638" cy="43483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6280A21D-3C48-47D9-A8C3-065B4D548F56}"/>
              </a:ext>
            </a:extLst>
          </p:cNvPr>
          <p:cNvCxnSpPr>
            <a:cxnSpLocks/>
            <a:stCxn id="27" idx="0"/>
          </p:cNvCxnSpPr>
          <p:nvPr/>
        </p:nvCxnSpPr>
        <p:spPr>
          <a:xfrm flipV="1">
            <a:off x="7711003" y="3033070"/>
            <a:ext cx="0" cy="60331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F164A840-E52A-4DD0-A59E-FA17AED66DC9}"/>
              </a:ext>
            </a:extLst>
          </p:cNvPr>
          <p:cNvCxnSpPr>
            <a:cxnSpLocks/>
            <a:stCxn id="18" idx="2"/>
          </p:cNvCxnSpPr>
          <p:nvPr/>
        </p:nvCxnSpPr>
        <p:spPr>
          <a:xfrm>
            <a:off x="7505673" y="2120894"/>
            <a:ext cx="0" cy="49286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7B8ADF3F-F688-40A8-B422-58BAF1386529}"/>
              </a:ext>
            </a:extLst>
          </p:cNvPr>
          <p:cNvSpPr/>
          <p:nvPr/>
        </p:nvSpPr>
        <p:spPr>
          <a:xfrm>
            <a:off x="6706918" y="4003816"/>
            <a:ext cx="713437" cy="317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a:t>分享活动提醒</a:t>
            </a:r>
          </a:p>
        </p:txBody>
      </p:sp>
      <p:cxnSp>
        <p:nvCxnSpPr>
          <p:cNvPr id="48" name="直接箭头连接符 47">
            <a:extLst>
              <a:ext uri="{FF2B5EF4-FFF2-40B4-BE49-F238E27FC236}">
                <a16:creationId xmlns:a16="http://schemas.microsoft.com/office/drawing/2014/main" id="{855C274F-9E9D-4DD0-A894-871E40F19482}"/>
              </a:ext>
            </a:extLst>
          </p:cNvPr>
          <p:cNvCxnSpPr>
            <a:cxnSpLocks/>
            <a:stCxn id="47" idx="0"/>
          </p:cNvCxnSpPr>
          <p:nvPr/>
        </p:nvCxnSpPr>
        <p:spPr>
          <a:xfrm flipH="1" flipV="1">
            <a:off x="7046832" y="3040582"/>
            <a:ext cx="16805" cy="963234"/>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8610FAA8-DE65-4327-AC1C-334A0CE9E287}"/>
              </a:ext>
            </a:extLst>
          </p:cNvPr>
          <p:cNvCxnSpPr/>
          <p:nvPr/>
        </p:nvCxnSpPr>
        <p:spPr>
          <a:xfrm>
            <a:off x="1232706" y="2455811"/>
            <a:ext cx="0" cy="826660"/>
          </a:xfrm>
          <a:prstGeom prst="line">
            <a:avLst/>
          </a:prstGeom>
          <a:ln w="12700">
            <a:solidFill>
              <a:srgbClr val="00B0F0"/>
            </a:solidFill>
            <a:prstDash val="dash"/>
          </a:ln>
        </p:spPr>
        <p:style>
          <a:lnRef idx="1">
            <a:schemeClr val="accent4"/>
          </a:lnRef>
          <a:fillRef idx="0">
            <a:schemeClr val="accent4"/>
          </a:fillRef>
          <a:effectRef idx="0">
            <a:schemeClr val="accent4"/>
          </a:effectRef>
          <a:fontRef idx="minor">
            <a:schemeClr val="tx1"/>
          </a:fontRef>
        </p:style>
      </p:cxnSp>
      <p:cxnSp>
        <p:nvCxnSpPr>
          <p:cNvPr id="50" name="直接连接符 49">
            <a:extLst>
              <a:ext uri="{FF2B5EF4-FFF2-40B4-BE49-F238E27FC236}">
                <a16:creationId xmlns:a16="http://schemas.microsoft.com/office/drawing/2014/main" id="{A68D4691-D36A-406F-B081-75321E2FAF45}"/>
              </a:ext>
            </a:extLst>
          </p:cNvPr>
          <p:cNvCxnSpPr/>
          <p:nvPr/>
        </p:nvCxnSpPr>
        <p:spPr>
          <a:xfrm>
            <a:off x="5974496" y="2455811"/>
            <a:ext cx="0" cy="826660"/>
          </a:xfrm>
          <a:prstGeom prst="line">
            <a:avLst/>
          </a:prstGeom>
          <a:ln w="12700">
            <a:solidFill>
              <a:srgbClr val="00B0F0"/>
            </a:solidFill>
            <a:prstDash val="dash"/>
          </a:ln>
        </p:spPr>
        <p:style>
          <a:lnRef idx="1">
            <a:schemeClr val="accent4"/>
          </a:lnRef>
          <a:fillRef idx="0">
            <a:schemeClr val="accent4"/>
          </a:fillRef>
          <a:effectRef idx="0">
            <a:schemeClr val="accent4"/>
          </a:effectRef>
          <a:fontRef idx="minor">
            <a:schemeClr val="tx1"/>
          </a:fontRef>
        </p:style>
      </p:cxnSp>
      <p:cxnSp>
        <p:nvCxnSpPr>
          <p:cNvPr id="51" name="直接连接符 50">
            <a:extLst>
              <a:ext uri="{FF2B5EF4-FFF2-40B4-BE49-F238E27FC236}">
                <a16:creationId xmlns:a16="http://schemas.microsoft.com/office/drawing/2014/main" id="{C6327B8D-1E46-4332-8112-79B6E2D12A97}"/>
              </a:ext>
            </a:extLst>
          </p:cNvPr>
          <p:cNvCxnSpPr/>
          <p:nvPr/>
        </p:nvCxnSpPr>
        <p:spPr>
          <a:xfrm>
            <a:off x="6741276" y="2455811"/>
            <a:ext cx="0" cy="826660"/>
          </a:xfrm>
          <a:prstGeom prst="line">
            <a:avLst/>
          </a:prstGeom>
          <a:ln w="12700">
            <a:solidFill>
              <a:srgbClr val="00B0F0"/>
            </a:solidFill>
            <a:prstDash val="dash"/>
          </a:ln>
        </p:spPr>
        <p:style>
          <a:lnRef idx="1">
            <a:schemeClr val="accent4"/>
          </a:lnRef>
          <a:fillRef idx="0">
            <a:schemeClr val="accent4"/>
          </a:fillRef>
          <a:effectRef idx="0">
            <a:schemeClr val="accent4"/>
          </a:effectRef>
          <a:fontRef idx="minor">
            <a:schemeClr val="tx1"/>
          </a:fontRef>
        </p:style>
      </p:cxnSp>
      <p:sp>
        <p:nvSpPr>
          <p:cNvPr id="52" name="文本框 51">
            <a:extLst>
              <a:ext uri="{FF2B5EF4-FFF2-40B4-BE49-F238E27FC236}">
                <a16:creationId xmlns:a16="http://schemas.microsoft.com/office/drawing/2014/main" id="{31AEF7B2-9477-45F9-A1F2-9B2E9094BC52}"/>
              </a:ext>
            </a:extLst>
          </p:cNvPr>
          <p:cNvSpPr txBox="1"/>
          <p:nvPr/>
        </p:nvSpPr>
        <p:spPr>
          <a:xfrm>
            <a:off x="767234" y="2727874"/>
            <a:ext cx="415164" cy="221461"/>
          </a:xfrm>
          <a:prstGeom prst="rect">
            <a:avLst/>
          </a:prstGeom>
          <a:noFill/>
        </p:spPr>
        <p:txBody>
          <a:bodyPr wrap="none" rtlCol="0">
            <a:spAutoFit/>
          </a:bodyPr>
          <a:lstStyle/>
          <a:p>
            <a:r>
              <a:rPr lang="zh-CN" altLang="en-US" sz="1400" dirty="0">
                <a:solidFill>
                  <a:srgbClr val="FFC000"/>
                </a:solidFill>
              </a:rPr>
              <a:t>认知</a:t>
            </a:r>
          </a:p>
        </p:txBody>
      </p:sp>
      <p:sp>
        <p:nvSpPr>
          <p:cNvPr id="53" name="文本框 52">
            <a:extLst>
              <a:ext uri="{FF2B5EF4-FFF2-40B4-BE49-F238E27FC236}">
                <a16:creationId xmlns:a16="http://schemas.microsoft.com/office/drawing/2014/main" id="{757207C1-3714-45C0-9907-7F5D15341F60}"/>
              </a:ext>
            </a:extLst>
          </p:cNvPr>
          <p:cNvSpPr txBox="1"/>
          <p:nvPr/>
        </p:nvSpPr>
        <p:spPr>
          <a:xfrm>
            <a:off x="3599566" y="2727874"/>
            <a:ext cx="415164" cy="221461"/>
          </a:xfrm>
          <a:prstGeom prst="rect">
            <a:avLst/>
          </a:prstGeom>
          <a:noFill/>
        </p:spPr>
        <p:txBody>
          <a:bodyPr wrap="none" rtlCol="0">
            <a:spAutoFit/>
          </a:bodyPr>
          <a:lstStyle/>
          <a:p>
            <a:r>
              <a:rPr lang="zh-CN" altLang="en-US" sz="1400" dirty="0">
                <a:solidFill>
                  <a:srgbClr val="FFC000"/>
                </a:solidFill>
              </a:rPr>
              <a:t>兴趣</a:t>
            </a:r>
          </a:p>
        </p:txBody>
      </p:sp>
      <p:sp>
        <p:nvSpPr>
          <p:cNvPr id="54" name="文本框 53">
            <a:extLst>
              <a:ext uri="{FF2B5EF4-FFF2-40B4-BE49-F238E27FC236}">
                <a16:creationId xmlns:a16="http://schemas.microsoft.com/office/drawing/2014/main" id="{7E89B7E2-B0EE-48AB-9BDE-3586B0F24B5A}"/>
              </a:ext>
            </a:extLst>
          </p:cNvPr>
          <p:cNvSpPr txBox="1"/>
          <p:nvPr/>
        </p:nvSpPr>
        <p:spPr>
          <a:xfrm>
            <a:off x="6173263" y="2731253"/>
            <a:ext cx="415164" cy="221461"/>
          </a:xfrm>
          <a:prstGeom prst="rect">
            <a:avLst/>
          </a:prstGeom>
          <a:noFill/>
        </p:spPr>
        <p:txBody>
          <a:bodyPr wrap="none" rtlCol="0">
            <a:spAutoFit/>
          </a:bodyPr>
          <a:lstStyle/>
          <a:p>
            <a:r>
              <a:rPr lang="zh-CN" altLang="en-US" sz="1400" dirty="0">
                <a:solidFill>
                  <a:srgbClr val="FFC000"/>
                </a:solidFill>
              </a:rPr>
              <a:t>购买</a:t>
            </a:r>
          </a:p>
        </p:txBody>
      </p:sp>
      <p:sp>
        <p:nvSpPr>
          <p:cNvPr id="55" name="文本框 54">
            <a:extLst>
              <a:ext uri="{FF2B5EF4-FFF2-40B4-BE49-F238E27FC236}">
                <a16:creationId xmlns:a16="http://schemas.microsoft.com/office/drawing/2014/main" id="{E8EBFA1B-A4D3-4ED5-95C8-77B7E0C2FFA6}"/>
              </a:ext>
            </a:extLst>
          </p:cNvPr>
          <p:cNvSpPr txBox="1"/>
          <p:nvPr/>
        </p:nvSpPr>
        <p:spPr>
          <a:xfrm>
            <a:off x="7250450" y="2724503"/>
            <a:ext cx="415164" cy="221461"/>
          </a:xfrm>
          <a:prstGeom prst="rect">
            <a:avLst/>
          </a:prstGeom>
          <a:noFill/>
        </p:spPr>
        <p:txBody>
          <a:bodyPr wrap="none" rtlCol="0">
            <a:spAutoFit/>
          </a:bodyPr>
          <a:lstStyle/>
          <a:p>
            <a:r>
              <a:rPr lang="zh-CN" altLang="en-US" sz="1400">
                <a:solidFill>
                  <a:srgbClr val="FFC000"/>
                </a:solidFill>
              </a:rPr>
              <a:t>传播</a:t>
            </a:r>
            <a:endParaRPr lang="zh-CN" altLang="en-US" sz="1400" dirty="0">
              <a:solidFill>
                <a:srgbClr val="FFC000"/>
              </a:solidFill>
            </a:endParaRPr>
          </a:p>
        </p:txBody>
      </p:sp>
    </p:spTree>
    <p:extLst>
      <p:ext uri="{BB962C8B-B14F-4D97-AF65-F5344CB8AC3E}">
        <p14:creationId xmlns:p14="http://schemas.microsoft.com/office/powerpoint/2010/main" val="407751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15"/>
          <p:cNvSpPr>
            <a:spLocks noChangeArrowheads="1"/>
          </p:cNvSpPr>
          <p:nvPr/>
        </p:nvSpPr>
        <p:spPr bwMode="auto">
          <a:xfrm>
            <a:off x="1415521" y="1517849"/>
            <a:ext cx="2082156" cy="2074438"/>
          </a:xfrm>
          <a:prstGeom prst="ellipse">
            <a:avLst/>
          </a:prstGeom>
          <a:gradFill flip="none" rotWithShape="1">
            <a:gsLst>
              <a:gs pos="0">
                <a:srgbClr val="FFFFFF"/>
              </a:gs>
              <a:gs pos="100000">
                <a:srgbClr val="FFFFFF">
                  <a:lumMod val="75000"/>
                </a:srgbClr>
              </a:gs>
            </a:gsLst>
            <a:lin ang="13500000" scaled="1"/>
            <a:tileRect/>
          </a:gradFill>
          <a:ln w="381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254000" dist="152400" dir="2700000" algn="tl" rotWithShape="0">
              <a:prstClr val="black">
                <a:alpha val="60000"/>
              </a:prstClr>
            </a:outerShdw>
          </a:effectLst>
        </p:spPr>
        <p:txBody>
          <a:bodyPr lIns="68580" tIns="34290" rIns="68580" bIns="34290" rtlCol="0" anchor="ctr"/>
          <a:lstStyle/>
          <a:p>
            <a:pPr algn="ctr" defTabSz="685783">
              <a:defRPr/>
            </a:pPr>
            <a:endParaRPr lang="zh-CN" altLang="en-US" sz="1100" kern="0">
              <a:solidFill>
                <a:prstClr val="white"/>
              </a:solidFill>
            </a:endParaRPr>
          </a:p>
        </p:txBody>
      </p:sp>
      <p:sp>
        <p:nvSpPr>
          <p:cNvPr id="50" name="Oval 31"/>
          <p:cNvSpPr>
            <a:spLocks noChangeArrowheads="1"/>
          </p:cNvSpPr>
          <p:nvPr/>
        </p:nvSpPr>
        <p:spPr bwMode="auto">
          <a:xfrm>
            <a:off x="1594985" y="1695381"/>
            <a:ext cx="1724195" cy="1718406"/>
          </a:xfrm>
          <a:prstGeom prst="ellipse">
            <a:avLst/>
          </a:prstGeom>
          <a:solidFill>
            <a:schemeClr val="tx1"/>
          </a:solidFill>
          <a:ln w="25400" cap="flat" cmpd="sng" algn="ctr">
            <a:gradFill flip="none" rotWithShape="1">
              <a:gsLst>
                <a:gs pos="0">
                  <a:srgbClr val="17406D"/>
                </a:gs>
                <a:gs pos="100000">
                  <a:srgbClr val="17406D">
                    <a:lumMod val="50000"/>
                  </a:srgbClr>
                </a:gs>
              </a:gsLst>
              <a:lin ang="2700000" scaled="1"/>
              <a:tileRect/>
            </a:gradFill>
            <a:prstDash val="solid"/>
            <a:miter lim="800000"/>
          </a:ln>
          <a:effectLst>
            <a:outerShdw blurRad="254000" dist="152400" dir="2700000" algn="tl" rotWithShape="0">
              <a:prstClr val="black">
                <a:alpha val="60000"/>
              </a:prstClr>
            </a:outerShdw>
          </a:effectLst>
        </p:spPr>
        <p:txBody>
          <a:bodyPr lIns="68580" tIns="34290" rIns="68580" bIns="34290" rtlCol="0" anchor="ctr"/>
          <a:lstStyle/>
          <a:p>
            <a:pPr algn="ctr" defTabSz="685783">
              <a:defRPr/>
            </a:pPr>
            <a:endParaRPr lang="zh-CN" altLang="en-US" sz="1100" kern="0">
              <a:solidFill>
                <a:prstClr val="white"/>
              </a:solidFill>
            </a:endParaRPr>
          </a:p>
        </p:txBody>
      </p:sp>
      <p:sp>
        <p:nvSpPr>
          <p:cNvPr id="51" name="文本框 50"/>
          <p:cNvSpPr txBox="1"/>
          <p:nvPr/>
        </p:nvSpPr>
        <p:spPr>
          <a:xfrm>
            <a:off x="1753041" y="2067695"/>
            <a:ext cx="1407119" cy="623248"/>
          </a:xfrm>
          <a:prstGeom prst="rect">
            <a:avLst/>
          </a:prstGeom>
          <a:effectLst/>
        </p:spPr>
        <p:txBody>
          <a:bodyPr wrap="square" lIns="68580" tIns="34290" rIns="68580" bIns="34290">
            <a:spAutoFit/>
          </a:bodyPr>
          <a:lstStyle>
            <a:defPPr>
              <a:defRPr lang="zh-CN"/>
            </a:defPPr>
            <a:lvl1pPr algn="ctr">
              <a:defRPr sz="9600" b="1" spc="300">
                <a:solidFill>
                  <a:schemeClr val="accent2"/>
                </a:solidFill>
                <a:effectLst>
                  <a:innerShdw blurRad="76200" dist="76200" dir="13500000">
                    <a:prstClr val="black">
                      <a:alpha val="50000"/>
                    </a:prstClr>
                  </a:innerShdw>
                </a:effectLst>
                <a:ea typeface="微软雅黑" panose="020B0503020204020204" pitchFamily="34" charset="-122"/>
              </a:defRPr>
            </a:lvl1pPr>
          </a:lstStyle>
          <a:p>
            <a:pPr defTabSz="685783">
              <a:defRPr/>
            </a:pPr>
            <a:r>
              <a:rPr lang="zh-CN" altLang="en-US" sz="3600" kern="0" spc="0" dirty="0">
                <a:solidFill>
                  <a:srgbClr val="FFFFFF"/>
                </a:solidFill>
              </a:rPr>
              <a:t>目 录</a:t>
            </a:r>
            <a:endParaRPr lang="en-US" altLang="zh-CN" sz="3600" kern="0" spc="0" dirty="0">
              <a:solidFill>
                <a:srgbClr val="FFFFFF"/>
              </a:solidFill>
            </a:endParaRPr>
          </a:p>
        </p:txBody>
      </p:sp>
      <p:sp>
        <p:nvSpPr>
          <p:cNvPr id="52" name="文本框 51"/>
          <p:cNvSpPr txBox="1"/>
          <p:nvPr/>
        </p:nvSpPr>
        <p:spPr>
          <a:xfrm>
            <a:off x="1508748" y="2591115"/>
            <a:ext cx="1895705" cy="423242"/>
          </a:xfrm>
          <a:prstGeom prst="rect">
            <a:avLst/>
          </a:prstGeom>
          <a:effectLst/>
        </p:spPr>
        <p:txBody>
          <a:bodyPr wrap="square" lIns="68580" tIns="34290" rIns="68580" bIns="34290">
            <a:spAutoFit/>
          </a:bodyPr>
          <a:lstStyle>
            <a:defPPr>
              <a:defRPr lang="zh-CN"/>
            </a:defPPr>
            <a:lvl1pPr algn="ctr">
              <a:defRPr sz="9600" b="1" spc="300">
                <a:solidFill>
                  <a:schemeClr val="accent2"/>
                </a:solidFill>
                <a:effectLst>
                  <a:innerShdw blurRad="76200" dist="76200" dir="13500000">
                    <a:prstClr val="black">
                      <a:alpha val="50000"/>
                    </a:prstClr>
                  </a:innerShdw>
                </a:effectLst>
                <a:ea typeface="微软雅黑" panose="020B0503020204020204" pitchFamily="34" charset="-122"/>
              </a:defRPr>
            </a:lvl1pPr>
          </a:lstStyle>
          <a:p>
            <a:pPr defTabSz="685783">
              <a:defRPr/>
            </a:pPr>
            <a:r>
              <a:rPr lang="en-US" altLang="zh-CN" sz="2300" kern="0" spc="0" dirty="0">
                <a:solidFill>
                  <a:srgbClr val="FFFFFF"/>
                </a:solidFill>
              </a:rPr>
              <a:t>CONTENTS</a:t>
            </a:r>
          </a:p>
        </p:txBody>
      </p:sp>
      <p:grpSp>
        <p:nvGrpSpPr>
          <p:cNvPr id="58" name="组合 57"/>
          <p:cNvGrpSpPr/>
          <p:nvPr/>
        </p:nvGrpSpPr>
        <p:grpSpPr>
          <a:xfrm>
            <a:off x="4283968" y="1652489"/>
            <a:ext cx="3465536" cy="461665"/>
            <a:chOff x="4318782" y="2381934"/>
            <a:chExt cx="4620715" cy="615553"/>
          </a:xfrm>
        </p:grpSpPr>
        <p:sp>
          <p:nvSpPr>
            <p:cNvPr id="59" name="圆角矩形 58"/>
            <p:cNvSpPr/>
            <p:nvPr/>
          </p:nvSpPr>
          <p:spPr>
            <a:xfrm>
              <a:off x="4318782" y="2383590"/>
              <a:ext cx="4620715" cy="573458"/>
            </a:xfrm>
            <a:prstGeom prst="roundRect">
              <a:avLst>
                <a:gd name="adj" fmla="val 50000"/>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76200" dir="2700000" algn="tl" rotWithShape="0">
                <a:prstClr val="black">
                  <a:alpha val="60000"/>
                </a:prstClr>
              </a:outerShdw>
            </a:effectLst>
          </p:spPr>
          <p:txBody>
            <a:bodyPr rtlCol="0" anchor="ctr"/>
            <a:lstStyle/>
            <a:p>
              <a:pPr defTabSz="685783">
                <a:defRPr/>
              </a:pPr>
              <a:endParaRPr lang="zh-CN" altLang="en-US" sz="1100" kern="0">
                <a:solidFill>
                  <a:schemeClr val="accent1">
                    <a:lumMod val="50000"/>
                  </a:schemeClr>
                </a:solidFill>
              </a:endParaRPr>
            </a:p>
          </p:txBody>
        </p:sp>
        <p:sp>
          <p:nvSpPr>
            <p:cNvPr id="60" name="文本框 59"/>
            <p:cNvSpPr txBox="1"/>
            <p:nvPr/>
          </p:nvSpPr>
          <p:spPr>
            <a:xfrm>
              <a:off x="5619026" y="2439487"/>
              <a:ext cx="2822826" cy="492442"/>
            </a:xfrm>
            <a:prstGeom prst="rect">
              <a:avLst/>
            </a:prstGeom>
            <a:noFill/>
          </p:spPr>
          <p:txBody>
            <a:bodyPr wrap="square" rtlCol="0">
              <a:spAutoFit/>
            </a:bodyPr>
            <a:lstStyle/>
            <a:p>
              <a:pPr defTabSz="685783">
                <a:defRPr/>
              </a:pPr>
              <a:endParaRPr lang="zh-CN" altLang="en-US" b="1" kern="0" dirty="0">
                <a:solidFill>
                  <a:schemeClr val="accent1">
                    <a:lumMod val="50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2" name="文本框 61"/>
            <p:cNvSpPr txBox="1"/>
            <p:nvPr/>
          </p:nvSpPr>
          <p:spPr>
            <a:xfrm>
              <a:off x="4907049" y="2381934"/>
              <a:ext cx="660865" cy="615553"/>
            </a:xfrm>
            <a:prstGeom prst="rect">
              <a:avLst/>
            </a:prstGeom>
            <a:noFill/>
          </p:spPr>
          <p:txBody>
            <a:bodyPr wrap="none" rtlCol="0">
              <a:spAutoFit/>
            </a:bodyPr>
            <a:lstStyle/>
            <a:p>
              <a:pPr defTabSz="685783">
                <a:defRPr/>
              </a:pPr>
              <a:r>
                <a:rPr lang="en-US" altLang="zh-CN" sz="2400" kern="0" dirty="0">
                  <a:solidFill>
                    <a:schemeClr val="accent1">
                      <a:lumMod val="50000"/>
                    </a:schemeClr>
                  </a:solidFill>
                </a:rPr>
                <a:t>02</a:t>
              </a:r>
              <a:endParaRPr lang="zh-CN" altLang="en-US" sz="2400" kern="0" dirty="0">
                <a:solidFill>
                  <a:schemeClr val="accent1">
                    <a:lumMod val="50000"/>
                  </a:schemeClr>
                </a:solidFill>
              </a:endParaRPr>
            </a:p>
          </p:txBody>
        </p:sp>
      </p:grpSp>
      <p:grpSp>
        <p:nvGrpSpPr>
          <p:cNvPr id="63" name="组合 62"/>
          <p:cNvGrpSpPr/>
          <p:nvPr/>
        </p:nvGrpSpPr>
        <p:grpSpPr>
          <a:xfrm>
            <a:off x="4293147" y="1059582"/>
            <a:ext cx="3465536" cy="468067"/>
            <a:chOff x="4318782" y="3142271"/>
            <a:chExt cx="4620715" cy="624088"/>
          </a:xfrm>
        </p:grpSpPr>
        <p:sp>
          <p:nvSpPr>
            <p:cNvPr id="64" name="圆角矩形 63"/>
            <p:cNvSpPr/>
            <p:nvPr/>
          </p:nvSpPr>
          <p:spPr>
            <a:xfrm>
              <a:off x="4318782" y="3142271"/>
              <a:ext cx="4620715" cy="573458"/>
            </a:xfrm>
            <a:prstGeom prst="roundRect">
              <a:avLst>
                <a:gd name="adj" fmla="val 50000"/>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76200" dir="2700000" algn="tl" rotWithShape="0">
                <a:prstClr val="black">
                  <a:alpha val="60000"/>
                </a:prstClr>
              </a:outerShdw>
            </a:effectLst>
          </p:spPr>
          <p:txBody>
            <a:bodyPr rtlCol="0" anchor="ctr"/>
            <a:lstStyle/>
            <a:p>
              <a:pPr defTabSz="685783">
                <a:defRPr/>
              </a:pPr>
              <a:endParaRPr lang="zh-CN" altLang="en-US" sz="1100" kern="0">
                <a:solidFill>
                  <a:schemeClr val="accent1">
                    <a:lumMod val="50000"/>
                  </a:schemeClr>
                </a:solidFill>
              </a:endParaRPr>
            </a:p>
          </p:txBody>
        </p:sp>
        <p:sp>
          <p:nvSpPr>
            <p:cNvPr id="65" name="文本框 64"/>
            <p:cNvSpPr txBox="1"/>
            <p:nvPr/>
          </p:nvSpPr>
          <p:spPr>
            <a:xfrm>
              <a:off x="5606790" y="3198168"/>
              <a:ext cx="3212255" cy="492442"/>
            </a:xfrm>
            <a:prstGeom prst="rect">
              <a:avLst/>
            </a:prstGeom>
            <a:noFill/>
          </p:spPr>
          <p:txBody>
            <a:bodyPr wrap="square" rtlCol="0">
              <a:spAutoFit/>
            </a:bodyPr>
            <a:lstStyle/>
            <a:p>
              <a:pPr defTabSz="685783">
                <a:defRPr/>
              </a:pPr>
              <a:r>
                <a:rPr lang="en-US" altLang="zh-CN" b="1" kern="0" dirty="0">
                  <a:solidFill>
                    <a:schemeClr val="accent1">
                      <a:lumMod val="50000"/>
                    </a:schemeClr>
                  </a:solidFill>
                  <a:latin typeface="微软雅黑" panose="020B0503020204020204" pitchFamily="34" charset="-122"/>
                  <a:ea typeface="微软雅黑" panose="020B0503020204020204" pitchFamily="34" charset="-122"/>
                  <a:cs typeface="Aharoni" panose="02010803020104030203" pitchFamily="2" charset="-79"/>
                </a:rPr>
                <a:t>FAST</a:t>
              </a:r>
              <a:r>
                <a:rPr lang="zh-CN" altLang="en-US" b="1" kern="0" dirty="0">
                  <a:solidFill>
                    <a:schemeClr val="accent1">
                      <a:lumMod val="50000"/>
                    </a:schemeClr>
                  </a:solidFill>
                  <a:latin typeface="微软雅黑" panose="020B0503020204020204" pitchFamily="34" charset="-122"/>
                  <a:ea typeface="微软雅黑" panose="020B0503020204020204" pitchFamily="34" charset="-122"/>
                  <a:cs typeface="Aharoni" panose="02010803020104030203" pitchFamily="2" charset="-79"/>
                </a:rPr>
                <a:t>模型专案介绍</a:t>
              </a:r>
            </a:p>
          </p:txBody>
        </p:sp>
        <p:sp>
          <p:nvSpPr>
            <p:cNvPr id="67" name="文本框 66"/>
            <p:cNvSpPr txBox="1"/>
            <p:nvPr/>
          </p:nvSpPr>
          <p:spPr>
            <a:xfrm>
              <a:off x="4894811" y="3150806"/>
              <a:ext cx="660865" cy="615553"/>
            </a:xfrm>
            <a:prstGeom prst="rect">
              <a:avLst/>
            </a:prstGeom>
            <a:noFill/>
          </p:spPr>
          <p:txBody>
            <a:bodyPr wrap="none" rtlCol="0">
              <a:spAutoFit/>
            </a:bodyPr>
            <a:lstStyle/>
            <a:p>
              <a:pPr defTabSz="685783">
                <a:defRPr/>
              </a:pPr>
              <a:r>
                <a:rPr lang="en-US" altLang="zh-CN" sz="2400" kern="0" dirty="0">
                  <a:solidFill>
                    <a:schemeClr val="accent1">
                      <a:lumMod val="50000"/>
                    </a:schemeClr>
                  </a:solidFill>
                </a:rPr>
                <a:t>01</a:t>
              </a:r>
              <a:endParaRPr lang="zh-CN" altLang="en-US" sz="2400" kern="0" dirty="0">
                <a:solidFill>
                  <a:schemeClr val="accent1">
                    <a:lumMod val="50000"/>
                  </a:schemeClr>
                </a:solidFill>
              </a:endParaRPr>
            </a:p>
          </p:txBody>
        </p:sp>
      </p:grpSp>
      <p:grpSp>
        <p:nvGrpSpPr>
          <p:cNvPr id="68" name="组合 67"/>
          <p:cNvGrpSpPr/>
          <p:nvPr/>
        </p:nvGrpSpPr>
        <p:grpSpPr>
          <a:xfrm>
            <a:off x="4293147" y="2252175"/>
            <a:ext cx="3465536" cy="468919"/>
            <a:chOff x="4318782" y="3900952"/>
            <a:chExt cx="4620715" cy="625226"/>
          </a:xfrm>
        </p:grpSpPr>
        <p:sp>
          <p:nvSpPr>
            <p:cNvPr id="69" name="圆角矩形 68"/>
            <p:cNvSpPr/>
            <p:nvPr/>
          </p:nvSpPr>
          <p:spPr>
            <a:xfrm>
              <a:off x="4318782" y="3900952"/>
              <a:ext cx="4620715" cy="573458"/>
            </a:xfrm>
            <a:prstGeom prst="roundRect">
              <a:avLst>
                <a:gd name="adj" fmla="val 50000"/>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76200" dir="2700000" algn="tl" rotWithShape="0">
                <a:prstClr val="black">
                  <a:alpha val="60000"/>
                </a:prstClr>
              </a:outerShdw>
            </a:effectLst>
          </p:spPr>
          <p:txBody>
            <a:bodyPr rtlCol="0" anchor="ctr"/>
            <a:lstStyle/>
            <a:p>
              <a:pPr defTabSz="685783">
                <a:defRPr/>
              </a:pPr>
              <a:endParaRPr lang="zh-CN" altLang="en-US" sz="1100" kern="0">
                <a:solidFill>
                  <a:schemeClr val="accent1">
                    <a:lumMod val="50000"/>
                  </a:schemeClr>
                </a:solidFill>
              </a:endParaRPr>
            </a:p>
          </p:txBody>
        </p:sp>
        <p:sp>
          <p:nvSpPr>
            <p:cNvPr id="70" name="文本框 69"/>
            <p:cNvSpPr txBox="1"/>
            <p:nvPr/>
          </p:nvSpPr>
          <p:spPr>
            <a:xfrm>
              <a:off x="5638449" y="3956849"/>
              <a:ext cx="2808758" cy="492443"/>
            </a:xfrm>
            <a:prstGeom prst="rect">
              <a:avLst/>
            </a:prstGeom>
            <a:noFill/>
          </p:spPr>
          <p:txBody>
            <a:bodyPr wrap="square" rtlCol="0">
              <a:spAutoFit/>
            </a:bodyPr>
            <a:lstStyle/>
            <a:p>
              <a:pPr defTabSz="685783">
                <a:defRPr/>
              </a:pPr>
              <a:r>
                <a:rPr lang="zh-CN" altLang="en-US" b="1" kern="0" dirty="0">
                  <a:solidFill>
                    <a:schemeClr val="accent1">
                      <a:lumMod val="50000"/>
                    </a:schemeClr>
                  </a:solidFill>
                  <a:latin typeface="微软雅黑" panose="020B0503020204020204" pitchFamily="34" charset="-122"/>
                  <a:ea typeface="微软雅黑" panose="020B0503020204020204" pitchFamily="34" charset="-122"/>
                  <a:cs typeface="Aharoni" panose="02010803020104030203" pitchFamily="2" charset="-79"/>
                </a:rPr>
                <a:t>最佳实践场景</a:t>
              </a:r>
            </a:p>
          </p:txBody>
        </p:sp>
        <p:sp>
          <p:nvSpPr>
            <p:cNvPr id="72" name="文本框 71"/>
            <p:cNvSpPr txBox="1"/>
            <p:nvPr/>
          </p:nvSpPr>
          <p:spPr>
            <a:xfrm>
              <a:off x="4926470" y="3910624"/>
              <a:ext cx="660865" cy="615554"/>
            </a:xfrm>
            <a:prstGeom prst="rect">
              <a:avLst/>
            </a:prstGeom>
            <a:noFill/>
          </p:spPr>
          <p:txBody>
            <a:bodyPr wrap="none" rtlCol="0">
              <a:spAutoFit/>
            </a:bodyPr>
            <a:lstStyle/>
            <a:p>
              <a:pPr defTabSz="685783">
                <a:defRPr/>
              </a:pPr>
              <a:r>
                <a:rPr lang="en-US" altLang="zh-CN" sz="2400" kern="0" dirty="0">
                  <a:solidFill>
                    <a:schemeClr val="accent1">
                      <a:lumMod val="50000"/>
                    </a:schemeClr>
                  </a:solidFill>
                </a:rPr>
                <a:t>03</a:t>
              </a:r>
              <a:endParaRPr lang="zh-CN" altLang="en-US" sz="2400" kern="0" dirty="0">
                <a:solidFill>
                  <a:schemeClr val="accent1">
                    <a:lumMod val="50000"/>
                  </a:schemeClr>
                </a:solidFill>
              </a:endParaRPr>
            </a:p>
          </p:txBody>
        </p:sp>
      </p:grpSp>
      <p:sp>
        <p:nvSpPr>
          <p:cNvPr id="2" name="矩形 1"/>
          <p:cNvSpPr/>
          <p:nvPr/>
        </p:nvSpPr>
        <p:spPr>
          <a:xfrm>
            <a:off x="5265166" y="1712560"/>
            <a:ext cx="2493517" cy="346249"/>
          </a:xfrm>
          <a:prstGeom prst="rect">
            <a:avLst/>
          </a:prstGeom>
          <a:noFill/>
        </p:spPr>
        <p:txBody>
          <a:bodyPr wrap="square" lIns="68580" tIns="34290" rIns="68580" bIns="34290" rtlCol="0">
            <a:spAutoFit/>
          </a:bodyPr>
          <a:lstStyle/>
          <a:p>
            <a:pPr defTabSz="685783">
              <a:defRPr/>
            </a:pPr>
            <a:r>
              <a:rPr lang="en-US" altLang="zh-CN" b="1" kern="0" dirty="0">
                <a:solidFill>
                  <a:schemeClr val="accent1">
                    <a:lumMod val="50000"/>
                  </a:schemeClr>
                </a:solidFill>
                <a:latin typeface="微软雅黑" panose="020B0503020204020204" pitchFamily="34" charset="-122"/>
                <a:ea typeface="微软雅黑" panose="020B0503020204020204" pitchFamily="34" charset="-122"/>
                <a:cs typeface="Aharoni" panose="02010803020104030203" pitchFamily="2" charset="-79"/>
              </a:rPr>
              <a:t>FAST</a:t>
            </a:r>
            <a:r>
              <a:rPr lang="zh-CN" altLang="en-US" b="1" kern="0" dirty="0">
                <a:solidFill>
                  <a:schemeClr val="accent1">
                    <a:lumMod val="50000"/>
                  </a:schemeClr>
                </a:solidFill>
                <a:latin typeface="微软雅黑" panose="020B0503020204020204" pitchFamily="34" charset="-122"/>
                <a:ea typeface="微软雅黑" panose="020B0503020204020204" pitchFamily="34" charset="-122"/>
                <a:cs typeface="Aharoni" panose="02010803020104030203" pitchFamily="2" charset="-79"/>
              </a:rPr>
              <a:t>咨询专案设计</a:t>
            </a:r>
          </a:p>
        </p:txBody>
      </p:sp>
      <p:grpSp>
        <p:nvGrpSpPr>
          <p:cNvPr id="19" name="组合 18"/>
          <p:cNvGrpSpPr/>
          <p:nvPr/>
        </p:nvGrpSpPr>
        <p:grpSpPr>
          <a:xfrm>
            <a:off x="4283968" y="2815830"/>
            <a:ext cx="3465536" cy="468919"/>
            <a:chOff x="4318782" y="3900952"/>
            <a:chExt cx="4620715" cy="625226"/>
          </a:xfrm>
        </p:grpSpPr>
        <p:sp>
          <p:nvSpPr>
            <p:cNvPr id="20" name="圆角矩形 19"/>
            <p:cNvSpPr/>
            <p:nvPr/>
          </p:nvSpPr>
          <p:spPr>
            <a:xfrm>
              <a:off x="4318782" y="3900952"/>
              <a:ext cx="4620715" cy="573458"/>
            </a:xfrm>
            <a:prstGeom prst="roundRect">
              <a:avLst>
                <a:gd name="adj" fmla="val 50000"/>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76200" dir="2700000" algn="tl" rotWithShape="0">
                <a:prstClr val="black">
                  <a:alpha val="60000"/>
                </a:prstClr>
              </a:outerShdw>
            </a:effectLst>
          </p:spPr>
          <p:txBody>
            <a:bodyPr rtlCol="0" anchor="ctr"/>
            <a:lstStyle/>
            <a:p>
              <a:pPr defTabSz="685783">
                <a:defRPr/>
              </a:pPr>
              <a:endParaRPr lang="zh-CN" altLang="en-US" sz="1100" kern="0">
                <a:solidFill>
                  <a:schemeClr val="accent1">
                    <a:lumMod val="50000"/>
                  </a:schemeClr>
                </a:solidFill>
              </a:endParaRPr>
            </a:p>
          </p:txBody>
        </p:sp>
        <p:sp>
          <p:nvSpPr>
            <p:cNvPr id="21" name="文本框 69"/>
            <p:cNvSpPr txBox="1"/>
            <p:nvPr/>
          </p:nvSpPr>
          <p:spPr>
            <a:xfrm>
              <a:off x="5638449" y="3956849"/>
              <a:ext cx="2808758" cy="492443"/>
            </a:xfrm>
            <a:prstGeom prst="rect">
              <a:avLst/>
            </a:prstGeom>
            <a:noFill/>
          </p:spPr>
          <p:txBody>
            <a:bodyPr wrap="square" rtlCol="0">
              <a:spAutoFit/>
            </a:bodyPr>
            <a:lstStyle/>
            <a:p>
              <a:pPr defTabSz="685783">
                <a:defRPr/>
              </a:pPr>
              <a:r>
                <a:rPr lang="zh-CN" altLang="en-US" b="1" kern="0" dirty="0">
                  <a:solidFill>
                    <a:schemeClr val="accent1">
                      <a:lumMod val="50000"/>
                    </a:schemeClr>
                  </a:solidFill>
                  <a:latin typeface="微软雅黑" panose="020B0503020204020204" pitchFamily="34" charset="-122"/>
                  <a:ea typeface="微软雅黑" panose="020B0503020204020204" pitchFamily="34" charset="-122"/>
                  <a:cs typeface="Aharoni" panose="02010803020104030203" pitchFamily="2" charset="-79"/>
                </a:rPr>
                <a:t>企加云数据平台</a:t>
              </a:r>
            </a:p>
          </p:txBody>
        </p:sp>
        <p:sp>
          <p:nvSpPr>
            <p:cNvPr id="22" name="文本框 71"/>
            <p:cNvSpPr txBox="1"/>
            <p:nvPr/>
          </p:nvSpPr>
          <p:spPr>
            <a:xfrm>
              <a:off x="4926470" y="3910624"/>
              <a:ext cx="660865" cy="615554"/>
            </a:xfrm>
            <a:prstGeom prst="rect">
              <a:avLst/>
            </a:prstGeom>
            <a:noFill/>
          </p:spPr>
          <p:txBody>
            <a:bodyPr wrap="none" rtlCol="0">
              <a:spAutoFit/>
            </a:bodyPr>
            <a:lstStyle/>
            <a:p>
              <a:pPr defTabSz="685783">
                <a:defRPr/>
              </a:pPr>
              <a:r>
                <a:rPr lang="en-US" altLang="zh-CN" sz="2400" kern="0" dirty="0">
                  <a:solidFill>
                    <a:schemeClr val="accent1">
                      <a:lumMod val="50000"/>
                    </a:schemeClr>
                  </a:solidFill>
                </a:rPr>
                <a:t>04</a:t>
              </a:r>
              <a:endParaRPr lang="zh-CN" altLang="en-US" sz="2400" kern="0" dirty="0">
                <a:solidFill>
                  <a:schemeClr val="accent1">
                    <a:lumMod val="50000"/>
                  </a:schemeClr>
                </a:solidFill>
              </a:endParaRPr>
            </a:p>
          </p:txBody>
        </p:sp>
      </p:grpSp>
      <p:grpSp>
        <p:nvGrpSpPr>
          <p:cNvPr id="23" name="组合 22"/>
          <p:cNvGrpSpPr/>
          <p:nvPr/>
        </p:nvGrpSpPr>
        <p:grpSpPr>
          <a:xfrm>
            <a:off x="4283968" y="3372809"/>
            <a:ext cx="3465536" cy="468919"/>
            <a:chOff x="4318782" y="3900952"/>
            <a:chExt cx="4620715" cy="625226"/>
          </a:xfrm>
        </p:grpSpPr>
        <p:sp>
          <p:nvSpPr>
            <p:cNvPr id="24" name="圆角矩形 23"/>
            <p:cNvSpPr/>
            <p:nvPr/>
          </p:nvSpPr>
          <p:spPr>
            <a:xfrm>
              <a:off x="4318782" y="3900952"/>
              <a:ext cx="4620715" cy="573458"/>
            </a:xfrm>
            <a:prstGeom prst="roundRect">
              <a:avLst>
                <a:gd name="adj" fmla="val 50000"/>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76200" dir="2700000" algn="tl" rotWithShape="0">
                <a:prstClr val="black">
                  <a:alpha val="60000"/>
                </a:prstClr>
              </a:outerShdw>
            </a:effectLst>
          </p:spPr>
          <p:txBody>
            <a:bodyPr rtlCol="0" anchor="ctr"/>
            <a:lstStyle/>
            <a:p>
              <a:pPr defTabSz="685783">
                <a:defRPr/>
              </a:pPr>
              <a:endParaRPr lang="zh-CN" altLang="en-US" sz="1100" kern="0">
                <a:solidFill>
                  <a:schemeClr val="accent1">
                    <a:lumMod val="50000"/>
                  </a:schemeClr>
                </a:solidFill>
              </a:endParaRPr>
            </a:p>
          </p:txBody>
        </p:sp>
        <p:sp>
          <p:nvSpPr>
            <p:cNvPr id="25" name="文本框 69"/>
            <p:cNvSpPr txBox="1"/>
            <p:nvPr/>
          </p:nvSpPr>
          <p:spPr>
            <a:xfrm>
              <a:off x="5638449" y="3956849"/>
              <a:ext cx="2808758" cy="492443"/>
            </a:xfrm>
            <a:prstGeom prst="rect">
              <a:avLst/>
            </a:prstGeom>
            <a:noFill/>
          </p:spPr>
          <p:txBody>
            <a:bodyPr wrap="square" rtlCol="0">
              <a:spAutoFit/>
            </a:bodyPr>
            <a:lstStyle/>
            <a:p>
              <a:pPr defTabSz="685783">
                <a:defRPr/>
              </a:pPr>
              <a:r>
                <a:rPr lang="zh-CN" altLang="en-US" b="1" kern="0" dirty="0">
                  <a:solidFill>
                    <a:schemeClr val="accent1">
                      <a:lumMod val="50000"/>
                    </a:schemeClr>
                  </a:solidFill>
                  <a:latin typeface="微软雅黑" panose="020B0503020204020204" pitchFamily="34" charset="-122"/>
                  <a:ea typeface="微软雅黑" panose="020B0503020204020204" pitchFamily="34" charset="-122"/>
                  <a:cs typeface="Aharoni" panose="02010803020104030203" pitchFamily="2" charset="-79"/>
                </a:rPr>
                <a:t>实现路径及规划</a:t>
              </a:r>
            </a:p>
          </p:txBody>
        </p:sp>
        <p:sp>
          <p:nvSpPr>
            <p:cNvPr id="26" name="文本框 71"/>
            <p:cNvSpPr txBox="1"/>
            <p:nvPr/>
          </p:nvSpPr>
          <p:spPr>
            <a:xfrm>
              <a:off x="4926470" y="3910624"/>
              <a:ext cx="660865" cy="615554"/>
            </a:xfrm>
            <a:prstGeom prst="rect">
              <a:avLst/>
            </a:prstGeom>
            <a:noFill/>
          </p:spPr>
          <p:txBody>
            <a:bodyPr wrap="none" rtlCol="0">
              <a:spAutoFit/>
            </a:bodyPr>
            <a:lstStyle/>
            <a:p>
              <a:pPr defTabSz="685783">
                <a:defRPr/>
              </a:pPr>
              <a:r>
                <a:rPr lang="en-US" altLang="zh-CN" sz="2400" kern="0" dirty="0">
                  <a:solidFill>
                    <a:schemeClr val="accent1">
                      <a:lumMod val="50000"/>
                    </a:schemeClr>
                  </a:solidFill>
                </a:rPr>
                <a:t>05</a:t>
              </a:r>
              <a:endParaRPr lang="zh-CN" altLang="en-US" sz="2400" kern="0" dirty="0">
                <a:solidFill>
                  <a:schemeClr val="accent1">
                    <a:lumMod val="50000"/>
                  </a:schemeClr>
                </a:solidFill>
              </a:endParaRPr>
            </a:p>
          </p:txBody>
        </p:sp>
      </p:grpSp>
      <p:grpSp>
        <p:nvGrpSpPr>
          <p:cNvPr id="27" name="组合 26"/>
          <p:cNvGrpSpPr/>
          <p:nvPr/>
        </p:nvGrpSpPr>
        <p:grpSpPr>
          <a:xfrm>
            <a:off x="4293147" y="3939902"/>
            <a:ext cx="3465536" cy="468919"/>
            <a:chOff x="4318782" y="3900952"/>
            <a:chExt cx="4620715" cy="625226"/>
          </a:xfrm>
        </p:grpSpPr>
        <p:sp>
          <p:nvSpPr>
            <p:cNvPr id="28" name="圆角矩形 27"/>
            <p:cNvSpPr/>
            <p:nvPr/>
          </p:nvSpPr>
          <p:spPr>
            <a:xfrm>
              <a:off x="4318782" y="3900952"/>
              <a:ext cx="4620715" cy="573458"/>
            </a:xfrm>
            <a:prstGeom prst="roundRect">
              <a:avLst>
                <a:gd name="adj" fmla="val 50000"/>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76200" dir="2700000" algn="tl" rotWithShape="0">
                <a:prstClr val="black">
                  <a:alpha val="60000"/>
                </a:prstClr>
              </a:outerShdw>
            </a:effectLst>
          </p:spPr>
          <p:txBody>
            <a:bodyPr rtlCol="0" anchor="ctr"/>
            <a:lstStyle/>
            <a:p>
              <a:pPr defTabSz="685783">
                <a:defRPr/>
              </a:pPr>
              <a:endParaRPr lang="zh-CN" altLang="en-US" sz="1100" kern="0">
                <a:solidFill>
                  <a:schemeClr val="accent1">
                    <a:lumMod val="50000"/>
                  </a:schemeClr>
                </a:solidFill>
              </a:endParaRPr>
            </a:p>
          </p:txBody>
        </p:sp>
        <p:sp>
          <p:nvSpPr>
            <p:cNvPr id="29" name="文本框 69"/>
            <p:cNvSpPr txBox="1"/>
            <p:nvPr/>
          </p:nvSpPr>
          <p:spPr>
            <a:xfrm>
              <a:off x="5638449" y="3956849"/>
              <a:ext cx="2808758" cy="492443"/>
            </a:xfrm>
            <a:prstGeom prst="rect">
              <a:avLst/>
            </a:prstGeom>
            <a:noFill/>
          </p:spPr>
          <p:txBody>
            <a:bodyPr wrap="square" rtlCol="0">
              <a:spAutoFit/>
            </a:bodyPr>
            <a:lstStyle/>
            <a:p>
              <a:pPr defTabSz="685783">
                <a:defRPr/>
              </a:pPr>
              <a:r>
                <a:rPr lang="zh-CN" altLang="en-US" b="1" kern="0" dirty="0">
                  <a:solidFill>
                    <a:schemeClr val="accent1">
                      <a:lumMod val="50000"/>
                    </a:schemeClr>
                  </a:solidFill>
                  <a:latin typeface="微软雅黑" panose="020B0503020204020204" pitchFamily="34" charset="-122"/>
                  <a:ea typeface="微软雅黑" panose="020B0503020204020204" pitchFamily="34" charset="-122"/>
                  <a:cs typeface="Aharoni" panose="02010803020104030203" pitchFamily="2" charset="-79"/>
                </a:rPr>
                <a:t>公司介绍</a:t>
              </a:r>
              <a:r>
                <a:rPr lang="en-US" altLang="zh-CN" b="1" kern="0" dirty="0">
                  <a:solidFill>
                    <a:schemeClr val="accent1">
                      <a:lumMod val="50000"/>
                    </a:schemeClr>
                  </a:solidFill>
                  <a:latin typeface="微软雅黑" panose="020B0503020204020204" pitchFamily="34" charset="-122"/>
                  <a:ea typeface="微软雅黑" panose="020B0503020204020204" pitchFamily="34" charset="-122"/>
                  <a:cs typeface="Aharoni" panose="02010803020104030203" pitchFamily="2" charset="-79"/>
                </a:rPr>
                <a:t>-</a:t>
              </a:r>
              <a:r>
                <a:rPr lang="zh-CN" altLang="en-US" b="1" kern="0" dirty="0">
                  <a:solidFill>
                    <a:schemeClr val="accent1">
                      <a:lumMod val="50000"/>
                    </a:schemeClr>
                  </a:solidFill>
                  <a:latin typeface="微软雅黑" panose="020B0503020204020204" pitchFamily="34" charset="-122"/>
                  <a:ea typeface="微软雅黑" panose="020B0503020204020204" pitchFamily="34" charset="-122"/>
                  <a:cs typeface="Aharoni" panose="02010803020104030203" pitchFamily="2" charset="-79"/>
                </a:rPr>
                <a:t>企加云</a:t>
              </a:r>
            </a:p>
          </p:txBody>
        </p:sp>
        <p:sp>
          <p:nvSpPr>
            <p:cNvPr id="30" name="文本框 71"/>
            <p:cNvSpPr txBox="1"/>
            <p:nvPr/>
          </p:nvSpPr>
          <p:spPr>
            <a:xfrm>
              <a:off x="4926470" y="3910624"/>
              <a:ext cx="660865" cy="615554"/>
            </a:xfrm>
            <a:prstGeom prst="rect">
              <a:avLst/>
            </a:prstGeom>
            <a:noFill/>
          </p:spPr>
          <p:txBody>
            <a:bodyPr wrap="none" rtlCol="0">
              <a:spAutoFit/>
            </a:bodyPr>
            <a:lstStyle/>
            <a:p>
              <a:pPr defTabSz="685783">
                <a:defRPr/>
              </a:pPr>
              <a:r>
                <a:rPr lang="en-US" altLang="zh-CN" sz="2400" kern="0" dirty="0">
                  <a:solidFill>
                    <a:schemeClr val="accent1">
                      <a:lumMod val="50000"/>
                    </a:schemeClr>
                  </a:solidFill>
                </a:rPr>
                <a:t>06</a:t>
              </a:r>
              <a:endParaRPr lang="zh-CN" altLang="en-US" sz="2400" kern="0" dirty="0">
                <a:solidFill>
                  <a:schemeClr val="accent1">
                    <a:lumMod val="50000"/>
                  </a:schemeClr>
                </a:solidFill>
              </a:endParaRPr>
            </a:p>
          </p:txBody>
        </p:sp>
      </p:grpSp>
    </p:spTree>
    <p:extLst>
      <p:ext uri="{BB962C8B-B14F-4D97-AF65-F5344CB8AC3E}">
        <p14:creationId xmlns:p14="http://schemas.microsoft.com/office/powerpoint/2010/main" val="17420121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250" fill="hold"/>
                                        <p:tgtEl>
                                          <p:spTgt spid="49"/>
                                        </p:tgtEl>
                                        <p:attrNameLst>
                                          <p:attrName>ppt_w</p:attrName>
                                        </p:attrNameLst>
                                      </p:cBhvr>
                                      <p:tavLst>
                                        <p:tav tm="0">
                                          <p:val>
                                            <p:fltVal val="0"/>
                                          </p:val>
                                        </p:tav>
                                        <p:tav tm="100000">
                                          <p:val>
                                            <p:strVal val="#ppt_w"/>
                                          </p:val>
                                        </p:tav>
                                      </p:tavLst>
                                    </p:anim>
                                    <p:anim calcmode="lin" valueType="num">
                                      <p:cBhvr>
                                        <p:cTn id="8" dur="250" fill="hold"/>
                                        <p:tgtEl>
                                          <p:spTgt spid="49"/>
                                        </p:tgtEl>
                                        <p:attrNameLst>
                                          <p:attrName>ppt_h</p:attrName>
                                        </p:attrNameLst>
                                      </p:cBhvr>
                                      <p:tavLst>
                                        <p:tav tm="0">
                                          <p:val>
                                            <p:fltVal val="0"/>
                                          </p:val>
                                        </p:tav>
                                        <p:tav tm="100000">
                                          <p:val>
                                            <p:strVal val="#ppt_h"/>
                                          </p:val>
                                        </p:tav>
                                      </p:tavLst>
                                    </p:anim>
                                    <p:animEffect transition="in" filter="fade">
                                      <p:cBhvr>
                                        <p:cTn id="9" dur="250"/>
                                        <p:tgtEl>
                                          <p:spTgt spid="49"/>
                                        </p:tgtEl>
                                      </p:cBhvr>
                                    </p:animEffect>
                                  </p:childTnLst>
                                </p:cTn>
                              </p:par>
                              <p:par>
                                <p:cTn id="10" presetID="6" presetClass="emph" presetSubtype="0" decel="100000" fill="hold" grpId="1" nodeType="withEffect">
                                  <p:stCondLst>
                                    <p:cond delay="200"/>
                                  </p:stCondLst>
                                  <p:childTnLst>
                                    <p:animScale>
                                      <p:cBhvr>
                                        <p:cTn id="11" dur="250" fill="hold"/>
                                        <p:tgtEl>
                                          <p:spTgt spid="49"/>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49"/>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50"/>
                                        </p:tgtEl>
                                        <p:attrNameLst>
                                          <p:attrName>style.visibility</p:attrName>
                                        </p:attrNameLst>
                                      </p:cBhvr>
                                      <p:to>
                                        <p:strVal val="visible"/>
                                      </p:to>
                                    </p:set>
                                    <p:anim calcmode="lin" valueType="num">
                                      <p:cBhvr>
                                        <p:cTn id="16" dur="250" fill="hold"/>
                                        <p:tgtEl>
                                          <p:spTgt spid="50"/>
                                        </p:tgtEl>
                                        <p:attrNameLst>
                                          <p:attrName>ppt_w</p:attrName>
                                        </p:attrNameLst>
                                      </p:cBhvr>
                                      <p:tavLst>
                                        <p:tav tm="0">
                                          <p:val>
                                            <p:fltVal val="0"/>
                                          </p:val>
                                        </p:tav>
                                        <p:tav tm="100000">
                                          <p:val>
                                            <p:strVal val="#ppt_w"/>
                                          </p:val>
                                        </p:tav>
                                      </p:tavLst>
                                    </p:anim>
                                    <p:anim calcmode="lin" valueType="num">
                                      <p:cBhvr>
                                        <p:cTn id="17" dur="250" fill="hold"/>
                                        <p:tgtEl>
                                          <p:spTgt spid="50"/>
                                        </p:tgtEl>
                                        <p:attrNameLst>
                                          <p:attrName>ppt_h</p:attrName>
                                        </p:attrNameLst>
                                      </p:cBhvr>
                                      <p:tavLst>
                                        <p:tav tm="0">
                                          <p:val>
                                            <p:fltVal val="0"/>
                                          </p:val>
                                        </p:tav>
                                        <p:tav tm="100000">
                                          <p:val>
                                            <p:strVal val="#ppt_h"/>
                                          </p:val>
                                        </p:tav>
                                      </p:tavLst>
                                    </p:anim>
                                    <p:animEffect transition="in" filter="fade">
                                      <p:cBhvr>
                                        <p:cTn id="18" dur="250"/>
                                        <p:tgtEl>
                                          <p:spTgt spid="50"/>
                                        </p:tgtEl>
                                      </p:cBhvr>
                                    </p:animEffect>
                                  </p:childTnLst>
                                </p:cTn>
                              </p:par>
                              <p:par>
                                <p:cTn id="19" presetID="6" presetClass="emph" presetSubtype="0" decel="100000" fill="hold" grpId="1" nodeType="withEffect">
                                  <p:stCondLst>
                                    <p:cond delay="600"/>
                                  </p:stCondLst>
                                  <p:childTnLst>
                                    <p:animScale>
                                      <p:cBhvr>
                                        <p:cTn id="20" dur="250" fill="hold"/>
                                        <p:tgtEl>
                                          <p:spTgt spid="50"/>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50"/>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250" fill="hold"/>
                                        <p:tgtEl>
                                          <p:spTgt spid="51"/>
                                        </p:tgtEl>
                                        <p:attrNameLst>
                                          <p:attrName>ppt_w</p:attrName>
                                        </p:attrNameLst>
                                      </p:cBhvr>
                                      <p:tavLst>
                                        <p:tav tm="0">
                                          <p:val>
                                            <p:fltVal val="0"/>
                                          </p:val>
                                        </p:tav>
                                        <p:tav tm="100000">
                                          <p:val>
                                            <p:strVal val="#ppt_w"/>
                                          </p:val>
                                        </p:tav>
                                      </p:tavLst>
                                    </p:anim>
                                    <p:anim calcmode="lin" valueType="num">
                                      <p:cBhvr>
                                        <p:cTn id="26" dur="250" fill="hold"/>
                                        <p:tgtEl>
                                          <p:spTgt spid="51"/>
                                        </p:tgtEl>
                                        <p:attrNameLst>
                                          <p:attrName>ppt_h</p:attrName>
                                        </p:attrNameLst>
                                      </p:cBhvr>
                                      <p:tavLst>
                                        <p:tav tm="0">
                                          <p:val>
                                            <p:fltVal val="0"/>
                                          </p:val>
                                        </p:tav>
                                        <p:tav tm="100000">
                                          <p:val>
                                            <p:strVal val="#ppt_h"/>
                                          </p:val>
                                        </p:tav>
                                      </p:tavLst>
                                    </p:anim>
                                    <p:animEffect transition="in" filter="fade">
                                      <p:cBhvr>
                                        <p:cTn id="27" dur="250"/>
                                        <p:tgtEl>
                                          <p:spTgt spid="51"/>
                                        </p:tgtEl>
                                      </p:cBhvr>
                                    </p:animEffect>
                                  </p:childTnLst>
                                </p:cTn>
                              </p:par>
                              <p:par>
                                <p:cTn id="28" presetID="6" presetClass="emph" presetSubtype="0" decel="100000" fill="hold" grpId="1" nodeType="withEffect">
                                  <p:stCondLst>
                                    <p:cond delay="800"/>
                                  </p:stCondLst>
                                  <p:childTnLst>
                                    <p:animScale>
                                      <p:cBhvr>
                                        <p:cTn id="29" dur="250" fill="hold"/>
                                        <p:tgtEl>
                                          <p:spTgt spid="51"/>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51"/>
                                        </p:tgtEl>
                                      </p:cBhvr>
                                      <p:by x="83000" y="83000"/>
                                    </p:animScale>
                                  </p:childTnLst>
                                </p:cTn>
                              </p:par>
                              <p:par>
                                <p:cTn id="32" presetID="53" presetClass="entr" presetSubtype="16" fill="hold" grpId="0" nodeType="withEffect">
                                  <p:stCondLst>
                                    <p:cond delay="800"/>
                                  </p:stCondLst>
                                  <p:childTnLst>
                                    <p:set>
                                      <p:cBhvr>
                                        <p:cTn id="33" dur="1" fill="hold">
                                          <p:stCondLst>
                                            <p:cond delay="0"/>
                                          </p:stCondLst>
                                        </p:cTn>
                                        <p:tgtEl>
                                          <p:spTgt spid="52"/>
                                        </p:tgtEl>
                                        <p:attrNameLst>
                                          <p:attrName>style.visibility</p:attrName>
                                        </p:attrNameLst>
                                      </p:cBhvr>
                                      <p:to>
                                        <p:strVal val="visible"/>
                                      </p:to>
                                    </p:set>
                                    <p:anim calcmode="lin" valueType="num">
                                      <p:cBhvr>
                                        <p:cTn id="34" dur="250" fill="hold"/>
                                        <p:tgtEl>
                                          <p:spTgt spid="52"/>
                                        </p:tgtEl>
                                        <p:attrNameLst>
                                          <p:attrName>ppt_w</p:attrName>
                                        </p:attrNameLst>
                                      </p:cBhvr>
                                      <p:tavLst>
                                        <p:tav tm="0">
                                          <p:val>
                                            <p:fltVal val="0"/>
                                          </p:val>
                                        </p:tav>
                                        <p:tav tm="100000">
                                          <p:val>
                                            <p:strVal val="#ppt_w"/>
                                          </p:val>
                                        </p:tav>
                                      </p:tavLst>
                                    </p:anim>
                                    <p:anim calcmode="lin" valueType="num">
                                      <p:cBhvr>
                                        <p:cTn id="35" dur="250" fill="hold"/>
                                        <p:tgtEl>
                                          <p:spTgt spid="52"/>
                                        </p:tgtEl>
                                        <p:attrNameLst>
                                          <p:attrName>ppt_h</p:attrName>
                                        </p:attrNameLst>
                                      </p:cBhvr>
                                      <p:tavLst>
                                        <p:tav tm="0">
                                          <p:val>
                                            <p:fltVal val="0"/>
                                          </p:val>
                                        </p:tav>
                                        <p:tav tm="100000">
                                          <p:val>
                                            <p:strVal val="#ppt_h"/>
                                          </p:val>
                                        </p:tav>
                                      </p:tavLst>
                                    </p:anim>
                                    <p:animEffect transition="in" filter="fade">
                                      <p:cBhvr>
                                        <p:cTn id="36" dur="250"/>
                                        <p:tgtEl>
                                          <p:spTgt spid="52"/>
                                        </p:tgtEl>
                                      </p:cBhvr>
                                    </p:animEffect>
                                  </p:childTnLst>
                                </p:cTn>
                              </p:par>
                              <p:par>
                                <p:cTn id="37" presetID="6" presetClass="emph" presetSubtype="0" decel="100000" fill="hold" grpId="1" nodeType="withEffect">
                                  <p:stCondLst>
                                    <p:cond delay="1000"/>
                                  </p:stCondLst>
                                  <p:childTnLst>
                                    <p:animScale>
                                      <p:cBhvr>
                                        <p:cTn id="38" dur="250" fill="hold"/>
                                        <p:tgtEl>
                                          <p:spTgt spid="52"/>
                                        </p:tgtEl>
                                      </p:cBhvr>
                                      <p:by x="120000" y="120000"/>
                                    </p:animScale>
                                  </p:childTnLst>
                                </p:cTn>
                              </p:par>
                              <p:par>
                                <p:cTn id="39" presetID="6" presetClass="emph" presetSubtype="0" decel="100000" fill="hold" grpId="2" nodeType="withEffect">
                                  <p:stCondLst>
                                    <p:cond delay="1200"/>
                                  </p:stCondLst>
                                  <p:childTnLst>
                                    <p:animScale>
                                      <p:cBhvr>
                                        <p:cTn id="40" dur="250" fill="hold"/>
                                        <p:tgtEl>
                                          <p:spTgt spid="52"/>
                                        </p:tgtEl>
                                      </p:cBhvr>
                                      <p:by x="83000" y="83000"/>
                                    </p:animScale>
                                  </p:childTnLst>
                                </p:cTn>
                              </p:par>
                            </p:childTnLst>
                          </p:cTn>
                        </p:par>
                        <p:par>
                          <p:cTn id="41" fill="hold">
                            <p:stCondLst>
                              <p:cond delay="1450"/>
                            </p:stCondLst>
                            <p:childTnLst>
                              <p:par>
                                <p:cTn id="42" presetID="17" presetClass="entr" presetSubtype="2"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p:cTn id="44" dur="500" fill="hold"/>
                                        <p:tgtEl>
                                          <p:spTgt spid="63"/>
                                        </p:tgtEl>
                                        <p:attrNameLst>
                                          <p:attrName>ppt_x</p:attrName>
                                        </p:attrNameLst>
                                      </p:cBhvr>
                                      <p:tavLst>
                                        <p:tav tm="0">
                                          <p:val>
                                            <p:strVal val="#ppt_x+#ppt_w/2"/>
                                          </p:val>
                                        </p:tav>
                                        <p:tav tm="100000">
                                          <p:val>
                                            <p:strVal val="#ppt_x"/>
                                          </p:val>
                                        </p:tav>
                                      </p:tavLst>
                                    </p:anim>
                                    <p:anim calcmode="lin" valueType="num">
                                      <p:cBhvr>
                                        <p:cTn id="45" dur="500" fill="hold"/>
                                        <p:tgtEl>
                                          <p:spTgt spid="63"/>
                                        </p:tgtEl>
                                        <p:attrNameLst>
                                          <p:attrName>ppt_y</p:attrName>
                                        </p:attrNameLst>
                                      </p:cBhvr>
                                      <p:tavLst>
                                        <p:tav tm="0">
                                          <p:val>
                                            <p:strVal val="#ppt_y"/>
                                          </p:val>
                                        </p:tav>
                                        <p:tav tm="100000">
                                          <p:val>
                                            <p:strVal val="#ppt_y"/>
                                          </p:val>
                                        </p:tav>
                                      </p:tavLst>
                                    </p:anim>
                                    <p:anim calcmode="lin" valueType="num">
                                      <p:cBhvr>
                                        <p:cTn id="46" dur="500" fill="hold"/>
                                        <p:tgtEl>
                                          <p:spTgt spid="63"/>
                                        </p:tgtEl>
                                        <p:attrNameLst>
                                          <p:attrName>ppt_w</p:attrName>
                                        </p:attrNameLst>
                                      </p:cBhvr>
                                      <p:tavLst>
                                        <p:tav tm="0">
                                          <p:val>
                                            <p:fltVal val="0"/>
                                          </p:val>
                                        </p:tav>
                                        <p:tav tm="100000">
                                          <p:val>
                                            <p:strVal val="#ppt_w"/>
                                          </p:val>
                                        </p:tav>
                                      </p:tavLst>
                                    </p:anim>
                                    <p:anim calcmode="lin" valueType="num">
                                      <p:cBhvr>
                                        <p:cTn id="47" dur="500" fill="hold"/>
                                        <p:tgtEl>
                                          <p:spTgt spid="63"/>
                                        </p:tgtEl>
                                        <p:attrNameLst>
                                          <p:attrName>ppt_h</p:attrName>
                                        </p:attrNameLst>
                                      </p:cBhvr>
                                      <p:tavLst>
                                        <p:tav tm="0">
                                          <p:val>
                                            <p:strVal val="#ppt_h"/>
                                          </p:val>
                                        </p:tav>
                                        <p:tav tm="100000">
                                          <p:val>
                                            <p:strVal val="#ppt_h"/>
                                          </p:val>
                                        </p:tav>
                                      </p:tavLst>
                                    </p:anim>
                                  </p:childTnLst>
                                </p:cTn>
                              </p:par>
                              <p:par>
                                <p:cTn id="48" presetID="63" presetClass="path" presetSubtype="0" accel="50000" decel="50000" fill="hold" nodeType="withEffect">
                                  <p:stCondLst>
                                    <p:cond delay="0"/>
                                  </p:stCondLst>
                                  <p:childTnLst>
                                    <p:animMotion origin="layout" path="M 4.375E-6 1.48148E-6 L 0.25 1.48148E-6 " pathEditMode="relative" rAng="0" ptsTypes="AA">
                                      <p:cBhvr>
                                        <p:cTn id="49" dur="1000" spd="-100000" fill="hold"/>
                                        <p:tgtEl>
                                          <p:spTgt spid="63"/>
                                        </p:tgtEl>
                                        <p:attrNameLst>
                                          <p:attrName>ppt_x</p:attrName>
                                          <p:attrName>ppt_y</p:attrName>
                                        </p:attrNameLst>
                                      </p:cBhvr>
                                      <p:rCtr x="12500" y="0"/>
                                    </p:animMotion>
                                  </p:childTnLst>
                                </p:cTn>
                              </p:par>
                              <p:par>
                                <p:cTn id="50" presetID="17" presetClass="entr" presetSubtype="2" fill="hold" nodeType="withEffect">
                                  <p:stCondLst>
                                    <p:cond delay="250"/>
                                  </p:stCondLst>
                                  <p:childTnLst>
                                    <p:set>
                                      <p:cBhvr>
                                        <p:cTn id="51" dur="1" fill="hold">
                                          <p:stCondLst>
                                            <p:cond delay="0"/>
                                          </p:stCondLst>
                                        </p:cTn>
                                        <p:tgtEl>
                                          <p:spTgt spid="58"/>
                                        </p:tgtEl>
                                        <p:attrNameLst>
                                          <p:attrName>style.visibility</p:attrName>
                                        </p:attrNameLst>
                                      </p:cBhvr>
                                      <p:to>
                                        <p:strVal val="visible"/>
                                      </p:to>
                                    </p:set>
                                    <p:anim calcmode="lin" valueType="num">
                                      <p:cBhvr>
                                        <p:cTn id="52" dur="500" fill="hold"/>
                                        <p:tgtEl>
                                          <p:spTgt spid="58"/>
                                        </p:tgtEl>
                                        <p:attrNameLst>
                                          <p:attrName>ppt_x</p:attrName>
                                        </p:attrNameLst>
                                      </p:cBhvr>
                                      <p:tavLst>
                                        <p:tav tm="0">
                                          <p:val>
                                            <p:strVal val="#ppt_x+#ppt_w/2"/>
                                          </p:val>
                                        </p:tav>
                                        <p:tav tm="100000">
                                          <p:val>
                                            <p:strVal val="#ppt_x"/>
                                          </p:val>
                                        </p:tav>
                                      </p:tavLst>
                                    </p:anim>
                                    <p:anim calcmode="lin" valueType="num">
                                      <p:cBhvr>
                                        <p:cTn id="53" dur="500" fill="hold"/>
                                        <p:tgtEl>
                                          <p:spTgt spid="58"/>
                                        </p:tgtEl>
                                        <p:attrNameLst>
                                          <p:attrName>ppt_y</p:attrName>
                                        </p:attrNameLst>
                                      </p:cBhvr>
                                      <p:tavLst>
                                        <p:tav tm="0">
                                          <p:val>
                                            <p:strVal val="#ppt_y"/>
                                          </p:val>
                                        </p:tav>
                                        <p:tav tm="100000">
                                          <p:val>
                                            <p:strVal val="#ppt_y"/>
                                          </p:val>
                                        </p:tav>
                                      </p:tavLst>
                                    </p:anim>
                                    <p:anim calcmode="lin" valueType="num">
                                      <p:cBhvr>
                                        <p:cTn id="54" dur="500" fill="hold"/>
                                        <p:tgtEl>
                                          <p:spTgt spid="58"/>
                                        </p:tgtEl>
                                        <p:attrNameLst>
                                          <p:attrName>ppt_w</p:attrName>
                                        </p:attrNameLst>
                                      </p:cBhvr>
                                      <p:tavLst>
                                        <p:tav tm="0">
                                          <p:val>
                                            <p:fltVal val="0"/>
                                          </p:val>
                                        </p:tav>
                                        <p:tav tm="100000">
                                          <p:val>
                                            <p:strVal val="#ppt_w"/>
                                          </p:val>
                                        </p:tav>
                                      </p:tavLst>
                                    </p:anim>
                                    <p:anim calcmode="lin" valueType="num">
                                      <p:cBhvr>
                                        <p:cTn id="55" dur="500" fill="hold"/>
                                        <p:tgtEl>
                                          <p:spTgt spid="58"/>
                                        </p:tgtEl>
                                        <p:attrNameLst>
                                          <p:attrName>ppt_h</p:attrName>
                                        </p:attrNameLst>
                                      </p:cBhvr>
                                      <p:tavLst>
                                        <p:tav tm="0">
                                          <p:val>
                                            <p:strVal val="#ppt_h"/>
                                          </p:val>
                                        </p:tav>
                                        <p:tav tm="100000">
                                          <p:val>
                                            <p:strVal val="#ppt_h"/>
                                          </p:val>
                                        </p:tav>
                                      </p:tavLst>
                                    </p:anim>
                                  </p:childTnLst>
                                </p:cTn>
                              </p:par>
                              <p:par>
                                <p:cTn id="56" presetID="63" presetClass="path" presetSubtype="0" accel="50000" decel="50000" fill="hold" nodeType="withEffect">
                                  <p:stCondLst>
                                    <p:cond delay="250"/>
                                  </p:stCondLst>
                                  <p:childTnLst>
                                    <p:animMotion origin="layout" path="M 4.375E-6 4.07407E-6 L 0.25 4.07407E-6 " pathEditMode="relative" rAng="0" ptsTypes="AA">
                                      <p:cBhvr>
                                        <p:cTn id="57" dur="1000" spd="-100000" fill="hold"/>
                                        <p:tgtEl>
                                          <p:spTgt spid="58"/>
                                        </p:tgtEl>
                                        <p:attrNameLst>
                                          <p:attrName>ppt_x</p:attrName>
                                          <p:attrName>ppt_y</p:attrName>
                                        </p:attrNameLst>
                                      </p:cBhvr>
                                      <p:rCtr x="12500" y="0"/>
                                    </p:animMotion>
                                  </p:childTnLst>
                                </p:cTn>
                              </p:par>
                              <p:par>
                                <p:cTn id="58" presetID="17" presetClass="entr" presetSubtype="2" fill="hold" nodeType="withEffect">
                                  <p:stCondLst>
                                    <p:cond delay="500"/>
                                  </p:stCondLst>
                                  <p:childTnLst>
                                    <p:set>
                                      <p:cBhvr>
                                        <p:cTn id="59" dur="1" fill="hold">
                                          <p:stCondLst>
                                            <p:cond delay="0"/>
                                          </p:stCondLst>
                                        </p:cTn>
                                        <p:tgtEl>
                                          <p:spTgt spid="68"/>
                                        </p:tgtEl>
                                        <p:attrNameLst>
                                          <p:attrName>style.visibility</p:attrName>
                                        </p:attrNameLst>
                                      </p:cBhvr>
                                      <p:to>
                                        <p:strVal val="visible"/>
                                      </p:to>
                                    </p:set>
                                    <p:anim calcmode="lin" valueType="num">
                                      <p:cBhvr>
                                        <p:cTn id="60" dur="500" fill="hold"/>
                                        <p:tgtEl>
                                          <p:spTgt spid="68"/>
                                        </p:tgtEl>
                                        <p:attrNameLst>
                                          <p:attrName>ppt_x</p:attrName>
                                        </p:attrNameLst>
                                      </p:cBhvr>
                                      <p:tavLst>
                                        <p:tav tm="0">
                                          <p:val>
                                            <p:strVal val="#ppt_x+#ppt_w/2"/>
                                          </p:val>
                                        </p:tav>
                                        <p:tav tm="100000">
                                          <p:val>
                                            <p:strVal val="#ppt_x"/>
                                          </p:val>
                                        </p:tav>
                                      </p:tavLst>
                                    </p:anim>
                                    <p:anim calcmode="lin" valueType="num">
                                      <p:cBhvr>
                                        <p:cTn id="61" dur="500" fill="hold"/>
                                        <p:tgtEl>
                                          <p:spTgt spid="68"/>
                                        </p:tgtEl>
                                        <p:attrNameLst>
                                          <p:attrName>ppt_y</p:attrName>
                                        </p:attrNameLst>
                                      </p:cBhvr>
                                      <p:tavLst>
                                        <p:tav tm="0">
                                          <p:val>
                                            <p:strVal val="#ppt_y"/>
                                          </p:val>
                                        </p:tav>
                                        <p:tav tm="100000">
                                          <p:val>
                                            <p:strVal val="#ppt_y"/>
                                          </p:val>
                                        </p:tav>
                                      </p:tavLst>
                                    </p:anim>
                                    <p:anim calcmode="lin" valueType="num">
                                      <p:cBhvr>
                                        <p:cTn id="62" dur="500" fill="hold"/>
                                        <p:tgtEl>
                                          <p:spTgt spid="68"/>
                                        </p:tgtEl>
                                        <p:attrNameLst>
                                          <p:attrName>ppt_w</p:attrName>
                                        </p:attrNameLst>
                                      </p:cBhvr>
                                      <p:tavLst>
                                        <p:tav tm="0">
                                          <p:val>
                                            <p:fltVal val="0"/>
                                          </p:val>
                                        </p:tav>
                                        <p:tav tm="100000">
                                          <p:val>
                                            <p:strVal val="#ppt_w"/>
                                          </p:val>
                                        </p:tav>
                                      </p:tavLst>
                                    </p:anim>
                                    <p:anim calcmode="lin" valueType="num">
                                      <p:cBhvr>
                                        <p:cTn id="63" dur="500" fill="hold"/>
                                        <p:tgtEl>
                                          <p:spTgt spid="68"/>
                                        </p:tgtEl>
                                        <p:attrNameLst>
                                          <p:attrName>ppt_h</p:attrName>
                                        </p:attrNameLst>
                                      </p:cBhvr>
                                      <p:tavLst>
                                        <p:tav tm="0">
                                          <p:val>
                                            <p:strVal val="#ppt_h"/>
                                          </p:val>
                                        </p:tav>
                                        <p:tav tm="100000">
                                          <p:val>
                                            <p:strVal val="#ppt_h"/>
                                          </p:val>
                                        </p:tav>
                                      </p:tavLst>
                                    </p:anim>
                                  </p:childTnLst>
                                </p:cTn>
                              </p:par>
                              <p:par>
                                <p:cTn id="64" presetID="63" presetClass="path" presetSubtype="0" accel="50000" decel="50000" fill="hold" nodeType="withEffect">
                                  <p:stCondLst>
                                    <p:cond delay="500"/>
                                  </p:stCondLst>
                                  <p:childTnLst>
                                    <p:animMotion origin="layout" path="M 4.375E-6 3.33333E-6 L 0.25 3.33333E-6 " pathEditMode="relative" rAng="0" ptsTypes="AA">
                                      <p:cBhvr>
                                        <p:cTn id="65" dur="1000" spd="-100000" fill="hold"/>
                                        <p:tgtEl>
                                          <p:spTgt spid="68"/>
                                        </p:tgtEl>
                                        <p:attrNameLst>
                                          <p:attrName>ppt_x</p:attrName>
                                          <p:attrName>ppt_y</p:attrName>
                                        </p:attrNameLst>
                                      </p:cBhvr>
                                      <p:rCtr x="12500" y="0"/>
                                    </p:animMotion>
                                  </p:childTnLst>
                                </p:cTn>
                              </p:par>
                              <p:par>
                                <p:cTn id="66" presetID="17" presetClass="entr" presetSubtype="2" fill="hold" grpId="0" nodeType="withEffect">
                                  <p:stCondLst>
                                    <p:cond delay="50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ppt_x</p:attrName>
                                        </p:attrNameLst>
                                      </p:cBhvr>
                                      <p:tavLst>
                                        <p:tav tm="0">
                                          <p:val>
                                            <p:strVal val="#ppt_x+#ppt_w/2"/>
                                          </p:val>
                                        </p:tav>
                                        <p:tav tm="100000">
                                          <p:val>
                                            <p:strVal val="#ppt_x"/>
                                          </p:val>
                                        </p:tav>
                                      </p:tavLst>
                                    </p:anim>
                                    <p:anim calcmode="lin" valueType="num">
                                      <p:cBhvr>
                                        <p:cTn id="69" dur="500" fill="hold"/>
                                        <p:tgtEl>
                                          <p:spTgt spid="2"/>
                                        </p:tgtEl>
                                        <p:attrNameLst>
                                          <p:attrName>ppt_y</p:attrName>
                                        </p:attrNameLst>
                                      </p:cBhvr>
                                      <p:tavLst>
                                        <p:tav tm="0">
                                          <p:val>
                                            <p:strVal val="#ppt_y"/>
                                          </p:val>
                                        </p:tav>
                                        <p:tav tm="100000">
                                          <p:val>
                                            <p:strVal val="#ppt_y"/>
                                          </p:val>
                                        </p:tav>
                                      </p:tavLst>
                                    </p:anim>
                                    <p:anim calcmode="lin" valueType="num">
                                      <p:cBhvr>
                                        <p:cTn id="70" dur="500" fill="hold"/>
                                        <p:tgtEl>
                                          <p:spTgt spid="2"/>
                                        </p:tgtEl>
                                        <p:attrNameLst>
                                          <p:attrName>ppt_w</p:attrName>
                                        </p:attrNameLst>
                                      </p:cBhvr>
                                      <p:tavLst>
                                        <p:tav tm="0">
                                          <p:val>
                                            <p:fltVal val="0"/>
                                          </p:val>
                                        </p:tav>
                                        <p:tav tm="100000">
                                          <p:val>
                                            <p:strVal val="#ppt_w"/>
                                          </p:val>
                                        </p:tav>
                                      </p:tavLst>
                                    </p:anim>
                                    <p:anim calcmode="lin" valueType="num">
                                      <p:cBhvr>
                                        <p:cTn id="71" dur="500" fill="hold"/>
                                        <p:tgtEl>
                                          <p:spTgt spid="2"/>
                                        </p:tgtEl>
                                        <p:attrNameLst>
                                          <p:attrName>ppt_h</p:attrName>
                                        </p:attrNameLst>
                                      </p:cBhvr>
                                      <p:tavLst>
                                        <p:tav tm="0">
                                          <p:val>
                                            <p:strVal val="#ppt_h"/>
                                          </p:val>
                                        </p:tav>
                                        <p:tav tm="100000">
                                          <p:val>
                                            <p:strVal val="#ppt_h"/>
                                          </p:val>
                                        </p:tav>
                                      </p:tavLst>
                                    </p:anim>
                                  </p:childTnLst>
                                </p:cTn>
                              </p:par>
                              <p:par>
                                <p:cTn id="72" presetID="63" presetClass="path" presetSubtype="0" accel="50000" decel="50000" fill="hold" grpId="1" nodeType="withEffect">
                                  <p:stCondLst>
                                    <p:cond delay="500"/>
                                  </p:stCondLst>
                                  <p:childTnLst>
                                    <p:animMotion origin="layout" path="M 4.375E-6 3.33333E-6 L 0.25 3.33333E-6 " pathEditMode="relative" rAng="0" ptsTypes="AA">
                                      <p:cBhvr>
                                        <p:cTn id="73" dur="1000" spd="-100000" fill="hold"/>
                                        <p:tgtEl>
                                          <p:spTgt spid="2"/>
                                        </p:tgtEl>
                                        <p:attrNameLst>
                                          <p:attrName>ppt_x</p:attrName>
                                          <p:attrName>ppt_y</p:attrName>
                                        </p:attrNameLst>
                                      </p:cBhvr>
                                      <p:rCtr x="12500" y="0"/>
                                    </p:animMotion>
                                  </p:childTnLst>
                                </p:cTn>
                              </p:par>
                              <p:par>
                                <p:cTn id="74" presetID="17" presetClass="entr" presetSubtype="2" fill="hold" nodeType="withEffect">
                                  <p:stCondLst>
                                    <p:cond delay="500"/>
                                  </p:stCondLst>
                                  <p:childTnLst>
                                    <p:set>
                                      <p:cBhvr>
                                        <p:cTn id="75" dur="1" fill="hold">
                                          <p:stCondLst>
                                            <p:cond delay="0"/>
                                          </p:stCondLst>
                                        </p:cTn>
                                        <p:tgtEl>
                                          <p:spTgt spid="19"/>
                                        </p:tgtEl>
                                        <p:attrNameLst>
                                          <p:attrName>style.visibility</p:attrName>
                                        </p:attrNameLst>
                                      </p:cBhvr>
                                      <p:to>
                                        <p:strVal val="visible"/>
                                      </p:to>
                                    </p:set>
                                    <p:anim calcmode="lin" valueType="num">
                                      <p:cBhvr>
                                        <p:cTn id="76" dur="500" fill="hold"/>
                                        <p:tgtEl>
                                          <p:spTgt spid="19"/>
                                        </p:tgtEl>
                                        <p:attrNameLst>
                                          <p:attrName>ppt_x</p:attrName>
                                        </p:attrNameLst>
                                      </p:cBhvr>
                                      <p:tavLst>
                                        <p:tav tm="0">
                                          <p:val>
                                            <p:strVal val="#ppt_x+#ppt_w/2"/>
                                          </p:val>
                                        </p:tav>
                                        <p:tav tm="100000">
                                          <p:val>
                                            <p:strVal val="#ppt_x"/>
                                          </p:val>
                                        </p:tav>
                                      </p:tavLst>
                                    </p:anim>
                                    <p:anim calcmode="lin" valueType="num">
                                      <p:cBhvr>
                                        <p:cTn id="77" dur="500" fill="hold"/>
                                        <p:tgtEl>
                                          <p:spTgt spid="19"/>
                                        </p:tgtEl>
                                        <p:attrNameLst>
                                          <p:attrName>ppt_y</p:attrName>
                                        </p:attrNameLst>
                                      </p:cBhvr>
                                      <p:tavLst>
                                        <p:tav tm="0">
                                          <p:val>
                                            <p:strVal val="#ppt_y"/>
                                          </p:val>
                                        </p:tav>
                                        <p:tav tm="100000">
                                          <p:val>
                                            <p:strVal val="#ppt_y"/>
                                          </p:val>
                                        </p:tav>
                                      </p:tavLst>
                                    </p:anim>
                                    <p:anim calcmode="lin" valueType="num">
                                      <p:cBhvr>
                                        <p:cTn id="78" dur="500" fill="hold"/>
                                        <p:tgtEl>
                                          <p:spTgt spid="19"/>
                                        </p:tgtEl>
                                        <p:attrNameLst>
                                          <p:attrName>ppt_w</p:attrName>
                                        </p:attrNameLst>
                                      </p:cBhvr>
                                      <p:tavLst>
                                        <p:tav tm="0">
                                          <p:val>
                                            <p:fltVal val="0"/>
                                          </p:val>
                                        </p:tav>
                                        <p:tav tm="100000">
                                          <p:val>
                                            <p:strVal val="#ppt_w"/>
                                          </p:val>
                                        </p:tav>
                                      </p:tavLst>
                                    </p:anim>
                                    <p:anim calcmode="lin" valueType="num">
                                      <p:cBhvr>
                                        <p:cTn id="79" dur="500" fill="hold"/>
                                        <p:tgtEl>
                                          <p:spTgt spid="19"/>
                                        </p:tgtEl>
                                        <p:attrNameLst>
                                          <p:attrName>ppt_h</p:attrName>
                                        </p:attrNameLst>
                                      </p:cBhvr>
                                      <p:tavLst>
                                        <p:tav tm="0">
                                          <p:val>
                                            <p:strVal val="#ppt_h"/>
                                          </p:val>
                                        </p:tav>
                                        <p:tav tm="100000">
                                          <p:val>
                                            <p:strVal val="#ppt_h"/>
                                          </p:val>
                                        </p:tav>
                                      </p:tavLst>
                                    </p:anim>
                                  </p:childTnLst>
                                </p:cTn>
                              </p:par>
                              <p:par>
                                <p:cTn id="80" presetID="63" presetClass="path" presetSubtype="0" accel="50000" decel="50000" fill="hold" nodeType="withEffect">
                                  <p:stCondLst>
                                    <p:cond delay="500"/>
                                  </p:stCondLst>
                                  <p:childTnLst>
                                    <p:animMotion origin="layout" path="M 4.375E-6 3.33333E-6 L 0.25 3.33333E-6 " pathEditMode="relative" rAng="0" ptsTypes="AA">
                                      <p:cBhvr>
                                        <p:cTn id="81" dur="1000" spd="-100000" fill="hold"/>
                                        <p:tgtEl>
                                          <p:spTgt spid="19"/>
                                        </p:tgtEl>
                                        <p:attrNameLst>
                                          <p:attrName>ppt_x</p:attrName>
                                          <p:attrName>ppt_y</p:attrName>
                                        </p:attrNameLst>
                                      </p:cBhvr>
                                      <p:rCtr x="12500" y="0"/>
                                    </p:animMotion>
                                  </p:childTnLst>
                                </p:cTn>
                              </p:par>
                              <p:par>
                                <p:cTn id="82" presetID="17" presetClass="entr" presetSubtype="2" fill="hold" nodeType="withEffect">
                                  <p:stCondLst>
                                    <p:cond delay="500"/>
                                  </p:stCondLst>
                                  <p:childTnLst>
                                    <p:set>
                                      <p:cBhvr>
                                        <p:cTn id="83" dur="1" fill="hold">
                                          <p:stCondLst>
                                            <p:cond delay="0"/>
                                          </p:stCondLst>
                                        </p:cTn>
                                        <p:tgtEl>
                                          <p:spTgt spid="23"/>
                                        </p:tgtEl>
                                        <p:attrNameLst>
                                          <p:attrName>style.visibility</p:attrName>
                                        </p:attrNameLst>
                                      </p:cBhvr>
                                      <p:to>
                                        <p:strVal val="visible"/>
                                      </p:to>
                                    </p:set>
                                    <p:anim calcmode="lin" valueType="num">
                                      <p:cBhvr>
                                        <p:cTn id="84" dur="500" fill="hold"/>
                                        <p:tgtEl>
                                          <p:spTgt spid="23"/>
                                        </p:tgtEl>
                                        <p:attrNameLst>
                                          <p:attrName>ppt_x</p:attrName>
                                        </p:attrNameLst>
                                      </p:cBhvr>
                                      <p:tavLst>
                                        <p:tav tm="0">
                                          <p:val>
                                            <p:strVal val="#ppt_x+#ppt_w/2"/>
                                          </p:val>
                                        </p:tav>
                                        <p:tav tm="100000">
                                          <p:val>
                                            <p:strVal val="#ppt_x"/>
                                          </p:val>
                                        </p:tav>
                                      </p:tavLst>
                                    </p:anim>
                                    <p:anim calcmode="lin" valueType="num">
                                      <p:cBhvr>
                                        <p:cTn id="85" dur="500" fill="hold"/>
                                        <p:tgtEl>
                                          <p:spTgt spid="23"/>
                                        </p:tgtEl>
                                        <p:attrNameLst>
                                          <p:attrName>ppt_y</p:attrName>
                                        </p:attrNameLst>
                                      </p:cBhvr>
                                      <p:tavLst>
                                        <p:tav tm="0">
                                          <p:val>
                                            <p:strVal val="#ppt_y"/>
                                          </p:val>
                                        </p:tav>
                                        <p:tav tm="100000">
                                          <p:val>
                                            <p:strVal val="#ppt_y"/>
                                          </p:val>
                                        </p:tav>
                                      </p:tavLst>
                                    </p:anim>
                                    <p:anim calcmode="lin" valueType="num">
                                      <p:cBhvr>
                                        <p:cTn id="86" dur="500" fill="hold"/>
                                        <p:tgtEl>
                                          <p:spTgt spid="23"/>
                                        </p:tgtEl>
                                        <p:attrNameLst>
                                          <p:attrName>ppt_w</p:attrName>
                                        </p:attrNameLst>
                                      </p:cBhvr>
                                      <p:tavLst>
                                        <p:tav tm="0">
                                          <p:val>
                                            <p:fltVal val="0"/>
                                          </p:val>
                                        </p:tav>
                                        <p:tav tm="100000">
                                          <p:val>
                                            <p:strVal val="#ppt_w"/>
                                          </p:val>
                                        </p:tav>
                                      </p:tavLst>
                                    </p:anim>
                                    <p:anim calcmode="lin" valueType="num">
                                      <p:cBhvr>
                                        <p:cTn id="87" dur="500" fill="hold"/>
                                        <p:tgtEl>
                                          <p:spTgt spid="23"/>
                                        </p:tgtEl>
                                        <p:attrNameLst>
                                          <p:attrName>ppt_h</p:attrName>
                                        </p:attrNameLst>
                                      </p:cBhvr>
                                      <p:tavLst>
                                        <p:tav tm="0">
                                          <p:val>
                                            <p:strVal val="#ppt_h"/>
                                          </p:val>
                                        </p:tav>
                                        <p:tav tm="100000">
                                          <p:val>
                                            <p:strVal val="#ppt_h"/>
                                          </p:val>
                                        </p:tav>
                                      </p:tavLst>
                                    </p:anim>
                                  </p:childTnLst>
                                </p:cTn>
                              </p:par>
                              <p:par>
                                <p:cTn id="88" presetID="63" presetClass="path" presetSubtype="0" accel="50000" decel="50000" fill="hold" nodeType="withEffect">
                                  <p:stCondLst>
                                    <p:cond delay="500"/>
                                  </p:stCondLst>
                                  <p:childTnLst>
                                    <p:animMotion origin="layout" path="M 4.375E-6 3.33333E-6 L 0.25 3.33333E-6 " pathEditMode="relative" rAng="0" ptsTypes="AA">
                                      <p:cBhvr>
                                        <p:cTn id="89" dur="1000" spd="-100000" fill="hold"/>
                                        <p:tgtEl>
                                          <p:spTgt spid="23"/>
                                        </p:tgtEl>
                                        <p:attrNameLst>
                                          <p:attrName>ppt_x</p:attrName>
                                          <p:attrName>ppt_y</p:attrName>
                                        </p:attrNameLst>
                                      </p:cBhvr>
                                      <p:rCtr x="12500" y="0"/>
                                    </p:animMotion>
                                  </p:childTnLst>
                                </p:cTn>
                              </p:par>
                              <p:par>
                                <p:cTn id="90" presetID="17" presetClass="entr" presetSubtype="2" fill="hold" nodeType="withEffect">
                                  <p:stCondLst>
                                    <p:cond delay="500"/>
                                  </p:stCondLst>
                                  <p:childTnLst>
                                    <p:set>
                                      <p:cBhvr>
                                        <p:cTn id="91" dur="1" fill="hold">
                                          <p:stCondLst>
                                            <p:cond delay="0"/>
                                          </p:stCondLst>
                                        </p:cTn>
                                        <p:tgtEl>
                                          <p:spTgt spid="27"/>
                                        </p:tgtEl>
                                        <p:attrNameLst>
                                          <p:attrName>style.visibility</p:attrName>
                                        </p:attrNameLst>
                                      </p:cBhvr>
                                      <p:to>
                                        <p:strVal val="visible"/>
                                      </p:to>
                                    </p:set>
                                    <p:anim calcmode="lin" valueType="num">
                                      <p:cBhvr>
                                        <p:cTn id="92" dur="500" fill="hold"/>
                                        <p:tgtEl>
                                          <p:spTgt spid="27"/>
                                        </p:tgtEl>
                                        <p:attrNameLst>
                                          <p:attrName>ppt_x</p:attrName>
                                        </p:attrNameLst>
                                      </p:cBhvr>
                                      <p:tavLst>
                                        <p:tav tm="0">
                                          <p:val>
                                            <p:strVal val="#ppt_x+#ppt_w/2"/>
                                          </p:val>
                                        </p:tav>
                                        <p:tav tm="100000">
                                          <p:val>
                                            <p:strVal val="#ppt_x"/>
                                          </p:val>
                                        </p:tav>
                                      </p:tavLst>
                                    </p:anim>
                                    <p:anim calcmode="lin" valueType="num">
                                      <p:cBhvr>
                                        <p:cTn id="93" dur="500" fill="hold"/>
                                        <p:tgtEl>
                                          <p:spTgt spid="27"/>
                                        </p:tgtEl>
                                        <p:attrNameLst>
                                          <p:attrName>ppt_y</p:attrName>
                                        </p:attrNameLst>
                                      </p:cBhvr>
                                      <p:tavLst>
                                        <p:tav tm="0">
                                          <p:val>
                                            <p:strVal val="#ppt_y"/>
                                          </p:val>
                                        </p:tav>
                                        <p:tav tm="100000">
                                          <p:val>
                                            <p:strVal val="#ppt_y"/>
                                          </p:val>
                                        </p:tav>
                                      </p:tavLst>
                                    </p:anim>
                                    <p:anim calcmode="lin" valueType="num">
                                      <p:cBhvr>
                                        <p:cTn id="94" dur="500" fill="hold"/>
                                        <p:tgtEl>
                                          <p:spTgt spid="27"/>
                                        </p:tgtEl>
                                        <p:attrNameLst>
                                          <p:attrName>ppt_w</p:attrName>
                                        </p:attrNameLst>
                                      </p:cBhvr>
                                      <p:tavLst>
                                        <p:tav tm="0">
                                          <p:val>
                                            <p:fltVal val="0"/>
                                          </p:val>
                                        </p:tav>
                                        <p:tav tm="100000">
                                          <p:val>
                                            <p:strVal val="#ppt_w"/>
                                          </p:val>
                                        </p:tav>
                                      </p:tavLst>
                                    </p:anim>
                                    <p:anim calcmode="lin" valueType="num">
                                      <p:cBhvr>
                                        <p:cTn id="95" dur="500" fill="hold"/>
                                        <p:tgtEl>
                                          <p:spTgt spid="27"/>
                                        </p:tgtEl>
                                        <p:attrNameLst>
                                          <p:attrName>ppt_h</p:attrName>
                                        </p:attrNameLst>
                                      </p:cBhvr>
                                      <p:tavLst>
                                        <p:tav tm="0">
                                          <p:val>
                                            <p:strVal val="#ppt_h"/>
                                          </p:val>
                                        </p:tav>
                                        <p:tav tm="100000">
                                          <p:val>
                                            <p:strVal val="#ppt_h"/>
                                          </p:val>
                                        </p:tav>
                                      </p:tavLst>
                                    </p:anim>
                                  </p:childTnLst>
                                </p:cTn>
                              </p:par>
                              <p:par>
                                <p:cTn id="96" presetID="63" presetClass="path" presetSubtype="0" accel="50000" decel="50000" fill="hold" nodeType="withEffect">
                                  <p:stCondLst>
                                    <p:cond delay="500"/>
                                  </p:stCondLst>
                                  <p:childTnLst>
                                    <p:animMotion origin="layout" path="M 4.375E-6 3.33333E-6 L 0.25 3.33333E-6 " pathEditMode="relative" rAng="0" ptsTypes="AA">
                                      <p:cBhvr>
                                        <p:cTn id="97" dur="1000" spd="-100000" fill="hold"/>
                                        <p:tgtEl>
                                          <p:spTgt spid="27"/>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49" grpId="2" animBg="1"/>
      <p:bldP spid="50" grpId="0" animBg="1"/>
      <p:bldP spid="50" grpId="1" animBg="1"/>
      <p:bldP spid="50" grpId="2" animBg="1"/>
      <p:bldP spid="51" grpId="0"/>
      <p:bldP spid="51" grpId="1"/>
      <p:bldP spid="51" grpId="2"/>
      <p:bldP spid="52" grpId="0"/>
      <p:bldP spid="52" grpId="1"/>
      <p:bldP spid="52" grpId="2"/>
      <p:bldP spid="2" grpId="0"/>
      <p:bldP spid="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1347614"/>
            <a:ext cx="9144000" cy="2592288"/>
          </a:xfrm>
          <a:prstGeom prst="rect">
            <a:avLst/>
          </a:prstGeom>
          <a:solidFill>
            <a:schemeClr val="bg1">
              <a:lumMod val="7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139952" y="2152354"/>
            <a:ext cx="3416320" cy="1631216"/>
          </a:xfrm>
          <a:prstGeom prst="rect">
            <a:avLst/>
          </a:prstGeom>
          <a:noFill/>
        </p:spPr>
        <p:txBody>
          <a:bodyPr wrap="none" rtlCol="0">
            <a:spAutoFit/>
          </a:bodyPr>
          <a:lstStyle/>
          <a:p>
            <a:pPr marL="0" lvl="1"/>
            <a:r>
              <a:rPr lang="zh-CN" altLang="en-US" sz="1400" b="1" dirty="0">
                <a:solidFill>
                  <a:srgbClr val="080808"/>
                </a:solidFill>
                <a:latin typeface="+mj-ea"/>
                <a:ea typeface="+mj-ea"/>
              </a:rPr>
              <a:t> </a:t>
            </a:r>
            <a:r>
              <a:rPr lang="zh-CN" altLang="en-US" sz="2800" b="1" dirty="0">
                <a:solidFill>
                  <a:srgbClr val="080808"/>
                </a:solidFill>
                <a:latin typeface="+mj-ea"/>
                <a:ea typeface="+mj-ea"/>
              </a:rPr>
              <a:t>第四部分</a:t>
            </a:r>
            <a:endParaRPr lang="en-US" altLang="zh-CN" sz="2800" b="1" dirty="0">
              <a:solidFill>
                <a:srgbClr val="080808"/>
              </a:solidFill>
              <a:latin typeface="+mj-ea"/>
              <a:ea typeface="+mj-ea"/>
            </a:endParaRPr>
          </a:p>
          <a:p>
            <a:pPr marL="0" lvl="1"/>
            <a:r>
              <a:rPr lang="zh-CN" altLang="en-US" sz="3600" b="1" dirty="0">
                <a:solidFill>
                  <a:schemeClr val="accent4">
                    <a:lumMod val="50000"/>
                  </a:schemeClr>
                </a:solidFill>
                <a:latin typeface="+mj-ea"/>
                <a:ea typeface="+mj-ea"/>
              </a:rPr>
              <a:t>企加云数据平台</a:t>
            </a:r>
            <a:endParaRPr lang="en-US" altLang="zh-CN" sz="3600" b="1" dirty="0">
              <a:solidFill>
                <a:schemeClr val="accent4">
                  <a:lumMod val="50000"/>
                </a:schemeClr>
              </a:solidFill>
              <a:latin typeface="+mj-ea"/>
              <a:ea typeface="+mj-ea"/>
            </a:endParaRPr>
          </a:p>
          <a:p>
            <a:pPr marL="0" lvl="1"/>
            <a:r>
              <a:rPr lang="zh-CN" altLang="en-US" sz="3600" b="1" dirty="0">
                <a:solidFill>
                  <a:schemeClr val="accent4">
                    <a:lumMod val="50000"/>
                  </a:schemeClr>
                </a:solidFill>
                <a:latin typeface="+mj-ea"/>
                <a:ea typeface="+mj-ea"/>
              </a:rPr>
              <a:t>（待更新）</a:t>
            </a:r>
            <a:endParaRPr lang="en-US" altLang="zh-CN" sz="3600" b="1" dirty="0">
              <a:solidFill>
                <a:schemeClr val="accent4">
                  <a:lumMod val="50000"/>
                </a:schemeClr>
              </a:solidFill>
              <a:latin typeface="+mj-ea"/>
              <a:ea typeface="+mj-ea"/>
            </a:endParaRPr>
          </a:p>
        </p:txBody>
      </p:sp>
      <p:cxnSp>
        <p:nvCxnSpPr>
          <p:cNvPr id="13" name="直接连接符 12"/>
          <p:cNvCxnSpPr/>
          <p:nvPr/>
        </p:nvCxnSpPr>
        <p:spPr>
          <a:xfrm flipV="1">
            <a:off x="3635896" y="163564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23749" y="3475951"/>
            <a:ext cx="902846" cy="246221"/>
          </a:xfrm>
          <a:prstGeom prst="rect">
            <a:avLst/>
          </a:prstGeom>
          <a:noFill/>
        </p:spPr>
        <p:txBody>
          <a:bodyPr wrap="square" lIns="0" tIns="0" rIns="0" bIns="0" rtlCol="0">
            <a:spAutoFit/>
          </a:bodyPr>
          <a:lstStyle/>
          <a:p>
            <a:r>
              <a:rPr lang="en-US" altLang="zh-CN" sz="1600" dirty="0">
                <a:solidFill>
                  <a:srgbClr val="080808"/>
                </a:solidFill>
                <a:latin typeface="+mj-ea"/>
                <a:ea typeface="+mj-ea"/>
              </a:rPr>
              <a:t>PART 04</a:t>
            </a:r>
            <a:endParaRPr lang="zh-CN" altLang="en-US" sz="1600" dirty="0">
              <a:solidFill>
                <a:srgbClr val="080808"/>
              </a:solidFill>
              <a:latin typeface="+mj-ea"/>
              <a:ea typeface="+mj-ea"/>
            </a:endParaRPr>
          </a:p>
        </p:txBody>
      </p:sp>
      <p:grpSp>
        <p:nvGrpSpPr>
          <p:cNvPr id="16" name="组合 15"/>
          <p:cNvGrpSpPr/>
          <p:nvPr/>
        </p:nvGrpSpPr>
        <p:grpSpPr>
          <a:xfrm>
            <a:off x="1547664" y="2092375"/>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1777628" y="2306365"/>
            <a:ext cx="902846" cy="769441"/>
          </a:xfrm>
          <a:prstGeom prst="rect">
            <a:avLst/>
          </a:prstGeom>
          <a:noFill/>
        </p:spPr>
        <p:txBody>
          <a:bodyPr wrap="square" lIns="0" tIns="0" rIns="0" bIns="0" rtlCol="0">
            <a:spAutoFit/>
          </a:bodyPr>
          <a:lstStyle/>
          <a:p>
            <a:r>
              <a:rPr lang="en-US" altLang="zh-CN" sz="5000" b="1" dirty="0">
                <a:latin typeface="+mj-ea"/>
                <a:ea typeface="+mj-ea"/>
              </a:rPr>
              <a:t>04</a:t>
            </a:r>
            <a:endParaRPr lang="zh-CN" altLang="en-US" sz="5000" b="1" dirty="0">
              <a:latin typeface="+mj-ea"/>
              <a:ea typeface="+mj-ea"/>
            </a:endParaRPr>
          </a:p>
        </p:txBody>
      </p:sp>
    </p:spTree>
    <p:extLst>
      <p:ext uri="{BB962C8B-B14F-4D97-AF65-F5344CB8AC3E}">
        <p14:creationId xmlns:p14="http://schemas.microsoft.com/office/powerpoint/2010/main" val="237194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right)">
                                      <p:cBhvr>
                                        <p:cTn id="8" dur="500"/>
                                        <p:tgtEl>
                                          <p:spTgt spid="17"/>
                                        </p:tgtEl>
                                      </p:cBhvr>
                                    </p:animEffect>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400"/>
                                        <p:tgtEl>
                                          <p:spTgt spid="13"/>
                                        </p:tgtEl>
                                      </p:cBhvr>
                                    </p:animEffect>
                                  </p:childTnLst>
                                </p:cTn>
                              </p:par>
                            </p:childTnLst>
                          </p:cTn>
                        </p:par>
                        <p:par>
                          <p:cTn id="13" fill="hold">
                            <p:stCondLst>
                              <p:cond delay="9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400"/>
                                        <p:tgtEl>
                                          <p:spTgt spid="16"/>
                                        </p:tgtEl>
                                      </p:cBhvr>
                                    </p:animEffect>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400"/>
                                        <p:tgtEl>
                                          <p:spTgt spid="75"/>
                                        </p:tgtEl>
                                      </p:cBhvr>
                                    </p:animEffect>
                                  </p:childTnLst>
                                </p:cTn>
                              </p:par>
                            </p:childTnLst>
                          </p:cTn>
                        </p:par>
                        <p:par>
                          <p:cTn id="21" fill="hold">
                            <p:stCondLst>
                              <p:cond delay="1700"/>
                            </p:stCondLst>
                            <p:childTnLst>
                              <p:par>
                                <p:cTn id="22" presetID="1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400"/>
                                        <p:tgtEl>
                                          <p:spTgt spid="12"/>
                                        </p:tgtEl>
                                        <p:attrNameLst>
                                          <p:attrName>ppt_x</p:attrName>
                                        </p:attrNameLst>
                                      </p:cBhvr>
                                      <p:tavLst>
                                        <p:tav tm="0">
                                          <p:val>
                                            <p:strVal val="#ppt_x-#ppt_w*1.125000"/>
                                          </p:val>
                                        </p:tav>
                                        <p:tav tm="100000">
                                          <p:val>
                                            <p:strVal val="#ppt_x"/>
                                          </p:val>
                                        </p:tav>
                                      </p:tavLst>
                                    </p:anim>
                                    <p:animEffect transition="in" filter="wipe(right)">
                                      <p:cBhvr>
                                        <p:cTn id="25" dur="400"/>
                                        <p:tgtEl>
                                          <p:spTgt spid="12"/>
                                        </p:tgtEl>
                                      </p:cBhvr>
                                    </p:animEffect>
                                  </p:childTnLst>
                                </p:cTn>
                              </p:par>
                            </p:childTnLst>
                          </p:cTn>
                        </p:par>
                        <p:par>
                          <p:cTn id="26" fill="hold">
                            <p:stCondLst>
                              <p:cond delay="2100"/>
                            </p:stCondLst>
                            <p:childTnLst>
                              <p:par>
                                <p:cTn id="27" presetID="4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400"/>
                                        <p:tgtEl>
                                          <p:spTgt spid="14"/>
                                        </p:tgtEl>
                                      </p:cBhvr>
                                    </p:animEffect>
                                    <p:anim calcmode="lin" valueType="num">
                                      <p:cBhvr>
                                        <p:cTn id="30" dur="400" fill="hold"/>
                                        <p:tgtEl>
                                          <p:spTgt spid="14"/>
                                        </p:tgtEl>
                                        <p:attrNameLst>
                                          <p:attrName>ppt_x</p:attrName>
                                        </p:attrNameLst>
                                      </p:cBhvr>
                                      <p:tavLst>
                                        <p:tav tm="0">
                                          <p:val>
                                            <p:strVal val="#ppt_x"/>
                                          </p:val>
                                        </p:tav>
                                        <p:tav tm="100000">
                                          <p:val>
                                            <p:strVal val="#ppt_x"/>
                                          </p:val>
                                        </p:tav>
                                      </p:tavLst>
                                    </p:anim>
                                    <p:anim calcmode="lin" valueType="num">
                                      <p:cBhvr>
                                        <p:cTn id="31" dur="4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p:bldP spid="14" grpId="0"/>
      <p:bldP spid="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企加云数据平台</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pSp>
        <p:nvGrpSpPr>
          <p:cNvPr id="20" name="组合 19"/>
          <p:cNvGrpSpPr/>
          <p:nvPr/>
        </p:nvGrpSpPr>
        <p:grpSpPr>
          <a:xfrm>
            <a:off x="3921714" y="0"/>
            <a:ext cx="5226820" cy="351904"/>
            <a:chOff x="3921714" y="0"/>
            <a:chExt cx="5226820" cy="351904"/>
          </a:xfrm>
        </p:grpSpPr>
        <p:sp>
          <p:nvSpPr>
            <p:cNvPr id="21" name="标题 1">
              <a:extLst>
                <a:ext uri="{FF2B5EF4-FFF2-40B4-BE49-F238E27FC236}">
                  <a16:creationId xmlns:a16="http://schemas.microsoft.com/office/drawing/2014/main" id="{E8CFB6D9-52FF-4F96-A238-CE6440F70FB2}"/>
                </a:ext>
              </a:extLst>
            </p:cNvPr>
            <p:cNvSpPr txBox="1"/>
            <p:nvPr/>
          </p:nvSpPr>
          <p:spPr>
            <a:xfrm>
              <a:off x="3921714" y="0"/>
              <a:ext cx="612562" cy="221380"/>
            </a:xfrm>
            <a:prstGeom prst="rect">
              <a:avLst/>
            </a:prstGeom>
          </p:spPr>
          <p:txBody>
            <a:bodyPr vert="horz" lIns="85678" tIns="42838" rIns="85678" bIns="42838" rtlCol="0" anchor="b">
              <a:noAutofit/>
            </a:bodyPr>
            <a:lstStyle>
              <a:lvl1pPr algn="l" defTabSz="914400" rtl="0" eaLnBrk="1" latinLnBrk="0" hangingPunct="1">
                <a:lnSpc>
                  <a:spcPct val="90000"/>
                </a:lnSpc>
                <a:spcBef>
                  <a:spcPct val="0"/>
                </a:spcBef>
                <a:buNone/>
                <a:defRPr sz="6000" kern="1200">
                  <a:solidFill>
                    <a:schemeClr val="tx1"/>
                  </a:solidFill>
                  <a:latin typeface="微软雅黑" panose="020B0503020204020204" charset="-122"/>
                  <a:ea typeface="微软雅黑" panose="020B0503020204020204" charset="-122"/>
                  <a:cs typeface="+mj-cs"/>
                </a:defRPr>
              </a:lvl1pPr>
            </a:lstStyle>
            <a:p>
              <a:pPr algn="ctr" defTabSz="483505" fontAlgn="base">
                <a:spcAft>
                  <a:spcPct val="0"/>
                </a:spcAft>
                <a:defRPr/>
              </a:pPr>
              <a:endParaRPr lang="zh-CN" altLang="en-US" sz="2625" dirty="0">
                <a:solidFill>
                  <a:prstClr val="black"/>
                </a:solidFill>
              </a:endParaRPr>
            </a:p>
          </p:txBody>
        </p:sp>
        <p:sp>
          <p:nvSpPr>
            <p:cNvPr id="22" name="矩形 21">
              <a:extLst>
                <a:ext uri="{FF2B5EF4-FFF2-40B4-BE49-F238E27FC236}">
                  <a16:creationId xmlns:a16="http://schemas.microsoft.com/office/drawing/2014/main" id="{4D82842D-F56C-4387-A2A2-FD5DEC5801C4}"/>
                </a:ext>
              </a:extLst>
            </p:cNvPr>
            <p:cNvSpPr/>
            <p:nvPr/>
          </p:nvSpPr>
          <p:spPr bwMode="auto">
            <a:xfrm>
              <a:off x="8140596" y="0"/>
              <a:ext cx="1007938" cy="351904"/>
            </a:xfrm>
            <a:prstGeom prst="rect">
              <a:avLst/>
            </a:prstGeom>
            <a:solidFill>
              <a:schemeClr val="tx1">
                <a:lumMod val="65000"/>
                <a:lumOff val="35000"/>
              </a:schemeClr>
            </a:solidFill>
            <a:ln w="12700">
              <a:solidFill>
                <a:schemeClr val="bg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6"/>
            </a:lnRef>
            <a:fillRef idx="3">
              <a:schemeClr val="accent6"/>
            </a:fillRef>
            <a:effectRef idx="3">
              <a:schemeClr val="accent6"/>
            </a:effectRef>
            <a:fontRef idx="minor">
              <a:schemeClr val="lt1"/>
            </a:fontRef>
          </p:style>
          <p:txBody>
            <a:bodyPr vert="horz" wrap="square" lIns="168656" tIns="42838" rIns="168656" bIns="42838" numCol="1" rtlCol="0" anchor="ctr" anchorCtr="0" compatLnSpc="1"/>
            <a:lstStyle/>
            <a:p>
              <a:pPr algn="ctr" defTabSz="466043" eaLnBrk="0" hangingPunct="0"/>
              <a:r>
                <a:rPr lang="zh-CN" altLang="en-US" sz="900" dirty="0">
                  <a:solidFill>
                    <a:prstClr val="white"/>
                  </a:solidFill>
                  <a:latin typeface="微软雅黑" panose="020B0503020204020204" charset="-122"/>
                  <a:ea typeface="微软雅黑" panose="020B0503020204020204" charset="-122"/>
                </a:rPr>
                <a:t>产品示例</a:t>
              </a:r>
            </a:p>
          </p:txBody>
        </p:sp>
        <p:sp>
          <p:nvSpPr>
            <p:cNvPr id="23" name="矩形 22">
              <a:extLst>
                <a:ext uri="{FF2B5EF4-FFF2-40B4-BE49-F238E27FC236}">
                  <a16:creationId xmlns:a16="http://schemas.microsoft.com/office/drawing/2014/main" id="{4D82842D-F56C-4387-A2A2-FD5DEC5801C4}"/>
                </a:ext>
              </a:extLst>
            </p:cNvPr>
            <p:cNvSpPr/>
            <p:nvPr/>
          </p:nvSpPr>
          <p:spPr bwMode="auto">
            <a:xfrm>
              <a:off x="7127462" y="0"/>
              <a:ext cx="1007938" cy="351904"/>
            </a:xfrm>
            <a:prstGeom prst="rect">
              <a:avLst/>
            </a:prstGeom>
            <a:solidFill>
              <a:schemeClr val="tx1">
                <a:lumMod val="65000"/>
                <a:lumOff val="35000"/>
              </a:schemeClr>
            </a:solidFill>
            <a:ln w="12700">
              <a:solidFill>
                <a:schemeClr val="bg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6"/>
            </a:lnRef>
            <a:fillRef idx="3">
              <a:schemeClr val="accent6"/>
            </a:fillRef>
            <a:effectRef idx="3">
              <a:schemeClr val="accent6"/>
            </a:effectRef>
            <a:fontRef idx="minor">
              <a:schemeClr val="lt1"/>
            </a:fontRef>
          </p:style>
          <p:txBody>
            <a:bodyPr vert="horz" wrap="square" lIns="168656" tIns="42838" rIns="168656" bIns="42838" numCol="1" rtlCol="0" anchor="ctr" anchorCtr="0" compatLnSpc="1"/>
            <a:lstStyle/>
            <a:p>
              <a:pPr algn="ctr" defTabSz="466043" eaLnBrk="0" hangingPunct="0"/>
              <a:r>
                <a:rPr lang="zh-CN" altLang="en-US" sz="900" dirty="0">
                  <a:solidFill>
                    <a:prstClr val="white"/>
                  </a:solidFill>
                  <a:latin typeface="微软雅黑" panose="020B0503020204020204" charset="-122"/>
                  <a:ea typeface="微软雅黑" panose="020B0503020204020204" charset="-122"/>
                </a:rPr>
                <a:t>数据规范</a:t>
              </a:r>
            </a:p>
          </p:txBody>
        </p:sp>
      </p:grpSp>
      <p:grpSp>
        <p:nvGrpSpPr>
          <p:cNvPr id="24" name="组合 23"/>
          <p:cNvGrpSpPr/>
          <p:nvPr/>
        </p:nvGrpSpPr>
        <p:grpSpPr>
          <a:xfrm>
            <a:off x="4860032" y="0"/>
            <a:ext cx="2304256" cy="351904"/>
            <a:chOff x="3941966" y="0"/>
            <a:chExt cx="2160240" cy="351904"/>
          </a:xfrm>
        </p:grpSpPr>
        <p:sp>
          <p:nvSpPr>
            <p:cNvPr id="25" name="矩形 24">
              <a:extLst>
                <a:ext uri="{FF2B5EF4-FFF2-40B4-BE49-F238E27FC236}">
                  <a16:creationId xmlns:a16="http://schemas.microsoft.com/office/drawing/2014/main" id="{4D82842D-F56C-4387-A2A2-FD5DEC5801C4}"/>
                </a:ext>
              </a:extLst>
            </p:cNvPr>
            <p:cNvSpPr/>
            <p:nvPr/>
          </p:nvSpPr>
          <p:spPr bwMode="auto">
            <a:xfrm>
              <a:off x="3941966" y="0"/>
              <a:ext cx="1147102" cy="351904"/>
            </a:xfrm>
            <a:prstGeom prst="rect">
              <a:avLst/>
            </a:prstGeom>
            <a:solidFill>
              <a:schemeClr val="accent1">
                <a:lumMod val="75000"/>
              </a:schemeClr>
            </a:solidFill>
            <a:ln w="12700">
              <a:solidFill>
                <a:schemeClr val="bg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6"/>
            </a:lnRef>
            <a:fillRef idx="3">
              <a:schemeClr val="accent6"/>
            </a:fillRef>
            <a:effectRef idx="3">
              <a:schemeClr val="accent6"/>
            </a:effectRef>
            <a:fontRef idx="minor">
              <a:schemeClr val="lt1"/>
            </a:fontRef>
          </p:style>
          <p:txBody>
            <a:bodyPr vert="horz" wrap="square" lIns="168656" tIns="42838" rIns="168656" bIns="42838" numCol="1" rtlCol="0" anchor="ctr" anchorCtr="0" compatLnSpc="1"/>
            <a:lstStyle/>
            <a:p>
              <a:pPr algn="ctr" defTabSz="466043" eaLnBrk="0" hangingPunct="0"/>
              <a:r>
                <a:rPr lang="zh-CN" altLang="en-US" sz="900" dirty="0">
                  <a:solidFill>
                    <a:prstClr val="white"/>
                  </a:solidFill>
                  <a:latin typeface="微软雅黑" panose="020B0503020204020204" charset="-122"/>
                  <a:ea typeface="微软雅黑" panose="020B0503020204020204" charset="-122"/>
                </a:rPr>
                <a:t>平台架构</a:t>
              </a:r>
            </a:p>
          </p:txBody>
        </p:sp>
        <p:sp>
          <p:nvSpPr>
            <p:cNvPr id="26" name="矩形 25">
              <a:extLst>
                <a:ext uri="{FF2B5EF4-FFF2-40B4-BE49-F238E27FC236}">
                  <a16:creationId xmlns:a16="http://schemas.microsoft.com/office/drawing/2014/main" id="{4D82842D-F56C-4387-A2A2-FD5DEC5801C4}"/>
                </a:ext>
              </a:extLst>
            </p:cNvPr>
            <p:cNvSpPr/>
            <p:nvPr/>
          </p:nvSpPr>
          <p:spPr bwMode="auto">
            <a:xfrm>
              <a:off x="5094268" y="0"/>
              <a:ext cx="1007938" cy="351904"/>
            </a:xfrm>
            <a:prstGeom prst="rect">
              <a:avLst/>
            </a:prstGeom>
            <a:solidFill>
              <a:schemeClr val="tx1">
                <a:lumMod val="65000"/>
                <a:lumOff val="35000"/>
              </a:schemeClr>
            </a:solidFill>
            <a:ln w="12700">
              <a:solidFill>
                <a:schemeClr val="bg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6"/>
            </a:lnRef>
            <a:fillRef idx="3">
              <a:schemeClr val="accent6"/>
            </a:fillRef>
            <a:effectRef idx="3">
              <a:schemeClr val="accent6"/>
            </a:effectRef>
            <a:fontRef idx="minor">
              <a:schemeClr val="lt1"/>
            </a:fontRef>
          </p:style>
          <p:txBody>
            <a:bodyPr vert="horz" wrap="square" lIns="168656" tIns="42838" rIns="168656" bIns="42838" numCol="1" rtlCol="0" anchor="ctr" anchorCtr="0" compatLnSpc="1"/>
            <a:lstStyle/>
            <a:p>
              <a:pPr algn="ctr" defTabSz="466043" eaLnBrk="0" hangingPunct="0"/>
              <a:r>
                <a:rPr lang="zh-CN" altLang="en-US" sz="900" dirty="0">
                  <a:solidFill>
                    <a:prstClr val="white"/>
                  </a:solidFill>
                  <a:latin typeface="微软雅黑" panose="020B0503020204020204" charset="-122"/>
                  <a:ea typeface="微软雅黑" panose="020B0503020204020204" charset="-122"/>
                </a:rPr>
                <a:t>技术架构</a:t>
              </a:r>
            </a:p>
          </p:txBody>
        </p:sp>
      </p:grpSp>
      <p:sp>
        <p:nvSpPr>
          <p:cNvPr id="180" name="L 形 179">
            <a:extLst>
              <a:ext uri="{FF2B5EF4-FFF2-40B4-BE49-F238E27FC236}">
                <a16:creationId xmlns:a16="http://schemas.microsoft.com/office/drawing/2014/main" id="{07D012ED-2D5D-4CED-A085-B65BD769BE30}"/>
              </a:ext>
            </a:extLst>
          </p:cNvPr>
          <p:cNvSpPr/>
          <p:nvPr/>
        </p:nvSpPr>
        <p:spPr>
          <a:xfrm rot="5400000">
            <a:off x="4336732" y="74200"/>
            <a:ext cx="1458794" cy="7484607"/>
          </a:xfrm>
          <a:prstGeom prst="corner">
            <a:avLst>
              <a:gd name="adj1" fmla="val 226244"/>
              <a:gd name="adj2" fmla="val 100000"/>
            </a:avLst>
          </a:prstGeom>
          <a:no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lnSpc>
                <a:spcPct val="130000"/>
              </a:lnSpc>
            </a:pPr>
            <a:endParaRPr lang="zh-CN" altLang="en-US">
              <a:solidFill>
                <a:prstClr val="white"/>
              </a:solidFill>
              <a:latin typeface="Segoe UI Light"/>
              <a:ea typeface="等线"/>
              <a:cs typeface="+mn-ea"/>
            </a:endParaRPr>
          </a:p>
        </p:txBody>
      </p:sp>
      <p:sp>
        <p:nvSpPr>
          <p:cNvPr id="181" name="矩形 180">
            <a:extLst>
              <a:ext uri="{FF2B5EF4-FFF2-40B4-BE49-F238E27FC236}">
                <a16:creationId xmlns:a16="http://schemas.microsoft.com/office/drawing/2014/main" id="{39E19404-8E9C-4595-8105-E2090448080A}"/>
              </a:ext>
            </a:extLst>
          </p:cNvPr>
          <p:cNvSpPr/>
          <p:nvPr/>
        </p:nvSpPr>
        <p:spPr>
          <a:xfrm>
            <a:off x="1326384" y="824526"/>
            <a:ext cx="7476643" cy="406081"/>
          </a:xfrm>
          <a:prstGeom prst="rect">
            <a:avLst/>
          </a:prstGeom>
          <a:no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lnSpc>
                <a:spcPct val="130000"/>
              </a:lnSpc>
            </a:pPr>
            <a:endParaRPr lang="zh-CN" altLang="en-US">
              <a:solidFill>
                <a:prstClr val="white"/>
              </a:solidFill>
              <a:latin typeface="Segoe UI Light"/>
              <a:ea typeface="等线"/>
              <a:cs typeface="+mn-ea"/>
            </a:endParaRPr>
          </a:p>
        </p:txBody>
      </p:sp>
      <p:sp>
        <p:nvSpPr>
          <p:cNvPr id="182" name="矩形 181">
            <a:extLst>
              <a:ext uri="{FF2B5EF4-FFF2-40B4-BE49-F238E27FC236}">
                <a16:creationId xmlns:a16="http://schemas.microsoft.com/office/drawing/2014/main" id="{C3E07D3A-8B64-4259-86FF-4EA2D299B40A}"/>
              </a:ext>
            </a:extLst>
          </p:cNvPr>
          <p:cNvSpPr/>
          <p:nvPr/>
        </p:nvSpPr>
        <p:spPr>
          <a:xfrm>
            <a:off x="1394914" y="901890"/>
            <a:ext cx="1476115" cy="257960"/>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800" dirty="0"/>
              <a:t>数据概览</a:t>
            </a:r>
          </a:p>
        </p:txBody>
      </p:sp>
      <p:sp>
        <p:nvSpPr>
          <p:cNvPr id="183" name="矩形 182">
            <a:extLst>
              <a:ext uri="{FF2B5EF4-FFF2-40B4-BE49-F238E27FC236}">
                <a16:creationId xmlns:a16="http://schemas.microsoft.com/office/drawing/2014/main" id="{813C1E7E-BF99-48F1-958B-056D5B902F33}"/>
              </a:ext>
            </a:extLst>
          </p:cNvPr>
          <p:cNvSpPr/>
          <p:nvPr/>
        </p:nvSpPr>
        <p:spPr>
          <a:xfrm>
            <a:off x="2962615" y="901890"/>
            <a:ext cx="1475025" cy="257960"/>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800" dirty="0"/>
              <a:t>API</a:t>
            </a:r>
            <a:endParaRPr lang="zh-CN" altLang="en-US" sz="800" dirty="0"/>
          </a:p>
        </p:txBody>
      </p:sp>
      <p:sp>
        <p:nvSpPr>
          <p:cNvPr id="184" name="矩形 183">
            <a:extLst>
              <a:ext uri="{FF2B5EF4-FFF2-40B4-BE49-F238E27FC236}">
                <a16:creationId xmlns:a16="http://schemas.microsoft.com/office/drawing/2014/main" id="{FA875294-0B4F-421F-94AD-D908E41B885D}"/>
              </a:ext>
            </a:extLst>
          </p:cNvPr>
          <p:cNvSpPr/>
          <p:nvPr/>
        </p:nvSpPr>
        <p:spPr>
          <a:xfrm>
            <a:off x="4529227" y="901890"/>
            <a:ext cx="1356953" cy="257960"/>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800"/>
              <a:t>自服务</a:t>
            </a:r>
            <a:endParaRPr lang="en-US" altLang="zh-CN" sz="800" dirty="0"/>
          </a:p>
        </p:txBody>
      </p:sp>
      <p:sp>
        <p:nvSpPr>
          <p:cNvPr id="185" name="矩形 184">
            <a:extLst>
              <a:ext uri="{FF2B5EF4-FFF2-40B4-BE49-F238E27FC236}">
                <a16:creationId xmlns:a16="http://schemas.microsoft.com/office/drawing/2014/main" id="{7DE8DCCC-4ED2-4453-9DF4-68DB61AB5B53}"/>
              </a:ext>
            </a:extLst>
          </p:cNvPr>
          <p:cNvSpPr/>
          <p:nvPr/>
        </p:nvSpPr>
        <p:spPr>
          <a:xfrm>
            <a:off x="5977766" y="901890"/>
            <a:ext cx="1330654" cy="257960"/>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800" dirty="0"/>
              <a:t>数据字典</a:t>
            </a:r>
          </a:p>
        </p:txBody>
      </p:sp>
      <p:sp>
        <p:nvSpPr>
          <p:cNvPr id="186" name="矩形 185">
            <a:extLst>
              <a:ext uri="{FF2B5EF4-FFF2-40B4-BE49-F238E27FC236}">
                <a16:creationId xmlns:a16="http://schemas.microsoft.com/office/drawing/2014/main" id="{AB69FBF8-7332-485C-992C-7B43999A3057}"/>
              </a:ext>
            </a:extLst>
          </p:cNvPr>
          <p:cNvSpPr/>
          <p:nvPr/>
        </p:nvSpPr>
        <p:spPr>
          <a:xfrm>
            <a:off x="7400008" y="901890"/>
            <a:ext cx="1327584" cy="257960"/>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800" dirty="0"/>
              <a:t>帮助中心</a:t>
            </a:r>
          </a:p>
        </p:txBody>
      </p:sp>
      <p:sp>
        <p:nvSpPr>
          <p:cNvPr id="187" name="矩形 186">
            <a:extLst>
              <a:ext uri="{FF2B5EF4-FFF2-40B4-BE49-F238E27FC236}">
                <a16:creationId xmlns:a16="http://schemas.microsoft.com/office/drawing/2014/main" id="{04F677C9-CF61-4FBC-95EF-DEAAFAEA3638}"/>
              </a:ext>
            </a:extLst>
          </p:cNvPr>
          <p:cNvSpPr/>
          <p:nvPr/>
        </p:nvSpPr>
        <p:spPr>
          <a:xfrm>
            <a:off x="1323826" y="4670934"/>
            <a:ext cx="7484608" cy="373480"/>
          </a:xfrm>
          <a:prstGeom prst="rect">
            <a:avLst/>
          </a:prstGeom>
          <a:no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lnSpc>
                <a:spcPct val="130000"/>
              </a:lnSpc>
            </a:pPr>
            <a:endParaRPr lang="zh-CN" altLang="en-US">
              <a:solidFill>
                <a:prstClr val="white"/>
              </a:solidFill>
              <a:latin typeface="Segoe UI Light"/>
              <a:ea typeface="等线"/>
              <a:cs typeface="+mn-ea"/>
            </a:endParaRPr>
          </a:p>
        </p:txBody>
      </p:sp>
      <p:sp>
        <p:nvSpPr>
          <p:cNvPr id="188" name="AutoShape 17">
            <a:extLst>
              <a:ext uri="{FF2B5EF4-FFF2-40B4-BE49-F238E27FC236}">
                <a16:creationId xmlns:a16="http://schemas.microsoft.com/office/drawing/2014/main" id="{4EF33A91-846B-491B-8DDA-039FBEE521D7}"/>
              </a:ext>
            </a:extLst>
          </p:cNvPr>
          <p:cNvSpPr>
            <a:spLocks noChangeArrowheads="1"/>
          </p:cNvSpPr>
          <p:nvPr/>
        </p:nvSpPr>
        <p:spPr bwMode="auto">
          <a:xfrm>
            <a:off x="1394914" y="4726360"/>
            <a:ext cx="5454155" cy="252173"/>
          </a:xfrm>
          <a:prstGeom prst="rect">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lIns="68580" tIns="34290" rIns="68580" bIns="34290" rtlCol="0" anchor="ctr"/>
          <a:lstStyle/>
          <a:p>
            <a:pPr algn="ctr" defTabSz="342900">
              <a:lnSpc>
                <a:spcPct val="130000"/>
              </a:lnSpc>
            </a:pPr>
            <a:r>
              <a:rPr kumimoji="1" lang="en-US" altLang="zh-CN" sz="700" dirty="0">
                <a:solidFill>
                  <a:prstClr val="black"/>
                </a:solidFill>
                <a:latin typeface="Segoe UI Light"/>
                <a:ea typeface="等线"/>
                <a:cs typeface="+mn-ea"/>
              </a:rPr>
              <a:t>CRM</a:t>
            </a:r>
            <a:endParaRPr kumimoji="1" lang="zh-CN" altLang="en-US" sz="700" dirty="0">
              <a:solidFill>
                <a:prstClr val="black"/>
              </a:solidFill>
              <a:latin typeface="Segoe UI Light"/>
              <a:ea typeface="等线"/>
              <a:cs typeface="+mn-ea"/>
            </a:endParaRPr>
          </a:p>
        </p:txBody>
      </p:sp>
      <p:sp>
        <p:nvSpPr>
          <p:cNvPr id="189" name="AutoShape 17">
            <a:extLst>
              <a:ext uri="{FF2B5EF4-FFF2-40B4-BE49-F238E27FC236}">
                <a16:creationId xmlns:a16="http://schemas.microsoft.com/office/drawing/2014/main" id="{A924A805-5C42-4A16-AA31-7302360DD743}"/>
              </a:ext>
            </a:extLst>
          </p:cNvPr>
          <p:cNvSpPr>
            <a:spLocks noChangeArrowheads="1"/>
          </p:cNvSpPr>
          <p:nvPr/>
        </p:nvSpPr>
        <p:spPr bwMode="auto">
          <a:xfrm>
            <a:off x="6996359" y="4726360"/>
            <a:ext cx="1730717" cy="252173"/>
          </a:xfrm>
          <a:prstGeom prst="rect">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lIns="68580" tIns="34290" rIns="68580" bIns="34290" rtlCol="0" anchor="ctr"/>
          <a:lstStyle/>
          <a:p>
            <a:pPr algn="ctr" defTabSz="342900">
              <a:lnSpc>
                <a:spcPct val="130000"/>
              </a:lnSpc>
            </a:pPr>
            <a:r>
              <a:rPr kumimoji="1" lang="zh-CN" altLang="en-US" sz="700" dirty="0">
                <a:solidFill>
                  <a:prstClr val="black"/>
                </a:solidFill>
                <a:latin typeface="Segoe UI Light"/>
                <a:ea typeface="等线"/>
                <a:cs typeface="+mn-ea"/>
              </a:rPr>
              <a:t>外部数据</a:t>
            </a:r>
          </a:p>
        </p:txBody>
      </p:sp>
      <p:sp>
        <p:nvSpPr>
          <p:cNvPr id="190" name="AutoShape 17">
            <a:extLst>
              <a:ext uri="{FF2B5EF4-FFF2-40B4-BE49-F238E27FC236}">
                <a16:creationId xmlns:a16="http://schemas.microsoft.com/office/drawing/2014/main" id="{E096099C-53DB-44D5-A1AD-375E792FD5CD}"/>
              </a:ext>
            </a:extLst>
          </p:cNvPr>
          <p:cNvSpPr>
            <a:spLocks noChangeArrowheads="1"/>
          </p:cNvSpPr>
          <p:nvPr/>
        </p:nvSpPr>
        <p:spPr bwMode="auto">
          <a:xfrm>
            <a:off x="1388164" y="4264963"/>
            <a:ext cx="1731608" cy="229666"/>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sz="800" dirty="0"/>
              <a:t>Kafka</a:t>
            </a:r>
            <a:endParaRPr lang="zh-CN" altLang="en-US" sz="800" dirty="0"/>
          </a:p>
        </p:txBody>
      </p:sp>
      <p:sp>
        <p:nvSpPr>
          <p:cNvPr id="191" name="AutoShape 17">
            <a:extLst>
              <a:ext uri="{FF2B5EF4-FFF2-40B4-BE49-F238E27FC236}">
                <a16:creationId xmlns:a16="http://schemas.microsoft.com/office/drawing/2014/main" id="{CE915784-25D9-4EEA-A2B5-09EE5E3BE52D}"/>
              </a:ext>
            </a:extLst>
          </p:cNvPr>
          <p:cNvSpPr>
            <a:spLocks noChangeArrowheads="1"/>
          </p:cNvSpPr>
          <p:nvPr/>
        </p:nvSpPr>
        <p:spPr bwMode="auto">
          <a:xfrm>
            <a:off x="3274326" y="4264963"/>
            <a:ext cx="1738174" cy="232319"/>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sz="800" dirty="0"/>
              <a:t>Flume</a:t>
            </a:r>
            <a:endParaRPr lang="zh-CN" altLang="en-US" sz="800" dirty="0"/>
          </a:p>
        </p:txBody>
      </p:sp>
      <p:sp>
        <p:nvSpPr>
          <p:cNvPr id="192" name="AutoShape 17">
            <a:extLst>
              <a:ext uri="{FF2B5EF4-FFF2-40B4-BE49-F238E27FC236}">
                <a16:creationId xmlns:a16="http://schemas.microsoft.com/office/drawing/2014/main" id="{D9B2F5FC-97EE-4D98-8DE9-1BF646791799}"/>
              </a:ext>
            </a:extLst>
          </p:cNvPr>
          <p:cNvSpPr>
            <a:spLocks noChangeArrowheads="1"/>
          </p:cNvSpPr>
          <p:nvPr/>
        </p:nvSpPr>
        <p:spPr bwMode="auto">
          <a:xfrm>
            <a:off x="5160306" y="4264963"/>
            <a:ext cx="1688763" cy="226998"/>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sz="800" dirty="0" err="1"/>
              <a:t>Sqoop</a:t>
            </a:r>
            <a:endParaRPr lang="zh-CN" altLang="en-US" sz="800" dirty="0"/>
          </a:p>
        </p:txBody>
      </p:sp>
      <p:sp>
        <p:nvSpPr>
          <p:cNvPr id="193" name="AutoShape 17">
            <a:extLst>
              <a:ext uri="{FF2B5EF4-FFF2-40B4-BE49-F238E27FC236}">
                <a16:creationId xmlns:a16="http://schemas.microsoft.com/office/drawing/2014/main" id="{F5CEAEC2-5B94-4E78-8796-F7BB742BD4BE}"/>
              </a:ext>
            </a:extLst>
          </p:cNvPr>
          <p:cNvSpPr>
            <a:spLocks noChangeArrowheads="1"/>
          </p:cNvSpPr>
          <p:nvPr/>
        </p:nvSpPr>
        <p:spPr bwMode="auto">
          <a:xfrm>
            <a:off x="6996358" y="4264963"/>
            <a:ext cx="1730717" cy="229652"/>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altLang="zh-CN" sz="800" dirty="0"/>
              <a:t>Kettle</a:t>
            </a:r>
            <a:endParaRPr lang="zh-CN" altLang="en-US" sz="800" dirty="0"/>
          </a:p>
        </p:txBody>
      </p:sp>
      <p:sp>
        <p:nvSpPr>
          <p:cNvPr id="194" name="矩形 193">
            <a:extLst>
              <a:ext uri="{FF2B5EF4-FFF2-40B4-BE49-F238E27FC236}">
                <a16:creationId xmlns:a16="http://schemas.microsoft.com/office/drawing/2014/main" id="{50F568C7-E9F5-49AF-86F8-7D354F5377A6}"/>
              </a:ext>
            </a:extLst>
          </p:cNvPr>
          <p:cNvSpPr/>
          <p:nvPr/>
        </p:nvSpPr>
        <p:spPr>
          <a:xfrm>
            <a:off x="8179832" y="3414788"/>
            <a:ext cx="547760" cy="810305"/>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900" dirty="0"/>
              <a:t>MetaData</a:t>
            </a:r>
          </a:p>
        </p:txBody>
      </p:sp>
      <p:sp>
        <p:nvSpPr>
          <p:cNvPr id="195" name="矩形 194">
            <a:extLst>
              <a:ext uri="{FF2B5EF4-FFF2-40B4-BE49-F238E27FC236}">
                <a16:creationId xmlns:a16="http://schemas.microsoft.com/office/drawing/2014/main" id="{1BA42B79-4563-4A52-9C7E-442C2DE8D4D5}"/>
              </a:ext>
            </a:extLst>
          </p:cNvPr>
          <p:cNvSpPr/>
          <p:nvPr/>
        </p:nvSpPr>
        <p:spPr>
          <a:xfrm>
            <a:off x="1388165" y="3414790"/>
            <a:ext cx="501948" cy="810302"/>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900" dirty="0"/>
              <a:t>User    Admin</a:t>
            </a:r>
          </a:p>
        </p:txBody>
      </p:sp>
      <p:sp>
        <p:nvSpPr>
          <p:cNvPr id="196" name="矩形 195">
            <a:extLst>
              <a:ext uri="{FF2B5EF4-FFF2-40B4-BE49-F238E27FC236}">
                <a16:creationId xmlns:a16="http://schemas.microsoft.com/office/drawing/2014/main" id="{B6D5B530-B16C-4BD9-AA26-135A26D349FE}"/>
              </a:ext>
            </a:extLst>
          </p:cNvPr>
          <p:cNvSpPr/>
          <p:nvPr/>
        </p:nvSpPr>
        <p:spPr>
          <a:xfrm>
            <a:off x="7588094" y="3414788"/>
            <a:ext cx="547761" cy="810305"/>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900" dirty="0"/>
              <a:t>Task    Scheduler</a:t>
            </a:r>
          </a:p>
        </p:txBody>
      </p:sp>
      <p:sp>
        <p:nvSpPr>
          <p:cNvPr id="197" name="矩形 196">
            <a:extLst>
              <a:ext uri="{FF2B5EF4-FFF2-40B4-BE49-F238E27FC236}">
                <a16:creationId xmlns:a16="http://schemas.microsoft.com/office/drawing/2014/main" id="{04050095-7A9A-496A-B9AC-708B014299D4}"/>
              </a:ext>
            </a:extLst>
          </p:cNvPr>
          <p:cNvSpPr/>
          <p:nvPr/>
        </p:nvSpPr>
        <p:spPr>
          <a:xfrm>
            <a:off x="6996358" y="3414787"/>
            <a:ext cx="547761" cy="810305"/>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900" dirty="0"/>
              <a:t>ETL</a:t>
            </a:r>
          </a:p>
        </p:txBody>
      </p:sp>
      <p:sp>
        <p:nvSpPr>
          <p:cNvPr id="198" name="矩形 197">
            <a:extLst>
              <a:ext uri="{FF2B5EF4-FFF2-40B4-BE49-F238E27FC236}">
                <a16:creationId xmlns:a16="http://schemas.microsoft.com/office/drawing/2014/main" id="{22BEF2EF-A83D-415A-BABA-7CC077947847}"/>
              </a:ext>
            </a:extLst>
          </p:cNvPr>
          <p:cNvSpPr/>
          <p:nvPr/>
        </p:nvSpPr>
        <p:spPr>
          <a:xfrm>
            <a:off x="2015542" y="4057628"/>
            <a:ext cx="4833527" cy="167464"/>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900" dirty="0"/>
              <a:t>Raw data Landing Zone</a:t>
            </a:r>
            <a:endParaRPr lang="zh-CN" altLang="en-US" sz="900" dirty="0"/>
          </a:p>
        </p:txBody>
      </p:sp>
      <p:sp>
        <p:nvSpPr>
          <p:cNvPr id="199" name="矩形 198">
            <a:extLst>
              <a:ext uri="{FF2B5EF4-FFF2-40B4-BE49-F238E27FC236}">
                <a16:creationId xmlns:a16="http://schemas.microsoft.com/office/drawing/2014/main" id="{97545DA0-DBCC-40F4-A482-E519EF463BCA}"/>
              </a:ext>
            </a:extLst>
          </p:cNvPr>
          <p:cNvSpPr/>
          <p:nvPr/>
        </p:nvSpPr>
        <p:spPr>
          <a:xfrm>
            <a:off x="1394914" y="3135341"/>
            <a:ext cx="1731608" cy="240936"/>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800" dirty="0"/>
              <a:t>标签分析</a:t>
            </a:r>
          </a:p>
        </p:txBody>
      </p:sp>
      <p:sp>
        <p:nvSpPr>
          <p:cNvPr id="200" name="矩形 199">
            <a:extLst>
              <a:ext uri="{FF2B5EF4-FFF2-40B4-BE49-F238E27FC236}">
                <a16:creationId xmlns:a16="http://schemas.microsoft.com/office/drawing/2014/main" id="{C1DC3E48-4483-45A7-9A73-7DA8FE7E8EB2}"/>
              </a:ext>
            </a:extLst>
          </p:cNvPr>
          <p:cNvSpPr/>
          <p:nvPr/>
        </p:nvSpPr>
        <p:spPr>
          <a:xfrm>
            <a:off x="2015542" y="3830250"/>
            <a:ext cx="4833527" cy="211429"/>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900" dirty="0"/>
              <a:t>ODS Layer</a:t>
            </a:r>
            <a:endParaRPr lang="zh-CN" altLang="en-US" sz="900" dirty="0"/>
          </a:p>
        </p:txBody>
      </p:sp>
      <p:sp>
        <p:nvSpPr>
          <p:cNvPr id="201" name="矩形 200">
            <a:extLst>
              <a:ext uri="{FF2B5EF4-FFF2-40B4-BE49-F238E27FC236}">
                <a16:creationId xmlns:a16="http://schemas.microsoft.com/office/drawing/2014/main" id="{097B0A24-CA46-480A-9F65-CF97996AB780}"/>
              </a:ext>
            </a:extLst>
          </p:cNvPr>
          <p:cNvSpPr/>
          <p:nvPr/>
        </p:nvSpPr>
        <p:spPr>
          <a:xfrm>
            <a:off x="2015542" y="3622125"/>
            <a:ext cx="4833527" cy="191386"/>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900"/>
              <a:t>EDW</a:t>
            </a:r>
            <a:r>
              <a:rPr lang="en-US" altLang="zh-CN" sz="900" dirty="0"/>
              <a:t> Layer</a:t>
            </a:r>
            <a:endParaRPr lang="zh-CN" altLang="en-US" sz="900" dirty="0"/>
          </a:p>
        </p:txBody>
      </p:sp>
      <p:sp>
        <p:nvSpPr>
          <p:cNvPr id="202" name="矩形 201">
            <a:extLst>
              <a:ext uri="{FF2B5EF4-FFF2-40B4-BE49-F238E27FC236}">
                <a16:creationId xmlns:a16="http://schemas.microsoft.com/office/drawing/2014/main" id="{AA7F6BB4-24C0-4099-A46E-B834346B9730}"/>
              </a:ext>
            </a:extLst>
          </p:cNvPr>
          <p:cNvSpPr/>
          <p:nvPr/>
        </p:nvSpPr>
        <p:spPr>
          <a:xfrm>
            <a:off x="2015542" y="3414789"/>
            <a:ext cx="4833527" cy="191386"/>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900" dirty="0"/>
              <a:t>Data Publish</a:t>
            </a:r>
            <a:endParaRPr lang="zh-CN" altLang="en-US" sz="900" dirty="0"/>
          </a:p>
        </p:txBody>
      </p:sp>
      <p:sp>
        <p:nvSpPr>
          <p:cNvPr id="203" name="矩形 202">
            <a:extLst>
              <a:ext uri="{FF2B5EF4-FFF2-40B4-BE49-F238E27FC236}">
                <a16:creationId xmlns:a16="http://schemas.microsoft.com/office/drawing/2014/main" id="{2CA883C7-8C5E-4AF7-8F17-C82C52E9BB80}"/>
              </a:ext>
            </a:extLst>
          </p:cNvPr>
          <p:cNvSpPr/>
          <p:nvPr/>
        </p:nvSpPr>
        <p:spPr>
          <a:xfrm>
            <a:off x="3274326" y="3135342"/>
            <a:ext cx="1738174" cy="240935"/>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800" dirty="0"/>
              <a:t>关联分析</a:t>
            </a:r>
          </a:p>
        </p:txBody>
      </p:sp>
      <p:sp>
        <p:nvSpPr>
          <p:cNvPr id="204" name="矩形 203">
            <a:extLst>
              <a:ext uri="{FF2B5EF4-FFF2-40B4-BE49-F238E27FC236}">
                <a16:creationId xmlns:a16="http://schemas.microsoft.com/office/drawing/2014/main" id="{197CDC93-4AF0-46B5-8347-AA195B2899C5}"/>
              </a:ext>
            </a:extLst>
          </p:cNvPr>
          <p:cNvSpPr/>
          <p:nvPr/>
        </p:nvSpPr>
        <p:spPr>
          <a:xfrm>
            <a:off x="5160306" y="3135341"/>
            <a:ext cx="1688764" cy="240936"/>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800" dirty="0"/>
              <a:t>群组分析</a:t>
            </a:r>
          </a:p>
        </p:txBody>
      </p:sp>
      <p:sp>
        <p:nvSpPr>
          <p:cNvPr id="205" name="矩形 204">
            <a:extLst>
              <a:ext uri="{FF2B5EF4-FFF2-40B4-BE49-F238E27FC236}">
                <a16:creationId xmlns:a16="http://schemas.microsoft.com/office/drawing/2014/main" id="{2A4E3E4B-0260-4AB7-9E01-950406AE4F87}"/>
              </a:ext>
            </a:extLst>
          </p:cNvPr>
          <p:cNvSpPr/>
          <p:nvPr/>
        </p:nvSpPr>
        <p:spPr>
          <a:xfrm>
            <a:off x="1323827" y="2472893"/>
            <a:ext cx="1440796"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模型标签</a:t>
            </a:r>
          </a:p>
        </p:txBody>
      </p:sp>
      <p:sp>
        <p:nvSpPr>
          <p:cNvPr id="206" name="矩形 205">
            <a:extLst>
              <a:ext uri="{FF2B5EF4-FFF2-40B4-BE49-F238E27FC236}">
                <a16:creationId xmlns:a16="http://schemas.microsoft.com/office/drawing/2014/main" id="{A8CBFA90-6CF6-43B2-8516-F316576922FF}"/>
              </a:ext>
            </a:extLst>
          </p:cNvPr>
          <p:cNvSpPr/>
          <p:nvPr/>
        </p:nvSpPr>
        <p:spPr>
          <a:xfrm>
            <a:off x="1323826" y="2733513"/>
            <a:ext cx="1443432"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预测标签</a:t>
            </a:r>
          </a:p>
        </p:txBody>
      </p:sp>
      <p:sp>
        <p:nvSpPr>
          <p:cNvPr id="207" name="矩形 206">
            <a:extLst>
              <a:ext uri="{FF2B5EF4-FFF2-40B4-BE49-F238E27FC236}">
                <a16:creationId xmlns:a16="http://schemas.microsoft.com/office/drawing/2014/main" id="{D23E937B-606A-4C03-B078-A35930ADED17}"/>
              </a:ext>
            </a:extLst>
          </p:cNvPr>
          <p:cNvSpPr/>
          <p:nvPr/>
        </p:nvSpPr>
        <p:spPr>
          <a:xfrm>
            <a:off x="1323827" y="2208260"/>
            <a:ext cx="1440713"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指标个性化配置</a:t>
            </a:r>
          </a:p>
        </p:txBody>
      </p:sp>
      <p:sp>
        <p:nvSpPr>
          <p:cNvPr id="208" name="矩形 207">
            <a:extLst>
              <a:ext uri="{FF2B5EF4-FFF2-40B4-BE49-F238E27FC236}">
                <a16:creationId xmlns:a16="http://schemas.microsoft.com/office/drawing/2014/main" id="{331E5510-A9C8-4015-91D7-9C3F7F6B6836}"/>
              </a:ext>
            </a:extLst>
          </p:cNvPr>
          <p:cNvSpPr/>
          <p:nvPr/>
        </p:nvSpPr>
        <p:spPr>
          <a:xfrm>
            <a:off x="2886108" y="2469475"/>
            <a:ext cx="1383398"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购买倾向预测</a:t>
            </a:r>
          </a:p>
        </p:txBody>
      </p:sp>
      <p:sp>
        <p:nvSpPr>
          <p:cNvPr id="209" name="矩形 208">
            <a:extLst>
              <a:ext uri="{FF2B5EF4-FFF2-40B4-BE49-F238E27FC236}">
                <a16:creationId xmlns:a16="http://schemas.microsoft.com/office/drawing/2014/main" id="{31EF66A7-36A7-41AA-8E2C-0EC092C4E885}"/>
              </a:ext>
            </a:extLst>
          </p:cNvPr>
          <p:cNvSpPr/>
          <p:nvPr/>
        </p:nvSpPr>
        <p:spPr>
          <a:xfrm>
            <a:off x="6996875" y="3134514"/>
            <a:ext cx="1730717" cy="240936"/>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800" dirty="0"/>
              <a:t>智能算法</a:t>
            </a:r>
          </a:p>
        </p:txBody>
      </p:sp>
      <p:sp>
        <p:nvSpPr>
          <p:cNvPr id="210" name="矩形 209">
            <a:extLst>
              <a:ext uri="{FF2B5EF4-FFF2-40B4-BE49-F238E27FC236}">
                <a16:creationId xmlns:a16="http://schemas.microsoft.com/office/drawing/2014/main" id="{4B4681A4-D5AC-4BF3-AE54-10D24C495E8F}"/>
              </a:ext>
            </a:extLst>
          </p:cNvPr>
          <p:cNvSpPr/>
          <p:nvPr/>
        </p:nvSpPr>
        <p:spPr>
          <a:xfrm>
            <a:off x="2886384" y="2733513"/>
            <a:ext cx="1383317"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流失预测</a:t>
            </a:r>
          </a:p>
        </p:txBody>
      </p:sp>
      <p:sp>
        <p:nvSpPr>
          <p:cNvPr id="211" name="矩形 210">
            <a:extLst>
              <a:ext uri="{FF2B5EF4-FFF2-40B4-BE49-F238E27FC236}">
                <a16:creationId xmlns:a16="http://schemas.microsoft.com/office/drawing/2014/main" id="{5C223592-96C9-4D17-92D0-9D67BB48C789}"/>
              </a:ext>
            </a:extLst>
          </p:cNvPr>
          <p:cNvSpPr/>
          <p:nvPr/>
        </p:nvSpPr>
        <p:spPr>
          <a:xfrm>
            <a:off x="7427783" y="2474033"/>
            <a:ext cx="1380651"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仪表盘</a:t>
            </a:r>
          </a:p>
        </p:txBody>
      </p:sp>
      <p:sp>
        <p:nvSpPr>
          <p:cNvPr id="212" name="矩形 211">
            <a:extLst>
              <a:ext uri="{FF2B5EF4-FFF2-40B4-BE49-F238E27FC236}">
                <a16:creationId xmlns:a16="http://schemas.microsoft.com/office/drawing/2014/main" id="{0B5449A2-0250-47FD-B82E-4DED16715FAE}"/>
              </a:ext>
            </a:extLst>
          </p:cNvPr>
          <p:cNvSpPr/>
          <p:nvPr/>
        </p:nvSpPr>
        <p:spPr>
          <a:xfrm>
            <a:off x="4388827" y="2733513"/>
            <a:ext cx="1413210"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漏斗分析</a:t>
            </a:r>
          </a:p>
        </p:txBody>
      </p:sp>
      <p:sp>
        <p:nvSpPr>
          <p:cNvPr id="213" name="矩形 212">
            <a:extLst>
              <a:ext uri="{FF2B5EF4-FFF2-40B4-BE49-F238E27FC236}">
                <a16:creationId xmlns:a16="http://schemas.microsoft.com/office/drawing/2014/main" id="{796ABF7D-593A-4B1B-B66A-E4C3C4353E87}"/>
              </a:ext>
            </a:extLst>
          </p:cNvPr>
          <p:cNvSpPr/>
          <p:nvPr/>
        </p:nvSpPr>
        <p:spPr>
          <a:xfrm>
            <a:off x="4388679" y="2470614"/>
            <a:ext cx="1413263"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转化分析</a:t>
            </a:r>
          </a:p>
        </p:txBody>
      </p:sp>
      <p:sp>
        <p:nvSpPr>
          <p:cNvPr id="214" name="矩形 213">
            <a:extLst>
              <a:ext uri="{FF2B5EF4-FFF2-40B4-BE49-F238E27FC236}">
                <a16:creationId xmlns:a16="http://schemas.microsoft.com/office/drawing/2014/main" id="{A754DB0D-558A-470A-92E5-CB749E555B96}"/>
              </a:ext>
            </a:extLst>
          </p:cNvPr>
          <p:cNvSpPr/>
          <p:nvPr/>
        </p:nvSpPr>
        <p:spPr>
          <a:xfrm>
            <a:off x="7427784" y="2733513"/>
            <a:ext cx="1380650"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多维雷达图</a:t>
            </a:r>
          </a:p>
        </p:txBody>
      </p:sp>
      <p:sp>
        <p:nvSpPr>
          <p:cNvPr id="215" name="矩形 214">
            <a:extLst>
              <a:ext uri="{FF2B5EF4-FFF2-40B4-BE49-F238E27FC236}">
                <a16:creationId xmlns:a16="http://schemas.microsoft.com/office/drawing/2014/main" id="{059265EC-F488-447A-8286-EAD8C7840652}"/>
              </a:ext>
            </a:extLst>
          </p:cNvPr>
          <p:cNvSpPr/>
          <p:nvPr/>
        </p:nvSpPr>
        <p:spPr>
          <a:xfrm>
            <a:off x="2884317" y="2208260"/>
            <a:ext cx="1383317"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算法推荐指标</a:t>
            </a:r>
          </a:p>
        </p:txBody>
      </p:sp>
      <p:sp>
        <p:nvSpPr>
          <p:cNvPr id="216" name="矩形 215">
            <a:extLst>
              <a:ext uri="{FF2B5EF4-FFF2-40B4-BE49-F238E27FC236}">
                <a16:creationId xmlns:a16="http://schemas.microsoft.com/office/drawing/2014/main" id="{CEB1F8A4-5AF6-49BD-8501-56A92AD556CB}"/>
              </a:ext>
            </a:extLst>
          </p:cNvPr>
          <p:cNvSpPr/>
          <p:nvPr/>
        </p:nvSpPr>
        <p:spPr>
          <a:xfrm>
            <a:off x="5913689" y="2208260"/>
            <a:ext cx="1396702"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事件分析</a:t>
            </a:r>
          </a:p>
        </p:txBody>
      </p:sp>
      <p:sp>
        <p:nvSpPr>
          <p:cNvPr id="217" name="矩形 216">
            <a:extLst>
              <a:ext uri="{FF2B5EF4-FFF2-40B4-BE49-F238E27FC236}">
                <a16:creationId xmlns:a16="http://schemas.microsoft.com/office/drawing/2014/main" id="{E208F130-5514-45D7-9337-FDBFD18D3A4F}"/>
              </a:ext>
            </a:extLst>
          </p:cNvPr>
          <p:cNvSpPr/>
          <p:nvPr/>
        </p:nvSpPr>
        <p:spPr>
          <a:xfrm>
            <a:off x="5921163" y="2733513"/>
            <a:ext cx="1387495"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留存分析</a:t>
            </a:r>
          </a:p>
        </p:txBody>
      </p:sp>
      <p:sp>
        <p:nvSpPr>
          <p:cNvPr id="218" name="矩形 217">
            <a:extLst>
              <a:ext uri="{FF2B5EF4-FFF2-40B4-BE49-F238E27FC236}">
                <a16:creationId xmlns:a16="http://schemas.microsoft.com/office/drawing/2014/main" id="{E0806AC2-E820-4F0D-92ED-CED165EBB633}"/>
              </a:ext>
            </a:extLst>
          </p:cNvPr>
          <p:cNvSpPr/>
          <p:nvPr/>
        </p:nvSpPr>
        <p:spPr>
          <a:xfrm>
            <a:off x="4385026" y="2208260"/>
            <a:ext cx="1411271"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用户属性分析</a:t>
            </a:r>
          </a:p>
        </p:txBody>
      </p:sp>
      <p:sp>
        <p:nvSpPr>
          <p:cNvPr id="219" name="矩形 218">
            <a:extLst>
              <a:ext uri="{FF2B5EF4-FFF2-40B4-BE49-F238E27FC236}">
                <a16:creationId xmlns:a16="http://schemas.microsoft.com/office/drawing/2014/main" id="{06C15485-0902-468F-B085-5BF9871D151C}"/>
              </a:ext>
            </a:extLst>
          </p:cNvPr>
          <p:cNvSpPr/>
          <p:nvPr/>
        </p:nvSpPr>
        <p:spPr>
          <a:xfrm>
            <a:off x="7427784" y="2208260"/>
            <a:ext cx="1375243"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客群分析</a:t>
            </a:r>
          </a:p>
        </p:txBody>
      </p:sp>
      <p:sp>
        <p:nvSpPr>
          <p:cNvPr id="220" name="矩形 219">
            <a:extLst>
              <a:ext uri="{FF2B5EF4-FFF2-40B4-BE49-F238E27FC236}">
                <a16:creationId xmlns:a16="http://schemas.microsoft.com/office/drawing/2014/main" id="{F9F7C2C3-D653-416F-B7F4-19046F5A7599}"/>
              </a:ext>
            </a:extLst>
          </p:cNvPr>
          <p:cNvSpPr/>
          <p:nvPr/>
        </p:nvSpPr>
        <p:spPr>
          <a:xfrm>
            <a:off x="5921116" y="2471753"/>
            <a:ext cx="1387494" cy="228027"/>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zh-CN" altLang="en-US" sz="600" dirty="0"/>
              <a:t>用户</a:t>
            </a:r>
            <a:r>
              <a:rPr lang="zh-CN" altLang="en-US" sz="600"/>
              <a:t>行为序列</a:t>
            </a:r>
            <a:endParaRPr lang="en-US" altLang="zh-CN" sz="600" dirty="0"/>
          </a:p>
        </p:txBody>
      </p:sp>
      <p:sp>
        <p:nvSpPr>
          <p:cNvPr id="221" name="矩形 220">
            <a:extLst>
              <a:ext uri="{FF2B5EF4-FFF2-40B4-BE49-F238E27FC236}">
                <a16:creationId xmlns:a16="http://schemas.microsoft.com/office/drawing/2014/main" id="{6C95B22C-D3A1-4B74-9B8B-F381E9398079}"/>
              </a:ext>
            </a:extLst>
          </p:cNvPr>
          <p:cNvSpPr/>
          <p:nvPr/>
        </p:nvSpPr>
        <p:spPr>
          <a:xfrm>
            <a:off x="1326385" y="1315908"/>
            <a:ext cx="1821925" cy="237027"/>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800"/>
              <a:t>用户画像</a:t>
            </a:r>
            <a:r>
              <a:rPr lang="en-US" altLang="zh-CN" sz="800" dirty="0"/>
              <a:t> </a:t>
            </a:r>
            <a:endParaRPr lang="zh-CN" altLang="en-US" sz="800" dirty="0"/>
          </a:p>
        </p:txBody>
      </p:sp>
      <p:sp>
        <p:nvSpPr>
          <p:cNvPr id="222" name="矩形 221">
            <a:extLst>
              <a:ext uri="{FF2B5EF4-FFF2-40B4-BE49-F238E27FC236}">
                <a16:creationId xmlns:a16="http://schemas.microsoft.com/office/drawing/2014/main" id="{1A32D4FC-A19F-47C5-9931-D596983B728F}"/>
              </a:ext>
            </a:extLst>
          </p:cNvPr>
          <p:cNvSpPr/>
          <p:nvPr/>
        </p:nvSpPr>
        <p:spPr>
          <a:xfrm>
            <a:off x="1326211" y="1548203"/>
            <a:ext cx="1815530" cy="553100"/>
          </a:xfrm>
          <a:prstGeom prst="rect">
            <a:avLst/>
          </a:prstGeom>
          <a:ln w="19050">
            <a:gradFill>
              <a:gsLst>
                <a:gs pos="0">
                  <a:srgbClr val="F28F4C">
                    <a:alpha val="0"/>
                  </a:srgbClr>
                </a:gs>
                <a:gs pos="100000">
                  <a:srgbClr val="EE6B12"/>
                </a:gs>
              </a:gsLst>
              <a:lin ang="5400000" scaled="0"/>
            </a:gra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t"/>
          <a:lstStyle/>
          <a:p>
            <a:pPr>
              <a:lnSpc>
                <a:spcPct val="130000"/>
              </a:lnSpc>
            </a:pPr>
            <a:endParaRPr kumimoji="1" lang="zh-CN" altLang="en-US" sz="800" dirty="0">
              <a:solidFill>
                <a:prstClr val="black"/>
              </a:solidFill>
              <a:latin typeface="Segoe UI Light"/>
              <a:ea typeface="等线"/>
              <a:cs typeface="+mn-ea"/>
            </a:endParaRPr>
          </a:p>
        </p:txBody>
      </p:sp>
      <p:sp>
        <p:nvSpPr>
          <p:cNvPr id="223" name="TextBox 4">
            <a:extLst>
              <a:ext uri="{FF2B5EF4-FFF2-40B4-BE49-F238E27FC236}">
                <a16:creationId xmlns:a16="http://schemas.microsoft.com/office/drawing/2014/main" id="{F27E998D-22BF-43A1-89D6-FB421A5ACE7F}"/>
              </a:ext>
            </a:extLst>
          </p:cNvPr>
          <p:cNvSpPr txBox="1"/>
          <p:nvPr/>
        </p:nvSpPr>
        <p:spPr>
          <a:xfrm>
            <a:off x="1371996" y="1570431"/>
            <a:ext cx="1728317" cy="484748"/>
          </a:xfrm>
          <a:prstGeom prst="rect">
            <a:avLst/>
          </a:prstGeom>
          <a:noFill/>
        </p:spPr>
        <p:txBody>
          <a:bodyPr wrap="square" lIns="68580" tIns="34290" rIns="68580" bIns="34290" rtlCol="0">
            <a:spAutoFit/>
          </a:bodyPr>
          <a:lstStyle/>
          <a:p>
            <a:pPr algn="ctr">
              <a:lnSpc>
                <a:spcPct val="150000"/>
              </a:lnSpc>
            </a:pPr>
            <a:r>
              <a:rPr lang="zh-CN" altLang="en-US" sz="900" dirty="0">
                <a:latin typeface="微软雅黑" pitchFamily="34" charset="-122"/>
                <a:ea typeface="微软雅黑" pitchFamily="34" charset="-122"/>
              </a:rPr>
              <a:t>会员画像  权益统计  交易行为</a:t>
            </a:r>
            <a:endParaRPr lang="en-US" altLang="zh-CN" sz="900" dirty="0">
              <a:latin typeface="微软雅黑" pitchFamily="34" charset="-122"/>
              <a:ea typeface="微软雅黑" pitchFamily="34" charset="-122"/>
            </a:endParaRPr>
          </a:p>
          <a:p>
            <a:pPr algn="ctr">
              <a:lnSpc>
                <a:spcPct val="150000"/>
              </a:lnSpc>
            </a:pPr>
            <a:r>
              <a:rPr lang="zh-CN" altLang="en-US" sz="900" dirty="0">
                <a:latin typeface="微软雅黑" pitchFamily="34" charset="-122"/>
                <a:ea typeface="微软雅黑" pitchFamily="34" charset="-122"/>
              </a:rPr>
              <a:t>互动行为  用户五维雷达图</a:t>
            </a:r>
          </a:p>
        </p:txBody>
      </p:sp>
      <p:sp>
        <p:nvSpPr>
          <p:cNvPr id="224" name="矩形 223">
            <a:extLst>
              <a:ext uri="{FF2B5EF4-FFF2-40B4-BE49-F238E27FC236}">
                <a16:creationId xmlns:a16="http://schemas.microsoft.com/office/drawing/2014/main" id="{617A7050-07D5-4311-A034-32B9DAE9F5B3}"/>
              </a:ext>
            </a:extLst>
          </p:cNvPr>
          <p:cNvSpPr/>
          <p:nvPr/>
        </p:nvSpPr>
        <p:spPr>
          <a:xfrm>
            <a:off x="3226687" y="1315908"/>
            <a:ext cx="1801010" cy="237027"/>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800" dirty="0"/>
              <a:t>客群分析</a:t>
            </a:r>
          </a:p>
        </p:txBody>
      </p:sp>
      <p:sp>
        <p:nvSpPr>
          <p:cNvPr id="225" name="矩形 224">
            <a:extLst>
              <a:ext uri="{FF2B5EF4-FFF2-40B4-BE49-F238E27FC236}">
                <a16:creationId xmlns:a16="http://schemas.microsoft.com/office/drawing/2014/main" id="{8FFB8FD2-D0C5-40F0-8872-2ED7D3763F60}"/>
              </a:ext>
            </a:extLst>
          </p:cNvPr>
          <p:cNvSpPr/>
          <p:nvPr/>
        </p:nvSpPr>
        <p:spPr>
          <a:xfrm>
            <a:off x="3226686" y="1556178"/>
            <a:ext cx="1798556" cy="545125"/>
          </a:xfrm>
          <a:prstGeom prst="rect">
            <a:avLst/>
          </a:prstGeom>
          <a:ln w="19050">
            <a:gradFill>
              <a:gsLst>
                <a:gs pos="0">
                  <a:srgbClr val="F28F4C">
                    <a:alpha val="0"/>
                  </a:srgbClr>
                </a:gs>
                <a:gs pos="100000">
                  <a:srgbClr val="EE6B12"/>
                </a:gs>
              </a:gsLst>
              <a:lin ang="5400000" scaled="0"/>
            </a:gra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t"/>
          <a:lstStyle/>
          <a:p>
            <a:pPr>
              <a:lnSpc>
                <a:spcPct val="130000"/>
              </a:lnSpc>
            </a:pPr>
            <a:endParaRPr kumimoji="1" lang="zh-CN" altLang="en-US" sz="800" dirty="0">
              <a:solidFill>
                <a:prstClr val="black"/>
              </a:solidFill>
              <a:latin typeface="Segoe UI Light"/>
              <a:ea typeface="等线"/>
              <a:cs typeface="+mn-ea"/>
            </a:endParaRPr>
          </a:p>
        </p:txBody>
      </p:sp>
      <p:sp>
        <p:nvSpPr>
          <p:cNvPr id="226" name="TextBox 267">
            <a:extLst>
              <a:ext uri="{FF2B5EF4-FFF2-40B4-BE49-F238E27FC236}">
                <a16:creationId xmlns:a16="http://schemas.microsoft.com/office/drawing/2014/main" id="{F7AA7BA2-1023-43B4-BEA1-490D69FB7EE0}"/>
              </a:ext>
            </a:extLst>
          </p:cNvPr>
          <p:cNvSpPr txBox="1"/>
          <p:nvPr/>
        </p:nvSpPr>
        <p:spPr>
          <a:xfrm>
            <a:off x="3262285" y="1570431"/>
            <a:ext cx="1728317" cy="484748"/>
          </a:xfrm>
          <a:prstGeom prst="rect">
            <a:avLst/>
          </a:prstGeom>
          <a:noFill/>
        </p:spPr>
        <p:txBody>
          <a:bodyPr wrap="square" lIns="68580" tIns="34290" rIns="68580" bIns="34290" rtlCol="0">
            <a:spAutoFit/>
          </a:bodyPr>
          <a:lstStyle/>
          <a:p>
            <a:pPr algn="ctr">
              <a:lnSpc>
                <a:spcPct val="150000"/>
              </a:lnSpc>
            </a:pPr>
            <a:r>
              <a:rPr lang="zh-CN" altLang="en-US" sz="900" dirty="0">
                <a:latin typeface="微软雅黑" pitchFamily="34" charset="-122"/>
                <a:ea typeface="微软雅黑" pitchFamily="34" charset="-122"/>
              </a:rPr>
              <a:t>静态模型  动态模型</a:t>
            </a:r>
            <a:endParaRPr lang="en-US" altLang="zh-CN" sz="900" dirty="0">
              <a:latin typeface="微软雅黑" pitchFamily="34" charset="-122"/>
              <a:ea typeface="微软雅黑" pitchFamily="34" charset="-122"/>
            </a:endParaRPr>
          </a:p>
          <a:p>
            <a:pPr algn="ctr">
              <a:lnSpc>
                <a:spcPct val="150000"/>
              </a:lnSpc>
            </a:pPr>
            <a:r>
              <a:rPr lang="en-US" altLang="zh-CN" sz="900" dirty="0">
                <a:latin typeface="微软雅黑" pitchFamily="34" charset="-122"/>
                <a:ea typeface="微软雅黑" pitchFamily="34" charset="-122"/>
              </a:rPr>
              <a:t>RFM</a:t>
            </a:r>
            <a:r>
              <a:rPr lang="zh-CN" altLang="en-US" sz="900" dirty="0">
                <a:latin typeface="微软雅黑" pitchFamily="34" charset="-122"/>
                <a:ea typeface="微软雅黑" pitchFamily="34" charset="-122"/>
              </a:rPr>
              <a:t>模型  </a:t>
            </a:r>
            <a:r>
              <a:rPr lang="en-US" altLang="zh-CN" sz="900" dirty="0">
                <a:latin typeface="微软雅黑" pitchFamily="34" charset="-122"/>
                <a:ea typeface="微软雅黑" pitchFamily="34" charset="-122"/>
              </a:rPr>
              <a:t>CLV</a:t>
            </a:r>
            <a:r>
              <a:rPr lang="zh-CN" altLang="en-US" sz="900" dirty="0">
                <a:latin typeface="微软雅黑" pitchFamily="34" charset="-122"/>
                <a:ea typeface="微软雅黑" pitchFamily="34" charset="-122"/>
              </a:rPr>
              <a:t>模型</a:t>
            </a:r>
          </a:p>
        </p:txBody>
      </p:sp>
      <p:sp>
        <p:nvSpPr>
          <p:cNvPr id="227" name="矩形 226">
            <a:extLst>
              <a:ext uri="{FF2B5EF4-FFF2-40B4-BE49-F238E27FC236}">
                <a16:creationId xmlns:a16="http://schemas.microsoft.com/office/drawing/2014/main" id="{C98E7353-A9D2-44EF-B653-25A8B5A0588C}"/>
              </a:ext>
            </a:extLst>
          </p:cNvPr>
          <p:cNvSpPr/>
          <p:nvPr/>
        </p:nvSpPr>
        <p:spPr>
          <a:xfrm>
            <a:off x="5110186" y="1315908"/>
            <a:ext cx="1822099" cy="237027"/>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800" dirty="0"/>
              <a:t>智能推荐</a:t>
            </a:r>
          </a:p>
        </p:txBody>
      </p:sp>
      <p:sp>
        <p:nvSpPr>
          <p:cNvPr id="228" name="矩形 227">
            <a:extLst>
              <a:ext uri="{FF2B5EF4-FFF2-40B4-BE49-F238E27FC236}">
                <a16:creationId xmlns:a16="http://schemas.microsoft.com/office/drawing/2014/main" id="{9DE374DB-966F-4DFE-8A93-F9E6ADC37836}"/>
              </a:ext>
            </a:extLst>
          </p:cNvPr>
          <p:cNvSpPr/>
          <p:nvPr/>
        </p:nvSpPr>
        <p:spPr>
          <a:xfrm>
            <a:off x="5110185" y="1556178"/>
            <a:ext cx="1822100" cy="545125"/>
          </a:xfrm>
          <a:prstGeom prst="rect">
            <a:avLst/>
          </a:prstGeom>
          <a:ln w="19050">
            <a:gradFill>
              <a:gsLst>
                <a:gs pos="0">
                  <a:srgbClr val="F28F4C">
                    <a:alpha val="0"/>
                  </a:srgbClr>
                </a:gs>
                <a:gs pos="100000">
                  <a:srgbClr val="EE6B12"/>
                </a:gs>
              </a:gsLst>
              <a:lin ang="5400000" scaled="0"/>
            </a:gra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t"/>
          <a:lstStyle/>
          <a:p>
            <a:pPr>
              <a:lnSpc>
                <a:spcPct val="130000"/>
              </a:lnSpc>
            </a:pPr>
            <a:endParaRPr kumimoji="1" lang="zh-CN" altLang="en-US" sz="800" dirty="0">
              <a:solidFill>
                <a:prstClr val="black"/>
              </a:solidFill>
              <a:latin typeface="Segoe UI Light"/>
              <a:ea typeface="等线"/>
              <a:cs typeface="+mn-ea"/>
            </a:endParaRPr>
          </a:p>
        </p:txBody>
      </p:sp>
      <p:sp>
        <p:nvSpPr>
          <p:cNvPr id="229" name="TextBox 271">
            <a:extLst>
              <a:ext uri="{FF2B5EF4-FFF2-40B4-BE49-F238E27FC236}">
                <a16:creationId xmlns:a16="http://schemas.microsoft.com/office/drawing/2014/main" id="{82359D7A-00DC-4588-9731-8D64A01BF535}"/>
              </a:ext>
            </a:extLst>
          </p:cNvPr>
          <p:cNvSpPr txBox="1"/>
          <p:nvPr/>
        </p:nvSpPr>
        <p:spPr>
          <a:xfrm>
            <a:off x="5152573" y="1570431"/>
            <a:ext cx="1728317" cy="484748"/>
          </a:xfrm>
          <a:prstGeom prst="rect">
            <a:avLst/>
          </a:prstGeom>
          <a:noFill/>
        </p:spPr>
        <p:txBody>
          <a:bodyPr wrap="square" lIns="68580" tIns="34290" rIns="68580" bIns="34290" rtlCol="0">
            <a:spAutoFit/>
          </a:bodyPr>
          <a:lstStyle/>
          <a:p>
            <a:pPr algn="ctr">
              <a:lnSpc>
                <a:spcPct val="150000"/>
              </a:lnSpc>
            </a:pPr>
            <a:r>
              <a:rPr lang="zh-CN" altLang="en-US" sz="900" dirty="0">
                <a:latin typeface="微软雅黑" pitchFamily="34" charset="-122"/>
                <a:ea typeface="微软雅黑" pitchFamily="34" charset="-122"/>
              </a:rPr>
              <a:t>客群优化场景  营销优化场景</a:t>
            </a:r>
            <a:endParaRPr lang="en-US" altLang="zh-CN" sz="900" dirty="0">
              <a:latin typeface="微软雅黑" pitchFamily="34" charset="-122"/>
              <a:ea typeface="微软雅黑" pitchFamily="34" charset="-122"/>
            </a:endParaRPr>
          </a:p>
          <a:p>
            <a:pPr algn="ctr">
              <a:lnSpc>
                <a:spcPct val="150000"/>
              </a:lnSpc>
            </a:pPr>
            <a:r>
              <a:rPr lang="zh-CN" altLang="en-US" sz="900" dirty="0">
                <a:latin typeface="微软雅黑" pitchFamily="34" charset="-122"/>
                <a:ea typeface="微软雅黑" pitchFamily="34" charset="-122"/>
              </a:rPr>
              <a:t>用户优化场景</a:t>
            </a:r>
          </a:p>
        </p:txBody>
      </p:sp>
      <p:sp>
        <p:nvSpPr>
          <p:cNvPr id="230" name="矩形 229">
            <a:extLst>
              <a:ext uri="{FF2B5EF4-FFF2-40B4-BE49-F238E27FC236}">
                <a16:creationId xmlns:a16="http://schemas.microsoft.com/office/drawing/2014/main" id="{ED83D2A1-8D5D-4976-A353-6EB5F7D9014C}"/>
              </a:ext>
            </a:extLst>
          </p:cNvPr>
          <p:cNvSpPr/>
          <p:nvPr/>
        </p:nvSpPr>
        <p:spPr>
          <a:xfrm>
            <a:off x="7017230" y="1315908"/>
            <a:ext cx="1785797" cy="237027"/>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800" dirty="0"/>
              <a:t>营销活动</a:t>
            </a:r>
          </a:p>
        </p:txBody>
      </p:sp>
      <p:sp>
        <p:nvSpPr>
          <p:cNvPr id="231" name="矩形 230">
            <a:extLst>
              <a:ext uri="{FF2B5EF4-FFF2-40B4-BE49-F238E27FC236}">
                <a16:creationId xmlns:a16="http://schemas.microsoft.com/office/drawing/2014/main" id="{A3761C3E-70E9-4CDA-8FB7-EA142F22F7FF}"/>
              </a:ext>
            </a:extLst>
          </p:cNvPr>
          <p:cNvSpPr/>
          <p:nvPr/>
        </p:nvSpPr>
        <p:spPr>
          <a:xfrm>
            <a:off x="7017229" y="1556178"/>
            <a:ext cx="1785797" cy="545125"/>
          </a:xfrm>
          <a:prstGeom prst="rect">
            <a:avLst/>
          </a:prstGeom>
          <a:ln w="19050">
            <a:gradFill>
              <a:gsLst>
                <a:gs pos="0">
                  <a:srgbClr val="F28F4C">
                    <a:alpha val="0"/>
                  </a:srgbClr>
                </a:gs>
                <a:gs pos="100000">
                  <a:srgbClr val="EE6B12"/>
                </a:gs>
              </a:gsLst>
              <a:lin ang="5400000" scaled="0"/>
            </a:gra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t"/>
          <a:lstStyle/>
          <a:p>
            <a:pPr>
              <a:lnSpc>
                <a:spcPct val="130000"/>
              </a:lnSpc>
            </a:pPr>
            <a:endParaRPr kumimoji="1" lang="zh-CN" altLang="en-US" sz="800" dirty="0">
              <a:solidFill>
                <a:prstClr val="black"/>
              </a:solidFill>
              <a:latin typeface="Segoe UI Light"/>
              <a:ea typeface="等线"/>
              <a:cs typeface="+mn-ea"/>
            </a:endParaRPr>
          </a:p>
        </p:txBody>
      </p:sp>
      <p:sp>
        <p:nvSpPr>
          <p:cNvPr id="232" name="TextBox 275">
            <a:extLst>
              <a:ext uri="{FF2B5EF4-FFF2-40B4-BE49-F238E27FC236}">
                <a16:creationId xmlns:a16="http://schemas.microsoft.com/office/drawing/2014/main" id="{2D8F941F-EE33-4134-94C9-45294DE4719C}"/>
              </a:ext>
            </a:extLst>
          </p:cNvPr>
          <p:cNvSpPr txBox="1"/>
          <p:nvPr/>
        </p:nvSpPr>
        <p:spPr>
          <a:xfrm>
            <a:off x="7042860" y="1570431"/>
            <a:ext cx="1728317" cy="484748"/>
          </a:xfrm>
          <a:prstGeom prst="rect">
            <a:avLst/>
          </a:prstGeom>
          <a:noFill/>
        </p:spPr>
        <p:txBody>
          <a:bodyPr wrap="square" lIns="68580" tIns="34290" rIns="68580" bIns="34290" rtlCol="0">
            <a:spAutoFit/>
          </a:bodyPr>
          <a:lstStyle/>
          <a:p>
            <a:pPr algn="ctr">
              <a:lnSpc>
                <a:spcPct val="150000"/>
              </a:lnSpc>
            </a:pPr>
            <a:r>
              <a:rPr lang="zh-CN" altLang="en-US" sz="900" dirty="0">
                <a:latin typeface="微软雅黑" pitchFamily="34" charset="-122"/>
                <a:ea typeface="微软雅黑" pitchFamily="34" charset="-122"/>
              </a:rPr>
              <a:t>预警模型  活动</a:t>
            </a:r>
            <a:r>
              <a:rPr lang="en-US" altLang="zh-CN" sz="900" dirty="0">
                <a:latin typeface="微软雅黑" pitchFamily="34" charset="-122"/>
                <a:ea typeface="微软雅黑" pitchFamily="34" charset="-122"/>
              </a:rPr>
              <a:t>ROI </a:t>
            </a:r>
          </a:p>
          <a:p>
            <a:pPr algn="ctr">
              <a:lnSpc>
                <a:spcPct val="150000"/>
              </a:lnSpc>
            </a:pPr>
            <a:r>
              <a:rPr lang="zh-CN" altLang="en-US" sz="900" dirty="0">
                <a:latin typeface="微软雅黑" pitchFamily="34" charset="-122"/>
                <a:ea typeface="微软雅黑" pitchFamily="34" charset="-122"/>
              </a:rPr>
              <a:t>来源分析</a:t>
            </a:r>
          </a:p>
        </p:txBody>
      </p:sp>
      <p:sp>
        <p:nvSpPr>
          <p:cNvPr id="233" name="矩形 232">
            <a:extLst>
              <a:ext uri="{FF2B5EF4-FFF2-40B4-BE49-F238E27FC236}">
                <a16:creationId xmlns:a16="http://schemas.microsoft.com/office/drawing/2014/main" id="{B27E5BA0-27D9-4CE2-A8B2-89412CBF90D7}"/>
              </a:ext>
            </a:extLst>
          </p:cNvPr>
          <p:cNvSpPr/>
          <p:nvPr/>
        </p:nvSpPr>
        <p:spPr>
          <a:xfrm>
            <a:off x="534202" y="761016"/>
            <a:ext cx="600164" cy="207749"/>
          </a:xfrm>
          <a:prstGeom prst="rect">
            <a:avLst/>
          </a:prstGeom>
        </p:spPr>
        <p:txBody>
          <a:bodyPr wrap="none" lIns="68580" tIns="34290" rIns="68580" bIns="34290">
            <a:spAutoFit/>
          </a:bodyPr>
          <a:lstStyle/>
          <a:p>
            <a:pPr algn="r"/>
            <a:r>
              <a:rPr lang="zh-CN" altLang="en-US" sz="900" dirty="0"/>
              <a:t>数据门户</a:t>
            </a:r>
          </a:p>
        </p:txBody>
      </p:sp>
      <p:sp>
        <p:nvSpPr>
          <p:cNvPr id="234" name="矩形 233">
            <a:extLst>
              <a:ext uri="{FF2B5EF4-FFF2-40B4-BE49-F238E27FC236}">
                <a16:creationId xmlns:a16="http://schemas.microsoft.com/office/drawing/2014/main" id="{EF691156-E56A-4B9F-B4CE-405CFE07D455}"/>
              </a:ext>
            </a:extLst>
          </p:cNvPr>
          <p:cNvSpPr/>
          <p:nvPr/>
        </p:nvSpPr>
        <p:spPr>
          <a:xfrm>
            <a:off x="534202" y="1277036"/>
            <a:ext cx="600164" cy="207749"/>
          </a:xfrm>
          <a:prstGeom prst="rect">
            <a:avLst/>
          </a:prstGeom>
        </p:spPr>
        <p:txBody>
          <a:bodyPr wrap="none" lIns="68580" tIns="34290" rIns="68580" bIns="34290">
            <a:spAutoFit/>
          </a:bodyPr>
          <a:lstStyle/>
          <a:p>
            <a:pPr algn="r"/>
            <a:r>
              <a:rPr lang="zh-CN" altLang="en-US" sz="900" dirty="0"/>
              <a:t>数据应用</a:t>
            </a:r>
            <a:endParaRPr lang="en-US" altLang="zh-CN" sz="900" dirty="0"/>
          </a:p>
        </p:txBody>
      </p:sp>
      <p:sp>
        <p:nvSpPr>
          <p:cNvPr id="235" name="矩形 234">
            <a:extLst>
              <a:ext uri="{FF2B5EF4-FFF2-40B4-BE49-F238E27FC236}">
                <a16:creationId xmlns:a16="http://schemas.microsoft.com/office/drawing/2014/main" id="{D328A68D-5BFC-43A5-9E5C-654E1A85E3D8}"/>
              </a:ext>
            </a:extLst>
          </p:cNvPr>
          <p:cNvSpPr/>
          <p:nvPr/>
        </p:nvSpPr>
        <p:spPr>
          <a:xfrm>
            <a:off x="534202" y="2140134"/>
            <a:ext cx="600164" cy="207749"/>
          </a:xfrm>
          <a:prstGeom prst="rect">
            <a:avLst/>
          </a:prstGeom>
        </p:spPr>
        <p:txBody>
          <a:bodyPr wrap="none" lIns="68580" tIns="34290" rIns="68580" bIns="34290">
            <a:spAutoFit/>
          </a:bodyPr>
          <a:lstStyle/>
          <a:p>
            <a:pPr algn="r"/>
            <a:r>
              <a:rPr lang="zh-CN" altLang="en-US" sz="900" dirty="0"/>
              <a:t>数据服务</a:t>
            </a:r>
            <a:endParaRPr lang="en-US" altLang="zh-CN" sz="900" dirty="0"/>
          </a:p>
        </p:txBody>
      </p:sp>
      <p:sp>
        <p:nvSpPr>
          <p:cNvPr id="236" name="矩形 235">
            <a:extLst>
              <a:ext uri="{FF2B5EF4-FFF2-40B4-BE49-F238E27FC236}">
                <a16:creationId xmlns:a16="http://schemas.microsoft.com/office/drawing/2014/main" id="{74666CB0-A7C8-4F19-B719-C2F2DA4942F2}"/>
              </a:ext>
            </a:extLst>
          </p:cNvPr>
          <p:cNvSpPr/>
          <p:nvPr/>
        </p:nvSpPr>
        <p:spPr>
          <a:xfrm>
            <a:off x="534201" y="3034956"/>
            <a:ext cx="600164" cy="346249"/>
          </a:xfrm>
          <a:prstGeom prst="rect">
            <a:avLst/>
          </a:prstGeom>
        </p:spPr>
        <p:txBody>
          <a:bodyPr wrap="square" lIns="68580" tIns="34290" rIns="68580" bIns="34290">
            <a:spAutoFit/>
          </a:bodyPr>
          <a:lstStyle/>
          <a:p>
            <a:pPr algn="r"/>
            <a:r>
              <a:rPr lang="zh-CN" altLang="en-US" sz="900" dirty="0"/>
              <a:t>数据存储</a:t>
            </a:r>
            <a:endParaRPr lang="en-US" altLang="zh-CN" sz="900" dirty="0"/>
          </a:p>
          <a:p>
            <a:pPr algn="r"/>
            <a:r>
              <a:rPr lang="zh-CN" altLang="en-US" sz="900" dirty="0"/>
              <a:t>及计算</a:t>
            </a:r>
            <a:endParaRPr lang="en-US" altLang="zh-CN" sz="900" dirty="0"/>
          </a:p>
        </p:txBody>
      </p:sp>
      <p:sp>
        <p:nvSpPr>
          <p:cNvPr id="237" name="矩形 236">
            <a:extLst>
              <a:ext uri="{FF2B5EF4-FFF2-40B4-BE49-F238E27FC236}">
                <a16:creationId xmlns:a16="http://schemas.microsoft.com/office/drawing/2014/main" id="{9561B162-EEB5-4F32-86C9-9B26A6232513}"/>
              </a:ext>
            </a:extLst>
          </p:cNvPr>
          <p:cNvSpPr/>
          <p:nvPr/>
        </p:nvSpPr>
        <p:spPr>
          <a:xfrm>
            <a:off x="534202" y="4218741"/>
            <a:ext cx="600164" cy="207749"/>
          </a:xfrm>
          <a:prstGeom prst="rect">
            <a:avLst/>
          </a:prstGeom>
        </p:spPr>
        <p:txBody>
          <a:bodyPr wrap="none" lIns="68580" tIns="34290" rIns="68580" bIns="34290">
            <a:spAutoFit/>
          </a:bodyPr>
          <a:lstStyle/>
          <a:p>
            <a:pPr algn="r"/>
            <a:r>
              <a:rPr lang="zh-CN" altLang="en-US" sz="900" dirty="0"/>
              <a:t>数据收集</a:t>
            </a:r>
          </a:p>
        </p:txBody>
      </p:sp>
      <p:sp>
        <p:nvSpPr>
          <p:cNvPr id="238" name="矩形 237">
            <a:extLst>
              <a:ext uri="{FF2B5EF4-FFF2-40B4-BE49-F238E27FC236}">
                <a16:creationId xmlns:a16="http://schemas.microsoft.com/office/drawing/2014/main" id="{EEB39D4E-6AA9-48C2-963A-6F5742AE76B2}"/>
              </a:ext>
            </a:extLst>
          </p:cNvPr>
          <p:cNvSpPr/>
          <p:nvPr/>
        </p:nvSpPr>
        <p:spPr>
          <a:xfrm>
            <a:off x="649618" y="4610944"/>
            <a:ext cx="484748" cy="207749"/>
          </a:xfrm>
          <a:prstGeom prst="rect">
            <a:avLst/>
          </a:prstGeom>
        </p:spPr>
        <p:txBody>
          <a:bodyPr wrap="none" lIns="68580" tIns="34290" rIns="68580" bIns="34290">
            <a:spAutoFit/>
          </a:bodyPr>
          <a:lstStyle/>
          <a:p>
            <a:pPr algn="r"/>
            <a:r>
              <a:rPr lang="zh-CN" altLang="en-US" sz="900" dirty="0"/>
              <a:t>数据源</a:t>
            </a:r>
          </a:p>
        </p:txBody>
      </p:sp>
      <p:cxnSp>
        <p:nvCxnSpPr>
          <p:cNvPr id="239" name="直接连接符 238">
            <a:extLst>
              <a:ext uri="{FF2B5EF4-FFF2-40B4-BE49-F238E27FC236}">
                <a16:creationId xmlns:a16="http://schemas.microsoft.com/office/drawing/2014/main" id="{7520744A-0FB8-4F84-BF18-F614A41B4812}"/>
              </a:ext>
            </a:extLst>
          </p:cNvPr>
          <p:cNvCxnSpPr/>
          <p:nvPr/>
        </p:nvCxnSpPr>
        <p:spPr>
          <a:xfrm>
            <a:off x="1170264" y="824526"/>
            <a:ext cx="0" cy="406081"/>
          </a:xfrm>
          <a:prstGeom prst="line">
            <a:avLst/>
          </a:prstGeom>
          <a:ln w="19050">
            <a:gradFill>
              <a:gsLst>
                <a:gs pos="100000">
                  <a:srgbClr val="F28F4C">
                    <a:alpha val="0"/>
                  </a:srgbClr>
                </a:gs>
                <a:gs pos="1000">
                  <a:srgbClr val="EE6B12"/>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240" name="直接连接符 239">
            <a:extLst>
              <a:ext uri="{FF2B5EF4-FFF2-40B4-BE49-F238E27FC236}">
                <a16:creationId xmlns:a16="http://schemas.microsoft.com/office/drawing/2014/main" id="{DC7E04B0-4C15-419E-8A6C-3135AC68E1CA}"/>
              </a:ext>
            </a:extLst>
          </p:cNvPr>
          <p:cNvCxnSpPr>
            <a:cxnSpLocks/>
          </p:cNvCxnSpPr>
          <p:nvPr/>
        </p:nvCxnSpPr>
        <p:spPr>
          <a:xfrm>
            <a:off x="1170264" y="1328058"/>
            <a:ext cx="0" cy="773245"/>
          </a:xfrm>
          <a:prstGeom prst="line">
            <a:avLst/>
          </a:prstGeom>
          <a:ln w="19050">
            <a:gradFill>
              <a:gsLst>
                <a:gs pos="100000">
                  <a:srgbClr val="F28F4C">
                    <a:alpha val="0"/>
                  </a:srgbClr>
                </a:gs>
                <a:gs pos="1000">
                  <a:srgbClr val="EE6B12"/>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3E2721E6-8BDE-4C5C-B73E-F9C54D913475}"/>
              </a:ext>
            </a:extLst>
          </p:cNvPr>
          <p:cNvCxnSpPr>
            <a:cxnSpLocks/>
          </p:cNvCxnSpPr>
          <p:nvPr/>
        </p:nvCxnSpPr>
        <p:spPr>
          <a:xfrm>
            <a:off x="1170264" y="2196865"/>
            <a:ext cx="0" cy="764675"/>
          </a:xfrm>
          <a:prstGeom prst="line">
            <a:avLst/>
          </a:prstGeom>
          <a:ln w="19050">
            <a:gradFill>
              <a:gsLst>
                <a:gs pos="100000">
                  <a:srgbClr val="F28F4C">
                    <a:alpha val="0"/>
                  </a:srgbClr>
                </a:gs>
                <a:gs pos="1000">
                  <a:srgbClr val="EE6B12"/>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242" name="直接连接符 241">
            <a:extLst>
              <a:ext uri="{FF2B5EF4-FFF2-40B4-BE49-F238E27FC236}">
                <a16:creationId xmlns:a16="http://schemas.microsoft.com/office/drawing/2014/main" id="{B9E6BE9F-3929-463A-B0AC-C3DA0F0A7E6F}"/>
              </a:ext>
            </a:extLst>
          </p:cNvPr>
          <p:cNvCxnSpPr>
            <a:cxnSpLocks/>
          </p:cNvCxnSpPr>
          <p:nvPr/>
        </p:nvCxnSpPr>
        <p:spPr>
          <a:xfrm>
            <a:off x="1170264" y="3082204"/>
            <a:ext cx="0" cy="1142888"/>
          </a:xfrm>
          <a:prstGeom prst="line">
            <a:avLst/>
          </a:prstGeom>
          <a:ln w="19050">
            <a:gradFill>
              <a:gsLst>
                <a:gs pos="100000">
                  <a:srgbClr val="F28F4C">
                    <a:alpha val="0"/>
                  </a:srgbClr>
                </a:gs>
                <a:gs pos="1000">
                  <a:srgbClr val="EE6B12"/>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243" name="直接连接符 242">
            <a:extLst>
              <a:ext uri="{FF2B5EF4-FFF2-40B4-BE49-F238E27FC236}">
                <a16:creationId xmlns:a16="http://schemas.microsoft.com/office/drawing/2014/main" id="{EDE1BF49-1308-47A3-96BD-A387D28093D3}"/>
              </a:ext>
            </a:extLst>
          </p:cNvPr>
          <p:cNvCxnSpPr>
            <a:cxnSpLocks/>
          </p:cNvCxnSpPr>
          <p:nvPr/>
        </p:nvCxnSpPr>
        <p:spPr>
          <a:xfrm>
            <a:off x="1170264" y="4264854"/>
            <a:ext cx="0" cy="281047"/>
          </a:xfrm>
          <a:prstGeom prst="line">
            <a:avLst/>
          </a:prstGeom>
          <a:ln w="19050">
            <a:gradFill>
              <a:gsLst>
                <a:gs pos="100000">
                  <a:srgbClr val="F28F4C">
                    <a:alpha val="0"/>
                  </a:srgbClr>
                </a:gs>
                <a:gs pos="1000">
                  <a:srgbClr val="EE6B12"/>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244" name="直接连接符 243">
            <a:extLst>
              <a:ext uri="{FF2B5EF4-FFF2-40B4-BE49-F238E27FC236}">
                <a16:creationId xmlns:a16="http://schemas.microsoft.com/office/drawing/2014/main" id="{24C151FB-BD71-411D-AA1B-CD99DA05DB69}"/>
              </a:ext>
            </a:extLst>
          </p:cNvPr>
          <p:cNvCxnSpPr>
            <a:cxnSpLocks/>
          </p:cNvCxnSpPr>
          <p:nvPr/>
        </p:nvCxnSpPr>
        <p:spPr>
          <a:xfrm>
            <a:off x="1170264" y="4658545"/>
            <a:ext cx="0" cy="385869"/>
          </a:xfrm>
          <a:prstGeom prst="line">
            <a:avLst/>
          </a:prstGeom>
          <a:ln w="19050">
            <a:gradFill>
              <a:gsLst>
                <a:gs pos="100000">
                  <a:srgbClr val="F28F4C">
                    <a:alpha val="0"/>
                  </a:srgbClr>
                </a:gs>
                <a:gs pos="1000">
                  <a:srgbClr val="EE6B12"/>
                </a:gs>
              </a:gsLst>
              <a:lin ang="5400000" scaled="0"/>
            </a:gra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71186" y="2380581"/>
            <a:ext cx="738664" cy="410369"/>
          </a:xfrm>
          <a:prstGeom prst="rect">
            <a:avLst/>
          </a:prstGeom>
          <a:noFill/>
        </p:spPr>
        <p:txBody>
          <a:bodyPr vert="eaVert" wrap="none" lIns="0" tIns="0" rIns="0" bIns="0" rtlCol="0">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必填</a:t>
            </a:r>
            <a:endParaRPr lang="en-US" altLang="zh-CN" sz="1600" b="1" dirty="0">
              <a:solidFill>
                <a:srgbClr val="FF0000"/>
              </a:solidFill>
              <a:latin typeface="微软雅黑" panose="020B0503020204020204" pitchFamily="34" charset="-122"/>
              <a:ea typeface="微软雅黑" panose="020B0503020204020204" pitchFamily="34" charset="-122"/>
            </a:endParaRPr>
          </a:p>
          <a:p>
            <a:endParaRPr lang="en-US" altLang="zh-CN" sz="1600" b="1" dirty="0">
              <a:solidFill>
                <a:srgbClr val="FF0000"/>
              </a:solidFill>
              <a:latin typeface="微软雅黑" panose="020B0503020204020204" pitchFamily="34" charset="-122"/>
              <a:ea typeface="微软雅黑" panose="020B0503020204020204" pitchFamily="34" charset="-122"/>
            </a:endParaRPr>
          </a:p>
          <a:p>
            <a:endParaRPr lang="zh-CN" altLang="en-US" sz="1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102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企业数据应用流程</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2" name="矩形 1"/>
          <p:cNvSpPr/>
          <p:nvPr/>
        </p:nvSpPr>
        <p:spPr>
          <a:xfrm>
            <a:off x="683568" y="699542"/>
            <a:ext cx="7992888" cy="792088"/>
          </a:xfrm>
          <a:prstGeom prst="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683568" y="1819734"/>
            <a:ext cx="7992888" cy="968039"/>
          </a:xfrm>
          <a:prstGeom prst="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683568" y="3117616"/>
            <a:ext cx="7992888" cy="780475"/>
          </a:xfrm>
          <a:prstGeom prst="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83568" y="4227934"/>
            <a:ext cx="7992888" cy="792088"/>
          </a:xfrm>
          <a:prstGeom prst="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827584" y="849364"/>
            <a:ext cx="615553" cy="492443"/>
          </a:xfrm>
          <a:prstGeom prst="rect">
            <a:avLst/>
          </a:prstGeom>
          <a:noFill/>
        </p:spPr>
        <p:txBody>
          <a:bodyPr wrap="none" lIns="0" tIns="0" rIns="0" bIns="0" rtlCol="0">
            <a:spAutoFit/>
          </a:bodyPr>
          <a:lstStyle/>
          <a:p>
            <a:pPr algn="ctr"/>
            <a:r>
              <a:rPr kumimoji="1" lang="zh-CN" altLang="en-US" sz="1600" dirty="0">
                <a:solidFill>
                  <a:schemeClr val="accent6"/>
                </a:solidFill>
                <a:latin typeface="微软雅黑" panose="020B0503020204020204" pitchFamily="34" charset="-122"/>
                <a:ea typeface="微软雅黑" panose="020B0503020204020204" pitchFamily="34" charset="-122"/>
              </a:rPr>
              <a:t>数据</a:t>
            </a:r>
            <a:endParaRPr kumimoji="1" lang="en-US" altLang="zh-CN" sz="1600" dirty="0">
              <a:solidFill>
                <a:schemeClr val="accent6"/>
              </a:solidFill>
              <a:latin typeface="微软雅黑" panose="020B0503020204020204" pitchFamily="34" charset="-122"/>
              <a:ea typeface="微软雅黑" panose="020B0503020204020204" pitchFamily="34" charset="-122"/>
            </a:endParaRPr>
          </a:p>
          <a:p>
            <a:pPr algn="ctr"/>
            <a:r>
              <a:rPr kumimoji="1" lang="zh-CN" altLang="en-US" sz="1600" dirty="0">
                <a:solidFill>
                  <a:schemeClr val="accent6"/>
                </a:solidFill>
                <a:latin typeface="微软雅黑" panose="020B0503020204020204" pitchFamily="34" charset="-122"/>
                <a:ea typeface="微软雅黑" panose="020B0503020204020204" pitchFamily="34" charset="-122"/>
              </a:rPr>
              <a:t>应用层</a:t>
            </a:r>
          </a:p>
        </p:txBody>
      </p:sp>
      <p:sp>
        <p:nvSpPr>
          <p:cNvPr id="26" name="文本框 25"/>
          <p:cNvSpPr txBox="1"/>
          <p:nvPr/>
        </p:nvSpPr>
        <p:spPr>
          <a:xfrm>
            <a:off x="906021" y="1965488"/>
            <a:ext cx="410369" cy="492443"/>
          </a:xfrm>
          <a:prstGeom prst="rect">
            <a:avLst/>
          </a:prstGeom>
          <a:noFill/>
        </p:spPr>
        <p:txBody>
          <a:bodyPr wrap="none" lIns="0" tIns="0" rIns="0" bIns="0" rtlCol="0">
            <a:spAutoFit/>
          </a:bodyPr>
          <a:lstStyle/>
          <a:p>
            <a:pPr algn="ctr"/>
            <a:r>
              <a:rPr kumimoji="1" lang="zh-CN" altLang="en-US" sz="1600" dirty="0">
                <a:solidFill>
                  <a:schemeClr val="accent6"/>
                </a:solidFill>
                <a:latin typeface="微软雅黑" panose="020B0503020204020204" pitchFamily="34" charset="-122"/>
                <a:ea typeface="微软雅黑" panose="020B0503020204020204" pitchFamily="34" charset="-122"/>
              </a:rPr>
              <a:t>数据</a:t>
            </a:r>
            <a:endParaRPr kumimoji="1" lang="en-US" altLang="zh-CN" sz="1600" dirty="0">
              <a:solidFill>
                <a:schemeClr val="accent6"/>
              </a:solidFill>
              <a:latin typeface="微软雅黑" panose="020B0503020204020204" pitchFamily="34" charset="-122"/>
              <a:ea typeface="微软雅黑" panose="020B0503020204020204" pitchFamily="34" charset="-122"/>
            </a:endParaRPr>
          </a:p>
          <a:p>
            <a:pPr algn="ctr"/>
            <a:r>
              <a:rPr kumimoji="1" lang="zh-CN" altLang="en-US" sz="1600" dirty="0">
                <a:solidFill>
                  <a:schemeClr val="accent6"/>
                </a:solidFill>
                <a:latin typeface="微软雅黑" panose="020B0503020204020204" pitchFamily="34" charset="-122"/>
                <a:ea typeface="微软雅黑" panose="020B0503020204020204" pitchFamily="34" charset="-122"/>
              </a:rPr>
              <a:t>建模</a:t>
            </a:r>
          </a:p>
        </p:txBody>
      </p:sp>
      <p:sp>
        <p:nvSpPr>
          <p:cNvPr id="27" name="文本框 26"/>
          <p:cNvSpPr txBox="1"/>
          <p:nvPr/>
        </p:nvSpPr>
        <p:spPr>
          <a:xfrm>
            <a:off x="906023" y="3261632"/>
            <a:ext cx="410369" cy="492443"/>
          </a:xfrm>
          <a:prstGeom prst="rect">
            <a:avLst/>
          </a:prstGeom>
          <a:noFill/>
        </p:spPr>
        <p:txBody>
          <a:bodyPr wrap="none" lIns="0" tIns="0" rIns="0" bIns="0" rtlCol="0">
            <a:spAutoFit/>
          </a:bodyPr>
          <a:lstStyle/>
          <a:p>
            <a:pPr algn="ctr"/>
            <a:r>
              <a:rPr kumimoji="1" lang="zh-CN" altLang="en-US" sz="1600" dirty="0">
                <a:solidFill>
                  <a:schemeClr val="accent6"/>
                </a:solidFill>
                <a:latin typeface="微软雅黑" panose="020B0503020204020204" pitchFamily="34" charset="-122"/>
                <a:ea typeface="微软雅黑" panose="020B0503020204020204" pitchFamily="34" charset="-122"/>
              </a:rPr>
              <a:t>数据</a:t>
            </a:r>
            <a:endParaRPr kumimoji="1" lang="en-US" altLang="zh-CN" sz="1600" dirty="0">
              <a:solidFill>
                <a:schemeClr val="accent6"/>
              </a:solidFill>
              <a:latin typeface="微软雅黑" panose="020B0503020204020204" pitchFamily="34" charset="-122"/>
              <a:ea typeface="微软雅黑" panose="020B0503020204020204" pitchFamily="34" charset="-122"/>
            </a:endParaRPr>
          </a:p>
          <a:p>
            <a:pPr algn="ctr"/>
            <a:r>
              <a:rPr kumimoji="1" lang="zh-CN" altLang="en-US" sz="1600" dirty="0">
                <a:solidFill>
                  <a:schemeClr val="accent6"/>
                </a:solidFill>
                <a:latin typeface="微软雅黑" panose="020B0503020204020204" pitchFamily="34" charset="-122"/>
                <a:ea typeface="微软雅黑" panose="020B0503020204020204" pitchFamily="34" charset="-122"/>
              </a:rPr>
              <a:t>仓库</a:t>
            </a:r>
          </a:p>
        </p:txBody>
      </p:sp>
      <p:sp>
        <p:nvSpPr>
          <p:cNvPr id="28" name="文本框 27"/>
          <p:cNvSpPr txBox="1"/>
          <p:nvPr/>
        </p:nvSpPr>
        <p:spPr>
          <a:xfrm>
            <a:off x="906021" y="4377756"/>
            <a:ext cx="410369" cy="492443"/>
          </a:xfrm>
          <a:prstGeom prst="rect">
            <a:avLst/>
          </a:prstGeom>
          <a:noFill/>
        </p:spPr>
        <p:txBody>
          <a:bodyPr wrap="none" lIns="0" tIns="0" rIns="0" bIns="0" rtlCol="0">
            <a:spAutoFit/>
          </a:bodyPr>
          <a:lstStyle/>
          <a:p>
            <a:pPr algn="ctr"/>
            <a:r>
              <a:rPr kumimoji="1" lang="zh-CN" altLang="en-US" sz="1600" dirty="0">
                <a:solidFill>
                  <a:schemeClr val="accent6"/>
                </a:solidFill>
                <a:latin typeface="微软雅黑" panose="020B0503020204020204" pitchFamily="34" charset="-122"/>
                <a:ea typeface="微软雅黑" panose="020B0503020204020204" pitchFamily="34" charset="-122"/>
              </a:rPr>
              <a:t>数据</a:t>
            </a:r>
            <a:endParaRPr kumimoji="1" lang="en-US" altLang="zh-CN" sz="1600" dirty="0">
              <a:solidFill>
                <a:schemeClr val="accent6"/>
              </a:solidFill>
              <a:latin typeface="微软雅黑" panose="020B0503020204020204" pitchFamily="34" charset="-122"/>
              <a:ea typeface="微软雅黑" panose="020B0503020204020204" pitchFamily="34" charset="-122"/>
            </a:endParaRPr>
          </a:p>
          <a:p>
            <a:pPr algn="ctr"/>
            <a:r>
              <a:rPr kumimoji="1" lang="zh-CN" altLang="en-US" sz="1600" dirty="0">
                <a:solidFill>
                  <a:schemeClr val="accent6"/>
                </a:solidFill>
                <a:latin typeface="微软雅黑" panose="020B0503020204020204" pitchFamily="34" charset="-122"/>
                <a:ea typeface="微软雅黑" panose="020B0503020204020204" pitchFamily="34" charset="-122"/>
              </a:rPr>
              <a:t>源</a:t>
            </a:r>
          </a:p>
        </p:txBody>
      </p:sp>
      <p:grpSp>
        <p:nvGrpSpPr>
          <p:cNvPr id="6" name="组 5"/>
          <p:cNvGrpSpPr/>
          <p:nvPr/>
        </p:nvGrpSpPr>
        <p:grpSpPr>
          <a:xfrm>
            <a:off x="1538842" y="4377753"/>
            <a:ext cx="6993597" cy="492446"/>
            <a:chOff x="1538843" y="4377753"/>
            <a:chExt cx="5718344" cy="492446"/>
          </a:xfrm>
          <a:solidFill>
            <a:srgbClr val="C00000"/>
          </a:solidFill>
        </p:grpSpPr>
        <p:sp>
          <p:nvSpPr>
            <p:cNvPr id="5" name="矩形 4"/>
            <p:cNvSpPr/>
            <p:nvPr/>
          </p:nvSpPr>
          <p:spPr>
            <a:xfrm>
              <a:off x="1538843" y="4377756"/>
              <a:ext cx="800909" cy="49244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0" name="矩形 29"/>
            <p:cNvSpPr/>
            <p:nvPr/>
          </p:nvSpPr>
          <p:spPr>
            <a:xfrm>
              <a:off x="2522330" y="4377755"/>
              <a:ext cx="800909" cy="49244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1" name="矩形 30"/>
            <p:cNvSpPr/>
            <p:nvPr/>
          </p:nvSpPr>
          <p:spPr>
            <a:xfrm>
              <a:off x="3505817" y="4377755"/>
              <a:ext cx="800909" cy="49244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2" name="矩形 31"/>
            <p:cNvSpPr/>
            <p:nvPr/>
          </p:nvSpPr>
          <p:spPr>
            <a:xfrm>
              <a:off x="4489304" y="4377754"/>
              <a:ext cx="800909" cy="49244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3" name="矩形 32"/>
            <p:cNvSpPr/>
            <p:nvPr/>
          </p:nvSpPr>
          <p:spPr>
            <a:xfrm>
              <a:off x="5472791" y="4377754"/>
              <a:ext cx="800909" cy="49244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4" name="矩形 33"/>
            <p:cNvSpPr/>
            <p:nvPr/>
          </p:nvSpPr>
          <p:spPr>
            <a:xfrm>
              <a:off x="6456278" y="4377753"/>
              <a:ext cx="800909" cy="49244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grpSp>
      <p:sp>
        <p:nvSpPr>
          <p:cNvPr id="36" name="文本框 35"/>
          <p:cNvSpPr txBox="1"/>
          <p:nvPr/>
        </p:nvSpPr>
        <p:spPr>
          <a:xfrm>
            <a:off x="1675266" y="4500863"/>
            <a:ext cx="718466" cy="246221"/>
          </a:xfrm>
          <a:prstGeom prst="rect">
            <a:avLst/>
          </a:prstGeom>
          <a:noFill/>
        </p:spPr>
        <p:txBody>
          <a:bodyPr wrap="none" lIns="0" tIns="0" rIns="0" bIns="0" rtlCol="0">
            <a:spAutoFit/>
          </a:bodyPr>
          <a:lstStyle/>
          <a:p>
            <a:pPr algn="ctr"/>
            <a:r>
              <a:rPr kumimoji="1" lang="en-US" altLang="zh-CN" sz="1600" dirty="0">
                <a:solidFill>
                  <a:schemeClr val="accent6"/>
                </a:solidFill>
                <a:latin typeface="微软雅黑" panose="020B0503020204020204" pitchFamily="34" charset="-122"/>
                <a:ea typeface="微软雅黑" panose="020B0503020204020204" pitchFamily="34" charset="-122"/>
              </a:rPr>
              <a:t>OA</a:t>
            </a:r>
            <a:r>
              <a:rPr kumimoji="1" lang="zh-CN" altLang="en-US" sz="1600" dirty="0">
                <a:solidFill>
                  <a:schemeClr val="accent6"/>
                </a:solidFill>
                <a:latin typeface="微软雅黑" panose="020B0503020204020204" pitchFamily="34" charset="-122"/>
                <a:ea typeface="微软雅黑" panose="020B0503020204020204" pitchFamily="34" charset="-122"/>
              </a:rPr>
              <a:t>数据</a:t>
            </a:r>
            <a:endParaRPr kumimoji="1" lang="en-US" altLang="zh-CN" sz="1600" dirty="0">
              <a:solidFill>
                <a:schemeClr val="accent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2821049" y="4500863"/>
            <a:ext cx="820738" cy="246221"/>
          </a:xfrm>
          <a:prstGeom prst="rect">
            <a:avLst/>
          </a:prstGeom>
          <a:noFill/>
        </p:spPr>
        <p:txBody>
          <a:bodyPr wrap="none" lIns="0" tIns="0" rIns="0" bIns="0" rtlCol="0">
            <a:spAutoFit/>
          </a:bodyPr>
          <a:lstStyle/>
          <a:p>
            <a:pPr algn="ctr"/>
            <a:r>
              <a:rPr kumimoji="1" lang="zh-CN" altLang="en-US" sz="1600" dirty="0">
                <a:solidFill>
                  <a:schemeClr val="accent6"/>
                </a:solidFill>
                <a:latin typeface="微软雅黑" panose="020B0503020204020204" pitchFamily="34" charset="-122"/>
                <a:ea typeface="微软雅黑" panose="020B0503020204020204" pitchFamily="34" charset="-122"/>
              </a:rPr>
              <a:t>财务数据</a:t>
            </a:r>
            <a:endParaRPr kumimoji="1" lang="en-US" altLang="zh-CN" sz="1600" dirty="0">
              <a:solidFill>
                <a:schemeClr val="accent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023864" y="4500862"/>
            <a:ext cx="820738" cy="246221"/>
          </a:xfrm>
          <a:prstGeom prst="rect">
            <a:avLst/>
          </a:prstGeom>
          <a:noFill/>
        </p:spPr>
        <p:txBody>
          <a:bodyPr wrap="none" lIns="0" tIns="0" rIns="0" bIns="0" rtlCol="0">
            <a:spAutoFit/>
          </a:bodyPr>
          <a:lstStyle/>
          <a:p>
            <a:pPr algn="ctr"/>
            <a:r>
              <a:rPr kumimoji="1" lang="zh-CN" altLang="en-US" sz="1600" dirty="0">
                <a:solidFill>
                  <a:schemeClr val="accent6"/>
                </a:solidFill>
                <a:latin typeface="微软雅黑" panose="020B0503020204020204" pitchFamily="34" charset="-122"/>
                <a:ea typeface="微软雅黑" panose="020B0503020204020204" pitchFamily="34" charset="-122"/>
              </a:rPr>
              <a:t>业务数据</a:t>
            </a:r>
            <a:endParaRPr kumimoji="1" lang="en-US" altLang="zh-CN" sz="1600" dirty="0">
              <a:solidFill>
                <a:schemeClr val="accent6"/>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26681" y="4500862"/>
            <a:ext cx="820738" cy="246221"/>
          </a:xfrm>
          <a:prstGeom prst="rect">
            <a:avLst/>
          </a:prstGeom>
          <a:noFill/>
        </p:spPr>
        <p:txBody>
          <a:bodyPr wrap="none" lIns="0" tIns="0" rIns="0" bIns="0" rtlCol="0">
            <a:spAutoFit/>
          </a:bodyPr>
          <a:lstStyle/>
          <a:p>
            <a:pPr algn="ctr"/>
            <a:r>
              <a:rPr kumimoji="1" lang="zh-CN" altLang="en-US" sz="1600" dirty="0">
                <a:solidFill>
                  <a:schemeClr val="accent6"/>
                </a:solidFill>
                <a:latin typeface="微软雅黑" panose="020B0503020204020204" pitchFamily="34" charset="-122"/>
                <a:ea typeface="微软雅黑" panose="020B0503020204020204" pitchFamily="34" charset="-122"/>
              </a:rPr>
              <a:t>日志数据</a:t>
            </a:r>
            <a:endParaRPr kumimoji="1" lang="en-US" altLang="zh-CN" sz="1600" dirty="0">
              <a:solidFill>
                <a:schemeClr val="accent6"/>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429496" y="4500862"/>
            <a:ext cx="820738" cy="246221"/>
          </a:xfrm>
          <a:prstGeom prst="rect">
            <a:avLst/>
          </a:prstGeom>
          <a:noFill/>
        </p:spPr>
        <p:txBody>
          <a:bodyPr wrap="none" lIns="0" tIns="0" rIns="0" bIns="0" rtlCol="0">
            <a:spAutoFit/>
          </a:bodyPr>
          <a:lstStyle/>
          <a:p>
            <a:pPr algn="ctr"/>
            <a:r>
              <a:rPr kumimoji="1" lang="zh-CN" altLang="en-US" sz="1600" dirty="0">
                <a:solidFill>
                  <a:schemeClr val="accent6"/>
                </a:solidFill>
                <a:latin typeface="微软雅黑" panose="020B0503020204020204" pitchFamily="34" charset="-122"/>
                <a:ea typeface="微软雅黑" panose="020B0503020204020204" pitchFamily="34" charset="-122"/>
              </a:rPr>
              <a:t>埋点数据</a:t>
            </a:r>
            <a:endParaRPr kumimoji="1" lang="en-US" altLang="zh-CN" sz="1600" dirty="0">
              <a:solidFill>
                <a:schemeClr val="accent6"/>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7734902" y="4377750"/>
            <a:ext cx="615553" cy="492443"/>
          </a:xfrm>
          <a:prstGeom prst="rect">
            <a:avLst/>
          </a:prstGeom>
          <a:noFill/>
        </p:spPr>
        <p:txBody>
          <a:bodyPr wrap="none" lIns="0" tIns="0" rIns="0" bIns="0" rtlCol="0">
            <a:spAutoFit/>
          </a:bodyPr>
          <a:lstStyle/>
          <a:p>
            <a:pPr algn="ctr"/>
            <a:r>
              <a:rPr kumimoji="1" lang="zh-CN" altLang="en-US" sz="1600" dirty="0">
                <a:solidFill>
                  <a:schemeClr val="accent6"/>
                </a:solidFill>
                <a:latin typeface="微软雅黑" panose="020B0503020204020204" pitchFamily="34" charset="-122"/>
                <a:ea typeface="微软雅黑" panose="020B0503020204020204" pitchFamily="34" charset="-122"/>
              </a:rPr>
              <a:t>第三方</a:t>
            </a:r>
            <a:endParaRPr kumimoji="1" lang="en-US" altLang="zh-CN" sz="1600" dirty="0">
              <a:solidFill>
                <a:schemeClr val="accent6"/>
              </a:solidFill>
              <a:latin typeface="微软雅黑" panose="020B0503020204020204" pitchFamily="34" charset="-122"/>
              <a:ea typeface="微软雅黑" panose="020B0503020204020204" pitchFamily="34" charset="-122"/>
            </a:endParaRPr>
          </a:p>
          <a:p>
            <a:pPr algn="ctr"/>
            <a:r>
              <a:rPr kumimoji="1" lang="zh-CN" altLang="en-US" sz="1600" dirty="0">
                <a:solidFill>
                  <a:schemeClr val="accent6"/>
                </a:solidFill>
                <a:latin typeface="微软雅黑" panose="020B0503020204020204" pitchFamily="34" charset="-122"/>
                <a:ea typeface="微软雅黑" panose="020B0503020204020204" pitchFamily="34" charset="-122"/>
              </a:rPr>
              <a:t>数据</a:t>
            </a:r>
            <a:endParaRPr kumimoji="1" lang="en-US" altLang="zh-CN" sz="1600" dirty="0">
              <a:solidFill>
                <a:schemeClr val="accent6"/>
              </a:solidFill>
              <a:latin typeface="微软雅黑" panose="020B0503020204020204" pitchFamily="34" charset="-122"/>
              <a:ea typeface="微软雅黑" panose="020B0503020204020204" pitchFamily="34" charset="-122"/>
            </a:endParaRPr>
          </a:p>
        </p:txBody>
      </p:sp>
      <p:sp>
        <p:nvSpPr>
          <p:cNvPr id="7" name="罐形 6"/>
          <p:cNvSpPr/>
          <p:nvPr/>
        </p:nvSpPr>
        <p:spPr>
          <a:xfrm>
            <a:off x="1675266" y="3189623"/>
            <a:ext cx="1600590" cy="636459"/>
          </a:xfrm>
          <a:prstGeom prst="ca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罐形 52"/>
          <p:cNvSpPr/>
          <p:nvPr/>
        </p:nvSpPr>
        <p:spPr>
          <a:xfrm>
            <a:off x="5549808" y="3189622"/>
            <a:ext cx="879688" cy="636459"/>
          </a:xfrm>
          <a:prstGeom prst="ca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罐形 53"/>
          <p:cNvSpPr/>
          <p:nvPr/>
        </p:nvSpPr>
        <p:spPr>
          <a:xfrm>
            <a:off x="6551363" y="3189622"/>
            <a:ext cx="879688" cy="636459"/>
          </a:xfrm>
          <a:prstGeom prst="ca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罐形 54"/>
          <p:cNvSpPr/>
          <p:nvPr/>
        </p:nvSpPr>
        <p:spPr>
          <a:xfrm>
            <a:off x="7552919" y="3189619"/>
            <a:ext cx="879688" cy="636459"/>
          </a:xfrm>
          <a:prstGeom prst="ca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8"/>
          <p:cNvCxnSpPr>
            <a:stCxn id="7" idx="4"/>
            <a:endCxn id="53" idx="2"/>
          </p:cNvCxnSpPr>
          <p:nvPr/>
        </p:nvCxnSpPr>
        <p:spPr>
          <a:xfrm flipV="1">
            <a:off x="3275856" y="3507852"/>
            <a:ext cx="2273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280343" y="3261343"/>
            <a:ext cx="307777" cy="553998"/>
          </a:xfrm>
          <a:prstGeom prst="rect">
            <a:avLst/>
          </a:prstGeom>
          <a:solidFill>
            <a:schemeClr val="bg1"/>
          </a:solidFill>
        </p:spPr>
        <p:txBody>
          <a:bodyPr wrap="none" lIns="0" tIns="0" rIns="0" bIns="0" rtlCol="0">
            <a:spAutoFit/>
          </a:bodyPr>
          <a:lstStyle/>
          <a:p>
            <a:pPr algn="ctr"/>
            <a:r>
              <a:rPr kumimoji="1" lang="zh-CN" altLang="en-US" sz="1200" dirty="0">
                <a:solidFill>
                  <a:schemeClr val="accent6"/>
                </a:solidFill>
                <a:latin typeface="微软雅黑" panose="020B0503020204020204" pitchFamily="34" charset="-122"/>
                <a:ea typeface="微软雅黑" panose="020B0503020204020204" pitchFamily="34" charset="-122"/>
              </a:rPr>
              <a:t>抽取</a:t>
            </a:r>
            <a:endParaRPr kumimoji="1" lang="en-US" altLang="zh-CN" sz="1200" dirty="0">
              <a:solidFill>
                <a:schemeClr val="accent6"/>
              </a:solidFill>
              <a:latin typeface="微软雅黑" panose="020B0503020204020204" pitchFamily="34" charset="-122"/>
              <a:ea typeface="微软雅黑" panose="020B0503020204020204" pitchFamily="34" charset="-122"/>
            </a:endParaRPr>
          </a:p>
          <a:p>
            <a:pPr algn="ctr"/>
            <a:r>
              <a:rPr kumimoji="1" lang="zh-CN" altLang="en-US" sz="1200" dirty="0">
                <a:solidFill>
                  <a:schemeClr val="accent6"/>
                </a:solidFill>
                <a:latin typeface="微软雅黑" panose="020B0503020204020204" pitchFamily="34" charset="-122"/>
                <a:ea typeface="微软雅黑" panose="020B0503020204020204" pitchFamily="34" charset="-122"/>
              </a:rPr>
              <a:t>转换</a:t>
            </a:r>
            <a:endParaRPr kumimoji="1" lang="en-US" altLang="zh-CN" sz="1200" dirty="0">
              <a:solidFill>
                <a:schemeClr val="accent6"/>
              </a:solidFill>
              <a:latin typeface="微软雅黑" panose="020B0503020204020204" pitchFamily="34" charset="-122"/>
              <a:ea typeface="微软雅黑" panose="020B0503020204020204" pitchFamily="34" charset="-122"/>
            </a:endParaRPr>
          </a:p>
          <a:p>
            <a:pPr algn="ctr"/>
            <a:r>
              <a:rPr kumimoji="1" lang="zh-CN" altLang="en-US" sz="1200" dirty="0">
                <a:solidFill>
                  <a:schemeClr val="accent6"/>
                </a:solidFill>
                <a:latin typeface="微软雅黑" panose="020B0503020204020204" pitchFamily="34" charset="-122"/>
                <a:ea typeface="微软雅黑" panose="020B0503020204020204" pitchFamily="34" charset="-122"/>
              </a:rPr>
              <a:t>加载</a:t>
            </a:r>
            <a:endParaRPr kumimoji="1" lang="en-US" altLang="zh-CN" sz="1200" dirty="0">
              <a:solidFill>
                <a:schemeClr val="accent6"/>
              </a:solidFill>
              <a:latin typeface="微软雅黑" panose="020B0503020204020204" pitchFamily="34" charset="-122"/>
              <a:ea typeface="微软雅黑" panose="020B0503020204020204" pitchFamily="34" charset="-122"/>
            </a:endParaRPr>
          </a:p>
        </p:txBody>
      </p:sp>
      <p:sp>
        <p:nvSpPr>
          <p:cNvPr id="10" name="右箭头 9"/>
          <p:cNvSpPr/>
          <p:nvPr/>
        </p:nvSpPr>
        <p:spPr>
          <a:xfrm rot="16200000">
            <a:off x="4339724" y="3817358"/>
            <a:ext cx="189017"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p:cNvSpPr/>
          <p:nvPr/>
        </p:nvSpPr>
        <p:spPr>
          <a:xfrm rot="16200000">
            <a:off x="4339724" y="2703893"/>
            <a:ext cx="189017"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2096244" y="3490288"/>
            <a:ext cx="820738" cy="246221"/>
          </a:xfrm>
          <a:prstGeom prst="rect">
            <a:avLst/>
          </a:prstGeom>
          <a:noFill/>
        </p:spPr>
        <p:txBody>
          <a:bodyPr wrap="none" lIns="0" tIns="0" rIns="0" bIns="0" rtlCol="0">
            <a:spAutoFit/>
          </a:bodyPr>
          <a:lstStyle/>
          <a:p>
            <a:r>
              <a:rPr kumimoji="1" lang="zh-CN" altLang="en-US" sz="1600" dirty="0">
                <a:solidFill>
                  <a:schemeClr val="bg1"/>
                </a:solidFill>
                <a:latin typeface="微软雅黑" panose="020B0503020204020204" pitchFamily="34" charset="-122"/>
                <a:ea typeface="微软雅黑" panose="020B0503020204020204" pitchFamily="34" charset="-122"/>
              </a:rPr>
              <a:t>数字仓库</a:t>
            </a:r>
          </a:p>
        </p:txBody>
      </p:sp>
      <p:sp>
        <p:nvSpPr>
          <p:cNvPr id="58" name="文本框 57"/>
          <p:cNvSpPr txBox="1"/>
          <p:nvPr/>
        </p:nvSpPr>
        <p:spPr>
          <a:xfrm>
            <a:off x="6799106" y="3336444"/>
            <a:ext cx="410369" cy="492443"/>
          </a:xfrm>
          <a:prstGeom prst="rect">
            <a:avLst/>
          </a:prstGeom>
          <a:noFill/>
        </p:spPr>
        <p:txBody>
          <a:bodyPr wrap="none" lIns="0" tIns="0" rIns="0" bIns="0" rtlCol="0">
            <a:spAutoFit/>
          </a:bodyPr>
          <a:lstStyle/>
          <a:p>
            <a:r>
              <a:rPr kumimoji="1" lang="zh-CN" altLang="en-US" sz="1600" dirty="0">
                <a:solidFill>
                  <a:schemeClr val="bg1"/>
                </a:solidFill>
                <a:latin typeface="微软雅黑" panose="020B0503020204020204" pitchFamily="34" charset="-122"/>
                <a:ea typeface="微软雅黑" panose="020B0503020204020204" pitchFamily="34" charset="-122"/>
              </a:rPr>
              <a:t>数据</a:t>
            </a:r>
            <a:endParaRPr kumimoji="1" lang="en-US" altLang="zh-CN" sz="1600" dirty="0">
              <a:solidFill>
                <a:schemeClr val="bg1"/>
              </a:solidFill>
              <a:latin typeface="微软雅黑" panose="020B0503020204020204" pitchFamily="34" charset="-122"/>
              <a:ea typeface="微软雅黑" panose="020B0503020204020204" pitchFamily="34" charset="-122"/>
            </a:endParaRPr>
          </a:p>
          <a:p>
            <a:r>
              <a:rPr kumimoji="1" lang="zh-CN" altLang="en-US" sz="1600" dirty="0">
                <a:solidFill>
                  <a:schemeClr val="bg1"/>
                </a:solidFill>
                <a:latin typeface="微软雅黑" panose="020B0503020204020204" pitchFamily="34" charset="-122"/>
                <a:ea typeface="微软雅黑" panose="020B0503020204020204" pitchFamily="34" charset="-122"/>
              </a:rPr>
              <a:t>集市</a:t>
            </a:r>
          </a:p>
        </p:txBody>
      </p:sp>
      <p:grpSp>
        <p:nvGrpSpPr>
          <p:cNvPr id="14" name="组 13"/>
          <p:cNvGrpSpPr/>
          <p:nvPr/>
        </p:nvGrpSpPr>
        <p:grpSpPr>
          <a:xfrm>
            <a:off x="1988507" y="2167899"/>
            <a:ext cx="3079793" cy="504897"/>
            <a:chOff x="1940030" y="2065692"/>
            <a:chExt cx="2137137" cy="504897"/>
          </a:xfrm>
        </p:grpSpPr>
        <p:sp>
          <p:nvSpPr>
            <p:cNvPr id="12" name="文本框 11"/>
            <p:cNvSpPr txBox="1"/>
            <p:nvPr/>
          </p:nvSpPr>
          <p:spPr>
            <a:xfrm>
              <a:off x="1940030" y="2067694"/>
              <a:ext cx="498337" cy="215444"/>
            </a:xfrm>
            <a:prstGeom prst="rect">
              <a:avLst/>
            </a:prstGeom>
            <a:solidFill>
              <a:srgbClr val="C00000"/>
            </a:solidFill>
          </p:spPr>
          <p:txBody>
            <a:bodyPr wrap="none" lIns="0" tIns="0" rIns="0" bIns="0" rtlCol="0">
              <a:spAutoFit/>
            </a:bodyPr>
            <a:lstStyle/>
            <a:p>
              <a:pPr algn="ctr"/>
              <a:r>
                <a:rPr kumimoji="1" lang="zh-CN" altLang="en-US" sz="1400" dirty="0">
                  <a:solidFill>
                    <a:schemeClr val="bg1"/>
                  </a:solidFill>
                  <a:latin typeface="微软雅黑" panose="020B0503020204020204" pitchFamily="34" charset="-122"/>
                  <a:ea typeface="微软雅黑" panose="020B0503020204020204" pitchFamily="34" charset="-122"/>
                </a:rPr>
                <a:t>回归模型</a:t>
              </a:r>
            </a:p>
          </p:txBody>
        </p:sp>
        <p:sp>
          <p:nvSpPr>
            <p:cNvPr id="59" name="文本框 58"/>
            <p:cNvSpPr txBox="1"/>
            <p:nvPr/>
          </p:nvSpPr>
          <p:spPr>
            <a:xfrm>
              <a:off x="1940030" y="2355145"/>
              <a:ext cx="498337" cy="215444"/>
            </a:xfrm>
            <a:prstGeom prst="rect">
              <a:avLst/>
            </a:prstGeom>
            <a:solidFill>
              <a:srgbClr val="C00000"/>
            </a:solidFill>
          </p:spPr>
          <p:txBody>
            <a:bodyPr wrap="none" lIns="0" tIns="0" rIns="0" bIns="0" rtlCol="0">
              <a:spAutoFit/>
            </a:bodyPr>
            <a:lstStyle/>
            <a:p>
              <a:pPr algn="ctr"/>
              <a:r>
                <a:rPr kumimoji="1" lang="zh-CN" altLang="en-US" sz="1400" dirty="0">
                  <a:solidFill>
                    <a:schemeClr val="bg1"/>
                  </a:solidFill>
                  <a:latin typeface="微软雅黑" panose="020B0503020204020204" pitchFamily="34" charset="-122"/>
                  <a:ea typeface="微软雅黑" panose="020B0503020204020204" pitchFamily="34" charset="-122"/>
                </a:rPr>
                <a:t>关联模型</a:t>
              </a:r>
            </a:p>
          </p:txBody>
        </p:sp>
        <p:sp>
          <p:nvSpPr>
            <p:cNvPr id="60" name="文本框 59"/>
            <p:cNvSpPr txBox="1"/>
            <p:nvPr/>
          </p:nvSpPr>
          <p:spPr>
            <a:xfrm>
              <a:off x="2759430" y="2065692"/>
              <a:ext cx="498337" cy="215444"/>
            </a:xfrm>
            <a:prstGeom prst="rect">
              <a:avLst/>
            </a:prstGeom>
            <a:solidFill>
              <a:srgbClr val="C00000"/>
            </a:solidFill>
          </p:spPr>
          <p:txBody>
            <a:bodyPr wrap="none" lIns="0" tIns="0" rIns="0" bIns="0" rtlCol="0">
              <a:spAutoFit/>
            </a:bodyPr>
            <a:lstStyle/>
            <a:p>
              <a:pPr algn="ctr"/>
              <a:r>
                <a:rPr kumimoji="1" lang="zh-CN" altLang="en-US" sz="1400" dirty="0">
                  <a:solidFill>
                    <a:schemeClr val="bg1"/>
                  </a:solidFill>
                  <a:latin typeface="微软雅黑" panose="020B0503020204020204" pitchFamily="34" charset="-122"/>
                  <a:ea typeface="微软雅黑" panose="020B0503020204020204" pitchFamily="34" charset="-122"/>
                </a:rPr>
                <a:t>聚类模型</a:t>
              </a:r>
            </a:p>
          </p:txBody>
        </p:sp>
        <p:sp>
          <p:nvSpPr>
            <p:cNvPr id="61" name="文本框 60"/>
            <p:cNvSpPr txBox="1"/>
            <p:nvPr/>
          </p:nvSpPr>
          <p:spPr>
            <a:xfrm>
              <a:off x="2759014" y="2355145"/>
              <a:ext cx="498337" cy="215444"/>
            </a:xfrm>
            <a:prstGeom prst="rect">
              <a:avLst/>
            </a:prstGeom>
            <a:solidFill>
              <a:srgbClr val="C00000"/>
            </a:solidFill>
          </p:spPr>
          <p:txBody>
            <a:bodyPr wrap="none" lIns="0" tIns="0" rIns="0" bIns="0" rtlCol="0">
              <a:spAutoFit/>
            </a:bodyPr>
            <a:lstStyle/>
            <a:p>
              <a:pPr algn="ctr"/>
              <a:r>
                <a:rPr kumimoji="1" lang="zh-CN" altLang="en-US" sz="1400" dirty="0">
                  <a:solidFill>
                    <a:schemeClr val="bg1"/>
                  </a:solidFill>
                  <a:latin typeface="微软雅黑" panose="020B0503020204020204" pitchFamily="34" charset="-122"/>
                  <a:ea typeface="微软雅黑" panose="020B0503020204020204" pitchFamily="34" charset="-122"/>
                </a:rPr>
                <a:t>时间序列</a:t>
              </a:r>
            </a:p>
          </p:txBody>
        </p:sp>
        <p:sp>
          <p:nvSpPr>
            <p:cNvPr id="62" name="文本框 61"/>
            <p:cNvSpPr txBox="1"/>
            <p:nvPr/>
          </p:nvSpPr>
          <p:spPr>
            <a:xfrm>
              <a:off x="3578830" y="2065692"/>
              <a:ext cx="498337" cy="215444"/>
            </a:xfrm>
            <a:prstGeom prst="rect">
              <a:avLst/>
            </a:prstGeom>
            <a:solidFill>
              <a:srgbClr val="C00000"/>
            </a:solidFill>
          </p:spPr>
          <p:txBody>
            <a:bodyPr wrap="none" lIns="0" tIns="0" rIns="0" bIns="0" rtlCol="0">
              <a:spAutoFit/>
            </a:bodyPr>
            <a:lstStyle/>
            <a:p>
              <a:pPr algn="ctr"/>
              <a:r>
                <a:rPr kumimoji="1" lang="zh-CN" altLang="en-US" sz="1400" dirty="0">
                  <a:solidFill>
                    <a:schemeClr val="bg1"/>
                  </a:solidFill>
                  <a:latin typeface="微软雅黑" panose="020B0503020204020204" pitchFamily="34" charset="-122"/>
                  <a:ea typeface="微软雅黑" panose="020B0503020204020204" pitchFamily="34" charset="-122"/>
                </a:rPr>
                <a:t>分类模型</a:t>
              </a:r>
            </a:p>
          </p:txBody>
        </p:sp>
        <p:sp>
          <p:nvSpPr>
            <p:cNvPr id="63" name="文本框 62"/>
            <p:cNvSpPr txBox="1"/>
            <p:nvPr/>
          </p:nvSpPr>
          <p:spPr>
            <a:xfrm>
              <a:off x="3577998" y="2355145"/>
              <a:ext cx="498337" cy="215444"/>
            </a:xfrm>
            <a:prstGeom prst="rect">
              <a:avLst/>
            </a:prstGeom>
            <a:solidFill>
              <a:srgbClr val="C00000"/>
            </a:solidFill>
          </p:spPr>
          <p:txBody>
            <a:bodyPr wrap="none" lIns="0" tIns="0" rIns="0" bIns="0" rtlCol="0">
              <a:spAutoFit/>
            </a:bodyPr>
            <a:lstStyle/>
            <a:p>
              <a:pPr algn="ctr"/>
              <a:r>
                <a:rPr kumimoji="1" lang="zh-CN" altLang="en-US" sz="1400">
                  <a:solidFill>
                    <a:schemeClr val="bg1"/>
                  </a:solidFill>
                  <a:latin typeface="微软雅黑" panose="020B0503020204020204" pitchFamily="34" charset="-122"/>
                  <a:ea typeface="微软雅黑" panose="020B0503020204020204" pitchFamily="34" charset="-122"/>
                </a:rPr>
                <a:t>分类模型</a:t>
              </a:r>
              <a:endParaRPr kumimoji="1"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64" name="文本框 63"/>
          <p:cNvSpPr txBox="1"/>
          <p:nvPr/>
        </p:nvSpPr>
        <p:spPr>
          <a:xfrm>
            <a:off x="3177839" y="1851670"/>
            <a:ext cx="718145" cy="215444"/>
          </a:xfrm>
          <a:prstGeom prst="rect">
            <a:avLst/>
          </a:prstGeom>
          <a:solidFill>
            <a:schemeClr val="bg1"/>
          </a:solidFill>
        </p:spPr>
        <p:txBody>
          <a:bodyPr wrap="none" lIns="0" tIns="0" rIns="0" bIns="0" rtlCol="0">
            <a:spAutoFit/>
          </a:bodyPr>
          <a:lstStyle/>
          <a:p>
            <a:pPr algn="ctr"/>
            <a:r>
              <a:rPr kumimoji="1" lang="zh-CN" altLang="en-US" sz="1400">
                <a:solidFill>
                  <a:schemeClr val="accent6"/>
                </a:solidFill>
                <a:latin typeface="微软雅黑" panose="020B0503020204020204" pitchFamily="34" charset="-122"/>
                <a:ea typeface="微软雅黑" panose="020B0503020204020204" pitchFamily="34" charset="-122"/>
              </a:rPr>
              <a:t>数据挖掘</a:t>
            </a:r>
            <a:endParaRPr kumimoji="1" lang="en-US" altLang="zh-CN" sz="1400" dirty="0">
              <a:solidFill>
                <a:schemeClr val="accent6"/>
              </a:solidFill>
              <a:latin typeface="微软雅黑" panose="020B0503020204020204" pitchFamily="34" charset="-122"/>
              <a:ea typeface="微软雅黑" panose="020B0503020204020204" pitchFamily="34" charset="-122"/>
            </a:endParaRPr>
          </a:p>
        </p:txBody>
      </p:sp>
      <p:grpSp>
        <p:nvGrpSpPr>
          <p:cNvPr id="15" name="组 14"/>
          <p:cNvGrpSpPr/>
          <p:nvPr/>
        </p:nvGrpSpPr>
        <p:grpSpPr>
          <a:xfrm>
            <a:off x="5454478" y="2309599"/>
            <a:ext cx="2801957" cy="221508"/>
            <a:chOff x="5763034" y="2220185"/>
            <a:chExt cx="2238475" cy="73116"/>
          </a:xfrm>
        </p:grpSpPr>
        <p:sp>
          <p:nvSpPr>
            <p:cNvPr id="65" name="文本框 64"/>
            <p:cNvSpPr txBox="1"/>
            <p:nvPr/>
          </p:nvSpPr>
          <p:spPr>
            <a:xfrm>
              <a:off x="5763034" y="2222187"/>
              <a:ext cx="573724" cy="71114"/>
            </a:xfrm>
            <a:prstGeom prst="rect">
              <a:avLst/>
            </a:prstGeom>
            <a:solidFill>
              <a:srgbClr val="C00000"/>
            </a:solidFill>
          </p:spPr>
          <p:txBody>
            <a:bodyPr wrap="none" lIns="0" tIns="0" rIns="0" bIns="0" rtlCol="0" anchor="ctr">
              <a:spAutoFit/>
            </a:bodyPr>
            <a:lstStyle/>
            <a:p>
              <a:pPr algn="ctr"/>
              <a:r>
                <a:rPr kumimoji="1" lang="zh-CN" altLang="en-US" sz="1400" dirty="0">
                  <a:solidFill>
                    <a:schemeClr val="bg1"/>
                  </a:solidFill>
                  <a:latin typeface="微软雅黑" panose="020B0503020204020204" pitchFamily="34" charset="-122"/>
                  <a:ea typeface="微软雅黑" panose="020B0503020204020204" pitchFamily="34" charset="-122"/>
                </a:rPr>
                <a:t>经营分析</a:t>
              </a:r>
            </a:p>
          </p:txBody>
        </p:sp>
        <p:sp>
          <p:nvSpPr>
            <p:cNvPr id="66" name="文本框 65"/>
            <p:cNvSpPr txBox="1"/>
            <p:nvPr/>
          </p:nvSpPr>
          <p:spPr>
            <a:xfrm>
              <a:off x="6582434" y="2220185"/>
              <a:ext cx="573724" cy="71114"/>
            </a:xfrm>
            <a:prstGeom prst="rect">
              <a:avLst/>
            </a:prstGeom>
            <a:solidFill>
              <a:srgbClr val="C00000"/>
            </a:solidFill>
          </p:spPr>
          <p:txBody>
            <a:bodyPr wrap="none" lIns="0" tIns="0" rIns="0" bIns="0" rtlCol="0" anchor="ctr">
              <a:spAutoFit/>
            </a:bodyPr>
            <a:lstStyle/>
            <a:p>
              <a:pPr algn="ctr"/>
              <a:r>
                <a:rPr kumimoji="1" lang="zh-CN" altLang="en-US" sz="1400" dirty="0">
                  <a:solidFill>
                    <a:schemeClr val="bg1"/>
                  </a:solidFill>
                  <a:latin typeface="微软雅黑" panose="020B0503020204020204" pitchFamily="34" charset="-122"/>
                  <a:ea typeface="微软雅黑" panose="020B0503020204020204" pitchFamily="34" charset="-122"/>
                </a:rPr>
                <a:t>活动分析</a:t>
              </a:r>
            </a:p>
          </p:txBody>
        </p:sp>
        <p:sp>
          <p:nvSpPr>
            <p:cNvPr id="67" name="文本框 66"/>
            <p:cNvSpPr txBox="1"/>
            <p:nvPr/>
          </p:nvSpPr>
          <p:spPr>
            <a:xfrm>
              <a:off x="7404734" y="2220185"/>
              <a:ext cx="596775" cy="71114"/>
            </a:xfrm>
            <a:prstGeom prst="rect">
              <a:avLst/>
            </a:prstGeom>
            <a:solidFill>
              <a:srgbClr val="C00000"/>
            </a:solidFill>
          </p:spPr>
          <p:txBody>
            <a:bodyPr wrap="none" lIns="0" tIns="0" rIns="0" bIns="0" rtlCol="0" anchor="ctr">
              <a:spAutoFit/>
            </a:bodyPr>
            <a:lstStyle/>
            <a:p>
              <a:pPr algn="ctr"/>
              <a:r>
                <a:rPr kumimoji="1" lang="en-US" altLang="zh-CN" sz="1400" dirty="0">
                  <a:solidFill>
                    <a:schemeClr val="bg1"/>
                  </a:solidFill>
                  <a:latin typeface="微软雅黑" panose="020B0503020204020204" pitchFamily="34" charset="-122"/>
                  <a:ea typeface="微软雅黑" panose="020B0503020204020204" pitchFamily="34" charset="-122"/>
                </a:rPr>
                <a:t>RFM</a:t>
              </a:r>
              <a:r>
                <a:rPr kumimoji="1" lang="zh-CN" altLang="en-US" sz="1400" dirty="0">
                  <a:solidFill>
                    <a:schemeClr val="bg1"/>
                  </a:solidFill>
                  <a:latin typeface="微软雅黑" panose="020B0503020204020204" pitchFamily="34" charset="-122"/>
                  <a:ea typeface="微软雅黑" panose="020B0503020204020204" pitchFamily="34" charset="-122"/>
                </a:rPr>
                <a:t>分析</a:t>
              </a:r>
            </a:p>
          </p:txBody>
        </p:sp>
      </p:grpSp>
      <p:sp>
        <p:nvSpPr>
          <p:cNvPr id="68" name="文本框 67"/>
          <p:cNvSpPr txBox="1"/>
          <p:nvPr/>
        </p:nvSpPr>
        <p:spPr>
          <a:xfrm>
            <a:off x="6510223" y="1851670"/>
            <a:ext cx="718145" cy="215444"/>
          </a:xfrm>
          <a:prstGeom prst="rect">
            <a:avLst/>
          </a:prstGeom>
          <a:solidFill>
            <a:schemeClr val="bg1"/>
          </a:solidFill>
        </p:spPr>
        <p:txBody>
          <a:bodyPr wrap="none" lIns="0" tIns="0" rIns="0" bIns="0" rtlCol="0">
            <a:spAutoFit/>
          </a:bodyPr>
          <a:lstStyle/>
          <a:p>
            <a:pPr algn="ctr"/>
            <a:r>
              <a:rPr kumimoji="1" lang="zh-CN" altLang="en-US" sz="1400" dirty="0">
                <a:solidFill>
                  <a:schemeClr val="accent6"/>
                </a:solidFill>
                <a:latin typeface="微软雅黑" panose="020B0503020204020204" pitchFamily="34" charset="-122"/>
                <a:ea typeface="微软雅黑" panose="020B0503020204020204" pitchFamily="34" charset="-122"/>
              </a:rPr>
              <a:t>数据分析</a:t>
            </a:r>
            <a:endParaRPr kumimoji="1" lang="en-US" altLang="zh-CN" sz="1400" dirty="0">
              <a:solidFill>
                <a:schemeClr val="accent6"/>
              </a:solidFill>
              <a:latin typeface="微软雅黑" panose="020B0503020204020204" pitchFamily="34" charset="-122"/>
              <a:ea typeface="微软雅黑" panose="020B0503020204020204" pitchFamily="34" charset="-122"/>
            </a:endParaRPr>
          </a:p>
        </p:txBody>
      </p:sp>
      <p:grpSp>
        <p:nvGrpSpPr>
          <p:cNvPr id="17" name="组 16"/>
          <p:cNvGrpSpPr/>
          <p:nvPr/>
        </p:nvGrpSpPr>
        <p:grpSpPr>
          <a:xfrm>
            <a:off x="1753883" y="773595"/>
            <a:ext cx="6778556" cy="644866"/>
            <a:chOff x="1753883" y="773595"/>
            <a:chExt cx="5291366" cy="644866"/>
          </a:xfrm>
        </p:grpSpPr>
        <p:sp>
          <p:nvSpPr>
            <p:cNvPr id="16" name="矩形 15"/>
            <p:cNvSpPr/>
            <p:nvPr/>
          </p:nvSpPr>
          <p:spPr>
            <a:xfrm>
              <a:off x="1753883" y="773595"/>
              <a:ext cx="987773" cy="6448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2829781" y="773595"/>
              <a:ext cx="987773" cy="6448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3905679" y="773595"/>
              <a:ext cx="987773" cy="6448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p:cNvSpPr/>
            <p:nvPr/>
          </p:nvSpPr>
          <p:spPr>
            <a:xfrm>
              <a:off x="4981577" y="773595"/>
              <a:ext cx="987773" cy="6448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6057476" y="773595"/>
              <a:ext cx="987773" cy="6448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0" name="文本框 79"/>
          <p:cNvSpPr txBox="1"/>
          <p:nvPr/>
        </p:nvSpPr>
        <p:spPr>
          <a:xfrm>
            <a:off x="1771030" y="844718"/>
            <a:ext cx="1231106" cy="492443"/>
          </a:xfrm>
          <a:prstGeom prst="rect">
            <a:avLst/>
          </a:prstGeom>
          <a:noFill/>
        </p:spPr>
        <p:txBody>
          <a:bodyPr wrap="none" lIns="0" tIns="0" rIns="0" bIns="0" rtlCol="0">
            <a:spAutoFit/>
          </a:bodyPr>
          <a:lstStyle/>
          <a:p>
            <a:pPr algn="ctr"/>
            <a:r>
              <a:rPr kumimoji="1" lang="zh-CN" altLang="en-US" sz="1600" dirty="0">
                <a:solidFill>
                  <a:schemeClr val="bg1"/>
                </a:solidFill>
                <a:latin typeface="微软雅黑" panose="020B0503020204020204" pitchFamily="34" charset="-122"/>
                <a:ea typeface="微软雅黑" panose="020B0503020204020204" pitchFamily="34" charset="-122"/>
              </a:rPr>
              <a:t>站内</a:t>
            </a:r>
            <a:endParaRPr kumimoji="1" lang="en-US" altLang="zh-CN" sz="1600" dirty="0">
              <a:solidFill>
                <a:schemeClr val="bg1"/>
              </a:solidFill>
              <a:latin typeface="微软雅黑" panose="020B0503020204020204" pitchFamily="34" charset="-122"/>
              <a:ea typeface="微软雅黑" panose="020B0503020204020204" pitchFamily="34" charset="-122"/>
            </a:endParaRPr>
          </a:p>
          <a:p>
            <a:pPr algn="ctr"/>
            <a:r>
              <a:rPr kumimoji="1" lang="zh-CN" altLang="en-US" sz="1600" dirty="0">
                <a:solidFill>
                  <a:schemeClr val="bg1"/>
                </a:solidFill>
                <a:latin typeface="微软雅黑" panose="020B0503020204020204" pitchFamily="34" charset="-122"/>
                <a:ea typeface="微软雅黑" panose="020B0503020204020204" pitchFamily="34" charset="-122"/>
              </a:rPr>
              <a:t>个性化应用层</a:t>
            </a:r>
          </a:p>
        </p:txBody>
      </p:sp>
      <p:sp>
        <p:nvSpPr>
          <p:cNvPr id="81" name="文本框 80"/>
          <p:cNvSpPr txBox="1"/>
          <p:nvPr/>
        </p:nvSpPr>
        <p:spPr>
          <a:xfrm>
            <a:off x="3413858" y="967828"/>
            <a:ext cx="820738" cy="246221"/>
          </a:xfrm>
          <a:prstGeom prst="rect">
            <a:avLst/>
          </a:prstGeom>
          <a:noFill/>
        </p:spPr>
        <p:txBody>
          <a:bodyPr wrap="none" lIns="0" tIns="0" rIns="0" bIns="0" rtlCol="0">
            <a:spAutoFit/>
          </a:bodyPr>
          <a:lstStyle/>
          <a:p>
            <a:pPr algn="ctr"/>
            <a:r>
              <a:rPr kumimoji="1" lang="zh-CN" altLang="en-US" sz="1600">
                <a:solidFill>
                  <a:schemeClr val="bg1"/>
                </a:solidFill>
                <a:latin typeface="微软雅黑" panose="020B0503020204020204" pitchFamily="34" charset="-122"/>
                <a:ea typeface="微软雅黑" panose="020B0503020204020204" pitchFamily="34" charset="-122"/>
              </a:rPr>
              <a:t>精准营销</a:t>
            </a:r>
            <a:endParaRPr kumimoji="1"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4809938" y="844718"/>
            <a:ext cx="820738" cy="492443"/>
          </a:xfrm>
          <a:prstGeom prst="rect">
            <a:avLst/>
          </a:prstGeom>
          <a:noFill/>
        </p:spPr>
        <p:txBody>
          <a:bodyPr wrap="none" lIns="0" tIns="0" rIns="0" bIns="0" rtlCol="0">
            <a:spAutoFit/>
          </a:bodyPr>
          <a:lstStyle/>
          <a:p>
            <a:pPr algn="ctr"/>
            <a:r>
              <a:rPr kumimoji="1" lang="zh-CN" altLang="en-US" sz="1600" dirty="0">
                <a:solidFill>
                  <a:schemeClr val="bg1"/>
                </a:solidFill>
                <a:latin typeface="微软雅黑" panose="020B0503020204020204" pitchFamily="34" charset="-122"/>
                <a:ea typeface="微软雅黑" panose="020B0503020204020204" pitchFamily="34" charset="-122"/>
              </a:rPr>
              <a:t>运营</a:t>
            </a:r>
            <a:endParaRPr kumimoji="1" lang="en-US" altLang="zh-CN" sz="1600" dirty="0">
              <a:solidFill>
                <a:schemeClr val="bg1"/>
              </a:solidFill>
              <a:latin typeface="微软雅黑" panose="020B0503020204020204" pitchFamily="34" charset="-122"/>
              <a:ea typeface="微软雅黑" panose="020B0503020204020204" pitchFamily="34" charset="-122"/>
            </a:endParaRPr>
          </a:p>
          <a:p>
            <a:pPr algn="ctr"/>
            <a:r>
              <a:rPr kumimoji="1" lang="zh-CN" altLang="en-US" sz="1600" dirty="0">
                <a:solidFill>
                  <a:schemeClr val="bg1"/>
                </a:solidFill>
                <a:latin typeface="微软雅黑" panose="020B0503020204020204" pitchFamily="34" charset="-122"/>
                <a:ea typeface="微软雅黑" panose="020B0503020204020204" pitchFamily="34" charset="-122"/>
              </a:rPr>
              <a:t>数据报表</a:t>
            </a:r>
          </a:p>
        </p:txBody>
      </p:sp>
      <p:sp>
        <p:nvSpPr>
          <p:cNvPr id="83" name="文本框 82"/>
          <p:cNvSpPr txBox="1"/>
          <p:nvPr/>
        </p:nvSpPr>
        <p:spPr>
          <a:xfrm>
            <a:off x="6111081" y="977000"/>
            <a:ext cx="820738" cy="246221"/>
          </a:xfrm>
          <a:prstGeom prst="rect">
            <a:avLst/>
          </a:prstGeom>
          <a:noFill/>
        </p:spPr>
        <p:txBody>
          <a:bodyPr wrap="none" lIns="0" tIns="0" rIns="0" bIns="0" rtlCol="0">
            <a:spAutoFit/>
          </a:bodyPr>
          <a:lstStyle/>
          <a:p>
            <a:pPr algn="ctr"/>
            <a:r>
              <a:rPr kumimoji="1" lang="zh-CN" altLang="en-US" sz="1600">
                <a:solidFill>
                  <a:schemeClr val="bg1"/>
                </a:solidFill>
                <a:latin typeface="微软雅黑" panose="020B0503020204020204" pitchFamily="34" charset="-122"/>
                <a:ea typeface="微软雅黑" panose="020B0503020204020204" pitchFamily="34" charset="-122"/>
              </a:rPr>
              <a:t>实时报表</a:t>
            </a:r>
            <a:endParaRPr kumimoji="1"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7501796" y="858533"/>
            <a:ext cx="820738" cy="492443"/>
          </a:xfrm>
          <a:prstGeom prst="rect">
            <a:avLst/>
          </a:prstGeom>
          <a:noFill/>
        </p:spPr>
        <p:txBody>
          <a:bodyPr wrap="none" lIns="0" tIns="0" rIns="0" bIns="0" rtlCol="0">
            <a:spAutoFit/>
          </a:bodyPr>
          <a:lstStyle/>
          <a:p>
            <a:pPr algn="ctr"/>
            <a:r>
              <a:rPr kumimoji="1" lang="zh-CN" altLang="en-US" sz="1600" dirty="0">
                <a:solidFill>
                  <a:schemeClr val="bg1"/>
                </a:solidFill>
                <a:latin typeface="微软雅黑" panose="020B0503020204020204" pitchFamily="34" charset="-122"/>
                <a:ea typeface="微软雅黑" panose="020B0503020204020204" pitchFamily="34" charset="-122"/>
              </a:rPr>
              <a:t>数据</a:t>
            </a:r>
            <a:endParaRPr kumimoji="1" lang="en-US" altLang="zh-CN" sz="1600" dirty="0">
              <a:solidFill>
                <a:schemeClr val="bg1"/>
              </a:solidFill>
              <a:latin typeface="微软雅黑" panose="020B0503020204020204" pitchFamily="34" charset="-122"/>
              <a:ea typeface="微软雅黑" panose="020B0503020204020204" pitchFamily="34" charset="-122"/>
            </a:endParaRPr>
          </a:p>
          <a:p>
            <a:pPr algn="ctr"/>
            <a:r>
              <a:rPr kumimoji="1" lang="zh-CN" altLang="en-US" sz="1600" dirty="0">
                <a:solidFill>
                  <a:schemeClr val="bg1"/>
                </a:solidFill>
                <a:latin typeface="微软雅黑" panose="020B0503020204020204" pitchFamily="34" charset="-122"/>
                <a:ea typeface="微软雅黑" panose="020B0503020204020204" pitchFamily="34" charset="-122"/>
              </a:rPr>
              <a:t>提取接口</a:t>
            </a:r>
          </a:p>
        </p:txBody>
      </p:sp>
      <p:sp>
        <p:nvSpPr>
          <p:cNvPr id="85" name="右箭头 84"/>
          <p:cNvSpPr/>
          <p:nvPr/>
        </p:nvSpPr>
        <p:spPr>
          <a:xfrm rot="16200000">
            <a:off x="4339724" y="1410214"/>
            <a:ext cx="189017"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5198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产品支持</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pSp>
        <p:nvGrpSpPr>
          <p:cNvPr id="73" name="组合 72">
            <a:extLst>
              <a:ext uri="{FF2B5EF4-FFF2-40B4-BE49-F238E27FC236}">
                <a16:creationId xmlns:a16="http://schemas.microsoft.com/office/drawing/2014/main" id="{1B3AF36D-4404-43BA-B7BB-A7EE2DC54145}"/>
              </a:ext>
            </a:extLst>
          </p:cNvPr>
          <p:cNvGrpSpPr/>
          <p:nvPr/>
        </p:nvGrpSpPr>
        <p:grpSpPr>
          <a:xfrm>
            <a:off x="500063" y="847725"/>
            <a:ext cx="8143875" cy="3752851"/>
            <a:chOff x="500063" y="847725"/>
            <a:chExt cx="8143875" cy="3752851"/>
          </a:xfrm>
        </p:grpSpPr>
        <p:grpSp>
          <p:nvGrpSpPr>
            <p:cNvPr id="74" name="iSlídè">
              <a:extLst>
                <a:ext uri="{FF2B5EF4-FFF2-40B4-BE49-F238E27FC236}">
                  <a16:creationId xmlns:a16="http://schemas.microsoft.com/office/drawing/2014/main" id="{681B05E8-D62C-4C78-B524-77E7C41D9FAF}"/>
                </a:ext>
              </a:extLst>
            </p:cNvPr>
            <p:cNvGrpSpPr/>
            <p:nvPr/>
          </p:nvGrpSpPr>
          <p:grpSpPr>
            <a:xfrm>
              <a:off x="3863999" y="847725"/>
              <a:ext cx="1416003" cy="907256"/>
              <a:chOff x="5068421" y="1130300"/>
              <a:chExt cx="2042458" cy="1209674"/>
            </a:xfrm>
          </p:grpSpPr>
          <p:sp>
            <p:nvSpPr>
              <p:cNvPr id="123" name="iṥḻîḍé">
                <a:extLst>
                  <a:ext uri="{FF2B5EF4-FFF2-40B4-BE49-F238E27FC236}">
                    <a16:creationId xmlns:a16="http://schemas.microsoft.com/office/drawing/2014/main" id="{95EC8354-B2A1-43C1-8A42-D6F0EE6244C0}"/>
                  </a:ext>
                </a:extLst>
              </p:cNvPr>
              <p:cNvSpPr/>
              <p:nvPr/>
            </p:nvSpPr>
            <p:spPr>
              <a:xfrm>
                <a:off x="5068422" y="1130300"/>
                <a:ext cx="2042456" cy="47368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gn="ctr">
                  <a:lnSpc>
                    <a:spcPct val="120000"/>
                  </a:lnSpc>
                </a:pPr>
                <a:r>
                  <a:rPr lang="zh-CN" altLang="en-US" sz="1600" b="1" dirty="0">
                    <a:solidFill>
                      <a:schemeClr val="bg1"/>
                    </a:solidFill>
                  </a:rPr>
                  <a:t>产品支持体系</a:t>
                </a:r>
              </a:p>
            </p:txBody>
          </p:sp>
          <p:sp>
            <p:nvSpPr>
              <p:cNvPr id="124" name="iṡḷíḑé">
                <a:extLst>
                  <a:ext uri="{FF2B5EF4-FFF2-40B4-BE49-F238E27FC236}">
                    <a16:creationId xmlns:a16="http://schemas.microsoft.com/office/drawing/2014/main" id="{D9F22CDE-B427-4670-97A9-5B408ED5514A}"/>
                  </a:ext>
                </a:extLst>
              </p:cNvPr>
              <p:cNvSpPr txBox="1"/>
              <p:nvPr/>
            </p:nvSpPr>
            <p:spPr>
              <a:xfrm>
                <a:off x="5068421" y="1603988"/>
                <a:ext cx="2042458" cy="735986"/>
              </a:xfrm>
              <a:prstGeom prst="rect">
                <a:avLst/>
              </a:prstGeom>
              <a:noFill/>
              <a:ln w="3175">
                <a:solidFill>
                  <a:schemeClr val="bg1">
                    <a:lumMod val="85000"/>
                  </a:schemeClr>
                </a:solidFill>
              </a:ln>
            </p:spPr>
            <p:txBody>
              <a:bodyPr wrap="square" lIns="91440" tIns="45720" rIns="91440" bIns="45720" anchor="t" anchorCtr="0">
                <a:normAutofit/>
              </a:bodyPr>
              <a:lstStyle>
                <a:defPPr>
                  <a:defRPr lang="zh-CN"/>
                </a:defPPr>
                <a:lvl1pPr algn="ctr" defTabSz="609585">
                  <a:lnSpc>
                    <a:spcPct val="150000"/>
                  </a:lnSpc>
                  <a:spcBef>
                    <a:spcPct val="0"/>
                  </a:spcBef>
                  <a:defRPr sz="1100"/>
                </a:lvl1pPr>
                <a:lvl2pPr marL="609585" defTabSz="609585">
                  <a:defRPr sz="2400"/>
                </a:lvl2pPr>
                <a:lvl3pPr marL="1219170" defTabSz="609585">
                  <a:defRPr sz="2400"/>
                </a:lvl3pPr>
                <a:lvl4pPr marL="1828754" defTabSz="609585">
                  <a:defRPr sz="2400"/>
                </a:lvl4pPr>
                <a:lvl5pPr marL="2438339" defTabSz="609585">
                  <a:defRPr sz="2400"/>
                </a:lvl5pPr>
                <a:lvl6pPr marL="3047924" defTabSz="609585">
                  <a:defRPr sz="2400"/>
                </a:lvl6pPr>
                <a:lvl7pPr marL="3657509" defTabSz="609585">
                  <a:defRPr sz="2400"/>
                </a:lvl7pPr>
                <a:lvl8pPr marL="4267093" defTabSz="609585">
                  <a:defRPr sz="2400"/>
                </a:lvl8pPr>
                <a:lvl9pPr marL="4876678" defTabSz="609585">
                  <a:defRPr sz="2400"/>
                </a:lvl9pPr>
              </a:lstStyle>
              <a:p>
                <a:r>
                  <a:rPr lang="zh-CN" altLang="en-US" dirty="0"/>
                  <a:t>产品支持运营体系</a:t>
                </a:r>
                <a:endParaRPr lang="en-US" altLang="zh-CN" dirty="0"/>
              </a:p>
            </p:txBody>
          </p:sp>
        </p:grpSp>
        <p:cxnSp>
          <p:nvCxnSpPr>
            <p:cNvPr id="75" name="肘形连接符 68">
              <a:extLst>
                <a:ext uri="{FF2B5EF4-FFF2-40B4-BE49-F238E27FC236}">
                  <a16:creationId xmlns:a16="http://schemas.microsoft.com/office/drawing/2014/main" id="{80CA71E5-3B3B-4EFF-8355-244960CA0FF0}"/>
                </a:ext>
              </a:extLst>
            </p:cNvPr>
            <p:cNvCxnSpPr>
              <a:stCxn id="124" idx="2"/>
              <a:endCxn id="121" idx="0"/>
            </p:cNvCxnSpPr>
            <p:nvPr/>
          </p:nvCxnSpPr>
          <p:spPr>
            <a:xfrm rot="5400000">
              <a:off x="2632262" y="330783"/>
              <a:ext cx="515542" cy="3363936"/>
            </a:xfrm>
            <a:prstGeom prst="bentConnector3">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76" name="肘形连接符 70">
              <a:extLst>
                <a:ext uri="{FF2B5EF4-FFF2-40B4-BE49-F238E27FC236}">
                  <a16:creationId xmlns:a16="http://schemas.microsoft.com/office/drawing/2014/main" id="{AF2A309C-CEDF-4002-80C2-7C75B1EA36B0}"/>
                </a:ext>
              </a:extLst>
            </p:cNvPr>
            <p:cNvCxnSpPr>
              <a:stCxn id="124" idx="2"/>
              <a:endCxn id="119" idx="0"/>
            </p:cNvCxnSpPr>
            <p:nvPr/>
          </p:nvCxnSpPr>
          <p:spPr>
            <a:xfrm rot="5400000">
              <a:off x="3473246" y="1171767"/>
              <a:ext cx="515542" cy="1681968"/>
            </a:xfrm>
            <a:prstGeom prst="bentConnector3">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77" name="肘形连接符 72">
              <a:extLst>
                <a:ext uri="{FF2B5EF4-FFF2-40B4-BE49-F238E27FC236}">
                  <a16:creationId xmlns:a16="http://schemas.microsoft.com/office/drawing/2014/main" id="{E2C1B2E1-4D12-4D69-BECF-5508E5BC815E}"/>
                </a:ext>
              </a:extLst>
            </p:cNvPr>
            <p:cNvCxnSpPr>
              <a:stCxn id="124" idx="2"/>
              <a:endCxn id="115" idx="0"/>
            </p:cNvCxnSpPr>
            <p:nvPr/>
          </p:nvCxnSpPr>
          <p:spPr>
            <a:xfrm rot="16200000" flipH="1">
              <a:off x="5155214" y="1171767"/>
              <a:ext cx="515542" cy="1681968"/>
            </a:xfrm>
            <a:prstGeom prst="bentConnector3">
              <a:avLst>
                <a:gd name="adj1" fmla="val 50000"/>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78" name="肘形连接符 74">
              <a:extLst>
                <a:ext uri="{FF2B5EF4-FFF2-40B4-BE49-F238E27FC236}">
                  <a16:creationId xmlns:a16="http://schemas.microsoft.com/office/drawing/2014/main" id="{DD72D115-9CD6-434A-83AA-91F07CDD6F49}"/>
                </a:ext>
              </a:extLst>
            </p:cNvPr>
            <p:cNvCxnSpPr>
              <a:stCxn id="124" idx="2"/>
              <a:endCxn id="113" idx="0"/>
            </p:cNvCxnSpPr>
            <p:nvPr/>
          </p:nvCxnSpPr>
          <p:spPr>
            <a:xfrm rot="16200000" flipH="1">
              <a:off x="5996198" y="330783"/>
              <a:ext cx="515542" cy="3363936"/>
            </a:xfrm>
            <a:prstGeom prst="bentConnector3">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79" name="肘形连接符 76">
              <a:extLst>
                <a:ext uri="{FF2B5EF4-FFF2-40B4-BE49-F238E27FC236}">
                  <a16:creationId xmlns:a16="http://schemas.microsoft.com/office/drawing/2014/main" id="{8AA88D6A-7CF1-4CF0-B102-D16E870C524B}"/>
                </a:ext>
              </a:extLst>
            </p:cNvPr>
            <p:cNvCxnSpPr>
              <a:stCxn id="118" idx="2"/>
              <a:endCxn id="106" idx="0"/>
            </p:cNvCxnSpPr>
            <p:nvPr/>
          </p:nvCxnSpPr>
          <p:spPr>
            <a:xfrm rot="5400000">
              <a:off x="3473246" y="2594564"/>
              <a:ext cx="515542" cy="1681968"/>
            </a:xfrm>
            <a:prstGeom prst="bentConnector3">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86" name="肘形连接符 78">
              <a:extLst>
                <a:ext uri="{FF2B5EF4-FFF2-40B4-BE49-F238E27FC236}">
                  <a16:creationId xmlns:a16="http://schemas.microsoft.com/office/drawing/2014/main" id="{6C37DC0A-6CDE-4969-99C9-3911A962617E}"/>
                </a:ext>
              </a:extLst>
            </p:cNvPr>
            <p:cNvCxnSpPr>
              <a:stCxn id="118" idx="2"/>
              <a:endCxn id="94" idx="0"/>
            </p:cNvCxnSpPr>
            <p:nvPr/>
          </p:nvCxnSpPr>
          <p:spPr>
            <a:xfrm rot="16200000" flipH="1">
              <a:off x="5155214" y="2594564"/>
              <a:ext cx="515542" cy="1681968"/>
            </a:xfrm>
            <a:prstGeom prst="bentConnector3">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76E8B7D8-ADD4-4CC1-A391-BFAAE38E77E7}"/>
                </a:ext>
              </a:extLst>
            </p:cNvPr>
            <p:cNvCxnSpPr>
              <a:stCxn id="124" idx="2"/>
              <a:endCxn id="117" idx="0"/>
            </p:cNvCxnSpPr>
            <p:nvPr/>
          </p:nvCxnSpPr>
          <p:spPr>
            <a:xfrm>
              <a:off x="4572001" y="1754981"/>
              <a:ext cx="0" cy="515542"/>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61A2F61D-1111-4521-B72C-364DAE95F810}"/>
                </a:ext>
              </a:extLst>
            </p:cNvPr>
            <p:cNvCxnSpPr>
              <a:stCxn id="118" idx="2"/>
              <a:endCxn id="104" idx="0"/>
            </p:cNvCxnSpPr>
            <p:nvPr/>
          </p:nvCxnSpPr>
          <p:spPr>
            <a:xfrm>
              <a:off x="4572001" y="3177778"/>
              <a:ext cx="0" cy="515542"/>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grpSp>
          <p:nvGrpSpPr>
            <p:cNvPr id="89" name="ïśļîďe">
              <a:extLst>
                <a:ext uri="{FF2B5EF4-FFF2-40B4-BE49-F238E27FC236}">
                  <a16:creationId xmlns:a16="http://schemas.microsoft.com/office/drawing/2014/main" id="{812B6A64-785B-4887-8566-526BF18603A4}"/>
                </a:ext>
              </a:extLst>
            </p:cNvPr>
            <p:cNvGrpSpPr/>
            <p:nvPr/>
          </p:nvGrpSpPr>
          <p:grpSpPr>
            <a:xfrm>
              <a:off x="500063" y="2270522"/>
              <a:ext cx="8143875" cy="907256"/>
              <a:chOff x="666750" y="3027363"/>
              <a:chExt cx="10858500" cy="1209674"/>
            </a:xfrm>
          </p:grpSpPr>
          <p:grpSp>
            <p:nvGrpSpPr>
              <p:cNvPr id="108" name="íṥļíďè">
                <a:extLst>
                  <a:ext uri="{FF2B5EF4-FFF2-40B4-BE49-F238E27FC236}">
                    <a16:creationId xmlns:a16="http://schemas.microsoft.com/office/drawing/2014/main" id="{9CBBE806-B01B-4BB2-8210-915EFA56ED90}"/>
                  </a:ext>
                </a:extLst>
              </p:cNvPr>
              <p:cNvGrpSpPr/>
              <p:nvPr/>
            </p:nvGrpSpPr>
            <p:grpSpPr>
              <a:xfrm>
                <a:off x="666750" y="3027363"/>
                <a:ext cx="1888004" cy="1209674"/>
                <a:chOff x="5068421" y="1130300"/>
                <a:chExt cx="2042458" cy="1209674"/>
              </a:xfrm>
            </p:grpSpPr>
            <p:sp>
              <p:nvSpPr>
                <p:cNvPr id="121" name="ïṡliḋé">
                  <a:extLst>
                    <a:ext uri="{FF2B5EF4-FFF2-40B4-BE49-F238E27FC236}">
                      <a16:creationId xmlns:a16="http://schemas.microsoft.com/office/drawing/2014/main" id="{0AA7A6B1-E2A0-4F44-AE41-03B6FF1EDA93}"/>
                    </a:ext>
                  </a:extLst>
                </p:cNvPr>
                <p:cNvSpPr/>
                <p:nvPr/>
              </p:nvSpPr>
              <p:spPr>
                <a:xfrm>
                  <a:off x="5068422" y="1130300"/>
                  <a:ext cx="2042456" cy="473688"/>
                </a:xfrm>
                <a:prstGeom prst="rect">
                  <a:avLst/>
                </a:prstGeom>
                <a:solidFill>
                  <a:srgbClr val="AC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gn="ctr">
                    <a:lnSpc>
                      <a:spcPct val="120000"/>
                    </a:lnSpc>
                  </a:pPr>
                  <a:r>
                    <a:rPr lang="zh-CN" altLang="en-US" sz="1600" b="1" dirty="0">
                      <a:solidFill>
                        <a:schemeClr val="bg1"/>
                      </a:solidFill>
                    </a:rPr>
                    <a:t>数据接入</a:t>
                  </a:r>
                </a:p>
              </p:txBody>
            </p:sp>
            <p:sp>
              <p:nvSpPr>
                <p:cNvPr id="122" name="îS1ide">
                  <a:extLst>
                    <a:ext uri="{FF2B5EF4-FFF2-40B4-BE49-F238E27FC236}">
                      <a16:creationId xmlns:a16="http://schemas.microsoft.com/office/drawing/2014/main" id="{32914403-0FC5-4677-B6A4-5318C8138184}"/>
                    </a:ext>
                  </a:extLst>
                </p:cNvPr>
                <p:cNvSpPr txBox="1"/>
                <p:nvPr/>
              </p:nvSpPr>
              <p:spPr>
                <a:xfrm>
                  <a:off x="5068421" y="1603988"/>
                  <a:ext cx="2042458" cy="735986"/>
                </a:xfrm>
                <a:prstGeom prst="rect">
                  <a:avLst/>
                </a:prstGeom>
                <a:noFill/>
                <a:ln w="3175">
                  <a:solidFill>
                    <a:schemeClr val="bg1">
                      <a:lumMod val="85000"/>
                    </a:schemeClr>
                  </a:solidFill>
                </a:ln>
              </p:spPr>
              <p:txBody>
                <a:bodyPr wrap="square" lIns="91440" tIns="45720" rIns="91440" bIns="45720" anchor="t" anchorCtr="0">
                  <a:normAutofit lnSpcReduction="10000"/>
                </a:bodyPr>
                <a:lstStyle>
                  <a:defPPr>
                    <a:defRPr lang="zh-CN"/>
                  </a:defPPr>
                  <a:lvl1pPr algn="ctr" defTabSz="609585">
                    <a:lnSpc>
                      <a:spcPct val="150000"/>
                    </a:lnSpc>
                    <a:spcBef>
                      <a:spcPct val="0"/>
                    </a:spcBef>
                    <a:defRPr sz="1100"/>
                  </a:lvl1pPr>
                  <a:lvl2pPr marL="609585" defTabSz="609585">
                    <a:defRPr sz="2400"/>
                  </a:lvl2pPr>
                  <a:lvl3pPr marL="1219170" defTabSz="609585">
                    <a:defRPr sz="2400"/>
                  </a:lvl3pPr>
                  <a:lvl4pPr marL="1828754" defTabSz="609585">
                    <a:defRPr sz="2400"/>
                  </a:lvl4pPr>
                  <a:lvl5pPr marL="2438339" defTabSz="609585">
                    <a:defRPr sz="2400"/>
                  </a:lvl5pPr>
                  <a:lvl6pPr marL="3047924" defTabSz="609585">
                    <a:defRPr sz="2400"/>
                  </a:lvl6pPr>
                  <a:lvl7pPr marL="3657509" defTabSz="609585">
                    <a:defRPr sz="2400"/>
                  </a:lvl7pPr>
                  <a:lvl8pPr marL="4267093" defTabSz="609585">
                    <a:defRPr sz="2400"/>
                  </a:lvl8pPr>
                  <a:lvl9pPr marL="4876678" defTabSz="609585">
                    <a:defRPr sz="2400"/>
                  </a:lvl9pPr>
                </a:lstStyle>
                <a:p>
                  <a:r>
                    <a:rPr lang="zh-CN" altLang="en-US" dirty="0"/>
                    <a:t>多种数据接入</a:t>
                  </a:r>
                  <a:endParaRPr lang="en-US" altLang="zh-CN" dirty="0"/>
                </a:p>
                <a:p>
                  <a:r>
                    <a:rPr lang="en-US" altLang="zh-CN" dirty="0"/>
                    <a:t>ETL</a:t>
                  </a:r>
                  <a:r>
                    <a:rPr lang="zh-CN" altLang="en-US" dirty="0"/>
                    <a:t>转化</a:t>
                  </a:r>
                  <a:endParaRPr lang="en-US" altLang="zh-CN" dirty="0"/>
                </a:p>
              </p:txBody>
            </p:sp>
          </p:grpSp>
          <p:grpSp>
            <p:nvGrpSpPr>
              <p:cNvPr id="109" name="îSḻîḓe">
                <a:extLst>
                  <a:ext uri="{FF2B5EF4-FFF2-40B4-BE49-F238E27FC236}">
                    <a16:creationId xmlns:a16="http://schemas.microsoft.com/office/drawing/2014/main" id="{8ADC93FD-AA35-411E-A1F1-073555A46585}"/>
                  </a:ext>
                </a:extLst>
              </p:cNvPr>
              <p:cNvGrpSpPr/>
              <p:nvPr/>
            </p:nvGrpSpPr>
            <p:grpSpPr>
              <a:xfrm>
                <a:off x="2909374" y="3027363"/>
                <a:ext cx="1888004" cy="1209674"/>
                <a:chOff x="5068421" y="1130300"/>
                <a:chExt cx="2042458" cy="1209674"/>
              </a:xfrm>
            </p:grpSpPr>
            <p:sp>
              <p:nvSpPr>
                <p:cNvPr id="119" name="i$ḷîďé">
                  <a:extLst>
                    <a:ext uri="{FF2B5EF4-FFF2-40B4-BE49-F238E27FC236}">
                      <a16:creationId xmlns:a16="http://schemas.microsoft.com/office/drawing/2014/main" id="{9427648A-3DCF-45BF-9230-7D4691C0B447}"/>
                    </a:ext>
                  </a:extLst>
                </p:cNvPr>
                <p:cNvSpPr/>
                <p:nvPr/>
              </p:nvSpPr>
              <p:spPr>
                <a:xfrm>
                  <a:off x="5068422" y="1130300"/>
                  <a:ext cx="2042456" cy="473688"/>
                </a:xfrm>
                <a:prstGeom prst="rect">
                  <a:avLst/>
                </a:prstGeom>
                <a:solidFill>
                  <a:srgbClr val="AC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gn="ctr">
                    <a:lnSpc>
                      <a:spcPct val="120000"/>
                    </a:lnSpc>
                  </a:pPr>
                  <a:r>
                    <a:rPr lang="zh-CN" altLang="en-US" sz="1600" b="1" dirty="0">
                      <a:solidFill>
                        <a:schemeClr val="bg1"/>
                      </a:solidFill>
                    </a:rPr>
                    <a:t>标签工厂</a:t>
                  </a:r>
                </a:p>
              </p:txBody>
            </p:sp>
            <p:sp>
              <p:nvSpPr>
                <p:cNvPr id="120" name="ïśļïďè">
                  <a:extLst>
                    <a:ext uri="{FF2B5EF4-FFF2-40B4-BE49-F238E27FC236}">
                      <a16:creationId xmlns:a16="http://schemas.microsoft.com/office/drawing/2014/main" id="{F4592BEB-8B47-4673-8E84-43D65D45533A}"/>
                    </a:ext>
                  </a:extLst>
                </p:cNvPr>
                <p:cNvSpPr txBox="1"/>
                <p:nvPr/>
              </p:nvSpPr>
              <p:spPr>
                <a:xfrm>
                  <a:off x="5068421" y="1603988"/>
                  <a:ext cx="2042458" cy="735986"/>
                </a:xfrm>
                <a:prstGeom prst="rect">
                  <a:avLst/>
                </a:prstGeom>
                <a:noFill/>
                <a:ln w="3175">
                  <a:solidFill>
                    <a:schemeClr val="bg1">
                      <a:lumMod val="85000"/>
                    </a:schemeClr>
                  </a:solidFill>
                </a:ln>
              </p:spPr>
              <p:txBody>
                <a:bodyPr wrap="square" lIns="91440" tIns="45720" rIns="91440" bIns="45720" anchor="t" anchorCtr="0">
                  <a:normAutofit/>
                </a:bodyPr>
                <a:lstStyle>
                  <a:defPPr>
                    <a:defRPr lang="zh-CN"/>
                  </a:defPPr>
                  <a:lvl1pPr algn="ctr" defTabSz="609585">
                    <a:lnSpc>
                      <a:spcPct val="150000"/>
                    </a:lnSpc>
                    <a:spcBef>
                      <a:spcPct val="0"/>
                    </a:spcBef>
                    <a:defRPr sz="1100"/>
                  </a:lvl1pPr>
                  <a:lvl2pPr marL="609585" defTabSz="609585">
                    <a:defRPr sz="2400"/>
                  </a:lvl2pPr>
                  <a:lvl3pPr marL="1219170" defTabSz="609585">
                    <a:defRPr sz="2400"/>
                  </a:lvl3pPr>
                  <a:lvl4pPr marL="1828754" defTabSz="609585">
                    <a:defRPr sz="2400"/>
                  </a:lvl4pPr>
                  <a:lvl5pPr marL="2438339" defTabSz="609585">
                    <a:defRPr sz="2400"/>
                  </a:lvl5pPr>
                  <a:lvl6pPr marL="3047924" defTabSz="609585">
                    <a:defRPr sz="2400"/>
                  </a:lvl6pPr>
                  <a:lvl7pPr marL="3657509" defTabSz="609585">
                    <a:defRPr sz="2400"/>
                  </a:lvl7pPr>
                  <a:lvl8pPr marL="4267093" defTabSz="609585">
                    <a:defRPr sz="2400"/>
                  </a:lvl8pPr>
                  <a:lvl9pPr marL="4876678" defTabSz="609585">
                    <a:defRPr sz="2400"/>
                  </a:lvl9pPr>
                </a:lstStyle>
                <a:p>
                  <a:r>
                    <a:rPr lang="zh-CN" altLang="en-US" dirty="0"/>
                    <a:t>预置标签模板</a:t>
                  </a:r>
                  <a:endParaRPr lang="en-US" altLang="zh-CN" dirty="0"/>
                </a:p>
              </p:txBody>
            </p:sp>
          </p:grpSp>
          <p:grpSp>
            <p:nvGrpSpPr>
              <p:cNvPr id="110" name="íṩḻídè">
                <a:extLst>
                  <a:ext uri="{FF2B5EF4-FFF2-40B4-BE49-F238E27FC236}">
                    <a16:creationId xmlns:a16="http://schemas.microsoft.com/office/drawing/2014/main" id="{F840CF7D-A6AC-44B3-A0C8-8ACC3DEC2E97}"/>
                  </a:ext>
                </a:extLst>
              </p:cNvPr>
              <p:cNvGrpSpPr/>
              <p:nvPr/>
            </p:nvGrpSpPr>
            <p:grpSpPr>
              <a:xfrm>
                <a:off x="5151998" y="3027363"/>
                <a:ext cx="1888004" cy="1209674"/>
                <a:chOff x="5068421" y="1130300"/>
                <a:chExt cx="2042458" cy="1209674"/>
              </a:xfrm>
            </p:grpSpPr>
            <p:sp>
              <p:nvSpPr>
                <p:cNvPr id="117" name="íṣḻíďè">
                  <a:extLst>
                    <a:ext uri="{FF2B5EF4-FFF2-40B4-BE49-F238E27FC236}">
                      <a16:creationId xmlns:a16="http://schemas.microsoft.com/office/drawing/2014/main" id="{7BD43A34-3807-4FAC-AC96-76610A241446}"/>
                    </a:ext>
                  </a:extLst>
                </p:cNvPr>
                <p:cNvSpPr/>
                <p:nvPr/>
              </p:nvSpPr>
              <p:spPr>
                <a:xfrm>
                  <a:off x="5068422" y="1130300"/>
                  <a:ext cx="2042456" cy="473688"/>
                </a:xfrm>
                <a:prstGeom prst="rect">
                  <a:avLst/>
                </a:prstGeom>
                <a:solidFill>
                  <a:srgbClr val="AC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gn="ctr">
                    <a:lnSpc>
                      <a:spcPct val="120000"/>
                    </a:lnSpc>
                  </a:pPr>
                  <a:r>
                    <a:rPr lang="zh-CN" altLang="en-US" sz="1600" b="1" dirty="0">
                      <a:solidFill>
                        <a:schemeClr val="bg1"/>
                      </a:solidFill>
                    </a:rPr>
                    <a:t>数据分析</a:t>
                  </a:r>
                </a:p>
              </p:txBody>
            </p:sp>
            <p:sp>
              <p:nvSpPr>
                <p:cNvPr id="118" name="îsľiḓe">
                  <a:extLst>
                    <a:ext uri="{FF2B5EF4-FFF2-40B4-BE49-F238E27FC236}">
                      <a16:creationId xmlns:a16="http://schemas.microsoft.com/office/drawing/2014/main" id="{0983C066-B05B-4F09-831A-4B7EEAC5DC05}"/>
                    </a:ext>
                  </a:extLst>
                </p:cNvPr>
                <p:cNvSpPr txBox="1"/>
                <p:nvPr/>
              </p:nvSpPr>
              <p:spPr>
                <a:xfrm>
                  <a:off x="5068421" y="1603988"/>
                  <a:ext cx="2042458" cy="735986"/>
                </a:xfrm>
                <a:prstGeom prst="rect">
                  <a:avLst/>
                </a:prstGeom>
                <a:noFill/>
                <a:ln w="3175">
                  <a:solidFill>
                    <a:schemeClr val="bg1">
                      <a:lumMod val="85000"/>
                    </a:schemeClr>
                  </a:solidFill>
                </a:ln>
              </p:spPr>
              <p:txBody>
                <a:bodyPr wrap="square" lIns="91440" tIns="45720" rIns="91440" bIns="45720" anchor="t" anchorCtr="0">
                  <a:normAutofit fontScale="85000" lnSpcReduction="10000"/>
                </a:bodyPr>
                <a:lstStyle>
                  <a:defPPr>
                    <a:defRPr lang="zh-CN"/>
                  </a:defPPr>
                  <a:lvl1pPr algn="ctr" defTabSz="609585">
                    <a:lnSpc>
                      <a:spcPct val="150000"/>
                    </a:lnSpc>
                    <a:spcBef>
                      <a:spcPct val="0"/>
                    </a:spcBef>
                    <a:defRPr sz="1100"/>
                  </a:lvl1pPr>
                  <a:lvl2pPr marL="609585" defTabSz="609585">
                    <a:defRPr sz="2400"/>
                  </a:lvl2pPr>
                  <a:lvl3pPr marL="1219170" defTabSz="609585">
                    <a:defRPr sz="2400"/>
                  </a:lvl3pPr>
                  <a:lvl4pPr marL="1828754" defTabSz="609585">
                    <a:defRPr sz="2400"/>
                  </a:lvl4pPr>
                  <a:lvl5pPr marL="2438339" defTabSz="609585">
                    <a:defRPr sz="2400"/>
                  </a:lvl5pPr>
                  <a:lvl6pPr marL="3047924" defTabSz="609585">
                    <a:defRPr sz="2400"/>
                  </a:lvl6pPr>
                  <a:lvl7pPr marL="3657509" defTabSz="609585">
                    <a:defRPr sz="2400"/>
                  </a:lvl7pPr>
                  <a:lvl8pPr marL="4267093" defTabSz="609585">
                    <a:defRPr sz="2400"/>
                  </a:lvl8pPr>
                  <a:lvl9pPr marL="4876678" defTabSz="609585">
                    <a:defRPr sz="2400"/>
                  </a:lvl9pPr>
                </a:lstStyle>
                <a:p>
                  <a:r>
                    <a:rPr lang="zh-CN" altLang="en-US" dirty="0"/>
                    <a:t>提供</a:t>
                  </a:r>
                  <a:r>
                    <a:rPr lang="en-US" altLang="zh-CN" dirty="0"/>
                    <a:t>BI</a:t>
                  </a:r>
                  <a:r>
                    <a:rPr lang="zh-CN" altLang="en-US" dirty="0"/>
                    <a:t>、分析模型、客群分析等标准数据应用</a:t>
                  </a:r>
                  <a:endParaRPr lang="en-US" altLang="zh-CN" dirty="0"/>
                </a:p>
              </p:txBody>
            </p:sp>
          </p:grpSp>
          <p:grpSp>
            <p:nvGrpSpPr>
              <p:cNvPr id="111" name="íṩľîḍe">
                <a:extLst>
                  <a:ext uri="{FF2B5EF4-FFF2-40B4-BE49-F238E27FC236}">
                    <a16:creationId xmlns:a16="http://schemas.microsoft.com/office/drawing/2014/main" id="{A79CE8A8-15F0-4BBA-A6FC-1A275E04E2C7}"/>
                  </a:ext>
                </a:extLst>
              </p:cNvPr>
              <p:cNvGrpSpPr/>
              <p:nvPr/>
            </p:nvGrpSpPr>
            <p:grpSpPr>
              <a:xfrm>
                <a:off x="7394622" y="3027363"/>
                <a:ext cx="1888004" cy="1209674"/>
                <a:chOff x="5068421" y="1130300"/>
                <a:chExt cx="2042458" cy="1209674"/>
              </a:xfrm>
            </p:grpSpPr>
            <p:sp>
              <p:nvSpPr>
                <p:cNvPr id="115" name="í$ľîḍe">
                  <a:extLst>
                    <a:ext uri="{FF2B5EF4-FFF2-40B4-BE49-F238E27FC236}">
                      <a16:creationId xmlns:a16="http://schemas.microsoft.com/office/drawing/2014/main" id="{73F19EE5-1A3A-4F24-A9C1-8EA4BFD7D1DD}"/>
                    </a:ext>
                  </a:extLst>
                </p:cNvPr>
                <p:cNvSpPr/>
                <p:nvPr/>
              </p:nvSpPr>
              <p:spPr>
                <a:xfrm>
                  <a:off x="5068422" y="1130300"/>
                  <a:ext cx="2042456" cy="473688"/>
                </a:xfrm>
                <a:prstGeom prst="rect">
                  <a:avLst/>
                </a:prstGeom>
                <a:solidFill>
                  <a:srgbClr val="AC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gn="ctr">
                    <a:lnSpc>
                      <a:spcPct val="120000"/>
                    </a:lnSpc>
                  </a:pPr>
                  <a:r>
                    <a:rPr lang="zh-CN" altLang="en-US" sz="1600" b="1" dirty="0">
                      <a:solidFill>
                        <a:schemeClr val="bg1"/>
                      </a:solidFill>
                    </a:rPr>
                    <a:t>营销自动化</a:t>
                  </a:r>
                </a:p>
              </p:txBody>
            </p:sp>
            <p:sp>
              <p:nvSpPr>
                <p:cNvPr id="116" name="îşľïḍe">
                  <a:extLst>
                    <a:ext uri="{FF2B5EF4-FFF2-40B4-BE49-F238E27FC236}">
                      <a16:creationId xmlns:a16="http://schemas.microsoft.com/office/drawing/2014/main" id="{C44FDE16-67DD-44E2-8560-97C1F26698E7}"/>
                    </a:ext>
                  </a:extLst>
                </p:cNvPr>
                <p:cNvSpPr txBox="1"/>
                <p:nvPr/>
              </p:nvSpPr>
              <p:spPr>
                <a:xfrm>
                  <a:off x="5068421" y="1603988"/>
                  <a:ext cx="2042458" cy="735986"/>
                </a:xfrm>
                <a:prstGeom prst="rect">
                  <a:avLst/>
                </a:prstGeom>
                <a:noFill/>
                <a:ln w="3175">
                  <a:solidFill>
                    <a:schemeClr val="bg1">
                      <a:lumMod val="85000"/>
                    </a:schemeClr>
                  </a:solidFill>
                </a:ln>
              </p:spPr>
              <p:txBody>
                <a:bodyPr wrap="square" lIns="91440" tIns="45720" rIns="91440" bIns="45720" anchor="t" anchorCtr="0">
                  <a:normAutofit/>
                </a:bodyPr>
                <a:lstStyle>
                  <a:defPPr>
                    <a:defRPr lang="zh-CN"/>
                  </a:defPPr>
                  <a:lvl1pPr algn="ctr" defTabSz="609585">
                    <a:lnSpc>
                      <a:spcPct val="150000"/>
                    </a:lnSpc>
                    <a:spcBef>
                      <a:spcPct val="0"/>
                    </a:spcBef>
                    <a:defRPr sz="1100"/>
                  </a:lvl1pPr>
                  <a:lvl2pPr marL="609585" defTabSz="609585">
                    <a:defRPr sz="2400"/>
                  </a:lvl2pPr>
                  <a:lvl3pPr marL="1219170" defTabSz="609585">
                    <a:defRPr sz="2400"/>
                  </a:lvl3pPr>
                  <a:lvl4pPr marL="1828754" defTabSz="609585">
                    <a:defRPr sz="2400"/>
                  </a:lvl4pPr>
                  <a:lvl5pPr marL="2438339" defTabSz="609585">
                    <a:defRPr sz="2400"/>
                  </a:lvl5pPr>
                  <a:lvl6pPr marL="3047924" defTabSz="609585">
                    <a:defRPr sz="2400"/>
                  </a:lvl6pPr>
                  <a:lvl7pPr marL="3657509" defTabSz="609585">
                    <a:defRPr sz="2400"/>
                  </a:lvl7pPr>
                  <a:lvl8pPr marL="4267093" defTabSz="609585">
                    <a:defRPr sz="2400"/>
                  </a:lvl8pPr>
                  <a:lvl9pPr marL="4876678" defTabSz="609585">
                    <a:defRPr sz="2400"/>
                  </a:lvl9pPr>
                </a:lstStyle>
                <a:p>
                  <a:r>
                    <a:rPr lang="zh-CN" altLang="en-US" dirty="0"/>
                    <a:t>预置场景营销方案</a:t>
                  </a:r>
                  <a:endParaRPr lang="en-US" altLang="zh-CN" dirty="0"/>
                </a:p>
              </p:txBody>
            </p:sp>
          </p:grpSp>
          <p:grpSp>
            <p:nvGrpSpPr>
              <p:cNvPr id="112" name="îṣľîďe">
                <a:extLst>
                  <a:ext uri="{FF2B5EF4-FFF2-40B4-BE49-F238E27FC236}">
                    <a16:creationId xmlns:a16="http://schemas.microsoft.com/office/drawing/2014/main" id="{BFB8AFB3-6D1A-4BB5-8018-8E7D6DF72C30}"/>
                  </a:ext>
                </a:extLst>
              </p:cNvPr>
              <p:cNvGrpSpPr/>
              <p:nvPr/>
            </p:nvGrpSpPr>
            <p:grpSpPr>
              <a:xfrm>
                <a:off x="9637246" y="3027363"/>
                <a:ext cx="1888004" cy="1209674"/>
                <a:chOff x="5068421" y="1130300"/>
                <a:chExt cx="2042458" cy="1209674"/>
              </a:xfrm>
            </p:grpSpPr>
            <p:sp>
              <p:nvSpPr>
                <p:cNvPr id="113" name="ïṥľiḑe">
                  <a:extLst>
                    <a:ext uri="{FF2B5EF4-FFF2-40B4-BE49-F238E27FC236}">
                      <a16:creationId xmlns:a16="http://schemas.microsoft.com/office/drawing/2014/main" id="{763EBB70-7E23-4BD3-87AF-9C7587DB32F8}"/>
                    </a:ext>
                  </a:extLst>
                </p:cNvPr>
                <p:cNvSpPr/>
                <p:nvPr/>
              </p:nvSpPr>
              <p:spPr>
                <a:xfrm>
                  <a:off x="5068422" y="1130300"/>
                  <a:ext cx="2042456" cy="473688"/>
                </a:xfrm>
                <a:prstGeom prst="rect">
                  <a:avLst/>
                </a:prstGeom>
                <a:solidFill>
                  <a:srgbClr val="AC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gn="ctr">
                    <a:lnSpc>
                      <a:spcPct val="120000"/>
                    </a:lnSpc>
                  </a:pPr>
                  <a:r>
                    <a:rPr lang="zh-CN" altLang="en-US" sz="1600" b="1" dirty="0">
                      <a:solidFill>
                        <a:schemeClr val="bg1"/>
                      </a:solidFill>
                    </a:rPr>
                    <a:t>会员管理</a:t>
                  </a:r>
                </a:p>
              </p:txBody>
            </p:sp>
            <p:sp>
              <p:nvSpPr>
                <p:cNvPr id="114" name="išľïďé">
                  <a:extLst>
                    <a:ext uri="{FF2B5EF4-FFF2-40B4-BE49-F238E27FC236}">
                      <a16:creationId xmlns:a16="http://schemas.microsoft.com/office/drawing/2014/main" id="{D406381F-FD8E-4E67-BB7F-9FEBE482D7D4}"/>
                    </a:ext>
                  </a:extLst>
                </p:cNvPr>
                <p:cNvSpPr txBox="1"/>
                <p:nvPr/>
              </p:nvSpPr>
              <p:spPr>
                <a:xfrm>
                  <a:off x="5068421" y="1603988"/>
                  <a:ext cx="2042458" cy="735986"/>
                </a:xfrm>
                <a:prstGeom prst="rect">
                  <a:avLst/>
                </a:prstGeom>
                <a:noFill/>
                <a:ln w="3175">
                  <a:solidFill>
                    <a:schemeClr val="bg1">
                      <a:lumMod val="85000"/>
                    </a:schemeClr>
                  </a:solidFill>
                </a:ln>
              </p:spPr>
              <p:txBody>
                <a:bodyPr wrap="square" lIns="91440" tIns="45720" rIns="91440" bIns="45720" anchor="t" anchorCtr="0">
                  <a:normAutofit/>
                </a:bodyPr>
                <a:lstStyle>
                  <a:defPPr>
                    <a:defRPr lang="zh-CN"/>
                  </a:defPPr>
                  <a:lvl1pPr algn="ctr" defTabSz="609585">
                    <a:lnSpc>
                      <a:spcPct val="150000"/>
                    </a:lnSpc>
                    <a:spcBef>
                      <a:spcPct val="0"/>
                    </a:spcBef>
                    <a:defRPr sz="1100"/>
                  </a:lvl1pPr>
                  <a:lvl2pPr marL="609585" defTabSz="609585">
                    <a:defRPr sz="2400"/>
                  </a:lvl2pPr>
                  <a:lvl3pPr marL="1219170" defTabSz="609585">
                    <a:defRPr sz="2400"/>
                  </a:lvl3pPr>
                  <a:lvl4pPr marL="1828754" defTabSz="609585">
                    <a:defRPr sz="2400"/>
                  </a:lvl4pPr>
                  <a:lvl5pPr marL="2438339" defTabSz="609585">
                    <a:defRPr sz="2400"/>
                  </a:lvl5pPr>
                  <a:lvl6pPr marL="3047924" defTabSz="609585">
                    <a:defRPr sz="2400"/>
                  </a:lvl6pPr>
                  <a:lvl7pPr marL="3657509" defTabSz="609585">
                    <a:defRPr sz="2400"/>
                  </a:lvl7pPr>
                  <a:lvl8pPr marL="4267093" defTabSz="609585">
                    <a:defRPr sz="2400"/>
                  </a:lvl8pPr>
                  <a:lvl9pPr marL="4876678" defTabSz="609585">
                    <a:defRPr sz="2400"/>
                  </a:lvl9pPr>
                </a:lstStyle>
                <a:p>
                  <a:r>
                    <a:rPr lang="zh-CN" altLang="en-US" dirty="0"/>
                    <a:t>预置场景卡券方案</a:t>
                  </a:r>
                  <a:endParaRPr lang="en-US" altLang="zh-CN" dirty="0"/>
                </a:p>
              </p:txBody>
            </p:sp>
          </p:grpSp>
        </p:grpSp>
        <p:grpSp>
          <p:nvGrpSpPr>
            <p:cNvPr id="90" name="ïṡľíďè">
              <a:extLst>
                <a:ext uri="{FF2B5EF4-FFF2-40B4-BE49-F238E27FC236}">
                  <a16:creationId xmlns:a16="http://schemas.microsoft.com/office/drawing/2014/main" id="{04B17D04-A611-4768-BD17-1D40A187D6C6}"/>
                </a:ext>
              </a:extLst>
            </p:cNvPr>
            <p:cNvGrpSpPr/>
            <p:nvPr/>
          </p:nvGrpSpPr>
          <p:grpSpPr>
            <a:xfrm>
              <a:off x="2182031" y="3693320"/>
              <a:ext cx="4779939" cy="907256"/>
              <a:chOff x="2909374" y="4924426"/>
              <a:chExt cx="6373252" cy="1209674"/>
            </a:xfrm>
          </p:grpSpPr>
          <p:grpSp>
            <p:nvGrpSpPr>
              <p:cNvPr id="91" name="ísļïḋê">
                <a:extLst>
                  <a:ext uri="{FF2B5EF4-FFF2-40B4-BE49-F238E27FC236}">
                    <a16:creationId xmlns:a16="http://schemas.microsoft.com/office/drawing/2014/main" id="{DA389C57-8B8E-42BE-914C-DDC9C17C2D6C}"/>
                  </a:ext>
                </a:extLst>
              </p:cNvPr>
              <p:cNvGrpSpPr/>
              <p:nvPr/>
            </p:nvGrpSpPr>
            <p:grpSpPr>
              <a:xfrm>
                <a:off x="2909374" y="4924426"/>
                <a:ext cx="1888004" cy="1209674"/>
                <a:chOff x="5068421" y="1130300"/>
                <a:chExt cx="2042458" cy="1209674"/>
              </a:xfrm>
            </p:grpSpPr>
            <p:sp>
              <p:nvSpPr>
                <p:cNvPr id="106" name="î$1îḑe">
                  <a:extLst>
                    <a:ext uri="{FF2B5EF4-FFF2-40B4-BE49-F238E27FC236}">
                      <a16:creationId xmlns:a16="http://schemas.microsoft.com/office/drawing/2014/main" id="{807918A2-5A27-4755-923D-844A2C0BA20A}"/>
                    </a:ext>
                  </a:extLst>
                </p:cNvPr>
                <p:cNvSpPr/>
                <p:nvPr/>
              </p:nvSpPr>
              <p:spPr>
                <a:xfrm>
                  <a:off x="5068422" y="1130300"/>
                  <a:ext cx="2042456" cy="473688"/>
                </a:xfrm>
                <a:prstGeom prst="rect">
                  <a:avLst/>
                </a:prstGeom>
                <a:solidFill>
                  <a:srgbClr val="98000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gn="ctr">
                    <a:lnSpc>
                      <a:spcPct val="120000"/>
                    </a:lnSpc>
                  </a:pPr>
                  <a:r>
                    <a:rPr lang="en-US" altLang="zh-CN" sz="1600" b="1" dirty="0">
                      <a:solidFill>
                        <a:schemeClr val="bg1"/>
                      </a:solidFill>
                    </a:rPr>
                    <a:t>BI</a:t>
                  </a:r>
                  <a:endParaRPr lang="zh-CN" altLang="en-US" sz="1600" b="1" dirty="0">
                    <a:solidFill>
                      <a:schemeClr val="bg1"/>
                    </a:solidFill>
                  </a:endParaRPr>
                </a:p>
              </p:txBody>
            </p:sp>
            <p:sp>
              <p:nvSpPr>
                <p:cNvPr id="107" name="îşľîdê">
                  <a:extLst>
                    <a:ext uri="{FF2B5EF4-FFF2-40B4-BE49-F238E27FC236}">
                      <a16:creationId xmlns:a16="http://schemas.microsoft.com/office/drawing/2014/main" id="{AF4DC40A-A0CE-4E0D-88B8-D7010875931B}"/>
                    </a:ext>
                  </a:extLst>
                </p:cNvPr>
                <p:cNvSpPr txBox="1"/>
                <p:nvPr/>
              </p:nvSpPr>
              <p:spPr>
                <a:xfrm>
                  <a:off x="5068421" y="1603988"/>
                  <a:ext cx="2042458" cy="735986"/>
                </a:xfrm>
                <a:prstGeom prst="rect">
                  <a:avLst/>
                </a:prstGeom>
                <a:noFill/>
                <a:ln w="3175">
                  <a:solidFill>
                    <a:schemeClr val="bg1">
                      <a:lumMod val="85000"/>
                    </a:schemeClr>
                  </a:solidFill>
                </a:ln>
              </p:spPr>
              <p:txBody>
                <a:bodyPr wrap="square" lIns="91440" tIns="45720" rIns="91440" bIns="45720" anchor="t" anchorCtr="0">
                  <a:normAutofit lnSpcReduction="10000"/>
                </a:bodyPr>
                <a:lstStyle>
                  <a:defPPr>
                    <a:defRPr lang="zh-CN"/>
                  </a:defPPr>
                  <a:lvl1pPr algn="ctr" defTabSz="609585">
                    <a:lnSpc>
                      <a:spcPct val="150000"/>
                    </a:lnSpc>
                    <a:spcBef>
                      <a:spcPct val="0"/>
                    </a:spcBef>
                    <a:defRPr sz="1100"/>
                  </a:lvl1pPr>
                  <a:lvl2pPr marL="609585" defTabSz="609585">
                    <a:defRPr sz="2400"/>
                  </a:lvl2pPr>
                  <a:lvl3pPr marL="1219170" defTabSz="609585">
                    <a:defRPr sz="2400"/>
                  </a:lvl3pPr>
                  <a:lvl4pPr marL="1828754" defTabSz="609585">
                    <a:defRPr sz="2400"/>
                  </a:lvl4pPr>
                  <a:lvl5pPr marL="2438339" defTabSz="609585">
                    <a:defRPr sz="2400"/>
                  </a:lvl5pPr>
                  <a:lvl6pPr marL="3047924" defTabSz="609585">
                    <a:defRPr sz="2400"/>
                  </a:lvl6pPr>
                  <a:lvl7pPr marL="3657509" defTabSz="609585">
                    <a:defRPr sz="2400"/>
                  </a:lvl7pPr>
                  <a:lvl8pPr marL="4267093" defTabSz="609585">
                    <a:defRPr sz="2400"/>
                  </a:lvl8pPr>
                  <a:lvl9pPr marL="4876678" defTabSz="609585">
                    <a:defRPr sz="2400"/>
                  </a:lvl9pPr>
                </a:lstStyle>
                <a:p>
                  <a:r>
                    <a:rPr lang="zh-CN" altLang="en-US" dirty="0"/>
                    <a:t>预置指标模板</a:t>
                  </a:r>
                  <a:endParaRPr lang="en-US" altLang="zh-CN" dirty="0"/>
                </a:p>
                <a:p>
                  <a:r>
                    <a:rPr lang="zh-CN" altLang="en-US" dirty="0"/>
                    <a:t>预置报表模板</a:t>
                  </a:r>
                  <a:endParaRPr lang="en-US" altLang="zh-CN" dirty="0"/>
                </a:p>
              </p:txBody>
            </p:sp>
          </p:grpSp>
          <p:grpSp>
            <p:nvGrpSpPr>
              <p:cNvPr id="92" name="íṥliďé">
                <a:extLst>
                  <a:ext uri="{FF2B5EF4-FFF2-40B4-BE49-F238E27FC236}">
                    <a16:creationId xmlns:a16="http://schemas.microsoft.com/office/drawing/2014/main" id="{2B6BA4EB-4FBE-4751-B87D-C3EC6961D50D}"/>
                  </a:ext>
                </a:extLst>
              </p:cNvPr>
              <p:cNvGrpSpPr/>
              <p:nvPr/>
            </p:nvGrpSpPr>
            <p:grpSpPr>
              <a:xfrm>
                <a:off x="5151998" y="4924426"/>
                <a:ext cx="1888004" cy="1209674"/>
                <a:chOff x="5068421" y="1130300"/>
                <a:chExt cx="2042458" cy="1209674"/>
              </a:xfrm>
            </p:grpSpPr>
            <p:sp>
              <p:nvSpPr>
                <p:cNvPr id="104" name="iśḻíḋê">
                  <a:extLst>
                    <a:ext uri="{FF2B5EF4-FFF2-40B4-BE49-F238E27FC236}">
                      <a16:creationId xmlns:a16="http://schemas.microsoft.com/office/drawing/2014/main" id="{91B25B25-1726-4176-9166-2395B96E357E}"/>
                    </a:ext>
                  </a:extLst>
                </p:cNvPr>
                <p:cNvSpPr/>
                <p:nvPr/>
              </p:nvSpPr>
              <p:spPr>
                <a:xfrm>
                  <a:off x="5068422" y="1130300"/>
                  <a:ext cx="2042456" cy="473688"/>
                </a:xfrm>
                <a:prstGeom prst="rect">
                  <a:avLst/>
                </a:prstGeom>
                <a:solidFill>
                  <a:srgbClr val="98000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gn="ctr">
                    <a:lnSpc>
                      <a:spcPct val="120000"/>
                    </a:lnSpc>
                  </a:pPr>
                  <a:r>
                    <a:rPr lang="zh-CN" altLang="en-US" sz="1600" b="1" dirty="0">
                      <a:solidFill>
                        <a:schemeClr val="bg1"/>
                      </a:solidFill>
                    </a:rPr>
                    <a:t>分析模型</a:t>
                  </a:r>
                </a:p>
              </p:txBody>
            </p:sp>
            <p:sp>
              <p:nvSpPr>
                <p:cNvPr id="105" name="ïṥ1îḍè">
                  <a:extLst>
                    <a:ext uri="{FF2B5EF4-FFF2-40B4-BE49-F238E27FC236}">
                      <a16:creationId xmlns:a16="http://schemas.microsoft.com/office/drawing/2014/main" id="{E61271ED-5A4F-4A5F-AE9C-D62225FF45C5}"/>
                    </a:ext>
                  </a:extLst>
                </p:cNvPr>
                <p:cNvSpPr txBox="1"/>
                <p:nvPr/>
              </p:nvSpPr>
              <p:spPr>
                <a:xfrm>
                  <a:off x="5068421" y="1603988"/>
                  <a:ext cx="2042458" cy="735986"/>
                </a:xfrm>
                <a:prstGeom prst="rect">
                  <a:avLst/>
                </a:prstGeom>
                <a:noFill/>
                <a:ln w="3175">
                  <a:solidFill>
                    <a:schemeClr val="bg1">
                      <a:lumMod val="85000"/>
                    </a:schemeClr>
                  </a:solidFill>
                </a:ln>
              </p:spPr>
              <p:txBody>
                <a:bodyPr wrap="square" lIns="91440" tIns="45720" rIns="91440" bIns="45720" anchor="t" anchorCtr="0">
                  <a:normAutofit fontScale="70000" lnSpcReduction="20000"/>
                </a:bodyPr>
                <a:lstStyle>
                  <a:defPPr>
                    <a:defRPr lang="zh-CN"/>
                  </a:defPPr>
                  <a:lvl1pPr algn="ctr" defTabSz="609585">
                    <a:lnSpc>
                      <a:spcPct val="150000"/>
                    </a:lnSpc>
                    <a:spcBef>
                      <a:spcPct val="0"/>
                    </a:spcBef>
                    <a:defRPr sz="1100"/>
                  </a:lvl1pPr>
                  <a:lvl2pPr marL="609585" defTabSz="609585">
                    <a:defRPr sz="2400"/>
                  </a:lvl2pPr>
                  <a:lvl3pPr marL="1219170" defTabSz="609585">
                    <a:defRPr sz="2400"/>
                  </a:lvl3pPr>
                  <a:lvl4pPr marL="1828754" defTabSz="609585">
                    <a:defRPr sz="2400"/>
                  </a:lvl4pPr>
                  <a:lvl5pPr marL="2438339" defTabSz="609585">
                    <a:defRPr sz="2400"/>
                  </a:lvl5pPr>
                  <a:lvl6pPr marL="3047924" defTabSz="609585">
                    <a:defRPr sz="2400"/>
                  </a:lvl6pPr>
                  <a:lvl7pPr marL="3657509" defTabSz="609585">
                    <a:defRPr sz="2400"/>
                  </a:lvl7pPr>
                  <a:lvl8pPr marL="4267093" defTabSz="609585">
                    <a:defRPr sz="2400"/>
                  </a:lvl8pPr>
                  <a:lvl9pPr marL="4876678" defTabSz="609585">
                    <a:defRPr sz="2400"/>
                  </a:lvl9pPr>
                </a:lstStyle>
                <a:p>
                  <a:r>
                    <a:rPr lang="zh-CN" altLang="en-US" dirty="0"/>
                    <a:t>预置</a:t>
                  </a:r>
                  <a:r>
                    <a:rPr lang="en-US" altLang="zh-CN" dirty="0"/>
                    <a:t>FAST</a:t>
                  </a:r>
                  <a:r>
                    <a:rPr lang="zh-CN" altLang="en-US" dirty="0"/>
                    <a:t>分析模型</a:t>
                  </a:r>
                  <a:endParaRPr lang="en-US" altLang="zh-CN" dirty="0"/>
                </a:p>
                <a:p>
                  <a:r>
                    <a:rPr lang="zh-CN" altLang="en-US" dirty="0"/>
                    <a:t>预置漏斗、路径等分析工具</a:t>
                  </a:r>
                  <a:endParaRPr lang="en-US" altLang="zh-CN" dirty="0"/>
                </a:p>
              </p:txBody>
            </p:sp>
          </p:grpSp>
          <p:grpSp>
            <p:nvGrpSpPr>
              <p:cNvPr id="93" name="îṡlidé">
                <a:extLst>
                  <a:ext uri="{FF2B5EF4-FFF2-40B4-BE49-F238E27FC236}">
                    <a16:creationId xmlns:a16="http://schemas.microsoft.com/office/drawing/2014/main" id="{3E7D1690-DFD0-473A-BE4D-D3436050DD6C}"/>
                  </a:ext>
                </a:extLst>
              </p:cNvPr>
              <p:cNvGrpSpPr/>
              <p:nvPr/>
            </p:nvGrpSpPr>
            <p:grpSpPr>
              <a:xfrm>
                <a:off x="7394622" y="4924426"/>
                <a:ext cx="1888004" cy="1209674"/>
                <a:chOff x="5068421" y="1130300"/>
                <a:chExt cx="2042458" cy="1209674"/>
              </a:xfrm>
            </p:grpSpPr>
            <p:sp>
              <p:nvSpPr>
                <p:cNvPr id="94" name="iṩļidê">
                  <a:extLst>
                    <a:ext uri="{FF2B5EF4-FFF2-40B4-BE49-F238E27FC236}">
                      <a16:creationId xmlns:a16="http://schemas.microsoft.com/office/drawing/2014/main" id="{13FB96C6-3516-4263-B1BD-DAFECD410728}"/>
                    </a:ext>
                  </a:extLst>
                </p:cNvPr>
                <p:cNvSpPr/>
                <p:nvPr/>
              </p:nvSpPr>
              <p:spPr>
                <a:xfrm>
                  <a:off x="5068422" y="1130300"/>
                  <a:ext cx="2042456" cy="473688"/>
                </a:xfrm>
                <a:prstGeom prst="rect">
                  <a:avLst/>
                </a:prstGeom>
                <a:solidFill>
                  <a:srgbClr val="98000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gn="ctr">
                    <a:lnSpc>
                      <a:spcPct val="120000"/>
                    </a:lnSpc>
                  </a:pPr>
                  <a:r>
                    <a:rPr lang="zh-CN" altLang="en-US" sz="1600" b="1" dirty="0">
                      <a:solidFill>
                        <a:schemeClr val="bg1"/>
                      </a:solidFill>
                    </a:rPr>
                    <a:t>客群分析</a:t>
                  </a:r>
                </a:p>
              </p:txBody>
            </p:sp>
            <p:sp>
              <p:nvSpPr>
                <p:cNvPr id="95" name="îṥlîďe">
                  <a:extLst>
                    <a:ext uri="{FF2B5EF4-FFF2-40B4-BE49-F238E27FC236}">
                      <a16:creationId xmlns:a16="http://schemas.microsoft.com/office/drawing/2014/main" id="{89E0F723-A62F-4DB6-B0C3-9DF7AB2A38E4}"/>
                    </a:ext>
                  </a:extLst>
                </p:cNvPr>
                <p:cNvSpPr txBox="1"/>
                <p:nvPr/>
              </p:nvSpPr>
              <p:spPr>
                <a:xfrm>
                  <a:off x="5068421" y="1603988"/>
                  <a:ext cx="2042458" cy="735986"/>
                </a:xfrm>
                <a:prstGeom prst="rect">
                  <a:avLst/>
                </a:prstGeom>
                <a:noFill/>
                <a:ln w="3175">
                  <a:solidFill>
                    <a:schemeClr val="bg1">
                      <a:lumMod val="85000"/>
                    </a:schemeClr>
                  </a:solidFill>
                </a:ln>
              </p:spPr>
              <p:txBody>
                <a:bodyPr wrap="square" lIns="91440" tIns="45720" rIns="91440" bIns="45720" anchor="t" anchorCtr="0">
                  <a:normAutofit/>
                </a:bodyPr>
                <a:lstStyle>
                  <a:defPPr>
                    <a:defRPr lang="zh-CN"/>
                  </a:defPPr>
                  <a:lvl1pPr algn="ctr" defTabSz="609585">
                    <a:lnSpc>
                      <a:spcPct val="150000"/>
                    </a:lnSpc>
                    <a:spcBef>
                      <a:spcPct val="0"/>
                    </a:spcBef>
                    <a:defRPr sz="1100"/>
                  </a:lvl1pPr>
                  <a:lvl2pPr marL="609585" defTabSz="609585">
                    <a:defRPr sz="2400"/>
                  </a:lvl2pPr>
                  <a:lvl3pPr marL="1219170" defTabSz="609585">
                    <a:defRPr sz="2400"/>
                  </a:lvl3pPr>
                  <a:lvl4pPr marL="1828754" defTabSz="609585">
                    <a:defRPr sz="2400"/>
                  </a:lvl4pPr>
                  <a:lvl5pPr marL="2438339" defTabSz="609585">
                    <a:defRPr sz="2400"/>
                  </a:lvl5pPr>
                  <a:lvl6pPr marL="3047924" defTabSz="609585">
                    <a:defRPr sz="2400"/>
                  </a:lvl6pPr>
                  <a:lvl7pPr marL="3657509" defTabSz="609585">
                    <a:defRPr sz="2400"/>
                  </a:lvl7pPr>
                  <a:lvl8pPr marL="4267093" defTabSz="609585">
                    <a:defRPr sz="2400"/>
                  </a:lvl8pPr>
                  <a:lvl9pPr marL="4876678" defTabSz="609585">
                    <a:defRPr sz="2400"/>
                  </a:lvl9pPr>
                </a:lstStyle>
                <a:p>
                  <a:r>
                    <a:rPr lang="zh-CN" altLang="en-US" dirty="0"/>
                    <a:t>预置客群分析模板</a:t>
                  </a:r>
                  <a:endParaRPr lang="en-US" altLang="zh-CN" dirty="0"/>
                </a:p>
              </p:txBody>
            </p:sp>
          </p:grpSp>
        </p:grpSp>
      </p:grpSp>
    </p:spTree>
    <p:extLst>
      <p:ext uri="{BB962C8B-B14F-4D97-AF65-F5344CB8AC3E}">
        <p14:creationId xmlns:p14="http://schemas.microsoft.com/office/powerpoint/2010/main" val="254078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1347614"/>
            <a:ext cx="9144000" cy="2592288"/>
          </a:xfrm>
          <a:prstGeom prst="rect">
            <a:avLst/>
          </a:prstGeom>
          <a:solidFill>
            <a:schemeClr val="bg1">
              <a:lumMod val="7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139952" y="2152354"/>
            <a:ext cx="3416320" cy="1077218"/>
          </a:xfrm>
          <a:prstGeom prst="rect">
            <a:avLst/>
          </a:prstGeom>
          <a:noFill/>
        </p:spPr>
        <p:txBody>
          <a:bodyPr wrap="none" rtlCol="0">
            <a:spAutoFit/>
          </a:bodyPr>
          <a:lstStyle/>
          <a:p>
            <a:pPr marL="0" lvl="1"/>
            <a:r>
              <a:rPr lang="zh-CN" altLang="en-US" sz="1400" b="1" dirty="0">
                <a:solidFill>
                  <a:srgbClr val="080808"/>
                </a:solidFill>
                <a:latin typeface="+mj-ea"/>
                <a:ea typeface="+mj-ea"/>
              </a:rPr>
              <a:t> </a:t>
            </a:r>
            <a:r>
              <a:rPr lang="zh-CN" altLang="en-US" sz="2800" b="1" dirty="0">
                <a:solidFill>
                  <a:srgbClr val="080808"/>
                </a:solidFill>
                <a:latin typeface="+mj-ea"/>
                <a:ea typeface="+mj-ea"/>
              </a:rPr>
              <a:t>第五部分</a:t>
            </a:r>
            <a:endParaRPr lang="en-US" altLang="zh-CN" sz="2800" b="1" dirty="0">
              <a:solidFill>
                <a:srgbClr val="080808"/>
              </a:solidFill>
              <a:latin typeface="+mj-ea"/>
              <a:ea typeface="+mj-ea"/>
            </a:endParaRPr>
          </a:p>
          <a:p>
            <a:pPr marL="0" lvl="1"/>
            <a:r>
              <a:rPr lang="zh-CN" altLang="en-US" sz="3600" b="1" dirty="0">
                <a:solidFill>
                  <a:schemeClr val="accent4">
                    <a:lumMod val="50000"/>
                  </a:schemeClr>
                </a:solidFill>
                <a:latin typeface="+mj-ea"/>
                <a:ea typeface="+mj-ea"/>
              </a:rPr>
              <a:t>实现路径及规划</a:t>
            </a:r>
            <a:endParaRPr lang="en-US" altLang="zh-CN" sz="3600" b="1" dirty="0">
              <a:solidFill>
                <a:schemeClr val="accent4">
                  <a:lumMod val="50000"/>
                </a:schemeClr>
              </a:solidFill>
              <a:latin typeface="+mj-ea"/>
              <a:ea typeface="+mj-ea"/>
            </a:endParaRPr>
          </a:p>
        </p:txBody>
      </p:sp>
      <p:cxnSp>
        <p:nvCxnSpPr>
          <p:cNvPr id="13" name="直接连接符 12"/>
          <p:cNvCxnSpPr/>
          <p:nvPr/>
        </p:nvCxnSpPr>
        <p:spPr>
          <a:xfrm flipV="1">
            <a:off x="3635896" y="163564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23749" y="3475951"/>
            <a:ext cx="902846" cy="246221"/>
          </a:xfrm>
          <a:prstGeom prst="rect">
            <a:avLst/>
          </a:prstGeom>
          <a:noFill/>
        </p:spPr>
        <p:txBody>
          <a:bodyPr wrap="square" lIns="0" tIns="0" rIns="0" bIns="0" rtlCol="0">
            <a:spAutoFit/>
          </a:bodyPr>
          <a:lstStyle/>
          <a:p>
            <a:r>
              <a:rPr lang="en-US" altLang="zh-CN" sz="1600" dirty="0">
                <a:solidFill>
                  <a:srgbClr val="080808"/>
                </a:solidFill>
                <a:latin typeface="+mj-ea"/>
                <a:ea typeface="+mj-ea"/>
              </a:rPr>
              <a:t>PART 05</a:t>
            </a:r>
            <a:endParaRPr lang="zh-CN" altLang="en-US" sz="1600" dirty="0">
              <a:solidFill>
                <a:srgbClr val="080808"/>
              </a:solidFill>
              <a:latin typeface="+mj-ea"/>
              <a:ea typeface="+mj-ea"/>
            </a:endParaRPr>
          </a:p>
        </p:txBody>
      </p:sp>
      <p:grpSp>
        <p:nvGrpSpPr>
          <p:cNvPr id="16" name="组合 15"/>
          <p:cNvGrpSpPr/>
          <p:nvPr/>
        </p:nvGrpSpPr>
        <p:grpSpPr>
          <a:xfrm>
            <a:off x="1547664" y="2092375"/>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1777628" y="2306365"/>
            <a:ext cx="902846" cy="769441"/>
          </a:xfrm>
          <a:prstGeom prst="rect">
            <a:avLst/>
          </a:prstGeom>
          <a:noFill/>
        </p:spPr>
        <p:txBody>
          <a:bodyPr wrap="square" lIns="0" tIns="0" rIns="0" bIns="0" rtlCol="0">
            <a:spAutoFit/>
          </a:bodyPr>
          <a:lstStyle/>
          <a:p>
            <a:r>
              <a:rPr lang="en-US" altLang="zh-CN" sz="5000" b="1" dirty="0">
                <a:latin typeface="+mj-ea"/>
                <a:ea typeface="+mj-ea"/>
              </a:rPr>
              <a:t>05</a:t>
            </a:r>
            <a:endParaRPr lang="zh-CN" altLang="en-US" sz="5000" b="1" dirty="0">
              <a:latin typeface="+mj-ea"/>
              <a:ea typeface="+mj-ea"/>
            </a:endParaRPr>
          </a:p>
        </p:txBody>
      </p:sp>
    </p:spTree>
    <p:extLst>
      <p:ext uri="{BB962C8B-B14F-4D97-AF65-F5344CB8AC3E}">
        <p14:creationId xmlns:p14="http://schemas.microsoft.com/office/powerpoint/2010/main" val="336056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right)">
                                      <p:cBhvr>
                                        <p:cTn id="8" dur="500"/>
                                        <p:tgtEl>
                                          <p:spTgt spid="17"/>
                                        </p:tgtEl>
                                      </p:cBhvr>
                                    </p:animEffect>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400"/>
                                        <p:tgtEl>
                                          <p:spTgt spid="13"/>
                                        </p:tgtEl>
                                      </p:cBhvr>
                                    </p:animEffect>
                                  </p:childTnLst>
                                </p:cTn>
                              </p:par>
                            </p:childTnLst>
                          </p:cTn>
                        </p:par>
                        <p:par>
                          <p:cTn id="13" fill="hold">
                            <p:stCondLst>
                              <p:cond delay="9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400"/>
                                        <p:tgtEl>
                                          <p:spTgt spid="16"/>
                                        </p:tgtEl>
                                      </p:cBhvr>
                                    </p:animEffect>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400"/>
                                        <p:tgtEl>
                                          <p:spTgt spid="75"/>
                                        </p:tgtEl>
                                      </p:cBhvr>
                                    </p:animEffect>
                                  </p:childTnLst>
                                </p:cTn>
                              </p:par>
                            </p:childTnLst>
                          </p:cTn>
                        </p:par>
                        <p:par>
                          <p:cTn id="21" fill="hold">
                            <p:stCondLst>
                              <p:cond delay="1700"/>
                            </p:stCondLst>
                            <p:childTnLst>
                              <p:par>
                                <p:cTn id="22" presetID="1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400"/>
                                        <p:tgtEl>
                                          <p:spTgt spid="12"/>
                                        </p:tgtEl>
                                        <p:attrNameLst>
                                          <p:attrName>ppt_x</p:attrName>
                                        </p:attrNameLst>
                                      </p:cBhvr>
                                      <p:tavLst>
                                        <p:tav tm="0">
                                          <p:val>
                                            <p:strVal val="#ppt_x-#ppt_w*1.125000"/>
                                          </p:val>
                                        </p:tav>
                                        <p:tav tm="100000">
                                          <p:val>
                                            <p:strVal val="#ppt_x"/>
                                          </p:val>
                                        </p:tav>
                                      </p:tavLst>
                                    </p:anim>
                                    <p:animEffect transition="in" filter="wipe(right)">
                                      <p:cBhvr>
                                        <p:cTn id="25" dur="400"/>
                                        <p:tgtEl>
                                          <p:spTgt spid="12"/>
                                        </p:tgtEl>
                                      </p:cBhvr>
                                    </p:animEffect>
                                  </p:childTnLst>
                                </p:cTn>
                              </p:par>
                            </p:childTnLst>
                          </p:cTn>
                        </p:par>
                        <p:par>
                          <p:cTn id="26" fill="hold">
                            <p:stCondLst>
                              <p:cond delay="2100"/>
                            </p:stCondLst>
                            <p:childTnLst>
                              <p:par>
                                <p:cTn id="27" presetID="4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400"/>
                                        <p:tgtEl>
                                          <p:spTgt spid="14"/>
                                        </p:tgtEl>
                                      </p:cBhvr>
                                    </p:animEffect>
                                    <p:anim calcmode="lin" valueType="num">
                                      <p:cBhvr>
                                        <p:cTn id="30" dur="400" fill="hold"/>
                                        <p:tgtEl>
                                          <p:spTgt spid="14"/>
                                        </p:tgtEl>
                                        <p:attrNameLst>
                                          <p:attrName>ppt_x</p:attrName>
                                        </p:attrNameLst>
                                      </p:cBhvr>
                                      <p:tavLst>
                                        <p:tav tm="0">
                                          <p:val>
                                            <p:strVal val="#ppt_x"/>
                                          </p:val>
                                        </p:tav>
                                        <p:tav tm="100000">
                                          <p:val>
                                            <p:strVal val="#ppt_x"/>
                                          </p:val>
                                        </p:tav>
                                      </p:tavLst>
                                    </p:anim>
                                    <p:anim calcmode="lin" valueType="num">
                                      <p:cBhvr>
                                        <p:cTn id="31" dur="4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p:bldP spid="14" grpId="0"/>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3399039"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3067112" cy="315471"/>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实现路径阶段概要</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pSp>
        <p:nvGrpSpPr>
          <p:cNvPr id="10" name="组合 9">
            <a:extLst>
              <a:ext uri="{FF2B5EF4-FFF2-40B4-BE49-F238E27FC236}">
                <a16:creationId xmlns:a16="http://schemas.microsoft.com/office/drawing/2014/main" id="{4994E9AF-87D6-484B-A8E2-E1FAF2EE310C}"/>
              </a:ext>
            </a:extLst>
          </p:cNvPr>
          <p:cNvGrpSpPr/>
          <p:nvPr/>
        </p:nvGrpSpPr>
        <p:grpSpPr>
          <a:xfrm>
            <a:off x="5992154" y="800434"/>
            <a:ext cx="2706181" cy="3816424"/>
            <a:chOff x="7512219" y="2071902"/>
            <a:chExt cx="4036235" cy="4760871"/>
          </a:xfrm>
        </p:grpSpPr>
        <p:pic>
          <p:nvPicPr>
            <p:cNvPr id="11" name="图片 10">
              <a:extLst>
                <a:ext uri="{FF2B5EF4-FFF2-40B4-BE49-F238E27FC236}">
                  <a16:creationId xmlns:a16="http://schemas.microsoft.com/office/drawing/2014/main" id="{3DCA1636-8A31-4758-BE0E-1832A175822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3088" r="38971" b="11653"/>
            <a:stretch/>
          </p:blipFill>
          <p:spPr>
            <a:xfrm>
              <a:off x="7512219" y="2071902"/>
              <a:ext cx="4036235" cy="4760871"/>
            </a:xfrm>
            <a:prstGeom prst="rect">
              <a:avLst/>
            </a:prstGeom>
            <a:effectLst>
              <a:outerShdw blurRad="50800" dist="38100" dir="5400000" algn="t" rotWithShape="0">
                <a:prstClr val="black">
                  <a:alpha val="40000"/>
                </a:prstClr>
              </a:outerShdw>
            </a:effectLst>
          </p:spPr>
        </p:pic>
        <p:grpSp>
          <p:nvGrpSpPr>
            <p:cNvPr id="12" name="组 1">
              <a:extLst>
                <a:ext uri="{FF2B5EF4-FFF2-40B4-BE49-F238E27FC236}">
                  <a16:creationId xmlns:a16="http://schemas.microsoft.com/office/drawing/2014/main" id="{B3C06B14-9A89-4DFC-A740-E2888053EE94}"/>
                </a:ext>
              </a:extLst>
            </p:cNvPr>
            <p:cNvGrpSpPr/>
            <p:nvPr/>
          </p:nvGrpSpPr>
          <p:grpSpPr>
            <a:xfrm>
              <a:off x="7774811" y="2460579"/>
              <a:ext cx="3593565" cy="4254372"/>
              <a:chOff x="7920975" y="1593268"/>
              <a:chExt cx="3994556" cy="4729100"/>
            </a:xfrm>
          </p:grpSpPr>
          <p:sp>
            <p:nvSpPr>
              <p:cNvPr id="13" name="TextBox 42">
                <a:extLst>
                  <a:ext uri="{FF2B5EF4-FFF2-40B4-BE49-F238E27FC236}">
                    <a16:creationId xmlns:a16="http://schemas.microsoft.com/office/drawing/2014/main" id="{A563D183-4B45-4BFD-99CF-1D4585C54EF9}"/>
                  </a:ext>
                </a:extLst>
              </p:cNvPr>
              <p:cNvSpPr txBox="1"/>
              <p:nvPr/>
            </p:nvSpPr>
            <p:spPr>
              <a:xfrm flipH="1">
                <a:off x="7920975" y="1844825"/>
                <a:ext cx="3994554" cy="40117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4000" b="1" i="0" u="none" strike="noStrike" kern="0" cap="none" spc="0" normalizeH="0" baseline="0">
                    <a:ln w="18415" cmpd="sng">
                      <a:noFill/>
                      <a:prstDash val="solid"/>
                    </a:ln>
                    <a:solidFill>
                      <a:schemeClr val="bg1"/>
                    </a:solidFill>
                    <a:uLnTx/>
                    <a:uFillTx/>
                    <a:latin typeface="Agency FB" pitchFamily="34" charset="0"/>
                    <a:ea typeface="微软雅黑" pitchFamily="34" charset="-122"/>
                  </a:defRPr>
                </a:lvl1pPr>
              </a:lstStyle>
              <a:p>
                <a:r>
                  <a:rPr lang="en-US" altLang="zh-CN" sz="1600" dirty="0">
                    <a:solidFill>
                      <a:srgbClr val="00B050"/>
                    </a:solidFill>
                    <a:latin typeface="Microsoft YaHei" charset="-122"/>
                    <a:ea typeface="Microsoft YaHei" charset="-122"/>
                    <a:cs typeface="Microsoft YaHei" charset="-122"/>
                  </a:rPr>
                  <a:t>Phase 3 </a:t>
                </a:r>
                <a:r>
                  <a:rPr lang="zh-CN" altLang="en-US" sz="1600" dirty="0">
                    <a:solidFill>
                      <a:srgbClr val="00B050"/>
                    </a:solidFill>
                    <a:latin typeface="Microsoft YaHei" charset="-122"/>
                    <a:ea typeface="Microsoft YaHei" charset="-122"/>
                    <a:cs typeface="Microsoft YaHei" charset="-122"/>
                  </a:rPr>
                  <a:t>数据化运营</a:t>
                </a:r>
              </a:p>
            </p:txBody>
          </p:sp>
          <p:sp>
            <p:nvSpPr>
              <p:cNvPr id="14" name="TextBox 43">
                <a:extLst>
                  <a:ext uri="{FF2B5EF4-FFF2-40B4-BE49-F238E27FC236}">
                    <a16:creationId xmlns:a16="http://schemas.microsoft.com/office/drawing/2014/main" id="{2F87E304-6E8F-4FAC-8A94-21EEDCBC2C31}"/>
                  </a:ext>
                </a:extLst>
              </p:cNvPr>
              <p:cNvSpPr txBox="1"/>
              <p:nvPr/>
            </p:nvSpPr>
            <p:spPr>
              <a:xfrm>
                <a:off x="8171213" y="2987458"/>
                <a:ext cx="3744318" cy="1530733"/>
              </a:xfrm>
              <a:prstGeom prst="rect">
                <a:avLst/>
              </a:prstGeom>
              <a:noFill/>
            </p:spPr>
            <p:txBody>
              <a:bodyPr wrap="square" rtlCol="0">
                <a:spAutoFit/>
              </a:bodyPr>
              <a:lstStyle/>
              <a:p>
                <a:pPr>
                  <a:lnSpc>
                    <a:spcPct val="170000"/>
                  </a:lnSpc>
                </a:pPr>
                <a:r>
                  <a:rPr lang="en-US" altLang="zh-CN" sz="1000" dirty="0">
                    <a:solidFill>
                      <a:schemeClr val="bg1"/>
                    </a:solidFill>
                    <a:latin typeface="Microsoft YaHei" charset="-122"/>
                    <a:ea typeface="Microsoft YaHei" charset="-122"/>
                    <a:cs typeface="Microsoft YaHei" charset="-122"/>
                  </a:rPr>
                  <a:t>3.1 </a:t>
                </a:r>
                <a:r>
                  <a:rPr lang="zh-CN" altLang="en-US" sz="1000" dirty="0">
                    <a:solidFill>
                      <a:schemeClr val="bg1"/>
                    </a:solidFill>
                    <a:latin typeface="Microsoft YaHei" charset="-122"/>
                    <a:ea typeface="Microsoft YaHei" charset="-122"/>
                    <a:cs typeface="Microsoft YaHei" charset="-122"/>
                  </a:rPr>
                  <a:t>数据营销与内容营销相结合</a:t>
                </a:r>
                <a:endParaRPr lang="en-US" altLang="zh-CN" sz="1000" dirty="0">
                  <a:solidFill>
                    <a:schemeClr val="bg1"/>
                  </a:solidFill>
                  <a:latin typeface="Microsoft YaHei" charset="-122"/>
                  <a:ea typeface="Microsoft YaHei" charset="-122"/>
                  <a:cs typeface="Microsoft YaHei" charset="-122"/>
                </a:endParaRPr>
              </a:p>
              <a:p>
                <a:pPr>
                  <a:lnSpc>
                    <a:spcPct val="170000"/>
                  </a:lnSpc>
                </a:pPr>
                <a:r>
                  <a:rPr lang="en-US" altLang="zh-CN" sz="1000" dirty="0">
                    <a:solidFill>
                      <a:schemeClr val="bg1"/>
                    </a:solidFill>
                    <a:latin typeface="Microsoft YaHei" charset="-122"/>
                    <a:ea typeface="Microsoft YaHei" charset="-122"/>
                    <a:cs typeface="Microsoft YaHei" charset="-122"/>
                  </a:rPr>
                  <a:t>3.2</a:t>
                </a:r>
                <a:r>
                  <a:rPr lang="zh-CN" altLang="en-US" sz="1000" dirty="0">
                    <a:solidFill>
                      <a:schemeClr val="bg1"/>
                    </a:solidFill>
                    <a:latin typeface="Microsoft YaHei" charset="-122"/>
                    <a:ea typeface="Microsoft YaHei" charset="-122"/>
                    <a:cs typeface="Microsoft YaHei" charset="-122"/>
                  </a:rPr>
                  <a:t> </a:t>
                </a:r>
                <a:r>
                  <a:rPr lang="en-US" altLang="zh-CN" sz="1000" dirty="0">
                    <a:solidFill>
                      <a:schemeClr val="bg1"/>
                    </a:solidFill>
                    <a:latin typeface="Microsoft YaHei" charset="-122"/>
                    <a:ea typeface="Microsoft YaHei" charset="-122"/>
                    <a:cs typeface="Microsoft YaHei" charset="-122"/>
                  </a:rPr>
                  <a:t>AIPL</a:t>
                </a:r>
                <a:r>
                  <a:rPr lang="zh-CN" altLang="en-US" sz="1000" dirty="0">
                    <a:solidFill>
                      <a:schemeClr val="bg1"/>
                    </a:solidFill>
                    <a:latin typeface="Microsoft YaHei" charset="-122"/>
                    <a:ea typeface="Microsoft YaHei" charset="-122"/>
                    <a:cs typeface="Microsoft YaHei" charset="-122"/>
                  </a:rPr>
                  <a:t>周期互动流程化</a:t>
                </a:r>
                <a:endParaRPr lang="en-US" altLang="zh-CN" sz="1000" dirty="0">
                  <a:solidFill>
                    <a:schemeClr val="bg1"/>
                  </a:solidFill>
                  <a:latin typeface="Microsoft YaHei" charset="-122"/>
                  <a:ea typeface="Microsoft YaHei" charset="-122"/>
                  <a:cs typeface="Microsoft YaHei" charset="-122"/>
                </a:endParaRPr>
              </a:p>
              <a:p>
                <a:pPr>
                  <a:lnSpc>
                    <a:spcPct val="170000"/>
                  </a:lnSpc>
                </a:pPr>
                <a:r>
                  <a:rPr lang="en-US" altLang="zh-CN" sz="1000" dirty="0">
                    <a:solidFill>
                      <a:schemeClr val="bg1"/>
                    </a:solidFill>
                    <a:latin typeface="Microsoft YaHei" charset="-122"/>
                    <a:ea typeface="Microsoft YaHei" charset="-122"/>
                    <a:cs typeface="Microsoft YaHei" charset="-122"/>
                  </a:rPr>
                  <a:t>3.3 </a:t>
                </a:r>
                <a:r>
                  <a:rPr lang="zh-CN" altLang="en-US" sz="1000" dirty="0">
                    <a:solidFill>
                      <a:schemeClr val="bg1"/>
                    </a:solidFill>
                    <a:latin typeface="Microsoft YaHei" charset="-122"/>
                    <a:ea typeface="Microsoft YaHei" charset="-122"/>
                    <a:cs typeface="Microsoft YaHei" charset="-122"/>
                  </a:rPr>
                  <a:t>场景化营销策略系统配置与执行</a:t>
                </a:r>
                <a:endParaRPr lang="en-US" altLang="zh-CN" sz="1000" dirty="0">
                  <a:solidFill>
                    <a:schemeClr val="bg1"/>
                  </a:solidFill>
                  <a:latin typeface="Microsoft YaHei" charset="-122"/>
                  <a:ea typeface="Microsoft YaHei" charset="-122"/>
                  <a:cs typeface="Microsoft YaHei" charset="-122"/>
                </a:endParaRPr>
              </a:p>
              <a:p>
                <a:pPr>
                  <a:lnSpc>
                    <a:spcPct val="170000"/>
                  </a:lnSpc>
                </a:pPr>
                <a:endParaRPr lang="en-US" altLang="zh-CN" sz="1000" dirty="0">
                  <a:solidFill>
                    <a:schemeClr val="bg1"/>
                  </a:solidFill>
                  <a:latin typeface="Microsoft YaHei" charset="-122"/>
                  <a:ea typeface="Microsoft YaHei" charset="-122"/>
                  <a:cs typeface="Microsoft YaHei" charset="-122"/>
                </a:endParaRPr>
              </a:p>
            </p:txBody>
          </p:sp>
          <p:sp>
            <p:nvSpPr>
              <p:cNvPr id="15" name="椭圆 14">
                <a:extLst>
                  <a:ext uri="{FF2B5EF4-FFF2-40B4-BE49-F238E27FC236}">
                    <a16:creationId xmlns:a16="http://schemas.microsoft.com/office/drawing/2014/main" id="{CBC9F048-01D0-45F8-80CB-C4B837C23E1B}"/>
                  </a:ext>
                </a:extLst>
              </p:cNvPr>
              <p:cNvSpPr/>
              <p:nvPr/>
            </p:nvSpPr>
            <p:spPr>
              <a:xfrm>
                <a:off x="11393927" y="1593268"/>
                <a:ext cx="134679" cy="134679"/>
              </a:xfrm>
              <a:prstGeom prst="ellipse">
                <a:avLst/>
              </a:prstGeom>
              <a:solidFill>
                <a:sysClr val="window" lastClr="FFFFFF"/>
              </a:solidFill>
              <a:ln w="25400" cap="flat" cmpd="sng" algn="ctr">
                <a:solidFill>
                  <a:sysClr val="windowText" lastClr="000000">
                    <a:lumMod val="50000"/>
                    <a:lumOff val="50000"/>
                  </a:sysClr>
                </a:solidFill>
                <a:prstDash val="solid"/>
              </a:ln>
              <a:effectLst>
                <a:outerShdw blurRad="63500" sx="102000" sy="102000" algn="ctr"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16" name="椭圆 15">
                <a:extLst>
                  <a:ext uri="{FF2B5EF4-FFF2-40B4-BE49-F238E27FC236}">
                    <a16:creationId xmlns:a16="http://schemas.microsoft.com/office/drawing/2014/main" id="{6F24852B-8D75-4E9D-8218-313B80424604}"/>
                  </a:ext>
                </a:extLst>
              </p:cNvPr>
              <p:cNvSpPr/>
              <p:nvPr/>
            </p:nvSpPr>
            <p:spPr>
              <a:xfrm>
                <a:off x="8171212" y="1601662"/>
                <a:ext cx="134679" cy="134679"/>
              </a:xfrm>
              <a:prstGeom prst="ellipse">
                <a:avLst/>
              </a:prstGeom>
              <a:solidFill>
                <a:sysClr val="window" lastClr="FFFFFF"/>
              </a:solidFill>
              <a:ln w="25400" cap="flat" cmpd="sng" algn="ctr">
                <a:solidFill>
                  <a:sysClr val="windowText" lastClr="000000">
                    <a:lumMod val="50000"/>
                    <a:lumOff val="50000"/>
                  </a:sysClr>
                </a:solidFill>
                <a:prstDash val="solid"/>
              </a:ln>
              <a:effectLst>
                <a:outerShdw blurRad="63500" sx="102000" sy="102000" algn="ctr"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17" name="椭圆 16">
                <a:extLst>
                  <a:ext uri="{FF2B5EF4-FFF2-40B4-BE49-F238E27FC236}">
                    <a16:creationId xmlns:a16="http://schemas.microsoft.com/office/drawing/2014/main" id="{E525CA0D-E572-4A64-9A9B-811E5C4D3C5C}"/>
                  </a:ext>
                </a:extLst>
              </p:cNvPr>
              <p:cNvSpPr/>
              <p:nvPr/>
            </p:nvSpPr>
            <p:spPr>
              <a:xfrm>
                <a:off x="11393926" y="6187689"/>
                <a:ext cx="134679" cy="134679"/>
              </a:xfrm>
              <a:prstGeom prst="ellipse">
                <a:avLst/>
              </a:prstGeom>
              <a:solidFill>
                <a:sysClr val="window" lastClr="FFFFFF"/>
              </a:solidFill>
              <a:ln w="25400" cap="flat" cmpd="sng" algn="ctr">
                <a:solidFill>
                  <a:sysClr val="windowText" lastClr="000000">
                    <a:lumMod val="50000"/>
                    <a:lumOff val="50000"/>
                  </a:sysClr>
                </a:solidFill>
                <a:prstDash val="solid"/>
              </a:ln>
              <a:effectLst>
                <a:outerShdw blurRad="63500" sx="102000" sy="102000" algn="ctr"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18" name="椭圆 17">
                <a:extLst>
                  <a:ext uri="{FF2B5EF4-FFF2-40B4-BE49-F238E27FC236}">
                    <a16:creationId xmlns:a16="http://schemas.microsoft.com/office/drawing/2014/main" id="{6A3D1128-2805-47D0-9847-11250182F78D}"/>
                  </a:ext>
                </a:extLst>
              </p:cNvPr>
              <p:cNvSpPr/>
              <p:nvPr/>
            </p:nvSpPr>
            <p:spPr>
              <a:xfrm>
                <a:off x="8171212" y="6143777"/>
                <a:ext cx="134679" cy="134679"/>
              </a:xfrm>
              <a:prstGeom prst="ellipse">
                <a:avLst/>
              </a:prstGeom>
              <a:solidFill>
                <a:sysClr val="window" lastClr="FFFFFF"/>
              </a:solidFill>
              <a:ln w="25400" cap="flat" cmpd="sng" algn="ctr">
                <a:solidFill>
                  <a:sysClr val="windowText" lastClr="000000">
                    <a:lumMod val="50000"/>
                    <a:lumOff val="50000"/>
                  </a:sysClr>
                </a:solidFill>
                <a:prstDash val="solid"/>
              </a:ln>
              <a:effectLst>
                <a:outerShdw blurRad="63500" sx="102000" sy="102000" algn="ctr"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grpSp>
      </p:grpSp>
      <p:grpSp>
        <p:nvGrpSpPr>
          <p:cNvPr id="19" name="组合 18">
            <a:extLst>
              <a:ext uri="{FF2B5EF4-FFF2-40B4-BE49-F238E27FC236}">
                <a16:creationId xmlns:a16="http://schemas.microsoft.com/office/drawing/2014/main" id="{52E4220B-5C37-4A00-AB94-A26A420EFE24}"/>
              </a:ext>
            </a:extLst>
          </p:cNvPr>
          <p:cNvGrpSpPr/>
          <p:nvPr/>
        </p:nvGrpSpPr>
        <p:grpSpPr>
          <a:xfrm>
            <a:off x="359094" y="812897"/>
            <a:ext cx="2706181" cy="3816424"/>
            <a:chOff x="-286053" y="1999707"/>
            <a:chExt cx="4036235" cy="4760871"/>
          </a:xfrm>
        </p:grpSpPr>
        <p:pic>
          <p:nvPicPr>
            <p:cNvPr id="20" name="图片 19">
              <a:extLst>
                <a:ext uri="{FF2B5EF4-FFF2-40B4-BE49-F238E27FC236}">
                  <a16:creationId xmlns:a16="http://schemas.microsoft.com/office/drawing/2014/main" id="{BFB51880-13CC-43A2-9F7F-F6C3AD70C6F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3088" r="38971" b="11653"/>
            <a:stretch/>
          </p:blipFill>
          <p:spPr>
            <a:xfrm>
              <a:off x="-286053" y="1999707"/>
              <a:ext cx="4036235" cy="4760871"/>
            </a:xfrm>
            <a:prstGeom prst="rect">
              <a:avLst/>
            </a:prstGeom>
            <a:effectLst>
              <a:outerShdw blurRad="50800" dist="38100" dir="5400000" algn="t" rotWithShape="0">
                <a:prstClr val="black">
                  <a:alpha val="40000"/>
                </a:prstClr>
              </a:outerShdw>
            </a:effectLst>
          </p:spPr>
        </p:pic>
        <p:grpSp>
          <p:nvGrpSpPr>
            <p:cNvPr id="21" name="组 56">
              <a:extLst>
                <a:ext uri="{FF2B5EF4-FFF2-40B4-BE49-F238E27FC236}">
                  <a16:creationId xmlns:a16="http://schemas.microsoft.com/office/drawing/2014/main" id="{64ACA843-2755-4393-A6A9-90A0C27A0F39}"/>
                </a:ext>
              </a:extLst>
            </p:cNvPr>
            <p:cNvGrpSpPr/>
            <p:nvPr/>
          </p:nvGrpSpPr>
          <p:grpSpPr>
            <a:xfrm>
              <a:off x="-139254" y="2506206"/>
              <a:ext cx="3516178" cy="4254372"/>
              <a:chOff x="7940629" y="1593268"/>
              <a:chExt cx="3908534" cy="4729100"/>
            </a:xfrm>
          </p:grpSpPr>
          <p:sp>
            <p:nvSpPr>
              <p:cNvPr id="22" name="TextBox 42">
                <a:extLst>
                  <a:ext uri="{FF2B5EF4-FFF2-40B4-BE49-F238E27FC236}">
                    <a16:creationId xmlns:a16="http://schemas.microsoft.com/office/drawing/2014/main" id="{331C0166-4054-494B-AF9E-535E86098FD5}"/>
                  </a:ext>
                </a:extLst>
              </p:cNvPr>
              <p:cNvSpPr txBox="1"/>
              <p:nvPr/>
            </p:nvSpPr>
            <p:spPr>
              <a:xfrm flipH="1">
                <a:off x="7940629" y="1669944"/>
                <a:ext cx="3902828" cy="380826"/>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4000" b="1" i="0" u="none" strike="noStrike" kern="0" cap="none" spc="0" normalizeH="0" baseline="0">
                    <a:ln w="18415" cmpd="sng">
                      <a:noFill/>
                      <a:prstDash val="solid"/>
                    </a:ln>
                    <a:solidFill>
                      <a:schemeClr val="bg1"/>
                    </a:solidFill>
                    <a:uLnTx/>
                    <a:uFillTx/>
                    <a:latin typeface="Agency FB" pitchFamily="34" charset="0"/>
                    <a:ea typeface="微软雅黑" pitchFamily="34" charset="-122"/>
                  </a:defRPr>
                </a:lvl1pPr>
              </a:lstStyle>
              <a:p>
                <a:r>
                  <a:rPr lang="en-US" altLang="zh-CN" sz="1600" dirty="0">
                    <a:solidFill>
                      <a:srgbClr val="FF0000"/>
                    </a:solidFill>
                    <a:latin typeface="Microsoft YaHei" charset="-122"/>
                    <a:ea typeface="Microsoft YaHei" charset="-122"/>
                    <a:cs typeface="Microsoft YaHei" charset="-122"/>
                  </a:rPr>
                  <a:t>Phase 1 </a:t>
                </a:r>
                <a:r>
                  <a:rPr lang="zh-CN" altLang="en-US" sz="1600" dirty="0">
                    <a:solidFill>
                      <a:srgbClr val="FF0000"/>
                    </a:solidFill>
                    <a:latin typeface="Microsoft YaHei" charset="-122"/>
                    <a:ea typeface="Microsoft YaHei" charset="-122"/>
                    <a:cs typeface="Microsoft YaHei" charset="-122"/>
                  </a:rPr>
                  <a:t>业务咨询</a:t>
                </a:r>
              </a:p>
            </p:txBody>
          </p:sp>
          <p:sp>
            <p:nvSpPr>
              <p:cNvPr id="23" name="TextBox 43">
                <a:extLst>
                  <a:ext uri="{FF2B5EF4-FFF2-40B4-BE49-F238E27FC236}">
                    <a16:creationId xmlns:a16="http://schemas.microsoft.com/office/drawing/2014/main" id="{9D362816-F974-4030-8E77-4E00C2932AA1}"/>
                  </a:ext>
                </a:extLst>
              </p:cNvPr>
              <p:cNvSpPr txBox="1"/>
              <p:nvPr/>
            </p:nvSpPr>
            <p:spPr>
              <a:xfrm>
                <a:off x="8104846" y="3212976"/>
                <a:ext cx="3744317" cy="2378967"/>
              </a:xfrm>
              <a:prstGeom prst="rect">
                <a:avLst/>
              </a:prstGeom>
              <a:noFill/>
            </p:spPr>
            <p:txBody>
              <a:bodyPr wrap="square" rtlCol="0">
                <a:spAutoFit/>
              </a:bodyPr>
              <a:lstStyle/>
              <a:p>
                <a:pPr>
                  <a:lnSpc>
                    <a:spcPct val="180000"/>
                  </a:lnSpc>
                </a:pPr>
                <a:r>
                  <a:rPr lang="en-US" altLang="zh-CN" sz="1000" dirty="0">
                    <a:solidFill>
                      <a:schemeClr val="bg1"/>
                    </a:solidFill>
                    <a:latin typeface="Microsoft YaHei" charset="-122"/>
                    <a:ea typeface="Microsoft YaHei" charset="-122"/>
                    <a:cs typeface="Microsoft YaHei" charset="-122"/>
                  </a:rPr>
                  <a:t>1.1 </a:t>
                </a:r>
                <a:r>
                  <a:rPr lang="zh-CN" altLang="en-US" sz="1000" dirty="0">
                    <a:solidFill>
                      <a:schemeClr val="bg1"/>
                    </a:solidFill>
                    <a:latin typeface="Microsoft YaHei" charset="-122"/>
                    <a:ea typeface="Microsoft YaHei" charset="-122"/>
                    <a:cs typeface="Microsoft YaHei" charset="-122"/>
                  </a:rPr>
                  <a:t>现有数据调研和分析</a:t>
                </a:r>
                <a:endParaRPr lang="en-US" altLang="zh-CN" sz="1000" b="1" dirty="0">
                  <a:solidFill>
                    <a:schemeClr val="bg1"/>
                  </a:solidFill>
                  <a:latin typeface="Microsoft YaHei" charset="-122"/>
                  <a:ea typeface="Microsoft YaHei" charset="-122"/>
                </a:endParaRPr>
              </a:p>
              <a:p>
                <a:pPr>
                  <a:lnSpc>
                    <a:spcPct val="180000"/>
                  </a:lnSpc>
                </a:pPr>
                <a:r>
                  <a:rPr lang="en-US" altLang="zh-CN" sz="1000" dirty="0">
                    <a:solidFill>
                      <a:schemeClr val="bg1"/>
                    </a:solidFill>
                    <a:latin typeface="Microsoft YaHei" charset="-122"/>
                    <a:ea typeface="Microsoft YaHei" charset="-122"/>
                    <a:cs typeface="Microsoft YaHei" charset="-122"/>
                  </a:rPr>
                  <a:t>1.2</a:t>
                </a:r>
                <a:r>
                  <a:rPr lang="zh-CN" altLang="en-US" sz="1000" dirty="0">
                    <a:solidFill>
                      <a:schemeClr val="bg1"/>
                    </a:solidFill>
                    <a:latin typeface="Microsoft YaHei" charset="-122"/>
                    <a:ea typeface="Microsoft YaHei" charset="-122"/>
                    <a:cs typeface="Microsoft YaHei" charset="-122"/>
                  </a:rPr>
                  <a:t> 数据整合策略和应用规划</a:t>
                </a:r>
                <a:endParaRPr lang="en-US" altLang="zh-CN" sz="1000" dirty="0">
                  <a:solidFill>
                    <a:schemeClr val="bg1"/>
                  </a:solidFill>
                  <a:latin typeface="Microsoft YaHei" charset="-122"/>
                  <a:ea typeface="Microsoft YaHei" charset="-122"/>
                  <a:cs typeface="Microsoft YaHei" charset="-122"/>
                </a:endParaRPr>
              </a:p>
              <a:p>
                <a:pPr>
                  <a:lnSpc>
                    <a:spcPct val="180000"/>
                  </a:lnSpc>
                </a:pPr>
                <a:r>
                  <a:rPr lang="en-US" altLang="zh-CN" sz="1000" dirty="0">
                    <a:solidFill>
                      <a:schemeClr val="bg1"/>
                    </a:solidFill>
                    <a:latin typeface="Microsoft YaHei" charset="-122"/>
                    <a:ea typeface="Microsoft YaHei" charset="-122"/>
                    <a:cs typeface="Microsoft YaHei" charset="-122"/>
                  </a:rPr>
                  <a:t>1.3 AIPL</a:t>
                </a:r>
                <a:r>
                  <a:rPr lang="zh-CN" altLang="en-US" sz="1000" dirty="0">
                    <a:solidFill>
                      <a:schemeClr val="bg1"/>
                    </a:solidFill>
                    <a:latin typeface="Microsoft YaHei" charset="-122"/>
                    <a:ea typeface="Microsoft YaHei" charset="-122"/>
                    <a:cs typeface="Microsoft YaHei" charset="-122"/>
                  </a:rPr>
                  <a:t>标签策略和指标计算策略</a:t>
                </a:r>
                <a:endParaRPr lang="en-US" altLang="zh-CN" sz="1000" dirty="0">
                  <a:solidFill>
                    <a:schemeClr val="bg1"/>
                  </a:solidFill>
                  <a:latin typeface="Microsoft YaHei" charset="-122"/>
                  <a:ea typeface="Microsoft YaHei" charset="-122"/>
                  <a:cs typeface="Microsoft YaHei" charset="-122"/>
                </a:endParaRPr>
              </a:p>
              <a:p>
                <a:pPr>
                  <a:lnSpc>
                    <a:spcPct val="180000"/>
                  </a:lnSpc>
                </a:pPr>
                <a:r>
                  <a:rPr lang="en-US" altLang="zh-CN" sz="1000" dirty="0">
                    <a:solidFill>
                      <a:schemeClr val="bg1"/>
                    </a:solidFill>
                    <a:latin typeface="Microsoft YaHei" charset="-122"/>
                    <a:ea typeface="Microsoft YaHei" charset="-122"/>
                    <a:cs typeface="Microsoft YaHei" charset="-122"/>
                  </a:rPr>
                  <a:t>1.4 FAST</a:t>
                </a:r>
                <a:r>
                  <a:rPr lang="zh-CN" altLang="en-US" sz="1000" dirty="0">
                    <a:solidFill>
                      <a:schemeClr val="bg1"/>
                    </a:solidFill>
                    <a:latin typeface="Microsoft YaHei" charset="-122"/>
                    <a:ea typeface="Microsoft YaHei" charset="-122"/>
                    <a:cs typeface="Microsoft YaHei" charset="-122"/>
                  </a:rPr>
                  <a:t>数据分析体系制定</a:t>
                </a:r>
                <a:endParaRPr lang="en-US" altLang="zh-CN" sz="1000" dirty="0">
                  <a:solidFill>
                    <a:schemeClr val="bg1"/>
                  </a:solidFill>
                  <a:latin typeface="Microsoft YaHei" charset="-122"/>
                  <a:ea typeface="Microsoft YaHei" charset="-122"/>
                  <a:cs typeface="Microsoft YaHei" charset="-122"/>
                </a:endParaRPr>
              </a:p>
              <a:p>
                <a:pPr>
                  <a:lnSpc>
                    <a:spcPct val="180000"/>
                  </a:lnSpc>
                </a:pPr>
                <a:r>
                  <a:rPr lang="en-US" altLang="zh-CN" sz="1000" dirty="0">
                    <a:solidFill>
                      <a:schemeClr val="bg1"/>
                    </a:solidFill>
                    <a:latin typeface="Microsoft YaHei" charset="-122"/>
                    <a:ea typeface="Microsoft YaHei" charset="-122"/>
                    <a:cs typeface="Microsoft YaHei" charset="-122"/>
                  </a:rPr>
                  <a:t>1.5 </a:t>
                </a:r>
                <a:r>
                  <a:rPr lang="zh-CN" altLang="en-US" sz="1000" dirty="0">
                    <a:solidFill>
                      <a:schemeClr val="bg1"/>
                    </a:solidFill>
                    <a:latin typeface="Microsoft YaHei" charset="-122"/>
                    <a:ea typeface="Microsoft YaHei" charset="-122"/>
                  </a:rPr>
                  <a:t>场景化营销策略制定</a:t>
                </a:r>
                <a:endParaRPr lang="en-US" altLang="zh-CN" sz="1000" dirty="0">
                  <a:solidFill>
                    <a:schemeClr val="bg1"/>
                  </a:solidFill>
                  <a:latin typeface="Microsoft YaHei" charset="-122"/>
                  <a:ea typeface="Microsoft YaHei" charset="-122"/>
                </a:endParaRPr>
              </a:p>
              <a:p>
                <a:pPr>
                  <a:lnSpc>
                    <a:spcPct val="180000"/>
                  </a:lnSpc>
                </a:pPr>
                <a:r>
                  <a:rPr lang="en-US" altLang="zh-CN" sz="1000" dirty="0">
                    <a:solidFill>
                      <a:schemeClr val="bg1"/>
                    </a:solidFill>
                    <a:latin typeface="Microsoft YaHei" charset="-122"/>
                    <a:ea typeface="Microsoft YaHei" charset="-122"/>
                  </a:rPr>
                  <a:t>1.6 </a:t>
                </a:r>
                <a:r>
                  <a:rPr lang="zh-CN" altLang="en-US" sz="1000" dirty="0">
                    <a:solidFill>
                      <a:schemeClr val="bg1"/>
                    </a:solidFill>
                    <a:latin typeface="Microsoft YaHei" charset="-122"/>
                    <a:ea typeface="Microsoft YaHei" charset="-122"/>
                  </a:rPr>
                  <a:t>数据驱动的营销组织培训</a:t>
                </a:r>
                <a:endParaRPr lang="en-US" altLang="zh-CN" sz="1000" dirty="0">
                  <a:solidFill>
                    <a:schemeClr val="bg1"/>
                  </a:solidFill>
                  <a:latin typeface="Microsoft YaHei" charset="-122"/>
                  <a:ea typeface="Microsoft YaHei" charset="-122"/>
                </a:endParaRPr>
              </a:p>
            </p:txBody>
          </p:sp>
          <p:sp>
            <p:nvSpPr>
              <p:cNvPr id="24" name="椭圆 23">
                <a:extLst>
                  <a:ext uri="{FF2B5EF4-FFF2-40B4-BE49-F238E27FC236}">
                    <a16:creationId xmlns:a16="http://schemas.microsoft.com/office/drawing/2014/main" id="{3AA6024D-8541-4EB5-960D-EC6E44F8B27B}"/>
                  </a:ext>
                </a:extLst>
              </p:cNvPr>
              <p:cNvSpPr/>
              <p:nvPr/>
            </p:nvSpPr>
            <p:spPr>
              <a:xfrm>
                <a:off x="11393927" y="1593268"/>
                <a:ext cx="134679" cy="134679"/>
              </a:xfrm>
              <a:prstGeom prst="ellipse">
                <a:avLst/>
              </a:prstGeom>
              <a:solidFill>
                <a:sysClr val="window" lastClr="FFFFFF"/>
              </a:solidFill>
              <a:ln w="25400" cap="flat" cmpd="sng" algn="ctr">
                <a:solidFill>
                  <a:sysClr val="windowText" lastClr="000000">
                    <a:lumMod val="50000"/>
                    <a:lumOff val="50000"/>
                  </a:sysClr>
                </a:solidFill>
                <a:prstDash val="solid"/>
              </a:ln>
              <a:effectLst>
                <a:outerShdw blurRad="63500" sx="102000" sy="102000" algn="ctr"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25" name="椭圆 24">
                <a:extLst>
                  <a:ext uri="{FF2B5EF4-FFF2-40B4-BE49-F238E27FC236}">
                    <a16:creationId xmlns:a16="http://schemas.microsoft.com/office/drawing/2014/main" id="{85C7E68D-7477-4EAB-AFC8-E5C26595241C}"/>
                  </a:ext>
                </a:extLst>
              </p:cNvPr>
              <p:cNvSpPr/>
              <p:nvPr/>
            </p:nvSpPr>
            <p:spPr>
              <a:xfrm>
                <a:off x="8171212" y="1601662"/>
                <a:ext cx="134679" cy="134679"/>
              </a:xfrm>
              <a:prstGeom prst="ellipse">
                <a:avLst/>
              </a:prstGeom>
              <a:solidFill>
                <a:sysClr val="window" lastClr="FFFFFF"/>
              </a:solidFill>
              <a:ln w="25400" cap="flat" cmpd="sng" algn="ctr">
                <a:solidFill>
                  <a:sysClr val="windowText" lastClr="000000">
                    <a:lumMod val="50000"/>
                    <a:lumOff val="50000"/>
                  </a:sysClr>
                </a:solidFill>
                <a:prstDash val="solid"/>
              </a:ln>
              <a:effectLst>
                <a:outerShdw blurRad="63500" sx="102000" sy="102000" algn="ctr"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26" name="椭圆 25">
                <a:extLst>
                  <a:ext uri="{FF2B5EF4-FFF2-40B4-BE49-F238E27FC236}">
                    <a16:creationId xmlns:a16="http://schemas.microsoft.com/office/drawing/2014/main" id="{A795D049-8D76-411D-B36E-C7FEB51565CA}"/>
                  </a:ext>
                </a:extLst>
              </p:cNvPr>
              <p:cNvSpPr/>
              <p:nvPr/>
            </p:nvSpPr>
            <p:spPr>
              <a:xfrm>
                <a:off x="11393926" y="6187689"/>
                <a:ext cx="134679" cy="134679"/>
              </a:xfrm>
              <a:prstGeom prst="ellipse">
                <a:avLst/>
              </a:prstGeom>
              <a:solidFill>
                <a:sysClr val="window" lastClr="FFFFFF"/>
              </a:solidFill>
              <a:ln w="25400" cap="flat" cmpd="sng" algn="ctr">
                <a:solidFill>
                  <a:sysClr val="windowText" lastClr="000000">
                    <a:lumMod val="50000"/>
                    <a:lumOff val="50000"/>
                  </a:sysClr>
                </a:solidFill>
                <a:prstDash val="solid"/>
              </a:ln>
              <a:effectLst>
                <a:outerShdw blurRad="63500" sx="102000" sy="102000" algn="ctr"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27" name="椭圆 26">
                <a:extLst>
                  <a:ext uri="{FF2B5EF4-FFF2-40B4-BE49-F238E27FC236}">
                    <a16:creationId xmlns:a16="http://schemas.microsoft.com/office/drawing/2014/main" id="{F901260C-54FA-4016-8E0B-6D1EDC1EBD41}"/>
                  </a:ext>
                </a:extLst>
              </p:cNvPr>
              <p:cNvSpPr/>
              <p:nvPr/>
            </p:nvSpPr>
            <p:spPr>
              <a:xfrm>
                <a:off x="8171212" y="6143777"/>
                <a:ext cx="134679" cy="134679"/>
              </a:xfrm>
              <a:prstGeom prst="ellipse">
                <a:avLst/>
              </a:prstGeom>
              <a:solidFill>
                <a:sysClr val="window" lastClr="FFFFFF"/>
              </a:solidFill>
              <a:ln w="25400" cap="flat" cmpd="sng" algn="ctr">
                <a:solidFill>
                  <a:sysClr val="windowText" lastClr="000000">
                    <a:lumMod val="50000"/>
                    <a:lumOff val="50000"/>
                  </a:sysClr>
                </a:solidFill>
                <a:prstDash val="solid"/>
              </a:ln>
              <a:effectLst>
                <a:outerShdw blurRad="63500" sx="102000" sy="102000" algn="ctr"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grpSp>
      </p:grpSp>
      <p:grpSp>
        <p:nvGrpSpPr>
          <p:cNvPr id="28" name="组合 27">
            <a:extLst>
              <a:ext uri="{FF2B5EF4-FFF2-40B4-BE49-F238E27FC236}">
                <a16:creationId xmlns:a16="http://schemas.microsoft.com/office/drawing/2014/main" id="{382E650A-C1AC-4B1D-BB88-C13C5A103F4C}"/>
              </a:ext>
            </a:extLst>
          </p:cNvPr>
          <p:cNvGrpSpPr/>
          <p:nvPr/>
        </p:nvGrpSpPr>
        <p:grpSpPr>
          <a:xfrm>
            <a:off x="3262750" y="781230"/>
            <a:ext cx="2706181" cy="3816424"/>
            <a:chOff x="3571253" y="2071902"/>
            <a:chExt cx="4036235" cy="4760871"/>
          </a:xfrm>
        </p:grpSpPr>
        <p:pic>
          <p:nvPicPr>
            <p:cNvPr id="29" name="图片 28">
              <a:extLst>
                <a:ext uri="{FF2B5EF4-FFF2-40B4-BE49-F238E27FC236}">
                  <a16:creationId xmlns:a16="http://schemas.microsoft.com/office/drawing/2014/main" id="{789212F6-B7A1-4C93-B083-9E728463979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3088" r="38971" b="11653"/>
            <a:stretch/>
          </p:blipFill>
          <p:spPr>
            <a:xfrm>
              <a:off x="3571253" y="2071902"/>
              <a:ext cx="4036235" cy="4760871"/>
            </a:xfrm>
            <a:prstGeom prst="rect">
              <a:avLst/>
            </a:prstGeom>
            <a:effectLst>
              <a:outerShdw blurRad="50800" dist="38100" dir="5400000" algn="t" rotWithShape="0">
                <a:prstClr val="black">
                  <a:alpha val="40000"/>
                </a:prstClr>
              </a:outerShdw>
            </a:effectLst>
          </p:spPr>
        </p:pic>
        <p:grpSp>
          <p:nvGrpSpPr>
            <p:cNvPr id="30" name="组 65">
              <a:extLst>
                <a:ext uri="{FF2B5EF4-FFF2-40B4-BE49-F238E27FC236}">
                  <a16:creationId xmlns:a16="http://schemas.microsoft.com/office/drawing/2014/main" id="{8626CF42-053A-4037-8C3C-32271531C61A}"/>
                </a:ext>
              </a:extLst>
            </p:cNvPr>
            <p:cNvGrpSpPr/>
            <p:nvPr/>
          </p:nvGrpSpPr>
          <p:grpSpPr>
            <a:xfrm>
              <a:off x="3833846" y="2460579"/>
              <a:ext cx="3533858" cy="4254372"/>
              <a:chOff x="7920976" y="1593268"/>
              <a:chExt cx="3928187" cy="4729100"/>
            </a:xfrm>
          </p:grpSpPr>
          <p:sp>
            <p:nvSpPr>
              <p:cNvPr id="31" name="TextBox 42">
                <a:extLst>
                  <a:ext uri="{FF2B5EF4-FFF2-40B4-BE49-F238E27FC236}">
                    <a16:creationId xmlns:a16="http://schemas.microsoft.com/office/drawing/2014/main" id="{11DCFA44-8C9F-4486-A984-9CABF7705313}"/>
                  </a:ext>
                </a:extLst>
              </p:cNvPr>
              <p:cNvSpPr txBox="1"/>
              <p:nvPr/>
            </p:nvSpPr>
            <p:spPr>
              <a:xfrm flipH="1">
                <a:off x="7920976" y="1844825"/>
                <a:ext cx="3902828" cy="38082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4000" b="1" i="0" u="none" strike="noStrike" kern="0" cap="none" spc="0" normalizeH="0" baseline="0">
                    <a:ln w="18415" cmpd="sng">
                      <a:noFill/>
                      <a:prstDash val="solid"/>
                    </a:ln>
                    <a:solidFill>
                      <a:schemeClr val="bg1"/>
                    </a:solidFill>
                    <a:uLnTx/>
                    <a:uFillTx/>
                    <a:latin typeface="Agency FB" pitchFamily="34" charset="0"/>
                    <a:ea typeface="微软雅黑" pitchFamily="34" charset="-122"/>
                  </a:defRPr>
                </a:lvl1pPr>
              </a:lstStyle>
              <a:p>
                <a:r>
                  <a:rPr lang="en-US" altLang="zh-CN" sz="1600" dirty="0">
                    <a:solidFill>
                      <a:srgbClr val="00B0F0"/>
                    </a:solidFill>
                    <a:latin typeface="Microsoft YaHei" charset="-122"/>
                    <a:ea typeface="Microsoft YaHei" charset="-122"/>
                    <a:cs typeface="Microsoft YaHei" charset="-122"/>
                  </a:rPr>
                  <a:t>Phase 2 </a:t>
                </a:r>
                <a:r>
                  <a:rPr lang="zh-CN" altLang="en-US" sz="1600" dirty="0">
                    <a:solidFill>
                      <a:srgbClr val="00B0F0"/>
                    </a:solidFill>
                    <a:latin typeface="Microsoft YaHei" charset="-122"/>
                    <a:ea typeface="Microsoft YaHei" charset="-122"/>
                    <a:cs typeface="Microsoft YaHei" charset="-122"/>
                  </a:rPr>
                  <a:t>数据平台建设</a:t>
                </a:r>
              </a:p>
            </p:txBody>
          </p:sp>
          <p:sp>
            <p:nvSpPr>
              <p:cNvPr id="32" name="TextBox 43">
                <a:extLst>
                  <a:ext uri="{FF2B5EF4-FFF2-40B4-BE49-F238E27FC236}">
                    <a16:creationId xmlns:a16="http://schemas.microsoft.com/office/drawing/2014/main" id="{ED5564F2-5B9C-41B5-8D39-BEA6C185C60F}"/>
                  </a:ext>
                </a:extLst>
              </p:cNvPr>
              <p:cNvSpPr txBox="1"/>
              <p:nvPr/>
            </p:nvSpPr>
            <p:spPr>
              <a:xfrm>
                <a:off x="8104846" y="3127852"/>
                <a:ext cx="3744317" cy="2378967"/>
              </a:xfrm>
              <a:prstGeom prst="rect">
                <a:avLst/>
              </a:prstGeom>
              <a:noFill/>
            </p:spPr>
            <p:txBody>
              <a:bodyPr wrap="square" rtlCol="0">
                <a:spAutoFit/>
              </a:bodyPr>
              <a:lstStyle/>
              <a:p>
                <a:pPr>
                  <a:lnSpc>
                    <a:spcPct val="180000"/>
                  </a:lnSpc>
                </a:pPr>
                <a:r>
                  <a:rPr lang="en-US" altLang="zh-CN" sz="1000" dirty="0">
                    <a:solidFill>
                      <a:schemeClr val="bg1"/>
                    </a:solidFill>
                    <a:latin typeface="Microsoft YaHei" charset="-122"/>
                    <a:ea typeface="Microsoft YaHei" charset="-122"/>
                    <a:cs typeface="Microsoft YaHei" charset="-122"/>
                  </a:rPr>
                  <a:t>2.1 </a:t>
                </a:r>
                <a:r>
                  <a:rPr lang="zh-CN" altLang="en-US" sz="1000" dirty="0">
                    <a:solidFill>
                      <a:schemeClr val="bg1"/>
                    </a:solidFill>
                    <a:latin typeface="Microsoft YaHei" charset="-122"/>
                    <a:ea typeface="Microsoft YaHei" charset="-122"/>
                    <a:cs typeface="Microsoft YaHei" charset="-122"/>
                  </a:rPr>
                  <a:t>建立消费者数据平台</a:t>
                </a:r>
                <a:endParaRPr lang="en-US" altLang="zh-CN" sz="1000" dirty="0">
                  <a:solidFill>
                    <a:schemeClr val="bg1"/>
                  </a:solidFill>
                  <a:latin typeface="Microsoft YaHei" charset="-122"/>
                  <a:ea typeface="Microsoft YaHei" charset="-122"/>
                  <a:cs typeface="Microsoft YaHei" charset="-122"/>
                </a:endParaRPr>
              </a:p>
              <a:p>
                <a:pPr>
                  <a:lnSpc>
                    <a:spcPct val="180000"/>
                  </a:lnSpc>
                </a:pPr>
                <a:r>
                  <a:rPr lang="en-US" altLang="zh-CN" sz="1000" dirty="0">
                    <a:solidFill>
                      <a:schemeClr val="bg1"/>
                    </a:solidFill>
                    <a:latin typeface="Microsoft YaHei" charset="-122"/>
                    <a:ea typeface="Microsoft YaHei" charset="-122"/>
                    <a:cs typeface="Microsoft YaHei" charset="-122"/>
                  </a:rPr>
                  <a:t>2.2 </a:t>
                </a:r>
                <a:r>
                  <a:rPr lang="zh-CN" altLang="en-US" sz="1000" dirty="0">
                    <a:solidFill>
                      <a:schemeClr val="bg1"/>
                    </a:solidFill>
                    <a:latin typeface="Microsoft YaHei" charset="-122"/>
                    <a:ea typeface="Microsoft YaHei" charset="-122"/>
                    <a:cs typeface="Microsoft YaHei" charset="-122"/>
                  </a:rPr>
                  <a:t>连接并导入第一批第一方数据</a:t>
                </a:r>
                <a:endParaRPr lang="en-US" altLang="zh-CN" sz="1000" dirty="0">
                  <a:solidFill>
                    <a:schemeClr val="bg1"/>
                  </a:solidFill>
                  <a:latin typeface="Microsoft YaHei" charset="-122"/>
                  <a:ea typeface="Microsoft YaHei" charset="-122"/>
                  <a:cs typeface="Microsoft YaHei" charset="-122"/>
                </a:endParaRPr>
              </a:p>
              <a:p>
                <a:pPr>
                  <a:lnSpc>
                    <a:spcPct val="180000"/>
                  </a:lnSpc>
                </a:pPr>
                <a:r>
                  <a:rPr lang="en-US" altLang="zh-CN" sz="1000" dirty="0">
                    <a:solidFill>
                      <a:schemeClr val="bg1"/>
                    </a:solidFill>
                    <a:latin typeface="Microsoft YaHei" charset="-122"/>
                    <a:ea typeface="Microsoft YaHei" charset="-122"/>
                    <a:cs typeface="Microsoft YaHei" charset="-122"/>
                  </a:rPr>
                  <a:t>2.3</a:t>
                </a:r>
                <a:r>
                  <a:rPr lang="zh-CN" altLang="en-US" sz="1000" dirty="0">
                    <a:solidFill>
                      <a:schemeClr val="bg1"/>
                    </a:solidFill>
                    <a:latin typeface="Microsoft YaHei" charset="-122"/>
                    <a:ea typeface="Microsoft YaHei" charset="-122"/>
                    <a:cs typeface="Microsoft YaHei" charset="-122"/>
                  </a:rPr>
                  <a:t> 数据清洗，标准化，融合</a:t>
                </a:r>
                <a:endParaRPr lang="en-US" altLang="zh-CN" sz="1000" dirty="0">
                  <a:solidFill>
                    <a:schemeClr val="bg1"/>
                  </a:solidFill>
                  <a:latin typeface="Microsoft YaHei" charset="-122"/>
                  <a:ea typeface="Microsoft YaHei" charset="-122"/>
                  <a:cs typeface="Microsoft YaHei" charset="-122"/>
                </a:endParaRPr>
              </a:p>
              <a:p>
                <a:pPr>
                  <a:lnSpc>
                    <a:spcPct val="180000"/>
                  </a:lnSpc>
                </a:pPr>
                <a:r>
                  <a:rPr lang="en-US" altLang="zh-CN" sz="1000" dirty="0">
                    <a:solidFill>
                      <a:schemeClr val="bg1"/>
                    </a:solidFill>
                    <a:latin typeface="Microsoft YaHei" charset="-122"/>
                    <a:ea typeface="Microsoft YaHei" charset="-122"/>
                    <a:cs typeface="Microsoft YaHei" charset="-122"/>
                  </a:rPr>
                  <a:t>2.4 </a:t>
                </a:r>
                <a:r>
                  <a:rPr lang="zh-CN" altLang="en-US" sz="1000" dirty="0">
                    <a:solidFill>
                      <a:schemeClr val="bg1"/>
                    </a:solidFill>
                    <a:latin typeface="Microsoft YaHei" charset="-122"/>
                    <a:ea typeface="Microsoft YaHei" charset="-122"/>
                    <a:cs typeface="Microsoft YaHei" charset="-122"/>
                  </a:rPr>
                  <a:t>会员体系后台落地</a:t>
                </a:r>
                <a:endParaRPr lang="en-US" altLang="zh-CN" sz="1000" dirty="0">
                  <a:solidFill>
                    <a:schemeClr val="bg1"/>
                  </a:solidFill>
                  <a:latin typeface="Microsoft YaHei" charset="-122"/>
                  <a:ea typeface="Microsoft YaHei" charset="-122"/>
                  <a:cs typeface="Microsoft YaHei" charset="-122"/>
                </a:endParaRPr>
              </a:p>
              <a:p>
                <a:pPr>
                  <a:lnSpc>
                    <a:spcPct val="180000"/>
                  </a:lnSpc>
                </a:pPr>
                <a:r>
                  <a:rPr lang="en-US" altLang="zh-CN" sz="1000" dirty="0">
                    <a:solidFill>
                      <a:schemeClr val="bg1"/>
                    </a:solidFill>
                    <a:latin typeface="Microsoft YaHei" charset="-122"/>
                    <a:ea typeface="Microsoft YaHei" charset="-122"/>
                    <a:cs typeface="Microsoft YaHei" charset="-122"/>
                  </a:rPr>
                  <a:t>2.5 </a:t>
                </a:r>
                <a:r>
                  <a:rPr lang="zh-CN" altLang="en-US" sz="1000" dirty="0">
                    <a:solidFill>
                      <a:schemeClr val="bg1"/>
                    </a:solidFill>
                    <a:latin typeface="Microsoft YaHei" charset="-122"/>
                    <a:ea typeface="Microsoft YaHei" charset="-122"/>
                    <a:cs typeface="Microsoft YaHei" charset="-122"/>
                  </a:rPr>
                  <a:t>标签规则落地</a:t>
                </a:r>
                <a:endParaRPr lang="en-US" altLang="zh-CN" sz="1000" dirty="0">
                  <a:solidFill>
                    <a:schemeClr val="bg1"/>
                  </a:solidFill>
                  <a:latin typeface="Microsoft YaHei" charset="-122"/>
                  <a:ea typeface="Microsoft YaHei" charset="-122"/>
                  <a:cs typeface="Microsoft YaHei" charset="-122"/>
                </a:endParaRPr>
              </a:p>
              <a:p>
                <a:pPr>
                  <a:lnSpc>
                    <a:spcPct val="180000"/>
                  </a:lnSpc>
                </a:pPr>
                <a:r>
                  <a:rPr lang="en-US" altLang="zh-CN" sz="1000" dirty="0">
                    <a:solidFill>
                      <a:schemeClr val="bg1"/>
                    </a:solidFill>
                    <a:latin typeface="Microsoft YaHei" charset="-122"/>
                    <a:ea typeface="Microsoft YaHei" charset="-122"/>
                    <a:cs typeface="Microsoft YaHei" charset="-122"/>
                  </a:rPr>
                  <a:t>2.6</a:t>
                </a:r>
                <a:r>
                  <a:rPr lang="zh-CN" altLang="en-US" sz="1000" dirty="0">
                    <a:solidFill>
                      <a:schemeClr val="bg1"/>
                    </a:solidFill>
                    <a:latin typeface="Microsoft YaHei" charset="-122"/>
                    <a:ea typeface="Microsoft YaHei" charset="-122"/>
                    <a:cs typeface="Microsoft YaHei" charset="-122"/>
                  </a:rPr>
                  <a:t> 指标和报表、分析模型落地</a:t>
                </a:r>
                <a:endParaRPr lang="en-US" altLang="zh-CN" sz="1000" dirty="0">
                  <a:solidFill>
                    <a:schemeClr val="bg1"/>
                  </a:solidFill>
                  <a:latin typeface="Microsoft YaHei" charset="-122"/>
                  <a:ea typeface="Microsoft YaHei" charset="-122"/>
                  <a:cs typeface="Microsoft YaHei" charset="-122"/>
                </a:endParaRPr>
              </a:p>
            </p:txBody>
          </p:sp>
          <p:sp>
            <p:nvSpPr>
              <p:cNvPr id="33" name="椭圆 32">
                <a:extLst>
                  <a:ext uri="{FF2B5EF4-FFF2-40B4-BE49-F238E27FC236}">
                    <a16:creationId xmlns:a16="http://schemas.microsoft.com/office/drawing/2014/main" id="{77B06CAB-B0CD-4B94-9154-F2CD746B92C1}"/>
                  </a:ext>
                </a:extLst>
              </p:cNvPr>
              <p:cNvSpPr/>
              <p:nvPr/>
            </p:nvSpPr>
            <p:spPr>
              <a:xfrm>
                <a:off x="11393927" y="1593268"/>
                <a:ext cx="134679" cy="134679"/>
              </a:xfrm>
              <a:prstGeom prst="ellipse">
                <a:avLst/>
              </a:prstGeom>
              <a:solidFill>
                <a:sysClr val="window" lastClr="FFFFFF"/>
              </a:solidFill>
              <a:ln w="25400" cap="flat" cmpd="sng" algn="ctr">
                <a:solidFill>
                  <a:sysClr val="windowText" lastClr="000000">
                    <a:lumMod val="50000"/>
                    <a:lumOff val="50000"/>
                  </a:sysClr>
                </a:solidFill>
                <a:prstDash val="solid"/>
              </a:ln>
              <a:effectLst>
                <a:outerShdw blurRad="63500" sx="102000" sy="102000" algn="ctr"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34" name="椭圆 33">
                <a:extLst>
                  <a:ext uri="{FF2B5EF4-FFF2-40B4-BE49-F238E27FC236}">
                    <a16:creationId xmlns:a16="http://schemas.microsoft.com/office/drawing/2014/main" id="{81AA8737-2B08-4C58-93E4-6E7B7DF92B76}"/>
                  </a:ext>
                </a:extLst>
              </p:cNvPr>
              <p:cNvSpPr/>
              <p:nvPr/>
            </p:nvSpPr>
            <p:spPr>
              <a:xfrm>
                <a:off x="8171212" y="1601662"/>
                <a:ext cx="134679" cy="134679"/>
              </a:xfrm>
              <a:prstGeom prst="ellipse">
                <a:avLst/>
              </a:prstGeom>
              <a:solidFill>
                <a:sysClr val="window" lastClr="FFFFFF"/>
              </a:solidFill>
              <a:ln w="25400" cap="flat" cmpd="sng" algn="ctr">
                <a:solidFill>
                  <a:sysClr val="windowText" lastClr="000000">
                    <a:lumMod val="50000"/>
                    <a:lumOff val="50000"/>
                  </a:sysClr>
                </a:solidFill>
                <a:prstDash val="solid"/>
              </a:ln>
              <a:effectLst>
                <a:outerShdw blurRad="63500" sx="102000" sy="102000" algn="ctr"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35" name="椭圆 34">
                <a:extLst>
                  <a:ext uri="{FF2B5EF4-FFF2-40B4-BE49-F238E27FC236}">
                    <a16:creationId xmlns:a16="http://schemas.microsoft.com/office/drawing/2014/main" id="{C7BFC6E2-8F69-4CB3-994E-B2682D7959A5}"/>
                  </a:ext>
                </a:extLst>
              </p:cNvPr>
              <p:cNvSpPr/>
              <p:nvPr/>
            </p:nvSpPr>
            <p:spPr>
              <a:xfrm>
                <a:off x="11393926" y="6187689"/>
                <a:ext cx="134679" cy="134679"/>
              </a:xfrm>
              <a:prstGeom prst="ellipse">
                <a:avLst/>
              </a:prstGeom>
              <a:solidFill>
                <a:sysClr val="window" lastClr="FFFFFF"/>
              </a:solidFill>
              <a:ln w="25400" cap="flat" cmpd="sng" algn="ctr">
                <a:solidFill>
                  <a:sysClr val="windowText" lastClr="000000">
                    <a:lumMod val="50000"/>
                    <a:lumOff val="50000"/>
                  </a:sysClr>
                </a:solidFill>
                <a:prstDash val="solid"/>
              </a:ln>
              <a:effectLst>
                <a:outerShdw blurRad="63500" sx="102000" sy="102000" algn="ctr"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36" name="椭圆 35">
                <a:extLst>
                  <a:ext uri="{FF2B5EF4-FFF2-40B4-BE49-F238E27FC236}">
                    <a16:creationId xmlns:a16="http://schemas.microsoft.com/office/drawing/2014/main" id="{111C4894-B2DA-439D-8158-13AE7894CE61}"/>
                  </a:ext>
                </a:extLst>
              </p:cNvPr>
              <p:cNvSpPr/>
              <p:nvPr/>
            </p:nvSpPr>
            <p:spPr>
              <a:xfrm>
                <a:off x="8171212" y="6143777"/>
                <a:ext cx="134679" cy="134679"/>
              </a:xfrm>
              <a:prstGeom prst="ellipse">
                <a:avLst/>
              </a:prstGeom>
              <a:solidFill>
                <a:sysClr val="window" lastClr="FFFFFF"/>
              </a:solidFill>
              <a:ln w="25400" cap="flat" cmpd="sng" algn="ctr">
                <a:solidFill>
                  <a:sysClr val="windowText" lastClr="000000">
                    <a:lumMod val="50000"/>
                    <a:lumOff val="50000"/>
                  </a:sysClr>
                </a:solidFill>
                <a:prstDash val="solid"/>
              </a:ln>
              <a:effectLst>
                <a:outerShdw blurRad="63500" sx="102000" sy="102000" algn="ctr"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grpSp>
      </p:grpSp>
    </p:spTree>
    <p:extLst>
      <p:ext uri="{BB962C8B-B14F-4D97-AF65-F5344CB8AC3E}">
        <p14:creationId xmlns:p14="http://schemas.microsoft.com/office/powerpoint/2010/main" val="423460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işľîḋé">
            <a:extLst>
              <a:ext uri="{FF2B5EF4-FFF2-40B4-BE49-F238E27FC236}">
                <a16:creationId xmlns:a16="http://schemas.microsoft.com/office/drawing/2014/main" id="{54B114C8-62EC-4C22-A908-D02934B8620D}"/>
              </a:ext>
            </a:extLst>
          </p:cNvPr>
          <p:cNvGrpSpPr/>
          <p:nvPr/>
        </p:nvGrpSpPr>
        <p:grpSpPr>
          <a:xfrm>
            <a:off x="502444" y="1191072"/>
            <a:ext cx="1814400" cy="3684934"/>
            <a:chOff x="952499" y="1044002"/>
            <a:chExt cx="2419200" cy="5196461"/>
          </a:xfrm>
        </p:grpSpPr>
        <p:sp>
          <p:nvSpPr>
            <p:cNvPr id="279" name="íśľîḍe">
              <a:extLst>
                <a:ext uri="{FF2B5EF4-FFF2-40B4-BE49-F238E27FC236}">
                  <a16:creationId xmlns:a16="http://schemas.microsoft.com/office/drawing/2014/main" id="{C7486738-8A20-44F2-A07C-4E230627976D}"/>
                </a:ext>
              </a:extLst>
            </p:cNvPr>
            <p:cNvSpPr/>
            <p:nvPr/>
          </p:nvSpPr>
          <p:spPr>
            <a:xfrm>
              <a:off x="953089" y="2041450"/>
              <a:ext cx="2418021" cy="419901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80" name="直接连接符 279">
              <a:extLst>
                <a:ext uri="{FF2B5EF4-FFF2-40B4-BE49-F238E27FC236}">
                  <a16:creationId xmlns:a16="http://schemas.microsoft.com/office/drawing/2014/main" id="{399B8795-8CFA-4F3C-A154-4574FC27A475}"/>
                </a:ext>
              </a:extLst>
            </p:cNvPr>
            <p:cNvCxnSpPr/>
            <p:nvPr/>
          </p:nvCxnSpPr>
          <p:spPr>
            <a:xfrm>
              <a:off x="1274724" y="3271074"/>
              <a:ext cx="1774751" cy="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1" name="直接连接符 280">
              <a:extLst>
                <a:ext uri="{FF2B5EF4-FFF2-40B4-BE49-F238E27FC236}">
                  <a16:creationId xmlns:a16="http://schemas.microsoft.com/office/drawing/2014/main" id="{9A2A4A46-D133-4311-BA81-427445466371}"/>
                </a:ext>
              </a:extLst>
            </p:cNvPr>
            <p:cNvCxnSpPr/>
            <p:nvPr/>
          </p:nvCxnSpPr>
          <p:spPr>
            <a:xfrm>
              <a:off x="1274724" y="4469795"/>
              <a:ext cx="1774751" cy="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82" name="îSļïḓè">
              <a:extLst>
                <a:ext uri="{FF2B5EF4-FFF2-40B4-BE49-F238E27FC236}">
                  <a16:creationId xmlns:a16="http://schemas.microsoft.com/office/drawing/2014/main" id="{14CDF838-F2C4-44E8-BD9C-0452133E92BD}"/>
                </a:ext>
              </a:extLst>
            </p:cNvPr>
            <p:cNvSpPr/>
            <p:nvPr/>
          </p:nvSpPr>
          <p:spPr>
            <a:xfrm>
              <a:off x="2047799" y="5810803"/>
              <a:ext cx="228600" cy="228600"/>
            </a:xfrm>
            <a:custGeom>
              <a:avLst/>
              <a:gdLst/>
              <a:ahLst/>
              <a:cxnLst/>
              <a:rect l="l" t="t" r="r" b="b"/>
              <a:pathLst>
                <a:path w="228600" h="228600">
                  <a:moveTo>
                    <a:pt x="114077" y="57150"/>
                  </a:moveTo>
                  <a:cubicBezTo>
                    <a:pt x="116012" y="57150"/>
                    <a:pt x="117723" y="57819"/>
                    <a:pt x="119211" y="59159"/>
                  </a:cubicBezTo>
                  <a:cubicBezTo>
                    <a:pt x="120700" y="60498"/>
                    <a:pt x="121444" y="62210"/>
                    <a:pt x="121444" y="64293"/>
                  </a:cubicBezTo>
                  <a:lnTo>
                    <a:pt x="121444" y="145107"/>
                  </a:lnTo>
                  <a:lnTo>
                    <a:pt x="147786" y="118765"/>
                  </a:lnTo>
                  <a:cubicBezTo>
                    <a:pt x="151061" y="115490"/>
                    <a:pt x="154335" y="115490"/>
                    <a:pt x="157609" y="118765"/>
                  </a:cubicBezTo>
                  <a:cubicBezTo>
                    <a:pt x="159097" y="120253"/>
                    <a:pt x="159841" y="121964"/>
                    <a:pt x="159841" y="123899"/>
                  </a:cubicBezTo>
                  <a:cubicBezTo>
                    <a:pt x="159841" y="125834"/>
                    <a:pt x="159097" y="127545"/>
                    <a:pt x="157609" y="129034"/>
                  </a:cubicBezTo>
                  <a:lnTo>
                    <a:pt x="114300" y="171003"/>
                  </a:lnTo>
                  <a:lnTo>
                    <a:pt x="70991" y="129034"/>
                  </a:lnTo>
                  <a:cubicBezTo>
                    <a:pt x="67717" y="125462"/>
                    <a:pt x="67791" y="122039"/>
                    <a:pt x="71214" y="118765"/>
                  </a:cubicBezTo>
                  <a:cubicBezTo>
                    <a:pt x="74637" y="115490"/>
                    <a:pt x="77986" y="115490"/>
                    <a:pt x="81260" y="118765"/>
                  </a:cubicBezTo>
                  <a:lnTo>
                    <a:pt x="107156" y="144661"/>
                  </a:lnTo>
                  <a:lnTo>
                    <a:pt x="107156" y="64293"/>
                  </a:lnTo>
                  <a:cubicBezTo>
                    <a:pt x="107156" y="62210"/>
                    <a:pt x="107826" y="60498"/>
                    <a:pt x="109165" y="59159"/>
                  </a:cubicBezTo>
                  <a:cubicBezTo>
                    <a:pt x="110505" y="57819"/>
                    <a:pt x="112142" y="57150"/>
                    <a:pt x="114077" y="57150"/>
                  </a:cubicBezTo>
                  <a:close/>
                  <a:moveTo>
                    <a:pt x="114300" y="14287"/>
                  </a:moveTo>
                  <a:cubicBezTo>
                    <a:pt x="86618" y="14287"/>
                    <a:pt x="63029" y="24035"/>
                    <a:pt x="43532" y="43532"/>
                  </a:cubicBezTo>
                  <a:cubicBezTo>
                    <a:pt x="24036" y="63028"/>
                    <a:pt x="14288" y="86618"/>
                    <a:pt x="14288" y="114300"/>
                  </a:cubicBezTo>
                  <a:cubicBezTo>
                    <a:pt x="14288" y="141982"/>
                    <a:pt x="24036" y="165571"/>
                    <a:pt x="43532" y="185068"/>
                  </a:cubicBezTo>
                  <a:cubicBezTo>
                    <a:pt x="63029" y="204564"/>
                    <a:pt x="86618" y="214312"/>
                    <a:pt x="114300" y="214312"/>
                  </a:cubicBezTo>
                  <a:cubicBezTo>
                    <a:pt x="141982" y="214312"/>
                    <a:pt x="165646" y="204564"/>
                    <a:pt x="185291" y="185068"/>
                  </a:cubicBezTo>
                  <a:cubicBezTo>
                    <a:pt x="204936" y="165571"/>
                    <a:pt x="214759" y="141982"/>
                    <a:pt x="214759" y="114300"/>
                  </a:cubicBezTo>
                  <a:cubicBezTo>
                    <a:pt x="214759" y="86618"/>
                    <a:pt x="204936" y="63028"/>
                    <a:pt x="185291" y="43532"/>
                  </a:cubicBezTo>
                  <a:cubicBezTo>
                    <a:pt x="165646" y="24035"/>
                    <a:pt x="141982" y="14287"/>
                    <a:pt x="114300" y="14287"/>
                  </a:cubicBezTo>
                  <a:close/>
                  <a:moveTo>
                    <a:pt x="114300" y="0"/>
                  </a:moveTo>
                  <a:cubicBezTo>
                    <a:pt x="145852" y="0"/>
                    <a:pt x="172790" y="11162"/>
                    <a:pt x="195114" y="33486"/>
                  </a:cubicBezTo>
                  <a:cubicBezTo>
                    <a:pt x="217438" y="55810"/>
                    <a:pt x="228600" y="82748"/>
                    <a:pt x="228600" y="114300"/>
                  </a:cubicBezTo>
                  <a:cubicBezTo>
                    <a:pt x="228600" y="145851"/>
                    <a:pt x="217438" y="172789"/>
                    <a:pt x="195114" y="195113"/>
                  </a:cubicBezTo>
                  <a:cubicBezTo>
                    <a:pt x="172790" y="217438"/>
                    <a:pt x="145852" y="228600"/>
                    <a:pt x="114300" y="228600"/>
                  </a:cubicBezTo>
                  <a:cubicBezTo>
                    <a:pt x="82748" y="228600"/>
                    <a:pt x="55811" y="217438"/>
                    <a:pt x="33486" y="195113"/>
                  </a:cubicBezTo>
                  <a:cubicBezTo>
                    <a:pt x="11162" y="172789"/>
                    <a:pt x="0" y="145851"/>
                    <a:pt x="0" y="114300"/>
                  </a:cubicBezTo>
                  <a:cubicBezTo>
                    <a:pt x="0" y="82748"/>
                    <a:pt x="11162" y="55810"/>
                    <a:pt x="33486" y="33486"/>
                  </a:cubicBezTo>
                  <a:cubicBezTo>
                    <a:pt x="55811" y="11162"/>
                    <a:pt x="82748" y="0"/>
                    <a:pt x="114300" y="0"/>
                  </a:cubicBezTo>
                  <a:close/>
                </a:path>
              </a:pathLst>
            </a:custGeom>
            <a:solidFill>
              <a:schemeClr val="accent1"/>
            </a:solidFill>
            <a:ln>
              <a:noFill/>
            </a:ln>
            <a:effectLst/>
          </p:spPr>
          <p:txBody>
            <a:bodyPr anchor="ctr"/>
            <a:lstStyle/>
            <a:p>
              <a:pPr algn="ctr"/>
              <a:endParaRPr/>
            </a:p>
          </p:txBody>
        </p:sp>
        <p:grpSp>
          <p:nvGrpSpPr>
            <p:cNvPr id="283" name="ïşḻïḓe">
              <a:extLst>
                <a:ext uri="{FF2B5EF4-FFF2-40B4-BE49-F238E27FC236}">
                  <a16:creationId xmlns:a16="http://schemas.microsoft.com/office/drawing/2014/main" id="{38A28712-B0A1-4B09-9174-6A889D40EDCA}"/>
                </a:ext>
              </a:extLst>
            </p:cNvPr>
            <p:cNvGrpSpPr/>
            <p:nvPr/>
          </p:nvGrpSpPr>
          <p:grpSpPr>
            <a:xfrm>
              <a:off x="952499" y="2233683"/>
              <a:ext cx="2419200" cy="876061"/>
              <a:chOff x="952499" y="2233683"/>
              <a:chExt cx="2419200" cy="876061"/>
            </a:xfrm>
          </p:grpSpPr>
          <p:sp>
            <p:nvSpPr>
              <p:cNvPr id="292" name="îšlídê">
                <a:extLst>
                  <a:ext uri="{FF2B5EF4-FFF2-40B4-BE49-F238E27FC236}">
                    <a16:creationId xmlns:a16="http://schemas.microsoft.com/office/drawing/2014/main" id="{B299F56D-3563-4C4C-B526-FB764252149D}"/>
                  </a:ext>
                </a:extLst>
              </p:cNvPr>
              <p:cNvSpPr/>
              <p:nvPr/>
            </p:nvSpPr>
            <p:spPr>
              <a:xfrm>
                <a:off x="952499" y="2233683"/>
                <a:ext cx="2419200" cy="441912"/>
              </a:xfrm>
              <a:prstGeom prst="rect">
                <a:avLst/>
              </a:prstGeom>
            </p:spPr>
            <p:txBody>
              <a:bodyPr wrap="none" lIns="90000" tIns="46800" rIns="90000" bIns="46800" anchor="b" anchorCtr="0">
                <a:normAutofit/>
              </a:bodyPr>
              <a:lstStyle/>
              <a:p>
                <a:pPr algn="ctr"/>
                <a:r>
                  <a:rPr lang="en-US" altLang="zh-CN" sz="1400" b="1" dirty="0">
                    <a:effectLst/>
                  </a:rPr>
                  <a:t>《</a:t>
                </a:r>
                <a:r>
                  <a:rPr lang="zh-CN" altLang="en-US" sz="1400" b="1" dirty="0">
                    <a:effectLst/>
                  </a:rPr>
                  <a:t>数据成熟度评估</a:t>
                </a:r>
                <a:r>
                  <a:rPr lang="en-US" altLang="zh-CN" sz="1400" b="1" dirty="0">
                    <a:effectLst/>
                  </a:rPr>
                  <a:t>》</a:t>
                </a:r>
                <a:endParaRPr lang="zh-CN" altLang="en-US" sz="1400" b="1" dirty="0">
                  <a:effectLst/>
                </a:endParaRPr>
              </a:p>
            </p:txBody>
          </p:sp>
          <p:sp>
            <p:nvSpPr>
              <p:cNvPr id="293" name="ïṣḻîde">
                <a:extLst>
                  <a:ext uri="{FF2B5EF4-FFF2-40B4-BE49-F238E27FC236}">
                    <a16:creationId xmlns:a16="http://schemas.microsoft.com/office/drawing/2014/main" id="{F03A7546-0DAD-4D24-B049-E25F5C322F22}"/>
                  </a:ext>
                </a:extLst>
              </p:cNvPr>
              <p:cNvSpPr/>
              <p:nvPr/>
            </p:nvSpPr>
            <p:spPr bwMode="auto">
              <a:xfrm>
                <a:off x="952499" y="2675595"/>
                <a:ext cx="2419200" cy="43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800" dirty="0"/>
                  <a:t>评估数据资产现状并设定目标，并以此为依据规划蓝图目标。</a:t>
                </a:r>
                <a:endParaRPr lang="en-US" altLang="zh-CN" sz="800" dirty="0"/>
              </a:p>
            </p:txBody>
          </p:sp>
        </p:grpSp>
        <p:grpSp>
          <p:nvGrpSpPr>
            <p:cNvPr id="284" name="ïṣḻïḑè">
              <a:extLst>
                <a:ext uri="{FF2B5EF4-FFF2-40B4-BE49-F238E27FC236}">
                  <a16:creationId xmlns:a16="http://schemas.microsoft.com/office/drawing/2014/main" id="{0A08C4EB-74F5-4963-8575-2EC5BFD1FED3}"/>
                </a:ext>
              </a:extLst>
            </p:cNvPr>
            <p:cNvGrpSpPr/>
            <p:nvPr/>
          </p:nvGrpSpPr>
          <p:grpSpPr>
            <a:xfrm>
              <a:off x="952499" y="3432404"/>
              <a:ext cx="2419200" cy="876061"/>
              <a:chOff x="952499" y="3414690"/>
              <a:chExt cx="2419200" cy="876061"/>
            </a:xfrm>
          </p:grpSpPr>
          <p:sp>
            <p:nvSpPr>
              <p:cNvPr id="290" name="íšḷîḑè">
                <a:extLst>
                  <a:ext uri="{FF2B5EF4-FFF2-40B4-BE49-F238E27FC236}">
                    <a16:creationId xmlns:a16="http://schemas.microsoft.com/office/drawing/2014/main" id="{03CB17BE-2967-4509-A8D4-6734477833D8}"/>
                  </a:ext>
                </a:extLst>
              </p:cNvPr>
              <p:cNvSpPr/>
              <p:nvPr/>
            </p:nvSpPr>
            <p:spPr>
              <a:xfrm>
                <a:off x="952499" y="3414690"/>
                <a:ext cx="2419200" cy="441912"/>
              </a:xfrm>
              <a:prstGeom prst="rect">
                <a:avLst/>
              </a:prstGeom>
            </p:spPr>
            <p:txBody>
              <a:bodyPr wrap="none" lIns="90000" tIns="46800" rIns="90000" bIns="46800" anchor="b" anchorCtr="0">
                <a:normAutofit/>
              </a:bodyPr>
              <a:lstStyle/>
              <a:p>
                <a:pPr algn="ctr"/>
                <a:r>
                  <a:rPr lang="en-US" altLang="zh-CN" sz="1400" b="1" dirty="0"/>
                  <a:t>《</a:t>
                </a:r>
                <a:r>
                  <a:rPr lang="zh-CN" altLang="en-US" sz="1400" b="1" dirty="0"/>
                  <a:t>数据架构设计</a:t>
                </a:r>
                <a:r>
                  <a:rPr lang="en-US" altLang="zh-CN" sz="1400" b="1" dirty="0"/>
                  <a:t>》</a:t>
                </a:r>
                <a:endParaRPr lang="zh-CN" altLang="en-US" sz="1400" b="1" dirty="0"/>
              </a:p>
            </p:txBody>
          </p:sp>
          <p:sp>
            <p:nvSpPr>
              <p:cNvPr id="291" name="iṣļíḍê">
                <a:extLst>
                  <a:ext uri="{FF2B5EF4-FFF2-40B4-BE49-F238E27FC236}">
                    <a16:creationId xmlns:a16="http://schemas.microsoft.com/office/drawing/2014/main" id="{96A6697F-781C-4BF0-94B5-8EF73C450E72}"/>
                  </a:ext>
                </a:extLst>
              </p:cNvPr>
              <p:cNvSpPr/>
              <p:nvPr/>
            </p:nvSpPr>
            <p:spPr bwMode="auto">
              <a:xfrm>
                <a:off x="952499" y="3856602"/>
                <a:ext cx="2419200" cy="43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800" dirty="0"/>
                  <a:t>数据采集、</a:t>
                </a:r>
                <a:r>
                  <a:rPr lang="en-US" altLang="zh-CN" sz="800" dirty="0"/>
                  <a:t>ETL</a:t>
                </a:r>
                <a:r>
                  <a:rPr lang="zh-CN" altLang="en-US" sz="800" dirty="0"/>
                  <a:t>等加工机制设定</a:t>
                </a:r>
                <a:endParaRPr lang="en-US" altLang="zh-CN" sz="800" dirty="0"/>
              </a:p>
            </p:txBody>
          </p:sp>
        </p:grpSp>
        <p:grpSp>
          <p:nvGrpSpPr>
            <p:cNvPr id="285" name="íṧļiḍe">
              <a:extLst>
                <a:ext uri="{FF2B5EF4-FFF2-40B4-BE49-F238E27FC236}">
                  <a16:creationId xmlns:a16="http://schemas.microsoft.com/office/drawing/2014/main" id="{AFFC34C9-C5FE-46B3-8E78-18A70716D88A}"/>
                </a:ext>
              </a:extLst>
            </p:cNvPr>
            <p:cNvGrpSpPr/>
            <p:nvPr/>
          </p:nvGrpSpPr>
          <p:grpSpPr>
            <a:xfrm>
              <a:off x="952499" y="4631124"/>
              <a:ext cx="2419200" cy="876061"/>
              <a:chOff x="952499" y="4631124"/>
              <a:chExt cx="2419200" cy="876061"/>
            </a:xfrm>
          </p:grpSpPr>
          <p:sp>
            <p:nvSpPr>
              <p:cNvPr id="288" name="iśľïḋè">
                <a:extLst>
                  <a:ext uri="{FF2B5EF4-FFF2-40B4-BE49-F238E27FC236}">
                    <a16:creationId xmlns:a16="http://schemas.microsoft.com/office/drawing/2014/main" id="{C837099D-1B8A-4DAD-8756-E01908ADE189}"/>
                  </a:ext>
                </a:extLst>
              </p:cNvPr>
              <p:cNvSpPr/>
              <p:nvPr/>
            </p:nvSpPr>
            <p:spPr>
              <a:xfrm>
                <a:off x="952499" y="4631124"/>
                <a:ext cx="2419200" cy="441912"/>
              </a:xfrm>
              <a:prstGeom prst="rect">
                <a:avLst/>
              </a:prstGeom>
            </p:spPr>
            <p:txBody>
              <a:bodyPr wrap="none" lIns="90000" tIns="46800" rIns="90000" bIns="46800" anchor="b" anchorCtr="0">
                <a:normAutofit/>
              </a:bodyPr>
              <a:lstStyle/>
              <a:p>
                <a:pPr algn="ctr"/>
                <a:r>
                  <a:rPr lang="en-US" altLang="zh-CN" sz="1400" b="1" dirty="0">
                    <a:solidFill>
                      <a:prstClr val="black"/>
                    </a:solidFill>
                  </a:rPr>
                  <a:t>《</a:t>
                </a:r>
                <a:r>
                  <a:rPr lang="zh-CN" altLang="en-US" sz="1400" b="1" dirty="0">
                    <a:solidFill>
                      <a:prstClr val="black"/>
                    </a:solidFill>
                  </a:rPr>
                  <a:t>系统功能需求</a:t>
                </a:r>
                <a:r>
                  <a:rPr lang="en-US" altLang="zh-CN" sz="1400" b="1" dirty="0">
                    <a:solidFill>
                      <a:prstClr val="black"/>
                    </a:solidFill>
                  </a:rPr>
                  <a:t>》</a:t>
                </a:r>
                <a:endParaRPr lang="zh-CN" altLang="en-US" b="1" dirty="0">
                  <a:effectLst/>
                </a:endParaRPr>
              </a:p>
            </p:txBody>
          </p:sp>
          <p:sp>
            <p:nvSpPr>
              <p:cNvPr id="289" name="îṥ1ïḋé">
                <a:extLst>
                  <a:ext uri="{FF2B5EF4-FFF2-40B4-BE49-F238E27FC236}">
                    <a16:creationId xmlns:a16="http://schemas.microsoft.com/office/drawing/2014/main" id="{2A183380-01FE-464A-98E6-9F4E9976D624}"/>
                  </a:ext>
                </a:extLst>
              </p:cNvPr>
              <p:cNvSpPr/>
              <p:nvPr/>
            </p:nvSpPr>
            <p:spPr bwMode="auto">
              <a:xfrm>
                <a:off x="952499" y="5073036"/>
                <a:ext cx="2419200" cy="43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800" dirty="0"/>
                  <a:t>依据业务需求调研，产出系统需求与功能清单。作为系统实施目标。</a:t>
                </a:r>
                <a:endParaRPr lang="en-US" altLang="zh-CN" sz="800" dirty="0"/>
              </a:p>
            </p:txBody>
          </p:sp>
        </p:grpSp>
        <p:sp>
          <p:nvSpPr>
            <p:cNvPr id="286" name="îŝļïḋè">
              <a:extLst>
                <a:ext uri="{FF2B5EF4-FFF2-40B4-BE49-F238E27FC236}">
                  <a16:creationId xmlns:a16="http://schemas.microsoft.com/office/drawing/2014/main" id="{C6E64E4F-329D-49C7-AF6D-871E777E6CD8}"/>
                </a:ext>
              </a:extLst>
            </p:cNvPr>
            <p:cNvSpPr/>
            <p:nvPr/>
          </p:nvSpPr>
          <p:spPr>
            <a:xfrm>
              <a:off x="953089" y="1044002"/>
              <a:ext cx="2418021" cy="10127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287" name="íṧ1ídé">
              <a:extLst>
                <a:ext uri="{FF2B5EF4-FFF2-40B4-BE49-F238E27FC236}">
                  <a16:creationId xmlns:a16="http://schemas.microsoft.com/office/drawing/2014/main" id="{D5E789EB-E3BE-412D-902F-3F9309D6B32F}"/>
                </a:ext>
              </a:extLst>
            </p:cNvPr>
            <p:cNvSpPr txBox="1"/>
            <p:nvPr/>
          </p:nvSpPr>
          <p:spPr>
            <a:xfrm>
              <a:off x="1743555" y="1323538"/>
              <a:ext cx="837089" cy="461665"/>
            </a:xfrm>
            <a:prstGeom prst="rect">
              <a:avLst/>
            </a:prstGeom>
            <a:noFill/>
          </p:spPr>
          <p:txBody>
            <a:bodyPr wrap="none">
              <a:normAutofit fontScale="77500" lnSpcReduction="20000"/>
            </a:bodyPr>
            <a:lstStyle/>
            <a:p>
              <a:pPr algn="ctr"/>
              <a:r>
                <a:rPr lang="en-US" sz="2400" dirty="0">
                  <a:latin typeface="Impact" panose="020B0806030902050204" pitchFamily="34" charset="0"/>
                </a:rPr>
                <a:t>$250</a:t>
              </a:r>
            </a:p>
          </p:txBody>
        </p:sp>
      </p:grpSp>
      <p:grpSp>
        <p:nvGrpSpPr>
          <p:cNvPr id="231" name="iŝḻîḑê">
            <a:extLst>
              <a:ext uri="{FF2B5EF4-FFF2-40B4-BE49-F238E27FC236}">
                <a16:creationId xmlns:a16="http://schemas.microsoft.com/office/drawing/2014/main" id="{4F8794EC-34F8-4F16-9972-F5EFAC0EA376}"/>
              </a:ext>
            </a:extLst>
          </p:cNvPr>
          <p:cNvGrpSpPr/>
          <p:nvPr/>
        </p:nvGrpSpPr>
        <p:grpSpPr>
          <a:xfrm>
            <a:off x="2610829" y="1191072"/>
            <a:ext cx="1814400" cy="3684934"/>
            <a:chOff x="3550092" y="1044001"/>
            <a:chExt cx="2419200" cy="5196462"/>
          </a:xfrm>
        </p:grpSpPr>
        <p:sp>
          <p:nvSpPr>
            <p:cNvPr id="264" name="íšľíďe">
              <a:extLst>
                <a:ext uri="{FF2B5EF4-FFF2-40B4-BE49-F238E27FC236}">
                  <a16:creationId xmlns:a16="http://schemas.microsoft.com/office/drawing/2014/main" id="{6F2B8B3C-2CF5-4ECA-ACEE-EE3C90E4A219}"/>
                </a:ext>
              </a:extLst>
            </p:cNvPr>
            <p:cNvSpPr/>
            <p:nvPr/>
          </p:nvSpPr>
          <p:spPr>
            <a:xfrm>
              <a:off x="3550682" y="2041450"/>
              <a:ext cx="2418021" cy="419901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cxnSp>
          <p:nvCxnSpPr>
            <p:cNvPr id="265" name="直接连接符 264">
              <a:extLst>
                <a:ext uri="{FF2B5EF4-FFF2-40B4-BE49-F238E27FC236}">
                  <a16:creationId xmlns:a16="http://schemas.microsoft.com/office/drawing/2014/main" id="{812296F3-6180-4A3D-A05C-54AC22E81C28}"/>
                </a:ext>
              </a:extLst>
            </p:cNvPr>
            <p:cNvCxnSpPr/>
            <p:nvPr/>
          </p:nvCxnSpPr>
          <p:spPr>
            <a:xfrm>
              <a:off x="3872317" y="3271074"/>
              <a:ext cx="1774751" cy="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6" name="直接连接符 265">
              <a:extLst>
                <a:ext uri="{FF2B5EF4-FFF2-40B4-BE49-F238E27FC236}">
                  <a16:creationId xmlns:a16="http://schemas.microsoft.com/office/drawing/2014/main" id="{6FDBD17E-D7D1-4C52-8F4D-6759D036513E}"/>
                </a:ext>
              </a:extLst>
            </p:cNvPr>
            <p:cNvCxnSpPr/>
            <p:nvPr/>
          </p:nvCxnSpPr>
          <p:spPr>
            <a:xfrm>
              <a:off x="3872317" y="4469795"/>
              <a:ext cx="1774751" cy="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67" name="îṡļiḋê">
              <a:extLst>
                <a:ext uri="{FF2B5EF4-FFF2-40B4-BE49-F238E27FC236}">
                  <a16:creationId xmlns:a16="http://schemas.microsoft.com/office/drawing/2014/main" id="{DF906FE6-8347-4A2C-BFFF-3F7D80007791}"/>
                </a:ext>
              </a:extLst>
            </p:cNvPr>
            <p:cNvSpPr/>
            <p:nvPr/>
          </p:nvSpPr>
          <p:spPr>
            <a:xfrm>
              <a:off x="4645392" y="5810803"/>
              <a:ext cx="228600" cy="228600"/>
            </a:xfrm>
            <a:custGeom>
              <a:avLst/>
              <a:gdLst/>
              <a:ahLst/>
              <a:cxnLst/>
              <a:rect l="l" t="t" r="r" b="b"/>
              <a:pathLst>
                <a:path w="228600" h="228600">
                  <a:moveTo>
                    <a:pt x="114077" y="57150"/>
                  </a:moveTo>
                  <a:cubicBezTo>
                    <a:pt x="116012" y="57150"/>
                    <a:pt x="117723" y="57819"/>
                    <a:pt x="119211" y="59159"/>
                  </a:cubicBezTo>
                  <a:cubicBezTo>
                    <a:pt x="120700" y="60498"/>
                    <a:pt x="121444" y="62210"/>
                    <a:pt x="121444" y="64293"/>
                  </a:cubicBezTo>
                  <a:lnTo>
                    <a:pt x="121444" y="145107"/>
                  </a:lnTo>
                  <a:lnTo>
                    <a:pt x="147786" y="118765"/>
                  </a:lnTo>
                  <a:cubicBezTo>
                    <a:pt x="151061" y="115490"/>
                    <a:pt x="154335" y="115490"/>
                    <a:pt x="157609" y="118765"/>
                  </a:cubicBezTo>
                  <a:cubicBezTo>
                    <a:pt x="159097" y="120253"/>
                    <a:pt x="159841" y="121964"/>
                    <a:pt x="159841" y="123899"/>
                  </a:cubicBezTo>
                  <a:cubicBezTo>
                    <a:pt x="159841" y="125834"/>
                    <a:pt x="159097" y="127545"/>
                    <a:pt x="157609" y="129034"/>
                  </a:cubicBezTo>
                  <a:lnTo>
                    <a:pt x="114300" y="171003"/>
                  </a:lnTo>
                  <a:lnTo>
                    <a:pt x="70991" y="129034"/>
                  </a:lnTo>
                  <a:cubicBezTo>
                    <a:pt x="67717" y="125462"/>
                    <a:pt x="67791" y="122039"/>
                    <a:pt x="71214" y="118765"/>
                  </a:cubicBezTo>
                  <a:cubicBezTo>
                    <a:pt x="74637" y="115490"/>
                    <a:pt x="77986" y="115490"/>
                    <a:pt x="81260" y="118765"/>
                  </a:cubicBezTo>
                  <a:lnTo>
                    <a:pt x="107156" y="144661"/>
                  </a:lnTo>
                  <a:lnTo>
                    <a:pt x="107156" y="64293"/>
                  </a:lnTo>
                  <a:cubicBezTo>
                    <a:pt x="107156" y="62210"/>
                    <a:pt x="107826" y="60498"/>
                    <a:pt x="109165" y="59159"/>
                  </a:cubicBezTo>
                  <a:cubicBezTo>
                    <a:pt x="110505" y="57819"/>
                    <a:pt x="112142" y="57150"/>
                    <a:pt x="114077" y="57150"/>
                  </a:cubicBezTo>
                  <a:close/>
                  <a:moveTo>
                    <a:pt x="114300" y="14287"/>
                  </a:moveTo>
                  <a:cubicBezTo>
                    <a:pt x="86618" y="14287"/>
                    <a:pt x="63029" y="24035"/>
                    <a:pt x="43532" y="43532"/>
                  </a:cubicBezTo>
                  <a:cubicBezTo>
                    <a:pt x="24036" y="63028"/>
                    <a:pt x="14288" y="86618"/>
                    <a:pt x="14288" y="114300"/>
                  </a:cubicBezTo>
                  <a:cubicBezTo>
                    <a:pt x="14288" y="141982"/>
                    <a:pt x="24036" y="165571"/>
                    <a:pt x="43532" y="185068"/>
                  </a:cubicBezTo>
                  <a:cubicBezTo>
                    <a:pt x="63029" y="204564"/>
                    <a:pt x="86618" y="214312"/>
                    <a:pt x="114300" y="214312"/>
                  </a:cubicBezTo>
                  <a:cubicBezTo>
                    <a:pt x="141982" y="214312"/>
                    <a:pt x="165646" y="204564"/>
                    <a:pt x="185291" y="185068"/>
                  </a:cubicBezTo>
                  <a:cubicBezTo>
                    <a:pt x="204936" y="165571"/>
                    <a:pt x="214759" y="141982"/>
                    <a:pt x="214759" y="114300"/>
                  </a:cubicBezTo>
                  <a:cubicBezTo>
                    <a:pt x="214759" y="86618"/>
                    <a:pt x="204936" y="63028"/>
                    <a:pt x="185291" y="43532"/>
                  </a:cubicBezTo>
                  <a:cubicBezTo>
                    <a:pt x="165646" y="24035"/>
                    <a:pt x="141982" y="14287"/>
                    <a:pt x="114300" y="14287"/>
                  </a:cubicBezTo>
                  <a:close/>
                  <a:moveTo>
                    <a:pt x="114300" y="0"/>
                  </a:moveTo>
                  <a:cubicBezTo>
                    <a:pt x="145852" y="0"/>
                    <a:pt x="172790" y="11162"/>
                    <a:pt x="195114" y="33486"/>
                  </a:cubicBezTo>
                  <a:cubicBezTo>
                    <a:pt x="217438" y="55810"/>
                    <a:pt x="228600" y="82748"/>
                    <a:pt x="228600" y="114300"/>
                  </a:cubicBezTo>
                  <a:cubicBezTo>
                    <a:pt x="228600" y="145851"/>
                    <a:pt x="217438" y="172789"/>
                    <a:pt x="195114" y="195113"/>
                  </a:cubicBezTo>
                  <a:cubicBezTo>
                    <a:pt x="172790" y="217438"/>
                    <a:pt x="145852" y="228600"/>
                    <a:pt x="114300" y="228600"/>
                  </a:cubicBezTo>
                  <a:cubicBezTo>
                    <a:pt x="82748" y="228600"/>
                    <a:pt x="55811" y="217438"/>
                    <a:pt x="33486" y="195113"/>
                  </a:cubicBezTo>
                  <a:cubicBezTo>
                    <a:pt x="11162" y="172789"/>
                    <a:pt x="0" y="145851"/>
                    <a:pt x="0" y="114300"/>
                  </a:cubicBezTo>
                  <a:cubicBezTo>
                    <a:pt x="0" y="82748"/>
                    <a:pt x="11162" y="55810"/>
                    <a:pt x="33486" y="33486"/>
                  </a:cubicBezTo>
                  <a:cubicBezTo>
                    <a:pt x="55811" y="11162"/>
                    <a:pt x="82748" y="0"/>
                    <a:pt x="114300" y="0"/>
                  </a:cubicBezTo>
                  <a:close/>
                </a:path>
              </a:pathLst>
            </a:custGeom>
            <a:solidFill>
              <a:schemeClr val="accent1"/>
            </a:solidFill>
            <a:ln>
              <a:noFill/>
            </a:ln>
            <a:effectLst/>
          </p:spPr>
          <p:txBody>
            <a:bodyPr anchor="ctr"/>
            <a:lstStyle/>
            <a:p>
              <a:pPr algn="ctr"/>
              <a:endParaRPr/>
            </a:p>
          </p:txBody>
        </p:sp>
        <p:grpSp>
          <p:nvGrpSpPr>
            <p:cNvPr id="268" name="iṥlïde">
              <a:extLst>
                <a:ext uri="{FF2B5EF4-FFF2-40B4-BE49-F238E27FC236}">
                  <a16:creationId xmlns:a16="http://schemas.microsoft.com/office/drawing/2014/main" id="{E3DC30E2-E5CC-4D38-8B7F-26A84323F90F}"/>
                </a:ext>
              </a:extLst>
            </p:cNvPr>
            <p:cNvGrpSpPr/>
            <p:nvPr/>
          </p:nvGrpSpPr>
          <p:grpSpPr>
            <a:xfrm>
              <a:off x="3550092" y="2233683"/>
              <a:ext cx="2419200" cy="876061"/>
              <a:chOff x="3550092" y="2233683"/>
              <a:chExt cx="2419200" cy="876061"/>
            </a:xfrm>
          </p:grpSpPr>
          <p:sp>
            <p:nvSpPr>
              <p:cNvPr id="277" name="îšľídé">
                <a:extLst>
                  <a:ext uri="{FF2B5EF4-FFF2-40B4-BE49-F238E27FC236}">
                    <a16:creationId xmlns:a16="http://schemas.microsoft.com/office/drawing/2014/main" id="{CB9B388D-0AA4-4F97-9CBA-1A6F666B60FB}"/>
                  </a:ext>
                </a:extLst>
              </p:cNvPr>
              <p:cNvSpPr/>
              <p:nvPr/>
            </p:nvSpPr>
            <p:spPr>
              <a:xfrm>
                <a:off x="3550092" y="2233683"/>
                <a:ext cx="2419200" cy="441912"/>
              </a:xfrm>
              <a:prstGeom prst="rect">
                <a:avLst/>
              </a:prstGeom>
            </p:spPr>
            <p:txBody>
              <a:bodyPr wrap="none" lIns="90000" tIns="46800" rIns="90000" bIns="46800" anchor="b" anchorCtr="0">
                <a:normAutofit/>
              </a:bodyPr>
              <a:lstStyle/>
              <a:p>
                <a:pPr algn="ctr"/>
                <a:r>
                  <a:rPr lang="en-US" altLang="zh-CN" sz="1400" b="1" dirty="0">
                    <a:effectLst/>
                  </a:rPr>
                  <a:t>《FAST</a:t>
                </a:r>
                <a:r>
                  <a:rPr lang="zh-CN" altLang="en-US" sz="1400" b="1" dirty="0">
                    <a:effectLst/>
                  </a:rPr>
                  <a:t>数据</a:t>
                </a:r>
                <a:r>
                  <a:rPr lang="zh-CN" altLang="en-US" sz="1400" b="1" dirty="0"/>
                  <a:t>分析</a:t>
                </a:r>
                <a:r>
                  <a:rPr lang="en-US" altLang="zh-CN" sz="1400" b="1" dirty="0"/>
                  <a:t>》</a:t>
                </a:r>
                <a:endParaRPr lang="zh-CN" altLang="en-US" sz="1400" b="1" dirty="0">
                  <a:effectLst/>
                </a:endParaRPr>
              </a:p>
            </p:txBody>
          </p:sp>
          <p:sp>
            <p:nvSpPr>
              <p:cNvPr id="278" name="iṥļidê">
                <a:extLst>
                  <a:ext uri="{FF2B5EF4-FFF2-40B4-BE49-F238E27FC236}">
                    <a16:creationId xmlns:a16="http://schemas.microsoft.com/office/drawing/2014/main" id="{0CE5601E-A29F-46BD-839D-F2C0D7CEBB0E}"/>
                  </a:ext>
                </a:extLst>
              </p:cNvPr>
              <p:cNvSpPr/>
              <p:nvPr/>
            </p:nvSpPr>
            <p:spPr bwMode="auto">
              <a:xfrm>
                <a:off x="3550092" y="2675595"/>
                <a:ext cx="2419200" cy="43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800" dirty="0"/>
                  <a:t>依据</a:t>
                </a:r>
                <a:r>
                  <a:rPr lang="en-US" altLang="zh-CN" sz="800" dirty="0"/>
                  <a:t>AIPL</a:t>
                </a:r>
                <a:r>
                  <a:rPr lang="zh-CN" altLang="en-US" sz="800" dirty="0"/>
                  <a:t>链路分析与</a:t>
                </a:r>
                <a:r>
                  <a:rPr lang="en-US" altLang="zh-CN" sz="800" dirty="0"/>
                  <a:t>FAST</a:t>
                </a:r>
                <a:r>
                  <a:rPr lang="zh-CN" altLang="en-US" sz="800" dirty="0"/>
                  <a:t>模型分析，产出系统化数据分析体系，并能以此为依据制定经营指标与沟通策略。</a:t>
                </a:r>
                <a:endParaRPr lang="en-US" altLang="zh-CN" sz="800" dirty="0"/>
              </a:p>
            </p:txBody>
          </p:sp>
        </p:grpSp>
        <p:grpSp>
          <p:nvGrpSpPr>
            <p:cNvPr id="269" name="íṩḷíḑe">
              <a:extLst>
                <a:ext uri="{FF2B5EF4-FFF2-40B4-BE49-F238E27FC236}">
                  <a16:creationId xmlns:a16="http://schemas.microsoft.com/office/drawing/2014/main" id="{F2D9C3D0-9D2C-459C-9289-AE5F52D12C9F}"/>
                </a:ext>
              </a:extLst>
            </p:cNvPr>
            <p:cNvGrpSpPr/>
            <p:nvPr/>
          </p:nvGrpSpPr>
          <p:grpSpPr>
            <a:xfrm>
              <a:off x="3550092" y="3432404"/>
              <a:ext cx="2419200" cy="876061"/>
              <a:chOff x="3550092" y="3414690"/>
              <a:chExt cx="2419200" cy="876061"/>
            </a:xfrm>
          </p:grpSpPr>
          <p:sp>
            <p:nvSpPr>
              <p:cNvPr id="275" name="î$ľíďé">
                <a:extLst>
                  <a:ext uri="{FF2B5EF4-FFF2-40B4-BE49-F238E27FC236}">
                    <a16:creationId xmlns:a16="http://schemas.microsoft.com/office/drawing/2014/main" id="{6E2E8FC0-029A-4230-9D7B-95426521D145}"/>
                  </a:ext>
                </a:extLst>
              </p:cNvPr>
              <p:cNvSpPr/>
              <p:nvPr/>
            </p:nvSpPr>
            <p:spPr>
              <a:xfrm>
                <a:off x="3550092" y="3414690"/>
                <a:ext cx="2419200" cy="441912"/>
              </a:xfrm>
              <a:prstGeom prst="rect">
                <a:avLst/>
              </a:prstGeom>
            </p:spPr>
            <p:txBody>
              <a:bodyPr wrap="none" lIns="90000" tIns="46800" rIns="90000" bIns="46800" anchor="b" anchorCtr="0">
                <a:normAutofit/>
              </a:bodyPr>
              <a:lstStyle/>
              <a:p>
                <a:pPr algn="ctr"/>
                <a:r>
                  <a:rPr lang="en-US" altLang="zh-CN" sz="1400" b="1" dirty="0">
                    <a:effectLst/>
                  </a:rPr>
                  <a:t>《</a:t>
                </a:r>
                <a:r>
                  <a:rPr lang="zh-CN" altLang="en-US" sz="1400" b="1" dirty="0">
                    <a:effectLst/>
                  </a:rPr>
                  <a:t>标签体系设计策略</a:t>
                </a:r>
                <a:r>
                  <a:rPr lang="en-US" altLang="zh-CN" sz="1400" b="1" dirty="0">
                    <a:effectLst/>
                  </a:rPr>
                  <a:t>》</a:t>
                </a:r>
                <a:endParaRPr lang="zh-CN" altLang="en-US" sz="1400" b="1" dirty="0">
                  <a:effectLst/>
                </a:endParaRPr>
              </a:p>
            </p:txBody>
          </p:sp>
          <p:sp>
            <p:nvSpPr>
              <p:cNvPr id="276" name="ïṧ1ïḑè">
                <a:extLst>
                  <a:ext uri="{FF2B5EF4-FFF2-40B4-BE49-F238E27FC236}">
                    <a16:creationId xmlns:a16="http://schemas.microsoft.com/office/drawing/2014/main" id="{897708A8-DEE4-482B-81B2-F889C7DC9EEB}"/>
                  </a:ext>
                </a:extLst>
              </p:cNvPr>
              <p:cNvSpPr/>
              <p:nvPr/>
            </p:nvSpPr>
            <p:spPr bwMode="auto">
              <a:xfrm>
                <a:off x="3550092" y="3856602"/>
                <a:ext cx="2419200" cy="43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800" dirty="0"/>
                  <a:t>以行业标签库为基础，设计可实现的标签画像系统落地方案。</a:t>
                </a:r>
                <a:endParaRPr lang="en-US" altLang="zh-CN" sz="800" dirty="0"/>
              </a:p>
            </p:txBody>
          </p:sp>
        </p:grpSp>
        <p:grpSp>
          <p:nvGrpSpPr>
            <p:cNvPr id="270" name="išľiḍé">
              <a:extLst>
                <a:ext uri="{FF2B5EF4-FFF2-40B4-BE49-F238E27FC236}">
                  <a16:creationId xmlns:a16="http://schemas.microsoft.com/office/drawing/2014/main" id="{3A93833C-E14B-4234-B5DC-61297CB79C1D}"/>
                </a:ext>
              </a:extLst>
            </p:cNvPr>
            <p:cNvGrpSpPr/>
            <p:nvPr/>
          </p:nvGrpSpPr>
          <p:grpSpPr>
            <a:xfrm>
              <a:off x="3550092" y="4631124"/>
              <a:ext cx="2419200" cy="876061"/>
              <a:chOff x="3550092" y="4631124"/>
              <a:chExt cx="2419200" cy="876061"/>
            </a:xfrm>
          </p:grpSpPr>
          <p:sp>
            <p:nvSpPr>
              <p:cNvPr id="273" name="ïśḷïḋê">
                <a:extLst>
                  <a:ext uri="{FF2B5EF4-FFF2-40B4-BE49-F238E27FC236}">
                    <a16:creationId xmlns:a16="http://schemas.microsoft.com/office/drawing/2014/main" id="{ED6E418B-DC22-429D-9C91-97AB32C2EFF1}"/>
                  </a:ext>
                </a:extLst>
              </p:cNvPr>
              <p:cNvSpPr/>
              <p:nvPr/>
            </p:nvSpPr>
            <p:spPr>
              <a:xfrm>
                <a:off x="3550092" y="4631124"/>
                <a:ext cx="2419200" cy="441912"/>
              </a:xfrm>
              <a:prstGeom prst="rect">
                <a:avLst/>
              </a:prstGeom>
            </p:spPr>
            <p:txBody>
              <a:bodyPr wrap="none" lIns="90000" tIns="46800" rIns="90000" bIns="46800" anchor="b" anchorCtr="0">
                <a:normAutofit/>
              </a:bodyPr>
              <a:lstStyle/>
              <a:p>
                <a:pPr algn="ctr"/>
                <a:endParaRPr lang="zh-CN" altLang="en-US" sz="1400" b="1" dirty="0">
                  <a:effectLst/>
                </a:endParaRPr>
              </a:p>
            </p:txBody>
          </p:sp>
          <p:sp>
            <p:nvSpPr>
              <p:cNvPr id="274" name="iśļïḋè">
                <a:extLst>
                  <a:ext uri="{FF2B5EF4-FFF2-40B4-BE49-F238E27FC236}">
                    <a16:creationId xmlns:a16="http://schemas.microsoft.com/office/drawing/2014/main" id="{6957A1D4-B7A6-4299-8264-958537A73AE6}"/>
                  </a:ext>
                </a:extLst>
              </p:cNvPr>
              <p:cNvSpPr/>
              <p:nvPr/>
            </p:nvSpPr>
            <p:spPr bwMode="auto">
              <a:xfrm>
                <a:off x="3550092" y="5073036"/>
                <a:ext cx="2419200" cy="43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endParaRPr lang="en-US" altLang="zh-CN" sz="800" dirty="0"/>
              </a:p>
            </p:txBody>
          </p:sp>
        </p:grpSp>
        <p:sp>
          <p:nvSpPr>
            <p:cNvPr id="271" name="ïṧḷîḋé">
              <a:extLst>
                <a:ext uri="{FF2B5EF4-FFF2-40B4-BE49-F238E27FC236}">
                  <a16:creationId xmlns:a16="http://schemas.microsoft.com/office/drawing/2014/main" id="{8336A983-1006-48F0-8AFD-DD0DDAFAE2E1}"/>
                </a:ext>
              </a:extLst>
            </p:cNvPr>
            <p:cNvSpPr/>
            <p:nvPr/>
          </p:nvSpPr>
          <p:spPr>
            <a:xfrm>
              <a:off x="3550682" y="1044001"/>
              <a:ext cx="2418021" cy="10127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272" name="ï$ḷîḑé">
              <a:extLst>
                <a:ext uri="{FF2B5EF4-FFF2-40B4-BE49-F238E27FC236}">
                  <a16:creationId xmlns:a16="http://schemas.microsoft.com/office/drawing/2014/main" id="{01E01839-327D-4DEB-BCD3-225477DAE9F9}"/>
                </a:ext>
              </a:extLst>
            </p:cNvPr>
            <p:cNvSpPr txBox="1"/>
            <p:nvPr/>
          </p:nvSpPr>
          <p:spPr>
            <a:xfrm>
              <a:off x="4335538" y="1310391"/>
              <a:ext cx="848309" cy="461665"/>
            </a:xfrm>
            <a:prstGeom prst="rect">
              <a:avLst/>
            </a:prstGeom>
            <a:noFill/>
          </p:spPr>
          <p:txBody>
            <a:bodyPr wrap="none">
              <a:normAutofit fontScale="77500" lnSpcReduction="20000"/>
            </a:bodyPr>
            <a:lstStyle/>
            <a:p>
              <a:pPr algn="ctr"/>
              <a:r>
                <a:rPr lang="en-US" sz="2400" dirty="0">
                  <a:latin typeface="Impact" panose="020B0806030902050204" pitchFamily="34" charset="0"/>
                </a:rPr>
                <a:t>$500</a:t>
              </a:r>
            </a:p>
          </p:txBody>
        </p:sp>
      </p:grpSp>
      <p:grpSp>
        <p:nvGrpSpPr>
          <p:cNvPr id="232" name="íṡḷîḓê">
            <a:extLst>
              <a:ext uri="{FF2B5EF4-FFF2-40B4-BE49-F238E27FC236}">
                <a16:creationId xmlns:a16="http://schemas.microsoft.com/office/drawing/2014/main" id="{3249A946-BE1B-485B-AC94-10158062C445}"/>
              </a:ext>
            </a:extLst>
          </p:cNvPr>
          <p:cNvGrpSpPr/>
          <p:nvPr/>
        </p:nvGrpSpPr>
        <p:grpSpPr>
          <a:xfrm>
            <a:off x="4719214" y="1191072"/>
            <a:ext cx="1814400" cy="3684934"/>
            <a:chOff x="6147684" y="1044001"/>
            <a:chExt cx="2419200" cy="5196462"/>
          </a:xfrm>
        </p:grpSpPr>
        <p:sp>
          <p:nvSpPr>
            <p:cNvPr id="249" name="îśľïḍè">
              <a:extLst>
                <a:ext uri="{FF2B5EF4-FFF2-40B4-BE49-F238E27FC236}">
                  <a16:creationId xmlns:a16="http://schemas.microsoft.com/office/drawing/2014/main" id="{1E8121FF-8D8D-4121-84E9-B3AF12E26EC0}"/>
                </a:ext>
              </a:extLst>
            </p:cNvPr>
            <p:cNvSpPr/>
            <p:nvPr/>
          </p:nvSpPr>
          <p:spPr>
            <a:xfrm>
              <a:off x="6148274" y="2041450"/>
              <a:ext cx="2418021" cy="419901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cxnSp>
          <p:nvCxnSpPr>
            <p:cNvPr id="250" name="直接连接符 249">
              <a:extLst>
                <a:ext uri="{FF2B5EF4-FFF2-40B4-BE49-F238E27FC236}">
                  <a16:creationId xmlns:a16="http://schemas.microsoft.com/office/drawing/2014/main" id="{15383481-E145-4E89-8F56-5CF75063075C}"/>
                </a:ext>
              </a:extLst>
            </p:cNvPr>
            <p:cNvCxnSpPr/>
            <p:nvPr/>
          </p:nvCxnSpPr>
          <p:spPr>
            <a:xfrm>
              <a:off x="6469909" y="3271074"/>
              <a:ext cx="1774751" cy="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1" name="直接连接符 250">
              <a:extLst>
                <a:ext uri="{FF2B5EF4-FFF2-40B4-BE49-F238E27FC236}">
                  <a16:creationId xmlns:a16="http://schemas.microsoft.com/office/drawing/2014/main" id="{925261E1-3D40-445A-8113-6E1E3DFB8AAB}"/>
                </a:ext>
              </a:extLst>
            </p:cNvPr>
            <p:cNvCxnSpPr/>
            <p:nvPr/>
          </p:nvCxnSpPr>
          <p:spPr>
            <a:xfrm>
              <a:off x="6469909" y="4469795"/>
              <a:ext cx="1774751" cy="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52" name="îŝliḍê">
              <a:extLst>
                <a:ext uri="{FF2B5EF4-FFF2-40B4-BE49-F238E27FC236}">
                  <a16:creationId xmlns:a16="http://schemas.microsoft.com/office/drawing/2014/main" id="{187698ED-2F4E-4B1F-9EAE-785FA0655845}"/>
                </a:ext>
              </a:extLst>
            </p:cNvPr>
            <p:cNvSpPr/>
            <p:nvPr/>
          </p:nvSpPr>
          <p:spPr>
            <a:xfrm>
              <a:off x="7242984" y="5810803"/>
              <a:ext cx="228600" cy="228600"/>
            </a:xfrm>
            <a:custGeom>
              <a:avLst/>
              <a:gdLst/>
              <a:ahLst/>
              <a:cxnLst/>
              <a:rect l="l" t="t" r="r" b="b"/>
              <a:pathLst>
                <a:path w="228600" h="228600">
                  <a:moveTo>
                    <a:pt x="114077" y="57150"/>
                  </a:moveTo>
                  <a:cubicBezTo>
                    <a:pt x="116012" y="57150"/>
                    <a:pt x="117723" y="57819"/>
                    <a:pt x="119211" y="59159"/>
                  </a:cubicBezTo>
                  <a:cubicBezTo>
                    <a:pt x="120700" y="60498"/>
                    <a:pt x="121444" y="62210"/>
                    <a:pt x="121444" y="64293"/>
                  </a:cubicBezTo>
                  <a:lnTo>
                    <a:pt x="121444" y="145107"/>
                  </a:lnTo>
                  <a:lnTo>
                    <a:pt x="147786" y="118765"/>
                  </a:lnTo>
                  <a:cubicBezTo>
                    <a:pt x="151061" y="115490"/>
                    <a:pt x="154335" y="115490"/>
                    <a:pt x="157609" y="118765"/>
                  </a:cubicBezTo>
                  <a:cubicBezTo>
                    <a:pt x="159097" y="120253"/>
                    <a:pt x="159841" y="121964"/>
                    <a:pt x="159841" y="123899"/>
                  </a:cubicBezTo>
                  <a:cubicBezTo>
                    <a:pt x="159841" y="125834"/>
                    <a:pt x="159097" y="127545"/>
                    <a:pt x="157609" y="129034"/>
                  </a:cubicBezTo>
                  <a:lnTo>
                    <a:pt x="114300" y="171003"/>
                  </a:lnTo>
                  <a:lnTo>
                    <a:pt x="70991" y="129034"/>
                  </a:lnTo>
                  <a:cubicBezTo>
                    <a:pt x="67717" y="125462"/>
                    <a:pt x="67791" y="122039"/>
                    <a:pt x="71214" y="118765"/>
                  </a:cubicBezTo>
                  <a:cubicBezTo>
                    <a:pt x="74637" y="115490"/>
                    <a:pt x="77986" y="115490"/>
                    <a:pt x="81260" y="118765"/>
                  </a:cubicBezTo>
                  <a:lnTo>
                    <a:pt x="107156" y="144661"/>
                  </a:lnTo>
                  <a:lnTo>
                    <a:pt x="107156" y="64293"/>
                  </a:lnTo>
                  <a:cubicBezTo>
                    <a:pt x="107156" y="62210"/>
                    <a:pt x="107826" y="60498"/>
                    <a:pt x="109165" y="59159"/>
                  </a:cubicBezTo>
                  <a:cubicBezTo>
                    <a:pt x="110505" y="57819"/>
                    <a:pt x="112142" y="57150"/>
                    <a:pt x="114077" y="57150"/>
                  </a:cubicBezTo>
                  <a:close/>
                  <a:moveTo>
                    <a:pt x="114300" y="14287"/>
                  </a:moveTo>
                  <a:cubicBezTo>
                    <a:pt x="86618" y="14287"/>
                    <a:pt x="63029" y="24035"/>
                    <a:pt x="43532" y="43532"/>
                  </a:cubicBezTo>
                  <a:cubicBezTo>
                    <a:pt x="24036" y="63028"/>
                    <a:pt x="14288" y="86618"/>
                    <a:pt x="14288" y="114300"/>
                  </a:cubicBezTo>
                  <a:cubicBezTo>
                    <a:pt x="14288" y="141982"/>
                    <a:pt x="24036" y="165571"/>
                    <a:pt x="43532" y="185068"/>
                  </a:cubicBezTo>
                  <a:cubicBezTo>
                    <a:pt x="63029" y="204564"/>
                    <a:pt x="86618" y="214312"/>
                    <a:pt x="114300" y="214312"/>
                  </a:cubicBezTo>
                  <a:cubicBezTo>
                    <a:pt x="141982" y="214312"/>
                    <a:pt x="165646" y="204564"/>
                    <a:pt x="185291" y="185068"/>
                  </a:cubicBezTo>
                  <a:cubicBezTo>
                    <a:pt x="204936" y="165571"/>
                    <a:pt x="214759" y="141982"/>
                    <a:pt x="214759" y="114300"/>
                  </a:cubicBezTo>
                  <a:cubicBezTo>
                    <a:pt x="214759" y="86618"/>
                    <a:pt x="204936" y="63028"/>
                    <a:pt x="185291" y="43532"/>
                  </a:cubicBezTo>
                  <a:cubicBezTo>
                    <a:pt x="165646" y="24035"/>
                    <a:pt x="141982" y="14287"/>
                    <a:pt x="114300" y="14287"/>
                  </a:cubicBezTo>
                  <a:close/>
                  <a:moveTo>
                    <a:pt x="114300" y="0"/>
                  </a:moveTo>
                  <a:cubicBezTo>
                    <a:pt x="145852" y="0"/>
                    <a:pt x="172790" y="11162"/>
                    <a:pt x="195114" y="33486"/>
                  </a:cubicBezTo>
                  <a:cubicBezTo>
                    <a:pt x="217438" y="55810"/>
                    <a:pt x="228600" y="82748"/>
                    <a:pt x="228600" y="114300"/>
                  </a:cubicBezTo>
                  <a:cubicBezTo>
                    <a:pt x="228600" y="145851"/>
                    <a:pt x="217438" y="172789"/>
                    <a:pt x="195114" y="195113"/>
                  </a:cubicBezTo>
                  <a:cubicBezTo>
                    <a:pt x="172790" y="217438"/>
                    <a:pt x="145852" y="228600"/>
                    <a:pt x="114300" y="228600"/>
                  </a:cubicBezTo>
                  <a:cubicBezTo>
                    <a:pt x="82748" y="228600"/>
                    <a:pt x="55811" y="217438"/>
                    <a:pt x="33486" y="195113"/>
                  </a:cubicBezTo>
                  <a:cubicBezTo>
                    <a:pt x="11162" y="172789"/>
                    <a:pt x="0" y="145851"/>
                    <a:pt x="0" y="114300"/>
                  </a:cubicBezTo>
                  <a:cubicBezTo>
                    <a:pt x="0" y="82748"/>
                    <a:pt x="11162" y="55810"/>
                    <a:pt x="33486" y="33486"/>
                  </a:cubicBezTo>
                  <a:cubicBezTo>
                    <a:pt x="55811" y="11162"/>
                    <a:pt x="82748" y="0"/>
                    <a:pt x="114300" y="0"/>
                  </a:cubicBezTo>
                  <a:close/>
                </a:path>
              </a:pathLst>
            </a:custGeom>
            <a:solidFill>
              <a:schemeClr val="accent1"/>
            </a:solidFill>
            <a:ln>
              <a:noFill/>
            </a:ln>
            <a:effectLst/>
          </p:spPr>
          <p:txBody>
            <a:bodyPr anchor="ctr"/>
            <a:lstStyle/>
            <a:p>
              <a:pPr algn="ctr"/>
              <a:endParaRPr/>
            </a:p>
          </p:txBody>
        </p:sp>
        <p:grpSp>
          <p:nvGrpSpPr>
            <p:cNvPr id="253" name="iSľíḍè">
              <a:extLst>
                <a:ext uri="{FF2B5EF4-FFF2-40B4-BE49-F238E27FC236}">
                  <a16:creationId xmlns:a16="http://schemas.microsoft.com/office/drawing/2014/main" id="{7933D92D-176C-4F86-97EA-B861CC0E6791}"/>
                </a:ext>
              </a:extLst>
            </p:cNvPr>
            <p:cNvGrpSpPr/>
            <p:nvPr/>
          </p:nvGrpSpPr>
          <p:grpSpPr>
            <a:xfrm>
              <a:off x="6147684" y="2233683"/>
              <a:ext cx="2419200" cy="876061"/>
              <a:chOff x="6147684" y="2233683"/>
              <a:chExt cx="2419200" cy="876061"/>
            </a:xfrm>
          </p:grpSpPr>
          <p:sp>
            <p:nvSpPr>
              <p:cNvPr id="262" name="ï$lîdê">
                <a:extLst>
                  <a:ext uri="{FF2B5EF4-FFF2-40B4-BE49-F238E27FC236}">
                    <a16:creationId xmlns:a16="http://schemas.microsoft.com/office/drawing/2014/main" id="{42A538CC-309C-4957-953D-F245FC16853A}"/>
                  </a:ext>
                </a:extLst>
              </p:cNvPr>
              <p:cNvSpPr/>
              <p:nvPr/>
            </p:nvSpPr>
            <p:spPr>
              <a:xfrm>
                <a:off x="6147684" y="2233683"/>
                <a:ext cx="2419200" cy="441912"/>
              </a:xfrm>
              <a:prstGeom prst="rect">
                <a:avLst/>
              </a:prstGeom>
            </p:spPr>
            <p:txBody>
              <a:bodyPr wrap="none" lIns="90000" tIns="46800" rIns="90000" bIns="46800" anchor="b" anchorCtr="0">
                <a:normAutofit/>
              </a:bodyPr>
              <a:lstStyle/>
              <a:p>
                <a:pPr algn="ctr"/>
                <a:r>
                  <a:rPr lang="en-US" altLang="zh-CN" sz="1400" b="1" dirty="0"/>
                  <a:t>《</a:t>
                </a:r>
                <a:r>
                  <a:rPr lang="zh-CN" altLang="en-US" sz="1400" b="1" dirty="0"/>
                  <a:t>会员体系搭建策略方案</a:t>
                </a:r>
                <a:r>
                  <a:rPr lang="en-US" altLang="zh-CN" sz="1400" b="1" dirty="0"/>
                  <a:t>》</a:t>
                </a:r>
                <a:endParaRPr lang="zh-CN" altLang="en-US" sz="1400" b="1" dirty="0"/>
              </a:p>
            </p:txBody>
          </p:sp>
          <p:sp>
            <p:nvSpPr>
              <p:cNvPr id="263" name="íşḻiḍe">
                <a:extLst>
                  <a:ext uri="{FF2B5EF4-FFF2-40B4-BE49-F238E27FC236}">
                    <a16:creationId xmlns:a16="http://schemas.microsoft.com/office/drawing/2014/main" id="{C6E8AC01-3D4B-4011-BB00-DEC848307970}"/>
                  </a:ext>
                </a:extLst>
              </p:cNvPr>
              <p:cNvSpPr/>
              <p:nvPr/>
            </p:nvSpPr>
            <p:spPr bwMode="auto">
              <a:xfrm>
                <a:off x="6147684" y="2675595"/>
                <a:ext cx="2419200" cy="43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800" dirty="0"/>
                  <a:t>会员等级</a:t>
                </a:r>
                <a:r>
                  <a:rPr lang="en-US" altLang="zh-CN" sz="800" dirty="0"/>
                  <a:t>&amp;</a:t>
                </a:r>
                <a:r>
                  <a:rPr lang="zh-CN" altLang="en-US" sz="800" dirty="0"/>
                  <a:t>晋升关系、会员权益。设计用户导流（入会）营销方案建议。</a:t>
                </a:r>
                <a:endParaRPr lang="en-US" altLang="zh-CN" sz="800" dirty="0"/>
              </a:p>
            </p:txBody>
          </p:sp>
        </p:grpSp>
        <p:grpSp>
          <p:nvGrpSpPr>
            <p:cNvPr id="254" name="ïsľiḑe">
              <a:extLst>
                <a:ext uri="{FF2B5EF4-FFF2-40B4-BE49-F238E27FC236}">
                  <a16:creationId xmlns:a16="http://schemas.microsoft.com/office/drawing/2014/main" id="{4595884E-F046-4FAD-8445-677D3BEDA1F4}"/>
                </a:ext>
              </a:extLst>
            </p:cNvPr>
            <p:cNvGrpSpPr/>
            <p:nvPr/>
          </p:nvGrpSpPr>
          <p:grpSpPr>
            <a:xfrm>
              <a:off x="6147684" y="3432404"/>
              <a:ext cx="2419200" cy="876061"/>
              <a:chOff x="6147684" y="3414690"/>
              <a:chExt cx="2419200" cy="876061"/>
            </a:xfrm>
          </p:grpSpPr>
          <p:sp>
            <p:nvSpPr>
              <p:cNvPr id="260" name="ïśļîďè">
                <a:extLst>
                  <a:ext uri="{FF2B5EF4-FFF2-40B4-BE49-F238E27FC236}">
                    <a16:creationId xmlns:a16="http://schemas.microsoft.com/office/drawing/2014/main" id="{33B29064-CCAE-40D5-9D62-2617EE1AB4E4}"/>
                  </a:ext>
                </a:extLst>
              </p:cNvPr>
              <p:cNvSpPr/>
              <p:nvPr/>
            </p:nvSpPr>
            <p:spPr>
              <a:xfrm>
                <a:off x="6147684" y="3414690"/>
                <a:ext cx="2419200" cy="441912"/>
              </a:xfrm>
              <a:prstGeom prst="rect">
                <a:avLst/>
              </a:prstGeom>
            </p:spPr>
            <p:txBody>
              <a:bodyPr wrap="none" lIns="90000" tIns="46800" rIns="90000" bIns="46800" anchor="b" anchorCtr="0">
                <a:normAutofit/>
              </a:bodyPr>
              <a:lstStyle/>
              <a:p>
                <a:pPr algn="ctr"/>
                <a:r>
                  <a:rPr lang="en-US" altLang="zh-CN" sz="1000" b="1" dirty="0"/>
                  <a:t>《</a:t>
                </a:r>
                <a:r>
                  <a:rPr lang="zh-CN" altLang="en-US" sz="1000" b="1" dirty="0"/>
                  <a:t>常态会员生命周期营销方案</a:t>
                </a:r>
                <a:r>
                  <a:rPr lang="en-US" altLang="zh-CN" sz="1000" b="1" dirty="0"/>
                  <a:t>》</a:t>
                </a:r>
                <a:endParaRPr lang="zh-CN" altLang="en-US" sz="1000" b="1" dirty="0"/>
              </a:p>
            </p:txBody>
          </p:sp>
          <p:sp>
            <p:nvSpPr>
              <p:cNvPr id="261" name="îṡḷidê">
                <a:extLst>
                  <a:ext uri="{FF2B5EF4-FFF2-40B4-BE49-F238E27FC236}">
                    <a16:creationId xmlns:a16="http://schemas.microsoft.com/office/drawing/2014/main" id="{7EC0CB9F-F9BC-4C45-B45C-6EE37C9C5ACE}"/>
                  </a:ext>
                </a:extLst>
              </p:cNvPr>
              <p:cNvSpPr/>
              <p:nvPr/>
            </p:nvSpPr>
            <p:spPr bwMode="auto">
              <a:xfrm>
                <a:off x="6147684" y="3856602"/>
                <a:ext cx="2419200" cy="43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800" dirty="0"/>
                  <a:t>会员关怀、复购激励、忠诚度培养</a:t>
                </a:r>
              </a:p>
              <a:p>
                <a:pPr>
                  <a:lnSpc>
                    <a:spcPct val="120000"/>
                  </a:lnSpc>
                </a:pPr>
                <a:r>
                  <a:rPr lang="zh-CN" altLang="en-US" sz="800" dirty="0"/>
                  <a:t>社交营销策略、场景营销策略</a:t>
                </a:r>
                <a:endParaRPr lang="en-US" altLang="zh-CN" sz="800" dirty="0"/>
              </a:p>
            </p:txBody>
          </p:sp>
        </p:grpSp>
        <p:grpSp>
          <p:nvGrpSpPr>
            <p:cNvPr id="255" name="ï$ļïḓe">
              <a:extLst>
                <a:ext uri="{FF2B5EF4-FFF2-40B4-BE49-F238E27FC236}">
                  <a16:creationId xmlns:a16="http://schemas.microsoft.com/office/drawing/2014/main" id="{BD49C040-EA39-4572-85DE-B2AEB4EC170B}"/>
                </a:ext>
              </a:extLst>
            </p:cNvPr>
            <p:cNvGrpSpPr/>
            <p:nvPr/>
          </p:nvGrpSpPr>
          <p:grpSpPr>
            <a:xfrm>
              <a:off x="6147684" y="4631124"/>
              <a:ext cx="2419200" cy="876061"/>
              <a:chOff x="6147684" y="4631124"/>
              <a:chExt cx="2419200" cy="876061"/>
            </a:xfrm>
          </p:grpSpPr>
          <p:sp>
            <p:nvSpPr>
              <p:cNvPr id="258" name="î$ḻidé">
                <a:extLst>
                  <a:ext uri="{FF2B5EF4-FFF2-40B4-BE49-F238E27FC236}">
                    <a16:creationId xmlns:a16="http://schemas.microsoft.com/office/drawing/2014/main" id="{EF602031-0F0F-4F3C-A64A-0212736EDF2E}"/>
                  </a:ext>
                </a:extLst>
              </p:cNvPr>
              <p:cNvSpPr/>
              <p:nvPr/>
            </p:nvSpPr>
            <p:spPr>
              <a:xfrm>
                <a:off x="6147684" y="4631124"/>
                <a:ext cx="2419200" cy="441912"/>
              </a:xfrm>
              <a:prstGeom prst="rect">
                <a:avLst/>
              </a:prstGeom>
            </p:spPr>
            <p:txBody>
              <a:bodyPr wrap="none" lIns="90000" tIns="46800" rIns="90000" bIns="46800" anchor="b" anchorCtr="0">
                <a:normAutofit/>
              </a:bodyPr>
              <a:lstStyle/>
              <a:p>
                <a:pPr algn="ctr"/>
                <a:r>
                  <a:rPr lang="en-US" altLang="zh-CN" sz="1400" b="1" dirty="0"/>
                  <a:t>《</a:t>
                </a:r>
                <a:r>
                  <a:rPr lang="zh-CN" altLang="en-US" sz="1400" b="1" dirty="0"/>
                  <a:t>数字化运营战略规划</a:t>
                </a:r>
                <a:r>
                  <a:rPr lang="en-US" altLang="zh-CN" sz="1400" b="1" dirty="0"/>
                  <a:t>》</a:t>
                </a:r>
                <a:endParaRPr lang="zh-CN" altLang="en-US" sz="1400" b="1" dirty="0"/>
              </a:p>
            </p:txBody>
          </p:sp>
          <p:sp>
            <p:nvSpPr>
              <p:cNvPr id="259" name="ïşlïḑe">
                <a:extLst>
                  <a:ext uri="{FF2B5EF4-FFF2-40B4-BE49-F238E27FC236}">
                    <a16:creationId xmlns:a16="http://schemas.microsoft.com/office/drawing/2014/main" id="{04B4AEFD-A862-4949-8E9A-583126BF63EC}"/>
                  </a:ext>
                </a:extLst>
              </p:cNvPr>
              <p:cNvSpPr/>
              <p:nvPr/>
            </p:nvSpPr>
            <p:spPr bwMode="auto">
              <a:xfrm>
                <a:off x="6147684" y="5073036"/>
                <a:ext cx="2419200" cy="43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en-US" altLang="zh-CN" sz="800" dirty="0"/>
                  <a:t>《</a:t>
                </a:r>
                <a:r>
                  <a:rPr lang="zh-CN" altLang="en-US" sz="800" dirty="0"/>
                  <a:t>数据化营销建议书</a:t>
                </a:r>
                <a:r>
                  <a:rPr lang="en-US" altLang="zh-CN" sz="800" dirty="0"/>
                  <a:t>》《</a:t>
                </a:r>
                <a:r>
                  <a:rPr lang="zh-CN" altLang="en-US" sz="800" dirty="0"/>
                  <a:t>全年营销大图及消费者动向</a:t>
                </a:r>
                <a:r>
                  <a:rPr lang="en-US" altLang="zh-CN" sz="800" dirty="0"/>
                  <a:t>》《</a:t>
                </a:r>
                <a:r>
                  <a:rPr lang="zh-CN" altLang="en-US" sz="800" dirty="0"/>
                  <a:t>用户转化营销方案</a:t>
                </a:r>
                <a:r>
                  <a:rPr lang="en-US" altLang="zh-CN" sz="800" dirty="0"/>
                  <a:t>》《</a:t>
                </a:r>
                <a:r>
                  <a:rPr lang="zh-CN" altLang="en-US" sz="800" dirty="0"/>
                  <a:t>会员</a:t>
                </a:r>
                <a:r>
                  <a:rPr lang="en-US" altLang="zh-CN" sz="800" dirty="0"/>
                  <a:t>MOT</a:t>
                </a:r>
                <a:r>
                  <a:rPr lang="zh-CN" altLang="en-US" sz="800" dirty="0"/>
                  <a:t>营销方案</a:t>
                </a:r>
                <a:r>
                  <a:rPr lang="en-US" altLang="zh-CN" sz="800" dirty="0"/>
                  <a:t>》</a:t>
                </a:r>
              </a:p>
            </p:txBody>
          </p:sp>
        </p:grpSp>
        <p:sp>
          <p:nvSpPr>
            <p:cNvPr id="256" name="íślïḋé">
              <a:extLst>
                <a:ext uri="{FF2B5EF4-FFF2-40B4-BE49-F238E27FC236}">
                  <a16:creationId xmlns:a16="http://schemas.microsoft.com/office/drawing/2014/main" id="{F495EA40-00BC-458B-81B8-CFD8107F935A}"/>
                </a:ext>
              </a:extLst>
            </p:cNvPr>
            <p:cNvSpPr/>
            <p:nvPr/>
          </p:nvSpPr>
          <p:spPr>
            <a:xfrm>
              <a:off x="6148274" y="1044001"/>
              <a:ext cx="2418021" cy="10127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7" name="îṣḻide">
              <a:extLst>
                <a:ext uri="{FF2B5EF4-FFF2-40B4-BE49-F238E27FC236}">
                  <a16:creationId xmlns:a16="http://schemas.microsoft.com/office/drawing/2014/main" id="{496B4A25-770F-40F9-B284-3AE918FC4547}"/>
                </a:ext>
              </a:extLst>
            </p:cNvPr>
            <p:cNvSpPr txBox="1"/>
            <p:nvPr/>
          </p:nvSpPr>
          <p:spPr>
            <a:xfrm>
              <a:off x="6933130" y="1323538"/>
              <a:ext cx="848309" cy="461665"/>
            </a:xfrm>
            <a:prstGeom prst="rect">
              <a:avLst/>
            </a:prstGeom>
            <a:noFill/>
          </p:spPr>
          <p:txBody>
            <a:bodyPr wrap="none">
              <a:normAutofit fontScale="77500" lnSpcReduction="20000"/>
            </a:bodyPr>
            <a:lstStyle/>
            <a:p>
              <a:pPr algn="ctr"/>
              <a:r>
                <a:rPr lang="en-US" sz="2400">
                  <a:latin typeface="Impact" panose="020B0806030902050204" pitchFamily="34" charset="0"/>
                </a:rPr>
                <a:t>$850</a:t>
              </a:r>
            </a:p>
          </p:txBody>
        </p:sp>
      </p:grpSp>
      <p:grpSp>
        <p:nvGrpSpPr>
          <p:cNvPr id="233" name="îSlíďé">
            <a:extLst>
              <a:ext uri="{FF2B5EF4-FFF2-40B4-BE49-F238E27FC236}">
                <a16:creationId xmlns:a16="http://schemas.microsoft.com/office/drawing/2014/main" id="{35A6EA1C-9D7E-472E-B75C-98B1C6AC69A2}"/>
              </a:ext>
            </a:extLst>
          </p:cNvPr>
          <p:cNvGrpSpPr/>
          <p:nvPr/>
        </p:nvGrpSpPr>
        <p:grpSpPr>
          <a:xfrm>
            <a:off x="6827600" y="1191071"/>
            <a:ext cx="1814400" cy="3684935"/>
            <a:chOff x="8745277" y="1044000"/>
            <a:chExt cx="2419200" cy="5196463"/>
          </a:xfrm>
        </p:grpSpPr>
        <p:sp>
          <p:nvSpPr>
            <p:cNvPr id="234" name="ïsḻïḍe">
              <a:extLst>
                <a:ext uri="{FF2B5EF4-FFF2-40B4-BE49-F238E27FC236}">
                  <a16:creationId xmlns:a16="http://schemas.microsoft.com/office/drawing/2014/main" id="{695577B8-FDA8-4A82-B30C-5B9CF5C47AF2}"/>
                </a:ext>
              </a:extLst>
            </p:cNvPr>
            <p:cNvSpPr/>
            <p:nvPr/>
          </p:nvSpPr>
          <p:spPr>
            <a:xfrm>
              <a:off x="8745867" y="2041450"/>
              <a:ext cx="2418021" cy="419901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35" name="直接连接符 234">
              <a:extLst>
                <a:ext uri="{FF2B5EF4-FFF2-40B4-BE49-F238E27FC236}">
                  <a16:creationId xmlns:a16="http://schemas.microsoft.com/office/drawing/2014/main" id="{75DC8F3B-CACE-4AFB-81C6-8CE9CCDE5AE6}"/>
                </a:ext>
              </a:extLst>
            </p:cNvPr>
            <p:cNvCxnSpPr/>
            <p:nvPr/>
          </p:nvCxnSpPr>
          <p:spPr>
            <a:xfrm>
              <a:off x="9067502" y="3271074"/>
              <a:ext cx="1774751" cy="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6" name="直接连接符 235">
              <a:extLst>
                <a:ext uri="{FF2B5EF4-FFF2-40B4-BE49-F238E27FC236}">
                  <a16:creationId xmlns:a16="http://schemas.microsoft.com/office/drawing/2014/main" id="{0CB41813-2AA2-45C1-BFFA-513C79BFF437}"/>
                </a:ext>
              </a:extLst>
            </p:cNvPr>
            <p:cNvCxnSpPr/>
            <p:nvPr/>
          </p:nvCxnSpPr>
          <p:spPr>
            <a:xfrm>
              <a:off x="9067502" y="4469795"/>
              <a:ext cx="1774751" cy="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37" name="iš1ídê">
              <a:extLst>
                <a:ext uri="{FF2B5EF4-FFF2-40B4-BE49-F238E27FC236}">
                  <a16:creationId xmlns:a16="http://schemas.microsoft.com/office/drawing/2014/main" id="{8B689606-3CF8-40E1-8409-AEA3FA4E827B}"/>
                </a:ext>
              </a:extLst>
            </p:cNvPr>
            <p:cNvSpPr/>
            <p:nvPr/>
          </p:nvSpPr>
          <p:spPr>
            <a:xfrm>
              <a:off x="9840577" y="5810803"/>
              <a:ext cx="228600" cy="228600"/>
            </a:xfrm>
            <a:custGeom>
              <a:avLst/>
              <a:gdLst/>
              <a:ahLst/>
              <a:cxnLst/>
              <a:rect l="l" t="t" r="r" b="b"/>
              <a:pathLst>
                <a:path w="228600" h="228600">
                  <a:moveTo>
                    <a:pt x="114077" y="57150"/>
                  </a:moveTo>
                  <a:cubicBezTo>
                    <a:pt x="116012" y="57150"/>
                    <a:pt x="117723" y="57819"/>
                    <a:pt x="119211" y="59159"/>
                  </a:cubicBezTo>
                  <a:cubicBezTo>
                    <a:pt x="120700" y="60498"/>
                    <a:pt x="121444" y="62210"/>
                    <a:pt x="121444" y="64293"/>
                  </a:cubicBezTo>
                  <a:lnTo>
                    <a:pt x="121444" y="145107"/>
                  </a:lnTo>
                  <a:lnTo>
                    <a:pt x="147786" y="118765"/>
                  </a:lnTo>
                  <a:cubicBezTo>
                    <a:pt x="151061" y="115490"/>
                    <a:pt x="154335" y="115490"/>
                    <a:pt x="157609" y="118765"/>
                  </a:cubicBezTo>
                  <a:cubicBezTo>
                    <a:pt x="159097" y="120253"/>
                    <a:pt x="159841" y="121964"/>
                    <a:pt x="159841" y="123899"/>
                  </a:cubicBezTo>
                  <a:cubicBezTo>
                    <a:pt x="159841" y="125834"/>
                    <a:pt x="159097" y="127545"/>
                    <a:pt x="157609" y="129034"/>
                  </a:cubicBezTo>
                  <a:lnTo>
                    <a:pt x="114300" y="171003"/>
                  </a:lnTo>
                  <a:lnTo>
                    <a:pt x="70991" y="129034"/>
                  </a:lnTo>
                  <a:cubicBezTo>
                    <a:pt x="67717" y="125462"/>
                    <a:pt x="67791" y="122039"/>
                    <a:pt x="71214" y="118765"/>
                  </a:cubicBezTo>
                  <a:cubicBezTo>
                    <a:pt x="74637" y="115490"/>
                    <a:pt x="77986" y="115490"/>
                    <a:pt x="81260" y="118765"/>
                  </a:cubicBezTo>
                  <a:lnTo>
                    <a:pt x="107156" y="144661"/>
                  </a:lnTo>
                  <a:lnTo>
                    <a:pt x="107156" y="64293"/>
                  </a:lnTo>
                  <a:cubicBezTo>
                    <a:pt x="107156" y="62210"/>
                    <a:pt x="107826" y="60498"/>
                    <a:pt x="109165" y="59159"/>
                  </a:cubicBezTo>
                  <a:cubicBezTo>
                    <a:pt x="110505" y="57819"/>
                    <a:pt x="112142" y="57150"/>
                    <a:pt x="114077" y="57150"/>
                  </a:cubicBezTo>
                  <a:close/>
                  <a:moveTo>
                    <a:pt x="114300" y="14287"/>
                  </a:moveTo>
                  <a:cubicBezTo>
                    <a:pt x="86618" y="14287"/>
                    <a:pt x="63029" y="24035"/>
                    <a:pt x="43532" y="43532"/>
                  </a:cubicBezTo>
                  <a:cubicBezTo>
                    <a:pt x="24036" y="63028"/>
                    <a:pt x="14288" y="86618"/>
                    <a:pt x="14288" y="114300"/>
                  </a:cubicBezTo>
                  <a:cubicBezTo>
                    <a:pt x="14288" y="141982"/>
                    <a:pt x="24036" y="165571"/>
                    <a:pt x="43532" y="185068"/>
                  </a:cubicBezTo>
                  <a:cubicBezTo>
                    <a:pt x="63029" y="204564"/>
                    <a:pt x="86618" y="214312"/>
                    <a:pt x="114300" y="214312"/>
                  </a:cubicBezTo>
                  <a:cubicBezTo>
                    <a:pt x="141982" y="214312"/>
                    <a:pt x="165646" y="204564"/>
                    <a:pt x="185291" y="185068"/>
                  </a:cubicBezTo>
                  <a:cubicBezTo>
                    <a:pt x="204936" y="165571"/>
                    <a:pt x="214759" y="141982"/>
                    <a:pt x="214759" y="114300"/>
                  </a:cubicBezTo>
                  <a:cubicBezTo>
                    <a:pt x="214759" y="86618"/>
                    <a:pt x="204936" y="63028"/>
                    <a:pt x="185291" y="43532"/>
                  </a:cubicBezTo>
                  <a:cubicBezTo>
                    <a:pt x="165646" y="24035"/>
                    <a:pt x="141982" y="14287"/>
                    <a:pt x="114300" y="14287"/>
                  </a:cubicBezTo>
                  <a:close/>
                  <a:moveTo>
                    <a:pt x="114300" y="0"/>
                  </a:moveTo>
                  <a:cubicBezTo>
                    <a:pt x="145852" y="0"/>
                    <a:pt x="172790" y="11162"/>
                    <a:pt x="195114" y="33486"/>
                  </a:cubicBezTo>
                  <a:cubicBezTo>
                    <a:pt x="217438" y="55810"/>
                    <a:pt x="228600" y="82748"/>
                    <a:pt x="228600" y="114300"/>
                  </a:cubicBezTo>
                  <a:cubicBezTo>
                    <a:pt x="228600" y="145851"/>
                    <a:pt x="217438" y="172789"/>
                    <a:pt x="195114" y="195113"/>
                  </a:cubicBezTo>
                  <a:cubicBezTo>
                    <a:pt x="172790" y="217438"/>
                    <a:pt x="145852" y="228600"/>
                    <a:pt x="114300" y="228600"/>
                  </a:cubicBezTo>
                  <a:cubicBezTo>
                    <a:pt x="82748" y="228600"/>
                    <a:pt x="55811" y="217438"/>
                    <a:pt x="33486" y="195113"/>
                  </a:cubicBezTo>
                  <a:cubicBezTo>
                    <a:pt x="11162" y="172789"/>
                    <a:pt x="0" y="145851"/>
                    <a:pt x="0" y="114300"/>
                  </a:cubicBezTo>
                  <a:cubicBezTo>
                    <a:pt x="0" y="82748"/>
                    <a:pt x="11162" y="55810"/>
                    <a:pt x="33486" y="33486"/>
                  </a:cubicBezTo>
                  <a:cubicBezTo>
                    <a:pt x="55811" y="11162"/>
                    <a:pt x="82748" y="0"/>
                    <a:pt x="114300" y="0"/>
                  </a:cubicBezTo>
                  <a:close/>
                </a:path>
              </a:pathLst>
            </a:custGeom>
            <a:solidFill>
              <a:schemeClr val="accent1"/>
            </a:solidFill>
            <a:ln>
              <a:noFill/>
            </a:ln>
            <a:effectLst/>
          </p:spPr>
          <p:txBody>
            <a:bodyPr anchor="ctr"/>
            <a:lstStyle/>
            <a:p>
              <a:pPr algn="ctr"/>
              <a:endParaRPr/>
            </a:p>
          </p:txBody>
        </p:sp>
        <p:grpSp>
          <p:nvGrpSpPr>
            <p:cNvPr id="238" name="îšlíḋe">
              <a:extLst>
                <a:ext uri="{FF2B5EF4-FFF2-40B4-BE49-F238E27FC236}">
                  <a16:creationId xmlns:a16="http://schemas.microsoft.com/office/drawing/2014/main" id="{12D50520-109A-4409-A6AE-212EC3E49A3E}"/>
                </a:ext>
              </a:extLst>
            </p:cNvPr>
            <p:cNvGrpSpPr/>
            <p:nvPr/>
          </p:nvGrpSpPr>
          <p:grpSpPr>
            <a:xfrm>
              <a:off x="8745277" y="2233683"/>
              <a:ext cx="2419200" cy="876061"/>
              <a:chOff x="8745277" y="2233683"/>
              <a:chExt cx="2419200" cy="876061"/>
            </a:xfrm>
          </p:grpSpPr>
          <p:sp>
            <p:nvSpPr>
              <p:cNvPr id="247" name="ï$ḻíḋè">
                <a:extLst>
                  <a:ext uri="{FF2B5EF4-FFF2-40B4-BE49-F238E27FC236}">
                    <a16:creationId xmlns:a16="http://schemas.microsoft.com/office/drawing/2014/main" id="{AF3A46EB-5173-46A2-97D6-494B688C9AA3}"/>
                  </a:ext>
                </a:extLst>
              </p:cNvPr>
              <p:cNvSpPr/>
              <p:nvPr/>
            </p:nvSpPr>
            <p:spPr>
              <a:xfrm>
                <a:off x="8745277" y="2233683"/>
                <a:ext cx="2419200" cy="441912"/>
              </a:xfrm>
              <a:prstGeom prst="rect">
                <a:avLst/>
              </a:prstGeom>
            </p:spPr>
            <p:txBody>
              <a:bodyPr wrap="none" lIns="90000" tIns="46800" rIns="90000" bIns="46800" anchor="b" anchorCtr="0">
                <a:normAutofit/>
              </a:bodyPr>
              <a:lstStyle/>
              <a:p>
                <a:pPr algn="ctr"/>
                <a:r>
                  <a:rPr lang="en-US" altLang="zh-CN" sz="1400" b="1" dirty="0"/>
                  <a:t>《</a:t>
                </a:r>
                <a:r>
                  <a:rPr lang="zh-CN" altLang="en-US" sz="1400" b="1" dirty="0"/>
                  <a:t>常规运营数据报告</a:t>
                </a:r>
                <a:r>
                  <a:rPr lang="en-US" altLang="zh-CN" sz="1400" b="1" dirty="0"/>
                  <a:t>》</a:t>
                </a:r>
                <a:endParaRPr lang="zh-CN" altLang="en-US" sz="1400" b="1" dirty="0"/>
              </a:p>
            </p:txBody>
          </p:sp>
          <p:sp>
            <p:nvSpPr>
              <p:cNvPr id="248" name="ïṧḷîḋé">
                <a:extLst>
                  <a:ext uri="{FF2B5EF4-FFF2-40B4-BE49-F238E27FC236}">
                    <a16:creationId xmlns:a16="http://schemas.microsoft.com/office/drawing/2014/main" id="{C94F3F8E-CC37-4F22-9BA9-A9D3B41B440F}"/>
                  </a:ext>
                </a:extLst>
              </p:cNvPr>
              <p:cNvSpPr/>
              <p:nvPr/>
            </p:nvSpPr>
            <p:spPr bwMode="auto">
              <a:xfrm>
                <a:off x="8745277" y="2675595"/>
                <a:ext cx="2419200" cy="43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800" dirty="0"/>
                  <a:t>运营周报与月报，包括数据效果，工作成果与下阶段工作计划。</a:t>
                </a:r>
                <a:endParaRPr lang="en-US" altLang="zh-CN" sz="800" dirty="0"/>
              </a:p>
            </p:txBody>
          </p:sp>
        </p:grpSp>
        <p:grpSp>
          <p:nvGrpSpPr>
            <p:cNvPr id="239" name="iŝḷíḑe">
              <a:extLst>
                <a:ext uri="{FF2B5EF4-FFF2-40B4-BE49-F238E27FC236}">
                  <a16:creationId xmlns:a16="http://schemas.microsoft.com/office/drawing/2014/main" id="{BBA72505-37C5-4837-A082-36C31AF27D57}"/>
                </a:ext>
              </a:extLst>
            </p:cNvPr>
            <p:cNvGrpSpPr/>
            <p:nvPr/>
          </p:nvGrpSpPr>
          <p:grpSpPr>
            <a:xfrm>
              <a:off x="8745277" y="3432404"/>
              <a:ext cx="2419200" cy="876061"/>
              <a:chOff x="8745277" y="3414690"/>
              <a:chExt cx="2419200" cy="876061"/>
            </a:xfrm>
          </p:grpSpPr>
          <p:sp>
            <p:nvSpPr>
              <p:cNvPr id="245" name="iṣ1iḍé">
                <a:extLst>
                  <a:ext uri="{FF2B5EF4-FFF2-40B4-BE49-F238E27FC236}">
                    <a16:creationId xmlns:a16="http://schemas.microsoft.com/office/drawing/2014/main" id="{F4267F1D-6AA2-4136-A2A3-8262D69A9FFA}"/>
                  </a:ext>
                </a:extLst>
              </p:cNvPr>
              <p:cNvSpPr/>
              <p:nvPr/>
            </p:nvSpPr>
            <p:spPr>
              <a:xfrm>
                <a:off x="8745277" y="3414690"/>
                <a:ext cx="2419200" cy="441912"/>
              </a:xfrm>
              <a:prstGeom prst="rect">
                <a:avLst/>
              </a:prstGeom>
            </p:spPr>
            <p:txBody>
              <a:bodyPr wrap="none" lIns="90000" tIns="46800" rIns="90000" bIns="46800" anchor="b" anchorCtr="0">
                <a:normAutofit/>
              </a:bodyPr>
              <a:lstStyle/>
              <a:p>
                <a:pPr algn="ctr"/>
                <a:r>
                  <a:rPr lang="en-US" altLang="zh-CN" sz="1400" b="1" dirty="0"/>
                  <a:t>《</a:t>
                </a:r>
                <a:r>
                  <a:rPr lang="zh-CN" altLang="en-US" sz="1400" b="1" dirty="0"/>
                  <a:t>季度策略复盘</a:t>
                </a:r>
                <a:r>
                  <a:rPr lang="en-US" altLang="zh-CN" sz="1400" b="1" dirty="0"/>
                  <a:t>》</a:t>
                </a:r>
                <a:endParaRPr lang="zh-CN" altLang="en-US" sz="1400" b="1" dirty="0">
                  <a:effectLst/>
                </a:endParaRPr>
              </a:p>
            </p:txBody>
          </p:sp>
          <p:sp>
            <p:nvSpPr>
              <p:cNvPr id="246" name="iṡ1ïḋe">
                <a:extLst>
                  <a:ext uri="{FF2B5EF4-FFF2-40B4-BE49-F238E27FC236}">
                    <a16:creationId xmlns:a16="http://schemas.microsoft.com/office/drawing/2014/main" id="{DC030772-3D29-4DF4-BE41-0950053A825C}"/>
                  </a:ext>
                </a:extLst>
              </p:cNvPr>
              <p:cNvSpPr/>
              <p:nvPr/>
            </p:nvSpPr>
            <p:spPr bwMode="auto">
              <a:xfrm>
                <a:off x="8745277" y="3856602"/>
                <a:ext cx="2419200" cy="43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800" dirty="0"/>
                  <a:t>定期数据回顾和分析，迭代优化运营方案。</a:t>
                </a:r>
                <a:endParaRPr lang="en-US" altLang="zh-CN" sz="800" dirty="0"/>
              </a:p>
            </p:txBody>
          </p:sp>
        </p:grpSp>
        <p:grpSp>
          <p:nvGrpSpPr>
            <p:cNvPr id="240" name="îş1íḓè">
              <a:extLst>
                <a:ext uri="{FF2B5EF4-FFF2-40B4-BE49-F238E27FC236}">
                  <a16:creationId xmlns:a16="http://schemas.microsoft.com/office/drawing/2014/main" id="{B257A647-2896-44E2-815A-66EA427F8E0C}"/>
                </a:ext>
              </a:extLst>
            </p:cNvPr>
            <p:cNvGrpSpPr/>
            <p:nvPr/>
          </p:nvGrpSpPr>
          <p:grpSpPr>
            <a:xfrm>
              <a:off x="8745277" y="4631124"/>
              <a:ext cx="2419200" cy="876061"/>
              <a:chOff x="8745277" y="4631124"/>
              <a:chExt cx="2419200" cy="876061"/>
            </a:xfrm>
          </p:grpSpPr>
          <p:sp>
            <p:nvSpPr>
              <p:cNvPr id="243" name="îSļiďé">
                <a:extLst>
                  <a:ext uri="{FF2B5EF4-FFF2-40B4-BE49-F238E27FC236}">
                    <a16:creationId xmlns:a16="http://schemas.microsoft.com/office/drawing/2014/main" id="{0FDB4768-6520-429B-8F17-18F32055D8AC}"/>
                  </a:ext>
                </a:extLst>
              </p:cNvPr>
              <p:cNvSpPr/>
              <p:nvPr/>
            </p:nvSpPr>
            <p:spPr>
              <a:xfrm>
                <a:off x="8745277" y="4631124"/>
                <a:ext cx="2419200" cy="441912"/>
              </a:xfrm>
              <a:prstGeom prst="rect">
                <a:avLst/>
              </a:prstGeom>
            </p:spPr>
            <p:txBody>
              <a:bodyPr wrap="none" lIns="90000" tIns="46800" rIns="90000" bIns="46800" anchor="b" anchorCtr="0">
                <a:normAutofit/>
              </a:bodyPr>
              <a:lstStyle/>
              <a:p>
                <a:pPr algn="ctr"/>
                <a:r>
                  <a:rPr lang="en-US" altLang="zh-CN" sz="1400" b="1" dirty="0">
                    <a:effectLst/>
                  </a:rPr>
                  <a:t>《</a:t>
                </a:r>
                <a:r>
                  <a:rPr lang="zh-CN" altLang="en-US" sz="1400" b="1" dirty="0">
                    <a:effectLst/>
                  </a:rPr>
                  <a:t>专题效果分析</a:t>
                </a:r>
                <a:r>
                  <a:rPr lang="en-US" altLang="zh-CN" sz="1400" b="1" dirty="0">
                    <a:effectLst/>
                  </a:rPr>
                  <a:t>》</a:t>
                </a:r>
                <a:endParaRPr lang="zh-CN" altLang="en-US" sz="1400" b="1" dirty="0">
                  <a:effectLst/>
                </a:endParaRPr>
              </a:p>
            </p:txBody>
          </p:sp>
          <p:sp>
            <p:nvSpPr>
              <p:cNvPr id="244" name="işlíde">
                <a:extLst>
                  <a:ext uri="{FF2B5EF4-FFF2-40B4-BE49-F238E27FC236}">
                    <a16:creationId xmlns:a16="http://schemas.microsoft.com/office/drawing/2014/main" id="{C2ACEE79-201B-4AFE-9CE6-D3D82AE16232}"/>
                  </a:ext>
                </a:extLst>
              </p:cNvPr>
              <p:cNvSpPr/>
              <p:nvPr/>
            </p:nvSpPr>
            <p:spPr bwMode="auto">
              <a:xfrm>
                <a:off x="8745277" y="5073036"/>
                <a:ext cx="2419200" cy="43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800" dirty="0"/>
                  <a:t>友介分享方案、流失挽回方案、潜客转化方案等专案效果分析与迭代建议。</a:t>
                </a:r>
                <a:endParaRPr lang="en-US" altLang="zh-CN" sz="800" dirty="0"/>
              </a:p>
            </p:txBody>
          </p:sp>
        </p:grpSp>
        <p:sp>
          <p:nvSpPr>
            <p:cNvPr id="241" name="î$ľíḍè">
              <a:extLst>
                <a:ext uri="{FF2B5EF4-FFF2-40B4-BE49-F238E27FC236}">
                  <a16:creationId xmlns:a16="http://schemas.microsoft.com/office/drawing/2014/main" id="{E54A1FDC-203C-4C57-A666-AA0C1B75359B}"/>
                </a:ext>
              </a:extLst>
            </p:cNvPr>
            <p:cNvSpPr/>
            <p:nvPr/>
          </p:nvSpPr>
          <p:spPr>
            <a:xfrm>
              <a:off x="8745867" y="1044000"/>
              <a:ext cx="2418021" cy="10127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2" name="íśḷiḓê">
              <a:extLst>
                <a:ext uri="{FF2B5EF4-FFF2-40B4-BE49-F238E27FC236}">
                  <a16:creationId xmlns:a16="http://schemas.microsoft.com/office/drawing/2014/main" id="{3FDE6EDA-1492-4165-B96C-2368349F670E}"/>
                </a:ext>
              </a:extLst>
            </p:cNvPr>
            <p:cNvSpPr txBox="1"/>
            <p:nvPr/>
          </p:nvSpPr>
          <p:spPr>
            <a:xfrm>
              <a:off x="9472213" y="1323538"/>
              <a:ext cx="965329" cy="461665"/>
            </a:xfrm>
            <a:prstGeom prst="rect">
              <a:avLst/>
            </a:prstGeom>
            <a:noFill/>
          </p:spPr>
          <p:txBody>
            <a:bodyPr wrap="none">
              <a:normAutofit fontScale="77500" lnSpcReduction="20000"/>
            </a:bodyPr>
            <a:lstStyle/>
            <a:p>
              <a:pPr algn="ctr"/>
              <a:r>
                <a:rPr lang="en-US" sz="2400">
                  <a:latin typeface="Impact" panose="020B0806030902050204" pitchFamily="34" charset="0"/>
                </a:rPr>
                <a:t>$1000</a:t>
              </a:r>
            </a:p>
          </p:txBody>
        </p:sp>
      </p:grpSp>
      <p:grpSp>
        <p:nvGrpSpPr>
          <p:cNvPr id="223" name="iS1ídê">
            <a:extLst>
              <a:ext uri="{FF2B5EF4-FFF2-40B4-BE49-F238E27FC236}">
                <a16:creationId xmlns:a16="http://schemas.microsoft.com/office/drawing/2014/main" id="{E6453404-6CA5-405B-B7AF-E4B583674E0A}"/>
              </a:ext>
            </a:extLst>
          </p:cNvPr>
          <p:cNvGrpSpPr/>
          <p:nvPr/>
        </p:nvGrpSpPr>
        <p:grpSpPr>
          <a:xfrm>
            <a:off x="1118578" y="558867"/>
            <a:ext cx="582133" cy="582133"/>
            <a:chOff x="1568363" y="2165385"/>
            <a:chExt cx="776177" cy="776177"/>
          </a:xfrm>
        </p:grpSpPr>
        <p:sp>
          <p:nvSpPr>
            <p:cNvPr id="227" name="ï$lïde">
              <a:extLst>
                <a:ext uri="{FF2B5EF4-FFF2-40B4-BE49-F238E27FC236}">
                  <a16:creationId xmlns:a16="http://schemas.microsoft.com/office/drawing/2014/main" id="{BEE2E21A-09BC-48AE-A7C7-51A8B7222013}"/>
                </a:ext>
              </a:extLst>
            </p:cNvPr>
            <p:cNvSpPr/>
            <p:nvPr/>
          </p:nvSpPr>
          <p:spPr bwMode="auto">
            <a:xfrm>
              <a:off x="1811392" y="2389919"/>
              <a:ext cx="290116" cy="327107"/>
            </a:xfrm>
            <a:custGeom>
              <a:avLst/>
              <a:gdLst>
                <a:gd name="connsiteX0" fmla="*/ 72606 w 539049"/>
                <a:gd name="connsiteY0" fmla="*/ 462631 h 607780"/>
                <a:gd name="connsiteX1" fmla="*/ 72606 w 539049"/>
                <a:gd name="connsiteY1" fmla="*/ 577437 h 607780"/>
                <a:gd name="connsiteX2" fmla="*/ 466443 w 539049"/>
                <a:gd name="connsiteY2" fmla="*/ 577437 h 607780"/>
                <a:gd name="connsiteX3" fmla="*/ 466443 w 539049"/>
                <a:gd name="connsiteY3" fmla="*/ 462631 h 607780"/>
                <a:gd name="connsiteX4" fmla="*/ 271705 w 539049"/>
                <a:gd name="connsiteY4" fmla="*/ 270689 h 607780"/>
                <a:gd name="connsiteX5" fmla="*/ 314157 w 539049"/>
                <a:gd name="connsiteY5" fmla="*/ 329607 h 607780"/>
                <a:gd name="connsiteX6" fmla="*/ 271372 w 539049"/>
                <a:gd name="connsiteY6" fmla="*/ 389521 h 607780"/>
                <a:gd name="connsiteX7" fmla="*/ 228670 w 539049"/>
                <a:gd name="connsiteY7" fmla="*/ 330355 h 607780"/>
                <a:gd name="connsiteX8" fmla="*/ 271705 w 539049"/>
                <a:gd name="connsiteY8" fmla="*/ 270689 h 607780"/>
                <a:gd name="connsiteX9" fmla="*/ 382513 w 539049"/>
                <a:gd name="connsiteY9" fmla="*/ 241915 h 607780"/>
                <a:gd name="connsiteX10" fmla="*/ 382513 w 539049"/>
                <a:gd name="connsiteY10" fmla="*/ 418322 h 607780"/>
                <a:gd name="connsiteX11" fmla="*/ 492921 w 539049"/>
                <a:gd name="connsiteY11" fmla="*/ 418322 h 607780"/>
                <a:gd name="connsiteX12" fmla="*/ 492921 w 539049"/>
                <a:gd name="connsiteY12" fmla="*/ 384819 h 607780"/>
                <a:gd name="connsiteX13" fmla="*/ 422730 w 539049"/>
                <a:gd name="connsiteY13" fmla="*/ 384819 h 607780"/>
                <a:gd name="connsiteX14" fmla="*/ 422730 w 539049"/>
                <a:gd name="connsiteY14" fmla="*/ 241915 h 607780"/>
                <a:gd name="connsiteX15" fmla="*/ 272689 w 539049"/>
                <a:gd name="connsiteY15" fmla="*/ 239006 h 607780"/>
                <a:gd name="connsiteX16" fmla="*/ 186427 w 539049"/>
                <a:gd name="connsiteY16" fmla="*/ 331698 h 607780"/>
                <a:gd name="connsiteX17" fmla="*/ 263530 w 539049"/>
                <a:gd name="connsiteY17" fmla="*/ 421231 h 607780"/>
                <a:gd name="connsiteX18" fmla="*/ 275853 w 539049"/>
                <a:gd name="connsiteY18" fmla="*/ 423892 h 607780"/>
                <a:gd name="connsiteX19" fmla="*/ 345627 w 539049"/>
                <a:gd name="connsiteY19" fmla="*/ 448748 h 607780"/>
                <a:gd name="connsiteX20" fmla="*/ 357118 w 539049"/>
                <a:gd name="connsiteY20" fmla="*/ 417823 h 607780"/>
                <a:gd name="connsiteX21" fmla="*/ 314404 w 539049"/>
                <a:gd name="connsiteY21" fmla="*/ 407930 h 607780"/>
                <a:gd name="connsiteX22" fmla="*/ 314404 w 539049"/>
                <a:gd name="connsiteY22" fmla="*/ 406850 h 607780"/>
                <a:gd name="connsiteX23" fmla="*/ 356369 w 539049"/>
                <a:gd name="connsiteY23" fmla="*/ 328040 h 607780"/>
                <a:gd name="connsiteX24" fmla="*/ 272689 w 539049"/>
                <a:gd name="connsiteY24" fmla="*/ 239006 h 607780"/>
                <a:gd name="connsiteX25" fmla="*/ 115403 w 539049"/>
                <a:gd name="connsiteY25" fmla="*/ 239006 h 607780"/>
                <a:gd name="connsiteX26" fmla="*/ 48543 w 539049"/>
                <a:gd name="connsiteY26" fmla="*/ 292127 h 607780"/>
                <a:gd name="connsiteX27" fmla="*/ 97002 w 539049"/>
                <a:gd name="connsiteY27" fmla="*/ 344251 h 607780"/>
                <a:gd name="connsiteX28" fmla="*/ 126644 w 539049"/>
                <a:gd name="connsiteY28" fmla="*/ 369191 h 607780"/>
                <a:gd name="connsiteX29" fmla="*/ 98584 w 539049"/>
                <a:gd name="connsiteY29" fmla="*/ 388228 h 607780"/>
                <a:gd name="connsiteX30" fmla="*/ 54288 w 539049"/>
                <a:gd name="connsiteY30" fmla="*/ 377254 h 607780"/>
                <a:gd name="connsiteX31" fmla="*/ 46128 w 539049"/>
                <a:gd name="connsiteY31" fmla="*/ 410258 h 607780"/>
                <a:gd name="connsiteX32" fmla="*/ 96253 w 539049"/>
                <a:gd name="connsiteY32" fmla="*/ 420982 h 607780"/>
                <a:gd name="connsiteX33" fmla="*/ 167527 w 539049"/>
                <a:gd name="connsiteY33" fmla="*/ 366281 h 607780"/>
                <a:gd name="connsiteX34" fmla="*/ 121648 w 539049"/>
                <a:gd name="connsiteY34" fmla="*/ 313658 h 607780"/>
                <a:gd name="connsiteX35" fmla="*/ 88842 w 539049"/>
                <a:gd name="connsiteY35" fmla="*/ 288802 h 607780"/>
                <a:gd name="connsiteX36" fmla="*/ 114571 w 539049"/>
                <a:gd name="connsiteY36" fmla="*/ 271760 h 607780"/>
                <a:gd name="connsiteX37" fmla="*/ 151540 w 539049"/>
                <a:gd name="connsiteY37" fmla="*/ 280156 h 607780"/>
                <a:gd name="connsiteX38" fmla="*/ 160449 w 539049"/>
                <a:gd name="connsiteY38" fmla="*/ 247901 h 607780"/>
                <a:gd name="connsiteX39" fmla="*/ 115403 w 539049"/>
                <a:gd name="connsiteY39" fmla="*/ 239006 h 607780"/>
                <a:gd name="connsiteX40" fmla="*/ 72606 w 539049"/>
                <a:gd name="connsiteY40" fmla="*/ 23859 h 607780"/>
                <a:gd name="connsiteX41" fmla="*/ 72606 w 539049"/>
                <a:gd name="connsiteY41" fmla="*/ 217391 h 607780"/>
                <a:gd name="connsiteX42" fmla="*/ 466443 w 539049"/>
                <a:gd name="connsiteY42" fmla="*/ 217391 h 607780"/>
                <a:gd name="connsiteX43" fmla="*/ 466443 w 539049"/>
                <a:gd name="connsiteY43" fmla="*/ 157702 h 607780"/>
                <a:gd name="connsiteX44" fmla="*/ 361031 w 539049"/>
                <a:gd name="connsiteY44" fmla="*/ 157702 h 607780"/>
                <a:gd name="connsiteX45" fmla="*/ 349125 w 539049"/>
                <a:gd name="connsiteY45" fmla="*/ 145731 h 607780"/>
                <a:gd name="connsiteX46" fmla="*/ 349125 w 539049"/>
                <a:gd name="connsiteY46" fmla="*/ 23859 h 607780"/>
                <a:gd name="connsiteX47" fmla="*/ 72606 w 539049"/>
                <a:gd name="connsiteY47" fmla="*/ 0 h 607780"/>
                <a:gd name="connsiteX48" fmla="*/ 361031 w 539049"/>
                <a:gd name="connsiteY48" fmla="*/ 0 h 607780"/>
                <a:gd name="connsiteX49" fmla="*/ 363779 w 539049"/>
                <a:gd name="connsiteY49" fmla="*/ 333 h 607780"/>
                <a:gd name="connsiteX50" fmla="*/ 364445 w 539049"/>
                <a:gd name="connsiteY50" fmla="*/ 582 h 607780"/>
                <a:gd name="connsiteX51" fmla="*/ 366776 w 539049"/>
                <a:gd name="connsiteY51" fmla="*/ 1497 h 607780"/>
                <a:gd name="connsiteX52" fmla="*/ 367526 w 539049"/>
                <a:gd name="connsiteY52" fmla="*/ 1995 h 607780"/>
                <a:gd name="connsiteX53" fmla="*/ 369941 w 539049"/>
                <a:gd name="connsiteY53" fmla="*/ 3991 h 607780"/>
                <a:gd name="connsiteX54" fmla="*/ 370024 w 539049"/>
                <a:gd name="connsiteY54" fmla="*/ 4074 h 607780"/>
                <a:gd name="connsiteX55" fmla="*/ 487426 w 539049"/>
                <a:gd name="connsiteY55" fmla="*/ 137917 h 607780"/>
                <a:gd name="connsiteX56" fmla="*/ 490257 w 539049"/>
                <a:gd name="connsiteY56" fmla="*/ 145648 h 607780"/>
                <a:gd name="connsiteX57" fmla="*/ 490340 w 539049"/>
                <a:gd name="connsiteY57" fmla="*/ 146978 h 607780"/>
                <a:gd name="connsiteX58" fmla="*/ 490340 w 539049"/>
                <a:gd name="connsiteY58" fmla="*/ 217391 h 607780"/>
                <a:gd name="connsiteX59" fmla="*/ 504994 w 539049"/>
                <a:gd name="connsiteY59" fmla="*/ 217391 h 607780"/>
                <a:gd name="connsiteX60" fmla="*/ 539049 w 539049"/>
                <a:gd name="connsiteY60" fmla="*/ 251475 h 607780"/>
                <a:gd name="connsiteX61" fmla="*/ 539049 w 539049"/>
                <a:gd name="connsiteY61" fmla="*/ 428547 h 607780"/>
                <a:gd name="connsiteX62" fmla="*/ 504994 w 539049"/>
                <a:gd name="connsiteY62" fmla="*/ 462631 h 607780"/>
                <a:gd name="connsiteX63" fmla="*/ 490340 w 539049"/>
                <a:gd name="connsiteY63" fmla="*/ 462631 h 607780"/>
                <a:gd name="connsiteX64" fmla="*/ 490340 w 539049"/>
                <a:gd name="connsiteY64" fmla="*/ 583921 h 607780"/>
                <a:gd name="connsiteX65" fmla="*/ 466443 w 539049"/>
                <a:gd name="connsiteY65" fmla="*/ 607780 h 607780"/>
                <a:gd name="connsiteX66" fmla="*/ 72606 w 539049"/>
                <a:gd name="connsiteY66" fmla="*/ 607780 h 607780"/>
                <a:gd name="connsiteX67" fmla="*/ 48709 w 539049"/>
                <a:gd name="connsiteY67" fmla="*/ 583921 h 607780"/>
                <a:gd name="connsiteX68" fmla="*/ 48709 w 539049"/>
                <a:gd name="connsiteY68" fmla="*/ 462631 h 607780"/>
                <a:gd name="connsiteX69" fmla="*/ 34138 w 539049"/>
                <a:gd name="connsiteY69" fmla="*/ 462631 h 607780"/>
                <a:gd name="connsiteX70" fmla="*/ 0 w 539049"/>
                <a:gd name="connsiteY70" fmla="*/ 428547 h 607780"/>
                <a:gd name="connsiteX71" fmla="*/ 0 w 539049"/>
                <a:gd name="connsiteY71" fmla="*/ 251475 h 607780"/>
                <a:gd name="connsiteX72" fmla="*/ 34138 w 539049"/>
                <a:gd name="connsiteY72" fmla="*/ 217391 h 607780"/>
                <a:gd name="connsiteX73" fmla="*/ 48709 w 539049"/>
                <a:gd name="connsiteY73" fmla="*/ 217391 h 607780"/>
                <a:gd name="connsiteX74" fmla="*/ 48709 w 539049"/>
                <a:gd name="connsiteY74" fmla="*/ 23859 h 607780"/>
                <a:gd name="connsiteX75" fmla="*/ 72606 w 539049"/>
                <a:gd name="connsiteY75"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39049" h="607780">
                  <a:moveTo>
                    <a:pt x="72606" y="462631"/>
                  </a:moveTo>
                  <a:lnTo>
                    <a:pt x="72606" y="577437"/>
                  </a:lnTo>
                  <a:lnTo>
                    <a:pt x="466443" y="577437"/>
                  </a:lnTo>
                  <a:lnTo>
                    <a:pt x="466443" y="462631"/>
                  </a:lnTo>
                  <a:close/>
                  <a:moveTo>
                    <a:pt x="271705" y="270689"/>
                  </a:moveTo>
                  <a:cubicBezTo>
                    <a:pt x="298924" y="270689"/>
                    <a:pt x="314157" y="297364"/>
                    <a:pt x="314157" y="329607"/>
                  </a:cubicBezTo>
                  <a:cubicBezTo>
                    <a:pt x="314157" y="364176"/>
                    <a:pt x="298425" y="389521"/>
                    <a:pt x="271372" y="389521"/>
                  </a:cubicBezTo>
                  <a:cubicBezTo>
                    <a:pt x="244652" y="389521"/>
                    <a:pt x="228420" y="363844"/>
                    <a:pt x="228670" y="330355"/>
                  </a:cubicBezTo>
                  <a:cubicBezTo>
                    <a:pt x="228670" y="297364"/>
                    <a:pt x="244402" y="270689"/>
                    <a:pt x="271705" y="270689"/>
                  </a:cubicBezTo>
                  <a:close/>
                  <a:moveTo>
                    <a:pt x="382513" y="241915"/>
                  </a:moveTo>
                  <a:lnTo>
                    <a:pt x="382513" y="418322"/>
                  </a:lnTo>
                  <a:lnTo>
                    <a:pt x="492921" y="418322"/>
                  </a:lnTo>
                  <a:lnTo>
                    <a:pt x="492921" y="384819"/>
                  </a:lnTo>
                  <a:lnTo>
                    <a:pt x="422730" y="384819"/>
                  </a:lnTo>
                  <a:lnTo>
                    <a:pt x="422730" y="241915"/>
                  </a:lnTo>
                  <a:close/>
                  <a:moveTo>
                    <a:pt x="272689" y="239006"/>
                  </a:moveTo>
                  <a:cubicBezTo>
                    <a:pt x="219983" y="239006"/>
                    <a:pt x="186427" y="278826"/>
                    <a:pt x="186427" y="331698"/>
                  </a:cubicBezTo>
                  <a:cubicBezTo>
                    <a:pt x="186427" y="389309"/>
                    <a:pt x="223646" y="418654"/>
                    <a:pt x="263530" y="421231"/>
                  </a:cubicBezTo>
                  <a:cubicBezTo>
                    <a:pt x="267693" y="421481"/>
                    <a:pt x="271939" y="422312"/>
                    <a:pt x="275853" y="423892"/>
                  </a:cubicBezTo>
                  <a:cubicBezTo>
                    <a:pt x="299416" y="433784"/>
                    <a:pt x="320399" y="441433"/>
                    <a:pt x="345627" y="448748"/>
                  </a:cubicBezTo>
                  <a:lnTo>
                    <a:pt x="357118" y="417823"/>
                  </a:lnTo>
                  <a:cubicBezTo>
                    <a:pt x="343213" y="414997"/>
                    <a:pt x="328059" y="411837"/>
                    <a:pt x="314404" y="407930"/>
                  </a:cubicBezTo>
                  <a:lnTo>
                    <a:pt x="314404" y="406850"/>
                  </a:lnTo>
                  <a:cubicBezTo>
                    <a:pt x="337717" y="396375"/>
                    <a:pt x="356369" y="368110"/>
                    <a:pt x="356369" y="328040"/>
                  </a:cubicBezTo>
                  <a:cubicBezTo>
                    <a:pt x="356369" y="279907"/>
                    <a:pt x="326727" y="239006"/>
                    <a:pt x="272689" y="239006"/>
                  </a:cubicBezTo>
                  <a:close/>
                  <a:moveTo>
                    <a:pt x="115403" y="239006"/>
                  </a:moveTo>
                  <a:cubicBezTo>
                    <a:pt x="73688" y="239006"/>
                    <a:pt x="48543" y="262033"/>
                    <a:pt x="48543" y="292127"/>
                  </a:cubicBezTo>
                  <a:cubicBezTo>
                    <a:pt x="48543" y="317815"/>
                    <a:pt x="67610" y="334026"/>
                    <a:pt x="97002" y="344251"/>
                  </a:cubicBezTo>
                  <a:cubicBezTo>
                    <a:pt x="118234" y="351899"/>
                    <a:pt x="126644" y="358134"/>
                    <a:pt x="126644" y="369191"/>
                  </a:cubicBezTo>
                  <a:cubicBezTo>
                    <a:pt x="126644" y="380663"/>
                    <a:pt x="116902" y="388228"/>
                    <a:pt x="98584" y="388228"/>
                  </a:cubicBezTo>
                  <a:cubicBezTo>
                    <a:pt x="81515" y="388228"/>
                    <a:pt x="65029" y="382741"/>
                    <a:pt x="54288" y="377254"/>
                  </a:cubicBezTo>
                  <a:lnTo>
                    <a:pt x="46128" y="410258"/>
                  </a:lnTo>
                  <a:cubicBezTo>
                    <a:pt x="56120" y="415745"/>
                    <a:pt x="76020" y="420982"/>
                    <a:pt x="96253" y="420982"/>
                  </a:cubicBezTo>
                  <a:cubicBezTo>
                    <a:pt x="144712" y="420982"/>
                    <a:pt x="167527" y="395876"/>
                    <a:pt x="167527" y="366281"/>
                  </a:cubicBezTo>
                  <a:cubicBezTo>
                    <a:pt x="167527" y="341424"/>
                    <a:pt x="152872" y="325131"/>
                    <a:pt x="121648" y="313658"/>
                  </a:cubicBezTo>
                  <a:cubicBezTo>
                    <a:pt x="98834" y="305013"/>
                    <a:pt x="88842" y="300025"/>
                    <a:pt x="88842" y="288802"/>
                  </a:cubicBezTo>
                  <a:cubicBezTo>
                    <a:pt x="88842" y="279574"/>
                    <a:pt x="97252" y="271760"/>
                    <a:pt x="114571" y="271760"/>
                  </a:cubicBezTo>
                  <a:cubicBezTo>
                    <a:pt x="131890" y="271760"/>
                    <a:pt x="144462" y="276748"/>
                    <a:pt x="151540" y="280156"/>
                  </a:cubicBezTo>
                  <a:lnTo>
                    <a:pt x="160449" y="247901"/>
                  </a:lnTo>
                  <a:cubicBezTo>
                    <a:pt x="149958" y="243245"/>
                    <a:pt x="135303" y="239006"/>
                    <a:pt x="115403" y="239006"/>
                  </a:cubicBezTo>
                  <a:close/>
                  <a:moveTo>
                    <a:pt x="72606" y="23859"/>
                  </a:moveTo>
                  <a:lnTo>
                    <a:pt x="72606" y="217391"/>
                  </a:lnTo>
                  <a:lnTo>
                    <a:pt x="466443" y="217391"/>
                  </a:lnTo>
                  <a:lnTo>
                    <a:pt x="466443" y="157702"/>
                  </a:lnTo>
                  <a:lnTo>
                    <a:pt x="361031" y="157702"/>
                  </a:lnTo>
                  <a:cubicBezTo>
                    <a:pt x="354453" y="157702"/>
                    <a:pt x="349125" y="152382"/>
                    <a:pt x="349125" y="145731"/>
                  </a:cubicBezTo>
                  <a:lnTo>
                    <a:pt x="349125" y="23859"/>
                  </a:lnTo>
                  <a:close/>
                  <a:moveTo>
                    <a:pt x="72606" y="0"/>
                  </a:moveTo>
                  <a:lnTo>
                    <a:pt x="361031" y="0"/>
                  </a:lnTo>
                  <a:cubicBezTo>
                    <a:pt x="361947" y="0"/>
                    <a:pt x="362863" y="167"/>
                    <a:pt x="363779" y="333"/>
                  </a:cubicBezTo>
                  <a:cubicBezTo>
                    <a:pt x="364029" y="416"/>
                    <a:pt x="364195" y="499"/>
                    <a:pt x="364445" y="582"/>
                  </a:cubicBezTo>
                  <a:cubicBezTo>
                    <a:pt x="365278" y="832"/>
                    <a:pt x="366027" y="1164"/>
                    <a:pt x="366776" y="1497"/>
                  </a:cubicBezTo>
                  <a:cubicBezTo>
                    <a:pt x="367026" y="1663"/>
                    <a:pt x="367276" y="1829"/>
                    <a:pt x="367526" y="1995"/>
                  </a:cubicBezTo>
                  <a:cubicBezTo>
                    <a:pt x="368442" y="2577"/>
                    <a:pt x="369274" y="3242"/>
                    <a:pt x="369941" y="3991"/>
                  </a:cubicBezTo>
                  <a:cubicBezTo>
                    <a:pt x="369941" y="3991"/>
                    <a:pt x="370024" y="4074"/>
                    <a:pt x="370024" y="4074"/>
                  </a:cubicBezTo>
                  <a:lnTo>
                    <a:pt x="487426" y="137917"/>
                  </a:lnTo>
                  <a:cubicBezTo>
                    <a:pt x="489341" y="140078"/>
                    <a:pt x="490173" y="142821"/>
                    <a:pt x="490257" y="145648"/>
                  </a:cubicBezTo>
                  <a:cubicBezTo>
                    <a:pt x="490257" y="146064"/>
                    <a:pt x="490340" y="146562"/>
                    <a:pt x="490340" y="146978"/>
                  </a:cubicBezTo>
                  <a:lnTo>
                    <a:pt x="490340" y="217391"/>
                  </a:lnTo>
                  <a:lnTo>
                    <a:pt x="504994" y="217391"/>
                  </a:lnTo>
                  <a:cubicBezTo>
                    <a:pt x="523812" y="217391"/>
                    <a:pt x="539049" y="232604"/>
                    <a:pt x="539049" y="251475"/>
                  </a:cubicBezTo>
                  <a:lnTo>
                    <a:pt x="539049" y="428547"/>
                  </a:lnTo>
                  <a:cubicBezTo>
                    <a:pt x="539049" y="447418"/>
                    <a:pt x="523812" y="462631"/>
                    <a:pt x="504994" y="462631"/>
                  </a:cubicBezTo>
                  <a:lnTo>
                    <a:pt x="490340" y="462631"/>
                  </a:lnTo>
                  <a:lnTo>
                    <a:pt x="490340" y="583921"/>
                  </a:lnTo>
                  <a:cubicBezTo>
                    <a:pt x="490340" y="597056"/>
                    <a:pt x="479599" y="607780"/>
                    <a:pt x="466443" y="607780"/>
                  </a:cubicBezTo>
                  <a:lnTo>
                    <a:pt x="72606" y="607780"/>
                  </a:lnTo>
                  <a:cubicBezTo>
                    <a:pt x="59450" y="607780"/>
                    <a:pt x="48709" y="597056"/>
                    <a:pt x="48709" y="583921"/>
                  </a:cubicBezTo>
                  <a:lnTo>
                    <a:pt x="48709" y="462631"/>
                  </a:lnTo>
                  <a:lnTo>
                    <a:pt x="34138" y="462631"/>
                  </a:lnTo>
                  <a:cubicBezTo>
                    <a:pt x="15321" y="462631"/>
                    <a:pt x="0" y="447418"/>
                    <a:pt x="0" y="428547"/>
                  </a:cubicBezTo>
                  <a:lnTo>
                    <a:pt x="0" y="251475"/>
                  </a:lnTo>
                  <a:cubicBezTo>
                    <a:pt x="0" y="232604"/>
                    <a:pt x="15321" y="217391"/>
                    <a:pt x="34138" y="217391"/>
                  </a:cubicBezTo>
                  <a:lnTo>
                    <a:pt x="48709" y="217391"/>
                  </a:lnTo>
                  <a:lnTo>
                    <a:pt x="48709" y="23859"/>
                  </a:lnTo>
                  <a:cubicBezTo>
                    <a:pt x="48709" y="10724"/>
                    <a:pt x="59450" y="0"/>
                    <a:pt x="72606" y="0"/>
                  </a:cubicBezTo>
                  <a:close/>
                </a:path>
              </a:pathLst>
            </a:custGeom>
            <a:solidFill>
              <a:schemeClr val="accent1">
                <a:lumMod val="100000"/>
              </a:schemeClr>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p>
          </p:txBody>
        </p:sp>
        <p:sp>
          <p:nvSpPr>
            <p:cNvPr id="228" name="ïşľïḍe">
              <a:extLst>
                <a:ext uri="{FF2B5EF4-FFF2-40B4-BE49-F238E27FC236}">
                  <a16:creationId xmlns:a16="http://schemas.microsoft.com/office/drawing/2014/main" id="{B593F7FB-1C83-4341-9384-9123E26FF5B8}"/>
                </a:ext>
              </a:extLst>
            </p:cNvPr>
            <p:cNvSpPr/>
            <p:nvPr/>
          </p:nvSpPr>
          <p:spPr>
            <a:xfrm>
              <a:off x="1568363" y="2165385"/>
              <a:ext cx="776177" cy="776177"/>
            </a:xfrm>
            <a:prstGeom prst="arc">
              <a:avLst>
                <a:gd name="adj1" fmla="val 16200000"/>
                <a:gd name="adj2" fmla="val 20085398"/>
              </a:avLst>
            </a:prstGeom>
            <a:ln w="101600" cap="rnd">
              <a:solidFill>
                <a:schemeClr val="accent1"/>
              </a:solidFill>
            </a:ln>
          </p:spPr>
          <p:style>
            <a:lnRef idx="1">
              <a:schemeClr val="accent1"/>
            </a:lnRef>
            <a:fillRef idx="0">
              <a:schemeClr val="accent1"/>
            </a:fillRef>
            <a:effectRef idx="0">
              <a:schemeClr val="accent1"/>
            </a:effectRef>
            <a:fontRef idx="minor">
              <a:schemeClr val="tx1"/>
            </a:fontRef>
          </p:style>
          <p:txBody>
            <a:bodyPr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a:p>
          </p:txBody>
        </p:sp>
      </p:grpSp>
      <p:grpSp>
        <p:nvGrpSpPr>
          <p:cNvPr id="224" name="îṩḻíḓe">
            <a:extLst>
              <a:ext uri="{FF2B5EF4-FFF2-40B4-BE49-F238E27FC236}">
                <a16:creationId xmlns:a16="http://schemas.microsoft.com/office/drawing/2014/main" id="{5D7E7E2A-111E-4784-86F5-1B4869248A74}"/>
              </a:ext>
            </a:extLst>
          </p:cNvPr>
          <p:cNvGrpSpPr/>
          <p:nvPr/>
        </p:nvGrpSpPr>
        <p:grpSpPr>
          <a:xfrm>
            <a:off x="1057754" y="722272"/>
            <a:ext cx="703781" cy="457486"/>
            <a:chOff x="2491269" y="2383258"/>
            <a:chExt cx="938375" cy="609982"/>
          </a:xfrm>
        </p:grpSpPr>
        <p:sp>
          <p:nvSpPr>
            <p:cNvPr id="225" name="ïṡḻiďé">
              <a:extLst>
                <a:ext uri="{FF2B5EF4-FFF2-40B4-BE49-F238E27FC236}">
                  <a16:creationId xmlns:a16="http://schemas.microsoft.com/office/drawing/2014/main" id="{D8685F6C-554D-4B2B-B0C5-ACD7E8CB7BBC}"/>
                </a:ext>
              </a:extLst>
            </p:cNvPr>
            <p:cNvSpPr txBox="1"/>
            <p:nvPr/>
          </p:nvSpPr>
          <p:spPr>
            <a:xfrm>
              <a:off x="2491269" y="2383258"/>
              <a:ext cx="580906" cy="371513"/>
            </a:xfrm>
            <a:prstGeom prst="rect">
              <a:avLst/>
            </a:prstGeom>
            <a:noFill/>
          </p:spPr>
          <p:txBody>
            <a:bodyPr wrap="none" lIns="90000" tIns="46800" rIns="90000" bIns="46800">
              <a:normAutofit fontScale="850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en-US" dirty="0">
                <a:solidFill>
                  <a:schemeClr val="dk1">
                    <a:lumMod val="100000"/>
                  </a:schemeClr>
                </a:solidFill>
                <a:latin typeface="Impact" panose="020B0806030902050204" pitchFamily="34" charset="0"/>
              </a:endParaRPr>
            </a:p>
          </p:txBody>
        </p:sp>
        <p:sp>
          <p:nvSpPr>
            <p:cNvPr id="226" name="î$ļiḋê">
              <a:extLst>
                <a:ext uri="{FF2B5EF4-FFF2-40B4-BE49-F238E27FC236}">
                  <a16:creationId xmlns:a16="http://schemas.microsoft.com/office/drawing/2014/main" id="{B02FBBBE-A1A1-4716-A364-14757CF52B91}"/>
                </a:ext>
              </a:extLst>
            </p:cNvPr>
            <p:cNvSpPr txBox="1"/>
            <p:nvPr/>
          </p:nvSpPr>
          <p:spPr>
            <a:xfrm>
              <a:off x="2491269" y="2683282"/>
              <a:ext cx="938375" cy="309958"/>
            </a:xfrm>
            <a:prstGeom prst="rect">
              <a:avLst/>
            </a:prstGeom>
            <a:noFill/>
          </p:spPr>
          <p:txBody>
            <a:bodyPr wrap="none" lIns="90000" tIns="46800" rIns="90000" bIns="46800">
              <a:normAutofit fontScale="77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400" b="1" dirty="0">
                <a:solidFill>
                  <a:schemeClr val="dk1">
                    <a:lumMod val="100000"/>
                  </a:schemeClr>
                </a:solidFill>
              </a:endParaRPr>
            </a:p>
          </p:txBody>
        </p:sp>
      </p:grpSp>
      <p:sp>
        <p:nvSpPr>
          <p:cNvPr id="195" name="íSḻïdé">
            <a:extLst>
              <a:ext uri="{FF2B5EF4-FFF2-40B4-BE49-F238E27FC236}">
                <a16:creationId xmlns:a16="http://schemas.microsoft.com/office/drawing/2014/main" id="{2B47EEFB-578B-4141-95FE-92F2D41B1476}"/>
              </a:ext>
            </a:extLst>
          </p:cNvPr>
          <p:cNvSpPr/>
          <p:nvPr/>
        </p:nvSpPr>
        <p:spPr>
          <a:xfrm>
            <a:off x="658392" y="1375291"/>
            <a:ext cx="1502505" cy="404371"/>
          </a:xfrm>
          <a:prstGeom prst="roundRect">
            <a:avLst>
              <a:gd name="adj" fmla="val 50000"/>
            </a:avLst>
          </a:prstGeom>
          <a:solidFill>
            <a:srgbClr val="0070C0"/>
          </a:solidFill>
          <a:ln w="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b" anchorCtr="0">
            <a:normAutofit fontScale="85000" lnSpcReduction="20000"/>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b="1" dirty="0">
                <a:solidFill>
                  <a:schemeClr val="bg1"/>
                </a:solidFill>
              </a:rPr>
              <a:t>数据基础调研</a:t>
            </a:r>
          </a:p>
        </p:txBody>
      </p:sp>
      <p:grpSp>
        <p:nvGrpSpPr>
          <p:cNvPr id="217" name="îṣḷíďe">
            <a:extLst>
              <a:ext uri="{FF2B5EF4-FFF2-40B4-BE49-F238E27FC236}">
                <a16:creationId xmlns:a16="http://schemas.microsoft.com/office/drawing/2014/main" id="{4AFB8679-D5D9-44E9-B032-6ED55E1F2E6D}"/>
              </a:ext>
            </a:extLst>
          </p:cNvPr>
          <p:cNvGrpSpPr/>
          <p:nvPr/>
        </p:nvGrpSpPr>
        <p:grpSpPr>
          <a:xfrm>
            <a:off x="3226963" y="555526"/>
            <a:ext cx="582133" cy="582133"/>
            <a:chOff x="4058937" y="2165385"/>
            <a:chExt cx="776177" cy="776177"/>
          </a:xfrm>
        </p:grpSpPr>
        <p:sp>
          <p:nvSpPr>
            <p:cNvPr id="221" name="iŝ1ide">
              <a:extLst>
                <a:ext uri="{FF2B5EF4-FFF2-40B4-BE49-F238E27FC236}">
                  <a16:creationId xmlns:a16="http://schemas.microsoft.com/office/drawing/2014/main" id="{D126B9BD-178F-48FD-B0C0-0ED924F2AE14}"/>
                </a:ext>
              </a:extLst>
            </p:cNvPr>
            <p:cNvSpPr/>
            <p:nvPr/>
          </p:nvSpPr>
          <p:spPr bwMode="auto">
            <a:xfrm>
              <a:off x="4302440" y="2389919"/>
              <a:ext cx="289169" cy="327108"/>
            </a:xfrm>
            <a:custGeom>
              <a:avLst/>
              <a:gdLst>
                <a:gd name="T0" fmla="*/ 1507 w 1830"/>
                <a:gd name="T1" fmla="*/ 486 h 2073"/>
                <a:gd name="T2" fmla="*/ 1573 w 1830"/>
                <a:gd name="T3" fmla="*/ 523 h 2073"/>
                <a:gd name="T4" fmla="*/ 1560 w 1830"/>
                <a:gd name="T5" fmla="*/ 555 h 2073"/>
                <a:gd name="T6" fmla="*/ 1290 w 1830"/>
                <a:gd name="T7" fmla="*/ 1749 h 2073"/>
                <a:gd name="T8" fmla="*/ 643 w 1830"/>
                <a:gd name="T9" fmla="*/ 1789 h 2073"/>
                <a:gd name="T10" fmla="*/ 72 w 1830"/>
                <a:gd name="T11" fmla="*/ 559 h 2073"/>
                <a:gd name="T12" fmla="*/ 110 w 1830"/>
                <a:gd name="T13" fmla="*/ 479 h 2073"/>
                <a:gd name="T14" fmla="*/ 156 w 1830"/>
                <a:gd name="T15" fmla="*/ 403 h 2073"/>
                <a:gd name="T16" fmla="*/ 556 w 1830"/>
                <a:gd name="T17" fmla="*/ 73 h 2073"/>
                <a:gd name="T18" fmla="*/ 637 w 1830"/>
                <a:gd name="T19" fmla="*/ 43 h 2073"/>
                <a:gd name="T20" fmla="*/ 722 w 1830"/>
                <a:gd name="T21" fmla="*/ 21 h 2073"/>
                <a:gd name="T22" fmla="*/ 915 w 1830"/>
                <a:gd name="T23" fmla="*/ 0 h 2073"/>
                <a:gd name="T24" fmla="*/ 1107 w 1830"/>
                <a:gd name="T25" fmla="*/ 20 h 2073"/>
                <a:gd name="T26" fmla="*/ 1192 w 1830"/>
                <a:gd name="T27" fmla="*/ 43 h 2073"/>
                <a:gd name="T28" fmla="*/ 1273 w 1830"/>
                <a:gd name="T29" fmla="*/ 73 h 2073"/>
                <a:gd name="T30" fmla="*/ 1780 w 1830"/>
                <a:gd name="T31" fmla="*/ 1212 h 2073"/>
                <a:gd name="T32" fmla="*/ 1611 w 1830"/>
                <a:gd name="T33" fmla="*/ 657 h 2073"/>
                <a:gd name="T34" fmla="*/ 1596 w 1830"/>
                <a:gd name="T35" fmla="*/ 538 h 2073"/>
                <a:gd name="T36" fmla="*/ 990 w 1830"/>
                <a:gd name="T37" fmla="*/ 90 h 2073"/>
                <a:gd name="T38" fmla="*/ 1094 w 1830"/>
                <a:gd name="T39" fmla="*/ 164 h 2073"/>
                <a:gd name="T40" fmla="*/ 931 w 1830"/>
                <a:gd name="T41" fmla="*/ 265 h 2073"/>
                <a:gd name="T42" fmla="*/ 911 w 1830"/>
                <a:gd name="T43" fmla="*/ 294 h 2073"/>
                <a:gd name="T44" fmla="*/ 858 w 1830"/>
                <a:gd name="T45" fmla="*/ 334 h 2073"/>
                <a:gd name="T46" fmla="*/ 874 w 1830"/>
                <a:gd name="T47" fmla="*/ 406 h 2073"/>
                <a:gd name="T48" fmla="*/ 992 w 1830"/>
                <a:gd name="T49" fmla="*/ 329 h 2073"/>
                <a:gd name="T50" fmla="*/ 1091 w 1830"/>
                <a:gd name="T51" fmla="*/ 358 h 2073"/>
                <a:gd name="T52" fmla="*/ 1131 w 1830"/>
                <a:gd name="T53" fmla="*/ 410 h 2073"/>
                <a:gd name="T54" fmla="*/ 1091 w 1830"/>
                <a:gd name="T55" fmla="*/ 305 h 2073"/>
                <a:gd name="T56" fmla="*/ 1205 w 1830"/>
                <a:gd name="T57" fmla="*/ 406 h 2073"/>
                <a:gd name="T58" fmla="*/ 1209 w 1830"/>
                <a:gd name="T59" fmla="*/ 362 h 2073"/>
                <a:gd name="T60" fmla="*/ 1340 w 1830"/>
                <a:gd name="T61" fmla="*/ 398 h 2073"/>
                <a:gd name="T62" fmla="*/ 1229 w 1830"/>
                <a:gd name="T63" fmla="*/ 450 h 2073"/>
                <a:gd name="T64" fmla="*/ 1194 w 1830"/>
                <a:gd name="T65" fmla="*/ 476 h 2073"/>
                <a:gd name="T66" fmla="*/ 1098 w 1830"/>
                <a:gd name="T67" fmla="*/ 406 h 2073"/>
                <a:gd name="T68" fmla="*/ 894 w 1830"/>
                <a:gd name="T69" fmla="*/ 434 h 2073"/>
                <a:gd name="T70" fmla="*/ 743 w 1830"/>
                <a:gd name="T71" fmla="*/ 615 h 2073"/>
                <a:gd name="T72" fmla="*/ 573 w 1830"/>
                <a:gd name="T73" fmla="*/ 934 h 2073"/>
                <a:gd name="T74" fmla="*/ 1173 w 1830"/>
                <a:gd name="T75" fmla="*/ 1714 h 2073"/>
                <a:gd name="T76" fmla="*/ 310 w 1830"/>
                <a:gd name="T77" fmla="*/ 347 h 2073"/>
                <a:gd name="T78" fmla="*/ 379 w 1830"/>
                <a:gd name="T79" fmla="*/ 281 h 2073"/>
                <a:gd name="T80" fmla="*/ 436 w 1830"/>
                <a:gd name="T81" fmla="*/ 1014 h 2073"/>
                <a:gd name="T82" fmla="*/ 293 w 1830"/>
                <a:gd name="T83" fmla="*/ 933 h 2073"/>
                <a:gd name="T84" fmla="*/ 187 w 1830"/>
                <a:gd name="T85" fmla="*/ 805 h 2073"/>
                <a:gd name="T86" fmla="*/ 109 w 1830"/>
                <a:gd name="T87" fmla="*/ 752 h 2073"/>
                <a:gd name="T88" fmla="*/ 89 w 1830"/>
                <a:gd name="T89" fmla="*/ 907 h 2073"/>
                <a:gd name="T90" fmla="*/ 351 w 1830"/>
                <a:gd name="T91" fmla="*/ 1481 h 2073"/>
                <a:gd name="T92" fmla="*/ 367 w 1830"/>
                <a:gd name="T93" fmla="*/ 1356 h 2073"/>
                <a:gd name="T94" fmla="*/ 436 w 1830"/>
                <a:gd name="T95" fmla="*/ 1155 h 2073"/>
                <a:gd name="T96" fmla="*/ 436 w 1830"/>
                <a:gd name="T97" fmla="*/ 1014 h 2073"/>
                <a:gd name="T98" fmla="*/ 381 w 1830"/>
                <a:gd name="T99" fmla="*/ 279 h 2073"/>
                <a:gd name="T100" fmla="*/ 486 w 1830"/>
                <a:gd name="T101" fmla="*/ 205 h 2073"/>
                <a:gd name="T102" fmla="*/ 1394 w 1830"/>
                <a:gd name="T103" fmla="*/ 517 h 2073"/>
                <a:gd name="T104" fmla="*/ 1393 w 1830"/>
                <a:gd name="T105" fmla="*/ 515 h 2073"/>
                <a:gd name="T106" fmla="*/ 1435 w 1830"/>
                <a:gd name="T107" fmla="*/ 1549 h 2073"/>
                <a:gd name="T108" fmla="*/ 909 w 1830"/>
                <a:gd name="T109" fmla="*/ 639 h 2073"/>
                <a:gd name="T110" fmla="*/ 953 w 1830"/>
                <a:gd name="T111" fmla="*/ 714 h 2073"/>
                <a:gd name="T112" fmla="*/ 1391 w 1830"/>
                <a:gd name="T113" fmla="*/ 1474 h 2073"/>
                <a:gd name="T114" fmla="*/ 953 w 1830"/>
                <a:gd name="T115" fmla="*/ 714 h 2073"/>
                <a:gd name="T116" fmla="*/ 1341 w 1830"/>
                <a:gd name="T117" fmla="*/ 1647 h 2073"/>
                <a:gd name="T118" fmla="*/ 1741 w 1830"/>
                <a:gd name="T119" fmla="*/ 1817 h 2073"/>
                <a:gd name="T120" fmla="*/ 1538 w 1830"/>
                <a:gd name="T121" fmla="*/ 1989 h 2073"/>
                <a:gd name="T122" fmla="*/ 1764 w 1830"/>
                <a:gd name="T123" fmla="*/ 1859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0" h="2073">
                  <a:moveTo>
                    <a:pt x="1560" y="555"/>
                  </a:moveTo>
                  <a:lnTo>
                    <a:pt x="1507" y="486"/>
                  </a:lnTo>
                  <a:lnTo>
                    <a:pt x="1516" y="474"/>
                  </a:lnTo>
                  <a:cubicBezTo>
                    <a:pt x="1532" y="494"/>
                    <a:pt x="1573" y="523"/>
                    <a:pt x="1573" y="523"/>
                  </a:cubicBezTo>
                  <a:cubicBezTo>
                    <a:pt x="1578" y="529"/>
                    <a:pt x="1585" y="534"/>
                    <a:pt x="1591" y="536"/>
                  </a:cubicBezTo>
                  <a:lnTo>
                    <a:pt x="1560" y="555"/>
                  </a:lnTo>
                  <a:close/>
                  <a:moveTo>
                    <a:pt x="1266" y="1706"/>
                  </a:moveTo>
                  <a:lnTo>
                    <a:pt x="1290" y="1749"/>
                  </a:lnTo>
                  <a:cubicBezTo>
                    <a:pt x="1176" y="1800"/>
                    <a:pt x="1049" y="1830"/>
                    <a:pt x="915" y="1830"/>
                  </a:cubicBezTo>
                  <a:cubicBezTo>
                    <a:pt x="821" y="1830"/>
                    <a:pt x="729" y="1815"/>
                    <a:pt x="643" y="1789"/>
                  </a:cubicBezTo>
                  <a:cubicBezTo>
                    <a:pt x="271" y="1673"/>
                    <a:pt x="0" y="1325"/>
                    <a:pt x="0" y="915"/>
                  </a:cubicBezTo>
                  <a:cubicBezTo>
                    <a:pt x="0" y="788"/>
                    <a:pt x="26" y="668"/>
                    <a:pt x="72" y="559"/>
                  </a:cubicBezTo>
                  <a:lnTo>
                    <a:pt x="72" y="558"/>
                  </a:lnTo>
                  <a:cubicBezTo>
                    <a:pt x="84" y="531"/>
                    <a:pt x="96" y="505"/>
                    <a:pt x="110" y="479"/>
                  </a:cubicBezTo>
                  <a:cubicBezTo>
                    <a:pt x="111" y="479"/>
                    <a:pt x="111" y="478"/>
                    <a:pt x="111" y="478"/>
                  </a:cubicBezTo>
                  <a:cubicBezTo>
                    <a:pt x="125" y="452"/>
                    <a:pt x="140" y="428"/>
                    <a:pt x="156" y="403"/>
                  </a:cubicBezTo>
                  <a:cubicBezTo>
                    <a:pt x="156" y="403"/>
                    <a:pt x="156" y="403"/>
                    <a:pt x="157" y="403"/>
                  </a:cubicBezTo>
                  <a:cubicBezTo>
                    <a:pt x="255" y="258"/>
                    <a:pt x="393" y="143"/>
                    <a:pt x="556" y="73"/>
                  </a:cubicBezTo>
                  <a:cubicBezTo>
                    <a:pt x="560" y="72"/>
                    <a:pt x="564" y="70"/>
                    <a:pt x="568" y="69"/>
                  </a:cubicBezTo>
                  <a:cubicBezTo>
                    <a:pt x="590" y="59"/>
                    <a:pt x="613" y="51"/>
                    <a:pt x="637" y="43"/>
                  </a:cubicBezTo>
                  <a:cubicBezTo>
                    <a:pt x="643" y="41"/>
                    <a:pt x="648" y="40"/>
                    <a:pt x="654" y="38"/>
                  </a:cubicBezTo>
                  <a:cubicBezTo>
                    <a:pt x="677" y="32"/>
                    <a:pt x="699" y="26"/>
                    <a:pt x="722" y="21"/>
                  </a:cubicBezTo>
                  <a:cubicBezTo>
                    <a:pt x="728" y="19"/>
                    <a:pt x="735" y="18"/>
                    <a:pt x="742" y="17"/>
                  </a:cubicBezTo>
                  <a:cubicBezTo>
                    <a:pt x="798" y="6"/>
                    <a:pt x="856" y="0"/>
                    <a:pt x="915" y="0"/>
                  </a:cubicBezTo>
                  <a:cubicBezTo>
                    <a:pt x="975" y="0"/>
                    <a:pt x="1034" y="6"/>
                    <a:pt x="1091" y="17"/>
                  </a:cubicBezTo>
                  <a:cubicBezTo>
                    <a:pt x="1096" y="18"/>
                    <a:pt x="1102" y="19"/>
                    <a:pt x="1107" y="20"/>
                  </a:cubicBezTo>
                  <a:cubicBezTo>
                    <a:pt x="1131" y="26"/>
                    <a:pt x="1156" y="32"/>
                    <a:pt x="1179" y="39"/>
                  </a:cubicBezTo>
                  <a:cubicBezTo>
                    <a:pt x="1183" y="40"/>
                    <a:pt x="1188" y="41"/>
                    <a:pt x="1192" y="43"/>
                  </a:cubicBezTo>
                  <a:cubicBezTo>
                    <a:pt x="1218" y="51"/>
                    <a:pt x="1242" y="60"/>
                    <a:pt x="1267" y="70"/>
                  </a:cubicBezTo>
                  <a:cubicBezTo>
                    <a:pt x="1269" y="71"/>
                    <a:pt x="1271" y="72"/>
                    <a:pt x="1273" y="73"/>
                  </a:cubicBezTo>
                  <a:cubicBezTo>
                    <a:pt x="1601" y="212"/>
                    <a:pt x="1830" y="536"/>
                    <a:pt x="1830" y="915"/>
                  </a:cubicBezTo>
                  <a:cubicBezTo>
                    <a:pt x="1830" y="1019"/>
                    <a:pt x="1812" y="1119"/>
                    <a:pt x="1780" y="1212"/>
                  </a:cubicBezTo>
                  <a:cubicBezTo>
                    <a:pt x="1809" y="1065"/>
                    <a:pt x="1784" y="915"/>
                    <a:pt x="1709" y="784"/>
                  </a:cubicBezTo>
                  <a:cubicBezTo>
                    <a:pt x="1682" y="737"/>
                    <a:pt x="1649" y="695"/>
                    <a:pt x="1611" y="657"/>
                  </a:cubicBezTo>
                  <a:cubicBezTo>
                    <a:pt x="1612" y="655"/>
                    <a:pt x="1614" y="652"/>
                    <a:pt x="1614" y="652"/>
                  </a:cubicBezTo>
                  <a:cubicBezTo>
                    <a:pt x="1661" y="609"/>
                    <a:pt x="1608" y="550"/>
                    <a:pt x="1596" y="538"/>
                  </a:cubicBezTo>
                  <a:cubicBezTo>
                    <a:pt x="1611" y="542"/>
                    <a:pt x="1628" y="537"/>
                    <a:pt x="1640" y="532"/>
                  </a:cubicBezTo>
                  <a:cubicBezTo>
                    <a:pt x="1515" y="290"/>
                    <a:pt x="1274" y="117"/>
                    <a:pt x="990" y="90"/>
                  </a:cubicBezTo>
                  <a:cubicBezTo>
                    <a:pt x="924" y="154"/>
                    <a:pt x="1005" y="181"/>
                    <a:pt x="1005" y="181"/>
                  </a:cubicBezTo>
                  <a:cubicBezTo>
                    <a:pt x="1034" y="201"/>
                    <a:pt x="1094" y="164"/>
                    <a:pt x="1094" y="164"/>
                  </a:cubicBezTo>
                  <a:cubicBezTo>
                    <a:pt x="1119" y="192"/>
                    <a:pt x="1025" y="233"/>
                    <a:pt x="1025" y="233"/>
                  </a:cubicBezTo>
                  <a:cubicBezTo>
                    <a:pt x="972" y="237"/>
                    <a:pt x="931" y="265"/>
                    <a:pt x="931" y="265"/>
                  </a:cubicBezTo>
                  <a:cubicBezTo>
                    <a:pt x="906" y="229"/>
                    <a:pt x="882" y="257"/>
                    <a:pt x="882" y="257"/>
                  </a:cubicBezTo>
                  <a:cubicBezTo>
                    <a:pt x="862" y="281"/>
                    <a:pt x="911" y="294"/>
                    <a:pt x="911" y="294"/>
                  </a:cubicBezTo>
                  <a:cubicBezTo>
                    <a:pt x="943" y="301"/>
                    <a:pt x="935" y="322"/>
                    <a:pt x="923" y="334"/>
                  </a:cubicBezTo>
                  <a:cubicBezTo>
                    <a:pt x="911" y="346"/>
                    <a:pt x="858" y="334"/>
                    <a:pt x="858" y="334"/>
                  </a:cubicBezTo>
                  <a:cubicBezTo>
                    <a:pt x="829" y="350"/>
                    <a:pt x="849" y="406"/>
                    <a:pt x="849" y="406"/>
                  </a:cubicBezTo>
                  <a:lnTo>
                    <a:pt x="874" y="406"/>
                  </a:lnTo>
                  <a:cubicBezTo>
                    <a:pt x="955" y="430"/>
                    <a:pt x="960" y="370"/>
                    <a:pt x="960" y="370"/>
                  </a:cubicBezTo>
                  <a:cubicBezTo>
                    <a:pt x="984" y="370"/>
                    <a:pt x="992" y="329"/>
                    <a:pt x="992" y="329"/>
                  </a:cubicBezTo>
                  <a:cubicBezTo>
                    <a:pt x="1013" y="350"/>
                    <a:pt x="1062" y="318"/>
                    <a:pt x="1062" y="318"/>
                  </a:cubicBezTo>
                  <a:cubicBezTo>
                    <a:pt x="1066" y="334"/>
                    <a:pt x="1091" y="358"/>
                    <a:pt x="1091" y="358"/>
                  </a:cubicBezTo>
                  <a:cubicBezTo>
                    <a:pt x="1127" y="370"/>
                    <a:pt x="1135" y="386"/>
                    <a:pt x="1135" y="386"/>
                  </a:cubicBezTo>
                  <a:cubicBezTo>
                    <a:pt x="1098" y="394"/>
                    <a:pt x="1131" y="410"/>
                    <a:pt x="1131" y="410"/>
                  </a:cubicBezTo>
                  <a:cubicBezTo>
                    <a:pt x="1181" y="390"/>
                    <a:pt x="1143" y="362"/>
                    <a:pt x="1143" y="362"/>
                  </a:cubicBezTo>
                  <a:cubicBezTo>
                    <a:pt x="1050" y="317"/>
                    <a:pt x="1091" y="305"/>
                    <a:pt x="1091" y="305"/>
                  </a:cubicBezTo>
                  <a:cubicBezTo>
                    <a:pt x="1107" y="333"/>
                    <a:pt x="1172" y="345"/>
                    <a:pt x="1172" y="345"/>
                  </a:cubicBezTo>
                  <a:cubicBezTo>
                    <a:pt x="1181" y="398"/>
                    <a:pt x="1205" y="406"/>
                    <a:pt x="1205" y="406"/>
                  </a:cubicBezTo>
                  <a:cubicBezTo>
                    <a:pt x="1234" y="418"/>
                    <a:pt x="1242" y="394"/>
                    <a:pt x="1242" y="394"/>
                  </a:cubicBezTo>
                  <a:cubicBezTo>
                    <a:pt x="1213" y="386"/>
                    <a:pt x="1209" y="362"/>
                    <a:pt x="1209" y="362"/>
                  </a:cubicBezTo>
                  <a:cubicBezTo>
                    <a:pt x="1201" y="338"/>
                    <a:pt x="1238" y="354"/>
                    <a:pt x="1238" y="354"/>
                  </a:cubicBezTo>
                  <a:cubicBezTo>
                    <a:pt x="1270" y="402"/>
                    <a:pt x="1340" y="398"/>
                    <a:pt x="1340" y="398"/>
                  </a:cubicBezTo>
                  <a:cubicBezTo>
                    <a:pt x="1384" y="394"/>
                    <a:pt x="1372" y="474"/>
                    <a:pt x="1372" y="474"/>
                  </a:cubicBezTo>
                  <a:cubicBezTo>
                    <a:pt x="1323" y="507"/>
                    <a:pt x="1229" y="450"/>
                    <a:pt x="1229" y="450"/>
                  </a:cubicBezTo>
                  <a:cubicBezTo>
                    <a:pt x="1234" y="465"/>
                    <a:pt x="1225" y="473"/>
                    <a:pt x="1217" y="477"/>
                  </a:cubicBezTo>
                  <a:cubicBezTo>
                    <a:pt x="1209" y="477"/>
                    <a:pt x="1202" y="476"/>
                    <a:pt x="1194" y="476"/>
                  </a:cubicBezTo>
                  <a:cubicBezTo>
                    <a:pt x="1157" y="441"/>
                    <a:pt x="1107" y="458"/>
                    <a:pt x="1107" y="458"/>
                  </a:cubicBezTo>
                  <a:cubicBezTo>
                    <a:pt x="1119" y="438"/>
                    <a:pt x="1098" y="406"/>
                    <a:pt x="1098" y="406"/>
                  </a:cubicBezTo>
                  <a:cubicBezTo>
                    <a:pt x="1066" y="398"/>
                    <a:pt x="1013" y="414"/>
                    <a:pt x="1013" y="414"/>
                  </a:cubicBezTo>
                  <a:cubicBezTo>
                    <a:pt x="972" y="430"/>
                    <a:pt x="894" y="434"/>
                    <a:pt x="894" y="434"/>
                  </a:cubicBezTo>
                  <a:cubicBezTo>
                    <a:pt x="857" y="434"/>
                    <a:pt x="833" y="507"/>
                    <a:pt x="833" y="507"/>
                  </a:cubicBezTo>
                  <a:cubicBezTo>
                    <a:pt x="751" y="543"/>
                    <a:pt x="743" y="615"/>
                    <a:pt x="743" y="615"/>
                  </a:cubicBezTo>
                  <a:cubicBezTo>
                    <a:pt x="743" y="627"/>
                    <a:pt x="743" y="638"/>
                    <a:pt x="742" y="648"/>
                  </a:cubicBezTo>
                  <a:cubicBezTo>
                    <a:pt x="662" y="726"/>
                    <a:pt x="603" y="823"/>
                    <a:pt x="573" y="934"/>
                  </a:cubicBezTo>
                  <a:cubicBezTo>
                    <a:pt x="530" y="1094"/>
                    <a:pt x="552" y="1261"/>
                    <a:pt x="635" y="1404"/>
                  </a:cubicBezTo>
                  <a:cubicBezTo>
                    <a:pt x="745" y="1595"/>
                    <a:pt x="951" y="1714"/>
                    <a:pt x="1173" y="1714"/>
                  </a:cubicBezTo>
                  <a:cubicBezTo>
                    <a:pt x="1204" y="1714"/>
                    <a:pt x="1235" y="1711"/>
                    <a:pt x="1266" y="1706"/>
                  </a:cubicBezTo>
                  <a:close/>
                  <a:moveTo>
                    <a:pt x="310" y="347"/>
                  </a:moveTo>
                  <a:cubicBezTo>
                    <a:pt x="318" y="343"/>
                    <a:pt x="326" y="340"/>
                    <a:pt x="334" y="337"/>
                  </a:cubicBezTo>
                  <a:cubicBezTo>
                    <a:pt x="334" y="337"/>
                    <a:pt x="411" y="329"/>
                    <a:pt x="379" y="281"/>
                  </a:cubicBezTo>
                  <a:cubicBezTo>
                    <a:pt x="355" y="302"/>
                    <a:pt x="332" y="324"/>
                    <a:pt x="310" y="347"/>
                  </a:cubicBezTo>
                  <a:close/>
                  <a:moveTo>
                    <a:pt x="436" y="1014"/>
                  </a:moveTo>
                  <a:cubicBezTo>
                    <a:pt x="436" y="1014"/>
                    <a:pt x="424" y="974"/>
                    <a:pt x="363" y="974"/>
                  </a:cubicBezTo>
                  <a:cubicBezTo>
                    <a:pt x="363" y="974"/>
                    <a:pt x="326" y="933"/>
                    <a:pt x="293" y="933"/>
                  </a:cubicBezTo>
                  <a:cubicBezTo>
                    <a:pt x="293" y="933"/>
                    <a:pt x="281" y="821"/>
                    <a:pt x="220" y="845"/>
                  </a:cubicBezTo>
                  <a:cubicBezTo>
                    <a:pt x="220" y="845"/>
                    <a:pt x="211" y="801"/>
                    <a:pt x="187" y="805"/>
                  </a:cubicBezTo>
                  <a:cubicBezTo>
                    <a:pt x="187" y="805"/>
                    <a:pt x="171" y="760"/>
                    <a:pt x="142" y="773"/>
                  </a:cubicBezTo>
                  <a:lnTo>
                    <a:pt x="109" y="752"/>
                  </a:lnTo>
                  <a:cubicBezTo>
                    <a:pt x="109" y="752"/>
                    <a:pt x="106" y="757"/>
                    <a:pt x="101" y="766"/>
                  </a:cubicBezTo>
                  <a:cubicBezTo>
                    <a:pt x="93" y="812"/>
                    <a:pt x="89" y="859"/>
                    <a:pt x="89" y="907"/>
                  </a:cubicBezTo>
                  <a:cubicBezTo>
                    <a:pt x="89" y="1141"/>
                    <a:pt x="187" y="1352"/>
                    <a:pt x="344" y="1502"/>
                  </a:cubicBezTo>
                  <a:cubicBezTo>
                    <a:pt x="344" y="1495"/>
                    <a:pt x="346" y="1488"/>
                    <a:pt x="351" y="1481"/>
                  </a:cubicBezTo>
                  <a:cubicBezTo>
                    <a:pt x="351" y="1481"/>
                    <a:pt x="367" y="1449"/>
                    <a:pt x="346" y="1421"/>
                  </a:cubicBezTo>
                  <a:cubicBezTo>
                    <a:pt x="346" y="1421"/>
                    <a:pt x="367" y="1393"/>
                    <a:pt x="367" y="1356"/>
                  </a:cubicBezTo>
                  <a:cubicBezTo>
                    <a:pt x="367" y="1356"/>
                    <a:pt x="346" y="1292"/>
                    <a:pt x="399" y="1284"/>
                  </a:cubicBezTo>
                  <a:cubicBezTo>
                    <a:pt x="399" y="1284"/>
                    <a:pt x="473" y="1284"/>
                    <a:pt x="436" y="1155"/>
                  </a:cubicBezTo>
                  <a:cubicBezTo>
                    <a:pt x="436" y="1155"/>
                    <a:pt x="432" y="1119"/>
                    <a:pt x="461" y="1083"/>
                  </a:cubicBezTo>
                  <a:cubicBezTo>
                    <a:pt x="461" y="1083"/>
                    <a:pt x="490" y="1006"/>
                    <a:pt x="436" y="1014"/>
                  </a:cubicBezTo>
                  <a:close/>
                  <a:moveTo>
                    <a:pt x="486" y="205"/>
                  </a:moveTo>
                  <a:cubicBezTo>
                    <a:pt x="449" y="227"/>
                    <a:pt x="414" y="252"/>
                    <a:pt x="381" y="279"/>
                  </a:cubicBezTo>
                  <a:cubicBezTo>
                    <a:pt x="400" y="281"/>
                    <a:pt x="478" y="287"/>
                    <a:pt x="483" y="242"/>
                  </a:cubicBezTo>
                  <a:lnTo>
                    <a:pt x="486" y="205"/>
                  </a:lnTo>
                  <a:close/>
                  <a:moveTo>
                    <a:pt x="1393" y="515"/>
                  </a:moveTo>
                  <a:cubicBezTo>
                    <a:pt x="1393" y="515"/>
                    <a:pt x="1394" y="516"/>
                    <a:pt x="1394" y="517"/>
                  </a:cubicBezTo>
                  <a:cubicBezTo>
                    <a:pt x="1396" y="517"/>
                    <a:pt x="1397" y="518"/>
                    <a:pt x="1399" y="518"/>
                  </a:cubicBezTo>
                  <a:cubicBezTo>
                    <a:pt x="1397" y="517"/>
                    <a:pt x="1395" y="515"/>
                    <a:pt x="1393" y="515"/>
                  </a:cubicBezTo>
                  <a:close/>
                  <a:moveTo>
                    <a:pt x="1627" y="831"/>
                  </a:moveTo>
                  <a:cubicBezTo>
                    <a:pt x="1772" y="1082"/>
                    <a:pt x="1686" y="1404"/>
                    <a:pt x="1435" y="1549"/>
                  </a:cubicBezTo>
                  <a:cubicBezTo>
                    <a:pt x="1184" y="1694"/>
                    <a:pt x="862" y="1608"/>
                    <a:pt x="717" y="1357"/>
                  </a:cubicBezTo>
                  <a:cubicBezTo>
                    <a:pt x="572" y="1106"/>
                    <a:pt x="659" y="784"/>
                    <a:pt x="909" y="639"/>
                  </a:cubicBezTo>
                  <a:cubicBezTo>
                    <a:pt x="1160" y="494"/>
                    <a:pt x="1482" y="580"/>
                    <a:pt x="1627" y="831"/>
                  </a:cubicBezTo>
                  <a:close/>
                  <a:moveTo>
                    <a:pt x="953" y="714"/>
                  </a:moveTo>
                  <a:cubicBezTo>
                    <a:pt x="743" y="835"/>
                    <a:pt x="671" y="1104"/>
                    <a:pt x="792" y="1313"/>
                  </a:cubicBezTo>
                  <a:cubicBezTo>
                    <a:pt x="913" y="1523"/>
                    <a:pt x="1182" y="1595"/>
                    <a:pt x="1391" y="1474"/>
                  </a:cubicBezTo>
                  <a:cubicBezTo>
                    <a:pt x="1601" y="1353"/>
                    <a:pt x="1673" y="1084"/>
                    <a:pt x="1552" y="875"/>
                  </a:cubicBezTo>
                  <a:cubicBezTo>
                    <a:pt x="1431" y="666"/>
                    <a:pt x="1162" y="594"/>
                    <a:pt x="953" y="714"/>
                  </a:cubicBezTo>
                  <a:close/>
                  <a:moveTo>
                    <a:pt x="1567" y="1517"/>
                  </a:moveTo>
                  <a:lnTo>
                    <a:pt x="1341" y="1647"/>
                  </a:lnTo>
                  <a:lnTo>
                    <a:pt x="1515" y="1948"/>
                  </a:lnTo>
                  <a:lnTo>
                    <a:pt x="1741" y="1817"/>
                  </a:lnTo>
                  <a:lnTo>
                    <a:pt x="1567" y="1517"/>
                  </a:lnTo>
                  <a:close/>
                  <a:moveTo>
                    <a:pt x="1538" y="1989"/>
                  </a:moveTo>
                  <a:cubicBezTo>
                    <a:pt x="1574" y="2052"/>
                    <a:pt x="1654" y="2073"/>
                    <a:pt x="1717" y="2037"/>
                  </a:cubicBezTo>
                  <a:cubicBezTo>
                    <a:pt x="1779" y="2001"/>
                    <a:pt x="1800" y="1921"/>
                    <a:pt x="1764" y="1859"/>
                  </a:cubicBezTo>
                  <a:lnTo>
                    <a:pt x="1538" y="1989"/>
                  </a:lnTo>
                  <a:close/>
                </a:path>
              </a:pathLst>
            </a:custGeom>
            <a:solidFill>
              <a:schemeClr val="accent2">
                <a:lumMod val="100000"/>
              </a:schemeClr>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p>
          </p:txBody>
        </p:sp>
        <p:sp>
          <p:nvSpPr>
            <p:cNvPr id="222" name="îṣḻîḑé">
              <a:extLst>
                <a:ext uri="{FF2B5EF4-FFF2-40B4-BE49-F238E27FC236}">
                  <a16:creationId xmlns:a16="http://schemas.microsoft.com/office/drawing/2014/main" id="{25D4C795-6C58-4AA0-8240-6BDDF3F76248}"/>
                </a:ext>
              </a:extLst>
            </p:cNvPr>
            <p:cNvSpPr/>
            <p:nvPr/>
          </p:nvSpPr>
          <p:spPr>
            <a:xfrm>
              <a:off x="4058937" y="2165385"/>
              <a:ext cx="776177" cy="776177"/>
            </a:xfrm>
            <a:prstGeom prst="arc">
              <a:avLst>
                <a:gd name="adj1" fmla="val 16200000"/>
                <a:gd name="adj2" fmla="val 5318585"/>
              </a:avLst>
            </a:prstGeom>
            <a:ln w="101600" cap="rnd">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a:p>
          </p:txBody>
        </p:sp>
      </p:grpSp>
      <p:sp>
        <p:nvSpPr>
          <p:cNvPr id="198" name="íšlíďe">
            <a:extLst>
              <a:ext uri="{FF2B5EF4-FFF2-40B4-BE49-F238E27FC236}">
                <a16:creationId xmlns:a16="http://schemas.microsoft.com/office/drawing/2014/main" id="{F5A8964A-AA64-4082-A3F0-27E3DAA1AEE9}"/>
              </a:ext>
            </a:extLst>
          </p:cNvPr>
          <p:cNvSpPr/>
          <p:nvPr/>
        </p:nvSpPr>
        <p:spPr>
          <a:xfrm>
            <a:off x="2766777" y="1371950"/>
            <a:ext cx="1502505" cy="404371"/>
          </a:xfrm>
          <a:prstGeom prst="roundRect">
            <a:avLst>
              <a:gd name="adj" fmla="val 50000"/>
            </a:avLst>
          </a:prstGeom>
          <a:solidFill>
            <a:srgbClr val="0070C0"/>
          </a:solidFill>
          <a:ln w="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b" anchorCtr="0">
            <a:normAutofit fontScale="85000" lnSpcReduction="20000"/>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b="1" dirty="0">
                <a:solidFill>
                  <a:schemeClr val="bg1"/>
                </a:solidFill>
              </a:rPr>
              <a:t>分析体系建设</a:t>
            </a:r>
            <a:endParaRPr lang="en-US" altLang="zh-CN" b="1" dirty="0">
              <a:solidFill>
                <a:schemeClr val="bg1"/>
              </a:solidFill>
            </a:endParaRPr>
          </a:p>
        </p:txBody>
      </p:sp>
      <p:grpSp>
        <p:nvGrpSpPr>
          <p:cNvPr id="211" name="ïṡlîdê">
            <a:extLst>
              <a:ext uri="{FF2B5EF4-FFF2-40B4-BE49-F238E27FC236}">
                <a16:creationId xmlns:a16="http://schemas.microsoft.com/office/drawing/2014/main" id="{7C6711FE-4451-4C9B-923B-DA37291C629B}"/>
              </a:ext>
            </a:extLst>
          </p:cNvPr>
          <p:cNvGrpSpPr/>
          <p:nvPr/>
        </p:nvGrpSpPr>
        <p:grpSpPr>
          <a:xfrm>
            <a:off x="5335348" y="555526"/>
            <a:ext cx="582133" cy="582133"/>
            <a:chOff x="7327906" y="2165385"/>
            <a:chExt cx="776177" cy="776177"/>
          </a:xfrm>
        </p:grpSpPr>
        <p:sp>
          <p:nvSpPr>
            <p:cNvPr id="215" name="îś1íḍé">
              <a:extLst>
                <a:ext uri="{FF2B5EF4-FFF2-40B4-BE49-F238E27FC236}">
                  <a16:creationId xmlns:a16="http://schemas.microsoft.com/office/drawing/2014/main" id="{C6233419-D4D5-44B3-9BFF-7CF213F9E428}"/>
                </a:ext>
              </a:extLst>
            </p:cNvPr>
            <p:cNvSpPr/>
            <p:nvPr/>
          </p:nvSpPr>
          <p:spPr bwMode="auto">
            <a:xfrm>
              <a:off x="7552440" y="2390488"/>
              <a:ext cx="327108" cy="325968"/>
            </a:xfrm>
            <a:custGeom>
              <a:avLst/>
              <a:gdLst>
                <a:gd name="connsiteX0" fmla="*/ 539770 w 607639"/>
                <a:gd name="connsiteY0" fmla="*/ 462319 h 605522"/>
                <a:gd name="connsiteX1" fmla="*/ 561806 w 607639"/>
                <a:gd name="connsiteY1" fmla="*/ 467228 h 605522"/>
                <a:gd name="connsiteX2" fmla="*/ 607639 w 607639"/>
                <a:gd name="connsiteY2" fmla="*/ 533887 h 605522"/>
                <a:gd name="connsiteX3" fmla="*/ 535909 w 607639"/>
                <a:gd name="connsiteY3" fmla="*/ 605522 h 605522"/>
                <a:gd name="connsiteX4" fmla="*/ 470319 w 607639"/>
                <a:gd name="connsiteY4" fmla="*/ 562861 h 605522"/>
                <a:gd name="connsiteX5" fmla="*/ 539770 w 607639"/>
                <a:gd name="connsiteY5" fmla="*/ 462319 h 605522"/>
                <a:gd name="connsiteX6" fmla="*/ 89495 w 607639"/>
                <a:gd name="connsiteY6" fmla="*/ 419567 h 605522"/>
                <a:gd name="connsiteX7" fmla="*/ 134240 w 607639"/>
                <a:gd name="connsiteY7" fmla="*/ 434641 h 605522"/>
                <a:gd name="connsiteX8" fmla="*/ 171263 w 607639"/>
                <a:gd name="connsiteY8" fmla="*/ 504941 h 605522"/>
                <a:gd name="connsiteX9" fmla="*/ 85737 w 607639"/>
                <a:gd name="connsiteY9" fmla="*/ 590351 h 605522"/>
                <a:gd name="connsiteX10" fmla="*/ 212 w 607639"/>
                <a:gd name="connsiteY10" fmla="*/ 504941 h 605522"/>
                <a:gd name="connsiteX11" fmla="*/ 89495 w 607639"/>
                <a:gd name="connsiteY11" fmla="*/ 419567 h 605522"/>
                <a:gd name="connsiteX12" fmla="*/ 397424 w 607639"/>
                <a:gd name="connsiteY12" fmla="*/ 114115 h 605522"/>
                <a:gd name="connsiteX13" fmla="*/ 402675 w 607639"/>
                <a:gd name="connsiteY13" fmla="*/ 115181 h 605522"/>
                <a:gd name="connsiteX14" fmla="*/ 430267 w 607639"/>
                <a:gd name="connsiteY14" fmla="*/ 148770 h 605522"/>
                <a:gd name="connsiteX15" fmla="*/ 430356 w 607639"/>
                <a:gd name="connsiteY15" fmla="*/ 154101 h 605522"/>
                <a:gd name="connsiteX16" fmla="*/ 362802 w 607639"/>
                <a:gd name="connsiteY16" fmla="*/ 209371 h 605522"/>
                <a:gd name="connsiteX17" fmla="*/ 359420 w 607639"/>
                <a:gd name="connsiteY17" fmla="*/ 337860 h 605522"/>
                <a:gd name="connsiteX18" fmla="*/ 480642 w 607639"/>
                <a:gd name="connsiteY18" fmla="*/ 448400 h 605522"/>
                <a:gd name="connsiteX19" fmla="*/ 480286 w 607639"/>
                <a:gd name="connsiteY19" fmla="*/ 453820 h 605522"/>
                <a:gd name="connsiteX20" fmla="*/ 450915 w 607639"/>
                <a:gd name="connsiteY20" fmla="*/ 485721 h 605522"/>
                <a:gd name="connsiteX21" fmla="*/ 445575 w 607639"/>
                <a:gd name="connsiteY21" fmla="*/ 486520 h 605522"/>
                <a:gd name="connsiteX22" fmla="*/ 324442 w 607639"/>
                <a:gd name="connsiteY22" fmla="*/ 375981 h 605522"/>
                <a:gd name="connsiteX23" fmla="*/ 196011 w 607639"/>
                <a:gd name="connsiteY23" fmla="*/ 390642 h 605522"/>
                <a:gd name="connsiteX24" fmla="*/ 170912 w 607639"/>
                <a:gd name="connsiteY24" fmla="*/ 426985 h 605522"/>
                <a:gd name="connsiteX25" fmla="*/ 165661 w 607639"/>
                <a:gd name="connsiteY25" fmla="*/ 427430 h 605522"/>
                <a:gd name="connsiteX26" fmla="*/ 129704 w 607639"/>
                <a:gd name="connsiteY26" fmla="*/ 402727 h 605522"/>
                <a:gd name="connsiteX27" fmla="*/ 128279 w 607639"/>
                <a:gd name="connsiteY27" fmla="*/ 397573 h 605522"/>
                <a:gd name="connsiteX28" fmla="*/ 153289 w 607639"/>
                <a:gd name="connsiteY28" fmla="*/ 361319 h 605522"/>
                <a:gd name="connsiteX29" fmla="*/ 131929 w 607639"/>
                <a:gd name="connsiteY29" fmla="*/ 209371 h 605522"/>
                <a:gd name="connsiteX30" fmla="*/ 111547 w 607639"/>
                <a:gd name="connsiteY30" fmla="*/ 192666 h 605522"/>
                <a:gd name="connsiteX31" fmla="*/ 111725 w 607639"/>
                <a:gd name="connsiteY31" fmla="*/ 187245 h 605522"/>
                <a:gd name="connsiteX32" fmla="*/ 139227 w 607639"/>
                <a:gd name="connsiteY32" fmla="*/ 153923 h 605522"/>
                <a:gd name="connsiteX33" fmla="*/ 144478 w 607639"/>
                <a:gd name="connsiteY33" fmla="*/ 152679 h 605522"/>
                <a:gd name="connsiteX34" fmla="*/ 164771 w 607639"/>
                <a:gd name="connsiteY34" fmla="*/ 169385 h 605522"/>
                <a:gd name="connsiteX35" fmla="*/ 329960 w 607639"/>
                <a:gd name="connsiteY35" fmla="*/ 169385 h 605522"/>
                <a:gd name="connsiteX36" fmla="*/ 60695 w 607639"/>
                <a:gd name="connsiteY36" fmla="*/ 56735 h 605522"/>
                <a:gd name="connsiteX37" fmla="*/ 121302 w 607639"/>
                <a:gd name="connsiteY37" fmla="*/ 117350 h 605522"/>
                <a:gd name="connsiteX38" fmla="*/ 60695 w 607639"/>
                <a:gd name="connsiteY38" fmla="*/ 177966 h 605522"/>
                <a:gd name="connsiteX39" fmla="*/ 0 w 607639"/>
                <a:gd name="connsiteY39" fmla="*/ 117350 h 605522"/>
                <a:gd name="connsiteX40" fmla="*/ 60695 w 607639"/>
                <a:gd name="connsiteY40" fmla="*/ 56735 h 605522"/>
                <a:gd name="connsiteX41" fmla="*/ 490042 w 607639"/>
                <a:gd name="connsiteY41" fmla="*/ 0 h 605522"/>
                <a:gd name="connsiteX42" fmla="*/ 561772 w 607639"/>
                <a:gd name="connsiteY42" fmla="*/ 71624 h 605522"/>
                <a:gd name="connsiteX43" fmla="*/ 490042 w 607639"/>
                <a:gd name="connsiteY43" fmla="*/ 143248 h 605522"/>
                <a:gd name="connsiteX44" fmla="*/ 418312 w 607639"/>
                <a:gd name="connsiteY44" fmla="*/ 71624 h 605522"/>
                <a:gd name="connsiteX45" fmla="*/ 490042 w 607639"/>
                <a:gd name="connsiteY45" fmla="*/ 0 h 60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07639" h="605522">
                  <a:moveTo>
                    <a:pt x="539770" y="462319"/>
                  </a:moveTo>
                  <a:cubicBezTo>
                    <a:pt x="546987" y="462769"/>
                    <a:pt x="554386" y="464351"/>
                    <a:pt x="561806" y="467228"/>
                  </a:cubicBezTo>
                  <a:cubicBezTo>
                    <a:pt x="589662" y="477983"/>
                    <a:pt x="607639" y="504201"/>
                    <a:pt x="607639" y="533887"/>
                  </a:cubicBezTo>
                  <a:cubicBezTo>
                    <a:pt x="607639" y="573437"/>
                    <a:pt x="575423" y="605522"/>
                    <a:pt x="535909" y="605522"/>
                  </a:cubicBezTo>
                  <a:cubicBezTo>
                    <a:pt x="507074" y="605522"/>
                    <a:pt x="481977" y="589168"/>
                    <a:pt x="470319" y="562861"/>
                  </a:cubicBezTo>
                  <a:cubicBezTo>
                    <a:pt x="447658" y="511457"/>
                    <a:pt x="489251" y="459167"/>
                    <a:pt x="539770" y="462319"/>
                  </a:cubicBezTo>
                  <a:close/>
                  <a:moveTo>
                    <a:pt x="89495" y="419567"/>
                  </a:moveTo>
                  <a:cubicBezTo>
                    <a:pt x="104705" y="420171"/>
                    <a:pt x="120134" y="424931"/>
                    <a:pt x="134240" y="434641"/>
                  </a:cubicBezTo>
                  <a:cubicBezTo>
                    <a:pt x="157379" y="450638"/>
                    <a:pt x="171263" y="476946"/>
                    <a:pt x="171263" y="504941"/>
                  </a:cubicBezTo>
                  <a:cubicBezTo>
                    <a:pt x="171263" y="552046"/>
                    <a:pt x="132816" y="590351"/>
                    <a:pt x="85737" y="590351"/>
                  </a:cubicBezTo>
                  <a:cubicBezTo>
                    <a:pt x="38569" y="590351"/>
                    <a:pt x="212" y="552046"/>
                    <a:pt x="212" y="504941"/>
                  </a:cubicBezTo>
                  <a:cubicBezTo>
                    <a:pt x="212" y="453349"/>
                    <a:pt x="43865" y="417754"/>
                    <a:pt x="89495" y="419567"/>
                  </a:cubicBezTo>
                  <a:close/>
                  <a:moveTo>
                    <a:pt x="397424" y="114115"/>
                  </a:moveTo>
                  <a:cubicBezTo>
                    <a:pt x="399115" y="112693"/>
                    <a:pt x="401696" y="113226"/>
                    <a:pt x="402675" y="115181"/>
                  </a:cubicBezTo>
                  <a:cubicBezTo>
                    <a:pt x="409350" y="128421"/>
                    <a:pt x="418785" y="139795"/>
                    <a:pt x="430267" y="148770"/>
                  </a:cubicBezTo>
                  <a:cubicBezTo>
                    <a:pt x="431958" y="150102"/>
                    <a:pt x="432047" y="152679"/>
                    <a:pt x="430356" y="154101"/>
                  </a:cubicBezTo>
                  <a:lnTo>
                    <a:pt x="362802" y="209371"/>
                  </a:lnTo>
                  <a:cubicBezTo>
                    <a:pt x="384252" y="249624"/>
                    <a:pt x="383095" y="298585"/>
                    <a:pt x="359420" y="337860"/>
                  </a:cubicBezTo>
                  <a:lnTo>
                    <a:pt x="480642" y="448400"/>
                  </a:lnTo>
                  <a:cubicBezTo>
                    <a:pt x="482244" y="449911"/>
                    <a:pt x="482066" y="452576"/>
                    <a:pt x="480286" y="453820"/>
                  </a:cubicBezTo>
                  <a:cubicBezTo>
                    <a:pt x="467737" y="462440"/>
                    <a:pt x="457857" y="473636"/>
                    <a:pt x="450915" y="485721"/>
                  </a:cubicBezTo>
                  <a:cubicBezTo>
                    <a:pt x="449758" y="487676"/>
                    <a:pt x="447177" y="488031"/>
                    <a:pt x="445575" y="486520"/>
                  </a:cubicBezTo>
                  <a:lnTo>
                    <a:pt x="324442" y="375981"/>
                  </a:lnTo>
                  <a:cubicBezTo>
                    <a:pt x="287328" y="402994"/>
                    <a:pt x="238376" y="408680"/>
                    <a:pt x="196011" y="390642"/>
                  </a:cubicBezTo>
                  <a:lnTo>
                    <a:pt x="170912" y="426985"/>
                  </a:lnTo>
                  <a:cubicBezTo>
                    <a:pt x="169755" y="428762"/>
                    <a:pt x="167174" y="429029"/>
                    <a:pt x="165661" y="427430"/>
                  </a:cubicBezTo>
                  <a:cubicBezTo>
                    <a:pt x="155336" y="416855"/>
                    <a:pt x="143232" y="408503"/>
                    <a:pt x="129704" y="402727"/>
                  </a:cubicBezTo>
                  <a:cubicBezTo>
                    <a:pt x="127745" y="401838"/>
                    <a:pt x="127033" y="399350"/>
                    <a:pt x="128279" y="397573"/>
                  </a:cubicBezTo>
                  <a:lnTo>
                    <a:pt x="153289" y="361319"/>
                  </a:lnTo>
                  <a:cubicBezTo>
                    <a:pt x="113861" y="320622"/>
                    <a:pt x="105495" y="258865"/>
                    <a:pt x="131929" y="209371"/>
                  </a:cubicBezTo>
                  <a:lnTo>
                    <a:pt x="111547" y="192666"/>
                  </a:lnTo>
                  <a:cubicBezTo>
                    <a:pt x="109856" y="191244"/>
                    <a:pt x="109945" y="188578"/>
                    <a:pt x="111725" y="187245"/>
                  </a:cubicBezTo>
                  <a:cubicBezTo>
                    <a:pt x="123651" y="178537"/>
                    <a:pt x="132997" y="167252"/>
                    <a:pt x="139227" y="153923"/>
                  </a:cubicBezTo>
                  <a:cubicBezTo>
                    <a:pt x="140117" y="151880"/>
                    <a:pt x="142787" y="151258"/>
                    <a:pt x="144478" y="152679"/>
                  </a:cubicBezTo>
                  <a:lnTo>
                    <a:pt x="164771" y="169385"/>
                  </a:lnTo>
                  <a:cubicBezTo>
                    <a:pt x="212565" y="130376"/>
                    <a:pt x="282076" y="130287"/>
                    <a:pt x="329960" y="169385"/>
                  </a:cubicBezTo>
                  <a:close/>
                  <a:moveTo>
                    <a:pt x="60695" y="56735"/>
                  </a:moveTo>
                  <a:cubicBezTo>
                    <a:pt x="94158" y="56735"/>
                    <a:pt x="121302" y="83932"/>
                    <a:pt x="121302" y="117350"/>
                  </a:cubicBezTo>
                  <a:cubicBezTo>
                    <a:pt x="121302" y="150858"/>
                    <a:pt x="94158" y="177966"/>
                    <a:pt x="60695" y="177966"/>
                  </a:cubicBezTo>
                  <a:cubicBezTo>
                    <a:pt x="27233" y="177966"/>
                    <a:pt x="0" y="150769"/>
                    <a:pt x="0" y="117350"/>
                  </a:cubicBezTo>
                  <a:cubicBezTo>
                    <a:pt x="0" y="83932"/>
                    <a:pt x="27233" y="56735"/>
                    <a:pt x="60695" y="56735"/>
                  </a:cubicBezTo>
                  <a:close/>
                  <a:moveTo>
                    <a:pt x="490042" y="0"/>
                  </a:moveTo>
                  <a:cubicBezTo>
                    <a:pt x="529556" y="0"/>
                    <a:pt x="561772" y="32169"/>
                    <a:pt x="561772" y="71624"/>
                  </a:cubicBezTo>
                  <a:cubicBezTo>
                    <a:pt x="561772" y="111168"/>
                    <a:pt x="529556" y="143248"/>
                    <a:pt x="490042" y="143248"/>
                  </a:cubicBezTo>
                  <a:cubicBezTo>
                    <a:pt x="449816" y="143248"/>
                    <a:pt x="418312" y="110635"/>
                    <a:pt x="418312" y="71624"/>
                  </a:cubicBezTo>
                  <a:cubicBezTo>
                    <a:pt x="418312" y="32169"/>
                    <a:pt x="450439" y="0"/>
                    <a:pt x="490042" y="0"/>
                  </a:cubicBezTo>
                  <a:close/>
                </a:path>
              </a:pathLst>
            </a:custGeom>
            <a:solidFill>
              <a:schemeClr val="accent3">
                <a:lumMod val="100000"/>
              </a:schemeClr>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p>
          </p:txBody>
        </p:sp>
        <p:sp>
          <p:nvSpPr>
            <p:cNvPr id="216" name="ïşļîdè">
              <a:extLst>
                <a:ext uri="{FF2B5EF4-FFF2-40B4-BE49-F238E27FC236}">
                  <a16:creationId xmlns:a16="http://schemas.microsoft.com/office/drawing/2014/main" id="{57D9DFFB-3B81-4188-8047-65F92DB4440B}"/>
                </a:ext>
              </a:extLst>
            </p:cNvPr>
            <p:cNvSpPr/>
            <p:nvPr/>
          </p:nvSpPr>
          <p:spPr>
            <a:xfrm>
              <a:off x="7327906" y="2165385"/>
              <a:ext cx="776177" cy="776177"/>
            </a:xfrm>
            <a:prstGeom prst="arc">
              <a:avLst>
                <a:gd name="adj1" fmla="val 16200000"/>
                <a:gd name="adj2" fmla="val 12363116"/>
              </a:avLst>
            </a:prstGeom>
            <a:ln w="101600" cap="rnd">
              <a:solidFill>
                <a:schemeClr val="accent3"/>
              </a:solidFill>
            </a:ln>
          </p:spPr>
          <p:style>
            <a:lnRef idx="1">
              <a:schemeClr val="accent1"/>
            </a:lnRef>
            <a:fillRef idx="0">
              <a:schemeClr val="accent1"/>
            </a:fillRef>
            <a:effectRef idx="0">
              <a:schemeClr val="accent1"/>
            </a:effectRef>
            <a:fontRef idx="minor">
              <a:schemeClr val="tx1"/>
            </a:fontRef>
          </p:style>
          <p:txBody>
            <a:bodyPr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a:p>
          </p:txBody>
        </p:sp>
      </p:grpSp>
      <p:sp>
        <p:nvSpPr>
          <p:cNvPr id="201" name="íṩľíḓê">
            <a:extLst>
              <a:ext uri="{FF2B5EF4-FFF2-40B4-BE49-F238E27FC236}">
                <a16:creationId xmlns:a16="http://schemas.microsoft.com/office/drawing/2014/main" id="{EF68E767-13E4-44B2-B573-2FD12B53028F}"/>
              </a:ext>
            </a:extLst>
          </p:cNvPr>
          <p:cNvSpPr/>
          <p:nvPr/>
        </p:nvSpPr>
        <p:spPr>
          <a:xfrm>
            <a:off x="4875162" y="1371950"/>
            <a:ext cx="1502505" cy="404371"/>
          </a:xfrm>
          <a:prstGeom prst="roundRect">
            <a:avLst>
              <a:gd name="adj" fmla="val 50000"/>
            </a:avLst>
          </a:prstGeom>
          <a:solidFill>
            <a:srgbClr val="0070C0"/>
          </a:solidFill>
          <a:ln w="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b" anchorCtr="0">
            <a:normAutofit fontScale="85000" lnSpcReduction="20000"/>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b="1" dirty="0">
                <a:solidFill>
                  <a:schemeClr val="bg1"/>
                </a:solidFill>
              </a:rPr>
              <a:t>数据化运营闭环</a:t>
            </a:r>
            <a:endParaRPr lang="en-US" altLang="zh-CN" b="1" dirty="0">
              <a:solidFill>
                <a:schemeClr val="bg1"/>
              </a:solidFill>
            </a:endParaRPr>
          </a:p>
        </p:txBody>
      </p:sp>
      <p:grpSp>
        <p:nvGrpSpPr>
          <p:cNvPr id="205" name="íŝ1ïḑé">
            <a:extLst>
              <a:ext uri="{FF2B5EF4-FFF2-40B4-BE49-F238E27FC236}">
                <a16:creationId xmlns:a16="http://schemas.microsoft.com/office/drawing/2014/main" id="{7B1E3307-BC3C-4C6F-99A0-83CA3EC7209B}"/>
              </a:ext>
            </a:extLst>
          </p:cNvPr>
          <p:cNvGrpSpPr/>
          <p:nvPr/>
        </p:nvGrpSpPr>
        <p:grpSpPr>
          <a:xfrm>
            <a:off x="7443734" y="555526"/>
            <a:ext cx="582133" cy="582133"/>
            <a:chOff x="9728638" y="2165385"/>
            <a:chExt cx="776177" cy="776177"/>
          </a:xfrm>
        </p:grpSpPr>
        <p:sp>
          <p:nvSpPr>
            <p:cNvPr id="209" name="iŝliḋè">
              <a:extLst>
                <a:ext uri="{FF2B5EF4-FFF2-40B4-BE49-F238E27FC236}">
                  <a16:creationId xmlns:a16="http://schemas.microsoft.com/office/drawing/2014/main" id="{30B888B9-627D-419A-A219-12BF5B4EF6CD}"/>
                </a:ext>
              </a:extLst>
            </p:cNvPr>
            <p:cNvSpPr/>
            <p:nvPr/>
          </p:nvSpPr>
          <p:spPr bwMode="auto">
            <a:xfrm>
              <a:off x="9953172" y="2390413"/>
              <a:ext cx="327108" cy="326119"/>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 name="T58" fmla="*/ 372171 w 604011"/>
                <a:gd name="T59" fmla="*/ 372171 w 604011"/>
                <a:gd name="T60" fmla="*/ 372171 w 604011"/>
                <a:gd name="T61" fmla="*/ 372171 w 604011"/>
                <a:gd name="T62" fmla="*/ 372171 w 604011"/>
                <a:gd name="T63" fmla="*/ 372171 w 604011"/>
                <a:gd name="T64" fmla="*/ 372171 w 604011"/>
                <a:gd name="T65" fmla="*/ 372171 w 604011"/>
                <a:gd name="T66" fmla="*/ 372171 w 604011"/>
                <a:gd name="T67" fmla="*/ 372171 w 604011"/>
                <a:gd name="T68" fmla="*/ 372171 w 604011"/>
                <a:gd name="T69" fmla="*/ 372171 w 604011"/>
                <a:gd name="T70" fmla="*/ 372171 w 604011"/>
                <a:gd name="T71" fmla="*/ 372171 w 604011"/>
                <a:gd name="T72" fmla="*/ 372171 w 604011"/>
                <a:gd name="T73" fmla="*/ 372171 w 604011"/>
                <a:gd name="T74" fmla="*/ 372171 w 604011"/>
                <a:gd name="T75" fmla="*/ 372171 w 604011"/>
                <a:gd name="T76" fmla="*/ 372171 w 604011"/>
                <a:gd name="T77" fmla="*/ 372171 w 604011"/>
                <a:gd name="T78" fmla="*/ 372171 w 604011"/>
                <a:gd name="T79" fmla="*/ 372171 w 604011"/>
                <a:gd name="T80" fmla="*/ 372171 w 604011"/>
                <a:gd name="T81" fmla="*/ 372171 w 604011"/>
                <a:gd name="T82" fmla="*/ 372171 w 604011"/>
                <a:gd name="T83" fmla="*/ 372171 w 604011"/>
                <a:gd name="T84" fmla="*/ 372171 w 604011"/>
                <a:gd name="T85" fmla="*/ 372171 w 604011"/>
                <a:gd name="T86" fmla="*/ 372171 w 604011"/>
                <a:gd name="T87" fmla="*/ 372171 w 604011"/>
                <a:gd name="T88" fmla="*/ 372171 w 604011"/>
                <a:gd name="T89" fmla="*/ 372171 w 604011"/>
                <a:gd name="T90" fmla="*/ 372171 w 604011"/>
                <a:gd name="T91" fmla="*/ 372171 w 604011"/>
                <a:gd name="T92" fmla="*/ 372171 w 604011"/>
                <a:gd name="T93" fmla="*/ 372171 w 604011"/>
                <a:gd name="T94" fmla="*/ 372171 w 604011"/>
                <a:gd name="T95" fmla="*/ 372171 w 604011"/>
                <a:gd name="T96" fmla="*/ 372171 w 604011"/>
                <a:gd name="T97" fmla="*/ 372171 w 604011"/>
                <a:gd name="T98" fmla="*/ 372171 w 604011"/>
                <a:gd name="T99" fmla="*/ 372171 w 604011"/>
                <a:gd name="T100" fmla="*/ 372171 w 604011"/>
                <a:gd name="T101" fmla="*/ 372171 w 604011"/>
                <a:gd name="T102" fmla="*/ 372171 w 604011"/>
                <a:gd name="T103" fmla="*/ 372171 w 604011"/>
                <a:gd name="T104" fmla="*/ 372171 w 604011"/>
                <a:gd name="T105" fmla="*/ 372171 w 604011"/>
                <a:gd name="T106" fmla="*/ 372171 w 604011"/>
                <a:gd name="T107" fmla="*/ 372171 w 604011"/>
                <a:gd name="T108" fmla="*/ 372171 w 604011"/>
                <a:gd name="T109"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93" h="5684">
                  <a:moveTo>
                    <a:pt x="5656" y="3785"/>
                  </a:moveTo>
                  <a:cubicBezTo>
                    <a:pt x="5654" y="3782"/>
                    <a:pt x="5651" y="3780"/>
                    <a:pt x="5648" y="3777"/>
                  </a:cubicBezTo>
                  <a:cubicBezTo>
                    <a:pt x="5183" y="3356"/>
                    <a:pt x="4644" y="3365"/>
                    <a:pt x="4172" y="3438"/>
                  </a:cubicBezTo>
                  <a:cubicBezTo>
                    <a:pt x="4249" y="2944"/>
                    <a:pt x="4254" y="2381"/>
                    <a:pt x="3779" y="1906"/>
                  </a:cubicBezTo>
                  <a:cubicBezTo>
                    <a:pt x="3304" y="1431"/>
                    <a:pt x="2741" y="1436"/>
                    <a:pt x="2247" y="1512"/>
                  </a:cubicBezTo>
                  <a:cubicBezTo>
                    <a:pt x="2320" y="1039"/>
                    <a:pt x="2329" y="497"/>
                    <a:pt x="1902" y="31"/>
                  </a:cubicBezTo>
                  <a:cubicBezTo>
                    <a:pt x="1885" y="13"/>
                    <a:pt x="1861" y="2"/>
                    <a:pt x="1835" y="1"/>
                  </a:cubicBezTo>
                  <a:cubicBezTo>
                    <a:pt x="1810" y="0"/>
                    <a:pt x="1785" y="10"/>
                    <a:pt x="1767" y="28"/>
                  </a:cubicBezTo>
                  <a:lnTo>
                    <a:pt x="1484" y="312"/>
                  </a:lnTo>
                  <a:cubicBezTo>
                    <a:pt x="1449" y="346"/>
                    <a:pt x="1448" y="402"/>
                    <a:pt x="1480" y="439"/>
                  </a:cubicBezTo>
                  <a:cubicBezTo>
                    <a:pt x="1505" y="468"/>
                    <a:pt x="1529" y="498"/>
                    <a:pt x="1549" y="529"/>
                  </a:cubicBezTo>
                  <a:lnTo>
                    <a:pt x="529" y="1549"/>
                  </a:lnTo>
                  <a:cubicBezTo>
                    <a:pt x="498" y="1528"/>
                    <a:pt x="468" y="1505"/>
                    <a:pt x="439" y="1480"/>
                  </a:cubicBezTo>
                  <a:cubicBezTo>
                    <a:pt x="402" y="1447"/>
                    <a:pt x="346" y="1449"/>
                    <a:pt x="312" y="1484"/>
                  </a:cubicBezTo>
                  <a:lnTo>
                    <a:pt x="28" y="1767"/>
                  </a:lnTo>
                  <a:cubicBezTo>
                    <a:pt x="10" y="1785"/>
                    <a:pt x="0" y="1810"/>
                    <a:pt x="1" y="1835"/>
                  </a:cubicBezTo>
                  <a:cubicBezTo>
                    <a:pt x="2" y="1861"/>
                    <a:pt x="13" y="1885"/>
                    <a:pt x="31" y="1902"/>
                  </a:cubicBezTo>
                  <a:cubicBezTo>
                    <a:pt x="497" y="2329"/>
                    <a:pt x="1039" y="2320"/>
                    <a:pt x="1512" y="2247"/>
                  </a:cubicBezTo>
                  <a:cubicBezTo>
                    <a:pt x="1436" y="2741"/>
                    <a:pt x="1431" y="3304"/>
                    <a:pt x="1906" y="3779"/>
                  </a:cubicBezTo>
                  <a:cubicBezTo>
                    <a:pt x="2381" y="4254"/>
                    <a:pt x="2944" y="4248"/>
                    <a:pt x="3438" y="4172"/>
                  </a:cubicBezTo>
                  <a:cubicBezTo>
                    <a:pt x="3365" y="4646"/>
                    <a:pt x="3356" y="5187"/>
                    <a:pt x="3782" y="5653"/>
                  </a:cubicBezTo>
                  <a:cubicBezTo>
                    <a:pt x="3800" y="5672"/>
                    <a:pt x="3824" y="5683"/>
                    <a:pt x="3849" y="5684"/>
                  </a:cubicBezTo>
                  <a:cubicBezTo>
                    <a:pt x="3875" y="5684"/>
                    <a:pt x="3899" y="5674"/>
                    <a:pt x="3917" y="5656"/>
                  </a:cubicBezTo>
                  <a:lnTo>
                    <a:pt x="4201" y="5373"/>
                  </a:lnTo>
                  <a:cubicBezTo>
                    <a:pt x="4235" y="5338"/>
                    <a:pt x="4237" y="5282"/>
                    <a:pt x="4205" y="5245"/>
                  </a:cubicBezTo>
                  <a:cubicBezTo>
                    <a:pt x="4179" y="5217"/>
                    <a:pt x="4156" y="5186"/>
                    <a:pt x="4135" y="5156"/>
                  </a:cubicBezTo>
                  <a:lnTo>
                    <a:pt x="5156" y="4135"/>
                  </a:lnTo>
                  <a:cubicBezTo>
                    <a:pt x="5186" y="4156"/>
                    <a:pt x="5217" y="4179"/>
                    <a:pt x="5245" y="4204"/>
                  </a:cubicBezTo>
                  <a:cubicBezTo>
                    <a:pt x="5282" y="4237"/>
                    <a:pt x="5338" y="4235"/>
                    <a:pt x="5373" y="4200"/>
                  </a:cubicBezTo>
                  <a:lnTo>
                    <a:pt x="5656" y="3917"/>
                  </a:lnTo>
                  <a:cubicBezTo>
                    <a:pt x="5656" y="3917"/>
                    <a:pt x="5656" y="3917"/>
                    <a:pt x="5656" y="3917"/>
                  </a:cubicBezTo>
                  <a:cubicBezTo>
                    <a:pt x="5693" y="3880"/>
                    <a:pt x="5693" y="3821"/>
                    <a:pt x="5656" y="3785"/>
                  </a:cubicBezTo>
                  <a:close/>
                  <a:moveTo>
                    <a:pt x="1630" y="1630"/>
                  </a:moveTo>
                  <a:cubicBezTo>
                    <a:pt x="1361" y="1683"/>
                    <a:pt x="1136" y="1713"/>
                    <a:pt x="934" y="1691"/>
                  </a:cubicBezTo>
                  <a:lnTo>
                    <a:pt x="1691" y="934"/>
                  </a:lnTo>
                  <a:cubicBezTo>
                    <a:pt x="1713" y="1136"/>
                    <a:pt x="1683" y="1361"/>
                    <a:pt x="1630" y="1630"/>
                  </a:cubicBezTo>
                  <a:close/>
                  <a:moveTo>
                    <a:pt x="2129" y="2129"/>
                  </a:moveTo>
                  <a:cubicBezTo>
                    <a:pt x="2380" y="2080"/>
                    <a:pt x="2590" y="2051"/>
                    <a:pt x="2781" y="2064"/>
                  </a:cubicBezTo>
                  <a:lnTo>
                    <a:pt x="2064" y="2781"/>
                  </a:lnTo>
                  <a:cubicBezTo>
                    <a:pt x="2051" y="2590"/>
                    <a:pt x="2080" y="2380"/>
                    <a:pt x="2129" y="2129"/>
                  </a:cubicBezTo>
                  <a:close/>
                  <a:moveTo>
                    <a:pt x="2321" y="3364"/>
                  </a:moveTo>
                  <a:cubicBezTo>
                    <a:pt x="2270" y="3313"/>
                    <a:pt x="2226" y="3259"/>
                    <a:pt x="2191" y="3201"/>
                  </a:cubicBezTo>
                  <a:lnTo>
                    <a:pt x="3201" y="2191"/>
                  </a:lnTo>
                  <a:cubicBezTo>
                    <a:pt x="3259" y="2226"/>
                    <a:pt x="3313" y="2270"/>
                    <a:pt x="3364" y="2321"/>
                  </a:cubicBezTo>
                  <a:cubicBezTo>
                    <a:pt x="3415" y="2371"/>
                    <a:pt x="3458" y="2426"/>
                    <a:pt x="3494" y="2483"/>
                  </a:cubicBezTo>
                  <a:lnTo>
                    <a:pt x="2483" y="3494"/>
                  </a:lnTo>
                  <a:cubicBezTo>
                    <a:pt x="2426" y="3458"/>
                    <a:pt x="2371" y="3415"/>
                    <a:pt x="2321" y="3364"/>
                  </a:cubicBezTo>
                  <a:close/>
                  <a:moveTo>
                    <a:pt x="3556" y="3556"/>
                  </a:moveTo>
                  <a:cubicBezTo>
                    <a:pt x="3305" y="3604"/>
                    <a:pt x="3095" y="3634"/>
                    <a:pt x="2903" y="3620"/>
                  </a:cubicBezTo>
                  <a:lnTo>
                    <a:pt x="3621" y="2903"/>
                  </a:lnTo>
                  <a:cubicBezTo>
                    <a:pt x="3634" y="3095"/>
                    <a:pt x="3605" y="3305"/>
                    <a:pt x="3556" y="3556"/>
                  </a:cubicBezTo>
                  <a:close/>
                  <a:moveTo>
                    <a:pt x="3994" y="4751"/>
                  </a:moveTo>
                  <a:cubicBezTo>
                    <a:pt x="3972" y="4549"/>
                    <a:pt x="4002" y="4324"/>
                    <a:pt x="4054" y="4054"/>
                  </a:cubicBezTo>
                  <a:cubicBezTo>
                    <a:pt x="4324" y="4002"/>
                    <a:pt x="4549" y="3972"/>
                    <a:pt x="4751" y="3993"/>
                  </a:cubicBezTo>
                  <a:lnTo>
                    <a:pt x="3994" y="4751"/>
                  </a:lnTo>
                  <a:close/>
                </a:path>
              </a:pathLst>
            </a:custGeom>
            <a:solidFill>
              <a:schemeClr val="accent4">
                <a:lumMod val="100000"/>
              </a:schemeClr>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p>
          </p:txBody>
        </p:sp>
        <p:sp>
          <p:nvSpPr>
            <p:cNvPr id="210" name="ísḻïḍê">
              <a:extLst>
                <a:ext uri="{FF2B5EF4-FFF2-40B4-BE49-F238E27FC236}">
                  <a16:creationId xmlns:a16="http://schemas.microsoft.com/office/drawing/2014/main" id="{4D942838-C365-4FB7-9EA9-85B8BE390C7F}"/>
                </a:ext>
              </a:extLst>
            </p:cNvPr>
            <p:cNvSpPr/>
            <p:nvPr/>
          </p:nvSpPr>
          <p:spPr>
            <a:xfrm>
              <a:off x="9728638" y="2165385"/>
              <a:ext cx="776177" cy="776177"/>
            </a:xfrm>
            <a:prstGeom prst="arc">
              <a:avLst>
                <a:gd name="adj1" fmla="val 16200000"/>
                <a:gd name="adj2" fmla="val 14460067"/>
              </a:avLst>
            </a:prstGeom>
            <a:ln w="101600" cap="rnd">
              <a:solidFill>
                <a:schemeClr val="accent4"/>
              </a:solidFill>
            </a:ln>
          </p:spPr>
          <p:style>
            <a:lnRef idx="1">
              <a:schemeClr val="accent1"/>
            </a:lnRef>
            <a:fillRef idx="0">
              <a:schemeClr val="accent1"/>
            </a:fillRef>
            <a:effectRef idx="0">
              <a:schemeClr val="accent1"/>
            </a:effectRef>
            <a:fontRef idx="minor">
              <a:schemeClr val="tx1"/>
            </a:fontRef>
          </p:style>
          <p:txBody>
            <a:bodyPr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a:p>
          </p:txBody>
        </p:sp>
      </p:grpSp>
      <p:sp>
        <p:nvSpPr>
          <p:cNvPr id="204" name="ïś1iḑe">
            <a:extLst>
              <a:ext uri="{FF2B5EF4-FFF2-40B4-BE49-F238E27FC236}">
                <a16:creationId xmlns:a16="http://schemas.microsoft.com/office/drawing/2014/main" id="{6BC06256-2D6A-4F2F-82A9-4B96AEB44782}"/>
              </a:ext>
            </a:extLst>
          </p:cNvPr>
          <p:cNvSpPr/>
          <p:nvPr/>
        </p:nvSpPr>
        <p:spPr>
          <a:xfrm>
            <a:off x="6983548" y="1371950"/>
            <a:ext cx="1502505" cy="404371"/>
          </a:xfrm>
          <a:prstGeom prst="roundRect">
            <a:avLst>
              <a:gd name="adj" fmla="val 50000"/>
            </a:avLst>
          </a:prstGeom>
          <a:solidFill>
            <a:srgbClr val="0070C0"/>
          </a:solidFill>
          <a:ln w="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b" anchorCtr="0">
            <a:normAutofit fontScale="85000" lnSpcReduction="20000"/>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b="1" dirty="0">
                <a:solidFill>
                  <a:schemeClr val="bg1"/>
                </a:solidFill>
              </a:rPr>
              <a:t>运营协助</a:t>
            </a:r>
            <a:endParaRPr lang="en-US" altLang="zh-CN" b="1" dirty="0">
              <a:solidFill>
                <a:schemeClr val="bg1"/>
              </a:solidFill>
            </a:endParaRPr>
          </a:p>
        </p:txBody>
      </p:sp>
      <p:sp>
        <p:nvSpPr>
          <p:cNvPr id="294" name="圆角矩形 18">
            <a:extLst>
              <a:ext uri="{FF2B5EF4-FFF2-40B4-BE49-F238E27FC236}">
                <a16:creationId xmlns:a16="http://schemas.microsoft.com/office/drawing/2014/main" id="{FF5FDDF5-1E10-4A5D-80B2-2A103675353A}"/>
              </a:ext>
            </a:extLst>
          </p:cNvPr>
          <p:cNvSpPr/>
          <p:nvPr/>
        </p:nvSpPr>
        <p:spPr>
          <a:xfrm>
            <a:off x="244368" y="51470"/>
            <a:ext cx="3399039"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295" name="组合 294">
            <a:extLst>
              <a:ext uri="{FF2B5EF4-FFF2-40B4-BE49-F238E27FC236}">
                <a16:creationId xmlns:a16="http://schemas.microsoft.com/office/drawing/2014/main" id="{B8C05369-0BB6-4200-BD12-E3D618C4341C}"/>
              </a:ext>
            </a:extLst>
          </p:cNvPr>
          <p:cNvGrpSpPr/>
          <p:nvPr/>
        </p:nvGrpSpPr>
        <p:grpSpPr>
          <a:xfrm>
            <a:off x="333196" y="188367"/>
            <a:ext cx="118508" cy="118493"/>
            <a:chOff x="4486616" y="3001075"/>
            <a:chExt cx="274695" cy="274699"/>
          </a:xfrm>
        </p:grpSpPr>
        <p:sp>
          <p:nvSpPr>
            <p:cNvPr id="296" name="椭圆 295">
              <a:extLst>
                <a:ext uri="{FF2B5EF4-FFF2-40B4-BE49-F238E27FC236}">
                  <a16:creationId xmlns:a16="http://schemas.microsoft.com/office/drawing/2014/main" id="{890CAB1D-8C31-4FEE-B3F7-C95DB07B9B44}"/>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297" name="椭圆 296">
              <a:extLst>
                <a:ext uri="{FF2B5EF4-FFF2-40B4-BE49-F238E27FC236}">
                  <a16:creationId xmlns:a16="http://schemas.microsoft.com/office/drawing/2014/main" id="{4C64D371-EC27-4D4B-9F2F-6145B7AE58EC}"/>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298" name="文本框 70">
            <a:extLst>
              <a:ext uri="{FF2B5EF4-FFF2-40B4-BE49-F238E27FC236}">
                <a16:creationId xmlns:a16="http://schemas.microsoft.com/office/drawing/2014/main" id="{36D87C28-9D3E-4DF1-8BF8-53952AE08144}"/>
              </a:ext>
            </a:extLst>
          </p:cNvPr>
          <p:cNvSpPr txBox="1"/>
          <p:nvPr/>
        </p:nvSpPr>
        <p:spPr>
          <a:xfrm>
            <a:off x="467972" y="101953"/>
            <a:ext cx="3067112"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MVP</a:t>
            </a:r>
            <a:r>
              <a:rPr lang="zh-CN" altLang="en-US" sz="1600" b="1" dirty="0">
                <a:solidFill>
                  <a:schemeClr val="bg1"/>
                </a:solidFill>
                <a:latin typeface="微软雅黑" panose="020B0503020204020204" pitchFamily="34" charset="-122"/>
                <a:ea typeface="微软雅黑" panose="020B0503020204020204" pitchFamily="34" charset="-122"/>
              </a:rPr>
              <a:t>服务内容概要</a:t>
            </a:r>
          </a:p>
        </p:txBody>
      </p:sp>
      <p:grpSp>
        <p:nvGrpSpPr>
          <p:cNvPr id="299" name="组合 298">
            <a:extLst>
              <a:ext uri="{FF2B5EF4-FFF2-40B4-BE49-F238E27FC236}">
                <a16:creationId xmlns:a16="http://schemas.microsoft.com/office/drawing/2014/main" id="{0B63FD66-BFAC-4286-924C-E22BEA0B1F48}"/>
              </a:ext>
            </a:extLst>
          </p:cNvPr>
          <p:cNvGrpSpPr/>
          <p:nvPr/>
        </p:nvGrpSpPr>
        <p:grpSpPr>
          <a:xfrm>
            <a:off x="100248" y="222024"/>
            <a:ext cx="288238" cy="46067"/>
            <a:chOff x="4318304" y="3089060"/>
            <a:chExt cx="384317" cy="61430"/>
          </a:xfrm>
        </p:grpSpPr>
        <p:sp>
          <p:nvSpPr>
            <p:cNvPr id="300" name="圆角矩形 101">
              <a:extLst>
                <a:ext uri="{FF2B5EF4-FFF2-40B4-BE49-F238E27FC236}">
                  <a16:creationId xmlns:a16="http://schemas.microsoft.com/office/drawing/2014/main" id="{83A3D85E-574C-4D3E-A4C1-545F03AD3F38}"/>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301" name="圆角矩形 24">
              <a:extLst>
                <a:ext uri="{FF2B5EF4-FFF2-40B4-BE49-F238E27FC236}">
                  <a16:creationId xmlns:a16="http://schemas.microsoft.com/office/drawing/2014/main" id="{F4EB6F6C-8AA4-4B8B-9514-1FFC27C909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2" name="矩形 1">
            <a:extLst>
              <a:ext uri="{FF2B5EF4-FFF2-40B4-BE49-F238E27FC236}">
                <a16:creationId xmlns:a16="http://schemas.microsoft.com/office/drawing/2014/main" id="{102806B0-58B8-4763-A966-A935723D2136}"/>
              </a:ext>
            </a:extLst>
          </p:cNvPr>
          <p:cNvSpPr/>
          <p:nvPr/>
        </p:nvSpPr>
        <p:spPr>
          <a:xfrm>
            <a:off x="361394" y="870554"/>
            <a:ext cx="2075393" cy="4094257"/>
          </a:xfrm>
          <a:prstGeom prst="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F52D3DAE-C813-488E-85DB-61CAB3E2AF23}"/>
              </a:ext>
            </a:extLst>
          </p:cNvPr>
          <p:cNvSpPr/>
          <p:nvPr/>
        </p:nvSpPr>
        <p:spPr>
          <a:xfrm>
            <a:off x="2508088" y="870554"/>
            <a:ext cx="2027044" cy="4094256"/>
          </a:xfrm>
          <a:prstGeom prst="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AD3133CF-0F81-4B06-9E07-620FF50064DC}"/>
              </a:ext>
            </a:extLst>
          </p:cNvPr>
          <p:cNvSpPr/>
          <p:nvPr/>
        </p:nvSpPr>
        <p:spPr>
          <a:xfrm>
            <a:off x="6738513" y="879767"/>
            <a:ext cx="2075393" cy="4085044"/>
          </a:xfrm>
          <a:prstGeom prst="rect">
            <a:avLst/>
          </a:prstGeom>
          <a:solidFill>
            <a:srgbClr val="92D05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0E5A0F42-D36A-429C-A531-89DA4070BFDB}"/>
              </a:ext>
            </a:extLst>
          </p:cNvPr>
          <p:cNvSpPr/>
          <p:nvPr/>
        </p:nvSpPr>
        <p:spPr>
          <a:xfrm>
            <a:off x="4641813" y="862085"/>
            <a:ext cx="2005295" cy="4085044"/>
          </a:xfrm>
          <a:prstGeom prst="rect">
            <a:avLst/>
          </a:prstGeom>
          <a:solidFill>
            <a:srgbClr val="92D05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437971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294"/>
                                            </p:tgtEl>
                                            <p:attrNameLst>
                                              <p:attrName>style.visibility</p:attrName>
                                            </p:attrNameLst>
                                          </p:cBhvr>
                                          <p:to>
                                            <p:strVal val="visible"/>
                                          </p:to>
                                        </p:set>
                                        <p:anim calcmode="lin" valueType="num" p14:bounceEnd="50000">
                                          <p:cBhvr additive="base">
                                            <p:cTn id="10" dur="500" fill="hold"/>
                                            <p:tgtEl>
                                              <p:spTgt spid="294"/>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294"/>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298"/>
                                            </p:tgtEl>
                                            <p:attrNameLst>
                                              <p:attrName>style.visibility</p:attrName>
                                            </p:attrNameLst>
                                          </p:cBhvr>
                                          <p:to>
                                            <p:strVal val="visible"/>
                                          </p:to>
                                        </p:set>
                                        <p:animEffect transition="in" filter="barn(outVertical)">
                                          <p:cBhvr>
                                            <p:cTn id="15" dur="700"/>
                                            <p:tgtEl>
                                              <p:spTgt spid="29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99"/>
                                            </p:tgtEl>
                                            <p:attrNameLst>
                                              <p:attrName>style.visibility</p:attrName>
                                            </p:attrNameLst>
                                          </p:cBhvr>
                                          <p:to>
                                            <p:strVal val="visible"/>
                                          </p:to>
                                        </p:set>
                                        <p:animEffect transition="in" filter="wipe(left)">
                                          <p:cBhvr>
                                            <p:cTn id="19" dur="5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animBg="1"/>
          <p:bldP spid="29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294"/>
                                            </p:tgtEl>
                                            <p:attrNameLst>
                                              <p:attrName>style.visibility</p:attrName>
                                            </p:attrNameLst>
                                          </p:cBhvr>
                                          <p:to>
                                            <p:strVal val="visible"/>
                                          </p:to>
                                        </p:set>
                                        <p:anim calcmode="lin" valueType="num">
                                          <p:cBhvr additive="base">
                                            <p:cTn id="10" dur="500" fill="hold"/>
                                            <p:tgtEl>
                                              <p:spTgt spid="294"/>
                                            </p:tgtEl>
                                            <p:attrNameLst>
                                              <p:attrName>ppt_x</p:attrName>
                                            </p:attrNameLst>
                                          </p:cBhvr>
                                          <p:tavLst>
                                            <p:tav tm="0">
                                              <p:val>
                                                <p:strVal val="1+#ppt_w/2"/>
                                              </p:val>
                                            </p:tav>
                                            <p:tav tm="100000">
                                              <p:val>
                                                <p:strVal val="#ppt_x"/>
                                              </p:val>
                                            </p:tav>
                                          </p:tavLst>
                                        </p:anim>
                                        <p:anim calcmode="lin" valueType="num">
                                          <p:cBhvr additive="base">
                                            <p:cTn id="11" dur="500" fill="hold"/>
                                            <p:tgtEl>
                                              <p:spTgt spid="294"/>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298"/>
                                            </p:tgtEl>
                                            <p:attrNameLst>
                                              <p:attrName>style.visibility</p:attrName>
                                            </p:attrNameLst>
                                          </p:cBhvr>
                                          <p:to>
                                            <p:strVal val="visible"/>
                                          </p:to>
                                        </p:set>
                                        <p:animEffect transition="in" filter="barn(outVertical)">
                                          <p:cBhvr>
                                            <p:cTn id="15" dur="700"/>
                                            <p:tgtEl>
                                              <p:spTgt spid="29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99"/>
                                            </p:tgtEl>
                                            <p:attrNameLst>
                                              <p:attrName>style.visibility</p:attrName>
                                            </p:attrNameLst>
                                          </p:cBhvr>
                                          <p:to>
                                            <p:strVal val="visible"/>
                                          </p:to>
                                        </p:set>
                                        <p:animEffect transition="in" filter="wipe(left)">
                                          <p:cBhvr>
                                            <p:cTn id="19" dur="5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animBg="1"/>
          <p:bldP spid="298"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数据成熟度评估</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aphicFrame>
        <p:nvGraphicFramePr>
          <p:cNvPr id="3" name="表格 2">
            <a:extLst>
              <a:ext uri="{FF2B5EF4-FFF2-40B4-BE49-F238E27FC236}">
                <a16:creationId xmlns:a16="http://schemas.microsoft.com/office/drawing/2014/main" id="{8066E909-CE71-413E-A325-8AE7ABED6433}"/>
              </a:ext>
            </a:extLst>
          </p:cNvPr>
          <p:cNvGraphicFramePr>
            <a:graphicFrameLocks noGrp="1"/>
          </p:cNvGraphicFramePr>
          <p:nvPr>
            <p:extLst>
              <p:ext uri="{D42A27DB-BD31-4B8C-83A1-F6EECF244321}">
                <p14:modId xmlns:p14="http://schemas.microsoft.com/office/powerpoint/2010/main" val="1839638053"/>
              </p:ext>
            </p:extLst>
          </p:nvPr>
        </p:nvGraphicFramePr>
        <p:xfrm>
          <a:off x="1187624" y="987574"/>
          <a:ext cx="5778854" cy="3262314"/>
        </p:xfrm>
        <a:graphic>
          <a:graphicData uri="http://schemas.openxmlformats.org/drawingml/2006/table">
            <a:tbl>
              <a:tblPr/>
              <a:tblGrid>
                <a:gridCol w="486570">
                  <a:extLst>
                    <a:ext uri="{9D8B030D-6E8A-4147-A177-3AD203B41FA5}">
                      <a16:colId xmlns:a16="http://schemas.microsoft.com/office/drawing/2014/main" val="1728975643"/>
                    </a:ext>
                  </a:extLst>
                </a:gridCol>
                <a:gridCol w="359929">
                  <a:extLst>
                    <a:ext uri="{9D8B030D-6E8A-4147-A177-3AD203B41FA5}">
                      <a16:colId xmlns:a16="http://schemas.microsoft.com/office/drawing/2014/main" val="3380367105"/>
                    </a:ext>
                  </a:extLst>
                </a:gridCol>
                <a:gridCol w="986471">
                  <a:extLst>
                    <a:ext uri="{9D8B030D-6E8A-4147-A177-3AD203B41FA5}">
                      <a16:colId xmlns:a16="http://schemas.microsoft.com/office/drawing/2014/main" val="3024147640"/>
                    </a:ext>
                  </a:extLst>
                </a:gridCol>
                <a:gridCol w="986471">
                  <a:extLst>
                    <a:ext uri="{9D8B030D-6E8A-4147-A177-3AD203B41FA5}">
                      <a16:colId xmlns:a16="http://schemas.microsoft.com/office/drawing/2014/main" val="3320046319"/>
                    </a:ext>
                  </a:extLst>
                </a:gridCol>
                <a:gridCol w="986471">
                  <a:extLst>
                    <a:ext uri="{9D8B030D-6E8A-4147-A177-3AD203B41FA5}">
                      <a16:colId xmlns:a16="http://schemas.microsoft.com/office/drawing/2014/main" val="2222811607"/>
                    </a:ext>
                  </a:extLst>
                </a:gridCol>
                <a:gridCol w="986471">
                  <a:extLst>
                    <a:ext uri="{9D8B030D-6E8A-4147-A177-3AD203B41FA5}">
                      <a16:colId xmlns:a16="http://schemas.microsoft.com/office/drawing/2014/main" val="2080340001"/>
                    </a:ext>
                  </a:extLst>
                </a:gridCol>
                <a:gridCol w="986471">
                  <a:extLst>
                    <a:ext uri="{9D8B030D-6E8A-4147-A177-3AD203B41FA5}">
                      <a16:colId xmlns:a16="http://schemas.microsoft.com/office/drawing/2014/main" val="2446423296"/>
                    </a:ext>
                  </a:extLst>
                </a:gridCol>
              </a:tblGrid>
              <a:tr h="98858">
                <a:tc>
                  <a:txBody>
                    <a:bodyPr/>
                    <a:lstStyle/>
                    <a:p>
                      <a:pPr algn="ctr" fontAlgn="ctr"/>
                      <a:r>
                        <a:rPr lang="zh-CN" altLang="en-US" sz="600" b="1" i="0" u="none" strike="noStrike">
                          <a:solidFill>
                            <a:srgbClr val="000000"/>
                          </a:solidFill>
                          <a:effectLst/>
                          <a:latin typeface="等线" panose="02010600030101010101" pitchFamily="2" charset="-122"/>
                          <a:ea typeface="等线" panose="02010600030101010101" pitchFamily="2" charset="-122"/>
                        </a:rPr>
                        <a:t>一级</a:t>
                      </a:r>
                    </a:p>
                  </a:txBody>
                  <a:tcPr marL="5203" marR="5203" marT="52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effectLst/>
                          <a:latin typeface="等线" panose="02010600030101010101" pitchFamily="2" charset="-122"/>
                          <a:ea typeface="等线" panose="02010600030101010101" pitchFamily="2" charset="-122"/>
                        </a:rPr>
                        <a:t>二级</a:t>
                      </a:r>
                    </a:p>
                  </a:txBody>
                  <a:tcPr marL="5203" marR="5203" marT="52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effectLst/>
                          <a:latin typeface="等线" panose="02010600030101010101" pitchFamily="2" charset="-122"/>
                          <a:ea typeface="等线" panose="02010600030101010101" pitchFamily="2" charset="-122"/>
                        </a:rPr>
                        <a:t>三级</a:t>
                      </a:r>
                    </a:p>
                  </a:txBody>
                  <a:tcPr marL="5203" marR="5203" marT="52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初步</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发展中</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成熟</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领导</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C"/>
                    </a:solidFill>
                  </a:tcPr>
                </a:tc>
                <a:extLst>
                  <a:ext uri="{0D108BD9-81ED-4DB2-BD59-A6C34878D82A}">
                    <a16:rowId xmlns:a16="http://schemas.microsoft.com/office/drawing/2014/main" val="2147599460"/>
                  </a:ext>
                </a:extLst>
              </a:tr>
              <a:tr h="197716">
                <a:tc rowSpan="8">
                  <a:txBody>
                    <a:bodyPr/>
                    <a:lstStyle/>
                    <a:p>
                      <a:pPr algn="ctr" fontAlgn="ctr"/>
                      <a:r>
                        <a:rPr lang="zh-CN" altLang="en-US" sz="600" b="0" i="0" u="none" strike="noStrike">
                          <a:solidFill>
                            <a:srgbClr val="000000"/>
                          </a:solidFill>
                          <a:effectLst/>
                          <a:latin typeface="等线" panose="02010600030101010101" pitchFamily="2" charset="-122"/>
                          <a:ea typeface="等线" panose="02010600030101010101" pitchFamily="2" charset="-122"/>
                        </a:rPr>
                        <a:t>数据基础</a:t>
                      </a:r>
                    </a:p>
                  </a:txBody>
                  <a:tcPr marL="5203" marR="5203" marT="52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zh-CN" altLang="en-US" sz="600" b="0" i="0" u="none" strike="noStrike">
                          <a:solidFill>
                            <a:srgbClr val="000000"/>
                          </a:solidFill>
                          <a:effectLst/>
                          <a:latin typeface="等线" panose="02010600030101010101" pitchFamily="2" charset="-122"/>
                          <a:ea typeface="等线" panose="02010600030101010101" pitchFamily="2" charset="-122"/>
                        </a:rPr>
                        <a:t>数据源</a:t>
                      </a:r>
                    </a:p>
                  </a:txBody>
                  <a:tcPr marL="5203" marR="5203" marT="52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数据源</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交易数据</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交易、客户、营销</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交易、客户、营销、行为、商品、全渠道全触点数据</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私域数据</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外部数据</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28248400"/>
                  </a:ext>
                </a:extLst>
              </a:tr>
              <a:tr h="98858">
                <a:tc vMerge="1">
                  <a:txBody>
                    <a:bodyPr/>
                    <a:lstStyle/>
                    <a:p>
                      <a:endParaRPr lang="zh-CN" altLang="en-US"/>
                    </a:p>
                  </a:txBody>
                  <a:tcPr/>
                </a:tc>
                <a:tc rowSpan="5">
                  <a:txBody>
                    <a:bodyPr/>
                    <a:lstStyle/>
                    <a:p>
                      <a:pPr algn="ctr" fontAlgn="ctr"/>
                      <a:r>
                        <a:rPr lang="zh-CN" altLang="en-US" sz="600" b="0" i="0" u="none" strike="noStrike">
                          <a:solidFill>
                            <a:srgbClr val="000000"/>
                          </a:solidFill>
                          <a:effectLst/>
                          <a:latin typeface="等线" panose="02010600030101010101" pitchFamily="2" charset="-122"/>
                          <a:ea typeface="等线" panose="02010600030101010101" pitchFamily="2" charset="-122"/>
                        </a:rPr>
                        <a:t>数据技术</a:t>
                      </a:r>
                    </a:p>
                  </a:txBody>
                  <a:tcPr marL="5203" marR="5203" marT="52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整体性</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孤立系统</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统一数据平台</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完善数据中台</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735198249"/>
                  </a:ext>
                </a:extLst>
              </a:tr>
              <a:tr h="98858">
                <a:tc vMerge="1">
                  <a:txBody>
                    <a:bodyPr/>
                    <a:lstStyle/>
                    <a:p>
                      <a:endParaRPr lang="zh-CN" altLang="en-US"/>
                    </a:p>
                  </a:txBody>
                  <a:tcPr/>
                </a:tc>
                <a:tc vMerge="1">
                  <a:txBody>
                    <a:bodyPr/>
                    <a:lstStyle/>
                    <a:p>
                      <a:endParaRPr lang="zh-CN" altLang="en-US"/>
                    </a:p>
                  </a:txBody>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现代化</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线下数据</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en-US" sz="600" b="0" i="0" u="none" strike="noStrike">
                          <a:solidFill>
                            <a:srgbClr val="000000"/>
                          </a:solidFill>
                          <a:effectLst/>
                          <a:latin typeface="等线" panose="02010600030101010101" pitchFamily="2" charset="-122"/>
                          <a:ea typeface="等线" panose="02010600030101010101" pitchFamily="2" charset="-122"/>
                        </a:rPr>
                        <a:t>excel</a:t>
                      </a:r>
                      <a:r>
                        <a:rPr lang="zh-CN" altLang="en-US" sz="600" b="0" i="0" u="none" strike="noStrike">
                          <a:solidFill>
                            <a:srgbClr val="000000"/>
                          </a:solidFill>
                          <a:effectLst/>
                          <a:latin typeface="等线" panose="02010600030101010101" pitchFamily="2" charset="-122"/>
                          <a:ea typeface="等线" panose="02010600030101010101" pitchFamily="2" charset="-122"/>
                        </a:rPr>
                        <a:t>等</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数据库 </a:t>
                      </a:r>
                      <a:r>
                        <a:rPr lang="en-US" altLang="zh-CN" sz="600" b="0" i="0" u="none" strike="noStrike">
                          <a:solidFill>
                            <a:srgbClr val="000000"/>
                          </a:solidFill>
                          <a:effectLst/>
                          <a:latin typeface="等线" panose="02010600030101010101" pitchFamily="2" charset="-122"/>
                          <a:ea typeface="等线" panose="02010600030101010101" pitchFamily="2" charset="-122"/>
                        </a:rPr>
                        <a:t>+ </a:t>
                      </a:r>
                      <a:r>
                        <a:rPr lang="zh-CN" altLang="en-US" sz="600" b="0" i="0" u="none" strike="noStrike">
                          <a:solidFill>
                            <a:srgbClr val="000000"/>
                          </a:solidFill>
                          <a:effectLst/>
                          <a:latin typeface="等线" panose="02010600030101010101" pitchFamily="2" charset="-122"/>
                          <a:ea typeface="等线" panose="02010600030101010101" pitchFamily="2" charset="-122"/>
                        </a:rPr>
                        <a:t>数据仓库</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实时大数据平台</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自助易用的大数据平台</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86933477"/>
                  </a:ext>
                </a:extLst>
              </a:tr>
              <a:tr h="98858">
                <a:tc vMerge="1">
                  <a:txBody>
                    <a:bodyPr/>
                    <a:lstStyle/>
                    <a:p>
                      <a:endParaRPr lang="zh-CN" altLang="en-US"/>
                    </a:p>
                  </a:txBody>
                  <a:tcPr/>
                </a:tc>
                <a:tc vMerge="1">
                  <a:txBody>
                    <a:bodyPr/>
                    <a:lstStyle/>
                    <a:p>
                      <a:endParaRPr lang="zh-CN" altLang="en-US"/>
                    </a:p>
                  </a:txBody>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分析工具</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有限的报表</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基础报表平台</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分析工具</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灵活报表工具</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分析工具</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821775346"/>
                  </a:ext>
                </a:extLst>
              </a:tr>
              <a:tr h="98858">
                <a:tc vMerge="1">
                  <a:txBody>
                    <a:bodyPr/>
                    <a:lstStyle/>
                    <a:p>
                      <a:endParaRPr lang="zh-CN" altLang="en-US"/>
                    </a:p>
                  </a:txBody>
                  <a:tcPr/>
                </a:tc>
                <a:tc vMerge="1">
                  <a:txBody>
                    <a:bodyPr/>
                    <a:lstStyle/>
                    <a:p>
                      <a:endParaRPr lang="zh-CN" altLang="en-US"/>
                    </a:p>
                  </a:txBody>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ETL</a:t>
                      </a:r>
                      <a:r>
                        <a:rPr lang="zh-CN" altLang="en-US" sz="600" b="0" i="0" u="none" strike="noStrike">
                          <a:solidFill>
                            <a:srgbClr val="000000"/>
                          </a:solidFill>
                          <a:effectLst/>
                          <a:latin typeface="等线" panose="02010600030101010101" pitchFamily="2" charset="-122"/>
                          <a:ea typeface="等线" panose="02010600030101010101" pitchFamily="2" charset="-122"/>
                        </a:rPr>
                        <a:t>工具</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人工处理</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代码脚本</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可视化工具</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12908608"/>
                  </a:ext>
                </a:extLst>
              </a:tr>
              <a:tr h="197716">
                <a:tc vMerge="1">
                  <a:txBody>
                    <a:bodyPr/>
                    <a:lstStyle/>
                    <a:p>
                      <a:endParaRPr lang="zh-CN" altLang="en-US"/>
                    </a:p>
                  </a:txBody>
                  <a:tcPr/>
                </a:tc>
                <a:tc vMerge="1">
                  <a:txBody>
                    <a:bodyPr/>
                    <a:lstStyle/>
                    <a:p>
                      <a:endParaRPr lang="zh-CN" altLang="en-US"/>
                    </a:p>
                  </a:txBody>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AI</a:t>
                      </a:r>
                      <a:r>
                        <a:rPr lang="zh-CN" altLang="en-US" sz="600" b="0" i="0" u="none" strike="noStrike">
                          <a:solidFill>
                            <a:srgbClr val="000000"/>
                          </a:solidFill>
                          <a:effectLst/>
                          <a:latin typeface="等线" panose="02010600030101010101" pitchFamily="2" charset="-122"/>
                          <a:ea typeface="等线" panose="02010600030101010101" pitchFamily="2" charset="-122"/>
                        </a:rPr>
                        <a:t>技术</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无</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无</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开始使用</a:t>
                      </a:r>
                      <a:r>
                        <a:rPr lang="en-US" altLang="zh-CN" sz="600" b="0" i="0" u="none" strike="noStrike">
                          <a:solidFill>
                            <a:srgbClr val="000000"/>
                          </a:solidFill>
                          <a:effectLst/>
                          <a:latin typeface="等线" panose="02010600030101010101" pitchFamily="2" charset="-122"/>
                          <a:ea typeface="等线" panose="02010600030101010101" pitchFamily="2" charset="-122"/>
                        </a:rPr>
                        <a:t>AI</a:t>
                      </a:r>
                      <a:r>
                        <a:rPr lang="zh-CN" altLang="en-US" sz="600" b="0" i="0" u="none" strike="noStrike">
                          <a:solidFill>
                            <a:srgbClr val="000000"/>
                          </a:solidFill>
                          <a:effectLst/>
                          <a:latin typeface="等线" panose="02010600030101010101" pitchFamily="2" charset="-122"/>
                          <a:ea typeface="等线" panose="02010600030101010101" pitchFamily="2" charset="-122"/>
                        </a:rPr>
                        <a:t>技术</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altLang="zh-CN" sz="600" b="0" i="0" u="none" strike="noStrike">
                          <a:solidFill>
                            <a:srgbClr val="000000"/>
                          </a:solidFill>
                          <a:effectLst/>
                          <a:latin typeface="等线" panose="02010600030101010101" pitchFamily="2" charset="-122"/>
                          <a:ea typeface="等线" panose="02010600030101010101" pitchFamily="2" charset="-122"/>
                        </a:rPr>
                        <a:t>AI</a:t>
                      </a:r>
                      <a:r>
                        <a:rPr lang="zh-CN" altLang="en-US" sz="600" b="0" i="0" u="none" strike="noStrike">
                          <a:solidFill>
                            <a:srgbClr val="000000"/>
                          </a:solidFill>
                          <a:effectLst/>
                          <a:latin typeface="等线" panose="02010600030101010101" pitchFamily="2" charset="-122"/>
                          <a:ea typeface="等线" panose="02010600030101010101" pitchFamily="2" charset="-122"/>
                        </a:rPr>
                        <a:t>技术将数据分析推向预测阶段</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41383160"/>
                  </a:ext>
                </a:extLst>
              </a:tr>
              <a:tr h="197716">
                <a:tc vMerge="1">
                  <a:txBody>
                    <a:bodyPr/>
                    <a:lstStyle/>
                    <a:p>
                      <a:endParaRPr lang="zh-CN" altLang="en-US"/>
                    </a:p>
                  </a:txBody>
                  <a:tcPr/>
                </a:tc>
                <a:tc rowSpan="2">
                  <a:txBody>
                    <a:bodyPr/>
                    <a:lstStyle/>
                    <a:p>
                      <a:pPr algn="ctr" fontAlgn="ctr"/>
                      <a:r>
                        <a:rPr lang="zh-CN" altLang="en-US" sz="600" b="0" i="0" u="none" strike="noStrike">
                          <a:solidFill>
                            <a:srgbClr val="000000"/>
                          </a:solidFill>
                          <a:effectLst/>
                          <a:latin typeface="等线" panose="02010600030101010101" pitchFamily="2" charset="-122"/>
                          <a:ea typeface="等线" panose="02010600030101010101" pitchFamily="2" charset="-122"/>
                        </a:rPr>
                        <a:t>数据形态</a:t>
                      </a:r>
                    </a:p>
                  </a:txBody>
                  <a:tcPr marL="5203" marR="5203" marT="52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结构化</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原始数据</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业务需求的结构化</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基于业务的结构化、标签化数据</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549555321"/>
                  </a:ext>
                </a:extLst>
              </a:tr>
              <a:tr h="98858">
                <a:tc vMerge="1">
                  <a:txBody>
                    <a:bodyPr/>
                    <a:lstStyle/>
                    <a:p>
                      <a:endParaRPr lang="zh-CN" altLang="en-US"/>
                    </a:p>
                  </a:txBody>
                  <a:tcPr/>
                </a:tc>
                <a:tc vMerge="1">
                  <a:txBody>
                    <a:bodyPr/>
                    <a:lstStyle/>
                    <a:p>
                      <a:endParaRPr lang="zh-CN" altLang="en-US"/>
                    </a:p>
                  </a:txBody>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开放性</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个人掌握</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部门掌握</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公司统一集中开放自助使用</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81729551"/>
                  </a:ext>
                </a:extLst>
              </a:tr>
              <a:tr h="98858">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59484085"/>
                  </a:ext>
                </a:extLst>
              </a:tr>
              <a:tr h="296574">
                <a:tc rowSpan="12">
                  <a:txBody>
                    <a:bodyPr/>
                    <a:lstStyle/>
                    <a:p>
                      <a:pPr algn="ctr" fontAlgn="ctr"/>
                      <a:r>
                        <a:rPr lang="zh-CN" altLang="en-US" sz="600" b="0" i="0" u="none" strike="noStrike">
                          <a:solidFill>
                            <a:srgbClr val="000000"/>
                          </a:solidFill>
                          <a:effectLst/>
                          <a:latin typeface="等线" panose="02010600030101010101" pitchFamily="2" charset="-122"/>
                          <a:ea typeface="等线" panose="02010600030101010101" pitchFamily="2" charset="-122"/>
                        </a:rPr>
                        <a:t>数据资产化</a:t>
                      </a:r>
                    </a:p>
                  </a:txBody>
                  <a:tcPr marL="5203" marR="5203" marT="52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rowSpan="4">
                  <a:txBody>
                    <a:bodyPr/>
                    <a:lstStyle/>
                    <a:p>
                      <a:pPr algn="ctr" fontAlgn="ctr"/>
                      <a:r>
                        <a:rPr lang="zh-CN" altLang="en-US" sz="600" b="0" i="0" u="none" strike="noStrike">
                          <a:solidFill>
                            <a:srgbClr val="000000"/>
                          </a:solidFill>
                          <a:effectLst/>
                          <a:latin typeface="等线" panose="02010600030101010101" pitchFamily="2" charset="-122"/>
                          <a:ea typeface="等线" panose="02010600030101010101" pitchFamily="2" charset="-122"/>
                        </a:rPr>
                        <a:t>数据指标</a:t>
                      </a:r>
                    </a:p>
                  </a:txBody>
                  <a:tcPr marL="5203" marR="5203" marT="52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范围</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宏观交易指标</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交易、客户、营销指标</a:t>
                      </a:r>
                      <a:br>
                        <a:rPr lang="zh-CN" altLang="en-US" sz="600" b="0" i="0" u="none" strike="noStrike">
                          <a:solidFill>
                            <a:srgbClr val="000000"/>
                          </a:solidFill>
                          <a:effectLst/>
                          <a:latin typeface="等线" panose="02010600030101010101" pitchFamily="2" charset="-122"/>
                          <a:ea typeface="等线" panose="02010600030101010101" pitchFamily="2" charset="-122"/>
                        </a:rPr>
                      </a:b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交易、客户、营销、行为、商品、全渠道全触点业务指标</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私域数据指标</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外部数据指标</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598236517"/>
                  </a:ext>
                </a:extLst>
              </a:tr>
              <a:tr h="98858">
                <a:tc vMerge="1">
                  <a:txBody>
                    <a:bodyPr/>
                    <a:lstStyle/>
                    <a:p>
                      <a:endParaRPr lang="zh-CN" altLang="en-US"/>
                    </a:p>
                  </a:txBody>
                  <a:tcPr/>
                </a:tc>
                <a:tc vMerge="1">
                  <a:txBody>
                    <a:bodyPr/>
                    <a:lstStyle/>
                    <a:p>
                      <a:endParaRPr lang="zh-CN" altLang="en-US"/>
                    </a:p>
                  </a:txBody>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实时性</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月级、周级</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天级</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实时</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预测</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369931265"/>
                  </a:ext>
                </a:extLst>
              </a:tr>
              <a:tr h="197716">
                <a:tc vMerge="1">
                  <a:txBody>
                    <a:bodyPr/>
                    <a:lstStyle/>
                    <a:p>
                      <a:endParaRPr lang="zh-CN" altLang="en-US"/>
                    </a:p>
                  </a:txBody>
                  <a:tcPr/>
                </a:tc>
                <a:tc vMerge="1">
                  <a:txBody>
                    <a:bodyPr/>
                    <a:lstStyle/>
                    <a:p>
                      <a:endParaRPr lang="zh-CN" altLang="en-US"/>
                    </a:p>
                  </a:txBody>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灵活性</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dirty="0">
                          <a:solidFill>
                            <a:srgbClr val="000000"/>
                          </a:solidFill>
                          <a:effectLst/>
                          <a:latin typeface="等线" panose="02010600030101010101" pitchFamily="2" charset="-122"/>
                          <a:ea typeface="等线" panose="02010600030101010101" pitchFamily="2" charset="-122"/>
                        </a:rPr>
                        <a:t>固定少量指标</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指标拆解到可执行单元</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支持灵活上钻下探等分析方式</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726032529"/>
                  </a:ext>
                </a:extLst>
              </a:tr>
              <a:tr h="197716">
                <a:tc vMerge="1">
                  <a:txBody>
                    <a:bodyPr/>
                    <a:lstStyle/>
                    <a:p>
                      <a:endParaRPr lang="zh-CN" altLang="en-US"/>
                    </a:p>
                  </a:txBody>
                  <a:tcPr/>
                </a:tc>
                <a:tc vMerge="1">
                  <a:txBody>
                    <a:bodyPr/>
                    <a:lstStyle/>
                    <a:p>
                      <a:endParaRPr lang="zh-CN" altLang="en-US"/>
                    </a:p>
                  </a:txBody>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AI</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无</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无</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开始进行部份指标的学习预测</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大量关键指标通过</a:t>
                      </a:r>
                      <a:r>
                        <a:rPr lang="en-US" altLang="zh-CN" sz="600" b="0" i="0" u="none" strike="noStrike">
                          <a:solidFill>
                            <a:srgbClr val="000000"/>
                          </a:solidFill>
                          <a:effectLst/>
                          <a:latin typeface="等线" panose="02010600030101010101" pitchFamily="2" charset="-122"/>
                          <a:ea typeface="等线" panose="02010600030101010101" pitchFamily="2" charset="-122"/>
                        </a:rPr>
                        <a:t>AI</a:t>
                      </a:r>
                      <a:r>
                        <a:rPr lang="zh-CN" altLang="en-US" sz="600" b="0" i="0" u="none" strike="noStrike">
                          <a:solidFill>
                            <a:srgbClr val="000000"/>
                          </a:solidFill>
                          <a:effectLst/>
                          <a:latin typeface="等线" panose="02010600030101010101" pitchFamily="2" charset="-122"/>
                          <a:ea typeface="等线" panose="02010600030101010101" pitchFamily="2" charset="-122"/>
                        </a:rPr>
                        <a:t>进行趋势预测</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254130440"/>
                  </a:ext>
                </a:extLst>
              </a:tr>
              <a:tr h="197716">
                <a:tc vMerge="1">
                  <a:txBody>
                    <a:bodyPr/>
                    <a:lstStyle/>
                    <a:p>
                      <a:endParaRPr lang="zh-CN" altLang="en-US"/>
                    </a:p>
                  </a:txBody>
                  <a:tcPr/>
                </a:tc>
                <a:tc rowSpan="3">
                  <a:txBody>
                    <a:bodyPr/>
                    <a:lstStyle/>
                    <a:p>
                      <a:pPr algn="ctr" fontAlgn="ctr"/>
                      <a:r>
                        <a:rPr lang="zh-CN" altLang="en-US" sz="600" b="0" i="0" u="none" strike="noStrike">
                          <a:solidFill>
                            <a:srgbClr val="000000"/>
                          </a:solidFill>
                          <a:effectLst/>
                          <a:latin typeface="等线" panose="02010600030101010101" pitchFamily="2" charset="-122"/>
                          <a:ea typeface="等线" panose="02010600030101010101" pitchFamily="2" charset="-122"/>
                        </a:rPr>
                        <a:t>标签体系</a:t>
                      </a:r>
                    </a:p>
                  </a:txBody>
                  <a:tcPr marL="5203" marR="5203" marT="52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范围</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无</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少量客户标签</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交易、客户、营销、行为、商品、渠道标签</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能使用外部标签丰富？？</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736467447"/>
                  </a:ext>
                </a:extLst>
              </a:tr>
              <a:tr h="98858">
                <a:tc vMerge="1">
                  <a:txBody>
                    <a:bodyPr/>
                    <a:lstStyle/>
                    <a:p>
                      <a:endParaRPr lang="zh-CN" altLang="en-US"/>
                    </a:p>
                  </a:txBody>
                  <a:tcPr/>
                </a:tc>
                <a:tc vMerge="1">
                  <a:txBody>
                    <a:bodyPr/>
                    <a:lstStyle/>
                    <a:p>
                      <a:endParaRPr lang="zh-CN" altLang="en-US"/>
                    </a:p>
                  </a:txBody>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实时性</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固定</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天级</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实时</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0117204"/>
                  </a:ext>
                </a:extLst>
              </a:tr>
              <a:tr h="98858">
                <a:tc vMerge="1">
                  <a:txBody>
                    <a:bodyPr/>
                    <a:lstStyle/>
                    <a:p>
                      <a:endParaRPr lang="zh-CN" altLang="en-US"/>
                    </a:p>
                  </a:txBody>
                  <a:tcPr/>
                </a:tc>
                <a:tc vMerge="1">
                  <a:txBody>
                    <a:bodyPr/>
                    <a:lstStyle/>
                    <a:p>
                      <a:endParaRPr lang="zh-CN" altLang="en-US"/>
                    </a:p>
                  </a:txBody>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AI</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无</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无</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部分预测标签和算法标签</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大量预测标签支持业务发展</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560627875"/>
                  </a:ext>
                </a:extLst>
              </a:tr>
              <a:tr h="197716">
                <a:tc vMerge="1">
                  <a:txBody>
                    <a:bodyPr/>
                    <a:lstStyle/>
                    <a:p>
                      <a:endParaRPr lang="zh-CN" altLang="en-US"/>
                    </a:p>
                  </a:txBody>
                  <a:tcPr/>
                </a:tc>
                <a:tc rowSpan="2">
                  <a:txBody>
                    <a:bodyPr/>
                    <a:lstStyle/>
                    <a:p>
                      <a:pPr algn="ctr" fontAlgn="ctr"/>
                      <a:r>
                        <a:rPr lang="zh-CN" altLang="en-US" sz="600" b="0" i="0" u="none" strike="noStrike">
                          <a:solidFill>
                            <a:srgbClr val="000000"/>
                          </a:solidFill>
                          <a:effectLst/>
                          <a:latin typeface="等线" panose="02010600030101010101" pitchFamily="2" charset="-122"/>
                          <a:ea typeface="等线" panose="02010600030101010101" pitchFamily="2" charset="-122"/>
                        </a:rPr>
                        <a:t>数据应用</a:t>
                      </a:r>
                    </a:p>
                  </a:txBody>
                  <a:tcPr marL="5203" marR="5203" marT="52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数据分析模型</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altLang="zh-CN" sz="600" b="0" i="0" u="none" strike="noStrike">
                          <a:solidFill>
                            <a:srgbClr val="000000"/>
                          </a:solidFill>
                          <a:effectLst/>
                          <a:latin typeface="等线" panose="02010600030101010101" pitchFamily="2" charset="-122"/>
                          <a:ea typeface="等线" panose="02010600030101010101" pitchFamily="2" charset="-122"/>
                        </a:rPr>
                        <a:t>RFM</a:t>
                      </a:r>
                      <a:r>
                        <a:rPr lang="zh-CN" altLang="en-US" sz="600" b="0" i="0" u="none" strike="noStrike">
                          <a:solidFill>
                            <a:srgbClr val="000000"/>
                          </a:solidFill>
                          <a:effectLst/>
                          <a:latin typeface="等线" panose="02010600030101010101" pitchFamily="2" charset="-122"/>
                          <a:ea typeface="等线" panose="02010600030101010101" pitchFamily="2" charset="-122"/>
                        </a:rPr>
                        <a:t>模型 或者没有</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AIPL、 FAST </a:t>
                      </a:r>
                      <a:r>
                        <a:rPr lang="zh-CN" altLang="en-US" sz="600" b="0" i="0" u="none" strike="noStrike">
                          <a:solidFill>
                            <a:srgbClr val="000000"/>
                          </a:solidFill>
                          <a:effectLst/>
                          <a:latin typeface="等线" panose="02010600030101010101" pitchFamily="2" charset="-122"/>
                          <a:ea typeface="等线" panose="02010600030101010101" pitchFamily="2" charset="-122"/>
                        </a:rPr>
                        <a:t>等 体系模型</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zh-CN" altLang="en-US" sz="600" b="0" i="0" u="none" strike="noStrike">
                          <a:solidFill>
                            <a:srgbClr val="000000"/>
                          </a:solidFill>
                          <a:effectLst/>
                          <a:latin typeface="等线" panose="02010600030101010101" pitchFamily="2" charset="-122"/>
                          <a:ea typeface="等线" panose="02010600030101010101" pitchFamily="2" charset="-122"/>
                        </a:rPr>
                        <a:t>漏斗、留存等工具模型</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灵活使用分析模型指导运营</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9836080"/>
                  </a:ext>
                </a:extLst>
              </a:tr>
              <a:tr h="98858">
                <a:tc vMerge="1">
                  <a:txBody>
                    <a:bodyPr/>
                    <a:lstStyle/>
                    <a:p>
                      <a:endParaRPr lang="zh-CN" altLang="en-US"/>
                    </a:p>
                  </a:txBody>
                  <a:tcPr/>
                </a:tc>
                <a:tc vMerge="1">
                  <a:txBody>
                    <a:bodyPr/>
                    <a:lstStyle/>
                    <a:p>
                      <a:endParaRPr lang="zh-CN" altLang="en-US"/>
                    </a:p>
                  </a:txBody>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分群</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有限的细分分群</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基础的分群</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详细的细分分群和运营策略</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dirty="0">
                          <a:solidFill>
                            <a:srgbClr val="000000"/>
                          </a:solidFill>
                          <a:effectLst/>
                          <a:latin typeface="等线" panose="02010600030101010101" pitchFamily="2" charset="-122"/>
                          <a:ea typeface="等线" panose="02010600030101010101" pitchFamily="2" charset="-122"/>
                        </a:rPr>
                        <a:t>动态分群</a:t>
                      </a:r>
                      <a:r>
                        <a:rPr lang="en-US" altLang="zh-CN" sz="600" b="0" i="0" u="none" strike="noStrike" dirty="0">
                          <a:solidFill>
                            <a:srgbClr val="000000"/>
                          </a:solidFill>
                          <a:effectLst/>
                          <a:latin typeface="等线" panose="02010600030101010101" pitchFamily="2" charset="-122"/>
                          <a:ea typeface="等线" panose="02010600030101010101" pitchFamily="2" charset="-122"/>
                        </a:rPr>
                        <a:t>+</a:t>
                      </a:r>
                      <a:r>
                        <a:rPr lang="zh-CN" altLang="en-US" sz="600" b="0" i="0" u="none" strike="noStrike" dirty="0">
                          <a:solidFill>
                            <a:srgbClr val="000000"/>
                          </a:solidFill>
                          <a:effectLst/>
                          <a:latin typeface="等线" panose="02010600030101010101" pitchFamily="2" charset="-122"/>
                          <a:ea typeface="等线" panose="02010600030101010101" pitchFamily="2" charset="-122"/>
                        </a:rPr>
                        <a:t>智能运营策略推荐</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0235845"/>
                  </a:ext>
                </a:extLst>
              </a:tr>
              <a:tr h="197716">
                <a:tc vMerge="1">
                  <a:txBody>
                    <a:bodyPr/>
                    <a:lstStyle/>
                    <a:p>
                      <a:endParaRPr lang="zh-CN" altLang="en-US"/>
                    </a:p>
                  </a:txBody>
                  <a:tcPr/>
                </a:tc>
                <a:tc rowSpan="3">
                  <a:txBody>
                    <a:bodyPr/>
                    <a:lstStyle/>
                    <a:p>
                      <a:pPr algn="ctr" fontAlgn="ctr"/>
                      <a:r>
                        <a:rPr lang="zh-CN" altLang="en-US" sz="600" b="0" i="0" u="none" strike="noStrike">
                          <a:solidFill>
                            <a:srgbClr val="000000"/>
                          </a:solidFill>
                          <a:effectLst/>
                          <a:latin typeface="等线" panose="02010600030101010101" pitchFamily="2" charset="-122"/>
                          <a:ea typeface="等线" panose="02010600030101010101" pitchFamily="2" charset="-122"/>
                        </a:rPr>
                        <a:t>数据运营</a:t>
                      </a:r>
                    </a:p>
                  </a:txBody>
                  <a:tcPr marL="5203" marR="5203" marT="52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个性化生命周期沟通</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统一沟通策略</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自动化的沟通策略</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个性化自动化的沟通策略组合（配置多套自动策略）</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71073415"/>
                  </a:ext>
                </a:extLst>
              </a:tr>
              <a:tr h="98858">
                <a:tc vMerge="1">
                  <a:txBody>
                    <a:bodyPr/>
                    <a:lstStyle/>
                    <a:p>
                      <a:endParaRPr lang="zh-CN" altLang="en-US"/>
                    </a:p>
                  </a:txBody>
                  <a:tcPr/>
                </a:tc>
                <a:tc vMerge="1">
                  <a:txBody>
                    <a:bodyPr/>
                    <a:lstStyle/>
                    <a:p>
                      <a:endParaRPr lang="zh-CN" altLang="en-US"/>
                    </a:p>
                  </a:txBody>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精准营销能力？？</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统一营销</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有限的分群营销</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个性化、多波次运营方案</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240723279"/>
                  </a:ext>
                </a:extLst>
              </a:tr>
              <a:tr h="197716">
                <a:tc vMerge="1">
                  <a:txBody>
                    <a:bodyPr/>
                    <a:lstStyle/>
                    <a:p>
                      <a:endParaRPr lang="zh-CN" altLang="en-US"/>
                    </a:p>
                  </a:txBody>
                  <a:tcPr/>
                </a:tc>
                <a:tc vMerge="1">
                  <a:txBody>
                    <a:bodyPr/>
                    <a:lstStyle/>
                    <a:p>
                      <a:endParaRPr lang="zh-CN" altLang="en-US"/>
                    </a:p>
                  </a:txBody>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忠诚度体系？？</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无会员体系</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积分等级体系</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zh-CN" altLang="en-US" sz="600" b="0" i="0" u="none" strike="noStrike">
                          <a:solidFill>
                            <a:srgbClr val="000000"/>
                          </a:solidFill>
                          <a:effectLst/>
                          <a:latin typeface="等线" panose="02010600030101010101" pitchFamily="2" charset="-122"/>
                          <a:ea typeface="等线" panose="02010600030101010101" pitchFamily="2" charset="-122"/>
                        </a:rPr>
                        <a:t>付费会员</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a:solidFill>
                            <a:srgbClr val="000000"/>
                          </a:solidFill>
                          <a:effectLst/>
                          <a:latin typeface="等线" panose="02010600030101010101" pitchFamily="2" charset="-122"/>
                          <a:ea typeface="等线" panose="02010600030101010101" pitchFamily="2" charset="-122"/>
                        </a:rPr>
                        <a:t>数据驱动的会员权益与场景工具</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zh-CN" altLang="en-US" sz="600" b="0" i="0" u="none" strike="noStrike" dirty="0">
                          <a:solidFill>
                            <a:srgbClr val="000000"/>
                          </a:solidFill>
                          <a:effectLst/>
                          <a:latin typeface="等线" panose="02010600030101010101" pitchFamily="2" charset="-122"/>
                          <a:ea typeface="等线" panose="02010600030101010101" pitchFamily="2" charset="-122"/>
                        </a:rPr>
                        <a:t>个性化权益体系</a:t>
                      </a:r>
                    </a:p>
                  </a:txBody>
                  <a:tcPr marL="5203" marR="5203" marT="52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053424843"/>
                  </a:ext>
                </a:extLst>
              </a:tr>
            </a:tbl>
          </a:graphicData>
        </a:graphic>
      </p:graphicFrame>
    </p:spTree>
    <p:extLst>
      <p:ext uri="{BB962C8B-B14F-4D97-AF65-F5344CB8AC3E}">
        <p14:creationId xmlns:p14="http://schemas.microsoft.com/office/powerpoint/2010/main" val="264937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1347614"/>
            <a:ext cx="9144000" cy="2592288"/>
          </a:xfrm>
          <a:prstGeom prst="rect">
            <a:avLst/>
          </a:prstGeom>
          <a:solidFill>
            <a:schemeClr val="bg1">
              <a:lumMod val="7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139952" y="2152354"/>
            <a:ext cx="3618298" cy="1077218"/>
          </a:xfrm>
          <a:prstGeom prst="rect">
            <a:avLst/>
          </a:prstGeom>
          <a:noFill/>
        </p:spPr>
        <p:txBody>
          <a:bodyPr wrap="none" rtlCol="0">
            <a:spAutoFit/>
          </a:bodyPr>
          <a:lstStyle/>
          <a:p>
            <a:pPr marL="0" lvl="1"/>
            <a:r>
              <a:rPr lang="zh-CN" altLang="en-US" sz="1400" b="1" dirty="0">
                <a:solidFill>
                  <a:srgbClr val="080808"/>
                </a:solidFill>
                <a:latin typeface="+mj-ea"/>
                <a:ea typeface="+mj-ea"/>
              </a:rPr>
              <a:t> </a:t>
            </a:r>
            <a:r>
              <a:rPr lang="zh-CN" altLang="en-US" sz="2800" b="1" dirty="0">
                <a:solidFill>
                  <a:srgbClr val="080808"/>
                </a:solidFill>
                <a:latin typeface="+mj-ea"/>
                <a:ea typeface="+mj-ea"/>
              </a:rPr>
              <a:t>第六部分</a:t>
            </a:r>
            <a:endParaRPr lang="en-US" altLang="zh-CN" sz="2800" b="1" dirty="0">
              <a:solidFill>
                <a:srgbClr val="080808"/>
              </a:solidFill>
              <a:latin typeface="+mj-ea"/>
              <a:ea typeface="+mj-ea"/>
            </a:endParaRPr>
          </a:p>
          <a:p>
            <a:pPr marL="0" lvl="1"/>
            <a:r>
              <a:rPr lang="zh-CN" altLang="en-US" sz="3600" b="1" dirty="0">
                <a:solidFill>
                  <a:schemeClr val="accent4">
                    <a:lumMod val="50000"/>
                  </a:schemeClr>
                </a:solidFill>
                <a:latin typeface="+mj-ea"/>
                <a:ea typeface="+mj-ea"/>
              </a:rPr>
              <a:t>公司介绍</a:t>
            </a:r>
            <a:r>
              <a:rPr lang="en-US" altLang="zh-CN" sz="3600" b="1" dirty="0">
                <a:solidFill>
                  <a:schemeClr val="accent4">
                    <a:lumMod val="50000"/>
                  </a:schemeClr>
                </a:solidFill>
                <a:latin typeface="+mj-ea"/>
                <a:ea typeface="+mj-ea"/>
              </a:rPr>
              <a:t>-</a:t>
            </a:r>
            <a:r>
              <a:rPr lang="zh-CN" altLang="en-US" sz="3600" b="1" dirty="0">
                <a:solidFill>
                  <a:schemeClr val="accent4">
                    <a:lumMod val="50000"/>
                  </a:schemeClr>
                </a:solidFill>
                <a:latin typeface="+mj-ea"/>
                <a:ea typeface="+mj-ea"/>
              </a:rPr>
              <a:t>企加云</a:t>
            </a:r>
            <a:endParaRPr lang="en-US" altLang="zh-CN" sz="3600" b="1" dirty="0">
              <a:solidFill>
                <a:schemeClr val="accent4">
                  <a:lumMod val="50000"/>
                </a:schemeClr>
              </a:solidFill>
              <a:latin typeface="+mj-ea"/>
              <a:ea typeface="+mj-ea"/>
            </a:endParaRPr>
          </a:p>
        </p:txBody>
      </p:sp>
      <p:cxnSp>
        <p:nvCxnSpPr>
          <p:cNvPr id="13" name="直接连接符 12"/>
          <p:cNvCxnSpPr/>
          <p:nvPr/>
        </p:nvCxnSpPr>
        <p:spPr>
          <a:xfrm flipV="1">
            <a:off x="3635896" y="163564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23749" y="3475951"/>
            <a:ext cx="902846" cy="246221"/>
          </a:xfrm>
          <a:prstGeom prst="rect">
            <a:avLst/>
          </a:prstGeom>
          <a:noFill/>
        </p:spPr>
        <p:txBody>
          <a:bodyPr wrap="square" lIns="0" tIns="0" rIns="0" bIns="0" rtlCol="0">
            <a:spAutoFit/>
          </a:bodyPr>
          <a:lstStyle/>
          <a:p>
            <a:r>
              <a:rPr lang="en-US" altLang="zh-CN" sz="1600" dirty="0">
                <a:solidFill>
                  <a:srgbClr val="080808"/>
                </a:solidFill>
                <a:latin typeface="+mj-ea"/>
                <a:ea typeface="+mj-ea"/>
              </a:rPr>
              <a:t>PART 06</a:t>
            </a:r>
            <a:endParaRPr lang="zh-CN" altLang="en-US" sz="1600" dirty="0">
              <a:solidFill>
                <a:srgbClr val="080808"/>
              </a:solidFill>
              <a:latin typeface="+mj-ea"/>
              <a:ea typeface="+mj-ea"/>
            </a:endParaRPr>
          </a:p>
        </p:txBody>
      </p:sp>
      <p:grpSp>
        <p:nvGrpSpPr>
          <p:cNvPr id="16" name="组合 15"/>
          <p:cNvGrpSpPr/>
          <p:nvPr/>
        </p:nvGrpSpPr>
        <p:grpSpPr>
          <a:xfrm>
            <a:off x="1547664" y="2092375"/>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1777628" y="2306365"/>
            <a:ext cx="902846" cy="769441"/>
          </a:xfrm>
          <a:prstGeom prst="rect">
            <a:avLst/>
          </a:prstGeom>
          <a:noFill/>
        </p:spPr>
        <p:txBody>
          <a:bodyPr wrap="square" lIns="0" tIns="0" rIns="0" bIns="0" rtlCol="0">
            <a:spAutoFit/>
          </a:bodyPr>
          <a:lstStyle/>
          <a:p>
            <a:r>
              <a:rPr lang="en-US" altLang="zh-CN" sz="5000" b="1" dirty="0">
                <a:latin typeface="+mj-ea"/>
                <a:ea typeface="+mj-ea"/>
              </a:rPr>
              <a:t>06</a:t>
            </a:r>
            <a:endParaRPr lang="zh-CN" altLang="en-US" sz="5000" b="1" dirty="0">
              <a:latin typeface="+mj-ea"/>
              <a:ea typeface="+mj-ea"/>
            </a:endParaRPr>
          </a:p>
        </p:txBody>
      </p:sp>
    </p:spTree>
    <p:extLst>
      <p:ext uri="{BB962C8B-B14F-4D97-AF65-F5344CB8AC3E}">
        <p14:creationId xmlns:p14="http://schemas.microsoft.com/office/powerpoint/2010/main" val="121359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right)">
                                      <p:cBhvr>
                                        <p:cTn id="8" dur="500"/>
                                        <p:tgtEl>
                                          <p:spTgt spid="17"/>
                                        </p:tgtEl>
                                      </p:cBhvr>
                                    </p:animEffect>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400"/>
                                        <p:tgtEl>
                                          <p:spTgt spid="13"/>
                                        </p:tgtEl>
                                      </p:cBhvr>
                                    </p:animEffect>
                                  </p:childTnLst>
                                </p:cTn>
                              </p:par>
                            </p:childTnLst>
                          </p:cTn>
                        </p:par>
                        <p:par>
                          <p:cTn id="13" fill="hold">
                            <p:stCondLst>
                              <p:cond delay="9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400"/>
                                        <p:tgtEl>
                                          <p:spTgt spid="16"/>
                                        </p:tgtEl>
                                      </p:cBhvr>
                                    </p:animEffect>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400"/>
                                        <p:tgtEl>
                                          <p:spTgt spid="75"/>
                                        </p:tgtEl>
                                      </p:cBhvr>
                                    </p:animEffect>
                                  </p:childTnLst>
                                </p:cTn>
                              </p:par>
                            </p:childTnLst>
                          </p:cTn>
                        </p:par>
                        <p:par>
                          <p:cTn id="21" fill="hold">
                            <p:stCondLst>
                              <p:cond delay="1700"/>
                            </p:stCondLst>
                            <p:childTnLst>
                              <p:par>
                                <p:cTn id="22" presetID="1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400"/>
                                        <p:tgtEl>
                                          <p:spTgt spid="12"/>
                                        </p:tgtEl>
                                        <p:attrNameLst>
                                          <p:attrName>ppt_x</p:attrName>
                                        </p:attrNameLst>
                                      </p:cBhvr>
                                      <p:tavLst>
                                        <p:tav tm="0">
                                          <p:val>
                                            <p:strVal val="#ppt_x-#ppt_w*1.125000"/>
                                          </p:val>
                                        </p:tav>
                                        <p:tav tm="100000">
                                          <p:val>
                                            <p:strVal val="#ppt_x"/>
                                          </p:val>
                                        </p:tav>
                                      </p:tavLst>
                                    </p:anim>
                                    <p:animEffect transition="in" filter="wipe(right)">
                                      <p:cBhvr>
                                        <p:cTn id="25" dur="400"/>
                                        <p:tgtEl>
                                          <p:spTgt spid="12"/>
                                        </p:tgtEl>
                                      </p:cBhvr>
                                    </p:animEffect>
                                  </p:childTnLst>
                                </p:cTn>
                              </p:par>
                            </p:childTnLst>
                          </p:cTn>
                        </p:par>
                        <p:par>
                          <p:cTn id="26" fill="hold">
                            <p:stCondLst>
                              <p:cond delay="2100"/>
                            </p:stCondLst>
                            <p:childTnLst>
                              <p:par>
                                <p:cTn id="27" presetID="4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400"/>
                                        <p:tgtEl>
                                          <p:spTgt spid="14"/>
                                        </p:tgtEl>
                                      </p:cBhvr>
                                    </p:animEffect>
                                    <p:anim calcmode="lin" valueType="num">
                                      <p:cBhvr>
                                        <p:cTn id="30" dur="400" fill="hold"/>
                                        <p:tgtEl>
                                          <p:spTgt spid="14"/>
                                        </p:tgtEl>
                                        <p:attrNameLst>
                                          <p:attrName>ppt_x</p:attrName>
                                        </p:attrNameLst>
                                      </p:cBhvr>
                                      <p:tavLst>
                                        <p:tav tm="0">
                                          <p:val>
                                            <p:strVal val="#ppt_x"/>
                                          </p:val>
                                        </p:tav>
                                        <p:tav tm="100000">
                                          <p:val>
                                            <p:strVal val="#ppt_x"/>
                                          </p:val>
                                        </p:tav>
                                      </p:tavLst>
                                    </p:anim>
                                    <p:anim calcmode="lin" valueType="num">
                                      <p:cBhvr>
                                        <p:cTn id="31" dur="4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p:bldP spid="14" grpId="0"/>
      <p:bldP spid="7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梦想 </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使命 </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任务</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pSp>
        <p:nvGrpSpPr>
          <p:cNvPr id="11" name="组合 10">
            <a:extLst>
              <a:ext uri="{FF2B5EF4-FFF2-40B4-BE49-F238E27FC236}">
                <a16:creationId xmlns:a16="http://schemas.microsoft.com/office/drawing/2014/main" id="{510D8D10-F63E-471D-A547-E7B2E4282CF4}"/>
              </a:ext>
            </a:extLst>
          </p:cNvPr>
          <p:cNvGrpSpPr/>
          <p:nvPr/>
        </p:nvGrpSpPr>
        <p:grpSpPr>
          <a:xfrm>
            <a:off x="359069" y="1094578"/>
            <a:ext cx="2789084" cy="3427360"/>
            <a:chOff x="478759" y="1459438"/>
            <a:chExt cx="3718778" cy="4569813"/>
          </a:xfrm>
        </p:grpSpPr>
        <p:grpSp>
          <p:nvGrpSpPr>
            <p:cNvPr id="12" name="组合 11">
              <a:extLst>
                <a:ext uri="{FF2B5EF4-FFF2-40B4-BE49-F238E27FC236}">
                  <a16:creationId xmlns:a16="http://schemas.microsoft.com/office/drawing/2014/main" id="{B88BA195-57B6-47A7-8544-01E4DC6C739B}"/>
                </a:ext>
              </a:extLst>
            </p:cNvPr>
            <p:cNvGrpSpPr/>
            <p:nvPr/>
          </p:nvGrpSpPr>
          <p:grpSpPr>
            <a:xfrm>
              <a:off x="478759" y="1459438"/>
              <a:ext cx="3718778" cy="1115008"/>
              <a:chOff x="559837" y="2160037"/>
              <a:chExt cx="3718778" cy="1115008"/>
            </a:xfrm>
          </p:grpSpPr>
          <p:sp>
            <p:nvSpPr>
              <p:cNvPr id="16" name="矩形 15">
                <a:extLst>
                  <a:ext uri="{FF2B5EF4-FFF2-40B4-BE49-F238E27FC236}">
                    <a16:creationId xmlns:a16="http://schemas.microsoft.com/office/drawing/2014/main" id="{FA622A0F-1757-4920-A742-57C26CEB5AC1}"/>
                  </a:ext>
                </a:extLst>
              </p:cNvPr>
              <p:cNvSpPr/>
              <p:nvPr/>
            </p:nvSpPr>
            <p:spPr>
              <a:xfrm>
                <a:off x="559837" y="2160037"/>
                <a:ext cx="3718778" cy="1115008"/>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433ADB6E-393F-4C35-AF7C-E12E7EA4128E}"/>
                  </a:ext>
                </a:extLst>
              </p:cNvPr>
              <p:cNvSpPr txBox="1"/>
              <p:nvPr/>
            </p:nvSpPr>
            <p:spPr>
              <a:xfrm>
                <a:off x="621641" y="2297560"/>
                <a:ext cx="3595172" cy="783292"/>
              </a:xfrm>
              <a:prstGeom prst="rect">
                <a:avLst/>
              </a:prstGeom>
              <a:noFill/>
            </p:spPr>
            <p:txBody>
              <a:bodyPr wrap="none" rtlCol="0">
                <a:spAutoFit/>
              </a:bodyPr>
              <a:lstStyle>
                <a:defPPr>
                  <a:defRPr lang="zh-CN"/>
                </a:defPPr>
                <a:lvl1pPr algn="ctr">
                  <a:lnSpc>
                    <a:spcPct val="120000"/>
                  </a:lnSpc>
                  <a:defRPr b="1">
                    <a:solidFill>
                      <a:schemeClr val="bg1"/>
                    </a:solidFill>
                  </a:defRPr>
                </a:lvl1pPr>
              </a:lstStyle>
              <a:p>
                <a:r>
                  <a:rPr lang="zh-CN" altLang="zh-CN" sz="1400" dirty="0">
                    <a:latin typeface="微软雅黑" panose="020B0503020204020204" pitchFamily="34" charset="-122"/>
                    <a:ea typeface="微软雅黑" panose="020B0503020204020204" pitchFamily="34" charset="-122"/>
                    <a:sym typeface="+mn-lt"/>
                  </a:rPr>
                  <a:t>成为</a:t>
                </a:r>
                <a:r>
                  <a:rPr lang="en-US" altLang="zh-CN" sz="1400" dirty="0">
                    <a:latin typeface="微软雅黑" panose="020B0503020204020204" pitchFamily="34" charset="-122"/>
                    <a:ea typeface="微软雅黑" panose="020B0503020204020204" pitchFamily="34" charset="-122"/>
                    <a:sym typeface="+mn-lt"/>
                  </a:rPr>
                  <a:t>IOE</a:t>
                </a:r>
                <a:r>
                  <a:rPr lang="zh-CN" altLang="zh-CN" sz="1400" dirty="0">
                    <a:latin typeface="微软雅黑" panose="020B0503020204020204" pitchFamily="34" charset="-122"/>
                    <a:ea typeface="微软雅黑" panose="020B0503020204020204" pitchFamily="34" charset="-122"/>
                    <a:sym typeface="+mn-lt"/>
                  </a:rPr>
                  <a:t>的赋能者</a:t>
                </a:r>
                <a:endParaRPr lang="en-US" altLang="zh-CN" sz="1400" dirty="0">
                  <a:latin typeface="微软雅黑" panose="020B0503020204020204" pitchFamily="34" charset="-122"/>
                  <a:ea typeface="微软雅黑" panose="020B0503020204020204" pitchFamily="34" charset="-122"/>
                  <a:sym typeface="+mn-lt"/>
                </a:endParaRPr>
              </a:p>
              <a:p>
                <a:r>
                  <a:rPr lang="en-US" altLang="zh-CN" sz="1400" dirty="0">
                    <a:latin typeface="微软雅黑" panose="020B0503020204020204" pitchFamily="34" charset="-122"/>
                    <a:ea typeface="微软雅黑" panose="020B0503020204020204" pitchFamily="34" charset="-122"/>
                    <a:sym typeface="+mn-lt"/>
                  </a:rPr>
                  <a:t>IOE</a:t>
                </a:r>
                <a:r>
                  <a:rPr lang="zh-CN" altLang="en-US" sz="1400" dirty="0">
                    <a:latin typeface="微软雅黑" panose="020B0503020204020204" pitchFamily="34" charset="-122"/>
                    <a:ea typeface="微软雅黑" panose="020B0503020204020204" pitchFamily="34" charset="-122"/>
                    <a:sym typeface="+mn-lt"/>
                  </a:rPr>
                  <a:t>：</a:t>
                </a:r>
                <a:r>
                  <a:rPr lang="en-US" altLang="zh-CN" sz="1400" dirty="0">
                    <a:latin typeface="微软雅黑" panose="020B0503020204020204" pitchFamily="34" charset="-122"/>
                    <a:ea typeface="微软雅黑" panose="020B0503020204020204" pitchFamily="34" charset="-122"/>
                    <a:sym typeface="+mn-lt"/>
                  </a:rPr>
                  <a:t>Internet of Enterprises</a:t>
                </a:r>
              </a:p>
            </p:txBody>
          </p:sp>
        </p:grpSp>
        <p:cxnSp>
          <p:nvCxnSpPr>
            <p:cNvPr id="13" name="直接连接符 12">
              <a:extLst>
                <a:ext uri="{FF2B5EF4-FFF2-40B4-BE49-F238E27FC236}">
                  <a16:creationId xmlns:a16="http://schemas.microsoft.com/office/drawing/2014/main" id="{08354681-78F0-4E07-8BF2-49F3E82B650B}"/>
                </a:ext>
              </a:extLst>
            </p:cNvPr>
            <p:cNvCxnSpPr/>
            <p:nvPr/>
          </p:nvCxnSpPr>
          <p:spPr>
            <a:xfrm>
              <a:off x="485617" y="2571279"/>
              <a:ext cx="0" cy="3148385"/>
            </a:xfrm>
            <a:prstGeom prst="line">
              <a:avLst/>
            </a:prstGeom>
            <a:ln w="19050">
              <a:gradFill>
                <a:gsLst>
                  <a:gs pos="0">
                    <a:srgbClr val="F28F4C">
                      <a:alpha val="0"/>
                    </a:srgbClr>
                  </a:gs>
                  <a:gs pos="100000">
                    <a:srgbClr val="EE6B12"/>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3595A9A-CEE0-477B-A24C-0518C80BA8F8}"/>
                </a:ext>
              </a:extLst>
            </p:cNvPr>
            <p:cNvCxnSpPr/>
            <p:nvPr/>
          </p:nvCxnSpPr>
          <p:spPr>
            <a:xfrm>
              <a:off x="4188632" y="2571279"/>
              <a:ext cx="0" cy="3148385"/>
            </a:xfrm>
            <a:prstGeom prst="line">
              <a:avLst/>
            </a:prstGeom>
            <a:ln w="19050">
              <a:gradFill>
                <a:gsLst>
                  <a:gs pos="0">
                    <a:srgbClr val="F28F4C">
                      <a:alpha val="0"/>
                    </a:srgbClr>
                  </a:gs>
                  <a:gs pos="100000">
                    <a:srgbClr val="EE6B12"/>
                  </a:gs>
                </a:gsLst>
                <a:lin ang="5400000" scaled="0"/>
              </a:gra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2243249-0C20-4AA7-93CD-06F0C9878175}"/>
                </a:ext>
              </a:extLst>
            </p:cNvPr>
            <p:cNvSpPr txBox="1"/>
            <p:nvPr/>
          </p:nvSpPr>
          <p:spPr>
            <a:xfrm>
              <a:off x="675082" y="2808712"/>
              <a:ext cx="3323328" cy="3220539"/>
            </a:xfrm>
            <a:prstGeom prst="rect">
              <a:avLst/>
            </a:prstGeom>
            <a:noFill/>
          </p:spPr>
          <p:txBody>
            <a:bodyPr wrap="square" rtlCol="0">
              <a:spAutoFit/>
            </a:bodyPr>
            <a:lstStyle/>
            <a:p>
              <a:pPr algn="just">
                <a:lnSpc>
                  <a:spcPct val="130000"/>
                </a:lnSpc>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相对于发达国家，中国的企业</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IT</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基础薄弱，但是互联网发达，已经世界领先。中国已经有着世界上最发达，最大体量的数字化消费者</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just">
                <a:lnSpc>
                  <a:spcPct val="130000"/>
                </a:lnSpc>
              </a:pP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just">
                <a:lnSpc>
                  <a:spcPct val="130000"/>
                </a:lnSpc>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所以中国企业，尤其是</a:t>
              </a:r>
              <a:r>
                <a:rPr lang="en-US" altLang="zh-CN" sz="900"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ToC</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的企业，面临着巨大的挑战，同时也是难得的机会，通过互联网的赋能弯道超车，用世界领先的方式去接触，管理和服务最先进的数字化消费者</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just">
                <a:lnSpc>
                  <a:spcPct val="130000"/>
                </a:lnSpc>
              </a:pP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just">
                <a:lnSpc>
                  <a:spcPct val="130000"/>
                </a:lnSpc>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我们坚信，在将来，中国企业的</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IT</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能力将全部通过互联网连接，形成 </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Internet of Enterprises</a:t>
              </a:r>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30000"/>
                </a:lnSpc>
              </a:pPr>
              <a:endParaRPr lang="zh-CN" altLang="en-US" sz="900" dirty="0">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D2EBD1EB-85C4-4CE9-8FFE-E28EF992ABB6}"/>
              </a:ext>
            </a:extLst>
          </p:cNvPr>
          <p:cNvGrpSpPr/>
          <p:nvPr/>
        </p:nvGrpSpPr>
        <p:grpSpPr>
          <a:xfrm>
            <a:off x="3213445" y="1094578"/>
            <a:ext cx="2789084" cy="3195170"/>
            <a:chOff x="4284594" y="1459438"/>
            <a:chExt cx="3718778" cy="4260226"/>
          </a:xfrm>
        </p:grpSpPr>
        <p:grpSp>
          <p:nvGrpSpPr>
            <p:cNvPr id="19" name="组合 18">
              <a:extLst>
                <a:ext uri="{FF2B5EF4-FFF2-40B4-BE49-F238E27FC236}">
                  <a16:creationId xmlns:a16="http://schemas.microsoft.com/office/drawing/2014/main" id="{4CBC461F-0A1F-459B-A0B3-5D9A8CA7ABFD}"/>
                </a:ext>
              </a:extLst>
            </p:cNvPr>
            <p:cNvGrpSpPr/>
            <p:nvPr/>
          </p:nvGrpSpPr>
          <p:grpSpPr>
            <a:xfrm>
              <a:off x="4284594" y="1459438"/>
              <a:ext cx="3718778" cy="1115008"/>
              <a:chOff x="4352465" y="2160037"/>
              <a:chExt cx="3718778" cy="1115008"/>
            </a:xfrm>
          </p:grpSpPr>
          <p:sp>
            <p:nvSpPr>
              <p:cNvPr id="23" name="矩形 22">
                <a:extLst>
                  <a:ext uri="{FF2B5EF4-FFF2-40B4-BE49-F238E27FC236}">
                    <a16:creationId xmlns:a16="http://schemas.microsoft.com/office/drawing/2014/main" id="{8E3FB0E9-2174-4209-8FF5-970D16ED748C}"/>
                  </a:ext>
                </a:extLst>
              </p:cNvPr>
              <p:cNvSpPr/>
              <p:nvPr/>
            </p:nvSpPr>
            <p:spPr>
              <a:xfrm>
                <a:off x="4352465" y="2160037"/>
                <a:ext cx="3718778" cy="1115008"/>
              </a:xfrm>
              <a:prstGeom prst="rect">
                <a:avLst/>
              </a:prstGeom>
              <a:gradFill flip="none" rotWithShape="1">
                <a:gsLst>
                  <a:gs pos="0">
                    <a:srgbClr val="469CFD"/>
                  </a:gs>
                  <a:gs pos="100000">
                    <a:srgbClr val="3D70FC"/>
                  </a:gs>
                </a:gsLst>
                <a:lin ang="1800000" scaled="0"/>
                <a:tileRect/>
              </a:gradFill>
              <a:ln>
                <a:noFill/>
              </a:ln>
              <a:effectLst>
                <a:outerShdw blurRad="254000" dist="50800" dir="5400000" algn="t" rotWithShape="0">
                  <a:srgbClr val="3D70F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0F571115-3764-4550-BFB3-8D07E32D7F95}"/>
                  </a:ext>
                </a:extLst>
              </p:cNvPr>
              <p:cNvSpPr txBox="1"/>
              <p:nvPr/>
            </p:nvSpPr>
            <p:spPr>
              <a:xfrm>
                <a:off x="4532764" y="2274821"/>
                <a:ext cx="3358184" cy="783292"/>
              </a:xfrm>
              <a:prstGeom prst="rect">
                <a:avLst/>
              </a:prstGeom>
              <a:noFill/>
            </p:spPr>
            <p:txBody>
              <a:bodyPr wrap="none" rtlCol="0">
                <a:spAutoFit/>
              </a:bodyPr>
              <a:lstStyle/>
              <a:p>
                <a:pPr algn="ctr">
                  <a:lnSpc>
                    <a:spcPct val="120000"/>
                  </a:lnSpc>
                </a:pPr>
                <a:r>
                  <a:rPr lang="zh-CN" altLang="en-US" sz="1400" b="1" dirty="0">
                    <a:solidFill>
                      <a:schemeClr val="bg1"/>
                    </a:solidFill>
                    <a:latin typeface="微软雅黑" panose="020B0503020204020204" pitchFamily="34" charset="-122"/>
                    <a:ea typeface="微软雅黑" panose="020B0503020204020204" pitchFamily="34" charset="-122"/>
                  </a:rPr>
                  <a:t>本地互联网和企业服务</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1400" b="1" dirty="0">
                    <a:solidFill>
                      <a:schemeClr val="bg1"/>
                    </a:solidFill>
                    <a:latin typeface="微软雅黑" panose="020B0503020204020204" pitchFamily="34" charset="-122"/>
                    <a:ea typeface="微软雅黑" panose="020B0503020204020204" pitchFamily="34" charset="-122"/>
                  </a:rPr>
                  <a:t>混合基因的新一代企业服务商</a:t>
                </a:r>
              </a:p>
            </p:txBody>
          </p:sp>
        </p:grpSp>
        <p:cxnSp>
          <p:nvCxnSpPr>
            <p:cNvPr id="20" name="直接连接符 19">
              <a:extLst>
                <a:ext uri="{FF2B5EF4-FFF2-40B4-BE49-F238E27FC236}">
                  <a16:creationId xmlns:a16="http://schemas.microsoft.com/office/drawing/2014/main" id="{8A625509-7416-4930-9EB8-E4F716AA2CA0}"/>
                </a:ext>
              </a:extLst>
            </p:cNvPr>
            <p:cNvCxnSpPr/>
            <p:nvPr/>
          </p:nvCxnSpPr>
          <p:spPr>
            <a:xfrm>
              <a:off x="4291026" y="2571279"/>
              <a:ext cx="0" cy="3148385"/>
            </a:xfrm>
            <a:prstGeom prst="line">
              <a:avLst/>
            </a:prstGeom>
            <a:ln w="19050">
              <a:gradFill>
                <a:gsLst>
                  <a:gs pos="0">
                    <a:srgbClr val="469CFD"/>
                  </a:gs>
                  <a:gs pos="100000">
                    <a:srgbClr val="3D70FC">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CC00B04-0024-4D01-A6AC-6DB6FE30E94C}"/>
                </a:ext>
              </a:extLst>
            </p:cNvPr>
            <p:cNvCxnSpPr/>
            <p:nvPr/>
          </p:nvCxnSpPr>
          <p:spPr>
            <a:xfrm>
              <a:off x="7994041" y="2571279"/>
              <a:ext cx="0" cy="3148385"/>
            </a:xfrm>
            <a:prstGeom prst="line">
              <a:avLst/>
            </a:prstGeom>
            <a:ln w="19050">
              <a:gradFill>
                <a:gsLst>
                  <a:gs pos="0">
                    <a:srgbClr val="469CFD"/>
                  </a:gs>
                  <a:gs pos="100000">
                    <a:srgbClr val="3D70FC">
                      <a:alpha val="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C6F3F614-D8FD-4DCC-8E7D-BC473724D3B0}"/>
                </a:ext>
              </a:extLst>
            </p:cNvPr>
            <p:cNvSpPr txBox="1"/>
            <p:nvPr/>
          </p:nvSpPr>
          <p:spPr>
            <a:xfrm>
              <a:off x="4482319" y="2808712"/>
              <a:ext cx="3323328" cy="2500342"/>
            </a:xfrm>
            <a:prstGeom prst="rect">
              <a:avLst/>
            </a:prstGeom>
            <a:noFill/>
          </p:spPr>
          <p:txBody>
            <a:bodyPr wrap="square" rtlCol="0">
              <a:spAutoFit/>
            </a:bodyPr>
            <a:lstStyle>
              <a:defPPr>
                <a:defRPr lang="zh-CN"/>
              </a:defPPr>
              <a:lvl1pPr algn="just">
                <a:lnSpc>
                  <a:spcPct val="130000"/>
                </a:lnSpc>
                <a:defRPr sz="1200">
                  <a:solidFill>
                    <a:schemeClr val="tx1">
                      <a:lumMod val="75000"/>
                      <a:lumOff val="25000"/>
                    </a:schemeClr>
                  </a:solidFill>
                  <a:latin typeface="+mn-ea"/>
                  <a:cs typeface="+mn-ea"/>
                </a:defRPr>
              </a:lvl1pPr>
            </a:lstStyle>
            <a:p>
              <a:r>
                <a:rPr lang="zh-CN" altLang="en-US" sz="900" dirty="0">
                  <a:latin typeface="微软雅黑" panose="020B0503020204020204" pitchFamily="34" charset="-122"/>
                  <a:ea typeface="微软雅黑" panose="020B0503020204020204" pitchFamily="34" charset="-122"/>
                  <a:sym typeface="+mn-lt"/>
                </a:rPr>
                <a:t>中国</a:t>
              </a:r>
              <a:r>
                <a:rPr lang="en-US" altLang="zh-CN" sz="900" dirty="0" err="1">
                  <a:latin typeface="微软雅黑" panose="020B0503020204020204" pitchFamily="34" charset="-122"/>
                  <a:ea typeface="微软雅黑" panose="020B0503020204020204" pitchFamily="34" charset="-122"/>
                  <a:sym typeface="+mn-lt"/>
                </a:rPr>
                <a:t>ToC</a:t>
              </a:r>
              <a:r>
                <a:rPr lang="zh-CN" altLang="en-US" sz="900" dirty="0">
                  <a:latin typeface="微软雅黑" panose="020B0503020204020204" pitchFamily="34" charset="-122"/>
                  <a:ea typeface="微软雅黑" panose="020B0503020204020204" pitchFamily="34" charset="-122"/>
                  <a:sym typeface="+mn-lt"/>
                </a:rPr>
                <a:t>企业的</a:t>
              </a:r>
              <a:r>
                <a:rPr lang="en-US" altLang="zh-CN" sz="900" dirty="0">
                  <a:latin typeface="微软雅黑" panose="020B0503020204020204" pitchFamily="34" charset="-122"/>
                  <a:ea typeface="微软雅黑" panose="020B0503020204020204" pitchFamily="34" charset="-122"/>
                  <a:sym typeface="+mn-lt"/>
                </a:rPr>
                <a:t>IT</a:t>
              </a:r>
              <a:r>
                <a:rPr lang="zh-CN" altLang="en-US" sz="900" dirty="0">
                  <a:latin typeface="微软雅黑" panose="020B0503020204020204" pitchFamily="34" charset="-122"/>
                  <a:ea typeface="微软雅黑" panose="020B0503020204020204" pitchFamily="34" charset="-122"/>
                  <a:sym typeface="+mn-lt"/>
                </a:rPr>
                <a:t>需求，无论是互联网化的场景，数据的处理方式，部署方式，还是互联网运营方法论，传统的或者国外输入的</a:t>
              </a:r>
              <a:r>
                <a:rPr lang="en-US" altLang="zh-CN" sz="900" dirty="0">
                  <a:latin typeface="微软雅黑" panose="020B0503020204020204" pitchFamily="34" charset="-122"/>
                  <a:ea typeface="微软雅黑" panose="020B0503020204020204" pitchFamily="34" charset="-122"/>
                  <a:sym typeface="+mn-lt"/>
                </a:rPr>
                <a:t>IT</a:t>
              </a:r>
              <a:r>
                <a:rPr lang="zh-CN" altLang="en-US" sz="900" dirty="0">
                  <a:latin typeface="微软雅黑" panose="020B0503020204020204" pitchFamily="34" charset="-122"/>
                  <a:ea typeface="微软雅黑" panose="020B0503020204020204" pitchFamily="34" charset="-122"/>
                  <a:sym typeface="+mn-lt"/>
                </a:rPr>
                <a:t>供应商，通过单纯提供一个在海外验证过的场景，并且单单提供软件系统，而且数据中心可能还部署在国外，已经难以满足</a:t>
              </a:r>
              <a:endParaRPr lang="en-US" altLang="zh-CN" sz="900" dirty="0">
                <a:latin typeface="微软雅黑" panose="020B0503020204020204" pitchFamily="34" charset="-122"/>
                <a:ea typeface="微软雅黑" panose="020B0503020204020204" pitchFamily="34" charset="-122"/>
                <a:sym typeface="+mn-lt"/>
              </a:endParaRPr>
            </a:p>
            <a:p>
              <a:endParaRPr lang="en-US" altLang="zh-CN" sz="900" dirty="0">
                <a:latin typeface="微软雅黑" panose="020B0503020204020204" pitchFamily="34" charset="-122"/>
                <a:ea typeface="微软雅黑" panose="020B0503020204020204" pitchFamily="34" charset="-122"/>
                <a:sym typeface="+mn-lt"/>
              </a:endParaRPr>
            </a:p>
            <a:p>
              <a:r>
                <a:rPr lang="zh-CN" altLang="en-US" sz="900" dirty="0">
                  <a:latin typeface="微软雅黑" panose="020B0503020204020204" pitchFamily="34" charset="-122"/>
                  <a:ea typeface="微软雅黑" panose="020B0503020204020204" pitchFamily="34" charset="-122"/>
                  <a:sym typeface="+mn-lt"/>
                </a:rPr>
                <a:t>面对着巨大的数字化转型和互联网转型的浪潮，有着本地互联网和企业服务混合基因的新一代企业服务商应运而生</a:t>
              </a:r>
              <a:endParaRPr lang="zh-CN" altLang="en-US" sz="900" dirty="0">
                <a:latin typeface="微软雅黑" panose="020B0503020204020204" pitchFamily="34" charset="-122"/>
                <a:ea typeface="微软雅黑" panose="020B0503020204020204" pitchFamily="34" charset="-122"/>
              </a:endParaRPr>
            </a:p>
          </p:txBody>
        </p:sp>
      </p:grpSp>
      <p:grpSp>
        <p:nvGrpSpPr>
          <p:cNvPr id="25" name="组合 24">
            <a:extLst>
              <a:ext uri="{FF2B5EF4-FFF2-40B4-BE49-F238E27FC236}">
                <a16:creationId xmlns:a16="http://schemas.microsoft.com/office/drawing/2014/main" id="{65E055F1-5E5E-43A5-B0F4-7F88C634B2A8}"/>
              </a:ext>
            </a:extLst>
          </p:cNvPr>
          <p:cNvGrpSpPr/>
          <p:nvPr/>
        </p:nvGrpSpPr>
        <p:grpSpPr>
          <a:xfrm>
            <a:off x="6067821" y="1092204"/>
            <a:ext cx="2789084" cy="3197544"/>
            <a:chOff x="8090428" y="1456272"/>
            <a:chExt cx="3718778" cy="4263392"/>
          </a:xfrm>
        </p:grpSpPr>
        <p:grpSp>
          <p:nvGrpSpPr>
            <p:cNvPr id="26" name="组合 25">
              <a:extLst>
                <a:ext uri="{FF2B5EF4-FFF2-40B4-BE49-F238E27FC236}">
                  <a16:creationId xmlns:a16="http://schemas.microsoft.com/office/drawing/2014/main" id="{79DB8D90-1B59-46F8-9490-220645136B43}"/>
                </a:ext>
              </a:extLst>
            </p:cNvPr>
            <p:cNvGrpSpPr/>
            <p:nvPr/>
          </p:nvGrpSpPr>
          <p:grpSpPr>
            <a:xfrm>
              <a:off x="8090428" y="1456272"/>
              <a:ext cx="3718778" cy="1115008"/>
              <a:chOff x="8171506" y="2156871"/>
              <a:chExt cx="3718778" cy="1115008"/>
            </a:xfrm>
          </p:grpSpPr>
          <p:sp>
            <p:nvSpPr>
              <p:cNvPr id="30" name="矩形 29">
                <a:extLst>
                  <a:ext uri="{FF2B5EF4-FFF2-40B4-BE49-F238E27FC236}">
                    <a16:creationId xmlns:a16="http://schemas.microsoft.com/office/drawing/2014/main" id="{1C900CA7-AFBE-4C7B-A5CD-DD8D732BF41B}"/>
                  </a:ext>
                </a:extLst>
              </p:cNvPr>
              <p:cNvSpPr/>
              <p:nvPr/>
            </p:nvSpPr>
            <p:spPr>
              <a:xfrm>
                <a:off x="8171506" y="2156871"/>
                <a:ext cx="3718778" cy="1115008"/>
              </a:xfrm>
              <a:prstGeom prst="rect">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7FAA52CB-DF0D-4EFB-A8B0-23B29388584B}"/>
                  </a:ext>
                </a:extLst>
              </p:cNvPr>
              <p:cNvSpPr txBox="1"/>
              <p:nvPr/>
            </p:nvSpPr>
            <p:spPr>
              <a:xfrm>
                <a:off x="8207319" y="2282303"/>
                <a:ext cx="3647151" cy="783292"/>
              </a:xfrm>
              <a:prstGeom prst="rect">
                <a:avLst/>
              </a:prstGeom>
              <a:noFill/>
            </p:spPr>
            <p:txBody>
              <a:bodyPr wrap="square" rtlCol="0">
                <a:spAutoFit/>
              </a:bodyPr>
              <a:lstStyle/>
              <a:p>
                <a:pPr algn="ctr">
                  <a:lnSpc>
                    <a:spcPct val="120000"/>
                  </a:lnSpc>
                </a:pPr>
                <a:r>
                  <a:rPr lang="zh-CN" altLang="en-US" sz="1400" b="1" dirty="0">
                    <a:solidFill>
                      <a:schemeClr val="bg1"/>
                    </a:solidFill>
                    <a:latin typeface="微软雅黑" panose="020B0503020204020204" pitchFamily="34" charset="-122"/>
                    <a:ea typeface="微软雅黑" panose="020B0503020204020204" pitchFamily="34" charset="-122"/>
                  </a:rPr>
                  <a:t>为泛零售企业构建完整解决方案</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1400" b="1" dirty="0">
                    <a:solidFill>
                      <a:schemeClr val="bg1"/>
                    </a:solidFill>
                    <a:latin typeface="微软雅黑" panose="020B0503020204020204" pitchFamily="34" charset="-122"/>
                    <a:ea typeface="微软雅黑" panose="020B0503020204020204" pitchFamily="34" charset="-122"/>
                  </a:rPr>
                  <a:t>“系统</a:t>
                </a:r>
                <a:r>
                  <a:rPr lang="en-US" altLang="zh-CN" sz="1400" b="1" dirty="0">
                    <a:solidFill>
                      <a:schemeClr val="bg1"/>
                    </a:solidFill>
                    <a:latin typeface="微软雅黑" panose="020B0503020204020204" pitchFamily="34" charset="-122"/>
                    <a:ea typeface="微软雅黑" panose="020B0503020204020204" pitchFamily="34" charset="-122"/>
                  </a:rPr>
                  <a:t>+</a:t>
                </a:r>
                <a:r>
                  <a:rPr lang="zh-CN" altLang="en-US" sz="1400" b="1" dirty="0">
                    <a:solidFill>
                      <a:schemeClr val="bg1"/>
                    </a:solidFill>
                    <a:latin typeface="微软雅黑" panose="020B0503020204020204" pitchFamily="34" charset="-122"/>
                    <a:ea typeface="微软雅黑" panose="020B0503020204020204" pitchFamily="34" charset="-122"/>
                  </a:rPr>
                  <a:t>数据</a:t>
                </a:r>
                <a:r>
                  <a:rPr lang="en-US" altLang="zh-CN" sz="1400" b="1" dirty="0">
                    <a:solidFill>
                      <a:schemeClr val="bg1"/>
                    </a:solidFill>
                    <a:latin typeface="微软雅黑" panose="020B0503020204020204" pitchFamily="34" charset="-122"/>
                    <a:ea typeface="微软雅黑" panose="020B0503020204020204" pitchFamily="34" charset="-122"/>
                  </a:rPr>
                  <a:t>+</a:t>
                </a:r>
                <a:r>
                  <a:rPr lang="zh-CN" altLang="en-US" sz="1400" b="1" dirty="0">
                    <a:solidFill>
                      <a:schemeClr val="bg1"/>
                    </a:solidFill>
                    <a:latin typeface="微软雅黑" panose="020B0503020204020204" pitchFamily="34" charset="-122"/>
                    <a:ea typeface="微软雅黑" panose="020B0503020204020204" pitchFamily="34" charset="-122"/>
                  </a:rPr>
                  <a:t>运营落地”</a:t>
                </a:r>
              </a:p>
            </p:txBody>
          </p:sp>
        </p:grpSp>
        <p:cxnSp>
          <p:nvCxnSpPr>
            <p:cNvPr id="27" name="直接连接符 26">
              <a:extLst>
                <a:ext uri="{FF2B5EF4-FFF2-40B4-BE49-F238E27FC236}">
                  <a16:creationId xmlns:a16="http://schemas.microsoft.com/office/drawing/2014/main" id="{232835F1-4172-4129-A75E-3822AA42D200}"/>
                </a:ext>
              </a:extLst>
            </p:cNvPr>
            <p:cNvCxnSpPr/>
            <p:nvPr/>
          </p:nvCxnSpPr>
          <p:spPr>
            <a:xfrm>
              <a:off x="8096077" y="2571279"/>
              <a:ext cx="0" cy="3148385"/>
            </a:xfrm>
            <a:prstGeom prst="line">
              <a:avLst/>
            </a:prstGeom>
            <a:ln w="19050">
              <a:gradFill>
                <a:gsLst>
                  <a:gs pos="0">
                    <a:srgbClr val="F28F4C">
                      <a:alpha val="0"/>
                    </a:srgbClr>
                  </a:gs>
                  <a:gs pos="100000">
                    <a:srgbClr val="EE6B12"/>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868482D5-298C-4D65-B7F5-BA951E852D94}"/>
                </a:ext>
              </a:extLst>
            </p:cNvPr>
            <p:cNvCxnSpPr/>
            <p:nvPr/>
          </p:nvCxnSpPr>
          <p:spPr>
            <a:xfrm>
              <a:off x="11799092" y="2571279"/>
              <a:ext cx="0" cy="3148385"/>
            </a:xfrm>
            <a:prstGeom prst="line">
              <a:avLst/>
            </a:prstGeom>
            <a:ln w="19050">
              <a:gradFill>
                <a:gsLst>
                  <a:gs pos="0">
                    <a:srgbClr val="F28F4C">
                      <a:alpha val="0"/>
                    </a:srgbClr>
                  </a:gs>
                  <a:gs pos="100000">
                    <a:srgbClr val="EE6B12"/>
                  </a:gs>
                </a:gsLst>
                <a:lin ang="5400000" scaled="0"/>
              </a:gra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1CC09C8E-630E-4EC4-8412-714CC2D23C46}"/>
                </a:ext>
              </a:extLst>
            </p:cNvPr>
            <p:cNvSpPr txBox="1"/>
            <p:nvPr/>
          </p:nvSpPr>
          <p:spPr>
            <a:xfrm>
              <a:off x="8285921" y="2808712"/>
              <a:ext cx="3323327" cy="2020211"/>
            </a:xfrm>
            <a:prstGeom prst="rect">
              <a:avLst/>
            </a:prstGeom>
            <a:noFill/>
          </p:spPr>
          <p:txBody>
            <a:bodyPr wrap="square" rtlCol="0">
              <a:spAutoFit/>
            </a:bodyPr>
            <a:lstStyle>
              <a:defPPr>
                <a:defRPr lang="zh-CN"/>
              </a:defPPr>
              <a:lvl1pPr algn="just">
                <a:lnSpc>
                  <a:spcPct val="130000"/>
                </a:lnSpc>
                <a:defRPr sz="1200">
                  <a:solidFill>
                    <a:schemeClr val="tx1">
                      <a:lumMod val="75000"/>
                      <a:lumOff val="25000"/>
                    </a:schemeClr>
                  </a:solidFill>
                  <a:latin typeface="+mn-ea"/>
                  <a:cs typeface="+mn-ea"/>
                </a:defRPr>
              </a:lvl1pPr>
            </a:lstStyle>
            <a:p>
              <a:r>
                <a:rPr lang="zh-CN" altLang="en-US" sz="900" dirty="0">
                  <a:latin typeface="微软雅黑" panose="020B0503020204020204" pitchFamily="34" charset="-122"/>
                  <a:ea typeface="微软雅黑" panose="020B0503020204020204" pitchFamily="34" charset="-122"/>
                  <a:sym typeface="+mn-lt"/>
                </a:rPr>
                <a:t>系统方面，我们提供新一代的中台系统，基于互联网的多渠道，全域场景，重构企业的会员，营销，客服，订单等系统，对于</a:t>
              </a:r>
              <a:r>
                <a:rPr lang="zh-CN" altLang="zh-CN" sz="900" dirty="0">
                  <a:latin typeface="微软雅黑" panose="020B0503020204020204" pitchFamily="34" charset="-122"/>
                  <a:ea typeface="微软雅黑" panose="020B0503020204020204" pitchFamily="34" charset="-122"/>
                  <a:sym typeface="+mn-lt"/>
                </a:rPr>
                <a:t>线下</a:t>
              </a:r>
              <a:r>
                <a:rPr lang="zh-CN" altLang="en-US" sz="900" dirty="0">
                  <a:latin typeface="微软雅黑" panose="020B0503020204020204" pitchFamily="34" charset="-122"/>
                  <a:ea typeface="微软雅黑" panose="020B0503020204020204" pitchFamily="34" charset="-122"/>
                  <a:sym typeface="+mn-lt"/>
                </a:rPr>
                <a:t>场景</a:t>
              </a:r>
              <a:r>
                <a:rPr lang="zh-CN" altLang="zh-CN" sz="900" dirty="0">
                  <a:latin typeface="微软雅黑" panose="020B0503020204020204" pitchFamily="34" charset="-122"/>
                  <a:ea typeface="微软雅黑" panose="020B0503020204020204" pitchFamily="34" charset="-122"/>
                  <a:sym typeface="+mn-lt"/>
                </a:rPr>
                <a:t>提供人、货、场的</a:t>
              </a:r>
              <a:r>
                <a:rPr lang="zh-CN" altLang="en-US" sz="900" dirty="0">
                  <a:latin typeface="微软雅黑" panose="020B0503020204020204" pitchFamily="34" charset="-122"/>
                  <a:ea typeface="微软雅黑" panose="020B0503020204020204" pitchFamily="34" charset="-122"/>
                  <a:sym typeface="+mn-lt"/>
                </a:rPr>
                <a:t>数据</a:t>
              </a:r>
              <a:r>
                <a:rPr lang="zh-CN" altLang="zh-CN" sz="900" dirty="0">
                  <a:latin typeface="微软雅黑" panose="020B0503020204020204" pitchFamily="34" charset="-122"/>
                  <a:ea typeface="微软雅黑" panose="020B0503020204020204" pitchFamily="34" charset="-122"/>
                  <a:sym typeface="+mn-lt"/>
                </a:rPr>
                <a:t>化</a:t>
              </a:r>
              <a:r>
                <a:rPr lang="zh-CN" altLang="en-US" sz="900" dirty="0">
                  <a:latin typeface="微软雅黑" panose="020B0503020204020204" pitchFamily="34" charset="-122"/>
                  <a:ea typeface="微软雅黑" panose="020B0503020204020204" pitchFamily="34" charset="-122"/>
                  <a:sym typeface="+mn-lt"/>
                </a:rPr>
                <a:t>技术</a:t>
              </a:r>
              <a:r>
                <a:rPr lang="en-US" altLang="zh-CN" sz="900" dirty="0">
                  <a:latin typeface="微软雅黑" panose="020B0503020204020204" pitchFamily="34" charset="-122"/>
                  <a:ea typeface="微软雅黑" panose="020B0503020204020204" pitchFamily="34" charset="-122"/>
                  <a:sym typeface="+mn-lt"/>
                </a:rPr>
                <a:t>&amp;</a:t>
              </a:r>
              <a:r>
                <a:rPr lang="zh-CN" altLang="en-US" sz="900" dirty="0">
                  <a:latin typeface="微软雅黑" panose="020B0503020204020204" pitchFamily="34" charset="-122"/>
                  <a:ea typeface="微软雅黑" panose="020B0503020204020204" pitchFamily="34" charset="-122"/>
                  <a:sym typeface="+mn-lt"/>
                </a:rPr>
                <a:t>工具</a:t>
              </a:r>
              <a:endParaRPr lang="en-US" altLang="zh-CN" sz="900" dirty="0">
                <a:latin typeface="微软雅黑" panose="020B0503020204020204" pitchFamily="34" charset="-122"/>
                <a:ea typeface="微软雅黑" panose="020B0503020204020204" pitchFamily="34" charset="-122"/>
                <a:sym typeface="+mn-lt"/>
              </a:endParaRPr>
            </a:p>
            <a:p>
              <a:endParaRPr lang="en-US" altLang="zh-CN" sz="900" dirty="0">
                <a:latin typeface="微软雅黑" panose="020B0503020204020204" pitchFamily="34" charset="-122"/>
                <a:ea typeface="微软雅黑" panose="020B0503020204020204" pitchFamily="34" charset="-122"/>
                <a:sym typeface="+mn-lt"/>
              </a:endParaRPr>
            </a:p>
            <a:p>
              <a:r>
                <a:rPr lang="zh-CN" altLang="en-US" sz="900" dirty="0">
                  <a:latin typeface="微软雅黑" panose="020B0503020204020204" pitchFamily="34" charset="-122"/>
                  <a:ea typeface="微软雅黑" panose="020B0503020204020204" pitchFamily="34" charset="-122"/>
                  <a:sym typeface="+mn-lt"/>
                </a:rPr>
                <a:t>数据方面，为企业提供基于大数据和</a:t>
              </a:r>
              <a:r>
                <a:rPr lang="en-US" altLang="zh-CN" sz="900" dirty="0">
                  <a:latin typeface="微软雅黑" panose="020B0503020204020204" pitchFamily="34" charset="-122"/>
                  <a:ea typeface="微软雅黑" panose="020B0503020204020204" pitchFamily="34" charset="-122"/>
                  <a:sym typeface="+mn-lt"/>
                </a:rPr>
                <a:t>AI</a:t>
              </a:r>
              <a:r>
                <a:rPr lang="zh-CN" altLang="en-US" sz="900" dirty="0">
                  <a:latin typeface="微软雅黑" panose="020B0503020204020204" pitchFamily="34" charset="-122"/>
                  <a:ea typeface="微软雅黑" panose="020B0503020204020204" pitchFamily="34" charset="-122"/>
                  <a:sym typeface="+mn-lt"/>
                </a:rPr>
                <a:t>的数据中台。在运营方面，我们提供基于互联网运营方法论的咨询</a:t>
              </a:r>
              <a:endParaRPr lang="zh-CN" altLang="en-US" sz="9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190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1347614"/>
            <a:ext cx="9144000" cy="2592288"/>
          </a:xfrm>
          <a:prstGeom prst="rect">
            <a:avLst/>
          </a:prstGeom>
          <a:solidFill>
            <a:schemeClr val="bg1">
              <a:lumMod val="7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139952" y="2152354"/>
            <a:ext cx="4098751" cy="1077218"/>
          </a:xfrm>
          <a:prstGeom prst="rect">
            <a:avLst/>
          </a:prstGeom>
          <a:noFill/>
        </p:spPr>
        <p:txBody>
          <a:bodyPr wrap="none" rtlCol="0">
            <a:spAutoFit/>
          </a:bodyPr>
          <a:lstStyle/>
          <a:p>
            <a:pPr marL="0" lvl="1"/>
            <a:r>
              <a:rPr lang="zh-CN" altLang="en-US" sz="1400" b="1" dirty="0">
                <a:solidFill>
                  <a:srgbClr val="080808"/>
                </a:solidFill>
                <a:latin typeface="+mj-ea"/>
                <a:ea typeface="+mj-ea"/>
              </a:rPr>
              <a:t> </a:t>
            </a:r>
            <a:r>
              <a:rPr lang="zh-CN" altLang="en-US" sz="2800" b="1" dirty="0">
                <a:solidFill>
                  <a:srgbClr val="080808"/>
                </a:solidFill>
                <a:latin typeface="+mj-ea"/>
                <a:ea typeface="+mj-ea"/>
              </a:rPr>
              <a:t>第一部分</a:t>
            </a:r>
            <a:endParaRPr lang="en-US" altLang="zh-CN" sz="2800" b="1" dirty="0">
              <a:solidFill>
                <a:srgbClr val="080808"/>
              </a:solidFill>
              <a:latin typeface="+mj-ea"/>
              <a:ea typeface="+mj-ea"/>
            </a:endParaRPr>
          </a:p>
          <a:p>
            <a:pPr marL="0" lvl="1"/>
            <a:r>
              <a:rPr lang="en-US" altLang="zh-CN" sz="3600" b="1" dirty="0">
                <a:solidFill>
                  <a:schemeClr val="accent4">
                    <a:lumMod val="50000"/>
                  </a:schemeClr>
                </a:solidFill>
                <a:latin typeface="+mj-ea"/>
                <a:ea typeface="+mj-ea"/>
              </a:rPr>
              <a:t>FAST</a:t>
            </a:r>
            <a:r>
              <a:rPr lang="zh-CN" altLang="en-US" sz="3600" b="1" dirty="0">
                <a:solidFill>
                  <a:schemeClr val="accent4">
                    <a:lumMod val="50000"/>
                  </a:schemeClr>
                </a:solidFill>
                <a:latin typeface="+mj-ea"/>
                <a:ea typeface="+mj-ea"/>
              </a:rPr>
              <a:t>模型专案介绍</a:t>
            </a:r>
            <a:endParaRPr lang="en-US" altLang="zh-CN" sz="3600" b="1" dirty="0">
              <a:solidFill>
                <a:schemeClr val="accent4">
                  <a:lumMod val="50000"/>
                </a:schemeClr>
              </a:solidFill>
              <a:latin typeface="+mj-ea"/>
              <a:ea typeface="+mj-ea"/>
            </a:endParaRPr>
          </a:p>
        </p:txBody>
      </p:sp>
      <p:cxnSp>
        <p:nvCxnSpPr>
          <p:cNvPr id="13" name="直接连接符 12"/>
          <p:cNvCxnSpPr/>
          <p:nvPr/>
        </p:nvCxnSpPr>
        <p:spPr>
          <a:xfrm flipV="1">
            <a:off x="3635896" y="163564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23749" y="3475951"/>
            <a:ext cx="902846" cy="246221"/>
          </a:xfrm>
          <a:prstGeom prst="rect">
            <a:avLst/>
          </a:prstGeom>
          <a:noFill/>
        </p:spPr>
        <p:txBody>
          <a:bodyPr wrap="square" lIns="0" tIns="0" rIns="0" bIns="0" rtlCol="0">
            <a:spAutoFit/>
          </a:bodyPr>
          <a:lstStyle/>
          <a:p>
            <a:r>
              <a:rPr lang="en-US" altLang="zh-CN" sz="1600" dirty="0">
                <a:solidFill>
                  <a:srgbClr val="080808"/>
                </a:solidFill>
                <a:latin typeface="+mj-ea"/>
                <a:ea typeface="+mj-ea"/>
              </a:rPr>
              <a:t>PART 01</a:t>
            </a:r>
            <a:endParaRPr lang="zh-CN" altLang="en-US" sz="1600" dirty="0">
              <a:solidFill>
                <a:srgbClr val="080808"/>
              </a:solidFill>
              <a:latin typeface="+mj-ea"/>
              <a:ea typeface="+mj-ea"/>
            </a:endParaRPr>
          </a:p>
        </p:txBody>
      </p:sp>
      <p:grpSp>
        <p:nvGrpSpPr>
          <p:cNvPr id="16" name="组合 15"/>
          <p:cNvGrpSpPr/>
          <p:nvPr/>
        </p:nvGrpSpPr>
        <p:grpSpPr>
          <a:xfrm>
            <a:off x="1547664" y="2092375"/>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1777628" y="2306365"/>
            <a:ext cx="902846" cy="769441"/>
          </a:xfrm>
          <a:prstGeom prst="rect">
            <a:avLst/>
          </a:prstGeom>
          <a:noFill/>
        </p:spPr>
        <p:txBody>
          <a:bodyPr wrap="square" lIns="0" tIns="0" rIns="0" bIns="0" rtlCol="0">
            <a:spAutoFit/>
          </a:bodyPr>
          <a:lstStyle/>
          <a:p>
            <a:r>
              <a:rPr lang="en-US" altLang="zh-CN" sz="5000" b="1" dirty="0">
                <a:latin typeface="+mj-ea"/>
                <a:ea typeface="+mj-ea"/>
              </a:rPr>
              <a:t>01</a:t>
            </a:r>
            <a:endParaRPr lang="zh-CN" altLang="en-US" sz="50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right)">
                                      <p:cBhvr>
                                        <p:cTn id="8" dur="500"/>
                                        <p:tgtEl>
                                          <p:spTgt spid="17"/>
                                        </p:tgtEl>
                                      </p:cBhvr>
                                    </p:animEffect>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400"/>
                                        <p:tgtEl>
                                          <p:spTgt spid="13"/>
                                        </p:tgtEl>
                                      </p:cBhvr>
                                    </p:animEffect>
                                  </p:childTnLst>
                                </p:cTn>
                              </p:par>
                            </p:childTnLst>
                          </p:cTn>
                        </p:par>
                        <p:par>
                          <p:cTn id="13" fill="hold">
                            <p:stCondLst>
                              <p:cond delay="9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400"/>
                                        <p:tgtEl>
                                          <p:spTgt spid="16"/>
                                        </p:tgtEl>
                                      </p:cBhvr>
                                    </p:animEffect>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400"/>
                                        <p:tgtEl>
                                          <p:spTgt spid="75"/>
                                        </p:tgtEl>
                                      </p:cBhvr>
                                    </p:animEffect>
                                  </p:childTnLst>
                                </p:cTn>
                              </p:par>
                            </p:childTnLst>
                          </p:cTn>
                        </p:par>
                        <p:par>
                          <p:cTn id="21" fill="hold">
                            <p:stCondLst>
                              <p:cond delay="1700"/>
                            </p:stCondLst>
                            <p:childTnLst>
                              <p:par>
                                <p:cTn id="22" presetID="1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400"/>
                                        <p:tgtEl>
                                          <p:spTgt spid="12"/>
                                        </p:tgtEl>
                                        <p:attrNameLst>
                                          <p:attrName>ppt_x</p:attrName>
                                        </p:attrNameLst>
                                      </p:cBhvr>
                                      <p:tavLst>
                                        <p:tav tm="0">
                                          <p:val>
                                            <p:strVal val="#ppt_x-#ppt_w*1.125000"/>
                                          </p:val>
                                        </p:tav>
                                        <p:tav tm="100000">
                                          <p:val>
                                            <p:strVal val="#ppt_x"/>
                                          </p:val>
                                        </p:tav>
                                      </p:tavLst>
                                    </p:anim>
                                    <p:animEffect transition="in" filter="wipe(right)">
                                      <p:cBhvr>
                                        <p:cTn id="25" dur="400"/>
                                        <p:tgtEl>
                                          <p:spTgt spid="12"/>
                                        </p:tgtEl>
                                      </p:cBhvr>
                                    </p:animEffect>
                                  </p:childTnLst>
                                </p:cTn>
                              </p:par>
                            </p:childTnLst>
                          </p:cTn>
                        </p:par>
                        <p:par>
                          <p:cTn id="26" fill="hold">
                            <p:stCondLst>
                              <p:cond delay="2100"/>
                            </p:stCondLst>
                            <p:childTnLst>
                              <p:par>
                                <p:cTn id="27" presetID="4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400"/>
                                        <p:tgtEl>
                                          <p:spTgt spid="14"/>
                                        </p:tgtEl>
                                      </p:cBhvr>
                                    </p:animEffect>
                                    <p:anim calcmode="lin" valueType="num">
                                      <p:cBhvr>
                                        <p:cTn id="30" dur="400" fill="hold"/>
                                        <p:tgtEl>
                                          <p:spTgt spid="14"/>
                                        </p:tgtEl>
                                        <p:attrNameLst>
                                          <p:attrName>ppt_x</p:attrName>
                                        </p:attrNameLst>
                                      </p:cBhvr>
                                      <p:tavLst>
                                        <p:tav tm="0">
                                          <p:val>
                                            <p:strVal val="#ppt_x"/>
                                          </p:val>
                                        </p:tav>
                                        <p:tav tm="100000">
                                          <p:val>
                                            <p:strVal val="#ppt_x"/>
                                          </p:val>
                                        </p:tav>
                                      </p:tavLst>
                                    </p:anim>
                                    <p:anim calcmode="lin" valueType="num">
                                      <p:cBhvr>
                                        <p:cTn id="31" dur="4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p:bldP spid="14" grpId="0"/>
      <p:bldP spid="7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发展历程</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pSp>
        <p:nvGrpSpPr>
          <p:cNvPr id="32" name="组合 31">
            <a:extLst>
              <a:ext uri="{FF2B5EF4-FFF2-40B4-BE49-F238E27FC236}">
                <a16:creationId xmlns:a16="http://schemas.microsoft.com/office/drawing/2014/main" id="{8427560E-D01A-4EE0-A7FB-55665C31B769}"/>
              </a:ext>
            </a:extLst>
          </p:cNvPr>
          <p:cNvGrpSpPr/>
          <p:nvPr/>
        </p:nvGrpSpPr>
        <p:grpSpPr>
          <a:xfrm rot="21178586">
            <a:off x="483084" y="1653050"/>
            <a:ext cx="7732288" cy="2534497"/>
            <a:chOff x="902938" y="2192516"/>
            <a:chExt cx="10309717" cy="3379329"/>
          </a:xfrm>
        </p:grpSpPr>
        <p:sp>
          <p:nvSpPr>
            <p:cNvPr id="33" name="流程图: 手动输入 9">
              <a:extLst>
                <a:ext uri="{FF2B5EF4-FFF2-40B4-BE49-F238E27FC236}">
                  <a16:creationId xmlns:a16="http://schemas.microsoft.com/office/drawing/2014/main" id="{7E1E8D68-003C-41D9-BD74-FE6E2F7F25ED}"/>
                </a:ext>
              </a:extLst>
            </p:cNvPr>
            <p:cNvSpPr/>
            <p:nvPr/>
          </p:nvSpPr>
          <p:spPr>
            <a:xfrm>
              <a:off x="902938" y="2696712"/>
              <a:ext cx="9865222" cy="287513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2179 h 20179"/>
                <a:gd name="connsiteX1" fmla="*/ 9946 w 10000"/>
                <a:gd name="connsiteY1" fmla="*/ 0 h 20179"/>
                <a:gd name="connsiteX2" fmla="*/ 10000 w 10000"/>
                <a:gd name="connsiteY2" fmla="*/ 20179 h 20179"/>
                <a:gd name="connsiteX3" fmla="*/ 0 w 10000"/>
                <a:gd name="connsiteY3" fmla="*/ 20179 h 20179"/>
                <a:gd name="connsiteX4" fmla="*/ 0 w 10000"/>
                <a:gd name="connsiteY4" fmla="*/ 12179 h 20179"/>
                <a:gd name="connsiteX0" fmla="*/ 0 w 10000"/>
                <a:gd name="connsiteY0" fmla="*/ 12179 h 20179"/>
                <a:gd name="connsiteX1" fmla="*/ 9946 w 10000"/>
                <a:gd name="connsiteY1" fmla="*/ 0 h 20179"/>
                <a:gd name="connsiteX2" fmla="*/ 10000 w 10000"/>
                <a:gd name="connsiteY2" fmla="*/ 20179 h 20179"/>
                <a:gd name="connsiteX3" fmla="*/ 0 w 10000"/>
                <a:gd name="connsiteY3" fmla="*/ 20179 h 20179"/>
                <a:gd name="connsiteX4" fmla="*/ 0 w 10000"/>
                <a:gd name="connsiteY4" fmla="*/ 12179 h 20179"/>
                <a:gd name="connsiteX0" fmla="*/ 0 w 10000"/>
                <a:gd name="connsiteY0" fmla="*/ 12179 h 20179"/>
                <a:gd name="connsiteX1" fmla="*/ 9946 w 10000"/>
                <a:gd name="connsiteY1" fmla="*/ 0 h 20179"/>
                <a:gd name="connsiteX2" fmla="*/ 10000 w 10000"/>
                <a:gd name="connsiteY2" fmla="*/ 20179 h 20179"/>
                <a:gd name="connsiteX3" fmla="*/ 0 w 10000"/>
                <a:gd name="connsiteY3" fmla="*/ 20179 h 20179"/>
                <a:gd name="connsiteX4" fmla="*/ 0 w 10000"/>
                <a:gd name="connsiteY4" fmla="*/ 12179 h 20179"/>
                <a:gd name="connsiteX0" fmla="*/ 22 w 10000"/>
                <a:gd name="connsiteY0" fmla="*/ 16643 h 20179"/>
                <a:gd name="connsiteX1" fmla="*/ 9946 w 10000"/>
                <a:gd name="connsiteY1" fmla="*/ 0 h 20179"/>
                <a:gd name="connsiteX2" fmla="*/ 10000 w 10000"/>
                <a:gd name="connsiteY2" fmla="*/ 20179 h 20179"/>
                <a:gd name="connsiteX3" fmla="*/ 0 w 10000"/>
                <a:gd name="connsiteY3" fmla="*/ 20179 h 20179"/>
                <a:gd name="connsiteX4" fmla="*/ 22 w 10000"/>
                <a:gd name="connsiteY4" fmla="*/ 16643 h 20179"/>
                <a:gd name="connsiteX0" fmla="*/ 22 w 10076"/>
                <a:gd name="connsiteY0" fmla="*/ 16643 h 20179"/>
                <a:gd name="connsiteX1" fmla="*/ 9946 w 10076"/>
                <a:gd name="connsiteY1" fmla="*/ 0 h 20179"/>
                <a:gd name="connsiteX2" fmla="*/ 10076 w 10076"/>
                <a:gd name="connsiteY2" fmla="*/ 15536 h 20179"/>
                <a:gd name="connsiteX3" fmla="*/ 0 w 10076"/>
                <a:gd name="connsiteY3" fmla="*/ 20179 h 20179"/>
                <a:gd name="connsiteX4" fmla="*/ 22 w 10076"/>
                <a:gd name="connsiteY4" fmla="*/ 16643 h 20179"/>
                <a:gd name="connsiteX0" fmla="*/ 22 w 10076"/>
                <a:gd name="connsiteY0" fmla="*/ 16643 h 20179"/>
                <a:gd name="connsiteX1" fmla="*/ 9946 w 10076"/>
                <a:gd name="connsiteY1" fmla="*/ 0 h 20179"/>
                <a:gd name="connsiteX2" fmla="*/ 10076 w 10076"/>
                <a:gd name="connsiteY2" fmla="*/ 15536 h 20179"/>
                <a:gd name="connsiteX3" fmla="*/ 0 w 10076"/>
                <a:gd name="connsiteY3" fmla="*/ 20179 h 20179"/>
                <a:gd name="connsiteX4" fmla="*/ 22 w 10076"/>
                <a:gd name="connsiteY4" fmla="*/ 16643 h 20179"/>
                <a:gd name="connsiteX0" fmla="*/ 163 w 10217"/>
                <a:gd name="connsiteY0" fmla="*/ 16643 h 35715"/>
                <a:gd name="connsiteX1" fmla="*/ 10087 w 10217"/>
                <a:gd name="connsiteY1" fmla="*/ 0 h 35715"/>
                <a:gd name="connsiteX2" fmla="*/ 10217 w 10217"/>
                <a:gd name="connsiteY2" fmla="*/ 15536 h 35715"/>
                <a:gd name="connsiteX3" fmla="*/ 0 w 10217"/>
                <a:gd name="connsiteY3" fmla="*/ 35715 h 35715"/>
                <a:gd name="connsiteX4" fmla="*/ 163 w 10217"/>
                <a:gd name="connsiteY4" fmla="*/ 16643 h 35715"/>
                <a:gd name="connsiteX0" fmla="*/ 0 w 10368"/>
                <a:gd name="connsiteY0" fmla="*/ 32893 h 35715"/>
                <a:gd name="connsiteX1" fmla="*/ 10238 w 10368"/>
                <a:gd name="connsiteY1" fmla="*/ 0 h 35715"/>
                <a:gd name="connsiteX2" fmla="*/ 10368 w 10368"/>
                <a:gd name="connsiteY2" fmla="*/ 15536 h 35715"/>
                <a:gd name="connsiteX3" fmla="*/ 151 w 10368"/>
                <a:gd name="connsiteY3" fmla="*/ 35715 h 35715"/>
                <a:gd name="connsiteX4" fmla="*/ 0 w 10368"/>
                <a:gd name="connsiteY4" fmla="*/ 32893 h 35715"/>
                <a:gd name="connsiteX0" fmla="*/ 0 w 10368"/>
                <a:gd name="connsiteY0" fmla="*/ 32893 h 35715"/>
                <a:gd name="connsiteX1" fmla="*/ 10238 w 10368"/>
                <a:gd name="connsiteY1" fmla="*/ 0 h 35715"/>
                <a:gd name="connsiteX2" fmla="*/ 10368 w 10368"/>
                <a:gd name="connsiteY2" fmla="*/ 15536 h 35715"/>
                <a:gd name="connsiteX3" fmla="*/ 151 w 10368"/>
                <a:gd name="connsiteY3" fmla="*/ 35715 h 35715"/>
                <a:gd name="connsiteX4" fmla="*/ 0 w 10368"/>
                <a:gd name="connsiteY4" fmla="*/ 32893 h 35715"/>
                <a:gd name="connsiteX0" fmla="*/ 0 w 10368"/>
                <a:gd name="connsiteY0" fmla="*/ 32893 h 34822"/>
                <a:gd name="connsiteX1" fmla="*/ 10238 w 10368"/>
                <a:gd name="connsiteY1" fmla="*/ 0 h 34822"/>
                <a:gd name="connsiteX2" fmla="*/ 10368 w 10368"/>
                <a:gd name="connsiteY2" fmla="*/ 15536 h 34822"/>
                <a:gd name="connsiteX3" fmla="*/ 335 w 10368"/>
                <a:gd name="connsiteY3" fmla="*/ 34822 h 34822"/>
                <a:gd name="connsiteX4" fmla="*/ 0 w 10368"/>
                <a:gd name="connsiteY4" fmla="*/ 32893 h 34822"/>
                <a:gd name="connsiteX0" fmla="*/ 0 w 10931"/>
                <a:gd name="connsiteY0" fmla="*/ 54143 h 56072"/>
                <a:gd name="connsiteX1" fmla="*/ 10931 w 10931"/>
                <a:gd name="connsiteY1" fmla="*/ 0 h 56072"/>
                <a:gd name="connsiteX2" fmla="*/ 10368 w 10931"/>
                <a:gd name="connsiteY2" fmla="*/ 36786 h 56072"/>
                <a:gd name="connsiteX3" fmla="*/ 335 w 10931"/>
                <a:gd name="connsiteY3" fmla="*/ 56072 h 56072"/>
                <a:gd name="connsiteX4" fmla="*/ 0 w 10931"/>
                <a:gd name="connsiteY4" fmla="*/ 54143 h 56072"/>
                <a:gd name="connsiteX0" fmla="*/ 0 w 10931"/>
                <a:gd name="connsiteY0" fmla="*/ 54143 h 56072"/>
                <a:gd name="connsiteX1" fmla="*/ 10931 w 10931"/>
                <a:gd name="connsiteY1" fmla="*/ 0 h 56072"/>
                <a:gd name="connsiteX2" fmla="*/ 10368 w 10931"/>
                <a:gd name="connsiteY2" fmla="*/ 36786 h 56072"/>
                <a:gd name="connsiteX3" fmla="*/ 335 w 10931"/>
                <a:gd name="connsiteY3" fmla="*/ 56072 h 56072"/>
                <a:gd name="connsiteX4" fmla="*/ 0 w 10931"/>
                <a:gd name="connsiteY4" fmla="*/ 54143 h 56072"/>
                <a:gd name="connsiteX0" fmla="*/ 0 w 11202"/>
                <a:gd name="connsiteY0" fmla="*/ 54143 h 56072"/>
                <a:gd name="connsiteX1" fmla="*/ 10931 w 11202"/>
                <a:gd name="connsiteY1" fmla="*/ 0 h 56072"/>
                <a:gd name="connsiteX2" fmla="*/ 11202 w 11202"/>
                <a:gd name="connsiteY2" fmla="*/ 14822 h 56072"/>
                <a:gd name="connsiteX3" fmla="*/ 335 w 11202"/>
                <a:gd name="connsiteY3" fmla="*/ 56072 h 56072"/>
                <a:gd name="connsiteX4" fmla="*/ 0 w 11202"/>
                <a:gd name="connsiteY4" fmla="*/ 54143 h 56072"/>
                <a:gd name="connsiteX0" fmla="*/ 0 w 11202"/>
                <a:gd name="connsiteY0" fmla="*/ 54143 h 56072"/>
                <a:gd name="connsiteX1" fmla="*/ 10931 w 11202"/>
                <a:gd name="connsiteY1" fmla="*/ 0 h 56072"/>
                <a:gd name="connsiteX2" fmla="*/ 11202 w 11202"/>
                <a:gd name="connsiteY2" fmla="*/ 14822 h 56072"/>
                <a:gd name="connsiteX3" fmla="*/ 335 w 11202"/>
                <a:gd name="connsiteY3" fmla="*/ 56072 h 56072"/>
                <a:gd name="connsiteX4" fmla="*/ 0 w 11202"/>
                <a:gd name="connsiteY4" fmla="*/ 54143 h 56072"/>
                <a:gd name="connsiteX0" fmla="*/ 2 w 11204"/>
                <a:gd name="connsiteY0" fmla="*/ 54143 h 54643"/>
                <a:gd name="connsiteX1" fmla="*/ 10933 w 11204"/>
                <a:gd name="connsiteY1" fmla="*/ 0 h 54643"/>
                <a:gd name="connsiteX2" fmla="*/ 11204 w 11204"/>
                <a:gd name="connsiteY2" fmla="*/ 14822 h 54643"/>
                <a:gd name="connsiteX3" fmla="*/ 1 w 11204"/>
                <a:gd name="connsiteY3" fmla="*/ 54643 h 54643"/>
                <a:gd name="connsiteX4" fmla="*/ 2 w 11204"/>
                <a:gd name="connsiteY4" fmla="*/ 54143 h 54643"/>
                <a:gd name="connsiteX0" fmla="*/ 2 w 11204"/>
                <a:gd name="connsiteY0" fmla="*/ 54143 h 54643"/>
                <a:gd name="connsiteX1" fmla="*/ 10933 w 11204"/>
                <a:gd name="connsiteY1" fmla="*/ 0 h 54643"/>
                <a:gd name="connsiteX2" fmla="*/ 11204 w 11204"/>
                <a:gd name="connsiteY2" fmla="*/ 14822 h 54643"/>
                <a:gd name="connsiteX3" fmla="*/ 1 w 11204"/>
                <a:gd name="connsiteY3" fmla="*/ 54643 h 54643"/>
                <a:gd name="connsiteX4" fmla="*/ 2 w 11204"/>
                <a:gd name="connsiteY4" fmla="*/ 54143 h 54643"/>
                <a:gd name="connsiteX0" fmla="*/ 2 w 11367"/>
                <a:gd name="connsiteY0" fmla="*/ 54143 h 54643"/>
                <a:gd name="connsiteX1" fmla="*/ 10933 w 11367"/>
                <a:gd name="connsiteY1" fmla="*/ 0 h 54643"/>
                <a:gd name="connsiteX2" fmla="*/ 11367 w 11367"/>
                <a:gd name="connsiteY2" fmla="*/ 11429 h 54643"/>
                <a:gd name="connsiteX3" fmla="*/ 1 w 11367"/>
                <a:gd name="connsiteY3" fmla="*/ 54643 h 54643"/>
                <a:gd name="connsiteX4" fmla="*/ 2 w 11367"/>
                <a:gd name="connsiteY4" fmla="*/ 54143 h 54643"/>
                <a:gd name="connsiteX0" fmla="*/ 2 w 11367"/>
                <a:gd name="connsiteY0" fmla="*/ 54143 h 54643"/>
                <a:gd name="connsiteX1" fmla="*/ 10933 w 11367"/>
                <a:gd name="connsiteY1" fmla="*/ 0 h 54643"/>
                <a:gd name="connsiteX2" fmla="*/ 11367 w 11367"/>
                <a:gd name="connsiteY2" fmla="*/ 11429 h 54643"/>
                <a:gd name="connsiteX3" fmla="*/ 1 w 11367"/>
                <a:gd name="connsiteY3" fmla="*/ 54643 h 54643"/>
                <a:gd name="connsiteX4" fmla="*/ 2 w 11367"/>
                <a:gd name="connsiteY4" fmla="*/ 54143 h 54643"/>
                <a:gd name="connsiteX0" fmla="*/ 2 w 11367"/>
                <a:gd name="connsiteY0" fmla="*/ 54143 h 54643"/>
                <a:gd name="connsiteX1" fmla="*/ 10933 w 11367"/>
                <a:gd name="connsiteY1" fmla="*/ 0 h 54643"/>
                <a:gd name="connsiteX2" fmla="*/ 11367 w 11367"/>
                <a:gd name="connsiteY2" fmla="*/ 11429 h 54643"/>
                <a:gd name="connsiteX3" fmla="*/ 1 w 11367"/>
                <a:gd name="connsiteY3" fmla="*/ 54643 h 54643"/>
                <a:gd name="connsiteX4" fmla="*/ 2 w 11367"/>
                <a:gd name="connsiteY4" fmla="*/ 54143 h 54643"/>
                <a:gd name="connsiteX0" fmla="*/ 2 w 11367"/>
                <a:gd name="connsiteY0" fmla="*/ 54143 h 54643"/>
                <a:gd name="connsiteX1" fmla="*/ 10933 w 11367"/>
                <a:gd name="connsiteY1" fmla="*/ 0 h 54643"/>
                <a:gd name="connsiteX2" fmla="*/ 11367 w 11367"/>
                <a:gd name="connsiteY2" fmla="*/ 11429 h 54643"/>
                <a:gd name="connsiteX3" fmla="*/ 1 w 11367"/>
                <a:gd name="connsiteY3" fmla="*/ 54643 h 54643"/>
                <a:gd name="connsiteX4" fmla="*/ 2 w 11367"/>
                <a:gd name="connsiteY4" fmla="*/ 54143 h 54643"/>
                <a:gd name="connsiteX0" fmla="*/ 2 w 11454"/>
                <a:gd name="connsiteY0" fmla="*/ 54143 h 54643"/>
                <a:gd name="connsiteX1" fmla="*/ 10933 w 11454"/>
                <a:gd name="connsiteY1" fmla="*/ 0 h 54643"/>
                <a:gd name="connsiteX2" fmla="*/ 11454 w 11454"/>
                <a:gd name="connsiteY2" fmla="*/ 10536 h 54643"/>
                <a:gd name="connsiteX3" fmla="*/ 1 w 11454"/>
                <a:gd name="connsiteY3" fmla="*/ 54643 h 54643"/>
                <a:gd name="connsiteX4" fmla="*/ 2 w 11454"/>
                <a:gd name="connsiteY4" fmla="*/ 54143 h 54643"/>
                <a:gd name="connsiteX0" fmla="*/ 2 w 11454"/>
                <a:gd name="connsiteY0" fmla="*/ 54143 h 54643"/>
                <a:gd name="connsiteX1" fmla="*/ 10933 w 11454"/>
                <a:gd name="connsiteY1" fmla="*/ 0 h 54643"/>
                <a:gd name="connsiteX2" fmla="*/ 11454 w 11454"/>
                <a:gd name="connsiteY2" fmla="*/ 10536 h 54643"/>
                <a:gd name="connsiteX3" fmla="*/ 1 w 11454"/>
                <a:gd name="connsiteY3" fmla="*/ 54643 h 54643"/>
                <a:gd name="connsiteX4" fmla="*/ 2 w 11454"/>
                <a:gd name="connsiteY4" fmla="*/ 54143 h 54643"/>
                <a:gd name="connsiteX0" fmla="*/ 2 w 11454"/>
                <a:gd name="connsiteY0" fmla="*/ 54143 h 54643"/>
                <a:gd name="connsiteX1" fmla="*/ 10933 w 11454"/>
                <a:gd name="connsiteY1" fmla="*/ 0 h 54643"/>
                <a:gd name="connsiteX2" fmla="*/ 11454 w 11454"/>
                <a:gd name="connsiteY2" fmla="*/ 10536 h 54643"/>
                <a:gd name="connsiteX3" fmla="*/ 1 w 11454"/>
                <a:gd name="connsiteY3" fmla="*/ 54643 h 54643"/>
                <a:gd name="connsiteX4" fmla="*/ 2 w 11454"/>
                <a:gd name="connsiteY4" fmla="*/ 54143 h 54643"/>
                <a:gd name="connsiteX0" fmla="*/ 1 w 11460"/>
                <a:gd name="connsiteY0" fmla="*/ 55784 h 56030"/>
                <a:gd name="connsiteX1" fmla="*/ 10939 w 11460"/>
                <a:gd name="connsiteY1" fmla="*/ 0 h 56030"/>
                <a:gd name="connsiteX2" fmla="*/ 11460 w 11460"/>
                <a:gd name="connsiteY2" fmla="*/ 10536 h 56030"/>
                <a:gd name="connsiteX3" fmla="*/ 7 w 11460"/>
                <a:gd name="connsiteY3" fmla="*/ 54643 h 56030"/>
                <a:gd name="connsiteX4" fmla="*/ 1 w 11460"/>
                <a:gd name="connsiteY4" fmla="*/ 55784 h 56030"/>
                <a:gd name="connsiteX0" fmla="*/ 3 w 11455"/>
                <a:gd name="connsiteY0" fmla="*/ 54690 h 55025"/>
                <a:gd name="connsiteX1" fmla="*/ 10934 w 11455"/>
                <a:gd name="connsiteY1" fmla="*/ 0 h 55025"/>
                <a:gd name="connsiteX2" fmla="*/ 11455 w 11455"/>
                <a:gd name="connsiteY2" fmla="*/ 10536 h 55025"/>
                <a:gd name="connsiteX3" fmla="*/ 2 w 11455"/>
                <a:gd name="connsiteY3" fmla="*/ 54643 h 55025"/>
                <a:gd name="connsiteX4" fmla="*/ 3 w 11455"/>
                <a:gd name="connsiteY4" fmla="*/ 54690 h 55025"/>
                <a:gd name="connsiteX0" fmla="*/ 3 w 11455"/>
                <a:gd name="connsiteY0" fmla="*/ 54690 h 55025"/>
                <a:gd name="connsiteX1" fmla="*/ 10934 w 11455"/>
                <a:gd name="connsiteY1" fmla="*/ 0 h 55025"/>
                <a:gd name="connsiteX2" fmla="*/ 11455 w 11455"/>
                <a:gd name="connsiteY2" fmla="*/ 10536 h 55025"/>
                <a:gd name="connsiteX3" fmla="*/ 2 w 11455"/>
                <a:gd name="connsiteY3" fmla="*/ 54643 h 55025"/>
                <a:gd name="connsiteX4" fmla="*/ 3 w 11455"/>
                <a:gd name="connsiteY4" fmla="*/ 54690 h 55025"/>
                <a:gd name="connsiteX0" fmla="*/ 3 w 11455"/>
                <a:gd name="connsiteY0" fmla="*/ 54690 h 55025"/>
                <a:gd name="connsiteX1" fmla="*/ 10934 w 11455"/>
                <a:gd name="connsiteY1" fmla="*/ 0 h 55025"/>
                <a:gd name="connsiteX2" fmla="*/ 11455 w 11455"/>
                <a:gd name="connsiteY2" fmla="*/ 10536 h 55025"/>
                <a:gd name="connsiteX3" fmla="*/ 2 w 11455"/>
                <a:gd name="connsiteY3" fmla="*/ 54643 h 55025"/>
                <a:gd name="connsiteX4" fmla="*/ 3 w 11455"/>
                <a:gd name="connsiteY4" fmla="*/ 54690 h 55025"/>
                <a:gd name="connsiteX0" fmla="*/ 3 w 11455"/>
                <a:gd name="connsiteY0" fmla="*/ 54690 h 55025"/>
                <a:gd name="connsiteX1" fmla="*/ 10934 w 11455"/>
                <a:gd name="connsiteY1" fmla="*/ 0 h 55025"/>
                <a:gd name="connsiteX2" fmla="*/ 11455 w 11455"/>
                <a:gd name="connsiteY2" fmla="*/ 10536 h 55025"/>
                <a:gd name="connsiteX3" fmla="*/ 2 w 11455"/>
                <a:gd name="connsiteY3" fmla="*/ 54643 h 55025"/>
                <a:gd name="connsiteX4" fmla="*/ 3 w 11455"/>
                <a:gd name="connsiteY4" fmla="*/ 54690 h 55025"/>
                <a:gd name="connsiteX0" fmla="*/ 3 w 11455"/>
                <a:gd name="connsiteY0" fmla="*/ 54690 h 55025"/>
                <a:gd name="connsiteX1" fmla="*/ 10934 w 11455"/>
                <a:gd name="connsiteY1" fmla="*/ 0 h 55025"/>
                <a:gd name="connsiteX2" fmla="*/ 11455 w 11455"/>
                <a:gd name="connsiteY2" fmla="*/ 10536 h 55025"/>
                <a:gd name="connsiteX3" fmla="*/ 2 w 11455"/>
                <a:gd name="connsiteY3" fmla="*/ 54643 h 55025"/>
                <a:gd name="connsiteX4" fmla="*/ 3 w 11455"/>
                <a:gd name="connsiteY4" fmla="*/ 54690 h 55025"/>
                <a:gd name="connsiteX0" fmla="*/ 3 w 11455"/>
                <a:gd name="connsiteY0" fmla="*/ 54690 h 55025"/>
                <a:gd name="connsiteX1" fmla="*/ 10934 w 11455"/>
                <a:gd name="connsiteY1" fmla="*/ 0 h 55025"/>
                <a:gd name="connsiteX2" fmla="*/ 11455 w 11455"/>
                <a:gd name="connsiteY2" fmla="*/ 10536 h 55025"/>
                <a:gd name="connsiteX3" fmla="*/ 2 w 11455"/>
                <a:gd name="connsiteY3" fmla="*/ 54643 h 55025"/>
                <a:gd name="connsiteX4" fmla="*/ 3 w 11455"/>
                <a:gd name="connsiteY4" fmla="*/ 54690 h 55025"/>
                <a:gd name="connsiteX0" fmla="*/ 3 w 11455"/>
                <a:gd name="connsiteY0" fmla="*/ 54690 h 55025"/>
                <a:gd name="connsiteX1" fmla="*/ 10934 w 11455"/>
                <a:gd name="connsiteY1" fmla="*/ 0 h 55025"/>
                <a:gd name="connsiteX2" fmla="*/ 11455 w 11455"/>
                <a:gd name="connsiteY2" fmla="*/ 10536 h 55025"/>
                <a:gd name="connsiteX3" fmla="*/ 2 w 11455"/>
                <a:gd name="connsiteY3" fmla="*/ 54643 h 55025"/>
                <a:gd name="connsiteX4" fmla="*/ 3 w 11455"/>
                <a:gd name="connsiteY4" fmla="*/ 54690 h 55025"/>
                <a:gd name="connsiteX0" fmla="*/ 3 w 11455"/>
                <a:gd name="connsiteY0" fmla="*/ 54690 h 55025"/>
                <a:gd name="connsiteX1" fmla="*/ 10934 w 11455"/>
                <a:gd name="connsiteY1" fmla="*/ 0 h 55025"/>
                <a:gd name="connsiteX2" fmla="*/ 11455 w 11455"/>
                <a:gd name="connsiteY2" fmla="*/ 10536 h 55025"/>
                <a:gd name="connsiteX3" fmla="*/ 2 w 11455"/>
                <a:gd name="connsiteY3" fmla="*/ 54643 h 55025"/>
                <a:gd name="connsiteX4" fmla="*/ 3 w 11455"/>
                <a:gd name="connsiteY4" fmla="*/ 54690 h 55025"/>
                <a:gd name="connsiteX0" fmla="*/ 3 w 11455"/>
                <a:gd name="connsiteY0" fmla="*/ 54690 h 55025"/>
                <a:gd name="connsiteX1" fmla="*/ 10934 w 11455"/>
                <a:gd name="connsiteY1" fmla="*/ 0 h 55025"/>
                <a:gd name="connsiteX2" fmla="*/ 11455 w 11455"/>
                <a:gd name="connsiteY2" fmla="*/ 10536 h 55025"/>
                <a:gd name="connsiteX3" fmla="*/ 2 w 11455"/>
                <a:gd name="connsiteY3" fmla="*/ 54643 h 55025"/>
                <a:gd name="connsiteX4" fmla="*/ 3 w 11455"/>
                <a:gd name="connsiteY4" fmla="*/ 54690 h 55025"/>
                <a:gd name="connsiteX0" fmla="*/ 3 w 11455"/>
                <a:gd name="connsiteY0" fmla="*/ 54690 h 55025"/>
                <a:gd name="connsiteX1" fmla="*/ 10934 w 11455"/>
                <a:gd name="connsiteY1" fmla="*/ 0 h 55025"/>
                <a:gd name="connsiteX2" fmla="*/ 11455 w 11455"/>
                <a:gd name="connsiteY2" fmla="*/ 10536 h 55025"/>
                <a:gd name="connsiteX3" fmla="*/ 2 w 11455"/>
                <a:gd name="connsiteY3" fmla="*/ 54643 h 55025"/>
                <a:gd name="connsiteX4" fmla="*/ 3 w 11455"/>
                <a:gd name="connsiteY4" fmla="*/ 54690 h 55025"/>
                <a:gd name="connsiteX0" fmla="*/ 3 w 11455"/>
                <a:gd name="connsiteY0" fmla="*/ 54690 h 55025"/>
                <a:gd name="connsiteX1" fmla="*/ 10934 w 11455"/>
                <a:gd name="connsiteY1" fmla="*/ 0 h 55025"/>
                <a:gd name="connsiteX2" fmla="*/ 11455 w 11455"/>
                <a:gd name="connsiteY2" fmla="*/ 10536 h 55025"/>
                <a:gd name="connsiteX3" fmla="*/ 2 w 11455"/>
                <a:gd name="connsiteY3" fmla="*/ 54643 h 55025"/>
                <a:gd name="connsiteX4" fmla="*/ 3 w 11455"/>
                <a:gd name="connsiteY4" fmla="*/ 54690 h 5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5" h="55025">
                  <a:moveTo>
                    <a:pt x="3" y="54690"/>
                  </a:moveTo>
                  <a:cubicBezTo>
                    <a:pt x="3593" y="50533"/>
                    <a:pt x="7757" y="43539"/>
                    <a:pt x="10934" y="0"/>
                  </a:cubicBezTo>
                  <a:cubicBezTo>
                    <a:pt x="11180" y="5476"/>
                    <a:pt x="11329" y="7918"/>
                    <a:pt x="11455" y="10536"/>
                  </a:cubicBezTo>
                  <a:cubicBezTo>
                    <a:pt x="8074" y="55388"/>
                    <a:pt x="3361" y="53095"/>
                    <a:pt x="2" y="54643"/>
                  </a:cubicBezTo>
                  <a:cubicBezTo>
                    <a:pt x="9" y="53464"/>
                    <a:pt x="-4" y="55869"/>
                    <a:pt x="3" y="54690"/>
                  </a:cubicBezTo>
                  <a:close/>
                </a:path>
              </a:pathLst>
            </a:cu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等腰三角形 33">
              <a:extLst>
                <a:ext uri="{FF2B5EF4-FFF2-40B4-BE49-F238E27FC236}">
                  <a16:creationId xmlns:a16="http://schemas.microsoft.com/office/drawing/2014/main" id="{85430AAF-7993-40FF-B848-F5A440B5F17F}"/>
                </a:ext>
              </a:extLst>
            </p:cNvPr>
            <p:cNvSpPr/>
            <p:nvPr/>
          </p:nvSpPr>
          <p:spPr>
            <a:xfrm rot="2960147">
              <a:off x="10180727" y="2347550"/>
              <a:ext cx="1186961" cy="876894"/>
            </a:xfrm>
            <a:prstGeom prst="triangle">
              <a:avLst/>
            </a:prstGeom>
            <a:gradFill flip="none" rotWithShape="1">
              <a:gsLst>
                <a:gs pos="0">
                  <a:srgbClr val="F28F4C"/>
                </a:gs>
                <a:gs pos="100000">
                  <a:srgbClr val="EE6B12"/>
                </a:gs>
              </a:gsLst>
              <a:lin ang="1800000" scaled="0"/>
              <a:tileRect/>
            </a:gradFill>
            <a:ln>
              <a:noFill/>
            </a:ln>
            <a:effectLst>
              <a:outerShdw blurRad="254000" dist="50800" dir="5400000" algn="t" rotWithShape="0">
                <a:srgbClr val="EE6B12">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5" name="组合 34">
            <a:extLst>
              <a:ext uri="{FF2B5EF4-FFF2-40B4-BE49-F238E27FC236}">
                <a16:creationId xmlns:a16="http://schemas.microsoft.com/office/drawing/2014/main" id="{03B1B8F8-7E7F-43F9-8DAD-270B55AB88E9}"/>
              </a:ext>
            </a:extLst>
          </p:cNvPr>
          <p:cNvGrpSpPr/>
          <p:nvPr/>
        </p:nvGrpSpPr>
        <p:grpSpPr>
          <a:xfrm>
            <a:off x="243741" y="3786438"/>
            <a:ext cx="1413215" cy="668385"/>
            <a:chOff x="324988" y="5048584"/>
            <a:chExt cx="1884286" cy="891180"/>
          </a:xfrm>
        </p:grpSpPr>
        <p:sp>
          <p:nvSpPr>
            <p:cNvPr id="36" name="文本框 35">
              <a:extLst>
                <a:ext uri="{FF2B5EF4-FFF2-40B4-BE49-F238E27FC236}">
                  <a16:creationId xmlns:a16="http://schemas.microsoft.com/office/drawing/2014/main" id="{1639E466-1E45-4E25-AEA5-BA18A09BC960}"/>
                </a:ext>
              </a:extLst>
            </p:cNvPr>
            <p:cNvSpPr txBox="1"/>
            <p:nvPr/>
          </p:nvSpPr>
          <p:spPr>
            <a:xfrm>
              <a:off x="324988" y="5048584"/>
              <a:ext cx="1738831" cy="359756"/>
            </a:xfrm>
            <a:prstGeom prst="rect">
              <a:avLst/>
            </a:prstGeom>
            <a:noFill/>
          </p:spPr>
          <p:txBody>
            <a:bodyPr wrap="square" rtlCol="0">
              <a:spAutoFit/>
            </a:bodyPr>
            <a:lstStyle/>
            <a:p>
              <a:pPr algn="r">
                <a:lnSpc>
                  <a:spcPct val="120000"/>
                </a:lnSpc>
              </a:pPr>
              <a:r>
                <a:rPr lang="en-US" altLang="zh-CN" sz="1050" b="1" dirty="0">
                  <a:solidFill>
                    <a:srgbClr val="EE6B12"/>
                  </a:solidFill>
                  <a:latin typeface="微软雅黑" panose="020B0503020204020204" pitchFamily="34" charset="-122"/>
                  <a:ea typeface="微软雅黑" panose="020B0503020204020204" pitchFamily="34" charset="-122"/>
                </a:rPr>
                <a:t>2017.07</a:t>
              </a:r>
            </a:p>
          </p:txBody>
        </p:sp>
        <p:cxnSp>
          <p:nvCxnSpPr>
            <p:cNvPr id="37" name="直接连接符 36">
              <a:extLst>
                <a:ext uri="{FF2B5EF4-FFF2-40B4-BE49-F238E27FC236}">
                  <a16:creationId xmlns:a16="http://schemas.microsoft.com/office/drawing/2014/main" id="{9E854845-24EF-4DA5-A0A1-19CE30728589}"/>
                </a:ext>
              </a:extLst>
            </p:cNvPr>
            <p:cNvCxnSpPr>
              <a:cxnSpLocks/>
            </p:cNvCxnSpPr>
            <p:nvPr/>
          </p:nvCxnSpPr>
          <p:spPr>
            <a:xfrm>
              <a:off x="2209274" y="5168147"/>
              <a:ext cx="0" cy="771617"/>
            </a:xfrm>
            <a:prstGeom prst="line">
              <a:avLst/>
            </a:prstGeom>
            <a:ln w="28575">
              <a:solidFill>
                <a:schemeClr val="tx1">
                  <a:lumMod val="95000"/>
                  <a:lumOff val="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A0B00A6F-DE6D-4BDB-83F6-AF0BB1E5A590}"/>
                </a:ext>
              </a:extLst>
            </p:cNvPr>
            <p:cNvSpPr txBox="1"/>
            <p:nvPr/>
          </p:nvSpPr>
          <p:spPr>
            <a:xfrm>
              <a:off x="324988" y="5284680"/>
              <a:ext cx="1738831" cy="461152"/>
            </a:xfrm>
            <a:prstGeom prst="rect">
              <a:avLst/>
            </a:prstGeom>
            <a:noFill/>
          </p:spPr>
          <p:txBody>
            <a:bodyPr wrap="square" rtlCol="0">
              <a:spAutoFit/>
            </a:bodyPr>
            <a:lstStyle/>
            <a:p>
              <a:pPr algn="r">
                <a:lnSpc>
                  <a:spcPct val="120000"/>
                </a:lnSpc>
              </a:pPr>
              <a:r>
                <a:rPr lang="zh-CN" altLang="en-US" sz="1500" b="1" dirty="0">
                  <a:solidFill>
                    <a:schemeClr val="tx1">
                      <a:lumMod val="95000"/>
                      <a:lumOff val="5000"/>
                    </a:schemeClr>
                  </a:solidFill>
                  <a:latin typeface="微软雅黑" panose="020B0503020204020204" pitchFamily="34" charset="-122"/>
                  <a:ea typeface="微软雅黑" panose="020B0503020204020204" pitchFamily="34" charset="-122"/>
                </a:rPr>
                <a:t>从零起步</a:t>
              </a:r>
              <a:endParaRPr lang="en-US" altLang="zh-CN" sz="15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39" name="组合 38">
            <a:extLst>
              <a:ext uri="{FF2B5EF4-FFF2-40B4-BE49-F238E27FC236}">
                <a16:creationId xmlns:a16="http://schemas.microsoft.com/office/drawing/2014/main" id="{290E1089-E829-48CD-A371-B6FAB5F837F3}"/>
              </a:ext>
            </a:extLst>
          </p:cNvPr>
          <p:cNvGrpSpPr/>
          <p:nvPr/>
        </p:nvGrpSpPr>
        <p:grpSpPr>
          <a:xfrm>
            <a:off x="797772" y="2754799"/>
            <a:ext cx="1858575" cy="1515347"/>
            <a:chOff x="1063696" y="3673066"/>
            <a:chExt cx="2478100" cy="2020462"/>
          </a:xfrm>
        </p:grpSpPr>
        <p:sp>
          <p:nvSpPr>
            <p:cNvPr id="40" name="文本框 39">
              <a:extLst>
                <a:ext uri="{FF2B5EF4-FFF2-40B4-BE49-F238E27FC236}">
                  <a16:creationId xmlns:a16="http://schemas.microsoft.com/office/drawing/2014/main" id="{AA9E01DC-09AC-4820-AAC9-BA48896C52C5}"/>
                </a:ext>
              </a:extLst>
            </p:cNvPr>
            <p:cNvSpPr txBox="1"/>
            <p:nvPr/>
          </p:nvSpPr>
          <p:spPr>
            <a:xfrm>
              <a:off x="1657511" y="3673066"/>
              <a:ext cx="1738831" cy="359756"/>
            </a:xfrm>
            <a:prstGeom prst="rect">
              <a:avLst/>
            </a:prstGeom>
            <a:noFill/>
          </p:spPr>
          <p:txBody>
            <a:bodyPr wrap="square" rtlCol="0">
              <a:spAutoFit/>
            </a:bodyPr>
            <a:lstStyle>
              <a:defPPr>
                <a:defRPr lang="zh-CN"/>
              </a:defPPr>
              <a:lvl1pPr algn="r">
                <a:lnSpc>
                  <a:spcPct val="120000"/>
                </a:lnSpc>
                <a:defRPr sz="1400" b="1">
                  <a:solidFill>
                    <a:srgbClr val="EE6B12"/>
                  </a:solidFill>
                </a:defRPr>
              </a:lvl1pPr>
            </a:lstStyle>
            <a:p>
              <a:r>
                <a:rPr lang="en-US" altLang="zh-CN" sz="1050" dirty="0">
                  <a:latin typeface="微软雅黑" panose="020B0503020204020204" pitchFamily="34" charset="-122"/>
                  <a:ea typeface="微软雅黑" panose="020B0503020204020204" pitchFamily="34" charset="-122"/>
                </a:rPr>
                <a:t>2017.10</a:t>
              </a:r>
            </a:p>
          </p:txBody>
        </p:sp>
        <p:cxnSp>
          <p:nvCxnSpPr>
            <p:cNvPr id="41" name="直接连接符 40">
              <a:extLst>
                <a:ext uri="{FF2B5EF4-FFF2-40B4-BE49-F238E27FC236}">
                  <a16:creationId xmlns:a16="http://schemas.microsoft.com/office/drawing/2014/main" id="{671AF223-F336-4E73-B6AC-AA8736C433F8}"/>
                </a:ext>
              </a:extLst>
            </p:cNvPr>
            <p:cNvCxnSpPr>
              <a:cxnSpLocks/>
            </p:cNvCxnSpPr>
            <p:nvPr/>
          </p:nvCxnSpPr>
          <p:spPr>
            <a:xfrm>
              <a:off x="3541796" y="3806890"/>
              <a:ext cx="0" cy="1886638"/>
            </a:xfrm>
            <a:prstGeom prst="line">
              <a:avLst/>
            </a:prstGeom>
            <a:ln w="28575">
              <a:solidFill>
                <a:schemeClr val="tx1">
                  <a:lumMod val="95000"/>
                  <a:lumOff val="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158B2C02-717A-44BF-892D-D0CFC24E0F07}"/>
                </a:ext>
              </a:extLst>
            </p:cNvPr>
            <p:cNvSpPr txBox="1"/>
            <p:nvPr/>
          </p:nvSpPr>
          <p:spPr>
            <a:xfrm>
              <a:off x="1063696" y="3909162"/>
              <a:ext cx="2332647" cy="461152"/>
            </a:xfrm>
            <a:prstGeom prst="rect">
              <a:avLst/>
            </a:prstGeom>
            <a:noFill/>
          </p:spPr>
          <p:txBody>
            <a:bodyPr wrap="square" rtlCol="0">
              <a:spAutoFit/>
            </a:bodyPr>
            <a:lstStyle/>
            <a:p>
              <a:pPr algn="r">
                <a:lnSpc>
                  <a:spcPct val="120000"/>
                </a:lnSpc>
              </a:pPr>
              <a:r>
                <a:rPr lang="zh-CN" altLang="en-US" sz="1500" b="1" dirty="0">
                  <a:solidFill>
                    <a:schemeClr val="tx1">
                      <a:lumMod val="95000"/>
                      <a:lumOff val="5000"/>
                    </a:schemeClr>
                  </a:solidFill>
                  <a:latin typeface="微软雅黑" panose="020B0503020204020204" pitchFamily="34" charset="-122"/>
                  <a:ea typeface="微软雅黑" panose="020B0503020204020204" pitchFamily="34" charset="-122"/>
                </a:rPr>
                <a:t>获</a:t>
              </a:r>
              <a:r>
                <a:rPr lang="en-US" altLang="zh-CN" sz="1500" b="1" dirty="0">
                  <a:solidFill>
                    <a:schemeClr val="tx1">
                      <a:lumMod val="95000"/>
                      <a:lumOff val="5000"/>
                    </a:schemeClr>
                  </a:solidFill>
                  <a:latin typeface="微软雅黑" panose="020B0503020204020204" pitchFamily="34" charset="-122"/>
                  <a:ea typeface="微软雅黑" panose="020B0503020204020204" pitchFamily="34" charset="-122"/>
                </a:rPr>
                <a:t>A</a:t>
              </a:r>
              <a:r>
                <a:rPr lang="zh-CN" altLang="en-US" sz="1500" b="1" dirty="0">
                  <a:solidFill>
                    <a:schemeClr val="tx1">
                      <a:lumMod val="95000"/>
                      <a:lumOff val="5000"/>
                    </a:schemeClr>
                  </a:solidFill>
                  <a:latin typeface="微软雅黑" panose="020B0503020204020204" pitchFamily="34" charset="-122"/>
                  <a:ea typeface="微软雅黑" panose="020B0503020204020204" pitchFamily="34" charset="-122"/>
                </a:rPr>
                <a:t>轮近亿元融资</a:t>
              </a:r>
              <a:endParaRPr lang="en-US" altLang="zh-CN" sz="15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D391A8FE-7952-4580-A8EA-E7DE4DFB3D2F}"/>
                </a:ext>
              </a:extLst>
            </p:cNvPr>
            <p:cNvSpPr txBox="1"/>
            <p:nvPr/>
          </p:nvSpPr>
          <p:spPr>
            <a:xfrm>
              <a:off x="1063696" y="4274556"/>
              <a:ext cx="2332647" cy="512192"/>
            </a:xfrm>
            <a:prstGeom prst="rect">
              <a:avLst/>
            </a:prstGeom>
            <a:noFill/>
          </p:spPr>
          <p:txBody>
            <a:bodyPr wrap="square" rtlCol="0">
              <a:spAutoFit/>
            </a:bodyPr>
            <a:lstStyle/>
            <a:p>
              <a:pPr algn="r">
                <a:lnSpc>
                  <a:spcPct val="120000"/>
                </a:lnSpc>
              </a:pPr>
              <a:r>
                <a:rPr lang="zh-CN" altLang="en-US" sz="825" dirty="0">
                  <a:solidFill>
                    <a:schemeClr val="tx1">
                      <a:lumMod val="95000"/>
                      <a:lumOff val="5000"/>
                    </a:schemeClr>
                  </a:solidFill>
                  <a:latin typeface="微软雅黑" panose="020B0503020204020204" pitchFamily="34" charset="-122"/>
                  <a:ea typeface="微软雅黑" panose="020B0503020204020204" pitchFamily="34" charset="-122"/>
                </a:rPr>
                <a:t>阿里巴巴集团领投</a:t>
              </a:r>
              <a:endParaRPr lang="en-US" altLang="zh-CN" sz="825" dirty="0">
                <a:solidFill>
                  <a:schemeClr val="tx1">
                    <a:lumMod val="95000"/>
                    <a:lumOff val="5000"/>
                  </a:schemeClr>
                </a:solidFill>
                <a:latin typeface="微软雅黑" panose="020B0503020204020204" pitchFamily="34" charset="-122"/>
                <a:ea typeface="微软雅黑" panose="020B0503020204020204" pitchFamily="34" charset="-122"/>
              </a:endParaRPr>
            </a:p>
            <a:p>
              <a:pPr algn="r">
                <a:lnSpc>
                  <a:spcPct val="120000"/>
                </a:lnSpc>
              </a:pPr>
              <a:r>
                <a:rPr lang="zh-CN" altLang="en-US" sz="825" dirty="0">
                  <a:solidFill>
                    <a:schemeClr val="tx1">
                      <a:lumMod val="95000"/>
                      <a:lumOff val="5000"/>
                    </a:schemeClr>
                  </a:solidFill>
                  <a:latin typeface="微软雅黑" panose="020B0503020204020204" pitchFamily="34" charset="-122"/>
                  <a:ea typeface="微软雅黑" panose="020B0503020204020204" pitchFamily="34" charset="-122"/>
                </a:rPr>
                <a:t>银杏谷、元璟资本跟投</a:t>
              </a:r>
              <a:endParaRPr lang="en-US" altLang="zh-CN" sz="825"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44" name="组合 43">
            <a:extLst>
              <a:ext uri="{FF2B5EF4-FFF2-40B4-BE49-F238E27FC236}">
                <a16:creationId xmlns:a16="http://schemas.microsoft.com/office/drawing/2014/main" id="{7BD08C72-741B-492F-B5D3-FE88C0DA1615}"/>
              </a:ext>
            </a:extLst>
          </p:cNvPr>
          <p:cNvGrpSpPr/>
          <p:nvPr/>
        </p:nvGrpSpPr>
        <p:grpSpPr>
          <a:xfrm>
            <a:off x="1056572" y="1972526"/>
            <a:ext cx="2600411" cy="2047299"/>
            <a:chOff x="1408763" y="2630035"/>
            <a:chExt cx="3467214" cy="2729732"/>
          </a:xfrm>
        </p:grpSpPr>
        <p:sp>
          <p:nvSpPr>
            <p:cNvPr id="45" name="文本框 44">
              <a:extLst>
                <a:ext uri="{FF2B5EF4-FFF2-40B4-BE49-F238E27FC236}">
                  <a16:creationId xmlns:a16="http://schemas.microsoft.com/office/drawing/2014/main" id="{46037646-6CD7-461F-8F2B-D9EA7FCA4B9F}"/>
                </a:ext>
              </a:extLst>
            </p:cNvPr>
            <p:cNvSpPr txBox="1"/>
            <p:nvPr/>
          </p:nvSpPr>
          <p:spPr>
            <a:xfrm>
              <a:off x="2991691" y="2630035"/>
              <a:ext cx="1738832" cy="359756"/>
            </a:xfrm>
            <a:prstGeom prst="rect">
              <a:avLst/>
            </a:prstGeom>
            <a:noFill/>
          </p:spPr>
          <p:txBody>
            <a:bodyPr wrap="square" rtlCol="0">
              <a:spAutoFit/>
            </a:bodyPr>
            <a:lstStyle>
              <a:defPPr>
                <a:defRPr lang="zh-CN"/>
              </a:defPPr>
              <a:lvl1pPr algn="r">
                <a:lnSpc>
                  <a:spcPct val="120000"/>
                </a:lnSpc>
                <a:defRPr sz="1400" b="1">
                  <a:solidFill>
                    <a:srgbClr val="EE6B12"/>
                  </a:solidFill>
                </a:defRPr>
              </a:lvl1pPr>
            </a:lstStyle>
            <a:p>
              <a:r>
                <a:rPr lang="en-US" altLang="zh-CN" sz="1050" dirty="0">
                  <a:latin typeface="微软雅黑" panose="020B0503020204020204" pitchFamily="34" charset="-122"/>
                  <a:ea typeface="微软雅黑" panose="020B0503020204020204" pitchFamily="34" charset="-122"/>
                </a:rPr>
                <a:t>2017.12</a:t>
              </a:r>
            </a:p>
          </p:txBody>
        </p:sp>
        <p:cxnSp>
          <p:nvCxnSpPr>
            <p:cNvPr id="46" name="直接连接符 45">
              <a:extLst>
                <a:ext uri="{FF2B5EF4-FFF2-40B4-BE49-F238E27FC236}">
                  <a16:creationId xmlns:a16="http://schemas.microsoft.com/office/drawing/2014/main" id="{7CCD9F75-BDE5-411A-B7E0-F82DB3B27DFD}"/>
                </a:ext>
              </a:extLst>
            </p:cNvPr>
            <p:cNvCxnSpPr>
              <a:cxnSpLocks/>
            </p:cNvCxnSpPr>
            <p:nvPr/>
          </p:nvCxnSpPr>
          <p:spPr>
            <a:xfrm>
              <a:off x="4875977" y="2761862"/>
              <a:ext cx="0" cy="2597905"/>
            </a:xfrm>
            <a:prstGeom prst="line">
              <a:avLst/>
            </a:prstGeom>
            <a:ln w="28575">
              <a:solidFill>
                <a:schemeClr val="tx1">
                  <a:lumMod val="95000"/>
                  <a:lumOff val="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AD6B7F74-0213-4BB7-897C-D419064D1330}"/>
                </a:ext>
              </a:extLst>
            </p:cNvPr>
            <p:cNvSpPr txBox="1"/>
            <p:nvPr/>
          </p:nvSpPr>
          <p:spPr>
            <a:xfrm>
              <a:off x="1408763" y="2866131"/>
              <a:ext cx="3321759" cy="830484"/>
            </a:xfrm>
            <a:prstGeom prst="rect">
              <a:avLst/>
            </a:prstGeom>
            <a:noFill/>
          </p:spPr>
          <p:txBody>
            <a:bodyPr wrap="square" rtlCol="0">
              <a:spAutoFit/>
            </a:bodyPr>
            <a:lstStyle/>
            <a:p>
              <a:pPr algn="r">
                <a:lnSpc>
                  <a:spcPct val="120000"/>
                </a:lnSpc>
              </a:pPr>
              <a:r>
                <a:rPr lang="zh-CN" altLang="en-US" sz="1500" b="1" dirty="0">
                  <a:solidFill>
                    <a:schemeClr val="tx1">
                      <a:lumMod val="95000"/>
                      <a:lumOff val="5000"/>
                    </a:schemeClr>
                  </a:solidFill>
                  <a:latin typeface="微软雅黑" panose="020B0503020204020204" pitchFamily="34" charset="-122"/>
                  <a:ea typeface="微软雅黑" panose="020B0503020204020204" pitchFamily="34" charset="-122"/>
                </a:rPr>
                <a:t>新零售</a:t>
              </a:r>
              <a:r>
                <a:rPr lang="en-US" altLang="zh-CN" sz="1500" b="1" dirty="0">
                  <a:solidFill>
                    <a:schemeClr val="tx1">
                      <a:lumMod val="95000"/>
                      <a:lumOff val="5000"/>
                    </a:schemeClr>
                  </a:solidFill>
                  <a:latin typeface="微软雅黑" panose="020B0503020204020204" pitchFamily="34" charset="-122"/>
                  <a:ea typeface="微软雅黑" panose="020B0503020204020204" pitchFamily="34" charset="-122"/>
                </a:rPr>
                <a:t>CRM</a:t>
              </a:r>
              <a:r>
                <a:rPr lang="zh-CN" altLang="en-US" sz="1500" b="1" dirty="0">
                  <a:solidFill>
                    <a:schemeClr val="tx1">
                      <a:lumMod val="95000"/>
                      <a:lumOff val="5000"/>
                    </a:schemeClr>
                  </a:solidFill>
                  <a:latin typeface="微软雅黑" panose="020B0503020204020204" pitchFamily="34" charset="-122"/>
                  <a:ea typeface="微软雅黑" panose="020B0503020204020204" pitchFamily="34" charset="-122"/>
                </a:rPr>
                <a:t>上架阿里云市场</a:t>
              </a:r>
              <a:endParaRPr lang="en-US" altLang="zh-CN" sz="15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48" name="组合 47">
            <a:extLst>
              <a:ext uri="{FF2B5EF4-FFF2-40B4-BE49-F238E27FC236}">
                <a16:creationId xmlns:a16="http://schemas.microsoft.com/office/drawing/2014/main" id="{553E73F4-FF7F-4353-866A-6C3BEFDBA193}"/>
              </a:ext>
            </a:extLst>
          </p:cNvPr>
          <p:cNvGrpSpPr/>
          <p:nvPr/>
        </p:nvGrpSpPr>
        <p:grpSpPr>
          <a:xfrm>
            <a:off x="2022292" y="1293676"/>
            <a:ext cx="2600411" cy="2413469"/>
            <a:chOff x="2696389" y="1724901"/>
            <a:chExt cx="3467214" cy="3217959"/>
          </a:xfrm>
        </p:grpSpPr>
        <p:sp>
          <p:nvSpPr>
            <p:cNvPr id="49" name="文本框 48">
              <a:extLst>
                <a:ext uri="{FF2B5EF4-FFF2-40B4-BE49-F238E27FC236}">
                  <a16:creationId xmlns:a16="http://schemas.microsoft.com/office/drawing/2014/main" id="{FF81B58A-09E5-4BA8-9D4D-5C6DC5163AA0}"/>
                </a:ext>
              </a:extLst>
            </p:cNvPr>
            <p:cNvSpPr txBox="1"/>
            <p:nvPr/>
          </p:nvSpPr>
          <p:spPr>
            <a:xfrm>
              <a:off x="4279317" y="1724901"/>
              <a:ext cx="1738832" cy="359756"/>
            </a:xfrm>
            <a:prstGeom prst="rect">
              <a:avLst/>
            </a:prstGeom>
            <a:noFill/>
          </p:spPr>
          <p:txBody>
            <a:bodyPr wrap="square" rtlCol="0">
              <a:spAutoFit/>
            </a:bodyPr>
            <a:lstStyle>
              <a:defPPr>
                <a:defRPr lang="zh-CN"/>
              </a:defPPr>
              <a:lvl1pPr algn="r">
                <a:lnSpc>
                  <a:spcPct val="120000"/>
                </a:lnSpc>
                <a:defRPr sz="1400" b="1">
                  <a:solidFill>
                    <a:srgbClr val="EE6B12"/>
                  </a:solidFill>
                </a:defRPr>
              </a:lvl1pPr>
            </a:lstStyle>
            <a:p>
              <a:r>
                <a:rPr lang="en-US" altLang="zh-CN" sz="1050" dirty="0">
                  <a:latin typeface="微软雅黑" panose="020B0503020204020204" pitchFamily="34" charset="-122"/>
                  <a:ea typeface="微软雅黑" panose="020B0503020204020204" pitchFamily="34" charset="-122"/>
                </a:rPr>
                <a:t>2018.02</a:t>
              </a:r>
            </a:p>
          </p:txBody>
        </p:sp>
        <p:cxnSp>
          <p:nvCxnSpPr>
            <p:cNvPr id="50" name="直接连接符 49">
              <a:extLst>
                <a:ext uri="{FF2B5EF4-FFF2-40B4-BE49-F238E27FC236}">
                  <a16:creationId xmlns:a16="http://schemas.microsoft.com/office/drawing/2014/main" id="{59CEE048-5EC9-4BAD-9E30-DA374082F04C}"/>
                </a:ext>
              </a:extLst>
            </p:cNvPr>
            <p:cNvCxnSpPr>
              <a:cxnSpLocks/>
            </p:cNvCxnSpPr>
            <p:nvPr/>
          </p:nvCxnSpPr>
          <p:spPr>
            <a:xfrm>
              <a:off x="6163603" y="1838134"/>
              <a:ext cx="0" cy="3104726"/>
            </a:xfrm>
            <a:prstGeom prst="line">
              <a:avLst/>
            </a:prstGeom>
            <a:ln w="28575">
              <a:solidFill>
                <a:schemeClr val="tx1">
                  <a:lumMod val="95000"/>
                  <a:lumOff val="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0B6EE609-82A7-4B58-86F5-8DDB7ABB2768}"/>
                </a:ext>
              </a:extLst>
            </p:cNvPr>
            <p:cNvSpPr txBox="1"/>
            <p:nvPr/>
          </p:nvSpPr>
          <p:spPr>
            <a:xfrm>
              <a:off x="2696389" y="1960997"/>
              <a:ext cx="3321759" cy="461152"/>
            </a:xfrm>
            <a:prstGeom prst="rect">
              <a:avLst/>
            </a:prstGeom>
            <a:noFill/>
          </p:spPr>
          <p:txBody>
            <a:bodyPr wrap="square" rtlCol="0">
              <a:spAutoFit/>
            </a:bodyPr>
            <a:lstStyle/>
            <a:p>
              <a:pPr algn="r">
                <a:lnSpc>
                  <a:spcPct val="120000"/>
                </a:lnSpc>
              </a:pPr>
              <a:r>
                <a:rPr lang="zh-CN" altLang="en-US" sz="1500" b="1" dirty="0">
                  <a:solidFill>
                    <a:schemeClr val="tx1">
                      <a:lumMod val="95000"/>
                      <a:lumOff val="5000"/>
                    </a:schemeClr>
                  </a:solidFill>
                  <a:latin typeface="微软雅黑" panose="020B0503020204020204" pitchFamily="34" charset="-122"/>
                  <a:ea typeface="微软雅黑" panose="020B0503020204020204" pitchFamily="34" charset="-122"/>
                </a:rPr>
                <a:t>新零售</a:t>
              </a:r>
              <a:r>
                <a:rPr lang="en-US" altLang="zh-CN" sz="1500" b="1" dirty="0">
                  <a:solidFill>
                    <a:schemeClr val="tx1">
                      <a:lumMod val="95000"/>
                      <a:lumOff val="5000"/>
                    </a:schemeClr>
                  </a:solidFill>
                  <a:latin typeface="微软雅黑" panose="020B0503020204020204" pitchFamily="34" charset="-122"/>
                  <a:ea typeface="微软雅黑" panose="020B0503020204020204" pitchFamily="34" charset="-122"/>
                </a:rPr>
                <a:t>PaaS</a:t>
              </a:r>
              <a:r>
                <a:rPr lang="zh-CN" altLang="en-US" sz="1500" b="1" dirty="0">
                  <a:solidFill>
                    <a:schemeClr val="tx1">
                      <a:lumMod val="95000"/>
                      <a:lumOff val="5000"/>
                    </a:schemeClr>
                  </a:solidFill>
                  <a:latin typeface="微软雅黑" panose="020B0503020204020204" pitchFamily="34" charset="-122"/>
                  <a:ea typeface="微软雅黑" panose="020B0503020204020204" pitchFamily="34" charset="-122"/>
                </a:rPr>
                <a:t>平台发布</a:t>
              </a:r>
              <a:endParaRPr lang="en-US" altLang="zh-CN" sz="15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52" name="组合 51">
            <a:extLst>
              <a:ext uri="{FF2B5EF4-FFF2-40B4-BE49-F238E27FC236}">
                <a16:creationId xmlns:a16="http://schemas.microsoft.com/office/drawing/2014/main" id="{EBACA2DF-6884-4653-AE2D-7C8BEA7F044F}"/>
              </a:ext>
            </a:extLst>
          </p:cNvPr>
          <p:cNvGrpSpPr/>
          <p:nvPr/>
        </p:nvGrpSpPr>
        <p:grpSpPr>
          <a:xfrm>
            <a:off x="5496200" y="3360918"/>
            <a:ext cx="2624165" cy="1080298"/>
            <a:chOff x="7328267" y="4481224"/>
            <a:chExt cx="3498886" cy="1440398"/>
          </a:xfrm>
        </p:grpSpPr>
        <p:sp>
          <p:nvSpPr>
            <p:cNvPr id="53" name="文本框 52">
              <a:extLst>
                <a:ext uri="{FF2B5EF4-FFF2-40B4-BE49-F238E27FC236}">
                  <a16:creationId xmlns:a16="http://schemas.microsoft.com/office/drawing/2014/main" id="{F64844A1-48EF-429C-9F53-5211C3ECC989}"/>
                </a:ext>
              </a:extLst>
            </p:cNvPr>
            <p:cNvSpPr txBox="1"/>
            <p:nvPr/>
          </p:nvSpPr>
          <p:spPr>
            <a:xfrm>
              <a:off x="7505394" y="5224374"/>
              <a:ext cx="1738830" cy="359756"/>
            </a:xfrm>
            <a:prstGeom prst="rect">
              <a:avLst/>
            </a:prstGeom>
            <a:noFill/>
          </p:spPr>
          <p:txBody>
            <a:bodyPr wrap="square" rtlCol="0">
              <a:spAutoFit/>
            </a:bodyPr>
            <a:lstStyle>
              <a:defPPr>
                <a:defRPr lang="zh-CN"/>
              </a:defPPr>
              <a:lvl1pPr algn="r">
                <a:lnSpc>
                  <a:spcPct val="120000"/>
                </a:lnSpc>
                <a:defRPr sz="1400" b="1">
                  <a:solidFill>
                    <a:srgbClr val="EE6B12"/>
                  </a:solidFill>
                </a:defRPr>
              </a:lvl1pPr>
            </a:lstStyle>
            <a:p>
              <a:pPr algn="l"/>
              <a:r>
                <a:rPr lang="en-US" altLang="zh-CN" sz="1050" dirty="0">
                  <a:latin typeface="微软雅黑" panose="020B0503020204020204" pitchFamily="34" charset="-122"/>
                  <a:ea typeface="微软雅黑" panose="020B0503020204020204" pitchFamily="34" charset="-122"/>
                </a:rPr>
                <a:t>2018.04</a:t>
              </a:r>
            </a:p>
          </p:txBody>
        </p:sp>
        <p:cxnSp>
          <p:nvCxnSpPr>
            <p:cNvPr id="54" name="直接连接符 53">
              <a:extLst>
                <a:ext uri="{FF2B5EF4-FFF2-40B4-BE49-F238E27FC236}">
                  <a16:creationId xmlns:a16="http://schemas.microsoft.com/office/drawing/2014/main" id="{8AE5ABA0-1389-4F9A-993A-5DE22F64B66B}"/>
                </a:ext>
              </a:extLst>
            </p:cNvPr>
            <p:cNvCxnSpPr>
              <a:cxnSpLocks/>
            </p:cNvCxnSpPr>
            <p:nvPr/>
          </p:nvCxnSpPr>
          <p:spPr>
            <a:xfrm flipV="1">
              <a:off x="7328267" y="4481224"/>
              <a:ext cx="0" cy="1356915"/>
            </a:xfrm>
            <a:prstGeom prst="line">
              <a:avLst/>
            </a:prstGeom>
            <a:ln w="28575">
              <a:solidFill>
                <a:schemeClr val="tx1">
                  <a:lumMod val="95000"/>
                  <a:lumOff val="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31DBB777-15B6-4C10-A114-4C93A794CF00}"/>
                </a:ext>
              </a:extLst>
            </p:cNvPr>
            <p:cNvSpPr txBox="1"/>
            <p:nvPr/>
          </p:nvSpPr>
          <p:spPr>
            <a:xfrm>
              <a:off x="7505394" y="5460470"/>
              <a:ext cx="3321759" cy="461152"/>
            </a:xfrm>
            <a:prstGeom prst="rect">
              <a:avLst/>
            </a:prstGeom>
            <a:noFill/>
          </p:spPr>
          <p:txBody>
            <a:bodyPr wrap="square" rtlCol="0">
              <a:spAutoFit/>
            </a:bodyPr>
            <a:lstStyle/>
            <a:p>
              <a:pPr>
                <a:lnSpc>
                  <a:spcPct val="120000"/>
                </a:lnSpc>
              </a:pPr>
              <a:r>
                <a:rPr lang="zh-CN" altLang="en-US" sz="1500" b="1" dirty="0">
                  <a:solidFill>
                    <a:schemeClr val="tx1">
                      <a:lumMod val="95000"/>
                      <a:lumOff val="5000"/>
                    </a:schemeClr>
                  </a:solidFill>
                  <a:latin typeface="微软雅黑" panose="020B0503020204020204" pitchFamily="34" charset="-122"/>
                  <a:ea typeface="微软雅黑" panose="020B0503020204020204" pitchFamily="34" charset="-122"/>
                </a:rPr>
                <a:t>新零售业务中台</a:t>
              </a:r>
              <a:r>
                <a:rPr lang="en-US" altLang="zh-CN" sz="1500" b="1" dirty="0">
                  <a:solidFill>
                    <a:schemeClr val="tx1">
                      <a:lumMod val="95000"/>
                      <a:lumOff val="5000"/>
                    </a:schemeClr>
                  </a:solidFill>
                  <a:latin typeface="微软雅黑" panose="020B0503020204020204" pitchFamily="34" charset="-122"/>
                  <a:ea typeface="微软雅黑" panose="020B0503020204020204" pitchFamily="34" charset="-122"/>
                </a:rPr>
                <a:t>1.0</a:t>
              </a:r>
              <a:r>
                <a:rPr lang="zh-CN" altLang="en-US" sz="1500" b="1" dirty="0">
                  <a:solidFill>
                    <a:schemeClr val="tx1">
                      <a:lumMod val="95000"/>
                      <a:lumOff val="5000"/>
                    </a:schemeClr>
                  </a:solidFill>
                  <a:latin typeface="微软雅黑" panose="020B0503020204020204" pitchFamily="34" charset="-122"/>
                  <a:ea typeface="微软雅黑" panose="020B0503020204020204" pitchFamily="34" charset="-122"/>
                </a:rPr>
                <a:t>版</a:t>
              </a:r>
              <a:endParaRPr lang="en-US" altLang="zh-CN" sz="15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56" name="组合 55">
            <a:extLst>
              <a:ext uri="{FF2B5EF4-FFF2-40B4-BE49-F238E27FC236}">
                <a16:creationId xmlns:a16="http://schemas.microsoft.com/office/drawing/2014/main" id="{4972FAD7-245F-4CF7-BB8C-5C537E087FBA}"/>
              </a:ext>
            </a:extLst>
          </p:cNvPr>
          <p:cNvGrpSpPr/>
          <p:nvPr/>
        </p:nvGrpSpPr>
        <p:grpSpPr>
          <a:xfrm>
            <a:off x="6288835" y="2900661"/>
            <a:ext cx="2624165" cy="1080298"/>
            <a:chOff x="8385113" y="3867549"/>
            <a:chExt cx="3498886" cy="1440398"/>
          </a:xfrm>
        </p:grpSpPr>
        <p:sp>
          <p:nvSpPr>
            <p:cNvPr id="57" name="文本框 56">
              <a:extLst>
                <a:ext uri="{FF2B5EF4-FFF2-40B4-BE49-F238E27FC236}">
                  <a16:creationId xmlns:a16="http://schemas.microsoft.com/office/drawing/2014/main" id="{11F08FA9-694B-4D3A-8FA7-177F1A2878D6}"/>
                </a:ext>
              </a:extLst>
            </p:cNvPr>
            <p:cNvSpPr txBox="1"/>
            <p:nvPr/>
          </p:nvSpPr>
          <p:spPr>
            <a:xfrm>
              <a:off x="8562240" y="4610699"/>
              <a:ext cx="1738830" cy="359756"/>
            </a:xfrm>
            <a:prstGeom prst="rect">
              <a:avLst/>
            </a:prstGeom>
            <a:noFill/>
          </p:spPr>
          <p:txBody>
            <a:bodyPr wrap="square" rtlCol="0">
              <a:spAutoFit/>
            </a:bodyPr>
            <a:lstStyle>
              <a:defPPr>
                <a:defRPr lang="zh-CN"/>
              </a:defPPr>
              <a:lvl1pPr algn="r">
                <a:lnSpc>
                  <a:spcPct val="120000"/>
                </a:lnSpc>
                <a:defRPr sz="1400" b="1">
                  <a:solidFill>
                    <a:srgbClr val="EE6B12"/>
                  </a:solidFill>
                </a:defRPr>
              </a:lvl1pPr>
            </a:lstStyle>
            <a:p>
              <a:pPr algn="l"/>
              <a:r>
                <a:rPr lang="en-US" altLang="zh-CN" sz="1050" dirty="0">
                  <a:latin typeface="微软雅黑" panose="020B0503020204020204" pitchFamily="34" charset="-122"/>
                  <a:ea typeface="微软雅黑" panose="020B0503020204020204" pitchFamily="34" charset="-122"/>
                </a:rPr>
                <a:t>2018.06</a:t>
              </a:r>
            </a:p>
          </p:txBody>
        </p:sp>
        <p:cxnSp>
          <p:nvCxnSpPr>
            <p:cNvPr id="58" name="直接连接符 57">
              <a:extLst>
                <a:ext uri="{FF2B5EF4-FFF2-40B4-BE49-F238E27FC236}">
                  <a16:creationId xmlns:a16="http://schemas.microsoft.com/office/drawing/2014/main" id="{64B193CC-9A47-4767-A2A8-C57BEDD0D750}"/>
                </a:ext>
              </a:extLst>
            </p:cNvPr>
            <p:cNvCxnSpPr>
              <a:cxnSpLocks/>
            </p:cNvCxnSpPr>
            <p:nvPr/>
          </p:nvCxnSpPr>
          <p:spPr>
            <a:xfrm flipV="1">
              <a:off x="8385113" y="3867549"/>
              <a:ext cx="0" cy="1356915"/>
            </a:xfrm>
            <a:prstGeom prst="line">
              <a:avLst/>
            </a:prstGeom>
            <a:ln w="28575">
              <a:solidFill>
                <a:schemeClr val="tx1">
                  <a:lumMod val="95000"/>
                  <a:lumOff val="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69AB7981-6A1B-4D02-A6C5-E5A2FF80EF7B}"/>
                </a:ext>
              </a:extLst>
            </p:cNvPr>
            <p:cNvSpPr txBox="1"/>
            <p:nvPr/>
          </p:nvSpPr>
          <p:spPr>
            <a:xfrm>
              <a:off x="8562240" y="4846795"/>
              <a:ext cx="3321759" cy="461152"/>
            </a:xfrm>
            <a:prstGeom prst="rect">
              <a:avLst/>
            </a:prstGeom>
            <a:noFill/>
          </p:spPr>
          <p:txBody>
            <a:bodyPr wrap="square" rtlCol="0">
              <a:spAutoFit/>
            </a:bodyPr>
            <a:lstStyle/>
            <a:p>
              <a:pPr>
                <a:lnSpc>
                  <a:spcPct val="120000"/>
                </a:lnSpc>
              </a:pPr>
              <a:r>
                <a:rPr lang="zh-CN" altLang="en-US" sz="1500" b="1" dirty="0">
                  <a:solidFill>
                    <a:schemeClr val="tx1">
                      <a:lumMod val="95000"/>
                      <a:lumOff val="5000"/>
                    </a:schemeClr>
                  </a:solidFill>
                  <a:latin typeface="微软雅黑" panose="020B0503020204020204" pitchFamily="34" charset="-122"/>
                  <a:ea typeface="微软雅黑" panose="020B0503020204020204" pitchFamily="34" charset="-122"/>
                </a:rPr>
                <a:t>新零售业务中台</a:t>
              </a:r>
              <a:r>
                <a:rPr lang="en-US" altLang="zh-CN" sz="1500" b="1" dirty="0">
                  <a:solidFill>
                    <a:schemeClr val="tx1">
                      <a:lumMod val="95000"/>
                      <a:lumOff val="5000"/>
                    </a:schemeClr>
                  </a:solidFill>
                  <a:latin typeface="微软雅黑" panose="020B0503020204020204" pitchFamily="34" charset="-122"/>
                  <a:ea typeface="微软雅黑" panose="020B0503020204020204" pitchFamily="34" charset="-122"/>
                </a:rPr>
                <a:t>2.0</a:t>
              </a:r>
              <a:r>
                <a:rPr lang="zh-CN" altLang="en-US" sz="1500" b="1" dirty="0">
                  <a:solidFill>
                    <a:schemeClr val="tx1">
                      <a:lumMod val="95000"/>
                      <a:lumOff val="5000"/>
                    </a:schemeClr>
                  </a:solidFill>
                  <a:latin typeface="微软雅黑" panose="020B0503020204020204" pitchFamily="34" charset="-122"/>
                  <a:ea typeface="微软雅黑" panose="020B0503020204020204" pitchFamily="34" charset="-122"/>
                </a:rPr>
                <a:t>版</a:t>
              </a:r>
              <a:endParaRPr lang="en-US" altLang="zh-CN" sz="15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E75819EE-828A-489B-9A4C-37DBBE41A66F}"/>
              </a:ext>
            </a:extLst>
          </p:cNvPr>
          <p:cNvGrpSpPr/>
          <p:nvPr/>
        </p:nvGrpSpPr>
        <p:grpSpPr>
          <a:xfrm>
            <a:off x="5143297" y="1237691"/>
            <a:ext cx="1766118" cy="1190438"/>
            <a:chOff x="6857729" y="1650255"/>
            <a:chExt cx="2354824" cy="1587250"/>
          </a:xfrm>
        </p:grpSpPr>
        <p:sp>
          <p:nvSpPr>
            <p:cNvPr id="61" name="文本框 60">
              <a:extLst>
                <a:ext uri="{FF2B5EF4-FFF2-40B4-BE49-F238E27FC236}">
                  <a16:creationId xmlns:a16="http://schemas.microsoft.com/office/drawing/2014/main" id="{4C2F8B16-0049-4C5F-A2B1-74F47B1B747F}"/>
                </a:ext>
              </a:extLst>
            </p:cNvPr>
            <p:cNvSpPr txBox="1"/>
            <p:nvPr/>
          </p:nvSpPr>
          <p:spPr>
            <a:xfrm>
              <a:off x="7328268" y="1650255"/>
              <a:ext cx="1738831" cy="359756"/>
            </a:xfrm>
            <a:prstGeom prst="rect">
              <a:avLst/>
            </a:prstGeom>
            <a:noFill/>
          </p:spPr>
          <p:txBody>
            <a:bodyPr wrap="square" rtlCol="0">
              <a:spAutoFit/>
            </a:bodyPr>
            <a:lstStyle>
              <a:defPPr>
                <a:defRPr lang="zh-CN"/>
              </a:defPPr>
              <a:lvl1pPr algn="r">
                <a:lnSpc>
                  <a:spcPct val="120000"/>
                </a:lnSpc>
                <a:defRPr sz="1400" b="1">
                  <a:solidFill>
                    <a:srgbClr val="EE6B12"/>
                  </a:solidFill>
                </a:defRPr>
              </a:lvl1pPr>
            </a:lstStyle>
            <a:p>
              <a:r>
                <a:rPr lang="en-US" altLang="zh-CN" sz="1050" dirty="0">
                  <a:latin typeface="微软雅黑" panose="020B0503020204020204" pitchFamily="34" charset="-122"/>
                  <a:ea typeface="微软雅黑" panose="020B0503020204020204" pitchFamily="34" charset="-122"/>
                </a:rPr>
                <a:t>2018.08</a:t>
              </a:r>
            </a:p>
          </p:txBody>
        </p:sp>
        <p:cxnSp>
          <p:nvCxnSpPr>
            <p:cNvPr id="62" name="直接连接符 61">
              <a:extLst>
                <a:ext uri="{FF2B5EF4-FFF2-40B4-BE49-F238E27FC236}">
                  <a16:creationId xmlns:a16="http://schemas.microsoft.com/office/drawing/2014/main" id="{242D46A2-FA3F-4F7C-8390-D4512DE30CA4}"/>
                </a:ext>
              </a:extLst>
            </p:cNvPr>
            <p:cNvCxnSpPr>
              <a:cxnSpLocks/>
            </p:cNvCxnSpPr>
            <p:nvPr/>
          </p:nvCxnSpPr>
          <p:spPr>
            <a:xfrm>
              <a:off x="9212553" y="1763488"/>
              <a:ext cx="0" cy="1474017"/>
            </a:xfrm>
            <a:prstGeom prst="line">
              <a:avLst/>
            </a:prstGeom>
            <a:ln w="28575">
              <a:solidFill>
                <a:schemeClr val="tx1">
                  <a:lumMod val="95000"/>
                  <a:lumOff val="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CD1A33CB-5802-4AF4-AA29-9BB466FDB842}"/>
                </a:ext>
              </a:extLst>
            </p:cNvPr>
            <p:cNvSpPr txBox="1"/>
            <p:nvPr/>
          </p:nvSpPr>
          <p:spPr>
            <a:xfrm>
              <a:off x="6857729" y="1886351"/>
              <a:ext cx="2209371" cy="461152"/>
            </a:xfrm>
            <a:prstGeom prst="rect">
              <a:avLst/>
            </a:prstGeom>
            <a:noFill/>
          </p:spPr>
          <p:txBody>
            <a:bodyPr wrap="square" rtlCol="0">
              <a:spAutoFit/>
            </a:bodyPr>
            <a:lstStyle/>
            <a:p>
              <a:pPr algn="r">
                <a:lnSpc>
                  <a:spcPct val="120000"/>
                </a:lnSpc>
              </a:pPr>
              <a:r>
                <a:rPr lang="zh-CN" altLang="en-US" sz="1500" b="1" dirty="0">
                  <a:solidFill>
                    <a:schemeClr val="tx1">
                      <a:lumMod val="95000"/>
                      <a:lumOff val="5000"/>
                    </a:schemeClr>
                  </a:solidFill>
                  <a:latin typeface="微软雅黑" panose="020B0503020204020204" pitchFamily="34" charset="-122"/>
                  <a:ea typeface="微软雅黑" panose="020B0503020204020204" pitchFamily="34" charset="-122"/>
                </a:rPr>
                <a:t>新零售</a:t>
              </a:r>
              <a:r>
                <a:rPr lang="en-US" altLang="zh-CN" sz="1500" b="1" dirty="0">
                  <a:solidFill>
                    <a:schemeClr val="tx1">
                      <a:lumMod val="95000"/>
                      <a:lumOff val="5000"/>
                    </a:schemeClr>
                  </a:solidFill>
                  <a:latin typeface="微软雅黑" panose="020B0503020204020204" pitchFamily="34" charset="-122"/>
                  <a:ea typeface="微软雅黑" panose="020B0503020204020204" pitchFamily="34" charset="-122"/>
                </a:rPr>
                <a:t>OMS</a:t>
              </a:r>
              <a:r>
                <a:rPr lang="zh-CN" altLang="en-US" sz="1500" b="1" dirty="0">
                  <a:solidFill>
                    <a:schemeClr val="tx1">
                      <a:lumMod val="95000"/>
                      <a:lumOff val="5000"/>
                    </a:schemeClr>
                  </a:solidFill>
                  <a:latin typeface="微软雅黑" panose="020B0503020204020204" pitchFamily="34" charset="-122"/>
                  <a:ea typeface="微软雅黑" panose="020B0503020204020204" pitchFamily="34" charset="-122"/>
                </a:rPr>
                <a:t>发布</a:t>
              </a:r>
              <a:endParaRPr lang="en-US" altLang="zh-CN" sz="15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3833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我们的客户</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pic>
        <p:nvPicPr>
          <p:cNvPr id="64" name="图片 63">
            <a:extLst>
              <a:ext uri="{FF2B5EF4-FFF2-40B4-BE49-F238E27FC236}">
                <a16:creationId xmlns:a16="http://schemas.microsoft.com/office/drawing/2014/main" id="{B64AE92B-6701-418A-8E02-868CD0F000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8204" y="3455180"/>
            <a:ext cx="656591" cy="540000"/>
          </a:xfrm>
          <a:prstGeom prst="rect">
            <a:avLst/>
          </a:prstGeom>
        </p:spPr>
      </p:pic>
      <p:pic>
        <p:nvPicPr>
          <p:cNvPr id="65" name="图片 64">
            <a:extLst>
              <a:ext uri="{FF2B5EF4-FFF2-40B4-BE49-F238E27FC236}">
                <a16:creationId xmlns:a16="http://schemas.microsoft.com/office/drawing/2014/main" id="{5047331F-1E3A-4513-9B41-E5141399A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1" y="2693218"/>
            <a:ext cx="1964346" cy="540000"/>
          </a:xfrm>
          <a:prstGeom prst="rect">
            <a:avLst/>
          </a:prstGeom>
        </p:spPr>
      </p:pic>
      <p:pic>
        <p:nvPicPr>
          <p:cNvPr id="66" name="图片 65">
            <a:extLst>
              <a:ext uri="{FF2B5EF4-FFF2-40B4-BE49-F238E27FC236}">
                <a16:creationId xmlns:a16="http://schemas.microsoft.com/office/drawing/2014/main" id="{B302E0CD-586E-4FE2-9E0A-2331639590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7837" y="2767220"/>
            <a:ext cx="1054382" cy="363209"/>
          </a:xfrm>
          <a:prstGeom prst="rect">
            <a:avLst/>
          </a:prstGeom>
        </p:spPr>
      </p:pic>
      <p:pic>
        <p:nvPicPr>
          <p:cNvPr id="67" name="图片 66">
            <a:extLst>
              <a:ext uri="{FF2B5EF4-FFF2-40B4-BE49-F238E27FC236}">
                <a16:creationId xmlns:a16="http://schemas.microsoft.com/office/drawing/2014/main" id="{99C10AE6-73DA-4E08-A95B-7FFA33C90DE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3423" y="4412024"/>
            <a:ext cx="1541312" cy="295863"/>
          </a:xfrm>
          <a:prstGeom prst="rect">
            <a:avLst/>
          </a:prstGeom>
        </p:spPr>
      </p:pic>
      <p:pic>
        <p:nvPicPr>
          <p:cNvPr id="68" name="图片 67">
            <a:extLst>
              <a:ext uri="{FF2B5EF4-FFF2-40B4-BE49-F238E27FC236}">
                <a16:creationId xmlns:a16="http://schemas.microsoft.com/office/drawing/2014/main" id="{D6B12D7B-61E7-4717-8082-A9689EBC19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84975" y="3650981"/>
            <a:ext cx="1351001" cy="319328"/>
          </a:xfrm>
          <a:prstGeom prst="rect">
            <a:avLst/>
          </a:prstGeom>
        </p:spPr>
      </p:pic>
      <p:pic>
        <p:nvPicPr>
          <p:cNvPr id="69" name="图片 68">
            <a:extLst>
              <a:ext uri="{FF2B5EF4-FFF2-40B4-BE49-F238E27FC236}">
                <a16:creationId xmlns:a16="http://schemas.microsoft.com/office/drawing/2014/main" id="{01BA0587-2999-4B3C-9F6D-489374A2063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66615" y="1889209"/>
            <a:ext cx="1355729" cy="362075"/>
          </a:xfrm>
          <a:prstGeom prst="rect">
            <a:avLst/>
          </a:prstGeom>
        </p:spPr>
      </p:pic>
      <p:grpSp>
        <p:nvGrpSpPr>
          <p:cNvPr id="70" name="组 14">
            <a:extLst>
              <a:ext uri="{FF2B5EF4-FFF2-40B4-BE49-F238E27FC236}">
                <a16:creationId xmlns:a16="http://schemas.microsoft.com/office/drawing/2014/main" id="{60C5E663-CE96-4B5D-9CE7-8BFB53487132}"/>
              </a:ext>
            </a:extLst>
          </p:cNvPr>
          <p:cNvGrpSpPr/>
          <p:nvPr/>
        </p:nvGrpSpPr>
        <p:grpSpPr>
          <a:xfrm>
            <a:off x="3568088" y="3495585"/>
            <a:ext cx="1263463" cy="540000"/>
            <a:chOff x="2376394" y="3809254"/>
            <a:chExt cx="1684617" cy="565030"/>
          </a:xfrm>
        </p:grpSpPr>
        <p:pic>
          <p:nvPicPr>
            <p:cNvPr id="71" name="图片 70">
              <a:extLst>
                <a:ext uri="{FF2B5EF4-FFF2-40B4-BE49-F238E27FC236}">
                  <a16:creationId xmlns:a16="http://schemas.microsoft.com/office/drawing/2014/main" id="{F5981405-7CB7-4AD7-B7A2-44355B4FF23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76394" y="3885581"/>
              <a:ext cx="790389" cy="412377"/>
            </a:xfrm>
            <a:prstGeom prst="rect">
              <a:avLst/>
            </a:prstGeom>
          </p:spPr>
        </p:pic>
        <p:pic>
          <p:nvPicPr>
            <p:cNvPr id="72" name="图片 71">
              <a:extLst>
                <a:ext uri="{FF2B5EF4-FFF2-40B4-BE49-F238E27FC236}">
                  <a16:creationId xmlns:a16="http://schemas.microsoft.com/office/drawing/2014/main" id="{75D77B85-3126-4B47-8153-4B2A7430C9D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20465" y="3809254"/>
              <a:ext cx="940546" cy="565030"/>
            </a:xfrm>
            <a:prstGeom prst="rect">
              <a:avLst/>
            </a:prstGeom>
          </p:spPr>
        </p:pic>
      </p:grpSp>
      <p:pic>
        <p:nvPicPr>
          <p:cNvPr id="73" name="图片 72">
            <a:extLst>
              <a:ext uri="{FF2B5EF4-FFF2-40B4-BE49-F238E27FC236}">
                <a16:creationId xmlns:a16="http://schemas.microsoft.com/office/drawing/2014/main" id="{093C4426-4A42-451E-8F96-6A04D641EE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99822" y="2664920"/>
            <a:ext cx="1909013" cy="540000"/>
          </a:xfrm>
          <a:prstGeom prst="rect">
            <a:avLst/>
          </a:prstGeom>
        </p:spPr>
      </p:pic>
      <p:pic>
        <p:nvPicPr>
          <p:cNvPr id="74" name="图片 73">
            <a:extLst>
              <a:ext uri="{FF2B5EF4-FFF2-40B4-BE49-F238E27FC236}">
                <a16:creationId xmlns:a16="http://schemas.microsoft.com/office/drawing/2014/main" id="{4D7C862F-8311-4DEC-B7AB-1153AC1CE59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15977" y="936792"/>
            <a:ext cx="1619999" cy="540000"/>
          </a:xfrm>
          <a:prstGeom prst="rect">
            <a:avLst/>
          </a:prstGeom>
        </p:spPr>
      </p:pic>
      <p:pic>
        <p:nvPicPr>
          <p:cNvPr id="75" name="Picture 4" descr="http://www.zwgfood.com/tpl/zh_www/images/newzwgfood_5.jpg">
            <a:extLst>
              <a:ext uri="{FF2B5EF4-FFF2-40B4-BE49-F238E27FC236}">
                <a16:creationId xmlns:a16="http://schemas.microsoft.com/office/drawing/2014/main" id="{E1BCE9C4-AF6F-4673-B606-0FD0F833AFA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4058" y="4350281"/>
            <a:ext cx="1540646" cy="419349"/>
          </a:xfrm>
          <a:prstGeom prst="rect">
            <a:avLst/>
          </a:prstGeom>
          <a:noFill/>
          <a:extLst>
            <a:ext uri="{909E8E84-426E-40DD-AFC4-6F175D3DCCD1}">
              <a14:hiddenFill xmlns:a14="http://schemas.microsoft.com/office/drawing/2010/main">
                <a:solidFill>
                  <a:srgbClr val="FFFFFF"/>
                </a:solidFill>
              </a14:hiddenFill>
            </a:ext>
          </a:extLst>
        </p:spPr>
      </p:pic>
      <p:pic>
        <p:nvPicPr>
          <p:cNvPr id="76" name="图片 75">
            <a:extLst>
              <a:ext uri="{FF2B5EF4-FFF2-40B4-BE49-F238E27FC236}">
                <a16:creationId xmlns:a16="http://schemas.microsoft.com/office/drawing/2014/main" id="{0D4D6399-1FCA-4352-A0F9-472D8972ED9B}"/>
              </a:ext>
            </a:extLst>
          </p:cNvPr>
          <p:cNvPicPr>
            <a:picLocks noChangeAspect="1"/>
          </p:cNvPicPr>
          <p:nvPr/>
        </p:nvPicPr>
        <p:blipFill>
          <a:blip r:embed="rId14"/>
          <a:stretch>
            <a:fillRect/>
          </a:stretch>
        </p:blipFill>
        <p:spPr>
          <a:xfrm>
            <a:off x="1827427" y="936792"/>
            <a:ext cx="1256234" cy="540000"/>
          </a:xfrm>
          <a:prstGeom prst="rect">
            <a:avLst/>
          </a:prstGeom>
        </p:spPr>
      </p:pic>
      <p:pic>
        <p:nvPicPr>
          <p:cNvPr id="77" name="图片 76">
            <a:extLst>
              <a:ext uri="{FF2B5EF4-FFF2-40B4-BE49-F238E27FC236}">
                <a16:creationId xmlns:a16="http://schemas.microsoft.com/office/drawing/2014/main" id="{BEA223FF-E506-47CF-9F1E-0719ACD532C9}"/>
              </a:ext>
            </a:extLst>
          </p:cNvPr>
          <p:cNvPicPr>
            <a:picLocks noChangeAspect="1"/>
          </p:cNvPicPr>
          <p:nvPr/>
        </p:nvPicPr>
        <p:blipFill>
          <a:blip r:embed="rId15"/>
          <a:stretch>
            <a:fillRect/>
          </a:stretch>
        </p:blipFill>
        <p:spPr>
          <a:xfrm>
            <a:off x="916872" y="936792"/>
            <a:ext cx="721925" cy="540000"/>
          </a:xfrm>
          <a:prstGeom prst="rect">
            <a:avLst/>
          </a:prstGeom>
        </p:spPr>
      </p:pic>
      <p:pic>
        <p:nvPicPr>
          <p:cNvPr id="78" name="图片 77">
            <a:extLst>
              <a:ext uri="{FF2B5EF4-FFF2-40B4-BE49-F238E27FC236}">
                <a16:creationId xmlns:a16="http://schemas.microsoft.com/office/drawing/2014/main" id="{5206B0A7-0E3F-408E-B784-4C82D2BBAC01}"/>
              </a:ext>
            </a:extLst>
          </p:cNvPr>
          <p:cNvPicPr>
            <a:picLocks noChangeAspect="1"/>
          </p:cNvPicPr>
          <p:nvPr/>
        </p:nvPicPr>
        <p:blipFill rotWithShape="1">
          <a:blip r:embed="rId16"/>
          <a:srcRect l="3716" t="33721" r="-3716" b="30693"/>
          <a:stretch/>
        </p:blipFill>
        <p:spPr>
          <a:xfrm>
            <a:off x="3272292" y="936792"/>
            <a:ext cx="1855055" cy="540000"/>
          </a:xfrm>
          <a:prstGeom prst="rect">
            <a:avLst/>
          </a:prstGeom>
        </p:spPr>
      </p:pic>
      <p:pic>
        <p:nvPicPr>
          <p:cNvPr id="79" name="图片 78">
            <a:extLst>
              <a:ext uri="{FF2B5EF4-FFF2-40B4-BE49-F238E27FC236}">
                <a16:creationId xmlns:a16="http://schemas.microsoft.com/office/drawing/2014/main" id="{11C03369-E53E-4202-B18A-2E52F26A7E2D}"/>
              </a:ext>
            </a:extLst>
          </p:cNvPr>
          <p:cNvPicPr>
            <a:picLocks noChangeAspect="1"/>
          </p:cNvPicPr>
          <p:nvPr/>
        </p:nvPicPr>
        <p:blipFill rotWithShape="1">
          <a:blip r:embed="rId17"/>
          <a:srcRect t="22062" b="28793"/>
          <a:stretch/>
        </p:blipFill>
        <p:spPr>
          <a:xfrm>
            <a:off x="916871" y="1835699"/>
            <a:ext cx="1096412" cy="540000"/>
          </a:xfrm>
          <a:prstGeom prst="rect">
            <a:avLst/>
          </a:prstGeom>
        </p:spPr>
      </p:pic>
      <p:pic>
        <p:nvPicPr>
          <p:cNvPr id="80" name="图片 79">
            <a:extLst>
              <a:ext uri="{FF2B5EF4-FFF2-40B4-BE49-F238E27FC236}">
                <a16:creationId xmlns:a16="http://schemas.microsoft.com/office/drawing/2014/main" id="{7A5E1B75-0AF6-484B-A6DB-168C25FD8CC6}"/>
              </a:ext>
            </a:extLst>
          </p:cNvPr>
          <p:cNvPicPr>
            <a:picLocks noChangeAspect="1"/>
          </p:cNvPicPr>
          <p:nvPr/>
        </p:nvPicPr>
        <p:blipFill rotWithShape="1">
          <a:blip r:embed="rId18"/>
          <a:srcRect t="30194" b="33354"/>
          <a:stretch/>
        </p:blipFill>
        <p:spPr>
          <a:xfrm>
            <a:off x="3208820" y="2738435"/>
            <a:ext cx="1481415" cy="540000"/>
          </a:xfrm>
          <a:prstGeom prst="rect">
            <a:avLst/>
          </a:prstGeom>
        </p:spPr>
      </p:pic>
      <p:pic>
        <p:nvPicPr>
          <p:cNvPr id="81" name="图片 80">
            <a:extLst>
              <a:ext uri="{FF2B5EF4-FFF2-40B4-BE49-F238E27FC236}">
                <a16:creationId xmlns:a16="http://schemas.microsoft.com/office/drawing/2014/main" id="{3D5F564D-DCE9-4E9F-9273-3DD49D802FB7}"/>
              </a:ext>
            </a:extLst>
          </p:cNvPr>
          <p:cNvPicPr>
            <a:picLocks noChangeAspect="1"/>
          </p:cNvPicPr>
          <p:nvPr/>
        </p:nvPicPr>
        <p:blipFill rotWithShape="1">
          <a:blip r:embed="rId19"/>
          <a:srcRect l="17238" r="24093"/>
          <a:stretch/>
        </p:blipFill>
        <p:spPr>
          <a:xfrm>
            <a:off x="1092638" y="3516443"/>
            <a:ext cx="1092317" cy="540000"/>
          </a:xfrm>
          <a:prstGeom prst="rect">
            <a:avLst/>
          </a:prstGeom>
        </p:spPr>
      </p:pic>
      <p:pic>
        <p:nvPicPr>
          <p:cNvPr id="82" name="图片 81">
            <a:extLst>
              <a:ext uri="{FF2B5EF4-FFF2-40B4-BE49-F238E27FC236}">
                <a16:creationId xmlns:a16="http://schemas.microsoft.com/office/drawing/2014/main" id="{4078C83F-8001-4DA6-A832-04A47EA57D66}"/>
              </a:ext>
            </a:extLst>
          </p:cNvPr>
          <p:cNvPicPr>
            <a:picLocks noChangeAspect="1"/>
          </p:cNvPicPr>
          <p:nvPr/>
        </p:nvPicPr>
        <p:blipFill>
          <a:blip r:embed="rId20"/>
          <a:stretch>
            <a:fillRect/>
          </a:stretch>
        </p:blipFill>
        <p:spPr>
          <a:xfrm>
            <a:off x="2365331" y="3516443"/>
            <a:ext cx="487317" cy="540000"/>
          </a:xfrm>
          <a:prstGeom prst="rect">
            <a:avLst/>
          </a:prstGeom>
        </p:spPr>
      </p:pic>
      <p:pic>
        <p:nvPicPr>
          <p:cNvPr id="83" name="图片 82">
            <a:extLst>
              <a:ext uri="{FF2B5EF4-FFF2-40B4-BE49-F238E27FC236}">
                <a16:creationId xmlns:a16="http://schemas.microsoft.com/office/drawing/2014/main" id="{7A165023-C97A-46F1-BA1E-32127480BCEA}"/>
              </a:ext>
            </a:extLst>
          </p:cNvPr>
          <p:cNvPicPr>
            <a:picLocks noChangeAspect="1"/>
          </p:cNvPicPr>
          <p:nvPr/>
        </p:nvPicPr>
        <p:blipFill>
          <a:blip r:embed="rId21"/>
          <a:stretch>
            <a:fillRect/>
          </a:stretch>
        </p:blipFill>
        <p:spPr>
          <a:xfrm>
            <a:off x="7124606" y="936792"/>
            <a:ext cx="1242000" cy="540000"/>
          </a:xfrm>
          <a:prstGeom prst="rect">
            <a:avLst/>
          </a:prstGeom>
        </p:spPr>
      </p:pic>
      <p:pic>
        <p:nvPicPr>
          <p:cNvPr id="84" name="图片 83">
            <a:extLst>
              <a:ext uri="{FF2B5EF4-FFF2-40B4-BE49-F238E27FC236}">
                <a16:creationId xmlns:a16="http://schemas.microsoft.com/office/drawing/2014/main" id="{177123CA-F54D-4D2D-BF0F-14FCE190CD29}"/>
              </a:ext>
            </a:extLst>
          </p:cNvPr>
          <p:cNvPicPr>
            <a:picLocks noChangeAspect="1"/>
          </p:cNvPicPr>
          <p:nvPr/>
        </p:nvPicPr>
        <p:blipFill>
          <a:blip r:embed="rId22"/>
          <a:stretch>
            <a:fillRect/>
          </a:stretch>
        </p:blipFill>
        <p:spPr>
          <a:xfrm>
            <a:off x="3244160" y="4265322"/>
            <a:ext cx="1242000" cy="540000"/>
          </a:xfrm>
          <a:prstGeom prst="rect">
            <a:avLst/>
          </a:prstGeom>
        </p:spPr>
      </p:pic>
      <p:pic>
        <p:nvPicPr>
          <p:cNvPr id="85" name="图片 84">
            <a:extLst>
              <a:ext uri="{FF2B5EF4-FFF2-40B4-BE49-F238E27FC236}">
                <a16:creationId xmlns:a16="http://schemas.microsoft.com/office/drawing/2014/main" id="{C6A311CB-7601-4743-998D-98911D122CAE}"/>
              </a:ext>
            </a:extLst>
          </p:cNvPr>
          <p:cNvPicPr>
            <a:picLocks noChangeAspect="1"/>
          </p:cNvPicPr>
          <p:nvPr/>
        </p:nvPicPr>
        <p:blipFill>
          <a:blip r:embed="rId23"/>
          <a:stretch>
            <a:fillRect/>
          </a:stretch>
        </p:blipFill>
        <p:spPr>
          <a:xfrm>
            <a:off x="5017528" y="1897869"/>
            <a:ext cx="1811894" cy="346775"/>
          </a:xfrm>
          <a:prstGeom prst="rect">
            <a:avLst/>
          </a:prstGeom>
        </p:spPr>
      </p:pic>
      <p:pic>
        <p:nvPicPr>
          <p:cNvPr id="86" name="图片 85">
            <a:extLst>
              <a:ext uri="{FF2B5EF4-FFF2-40B4-BE49-F238E27FC236}">
                <a16:creationId xmlns:a16="http://schemas.microsoft.com/office/drawing/2014/main" id="{5AD221FA-9539-4E87-8A8B-2A2CB665E34C}"/>
              </a:ext>
            </a:extLst>
          </p:cNvPr>
          <p:cNvPicPr>
            <a:picLocks noChangeAspect="1"/>
          </p:cNvPicPr>
          <p:nvPr/>
        </p:nvPicPr>
        <p:blipFill>
          <a:blip r:embed="rId24"/>
          <a:stretch>
            <a:fillRect/>
          </a:stretch>
        </p:blipFill>
        <p:spPr>
          <a:xfrm>
            <a:off x="2535430" y="1810047"/>
            <a:ext cx="536000" cy="540000"/>
          </a:xfrm>
          <a:prstGeom prst="rect">
            <a:avLst/>
          </a:prstGeom>
        </p:spPr>
      </p:pic>
      <p:pic>
        <p:nvPicPr>
          <p:cNvPr id="87" name="图片 86">
            <a:extLst>
              <a:ext uri="{FF2B5EF4-FFF2-40B4-BE49-F238E27FC236}">
                <a16:creationId xmlns:a16="http://schemas.microsoft.com/office/drawing/2014/main" id="{718FDE3A-9BE8-4ECC-AFCE-7B6D077BADE4}"/>
              </a:ext>
            </a:extLst>
          </p:cNvPr>
          <p:cNvPicPr>
            <a:picLocks noChangeAspect="1"/>
          </p:cNvPicPr>
          <p:nvPr/>
        </p:nvPicPr>
        <p:blipFill>
          <a:blip r:embed="rId25"/>
          <a:stretch>
            <a:fillRect/>
          </a:stretch>
        </p:blipFill>
        <p:spPr>
          <a:xfrm>
            <a:off x="7203265" y="1570184"/>
            <a:ext cx="1163341" cy="871415"/>
          </a:xfrm>
          <a:prstGeom prst="rect">
            <a:avLst/>
          </a:prstGeom>
        </p:spPr>
      </p:pic>
    </p:spTree>
    <p:extLst>
      <p:ext uri="{BB962C8B-B14F-4D97-AF65-F5344CB8AC3E}">
        <p14:creationId xmlns:p14="http://schemas.microsoft.com/office/powerpoint/2010/main" val="181237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创始人</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pSp>
        <p:nvGrpSpPr>
          <p:cNvPr id="34" name="组合 33">
            <a:extLst>
              <a:ext uri="{FF2B5EF4-FFF2-40B4-BE49-F238E27FC236}">
                <a16:creationId xmlns:a16="http://schemas.microsoft.com/office/drawing/2014/main" id="{5C752AF0-7D91-4AD2-90F7-93CE13B84481}"/>
              </a:ext>
            </a:extLst>
          </p:cNvPr>
          <p:cNvGrpSpPr/>
          <p:nvPr/>
        </p:nvGrpSpPr>
        <p:grpSpPr>
          <a:xfrm>
            <a:off x="1280621" y="1206918"/>
            <a:ext cx="2453001" cy="3135370"/>
            <a:chOff x="1134884" y="1942011"/>
            <a:chExt cx="2939883" cy="3757691"/>
          </a:xfrm>
        </p:grpSpPr>
        <p:pic>
          <p:nvPicPr>
            <p:cNvPr id="35" name="图片 34">
              <a:extLst>
                <a:ext uri="{FF2B5EF4-FFF2-40B4-BE49-F238E27FC236}">
                  <a16:creationId xmlns:a16="http://schemas.microsoft.com/office/drawing/2014/main" id="{190E79F3-B823-482C-BB34-31E3E02A098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539"/>
            <a:stretch/>
          </p:blipFill>
          <p:spPr>
            <a:xfrm>
              <a:off x="1134884" y="1942011"/>
              <a:ext cx="2939379" cy="3757691"/>
            </a:xfrm>
            <a:prstGeom prst="rect">
              <a:avLst/>
            </a:prstGeom>
            <a:effectLst>
              <a:outerShdw blurRad="457200" dist="165100" dir="2700000" algn="tl" rotWithShape="0">
                <a:prstClr val="black">
                  <a:alpha val="31000"/>
                </a:prstClr>
              </a:outerShdw>
            </a:effectLst>
          </p:spPr>
        </p:pic>
        <p:sp>
          <p:nvSpPr>
            <p:cNvPr id="36" name="矩形 35">
              <a:extLst>
                <a:ext uri="{FF2B5EF4-FFF2-40B4-BE49-F238E27FC236}">
                  <a16:creationId xmlns:a16="http://schemas.microsoft.com/office/drawing/2014/main" id="{0E58964B-F71E-4E38-B8BC-A42D918CE576}"/>
                </a:ext>
              </a:extLst>
            </p:cNvPr>
            <p:cNvSpPr/>
            <p:nvPr/>
          </p:nvSpPr>
          <p:spPr>
            <a:xfrm>
              <a:off x="1134884" y="4846465"/>
              <a:ext cx="2939883" cy="853237"/>
            </a:xfrm>
            <a:prstGeom prst="rect">
              <a:avLst/>
            </a:prstGeom>
            <a:gradFill>
              <a:gsLst>
                <a:gs pos="0">
                  <a:srgbClr val="0099FF"/>
                </a:gs>
                <a:gs pos="100000">
                  <a:srgbClr val="0099FF">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标题 1">
              <a:extLst>
                <a:ext uri="{FF2B5EF4-FFF2-40B4-BE49-F238E27FC236}">
                  <a16:creationId xmlns:a16="http://schemas.microsoft.com/office/drawing/2014/main" id="{72666727-A5EF-4894-AE45-DCA1689670A2}"/>
                </a:ext>
              </a:extLst>
            </p:cNvPr>
            <p:cNvSpPr txBox="1">
              <a:spLocks/>
            </p:cNvSpPr>
            <p:nvPr/>
          </p:nvSpPr>
          <p:spPr>
            <a:xfrm>
              <a:off x="1134884" y="4836526"/>
              <a:ext cx="2939883" cy="601891"/>
            </a:xfrm>
            <a:prstGeom prst="rect">
              <a:avLst/>
            </a:prstGeom>
            <a:effectLst>
              <a:outerShdw blurRad="152400" dist="50800" dir="5400000" algn="t" rotWithShape="0">
                <a:prstClr val="black">
                  <a:alpha val="24000"/>
                </a:prstClr>
              </a:outerShdw>
            </a:effectLst>
          </p:spPr>
          <p:txBody>
            <a:bodyPr lIns="67500" tIns="35100" rIns="67500" bIns="351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2100" b="1" spc="450" dirty="0">
                  <a:solidFill>
                    <a:schemeClr val="bg1">
                      <a:lumMod val="95000"/>
                    </a:schemeClr>
                  </a:solidFill>
                  <a:latin typeface="微软雅黑" panose="020B0503020204020204" pitchFamily="34" charset="-122"/>
                  <a:ea typeface="微软雅黑" panose="020B0503020204020204" pitchFamily="34" charset="-122"/>
                  <a:cs typeface="+mn-ea"/>
                  <a:sym typeface="+mn-lt"/>
                </a:rPr>
                <a:t>喻思成</a:t>
              </a:r>
            </a:p>
          </p:txBody>
        </p:sp>
        <p:sp>
          <p:nvSpPr>
            <p:cNvPr id="38" name="文本框 37">
              <a:extLst>
                <a:ext uri="{FF2B5EF4-FFF2-40B4-BE49-F238E27FC236}">
                  <a16:creationId xmlns:a16="http://schemas.microsoft.com/office/drawing/2014/main" id="{22D32B32-6787-4CBF-88A3-E4057FD5DFEB}"/>
                </a:ext>
              </a:extLst>
            </p:cNvPr>
            <p:cNvSpPr txBox="1"/>
            <p:nvPr/>
          </p:nvSpPr>
          <p:spPr>
            <a:xfrm>
              <a:off x="1134884" y="5289716"/>
              <a:ext cx="2939883" cy="337897"/>
            </a:xfrm>
            <a:prstGeom prst="rect">
              <a:avLst/>
            </a:prstGeom>
            <a:noFill/>
          </p:spPr>
          <p:txBody>
            <a:bodyPr wrap="square" rtlCol="0" anchor="t">
              <a:spAutoFit/>
            </a:bodyPr>
            <a:lstStyle/>
            <a:p>
              <a:pPr algn="ctr">
                <a:lnSpc>
                  <a:spcPct val="130000"/>
                </a:lnSpc>
              </a:pPr>
              <a:r>
                <a:rPr lang="en-US" altLang="zh-CN" sz="1050" b="1" dirty="0">
                  <a:solidFill>
                    <a:schemeClr val="bg1">
                      <a:lumMod val="95000"/>
                    </a:schemeClr>
                  </a:solidFill>
                  <a:latin typeface="微软雅黑" panose="020B0503020204020204" pitchFamily="34" charset="-122"/>
                  <a:ea typeface="微软雅黑" panose="020B0503020204020204" pitchFamily="34" charset="-122"/>
                  <a:cs typeface="+mn-ea"/>
                  <a:sym typeface="+mn-lt"/>
                </a:rPr>
                <a:t>iTrigger Founder &amp; CEO</a:t>
              </a:r>
              <a:endParaRPr lang="zh-CN" altLang="en-US" sz="1050" b="1"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sp>
        <p:nvSpPr>
          <p:cNvPr id="39" name="文本框 99">
            <a:extLst>
              <a:ext uri="{FF2B5EF4-FFF2-40B4-BE49-F238E27FC236}">
                <a16:creationId xmlns:a16="http://schemas.microsoft.com/office/drawing/2014/main" id="{7B28C399-B9EE-4D41-9130-7AAA2711DE7C}"/>
              </a:ext>
            </a:extLst>
          </p:cNvPr>
          <p:cNvSpPr txBox="1"/>
          <p:nvPr/>
        </p:nvSpPr>
        <p:spPr>
          <a:xfrm>
            <a:off x="4971861" y="3449352"/>
            <a:ext cx="2742759" cy="912109"/>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27">
              <a:lnSpc>
                <a:spcPct val="130000"/>
              </a:lnSpc>
              <a:defRPr/>
            </a:pPr>
            <a:r>
              <a:rPr lang="zh-CN" altLang="en-US" sz="1050" dirty="0">
                <a:latin typeface="微软雅黑" panose="020B0503020204020204" pitchFamily="34" charset="-122"/>
                <a:ea typeface="微软雅黑" panose="020B0503020204020204" pitchFamily="34" charset="-122"/>
                <a:cs typeface="+mn-ea"/>
                <a:sym typeface="+mn-lt"/>
              </a:rPr>
              <a:t>阿里巴巴集团    副总裁</a:t>
            </a:r>
            <a:endParaRPr lang="en-US" altLang="zh-CN" sz="1050" dirty="0">
              <a:latin typeface="微软雅黑" panose="020B0503020204020204" pitchFamily="34" charset="-122"/>
              <a:ea typeface="微软雅黑" panose="020B0503020204020204" pitchFamily="34" charset="-122"/>
              <a:cs typeface="+mn-ea"/>
              <a:sym typeface="+mn-lt"/>
            </a:endParaRPr>
          </a:p>
          <a:p>
            <a:pPr defTabSz="685427">
              <a:lnSpc>
                <a:spcPct val="130000"/>
              </a:lnSpc>
              <a:defRPr/>
            </a:pPr>
            <a:r>
              <a:rPr lang="zh-CN" altLang="en-US" sz="1050" dirty="0">
                <a:latin typeface="微软雅黑" panose="020B0503020204020204" pitchFamily="34" charset="-122"/>
                <a:ea typeface="微软雅黑" panose="020B0503020204020204" pitchFamily="34" charset="-122"/>
                <a:cs typeface="+mn-ea"/>
                <a:sym typeface="+mn-lt"/>
              </a:rPr>
              <a:t>阿里云技术业务    总经理</a:t>
            </a:r>
            <a:endParaRPr lang="en-US" altLang="zh-CN" sz="1050" dirty="0">
              <a:latin typeface="微软雅黑" panose="020B0503020204020204" pitchFamily="34" charset="-122"/>
              <a:ea typeface="微软雅黑" panose="020B0503020204020204" pitchFamily="34" charset="-122"/>
              <a:cs typeface="+mn-ea"/>
              <a:sym typeface="+mn-lt"/>
            </a:endParaRPr>
          </a:p>
          <a:p>
            <a:pPr defTabSz="685427">
              <a:lnSpc>
                <a:spcPct val="130000"/>
              </a:lnSpc>
              <a:defRPr/>
            </a:pPr>
            <a:r>
              <a:rPr lang="en-US" altLang="zh-CN" sz="1050" dirty="0">
                <a:latin typeface="微软雅黑" panose="020B0503020204020204" pitchFamily="34" charset="-122"/>
                <a:ea typeface="微软雅黑" panose="020B0503020204020204" pitchFamily="34" charset="-122"/>
                <a:cs typeface="+mn-ea"/>
                <a:sym typeface="+mn-lt"/>
              </a:rPr>
              <a:t>Oracle </a:t>
            </a:r>
            <a:r>
              <a:rPr lang="zh-CN" altLang="en-US" sz="1050" dirty="0">
                <a:latin typeface="微软雅黑" panose="020B0503020204020204" pitchFamily="34" charset="-122"/>
                <a:ea typeface="微软雅黑" panose="020B0503020204020204" pitchFamily="34" charset="-122"/>
                <a:cs typeface="+mn-ea"/>
                <a:sym typeface="+mn-lt"/>
              </a:rPr>
              <a:t>大中国区    技术总经理</a:t>
            </a:r>
            <a:endParaRPr lang="en-US" altLang="zh-CN" sz="1050" dirty="0">
              <a:latin typeface="微软雅黑" panose="020B0503020204020204" pitchFamily="34" charset="-122"/>
              <a:ea typeface="微软雅黑" panose="020B0503020204020204" pitchFamily="34" charset="-122"/>
              <a:cs typeface="+mn-ea"/>
              <a:sym typeface="+mn-lt"/>
            </a:endParaRPr>
          </a:p>
          <a:p>
            <a:pPr defTabSz="685427">
              <a:lnSpc>
                <a:spcPct val="130000"/>
              </a:lnSpc>
              <a:defRPr/>
            </a:pPr>
            <a:r>
              <a:rPr lang="en-US" altLang="zh-CN" sz="1050" dirty="0">
                <a:latin typeface="微软雅黑" panose="020B0503020204020204" pitchFamily="34" charset="-122"/>
                <a:ea typeface="微软雅黑" panose="020B0503020204020204" pitchFamily="34" charset="-122"/>
                <a:cs typeface="+mn-ea"/>
                <a:sym typeface="+mn-lt"/>
              </a:rPr>
              <a:t>BEA</a:t>
            </a:r>
            <a:r>
              <a:rPr lang="zh-CN" altLang="en-US" sz="1050" dirty="0">
                <a:latin typeface="微软雅黑" panose="020B0503020204020204" pitchFamily="34" charset="-122"/>
                <a:ea typeface="微软雅黑" panose="020B0503020204020204" pitchFamily="34" charset="-122"/>
                <a:cs typeface="+mn-ea"/>
                <a:sym typeface="+mn-lt"/>
              </a:rPr>
              <a:t>系统 </a:t>
            </a:r>
            <a:r>
              <a:rPr lang="en-US" altLang="zh-CN" sz="1050" dirty="0">
                <a:latin typeface="微软雅黑" panose="020B0503020204020204" pitchFamily="34" charset="-122"/>
                <a:ea typeface="微软雅黑" panose="020B0503020204020204" pitchFamily="34" charset="-122"/>
                <a:cs typeface="+mn-ea"/>
                <a:sym typeface="+mn-lt"/>
              </a:rPr>
              <a:t>(</a:t>
            </a:r>
            <a:r>
              <a:rPr lang="zh-CN" altLang="en-US" sz="1050" dirty="0">
                <a:latin typeface="微软雅黑" panose="020B0503020204020204" pitchFamily="34" charset="-122"/>
                <a:ea typeface="微软雅黑" panose="020B0503020204020204" pitchFamily="34" charset="-122"/>
                <a:cs typeface="+mn-ea"/>
                <a:sym typeface="+mn-lt"/>
              </a:rPr>
              <a:t>中国</a:t>
            </a:r>
            <a:r>
              <a:rPr lang="en-US" altLang="zh-CN" sz="1050" dirty="0">
                <a:latin typeface="微软雅黑" panose="020B0503020204020204" pitchFamily="34" charset="-122"/>
                <a:ea typeface="微软雅黑" panose="020B0503020204020204" pitchFamily="34" charset="-122"/>
                <a:cs typeface="+mn-ea"/>
                <a:sym typeface="+mn-lt"/>
              </a:rPr>
              <a:t>) </a:t>
            </a:r>
            <a:r>
              <a:rPr lang="zh-CN" altLang="en-US" sz="1050" dirty="0">
                <a:latin typeface="微软雅黑" panose="020B0503020204020204" pitchFamily="34" charset="-122"/>
                <a:ea typeface="微软雅黑" panose="020B0503020204020204" pitchFamily="34" charset="-122"/>
                <a:cs typeface="+mn-ea"/>
                <a:sym typeface="+mn-lt"/>
              </a:rPr>
              <a:t>有限公司    首席技术顾问</a:t>
            </a:r>
          </a:p>
        </p:txBody>
      </p:sp>
      <p:sp>
        <p:nvSpPr>
          <p:cNvPr id="40" name="矩形 39">
            <a:extLst>
              <a:ext uri="{FF2B5EF4-FFF2-40B4-BE49-F238E27FC236}">
                <a16:creationId xmlns:a16="http://schemas.microsoft.com/office/drawing/2014/main" id="{FC3D4601-7A1A-4BE2-9D0D-A9CC395DE765}"/>
              </a:ext>
            </a:extLst>
          </p:cNvPr>
          <p:cNvSpPr/>
          <p:nvPr/>
        </p:nvSpPr>
        <p:spPr>
          <a:xfrm>
            <a:off x="4573366" y="3186588"/>
            <a:ext cx="588623" cy="281937"/>
          </a:xfrm>
          <a:prstGeom prst="rect">
            <a:avLst/>
          </a:prstGeom>
        </p:spPr>
        <p:txBody>
          <a:bodyPr wrap="none">
            <a:spAutoFit/>
          </a:bodyPr>
          <a:lstStyle/>
          <a:p>
            <a:pPr algn="r" defTabSz="685427">
              <a:lnSpc>
                <a:spcPct val="130000"/>
              </a:lnSpc>
              <a:defRPr/>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曾任：</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1" name="矩形 40">
            <a:extLst>
              <a:ext uri="{FF2B5EF4-FFF2-40B4-BE49-F238E27FC236}">
                <a16:creationId xmlns:a16="http://schemas.microsoft.com/office/drawing/2014/main" id="{D3761E4B-3353-4905-9B8C-D5C4FE659C2E}"/>
              </a:ext>
            </a:extLst>
          </p:cNvPr>
          <p:cNvSpPr/>
          <p:nvPr/>
        </p:nvSpPr>
        <p:spPr>
          <a:xfrm>
            <a:off x="4971861" y="1533708"/>
            <a:ext cx="3177066" cy="777457"/>
          </a:xfrm>
          <a:prstGeom prst="rect">
            <a:avLst/>
          </a:prstGeom>
        </p:spPr>
        <p:txBody>
          <a:bodyPr wrap="square">
            <a:spAutoFit/>
          </a:bodyPr>
          <a:lstStyle/>
          <a:p>
            <a:pPr>
              <a:lnSpc>
                <a:spcPct val="130000"/>
              </a:lnSpc>
            </a:pPr>
            <a:r>
              <a:rPr lang="zh-CN" altLang="en-US" dirty="0">
                <a:solidFill>
                  <a:srgbClr val="0099FF"/>
                </a:solidFill>
                <a:latin typeface="微软雅黑" panose="020B0503020204020204" pitchFamily="34" charset="-122"/>
                <a:ea typeface="微软雅黑" panose="020B0503020204020204" pitchFamily="34" charset="-122"/>
              </a:rPr>
              <a:t>企业走向互联网</a:t>
            </a:r>
            <a:endParaRPr lang="en-US" altLang="zh-CN" dirty="0">
              <a:solidFill>
                <a:srgbClr val="0099FF"/>
              </a:solidFill>
              <a:latin typeface="微软雅黑" panose="020B0503020204020204" pitchFamily="34" charset="-122"/>
              <a:ea typeface="微软雅黑" panose="020B0503020204020204" pitchFamily="34" charset="-122"/>
            </a:endParaRPr>
          </a:p>
          <a:p>
            <a:pPr>
              <a:lnSpc>
                <a:spcPct val="130000"/>
              </a:lnSpc>
            </a:pPr>
            <a:r>
              <a:rPr lang="zh-CN" altLang="en-US" dirty="0">
                <a:solidFill>
                  <a:srgbClr val="0099FF"/>
                </a:solidFill>
                <a:latin typeface="微软雅黑" panose="020B0503020204020204" pitchFamily="34" charset="-122"/>
                <a:ea typeface="微软雅黑" panose="020B0503020204020204" pitchFamily="34" charset="-122"/>
              </a:rPr>
              <a:t>互联网走进企业</a:t>
            </a:r>
          </a:p>
        </p:txBody>
      </p:sp>
      <p:sp>
        <p:nvSpPr>
          <p:cNvPr id="42" name="矩形 41">
            <a:extLst>
              <a:ext uri="{FF2B5EF4-FFF2-40B4-BE49-F238E27FC236}">
                <a16:creationId xmlns:a16="http://schemas.microsoft.com/office/drawing/2014/main" id="{7E8483BF-1225-4847-ADB3-289C31F34535}"/>
              </a:ext>
            </a:extLst>
          </p:cNvPr>
          <p:cNvSpPr/>
          <p:nvPr/>
        </p:nvSpPr>
        <p:spPr>
          <a:xfrm>
            <a:off x="6910618" y="1729783"/>
            <a:ext cx="1312817" cy="2169825"/>
          </a:xfrm>
          <a:prstGeom prst="rect">
            <a:avLst/>
          </a:prstGeom>
          <a:noFill/>
        </p:spPr>
        <p:txBody>
          <a:bodyPr wrap="square">
            <a:spAutoFit/>
          </a:bodyPr>
          <a:lstStyle/>
          <a:p>
            <a:r>
              <a:rPr lang="zh-CN" altLang="en-US" sz="13500" dirty="0">
                <a:ln w="19050">
                  <a:solidFill>
                    <a:srgbClr val="0099FF"/>
                  </a:solidFill>
                </a:ln>
                <a:noFill/>
                <a:latin typeface="微软雅黑" panose="020B0503020204020204" pitchFamily="34" charset="-122"/>
                <a:ea typeface="微软雅黑" panose="020B0503020204020204" pitchFamily="34" charset="-122"/>
              </a:rPr>
              <a:t>”</a:t>
            </a:r>
            <a:endParaRPr lang="en-US" altLang="zh-CN" sz="13500" dirty="0">
              <a:ln w="19050">
                <a:solidFill>
                  <a:srgbClr val="0099FF"/>
                </a:solidFill>
              </a:ln>
              <a:no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973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252" y="0"/>
            <a:ext cx="9143398" cy="5143500"/>
          </a:xfrm>
          <a:prstGeom prst="rect">
            <a:avLst/>
          </a:prstGeom>
          <a:solidFill>
            <a:schemeClr val="bg2">
              <a:lumMod val="50000"/>
            </a:schemeClr>
          </a:solidFill>
          <a:ln w="0">
            <a:noFill/>
            <a:prstDash val="solid"/>
            <a:miter lim="800000"/>
          </a:ln>
        </p:spPr>
        <p:txBody>
          <a:bodyPr vert="horz" wrap="square" lIns="91433" tIns="45717" rIns="91433" bIns="45717" numCol="1" anchor="t" anchorCtr="0" compatLnSpc="1"/>
          <a:lstStyle/>
          <a:p>
            <a:endParaRPr lang="zh-CN" altLang="en-US"/>
          </a:p>
        </p:txBody>
      </p:sp>
      <p:sp>
        <p:nvSpPr>
          <p:cNvPr id="10" name="Freeform 7"/>
          <p:cNvSpPr/>
          <p:nvPr/>
        </p:nvSpPr>
        <p:spPr bwMode="auto">
          <a:xfrm>
            <a:off x="2457371" y="0"/>
            <a:ext cx="6686629" cy="2520698"/>
          </a:xfrm>
          <a:custGeom>
            <a:avLst/>
            <a:gdLst>
              <a:gd name="T0" fmla="*/ 0 w 4186"/>
              <a:gd name="T1" fmla="*/ 0 h 1580"/>
              <a:gd name="T2" fmla="*/ 4186 w 4186"/>
              <a:gd name="T3" fmla="*/ 0 h 1580"/>
              <a:gd name="T4" fmla="*/ 2092 w 4186"/>
              <a:gd name="T5" fmla="*/ 1580 h 1580"/>
              <a:gd name="T6" fmla="*/ 0 w 4186"/>
              <a:gd name="T7" fmla="*/ 0 h 1580"/>
            </a:gdLst>
            <a:ahLst/>
            <a:cxnLst>
              <a:cxn ang="0">
                <a:pos x="T0" y="T1"/>
              </a:cxn>
              <a:cxn ang="0">
                <a:pos x="T2" y="T3"/>
              </a:cxn>
              <a:cxn ang="0">
                <a:pos x="T4" y="T5"/>
              </a:cxn>
              <a:cxn ang="0">
                <a:pos x="T6" y="T7"/>
              </a:cxn>
            </a:cxnLst>
            <a:rect l="0" t="0" r="r" b="b"/>
            <a:pathLst>
              <a:path w="4186" h="1580">
                <a:moveTo>
                  <a:pt x="0" y="0"/>
                </a:moveTo>
                <a:lnTo>
                  <a:pt x="4186" y="0"/>
                </a:lnTo>
                <a:lnTo>
                  <a:pt x="2092" y="1580"/>
                </a:lnTo>
                <a:lnTo>
                  <a:pt x="0" y="0"/>
                </a:lnTo>
                <a:close/>
              </a:path>
            </a:pathLst>
          </a:custGeom>
          <a:solidFill>
            <a:srgbClr val="CA8F45"/>
          </a:solidFill>
          <a:ln w="0">
            <a:noFill/>
            <a:prstDash val="solid"/>
            <a:round/>
          </a:ln>
        </p:spPr>
        <p:txBody>
          <a:bodyPr vert="horz" wrap="square" lIns="128580" tIns="64290" rIns="128580" bIns="64290" numCol="1" anchor="t" anchorCtr="0" compatLnSpc="1"/>
          <a:lstStyle/>
          <a:p>
            <a:endParaRPr lang="zh-CN" altLang="en-US"/>
          </a:p>
        </p:txBody>
      </p:sp>
      <p:sp>
        <p:nvSpPr>
          <p:cNvPr id="11" name="Freeform 8"/>
          <p:cNvSpPr/>
          <p:nvPr/>
        </p:nvSpPr>
        <p:spPr bwMode="auto">
          <a:xfrm>
            <a:off x="2326386" y="0"/>
            <a:ext cx="6817614" cy="5143500"/>
          </a:xfrm>
          <a:custGeom>
            <a:avLst/>
            <a:gdLst>
              <a:gd name="T0" fmla="*/ 4268 w 4268"/>
              <a:gd name="T1" fmla="*/ 0 h 3224"/>
              <a:gd name="T2" fmla="*/ 4268 w 4268"/>
              <a:gd name="T3" fmla="*/ 3224 h 3224"/>
              <a:gd name="T4" fmla="*/ 0 w 4268"/>
              <a:gd name="T5" fmla="*/ 3224 h 3224"/>
              <a:gd name="T6" fmla="*/ 4268 w 4268"/>
              <a:gd name="T7" fmla="*/ 0 h 3224"/>
            </a:gdLst>
            <a:ahLst/>
            <a:cxnLst>
              <a:cxn ang="0">
                <a:pos x="T0" y="T1"/>
              </a:cxn>
              <a:cxn ang="0">
                <a:pos x="T2" y="T3"/>
              </a:cxn>
              <a:cxn ang="0">
                <a:pos x="T4" y="T5"/>
              </a:cxn>
              <a:cxn ang="0">
                <a:pos x="T6" y="T7"/>
              </a:cxn>
            </a:cxnLst>
            <a:rect l="0" t="0" r="r" b="b"/>
            <a:pathLst>
              <a:path w="4268" h="3224">
                <a:moveTo>
                  <a:pt x="4268" y="0"/>
                </a:moveTo>
                <a:lnTo>
                  <a:pt x="4268" y="3224"/>
                </a:lnTo>
                <a:lnTo>
                  <a:pt x="0" y="3224"/>
                </a:lnTo>
                <a:lnTo>
                  <a:pt x="4268" y="0"/>
                </a:lnTo>
                <a:close/>
              </a:path>
            </a:pathLst>
          </a:custGeom>
          <a:blipFill dpi="0"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l="-1840" r="-32276"/>
            </a:stretch>
          </a:blipFill>
          <a:ln w="0">
            <a:noFill/>
            <a:prstDash val="solid"/>
            <a:round/>
          </a:ln>
        </p:spPr>
        <p:txBody>
          <a:bodyPr vert="horz" wrap="square" lIns="91433" tIns="45717" rIns="91433" bIns="45717" numCol="1" anchor="t" anchorCtr="0" compatLnSpc="1"/>
          <a:lstStyle/>
          <a:p>
            <a:endParaRPr lang="zh-CN" altLang="en-US"/>
          </a:p>
        </p:txBody>
      </p:sp>
      <p:sp>
        <p:nvSpPr>
          <p:cNvPr id="6" name="矩形 259"/>
          <p:cNvSpPr>
            <a:spLocks noChangeArrowheads="1"/>
          </p:cNvSpPr>
          <p:nvPr/>
        </p:nvSpPr>
        <p:spPr bwMode="auto">
          <a:xfrm>
            <a:off x="5084538" y="798681"/>
            <a:ext cx="167778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6000" cap="all" dirty="0">
                <a:solidFill>
                  <a:schemeClr val="bg1"/>
                </a:solidFill>
                <a:latin typeface="Impact" panose="020B0806030902050204" pitchFamily="34" charset="0"/>
                <a:cs typeface="Arial" panose="020B0604020202020204" pitchFamily="34" charset="0"/>
              </a:rPr>
              <a:t>2019</a:t>
            </a:r>
            <a:endParaRPr lang="zh-CN" altLang="en-US" sz="6000" cap="all" dirty="0">
              <a:solidFill>
                <a:schemeClr val="bg1"/>
              </a:solidFill>
              <a:latin typeface="Impact" panose="020B0806030902050204" pitchFamily="34" charset="0"/>
              <a:cs typeface="Arial" panose="020B0604020202020204" pitchFamily="34" charset="0"/>
            </a:endParaRPr>
          </a:p>
        </p:txBody>
      </p:sp>
      <p:sp>
        <p:nvSpPr>
          <p:cNvPr id="13" name="矩形 259"/>
          <p:cNvSpPr>
            <a:spLocks noChangeArrowheads="1"/>
          </p:cNvSpPr>
          <p:nvPr/>
        </p:nvSpPr>
        <p:spPr bwMode="auto">
          <a:xfrm>
            <a:off x="609600" y="2087417"/>
            <a:ext cx="443593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5400" dirty="0">
                <a:solidFill>
                  <a:schemeClr val="bg1"/>
                </a:solidFill>
                <a:latin typeface="Arial" panose="020B0604020202020204" pitchFamily="34" charset="0"/>
                <a:cs typeface="Arial" panose="020B0604020202020204" pitchFamily="34" charset="0"/>
              </a:rPr>
              <a:t>谢谢聆听</a:t>
            </a:r>
            <a:endParaRPr lang="en-US" altLang="zh-CN" sz="5400" dirty="0">
              <a:solidFill>
                <a:schemeClr val="bg1"/>
              </a:solidFill>
              <a:latin typeface="Arial" panose="020B0604020202020204" pitchFamily="34" charset="0"/>
              <a:cs typeface="Arial" panose="020B0604020202020204" pitchFamily="34" charset="0"/>
            </a:endParaRPr>
          </a:p>
        </p:txBody>
      </p:sp>
      <p:grpSp>
        <p:nvGrpSpPr>
          <p:cNvPr id="8" name="组合 7">
            <a:extLst>
              <a:ext uri="{FF2B5EF4-FFF2-40B4-BE49-F238E27FC236}">
                <a16:creationId xmlns:a16="http://schemas.microsoft.com/office/drawing/2014/main" id="{1638DF5D-0E10-2147-B9D4-59A786E6868C}"/>
              </a:ext>
            </a:extLst>
          </p:cNvPr>
          <p:cNvGrpSpPr/>
          <p:nvPr/>
        </p:nvGrpSpPr>
        <p:grpSpPr>
          <a:xfrm>
            <a:off x="4585997" y="78289"/>
            <a:ext cx="2145294" cy="435769"/>
            <a:chOff x="7922320" y="162709"/>
            <a:chExt cx="2910732" cy="580863"/>
          </a:xfrm>
        </p:grpSpPr>
        <p:pic>
          <p:nvPicPr>
            <p:cNvPr id="14" name="图片 13">
              <a:extLst>
                <a:ext uri="{FF2B5EF4-FFF2-40B4-BE49-F238E27FC236}">
                  <a16:creationId xmlns:a16="http://schemas.microsoft.com/office/drawing/2014/main" id="{34865F26-499A-A340-9AA8-3617608E7C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2320" y="162709"/>
              <a:ext cx="956449" cy="580863"/>
            </a:xfrm>
            <a:prstGeom prst="rect">
              <a:avLst/>
            </a:prstGeom>
          </p:spPr>
        </p:pic>
        <p:cxnSp>
          <p:nvCxnSpPr>
            <p:cNvPr id="15" name="直接连接符 9">
              <a:extLst>
                <a:ext uri="{FF2B5EF4-FFF2-40B4-BE49-F238E27FC236}">
                  <a16:creationId xmlns:a16="http://schemas.microsoft.com/office/drawing/2014/main" id="{48037708-B76A-B342-9048-5764512BD736}"/>
                </a:ext>
              </a:extLst>
            </p:cNvPr>
            <p:cNvCxnSpPr/>
            <p:nvPr/>
          </p:nvCxnSpPr>
          <p:spPr>
            <a:xfrm>
              <a:off x="8888100" y="243490"/>
              <a:ext cx="0" cy="419878"/>
            </a:xfrm>
            <a:prstGeom prst="line">
              <a:avLst/>
            </a:prstGeom>
            <a:ln w="19050">
              <a:solidFill>
                <a:srgbClr val="0099FF"/>
              </a:solidFill>
            </a:ln>
          </p:spPr>
          <p:style>
            <a:lnRef idx="1">
              <a:schemeClr val="dk1"/>
            </a:lnRef>
            <a:fillRef idx="0">
              <a:schemeClr val="dk1"/>
            </a:fillRef>
            <a:effectRef idx="0">
              <a:schemeClr val="dk1"/>
            </a:effectRef>
            <a:fontRef idx="minor">
              <a:schemeClr val="tx1"/>
            </a:fontRef>
          </p:style>
        </p:cxnSp>
        <p:grpSp>
          <p:nvGrpSpPr>
            <p:cNvPr id="16" name="组合 15">
              <a:extLst>
                <a:ext uri="{FF2B5EF4-FFF2-40B4-BE49-F238E27FC236}">
                  <a16:creationId xmlns:a16="http://schemas.microsoft.com/office/drawing/2014/main" id="{E5329103-2149-3345-ACC0-BE102013431D}"/>
                </a:ext>
              </a:extLst>
            </p:cNvPr>
            <p:cNvGrpSpPr/>
            <p:nvPr/>
          </p:nvGrpSpPr>
          <p:grpSpPr>
            <a:xfrm>
              <a:off x="8884833" y="203225"/>
              <a:ext cx="1948219" cy="539937"/>
              <a:chOff x="8884833" y="173695"/>
              <a:chExt cx="1948219" cy="539937"/>
            </a:xfrm>
          </p:grpSpPr>
          <p:sp>
            <p:nvSpPr>
              <p:cNvPr id="17" name="文本框 5">
                <a:extLst>
                  <a:ext uri="{FF2B5EF4-FFF2-40B4-BE49-F238E27FC236}">
                    <a16:creationId xmlns:a16="http://schemas.microsoft.com/office/drawing/2014/main" id="{06756BB0-6F5F-514B-89C7-D05BE368C206}"/>
                  </a:ext>
                </a:extLst>
              </p:cNvPr>
              <p:cNvSpPr txBox="1"/>
              <p:nvPr/>
            </p:nvSpPr>
            <p:spPr>
              <a:xfrm>
                <a:off x="8897432" y="173695"/>
                <a:ext cx="1935620" cy="307690"/>
              </a:xfrm>
              <a:prstGeom prst="rect">
                <a:avLst/>
              </a:prstGeom>
              <a:noFill/>
            </p:spPr>
            <p:txBody>
              <a:bodyPr wrap="square" rtlCol="0">
                <a:spAutoFit/>
              </a:bodyPr>
              <a:lstStyle/>
              <a:p>
                <a:pPr algn="dist"/>
                <a:r>
                  <a:rPr lang="zh-CN" altLang="en-US" sz="900" b="0" dirty="0"/>
                  <a:t>数字化消费者运营平台</a:t>
                </a:r>
              </a:p>
            </p:txBody>
          </p:sp>
          <p:sp>
            <p:nvSpPr>
              <p:cNvPr id="18" name="文本框 6">
                <a:extLst>
                  <a:ext uri="{FF2B5EF4-FFF2-40B4-BE49-F238E27FC236}">
                    <a16:creationId xmlns:a16="http://schemas.microsoft.com/office/drawing/2014/main" id="{A5BA0C40-0B85-C749-8F34-8E3849548DA8}"/>
                  </a:ext>
                </a:extLst>
              </p:cNvPr>
              <p:cNvSpPr txBox="1"/>
              <p:nvPr/>
            </p:nvSpPr>
            <p:spPr>
              <a:xfrm>
                <a:off x="8884833" y="426454"/>
                <a:ext cx="1948218" cy="287178"/>
              </a:xfrm>
              <a:prstGeom prst="rect">
                <a:avLst/>
              </a:prstGeom>
              <a:noFill/>
            </p:spPr>
            <p:txBody>
              <a:bodyPr wrap="square" rtlCol="0">
                <a:spAutoFit/>
              </a:bodyPr>
              <a:lstStyle/>
              <a:p>
                <a:pPr algn="dist"/>
                <a:r>
                  <a:rPr lang="en-US" altLang="zh-CN" sz="800" dirty="0"/>
                  <a:t>Digital Consumer Platform</a:t>
                </a:r>
                <a:endParaRPr lang="zh-CN" altLang="en-US" sz="800" dirty="0"/>
              </a:p>
            </p:txBody>
          </p:sp>
        </p:gr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新零售时代的问题</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aphicFrame>
        <p:nvGraphicFramePr>
          <p:cNvPr id="2" name="图示 1">
            <a:extLst>
              <a:ext uri="{FF2B5EF4-FFF2-40B4-BE49-F238E27FC236}">
                <a16:creationId xmlns:a16="http://schemas.microsoft.com/office/drawing/2014/main" id="{E7FEDFCC-2E3D-49D7-AC77-B1BB1A6D0077}"/>
              </a:ext>
            </a:extLst>
          </p:cNvPr>
          <p:cNvGraphicFramePr/>
          <p:nvPr>
            <p:extLst>
              <p:ext uri="{D42A27DB-BD31-4B8C-83A1-F6EECF244321}">
                <p14:modId xmlns:p14="http://schemas.microsoft.com/office/powerpoint/2010/main" val="771225761"/>
              </p:ext>
            </p:extLst>
          </p:nvPr>
        </p:nvGraphicFramePr>
        <p:xfrm>
          <a:off x="2411760" y="88036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流程图: 延期 2">
            <a:extLst>
              <a:ext uri="{FF2B5EF4-FFF2-40B4-BE49-F238E27FC236}">
                <a16:creationId xmlns:a16="http://schemas.microsoft.com/office/drawing/2014/main" id="{B60A4CB5-00A8-4AC0-B0AD-E3B51EDF4D4D}"/>
              </a:ext>
            </a:extLst>
          </p:cNvPr>
          <p:cNvSpPr/>
          <p:nvPr/>
        </p:nvSpPr>
        <p:spPr>
          <a:xfrm>
            <a:off x="628569" y="880360"/>
            <a:ext cx="1775520" cy="4064000"/>
          </a:xfrm>
          <a:prstGeom prst="flowChartDelay">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消</a:t>
            </a:r>
            <a:endParaRPr lang="en-US" altLang="zh-CN" dirty="0"/>
          </a:p>
          <a:p>
            <a:pPr algn="ctr"/>
            <a:r>
              <a:rPr lang="zh-CN" altLang="en-US" dirty="0"/>
              <a:t>费</a:t>
            </a:r>
            <a:endParaRPr lang="en-US" altLang="zh-CN" dirty="0"/>
          </a:p>
          <a:p>
            <a:pPr algn="ctr"/>
            <a:r>
              <a:rPr lang="zh-CN" altLang="en-US" dirty="0"/>
              <a:t>者</a:t>
            </a:r>
            <a:endParaRPr lang="en-US" altLang="zh-CN" dirty="0"/>
          </a:p>
          <a:p>
            <a:pPr algn="ctr"/>
            <a:r>
              <a:rPr lang="zh-CN" altLang="en-US" dirty="0"/>
              <a:t>运</a:t>
            </a:r>
            <a:endParaRPr lang="en-US" altLang="zh-CN" dirty="0"/>
          </a:p>
          <a:p>
            <a:pPr algn="ctr"/>
            <a:r>
              <a:rPr lang="zh-CN" altLang="en-US" dirty="0"/>
              <a:t>营</a:t>
            </a:r>
            <a:endParaRPr lang="en-US" altLang="zh-CN" dirty="0"/>
          </a:p>
          <a:p>
            <a:pPr algn="ctr"/>
            <a:r>
              <a:rPr lang="zh-CN" altLang="en-US" dirty="0"/>
              <a:t>能</a:t>
            </a:r>
            <a:endParaRPr lang="en-US" altLang="zh-CN" dirty="0"/>
          </a:p>
          <a:p>
            <a:pPr algn="ctr"/>
            <a:r>
              <a:rPr lang="zh-CN" altLang="en-US" dirty="0"/>
              <a:t>力</a:t>
            </a:r>
            <a:endParaRPr lang="en-US" altLang="zh-CN" dirty="0"/>
          </a:p>
          <a:p>
            <a:pPr algn="ctr"/>
            <a:r>
              <a:rPr lang="zh-CN" altLang="en-US" dirty="0"/>
              <a:t>不</a:t>
            </a:r>
            <a:endParaRPr lang="en-US" altLang="zh-CN" dirty="0"/>
          </a:p>
          <a:p>
            <a:pPr algn="ctr"/>
            <a:r>
              <a:rPr lang="zh-CN" altLang="en-US" dirty="0"/>
              <a:t>足</a:t>
            </a:r>
          </a:p>
        </p:txBody>
      </p:sp>
    </p:spTree>
    <p:extLst>
      <p:ext uri="{BB962C8B-B14F-4D97-AF65-F5344CB8AC3E}">
        <p14:creationId xmlns:p14="http://schemas.microsoft.com/office/powerpoint/2010/main" val="27392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71"/>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零售经营历史阶段</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aphicFrame>
        <p:nvGraphicFramePr>
          <p:cNvPr id="2" name="图示 1">
            <a:extLst>
              <a:ext uri="{FF2B5EF4-FFF2-40B4-BE49-F238E27FC236}">
                <a16:creationId xmlns:a16="http://schemas.microsoft.com/office/drawing/2014/main" id="{5D575A9F-21F5-4D79-9B85-8524AD627307}"/>
              </a:ext>
            </a:extLst>
          </p:cNvPr>
          <p:cNvGraphicFramePr/>
          <p:nvPr>
            <p:extLst>
              <p:ext uri="{D42A27DB-BD31-4B8C-83A1-F6EECF244321}">
                <p14:modId xmlns:p14="http://schemas.microsoft.com/office/powerpoint/2010/main" val="379501371"/>
              </p:ext>
            </p:extLst>
          </p:nvPr>
        </p:nvGraphicFramePr>
        <p:xfrm>
          <a:off x="518919" y="2548899"/>
          <a:ext cx="8013381" cy="2320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图片 2">
            <a:extLst>
              <a:ext uri="{FF2B5EF4-FFF2-40B4-BE49-F238E27FC236}">
                <a16:creationId xmlns:a16="http://schemas.microsoft.com/office/drawing/2014/main" id="{CE18CBC0-4D87-49D7-BD78-3CEBC14B67DB}"/>
              </a:ext>
            </a:extLst>
          </p:cNvPr>
          <p:cNvPicPr>
            <a:picLocks noChangeAspect="1"/>
          </p:cNvPicPr>
          <p:nvPr/>
        </p:nvPicPr>
        <p:blipFill>
          <a:blip r:embed="rId8"/>
          <a:stretch>
            <a:fillRect/>
          </a:stretch>
        </p:blipFill>
        <p:spPr>
          <a:xfrm>
            <a:off x="554308" y="997495"/>
            <a:ext cx="1647825" cy="1466850"/>
          </a:xfrm>
          <a:prstGeom prst="rect">
            <a:avLst/>
          </a:prstGeom>
        </p:spPr>
      </p:pic>
      <p:pic>
        <p:nvPicPr>
          <p:cNvPr id="4" name="图片 3">
            <a:extLst>
              <a:ext uri="{FF2B5EF4-FFF2-40B4-BE49-F238E27FC236}">
                <a16:creationId xmlns:a16="http://schemas.microsoft.com/office/drawing/2014/main" id="{1EC56E56-6EEE-4545-97F7-D614CA590AC8}"/>
              </a:ext>
            </a:extLst>
          </p:cNvPr>
          <p:cNvPicPr>
            <a:picLocks noChangeAspect="1"/>
          </p:cNvPicPr>
          <p:nvPr/>
        </p:nvPicPr>
        <p:blipFill>
          <a:blip r:embed="rId9"/>
          <a:stretch>
            <a:fillRect/>
          </a:stretch>
        </p:blipFill>
        <p:spPr>
          <a:xfrm>
            <a:off x="2635594" y="1136786"/>
            <a:ext cx="1409125" cy="1321055"/>
          </a:xfrm>
          <a:prstGeom prst="rect">
            <a:avLst/>
          </a:prstGeom>
        </p:spPr>
      </p:pic>
      <p:pic>
        <p:nvPicPr>
          <p:cNvPr id="5" name="图片 4">
            <a:extLst>
              <a:ext uri="{FF2B5EF4-FFF2-40B4-BE49-F238E27FC236}">
                <a16:creationId xmlns:a16="http://schemas.microsoft.com/office/drawing/2014/main" id="{09ACD104-46D3-4783-BA96-12C6B3C75E48}"/>
              </a:ext>
            </a:extLst>
          </p:cNvPr>
          <p:cNvPicPr>
            <a:picLocks noChangeAspect="1"/>
          </p:cNvPicPr>
          <p:nvPr/>
        </p:nvPicPr>
        <p:blipFill>
          <a:blip r:embed="rId10"/>
          <a:stretch>
            <a:fillRect/>
          </a:stretch>
        </p:blipFill>
        <p:spPr>
          <a:xfrm>
            <a:off x="4542409" y="1005788"/>
            <a:ext cx="1533979" cy="1556319"/>
          </a:xfrm>
          <a:prstGeom prst="rect">
            <a:avLst/>
          </a:prstGeom>
        </p:spPr>
      </p:pic>
      <p:pic>
        <p:nvPicPr>
          <p:cNvPr id="6" name="图片 5">
            <a:extLst>
              <a:ext uri="{FF2B5EF4-FFF2-40B4-BE49-F238E27FC236}">
                <a16:creationId xmlns:a16="http://schemas.microsoft.com/office/drawing/2014/main" id="{5F2A4789-CE36-4E15-8D42-67C4DCB9CE02}"/>
              </a:ext>
            </a:extLst>
          </p:cNvPr>
          <p:cNvPicPr>
            <a:picLocks noChangeAspect="1"/>
          </p:cNvPicPr>
          <p:nvPr/>
        </p:nvPicPr>
        <p:blipFill>
          <a:blip r:embed="rId11"/>
          <a:stretch>
            <a:fillRect/>
          </a:stretch>
        </p:blipFill>
        <p:spPr>
          <a:xfrm>
            <a:off x="6551207" y="1203598"/>
            <a:ext cx="1731777" cy="11504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AIPL</a:t>
            </a:r>
            <a:r>
              <a:rPr lang="zh-CN" altLang="en-US" sz="1600" b="1" dirty="0">
                <a:solidFill>
                  <a:schemeClr val="bg1"/>
                </a:solidFill>
                <a:latin typeface="微软雅黑" panose="020B0503020204020204" pitchFamily="34" charset="-122"/>
                <a:ea typeface="微软雅黑" panose="020B0503020204020204" pitchFamily="34" charset="-122"/>
              </a:rPr>
              <a:t>与</a:t>
            </a:r>
            <a:r>
              <a:rPr lang="en-US" altLang="zh-CN" sz="1600" b="1" dirty="0">
                <a:solidFill>
                  <a:schemeClr val="bg1"/>
                </a:solidFill>
                <a:latin typeface="微软雅黑" panose="020B0503020204020204" pitchFamily="34" charset="-122"/>
                <a:ea typeface="微软雅黑" panose="020B0503020204020204" pitchFamily="34" charset="-122"/>
              </a:rPr>
              <a:t>FAST</a:t>
            </a:r>
            <a:r>
              <a:rPr lang="zh-CN" altLang="en-US" sz="1600" b="1" dirty="0">
                <a:solidFill>
                  <a:schemeClr val="bg1"/>
                </a:solidFill>
                <a:latin typeface="微软雅黑" panose="020B0503020204020204" pitchFamily="34" charset="-122"/>
                <a:ea typeface="微软雅黑" panose="020B0503020204020204" pitchFamily="34" charset="-122"/>
              </a:rPr>
              <a:t>模型介绍</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aphicFrame>
        <p:nvGraphicFramePr>
          <p:cNvPr id="2" name="表格 1">
            <a:extLst>
              <a:ext uri="{FF2B5EF4-FFF2-40B4-BE49-F238E27FC236}">
                <a16:creationId xmlns:a16="http://schemas.microsoft.com/office/drawing/2014/main" id="{A8D6AFA5-1E66-4961-9E7E-D33D33BF9640}"/>
              </a:ext>
            </a:extLst>
          </p:cNvPr>
          <p:cNvGraphicFramePr>
            <a:graphicFrameLocks noGrp="1"/>
          </p:cNvGraphicFramePr>
          <p:nvPr>
            <p:extLst>
              <p:ext uri="{D42A27DB-BD31-4B8C-83A1-F6EECF244321}">
                <p14:modId xmlns:p14="http://schemas.microsoft.com/office/powerpoint/2010/main" val="3458173136"/>
              </p:ext>
            </p:extLst>
          </p:nvPr>
        </p:nvGraphicFramePr>
        <p:xfrm>
          <a:off x="539552" y="1275606"/>
          <a:ext cx="3479292" cy="1717040"/>
        </p:xfrm>
        <a:graphic>
          <a:graphicData uri="http://schemas.openxmlformats.org/drawingml/2006/table">
            <a:tbl>
              <a:tblPr/>
              <a:tblGrid>
                <a:gridCol w="720080">
                  <a:extLst>
                    <a:ext uri="{9D8B030D-6E8A-4147-A177-3AD203B41FA5}">
                      <a16:colId xmlns:a16="http://schemas.microsoft.com/office/drawing/2014/main" val="4039397281"/>
                    </a:ext>
                  </a:extLst>
                </a:gridCol>
                <a:gridCol w="2759212">
                  <a:extLst>
                    <a:ext uri="{9D8B030D-6E8A-4147-A177-3AD203B41FA5}">
                      <a16:colId xmlns:a16="http://schemas.microsoft.com/office/drawing/2014/main" val="4213303369"/>
                    </a:ext>
                  </a:extLst>
                </a:gridCol>
              </a:tblGrid>
              <a:tr h="0">
                <a:tc>
                  <a:txBody>
                    <a:bodyPr/>
                    <a:lstStyle/>
                    <a:p>
                      <a:pPr marL="0" marR="0" fontAlgn="t">
                        <a:spcBef>
                          <a:spcPts val="0"/>
                        </a:spcBef>
                        <a:spcAft>
                          <a:spcPts val="0"/>
                        </a:spcAft>
                      </a:pPr>
                      <a:r>
                        <a:rPr lang="zh-CN" sz="2000" dirty="0">
                          <a:effectLst/>
                          <a:ea typeface="微软雅黑" panose="020B0503020204020204" pitchFamily="34" charset="-122"/>
                        </a:rPr>
                        <a:t>A</a:t>
                      </a:r>
                      <a:r>
                        <a:rPr lang="zh-CN" sz="1100" dirty="0">
                          <a:effectLst/>
                          <a:ea typeface="微软雅黑" panose="020B0503020204020204" pitchFamily="34" charset="-122"/>
                        </a:rPr>
                        <a:t>ware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dirty="0">
                          <a:effectLst/>
                          <a:ea typeface="微软雅黑" panose="020B0503020204020204" pitchFamily="34" charset="-122"/>
                        </a:rPr>
                        <a:t>包含被品牌或商品在阿里生态内任何渠道的信息所触及的消费者人数</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165988937"/>
                  </a:ext>
                </a:extLst>
              </a:tr>
              <a:tr h="0">
                <a:tc>
                  <a:txBody>
                    <a:bodyPr/>
                    <a:lstStyle/>
                    <a:p>
                      <a:pPr marL="0" marR="0" fontAlgn="t">
                        <a:spcBef>
                          <a:spcPts val="0"/>
                        </a:spcBef>
                        <a:spcAft>
                          <a:spcPts val="0"/>
                        </a:spcAft>
                      </a:pPr>
                      <a:r>
                        <a:rPr lang="zh-CN" sz="2000" dirty="0">
                          <a:effectLst/>
                          <a:ea typeface="微软雅黑" panose="020B0503020204020204" pitchFamily="34" charset="-122"/>
                        </a:rPr>
                        <a:t>I</a:t>
                      </a:r>
                      <a:r>
                        <a:rPr lang="zh-CN" sz="1100" dirty="0">
                          <a:effectLst/>
                          <a:ea typeface="微软雅黑" panose="020B0503020204020204" pitchFamily="34" charset="-122"/>
                        </a:rPr>
                        <a:t>nterest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dirty="0">
                          <a:effectLst/>
                          <a:ea typeface="微软雅黑" panose="020B0503020204020204" pitchFamily="34" charset="-122"/>
                        </a:rPr>
                        <a:t>包含对品牌或商品表达过兴趣的消费者人数</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497263840"/>
                  </a:ext>
                </a:extLst>
              </a:tr>
              <a:tr h="0">
                <a:tc>
                  <a:txBody>
                    <a:bodyPr/>
                    <a:lstStyle/>
                    <a:p>
                      <a:pPr marL="0" marR="0" fontAlgn="t">
                        <a:spcBef>
                          <a:spcPts val="0"/>
                        </a:spcBef>
                        <a:spcAft>
                          <a:spcPts val="0"/>
                        </a:spcAft>
                      </a:pPr>
                      <a:r>
                        <a:rPr lang="zh-CN" sz="2000" dirty="0">
                          <a:effectLst/>
                          <a:ea typeface="微软雅黑" panose="020B0503020204020204" pitchFamily="34" charset="-122"/>
                        </a:rPr>
                        <a:t>P</a:t>
                      </a:r>
                      <a:r>
                        <a:rPr lang="zh-CN" sz="1100" dirty="0">
                          <a:effectLst/>
                          <a:ea typeface="微软雅黑" panose="020B0503020204020204" pitchFamily="34" charset="-122"/>
                        </a:rPr>
                        <a:t>urchase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a:effectLst/>
                          <a:ea typeface="微软雅黑" panose="020B0503020204020204" pitchFamily="34" charset="-122"/>
                        </a:rPr>
                        <a:t>包含购买品牌商品的所有消费者人数减去忠诚消费者人数</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71703813"/>
                  </a:ext>
                </a:extLst>
              </a:tr>
              <a:tr h="0">
                <a:tc>
                  <a:txBody>
                    <a:bodyPr/>
                    <a:lstStyle/>
                    <a:p>
                      <a:pPr marL="0" marR="0" fontAlgn="t">
                        <a:spcBef>
                          <a:spcPts val="0"/>
                        </a:spcBef>
                        <a:spcAft>
                          <a:spcPts val="0"/>
                        </a:spcAft>
                      </a:pPr>
                      <a:r>
                        <a:rPr lang="zh-CN" sz="2000" dirty="0">
                          <a:effectLst/>
                          <a:ea typeface="微软雅黑" panose="020B0503020204020204" pitchFamily="34" charset="-122"/>
                        </a:rPr>
                        <a:t>L</a:t>
                      </a:r>
                      <a:r>
                        <a:rPr lang="zh-CN" sz="1100" dirty="0">
                          <a:effectLst/>
                          <a:ea typeface="微软雅黑" panose="020B0503020204020204" pitchFamily="34" charset="-122"/>
                        </a:rPr>
                        <a:t>oyalty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dirty="0">
                          <a:effectLst/>
                          <a:ea typeface="微软雅黑" panose="020B0503020204020204" pitchFamily="34" charset="-122"/>
                        </a:rPr>
                        <a:t>包含对商品有过正向的评论或产生复购行为的消费者人数</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176632722"/>
                  </a:ext>
                </a:extLst>
              </a:tr>
            </a:tbl>
          </a:graphicData>
        </a:graphic>
      </p:graphicFrame>
      <p:graphicFrame>
        <p:nvGraphicFramePr>
          <p:cNvPr id="11" name="表格 10">
            <a:extLst>
              <a:ext uri="{FF2B5EF4-FFF2-40B4-BE49-F238E27FC236}">
                <a16:creationId xmlns:a16="http://schemas.microsoft.com/office/drawing/2014/main" id="{185B3838-FDBB-4388-8A06-DC616F9CE0E0}"/>
              </a:ext>
            </a:extLst>
          </p:cNvPr>
          <p:cNvGraphicFramePr>
            <a:graphicFrameLocks noGrp="1"/>
          </p:cNvGraphicFramePr>
          <p:nvPr>
            <p:extLst>
              <p:ext uri="{D42A27DB-BD31-4B8C-83A1-F6EECF244321}">
                <p14:modId xmlns:p14="http://schemas.microsoft.com/office/powerpoint/2010/main" val="2624292430"/>
              </p:ext>
            </p:extLst>
          </p:nvPr>
        </p:nvGraphicFramePr>
        <p:xfrm>
          <a:off x="4908685" y="1321326"/>
          <a:ext cx="3701492" cy="1625600"/>
        </p:xfrm>
        <a:graphic>
          <a:graphicData uri="http://schemas.openxmlformats.org/drawingml/2006/table">
            <a:tbl>
              <a:tblPr/>
              <a:tblGrid>
                <a:gridCol w="918972">
                  <a:extLst>
                    <a:ext uri="{9D8B030D-6E8A-4147-A177-3AD203B41FA5}">
                      <a16:colId xmlns:a16="http://schemas.microsoft.com/office/drawing/2014/main" val="3712746013"/>
                    </a:ext>
                  </a:extLst>
                </a:gridCol>
                <a:gridCol w="1608430">
                  <a:extLst>
                    <a:ext uri="{9D8B030D-6E8A-4147-A177-3AD203B41FA5}">
                      <a16:colId xmlns:a16="http://schemas.microsoft.com/office/drawing/2014/main" val="1802629634"/>
                    </a:ext>
                  </a:extLst>
                </a:gridCol>
                <a:gridCol w="1174090">
                  <a:extLst>
                    <a:ext uri="{9D8B030D-6E8A-4147-A177-3AD203B41FA5}">
                      <a16:colId xmlns:a16="http://schemas.microsoft.com/office/drawing/2014/main" val="2382828503"/>
                    </a:ext>
                  </a:extLst>
                </a:gridCol>
              </a:tblGrid>
              <a:tr h="0">
                <a:tc>
                  <a:txBody>
                    <a:bodyPr/>
                    <a:lstStyle/>
                    <a:p>
                      <a:pPr marL="0" marR="0" fontAlgn="t">
                        <a:spcBef>
                          <a:spcPts val="0"/>
                        </a:spcBef>
                        <a:spcAft>
                          <a:spcPts val="0"/>
                        </a:spcAft>
                      </a:pPr>
                      <a:r>
                        <a:rPr lang="zh-CN" sz="2000" dirty="0">
                          <a:effectLst/>
                          <a:ea typeface="微软雅黑" panose="020B0503020204020204" pitchFamily="34" charset="-122"/>
                        </a:rPr>
                        <a:t>F</a:t>
                      </a:r>
                      <a:r>
                        <a:rPr lang="zh-CN" sz="1100" dirty="0">
                          <a:effectLst/>
                          <a:ea typeface="微软雅黑" panose="020B0503020204020204" pitchFamily="34" charset="-122"/>
                        </a:rPr>
                        <a:t>ertility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dirty="0">
                          <a:effectLst/>
                          <a:ea typeface="微软雅黑" panose="020B0503020204020204" pitchFamily="34" charset="-122"/>
                        </a:rPr>
                        <a:t>AIPL人群总数量指数</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a:effectLst/>
                          <a:ea typeface="微软雅黑" panose="020B0503020204020204" pitchFamily="34" charset="-122"/>
                        </a:rPr>
                        <a:t>数量</a:t>
                      </a:r>
                      <a:r>
                        <a:rPr lang="en-US" sz="1100">
                          <a:effectLst/>
                          <a:ea typeface="微软雅黑" panose="020B0503020204020204" pitchFamily="34" charset="-122"/>
                        </a:rPr>
                        <a:t>-</a:t>
                      </a:r>
                      <a:r>
                        <a:rPr lang="zh-CN" sz="1100">
                          <a:effectLst/>
                          <a:ea typeface="微软雅黑" panose="020B0503020204020204" pitchFamily="34" charset="-122"/>
                        </a:rPr>
                        <a:t>品牌认知度</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230900908"/>
                  </a:ext>
                </a:extLst>
              </a:tr>
              <a:tr h="0">
                <a:tc>
                  <a:txBody>
                    <a:bodyPr/>
                    <a:lstStyle/>
                    <a:p>
                      <a:pPr marL="0" marR="0" fontAlgn="t">
                        <a:spcBef>
                          <a:spcPts val="0"/>
                        </a:spcBef>
                        <a:spcAft>
                          <a:spcPts val="0"/>
                        </a:spcAft>
                      </a:pPr>
                      <a:r>
                        <a:rPr lang="zh-CN" sz="2000" dirty="0">
                          <a:effectLst/>
                          <a:ea typeface="微软雅黑" panose="020B0503020204020204" pitchFamily="34" charset="-122"/>
                        </a:rPr>
                        <a:t>A</a:t>
                      </a:r>
                      <a:r>
                        <a:rPr lang="zh-CN" sz="1100" dirty="0">
                          <a:effectLst/>
                          <a:ea typeface="微软雅黑" panose="020B0503020204020204" pitchFamily="34" charset="-122"/>
                        </a:rPr>
                        <a:t>dvancing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a:effectLst/>
                          <a:ea typeface="微软雅黑" panose="020B0503020204020204" pitchFamily="34" charset="-122"/>
                        </a:rPr>
                        <a:t>AIPL人群加深</a:t>
                      </a:r>
                      <a:r>
                        <a:rPr lang="en-US" sz="1100">
                          <a:effectLst/>
                          <a:ea typeface="Calibri" panose="020F0502020204030204" pitchFamily="34" charset="0"/>
                        </a:rPr>
                        <a:t>(</a:t>
                      </a:r>
                      <a:r>
                        <a:rPr lang="zh-CN" sz="1100">
                          <a:effectLst/>
                          <a:ea typeface="微软雅黑" panose="020B0503020204020204" pitchFamily="34" charset="-122"/>
                        </a:rPr>
                        <a:t>提升</a:t>
                      </a:r>
                      <a:r>
                        <a:rPr lang="en-US" sz="1100">
                          <a:effectLst/>
                          <a:ea typeface="Calibri" panose="020F0502020204030204" pitchFamily="34" charset="0"/>
                        </a:rPr>
                        <a:t>)</a:t>
                      </a:r>
                      <a:r>
                        <a:rPr lang="zh-CN" sz="1100">
                          <a:effectLst/>
                          <a:ea typeface="微软雅黑" panose="020B0503020204020204" pitchFamily="34" charset="-122"/>
                        </a:rPr>
                        <a:t>率</a:t>
                      </a:r>
                      <a:endParaRPr lang="zh-CN" sz="11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a:effectLst/>
                          <a:ea typeface="微软雅黑" panose="020B0503020204020204" pitchFamily="34" charset="-122"/>
                        </a:rPr>
                        <a:t>质量</a:t>
                      </a:r>
                      <a:r>
                        <a:rPr lang="en-US" sz="1100">
                          <a:effectLst/>
                          <a:ea typeface="微软雅黑" panose="020B0503020204020204" pitchFamily="34" charset="-122"/>
                        </a:rPr>
                        <a:t>-</a:t>
                      </a:r>
                      <a:r>
                        <a:rPr lang="zh-CN" sz="1100">
                          <a:effectLst/>
                          <a:ea typeface="微软雅黑" panose="020B0503020204020204" pitchFamily="34" charset="-122"/>
                        </a:rPr>
                        <a:t>运营效率</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56420106"/>
                  </a:ext>
                </a:extLst>
              </a:tr>
              <a:tr h="0">
                <a:tc>
                  <a:txBody>
                    <a:bodyPr/>
                    <a:lstStyle/>
                    <a:p>
                      <a:pPr marL="0" marR="0" fontAlgn="t">
                        <a:spcBef>
                          <a:spcPts val="0"/>
                        </a:spcBef>
                        <a:spcAft>
                          <a:spcPts val="0"/>
                        </a:spcAft>
                      </a:pPr>
                      <a:r>
                        <a:rPr lang="zh-CN" sz="2000" dirty="0">
                          <a:effectLst/>
                          <a:ea typeface="微软雅黑" panose="020B0503020204020204" pitchFamily="34" charset="-122"/>
                        </a:rPr>
                        <a:t>S</a:t>
                      </a:r>
                      <a:r>
                        <a:rPr lang="zh-CN" sz="1100" dirty="0">
                          <a:effectLst/>
                          <a:ea typeface="微软雅黑" panose="020B0503020204020204" pitchFamily="34" charset="-122"/>
                        </a:rPr>
                        <a:t>uperiority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a:effectLst/>
                          <a:ea typeface="微软雅黑" panose="020B0503020204020204" pitchFamily="34" charset="-122"/>
                        </a:rPr>
                        <a:t>超级用户人群总量指数</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dirty="0">
                          <a:effectLst/>
                          <a:ea typeface="微软雅黑" panose="020B0503020204020204" pitchFamily="34" charset="-122"/>
                        </a:rPr>
                        <a:t>数量</a:t>
                      </a:r>
                      <a:r>
                        <a:rPr lang="en-US" sz="1100" dirty="0">
                          <a:effectLst/>
                          <a:ea typeface="微软雅黑" panose="020B0503020204020204" pitchFamily="34" charset="-122"/>
                        </a:rPr>
                        <a:t>-</a:t>
                      </a:r>
                      <a:r>
                        <a:rPr lang="zh-CN" sz="1100" dirty="0">
                          <a:effectLst/>
                          <a:ea typeface="微软雅黑" panose="020B0503020204020204" pitchFamily="34" charset="-122"/>
                        </a:rPr>
                        <a:t>品牌忠诚度</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91558354"/>
                  </a:ext>
                </a:extLst>
              </a:tr>
              <a:tr h="0">
                <a:tc>
                  <a:txBody>
                    <a:bodyPr/>
                    <a:lstStyle/>
                    <a:p>
                      <a:pPr marL="0" marR="0" fontAlgn="t">
                        <a:spcBef>
                          <a:spcPts val="0"/>
                        </a:spcBef>
                        <a:spcAft>
                          <a:spcPts val="0"/>
                        </a:spcAft>
                      </a:pPr>
                      <a:r>
                        <a:rPr lang="zh-CN" sz="2000" dirty="0">
                          <a:effectLst/>
                          <a:ea typeface="微软雅黑" panose="020B0503020204020204" pitchFamily="34" charset="-122"/>
                        </a:rPr>
                        <a:t>T</a:t>
                      </a:r>
                      <a:r>
                        <a:rPr lang="zh-CN" sz="1100" dirty="0">
                          <a:effectLst/>
                          <a:ea typeface="微软雅黑" panose="020B0503020204020204" pitchFamily="34" charset="-122"/>
                        </a:rPr>
                        <a:t>hriving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dirty="0">
                          <a:effectLst/>
                          <a:ea typeface="微软雅黑" panose="020B0503020204020204" pitchFamily="34" charset="-122"/>
                        </a:rPr>
                        <a:t>超级用户人群活跃率</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100" dirty="0">
                          <a:effectLst/>
                          <a:ea typeface="微软雅黑" panose="020B0503020204020204" pitchFamily="34" charset="-122"/>
                        </a:rPr>
                        <a:t>质量</a:t>
                      </a:r>
                      <a:r>
                        <a:rPr lang="en-US" sz="1100" dirty="0">
                          <a:effectLst/>
                          <a:ea typeface="微软雅黑" panose="020B0503020204020204" pitchFamily="34" charset="-122"/>
                        </a:rPr>
                        <a:t>-</a:t>
                      </a:r>
                      <a:r>
                        <a:rPr lang="zh-CN" sz="1100" dirty="0">
                          <a:effectLst/>
                          <a:ea typeface="微软雅黑" panose="020B0503020204020204" pitchFamily="34" charset="-122"/>
                        </a:rPr>
                        <a:t>消费者质量</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84170928"/>
                  </a:ext>
                </a:extLst>
              </a:tr>
            </a:tbl>
          </a:graphicData>
        </a:graphic>
      </p:graphicFrame>
      <p:sp>
        <p:nvSpPr>
          <p:cNvPr id="12" name="文本框 11">
            <a:extLst>
              <a:ext uri="{FF2B5EF4-FFF2-40B4-BE49-F238E27FC236}">
                <a16:creationId xmlns:a16="http://schemas.microsoft.com/office/drawing/2014/main" id="{5CE6D594-7DCA-42F8-BBE8-78AB550F715E}"/>
              </a:ext>
            </a:extLst>
          </p:cNvPr>
          <p:cNvSpPr txBox="1"/>
          <p:nvPr/>
        </p:nvSpPr>
        <p:spPr>
          <a:xfrm>
            <a:off x="827584" y="3363838"/>
            <a:ext cx="2051844" cy="492443"/>
          </a:xfrm>
          <a:prstGeom prst="rect">
            <a:avLst/>
          </a:prstGeom>
          <a:noFill/>
        </p:spPr>
        <p:txBody>
          <a:bodyPr wrap="none" lIns="0" tIns="0" rIns="0" bIns="0" rtlCol="0">
            <a:spAutoFit/>
          </a:bodyPr>
          <a:lstStyle/>
          <a:p>
            <a:r>
              <a:rPr lang="zh-CN" altLang="en-US" sz="1600" b="1" dirty="0">
                <a:solidFill>
                  <a:schemeClr val="accent6"/>
                </a:solidFill>
                <a:latin typeface="微软雅黑" panose="020B0503020204020204" pitchFamily="34" charset="-122"/>
                <a:ea typeface="微软雅黑" panose="020B0503020204020204" pitchFamily="34" charset="-122"/>
              </a:rPr>
              <a:t>关注消费者生命周期</a:t>
            </a:r>
            <a:endParaRPr lang="en-US" altLang="zh-CN" sz="1600" b="1" dirty="0">
              <a:solidFill>
                <a:schemeClr val="accent6"/>
              </a:solidFill>
              <a:latin typeface="微软雅黑" panose="020B0503020204020204" pitchFamily="34" charset="-122"/>
              <a:ea typeface="微软雅黑" panose="020B0503020204020204" pitchFamily="34" charset="-122"/>
            </a:endParaRPr>
          </a:p>
          <a:p>
            <a:r>
              <a:rPr lang="zh-CN" altLang="en-US" sz="1600" b="1" dirty="0">
                <a:solidFill>
                  <a:schemeClr val="accent6"/>
                </a:solidFill>
                <a:latin typeface="微软雅黑" panose="020B0503020204020204" pitchFamily="34" charset="-122"/>
                <a:ea typeface="微软雅黑" panose="020B0503020204020204" pitchFamily="34" charset="-122"/>
              </a:rPr>
              <a:t>从低价值向高价值转化</a:t>
            </a:r>
          </a:p>
        </p:txBody>
      </p:sp>
      <p:sp>
        <p:nvSpPr>
          <p:cNvPr id="33" name="文本框 32">
            <a:extLst>
              <a:ext uri="{FF2B5EF4-FFF2-40B4-BE49-F238E27FC236}">
                <a16:creationId xmlns:a16="http://schemas.microsoft.com/office/drawing/2014/main" id="{019F9A58-8055-4DB3-B46F-CCD14976D645}"/>
              </a:ext>
            </a:extLst>
          </p:cNvPr>
          <p:cNvSpPr txBox="1"/>
          <p:nvPr/>
        </p:nvSpPr>
        <p:spPr>
          <a:xfrm>
            <a:off x="4908685" y="3363837"/>
            <a:ext cx="2667397" cy="738664"/>
          </a:xfrm>
          <a:prstGeom prst="rect">
            <a:avLst/>
          </a:prstGeom>
          <a:noFill/>
        </p:spPr>
        <p:txBody>
          <a:bodyPr wrap="none" lIns="0" tIns="0" rIns="0" bIns="0" rtlCol="0">
            <a:spAutoFit/>
          </a:bodyPr>
          <a:lstStyle/>
          <a:p>
            <a:r>
              <a:rPr lang="zh-CN" altLang="en-US" sz="1600" b="1" dirty="0">
                <a:solidFill>
                  <a:schemeClr val="accent6"/>
                </a:solidFill>
                <a:latin typeface="微软雅黑" panose="020B0503020204020204" pitchFamily="34" charset="-122"/>
                <a:ea typeface="微软雅黑" panose="020B0503020204020204" pitchFamily="34" charset="-122"/>
              </a:rPr>
              <a:t>基于</a:t>
            </a:r>
            <a:r>
              <a:rPr lang="en-US" altLang="zh-CN" sz="1600" b="1" dirty="0">
                <a:solidFill>
                  <a:schemeClr val="accent6"/>
                </a:solidFill>
                <a:latin typeface="微软雅黑" panose="020B0503020204020204" pitchFamily="34" charset="-122"/>
                <a:ea typeface="微软雅黑" panose="020B0503020204020204" pitchFamily="34" charset="-122"/>
              </a:rPr>
              <a:t>AIPL</a:t>
            </a:r>
            <a:r>
              <a:rPr lang="zh-CN" altLang="en-US" sz="1600" b="1" dirty="0">
                <a:solidFill>
                  <a:schemeClr val="accent6"/>
                </a:solidFill>
                <a:latin typeface="微软雅黑" panose="020B0503020204020204" pitchFamily="34" charset="-122"/>
                <a:ea typeface="微软雅黑" panose="020B0503020204020204" pitchFamily="34" charset="-122"/>
              </a:rPr>
              <a:t>分析之上</a:t>
            </a:r>
            <a:endParaRPr lang="en-US" altLang="zh-CN" sz="1600" b="1" dirty="0">
              <a:solidFill>
                <a:schemeClr val="accent6"/>
              </a:solidFill>
              <a:latin typeface="微软雅黑" panose="020B0503020204020204" pitchFamily="34" charset="-122"/>
              <a:ea typeface="微软雅黑" panose="020B0503020204020204" pitchFamily="34" charset="-122"/>
            </a:endParaRPr>
          </a:p>
          <a:p>
            <a:r>
              <a:rPr lang="zh-CN" altLang="en-US" sz="1600" b="1" dirty="0">
                <a:solidFill>
                  <a:schemeClr val="accent6"/>
                </a:solidFill>
                <a:latin typeface="微软雅黑" panose="020B0503020204020204" pitchFamily="34" charset="-122"/>
                <a:ea typeface="微软雅黑" panose="020B0503020204020204" pitchFamily="34" charset="-122"/>
              </a:rPr>
              <a:t>关注消费者整体活跃</a:t>
            </a:r>
            <a:r>
              <a:rPr lang="en-US" altLang="zh-CN" sz="1600" b="1" dirty="0">
                <a:solidFill>
                  <a:schemeClr val="accent6"/>
                </a:solidFill>
                <a:latin typeface="微软雅黑" panose="020B0503020204020204" pitchFamily="34" charset="-122"/>
                <a:ea typeface="微软雅黑" panose="020B0503020204020204" pitchFamily="34" charset="-122"/>
              </a:rPr>
              <a:t>(</a:t>
            </a:r>
            <a:r>
              <a:rPr lang="zh-CN" altLang="en-US" sz="1600" b="1" dirty="0">
                <a:solidFill>
                  <a:schemeClr val="accent6"/>
                </a:solidFill>
                <a:latin typeface="微软雅黑" panose="020B0503020204020204" pitchFamily="34" charset="-122"/>
                <a:ea typeface="微软雅黑" panose="020B0503020204020204" pitchFamily="34" charset="-122"/>
              </a:rPr>
              <a:t>健康</a:t>
            </a:r>
            <a:r>
              <a:rPr lang="en-US" altLang="zh-CN" sz="1600" b="1" dirty="0">
                <a:solidFill>
                  <a:schemeClr val="accent6"/>
                </a:solidFill>
                <a:latin typeface="微软雅黑" panose="020B0503020204020204" pitchFamily="34" charset="-122"/>
                <a:ea typeface="微软雅黑" panose="020B0503020204020204" pitchFamily="34" charset="-122"/>
              </a:rPr>
              <a:t>)</a:t>
            </a:r>
            <a:r>
              <a:rPr lang="zh-CN" altLang="en-US" sz="1600" b="1" dirty="0">
                <a:solidFill>
                  <a:schemeClr val="accent6"/>
                </a:solidFill>
                <a:latin typeface="微软雅黑" panose="020B0503020204020204" pitchFamily="34" charset="-122"/>
                <a:ea typeface="微软雅黑" panose="020B0503020204020204" pitchFamily="34" charset="-122"/>
              </a:rPr>
              <a:t>度</a:t>
            </a:r>
            <a:endParaRPr lang="en-US" altLang="zh-CN" sz="1600" b="1" dirty="0">
              <a:solidFill>
                <a:schemeClr val="accent6"/>
              </a:solidFill>
              <a:latin typeface="微软雅黑" panose="020B0503020204020204" pitchFamily="34" charset="-122"/>
              <a:ea typeface="微软雅黑" panose="020B0503020204020204" pitchFamily="34" charset="-122"/>
            </a:endParaRPr>
          </a:p>
          <a:p>
            <a:r>
              <a:rPr lang="zh-CN" altLang="en-US" sz="1600" b="1" dirty="0">
                <a:solidFill>
                  <a:schemeClr val="accent6"/>
                </a:solidFill>
                <a:latin typeface="微软雅黑" panose="020B0503020204020204" pitchFamily="34" charset="-122"/>
                <a:ea typeface="微软雅黑" panose="020B0503020204020204" pitchFamily="34" charset="-122"/>
              </a:rPr>
              <a:t>从低价值向高价值转化的效率</a:t>
            </a:r>
          </a:p>
        </p:txBody>
      </p:sp>
      <p:sp>
        <p:nvSpPr>
          <p:cNvPr id="14" name="文本框 13">
            <a:extLst>
              <a:ext uri="{FF2B5EF4-FFF2-40B4-BE49-F238E27FC236}">
                <a16:creationId xmlns:a16="http://schemas.microsoft.com/office/drawing/2014/main" id="{EAA9F9A5-69D7-4D30-9B27-762E8C95B95B}"/>
              </a:ext>
            </a:extLst>
          </p:cNvPr>
          <p:cNvSpPr txBox="1"/>
          <p:nvPr/>
        </p:nvSpPr>
        <p:spPr>
          <a:xfrm>
            <a:off x="1853506" y="658193"/>
            <a:ext cx="5490799" cy="246221"/>
          </a:xfrm>
          <a:prstGeom prst="rect">
            <a:avLst/>
          </a:prstGeom>
          <a:noFill/>
        </p:spPr>
        <p:txBody>
          <a:bodyPr wrap="none" lIns="0" tIns="0" rIns="0" bIns="0" rtlCol="0">
            <a:spAutoFit/>
          </a:bodyPr>
          <a:lstStyle/>
          <a:p>
            <a:r>
              <a:rPr lang="en-US" altLang="zh-CN" sz="1600" b="1" dirty="0">
                <a:solidFill>
                  <a:schemeClr val="accent6"/>
                </a:solidFill>
                <a:latin typeface="微软雅黑" panose="020B0503020204020204" pitchFamily="34" charset="-122"/>
                <a:ea typeface="微软雅黑" panose="020B0503020204020204" pitchFamily="34" charset="-122"/>
              </a:rPr>
              <a:t>FAST</a:t>
            </a:r>
            <a:r>
              <a:rPr lang="zh-CN" altLang="en-US" sz="1600" b="1" dirty="0">
                <a:solidFill>
                  <a:schemeClr val="accent6"/>
                </a:solidFill>
                <a:latin typeface="微软雅黑" panose="020B0503020204020204" pitchFamily="34" charset="-122"/>
                <a:ea typeface="微软雅黑" panose="020B0503020204020204" pitchFamily="34" charset="-122"/>
              </a:rPr>
              <a:t>是以</a:t>
            </a:r>
            <a:r>
              <a:rPr lang="en-US" altLang="zh-CN" sz="1600" b="1" dirty="0">
                <a:solidFill>
                  <a:schemeClr val="accent6"/>
                </a:solidFill>
                <a:latin typeface="微软雅黑" panose="020B0503020204020204" pitchFamily="34" charset="-122"/>
                <a:ea typeface="微软雅黑" panose="020B0503020204020204" pitchFamily="34" charset="-122"/>
              </a:rPr>
              <a:t>AIPL</a:t>
            </a:r>
            <a:r>
              <a:rPr lang="zh-CN" altLang="en-US" sz="1600" b="1" dirty="0">
                <a:solidFill>
                  <a:schemeClr val="accent6"/>
                </a:solidFill>
                <a:latin typeface="微软雅黑" panose="020B0503020204020204" pitchFamily="34" charset="-122"/>
                <a:ea typeface="微软雅黑" panose="020B0503020204020204" pitchFamily="34" charset="-122"/>
              </a:rPr>
              <a:t>为基础的，更全面衡量品牌运营效率分析工具</a:t>
            </a:r>
            <a:endParaRPr lang="en-US" altLang="zh-CN" sz="1600" b="1"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095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FAST</a:t>
            </a:r>
            <a:r>
              <a:rPr lang="zh-CN" altLang="en-US" sz="1600" b="1" dirty="0">
                <a:solidFill>
                  <a:schemeClr val="bg1"/>
                </a:solidFill>
                <a:latin typeface="微软雅黑" panose="020B0503020204020204" pitchFamily="34" charset="-122"/>
                <a:ea typeface="微软雅黑" panose="020B0503020204020204" pitchFamily="34" charset="-122"/>
              </a:rPr>
              <a:t>模型的价值</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pSp>
        <p:nvGrpSpPr>
          <p:cNvPr id="26" name="组合 25">
            <a:extLst>
              <a:ext uri="{FF2B5EF4-FFF2-40B4-BE49-F238E27FC236}">
                <a16:creationId xmlns:a16="http://schemas.microsoft.com/office/drawing/2014/main" id="{ED3CF9D5-1749-43D3-B7C0-36F219DD365B}"/>
              </a:ext>
            </a:extLst>
          </p:cNvPr>
          <p:cNvGrpSpPr/>
          <p:nvPr/>
        </p:nvGrpSpPr>
        <p:grpSpPr>
          <a:xfrm>
            <a:off x="333196" y="1251581"/>
            <a:ext cx="3456384" cy="2255673"/>
            <a:chOff x="611560" y="1419622"/>
            <a:chExt cx="3456384" cy="2255673"/>
          </a:xfrm>
        </p:grpSpPr>
        <p:grpSp>
          <p:nvGrpSpPr>
            <p:cNvPr id="13" name="组合 12">
              <a:extLst>
                <a:ext uri="{FF2B5EF4-FFF2-40B4-BE49-F238E27FC236}">
                  <a16:creationId xmlns:a16="http://schemas.microsoft.com/office/drawing/2014/main" id="{F2A6C7C6-BBD6-442A-9150-D768D8C1565F}"/>
                </a:ext>
              </a:extLst>
            </p:cNvPr>
            <p:cNvGrpSpPr/>
            <p:nvPr/>
          </p:nvGrpSpPr>
          <p:grpSpPr>
            <a:xfrm>
              <a:off x="611560" y="1419622"/>
              <a:ext cx="3456384" cy="2255673"/>
              <a:chOff x="899592" y="1635646"/>
              <a:chExt cx="3456384" cy="2255673"/>
            </a:xfrm>
          </p:grpSpPr>
          <p:sp>
            <p:nvSpPr>
              <p:cNvPr id="14" name="任意多边形: 形状 13">
                <a:extLst>
                  <a:ext uri="{FF2B5EF4-FFF2-40B4-BE49-F238E27FC236}">
                    <a16:creationId xmlns:a16="http://schemas.microsoft.com/office/drawing/2014/main" id="{A4A88D37-7D0D-40A8-8919-2DB5E9B9A064}"/>
                  </a:ext>
                </a:extLst>
              </p:cNvPr>
              <p:cNvSpPr/>
              <p:nvPr/>
            </p:nvSpPr>
            <p:spPr>
              <a:xfrm>
                <a:off x="2763541" y="2836357"/>
                <a:ext cx="1592435" cy="1031537"/>
              </a:xfrm>
              <a:custGeom>
                <a:avLst/>
                <a:gdLst>
                  <a:gd name="connsiteX0" fmla="*/ 0 w 1592435"/>
                  <a:gd name="connsiteY0" fmla="*/ 103154 h 1031537"/>
                  <a:gd name="connsiteX1" fmla="*/ 103154 w 1592435"/>
                  <a:gd name="connsiteY1" fmla="*/ 0 h 1031537"/>
                  <a:gd name="connsiteX2" fmla="*/ 1489281 w 1592435"/>
                  <a:gd name="connsiteY2" fmla="*/ 0 h 1031537"/>
                  <a:gd name="connsiteX3" fmla="*/ 1592435 w 1592435"/>
                  <a:gd name="connsiteY3" fmla="*/ 103154 h 1031537"/>
                  <a:gd name="connsiteX4" fmla="*/ 1592435 w 1592435"/>
                  <a:gd name="connsiteY4" fmla="*/ 928383 h 1031537"/>
                  <a:gd name="connsiteX5" fmla="*/ 1489281 w 1592435"/>
                  <a:gd name="connsiteY5" fmla="*/ 1031537 h 1031537"/>
                  <a:gd name="connsiteX6" fmla="*/ 103154 w 1592435"/>
                  <a:gd name="connsiteY6" fmla="*/ 1031537 h 1031537"/>
                  <a:gd name="connsiteX7" fmla="*/ 0 w 1592435"/>
                  <a:gd name="connsiteY7" fmla="*/ 928383 h 1031537"/>
                  <a:gd name="connsiteX8" fmla="*/ 0 w 1592435"/>
                  <a:gd name="connsiteY8" fmla="*/ 103154 h 103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435" h="1031537">
                    <a:moveTo>
                      <a:pt x="0" y="103154"/>
                    </a:moveTo>
                    <a:cubicBezTo>
                      <a:pt x="0" y="46184"/>
                      <a:pt x="46184" y="0"/>
                      <a:pt x="103154" y="0"/>
                    </a:cubicBezTo>
                    <a:lnTo>
                      <a:pt x="1489281" y="0"/>
                    </a:lnTo>
                    <a:cubicBezTo>
                      <a:pt x="1546251" y="0"/>
                      <a:pt x="1592435" y="46184"/>
                      <a:pt x="1592435" y="103154"/>
                    </a:cubicBezTo>
                    <a:lnTo>
                      <a:pt x="1592435" y="928383"/>
                    </a:lnTo>
                    <a:cubicBezTo>
                      <a:pt x="1592435" y="985353"/>
                      <a:pt x="1546251" y="1031537"/>
                      <a:pt x="1489281" y="1031537"/>
                    </a:cubicBezTo>
                    <a:lnTo>
                      <a:pt x="103154" y="1031537"/>
                    </a:lnTo>
                    <a:cubicBezTo>
                      <a:pt x="46184" y="1031537"/>
                      <a:pt x="0" y="985353"/>
                      <a:pt x="0" y="928383"/>
                    </a:cubicBezTo>
                    <a:lnTo>
                      <a:pt x="0" y="10315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68970" tIns="349124" rIns="91239" bIns="91239"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消费者价值评估</a:t>
                </a:r>
              </a:p>
            </p:txBody>
          </p:sp>
          <p:sp>
            <p:nvSpPr>
              <p:cNvPr id="16" name="任意多边形: 形状 15">
                <a:extLst>
                  <a:ext uri="{FF2B5EF4-FFF2-40B4-BE49-F238E27FC236}">
                    <a16:creationId xmlns:a16="http://schemas.microsoft.com/office/drawing/2014/main" id="{7D9F8673-086F-4BA5-9BBD-D37C583F2383}"/>
                  </a:ext>
                </a:extLst>
              </p:cNvPr>
              <p:cNvSpPr/>
              <p:nvPr/>
            </p:nvSpPr>
            <p:spPr>
              <a:xfrm>
                <a:off x="899592" y="2859782"/>
                <a:ext cx="1592435" cy="1031537"/>
              </a:xfrm>
              <a:custGeom>
                <a:avLst/>
                <a:gdLst>
                  <a:gd name="connsiteX0" fmla="*/ 0 w 1592435"/>
                  <a:gd name="connsiteY0" fmla="*/ 103154 h 1031537"/>
                  <a:gd name="connsiteX1" fmla="*/ 103154 w 1592435"/>
                  <a:gd name="connsiteY1" fmla="*/ 0 h 1031537"/>
                  <a:gd name="connsiteX2" fmla="*/ 1489281 w 1592435"/>
                  <a:gd name="connsiteY2" fmla="*/ 0 h 1031537"/>
                  <a:gd name="connsiteX3" fmla="*/ 1592435 w 1592435"/>
                  <a:gd name="connsiteY3" fmla="*/ 103154 h 1031537"/>
                  <a:gd name="connsiteX4" fmla="*/ 1592435 w 1592435"/>
                  <a:gd name="connsiteY4" fmla="*/ 928383 h 1031537"/>
                  <a:gd name="connsiteX5" fmla="*/ 1489281 w 1592435"/>
                  <a:gd name="connsiteY5" fmla="*/ 1031537 h 1031537"/>
                  <a:gd name="connsiteX6" fmla="*/ 103154 w 1592435"/>
                  <a:gd name="connsiteY6" fmla="*/ 1031537 h 1031537"/>
                  <a:gd name="connsiteX7" fmla="*/ 0 w 1592435"/>
                  <a:gd name="connsiteY7" fmla="*/ 928383 h 1031537"/>
                  <a:gd name="connsiteX8" fmla="*/ 0 w 1592435"/>
                  <a:gd name="connsiteY8" fmla="*/ 103154 h 103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435" h="1031537">
                    <a:moveTo>
                      <a:pt x="0" y="103154"/>
                    </a:moveTo>
                    <a:cubicBezTo>
                      <a:pt x="0" y="46184"/>
                      <a:pt x="46184" y="0"/>
                      <a:pt x="103154" y="0"/>
                    </a:cubicBezTo>
                    <a:lnTo>
                      <a:pt x="1489281" y="0"/>
                    </a:lnTo>
                    <a:cubicBezTo>
                      <a:pt x="1546251" y="0"/>
                      <a:pt x="1592435" y="46184"/>
                      <a:pt x="1592435" y="103154"/>
                    </a:cubicBezTo>
                    <a:lnTo>
                      <a:pt x="1592435" y="928383"/>
                    </a:lnTo>
                    <a:cubicBezTo>
                      <a:pt x="1592435" y="985353"/>
                      <a:pt x="1546251" y="1031537"/>
                      <a:pt x="1489281" y="1031537"/>
                    </a:cubicBezTo>
                    <a:lnTo>
                      <a:pt x="103154" y="1031537"/>
                    </a:lnTo>
                    <a:cubicBezTo>
                      <a:pt x="46184" y="1031537"/>
                      <a:pt x="0" y="985353"/>
                      <a:pt x="0" y="928383"/>
                    </a:cubicBezTo>
                    <a:lnTo>
                      <a:pt x="0" y="10315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239" tIns="349124" rIns="568970" bIns="91239"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品牌忠诚度评估</a:t>
                </a:r>
              </a:p>
            </p:txBody>
          </p:sp>
          <p:sp>
            <p:nvSpPr>
              <p:cNvPr id="17" name="任意多边形: 形状 16">
                <a:extLst>
                  <a:ext uri="{FF2B5EF4-FFF2-40B4-BE49-F238E27FC236}">
                    <a16:creationId xmlns:a16="http://schemas.microsoft.com/office/drawing/2014/main" id="{4692A92A-D3D6-4081-8160-8DC7B7882470}"/>
                  </a:ext>
                </a:extLst>
              </p:cNvPr>
              <p:cNvSpPr/>
              <p:nvPr/>
            </p:nvSpPr>
            <p:spPr>
              <a:xfrm>
                <a:off x="2763541" y="1635646"/>
                <a:ext cx="1592435" cy="1031537"/>
              </a:xfrm>
              <a:custGeom>
                <a:avLst/>
                <a:gdLst>
                  <a:gd name="connsiteX0" fmla="*/ 0 w 1592435"/>
                  <a:gd name="connsiteY0" fmla="*/ 103154 h 1031537"/>
                  <a:gd name="connsiteX1" fmla="*/ 103154 w 1592435"/>
                  <a:gd name="connsiteY1" fmla="*/ 0 h 1031537"/>
                  <a:gd name="connsiteX2" fmla="*/ 1489281 w 1592435"/>
                  <a:gd name="connsiteY2" fmla="*/ 0 h 1031537"/>
                  <a:gd name="connsiteX3" fmla="*/ 1592435 w 1592435"/>
                  <a:gd name="connsiteY3" fmla="*/ 103154 h 1031537"/>
                  <a:gd name="connsiteX4" fmla="*/ 1592435 w 1592435"/>
                  <a:gd name="connsiteY4" fmla="*/ 928383 h 1031537"/>
                  <a:gd name="connsiteX5" fmla="*/ 1489281 w 1592435"/>
                  <a:gd name="connsiteY5" fmla="*/ 1031537 h 1031537"/>
                  <a:gd name="connsiteX6" fmla="*/ 103154 w 1592435"/>
                  <a:gd name="connsiteY6" fmla="*/ 1031537 h 1031537"/>
                  <a:gd name="connsiteX7" fmla="*/ 0 w 1592435"/>
                  <a:gd name="connsiteY7" fmla="*/ 928383 h 1031537"/>
                  <a:gd name="connsiteX8" fmla="*/ 0 w 1592435"/>
                  <a:gd name="connsiteY8" fmla="*/ 103154 h 103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435" h="1031537">
                    <a:moveTo>
                      <a:pt x="0" y="103154"/>
                    </a:moveTo>
                    <a:cubicBezTo>
                      <a:pt x="0" y="46184"/>
                      <a:pt x="46184" y="0"/>
                      <a:pt x="103154" y="0"/>
                    </a:cubicBezTo>
                    <a:lnTo>
                      <a:pt x="1489281" y="0"/>
                    </a:lnTo>
                    <a:cubicBezTo>
                      <a:pt x="1546251" y="0"/>
                      <a:pt x="1592435" y="46184"/>
                      <a:pt x="1592435" y="103154"/>
                    </a:cubicBezTo>
                    <a:lnTo>
                      <a:pt x="1592435" y="928383"/>
                    </a:lnTo>
                    <a:cubicBezTo>
                      <a:pt x="1592435" y="985353"/>
                      <a:pt x="1546251" y="1031537"/>
                      <a:pt x="1489281" y="1031537"/>
                    </a:cubicBezTo>
                    <a:lnTo>
                      <a:pt x="103154" y="1031537"/>
                    </a:lnTo>
                    <a:cubicBezTo>
                      <a:pt x="46184" y="1031537"/>
                      <a:pt x="0" y="985353"/>
                      <a:pt x="0" y="928383"/>
                    </a:cubicBezTo>
                    <a:lnTo>
                      <a:pt x="0" y="10315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68970" tIns="91239" rIns="91239" bIns="34912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运营水平评估</a:t>
                </a:r>
              </a:p>
            </p:txBody>
          </p:sp>
          <p:sp>
            <p:nvSpPr>
              <p:cNvPr id="18" name="任意多边形: 形状 17">
                <a:extLst>
                  <a:ext uri="{FF2B5EF4-FFF2-40B4-BE49-F238E27FC236}">
                    <a16:creationId xmlns:a16="http://schemas.microsoft.com/office/drawing/2014/main" id="{843933C5-FC0A-406D-8017-050BE246CBA4}"/>
                  </a:ext>
                </a:extLst>
              </p:cNvPr>
              <p:cNvSpPr/>
              <p:nvPr/>
            </p:nvSpPr>
            <p:spPr>
              <a:xfrm>
                <a:off x="899592" y="1635646"/>
                <a:ext cx="1592435" cy="1031537"/>
              </a:xfrm>
              <a:custGeom>
                <a:avLst/>
                <a:gdLst>
                  <a:gd name="connsiteX0" fmla="*/ 0 w 1592435"/>
                  <a:gd name="connsiteY0" fmla="*/ 103154 h 1031537"/>
                  <a:gd name="connsiteX1" fmla="*/ 103154 w 1592435"/>
                  <a:gd name="connsiteY1" fmla="*/ 0 h 1031537"/>
                  <a:gd name="connsiteX2" fmla="*/ 1489281 w 1592435"/>
                  <a:gd name="connsiteY2" fmla="*/ 0 h 1031537"/>
                  <a:gd name="connsiteX3" fmla="*/ 1592435 w 1592435"/>
                  <a:gd name="connsiteY3" fmla="*/ 103154 h 1031537"/>
                  <a:gd name="connsiteX4" fmla="*/ 1592435 w 1592435"/>
                  <a:gd name="connsiteY4" fmla="*/ 928383 h 1031537"/>
                  <a:gd name="connsiteX5" fmla="*/ 1489281 w 1592435"/>
                  <a:gd name="connsiteY5" fmla="*/ 1031537 h 1031537"/>
                  <a:gd name="connsiteX6" fmla="*/ 103154 w 1592435"/>
                  <a:gd name="connsiteY6" fmla="*/ 1031537 h 1031537"/>
                  <a:gd name="connsiteX7" fmla="*/ 0 w 1592435"/>
                  <a:gd name="connsiteY7" fmla="*/ 928383 h 1031537"/>
                  <a:gd name="connsiteX8" fmla="*/ 0 w 1592435"/>
                  <a:gd name="connsiteY8" fmla="*/ 103154 h 103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435" h="1031537">
                    <a:moveTo>
                      <a:pt x="0" y="103154"/>
                    </a:moveTo>
                    <a:cubicBezTo>
                      <a:pt x="0" y="46184"/>
                      <a:pt x="46184" y="0"/>
                      <a:pt x="103154" y="0"/>
                    </a:cubicBezTo>
                    <a:lnTo>
                      <a:pt x="1489281" y="0"/>
                    </a:lnTo>
                    <a:cubicBezTo>
                      <a:pt x="1546251" y="0"/>
                      <a:pt x="1592435" y="46184"/>
                      <a:pt x="1592435" y="103154"/>
                    </a:cubicBezTo>
                    <a:lnTo>
                      <a:pt x="1592435" y="928383"/>
                    </a:lnTo>
                    <a:cubicBezTo>
                      <a:pt x="1592435" y="985353"/>
                      <a:pt x="1546251" y="1031537"/>
                      <a:pt x="1489281" y="1031537"/>
                    </a:cubicBezTo>
                    <a:lnTo>
                      <a:pt x="103154" y="1031537"/>
                    </a:lnTo>
                    <a:cubicBezTo>
                      <a:pt x="46184" y="1031537"/>
                      <a:pt x="0" y="985353"/>
                      <a:pt x="0" y="928383"/>
                    </a:cubicBezTo>
                    <a:lnTo>
                      <a:pt x="0" y="10315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239" tIns="91239" rIns="568970" bIns="34912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品牌认知度评估</a:t>
                </a:r>
              </a:p>
            </p:txBody>
          </p:sp>
          <p:sp>
            <p:nvSpPr>
              <p:cNvPr id="23" name="箭头: 环形 22">
                <a:extLst>
                  <a:ext uri="{FF2B5EF4-FFF2-40B4-BE49-F238E27FC236}">
                    <a16:creationId xmlns:a16="http://schemas.microsoft.com/office/drawing/2014/main" id="{37AA0B06-904D-49C6-B37F-6933839F7FCF}"/>
                  </a:ext>
                </a:extLst>
              </p:cNvPr>
              <p:cNvSpPr/>
              <p:nvPr/>
            </p:nvSpPr>
            <p:spPr>
              <a:xfrm>
                <a:off x="2383246" y="2381239"/>
                <a:ext cx="481921" cy="419062"/>
              </a:xfrm>
              <a:prstGeom prst="circular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4" name="箭头: 环形 23">
                <a:extLst>
                  <a:ext uri="{FF2B5EF4-FFF2-40B4-BE49-F238E27FC236}">
                    <a16:creationId xmlns:a16="http://schemas.microsoft.com/office/drawing/2014/main" id="{9CF0C002-76D9-468D-AA46-9311B376161A}"/>
                  </a:ext>
                </a:extLst>
              </p:cNvPr>
              <p:cNvSpPr/>
              <p:nvPr/>
            </p:nvSpPr>
            <p:spPr>
              <a:xfrm rot="10800000">
                <a:off x="2383246" y="2542416"/>
                <a:ext cx="481921" cy="419062"/>
              </a:xfrm>
              <a:prstGeom prst="circular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grpSp>
          <p:nvGrpSpPr>
            <p:cNvPr id="4" name="组合 3">
              <a:extLst>
                <a:ext uri="{FF2B5EF4-FFF2-40B4-BE49-F238E27FC236}">
                  <a16:creationId xmlns:a16="http://schemas.microsoft.com/office/drawing/2014/main" id="{E7F21E97-82F8-47F8-8535-D8988B08AE06}"/>
                </a:ext>
              </a:extLst>
            </p:cNvPr>
            <p:cNvGrpSpPr/>
            <p:nvPr/>
          </p:nvGrpSpPr>
          <p:grpSpPr>
            <a:xfrm>
              <a:off x="1452802" y="1642423"/>
              <a:ext cx="1766743" cy="1766743"/>
              <a:chOff x="6064892" y="1868398"/>
              <a:chExt cx="1766743" cy="1766743"/>
            </a:xfrm>
          </p:grpSpPr>
          <p:sp>
            <p:nvSpPr>
              <p:cNvPr id="5" name="任意多边形: 形状 4">
                <a:extLst>
                  <a:ext uri="{FF2B5EF4-FFF2-40B4-BE49-F238E27FC236}">
                    <a16:creationId xmlns:a16="http://schemas.microsoft.com/office/drawing/2014/main" id="{4A407D7D-21C2-4363-97B0-A7AC204128CD}"/>
                  </a:ext>
                </a:extLst>
              </p:cNvPr>
              <p:cNvSpPr/>
              <p:nvPr/>
            </p:nvSpPr>
            <p:spPr>
              <a:xfrm>
                <a:off x="6064892" y="1868398"/>
                <a:ext cx="863431" cy="863431"/>
              </a:xfrm>
              <a:custGeom>
                <a:avLst/>
                <a:gdLst>
                  <a:gd name="connsiteX0" fmla="*/ 0 w 863431"/>
                  <a:gd name="connsiteY0" fmla="*/ 863431 h 863431"/>
                  <a:gd name="connsiteX1" fmla="*/ 863431 w 863431"/>
                  <a:gd name="connsiteY1" fmla="*/ 0 h 863431"/>
                  <a:gd name="connsiteX2" fmla="*/ 863431 w 863431"/>
                  <a:gd name="connsiteY2" fmla="*/ 863431 h 863431"/>
                  <a:gd name="connsiteX3" fmla="*/ 0 w 863431"/>
                  <a:gd name="connsiteY3" fmla="*/ 863431 h 863431"/>
                </a:gdLst>
                <a:ahLst/>
                <a:cxnLst>
                  <a:cxn ang="0">
                    <a:pos x="connsiteX0" y="connsiteY0"/>
                  </a:cxn>
                  <a:cxn ang="0">
                    <a:pos x="connsiteX1" y="connsiteY1"/>
                  </a:cxn>
                  <a:cxn ang="0">
                    <a:pos x="connsiteX2" y="connsiteY2"/>
                  </a:cxn>
                  <a:cxn ang="0">
                    <a:pos x="connsiteX3" y="connsiteY3"/>
                  </a:cxn>
                </a:cxnLst>
                <a:rect l="l" t="t" r="r" b="b"/>
                <a:pathLst>
                  <a:path w="863431" h="863431">
                    <a:moveTo>
                      <a:pt x="0" y="863431"/>
                    </a:moveTo>
                    <a:cubicBezTo>
                      <a:pt x="0" y="386571"/>
                      <a:pt x="386571" y="0"/>
                      <a:pt x="863431" y="0"/>
                    </a:cubicBezTo>
                    <a:lnTo>
                      <a:pt x="863431" y="863431"/>
                    </a:lnTo>
                    <a:lnTo>
                      <a:pt x="0" y="86343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2245" tIns="402245" rIns="149352" bIns="149352" numCol="1" spcCol="1270" anchor="ctr" anchorCtr="0">
                <a:noAutofit/>
              </a:bodyPr>
              <a:lstStyle/>
              <a:p>
                <a:pPr marL="0" lvl="0" indent="0" algn="ctr" defTabSz="933450">
                  <a:lnSpc>
                    <a:spcPct val="90000"/>
                  </a:lnSpc>
                  <a:spcBef>
                    <a:spcPct val="0"/>
                  </a:spcBef>
                  <a:spcAft>
                    <a:spcPct val="35000"/>
                  </a:spcAft>
                  <a:buNone/>
                </a:pPr>
                <a:r>
                  <a:rPr lang="en-US" altLang="zh-CN" sz="4400" kern="1200" dirty="0"/>
                  <a:t>F</a:t>
                </a:r>
                <a:endParaRPr lang="zh-CN" altLang="en-US" sz="4400" kern="1200" dirty="0"/>
              </a:p>
            </p:txBody>
          </p:sp>
          <p:sp>
            <p:nvSpPr>
              <p:cNvPr id="6" name="任意多边形: 形状 5">
                <a:extLst>
                  <a:ext uri="{FF2B5EF4-FFF2-40B4-BE49-F238E27FC236}">
                    <a16:creationId xmlns:a16="http://schemas.microsoft.com/office/drawing/2014/main" id="{287B79FC-E5FE-4F9D-8B27-47148A2A36DC}"/>
                  </a:ext>
                </a:extLst>
              </p:cNvPr>
              <p:cNvSpPr/>
              <p:nvPr/>
            </p:nvSpPr>
            <p:spPr>
              <a:xfrm>
                <a:off x="6968204" y="1868398"/>
                <a:ext cx="863431" cy="863431"/>
              </a:xfrm>
              <a:custGeom>
                <a:avLst/>
                <a:gdLst>
                  <a:gd name="connsiteX0" fmla="*/ 0 w 863431"/>
                  <a:gd name="connsiteY0" fmla="*/ 863431 h 863431"/>
                  <a:gd name="connsiteX1" fmla="*/ 863431 w 863431"/>
                  <a:gd name="connsiteY1" fmla="*/ 0 h 863431"/>
                  <a:gd name="connsiteX2" fmla="*/ 863431 w 863431"/>
                  <a:gd name="connsiteY2" fmla="*/ 863431 h 863431"/>
                  <a:gd name="connsiteX3" fmla="*/ 0 w 863431"/>
                  <a:gd name="connsiteY3" fmla="*/ 863431 h 863431"/>
                </a:gdLst>
                <a:ahLst/>
                <a:cxnLst>
                  <a:cxn ang="0">
                    <a:pos x="connsiteX0" y="connsiteY0"/>
                  </a:cxn>
                  <a:cxn ang="0">
                    <a:pos x="connsiteX1" y="connsiteY1"/>
                  </a:cxn>
                  <a:cxn ang="0">
                    <a:pos x="connsiteX2" y="connsiteY2"/>
                  </a:cxn>
                  <a:cxn ang="0">
                    <a:pos x="connsiteX3" y="connsiteY3"/>
                  </a:cxn>
                </a:cxnLst>
                <a:rect l="l" t="t" r="r" b="b"/>
                <a:pathLst>
                  <a:path w="863431" h="863431">
                    <a:moveTo>
                      <a:pt x="0" y="0"/>
                    </a:moveTo>
                    <a:cubicBezTo>
                      <a:pt x="476860" y="0"/>
                      <a:pt x="863431" y="386571"/>
                      <a:pt x="863431" y="863431"/>
                    </a:cubicBezTo>
                    <a:lnTo>
                      <a:pt x="0" y="8634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402245" rIns="402245" bIns="149352" numCol="1" spcCol="1270" anchor="ctr" anchorCtr="0">
                <a:noAutofit/>
              </a:bodyPr>
              <a:lstStyle/>
              <a:p>
                <a:pPr marL="0" lvl="0" indent="0" algn="ctr" defTabSz="933450">
                  <a:lnSpc>
                    <a:spcPct val="90000"/>
                  </a:lnSpc>
                  <a:spcBef>
                    <a:spcPct val="0"/>
                  </a:spcBef>
                  <a:spcAft>
                    <a:spcPct val="35000"/>
                  </a:spcAft>
                  <a:buNone/>
                </a:pPr>
                <a:r>
                  <a:rPr lang="en-US" altLang="zh-CN" sz="4400" kern="1200" dirty="0"/>
                  <a:t>A</a:t>
                </a:r>
                <a:endParaRPr lang="zh-CN" altLang="en-US" sz="4400" kern="1200" dirty="0"/>
              </a:p>
            </p:txBody>
          </p:sp>
          <p:sp>
            <p:nvSpPr>
              <p:cNvPr id="7" name="任意多边形: 形状 6">
                <a:extLst>
                  <a:ext uri="{FF2B5EF4-FFF2-40B4-BE49-F238E27FC236}">
                    <a16:creationId xmlns:a16="http://schemas.microsoft.com/office/drawing/2014/main" id="{210D1772-E88F-4CFD-A74A-EF2CD614F81A}"/>
                  </a:ext>
                </a:extLst>
              </p:cNvPr>
              <p:cNvSpPr/>
              <p:nvPr/>
            </p:nvSpPr>
            <p:spPr>
              <a:xfrm rot="21600000">
                <a:off x="6968204" y="2771709"/>
                <a:ext cx="863431" cy="863432"/>
              </a:xfrm>
              <a:custGeom>
                <a:avLst/>
                <a:gdLst>
                  <a:gd name="connsiteX0" fmla="*/ 0 w 863431"/>
                  <a:gd name="connsiteY0" fmla="*/ 863431 h 863431"/>
                  <a:gd name="connsiteX1" fmla="*/ 863431 w 863431"/>
                  <a:gd name="connsiteY1" fmla="*/ 0 h 863431"/>
                  <a:gd name="connsiteX2" fmla="*/ 863431 w 863431"/>
                  <a:gd name="connsiteY2" fmla="*/ 863431 h 863431"/>
                  <a:gd name="connsiteX3" fmla="*/ 0 w 863431"/>
                  <a:gd name="connsiteY3" fmla="*/ 863431 h 863431"/>
                </a:gdLst>
                <a:ahLst/>
                <a:cxnLst>
                  <a:cxn ang="0">
                    <a:pos x="connsiteX0" y="connsiteY0"/>
                  </a:cxn>
                  <a:cxn ang="0">
                    <a:pos x="connsiteX1" y="connsiteY1"/>
                  </a:cxn>
                  <a:cxn ang="0">
                    <a:pos x="connsiteX2" y="connsiteY2"/>
                  </a:cxn>
                  <a:cxn ang="0">
                    <a:pos x="connsiteX3" y="connsiteY3"/>
                  </a:cxn>
                </a:cxnLst>
                <a:rect l="l" t="t" r="r" b="b"/>
                <a:pathLst>
                  <a:path w="863431" h="863431">
                    <a:moveTo>
                      <a:pt x="863431" y="0"/>
                    </a:moveTo>
                    <a:cubicBezTo>
                      <a:pt x="863431" y="476860"/>
                      <a:pt x="476860" y="863431"/>
                      <a:pt x="0" y="863431"/>
                    </a:cubicBezTo>
                    <a:lnTo>
                      <a:pt x="0" y="0"/>
                    </a:lnTo>
                    <a:lnTo>
                      <a:pt x="863431"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3" rIns="402244" bIns="402245" numCol="1" spcCol="1270" anchor="ctr" anchorCtr="0">
                <a:noAutofit/>
              </a:bodyPr>
              <a:lstStyle/>
              <a:p>
                <a:pPr marL="0" lvl="0" indent="0" algn="ctr" defTabSz="933450">
                  <a:lnSpc>
                    <a:spcPct val="90000"/>
                  </a:lnSpc>
                  <a:spcBef>
                    <a:spcPct val="0"/>
                  </a:spcBef>
                  <a:spcAft>
                    <a:spcPct val="35000"/>
                  </a:spcAft>
                  <a:buNone/>
                </a:pPr>
                <a:r>
                  <a:rPr lang="en-US" altLang="zh-CN" sz="4400" kern="1200" dirty="0"/>
                  <a:t>T</a:t>
                </a:r>
                <a:endParaRPr lang="zh-CN" altLang="en-US" sz="4400" kern="1200" dirty="0"/>
              </a:p>
            </p:txBody>
          </p:sp>
          <p:sp>
            <p:nvSpPr>
              <p:cNvPr id="8" name="任意多边形: 形状 7">
                <a:extLst>
                  <a:ext uri="{FF2B5EF4-FFF2-40B4-BE49-F238E27FC236}">
                    <a16:creationId xmlns:a16="http://schemas.microsoft.com/office/drawing/2014/main" id="{89B21F80-0482-4804-9FB6-A0515CA2B6B9}"/>
                  </a:ext>
                </a:extLst>
              </p:cNvPr>
              <p:cNvSpPr/>
              <p:nvPr/>
            </p:nvSpPr>
            <p:spPr>
              <a:xfrm rot="21600000">
                <a:off x="6064892" y="2771710"/>
                <a:ext cx="863431" cy="863431"/>
              </a:xfrm>
              <a:custGeom>
                <a:avLst/>
                <a:gdLst>
                  <a:gd name="connsiteX0" fmla="*/ 0 w 863431"/>
                  <a:gd name="connsiteY0" fmla="*/ 863431 h 863431"/>
                  <a:gd name="connsiteX1" fmla="*/ 863431 w 863431"/>
                  <a:gd name="connsiteY1" fmla="*/ 0 h 863431"/>
                  <a:gd name="connsiteX2" fmla="*/ 863431 w 863431"/>
                  <a:gd name="connsiteY2" fmla="*/ 863431 h 863431"/>
                  <a:gd name="connsiteX3" fmla="*/ 0 w 863431"/>
                  <a:gd name="connsiteY3" fmla="*/ 863431 h 863431"/>
                </a:gdLst>
                <a:ahLst/>
                <a:cxnLst>
                  <a:cxn ang="0">
                    <a:pos x="connsiteX0" y="connsiteY0"/>
                  </a:cxn>
                  <a:cxn ang="0">
                    <a:pos x="connsiteX1" y="connsiteY1"/>
                  </a:cxn>
                  <a:cxn ang="0">
                    <a:pos x="connsiteX2" y="connsiteY2"/>
                  </a:cxn>
                  <a:cxn ang="0">
                    <a:pos x="connsiteX3" y="connsiteY3"/>
                  </a:cxn>
                </a:cxnLst>
                <a:rect l="l" t="t" r="r" b="b"/>
                <a:pathLst>
                  <a:path w="863431" h="863431">
                    <a:moveTo>
                      <a:pt x="863431" y="863431"/>
                    </a:moveTo>
                    <a:cubicBezTo>
                      <a:pt x="386571" y="863431"/>
                      <a:pt x="0" y="476860"/>
                      <a:pt x="0" y="0"/>
                    </a:cubicBezTo>
                    <a:lnTo>
                      <a:pt x="863431" y="0"/>
                    </a:lnTo>
                    <a:lnTo>
                      <a:pt x="863431" y="86343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2245" tIns="149352" rIns="149352" bIns="402245" numCol="1" spcCol="1270" anchor="ctr" anchorCtr="0">
                <a:noAutofit/>
              </a:bodyPr>
              <a:lstStyle/>
              <a:p>
                <a:pPr marL="0" lvl="0" indent="0" algn="ctr" defTabSz="933450">
                  <a:lnSpc>
                    <a:spcPct val="90000"/>
                  </a:lnSpc>
                  <a:spcBef>
                    <a:spcPct val="0"/>
                  </a:spcBef>
                  <a:spcAft>
                    <a:spcPct val="35000"/>
                  </a:spcAft>
                  <a:buNone/>
                </a:pPr>
                <a:r>
                  <a:rPr lang="en-US" altLang="zh-CN" sz="4400" kern="1200" dirty="0"/>
                  <a:t>S</a:t>
                </a:r>
                <a:endParaRPr lang="zh-CN" altLang="en-US" sz="4400" kern="1200" dirty="0"/>
              </a:p>
            </p:txBody>
          </p:sp>
          <p:sp>
            <p:nvSpPr>
              <p:cNvPr id="9" name="箭头: 环形 8">
                <a:extLst>
                  <a:ext uri="{FF2B5EF4-FFF2-40B4-BE49-F238E27FC236}">
                    <a16:creationId xmlns:a16="http://schemas.microsoft.com/office/drawing/2014/main" id="{CA4A9D63-B7E5-44A1-8555-0D0AE8D0DD2B}"/>
                  </a:ext>
                </a:extLst>
              </p:cNvPr>
              <p:cNvSpPr/>
              <p:nvPr/>
            </p:nvSpPr>
            <p:spPr>
              <a:xfrm>
                <a:off x="6799207" y="2572303"/>
                <a:ext cx="298113" cy="259228"/>
              </a:xfrm>
              <a:prstGeom prst="circular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0" name="箭头: 环形 9">
                <a:extLst>
                  <a:ext uri="{FF2B5EF4-FFF2-40B4-BE49-F238E27FC236}">
                    <a16:creationId xmlns:a16="http://schemas.microsoft.com/office/drawing/2014/main" id="{DDA2CC4D-2A29-414D-A92A-C3268B93A08E}"/>
                  </a:ext>
                </a:extLst>
              </p:cNvPr>
              <p:cNvSpPr/>
              <p:nvPr/>
            </p:nvSpPr>
            <p:spPr>
              <a:xfrm rot="10800000">
                <a:off x="6799207" y="2672007"/>
                <a:ext cx="298113" cy="259228"/>
              </a:xfrm>
              <a:prstGeom prst="circular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grpSp>
      <p:sp>
        <p:nvSpPr>
          <p:cNvPr id="25" name="箭头: 右 24">
            <a:extLst>
              <a:ext uri="{FF2B5EF4-FFF2-40B4-BE49-F238E27FC236}">
                <a16:creationId xmlns:a16="http://schemas.microsoft.com/office/drawing/2014/main" id="{26AB761B-D79A-4657-9180-70F5381AA202}"/>
              </a:ext>
            </a:extLst>
          </p:cNvPr>
          <p:cNvSpPr/>
          <p:nvPr/>
        </p:nvSpPr>
        <p:spPr>
          <a:xfrm>
            <a:off x="4139951" y="2165289"/>
            <a:ext cx="863431"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27" name="图示 26">
            <a:extLst>
              <a:ext uri="{FF2B5EF4-FFF2-40B4-BE49-F238E27FC236}">
                <a16:creationId xmlns:a16="http://schemas.microsoft.com/office/drawing/2014/main" id="{0A51E43A-BC41-4F1A-8396-9806294B2A7F}"/>
              </a:ext>
            </a:extLst>
          </p:cNvPr>
          <p:cNvGraphicFramePr/>
          <p:nvPr>
            <p:extLst>
              <p:ext uri="{D42A27DB-BD31-4B8C-83A1-F6EECF244321}">
                <p14:modId xmlns:p14="http://schemas.microsoft.com/office/powerpoint/2010/main" val="2445926167"/>
              </p:ext>
            </p:extLst>
          </p:nvPr>
        </p:nvGraphicFramePr>
        <p:xfrm>
          <a:off x="4988350" y="987574"/>
          <a:ext cx="3830422" cy="2760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文本框 27">
            <a:extLst>
              <a:ext uri="{FF2B5EF4-FFF2-40B4-BE49-F238E27FC236}">
                <a16:creationId xmlns:a16="http://schemas.microsoft.com/office/drawing/2014/main" id="{27B4C11B-6176-4F27-A7B3-696F8572177E}"/>
              </a:ext>
            </a:extLst>
          </p:cNvPr>
          <p:cNvSpPr txBox="1"/>
          <p:nvPr/>
        </p:nvSpPr>
        <p:spPr>
          <a:xfrm>
            <a:off x="2900568" y="4178080"/>
            <a:ext cx="3077766" cy="246221"/>
          </a:xfrm>
          <a:prstGeom prst="rect">
            <a:avLst/>
          </a:prstGeom>
          <a:noFill/>
        </p:spPr>
        <p:txBody>
          <a:bodyPr wrap="none" lIns="0" tIns="0" rIns="0" bIns="0" rtlCol="0">
            <a:spAutoFit/>
          </a:bodyPr>
          <a:lstStyle/>
          <a:p>
            <a:r>
              <a:rPr lang="zh-CN" altLang="en-US" sz="1600" b="1" dirty="0">
                <a:solidFill>
                  <a:schemeClr val="accent6"/>
                </a:solidFill>
                <a:latin typeface="微软雅黑" panose="020B0503020204020204" pitchFamily="34" charset="-122"/>
                <a:ea typeface="微软雅黑" panose="020B0503020204020204" pitchFamily="34" charset="-122"/>
              </a:rPr>
              <a:t>基于数据评估，指导运营方案设计</a:t>
            </a:r>
          </a:p>
        </p:txBody>
      </p:sp>
    </p:spTree>
    <p:extLst>
      <p:ext uri="{BB962C8B-B14F-4D97-AF65-F5344CB8AC3E}">
        <p14:creationId xmlns:p14="http://schemas.microsoft.com/office/powerpoint/2010/main" val="1025513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1347614"/>
            <a:ext cx="9144000" cy="2592288"/>
          </a:xfrm>
          <a:prstGeom prst="rect">
            <a:avLst/>
          </a:prstGeom>
          <a:solidFill>
            <a:schemeClr val="bg1">
              <a:lumMod val="7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139952" y="2152354"/>
            <a:ext cx="4098751" cy="1077218"/>
          </a:xfrm>
          <a:prstGeom prst="rect">
            <a:avLst/>
          </a:prstGeom>
          <a:noFill/>
        </p:spPr>
        <p:txBody>
          <a:bodyPr wrap="none" rtlCol="0">
            <a:spAutoFit/>
          </a:bodyPr>
          <a:lstStyle/>
          <a:p>
            <a:pPr marL="0" lvl="1"/>
            <a:r>
              <a:rPr lang="zh-CN" altLang="en-US" sz="1400" b="1" dirty="0">
                <a:solidFill>
                  <a:srgbClr val="080808"/>
                </a:solidFill>
                <a:latin typeface="+mj-ea"/>
                <a:ea typeface="+mj-ea"/>
              </a:rPr>
              <a:t> </a:t>
            </a:r>
            <a:r>
              <a:rPr lang="zh-CN" altLang="en-US" sz="2800" b="1" dirty="0">
                <a:solidFill>
                  <a:srgbClr val="080808"/>
                </a:solidFill>
                <a:latin typeface="+mj-ea"/>
                <a:ea typeface="+mj-ea"/>
              </a:rPr>
              <a:t>第二部分</a:t>
            </a:r>
            <a:endParaRPr lang="en-US" altLang="zh-CN" sz="2800" b="1" dirty="0">
              <a:solidFill>
                <a:srgbClr val="080808"/>
              </a:solidFill>
              <a:latin typeface="+mj-ea"/>
              <a:ea typeface="+mj-ea"/>
            </a:endParaRPr>
          </a:p>
          <a:p>
            <a:pPr marL="0" lvl="1"/>
            <a:r>
              <a:rPr lang="en-US" altLang="zh-CN" sz="3600" b="1" dirty="0">
                <a:solidFill>
                  <a:schemeClr val="accent4">
                    <a:lumMod val="50000"/>
                  </a:schemeClr>
                </a:solidFill>
                <a:latin typeface="+mj-ea"/>
                <a:ea typeface="+mj-ea"/>
              </a:rPr>
              <a:t>FAST</a:t>
            </a:r>
            <a:r>
              <a:rPr lang="zh-CN" altLang="en-US" sz="3600" b="1" dirty="0">
                <a:solidFill>
                  <a:schemeClr val="accent4">
                    <a:lumMod val="50000"/>
                  </a:schemeClr>
                </a:solidFill>
                <a:latin typeface="+mj-ea"/>
                <a:ea typeface="+mj-ea"/>
              </a:rPr>
              <a:t>分析咨询服务</a:t>
            </a:r>
            <a:endParaRPr lang="en-US" altLang="zh-CN" sz="3600" b="1" dirty="0">
              <a:solidFill>
                <a:schemeClr val="accent4">
                  <a:lumMod val="50000"/>
                </a:schemeClr>
              </a:solidFill>
              <a:latin typeface="+mj-ea"/>
              <a:ea typeface="+mj-ea"/>
            </a:endParaRPr>
          </a:p>
        </p:txBody>
      </p:sp>
      <p:cxnSp>
        <p:nvCxnSpPr>
          <p:cNvPr id="13" name="直接连接符 12"/>
          <p:cNvCxnSpPr/>
          <p:nvPr/>
        </p:nvCxnSpPr>
        <p:spPr>
          <a:xfrm flipV="1">
            <a:off x="3635896" y="163564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23749" y="3475951"/>
            <a:ext cx="902846" cy="246221"/>
          </a:xfrm>
          <a:prstGeom prst="rect">
            <a:avLst/>
          </a:prstGeom>
          <a:noFill/>
        </p:spPr>
        <p:txBody>
          <a:bodyPr wrap="square" lIns="0" tIns="0" rIns="0" bIns="0" rtlCol="0">
            <a:spAutoFit/>
          </a:bodyPr>
          <a:lstStyle/>
          <a:p>
            <a:r>
              <a:rPr lang="en-US" altLang="zh-CN" sz="1600" dirty="0">
                <a:solidFill>
                  <a:srgbClr val="080808"/>
                </a:solidFill>
                <a:latin typeface="+mj-ea"/>
                <a:ea typeface="+mj-ea"/>
              </a:rPr>
              <a:t>PART 02</a:t>
            </a:r>
            <a:endParaRPr lang="zh-CN" altLang="en-US" sz="1600" dirty="0">
              <a:solidFill>
                <a:srgbClr val="080808"/>
              </a:solidFill>
              <a:latin typeface="+mj-ea"/>
              <a:ea typeface="+mj-ea"/>
            </a:endParaRPr>
          </a:p>
        </p:txBody>
      </p:sp>
      <p:grpSp>
        <p:nvGrpSpPr>
          <p:cNvPr id="16" name="组合 15"/>
          <p:cNvGrpSpPr/>
          <p:nvPr/>
        </p:nvGrpSpPr>
        <p:grpSpPr>
          <a:xfrm>
            <a:off x="1547664" y="2092375"/>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1777628" y="2306365"/>
            <a:ext cx="902846" cy="769441"/>
          </a:xfrm>
          <a:prstGeom prst="rect">
            <a:avLst/>
          </a:prstGeom>
          <a:noFill/>
        </p:spPr>
        <p:txBody>
          <a:bodyPr wrap="square" lIns="0" tIns="0" rIns="0" bIns="0" rtlCol="0">
            <a:spAutoFit/>
          </a:bodyPr>
          <a:lstStyle/>
          <a:p>
            <a:r>
              <a:rPr lang="en-US" altLang="zh-CN" sz="5000" b="1" dirty="0">
                <a:latin typeface="+mj-ea"/>
                <a:ea typeface="+mj-ea"/>
              </a:rPr>
              <a:t>02</a:t>
            </a:r>
            <a:endParaRPr lang="zh-CN" altLang="en-US" sz="5000" b="1" dirty="0">
              <a:latin typeface="+mj-ea"/>
              <a:ea typeface="+mj-ea"/>
            </a:endParaRPr>
          </a:p>
        </p:txBody>
      </p:sp>
    </p:spTree>
    <p:extLst>
      <p:ext uri="{BB962C8B-B14F-4D97-AF65-F5344CB8AC3E}">
        <p14:creationId xmlns:p14="http://schemas.microsoft.com/office/powerpoint/2010/main" val="194506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right)">
                                      <p:cBhvr>
                                        <p:cTn id="8" dur="500"/>
                                        <p:tgtEl>
                                          <p:spTgt spid="17"/>
                                        </p:tgtEl>
                                      </p:cBhvr>
                                    </p:animEffect>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400"/>
                                        <p:tgtEl>
                                          <p:spTgt spid="13"/>
                                        </p:tgtEl>
                                      </p:cBhvr>
                                    </p:animEffect>
                                  </p:childTnLst>
                                </p:cTn>
                              </p:par>
                            </p:childTnLst>
                          </p:cTn>
                        </p:par>
                        <p:par>
                          <p:cTn id="13" fill="hold">
                            <p:stCondLst>
                              <p:cond delay="9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400"/>
                                        <p:tgtEl>
                                          <p:spTgt spid="16"/>
                                        </p:tgtEl>
                                      </p:cBhvr>
                                    </p:animEffect>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400"/>
                                        <p:tgtEl>
                                          <p:spTgt spid="75"/>
                                        </p:tgtEl>
                                      </p:cBhvr>
                                    </p:animEffect>
                                  </p:childTnLst>
                                </p:cTn>
                              </p:par>
                            </p:childTnLst>
                          </p:cTn>
                        </p:par>
                        <p:par>
                          <p:cTn id="21" fill="hold">
                            <p:stCondLst>
                              <p:cond delay="1700"/>
                            </p:stCondLst>
                            <p:childTnLst>
                              <p:par>
                                <p:cTn id="22" presetID="1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400"/>
                                        <p:tgtEl>
                                          <p:spTgt spid="12"/>
                                        </p:tgtEl>
                                        <p:attrNameLst>
                                          <p:attrName>ppt_x</p:attrName>
                                        </p:attrNameLst>
                                      </p:cBhvr>
                                      <p:tavLst>
                                        <p:tav tm="0">
                                          <p:val>
                                            <p:strVal val="#ppt_x-#ppt_w*1.125000"/>
                                          </p:val>
                                        </p:tav>
                                        <p:tav tm="100000">
                                          <p:val>
                                            <p:strVal val="#ppt_x"/>
                                          </p:val>
                                        </p:tav>
                                      </p:tavLst>
                                    </p:anim>
                                    <p:animEffect transition="in" filter="wipe(right)">
                                      <p:cBhvr>
                                        <p:cTn id="25" dur="400"/>
                                        <p:tgtEl>
                                          <p:spTgt spid="12"/>
                                        </p:tgtEl>
                                      </p:cBhvr>
                                    </p:animEffect>
                                  </p:childTnLst>
                                </p:cTn>
                              </p:par>
                            </p:childTnLst>
                          </p:cTn>
                        </p:par>
                        <p:par>
                          <p:cTn id="26" fill="hold">
                            <p:stCondLst>
                              <p:cond delay="2100"/>
                            </p:stCondLst>
                            <p:childTnLst>
                              <p:par>
                                <p:cTn id="27" presetID="4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400"/>
                                        <p:tgtEl>
                                          <p:spTgt spid="14"/>
                                        </p:tgtEl>
                                      </p:cBhvr>
                                    </p:animEffect>
                                    <p:anim calcmode="lin" valueType="num">
                                      <p:cBhvr>
                                        <p:cTn id="30" dur="400" fill="hold"/>
                                        <p:tgtEl>
                                          <p:spTgt spid="14"/>
                                        </p:tgtEl>
                                        <p:attrNameLst>
                                          <p:attrName>ppt_x</p:attrName>
                                        </p:attrNameLst>
                                      </p:cBhvr>
                                      <p:tavLst>
                                        <p:tav tm="0">
                                          <p:val>
                                            <p:strVal val="#ppt_x"/>
                                          </p:val>
                                        </p:tav>
                                        <p:tav tm="100000">
                                          <p:val>
                                            <p:strVal val="#ppt_x"/>
                                          </p:val>
                                        </p:tav>
                                      </p:tavLst>
                                    </p:anim>
                                    <p:anim calcmode="lin" valueType="num">
                                      <p:cBhvr>
                                        <p:cTn id="31" dur="4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p:bldP spid="14" grpId="0"/>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18">
            <a:extLst>
              <a:ext uri="{FF2B5EF4-FFF2-40B4-BE49-F238E27FC236}">
                <a16:creationId xmlns:a16="http://schemas.microsoft.com/office/drawing/2014/main" id="{5C7667C4-444D-48EC-AD10-C789BE572C13}"/>
              </a:ext>
            </a:extLst>
          </p:cNvPr>
          <p:cNvSpPr/>
          <p:nvPr/>
        </p:nvSpPr>
        <p:spPr>
          <a:xfrm>
            <a:off x="244368" y="51470"/>
            <a:ext cx="2764231" cy="392283"/>
          </a:xfrm>
          <a:prstGeom prst="roundRect">
            <a:avLst>
              <a:gd name="adj" fmla="val 9976"/>
            </a:avLst>
          </a:prstGeom>
          <a:solidFill>
            <a:srgbClr val="C0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000"/>
          </a:p>
        </p:txBody>
      </p:sp>
      <p:grpSp>
        <p:nvGrpSpPr>
          <p:cNvPr id="97" name="组合 96">
            <a:extLst>
              <a:ext uri="{FF2B5EF4-FFF2-40B4-BE49-F238E27FC236}">
                <a16:creationId xmlns:a16="http://schemas.microsoft.com/office/drawing/2014/main" id="{5AEA9E14-57C0-4887-B83E-DCF02CB2598E}"/>
              </a:ext>
            </a:extLst>
          </p:cNvPr>
          <p:cNvGrpSpPr/>
          <p:nvPr/>
        </p:nvGrpSpPr>
        <p:grpSpPr>
          <a:xfrm>
            <a:off x="333196" y="188367"/>
            <a:ext cx="118508" cy="118493"/>
            <a:chOff x="4486616" y="3001075"/>
            <a:chExt cx="274695" cy="274699"/>
          </a:xfrm>
        </p:grpSpPr>
        <p:sp>
          <p:nvSpPr>
            <p:cNvPr id="98" name="椭圆 97">
              <a:extLst>
                <a:ext uri="{FF2B5EF4-FFF2-40B4-BE49-F238E27FC236}">
                  <a16:creationId xmlns:a16="http://schemas.microsoft.com/office/drawing/2014/main" id="{9F1F7913-5837-4ACC-A993-C6AD669B83C8}"/>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99" name="椭圆 98">
              <a:extLst>
                <a:ext uri="{FF2B5EF4-FFF2-40B4-BE49-F238E27FC236}">
                  <a16:creationId xmlns:a16="http://schemas.microsoft.com/office/drawing/2014/main" id="{D8906FB2-D045-462A-94B7-F4A66DAF1EC1}"/>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sp>
        <p:nvSpPr>
          <p:cNvPr id="100" name="文本框 70">
            <a:extLst>
              <a:ext uri="{FF2B5EF4-FFF2-40B4-BE49-F238E27FC236}">
                <a16:creationId xmlns:a16="http://schemas.microsoft.com/office/drawing/2014/main" id="{AA26D177-8B04-4CB2-B057-E48336271E0C}"/>
              </a:ext>
            </a:extLst>
          </p:cNvPr>
          <p:cNvSpPr txBox="1"/>
          <p:nvPr/>
        </p:nvSpPr>
        <p:spPr>
          <a:xfrm>
            <a:off x="467972" y="101953"/>
            <a:ext cx="2462687" cy="315423"/>
          </a:xfrm>
          <a:prstGeom prst="rect">
            <a:avLst/>
          </a:prstGeom>
          <a:noFill/>
        </p:spPr>
        <p:txBody>
          <a:bodyPr wrap="square" lIns="68580" tIns="34290" rIns="68580" bIns="3429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咨询整体规划</a:t>
            </a:r>
          </a:p>
        </p:txBody>
      </p:sp>
      <p:grpSp>
        <p:nvGrpSpPr>
          <p:cNvPr id="101" name="组合 100">
            <a:extLst>
              <a:ext uri="{FF2B5EF4-FFF2-40B4-BE49-F238E27FC236}">
                <a16:creationId xmlns:a16="http://schemas.microsoft.com/office/drawing/2014/main" id="{9BB9FD1F-271E-4CC5-9943-E8B948A9E307}"/>
              </a:ext>
            </a:extLst>
          </p:cNvPr>
          <p:cNvGrpSpPr/>
          <p:nvPr/>
        </p:nvGrpSpPr>
        <p:grpSpPr>
          <a:xfrm>
            <a:off x="100248" y="222024"/>
            <a:ext cx="288238" cy="46067"/>
            <a:chOff x="4318304" y="3089060"/>
            <a:chExt cx="384317" cy="61430"/>
          </a:xfrm>
        </p:grpSpPr>
        <p:sp>
          <p:nvSpPr>
            <p:cNvPr id="102" name="圆角矩形 101">
              <a:extLst>
                <a:ext uri="{FF2B5EF4-FFF2-40B4-BE49-F238E27FC236}">
                  <a16:creationId xmlns:a16="http://schemas.microsoft.com/office/drawing/2014/main" id="{E9F998B9-16FB-44C8-BEAC-C6790DA3F862}"/>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03" name="圆角矩形 24">
              <a:extLst>
                <a:ext uri="{FF2B5EF4-FFF2-40B4-BE49-F238E27FC236}">
                  <a16:creationId xmlns:a16="http://schemas.microsoft.com/office/drawing/2014/main" id="{5750A24F-3674-4E70-95AE-E79542B02C65}"/>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grpSp>
      <p:graphicFrame>
        <p:nvGraphicFramePr>
          <p:cNvPr id="2" name="图示 1">
            <a:extLst>
              <a:ext uri="{FF2B5EF4-FFF2-40B4-BE49-F238E27FC236}">
                <a16:creationId xmlns:a16="http://schemas.microsoft.com/office/drawing/2014/main" id="{FB82E6BB-23CF-4F9F-8C3D-E09DA0361DAF}"/>
              </a:ext>
            </a:extLst>
          </p:cNvPr>
          <p:cNvGraphicFramePr/>
          <p:nvPr>
            <p:extLst>
              <p:ext uri="{D42A27DB-BD31-4B8C-83A1-F6EECF244321}">
                <p14:modId xmlns:p14="http://schemas.microsoft.com/office/powerpoint/2010/main" val="2249550097"/>
              </p:ext>
            </p:extLst>
          </p:nvPr>
        </p:nvGraphicFramePr>
        <p:xfrm>
          <a:off x="1524000" y="69954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974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14:presetBounceEnd="50000">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14:bounceEnd="50000">
                                          <p:cBhvr additive="base">
                                            <p:cTn id="10"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2" presetClass="entr" presetSubtype="2" accel="70000" fill="hold" grpId="0" nodeType="after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fill="hold"/>
                                            <p:tgtEl>
                                              <p:spTgt spid="96"/>
                                            </p:tgtEl>
                                            <p:attrNameLst>
                                              <p:attrName>ppt_x</p:attrName>
                                            </p:attrNameLst>
                                          </p:cBhvr>
                                          <p:tavLst>
                                            <p:tav tm="0">
                                              <p:val>
                                                <p:strVal val="1+#ppt_w/2"/>
                                              </p:val>
                                            </p:tav>
                                            <p:tav tm="100000">
                                              <p:val>
                                                <p:strVal val="#ppt_x"/>
                                              </p:val>
                                            </p:tav>
                                          </p:tavLst>
                                        </p:anim>
                                        <p:anim calcmode="lin" valueType="num">
                                          <p:cBhvr additive="base">
                                            <p:cTn id="11" dur="500" fill="hold"/>
                                            <p:tgtEl>
                                              <p:spTgt spid="9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37"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700"/>
                                            <p:tgtEl>
                                              <p:spTgt spid="10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0"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ags/tag2.xml><?xml version="1.0" encoding="utf-8"?>
<p:tagLst xmlns:a="http://schemas.openxmlformats.org/drawingml/2006/main" xmlns:r="http://schemas.openxmlformats.org/officeDocument/2006/relationships" xmlns:p="http://schemas.openxmlformats.org/presentationml/2006/main">
  <p:tag name="ISLIDE.DIAGRAM" val="183658"/>
</p:tagLst>
</file>

<file path=ppt/tags/tag3.xml><?xml version="1.0" encoding="utf-8"?>
<p:tagLst xmlns:a="http://schemas.openxmlformats.org/drawingml/2006/main" xmlns:r="http://schemas.openxmlformats.org/officeDocument/2006/relationships" xmlns:p="http://schemas.openxmlformats.org/presentationml/2006/main">
  <p:tag name="ISLIDE.DIAGRAM" val="183658"/>
</p:tagLst>
</file>

<file path=ppt/theme/theme1.xml><?xml version="1.0" encoding="utf-8"?>
<a:theme xmlns:a="http://schemas.openxmlformats.org/drawingml/2006/main" name="Office 主题​​">
  <a:themeElements>
    <a:clrScheme name="自定义 276">
      <a:dk1>
        <a:sysClr val="windowText" lastClr="000000"/>
      </a:dk1>
      <a:lt1>
        <a:sysClr val="window" lastClr="FFFFFF"/>
      </a:lt1>
      <a:dk2>
        <a:srgbClr val="7F7F7F"/>
      </a:dk2>
      <a:lt2>
        <a:srgbClr val="7F7F7F"/>
      </a:lt2>
      <a:accent1>
        <a:srgbClr val="C00002"/>
      </a:accent1>
      <a:accent2>
        <a:srgbClr val="C00002"/>
      </a:accent2>
      <a:accent3>
        <a:srgbClr val="C00002"/>
      </a:accent3>
      <a:accent4>
        <a:srgbClr val="C00002"/>
      </a:accent4>
      <a:accent5>
        <a:srgbClr val="808080"/>
      </a:accent5>
      <a:accent6>
        <a:srgbClr val="80808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12720</TotalTime>
  <Words>2785</Words>
  <Application>Microsoft Office PowerPoint</Application>
  <PresentationFormat>全屏显示(16:9)</PresentationFormat>
  <Paragraphs>797</Paragraphs>
  <Slides>33</Slides>
  <Notes>32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等线</vt:lpstr>
      <vt:lpstr>Microsoft YaHei</vt:lpstr>
      <vt:lpstr>Microsoft YaHei</vt:lpstr>
      <vt:lpstr>Arial</vt:lpstr>
      <vt:lpstr>Calibri</vt:lpstr>
      <vt:lpstr>Impact</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普灵仕百货集团CRM项目蓝图汇报</dc:title>
  <dc:subject/>
  <dc:creator>Takshine</dc:creator>
  <cp:keywords/>
  <dc:description/>
  <cp:lastModifiedBy> </cp:lastModifiedBy>
  <cp:revision>3298</cp:revision>
  <dcterms:created xsi:type="dcterms:W3CDTF">2015-04-24T01:01:00Z</dcterms:created>
  <dcterms:modified xsi:type="dcterms:W3CDTF">2019-08-21T17:54:25Z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y fmtid="{D5CDD505-2E9C-101B-9397-08002B2CF9AE}" pid="3" name="KSORubyTemplateID">
    <vt:lpwstr>2</vt:lpwstr>
  </property>
</Properties>
</file>