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5.xml" ContentType="application/inkml+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28"/>
  </p:notesMasterIdLst>
  <p:sldIdLst>
    <p:sldId id="256" r:id="rId2"/>
    <p:sldId id="257" r:id="rId3"/>
    <p:sldId id="258" r:id="rId4"/>
    <p:sldId id="259" r:id="rId5"/>
    <p:sldId id="262" r:id="rId6"/>
    <p:sldId id="261" r:id="rId7"/>
    <p:sldId id="264" r:id="rId8"/>
    <p:sldId id="263" r:id="rId9"/>
    <p:sldId id="265" r:id="rId10"/>
    <p:sldId id="285" r:id="rId11"/>
    <p:sldId id="268" r:id="rId12"/>
    <p:sldId id="267" r:id="rId13"/>
    <p:sldId id="269" r:id="rId14"/>
    <p:sldId id="270" r:id="rId15"/>
    <p:sldId id="271" r:id="rId16"/>
    <p:sldId id="287" r:id="rId17"/>
    <p:sldId id="288" r:id="rId18"/>
    <p:sldId id="289" r:id="rId19"/>
    <p:sldId id="290" r:id="rId20"/>
    <p:sldId id="291" r:id="rId21"/>
    <p:sldId id="292" r:id="rId22"/>
    <p:sldId id="293" r:id="rId23"/>
    <p:sldId id="294" r:id="rId24"/>
    <p:sldId id="295" r:id="rId25"/>
    <p:sldId id="296" r:id="rId26"/>
    <p:sldId id="28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77A03E-054C-4326-B095-9243998703A2}" v="4" dt="2024-03-12T18:56:35.897"/>
    <p1510:client id="{44CB9FC4-37E8-4F34-82B2-A91C695476FA}" v="1" dt="2024-03-12T08:03:04.728"/>
    <p1510:client id="{5EB8E33B-3235-90D3-0BA8-4BFDD17BD93F}" v="69" dt="2024-03-11T21:45:54.6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88" autoAdjust="0"/>
    <p:restoredTop sz="67449"/>
  </p:normalViewPr>
  <p:slideViewPr>
    <p:cSldViewPr snapToGrid="0">
      <p:cViewPr varScale="1">
        <p:scale>
          <a:sx n="74" d="100"/>
          <a:sy n="74" d="100"/>
        </p:scale>
        <p:origin x="1036" y="60"/>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 Wei" userId="d57daa51-ca76-4669-997f-5560acb4e7ae" providerId="ADAL" clId="{44CB9FC4-37E8-4F34-82B2-A91C695476FA}"/>
    <pc:docChg chg="addSld delSld modSld">
      <pc:chgData name="Chen, Wei" userId="d57daa51-ca76-4669-997f-5560acb4e7ae" providerId="ADAL" clId="{44CB9FC4-37E8-4F34-82B2-A91C695476FA}" dt="2024-03-12T09:02:37.438" v="58" actId="20577"/>
      <pc:docMkLst>
        <pc:docMk/>
      </pc:docMkLst>
      <pc:sldChg chg="modNotesTx">
        <pc:chgData name="Chen, Wei" userId="d57daa51-ca76-4669-997f-5560acb4e7ae" providerId="ADAL" clId="{44CB9FC4-37E8-4F34-82B2-A91C695476FA}" dt="2024-03-12T09:02:37.438" v="58" actId="20577"/>
        <pc:sldMkLst>
          <pc:docMk/>
          <pc:sldMk cId="2023308646" sldId="257"/>
        </pc:sldMkLst>
      </pc:sldChg>
      <pc:sldChg chg="del">
        <pc:chgData name="Chen, Wei" userId="d57daa51-ca76-4669-997f-5560acb4e7ae" providerId="ADAL" clId="{44CB9FC4-37E8-4F34-82B2-A91C695476FA}" dt="2024-03-12T08:03:08.878" v="1" actId="47"/>
        <pc:sldMkLst>
          <pc:docMk/>
          <pc:sldMk cId="508392139" sldId="266"/>
        </pc:sldMkLst>
      </pc:sldChg>
      <pc:sldChg chg="modNotesTx">
        <pc:chgData name="Chen, Wei" userId="d57daa51-ca76-4669-997f-5560acb4e7ae" providerId="ADAL" clId="{44CB9FC4-37E8-4F34-82B2-A91C695476FA}" dt="2024-03-12T08:05:46.382" v="56"/>
        <pc:sldMkLst>
          <pc:docMk/>
          <pc:sldMk cId="441301076" sldId="284"/>
        </pc:sldMkLst>
      </pc:sldChg>
      <pc:sldChg chg="add">
        <pc:chgData name="Chen, Wei" userId="d57daa51-ca76-4669-997f-5560acb4e7ae" providerId="ADAL" clId="{44CB9FC4-37E8-4F34-82B2-A91C695476FA}" dt="2024-03-12T08:03:04.724" v="0"/>
        <pc:sldMkLst>
          <pc:docMk/>
          <pc:sldMk cId="2919030628" sldId="285"/>
        </pc:sldMkLst>
      </pc:sldChg>
    </pc:docChg>
  </pc:docChgLst>
  <pc:docChgLst>
    <pc:chgData name="Chen, Wei" userId="d57daa51-ca76-4669-997f-5560acb4e7ae" providerId="ADAL" clId="{2E77A03E-054C-4326-B095-9243998703A2}"/>
    <pc:docChg chg="custSel addSld delSld modSld">
      <pc:chgData name="Chen, Wei" userId="d57daa51-ca76-4669-997f-5560acb4e7ae" providerId="ADAL" clId="{2E77A03E-054C-4326-B095-9243998703A2}" dt="2024-03-12T18:57:25.933" v="12" actId="47"/>
      <pc:docMkLst>
        <pc:docMk/>
      </pc:docMkLst>
      <pc:sldChg chg="modNotesTx">
        <pc:chgData name="Chen, Wei" userId="d57daa51-ca76-4669-997f-5560acb4e7ae" providerId="ADAL" clId="{2E77A03E-054C-4326-B095-9243998703A2}" dt="2024-03-12T18:32:18.008" v="10"/>
        <pc:sldMkLst>
          <pc:docMk/>
          <pc:sldMk cId="1225020" sldId="270"/>
        </pc:sldMkLst>
      </pc:sldChg>
      <pc:sldChg chg="del">
        <pc:chgData name="Chen, Wei" userId="d57daa51-ca76-4669-997f-5560acb4e7ae" providerId="ADAL" clId="{2E77A03E-054C-4326-B095-9243998703A2}" dt="2024-03-12T18:57:25.933" v="12" actId="47"/>
        <pc:sldMkLst>
          <pc:docMk/>
          <pc:sldMk cId="842063452" sldId="272"/>
        </pc:sldMkLst>
      </pc:sldChg>
      <pc:sldChg chg="del">
        <pc:chgData name="Chen, Wei" userId="d57daa51-ca76-4669-997f-5560acb4e7ae" providerId="ADAL" clId="{2E77A03E-054C-4326-B095-9243998703A2}" dt="2024-03-12T18:57:25.933" v="12" actId="47"/>
        <pc:sldMkLst>
          <pc:docMk/>
          <pc:sldMk cId="3656671659" sldId="273"/>
        </pc:sldMkLst>
      </pc:sldChg>
      <pc:sldChg chg="del">
        <pc:chgData name="Chen, Wei" userId="d57daa51-ca76-4669-997f-5560acb4e7ae" providerId="ADAL" clId="{2E77A03E-054C-4326-B095-9243998703A2}" dt="2024-03-12T18:57:25.933" v="12" actId="47"/>
        <pc:sldMkLst>
          <pc:docMk/>
          <pc:sldMk cId="495811585" sldId="274"/>
        </pc:sldMkLst>
      </pc:sldChg>
      <pc:sldChg chg="del">
        <pc:chgData name="Chen, Wei" userId="d57daa51-ca76-4669-997f-5560acb4e7ae" providerId="ADAL" clId="{2E77A03E-054C-4326-B095-9243998703A2}" dt="2024-03-12T18:57:25.933" v="12" actId="47"/>
        <pc:sldMkLst>
          <pc:docMk/>
          <pc:sldMk cId="4187964507" sldId="276"/>
        </pc:sldMkLst>
      </pc:sldChg>
      <pc:sldChg chg="del">
        <pc:chgData name="Chen, Wei" userId="d57daa51-ca76-4669-997f-5560acb4e7ae" providerId="ADAL" clId="{2E77A03E-054C-4326-B095-9243998703A2}" dt="2024-03-12T18:57:25.933" v="12" actId="47"/>
        <pc:sldMkLst>
          <pc:docMk/>
          <pc:sldMk cId="1496977718" sldId="277"/>
        </pc:sldMkLst>
      </pc:sldChg>
      <pc:sldChg chg="del">
        <pc:chgData name="Chen, Wei" userId="d57daa51-ca76-4669-997f-5560acb4e7ae" providerId="ADAL" clId="{2E77A03E-054C-4326-B095-9243998703A2}" dt="2024-03-12T18:57:25.933" v="12" actId="47"/>
        <pc:sldMkLst>
          <pc:docMk/>
          <pc:sldMk cId="703889200" sldId="280"/>
        </pc:sldMkLst>
      </pc:sldChg>
      <pc:sldChg chg="del">
        <pc:chgData name="Chen, Wei" userId="d57daa51-ca76-4669-997f-5560acb4e7ae" providerId="ADAL" clId="{2E77A03E-054C-4326-B095-9243998703A2}" dt="2024-03-12T18:57:25.933" v="12" actId="47"/>
        <pc:sldMkLst>
          <pc:docMk/>
          <pc:sldMk cId="21384242" sldId="281"/>
        </pc:sldMkLst>
      </pc:sldChg>
      <pc:sldChg chg="del">
        <pc:chgData name="Chen, Wei" userId="d57daa51-ca76-4669-997f-5560acb4e7ae" providerId="ADAL" clId="{2E77A03E-054C-4326-B095-9243998703A2}" dt="2024-03-12T18:57:25.933" v="12" actId="47"/>
        <pc:sldMkLst>
          <pc:docMk/>
          <pc:sldMk cId="3268306119" sldId="282"/>
        </pc:sldMkLst>
      </pc:sldChg>
      <pc:sldChg chg="del">
        <pc:chgData name="Chen, Wei" userId="d57daa51-ca76-4669-997f-5560acb4e7ae" providerId="ADAL" clId="{2E77A03E-054C-4326-B095-9243998703A2}" dt="2024-03-12T18:57:25.933" v="12" actId="47"/>
        <pc:sldMkLst>
          <pc:docMk/>
          <pc:sldMk cId="3480274110" sldId="283"/>
        </pc:sldMkLst>
      </pc:sldChg>
      <pc:sldChg chg="del">
        <pc:chgData name="Chen, Wei" userId="d57daa51-ca76-4669-997f-5560acb4e7ae" providerId="ADAL" clId="{2E77A03E-054C-4326-B095-9243998703A2}" dt="2024-03-12T18:57:25.933" v="12" actId="47"/>
        <pc:sldMkLst>
          <pc:docMk/>
          <pc:sldMk cId="441301076" sldId="284"/>
        </pc:sldMkLst>
      </pc:sldChg>
      <pc:sldChg chg="modSp mod">
        <pc:chgData name="Chen, Wei" userId="d57daa51-ca76-4669-997f-5560acb4e7ae" providerId="ADAL" clId="{2E77A03E-054C-4326-B095-9243998703A2}" dt="2024-03-12T18:27:49.856" v="8"/>
        <pc:sldMkLst>
          <pc:docMk/>
          <pc:sldMk cId="3298564270" sldId="286"/>
        </pc:sldMkLst>
        <pc:spChg chg="mod">
          <ac:chgData name="Chen, Wei" userId="d57daa51-ca76-4669-997f-5560acb4e7ae" providerId="ADAL" clId="{2E77A03E-054C-4326-B095-9243998703A2}" dt="2024-03-12T18:27:49.856" v="8"/>
          <ac:spMkLst>
            <pc:docMk/>
            <pc:sldMk cId="3298564270" sldId="286"/>
            <ac:spMk id="3" creationId="{8795D231-88FC-224F-6C35-C357447C7AE7}"/>
          </ac:spMkLst>
        </pc:spChg>
      </pc:sldChg>
      <pc:sldChg chg="add">
        <pc:chgData name="Chen, Wei" userId="d57daa51-ca76-4669-997f-5560acb4e7ae" providerId="ADAL" clId="{2E77A03E-054C-4326-B095-9243998703A2}" dt="2024-03-12T18:56:35.881" v="11"/>
        <pc:sldMkLst>
          <pc:docMk/>
          <pc:sldMk cId="3934064894" sldId="287"/>
        </pc:sldMkLst>
      </pc:sldChg>
      <pc:sldChg chg="add">
        <pc:chgData name="Chen, Wei" userId="d57daa51-ca76-4669-997f-5560acb4e7ae" providerId="ADAL" clId="{2E77A03E-054C-4326-B095-9243998703A2}" dt="2024-03-12T18:56:35.881" v="11"/>
        <pc:sldMkLst>
          <pc:docMk/>
          <pc:sldMk cId="1457673167" sldId="288"/>
        </pc:sldMkLst>
      </pc:sldChg>
      <pc:sldChg chg="add">
        <pc:chgData name="Chen, Wei" userId="d57daa51-ca76-4669-997f-5560acb4e7ae" providerId="ADAL" clId="{2E77A03E-054C-4326-B095-9243998703A2}" dt="2024-03-12T18:56:35.881" v="11"/>
        <pc:sldMkLst>
          <pc:docMk/>
          <pc:sldMk cId="1885590503" sldId="289"/>
        </pc:sldMkLst>
      </pc:sldChg>
      <pc:sldChg chg="add">
        <pc:chgData name="Chen, Wei" userId="d57daa51-ca76-4669-997f-5560acb4e7ae" providerId="ADAL" clId="{2E77A03E-054C-4326-B095-9243998703A2}" dt="2024-03-12T18:56:35.881" v="11"/>
        <pc:sldMkLst>
          <pc:docMk/>
          <pc:sldMk cId="4054845082" sldId="290"/>
        </pc:sldMkLst>
      </pc:sldChg>
      <pc:sldChg chg="add">
        <pc:chgData name="Chen, Wei" userId="d57daa51-ca76-4669-997f-5560acb4e7ae" providerId="ADAL" clId="{2E77A03E-054C-4326-B095-9243998703A2}" dt="2024-03-12T18:56:35.881" v="11"/>
        <pc:sldMkLst>
          <pc:docMk/>
          <pc:sldMk cId="1224865230" sldId="291"/>
        </pc:sldMkLst>
      </pc:sldChg>
      <pc:sldChg chg="add">
        <pc:chgData name="Chen, Wei" userId="d57daa51-ca76-4669-997f-5560acb4e7ae" providerId="ADAL" clId="{2E77A03E-054C-4326-B095-9243998703A2}" dt="2024-03-12T18:56:35.881" v="11"/>
        <pc:sldMkLst>
          <pc:docMk/>
          <pc:sldMk cId="286480865" sldId="292"/>
        </pc:sldMkLst>
      </pc:sldChg>
      <pc:sldChg chg="add">
        <pc:chgData name="Chen, Wei" userId="d57daa51-ca76-4669-997f-5560acb4e7ae" providerId="ADAL" clId="{2E77A03E-054C-4326-B095-9243998703A2}" dt="2024-03-12T18:56:35.881" v="11"/>
        <pc:sldMkLst>
          <pc:docMk/>
          <pc:sldMk cId="3929226151" sldId="293"/>
        </pc:sldMkLst>
      </pc:sldChg>
      <pc:sldChg chg="add">
        <pc:chgData name="Chen, Wei" userId="d57daa51-ca76-4669-997f-5560acb4e7ae" providerId="ADAL" clId="{2E77A03E-054C-4326-B095-9243998703A2}" dt="2024-03-12T18:56:35.881" v="11"/>
        <pc:sldMkLst>
          <pc:docMk/>
          <pc:sldMk cId="1642662514" sldId="294"/>
        </pc:sldMkLst>
      </pc:sldChg>
      <pc:sldChg chg="add">
        <pc:chgData name="Chen, Wei" userId="d57daa51-ca76-4669-997f-5560acb4e7ae" providerId="ADAL" clId="{2E77A03E-054C-4326-B095-9243998703A2}" dt="2024-03-12T18:56:35.881" v="11"/>
        <pc:sldMkLst>
          <pc:docMk/>
          <pc:sldMk cId="3623349076" sldId="295"/>
        </pc:sldMkLst>
      </pc:sldChg>
      <pc:sldChg chg="add">
        <pc:chgData name="Chen, Wei" userId="d57daa51-ca76-4669-997f-5560acb4e7ae" providerId="ADAL" clId="{2E77A03E-054C-4326-B095-9243998703A2}" dt="2024-03-12T18:56:35.881" v="11"/>
        <pc:sldMkLst>
          <pc:docMk/>
          <pc:sldMk cId="1149690424" sldId="296"/>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2T17:22:33.754"/>
    </inkml:context>
    <inkml:brush xml:id="br0">
      <inkml:brushProperty name="width" value="0.1" units="cm"/>
      <inkml:brushProperty name="height" value="0.1" units="cm"/>
      <inkml:brushProperty name="color" value="#E71224"/>
    </inkml:brush>
  </inkml:definitions>
  <inkml:trace contextRef="#ctx0" brushRef="#br0">3678 1751 24575,'-35'0'0,"-2"0"0,-31 0 0,-13 0 0,-17 0 0,45 0 0,0 0 0,-40 0 0,-4 0 0,0 0 0,-3 0-630,47 0 0,1 0 630,-43 0 0,16 0 411,10 0-411,8 0 0,-4 0 209,-1 0-209,0 0 0,-17 0 0,-8 0-435,38 2 1,-1 0 434,-3 2 0,0 2 0,4 1 0,-1 1 0,-3 2 0,0 0 0,3-2 0,0 0 0,2 0 0,2 0 579,-44 3-579,14-2 0,13 0 0,10 0 0,11-1 0,2-4 0,8 0 896,3-4-896,0 0 34,-1 0-34,-12 0 0,-4 0 0,-6 0 0,-4 0 0,-3 0 0,-7 0 0,0 0 0,1 0 0,5 0 0,5-4 0,3-4 0,11-4 0,2-3 0,9 1 0,8 2 0,3 0 0,8-2 0,-1-5 0,4-8 0,0-9 0,3-7 0,4-6 0,0-5 0,4-3 0,1 0 0,0 1 0,0 5 0,0 0 0,0 2 0,0 0 0,0 5 0,0 1 0,0 1 0,2-2 0,5-5 0,12-2 0,8-2 0,12-1 0,7 4 0,8-1 0,14-4-549,-21 25 1,3 0 548,0 1 0,2 0 0,13-4 0,2 1 0,-1 2 0,0 3 0,-8 3 0,0 3 0,1-1 0,-2 2 0,40-3 0,-42 10 0,2 1 0,11-2 0,3 1-899,7-1 1,3 1 898,3 2 0,1 1 0,4 1 0,-1 2 0,-1 0 0,0 1-1112,8 2 1,1 0 1111,1-2 0,0-1 0,-5-2 0,-1 1-747,-4 1 0,-1 0 747,-4-1 0,0-1 0,-2 0 0,0 0 0,-2 0 0,-2 0 60,-8 0 0,-3 0-60,-7 0 0,-3 2 0,35-4 1428,-7 2-1428,-7 0 0,-3 4 0,13 0 0,5 3 739,-39 2 1,2-1-740,0 1 0,0 0 0,1 0 0,-1 0 0,1-1 0,-2 2 0,44 2 0,-4 10 0,-8 6 1474,-6 14-1474,-7 5 0,-6 5 0,7 15 0,-13-4 0,-4 4 0,-3 1 0,-10 0 0,9 13 0,-4-3 0,-8-8 874,-12-12-874,-7-13 0,-5-5 0,-1-5 857,-4-3-857,-3 6 379,-5 0-379,-2 7 0,-1 12 0,0 4 0,-3 1 0,-3 1 0,-8-5 0,-6 5 0,-3 0 0,0-6 0,2-2 0,-1-9 0,3-4 0,-3-3 0,1-8 0,1-1 0,-4 0 0,-1 0 0,-4 0 0,-3 1 0,-2 3 0,1-3 0,-5-1 0,4-2 0,-5-2 0,-1 2 0,5-1 0,1-3 0,3 0 0,1 0 0,0 0 0,1-1 0,0 1 0,0-4 0,0-1 0,1-3 0,0-3 0,2-1 0,5-1 0,3 1 0,4 0 0,0 0 0,-2-3 0,1 1 0,-3-1 0,-4 0 0,-3 0 0,-3 0 0,-1 0 0,1 0 0,3 0 0,6 0 0,4 0 0,5 0 0,0 0 0,-1 0 0,-1 0 0,-2 0 0,0 0 0,-2 0 0,-12 0 0,-1-2 0,-3-1 0,5 0 0,12 0 0,-1 0 0,3-1 0,1 1 0,1 0 0,-1 3 0,-2 0 0,-2 0 0,-2 0 0,-3 0 0,-2 0 0,-2 0 0,0 0 0,4 0 0,4 0 0,4 0 0,0 0 0,6 0 0,2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2T02:56:35.576"/>
    </inkml:context>
    <inkml:brush xml:id="br0">
      <inkml:brushProperty name="width" value="0.1" units="cm"/>
      <inkml:brushProperty name="height" value="0.1" units="cm"/>
      <inkml:brushProperty name="color" value="#E71224"/>
    </inkml:brush>
  </inkml:definitions>
  <inkml:trace contextRef="#ctx0" brushRef="#br0">1 172 24575,'26'0'0,"2"0"0,13 0 0,44 0 0,-28 0 0,3 0 0,11 0 0,1 0 0,5 0 0,-3 0 0,-11 0 0,-2 0 0,-4 0 0,0 0 0,-1-1 0,1-1 0,2-1 0,0-1 0,4-1 0,0-1 0,2 1 0,-1 0 0,-9 1 0,-4 1 0,31 0 0,-27 3 0,-18 0 0,-1 0 0,-6 0 0,0 0 0,0 0 0,1 0 0,2 0 0,2-5 0,2-4 0,8-5 0,5-2 0,1 2 0,-6 4 0,-3-3 0,-1 0 0,-1 1 0,-5 2 0,-10 5 0,-6 3 0,-5 2 0,-3 0 0,-2-2 0,-2 0 0,-3 1 0,-1-1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2T02:56:37.810"/>
    </inkml:context>
    <inkml:brush xml:id="br0">
      <inkml:brushProperty name="width" value="0.1" units="cm"/>
      <inkml:brushProperty name="height" value="0.1" units="cm"/>
      <inkml:brushProperty name="color" value="#E71224"/>
    </inkml:brush>
  </inkml:definitions>
  <inkml:trace contextRef="#ctx0" brushRef="#br0">1 250 24575,'39'0'0,"10"0"0,38 0 0,-31 0 0,4 0 0,7 0 0,3 0 0,10 1 0,2 1 0,-6 3 0,-2 0 0,-9 3 0,-5 0 0,30 9 0,-40-6 0,-19-6 0,-9-5 0,0 0 0,7 0 0,9 0 0,5-4 0,3-5 0,2-6 0,-6-3 0,6 1 0,-2-1 0,6-2 0,8-2 0,5-2 0,1 3 0,-2 6 0,1 7 0,0 5 0,-4 2 0,-9 1 0,-12 0 0,-14 0 0,-9 0 0,-6 0 0,-3 0 0,1 0 0,2 0 0,2 0 0,1 0 0,0 0 0,0 0 0,0 0 0,2 0 0,3 0 0,6 0 0,2 0 0,2 0 0,0-2 0,6-4 0,5-5 0,3-2 0,-3 1 0,-7 2 0,-7 3 0,-6 0 0,-4 3 0,0 1 0,2 0 0,4 0 0,2-1 0,2-3 0,1-2 0,-4 1 0,-2 3 0,-7 2 0,-6 3 0,-4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2T02:56:45.327"/>
    </inkml:context>
    <inkml:brush xml:id="br0">
      <inkml:brushProperty name="width" value="0.1" units="cm"/>
      <inkml:brushProperty name="height" value="0.1" units="cm"/>
      <inkml:brushProperty name="color" value="#E71224"/>
    </inkml:brush>
  </inkml:definitions>
  <inkml:trace contextRef="#ctx0" brushRef="#br0">0 51 24575,'35'0'0,"9"0"0,18 0 0,30 0 0,-31 0 0,5 0 0,16 0 0,5 0 0,-20 0 0,1 0 0,0 0-890,28-2 0,-2 0 890,-6 0 0,-6 0 0,-18-1 0,-6-1 0,37-3 0,-11 2 0,-7 1 0,-8 1 0,-12 0 0,-7 0 0,-12 0 0,-2 3 0,-7 0 0,-1 0 1780,-5 0-1780,0 0 0,-6 0 0,-2 0 0,-5-2 0,-2 0 0,1 0 0,6 1 0,1 1 0,-1 0 0,-2 0 0,-2 0 0,0 0 0,0 0 0,-2 0 0,-1 0 0,-4 0 0,-1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2T02:25:19.517"/>
    </inkml:context>
    <inkml:brush xml:id="br0">
      <inkml:brushProperty name="width" value="0.1" units="cm"/>
      <inkml:brushProperty name="height" value="0.1" units="cm"/>
      <inkml:brushProperty name="color" value="#E71224"/>
    </inkml:brush>
  </inkml:definitions>
  <inkml:trace contextRef="#ctx0" brushRef="#br0">4892 2141 24575,'-43'0'0,"7"0"0,-8 0 0,6 0 0,4 0 0,-6 0 0,-19 0 0,-27 0 0,30 0 0,-5 0 0,-12 0 0,-4 0 0,-7 0 0,-4 0 0,21 0 0,-1 0 0,-3 0-292,-9-1 0,-2 0 0,-1 0 292,-2-1 0,0-1 0,0 0 0,4-1 0,0 0 0,1-1 0,2-1 0,1 0 0,2 0-94,-26-3 0,3 1 94,4 1 0,3 1 0,3 1 0,4 1 0,13 2 0,4 1 0,-32 1 0,32 0 0,26 0 0,7 0 0,-3 0 0,-1 0 0,-4 0 0,-4 0 0,-3 0 0,-2 0 0,-1 0 868,-9 0-868,-21 0 98,33 0 0,-2 0-98,-8-2 0,-2 0 0,1 0 0,0-2 0,4-2 0,1-1 0,4 0 0,1-1 0,-37-8 0,9 0 0,5-2 0,4 0 0,1-1 0,9 3 0,5 1 0,11 4 0,9 0 0,2 1 0,3-1 0,0-1 0,3 1 0,2-1 0,4 0 0,0-1 0,-1 0 0,-4-3 0,-1-6 0,0-8 0,5-4 0,6 1 0,1 2 0,2 5 0,1-2 0,0-2 0,1-1 0,3 2 0,3 6 0,2 7 0,2 0 0,0 0 0,0 0 0,0-3 0,0-4 0,0-4 0,4 0 0,3 4 0,4 2 0,4-2 0,4-1 0,13-8 0,24-13 0,24-11 0,-35 25 0,0 1 0,-1 1 0,-2 3 0,28-16 0,-1 5 0,10-1 0,-3 1 0,0 0 0,-18 8 0,-7 3 0,0 2 0,0 2 0,-2 2 0,-2 1 0,0 0 0,4 0 0,15-5 0,11 0 0,-26 8 0,4 0 0,5 0 0,2 0 0,3 0 0,1 0 0,-1 1 0,-2-1 0,-6 2 0,-2-1 0,-3 1 0,0-1 0,2-1 0,-1-1 0,4-2 0,1-1 0,8-2 0,3 1 0,8-4 0,4 2 0,9-1 0,1 1-394,-4 5 0,-2 1 394,-11 3 0,-4 1 0,-12 3 0,-2 2 0,40-8 0,1 2 0,-46 9 0,0 2 0,45-2 0,-7 5 0,8 0 0,0 0 0,-45 0 0,0 0 0,1-1 0,1 0 0,9-1 0,2 0 0,7-1 0,0 1 394,4 0 0,-1 0-394,-5 1 0,-2 1 0,-12 0 0,-3 0 0,40 0 0,-7 2 0,0 7 0,-8 6 0,-8 6 0,-17 1 0,-11-2 0,-9-2 0,-4-5 0,2 3 0,-1-3 0,3 4 0,0-1 0,2 2 0,-2-1 0,-2-1 0,-2 0 0,1 3 0,2 4 0,3 5 0,-2 3 0,-4 4 0,-3 7 0,0 6 0,0 5 0,-1 5 0,-3 2 0,-8-4 0,-4-3 0,-4-8 0,-3-3 0,-1 1 0,-2 3 0,0 0 0,0-4 0,0-2 0,0-7 0,0 1 0,0-4 0,0-2 0,-1 0 0,-5 3 0,-7 5 0,-8 8 0,-6-3 0,-1-2 0,6-4 0,3-7 0,0 2 0,-3 3 0,-4 0 0,3-5 0,5-6 0,6-7 0,4-4 0,-1 0 0,-2-3 0,0 1 0,-3-1 0,-1 1 0,-2 3 0,-2 0 0,-1 1 0,-3 2 0,2-1 0,-1 0 0,3 0 0,-3-1 0,-4 2 0,-1-1 0,3-1 0,6-2 0,1-3 0,2-1 0,0-1 0,-1-1 0,-1-1 0,0 2 0,1-1 0,1 1 0,2-2 0,-1 0 0,3 0 0,0 0 0,2 0 0,-3 1 0,-1 2 0,-3 0 0,0 3 0,1 0 0,1-2 0,0 0 0,0 0 0,-1 0 0,3-1 0,3-2 0,1 1 0,-1-2 0,-2 1 0,0 1 0,1 0 0,1 2 0,0 0 0,1 0 0,0-2 0,1 0 0,-2 1 0,-7 3 0,-11 6 0,-11 3 0,-2 0 0,5 0 0,10-5 0,10-3 0,4-5 0,2-2 0,-1 0 0,0-2 0,4 0 0,3-2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FFAD2E-9990-44D7-99B9-3DA41B2AEF83}" type="datetimeFigureOut">
              <a:t>3/12/2024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34773D-3191-4923-BF5E-51973E3717D6}" type="slidenum">
              <a:t>‹#›</a:t>
            </a:fld>
            <a:endParaRPr lang="en-US"/>
          </a:p>
        </p:txBody>
      </p:sp>
    </p:spTree>
    <p:extLst>
      <p:ext uri="{BB962C8B-B14F-4D97-AF65-F5344CB8AC3E}">
        <p14:creationId xmlns:p14="http://schemas.microsoft.com/office/powerpoint/2010/main" val="3293696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guys. Today we </a:t>
            </a:r>
            <a:r>
              <a:rPr lang="en-US" dirty="0" err="1"/>
              <a:t>gonna</a:t>
            </a:r>
            <a:r>
              <a:rPr lang="en-US" dirty="0"/>
              <a:t> introduce how to  improve energy efficiency in modern computing system</a:t>
            </a:r>
          </a:p>
        </p:txBody>
      </p:sp>
      <p:sp>
        <p:nvSpPr>
          <p:cNvPr id="4" name="Slide Number Placeholder 3"/>
          <p:cNvSpPr>
            <a:spLocks noGrp="1"/>
          </p:cNvSpPr>
          <p:nvPr>
            <p:ph type="sldNum" sz="quarter" idx="5"/>
          </p:nvPr>
        </p:nvSpPr>
        <p:spPr/>
        <p:txBody>
          <a:bodyPr/>
          <a:lstStyle/>
          <a:p>
            <a:fld id="{9C34773D-3191-4923-BF5E-51973E3717D6}" type="slidenum">
              <a:t>1</a:t>
            </a:fld>
            <a:endParaRPr lang="en-US"/>
          </a:p>
        </p:txBody>
      </p:sp>
    </p:spTree>
    <p:extLst>
      <p:ext uri="{BB962C8B-B14F-4D97-AF65-F5344CB8AC3E}">
        <p14:creationId xmlns:p14="http://schemas.microsoft.com/office/powerpoint/2010/main" val="2564442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compared to the default scheduler, ESN can deliver equivalent parallel I/O performance, while consuming up to 50% less energy by idling CPUs that cannot contribute to better throughput performance</a:t>
            </a:r>
          </a:p>
        </p:txBody>
      </p:sp>
      <p:sp>
        <p:nvSpPr>
          <p:cNvPr id="4" name="Slide Number Placeholder 3"/>
          <p:cNvSpPr>
            <a:spLocks noGrp="1"/>
          </p:cNvSpPr>
          <p:nvPr>
            <p:ph type="sldNum" sz="quarter" idx="5"/>
          </p:nvPr>
        </p:nvSpPr>
        <p:spPr/>
        <p:txBody>
          <a:bodyPr/>
          <a:lstStyle/>
          <a:p>
            <a:fld id="{9C34773D-3191-4923-BF5E-51973E3717D6}" type="slidenum">
              <a:rPr lang="en-US"/>
              <a:t>15</a:t>
            </a:fld>
            <a:endParaRPr lang="en-US"/>
          </a:p>
        </p:txBody>
      </p:sp>
    </p:spTree>
    <p:extLst>
      <p:ext uri="{BB962C8B-B14F-4D97-AF65-F5344CB8AC3E}">
        <p14:creationId xmlns:p14="http://schemas.microsoft.com/office/powerpoint/2010/main" val="1741227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Thanks</a:t>
            </a:r>
            <a:r>
              <a:rPr lang="zh-TW" altLang="en-US" dirty="0"/>
              <a:t> </a:t>
            </a:r>
            <a:r>
              <a:rPr lang="en-US" altLang="zh-TW" dirty="0"/>
              <a:t>for</a:t>
            </a:r>
            <a:r>
              <a:rPr lang="zh-TW" altLang="en-US" dirty="0"/>
              <a:t> </a:t>
            </a:r>
            <a:r>
              <a:rPr lang="en-US" altLang="zh-TW" dirty="0"/>
              <a:t>Wei</a:t>
            </a:r>
            <a:r>
              <a:rPr lang="zh-TW" altLang="en-US" dirty="0"/>
              <a:t> </a:t>
            </a:r>
            <a:r>
              <a:rPr lang="en-US" altLang="zh-TW" dirty="0"/>
              <a:t>introducing</a:t>
            </a:r>
            <a:r>
              <a:rPr lang="zh-TW" altLang="en-US" dirty="0"/>
              <a:t> </a:t>
            </a:r>
            <a:r>
              <a:rPr lang="en-US" altLang="zh-TW" dirty="0"/>
              <a:t>how</a:t>
            </a:r>
            <a:r>
              <a:rPr lang="zh-TW" altLang="en-US" dirty="0"/>
              <a:t> </a:t>
            </a:r>
            <a:r>
              <a:rPr lang="en-US" altLang="zh-TW" dirty="0"/>
              <a:t>NUMA</a:t>
            </a:r>
            <a:r>
              <a:rPr lang="zh-TW" altLang="en-US" dirty="0"/>
              <a:t> </a:t>
            </a:r>
            <a:r>
              <a:rPr lang="en-US" altLang="zh-TW" dirty="0"/>
              <a:t>works.</a:t>
            </a:r>
            <a:r>
              <a:rPr lang="zh-TW" altLang="en-US" dirty="0"/>
              <a:t> </a:t>
            </a:r>
            <a:r>
              <a:rPr lang="en-US" altLang="zh-TW" dirty="0"/>
              <a:t>It's</a:t>
            </a:r>
            <a:r>
              <a:rPr lang="zh-TW" altLang="en-US" dirty="0"/>
              <a:t> </a:t>
            </a:r>
            <a:r>
              <a:rPr lang="en-US" altLang="zh-TW" dirty="0" err="1"/>
              <a:t>kinda</a:t>
            </a:r>
            <a:r>
              <a:rPr lang="zh-TW" altLang="en-US" dirty="0"/>
              <a:t> </a:t>
            </a:r>
            <a:r>
              <a:rPr lang="en-US" altLang="zh-TW" dirty="0"/>
              <a:t>cool</a:t>
            </a:r>
            <a:r>
              <a:rPr lang="zh-TW" altLang="en-US" dirty="0"/>
              <a:t> </a:t>
            </a:r>
            <a:r>
              <a:rPr lang="en-US" altLang="zh-TW" dirty="0"/>
              <a:t>uh.</a:t>
            </a:r>
            <a:r>
              <a:rPr lang="zh-TW" altLang="en-US" dirty="0"/>
              <a:t> </a:t>
            </a:r>
            <a:r>
              <a:rPr lang="en-US" altLang="zh-TW" dirty="0"/>
              <a:t>A</a:t>
            </a:r>
            <a:r>
              <a:rPr lang="zh-TW" altLang="en-US" dirty="0"/>
              <a:t> </a:t>
            </a:r>
            <a:r>
              <a:rPr lang="en-US" altLang="zh-TW" dirty="0"/>
              <a:t>single</a:t>
            </a:r>
            <a:r>
              <a:rPr lang="zh-TW" altLang="en-US" dirty="0"/>
              <a:t> </a:t>
            </a:r>
            <a:r>
              <a:rPr lang="en-US" altLang="zh-TW" dirty="0"/>
              <a:t>SSD</a:t>
            </a:r>
            <a:r>
              <a:rPr lang="zh-TW" altLang="en-US" dirty="0"/>
              <a:t> </a:t>
            </a:r>
            <a:r>
              <a:rPr lang="en-US" altLang="zh-TW" dirty="0"/>
              <a:t>could</a:t>
            </a:r>
            <a:r>
              <a:rPr lang="zh-TW" altLang="en-US" dirty="0"/>
              <a:t> </a:t>
            </a:r>
            <a:r>
              <a:rPr lang="en-US" altLang="zh-TW" dirty="0"/>
              <a:t>have</a:t>
            </a:r>
            <a:r>
              <a:rPr lang="zh-TW" altLang="en-US" dirty="0"/>
              <a:t> </a:t>
            </a:r>
            <a:r>
              <a:rPr lang="en-US" altLang="zh-TW" dirty="0"/>
              <a:t>an</a:t>
            </a:r>
            <a:r>
              <a:rPr lang="zh-TW" altLang="en-US" dirty="0"/>
              <a:t> </a:t>
            </a:r>
            <a:r>
              <a:rPr lang="en-US" altLang="zh-TW" dirty="0"/>
              <a:t>algorithm</a:t>
            </a:r>
            <a:r>
              <a:rPr lang="zh-TW" altLang="en-US" dirty="0"/>
              <a:t> </a:t>
            </a:r>
            <a:r>
              <a:rPr lang="en-US" altLang="zh-TW" dirty="0"/>
              <a:t>to</a:t>
            </a:r>
            <a:r>
              <a:rPr lang="zh-TW" altLang="en-US" dirty="0"/>
              <a:t> </a:t>
            </a:r>
            <a:r>
              <a:rPr lang="en-US" altLang="zh-TW" dirty="0"/>
              <a:t>make</a:t>
            </a:r>
            <a:r>
              <a:rPr lang="zh-TW" altLang="en-US" dirty="0"/>
              <a:t> </a:t>
            </a:r>
            <a:r>
              <a:rPr lang="en-US" altLang="zh-TW" dirty="0"/>
              <a:t>it</a:t>
            </a:r>
            <a:r>
              <a:rPr lang="zh-TW" altLang="en-US" dirty="0"/>
              <a:t> </a:t>
            </a:r>
            <a:r>
              <a:rPr lang="en-US" altLang="zh-TW" dirty="0"/>
              <a:t>more</a:t>
            </a:r>
            <a:r>
              <a:rPr lang="zh-TW" altLang="en-US" dirty="0"/>
              <a:t> </a:t>
            </a:r>
            <a:r>
              <a:rPr lang="en-US" altLang="zh-TW" dirty="0"/>
              <a:t>efficient!</a:t>
            </a:r>
            <a:r>
              <a:rPr lang="zh-TW" altLang="en-US" dirty="0"/>
              <a:t> </a:t>
            </a:r>
            <a:r>
              <a:rPr lang="en-US" altLang="zh-TW" dirty="0"/>
              <a:t>Now</a:t>
            </a:r>
            <a:r>
              <a:rPr lang="zh-TW" altLang="en-US" dirty="0"/>
              <a:t> </a:t>
            </a:r>
            <a:r>
              <a:rPr lang="en-US" altLang="zh-TW" dirty="0"/>
              <a:t>let</a:t>
            </a:r>
            <a:r>
              <a:rPr lang="zh-TW" altLang="en-US" dirty="0"/>
              <a:t> </a:t>
            </a:r>
            <a:r>
              <a:rPr lang="en-US" altLang="zh-TW" dirty="0"/>
              <a:t>me</a:t>
            </a:r>
            <a:r>
              <a:rPr lang="zh-TW" altLang="en-US" dirty="0"/>
              <a:t> </a:t>
            </a:r>
            <a:r>
              <a:rPr lang="en-US" altLang="zh-TW" dirty="0"/>
              <a:t>guide</a:t>
            </a:r>
            <a:r>
              <a:rPr lang="zh-TW" altLang="en-US" dirty="0"/>
              <a:t> </a:t>
            </a:r>
            <a:r>
              <a:rPr lang="en-US" altLang="zh-TW" dirty="0"/>
              <a:t>you</a:t>
            </a:r>
            <a:r>
              <a:rPr lang="zh-TW" altLang="en-US" dirty="0"/>
              <a:t> </a:t>
            </a:r>
            <a:r>
              <a:rPr lang="en-US" altLang="zh-TW" dirty="0"/>
              <a:t>dive</a:t>
            </a:r>
            <a:r>
              <a:rPr lang="zh-TW" altLang="en-US" dirty="0"/>
              <a:t> </a:t>
            </a:r>
            <a:r>
              <a:rPr lang="en-US" altLang="zh-TW" dirty="0"/>
              <a:t>into</a:t>
            </a:r>
            <a:r>
              <a:rPr lang="zh-TW" altLang="en-US" dirty="0"/>
              <a:t> </a:t>
            </a:r>
            <a:r>
              <a:rPr lang="en-US" altLang="zh-TW" dirty="0"/>
              <a:t>the</a:t>
            </a:r>
            <a:r>
              <a:rPr lang="zh-TW" altLang="en-US" dirty="0"/>
              <a:t> </a:t>
            </a:r>
            <a:r>
              <a:rPr lang="en-US" altLang="zh-TW" dirty="0"/>
              <a:t>world</a:t>
            </a:r>
            <a:r>
              <a:rPr lang="zh-TW" altLang="en-US" dirty="0"/>
              <a:t> </a:t>
            </a:r>
            <a:r>
              <a:rPr lang="en-US" altLang="zh-TW" dirty="0"/>
              <a:t>of</a:t>
            </a:r>
            <a:r>
              <a:rPr lang="zh-TW" altLang="en-US" dirty="0"/>
              <a:t> </a:t>
            </a:r>
            <a:r>
              <a:rPr lang="en-US" altLang="zh-TW" dirty="0"/>
              <a:t>DVFS,</a:t>
            </a:r>
            <a:r>
              <a:rPr lang="zh-TW" altLang="en-US" dirty="0"/>
              <a:t> </a:t>
            </a:r>
            <a:r>
              <a:rPr lang="en-US" altLang="zh-TW" dirty="0"/>
              <a:t>which</a:t>
            </a:r>
            <a:r>
              <a:rPr lang="zh-TW" altLang="en-US" dirty="0"/>
              <a:t> </a:t>
            </a:r>
            <a:r>
              <a:rPr lang="en-US" altLang="zh-TW" dirty="0"/>
              <a:t>I</a:t>
            </a:r>
            <a:r>
              <a:rPr lang="zh-TW" altLang="en-US" dirty="0"/>
              <a:t> </a:t>
            </a:r>
            <a:r>
              <a:rPr lang="en-US" altLang="zh-TW" dirty="0"/>
              <a:t>will</a:t>
            </a:r>
            <a:r>
              <a:rPr lang="zh-TW" altLang="en-US" dirty="0"/>
              <a:t> </a:t>
            </a:r>
            <a:r>
              <a:rPr lang="en-US" altLang="zh-TW" dirty="0"/>
              <a:t>talk</a:t>
            </a:r>
            <a:r>
              <a:rPr lang="zh-TW" altLang="en-US" dirty="0"/>
              <a:t> </a:t>
            </a:r>
            <a:r>
              <a:rPr lang="en-US" altLang="zh-TW" dirty="0"/>
              <a:t>about</a:t>
            </a:r>
            <a:r>
              <a:rPr lang="zh-TW" altLang="en-US" dirty="0"/>
              <a:t> </a:t>
            </a:r>
            <a:r>
              <a:rPr lang="en-US" altLang="zh-TW" dirty="0"/>
              <a:t>both</a:t>
            </a:r>
            <a:r>
              <a:rPr lang="zh-TW" altLang="en-US" dirty="0"/>
              <a:t> </a:t>
            </a:r>
            <a:r>
              <a:rPr lang="en-US" altLang="zh-TW" dirty="0"/>
              <a:t>hardware</a:t>
            </a:r>
            <a:r>
              <a:rPr lang="zh-TW" altLang="en-US" dirty="0"/>
              <a:t> </a:t>
            </a:r>
            <a:r>
              <a:rPr lang="en-US" altLang="zh-TW" dirty="0"/>
              <a:t>and</a:t>
            </a:r>
            <a:r>
              <a:rPr lang="zh-TW" altLang="en-US" dirty="0"/>
              <a:t> </a:t>
            </a:r>
            <a:r>
              <a:rPr lang="en-US" altLang="zh-TW" dirty="0"/>
              <a:t>software</a:t>
            </a:r>
            <a:r>
              <a:rPr lang="zh-TW" altLang="en-US" dirty="0"/>
              <a:t> </a:t>
            </a:r>
            <a:r>
              <a:rPr lang="en-US" altLang="zh-TW" dirty="0"/>
              <a:t>side.</a:t>
            </a:r>
            <a:endParaRPr lang="en-US" dirty="0"/>
          </a:p>
        </p:txBody>
      </p:sp>
      <p:sp>
        <p:nvSpPr>
          <p:cNvPr id="4" name="Slide Number Placeholder 3"/>
          <p:cNvSpPr>
            <a:spLocks noGrp="1"/>
          </p:cNvSpPr>
          <p:nvPr>
            <p:ph type="sldNum" sz="quarter" idx="5"/>
          </p:nvPr>
        </p:nvSpPr>
        <p:spPr/>
        <p:txBody>
          <a:bodyPr/>
          <a:lstStyle/>
          <a:p>
            <a:fld id="{9C34773D-3191-4923-BF5E-51973E3717D6}" type="slidenum">
              <a:rPr lang="en-US" smtClean="0"/>
              <a:t>16</a:t>
            </a:fld>
            <a:endParaRPr lang="en-US"/>
          </a:p>
        </p:txBody>
      </p:sp>
    </p:spTree>
    <p:extLst>
      <p:ext uri="{BB962C8B-B14F-4D97-AF65-F5344CB8AC3E}">
        <p14:creationId xmlns:p14="http://schemas.microsoft.com/office/powerpoint/2010/main" val="1717277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b="0" i="0" dirty="0">
                <a:solidFill>
                  <a:srgbClr val="E8EAED"/>
                </a:solidFill>
                <a:effectLst/>
                <a:latin typeface="Google Sans"/>
              </a:rPr>
              <a:t>DVFS</a:t>
            </a:r>
            <a:r>
              <a:rPr lang="zh-TW" altLang="en-US" b="0" i="0" dirty="0">
                <a:solidFill>
                  <a:srgbClr val="E8EAED"/>
                </a:solidFill>
                <a:effectLst/>
                <a:latin typeface="Google Sans"/>
              </a:rPr>
              <a:t> </a:t>
            </a:r>
            <a:r>
              <a:rPr lang="en-US" altLang="zh-TW" b="0" i="0" dirty="0">
                <a:solidFill>
                  <a:srgbClr val="E8EAED"/>
                </a:solidFill>
                <a:effectLst/>
                <a:latin typeface="Google Sans"/>
              </a:rPr>
              <a:t>stands</a:t>
            </a:r>
            <a:r>
              <a:rPr lang="zh-TW" altLang="en-US" b="0" i="0" dirty="0">
                <a:solidFill>
                  <a:srgbClr val="E8EAED"/>
                </a:solidFill>
                <a:effectLst/>
                <a:latin typeface="Google Sans"/>
              </a:rPr>
              <a:t> </a:t>
            </a:r>
            <a:r>
              <a:rPr lang="en-US" altLang="zh-TW" b="0" i="0" dirty="0">
                <a:solidFill>
                  <a:srgbClr val="E8EAED"/>
                </a:solidFill>
                <a:effectLst/>
                <a:latin typeface="Google Sans"/>
              </a:rPr>
              <a:t>for</a:t>
            </a:r>
            <a:r>
              <a:rPr lang="zh-TW" altLang="en-US" b="0" i="0" dirty="0">
                <a:solidFill>
                  <a:srgbClr val="E8EAED"/>
                </a:solidFill>
                <a:effectLst/>
                <a:latin typeface="Google Sans"/>
              </a:rPr>
              <a:t> </a:t>
            </a:r>
            <a:r>
              <a:rPr lang="en-US" b="0" i="0" dirty="0">
                <a:solidFill>
                  <a:srgbClr val="E8EAED"/>
                </a:solidFill>
                <a:effectLst/>
                <a:latin typeface="Google Sans"/>
              </a:rPr>
              <a:t>Dynamic Voltage and Frequency Scaling (DVFS)</a:t>
            </a:r>
            <a:r>
              <a:rPr lang="en-US" altLang="zh-TW" b="0" i="0" dirty="0">
                <a:solidFill>
                  <a:srgbClr val="E8EAED"/>
                </a:solidFill>
                <a:effectLst/>
                <a:latin typeface="Google Sans"/>
              </a:rPr>
              <a:t>.</a:t>
            </a:r>
          </a:p>
          <a:p>
            <a:r>
              <a:rPr lang="en-US" altLang="zh-TW" b="0" i="0" dirty="0">
                <a:solidFill>
                  <a:srgbClr val="E8EAED"/>
                </a:solidFill>
                <a:effectLst/>
                <a:latin typeface="Google Sans"/>
              </a:rPr>
              <a:t>Adjusting</a:t>
            </a:r>
            <a:r>
              <a:rPr lang="zh-TW" altLang="en-US" b="0" i="0" dirty="0">
                <a:solidFill>
                  <a:srgbClr val="E8EAED"/>
                </a:solidFill>
                <a:effectLst/>
                <a:latin typeface="Google Sans"/>
              </a:rPr>
              <a:t> </a:t>
            </a:r>
            <a:r>
              <a:rPr lang="en-US" altLang="zh-TW" b="0" i="0" dirty="0">
                <a:solidFill>
                  <a:srgbClr val="E8EAED"/>
                </a:solidFill>
                <a:effectLst/>
                <a:latin typeface="Google Sans"/>
              </a:rPr>
              <a:t>the</a:t>
            </a:r>
            <a:r>
              <a:rPr lang="zh-TW" altLang="en-US" b="0" i="0" dirty="0">
                <a:solidFill>
                  <a:srgbClr val="E8EAED"/>
                </a:solidFill>
                <a:effectLst/>
                <a:latin typeface="Google Sans"/>
              </a:rPr>
              <a:t> </a:t>
            </a:r>
            <a:r>
              <a:rPr lang="en-US" altLang="zh-TW" b="0" i="0" dirty="0">
                <a:solidFill>
                  <a:srgbClr val="E8EAED"/>
                </a:solidFill>
                <a:effectLst/>
                <a:latin typeface="Google Sans"/>
              </a:rPr>
              <a:t>voltage</a:t>
            </a:r>
            <a:r>
              <a:rPr lang="zh-TW" altLang="en-US" b="0" i="0" dirty="0">
                <a:solidFill>
                  <a:srgbClr val="E8EAED"/>
                </a:solidFill>
                <a:effectLst/>
                <a:latin typeface="Google Sans"/>
              </a:rPr>
              <a:t> </a:t>
            </a:r>
            <a:r>
              <a:rPr lang="en-US" altLang="zh-TW" b="0" i="0" dirty="0">
                <a:solidFill>
                  <a:srgbClr val="E8EAED"/>
                </a:solidFill>
                <a:effectLst/>
                <a:latin typeface="Google Sans"/>
              </a:rPr>
              <a:t>and</a:t>
            </a:r>
            <a:r>
              <a:rPr lang="zh-TW" altLang="en-US" b="0" i="0" dirty="0">
                <a:solidFill>
                  <a:srgbClr val="E8EAED"/>
                </a:solidFill>
                <a:effectLst/>
                <a:latin typeface="Google Sans"/>
              </a:rPr>
              <a:t> </a:t>
            </a:r>
            <a:r>
              <a:rPr lang="en-US" altLang="zh-TW" b="0" i="0" dirty="0">
                <a:solidFill>
                  <a:srgbClr val="E8EAED"/>
                </a:solidFill>
                <a:effectLst/>
                <a:latin typeface="Google Sans"/>
              </a:rPr>
              <a:t>frequency</a:t>
            </a:r>
            <a:r>
              <a:rPr lang="zh-TW" altLang="en-US" b="0" i="0" dirty="0">
                <a:solidFill>
                  <a:srgbClr val="E8EAED"/>
                </a:solidFill>
                <a:effectLst/>
                <a:latin typeface="Google Sans"/>
              </a:rPr>
              <a:t> </a:t>
            </a:r>
            <a:r>
              <a:rPr lang="en-US" altLang="zh-TW" b="0" i="0" dirty="0">
                <a:solidFill>
                  <a:srgbClr val="E8EAED"/>
                </a:solidFill>
                <a:effectLst/>
                <a:latin typeface="Google Sans"/>
              </a:rPr>
              <a:t>of</a:t>
            </a:r>
            <a:r>
              <a:rPr lang="zh-TW" altLang="en-US" b="0" i="0" dirty="0">
                <a:solidFill>
                  <a:srgbClr val="E8EAED"/>
                </a:solidFill>
                <a:effectLst/>
                <a:latin typeface="Google Sans"/>
              </a:rPr>
              <a:t> </a:t>
            </a:r>
            <a:r>
              <a:rPr lang="en-US" altLang="zh-TW" b="0" i="0" dirty="0">
                <a:solidFill>
                  <a:srgbClr val="E8EAED"/>
                </a:solidFill>
                <a:effectLst/>
                <a:latin typeface="Google Sans"/>
              </a:rPr>
              <a:t>a</a:t>
            </a:r>
            <a:r>
              <a:rPr lang="zh-TW" altLang="en-US" b="0" i="0" dirty="0">
                <a:solidFill>
                  <a:srgbClr val="E8EAED"/>
                </a:solidFill>
                <a:effectLst/>
                <a:latin typeface="Google Sans"/>
              </a:rPr>
              <a:t> </a:t>
            </a:r>
            <a:r>
              <a:rPr lang="en-US" altLang="zh-TW" b="0" i="0" dirty="0">
                <a:solidFill>
                  <a:srgbClr val="E8EAED"/>
                </a:solidFill>
                <a:effectLst/>
                <a:latin typeface="Google Sans"/>
              </a:rPr>
              <a:t>processor</a:t>
            </a:r>
            <a:r>
              <a:rPr lang="zh-TW" altLang="en-US" b="0" i="0" dirty="0">
                <a:solidFill>
                  <a:srgbClr val="E8EAED"/>
                </a:solidFill>
                <a:effectLst/>
                <a:latin typeface="Google Sans"/>
              </a:rPr>
              <a:t> </a:t>
            </a:r>
            <a:r>
              <a:rPr lang="en-US" altLang="zh-TW" b="0" i="0" dirty="0">
                <a:solidFill>
                  <a:srgbClr val="E8EAED"/>
                </a:solidFill>
                <a:effectLst/>
                <a:latin typeface="Google Sans"/>
              </a:rPr>
              <a:t>settings</a:t>
            </a:r>
            <a:r>
              <a:rPr lang="zh-TW" altLang="en-US" b="0" i="0" dirty="0">
                <a:solidFill>
                  <a:srgbClr val="E8EAED"/>
                </a:solidFill>
                <a:effectLst/>
                <a:latin typeface="Google Sans"/>
              </a:rPr>
              <a:t> </a:t>
            </a:r>
            <a:r>
              <a:rPr lang="en-US" altLang="zh-TW" b="0" i="0" dirty="0">
                <a:solidFill>
                  <a:srgbClr val="E8EAED"/>
                </a:solidFill>
                <a:effectLst/>
                <a:latin typeface="Google Sans"/>
              </a:rPr>
              <a:t>of</a:t>
            </a:r>
            <a:r>
              <a:rPr lang="zh-TW" altLang="en-US" b="0" i="0" dirty="0">
                <a:solidFill>
                  <a:srgbClr val="E8EAED"/>
                </a:solidFill>
                <a:effectLst/>
                <a:latin typeface="Google Sans"/>
              </a:rPr>
              <a:t> </a:t>
            </a:r>
            <a:r>
              <a:rPr lang="en-US" altLang="zh-TW" b="0" i="0" dirty="0">
                <a:solidFill>
                  <a:srgbClr val="E8EAED"/>
                </a:solidFill>
                <a:effectLst/>
                <a:latin typeface="Google Sans"/>
              </a:rPr>
              <a:t>dynamically</a:t>
            </a:r>
            <a:r>
              <a:rPr lang="zh-TW" altLang="en-US" b="0" i="0" dirty="0">
                <a:solidFill>
                  <a:srgbClr val="E8EAED"/>
                </a:solidFill>
                <a:effectLst/>
                <a:latin typeface="Google Sans"/>
              </a:rPr>
              <a:t> </a:t>
            </a:r>
            <a:r>
              <a:rPr lang="en-US" altLang="zh-TW" b="0" i="0" dirty="0">
                <a:solidFill>
                  <a:srgbClr val="E8EAED"/>
                </a:solidFill>
                <a:effectLst/>
                <a:latin typeface="Google Sans"/>
              </a:rPr>
              <a:t>to</a:t>
            </a:r>
            <a:r>
              <a:rPr lang="zh-TW" altLang="en-US" b="0" i="0" dirty="0">
                <a:solidFill>
                  <a:srgbClr val="E8EAED"/>
                </a:solidFill>
                <a:effectLst/>
                <a:latin typeface="Google Sans"/>
              </a:rPr>
              <a:t> </a:t>
            </a:r>
            <a:r>
              <a:rPr lang="en-US" altLang="zh-TW" b="0" i="0" dirty="0">
                <a:solidFill>
                  <a:srgbClr val="E8EAED"/>
                </a:solidFill>
                <a:effectLst/>
                <a:latin typeface="Google Sans"/>
              </a:rPr>
              <a:t>match</a:t>
            </a:r>
            <a:r>
              <a:rPr lang="zh-TW" altLang="en-US" b="0" i="0" dirty="0">
                <a:solidFill>
                  <a:srgbClr val="E8EAED"/>
                </a:solidFill>
                <a:effectLst/>
                <a:latin typeface="Google Sans"/>
              </a:rPr>
              <a:t> </a:t>
            </a:r>
            <a:r>
              <a:rPr lang="en-US" altLang="zh-TW" b="0" i="0" dirty="0">
                <a:solidFill>
                  <a:srgbClr val="E8EAED"/>
                </a:solidFill>
                <a:effectLst/>
                <a:latin typeface="Google Sans"/>
              </a:rPr>
              <a:t>the</a:t>
            </a:r>
            <a:r>
              <a:rPr lang="zh-TW" altLang="en-US" b="0" i="0" dirty="0">
                <a:solidFill>
                  <a:srgbClr val="E8EAED"/>
                </a:solidFill>
                <a:effectLst/>
                <a:latin typeface="Google Sans"/>
              </a:rPr>
              <a:t> </a:t>
            </a:r>
            <a:r>
              <a:rPr lang="en-US" altLang="zh-TW" b="0" i="0" dirty="0">
                <a:solidFill>
                  <a:srgbClr val="E8EAED"/>
                </a:solidFill>
                <a:effectLst/>
                <a:latin typeface="Google Sans"/>
              </a:rPr>
              <a:t>processing</a:t>
            </a:r>
            <a:r>
              <a:rPr lang="zh-TW" altLang="en-US" b="0" i="0" dirty="0">
                <a:solidFill>
                  <a:srgbClr val="E8EAED"/>
                </a:solidFill>
                <a:effectLst/>
                <a:latin typeface="Google Sans"/>
              </a:rPr>
              <a:t> </a:t>
            </a:r>
            <a:r>
              <a:rPr lang="en-US" altLang="zh-TW" b="0" i="0" dirty="0">
                <a:solidFill>
                  <a:srgbClr val="E8EAED"/>
                </a:solidFill>
                <a:effectLst/>
                <a:latin typeface="Google Sans"/>
              </a:rPr>
              <a:t>demands.</a:t>
            </a:r>
          </a:p>
          <a:p>
            <a:r>
              <a:rPr lang="en-US" altLang="zh-TW" b="0" i="0" dirty="0">
                <a:solidFill>
                  <a:srgbClr val="E8EAED"/>
                </a:solidFill>
                <a:effectLst/>
                <a:latin typeface="Google Sans"/>
              </a:rPr>
              <a:t>This</a:t>
            </a:r>
            <a:r>
              <a:rPr lang="zh-TW" altLang="en-US" b="0" i="0" dirty="0">
                <a:solidFill>
                  <a:srgbClr val="E8EAED"/>
                </a:solidFill>
                <a:effectLst/>
                <a:latin typeface="Google Sans"/>
              </a:rPr>
              <a:t> </a:t>
            </a:r>
            <a:r>
              <a:rPr lang="en-US" altLang="zh-TW" b="0" i="0" dirty="0">
                <a:solidFill>
                  <a:srgbClr val="E8EAED"/>
                </a:solidFill>
                <a:effectLst/>
                <a:latin typeface="Google Sans"/>
              </a:rPr>
              <a:t>tech</a:t>
            </a:r>
            <a:r>
              <a:rPr lang="zh-TW" altLang="en-US" b="0" i="0" dirty="0">
                <a:solidFill>
                  <a:srgbClr val="E8EAED"/>
                </a:solidFill>
                <a:effectLst/>
                <a:latin typeface="Google Sans"/>
              </a:rPr>
              <a:t> </a:t>
            </a:r>
            <a:r>
              <a:rPr lang="en-US" altLang="zh-TW" b="0" i="0" dirty="0">
                <a:solidFill>
                  <a:srgbClr val="E8EAED"/>
                </a:solidFill>
                <a:effectLst/>
                <a:latin typeface="Google Sans"/>
              </a:rPr>
              <a:t>leads</a:t>
            </a:r>
            <a:r>
              <a:rPr lang="zh-TW" altLang="en-US" b="0" i="0" dirty="0">
                <a:solidFill>
                  <a:srgbClr val="E8EAED"/>
                </a:solidFill>
                <a:effectLst/>
                <a:latin typeface="Google Sans"/>
              </a:rPr>
              <a:t> </a:t>
            </a:r>
            <a:r>
              <a:rPr lang="en-US" altLang="zh-TW" b="0" i="0" dirty="0">
                <a:solidFill>
                  <a:srgbClr val="E8EAED"/>
                </a:solidFill>
                <a:effectLst/>
                <a:latin typeface="Google Sans"/>
              </a:rPr>
              <a:t>to</a:t>
            </a:r>
            <a:r>
              <a:rPr lang="zh-TW" altLang="en-US" b="0" i="0" dirty="0">
                <a:solidFill>
                  <a:srgbClr val="E8EAED"/>
                </a:solidFill>
                <a:effectLst/>
                <a:latin typeface="Google Sans"/>
              </a:rPr>
              <a:t> </a:t>
            </a:r>
            <a:r>
              <a:rPr lang="en-US" altLang="zh-TW" b="0" i="0" dirty="0">
                <a:solidFill>
                  <a:srgbClr val="E8EAED"/>
                </a:solidFill>
                <a:effectLst/>
                <a:latin typeface="Google Sans"/>
              </a:rPr>
              <a:t>significant</a:t>
            </a:r>
            <a:r>
              <a:rPr lang="zh-TW" altLang="en-US" b="0" i="0" dirty="0">
                <a:solidFill>
                  <a:srgbClr val="E8EAED"/>
                </a:solidFill>
                <a:effectLst/>
                <a:latin typeface="Google Sans"/>
              </a:rPr>
              <a:t> </a:t>
            </a:r>
            <a:r>
              <a:rPr lang="en-US" altLang="zh-TW" b="0" i="0" dirty="0">
                <a:solidFill>
                  <a:srgbClr val="E8EAED"/>
                </a:solidFill>
                <a:effectLst/>
                <a:latin typeface="Google Sans"/>
              </a:rPr>
              <a:t>reduction</a:t>
            </a:r>
            <a:r>
              <a:rPr lang="zh-TW" altLang="en-US" b="0" i="0" dirty="0">
                <a:solidFill>
                  <a:srgbClr val="E8EAED"/>
                </a:solidFill>
                <a:effectLst/>
                <a:latin typeface="Google Sans"/>
              </a:rPr>
              <a:t> </a:t>
            </a:r>
            <a:r>
              <a:rPr lang="en-US" altLang="zh-TW" b="0" i="0" dirty="0">
                <a:solidFill>
                  <a:srgbClr val="E8EAED"/>
                </a:solidFill>
                <a:effectLst/>
                <a:latin typeface="Google Sans"/>
              </a:rPr>
              <a:t>in</a:t>
            </a:r>
            <a:r>
              <a:rPr lang="zh-TW" altLang="en-US" b="0" i="0" dirty="0">
                <a:solidFill>
                  <a:srgbClr val="E8EAED"/>
                </a:solidFill>
                <a:effectLst/>
                <a:latin typeface="Google Sans"/>
              </a:rPr>
              <a:t> </a:t>
            </a:r>
            <a:r>
              <a:rPr lang="en-US" altLang="zh-TW" b="0" i="0" dirty="0">
                <a:solidFill>
                  <a:srgbClr val="E8EAED"/>
                </a:solidFill>
                <a:effectLst/>
                <a:latin typeface="Google Sans"/>
              </a:rPr>
              <a:t>power</a:t>
            </a:r>
            <a:r>
              <a:rPr lang="zh-TW" altLang="en-US" b="0" i="0" dirty="0">
                <a:solidFill>
                  <a:srgbClr val="E8EAED"/>
                </a:solidFill>
                <a:effectLst/>
                <a:latin typeface="Google Sans"/>
              </a:rPr>
              <a:t> </a:t>
            </a:r>
            <a:r>
              <a:rPr lang="en-US" altLang="zh-TW" b="0" i="0" dirty="0">
                <a:solidFill>
                  <a:srgbClr val="E8EAED"/>
                </a:solidFill>
                <a:effectLst/>
                <a:latin typeface="Google Sans"/>
              </a:rPr>
              <a:t>consumption</a:t>
            </a:r>
          </a:p>
          <a:p>
            <a:r>
              <a:rPr lang="en-US" altLang="zh-TW" b="0" i="0" dirty="0">
                <a:solidFill>
                  <a:srgbClr val="E8EAED"/>
                </a:solidFill>
                <a:effectLst/>
                <a:latin typeface="Google Sans"/>
              </a:rPr>
              <a:t>See</a:t>
            </a:r>
            <a:r>
              <a:rPr lang="zh-TW" altLang="en-US" b="0" i="0" dirty="0">
                <a:solidFill>
                  <a:srgbClr val="E8EAED"/>
                </a:solidFill>
                <a:effectLst/>
                <a:latin typeface="Google Sans"/>
              </a:rPr>
              <a:t> </a:t>
            </a:r>
            <a:r>
              <a:rPr lang="en-US" altLang="zh-TW" b="0" i="0" dirty="0">
                <a:solidFill>
                  <a:srgbClr val="E8EAED"/>
                </a:solidFill>
                <a:effectLst/>
                <a:latin typeface="Google Sans"/>
              </a:rPr>
              <a:t>the</a:t>
            </a:r>
            <a:r>
              <a:rPr lang="zh-TW" altLang="en-US" b="0" i="0" dirty="0">
                <a:solidFill>
                  <a:srgbClr val="E8EAED"/>
                </a:solidFill>
                <a:effectLst/>
                <a:latin typeface="Google Sans"/>
              </a:rPr>
              <a:t> </a:t>
            </a:r>
            <a:r>
              <a:rPr lang="en-US" altLang="zh-TW" b="0" i="0" dirty="0">
                <a:solidFill>
                  <a:srgbClr val="E8EAED"/>
                </a:solidFill>
                <a:effectLst/>
                <a:latin typeface="Google Sans"/>
              </a:rPr>
              <a:t>image</a:t>
            </a:r>
            <a:r>
              <a:rPr lang="zh-TW" altLang="en-US" b="0" i="0" dirty="0">
                <a:solidFill>
                  <a:srgbClr val="E8EAED"/>
                </a:solidFill>
                <a:effectLst/>
                <a:latin typeface="Google Sans"/>
              </a:rPr>
              <a:t> </a:t>
            </a:r>
            <a:r>
              <a:rPr lang="en-US" altLang="zh-TW" b="0" i="0" dirty="0">
                <a:solidFill>
                  <a:srgbClr val="E8EAED"/>
                </a:solidFill>
                <a:effectLst/>
                <a:latin typeface="Google Sans"/>
              </a:rPr>
              <a:t>in</a:t>
            </a:r>
            <a:r>
              <a:rPr lang="zh-TW" altLang="en-US" b="0" i="0" dirty="0">
                <a:solidFill>
                  <a:srgbClr val="E8EAED"/>
                </a:solidFill>
                <a:effectLst/>
                <a:latin typeface="Google Sans"/>
              </a:rPr>
              <a:t> </a:t>
            </a:r>
            <a:r>
              <a:rPr lang="en-US" altLang="zh-TW" b="0" i="0" dirty="0">
                <a:solidFill>
                  <a:srgbClr val="E8EAED"/>
                </a:solidFill>
                <a:effectLst/>
                <a:latin typeface="Google Sans"/>
              </a:rPr>
              <a:t>the</a:t>
            </a:r>
            <a:r>
              <a:rPr lang="zh-TW" altLang="en-US" b="0" i="0" dirty="0">
                <a:solidFill>
                  <a:srgbClr val="E8EAED"/>
                </a:solidFill>
                <a:effectLst/>
                <a:latin typeface="Google Sans"/>
              </a:rPr>
              <a:t> </a:t>
            </a:r>
            <a:r>
              <a:rPr lang="en-US" altLang="zh-TW" b="0" i="0" dirty="0">
                <a:solidFill>
                  <a:srgbClr val="E8EAED"/>
                </a:solidFill>
                <a:effectLst/>
                <a:latin typeface="Google Sans"/>
              </a:rPr>
              <a:t>right</a:t>
            </a:r>
            <a:r>
              <a:rPr lang="zh-TW" altLang="en-US" b="0" i="0" dirty="0">
                <a:solidFill>
                  <a:srgbClr val="E8EAED"/>
                </a:solidFill>
                <a:effectLst/>
                <a:latin typeface="Google Sans"/>
              </a:rPr>
              <a:t> </a:t>
            </a:r>
            <a:r>
              <a:rPr lang="en-US" altLang="zh-TW" b="0" i="0" dirty="0">
                <a:solidFill>
                  <a:srgbClr val="E8EAED"/>
                </a:solidFill>
                <a:effectLst/>
                <a:latin typeface="Google Sans"/>
              </a:rPr>
              <a:t>side.</a:t>
            </a:r>
            <a:r>
              <a:rPr lang="zh-TW" altLang="en-US" b="0" i="0" dirty="0">
                <a:solidFill>
                  <a:srgbClr val="E8EAED"/>
                </a:solidFill>
                <a:effectLst/>
                <a:latin typeface="Google Sans"/>
              </a:rPr>
              <a:t> </a:t>
            </a:r>
            <a:endParaRPr lang="en-US" altLang="zh-TW" b="0" i="0" dirty="0">
              <a:solidFill>
                <a:srgbClr val="E8EAED"/>
              </a:solidFill>
              <a:effectLst/>
              <a:latin typeface="Google Sans"/>
            </a:endParaRPr>
          </a:p>
          <a:p>
            <a:r>
              <a:rPr lang="en-US" altLang="zh-TW" b="0" i="0" dirty="0">
                <a:solidFill>
                  <a:srgbClr val="E8EAED"/>
                </a:solidFill>
                <a:effectLst/>
                <a:latin typeface="Google Sans"/>
              </a:rPr>
              <a:t>There</a:t>
            </a:r>
            <a:r>
              <a:rPr lang="zh-TW" altLang="en-US" b="0" i="0" dirty="0">
                <a:solidFill>
                  <a:srgbClr val="E8EAED"/>
                </a:solidFill>
                <a:effectLst/>
                <a:latin typeface="Google Sans"/>
              </a:rPr>
              <a:t> </a:t>
            </a:r>
            <a:r>
              <a:rPr lang="en-US" altLang="zh-TW" b="0" i="0" dirty="0">
                <a:solidFill>
                  <a:srgbClr val="E8EAED"/>
                </a:solidFill>
                <a:effectLst/>
                <a:latin typeface="Google Sans"/>
              </a:rPr>
              <a:t>are</a:t>
            </a:r>
            <a:r>
              <a:rPr lang="zh-TW" altLang="en-US" b="0" i="0" dirty="0">
                <a:solidFill>
                  <a:srgbClr val="E8EAED"/>
                </a:solidFill>
                <a:effectLst/>
                <a:latin typeface="Google Sans"/>
              </a:rPr>
              <a:t> </a:t>
            </a:r>
            <a:r>
              <a:rPr lang="en-US" altLang="zh-TW" b="0" i="0" dirty="0">
                <a:solidFill>
                  <a:srgbClr val="E8EAED"/>
                </a:solidFill>
                <a:effectLst/>
                <a:latin typeface="Google Sans"/>
              </a:rPr>
              <a:t>two</a:t>
            </a:r>
            <a:r>
              <a:rPr lang="zh-TW" altLang="en-US" b="0" i="0" dirty="0">
                <a:solidFill>
                  <a:srgbClr val="E8EAED"/>
                </a:solidFill>
                <a:effectLst/>
                <a:latin typeface="Google Sans"/>
              </a:rPr>
              <a:t> </a:t>
            </a:r>
            <a:r>
              <a:rPr lang="en-US" altLang="zh-TW" b="0" i="0" dirty="0">
                <a:solidFill>
                  <a:srgbClr val="E8EAED"/>
                </a:solidFill>
                <a:effectLst/>
                <a:latin typeface="Google Sans"/>
              </a:rPr>
              <a:t>systems,</a:t>
            </a:r>
            <a:r>
              <a:rPr lang="zh-TW" altLang="en-US" b="0" i="0" dirty="0">
                <a:solidFill>
                  <a:srgbClr val="E8EAED"/>
                </a:solidFill>
                <a:effectLst/>
                <a:latin typeface="Google Sans"/>
              </a:rPr>
              <a:t> </a:t>
            </a:r>
            <a:r>
              <a:rPr lang="en-US" altLang="zh-TW" b="0" i="0" dirty="0">
                <a:solidFill>
                  <a:srgbClr val="E8EAED"/>
                </a:solidFill>
                <a:effectLst/>
                <a:latin typeface="Google Sans"/>
              </a:rPr>
              <a:t>system</a:t>
            </a:r>
            <a:r>
              <a:rPr lang="zh-TW" altLang="en-US" b="0" i="0" dirty="0">
                <a:solidFill>
                  <a:srgbClr val="E8EAED"/>
                </a:solidFill>
                <a:effectLst/>
                <a:latin typeface="Google Sans"/>
              </a:rPr>
              <a:t> </a:t>
            </a:r>
            <a:r>
              <a:rPr lang="en-US" altLang="zh-TW" b="0" i="0" dirty="0">
                <a:solidFill>
                  <a:srgbClr val="E8EAED"/>
                </a:solidFill>
                <a:effectLst/>
                <a:latin typeface="Google Sans"/>
              </a:rPr>
              <a:t>is</a:t>
            </a:r>
            <a:r>
              <a:rPr lang="zh-TW" altLang="en-US" b="0" i="0" dirty="0">
                <a:solidFill>
                  <a:srgbClr val="E8EAED"/>
                </a:solidFill>
                <a:effectLst/>
                <a:latin typeface="Google Sans"/>
              </a:rPr>
              <a:t> </a:t>
            </a:r>
            <a:r>
              <a:rPr lang="en-US" altLang="zh-TW" b="0" i="0" dirty="0">
                <a:solidFill>
                  <a:srgbClr val="E8EAED"/>
                </a:solidFill>
                <a:effectLst/>
                <a:latin typeface="Google Sans"/>
              </a:rPr>
              <a:t>without</a:t>
            </a:r>
            <a:r>
              <a:rPr lang="zh-TW" altLang="en-US" b="0" i="0" dirty="0">
                <a:solidFill>
                  <a:srgbClr val="E8EAED"/>
                </a:solidFill>
                <a:effectLst/>
                <a:latin typeface="Google Sans"/>
              </a:rPr>
              <a:t> </a:t>
            </a:r>
            <a:r>
              <a:rPr lang="en-US" altLang="zh-TW" b="0" i="0" dirty="0">
                <a:solidFill>
                  <a:srgbClr val="E8EAED"/>
                </a:solidFill>
                <a:effectLst/>
                <a:latin typeface="Google Sans"/>
              </a:rPr>
              <a:t>DVFS,</a:t>
            </a:r>
            <a:r>
              <a:rPr lang="zh-TW" altLang="en-US" b="0" i="0" dirty="0">
                <a:solidFill>
                  <a:srgbClr val="E8EAED"/>
                </a:solidFill>
                <a:effectLst/>
                <a:latin typeface="Google Sans"/>
              </a:rPr>
              <a:t> </a:t>
            </a:r>
            <a:r>
              <a:rPr lang="en-US" altLang="zh-TW" b="0" i="0" dirty="0">
                <a:solidFill>
                  <a:srgbClr val="E8EAED"/>
                </a:solidFill>
                <a:effectLst/>
                <a:latin typeface="Google Sans"/>
              </a:rPr>
              <a:t>system</a:t>
            </a:r>
            <a:r>
              <a:rPr lang="zh-TW" altLang="en-US" b="0" i="0" dirty="0">
                <a:solidFill>
                  <a:srgbClr val="E8EAED"/>
                </a:solidFill>
                <a:effectLst/>
                <a:latin typeface="Google Sans"/>
              </a:rPr>
              <a:t> </a:t>
            </a:r>
            <a:r>
              <a:rPr lang="en-US" altLang="zh-TW" b="0" i="0" dirty="0">
                <a:solidFill>
                  <a:srgbClr val="E8EAED"/>
                </a:solidFill>
                <a:effectLst/>
                <a:latin typeface="Google Sans"/>
              </a:rPr>
              <a:t>has</a:t>
            </a:r>
            <a:r>
              <a:rPr lang="zh-TW" altLang="en-US" b="0" i="0" dirty="0">
                <a:solidFill>
                  <a:srgbClr val="E8EAED"/>
                </a:solidFill>
                <a:effectLst/>
                <a:latin typeface="Google Sans"/>
              </a:rPr>
              <a:t> </a:t>
            </a:r>
            <a:r>
              <a:rPr lang="en-US" altLang="zh-TW" b="0" i="0" dirty="0">
                <a:solidFill>
                  <a:srgbClr val="E8EAED"/>
                </a:solidFill>
                <a:effectLst/>
                <a:latin typeface="Google Sans"/>
              </a:rPr>
              <a:t>applied</a:t>
            </a:r>
            <a:r>
              <a:rPr lang="zh-TW" altLang="en-US" b="0" i="0" dirty="0">
                <a:solidFill>
                  <a:srgbClr val="E8EAED"/>
                </a:solidFill>
                <a:effectLst/>
                <a:latin typeface="Google Sans"/>
              </a:rPr>
              <a:t> </a:t>
            </a:r>
            <a:r>
              <a:rPr lang="en-US" altLang="zh-TW" b="0" i="0" dirty="0">
                <a:solidFill>
                  <a:srgbClr val="E8EAED"/>
                </a:solidFill>
                <a:effectLst/>
                <a:latin typeface="Google Sans"/>
              </a:rPr>
              <a:t>DVFS</a:t>
            </a:r>
          </a:p>
          <a:p>
            <a:r>
              <a:rPr lang="en-US" altLang="zh-TW" b="0" i="0" dirty="0">
                <a:solidFill>
                  <a:srgbClr val="E8EAED"/>
                </a:solidFill>
                <a:effectLst/>
                <a:latin typeface="Google Sans"/>
              </a:rPr>
              <a:t>I</a:t>
            </a:r>
            <a:r>
              <a:rPr lang="zh-TW" altLang="en-US" b="0" i="0" dirty="0">
                <a:solidFill>
                  <a:srgbClr val="E8EAED"/>
                </a:solidFill>
                <a:effectLst/>
                <a:latin typeface="Google Sans"/>
              </a:rPr>
              <a:t> </a:t>
            </a:r>
            <a:r>
              <a:rPr lang="en-US" altLang="zh-TW" b="0" i="0" dirty="0">
                <a:solidFill>
                  <a:srgbClr val="E8EAED"/>
                </a:solidFill>
                <a:effectLst/>
                <a:latin typeface="Google Sans"/>
              </a:rPr>
              <a:t>want</a:t>
            </a:r>
            <a:r>
              <a:rPr lang="zh-TW" altLang="en-US" b="0" i="0" dirty="0">
                <a:solidFill>
                  <a:srgbClr val="E8EAED"/>
                </a:solidFill>
                <a:effectLst/>
                <a:latin typeface="Google Sans"/>
              </a:rPr>
              <a:t> </a:t>
            </a:r>
            <a:r>
              <a:rPr lang="en-US" altLang="zh-TW" b="0" i="0" dirty="0">
                <a:solidFill>
                  <a:srgbClr val="E8EAED"/>
                </a:solidFill>
                <a:effectLst/>
                <a:latin typeface="Google Sans"/>
              </a:rPr>
              <a:t>to</a:t>
            </a:r>
            <a:r>
              <a:rPr lang="zh-TW" altLang="en-US" b="0" i="0" dirty="0">
                <a:solidFill>
                  <a:srgbClr val="E8EAED"/>
                </a:solidFill>
                <a:effectLst/>
                <a:latin typeface="Google Sans"/>
              </a:rPr>
              <a:t> </a:t>
            </a:r>
            <a:r>
              <a:rPr lang="en-US" altLang="zh-TW" b="0" i="0" dirty="0">
                <a:solidFill>
                  <a:srgbClr val="E8EAED"/>
                </a:solidFill>
                <a:effectLst/>
                <a:latin typeface="Google Sans"/>
              </a:rPr>
              <a:t>introduce</a:t>
            </a:r>
            <a:r>
              <a:rPr lang="zh-TW" altLang="en-US" b="0" i="0" dirty="0">
                <a:solidFill>
                  <a:srgbClr val="E8EAED"/>
                </a:solidFill>
                <a:effectLst/>
                <a:latin typeface="Google Sans"/>
              </a:rPr>
              <a:t> </a:t>
            </a:r>
            <a:r>
              <a:rPr lang="en-US" altLang="zh-TW" b="0" i="0" dirty="0">
                <a:solidFill>
                  <a:srgbClr val="E8EAED"/>
                </a:solidFill>
                <a:effectLst/>
                <a:latin typeface="Google Sans"/>
              </a:rPr>
              <a:t>several</a:t>
            </a:r>
            <a:r>
              <a:rPr lang="zh-TW" altLang="en-US" b="0" i="0" dirty="0">
                <a:solidFill>
                  <a:srgbClr val="E8EAED"/>
                </a:solidFill>
                <a:effectLst/>
                <a:latin typeface="Google Sans"/>
              </a:rPr>
              <a:t> </a:t>
            </a:r>
            <a:r>
              <a:rPr lang="en-US" altLang="zh-TW" b="0" i="0" dirty="0">
                <a:solidFill>
                  <a:srgbClr val="E8EAED"/>
                </a:solidFill>
                <a:effectLst/>
                <a:latin typeface="Google Sans"/>
              </a:rPr>
              <a:t>important</a:t>
            </a:r>
            <a:r>
              <a:rPr lang="zh-TW" altLang="en-US" b="0" i="0" dirty="0">
                <a:solidFill>
                  <a:srgbClr val="E8EAED"/>
                </a:solidFill>
                <a:effectLst/>
                <a:latin typeface="Google Sans"/>
              </a:rPr>
              <a:t> </a:t>
            </a:r>
            <a:r>
              <a:rPr lang="en-US" altLang="zh-TW" b="0" i="0" dirty="0">
                <a:solidFill>
                  <a:srgbClr val="E8EAED"/>
                </a:solidFill>
                <a:effectLst/>
                <a:latin typeface="Google Sans"/>
              </a:rPr>
              <a:t>parameter</a:t>
            </a:r>
            <a:r>
              <a:rPr lang="zh-TW" altLang="en-US" b="0" i="0" dirty="0">
                <a:solidFill>
                  <a:srgbClr val="E8EAED"/>
                </a:solidFill>
                <a:effectLst/>
                <a:latin typeface="Google Sans"/>
              </a:rPr>
              <a:t> </a:t>
            </a:r>
            <a:r>
              <a:rPr lang="en-US" altLang="zh-TW" b="0" i="0" dirty="0">
                <a:solidFill>
                  <a:srgbClr val="E8EAED"/>
                </a:solidFill>
                <a:effectLst/>
                <a:latin typeface="Google Sans"/>
              </a:rPr>
              <a:t>first.</a:t>
            </a:r>
            <a:r>
              <a:rPr lang="zh-TW" altLang="en-US" b="0" i="0" dirty="0">
                <a:solidFill>
                  <a:srgbClr val="E8EAED"/>
                </a:solidFill>
                <a:effectLst/>
                <a:latin typeface="Google Sans"/>
              </a:rPr>
              <a:t> </a:t>
            </a:r>
            <a:endParaRPr lang="en-US" altLang="zh-TW" b="0" i="0" dirty="0">
              <a:solidFill>
                <a:srgbClr val="E8EAED"/>
              </a:solidFill>
              <a:effectLst/>
              <a:latin typeface="Google Sans"/>
            </a:endParaRPr>
          </a:p>
          <a:p>
            <a:r>
              <a:rPr lang="en-US" altLang="zh-TW" b="0" i="0" dirty="0">
                <a:solidFill>
                  <a:srgbClr val="E8EAED"/>
                </a:solidFill>
                <a:effectLst/>
                <a:latin typeface="Google Sans"/>
              </a:rPr>
              <a:t>The</a:t>
            </a:r>
            <a:r>
              <a:rPr lang="zh-TW" altLang="en-US" b="0" i="0" dirty="0">
                <a:solidFill>
                  <a:srgbClr val="E8EAED"/>
                </a:solidFill>
                <a:effectLst/>
                <a:latin typeface="Google Sans"/>
              </a:rPr>
              <a:t> </a:t>
            </a:r>
            <a:r>
              <a:rPr lang="en-US" altLang="zh-TW" b="0" i="0" dirty="0">
                <a:solidFill>
                  <a:srgbClr val="E8EAED"/>
                </a:solidFill>
                <a:effectLst/>
                <a:latin typeface="Google Sans"/>
              </a:rPr>
              <a:t>P</a:t>
            </a:r>
            <a:r>
              <a:rPr lang="zh-TW" altLang="en-US" b="0" i="0" dirty="0">
                <a:solidFill>
                  <a:srgbClr val="E8EAED"/>
                </a:solidFill>
                <a:effectLst/>
                <a:latin typeface="Google Sans"/>
              </a:rPr>
              <a:t> </a:t>
            </a:r>
            <a:r>
              <a:rPr lang="en-US" altLang="zh-TW" b="0" i="0" dirty="0">
                <a:solidFill>
                  <a:srgbClr val="E8EAED"/>
                </a:solidFill>
                <a:effectLst/>
                <a:latin typeface="Google Sans"/>
              </a:rPr>
              <a:t>stands</a:t>
            </a:r>
            <a:r>
              <a:rPr lang="zh-TW" altLang="en-US" b="0" i="0" dirty="0">
                <a:solidFill>
                  <a:srgbClr val="E8EAED"/>
                </a:solidFill>
                <a:effectLst/>
                <a:latin typeface="Google Sans"/>
              </a:rPr>
              <a:t> </a:t>
            </a:r>
            <a:r>
              <a:rPr lang="en-US" altLang="zh-TW" b="0" i="0" dirty="0">
                <a:solidFill>
                  <a:srgbClr val="E8EAED"/>
                </a:solidFill>
                <a:effectLst/>
                <a:latin typeface="Google Sans"/>
              </a:rPr>
              <a:t>for</a:t>
            </a:r>
            <a:r>
              <a:rPr lang="zh-TW" altLang="en-US" b="0" i="0" dirty="0">
                <a:solidFill>
                  <a:srgbClr val="E8EAED"/>
                </a:solidFill>
                <a:effectLst/>
                <a:latin typeface="Google Sans"/>
              </a:rPr>
              <a:t> </a:t>
            </a:r>
            <a:r>
              <a:rPr lang="en-US" altLang="zh-TW" b="0" i="0" dirty="0">
                <a:solidFill>
                  <a:srgbClr val="E8EAED"/>
                </a:solidFill>
                <a:effectLst/>
                <a:latin typeface="Google Sans"/>
              </a:rPr>
              <a:t>the</a:t>
            </a:r>
            <a:r>
              <a:rPr lang="zh-TW" altLang="en-US" b="0" i="0" dirty="0">
                <a:solidFill>
                  <a:srgbClr val="E8EAED"/>
                </a:solidFill>
                <a:effectLst/>
                <a:latin typeface="Google Sans"/>
              </a:rPr>
              <a:t> </a:t>
            </a:r>
            <a:r>
              <a:rPr lang="en-US" altLang="zh-TW" b="0" i="0" dirty="0">
                <a:solidFill>
                  <a:srgbClr val="E8EAED"/>
                </a:solidFill>
                <a:effectLst/>
                <a:latin typeface="Google Sans"/>
              </a:rPr>
              <a:t>power</a:t>
            </a:r>
            <a:r>
              <a:rPr lang="zh-TW" altLang="en-US" b="0" i="0" dirty="0">
                <a:solidFill>
                  <a:srgbClr val="E8EAED"/>
                </a:solidFill>
                <a:effectLst/>
                <a:latin typeface="Google Sans"/>
              </a:rPr>
              <a:t> </a:t>
            </a:r>
            <a:r>
              <a:rPr lang="en-US" altLang="zh-TW" b="0" i="0" dirty="0">
                <a:solidFill>
                  <a:srgbClr val="E8EAED"/>
                </a:solidFill>
                <a:effectLst/>
                <a:latin typeface="Google Sans"/>
              </a:rPr>
              <a:t>consumption</a:t>
            </a:r>
            <a:r>
              <a:rPr lang="zh-TW" altLang="en-US" b="0" i="0" dirty="0">
                <a:solidFill>
                  <a:srgbClr val="E8EAED"/>
                </a:solidFill>
                <a:effectLst/>
                <a:latin typeface="Google Sans"/>
              </a:rPr>
              <a:t> </a:t>
            </a:r>
            <a:r>
              <a:rPr lang="en-US" altLang="zh-TW" b="0" i="0" dirty="0">
                <a:solidFill>
                  <a:srgbClr val="E8EAED"/>
                </a:solidFill>
                <a:effectLst/>
                <a:latin typeface="Google Sans"/>
              </a:rPr>
              <a:t>/P</a:t>
            </a:r>
            <a:r>
              <a:rPr lang="zh-TW" altLang="en-US" b="0" i="0" dirty="0">
                <a:solidFill>
                  <a:srgbClr val="E8EAED"/>
                </a:solidFill>
                <a:effectLst/>
                <a:latin typeface="Google Sans"/>
              </a:rPr>
              <a:t> </a:t>
            </a:r>
            <a:r>
              <a:rPr lang="en-US" altLang="zh-TW" b="0" i="0" dirty="0">
                <a:solidFill>
                  <a:srgbClr val="E8EAED"/>
                </a:solidFill>
                <a:effectLst/>
                <a:latin typeface="Google Sans"/>
              </a:rPr>
              <a:t>c–</a:t>
            </a:r>
            <a:r>
              <a:rPr lang="zh-TW" altLang="en-US" b="0" i="0" dirty="0">
                <a:solidFill>
                  <a:srgbClr val="E8EAED"/>
                </a:solidFill>
                <a:effectLst/>
                <a:latin typeface="Google Sans"/>
              </a:rPr>
              <a:t> </a:t>
            </a:r>
            <a:r>
              <a:rPr lang="en-US" altLang="zh-TW" b="0" i="0" dirty="0" err="1">
                <a:solidFill>
                  <a:srgbClr val="E8EAED"/>
                </a:solidFill>
                <a:effectLst/>
                <a:latin typeface="Google Sans"/>
              </a:rPr>
              <a:t>cpu</a:t>
            </a:r>
            <a:r>
              <a:rPr lang="zh-TW" altLang="en-US" b="0" i="0" dirty="0">
                <a:solidFill>
                  <a:srgbClr val="E8EAED"/>
                </a:solidFill>
                <a:effectLst/>
                <a:latin typeface="Google Sans"/>
              </a:rPr>
              <a:t> </a:t>
            </a:r>
            <a:r>
              <a:rPr lang="en-US" altLang="zh-TW" b="0" i="0" dirty="0">
                <a:solidFill>
                  <a:srgbClr val="E8EAED"/>
                </a:solidFill>
                <a:effectLst/>
                <a:latin typeface="Google Sans"/>
              </a:rPr>
              <a:t>/</a:t>
            </a:r>
            <a:r>
              <a:rPr lang="zh-TW" altLang="en-US" b="0" i="0" dirty="0">
                <a:solidFill>
                  <a:srgbClr val="E8EAED"/>
                </a:solidFill>
                <a:effectLst/>
                <a:latin typeface="Google Sans"/>
              </a:rPr>
              <a:t> </a:t>
            </a:r>
            <a:r>
              <a:rPr lang="en-US" altLang="zh-TW" b="0" i="0" dirty="0">
                <a:solidFill>
                  <a:srgbClr val="E8EAED"/>
                </a:solidFill>
                <a:effectLst/>
                <a:latin typeface="Google Sans"/>
              </a:rPr>
              <a:t>Pd-other</a:t>
            </a:r>
            <a:r>
              <a:rPr lang="zh-TW" altLang="en-US" b="0" i="0" dirty="0">
                <a:solidFill>
                  <a:srgbClr val="E8EAED"/>
                </a:solidFill>
                <a:effectLst/>
                <a:latin typeface="Google Sans"/>
              </a:rPr>
              <a:t> </a:t>
            </a:r>
            <a:r>
              <a:rPr lang="en-US" altLang="zh-TW" b="0" i="0" dirty="0">
                <a:solidFill>
                  <a:srgbClr val="E8EAED"/>
                </a:solidFill>
                <a:effectLst/>
                <a:latin typeface="Google Sans"/>
              </a:rPr>
              <a:t>devices</a:t>
            </a:r>
          </a:p>
          <a:p>
            <a:r>
              <a:rPr lang="en-US" altLang="zh-TW" b="0" i="0" dirty="0">
                <a:solidFill>
                  <a:srgbClr val="E8EAED"/>
                </a:solidFill>
                <a:effectLst/>
                <a:latin typeface="Google Sans"/>
              </a:rPr>
              <a:t>-The</a:t>
            </a:r>
            <a:r>
              <a:rPr lang="zh-TW" altLang="en-US" b="0" i="0" dirty="0">
                <a:solidFill>
                  <a:srgbClr val="E8EAED"/>
                </a:solidFill>
                <a:effectLst/>
                <a:latin typeface="Google Sans"/>
              </a:rPr>
              <a:t> </a:t>
            </a:r>
            <a:r>
              <a:rPr lang="en-US" altLang="zh-TW" b="0" i="0" dirty="0">
                <a:solidFill>
                  <a:srgbClr val="E8EAED"/>
                </a:solidFill>
                <a:effectLst/>
                <a:latin typeface="Google Sans"/>
              </a:rPr>
              <a:t>t</a:t>
            </a:r>
            <a:r>
              <a:rPr lang="zh-TW" altLang="en-US" b="0" i="0" dirty="0">
                <a:solidFill>
                  <a:srgbClr val="E8EAED"/>
                </a:solidFill>
                <a:effectLst/>
                <a:latin typeface="Google Sans"/>
              </a:rPr>
              <a:t> </a:t>
            </a:r>
            <a:r>
              <a:rPr lang="en-US" altLang="zh-TW" b="0" i="0" dirty="0">
                <a:solidFill>
                  <a:srgbClr val="E8EAED"/>
                </a:solidFill>
                <a:effectLst/>
                <a:latin typeface="Google Sans"/>
              </a:rPr>
              <a:t>stands</a:t>
            </a:r>
            <a:r>
              <a:rPr lang="zh-TW" altLang="en-US" b="0" i="0" dirty="0">
                <a:solidFill>
                  <a:srgbClr val="E8EAED"/>
                </a:solidFill>
                <a:effectLst/>
                <a:latin typeface="Google Sans"/>
              </a:rPr>
              <a:t> </a:t>
            </a:r>
            <a:r>
              <a:rPr lang="en-US" altLang="zh-TW" b="0" i="0" dirty="0">
                <a:solidFill>
                  <a:srgbClr val="E8EAED"/>
                </a:solidFill>
                <a:effectLst/>
                <a:latin typeface="Google Sans"/>
              </a:rPr>
              <a:t>for</a:t>
            </a:r>
            <a:r>
              <a:rPr lang="zh-TW" altLang="en-US" b="0" i="0" dirty="0">
                <a:solidFill>
                  <a:srgbClr val="E8EAED"/>
                </a:solidFill>
                <a:effectLst/>
                <a:latin typeface="Google Sans"/>
              </a:rPr>
              <a:t> </a:t>
            </a:r>
            <a:r>
              <a:rPr lang="en-US" altLang="zh-TW" b="0" i="0" dirty="0">
                <a:solidFill>
                  <a:srgbClr val="E8EAED"/>
                </a:solidFill>
                <a:effectLst/>
                <a:latin typeface="Google Sans"/>
              </a:rPr>
              <a:t>the</a:t>
            </a:r>
            <a:r>
              <a:rPr lang="zh-TW" altLang="en-US" b="0" i="0" dirty="0">
                <a:solidFill>
                  <a:srgbClr val="E8EAED"/>
                </a:solidFill>
                <a:effectLst/>
                <a:latin typeface="Google Sans"/>
              </a:rPr>
              <a:t> </a:t>
            </a:r>
            <a:r>
              <a:rPr lang="en-US" altLang="zh-TW" b="0" i="0" dirty="0">
                <a:solidFill>
                  <a:srgbClr val="E8EAED"/>
                </a:solidFill>
                <a:effectLst/>
                <a:latin typeface="Google Sans"/>
              </a:rPr>
              <a:t>time</a:t>
            </a:r>
          </a:p>
          <a:p>
            <a:r>
              <a:rPr lang="en-US" altLang="zh-TW" b="0" i="0" dirty="0">
                <a:solidFill>
                  <a:srgbClr val="E8EAED"/>
                </a:solidFill>
                <a:effectLst/>
                <a:latin typeface="Google Sans"/>
              </a:rPr>
              <a:t>As</a:t>
            </a:r>
            <a:r>
              <a:rPr lang="zh-TW" altLang="en-US" b="0" i="0" dirty="0">
                <a:solidFill>
                  <a:srgbClr val="E8EAED"/>
                </a:solidFill>
                <a:effectLst/>
                <a:latin typeface="Google Sans"/>
              </a:rPr>
              <a:t> </a:t>
            </a:r>
            <a:r>
              <a:rPr lang="en-US" altLang="zh-TW" b="0" i="0" dirty="0">
                <a:solidFill>
                  <a:srgbClr val="E8EAED"/>
                </a:solidFill>
                <a:effectLst/>
                <a:latin typeface="Google Sans"/>
              </a:rPr>
              <a:t>we</a:t>
            </a:r>
            <a:r>
              <a:rPr lang="zh-TW" altLang="en-US" b="0" i="0" dirty="0">
                <a:solidFill>
                  <a:srgbClr val="E8EAED"/>
                </a:solidFill>
                <a:effectLst/>
                <a:latin typeface="Google Sans"/>
              </a:rPr>
              <a:t> </a:t>
            </a:r>
            <a:r>
              <a:rPr lang="en-US" altLang="zh-TW" b="0" i="0" dirty="0">
                <a:solidFill>
                  <a:srgbClr val="E8EAED"/>
                </a:solidFill>
                <a:effectLst/>
                <a:latin typeface="Google Sans"/>
              </a:rPr>
              <a:t>can</a:t>
            </a:r>
            <a:r>
              <a:rPr lang="zh-TW" altLang="en-US" b="0" i="0" dirty="0">
                <a:solidFill>
                  <a:srgbClr val="E8EAED"/>
                </a:solidFill>
                <a:effectLst/>
                <a:latin typeface="Google Sans"/>
              </a:rPr>
              <a:t> </a:t>
            </a:r>
            <a:r>
              <a:rPr lang="en-US" altLang="zh-TW" b="0" i="0" dirty="0">
                <a:solidFill>
                  <a:srgbClr val="E8EAED"/>
                </a:solidFill>
                <a:effectLst/>
                <a:latin typeface="Google Sans"/>
              </a:rPr>
              <a:t>see</a:t>
            </a:r>
            <a:r>
              <a:rPr lang="zh-TW" altLang="en-US" b="0" i="0" dirty="0">
                <a:solidFill>
                  <a:srgbClr val="E8EAED"/>
                </a:solidFill>
                <a:effectLst/>
                <a:latin typeface="Google Sans"/>
              </a:rPr>
              <a:t> </a:t>
            </a:r>
            <a:r>
              <a:rPr lang="en-US" altLang="zh-TW" b="0" i="0" dirty="0">
                <a:solidFill>
                  <a:srgbClr val="E8EAED"/>
                </a:solidFill>
                <a:effectLst/>
                <a:latin typeface="Google Sans"/>
              </a:rPr>
              <a:t>from</a:t>
            </a:r>
            <a:r>
              <a:rPr lang="zh-TW" altLang="en-US" b="0" i="0" dirty="0">
                <a:solidFill>
                  <a:srgbClr val="E8EAED"/>
                </a:solidFill>
                <a:effectLst/>
                <a:latin typeface="Google Sans"/>
              </a:rPr>
              <a:t> </a:t>
            </a:r>
            <a:r>
              <a:rPr lang="en-US" altLang="zh-TW" b="0" i="0" dirty="0">
                <a:solidFill>
                  <a:srgbClr val="E8EAED"/>
                </a:solidFill>
                <a:effectLst/>
                <a:latin typeface="Google Sans"/>
              </a:rPr>
              <a:t>the</a:t>
            </a:r>
            <a:r>
              <a:rPr lang="zh-TW" altLang="en-US" b="0" i="0" dirty="0">
                <a:solidFill>
                  <a:srgbClr val="E8EAED"/>
                </a:solidFill>
                <a:effectLst/>
                <a:latin typeface="Google Sans"/>
              </a:rPr>
              <a:t> </a:t>
            </a:r>
            <a:r>
              <a:rPr lang="en-US" altLang="zh-TW" b="0" i="0" dirty="0">
                <a:solidFill>
                  <a:srgbClr val="E8EAED"/>
                </a:solidFill>
                <a:effectLst/>
                <a:latin typeface="Google Sans"/>
              </a:rPr>
              <a:t>image,</a:t>
            </a:r>
            <a:r>
              <a:rPr lang="zh-TW" altLang="en-US" b="0" i="0" dirty="0">
                <a:solidFill>
                  <a:srgbClr val="E8EAED"/>
                </a:solidFill>
                <a:effectLst/>
                <a:latin typeface="Google Sans"/>
              </a:rPr>
              <a:t> </a:t>
            </a:r>
            <a:r>
              <a:rPr lang="en-US" altLang="zh-TW" b="0" i="0" dirty="0">
                <a:solidFill>
                  <a:srgbClr val="E8EAED"/>
                </a:solidFill>
                <a:effectLst/>
                <a:latin typeface="Google Sans"/>
              </a:rPr>
              <a:t>the</a:t>
            </a:r>
            <a:r>
              <a:rPr lang="zh-TW" altLang="en-US" b="0" i="0" dirty="0">
                <a:solidFill>
                  <a:srgbClr val="E8EAED"/>
                </a:solidFill>
                <a:effectLst/>
                <a:latin typeface="Google Sans"/>
              </a:rPr>
              <a:t> </a:t>
            </a:r>
            <a:r>
              <a:rPr lang="en-US" altLang="zh-TW" b="0" i="0" dirty="0">
                <a:solidFill>
                  <a:srgbClr val="E8EAED"/>
                </a:solidFill>
                <a:effectLst/>
                <a:latin typeface="Google Sans"/>
              </a:rPr>
              <a:t>area</a:t>
            </a:r>
            <a:r>
              <a:rPr lang="zh-TW" altLang="en-US" b="0" i="0" dirty="0">
                <a:solidFill>
                  <a:srgbClr val="E8EAED"/>
                </a:solidFill>
                <a:effectLst/>
                <a:latin typeface="Google Sans"/>
              </a:rPr>
              <a:t> </a:t>
            </a:r>
            <a:r>
              <a:rPr lang="en-US" altLang="zh-TW" b="0" i="0" dirty="0">
                <a:solidFill>
                  <a:srgbClr val="E8EAED"/>
                </a:solidFill>
                <a:effectLst/>
                <a:latin typeface="Google Sans"/>
              </a:rPr>
              <a:t>of</a:t>
            </a:r>
            <a:r>
              <a:rPr lang="zh-TW" altLang="en-US" b="0" i="0" dirty="0">
                <a:solidFill>
                  <a:srgbClr val="E8EAED"/>
                </a:solidFill>
                <a:effectLst/>
                <a:latin typeface="Google Sans"/>
              </a:rPr>
              <a:t> </a:t>
            </a:r>
            <a:r>
              <a:rPr lang="en-US" altLang="zh-TW" b="0" i="0" dirty="0">
                <a:solidFill>
                  <a:srgbClr val="E8EAED"/>
                </a:solidFill>
                <a:effectLst/>
                <a:latin typeface="Google Sans"/>
              </a:rPr>
              <a:t>the</a:t>
            </a:r>
            <a:r>
              <a:rPr lang="zh-TW" altLang="en-US" b="0" i="0" dirty="0">
                <a:solidFill>
                  <a:srgbClr val="E8EAED"/>
                </a:solidFill>
                <a:effectLst/>
                <a:latin typeface="Google Sans"/>
              </a:rPr>
              <a:t> </a:t>
            </a:r>
            <a:r>
              <a:rPr lang="en-US" altLang="zh-TW" b="0" i="0" dirty="0">
                <a:solidFill>
                  <a:srgbClr val="E8EAED"/>
                </a:solidFill>
                <a:effectLst/>
                <a:latin typeface="Google Sans"/>
              </a:rPr>
              <a:t>system</a:t>
            </a:r>
            <a:r>
              <a:rPr lang="zh-TW" altLang="en-US" b="0" i="0" dirty="0">
                <a:solidFill>
                  <a:srgbClr val="E8EAED"/>
                </a:solidFill>
                <a:effectLst/>
                <a:latin typeface="Google Sans"/>
              </a:rPr>
              <a:t> </a:t>
            </a:r>
            <a:r>
              <a:rPr lang="en-US" altLang="zh-TW" b="0" i="0" dirty="0">
                <a:solidFill>
                  <a:srgbClr val="E8EAED"/>
                </a:solidFill>
                <a:effectLst/>
                <a:latin typeface="Google Sans"/>
              </a:rPr>
              <a:t>represents</a:t>
            </a:r>
            <a:r>
              <a:rPr lang="zh-TW" altLang="en-US" b="0" i="0" dirty="0">
                <a:solidFill>
                  <a:srgbClr val="E8EAED"/>
                </a:solidFill>
                <a:effectLst/>
                <a:latin typeface="Google Sans"/>
              </a:rPr>
              <a:t> </a:t>
            </a:r>
            <a:r>
              <a:rPr lang="en-US" altLang="zh-TW" b="0" i="0" dirty="0">
                <a:solidFill>
                  <a:srgbClr val="E8EAED"/>
                </a:solidFill>
                <a:effectLst/>
                <a:latin typeface="Google Sans"/>
              </a:rPr>
              <a:t>the</a:t>
            </a:r>
            <a:r>
              <a:rPr lang="zh-TW" altLang="en-US" b="0" i="0" dirty="0">
                <a:solidFill>
                  <a:srgbClr val="E8EAED"/>
                </a:solidFill>
                <a:effectLst/>
                <a:latin typeface="Google Sans"/>
              </a:rPr>
              <a:t> </a:t>
            </a:r>
            <a:r>
              <a:rPr lang="en-US" altLang="zh-TW" b="0" i="0" dirty="0">
                <a:solidFill>
                  <a:srgbClr val="E8EAED"/>
                </a:solidFill>
                <a:effectLst/>
                <a:latin typeface="Google Sans"/>
              </a:rPr>
              <a:t>power</a:t>
            </a:r>
            <a:r>
              <a:rPr lang="zh-TW" altLang="en-US" b="0" i="0" dirty="0">
                <a:solidFill>
                  <a:srgbClr val="E8EAED"/>
                </a:solidFill>
                <a:effectLst/>
                <a:latin typeface="Google Sans"/>
              </a:rPr>
              <a:t> </a:t>
            </a:r>
            <a:r>
              <a:rPr lang="en-US" altLang="zh-TW" b="0" i="0" dirty="0">
                <a:solidFill>
                  <a:srgbClr val="E8EAED"/>
                </a:solidFill>
                <a:effectLst/>
                <a:latin typeface="Google Sans"/>
              </a:rPr>
              <a:t>consumption</a:t>
            </a:r>
            <a:r>
              <a:rPr lang="zh-TW" altLang="en-US" b="0" i="0" dirty="0">
                <a:solidFill>
                  <a:srgbClr val="E8EAED"/>
                </a:solidFill>
                <a:effectLst/>
                <a:latin typeface="Google Sans"/>
              </a:rPr>
              <a:t> </a:t>
            </a:r>
            <a:endParaRPr lang="en-US" altLang="zh-TW" b="0" i="0" dirty="0">
              <a:solidFill>
                <a:srgbClr val="E8EAED"/>
              </a:solidFill>
              <a:effectLst/>
              <a:latin typeface="Google Sans"/>
            </a:endParaRPr>
          </a:p>
          <a:p>
            <a:r>
              <a:rPr lang="en-US" altLang="zh-TW" b="0" i="0" dirty="0">
                <a:solidFill>
                  <a:srgbClr val="E8EAED"/>
                </a:solidFill>
                <a:effectLst/>
                <a:latin typeface="Google Sans"/>
              </a:rPr>
              <a:t>So,</a:t>
            </a:r>
            <a:r>
              <a:rPr lang="zh-TW" altLang="en-US" b="0" i="0" dirty="0">
                <a:solidFill>
                  <a:srgbClr val="E8EAED"/>
                </a:solidFill>
                <a:effectLst/>
                <a:latin typeface="Google Sans"/>
              </a:rPr>
              <a:t> </a:t>
            </a:r>
            <a:r>
              <a:rPr lang="en-US" altLang="zh-TW" b="0" i="0" dirty="0">
                <a:solidFill>
                  <a:srgbClr val="E8EAED"/>
                </a:solidFill>
                <a:effectLst/>
                <a:latin typeface="Google Sans"/>
              </a:rPr>
              <a:t>if</a:t>
            </a:r>
            <a:r>
              <a:rPr lang="zh-TW" altLang="en-US" b="0" i="0" dirty="0">
                <a:solidFill>
                  <a:srgbClr val="E8EAED"/>
                </a:solidFill>
                <a:effectLst/>
                <a:latin typeface="Google Sans"/>
              </a:rPr>
              <a:t> </a:t>
            </a:r>
            <a:r>
              <a:rPr lang="en-US" altLang="zh-TW" b="0" i="0" dirty="0">
                <a:solidFill>
                  <a:srgbClr val="E8EAED"/>
                </a:solidFill>
                <a:effectLst/>
                <a:latin typeface="Google Sans"/>
              </a:rPr>
              <a:t>the</a:t>
            </a:r>
            <a:r>
              <a:rPr lang="zh-TW" altLang="en-US" b="0" i="0" dirty="0">
                <a:solidFill>
                  <a:srgbClr val="E8EAED"/>
                </a:solidFill>
                <a:effectLst/>
                <a:latin typeface="Google Sans"/>
              </a:rPr>
              <a:t> </a:t>
            </a:r>
            <a:r>
              <a:rPr lang="en-US" altLang="zh-TW" b="0" i="0" dirty="0">
                <a:solidFill>
                  <a:srgbClr val="E8EAED"/>
                </a:solidFill>
                <a:effectLst/>
                <a:latin typeface="Google Sans"/>
              </a:rPr>
              <a:t>area</a:t>
            </a:r>
            <a:r>
              <a:rPr lang="zh-TW" altLang="en-US" b="0" i="0" dirty="0">
                <a:solidFill>
                  <a:srgbClr val="E8EAED"/>
                </a:solidFill>
                <a:effectLst/>
                <a:latin typeface="Google Sans"/>
              </a:rPr>
              <a:t> </a:t>
            </a:r>
            <a:r>
              <a:rPr lang="en-US" altLang="zh-TW" b="0" i="0" dirty="0">
                <a:solidFill>
                  <a:srgbClr val="E8EAED"/>
                </a:solidFill>
                <a:effectLst/>
                <a:latin typeface="Google Sans"/>
              </a:rPr>
              <a:t>with</a:t>
            </a:r>
            <a:r>
              <a:rPr lang="zh-TW" altLang="en-US" b="0" i="0" dirty="0">
                <a:solidFill>
                  <a:srgbClr val="E8EAED"/>
                </a:solidFill>
                <a:effectLst/>
                <a:latin typeface="Google Sans"/>
              </a:rPr>
              <a:t> </a:t>
            </a:r>
            <a:r>
              <a:rPr lang="en-US" altLang="zh-TW" b="0" i="0" dirty="0">
                <a:solidFill>
                  <a:srgbClr val="E8EAED"/>
                </a:solidFill>
                <a:effectLst/>
                <a:latin typeface="Google Sans"/>
              </a:rPr>
              <a:t>DVFS</a:t>
            </a:r>
            <a:r>
              <a:rPr lang="zh-TW" altLang="en-US" b="0" i="0" dirty="0">
                <a:solidFill>
                  <a:srgbClr val="E8EAED"/>
                </a:solidFill>
                <a:effectLst/>
                <a:latin typeface="Google Sans"/>
              </a:rPr>
              <a:t> </a:t>
            </a:r>
            <a:r>
              <a:rPr lang="en-US" altLang="zh-TW" b="0" i="0" dirty="0">
                <a:solidFill>
                  <a:srgbClr val="E8EAED"/>
                </a:solidFill>
                <a:effectLst/>
                <a:latin typeface="Google Sans"/>
              </a:rPr>
              <a:t>is</a:t>
            </a:r>
            <a:r>
              <a:rPr lang="zh-TW" altLang="en-US" b="0" i="0" dirty="0">
                <a:solidFill>
                  <a:srgbClr val="E8EAED"/>
                </a:solidFill>
                <a:effectLst/>
                <a:latin typeface="Google Sans"/>
              </a:rPr>
              <a:t> </a:t>
            </a:r>
            <a:r>
              <a:rPr lang="en-US" altLang="zh-TW" b="0" i="0" dirty="0">
                <a:solidFill>
                  <a:srgbClr val="E8EAED"/>
                </a:solidFill>
                <a:effectLst/>
                <a:latin typeface="Google Sans"/>
              </a:rPr>
              <a:t>smaller</a:t>
            </a:r>
            <a:r>
              <a:rPr lang="zh-TW" altLang="en-US" b="0" i="0" dirty="0">
                <a:solidFill>
                  <a:srgbClr val="E8EAED"/>
                </a:solidFill>
                <a:effectLst/>
                <a:latin typeface="Google Sans"/>
              </a:rPr>
              <a:t> </a:t>
            </a:r>
            <a:r>
              <a:rPr lang="en-US" altLang="zh-TW" b="0" i="0" dirty="0">
                <a:solidFill>
                  <a:srgbClr val="E8EAED"/>
                </a:solidFill>
                <a:effectLst/>
                <a:latin typeface="Google Sans"/>
              </a:rPr>
              <a:t>than</a:t>
            </a:r>
            <a:r>
              <a:rPr lang="zh-TW" altLang="en-US" b="0" i="0" dirty="0">
                <a:solidFill>
                  <a:srgbClr val="E8EAED"/>
                </a:solidFill>
                <a:effectLst/>
                <a:latin typeface="Google Sans"/>
              </a:rPr>
              <a:t> </a:t>
            </a:r>
            <a:r>
              <a:rPr lang="en-US" altLang="zh-TW" b="0" i="0" dirty="0">
                <a:solidFill>
                  <a:srgbClr val="E8EAED"/>
                </a:solidFill>
                <a:effectLst/>
                <a:latin typeface="Google Sans"/>
              </a:rPr>
              <a:t>the</a:t>
            </a:r>
            <a:r>
              <a:rPr lang="zh-TW" altLang="en-US" b="0" i="0" dirty="0">
                <a:solidFill>
                  <a:srgbClr val="E8EAED"/>
                </a:solidFill>
                <a:effectLst/>
                <a:latin typeface="Google Sans"/>
              </a:rPr>
              <a:t> </a:t>
            </a:r>
            <a:r>
              <a:rPr lang="en-US" altLang="zh-TW" b="0" i="0" dirty="0">
                <a:solidFill>
                  <a:srgbClr val="E8EAED"/>
                </a:solidFill>
                <a:effectLst/>
                <a:latin typeface="Google Sans"/>
              </a:rPr>
              <a:t>regular</a:t>
            </a:r>
            <a:r>
              <a:rPr lang="zh-TW" altLang="en-US" b="0" i="0" dirty="0">
                <a:solidFill>
                  <a:srgbClr val="E8EAED"/>
                </a:solidFill>
                <a:effectLst/>
                <a:latin typeface="Google Sans"/>
              </a:rPr>
              <a:t> </a:t>
            </a:r>
            <a:r>
              <a:rPr lang="en-US" altLang="zh-TW" b="0" i="0" dirty="0">
                <a:solidFill>
                  <a:srgbClr val="E8EAED"/>
                </a:solidFill>
                <a:effectLst/>
                <a:latin typeface="Google Sans"/>
              </a:rPr>
              <a:t>system,</a:t>
            </a:r>
            <a:r>
              <a:rPr lang="zh-TW" altLang="en-US" b="0" i="0" dirty="0">
                <a:solidFill>
                  <a:srgbClr val="E8EAED"/>
                </a:solidFill>
                <a:effectLst/>
                <a:latin typeface="Google Sans"/>
              </a:rPr>
              <a:t> </a:t>
            </a:r>
            <a:r>
              <a:rPr lang="en-US" altLang="zh-TW" b="0" i="0" dirty="0">
                <a:solidFill>
                  <a:srgbClr val="E8EAED"/>
                </a:solidFill>
                <a:effectLst/>
                <a:latin typeface="Google Sans"/>
              </a:rPr>
              <a:t>that</a:t>
            </a:r>
            <a:r>
              <a:rPr lang="zh-TW" altLang="en-US" b="0" i="0" dirty="0">
                <a:solidFill>
                  <a:srgbClr val="E8EAED"/>
                </a:solidFill>
                <a:effectLst/>
                <a:latin typeface="Google Sans"/>
              </a:rPr>
              <a:t> </a:t>
            </a:r>
            <a:r>
              <a:rPr lang="en-US" altLang="zh-TW" b="0" i="0" dirty="0">
                <a:solidFill>
                  <a:srgbClr val="E8EAED"/>
                </a:solidFill>
                <a:effectLst/>
                <a:latin typeface="Google Sans"/>
              </a:rPr>
              <a:t>means</a:t>
            </a:r>
            <a:r>
              <a:rPr lang="zh-TW" altLang="en-US" b="0" i="0" dirty="0">
                <a:solidFill>
                  <a:srgbClr val="E8EAED"/>
                </a:solidFill>
                <a:effectLst/>
                <a:latin typeface="Google Sans"/>
              </a:rPr>
              <a:t> </a:t>
            </a:r>
            <a:r>
              <a:rPr lang="en-US" altLang="zh-TW" b="0" i="0" dirty="0">
                <a:solidFill>
                  <a:srgbClr val="E8EAED"/>
                </a:solidFill>
                <a:effectLst/>
                <a:latin typeface="Google Sans"/>
              </a:rPr>
              <a:t>there</a:t>
            </a:r>
            <a:r>
              <a:rPr lang="zh-TW" altLang="en-US" b="0" i="0" dirty="0">
                <a:solidFill>
                  <a:srgbClr val="E8EAED"/>
                </a:solidFill>
                <a:effectLst/>
                <a:latin typeface="Google Sans"/>
              </a:rPr>
              <a:t> </a:t>
            </a:r>
            <a:r>
              <a:rPr lang="en-US" altLang="zh-TW" b="0" i="0" dirty="0">
                <a:solidFill>
                  <a:srgbClr val="E8EAED"/>
                </a:solidFill>
                <a:effectLst/>
                <a:latin typeface="Google Sans"/>
              </a:rPr>
              <a:t>would</a:t>
            </a:r>
            <a:r>
              <a:rPr lang="zh-TW" altLang="en-US" b="0" i="0" dirty="0">
                <a:solidFill>
                  <a:srgbClr val="E8EAED"/>
                </a:solidFill>
                <a:effectLst/>
                <a:latin typeface="Google Sans"/>
              </a:rPr>
              <a:t> </a:t>
            </a:r>
            <a:r>
              <a:rPr lang="en-US" altLang="zh-TW" b="0" i="0" dirty="0">
                <a:solidFill>
                  <a:srgbClr val="E8EAED"/>
                </a:solidFill>
                <a:effectLst/>
                <a:latin typeface="Google Sans"/>
              </a:rPr>
              <a:t>be</a:t>
            </a:r>
            <a:r>
              <a:rPr lang="zh-TW" altLang="en-US" b="0" i="0" dirty="0">
                <a:solidFill>
                  <a:srgbClr val="E8EAED"/>
                </a:solidFill>
                <a:effectLst/>
                <a:latin typeface="Google Sans"/>
              </a:rPr>
              <a:t> </a:t>
            </a:r>
            <a:r>
              <a:rPr lang="en-US" altLang="zh-TW" b="0" i="0" dirty="0">
                <a:solidFill>
                  <a:srgbClr val="E8EAED"/>
                </a:solidFill>
                <a:effectLst/>
                <a:latin typeface="Google Sans"/>
              </a:rPr>
              <a:t>energy</a:t>
            </a:r>
            <a:r>
              <a:rPr lang="zh-TW" altLang="en-US" b="0" i="0" dirty="0">
                <a:solidFill>
                  <a:srgbClr val="E8EAED"/>
                </a:solidFill>
                <a:effectLst/>
                <a:latin typeface="Google Sans"/>
              </a:rPr>
              <a:t> </a:t>
            </a:r>
            <a:r>
              <a:rPr lang="en-US" altLang="zh-TW" b="0" i="0" dirty="0">
                <a:solidFill>
                  <a:srgbClr val="E8EAED"/>
                </a:solidFill>
                <a:effectLst/>
                <a:latin typeface="Google Sans"/>
              </a:rPr>
              <a:t>savings.</a:t>
            </a:r>
          </a:p>
          <a:p>
            <a:r>
              <a:rPr lang="en-US" altLang="zh-TW" b="0" i="0" dirty="0">
                <a:solidFill>
                  <a:srgbClr val="E8EAED"/>
                </a:solidFill>
                <a:effectLst/>
                <a:latin typeface="Google Sans"/>
              </a:rPr>
              <a:t>………………</a:t>
            </a:r>
          </a:p>
          <a:p>
            <a:r>
              <a:rPr lang="en-US" altLang="zh-TW" dirty="0"/>
              <a:t>Lower</a:t>
            </a:r>
            <a:r>
              <a:rPr lang="zh-TW" altLang="en-US" dirty="0"/>
              <a:t> </a:t>
            </a:r>
            <a:r>
              <a:rPr lang="en-US" altLang="zh-TW" dirty="0"/>
              <a:t>frequency</a:t>
            </a:r>
            <a:r>
              <a:rPr lang="zh-TW" altLang="en-US" b="0" i="0" dirty="0">
                <a:solidFill>
                  <a:srgbClr val="E8EAED"/>
                </a:solidFill>
                <a:effectLst/>
                <a:latin typeface="Google Sans"/>
              </a:rPr>
              <a:t> </a:t>
            </a:r>
            <a:r>
              <a:rPr lang="en-US" altLang="zh-TW" b="0" i="0" dirty="0">
                <a:solidFill>
                  <a:srgbClr val="E8EAED"/>
                </a:solidFill>
                <a:effectLst/>
                <a:latin typeface="Google Sans"/>
              </a:rPr>
              <a:t>will</a:t>
            </a:r>
            <a:r>
              <a:rPr lang="zh-TW" altLang="en-US" b="0" i="0" dirty="0">
                <a:solidFill>
                  <a:srgbClr val="E8EAED"/>
                </a:solidFill>
                <a:effectLst/>
                <a:latin typeface="Google Sans"/>
              </a:rPr>
              <a:t> </a:t>
            </a:r>
            <a:r>
              <a:rPr lang="en-US" altLang="zh-TW" b="0" i="0" dirty="0">
                <a:solidFill>
                  <a:srgbClr val="E8EAED"/>
                </a:solidFill>
                <a:effectLst/>
                <a:latin typeface="Google Sans"/>
              </a:rPr>
              <a:t>require</a:t>
            </a:r>
            <a:r>
              <a:rPr lang="zh-TW" altLang="en-US" b="0" i="0" dirty="0">
                <a:solidFill>
                  <a:srgbClr val="E8EAED"/>
                </a:solidFill>
                <a:effectLst/>
                <a:latin typeface="Google Sans"/>
              </a:rPr>
              <a:t> </a:t>
            </a:r>
            <a:r>
              <a:rPr lang="en-US" altLang="zh-TW" b="0" i="0" dirty="0">
                <a:solidFill>
                  <a:srgbClr val="E8EAED"/>
                </a:solidFill>
                <a:effectLst/>
                <a:latin typeface="Google Sans"/>
              </a:rPr>
              <a:t>more</a:t>
            </a:r>
            <a:r>
              <a:rPr lang="zh-TW" altLang="en-US" b="0" i="0" dirty="0">
                <a:solidFill>
                  <a:srgbClr val="E8EAED"/>
                </a:solidFill>
                <a:effectLst/>
                <a:latin typeface="Google Sans"/>
              </a:rPr>
              <a:t> </a:t>
            </a:r>
            <a:r>
              <a:rPr lang="en-US" altLang="zh-TW" b="0" i="0" dirty="0">
                <a:solidFill>
                  <a:srgbClr val="E8EAED"/>
                </a:solidFill>
                <a:effectLst/>
                <a:latin typeface="Google Sans"/>
              </a:rPr>
              <a:t>time</a:t>
            </a:r>
            <a:r>
              <a:rPr lang="zh-TW" altLang="en-US" b="0" i="0" dirty="0">
                <a:solidFill>
                  <a:srgbClr val="E8EAED"/>
                </a:solidFill>
                <a:effectLst/>
                <a:latin typeface="Google Sans"/>
              </a:rPr>
              <a:t> </a:t>
            </a:r>
            <a:r>
              <a:rPr lang="en-US" altLang="zh-TW" b="0" i="0" dirty="0">
                <a:solidFill>
                  <a:srgbClr val="E8EAED"/>
                </a:solidFill>
                <a:effectLst/>
                <a:latin typeface="Google Sans"/>
              </a:rPr>
              <a:t>to</a:t>
            </a:r>
            <a:r>
              <a:rPr lang="zh-TW" altLang="en-US" b="0" i="0" dirty="0">
                <a:solidFill>
                  <a:srgbClr val="E8EAED"/>
                </a:solidFill>
                <a:effectLst/>
                <a:latin typeface="Google Sans"/>
              </a:rPr>
              <a:t> </a:t>
            </a:r>
            <a:r>
              <a:rPr lang="en-US" altLang="zh-TW" b="0" i="0" dirty="0">
                <a:solidFill>
                  <a:srgbClr val="E8EAED"/>
                </a:solidFill>
                <a:effectLst/>
                <a:latin typeface="Google Sans"/>
              </a:rPr>
              <a:t>execute</a:t>
            </a:r>
            <a:r>
              <a:rPr lang="zh-TW" altLang="en-US" b="0" i="0" dirty="0">
                <a:solidFill>
                  <a:srgbClr val="E8EAED"/>
                </a:solidFill>
                <a:effectLst/>
                <a:latin typeface="Google Sans"/>
              </a:rPr>
              <a:t> </a:t>
            </a:r>
            <a:r>
              <a:rPr lang="en-US" altLang="zh-TW" b="0" i="0" dirty="0">
                <a:solidFill>
                  <a:srgbClr val="E8EAED"/>
                </a:solidFill>
                <a:effectLst/>
                <a:latin typeface="Google Sans"/>
              </a:rPr>
              <a:t>processes.</a:t>
            </a:r>
          </a:p>
          <a:p>
            <a:endParaRPr lang="en-US" dirty="0"/>
          </a:p>
        </p:txBody>
      </p:sp>
      <p:sp>
        <p:nvSpPr>
          <p:cNvPr id="4" name="Slide Number Placeholder 3"/>
          <p:cNvSpPr>
            <a:spLocks noGrp="1"/>
          </p:cNvSpPr>
          <p:nvPr>
            <p:ph type="sldNum" sz="quarter" idx="5"/>
          </p:nvPr>
        </p:nvSpPr>
        <p:spPr/>
        <p:txBody>
          <a:bodyPr/>
          <a:lstStyle/>
          <a:p>
            <a:fld id="{9C34773D-3191-4923-BF5E-51973E3717D6}" type="slidenum">
              <a:rPr lang="en-US" smtClean="0"/>
              <a:t>17</a:t>
            </a:fld>
            <a:endParaRPr lang="en-US"/>
          </a:p>
        </p:txBody>
      </p:sp>
    </p:spTree>
    <p:extLst>
      <p:ext uri="{BB962C8B-B14F-4D97-AF65-F5344CB8AC3E}">
        <p14:creationId xmlns:p14="http://schemas.microsoft.com/office/powerpoint/2010/main" val="2859742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Just</a:t>
            </a:r>
            <a:r>
              <a:rPr lang="zh-TW" altLang="en-US" dirty="0"/>
              <a:t> </a:t>
            </a:r>
            <a:r>
              <a:rPr lang="en-US" altLang="zh-TW" dirty="0"/>
              <a:t>like</a:t>
            </a:r>
            <a:r>
              <a:rPr lang="zh-TW" altLang="en-US" dirty="0"/>
              <a:t> </a:t>
            </a:r>
            <a:r>
              <a:rPr lang="en-US" altLang="zh-TW" dirty="0"/>
              <a:t>I</a:t>
            </a:r>
            <a:r>
              <a:rPr lang="zh-TW" altLang="en-US" dirty="0"/>
              <a:t> </a:t>
            </a:r>
            <a:r>
              <a:rPr lang="en-US" altLang="zh-TW" dirty="0"/>
              <a:t>said</a:t>
            </a:r>
            <a:r>
              <a:rPr lang="zh-TW" altLang="en-US" dirty="0"/>
              <a:t> </a:t>
            </a:r>
            <a:r>
              <a:rPr lang="en-US" altLang="zh-TW" dirty="0"/>
              <a:t>the</a:t>
            </a:r>
            <a:r>
              <a:rPr lang="zh-TW" altLang="en-US" dirty="0"/>
              <a:t> </a:t>
            </a:r>
            <a:r>
              <a:rPr lang="en-US" altLang="zh-TW" dirty="0"/>
              <a:t>energy</a:t>
            </a:r>
            <a:r>
              <a:rPr lang="zh-TW" altLang="en-US" dirty="0"/>
              <a:t> </a:t>
            </a:r>
            <a:r>
              <a:rPr lang="en-US" altLang="zh-TW" dirty="0"/>
              <a:t>savings</a:t>
            </a:r>
            <a:r>
              <a:rPr lang="zh-TW" altLang="en-US" dirty="0"/>
              <a:t> </a:t>
            </a:r>
            <a:r>
              <a:rPr lang="en-US" altLang="zh-TW" dirty="0"/>
              <a:t>comes</a:t>
            </a:r>
            <a:r>
              <a:rPr lang="zh-TW" altLang="en-US" dirty="0"/>
              <a:t> </a:t>
            </a:r>
            <a:r>
              <a:rPr lang="en-US" altLang="zh-TW" dirty="0"/>
              <a:t>from</a:t>
            </a:r>
            <a:r>
              <a:rPr lang="zh-TW" altLang="en-US" dirty="0"/>
              <a:t> </a:t>
            </a:r>
            <a:r>
              <a:rPr lang="en-US" altLang="zh-TW" dirty="0"/>
              <a:t>the</a:t>
            </a:r>
            <a:r>
              <a:rPr lang="zh-TW" altLang="en-US" dirty="0"/>
              <a:t> </a:t>
            </a:r>
            <a:r>
              <a:rPr lang="en-US" altLang="zh-TW" dirty="0"/>
              <a:t>difference</a:t>
            </a:r>
            <a:r>
              <a:rPr lang="zh-TW" altLang="en-US" dirty="0"/>
              <a:t> </a:t>
            </a:r>
            <a:r>
              <a:rPr lang="en-US" altLang="zh-TW" dirty="0"/>
              <a:t>of</a:t>
            </a:r>
            <a:r>
              <a:rPr lang="zh-TW" altLang="en-US" dirty="0"/>
              <a:t> </a:t>
            </a:r>
            <a:r>
              <a:rPr lang="en-US" altLang="zh-TW" dirty="0"/>
              <a:t>two</a:t>
            </a:r>
            <a:r>
              <a:rPr lang="zh-TW" altLang="en-US" dirty="0"/>
              <a:t> </a:t>
            </a:r>
            <a:r>
              <a:rPr lang="en-US" altLang="zh-TW" dirty="0"/>
              <a:t>area.</a:t>
            </a:r>
            <a:r>
              <a:rPr lang="zh-TW" altLang="en-US" dirty="0"/>
              <a:t> </a:t>
            </a:r>
            <a:endParaRPr lang="en-US" altLang="zh-TW" dirty="0"/>
          </a:p>
          <a:p>
            <a:r>
              <a:rPr lang="en-US" altLang="zh-TW" dirty="0"/>
              <a:t>How</a:t>
            </a:r>
            <a:r>
              <a:rPr lang="zh-TW" altLang="en-US" dirty="0"/>
              <a:t> </a:t>
            </a:r>
            <a:r>
              <a:rPr lang="en-US" altLang="zh-TW" dirty="0"/>
              <a:t>could</a:t>
            </a:r>
            <a:r>
              <a:rPr lang="zh-TW" altLang="en-US" dirty="0"/>
              <a:t> </a:t>
            </a:r>
            <a:r>
              <a:rPr lang="en-US" altLang="zh-TW" dirty="0"/>
              <a:t>there</a:t>
            </a:r>
            <a:r>
              <a:rPr lang="zh-TW" altLang="en-US" dirty="0"/>
              <a:t> </a:t>
            </a:r>
            <a:r>
              <a:rPr lang="en-US" altLang="zh-TW" dirty="0"/>
              <a:t>be</a:t>
            </a:r>
            <a:r>
              <a:rPr lang="zh-TW" altLang="en-US" dirty="0"/>
              <a:t> </a:t>
            </a:r>
            <a:r>
              <a:rPr lang="en-US" altLang="zh-TW" dirty="0"/>
              <a:t>a</a:t>
            </a:r>
            <a:r>
              <a:rPr lang="zh-TW" altLang="en-US" dirty="0"/>
              <a:t> </a:t>
            </a:r>
            <a:r>
              <a:rPr lang="en-US" altLang="zh-TW" dirty="0"/>
              <a:t>difference</a:t>
            </a:r>
            <a:r>
              <a:rPr lang="zh-TW" altLang="en-US" dirty="0"/>
              <a:t> </a:t>
            </a:r>
            <a:r>
              <a:rPr lang="en-US" altLang="zh-TW" dirty="0"/>
              <a:t>between</a:t>
            </a:r>
            <a:r>
              <a:rPr lang="zh-TW" altLang="en-US" dirty="0"/>
              <a:t> </a:t>
            </a:r>
            <a:r>
              <a:rPr lang="en-US" altLang="zh-TW" dirty="0"/>
              <a:t>them?</a:t>
            </a:r>
          </a:p>
          <a:p>
            <a:r>
              <a:rPr lang="en-US" altLang="zh-TW" dirty="0"/>
              <a:t>The</a:t>
            </a:r>
            <a:r>
              <a:rPr lang="zh-TW" altLang="en-US" dirty="0"/>
              <a:t> </a:t>
            </a:r>
            <a:r>
              <a:rPr lang="en-US" altLang="zh-TW" dirty="0"/>
              <a:t>answer</a:t>
            </a:r>
            <a:r>
              <a:rPr lang="zh-TW" altLang="en-US" dirty="0"/>
              <a:t> </a:t>
            </a:r>
            <a:r>
              <a:rPr lang="en-US" altLang="zh-TW" dirty="0"/>
              <a:t>comes</a:t>
            </a:r>
            <a:r>
              <a:rPr lang="zh-TW" altLang="en-US" dirty="0"/>
              <a:t> </a:t>
            </a:r>
            <a:r>
              <a:rPr lang="en-US" altLang="zh-TW" dirty="0"/>
              <a:t>from</a:t>
            </a:r>
            <a:r>
              <a:rPr lang="zh-TW" altLang="en-US" dirty="0"/>
              <a:t> </a:t>
            </a:r>
            <a:r>
              <a:rPr lang="en-US" altLang="zh-TW" dirty="0"/>
              <a:t>the</a:t>
            </a:r>
            <a:r>
              <a:rPr lang="zh-TW" altLang="en-US" dirty="0"/>
              <a:t> </a:t>
            </a:r>
            <a:r>
              <a:rPr lang="en-US" altLang="zh-TW" dirty="0"/>
              <a:t>reduction</a:t>
            </a:r>
            <a:r>
              <a:rPr lang="zh-TW" altLang="en-US" dirty="0"/>
              <a:t> </a:t>
            </a:r>
            <a:r>
              <a:rPr lang="en-US" altLang="zh-TW" dirty="0"/>
              <a:t>in</a:t>
            </a:r>
            <a:r>
              <a:rPr lang="zh-TW" altLang="en-US" dirty="0"/>
              <a:t> </a:t>
            </a:r>
            <a:r>
              <a:rPr lang="en-US" altLang="zh-TW" dirty="0"/>
              <a:t>CPU</a:t>
            </a:r>
            <a:r>
              <a:rPr lang="zh-TW" altLang="en-US" dirty="0"/>
              <a:t> </a:t>
            </a:r>
            <a:r>
              <a:rPr lang="en-US" altLang="zh-TW" dirty="0"/>
              <a:t>power</a:t>
            </a:r>
            <a:r>
              <a:rPr lang="zh-TW" altLang="en-US" dirty="0"/>
              <a:t> </a:t>
            </a:r>
            <a:r>
              <a:rPr lang="en-US" altLang="zh-TW" dirty="0"/>
              <a:t>offset</a:t>
            </a:r>
            <a:r>
              <a:rPr lang="zh-TW" altLang="en-US" dirty="0"/>
              <a:t> </a:t>
            </a:r>
            <a:r>
              <a:rPr lang="en-US" altLang="zh-TW" dirty="0"/>
              <a:t>the</a:t>
            </a:r>
            <a:r>
              <a:rPr lang="zh-TW" altLang="en-US" dirty="0"/>
              <a:t> </a:t>
            </a:r>
            <a:r>
              <a:rPr lang="en-US" altLang="zh-TW" dirty="0"/>
              <a:t>extra</a:t>
            </a:r>
            <a:r>
              <a:rPr lang="zh-TW" altLang="en-US" dirty="0"/>
              <a:t> </a:t>
            </a:r>
            <a:r>
              <a:rPr lang="en-US" altLang="zh-TW" dirty="0"/>
              <a:t>energy.</a:t>
            </a:r>
          </a:p>
          <a:p>
            <a:r>
              <a:rPr lang="en-US" altLang="zh-TW" dirty="0"/>
              <a:t>Why</a:t>
            </a:r>
            <a:r>
              <a:rPr lang="zh-TW" altLang="en-US" dirty="0"/>
              <a:t> </a:t>
            </a:r>
            <a:r>
              <a:rPr lang="en-US" altLang="zh-TW" dirty="0"/>
              <a:t>there</a:t>
            </a:r>
            <a:r>
              <a:rPr lang="zh-TW" altLang="en-US" dirty="0"/>
              <a:t> </a:t>
            </a:r>
            <a:r>
              <a:rPr lang="en-US" altLang="zh-TW" dirty="0"/>
              <a:t>is</a:t>
            </a:r>
            <a:r>
              <a:rPr lang="zh-TW" altLang="en-US" dirty="0"/>
              <a:t> </a:t>
            </a:r>
            <a:r>
              <a:rPr lang="en-US" altLang="zh-TW" dirty="0"/>
              <a:t>extra</a:t>
            </a:r>
            <a:r>
              <a:rPr lang="zh-TW" altLang="en-US" dirty="0"/>
              <a:t> </a:t>
            </a:r>
            <a:r>
              <a:rPr lang="en-US" altLang="zh-TW" dirty="0"/>
              <a:t>energy?</a:t>
            </a:r>
          </a:p>
          <a:p>
            <a:r>
              <a:rPr lang="en-US" altLang="zh-TW" dirty="0"/>
              <a:t>Go</a:t>
            </a:r>
            <a:r>
              <a:rPr lang="zh-TW" altLang="en-US" dirty="0"/>
              <a:t> </a:t>
            </a:r>
            <a:r>
              <a:rPr lang="en-US" altLang="zh-TW" dirty="0"/>
              <a:t>back</a:t>
            </a:r>
            <a:r>
              <a:rPr lang="zh-TW" altLang="en-US" dirty="0"/>
              <a:t> </a:t>
            </a:r>
            <a:r>
              <a:rPr lang="en-US" altLang="zh-TW" dirty="0"/>
              <a:t>to</a:t>
            </a:r>
            <a:r>
              <a:rPr lang="zh-TW" altLang="en-US" dirty="0"/>
              <a:t> </a:t>
            </a:r>
            <a:r>
              <a:rPr lang="en-US" altLang="zh-TW" dirty="0"/>
              <a:t>the</a:t>
            </a:r>
            <a:r>
              <a:rPr lang="zh-TW" altLang="en-US" dirty="0"/>
              <a:t> </a:t>
            </a:r>
            <a:r>
              <a:rPr lang="en-US" altLang="zh-TW" dirty="0"/>
              <a:t>figure.</a:t>
            </a:r>
            <a:r>
              <a:rPr lang="zh-TW" altLang="en-US" dirty="0"/>
              <a:t> </a:t>
            </a:r>
            <a:endParaRPr lang="en-US" altLang="zh-TW" dirty="0"/>
          </a:p>
          <a:p>
            <a:r>
              <a:rPr lang="en-US" altLang="zh-TW" dirty="0"/>
              <a:t>The</a:t>
            </a:r>
            <a:r>
              <a:rPr lang="zh-TW" altLang="en-US" dirty="0"/>
              <a:t> </a:t>
            </a:r>
            <a:r>
              <a:rPr lang="en-US" altLang="zh-TW" dirty="0"/>
              <a:t>increased</a:t>
            </a:r>
            <a:r>
              <a:rPr lang="zh-TW" altLang="en-US" dirty="0"/>
              <a:t> </a:t>
            </a:r>
            <a:r>
              <a:rPr lang="en-US" altLang="zh-TW" dirty="0"/>
              <a:t>executing</a:t>
            </a:r>
            <a:r>
              <a:rPr lang="zh-TW" altLang="en-US" dirty="0"/>
              <a:t> </a:t>
            </a:r>
            <a:r>
              <a:rPr lang="en-US" altLang="zh-TW" dirty="0"/>
              <a:t>time</a:t>
            </a:r>
            <a:r>
              <a:rPr lang="zh-TW" altLang="en-US" dirty="0"/>
              <a:t> </a:t>
            </a:r>
            <a:r>
              <a:rPr lang="en-US" altLang="zh-TW" dirty="0"/>
              <a:t>and</a:t>
            </a:r>
            <a:r>
              <a:rPr lang="zh-TW" altLang="en-US" dirty="0"/>
              <a:t> </a:t>
            </a:r>
            <a:r>
              <a:rPr lang="en-US" altLang="zh-TW" dirty="0"/>
              <a:t>additional</a:t>
            </a:r>
            <a:r>
              <a:rPr lang="zh-TW" altLang="en-US" dirty="0"/>
              <a:t> </a:t>
            </a:r>
            <a:r>
              <a:rPr lang="en-US" altLang="zh-TW" dirty="0"/>
              <a:t>device</a:t>
            </a:r>
            <a:r>
              <a:rPr lang="zh-TW" altLang="en-US" dirty="0"/>
              <a:t> </a:t>
            </a:r>
            <a:r>
              <a:rPr lang="en-US" altLang="zh-TW" dirty="0"/>
              <a:t>activities</a:t>
            </a:r>
            <a:r>
              <a:rPr lang="zh-TW" altLang="en-US" dirty="0"/>
              <a:t> </a:t>
            </a:r>
            <a:r>
              <a:rPr lang="en-US" altLang="zh-TW" dirty="0"/>
              <a:t>should</a:t>
            </a:r>
            <a:r>
              <a:rPr lang="zh-TW" altLang="en-US" dirty="0"/>
              <a:t> </a:t>
            </a:r>
            <a:r>
              <a:rPr lang="en-US" altLang="zh-TW" dirty="0"/>
              <a:t>be</a:t>
            </a:r>
            <a:r>
              <a:rPr lang="zh-TW" altLang="en-US" dirty="0"/>
              <a:t> </a:t>
            </a:r>
            <a:r>
              <a:rPr lang="en-US" altLang="zh-TW" dirty="0"/>
              <a:t>taken</a:t>
            </a:r>
            <a:r>
              <a:rPr lang="zh-TW" altLang="en-US" dirty="0"/>
              <a:t> </a:t>
            </a:r>
            <a:r>
              <a:rPr lang="en-US" altLang="zh-TW" dirty="0"/>
              <a:t>into</a:t>
            </a:r>
            <a:r>
              <a:rPr lang="zh-TW" altLang="en-US" dirty="0"/>
              <a:t> </a:t>
            </a:r>
            <a:r>
              <a:rPr lang="en-US" altLang="zh-TW" dirty="0"/>
              <a:t>account</a:t>
            </a:r>
            <a:r>
              <a:rPr lang="zh-TW" altLang="en-US" dirty="0"/>
              <a:t> </a:t>
            </a:r>
            <a:r>
              <a:rPr lang="en-US" altLang="zh-TW" dirty="0"/>
              <a:t>because</a:t>
            </a:r>
            <a:r>
              <a:rPr lang="zh-TW" altLang="en-US" dirty="0"/>
              <a:t> </a:t>
            </a:r>
            <a:r>
              <a:rPr lang="en-US" altLang="zh-TW" dirty="0"/>
              <a:t>they</a:t>
            </a:r>
            <a:r>
              <a:rPr lang="zh-TW" altLang="en-US" dirty="0"/>
              <a:t> </a:t>
            </a:r>
            <a:r>
              <a:rPr lang="en-US" altLang="zh-TW" dirty="0"/>
              <a:t>all</a:t>
            </a:r>
            <a:r>
              <a:rPr lang="zh-TW" altLang="en-US" dirty="0"/>
              <a:t> </a:t>
            </a:r>
            <a:r>
              <a:rPr lang="en-US" altLang="zh-TW" dirty="0"/>
              <a:t>consume</a:t>
            </a:r>
            <a:r>
              <a:rPr lang="zh-TW" altLang="en-US" dirty="0"/>
              <a:t> </a:t>
            </a:r>
            <a:r>
              <a:rPr lang="en-US" altLang="zh-TW" dirty="0"/>
              <a:t>power.</a:t>
            </a:r>
          </a:p>
          <a:p>
            <a:r>
              <a:rPr lang="en-US" altLang="zh-TW" dirty="0"/>
              <a:t>So</a:t>
            </a:r>
            <a:r>
              <a:rPr lang="zh-TW" altLang="en-US" dirty="0"/>
              <a:t> </a:t>
            </a:r>
            <a:r>
              <a:rPr lang="en-US" altLang="zh-TW" dirty="0"/>
              <a:t>the</a:t>
            </a:r>
            <a:r>
              <a:rPr lang="zh-TW" altLang="en-US" dirty="0"/>
              <a:t> </a:t>
            </a:r>
            <a:r>
              <a:rPr lang="en-US" altLang="zh-TW" dirty="0"/>
              <a:t>point</a:t>
            </a:r>
            <a:r>
              <a:rPr lang="zh-TW" altLang="en-US" dirty="0"/>
              <a:t> </a:t>
            </a:r>
            <a:r>
              <a:rPr lang="en-US" altLang="zh-TW" dirty="0"/>
              <a:t>is</a:t>
            </a:r>
            <a:r>
              <a:rPr lang="zh-TW" altLang="en-US" dirty="0"/>
              <a:t> </a:t>
            </a:r>
            <a:r>
              <a:rPr lang="en-US" altLang="zh-TW" dirty="0"/>
              <a:t>even</a:t>
            </a:r>
            <a:r>
              <a:rPr lang="zh-TW" altLang="en-US" dirty="0"/>
              <a:t> </a:t>
            </a:r>
            <a:r>
              <a:rPr lang="en-US" altLang="zh-TW" dirty="0"/>
              <a:t>though</a:t>
            </a:r>
            <a:r>
              <a:rPr lang="zh-TW" altLang="en-US" dirty="0"/>
              <a:t> </a:t>
            </a:r>
            <a:r>
              <a:rPr lang="en-US" altLang="zh-TW" dirty="0"/>
              <a:t>using</a:t>
            </a:r>
            <a:r>
              <a:rPr lang="zh-TW" altLang="en-US" dirty="0"/>
              <a:t> </a:t>
            </a:r>
            <a:r>
              <a:rPr lang="en-US" altLang="zh-TW" dirty="0"/>
              <a:t>DVFS</a:t>
            </a:r>
            <a:r>
              <a:rPr lang="zh-TW" altLang="en-US" dirty="0"/>
              <a:t> </a:t>
            </a:r>
            <a:r>
              <a:rPr lang="en-US" altLang="zh-TW" dirty="0"/>
              <a:t>could</a:t>
            </a:r>
            <a:r>
              <a:rPr lang="zh-TW" altLang="en-US" dirty="0"/>
              <a:t> </a:t>
            </a:r>
            <a:r>
              <a:rPr lang="en-US" altLang="zh-TW" dirty="0"/>
              <a:t>help</a:t>
            </a:r>
            <a:r>
              <a:rPr lang="zh-TW" altLang="en-US" dirty="0"/>
              <a:t> </a:t>
            </a:r>
            <a:r>
              <a:rPr lang="en-US" altLang="zh-TW" dirty="0"/>
              <a:t>save</a:t>
            </a:r>
            <a:r>
              <a:rPr lang="zh-TW" altLang="en-US" dirty="0"/>
              <a:t> </a:t>
            </a:r>
            <a:r>
              <a:rPr lang="en-US" altLang="zh-TW" dirty="0"/>
              <a:t>power,</a:t>
            </a:r>
            <a:r>
              <a:rPr lang="zh-TW" altLang="en-US" dirty="0"/>
              <a:t> </a:t>
            </a:r>
            <a:r>
              <a:rPr lang="en-US" altLang="zh-TW" dirty="0"/>
              <a:t>the</a:t>
            </a:r>
            <a:r>
              <a:rPr lang="zh-TW" altLang="en-US" dirty="0"/>
              <a:t> </a:t>
            </a:r>
            <a:r>
              <a:rPr lang="en-US" altLang="zh-TW" dirty="0"/>
              <a:t>long</a:t>
            </a:r>
            <a:r>
              <a:rPr lang="zh-TW" altLang="en-US" dirty="0"/>
              <a:t> </a:t>
            </a:r>
            <a:r>
              <a:rPr lang="en-US" altLang="zh-TW" dirty="0"/>
              <a:t>execution</a:t>
            </a:r>
            <a:r>
              <a:rPr lang="zh-TW" altLang="en-US" dirty="0"/>
              <a:t> </a:t>
            </a:r>
            <a:r>
              <a:rPr lang="en-US" altLang="zh-TW" dirty="0"/>
              <a:t>time</a:t>
            </a:r>
            <a:r>
              <a:rPr lang="zh-TW" altLang="en-US" dirty="0"/>
              <a:t> </a:t>
            </a:r>
            <a:r>
              <a:rPr lang="en-US" altLang="zh-TW" dirty="0"/>
              <a:t>will</a:t>
            </a:r>
            <a:r>
              <a:rPr lang="zh-TW" altLang="en-US" dirty="0"/>
              <a:t> </a:t>
            </a:r>
            <a:r>
              <a:rPr lang="en-US" altLang="zh-TW" dirty="0"/>
              <a:t>make</a:t>
            </a:r>
            <a:r>
              <a:rPr lang="zh-TW" altLang="en-US" dirty="0"/>
              <a:t> </a:t>
            </a:r>
            <a:r>
              <a:rPr lang="en-US" altLang="zh-TW" dirty="0"/>
              <a:t>the</a:t>
            </a:r>
            <a:r>
              <a:rPr lang="zh-TW" altLang="en-US" dirty="0"/>
              <a:t> </a:t>
            </a:r>
            <a:r>
              <a:rPr lang="en-US" altLang="zh-TW" dirty="0"/>
              <a:t>effectiveness</a:t>
            </a:r>
            <a:r>
              <a:rPr lang="zh-TW" altLang="en-US" dirty="0"/>
              <a:t> </a:t>
            </a:r>
            <a:r>
              <a:rPr lang="en-US" altLang="zh-TW" dirty="0"/>
              <a:t>of</a:t>
            </a:r>
            <a:r>
              <a:rPr lang="zh-TW" altLang="en-US" dirty="0"/>
              <a:t> </a:t>
            </a:r>
            <a:r>
              <a:rPr lang="en-US" altLang="zh-TW" dirty="0"/>
              <a:t>DVFS</a:t>
            </a:r>
            <a:r>
              <a:rPr lang="zh-TW" altLang="en-US" dirty="0"/>
              <a:t> </a:t>
            </a:r>
            <a:r>
              <a:rPr lang="en-US" altLang="zh-TW" dirty="0"/>
              <a:t>less</a:t>
            </a:r>
            <a:r>
              <a:rPr lang="zh-TW" altLang="en-US" dirty="0"/>
              <a:t> </a:t>
            </a:r>
            <a:r>
              <a:rPr lang="en-US" altLang="zh-TW" dirty="0"/>
              <a:t>significant.</a:t>
            </a:r>
            <a:r>
              <a:rPr lang="zh-TW" altLang="en-US" dirty="0"/>
              <a:t> </a:t>
            </a:r>
            <a:endParaRPr lang="en-US" altLang="zh-TW" dirty="0"/>
          </a:p>
        </p:txBody>
      </p:sp>
      <p:sp>
        <p:nvSpPr>
          <p:cNvPr id="4" name="Slide Number Placeholder 3"/>
          <p:cNvSpPr>
            <a:spLocks noGrp="1"/>
          </p:cNvSpPr>
          <p:nvPr>
            <p:ph type="sldNum" sz="quarter" idx="5"/>
          </p:nvPr>
        </p:nvSpPr>
        <p:spPr/>
        <p:txBody>
          <a:bodyPr/>
          <a:lstStyle/>
          <a:p>
            <a:fld id="{9C34773D-3191-4923-BF5E-51973E3717D6}" type="slidenum">
              <a:rPr lang="en-US" smtClean="0"/>
              <a:t>18</a:t>
            </a:fld>
            <a:endParaRPr lang="en-US"/>
          </a:p>
        </p:txBody>
      </p:sp>
    </p:spTree>
    <p:extLst>
      <p:ext uri="{BB962C8B-B14F-4D97-AF65-F5344CB8AC3E}">
        <p14:creationId xmlns:p14="http://schemas.microsoft.com/office/powerpoint/2010/main" val="1730173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Memory</a:t>
            </a:r>
            <a:r>
              <a:rPr lang="zh-TW" altLang="en-US" dirty="0"/>
              <a:t> </a:t>
            </a:r>
            <a:r>
              <a:rPr lang="en-US" altLang="zh-TW" dirty="0"/>
              <a:t>bound</a:t>
            </a:r>
            <a:r>
              <a:rPr lang="zh-TW" altLang="en-US" dirty="0"/>
              <a:t> </a:t>
            </a:r>
            <a:r>
              <a:rPr lang="en-US" altLang="zh-TW" dirty="0"/>
              <a:t>task</a:t>
            </a:r>
            <a:r>
              <a:rPr lang="zh-TW" altLang="en-US" dirty="0"/>
              <a:t> </a:t>
            </a:r>
            <a:r>
              <a:rPr lang="en-US" altLang="zh-TW" dirty="0"/>
              <a:t>means</a:t>
            </a:r>
            <a:r>
              <a:rPr lang="zh-TW" altLang="en-US" dirty="0"/>
              <a:t> </a:t>
            </a:r>
            <a:r>
              <a:rPr lang="en-US" altLang="zh-TW" dirty="0"/>
              <a:t>the</a:t>
            </a:r>
            <a:r>
              <a:rPr lang="zh-TW" altLang="en-US" dirty="0"/>
              <a:t> </a:t>
            </a:r>
            <a:r>
              <a:rPr lang="en-US" altLang="zh-TW" dirty="0" err="1"/>
              <a:t>cpu</a:t>
            </a:r>
            <a:r>
              <a:rPr lang="zh-TW" altLang="en-US" dirty="0"/>
              <a:t> </a:t>
            </a:r>
            <a:r>
              <a:rPr lang="en-US" altLang="zh-TW" dirty="0"/>
              <a:t>will</a:t>
            </a:r>
            <a:r>
              <a:rPr lang="zh-TW" altLang="en-US" dirty="0"/>
              <a:t> </a:t>
            </a:r>
            <a:r>
              <a:rPr lang="en-US" altLang="zh-TW" dirty="0"/>
              <a:t>access</a:t>
            </a:r>
            <a:r>
              <a:rPr lang="zh-TW" altLang="en-US" dirty="0"/>
              <a:t> </a:t>
            </a:r>
            <a:r>
              <a:rPr lang="en-US" altLang="zh-TW" dirty="0"/>
              <a:t>memory</a:t>
            </a:r>
            <a:r>
              <a:rPr lang="zh-TW" altLang="en-US" dirty="0"/>
              <a:t> </a:t>
            </a:r>
            <a:r>
              <a:rPr lang="en-US" altLang="zh-TW" dirty="0"/>
              <a:t>more</a:t>
            </a:r>
            <a:r>
              <a:rPr lang="zh-TW" altLang="en-US" dirty="0"/>
              <a:t> </a:t>
            </a:r>
            <a:r>
              <a:rPr lang="en-US" altLang="zh-TW" dirty="0"/>
              <a:t>frequently</a:t>
            </a:r>
          </a:p>
          <a:p>
            <a:r>
              <a:rPr lang="en-US" altLang="zh-TW" dirty="0" err="1"/>
              <a:t>Cpu</a:t>
            </a:r>
            <a:r>
              <a:rPr lang="zh-TW" altLang="en-US" dirty="0"/>
              <a:t> </a:t>
            </a:r>
            <a:r>
              <a:rPr lang="en-US" altLang="zh-TW" dirty="0"/>
              <a:t>bound</a:t>
            </a:r>
            <a:r>
              <a:rPr lang="zh-TW" altLang="en-US" dirty="0"/>
              <a:t> </a:t>
            </a:r>
            <a:r>
              <a:rPr lang="en-US" altLang="zh-TW" dirty="0"/>
              <a:t>task</a:t>
            </a:r>
            <a:r>
              <a:rPr lang="zh-TW" altLang="en-US" dirty="0"/>
              <a:t> </a:t>
            </a:r>
            <a:r>
              <a:rPr lang="en-US" altLang="zh-TW" dirty="0"/>
              <a:t>means</a:t>
            </a:r>
            <a:r>
              <a:rPr lang="zh-TW" altLang="en-US" dirty="0"/>
              <a:t> </a:t>
            </a:r>
            <a:r>
              <a:rPr lang="en-US" altLang="zh-TW" dirty="0"/>
              <a:t>the</a:t>
            </a:r>
            <a:r>
              <a:rPr lang="zh-TW" altLang="en-US" dirty="0"/>
              <a:t> </a:t>
            </a:r>
            <a:r>
              <a:rPr lang="en-US" altLang="zh-TW" dirty="0"/>
              <a:t>workload</a:t>
            </a:r>
            <a:r>
              <a:rPr lang="zh-TW" altLang="en-US" dirty="0"/>
              <a:t> </a:t>
            </a:r>
            <a:r>
              <a:rPr lang="en-US" altLang="zh-TW" dirty="0"/>
              <a:t>is</a:t>
            </a:r>
            <a:r>
              <a:rPr lang="zh-TW" altLang="en-US" dirty="0"/>
              <a:t> </a:t>
            </a:r>
            <a:r>
              <a:rPr lang="en-US" altLang="zh-TW" dirty="0"/>
              <a:t>largely</a:t>
            </a:r>
            <a:r>
              <a:rPr lang="zh-TW" altLang="en-US" dirty="0"/>
              <a:t> </a:t>
            </a:r>
            <a:r>
              <a:rPr lang="en-US" altLang="zh-TW" dirty="0"/>
              <a:t>depending</a:t>
            </a:r>
            <a:r>
              <a:rPr lang="zh-TW" altLang="en-US" dirty="0"/>
              <a:t> </a:t>
            </a:r>
            <a:r>
              <a:rPr lang="en-US" altLang="zh-TW" dirty="0"/>
              <a:t>on</a:t>
            </a:r>
            <a:r>
              <a:rPr lang="zh-TW" altLang="en-US" dirty="0"/>
              <a:t> </a:t>
            </a:r>
            <a:r>
              <a:rPr lang="en-US" altLang="zh-TW" dirty="0"/>
              <a:t>the</a:t>
            </a:r>
            <a:r>
              <a:rPr lang="zh-TW" altLang="en-US" dirty="0"/>
              <a:t> </a:t>
            </a:r>
            <a:r>
              <a:rPr lang="en-US" altLang="zh-TW" dirty="0"/>
              <a:t>CPU.</a:t>
            </a:r>
          </a:p>
          <a:p>
            <a:r>
              <a:rPr lang="en-US" altLang="zh-TW" dirty="0"/>
              <a:t>However,</a:t>
            </a:r>
            <a:r>
              <a:rPr lang="zh-TW" altLang="en-US" dirty="0"/>
              <a:t> </a:t>
            </a:r>
            <a:r>
              <a:rPr lang="en-US" altLang="zh-TW" dirty="0"/>
              <a:t>these</a:t>
            </a:r>
            <a:r>
              <a:rPr lang="zh-TW" altLang="en-US" dirty="0"/>
              <a:t> </a:t>
            </a:r>
            <a:r>
              <a:rPr lang="en-US" altLang="zh-TW" dirty="0"/>
              <a:t>tasks</a:t>
            </a:r>
            <a:r>
              <a:rPr lang="zh-TW" altLang="en-US" dirty="0"/>
              <a:t> </a:t>
            </a:r>
            <a:r>
              <a:rPr lang="en-US" altLang="zh-TW" dirty="0"/>
              <a:t>will</a:t>
            </a:r>
            <a:r>
              <a:rPr lang="zh-TW" altLang="en-US" dirty="0"/>
              <a:t> </a:t>
            </a:r>
            <a:r>
              <a:rPr lang="en-US" altLang="zh-TW" dirty="0"/>
              <a:t>be</a:t>
            </a:r>
            <a:r>
              <a:rPr lang="zh-TW" altLang="en-US" dirty="0"/>
              <a:t> </a:t>
            </a:r>
            <a:r>
              <a:rPr lang="en-US" altLang="zh-TW" dirty="0"/>
              <a:t>affected</a:t>
            </a:r>
            <a:r>
              <a:rPr lang="zh-TW" altLang="en-US" dirty="0"/>
              <a:t> </a:t>
            </a:r>
            <a:r>
              <a:rPr lang="en-US" altLang="zh-TW" dirty="0"/>
              <a:t>by</a:t>
            </a:r>
            <a:r>
              <a:rPr lang="zh-TW" altLang="en-US" dirty="0"/>
              <a:t> </a:t>
            </a:r>
            <a:r>
              <a:rPr lang="en-US" altLang="zh-TW" dirty="0"/>
              <a:t>using</a:t>
            </a:r>
            <a:r>
              <a:rPr lang="zh-TW" altLang="en-US" dirty="0"/>
              <a:t> </a:t>
            </a:r>
            <a:r>
              <a:rPr lang="en-US" altLang="zh-TW" dirty="0"/>
              <a:t>DVFS</a:t>
            </a:r>
            <a:r>
              <a:rPr lang="zh-TW" altLang="en-US" dirty="0"/>
              <a:t> </a:t>
            </a:r>
            <a:r>
              <a:rPr lang="en-US" altLang="zh-TW" dirty="0"/>
              <a:t>due</a:t>
            </a:r>
            <a:r>
              <a:rPr lang="zh-TW" altLang="en-US" dirty="0"/>
              <a:t> </a:t>
            </a:r>
            <a:r>
              <a:rPr lang="en-US" altLang="zh-TW" dirty="0"/>
              <a:t>to</a:t>
            </a:r>
            <a:r>
              <a:rPr lang="zh-TW" altLang="en-US" dirty="0"/>
              <a:t> </a:t>
            </a:r>
            <a:r>
              <a:rPr lang="en-US" altLang="zh-TW" dirty="0"/>
              <a:t>the</a:t>
            </a:r>
            <a:r>
              <a:rPr lang="zh-TW" altLang="en-US" dirty="0"/>
              <a:t> </a:t>
            </a:r>
            <a:r>
              <a:rPr lang="en-US" altLang="zh-TW" dirty="0"/>
              <a:t>lower</a:t>
            </a:r>
            <a:r>
              <a:rPr lang="zh-TW" altLang="en-US" dirty="0"/>
              <a:t> </a:t>
            </a:r>
            <a:r>
              <a:rPr lang="en-US" altLang="zh-TW" dirty="0" err="1"/>
              <a:t>cpu</a:t>
            </a:r>
            <a:r>
              <a:rPr lang="zh-TW" altLang="en-US" dirty="0"/>
              <a:t> </a:t>
            </a:r>
            <a:r>
              <a:rPr lang="en-US" altLang="zh-TW" dirty="0"/>
              <a:t>frequency.</a:t>
            </a:r>
          </a:p>
          <a:p>
            <a:r>
              <a:rPr lang="en-US" altLang="zh-TW" dirty="0"/>
              <a:t>It</a:t>
            </a:r>
            <a:r>
              <a:rPr lang="zh-TW" altLang="en-US" dirty="0"/>
              <a:t> </a:t>
            </a:r>
            <a:r>
              <a:rPr lang="en-US" altLang="zh-TW" dirty="0"/>
              <a:t>will</a:t>
            </a:r>
            <a:r>
              <a:rPr lang="zh-TW" altLang="en-US" dirty="0"/>
              <a:t> </a:t>
            </a:r>
            <a:r>
              <a:rPr lang="en-US" altLang="zh-TW" dirty="0"/>
              <a:t>take</a:t>
            </a:r>
            <a:r>
              <a:rPr lang="zh-TW" altLang="en-US" dirty="0"/>
              <a:t> </a:t>
            </a:r>
            <a:r>
              <a:rPr lang="en-US" altLang="zh-TW" dirty="0"/>
              <a:t>more</a:t>
            </a:r>
            <a:r>
              <a:rPr lang="zh-TW" altLang="en-US" dirty="0"/>
              <a:t> </a:t>
            </a:r>
            <a:r>
              <a:rPr lang="en-US" altLang="zh-TW" dirty="0"/>
              <a:t>time</a:t>
            </a:r>
            <a:r>
              <a:rPr lang="zh-TW" altLang="en-US" dirty="0"/>
              <a:t> </a:t>
            </a:r>
            <a:r>
              <a:rPr lang="en-US" altLang="zh-TW" dirty="0"/>
              <a:t>to</a:t>
            </a:r>
            <a:r>
              <a:rPr lang="zh-TW" altLang="en-US" dirty="0"/>
              <a:t> </a:t>
            </a:r>
            <a:r>
              <a:rPr lang="en-US" altLang="zh-TW" dirty="0"/>
              <a:t>execute</a:t>
            </a:r>
            <a:r>
              <a:rPr lang="zh-TW" altLang="en-US" dirty="0"/>
              <a:t> </a:t>
            </a:r>
            <a:r>
              <a:rPr lang="en-US" altLang="zh-TW" dirty="0"/>
              <a:t>the</a:t>
            </a:r>
            <a:r>
              <a:rPr lang="zh-TW" altLang="en-US" dirty="0"/>
              <a:t> </a:t>
            </a:r>
            <a:r>
              <a:rPr lang="en-US" altLang="zh-TW" dirty="0"/>
              <a:t>processes.</a:t>
            </a:r>
          </a:p>
          <a:p>
            <a:r>
              <a:rPr lang="en-US" altLang="zh-TW" dirty="0"/>
              <a:t>For</a:t>
            </a:r>
            <a:r>
              <a:rPr lang="zh-TW" altLang="en-US" dirty="0"/>
              <a:t> </a:t>
            </a:r>
            <a:r>
              <a:rPr lang="en-US" altLang="zh-TW" dirty="0"/>
              <a:t>the</a:t>
            </a:r>
            <a:r>
              <a:rPr lang="zh-TW" altLang="en-US" dirty="0"/>
              <a:t> </a:t>
            </a:r>
            <a:r>
              <a:rPr lang="en-US" altLang="zh-TW" dirty="0" err="1"/>
              <a:t>cpu</a:t>
            </a:r>
            <a:r>
              <a:rPr lang="zh-TW" altLang="en-US" dirty="0"/>
              <a:t> </a:t>
            </a:r>
            <a:r>
              <a:rPr lang="en-US" altLang="zh-TW" dirty="0"/>
              <a:t>bound</a:t>
            </a:r>
            <a:r>
              <a:rPr lang="zh-TW" altLang="en-US" dirty="0"/>
              <a:t> </a:t>
            </a:r>
            <a:r>
              <a:rPr lang="en-US" altLang="zh-TW" dirty="0"/>
              <a:t>task,</a:t>
            </a:r>
            <a:r>
              <a:rPr lang="zh-TW" altLang="en-US" dirty="0"/>
              <a:t> </a:t>
            </a:r>
            <a:r>
              <a:rPr lang="en-US" altLang="zh-TW" dirty="0"/>
              <a:t>due</a:t>
            </a:r>
            <a:r>
              <a:rPr lang="zh-TW" altLang="en-US" dirty="0"/>
              <a:t> </a:t>
            </a:r>
            <a:r>
              <a:rPr lang="en-US" altLang="zh-TW" dirty="0"/>
              <a:t>to</a:t>
            </a:r>
            <a:r>
              <a:rPr lang="zh-TW" altLang="en-US" dirty="0"/>
              <a:t> </a:t>
            </a:r>
            <a:r>
              <a:rPr lang="en-US" altLang="zh-TW" dirty="0"/>
              <a:t>the</a:t>
            </a:r>
            <a:r>
              <a:rPr lang="zh-TW" altLang="en-US" dirty="0"/>
              <a:t> </a:t>
            </a:r>
            <a:r>
              <a:rPr lang="en-US" altLang="zh-TW" dirty="0"/>
              <a:t>low</a:t>
            </a:r>
            <a:r>
              <a:rPr lang="zh-TW" altLang="en-US" dirty="0"/>
              <a:t> </a:t>
            </a:r>
            <a:r>
              <a:rPr lang="en-US" altLang="zh-TW" dirty="0"/>
              <a:t>frequency,</a:t>
            </a:r>
            <a:r>
              <a:rPr lang="zh-TW" altLang="en-US" dirty="0"/>
              <a:t> </a:t>
            </a:r>
            <a:r>
              <a:rPr lang="en-US" altLang="zh-TW" dirty="0"/>
              <a:t>the</a:t>
            </a:r>
            <a:r>
              <a:rPr lang="zh-TW" altLang="en-US" dirty="0"/>
              <a:t> </a:t>
            </a:r>
            <a:r>
              <a:rPr lang="en-US" altLang="zh-TW" dirty="0"/>
              <a:t>time</a:t>
            </a:r>
            <a:r>
              <a:rPr lang="zh-TW" altLang="en-US" dirty="0"/>
              <a:t> </a:t>
            </a:r>
            <a:r>
              <a:rPr lang="en-US" altLang="zh-TW" dirty="0"/>
              <a:t>of</a:t>
            </a:r>
            <a:r>
              <a:rPr lang="zh-TW" altLang="en-US" dirty="0"/>
              <a:t> </a:t>
            </a:r>
            <a:r>
              <a:rPr lang="en-US" altLang="zh-TW" dirty="0"/>
              <a:t>delay</a:t>
            </a:r>
            <a:r>
              <a:rPr lang="zh-TW" altLang="en-US" dirty="0"/>
              <a:t> </a:t>
            </a:r>
            <a:r>
              <a:rPr lang="en-US" altLang="zh-TW" dirty="0"/>
              <a:t>will</a:t>
            </a:r>
            <a:r>
              <a:rPr lang="zh-TW" altLang="en-US" dirty="0"/>
              <a:t> </a:t>
            </a:r>
            <a:r>
              <a:rPr lang="en-US" altLang="zh-TW" dirty="0"/>
              <a:t>be</a:t>
            </a:r>
            <a:r>
              <a:rPr lang="zh-TW" altLang="en-US" dirty="0"/>
              <a:t> </a:t>
            </a:r>
            <a:r>
              <a:rPr lang="en-US" altLang="zh-TW" dirty="0"/>
              <a:t>higher</a:t>
            </a:r>
          </a:p>
          <a:p>
            <a:r>
              <a:rPr lang="en-US" altLang="zh-TW" dirty="0" err="1"/>
              <a:t>Compaer</a:t>
            </a:r>
            <a:r>
              <a:rPr lang="zh-TW" altLang="en-US" dirty="0"/>
              <a:t> </a:t>
            </a:r>
            <a:r>
              <a:rPr lang="en-US" altLang="zh-TW" dirty="0"/>
              <a:t>to</a:t>
            </a:r>
            <a:r>
              <a:rPr lang="zh-TW" altLang="en-US" dirty="0"/>
              <a:t> </a:t>
            </a:r>
            <a:r>
              <a:rPr lang="en-US" altLang="zh-TW" dirty="0" err="1"/>
              <a:t>cpu</a:t>
            </a:r>
            <a:r>
              <a:rPr lang="zh-TW" altLang="en-US" dirty="0"/>
              <a:t> </a:t>
            </a:r>
            <a:r>
              <a:rPr lang="en-US" altLang="zh-TW" dirty="0"/>
              <a:t>bound</a:t>
            </a:r>
            <a:r>
              <a:rPr lang="zh-TW" altLang="en-US" dirty="0"/>
              <a:t> </a:t>
            </a:r>
            <a:r>
              <a:rPr lang="en-US" altLang="zh-TW" dirty="0"/>
              <a:t>task,</a:t>
            </a:r>
            <a:r>
              <a:rPr lang="zh-TW" altLang="en-US" dirty="0"/>
              <a:t> </a:t>
            </a:r>
            <a:r>
              <a:rPr lang="en-US" altLang="zh-TW" dirty="0"/>
              <a:t>memory</a:t>
            </a:r>
            <a:r>
              <a:rPr lang="zh-TW" altLang="en-US" dirty="0"/>
              <a:t> </a:t>
            </a:r>
            <a:r>
              <a:rPr lang="en-US" altLang="zh-TW" dirty="0"/>
              <a:t>bound</a:t>
            </a:r>
            <a:r>
              <a:rPr lang="zh-TW" altLang="en-US" dirty="0"/>
              <a:t> </a:t>
            </a:r>
            <a:r>
              <a:rPr lang="en-US" altLang="zh-TW" dirty="0"/>
              <a:t>task</a:t>
            </a:r>
            <a:r>
              <a:rPr lang="zh-TW" altLang="en-US" dirty="0"/>
              <a:t> </a:t>
            </a:r>
            <a:r>
              <a:rPr lang="en-US" altLang="zh-TW" dirty="0"/>
              <a:t>requires</a:t>
            </a:r>
            <a:r>
              <a:rPr lang="zh-TW" altLang="en-US" dirty="0"/>
              <a:t> </a:t>
            </a:r>
            <a:r>
              <a:rPr lang="en-US" altLang="zh-TW" dirty="0"/>
              <a:t>more</a:t>
            </a:r>
            <a:r>
              <a:rPr lang="zh-TW" altLang="en-US" dirty="0"/>
              <a:t> </a:t>
            </a:r>
            <a:r>
              <a:rPr lang="en-US" altLang="zh-TW" dirty="0"/>
              <a:t>memory</a:t>
            </a:r>
            <a:r>
              <a:rPr lang="zh-TW" altLang="en-US" dirty="0"/>
              <a:t> </a:t>
            </a:r>
            <a:r>
              <a:rPr lang="en-US" altLang="zh-TW" dirty="0"/>
              <a:t>access,</a:t>
            </a:r>
            <a:r>
              <a:rPr lang="zh-TW" altLang="en-US" dirty="0"/>
              <a:t> </a:t>
            </a:r>
            <a:r>
              <a:rPr lang="en-US" altLang="zh-TW" dirty="0"/>
              <a:t>depending</a:t>
            </a:r>
            <a:r>
              <a:rPr lang="zh-TW" altLang="en-US" dirty="0"/>
              <a:t> </a:t>
            </a:r>
            <a:r>
              <a:rPr lang="en-US" altLang="zh-TW" dirty="0"/>
              <a:t>more</a:t>
            </a:r>
            <a:r>
              <a:rPr lang="zh-TW" altLang="en-US" dirty="0"/>
              <a:t> </a:t>
            </a:r>
            <a:r>
              <a:rPr lang="en-US" altLang="zh-TW" dirty="0"/>
              <a:t>on</a:t>
            </a:r>
            <a:r>
              <a:rPr lang="zh-TW" altLang="en-US" dirty="0"/>
              <a:t> </a:t>
            </a:r>
            <a:r>
              <a:rPr lang="en-US" altLang="zh-TW" dirty="0"/>
              <a:t>the</a:t>
            </a:r>
            <a:r>
              <a:rPr lang="zh-TW" altLang="en-US" dirty="0"/>
              <a:t> </a:t>
            </a:r>
            <a:r>
              <a:rPr lang="en-US" altLang="zh-TW" dirty="0"/>
              <a:t>speed</a:t>
            </a:r>
            <a:r>
              <a:rPr lang="zh-TW" altLang="en-US" dirty="0"/>
              <a:t> </a:t>
            </a:r>
            <a:r>
              <a:rPr lang="en-US" altLang="zh-TW" dirty="0"/>
              <a:t>of</a:t>
            </a:r>
            <a:r>
              <a:rPr lang="zh-TW" altLang="en-US" dirty="0"/>
              <a:t> </a:t>
            </a:r>
            <a:r>
              <a:rPr lang="en-US" altLang="zh-TW" dirty="0"/>
              <a:t>I/O</a:t>
            </a:r>
            <a:r>
              <a:rPr lang="zh-TW" altLang="en-US" dirty="0"/>
              <a:t> </a:t>
            </a:r>
            <a:endParaRPr lang="en-US" altLang="zh-TW" dirty="0"/>
          </a:p>
          <a:p>
            <a:r>
              <a:rPr lang="en-US" altLang="zh-TW" dirty="0"/>
              <a:t>The</a:t>
            </a:r>
            <a:r>
              <a:rPr lang="zh-TW" altLang="en-US" dirty="0"/>
              <a:t> </a:t>
            </a:r>
            <a:r>
              <a:rPr lang="en-US" altLang="zh-TW" dirty="0"/>
              <a:t>time</a:t>
            </a:r>
            <a:r>
              <a:rPr lang="zh-TW" altLang="en-US" dirty="0"/>
              <a:t> </a:t>
            </a:r>
            <a:r>
              <a:rPr lang="en-US" altLang="zh-TW" dirty="0"/>
              <a:t>of</a:t>
            </a:r>
            <a:r>
              <a:rPr lang="zh-TW" altLang="en-US" dirty="0"/>
              <a:t> </a:t>
            </a:r>
            <a:r>
              <a:rPr lang="en-US" altLang="zh-TW" dirty="0"/>
              <a:t>delay</a:t>
            </a:r>
            <a:r>
              <a:rPr lang="zh-TW" altLang="en-US" dirty="0"/>
              <a:t> </a:t>
            </a:r>
            <a:r>
              <a:rPr lang="en-US" altLang="zh-TW" dirty="0"/>
              <a:t>is</a:t>
            </a:r>
            <a:r>
              <a:rPr lang="zh-TW" altLang="en-US" dirty="0"/>
              <a:t> </a:t>
            </a:r>
            <a:r>
              <a:rPr lang="en-US" altLang="zh-TW" dirty="0"/>
              <a:t>not</a:t>
            </a:r>
            <a:r>
              <a:rPr lang="zh-TW" altLang="en-US" dirty="0"/>
              <a:t> </a:t>
            </a:r>
            <a:r>
              <a:rPr lang="en-US" altLang="zh-TW" dirty="0"/>
              <a:t>as</a:t>
            </a:r>
            <a:r>
              <a:rPr lang="zh-TW" altLang="en-US" dirty="0"/>
              <a:t> </a:t>
            </a:r>
            <a:r>
              <a:rPr lang="en-US" altLang="zh-TW" dirty="0"/>
              <a:t>significant</a:t>
            </a:r>
            <a:r>
              <a:rPr lang="zh-TW" altLang="en-US" dirty="0"/>
              <a:t> </a:t>
            </a:r>
            <a:r>
              <a:rPr lang="en-US" altLang="zh-TW" dirty="0"/>
              <a:t>as</a:t>
            </a:r>
            <a:r>
              <a:rPr lang="zh-TW" altLang="en-US" dirty="0"/>
              <a:t> </a:t>
            </a:r>
            <a:r>
              <a:rPr lang="en-US" altLang="zh-TW" dirty="0" err="1"/>
              <a:t>cpu</a:t>
            </a:r>
            <a:r>
              <a:rPr lang="zh-TW" altLang="en-US" dirty="0"/>
              <a:t> </a:t>
            </a:r>
            <a:r>
              <a:rPr lang="en-US" altLang="zh-TW" dirty="0"/>
              <a:t>bound</a:t>
            </a:r>
            <a:r>
              <a:rPr lang="zh-TW" altLang="en-US" dirty="0"/>
              <a:t> </a:t>
            </a:r>
            <a:r>
              <a:rPr lang="en-US" altLang="zh-TW" dirty="0"/>
              <a:t>task,</a:t>
            </a:r>
            <a:r>
              <a:rPr lang="zh-TW" altLang="en-US" dirty="0"/>
              <a:t> </a:t>
            </a:r>
            <a:r>
              <a:rPr lang="en-US" altLang="zh-TW" dirty="0"/>
              <a:t>which</a:t>
            </a:r>
            <a:r>
              <a:rPr lang="zh-TW" altLang="en-US" dirty="0"/>
              <a:t> </a:t>
            </a:r>
            <a:r>
              <a:rPr lang="en-US" altLang="zh-TW" dirty="0"/>
              <a:t>we</a:t>
            </a:r>
            <a:r>
              <a:rPr lang="zh-TW" altLang="en-US" dirty="0"/>
              <a:t> </a:t>
            </a:r>
            <a:r>
              <a:rPr lang="en-US" altLang="zh-TW" dirty="0"/>
              <a:t>will</a:t>
            </a:r>
            <a:r>
              <a:rPr lang="zh-TW" altLang="en-US" dirty="0"/>
              <a:t> </a:t>
            </a:r>
            <a:r>
              <a:rPr lang="en-US" altLang="zh-TW" dirty="0"/>
              <a:t>see</a:t>
            </a:r>
            <a:r>
              <a:rPr lang="zh-TW" altLang="en-US" dirty="0"/>
              <a:t> </a:t>
            </a:r>
            <a:r>
              <a:rPr lang="en-US" altLang="zh-TW" dirty="0"/>
              <a:t>the</a:t>
            </a:r>
            <a:r>
              <a:rPr lang="zh-TW" altLang="en-US" dirty="0"/>
              <a:t> </a:t>
            </a:r>
            <a:r>
              <a:rPr lang="en-US" altLang="zh-TW" dirty="0"/>
              <a:t>result</a:t>
            </a:r>
            <a:r>
              <a:rPr lang="zh-TW" altLang="en-US" dirty="0"/>
              <a:t> </a:t>
            </a:r>
            <a:r>
              <a:rPr lang="en-US" altLang="zh-TW" dirty="0"/>
              <a:t>later.</a:t>
            </a:r>
          </a:p>
          <a:p>
            <a:endParaRPr lang="en-US" altLang="zh-TW" dirty="0"/>
          </a:p>
        </p:txBody>
      </p:sp>
      <p:sp>
        <p:nvSpPr>
          <p:cNvPr id="4" name="Slide Number Placeholder 3"/>
          <p:cNvSpPr>
            <a:spLocks noGrp="1"/>
          </p:cNvSpPr>
          <p:nvPr>
            <p:ph type="sldNum" sz="quarter" idx="5"/>
          </p:nvPr>
        </p:nvSpPr>
        <p:spPr/>
        <p:txBody>
          <a:bodyPr/>
          <a:lstStyle/>
          <a:p>
            <a:fld id="{9C34773D-3191-4923-BF5E-51973E3717D6}" type="slidenum">
              <a:rPr lang="en-US" smtClean="0"/>
              <a:t>19</a:t>
            </a:fld>
            <a:endParaRPr lang="en-US"/>
          </a:p>
        </p:txBody>
      </p:sp>
    </p:spTree>
    <p:extLst>
      <p:ext uri="{BB962C8B-B14F-4D97-AF65-F5344CB8AC3E}">
        <p14:creationId xmlns:p14="http://schemas.microsoft.com/office/powerpoint/2010/main" val="24076190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Lower</a:t>
            </a:r>
            <a:r>
              <a:rPr lang="zh-TW" altLang="en-US" dirty="0"/>
              <a:t> </a:t>
            </a:r>
            <a:r>
              <a:rPr lang="en-US" altLang="zh-TW" dirty="0"/>
              <a:t>memory</a:t>
            </a:r>
            <a:r>
              <a:rPr lang="zh-TW" altLang="en-US" dirty="0"/>
              <a:t> </a:t>
            </a:r>
            <a:r>
              <a:rPr lang="en-US" altLang="zh-TW" dirty="0"/>
              <a:t>latency</a:t>
            </a:r>
            <a:r>
              <a:rPr lang="zh-TW" altLang="en-US" dirty="0"/>
              <a:t> </a:t>
            </a:r>
            <a:r>
              <a:rPr lang="en-US" altLang="zh-TW" dirty="0"/>
              <a:t>would</a:t>
            </a:r>
            <a:r>
              <a:rPr lang="zh-TW" altLang="en-US" dirty="0"/>
              <a:t> </a:t>
            </a:r>
            <a:r>
              <a:rPr lang="en-US" altLang="zh-TW" dirty="0"/>
              <a:t>be</a:t>
            </a:r>
            <a:r>
              <a:rPr lang="zh-TW" altLang="en-US" dirty="0"/>
              <a:t> </a:t>
            </a:r>
            <a:r>
              <a:rPr lang="en-US" altLang="zh-TW" dirty="0"/>
              <a:t>great</a:t>
            </a:r>
            <a:r>
              <a:rPr lang="zh-TW" altLang="en-US" dirty="0"/>
              <a:t> </a:t>
            </a:r>
            <a:r>
              <a:rPr lang="en-US" altLang="zh-TW" dirty="0"/>
              <a:t>for</a:t>
            </a:r>
            <a:r>
              <a:rPr lang="zh-TW" altLang="en-US" dirty="0"/>
              <a:t> </a:t>
            </a:r>
            <a:r>
              <a:rPr lang="en-US" altLang="zh-TW" dirty="0"/>
              <a:t>the</a:t>
            </a:r>
            <a:r>
              <a:rPr lang="zh-TW" altLang="en-US" dirty="0"/>
              <a:t> </a:t>
            </a:r>
            <a:r>
              <a:rPr lang="en-US" altLang="zh-TW" dirty="0"/>
              <a:t>memory</a:t>
            </a:r>
            <a:r>
              <a:rPr lang="zh-TW" altLang="en-US" dirty="0"/>
              <a:t> </a:t>
            </a:r>
            <a:r>
              <a:rPr lang="en-US" altLang="zh-TW" dirty="0"/>
              <a:t>bound</a:t>
            </a:r>
            <a:r>
              <a:rPr lang="zh-TW" altLang="en-US" dirty="0"/>
              <a:t> </a:t>
            </a:r>
            <a:r>
              <a:rPr lang="en-US" altLang="zh-TW" dirty="0"/>
              <a:t>task,</a:t>
            </a:r>
            <a:r>
              <a:rPr lang="zh-TW" altLang="en-US" dirty="0"/>
              <a:t> </a:t>
            </a:r>
            <a:r>
              <a:rPr lang="en-US" altLang="zh-TW" dirty="0"/>
              <a:t>the</a:t>
            </a:r>
            <a:r>
              <a:rPr lang="zh-TW" altLang="en-US" dirty="0"/>
              <a:t> </a:t>
            </a:r>
            <a:r>
              <a:rPr lang="en-US" altLang="zh-TW" dirty="0"/>
              <a:t>delayed</a:t>
            </a:r>
            <a:r>
              <a:rPr lang="zh-TW" altLang="en-US" dirty="0"/>
              <a:t> </a:t>
            </a:r>
            <a:r>
              <a:rPr lang="en-US" altLang="zh-TW" dirty="0"/>
              <a:t>time</a:t>
            </a:r>
            <a:r>
              <a:rPr lang="zh-TW" altLang="en-US" dirty="0"/>
              <a:t> </a:t>
            </a:r>
            <a:r>
              <a:rPr lang="en-US" altLang="zh-TW" dirty="0"/>
              <a:t>could</a:t>
            </a:r>
            <a:r>
              <a:rPr lang="zh-TW" altLang="en-US" dirty="0"/>
              <a:t> </a:t>
            </a:r>
            <a:r>
              <a:rPr lang="en-US" altLang="zh-TW" dirty="0"/>
              <a:t>be</a:t>
            </a:r>
            <a:r>
              <a:rPr lang="zh-TW" altLang="en-US" dirty="0"/>
              <a:t> </a:t>
            </a:r>
            <a:r>
              <a:rPr lang="en-US" altLang="zh-TW" dirty="0"/>
              <a:t>lower.</a:t>
            </a:r>
            <a:r>
              <a:rPr lang="zh-TW" altLang="en-US" dirty="0"/>
              <a:t> </a:t>
            </a:r>
            <a:endParaRPr lang="en-US" altLang="zh-TW" dirty="0"/>
          </a:p>
          <a:p>
            <a:endParaRPr lang="en-US" altLang="zh-TW" dirty="0"/>
          </a:p>
          <a:p>
            <a:r>
              <a:rPr lang="en-US" altLang="zh-TW" dirty="0"/>
              <a:t>APIC:</a:t>
            </a:r>
            <a:r>
              <a:rPr lang="zh-TW" altLang="en-US" dirty="0"/>
              <a:t>  </a:t>
            </a:r>
            <a:r>
              <a:rPr lang="en-US" b="1" i="0" dirty="0">
                <a:solidFill>
                  <a:srgbClr val="EEEEEE"/>
                </a:solidFill>
                <a:effectLst/>
                <a:latin typeface="Verdana" panose="020B0604030504040204" pitchFamily="34" charset="0"/>
              </a:rPr>
              <a:t>Advanced Programmable Interrupt Controller</a:t>
            </a:r>
            <a:r>
              <a:rPr lang="en-US" altLang="zh-TW" b="1" i="0" dirty="0">
                <a:solidFill>
                  <a:srgbClr val="EEEEEE"/>
                </a:solidFill>
                <a:effectLst/>
                <a:latin typeface="Verdana" panose="020B0604030504040204" pitchFamily="34" charset="0"/>
              </a:rPr>
              <a:t>,</a:t>
            </a:r>
            <a:r>
              <a:rPr lang="zh-TW" altLang="en-US" b="1" i="0" dirty="0">
                <a:solidFill>
                  <a:srgbClr val="EEEEEE"/>
                </a:solidFill>
                <a:effectLst/>
                <a:latin typeface="Verdana" panose="020B0604030504040204" pitchFamily="34" charset="0"/>
              </a:rPr>
              <a:t> </a:t>
            </a:r>
            <a:r>
              <a:rPr lang="en-US" altLang="zh-TW" b="1" i="0" dirty="0">
                <a:solidFill>
                  <a:srgbClr val="EEEEEE"/>
                </a:solidFill>
                <a:effectLst/>
                <a:latin typeface="Verdana" panose="020B0604030504040204" pitchFamily="34" charset="0"/>
              </a:rPr>
              <a:t>using</a:t>
            </a:r>
            <a:r>
              <a:rPr lang="zh-TW" altLang="en-US" b="1" i="0" dirty="0">
                <a:solidFill>
                  <a:srgbClr val="EEEEEE"/>
                </a:solidFill>
                <a:effectLst/>
                <a:latin typeface="Verdana" panose="020B0604030504040204" pitchFamily="34" charset="0"/>
              </a:rPr>
              <a:t> </a:t>
            </a:r>
            <a:r>
              <a:rPr lang="en-US" altLang="zh-TW" b="1" i="0" dirty="0">
                <a:solidFill>
                  <a:srgbClr val="EEEEEE"/>
                </a:solidFill>
                <a:effectLst/>
                <a:latin typeface="Verdana" panose="020B0604030504040204" pitchFamily="34" charset="0"/>
              </a:rPr>
              <a:t>to</a:t>
            </a:r>
            <a:r>
              <a:rPr lang="zh-TW" altLang="en-US" b="1" i="0" dirty="0">
                <a:solidFill>
                  <a:srgbClr val="EEEEEE"/>
                </a:solidFill>
                <a:effectLst/>
                <a:latin typeface="Verdana" panose="020B0604030504040204" pitchFamily="34" charset="0"/>
              </a:rPr>
              <a:t> </a:t>
            </a:r>
            <a:r>
              <a:rPr lang="en-US" altLang="zh-TW" b="1" i="0" dirty="0">
                <a:solidFill>
                  <a:srgbClr val="EEEEEE"/>
                </a:solidFill>
                <a:effectLst/>
                <a:latin typeface="Verdana" panose="020B0604030504040204" pitchFamily="34" charset="0"/>
              </a:rPr>
              <a:t>manage</a:t>
            </a:r>
            <a:r>
              <a:rPr lang="zh-TW" altLang="en-US" b="1" i="0" dirty="0">
                <a:solidFill>
                  <a:srgbClr val="EEEEEE"/>
                </a:solidFill>
                <a:effectLst/>
                <a:latin typeface="Verdana" panose="020B0604030504040204" pitchFamily="34" charset="0"/>
              </a:rPr>
              <a:t> </a:t>
            </a:r>
            <a:r>
              <a:rPr lang="en-US" altLang="zh-TW" b="1" i="0" dirty="0">
                <a:solidFill>
                  <a:srgbClr val="EEEEEE"/>
                </a:solidFill>
                <a:effectLst/>
                <a:latin typeface="Verdana" panose="020B0604030504040204" pitchFamily="34" charset="0"/>
              </a:rPr>
              <a:t>interrupt</a:t>
            </a:r>
            <a:r>
              <a:rPr lang="zh-TW" altLang="en-US" b="1" i="0" dirty="0">
                <a:solidFill>
                  <a:srgbClr val="EEEEEE"/>
                </a:solidFill>
                <a:effectLst/>
                <a:latin typeface="Verdana" panose="020B0604030504040204" pitchFamily="34" charset="0"/>
              </a:rPr>
              <a:t> </a:t>
            </a:r>
            <a:r>
              <a:rPr lang="en-US" altLang="zh-TW" b="1" i="0" dirty="0">
                <a:solidFill>
                  <a:srgbClr val="EEEEEE"/>
                </a:solidFill>
                <a:effectLst/>
                <a:latin typeface="Verdana" panose="020B0604030504040204" pitchFamily="34" charset="0"/>
              </a:rPr>
              <a:t>signals.</a:t>
            </a:r>
            <a:r>
              <a:rPr lang="zh-TW" altLang="en-US" b="1" i="0" dirty="0">
                <a:solidFill>
                  <a:srgbClr val="EEEEEE"/>
                </a:solidFill>
                <a:effectLst/>
                <a:latin typeface="Verdana" panose="020B0604030504040204" pitchFamily="34" charset="0"/>
              </a:rPr>
              <a:t> </a:t>
            </a:r>
            <a:endParaRPr lang="en-US" altLang="zh-TW" b="1" i="0" dirty="0">
              <a:solidFill>
                <a:srgbClr val="EEEEEE"/>
              </a:solidFill>
              <a:effectLst/>
              <a:latin typeface="Verdana" panose="020B0604030504040204" pitchFamily="34" charset="0"/>
            </a:endParaRPr>
          </a:p>
          <a:p>
            <a:r>
              <a:rPr lang="en-US" altLang="zh-TW" b="1" i="0" dirty="0">
                <a:solidFill>
                  <a:srgbClr val="EEEEEE"/>
                </a:solidFill>
                <a:effectLst/>
                <a:latin typeface="Verdana" panose="020B0604030504040204" pitchFamily="34" charset="0"/>
              </a:rPr>
              <a:t>It’s</a:t>
            </a:r>
            <a:r>
              <a:rPr lang="zh-TW" altLang="en-US" b="1" i="0" dirty="0">
                <a:solidFill>
                  <a:srgbClr val="EEEEEE"/>
                </a:solidFill>
                <a:effectLst/>
                <a:latin typeface="Verdana" panose="020B0604030504040204" pitchFamily="34" charset="0"/>
              </a:rPr>
              <a:t> </a:t>
            </a:r>
            <a:r>
              <a:rPr lang="en-US" altLang="zh-TW" b="1" i="0" dirty="0">
                <a:solidFill>
                  <a:srgbClr val="EEEEEE"/>
                </a:solidFill>
                <a:effectLst/>
                <a:latin typeface="Verdana" panose="020B0604030504040204" pitchFamily="34" charset="0"/>
              </a:rPr>
              <a:t>originally</a:t>
            </a:r>
            <a:r>
              <a:rPr lang="zh-TW" altLang="en-US" b="1" i="0" dirty="0">
                <a:solidFill>
                  <a:srgbClr val="EEEEEE"/>
                </a:solidFill>
                <a:effectLst/>
                <a:latin typeface="Verdana" panose="020B0604030504040204" pitchFamily="34" charset="0"/>
              </a:rPr>
              <a:t> </a:t>
            </a:r>
            <a:r>
              <a:rPr lang="en-US" altLang="zh-TW" b="1" i="0" dirty="0">
                <a:solidFill>
                  <a:srgbClr val="EEEEEE"/>
                </a:solidFill>
                <a:effectLst/>
                <a:latin typeface="Verdana" panose="020B0604030504040204" pitchFamily="34" charset="0"/>
              </a:rPr>
              <a:t>from</a:t>
            </a:r>
            <a:r>
              <a:rPr lang="zh-TW" altLang="en-US" b="1" i="0" dirty="0">
                <a:solidFill>
                  <a:srgbClr val="EEEEEE"/>
                </a:solidFill>
                <a:effectLst/>
                <a:latin typeface="Verdana" panose="020B0604030504040204" pitchFamily="34" charset="0"/>
              </a:rPr>
              <a:t> </a:t>
            </a:r>
            <a:r>
              <a:rPr lang="en-US" altLang="zh-TW" b="1" i="0" dirty="0">
                <a:solidFill>
                  <a:srgbClr val="EEEEEE"/>
                </a:solidFill>
                <a:effectLst/>
                <a:latin typeface="Verdana" panose="020B0604030504040204" pitchFamily="34" charset="0"/>
              </a:rPr>
              <a:t>intel,</a:t>
            </a:r>
            <a:r>
              <a:rPr lang="zh-TW" altLang="en-US" b="1" i="0" dirty="0">
                <a:solidFill>
                  <a:srgbClr val="EEEEEE"/>
                </a:solidFill>
                <a:effectLst/>
                <a:latin typeface="Verdana" panose="020B0604030504040204" pitchFamily="34" charset="0"/>
              </a:rPr>
              <a:t> </a:t>
            </a:r>
            <a:r>
              <a:rPr lang="en-US" altLang="zh-TW" b="1" i="0" dirty="0">
                <a:solidFill>
                  <a:srgbClr val="EEEEEE"/>
                </a:solidFill>
                <a:effectLst/>
                <a:latin typeface="Verdana" panose="020B0604030504040204" pitchFamily="34" charset="0"/>
              </a:rPr>
              <a:t>but</a:t>
            </a:r>
            <a:r>
              <a:rPr lang="zh-TW" altLang="en-US" b="1" i="0" dirty="0">
                <a:solidFill>
                  <a:srgbClr val="EEEEEE"/>
                </a:solidFill>
                <a:effectLst/>
                <a:latin typeface="Verdana" panose="020B0604030504040204" pitchFamily="34" charset="0"/>
              </a:rPr>
              <a:t> </a:t>
            </a:r>
            <a:r>
              <a:rPr lang="en-US" altLang="zh-TW" b="1" i="0" dirty="0">
                <a:solidFill>
                  <a:srgbClr val="EEEEEE"/>
                </a:solidFill>
                <a:effectLst/>
                <a:latin typeface="Verdana" panose="020B0604030504040204" pitchFamily="34" charset="0"/>
              </a:rPr>
              <a:t>has</a:t>
            </a:r>
            <a:r>
              <a:rPr lang="zh-TW" altLang="en-US" b="1" i="0" dirty="0">
                <a:solidFill>
                  <a:srgbClr val="EEEEEE"/>
                </a:solidFill>
                <a:effectLst/>
                <a:latin typeface="Verdana" panose="020B0604030504040204" pitchFamily="34" charset="0"/>
              </a:rPr>
              <a:t> </a:t>
            </a:r>
            <a:r>
              <a:rPr lang="en-US" altLang="zh-TW" b="1" i="0" dirty="0">
                <a:solidFill>
                  <a:srgbClr val="EEEEEE"/>
                </a:solidFill>
                <a:effectLst/>
                <a:latin typeface="Verdana" panose="020B0604030504040204" pitchFamily="34" charset="0"/>
              </a:rPr>
              <a:t>applied</a:t>
            </a:r>
            <a:r>
              <a:rPr lang="zh-TW" altLang="en-US" b="1" i="0" dirty="0">
                <a:solidFill>
                  <a:srgbClr val="EEEEEE"/>
                </a:solidFill>
                <a:effectLst/>
                <a:latin typeface="Verdana" panose="020B0604030504040204" pitchFamily="34" charset="0"/>
              </a:rPr>
              <a:t> </a:t>
            </a:r>
            <a:r>
              <a:rPr lang="en-US" altLang="zh-TW" b="1" i="0" dirty="0">
                <a:solidFill>
                  <a:srgbClr val="EEEEEE"/>
                </a:solidFill>
                <a:effectLst/>
                <a:latin typeface="Verdana" panose="020B0604030504040204" pitchFamily="34" charset="0"/>
              </a:rPr>
              <a:t>on</a:t>
            </a:r>
            <a:r>
              <a:rPr lang="zh-TW" altLang="en-US" b="1" i="0" dirty="0">
                <a:solidFill>
                  <a:srgbClr val="EEEEEE"/>
                </a:solidFill>
                <a:effectLst/>
                <a:latin typeface="Verdana" panose="020B0604030504040204" pitchFamily="34" charset="0"/>
              </a:rPr>
              <a:t> </a:t>
            </a:r>
            <a:r>
              <a:rPr lang="en-US" altLang="zh-TW" b="1" i="0" dirty="0">
                <a:solidFill>
                  <a:srgbClr val="EEEEEE"/>
                </a:solidFill>
                <a:effectLst/>
                <a:latin typeface="Verdana" panose="020B0604030504040204" pitchFamily="34" charset="0"/>
              </a:rPr>
              <a:t>the</a:t>
            </a:r>
            <a:r>
              <a:rPr lang="zh-TW" altLang="en-US" b="1" i="0" dirty="0">
                <a:solidFill>
                  <a:srgbClr val="EEEEEE"/>
                </a:solidFill>
                <a:effectLst/>
                <a:latin typeface="Verdana" panose="020B0604030504040204" pitchFamily="34" charset="0"/>
              </a:rPr>
              <a:t> </a:t>
            </a:r>
            <a:r>
              <a:rPr lang="en-US" altLang="zh-TW" b="1" i="0" dirty="0">
                <a:solidFill>
                  <a:srgbClr val="EEEEEE"/>
                </a:solidFill>
                <a:effectLst/>
                <a:latin typeface="Verdana" panose="020B0604030504040204" pitchFamily="34" charset="0"/>
              </a:rPr>
              <a:t>modern</a:t>
            </a:r>
            <a:r>
              <a:rPr lang="zh-TW" altLang="en-US" b="1" i="0" dirty="0">
                <a:solidFill>
                  <a:srgbClr val="EEEEEE"/>
                </a:solidFill>
                <a:effectLst/>
                <a:latin typeface="Verdana" panose="020B0604030504040204" pitchFamily="34" charset="0"/>
              </a:rPr>
              <a:t> </a:t>
            </a:r>
            <a:r>
              <a:rPr lang="en-US" altLang="zh-TW" b="1" i="0" dirty="0">
                <a:solidFill>
                  <a:srgbClr val="EEEEEE"/>
                </a:solidFill>
                <a:effectLst/>
                <a:latin typeface="Verdana" panose="020B0604030504040204" pitchFamily="34" charset="0"/>
              </a:rPr>
              <a:t>processor</a:t>
            </a:r>
            <a:r>
              <a:rPr lang="zh-TW" altLang="en-US" b="1" i="0" dirty="0">
                <a:solidFill>
                  <a:srgbClr val="EEEEEE"/>
                </a:solidFill>
                <a:effectLst/>
                <a:latin typeface="Verdana" panose="020B0604030504040204" pitchFamily="34" charset="0"/>
              </a:rPr>
              <a:t> </a:t>
            </a:r>
            <a:r>
              <a:rPr lang="en-US" altLang="zh-TW" b="1" i="0" dirty="0">
                <a:solidFill>
                  <a:srgbClr val="EEEEEE"/>
                </a:solidFill>
                <a:effectLst/>
                <a:latin typeface="Verdana" panose="020B0604030504040204" pitchFamily="34" charset="0"/>
              </a:rPr>
              <a:t>universally.</a:t>
            </a:r>
            <a:r>
              <a:rPr lang="zh-TW" altLang="en-US" b="1" i="0" dirty="0">
                <a:solidFill>
                  <a:srgbClr val="EEEEEE"/>
                </a:solidFill>
                <a:effectLst/>
                <a:latin typeface="Verdana" panose="020B0604030504040204" pitchFamily="34" charset="0"/>
              </a:rPr>
              <a:t> </a:t>
            </a:r>
            <a:endParaRPr lang="en-US" altLang="zh-TW" dirty="0"/>
          </a:p>
          <a:p>
            <a:r>
              <a:rPr lang="en-US" altLang="zh-TW" dirty="0"/>
              <a:t>C1</a:t>
            </a:r>
            <a:r>
              <a:rPr lang="zh-TW" altLang="en-US" dirty="0"/>
              <a:t> </a:t>
            </a:r>
            <a:r>
              <a:rPr lang="en-US" altLang="zh-TW" dirty="0"/>
              <a:t>:</a:t>
            </a:r>
            <a:r>
              <a:rPr lang="zh-TW" altLang="en-US" dirty="0"/>
              <a:t> </a:t>
            </a:r>
            <a:r>
              <a:rPr lang="en-US" altLang="zh-TW" b="0" i="0" dirty="0">
                <a:solidFill>
                  <a:srgbClr val="111111"/>
                </a:solidFill>
                <a:effectLst/>
                <a:latin typeface="Source Sans Pro" panose="020F0502020204030204" pitchFamily="34" charset="0"/>
              </a:rPr>
              <a:t>Cores</a:t>
            </a:r>
            <a:r>
              <a:rPr lang="zh-TW" altLang="en-US" b="0" i="0" dirty="0">
                <a:solidFill>
                  <a:srgbClr val="111111"/>
                </a:solidFill>
                <a:effectLst/>
                <a:latin typeface="Source Sans Pro" panose="020F0502020204030204" pitchFamily="34" charset="0"/>
              </a:rPr>
              <a:t> </a:t>
            </a:r>
            <a:r>
              <a:rPr lang="en-US" altLang="zh-TW" b="0" i="0" dirty="0">
                <a:solidFill>
                  <a:srgbClr val="111111"/>
                </a:solidFill>
                <a:effectLst/>
                <a:latin typeface="Source Sans Pro" panose="020F0502020204030204" pitchFamily="34" charset="0"/>
              </a:rPr>
              <a:t>stops</a:t>
            </a:r>
            <a:r>
              <a:rPr lang="zh-TW" altLang="en-US" b="0" i="0" dirty="0">
                <a:solidFill>
                  <a:srgbClr val="111111"/>
                </a:solidFill>
                <a:effectLst/>
                <a:latin typeface="Source Sans Pro" panose="020F0502020204030204" pitchFamily="34" charset="0"/>
              </a:rPr>
              <a:t> </a:t>
            </a:r>
            <a:r>
              <a:rPr lang="en-US" altLang="zh-TW" b="0" i="0" dirty="0">
                <a:solidFill>
                  <a:srgbClr val="111111"/>
                </a:solidFill>
                <a:effectLst/>
                <a:latin typeface="Source Sans Pro" panose="020F0502020204030204" pitchFamily="34" charset="0"/>
              </a:rPr>
              <a:t>from</a:t>
            </a:r>
            <a:r>
              <a:rPr lang="zh-TW" altLang="en-US" b="0" i="0" dirty="0">
                <a:solidFill>
                  <a:srgbClr val="111111"/>
                </a:solidFill>
                <a:effectLst/>
                <a:latin typeface="Source Sans Pro" panose="020F0502020204030204" pitchFamily="34" charset="0"/>
              </a:rPr>
              <a:t> </a:t>
            </a:r>
            <a:r>
              <a:rPr lang="en-US" altLang="zh-TW" b="0" i="0" dirty="0">
                <a:solidFill>
                  <a:srgbClr val="111111"/>
                </a:solidFill>
                <a:effectLst/>
                <a:latin typeface="Source Sans Pro" panose="020F0502020204030204" pitchFamily="34" charset="0"/>
              </a:rPr>
              <a:t>executing</a:t>
            </a:r>
            <a:r>
              <a:rPr lang="zh-TW" altLang="en-US" b="0" i="0" dirty="0">
                <a:solidFill>
                  <a:srgbClr val="111111"/>
                </a:solidFill>
                <a:effectLst/>
                <a:latin typeface="Source Sans Pro" panose="020F0502020204030204" pitchFamily="34" charset="0"/>
              </a:rPr>
              <a:t> </a:t>
            </a:r>
            <a:r>
              <a:rPr lang="en-US" altLang="zh-TW" b="0" i="0" dirty="0">
                <a:solidFill>
                  <a:srgbClr val="111111"/>
                </a:solidFill>
                <a:effectLst/>
                <a:latin typeface="Source Sans Pro" panose="020F0502020204030204" pitchFamily="34" charset="0"/>
              </a:rPr>
              <a:t>instructions</a:t>
            </a:r>
            <a:r>
              <a:rPr lang="zh-TW" altLang="en-US" b="0" i="0" dirty="0">
                <a:solidFill>
                  <a:srgbClr val="111111"/>
                </a:solidFill>
                <a:effectLst/>
                <a:latin typeface="Source Sans Pro" panose="020F0502020204030204" pitchFamily="34" charset="0"/>
              </a:rPr>
              <a:t> </a:t>
            </a:r>
            <a:r>
              <a:rPr lang="en-US" b="0" i="0" dirty="0">
                <a:solidFill>
                  <a:srgbClr val="111111"/>
                </a:solidFill>
                <a:effectLst/>
                <a:latin typeface="Source Sans Pro" panose="020F0502020204030204" pitchFamily="34" charset="0"/>
              </a:rPr>
              <a:t>via software; bus interface unit and APIC are kept running at full speed.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i="0" dirty="0">
                <a:solidFill>
                  <a:srgbClr val="111111"/>
                </a:solidFill>
                <a:effectLst/>
                <a:latin typeface="Source Sans Pro" panose="020F0502020204030204" pitchFamily="34" charset="0"/>
              </a:rPr>
              <a:t>C6</a:t>
            </a:r>
            <a:r>
              <a:rPr lang="zh-TW" altLang="en-US" b="0" i="0" dirty="0">
                <a:solidFill>
                  <a:srgbClr val="111111"/>
                </a:solidFill>
                <a:effectLst/>
                <a:latin typeface="Source Sans Pro" panose="020F0502020204030204" pitchFamily="34" charset="0"/>
              </a:rPr>
              <a:t> </a:t>
            </a:r>
            <a:r>
              <a:rPr lang="en-US" altLang="zh-TW" b="0" i="0" dirty="0">
                <a:solidFill>
                  <a:srgbClr val="111111"/>
                </a:solidFill>
                <a:effectLst/>
                <a:latin typeface="Source Sans Pro" panose="020F0502020204030204" pitchFamily="34" charset="0"/>
              </a:rPr>
              <a:t>:</a:t>
            </a:r>
            <a:r>
              <a:rPr lang="zh-TW" altLang="en-US" b="0" i="0" dirty="0">
                <a:solidFill>
                  <a:srgbClr val="111111"/>
                </a:solidFill>
                <a:effectLst/>
                <a:latin typeface="Source Sans Pro" panose="020F0502020204030204" pitchFamily="34" charset="0"/>
              </a:rPr>
              <a:t> </a:t>
            </a:r>
            <a:r>
              <a:rPr lang="en-US" altLang="zh-TW" b="0" i="0" dirty="0">
                <a:solidFill>
                  <a:srgbClr val="111111"/>
                </a:solidFill>
                <a:effectLst/>
                <a:latin typeface="Source Sans Pro" panose="020B0503030403020204" pitchFamily="34" charset="0"/>
              </a:rPr>
              <a:t>Core</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has</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no</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power</a:t>
            </a:r>
            <a:r>
              <a:rPr 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the</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voltage</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is</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set</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to</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nearly</a:t>
            </a:r>
            <a:r>
              <a:rPr lang="en-US" b="0" i="0" dirty="0">
                <a:solidFill>
                  <a:srgbClr val="111111"/>
                </a:solidFill>
                <a:effectLst/>
                <a:latin typeface="Source Sans Pro" panose="020B0503030403020204" pitchFamily="34" charset="0"/>
              </a:rPr>
              <a:t> 0</a:t>
            </a:r>
            <a:r>
              <a:rPr lang="en-US" altLang="zh-TW" b="0" i="0" dirty="0">
                <a:solidFill>
                  <a:srgbClr val="111111"/>
                </a:solidFill>
                <a:effectLst/>
                <a:latin typeface="Source Sans Pro" panose="020B0503030403020204" pitchFamily="34" charset="0"/>
              </a:rPr>
              <a:t>.The</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cores</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stay</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in</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really</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low</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frequency.</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CPU</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restores</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state</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from</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SRAM</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(More</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advanced</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and</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save</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more</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energy)</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Once</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the</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frequency,</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the</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energy</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saving</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applying</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DVFS</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will</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be</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less</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significant.</a:t>
            </a:r>
            <a:r>
              <a:rPr lang="zh-TW" altLang="en-US" b="0" i="0" dirty="0">
                <a:solidFill>
                  <a:srgbClr val="111111"/>
                </a:solidFill>
                <a:effectLst/>
                <a:latin typeface="Source Sans Pro" panose="020B0503030403020204" pitchFamily="34" charset="0"/>
              </a:rPr>
              <a:t> </a:t>
            </a:r>
            <a:endParaRPr lang="en-US" b="0" i="0" dirty="0">
              <a:solidFill>
                <a:srgbClr val="111111"/>
              </a:solidFill>
              <a:effectLst/>
              <a:latin typeface="Source Sans Pro" panose="020F0502020204030204" pitchFamily="34" charset="0"/>
            </a:endParaRPr>
          </a:p>
          <a:p>
            <a:r>
              <a:rPr lang="en-US" altLang="zh-TW" b="0" i="0" dirty="0">
                <a:solidFill>
                  <a:srgbClr val="111111"/>
                </a:solidFill>
                <a:effectLst/>
                <a:latin typeface="Source Sans Pro" panose="020F0502020204030204" pitchFamily="34" charset="0"/>
              </a:rPr>
              <a:t>External</a:t>
            </a:r>
            <a:r>
              <a:rPr lang="zh-TW" altLang="en-US" b="0" i="0" dirty="0">
                <a:solidFill>
                  <a:srgbClr val="111111"/>
                </a:solidFill>
                <a:effectLst/>
                <a:latin typeface="Source Sans Pro" panose="020F0502020204030204" pitchFamily="34" charset="0"/>
              </a:rPr>
              <a:t> </a:t>
            </a:r>
            <a:r>
              <a:rPr lang="en-US" altLang="zh-TW" b="0" i="0" dirty="0">
                <a:solidFill>
                  <a:srgbClr val="111111"/>
                </a:solidFill>
                <a:effectLst/>
                <a:latin typeface="Source Sans Pro" panose="020F0502020204030204" pitchFamily="34" charset="0"/>
              </a:rPr>
              <a:t>Devices:</a:t>
            </a:r>
            <a:r>
              <a:rPr lang="zh-TW" altLang="en-US" b="0" i="0" dirty="0">
                <a:solidFill>
                  <a:srgbClr val="111111"/>
                </a:solidFill>
                <a:effectLst/>
                <a:latin typeface="Source Sans Pro" panose="020F0502020204030204" pitchFamily="34" charset="0"/>
              </a:rPr>
              <a:t> </a:t>
            </a:r>
            <a:r>
              <a:rPr lang="en-US" altLang="zh-TW" b="0" i="0" dirty="0">
                <a:solidFill>
                  <a:srgbClr val="111111"/>
                </a:solidFill>
                <a:effectLst/>
                <a:latin typeface="Source Sans Pro" panose="020F0502020204030204" pitchFamily="34" charset="0"/>
              </a:rPr>
              <a:t>Mouse,</a:t>
            </a:r>
            <a:r>
              <a:rPr lang="zh-TW" altLang="en-US" b="0" i="0" dirty="0">
                <a:solidFill>
                  <a:srgbClr val="111111"/>
                </a:solidFill>
                <a:effectLst/>
                <a:latin typeface="Source Sans Pro" panose="020F0502020204030204" pitchFamily="34" charset="0"/>
              </a:rPr>
              <a:t> </a:t>
            </a:r>
            <a:r>
              <a:rPr lang="en-US" altLang="zh-TW" b="0" i="0" dirty="0">
                <a:solidFill>
                  <a:srgbClr val="111111"/>
                </a:solidFill>
                <a:effectLst/>
                <a:latin typeface="Source Sans Pro" panose="020F0502020204030204" pitchFamily="34" charset="0"/>
              </a:rPr>
              <a:t>portable</a:t>
            </a:r>
            <a:r>
              <a:rPr lang="zh-TW" altLang="en-US" b="0" i="0" dirty="0">
                <a:solidFill>
                  <a:srgbClr val="111111"/>
                </a:solidFill>
                <a:effectLst/>
                <a:latin typeface="Source Sans Pro" panose="020F0502020204030204" pitchFamily="34" charset="0"/>
              </a:rPr>
              <a:t> </a:t>
            </a:r>
            <a:r>
              <a:rPr lang="en-US" altLang="zh-TW" b="0" i="0" dirty="0">
                <a:solidFill>
                  <a:srgbClr val="111111"/>
                </a:solidFill>
                <a:effectLst/>
                <a:latin typeface="Source Sans Pro" panose="020F0502020204030204" pitchFamily="34" charset="0"/>
              </a:rPr>
              <a:t>SSD,</a:t>
            </a:r>
            <a:r>
              <a:rPr lang="zh-TW" altLang="en-US" b="0" i="0" dirty="0">
                <a:solidFill>
                  <a:srgbClr val="111111"/>
                </a:solidFill>
                <a:effectLst/>
                <a:latin typeface="Source Sans Pro" panose="020F0502020204030204" pitchFamily="34" charset="0"/>
              </a:rPr>
              <a:t> </a:t>
            </a:r>
            <a:r>
              <a:rPr lang="en-US" altLang="zh-TW" b="0" i="0" dirty="0">
                <a:solidFill>
                  <a:srgbClr val="111111"/>
                </a:solidFill>
                <a:effectLst/>
                <a:latin typeface="Source Sans Pro" panose="020F0502020204030204" pitchFamily="34" charset="0"/>
              </a:rPr>
              <a:t>keyboard</a:t>
            </a:r>
            <a:r>
              <a:rPr lang="zh-TW" altLang="en-US" b="0" i="0" dirty="0">
                <a:solidFill>
                  <a:srgbClr val="111111"/>
                </a:solidFill>
                <a:effectLst/>
                <a:latin typeface="Source Sans Pro" panose="020F0502020204030204" pitchFamily="34" charset="0"/>
              </a:rPr>
              <a:t> </a:t>
            </a:r>
            <a:endParaRPr lang="en-US" b="0" i="0" dirty="0">
              <a:solidFill>
                <a:srgbClr val="111111"/>
              </a:solidFill>
              <a:effectLst/>
              <a:latin typeface="Source Sans Pro" panose="020F0502020204030204" pitchFamily="34" charset="0"/>
            </a:endParaRPr>
          </a:p>
        </p:txBody>
      </p:sp>
      <p:sp>
        <p:nvSpPr>
          <p:cNvPr id="4" name="Slide Number Placeholder 3"/>
          <p:cNvSpPr>
            <a:spLocks noGrp="1"/>
          </p:cNvSpPr>
          <p:nvPr>
            <p:ph type="sldNum" sz="quarter" idx="5"/>
          </p:nvPr>
        </p:nvSpPr>
        <p:spPr/>
        <p:txBody>
          <a:bodyPr/>
          <a:lstStyle/>
          <a:p>
            <a:fld id="{9C34773D-3191-4923-BF5E-51973E3717D6}" type="slidenum">
              <a:rPr lang="en-US" smtClean="0"/>
              <a:t>20</a:t>
            </a:fld>
            <a:endParaRPr lang="en-US"/>
          </a:p>
        </p:txBody>
      </p:sp>
    </p:spTree>
    <p:extLst>
      <p:ext uri="{BB962C8B-B14F-4D97-AF65-F5344CB8AC3E}">
        <p14:creationId xmlns:p14="http://schemas.microsoft.com/office/powerpoint/2010/main" val="2679766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For</a:t>
            </a:r>
            <a:r>
              <a:rPr lang="zh-TW" altLang="en-US" dirty="0"/>
              <a:t> </a:t>
            </a:r>
            <a:r>
              <a:rPr lang="en-US" altLang="zh-TW" dirty="0"/>
              <a:t>the</a:t>
            </a:r>
            <a:r>
              <a:rPr lang="zh-TW" altLang="en-US" dirty="0"/>
              <a:t> </a:t>
            </a:r>
            <a:r>
              <a:rPr lang="en-US" altLang="zh-TW" dirty="0"/>
              <a:t>effectiveness</a:t>
            </a:r>
            <a:r>
              <a:rPr lang="zh-TW" altLang="en-US" dirty="0"/>
              <a:t> </a:t>
            </a:r>
            <a:r>
              <a:rPr lang="en-US" altLang="zh-TW" dirty="0"/>
              <a:t>of</a:t>
            </a:r>
            <a:r>
              <a:rPr lang="zh-TW" altLang="en-US" dirty="0"/>
              <a:t> </a:t>
            </a:r>
            <a:r>
              <a:rPr lang="en-US" altLang="zh-TW" dirty="0"/>
              <a:t>DVFS,</a:t>
            </a:r>
            <a:r>
              <a:rPr lang="zh-TW" altLang="en-US" dirty="0"/>
              <a:t> </a:t>
            </a:r>
            <a:r>
              <a:rPr lang="en-US" altLang="zh-TW" dirty="0"/>
              <a:t>we</a:t>
            </a:r>
            <a:r>
              <a:rPr lang="zh-TW" altLang="en-US" dirty="0"/>
              <a:t> </a:t>
            </a:r>
            <a:r>
              <a:rPr lang="en-US" altLang="zh-TW" dirty="0"/>
              <a:t>should</a:t>
            </a:r>
            <a:r>
              <a:rPr lang="zh-TW" altLang="en-US" dirty="0"/>
              <a:t> </a:t>
            </a:r>
            <a:r>
              <a:rPr lang="en-US" altLang="zh-TW" dirty="0"/>
              <a:t>see</a:t>
            </a:r>
            <a:r>
              <a:rPr lang="zh-TW" altLang="en-US" dirty="0"/>
              <a:t> </a:t>
            </a:r>
            <a:r>
              <a:rPr lang="en-US" altLang="zh-TW" dirty="0"/>
              <a:t>the</a:t>
            </a:r>
            <a:r>
              <a:rPr lang="zh-TW" altLang="en-US" dirty="0"/>
              <a:t> </a:t>
            </a:r>
            <a:r>
              <a:rPr lang="en-US" altLang="zh-TW" dirty="0"/>
              <a:t>policy</a:t>
            </a:r>
            <a:r>
              <a:rPr lang="zh-TW" altLang="en-US" dirty="0"/>
              <a:t> </a:t>
            </a:r>
            <a:r>
              <a:rPr lang="en-US" altLang="zh-TW" dirty="0"/>
              <a:t>name</a:t>
            </a:r>
            <a:r>
              <a:rPr lang="zh-TW" altLang="en-US" dirty="0"/>
              <a:t> </a:t>
            </a:r>
            <a:r>
              <a:rPr lang="en-US" altLang="zh-TW" dirty="0"/>
              <a:t>of</a:t>
            </a:r>
            <a:r>
              <a:rPr lang="zh-TW" altLang="en-US" dirty="0"/>
              <a:t> </a:t>
            </a:r>
            <a:r>
              <a:rPr lang="en-US" altLang="zh-TW" dirty="0"/>
              <a:t>the</a:t>
            </a:r>
            <a:r>
              <a:rPr lang="zh-TW" altLang="en-US" dirty="0"/>
              <a:t> </a:t>
            </a:r>
            <a:r>
              <a:rPr lang="en-US" altLang="zh-TW" dirty="0"/>
              <a:t>experiment</a:t>
            </a:r>
            <a:r>
              <a:rPr lang="zh-TW" altLang="en-US" dirty="0"/>
              <a:t> </a:t>
            </a:r>
            <a:r>
              <a:rPr lang="en-US" altLang="zh-TW" dirty="0"/>
              <a:t>first.</a:t>
            </a:r>
            <a:r>
              <a:rPr lang="zh-TW" altLang="en-US" dirty="0"/>
              <a:t> </a:t>
            </a:r>
            <a:endParaRPr lang="en-US" altLang="zh-TW" dirty="0"/>
          </a:p>
          <a:p>
            <a:r>
              <a:rPr lang="en-US" altLang="zh-TW" dirty="0"/>
              <a:t>For</a:t>
            </a:r>
            <a:r>
              <a:rPr lang="zh-TW" altLang="en-US" dirty="0"/>
              <a:t> </a:t>
            </a:r>
            <a:r>
              <a:rPr lang="en-US" altLang="zh-TW" dirty="0"/>
              <a:t>the</a:t>
            </a:r>
            <a:r>
              <a:rPr lang="zh-TW" altLang="en-US" dirty="0"/>
              <a:t> </a:t>
            </a:r>
            <a:r>
              <a:rPr lang="en-US" altLang="zh-TW" dirty="0"/>
              <a:t>workload</a:t>
            </a:r>
            <a:r>
              <a:rPr lang="zh-TW" altLang="en-US" dirty="0"/>
              <a:t> </a:t>
            </a:r>
            <a:r>
              <a:rPr lang="en-US" altLang="zh-TW" dirty="0"/>
              <a:t>mcf</a:t>
            </a:r>
            <a:r>
              <a:rPr lang="zh-TW" altLang="en-US" dirty="0"/>
              <a:t> </a:t>
            </a:r>
            <a:r>
              <a:rPr lang="en-US" altLang="zh-TW" dirty="0"/>
              <a:t>is</a:t>
            </a:r>
            <a:r>
              <a:rPr lang="zh-TW" altLang="en-US" dirty="0"/>
              <a:t> </a:t>
            </a:r>
            <a:r>
              <a:rPr lang="en-US" altLang="zh-TW" dirty="0"/>
              <a:t>memory</a:t>
            </a:r>
            <a:r>
              <a:rPr lang="zh-TW" altLang="en-US" dirty="0"/>
              <a:t> </a:t>
            </a:r>
            <a:r>
              <a:rPr lang="en-US" altLang="zh-TW" dirty="0"/>
              <a:t>bound</a:t>
            </a:r>
            <a:r>
              <a:rPr lang="zh-TW" altLang="en-US" dirty="0"/>
              <a:t> </a:t>
            </a:r>
            <a:r>
              <a:rPr lang="en-US" altLang="zh-TW" dirty="0"/>
              <a:t>task,</a:t>
            </a:r>
            <a:r>
              <a:rPr lang="zh-TW" altLang="en-US" dirty="0"/>
              <a:t>  </a:t>
            </a:r>
            <a:r>
              <a:rPr lang="en-US" altLang="zh-TW" dirty="0"/>
              <a:t>bzip2</a:t>
            </a:r>
            <a:r>
              <a:rPr lang="zh-TW" altLang="en-US" dirty="0"/>
              <a:t> </a:t>
            </a:r>
            <a:r>
              <a:rPr lang="en-US" altLang="zh-TW" dirty="0"/>
              <a:t>is</a:t>
            </a:r>
            <a:r>
              <a:rPr lang="zh-TW" altLang="en-US" dirty="0"/>
              <a:t> </a:t>
            </a:r>
            <a:r>
              <a:rPr lang="en-US" altLang="zh-TW" dirty="0"/>
              <a:t>CPU</a:t>
            </a:r>
            <a:r>
              <a:rPr lang="zh-TW" altLang="en-US" dirty="0"/>
              <a:t> </a:t>
            </a:r>
            <a:r>
              <a:rPr lang="en-US" altLang="zh-TW" dirty="0"/>
              <a:t>bound</a:t>
            </a:r>
            <a:r>
              <a:rPr lang="zh-TW" altLang="en-US" dirty="0"/>
              <a:t> </a:t>
            </a:r>
            <a:r>
              <a:rPr lang="en-US" altLang="zh-TW" dirty="0"/>
              <a:t>work</a:t>
            </a:r>
            <a:r>
              <a:rPr lang="zh-TW" altLang="en-US" dirty="0"/>
              <a:t> </a:t>
            </a:r>
            <a:r>
              <a:rPr lang="en-US" altLang="zh-TW" dirty="0"/>
              <a:t>load.</a:t>
            </a:r>
          </a:p>
          <a:p>
            <a:r>
              <a:rPr lang="en-US" altLang="zh-TW" dirty="0"/>
              <a:t>We’ll</a:t>
            </a:r>
            <a:r>
              <a:rPr lang="zh-TW" altLang="en-US" dirty="0"/>
              <a:t> </a:t>
            </a:r>
            <a:r>
              <a:rPr lang="en-US" altLang="zh-TW" dirty="0"/>
              <a:t>focus</a:t>
            </a:r>
            <a:r>
              <a:rPr lang="zh-TW" altLang="en-US" dirty="0"/>
              <a:t> </a:t>
            </a:r>
            <a:r>
              <a:rPr lang="en-US" altLang="zh-TW" dirty="0"/>
              <a:t>on</a:t>
            </a:r>
            <a:r>
              <a:rPr lang="zh-TW" altLang="en-US" dirty="0"/>
              <a:t> </a:t>
            </a:r>
            <a:r>
              <a:rPr lang="en-US" altLang="zh-TW" dirty="0"/>
              <a:t>PM-1</a:t>
            </a:r>
            <a:r>
              <a:rPr lang="zh-TW" altLang="en-US" dirty="0"/>
              <a:t> </a:t>
            </a:r>
            <a:r>
              <a:rPr lang="en-US" altLang="zh-TW" dirty="0"/>
              <a:t>since</a:t>
            </a:r>
            <a:r>
              <a:rPr lang="zh-TW" altLang="en-US" dirty="0"/>
              <a:t> </a:t>
            </a:r>
            <a:r>
              <a:rPr lang="en-US" altLang="zh-TW" dirty="0"/>
              <a:t>the</a:t>
            </a:r>
            <a:r>
              <a:rPr lang="zh-TW" altLang="en-US" dirty="0"/>
              <a:t> </a:t>
            </a:r>
            <a:r>
              <a:rPr lang="en-US" altLang="zh-TW" dirty="0"/>
              <a:t>frequency</a:t>
            </a:r>
            <a:r>
              <a:rPr lang="zh-TW" altLang="en-US" dirty="0"/>
              <a:t> </a:t>
            </a:r>
            <a:r>
              <a:rPr lang="en-US" altLang="zh-TW" dirty="0"/>
              <a:t>in</a:t>
            </a:r>
            <a:r>
              <a:rPr lang="zh-TW" altLang="en-US" dirty="0"/>
              <a:t> </a:t>
            </a:r>
            <a:r>
              <a:rPr lang="en-US" altLang="zh-TW" dirty="0"/>
              <a:t>Pm2</a:t>
            </a:r>
            <a:r>
              <a:rPr lang="zh-TW" altLang="en-US" dirty="0"/>
              <a:t> </a:t>
            </a:r>
            <a:r>
              <a:rPr lang="en-US" altLang="zh-TW" dirty="0"/>
              <a:t>and</a:t>
            </a:r>
            <a:r>
              <a:rPr lang="zh-TW" altLang="en-US" dirty="0"/>
              <a:t> </a:t>
            </a:r>
            <a:r>
              <a:rPr lang="en-US" altLang="zh-TW" dirty="0"/>
              <a:t>PM3</a:t>
            </a:r>
            <a:r>
              <a:rPr lang="zh-TW" altLang="en-US" dirty="0"/>
              <a:t> </a:t>
            </a:r>
            <a:r>
              <a:rPr lang="en-US" altLang="zh-TW" dirty="0"/>
              <a:t>have</a:t>
            </a:r>
            <a:r>
              <a:rPr lang="zh-TW" altLang="en-US" dirty="0"/>
              <a:t> </a:t>
            </a:r>
            <a:r>
              <a:rPr lang="en-US" altLang="zh-TW" dirty="0"/>
              <a:t>been</a:t>
            </a:r>
            <a:r>
              <a:rPr lang="zh-TW" altLang="en-US" dirty="0"/>
              <a:t> </a:t>
            </a:r>
            <a:r>
              <a:rPr lang="en-US" altLang="zh-TW" dirty="0"/>
              <a:t>affected</a:t>
            </a:r>
            <a:r>
              <a:rPr lang="zh-TW" altLang="en-US" dirty="0"/>
              <a:t> </a:t>
            </a:r>
            <a:r>
              <a:rPr lang="en-US" altLang="zh-TW" dirty="0"/>
              <a:t>by</a:t>
            </a:r>
            <a:r>
              <a:rPr lang="zh-TW" altLang="en-US" dirty="0"/>
              <a:t> </a:t>
            </a:r>
            <a:r>
              <a:rPr lang="en-US" altLang="zh-TW" dirty="0"/>
              <a:t>the</a:t>
            </a:r>
            <a:r>
              <a:rPr lang="zh-TW" altLang="en-US" dirty="0"/>
              <a:t> </a:t>
            </a:r>
            <a:r>
              <a:rPr lang="en-US" altLang="zh-TW" dirty="0"/>
              <a:t>APIC</a:t>
            </a:r>
            <a:r>
              <a:rPr lang="zh-TW" altLang="en-US" dirty="0"/>
              <a:t> </a:t>
            </a:r>
            <a:r>
              <a:rPr lang="en-US" altLang="zh-TW" dirty="0"/>
              <a:t>state.</a:t>
            </a:r>
            <a:r>
              <a:rPr lang="zh-TW" altLang="en-US" dirty="0"/>
              <a:t> </a:t>
            </a:r>
            <a:endParaRPr lang="en-US" altLang="zh-TW" dirty="0"/>
          </a:p>
          <a:p>
            <a:r>
              <a:rPr lang="en-US" altLang="zh-TW" dirty="0"/>
              <a:t>From</a:t>
            </a:r>
            <a:r>
              <a:rPr lang="zh-TW" altLang="en-US" dirty="0"/>
              <a:t> </a:t>
            </a:r>
            <a:r>
              <a:rPr lang="en-US" altLang="zh-TW" dirty="0"/>
              <a:t>PM-1,</a:t>
            </a:r>
            <a:r>
              <a:rPr lang="zh-TW" altLang="en-US" dirty="0"/>
              <a:t> </a:t>
            </a:r>
            <a:r>
              <a:rPr lang="en-US" altLang="zh-TW" dirty="0"/>
              <a:t>we</a:t>
            </a:r>
            <a:r>
              <a:rPr lang="zh-TW" altLang="en-US" dirty="0"/>
              <a:t> </a:t>
            </a:r>
            <a:r>
              <a:rPr lang="en-US" altLang="zh-TW" dirty="0"/>
              <a:t>could</a:t>
            </a:r>
            <a:r>
              <a:rPr lang="zh-TW" altLang="en-US" dirty="0"/>
              <a:t> </a:t>
            </a:r>
            <a:r>
              <a:rPr lang="en-US" altLang="zh-TW" dirty="0"/>
              <a:t>see</a:t>
            </a:r>
            <a:r>
              <a:rPr lang="zh-TW" altLang="en-US" dirty="0"/>
              <a:t> </a:t>
            </a:r>
            <a:r>
              <a:rPr lang="en-US" altLang="zh-TW" dirty="0"/>
              <a:t>there</a:t>
            </a:r>
          </a:p>
          <a:p>
            <a:endParaRPr lang="en-US" altLang="zh-TW" dirty="0"/>
          </a:p>
          <a:p>
            <a:r>
              <a:rPr lang="en-US" altLang="zh-TW" dirty="0"/>
              <a:t>So</a:t>
            </a:r>
            <a:r>
              <a:rPr lang="zh-TW" altLang="en-US" dirty="0"/>
              <a:t> </a:t>
            </a:r>
            <a:r>
              <a:rPr lang="en-US" altLang="zh-TW" dirty="0"/>
              <a:t>the</a:t>
            </a:r>
            <a:r>
              <a:rPr lang="zh-TW" altLang="en-US" dirty="0"/>
              <a:t> </a:t>
            </a:r>
            <a:r>
              <a:rPr lang="en-US" altLang="zh-TW" dirty="0"/>
              <a:t>effectiveness</a:t>
            </a:r>
            <a:r>
              <a:rPr lang="zh-TW" altLang="en-US" dirty="0"/>
              <a:t> </a:t>
            </a:r>
            <a:r>
              <a:rPr lang="en-US" altLang="zh-TW" dirty="0"/>
              <a:t>of</a:t>
            </a:r>
            <a:r>
              <a:rPr lang="zh-TW" altLang="en-US" dirty="0"/>
              <a:t> </a:t>
            </a:r>
            <a:r>
              <a:rPr lang="en-US" altLang="zh-TW" dirty="0"/>
              <a:t>DVFS</a:t>
            </a:r>
            <a:r>
              <a:rPr lang="zh-TW" altLang="en-US" dirty="0"/>
              <a:t> </a:t>
            </a:r>
            <a:r>
              <a:rPr lang="en-US" altLang="zh-TW" dirty="0"/>
              <a:t>is</a:t>
            </a:r>
            <a:r>
              <a:rPr lang="zh-TW" altLang="en-US" dirty="0"/>
              <a:t> </a:t>
            </a:r>
            <a:r>
              <a:rPr lang="en-US" altLang="zh-TW" dirty="0"/>
              <a:t>huge.</a:t>
            </a:r>
            <a:r>
              <a:rPr lang="zh-TW" altLang="en-US" dirty="0"/>
              <a:t>  </a:t>
            </a:r>
            <a:r>
              <a:rPr lang="en-US" altLang="zh-TW" dirty="0"/>
              <a:t>But</a:t>
            </a:r>
            <a:r>
              <a:rPr lang="zh-TW" altLang="en-US" dirty="0"/>
              <a:t> </a:t>
            </a:r>
            <a:r>
              <a:rPr lang="en-US" altLang="zh-TW" dirty="0"/>
              <a:t>is</a:t>
            </a:r>
            <a:r>
              <a:rPr lang="zh-TW" altLang="en-US" dirty="0"/>
              <a:t> </a:t>
            </a:r>
            <a:r>
              <a:rPr lang="en-US" altLang="zh-TW" dirty="0"/>
              <a:t>there</a:t>
            </a:r>
            <a:r>
              <a:rPr lang="zh-TW" altLang="en-US" dirty="0"/>
              <a:t> </a:t>
            </a:r>
            <a:r>
              <a:rPr lang="en-US" altLang="zh-TW" dirty="0"/>
              <a:t>a</a:t>
            </a:r>
            <a:r>
              <a:rPr lang="zh-TW" altLang="en-US" dirty="0"/>
              <a:t> </a:t>
            </a:r>
            <a:r>
              <a:rPr lang="en-US" altLang="zh-TW" dirty="0"/>
              <a:t>better</a:t>
            </a:r>
            <a:r>
              <a:rPr lang="zh-TW" altLang="en-US" dirty="0"/>
              <a:t> </a:t>
            </a:r>
            <a:r>
              <a:rPr lang="en-US" altLang="zh-TW" dirty="0"/>
              <a:t>way?</a:t>
            </a:r>
          </a:p>
          <a:p>
            <a:r>
              <a:rPr lang="en-US" altLang="zh-TW" dirty="0"/>
              <a:t>Because</a:t>
            </a:r>
            <a:r>
              <a:rPr lang="zh-TW" altLang="en-US" dirty="0"/>
              <a:t> </a:t>
            </a:r>
            <a:r>
              <a:rPr lang="en-US" altLang="zh-TW" dirty="0"/>
              <a:t>lower</a:t>
            </a:r>
            <a:r>
              <a:rPr lang="zh-TW" altLang="en-US" dirty="0"/>
              <a:t> </a:t>
            </a:r>
            <a:r>
              <a:rPr lang="en-US" altLang="zh-TW" dirty="0"/>
              <a:t>frequency</a:t>
            </a:r>
            <a:r>
              <a:rPr lang="zh-TW" altLang="en-US" dirty="0"/>
              <a:t> </a:t>
            </a:r>
            <a:r>
              <a:rPr lang="en-US" altLang="zh-TW" dirty="0"/>
              <a:t>will</a:t>
            </a:r>
            <a:r>
              <a:rPr lang="zh-TW" altLang="en-US" dirty="0"/>
              <a:t> </a:t>
            </a:r>
            <a:r>
              <a:rPr lang="en-US" altLang="zh-TW" dirty="0"/>
              <a:t>be</a:t>
            </a:r>
            <a:r>
              <a:rPr lang="zh-TW" altLang="en-US" dirty="0"/>
              <a:t> </a:t>
            </a:r>
            <a:r>
              <a:rPr lang="en-US" altLang="zh-TW" dirty="0"/>
              <a:t>inefficient</a:t>
            </a:r>
            <a:r>
              <a:rPr lang="zh-TW" altLang="en-US" dirty="0"/>
              <a:t> </a:t>
            </a:r>
            <a:r>
              <a:rPr lang="en-US" altLang="zh-TW" dirty="0"/>
              <a:t>for</a:t>
            </a:r>
            <a:r>
              <a:rPr lang="zh-TW" altLang="en-US" dirty="0"/>
              <a:t> </a:t>
            </a:r>
            <a:r>
              <a:rPr lang="en-US" altLang="zh-TW" dirty="0"/>
              <a:t>programs</a:t>
            </a:r>
            <a:r>
              <a:rPr lang="zh-TW" altLang="en-US" dirty="0"/>
              <a:t> </a:t>
            </a:r>
            <a:r>
              <a:rPr lang="en-US" altLang="zh-TW" dirty="0"/>
              <a:t>demanding</a:t>
            </a:r>
            <a:r>
              <a:rPr lang="zh-TW" altLang="en-US" dirty="0"/>
              <a:t> </a:t>
            </a:r>
            <a:r>
              <a:rPr lang="en-US" altLang="zh-TW" dirty="0"/>
              <a:t>high</a:t>
            </a:r>
            <a:r>
              <a:rPr lang="zh-TW" altLang="en-US" dirty="0"/>
              <a:t> </a:t>
            </a:r>
            <a:r>
              <a:rPr lang="en-US" altLang="zh-TW" dirty="0"/>
              <a:t>performance.</a:t>
            </a:r>
            <a:r>
              <a:rPr lang="zh-TW" altLang="en-US" dirty="0"/>
              <a:t> </a:t>
            </a:r>
            <a:endParaRPr lang="en-US" altLang="zh-TW" dirty="0"/>
          </a:p>
        </p:txBody>
      </p:sp>
      <p:sp>
        <p:nvSpPr>
          <p:cNvPr id="4" name="Slide Number Placeholder 3"/>
          <p:cNvSpPr>
            <a:spLocks noGrp="1"/>
          </p:cNvSpPr>
          <p:nvPr>
            <p:ph type="sldNum" sz="quarter" idx="5"/>
          </p:nvPr>
        </p:nvSpPr>
        <p:spPr/>
        <p:txBody>
          <a:bodyPr/>
          <a:lstStyle/>
          <a:p>
            <a:fld id="{9C34773D-3191-4923-BF5E-51973E3717D6}" type="slidenum">
              <a:rPr lang="en-US" smtClean="0"/>
              <a:t>21</a:t>
            </a:fld>
            <a:endParaRPr lang="en-US"/>
          </a:p>
        </p:txBody>
      </p:sp>
    </p:spTree>
    <p:extLst>
      <p:ext uri="{BB962C8B-B14F-4D97-AF65-F5344CB8AC3E}">
        <p14:creationId xmlns:p14="http://schemas.microsoft.com/office/powerpoint/2010/main" val="3990573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Machine</a:t>
            </a:r>
            <a:r>
              <a:rPr lang="zh-TW" altLang="en-US" dirty="0"/>
              <a:t> </a:t>
            </a:r>
            <a:r>
              <a:rPr lang="en-US" altLang="zh-TW" dirty="0"/>
              <a:t>Learning</a:t>
            </a:r>
            <a:r>
              <a:rPr lang="zh-TW" altLang="en-US" dirty="0"/>
              <a:t> </a:t>
            </a:r>
            <a:r>
              <a:rPr lang="en-US" altLang="zh-TW" dirty="0"/>
              <a:t>+</a:t>
            </a:r>
            <a:r>
              <a:rPr lang="zh-TW" altLang="en-US" dirty="0"/>
              <a:t> </a:t>
            </a:r>
            <a:r>
              <a:rPr lang="en-US" altLang="zh-TW" dirty="0"/>
              <a:t>Shut</a:t>
            </a:r>
            <a:r>
              <a:rPr lang="zh-TW" altLang="en-US" dirty="0"/>
              <a:t> </a:t>
            </a:r>
            <a:r>
              <a:rPr lang="en-US" altLang="zh-TW" dirty="0"/>
              <a:t>down?</a:t>
            </a:r>
            <a:r>
              <a:rPr lang="zh-TW" altLang="en-US" dirty="0"/>
              <a:t> </a:t>
            </a:r>
            <a:r>
              <a:rPr lang="en-US" altLang="zh-TW" dirty="0"/>
              <a:t>How</a:t>
            </a:r>
            <a:r>
              <a:rPr lang="zh-TW" altLang="en-US" dirty="0"/>
              <a:t> </a:t>
            </a:r>
            <a:r>
              <a:rPr lang="en-US" altLang="zh-TW" dirty="0"/>
              <a:t>does</a:t>
            </a:r>
            <a:r>
              <a:rPr lang="zh-TW" altLang="en-US" dirty="0"/>
              <a:t> </a:t>
            </a:r>
            <a:r>
              <a:rPr lang="en-US" altLang="zh-TW" dirty="0"/>
              <a:t>it</a:t>
            </a:r>
            <a:r>
              <a:rPr lang="zh-TW" altLang="en-US" dirty="0"/>
              <a:t> </a:t>
            </a:r>
            <a:r>
              <a:rPr lang="en-US" altLang="zh-TW" dirty="0"/>
              <a:t>work</a:t>
            </a:r>
            <a:r>
              <a:rPr lang="zh-TW" altLang="en-US" dirty="0"/>
              <a:t>  </a:t>
            </a:r>
            <a:r>
              <a:rPr lang="en-US" altLang="zh-TW" dirty="0"/>
              <a:t>Let’s</a:t>
            </a:r>
            <a:r>
              <a:rPr lang="zh-TW" altLang="en-US" dirty="0"/>
              <a:t> </a:t>
            </a:r>
            <a:r>
              <a:rPr lang="en-US" altLang="zh-TW" dirty="0"/>
              <a:t>figure</a:t>
            </a:r>
            <a:r>
              <a:rPr lang="zh-TW" altLang="en-US" dirty="0"/>
              <a:t> </a:t>
            </a:r>
            <a:r>
              <a:rPr lang="en-US" altLang="zh-TW" dirty="0"/>
              <a:t>it</a:t>
            </a:r>
            <a:r>
              <a:rPr lang="zh-TW" altLang="en-US" dirty="0"/>
              <a:t> </a:t>
            </a:r>
            <a:r>
              <a:rPr lang="en-US" altLang="zh-TW" dirty="0"/>
              <a:t>out</a:t>
            </a:r>
            <a:endParaRPr lang="en-US" dirty="0"/>
          </a:p>
        </p:txBody>
      </p:sp>
      <p:sp>
        <p:nvSpPr>
          <p:cNvPr id="4" name="Slide Number Placeholder 3"/>
          <p:cNvSpPr>
            <a:spLocks noGrp="1"/>
          </p:cNvSpPr>
          <p:nvPr>
            <p:ph type="sldNum" sz="quarter" idx="5"/>
          </p:nvPr>
        </p:nvSpPr>
        <p:spPr/>
        <p:txBody>
          <a:bodyPr/>
          <a:lstStyle/>
          <a:p>
            <a:fld id="{9C34773D-3191-4923-BF5E-51973E3717D6}" type="slidenum">
              <a:rPr lang="en-US" smtClean="0"/>
              <a:t>22</a:t>
            </a:fld>
            <a:endParaRPr lang="en-US"/>
          </a:p>
        </p:txBody>
      </p:sp>
    </p:spTree>
    <p:extLst>
      <p:ext uri="{BB962C8B-B14F-4D97-AF65-F5344CB8AC3E}">
        <p14:creationId xmlns:p14="http://schemas.microsoft.com/office/powerpoint/2010/main" val="1462049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Using</a:t>
            </a:r>
            <a:r>
              <a:rPr lang="zh-TW" altLang="en-US" dirty="0"/>
              <a:t> </a:t>
            </a:r>
            <a:r>
              <a:rPr lang="en-US" altLang="zh-TW" dirty="0"/>
              <a:t>the</a:t>
            </a:r>
            <a:r>
              <a:rPr lang="zh-TW" altLang="en-US" dirty="0"/>
              <a:t> </a:t>
            </a:r>
            <a:r>
              <a:rPr lang="en-US" altLang="zh-TW" dirty="0"/>
              <a:t>model</a:t>
            </a:r>
            <a:r>
              <a:rPr lang="zh-TW" altLang="en-US" dirty="0"/>
              <a:t> </a:t>
            </a:r>
            <a:r>
              <a:rPr lang="en-US" altLang="zh-TW" dirty="0"/>
              <a:t>to</a:t>
            </a:r>
            <a:r>
              <a:rPr lang="zh-TW" altLang="en-US" dirty="0"/>
              <a:t>  </a:t>
            </a:r>
            <a:r>
              <a:rPr lang="en-US" altLang="zh-TW" dirty="0"/>
              <a:t>predict</a:t>
            </a:r>
            <a:r>
              <a:rPr lang="zh-TW" altLang="en-US" dirty="0"/>
              <a:t> </a:t>
            </a:r>
            <a:r>
              <a:rPr lang="en-US" altLang="zh-TW" dirty="0"/>
              <a:t>the</a:t>
            </a:r>
            <a:r>
              <a:rPr lang="zh-TW" altLang="en-US" dirty="0"/>
              <a:t> </a:t>
            </a:r>
            <a:r>
              <a:rPr lang="en-US" altLang="zh-TW" dirty="0"/>
              <a:t>utilization</a:t>
            </a:r>
            <a:r>
              <a:rPr lang="zh-TW" altLang="en-US" dirty="0"/>
              <a:t> </a:t>
            </a:r>
            <a:r>
              <a:rPr lang="en-US" altLang="zh-TW" dirty="0"/>
              <a:t>of</a:t>
            </a:r>
            <a:r>
              <a:rPr lang="zh-TW" altLang="en-US" dirty="0"/>
              <a:t> </a:t>
            </a:r>
            <a:r>
              <a:rPr lang="en-US" altLang="zh-TW" dirty="0"/>
              <a:t>the</a:t>
            </a:r>
            <a:r>
              <a:rPr lang="zh-TW" altLang="en-US" dirty="0"/>
              <a:t> </a:t>
            </a:r>
            <a:r>
              <a:rPr lang="en-US" altLang="zh-TW" dirty="0"/>
              <a:t>processes</a:t>
            </a:r>
          </a:p>
          <a:p>
            <a:r>
              <a:rPr lang="en-US" altLang="zh-TW" dirty="0"/>
              <a:t>The</a:t>
            </a:r>
            <a:r>
              <a:rPr lang="zh-TW" altLang="en-US" dirty="0"/>
              <a:t> </a:t>
            </a:r>
            <a:r>
              <a:rPr lang="en-US" altLang="zh-TW" dirty="0"/>
              <a:t>migrator</a:t>
            </a:r>
            <a:r>
              <a:rPr lang="zh-TW" altLang="en-US" dirty="0"/>
              <a:t> </a:t>
            </a:r>
            <a:r>
              <a:rPr lang="en-US" altLang="zh-TW" dirty="0"/>
              <a:t>would</a:t>
            </a:r>
            <a:r>
              <a:rPr lang="zh-TW" altLang="en-US" dirty="0"/>
              <a:t> </a:t>
            </a:r>
            <a:r>
              <a:rPr lang="en-US" altLang="zh-TW" dirty="0"/>
              <a:t>migrate</a:t>
            </a:r>
            <a:r>
              <a:rPr lang="zh-TW" altLang="en-US" dirty="0"/>
              <a:t> </a:t>
            </a:r>
            <a:r>
              <a:rPr lang="en-US" altLang="zh-TW" dirty="0"/>
              <a:t>the</a:t>
            </a:r>
            <a:r>
              <a:rPr lang="zh-TW" altLang="en-US" dirty="0"/>
              <a:t> </a:t>
            </a:r>
            <a:r>
              <a:rPr lang="en-US" altLang="zh-TW" dirty="0"/>
              <a:t>processes</a:t>
            </a:r>
            <a:r>
              <a:rPr lang="zh-TW" altLang="en-US" dirty="0"/>
              <a:t> </a:t>
            </a:r>
            <a:r>
              <a:rPr lang="en-US" altLang="zh-TW" dirty="0"/>
              <a:t>to</a:t>
            </a:r>
            <a:r>
              <a:rPr lang="zh-TW" altLang="en-US" dirty="0"/>
              <a:t> </a:t>
            </a:r>
            <a:r>
              <a:rPr lang="en-US" altLang="zh-TW" dirty="0"/>
              <a:t>concentrate</a:t>
            </a:r>
            <a:r>
              <a:rPr lang="zh-TW" altLang="en-US" dirty="0"/>
              <a:t> </a:t>
            </a:r>
            <a:r>
              <a:rPr lang="en-US" altLang="zh-TW" dirty="0"/>
              <a:t>on</a:t>
            </a:r>
            <a:r>
              <a:rPr lang="zh-TW" altLang="en-US" dirty="0"/>
              <a:t> </a:t>
            </a:r>
            <a:r>
              <a:rPr lang="en-US" altLang="zh-TW" dirty="0"/>
              <a:t>specific</a:t>
            </a:r>
            <a:r>
              <a:rPr lang="zh-TW" altLang="en-US" dirty="0"/>
              <a:t> </a:t>
            </a:r>
            <a:r>
              <a:rPr lang="en-US" altLang="zh-TW" dirty="0"/>
              <a:t>cores.</a:t>
            </a:r>
            <a:r>
              <a:rPr lang="zh-TW" altLang="en-US" dirty="0"/>
              <a:t> </a:t>
            </a:r>
            <a:r>
              <a:rPr lang="en-US" altLang="zh-TW" dirty="0"/>
              <a:t>More</a:t>
            </a:r>
            <a:r>
              <a:rPr lang="zh-TW" altLang="en-US" dirty="0"/>
              <a:t> </a:t>
            </a:r>
            <a:r>
              <a:rPr lang="en-US" altLang="zh-TW" dirty="0"/>
              <a:t>cores</a:t>
            </a:r>
            <a:r>
              <a:rPr lang="zh-TW" altLang="en-US" dirty="0"/>
              <a:t> </a:t>
            </a:r>
            <a:r>
              <a:rPr lang="en-US" altLang="zh-TW" dirty="0"/>
              <a:t>could</a:t>
            </a:r>
            <a:r>
              <a:rPr lang="zh-TW" altLang="en-US" dirty="0"/>
              <a:t> </a:t>
            </a:r>
            <a:r>
              <a:rPr lang="en-US" altLang="zh-TW" dirty="0"/>
              <a:t>be</a:t>
            </a:r>
            <a:r>
              <a:rPr lang="zh-TW" altLang="en-US" dirty="0"/>
              <a:t> </a:t>
            </a:r>
            <a:r>
              <a:rPr lang="en-US" altLang="zh-TW" dirty="0"/>
              <a:t>released.</a:t>
            </a:r>
            <a:r>
              <a:rPr lang="zh-TW" altLang="en-US" dirty="0"/>
              <a:t> </a:t>
            </a:r>
            <a:endParaRPr lang="en-US" altLang="zh-TW" dirty="0"/>
          </a:p>
          <a:p>
            <a:r>
              <a:rPr lang="en-US" altLang="zh-TW" b="0" i="0" dirty="0">
                <a:solidFill>
                  <a:srgbClr val="ECECEC"/>
                </a:solidFill>
                <a:effectLst/>
                <a:latin typeface="Söhne"/>
              </a:rPr>
              <a:t>The</a:t>
            </a:r>
            <a:r>
              <a:rPr lang="zh-TW" altLang="en-US" b="0" i="0" dirty="0">
                <a:solidFill>
                  <a:srgbClr val="ECECEC"/>
                </a:solidFill>
                <a:effectLst/>
                <a:latin typeface="Söhne"/>
              </a:rPr>
              <a:t> </a:t>
            </a:r>
            <a:r>
              <a:rPr lang="en-US" altLang="zh-TW" b="0" i="0" dirty="0">
                <a:solidFill>
                  <a:srgbClr val="ECECEC"/>
                </a:solidFill>
                <a:effectLst/>
                <a:latin typeface="Söhne"/>
              </a:rPr>
              <a:t>technique</a:t>
            </a:r>
            <a:r>
              <a:rPr lang="zh-TW" altLang="en-US" b="0" i="0" dirty="0">
                <a:solidFill>
                  <a:srgbClr val="ECECEC"/>
                </a:solidFill>
                <a:effectLst/>
                <a:latin typeface="Söhne"/>
              </a:rPr>
              <a:t> </a:t>
            </a:r>
            <a:r>
              <a:rPr lang="en-US" altLang="zh-TW" b="0" i="0" dirty="0">
                <a:solidFill>
                  <a:srgbClr val="ECECEC"/>
                </a:solidFill>
                <a:effectLst/>
                <a:latin typeface="Söhne"/>
              </a:rPr>
              <a:t>is</a:t>
            </a:r>
            <a:r>
              <a:rPr lang="zh-TW" altLang="en-US" b="0" i="0" dirty="0">
                <a:solidFill>
                  <a:srgbClr val="ECECEC"/>
                </a:solidFill>
                <a:effectLst/>
                <a:latin typeface="Söhne"/>
              </a:rPr>
              <a:t> </a:t>
            </a:r>
            <a:r>
              <a:rPr lang="en-US" altLang="zh-TW" b="0" i="0" dirty="0">
                <a:solidFill>
                  <a:srgbClr val="ECECEC"/>
                </a:solidFill>
                <a:effectLst/>
                <a:latin typeface="Söhne"/>
              </a:rPr>
              <a:t>conducted</a:t>
            </a:r>
            <a:r>
              <a:rPr lang="zh-TW" altLang="en-US" b="0" i="0" dirty="0">
                <a:solidFill>
                  <a:srgbClr val="ECECEC"/>
                </a:solidFill>
                <a:effectLst/>
                <a:latin typeface="Söhne"/>
              </a:rPr>
              <a:t> </a:t>
            </a:r>
            <a:r>
              <a:rPr lang="en-US" altLang="zh-TW" b="0" i="0" dirty="0">
                <a:solidFill>
                  <a:srgbClr val="ECECEC"/>
                </a:solidFill>
                <a:effectLst/>
                <a:latin typeface="Söhne"/>
              </a:rPr>
              <a:t>by</a:t>
            </a:r>
            <a:r>
              <a:rPr lang="zh-TW" altLang="en-US" b="0" i="0" dirty="0">
                <a:solidFill>
                  <a:srgbClr val="ECECEC"/>
                </a:solidFill>
                <a:effectLst/>
                <a:latin typeface="Söhne"/>
              </a:rPr>
              <a:t> </a:t>
            </a:r>
            <a:r>
              <a:rPr lang="en-US" altLang="zh-TW" b="0" i="0" dirty="0">
                <a:solidFill>
                  <a:srgbClr val="ECECEC"/>
                </a:solidFill>
                <a:effectLst/>
                <a:latin typeface="Söhne"/>
              </a:rPr>
              <a:t>using</a:t>
            </a:r>
            <a:r>
              <a:rPr lang="zh-TW" altLang="en-US" b="0" i="0" dirty="0">
                <a:solidFill>
                  <a:srgbClr val="ECECEC"/>
                </a:solidFill>
                <a:effectLst/>
                <a:latin typeface="Söhne"/>
              </a:rPr>
              <a:t> </a:t>
            </a:r>
            <a:r>
              <a:rPr lang="en-US" b="0" i="0" dirty="0">
                <a:solidFill>
                  <a:srgbClr val="ECECEC"/>
                </a:solidFill>
                <a:effectLst/>
                <a:latin typeface="Söhne"/>
              </a:rPr>
              <a:t>Gaussian Process Regression (GPR)</a:t>
            </a:r>
            <a:r>
              <a:rPr lang="en-US" altLang="zh-TW" b="0" i="0" dirty="0">
                <a:solidFill>
                  <a:srgbClr val="ECECEC"/>
                </a:solidFill>
                <a:effectLst/>
                <a:latin typeface="Söhne"/>
              </a:rPr>
              <a:t>,</a:t>
            </a:r>
            <a:r>
              <a:rPr lang="zh-TW" altLang="en-US" b="0" i="0" dirty="0">
                <a:solidFill>
                  <a:srgbClr val="ECECEC"/>
                </a:solidFill>
                <a:effectLst/>
                <a:latin typeface="Söhne"/>
              </a:rPr>
              <a:t> </a:t>
            </a:r>
            <a:r>
              <a:rPr lang="en-US" altLang="zh-TW" b="0" i="0" dirty="0">
                <a:solidFill>
                  <a:srgbClr val="ECECEC"/>
                </a:solidFill>
                <a:effectLst/>
                <a:latin typeface="Söhne"/>
              </a:rPr>
              <a:t>which</a:t>
            </a:r>
            <a:r>
              <a:rPr lang="zh-TW" altLang="en-US" b="0" i="0" dirty="0">
                <a:solidFill>
                  <a:srgbClr val="ECECEC"/>
                </a:solidFill>
                <a:effectLst/>
                <a:latin typeface="Söhne"/>
              </a:rPr>
              <a:t> </a:t>
            </a:r>
            <a:r>
              <a:rPr lang="en-US" b="0" i="0" dirty="0">
                <a:solidFill>
                  <a:srgbClr val="ECECEC"/>
                </a:solidFill>
                <a:effectLst/>
                <a:latin typeface="Söhne"/>
              </a:rPr>
              <a:t>is a powerful machine learning method used for predictive modeling. It operates under the principle that observations close to each other in input space will likely produce similar output values. </a:t>
            </a:r>
            <a:r>
              <a:rPr lang="en-US" altLang="zh-TW" b="0" i="0" dirty="0">
                <a:solidFill>
                  <a:srgbClr val="ECECEC"/>
                </a:solidFill>
                <a:effectLst/>
                <a:latin typeface="Söhne"/>
              </a:rPr>
              <a:t>Also,</a:t>
            </a:r>
            <a:r>
              <a:rPr lang="zh-TW" altLang="en-US" b="0" i="0" dirty="0">
                <a:solidFill>
                  <a:srgbClr val="ECECEC"/>
                </a:solidFill>
                <a:effectLst/>
                <a:latin typeface="Söhne"/>
              </a:rPr>
              <a:t> </a:t>
            </a:r>
            <a:r>
              <a:rPr lang="en-US" b="0" i="0" dirty="0">
                <a:solidFill>
                  <a:srgbClr val="ECECEC"/>
                </a:solidFill>
                <a:effectLst/>
                <a:latin typeface="Söhne"/>
              </a:rPr>
              <a:t>GPR is particularly notable for its ability to provide a measure of uncertainty or confidence in its predictions. This is achieved by modeling the target function as a Gaussian process, which is a collection of random variables, any finite number of which have a joint Gaussian distribution. GPR is often used for tasks where understanding the uncertainty of model predictions is crucial, such as in forecasting and optimization problems.</a:t>
            </a:r>
            <a:r>
              <a:rPr lang="zh-TW" altLang="en-US" b="0" i="0" dirty="0">
                <a:solidFill>
                  <a:srgbClr val="ECECEC"/>
                </a:solidFill>
                <a:effectLst/>
                <a:latin typeface="Söhne"/>
              </a:rPr>
              <a:t> </a:t>
            </a:r>
            <a:r>
              <a:rPr lang="en-US" altLang="zh-TW" b="0" i="0" dirty="0">
                <a:solidFill>
                  <a:srgbClr val="ECECEC"/>
                </a:solidFill>
                <a:effectLst/>
                <a:latin typeface="Söhne"/>
              </a:rPr>
              <a:t>In</a:t>
            </a:r>
            <a:r>
              <a:rPr lang="zh-TW" altLang="en-US" b="0" i="0" dirty="0">
                <a:solidFill>
                  <a:srgbClr val="ECECEC"/>
                </a:solidFill>
                <a:effectLst/>
                <a:latin typeface="Söhne"/>
              </a:rPr>
              <a:t> </a:t>
            </a:r>
            <a:r>
              <a:rPr lang="en-US" altLang="zh-TW" b="0" i="0" dirty="0">
                <a:solidFill>
                  <a:srgbClr val="ECECEC"/>
                </a:solidFill>
                <a:effectLst/>
                <a:latin typeface="Söhne"/>
              </a:rPr>
              <a:t>this</a:t>
            </a:r>
            <a:r>
              <a:rPr lang="zh-TW" altLang="en-US" b="0" i="0" dirty="0">
                <a:solidFill>
                  <a:srgbClr val="ECECEC"/>
                </a:solidFill>
                <a:effectLst/>
                <a:latin typeface="Söhne"/>
              </a:rPr>
              <a:t> </a:t>
            </a:r>
            <a:r>
              <a:rPr lang="en-US" altLang="zh-TW" b="0" i="0" dirty="0">
                <a:solidFill>
                  <a:srgbClr val="ECECEC"/>
                </a:solidFill>
                <a:effectLst/>
                <a:latin typeface="Söhne"/>
              </a:rPr>
              <a:t>way,</a:t>
            </a:r>
            <a:r>
              <a:rPr lang="zh-TW" altLang="en-US" b="0" i="0" dirty="0">
                <a:solidFill>
                  <a:srgbClr val="ECECEC"/>
                </a:solidFill>
                <a:effectLst/>
                <a:latin typeface="Söhne"/>
              </a:rPr>
              <a:t> </a:t>
            </a:r>
            <a:r>
              <a:rPr lang="en-US" altLang="zh-TW" b="0" i="0" dirty="0">
                <a:solidFill>
                  <a:srgbClr val="ECECEC"/>
                </a:solidFill>
                <a:effectLst/>
                <a:latin typeface="Söhne"/>
              </a:rPr>
              <a:t>it</a:t>
            </a:r>
            <a:r>
              <a:rPr lang="zh-TW" altLang="en-US" b="0" i="0" dirty="0">
                <a:solidFill>
                  <a:srgbClr val="ECECEC"/>
                </a:solidFill>
                <a:effectLst/>
                <a:latin typeface="Söhne"/>
              </a:rPr>
              <a:t> </a:t>
            </a:r>
            <a:r>
              <a:rPr lang="en-US" altLang="zh-TW" b="0" i="0" dirty="0">
                <a:solidFill>
                  <a:srgbClr val="ECECEC"/>
                </a:solidFill>
                <a:effectLst/>
                <a:latin typeface="Söhne"/>
              </a:rPr>
              <a:t>could</a:t>
            </a:r>
            <a:r>
              <a:rPr lang="zh-TW" altLang="en-US" b="0" i="0" dirty="0">
                <a:solidFill>
                  <a:srgbClr val="ECECEC"/>
                </a:solidFill>
                <a:effectLst/>
                <a:latin typeface="Söhne"/>
              </a:rPr>
              <a:t> </a:t>
            </a:r>
            <a:r>
              <a:rPr lang="en-US" altLang="zh-TW" b="0" i="0" dirty="0">
                <a:solidFill>
                  <a:srgbClr val="ECECEC"/>
                </a:solidFill>
                <a:effectLst/>
                <a:latin typeface="Söhne"/>
              </a:rPr>
              <a:t>accurately</a:t>
            </a:r>
            <a:r>
              <a:rPr lang="zh-TW" altLang="en-US" b="0" i="0" dirty="0">
                <a:solidFill>
                  <a:srgbClr val="ECECEC"/>
                </a:solidFill>
                <a:effectLst/>
                <a:latin typeface="Söhne"/>
              </a:rPr>
              <a:t> </a:t>
            </a:r>
            <a:r>
              <a:rPr lang="en-US" altLang="zh-TW" b="0" i="0" dirty="0">
                <a:solidFill>
                  <a:srgbClr val="ECECEC"/>
                </a:solidFill>
                <a:effectLst/>
                <a:latin typeface="Söhne"/>
              </a:rPr>
              <a:t>the</a:t>
            </a:r>
            <a:r>
              <a:rPr lang="zh-TW" altLang="en-US" b="0" i="0" dirty="0">
                <a:solidFill>
                  <a:srgbClr val="ECECEC"/>
                </a:solidFill>
                <a:effectLst/>
                <a:latin typeface="Söhne"/>
              </a:rPr>
              <a:t> </a:t>
            </a:r>
            <a:r>
              <a:rPr lang="en-US" altLang="zh-TW" b="0" i="0" dirty="0">
                <a:solidFill>
                  <a:srgbClr val="ECECEC"/>
                </a:solidFill>
                <a:effectLst/>
                <a:latin typeface="Söhne"/>
              </a:rPr>
              <a:t>utilization</a:t>
            </a:r>
            <a:r>
              <a:rPr lang="zh-TW" altLang="en-US" b="0" i="0" dirty="0">
                <a:solidFill>
                  <a:srgbClr val="ECECEC"/>
                </a:solidFill>
                <a:effectLst/>
                <a:latin typeface="Söhne"/>
              </a:rPr>
              <a:t> </a:t>
            </a:r>
            <a:r>
              <a:rPr lang="en-US" altLang="zh-TW" b="0" i="0" dirty="0">
                <a:solidFill>
                  <a:srgbClr val="ECECEC"/>
                </a:solidFill>
                <a:effectLst/>
                <a:latin typeface="Söhne"/>
              </a:rPr>
              <a:t>of</a:t>
            </a:r>
            <a:r>
              <a:rPr lang="zh-TW" altLang="en-US" b="0" i="0" dirty="0">
                <a:solidFill>
                  <a:srgbClr val="ECECEC"/>
                </a:solidFill>
                <a:effectLst/>
                <a:latin typeface="Söhne"/>
              </a:rPr>
              <a:t> </a:t>
            </a:r>
            <a:r>
              <a:rPr lang="en-US" altLang="zh-TW" b="0" i="0" dirty="0">
                <a:solidFill>
                  <a:srgbClr val="ECECEC"/>
                </a:solidFill>
                <a:effectLst/>
                <a:latin typeface="Söhne"/>
              </a:rPr>
              <a:t>every</a:t>
            </a:r>
            <a:r>
              <a:rPr lang="zh-TW" altLang="en-US" b="0" i="0" dirty="0">
                <a:solidFill>
                  <a:srgbClr val="ECECEC"/>
                </a:solidFill>
                <a:effectLst/>
                <a:latin typeface="Söhne"/>
              </a:rPr>
              <a:t> </a:t>
            </a:r>
            <a:r>
              <a:rPr lang="en-US" altLang="zh-TW" b="0" i="0" dirty="0">
                <a:solidFill>
                  <a:srgbClr val="ECECEC"/>
                </a:solidFill>
                <a:effectLst/>
                <a:latin typeface="Söhne"/>
              </a:rPr>
              <a:t>core.</a:t>
            </a:r>
            <a:r>
              <a:rPr lang="zh-TW" altLang="en-US" b="0" i="0" dirty="0">
                <a:solidFill>
                  <a:srgbClr val="ECECEC"/>
                </a:solidFill>
                <a:effectLst/>
                <a:latin typeface="Söhne"/>
              </a:rPr>
              <a:t> </a:t>
            </a:r>
            <a:endParaRPr lang="en-US" altLang="zh-TW" dirty="0"/>
          </a:p>
          <a:p>
            <a:endParaRPr lang="en-US" altLang="zh-TW" dirty="0"/>
          </a:p>
          <a:p>
            <a:endParaRPr lang="en-US" dirty="0"/>
          </a:p>
        </p:txBody>
      </p:sp>
      <p:sp>
        <p:nvSpPr>
          <p:cNvPr id="4" name="Slide Number Placeholder 3"/>
          <p:cNvSpPr>
            <a:spLocks noGrp="1"/>
          </p:cNvSpPr>
          <p:nvPr>
            <p:ph type="sldNum" sz="quarter" idx="5"/>
          </p:nvPr>
        </p:nvSpPr>
        <p:spPr/>
        <p:txBody>
          <a:bodyPr/>
          <a:lstStyle/>
          <a:p>
            <a:fld id="{9C34773D-3191-4923-BF5E-51973E3717D6}" type="slidenum">
              <a:rPr lang="en-US" smtClean="0"/>
              <a:t>23</a:t>
            </a:fld>
            <a:endParaRPr lang="en-US"/>
          </a:p>
        </p:txBody>
      </p:sp>
    </p:spTree>
    <p:extLst>
      <p:ext uri="{BB962C8B-B14F-4D97-AF65-F5344CB8AC3E}">
        <p14:creationId xmlns:p14="http://schemas.microsoft.com/office/powerpoint/2010/main" val="5391629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As</a:t>
            </a:r>
            <a:r>
              <a:rPr lang="zh-TW" altLang="en-US" dirty="0"/>
              <a:t> </a:t>
            </a:r>
            <a:r>
              <a:rPr lang="en-US" altLang="zh-TW" dirty="0"/>
              <a:t>we</a:t>
            </a:r>
            <a:r>
              <a:rPr lang="zh-TW" altLang="en-US" dirty="0"/>
              <a:t> </a:t>
            </a:r>
            <a:r>
              <a:rPr lang="en-US" altLang="zh-TW" dirty="0"/>
              <a:t>can</a:t>
            </a:r>
            <a:r>
              <a:rPr lang="zh-TW" altLang="en-US" dirty="0"/>
              <a:t> </a:t>
            </a:r>
            <a:r>
              <a:rPr lang="en-US" altLang="zh-TW" dirty="0"/>
              <a:t>see</a:t>
            </a:r>
            <a:r>
              <a:rPr lang="zh-TW" altLang="en-US" dirty="0"/>
              <a:t> </a:t>
            </a:r>
            <a:r>
              <a:rPr lang="en-US" altLang="zh-TW" dirty="0"/>
              <a:t>from</a:t>
            </a:r>
            <a:r>
              <a:rPr lang="zh-TW" altLang="en-US" dirty="0"/>
              <a:t> </a:t>
            </a:r>
            <a:r>
              <a:rPr lang="en-US" altLang="zh-TW" dirty="0"/>
              <a:t>these</a:t>
            </a:r>
            <a:r>
              <a:rPr lang="zh-TW" altLang="en-US" dirty="0"/>
              <a:t> </a:t>
            </a:r>
            <a:r>
              <a:rPr lang="en-US" altLang="zh-TW" dirty="0"/>
              <a:t>two</a:t>
            </a:r>
            <a:r>
              <a:rPr lang="zh-TW" altLang="en-US" dirty="0"/>
              <a:t> </a:t>
            </a:r>
            <a:r>
              <a:rPr lang="en-US" altLang="zh-TW" dirty="0"/>
              <a:t>results,</a:t>
            </a:r>
            <a:r>
              <a:rPr lang="zh-TW" altLang="en-US" dirty="0"/>
              <a:t> </a:t>
            </a:r>
            <a:r>
              <a:rPr lang="en-US" altLang="zh-TW" dirty="0"/>
              <a:t>from</a:t>
            </a:r>
            <a:r>
              <a:rPr lang="zh-TW" altLang="en-US" dirty="0"/>
              <a:t> </a:t>
            </a:r>
            <a:r>
              <a:rPr lang="en-US" altLang="zh-TW" dirty="0"/>
              <a:t>figure</a:t>
            </a:r>
            <a:r>
              <a:rPr lang="zh-TW" altLang="en-US" dirty="0"/>
              <a:t> </a:t>
            </a:r>
            <a:r>
              <a:rPr lang="en-US" altLang="zh-TW" dirty="0"/>
              <a:t>(a)</a:t>
            </a:r>
            <a:r>
              <a:rPr lang="zh-TW" altLang="en-US" dirty="0"/>
              <a:t> </a:t>
            </a:r>
            <a:r>
              <a:rPr lang="en-US" altLang="zh-TW" dirty="0"/>
              <a:t>there</a:t>
            </a:r>
            <a:r>
              <a:rPr lang="zh-TW" altLang="en-US" dirty="0"/>
              <a:t> </a:t>
            </a:r>
            <a:r>
              <a:rPr lang="en-US" altLang="zh-TW" dirty="0"/>
              <a:t>is</a:t>
            </a:r>
            <a:r>
              <a:rPr lang="zh-TW" altLang="en-US" dirty="0"/>
              <a:t> </a:t>
            </a:r>
            <a:r>
              <a:rPr lang="en-US" altLang="zh-TW" dirty="0"/>
              <a:t>slightly</a:t>
            </a:r>
            <a:r>
              <a:rPr lang="zh-TW" altLang="en-US" dirty="0"/>
              <a:t> </a:t>
            </a:r>
            <a:r>
              <a:rPr lang="en-US" altLang="zh-TW" dirty="0"/>
              <a:t>difference</a:t>
            </a:r>
            <a:r>
              <a:rPr lang="zh-TW" altLang="en-US" dirty="0"/>
              <a:t> </a:t>
            </a:r>
            <a:r>
              <a:rPr lang="en-US" altLang="zh-TW" dirty="0"/>
              <a:t>between</a:t>
            </a:r>
            <a:r>
              <a:rPr lang="zh-TW" altLang="en-US" dirty="0"/>
              <a:t> </a:t>
            </a:r>
            <a:r>
              <a:rPr lang="en-US" altLang="zh-TW" dirty="0"/>
              <a:t>the</a:t>
            </a:r>
            <a:r>
              <a:rPr lang="zh-TW" altLang="en-US" dirty="0"/>
              <a:t> </a:t>
            </a:r>
            <a:r>
              <a:rPr lang="en-US" altLang="zh-TW" dirty="0"/>
              <a:t>regular</a:t>
            </a:r>
            <a:r>
              <a:rPr lang="zh-TW" altLang="en-US" dirty="0"/>
              <a:t> </a:t>
            </a:r>
            <a:r>
              <a:rPr lang="en-US" altLang="zh-TW" dirty="0"/>
              <a:t>system</a:t>
            </a:r>
            <a:r>
              <a:rPr lang="zh-TW" altLang="en-US" dirty="0"/>
              <a:t> </a:t>
            </a:r>
            <a:r>
              <a:rPr lang="en-US" altLang="zh-TW" dirty="0"/>
              <a:t>and</a:t>
            </a:r>
            <a:r>
              <a:rPr lang="zh-TW" altLang="en-US" dirty="0"/>
              <a:t> </a:t>
            </a:r>
            <a:r>
              <a:rPr lang="en-US" altLang="zh-TW" dirty="0"/>
              <a:t>the</a:t>
            </a:r>
            <a:r>
              <a:rPr lang="zh-TW" altLang="en-US" dirty="0"/>
              <a:t> </a:t>
            </a:r>
            <a:r>
              <a:rPr lang="en-US" altLang="zh-TW" dirty="0"/>
              <a:t>prediction</a:t>
            </a:r>
            <a:r>
              <a:rPr lang="zh-TW" altLang="en-US" dirty="0"/>
              <a:t> </a:t>
            </a:r>
            <a:r>
              <a:rPr lang="en-US" altLang="zh-TW" dirty="0"/>
              <a:t>modeling</a:t>
            </a:r>
            <a:r>
              <a:rPr lang="zh-TW" altLang="en-US" dirty="0"/>
              <a:t> </a:t>
            </a:r>
            <a:r>
              <a:rPr lang="en-US" altLang="zh-TW" dirty="0"/>
              <a:t>system.</a:t>
            </a:r>
            <a:r>
              <a:rPr lang="zh-TW" altLang="en-US" dirty="0"/>
              <a:t> </a:t>
            </a:r>
            <a:r>
              <a:rPr lang="en-US" altLang="zh-TW" dirty="0" err="1"/>
              <a:t>Also,we</a:t>
            </a:r>
            <a:r>
              <a:rPr lang="zh-TW" altLang="en-US" dirty="0"/>
              <a:t> </a:t>
            </a:r>
            <a:r>
              <a:rPr lang="en-US" altLang="zh-TW" dirty="0"/>
              <a:t>could</a:t>
            </a:r>
            <a:r>
              <a:rPr lang="zh-TW" altLang="en-US" dirty="0"/>
              <a:t> </a:t>
            </a:r>
            <a:r>
              <a:rPr lang="en-US" altLang="zh-TW" dirty="0"/>
              <a:t>see</a:t>
            </a:r>
            <a:r>
              <a:rPr lang="zh-TW" altLang="en-US" dirty="0"/>
              <a:t> </a:t>
            </a:r>
            <a:r>
              <a:rPr lang="en-US" altLang="zh-TW" dirty="0"/>
              <a:t>from</a:t>
            </a:r>
            <a:r>
              <a:rPr lang="zh-TW" altLang="en-US" dirty="0"/>
              <a:t> </a:t>
            </a:r>
            <a:r>
              <a:rPr lang="en-US" altLang="zh-TW" dirty="0"/>
              <a:t>the</a:t>
            </a:r>
            <a:r>
              <a:rPr lang="zh-TW" altLang="en-US" dirty="0"/>
              <a:t> </a:t>
            </a:r>
            <a:r>
              <a:rPr lang="en-US" altLang="zh-TW" dirty="0"/>
              <a:t>image</a:t>
            </a:r>
            <a:r>
              <a:rPr lang="zh-TW" altLang="en-US" dirty="0"/>
              <a:t> </a:t>
            </a:r>
            <a:r>
              <a:rPr lang="en-US" altLang="zh-TW" dirty="0"/>
              <a:t>in</a:t>
            </a:r>
            <a:r>
              <a:rPr lang="zh-TW" altLang="en-US" dirty="0"/>
              <a:t> </a:t>
            </a:r>
            <a:r>
              <a:rPr lang="en-US" altLang="zh-TW" dirty="0"/>
              <a:t>right</a:t>
            </a:r>
            <a:r>
              <a:rPr lang="zh-TW" altLang="en-US" dirty="0"/>
              <a:t> </a:t>
            </a:r>
            <a:r>
              <a:rPr lang="en-US" altLang="zh-TW" dirty="0"/>
              <a:t>side,</a:t>
            </a:r>
            <a:r>
              <a:rPr lang="zh-TW" altLang="en-US" dirty="0"/>
              <a:t> </a:t>
            </a:r>
            <a:r>
              <a:rPr lang="en-US" altLang="zh-TW" dirty="0"/>
              <a:t>for</a:t>
            </a:r>
            <a:r>
              <a:rPr lang="zh-TW" altLang="en-US" dirty="0"/>
              <a:t> </a:t>
            </a:r>
            <a:r>
              <a:rPr lang="en-US" altLang="zh-TW" dirty="0"/>
              <a:t>the</a:t>
            </a:r>
            <a:r>
              <a:rPr lang="zh-TW" altLang="en-US" dirty="0"/>
              <a:t> </a:t>
            </a:r>
            <a:r>
              <a:rPr lang="en-US" altLang="zh-TW" dirty="0"/>
              <a:t>running</a:t>
            </a:r>
            <a:r>
              <a:rPr lang="zh-TW" altLang="en-US" dirty="0"/>
              <a:t> </a:t>
            </a:r>
            <a:r>
              <a:rPr lang="en-US" altLang="zh-TW" dirty="0"/>
              <a:t>time</a:t>
            </a:r>
            <a:r>
              <a:rPr lang="zh-TW" altLang="en-US" dirty="0"/>
              <a:t> </a:t>
            </a:r>
            <a:r>
              <a:rPr lang="en-US" altLang="zh-TW" dirty="0"/>
              <a:t>at</a:t>
            </a:r>
            <a:r>
              <a:rPr lang="zh-TW" altLang="en-US" dirty="0"/>
              <a:t> </a:t>
            </a:r>
            <a:r>
              <a:rPr lang="en-US" altLang="zh-TW" dirty="0"/>
              <a:t>sixty</a:t>
            </a:r>
            <a:r>
              <a:rPr lang="zh-TW" altLang="en-US" dirty="0"/>
              <a:t> </a:t>
            </a:r>
            <a:r>
              <a:rPr lang="en-US" altLang="zh-TW" dirty="0"/>
              <a:t>minute,</a:t>
            </a:r>
            <a:r>
              <a:rPr lang="zh-TW" altLang="en-US" dirty="0"/>
              <a:t> </a:t>
            </a:r>
            <a:r>
              <a:rPr lang="en-US" altLang="zh-TW" dirty="0"/>
              <a:t>it</a:t>
            </a:r>
            <a:r>
              <a:rPr lang="zh-TW" altLang="en-US" dirty="0"/>
              <a:t> </a:t>
            </a:r>
            <a:r>
              <a:rPr lang="en-US" altLang="zh-TW" dirty="0"/>
              <a:t>reaches</a:t>
            </a:r>
            <a:r>
              <a:rPr lang="zh-TW" altLang="en-US" dirty="0"/>
              <a:t> </a:t>
            </a:r>
            <a:r>
              <a:rPr lang="en-US" altLang="zh-TW" dirty="0"/>
              <a:t>13%</a:t>
            </a:r>
            <a:r>
              <a:rPr lang="zh-TW" altLang="en-US" dirty="0"/>
              <a:t> </a:t>
            </a:r>
            <a:r>
              <a:rPr lang="en-US" altLang="zh-TW" dirty="0"/>
              <a:t>of</a:t>
            </a:r>
            <a:r>
              <a:rPr lang="zh-TW" altLang="en-US" dirty="0"/>
              <a:t> </a:t>
            </a:r>
            <a:r>
              <a:rPr lang="en-US" altLang="zh-TW" dirty="0"/>
              <a:t>energy</a:t>
            </a:r>
            <a:r>
              <a:rPr lang="zh-TW" altLang="en-US" dirty="0"/>
              <a:t> </a:t>
            </a:r>
            <a:r>
              <a:rPr lang="en-US" altLang="zh-TW" dirty="0"/>
              <a:t>saving.</a:t>
            </a:r>
            <a:r>
              <a:rPr lang="zh-TW" altLang="en-US" dirty="0"/>
              <a:t> </a:t>
            </a:r>
            <a:r>
              <a:rPr lang="en-US" altLang="zh-TW" dirty="0"/>
              <a:t>As</a:t>
            </a:r>
            <a:r>
              <a:rPr lang="zh-TW" altLang="en-US" dirty="0"/>
              <a:t> </a:t>
            </a:r>
            <a:r>
              <a:rPr lang="en-US" altLang="zh-TW" dirty="0"/>
              <a:t>the</a:t>
            </a:r>
            <a:r>
              <a:rPr lang="zh-TW" altLang="en-US" dirty="0"/>
              <a:t> </a:t>
            </a:r>
            <a:r>
              <a:rPr lang="en-US" altLang="zh-TW" dirty="0"/>
              <a:t>running</a:t>
            </a:r>
            <a:r>
              <a:rPr lang="zh-TW" altLang="en-US" dirty="0"/>
              <a:t> </a:t>
            </a:r>
            <a:r>
              <a:rPr lang="en-US" altLang="zh-TW" dirty="0"/>
              <a:t>goes,</a:t>
            </a:r>
            <a:r>
              <a:rPr lang="zh-TW" altLang="en-US" dirty="0"/>
              <a:t> </a:t>
            </a:r>
            <a:r>
              <a:rPr lang="en-US" altLang="zh-TW" dirty="0"/>
              <a:t>the</a:t>
            </a:r>
            <a:r>
              <a:rPr lang="zh-TW" altLang="en-US" dirty="0"/>
              <a:t> </a:t>
            </a:r>
            <a:r>
              <a:rPr lang="en-US" altLang="zh-TW" dirty="0"/>
              <a:t>saving</a:t>
            </a:r>
            <a:r>
              <a:rPr lang="zh-TW" altLang="en-US" dirty="0"/>
              <a:t> </a:t>
            </a:r>
            <a:r>
              <a:rPr lang="en-US" altLang="zh-TW" dirty="0"/>
              <a:t>energy</a:t>
            </a:r>
            <a:r>
              <a:rPr lang="zh-TW" altLang="en-US" dirty="0"/>
              <a:t> </a:t>
            </a:r>
            <a:r>
              <a:rPr lang="en-US" altLang="zh-TW" dirty="0"/>
              <a:t>could</a:t>
            </a:r>
            <a:r>
              <a:rPr lang="zh-TW" altLang="en-US" dirty="0"/>
              <a:t> </a:t>
            </a:r>
            <a:r>
              <a:rPr lang="en-US" altLang="zh-TW" dirty="0"/>
              <a:t>be</a:t>
            </a:r>
            <a:r>
              <a:rPr lang="zh-TW" altLang="en-US" dirty="0"/>
              <a:t> </a:t>
            </a:r>
            <a:r>
              <a:rPr lang="en-US" altLang="zh-TW" dirty="0"/>
              <a:t>significant.</a:t>
            </a:r>
            <a:r>
              <a:rPr lang="zh-TW" altLang="en-US" dirty="0"/>
              <a:t> </a:t>
            </a:r>
            <a:r>
              <a:rPr lang="en-US" altLang="zh-TW" dirty="0"/>
              <a:t>The</a:t>
            </a:r>
            <a:r>
              <a:rPr lang="zh-TW" altLang="en-US" dirty="0"/>
              <a:t> </a:t>
            </a:r>
            <a:r>
              <a:rPr lang="en-US" altLang="zh-TW" dirty="0"/>
              <a:t>prediction</a:t>
            </a:r>
            <a:r>
              <a:rPr lang="zh-TW" altLang="en-US" dirty="0"/>
              <a:t> </a:t>
            </a:r>
            <a:r>
              <a:rPr lang="en-US" altLang="zh-TW" dirty="0"/>
              <a:t>model</a:t>
            </a:r>
            <a:r>
              <a:rPr lang="zh-TW" altLang="en-US" dirty="0"/>
              <a:t> </a:t>
            </a:r>
            <a:r>
              <a:rPr lang="en-US" altLang="zh-TW" dirty="0"/>
              <a:t>is</a:t>
            </a:r>
            <a:r>
              <a:rPr lang="zh-TW" altLang="en-US" dirty="0"/>
              <a:t> </a:t>
            </a:r>
            <a:r>
              <a:rPr lang="en-US" altLang="zh-TW" dirty="0"/>
              <a:t>effective,</a:t>
            </a:r>
            <a:r>
              <a:rPr lang="zh-TW" altLang="en-US" dirty="0"/>
              <a:t> </a:t>
            </a:r>
            <a:r>
              <a:rPr lang="en-US" altLang="zh-TW" dirty="0"/>
              <a:t>which</a:t>
            </a:r>
            <a:r>
              <a:rPr lang="zh-TW" altLang="en-US" dirty="0"/>
              <a:t> </a:t>
            </a:r>
            <a:r>
              <a:rPr lang="en-US" altLang="zh-TW" dirty="0"/>
              <a:t>improve</a:t>
            </a:r>
            <a:r>
              <a:rPr lang="zh-TW" altLang="en-US" dirty="0"/>
              <a:t> </a:t>
            </a:r>
            <a:r>
              <a:rPr lang="en-US" altLang="zh-TW" dirty="0"/>
              <a:t>the</a:t>
            </a:r>
            <a:r>
              <a:rPr lang="zh-TW" altLang="en-US" dirty="0"/>
              <a:t> </a:t>
            </a:r>
            <a:r>
              <a:rPr lang="en-US" altLang="zh-TW" dirty="0"/>
              <a:t>weakness</a:t>
            </a:r>
            <a:r>
              <a:rPr lang="zh-TW" altLang="en-US" dirty="0"/>
              <a:t> </a:t>
            </a:r>
            <a:r>
              <a:rPr lang="en-US" altLang="zh-TW" dirty="0"/>
              <a:t>of</a:t>
            </a:r>
            <a:r>
              <a:rPr lang="zh-TW" altLang="en-US" dirty="0"/>
              <a:t> </a:t>
            </a:r>
            <a:r>
              <a:rPr lang="en-US" altLang="zh-TW" dirty="0"/>
              <a:t>DVFS</a:t>
            </a:r>
            <a:r>
              <a:rPr lang="zh-TW" altLang="en-US" dirty="0"/>
              <a:t> </a:t>
            </a:r>
            <a:r>
              <a:rPr lang="en-US" altLang="zh-TW" dirty="0"/>
              <a:t>that</a:t>
            </a:r>
            <a:r>
              <a:rPr lang="zh-TW" altLang="en-US" dirty="0"/>
              <a:t> </a:t>
            </a:r>
            <a:r>
              <a:rPr lang="en-US" altLang="zh-TW" dirty="0"/>
              <a:t>CPU</a:t>
            </a:r>
            <a:r>
              <a:rPr lang="zh-TW" altLang="en-US" dirty="0"/>
              <a:t> </a:t>
            </a:r>
            <a:r>
              <a:rPr lang="en-US" altLang="zh-TW" dirty="0"/>
              <a:t>would</a:t>
            </a:r>
            <a:r>
              <a:rPr lang="zh-TW" altLang="en-US" dirty="0"/>
              <a:t> </a:t>
            </a:r>
            <a:r>
              <a:rPr lang="en-US" altLang="zh-TW" dirty="0"/>
              <a:t>maintain</a:t>
            </a:r>
            <a:r>
              <a:rPr lang="zh-TW" altLang="en-US" dirty="0"/>
              <a:t> </a:t>
            </a:r>
            <a:r>
              <a:rPr lang="en-US" altLang="zh-TW" dirty="0"/>
              <a:t>at</a:t>
            </a:r>
            <a:r>
              <a:rPr lang="zh-TW" altLang="en-US" dirty="0"/>
              <a:t> </a:t>
            </a:r>
            <a:r>
              <a:rPr lang="en-US" altLang="zh-TW" dirty="0"/>
              <a:t>a</a:t>
            </a:r>
            <a:r>
              <a:rPr lang="zh-TW" altLang="en-US" dirty="0"/>
              <a:t> </a:t>
            </a:r>
            <a:r>
              <a:rPr lang="en-US" altLang="zh-TW" dirty="0"/>
              <a:t>low</a:t>
            </a:r>
            <a:r>
              <a:rPr lang="zh-TW" altLang="en-US" dirty="0"/>
              <a:t> </a:t>
            </a:r>
            <a:r>
              <a:rPr lang="en-US" altLang="zh-TW" dirty="0"/>
              <a:t>frequency,</a:t>
            </a:r>
            <a:r>
              <a:rPr lang="zh-TW" altLang="en-US" dirty="0"/>
              <a:t> </a:t>
            </a:r>
            <a:r>
              <a:rPr lang="en-US" altLang="zh-TW" dirty="0"/>
              <a:t>the</a:t>
            </a:r>
            <a:r>
              <a:rPr lang="zh-TW" altLang="en-US" dirty="0"/>
              <a:t> </a:t>
            </a:r>
            <a:r>
              <a:rPr lang="en-US" altLang="zh-TW" dirty="0"/>
              <a:t>performance</a:t>
            </a:r>
            <a:r>
              <a:rPr lang="zh-TW" altLang="en-US" dirty="0"/>
              <a:t> </a:t>
            </a:r>
            <a:r>
              <a:rPr lang="en-US" altLang="zh-TW" dirty="0"/>
              <a:t>will</a:t>
            </a:r>
            <a:r>
              <a:rPr lang="zh-TW" altLang="en-US" dirty="0"/>
              <a:t> </a:t>
            </a:r>
            <a:r>
              <a:rPr lang="en-US" altLang="zh-TW" dirty="0"/>
              <a:t>be</a:t>
            </a:r>
            <a:r>
              <a:rPr lang="zh-TW" altLang="en-US" dirty="0"/>
              <a:t> </a:t>
            </a:r>
            <a:r>
              <a:rPr lang="en-US" altLang="zh-TW" dirty="0"/>
              <a:t>reduced.</a:t>
            </a:r>
            <a:r>
              <a:rPr lang="zh-TW" altLang="en-US" dirty="0"/>
              <a:t> </a:t>
            </a:r>
            <a:r>
              <a:rPr lang="en-US" altLang="zh-TW" dirty="0"/>
              <a:t>However,</a:t>
            </a:r>
            <a:r>
              <a:rPr lang="zh-TW" altLang="en-US" dirty="0"/>
              <a:t> </a:t>
            </a:r>
            <a:r>
              <a:rPr lang="en-US" altLang="zh-TW" dirty="0"/>
              <a:t>with</a:t>
            </a:r>
            <a:r>
              <a:rPr lang="zh-TW" altLang="en-US" dirty="0"/>
              <a:t> </a:t>
            </a:r>
            <a:r>
              <a:rPr lang="en-US" altLang="zh-TW" dirty="0"/>
              <a:t>the</a:t>
            </a:r>
            <a:r>
              <a:rPr lang="zh-TW" altLang="en-US" dirty="0"/>
              <a:t> </a:t>
            </a:r>
            <a:r>
              <a:rPr lang="en-US" altLang="zh-TW" dirty="0"/>
              <a:t>prediction</a:t>
            </a:r>
            <a:r>
              <a:rPr lang="zh-TW" altLang="en-US" dirty="0"/>
              <a:t> </a:t>
            </a:r>
            <a:r>
              <a:rPr lang="en-US" altLang="zh-TW" dirty="0"/>
              <a:t>modeling</a:t>
            </a:r>
            <a:r>
              <a:rPr lang="zh-TW" altLang="en-US" dirty="0"/>
              <a:t> </a:t>
            </a:r>
            <a:r>
              <a:rPr lang="en-US" altLang="zh-TW" dirty="0"/>
              <a:t>technique,</a:t>
            </a:r>
            <a:r>
              <a:rPr lang="zh-TW" altLang="en-US" dirty="0"/>
              <a:t> </a:t>
            </a:r>
            <a:r>
              <a:rPr lang="en-US" altLang="zh-TW" dirty="0"/>
              <a:t>it</a:t>
            </a:r>
            <a:r>
              <a:rPr lang="zh-TW" altLang="en-US" dirty="0"/>
              <a:t> </a:t>
            </a:r>
            <a:r>
              <a:rPr lang="en-US" altLang="zh-TW" dirty="0"/>
              <a:t>could</a:t>
            </a:r>
            <a:r>
              <a:rPr lang="zh-TW" altLang="en-US" dirty="0"/>
              <a:t> </a:t>
            </a:r>
            <a:r>
              <a:rPr lang="en-US" altLang="zh-TW" dirty="0"/>
              <a:t>save</a:t>
            </a:r>
            <a:r>
              <a:rPr lang="zh-TW" altLang="en-US" dirty="0"/>
              <a:t> </a:t>
            </a:r>
            <a:r>
              <a:rPr lang="en-US" altLang="zh-TW" dirty="0"/>
              <a:t>energy</a:t>
            </a:r>
            <a:r>
              <a:rPr lang="zh-TW" altLang="en-US" dirty="0"/>
              <a:t> </a:t>
            </a:r>
            <a:r>
              <a:rPr lang="en-US" altLang="zh-TW" dirty="0"/>
              <a:t>and</a:t>
            </a:r>
            <a:r>
              <a:rPr lang="zh-TW" altLang="en-US" dirty="0"/>
              <a:t> </a:t>
            </a:r>
            <a:r>
              <a:rPr lang="en-US" altLang="zh-TW" dirty="0"/>
              <a:t>achieve</a:t>
            </a:r>
            <a:r>
              <a:rPr lang="zh-TW" altLang="en-US" dirty="0"/>
              <a:t> </a:t>
            </a:r>
            <a:r>
              <a:rPr lang="en-US" altLang="zh-TW" dirty="0"/>
              <a:t>high</a:t>
            </a:r>
            <a:r>
              <a:rPr lang="zh-TW" altLang="en-US" dirty="0"/>
              <a:t> </a:t>
            </a:r>
            <a:r>
              <a:rPr lang="en-US" altLang="zh-TW" dirty="0"/>
              <a:t>performance</a:t>
            </a:r>
            <a:r>
              <a:rPr lang="zh-TW" altLang="en-US" dirty="0"/>
              <a:t> </a:t>
            </a:r>
            <a:r>
              <a:rPr lang="en-US" altLang="zh-TW" dirty="0"/>
              <a:t>at</a:t>
            </a:r>
            <a:r>
              <a:rPr lang="zh-TW" altLang="en-US" dirty="0"/>
              <a:t> </a:t>
            </a:r>
            <a:r>
              <a:rPr lang="en-US" altLang="zh-TW" dirty="0"/>
              <a:t>the</a:t>
            </a:r>
            <a:r>
              <a:rPr lang="zh-TW" altLang="en-US" dirty="0"/>
              <a:t> </a:t>
            </a:r>
            <a:r>
              <a:rPr lang="en-US" altLang="zh-TW" dirty="0"/>
              <a:t>same</a:t>
            </a:r>
            <a:r>
              <a:rPr lang="zh-TW" altLang="en-US" dirty="0"/>
              <a:t> </a:t>
            </a:r>
            <a:r>
              <a:rPr lang="en-US" altLang="zh-TW" dirty="0"/>
              <a:t>time.</a:t>
            </a:r>
            <a:r>
              <a:rPr lang="zh-TW" altLang="en-US" dirty="0"/>
              <a:t> </a:t>
            </a:r>
            <a:endParaRPr lang="en-US" altLang="zh-TW" dirty="0"/>
          </a:p>
        </p:txBody>
      </p:sp>
      <p:sp>
        <p:nvSpPr>
          <p:cNvPr id="4" name="Slide Number Placeholder 3"/>
          <p:cNvSpPr>
            <a:spLocks noGrp="1"/>
          </p:cNvSpPr>
          <p:nvPr>
            <p:ph type="sldNum" sz="quarter" idx="5"/>
          </p:nvPr>
        </p:nvSpPr>
        <p:spPr/>
        <p:txBody>
          <a:bodyPr/>
          <a:lstStyle/>
          <a:p>
            <a:fld id="{9C34773D-3191-4923-BF5E-51973E3717D6}" type="slidenum">
              <a:rPr lang="en-US" smtClean="0"/>
              <a:t>24</a:t>
            </a:fld>
            <a:endParaRPr lang="en-US"/>
          </a:p>
        </p:txBody>
      </p:sp>
    </p:spTree>
    <p:extLst>
      <p:ext uri="{BB962C8B-B14F-4D97-AF65-F5344CB8AC3E}">
        <p14:creationId xmlns:p14="http://schemas.microsoft.com/office/powerpoint/2010/main" val="1763738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Calibri"/>
                <a:cs typeface="Calibri"/>
              </a:rPr>
              <a:t>Today, we're going through these two topics, which is NUMA optimization and </a:t>
            </a:r>
            <a:r>
              <a:rPr lang="en-US" altLang="zh-TW" sz="1200" dirty="0">
                <a:latin typeface="Verdana" panose="020B0604030504040204" pitchFamily="34" charset="0"/>
                <a:ea typeface="Verdana" panose="020B0604030504040204" pitchFamily="34" charset="0"/>
                <a:cs typeface="Verdana" panose="020B0604030504040204" pitchFamily="34" charset="0"/>
              </a:rPr>
              <a:t>DVFS</a:t>
            </a:r>
            <a:r>
              <a:rPr lang="zh-TW" altLang="en-US" sz="1200" dirty="0">
                <a:latin typeface="Verdana" panose="020B0604030504040204" pitchFamily="34" charset="0"/>
                <a:cs typeface="Verdana" panose="020B0604030504040204" pitchFamily="34" charset="0"/>
              </a:rPr>
              <a:t> </a:t>
            </a:r>
            <a:r>
              <a:rPr lang="en-US" altLang="zh-TW" sz="1200">
                <a:latin typeface="Verdana" panose="020B0604030504040204" pitchFamily="34" charset="0"/>
                <a:ea typeface="Verdana" panose="020B0604030504040204" pitchFamily="34" charset="0"/>
                <a:cs typeface="Verdana" panose="020B0604030504040204" pitchFamily="34" charset="0"/>
              </a:rPr>
              <a:t>Optimization</a:t>
            </a:r>
            <a:r>
              <a:rPr lang="en-US"/>
              <a:t>. </a:t>
            </a:r>
            <a:r>
              <a:rPr lang="en-US" dirty="0"/>
              <a:t>I will cover the first half part, and my partner will cover the rest of parts.</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9C34773D-3191-4923-BF5E-51973E3717D6}" type="slidenum">
              <a:t>2</a:t>
            </a:fld>
            <a:endParaRPr lang="en-US"/>
          </a:p>
        </p:txBody>
      </p:sp>
    </p:spTree>
    <p:extLst>
      <p:ext uri="{BB962C8B-B14F-4D97-AF65-F5344CB8AC3E}">
        <p14:creationId xmlns:p14="http://schemas.microsoft.com/office/powerpoint/2010/main" val="22956745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In modern computing systems, the emphasis on NUMA optimizations underscores the importance of strategically managing memory access patterns. </a:t>
            </a:r>
          </a:p>
          <a:p>
            <a:pPr algn="l"/>
            <a:r>
              <a:rPr lang="en-US" b="0" i="0" dirty="0">
                <a:solidFill>
                  <a:srgbClr val="0D0D0D"/>
                </a:solidFill>
                <a:effectLst/>
                <a:latin typeface="Söhne"/>
              </a:rPr>
              <a:t>By prioritizing the reduction of remote accesses over CPU contention, these optimizations aim to enhance both performance and energy efficiency. </a:t>
            </a:r>
          </a:p>
          <a:p>
            <a:pPr algn="l"/>
            <a:r>
              <a:rPr lang="en-US" b="0" i="0" dirty="0">
                <a:solidFill>
                  <a:srgbClr val="0D0D0D"/>
                </a:solidFill>
                <a:effectLst/>
                <a:latin typeface="Söhne"/>
              </a:rPr>
              <a:t>This approach mitigates the substantial penalties associated with remote memory accesses, highlighting the need for memory-aware scheduling.</a:t>
            </a:r>
          </a:p>
          <a:p>
            <a:pPr algn="l"/>
            <a:r>
              <a:rPr lang="en-US" b="0" i="0" dirty="0">
                <a:solidFill>
                  <a:srgbClr val="0D0D0D"/>
                </a:solidFill>
                <a:effectLst/>
                <a:latin typeface="Söhne"/>
              </a:rPr>
              <a:t>Conversely, the analysis of Dynamic Voltage and Frequency Scaling (DVFS) reveals its limitations in the face of evolving CPU and platform architectures. The findings suggest that simpler power management strategies might yield better energy savings</a:t>
            </a:r>
            <a:r>
              <a:rPr lang="en-US" altLang="zh-TW" b="0" i="0" dirty="0">
                <a:solidFill>
                  <a:srgbClr val="0D0D0D"/>
                </a:solidFill>
                <a:effectLst/>
                <a:latin typeface="Söhne"/>
              </a:rPr>
              <a:t>.</a:t>
            </a:r>
          </a:p>
          <a:p>
            <a:pPr algn="l"/>
            <a:r>
              <a:rPr lang="en-US" b="0" i="0" dirty="0">
                <a:solidFill>
                  <a:srgbClr val="0D0D0D"/>
                </a:solidFill>
                <a:effectLst/>
                <a:latin typeface="Söhne"/>
              </a:rPr>
              <a:t>Furthermore, the potential of machine learning-based predictive models </a:t>
            </a:r>
            <a:r>
              <a:rPr lang="en-US" altLang="zh-TW" b="0" i="0" dirty="0">
                <a:solidFill>
                  <a:srgbClr val="0D0D0D"/>
                </a:solidFill>
                <a:effectLst/>
                <a:latin typeface="Söhne"/>
              </a:rPr>
              <a:t>shows</a:t>
            </a:r>
            <a:r>
              <a:rPr lang="zh-TW" altLang="en-US" b="0" i="0" dirty="0">
                <a:solidFill>
                  <a:srgbClr val="0D0D0D"/>
                </a:solidFill>
                <a:effectLst/>
                <a:latin typeface="Söhne"/>
              </a:rPr>
              <a:t> </a:t>
            </a:r>
            <a:r>
              <a:rPr lang="en-US" altLang="zh-TW" b="0" i="0" dirty="0">
                <a:solidFill>
                  <a:srgbClr val="0D0D0D"/>
                </a:solidFill>
                <a:effectLst/>
                <a:latin typeface="Söhne"/>
              </a:rPr>
              <a:t>effectiveness</a:t>
            </a:r>
            <a:r>
              <a:rPr lang="zh-TW" altLang="en-US" b="0" i="0" dirty="0">
                <a:solidFill>
                  <a:srgbClr val="0D0D0D"/>
                </a:solidFill>
                <a:effectLst/>
                <a:latin typeface="Söhne"/>
              </a:rPr>
              <a:t> </a:t>
            </a:r>
            <a:r>
              <a:rPr lang="en-US" b="0" i="0" dirty="0">
                <a:solidFill>
                  <a:srgbClr val="0D0D0D"/>
                </a:solidFill>
                <a:effectLst/>
                <a:latin typeface="Söhne"/>
              </a:rPr>
              <a:t>for energy savings. By forecasting system workloads and dynamically adjusting resources, these models can significantly reduce energy consumption, offering a proactive solution to power management in computing systems.</a:t>
            </a:r>
          </a:p>
          <a:p>
            <a:pPr algn="l"/>
            <a:endParaRPr lang="en-US" b="0" i="0" dirty="0">
              <a:solidFill>
                <a:srgbClr val="0D0D0D"/>
              </a:solidFill>
              <a:effectLst/>
              <a:latin typeface="Söhne"/>
            </a:endParaRPr>
          </a:p>
          <a:p>
            <a:pPr algn="l"/>
            <a:r>
              <a:rPr lang="en-US" b="0" i="0" dirty="0">
                <a:solidFill>
                  <a:srgbClr val="0D0D0D"/>
                </a:solidFill>
                <a:effectLst/>
                <a:latin typeface="Söhne"/>
              </a:rPr>
              <a:t>Overall, the combined insights from NUMA optimizations, DVFS analysis, and predictive modeling point towards a more nuanced approach to energy efficiency in computing. This involves a blend of hardware-aware optimizations, strategic resource management, and intelligent predictive modeling, setting the stage for future advancements in sustainable computing practices.</a:t>
            </a:r>
          </a:p>
          <a:p>
            <a:endParaRPr lang="en-US" dirty="0"/>
          </a:p>
        </p:txBody>
      </p:sp>
      <p:sp>
        <p:nvSpPr>
          <p:cNvPr id="4" name="Slide Number Placeholder 3"/>
          <p:cNvSpPr>
            <a:spLocks noGrp="1"/>
          </p:cNvSpPr>
          <p:nvPr>
            <p:ph type="sldNum" sz="quarter" idx="5"/>
          </p:nvPr>
        </p:nvSpPr>
        <p:spPr/>
        <p:txBody>
          <a:bodyPr/>
          <a:lstStyle/>
          <a:p>
            <a:fld id="{9C34773D-3191-4923-BF5E-51973E3717D6}" type="slidenum">
              <a:rPr lang="en-US" smtClean="0"/>
              <a:t>25</a:t>
            </a:fld>
            <a:endParaRPr lang="en-US"/>
          </a:p>
        </p:txBody>
      </p:sp>
    </p:spTree>
    <p:extLst>
      <p:ext uri="{BB962C8B-B14F-4D97-AF65-F5344CB8AC3E}">
        <p14:creationId xmlns:p14="http://schemas.microsoft.com/office/powerpoint/2010/main" val="3776566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Environmental Impact</a:t>
            </a:r>
            <a:r>
              <a:rPr lang="en-US" dirty="0"/>
              <a:t>: The most immediate concern is the environmental footprint of high energy consumption. Powering data centers, computers, and other tech gadgets emits a significant amount of greenhouse gases if the energy comes from fossil fuels. Reducing energy use helps combat climate change</a:t>
            </a:r>
            <a:endParaRPr lang="en-US"/>
          </a:p>
          <a:p>
            <a:r>
              <a:rPr lang="en-US" b="1"/>
              <a:t>Economic Costs</a:t>
            </a:r>
            <a:r>
              <a:rPr lang="en-US"/>
              <a:t>: Energy isn't free. The cost to power servers, data centers, and personal devices adds up quickly for businesses and individuals. More energy-efficient systems mean lower electricity bills and operational costs,</a:t>
            </a:r>
            <a:br>
              <a:rPr lang="en-US" dirty="0">
                <a:ea typeface="Calibri"/>
                <a:cs typeface="+mn-lt"/>
              </a:rPr>
            </a:br>
            <a:br>
              <a:rPr lang="en-US" dirty="0">
                <a:cs typeface="+mn-lt"/>
              </a:rPr>
            </a:br>
            <a:r>
              <a:rPr lang="en-US" dirty="0"/>
              <a:t>In today's world, where tech is booming and we're crunching more data than ever, figuring out how to make computers use less energy without slowing them down is a big deal. Everyone's looking into how to do computing better and less power but still speedy.</a:t>
            </a:r>
          </a:p>
          <a:p>
            <a:r>
              <a:rPr lang="en-US" dirty="0"/>
              <a:t>So, our project is a survey on papers aiming to improve energy efficiency. Compared with the techniques we've learned in this class, the following techniques we're going to introduce stand out due to their innovative approaches to reducing power consumption while maintaining or even improving computational speed and efficiency. Let's dive into these cutting-edge methods</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9C34773D-3191-4923-BF5E-51973E3717D6}" type="slidenum">
              <a:rPr lang="en-US"/>
              <a:t>4</a:t>
            </a:fld>
            <a:endParaRPr lang="en-US"/>
          </a:p>
        </p:txBody>
      </p:sp>
    </p:spTree>
    <p:extLst>
      <p:ext uri="{BB962C8B-B14F-4D97-AF65-F5344CB8AC3E}">
        <p14:creationId xmlns:p14="http://schemas.microsoft.com/office/powerpoint/2010/main" val="1687229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Now, I </a:t>
            </a:r>
            <a:r>
              <a:rPr lang="en-US" dirty="0" err="1">
                <a:ea typeface="Calibri"/>
                <a:cs typeface="Calibri"/>
              </a:rPr>
              <a:t>wanna</a:t>
            </a:r>
            <a:r>
              <a:rPr lang="en-US" dirty="0">
                <a:ea typeface="Calibri"/>
                <a:cs typeface="Calibri"/>
              </a:rPr>
              <a:t> introduce the NUMA Optimization. But before that, let's talk about NUMA</a:t>
            </a:r>
          </a:p>
        </p:txBody>
      </p:sp>
      <p:sp>
        <p:nvSpPr>
          <p:cNvPr id="4" name="Slide Number Placeholder 3"/>
          <p:cNvSpPr>
            <a:spLocks noGrp="1"/>
          </p:cNvSpPr>
          <p:nvPr>
            <p:ph type="sldNum" sz="quarter" idx="5"/>
          </p:nvPr>
        </p:nvSpPr>
        <p:spPr/>
        <p:txBody>
          <a:bodyPr/>
          <a:lstStyle/>
          <a:p>
            <a:fld id="{9C34773D-3191-4923-BF5E-51973E3717D6}" type="slidenum">
              <a:rPr lang="en-US"/>
              <a:t>5</a:t>
            </a:fld>
            <a:endParaRPr lang="en-US"/>
          </a:p>
        </p:txBody>
      </p:sp>
    </p:spTree>
    <p:extLst>
      <p:ext uri="{BB962C8B-B14F-4D97-AF65-F5344CB8AC3E}">
        <p14:creationId xmlns:p14="http://schemas.microsoft.com/office/powerpoint/2010/main" val="28170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We have learned the SMP in this </a:t>
            </a:r>
            <a:r>
              <a:rPr lang="en-US" dirty="0" err="1">
                <a:ea typeface="Calibri"/>
                <a:cs typeface="Calibri"/>
              </a:rPr>
              <a:t>class,right</a:t>
            </a:r>
            <a:r>
              <a:rPr lang="en-US" dirty="0">
                <a:ea typeface="Calibri"/>
                <a:cs typeface="Calibri"/>
              </a:rPr>
              <a:t>? Remember that? all techniques we've learned are trying to reduce </a:t>
            </a:r>
            <a:r>
              <a:rPr lang="en-US" dirty="0"/>
              <a:t>Memory access conflicts, but the modern computing system having more and more </a:t>
            </a:r>
            <a:r>
              <a:rPr lang="en-US" dirty="0" err="1"/>
              <a:t>cpus</a:t>
            </a:r>
            <a:r>
              <a:rPr lang="en-US" dirty="0"/>
              <a:t>, so the access conflicts rate getting higher. To fix the problem, NUMA comes out.</a:t>
            </a:r>
            <a:endParaRPr lang="en-US" dirty="0" err="1"/>
          </a:p>
          <a:p>
            <a:r>
              <a:rPr lang="en-US" dirty="0"/>
              <a:t>NUMA refers to  </a:t>
            </a:r>
            <a:r>
              <a:rPr lang="en-US" b="1" dirty="0"/>
              <a:t>Non-Uniform Memory Access, it divides CPUs into multiple nodes. Each node with it's own memory space. Also, it allows for high speed communication between nodes.</a:t>
            </a:r>
            <a:endParaRPr lang="en-US" b="1" dirty="0">
              <a:ea typeface="Calibri"/>
              <a:cs typeface="Calibri"/>
            </a:endParaRPr>
          </a:p>
          <a:p>
            <a:r>
              <a:rPr lang="en-US" b="1" dirty="0">
                <a:ea typeface="Calibri"/>
                <a:cs typeface="Calibri"/>
              </a:rPr>
              <a:t>But efficiency suffers when accessing memory from remote nodes due to the slower speeds</a:t>
            </a:r>
          </a:p>
        </p:txBody>
      </p:sp>
      <p:sp>
        <p:nvSpPr>
          <p:cNvPr id="4" name="Slide Number Placeholder 3"/>
          <p:cNvSpPr>
            <a:spLocks noGrp="1"/>
          </p:cNvSpPr>
          <p:nvPr>
            <p:ph type="sldNum" sz="quarter" idx="5"/>
          </p:nvPr>
        </p:nvSpPr>
        <p:spPr/>
        <p:txBody>
          <a:bodyPr/>
          <a:lstStyle/>
          <a:p>
            <a:fld id="{9C34773D-3191-4923-BF5E-51973E3717D6}" type="slidenum">
              <a:rPr lang="en-US"/>
              <a:t>6</a:t>
            </a:fld>
            <a:endParaRPr lang="en-US"/>
          </a:p>
        </p:txBody>
      </p:sp>
    </p:spTree>
    <p:extLst>
      <p:ext uri="{BB962C8B-B14F-4D97-AF65-F5344CB8AC3E}">
        <p14:creationId xmlns:p14="http://schemas.microsoft.com/office/powerpoint/2010/main" val="397743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After knowing the basic concept about NUMA, let's dive into  </a:t>
            </a:r>
            <a:r>
              <a:rPr lang="en-US" dirty="0" err="1">
                <a:ea typeface="Calibri"/>
                <a:cs typeface="Calibri"/>
              </a:rPr>
              <a:t>NVMe</a:t>
            </a:r>
            <a:r>
              <a:rPr lang="en-US" dirty="0">
                <a:ea typeface="Calibri"/>
                <a:cs typeface="Calibri"/>
              </a:rPr>
              <a:t> SSD on NUMA.</a:t>
            </a:r>
          </a:p>
        </p:txBody>
      </p:sp>
      <p:sp>
        <p:nvSpPr>
          <p:cNvPr id="4" name="Slide Number Placeholder 3"/>
          <p:cNvSpPr>
            <a:spLocks noGrp="1"/>
          </p:cNvSpPr>
          <p:nvPr>
            <p:ph type="sldNum" sz="quarter" idx="5"/>
          </p:nvPr>
        </p:nvSpPr>
        <p:spPr/>
        <p:txBody>
          <a:bodyPr/>
          <a:lstStyle/>
          <a:p>
            <a:fld id="{9C34773D-3191-4923-BF5E-51973E3717D6}" type="slidenum">
              <a:rPr lang="en-US"/>
              <a:t>7</a:t>
            </a:fld>
            <a:endParaRPr lang="en-US"/>
          </a:p>
        </p:txBody>
      </p:sp>
    </p:spTree>
    <p:extLst>
      <p:ext uri="{BB962C8B-B14F-4D97-AF65-F5344CB8AC3E}">
        <p14:creationId xmlns:p14="http://schemas.microsoft.com/office/powerpoint/2010/main" val="3894194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In this slide, you can see 3 different topologies of NUMA-SSD .</a:t>
            </a:r>
          </a:p>
          <a:p>
            <a:r>
              <a:rPr lang="en-US" dirty="0">
                <a:ea typeface="Calibri"/>
                <a:cs typeface="Calibri"/>
              </a:rPr>
              <a:t>In first topology, we connect single SSD to 1 CPU node.</a:t>
            </a:r>
          </a:p>
          <a:p>
            <a:r>
              <a:rPr lang="en-US" dirty="0">
                <a:ea typeface="Calibri"/>
                <a:cs typeface="Calibri"/>
              </a:rPr>
              <a:t>Second one is connect two SSD </a:t>
            </a:r>
            <a:r>
              <a:rPr lang="en-US" dirty="0" err="1">
                <a:ea typeface="Calibri"/>
                <a:cs typeface="Calibri"/>
              </a:rPr>
              <a:t>seperately</a:t>
            </a:r>
            <a:r>
              <a:rPr lang="en-US" dirty="0">
                <a:ea typeface="Calibri"/>
                <a:cs typeface="Calibri"/>
              </a:rPr>
              <a:t> to 2 CPU nodes.</a:t>
            </a:r>
          </a:p>
          <a:p>
            <a:r>
              <a:rPr lang="en-US" dirty="0">
                <a:ea typeface="Calibri"/>
                <a:cs typeface="Calibri"/>
              </a:rPr>
              <a:t>The last one is two SSDs </a:t>
            </a:r>
            <a:r>
              <a:rPr lang="en-US" dirty="0"/>
              <a:t>attached </a:t>
            </a:r>
            <a:r>
              <a:rPr lang="en-US" dirty="0">
                <a:ea typeface="Calibri"/>
                <a:cs typeface="Calibri"/>
              </a:rPr>
              <a:t>to single CPU node.</a:t>
            </a:r>
          </a:p>
          <a:p>
            <a:r>
              <a:rPr lang="en-US" dirty="0">
                <a:ea typeface="Calibri"/>
                <a:cs typeface="Calibri"/>
              </a:rPr>
              <a:t>Also, the remote access will take longer time to access the data, and cause more </a:t>
            </a:r>
            <a:r>
              <a:rPr lang="en-US" dirty="0"/>
              <a:t>mem access conflicts.</a:t>
            </a:r>
            <a:endParaRPr lang="en-US" dirty="0">
              <a:ea typeface="Calibri"/>
              <a:cs typeface="Calibri"/>
            </a:endParaRPr>
          </a:p>
          <a:p>
            <a:r>
              <a:rPr lang="en-US" dirty="0"/>
              <a:t>If we want better performance and efficiency , we must reduce the contention and  mem access conflicts.</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9C34773D-3191-4923-BF5E-51973E3717D6}" type="slidenum">
              <a:rPr lang="en-US"/>
              <a:t>8</a:t>
            </a:fld>
            <a:endParaRPr lang="en-US"/>
          </a:p>
        </p:txBody>
      </p:sp>
    </p:spTree>
    <p:extLst>
      <p:ext uri="{BB962C8B-B14F-4D97-AF65-F5344CB8AC3E}">
        <p14:creationId xmlns:p14="http://schemas.microsoft.com/office/powerpoint/2010/main" val="2536729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Let's see single SSD on NUMA.</a:t>
            </a:r>
          </a:p>
          <a:p>
            <a:r>
              <a:rPr lang="en-US" dirty="0">
                <a:ea typeface="Calibri"/>
                <a:cs typeface="Calibri"/>
              </a:rPr>
              <a:t>In these two charts , you can see that when I/O threads exceed 512 threads, the throughput is lower and the </a:t>
            </a:r>
            <a:r>
              <a:rPr lang="en-US" dirty="0" err="1">
                <a:ea typeface="Calibri"/>
                <a:cs typeface="Calibri"/>
              </a:rPr>
              <a:t>lantency</a:t>
            </a:r>
            <a:r>
              <a:rPr lang="en-US" dirty="0">
                <a:ea typeface="Calibri"/>
                <a:cs typeface="Calibri"/>
              </a:rPr>
              <a:t> is higher in the fist conf.</a:t>
            </a:r>
          </a:p>
        </p:txBody>
      </p:sp>
      <p:sp>
        <p:nvSpPr>
          <p:cNvPr id="4" name="Slide Number Placeholder 3"/>
          <p:cNvSpPr>
            <a:spLocks noGrp="1"/>
          </p:cNvSpPr>
          <p:nvPr>
            <p:ph type="sldNum" sz="quarter" idx="5"/>
          </p:nvPr>
        </p:nvSpPr>
        <p:spPr/>
        <p:txBody>
          <a:bodyPr/>
          <a:lstStyle/>
          <a:p>
            <a:fld id="{9C34773D-3191-4923-BF5E-51973E3717D6}" type="slidenum">
              <a:rPr lang="en-US"/>
              <a:t>9</a:t>
            </a:fld>
            <a:endParaRPr lang="en-US"/>
          </a:p>
        </p:txBody>
      </p:sp>
    </p:spTree>
    <p:extLst>
      <p:ext uri="{BB962C8B-B14F-4D97-AF65-F5344CB8AC3E}">
        <p14:creationId xmlns:p14="http://schemas.microsoft.com/office/powerpoint/2010/main" val="1556027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Calibri" panose="020F0502020204030204" pitchFamily="34" charset="0"/>
              </a:rPr>
              <a:t>In the 2017 study titled "Energy-efficient I/O Thread Schedulers for </a:t>
            </a:r>
            <a:r>
              <a:rPr lang="en-US" b="0" i="0" u="none" strike="noStrike" dirty="0" err="1">
                <a:solidFill>
                  <a:srgbClr val="000000"/>
                </a:solidFill>
                <a:effectLst/>
                <a:latin typeface="Calibri" panose="020F0502020204030204" pitchFamily="34" charset="0"/>
              </a:rPr>
              <a:t>NVMe</a:t>
            </a:r>
            <a:r>
              <a:rPr lang="en-US" b="0" i="0" u="none" strike="noStrike">
                <a:solidFill>
                  <a:srgbClr val="000000"/>
                </a:solidFill>
                <a:effectLst/>
                <a:latin typeface="Calibri" panose="020F0502020204030204" pitchFamily="34" charset="0"/>
              </a:rPr>
              <a:t> SSDs on NUMA", the authors proposed a new scheduler –ESN.</a:t>
            </a:r>
            <a:endParaRPr lang="en-US"/>
          </a:p>
          <a:p>
            <a:r>
              <a:rPr lang="en-US" dirty="0"/>
              <a:t>In this table here, you can see the different power consumption of different states of CPU, If we </a:t>
            </a:r>
            <a:r>
              <a:rPr lang="en-US" dirty="0" err="1"/>
              <a:t>wanna</a:t>
            </a:r>
            <a:r>
              <a:rPr lang="en-US" dirty="0"/>
              <a:t> reduce energy </a:t>
            </a:r>
            <a:r>
              <a:rPr lang="en-US" dirty="0" err="1"/>
              <a:t>comsumption</a:t>
            </a:r>
            <a:r>
              <a:rPr lang="en-US" dirty="0"/>
              <a:t>, we don't want all CPUs are at the Normal state. So the purpose of this algorithm is to map more I/O threads to the same CPU while taking into account performance issues. When all threads are mapped, then we can idling another </a:t>
            </a:r>
            <a:r>
              <a:rPr lang="en-US" dirty="0" err="1"/>
              <a:t>cpus</a:t>
            </a:r>
            <a:r>
              <a:rPr lang="en-US" dirty="0"/>
              <a:t> to reduce power consumptions.</a:t>
            </a:r>
            <a:endParaRPr lang="zh-CN" altLang="en-US" dirty="0" err="1">
              <a:ea typeface="等线"/>
              <a:cs typeface="Calibri"/>
            </a:endParaRPr>
          </a:p>
        </p:txBody>
      </p:sp>
      <p:sp>
        <p:nvSpPr>
          <p:cNvPr id="4" name="Slide Number Placeholder 3"/>
          <p:cNvSpPr>
            <a:spLocks noGrp="1"/>
          </p:cNvSpPr>
          <p:nvPr>
            <p:ph type="sldNum" sz="quarter" idx="5"/>
          </p:nvPr>
        </p:nvSpPr>
        <p:spPr/>
        <p:txBody>
          <a:bodyPr/>
          <a:lstStyle/>
          <a:p>
            <a:fld id="{9C34773D-3191-4923-BF5E-51973E3717D6}" type="slidenum">
              <a:rPr lang="en-US"/>
              <a:t>14</a:t>
            </a:fld>
            <a:endParaRPr lang="en-US"/>
          </a:p>
        </p:txBody>
      </p:sp>
    </p:spTree>
    <p:extLst>
      <p:ext uri="{BB962C8B-B14F-4D97-AF65-F5344CB8AC3E}">
        <p14:creationId xmlns:p14="http://schemas.microsoft.com/office/powerpoint/2010/main" val="3370864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3/12/2024</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927218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3/12/2024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304116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3/12/2024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9977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3/12/2024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80731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3/12/2024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94187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3/12/2024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84856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3/12/2024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81721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3/12/2024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77786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3/12/2024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26795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3/12/2024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99682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3/12/2024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91575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3/12/2024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44022696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43" r:id="rId6"/>
    <p:sldLayoutId id="2147483739" r:id="rId7"/>
    <p:sldLayoutId id="2147483740" r:id="rId8"/>
    <p:sldLayoutId id="2147483741" r:id="rId9"/>
    <p:sldLayoutId id="2147483742" r:id="rId10"/>
    <p:sldLayoutId id="2147483744"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customXml" Target="../ink/ink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27.png"/><Relationship Id="rId7"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29.png"/><Relationship Id="rId10" Type="http://schemas.openxmlformats.org/officeDocument/2006/relationships/image" Target="../media/image28.png"/><Relationship Id="rId4" Type="http://schemas.openxmlformats.org/officeDocument/2006/relationships/customXml" Target="../ink/ink2.xml"/><Relationship Id="rId9"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customXml" Target="../ink/ink5.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32274B4-B001-4088-B01D-E6999509E2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23462" y="233860"/>
            <a:ext cx="4642524" cy="4451121"/>
          </a:xfrm>
        </p:spPr>
        <p:txBody>
          <a:bodyPr>
            <a:normAutofit/>
          </a:bodyPr>
          <a:lstStyle/>
          <a:p>
            <a:pPr>
              <a:lnSpc>
                <a:spcPct val="90000"/>
              </a:lnSpc>
            </a:pPr>
            <a:r>
              <a:rPr lang="en-US" sz="3600" dirty="0">
                <a:latin typeface="Verdana"/>
                <a:ea typeface="Verdana"/>
                <a:cs typeface="Calibri Light"/>
              </a:rPr>
              <a:t>Optimizing Energy Efficiency in Modern Computing Systems through Advanced Architectural Techniques</a:t>
            </a:r>
            <a:endParaRPr lang="en-US" sz="3600" dirty="0"/>
          </a:p>
          <a:p>
            <a:pPr>
              <a:lnSpc>
                <a:spcPct val="90000"/>
              </a:lnSpc>
            </a:pPr>
            <a:endParaRPr lang="en-US" sz="3000" dirty="0">
              <a:ea typeface="Calibri Light"/>
              <a:cs typeface="Calibri Light"/>
            </a:endParaRPr>
          </a:p>
        </p:txBody>
      </p:sp>
      <p:sp>
        <p:nvSpPr>
          <p:cNvPr id="3" name="Subtitle 2"/>
          <p:cNvSpPr>
            <a:spLocks noGrp="1"/>
          </p:cNvSpPr>
          <p:nvPr>
            <p:ph type="subTitle" idx="1"/>
          </p:nvPr>
        </p:nvSpPr>
        <p:spPr>
          <a:xfrm>
            <a:off x="423462" y="4918831"/>
            <a:ext cx="3901736" cy="1223894"/>
          </a:xfrm>
        </p:spPr>
        <p:txBody>
          <a:bodyPr vert="horz" lIns="91440" tIns="45720" rIns="91440" bIns="45720" rtlCol="0">
            <a:normAutofit/>
          </a:bodyPr>
          <a:lstStyle/>
          <a:p>
            <a:r>
              <a:rPr lang="en-US" dirty="0">
                <a:ea typeface="+mn-lt"/>
                <a:cs typeface="+mn-lt"/>
              </a:rPr>
              <a:t>by Yu-Yang Ting and Wei Chen</a:t>
            </a:r>
            <a:endParaRPr lang="en-US" dirty="0"/>
          </a:p>
        </p:txBody>
      </p:sp>
      <p:pic>
        <p:nvPicPr>
          <p:cNvPr id="19" name="Picture 18">
            <a:extLst>
              <a:ext uri="{FF2B5EF4-FFF2-40B4-BE49-F238E27FC236}">
                <a16:creationId xmlns:a16="http://schemas.microsoft.com/office/drawing/2014/main" id="{AA1B93BA-8F2D-93BA-DF2F-4A42D8E826D5}"/>
              </a:ext>
            </a:extLst>
          </p:cNvPr>
          <p:cNvPicPr>
            <a:picLocks noChangeAspect="1"/>
          </p:cNvPicPr>
          <p:nvPr/>
        </p:nvPicPr>
        <p:blipFill rotWithShape="1">
          <a:blip r:embed="rId3"/>
          <a:srcRect l="18475" r="18202" b="-2"/>
          <a:stretch/>
        </p:blipFill>
        <p:spPr>
          <a:xfrm>
            <a:off x="4955602" y="10"/>
            <a:ext cx="7236398" cy="6857990"/>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F957A-3ECF-0BB9-57DD-D4EEACDB2D03}"/>
              </a:ext>
            </a:extLst>
          </p:cNvPr>
          <p:cNvSpPr>
            <a:spLocks noGrp="1"/>
          </p:cNvSpPr>
          <p:nvPr>
            <p:ph type="title"/>
          </p:nvPr>
        </p:nvSpPr>
        <p:spPr>
          <a:xfrm>
            <a:off x="333513" y="3346262"/>
            <a:ext cx="3120888" cy="1955041"/>
          </a:xfrm>
        </p:spPr>
        <p:txBody>
          <a:bodyPr>
            <a:normAutofit fontScale="90000"/>
          </a:bodyPr>
          <a:lstStyle/>
          <a:p>
            <a:r>
              <a:rPr lang="en-US" dirty="0">
                <a:cs typeface="Posterama"/>
              </a:rPr>
              <a:t>Two </a:t>
            </a:r>
            <a:br>
              <a:rPr lang="en-US" dirty="0">
                <a:ea typeface="+mj-lt"/>
                <a:cs typeface="+mj-lt"/>
              </a:rPr>
            </a:br>
            <a:r>
              <a:rPr lang="en-US" dirty="0" err="1">
                <a:ea typeface="+mj-lt"/>
                <a:cs typeface="+mj-lt"/>
              </a:rPr>
              <a:t>NVMe</a:t>
            </a:r>
            <a:r>
              <a:rPr lang="en-US" dirty="0">
                <a:ea typeface="+mj-lt"/>
                <a:cs typeface="+mj-lt"/>
              </a:rPr>
              <a:t> SSDs System </a:t>
            </a:r>
          </a:p>
          <a:p>
            <a:endParaRPr lang="en-US" dirty="0">
              <a:cs typeface="Posterama"/>
            </a:endParaRPr>
          </a:p>
        </p:txBody>
      </p:sp>
      <p:pic>
        <p:nvPicPr>
          <p:cNvPr id="4" name="Picture 3">
            <a:extLst>
              <a:ext uri="{FF2B5EF4-FFF2-40B4-BE49-F238E27FC236}">
                <a16:creationId xmlns:a16="http://schemas.microsoft.com/office/drawing/2014/main" id="{FD5D49EE-C8C8-A248-59DC-8383FA5752EB}"/>
              </a:ext>
            </a:extLst>
          </p:cNvPr>
          <p:cNvPicPr>
            <a:picLocks noChangeAspect="1"/>
          </p:cNvPicPr>
          <p:nvPr/>
        </p:nvPicPr>
        <p:blipFill>
          <a:blip r:embed="rId2"/>
          <a:stretch>
            <a:fillRect/>
          </a:stretch>
        </p:blipFill>
        <p:spPr>
          <a:xfrm>
            <a:off x="3854380" y="2201378"/>
            <a:ext cx="8028196" cy="4249808"/>
          </a:xfrm>
          <a:prstGeom prst="rect">
            <a:avLst/>
          </a:prstGeom>
        </p:spPr>
      </p:pic>
      <p:pic>
        <p:nvPicPr>
          <p:cNvPr id="6" name="Picture 5" descr="A diagram of a computer hardware&#10;&#10;Description automatically generated">
            <a:extLst>
              <a:ext uri="{FF2B5EF4-FFF2-40B4-BE49-F238E27FC236}">
                <a16:creationId xmlns:a16="http://schemas.microsoft.com/office/drawing/2014/main" id="{35FC2CF6-6694-F32C-ECD0-64631A6845C5}"/>
              </a:ext>
            </a:extLst>
          </p:cNvPr>
          <p:cNvPicPr>
            <a:picLocks noChangeAspect="1"/>
          </p:cNvPicPr>
          <p:nvPr/>
        </p:nvPicPr>
        <p:blipFill>
          <a:blip r:embed="rId3"/>
          <a:stretch>
            <a:fillRect/>
          </a:stretch>
        </p:blipFill>
        <p:spPr>
          <a:xfrm>
            <a:off x="3824080" y="753508"/>
            <a:ext cx="4157319" cy="1292504"/>
          </a:xfrm>
          <a:prstGeom prst="rect">
            <a:avLst/>
          </a:prstGeom>
        </p:spPr>
      </p:pic>
      <p:pic>
        <p:nvPicPr>
          <p:cNvPr id="8" name="Picture 7" descr="A diagram of a computer hardware&#10;&#10;Description automatically generated">
            <a:extLst>
              <a:ext uri="{FF2B5EF4-FFF2-40B4-BE49-F238E27FC236}">
                <a16:creationId xmlns:a16="http://schemas.microsoft.com/office/drawing/2014/main" id="{6E0F629E-CB93-D255-23F7-4257F403DA62}"/>
              </a:ext>
            </a:extLst>
          </p:cNvPr>
          <p:cNvPicPr>
            <a:picLocks noChangeAspect="1"/>
          </p:cNvPicPr>
          <p:nvPr/>
        </p:nvPicPr>
        <p:blipFill>
          <a:blip r:embed="rId4"/>
          <a:stretch>
            <a:fillRect/>
          </a:stretch>
        </p:blipFill>
        <p:spPr>
          <a:xfrm>
            <a:off x="8038132" y="747778"/>
            <a:ext cx="3846171" cy="1287397"/>
          </a:xfrm>
          <a:prstGeom prst="rect">
            <a:avLst/>
          </a:prstGeom>
        </p:spPr>
      </p:pic>
      <p:sp>
        <p:nvSpPr>
          <p:cNvPr id="17" name="Frame 16">
            <a:extLst>
              <a:ext uri="{FF2B5EF4-FFF2-40B4-BE49-F238E27FC236}">
                <a16:creationId xmlns:a16="http://schemas.microsoft.com/office/drawing/2014/main" id="{55211464-1535-F70E-5C48-F53745106C62}"/>
              </a:ext>
            </a:extLst>
          </p:cNvPr>
          <p:cNvSpPr/>
          <p:nvPr/>
        </p:nvSpPr>
        <p:spPr>
          <a:xfrm>
            <a:off x="3909391" y="2650434"/>
            <a:ext cx="507999" cy="165652"/>
          </a:xfrm>
          <a:prstGeom prst="fram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ame 18">
            <a:extLst>
              <a:ext uri="{FF2B5EF4-FFF2-40B4-BE49-F238E27FC236}">
                <a16:creationId xmlns:a16="http://schemas.microsoft.com/office/drawing/2014/main" id="{724E9947-A715-60B5-2448-CBDE79BCDBCC}"/>
              </a:ext>
            </a:extLst>
          </p:cNvPr>
          <p:cNvSpPr/>
          <p:nvPr/>
        </p:nvSpPr>
        <p:spPr>
          <a:xfrm>
            <a:off x="8238894" y="2650434"/>
            <a:ext cx="507999" cy="165652"/>
          </a:xfrm>
          <a:prstGeom prst="fram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7F4945AE-958D-6AF6-1107-AACB58021E34}"/>
              </a:ext>
            </a:extLst>
          </p:cNvPr>
          <p:cNvSpPr txBox="1"/>
          <p:nvPr/>
        </p:nvSpPr>
        <p:spPr>
          <a:xfrm>
            <a:off x="1346682" y="2042042"/>
            <a:ext cx="1621550" cy="369332"/>
          </a:xfrm>
          <a:prstGeom prst="rect">
            <a:avLst/>
          </a:prstGeom>
          <a:solidFill>
            <a:schemeClr val="bg1"/>
          </a:solid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FF0000"/>
                </a:solidFill>
              </a:rPr>
              <a:t>~1600 IOPS</a:t>
            </a:r>
          </a:p>
        </p:txBody>
      </p:sp>
      <p:cxnSp>
        <p:nvCxnSpPr>
          <p:cNvPr id="9" name="Straight Arrow Connector 8">
            <a:extLst>
              <a:ext uri="{FF2B5EF4-FFF2-40B4-BE49-F238E27FC236}">
                <a16:creationId xmlns:a16="http://schemas.microsoft.com/office/drawing/2014/main" id="{1F98EE0B-D917-501E-84B2-B50154DC1B25}"/>
              </a:ext>
            </a:extLst>
          </p:cNvPr>
          <p:cNvCxnSpPr/>
          <p:nvPr/>
        </p:nvCxnSpPr>
        <p:spPr>
          <a:xfrm flipH="1" flipV="1">
            <a:off x="3021357" y="2312042"/>
            <a:ext cx="878094" cy="35376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1902C74B-B2EA-608F-79E0-AFBC3942269F}"/>
              </a:ext>
            </a:extLst>
          </p:cNvPr>
          <p:cNvSpPr txBox="1"/>
          <p:nvPr/>
        </p:nvSpPr>
        <p:spPr>
          <a:xfrm>
            <a:off x="7320972" y="3894124"/>
            <a:ext cx="1568634" cy="369332"/>
          </a:xfrm>
          <a:prstGeom prst="rect">
            <a:avLst/>
          </a:prstGeom>
          <a:solidFill>
            <a:schemeClr val="bg1"/>
          </a:solid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FF0000"/>
                </a:solidFill>
              </a:rPr>
              <a:t>~1200 IOPS</a:t>
            </a:r>
          </a:p>
        </p:txBody>
      </p:sp>
      <p:cxnSp>
        <p:nvCxnSpPr>
          <p:cNvPr id="11" name="Straight Arrow Connector 10">
            <a:extLst>
              <a:ext uri="{FF2B5EF4-FFF2-40B4-BE49-F238E27FC236}">
                <a16:creationId xmlns:a16="http://schemas.microsoft.com/office/drawing/2014/main" id="{4C9FDCC4-1959-4CA7-8E62-F5A69580C5A8}"/>
              </a:ext>
            </a:extLst>
          </p:cNvPr>
          <p:cNvCxnSpPr>
            <a:cxnSpLocks/>
          </p:cNvCxnSpPr>
          <p:nvPr/>
        </p:nvCxnSpPr>
        <p:spPr>
          <a:xfrm flipH="1">
            <a:off x="8127815" y="2824551"/>
            <a:ext cx="327760" cy="95328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2" name="Frame 11">
            <a:extLst>
              <a:ext uri="{FF2B5EF4-FFF2-40B4-BE49-F238E27FC236}">
                <a16:creationId xmlns:a16="http://schemas.microsoft.com/office/drawing/2014/main" id="{B1BE5D94-10DC-4548-18F9-6F7EC49AACA2}"/>
              </a:ext>
            </a:extLst>
          </p:cNvPr>
          <p:cNvSpPr/>
          <p:nvPr/>
        </p:nvSpPr>
        <p:spPr>
          <a:xfrm>
            <a:off x="5556019" y="3137267"/>
            <a:ext cx="507999" cy="165652"/>
          </a:xfrm>
          <a:prstGeom prst="fram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ame 12">
            <a:extLst>
              <a:ext uri="{FF2B5EF4-FFF2-40B4-BE49-F238E27FC236}">
                <a16:creationId xmlns:a16="http://schemas.microsoft.com/office/drawing/2014/main" id="{A53F0952-E224-212D-5B78-4A2D759A0EB9}"/>
              </a:ext>
            </a:extLst>
          </p:cNvPr>
          <p:cNvSpPr/>
          <p:nvPr/>
        </p:nvSpPr>
        <p:spPr>
          <a:xfrm>
            <a:off x="9889894" y="2862101"/>
            <a:ext cx="507999" cy="165652"/>
          </a:xfrm>
          <a:prstGeom prst="fram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BE9BC0F1-EA10-DF7F-0B54-55EBB7B4AFFF}"/>
              </a:ext>
            </a:extLst>
          </p:cNvPr>
          <p:cNvSpPr txBox="1"/>
          <p:nvPr/>
        </p:nvSpPr>
        <p:spPr>
          <a:xfrm>
            <a:off x="10607096" y="3925874"/>
            <a:ext cx="1420467" cy="369332"/>
          </a:xfrm>
          <a:prstGeom prst="rect">
            <a:avLst/>
          </a:prstGeom>
          <a:solidFill>
            <a:schemeClr val="bg1"/>
          </a:solid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FF0000"/>
                </a:solidFill>
              </a:rPr>
              <a:t>~850 IOPS</a:t>
            </a:r>
          </a:p>
        </p:txBody>
      </p:sp>
      <p:cxnSp>
        <p:nvCxnSpPr>
          <p:cNvPr id="15" name="Straight Arrow Connector 14">
            <a:extLst>
              <a:ext uri="{FF2B5EF4-FFF2-40B4-BE49-F238E27FC236}">
                <a16:creationId xmlns:a16="http://schemas.microsoft.com/office/drawing/2014/main" id="{F829CA6A-5DAE-51B2-9FE5-800239CC96D8}"/>
              </a:ext>
            </a:extLst>
          </p:cNvPr>
          <p:cNvCxnSpPr>
            <a:cxnSpLocks/>
          </p:cNvCxnSpPr>
          <p:nvPr/>
        </p:nvCxnSpPr>
        <p:spPr>
          <a:xfrm>
            <a:off x="10418784" y="3009759"/>
            <a:ext cx="995156" cy="84744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6" name="TextBox 15">
            <a:extLst>
              <a:ext uri="{FF2B5EF4-FFF2-40B4-BE49-F238E27FC236}">
                <a16:creationId xmlns:a16="http://schemas.microsoft.com/office/drawing/2014/main" id="{F0898860-C54B-17C4-8E91-5E1746017A28}"/>
              </a:ext>
            </a:extLst>
          </p:cNvPr>
          <p:cNvSpPr txBox="1"/>
          <p:nvPr/>
        </p:nvSpPr>
        <p:spPr>
          <a:xfrm>
            <a:off x="3616804" y="3941749"/>
            <a:ext cx="1420467" cy="369332"/>
          </a:xfrm>
          <a:prstGeom prst="rect">
            <a:avLst/>
          </a:prstGeom>
          <a:solidFill>
            <a:schemeClr val="bg1"/>
          </a:solid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FF0000"/>
                </a:solidFill>
              </a:rPr>
              <a:t>~800 IOPS</a:t>
            </a:r>
          </a:p>
        </p:txBody>
      </p:sp>
      <p:cxnSp>
        <p:nvCxnSpPr>
          <p:cNvPr id="18" name="Straight Arrow Connector 17">
            <a:extLst>
              <a:ext uri="{FF2B5EF4-FFF2-40B4-BE49-F238E27FC236}">
                <a16:creationId xmlns:a16="http://schemas.microsoft.com/office/drawing/2014/main" id="{E20D9067-BA44-0683-765B-E6BC03874A13}"/>
              </a:ext>
            </a:extLst>
          </p:cNvPr>
          <p:cNvCxnSpPr>
            <a:cxnSpLocks/>
          </p:cNvCxnSpPr>
          <p:nvPr/>
        </p:nvCxnSpPr>
        <p:spPr>
          <a:xfrm flipH="1">
            <a:off x="4418357" y="3327259"/>
            <a:ext cx="1137384" cy="53524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a:extLst>
              <a:ext uri="{FF2B5EF4-FFF2-40B4-BE49-F238E27FC236}">
                <a16:creationId xmlns:a16="http://schemas.microsoft.com/office/drawing/2014/main" id="{83475A85-597C-7994-7910-4E00EBE775A8}"/>
              </a:ext>
            </a:extLst>
          </p:cNvPr>
          <p:cNvCxnSpPr/>
          <p:nvPr/>
        </p:nvCxnSpPr>
        <p:spPr>
          <a:xfrm flipH="1">
            <a:off x="4023784" y="1204383"/>
            <a:ext cx="493182" cy="395817"/>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6E605730-916F-8D29-8A24-D612CB26BE5A}"/>
              </a:ext>
            </a:extLst>
          </p:cNvPr>
          <p:cNvCxnSpPr>
            <a:cxnSpLocks/>
          </p:cNvCxnSpPr>
          <p:nvPr/>
        </p:nvCxnSpPr>
        <p:spPr>
          <a:xfrm flipH="1">
            <a:off x="5426076" y="1103841"/>
            <a:ext cx="493182" cy="395817"/>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a:extLst>
              <a:ext uri="{FF2B5EF4-FFF2-40B4-BE49-F238E27FC236}">
                <a16:creationId xmlns:a16="http://schemas.microsoft.com/office/drawing/2014/main" id="{028BBD89-104A-B687-7689-52FC7D608861}"/>
              </a:ext>
            </a:extLst>
          </p:cNvPr>
          <p:cNvCxnSpPr>
            <a:cxnSpLocks/>
          </p:cNvCxnSpPr>
          <p:nvPr/>
        </p:nvCxnSpPr>
        <p:spPr>
          <a:xfrm flipH="1" flipV="1">
            <a:off x="5431367" y="1123950"/>
            <a:ext cx="419099" cy="350309"/>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5" name="Straight Arrow Connector 24">
            <a:extLst>
              <a:ext uri="{FF2B5EF4-FFF2-40B4-BE49-F238E27FC236}">
                <a16:creationId xmlns:a16="http://schemas.microsoft.com/office/drawing/2014/main" id="{EAD019B6-2CEB-5E79-34DE-5D5B8CEB372D}"/>
              </a:ext>
            </a:extLst>
          </p:cNvPr>
          <p:cNvCxnSpPr>
            <a:cxnSpLocks/>
          </p:cNvCxnSpPr>
          <p:nvPr/>
        </p:nvCxnSpPr>
        <p:spPr>
          <a:xfrm flipH="1" flipV="1">
            <a:off x="9532409" y="1367367"/>
            <a:ext cx="450849" cy="223307"/>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6" name="Straight Arrow Connector 25">
            <a:extLst>
              <a:ext uri="{FF2B5EF4-FFF2-40B4-BE49-F238E27FC236}">
                <a16:creationId xmlns:a16="http://schemas.microsoft.com/office/drawing/2014/main" id="{E0A2F4C5-E1AA-F790-98E0-A1D87EB3534B}"/>
              </a:ext>
            </a:extLst>
          </p:cNvPr>
          <p:cNvCxnSpPr>
            <a:cxnSpLocks/>
          </p:cNvCxnSpPr>
          <p:nvPr/>
        </p:nvCxnSpPr>
        <p:spPr>
          <a:xfrm flipH="1" flipV="1">
            <a:off x="10850034" y="1383241"/>
            <a:ext cx="450849" cy="223307"/>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F5653D44-041B-10B9-6392-B3A7B81BBA3F}"/>
              </a:ext>
            </a:extLst>
          </p:cNvPr>
          <p:cNvCxnSpPr>
            <a:cxnSpLocks/>
          </p:cNvCxnSpPr>
          <p:nvPr/>
        </p:nvCxnSpPr>
        <p:spPr>
          <a:xfrm flipH="1" flipV="1">
            <a:off x="10855326" y="1219199"/>
            <a:ext cx="752474" cy="38099"/>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8" name="Straight Arrow Connector 27">
            <a:extLst>
              <a:ext uri="{FF2B5EF4-FFF2-40B4-BE49-F238E27FC236}">
                <a16:creationId xmlns:a16="http://schemas.microsoft.com/office/drawing/2014/main" id="{F5F876A6-97CB-C65E-40A2-6FD863228572}"/>
              </a:ext>
            </a:extLst>
          </p:cNvPr>
          <p:cNvCxnSpPr>
            <a:cxnSpLocks/>
          </p:cNvCxnSpPr>
          <p:nvPr/>
        </p:nvCxnSpPr>
        <p:spPr>
          <a:xfrm flipH="1" flipV="1">
            <a:off x="10839451" y="1287991"/>
            <a:ext cx="847723" cy="350307"/>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9" name="Straight Arrow Connector 28">
            <a:extLst>
              <a:ext uri="{FF2B5EF4-FFF2-40B4-BE49-F238E27FC236}">
                <a16:creationId xmlns:a16="http://schemas.microsoft.com/office/drawing/2014/main" id="{CDFDEF15-90A6-AA7D-D9E1-4D4A60263ACB}"/>
              </a:ext>
            </a:extLst>
          </p:cNvPr>
          <p:cNvCxnSpPr/>
          <p:nvPr/>
        </p:nvCxnSpPr>
        <p:spPr>
          <a:xfrm flipH="1" flipV="1">
            <a:off x="4007907" y="1150408"/>
            <a:ext cx="429684" cy="1059"/>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cxnSp>
        <p:nvCxnSpPr>
          <p:cNvPr id="30" name="Straight Arrow Connector 29">
            <a:extLst>
              <a:ext uri="{FF2B5EF4-FFF2-40B4-BE49-F238E27FC236}">
                <a16:creationId xmlns:a16="http://schemas.microsoft.com/office/drawing/2014/main" id="{F3D85ADD-148A-F71D-0D8C-CA242AC1DACE}"/>
              </a:ext>
            </a:extLst>
          </p:cNvPr>
          <p:cNvCxnSpPr>
            <a:cxnSpLocks/>
          </p:cNvCxnSpPr>
          <p:nvPr/>
        </p:nvCxnSpPr>
        <p:spPr>
          <a:xfrm flipH="1" flipV="1">
            <a:off x="5410199" y="975783"/>
            <a:ext cx="429684" cy="1059"/>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cxnSp>
        <p:nvCxnSpPr>
          <p:cNvPr id="31" name="Straight Arrow Connector 30">
            <a:extLst>
              <a:ext uri="{FF2B5EF4-FFF2-40B4-BE49-F238E27FC236}">
                <a16:creationId xmlns:a16="http://schemas.microsoft.com/office/drawing/2014/main" id="{42CF6002-596E-D20D-20E4-7FC83DAAEACF}"/>
              </a:ext>
            </a:extLst>
          </p:cNvPr>
          <p:cNvCxnSpPr>
            <a:cxnSpLocks/>
          </p:cNvCxnSpPr>
          <p:nvPr/>
        </p:nvCxnSpPr>
        <p:spPr>
          <a:xfrm flipH="1" flipV="1">
            <a:off x="5410199" y="1600200"/>
            <a:ext cx="429684" cy="1059"/>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cxnSp>
        <p:nvCxnSpPr>
          <p:cNvPr id="32" name="Straight Arrow Connector 31">
            <a:extLst>
              <a:ext uri="{FF2B5EF4-FFF2-40B4-BE49-F238E27FC236}">
                <a16:creationId xmlns:a16="http://schemas.microsoft.com/office/drawing/2014/main" id="{BF4E9A26-13E8-676E-11ED-D44043D64B0F}"/>
              </a:ext>
            </a:extLst>
          </p:cNvPr>
          <p:cNvCxnSpPr>
            <a:cxnSpLocks/>
          </p:cNvCxnSpPr>
          <p:nvPr/>
        </p:nvCxnSpPr>
        <p:spPr>
          <a:xfrm flipH="1" flipV="1">
            <a:off x="10828865" y="1092200"/>
            <a:ext cx="429684" cy="1059"/>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id="{5704D36F-AAB7-8FAD-ABB7-5F922BCB25FB}"/>
              </a:ext>
            </a:extLst>
          </p:cNvPr>
          <p:cNvCxnSpPr>
            <a:cxnSpLocks/>
          </p:cNvCxnSpPr>
          <p:nvPr/>
        </p:nvCxnSpPr>
        <p:spPr>
          <a:xfrm flipH="1" flipV="1">
            <a:off x="8262407" y="1219199"/>
            <a:ext cx="429684" cy="1059"/>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sp>
        <p:nvSpPr>
          <p:cNvPr id="34" name="TextBox 33">
            <a:extLst>
              <a:ext uri="{FF2B5EF4-FFF2-40B4-BE49-F238E27FC236}">
                <a16:creationId xmlns:a16="http://schemas.microsoft.com/office/drawing/2014/main" id="{B026741F-FF47-F0A1-FAB4-486E83FF969E}"/>
              </a:ext>
            </a:extLst>
          </p:cNvPr>
          <p:cNvSpPr txBox="1"/>
          <p:nvPr/>
        </p:nvSpPr>
        <p:spPr>
          <a:xfrm>
            <a:off x="7977142" y="31208"/>
            <a:ext cx="1542174" cy="600164"/>
          </a:xfrm>
          <a:prstGeom prst="rect">
            <a:avLst/>
          </a:prstGeom>
          <a:solidFill>
            <a:schemeClr val="bg1"/>
          </a:solid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dirty="0">
                <a:solidFill>
                  <a:srgbClr val="00B050"/>
                </a:solidFill>
              </a:rPr>
              <a:t>No remote access</a:t>
            </a:r>
            <a:r>
              <a:rPr lang="en-US" sz="1100" b="1" dirty="0">
                <a:solidFill>
                  <a:srgbClr val="FF0000"/>
                </a:solidFill>
              </a:rPr>
              <a:t>, but more contention penalty</a:t>
            </a:r>
          </a:p>
        </p:txBody>
      </p:sp>
      <p:cxnSp>
        <p:nvCxnSpPr>
          <p:cNvPr id="35" name="Straight Arrow Connector 34">
            <a:extLst>
              <a:ext uri="{FF2B5EF4-FFF2-40B4-BE49-F238E27FC236}">
                <a16:creationId xmlns:a16="http://schemas.microsoft.com/office/drawing/2014/main" id="{436BD3D4-78F7-BDD4-CFE9-63505C7354E0}"/>
              </a:ext>
            </a:extLst>
          </p:cNvPr>
          <p:cNvCxnSpPr>
            <a:cxnSpLocks/>
          </p:cNvCxnSpPr>
          <p:nvPr/>
        </p:nvCxnSpPr>
        <p:spPr>
          <a:xfrm flipV="1">
            <a:off x="8497909" y="676915"/>
            <a:ext cx="227864" cy="36963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6" name="TextBox 35">
            <a:extLst>
              <a:ext uri="{FF2B5EF4-FFF2-40B4-BE49-F238E27FC236}">
                <a16:creationId xmlns:a16="http://schemas.microsoft.com/office/drawing/2014/main" id="{5DA1B0AE-5703-187D-AEC3-4B23E4825D5A}"/>
              </a:ext>
            </a:extLst>
          </p:cNvPr>
          <p:cNvSpPr txBox="1"/>
          <p:nvPr/>
        </p:nvSpPr>
        <p:spPr>
          <a:xfrm>
            <a:off x="10062058" y="84124"/>
            <a:ext cx="1822632" cy="430887"/>
          </a:xfrm>
          <a:prstGeom prst="rect">
            <a:avLst/>
          </a:prstGeom>
          <a:solidFill>
            <a:schemeClr val="bg1"/>
          </a:solid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dirty="0">
                <a:solidFill>
                  <a:srgbClr val="FF0000"/>
                </a:solidFill>
              </a:rPr>
              <a:t>More remote access, </a:t>
            </a:r>
            <a:r>
              <a:rPr lang="en-US" sz="1100" b="1" dirty="0">
                <a:solidFill>
                  <a:srgbClr val="00B050"/>
                </a:solidFill>
              </a:rPr>
              <a:t>few contention penalty</a:t>
            </a:r>
          </a:p>
        </p:txBody>
      </p:sp>
      <p:cxnSp>
        <p:nvCxnSpPr>
          <p:cNvPr id="37" name="Straight Arrow Connector 36">
            <a:extLst>
              <a:ext uri="{FF2B5EF4-FFF2-40B4-BE49-F238E27FC236}">
                <a16:creationId xmlns:a16="http://schemas.microsoft.com/office/drawing/2014/main" id="{50288BC7-AC48-77BE-BA77-4D384726613E}"/>
              </a:ext>
            </a:extLst>
          </p:cNvPr>
          <p:cNvCxnSpPr>
            <a:cxnSpLocks/>
          </p:cNvCxnSpPr>
          <p:nvPr/>
        </p:nvCxnSpPr>
        <p:spPr>
          <a:xfrm flipV="1">
            <a:off x="10514033" y="692789"/>
            <a:ext cx="227864" cy="36963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8" name="TextBox 37">
            <a:extLst>
              <a:ext uri="{FF2B5EF4-FFF2-40B4-BE49-F238E27FC236}">
                <a16:creationId xmlns:a16="http://schemas.microsoft.com/office/drawing/2014/main" id="{8FA8C3A4-19C4-FA39-5A92-3439911DFEFF}"/>
              </a:ext>
            </a:extLst>
          </p:cNvPr>
          <p:cNvSpPr txBox="1"/>
          <p:nvPr/>
        </p:nvSpPr>
        <p:spPr>
          <a:xfrm>
            <a:off x="3177600" y="200541"/>
            <a:ext cx="2087215" cy="430887"/>
          </a:xfrm>
          <a:prstGeom prst="rect">
            <a:avLst/>
          </a:prstGeom>
          <a:solidFill>
            <a:schemeClr val="bg1"/>
          </a:solid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dirty="0">
                <a:solidFill>
                  <a:srgbClr val="FF0000"/>
                </a:solidFill>
              </a:rPr>
              <a:t>More remote access,  more contention penalty</a:t>
            </a:r>
          </a:p>
        </p:txBody>
      </p:sp>
      <p:cxnSp>
        <p:nvCxnSpPr>
          <p:cNvPr id="39" name="Straight Arrow Connector 38">
            <a:extLst>
              <a:ext uri="{FF2B5EF4-FFF2-40B4-BE49-F238E27FC236}">
                <a16:creationId xmlns:a16="http://schemas.microsoft.com/office/drawing/2014/main" id="{771C361F-F4DC-B158-F048-410C1F3A9A99}"/>
              </a:ext>
            </a:extLst>
          </p:cNvPr>
          <p:cNvCxnSpPr>
            <a:cxnSpLocks/>
          </p:cNvCxnSpPr>
          <p:nvPr/>
        </p:nvCxnSpPr>
        <p:spPr>
          <a:xfrm flipH="1" flipV="1">
            <a:off x="4217272" y="645164"/>
            <a:ext cx="544719" cy="53897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0" name="TextBox 39">
            <a:extLst>
              <a:ext uri="{FF2B5EF4-FFF2-40B4-BE49-F238E27FC236}">
                <a16:creationId xmlns:a16="http://schemas.microsoft.com/office/drawing/2014/main" id="{1857781E-E877-A7CB-703D-409B7C48F80C}"/>
              </a:ext>
            </a:extLst>
          </p:cNvPr>
          <p:cNvSpPr txBox="1"/>
          <p:nvPr/>
        </p:nvSpPr>
        <p:spPr>
          <a:xfrm>
            <a:off x="5754641" y="200541"/>
            <a:ext cx="1843799" cy="430887"/>
          </a:xfrm>
          <a:prstGeom prst="rect">
            <a:avLst/>
          </a:prstGeom>
          <a:solidFill>
            <a:schemeClr val="bg1"/>
          </a:solidFill>
          <a:ln>
            <a:solidFill>
              <a:srgbClr val="00B05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solidFill>
                  <a:srgbClr val="00B050"/>
                </a:solidFill>
              </a:rPr>
              <a:t>few remote access, few </a:t>
            </a:r>
            <a:r>
              <a:rPr lang="en-US" sz="1100" b="1" dirty="0">
                <a:solidFill>
                  <a:srgbClr val="00B050"/>
                </a:solidFill>
              </a:rPr>
              <a:t>contention penalty</a:t>
            </a:r>
          </a:p>
        </p:txBody>
      </p:sp>
      <p:cxnSp>
        <p:nvCxnSpPr>
          <p:cNvPr id="41" name="Straight Arrow Connector 40">
            <a:extLst>
              <a:ext uri="{FF2B5EF4-FFF2-40B4-BE49-F238E27FC236}">
                <a16:creationId xmlns:a16="http://schemas.microsoft.com/office/drawing/2014/main" id="{518B6D64-6F41-E767-CED2-4A2E67005E6E}"/>
              </a:ext>
            </a:extLst>
          </p:cNvPr>
          <p:cNvCxnSpPr>
            <a:cxnSpLocks/>
          </p:cNvCxnSpPr>
          <p:nvPr/>
        </p:nvCxnSpPr>
        <p:spPr>
          <a:xfrm flipV="1">
            <a:off x="6587616" y="772164"/>
            <a:ext cx="111448" cy="37492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9030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CF52A5B-5810-4130-A3DB-FD2582D05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B8FE145C-BED6-4533-8211-7AC773F7A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916078" cy="6858000"/>
          </a:xfrm>
          <a:custGeom>
            <a:avLst/>
            <a:gdLst>
              <a:gd name="connsiteX0" fmla="*/ 8183400 w 8916078"/>
              <a:gd name="connsiteY0" fmla="*/ 3865853 h 6820849"/>
              <a:gd name="connsiteX1" fmla="*/ 8259593 w 8916078"/>
              <a:gd name="connsiteY1" fmla="*/ 3878252 h 6820849"/>
              <a:gd name="connsiteX2" fmla="*/ 8529076 w 8916078"/>
              <a:gd name="connsiteY2" fmla="*/ 4345010 h 6820849"/>
              <a:gd name="connsiteX3" fmla="*/ 8062319 w 8916078"/>
              <a:gd name="connsiteY3" fmla="*/ 4614493 h 6820849"/>
              <a:gd name="connsiteX4" fmla="*/ 7792836 w 8916078"/>
              <a:gd name="connsiteY4" fmla="*/ 4147735 h 6820849"/>
              <a:gd name="connsiteX5" fmla="*/ 8183400 w 8916078"/>
              <a:gd name="connsiteY5" fmla="*/ 3865853 h 6820849"/>
              <a:gd name="connsiteX6" fmla="*/ 8734942 w 8916078"/>
              <a:gd name="connsiteY6" fmla="*/ 2667480 h 6820849"/>
              <a:gd name="connsiteX7" fmla="*/ 8773412 w 8916078"/>
              <a:gd name="connsiteY7" fmla="*/ 2673741 h 6820849"/>
              <a:gd name="connsiteX8" fmla="*/ 8909474 w 8916078"/>
              <a:gd name="connsiteY8" fmla="*/ 2909407 h 6820849"/>
              <a:gd name="connsiteX9" fmla="*/ 8673808 w 8916078"/>
              <a:gd name="connsiteY9" fmla="*/ 3045469 h 6820849"/>
              <a:gd name="connsiteX10" fmla="*/ 8537746 w 8916078"/>
              <a:gd name="connsiteY10" fmla="*/ 2809802 h 6820849"/>
              <a:gd name="connsiteX11" fmla="*/ 8697151 w 8916078"/>
              <a:gd name="connsiteY11" fmla="*/ 2668961 h 6820849"/>
              <a:gd name="connsiteX12" fmla="*/ 8734942 w 8916078"/>
              <a:gd name="connsiteY12" fmla="*/ 2667480 h 6820849"/>
              <a:gd name="connsiteX13" fmla="*/ 8776652 w 8916078"/>
              <a:gd name="connsiteY13" fmla="*/ 1 h 6820849"/>
              <a:gd name="connsiteX14" fmla="*/ 8786961 w 8916078"/>
              <a:gd name="connsiteY14" fmla="*/ 42970 h 6820849"/>
              <a:gd name="connsiteX15" fmla="*/ 8775876 w 8916078"/>
              <a:gd name="connsiteY15" fmla="*/ 219853 h 6820849"/>
              <a:gd name="connsiteX16" fmla="*/ 8229255 w 8916078"/>
              <a:gd name="connsiteY16" fmla="*/ 535444 h 6820849"/>
              <a:gd name="connsiteX17" fmla="*/ 7899142 w 8916078"/>
              <a:gd name="connsiteY17" fmla="*/ 78053 h 6820849"/>
              <a:gd name="connsiteX18" fmla="*/ 7911844 w 8916078"/>
              <a:gd name="connsiteY18" fmla="*/ 1 h 6820849"/>
              <a:gd name="connsiteX19" fmla="*/ 0 w 8916078"/>
              <a:gd name="connsiteY19" fmla="*/ 0 h 6820849"/>
              <a:gd name="connsiteX20" fmla="*/ 3064542 w 8916078"/>
              <a:gd name="connsiteY20" fmla="*/ 1 h 6820849"/>
              <a:gd name="connsiteX21" fmla="*/ 3626351 w 8916078"/>
              <a:gd name="connsiteY21" fmla="*/ 1 h 6820849"/>
              <a:gd name="connsiteX22" fmla="*/ 6388767 w 8916078"/>
              <a:gd name="connsiteY22" fmla="*/ 1 h 6820849"/>
              <a:gd name="connsiteX23" fmla="*/ 7293415 w 8916078"/>
              <a:gd name="connsiteY23" fmla="*/ 1 h 6820849"/>
              <a:gd name="connsiteX24" fmla="*/ 7285291 w 8916078"/>
              <a:gd name="connsiteY24" fmla="*/ 184997 h 6820849"/>
              <a:gd name="connsiteX25" fmla="*/ 7288318 w 8916078"/>
              <a:gd name="connsiteY25" fmla="*/ 419996 h 6820849"/>
              <a:gd name="connsiteX26" fmla="*/ 7736280 w 8916078"/>
              <a:gd name="connsiteY26" fmla="*/ 1068100 h 6820849"/>
              <a:gd name="connsiteX27" fmla="*/ 8184147 w 8916078"/>
              <a:gd name="connsiteY27" fmla="*/ 2589406 h 6820849"/>
              <a:gd name="connsiteX28" fmla="*/ 7738154 w 8916078"/>
              <a:gd name="connsiteY28" fmla="*/ 3164270 h 6820849"/>
              <a:gd name="connsiteX29" fmla="*/ 7579762 w 8916078"/>
              <a:gd name="connsiteY29" fmla="*/ 4641256 h 6820849"/>
              <a:gd name="connsiteX30" fmla="*/ 8191492 w 8916078"/>
              <a:gd name="connsiteY30" fmla="*/ 5670858 h 6820849"/>
              <a:gd name="connsiteX31" fmla="*/ 8477065 w 8916078"/>
              <a:gd name="connsiteY31" fmla="*/ 6707671 h 6820849"/>
              <a:gd name="connsiteX32" fmla="*/ 8478852 w 8916078"/>
              <a:gd name="connsiteY32" fmla="*/ 6820849 h 6820849"/>
              <a:gd name="connsiteX33" fmla="*/ 0 w 8916078"/>
              <a:gd name="connsiteY33" fmla="*/ 6820849 h 682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916078" h="6820849">
                <a:moveTo>
                  <a:pt x="8183400" y="3865853"/>
                </a:moveTo>
                <a:cubicBezTo>
                  <a:pt x="8208679" y="3867370"/>
                  <a:pt x="8234181" y="3871443"/>
                  <a:pt x="8259593" y="3878252"/>
                </a:cubicBezTo>
                <a:cubicBezTo>
                  <a:pt x="8462901" y="3932728"/>
                  <a:pt x="8583552" y="4141703"/>
                  <a:pt x="8529076" y="4345010"/>
                </a:cubicBezTo>
                <a:cubicBezTo>
                  <a:pt x="8474600" y="4548317"/>
                  <a:pt x="8265626" y="4668969"/>
                  <a:pt x="8062319" y="4614493"/>
                </a:cubicBezTo>
                <a:cubicBezTo>
                  <a:pt x="7859012" y="4560017"/>
                  <a:pt x="7738360" y="4351042"/>
                  <a:pt x="7792836" y="4147735"/>
                </a:cubicBezTo>
                <a:cubicBezTo>
                  <a:pt x="7840502" y="3969841"/>
                  <a:pt x="8006457" y="3855230"/>
                  <a:pt x="8183400" y="3865853"/>
                </a:cubicBezTo>
                <a:close/>
                <a:moveTo>
                  <a:pt x="8734942" y="2667480"/>
                </a:moveTo>
                <a:cubicBezTo>
                  <a:pt x="8747705" y="2668246"/>
                  <a:pt x="8760581" y="2670303"/>
                  <a:pt x="8773412" y="2673741"/>
                </a:cubicBezTo>
                <a:cubicBezTo>
                  <a:pt x="8876062" y="2701246"/>
                  <a:pt x="8936980" y="2806757"/>
                  <a:pt x="8909474" y="2909407"/>
                </a:cubicBezTo>
                <a:cubicBezTo>
                  <a:pt x="8881969" y="3012057"/>
                  <a:pt x="8776458" y="3072974"/>
                  <a:pt x="8673808" y="3045469"/>
                </a:cubicBezTo>
                <a:cubicBezTo>
                  <a:pt x="8571158" y="3017965"/>
                  <a:pt x="8510241" y="2912452"/>
                  <a:pt x="8537746" y="2809802"/>
                </a:cubicBezTo>
                <a:cubicBezTo>
                  <a:pt x="8558375" y="2732815"/>
                  <a:pt x="8622882" y="2679302"/>
                  <a:pt x="8697151" y="2668961"/>
                </a:cubicBezTo>
                <a:cubicBezTo>
                  <a:pt x="8709529" y="2667237"/>
                  <a:pt x="8722180" y="2666714"/>
                  <a:pt x="8734942" y="2667480"/>
                </a:cubicBezTo>
                <a:close/>
                <a:moveTo>
                  <a:pt x="8776652" y="1"/>
                </a:moveTo>
                <a:lnTo>
                  <a:pt x="8786961" y="42970"/>
                </a:lnTo>
                <a:cubicBezTo>
                  <a:pt x="8794957" y="100392"/>
                  <a:pt x="8791826" y="160330"/>
                  <a:pt x="8775876" y="219853"/>
                </a:cubicBezTo>
                <a:cubicBezTo>
                  <a:pt x="8712079" y="457946"/>
                  <a:pt x="8467349" y="599241"/>
                  <a:pt x="8229255" y="535444"/>
                </a:cubicBezTo>
                <a:cubicBezTo>
                  <a:pt x="8020924" y="479621"/>
                  <a:pt x="7886703" y="285271"/>
                  <a:pt x="7899142" y="78053"/>
                </a:cubicBezTo>
                <a:lnTo>
                  <a:pt x="7911844" y="1"/>
                </a:lnTo>
                <a:close/>
                <a:moveTo>
                  <a:pt x="0" y="0"/>
                </a:moveTo>
                <a:lnTo>
                  <a:pt x="3064542" y="1"/>
                </a:lnTo>
                <a:lnTo>
                  <a:pt x="3626351" y="1"/>
                </a:lnTo>
                <a:lnTo>
                  <a:pt x="6388767" y="1"/>
                </a:lnTo>
                <a:lnTo>
                  <a:pt x="7293415" y="1"/>
                </a:lnTo>
                <a:lnTo>
                  <a:pt x="7285291" y="184997"/>
                </a:lnTo>
                <a:cubicBezTo>
                  <a:pt x="7283933" y="263521"/>
                  <a:pt x="7284806" y="341911"/>
                  <a:pt x="7288318" y="419996"/>
                </a:cubicBezTo>
                <a:cubicBezTo>
                  <a:pt x="7301507" y="709488"/>
                  <a:pt x="7530168" y="891535"/>
                  <a:pt x="7736280" y="1068100"/>
                </a:cubicBezTo>
                <a:cubicBezTo>
                  <a:pt x="8250069" y="1508062"/>
                  <a:pt x="8424916" y="2032159"/>
                  <a:pt x="8184147" y="2589406"/>
                </a:cubicBezTo>
                <a:cubicBezTo>
                  <a:pt x="8090773" y="2805524"/>
                  <a:pt x="7909218" y="2993264"/>
                  <a:pt x="7738154" y="3164270"/>
                </a:cubicBezTo>
                <a:cubicBezTo>
                  <a:pt x="7279360" y="3622745"/>
                  <a:pt x="7298159" y="4154456"/>
                  <a:pt x="7579762" y="4641256"/>
                </a:cubicBezTo>
                <a:cubicBezTo>
                  <a:pt x="7780382" y="4986833"/>
                  <a:pt x="8020938" y="5311557"/>
                  <a:pt x="8191492" y="5670858"/>
                </a:cubicBezTo>
                <a:cubicBezTo>
                  <a:pt x="8357544" y="6019043"/>
                  <a:pt x="8456063" y="6366409"/>
                  <a:pt x="8477065" y="6707671"/>
                </a:cubicBezTo>
                <a:lnTo>
                  <a:pt x="8478852" y="6820849"/>
                </a:lnTo>
                <a:lnTo>
                  <a:pt x="0" y="682084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890986C2-D449-A4DD-4B4E-6674C469C822}"/>
              </a:ext>
            </a:extLst>
          </p:cNvPr>
          <p:cNvSpPr>
            <a:spLocks noGrp="1"/>
          </p:cNvSpPr>
          <p:nvPr>
            <p:ph idx="1"/>
          </p:nvPr>
        </p:nvSpPr>
        <p:spPr>
          <a:xfrm>
            <a:off x="504496" y="1410733"/>
            <a:ext cx="9375497" cy="4036534"/>
          </a:xfrm>
        </p:spPr>
        <p:txBody>
          <a:bodyPr vert="horz" lIns="91440" tIns="45720" rIns="91440" bIns="45720" rtlCol="0" anchor="t">
            <a:normAutofit/>
          </a:bodyPr>
          <a:lstStyle/>
          <a:p>
            <a:pPr marL="342900" indent="-342900">
              <a:buFont typeface="Arial,Sans-Serif"/>
              <a:buChar char="•"/>
            </a:pPr>
            <a:r>
              <a:rPr lang="en-US" sz="3600" dirty="0">
                <a:latin typeface="Verdana" panose="020B0604030504040204" pitchFamily="34" charset="0"/>
                <a:ea typeface="Verdana" panose="020B0604030504040204" pitchFamily="34" charset="0"/>
                <a:cs typeface="Verdana" panose="020B0604030504040204" pitchFamily="34" charset="0"/>
              </a:rPr>
              <a:t>NUMA Optimizations</a:t>
            </a:r>
          </a:p>
          <a:p>
            <a:pPr marL="571500" lvl="1" indent="-342900">
              <a:buFont typeface="Courier New,monospace"/>
              <a:buChar char="o"/>
            </a:pPr>
            <a:r>
              <a:rPr lang="en-US" sz="3200" dirty="0">
                <a:latin typeface="Verdana" panose="020B0604030504040204" pitchFamily="34" charset="0"/>
                <a:ea typeface="Verdana" panose="020B0604030504040204" pitchFamily="34" charset="0"/>
                <a:cs typeface="Verdana" panose="020B0604030504040204" pitchFamily="34" charset="0"/>
              </a:rPr>
              <a:t>NUMA Background</a:t>
            </a:r>
          </a:p>
          <a:p>
            <a:pPr marL="571500" lvl="1" indent="-342900">
              <a:buFont typeface="Courier New,monospace"/>
              <a:buChar char="o"/>
            </a:pPr>
            <a:r>
              <a:rPr lang="en-US" sz="3200" dirty="0" err="1">
                <a:latin typeface="Verdana" panose="020B0604030504040204" pitchFamily="34" charset="0"/>
                <a:ea typeface="Verdana" panose="020B0604030504040204" pitchFamily="34" charset="0"/>
                <a:cs typeface="Verdana" panose="020B0604030504040204" pitchFamily="34" charset="0"/>
              </a:rPr>
              <a:t>NVMe</a:t>
            </a:r>
            <a:r>
              <a:rPr lang="en-US" sz="3200" dirty="0">
                <a:latin typeface="Verdana" panose="020B0604030504040204" pitchFamily="34" charset="0"/>
                <a:ea typeface="Verdana" panose="020B0604030504040204" pitchFamily="34" charset="0"/>
                <a:cs typeface="Verdana" panose="020B0604030504040204" pitchFamily="34" charset="0"/>
              </a:rPr>
              <a:t> SSDs on NUMA</a:t>
            </a:r>
          </a:p>
          <a:p>
            <a:pPr marL="571500" lvl="1" indent="-342900">
              <a:buFont typeface="Courier New,monospace"/>
              <a:buChar char="o"/>
            </a:pPr>
            <a:r>
              <a:rPr lang="en-US" sz="4400" b="1" dirty="0">
                <a:latin typeface="Verdana" panose="020B0604030504040204" pitchFamily="34" charset="0"/>
                <a:ea typeface="Verdana" panose="020B0604030504040204" pitchFamily="34" charset="0"/>
                <a:cs typeface="Verdana" panose="020B0604030504040204" pitchFamily="34" charset="0"/>
              </a:rPr>
              <a:t>Energy-efficient I/O Scheduler (ESN)</a:t>
            </a:r>
          </a:p>
          <a:p>
            <a:pPr marL="342900" indent="-342900">
              <a:buFont typeface="Arial,Sans-Serif"/>
              <a:buChar char="•"/>
            </a:pPr>
            <a:endParaRPr lang="en-US" sz="2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26288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9C489-4177-E342-A659-EF800A0CC863}"/>
              </a:ext>
            </a:extLst>
          </p:cNvPr>
          <p:cNvSpPr>
            <a:spLocks noGrp="1"/>
          </p:cNvSpPr>
          <p:nvPr>
            <p:ph type="title"/>
          </p:nvPr>
        </p:nvSpPr>
        <p:spPr>
          <a:xfrm>
            <a:off x="609600" y="620359"/>
            <a:ext cx="10972800" cy="769441"/>
          </a:xfrm>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Can we reduce latency?</a:t>
            </a:r>
          </a:p>
        </p:txBody>
      </p:sp>
      <p:sp>
        <p:nvSpPr>
          <p:cNvPr id="3" name="Content Placeholder 2">
            <a:extLst>
              <a:ext uri="{FF2B5EF4-FFF2-40B4-BE49-F238E27FC236}">
                <a16:creationId xmlns:a16="http://schemas.microsoft.com/office/drawing/2014/main" id="{BB58897F-E521-DC9F-958C-0F2D699A7F48}"/>
              </a:ext>
            </a:extLst>
          </p:cNvPr>
          <p:cNvSpPr>
            <a:spLocks noGrp="1"/>
          </p:cNvSpPr>
          <p:nvPr>
            <p:ph idx="1"/>
          </p:nvPr>
        </p:nvSpPr>
        <p:spPr>
          <a:xfrm>
            <a:off x="609599" y="2102069"/>
            <a:ext cx="10205545" cy="3642025"/>
          </a:xfrm>
        </p:spPr>
        <p:txBody>
          <a:bodyPr vert="horz" lIns="91440" tIns="45720" rIns="91440" bIns="45720" rtlCol="0" anchor="t">
            <a:normAutofit/>
          </a:bodyPr>
          <a:lstStyle/>
          <a:p>
            <a:pPr marL="571500" indent="-571500">
              <a:buFont typeface="Arial" panose="020B0504020202020204" pitchFamily="34" charset="0"/>
              <a:buChar char="•"/>
            </a:pPr>
            <a:r>
              <a:rPr lang="en-US" sz="3600" b="1" dirty="0">
                <a:latin typeface="Verdana" panose="020B0604030504040204" pitchFamily="34" charset="0"/>
                <a:ea typeface="Verdana" panose="020B0604030504040204" pitchFamily="34" charset="0"/>
                <a:cs typeface="Verdana" panose="020B0604030504040204" pitchFamily="34" charset="0"/>
              </a:rPr>
              <a:t>We can do a better scheduler!</a:t>
            </a:r>
            <a:endParaRPr lang="en-US" sz="3600" dirty="0">
              <a:latin typeface="Verdana" panose="020B0604030504040204" pitchFamily="34" charset="0"/>
              <a:ea typeface="Verdana" panose="020B0604030504040204" pitchFamily="34" charset="0"/>
              <a:cs typeface="Verdana" panose="020B0604030504040204" pitchFamily="34" charset="0"/>
            </a:endParaRPr>
          </a:p>
          <a:p>
            <a:pPr marL="800100" lvl="1" indent="-342900">
              <a:buFont typeface="Courier New,monospace" panose="020B0504020202020204" pitchFamily="34" charset="0"/>
              <a:buChar char="o"/>
            </a:pPr>
            <a:r>
              <a:rPr lang="en-US" sz="3400" b="1" dirty="0">
                <a:latin typeface="Verdana" panose="020B0604030504040204" pitchFamily="34" charset="0"/>
                <a:ea typeface="Verdana" panose="020B0604030504040204" pitchFamily="34" charset="0"/>
                <a:cs typeface="Verdana" panose="020B0604030504040204" pitchFamily="34" charset="0"/>
              </a:rPr>
              <a:t>Energy-efficient I/O Scheduler (ESN)</a:t>
            </a:r>
            <a:endParaRPr lang="en-US" sz="3400" dirty="0">
              <a:latin typeface="Verdana" panose="020B0604030504040204" pitchFamily="34" charset="0"/>
              <a:ea typeface="Verdana" panose="020B0604030504040204" pitchFamily="34" charset="0"/>
              <a:cs typeface="Verdana" panose="020B0604030504040204" pitchFamily="34" charset="0"/>
            </a:endParaRPr>
          </a:p>
          <a:p>
            <a:pPr marL="342900" indent="-342900">
              <a:buFont typeface="Arial"/>
              <a:buChar char="•"/>
            </a:pPr>
            <a:r>
              <a:rPr lang="en-US" sz="3800" b="1" dirty="0">
                <a:latin typeface="Verdana" panose="020B0604030504040204" pitchFamily="34" charset="0"/>
                <a:ea typeface="Verdana" panose="020B0604030504040204" pitchFamily="34" charset="0"/>
                <a:cs typeface="Verdana" panose="020B0604030504040204" pitchFamily="34" charset="0"/>
              </a:rPr>
              <a:t>Before ESN...let's talk about s</a:t>
            </a:r>
            <a:r>
              <a:rPr lang="en-US" sz="3600" b="1" dirty="0">
                <a:latin typeface="Verdana" panose="020B0604030504040204" pitchFamily="34" charset="0"/>
                <a:ea typeface="Verdana" panose="020B0604030504040204" pitchFamily="34" charset="0"/>
                <a:cs typeface="Verdana" panose="020B0604030504040204" pitchFamily="34" charset="0"/>
              </a:rPr>
              <a:t>cheduler</a:t>
            </a:r>
            <a:endParaRPr lang="en-US" sz="3800" b="1" dirty="0">
              <a:latin typeface="Verdana" panose="020B0604030504040204" pitchFamily="34" charset="0"/>
              <a:ea typeface="Verdana" panose="020B0604030504040204" pitchFamily="34" charset="0"/>
              <a:cs typeface="Verdana" panose="020B0604030504040204" pitchFamily="34" charset="0"/>
            </a:endParaRPr>
          </a:p>
          <a:p>
            <a:endParaRPr lang="en-US" sz="3600" b="1" dirty="0">
              <a:latin typeface="Verdana" panose="020B0604030504040204" pitchFamily="34" charset="0"/>
              <a:ea typeface="Verdana" panose="020B0604030504040204" pitchFamily="34" charset="0"/>
              <a:cs typeface="Verdana" panose="020B0604030504040204" pitchFamily="34" charset="0"/>
            </a:endParaRPr>
          </a:p>
          <a:p>
            <a:endParaRPr lang="en-US" sz="3600" b="1" dirty="0">
              <a:latin typeface="Verdana" panose="020B0604030504040204" pitchFamily="34" charset="0"/>
              <a:ea typeface="Verdana" panose="020B0604030504040204" pitchFamily="34" charset="0"/>
              <a:cs typeface="Verdana" panose="020B0604030504040204" pitchFamily="34" charset="0"/>
            </a:endParaRPr>
          </a:p>
        </p:txBody>
      </p:sp>
      <p:sp>
        <p:nvSpPr>
          <p:cNvPr id="4" name="TextBox 3">
            <a:extLst>
              <a:ext uri="{FF2B5EF4-FFF2-40B4-BE49-F238E27FC236}">
                <a16:creationId xmlns:a16="http://schemas.microsoft.com/office/drawing/2014/main" id="{09F58137-C7D0-611D-BBCE-EE78A4A44420}"/>
              </a:ext>
            </a:extLst>
          </p:cNvPr>
          <p:cNvSpPr txBox="1"/>
          <p:nvPr/>
        </p:nvSpPr>
        <p:spPr>
          <a:xfrm>
            <a:off x="8149175" y="620359"/>
            <a:ext cx="201432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b="1" dirty="0">
                <a:solidFill>
                  <a:srgbClr val="FF0000"/>
                </a:solidFill>
                <a:latin typeface="Verdana" panose="020B0604030504040204" pitchFamily="34" charset="0"/>
                <a:ea typeface="Verdana" panose="020B0604030504040204" pitchFamily="34" charset="0"/>
                <a:cs typeface="Verdana" panose="020B0604030504040204" pitchFamily="34" charset="0"/>
              </a:rPr>
              <a:t>YES</a:t>
            </a:r>
            <a:r>
              <a:rPr lang="en-US" sz="4400" b="1" dirty="0">
                <a:solidFill>
                  <a:srgbClr val="FF0000"/>
                </a:solidFill>
              </a:rPr>
              <a:t>!!</a:t>
            </a:r>
          </a:p>
        </p:txBody>
      </p:sp>
    </p:spTree>
    <p:extLst>
      <p:ext uri="{BB962C8B-B14F-4D97-AF65-F5344CB8AC3E}">
        <p14:creationId xmlns:p14="http://schemas.microsoft.com/office/powerpoint/2010/main" val="43647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E40F9-8690-78BC-F00D-B3B596997B41}"/>
              </a:ext>
            </a:extLst>
          </p:cNvPr>
          <p:cNvSpPr>
            <a:spLocks noGrp="1"/>
          </p:cNvSpPr>
          <p:nvPr>
            <p:ph type="title"/>
          </p:nvPr>
        </p:nvSpPr>
        <p:spPr>
          <a:xfrm>
            <a:off x="609600" y="504828"/>
            <a:ext cx="9396248" cy="691399"/>
          </a:xfrm>
        </p:spPr>
        <p:txBody>
          <a:bodyPr>
            <a:normAutofit fontScale="90000"/>
          </a:bodyPr>
          <a:lstStyle/>
          <a:p>
            <a:r>
              <a:rPr lang="en-US" dirty="0">
                <a:latin typeface="Verdana" panose="020B0604030504040204" pitchFamily="34" charset="0"/>
                <a:ea typeface="Verdana" panose="020B0604030504040204" pitchFamily="34" charset="0"/>
                <a:cs typeface="Verdana" panose="020B0604030504040204" pitchFamily="34" charset="0"/>
              </a:rPr>
              <a:t>Default scheduler on Linux - CFS</a:t>
            </a:r>
          </a:p>
        </p:txBody>
      </p:sp>
      <p:pic>
        <p:nvPicPr>
          <p:cNvPr id="4" name="Content Placeholder 3" descr="A diagram of a network&#10;&#10;Description automatically generated">
            <a:extLst>
              <a:ext uri="{FF2B5EF4-FFF2-40B4-BE49-F238E27FC236}">
                <a16:creationId xmlns:a16="http://schemas.microsoft.com/office/drawing/2014/main" id="{2469A2DD-20C5-6B0D-5E13-6501FE141CED}"/>
              </a:ext>
            </a:extLst>
          </p:cNvPr>
          <p:cNvPicPr>
            <a:picLocks noGrp="1" noChangeAspect="1"/>
          </p:cNvPicPr>
          <p:nvPr>
            <p:ph idx="1"/>
          </p:nvPr>
        </p:nvPicPr>
        <p:blipFill>
          <a:blip r:embed="rId2"/>
          <a:stretch>
            <a:fillRect/>
          </a:stretch>
        </p:blipFill>
        <p:spPr>
          <a:xfrm>
            <a:off x="6095172" y="1973114"/>
            <a:ext cx="5398604" cy="3688659"/>
          </a:xfrm>
        </p:spPr>
      </p:pic>
      <p:sp>
        <p:nvSpPr>
          <p:cNvPr id="5" name="TextBox 4">
            <a:extLst>
              <a:ext uri="{FF2B5EF4-FFF2-40B4-BE49-F238E27FC236}">
                <a16:creationId xmlns:a16="http://schemas.microsoft.com/office/drawing/2014/main" id="{E5BB9AF6-9202-A02B-E73D-300CF8C7B1AB}"/>
              </a:ext>
            </a:extLst>
          </p:cNvPr>
          <p:cNvSpPr txBox="1"/>
          <p:nvPr/>
        </p:nvSpPr>
        <p:spPr>
          <a:xfrm>
            <a:off x="231228" y="1616840"/>
            <a:ext cx="5863944"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p>
          <a:p>
            <a:pPr>
              <a:buFont typeface=""/>
              <a:buChar char="•"/>
            </a:pPr>
            <a:r>
              <a:rPr lang="zh-TW" altLang="en-US" sz="2400" dirty="0">
                <a:solidFill>
                  <a:srgbClr val="0D0D0D"/>
                </a:solidFill>
                <a:latin typeface="Verdana" panose="020B0604030504040204" pitchFamily="34" charset="0"/>
                <a:ea typeface="Verdana" panose="020B0604030504040204" pitchFamily="34" charset="0"/>
                <a:cs typeface="Verdana" panose="020B0604030504040204" pitchFamily="34" charset="0"/>
              </a:rPr>
              <a:t> </a:t>
            </a:r>
            <a:r>
              <a:rPr lang="en-US" sz="2400" dirty="0">
                <a:solidFill>
                  <a:srgbClr val="0D0D0D"/>
                </a:solidFill>
                <a:latin typeface="Verdana" panose="020B0604030504040204" pitchFamily="34" charset="0"/>
                <a:ea typeface="Verdana" panose="020B0604030504040204" pitchFamily="34" charset="0"/>
                <a:cs typeface="Verdana" panose="020B0604030504040204" pitchFamily="34" charset="0"/>
              </a:rPr>
              <a:t>CFS uses a red-black tree for task scheduling, prioritizing tasks with lower virtual runtime (</a:t>
            </a:r>
            <a:r>
              <a:rPr lang="en-US" sz="2400" dirty="0" err="1">
                <a:solidFill>
                  <a:srgbClr val="0D0D0D"/>
                </a:solidFill>
                <a:latin typeface="Verdana" panose="020B0604030504040204" pitchFamily="34" charset="0"/>
                <a:ea typeface="Verdana" panose="020B0604030504040204" pitchFamily="34" charset="0"/>
                <a:cs typeface="Verdana" panose="020B0604030504040204" pitchFamily="34" charset="0"/>
              </a:rPr>
              <a:t>vruntime</a:t>
            </a:r>
            <a:r>
              <a:rPr lang="en-US" sz="2400" dirty="0">
                <a:solidFill>
                  <a:srgbClr val="0D0D0D"/>
                </a:solidFill>
                <a:latin typeface="Verdana" panose="020B0604030504040204" pitchFamily="34" charset="0"/>
                <a:ea typeface="Verdana" panose="020B0604030504040204" pitchFamily="34" charset="0"/>
                <a:cs typeface="Verdana" panose="020B0604030504040204" pitchFamily="34" charset="0"/>
              </a:rPr>
              <a:t>).</a:t>
            </a:r>
          </a:p>
          <a:p>
            <a:pPr>
              <a:buFont typeface=""/>
              <a:buChar char="•"/>
            </a:pPr>
            <a:r>
              <a:rPr lang="zh-TW" altLang="en-US" sz="2400" dirty="0">
                <a:solidFill>
                  <a:srgbClr val="0D0D0D"/>
                </a:solidFill>
                <a:latin typeface="Verdana" panose="020B0604030504040204" pitchFamily="34" charset="0"/>
                <a:ea typeface="Verdana" panose="020B0604030504040204" pitchFamily="34" charset="0"/>
                <a:cs typeface="Verdana" panose="020B0604030504040204" pitchFamily="34" charset="0"/>
              </a:rPr>
              <a:t> </a:t>
            </a:r>
            <a:r>
              <a:rPr lang="en-US" sz="2400" dirty="0">
                <a:solidFill>
                  <a:srgbClr val="0D0D0D"/>
                </a:solidFill>
                <a:latin typeface="Verdana" panose="020B0604030504040204" pitchFamily="34" charset="0"/>
                <a:ea typeface="Verdana" panose="020B0604030504040204" pitchFamily="34" charset="0"/>
                <a:cs typeface="Verdana" panose="020B0604030504040204" pitchFamily="34" charset="0"/>
              </a:rPr>
              <a:t>Tasks with smaller </a:t>
            </a:r>
            <a:r>
              <a:rPr lang="en-US" sz="2400" dirty="0" err="1">
                <a:solidFill>
                  <a:srgbClr val="0D0D0D"/>
                </a:solidFill>
                <a:latin typeface="Verdana" panose="020B0604030504040204" pitchFamily="34" charset="0"/>
                <a:ea typeface="Verdana" panose="020B0604030504040204" pitchFamily="34" charset="0"/>
                <a:cs typeface="Verdana" panose="020B0604030504040204" pitchFamily="34" charset="0"/>
              </a:rPr>
              <a:t>vruntime</a:t>
            </a:r>
            <a:r>
              <a:rPr lang="en-US" sz="2400" dirty="0">
                <a:solidFill>
                  <a:srgbClr val="0D0D0D"/>
                </a:solidFill>
                <a:latin typeface="Verdana" panose="020B0604030504040204" pitchFamily="34" charset="0"/>
                <a:ea typeface="Verdana" panose="020B0604030504040204" pitchFamily="34" charset="0"/>
                <a:cs typeface="Verdana" panose="020B0604030504040204" pitchFamily="34" charset="0"/>
              </a:rPr>
              <a:t> are placed to the left, allowing for quick selection of the next task to run.</a:t>
            </a:r>
          </a:p>
          <a:p>
            <a:pPr>
              <a:buFont typeface=""/>
              <a:buChar char="•"/>
            </a:pPr>
            <a:r>
              <a:rPr lang="zh-TW" altLang="en-US" sz="2400"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n-US" sz="2400" dirty="0">
                <a:solidFill>
                  <a:srgbClr val="FF0000"/>
                </a:solidFill>
                <a:latin typeface="Verdana" panose="020B0604030504040204" pitchFamily="34" charset="0"/>
                <a:ea typeface="Verdana" panose="020B0604030504040204" pitchFamily="34" charset="0"/>
                <a:cs typeface="Verdana" panose="020B0604030504040204" pitchFamily="34" charset="0"/>
              </a:rPr>
              <a:t>CFS ensures fair CPU time.</a:t>
            </a:r>
            <a:endParaRPr lang="en-US" sz="2400" dirty="0">
              <a:solidFill>
                <a:srgbClr val="0D0D0D"/>
              </a:solidFill>
              <a:latin typeface="Verdana" panose="020B0604030504040204" pitchFamily="34" charset="0"/>
              <a:ea typeface="Verdana" panose="020B0604030504040204" pitchFamily="34" charset="0"/>
              <a:cs typeface="Verdana" panose="020B0604030504040204" pitchFamily="34" charset="0"/>
            </a:endParaRPr>
          </a:p>
          <a:p>
            <a:pPr>
              <a:buFont typeface=""/>
              <a:buChar char="•"/>
            </a:pPr>
            <a:r>
              <a:rPr lang="zh-TW" altLang="en-US" sz="2400"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n-US" sz="2400" dirty="0">
                <a:solidFill>
                  <a:srgbClr val="FF0000"/>
                </a:solidFill>
                <a:latin typeface="Verdana" panose="020B0604030504040204" pitchFamily="34" charset="0"/>
                <a:ea typeface="Verdana" panose="020B0604030504040204" pitchFamily="34" charset="0"/>
                <a:cs typeface="Verdana" panose="020B0604030504040204" pitchFamily="34" charset="0"/>
              </a:rPr>
              <a:t>Ignoring memory access latency and inter-node bandwidth</a:t>
            </a:r>
            <a:r>
              <a:rPr lang="en-US" sz="2400" dirty="0">
                <a:solidFill>
                  <a:srgbClr val="0D0D0D"/>
                </a:solidFill>
                <a:latin typeface="Verdana" panose="020B0604030504040204" pitchFamily="34" charset="0"/>
                <a:ea typeface="Verdana" panose="020B0604030504040204" pitchFamily="34" charset="0"/>
                <a:cs typeface="Verdana" panose="020B0604030504040204" pitchFamily="34" charset="0"/>
              </a:rPr>
              <a:t> impacts performance in NUMA</a:t>
            </a:r>
            <a:r>
              <a:rPr lang="zh-TW" altLang="en-US" sz="2400" dirty="0">
                <a:solidFill>
                  <a:srgbClr val="0D0D0D"/>
                </a:solidFill>
                <a:latin typeface="Verdana" panose="020B0604030504040204" pitchFamily="34" charset="0"/>
                <a:ea typeface="Verdana" panose="020B0604030504040204" pitchFamily="34" charset="0"/>
                <a:cs typeface="Verdana" panose="020B0604030504040204" pitchFamily="34" charset="0"/>
              </a:rPr>
              <a:t> </a:t>
            </a:r>
            <a:r>
              <a:rPr lang="en-US" sz="2400" dirty="0">
                <a:solidFill>
                  <a:srgbClr val="0D0D0D"/>
                </a:solidFill>
                <a:latin typeface="Verdana" panose="020B0604030504040204" pitchFamily="34" charset="0"/>
                <a:ea typeface="Verdana" panose="020B0604030504040204" pitchFamily="34" charset="0"/>
                <a:cs typeface="Verdana" panose="020B0604030504040204" pitchFamily="34" charset="0"/>
              </a:rPr>
              <a:t>environments.</a:t>
            </a:r>
          </a:p>
          <a:p>
            <a:endParaRPr lang="en-US" sz="2000" dirty="0"/>
          </a:p>
        </p:txBody>
      </p:sp>
    </p:spTree>
    <p:extLst>
      <p:ext uri="{BB962C8B-B14F-4D97-AF65-F5344CB8AC3E}">
        <p14:creationId xmlns:p14="http://schemas.microsoft.com/office/powerpoint/2010/main" val="851574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151A-F746-A061-2646-E75D559F22B3}"/>
              </a:ext>
            </a:extLst>
          </p:cNvPr>
          <p:cNvSpPr>
            <a:spLocks noGrp="1"/>
          </p:cNvSpPr>
          <p:nvPr>
            <p:ph type="title"/>
          </p:nvPr>
        </p:nvSpPr>
        <p:spPr>
          <a:xfrm>
            <a:off x="0" y="38036"/>
            <a:ext cx="11471657" cy="916443"/>
          </a:xfrm>
        </p:spPr>
        <p:txBody>
          <a:bodyPr>
            <a:normAutofit/>
          </a:bodyPr>
          <a:lstStyle/>
          <a:p>
            <a:pPr marL="457200">
              <a:lnSpc>
                <a:spcPct val="110000"/>
              </a:lnSpc>
              <a:spcBef>
                <a:spcPts val="500"/>
              </a:spcBef>
            </a:pPr>
            <a:r>
              <a:rPr lang="en-US" sz="4000" b="1" dirty="0">
                <a:latin typeface="Verdana" panose="020B0604030504040204" pitchFamily="34" charset="0"/>
                <a:ea typeface="Verdana" panose="020B0604030504040204" pitchFamily="34" charset="0"/>
                <a:cs typeface="Verdana" panose="020B0604030504040204" pitchFamily="34" charset="0"/>
              </a:rPr>
              <a:t>Energy-efficient I/O Scheduler (ESN)</a:t>
            </a:r>
            <a:endParaRPr lang="en-US" sz="4000" dirty="0">
              <a:latin typeface="Verdana" panose="020B0604030504040204" pitchFamily="34" charset="0"/>
              <a:ea typeface="Verdana" panose="020B0604030504040204" pitchFamily="34" charset="0"/>
              <a:cs typeface="Verdana" panose="020B0604030504040204" pitchFamily="34" charset="0"/>
            </a:endParaRPr>
          </a:p>
        </p:txBody>
      </p:sp>
      <p:pic>
        <p:nvPicPr>
          <p:cNvPr id="4" name="Content Placeholder 3" descr="A screenshot of a computer program&#10;&#10;Description automatically generated">
            <a:extLst>
              <a:ext uri="{FF2B5EF4-FFF2-40B4-BE49-F238E27FC236}">
                <a16:creationId xmlns:a16="http://schemas.microsoft.com/office/drawing/2014/main" id="{25B65D80-F52C-1DF2-E917-6BC9DC9A02DA}"/>
              </a:ext>
            </a:extLst>
          </p:cNvPr>
          <p:cNvPicPr>
            <a:picLocks noGrp="1" noChangeAspect="1"/>
          </p:cNvPicPr>
          <p:nvPr>
            <p:ph idx="1"/>
          </p:nvPr>
        </p:nvPicPr>
        <p:blipFill>
          <a:blip r:embed="rId3"/>
          <a:stretch>
            <a:fillRect/>
          </a:stretch>
        </p:blipFill>
        <p:spPr>
          <a:xfrm>
            <a:off x="552810" y="994538"/>
            <a:ext cx="4702362" cy="5706123"/>
          </a:xfrm>
        </p:spPr>
      </p:pic>
      <p:pic>
        <p:nvPicPr>
          <p:cNvPr id="5" name="Picture 4" descr="A math equation with black text&#10;&#10;Description automatically generated">
            <a:extLst>
              <a:ext uri="{FF2B5EF4-FFF2-40B4-BE49-F238E27FC236}">
                <a16:creationId xmlns:a16="http://schemas.microsoft.com/office/drawing/2014/main" id="{E4A4E8D1-F910-329B-B132-3EBD7F948A2D}"/>
              </a:ext>
            </a:extLst>
          </p:cNvPr>
          <p:cNvPicPr>
            <a:picLocks noChangeAspect="1"/>
          </p:cNvPicPr>
          <p:nvPr/>
        </p:nvPicPr>
        <p:blipFill>
          <a:blip r:embed="rId4"/>
          <a:stretch>
            <a:fillRect/>
          </a:stretch>
        </p:blipFill>
        <p:spPr>
          <a:xfrm>
            <a:off x="5331462" y="1571896"/>
            <a:ext cx="4585038" cy="758967"/>
          </a:xfrm>
          <a:prstGeom prst="rect">
            <a:avLst/>
          </a:prstGeom>
        </p:spPr>
      </p:pic>
      <p:pic>
        <p:nvPicPr>
          <p:cNvPr id="6" name="Picture 5">
            <a:extLst>
              <a:ext uri="{FF2B5EF4-FFF2-40B4-BE49-F238E27FC236}">
                <a16:creationId xmlns:a16="http://schemas.microsoft.com/office/drawing/2014/main" id="{C471E415-8410-44D7-8513-B85F93DEB791}"/>
              </a:ext>
            </a:extLst>
          </p:cNvPr>
          <p:cNvPicPr>
            <a:picLocks noChangeAspect="1"/>
          </p:cNvPicPr>
          <p:nvPr/>
        </p:nvPicPr>
        <p:blipFill>
          <a:blip r:embed="rId5"/>
          <a:stretch>
            <a:fillRect/>
          </a:stretch>
        </p:blipFill>
        <p:spPr>
          <a:xfrm>
            <a:off x="5735828" y="2525591"/>
            <a:ext cx="3347206" cy="279043"/>
          </a:xfrm>
          <a:prstGeom prst="rect">
            <a:avLst/>
          </a:prstGeom>
        </p:spPr>
      </p:pic>
      <p:sp>
        <p:nvSpPr>
          <p:cNvPr id="7" name="TextBox 6">
            <a:extLst>
              <a:ext uri="{FF2B5EF4-FFF2-40B4-BE49-F238E27FC236}">
                <a16:creationId xmlns:a16="http://schemas.microsoft.com/office/drawing/2014/main" id="{910E6BD0-D577-F9A1-AED8-744F2947C2B0}"/>
              </a:ext>
            </a:extLst>
          </p:cNvPr>
          <p:cNvSpPr txBox="1"/>
          <p:nvPr/>
        </p:nvSpPr>
        <p:spPr>
          <a:xfrm>
            <a:off x="5652448" y="2932917"/>
            <a:ext cx="3513966" cy="707886"/>
          </a:xfrm>
          <a:prstGeom prst="rect">
            <a:avLst/>
          </a:prstGeom>
          <a:solidFill>
            <a:schemeClr val="bg1"/>
          </a:solid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Verdana" panose="020B0604030504040204" pitchFamily="34" charset="0"/>
                <a:ea typeface="Verdana" panose="020B0604030504040204" pitchFamily="34" charset="0"/>
                <a:cs typeface="Verdana" panose="020B0604030504040204" pitchFamily="34" charset="0"/>
              </a:rPr>
              <a:t>N is the number of I/O processes</a:t>
            </a:r>
          </a:p>
        </p:txBody>
      </p:sp>
      <p:pic>
        <p:nvPicPr>
          <p:cNvPr id="3" name="Picture 2" descr="A close-up of a number&#10;&#10;Description automatically generated">
            <a:extLst>
              <a:ext uri="{FF2B5EF4-FFF2-40B4-BE49-F238E27FC236}">
                <a16:creationId xmlns:a16="http://schemas.microsoft.com/office/drawing/2014/main" id="{FF30F7B5-7DA0-7A0C-D669-116B82E7D5C1}"/>
              </a:ext>
            </a:extLst>
          </p:cNvPr>
          <p:cNvPicPr>
            <a:picLocks noChangeAspect="1"/>
          </p:cNvPicPr>
          <p:nvPr/>
        </p:nvPicPr>
        <p:blipFill>
          <a:blip r:embed="rId6"/>
          <a:stretch>
            <a:fillRect/>
          </a:stretch>
        </p:blipFill>
        <p:spPr>
          <a:xfrm>
            <a:off x="5180014" y="3867267"/>
            <a:ext cx="6764226" cy="1418837"/>
          </a:xfrm>
          <a:prstGeom prst="rect">
            <a:avLst/>
          </a:prstGeom>
        </p:spPr>
      </p:pic>
    </p:spTree>
    <p:extLst>
      <p:ext uri="{BB962C8B-B14F-4D97-AF65-F5344CB8AC3E}">
        <p14:creationId xmlns:p14="http://schemas.microsoft.com/office/powerpoint/2010/main" val="1225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6B5E6-877C-6D76-6E78-64E2F36B34A4}"/>
              </a:ext>
            </a:extLst>
          </p:cNvPr>
          <p:cNvSpPr>
            <a:spLocks noGrp="1"/>
          </p:cNvSpPr>
          <p:nvPr>
            <p:ph type="title"/>
          </p:nvPr>
        </p:nvSpPr>
        <p:spPr>
          <a:xfrm>
            <a:off x="333513" y="351351"/>
            <a:ext cx="4614041" cy="863457"/>
          </a:xfrm>
        </p:spPr>
        <p:txBody>
          <a:bodyPr>
            <a:normAutofit/>
          </a:bodyPr>
          <a:lstStyle/>
          <a:p>
            <a:r>
              <a:rPr lang="en-US" sz="4800" b="1" dirty="0">
                <a:latin typeface="Verdana" panose="020B0604030504040204" pitchFamily="34" charset="0"/>
                <a:ea typeface="Verdana" panose="020B0604030504040204" pitchFamily="34" charset="0"/>
                <a:cs typeface="Verdana" panose="020B0604030504040204" pitchFamily="34" charset="0"/>
              </a:rPr>
              <a:t>ESN Cont'd</a:t>
            </a:r>
            <a:endParaRPr lang="en-US" sz="6600" dirty="0">
              <a:latin typeface="Verdana" panose="020B0604030504040204" pitchFamily="34" charset="0"/>
              <a:ea typeface="Verdana" panose="020B0604030504040204" pitchFamily="34" charset="0"/>
              <a:cs typeface="Verdana" panose="020B0604030504040204" pitchFamily="34" charset="0"/>
            </a:endParaRPr>
          </a:p>
        </p:txBody>
      </p:sp>
      <p:pic>
        <p:nvPicPr>
          <p:cNvPr id="4" name="Content Placeholder 3" descr="A graph with numbers and a line&#10;&#10;Description automatically generated">
            <a:extLst>
              <a:ext uri="{FF2B5EF4-FFF2-40B4-BE49-F238E27FC236}">
                <a16:creationId xmlns:a16="http://schemas.microsoft.com/office/drawing/2014/main" id="{248B027A-3ABC-2C42-F528-2F990CF72ECE}"/>
              </a:ext>
            </a:extLst>
          </p:cNvPr>
          <p:cNvPicPr>
            <a:picLocks noGrp="1" noChangeAspect="1"/>
          </p:cNvPicPr>
          <p:nvPr>
            <p:ph idx="1"/>
          </p:nvPr>
        </p:nvPicPr>
        <p:blipFill>
          <a:blip r:embed="rId3"/>
          <a:stretch>
            <a:fillRect/>
          </a:stretch>
        </p:blipFill>
        <p:spPr>
          <a:xfrm>
            <a:off x="333513" y="1642169"/>
            <a:ext cx="11578529" cy="2761890"/>
          </a:xfrm>
        </p:spPr>
      </p:pic>
      <p:pic>
        <p:nvPicPr>
          <p:cNvPr id="5" name="Picture 4" descr="A table with numbers and letters&#10;&#10;Description automatically generated">
            <a:extLst>
              <a:ext uri="{FF2B5EF4-FFF2-40B4-BE49-F238E27FC236}">
                <a16:creationId xmlns:a16="http://schemas.microsoft.com/office/drawing/2014/main" id="{17129D67-6498-3D47-51E2-703FD0D7DDF2}"/>
              </a:ext>
            </a:extLst>
          </p:cNvPr>
          <p:cNvPicPr>
            <a:picLocks noChangeAspect="1"/>
          </p:cNvPicPr>
          <p:nvPr/>
        </p:nvPicPr>
        <p:blipFill>
          <a:blip r:embed="rId4"/>
          <a:stretch>
            <a:fillRect/>
          </a:stretch>
        </p:blipFill>
        <p:spPr>
          <a:xfrm>
            <a:off x="1056171" y="5175186"/>
            <a:ext cx="5353050" cy="1162050"/>
          </a:xfrm>
          <a:prstGeom prst="rect">
            <a:avLst/>
          </a:prstGeom>
        </p:spPr>
      </p:pic>
      <p:sp>
        <p:nvSpPr>
          <p:cNvPr id="7" name="TextBox 6">
            <a:extLst>
              <a:ext uri="{FF2B5EF4-FFF2-40B4-BE49-F238E27FC236}">
                <a16:creationId xmlns:a16="http://schemas.microsoft.com/office/drawing/2014/main" id="{4F82CDAF-429B-3870-7345-6B2A0F23463B}"/>
              </a:ext>
            </a:extLst>
          </p:cNvPr>
          <p:cNvSpPr txBox="1"/>
          <p:nvPr/>
        </p:nvSpPr>
        <p:spPr>
          <a:xfrm>
            <a:off x="8746433" y="5102086"/>
            <a:ext cx="1391477" cy="369332"/>
          </a:xfrm>
          <a:prstGeom prst="rect">
            <a:avLst/>
          </a:prstGeom>
          <a:solidFill>
            <a:schemeClr val="bg1"/>
          </a:solid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FF0000"/>
                </a:solidFill>
              </a:rPr>
              <a:t>ESN/CFS</a:t>
            </a:r>
          </a:p>
        </p:txBody>
      </p:sp>
      <p:cxnSp>
        <p:nvCxnSpPr>
          <p:cNvPr id="9" name="Straight Arrow Connector 8">
            <a:extLst>
              <a:ext uri="{FF2B5EF4-FFF2-40B4-BE49-F238E27FC236}">
                <a16:creationId xmlns:a16="http://schemas.microsoft.com/office/drawing/2014/main" id="{37FAD3F6-2D1E-1FDC-2D99-5425FAE10873}"/>
              </a:ext>
            </a:extLst>
          </p:cNvPr>
          <p:cNvCxnSpPr/>
          <p:nvPr/>
        </p:nvCxnSpPr>
        <p:spPr>
          <a:xfrm flipH="1">
            <a:off x="6414465" y="5268153"/>
            <a:ext cx="2315816" cy="11374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5013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03F3-D104-E9B3-9009-5A335ECDA4F7}"/>
              </a:ext>
            </a:extLst>
          </p:cNvPr>
          <p:cNvSpPr>
            <a:spLocks noGrp="1"/>
          </p:cNvSpPr>
          <p:nvPr>
            <p:ph type="title"/>
          </p:nvPr>
        </p:nvSpPr>
        <p:spPr>
          <a:xfrm>
            <a:off x="609600" y="335892"/>
            <a:ext cx="10972800" cy="916832"/>
          </a:xfrm>
        </p:spPr>
        <p:txBody>
          <a:bodyPr>
            <a:normAutofit/>
          </a:bodyPr>
          <a:lstStyle/>
          <a:p>
            <a:r>
              <a:rPr lang="en-US" altLang="zh-TW" sz="4800" dirty="0">
                <a:latin typeface="Verdana" panose="020B0604030504040204" pitchFamily="34" charset="0"/>
                <a:ea typeface="Verdana" panose="020B0604030504040204" pitchFamily="34" charset="0"/>
                <a:cs typeface="Verdana" panose="020B0604030504040204" pitchFamily="34" charset="0"/>
              </a:rPr>
              <a:t>DVFS</a:t>
            </a:r>
            <a:r>
              <a:rPr lang="zh-TW" altLang="en-US" sz="4800" dirty="0">
                <a:latin typeface="Verdana" panose="020B0604030504040204" pitchFamily="34" charset="0"/>
                <a:cs typeface="Verdana" panose="020B0604030504040204" pitchFamily="34" charset="0"/>
              </a:rPr>
              <a:t> </a:t>
            </a:r>
            <a:r>
              <a:rPr lang="en-US" altLang="zh-TW" sz="4800" dirty="0">
                <a:latin typeface="Verdana" panose="020B0604030504040204" pitchFamily="34" charset="0"/>
                <a:ea typeface="Verdana" panose="020B0604030504040204" pitchFamily="34" charset="0"/>
                <a:cs typeface="Verdana" panose="020B0604030504040204" pitchFamily="34" charset="0"/>
              </a:rPr>
              <a:t>Optimization</a:t>
            </a:r>
            <a:endParaRPr lang="en-US" sz="48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a:extLst>
              <a:ext uri="{FF2B5EF4-FFF2-40B4-BE49-F238E27FC236}">
                <a16:creationId xmlns:a16="http://schemas.microsoft.com/office/drawing/2014/main" id="{A333FC80-203D-B9D9-161F-E793A9F9DAA9}"/>
              </a:ext>
            </a:extLst>
          </p:cNvPr>
          <p:cNvSpPr>
            <a:spLocks noGrp="1"/>
          </p:cNvSpPr>
          <p:nvPr>
            <p:ph idx="1"/>
          </p:nvPr>
        </p:nvSpPr>
        <p:spPr>
          <a:xfrm>
            <a:off x="609600" y="1473005"/>
            <a:ext cx="6442841" cy="4896265"/>
          </a:xfrm>
        </p:spPr>
        <p:txBody>
          <a:bodyPr>
            <a:normAutofit/>
          </a:bodyPr>
          <a:lstStyle/>
          <a:p>
            <a:pPr marL="342900" indent="-342900">
              <a:buFont typeface="Arial" panose="020B0604020202020204" pitchFamily="34" charset="0"/>
              <a:buChar char="•"/>
            </a:pPr>
            <a:r>
              <a:rPr lang="en-US" altLang="zh-TW" sz="4000" dirty="0">
                <a:latin typeface="Verdana" panose="020B0604030504040204" pitchFamily="34" charset="0"/>
                <a:ea typeface="Verdana" panose="020B0604030504040204" pitchFamily="34" charset="0"/>
                <a:cs typeface="Verdana" panose="020B0604030504040204" pitchFamily="34" charset="0"/>
              </a:rPr>
              <a:t>Mechanism</a:t>
            </a:r>
            <a:r>
              <a:rPr lang="zh-TW" altLang="en-US" sz="4000" dirty="0">
                <a:latin typeface="Verdana" panose="020B0604030504040204" pitchFamily="34" charset="0"/>
                <a:cs typeface="Verdana" panose="020B0604030504040204" pitchFamily="34" charset="0"/>
              </a:rPr>
              <a:t> </a:t>
            </a:r>
            <a:r>
              <a:rPr lang="en-US" altLang="zh-TW" sz="4000" dirty="0">
                <a:latin typeface="Verdana" panose="020B0604030504040204" pitchFamily="34" charset="0"/>
                <a:ea typeface="Verdana" panose="020B0604030504040204" pitchFamily="34" charset="0"/>
                <a:cs typeface="Verdana" panose="020B0604030504040204" pitchFamily="34" charset="0"/>
              </a:rPr>
              <a:t>of</a:t>
            </a:r>
            <a:r>
              <a:rPr lang="zh-TW" altLang="en-US" sz="4000" dirty="0">
                <a:latin typeface="Verdana" panose="020B0604030504040204" pitchFamily="34" charset="0"/>
                <a:cs typeface="Verdana" panose="020B0604030504040204" pitchFamily="34" charset="0"/>
              </a:rPr>
              <a:t> </a:t>
            </a:r>
            <a:r>
              <a:rPr lang="en-US" altLang="zh-TW" sz="4000" dirty="0">
                <a:latin typeface="Verdana" panose="020B0604030504040204" pitchFamily="34" charset="0"/>
                <a:ea typeface="Verdana" panose="020B0604030504040204" pitchFamily="34" charset="0"/>
                <a:cs typeface="Verdana" panose="020B0604030504040204" pitchFamily="34" charset="0"/>
              </a:rPr>
              <a:t>DVFS</a:t>
            </a:r>
          </a:p>
          <a:p>
            <a:pPr marL="342900" indent="-342900">
              <a:buFont typeface="Arial" panose="020B0604020202020204" pitchFamily="34" charset="0"/>
              <a:buChar char="•"/>
            </a:pPr>
            <a:r>
              <a:rPr lang="en-US" altLang="zh-TW" sz="4000" dirty="0">
                <a:latin typeface="Verdana" panose="020B0604030504040204" pitchFamily="34" charset="0"/>
                <a:ea typeface="Verdana" panose="020B0604030504040204" pitchFamily="34" charset="0"/>
                <a:cs typeface="Verdana" panose="020B0604030504040204" pitchFamily="34" charset="0"/>
              </a:rPr>
              <a:t>Factor</a:t>
            </a:r>
            <a:r>
              <a:rPr lang="zh-TW" altLang="en-US" sz="4000" dirty="0">
                <a:latin typeface="Verdana" panose="020B0604030504040204" pitchFamily="34" charset="0"/>
                <a:cs typeface="Verdana" panose="020B0604030504040204" pitchFamily="34" charset="0"/>
              </a:rPr>
              <a:t> </a:t>
            </a:r>
            <a:r>
              <a:rPr lang="en-US" altLang="zh-TW" sz="4000" dirty="0">
                <a:latin typeface="Verdana" panose="020B0604030504040204" pitchFamily="34" charset="0"/>
                <a:ea typeface="Verdana" panose="020B0604030504040204" pitchFamily="34" charset="0"/>
                <a:cs typeface="Verdana" panose="020B0604030504040204" pitchFamily="34" charset="0"/>
              </a:rPr>
              <a:t>Affecting</a:t>
            </a:r>
            <a:r>
              <a:rPr lang="zh-TW" altLang="en-US" sz="4000" dirty="0">
                <a:latin typeface="Verdana" panose="020B0604030504040204" pitchFamily="34" charset="0"/>
                <a:cs typeface="Verdana" panose="020B0604030504040204" pitchFamily="34" charset="0"/>
              </a:rPr>
              <a:t> </a:t>
            </a:r>
            <a:r>
              <a:rPr lang="en-US" altLang="zh-TW" sz="4000" dirty="0">
                <a:latin typeface="Verdana" panose="020B0604030504040204" pitchFamily="34" charset="0"/>
                <a:ea typeface="Verdana" panose="020B0604030504040204" pitchFamily="34" charset="0"/>
                <a:cs typeface="Verdana" panose="020B0604030504040204" pitchFamily="34" charset="0"/>
              </a:rPr>
              <a:t>DVFS</a:t>
            </a:r>
          </a:p>
          <a:p>
            <a:pPr marL="342900" indent="-342900">
              <a:buFont typeface="Arial" panose="020B0604020202020204" pitchFamily="34" charset="0"/>
              <a:buChar char="•"/>
            </a:pPr>
            <a:r>
              <a:rPr lang="en-US" altLang="zh-TW" sz="4000" dirty="0">
                <a:latin typeface="Verdana" panose="020B0604030504040204" pitchFamily="34" charset="0"/>
                <a:ea typeface="Verdana" panose="020B0604030504040204" pitchFamily="34" charset="0"/>
                <a:cs typeface="Verdana" panose="020B0604030504040204" pitchFamily="34" charset="0"/>
              </a:rPr>
              <a:t>Effectiveness</a:t>
            </a:r>
            <a:r>
              <a:rPr lang="zh-TW" altLang="en-US" sz="4000" dirty="0">
                <a:latin typeface="Verdana" panose="020B0604030504040204" pitchFamily="34" charset="0"/>
                <a:cs typeface="Verdana" panose="020B0604030504040204" pitchFamily="34" charset="0"/>
              </a:rPr>
              <a:t> </a:t>
            </a:r>
            <a:r>
              <a:rPr lang="en-US" altLang="zh-TW" sz="4000" dirty="0">
                <a:latin typeface="Verdana" panose="020B0604030504040204" pitchFamily="34" charset="0"/>
                <a:ea typeface="Verdana" panose="020B0604030504040204" pitchFamily="34" charset="0"/>
                <a:cs typeface="Verdana" panose="020B0604030504040204" pitchFamily="34" charset="0"/>
              </a:rPr>
              <a:t>of</a:t>
            </a:r>
            <a:r>
              <a:rPr lang="zh-TW" altLang="en-US" sz="4000" dirty="0">
                <a:latin typeface="Verdana" panose="020B0604030504040204" pitchFamily="34" charset="0"/>
                <a:cs typeface="Verdana" panose="020B0604030504040204" pitchFamily="34" charset="0"/>
              </a:rPr>
              <a:t> </a:t>
            </a:r>
            <a:r>
              <a:rPr lang="en-US" altLang="zh-TW" sz="4000" dirty="0">
                <a:latin typeface="Verdana" panose="020B0604030504040204" pitchFamily="34" charset="0"/>
                <a:ea typeface="Verdana" panose="020B0604030504040204" pitchFamily="34" charset="0"/>
                <a:cs typeface="Verdana" panose="020B0604030504040204" pitchFamily="34" charset="0"/>
              </a:rPr>
              <a:t>DVFS</a:t>
            </a:r>
          </a:p>
          <a:p>
            <a:pPr marL="342900" indent="-342900">
              <a:buFont typeface="Arial" panose="020B0604020202020204" pitchFamily="34" charset="0"/>
              <a:buChar char="•"/>
            </a:pPr>
            <a:r>
              <a:rPr lang="en-US" altLang="zh-TW" sz="4000" dirty="0">
                <a:latin typeface="Verdana" panose="020B0604030504040204" pitchFamily="34" charset="0"/>
                <a:ea typeface="Verdana" panose="020B0604030504040204" pitchFamily="34" charset="0"/>
                <a:cs typeface="Verdana" panose="020B0604030504040204" pitchFamily="34" charset="0"/>
              </a:rPr>
              <a:t>Prediction</a:t>
            </a:r>
            <a:r>
              <a:rPr lang="zh-TW" altLang="en-US" sz="4000" dirty="0">
                <a:latin typeface="Verdana" panose="020B0604030504040204" pitchFamily="34" charset="0"/>
                <a:cs typeface="Verdana" panose="020B0604030504040204" pitchFamily="34" charset="0"/>
              </a:rPr>
              <a:t> </a:t>
            </a:r>
            <a:r>
              <a:rPr lang="en-US" altLang="zh-TW" sz="4000" dirty="0">
                <a:latin typeface="Verdana" panose="020B0604030504040204" pitchFamily="34" charset="0"/>
                <a:ea typeface="Verdana" panose="020B0604030504040204" pitchFamily="34" charset="0"/>
                <a:cs typeface="Verdana" panose="020B0604030504040204" pitchFamily="34" charset="0"/>
              </a:rPr>
              <a:t>Modeling</a:t>
            </a:r>
          </a:p>
          <a:p>
            <a:pPr marL="800100" lvl="1" indent="-571500">
              <a:buFont typeface="Wingdings" pitchFamily="2" charset="2"/>
              <a:buChar char="§"/>
            </a:pPr>
            <a:r>
              <a:rPr lang="en-US" altLang="zh-TW" sz="3800" dirty="0">
                <a:latin typeface="Verdana" panose="020B0604030504040204" pitchFamily="34" charset="0"/>
                <a:ea typeface="Verdana" panose="020B0604030504040204" pitchFamily="34" charset="0"/>
                <a:cs typeface="Verdana" panose="020B0604030504040204" pitchFamily="34" charset="0"/>
              </a:rPr>
              <a:t>Mechanism</a:t>
            </a:r>
          </a:p>
          <a:p>
            <a:pPr marL="800100" lvl="1" indent="-571500">
              <a:buFont typeface="Wingdings" pitchFamily="2" charset="2"/>
              <a:buChar char="§"/>
            </a:pPr>
            <a:r>
              <a:rPr lang="en-US" altLang="zh-TW" sz="3800" dirty="0">
                <a:latin typeface="Verdana" panose="020B0604030504040204" pitchFamily="34" charset="0"/>
                <a:ea typeface="Verdana" panose="020B0604030504040204" pitchFamily="34" charset="0"/>
                <a:cs typeface="Verdana" panose="020B0604030504040204" pitchFamily="34" charset="0"/>
              </a:rPr>
              <a:t>Effectiveness</a:t>
            </a:r>
          </a:p>
        </p:txBody>
      </p:sp>
      <p:pic>
        <p:nvPicPr>
          <p:cNvPr id="15" name="Picture 14">
            <a:extLst>
              <a:ext uri="{FF2B5EF4-FFF2-40B4-BE49-F238E27FC236}">
                <a16:creationId xmlns:a16="http://schemas.microsoft.com/office/drawing/2014/main" id="{52CAD2CA-BCEA-8AF2-156F-6D1F87C990A4}"/>
              </a:ext>
            </a:extLst>
          </p:cNvPr>
          <p:cNvPicPr>
            <a:picLocks noChangeAspect="1"/>
          </p:cNvPicPr>
          <p:nvPr/>
        </p:nvPicPr>
        <p:blipFill>
          <a:blip r:embed="rId3"/>
          <a:stretch>
            <a:fillRect/>
          </a:stretch>
        </p:blipFill>
        <p:spPr>
          <a:xfrm>
            <a:off x="8295616" y="1252724"/>
            <a:ext cx="2267166" cy="2267166"/>
          </a:xfrm>
          <a:prstGeom prst="rect">
            <a:avLst/>
          </a:prstGeom>
        </p:spPr>
      </p:pic>
      <p:pic>
        <p:nvPicPr>
          <p:cNvPr id="16" name="Picture 15">
            <a:extLst>
              <a:ext uri="{FF2B5EF4-FFF2-40B4-BE49-F238E27FC236}">
                <a16:creationId xmlns:a16="http://schemas.microsoft.com/office/drawing/2014/main" id="{DEB64347-81B8-710C-4AB1-F70CC27B5D63}"/>
              </a:ext>
            </a:extLst>
          </p:cNvPr>
          <p:cNvPicPr>
            <a:picLocks noChangeAspect="1"/>
          </p:cNvPicPr>
          <p:nvPr/>
        </p:nvPicPr>
        <p:blipFill>
          <a:blip r:embed="rId4"/>
          <a:stretch>
            <a:fillRect/>
          </a:stretch>
        </p:blipFill>
        <p:spPr>
          <a:xfrm>
            <a:off x="6752679" y="3924643"/>
            <a:ext cx="2267166" cy="2267166"/>
          </a:xfrm>
          <a:prstGeom prst="rect">
            <a:avLst/>
          </a:prstGeom>
        </p:spPr>
      </p:pic>
      <p:pic>
        <p:nvPicPr>
          <p:cNvPr id="17" name="Picture 16">
            <a:extLst>
              <a:ext uri="{FF2B5EF4-FFF2-40B4-BE49-F238E27FC236}">
                <a16:creationId xmlns:a16="http://schemas.microsoft.com/office/drawing/2014/main" id="{79BC0509-6BE7-515F-4F6C-05E6973079AD}"/>
              </a:ext>
            </a:extLst>
          </p:cNvPr>
          <p:cNvPicPr>
            <a:picLocks noChangeAspect="1"/>
          </p:cNvPicPr>
          <p:nvPr/>
        </p:nvPicPr>
        <p:blipFill>
          <a:blip r:embed="rId5"/>
          <a:stretch>
            <a:fillRect/>
          </a:stretch>
        </p:blipFill>
        <p:spPr>
          <a:xfrm>
            <a:off x="9429199" y="3734358"/>
            <a:ext cx="2457451" cy="2457451"/>
          </a:xfrm>
          <a:prstGeom prst="rect">
            <a:avLst/>
          </a:prstGeom>
        </p:spPr>
      </p:pic>
    </p:spTree>
    <p:extLst>
      <p:ext uri="{BB962C8B-B14F-4D97-AF65-F5344CB8AC3E}">
        <p14:creationId xmlns:p14="http://schemas.microsoft.com/office/powerpoint/2010/main" val="3934064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8F2EC-8B6B-BB89-32B0-2E8F1B9EAEA8}"/>
              </a:ext>
            </a:extLst>
          </p:cNvPr>
          <p:cNvSpPr>
            <a:spLocks noGrp="1"/>
          </p:cNvSpPr>
          <p:nvPr>
            <p:ph type="title"/>
          </p:nvPr>
        </p:nvSpPr>
        <p:spPr>
          <a:xfrm>
            <a:off x="378371" y="484596"/>
            <a:ext cx="10972800" cy="781901"/>
          </a:xfrm>
        </p:spPr>
        <p:txBody>
          <a:bodyPr>
            <a:normAutofit/>
          </a:bodyPr>
          <a:lstStyle/>
          <a:p>
            <a:r>
              <a:rPr lang="en-US" altLang="zh-TW" dirty="0">
                <a:latin typeface="Verdana" panose="020B0604030504040204" pitchFamily="34" charset="0"/>
                <a:ea typeface="Verdana" panose="020B0604030504040204" pitchFamily="34" charset="0"/>
                <a:cs typeface="Verdana" panose="020B0604030504040204" pitchFamily="34" charset="0"/>
              </a:rPr>
              <a:t>Mechanism</a:t>
            </a:r>
            <a:r>
              <a:rPr lang="zh-TW" altLang="en-US" dirty="0">
                <a:latin typeface="Verdana" panose="020B0604030504040204" pitchFamily="34" charset="0"/>
                <a:cs typeface="Verdana" panose="020B0604030504040204" pitchFamily="34" charset="0"/>
              </a:rPr>
              <a:t> </a:t>
            </a:r>
            <a:r>
              <a:rPr lang="en-US" altLang="zh-TW" dirty="0">
                <a:latin typeface="Verdana" panose="020B0604030504040204" pitchFamily="34" charset="0"/>
                <a:ea typeface="Verdana" panose="020B0604030504040204" pitchFamily="34" charset="0"/>
                <a:cs typeface="Verdana" panose="020B0604030504040204" pitchFamily="34" charset="0"/>
              </a:rPr>
              <a:t>of</a:t>
            </a:r>
            <a:r>
              <a:rPr lang="zh-TW" altLang="en-US" dirty="0">
                <a:latin typeface="Verdana" panose="020B0604030504040204" pitchFamily="34" charset="0"/>
                <a:cs typeface="Verdana" panose="020B0604030504040204" pitchFamily="34" charset="0"/>
              </a:rPr>
              <a:t> </a:t>
            </a:r>
            <a:r>
              <a:rPr lang="en-US" altLang="zh-TW" dirty="0">
                <a:latin typeface="Verdana" panose="020B0604030504040204" pitchFamily="34" charset="0"/>
                <a:ea typeface="Verdana" panose="020B0604030504040204" pitchFamily="34" charset="0"/>
                <a:cs typeface="Verdana" panose="020B0604030504040204" pitchFamily="34" charset="0"/>
              </a:rPr>
              <a:t>DVFS</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a:extLst>
              <a:ext uri="{FF2B5EF4-FFF2-40B4-BE49-F238E27FC236}">
                <a16:creationId xmlns:a16="http://schemas.microsoft.com/office/drawing/2014/main" id="{ADE43A80-49F0-83F4-465F-BC82D002A624}"/>
              </a:ext>
            </a:extLst>
          </p:cNvPr>
          <p:cNvSpPr>
            <a:spLocks noGrp="1"/>
          </p:cNvSpPr>
          <p:nvPr>
            <p:ph idx="1"/>
          </p:nvPr>
        </p:nvSpPr>
        <p:spPr>
          <a:xfrm>
            <a:off x="378371" y="1643747"/>
            <a:ext cx="4792719" cy="4162693"/>
          </a:xfrm>
        </p:spPr>
        <p:txBody>
          <a:bodyPr>
            <a:normAutofit fontScale="85000" lnSpcReduction="10000"/>
          </a:bodyPr>
          <a:lstStyle/>
          <a:p>
            <a:pPr>
              <a:lnSpc>
                <a:spcPct val="120000"/>
              </a:lnSpc>
            </a:pPr>
            <a:r>
              <a:rPr lang="en-US" sz="2400" b="0" i="0" u="none" strike="noStrike" dirty="0">
                <a:solidFill>
                  <a:srgbClr val="0D0D0D"/>
                </a:solidFill>
                <a:effectLst/>
                <a:latin typeface="Verdana" panose="020B0604030504040204" pitchFamily="34" charset="0"/>
                <a:ea typeface="Verdana" panose="020B0604030504040204" pitchFamily="34" charset="0"/>
                <a:cs typeface="Verdana" panose="020B0604030504040204" pitchFamily="34" charset="0"/>
              </a:rPr>
              <a:t>Dynamic Voltage and Frequency Scaling (DVFS) operates on the principle of </a:t>
            </a:r>
            <a:r>
              <a:rPr lang="en-US" sz="2800" b="1" i="0" u="none" strike="noStrike" dirty="0">
                <a:solidFill>
                  <a:srgbClr val="FF0000"/>
                </a:solidFill>
                <a:effectLst/>
                <a:latin typeface="Verdana" panose="020B0604030504040204" pitchFamily="34" charset="0"/>
                <a:ea typeface="Verdana" panose="020B0604030504040204" pitchFamily="34" charset="0"/>
                <a:cs typeface="Verdana" panose="020B0604030504040204" pitchFamily="34" charset="0"/>
              </a:rPr>
              <a:t>adjusting the voltage and frequency</a:t>
            </a:r>
            <a:r>
              <a:rPr lang="en-US" sz="2800" b="1" i="0" u="none" strike="noStrike" dirty="0">
                <a:solidFill>
                  <a:srgbClr val="0D0D0D"/>
                </a:solidFill>
                <a:effectLst/>
                <a:latin typeface="Verdana" panose="020B0604030504040204" pitchFamily="34" charset="0"/>
                <a:ea typeface="Verdana" panose="020B0604030504040204" pitchFamily="34" charset="0"/>
                <a:cs typeface="Verdana" panose="020B0604030504040204" pitchFamily="34" charset="0"/>
              </a:rPr>
              <a:t> settings of a processor </a:t>
            </a:r>
            <a:r>
              <a:rPr lang="en-US" sz="2800" b="1" i="0" u="none" strike="noStrike" dirty="0">
                <a:solidFill>
                  <a:srgbClr val="FF0000"/>
                </a:solidFill>
                <a:effectLst/>
                <a:latin typeface="Verdana" panose="020B0604030504040204" pitchFamily="34" charset="0"/>
                <a:ea typeface="Verdana" panose="020B0604030504040204" pitchFamily="34" charset="0"/>
                <a:cs typeface="Verdana" panose="020B0604030504040204" pitchFamily="34" charset="0"/>
              </a:rPr>
              <a:t>dynamically</a:t>
            </a:r>
            <a:r>
              <a:rPr lang="en-US" sz="2800" b="0" i="0" u="none" strike="noStrike" dirty="0">
                <a:solidFill>
                  <a:srgbClr val="0D0D0D"/>
                </a:solidFill>
                <a:effectLst/>
                <a:latin typeface="Verdana" panose="020B0604030504040204" pitchFamily="34" charset="0"/>
                <a:ea typeface="Verdana" panose="020B0604030504040204" pitchFamily="34" charset="0"/>
                <a:cs typeface="Verdana" panose="020B0604030504040204" pitchFamily="34" charset="0"/>
              </a:rPr>
              <a:t> </a:t>
            </a:r>
            <a:r>
              <a:rPr lang="en-US" sz="2400" b="0" i="0" u="none" strike="noStrike" dirty="0">
                <a:solidFill>
                  <a:srgbClr val="0D0D0D"/>
                </a:solidFill>
                <a:effectLst/>
                <a:latin typeface="Verdana" panose="020B0604030504040204" pitchFamily="34" charset="0"/>
                <a:ea typeface="Verdana" panose="020B0604030504040204" pitchFamily="34" charset="0"/>
                <a:cs typeface="Verdana" panose="020B0604030504040204" pitchFamily="34" charset="0"/>
              </a:rPr>
              <a:t>to </a:t>
            </a:r>
            <a:r>
              <a:rPr lang="en-US" sz="2800" b="1" i="0" u="none" strike="noStrike" dirty="0">
                <a:solidFill>
                  <a:srgbClr val="FF0000"/>
                </a:solidFill>
                <a:effectLst/>
                <a:latin typeface="Verdana" panose="020B0604030504040204" pitchFamily="34" charset="0"/>
                <a:ea typeface="Verdana" panose="020B0604030504040204" pitchFamily="34" charset="0"/>
                <a:cs typeface="Verdana" panose="020B0604030504040204" pitchFamily="34" charset="0"/>
              </a:rPr>
              <a:t>match the processing demands</a:t>
            </a:r>
            <a:r>
              <a:rPr lang="en-US" sz="2800" b="1" i="0" u="none" strike="noStrike" dirty="0">
                <a:solidFill>
                  <a:srgbClr val="0D0D0D"/>
                </a:solidFill>
                <a:effectLst/>
                <a:latin typeface="Verdana" panose="020B0604030504040204" pitchFamily="34" charset="0"/>
                <a:ea typeface="Verdana" panose="020B0604030504040204" pitchFamily="34" charset="0"/>
                <a:cs typeface="Verdana" panose="020B0604030504040204" pitchFamily="34" charset="0"/>
              </a:rPr>
              <a:t> of a system at any given time</a:t>
            </a:r>
            <a:r>
              <a:rPr lang="en-US" sz="2400" b="0" i="0" u="none" strike="noStrike" dirty="0">
                <a:solidFill>
                  <a:srgbClr val="0D0D0D"/>
                </a:solidFill>
                <a:effectLst/>
                <a:latin typeface="Verdana" panose="020B0604030504040204" pitchFamily="34" charset="0"/>
                <a:ea typeface="Verdana" panose="020B0604030504040204" pitchFamily="34" charset="0"/>
                <a:cs typeface="Verdana" panose="020B0604030504040204" pitchFamily="34" charset="0"/>
              </a:rPr>
              <a:t>, leading to significant reductions in power consumption. </a:t>
            </a:r>
            <a:endParaRPr lang="en-US" sz="2800" dirty="0">
              <a:latin typeface="Verdana" panose="020B0604030504040204" pitchFamily="34" charset="0"/>
              <a:ea typeface="Verdana" panose="020B0604030504040204" pitchFamily="34" charset="0"/>
              <a:cs typeface="Verdana" panose="020B0604030504040204" pitchFamily="34" charset="0"/>
            </a:endParaRPr>
          </a:p>
        </p:txBody>
      </p:sp>
      <p:pic>
        <p:nvPicPr>
          <p:cNvPr id="1026" name="Picture 2">
            <a:extLst>
              <a:ext uri="{FF2B5EF4-FFF2-40B4-BE49-F238E27FC236}">
                <a16:creationId xmlns:a16="http://schemas.microsoft.com/office/drawing/2014/main" id="{F28DF7E2-BE3E-A3CA-2164-541C53C4C8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1090" y="1741464"/>
            <a:ext cx="6883400" cy="3419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7673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6E6D9E-D03C-7637-B29A-668B044F1B9C}"/>
              </a:ext>
            </a:extLst>
          </p:cNvPr>
          <p:cNvSpPr>
            <a:spLocks noGrp="1"/>
          </p:cNvSpPr>
          <p:nvPr>
            <p:ph idx="1"/>
          </p:nvPr>
        </p:nvSpPr>
        <p:spPr>
          <a:xfrm>
            <a:off x="273269" y="1825331"/>
            <a:ext cx="5234151" cy="3082999"/>
          </a:xfrm>
        </p:spPr>
        <p:txBody>
          <a:bodyPr>
            <a:normAutofit fontScale="92500"/>
          </a:bodyPr>
          <a:lstStyle/>
          <a:p>
            <a:r>
              <a:rPr lang="en-US" sz="2400" b="0" i="0" u="none" strike="noStrike" dirty="0">
                <a:solidFill>
                  <a:srgbClr val="0D0D0D"/>
                </a:solidFill>
                <a:effectLst/>
                <a:latin typeface="Verdana" panose="020B0604030504040204" pitchFamily="34" charset="0"/>
                <a:ea typeface="Verdana" panose="020B0604030504040204" pitchFamily="34" charset="0"/>
                <a:cs typeface="Verdana" panose="020B0604030504040204" pitchFamily="34" charset="0"/>
              </a:rPr>
              <a:t>The energy reduction (ER) comes from the reduction in CPU power consumption </a:t>
            </a:r>
            <a:r>
              <a:rPr lang="en-US" sz="2800" b="1" i="1" u="none" strike="noStrike" dirty="0">
                <a:solidFill>
                  <a:srgbClr val="FF0000"/>
                </a:solidFill>
                <a:effectLst/>
                <a:latin typeface="Verdana" panose="020B0604030504040204" pitchFamily="34" charset="0"/>
                <a:ea typeface="Verdana" panose="020B0604030504040204" pitchFamily="34" charset="0"/>
                <a:cs typeface="Verdana" panose="020B0604030504040204" pitchFamily="34" charset="0"/>
              </a:rPr>
              <a:t>offset</a:t>
            </a:r>
            <a:r>
              <a:rPr lang="en-US" sz="2400" b="0" i="0" u="none" strike="noStrike" dirty="0">
                <a:solidFill>
                  <a:srgbClr val="0D0D0D"/>
                </a:solidFill>
                <a:effectLst/>
                <a:latin typeface="Verdana" panose="020B0604030504040204" pitchFamily="34" charset="0"/>
                <a:ea typeface="Verdana" panose="020B0604030504040204" pitchFamily="34" charset="0"/>
                <a:cs typeface="Verdana" panose="020B0604030504040204" pitchFamily="34" charset="0"/>
              </a:rPr>
              <a:t> by the extra energy (EE) consumed due to </a:t>
            </a:r>
            <a:r>
              <a:rPr lang="en-US" sz="2800" b="1" i="0" u="none" strike="noStrike" dirty="0">
                <a:solidFill>
                  <a:srgbClr val="00B0F0"/>
                </a:solidFill>
                <a:effectLst/>
                <a:latin typeface="Verdana" panose="020B0604030504040204" pitchFamily="34" charset="0"/>
                <a:ea typeface="Verdana" panose="020B0604030504040204" pitchFamily="34" charset="0"/>
                <a:cs typeface="Verdana" panose="020B0604030504040204" pitchFamily="34" charset="0"/>
              </a:rPr>
              <a:t>increased execution time </a:t>
            </a:r>
            <a:r>
              <a:rPr lang="en-US" sz="2400" b="0" i="0" u="none" strike="noStrike" dirty="0">
                <a:solidFill>
                  <a:srgbClr val="0D0D0D"/>
                </a:solidFill>
                <a:effectLst/>
                <a:latin typeface="Verdana" panose="020B0604030504040204" pitchFamily="34" charset="0"/>
                <a:ea typeface="Verdana" panose="020B0604030504040204" pitchFamily="34" charset="0"/>
                <a:cs typeface="Verdana" panose="020B0604030504040204" pitchFamily="34" charset="0"/>
              </a:rPr>
              <a:t>and </a:t>
            </a:r>
            <a:r>
              <a:rPr lang="en-US" sz="2800" b="1" i="0" u="none" strike="noStrike" dirty="0">
                <a:solidFill>
                  <a:srgbClr val="00B0F0"/>
                </a:solidFill>
                <a:effectLst/>
                <a:latin typeface="Verdana" panose="020B0604030504040204" pitchFamily="34" charset="0"/>
                <a:ea typeface="Verdana" panose="020B0604030504040204" pitchFamily="34" charset="0"/>
                <a:cs typeface="Verdana" panose="020B0604030504040204" pitchFamily="34" charset="0"/>
              </a:rPr>
              <a:t>additional device activity </a:t>
            </a:r>
            <a:r>
              <a:rPr lang="en-US" sz="2400" b="0" i="0" u="none" strike="noStrike" dirty="0">
                <a:solidFill>
                  <a:srgbClr val="0D0D0D"/>
                </a:solidFill>
                <a:effectLst/>
                <a:latin typeface="Verdana" panose="020B0604030504040204" pitchFamily="34" charset="0"/>
                <a:ea typeface="Verdana" panose="020B0604030504040204" pitchFamily="34" charset="0"/>
                <a:cs typeface="Verdana" panose="020B0604030504040204" pitchFamily="34" charset="0"/>
              </a:rPr>
              <a:t>during this period</a:t>
            </a:r>
            <a:r>
              <a:rPr lang="en-US" altLang="zh-TW" sz="2400" b="0" i="0" u="none" strike="noStrike" dirty="0">
                <a:solidFill>
                  <a:srgbClr val="0D0D0D"/>
                </a:solidFill>
                <a:effectLst/>
                <a:latin typeface="Verdana" panose="020B0604030504040204" pitchFamily="34" charset="0"/>
                <a:ea typeface="Verdana" panose="020B0604030504040204" pitchFamily="34" charset="0"/>
                <a:cs typeface="Verdana" panose="020B0604030504040204" pitchFamily="34" charset="0"/>
              </a:rPr>
              <a:t>.</a:t>
            </a:r>
            <a:endParaRPr lang="en-US" sz="2800" dirty="0">
              <a:latin typeface="Verdana" panose="020B0604030504040204" pitchFamily="34" charset="0"/>
              <a:ea typeface="Verdana" panose="020B0604030504040204" pitchFamily="34" charset="0"/>
              <a:cs typeface="Verdana" panose="020B0604030504040204" pitchFamily="34" charset="0"/>
            </a:endParaRPr>
          </a:p>
        </p:txBody>
      </p:sp>
      <p:sp>
        <p:nvSpPr>
          <p:cNvPr id="4" name="Title 1">
            <a:extLst>
              <a:ext uri="{FF2B5EF4-FFF2-40B4-BE49-F238E27FC236}">
                <a16:creationId xmlns:a16="http://schemas.microsoft.com/office/drawing/2014/main" id="{3AC758D3-C236-711E-C84E-D392F746CE35}"/>
              </a:ext>
            </a:extLst>
          </p:cNvPr>
          <p:cNvSpPr>
            <a:spLocks noGrp="1"/>
          </p:cNvSpPr>
          <p:nvPr>
            <p:ph type="title"/>
          </p:nvPr>
        </p:nvSpPr>
        <p:spPr>
          <a:xfrm>
            <a:off x="378372" y="484596"/>
            <a:ext cx="10972800" cy="781901"/>
          </a:xfrm>
        </p:spPr>
        <p:txBody>
          <a:bodyPr>
            <a:normAutofit/>
          </a:bodyPr>
          <a:lstStyle/>
          <a:p>
            <a:r>
              <a:rPr lang="en-US" altLang="zh-TW" dirty="0">
                <a:latin typeface="Verdana" panose="020B0604030504040204" pitchFamily="34" charset="0"/>
                <a:ea typeface="Verdana" panose="020B0604030504040204" pitchFamily="34" charset="0"/>
                <a:cs typeface="Verdana" panose="020B0604030504040204" pitchFamily="34" charset="0"/>
              </a:rPr>
              <a:t>Mechanism</a:t>
            </a:r>
            <a:r>
              <a:rPr lang="zh-TW" altLang="en-US" dirty="0">
                <a:latin typeface="Verdana" panose="020B0604030504040204" pitchFamily="34" charset="0"/>
                <a:cs typeface="Verdana" panose="020B0604030504040204" pitchFamily="34" charset="0"/>
              </a:rPr>
              <a:t> </a:t>
            </a:r>
            <a:r>
              <a:rPr lang="en-US" altLang="zh-TW" dirty="0">
                <a:latin typeface="Verdana" panose="020B0604030504040204" pitchFamily="34" charset="0"/>
                <a:ea typeface="Verdana" panose="020B0604030504040204" pitchFamily="34" charset="0"/>
                <a:cs typeface="Verdana" panose="020B0604030504040204" pitchFamily="34" charset="0"/>
              </a:rPr>
              <a:t>of</a:t>
            </a:r>
            <a:r>
              <a:rPr lang="zh-TW" altLang="en-US" dirty="0">
                <a:latin typeface="Verdana" panose="020B0604030504040204" pitchFamily="34" charset="0"/>
                <a:cs typeface="Verdana" panose="020B0604030504040204" pitchFamily="34" charset="0"/>
              </a:rPr>
              <a:t> </a:t>
            </a:r>
            <a:r>
              <a:rPr lang="en-US" altLang="zh-TW" dirty="0">
                <a:latin typeface="Verdana" panose="020B0604030504040204" pitchFamily="34" charset="0"/>
                <a:ea typeface="Verdana" panose="020B0604030504040204" pitchFamily="34" charset="0"/>
                <a:cs typeface="Verdana" panose="020B0604030504040204" pitchFamily="34" charset="0"/>
              </a:rPr>
              <a:t>DVFS</a:t>
            </a:r>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2052" name="Picture 4">
            <a:extLst>
              <a:ext uri="{FF2B5EF4-FFF2-40B4-BE49-F238E27FC236}">
                <a16:creationId xmlns:a16="http://schemas.microsoft.com/office/drawing/2014/main" id="{B2BF824F-AAF5-3D8C-DE4D-4FA42B5CF4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874" y="1786199"/>
            <a:ext cx="6329856" cy="328560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9022D2E-4A3E-2B68-D148-064C455190D4}"/>
              </a:ext>
            </a:extLst>
          </p:cNvPr>
          <p:cNvSpPr txBox="1"/>
          <p:nvPr/>
        </p:nvSpPr>
        <p:spPr>
          <a:xfrm>
            <a:off x="709448" y="5071801"/>
            <a:ext cx="10310648" cy="1569660"/>
          </a:xfrm>
          <a:prstGeom prst="rect">
            <a:avLst/>
          </a:prstGeom>
          <a:noFill/>
        </p:spPr>
        <p:txBody>
          <a:bodyPr wrap="square" rtlCol="0">
            <a:spAutoFit/>
          </a:bodyPr>
          <a:lstStyle/>
          <a:p>
            <a:r>
              <a:rPr lang="en-US" altLang="zh-TW" sz="2800" dirty="0">
                <a:latin typeface="Verdana" panose="020B0604030504040204" pitchFamily="34" charset="0"/>
                <a:ea typeface="Verdana" panose="020B0604030504040204" pitchFamily="34" charset="0"/>
                <a:cs typeface="Verdana" panose="020B0604030504040204" pitchFamily="34" charset="0"/>
              </a:rPr>
              <a:t>It</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means</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even</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the</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processor</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uses</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DVFS</a:t>
            </a:r>
            <a:r>
              <a:rPr lang="zh-TW" altLang="en-US" sz="2800" dirty="0">
                <a:latin typeface="Verdana" panose="020B0604030504040204" pitchFamily="34" charset="0"/>
                <a:cs typeface="Verdana" panose="020B0604030504040204" pitchFamily="34" charset="0"/>
              </a:rPr>
              <a:t> </a:t>
            </a:r>
            <a:r>
              <a:rPr lang="en-US" altLang="zh-TW" sz="3200" b="1" dirty="0">
                <a:solidFill>
                  <a:srgbClr val="FF0000"/>
                </a:solidFill>
                <a:latin typeface="Verdana" panose="020B0604030504040204" pitchFamily="34" charset="0"/>
                <a:ea typeface="Verdana" panose="020B0604030504040204" pitchFamily="34" charset="0"/>
                <a:cs typeface="Verdana" panose="020B0604030504040204" pitchFamily="34" charset="0"/>
              </a:rPr>
              <a:t>but</a:t>
            </a:r>
            <a:r>
              <a:rPr lang="zh-TW" altLang="en-US" sz="3200" b="1" dirty="0">
                <a:solidFill>
                  <a:srgbClr val="FF0000"/>
                </a:solidFill>
                <a:latin typeface="Verdana" panose="020B0604030504040204" pitchFamily="34" charset="0"/>
                <a:cs typeface="Verdana" panose="020B0604030504040204" pitchFamily="34" charset="0"/>
              </a:rPr>
              <a:t> </a:t>
            </a:r>
            <a:r>
              <a:rPr lang="en-US" altLang="zh-TW" sz="3200" b="1" dirty="0">
                <a:solidFill>
                  <a:srgbClr val="FF0000"/>
                </a:solidFill>
                <a:latin typeface="Verdana" panose="020B0604030504040204" pitchFamily="34" charset="0"/>
                <a:ea typeface="Verdana" panose="020B0604030504040204" pitchFamily="34" charset="0"/>
                <a:cs typeface="Verdana" panose="020B0604030504040204" pitchFamily="34" charset="0"/>
              </a:rPr>
              <a:t>still</a:t>
            </a:r>
            <a:r>
              <a:rPr lang="zh-TW" altLang="en-US" sz="3200" b="1" dirty="0">
                <a:solidFill>
                  <a:srgbClr val="FF0000"/>
                </a:solidFill>
                <a:latin typeface="Verdana" panose="020B0604030504040204" pitchFamily="34" charset="0"/>
                <a:cs typeface="Verdana" panose="020B0604030504040204" pitchFamily="34" charset="0"/>
              </a:rPr>
              <a:t> </a:t>
            </a:r>
            <a:r>
              <a:rPr lang="en-US" altLang="zh-TW" sz="3200" b="1" dirty="0">
                <a:solidFill>
                  <a:srgbClr val="FF0000"/>
                </a:solidFill>
                <a:latin typeface="Verdana" panose="020B0604030504040204" pitchFamily="34" charset="0"/>
                <a:ea typeface="Verdana" panose="020B0604030504040204" pitchFamily="34" charset="0"/>
                <a:cs typeface="Verdana" panose="020B0604030504040204" pitchFamily="34" charset="0"/>
              </a:rPr>
              <a:t>requires</a:t>
            </a:r>
            <a:r>
              <a:rPr lang="zh-TW" altLang="en-US" sz="3200" b="1" dirty="0">
                <a:solidFill>
                  <a:srgbClr val="FF0000"/>
                </a:solidFill>
                <a:latin typeface="Verdana" panose="020B0604030504040204" pitchFamily="34" charset="0"/>
                <a:cs typeface="Verdana" panose="020B0604030504040204" pitchFamily="34" charset="0"/>
              </a:rPr>
              <a:t> </a:t>
            </a:r>
            <a:r>
              <a:rPr lang="en-US" altLang="zh-TW" sz="3200" b="1" dirty="0">
                <a:solidFill>
                  <a:srgbClr val="FF0000"/>
                </a:solidFill>
                <a:latin typeface="Verdana" panose="020B0604030504040204" pitchFamily="34" charset="0"/>
                <a:ea typeface="Verdana" panose="020B0604030504040204" pitchFamily="34" charset="0"/>
                <a:cs typeface="Verdana" panose="020B0604030504040204" pitchFamily="34" charset="0"/>
              </a:rPr>
              <a:t>enormous</a:t>
            </a:r>
            <a:r>
              <a:rPr lang="zh-TW" altLang="en-US" sz="3200" b="1" dirty="0">
                <a:solidFill>
                  <a:srgbClr val="FF0000"/>
                </a:solidFill>
                <a:latin typeface="Verdana" panose="020B0604030504040204" pitchFamily="34" charset="0"/>
                <a:cs typeface="Verdana" panose="020B0604030504040204" pitchFamily="34" charset="0"/>
              </a:rPr>
              <a:t> </a:t>
            </a:r>
            <a:r>
              <a:rPr lang="en-US" altLang="zh-TW" sz="3200" b="1" dirty="0">
                <a:solidFill>
                  <a:srgbClr val="FF0000"/>
                </a:solidFill>
                <a:latin typeface="Verdana" panose="020B0604030504040204" pitchFamily="34" charset="0"/>
                <a:ea typeface="Verdana" panose="020B0604030504040204" pitchFamily="34" charset="0"/>
                <a:cs typeface="Verdana" panose="020B0604030504040204" pitchFamily="34" charset="0"/>
              </a:rPr>
              <a:t>time</a:t>
            </a:r>
            <a:r>
              <a:rPr lang="zh-TW" altLang="en-US" sz="32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to</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execute</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instructions,</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the</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effectiveness</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of</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DVFS</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will</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be</a:t>
            </a:r>
            <a:r>
              <a:rPr lang="zh-TW" altLang="en-US" sz="2800" dirty="0">
                <a:latin typeface="Verdana" panose="020B0604030504040204" pitchFamily="34" charset="0"/>
                <a:cs typeface="Verdana" panose="020B0604030504040204" pitchFamily="34" charset="0"/>
              </a:rPr>
              <a:t> </a:t>
            </a:r>
            <a:r>
              <a:rPr lang="en-US" altLang="zh-TW" sz="3200" b="1" i="1" dirty="0">
                <a:solidFill>
                  <a:srgbClr val="FF0000"/>
                </a:solidFill>
                <a:latin typeface="Verdana" panose="020B0604030504040204" pitchFamily="34" charset="0"/>
                <a:ea typeface="Verdana" panose="020B0604030504040204" pitchFamily="34" charset="0"/>
                <a:cs typeface="Verdana" panose="020B0604030504040204" pitchFamily="34" charset="0"/>
              </a:rPr>
              <a:t>less</a:t>
            </a:r>
            <a:r>
              <a:rPr lang="zh-TW" altLang="en-US" sz="2800" b="1" i="1"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significant.</a:t>
            </a:r>
            <a:r>
              <a:rPr lang="zh-TW" altLang="en-US" sz="2800" dirty="0">
                <a:latin typeface="Verdana" panose="020B0604030504040204" pitchFamily="34" charset="0"/>
                <a:cs typeface="Verdana" panose="020B0604030504040204" pitchFamily="34" charset="0"/>
              </a:rPr>
              <a:t> </a:t>
            </a:r>
            <a:endParaRPr lang="en-US" sz="2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85590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AC758D3-C236-711E-C84E-D392F746CE35}"/>
              </a:ext>
            </a:extLst>
          </p:cNvPr>
          <p:cNvSpPr>
            <a:spLocks noGrp="1"/>
          </p:cNvSpPr>
          <p:nvPr>
            <p:ph type="title"/>
          </p:nvPr>
        </p:nvSpPr>
        <p:spPr>
          <a:xfrm>
            <a:off x="378372" y="255996"/>
            <a:ext cx="10972800" cy="781901"/>
          </a:xfrm>
        </p:spPr>
        <p:txBody>
          <a:bodyPr>
            <a:normAutofit/>
          </a:bodyPr>
          <a:lstStyle/>
          <a:p>
            <a:r>
              <a:rPr lang="en-US" altLang="zh-TW" dirty="0">
                <a:latin typeface="Verdana" panose="020B0604030504040204" pitchFamily="34" charset="0"/>
                <a:ea typeface="Verdana" panose="020B0604030504040204" pitchFamily="34" charset="0"/>
                <a:cs typeface="Verdana" panose="020B0604030504040204" pitchFamily="34" charset="0"/>
              </a:rPr>
              <a:t>Factors</a:t>
            </a:r>
            <a:r>
              <a:rPr lang="zh-TW" altLang="en-US" dirty="0">
                <a:latin typeface="Verdana" panose="020B0604030504040204" pitchFamily="34" charset="0"/>
                <a:cs typeface="Verdana" panose="020B0604030504040204" pitchFamily="34" charset="0"/>
              </a:rPr>
              <a:t> </a:t>
            </a:r>
            <a:r>
              <a:rPr lang="en-US" altLang="zh-TW" dirty="0">
                <a:latin typeface="Verdana" panose="020B0604030504040204" pitchFamily="34" charset="0"/>
                <a:ea typeface="Verdana" panose="020B0604030504040204" pitchFamily="34" charset="0"/>
                <a:cs typeface="Verdana" panose="020B0604030504040204" pitchFamily="34" charset="0"/>
              </a:rPr>
              <a:t>affecting</a:t>
            </a:r>
            <a:r>
              <a:rPr lang="zh-TW" altLang="en-US" dirty="0">
                <a:latin typeface="Verdana" panose="020B0604030504040204" pitchFamily="34" charset="0"/>
                <a:cs typeface="Verdana" panose="020B0604030504040204" pitchFamily="34" charset="0"/>
              </a:rPr>
              <a:t> </a:t>
            </a:r>
            <a:r>
              <a:rPr lang="en-US" altLang="zh-TW" dirty="0">
                <a:latin typeface="Verdana" panose="020B0604030504040204" pitchFamily="34" charset="0"/>
                <a:ea typeface="Verdana" panose="020B0604030504040204" pitchFamily="34" charset="0"/>
                <a:cs typeface="Verdana" panose="020B0604030504040204" pitchFamily="34" charset="0"/>
              </a:rPr>
              <a:t>DVFS</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6" name="Content Placeholder 5">
            <a:extLst>
              <a:ext uri="{FF2B5EF4-FFF2-40B4-BE49-F238E27FC236}">
                <a16:creationId xmlns:a16="http://schemas.microsoft.com/office/drawing/2014/main" id="{B9681D17-CCF7-68FC-C1AC-69DC83F2C69C}"/>
              </a:ext>
            </a:extLst>
          </p:cNvPr>
          <p:cNvSpPr>
            <a:spLocks noGrp="1"/>
          </p:cNvSpPr>
          <p:nvPr>
            <p:ph idx="1"/>
          </p:nvPr>
        </p:nvSpPr>
        <p:spPr>
          <a:xfrm>
            <a:off x="378372" y="1123174"/>
            <a:ext cx="11813628" cy="1752041"/>
          </a:xfrm>
        </p:spPr>
        <p:txBody>
          <a:bodyPr>
            <a:normAutofit/>
          </a:bodyPr>
          <a:lstStyle/>
          <a:p>
            <a:pPr marL="342900" indent="-342900">
              <a:lnSpc>
                <a:spcPct val="150000"/>
              </a:lnSpc>
              <a:buFont typeface="Arial" panose="020B0604020202020204" pitchFamily="34" charset="0"/>
              <a:buChar char="•"/>
            </a:pPr>
            <a:r>
              <a:rPr lang="en-US" altLang="zh-TW" sz="3200" dirty="0">
                <a:latin typeface="Verdana" panose="020B0604030504040204" pitchFamily="34" charset="0"/>
                <a:ea typeface="Verdana" panose="020B0604030504040204" pitchFamily="34" charset="0"/>
                <a:cs typeface="Verdana" panose="020B0604030504040204" pitchFamily="34" charset="0"/>
              </a:rPr>
              <a:t>Performance</a:t>
            </a:r>
            <a:r>
              <a:rPr lang="zh-TW" altLang="en-US" sz="3200" dirty="0">
                <a:latin typeface="Verdana" panose="020B0604030504040204" pitchFamily="34" charset="0"/>
                <a:cs typeface="Verdana" panose="020B0604030504040204" pitchFamily="34" charset="0"/>
              </a:rPr>
              <a:t> </a:t>
            </a:r>
            <a:r>
              <a:rPr lang="en-US" altLang="zh-TW" sz="3200" dirty="0">
                <a:latin typeface="Verdana" panose="020B0604030504040204" pitchFamily="34" charset="0"/>
                <a:ea typeface="Verdana" panose="020B0604030504040204" pitchFamily="34" charset="0"/>
                <a:cs typeface="Verdana" panose="020B0604030504040204" pitchFamily="34" charset="0"/>
              </a:rPr>
              <a:t>Delay</a:t>
            </a:r>
          </a:p>
          <a:p>
            <a:pPr>
              <a:lnSpc>
                <a:spcPct val="150000"/>
              </a:lnSpc>
            </a:pPr>
            <a:r>
              <a:rPr lang="en-US" altLang="zh-TW" sz="3200" dirty="0">
                <a:latin typeface="Verdana" panose="020B0604030504040204" pitchFamily="34" charset="0"/>
                <a:ea typeface="Verdana" panose="020B0604030504040204" pitchFamily="34" charset="0"/>
                <a:cs typeface="Verdana" panose="020B0604030504040204" pitchFamily="34" charset="0"/>
              </a:rPr>
              <a:t>	–</a:t>
            </a:r>
            <a:r>
              <a:rPr lang="zh-TW" altLang="en-US" sz="3200" dirty="0">
                <a:latin typeface="Verdana" panose="020B0604030504040204" pitchFamily="34" charset="0"/>
                <a:cs typeface="Verdana" panose="020B0604030504040204" pitchFamily="34" charset="0"/>
              </a:rPr>
              <a:t> </a:t>
            </a:r>
            <a:r>
              <a:rPr lang="en-US" altLang="zh-TW" sz="3200" dirty="0">
                <a:latin typeface="Verdana" panose="020B0604030504040204" pitchFamily="34" charset="0"/>
                <a:ea typeface="Verdana" panose="020B0604030504040204" pitchFamily="34" charset="0"/>
                <a:cs typeface="Verdana" panose="020B0604030504040204" pitchFamily="34" charset="0"/>
              </a:rPr>
              <a:t>CPU</a:t>
            </a:r>
            <a:r>
              <a:rPr lang="zh-TW" altLang="en-US" sz="3200" dirty="0">
                <a:latin typeface="Verdana" panose="020B0604030504040204" pitchFamily="34" charset="0"/>
                <a:cs typeface="Verdana" panose="020B0604030504040204" pitchFamily="34" charset="0"/>
              </a:rPr>
              <a:t> </a:t>
            </a:r>
            <a:r>
              <a:rPr lang="en-US" altLang="zh-TW" sz="3200" dirty="0">
                <a:latin typeface="Verdana" panose="020B0604030504040204" pitchFamily="34" charset="0"/>
                <a:ea typeface="Verdana" panose="020B0604030504040204" pitchFamily="34" charset="0"/>
                <a:cs typeface="Verdana" panose="020B0604030504040204" pitchFamily="34" charset="0"/>
              </a:rPr>
              <a:t>Bound</a:t>
            </a:r>
            <a:r>
              <a:rPr lang="zh-TW" altLang="en-US" sz="3200" dirty="0">
                <a:latin typeface="Verdana" panose="020B0604030504040204" pitchFamily="34" charset="0"/>
                <a:cs typeface="Verdana" panose="020B0604030504040204" pitchFamily="34" charset="0"/>
              </a:rPr>
              <a:t> </a:t>
            </a:r>
            <a:r>
              <a:rPr lang="en-US" altLang="zh-TW" sz="3200" dirty="0">
                <a:latin typeface="Verdana" panose="020B0604030504040204" pitchFamily="34" charset="0"/>
                <a:ea typeface="Verdana" panose="020B0604030504040204" pitchFamily="34" charset="0"/>
                <a:cs typeface="Verdana" panose="020B0604030504040204" pitchFamily="34" charset="0"/>
              </a:rPr>
              <a:t>Task</a:t>
            </a:r>
            <a:r>
              <a:rPr lang="zh-TW" altLang="en-US" sz="3200" dirty="0">
                <a:latin typeface="Verdana" panose="020B0604030504040204" pitchFamily="34" charset="0"/>
                <a:cs typeface="Verdana" panose="020B0604030504040204" pitchFamily="34" charset="0"/>
              </a:rPr>
              <a:t>  </a:t>
            </a:r>
            <a:r>
              <a:rPr lang="en-US" altLang="zh-TW" sz="3200" dirty="0">
                <a:latin typeface="Verdana" panose="020B0604030504040204" pitchFamily="34" charset="0"/>
                <a:ea typeface="Verdana" panose="020B0604030504040204" pitchFamily="34" charset="0"/>
                <a:cs typeface="Verdana" panose="020B0604030504040204" pitchFamily="34" charset="0"/>
              </a:rPr>
              <a:t>/</a:t>
            </a:r>
            <a:r>
              <a:rPr lang="zh-TW" altLang="en-US" sz="3200" dirty="0">
                <a:latin typeface="Verdana" panose="020B0604030504040204" pitchFamily="34" charset="0"/>
                <a:cs typeface="Verdana" panose="020B0604030504040204" pitchFamily="34" charset="0"/>
              </a:rPr>
              <a:t>  </a:t>
            </a:r>
            <a:r>
              <a:rPr lang="en-US" altLang="zh-TW" sz="3200" dirty="0">
                <a:latin typeface="Verdana" panose="020B0604030504040204" pitchFamily="34" charset="0"/>
                <a:ea typeface="Verdana" panose="020B0604030504040204" pitchFamily="34" charset="0"/>
                <a:cs typeface="Verdana" panose="020B0604030504040204" pitchFamily="34" charset="0"/>
              </a:rPr>
              <a:t>Memory</a:t>
            </a:r>
            <a:r>
              <a:rPr lang="zh-TW" altLang="en-US" sz="3200" dirty="0">
                <a:latin typeface="Verdana" panose="020B0604030504040204" pitchFamily="34" charset="0"/>
                <a:cs typeface="Verdana" panose="020B0604030504040204" pitchFamily="34" charset="0"/>
              </a:rPr>
              <a:t> </a:t>
            </a:r>
            <a:r>
              <a:rPr lang="en-US" altLang="zh-TW" sz="3200" dirty="0">
                <a:latin typeface="Verdana" panose="020B0604030504040204" pitchFamily="34" charset="0"/>
                <a:ea typeface="Verdana" panose="020B0604030504040204" pitchFamily="34" charset="0"/>
                <a:cs typeface="Verdana" panose="020B0604030504040204" pitchFamily="34" charset="0"/>
              </a:rPr>
              <a:t>Bound</a:t>
            </a:r>
            <a:r>
              <a:rPr lang="zh-TW" altLang="en-US" sz="3200" dirty="0">
                <a:latin typeface="Verdana" panose="020B0604030504040204" pitchFamily="34" charset="0"/>
                <a:cs typeface="Verdana" panose="020B0604030504040204" pitchFamily="34" charset="0"/>
              </a:rPr>
              <a:t> </a:t>
            </a:r>
            <a:r>
              <a:rPr lang="en-US" altLang="zh-TW" sz="3200" dirty="0">
                <a:latin typeface="Verdana" panose="020B0604030504040204" pitchFamily="34" charset="0"/>
                <a:ea typeface="Verdana" panose="020B0604030504040204" pitchFamily="34" charset="0"/>
                <a:cs typeface="Verdana" panose="020B0604030504040204" pitchFamily="34" charset="0"/>
              </a:rPr>
              <a:t>Task</a:t>
            </a:r>
          </a:p>
        </p:txBody>
      </p:sp>
      <p:pic>
        <p:nvPicPr>
          <p:cNvPr id="7" name="Picture 2">
            <a:extLst>
              <a:ext uri="{FF2B5EF4-FFF2-40B4-BE49-F238E27FC236}">
                <a16:creationId xmlns:a16="http://schemas.microsoft.com/office/drawing/2014/main" id="{C7100E01-656C-FEFC-4588-68FB2E1227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1146" y="2875215"/>
            <a:ext cx="7668079" cy="380888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6FDF316B-53A5-9A7B-F2B1-B9429032E6C1}"/>
                  </a:ext>
                </a:extLst>
              </p14:cNvPr>
              <p14:cNvContentPartPr/>
              <p14:nvPr/>
            </p14:nvContentPartPr>
            <p14:xfrm>
              <a:off x="4170360" y="5354040"/>
              <a:ext cx="1944000" cy="679320"/>
            </p14:xfrm>
          </p:contentPart>
        </mc:Choice>
        <mc:Fallback xmlns="">
          <p:pic>
            <p:nvPicPr>
              <p:cNvPr id="2" name="Ink 1">
                <a:extLst>
                  <a:ext uri="{FF2B5EF4-FFF2-40B4-BE49-F238E27FC236}">
                    <a16:creationId xmlns:a16="http://schemas.microsoft.com/office/drawing/2014/main" id="{6FDF316B-53A5-9A7B-F2B1-B9429032E6C1}"/>
                  </a:ext>
                </a:extLst>
              </p:cNvPr>
              <p:cNvPicPr/>
              <p:nvPr/>
            </p:nvPicPr>
            <p:blipFill>
              <a:blip r:embed="rId5"/>
              <a:stretch>
                <a:fillRect/>
              </a:stretch>
            </p:blipFill>
            <p:spPr>
              <a:xfrm>
                <a:off x="4152720" y="5336040"/>
                <a:ext cx="1979640" cy="714960"/>
              </a:xfrm>
              <a:prstGeom prst="rect">
                <a:avLst/>
              </a:prstGeom>
            </p:spPr>
          </p:pic>
        </mc:Fallback>
      </mc:AlternateContent>
    </p:spTree>
    <p:extLst>
      <p:ext uri="{BB962C8B-B14F-4D97-AF65-F5344CB8AC3E}">
        <p14:creationId xmlns:p14="http://schemas.microsoft.com/office/powerpoint/2010/main" val="4054845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3431C49C-CDC7-6B1D-F2B0-891FB613C933}"/>
              </a:ext>
            </a:extLst>
          </p:cNvPr>
          <p:cNvSpPr>
            <a:spLocks noGrp="1"/>
          </p:cNvSpPr>
          <p:nvPr>
            <p:ph type="title"/>
          </p:nvPr>
        </p:nvSpPr>
        <p:spPr>
          <a:xfrm>
            <a:off x="610198" y="362608"/>
            <a:ext cx="3773214" cy="772797"/>
          </a:xfrm>
        </p:spPr>
        <p:txBody>
          <a:bodyPr>
            <a:normAutofit/>
          </a:bodyPr>
          <a:lstStyle/>
          <a:p>
            <a:r>
              <a:rPr lang="en-US" dirty="0">
                <a:latin typeface="Verdana" panose="020B0604030504040204" pitchFamily="34" charset="0"/>
                <a:ea typeface="Verdana" panose="020B0604030504040204" pitchFamily="34" charset="0"/>
                <a:cs typeface="Verdana" panose="020B0604030504040204" pitchFamily="34" charset="0"/>
              </a:rPr>
              <a:t>Outline</a:t>
            </a:r>
          </a:p>
        </p:txBody>
      </p:sp>
      <p:sp>
        <p:nvSpPr>
          <p:cNvPr id="3" name="Content Placeholder 2">
            <a:extLst>
              <a:ext uri="{FF2B5EF4-FFF2-40B4-BE49-F238E27FC236}">
                <a16:creationId xmlns:a16="http://schemas.microsoft.com/office/drawing/2014/main" id="{98F384DA-E3DE-CCEA-9768-B8543967A9B2}"/>
              </a:ext>
            </a:extLst>
          </p:cNvPr>
          <p:cNvSpPr>
            <a:spLocks noGrp="1"/>
          </p:cNvSpPr>
          <p:nvPr>
            <p:ph idx="1"/>
          </p:nvPr>
        </p:nvSpPr>
        <p:spPr>
          <a:xfrm>
            <a:off x="610198" y="1135405"/>
            <a:ext cx="5958768" cy="5170803"/>
          </a:xfrm>
        </p:spPr>
        <p:txBody>
          <a:bodyPr vert="horz" lIns="91440" tIns="45720" rIns="91440" bIns="45720" rtlCol="0" anchor="t">
            <a:normAutofit/>
          </a:bodyPr>
          <a:lstStyle/>
          <a:p>
            <a:pPr marL="342900" indent="-342900">
              <a:lnSpc>
                <a:spcPct val="100000"/>
              </a:lnSpc>
              <a:buFont typeface="Arial" panose="020B0504020202020204" pitchFamily="34" charset="0"/>
              <a:buChar char="•"/>
            </a:pPr>
            <a:r>
              <a:rPr lang="en-US" sz="2400" dirty="0">
                <a:latin typeface="Verdana" panose="020B0604030504040204" pitchFamily="34" charset="0"/>
                <a:ea typeface="Verdana" panose="020B0604030504040204" pitchFamily="34" charset="0"/>
                <a:cs typeface="Verdana" panose="020B0604030504040204" pitchFamily="34" charset="0"/>
              </a:rPr>
              <a:t>Introduction</a:t>
            </a:r>
          </a:p>
          <a:p>
            <a:pPr marL="342900" indent="-342900">
              <a:lnSpc>
                <a:spcPct val="100000"/>
              </a:lnSpc>
              <a:buFont typeface="Arial" panose="020B0504020202020204" pitchFamily="34" charset="0"/>
              <a:buChar char="•"/>
            </a:pPr>
            <a:r>
              <a:rPr lang="en-US" sz="2400" dirty="0">
                <a:latin typeface="Verdana" panose="020B0604030504040204" pitchFamily="34" charset="0"/>
                <a:ea typeface="Verdana" panose="020B0604030504040204" pitchFamily="34" charset="0"/>
                <a:cs typeface="Verdana" panose="020B0604030504040204" pitchFamily="34" charset="0"/>
              </a:rPr>
              <a:t>NUMA Optimizations</a:t>
            </a:r>
          </a:p>
          <a:p>
            <a:pPr marL="571500" lvl="1" indent="-342900">
              <a:lnSpc>
                <a:spcPct val="100000"/>
              </a:lnSpc>
              <a:buFont typeface="Courier New" panose="020B0504020202020204" pitchFamily="34" charset="0"/>
              <a:buChar char="o"/>
            </a:pPr>
            <a:r>
              <a:rPr lang="en-US" sz="2000" dirty="0">
                <a:latin typeface="Verdana" panose="020B0604030504040204" pitchFamily="34" charset="0"/>
                <a:ea typeface="Verdana" panose="020B0604030504040204" pitchFamily="34" charset="0"/>
                <a:cs typeface="Verdana" panose="020B0604030504040204" pitchFamily="34" charset="0"/>
              </a:rPr>
              <a:t>NUMA Background</a:t>
            </a:r>
          </a:p>
          <a:p>
            <a:pPr marL="571500" lvl="1" indent="-342900">
              <a:lnSpc>
                <a:spcPct val="100000"/>
              </a:lnSpc>
              <a:buFont typeface="Courier New" panose="020B0504020202020204" pitchFamily="34" charset="0"/>
              <a:buChar char="o"/>
            </a:pPr>
            <a:r>
              <a:rPr lang="en-US" sz="2000" dirty="0" err="1">
                <a:latin typeface="Verdana" panose="020B0604030504040204" pitchFamily="34" charset="0"/>
                <a:ea typeface="Verdana" panose="020B0604030504040204" pitchFamily="34" charset="0"/>
                <a:cs typeface="Verdana" panose="020B0604030504040204" pitchFamily="34" charset="0"/>
              </a:rPr>
              <a:t>NVMe</a:t>
            </a:r>
            <a:r>
              <a:rPr lang="en-US" sz="2000" dirty="0">
                <a:latin typeface="Verdana" panose="020B0604030504040204" pitchFamily="34" charset="0"/>
                <a:ea typeface="Verdana" panose="020B0604030504040204" pitchFamily="34" charset="0"/>
                <a:cs typeface="Verdana" panose="020B0604030504040204" pitchFamily="34" charset="0"/>
              </a:rPr>
              <a:t> SSDs on NUMA</a:t>
            </a:r>
          </a:p>
          <a:p>
            <a:pPr marL="571500" lvl="1" indent="-342900">
              <a:lnSpc>
                <a:spcPct val="100000"/>
              </a:lnSpc>
              <a:buFont typeface="Courier New" panose="020B0504020202020204" pitchFamily="34" charset="0"/>
              <a:buChar char="o"/>
            </a:pPr>
            <a:r>
              <a:rPr lang="en-US" sz="2000" dirty="0">
                <a:latin typeface="Verdana" panose="020B0604030504040204" pitchFamily="34" charset="0"/>
                <a:ea typeface="Verdana" panose="020B0604030504040204" pitchFamily="34" charset="0"/>
                <a:cs typeface="Verdana" panose="020B0604030504040204" pitchFamily="34" charset="0"/>
              </a:rPr>
              <a:t>Energy-efficient I/O Scheduler (ESN)</a:t>
            </a:r>
          </a:p>
          <a:p>
            <a:pPr marL="342900" indent="-342900">
              <a:lnSpc>
                <a:spcPct val="100000"/>
              </a:lnSpc>
              <a:buFont typeface="Arial" panose="020B0504020202020204" pitchFamily="34" charset="0"/>
              <a:buChar char="•"/>
            </a:pPr>
            <a:r>
              <a:rPr lang="en-US" altLang="zh-TW" sz="2400" dirty="0">
                <a:latin typeface="Verdana" panose="020B0604030504040204" pitchFamily="34" charset="0"/>
                <a:ea typeface="Verdana" panose="020B0604030504040204" pitchFamily="34" charset="0"/>
                <a:cs typeface="Verdana" panose="020B0604030504040204" pitchFamily="34" charset="0"/>
              </a:rPr>
              <a:t>DVFS</a:t>
            </a:r>
            <a:r>
              <a:rPr lang="zh-TW" altLang="en-US" sz="2400" dirty="0">
                <a:latin typeface="Verdana" panose="020B0604030504040204" pitchFamily="34" charset="0"/>
                <a:cs typeface="Verdana" panose="020B0604030504040204" pitchFamily="34" charset="0"/>
              </a:rPr>
              <a:t> </a:t>
            </a:r>
            <a:r>
              <a:rPr lang="en-US" altLang="zh-TW" sz="2400" dirty="0">
                <a:latin typeface="Verdana" panose="020B0604030504040204" pitchFamily="34" charset="0"/>
                <a:ea typeface="Verdana" panose="020B0604030504040204" pitchFamily="34" charset="0"/>
                <a:cs typeface="Verdana" panose="020B0604030504040204" pitchFamily="34" charset="0"/>
              </a:rPr>
              <a:t>Optimization</a:t>
            </a:r>
          </a:p>
          <a:p>
            <a:pPr marL="571500" lvl="1" indent="-342900">
              <a:lnSpc>
                <a:spcPct val="100000"/>
              </a:lnSpc>
              <a:buFont typeface="Courier New" panose="020B0504020202020204" pitchFamily="34" charset="0"/>
              <a:buChar char="o"/>
            </a:pPr>
            <a:r>
              <a:rPr lang="en-US" sz="2000" dirty="0">
                <a:latin typeface="Verdana" panose="020B0604030504040204" pitchFamily="34" charset="0"/>
                <a:ea typeface="Verdana" panose="020B0604030504040204" pitchFamily="34" charset="0"/>
                <a:cs typeface="Verdana" panose="020B0604030504040204" pitchFamily="34" charset="0"/>
              </a:rPr>
              <a:t>Mechanism of DVFS</a:t>
            </a:r>
          </a:p>
          <a:p>
            <a:pPr marL="571500" lvl="1" indent="-342900">
              <a:lnSpc>
                <a:spcPct val="100000"/>
              </a:lnSpc>
              <a:buFont typeface="Courier New" panose="020B0504020202020204" pitchFamily="34" charset="0"/>
              <a:buChar char="o"/>
            </a:pPr>
            <a:r>
              <a:rPr lang="en-US" sz="2000" dirty="0">
                <a:latin typeface="Verdana" panose="020B0604030504040204" pitchFamily="34" charset="0"/>
                <a:ea typeface="Verdana" panose="020B0604030504040204" pitchFamily="34" charset="0"/>
                <a:cs typeface="Verdana" panose="020B0604030504040204" pitchFamily="34" charset="0"/>
              </a:rPr>
              <a:t>Factor Affecting DVFS</a:t>
            </a:r>
          </a:p>
          <a:p>
            <a:pPr marL="571500" lvl="1" indent="-342900">
              <a:lnSpc>
                <a:spcPct val="100000"/>
              </a:lnSpc>
              <a:buFont typeface="Courier New" panose="020B0504020202020204" pitchFamily="34" charset="0"/>
              <a:buChar char="o"/>
            </a:pPr>
            <a:r>
              <a:rPr lang="en-US" sz="2000" dirty="0">
                <a:latin typeface="Verdana" panose="020B0604030504040204" pitchFamily="34" charset="0"/>
                <a:ea typeface="Verdana" panose="020B0604030504040204" pitchFamily="34" charset="0"/>
                <a:cs typeface="Verdana" panose="020B0604030504040204" pitchFamily="34" charset="0"/>
              </a:rPr>
              <a:t>Effectiveness of DVFS</a:t>
            </a:r>
          </a:p>
          <a:p>
            <a:pPr marL="571500" lvl="1" indent="-342900">
              <a:lnSpc>
                <a:spcPct val="100000"/>
              </a:lnSpc>
              <a:buFont typeface="Courier New" panose="020B0504020202020204" pitchFamily="34" charset="0"/>
              <a:buChar char="o"/>
            </a:pPr>
            <a:r>
              <a:rPr lang="en-US" sz="2000" dirty="0">
                <a:latin typeface="Verdana" panose="020B0604030504040204" pitchFamily="34" charset="0"/>
                <a:ea typeface="Verdana" panose="020B0604030504040204" pitchFamily="34" charset="0"/>
                <a:cs typeface="Verdana" panose="020B0604030504040204" pitchFamily="34" charset="0"/>
              </a:rPr>
              <a:t>Prediction Modeling</a:t>
            </a:r>
            <a:r>
              <a:rPr lang="zh-TW" altLang="en-US" sz="2000" dirty="0">
                <a:latin typeface="Verdana" panose="020B0604030504040204" pitchFamily="34" charset="0"/>
                <a:ea typeface="+mn-lt"/>
                <a:cs typeface="Verdana" panose="020B0604030504040204" pitchFamily="34" charset="0"/>
              </a:rPr>
              <a:t> </a:t>
            </a:r>
            <a:r>
              <a:rPr lang="en-US" altLang="zh-TW" sz="2000" dirty="0">
                <a:latin typeface="Verdana" panose="020B0604030504040204" pitchFamily="34" charset="0"/>
                <a:ea typeface="Verdana" panose="020B0604030504040204" pitchFamily="34" charset="0"/>
                <a:cs typeface="Verdana" panose="020B0604030504040204" pitchFamily="34" charset="0"/>
              </a:rPr>
              <a:t>–</a:t>
            </a:r>
            <a:r>
              <a:rPr lang="zh-TW" altLang="en-US" sz="2000" dirty="0">
                <a:latin typeface="Verdana" panose="020B0604030504040204" pitchFamily="34" charset="0"/>
                <a:ea typeface="+mn-lt"/>
                <a:cs typeface="Verdana" panose="020B0604030504040204" pitchFamily="34" charset="0"/>
              </a:rPr>
              <a:t> </a:t>
            </a:r>
            <a:r>
              <a:rPr lang="en-US" altLang="zh-TW" sz="2000" dirty="0">
                <a:latin typeface="Verdana" panose="020B0604030504040204" pitchFamily="34" charset="0"/>
                <a:ea typeface="Verdana" panose="020B0604030504040204" pitchFamily="34" charset="0"/>
                <a:cs typeface="Verdana" panose="020B0604030504040204" pitchFamily="34" charset="0"/>
              </a:rPr>
              <a:t>Mechanism</a:t>
            </a:r>
            <a:r>
              <a:rPr lang="zh-TW" altLang="en-US" sz="2000" dirty="0">
                <a:latin typeface="Verdana" panose="020B0604030504040204" pitchFamily="34" charset="0"/>
                <a:ea typeface="+mn-lt"/>
                <a:cs typeface="Verdana" panose="020B0604030504040204" pitchFamily="34" charset="0"/>
              </a:rPr>
              <a:t> </a:t>
            </a:r>
            <a:r>
              <a:rPr lang="en-US" altLang="zh-TW" sz="2000" dirty="0">
                <a:latin typeface="Verdana" panose="020B0604030504040204" pitchFamily="34" charset="0"/>
                <a:ea typeface="Verdana" panose="020B0604030504040204" pitchFamily="34" charset="0"/>
                <a:cs typeface="Verdana" panose="020B0604030504040204" pitchFamily="34" charset="0"/>
              </a:rPr>
              <a:t>&amp;</a:t>
            </a:r>
            <a:r>
              <a:rPr lang="zh-TW" altLang="en-US" sz="2000" dirty="0">
                <a:latin typeface="Verdana" panose="020B0604030504040204" pitchFamily="34" charset="0"/>
                <a:ea typeface="+mn-lt"/>
                <a:cs typeface="Verdana" panose="020B0604030504040204" pitchFamily="34" charset="0"/>
              </a:rPr>
              <a:t> </a:t>
            </a:r>
            <a:r>
              <a:rPr lang="en-US" altLang="zh-TW" sz="2000" dirty="0">
                <a:latin typeface="Verdana" panose="020B0604030504040204" pitchFamily="34" charset="0"/>
                <a:ea typeface="Verdana" panose="020B0604030504040204" pitchFamily="34" charset="0"/>
                <a:cs typeface="Verdana" panose="020B0604030504040204" pitchFamily="34" charset="0"/>
              </a:rPr>
              <a:t>Effectiveness</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100000"/>
              </a:lnSpc>
              <a:buFont typeface="Arial" panose="020B0504020202020204" pitchFamily="34" charset="0"/>
              <a:buChar char="•"/>
            </a:pPr>
            <a:r>
              <a:rPr lang="en-US" sz="2400" dirty="0">
                <a:latin typeface="Verdana" panose="020B0604030504040204" pitchFamily="34" charset="0"/>
                <a:ea typeface="Verdana" panose="020B0604030504040204" pitchFamily="34" charset="0"/>
                <a:cs typeface="Verdana" panose="020B0604030504040204" pitchFamily="34" charset="0"/>
              </a:rPr>
              <a:t>Discussion</a:t>
            </a:r>
            <a:r>
              <a:rPr lang="zh-TW" altLang="en-US" sz="2400" dirty="0">
                <a:latin typeface="Verdana" panose="020B0604030504040204" pitchFamily="34" charset="0"/>
                <a:cs typeface="Verdana" panose="020B0604030504040204" pitchFamily="34" charset="0"/>
              </a:rPr>
              <a:t> </a:t>
            </a:r>
            <a:r>
              <a:rPr lang="en-US" altLang="zh-TW" sz="2400" dirty="0">
                <a:latin typeface="Verdana" panose="020B0604030504040204" pitchFamily="34" charset="0"/>
                <a:ea typeface="Verdana" panose="020B0604030504040204" pitchFamily="34" charset="0"/>
                <a:cs typeface="Verdana" panose="020B0604030504040204" pitchFamily="34" charset="0"/>
              </a:rPr>
              <a:t>&amp;</a:t>
            </a:r>
            <a:r>
              <a:rPr lang="zh-TW" altLang="en-US" sz="2400" dirty="0">
                <a:latin typeface="Verdana" panose="020B0604030504040204" pitchFamily="34" charset="0"/>
                <a:cs typeface="Verdana" panose="020B0604030504040204" pitchFamily="34" charset="0"/>
              </a:rPr>
              <a:t> </a:t>
            </a:r>
            <a:r>
              <a:rPr lang="en-US" altLang="zh-TW" sz="2400" dirty="0">
                <a:latin typeface="Verdana" panose="020B0604030504040204" pitchFamily="34" charset="0"/>
                <a:ea typeface="Verdana" panose="020B0604030504040204" pitchFamily="34" charset="0"/>
                <a:cs typeface="Verdana" panose="020B0604030504040204" pitchFamily="34" charset="0"/>
              </a:rPr>
              <a:t>Conclusion</a:t>
            </a:r>
            <a:endParaRPr lang="en-US" sz="2400" dirty="0">
              <a:latin typeface="Verdana" panose="020B0604030504040204" pitchFamily="34" charset="0"/>
              <a:ea typeface="Verdana" panose="020B0604030504040204" pitchFamily="34" charset="0"/>
              <a:cs typeface="Verdana" panose="020B0604030504040204" pitchFamily="34" charset="0"/>
            </a:endParaRPr>
          </a:p>
        </p:txBody>
      </p:sp>
      <p:pic>
        <p:nvPicPr>
          <p:cNvPr id="19" name="Picture 18" descr="Formulae written on a blackboard">
            <a:extLst>
              <a:ext uri="{FF2B5EF4-FFF2-40B4-BE49-F238E27FC236}">
                <a16:creationId xmlns:a16="http://schemas.microsoft.com/office/drawing/2014/main" id="{0357F60F-2856-187D-F803-F75ED9089102}"/>
              </a:ext>
            </a:extLst>
          </p:cNvPr>
          <p:cNvPicPr>
            <a:picLocks noChangeAspect="1"/>
          </p:cNvPicPr>
          <p:nvPr/>
        </p:nvPicPr>
        <p:blipFill rotWithShape="1">
          <a:blip r:embed="rId3"/>
          <a:srcRect l="24380" r="18904" b="4"/>
          <a:stretch/>
        </p:blipFill>
        <p:spPr>
          <a:xfrm>
            <a:off x="6364448" y="10"/>
            <a:ext cx="5827552" cy="6857990"/>
          </a:xfrm>
          <a:custGeom>
            <a:avLst/>
            <a:gdLst/>
            <a:ahLst/>
            <a:cxnLst/>
            <a:rect l="l" t="t" r="r" b="b"/>
            <a:pathLst>
              <a:path w="5827552" h="6858000">
                <a:moveTo>
                  <a:pt x="391440" y="4232571"/>
                </a:moveTo>
                <a:cubicBezTo>
                  <a:pt x="581049" y="4232571"/>
                  <a:pt x="734757" y="4386279"/>
                  <a:pt x="734757" y="4575888"/>
                </a:cubicBezTo>
                <a:cubicBezTo>
                  <a:pt x="734757" y="4765497"/>
                  <a:pt x="581049" y="4919205"/>
                  <a:pt x="391440" y="4919205"/>
                </a:cubicBezTo>
                <a:cubicBezTo>
                  <a:pt x="201831" y="4919205"/>
                  <a:pt x="48123" y="4765497"/>
                  <a:pt x="48123" y="4575888"/>
                </a:cubicBezTo>
                <a:cubicBezTo>
                  <a:pt x="48123" y="4386279"/>
                  <a:pt x="201831" y="4232571"/>
                  <a:pt x="391440" y="4232571"/>
                </a:cubicBezTo>
                <a:close/>
                <a:moveTo>
                  <a:pt x="247368" y="1806694"/>
                </a:moveTo>
                <a:cubicBezTo>
                  <a:pt x="383986" y="1806694"/>
                  <a:pt x="494736" y="1917444"/>
                  <a:pt x="494736" y="2054062"/>
                </a:cubicBezTo>
                <a:cubicBezTo>
                  <a:pt x="494736" y="2190680"/>
                  <a:pt x="383986" y="2301430"/>
                  <a:pt x="247368" y="2301430"/>
                </a:cubicBezTo>
                <a:cubicBezTo>
                  <a:pt x="110750" y="2301430"/>
                  <a:pt x="0" y="2190680"/>
                  <a:pt x="0" y="2054062"/>
                </a:cubicBezTo>
                <a:cubicBezTo>
                  <a:pt x="0" y="1917444"/>
                  <a:pt x="110750" y="1806694"/>
                  <a:pt x="247368" y="1806694"/>
                </a:cubicBezTo>
                <a:close/>
                <a:moveTo>
                  <a:pt x="247369" y="1294715"/>
                </a:moveTo>
                <a:cubicBezTo>
                  <a:pt x="326938" y="1294715"/>
                  <a:pt x="391441" y="1359218"/>
                  <a:pt x="391441" y="1438787"/>
                </a:cubicBezTo>
                <a:cubicBezTo>
                  <a:pt x="391441" y="1518356"/>
                  <a:pt x="326938" y="1582859"/>
                  <a:pt x="247369" y="1582859"/>
                </a:cubicBezTo>
                <a:cubicBezTo>
                  <a:pt x="167800" y="1582859"/>
                  <a:pt x="103297" y="1518356"/>
                  <a:pt x="103297" y="1438787"/>
                </a:cubicBezTo>
                <a:cubicBezTo>
                  <a:pt x="103297" y="1359218"/>
                  <a:pt x="167800" y="1294715"/>
                  <a:pt x="247369" y="1294715"/>
                </a:cubicBezTo>
                <a:close/>
                <a:moveTo>
                  <a:pt x="480671" y="0"/>
                </a:moveTo>
                <a:lnTo>
                  <a:pt x="5827552" y="0"/>
                </a:lnTo>
                <a:lnTo>
                  <a:pt x="5827552" y="6858000"/>
                </a:lnTo>
                <a:lnTo>
                  <a:pt x="5825818" y="6858000"/>
                </a:lnTo>
                <a:lnTo>
                  <a:pt x="236731" y="6858000"/>
                </a:lnTo>
                <a:lnTo>
                  <a:pt x="225831" y="6841105"/>
                </a:lnTo>
                <a:cubicBezTo>
                  <a:pt x="35993" y="6490332"/>
                  <a:pt x="58970" y="6027176"/>
                  <a:pt x="314550" y="5720066"/>
                </a:cubicBezTo>
                <a:cubicBezTo>
                  <a:pt x="1530043" y="4259025"/>
                  <a:pt x="615593" y="4079388"/>
                  <a:pt x="503588" y="3464278"/>
                </a:cubicBezTo>
                <a:cubicBezTo>
                  <a:pt x="330606" y="2514465"/>
                  <a:pt x="722867" y="2276432"/>
                  <a:pt x="675681" y="1809180"/>
                </a:cubicBezTo>
                <a:cubicBezTo>
                  <a:pt x="624359" y="1301070"/>
                  <a:pt x="219491" y="1102027"/>
                  <a:pt x="245003" y="646882"/>
                </a:cubicBezTo>
                <a:cubicBezTo>
                  <a:pt x="249830" y="424885"/>
                  <a:pt x="318025" y="228632"/>
                  <a:pt x="431196" y="64140"/>
                </a:cubicBezTo>
                <a:close/>
              </a:path>
            </a:pathLst>
          </a:custGeom>
        </p:spPr>
      </p:pic>
    </p:spTree>
    <p:extLst>
      <p:ext uri="{BB962C8B-B14F-4D97-AF65-F5344CB8AC3E}">
        <p14:creationId xmlns:p14="http://schemas.microsoft.com/office/powerpoint/2010/main" val="2023308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AC758D3-C236-711E-C84E-D392F746CE35}"/>
              </a:ext>
            </a:extLst>
          </p:cNvPr>
          <p:cNvSpPr>
            <a:spLocks noGrp="1"/>
          </p:cNvSpPr>
          <p:nvPr>
            <p:ph type="title"/>
          </p:nvPr>
        </p:nvSpPr>
        <p:spPr>
          <a:xfrm>
            <a:off x="378372" y="484596"/>
            <a:ext cx="10972800" cy="781901"/>
          </a:xfrm>
        </p:spPr>
        <p:txBody>
          <a:bodyPr>
            <a:normAutofit/>
          </a:bodyPr>
          <a:lstStyle/>
          <a:p>
            <a:r>
              <a:rPr lang="en-US" altLang="zh-TW" dirty="0">
                <a:latin typeface="Verdana" panose="020B0604030504040204" pitchFamily="34" charset="0"/>
                <a:ea typeface="Verdana" panose="020B0604030504040204" pitchFamily="34" charset="0"/>
                <a:cs typeface="Verdana" panose="020B0604030504040204" pitchFamily="34" charset="0"/>
              </a:rPr>
              <a:t>Factors</a:t>
            </a:r>
            <a:r>
              <a:rPr lang="zh-TW" altLang="en-US" dirty="0">
                <a:latin typeface="Verdana" panose="020B0604030504040204" pitchFamily="34" charset="0"/>
                <a:cs typeface="Verdana" panose="020B0604030504040204" pitchFamily="34" charset="0"/>
              </a:rPr>
              <a:t> </a:t>
            </a:r>
            <a:r>
              <a:rPr lang="en-US" altLang="zh-TW" dirty="0">
                <a:latin typeface="Verdana" panose="020B0604030504040204" pitchFamily="34" charset="0"/>
                <a:ea typeface="Verdana" panose="020B0604030504040204" pitchFamily="34" charset="0"/>
                <a:cs typeface="Verdana" panose="020B0604030504040204" pitchFamily="34" charset="0"/>
              </a:rPr>
              <a:t>affecting</a:t>
            </a:r>
            <a:r>
              <a:rPr lang="zh-TW" altLang="en-US" dirty="0">
                <a:latin typeface="Verdana" panose="020B0604030504040204" pitchFamily="34" charset="0"/>
                <a:cs typeface="Verdana" panose="020B0604030504040204" pitchFamily="34" charset="0"/>
              </a:rPr>
              <a:t> </a:t>
            </a:r>
            <a:r>
              <a:rPr lang="en-US" altLang="zh-TW" dirty="0">
                <a:latin typeface="Verdana" panose="020B0604030504040204" pitchFamily="34" charset="0"/>
                <a:ea typeface="Verdana" panose="020B0604030504040204" pitchFamily="34" charset="0"/>
                <a:cs typeface="Verdana" panose="020B0604030504040204" pitchFamily="34" charset="0"/>
              </a:rPr>
              <a:t>DVFS</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6" name="Content Placeholder 5">
            <a:extLst>
              <a:ext uri="{FF2B5EF4-FFF2-40B4-BE49-F238E27FC236}">
                <a16:creationId xmlns:a16="http://schemas.microsoft.com/office/drawing/2014/main" id="{B9681D17-CCF7-68FC-C1AC-69DC83F2C69C}"/>
              </a:ext>
            </a:extLst>
          </p:cNvPr>
          <p:cNvSpPr>
            <a:spLocks noGrp="1"/>
          </p:cNvSpPr>
          <p:nvPr>
            <p:ph idx="1"/>
          </p:nvPr>
        </p:nvSpPr>
        <p:spPr>
          <a:xfrm>
            <a:off x="630620" y="1418896"/>
            <a:ext cx="10972799" cy="5286704"/>
          </a:xfrm>
        </p:spPr>
        <p:txBody>
          <a:bodyPr>
            <a:normAutofit/>
          </a:bodyPr>
          <a:lstStyle/>
          <a:p>
            <a:pPr marL="342900" indent="-342900">
              <a:lnSpc>
                <a:spcPct val="150000"/>
              </a:lnSpc>
              <a:buFont typeface="Arial" panose="020B0604020202020204" pitchFamily="34" charset="0"/>
              <a:buChar char="•"/>
            </a:pPr>
            <a:r>
              <a:rPr lang="en-US" sz="3200" dirty="0">
                <a:latin typeface="Verdana" panose="020B0604030504040204" pitchFamily="34" charset="0"/>
                <a:ea typeface="Verdana" panose="020B0604030504040204" pitchFamily="34" charset="0"/>
                <a:cs typeface="Verdana" panose="020B0604030504040204" pitchFamily="34" charset="0"/>
              </a:rPr>
              <a:t>Impact of Processor Features</a:t>
            </a:r>
            <a:r>
              <a:rPr lang="zh-TW" altLang="en-US" sz="3200" dirty="0">
                <a:latin typeface="Verdana" panose="020B0604030504040204" pitchFamily="34" charset="0"/>
                <a:cs typeface="Verdana" panose="020B0604030504040204" pitchFamily="34" charset="0"/>
              </a:rPr>
              <a:t>  </a:t>
            </a:r>
            <a:endParaRPr lang="en-US" altLang="zh-TW" sz="32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r>
              <a:rPr lang="en-US" altLang="zh-TW" sz="3200" dirty="0">
                <a:latin typeface="Verdana" panose="020B0604030504040204" pitchFamily="34" charset="0"/>
                <a:ea typeface="Verdana" panose="020B0604030504040204" pitchFamily="34" charset="0"/>
                <a:cs typeface="Verdana" panose="020B0604030504040204" pitchFamily="34" charset="0"/>
              </a:rPr>
              <a:t>	-Lower</a:t>
            </a:r>
            <a:r>
              <a:rPr lang="zh-TW" altLang="en-US" sz="3200" dirty="0">
                <a:latin typeface="Verdana" panose="020B0604030504040204" pitchFamily="34" charset="0"/>
                <a:cs typeface="Verdana" panose="020B0604030504040204" pitchFamily="34" charset="0"/>
              </a:rPr>
              <a:t> </a:t>
            </a:r>
            <a:r>
              <a:rPr lang="en-US" altLang="zh-TW" sz="3200" dirty="0">
                <a:latin typeface="Verdana" panose="020B0604030504040204" pitchFamily="34" charset="0"/>
                <a:ea typeface="Verdana" panose="020B0604030504040204" pitchFamily="34" charset="0"/>
                <a:cs typeface="Verdana" panose="020B0604030504040204" pitchFamily="34" charset="0"/>
              </a:rPr>
              <a:t>memory</a:t>
            </a:r>
            <a:r>
              <a:rPr lang="zh-TW" altLang="en-US" sz="3200" dirty="0">
                <a:latin typeface="Verdana" panose="020B0604030504040204" pitchFamily="34" charset="0"/>
                <a:cs typeface="Verdana" panose="020B0604030504040204" pitchFamily="34" charset="0"/>
              </a:rPr>
              <a:t> </a:t>
            </a:r>
            <a:r>
              <a:rPr lang="en-US" altLang="zh-TW" sz="3200" dirty="0">
                <a:latin typeface="Verdana" panose="020B0604030504040204" pitchFamily="34" charset="0"/>
                <a:ea typeface="Verdana" panose="020B0604030504040204" pitchFamily="34" charset="0"/>
                <a:cs typeface="Verdana" panose="020B0604030504040204" pitchFamily="34" charset="0"/>
              </a:rPr>
              <a:t>latency</a:t>
            </a:r>
            <a:endParaRPr lang="en-US" sz="3200"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150000"/>
              </a:lnSpc>
              <a:buFont typeface="Arial" panose="020B0604020202020204" pitchFamily="34" charset="0"/>
              <a:buChar char="•"/>
            </a:pPr>
            <a:r>
              <a:rPr lang="en-US" sz="3200" dirty="0">
                <a:latin typeface="Verdana" panose="020B0604030504040204" pitchFamily="34" charset="0"/>
                <a:ea typeface="Verdana" panose="020B0604030504040204" pitchFamily="34" charset="0"/>
                <a:cs typeface="Verdana" panose="020B0604030504040204" pitchFamily="34" charset="0"/>
              </a:rPr>
              <a:t>Lower Idle CPU Power Consumption</a:t>
            </a:r>
            <a:r>
              <a:rPr lang="zh-TW" altLang="en-US" sz="3200" dirty="0">
                <a:latin typeface="Verdana" panose="020B0604030504040204" pitchFamily="34" charset="0"/>
                <a:cs typeface="Verdana" panose="020B0604030504040204" pitchFamily="34" charset="0"/>
              </a:rPr>
              <a:t> </a:t>
            </a:r>
            <a:endParaRPr lang="en-US" altLang="zh-TW" sz="32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r>
              <a:rPr lang="en-US" altLang="zh-TW" sz="3200" dirty="0">
                <a:latin typeface="Verdana" panose="020B0604030504040204" pitchFamily="34" charset="0"/>
                <a:ea typeface="Verdana" panose="020B0604030504040204" pitchFamily="34" charset="0"/>
                <a:cs typeface="Verdana" panose="020B0604030504040204" pitchFamily="34" charset="0"/>
              </a:rPr>
              <a:t>	-</a:t>
            </a:r>
            <a:r>
              <a:rPr lang="zh-TW" altLang="en-US" sz="3200" dirty="0">
                <a:latin typeface="Verdana" panose="020B0604030504040204" pitchFamily="34" charset="0"/>
                <a:cs typeface="Verdana" panose="020B0604030504040204" pitchFamily="34" charset="0"/>
              </a:rPr>
              <a:t> </a:t>
            </a:r>
            <a:r>
              <a:rPr lang="en-US" altLang="zh-TW" sz="3200" dirty="0">
                <a:latin typeface="Verdana" panose="020B0604030504040204" pitchFamily="34" charset="0"/>
                <a:ea typeface="Verdana" panose="020B0604030504040204" pitchFamily="34" charset="0"/>
                <a:cs typeface="Verdana" panose="020B0604030504040204" pitchFamily="34" charset="0"/>
              </a:rPr>
              <a:t>C1</a:t>
            </a:r>
            <a:r>
              <a:rPr lang="zh-TW" altLang="en-US" sz="3200" dirty="0">
                <a:latin typeface="Verdana" panose="020B0604030504040204" pitchFamily="34" charset="0"/>
                <a:cs typeface="Verdana" panose="020B0604030504040204" pitchFamily="34" charset="0"/>
              </a:rPr>
              <a:t> </a:t>
            </a:r>
            <a:r>
              <a:rPr lang="en-US" altLang="zh-TW" sz="3200" dirty="0">
                <a:latin typeface="Verdana" panose="020B0604030504040204" pitchFamily="34" charset="0"/>
                <a:ea typeface="Verdana" panose="020B0604030504040204" pitchFamily="34" charset="0"/>
                <a:cs typeface="Verdana" panose="020B0604030504040204" pitchFamily="34" charset="0"/>
              </a:rPr>
              <a:t>/</a:t>
            </a:r>
            <a:r>
              <a:rPr lang="zh-TW" altLang="en-US" sz="3200" dirty="0">
                <a:latin typeface="Verdana" panose="020B0604030504040204" pitchFamily="34" charset="0"/>
                <a:cs typeface="Verdana" panose="020B0604030504040204" pitchFamily="34" charset="0"/>
              </a:rPr>
              <a:t> </a:t>
            </a:r>
            <a:r>
              <a:rPr lang="en-US" altLang="zh-TW" sz="3200" dirty="0">
                <a:latin typeface="Verdana" panose="020B0604030504040204" pitchFamily="34" charset="0"/>
                <a:ea typeface="Verdana" panose="020B0604030504040204" pitchFamily="34" charset="0"/>
                <a:cs typeface="Verdana" panose="020B0604030504040204" pitchFamily="34" charset="0"/>
              </a:rPr>
              <a:t>C6</a:t>
            </a:r>
            <a:r>
              <a:rPr lang="zh-TW" altLang="en-US" sz="3200" dirty="0">
                <a:latin typeface="Verdana" panose="020B0604030504040204" pitchFamily="34" charset="0"/>
                <a:cs typeface="Verdana" panose="020B0604030504040204" pitchFamily="34" charset="0"/>
              </a:rPr>
              <a:t> </a:t>
            </a:r>
            <a:r>
              <a:rPr lang="en-US" altLang="zh-TW" sz="3200" dirty="0">
                <a:latin typeface="Verdana" panose="020B0604030504040204" pitchFamily="34" charset="0"/>
                <a:ea typeface="Verdana" panose="020B0604030504040204" pitchFamily="34" charset="0"/>
                <a:cs typeface="Verdana" panose="020B0604030504040204" pitchFamily="34" charset="0"/>
              </a:rPr>
              <a:t>state</a:t>
            </a:r>
          </a:p>
          <a:p>
            <a:pPr marL="342900" indent="-342900">
              <a:lnSpc>
                <a:spcPct val="150000"/>
              </a:lnSpc>
              <a:buFont typeface="Arial" panose="020B0604020202020204" pitchFamily="34" charset="0"/>
              <a:buChar char="•"/>
            </a:pPr>
            <a:r>
              <a:rPr lang="en-US" sz="3200" dirty="0">
                <a:latin typeface="Verdana" panose="020B0604030504040204" pitchFamily="34" charset="0"/>
                <a:ea typeface="Verdana" panose="020B0604030504040204" pitchFamily="34" charset="0"/>
                <a:cs typeface="Verdana" panose="020B0604030504040204" pitchFamily="34" charset="0"/>
              </a:rPr>
              <a:t>Power Consumption of Other System Components</a:t>
            </a:r>
          </a:p>
          <a:p>
            <a:pPr lvl="1">
              <a:lnSpc>
                <a:spcPct val="150000"/>
              </a:lnSpc>
            </a:pPr>
            <a:r>
              <a:rPr lang="en-US" sz="2800" dirty="0">
                <a:latin typeface="Verdana" panose="020B0604030504040204" pitchFamily="34" charset="0"/>
                <a:ea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Software,</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External</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Devices,</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Ram,</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Hard</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Disk</a:t>
            </a:r>
            <a:r>
              <a:rPr lang="zh-TW" altLang="en-US" sz="2800" dirty="0">
                <a:latin typeface="Verdana" panose="020B0604030504040204" pitchFamily="34" charset="0"/>
                <a:cs typeface="Verdana" panose="020B0604030504040204" pitchFamily="34" charset="0"/>
              </a:rPr>
              <a:t> </a:t>
            </a:r>
            <a:endParaRPr lang="en-US" sz="2800" dirty="0">
              <a:latin typeface="Verdana" panose="020B0604030504040204" pitchFamily="34" charset="0"/>
              <a:ea typeface="Verdana" panose="020B0604030504040204" pitchFamily="34" charset="0"/>
              <a:cs typeface="Verdana" panose="020B0604030504040204" pitchFamily="34" charset="0"/>
            </a:endParaRPr>
          </a:p>
        </p:txBody>
      </p:sp>
      <p:pic>
        <p:nvPicPr>
          <p:cNvPr id="11266" name="Picture 2" descr="Intel Core i9-14900K 3.2 GHz 24-Core LGA 1700 BX8071514900K B&amp;H">
            <a:extLst>
              <a:ext uri="{FF2B5EF4-FFF2-40B4-BE49-F238E27FC236}">
                <a16:creationId xmlns:a16="http://schemas.microsoft.com/office/drawing/2014/main" id="{B92E2EBD-EEDA-2D52-A77E-0D3F03B232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2512" y="1266497"/>
            <a:ext cx="1897117" cy="1897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865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AC758D3-C236-711E-C84E-D392F746CE35}"/>
              </a:ext>
            </a:extLst>
          </p:cNvPr>
          <p:cNvSpPr>
            <a:spLocks noGrp="1"/>
          </p:cNvSpPr>
          <p:nvPr>
            <p:ph type="title"/>
          </p:nvPr>
        </p:nvSpPr>
        <p:spPr>
          <a:xfrm>
            <a:off x="333902" y="295471"/>
            <a:ext cx="10972800" cy="781901"/>
          </a:xfrm>
        </p:spPr>
        <p:txBody>
          <a:bodyPr>
            <a:normAutofit/>
          </a:bodyPr>
          <a:lstStyle/>
          <a:p>
            <a:r>
              <a:rPr lang="en-US" altLang="zh-TW" sz="4400" dirty="0">
                <a:latin typeface="Verdana" panose="020B0604030504040204" pitchFamily="34" charset="0"/>
                <a:ea typeface="Verdana" panose="020B0604030504040204" pitchFamily="34" charset="0"/>
                <a:cs typeface="Verdana" panose="020B0604030504040204" pitchFamily="34" charset="0"/>
              </a:rPr>
              <a:t>Effectiveness</a:t>
            </a:r>
            <a:r>
              <a:rPr lang="zh-TW" altLang="en-US" sz="4400" dirty="0">
                <a:latin typeface="Verdana" panose="020B0604030504040204" pitchFamily="34" charset="0"/>
                <a:cs typeface="Verdana" panose="020B0604030504040204" pitchFamily="34" charset="0"/>
              </a:rPr>
              <a:t> </a:t>
            </a:r>
            <a:r>
              <a:rPr lang="en-US" altLang="zh-TW" sz="4400" dirty="0">
                <a:latin typeface="Verdana" panose="020B0604030504040204" pitchFamily="34" charset="0"/>
                <a:ea typeface="Verdana" panose="020B0604030504040204" pitchFamily="34" charset="0"/>
                <a:cs typeface="Verdana" panose="020B0604030504040204" pitchFamily="34" charset="0"/>
              </a:rPr>
              <a:t>of</a:t>
            </a:r>
            <a:r>
              <a:rPr lang="zh-TW" altLang="en-US" sz="4400" dirty="0">
                <a:latin typeface="Verdana" panose="020B0604030504040204" pitchFamily="34" charset="0"/>
                <a:cs typeface="Verdana" panose="020B0604030504040204" pitchFamily="34" charset="0"/>
              </a:rPr>
              <a:t> </a:t>
            </a:r>
            <a:r>
              <a:rPr lang="en-US" altLang="zh-TW" sz="4400" dirty="0">
                <a:latin typeface="Verdana" panose="020B0604030504040204" pitchFamily="34" charset="0"/>
                <a:ea typeface="Verdana" panose="020B0604030504040204" pitchFamily="34" charset="0"/>
                <a:cs typeface="Verdana" panose="020B0604030504040204" pitchFamily="34" charset="0"/>
              </a:rPr>
              <a:t>DVFS</a:t>
            </a:r>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2">
            <a:extLst>
              <a:ext uri="{FF2B5EF4-FFF2-40B4-BE49-F238E27FC236}">
                <a16:creationId xmlns:a16="http://schemas.microsoft.com/office/drawing/2014/main" id="{F325F74C-6DDD-6FB7-9356-418D9E55D19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36426" y="1266497"/>
            <a:ext cx="9919147" cy="338794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F6FC2221-385F-E1B1-545D-3BD4B8F85010}"/>
                  </a:ext>
                </a:extLst>
              </p14:cNvPr>
              <p14:cNvContentPartPr/>
              <p14:nvPr/>
            </p14:nvContentPartPr>
            <p14:xfrm>
              <a:off x="4958822" y="3304692"/>
              <a:ext cx="827640" cy="61920"/>
            </p14:xfrm>
          </p:contentPart>
        </mc:Choice>
        <mc:Fallback xmlns="">
          <p:pic>
            <p:nvPicPr>
              <p:cNvPr id="2" name="Ink 1">
                <a:extLst>
                  <a:ext uri="{FF2B5EF4-FFF2-40B4-BE49-F238E27FC236}">
                    <a16:creationId xmlns:a16="http://schemas.microsoft.com/office/drawing/2014/main" id="{F6FC2221-385F-E1B1-545D-3BD4B8F85010}"/>
                  </a:ext>
                </a:extLst>
              </p:cNvPr>
              <p:cNvPicPr/>
              <p:nvPr/>
            </p:nvPicPr>
            <p:blipFill>
              <a:blip r:embed="rId5"/>
              <a:stretch>
                <a:fillRect/>
              </a:stretch>
            </p:blipFill>
            <p:spPr>
              <a:xfrm>
                <a:off x="4941182" y="3287052"/>
                <a:ext cx="86328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B35AD5F6-BC27-B64C-6725-E62CC5C6A91B}"/>
                  </a:ext>
                </a:extLst>
              </p14:cNvPr>
              <p14:cNvContentPartPr/>
              <p14:nvPr/>
            </p14:nvContentPartPr>
            <p14:xfrm>
              <a:off x="4825622" y="4430412"/>
              <a:ext cx="994680" cy="112320"/>
            </p14:xfrm>
          </p:contentPart>
        </mc:Choice>
        <mc:Fallback xmlns="">
          <p:pic>
            <p:nvPicPr>
              <p:cNvPr id="3" name="Ink 2">
                <a:extLst>
                  <a:ext uri="{FF2B5EF4-FFF2-40B4-BE49-F238E27FC236}">
                    <a16:creationId xmlns:a16="http://schemas.microsoft.com/office/drawing/2014/main" id="{B35AD5F6-BC27-B64C-6725-E62CC5C6A91B}"/>
                  </a:ext>
                </a:extLst>
              </p:cNvPr>
              <p:cNvPicPr/>
              <p:nvPr/>
            </p:nvPicPr>
            <p:blipFill>
              <a:blip r:embed="rId7"/>
              <a:stretch>
                <a:fillRect/>
              </a:stretch>
            </p:blipFill>
            <p:spPr>
              <a:xfrm>
                <a:off x="4807982" y="4412412"/>
                <a:ext cx="103032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2B7BF6B0-4C11-1ACE-560A-611255050811}"/>
                  </a:ext>
                </a:extLst>
              </p14:cNvPr>
              <p14:cNvContentPartPr/>
              <p14:nvPr/>
            </p14:nvContentPartPr>
            <p14:xfrm>
              <a:off x="6624542" y="2141172"/>
              <a:ext cx="719640" cy="18360"/>
            </p14:xfrm>
          </p:contentPart>
        </mc:Choice>
        <mc:Fallback xmlns="">
          <p:pic>
            <p:nvPicPr>
              <p:cNvPr id="7" name="Ink 6">
                <a:extLst>
                  <a:ext uri="{FF2B5EF4-FFF2-40B4-BE49-F238E27FC236}">
                    <a16:creationId xmlns:a16="http://schemas.microsoft.com/office/drawing/2014/main" id="{2B7BF6B0-4C11-1ACE-560A-611255050811}"/>
                  </a:ext>
                </a:extLst>
              </p:cNvPr>
              <p:cNvPicPr/>
              <p:nvPr/>
            </p:nvPicPr>
            <p:blipFill>
              <a:blip r:embed="rId9"/>
              <a:stretch>
                <a:fillRect/>
              </a:stretch>
            </p:blipFill>
            <p:spPr>
              <a:xfrm>
                <a:off x="6606542" y="2123532"/>
                <a:ext cx="755280" cy="54000"/>
              </a:xfrm>
              <a:prstGeom prst="rect">
                <a:avLst/>
              </a:prstGeom>
            </p:spPr>
          </p:pic>
        </mc:Fallback>
      </mc:AlternateContent>
      <p:pic>
        <p:nvPicPr>
          <p:cNvPr id="14" name="Picture 13">
            <a:extLst>
              <a:ext uri="{FF2B5EF4-FFF2-40B4-BE49-F238E27FC236}">
                <a16:creationId xmlns:a16="http://schemas.microsoft.com/office/drawing/2014/main" id="{98CB867F-E463-CF31-97D4-8D9ED7595DC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13910" y="4785790"/>
            <a:ext cx="7772400" cy="2046578"/>
          </a:xfrm>
          <a:prstGeom prst="rect">
            <a:avLst/>
          </a:prstGeom>
        </p:spPr>
      </p:pic>
    </p:spTree>
    <p:extLst>
      <p:ext uri="{BB962C8B-B14F-4D97-AF65-F5344CB8AC3E}">
        <p14:creationId xmlns:p14="http://schemas.microsoft.com/office/powerpoint/2010/main" val="286480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C3352-82BA-5660-F605-B221C0C5B831}"/>
              </a:ext>
            </a:extLst>
          </p:cNvPr>
          <p:cNvSpPr>
            <a:spLocks noGrp="1"/>
          </p:cNvSpPr>
          <p:nvPr>
            <p:ph type="title"/>
          </p:nvPr>
        </p:nvSpPr>
        <p:spPr>
          <a:xfrm>
            <a:off x="609600" y="430924"/>
            <a:ext cx="10972800" cy="851337"/>
          </a:xfrm>
        </p:spPr>
        <p:txBody>
          <a:bodyPr>
            <a:normAutofit/>
          </a:bodyPr>
          <a:lstStyle/>
          <a:p>
            <a:r>
              <a:rPr lang="en-US" altLang="zh-TW" sz="4400" dirty="0">
                <a:latin typeface="Verdana" panose="020B0604030504040204" pitchFamily="34" charset="0"/>
                <a:ea typeface="Verdana" panose="020B0604030504040204" pitchFamily="34" charset="0"/>
                <a:cs typeface="Verdana" panose="020B0604030504040204" pitchFamily="34" charset="0"/>
              </a:rPr>
              <a:t>What</a:t>
            </a:r>
            <a:r>
              <a:rPr lang="zh-TW" altLang="en-US" sz="4400" dirty="0">
                <a:latin typeface="Verdana" panose="020B0604030504040204" pitchFamily="34" charset="0"/>
                <a:cs typeface="Verdana" panose="020B0604030504040204" pitchFamily="34" charset="0"/>
              </a:rPr>
              <a:t> </a:t>
            </a:r>
            <a:r>
              <a:rPr lang="en-US" altLang="zh-TW" sz="4400" dirty="0">
                <a:latin typeface="Verdana" panose="020B0604030504040204" pitchFamily="34" charset="0"/>
                <a:ea typeface="Verdana" panose="020B0604030504040204" pitchFamily="34" charset="0"/>
                <a:cs typeface="Verdana" panose="020B0604030504040204" pitchFamily="34" charset="0"/>
              </a:rPr>
              <a:t>is</a:t>
            </a:r>
            <a:r>
              <a:rPr lang="zh-TW" altLang="en-US" sz="4400" dirty="0">
                <a:latin typeface="Verdana" panose="020B0604030504040204" pitchFamily="34" charset="0"/>
                <a:cs typeface="Verdana" panose="020B0604030504040204" pitchFamily="34" charset="0"/>
              </a:rPr>
              <a:t> </a:t>
            </a:r>
            <a:r>
              <a:rPr lang="en-US" altLang="zh-TW" sz="4400" dirty="0">
                <a:latin typeface="Verdana" panose="020B0604030504040204" pitchFamily="34" charset="0"/>
                <a:ea typeface="Verdana" panose="020B0604030504040204" pitchFamily="34" charset="0"/>
                <a:cs typeface="Verdana" panose="020B0604030504040204" pitchFamily="34" charset="0"/>
              </a:rPr>
              <a:t>Prediction</a:t>
            </a:r>
            <a:r>
              <a:rPr lang="zh-TW" altLang="en-US" sz="4400" dirty="0">
                <a:latin typeface="Verdana" panose="020B0604030504040204" pitchFamily="34" charset="0"/>
                <a:cs typeface="Verdana" panose="020B0604030504040204" pitchFamily="34" charset="0"/>
              </a:rPr>
              <a:t> </a:t>
            </a:r>
            <a:r>
              <a:rPr lang="en-US" altLang="zh-TW" sz="4400" dirty="0">
                <a:latin typeface="Verdana" panose="020B0604030504040204" pitchFamily="34" charset="0"/>
                <a:ea typeface="Verdana" panose="020B0604030504040204" pitchFamily="34" charset="0"/>
                <a:cs typeface="Verdana" panose="020B0604030504040204" pitchFamily="34" charset="0"/>
              </a:rPr>
              <a:t>Modeling</a:t>
            </a:r>
            <a:r>
              <a:rPr lang="zh-TW" altLang="en-US" sz="4400" dirty="0">
                <a:latin typeface="Verdana" panose="020B0604030504040204" pitchFamily="34" charset="0"/>
                <a:cs typeface="Verdana" panose="020B0604030504040204" pitchFamily="34" charset="0"/>
              </a:rPr>
              <a:t> </a:t>
            </a:r>
            <a:r>
              <a:rPr lang="en-US" altLang="zh-TW" sz="4400" dirty="0">
                <a:latin typeface="Verdana" panose="020B0604030504040204" pitchFamily="34" charset="0"/>
                <a:ea typeface="Verdana" panose="020B0604030504040204" pitchFamily="34" charset="0"/>
                <a:cs typeface="Verdana" panose="020B0604030504040204" pitchFamily="34" charset="0"/>
              </a:rPr>
              <a:t>in</a:t>
            </a:r>
            <a:r>
              <a:rPr lang="zh-TW" altLang="en-US" sz="4400" dirty="0">
                <a:latin typeface="Verdana" panose="020B0604030504040204" pitchFamily="34" charset="0"/>
                <a:cs typeface="Verdana" panose="020B0604030504040204" pitchFamily="34" charset="0"/>
              </a:rPr>
              <a:t> </a:t>
            </a:r>
            <a:r>
              <a:rPr lang="en-US" altLang="zh-TW" sz="4400" dirty="0">
                <a:latin typeface="Verdana" panose="020B0604030504040204" pitchFamily="34" charset="0"/>
                <a:ea typeface="Verdana" panose="020B0604030504040204" pitchFamily="34" charset="0"/>
                <a:cs typeface="Verdana" panose="020B0604030504040204" pitchFamily="34" charset="0"/>
              </a:rPr>
              <a:t>DVFS?</a:t>
            </a:r>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5">
            <a:extLst>
              <a:ext uri="{FF2B5EF4-FFF2-40B4-BE49-F238E27FC236}">
                <a16:creationId xmlns:a16="http://schemas.microsoft.com/office/drawing/2014/main" id="{80066DEF-93D9-3A7F-08E0-C702BD9A4661}"/>
              </a:ext>
            </a:extLst>
          </p:cNvPr>
          <p:cNvPicPr>
            <a:picLocks noChangeAspect="1"/>
          </p:cNvPicPr>
          <p:nvPr/>
        </p:nvPicPr>
        <p:blipFill>
          <a:blip r:embed="rId3"/>
          <a:stretch>
            <a:fillRect/>
          </a:stretch>
        </p:blipFill>
        <p:spPr>
          <a:xfrm>
            <a:off x="1161832" y="2157686"/>
            <a:ext cx="3023914" cy="3023914"/>
          </a:xfrm>
          <a:prstGeom prst="rect">
            <a:avLst/>
          </a:prstGeom>
        </p:spPr>
      </p:pic>
      <p:pic>
        <p:nvPicPr>
          <p:cNvPr id="7" name="Picture 6">
            <a:extLst>
              <a:ext uri="{FF2B5EF4-FFF2-40B4-BE49-F238E27FC236}">
                <a16:creationId xmlns:a16="http://schemas.microsoft.com/office/drawing/2014/main" id="{3C073FA0-DA0D-BCB6-B077-904D479B6AF0}"/>
              </a:ext>
            </a:extLst>
          </p:cNvPr>
          <p:cNvPicPr>
            <a:picLocks noChangeAspect="1"/>
          </p:cNvPicPr>
          <p:nvPr/>
        </p:nvPicPr>
        <p:blipFill>
          <a:blip r:embed="rId4"/>
          <a:stretch>
            <a:fillRect/>
          </a:stretch>
        </p:blipFill>
        <p:spPr>
          <a:xfrm>
            <a:off x="8166099" y="2157686"/>
            <a:ext cx="3023914" cy="3023914"/>
          </a:xfrm>
          <a:prstGeom prst="rect">
            <a:avLst/>
          </a:prstGeom>
        </p:spPr>
      </p:pic>
      <p:pic>
        <p:nvPicPr>
          <p:cNvPr id="8" name="Picture 7">
            <a:extLst>
              <a:ext uri="{FF2B5EF4-FFF2-40B4-BE49-F238E27FC236}">
                <a16:creationId xmlns:a16="http://schemas.microsoft.com/office/drawing/2014/main" id="{63B06076-13D5-1175-B57F-C6F8E0EA2556}"/>
              </a:ext>
            </a:extLst>
          </p:cNvPr>
          <p:cNvPicPr>
            <a:picLocks noChangeAspect="1"/>
          </p:cNvPicPr>
          <p:nvPr/>
        </p:nvPicPr>
        <p:blipFill>
          <a:blip r:embed="rId5"/>
          <a:stretch>
            <a:fillRect/>
          </a:stretch>
        </p:blipFill>
        <p:spPr>
          <a:xfrm>
            <a:off x="5062483" y="2475187"/>
            <a:ext cx="2067034" cy="2067034"/>
          </a:xfrm>
          <a:prstGeom prst="rect">
            <a:avLst/>
          </a:prstGeom>
        </p:spPr>
      </p:pic>
    </p:spTree>
    <p:extLst>
      <p:ext uri="{BB962C8B-B14F-4D97-AF65-F5344CB8AC3E}">
        <p14:creationId xmlns:p14="http://schemas.microsoft.com/office/powerpoint/2010/main" val="3929226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9764B-D701-1DD3-DE1F-63A75ED3C22A}"/>
              </a:ext>
            </a:extLst>
          </p:cNvPr>
          <p:cNvSpPr>
            <a:spLocks noGrp="1"/>
          </p:cNvSpPr>
          <p:nvPr>
            <p:ph type="title"/>
          </p:nvPr>
        </p:nvSpPr>
        <p:spPr>
          <a:xfrm>
            <a:off x="294289" y="180608"/>
            <a:ext cx="11193517" cy="884864"/>
          </a:xfrm>
        </p:spPr>
        <p:txBody>
          <a:bodyPr>
            <a:normAutofit/>
          </a:bodyPr>
          <a:lstStyle/>
          <a:p>
            <a:r>
              <a:rPr lang="en-US" altLang="zh-TW" sz="4400" dirty="0">
                <a:latin typeface="Verdana" panose="020B0604030504040204" pitchFamily="34" charset="0"/>
                <a:ea typeface="Verdana" panose="020B0604030504040204" pitchFamily="34" charset="0"/>
                <a:cs typeface="Verdana" panose="020B0604030504040204" pitchFamily="34" charset="0"/>
              </a:rPr>
              <a:t>Prediction</a:t>
            </a:r>
            <a:r>
              <a:rPr lang="zh-TW" altLang="en-US" sz="4400" dirty="0">
                <a:latin typeface="Verdana" panose="020B0604030504040204" pitchFamily="34" charset="0"/>
                <a:cs typeface="Verdana" panose="020B0604030504040204" pitchFamily="34" charset="0"/>
              </a:rPr>
              <a:t> </a:t>
            </a:r>
            <a:r>
              <a:rPr lang="en-US" altLang="zh-TW" sz="4400" dirty="0">
                <a:latin typeface="Verdana" panose="020B0604030504040204" pitchFamily="34" charset="0"/>
                <a:ea typeface="Verdana" panose="020B0604030504040204" pitchFamily="34" charset="0"/>
                <a:cs typeface="Verdana" panose="020B0604030504040204" pitchFamily="34" charset="0"/>
              </a:rPr>
              <a:t>Modeling</a:t>
            </a:r>
            <a:r>
              <a:rPr lang="zh-TW" altLang="en-US" sz="4400" dirty="0">
                <a:latin typeface="Verdana" panose="020B0604030504040204" pitchFamily="34" charset="0"/>
                <a:cs typeface="Verdana" panose="020B0604030504040204" pitchFamily="34" charset="0"/>
              </a:rPr>
              <a:t> </a:t>
            </a:r>
            <a:r>
              <a:rPr lang="en-US" altLang="zh-TW" sz="4400" dirty="0">
                <a:latin typeface="Verdana" panose="020B0604030504040204" pitchFamily="34" charset="0"/>
                <a:ea typeface="Verdana" panose="020B0604030504040204" pitchFamily="34" charset="0"/>
                <a:cs typeface="Verdana" panose="020B0604030504040204" pitchFamily="34" charset="0"/>
              </a:rPr>
              <a:t>-</a:t>
            </a:r>
            <a:r>
              <a:rPr lang="zh-TW" altLang="en-US" sz="4400" dirty="0">
                <a:latin typeface="Verdana" panose="020B0604030504040204" pitchFamily="34" charset="0"/>
                <a:cs typeface="Verdana" panose="020B0604030504040204" pitchFamily="34" charset="0"/>
              </a:rPr>
              <a:t> </a:t>
            </a:r>
            <a:r>
              <a:rPr lang="en-US" altLang="zh-TW" sz="4400" dirty="0">
                <a:latin typeface="Verdana" panose="020B0604030504040204" pitchFamily="34" charset="0"/>
                <a:ea typeface="Verdana" panose="020B0604030504040204" pitchFamily="34" charset="0"/>
                <a:cs typeface="Verdana" panose="020B0604030504040204" pitchFamily="34" charset="0"/>
              </a:rPr>
              <a:t>Mechanism</a:t>
            </a:r>
          </a:p>
        </p:txBody>
      </p:sp>
      <p:pic>
        <p:nvPicPr>
          <p:cNvPr id="9218" name="Picture 2">
            <a:extLst>
              <a:ext uri="{FF2B5EF4-FFF2-40B4-BE49-F238E27FC236}">
                <a16:creationId xmlns:a16="http://schemas.microsoft.com/office/drawing/2014/main" id="{FDFF48AF-B801-8153-55AD-DBAFABF9F0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15" r="3293"/>
          <a:stretch/>
        </p:blipFill>
        <p:spPr bwMode="auto">
          <a:xfrm>
            <a:off x="5261479" y="1694884"/>
            <a:ext cx="6653049" cy="37462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27B5C76-65B3-A647-17EE-3CD112D23BAA}"/>
              </a:ext>
            </a:extLst>
          </p:cNvPr>
          <p:cNvSpPr txBox="1"/>
          <p:nvPr/>
        </p:nvSpPr>
        <p:spPr>
          <a:xfrm>
            <a:off x="518159" y="1542484"/>
            <a:ext cx="4602481" cy="4493538"/>
          </a:xfrm>
          <a:prstGeom prst="rect">
            <a:avLst/>
          </a:prstGeom>
          <a:noFill/>
        </p:spPr>
        <p:txBody>
          <a:bodyPr wrap="square">
            <a:spAutoFit/>
          </a:bodyPr>
          <a:lstStyle/>
          <a:p>
            <a:r>
              <a:rPr lang="en-US" sz="2600" dirty="0">
                <a:latin typeface="Verdana" panose="020B0604030504040204" pitchFamily="34" charset="0"/>
                <a:ea typeface="Verdana" panose="020B0604030504040204" pitchFamily="34" charset="0"/>
                <a:cs typeface="Verdana" panose="020B0604030504040204" pitchFamily="34" charset="0"/>
              </a:rPr>
              <a:t>The </a:t>
            </a:r>
            <a:r>
              <a:rPr lang="en-US" altLang="zh-TW" sz="2600" dirty="0">
                <a:latin typeface="Verdana" panose="020B0604030504040204" pitchFamily="34" charset="0"/>
                <a:ea typeface="Verdana" panose="020B0604030504040204" pitchFamily="34" charset="0"/>
                <a:cs typeface="Verdana" panose="020B0604030504040204" pitchFamily="34" charset="0"/>
              </a:rPr>
              <a:t>idea</a:t>
            </a:r>
            <a:r>
              <a:rPr lang="en-US" sz="2600" dirty="0">
                <a:latin typeface="Verdana" panose="020B0604030504040204" pitchFamily="34" charset="0"/>
                <a:ea typeface="Verdana" panose="020B0604030504040204" pitchFamily="34" charset="0"/>
                <a:cs typeface="Verdana" panose="020B0604030504040204" pitchFamily="34" charset="0"/>
              </a:rPr>
              <a:t> of the prediction mechanism </a:t>
            </a:r>
            <a:r>
              <a:rPr lang="en-US" altLang="zh-TW" sz="2600" dirty="0">
                <a:latin typeface="Verdana" panose="020B0604030504040204" pitchFamily="34" charset="0"/>
                <a:ea typeface="Verdana" panose="020B0604030504040204" pitchFamily="34" charset="0"/>
                <a:cs typeface="Verdana" panose="020B0604030504040204" pitchFamily="34" charset="0"/>
              </a:rPr>
              <a:t>is</a:t>
            </a:r>
            <a:r>
              <a:rPr lang="en-US" sz="2600" dirty="0">
                <a:latin typeface="Verdana" panose="020B0604030504040204" pitchFamily="34" charset="0"/>
                <a:ea typeface="Verdana" panose="020B0604030504040204" pitchFamily="34" charset="0"/>
                <a:cs typeface="Verdana" panose="020B0604030504040204" pitchFamily="34" charset="0"/>
              </a:rPr>
              <a:t> to predict the utilization of CPUs by </a:t>
            </a:r>
            <a:r>
              <a:rPr lang="en-US" sz="2600" b="1" dirty="0">
                <a:solidFill>
                  <a:srgbClr val="FF0000"/>
                </a:solidFill>
                <a:latin typeface="Verdana" panose="020B0604030504040204" pitchFamily="34" charset="0"/>
                <a:ea typeface="Verdana" panose="020B0604030504040204" pitchFamily="34" charset="0"/>
                <a:cs typeface="Verdana" panose="020B0604030504040204" pitchFamily="34" charset="0"/>
              </a:rPr>
              <a:t>using a migrator</a:t>
            </a:r>
            <a:r>
              <a:rPr lang="en-US" sz="2600" dirty="0">
                <a:latin typeface="Verdana" panose="020B0604030504040204" pitchFamily="34" charset="0"/>
                <a:ea typeface="Verdana" panose="020B0604030504040204" pitchFamily="34" charset="0"/>
                <a:cs typeface="Verdana" panose="020B0604030504040204" pitchFamily="34" charset="0"/>
              </a:rPr>
              <a:t>, which proactively </a:t>
            </a:r>
            <a:r>
              <a:rPr lang="en-US" sz="2600" b="1" dirty="0">
                <a:solidFill>
                  <a:srgbClr val="FF0000"/>
                </a:solidFill>
                <a:latin typeface="Verdana" panose="020B0604030504040204" pitchFamily="34" charset="0"/>
                <a:ea typeface="Verdana" panose="020B0604030504040204" pitchFamily="34" charset="0"/>
                <a:cs typeface="Verdana" panose="020B0604030504040204" pitchFamily="34" charset="0"/>
              </a:rPr>
              <a:t>mitigates the processes </a:t>
            </a:r>
            <a:r>
              <a:rPr lang="en-US" sz="2600" dirty="0">
                <a:latin typeface="Verdana" panose="020B0604030504040204" pitchFamily="34" charset="0"/>
                <a:ea typeface="Verdana" panose="020B0604030504040204" pitchFamily="34" charset="0"/>
                <a:cs typeface="Verdana" panose="020B0604030504040204" pitchFamily="34" charset="0"/>
              </a:rPr>
              <a:t>into available CPU cores, the </a:t>
            </a:r>
            <a:r>
              <a:rPr lang="en-US" sz="2600" dirty="0">
                <a:solidFill>
                  <a:srgbClr val="FF0000"/>
                </a:solidFill>
                <a:latin typeface="Verdana" panose="020B0604030504040204" pitchFamily="34" charset="0"/>
                <a:ea typeface="Verdana" panose="020B0604030504040204" pitchFamily="34" charset="0"/>
                <a:cs typeface="Verdana" panose="020B0604030504040204" pitchFamily="34" charset="0"/>
              </a:rPr>
              <a:t>idle cores will be shut down</a:t>
            </a:r>
            <a:r>
              <a:rPr lang="zh-TW" altLang="en-US" sz="2600" dirty="0">
                <a:solidFill>
                  <a:srgbClr val="FF0000"/>
                </a:solidFill>
                <a:latin typeface="Verdana" panose="020B0604030504040204" pitchFamily="34" charset="0"/>
                <a:cs typeface="Verdana" panose="020B0604030504040204" pitchFamily="34" charset="0"/>
              </a:rPr>
              <a:t> </a:t>
            </a:r>
            <a:r>
              <a:rPr lang="en-US" altLang="zh-TW" sz="2600" dirty="0">
                <a:solidFill>
                  <a:srgbClr val="FF0000"/>
                </a:solidFill>
                <a:latin typeface="Verdana" panose="020B0604030504040204" pitchFamily="34" charset="0"/>
                <a:ea typeface="Verdana" panose="020B0604030504040204" pitchFamily="34" charset="0"/>
                <a:cs typeface="Verdana" panose="020B0604030504040204" pitchFamily="34" charset="0"/>
              </a:rPr>
              <a:t>or</a:t>
            </a:r>
            <a:r>
              <a:rPr lang="zh-TW" altLang="en-US" sz="2600" dirty="0">
                <a:solidFill>
                  <a:srgbClr val="FF0000"/>
                </a:solidFill>
                <a:latin typeface="Verdana" panose="020B0604030504040204" pitchFamily="34" charset="0"/>
                <a:cs typeface="Verdana" panose="020B0604030504040204" pitchFamily="34" charset="0"/>
              </a:rPr>
              <a:t> </a:t>
            </a:r>
            <a:r>
              <a:rPr lang="en-US" altLang="zh-TW" sz="2600" dirty="0">
                <a:solidFill>
                  <a:srgbClr val="FF0000"/>
                </a:solidFill>
                <a:latin typeface="Verdana" panose="020B0604030504040204" pitchFamily="34" charset="0"/>
                <a:ea typeface="Verdana" panose="020B0604030504040204" pitchFamily="34" charset="0"/>
                <a:cs typeface="Verdana" panose="020B0604030504040204" pitchFamily="34" charset="0"/>
              </a:rPr>
              <a:t>standby</a:t>
            </a:r>
            <a:r>
              <a:rPr lang="zh-TW" altLang="en-US" sz="2600" dirty="0">
                <a:solidFill>
                  <a:srgbClr val="FF0000"/>
                </a:solidFill>
                <a:latin typeface="Verdana" panose="020B0604030504040204" pitchFamily="34" charset="0"/>
                <a:cs typeface="Verdana" panose="020B0604030504040204" pitchFamily="34" charset="0"/>
              </a:rPr>
              <a:t> </a:t>
            </a:r>
            <a:r>
              <a:rPr lang="en-US" sz="2600" dirty="0">
                <a:latin typeface="Verdana" panose="020B0604030504040204" pitchFamily="34" charset="0"/>
                <a:ea typeface="Verdana" panose="020B0604030504040204" pitchFamily="34" charset="0"/>
                <a:cs typeface="Verdana" panose="020B0604030504040204" pitchFamily="34" charset="0"/>
              </a:rPr>
              <a:t>and </a:t>
            </a:r>
            <a:r>
              <a:rPr lang="en-US" sz="2600" dirty="0">
                <a:solidFill>
                  <a:srgbClr val="FF0000"/>
                </a:solidFill>
                <a:latin typeface="Verdana" panose="020B0604030504040204" pitchFamily="34" charset="0"/>
                <a:ea typeface="Verdana" panose="020B0604030504040204" pitchFamily="34" charset="0"/>
                <a:cs typeface="Verdana" panose="020B0604030504040204" pitchFamily="34" charset="0"/>
              </a:rPr>
              <a:t>power consumption could be reduced</a:t>
            </a:r>
            <a:r>
              <a:rPr lang="en-US" sz="2600"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1642662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73E6C-422C-E3A2-817D-6371020742E0}"/>
              </a:ext>
            </a:extLst>
          </p:cNvPr>
          <p:cNvSpPr>
            <a:spLocks noGrp="1"/>
          </p:cNvSpPr>
          <p:nvPr>
            <p:ph type="title"/>
          </p:nvPr>
        </p:nvSpPr>
        <p:spPr>
          <a:xfrm>
            <a:off x="609600" y="356164"/>
            <a:ext cx="10972800" cy="832313"/>
          </a:xfrm>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Effectiveness of Prediction Modeling</a:t>
            </a:r>
          </a:p>
        </p:txBody>
      </p:sp>
      <p:pic>
        <p:nvPicPr>
          <p:cNvPr id="10242" name="Picture 2">
            <a:extLst>
              <a:ext uri="{FF2B5EF4-FFF2-40B4-BE49-F238E27FC236}">
                <a16:creationId xmlns:a16="http://schemas.microsoft.com/office/drawing/2014/main" id="{E6F9AA9B-CB45-69A5-84F6-715CBE288C3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 y="2115543"/>
            <a:ext cx="5129048" cy="397013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D9F11D96-2910-59B6-97B0-9AE2456EFC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6149" y="2146389"/>
            <a:ext cx="5089197" cy="393929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A7753E75-2EC5-FB2A-CB0E-42FE4C3CF36F}"/>
              </a:ext>
            </a:extLst>
          </p:cNvPr>
          <p:cNvCxnSpPr>
            <a:cxnSpLocks/>
          </p:cNvCxnSpPr>
          <p:nvPr/>
        </p:nvCxnSpPr>
        <p:spPr>
          <a:xfrm flipH="1">
            <a:off x="6568966" y="4309241"/>
            <a:ext cx="431975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8BA1F41-CC04-8A28-AF33-4FD49457494D}"/>
              </a:ext>
            </a:extLst>
          </p:cNvPr>
          <p:cNvSpPr txBox="1"/>
          <p:nvPr/>
        </p:nvSpPr>
        <p:spPr>
          <a:xfrm>
            <a:off x="6761436" y="3915945"/>
            <a:ext cx="1839311" cy="369332"/>
          </a:xfrm>
          <a:prstGeom prst="rect">
            <a:avLst/>
          </a:prstGeom>
          <a:noFill/>
        </p:spPr>
        <p:txBody>
          <a:bodyPr wrap="square" rtlCol="0">
            <a:spAutoFit/>
          </a:bodyPr>
          <a:lstStyle/>
          <a:p>
            <a:r>
              <a:rPr lang="en-US" b="1" dirty="0">
                <a:solidFill>
                  <a:srgbClr val="FF0000"/>
                </a:solidFill>
                <a:latin typeface="+mj-lt"/>
              </a:rPr>
              <a:t>About 13%</a:t>
            </a:r>
          </a:p>
        </p:txBody>
      </p:sp>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959C646D-7729-D4BB-253E-0C69FF1E7AF3}"/>
                  </a:ext>
                </a:extLst>
              </p14:cNvPr>
              <p14:cNvContentPartPr/>
              <p14:nvPr/>
            </p14:nvContentPartPr>
            <p14:xfrm>
              <a:off x="3427022" y="3235316"/>
              <a:ext cx="2104920" cy="788400"/>
            </p14:xfrm>
          </p:contentPart>
        </mc:Choice>
        <mc:Fallback xmlns="">
          <p:pic>
            <p:nvPicPr>
              <p:cNvPr id="14" name="Ink 13">
                <a:extLst>
                  <a:ext uri="{FF2B5EF4-FFF2-40B4-BE49-F238E27FC236}">
                    <a16:creationId xmlns:a16="http://schemas.microsoft.com/office/drawing/2014/main" id="{959C646D-7729-D4BB-253E-0C69FF1E7AF3}"/>
                  </a:ext>
                </a:extLst>
              </p:cNvPr>
              <p:cNvPicPr/>
              <p:nvPr/>
            </p:nvPicPr>
            <p:blipFill>
              <a:blip r:embed="rId6"/>
              <a:stretch>
                <a:fillRect/>
              </a:stretch>
            </p:blipFill>
            <p:spPr>
              <a:xfrm>
                <a:off x="3409022" y="3217676"/>
                <a:ext cx="2140560" cy="824040"/>
              </a:xfrm>
              <a:prstGeom prst="rect">
                <a:avLst/>
              </a:prstGeom>
            </p:spPr>
          </p:pic>
        </mc:Fallback>
      </mc:AlternateContent>
    </p:spTree>
    <p:extLst>
      <p:ext uri="{BB962C8B-B14F-4D97-AF65-F5344CB8AC3E}">
        <p14:creationId xmlns:p14="http://schemas.microsoft.com/office/powerpoint/2010/main" val="3623349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5B64F-5083-6795-1B3B-76BA997AA1B8}"/>
              </a:ext>
            </a:extLst>
          </p:cNvPr>
          <p:cNvSpPr>
            <a:spLocks noGrp="1"/>
          </p:cNvSpPr>
          <p:nvPr>
            <p:ph type="title"/>
          </p:nvPr>
        </p:nvSpPr>
        <p:spPr>
          <a:xfrm>
            <a:off x="609600" y="341147"/>
            <a:ext cx="10972800" cy="748230"/>
          </a:xfrm>
        </p:spPr>
        <p:txBody>
          <a:bodyPr>
            <a:normAutofit fontScale="90000"/>
          </a:bodyPr>
          <a:lstStyle/>
          <a:p>
            <a:r>
              <a:rPr lang="en-US" altLang="zh-TW" dirty="0">
                <a:latin typeface="Verdana" panose="020B0604030504040204" pitchFamily="34" charset="0"/>
                <a:ea typeface="Verdana" panose="020B0604030504040204" pitchFamily="34" charset="0"/>
                <a:cs typeface="Verdana" panose="020B0604030504040204" pitchFamily="34" charset="0"/>
              </a:rPr>
              <a:t>Discussion</a:t>
            </a:r>
            <a:r>
              <a:rPr lang="zh-TW" altLang="en-US" dirty="0">
                <a:latin typeface="Verdana" panose="020B0604030504040204" pitchFamily="34" charset="0"/>
                <a:cs typeface="Verdana" panose="020B0604030504040204" pitchFamily="34" charset="0"/>
              </a:rPr>
              <a:t> </a:t>
            </a:r>
            <a:r>
              <a:rPr lang="en-US" altLang="zh-TW" dirty="0">
                <a:latin typeface="Verdana" panose="020B0604030504040204" pitchFamily="34" charset="0"/>
                <a:ea typeface="Verdana" panose="020B0604030504040204" pitchFamily="34" charset="0"/>
                <a:cs typeface="Verdana" panose="020B0604030504040204" pitchFamily="34" charset="0"/>
              </a:rPr>
              <a:t>&amp;</a:t>
            </a:r>
            <a:r>
              <a:rPr lang="zh-TW" altLang="en-US" dirty="0">
                <a:latin typeface="Verdana" panose="020B0604030504040204" pitchFamily="34" charset="0"/>
                <a:cs typeface="Verdana" panose="020B0604030504040204" pitchFamily="34" charset="0"/>
              </a:rPr>
              <a:t> </a:t>
            </a:r>
            <a:r>
              <a:rPr lang="en-US" altLang="zh-TW" dirty="0">
                <a:latin typeface="Verdana" panose="020B0604030504040204" pitchFamily="34" charset="0"/>
                <a:ea typeface="Verdana" panose="020B0604030504040204" pitchFamily="34" charset="0"/>
                <a:cs typeface="Verdana" panose="020B0604030504040204" pitchFamily="34" charset="0"/>
              </a:rPr>
              <a:t>Conclusion</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a:extLst>
              <a:ext uri="{FF2B5EF4-FFF2-40B4-BE49-F238E27FC236}">
                <a16:creationId xmlns:a16="http://schemas.microsoft.com/office/drawing/2014/main" id="{3049E1B8-4846-BE5E-E59D-4077DBF76ADA}"/>
              </a:ext>
            </a:extLst>
          </p:cNvPr>
          <p:cNvSpPr>
            <a:spLocks noGrp="1"/>
          </p:cNvSpPr>
          <p:nvPr>
            <p:ph idx="1"/>
          </p:nvPr>
        </p:nvSpPr>
        <p:spPr>
          <a:xfrm>
            <a:off x="609600" y="1219201"/>
            <a:ext cx="10972800" cy="5105400"/>
          </a:xfrm>
        </p:spPr>
        <p:txBody>
          <a:bodyPr>
            <a:normAutofit lnSpcReduction="10000"/>
          </a:bodyPr>
          <a:lstStyle/>
          <a:p>
            <a:pPr marL="342900" indent="-342900">
              <a:buFont typeface="Arial" panose="020B0604020202020204" pitchFamily="34" charset="0"/>
              <a:buChar char="•"/>
            </a:pPr>
            <a:r>
              <a:rPr lang="en-US" sz="2400" dirty="0">
                <a:latin typeface="Verdana" panose="020B0604030504040204" pitchFamily="34" charset="0"/>
                <a:ea typeface="Verdana" panose="020B0604030504040204" pitchFamily="34" charset="0"/>
                <a:cs typeface="Verdana" panose="020B0604030504040204" pitchFamily="34" charset="0"/>
              </a:rPr>
              <a:t>NUMA Optimizations: It emphasizes the significance of optimizing for reduced remote access over minimizing CPU contention in NUMA systems for enhancing performance and energy efficiency.</a:t>
            </a:r>
          </a:p>
          <a:p>
            <a:pPr marL="342900" indent="-342900">
              <a:buFont typeface="Arial" panose="020B0604020202020204" pitchFamily="34" charset="0"/>
              <a:buChar char="•"/>
            </a:pPr>
            <a:r>
              <a:rPr lang="en-US" sz="2400" dirty="0">
                <a:latin typeface="Verdana" panose="020B0604030504040204" pitchFamily="34" charset="0"/>
                <a:ea typeface="Verdana" panose="020B0604030504040204" pitchFamily="34" charset="0"/>
                <a:cs typeface="Verdana" panose="020B0604030504040204" pitchFamily="34" charset="0"/>
              </a:rPr>
              <a:t>DVFS Analysis: The paper discusses the limitations of Dynamic Voltage and Frequency Scaling (DVFS) due to advancements in CPU and platform architectures. It suggests that simple power management policies may offer better energy savings.</a:t>
            </a:r>
          </a:p>
          <a:p>
            <a:pPr marL="342900" indent="-342900">
              <a:buFont typeface="Arial" panose="020B0604020202020204" pitchFamily="34" charset="0"/>
              <a:buChar char="•"/>
            </a:pPr>
            <a:r>
              <a:rPr lang="en-US" sz="2400" dirty="0">
                <a:latin typeface="Verdana" panose="020B0604030504040204" pitchFamily="34" charset="0"/>
                <a:ea typeface="Verdana" panose="020B0604030504040204" pitchFamily="34" charset="0"/>
                <a:cs typeface="Verdana" panose="020B0604030504040204" pitchFamily="34" charset="0"/>
              </a:rPr>
              <a:t>Predictive Models for Energy Savings: It highlights the potential of using machine learning-based predictive models to forecast system workload and dynamically adjust resources, thereby achieving significant energy savings.</a:t>
            </a:r>
            <a:br>
              <a:rPr lang="en-US" sz="2400" dirty="0">
                <a:latin typeface="Verdana" panose="020B0604030504040204" pitchFamily="34" charset="0"/>
                <a:ea typeface="Verdana" panose="020B0604030504040204" pitchFamily="34" charset="0"/>
                <a:cs typeface="Verdana" panose="020B0604030504040204" pitchFamily="34" charset="0"/>
              </a:rPr>
            </a:br>
            <a:endParaRPr lang="en-US" sz="2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49690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FD50C-6F18-F4F7-6B3A-D27A68869540}"/>
              </a:ext>
            </a:extLst>
          </p:cNvPr>
          <p:cNvSpPr>
            <a:spLocks noGrp="1"/>
          </p:cNvSpPr>
          <p:nvPr>
            <p:ph type="title"/>
          </p:nvPr>
        </p:nvSpPr>
        <p:spPr>
          <a:xfrm>
            <a:off x="609600" y="365259"/>
            <a:ext cx="10972800" cy="700006"/>
          </a:xfrm>
        </p:spPr>
        <p:txBody>
          <a:bodyPr>
            <a:normAutofit fontScale="90000"/>
          </a:bodyPr>
          <a:lstStyle/>
          <a:p>
            <a:r>
              <a:rPr lang="en-US" altLang="zh-TW" dirty="0">
                <a:latin typeface="Verdana" panose="020B0604030504040204" pitchFamily="34" charset="0"/>
                <a:ea typeface="Verdana" panose="020B0604030504040204" pitchFamily="34" charset="0"/>
                <a:cs typeface="Verdana" panose="020B0604030504040204" pitchFamily="34" charset="0"/>
              </a:rPr>
              <a:t>References</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a:extLst>
              <a:ext uri="{FF2B5EF4-FFF2-40B4-BE49-F238E27FC236}">
                <a16:creationId xmlns:a16="http://schemas.microsoft.com/office/drawing/2014/main" id="{8795D231-88FC-224F-6C35-C357447C7AE7}"/>
              </a:ext>
            </a:extLst>
          </p:cNvPr>
          <p:cNvSpPr>
            <a:spLocks noGrp="1"/>
          </p:cNvSpPr>
          <p:nvPr>
            <p:ph idx="1"/>
          </p:nvPr>
        </p:nvSpPr>
        <p:spPr>
          <a:xfrm>
            <a:off x="609600" y="1398494"/>
            <a:ext cx="10972800" cy="4744244"/>
          </a:xfrm>
        </p:spPr>
        <p:txBody>
          <a:bodyPr>
            <a:normAutofit fontScale="92500" lnSpcReduction="10000"/>
          </a:bodyPr>
          <a:lstStyle/>
          <a:p>
            <a:r>
              <a:rPr lang="en-US" sz="2800" dirty="0">
                <a:latin typeface="Verdana" panose="020B0604030504040204" pitchFamily="34" charset="0"/>
                <a:ea typeface="Verdana" panose="020B0604030504040204" pitchFamily="34" charset="0"/>
                <a:cs typeface="Verdana" panose="020B0604030504040204" pitchFamily="34" charset="0"/>
              </a:rPr>
              <a:t>[1] J. Qian, H. Jiang, W. </a:t>
            </a:r>
            <a:r>
              <a:rPr lang="en-US" sz="2800" dirty="0" err="1">
                <a:latin typeface="Verdana" panose="020B0604030504040204" pitchFamily="34" charset="0"/>
                <a:ea typeface="Verdana" panose="020B0604030504040204" pitchFamily="34" charset="0"/>
                <a:cs typeface="Verdana" panose="020B0604030504040204" pitchFamily="34" charset="0"/>
              </a:rPr>
              <a:t>Srisa</a:t>
            </a:r>
            <a:r>
              <a:rPr lang="en-US" sz="2800" dirty="0">
                <a:latin typeface="Verdana" panose="020B0604030504040204" pitchFamily="34" charset="0"/>
                <a:ea typeface="Verdana" panose="020B0604030504040204" pitchFamily="34" charset="0"/>
                <a:cs typeface="Verdana" panose="020B0604030504040204" pitchFamily="34" charset="0"/>
              </a:rPr>
              <a:t>-an, and S. Seth, "Energy-efficient I/O Thread Schedulers for </a:t>
            </a:r>
            <a:r>
              <a:rPr lang="en-US" sz="2800" dirty="0" err="1">
                <a:latin typeface="Verdana" panose="020B0604030504040204" pitchFamily="34" charset="0"/>
                <a:ea typeface="Verdana" panose="020B0604030504040204" pitchFamily="34" charset="0"/>
                <a:cs typeface="Verdana" panose="020B0604030504040204" pitchFamily="34" charset="0"/>
              </a:rPr>
              <a:t>NVMe</a:t>
            </a:r>
            <a:r>
              <a:rPr lang="en-US" sz="2800" dirty="0">
                <a:latin typeface="Verdana" panose="020B0604030504040204" pitchFamily="34" charset="0"/>
                <a:ea typeface="Verdana" panose="020B0604030504040204" pitchFamily="34" charset="0"/>
                <a:cs typeface="Verdana" panose="020B0604030504040204" pitchFamily="34" charset="0"/>
              </a:rPr>
              <a:t> SSDs on NUMA.",2017.</a:t>
            </a:r>
          </a:p>
          <a:p>
            <a:r>
              <a:rPr lang="en-US" sz="2800" dirty="0">
                <a:latin typeface="Verdana" panose="020B0604030504040204" pitchFamily="34" charset="0"/>
                <a:ea typeface="Verdana" panose="020B0604030504040204" pitchFamily="34" charset="0"/>
                <a:cs typeface="Verdana" panose="020B0604030504040204" pitchFamily="34" charset="0"/>
              </a:rPr>
              <a:t>[</a:t>
            </a:r>
            <a:r>
              <a:rPr lang="en-US" altLang="zh-TW" sz="2800" dirty="0">
                <a:latin typeface="Verdana" panose="020B0604030504040204" pitchFamily="34" charset="0"/>
                <a:ea typeface="Verdana" panose="020B0604030504040204" pitchFamily="34" charset="0"/>
                <a:cs typeface="Verdana" panose="020B0604030504040204" pitchFamily="34" charset="0"/>
              </a:rPr>
              <a:t>2</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D.</a:t>
            </a:r>
            <a:r>
              <a:rPr lang="zh-TW" altLang="en-US" sz="2800" dirty="0">
                <a:latin typeface="Verdana" panose="020B0604030504040204" pitchFamily="34" charset="0"/>
                <a:ea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Gaurav,</a:t>
            </a:r>
            <a:r>
              <a:rPr lang="zh-TW" altLang="en-US" sz="2800" dirty="0">
                <a:latin typeface="Verdana" panose="020B0604030504040204" pitchFamily="34" charset="0"/>
                <a:ea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K.</a:t>
            </a:r>
            <a:r>
              <a:rPr lang="zh-TW" altLang="en-US" sz="2800" dirty="0">
                <a:latin typeface="Verdana" panose="020B0604030504040204" pitchFamily="34" charset="0"/>
                <a:ea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–P.</a:t>
            </a:r>
            <a:r>
              <a:rPr lang="zh-TW" altLang="en-US" sz="2800" dirty="0">
                <a:latin typeface="Verdana" panose="020B0604030504040204" pitchFamily="34" charset="0"/>
                <a:ea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Kishore,</a:t>
            </a:r>
            <a:r>
              <a:rPr lang="zh-TW" altLang="en-US" sz="2800" dirty="0">
                <a:latin typeface="Verdana" panose="020B0604030504040204" pitchFamily="34" charset="0"/>
                <a:ea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R.</a:t>
            </a:r>
            <a:r>
              <a:rPr lang="zh-TW" altLang="en-US" sz="2800" dirty="0">
                <a:latin typeface="Verdana" panose="020B0604030504040204" pitchFamily="34" charset="0"/>
                <a:ea typeface="Verdana" panose="020B0604030504040204" pitchFamily="34" charset="0"/>
                <a:cs typeface="Verdana" panose="020B0604030504040204" pitchFamily="34" charset="0"/>
              </a:rPr>
              <a:t> </a:t>
            </a:r>
            <a:r>
              <a:rPr lang="en-US" altLang="zh-TW" sz="2800" dirty="0" err="1">
                <a:latin typeface="Verdana" panose="020B0604030504040204" pitchFamily="34" charset="0"/>
                <a:ea typeface="Verdana" panose="020B0604030504040204" pitchFamily="34" charset="0"/>
                <a:cs typeface="Verdana" panose="020B0604030504040204" pitchFamily="34" charset="0"/>
              </a:rPr>
              <a:t>Tajana</a:t>
            </a:r>
            <a:r>
              <a:rPr lang="en-US" altLang="zh-TW" sz="2800" dirty="0">
                <a:latin typeface="Verdana" panose="020B0604030504040204" pitchFamily="34" charset="0"/>
                <a:ea typeface="Verdana" panose="020B0604030504040204" pitchFamily="34" charset="0"/>
                <a:cs typeface="Verdana" panose="020B0604030504040204" pitchFamily="34" charset="0"/>
              </a:rPr>
              <a:t>,</a:t>
            </a:r>
            <a:r>
              <a:rPr lang="zh-TW" alt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a:latin typeface="Verdana" panose="020B0604030504040204" pitchFamily="34" charset="0"/>
                <a:ea typeface="Verdana" panose="020B0604030504040204" pitchFamily="34" charset="0"/>
                <a:cs typeface="Verdana" panose="020B0604030504040204" pitchFamily="34" charset="0"/>
              </a:rPr>
              <a:t>“Analysis of Dynamic Voltage Scaling for System Level Energy Management”, 2008</a:t>
            </a:r>
          </a:p>
          <a:p>
            <a:r>
              <a:rPr lang="en-US" sz="2800" dirty="0">
                <a:latin typeface="Verdana" panose="020B0604030504040204" pitchFamily="34" charset="0"/>
                <a:ea typeface="Verdana" panose="020B0604030504040204" pitchFamily="34" charset="0"/>
                <a:cs typeface="Verdana" panose="020B0604030504040204" pitchFamily="34" charset="0"/>
              </a:rPr>
              <a:t>[</a:t>
            </a:r>
            <a:r>
              <a:rPr lang="en-US" altLang="zh-TW" sz="2800" dirty="0">
                <a:latin typeface="Verdana" panose="020B0604030504040204" pitchFamily="34" charset="0"/>
                <a:ea typeface="Verdana" panose="020B0604030504040204" pitchFamily="34" charset="0"/>
                <a:cs typeface="Verdana" panose="020B0604030504040204" pitchFamily="34" charset="0"/>
              </a:rPr>
              <a:t>3</a:t>
            </a:r>
            <a:r>
              <a:rPr lang="en-US" sz="2800" dirty="0">
                <a:latin typeface="Verdana" panose="020B0604030504040204" pitchFamily="34" charset="0"/>
                <a:ea typeface="Verdana" panose="020B0604030504040204" pitchFamily="34" charset="0"/>
                <a:cs typeface="Verdana" panose="020B0604030504040204" pitchFamily="34" charset="0"/>
              </a:rPr>
              <a:t>] D. -M. Bui, T. Huynh-The, S. Lee, Y. Yoon and S. Jun</a:t>
            </a:r>
            <a:r>
              <a:rPr lang="en-US" altLang="zh-TW" sz="2800" dirty="0">
                <a:latin typeface="Verdana" panose="020B0604030504040204" pitchFamily="34" charset="0"/>
                <a:ea typeface="Verdana" panose="020B0604030504040204" pitchFamily="34" charset="0"/>
                <a:cs typeface="Verdana" panose="020B0604030504040204" pitchFamily="34" charset="0"/>
              </a:rPr>
              <a:t>,</a:t>
            </a:r>
            <a:r>
              <a:rPr lang="zh-TW" altLang="en-US" sz="2800" dirty="0">
                <a:latin typeface="Verdana" panose="020B0604030504040204" pitchFamily="34" charset="0"/>
                <a:ea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a:t>
            </a:r>
            <a:r>
              <a:rPr lang="en-US" sz="2800" dirty="0">
                <a:latin typeface="Verdana" panose="020B0604030504040204" pitchFamily="34" charset="0"/>
                <a:ea typeface="Verdana" panose="020B0604030504040204" pitchFamily="34" charset="0"/>
                <a:cs typeface="Verdana" panose="020B0604030504040204" pitchFamily="34" charset="0"/>
              </a:rPr>
              <a:t>Energy Savings in Processor Based on Prediction Technique," 2016.</a:t>
            </a:r>
          </a:p>
          <a:p>
            <a:r>
              <a:rPr lang="en-US" altLang="zh-TW" sz="2800">
                <a:latin typeface="Verdana" panose="020B0604030504040204" pitchFamily="34" charset="0"/>
                <a:ea typeface="Verdana" panose="020B0604030504040204" pitchFamily="34" charset="0"/>
                <a:cs typeface="Verdana" panose="020B0604030504040204" pitchFamily="34" charset="0"/>
              </a:rPr>
              <a:t>[4] https://zhuanlan.zhihu.com/p/372441187</a:t>
            </a:r>
            <a:endParaRPr lang="en-US" sz="2800" dirty="0">
              <a:latin typeface="Verdana" panose="020B0604030504040204" pitchFamily="34" charset="0"/>
              <a:ea typeface="Verdana" panose="020B0604030504040204" pitchFamily="34" charset="0"/>
              <a:cs typeface="Verdana" panose="020B0604030504040204" pitchFamily="34" charset="0"/>
            </a:endParaRPr>
          </a:p>
          <a:p>
            <a:br>
              <a:rPr lang="en-US" sz="2800" dirty="0">
                <a:latin typeface="Verdana" panose="020B0604030504040204" pitchFamily="34" charset="0"/>
                <a:ea typeface="Verdana" panose="020B0604030504040204" pitchFamily="34" charset="0"/>
                <a:cs typeface="Verdana" panose="020B0604030504040204" pitchFamily="34" charset="0"/>
              </a:rPr>
            </a:br>
            <a:endParaRPr lang="en-US" sz="2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98564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D26A892-10DB-4D8F-8589-C84BC53281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3E91BD27-0A21-43ED-80E7-0A40F57C80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72946"/>
            <a:ext cx="6721522" cy="6785055"/>
          </a:xfrm>
          <a:custGeom>
            <a:avLst/>
            <a:gdLst>
              <a:gd name="connsiteX0" fmla="*/ 767991 w 6329420"/>
              <a:gd name="connsiteY0" fmla="*/ 731396 h 6389247"/>
              <a:gd name="connsiteX1" fmla="*/ 1299514 w 6329420"/>
              <a:gd name="connsiteY1" fmla="*/ 1262919 h 6389247"/>
              <a:gd name="connsiteX2" fmla="*/ 767991 w 6329420"/>
              <a:gd name="connsiteY2" fmla="*/ 1794442 h 6389247"/>
              <a:gd name="connsiteX3" fmla="*/ 236469 w 6329420"/>
              <a:gd name="connsiteY3" fmla="*/ 1262919 h 6389247"/>
              <a:gd name="connsiteX4" fmla="*/ 767991 w 6329420"/>
              <a:gd name="connsiteY4" fmla="*/ 731396 h 6389247"/>
              <a:gd name="connsiteX5" fmla="*/ 2926094 w 6329420"/>
              <a:gd name="connsiteY5" fmla="*/ 324026 h 6389247"/>
              <a:gd name="connsiteX6" fmla="*/ 3207855 w 6329420"/>
              <a:gd name="connsiteY6" fmla="*/ 605787 h 6389247"/>
              <a:gd name="connsiteX7" fmla="*/ 2926094 w 6329420"/>
              <a:gd name="connsiteY7" fmla="*/ 887548 h 6389247"/>
              <a:gd name="connsiteX8" fmla="*/ 2644333 w 6329420"/>
              <a:gd name="connsiteY8" fmla="*/ 605787 h 6389247"/>
              <a:gd name="connsiteX9" fmla="*/ 2926094 w 6329420"/>
              <a:gd name="connsiteY9" fmla="*/ 324026 h 6389247"/>
              <a:gd name="connsiteX10" fmla="*/ 5761439 w 6329420"/>
              <a:gd name="connsiteY10" fmla="*/ 17664 h 6389247"/>
              <a:gd name="connsiteX11" fmla="*/ 5784727 w 6329420"/>
              <a:gd name="connsiteY11" fmla="*/ 18309 h 6389247"/>
              <a:gd name="connsiteX12" fmla="*/ 6232947 w 6329420"/>
              <a:gd name="connsiteY12" fmla="*/ 102447 h 6389247"/>
              <a:gd name="connsiteX13" fmla="*/ 6329420 w 6329420"/>
              <a:gd name="connsiteY13" fmla="*/ 159335 h 6389247"/>
              <a:gd name="connsiteX14" fmla="*/ 6329420 w 6329420"/>
              <a:gd name="connsiteY14" fmla="*/ 6389247 h 6389247"/>
              <a:gd name="connsiteX15" fmla="*/ 3180387 w 6329420"/>
              <a:gd name="connsiteY15" fmla="*/ 6389247 h 6389247"/>
              <a:gd name="connsiteX16" fmla="*/ 2702967 w 6329420"/>
              <a:gd name="connsiteY16" fmla="*/ 6389247 h 6389247"/>
              <a:gd name="connsiteX17" fmla="*/ 1013739 w 6329420"/>
              <a:gd name="connsiteY17" fmla="*/ 6389247 h 6389247"/>
              <a:gd name="connsiteX18" fmla="*/ 1024183 w 6329420"/>
              <a:gd name="connsiteY18" fmla="*/ 6281366 h 6389247"/>
              <a:gd name="connsiteX19" fmla="*/ 903050 w 6329420"/>
              <a:gd name="connsiteY19" fmla="*/ 5588470 h 6389247"/>
              <a:gd name="connsiteX20" fmla="*/ 273230 w 6329420"/>
              <a:gd name="connsiteY20" fmla="*/ 5151559 h 6389247"/>
              <a:gd name="connsiteX21" fmla="*/ 40189 w 6329420"/>
              <a:gd name="connsiteY21" fmla="*/ 4431326 h 6389247"/>
              <a:gd name="connsiteX22" fmla="*/ 467268 w 6329420"/>
              <a:gd name="connsiteY22" fmla="*/ 3598198 h 6389247"/>
              <a:gd name="connsiteX23" fmla="*/ 3203 w 6329420"/>
              <a:gd name="connsiteY23" fmla="*/ 2797063 h 6389247"/>
              <a:gd name="connsiteX24" fmla="*/ 345913 w 6329420"/>
              <a:gd name="connsiteY24" fmla="*/ 2096653 h 6389247"/>
              <a:gd name="connsiteX25" fmla="*/ 1552774 w 6329420"/>
              <a:gd name="connsiteY25" fmla="*/ 2014542 h 6389247"/>
              <a:gd name="connsiteX26" fmla="*/ 1737708 w 6329420"/>
              <a:gd name="connsiteY26" fmla="*/ 1339596 h 6389247"/>
              <a:gd name="connsiteX27" fmla="*/ 1365343 w 6329420"/>
              <a:gd name="connsiteY27" fmla="*/ 604294 h 6389247"/>
              <a:gd name="connsiteX28" fmla="*/ 1784365 w 6329420"/>
              <a:gd name="connsiteY28" fmla="*/ 110735 h 6389247"/>
              <a:gd name="connsiteX29" fmla="*/ 1881062 w 6329420"/>
              <a:gd name="connsiteY29" fmla="*/ 100098 h 6389247"/>
              <a:gd name="connsiteX30" fmla="*/ 2326675 w 6329420"/>
              <a:gd name="connsiteY30" fmla="*/ 311301 h 6389247"/>
              <a:gd name="connsiteX31" fmla="*/ 2585018 w 6329420"/>
              <a:gd name="connsiteY31" fmla="*/ 1190279 h 6389247"/>
              <a:gd name="connsiteX32" fmla="*/ 2694528 w 6329420"/>
              <a:gd name="connsiteY32" fmla="*/ 1338063 h 6389247"/>
              <a:gd name="connsiteX33" fmla="*/ 2982926 w 6329420"/>
              <a:gd name="connsiteY33" fmla="*/ 1306959 h 6389247"/>
              <a:gd name="connsiteX34" fmla="*/ 3354163 w 6329420"/>
              <a:gd name="connsiteY34" fmla="*/ 881733 h 6389247"/>
              <a:gd name="connsiteX35" fmla="*/ 4299539 w 6329420"/>
              <a:gd name="connsiteY35" fmla="*/ 1304623 h 6389247"/>
              <a:gd name="connsiteX36" fmla="*/ 4625167 w 6329420"/>
              <a:gd name="connsiteY36" fmla="*/ 991486 h 6389247"/>
              <a:gd name="connsiteX37" fmla="*/ 4692533 w 6329420"/>
              <a:gd name="connsiteY37" fmla="*/ 854498 h 6389247"/>
              <a:gd name="connsiteX38" fmla="*/ 5607288 w 6329420"/>
              <a:gd name="connsiteY38" fmla="*/ 28863 h 6389247"/>
              <a:gd name="connsiteX39" fmla="*/ 5761439 w 6329420"/>
              <a:gd name="connsiteY39" fmla="*/ 17664 h 6389247"/>
              <a:gd name="connsiteX40" fmla="*/ 4156539 w 6329420"/>
              <a:gd name="connsiteY40" fmla="*/ 0 h 6389247"/>
              <a:gd name="connsiteX41" fmla="*/ 4663751 w 6329420"/>
              <a:gd name="connsiteY41" fmla="*/ 507212 h 6389247"/>
              <a:gd name="connsiteX42" fmla="*/ 4156539 w 6329420"/>
              <a:gd name="connsiteY42" fmla="*/ 1014424 h 6389247"/>
              <a:gd name="connsiteX43" fmla="*/ 3649327 w 6329420"/>
              <a:gd name="connsiteY43" fmla="*/ 507212 h 6389247"/>
              <a:gd name="connsiteX44" fmla="*/ 4156539 w 6329420"/>
              <a:gd name="connsiteY44" fmla="*/ 0 h 6389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329420" h="6389247">
                <a:moveTo>
                  <a:pt x="767991" y="731396"/>
                </a:moveTo>
                <a:cubicBezTo>
                  <a:pt x="1061543" y="731396"/>
                  <a:pt x="1299514" y="969367"/>
                  <a:pt x="1299514" y="1262919"/>
                </a:cubicBezTo>
                <a:cubicBezTo>
                  <a:pt x="1299514" y="1556471"/>
                  <a:pt x="1061543" y="1794442"/>
                  <a:pt x="767991" y="1794442"/>
                </a:cubicBezTo>
                <a:cubicBezTo>
                  <a:pt x="474439" y="1794442"/>
                  <a:pt x="236469" y="1556471"/>
                  <a:pt x="236469" y="1262919"/>
                </a:cubicBezTo>
                <a:cubicBezTo>
                  <a:pt x="236469" y="969367"/>
                  <a:pt x="474439" y="731396"/>
                  <a:pt x="767991" y="731396"/>
                </a:cubicBezTo>
                <a:close/>
                <a:moveTo>
                  <a:pt x="2926094" y="324026"/>
                </a:moveTo>
                <a:cubicBezTo>
                  <a:pt x="3081706" y="324026"/>
                  <a:pt x="3207855" y="450175"/>
                  <a:pt x="3207855" y="605787"/>
                </a:cubicBezTo>
                <a:cubicBezTo>
                  <a:pt x="3207855" y="761399"/>
                  <a:pt x="3081706" y="887548"/>
                  <a:pt x="2926094" y="887548"/>
                </a:cubicBezTo>
                <a:cubicBezTo>
                  <a:pt x="2770482" y="887548"/>
                  <a:pt x="2644333" y="761399"/>
                  <a:pt x="2644333" y="605787"/>
                </a:cubicBezTo>
                <a:cubicBezTo>
                  <a:pt x="2644333" y="450175"/>
                  <a:pt x="2770482" y="324026"/>
                  <a:pt x="2926094" y="324026"/>
                </a:cubicBezTo>
                <a:close/>
                <a:moveTo>
                  <a:pt x="5761439" y="17664"/>
                </a:moveTo>
                <a:lnTo>
                  <a:pt x="5784727" y="18309"/>
                </a:lnTo>
                <a:cubicBezTo>
                  <a:pt x="5972924" y="25037"/>
                  <a:pt x="6119949" y="54449"/>
                  <a:pt x="6232947" y="102447"/>
                </a:cubicBezTo>
                <a:lnTo>
                  <a:pt x="6329420" y="159335"/>
                </a:lnTo>
                <a:lnTo>
                  <a:pt x="6329420" y="6389247"/>
                </a:lnTo>
                <a:lnTo>
                  <a:pt x="3180387" y="6389247"/>
                </a:lnTo>
                <a:lnTo>
                  <a:pt x="2702967" y="6389247"/>
                </a:lnTo>
                <a:lnTo>
                  <a:pt x="1013739" y="6389247"/>
                </a:lnTo>
                <a:lnTo>
                  <a:pt x="1024183" y="6281366"/>
                </a:lnTo>
                <a:cubicBezTo>
                  <a:pt x="1049848" y="6046008"/>
                  <a:pt x="1072512" y="5801284"/>
                  <a:pt x="903050" y="5588470"/>
                </a:cubicBezTo>
                <a:cubicBezTo>
                  <a:pt x="704901" y="5339877"/>
                  <a:pt x="494907" y="5451483"/>
                  <a:pt x="273230" y="5151559"/>
                </a:cubicBezTo>
                <a:cubicBezTo>
                  <a:pt x="109328" y="4929882"/>
                  <a:pt x="-26532" y="4726254"/>
                  <a:pt x="40189" y="4431326"/>
                </a:cubicBezTo>
                <a:cubicBezTo>
                  <a:pt x="129472" y="4036881"/>
                  <a:pt x="470813" y="3882974"/>
                  <a:pt x="467268" y="3598198"/>
                </a:cubicBezTo>
                <a:cubicBezTo>
                  <a:pt x="463239" y="3255890"/>
                  <a:pt x="44217" y="3187318"/>
                  <a:pt x="3203" y="2797063"/>
                </a:cubicBezTo>
                <a:cubicBezTo>
                  <a:pt x="-23550" y="2542509"/>
                  <a:pt x="119641" y="2237671"/>
                  <a:pt x="345913" y="2096653"/>
                </a:cubicBezTo>
                <a:cubicBezTo>
                  <a:pt x="762919" y="1836457"/>
                  <a:pt x="1233029" y="2275545"/>
                  <a:pt x="1552774" y="2014542"/>
                </a:cubicBezTo>
                <a:cubicBezTo>
                  <a:pt x="1743751" y="1858617"/>
                  <a:pt x="1774856" y="1540160"/>
                  <a:pt x="1737708" y="1339596"/>
                </a:cubicBezTo>
                <a:cubicBezTo>
                  <a:pt x="1666877" y="957721"/>
                  <a:pt x="1353739" y="895190"/>
                  <a:pt x="1365343" y="604294"/>
                </a:cubicBezTo>
                <a:cubicBezTo>
                  <a:pt x="1373885" y="388094"/>
                  <a:pt x="1557287" y="161098"/>
                  <a:pt x="1784365" y="110735"/>
                </a:cubicBezTo>
                <a:cubicBezTo>
                  <a:pt x="1816113" y="103643"/>
                  <a:pt x="1848539" y="100098"/>
                  <a:pt x="1881062" y="100098"/>
                </a:cubicBezTo>
                <a:cubicBezTo>
                  <a:pt x="2100564" y="100098"/>
                  <a:pt x="2273329" y="261260"/>
                  <a:pt x="2326675" y="311301"/>
                </a:cubicBezTo>
                <a:cubicBezTo>
                  <a:pt x="2579216" y="547161"/>
                  <a:pt x="2379374" y="836206"/>
                  <a:pt x="2585018" y="1190279"/>
                </a:cubicBezTo>
                <a:cubicBezTo>
                  <a:pt x="2616968" y="1242737"/>
                  <a:pt x="2653624" y="1292213"/>
                  <a:pt x="2694528" y="1338063"/>
                </a:cubicBezTo>
                <a:cubicBezTo>
                  <a:pt x="2775108" y="1429685"/>
                  <a:pt x="2925230" y="1413569"/>
                  <a:pt x="2982926" y="1306959"/>
                </a:cubicBezTo>
                <a:cubicBezTo>
                  <a:pt x="3078253" y="1130728"/>
                  <a:pt x="3169390" y="933143"/>
                  <a:pt x="3354163" y="881733"/>
                </a:cubicBezTo>
                <a:cubicBezTo>
                  <a:pt x="3713394" y="781733"/>
                  <a:pt x="3927255" y="1375615"/>
                  <a:pt x="4299539" y="1304623"/>
                </a:cubicBezTo>
                <a:cubicBezTo>
                  <a:pt x="4454094" y="1275131"/>
                  <a:pt x="4543700" y="1148457"/>
                  <a:pt x="4625167" y="991486"/>
                </a:cubicBezTo>
                <a:cubicBezTo>
                  <a:pt x="4647810" y="947730"/>
                  <a:pt x="4669890" y="901637"/>
                  <a:pt x="4692533" y="854498"/>
                </a:cubicBezTo>
                <a:cubicBezTo>
                  <a:pt x="4762477" y="605422"/>
                  <a:pt x="4865621" y="105095"/>
                  <a:pt x="5607288" y="28863"/>
                </a:cubicBezTo>
                <a:cubicBezTo>
                  <a:pt x="5658191" y="20163"/>
                  <a:pt x="5709812" y="16455"/>
                  <a:pt x="5761439" y="17664"/>
                </a:cubicBezTo>
                <a:close/>
                <a:moveTo>
                  <a:pt x="4156539" y="0"/>
                </a:moveTo>
                <a:cubicBezTo>
                  <a:pt x="4436664" y="0"/>
                  <a:pt x="4663751" y="227087"/>
                  <a:pt x="4663751" y="507212"/>
                </a:cubicBezTo>
                <a:cubicBezTo>
                  <a:pt x="4663751" y="787337"/>
                  <a:pt x="4436664" y="1014424"/>
                  <a:pt x="4156539" y="1014424"/>
                </a:cubicBezTo>
                <a:cubicBezTo>
                  <a:pt x="3876414" y="1014424"/>
                  <a:pt x="3649327" y="787337"/>
                  <a:pt x="3649327" y="507212"/>
                </a:cubicBezTo>
                <a:cubicBezTo>
                  <a:pt x="3649327" y="227087"/>
                  <a:pt x="3876414" y="0"/>
                  <a:pt x="41565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A981DF3-0512-8C97-2CAB-A2ADBF565A93}"/>
              </a:ext>
            </a:extLst>
          </p:cNvPr>
          <p:cNvSpPr>
            <a:spLocks noGrp="1"/>
          </p:cNvSpPr>
          <p:nvPr>
            <p:ph type="title"/>
          </p:nvPr>
        </p:nvSpPr>
        <p:spPr>
          <a:xfrm>
            <a:off x="612648" y="557783"/>
            <a:ext cx="10969752" cy="3130807"/>
          </a:xfrm>
        </p:spPr>
        <p:txBody>
          <a:bodyPr vert="horz" lIns="91440" tIns="45720" rIns="91440" bIns="45720" rtlCol="0" anchor="b">
            <a:normAutofit/>
          </a:bodyPr>
          <a:lstStyle/>
          <a:p>
            <a:r>
              <a:rPr lang="en-US" sz="5400" dirty="0">
                <a:latin typeface="Verdana" panose="020B0604030504040204" pitchFamily="34" charset="0"/>
                <a:ea typeface="Verdana" panose="020B0604030504040204" pitchFamily="34" charset="0"/>
                <a:cs typeface="Verdana" panose="020B0604030504040204" pitchFamily="34" charset="0"/>
              </a:rPr>
              <a:t>Introduction</a:t>
            </a:r>
          </a:p>
        </p:txBody>
      </p:sp>
    </p:spTree>
    <p:extLst>
      <p:ext uri="{BB962C8B-B14F-4D97-AF65-F5344CB8AC3E}">
        <p14:creationId xmlns:p14="http://schemas.microsoft.com/office/powerpoint/2010/main" val="1325812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A50F5-FECB-0E9D-9800-2B88449292CA}"/>
              </a:ext>
            </a:extLst>
          </p:cNvPr>
          <p:cNvSpPr>
            <a:spLocks noGrp="1"/>
          </p:cNvSpPr>
          <p:nvPr>
            <p:ph type="title"/>
          </p:nvPr>
        </p:nvSpPr>
        <p:spPr>
          <a:xfrm>
            <a:off x="609600" y="588580"/>
            <a:ext cx="10972800" cy="674000"/>
          </a:xfrm>
        </p:spPr>
        <p:txBody>
          <a:bodyPr>
            <a:noAutofit/>
          </a:bodyPr>
          <a:lstStyle/>
          <a:p>
            <a:r>
              <a:rPr lang="en-US" sz="5000" dirty="0">
                <a:latin typeface="Verdana" panose="020B0604030504040204" pitchFamily="34" charset="0"/>
                <a:ea typeface="Verdana" panose="020B0604030504040204" pitchFamily="34" charset="0"/>
                <a:cs typeface="Verdana" panose="020B0604030504040204" pitchFamily="34" charset="0"/>
              </a:rPr>
              <a:t>Why we care about energy? </a:t>
            </a:r>
          </a:p>
        </p:txBody>
      </p:sp>
      <p:sp>
        <p:nvSpPr>
          <p:cNvPr id="3" name="Content Placeholder 2">
            <a:extLst>
              <a:ext uri="{FF2B5EF4-FFF2-40B4-BE49-F238E27FC236}">
                <a16:creationId xmlns:a16="http://schemas.microsoft.com/office/drawing/2014/main" id="{C57DB943-E35C-2747-E975-0F77403340B9}"/>
              </a:ext>
            </a:extLst>
          </p:cNvPr>
          <p:cNvSpPr>
            <a:spLocks noGrp="1"/>
          </p:cNvSpPr>
          <p:nvPr>
            <p:ph idx="1"/>
          </p:nvPr>
        </p:nvSpPr>
        <p:spPr/>
        <p:txBody>
          <a:bodyPr vert="horz" lIns="91440" tIns="45720" rIns="91440" bIns="45720" rtlCol="0" anchor="t">
            <a:normAutofit/>
          </a:bodyPr>
          <a:lstStyle/>
          <a:p>
            <a:pPr marL="171450" indent="-171450">
              <a:buFont typeface="Arial" panose="020B0504020202020204" pitchFamily="34" charset="0"/>
              <a:buChar char="•"/>
            </a:pPr>
            <a:r>
              <a:rPr lang="en-US" sz="4800" b="1" dirty="0">
                <a:solidFill>
                  <a:srgbClr val="0D0D0D"/>
                </a:solidFill>
                <a:latin typeface="Verdana" panose="020B0604030504040204" pitchFamily="34" charset="0"/>
                <a:ea typeface="Verdana" panose="020B0604030504040204" pitchFamily="34" charset="0"/>
                <a:cs typeface="Verdana" panose="020B0604030504040204" pitchFamily="34" charset="0"/>
              </a:rPr>
              <a:t>Environmental Impact</a:t>
            </a:r>
          </a:p>
          <a:p>
            <a:pPr marL="171450" indent="-171450">
              <a:buFont typeface="Arial" panose="020B0504020202020204" pitchFamily="34" charset="0"/>
              <a:buChar char="•"/>
            </a:pPr>
            <a:endParaRPr lang="en-US" sz="5000" dirty="0">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504020202020204" pitchFamily="34" charset="0"/>
              <a:buChar char="•"/>
            </a:pPr>
            <a:r>
              <a:rPr lang="en-US" sz="4800" b="1" dirty="0">
                <a:solidFill>
                  <a:srgbClr val="0D0D0D"/>
                </a:solidFill>
                <a:latin typeface="Verdana" panose="020B0604030504040204" pitchFamily="34" charset="0"/>
                <a:ea typeface="Verdana" panose="020B0604030504040204" pitchFamily="34" charset="0"/>
                <a:cs typeface="Verdana" panose="020B0604030504040204" pitchFamily="34" charset="0"/>
              </a:rPr>
              <a:t>Economic Costs</a:t>
            </a:r>
            <a:endParaRPr lang="en-US" sz="4800"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a:extLst>
              <a:ext uri="{FF2B5EF4-FFF2-40B4-BE49-F238E27FC236}">
                <a16:creationId xmlns:a16="http://schemas.microsoft.com/office/drawing/2014/main" id="{DC58E78A-80D5-2C3A-BEE6-8A6480FA6B66}"/>
              </a:ext>
            </a:extLst>
          </p:cNvPr>
          <p:cNvPicPr>
            <a:picLocks noChangeAspect="1"/>
          </p:cNvPicPr>
          <p:nvPr/>
        </p:nvPicPr>
        <p:blipFill>
          <a:blip r:embed="rId3"/>
          <a:stretch>
            <a:fillRect/>
          </a:stretch>
        </p:blipFill>
        <p:spPr>
          <a:xfrm>
            <a:off x="7066456" y="3733800"/>
            <a:ext cx="1604579" cy="1604579"/>
          </a:xfrm>
          <a:prstGeom prst="rect">
            <a:avLst/>
          </a:prstGeom>
        </p:spPr>
      </p:pic>
      <p:pic>
        <p:nvPicPr>
          <p:cNvPr id="5" name="Picture 4">
            <a:extLst>
              <a:ext uri="{FF2B5EF4-FFF2-40B4-BE49-F238E27FC236}">
                <a16:creationId xmlns:a16="http://schemas.microsoft.com/office/drawing/2014/main" id="{745FE2D0-AD16-C116-563D-998D267597C5}"/>
              </a:ext>
            </a:extLst>
          </p:cNvPr>
          <p:cNvPicPr>
            <a:picLocks noChangeAspect="1"/>
          </p:cNvPicPr>
          <p:nvPr/>
        </p:nvPicPr>
        <p:blipFill>
          <a:blip r:embed="rId4"/>
          <a:stretch>
            <a:fillRect/>
          </a:stretch>
        </p:blipFill>
        <p:spPr>
          <a:xfrm>
            <a:off x="9546897" y="1582683"/>
            <a:ext cx="1880476" cy="1880476"/>
          </a:xfrm>
          <a:prstGeom prst="rect">
            <a:avLst/>
          </a:prstGeom>
        </p:spPr>
      </p:pic>
    </p:spTree>
    <p:extLst>
      <p:ext uri="{BB962C8B-B14F-4D97-AF65-F5344CB8AC3E}">
        <p14:creationId xmlns:p14="http://schemas.microsoft.com/office/powerpoint/2010/main" val="2135612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CF52A5B-5810-4130-A3DB-FD2582D05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B8FE145C-BED6-4533-8211-7AC773F7A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916078" cy="6858000"/>
          </a:xfrm>
          <a:custGeom>
            <a:avLst/>
            <a:gdLst>
              <a:gd name="connsiteX0" fmla="*/ 8183400 w 8916078"/>
              <a:gd name="connsiteY0" fmla="*/ 3865853 h 6820849"/>
              <a:gd name="connsiteX1" fmla="*/ 8259593 w 8916078"/>
              <a:gd name="connsiteY1" fmla="*/ 3878252 h 6820849"/>
              <a:gd name="connsiteX2" fmla="*/ 8529076 w 8916078"/>
              <a:gd name="connsiteY2" fmla="*/ 4345010 h 6820849"/>
              <a:gd name="connsiteX3" fmla="*/ 8062319 w 8916078"/>
              <a:gd name="connsiteY3" fmla="*/ 4614493 h 6820849"/>
              <a:gd name="connsiteX4" fmla="*/ 7792836 w 8916078"/>
              <a:gd name="connsiteY4" fmla="*/ 4147735 h 6820849"/>
              <a:gd name="connsiteX5" fmla="*/ 8183400 w 8916078"/>
              <a:gd name="connsiteY5" fmla="*/ 3865853 h 6820849"/>
              <a:gd name="connsiteX6" fmla="*/ 8734942 w 8916078"/>
              <a:gd name="connsiteY6" fmla="*/ 2667480 h 6820849"/>
              <a:gd name="connsiteX7" fmla="*/ 8773412 w 8916078"/>
              <a:gd name="connsiteY7" fmla="*/ 2673741 h 6820849"/>
              <a:gd name="connsiteX8" fmla="*/ 8909474 w 8916078"/>
              <a:gd name="connsiteY8" fmla="*/ 2909407 h 6820849"/>
              <a:gd name="connsiteX9" fmla="*/ 8673808 w 8916078"/>
              <a:gd name="connsiteY9" fmla="*/ 3045469 h 6820849"/>
              <a:gd name="connsiteX10" fmla="*/ 8537746 w 8916078"/>
              <a:gd name="connsiteY10" fmla="*/ 2809802 h 6820849"/>
              <a:gd name="connsiteX11" fmla="*/ 8697151 w 8916078"/>
              <a:gd name="connsiteY11" fmla="*/ 2668961 h 6820849"/>
              <a:gd name="connsiteX12" fmla="*/ 8734942 w 8916078"/>
              <a:gd name="connsiteY12" fmla="*/ 2667480 h 6820849"/>
              <a:gd name="connsiteX13" fmla="*/ 8776652 w 8916078"/>
              <a:gd name="connsiteY13" fmla="*/ 1 h 6820849"/>
              <a:gd name="connsiteX14" fmla="*/ 8786961 w 8916078"/>
              <a:gd name="connsiteY14" fmla="*/ 42970 h 6820849"/>
              <a:gd name="connsiteX15" fmla="*/ 8775876 w 8916078"/>
              <a:gd name="connsiteY15" fmla="*/ 219853 h 6820849"/>
              <a:gd name="connsiteX16" fmla="*/ 8229255 w 8916078"/>
              <a:gd name="connsiteY16" fmla="*/ 535444 h 6820849"/>
              <a:gd name="connsiteX17" fmla="*/ 7899142 w 8916078"/>
              <a:gd name="connsiteY17" fmla="*/ 78053 h 6820849"/>
              <a:gd name="connsiteX18" fmla="*/ 7911844 w 8916078"/>
              <a:gd name="connsiteY18" fmla="*/ 1 h 6820849"/>
              <a:gd name="connsiteX19" fmla="*/ 0 w 8916078"/>
              <a:gd name="connsiteY19" fmla="*/ 0 h 6820849"/>
              <a:gd name="connsiteX20" fmla="*/ 3064542 w 8916078"/>
              <a:gd name="connsiteY20" fmla="*/ 1 h 6820849"/>
              <a:gd name="connsiteX21" fmla="*/ 3626351 w 8916078"/>
              <a:gd name="connsiteY21" fmla="*/ 1 h 6820849"/>
              <a:gd name="connsiteX22" fmla="*/ 6388767 w 8916078"/>
              <a:gd name="connsiteY22" fmla="*/ 1 h 6820849"/>
              <a:gd name="connsiteX23" fmla="*/ 7293415 w 8916078"/>
              <a:gd name="connsiteY23" fmla="*/ 1 h 6820849"/>
              <a:gd name="connsiteX24" fmla="*/ 7285291 w 8916078"/>
              <a:gd name="connsiteY24" fmla="*/ 184997 h 6820849"/>
              <a:gd name="connsiteX25" fmla="*/ 7288318 w 8916078"/>
              <a:gd name="connsiteY25" fmla="*/ 419996 h 6820849"/>
              <a:gd name="connsiteX26" fmla="*/ 7736280 w 8916078"/>
              <a:gd name="connsiteY26" fmla="*/ 1068100 h 6820849"/>
              <a:gd name="connsiteX27" fmla="*/ 8184147 w 8916078"/>
              <a:gd name="connsiteY27" fmla="*/ 2589406 h 6820849"/>
              <a:gd name="connsiteX28" fmla="*/ 7738154 w 8916078"/>
              <a:gd name="connsiteY28" fmla="*/ 3164270 h 6820849"/>
              <a:gd name="connsiteX29" fmla="*/ 7579762 w 8916078"/>
              <a:gd name="connsiteY29" fmla="*/ 4641256 h 6820849"/>
              <a:gd name="connsiteX30" fmla="*/ 8191492 w 8916078"/>
              <a:gd name="connsiteY30" fmla="*/ 5670858 h 6820849"/>
              <a:gd name="connsiteX31" fmla="*/ 8477065 w 8916078"/>
              <a:gd name="connsiteY31" fmla="*/ 6707671 h 6820849"/>
              <a:gd name="connsiteX32" fmla="*/ 8478852 w 8916078"/>
              <a:gd name="connsiteY32" fmla="*/ 6820849 h 6820849"/>
              <a:gd name="connsiteX33" fmla="*/ 0 w 8916078"/>
              <a:gd name="connsiteY33" fmla="*/ 6820849 h 682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916078" h="6820849">
                <a:moveTo>
                  <a:pt x="8183400" y="3865853"/>
                </a:moveTo>
                <a:cubicBezTo>
                  <a:pt x="8208679" y="3867370"/>
                  <a:pt x="8234181" y="3871443"/>
                  <a:pt x="8259593" y="3878252"/>
                </a:cubicBezTo>
                <a:cubicBezTo>
                  <a:pt x="8462901" y="3932728"/>
                  <a:pt x="8583552" y="4141703"/>
                  <a:pt x="8529076" y="4345010"/>
                </a:cubicBezTo>
                <a:cubicBezTo>
                  <a:pt x="8474600" y="4548317"/>
                  <a:pt x="8265626" y="4668969"/>
                  <a:pt x="8062319" y="4614493"/>
                </a:cubicBezTo>
                <a:cubicBezTo>
                  <a:pt x="7859012" y="4560017"/>
                  <a:pt x="7738360" y="4351042"/>
                  <a:pt x="7792836" y="4147735"/>
                </a:cubicBezTo>
                <a:cubicBezTo>
                  <a:pt x="7840502" y="3969841"/>
                  <a:pt x="8006457" y="3855230"/>
                  <a:pt x="8183400" y="3865853"/>
                </a:cubicBezTo>
                <a:close/>
                <a:moveTo>
                  <a:pt x="8734942" y="2667480"/>
                </a:moveTo>
                <a:cubicBezTo>
                  <a:pt x="8747705" y="2668246"/>
                  <a:pt x="8760581" y="2670303"/>
                  <a:pt x="8773412" y="2673741"/>
                </a:cubicBezTo>
                <a:cubicBezTo>
                  <a:pt x="8876062" y="2701246"/>
                  <a:pt x="8936980" y="2806757"/>
                  <a:pt x="8909474" y="2909407"/>
                </a:cubicBezTo>
                <a:cubicBezTo>
                  <a:pt x="8881969" y="3012057"/>
                  <a:pt x="8776458" y="3072974"/>
                  <a:pt x="8673808" y="3045469"/>
                </a:cubicBezTo>
                <a:cubicBezTo>
                  <a:pt x="8571158" y="3017965"/>
                  <a:pt x="8510241" y="2912452"/>
                  <a:pt x="8537746" y="2809802"/>
                </a:cubicBezTo>
                <a:cubicBezTo>
                  <a:pt x="8558375" y="2732815"/>
                  <a:pt x="8622882" y="2679302"/>
                  <a:pt x="8697151" y="2668961"/>
                </a:cubicBezTo>
                <a:cubicBezTo>
                  <a:pt x="8709529" y="2667237"/>
                  <a:pt x="8722180" y="2666714"/>
                  <a:pt x="8734942" y="2667480"/>
                </a:cubicBezTo>
                <a:close/>
                <a:moveTo>
                  <a:pt x="8776652" y="1"/>
                </a:moveTo>
                <a:lnTo>
                  <a:pt x="8786961" y="42970"/>
                </a:lnTo>
                <a:cubicBezTo>
                  <a:pt x="8794957" y="100392"/>
                  <a:pt x="8791826" y="160330"/>
                  <a:pt x="8775876" y="219853"/>
                </a:cubicBezTo>
                <a:cubicBezTo>
                  <a:pt x="8712079" y="457946"/>
                  <a:pt x="8467349" y="599241"/>
                  <a:pt x="8229255" y="535444"/>
                </a:cubicBezTo>
                <a:cubicBezTo>
                  <a:pt x="8020924" y="479621"/>
                  <a:pt x="7886703" y="285271"/>
                  <a:pt x="7899142" y="78053"/>
                </a:cubicBezTo>
                <a:lnTo>
                  <a:pt x="7911844" y="1"/>
                </a:lnTo>
                <a:close/>
                <a:moveTo>
                  <a:pt x="0" y="0"/>
                </a:moveTo>
                <a:lnTo>
                  <a:pt x="3064542" y="1"/>
                </a:lnTo>
                <a:lnTo>
                  <a:pt x="3626351" y="1"/>
                </a:lnTo>
                <a:lnTo>
                  <a:pt x="6388767" y="1"/>
                </a:lnTo>
                <a:lnTo>
                  <a:pt x="7293415" y="1"/>
                </a:lnTo>
                <a:lnTo>
                  <a:pt x="7285291" y="184997"/>
                </a:lnTo>
                <a:cubicBezTo>
                  <a:pt x="7283933" y="263521"/>
                  <a:pt x="7284806" y="341911"/>
                  <a:pt x="7288318" y="419996"/>
                </a:cubicBezTo>
                <a:cubicBezTo>
                  <a:pt x="7301507" y="709488"/>
                  <a:pt x="7530168" y="891535"/>
                  <a:pt x="7736280" y="1068100"/>
                </a:cubicBezTo>
                <a:cubicBezTo>
                  <a:pt x="8250069" y="1508062"/>
                  <a:pt x="8424916" y="2032159"/>
                  <a:pt x="8184147" y="2589406"/>
                </a:cubicBezTo>
                <a:cubicBezTo>
                  <a:pt x="8090773" y="2805524"/>
                  <a:pt x="7909218" y="2993264"/>
                  <a:pt x="7738154" y="3164270"/>
                </a:cubicBezTo>
                <a:cubicBezTo>
                  <a:pt x="7279360" y="3622745"/>
                  <a:pt x="7298159" y="4154456"/>
                  <a:pt x="7579762" y="4641256"/>
                </a:cubicBezTo>
                <a:cubicBezTo>
                  <a:pt x="7780382" y="4986833"/>
                  <a:pt x="8020938" y="5311557"/>
                  <a:pt x="8191492" y="5670858"/>
                </a:cubicBezTo>
                <a:cubicBezTo>
                  <a:pt x="8357544" y="6019043"/>
                  <a:pt x="8456063" y="6366409"/>
                  <a:pt x="8477065" y="6707671"/>
                </a:cubicBezTo>
                <a:lnTo>
                  <a:pt x="8478852" y="6820849"/>
                </a:lnTo>
                <a:lnTo>
                  <a:pt x="0" y="682084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890986C2-D449-A4DD-4B4E-6674C469C822}"/>
              </a:ext>
            </a:extLst>
          </p:cNvPr>
          <p:cNvSpPr>
            <a:spLocks noGrp="1"/>
          </p:cNvSpPr>
          <p:nvPr>
            <p:ph idx="1"/>
          </p:nvPr>
        </p:nvSpPr>
        <p:spPr>
          <a:xfrm>
            <a:off x="409903" y="1455962"/>
            <a:ext cx="6989379" cy="3946076"/>
          </a:xfrm>
        </p:spPr>
        <p:txBody>
          <a:bodyPr vert="horz" lIns="91440" tIns="45720" rIns="91440" bIns="45720" rtlCol="0" anchor="t">
            <a:normAutofit/>
          </a:bodyPr>
          <a:lstStyle/>
          <a:p>
            <a:pPr marL="342900" indent="-342900">
              <a:buFont typeface="Arial,Sans-Serif"/>
              <a:buChar char="•"/>
            </a:pPr>
            <a:r>
              <a:rPr lang="en-US" sz="3600" dirty="0">
                <a:latin typeface="Verdana" panose="020B0604030504040204" pitchFamily="34" charset="0"/>
                <a:ea typeface="Verdana" panose="020B0604030504040204" pitchFamily="34" charset="0"/>
                <a:cs typeface="Verdana" panose="020B0604030504040204" pitchFamily="34" charset="0"/>
              </a:rPr>
              <a:t>NUMA Optimizations</a:t>
            </a:r>
          </a:p>
          <a:p>
            <a:pPr marL="571500" lvl="1" indent="-342900">
              <a:buFont typeface="Courier New,monospace"/>
              <a:buChar char="o"/>
            </a:pPr>
            <a:r>
              <a:rPr lang="en-US" sz="4400" b="1" dirty="0">
                <a:latin typeface="Verdana" panose="020B0604030504040204" pitchFamily="34" charset="0"/>
                <a:ea typeface="Verdana" panose="020B0604030504040204" pitchFamily="34" charset="0"/>
                <a:cs typeface="Verdana" panose="020B0604030504040204" pitchFamily="34" charset="0"/>
              </a:rPr>
              <a:t>NUMA Background</a:t>
            </a:r>
          </a:p>
          <a:p>
            <a:pPr marL="571500" lvl="1" indent="-342900">
              <a:buFont typeface="Courier New,monospace"/>
              <a:buChar char="o"/>
            </a:pPr>
            <a:r>
              <a:rPr lang="en-US" sz="3200" dirty="0" err="1">
                <a:latin typeface="Verdana" panose="020B0604030504040204" pitchFamily="34" charset="0"/>
                <a:ea typeface="Verdana" panose="020B0604030504040204" pitchFamily="34" charset="0"/>
                <a:cs typeface="Verdana" panose="020B0604030504040204" pitchFamily="34" charset="0"/>
              </a:rPr>
              <a:t>NVMe</a:t>
            </a:r>
            <a:r>
              <a:rPr lang="en-US" sz="3200" dirty="0">
                <a:latin typeface="Verdana" panose="020B0604030504040204" pitchFamily="34" charset="0"/>
                <a:ea typeface="Verdana" panose="020B0604030504040204" pitchFamily="34" charset="0"/>
                <a:cs typeface="Verdana" panose="020B0604030504040204" pitchFamily="34" charset="0"/>
              </a:rPr>
              <a:t> SSDs on NUMA</a:t>
            </a:r>
          </a:p>
          <a:p>
            <a:pPr marL="571500" lvl="1" indent="-342900">
              <a:buFont typeface="Courier New,monospace"/>
              <a:buChar char="o"/>
            </a:pPr>
            <a:r>
              <a:rPr lang="en-US" sz="3200" dirty="0">
                <a:latin typeface="Verdana" panose="020B0604030504040204" pitchFamily="34" charset="0"/>
                <a:ea typeface="Verdana" panose="020B0604030504040204" pitchFamily="34" charset="0"/>
                <a:cs typeface="Verdana" panose="020B0604030504040204" pitchFamily="34" charset="0"/>
              </a:rPr>
              <a:t>Energy-efficient I/O Scheduler (ESN)</a:t>
            </a:r>
          </a:p>
          <a:p>
            <a:pPr marL="342900" indent="-342900">
              <a:buFont typeface="Arial,Sans-Serif"/>
              <a:buChar char="•"/>
            </a:pPr>
            <a:endParaRPr lang="en-US" sz="2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78412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73CD2-ED9B-8FCC-071D-239C4EF80689}"/>
              </a:ext>
            </a:extLst>
          </p:cNvPr>
          <p:cNvSpPr>
            <a:spLocks noGrp="1"/>
          </p:cNvSpPr>
          <p:nvPr>
            <p:ph type="title"/>
          </p:nvPr>
        </p:nvSpPr>
        <p:spPr>
          <a:xfrm>
            <a:off x="694123" y="431149"/>
            <a:ext cx="10972800" cy="758740"/>
          </a:xfrm>
        </p:spPr>
        <p:txBody>
          <a:bodyPr>
            <a:noAutofit/>
          </a:bodyPr>
          <a:lstStyle/>
          <a:p>
            <a:r>
              <a:rPr lang="en-US" sz="5000" dirty="0">
                <a:latin typeface="Verdana" panose="020B0604030504040204" pitchFamily="34" charset="0"/>
                <a:ea typeface="Verdana" panose="020B0604030504040204" pitchFamily="34" charset="0"/>
                <a:cs typeface="Verdana" panose="020B0604030504040204" pitchFamily="34" charset="0"/>
              </a:rPr>
              <a:t>What is NUMA?</a:t>
            </a:r>
          </a:p>
        </p:txBody>
      </p:sp>
      <p:pic>
        <p:nvPicPr>
          <p:cNvPr id="4" name="Content Placeholder 3" descr="A diagram of a computer network&#10;&#10;Description automatically generated">
            <a:extLst>
              <a:ext uri="{FF2B5EF4-FFF2-40B4-BE49-F238E27FC236}">
                <a16:creationId xmlns:a16="http://schemas.microsoft.com/office/drawing/2014/main" id="{8F786BAE-64EF-308E-1206-C5DF1AE4BD9B}"/>
              </a:ext>
            </a:extLst>
          </p:cNvPr>
          <p:cNvPicPr>
            <a:picLocks noGrp="1" noChangeAspect="1"/>
          </p:cNvPicPr>
          <p:nvPr>
            <p:ph idx="1"/>
          </p:nvPr>
        </p:nvPicPr>
        <p:blipFill rotWithShape="1">
          <a:blip r:embed="rId3"/>
          <a:srcRect l="2721" t="5215" r="2464" b="6135"/>
          <a:stretch/>
        </p:blipFill>
        <p:spPr>
          <a:xfrm>
            <a:off x="6491933" y="1831154"/>
            <a:ext cx="5319124" cy="3329425"/>
          </a:xfrm>
        </p:spPr>
      </p:pic>
      <p:sp>
        <p:nvSpPr>
          <p:cNvPr id="5" name="TextBox 4">
            <a:extLst>
              <a:ext uri="{FF2B5EF4-FFF2-40B4-BE49-F238E27FC236}">
                <a16:creationId xmlns:a16="http://schemas.microsoft.com/office/drawing/2014/main" id="{CF95CC97-84CC-2DB2-D966-69B13F6F330E}"/>
              </a:ext>
            </a:extLst>
          </p:cNvPr>
          <p:cNvSpPr txBox="1"/>
          <p:nvPr/>
        </p:nvSpPr>
        <p:spPr>
          <a:xfrm>
            <a:off x="548403" y="1391143"/>
            <a:ext cx="6047892"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Verdana" panose="020B0604030504040204" pitchFamily="34" charset="0"/>
                <a:ea typeface="Verdana" panose="020B0604030504040204" pitchFamily="34" charset="0"/>
                <a:cs typeface="Verdana" panose="020B0604030504040204" pitchFamily="34" charset="0"/>
              </a:rPr>
              <a:t>SMP:</a:t>
            </a:r>
            <a:endParaRPr lang="en-US" sz="28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a:buChar char="•"/>
            </a:pPr>
            <a:r>
              <a:rPr lang="en-US" dirty="0">
                <a:solidFill>
                  <a:srgbClr val="0D0D0D"/>
                </a:solidFill>
                <a:latin typeface="Verdana" panose="020B0604030504040204" pitchFamily="34" charset="0"/>
                <a:ea typeface="Verdana" panose="020B0604030504040204" pitchFamily="34" charset="0"/>
                <a:cs typeface="Verdana" panose="020B0604030504040204" pitchFamily="34" charset="0"/>
              </a:rPr>
              <a:t>SMP systems have CPUs sharing the same memory resources via a </a:t>
            </a:r>
            <a:r>
              <a:rPr lang="en-US" dirty="0">
                <a:solidFill>
                  <a:srgbClr val="FF0000"/>
                </a:solidFill>
                <a:latin typeface="Verdana" panose="020B0604030504040204" pitchFamily="34" charset="0"/>
                <a:ea typeface="Verdana" panose="020B0604030504040204" pitchFamily="34" charset="0"/>
                <a:cs typeface="Verdana" panose="020B0604030504040204" pitchFamily="34" charset="0"/>
              </a:rPr>
              <a:t>single memory bus</a:t>
            </a:r>
            <a:r>
              <a:rPr lang="en-US" dirty="0">
                <a:solidFill>
                  <a:srgbClr val="0D0D0D"/>
                </a:solidFill>
                <a:latin typeface="Verdana" panose="020B0604030504040204" pitchFamily="34" charset="0"/>
                <a:ea typeface="Verdana" panose="020B0604030504040204" pitchFamily="34" charset="0"/>
                <a:cs typeface="Verdana" panose="020B0604030504040204" pitchFamily="34" charset="0"/>
              </a:rPr>
              <a:t>.</a:t>
            </a:r>
            <a:endParaRPr lang="en-US" sz="28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a:buChar char="•"/>
            </a:pPr>
            <a:r>
              <a:rPr lang="en-US" dirty="0">
                <a:solidFill>
                  <a:srgbClr val="0D0D0D"/>
                </a:solidFill>
                <a:latin typeface="Verdana" panose="020B0604030504040204" pitchFamily="34" charset="0"/>
                <a:ea typeface="Verdana" panose="020B0604030504040204" pitchFamily="34" charset="0"/>
                <a:cs typeface="Verdana" panose="020B0604030504040204" pitchFamily="34" charset="0"/>
              </a:rPr>
              <a:t>Ensures equal memory access speeds for all processors, hence "symmetric."</a:t>
            </a:r>
            <a:endParaRPr lang="en-US" sz="28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a:buChar char="•"/>
            </a:pPr>
            <a:r>
              <a:rPr lang="en-US" dirty="0">
                <a:solidFill>
                  <a:srgbClr val="FF0000"/>
                </a:solidFill>
                <a:latin typeface="Verdana" panose="020B0604030504040204" pitchFamily="34" charset="0"/>
                <a:ea typeface="Verdana" panose="020B0604030504040204" pitchFamily="34" charset="0"/>
                <a:cs typeface="Verdana" panose="020B0604030504040204" pitchFamily="34" charset="0"/>
              </a:rPr>
              <a:t>Memory access conflicts</a:t>
            </a:r>
            <a:r>
              <a:rPr lang="en-US" dirty="0">
                <a:solidFill>
                  <a:srgbClr val="0D0D0D"/>
                </a:solidFill>
                <a:latin typeface="Verdana" panose="020B0604030504040204" pitchFamily="34" charset="0"/>
                <a:ea typeface="Verdana" panose="020B0604030504040204" pitchFamily="34" charset="0"/>
                <a:cs typeface="Verdana" panose="020B0604030504040204" pitchFamily="34" charset="0"/>
              </a:rPr>
              <a:t> increase with the number of CPUs, reducing efficiency and performance.</a:t>
            </a:r>
            <a:endParaRPr lang="en-US" sz="2800" dirty="0">
              <a:latin typeface="Verdana" panose="020B0604030504040204" pitchFamily="34" charset="0"/>
              <a:ea typeface="Verdana" panose="020B0604030504040204" pitchFamily="34" charset="0"/>
              <a:cs typeface="Verdana" panose="020B0604030504040204" pitchFamily="34" charset="0"/>
            </a:endParaRPr>
          </a:p>
          <a:p>
            <a:pPr algn="l"/>
            <a:endParaRPr lang="en-US" sz="2400" dirty="0"/>
          </a:p>
        </p:txBody>
      </p:sp>
      <p:sp>
        <p:nvSpPr>
          <p:cNvPr id="6" name="TextBox 5">
            <a:extLst>
              <a:ext uri="{FF2B5EF4-FFF2-40B4-BE49-F238E27FC236}">
                <a16:creationId xmlns:a16="http://schemas.microsoft.com/office/drawing/2014/main" id="{A4AEE279-91B3-AF76-F868-CF123A4760A6}"/>
              </a:ext>
            </a:extLst>
          </p:cNvPr>
          <p:cNvSpPr txBox="1"/>
          <p:nvPr/>
        </p:nvSpPr>
        <p:spPr>
          <a:xfrm>
            <a:off x="548403" y="3677895"/>
            <a:ext cx="6047892" cy="32316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Verdana" panose="020B0604030504040204" pitchFamily="34" charset="0"/>
                <a:ea typeface="Verdana" panose="020B0604030504040204" pitchFamily="34" charset="0"/>
                <a:cs typeface="Verdana" panose="020B0604030504040204" pitchFamily="34" charset="0"/>
              </a:rPr>
              <a:t>Non-Uniform Memory Access (NUMA) :</a:t>
            </a:r>
            <a:endParaRPr lang="en-US" sz="28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a:buChar char="•"/>
            </a:pPr>
            <a:r>
              <a:rPr lang="en-US" dirty="0">
                <a:solidFill>
                  <a:srgbClr val="0D0D0D"/>
                </a:solidFill>
                <a:latin typeface="Verdana" panose="020B0604030504040204" pitchFamily="34" charset="0"/>
                <a:ea typeface="Verdana" panose="020B0604030504040204" pitchFamily="34" charset="0"/>
                <a:cs typeface="Verdana" panose="020B0604030504040204" pitchFamily="34" charset="0"/>
              </a:rPr>
              <a:t>NUMA divides CPUs into </a:t>
            </a:r>
            <a:r>
              <a:rPr lang="en-US" dirty="0">
                <a:solidFill>
                  <a:srgbClr val="FF0000"/>
                </a:solidFill>
                <a:latin typeface="Verdana" panose="020B0604030504040204" pitchFamily="34" charset="0"/>
                <a:ea typeface="Verdana" panose="020B0604030504040204" pitchFamily="34" charset="0"/>
                <a:cs typeface="Verdana" panose="020B0604030504040204" pitchFamily="34" charset="0"/>
              </a:rPr>
              <a:t>multiple nodes</a:t>
            </a:r>
            <a:r>
              <a:rPr lang="en-US" dirty="0">
                <a:solidFill>
                  <a:srgbClr val="0D0D0D"/>
                </a:solidFill>
                <a:latin typeface="Verdana" panose="020B0604030504040204" pitchFamily="34" charset="0"/>
                <a:ea typeface="Verdana" panose="020B0604030504040204" pitchFamily="34" charset="0"/>
                <a:cs typeface="Verdana" panose="020B0604030504040204" pitchFamily="34" charset="0"/>
              </a:rPr>
              <a:t>, each with its own independent memory space.</a:t>
            </a:r>
            <a:endParaRPr lang="en-US" sz="28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a:buChar char="•"/>
            </a:pPr>
            <a:r>
              <a:rPr lang="en-US" dirty="0">
                <a:solidFill>
                  <a:srgbClr val="0D0D0D"/>
                </a:solidFill>
                <a:latin typeface="Verdana" panose="020B0604030504040204" pitchFamily="34" charset="0"/>
                <a:ea typeface="Verdana" panose="020B0604030504040204" pitchFamily="34" charset="0"/>
                <a:cs typeface="Verdana" panose="020B0604030504040204" pitchFamily="34" charset="0"/>
              </a:rPr>
              <a:t>Allows for high-speed interconnect communication between nodes.</a:t>
            </a:r>
            <a:endParaRPr lang="en-US" sz="28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a:buChar char="•"/>
            </a:pPr>
            <a:r>
              <a:rPr lang="en-US" dirty="0">
                <a:solidFill>
                  <a:srgbClr val="0D0D0D"/>
                </a:solidFill>
                <a:latin typeface="Verdana" panose="020B0604030504040204" pitchFamily="34" charset="0"/>
                <a:ea typeface="Verdana" panose="020B0604030504040204" pitchFamily="34" charset="0"/>
                <a:cs typeface="Verdana" panose="020B0604030504040204" pitchFamily="34" charset="0"/>
              </a:rPr>
              <a:t>CPU memory access speed varies depending on the node: local node access is fastest, </a:t>
            </a:r>
            <a:r>
              <a:rPr lang="en-US" dirty="0">
                <a:solidFill>
                  <a:srgbClr val="FF0000"/>
                </a:solidFill>
                <a:latin typeface="Verdana" panose="020B0604030504040204" pitchFamily="34" charset="0"/>
                <a:ea typeface="Verdana" panose="020B0604030504040204" pitchFamily="34" charset="0"/>
                <a:cs typeface="Verdana" panose="020B0604030504040204" pitchFamily="34" charset="0"/>
              </a:rPr>
              <a:t>remote node access is slower</a:t>
            </a:r>
            <a:r>
              <a:rPr lang="en-US" dirty="0">
                <a:solidFill>
                  <a:srgbClr val="0D0D0D"/>
                </a:solidFill>
                <a:latin typeface="Verdana" panose="020B0604030504040204" pitchFamily="34" charset="0"/>
                <a:ea typeface="Verdana" panose="020B0604030504040204" pitchFamily="34" charset="0"/>
                <a:cs typeface="Verdana" panose="020B0604030504040204" pitchFamily="34" charset="0"/>
              </a:rPr>
              <a:t>.</a:t>
            </a:r>
            <a:endParaRPr lang="en-US" sz="28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a:buChar char="•"/>
            </a:pPr>
            <a:r>
              <a:rPr lang="en-US" dirty="0">
                <a:solidFill>
                  <a:srgbClr val="0D0D0D"/>
                </a:solidFill>
                <a:latin typeface="Verdana" panose="020B0604030504040204" pitchFamily="34" charset="0"/>
                <a:ea typeface="Verdana" panose="020B0604030504040204" pitchFamily="34" charset="0"/>
                <a:cs typeface="Verdana" panose="020B0604030504040204" pitchFamily="34" charset="0"/>
              </a:rPr>
              <a:t>Efficiency suffers when accessing memory from remote nodes due to slower speeds.</a:t>
            </a:r>
            <a:endParaRPr lang="en-US" sz="2800" dirty="0">
              <a:latin typeface="Verdana" panose="020B0604030504040204" pitchFamily="34" charset="0"/>
              <a:ea typeface="Verdana" panose="020B0604030504040204" pitchFamily="34" charset="0"/>
              <a:cs typeface="Verdana" panose="020B0604030504040204" pitchFamily="34" charset="0"/>
            </a:endParaRPr>
          </a:p>
          <a:p>
            <a:pPr algn="l"/>
            <a:endParaRPr lang="en-US" sz="2400" dirty="0"/>
          </a:p>
        </p:txBody>
      </p:sp>
    </p:spTree>
    <p:extLst>
      <p:ext uri="{BB962C8B-B14F-4D97-AF65-F5344CB8AC3E}">
        <p14:creationId xmlns:p14="http://schemas.microsoft.com/office/powerpoint/2010/main" val="2062757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CF52A5B-5810-4130-A3DB-FD2582D05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B8FE145C-BED6-4533-8211-7AC773F7A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916078" cy="6858000"/>
          </a:xfrm>
          <a:custGeom>
            <a:avLst/>
            <a:gdLst>
              <a:gd name="connsiteX0" fmla="*/ 8183400 w 8916078"/>
              <a:gd name="connsiteY0" fmla="*/ 3865853 h 6820849"/>
              <a:gd name="connsiteX1" fmla="*/ 8259593 w 8916078"/>
              <a:gd name="connsiteY1" fmla="*/ 3878252 h 6820849"/>
              <a:gd name="connsiteX2" fmla="*/ 8529076 w 8916078"/>
              <a:gd name="connsiteY2" fmla="*/ 4345010 h 6820849"/>
              <a:gd name="connsiteX3" fmla="*/ 8062319 w 8916078"/>
              <a:gd name="connsiteY3" fmla="*/ 4614493 h 6820849"/>
              <a:gd name="connsiteX4" fmla="*/ 7792836 w 8916078"/>
              <a:gd name="connsiteY4" fmla="*/ 4147735 h 6820849"/>
              <a:gd name="connsiteX5" fmla="*/ 8183400 w 8916078"/>
              <a:gd name="connsiteY5" fmla="*/ 3865853 h 6820849"/>
              <a:gd name="connsiteX6" fmla="*/ 8734942 w 8916078"/>
              <a:gd name="connsiteY6" fmla="*/ 2667480 h 6820849"/>
              <a:gd name="connsiteX7" fmla="*/ 8773412 w 8916078"/>
              <a:gd name="connsiteY7" fmla="*/ 2673741 h 6820849"/>
              <a:gd name="connsiteX8" fmla="*/ 8909474 w 8916078"/>
              <a:gd name="connsiteY8" fmla="*/ 2909407 h 6820849"/>
              <a:gd name="connsiteX9" fmla="*/ 8673808 w 8916078"/>
              <a:gd name="connsiteY9" fmla="*/ 3045469 h 6820849"/>
              <a:gd name="connsiteX10" fmla="*/ 8537746 w 8916078"/>
              <a:gd name="connsiteY10" fmla="*/ 2809802 h 6820849"/>
              <a:gd name="connsiteX11" fmla="*/ 8697151 w 8916078"/>
              <a:gd name="connsiteY11" fmla="*/ 2668961 h 6820849"/>
              <a:gd name="connsiteX12" fmla="*/ 8734942 w 8916078"/>
              <a:gd name="connsiteY12" fmla="*/ 2667480 h 6820849"/>
              <a:gd name="connsiteX13" fmla="*/ 8776652 w 8916078"/>
              <a:gd name="connsiteY13" fmla="*/ 1 h 6820849"/>
              <a:gd name="connsiteX14" fmla="*/ 8786961 w 8916078"/>
              <a:gd name="connsiteY14" fmla="*/ 42970 h 6820849"/>
              <a:gd name="connsiteX15" fmla="*/ 8775876 w 8916078"/>
              <a:gd name="connsiteY15" fmla="*/ 219853 h 6820849"/>
              <a:gd name="connsiteX16" fmla="*/ 8229255 w 8916078"/>
              <a:gd name="connsiteY16" fmla="*/ 535444 h 6820849"/>
              <a:gd name="connsiteX17" fmla="*/ 7899142 w 8916078"/>
              <a:gd name="connsiteY17" fmla="*/ 78053 h 6820849"/>
              <a:gd name="connsiteX18" fmla="*/ 7911844 w 8916078"/>
              <a:gd name="connsiteY18" fmla="*/ 1 h 6820849"/>
              <a:gd name="connsiteX19" fmla="*/ 0 w 8916078"/>
              <a:gd name="connsiteY19" fmla="*/ 0 h 6820849"/>
              <a:gd name="connsiteX20" fmla="*/ 3064542 w 8916078"/>
              <a:gd name="connsiteY20" fmla="*/ 1 h 6820849"/>
              <a:gd name="connsiteX21" fmla="*/ 3626351 w 8916078"/>
              <a:gd name="connsiteY21" fmla="*/ 1 h 6820849"/>
              <a:gd name="connsiteX22" fmla="*/ 6388767 w 8916078"/>
              <a:gd name="connsiteY22" fmla="*/ 1 h 6820849"/>
              <a:gd name="connsiteX23" fmla="*/ 7293415 w 8916078"/>
              <a:gd name="connsiteY23" fmla="*/ 1 h 6820849"/>
              <a:gd name="connsiteX24" fmla="*/ 7285291 w 8916078"/>
              <a:gd name="connsiteY24" fmla="*/ 184997 h 6820849"/>
              <a:gd name="connsiteX25" fmla="*/ 7288318 w 8916078"/>
              <a:gd name="connsiteY25" fmla="*/ 419996 h 6820849"/>
              <a:gd name="connsiteX26" fmla="*/ 7736280 w 8916078"/>
              <a:gd name="connsiteY26" fmla="*/ 1068100 h 6820849"/>
              <a:gd name="connsiteX27" fmla="*/ 8184147 w 8916078"/>
              <a:gd name="connsiteY27" fmla="*/ 2589406 h 6820849"/>
              <a:gd name="connsiteX28" fmla="*/ 7738154 w 8916078"/>
              <a:gd name="connsiteY28" fmla="*/ 3164270 h 6820849"/>
              <a:gd name="connsiteX29" fmla="*/ 7579762 w 8916078"/>
              <a:gd name="connsiteY29" fmla="*/ 4641256 h 6820849"/>
              <a:gd name="connsiteX30" fmla="*/ 8191492 w 8916078"/>
              <a:gd name="connsiteY30" fmla="*/ 5670858 h 6820849"/>
              <a:gd name="connsiteX31" fmla="*/ 8477065 w 8916078"/>
              <a:gd name="connsiteY31" fmla="*/ 6707671 h 6820849"/>
              <a:gd name="connsiteX32" fmla="*/ 8478852 w 8916078"/>
              <a:gd name="connsiteY32" fmla="*/ 6820849 h 6820849"/>
              <a:gd name="connsiteX33" fmla="*/ 0 w 8916078"/>
              <a:gd name="connsiteY33" fmla="*/ 6820849 h 682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916078" h="6820849">
                <a:moveTo>
                  <a:pt x="8183400" y="3865853"/>
                </a:moveTo>
                <a:cubicBezTo>
                  <a:pt x="8208679" y="3867370"/>
                  <a:pt x="8234181" y="3871443"/>
                  <a:pt x="8259593" y="3878252"/>
                </a:cubicBezTo>
                <a:cubicBezTo>
                  <a:pt x="8462901" y="3932728"/>
                  <a:pt x="8583552" y="4141703"/>
                  <a:pt x="8529076" y="4345010"/>
                </a:cubicBezTo>
                <a:cubicBezTo>
                  <a:pt x="8474600" y="4548317"/>
                  <a:pt x="8265626" y="4668969"/>
                  <a:pt x="8062319" y="4614493"/>
                </a:cubicBezTo>
                <a:cubicBezTo>
                  <a:pt x="7859012" y="4560017"/>
                  <a:pt x="7738360" y="4351042"/>
                  <a:pt x="7792836" y="4147735"/>
                </a:cubicBezTo>
                <a:cubicBezTo>
                  <a:pt x="7840502" y="3969841"/>
                  <a:pt x="8006457" y="3855230"/>
                  <a:pt x="8183400" y="3865853"/>
                </a:cubicBezTo>
                <a:close/>
                <a:moveTo>
                  <a:pt x="8734942" y="2667480"/>
                </a:moveTo>
                <a:cubicBezTo>
                  <a:pt x="8747705" y="2668246"/>
                  <a:pt x="8760581" y="2670303"/>
                  <a:pt x="8773412" y="2673741"/>
                </a:cubicBezTo>
                <a:cubicBezTo>
                  <a:pt x="8876062" y="2701246"/>
                  <a:pt x="8936980" y="2806757"/>
                  <a:pt x="8909474" y="2909407"/>
                </a:cubicBezTo>
                <a:cubicBezTo>
                  <a:pt x="8881969" y="3012057"/>
                  <a:pt x="8776458" y="3072974"/>
                  <a:pt x="8673808" y="3045469"/>
                </a:cubicBezTo>
                <a:cubicBezTo>
                  <a:pt x="8571158" y="3017965"/>
                  <a:pt x="8510241" y="2912452"/>
                  <a:pt x="8537746" y="2809802"/>
                </a:cubicBezTo>
                <a:cubicBezTo>
                  <a:pt x="8558375" y="2732815"/>
                  <a:pt x="8622882" y="2679302"/>
                  <a:pt x="8697151" y="2668961"/>
                </a:cubicBezTo>
                <a:cubicBezTo>
                  <a:pt x="8709529" y="2667237"/>
                  <a:pt x="8722180" y="2666714"/>
                  <a:pt x="8734942" y="2667480"/>
                </a:cubicBezTo>
                <a:close/>
                <a:moveTo>
                  <a:pt x="8776652" y="1"/>
                </a:moveTo>
                <a:lnTo>
                  <a:pt x="8786961" y="42970"/>
                </a:lnTo>
                <a:cubicBezTo>
                  <a:pt x="8794957" y="100392"/>
                  <a:pt x="8791826" y="160330"/>
                  <a:pt x="8775876" y="219853"/>
                </a:cubicBezTo>
                <a:cubicBezTo>
                  <a:pt x="8712079" y="457946"/>
                  <a:pt x="8467349" y="599241"/>
                  <a:pt x="8229255" y="535444"/>
                </a:cubicBezTo>
                <a:cubicBezTo>
                  <a:pt x="8020924" y="479621"/>
                  <a:pt x="7886703" y="285271"/>
                  <a:pt x="7899142" y="78053"/>
                </a:cubicBezTo>
                <a:lnTo>
                  <a:pt x="7911844" y="1"/>
                </a:lnTo>
                <a:close/>
                <a:moveTo>
                  <a:pt x="0" y="0"/>
                </a:moveTo>
                <a:lnTo>
                  <a:pt x="3064542" y="1"/>
                </a:lnTo>
                <a:lnTo>
                  <a:pt x="3626351" y="1"/>
                </a:lnTo>
                <a:lnTo>
                  <a:pt x="6388767" y="1"/>
                </a:lnTo>
                <a:lnTo>
                  <a:pt x="7293415" y="1"/>
                </a:lnTo>
                <a:lnTo>
                  <a:pt x="7285291" y="184997"/>
                </a:lnTo>
                <a:cubicBezTo>
                  <a:pt x="7283933" y="263521"/>
                  <a:pt x="7284806" y="341911"/>
                  <a:pt x="7288318" y="419996"/>
                </a:cubicBezTo>
                <a:cubicBezTo>
                  <a:pt x="7301507" y="709488"/>
                  <a:pt x="7530168" y="891535"/>
                  <a:pt x="7736280" y="1068100"/>
                </a:cubicBezTo>
                <a:cubicBezTo>
                  <a:pt x="8250069" y="1508062"/>
                  <a:pt x="8424916" y="2032159"/>
                  <a:pt x="8184147" y="2589406"/>
                </a:cubicBezTo>
                <a:cubicBezTo>
                  <a:pt x="8090773" y="2805524"/>
                  <a:pt x="7909218" y="2993264"/>
                  <a:pt x="7738154" y="3164270"/>
                </a:cubicBezTo>
                <a:cubicBezTo>
                  <a:pt x="7279360" y="3622745"/>
                  <a:pt x="7298159" y="4154456"/>
                  <a:pt x="7579762" y="4641256"/>
                </a:cubicBezTo>
                <a:cubicBezTo>
                  <a:pt x="7780382" y="4986833"/>
                  <a:pt x="8020938" y="5311557"/>
                  <a:pt x="8191492" y="5670858"/>
                </a:cubicBezTo>
                <a:cubicBezTo>
                  <a:pt x="8357544" y="6019043"/>
                  <a:pt x="8456063" y="6366409"/>
                  <a:pt x="8477065" y="6707671"/>
                </a:cubicBezTo>
                <a:lnTo>
                  <a:pt x="8478852" y="6820849"/>
                </a:lnTo>
                <a:lnTo>
                  <a:pt x="0" y="682084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890986C2-D449-A4DD-4B4E-6674C469C822}"/>
              </a:ext>
            </a:extLst>
          </p:cNvPr>
          <p:cNvSpPr>
            <a:spLocks noGrp="1"/>
          </p:cNvSpPr>
          <p:nvPr>
            <p:ph idx="1"/>
          </p:nvPr>
        </p:nvSpPr>
        <p:spPr>
          <a:xfrm>
            <a:off x="409903" y="1486094"/>
            <a:ext cx="7851227" cy="4036534"/>
          </a:xfrm>
        </p:spPr>
        <p:txBody>
          <a:bodyPr vert="horz" lIns="91440" tIns="45720" rIns="91440" bIns="45720" rtlCol="0" anchor="t">
            <a:normAutofit/>
          </a:bodyPr>
          <a:lstStyle/>
          <a:p>
            <a:pPr marL="342900" indent="-342900">
              <a:buFont typeface="Arial,Sans-Serif"/>
              <a:buChar char="•"/>
            </a:pPr>
            <a:r>
              <a:rPr lang="en-US" sz="3600" dirty="0">
                <a:latin typeface="Verdana" panose="020B0604030504040204" pitchFamily="34" charset="0"/>
                <a:ea typeface="Verdana" panose="020B0604030504040204" pitchFamily="34" charset="0"/>
                <a:cs typeface="Verdana" panose="020B0604030504040204" pitchFamily="34" charset="0"/>
              </a:rPr>
              <a:t>NUMA Optimizations</a:t>
            </a:r>
          </a:p>
          <a:p>
            <a:pPr marL="571500" lvl="1" indent="-342900">
              <a:buFont typeface="Courier New,monospace"/>
              <a:buChar char="o"/>
            </a:pPr>
            <a:r>
              <a:rPr lang="en-US" sz="3200" dirty="0">
                <a:latin typeface="Verdana" panose="020B0604030504040204" pitchFamily="34" charset="0"/>
                <a:ea typeface="Verdana" panose="020B0604030504040204" pitchFamily="34" charset="0"/>
                <a:cs typeface="Verdana" panose="020B0604030504040204" pitchFamily="34" charset="0"/>
              </a:rPr>
              <a:t>NUMA Background</a:t>
            </a:r>
          </a:p>
          <a:p>
            <a:pPr marL="571500" lvl="1" indent="-342900">
              <a:buFont typeface="Courier New,monospace"/>
              <a:buChar char="o"/>
            </a:pPr>
            <a:r>
              <a:rPr lang="en-US" sz="4400" b="1" dirty="0" err="1">
                <a:latin typeface="Verdana" panose="020B0604030504040204" pitchFamily="34" charset="0"/>
                <a:ea typeface="Verdana" panose="020B0604030504040204" pitchFamily="34" charset="0"/>
                <a:cs typeface="Verdana" panose="020B0604030504040204" pitchFamily="34" charset="0"/>
              </a:rPr>
              <a:t>NVMe</a:t>
            </a:r>
            <a:r>
              <a:rPr lang="en-US" sz="4400" b="1" dirty="0">
                <a:latin typeface="Verdana" panose="020B0604030504040204" pitchFamily="34" charset="0"/>
                <a:ea typeface="Verdana" panose="020B0604030504040204" pitchFamily="34" charset="0"/>
                <a:cs typeface="Verdana" panose="020B0604030504040204" pitchFamily="34" charset="0"/>
              </a:rPr>
              <a:t> SSDs on NUMA</a:t>
            </a:r>
          </a:p>
          <a:p>
            <a:pPr marL="571500" lvl="1" indent="-342900">
              <a:buFont typeface="Courier New,monospace"/>
              <a:buChar char="o"/>
            </a:pPr>
            <a:r>
              <a:rPr lang="en-US" sz="3200" dirty="0">
                <a:latin typeface="Verdana" panose="020B0604030504040204" pitchFamily="34" charset="0"/>
                <a:ea typeface="Verdana" panose="020B0604030504040204" pitchFamily="34" charset="0"/>
                <a:cs typeface="Verdana" panose="020B0604030504040204" pitchFamily="34" charset="0"/>
              </a:rPr>
              <a:t>Energy-efficient I/O Scheduler (ESN)</a:t>
            </a:r>
          </a:p>
          <a:p>
            <a:pPr marL="342900" indent="-342900">
              <a:buFont typeface="Arial,Sans-Serif"/>
              <a:buChar char="•"/>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80606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AC8D7-326A-B893-F4D1-9384B7BCF0DB}"/>
              </a:ext>
            </a:extLst>
          </p:cNvPr>
          <p:cNvSpPr>
            <a:spLocks noGrp="1"/>
          </p:cNvSpPr>
          <p:nvPr>
            <p:ph type="title"/>
          </p:nvPr>
        </p:nvSpPr>
        <p:spPr>
          <a:xfrm>
            <a:off x="294769" y="282063"/>
            <a:ext cx="10972800" cy="903566"/>
          </a:xfrm>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Different NUMA configurations</a:t>
            </a:r>
          </a:p>
        </p:txBody>
      </p:sp>
      <p:pic>
        <p:nvPicPr>
          <p:cNvPr id="4" name="Content Placeholder 3" descr="A diagram of a computer process&#10;&#10;Description automatically generated">
            <a:extLst>
              <a:ext uri="{FF2B5EF4-FFF2-40B4-BE49-F238E27FC236}">
                <a16:creationId xmlns:a16="http://schemas.microsoft.com/office/drawing/2014/main" id="{FC5354F6-310D-D094-55E8-364069F254FC}"/>
              </a:ext>
            </a:extLst>
          </p:cNvPr>
          <p:cNvPicPr>
            <a:picLocks noGrp="1" noChangeAspect="1"/>
          </p:cNvPicPr>
          <p:nvPr>
            <p:ph idx="1"/>
          </p:nvPr>
        </p:nvPicPr>
        <p:blipFill>
          <a:blip r:embed="rId3"/>
          <a:stretch>
            <a:fillRect/>
          </a:stretch>
        </p:blipFill>
        <p:spPr>
          <a:xfrm>
            <a:off x="6099590" y="4157465"/>
            <a:ext cx="6094343" cy="1723058"/>
          </a:xfrm>
        </p:spPr>
      </p:pic>
      <p:pic>
        <p:nvPicPr>
          <p:cNvPr id="5" name="Picture 4" descr="A diagram of a computer hardware system&#10;&#10;Description automatically generated">
            <a:extLst>
              <a:ext uri="{FF2B5EF4-FFF2-40B4-BE49-F238E27FC236}">
                <a16:creationId xmlns:a16="http://schemas.microsoft.com/office/drawing/2014/main" id="{AA9D0EC5-70C2-FD9D-049D-476EF92B6862}"/>
              </a:ext>
            </a:extLst>
          </p:cNvPr>
          <p:cNvPicPr>
            <a:picLocks noChangeAspect="1"/>
          </p:cNvPicPr>
          <p:nvPr/>
        </p:nvPicPr>
        <p:blipFill>
          <a:blip r:embed="rId4"/>
          <a:stretch>
            <a:fillRect/>
          </a:stretch>
        </p:blipFill>
        <p:spPr>
          <a:xfrm>
            <a:off x="610635" y="1590191"/>
            <a:ext cx="5139773" cy="1524139"/>
          </a:xfrm>
          <a:prstGeom prst="rect">
            <a:avLst/>
          </a:prstGeom>
        </p:spPr>
      </p:pic>
      <p:pic>
        <p:nvPicPr>
          <p:cNvPr id="6" name="Picture 5" descr="A diagram of a computer hardware&#10;&#10;Description automatically generated">
            <a:extLst>
              <a:ext uri="{FF2B5EF4-FFF2-40B4-BE49-F238E27FC236}">
                <a16:creationId xmlns:a16="http://schemas.microsoft.com/office/drawing/2014/main" id="{37AD3120-774F-0446-872D-354F634BBC14}"/>
              </a:ext>
            </a:extLst>
          </p:cNvPr>
          <p:cNvPicPr>
            <a:picLocks noChangeAspect="1"/>
          </p:cNvPicPr>
          <p:nvPr/>
        </p:nvPicPr>
        <p:blipFill>
          <a:blip r:embed="rId5"/>
          <a:stretch>
            <a:fillRect/>
          </a:stretch>
        </p:blipFill>
        <p:spPr>
          <a:xfrm>
            <a:off x="610428" y="3116814"/>
            <a:ext cx="5140187" cy="1651415"/>
          </a:xfrm>
          <a:prstGeom prst="rect">
            <a:avLst/>
          </a:prstGeom>
        </p:spPr>
      </p:pic>
      <p:pic>
        <p:nvPicPr>
          <p:cNvPr id="7" name="Picture 6" descr="A diagram of a computer hardware&#10;&#10;Description automatically generated">
            <a:extLst>
              <a:ext uri="{FF2B5EF4-FFF2-40B4-BE49-F238E27FC236}">
                <a16:creationId xmlns:a16="http://schemas.microsoft.com/office/drawing/2014/main" id="{1000058F-7ADE-D7EE-60AC-A51AF49F4FB3}"/>
              </a:ext>
            </a:extLst>
          </p:cNvPr>
          <p:cNvPicPr>
            <a:picLocks noChangeAspect="1"/>
          </p:cNvPicPr>
          <p:nvPr/>
        </p:nvPicPr>
        <p:blipFill>
          <a:blip r:embed="rId6"/>
          <a:stretch>
            <a:fillRect/>
          </a:stretch>
        </p:blipFill>
        <p:spPr>
          <a:xfrm>
            <a:off x="611395" y="4955345"/>
            <a:ext cx="5138256" cy="1723613"/>
          </a:xfrm>
          <a:prstGeom prst="rect">
            <a:avLst/>
          </a:prstGeom>
        </p:spPr>
      </p:pic>
      <p:sp>
        <p:nvSpPr>
          <p:cNvPr id="8" name="TextBox 7">
            <a:extLst>
              <a:ext uri="{FF2B5EF4-FFF2-40B4-BE49-F238E27FC236}">
                <a16:creationId xmlns:a16="http://schemas.microsoft.com/office/drawing/2014/main" id="{BEA056A3-B5B1-8123-D1F0-E9F4E3C5FFC8}"/>
              </a:ext>
            </a:extLst>
          </p:cNvPr>
          <p:cNvSpPr txBox="1"/>
          <p:nvPr/>
        </p:nvSpPr>
        <p:spPr>
          <a:xfrm>
            <a:off x="9940050" y="5997152"/>
            <a:ext cx="1324304" cy="400110"/>
          </a:xfrm>
          <a:prstGeom prst="rect">
            <a:avLst/>
          </a:prstGeom>
          <a:solidFill>
            <a:schemeClr val="bg1"/>
          </a:solid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Slower!</a:t>
            </a:r>
          </a:p>
        </p:txBody>
      </p:sp>
      <p:cxnSp>
        <p:nvCxnSpPr>
          <p:cNvPr id="9" name="Straight Arrow Connector 8">
            <a:extLst>
              <a:ext uri="{FF2B5EF4-FFF2-40B4-BE49-F238E27FC236}">
                <a16:creationId xmlns:a16="http://schemas.microsoft.com/office/drawing/2014/main" id="{3FD7305D-0745-8240-A5BE-27A5D25DF25C}"/>
              </a:ext>
            </a:extLst>
          </p:cNvPr>
          <p:cNvCxnSpPr/>
          <p:nvPr/>
        </p:nvCxnSpPr>
        <p:spPr>
          <a:xfrm flipH="1" flipV="1">
            <a:off x="9688857" y="5619334"/>
            <a:ext cx="502386" cy="31142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10" name="Picture 9" descr="A black text on a white background&#10;&#10;Description automatically generated">
            <a:extLst>
              <a:ext uri="{FF2B5EF4-FFF2-40B4-BE49-F238E27FC236}">
                <a16:creationId xmlns:a16="http://schemas.microsoft.com/office/drawing/2014/main" id="{17332561-2306-AF7C-E888-B2FB04DAAB7E}"/>
              </a:ext>
            </a:extLst>
          </p:cNvPr>
          <p:cNvPicPr>
            <a:picLocks noChangeAspect="1"/>
          </p:cNvPicPr>
          <p:nvPr/>
        </p:nvPicPr>
        <p:blipFill>
          <a:blip r:embed="rId7"/>
          <a:stretch>
            <a:fillRect/>
          </a:stretch>
        </p:blipFill>
        <p:spPr>
          <a:xfrm>
            <a:off x="6012723" y="2075042"/>
            <a:ext cx="5801231" cy="1362214"/>
          </a:xfrm>
          <a:prstGeom prst="rect">
            <a:avLst/>
          </a:prstGeom>
        </p:spPr>
      </p:pic>
    </p:spTree>
    <p:extLst>
      <p:ext uri="{BB962C8B-B14F-4D97-AF65-F5344CB8AC3E}">
        <p14:creationId xmlns:p14="http://schemas.microsoft.com/office/powerpoint/2010/main" val="3613942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9F968-7AA0-05FC-464B-D9449E7A3E2B}"/>
              </a:ext>
            </a:extLst>
          </p:cNvPr>
          <p:cNvSpPr>
            <a:spLocks noGrp="1"/>
          </p:cNvSpPr>
          <p:nvPr>
            <p:ph type="title"/>
          </p:nvPr>
        </p:nvSpPr>
        <p:spPr>
          <a:xfrm>
            <a:off x="189672" y="152376"/>
            <a:ext cx="10972800" cy="789535"/>
          </a:xfrm>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Single </a:t>
            </a:r>
            <a:r>
              <a:rPr lang="en-US" dirty="0" err="1">
                <a:latin typeface="Verdana" panose="020B0604030504040204" pitchFamily="34" charset="0"/>
                <a:ea typeface="Verdana" panose="020B0604030504040204" pitchFamily="34" charset="0"/>
                <a:cs typeface="Verdana" panose="020B0604030504040204" pitchFamily="34" charset="0"/>
              </a:rPr>
              <a:t>NVMe</a:t>
            </a:r>
            <a:r>
              <a:rPr lang="en-US" dirty="0">
                <a:latin typeface="Verdana" panose="020B0604030504040204" pitchFamily="34" charset="0"/>
                <a:ea typeface="Verdana" panose="020B0604030504040204" pitchFamily="34" charset="0"/>
                <a:cs typeface="Verdana" panose="020B0604030504040204" pitchFamily="34" charset="0"/>
              </a:rPr>
              <a:t> SSD System </a:t>
            </a:r>
          </a:p>
        </p:txBody>
      </p:sp>
      <p:pic>
        <p:nvPicPr>
          <p:cNvPr id="6" name="Content Placeholder 5" descr="A graph showing the number of threads&#10;&#10;Description automatically generated">
            <a:extLst>
              <a:ext uri="{FF2B5EF4-FFF2-40B4-BE49-F238E27FC236}">
                <a16:creationId xmlns:a16="http://schemas.microsoft.com/office/drawing/2014/main" id="{6F6BF1CE-21D1-FA3B-6028-3F72C605DA12}"/>
              </a:ext>
            </a:extLst>
          </p:cNvPr>
          <p:cNvPicPr>
            <a:picLocks noGrp="1" noChangeAspect="1"/>
          </p:cNvPicPr>
          <p:nvPr>
            <p:ph idx="1"/>
          </p:nvPr>
        </p:nvPicPr>
        <p:blipFill>
          <a:blip r:embed="rId3"/>
          <a:stretch>
            <a:fillRect/>
          </a:stretch>
        </p:blipFill>
        <p:spPr>
          <a:xfrm>
            <a:off x="894798" y="2806293"/>
            <a:ext cx="4781274" cy="2548007"/>
          </a:xfrm>
        </p:spPr>
      </p:pic>
      <p:pic>
        <p:nvPicPr>
          <p:cNvPr id="5" name="Picture 4" descr="A diagram of a computer hardware system&#10;&#10;Description automatically generated">
            <a:extLst>
              <a:ext uri="{FF2B5EF4-FFF2-40B4-BE49-F238E27FC236}">
                <a16:creationId xmlns:a16="http://schemas.microsoft.com/office/drawing/2014/main" id="{DF4BFA8F-4511-F1E0-3457-109ECB0A3976}"/>
              </a:ext>
            </a:extLst>
          </p:cNvPr>
          <p:cNvPicPr>
            <a:picLocks noChangeAspect="1"/>
          </p:cNvPicPr>
          <p:nvPr/>
        </p:nvPicPr>
        <p:blipFill>
          <a:blip r:embed="rId4"/>
          <a:stretch>
            <a:fillRect/>
          </a:stretch>
        </p:blipFill>
        <p:spPr>
          <a:xfrm>
            <a:off x="798376" y="5422278"/>
            <a:ext cx="4841599" cy="1435791"/>
          </a:xfrm>
          <a:prstGeom prst="rect">
            <a:avLst/>
          </a:prstGeom>
        </p:spPr>
      </p:pic>
      <p:pic>
        <p:nvPicPr>
          <p:cNvPr id="7" name="Picture 6">
            <a:extLst>
              <a:ext uri="{FF2B5EF4-FFF2-40B4-BE49-F238E27FC236}">
                <a16:creationId xmlns:a16="http://schemas.microsoft.com/office/drawing/2014/main" id="{076EB491-9D75-7813-104F-6282A2239AC2}"/>
              </a:ext>
            </a:extLst>
          </p:cNvPr>
          <p:cNvPicPr>
            <a:picLocks noChangeAspect="1"/>
          </p:cNvPicPr>
          <p:nvPr/>
        </p:nvPicPr>
        <p:blipFill>
          <a:blip r:embed="rId5"/>
          <a:stretch>
            <a:fillRect/>
          </a:stretch>
        </p:blipFill>
        <p:spPr>
          <a:xfrm>
            <a:off x="7155633" y="1234547"/>
            <a:ext cx="4663097" cy="5240130"/>
          </a:xfrm>
          <a:prstGeom prst="rect">
            <a:avLst/>
          </a:prstGeom>
        </p:spPr>
      </p:pic>
      <p:sp>
        <p:nvSpPr>
          <p:cNvPr id="8" name="TextBox 7">
            <a:extLst>
              <a:ext uri="{FF2B5EF4-FFF2-40B4-BE49-F238E27FC236}">
                <a16:creationId xmlns:a16="http://schemas.microsoft.com/office/drawing/2014/main" id="{F566B6A3-3772-AF01-8B62-C889A7D5C91E}"/>
              </a:ext>
            </a:extLst>
          </p:cNvPr>
          <p:cNvSpPr txBox="1"/>
          <p:nvPr/>
        </p:nvSpPr>
        <p:spPr>
          <a:xfrm>
            <a:off x="373270" y="1089056"/>
            <a:ext cx="643642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
              <a:buChar char="•"/>
            </a:pPr>
            <a:r>
              <a:rPr lang="en-US" dirty="0">
                <a:latin typeface="Verdana" panose="020B0604030504040204" pitchFamily="34" charset="0"/>
                <a:ea typeface="Verdana" panose="020B0604030504040204" pitchFamily="34" charset="0"/>
                <a:cs typeface="Verdana" panose="020B0604030504040204" pitchFamily="34" charset="0"/>
              </a:rPr>
              <a:t>I/O threads exceeding 512 </a:t>
            </a:r>
          </a:p>
          <a:p>
            <a:pPr lvl="1">
              <a:buFont typeface="Courier New"/>
              <a:buChar char="o"/>
            </a:pPr>
            <a:r>
              <a:rPr lang="en-US" altLang="zh-TW" dirty="0">
                <a:latin typeface="Verdana" panose="020B0604030504040204" pitchFamily="34" charset="0"/>
                <a:ea typeface="Verdana" panose="020B0604030504040204" pitchFamily="34" charset="0"/>
                <a:cs typeface="Verdana" panose="020B0604030504040204" pitchFamily="34" charset="0"/>
              </a:rPr>
              <a:t>H</a:t>
            </a:r>
            <a:r>
              <a:rPr lang="en-US" dirty="0">
                <a:latin typeface="Verdana" panose="020B0604030504040204" pitchFamily="34" charset="0"/>
                <a:ea typeface="Verdana" panose="020B0604030504040204" pitchFamily="34" charset="0"/>
                <a:cs typeface="Verdana" panose="020B0604030504040204" pitchFamily="34" charset="0"/>
              </a:rPr>
              <a:t>igher contention penalties than remote access penalties.</a:t>
            </a:r>
          </a:p>
          <a:p>
            <a:pPr>
              <a:buFont typeface=""/>
              <a:buChar char="•"/>
            </a:pPr>
            <a:r>
              <a:rPr lang="en-US" dirty="0">
                <a:latin typeface="Verdana" panose="020B0604030504040204" pitchFamily="34" charset="0"/>
                <a:ea typeface="Verdana" panose="020B0604030504040204" pitchFamily="34" charset="0"/>
                <a:cs typeface="Verdana" panose="020B0604030504040204" pitchFamily="34" charset="0"/>
              </a:rPr>
              <a:t>Utilizing neighboring CPU sockets </a:t>
            </a:r>
          </a:p>
          <a:p>
            <a:pPr lvl="1">
              <a:buFont typeface="Courier New"/>
              <a:buChar char="o"/>
            </a:pPr>
            <a:r>
              <a:rPr lang="en-US" altLang="zh-TW" dirty="0">
                <a:latin typeface="Verdana" panose="020B0604030504040204" pitchFamily="34" charset="0"/>
                <a:ea typeface="Verdana" panose="020B0604030504040204" pitchFamily="34" charset="0"/>
                <a:cs typeface="Verdana" panose="020B0604030504040204" pitchFamily="34" charset="0"/>
              </a:rPr>
              <a:t>R</a:t>
            </a:r>
            <a:r>
              <a:rPr lang="en-US" dirty="0">
                <a:latin typeface="Verdana" panose="020B0604030504040204" pitchFamily="34" charset="0"/>
                <a:ea typeface="Verdana" panose="020B0604030504040204" pitchFamily="34" charset="0"/>
                <a:cs typeface="Verdana" panose="020B0604030504040204" pitchFamily="34" charset="0"/>
              </a:rPr>
              <a:t>educ</a:t>
            </a:r>
            <a:r>
              <a:rPr lang="en-US" altLang="zh-TW" dirty="0">
                <a:latin typeface="Verdana" panose="020B0604030504040204" pitchFamily="34" charset="0"/>
                <a:ea typeface="Verdana" panose="020B0604030504040204" pitchFamily="34" charset="0"/>
                <a:cs typeface="Verdana" panose="020B0604030504040204" pitchFamily="34" charset="0"/>
              </a:rPr>
              <a:t>ing</a:t>
            </a:r>
            <a:r>
              <a:rPr lang="en-US" dirty="0">
                <a:latin typeface="Verdana" panose="020B0604030504040204" pitchFamily="34" charset="0"/>
                <a:ea typeface="Verdana" panose="020B0604030504040204" pitchFamily="34" charset="0"/>
                <a:cs typeface="Verdana" panose="020B0604030504040204" pitchFamily="34" charset="0"/>
              </a:rPr>
              <a:t> contention by supporting additional I/O threads.</a:t>
            </a:r>
          </a:p>
        </p:txBody>
      </p:sp>
    </p:spTree>
    <p:extLst>
      <p:ext uri="{BB962C8B-B14F-4D97-AF65-F5344CB8AC3E}">
        <p14:creationId xmlns:p14="http://schemas.microsoft.com/office/powerpoint/2010/main" val="1339765339"/>
      </p:ext>
    </p:extLst>
  </p:cSld>
  <p:clrMapOvr>
    <a:masterClrMapping/>
  </p:clrMapOvr>
</p:sld>
</file>

<file path=ppt/theme/theme1.xml><?xml version="1.0" encoding="utf-8"?>
<a:theme xmlns:a="http://schemas.openxmlformats.org/drawingml/2006/main" name="SplashVTI">
  <a:themeElements>
    <a:clrScheme name="AnalogousFromDarkSeedLeftStep">
      <a:dk1>
        <a:srgbClr val="000000"/>
      </a:dk1>
      <a:lt1>
        <a:srgbClr val="FFFFFF"/>
      </a:lt1>
      <a:dk2>
        <a:srgbClr val="32201C"/>
      </a:dk2>
      <a:lt2>
        <a:srgbClr val="F0F3F3"/>
      </a:lt2>
      <a:accent1>
        <a:srgbClr val="C3614D"/>
      </a:accent1>
      <a:accent2>
        <a:srgbClr val="B13B58"/>
      </a:accent2>
      <a:accent3>
        <a:srgbClr val="C34D9B"/>
      </a:accent3>
      <a:accent4>
        <a:srgbClr val="A83BB1"/>
      </a:accent4>
      <a:accent5>
        <a:srgbClr val="894DC3"/>
      </a:accent5>
      <a:accent6>
        <a:srgbClr val="4C42B4"/>
      </a:accent6>
      <a:hlink>
        <a:srgbClr val="953FBF"/>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564</TotalTime>
  <Words>2669</Words>
  <Application>Microsoft Office PowerPoint</Application>
  <PresentationFormat>Widescreen</PresentationFormat>
  <Paragraphs>204</Paragraphs>
  <Slides>26</Slides>
  <Notes>20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26</vt:i4>
      </vt:variant>
    </vt:vector>
  </HeadingPairs>
  <TitlesOfParts>
    <vt:vector size="41" baseType="lpstr">
      <vt:lpstr>Arial,Sans-Serif</vt:lpstr>
      <vt:lpstr>Courier New,monospace</vt:lpstr>
      <vt:lpstr>等线</vt:lpstr>
      <vt:lpstr>Google Sans</vt:lpstr>
      <vt:lpstr>Söhne</vt:lpstr>
      <vt:lpstr>Arial</vt:lpstr>
      <vt:lpstr>Avenir Next LT Pro</vt:lpstr>
      <vt:lpstr>Calibri</vt:lpstr>
      <vt:lpstr>Calibri Light</vt:lpstr>
      <vt:lpstr>Courier New</vt:lpstr>
      <vt:lpstr>Posterama</vt:lpstr>
      <vt:lpstr>Source Sans Pro</vt:lpstr>
      <vt:lpstr>Verdana</vt:lpstr>
      <vt:lpstr>Wingdings</vt:lpstr>
      <vt:lpstr>SplashVTI</vt:lpstr>
      <vt:lpstr>Optimizing Energy Efficiency in Modern Computing Systems through Advanced Architectural Techniques </vt:lpstr>
      <vt:lpstr>Outline</vt:lpstr>
      <vt:lpstr>Introduction</vt:lpstr>
      <vt:lpstr>Why we care about energy? </vt:lpstr>
      <vt:lpstr>PowerPoint Presentation</vt:lpstr>
      <vt:lpstr>What is NUMA?</vt:lpstr>
      <vt:lpstr>PowerPoint Presentation</vt:lpstr>
      <vt:lpstr>Different NUMA configurations</vt:lpstr>
      <vt:lpstr>Single NVMe SSD System </vt:lpstr>
      <vt:lpstr>Two  NVMe SSDs System  </vt:lpstr>
      <vt:lpstr>PowerPoint Presentation</vt:lpstr>
      <vt:lpstr>Can we reduce latency?</vt:lpstr>
      <vt:lpstr>Default scheduler on Linux - CFS</vt:lpstr>
      <vt:lpstr>Energy-efficient I/O Scheduler (ESN)</vt:lpstr>
      <vt:lpstr>ESN Cont'd</vt:lpstr>
      <vt:lpstr>DVFS Optimization</vt:lpstr>
      <vt:lpstr>Mechanism of DVFS</vt:lpstr>
      <vt:lpstr>Mechanism of DVFS</vt:lpstr>
      <vt:lpstr>Factors affecting DVFS</vt:lpstr>
      <vt:lpstr>Factors affecting DVFS</vt:lpstr>
      <vt:lpstr>Effectiveness of DVFS</vt:lpstr>
      <vt:lpstr>What is Prediction Modeling in DVFS?</vt:lpstr>
      <vt:lpstr>Prediction Modeling - Mechanism</vt:lpstr>
      <vt:lpstr>Effectiveness of Prediction Modeling</vt:lpstr>
      <vt:lpstr>Discussion &amp; 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Chen, Wei</cp:lastModifiedBy>
  <cp:revision>739</cp:revision>
  <dcterms:created xsi:type="dcterms:W3CDTF">2024-03-09T23:03:42Z</dcterms:created>
  <dcterms:modified xsi:type="dcterms:W3CDTF">2024-03-12T18:57:27Z</dcterms:modified>
</cp:coreProperties>
</file>