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8"/>
  </p:notesMasterIdLst>
  <p:sldIdLst>
    <p:sldId id="256" r:id="rId2"/>
    <p:sldId id="257" r:id="rId3"/>
    <p:sldId id="258" r:id="rId4"/>
    <p:sldId id="259" r:id="rId5"/>
    <p:sldId id="262" r:id="rId6"/>
    <p:sldId id="261" r:id="rId7"/>
    <p:sldId id="264" r:id="rId8"/>
    <p:sldId id="263" r:id="rId9"/>
    <p:sldId id="265" r:id="rId10"/>
    <p:sldId id="285" r:id="rId11"/>
    <p:sldId id="268" r:id="rId12"/>
    <p:sldId id="267" r:id="rId13"/>
    <p:sldId id="269" r:id="rId14"/>
    <p:sldId id="270" r:id="rId15"/>
    <p:sldId id="271" r:id="rId16"/>
    <p:sldId id="272" r:id="rId17"/>
    <p:sldId id="273" r:id="rId18"/>
    <p:sldId id="274" r:id="rId19"/>
    <p:sldId id="276" r:id="rId20"/>
    <p:sldId id="277" r:id="rId21"/>
    <p:sldId id="280" r:id="rId22"/>
    <p:sldId id="282" r:id="rId23"/>
    <p:sldId id="281" r:id="rId24"/>
    <p:sldId id="283" r:id="rId25"/>
    <p:sldId id="284"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7A03E-054C-4326-B095-9243998703A2}" v="3" dt="2024-03-12T18:27:48.309"/>
    <p1510:client id="{44CB9FC4-37E8-4F34-82B2-A91C695476FA}" v="1" dt="2024-03-12T08:03:04.728"/>
    <p1510:client id="{5EB8E33B-3235-90D3-0BA8-4BFDD17BD93F}" v="69" dt="2024-03-11T21:45:54.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88" autoAdjust="0"/>
    <p:restoredTop sz="67449"/>
  </p:normalViewPr>
  <p:slideViewPr>
    <p:cSldViewPr snapToGrid="0">
      <p:cViewPr varScale="1">
        <p:scale>
          <a:sx n="74" d="100"/>
          <a:sy n="74" d="100"/>
        </p:scale>
        <p:origin x="1036" y="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Wei" userId="d57daa51-ca76-4669-997f-5560acb4e7ae" providerId="ADAL" clId="{44CB9FC4-37E8-4F34-82B2-A91C695476FA}"/>
    <pc:docChg chg="addSld delSld modSld">
      <pc:chgData name="Chen, Wei" userId="d57daa51-ca76-4669-997f-5560acb4e7ae" providerId="ADAL" clId="{44CB9FC4-37E8-4F34-82B2-A91C695476FA}" dt="2024-03-12T09:02:37.438" v="58" actId="20577"/>
      <pc:docMkLst>
        <pc:docMk/>
      </pc:docMkLst>
      <pc:sldChg chg="modNotesTx">
        <pc:chgData name="Chen, Wei" userId="d57daa51-ca76-4669-997f-5560acb4e7ae" providerId="ADAL" clId="{44CB9FC4-37E8-4F34-82B2-A91C695476FA}" dt="2024-03-12T09:02:37.438" v="58" actId="20577"/>
        <pc:sldMkLst>
          <pc:docMk/>
          <pc:sldMk cId="2023308646" sldId="257"/>
        </pc:sldMkLst>
      </pc:sldChg>
      <pc:sldChg chg="del">
        <pc:chgData name="Chen, Wei" userId="d57daa51-ca76-4669-997f-5560acb4e7ae" providerId="ADAL" clId="{44CB9FC4-37E8-4F34-82B2-A91C695476FA}" dt="2024-03-12T08:03:08.878" v="1" actId="47"/>
        <pc:sldMkLst>
          <pc:docMk/>
          <pc:sldMk cId="508392139" sldId="266"/>
        </pc:sldMkLst>
      </pc:sldChg>
      <pc:sldChg chg="modNotesTx">
        <pc:chgData name="Chen, Wei" userId="d57daa51-ca76-4669-997f-5560acb4e7ae" providerId="ADAL" clId="{44CB9FC4-37E8-4F34-82B2-A91C695476FA}" dt="2024-03-12T08:05:46.382" v="56"/>
        <pc:sldMkLst>
          <pc:docMk/>
          <pc:sldMk cId="441301076" sldId="284"/>
        </pc:sldMkLst>
      </pc:sldChg>
      <pc:sldChg chg="add">
        <pc:chgData name="Chen, Wei" userId="d57daa51-ca76-4669-997f-5560acb4e7ae" providerId="ADAL" clId="{44CB9FC4-37E8-4F34-82B2-A91C695476FA}" dt="2024-03-12T08:03:04.724" v="0"/>
        <pc:sldMkLst>
          <pc:docMk/>
          <pc:sldMk cId="2919030628" sldId="285"/>
        </pc:sldMkLst>
      </pc:sldChg>
    </pc:docChg>
  </pc:docChgLst>
  <pc:docChgLst>
    <pc:chgData name="Chen, Wei" userId="d57daa51-ca76-4669-997f-5560acb4e7ae" providerId="ADAL" clId="{2E77A03E-054C-4326-B095-9243998703A2}"/>
    <pc:docChg chg="custSel modSld">
      <pc:chgData name="Chen, Wei" userId="d57daa51-ca76-4669-997f-5560acb4e7ae" providerId="ADAL" clId="{2E77A03E-054C-4326-B095-9243998703A2}" dt="2024-03-12T18:27:49.856" v="8"/>
      <pc:docMkLst>
        <pc:docMk/>
      </pc:docMkLst>
      <pc:sldChg chg="modSp mod">
        <pc:chgData name="Chen, Wei" userId="d57daa51-ca76-4669-997f-5560acb4e7ae" providerId="ADAL" clId="{2E77A03E-054C-4326-B095-9243998703A2}" dt="2024-03-12T18:27:49.856" v="8"/>
        <pc:sldMkLst>
          <pc:docMk/>
          <pc:sldMk cId="3298564270" sldId="286"/>
        </pc:sldMkLst>
        <pc:spChg chg="mod">
          <ac:chgData name="Chen, Wei" userId="d57daa51-ca76-4669-997f-5560acb4e7ae" providerId="ADAL" clId="{2E77A03E-054C-4326-B095-9243998703A2}" dt="2024-03-12T18:27:49.856" v="8"/>
          <ac:spMkLst>
            <pc:docMk/>
            <pc:sldMk cId="3298564270" sldId="286"/>
            <ac:spMk id="3" creationId="{8795D231-88FC-224F-6C35-C357447C7AE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7:22:33.754"/>
    </inkml:context>
    <inkml:brush xml:id="br0">
      <inkml:brushProperty name="width" value="0.1" units="cm"/>
      <inkml:brushProperty name="height" value="0.1" units="cm"/>
      <inkml:brushProperty name="color" value="#E71224"/>
    </inkml:brush>
  </inkml:definitions>
  <inkml:trace contextRef="#ctx0" brushRef="#br0">3678 1751 24575,'-35'0'0,"-2"0"0,-31 0 0,-13 0 0,-17 0 0,45 0 0,0 0 0,-40 0 0,-4 0 0,0 0 0,-3 0-630,47 0 0,1 0 630,-43 0 0,16 0 411,10 0-411,8 0 0,-4 0 209,-1 0-209,0 0 0,-17 0 0,-8 0-435,38 2 1,-1 0 434,-3 2 0,0 2 0,4 1 0,-1 1 0,-3 2 0,0 0 0,3-2 0,0 0 0,2 0 0,2 0 579,-44 3-579,14-2 0,13 0 0,10 0 0,11-1 0,2-4 0,8 0 896,3-4-896,0 0 34,-1 0-34,-12 0 0,-4 0 0,-6 0 0,-4 0 0,-3 0 0,-7 0 0,0 0 0,1 0 0,5 0 0,5-4 0,3-4 0,11-4 0,2-3 0,9 1 0,8 2 0,3 0 0,8-2 0,-1-5 0,4-8 0,0-9 0,3-7 0,4-6 0,0-5 0,4-3 0,1 0 0,0 1 0,0 5 0,0 0 0,0 2 0,0 0 0,0 5 0,0 1 0,0 1 0,2-2 0,5-5 0,12-2 0,8-2 0,12-1 0,7 4 0,8-1 0,14-4-549,-21 25 1,3 0 548,0 1 0,2 0 0,13-4 0,2 1 0,-1 2 0,0 3 0,-8 3 0,0 3 0,1-1 0,-2 2 0,40-3 0,-42 10 0,2 1 0,11-2 0,3 1-899,7-1 1,3 1 898,3 2 0,1 1 0,4 1 0,-1 2 0,-1 0 0,0 1-1112,8 2 1,1 0 1111,1-2 0,0-1 0,-5-2 0,-1 1-747,-4 1 0,-1 0 747,-4-1 0,0-1 0,-2 0 0,0 0 0,-2 0 0,-2 0 60,-8 0 0,-3 0-60,-7 0 0,-3 2 0,35-4 1428,-7 2-1428,-7 0 0,-3 4 0,13 0 0,5 3 739,-39 2 1,2-1-740,0 1 0,0 0 0,1 0 0,-1 0 0,1-1 0,-2 2 0,44 2 0,-4 10 0,-8 6 1474,-6 14-1474,-7 5 0,-6 5 0,7 15 0,-13-4 0,-4 4 0,-3 1 0,-10 0 0,9 13 0,-4-3 0,-8-8 874,-12-12-874,-7-13 0,-5-5 0,-1-5 857,-4-3-857,-3 6 379,-5 0-379,-2 7 0,-1 12 0,0 4 0,-3 1 0,-3 1 0,-8-5 0,-6 5 0,-3 0 0,0-6 0,2-2 0,-1-9 0,3-4 0,-3-3 0,1-8 0,1-1 0,-4 0 0,-1 0 0,-4 0 0,-3 1 0,-2 3 0,1-3 0,-5-1 0,4-2 0,-5-2 0,-1 2 0,5-1 0,1-3 0,3 0 0,1 0 0,0 0 0,1-1 0,0 1 0,0-4 0,0-1 0,1-3 0,0-3 0,2-1 0,5-1 0,3 1 0,4 0 0,0 0 0,-2-3 0,1 1 0,-3-1 0,-4 0 0,-3 0 0,-3 0 0,-1 0 0,1 0 0,3 0 0,6 0 0,4 0 0,5 0 0,0 0 0,-1 0 0,-1 0 0,-2 0 0,0 0 0,-2 0 0,-12 0 0,-1-2 0,-3-1 0,5 0 0,12 0 0,-1 0 0,3-1 0,1 1 0,1 0 0,-1 3 0,-2 0 0,-2 0 0,-2 0 0,-3 0 0,-2 0 0,-2 0 0,0 0 0,4 0 0,4 0 0,4 0 0,0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5.576"/>
    </inkml:context>
    <inkml:brush xml:id="br0">
      <inkml:brushProperty name="width" value="0.1" units="cm"/>
      <inkml:brushProperty name="height" value="0.1" units="cm"/>
      <inkml:brushProperty name="color" value="#E71224"/>
    </inkml:brush>
  </inkml:definitions>
  <inkml:trace contextRef="#ctx0" brushRef="#br0">1 172 24575,'26'0'0,"2"0"0,13 0 0,44 0 0,-28 0 0,3 0 0,11 0 0,1 0 0,5 0 0,-3 0 0,-11 0 0,-2 0 0,-4 0 0,0 0 0,-1-1 0,1-1 0,2-1 0,0-1 0,4-1 0,0-1 0,2 1 0,-1 0 0,-9 1 0,-4 1 0,31 0 0,-27 3 0,-18 0 0,-1 0 0,-6 0 0,0 0 0,0 0 0,1 0 0,2 0 0,2-5 0,2-4 0,8-5 0,5-2 0,1 2 0,-6 4 0,-3-3 0,-1 0 0,-1 1 0,-5 2 0,-10 5 0,-6 3 0,-5 2 0,-3 0 0,-2-2 0,-2 0 0,-3 1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37.810"/>
    </inkml:context>
    <inkml:brush xml:id="br0">
      <inkml:brushProperty name="width" value="0.1" units="cm"/>
      <inkml:brushProperty name="height" value="0.1" units="cm"/>
      <inkml:brushProperty name="color" value="#E71224"/>
    </inkml:brush>
  </inkml:definitions>
  <inkml:trace contextRef="#ctx0" brushRef="#br0">1 250 24575,'39'0'0,"10"0"0,38 0 0,-31 0 0,4 0 0,7 0 0,3 0 0,10 1 0,2 1 0,-6 3 0,-2 0 0,-9 3 0,-5 0 0,30 9 0,-40-6 0,-19-6 0,-9-5 0,0 0 0,7 0 0,9 0 0,5-4 0,3-5 0,2-6 0,-6-3 0,6 1 0,-2-1 0,6-2 0,8-2 0,5-2 0,1 3 0,-2 6 0,1 7 0,0 5 0,-4 2 0,-9 1 0,-12 0 0,-14 0 0,-9 0 0,-6 0 0,-3 0 0,1 0 0,2 0 0,2 0 0,1 0 0,0 0 0,0 0 0,0 0 0,2 0 0,3 0 0,6 0 0,2 0 0,2 0 0,0-2 0,6-4 0,5-5 0,3-2 0,-3 1 0,-7 2 0,-7 3 0,-6 0 0,-4 3 0,0 1 0,2 0 0,4 0 0,2-1 0,2-3 0,1-2 0,-4 1 0,-2 3 0,-7 2 0,-6 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56:45.327"/>
    </inkml:context>
    <inkml:brush xml:id="br0">
      <inkml:brushProperty name="width" value="0.1" units="cm"/>
      <inkml:brushProperty name="height" value="0.1" units="cm"/>
      <inkml:brushProperty name="color" value="#E71224"/>
    </inkml:brush>
  </inkml:definitions>
  <inkml:trace contextRef="#ctx0" brushRef="#br0">0 51 24575,'35'0'0,"9"0"0,18 0 0,30 0 0,-31 0 0,5 0 0,16 0 0,5 0 0,-20 0 0,1 0 0,0 0-890,28-2 0,-2 0 890,-6 0 0,-6 0 0,-18-1 0,-6-1 0,37-3 0,-11 2 0,-7 1 0,-8 1 0,-12 0 0,-7 0 0,-12 0 0,-2 3 0,-7 0 0,-1 0 1780,-5 0-1780,0 0 0,-6 0 0,-2 0 0,-5-2 0,-2 0 0,1 0 0,6 1 0,1 1 0,-1 0 0,-2 0 0,-2 0 0,0 0 0,0 0 0,-2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02:25:19.517"/>
    </inkml:context>
    <inkml:brush xml:id="br0">
      <inkml:brushProperty name="width" value="0.1" units="cm"/>
      <inkml:brushProperty name="height" value="0.1" units="cm"/>
      <inkml:brushProperty name="color" value="#E71224"/>
    </inkml:brush>
  </inkml:definitions>
  <inkml:trace contextRef="#ctx0" brushRef="#br0">4892 2141 24575,'-43'0'0,"7"0"0,-8 0 0,6 0 0,4 0 0,-6 0 0,-19 0 0,-27 0 0,30 0 0,-5 0 0,-12 0 0,-4 0 0,-7 0 0,-4 0 0,21 0 0,-1 0 0,-3 0-292,-9-1 0,-2 0 0,-1 0 292,-2-1 0,0-1 0,0 0 0,4-1 0,0 0 0,1-1 0,2-1 0,1 0 0,2 0-94,-26-3 0,3 1 94,4 1 0,3 1 0,3 1 0,4 1 0,13 2 0,4 1 0,-32 1 0,32 0 0,26 0 0,7 0 0,-3 0 0,-1 0 0,-4 0 0,-4 0 0,-3 0 0,-2 0 0,-1 0 868,-9 0-868,-21 0 98,33 0 0,-2 0-98,-8-2 0,-2 0 0,1 0 0,0-2 0,4-2 0,1-1 0,4 0 0,1-1 0,-37-8 0,9 0 0,5-2 0,4 0 0,1-1 0,9 3 0,5 1 0,11 4 0,9 0 0,2 1 0,3-1 0,0-1 0,3 1 0,2-1 0,4 0 0,0-1 0,-1 0 0,-4-3 0,-1-6 0,0-8 0,5-4 0,6 1 0,1 2 0,2 5 0,1-2 0,0-2 0,1-1 0,3 2 0,3 6 0,2 7 0,2 0 0,0 0 0,0 0 0,0-3 0,0-4 0,0-4 0,4 0 0,3 4 0,4 2 0,4-2 0,4-1 0,13-8 0,24-13 0,24-11 0,-35 25 0,0 1 0,-1 1 0,-2 3 0,28-16 0,-1 5 0,10-1 0,-3 1 0,0 0 0,-18 8 0,-7 3 0,0 2 0,0 2 0,-2 2 0,-2 1 0,0 0 0,4 0 0,15-5 0,11 0 0,-26 8 0,4 0 0,5 0 0,2 0 0,3 0 0,1 0 0,-1 1 0,-2-1 0,-6 2 0,-2-1 0,-3 1 0,0-1 0,2-1 0,-1-1 0,4-2 0,1-1 0,8-2 0,3 1 0,8-4 0,4 2 0,9-1 0,1 1-394,-4 5 0,-2 1 394,-11 3 0,-4 1 0,-12 3 0,-2 2 0,40-8 0,1 2 0,-46 9 0,0 2 0,45-2 0,-7 5 0,8 0 0,0 0 0,-45 0 0,0 0 0,1-1 0,1 0 0,9-1 0,2 0 0,7-1 0,0 1 394,4 0 0,-1 0-394,-5 1 0,-2 1 0,-12 0 0,-3 0 0,40 0 0,-7 2 0,0 7 0,-8 6 0,-8 6 0,-17 1 0,-11-2 0,-9-2 0,-4-5 0,2 3 0,-1-3 0,3 4 0,0-1 0,2 2 0,-2-1 0,-2-1 0,-2 0 0,1 3 0,2 4 0,3 5 0,-2 3 0,-4 4 0,-3 7 0,0 6 0,0 5 0,-1 5 0,-3 2 0,-8-4 0,-4-3 0,-4-8 0,-3-3 0,-1 1 0,-2 3 0,0 0 0,0-4 0,0-2 0,0-7 0,0 1 0,0-4 0,0-2 0,-1 0 0,-5 3 0,-7 5 0,-8 8 0,-6-3 0,-1-2 0,6-4 0,3-7 0,0 2 0,-3 3 0,-4 0 0,3-5 0,5-6 0,6-7 0,4-4 0,-1 0 0,-2-3 0,0 1 0,-3-1 0,-1 1 0,-2 3 0,-2 0 0,-1 1 0,-3 2 0,2-1 0,-1 0 0,3 0 0,-3-1 0,-4 2 0,-1-1 0,3-1 0,6-2 0,1-3 0,2-1 0,0-1 0,-1-1 0,-1-1 0,0 2 0,1-1 0,1 1 0,2-2 0,-1 0 0,3 0 0,0 0 0,2 0 0,-3 1 0,-1 2 0,-3 0 0,0 3 0,1 0 0,1-2 0,0 0 0,0 0 0,-1 0 0,3-1 0,3-2 0,1 1 0,-1-2 0,-2 1 0,0 1 0,1 0 0,1 2 0,0 0 0,1 0 0,0-2 0,1 0 0,-2 1 0,-7 3 0,-11 6 0,-11 3 0,-2 0 0,5 0 0,10-5 0,10-3 0,4-5 0,2-2 0,-1 0 0,0-2 0,4 0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FAD2E-9990-44D7-99B9-3DA41B2AEF83}" type="datetimeFigureOut">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4773D-3191-4923-BF5E-51973E3717D6}" type="slidenum">
              <a:t>‹#›</a:t>
            </a:fld>
            <a:endParaRPr lang="en-US"/>
          </a:p>
        </p:txBody>
      </p:sp>
    </p:spTree>
    <p:extLst>
      <p:ext uri="{BB962C8B-B14F-4D97-AF65-F5344CB8AC3E}">
        <p14:creationId xmlns:p14="http://schemas.microsoft.com/office/powerpoint/2010/main" val="329369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guys. Today we </a:t>
            </a:r>
            <a:r>
              <a:rPr lang="en-US" dirty="0" err="1"/>
              <a:t>gonna</a:t>
            </a:r>
            <a:r>
              <a:rPr lang="en-US" dirty="0"/>
              <a:t> introduce how to  improve energy efficiency in modern computing system</a:t>
            </a:r>
          </a:p>
        </p:txBody>
      </p:sp>
      <p:sp>
        <p:nvSpPr>
          <p:cNvPr id="4" name="Slide Number Placeholder 3"/>
          <p:cNvSpPr>
            <a:spLocks noGrp="1"/>
          </p:cNvSpPr>
          <p:nvPr>
            <p:ph type="sldNum" sz="quarter" idx="5"/>
          </p:nvPr>
        </p:nvSpPr>
        <p:spPr/>
        <p:txBody>
          <a:bodyPr/>
          <a:lstStyle/>
          <a:p>
            <a:fld id="{9C34773D-3191-4923-BF5E-51973E3717D6}" type="slidenum">
              <a:t>1</a:t>
            </a:fld>
            <a:endParaRPr lang="en-US"/>
          </a:p>
        </p:txBody>
      </p:sp>
    </p:spTree>
    <p:extLst>
      <p:ext uri="{BB962C8B-B14F-4D97-AF65-F5344CB8AC3E}">
        <p14:creationId xmlns:p14="http://schemas.microsoft.com/office/powerpoint/2010/main" val="2564442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compared to the default scheduler, ESN can deliver equivalent parallel I/O performance, while consuming up to 50% less energy by idling CPUs that cannot contribute to better throughput performance</a:t>
            </a:r>
          </a:p>
        </p:txBody>
      </p:sp>
      <p:sp>
        <p:nvSpPr>
          <p:cNvPr id="4" name="Slide Number Placeholder 3"/>
          <p:cNvSpPr>
            <a:spLocks noGrp="1"/>
          </p:cNvSpPr>
          <p:nvPr>
            <p:ph type="sldNum" sz="quarter" idx="5"/>
          </p:nvPr>
        </p:nvSpPr>
        <p:spPr/>
        <p:txBody>
          <a:bodyPr/>
          <a:lstStyle/>
          <a:p>
            <a:fld id="{9C34773D-3191-4923-BF5E-51973E3717D6}" type="slidenum">
              <a:rPr lang="en-US"/>
              <a:t>15</a:t>
            </a:fld>
            <a:endParaRPr lang="en-US"/>
          </a:p>
        </p:txBody>
      </p:sp>
    </p:spTree>
    <p:extLst>
      <p:ext uri="{BB962C8B-B14F-4D97-AF65-F5344CB8AC3E}">
        <p14:creationId xmlns:p14="http://schemas.microsoft.com/office/powerpoint/2010/main" val="174122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Thanks</a:t>
            </a:r>
            <a:r>
              <a:rPr lang="zh-TW" altLang="en-US" dirty="0"/>
              <a:t> </a:t>
            </a:r>
            <a:r>
              <a:rPr lang="en-US" altLang="zh-TW" dirty="0"/>
              <a:t>for</a:t>
            </a:r>
            <a:r>
              <a:rPr lang="zh-TW" altLang="en-US" dirty="0"/>
              <a:t> </a:t>
            </a:r>
            <a:r>
              <a:rPr lang="en-US" altLang="zh-TW" dirty="0"/>
              <a:t>Wei</a:t>
            </a:r>
            <a:r>
              <a:rPr lang="zh-TW" altLang="en-US" dirty="0"/>
              <a:t> </a:t>
            </a:r>
            <a:r>
              <a:rPr lang="en-US" altLang="zh-TW" dirty="0"/>
              <a:t>introducing</a:t>
            </a:r>
            <a:r>
              <a:rPr lang="zh-TW" altLang="en-US" dirty="0"/>
              <a:t> </a:t>
            </a:r>
            <a:r>
              <a:rPr lang="en-US" altLang="zh-TW" dirty="0"/>
              <a:t>how</a:t>
            </a:r>
            <a:r>
              <a:rPr lang="zh-TW" altLang="en-US" dirty="0"/>
              <a:t> </a:t>
            </a:r>
            <a:r>
              <a:rPr lang="en-US" altLang="zh-TW" dirty="0"/>
              <a:t>NUMA</a:t>
            </a:r>
            <a:r>
              <a:rPr lang="zh-TW" altLang="en-US" dirty="0"/>
              <a:t> </a:t>
            </a:r>
            <a:r>
              <a:rPr lang="en-US" altLang="zh-TW" dirty="0"/>
              <a:t>works.</a:t>
            </a:r>
            <a:r>
              <a:rPr lang="zh-TW" altLang="en-US" dirty="0"/>
              <a:t> </a:t>
            </a:r>
            <a:r>
              <a:rPr lang="en-US" altLang="zh-TW" dirty="0"/>
              <a:t>It's</a:t>
            </a:r>
            <a:r>
              <a:rPr lang="zh-TW" altLang="en-US" dirty="0"/>
              <a:t> </a:t>
            </a:r>
            <a:r>
              <a:rPr lang="en-US" altLang="zh-TW" dirty="0" err="1"/>
              <a:t>kinda</a:t>
            </a:r>
            <a:r>
              <a:rPr lang="zh-TW" altLang="en-US" dirty="0"/>
              <a:t> </a:t>
            </a:r>
            <a:r>
              <a:rPr lang="en-US" altLang="zh-TW" dirty="0"/>
              <a:t>cool</a:t>
            </a:r>
            <a:r>
              <a:rPr lang="zh-TW" altLang="en-US" dirty="0"/>
              <a:t> </a:t>
            </a:r>
            <a:r>
              <a:rPr lang="en-US" altLang="zh-TW" dirty="0"/>
              <a:t>uh.</a:t>
            </a:r>
            <a:r>
              <a:rPr lang="zh-TW" altLang="en-US" dirty="0"/>
              <a:t> </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16</a:t>
            </a:fld>
            <a:endParaRPr lang="en-US"/>
          </a:p>
        </p:txBody>
      </p:sp>
    </p:spTree>
    <p:extLst>
      <p:ext uri="{BB962C8B-B14F-4D97-AF65-F5344CB8AC3E}">
        <p14:creationId xmlns:p14="http://schemas.microsoft.com/office/powerpoint/2010/main" val="1717277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b="0" i="0" dirty="0">
                <a:solidFill>
                  <a:srgbClr val="E8EAED"/>
                </a:solidFill>
                <a:effectLst/>
                <a:latin typeface="Google Sans"/>
              </a:rPr>
              <a:t>Dynamic Voltage and Frequency Scaling (DVFS)</a:t>
            </a:r>
            <a:r>
              <a:rPr lang="en-US" altLang="zh-TW" b="0" i="0" dirty="0">
                <a:solidFill>
                  <a:srgbClr val="E8EAED"/>
                </a:solidFill>
                <a:effectLst/>
                <a:latin typeface="Google Sans"/>
              </a:rPr>
              <a:t>.</a:t>
            </a:r>
          </a:p>
          <a:p>
            <a:r>
              <a:rPr lang="en-US" altLang="zh-TW" b="0" i="0" dirty="0">
                <a:solidFill>
                  <a:srgbClr val="E8EAED"/>
                </a:solidFill>
                <a:effectLst/>
                <a:latin typeface="Google Sans"/>
              </a:rPr>
              <a:t>Adjusting</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voltage</a:t>
            </a:r>
            <a:r>
              <a:rPr lang="zh-TW" altLang="en-US" b="0" i="0" dirty="0">
                <a:solidFill>
                  <a:srgbClr val="E8EAED"/>
                </a:solidFill>
                <a:effectLst/>
                <a:latin typeface="Google Sans"/>
              </a:rPr>
              <a:t> </a:t>
            </a:r>
            <a:r>
              <a:rPr lang="en-US" altLang="zh-TW" b="0" i="0" dirty="0">
                <a:solidFill>
                  <a:srgbClr val="E8EAED"/>
                </a:solidFill>
                <a:effectLst/>
                <a:latin typeface="Google Sans"/>
              </a:rPr>
              <a:t>and</a:t>
            </a:r>
            <a:r>
              <a:rPr lang="zh-TW" altLang="en-US" b="0" i="0" dirty="0">
                <a:solidFill>
                  <a:srgbClr val="E8EAED"/>
                </a:solidFill>
                <a:effectLst/>
                <a:latin typeface="Google Sans"/>
              </a:rPr>
              <a:t> </a:t>
            </a:r>
            <a:r>
              <a:rPr lang="en-US" altLang="zh-TW" b="0" i="0" dirty="0">
                <a:solidFill>
                  <a:srgbClr val="E8EAED"/>
                </a:solidFill>
                <a:effectLst/>
                <a:latin typeface="Google Sans"/>
              </a:rPr>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a</a:t>
            </a:r>
            <a:r>
              <a:rPr lang="zh-TW" altLang="en-US" b="0" i="0" dirty="0">
                <a:solidFill>
                  <a:srgbClr val="E8EAED"/>
                </a:solidFill>
                <a:effectLst/>
                <a:latin typeface="Google Sans"/>
              </a:rPr>
              <a:t> </a:t>
            </a:r>
            <a:r>
              <a:rPr lang="en-US" altLang="zh-TW" b="0" i="0" dirty="0">
                <a:solidFill>
                  <a:srgbClr val="E8EAED"/>
                </a:solidFill>
                <a:effectLst/>
                <a:latin typeface="Google Sans"/>
              </a:rPr>
              <a:t>processor</a:t>
            </a:r>
            <a:r>
              <a:rPr lang="zh-TW" altLang="en-US" b="0" i="0" dirty="0">
                <a:solidFill>
                  <a:srgbClr val="E8EAED"/>
                </a:solidFill>
                <a:effectLst/>
                <a:latin typeface="Google Sans"/>
              </a:rPr>
              <a:t> </a:t>
            </a:r>
            <a:r>
              <a:rPr lang="en-US" altLang="zh-TW" b="0" i="0" dirty="0">
                <a:solidFill>
                  <a:srgbClr val="E8EAED"/>
                </a:solidFill>
                <a:effectLst/>
                <a:latin typeface="Google Sans"/>
              </a:rPr>
              <a:t>settings</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dynamically</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match</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processing</a:t>
            </a:r>
            <a:r>
              <a:rPr lang="zh-TW" altLang="en-US" b="0" i="0" dirty="0">
                <a:solidFill>
                  <a:srgbClr val="E8EAED"/>
                </a:solidFill>
                <a:effectLst/>
                <a:latin typeface="Google Sans"/>
              </a:rPr>
              <a:t> </a:t>
            </a:r>
            <a:r>
              <a:rPr lang="en-US" altLang="zh-TW" b="0" i="0" dirty="0">
                <a:solidFill>
                  <a:srgbClr val="E8EAED"/>
                </a:solidFill>
                <a:effectLst/>
                <a:latin typeface="Google Sans"/>
              </a:rPr>
              <a:t>demands.</a:t>
            </a:r>
          </a:p>
          <a:p>
            <a:r>
              <a:rPr lang="en-US" altLang="zh-TW" b="0" i="0" dirty="0">
                <a:solidFill>
                  <a:srgbClr val="E8EAED"/>
                </a:solidFill>
                <a:effectLst/>
                <a:latin typeface="Google Sans"/>
              </a:rPr>
              <a:t>This</a:t>
            </a:r>
            <a:r>
              <a:rPr lang="zh-TW" altLang="en-US" b="0" i="0" dirty="0">
                <a:solidFill>
                  <a:srgbClr val="E8EAED"/>
                </a:solidFill>
                <a:effectLst/>
                <a:latin typeface="Google Sans"/>
              </a:rPr>
              <a:t> </a:t>
            </a:r>
            <a:r>
              <a:rPr lang="en-US" altLang="zh-TW" b="0" i="0" dirty="0">
                <a:solidFill>
                  <a:srgbClr val="E8EAED"/>
                </a:solidFill>
                <a:effectLst/>
                <a:latin typeface="Google Sans"/>
              </a:rPr>
              <a:t>tech</a:t>
            </a:r>
            <a:r>
              <a:rPr lang="zh-TW" altLang="en-US" b="0" i="0" dirty="0">
                <a:solidFill>
                  <a:srgbClr val="E8EAED"/>
                </a:solidFill>
                <a:effectLst/>
                <a:latin typeface="Google Sans"/>
              </a:rPr>
              <a:t> </a:t>
            </a:r>
            <a:r>
              <a:rPr lang="en-US" altLang="zh-TW" b="0" i="0" dirty="0">
                <a:solidFill>
                  <a:srgbClr val="E8EAED"/>
                </a:solidFill>
                <a:effectLst/>
                <a:latin typeface="Google Sans"/>
              </a:rPr>
              <a:t>leads</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significant</a:t>
            </a:r>
            <a:r>
              <a:rPr lang="zh-TW" altLang="en-US" b="0" i="0" dirty="0">
                <a:solidFill>
                  <a:srgbClr val="E8EAED"/>
                </a:solidFill>
                <a:effectLst/>
                <a:latin typeface="Google Sans"/>
              </a:rPr>
              <a:t> </a:t>
            </a:r>
            <a:r>
              <a:rPr lang="en-US" altLang="zh-TW" b="0" i="0" dirty="0">
                <a:solidFill>
                  <a:srgbClr val="E8EAED"/>
                </a:solidFill>
                <a:effectLst/>
                <a:latin typeface="Google Sans"/>
              </a:rPr>
              <a:t>reduction</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p>
          <a:p>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in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right</a:t>
            </a:r>
            <a:r>
              <a:rPr lang="zh-TW" altLang="en-US" b="0" i="0" dirty="0">
                <a:solidFill>
                  <a:srgbClr val="E8EAED"/>
                </a:solidFill>
                <a:effectLst/>
                <a:latin typeface="Google Sans"/>
              </a:rPr>
              <a:t> </a:t>
            </a:r>
            <a:r>
              <a:rPr lang="en-US" altLang="zh-TW" b="0" i="0" dirty="0">
                <a:solidFill>
                  <a:srgbClr val="E8EAED"/>
                </a:solidFill>
                <a:effectLst/>
                <a:latin typeface="Google Sans"/>
              </a:rPr>
              <a:t>side.</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are</a:t>
            </a:r>
            <a:r>
              <a:rPr lang="zh-TW" altLang="en-US" b="0" i="0" dirty="0">
                <a:solidFill>
                  <a:srgbClr val="E8EAED"/>
                </a:solidFill>
                <a:effectLst/>
                <a:latin typeface="Google Sans"/>
              </a:rPr>
              <a:t> </a:t>
            </a:r>
            <a:r>
              <a:rPr lang="en-US" altLang="zh-TW" b="0" i="0" dirty="0">
                <a:solidFill>
                  <a:srgbClr val="E8EAED"/>
                </a:solidFill>
                <a:effectLst/>
                <a:latin typeface="Google Sans"/>
              </a:rPr>
              <a:t>two</a:t>
            </a:r>
            <a:r>
              <a:rPr lang="zh-TW" altLang="en-US" b="0" i="0" dirty="0">
                <a:solidFill>
                  <a:srgbClr val="E8EAED"/>
                </a:solidFill>
                <a:effectLst/>
                <a:latin typeface="Google Sans"/>
              </a:rPr>
              <a:t> </a:t>
            </a:r>
            <a:r>
              <a:rPr lang="en-US" altLang="zh-TW" b="0" i="0" dirty="0">
                <a:solidFill>
                  <a:srgbClr val="E8EAED"/>
                </a:solidFill>
                <a:effectLst/>
                <a:latin typeface="Google Sans"/>
              </a:rPr>
              <a:t>systems,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without</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has</a:t>
            </a:r>
            <a:r>
              <a:rPr lang="zh-TW" altLang="en-US" b="0" i="0" dirty="0">
                <a:solidFill>
                  <a:srgbClr val="E8EAED"/>
                </a:solidFill>
                <a:effectLst/>
                <a:latin typeface="Google Sans"/>
              </a:rPr>
              <a:t> </a:t>
            </a:r>
            <a:r>
              <a:rPr lang="en-US" altLang="zh-TW" b="0" i="0" dirty="0">
                <a:solidFill>
                  <a:srgbClr val="E8EAED"/>
                </a:solidFill>
                <a:effectLst/>
                <a:latin typeface="Google Sans"/>
              </a:rPr>
              <a:t>applied</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p>
          <a:p>
            <a:r>
              <a:rPr lang="en-US" altLang="zh-TW" b="0" i="0" dirty="0">
                <a:solidFill>
                  <a:srgbClr val="E8EAED"/>
                </a:solidFill>
                <a:effectLst/>
                <a:latin typeface="Google Sans"/>
              </a:rPr>
              <a:t>I</a:t>
            </a:r>
            <a:r>
              <a:rPr lang="zh-TW" altLang="en-US" b="0" i="0" dirty="0">
                <a:solidFill>
                  <a:srgbClr val="E8EAED"/>
                </a:solidFill>
                <a:effectLst/>
                <a:latin typeface="Google Sans"/>
              </a:rPr>
              <a:t> </a:t>
            </a:r>
            <a:r>
              <a:rPr lang="en-US" altLang="zh-TW" b="0" i="0" dirty="0">
                <a:solidFill>
                  <a:srgbClr val="E8EAED"/>
                </a:solidFill>
                <a:effectLst/>
                <a:latin typeface="Google Sans"/>
              </a:rPr>
              <a:t>want</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introduce</a:t>
            </a:r>
            <a:r>
              <a:rPr lang="zh-TW" altLang="en-US" b="0" i="0" dirty="0">
                <a:solidFill>
                  <a:srgbClr val="E8EAED"/>
                </a:solidFill>
                <a:effectLst/>
                <a:latin typeface="Google Sans"/>
              </a:rPr>
              <a:t> </a:t>
            </a:r>
            <a:r>
              <a:rPr lang="en-US" altLang="zh-TW" b="0" i="0" dirty="0">
                <a:solidFill>
                  <a:srgbClr val="E8EAED"/>
                </a:solidFill>
                <a:effectLst/>
                <a:latin typeface="Google Sans"/>
              </a:rPr>
              <a:t>several</a:t>
            </a:r>
            <a:r>
              <a:rPr lang="zh-TW" altLang="en-US" b="0" i="0" dirty="0">
                <a:solidFill>
                  <a:srgbClr val="E8EAED"/>
                </a:solidFill>
                <a:effectLst/>
                <a:latin typeface="Google Sans"/>
              </a:rPr>
              <a:t> </a:t>
            </a:r>
            <a:r>
              <a:rPr lang="en-US" altLang="zh-TW" b="0" i="0" dirty="0">
                <a:solidFill>
                  <a:srgbClr val="E8EAED"/>
                </a:solidFill>
                <a:effectLst/>
                <a:latin typeface="Google Sans"/>
              </a:rPr>
              <a:t>important</a:t>
            </a:r>
            <a:r>
              <a:rPr lang="zh-TW" altLang="en-US" b="0" i="0" dirty="0">
                <a:solidFill>
                  <a:srgbClr val="E8EAED"/>
                </a:solidFill>
                <a:effectLst/>
                <a:latin typeface="Google Sans"/>
              </a:rPr>
              <a:t> </a:t>
            </a:r>
            <a:r>
              <a:rPr lang="en-US" altLang="zh-TW" b="0" i="0" dirty="0">
                <a:solidFill>
                  <a:srgbClr val="E8EAED"/>
                </a:solidFill>
                <a:effectLst/>
                <a:latin typeface="Google Sans"/>
              </a:rPr>
              <a:t>parameter</a:t>
            </a:r>
            <a:r>
              <a:rPr lang="zh-TW" altLang="en-US" b="0" i="0" dirty="0">
                <a:solidFill>
                  <a:srgbClr val="E8EAED"/>
                </a:solidFill>
                <a:effectLst/>
                <a:latin typeface="Google Sans"/>
              </a:rPr>
              <a:t> </a:t>
            </a:r>
            <a:r>
              <a:rPr lang="en-US" altLang="zh-TW" b="0" i="0" dirty="0">
                <a:solidFill>
                  <a:srgbClr val="E8EAED"/>
                </a:solidFill>
                <a:effectLst/>
                <a:latin typeface="Google Sans"/>
              </a:rPr>
              <a:t>first.</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r>
              <a:rPr lang="en-US" altLang="zh-TW" b="0" i="0" dirty="0">
                <a:solidFill>
                  <a:srgbClr val="E8EAED"/>
                </a:solidFill>
                <a:effectLst/>
                <a:latin typeface="Google Sans"/>
              </a:rPr>
              <a:t>/P</a:t>
            </a:r>
            <a:r>
              <a:rPr lang="zh-TW" altLang="en-US" b="0" i="0" dirty="0">
                <a:solidFill>
                  <a:srgbClr val="E8EAED"/>
                </a:solidFill>
                <a:effectLst/>
                <a:latin typeface="Google Sans"/>
              </a:rPr>
              <a:t> </a:t>
            </a:r>
            <a:r>
              <a:rPr lang="en-US" altLang="zh-TW" b="0" i="0" dirty="0">
                <a:solidFill>
                  <a:srgbClr val="E8EAED"/>
                </a:solidFill>
                <a:effectLst/>
                <a:latin typeface="Google Sans"/>
              </a:rPr>
              <a:t>c–</a:t>
            </a:r>
            <a:r>
              <a:rPr lang="zh-TW" altLang="en-US" b="0" i="0" dirty="0">
                <a:solidFill>
                  <a:srgbClr val="E8EAED"/>
                </a:solidFill>
                <a:effectLst/>
                <a:latin typeface="Google Sans"/>
              </a:rPr>
              <a:t> </a:t>
            </a:r>
            <a:r>
              <a:rPr lang="en-US" altLang="zh-TW" b="0" i="0" dirty="0" err="1">
                <a:solidFill>
                  <a:srgbClr val="E8EAED"/>
                </a:solidFill>
                <a:effectLst/>
                <a:latin typeface="Google Sans"/>
              </a:rPr>
              <a:t>cpu</a:t>
            </a:r>
            <a:r>
              <a:rPr lang="zh-TW" altLang="en-US" b="0" i="0" dirty="0">
                <a:solidFill>
                  <a:srgbClr val="E8EAED"/>
                </a:solidFill>
                <a:effectLst/>
                <a:latin typeface="Google Sans"/>
              </a:rPr>
              <a:t> </a:t>
            </a:r>
            <a:r>
              <a:rPr lang="en-US" altLang="zh-TW" b="0" i="0" dirty="0">
                <a:solidFill>
                  <a:srgbClr val="E8EAED"/>
                </a:solidFill>
                <a:effectLst/>
                <a:latin typeface="Google Sans"/>
              </a:rPr>
              <a:t>/</a:t>
            </a:r>
            <a:r>
              <a:rPr lang="zh-TW" altLang="en-US" b="0" i="0" dirty="0">
                <a:solidFill>
                  <a:srgbClr val="E8EAED"/>
                </a:solidFill>
                <a:effectLst/>
                <a:latin typeface="Google Sans"/>
              </a:rPr>
              <a:t> </a:t>
            </a:r>
            <a:r>
              <a:rPr lang="en-US" altLang="zh-TW" b="0" i="0" dirty="0">
                <a:solidFill>
                  <a:srgbClr val="E8EAED"/>
                </a:solidFill>
                <a:effectLst/>
                <a:latin typeface="Google Sans"/>
              </a:rPr>
              <a:t>Pd-other</a:t>
            </a:r>
            <a:r>
              <a:rPr lang="zh-TW" altLang="en-US" b="0" i="0" dirty="0">
                <a:solidFill>
                  <a:srgbClr val="E8EAED"/>
                </a:solidFill>
                <a:effectLst/>
                <a:latin typeface="Google Sans"/>
              </a:rPr>
              <a:t> </a:t>
            </a:r>
            <a:r>
              <a:rPr lang="en-US" altLang="zh-TW" b="0" i="0" dirty="0">
                <a:solidFill>
                  <a:srgbClr val="E8EAED"/>
                </a:solidFill>
                <a:effectLst/>
                <a:latin typeface="Google Sans"/>
              </a:rPr>
              <a:t>devices</a:t>
            </a:r>
          </a:p>
          <a:p>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a:t>
            </a:r>
            <a:r>
              <a:rPr lang="zh-TW" altLang="en-US" b="0" i="0" dirty="0">
                <a:solidFill>
                  <a:srgbClr val="E8EAED"/>
                </a:solidFill>
                <a:effectLst/>
                <a:latin typeface="Google Sans"/>
              </a:rPr>
              <a:t> </a:t>
            </a:r>
            <a:r>
              <a:rPr lang="en-US" altLang="zh-TW" b="0" i="0" dirty="0">
                <a:solidFill>
                  <a:srgbClr val="E8EAED"/>
                </a:solidFill>
                <a:effectLst/>
                <a:latin typeface="Google Sans"/>
              </a:rPr>
              <a:t>stands</a:t>
            </a:r>
            <a:r>
              <a:rPr lang="zh-TW" altLang="en-US" b="0" i="0" dirty="0">
                <a:solidFill>
                  <a:srgbClr val="E8EAED"/>
                </a:solidFill>
                <a:effectLst/>
                <a:latin typeface="Google Sans"/>
              </a:rPr>
              <a:t> </a:t>
            </a:r>
            <a:r>
              <a:rPr lang="en-US" altLang="zh-TW" b="0" i="0" dirty="0">
                <a:solidFill>
                  <a:srgbClr val="E8EAED"/>
                </a:solidFill>
                <a:effectLst/>
                <a:latin typeface="Google Sans"/>
              </a:rPr>
              <a:t>for</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p>
          <a:p>
            <a:r>
              <a:rPr lang="en-US" altLang="zh-TW" b="0" i="0" dirty="0">
                <a:solidFill>
                  <a:srgbClr val="E8EAED"/>
                </a:solidFill>
                <a:effectLst/>
                <a:latin typeface="Google Sans"/>
              </a:rPr>
              <a:t>As</a:t>
            </a:r>
            <a:r>
              <a:rPr lang="zh-TW" altLang="en-US" b="0" i="0" dirty="0">
                <a:solidFill>
                  <a:srgbClr val="E8EAED"/>
                </a:solidFill>
                <a:effectLst/>
                <a:latin typeface="Google Sans"/>
              </a:rPr>
              <a:t> </a:t>
            </a:r>
            <a:r>
              <a:rPr lang="en-US" altLang="zh-TW" b="0" i="0" dirty="0">
                <a:solidFill>
                  <a:srgbClr val="E8EAED"/>
                </a:solidFill>
                <a:effectLst/>
                <a:latin typeface="Google Sans"/>
              </a:rPr>
              <a:t>we</a:t>
            </a:r>
            <a:r>
              <a:rPr lang="zh-TW" altLang="en-US" b="0" i="0" dirty="0">
                <a:solidFill>
                  <a:srgbClr val="E8EAED"/>
                </a:solidFill>
                <a:effectLst/>
                <a:latin typeface="Google Sans"/>
              </a:rPr>
              <a:t> </a:t>
            </a:r>
            <a:r>
              <a:rPr lang="en-US" altLang="zh-TW" b="0" i="0" dirty="0">
                <a:solidFill>
                  <a:srgbClr val="E8EAED"/>
                </a:solidFill>
                <a:effectLst/>
                <a:latin typeface="Google Sans"/>
              </a:rPr>
              <a:t>can</a:t>
            </a:r>
            <a:r>
              <a:rPr lang="zh-TW" altLang="en-US" b="0" i="0" dirty="0">
                <a:solidFill>
                  <a:srgbClr val="E8EAED"/>
                </a:solidFill>
                <a:effectLst/>
                <a:latin typeface="Google Sans"/>
              </a:rPr>
              <a:t> </a:t>
            </a:r>
            <a:r>
              <a:rPr lang="en-US" altLang="zh-TW" b="0" i="0" dirty="0">
                <a:solidFill>
                  <a:srgbClr val="E8EAED"/>
                </a:solidFill>
                <a:effectLst/>
                <a:latin typeface="Google Sans"/>
              </a:rPr>
              <a:t>see</a:t>
            </a:r>
            <a:r>
              <a:rPr lang="zh-TW" altLang="en-US" b="0" i="0" dirty="0">
                <a:solidFill>
                  <a:srgbClr val="E8EAED"/>
                </a:solidFill>
                <a:effectLst/>
                <a:latin typeface="Google Sans"/>
              </a:rPr>
              <a:t> </a:t>
            </a:r>
            <a:r>
              <a:rPr lang="en-US" altLang="zh-TW" b="0" i="0" dirty="0">
                <a:solidFill>
                  <a:srgbClr val="E8EAED"/>
                </a:solidFill>
                <a:effectLst/>
                <a:latin typeface="Google Sans"/>
              </a:rPr>
              <a:t>from</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image,</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of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represents</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power</a:t>
            </a:r>
            <a:r>
              <a:rPr lang="zh-TW" altLang="en-US" b="0" i="0" dirty="0">
                <a:solidFill>
                  <a:srgbClr val="E8EAED"/>
                </a:solidFill>
                <a:effectLst/>
                <a:latin typeface="Google Sans"/>
              </a:rPr>
              <a:t> </a:t>
            </a:r>
            <a:r>
              <a:rPr lang="en-US" altLang="zh-TW" b="0" i="0" dirty="0">
                <a:solidFill>
                  <a:srgbClr val="E8EAED"/>
                </a:solidFill>
                <a:effectLst/>
                <a:latin typeface="Google Sans"/>
              </a:rPr>
              <a:t>consumption</a:t>
            </a:r>
            <a:r>
              <a:rPr lang="zh-TW" altLang="en-US" b="0" i="0" dirty="0">
                <a:solidFill>
                  <a:srgbClr val="E8EAED"/>
                </a:solidFill>
                <a:effectLst/>
                <a:latin typeface="Google Sans"/>
              </a:rPr>
              <a:t> </a:t>
            </a:r>
            <a:endParaRPr lang="en-US" altLang="zh-TW" b="0" i="0" dirty="0">
              <a:solidFill>
                <a:srgbClr val="E8EAED"/>
              </a:solidFill>
              <a:effectLst/>
              <a:latin typeface="Google Sans"/>
            </a:endParaRPr>
          </a:p>
          <a:p>
            <a:r>
              <a:rPr lang="en-US" altLang="zh-TW" b="0" i="0" dirty="0">
                <a:solidFill>
                  <a:srgbClr val="E8EAED"/>
                </a:solidFill>
                <a:effectLst/>
                <a:latin typeface="Google Sans"/>
              </a:rPr>
              <a:t>So,</a:t>
            </a:r>
            <a:r>
              <a:rPr lang="zh-TW" altLang="en-US" b="0" i="0" dirty="0">
                <a:solidFill>
                  <a:srgbClr val="E8EAED"/>
                </a:solidFill>
                <a:effectLst/>
                <a:latin typeface="Google Sans"/>
              </a:rPr>
              <a:t> </a:t>
            </a:r>
            <a:r>
              <a:rPr lang="en-US" altLang="zh-TW" b="0" i="0" dirty="0">
                <a:solidFill>
                  <a:srgbClr val="E8EAED"/>
                </a:solidFill>
                <a:effectLst/>
                <a:latin typeface="Google Sans"/>
              </a:rPr>
              <a:t>if</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area</a:t>
            </a:r>
            <a:r>
              <a:rPr lang="zh-TW" altLang="en-US" b="0" i="0" dirty="0">
                <a:solidFill>
                  <a:srgbClr val="E8EAED"/>
                </a:solidFill>
                <a:effectLst/>
                <a:latin typeface="Google Sans"/>
              </a:rPr>
              <a:t> </a:t>
            </a:r>
            <a:r>
              <a:rPr lang="en-US" altLang="zh-TW" b="0" i="0" dirty="0">
                <a:solidFill>
                  <a:srgbClr val="E8EAED"/>
                </a:solidFill>
                <a:effectLst/>
                <a:latin typeface="Google Sans"/>
              </a:rPr>
              <a:t>with</a:t>
            </a:r>
            <a:r>
              <a:rPr lang="zh-TW" altLang="en-US" b="0" i="0" dirty="0">
                <a:solidFill>
                  <a:srgbClr val="E8EAED"/>
                </a:solidFill>
                <a:effectLst/>
                <a:latin typeface="Google Sans"/>
              </a:rPr>
              <a:t> </a:t>
            </a:r>
            <a:r>
              <a:rPr lang="en-US" altLang="zh-TW" b="0" i="0" dirty="0">
                <a:solidFill>
                  <a:srgbClr val="E8EAED"/>
                </a:solidFill>
                <a:effectLst/>
                <a:latin typeface="Google Sans"/>
              </a:rPr>
              <a:t>DVFS</a:t>
            </a:r>
            <a:r>
              <a:rPr lang="zh-TW" altLang="en-US" b="0" i="0" dirty="0">
                <a:solidFill>
                  <a:srgbClr val="E8EAED"/>
                </a:solidFill>
                <a:effectLst/>
                <a:latin typeface="Google Sans"/>
              </a:rPr>
              <a:t> </a:t>
            </a:r>
            <a:r>
              <a:rPr lang="en-US" altLang="zh-TW" b="0" i="0" dirty="0">
                <a:solidFill>
                  <a:srgbClr val="E8EAED"/>
                </a:solidFill>
                <a:effectLst/>
                <a:latin typeface="Google Sans"/>
              </a:rPr>
              <a:t>is</a:t>
            </a:r>
            <a:r>
              <a:rPr lang="zh-TW" altLang="en-US" b="0" i="0" dirty="0">
                <a:solidFill>
                  <a:srgbClr val="E8EAED"/>
                </a:solidFill>
                <a:effectLst/>
                <a:latin typeface="Google Sans"/>
              </a:rPr>
              <a:t> </a:t>
            </a:r>
            <a:r>
              <a:rPr lang="en-US" altLang="zh-TW" b="0" i="0" dirty="0">
                <a:solidFill>
                  <a:srgbClr val="E8EAED"/>
                </a:solidFill>
                <a:effectLst/>
                <a:latin typeface="Google Sans"/>
              </a:rPr>
              <a:t>smaller</a:t>
            </a:r>
            <a:r>
              <a:rPr lang="zh-TW" altLang="en-US" b="0" i="0" dirty="0">
                <a:solidFill>
                  <a:srgbClr val="E8EAED"/>
                </a:solidFill>
                <a:effectLst/>
                <a:latin typeface="Google Sans"/>
              </a:rPr>
              <a:t> </a:t>
            </a:r>
            <a:r>
              <a:rPr lang="en-US" altLang="zh-TW" b="0" i="0" dirty="0">
                <a:solidFill>
                  <a:srgbClr val="E8EAED"/>
                </a:solidFill>
                <a:effectLst/>
                <a:latin typeface="Google Sans"/>
              </a:rPr>
              <a:t>than</a:t>
            </a:r>
            <a:r>
              <a:rPr lang="zh-TW" altLang="en-US" b="0" i="0" dirty="0">
                <a:solidFill>
                  <a:srgbClr val="E8EAED"/>
                </a:solidFill>
                <a:effectLst/>
                <a:latin typeface="Google Sans"/>
              </a:rPr>
              <a:t> </a:t>
            </a:r>
            <a:r>
              <a:rPr lang="en-US" altLang="zh-TW" b="0" i="0" dirty="0">
                <a:solidFill>
                  <a:srgbClr val="E8EAED"/>
                </a:solidFill>
                <a:effectLst/>
                <a:latin typeface="Google Sans"/>
              </a:rPr>
              <a:t>the</a:t>
            </a:r>
            <a:r>
              <a:rPr lang="zh-TW" altLang="en-US" b="0" i="0" dirty="0">
                <a:solidFill>
                  <a:srgbClr val="E8EAED"/>
                </a:solidFill>
                <a:effectLst/>
                <a:latin typeface="Google Sans"/>
              </a:rPr>
              <a:t> </a:t>
            </a:r>
            <a:r>
              <a:rPr lang="en-US" altLang="zh-TW" b="0" i="0" dirty="0">
                <a:solidFill>
                  <a:srgbClr val="E8EAED"/>
                </a:solidFill>
                <a:effectLst/>
                <a:latin typeface="Google Sans"/>
              </a:rPr>
              <a:t>regular</a:t>
            </a:r>
            <a:r>
              <a:rPr lang="zh-TW" altLang="en-US" b="0" i="0" dirty="0">
                <a:solidFill>
                  <a:srgbClr val="E8EAED"/>
                </a:solidFill>
                <a:effectLst/>
                <a:latin typeface="Google Sans"/>
              </a:rPr>
              <a:t> </a:t>
            </a:r>
            <a:r>
              <a:rPr lang="en-US" altLang="zh-TW" b="0" i="0" dirty="0">
                <a:solidFill>
                  <a:srgbClr val="E8EAED"/>
                </a:solidFill>
                <a:effectLst/>
                <a:latin typeface="Google Sans"/>
              </a:rPr>
              <a:t>system,</a:t>
            </a:r>
            <a:r>
              <a:rPr lang="zh-TW" altLang="en-US" b="0" i="0" dirty="0">
                <a:solidFill>
                  <a:srgbClr val="E8EAED"/>
                </a:solidFill>
                <a:effectLst/>
                <a:latin typeface="Google Sans"/>
              </a:rPr>
              <a:t> </a:t>
            </a:r>
            <a:r>
              <a:rPr lang="en-US" altLang="zh-TW" b="0" i="0" dirty="0">
                <a:solidFill>
                  <a:srgbClr val="E8EAED"/>
                </a:solidFill>
                <a:effectLst/>
                <a:latin typeface="Google Sans"/>
              </a:rPr>
              <a:t>that</a:t>
            </a:r>
            <a:r>
              <a:rPr lang="zh-TW" altLang="en-US" b="0" i="0" dirty="0">
                <a:solidFill>
                  <a:srgbClr val="E8EAED"/>
                </a:solidFill>
                <a:effectLst/>
                <a:latin typeface="Google Sans"/>
              </a:rPr>
              <a:t> </a:t>
            </a:r>
            <a:r>
              <a:rPr lang="en-US" altLang="zh-TW" b="0" i="0" dirty="0">
                <a:solidFill>
                  <a:srgbClr val="E8EAED"/>
                </a:solidFill>
                <a:effectLst/>
                <a:latin typeface="Google Sans"/>
              </a:rPr>
              <a:t>means</a:t>
            </a:r>
            <a:r>
              <a:rPr lang="zh-TW" altLang="en-US" b="0" i="0" dirty="0">
                <a:solidFill>
                  <a:srgbClr val="E8EAED"/>
                </a:solidFill>
                <a:effectLst/>
                <a:latin typeface="Google Sans"/>
              </a:rPr>
              <a:t> </a:t>
            </a:r>
            <a:r>
              <a:rPr lang="en-US" altLang="zh-TW" b="0" i="0" dirty="0">
                <a:solidFill>
                  <a:srgbClr val="E8EAED"/>
                </a:solidFill>
                <a:effectLst/>
                <a:latin typeface="Google Sans"/>
              </a:rPr>
              <a:t>there</a:t>
            </a:r>
            <a:r>
              <a:rPr lang="zh-TW" altLang="en-US" b="0" i="0" dirty="0">
                <a:solidFill>
                  <a:srgbClr val="E8EAED"/>
                </a:solidFill>
                <a:effectLst/>
                <a:latin typeface="Google Sans"/>
              </a:rPr>
              <a:t> </a:t>
            </a:r>
            <a:r>
              <a:rPr lang="en-US" altLang="zh-TW" b="0" i="0" dirty="0">
                <a:solidFill>
                  <a:srgbClr val="E8EAED"/>
                </a:solidFill>
                <a:effectLst/>
                <a:latin typeface="Google Sans"/>
              </a:rPr>
              <a:t>would</a:t>
            </a:r>
            <a:r>
              <a:rPr lang="zh-TW" altLang="en-US" b="0" i="0" dirty="0">
                <a:solidFill>
                  <a:srgbClr val="E8EAED"/>
                </a:solidFill>
                <a:effectLst/>
                <a:latin typeface="Google Sans"/>
              </a:rPr>
              <a:t> </a:t>
            </a:r>
            <a:r>
              <a:rPr lang="en-US" altLang="zh-TW" b="0" i="0" dirty="0">
                <a:solidFill>
                  <a:srgbClr val="E8EAED"/>
                </a:solidFill>
                <a:effectLst/>
                <a:latin typeface="Google Sans"/>
              </a:rPr>
              <a:t>be</a:t>
            </a:r>
            <a:r>
              <a:rPr lang="zh-TW" altLang="en-US" b="0" i="0" dirty="0">
                <a:solidFill>
                  <a:srgbClr val="E8EAED"/>
                </a:solidFill>
                <a:effectLst/>
                <a:latin typeface="Google Sans"/>
              </a:rPr>
              <a:t> </a:t>
            </a:r>
            <a:r>
              <a:rPr lang="en-US" altLang="zh-TW" b="0" i="0" dirty="0">
                <a:solidFill>
                  <a:srgbClr val="E8EAED"/>
                </a:solidFill>
                <a:effectLst/>
                <a:latin typeface="Google Sans"/>
              </a:rPr>
              <a:t>energy</a:t>
            </a:r>
            <a:r>
              <a:rPr lang="zh-TW" altLang="en-US" b="0" i="0" dirty="0">
                <a:solidFill>
                  <a:srgbClr val="E8EAED"/>
                </a:solidFill>
                <a:effectLst/>
                <a:latin typeface="Google Sans"/>
              </a:rPr>
              <a:t> </a:t>
            </a:r>
            <a:r>
              <a:rPr lang="en-US" altLang="zh-TW" b="0" i="0" dirty="0">
                <a:solidFill>
                  <a:srgbClr val="E8EAED"/>
                </a:solidFill>
                <a:effectLst/>
                <a:latin typeface="Google Sans"/>
              </a:rPr>
              <a:t>savings.</a:t>
            </a:r>
          </a:p>
          <a:p>
            <a:r>
              <a:rPr lang="en-US" altLang="zh-TW" b="0" i="0" dirty="0">
                <a:solidFill>
                  <a:srgbClr val="E8EAED"/>
                </a:solidFill>
                <a:effectLst/>
                <a:latin typeface="Google Sans"/>
              </a:rPr>
              <a:t>………………</a:t>
            </a:r>
          </a:p>
          <a:p>
            <a:r>
              <a:rPr lang="en-US" altLang="zh-TW" dirty="0"/>
              <a:t>Lower</a:t>
            </a:r>
            <a:r>
              <a:rPr lang="zh-TW" altLang="en-US" dirty="0"/>
              <a:t> </a:t>
            </a:r>
            <a:r>
              <a:rPr lang="en-US" altLang="zh-TW" dirty="0"/>
              <a:t>frequency</a:t>
            </a:r>
            <a:r>
              <a:rPr lang="zh-TW" altLang="en-US" b="0" i="0" dirty="0">
                <a:solidFill>
                  <a:srgbClr val="E8EAED"/>
                </a:solidFill>
                <a:effectLst/>
                <a:latin typeface="Google Sans"/>
              </a:rPr>
              <a:t> </a:t>
            </a:r>
            <a:r>
              <a:rPr lang="en-US" altLang="zh-TW" b="0" i="0" dirty="0">
                <a:solidFill>
                  <a:srgbClr val="E8EAED"/>
                </a:solidFill>
                <a:effectLst/>
                <a:latin typeface="Google Sans"/>
              </a:rPr>
              <a:t>will</a:t>
            </a:r>
            <a:r>
              <a:rPr lang="zh-TW" altLang="en-US" b="0" i="0" dirty="0">
                <a:solidFill>
                  <a:srgbClr val="E8EAED"/>
                </a:solidFill>
                <a:effectLst/>
                <a:latin typeface="Google Sans"/>
              </a:rPr>
              <a:t> </a:t>
            </a:r>
            <a:r>
              <a:rPr lang="en-US" altLang="zh-TW" b="0" i="0" dirty="0">
                <a:solidFill>
                  <a:srgbClr val="E8EAED"/>
                </a:solidFill>
                <a:effectLst/>
                <a:latin typeface="Google Sans"/>
              </a:rPr>
              <a:t>require</a:t>
            </a:r>
            <a:r>
              <a:rPr lang="zh-TW" altLang="en-US" b="0" i="0" dirty="0">
                <a:solidFill>
                  <a:srgbClr val="E8EAED"/>
                </a:solidFill>
                <a:effectLst/>
                <a:latin typeface="Google Sans"/>
              </a:rPr>
              <a:t> </a:t>
            </a:r>
            <a:r>
              <a:rPr lang="en-US" altLang="zh-TW" b="0" i="0" dirty="0">
                <a:solidFill>
                  <a:srgbClr val="E8EAED"/>
                </a:solidFill>
                <a:effectLst/>
                <a:latin typeface="Google Sans"/>
              </a:rPr>
              <a:t>more</a:t>
            </a:r>
            <a:r>
              <a:rPr lang="zh-TW" altLang="en-US" b="0" i="0" dirty="0">
                <a:solidFill>
                  <a:srgbClr val="E8EAED"/>
                </a:solidFill>
                <a:effectLst/>
                <a:latin typeface="Google Sans"/>
              </a:rPr>
              <a:t> </a:t>
            </a:r>
            <a:r>
              <a:rPr lang="en-US" altLang="zh-TW" b="0" i="0" dirty="0">
                <a:solidFill>
                  <a:srgbClr val="E8EAED"/>
                </a:solidFill>
                <a:effectLst/>
                <a:latin typeface="Google Sans"/>
              </a:rPr>
              <a:t>time</a:t>
            </a:r>
            <a:r>
              <a:rPr lang="zh-TW" altLang="en-US" b="0" i="0" dirty="0">
                <a:solidFill>
                  <a:srgbClr val="E8EAED"/>
                </a:solidFill>
                <a:effectLst/>
                <a:latin typeface="Google Sans"/>
              </a:rPr>
              <a:t> </a:t>
            </a:r>
            <a:r>
              <a:rPr lang="en-US" altLang="zh-TW" b="0" i="0" dirty="0">
                <a:solidFill>
                  <a:srgbClr val="E8EAED"/>
                </a:solidFill>
                <a:effectLst/>
                <a:latin typeface="Google Sans"/>
              </a:rPr>
              <a:t>to</a:t>
            </a:r>
            <a:r>
              <a:rPr lang="zh-TW" altLang="en-US" b="0" i="0" dirty="0">
                <a:solidFill>
                  <a:srgbClr val="E8EAED"/>
                </a:solidFill>
                <a:effectLst/>
                <a:latin typeface="Google Sans"/>
              </a:rPr>
              <a:t> </a:t>
            </a:r>
            <a:r>
              <a:rPr lang="en-US" altLang="zh-TW" b="0" i="0" dirty="0">
                <a:solidFill>
                  <a:srgbClr val="E8EAED"/>
                </a:solidFill>
                <a:effectLst/>
                <a:latin typeface="Google Sans"/>
              </a:rPr>
              <a:t>execute</a:t>
            </a:r>
            <a:r>
              <a:rPr lang="zh-TW" altLang="en-US" b="0" i="0" dirty="0">
                <a:solidFill>
                  <a:srgbClr val="E8EAED"/>
                </a:solidFill>
                <a:effectLst/>
                <a:latin typeface="Google Sans"/>
              </a:rPr>
              <a:t> </a:t>
            </a:r>
            <a:r>
              <a:rPr lang="en-US" altLang="zh-TW" b="0" i="0" dirty="0">
                <a:solidFill>
                  <a:srgbClr val="E8EAED"/>
                </a:solidFill>
                <a:effectLst/>
                <a:latin typeface="Google Sans"/>
              </a:rPr>
              <a:t>processes.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17</a:t>
            </a:fld>
            <a:endParaRPr lang="en-US"/>
          </a:p>
        </p:txBody>
      </p:sp>
    </p:spTree>
    <p:extLst>
      <p:ext uri="{BB962C8B-B14F-4D97-AF65-F5344CB8AC3E}">
        <p14:creationId xmlns:p14="http://schemas.microsoft.com/office/powerpoint/2010/main" val="285974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Just</a:t>
            </a:r>
            <a:r>
              <a:rPr lang="zh-TW" altLang="en-US" dirty="0"/>
              <a:t> </a:t>
            </a:r>
            <a:r>
              <a:rPr lang="en-US" altLang="zh-TW" dirty="0"/>
              <a:t>like</a:t>
            </a:r>
            <a:r>
              <a:rPr lang="zh-TW" altLang="en-US" dirty="0"/>
              <a:t> </a:t>
            </a:r>
            <a:r>
              <a:rPr lang="en-US" altLang="zh-TW" dirty="0"/>
              <a:t>I</a:t>
            </a:r>
            <a:r>
              <a:rPr lang="zh-TW" altLang="en-US" dirty="0"/>
              <a:t> </a:t>
            </a:r>
            <a:r>
              <a:rPr lang="en-US" altLang="zh-TW" dirty="0"/>
              <a:t>said</a:t>
            </a:r>
            <a:r>
              <a:rPr lang="zh-TW" altLang="en-US" dirty="0"/>
              <a:t> </a:t>
            </a:r>
            <a:r>
              <a:rPr lang="en-US" altLang="zh-TW" dirty="0"/>
              <a:t>the</a:t>
            </a:r>
            <a:r>
              <a:rPr lang="zh-TW" altLang="en-US" dirty="0"/>
              <a:t> </a:t>
            </a:r>
            <a:r>
              <a:rPr lang="en-US" altLang="zh-TW" dirty="0"/>
              <a:t>energy</a:t>
            </a:r>
            <a:r>
              <a:rPr lang="zh-TW" altLang="en-US" dirty="0"/>
              <a:t> </a:t>
            </a:r>
            <a:r>
              <a:rPr lang="en-US" altLang="zh-TW" dirty="0"/>
              <a:t>savings</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difference</a:t>
            </a:r>
            <a:r>
              <a:rPr lang="zh-TW" altLang="en-US" dirty="0"/>
              <a:t> </a:t>
            </a:r>
            <a:r>
              <a:rPr lang="en-US" altLang="zh-TW" dirty="0"/>
              <a:t>of</a:t>
            </a:r>
            <a:r>
              <a:rPr lang="zh-TW" altLang="en-US" dirty="0"/>
              <a:t> </a:t>
            </a:r>
            <a:r>
              <a:rPr lang="en-US" altLang="zh-TW" dirty="0"/>
              <a:t>the</a:t>
            </a:r>
            <a:r>
              <a:rPr lang="zh-TW" altLang="en-US" dirty="0"/>
              <a:t> </a:t>
            </a:r>
            <a:r>
              <a:rPr lang="en-US" altLang="zh-TW" dirty="0"/>
              <a:t>area.</a:t>
            </a:r>
            <a:r>
              <a:rPr lang="zh-TW" altLang="en-US" dirty="0"/>
              <a:t> </a:t>
            </a:r>
            <a:endParaRPr lang="en-US" altLang="zh-TW" dirty="0"/>
          </a:p>
          <a:p>
            <a:r>
              <a:rPr lang="en-US" altLang="zh-TW" dirty="0"/>
              <a:t>How</a:t>
            </a:r>
            <a:r>
              <a:rPr lang="zh-TW" altLang="en-US" dirty="0"/>
              <a:t> </a:t>
            </a:r>
            <a:r>
              <a:rPr lang="en-US" altLang="zh-TW" dirty="0"/>
              <a:t>could</a:t>
            </a:r>
            <a:r>
              <a:rPr lang="zh-TW" altLang="en-US" dirty="0"/>
              <a:t> </a:t>
            </a:r>
            <a:r>
              <a:rPr lang="en-US" altLang="zh-TW" dirty="0"/>
              <a:t>the</a:t>
            </a:r>
            <a:r>
              <a:rPr lang="zh-TW" altLang="en-US" dirty="0"/>
              <a:t> </a:t>
            </a:r>
            <a:r>
              <a:rPr lang="en-US" altLang="zh-TW" dirty="0"/>
              <a:t>difference</a:t>
            </a:r>
            <a:r>
              <a:rPr lang="zh-TW" altLang="en-US" dirty="0"/>
              <a:t> </a:t>
            </a:r>
            <a:r>
              <a:rPr lang="en-US" altLang="zh-TW" dirty="0"/>
              <a:t>happened</a:t>
            </a:r>
            <a:r>
              <a:rPr lang="zh-TW" altLang="en-US" dirty="0"/>
              <a:t> </a:t>
            </a:r>
            <a:r>
              <a:rPr lang="en-US" altLang="zh-TW" dirty="0"/>
              <a:t>between</a:t>
            </a:r>
            <a:r>
              <a:rPr lang="zh-TW" altLang="en-US" dirty="0"/>
              <a:t> </a:t>
            </a:r>
            <a:r>
              <a:rPr lang="en-US" altLang="zh-TW" dirty="0"/>
              <a:t>them?</a:t>
            </a:r>
          </a:p>
          <a:p>
            <a:r>
              <a:rPr lang="en-US" altLang="zh-TW" dirty="0"/>
              <a:t>The</a:t>
            </a:r>
            <a:r>
              <a:rPr lang="zh-TW" altLang="en-US" dirty="0"/>
              <a:t> </a:t>
            </a:r>
            <a:r>
              <a:rPr lang="en-US" altLang="zh-TW" dirty="0"/>
              <a:t>answer</a:t>
            </a:r>
            <a:r>
              <a:rPr lang="zh-TW" altLang="en-US" dirty="0"/>
              <a:t> </a:t>
            </a:r>
            <a:r>
              <a:rPr lang="en-US" altLang="zh-TW" dirty="0"/>
              <a:t>comes</a:t>
            </a:r>
            <a:r>
              <a:rPr lang="zh-TW" altLang="en-US" dirty="0"/>
              <a:t> </a:t>
            </a:r>
            <a:r>
              <a:rPr lang="en-US" altLang="zh-TW" dirty="0"/>
              <a:t>from</a:t>
            </a:r>
            <a:r>
              <a:rPr lang="zh-TW" altLang="en-US" dirty="0"/>
              <a:t> </a:t>
            </a:r>
            <a:r>
              <a:rPr lang="en-US" altLang="zh-TW" dirty="0"/>
              <a:t>the</a:t>
            </a:r>
            <a:r>
              <a:rPr lang="zh-TW" altLang="en-US" dirty="0"/>
              <a:t> </a:t>
            </a:r>
            <a:r>
              <a:rPr lang="en-US" altLang="zh-TW" dirty="0"/>
              <a:t>reduction</a:t>
            </a:r>
            <a:r>
              <a:rPr lang="zh-TW" altLang="en-US" dirty="0"/>
              <a:t> </a:t>
            </a:r>
            <a:r>
              <a:rPr lang="en-US" altLang="zh-TW" dirty="0"/>
              <a:t>in</a:t>
            </a:r>
            <a:r>
              <a:rPr lang="zh-TW" altLang="en-US" dirty="0"/>
              <a:t> </a:t>
            </a:r>
            <a:r>
              <a:rPr lang="en-US" altLang="zh-TW" dirty="0"/>
              <a:t>CPU</a:t>
            </a:r>
            <a:r>
              <a:rPr lang="zh-TW" altLang="en-US" dirty="0"/>
              <a:t> </a:t>
            </a:r>
            <a:r>
              <a:rPr lang="en-US" altLang="zh-TW" dirty="0"/>
              <a:t>power</a:t>
            </a:r>
            <a:r>
              <a:rPr lang="zh-TW" altLang="en-US" dirty="0"/>
              <a:t> </a:t>
            </a:r>
            <a:r>
              <a:rPr lang="en-US" altLang="zh-TW" dirty="0"/>
              <a:t>offset</a:t>
            </a:r>
            <a:r>
              <a:rPr lang="zh-TW" altLang="en-US" dirty="0"/>
              <a:t> </a:t>
            </a:r>
            <a:r>
              <a:rPr lang="en-US" altLang="zh-TW" dirty="0"/>
              <a:t>the</a:t>
            </a:r>
            <a:r>
              <a:rPr lang="zh-TW" altLang="en-US" dirty="0"/>
              <a:t> </a:t>
            </a:r>
            <a:r>
              <a:rPr lang="en-US" altLang="zh-TW" dirty="0"/>
              <a:t>extra</a:t>
            </a:r>
            <a:r>
              <a:rPr lang="zh-TW" altLang="en-US" dirty="0"/>
              <a:t> </a:t>
            </a:r>
            <a:r>
              <a:rPr lang="en-US" altLang="zh-TW" dirty="0"/>
              <a:t>energy.</a:t>
            </a:r>
          </a:p>
          <a:p>
            <a:r>
              <a:rPr lang="en-US" altLang="zh-TW" dirty="0"/>
              <a:t>Why</a:t>
            </a:r>
            <a:r>
              <a:rPr lang="zh-TW" altLang="en-US" dirty="0"/>
              <a:t> </a:t>
            </a:r>
            <a:r>
              <a:rPr lang="en-US" altLang="zh-TW" dirty="0"/>
              <a:t>there</a:t>
            </a:r>
            <a:r>
              <a:rPr lang="zh-TW" altLang="en-US" dirty="0"/>
              <a:t> </a:t>
            </a:r>
            <a:r>
              <a:rPr lang="en-US" altLang="zh-TW" dirty="0"/>
              <a:t>is</a:t>
            </a:r>
            <a:r>
              <a:rPr lang="zh-TW" altLang="en-US" dirty="0"/>
              <a:t> </a:t>
            </a:r>
            <a:r>
              <a:rPr lang="en-US" altLang="zh-TW" dirty="0"/>
              <a:t>extra</a:t>
            </a:r>
            <a:r>
              <a:rPr lang="zh-TW" altLang="en-US" dirty="0"/>
              <a:t> </a:t>
            </a:r>
            <a:r>
              <a:rPr lang="en-US" altLang="zh-TW" dirty="0"/>
              <a:t>energy?</a:t>
            </a:r>
          </a:p>
          <a:p>
            <a:r>
              <a:rPr lang="en-US" altLang="zh-TW" dirty="0"/>
              <a:t>Go</a:t>
            </a:r>
            <a:r>
              <a:rPr lang="zh-TW" altLang="en-US" dirty="0"/>
              <a:t> </a:t>
            </a:r>
            <a:r>
              <a:rPr lang="en-US" altLang="zh-TW" dirty="0"/>
              <a:t>back</a:t>
            </a:r>
            <a:r>
              <a:rPr lang="zh-TW" altLang="en-US" dirty="0"/>
              <a:t> </a:t>
            </a:r>
            <a:r>
              <a:rPr lang="en-US" altLang="zh-TW" dirty="0"/>
              <a:t>to</a:t>
            </a:r>
            <a:r>
              <a:rPr lang="zh-TW" altLang="en-US" dirty="0"/>
              <a:t> </a:t>
            </a:r>
            <a:r>
              <a:rPr lang="en-US" altLang="zh-TW" dirty="0"/>
              <a:t>the</a:t>
            </a:r>
            <a:r>
              <a:rPr lang="zh-TW" altLang="en-US" dirty="0"/>
              <a:t> </a:t>
            </a:r>
            <a:r>
              <a:rPr lang="en-US" altLang="zh-TW" dirty="0"/>
              <a:t>figure.</a:t>
            </a:r>
            <a:r>
              <a:rPr lang="zh-TW" altLang="en-US" dirty="0"/>
              <a:t> </a:t>
            </a:r>
            <a:endParaRPr lang="en-US" altLang="zh-TW" dirty="0"/>
          </a:p>
          <a:p>
            <a:r>
              <a:rPr lang="en-US" altLang="zh-TW" dirty="0"/>
              <a:t>The</a:t>
            </a:r>
            <a:r>
              <a:rPr lang="zh-TW" altLang="en-US" dirty="0"/>
              <a:t> </a:t>
            </a:r>
            <a:r>
              <a:rPr lang="en-US" altLang="zh-TW" dirty="0"/>
              <a:t>increased</a:t>
            </a:r>
            <a:r>
              <a:rPr lang="zh-TW" altLang="en-US" dirty="0"/>
              <a:t> </a:t>
            </a:r>
            <a:r>
              <a:rPr lang="en-US" altLang="zh-TW" dirty="0"/>
              <a:t>executing</a:t>
            </a:r>
            <a:r>
              <a:rPr lang="zh-TW" altLang="en-US" dirty="0"/>
              <a:t> </a:t>
            </a:r>
            <a:r>
              <a:rPr lang="en-US" altLang="zh-TW" dirty="0"/>
              <a:t>time</a:t>
            </a:r>
            <a:r>
              <a:rPr lang="zh-TW" altLang="en-US" dirty="0"/>
              <a:t> </a:t>
            </a:r>
            <a:r>
              <a:rPr lang="en-US" altLang="zh-TW" dirty="0"/>
              <a:t>and</a:t>
            </a:r>
            <a:r>
              <a:rPr lang="zh-TW" altLang="en-US" dirty="0"/>
              <a:t> </a:t>
            </a:r>
            <a:r>
              <a:rPr lang="en-US" altLang="zh-TW" dirty="0"/>
              <a:t>additional</a:t>
            </a:r>
            <a:r>
              <a:rPr lang="zh-TW" altLang="en-US" dirty="0"/>
              <a:t> </a:t>
            </a:r>
            <a:r>
              <a:rPr lang="en-US" altLang="zh-TW" dirty="0"/>
              <a:t>device</a:t>
            </a:r>
            <a:r>
              <a:rPr lang="zh-TW" altLang="en-US" dirty="0"/>
              <a:t> </a:t>
            </a:r>
            <a:r>
              <a:rPr lang="en-US" altLang="zh-TW" dirty="0"/>
              <a:t>activities</a:t>
            </a:r>
            <a:r>
              <a:rPr lang="zh-TW" altLang="en-US" dirty="0"/>
              <a:t> </a:t>
            </a:r>
            <a:r>
              <a:rPr lang="en-US" altLang="zh-TW" dirty="0"/>
              <a:t>should</a:t>
            </a:r>
            <a:r>
              <a:rPr lang="zh-TW" altLang="en-US" dirty="0"/>
              <a:t> </a:t>
            </a:r>
            <a:r>
              <a:rPr lang="en-US" altLang="zh-TW" dirty="0"/>
              <a:t>be</a:t>
            </a:r>
            <a:r>
              <a:rPr lang="zh-TW" altLang="en-US" dirty="0"/>
              <a:t> </a:t>
            </a:r>
            <a:r>
              <a:rPr lang="en-US" altLang="zh-TW" dirty="0"/>
              <a:t>taken</a:t>
            </a:r>
            <a:r>
              <a:rPr lang="zh-TW" altLang="en-US" dirty="0"/>
              <a:t> </a:t>
            </a:r>
            <a:r>
              <a:rPr lang="en-US" altLang="zh-TW" dirty="0"/>
              <a:t>into</a:t>
            </a:r>
            <a:r>
              <a:rPr lang="zh-TW" altLang="en-US" dirty="0"/>
              <a:t> </a:t>
            </a:r>
            <a:r>
              <a:rPr lang="en-US" altLang="zh-TW" dirty="0"/>
              <a:t>account</a:t>
            </a:r>
            <a:r>
              <a:rPr lang="zh-TW" altLang="en-US" dirty="0"/>
              <a:t> </a:t>
            </a:r>
            <a:r>
              <a:rPr lang="en-US" altLang="zh-TW" dirty="0"/>
              <a:t>because</a:t>
            </a:r>
            <a:r>
              <a:rPr lang="zh-TW" altLang="en-US" dirty="0"/>
              <a:t> </a:t>
            </a:r>
            <a:r>
              <a:rPr lang="en-US" altLang="zh-TW" dirty="0"/>
              <a:t>they</a:t>
            </a:r>
            <a:r>
              <a:rPr lang="zh-TW" altLang="en-US" dirty="0"/>
              <a:t> </a:t>
            </a:r>
            <a:r>
              <a:rPr lang="en-US" altLang="zh-TW" dirty="0"/>
              <a:t>all</a:t>
            </a:r>
            <a:r>
              <a:rPr lang="zh-TW" altLang="en-US" dirty="0"/>
              <a:t> </a:t>
            </a:r>
            <a:r>
              <a:rPr lang="en-US" altLang="zh-TW" dirty="0"/>
              <a:t>consume</a:t>
            </a:r>
            <a:r>
              <a:rPr lang="zh-TW" altLang="en-US" dirty="0"/>
              <a:t> </a:t>
            </a:r>
            <a:r>
              <a:rPr lang="en-US" altLang="zh-TW" dirty="0"/>
              <a:t>power.</a:t>
            </a:r>
          </a:p>
          <a:p>
            <a:r>
              <a:rPr lang="en-US" altLang="zh-TW" dirty="0"/>
              <a:t>So</a:t>
            </a:r>
            <a:r>
              <a:rPr lang="zh-TW" altLang="en-US" dirty="0"/>
              <a:t> </a:t>
            </a:r>
            <a:r>
              <a:rPr lang="en-US" altLang="zh-TW" dirty="0"/>
              <a:t>the</a:t>
            </a:r>
            <a:r>
              <a:rPr lang="zh-TW" altLang="en-US" dirty="0"/>
              <a:t> </a:t>
            </a:r>
            <a:r>
              <a:rPr lang="en-US" altLang="zh-TW" dirty="0"/>
              <a:t>point</a:t>
            </a:r>
            <a:r>
              <a:rPr lang="zh-TW" altLang="en-US" dirty="0"/>
              <a:t> </a:t>
            </a:r>
            <a:r>
              <a:rPr lang="en-US" altLang="zh-TW" dirty="0"/>
              <a:t>is</a:t>
            </a:r>
            <a:r>
              <a:rPr lang="zh-TW" altLang="en-US" dirty="0"/>
              <a:t> </a:t>
            </a:r>
            <a:r>
              <a:rPr lang="en-US" altLang="zh-TW" dirty="0"/>
              <a:t>even</a:t>
            </a:r>
            <a:r>
              <a:rPr lang="zh-TW" altLang="en-US" dirty="0"/>
              <a:t> </a:t>
            </a:r>
            <a:r>
              <a:rPr lang="en-US" altLang="zh-TW" dirty="0"/>
              <a:t>though</a:t>
            </a:r>
            <a:r>
              <a:rPr lang="zh-TW" altLang="en-US" dirty="0"/>
              <a:t> </a:t>
            </a:r>
            <a:r>
              <a:rPr lang="en-US" altLang="zh-TW" dirty="0"/>
              <a:t>using</a:t>
            </a:r>
            <a:r>
              <a:rPr lang="zh-TW" altLang="en-US" dirty="0"/>
              <a:t> </a:t>
            </a:r>
            <a:r>
              <a:rPr lang="en-US" altLang="zh-TW" dirty="0"/>
              <a:t>DVFS</a:t>
            </a:r>
            <a:r>
              <a:rPr lang="zh-TW" altLang="en-US" dirty="0"/>
              <a:t> </a:t>
            </a:r>
            <a:r>
              <a:rPr lang="en-US" altLang="zh-TW" dirty="0"/>
              <a:t>could</a:t>
            </a:r>
            <a:r>
              <a:rPr lang="zh-TW" altLang="en-US" dirty="0"/>
              <a:t> </a:t>
            </a:r>
            <a:r>
              <a:rPr lang="en-US" altLang="zh-TW" dirty="0"/>
              <a:t>help</a:t>
            </a:r>
            <a:r>
              <a:rPr lang="zh-TW" altLang="en-US" dirty="0"/>
              <a:t> </a:t>
            </a:r>
            <a:r>
              <a:rPr lang="en-US" altLang="zh-TW" dirty="0"/>
              <a:t>save</a:t>
            </a:r>
            <a:r>
              <a:rPr lang="zh-TW" altLang="en-US" dirty="0"/>
              <a:t> </a:t>
            </a:r>
            <a:r>
              <a:rPr lang="en-US" altLang="zh-TW" dirty="0"/>
              <a:t>power,</a:t>
            </a:r>
            <a:r>
              <a:rPr lang="zh-TW" altLang="en-US" dirty="0"/>
              <a:t> </a:t>
            </a:r>
            <a:r>
              <a:rPr lang="en-US" altLang="zh-TW" dirty="0"/>
              <a:t>the</a:t>
            </a:r>
            <a:r>
              <a:rPr lang="zh-TW" altLang="en-US" dirty="0"/>
              <a:t> </a:t>
            </a:r>
            <a:r>
              <a:rPr lang="en-US" altLang="zh-TW" dirty="0"/>
              <a:t>long</a:t>
            </a:r>
            <a:r>
              <a:rPr lang="zh-TW" altLang="en-US" dirty="0"/>
              <a:t> </a:t>
            </a:r>
            <a:r>
              <a:rPr lang="en-US" altLang="zh-TW" dirty="0"/>
              <a:t>execution</a:t>
            </a:r>
            <a:r>
              <a:rPr lang="zh-TW" altLang="en-US" dirty="0"/>
              <a:t> </a:t>
            </a:r>
            <a:r>
              <a:rPr lang="en-US" altLang="zh-TW" dirty="0"/>
              <a:t>time</a:t>
            </a:r>
            <a:r>
              <a:rPr lang="zh-TW" altLang="en-US" dirty="0"/>
              <a:t> </a:t>
            </a:r>
            <a:r>
              <a:rPr lang="en-US" altLang="zh-TW" dirty="0"/>
              <a:t>will</a:t>
            </a:r>
            <a:r>
              <a:rPr lang="zh-TW" altLang="en-US" dirty="0"/>
              <a:t> </a:t>
            </a:r>
            <a:r>
              <a:rPr lang="en-US" altLang="zh-TW" dirty="0"/>
              <a:t>make</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less</a:t>
            </a:r>
            <a:r>
              <a:rPr lang="zh-TW" altLang="en-US" dirty="0"/>
              <a:t> </a:t>
            </a:r>
            <a:r>
              <a:rPr lang="en-US" altLang="zh-TW" dirty="0"/>
              <a:t>significant.</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18</a:t>
            </a:fld>
            <a:endParaRPr lang="en-US"/>
          </a:p>
        </p:txBody>
      </p:sp>
    </p:spTree>
    <p:extLst>
      <p:ext uri="{BB962C8B-B14F-4D97-AF65-F5344CB8AC3E}">
        <p14:creationId xmlns:p14="http://schemas.microsoft.com/office/powerpoint/2010/main" val="173017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err="1"/>
              <a:t>cpu</a:t>
            </a:r>
            <a:r>
              <a:rPr lang="zh-TW" altLang="en-US" dirty="0"/>
              <a:t> </a:t>
            </a:r>
            <a:r>
              <a:rPr lang="en-US" altLang="zh-TW" dirty="0"/>
              <a:t>will</a:t>
            </a:r>
            <a:r>
              <a:rPr lang="zh-TW" altLang="en-US" dirty="0"/>
              <a:t> </a:t>
            </a:r>
            <a:r>
              <a:rPr lang="en-US" altLang="zh-TW" dirty="0"/>
              <a:t>access</a:t>
            </a:r>
            <a:r>
              <a:rPr lang="zh-TW" altLang="en-US" dirty="0"/>
              <a:t> </a:t>
            </a:r>
            <a:r>
              <a:rPr lang="en-US" altLang="zh-TW" dirty="0"/>
              <a:t>memory</a:t>
            </a:r>
            <a:r>
              <a:rPr lang="zh-TW" altLang="en-US" dirty="0"/>
              <a:t> </a:t>
            </a:r>
            <a:r>
              <a:rPr lang="en-US" altLang="zh-TW" dirty="0"/>
              <a:t>more</a:t>
            </a:r>
            <a:r>
              <a:rPr lang="zh-TW" altLang="en-US" dirty="0"/>
              <a:t> </a:t>
            </a:r>
            <a:r>
              <a:rPr lang="en-US" altLang="zh-TW" dirty="0"/>
              <a:t>frequently</a:t>
            </a:r>
          </a:p>
          <a:p>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means</a:t>
            </a:r>
            <a:r>
              <a:rPr lang="zh-TW" altLang="en-US" dirty="0"/>
              <a:t> </a:t>
            </a:r>
            <a:r>
              <a:rPr lang="en-US" altLang="zh-TW" dirty="0"/>
              <a:t>the</a:t>
            </a:r>
            <a:r>
              <a:rPr lang="zh-TW" altLang="en-US" dirty="0"/>
              <a:t> </a:t>
            </a:r>
            <a:r>
              <a:rPr lang="en-US" altLang="zh-TW" dirty="0"/>
              <a:t>workload</a:t>
            </a:r>
            <a:r>
              <a:rPr lang="zh-TW" altLang="en-US" dirty="0"/>
              <a:t> </a:t>
            </a:r>
            <a:r>
              <a:rPr lang="en-US" altLang="zh-TW" dirty="0"/>
              <a:t>is</a:t>
            </a:r>
            <a:r>
              <a:rPr lang="zh-TW" altLang="en-US" dirty="0"/>
              <a:t> </a:t>
            </a:r>
            <a:r>
              <a:rPr lang="en-US" altLang="zh-TW" dirty="0"/>
              <a:t>largely</a:t>
            </a:r>
            <a:r>
              <a:rPr lang="zh-TW" altLang="en-US" dirty="0"/>
              <a:t> </a:t>
            </a:r>
            <a:r>
              <a:rPr lang="en-US" altLang="zh-TW" dirty="0"/>
              <a:t>depending</a:t>
            </a:r>
            <a:r>
              <a:rPr lang="zh-TW" altLang="en-US" dirty="0"/>
              <a:t> </a:t>
            </a:r>
            <a:r>
              <a:rPr lang="en-US" altLang="zh-TW" dirty="0"/>
              <a:t>on</a:t>
            </a:r>
            <a:r>
              <a:rPr lang="zh-TW" altLang="en-US" dirty="0"/>
              <a:t> </a:t>
            </a:r>
            <a:r>
              <a:rPr lang="en-US" altLang="zh-TW" dirty="0"/>
              <a:t>the</a:t>
            </a:r>
            <a:r>
              <a:rPr lang="zh-TW" altLang="en-US" dirty="0"/>
              <a:t> </a:t>
            </a:r>
            <a:r>
              <a:rPr lang="en-US" altLang="zh-TW" dirty="0"/>
              <a:t>CPU.</a:t>
            </a:r>
          </a:p>
          <a:p>
            <a:r>
              <a:rPr lang="en-US" altLang="zh-TW" dirty="0"/>
              <a:t>However,</a:t>
            </a:r>
            <a:r>
              <a:rPr lang="zh-TW" altLang="en-US" dirty="0"/>
              <a:t> </a:t>
            </a:r>
            <a:r>
              <a:rPr lang="en-US" altLang="zh-TW" dirty="0"/>
              <a:t>these</a:t>
            </a:r>
            <a:r>
              <a:rPr lang="zh-TW" altLang="en-US" dirty="0"/>
              <a:t> </a:t>
            </a:r>
            <a:r>
              <a:rPr lang="en-US" altLang="zh-TW" dirty="0"/>
              <a:t>tasks</a:t>
            </a:r>
            <a:r>
              <a:rPr lang="zh-TW" altLang="en-US" dirty="0"/>
              <a:t> </a:t>
            </a:r>
            <a:r>
              <a:rPr lang="en-US" altLang="zh-TW" dirty="0"/>
              <a:t>will</a:t>
            </a:r>
            <a:r>
              <a:rPr lang="zh-TW" altLang="en-US" dirty="0"/>
              <a:t> </a:t>
            </a:r>
            <a:r>
              <a:rPr lang="en-US" altLang="zh-TW" dirty="0"/>
              <a:t>be</a:t>
            </a:r>
            <a:r>
              <a:rPr lang="zh-TW" altLang="en-US" dirty="0"/>
              <a:t> </a:t>
            </a:r>
            <a:r>
              <a:rPr lang="en-US" altLang="zh-TW" dirty="0"/>
              <a:t>affected</a:t>
            </a:r>
            <a:r>
              <a:rPr lang="zh-TW" altLang="en-US" dirty="0"/>
              <a:t> </a:t>
            </a:r>
            <a:r>
              <a:rPr lang="en-US" altLang="zh-TW" dirty="0"/>
              <a:t>by</a:t>
            </a:r>
            <a:r>
              <a:rPr lang="zh-TW" altLang="en-US" dirty="0"/>
              <a:t> </a:t>
            </a:r>
            <a:r>
              <a:rPr lang="en-US" altLang="zh-TW" dirty="0"/>
              <a:t>using</a:t>
            </a:r>
            <a:r>
              <a:rPr lang="zh-TW" altLang="en-US" dirty="0"/>
              <a:t> </a:t>
            </a:r>
            <a:r>
              <a:rPr lang="en-US" altLang="zh-TW" dirty="0"/>
              <a:t>DVFS</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lower</a:t>
            </a:r>
            <a:r>
              <a:rPr lang="zh-TW" altLang="en-US" dirty="0"/>
              <a:t> </a:t>
            </a:r>
            <a:r>
              <a:rPr lang="en-US" altLang="zh-TW" dirty="0" err="1"/>
              <a:t>cpu</a:t>
            </a:r>
            <a:r>
              <a:rPr lang="zh-TW" altLang="en-US" dirty="0"/>
              <a:t> </a:t>
            </a:r>
            <a:r>
              <a:rPr lang="en-US" altLang="zh-TW" dirty="0"/>
              <a:t>frequency.</a:t>
            </a:r>
          </a:p>
          <a:p>
            <a:r>
              <a:rPr lang="en-US" altLang="zh-TW" dirty="0"/>
              <a:t>It</a:t>
            </a:r>
            <a:r>
              <a:rPr lang="zh-TW" altLang="en-US" dirty="0"/>
              <a:t> </a:t>
            </a:r>
            <a:r>
              <a:rPr lang="en-US" altLang="zh-TW" dirty="0"/>
              <a:t>will</a:t>
            </a:r>
            <a:r>
              <a:rPr lang="zh-TW" altLang="en-US" dirty="0"/>
              <a:t> </a:t>
            </a:r>
            <a:r>
              <a:rPr lang="en-US" altLang="zh-TW" dirty="0"/>
              <a:t>take</a:t>
            </a:r>
            <a:r>
              <a:rPr lang="zh-TW" altLang="en-US" dirty="0"/>
              <a:t> </a:t>
            </a:r>
            <a:r>
              <a:rPr lang="en-US" altLang="zh-TW" dirty="0"/>
              <a:t>more</a:t>
            </a:r>
            <a:r>
              <a:rPr lang="zh-TW" altLang="en-US" dirty="0"/>
              <a:t> </a:t>
            </a:r>
            <a:r>
              <a:rPr lang="en-US" altLang="zh-TW" dirty="0"/>
              <a:t>time</a:t>
            </a:r>
            <a:r>
              <a:rPr lang="zh-TW" altLang="en-US" dirty="0"/>
              <a:t> </a:t>
            </a:r>
            <a:r>
              <a:rPr lang="en-US" altLang="zh-TW" dirty="0"/>
              <a:t>to</a:t>
            </a:r>
            <a:r>
              <a:rPr lang="zh-TW" altLang="en-US" dirty="0"/>
              <a:t> </a:t>
            </a:r>
            <a:r>
              <a:rPr lang="en-US" altLang="zh-TW" dirty="0"/>
              <a:t>execute</a:t>
            </a:r>
            <a:r>
              <a:rPr lang="zh-TW" altLang="en-US" dirty="0"/>
              <a:t> </a:t>
            </a:r>
            <a:r>
              <a:rPr lang="en-US" altLang="zh-TW" dirty="0"/>
              <a:t>the</a:t>
            </a:r>
            <a:r>
              <a:rPr lang="zh-TW" altLang="en-US" dirty="0"/>
              <a:t> </a:t>
            </a:r>
            <a:r>
              <a:rPr lang="en-US" altLang="zh-TW" dirty="0"/>
              <a:t>processes.</a:t>
            </a:r>
          </a:p>
          <a:p>
            <a:r>
              <a:rPr lang="en-US" altLang="zh-TW" dirty="0"/>
              <a:t>For</a:t>
            </a:r>
            <a:r>
              <a:rPr lang="zh-TW" altLang="en-US" dirty="0"/>
              <a:t> </a:t>
            </a:r>
            <a:r>
              <a:rPr lang="en-US" altLang="zh-TW" dirty="0"/>
              <a:t>the</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due</a:t>
            </a:r>
            <a:r>
              <a:rPr lang="zh-TW" altLang="en-US" dirty="0"/>
              <a:t> </a:t>
            </a:r>
            <a:r>
              <a:rPr lang="en-US" altLang="zh-TW" dirty="0"/>
              <a:t>to</a:t>
            </a:r>
            <a:r>
              <a:rPr lang="zh-TW" altLang="en-US" dirty="0"/>
              <a:t> </a:t>
            </a:r>
            <a:r>
              <a:rPr lang="en-US" altLang="zh-TW" dirty="0"/>
              <a:t>the</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will</a:t>
            </a:r>
            <a:r>
              <a:rPr lang="zh-TW" altLang="en-US" dirty="0"/>
              <a:t> </a:t>
            </a:r>
            <a:r>
              <a:rPr lang="en-US" altLang="zh-TW" dirty="0"/>
              <a:t>be</a:t>
            </a:r>
            <a:r>
              <a:rPr lang="zh-TW" altLang="en-US" dirty="0"/>
              <a:t> </a:t>
            </a:r>
            <a:r>
              <a:rPr lang="en-US" altLang="zh-TW" dirty="0"/>
              <a:t>higher</a:t>
            </a:r>
          </a:p>
          <a:p>
            <a:r>
              <a:rPr lang="en-US" altLang="zh-TW" dirty="0" err="1"/>
              <a:t>Compaer</a:t>
            </a:r>
            <a:r>
              <a:rPr lang="zh-TW" altLang="en-US" dirty="0"/>
              <a:t> </a:t>
            </a:r>
            <a:r>
              <a:rPr lang="en-US" altLang="zh-TW" dirty="0"/>
              <a:t>to</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requires</a:t>
            </a:r>
            <a:r>
              <a:rPr lang="zh-TW" altLang="en-US" dirty="0"/>
              <a:t> </a:t>
            </a:r>
            <a:r>
              <a:rPr lang="en-US" altLang="zh-TW" dirty="0"/>
              <a:t>more</a:t>
            </a:r>
            <a:r>
              <a:rPr lang="zh-TW" altLang="en-US" dirty="0"/>
              <a:t> </a:t>
            </a:r>
            <a:r>
              <a:rPr lang="en-US" altLang="zh-TW" dirty="0"/>
              <a:t>memory</a:t>
            </a:r>
            <a:r>
              <a:rPr lang="zh-TW" altLang="en-US" dirty="0"/>
              <a:t> </a:t>
            </a:r>
            <a:r>
              <a:rPr lang="en-US" altLang="zh-TW" dirty="0"/>
              <a:t>access,</a:t>
            </a:r>
            <a:r>
              <a:rPr lang="zh-TW" altLang="en-US" dirty="0"/>
              <a:t> </a:t>
            </a:r>
            <a:r>
              <a:rPr lang="en-US" altLang="zh-TW" dirty="0"/>
              <a:t>depending</a:t>
            </a:r>
            <a:r>
              <a:rPr lang="zh-TW" altLang="en-US" dirty="0"/>
              <a:t> </a:t>
            </a:r>
            <a:r>
              <a:rPr lang="en-US" altLang="zh-TW" dirty="0"/>
              <a:t>more</a:t>
            </a:r>
            <a:r>
              <a:rPr lang="zh-TW" altLang="en-US" dirty="0"/>
              <a:t> </a:t>
            </a:r>
            <a:r>
              <a:rPr lang="en-US" altLang="zh-TW" dirty="0"/>
              <a:t>on</a:t>
            </a:r>
            <a:r>
              <a:rPr lang="zh-TW" altLang="en-US" dirty="0"/>
              <a:t> </a:t>
            </a:r>
            <a:r>
              <a:rPr lang="en-US" altLang="zh-TW" dirty="0"/>
              <a:t>the</a:t>
            </a:r>
            <a:r>
              <a:rPr lang="zh-TW" altLang="en-US" dirty="0"/>
              <a:t> </a:t>
            </a:r>
            <a:r>
              <a:rPr lang="en-US" altLang="zh-TW" dirty="0"/>
              <a:t>speed</a:t>
            </a:r>
            <a:r>
              <a:rPr lang="zh-TW" altLang="en-US" dirty="0"/>
              <a:t> </a:t>
            </a:r>
            <a:r>
              <a:rPr lang="en-US" altLang="zh-TW" dirty="0"/>
              <a:t>of</a:t>
            </a:r>
            <a:r>
              <a:rPr lang="zh-TW" altLang="en-US" dirty="0"/>
              <a:t> </a:t>
            </a:r>
            <a:r>
              <a:rPr lang="en-US" altLang="zh-TW" dirty="0"/>
              <a:t>I/O</a:t>
            </a:r>
            <a:r>
              <a:rPr lang="zh-TW" altLang="en-US" dirty="0"/>
              <a:t> </a:t>
            </a:r>
            <a:endParaRPr lang="en-US" altLang="zh-TW" dirty="0"/>
          </a:p>
          <a:p>
            <a:r>
              <a:rPr lang="en-US" altLang="zh-TW" dirty="0"/>
              <a:t>The</a:t>
            </a:r>
            <a:r>
              <a:rPr lang="zh-TW" altLang="en-US" dirty="0"/>
              <a:t> </a:t>
            </a:r>
            <a:r>
              <a:rPr lang="en-US" altLang="zh-TW" dirty="0"/>
              <a:t>time</a:t>
            </a:r>
            <a:r>
              <a:rPr lang="zh-TW" altLang="en-US" dirty="0"/>
              <a:t> </a:t>
            </a:r>
            <a:r>
              <a:rPr lang="en-US" altLang="zh-TW" dirty="0"/>
              <a:t>of</a:t>
            </a:r>
            <a:r>
              <a:rPr lang="zh-TW" altLang="en-US" dirty="0"/>
              <a:t> </a:t>
            </a:r>
            <a:r>
              <a:rPr lang="en-US" altLang="zh-TW" dirty="0"/>
              <a:t>delay</a:t>
            </a:r>
            <a:r>
              <a:rPr lang="zh-TW" altLang="en-US" dirty="0"/>
              <a:t> </a:t>
            </a:r>
            <a:r>
              <a:rPr lang="en-US" altLang="zh-TW" dirty="0"/>
              <a:t>is</a:t>
            </a:r>
            <a:r>
              <a:rPr lang="zh-TW" altLang="en-US" dirty="0"/>
              <a:t> </a:t>
            </a:r>
            <a:r>
              <a:rPr lang="en-US" altLang="zh-TW" dirty="0"/>
              <a:t>not</a:t>
            </a:r>
            <a:r>
              <a:rPr lang="zh-TW" altLang="en-US" dirty="0"/>
              <a:t> </a:t>
            </a:r>
            <a:r>
              <a:rPr lang="en-US" altLang="zh-TW" dirty="0"/>
              <a:t>as</a:t>
            </a:r>
            <a:r>
              <a:rPr lang="zh-TW" altLang="en-US" dirty="0"/>
              <a:t> </a:t>
            </a:r>
            <a:r>
              <a:rPr lang="en-US" altLang="zh-TW" dirty="0"/>
              <a:t>significant</a:t>
            </a:r>
            <a:r>
              <a:rPr lang="zh-TW" altLang="en-US" dirty="0"/>
              <a:t> </a:t>
            </a:r>
            <a:r>
              <a:rPr lang="en-US" altLang="zh-TW" dirty="0"/>
              <a:t>as</a:t>
            </a:r>
            <a:r>
              <a:rPr lang="zh-TW" altLang="en-US" dirty="0"/>
              <a:t> </a:t>
            </a:r>
            <a:r>
              <a:rPr lang="en-US" altLang="zh-TW" dirty="0" err="1"/>
              <a:t>cpu</a:t>
            </a:r>
            <a:r>
              <a:rPr lang="zh-TW" altLang="en-US" dirty="0"/>
              <a:t> </a:t>
            </a:r>
            <a:r>
              <a:rPr lang="en-US" altLang="zh-TW" dirty="0"/>
              <a:t>bound</a:t>
            </a:r>
            <a:r>
              <a:rPr lang="zh-TW" altLang="en-US" dirty="0"/>
              <a:t> </a:t>
            </a:r>
            <a:r>
              <a:rPr lang="en-US" altLang="zh-TW" dirty="0"/>
              <a:t>task,</a:t>
            </a:r>
            <a:r>
              <a:rPr lang="zh-TW" altLang="en-US" dirty="0"/>
              <a:t> </a:t>
            </a:r>
            <a:r>
              <a:rPr lang="en-US" altLang="zh-TW" dirty="0"/>
              <a:t>which</a:t>
            </a:r>
            <a:r>
              <a:rPr lang="zh-TW" altLang="en-US" dirty="0"/>
              <a:t> </a:t>
            </a:r>
            <a:r>
              <a:rPr lang="en-US" altLang="zh-TW" dirty="0"/>
              <a:t>we</a:t>
            </a:r>
            <a:r>
              <a:rPr lang="zh-TW" altLang="en-US" dirty="0"/>
              <a:t> </a:t>
            </a:r>
            <a:r>
              <a:rPr lang="en-US" altLang="zh-TW" dirty="0"/>
              <a:t>will</a:t>
            </a:r>
            <a:r>
              <a:rPr lang="zh-TW" altLang="en-US" dirty="0"/>
              <a:t> </a:t>
            </a:r>
            <a:r>
              <a:rPr lang="en-US" altLang="zh-TW" dirty="0"/>
              <a:t>see</a:t>
            </a:r>
            <a:r>
              <a:rPr lang="zh-TW" altLang="en-US" dirty="0"/>
              <a:t> </a:t>
            </a:r>
            <a:r>
              <a:rPr lang="en-US" altLang="zh-TW" dirty="0"/>
              <a:t>the</a:t>
            </a:r>
            <a:r>
              <a:rPr lang="zh-TW" altLang="en-US" dirty="0"/>
              <a:t> </a:t>
            </a:r>
            <a:r>
              <a:rPr lang="en-US" altLang="zh-TW" dirty="0"/>
              <a:t>result</a:t>
            </a:r>
            <a:r>
              <a:rPr lang="zh-TW" altLang="en-US" dirty="0"/>
              <a:t> </a:t>
            </a:r>
            <a:r>
              <a:rPr lang="en-US" altLang="zh-TW" dirty="0"/>
              <a:t>later.</a:t>
            </a:r>
          </a:p>
          <a:p>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19</a:t>
            </a:fld>
            <a:endParaRPr lang="en-US"/>
          </a:p>
        </p:txBody>
      </p:sp>
    </p:spTree>
    <p:extLst>
      <p:ext uri="{BB962C8B-B14F-4D97-AF65-F5344CB8AC3E}">
        <p14:creationId xmlns:p14="http://schemas.microsoft.com/office/powerpoint/2010/main" val="2407619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Lower</a:t>
            </a:r>
            <a:r>
              <a:rPr lang="zh-TW" altLang="en-US" dirty="0"/>
              <a:t> </a:t>
            </a:r>
            <a:r>
              <a:rPr lang="en-US" altLang="zh-TW" dirty="0"/>
              <a:t>memory</a:t>
            </a:r>
            <a:r>
              <a:rPr lang="zh-TW" altLang="en-US" dirty="0"/>
              <a:t> </a:t>
            </a:r>
            <a:r>
              <a:rPr lang="en-US" altLang="zh-TW" dirty="0"/>
              <a:t>latency</a:t>
            </a:r>
            <a:r>
              <a:rPr lang="zh-TW" altLang="en-US" dirty="0"/>
              <a:t> </a:t>
            </a:r>
            <a:r>
              <a:rPr lang="en-US" altLang="zh-TW" dirty="0"/>
              <a:t>would</a:t>
            </a:r>
            <a:r>
              <a:rPr lang="zh-TW" altLang="en-US" dirty="0"/>
              <a:t> </a:t>
            </a:r>
            <a:r>
              <a:rPr lang="en-US" altLang="zh-TW" dirty="0"/>
              <a:t>be</a:t>
            </a:r>
            <a:r>
              <a:rPr lang="zh-TW" altLang="en-US" dirty="0"/>
              <a:t> </a:t>
            </a:r>
            <a:r>
              <a:rPr lang="en-US" altLang="zh-TW" dirty="0"/>
              <a:t>great</a:t>
            </a:r>
            <a:r>
              <a:rPr lang="zh-TW" altLang="en-US" dirty="0"/>
              <a:t> </a:t>
            </a:r>
            <a:r>
              <a:rPr lang="en-US" altLang="zh-TW" dirty="0"/>
              <a:t>for</a:t>
            </a:r>
            <a:r>
              <a:rPr lang="zh-TW" altLang="en-US" dirty="0"/>
              <a:t> </a:t>
            </a:r>
            <a:r>
              <a:rPr lang="en-US" altLang="zh-TW" dirty="0"/>
              <a:t>the</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the</a:t>
            </a:r>
            <a:r>
              <a:rPr lang="zh-TW" altLang="en-US" dirty="0"/>
              <a:t> </a:t>
            </a:r>
            <a:r>
              <a:rPr lang="en-US" altLang="zh-TW" dirty="0"/>
              <a:t>delayed</a:t>
            </a:r>
            <a:r>
              <a:rPr lang="zh-TW" altLang="en-US" dirty="0"/>
              <a:t> </a:t>
            </a:r>
            <a:r>
              <a:rPr lang="en-US" altLang="zh-TW" dirty="0"/>
              <a:t>time</a:t>
            </a:r>
            <a:r>
              <a:rPr lang="zh-TW" altLang="en-US" dirty="0"/>
              <a:t> </a:t>
            </a:r>
            <a:r>
              <a:rPr lang="en-US" altLang="zh-TW" dirty="0"/>
              <a:t>could</a:t>
            </a:r>
            <a:r>
              <a:rPr lang="zh-TW" altLang="en-US" dirty="0"/>
              <a:t> </a:t>
            </a:r>
            <a:r>
              <a:rPr lang="en-US" altLang="zh-TW" dirty="0"/>
              <a:t>be</a:t>
            </a:r>
            <a:r>
              <a:rPr lang="zh-TW" altLang="en-US" dirty="0"/>
              <a:t> </a:t>
            </a:r>
            <a:r>
              <a:rPr lang="en-US" altLang="zh-TW" dirty="0"/>
              <a:t>lower.</a:t>
            </a:r>
            <a:r>
              <a:rPr lang="zh-TW" altLang="en-US" dirty="0"/>
              <a:t> </a:t>
            </a:r>
            <a:endParaRPr lang="en-US" altLang="zh-TW" dirty="0"/>
          </a:p>
          <a:p>
            <a:endParaRPr lang="en-US" altLang="zh-TW" dirty="0"/>
          </a:p>
          <a:p>
            <a:r>
              <a:rPr lang="en-US" altLang="zh-TW" dirty="0"/>
              <a:t>APIC:</a:t>
            </a:r>
            <a:r>
              <a:rPr lang="zh-TW" altLang="en-US" dirty="0"/>
              <a:t>  </a:t>
            </a:r>
            <a:r>
              <a:rPr lang="en-US" b="1" i="0" dirty="0">
                <a:solidFill>
                  <a:srgbClr val="EEEEEE"/>
                </a:solidFill>
                <a:effectLst/>
                <a:latin typeface="Verdana" panose="020B0604030504040204" pitchFamily="34" charset="0"/>
              </a:rPr>
              <a:t>Advanced Programmable Interrupt Controller</a:t>
            </a:r>
            <a:r>
              <a:rPr lang="en-US" altLang="zh-TW" b="1" i="0" dirty="0">
                <a:solidFill>
                  <a:srgbClr val="EEEEEE"/>
                </a:solidFill>
                <a:effectLst/>
                <a:latin typeface="Verdana" panose="020B0604030504040204" pitchFamily="34" charset="0"/>
              </a:rPr>
              <a: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using</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to</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manage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interrupt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signals.</a:t>
            </a:r>
            <a:r>
              <a:rPr lang="zh-TW" altLang="en-US" b="1" i="0" dirty="0">
                <a:solidFill>
                  <a:srgbClr val="EEEEEE"/>
                </a:solidFill>
                <a:effectLst/>
                <a:latin typeface="Verdana" panose="020B0604030504040204" pitchFamily="34" charset="0"/>
              </a:rPr>
              <a:t> </a:t>
            </a:r>
            <a:endParaRPr lang="en-US" altLang="zh-TW" b="1" i="0" dirty="0">
              <a:solidFill>
                <a:srgbClr val="EEEEEE"/>
              </a:solidFill>
              <a:effectLst/>
              <a:latin typeface="Verdana" panose="020B0604030504040204" pitchFamily="34" charset="0"/>
            </a:endParaRPr>
          </a:p>
          <a:p>
            <a:r>
              <a:rPr lang="en-US" altLang="zh-TW" b="1" i="0" dirty="0">
                <a:solidFill>
                  <a:srgbClr val="EEEEEE"/>
                </a:solidFill>
                <a:effectLst/>
                <a:latin typeface="Verdana" panose="020B0604030504040204" pitchFamily="34" charset="0"/>
              </a:rPr>
              <a:t>It’s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originally</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from</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intel,</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but</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has</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applied</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on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the</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modern</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processor</a:t>
            </a:r>
            <a:r>
              <a:rPr lang="zh-TW" altLang="en-US" b="1" i="0" dirty="0">
                <a:solidFill>
                  <a:srgbClr val="EEEEEE"/>
                </a:solidFill>
                <a:effectLst/>
                <a:latin typeface="Verdana" panose="020B0604030504040204" pitchFamily="34" charset="0"/>
              </a:rPr>
              <a:t> </a:t>
            </a:r>
            <a:r>
              <a:rPr lang="en-US" altLang="zh-TW" b="1" i="0" dirty="0">
                <a:solidFill>
                  <a:srgbClr val="EEEEEE"/>
                </a:solidFill>
                <a:effectLst/>
                <a:latin typeface="Verdana" panose="020B0604030504040204" pitchFamily="34" charset="0"/>
              </a:rPr>
              <a:t>universally.</a:t>
            </a:r>
            <a:r>
              <a:rPr lang="zh-TW" altLang="en-US" b="1" i="0" dirty="0">
                <a:solidFill>
                  <a:srgbClr val="EEEEEE"/>
                </a:solidFill>
                <a:effectLst/>
                <a:latin typeface="Verdana" panose="020B0604030504040204" pitchFamily="34" charset="0"/>
              </a:rPr>
              <a:t> </a:t>
            </a:r>
            <a:endParaRPr lang="en-US" altLang="zh-TW" dirty="0"/>
          </a:p>
          <a:p>
            <a:r>
              <a:rPr lang="en-US" altLang="zh-TW" dirty="0"/>
              <a:t>C1</a:t>
            </a:r>
            <a:r>
              <a:rPr lang="zh-TW" altLang="en-US" dirty="0"/>
              <a:t> </a:t>
            </a:r>
            <a:r>
              <a:rPr lang="en-US" altLang="zh-TW" dirty="0"/>
              <a:t>:</a:t>
            </a:r>
            <a:r>
              <a:rPr lang="zh-TW" altLang="en-US" dirty="0"/>
              <a:t> </a:t>
            </a:r>
            <a:r>
              <a:rPr lang="en-US" altLang="zh-TW" b="0" i="0" dirty="0">
                <a:solidFill>
                  <a:srgbClr val="111111"/>
                </a:solidFill>
                <a:effectLst/>
                <a:latin typeface="Source Sans Pro" panose="020F0502020204030204" pitchFamily="34" charset="0"/>
              </a:rPr>
              <a:t>Cores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stops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from</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executing</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instructions</a:t>
            </a:r>
            <a:r>
              <a:rPr lang="zh-TW" altLang="en-US" b="0" i="0" dirty="0">
                <a:solidFill>
                  <a:srgbClr val="111111"/>
                </a:solidFill>
                <a:effectLst/>
                <a:latin typeface="Source Sans Pro" panose="020F0502020204030204" pitchFamily="34" charset="0"/>
              </a:rPr>
              <a:t> </a:t>
            </a:r>
            <a:r>
              <a:rPr lang="en-US" b="0" i="0" dirty="0">
                <a:solidFill>
                  <a:srgbClr val="111111"/>
                </a:solidFill>
                <a:effectLst/>
                <a:latin typeface="Source Sans Pro" panose="020F0502020204030204" pitchFamily="34" charset="0"/>
              </a:rPr>
              <a:t>via software; bus interface unit and APIC are kept running at full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111111"/>
                </a:solidFill>
                <a:effectLst/>
                <a:latin typeface="Source Sans Pro" panose="020F0502020204030204" pitchFamily="34" charset="0"/>
              </a:rPr>
              <a:t>C6</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B0503030403020204" pitchFamily="34" charset="0"/>
              </a:rPr>
              <a:t>Core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has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no</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power</a:t>
            </a:r>
            <a:r>
              <a:rPr 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the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voltage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is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set</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to</a:t>
            </a:r>
            <a:r>
              <a:rPr lang="en-US" b="0" i="0" dirty="0">
                <a:solidFill>
                  <a:srgbClr val="111111"/>
                </a:solidFill>
                <a:effectLst/>
                <a:latin typeface="Source Sans Pro" panose="020B0503030403020204" pitchFamily="34" charset="0"/>
              </a:rPr>
              <a:t> 0</a:t>
            </a:r>
            <a:r>
              <a:rPr lang="en-US" altLang="zh-TW" b="0" i="0" dirty="0">
                <a:solidFill>
                  <a:srgbClr val="111111"/>
                </a:solidFill>
                <a:effectLst/>
                <a:latin typeface="Source Sans Pro" panose="020B0503030403020204" pitchFamily="34" charset="0"/>
              </a:rPr>
              <a:t>.</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CPU</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restores</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state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from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SRAM</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advanced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and</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save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more</a:t>
            </a:r>
            <a:r>
              <a:rPr lang="zh-TW" altLang="en-US" b="0" i="0" dirty="0">
                <a:solidFill>
                  <a:srgbClr val="111111"/>
                </a:solidFill>
                <a:effectLst/>
                <a:latin typeface="Source Sans Pro" panose="020B0503030403020204" pitchFamily="34" charset="0"/>
              </a:rPr>
              <a:t> </a:t>
            </a:r>
            <a:r>
              <a:rPr lang="en-US" altLang="zh-TW" b="0" i="0" dirty="0">
                <a:solidFill>
                  <a:srgbClr val="111111"/>
                </a:solidFill>
                <a:effectLst/>
                <a:latin typeface="Source Sans Pro" panose="020B0503030403020204" pitchFamily="34" charset="0"/>
              </a:rPr>
              <a:t>energy)</a:t>
            </a:r>
            <a:endParaRPr lang="en-US" b="0" i="0" dirty="0">
              <a:solidFill>
                <a:srgbClr val="111111"/>
              </a:solidFill>
              <a:effectLst/>
              <a:latin typeface="Source Sans Pro" panose="020F0502020204030204" pitchFamily="34" charset="0"/>
            </a:endParaRPr>
          </a:p>
          <a:p>
            <a:r>
              <a:rPr lang="en-US" altLang="zh-TW" b="0" i="0" dirty="0">
                <a:solidFill>
                  <a:srgbClr val="111111"/>
                </a:solidFill>
                <a:effectLst/>
                <a:latin typeface="Source Sans Pro" panose="020F0502020204030204" pitchFamily="34" charset="0"/>
              </a:rPr>
              <a:t>External</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Devices:</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Mouse,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portable</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SSD,</a:t>
            </a:r>
            <a:r>
              <a:rPr lang="zh-TW" altLang="en-US" b="0" i="0" dirty="0">
                <a:solidFill>
                  <a:srgbClr val="111111"/>
                </a:solidFill>
                <a:effectLst/>
                <a:latin typeface="Source Sans Pro" panose="020F0502020204030204" pitchFamily="34" charset="0"/>
              </a:rPr>
              <a:t> </a:t>
            </a:r>
            <a:r>
              <a:rPr lang="en-US" altLang="zh-TW" b="0" i="0" dirty="0">
                <a:solidFill>
                  <a:srgbClr val="111111"/>
                </a:solidFill>
                <a:effectLst/>
                <a:latin typeface="Source Sans Pro" panose="020F0502020204030204" pitchFamily="34" charset="0"/>
              </a:rPr>
              <a:t>keyboard</a:t>
            </a:r>
            <a:r>
              <a:rPr lang="zh-TW" altLang="en-US" b="0" i="0" dirty="0">
                <a:solidFill>
                  <a:srgbClr val="111111"/>
                </a:solidFill>
                <a:effectLst/>
                <a:latin typeface="Source Sans Pro" panose="020F0502020204030204" pitchFamily="34" charset="0"/>
              </a:rPr>
              <a:t> </a:t>
            </a:r>
            <a:endParaRPr lang="en-US" b="0" i="0" dirty="0">
              <a:solidFill>
                <a:srgbClr val="111111"/>
              </a:solidFill>
              <a:effectLst/>
              <a:latin typeface="Source Sans Pro" panose="020F0502020204030204" pitchFamily="34" charset="0"/>
            </a:endParaRPr>
          </a:p>
        </p:txBody>
      </p:sp>
      <p:sp>
        <p:nvSpPr>
          <p:cNvPr id="4" name="Slide Number Placeholder 3"/>
          <p:cNvSpPr>
            <a:spLocks noGrp="1"/>
          </p:cNvSpPr>
          <p:nvPr>
            <p:ph type="sldNum" sz="quarter" idx="5"/>
          </p:nvPr>
        </p:nvSpPr>
        <p:spPr/>
        <p:txBody>
          <a:bodyPr/>
          <a:lstStyle/>
          <a:p>
            <a:fld id="{9C34773D-3191-4923-BF5E-51973E3717D6}" type="slidenum">
              <a:rPr lang="en-US" smtClean="0"/>
              <a:t>20</a:t>
            </a:fld>
            <a:endParaRPr lang="en-US"/>
          </a:p>
        </p:txBody>
      </p:sp>
    </p:spTree>
    <p:extLst>
      <p:ext uri="{BB962C8B-B14F-4D97-AF65-F5344CB8AC3E}">
        <p14:creationId xmlns:p14="http://schemas.microsoft.com/office/powerpoint/2010/main" val="26797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For</a:t>
            </a:r>
            <a:r>
              <a:rPr lang="zh-TW" altLang="en-US" dirty="0"/>
              <a:t> </a:t>
            </a:r>
            <a:r>
              <a:rPr lang="en-US" altLang="zh-TW" dirty="0"/>
              <a:t>the</a:t>
            </a:r>
            <a:r>
              <a:rPr lang="zh-TW" altLang="en-US" dirty="0"/>
              <a:t> </a:t>
            </a:r>
            <a:r>
              <a:rPr lang="en-US" altLang="zh-TW" dirty="0"/>
              <a:t>effectiveness</a:t>
            </a:r>
            <a:r>
              <a:rPr lang="zh-TW" altLang="en-US" dirty="0"/>
              <a:t> </a:t>
            </a:r>
            <a:r>
              <a:rPr lang="en-US" altLang="zh-TW" dirty="0"/>
              <a:t>of</a:t>
            </a:r>
            <a:r>
              <a:rPr lang="zh-TW" altLang="en-US" dirty="0"/>
              <a:t> </a:t>
            </a:r>
            <a:r>
              <a:rPr lang="en-US" altLang="zh-TW" dirty="0"/>
              <a:t>DVFS,</a:t>
            </a:r>
            <a:r>
              <a:rPr lang="zh-TW" altLang="en-US" dirty="0"/>
              <a:t> </a:t>
            </a:r>
            <a:r>
              <a:rPr lang="en-US" altLang="zh-TW" dirty="0"/>
              <a:t>we</a:t>
            </a:r>
            <a:r>
              <a:rPr lang="zh-TW" altLang="en-US" dirty="0"/>
              <a:t> </a:t>
            </a:r>
            <a:r>
              <a:rPr lang="en-US" altLang="zh-TW" dirty="0"/>
              <a:t>should</a:t>
            </a:r>
            <a:r>
              <a:rPr lang="zh-TW" altLang="en-US" dirty="0"/>
              <a:t> </a:t>
            </a:r>
            <a:r>
              <a:rPr lang="en-US" altLang="zh-TW" dirty="0"/>
              <a:t>see</a:t>
            </a:r>
            <a:r>
              <a:rPr lang="zh-TW" altLang="en-US" dirty="0"/>
              <a:t> </a:t>
            </a:r>
            <a:r>
              <a:rPr lang="en-US" altLang="zh-TW" dirty="0"/>
              <a:t>the</a:t>
            </a:r>
            <a:r>
              <a:rPr lang="zh-TW" altLang="en-US" dirty="0"/>
              <a:t> </a:t>
            </a:r>
            <a:r>
              <a:rPr lang="en-US" altLang="zh-TW" dirty="0"/>
              <a:t>policy</a:t>
            </a:r>
            <a:r>
              <a:rPr lang="zh-TW" altLang="en-US" dirty="0"/>
              <a:t> </a:t>
            </a:r>
            <a:r>
              <a:rPr lang="en-US" altLang="zh-TW" dirty="0"/>
              <a:t>name</a:t>
            </a:r>
            <a:r>
              <a:rPr lang="zh-TW" altLang="en-US" dirty="0"/>
              <a:t> </a:t>
            </a:r>
            <a:r>
              <a:rPr lang="en-US" altLang="zh-TW" dirty="0"/>
              <a:t>of</a:t>
            </a:r>
            <a:r>
              <a:rPr lang="zh-TW" altLang="en-US" dirty="0"/>
              <a:t> </a:t>
            </a:r>
            <a:r>
              <a:rPr lang="en-US" altLang="zh-TW" dirty="0"/>
              <a:t>the</a:t>
            </a:r>
            <a:r>
              <a:rPr lang="zh-TW" altLang="en-US" dirty="0"/>
              <a:t> </a:t>
            </a:r>
            <a:r>
              <a:rPr lang="en-US" altLang="zh-TW" dirty="0"/>
              <a:t>experiment</a:t>
            </a:r>
            <a:r>
              <a:rPr lang="zh-TW" altLang="en-US" dirty="0"/>
              <a:t> </a:t>
            </a:r>
            <a:r>
              <a:rPr lang="en-US" altLang="zh-TW" dirty="0"/>
              <a:t>first.</a:t>
            </a:r>
            <a:r>
              <a:rPr lang="zh-TW" altLang="en-US" dirty="0"/>
              <a:t> </a:t>
            </a:r>
            <a:endParaRPr lang="en-US" altLang="zh-TW" dirty="0"/>
          </a:p>
          <a:p>
            <a:r>
              <a:rPr lang="en-US" altLang="zh-TW" dirty="0"/>
              <a:t>For</a:t>
            </a:r>
            <a:r>
              <a:rPr lang="zh-TW" altLang="en-US" dirty="0"/>
              <a:t> </a:t>
            </a:r>
            <a:r>
              <a:rPr lang="en-US" altLang="zh-TW" dirty="0"/>
              <a:t>the</a:t>
            </a:r>
            <a:r>
              <a:rPr lang="zh-TW" altLang="en-US" dirty="0"/>
              <a:t> </a:t>
            </a:r>
            <a:r>
              <a:rPr lang="en-US" altLang="zh-TW" dirty="0"/>
              <a:t>workload</a:t>
            </a:r>
            <a:r>
              <a:rPr lang="zh-TW" altLang="en-US" dirty="0"/>
              <a:t> </a:t>
            </a:r>
            <a:r>
              <a:rPr lang="en-US" altLang="zh-TW" dirty="0"/>
              <a:t>mcf</a:t>
            </a:r>
            <a:r>
              <a:rPr lang="zh-TW" altLang="en-US" dirty="0"/>
              <a:t> </a:t>
            </a:r>
            <a:r>
              <a:rPr lang="en-US" altLang="zh-TW" dirty="0"/>
              <a:t>is</a:t>
            </a:r>
            <a:r>
              <a:rPr lang="zh-TW" altLang="en-US" dirty="0"/>
              <a:t> </a:t>
            </a:r>
            <a:r>
              <a:rPr lang="en-US" altLang="zh-TW" dirty="0"/>
              <a:t>memory</a:t>
            </a:r>
            <a:r>
              <a:rPr lang="zh-TW" altLang="en-US" dirty="0"/>
              <a:t> </a:t>
            </a:r>
            <a:r>
              <a:rPr lang="en-US" altLang="zh-TW" dirty="0"/>
              <a:t>bound</a:t>
            </a:r>
            <a:r>
              <a:rPr lang="zh-TW" altLang="en-US" dirty="0"/>
              <a:t> </a:t>
            </a:r>
            <a:r>
              <a:rPr lang="en-US" altLang="zh-TW" dirty="0"/>
              <a:t>task,</a:t>
            </a:r>
            <a:r>
              <a:rPr lang="zh-TW" altLang="en-US" dirty="0"/>
              <a:t>  </a:t>
            </a:r>
            <a:r>
              <a:rPr lang="en-US" altLang="zh-TW" dirty="0"/>
              <a:t>bzip2</a:t>
            </a:r>
            <a:r>
              <a:rPr lang="zh-TW" altLang="en-US" dirty="0"/>
              <a:t> </a:t>
            </a:r>
            <a:r>
              <a:rPr lang="en-US" altLang="zh-TW" dirty="0"/>
              <a:t>is</a:t>
            </a:r>
            <a:r>
              <a:rPr lang="zh-TW" altLang="en-US" dirty="0"/>
              <a:t> </a:t>
            </a:r>
            <a:r>
              <a:rPr lang="en-US" altLang="zh-TW" dirty="0"/>
              <a:t>CPU</a:t>
            </a:r>
            <a:r>
              <a:rPr lang="zh-TW" altLang="en-US" dirty="0"/>
              <a:t> </a:t>
            </a:r>
            <a:r>
              <a:rPr lang="en-US" altLang="zh-TW" dirty="0"/>
              <a:t>bound</a:t>
            </a:r>
            <a:r>
              <a:rPr lang="zh-TW" altLang="en-US" dirty="0"/>
              <a:t> </a:t>
            </a:r>
            <a:r>
              <a:rPr lang="en-US" altLang="zh-TW" dirty="0"/>
              <a:t>work</a:t>
            </a:r>
            <a:r>
              <a:rPr lang="zh-TW" altLang="en-US" dirty="0"/>
              <a:t> </a:t>
            </a:r>
            <a:r>
              <a:rPr lang="en-US" altLang="zh-TW" dirty="0"/>
              <a:t>load.</a:t>
            </a:r>
          </a:p>
        </p:txBody>
      </p:sp>
      <p:sp>
        <p:nvSpPr>
          <p:cNvPr id="4" name="Slide Number Placeholder 3"/>
          <p:cNvSpPr>
            <a:spLocks noGrp="1"/>
          </p:cNvSpPr>
          <p:nvPr>
            <p:ph type="sldNum" sz="quarter" idx="5"/>
          </p:nvPr>
        </p:nvSpPr>
        <p:spPr/>
        <p:txBody>
          <a:bodyPr/>
          <a:lstStyle/>
          <a:p>
            <a:fld id="{9C34773D-3191-4923-BF5E-51973E3717D6}" type="slidenum">
              <a:rPr lang="en-US" smtClean="0"/>
              <a:t>21</a:t>
            </a:fld>
            <a:endParaRPr lang="en-US"/>
          </a:p>
        </p:txBody>
      </p:sp>
    </p:spTree>
    <p:extLst>
      <p:ext uri="{BB962C8B-B14F-4D97-AF65-F5344CB8AC3E}">
        <p14:creationId xmlns:p14="http://schemas.microsoft.com/office/powerpoint/2010/main" val="399057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Machine</a:t>
            </a:r>
            <a:r>
              <a:rPr lang="zh-TW" altLang="en-US" dirty="0"/>
              <a:t> </a:t>
            </a:r>
            <a:r>
              <a:rPr lang="en-US" altLang="zh-TW" dirty="0"/>
              <a:t>Learning</a:t>
            </a:r>
            <a:r>
              <a:rPr lang="zh-TW" altLang="en-US" dirty="0"/>
              <a:t> </a:t>
            </a:r>
            <a:r>
              <a:rPr lang="en-US" altLang="zh-TW" dirty="0"/>
              <a:t>+</a:t>
            </a:r>
            <a:r>
              <a:rPr lang="zh-TW" altLang="en-US" dirty="0"/>
              <a:t> </a:t>
            </a:r>
            <a:r>
              <a:rPr lang="en-US" altLang="zh-TW" dirty="0"/>
              <a:t>Shut</a:t>
            </a:r>
            <a:r>
              <a:rPr lang="zh-TW" altLang="en-US" dirty="0"/>
              <a:t> </a:t>
            </a:r>
            <a:r>
              <a:rPr lang="en-US" altLang="zh-TW" dirty="0"/>
              <a:t>down?</a:t>
            </a:r>
            <a:r>
              <a:rPr lang="zh-TW" altLang="en-US" dirty="0"/>
              <a:t> </a:t>
            </a:r>
            <a:r>
              <a:rPr lang="en-US" altLang="zh-TW" dirty="0"/>
              <a:t>How</a:t>
            </a:r>
            <a:r>
              <a:rPr lang="zh-TW" altLang="en-US" dirty="0"/>
              <a:t> </a:t>
            </a:r>
            <a:r>
              <a:rPr lang="en-US" altLang="zh-TW" dirty="0"/>
              <a:t>does</a:t>
            </a:r>
            <a:r>
              <a:rPr lang="zh-TW" altLang="en-US" dirty="0"/>
              <a:t> </a:t>
            </a:r>
            <a:r>
              <a:rPr lang="en-US" altLang="zh-TW" dirty="0"/>
              <a:t>it</a:t>
            </a:r>
            <a:r>
              <a:rPr lang="zh-TW" altLang="en-US" dirty="0"/>
              <a:t> </a:t>
            </a:r>
            <a:r>
              <a:rPr lang="en-US" altLang="zh-TW" dirty="0"/>
              <a:t>work</a:t>
            </a:r>
            <a:r>
              <a:rPr lang="zh-TW" altLang="en-US" dirty="0"/>
              <a:t> </a:t>
            </a:r>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22</a:t>
            </a:fld>
            <a:endParaRPr lang="en-US"/>
          </a:p>
        </p:txBody>
      </p:sp>
    </p:spTree>
    <p:extLst>
      <p:ext uri="{BB962C8B-B14F-4D97-AF65-F5344CB8AC3E}">
        <p14:creationId xmlns:p14="http://schemas.microsoft.com/office/powerpoint/2010/main" val="14620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Using</a:t>
            </a:r>
            <a:r>
              <a:rPr lang="zh-TW" altLang="en-US" dirty="0"/>
              <a:t> </a:t>
            </a:r>
            <a:r>
              <a:rPr lang="en-US" altLang="zh-TW" dirty="0"/>
              <a:t>the</a:t>
            </a:r>
            <a:r>
              <a:rPr lang="zh-TW" altLang="en-US" dirty="0"/>
              <a:t> </a:t>
            </a:r>
            <a:r>
              <a:rPr lang="en-US" altLang="zh-TW" dirty="0"/>
              <a:t>model</a:t>
            </a:r>
            <a:r>
              <a:rPr lang="zh-TW" altLang="en-US" dirty="0"/>
              <a:t> </a:t>
            </a:r>
            <a:r>
              <a:rPr lang="en-US" altLang="zh-TW" dirty="0"/>
              <a:t>to</a:t>
            </a:r>
            <a:r>
              <a:rPr lang="zh-TW" altLang="en-US" dirty="0"/>
              <a:t>  </a:t>
            </a:r>
            <a:r>
              <a:rPr lang="en-US" altLang="zh-TW" dirty="0"/>
              <a:t>predict</a:t>
            </a:r>
            <a:r>
              <a:rPr lang="zh-TW" altLang="en-US" dirty="0"/>
              <a:t> </a:t>
            </a:r>
            <a:r>
              <a:rPr lang="en-US" altLang="zh-TW" dirty="0"/>
              <a:t>the</a:t>
            </a:r>
            <a:r>
              <a:rPr lang="zh-TW" altLang="en-US" dirty="0"/>
              <a:t> </a:t>
            </a:r>
            <a:r>
              <a:rPr lang="en-US" altLang="zh-TW" dirty="0"/>
              <a:t>utilization</a:t>
            </a:r>
            <a:r>
              <a:rPr lang="zh-TW" altLang="en-US" dirty="0"/>
              <a:t> </a:t>
            </a:r>
            <a:r>
              <a:rPr lang="en-US" altLang="zh-TW" dirty="0"/>
              <a:t>of</a:t>
            </a:r>
            <a:r>
              <a:rPr lang="zh-TW" altLang="en-US" dirty="0"/>
              <a:t> </a:t>
            </a:r>
            <a:r>
              <a:rPr lang="en-US" altLang="zh-TW" dirty="0"/>
              <a:t>the</a:t>
            </a:r>
            <a:r>
              <a:rPr lang="zh-TW" altLang="en-US" dirty="0"/>
              <a:t> </a:t>
            </a:r>
            <a:r>
              <a:rPr lang="en-US" altLang="zh-TW" dirty="0"/>
              <a:t>processes</a:t>
            </a:r>
          </a:p>
          <a:p>
            <a:r>
              <a:rPr lang="en-US" altLang="zh-TW" dirty="0"/>
              <a:t>The</a:t>
            </a:r>
            <a:r>
              <a:rPr lang="zh-TW" altLang="en-US" dirty="0"/>
              <a:t> </a:t>
            </a:r>
            <a:r>
              <a:rPr lang="en-US" altLang="zh-TW" dirty="0"/>
              <a:t>migrator</a:t>
            </a:r>
            <a:r>
              <a:rPr lang="zh-TW" altLang="en-US" dirty="0"/>
              <a:t> </a:t>
            </a:r>
            <a:r>
              <a:rPr lang="en-US" altLang="zh-TW" dirty="0"/>
              <a:t>would</a:t>
            </a:r>
            <a:r>
              <a:rPr lang="zh-TW" altLang="en-US" dirty="0"/>
              <a:t> </a:t>
            </a:r>
            <a:r>
              <a:rPr lang="en-US" altLang="zh-TW" dirty="0"/>
              <a:t>migrate</a:t>
            </a:r>
            <a:r>
              <a:rPr lang="zh-TW" altLang="en-US" dirty="0"/>
              <a:t> </a:t>
            </a:r>
            <a:r>
              <a:rPr lang="en-US" altLang="zh-TW" dirty="0"/>
              <a:t>the</a:t>
            </a:r>
            <a:r>
              <a:rPr lang="zh-TW" altLang="en-US" dirty="0"/>
              <a:t> </a:t>
            </a:r>
            <a:r>
              <a:rPr lang="en-US" altLang="zh-TW" dirty="0"/>
              <a:t>processes</a:t>
            </a:r>
            <a:r>
              <a:rPr lang="zh-TW" altLang="en-US" dirty="0"/>
              <a:t> </a:t>
            </a:r>
            <a:r>
              <a:rPr lang="en-US" altLang="zh-TW" dirty="0"/>
              <a:t>to</a:t>
            </a:r>
            <a:r>
              <a:rPr lang="zh-TW" altLang="en-US" dirty="0"/>
              <a:t> </a:t>
            </a:r>
            <a:r>
              <a:rPr lang="en-US" altLang="zh-TW" dirty="0"/>
              <a:t>concentrate</a:t>
            </a:r>
            <a:r>
              <a:rPr lang="zh-TW" altLang="en-US" dirty="0"/>
              <a:t> </a:t>
            </a:r>
            <a:r>
              <a:rPr lang="en-US" altLang="zh-TW" dirty="0"/>
              <a:t>on</a:t>
            </a:r>
            <a:r>
              <a:rPr lang="zh-TW" altLang="en-US" dirty="0"/>
              <a:t> </a:t>
            </a:r>
            <a:r>
              <a:rPr lang="en-US" altLang="zh-TW" dirty="0"/>
              <a:t>specific</a:t>
            </a:r>
            <a:r>
              <a:rPr lang="zh-TW" altLang="en-US" dirty="0"/>
              <a:t> </a:t>
            </a:r>
            <a:r>
              <a:rPr lang="en-US" altLang="zh-TW" dirty="0"/>
              <a:t>cores.</a:t>
            </a:r>
            <a:r>
              <a:rPr lang="zh-TW" altLang="en-US" dirty="0"/>
              <a:t> </a:t>
            </a:r>
            <a:r>
              <a:rPr lang="en-US" altLang="zh-TW" dirty="0"/>
              <a:t>More</a:t>
            </a:r>
            <a:r>
              <a:rPr lang="zh-TW" altLang="en-US" dirty="0"/>
              <a:t> </a:t>
            </a:r>
            <a:r>
              <a:rPr lang="en-US" altLang="zh-TW" dirty="0"/>
              <a:t>cores</a:t>
            </a:r>
            <a:r>
              <a:rPr lang="zh-TW" altLang="en-US" dirty="0"/>
              <a:t> </a:t>
            </a:r>
            <a:r>
              <a:rPr lang="en-US" altLang="zh-TW" dirty="0"/>
              <a:t>could</a:t>
            </a:r>
            <a:r>
              <a:rPr lang="zh-TW" altLang="en-US" dirty="0"/>
              <a:t> </a:t>
            </a:r>
            <a:r>
              <a:rPr lang="en-US" altLang="zh-TW" dirty="0"/>
              <a:t>be</a:t>
            </a:r>
            <a:r>
              <a:rPr lang="zh-TW" altLang="en-US" dirty="0"/>
              <a:t> </a:t>
            </a:r>
            <a:r>
              <a:rPr lang="en-US" altLang="zh-TW" dirty="0"/>
              <a:t>released.</a:t>
            </a:r>
            <a:r>
              <a:rPr lang="zh-TW" altLang="en-US" dirty="0"/>
              <a:t> </a:t>
            </a:r>
            <a:endParaRPr lang="en-US" altLang="zh-TW" dirty="0"/>
          </a:p>
          <a:p>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technique</a:t>
            </a:r>
            <a:r>
              <a:rPr lang="zh-TW" altLang="en-US" b="0" i="0" dirty="0">
                <a:solidFill>
                  <a:srgbClr val="ECECEC"/>
                </a:solidFill>
                <a:effectLst/>
                <a:latin typeface="Söhne"/>
              </a:rPr>
              <a:t> </a:t>
            </a:r>
            <a:r>
              <a:rPr lang="en-US" altLang="zh-TW" b="0" i="0" dirty="0">
                <a:solidFill>
                  <a:srgbClr val="ECECEC"/>
                </a:solidFill>
                <a:effectLst/>
                <a:latin typeface="Söhne"/>
              </a:rPr>
              <a:t>is</a:t>
            </a:r>
            <a:r>
              <a:rPr lang="zh-TW" altLang="en-US" b="0" i="0" dirty="0">
                <a:solidFill>
                  <a:srgbClr val="ECECEC"/>
                </a:solidFill>
                <a:effectLst/>
                <a:latin typeface="Söhne"/>
              </a:rPr>
              <a:t> </a:t>
            </a:r>
            <a:r>
              <a:rPr lang="en-US" altLang="zh-TW" b="0" i="0" dirty="0">
                <a:solidFill>
                  <a:srgbClr val="ECECEC"/>
                </a:solidFill>
                <a:effectLst/>
                <a:latin typeface="Söhne"/>
              </a:rPr>
              <a:t>conducted</a:t>
            </a:r>
            <a:r>
              <a:rPr lang="zh-TW" altLang="en-US" b="0" i="0" dirty="0">
                <a:solidFill>
                  <a:srgbClr val="ECECEC"/>
                </a:solidFill>
                <a:effectLst/>
                <a:latin typeface="Söhne"/>
              </a:rPr>
              <a:t> </a:t>
            </a:r>
            <a:r>
              <a:rPr lang="en-US" altLang="zh-TW" b="0" i="0" dirty="0">
                <a:solidFill>
                  <a:srgbClr val="ECECEC"/>
                </a:solidFill>
                <a:effectLst/>
                <a:latin typeface="Söhne"/>
              </a:rPr>
              <a:t>by</a:t>
            </a:r>
            <a:r>
              <a:rPr lang="zh-TW" altLang="en-US" b="0" i="0" dirty="0">
                <a:solidFill>
                  <a:srgbClr val="ECECEC"/>
                </a:solidFill>
                <a:effectLst/>
                <a:latin typeface="Söhne"/>
              </a:rPr>
              <a:t> </a:t>
            </a:r>
            <a:r>
              <a:rPr lang="en-US" altLang="zh-TW" b="0" i="0" dirty="0">
                <a:solidFill>
                  <a:srgbClr val="ECECEC"/>
                </a:solidFill>
                <a:effectLst/>
                <a:latin typeface="Söhne"/>
              </a:rPr>
              <a:t>using</a:t>
            </a:r>
            <a:r>
              <a:rPr lang="zh-TW" altLang="en-US" b="0" i="0" dirty="0">
                <a:solidFill>
                  <a:srgbClr val="ECECEC"/>
                </a:solidFill>
                <a:effectLst/>
                <a:latin typeface="Söhne"/>
              </a:rPr>
              <a:t> </a:t>
            </a:r>
            <a:r>
              <a:rPr lang="en-US" b="0" i="0" dirty="0">
                <a:solidFill>
                  <a:srgbClr val="ECECEC"/>
                </a:solidFill>
                <a:effectLst/>
                <a:latin typeface="Söhne"/>
              </a:rPr>
              <a:t>Gaussian Process Regression (GPR)</a:t>
            </a:r>
            <a:r>
              <a:rPr lang="en-US" altLang="zh-TW" b="0" i="0" dirty="0">
                <a:solidFill>
                  <a:srgbClr val="ECECEC"/>
                </a:solidFill>
                <a:effectLst/>
                <a:latin typeface="Söhne"/>
              </a:rPr>
              <a:t>,</a:t>
            </a:r>
            <a:r>
              <a:rPr lang="zh-TW" altLang="en-US" b="0" i="0" dirty="0">
                <a:solidFill>
                  <a:srgbClr val="ECECEC"/>
                </a:solidFill>
                <a:effectLst/>
                <a:latin typeface="Söhne"/>
              </a:rPr>
              <a:t> </a:t>
            </a:r>
            <a:r>
              <a:rPr lang="en-US" altLang="zh-TW" b="0" i="0" dirty="0">
                <a:solidFill>
                  <a:srgbClr val="ECECEC"/>
                </a:solidFill>
                <a:effectLst/>
                <a:latin typeface="Söhne"/>
              </a:rPr>
              <a:t>which</a:t>
            </a:r>
            <a:r>
              <a:rPr lang="zh-TW" altLang="en-US" b="0" i="0" dirty="0">
                <a:solidFill>
                  <a:srgbClr val="ECECEC"/>
                </a:solidFill>
                <a:effectLst/>
                <a:latin typeface="Söhne"/>
              </a:rPr>
              <a:t> </a:t>
            </a:r>
            <a:r>
              <a:rPr lang="en-US" b="0" i="0" dirty="0">
                <a:solidFill>
                  <a:srgbClr val="ECECEC"/>
                </a:solidFill>
                <a:effectLst/>
                <a:latin typeface="Söhne"/>
              </a:rPr>
              <a:t>is a powerful machine learning method used for predictive modeling. It operates under the principle that observations close to each other in input space will likely produce similar output values. </a:t>
            </a:r>
            <a:r>
              <a:rPr lang="en-US" altLang="zh-TW" b="0" i="0" dirty="0">
                <a:solidFill>
                  <a:srgbClr val="ECECEC"/>
                </a:solidFill>
                <a:effectLst/>
                <a:latin typeface="Söhne"/>
              </a:rPr>
              <a:t>Also,</a:t>
            </a:r>
            <a:r>
              <a:rPr lang="zh-TW" altLang="en-US" b="0" i="0" dirty="0">
                <a:solidFill>
                  <a:srgbClr val="ECECEC"/>
                </a:solidFill>
                <a:effectLst/>
                <a:latin typeface="Söhne"/>
              </a:rPr>
              <a:t> </a:t>
            </a:r>
            <a:r>
              <a:rPr lang="en-US" b="0" i="0" dirty="0">
                <a:solidFill>
                  <a:srgbClr val="ECECEC"/>
                </a:solidFill>
                <a:effectLst/>
                <a:latin typeface="Söhne"/>
              </a:rPr>
              <a:t>GPR is particularly notable for its ability to provide a measure of uncertainty or confidence in its predictions. This is achieved by modeling the target function as a Gaussian process, which is a collection of random variables, any finite number of which have a joint Gaussian distribution. GPR is often used for tasks where understanding the uncertainty of model predictions is crucial, such as in forecasting and optimization problems.</a:t>
            </a:r>
            <a:r>
              <a:rPr lang="zh-TW" altLang="en-US" b="0" i="0" dirty="0">
                <a:solidFill>
                  <a:srgbClr val="ECECEC"/>
                </a:solidFill>
                <a:effectLst/>
                <a:latin typeface="Söhne"/>
              </a:rPr>
              <a:t> </a:t>
            </a:r>
            <a:r>
              <a:rPr lang="en-US" altLang="zh-TW" b="0" i="0" dirty="0">
                <a:solidFill>
                  <a:srgbClr val="ECECEC"/>
                </a:solidFill>
                <a:effectLst/>
                <a:latin typeface="Söhne"/>
              </a:rPr>
              <a:t>In</a:t>
            </a:r>
            <a:r>
              <a:rPr lang="zh-TW" altLang="en-US" b="0" i="0" dirty="0">
                <a:solidFill>
                  <a:srgbClr val="ECECEC"/>
                </a:solidFill>
                <a:effectLst/>
                <a:latin typeface="Söhne"/>
              </a:rPr>
              <a:t> </a:t>
            </a:r>
            <a:r>
              <a:rPr lang="en-US" altLang="zh-TW" b="0" i="0" dirty="0">
                <a:solidFill>
                  <a:srgbClr val="ECECEC"/>
                </a:solidFill>
                <a:effectLst/>
                <a:latin typeface="Söhne"/>
              </a:rPr>
              <a:t>this</a:t>
            </a:r>
            <a:r>
              <a:rPr lang="zh-TW" altLang="en-US" b="0" i="0" dirty="0">
                <a:solidFill>
                  <a:srgbClr val="ECECEC"/>
                </a:solidFill>
                <a:effectLst/>
                <a:latin typeface="Söhne"/>
              </a:rPr>
              <a:t> </a:t>
            </a:r>
            <a:r>
              <a:rPr lang="en-US" altLang="zh-TW" b="0" i="0" dirty="0">
                <a:solidFill>
                  <a:srgbClr val="ECECEC"/>
                </a:solidFill>
                <a:effectLst/>
                <a:latin typeface="Söhne"/>
              </a:rPr>
              <a:t>way,</a:t>
            </a:r>
            <a:r>
              <a:rPr lang="zh-TW" altLang="en-US" b="0" i="0" dirty="0">
                <a:solidFill>
                  <a:srgbClr val="ECECEC"/>
                </a:solidFill>
                <a:effectLst/>
                <a:latin typeface="Söhne"/>
              </a:rPr>
              <a:t> </a:t>
            </a:r>
            <a:r>
              <a:rPr lang="en-US" altLang="zh-TW" b="0" i="0" dirty="0">
                <a:solidFill>
                  <a:srgbClr val="ECECEC"/>
                </a:solidFill>
                <a:effectLst/>
                <a:latin typeface="Söhne"/>
              </a:rPr>
              <a:t>it</a:t>
            </a:r>
            <a:r>
              <a:rPr lang="zh-TW" altLang="en-US" b="0" i="0" dirty="0">
                <a:solidFill>
                  <a:srgbClr val="ECECEC"/>
                </a:solidFill>
                <a:effectLst/>
                <a:latin typeface="Söhne"/>
              </a:rPr>
              <a:t> </a:t>
            </a:r>
            <a:r>
              <a:rPr lang="en-US" altLang="zh-TW" b="0" i="0" dirty="0">
                <a:solidFill>
                  <a:srgbClr val="ECECEC"/>
                </a:solidFill>
                <a:effectLst/>
                <a:latin typeface="Söhne"/>
              </a:rPr>
              <a:t>could</a:t>
            </a:r>
            <a:r>
              <a:rPr lang="zh-TW" altLang="en-US" b="0" i="0" dirty="0">
                <a:solidFill>
                  <a:srgbClr val="ECECEC"/>
                </a:solidFill>
                <a:effectLst/>
                <a:latin typeface="Söhne"/>
              </a:rPr>
              <a:t> </a:t>
            </a:r>
            <a:r>
              <a:rPr lang="en-US" altLang="zh-TW" b="0" i="0" dirty="0">
                <a:solidFill>
                  <a:srgbClr val="ECECEC"/>
                </a:solidFill>
                <a:effectLst/>
                <a:latin typeface="Söhne"/>
              </a:rPr>
              <a:t>accurately</a:t>
            </a:r>
            <a:r>
              <a:rPr lang="zh-TW" altLang="en-US" b="0" i="0" dirty="0">
                <a:solidFill>
                  <a:srgbClr val="ECECEC"/>
                </a:solidFill>
                <a:effectLst/>
                <a:latin typeface="Söhne"/>
              </a:rPr>
              <a:t> </a:t>
            </a:r>
            <a:r>
              <a:rPr lang="en-US" altLang="zh-TW" b="0" i="0" dirty="0">
                <a:solidFill>
                  <a:srgbClr val="ECECEC"/>
                </a:solidFill>
                <a:effectLst/>
                <a:latin typeface="Söhne"/>
              </a:rPr>
              <a:t>the</a:t>
            </a:r>
            <a:r>
              <a:rPr lang="zh-TW" altLang="en-US" b="0" i="0" dirty="0">
                <a:solidFill>
                  <a:srgbClr val="ECECEC"/>
                </a:solidFill>
                <a:effectLst/>
                <a:latin typeface="Söhne"/>
              </a:rPr>
              <a:t> </a:t>
            </a:r>
            <a:r>
              <a:rPr lang="en-US" altLang="zh-TW" b="0" i="0" dirty="0">
                <a:solidFill>
                  <a:srgbClr val="ECECEC"/>
                </a:solidFill>
                <a:effectLst/>
                <a:latin typeface="Söhne"/>
              </a:rPr>
              <a:t>utilization</a:t>
            </a:r>
            <a:r>
              <a:rPr lang="zh-TW" altLang="en-US" b="0" i="0" dirty="0">
                <a:solidFill>
                  <a:srgbClr val="ECECEC"/>
                </a:solidFill>
                <a:effectLst/>
                <a:latin typeface="Söhne"/>
              </a:rPr>
              <a:t> </a:t>
            </a:r>
            <a:r>
              <a:rPr lang="en-US" altLang="zh-TW" b="0" i="0" dirty="0">
                <a:solidFill>
                  <a:srgbClr val="ECECEC"/>
                </a:solidFill>
                <a:effectLst/>
                <a:latin typeface="Söhne"/>
              </a:rPr>
              <a:t>of</a:t>
            </a:r>
            <a:r>
              <a:rPr lang="zh-TW" altLang="en-US" b="0" i="0" dirty="0">
                <a:solidFill>
                  <a:srgbClr val="ECECEC"/>
                </a:solidFill>
                <a:effectLst/>
                <a:latin typeface="Söhne"/>
              </a:rPr>
              <a:t> </a:t>
            </a:r>
            <a:r>
              <a:rPr lang="en-US" altLang="zh-TW" b="0" i="0" dirty="0">
                <a:solidFill>
                  <a:srgbClr val="ECECEC"/>
                </a:solidFill>
                <a:effectLst/>
                <a:latin typeface="Söhne"/>
              </a:rPr>
              <a:t>every</a:t>
            </a:r>
            <a:r>
              <a:rPr lang="zh-TW" altLang="en-US" b="0" i="0" dirty="0">
                <a:solidFill>
                  <a:srgbClr val="ECECEC"/>
                </a:solidFill>
                <a:effectLst/>
                <a:latin typeface="Söhne"/>
              </a:rPr>
              <a:t> </a:t>
            </a:r>
            <a:r>
              <a:rPr lang="en-US" altLang="zh-TW" b="0" i="0" dirty="0">
                <a:solidFill>
                  <a:srgbClr val="ECECEC"/>
                </a:solidFill>
                <a:effectLst/>
                <a:latin typeface="Söhne"/>
              </a:rPr>
              <a:t>core.</a:t>
            </a:r>
            <a:r>
              <a:rPr lang="zh-TW" altLang="en-US" b="0" i="0" dirty="0">
                <a:solidFill>
                  <a:srgbClr val="ECECEC"/>
                </a:solidFill>
                <a:effectLst/>
                <a:latin typeface="Söhne"/>
              </a:rPr>
              <a:t> </a:t>
            </a:r>
            <a:endParaRPr lang="en-US" altLang="zh-TW" dirty="0"/>
          </a:p>
          <a:p>
            <a:endParaRPr lang="en-US" altLang="zh-TW" dirty="0"/>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23</a:t>
            </a:fld>
            <a:endParaRPr lang="en-US"/>
          </a:p>
        </p:txBody>
      </p:sp>
    </p:spTree>
    <p:extLst>
      <p:ext uri="{BB962C8B-B14F-4D97-AF65-F5344CB8AC3E}">
        <p14:creationId xmlns:p14="http://schemas.microsoft.com/office/powerpoint/2010/main" val="539162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As</a:t>
            </a:r>
            <a:r>
              <a:rPr lang="zh-TW" altLang="en-US" dirty="0"/>
              <a:t> </a:t>
            </a:r>
            <a:r>
              <a:rPr lang="en-US" altLang="zh-TW" dirty="0"/>
              <a:t>we</a:t>
            </a:r>
            <a:r>
              <a:rPr lang="zh-TW" altLang="en-US" dirty="0"/>
              <a:t> </a:t>
            </a:r>
            <a:r>
              <a:rPr lang="en-US" altLang="zh-TW" dirty="0"/>
              <a:t>can</a:t>
            </a:r>
            <a:r>
              <a:rPr lang="zh-TW" altLang="en-US" dirty="0"/>
              <a:t> </a:t>
            </a:r>
            <a:r>
              <a:rPr lang="en-US" altLang="zh-TW" dirty="0"/>
              <a:t>see</a:t>
            </a:r>
            <a:r>
              <a:rPr lang="zh-TW" altLang="en-US" dirty="0"/>
              <a:t> </a:t>
            </a:r>
            <a:r>
              <a:rPr lang="en-US" altLang="zh-TW" dirty="0"/>
              <a:t>from</a:t>
            </a:r>
            <a:r>
              <a:rPr lang="zh-TW" altLang="en-US" dirty="0"/>
              <a:t> </a:t>
            </a:r>
            <a:r>
              <a:rPr lang="en-US" altLang="zh-TW" dirty="0"/>
              <a:t>these</a:t>
            </a:r>
            <a:r>
              <a:rPr lang="zh-TW" altLang="en-US" dirty="0"/>
              <a:t> </a:t>
            </a:r>
            <a:r>
              <a:rPr lang="en-US" altLang="zh-TW" dirty="0"/>
              <a:t>two</a:t>
            </a:r>
            <a:r>
              <a:rPr lang="zh-TW" altLang="en-US" dirty="0"/>
              <a:t> </a:t>
            </a:r>
            <a:r>
              <a:rPr lang="en-US" altLang="zh-TW" dirty="0"/>
              <a:t>results,</a:t>
            </a:r>
            <a:r>
              <a:rPr lang="zh-TW" altLang="en-US" dirty="0"/>
              <a:t> </a:t>
            </a:r>
            <a:r>
              <a:rPr lang="en-US" altLang="zh-TW" dirty="0"/>
              <a:t>from</a:t>
            </a:r>
            <a:r>
              <a:rPr lang="zh-TW" altLang="en-US" dirty="0"/>
              <a:t> </a:t>
            </a:r>
            <a:r>
              <a:rPr lang="en-US" altLang="zh-TW" dirty="0"/>
              <a:t>figure</a:t>
            </a:r>
            <a:r>
              <a:rPr lang="zh-TW" altLang="en-US" dirty="0"/>
              <a:t> </a:t>
            </a:r>
            <a:r>
              <a:rPr lang="en-US" altLang="zh-TW" dirty="0"/>
              <a:t>(a)</a:t>
            </a:r>
            <a:r>
              <a:rPr lang="zh-TW" altLang="en-US" dirty="0"/>
              <a:t> </a:t>
            </a:r>
            <a:r>
              <a:rPr lang="en-US" altLang="zh-TW" dirty="0"/>
              <a:t>there</a:t>
            </a:r>
            <a:r>
              <a:rPr lang="zh-TW" altLang="en-US" dirty="0"/>
              <a:t> </a:t>
            </a:r>
            <a:r>
              <a:rPr lang="en-US" altLang="zh-TW" dirty="0"/>
              <a:t>is</a:t>
            </a:r>
            <a:r>
              <a:rPr lang="zh-TW" altLang="en-US" dirty="0"/>
              <a:t> </a:t>
            </a:r>
            <a:r>
              <a:rPr lang="en-US" altLang="zh-TW" dirty="0"/>
              <a:t>slightly</a:t>
            </a:r>
            <a:r>
              <a:rPr lang="zh-TW" altLang="en-US" dirty="0"/>
              <a:t> </a:t>
            </a:r>
            <a:r>
              <a:rPr lang="en-US" altLang="zh-TW" dirty="0"/>
              <a:t>difference</a:t>
            </a:r>
            <a:r>
              <a:rPr lang="zh-TW" altLang="en-US" dirty="0"/>
              <a:t> </a:t>
            </a:r>
            <a:r>
              <a:rPr lang="en-US" altLang="zh-TW" dirty="0"/>
              <a:t>between</a:t>
            </a:r>
            <a:r>
              <a:rPr lang="zh-TW" altLang="en-US" dirty="0"/>
              <a:t> </a:t>
            </a:r>
            <a:r>
              <a:rPr lang="en-US" altLang="zh-TW" dirty="0"/>
              <a:t>the</a:t>
            </a:r>
            <a:r>
              <a:rPr lang="zh-TW" altLang="en-US" dirty="0"/>
              <a:t> </a:t>
            </a:r>
            <a:r>
              <a:rPr lang="en-US" altLang="zh-TW" dirty="0"/>
              <a:t>regular</a:t>
            </a:r>
            <a:r>
              <a:rPr lang="zh-TW" altLang="en-US" dirty="0"/>
              <a:t> </a:t>
            </a:r>
            <a:r>
              <a:rPr lang="en-US" altLang="zh-TW" dirty="0"/>
              <a:t>system</a:t>
            </a:r>
            <a:r>
              <a:rPr lang="zh-TW" altLang="en-US" dirty="0"/>
              <a:t> </a:t>
            </a:r>
            <a:r>
              <a:rPr lang="en-US" altLang="zh-TW" dirty="0"/>
              <a:t>and</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system.</a:t>
            </a:r>
            <a:r>
              <a:rPr lang="zh-TW" altLang="en-US" dirty="0"/>
              <a:t> </a:t>
            </a:r>
            <a:r>
              <a:rPr lang="en-US" altLang="zh-TW" dirty="0" err="1"/>
              <a:t>Also,we</a:t>
            </a:r>
            <a:r>
              <a:rPr lang="zh-TW" altLang="en-US" dirty="0"/>
              <a:t> </a:t>
            </a:r>
            <a:r>
              <a:rPr lang="en-US" altLang="zh-TW" dirty="0"/>
              <a:t>could</a:t>
            </a:r>
            <a:r>
              <a:rPr lang="zh-TW" altLang="en-US" dirty="0"/>
              <a:t> </a:t>
            </a:r>
            <a:r>
              <a:rPr lang="en-US" altLang="zh-TW" dirty="0"/>
              <a:t>see</a:t>
            </a:r>
            <a:r>
              <a:rPr lang="zh-TW" altLang="en-US" dirty="0"/>
              <a:t> </a:t>
            </a:r>
            <a:r>
              <a:rPr lang="en-US" altLang="zh-TW" dirty="0"/>
              <a:t>from</a:t>
            </a:r>
            <a:r>
              <a:rPr lang="zh-TW" altLang="en-US" dirty="0"/>
              <a:t> </a:t>
            </a:r>
            <a:r>
              <a:rPr lang="en-US" altLang="zh-TW" dirty="0"/>
              <a:t>the</a:t>
            </a:r>
            <a:r>
              <a:rPr lang="zh-TW" altLang="en-US" dirty="0"/>
              <a:t> </a:t>
            </a:r>
            <a:r>
              <a:rPr lang="en-US" altLang="zh-TW" dirty="0"/>
              <a:t>right</a:t>
            </a:r>
            <a:r>
              <a:rPr lang="zh-TW" altLang="en-US" dirty="0"/>
              <a:t> </a:t>
            </a:r>
            <a:r>
              <a:rPr lang="en-US" altLang="zh-TW" dirty="0"/>
              <a:t>image,</a:t>
            </a:r>
            <a:r>
              <a:rPr lang="zh-TW" altLang="en-US" dirty="0"/>
              <a:t> </a:t>
            </a:r>
            <a:r>
              <a:rPr lang="en-US" altLang="zh-TW" dirty="0"/>
              <a:t>for</a:t>
            </a:r>
            <a:r>
              <a:rPr lang="zh-TW" altLang="en-US" dirty="0"/>
              <a:t> </a:t>
            </a:r>
            <a:r>
              <a:rPr lang="en-US" altLang="zh-TW" dirty="0"/>
              <a:t>the</a:t>
            </a:r>
            <a:r>
              <a:rPr lang="zh-TW" altLang="en-US" dirty="0"/>
              <a:t> </a:t>
            </a:r>
            <a:r>
              <a:rPr lang="en-US" altLang="zh-TW" dirty="0"/>
              <a:t>running</a:t>
            </a:r>
            <a:r>
              <a:rPr lang="zh-TW" altLang="en-US" dirty="0"/>
              <a:t> </a:t>
            </a:r>
            <a:r>
              <a:rPr lang="en-US" altLang="zh-TW" dirty="0"/>
              <a:t>time</a:t>
            </a:r>
            <a:r>
              <a:rPr lang="zh-TW" altLang="en-US" dirty="0"/>
              <a:t> </a:t>
            </a:r>
            <a:r>
              <a:rPr lang="en-US" altLang="zh-TW" dirty="0"/>
              <a:t>at</a:t>
            </a:r>
            <a:r>
              <a:rPr lang="zh-TW" altLang="en-US" dirty="0"/>
              <a:t> </a:t>
            </a:r>
            <a:r>
              <a:rPr lang="en-US" altLang="zh-TW" dirty="0"/>
              <a:t>sixty</a:t>
            </a:r>
            <a:r>
              <a:rPr lang="zh-TW" altLang="en-US" dirty="0"/>
              <a:t> </a:t>
            </a:r>
            <a:r>
              <a:rPr lang="en-US" altLang="zh-TW" dirty="0"/>
              <a:t>minute,</a:t>
            </a:r>
            <a:r>
              <a:rPr lang="zh-TW" altLang="en-US" dirty="0"/>
              <a:t> </a:t>
            </a:r>
            <a:r>
              <a:rPr lang="en-US" altLang="zh-TW" dirty="0"/>
              <a:t>it</a:t>
            </a:r>
            <a:r>
              <a:rPr lang="zh-TW" altLang="en-US" dirty="0"/>
              <a:t> </a:t>
            </a:r>
            <a:r>
              <a:rPr lang="en-US" altLang="zh-TW" dirty="0"/>
              <a:t>reaches</a:t>
            </a:r>
            <a:r>
              <a:rPr lang="zh-TW" altLang="en-US" dirty="0"/>
              <a:t> </a:t>
            </a:r>
            <a:r>
              <a:rPr lang="en-US" altLang="zh-TW" dirty="0"/>
              <a:t>13%</a:t>
            </a:r>
            <a:r>
              <a:rPr lang="zh-TW" altLang="en-US" dirty="0"/>
              <a:t> </a:t>
            </a:r>
            <a:r>
              <a:rPr lang="en-US" altLang="zh-TW" dirty="0"/>
              <a:t>of</a:t>
            </a:r>
            <a:r>
              <a:rPr lang="zh-TW" altLang="en-US" dirty="0"/>
              <a:t> </a:t>
            </a:r>
            <a:r>
              <a:rPr lang="en-US" altLang="zh-TW" dirty="0"/>
              <a:t>energy</a:t>
            </a:r>
            <a:r>
              <a:rPr lang="zh-TW" altLang="en-US" dirty="0"/>
              <a:t> </a:t>
            </a:r>
            <a:r>
              <a:rPr lang="en-US" altLang="zh-TW" dirty="0"/>
              <a:t>saving.</a:t>
            </a:r>
            <a:r>
              <a:rPr lang="zh-TW" altLang="en-US" dirty="0"/>
              <a:t> </a:t>
            </a:r>
            <a:r>
              <a:rPr lang="en-US" altLang="zh-TW" dirty="0"/>
              <a:t>As</a:t>
            </a:r>
            <a:r>
              <a:rPr lang="zh-TW" altLang="en-US" dirty="0"/>
              <a:t> </a:t>
            </a:r>
            <a:r>
              <a:rPr lang="en-US" altLang="zh-TW" dirty="0"/>
              <a:t>the</a:t>
            </a:r>
            <a:r>
              <a:rPr lang="zh-TW" altLang="en-US" dirty="0"/>
              <a:t> </a:t>
            </a:r>
            <a:r>
              <a:rPr lang="en-US" altLang="zh-TW" dirty="0"/>
              <a:t>running</a:t>
            </a:r>
            <a:r>
              <a:rPr lang="zh-TW" altLang="en-US" dirty="0"/>
              <a:t> </a:t>
            </a:r>
            <a:r>
              <a:rPr lang="en-US" altLang="zh-TW" dirty="0"/>
              <a:t>goes,</a:t>
            </a:r>
            <a:r>
              <a:rPr lang="zh-TW" altLang="en-US" dirty="0"/>
              <a:t> </a:t>
            </a:r>
            <a:r>
              <a:rPr lang="en-US" altLang="zh-TW" dirty="0"/>
              <a:t>the</a:t>
            </a:r>
            <a:r>
              <a:rPr lang="zh-TW" altLang="en-US" dirty="0"/>
              <a:t> </a:t>
            </a:r>
            <a:r>
              <a:rPr lang="en-US" altLang="zh-TW" dirty="0"/>
              <a:t>saving</a:t>
            </a:r>
            <a:r>
              <a:rPr lang="zh-TW" altLang="en-US" dirty="0"/>
              <a:t> </a:t>
            </a:r>
            <a:r>
              <a:rPr lang="en-US" altLang="zh-TW" dirty="0"/>
              <a:t>energy</a:t>
            </a:r>
            <a:r>
              <a:rPr lang="zh-TW" altLang="en-US" dirty="0"/>
              <a:t> </a:t>
            </a:r>
            <a:r>
              <a:rPr lang="en-US" altLang="zh-TW" dirty="0"/>
              <a:t>could</a:t>
            </a:r>
            <a:r>
              <a:rPr lang="zh-TW" altLang="en-US" dirty="0"/>
              <a:t> </a:t>
            </a:r>
            <a:r>
              <a:rPr lang="en-US" altLang="zh-TW" dirty="0"/>
              <a:t>be</a:t>
            </a:r>
            <a:r>
              <a:rPr lang="zh-TW" altLang="en-US" dirty="0"/>
              <a:t> </a:t>
            </a:r>
            <a:r>
              <a:rPr lang="en-US" altLang="zh-TW" dirty="0"/>
              <a:t>significant.</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a:t>
            </a:r>
            <a:r>
              <a:rPr lang="zh-TW" altLang="en-US" dirty="0"/>
              <a:t> </a:t>
            </a:r>
            <a:r>
              <a:rPr lang="en-US" altLang="zh-TW" dirty="0"/>
              <a:t>is</a:t>
            </a:r>
            <a:r>
              <a:rPr lang="zh-TW" altLang="en-US" dirty="0"/>
              <a:t> </a:t>
            </a:r>
            <a:r>
              <a:rPr lang="en-US" altLang="zh-TW" dirty="0"/>
              <a:t>effective,</a:t>
            </a:r>
            <a:r>
              <a:rPr lang="zh-TW" altLang="en-US" dirty="0"/>
              <a:t> </a:t>
            </a:r>
            <a:r>
              <a:rPr lang="en-US" altLang="zh-TW" dirty="0"/>
              <a:t>which</a:t>
            </a:r>
            <a:r>
              <a:rPr lang="zh-TW" altLang="en-US" dirty="0"/>
              <a:t> </a:t>
            </a:r>
            <a:r>
              <a:rPr lang="en-US" altLang="zh-TW" dirty="0"/>
              <a:t>improve</a:t>
            </a:r>
            <a:r>
              <a:rPr lang="zh-TW" altLang="en-US" dirty="0"/>
              <a:t> </a:t>
            </a:r>
            <a:r>
              <a:rPr lang="en-US" altLang="zh-TW" dirty="0"/>
              <a:t>the</a:t>
            </a:r>
            <a:r>
              <a:rPr lang="zh-TW" altLang="en-US" dirty="0"/>
              <a:t> </a:t>
            </a:r>
            <a:r>
              <a:rPr lang="en-US" altLang="zh-TW" dirty="0"/>
              <a:t>weakness</a:t>
            </a:r>
            <a:r>
              <a:rPr lang="zh-TW" altLang="en-US" dirty="0"/>
              <a:t> </a:t>
            </a:r>
            <a:r>
              <a:rPr lang="en-US" altLang="zh-TW" dirty="0"/>
              <a:t>of</a:t>
            </a:r>
            <a:r>
              <a:rPr lang="zh-TW" altLang="en-US" dirty="0"/>
              <a:t> </a:t>
            </a:r>
            <a:r>
              <a:rPr lang="en-US" altLang="zh-TW" dirty="0"/>
              <a:t>DVFS</a:t>
            </a:r>
            <a:r>
              <a:rPr lang="zh-TW" altLang="en-US" dirty="0"/>
              <a:t> </a:t>
            </a:r>
            <a:r>
              <a:rPr lang="en-US" altLang="zh-TW" dirty="0"/>
              <a:t>that</a:t>
            </a:r>
            <a:r>
              <a:rPr lang="zh-TW" altLang="en-US" dirty="0"/>
              <a:t> </a:t>
            </a:r>
            <a:r>
              <a:rPr lang="en-US" altLang="zh-TW" dirty="0"/>
              <a:t>CPU</a:t>
            </a:r>
            <a:r>
              <a:rPr lang="zh-TW" altLang="en-US" dirty="0"/>
              <a:t> </a:t>
            </a:r>
            <a:r>
              <a:rPr lang="en-US" altLang="zh-TW" dirty="0"/>
              <a:t>would</a:t>
            </a:r>
            <a:r>
              <a:rPr lang="zh-TW" altLang="en-US" dirty="0"/>
              <a:t> </a:t>
            </a:r>
            <a:r>
              <a:rPr lang="en-US" altLang="zh-TW" dirty="0"/>
              <a:t>maintain</a:t>
            </a:r>
            <a:r>
              <a:rPr lang="zh-TW" altLang="en-US" dirty="0"/>
              <a:t> </a:t>
            </a:r>
            <a:r>
              <a:rPr lang="en-US" altLang="zh-TW" dirty="0"/>
              <a:t>at</a:t>
            </a:r>
            <a:r>
              <a:rPr lang="zh-TW" altLang="en-US" dirty="0"/>
              <a:t> </a:t>
            </a:r>
            <a:r>
              <a:rPr lang="en-US" altLang="zh-TW" dirty="0"/>
              <a:t>a</a:t>
            </a:r>
            <a:r>
              <a:rPr lang="zh-TW" altLang="en-US" dirty="0"/>
              <a:t> </a:t>
            </a:r>
            <a:r>
              <a:rPr lang="en-US" altLang="zh-TW" dirty="0"/>
              <a:t>low</a:t>
            </a:r>
            <a:r>
              <a:rPr lang="zh-TW" altLang="en-US" dirty="0"/>
              <a:t> </a:t>
            </a:r>
            <a:r>
              <a:rPr lang="en-US" altLang="zh-TW" dirty="0"/>
              <a:t>frequency,</a:t>
            </a:r>
            <a:r>
              <a:rPr lang="zh-TW" altLang="en-US" dirty="0"/>
              <a:t> </a:t>
            </a:r>
            <a:r>
              <a:rPr lang="en-US" altLang="zh-TW" dirty="0"/>
              <a:t>the</a:t>
            </a:r>
            <a:r>
              <a:rPr lang="zh-TW" altLang="en-US" dirty="0"/>
              <a:t> </a:t>
            </a:r>
            <a:r>
              <a:rPr lang="en-US" altLang="zh-TW" dirty="0"/>
              <a:t>performance</a:t>
            </a:r>
            <a:r>
              <a:rPr lang="zh-TW" altLang="en-US" dirty="0"/>
              <a:t> </a:t>
            </a:r>
            <a:r>
              <a:rPr lang="en-US" altLang="zh-TW" dirty="0"/>
              <a:t>will</a:t>
            </a:r>
            <a:r>
              <a:rPr lang="zh-TW" altLang="en-US" dirty="0"/>
              <a:t> </a:t>
            </a:r>
            <a:r>
              <a:rPr lang="en-US" altLang="zh-TW" dirty="0"/>
              <a:t>be</a:t>
            </a:r>
            <a:r>
              <a:rPr lang="zh-TW" altLang="en-US" dirty="0"/>
              <a:t> </a:t>
            </a:r>
            <a:r>
              <a:rPr lang="en-US" altLang="zh-TW" dirty="0"/>
              <a:t>reduced.</a:t>
            </a:r>
            <a:r>
              <a:rPr lang="zh-TW" altLang="en-US" dirty="0"/>
              <a:t> </a:t>
            </a:r>
            <a:r>
              <a:rPr lang="en-US" altLang="zh-TW" dirty="0"/>
              <a:t>However,</a:t>
            </a:r>
            <a:r>
              <a:rPr lang="zh-TW" altLang="en-US" dirty="0"/>
              <a:t> </a:t>
            </a:r>
            <a:r>
              <a:rPr lang="en-US" altLang="zh-TW" dirty="0"/>
              <a:t>with</a:t>
            </a:r>
            <a:r>
              <a:rPr lang="zh-TW" altLang="en-US" dirty="0"/>
              <a:t> </a:t>
            </a:r>
            <a:r>
              <a:rPr lang="en-US" altLang="zh-TW" dirty="0"/>
              <a:t>the</a:t>
            </a:r>
            <a:r>
              <a:rPr lang="zh-TW" altLang="en-US" dirty="0"/>
              <a:t> </a:t>
            </a:r>
            <a:r>
              <a:rPr lang="en-US" altLang="zh-TW" dirty="0"/>
              <a:t>prediction</a:t>
            </a:r>
            <a:r>
              <a:rPr lang="zh-TW" altLang="en-US" dirty="0"/>
              <a:t> </a:t>
            </a:r>
            <a:r>
              <a:rPr lang="en-US" altLang="zh-TW" dirty="0"/>
              <a:t>modeling</a:t>
            </a:r>
            <a:r>
              <a:rPr lang="zh-TW" altLang="en-US" dirty="0"/>
              <a:t> </a:t>
            </a:r>
            <a:r>
              <a:rPr lang="en-US" altLang="zh-TW" dirty="0"/>
              <a:t>technique,</a:t>
            </a:r>
            <a:r>
              <a:rPr lang="zh-TW" altLang="en-US" dirty="0"/>
              <a:t> </a:t>
            </a:r>
            <a:r>
              <a:rPr lang="en-US" altLang="zh-TW" dirty="0"/>
              <a:t>it</a:t>
            </a:r>
            <a:r>
              <a:rPr lang="zh-TW" altLang="en-US" dirty="0"/>
              <a:t> </a:t>
            </a:r>
            <a:r>
              <a:rPr lang="en-US" altLang="zh-TW" dirty="0"/>
              <a:t>could</a:t>
            </a:r>
            <a:r>
              <a:rPr lang="zh-TW" altLang="en-US" dirty="0"/>
              <a:t> </a:t>
            </a:r>
            <a:r>
              <a:rPr lang="en-US" altLang="zh-TW" dirty="0"/>
              <a:t>save</a:t>
            </a:r>
            <a:r>
              <a:rPr lang="zh-TW" altLang="en-US" dirty="0"/>
              <a:t> </a:t>
            </a:r>
            <a:r>
              <a:rPr lang="en-US" altLang="zh-TW" dirty="0"/>
              <a:t>energy</a:t>
            </a:r>
            <a:r>
              <a:rPr lang="zh-TW" altLang="en-US" dirty="0"/>
              <a:t> </a:t>
            </a:r>
            <a:r>
              <a:rPr lang="en-US" altLang="zh-TW" dirty="0"/>
              <a:t>and</a:t>
            </a:r>
            <a:r>
              <a:rPr lang="zh-TW" altLang="en-US" dirty="0"/>
              <a:t> </a:t>
            </a:r>
            <a:r>
              <a:rPr lang="en-US" altLang="zh-TW" dirty="0"/>
              <a:t>achieve</a:t>
            </a:r>
            <a:r>
              <a:rPr lang="zh-TW" altLang="en-US" dirty="0"/>
              <a:t> </a:t>
            </a:r>
            <a:r>
              <a:rPr lang="en-US" altLang="zh-TW" dirty="0"/>
              <a:t>high</a:t>
            </a:r>
            <a:r>
              <a:rPr lang="zh-TW" altLang="en-US" dirty="0"/>
              <a:t> </a:t>
            </a:r>
            <a:r>
              <a:rPr lang="en-US" altLang="zh-TW" dirty="0"/>
              <a:t>performance</a:t>
            </a:r>
            <a:r>
              <a:rPr lang="zh-TW" altLang="en-US" dirty="0"/>
              <a:t> </a:t>
            </a:r>
            <a:r>
              <a:rPr lang="en-US" altLang="zh-TW" dirty="0"/>
              <a:t>at</a:t>
            </a:r>
            <a:r>
              <a:rPr lang="zh-TW" altLang="en-US" dirty="0"/>
              <a:t> </a:t>
            </a:r>
            <a:r>
              <a:rPr lang="en-US" altLang="zh-TW" dirty="0"/>
              <a:t>the</a:t>
            </a:r>
            <a:r>
              <a:rPr lang="zh-TW" altLang="en-US" dirty="0"/>
              <a:t> </a:t>
            </a:r>
            <a:r>
              <a:rPr lang="en-US" altLang="zh-TW" dirty="0"/>
              <a:t>same</a:t>
            </a:r>
            <a:r>
              <a:rPr lang="zh-TW" altLang="en-US" dirty="0"/>
              <a:t> </a:t>
            </a:r>
            <a:r>
              <a:rPr lang="en-US" altLang="zh-TW" dirty="0"/>
              <a:t>time.</a:t>
            </a:r>
            <a:r>
              <a:rPr lang="zh-TW" altLang="en-US" dirty="0"/>
              <a:t> </a:t>
            </a:r>
            <a:endParaRPr lang="en-US" altLang="zh-TW" dirty="0"/>
          </a:p>
        </p:txBody>
      </p:sp>
      <p:sp>
        <p:nvSpPr>
          <p:cNvPr id="4" name="Slide Number Placeholder 3"/>
          <p:cNvSpPr>
            <a:spLocks noGrp="1"/>
          </p:cNvSpPr>
          <p:nvPr>
            <p:ph type="sldNum" sz="quarter" idx="5"/>
          </p:nvPr>
        </p:nvSpPr>
        <p:spPr/>
        <p:txBody>
          <a:bodyPr/>
          <a:lstStyle/>
          <a:p>
            <a:fld id="{9C34773D-3191-4923-BF5E-51973E3717D6}" type="slidenum">
              <a:rPr lang="en-US" smtClean="0"/>
              <a:t>24</a:t>
            </a:fld>
            <a:endParaRPr lang="en-US"/>
          </a:p>
        </p:txBody>
      </p:sp>
    </p:spTree>
    <p:extLst>
      <p:ext uri="{BB962C8B-B14F-4D97-AF65-F5344CB8AC3E}">
        <p14:creationId xmlns:p14="http://schemas.microsoft.com/office/powerpoint/2010/main" val="176373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Today, we're going through these two topics, which is NUMA optimization and </a:t>
            </a:r>
            <a:r>
              <a:rPr lang="en-US" altLang="zh-TW" sz="1200" dirty="0">
                <a:latin typeface="Verdana" panose="020B0604030504040204" pitchFamily="34" charset="0"/>
                <a:ea typeface="Verdana" panose="020B0604030504040204" pitchFamily="34" charset="0"/>
                <a:cs typeface="Verdana" panose="020B0604030504040204" pitchFamily="34" charset="0"/>
              </a:rPr>
              <a:t>DVFS</a:t>
            </a:r>
            <a:r>
              <a:rPr lang="zh-TW" altLang="en-US" sz="1200" dirty="0">
                <a:latin typeface="Verdana" panose="020B0604030504040204" pitchFamily="34" charset="0"/>
                <a:cs typeface="Verdana" panose="020B0604030504040204" pitchFamily="34" charset="0"/>
              </a:rPr>
              <a:t> </a:t>
            </a:r>
            <a:r>
              <a:rPr lang="en-US" altLang="zh-TW" sz="1200">
                <a:latin typeface="Verdana" panose="020B0604030504040204" pitchFamily="34" charset="0"/>
                <a:ea typeface="Verdana" panose="020B0604030504040204" pitchFamily="34" charset="0"/>
                <a:cs typeface="Verdana" panose="020B0604030504040204" pitchFamily="34" charset="0"/>
              </a:rPr>
              <a:t>Optimization</a:t>
            </a:r>
            <a:r>
              <a:rPr lang="en-US"/>
              <a:t>. </a:t>
            </a:r>
            <a:r>
              <a:rPr lang="en-US" dirty="0"/>
              <a:t>I will cover the first half part, and my partner will cover the rest of parts.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t>2</a:t>
            </a:fld>
            <a:endParaRPr lang="en-US"/>
          </a:p>
        </p:txBody>
      </p:sp>
    </p:spTree>
    <p:extLst>
      <p:ext uri="{BB962C8B-B14F-4D97-AF65-F5344CB8AC3E}">
        <p14:creationId xmlns:p14="http://schemas.microsoft.com/office/powerpoint/2010/main" val="2295674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In modern computing systems, the emphasis on NUMA optimizations underscores the importance of strategically managing memory access patterns. </a:t>
            </a:r>
          </a:p>
          <a:p>
            <a:pPr algn="l"/>
            <a:r>
              <a:rPr lang="en-US" b="0" i="0" dirty="0">
                <a:solidFill>
                  <a:srgbClr val="0D0D0D"/>
                </a:solidFill>
                <a:effectLst/>
                <a:latin typeface="Söhne"/>
              </a:rPr>
              <a:t>By prioritizing the reduction of remote accesses over CPU contention, these optimizations aim to enhance both performance and energy efficiency. </a:t>
            </a:r>
          </a:p>
          <a:p>
            <a:pPr algn="l"/>
            <a:r>
              <a:rPr lang="en-US" b="0" i="0" dirty="0">
                <a:solidFill>
                  <a:srgbClr val="0D0D0D"/>
                </a:solidFill>
                <a:effectLst/>
                <a:latin typeface="Söhne"/>
              </a:rPr>
              <a:t>This approach mitigates the substantial penalties associated with remote memory accesses, highlighting the need for memory-aware scheduling.</a:t>
            </a:r>
          </a:p>
          <a:p>
            <a:pPr algn="l"/>
            <a:r>
              <a:rPr lang="en-US" b="0" i="0" dirty="0">
                <a:solidFill>
                  <a:srgbClr val="0D0D0D"/>
                </a:solidFill>
                <a:effectLst/>
                <a:latin typeface="Söhne"/>
              </a:rPr>
              <a:t>Conversely, the analysis of Dynamic Voltage and Frequency Scaling (DVFS) reveals its limitations in the face of evolving CPU and platform architectures. The findings suggest that simpler power management strategies might yield better energy savings, indicating a shift away from traditional DVFS paradigms.</a:t>
            </a:r>
          </a:p>
          <a:p>
            <a:pPr algn="l"/>
            <a:r>
              <a:rPr lang="en-US" b="0" i="0" dirty="0">
                <a:solidFill>
                  <a:srgbClr val="0D0D0D"/>
                </a:solidFill>
                <a:effectLst/>
                <a:latin typeface="Söhne"/>
              </a:rPr>
              <a:t>Furthermore, the potential of machine learning-based predictive models emerges as a promising avenue for energy savings. By forecasting system workloads and dynamically adjusting resources, these models can significantly reduce energy consumption, offering a proactive solution to power management in computing systems.</a:t>
            </a:r>
          </a:p>
          <a:p>
            <a:pPr algn="l"/>
            <a:r>
              <a:rPr lang="en-US" b="0" i="0" dirty="0">
                <a:solidFill>
                  <a:srgbClr val="0D0D0D"/>
                </a:solidFill>
                <a:effectLst/>
                <a:latin typeface="Söhne"/>
              </a:rPr>
              <a:t>Overall, the combined insights from NUMA optimizations, DVFS analysis, and predictive modeling point towards a more nuanced approach to energy efficiency in computing. This involves a blend of hardware-aware optimizations, strategic resource management, and intelligent predictive modeling, setting the stage for future advancements in sustainable computing practices.</a:t>
            </a:r>
          </a:p>
          <a:p>
            <a:endParaRPr lang="en-US" dirty="0"/>
          </a:p>
        </p:txBody>
      </p:sp>
      <p:sp>
        <p:nvSpPr>
          <p:cNvPr id="4" name="Slide Number Placeholder 3"/>
          <p:cNvSpPr>
            <a:spLocks noGrp="1"/>
          </p:cNvSpPr>
          <p:nvPr>
            <p:ph type="sldNum" sz="quarter" idx="5"/>
          </p:nvPr>
        </p:nvSpPr>
        <p:spPr/>
        <p:txBody>
          <a:bodyPr/>
          <a:lstStyle/>
          <a:p>
            <a:fld id="{9C34773D-3191-4923-BF5E-51973E3717D6}" type="slidenum">
              <a:rPr lang="en-US" smtClean="0"/>
              <a:t>25</a:t>
            </a:fld>
            <a:endParaRPr lang="en-US"/>
          </a:p>
        </p:txBody>
      </p:sp>
    </p:spTree>
    <p:extLst>
      <p:ext uri="{BB962C8B-B14F-4D97-AF65-F5344CB8AC3E}">
        <p14:creationId xmlns:p14="http://schemas.microsoft.com/office/powerpoint/2010/main" val="377656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Environmental Impact</a:t>
            </a:r>
            <a:r>
              <a:rPr lang="en-US" dirty="0"/>
              <a:t>: The most immediate concern is the environmental footprint of high energy consumption. Powering data centers, computers, and other tech gadgets emits a significant amount of greenhouse gases if the energy comes from fossil fuels. Reducing energy use helps combat climate change</a:t>
            </a:r>
            <a:endParaRPr lang="en-US"/>
          </a:p>
          <a:p>
            <a:r>
              <a:rPr lang="en-US" b="1"/>
              <a:t>Economic Costs</a:t>
            </a:r>
            <a:r>
              <a:rPr lang="en-US"/>
              <a:t>: Energy isn't free. The cost to power servers, data centers, and personal devices adds up quickly for businesses and individuals. More energy-efficient systems mean lower electricity bills and operational costs,</a:t>
            </a:r>
            <a:br>
              <a:rPr lang="en-US" dirty="0">
                <a:ea typeface="Calibri"/>
                <a:cs typeface="+mn-lt"/>
              </a:rPr>
            </a:br>
            <a:br>
              <a:rPr lang="en-US" dirty="0">
                <a:cs typeface="+mn-lt"/>
              </a:rPr>
            </a:br>
            <a:r>
              <a:rPr lang="en-US" dirty="0"/>
              <a:t>In today's world, where tech is booming and we're crunching more data than ever, figuring out how to make computers use less energy without slowing them down is a big deal. Everyone's looking into how to do computing better and less power but still speedy.</a:t>
            </a:r>
          </a:p>
          <a:p>
            <a:r>
              <a:rPr lang="en-US" dirty="0"/>
              <a:t>So, our project is a survey on papers aiming to improve energy efficiency. Compared with the techniques we've learned in this class, the following techniques we're going to introduce stand out due to their innovative approaches to reducing power consumption while maintaining or even improving computational speed and efficiency. Let's dive into these cutting-edge methods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4</a:t>
            </a:fld>
            <a:endParaRPr lang="en-US"/>
          </a:p>
        </p:txBody>
      </p:sp>
    </p:spTree>
    <p:extLst>
      <p:ext uri="{BB962C8B-B14F-4D97-AF65-F5344CB8AC3E}">
        <p14:creationId xmlns:p14="http://schemas.microsoft.com/office/powerpoint/2010/main" val="168722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Now, I </a:t>
            </a:r>
            <a:r>
              <a:rPr lang="en-US" dirty="0" err="1">
                <a:ea typeface="Calibri"/>
                <a:cs typeface="Calibri"/>
              </a:rPr>
              <a:t>wanna</a:t>
            </a:r>
            <a:r>
              <a:rPr lang="en-US" dirty="0">
                <a:ea typeface="Calibri"/>
                <a:cs typeface="Calibri"/>
              </a:rPr>
              <a:t> introduce the NUMA Optimization. But before that, let's talk about NUMA</a:t>
            </a:r>
          </a:p>
        </p:txBody>
      </p:sp>
      <p:sp>
        <p:nvSpPr>
          <p:cNvPr id="4" name="Slide Number Placeholder 3"/>
          <p:cNvSpPr>
            <a:spLocks noGrp="1"/>
          </p:cNvSpPr>
          <p:nvPr>
            <p:ph type="sldNum" sz="quarter" idx="5"/>
          </p:nvPr>
        </p:nvSpPr>
        <p:spPr/>
        <p:txBody>
          <a:bodyPr/>
          <a:lstStyle/>
          <a:p>
            <a:fld id="{9C34773D-3191-4923-BF5E-51973E3717D6}" type="slidenum">
              <a:rPr lang="en-US"/>
              <a:t>5</a:t>
            </a:fld>
            <a:endParaRPr lang="en-US"/>
          </a:p>
        </p:txBody>
      </p:sp>
    </p:spTree>
    <p:extLst>
      <p:ext uri="{BB962C8B-B14F-4D97-AF65-F5344CB8AC3E}">
        <p14:creationId xmlns:p14="http://schemas.microsoft.com/office/powerpoint/2010/main" val="2817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have learned the SMP in this </a:t>
            </a:r>
            <a:r>
              <a:rPr lang="en-US" dirty="0" err="1">
                <a:ea typeface="Calibri"/>
                <a:cs typeface="Calibri"/>
              </a:rPr>
              <a:t>class,right</a:t>
            </a:r>
            <a:r>
              <a:rPr lang="en-US" dirty="0">
                <a:ea typeface="Calibri"/>
                <a:cs typeface="Calibri"/>
              </a:rPr>
              <a:t>? Remember that? all techniques we've learned are trying to reduce </a:t>
            </a:r>
            <a:r>
              <a:rPr lang="en-US" dirty="0"/>
              <a:t>Memory access conflicts, but the modern computing system having more and more </a:t>
            </a:r>
            <a:r>
              <a:rPr lang="en-US" dirty="0" err="1"/>
              <a:t>cpus</a:t>
            </a:r>
            <a:r>
              <a:rPr lang="en-US" dirty="0"/>
              <a:t>, so the access conflicts rate getting higher. To fix the problem, NUMA comes out.</a:t>
            </a:r>
            <a:endParaRPr lang="en-US" dirty="0" err="1"/>
          </a:p>
          <a:p>
            <a:r>
              <a:rPr lang="en-US" dirty="0"/>
              <a:t>NUMA refers to  </a:t>
            </a:r>
            <a:r>
              <a:rPr lang="en-US" b="1" dirty="0"/>
              <a:t>Non-Uniform Memory Access, it divides CPUs into multiple nodes. Each node with it's own memory space. Also, it allows for high speed communication between nodes.</a:t>
            </a:r>
            <a:endParaRPr lang="en-US" b="1" dirty="0">
              <a:ea typeface="Calibri"/>
              <a:cs typeface="Calibri"/>
            </a:endParaRPr>
          </a:p>
          <a:p>
            <a:r>
              <a:rPr lang="en-US" b="1" dirty="0">
                <a:ea typeface="Calibri"/>
                <a:cs typeface="Calibri"/>
              </a:rPr>
              <a:t>But efficiency suffers when accessing memory from remote nodes due to the slower speeds</a:t>
            </a:r>
          </a:p>
        </p:txBody>
      </p:sp>
      <p:sp>
        <p:nvSpPr>
          <p:cNvPr id="4" name="Slide Number Placeholder 3"/>
          <p:cNvSpPr>
            <a:spLocks noGrp="1"/>
          </p:cNvSpPr>
          <p:nvPr>
            <p:ph type="sldNum" sz="quarter" idx="5"/>
          </p:nvPr>
        </p:nvSpPr>
        <p:spPr/>
        <p:txBody>
          <a:bodyPr/>
          <a:lstStyle/>
          <a:p>
            <a:fld id="{9C34773D-3191-4923-BF5E-51973E3717D6}" type="slidenum">
              <a:rPr lang="en-US"/>
              <a:t>6</a:t>
            </a:fld>
            <a:endParaRPr lang="en-US"/>
          </a:p>
        </p:txBody>
      </p:sp>
    </p:spTree>
    <p:extLst>
      <p:ext uri="{BB962C8B-B14F-4D97-AF65-F5344CB8AC3E}">
        <p14:creationId xmlns:p14="http://schemas.microsoft.com/office/powerpoint/2010/main" val="3977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After knowing the basic concept about NUMA, let's dive into  </a:t>
            </a:r>
            <a:r>
              <a:rPr lang="en-US" dirty="0" err="1">
                <a:ea typeface="Calibri"/>
                <a:cs typeface="Calibri"/>
              </a:rPr>
              <a:t>NVMe</a:t>
            </a:r>
            <a:r>
              <a:rPr lang="en-US" dirty="0">
                <a:ea typeface="Calibri"/>
                <a:cs typeface="Calibri"/>
              </a:rPr>
              <a:t> SSD on NUMA.</a:t>
            </a:r>
          </a:p>
        </p:txBody>
      </p:sp>
      <p:sp>
        <p:nvSpPr>
          <p:cNvPr id="4" name="Slide Number Placeholder 3"/>
          <p:cNvSpPr>
            <a:spLocks noGrp="1"/>
          </p:cNvSpPr>
          <p:nvPr>
            <p:ph type="sldNum" sz="quarter" idx="5"/>
          </p:nvPr>
        </p:nvSpPr>
        <p:spPr/>
        <p:txBody>
          <a:bodyPr/>
          <a:lstStyle/>
          <a:p>
            <a:fld id="{9C34773D-3191-4923-BF5E-51973E3717D6}" type="slidenum">
              <a:rPr lang="en-US"/>
              <a:t>7</a:t>
            </a:fld>
            <a:endParaRPr lang="en-US"/>
          </a:p>
        </p:txBody>
      </p:sp>
    </p:spTree>
    <p:extLst>
      <p:ext uri="{BB962C8B-B14F-4D97-AF65-F5344CB8AC3E}">
        <p14:creationId xmlns:p14="http://schemas.microsoft.com/office/powerpoint/2010/main" val="389419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this slide, you can see 3 different topologies of NUMA-SSD .</a:t>
            </a:r>
          </a:p>
          <a:p>
            <a:r>
              <a:rPr lang="en-US" dirty="0">
                <a:ea typeface="Calibri"/>
                <a:cs typeface="Calibri"/>
              </a:rPr>
              <a:t>In first topology, we connect single SSD to 1 CPU node.</a:t>
            </a:r>
          </a:p>
          <a:p>
            <a:r>
              <a:rPr lang="en-US" dirty="0">
                <a:ea typeface="Calibri"/>
                <a:cs typeface="Calibri"/>
              </a:rPr>
              <a:t>Second one is connect two SSD </a:t>
            </a:r>
            <a:r>
              <a:rPr lang="en-US" dirty="0" err="1">
                <a:ea typeface="Calibri"/>
                <a:cs typeface="Calibri"/>
              </a:rPr>
              <a:t>seperately</a:t>
            </a:r>
            <a:r>
              <a:rPr lang="en-US" dirty="0">
                <a:ea typeface="Calibri"/>
                <a:cs typeface="Calibri"/>
              </a:rPr>
              <a:t> to 2 CPU nodes.</a:t>
            </a:r>
          </a:p>
          <a:p>
            <a:r>
              <a:rPr lang="en-US" dirty="0">
                <a:ea typeface="Calibri"/>
                <a:cs typeface="Calibri"/>
              </a:rPr>
              <a:t>The last one is two SSDs </a:t>
            </a:r>
            <a:r>
              <a:rPr lang="en-US" dirty="0"/>
              <a:t>attached </a:t>
            </a:r>
            <a:r>
              <a:rPr lang="en-US" dirty="0">
                <a:ea typeface="Calibri"/>
                <a:cs typeface="Calibri"/>
              </a:rPr>
              <a:t>to single CPU node.</a:t>
            </a:r>
          </a:p>
          <a:p>
            <a:r>
              <a:rPr lang="en-US" dirty="0">
                <a:ea typeface="Calibri"/>
                <a:cs typeface="Calibri"/>
              </a:rPr>
              <a:t>Also, the remote access will take longer time to access the data, and cause more </a:t>
            </a:r>
            <a:r>
              <a:rPr lang="en-US" dirty="0"/>
              <a:t>mem access conflicts.</a:t>
            </a:r>
            <a:endParaRPr lang="en-US" dirty="0">
              <a:ea typeface="Calibri"/>
              <a:cs typeface="Calibri"/>
            </a:endParaRPr>
          </a:p>
          <a:p>
            <a:r>
              <a:rPr lang="en-US" dirty="0"/>
              <a:t>If we want better performance and efficiency , we must reduce the contention and  mem access conflicts.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8</a:t>
            </a:fld>
            <a:endParaRPr lang="en-US"/>
          </a:p>
        </p:txBody>
      </p:sp>
    </p:spTree>
    <p:extLst>
      <p:ext uri="{BB962C8B-B14F-4D97-AF65-F5344CB8AC3E}">
        <p14:creationId xmlns:p14="http://schemas.microsoft.com/office/powerpoint/2010/main" val="253672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Let's see single SSD on NUMA.</a:t>
            </a:r>
          </a:p>
          <a:p>
            <a:r>
              <a:rPr lang="en-US" dirty="0">
                <a:ea typeface="Calibri"/>
                <a:cs typeface="Calibri"/>
              </a:rPr>
              <a:t>In these two charts , you can see that when I/O threads exceed 512 threads, the throughput is lower and the </a:t>
            </a:r>
            <a:r>
              <a:rPr lang="en-US" dirty="0" err="1">
                <a:ea typeface="Calibri"/>
                <a:cs typeface="Calibri"/>
              </a:rPr>
              <a:t>lantency</a:t>
            </a:r>
            <a:r>
              <a:rPr lang="en-US" dirty="0">
                <a:ea typeface="Calibri"/>
                <a:cs typeface="Calibri"/>
              </a:rPr>
              <a:t> is higher in the fist conf.</a:t>
            </a:r>
          </a:p>
        </p:txBody>
      </p:sp>
      <p:sp>
        <p:nvSpPr>
          <p:cNvPr id="4" name="Slide Number Placeholder 3"/>
          <p:cNvSpPr>
            <a:spLocks noGrp="1"/>
          </p:cNvSpPr>
          <p:nvPr>
            <p:ph type="sldNum" sz="quarter" idx="5"/>
          </p:nvPr>
        </p:nvSpPr>
        <p:spPr/>
        <p:txBody>
          <a:bodyPr/>
          <a:lstStyle/>
          <a:p>
            <a:fld id="{9C34773D-3191-4923-BF5E-51973E3717D6}" type="slidenum">
              <a:rPr lang="en-US"/>
              <a:t>9</a:t>
            </a:fld>
            <a:endParaRPr lang="en-US"/>
          </a:p>
        </p:txBody>
      </p:sp>
    </p:spTree>
    <p:extLst>
      <p:ext uri="{BB962C8B-B14F-4D97-AF65-F5344CB8AC3E}">
        <p14:creationId xmlns:p14="http://schemas.microsoft.com/office/powerpoint/2010/main" val="155602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here, you can see the different power consumption of different states of CPU, If we </a:t>
            </a:r>
            <a:r>
              <a:rPr lang="en-US" dirty="0" err="1"/>
              <a:t>wanna</a:t>
            </a:r>
            <a:r>
              <a:rPr lang="en-US" dirty="0"/>
              <a:t> reduce energy </a:t>
            </a:r>
            <a:r>
              <a:rPr lang="en-US" dirty="0" err="1"/>
              <a:t>comsumption</a:t>
            </a:r>
            <a:r>
              <a:rPr lang="en-US" dirty="0"/>
              <a:t>, we don't want all CPUs are at the Normal state. So the purpose of this algorithm is to map more I/O threads to the same CPU while taking into account performance issues. When all threads are mapped, then we can idling another </a:t>
            </a:r>
            <a:r>
              <a:rPr lang="en-US" dirty="0" err="1"/>
              <a:t>cpus</a:t>
            </a:r>
            <a:r>
              <a:rPr lang="en-US" dirty="0"/>
              <a:t> to reduce power consumptions.</a:t>
            </a:r>
            <a:endParaRPr lang="zh-CN" altLang="en-US" dirty="0" err="1">
              <a:ea typeface="等线"/>
              <a:cs typeface="Calibri"/>
            </a:endParaRPr>
          </a:p>
        </p:txBody>
      </p:sp>
      <p:sp>
        <p:nvSpPr>
          <p:cNvPr id="4" name="Slide Number Placeholder 3"/>
          <p:cNvSpPr>
            <a:spLocks noGrp="1"/>
          </p:cNvSpPr>
          <p:nvPr>
            <p:ph type="sldNum" sz="quarter" idx="5"/>
          </p:nvPr>
        </p:nvSpPr>
        <p:spPr/>
        <p:txBody>
          <a:bodyPr/>
          <a:lstStyle/>
          <a:p>
            <a:fld id="{9C34773D-3191-4923-BF5E-51973E3717D6}" type="slidenum">
              <a:rPr lang="en-US"/>
              <a:t>14</a:t>
            </a:fld>
            <a:endParaRPr lang="en-US"/>
          </a:p>
        </p:txBody>
      </p:sp>
    </p:spTree>
    <p:extLst>
      <p:ext uri="{BB962C8B-B14F-4D97-AF65-F5344CB8AC3E}">
        <p14:creationId xmlns:p14="http://schemas.microsoft.com/office/powerpoint/2010/main" val="337086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3/12/2024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72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3/12/2024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411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3/12/2024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97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3/12/2024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073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3/12/2024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418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3/12/2024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48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3/12/2024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172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3/12/2024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778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3/12/2024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679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3/12/2024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96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3/12/2024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157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3/12/2024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402269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9.png"/><Relationship Id="rId10" Type="http://schemas.openxmlformats.org/officeDocument/2006/relationships/image" Target="../media/image28.png"/><Relationship Id="rId4" Type="http://schemas.openxmlformats.org/officeDocument/2006/relationships/customXml" Target="../ink/ink2.xml"/><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3462" y="233860"/>
            <a:ext cx="4642524" cy="4451121"/>
          </a:xfrm>
        </p:spPr>
        <p:txBody>
          <a:bodyPr>
            <a:normAutofit/>
          </a:bodyPr>
          <a:lstStyle/>
          <a:p>
            <a:pPr>
              <a:lnSpc>
                <a:spcPct val="90000"/>
              </a:lnSpc>
            </a:pPr>
            <a:r>
              <a:rPr lang="en-US" sz="3600" dirty="0">
                <a:latin typeface="Verdana"/>
                <a:ea typeface="Verdana"/>
                <a:cs typeface="Calibri Light"/>
              </a:rPr>
              <a:t>Optimizing Energy Efficiency in Modern Computing Systems through Advanced Architectural Techniques</a:t>
            </a:r>
            <a:endParaRPr lang="en-US" sz="3600" dirty="0"/>
          </a:p>
          <a:p>
            <a:pPr>
              <a:lnSpc>
                <a:spcPct val="90000"/>
              </a:lnSpc>
            </a:pPr>
            <a:endParaRPr lang="en-US" sz="3000" dirty="0">
              <a:ea typeface="Calibri Light"/>
              <a:cs typeface="Calibri Light"/>
            </a:endParaRPr>
          </a:p>
        </p:txBody>
      </p:sp>
      <p:sp>
        <p:nvSpPr>
          <p:cNvPr id="3" name="Subtitle 2"/>
          <p:cNvSpPr>
            <a:spLocks noGrp="1"/>
          </p:cNvSpPr>
          <p:nvPr>
            <p:ph type="subTitle" idx="1"/>
          </p:nvPr>
        </p:nvSpPr>
        <p:spPr>
          <a:xfrm>
            <a:off x="423462" y="4918831"/>
            <a:ext cx="3901736" cy="1223894"/>
          </a:xfrm>
        </p:spPr>
        <p:txBody>
          <a:bodyPr vert="horz" lIns="91440" tIns="45720" rIns="91440" bIns="45720" rtlCol="0">
            <a:normAutofit/>
          </a:bodyPr>
          <a:lstStyle/>
          <a:p>
            <a:r>
              <a:rPr lang="en-US" dirty="0">
                <a:ea typeface="+mn-lt"/>
                <a:cs typeface="+mn-lt"/>
              </a:rPr>
              <a:t>by Yu-Yang Ting and Wei Chen</a:t>
            </a:r>
            <a:endParaRPr lang="en-US" dirty="0"/>
          </a:p>
        </p:txBody>
      </p:sp>
      <p:pic>
        <p:nvPicPr>
          <p:cNvPr id="19" name="Picture 18">
            <a:extLst>
              <a:ext uri="{FF2B5EF4-FFF2-40B4-BE49-F238E27FC236}">
                <a16:creationId xmlns:a16="http://schemas.microsoft.com/office/drawing/2014/main" id="{AA1B93BA-8F2D-93BA-DF2F-4A42D8E826D5}"/>
              </a:ext>
            </a:extLst>
          </p:cNvPr>
          <p:cNvPicPr>
            <a:picLocks noChangeAspect="1"/>
          </p:cNvPicPr>
          <p:nvPr/>
        </p:nvPicPr>
        <p:blipFill rotWithShape="1">
          <a:blip r:embed="rId3"/>
          <a:srcRect l="18475" r="18202" b="-2"/>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957A-3ECF-0BB9-57DD-D4EEACDB2D03}"/>
              </a:ext>
            </a:extLst>
          </p:cNvPr>
          <p:cNvSpPr>
            <a:spLocks noGrp="1"/>
          </p:cNvSpPr>
          <p:nvPr>
            <p:ph type="title"/>
          </p:nvPr>
        </p:nvSpPr>
        <p:spPr>
          <a:xfrm>
            <a:off x="333513" y="3346262"/>
            <a:ext cx="3120888" cy="1955041"/>
          </a:xfrm>
        </p:spPr>
        <p:txBody>
          <a:bodyPr>
            <a:normAutofit fontScale="90000"/>
          </a:bodyPr>
          <a:lstStyle/>
          <a:p>
            <a:r>
              <a:rPr lang="en-US" dirty="0">
                <a:cs typeface="Posterama"/>
              </a:rPr>
              <a:t>Two </a:t>
            </a:r>
            <a:br>
              <a:rPr lang="en-US" dirty="0">
                <a:ea typeface="+mj-lt"/>
                <a:cs typeface="+mj-lt"/>
              </a:rPr>
            </a:br>
            <a:r>
              <a:rPr lang="en-US" dirty="0" err="1">
                <a:ea typeface="+mj-lt"/>
                <a:cs typeface="+mj-lt"/>
              </a:rPr>
              <a:t>NVMe</a:t>
            </a:r>
            <a:r>
              <a:rPr lang="en-US" dirty="0">
                <a:ea typeface="+mj-lt"/>
                <a:cs typeface="+mj-lt"/>
              </a:rPr>
              <a:t> SSDs System </a:t>
            </a:r>
          </a:p>
          <a:p>
            <a:endParaRPr lang="en-US" dirty="0">
              <a:cs typeface="Posterama"/>
            </a:endParaRPr>
          </a:p>
        </p:txBody>
      </p:sp>
      <p:pic>
        <p:nvPicPr>
          <p:cNvPr id="4" name="Picture 3">
            <a:extLst>
              <a:ext uri="{FF2B5EF4-FFF2-40B4-BE49-F238E27FC236}">
                <a16:creationId xmlns:a16="http://schemas.microsoft.com/office/drawing/2014/main" id="{FD5D49EE-C8C8-A248-59DC-8383FA5752EB}"/>
              </a:ext>
            </a:extLst>
          </p:cNvPr>
          <p:cNvPicPr>
            <a:picLocks noChangeAspect="1"/>
          </p:cNvPicPr>
          <p:nvPr/>
        </p:nvPicPr>
        <p:blipFill>
          <a:blip r:embed="rId2"/>
          <a:stretch>
            <a:fillRect/>
          </a:stretch>
        </p:blipFill>
        <p:spPr>
          <a:xfrm>
            <a:off x="3854380" y="2201378"/>
            <a:ext cx="8028196" cy="4249808"/>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5FC2CF6-6694-F32C-ECD0-64631A6845C5}"/>
              </a:ext>
            </a:extLst>
          </p:cNvPr>
          <p:cNvPicPr>
            <a:picLocks noChangeAspect="1"/>
          </p:cNvPicPr>
          <p:nvPr/>
        </p:nvPicPr>
        <p:blipFill>
          <a:blip r:embed="rId3"/>
          <a:stretch>
            <a:fillRect/>
          </a:stretch>
        </p:blipFill>
        <p:spPr>
          <a:xfrm>
            <a:off x="3824080" y="753508"/>
            <a:ext cx="4157319" cy="1292504"/>
          </a:xfrm>
          <a:prstGeom prst="rect">
            <a:avLst/>
          </a:prstGeom>
        </p:spPr>
      </p:pic>
      <p:pic>
        <p:nvPicPr>
          <p:cNvPr id="8" name="Picture 7" descr="A diagram of a computer hardware&#10;&#10;Description automatically generated">
            <a:extLst>
              <a:ext uri="{FF2B5EF4-FFF2-40B4-BE49-F238E27FC236}">
                <a16:creationId xmlns:a16="http://schemas.microsoft.com/office/drawing/2014/main" id="{6E0F629E-CB93-D255-23F7-4257F403DA62}"/>
              </a:ext>
            </a:extLst>
          </p:cNvPr>
          <p:cNvPicPr>
            <a:picLocks noChangeAspect="1"/>
          </p:cNvPicPr>
          <p:nvPr/>
        </p:nvPicPr>
        <p:blipFill>
          <a:blip r:embed="rId4"/>
          <a:stretch>
            <a:fillRect/>
          </a:stretch>
        </p:blipFill>
        <p:spPr>
          <a:xfrm>
            <a:off x="8038132" y="747778"/>
            <a:ext cx="3846171" cy="1287397"/>
          </a:xfrm>
          <a:prstGeom prst="rect">
            <a:avLst/>
          </a:prstGeom>
        </p:spPr>
      </p:pic>
      <p:sp>
        <p:nvSpPr>
          <p:cNvPr id="17" name="Frame 16">
            <a:extLst>
              <a:ext uri="{FF2B5EF4-FFF2-40B4-BE49-F238E27FC236}">
                <a16:creationId xmlns:a16="http://schemas.microsoft.com/office/drawing/2014/main" id="{55211464-1535-F70E-5C48-F53745106C62}"/>
              </a:ext>
            </a:extLst>
          </p:cNvPr>
          <p:cNvSpPr/>
          <p:nvPr/>
        </p:nvSpPr>
        <p:spPr>
          <a:xfrm>
            <a:off x="3909391"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724E9947-A715-60B5-2448-CBDE79BCDBCC}"/>
              </a:ext>
            </a:extLst>
          </p:cNvPr>
          <p:cNvSpPr/>
          <p:nvPr/>
        </p:nvSpPr>
        <p:spPr>
          <a:xfrm>
            <a:off x="8238894" y="2650434"/>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F4945AE-958D-6AF6-1107-AACB58021E34}"/>
              </a:ext>
            </a:extLst>
          </p:cNvPr>
          <p:cNvSpPr txBox="1"/>
          <p:nvPr/>
        </p:nvSpPr>
        <p:spPr>
          <a:xfrm>
            <a:off x="1346682" y="2042042"/>
            <a:ext cx="1621550"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~1600 IOPS</a:t>
            </a:r>
          </a:p>
        </p:txBody>
      </p:sp>
      <p:cxnSp>
        <p:nvCxnSpPr>
          <p:cNvPr id="9" name="Straight Arrow Connector 8">
            <a:extLst>
              <a:ext uri="{FF2B5EF4-FFF2-40B4-BE49-F238E27FC236}">
                <a16:creationId xmlns:a16="http://schemas.microsoft.com/office/drawing/2014/main" id="{1F98EE0B-D917-501E-84B2-B50154DC1B25}"/>
              </a:ext>
            </a:extLst>
          </p:cNvPr>
          <p:cNvCxnSpPr/>
          <p:nvPr/>
        </p:nvCxnSpPr>
        <p:spPr>
          <a:xfrm flipH="1" flipV="1">
            <a:off x="3021357" y="2312042"/>
            <a:ext cx="878094" cy="3537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902C74B-B2EA-608F-79E0-AFBC3942269F}"/>
              </a:ext>
            </a:extLst>
          </p:cNvPr>
          <p:cNvSpPr txBox="1"/>
          <p:nvPr/>
        </p:nvSpPr>
        <p:spPr>
          <a:xfrm>
            <a:off x="7320972" y="3894124"/>
            <a:ext cx="1568634"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~1200 IOPS</a:t>
            </a:r>
          </a:p>
        </p:txBody>
      </p:sp>
      <p:cxnSp>
        <p:nvCxnSpPr>
          <p:cNvPr id="11" name="Straight Arrow Connector 10">
            <a:extLst>
              <a:ext uri="{FF2B5EF4-FFF2-40B4-BE49-F238E27FC236}">
                <a16:creationId xmlns:a16="http://schemas.microsoft.com/office/drawing/2014/main" id="{4C9FDCC4-1959-4CA7-8E62-F5A69580C5A8}"/>
              </a:ext>
            </a:extLst>
          </p:cNvPr>
          <p:cNvCxnSpPr>
            <a:cxnSpLocks/>
          </p:cNvCxnSpPr>
          <p:nvPr/>
        </p:nvCxnSpPr>
        <p:spPr>
          <a:xfrm flipH="1">
            <a:off x="8127815" y="2824551"/>
            <a:ext cx="327760" cy="9532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Frame 11">
            <a:extLst>
              <a:ext uri="{FF2B5EF4-FFF2-40B4-BE49-F238E27FC236}">
                <a16:creationId xmlns:a16="http://schemas.microsoft.com/office/drawing/2014/main" id="{B1BE5D94-10DC-4548-18F9-6F7EC49AACA2}"/>
              </a:ext>
            </a:extLst>
          </p:cNvPr>
          <p:cNvSpPr/>
          <p:nvPr/>
        </p:nvSpPr>
        <p:spPr>
          <a:xfrm>
            <a:off x="5556019" y="3137267"/>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A53F0952-E224-212D-5B78-4A2D759A0EB9}"/>
              </a:ext>
            </a:extLst>
          </p:cNvPr>
          <p:cNvSpPr/>
          <p:nvPr/>
        </p:nvSpPr>
        <p:spPr>
          <a:xfrm>
            <a:off x="9889894" y="2862101"/>
            <a:ext cx="507999" cy="165652"/>
          </a:xfrm>
          <a:prstGeom prst="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E9BC0F1-EA10-DF7F-0B54-55EBB7B4AFFF}"/>
              </a:ext>
            </a:extLst>
          </p:cNvPr>
          <p:cNvSpPr txBox="1"/>
          <p:nvPr/>
        </p:nvSpPr>
        <p:spPr>
          <a:xfrm>
            <a:off x="10607096" y="3925874"/>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~850 IOPS</a:t>
            </a:r>
          </a:p>
        </p:txBody>
      </p:sp>
      <p:cxnSp>
        <p:nvCxnSpPr>
          <p:cNvPr id="15" name="Straight Arrow Connector 14">
            <a:extLst>
              <a:ext uri="{FF2B5EF4-FFF2-40B4-BE49-F238E27FC236}">
                <a16:creationId xmlns:a16="http://schemas.microsoft.com/office/drawing/2014/main" id="{F829CA6A-5DAE-51B2-9FE5-800239CC96D8}"/>
              </a:ext>
            </a:extLst>
          </p:cNvPr>
          <p:cNvCxnSpPr>
            <a:cxnSpLocks/>
          </p:cNvCxnSpPr>
          <p:nvPr/>
        </p:nvCxnSpPr>
        <p:spPr>
          <a:xfrm>
            <a:off x="10418784" y="3009759"/>
            <a:ext cx="995156" cy="847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F0898860-C54B-17C4-8E91-5E1746017A28}"/>
              </a:ext>
            </a:extLst>
          </p:cNvPr>
          <p:cNvSpPr txBox="1"/>
          <p:nvPr/>
        </p:nvSpPr>
        <p:spPr>
          <a:xfrm>
            <a:off x="3616804" y="3941749"/>
            <a:ext cx="142046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~800 IOPS</a:t>
            </a:r>
          </a:p>
        </p:txBody>
      </p:sp>
      <p:cxnSp>
        <p:nvCxnSpPr>
          <p:cNvPr id="18" name="Straight Arrow Connector 17">
            <a:extLst>
              <a:ext uri="{FF2B5EF4-FFF2-40B4-BE49-F238E27FC236}">
                <a16:creationId xmlns:a16="http://schemas.microsoft.com/office/drawing/2014/main" id="{E20D9067-BA44-0683-765B-E6BC03874A13}"/>
              </a:ext>
            </a:extLst>
          </p:cNvPr>
          <p:cNvCxnSpPr>
            <a:cxnSpLocks/>
          </p:cNvCxnSpPr>
          <p:nvPr/>
        </p:nvCxnSpPr>
        <p:spPr>
          <a:xfrm flipH="1">
            <a:off x="4418357" y="3327259"/>
            <a:ext cx="1137384" cy="5352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3475A85-597C-7994-7910-4E00EBE775A8}"/>
              </a:ext>
            </a:extLst>
          </p:cNvPr>
          <p:cNvCxnSpPr/>
          <p:nvPr/>
        </p:nvCxnSpPr>
        <p:spPr>
          <a:xfrm flipH="1">
            <a:off x="4023784" y="1204383"/>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6E605730-916F-8D29-8A24-D612CB26BE5A}"/>
              </a:ext>
            </a:extLst>
          </p:cNvPr>
          <p:cNvCxnSpPr>
            <a:cxnSpLocks/>
          </p:cNvCxnSpPr>
          <p:nvPr/>
        </p:nvCxnSpPr>
        <p:spPr>
          <a:xfrm flipH="1">
            <a:off x="5426076" y="1103841"/>
            <a:ext cx="493182" cy="39581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28BBD89-104A-B687-7689-52FC7D608861}"/>
              </a:ext>
            </a:extLst>
          </p:cNvPr>
          <p:cNvCxnSpPr>
            <a:cxnSpLocks/>
          </p:cNvCxnSpPr>
          <p:nvPr/>
        </p:nvCxnSpPr>
        <p:spPr>
          <a:xfrm flipH="1" flipV="1">
            <a:off x="5431367" y="1123950"/>
            <a:ext cx="419099" cy="3503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AD019B6-2CEB-5E79-34DE-5D5B8CEB372D}"/>
              </a:ext>
            </a:extLst>
          </p:cNvPr>
          <p:cNvCxnSpPr>
            <a:cxnSpLocks/>
          </p:cNvCxnSpPr>
          <p:nvPr/>
        </p:nvCxnSpPr>
        <p:spPr>
          <a:xfrm flipH="1" flipV="1">
            <a:off x="9532409" y="1367367"/>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E0A2F4C5-E1AA-F790-98E0-A1D87EB3534B}"/>
              </a:ext>
            </a:extLst>
          </p:cNvPr>
          <p:cNvCxnSpPr>
            <a:cxnSpLocks/>
          </p:cNvCxnSpPr>
          <p:nvPr/>
        </p:nvCxnSpPr>
        <p:spPr>
          <a:xfrm flipH="1" flipV="1">
            <a:off x="10850034" y="1383241"/>
            <a:ext cx="450849" cy="223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F5653D44-041B-10B9-6392-B3A7B81BBA3F}"/>
              </a:ext>
            </a:extLst>
          </p:cNvPr>
          <p:cNvCxnSpPr>
            <a:cxnSpLocks/>
          </p:cNvCxnSpPr>
          <p:nvPr/>
        </p:nvCxnSpPr>
        <p:spPr>
          <a:xfrm flipH="1" flipV="1">
            <a:off x="10855326" y="1219199"/>
            <a:ext cx="752474" cy="3809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F5F876A6-97CB-C65E-40A2-6FD863228572}"/>
              </a:ext>
            </a:extLst>
          </p:cNvPr>
          <p:cNvCxnSpPr>
            <a:cxnSpLocks/>
          </p:cNvCxnSpPr>
          <p:nvPr/>
        </p:nvCxnSpPr>
        <p:spPr>
          <a:xfrm flipH="1" flipV="1">
            <a:off x="10839451" y="1287991"/>
            <a:ext cx="847723" cy="35030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CDFDEF15-90A6-AA7D-D9E1-4D4A60263ACB}"/>
              </a:ext>
            </a:extLst>
          </p:cNvPr>
          <p:cNvCxnSpPr/>
          <p:nvPr/>
        </p:nvCxnSpPr>
        <p:spPr>
          <a:xfrm flipH="1" flipV="1">
            <a:off x="4007907" y="1150408"/>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F3D85ADD-148A-F71D-0D8C-CA242AC1DACE}"/>
              </a:ext>
            </a:extLst>
          </p:cNvPr>
          <p:cNvCxnSpPr>
            <a:cxnSpLocks/>
          </p:cNvCxnSpPr>
          <p:nvPr/>
        </p:nvCxnSpPr>
        <p:spPr>
          <a:xfrm flipH="1" flipV="1">
            <a:off x="5410199" y="975783"/>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42CF6002-596E-D20D-20E4-7FC83DAAEACF}"/>
              </a:ext>
            </a:extLst>
          </p:cNvPr>
          <p:cNvCxnSpPr>
            <a:cxnSpLocks/>
          </p:cNvCxnSpPr>
          <p:nvPr/>
        </p:nvCxnSpPr>
        <p:spPr>
          <a:xfrm flipH="1" flipV="1">
            <a:off x="5410199" y="1600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BF4E9A26-13E8-676E-11ED-D44043D64B0F}"/>
              </a:ext>
            </a:extLst>
          </p:cNvPr>
          <p:cNvCxnSpPr>
            <a:cxnSpLocks/>
          </p:cNvCxnSpPr>
          <p:nvPr/>
        </p:nvCxnSpPr>
        <p:spPr>
          <a:xfrm flipH="1" flipV="1">
            <a:off x="10828865" y="1092200"/>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704D36F-AAB7-8FAD-ABB7-5F922BCB25FB}"/>
              </a:ext>
            </a:extLst>
          </p:cNvPr>
          <p:cNvCxnSpPr>
            <a:cxnSpLocks/>
          </p:cNvCxnSpPr>
          <p:nvPr/>
        </p:nvCxnSpPr>
        <p:spPr>
          <a:xfrm flipH="1" flipV="1">
            <a:off x="8262407" y="1219199"/>
            <a:ext cx="429684" cy="1059"/>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34" name="TextBox 33">
            <a:extLst>
              <a:ext uri="{FF2B5EF4-FFF2-40B4-BE49-F238E27FC236}">
                <a16:creationId xmlns:a16="http://schemas.microsoft.com/office/drawing/2014/main" id="{B026741F-FF47-F0A1-FAB4-486E83FF969E}"/>
              </a:ext>
            </a:extLst>
          </p:cNvPr>
          <p:cNvSpPr txBox="1"/>
          <p:nvPr/>
        </p:nvSpPr>
        <p:spPr>
          <a:xfrm>
            <a:off x="7977142" y="31208"/>
            <a:ext cx="1542174" cy="600164"/>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00B050"/>
                </a:solidFill>
              </a:rPr>
              <a:t>No remote access</a:t>
            </a:r>
            <a:r>
              <a:rPr lang="en-US" sz="1100" b="1" dirty="0">
                <a:solidFill>
                  <a:srgbClr val="FF0000"/>
                </a:solidFill>
              </a:rPr>
              <a:t>, but more contention penalty</a:t>
            </a:r>
          </a:p>
        </p:txBody>
      </p:sp>
      <p:cxnSp>
        <p:nvCxnSpPr>
          <p:cNvPr id="35" name="Straight Arrow Connector 34">
            <a:extLst>
              <a:ext uri="{FF2B5EF4-FFF2-40B4-BE49-F238E27FC236}">
                <a16:creationId xmlns:a16="http://schemas.microsoft.com/office/drawing/2014/main" id="{436BD3D4-78F7-BDD4-CFE9-63505C7354E0}"/>
              </a:ext>
            </a:extLst>
          </p:cNvPr>
          <p:cNvCxnSpPr>
            <a:cxnSpLocks/>
          </p:cNvCxnSpPr>
          <p:nvPr/>
        </p:nvCxnSpPr>
        <p:spPr>
          <a:xfrm flipV="1">
            <a:off x="8497909" y="676915"/>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5DA1B0AE-5703-187D-AEC3-4B23E4825D5A}"/>
              </a:ext>
            </a:extLst>
          </p:cNvPr>
          <p:cNvSpPr txBox="1"/>
          <p:nvPr/>
        </p:nvSpPr>
        <p:spPr>
          <a:xfrm>
            <a:off x="10062058" y="84124"/>
            <a:ext cx="1822632"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a:t>
            </a:r>
            <a:r>
              <a:rPr lang="en-US" sz="1100" b="1" dirty="0">
                <a:solidFill>
                  <a:srgbClr val="00B050"/>
                </a:solidFill>
              </a:rPr>
              <a:t>few contention penalty</a:t>
            </a:r>
          </a:p>
        </p:txBody>
      </p:sp>
      <p:cxnSp>
        <p:nvCxnSpPr>
          <p:cNvPr id="37" name="Straight Arrow Connector 36">
            <a:extLst>
              <a:ext uri="{FF2B5EF4-FFF2-40B4-BE49-F238E27FC236}">
                <a16:creationId xmlns:a16="http://schemas.microsoft.com/office/drawing/2014/main" id="{50288BC7-AC48-77BE-BA77-4D384726613E}"/>
              </a:ext>
            </a:extLst>
          </p:cNvPr>
          <p:cNvCxnSpPr>
            <a:cxnSpLocks/>
          </p:cNvCxnSpPr>
          <p:nvPr/>
        </p:nvCxnSpPr>
        <p:spPr>
          <a:xfrm flipV="1">
            <a:off x="10514033" y="692789"/>
            <a:ext cx="227864" cy="36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8FA8C3A4-19C4-FA39-5A92-3439911DFEFF}"/>
              </a:ext>
            </a:extLst>
          </p:cNvPr>
          <p:cNvSpPr txBox="1"/>
          <p:nvPr/>
        </p:nvSpPr>
        <p:spPr>
          <a:xfrm>
            <a:off x="3177600" y="200541"/>
            <a:ext cx="2087215" cy="430887"/>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rgbClr val="FF0000"/>
                </a:solidFill>
              </a:rPr>
              <a:t>More remote access,  more contention penalty</a:t>
            </a:r>
          </a:p>
        </p:txBody>
      </p:sp>
      <p:cxnSp>
        <p:nvCxnSpPr>
          <p:cNvPr id="39" name="Straight Arrow Connector 38">
            <a:extLst>
              <a:ext uri="{FF2B5EF4-FFF2-40B4-BE49-F238E27FC236}">
                <a16:creationId xmlns:a16="http://schemas.microsoft.com/office/drawing/2014/main" id="{771C361F-F4DC-B158-F048-410C1F3A9A99}"/>
              </a:ext>
            </a:extLst>
          </p:cNvPr>
          <p:cNvCxnSpPr>
            <a:cxnSpLocks/>
          </p:cNvCxnSpPr>
          <p:nvPr/>
        </p:nvCxnSpPr>
        <p:spPr>
          <a:xfrm flipH="1" flipV="1">
            <a:off x="4217272" y="645164"/>
            <a:ext cx="544719" cy="5389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1857781E-E877-A7CB-703D-409B7C48F80C}"/>
              </a:ext>
            </a:extLst>
          </p:cNvPr>
          <p:cNvSpPr txBox="1"/>
          <p:nvPr/>
        </p:nvSpPr>
        <p:spPr>
          <a:xfrm>
            <a:off x="5754641" y="200541"/>
            <a:ext cx="1843799" cy="430887"/>
          </a:xfrm>
          <a:prstGeom prst="rect">
            <a:avLst/>
          </a:prstGeom>
          <a:solidFill>
            <a:schemeClr val="bg1"/>
          </a:solid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rgbClr val="00B050"/>
                </a:solidFill>
              </a:rPr>
              <a:t>few remote access, few </a:t>
            </a:r>
            <a:r>
              <a:rPr lang="en-US" sz="1100" b="1" dirty="0">
                <a:solidFill>
                  <a:srgbClr val="00B050"/>
                </a:solidFill>
              </a:rPr>
              <a:t>contention penalty</a:t>
            </a:r>
          </a:p>
        </p:txBody>
      </p:sp>
      <p:cxnSp>
        <p:nvCxnSpPr>
          <p:cNvPr id="41" name="Straight Arrow Connector 40">
            <a:extLst>
              <a:ext uri="{FF2B5EF4-FFF2-40B4-BE49-F238E27FC236}">
                <a16:creationId xmlns:a16="http://schemas.microsoft.com/office/drawing/2014/main" id="{518B6D64-6F41-E767-CED2-4A2E67005E6E}"/>
              </a:ext>
            </a:extLst>
          </p:cNvPr>
          <p:cNvCxnSpPr>
            <a:cxnSpLocks/>
          </p:cNvCxnSpPr>
          <p:nvPr/>
        </p:nvCxnSpPr>
        <p:spPr>
          <a:xfrm flipV="1">
            <a:off x="6587616" y="772164"/>
            <a:ext cx="111448" cy="3749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03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504496" y="1410733"/>
            <a:ext cx="937549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2628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C489-4177-E342-A659-EF800A0CC863}"/>
              </a:ext>
            </a:extLst>
          </p:cNvPr>
          <p:cNvSpPr>
            <a:spLocks noGrp="1"/>
          </p:cNvSpPr>
          <p:nvPr>
            <p:ph type="title"/>
          </p:nvPr>
        </p:nvSpPr>
        <p:spPr>
          <a:xfrm>
            <a:off x="609600" y="620359"/>
            <a:ext cx="10972800" cy="769441"/>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Can we reduce latency?</a:t>
            </a:r>
          </a:p>
        </p:txBody>
      </p:sp>
      <p:sp>
        <p:nvSpPr>
          <p:cNvPr id="3" name="Content Placeholder 2">
            <a:extLst>
              <a:ext uri="{FF2B5EF4-FFF2-40B4-BE49-F238E27FC236}">
                <a16:creationId xmlns:a16="http://schemas.microsoft.com/office/drawing/2014/main" id="{BB58897F-E521-DC9F-958C-0F2D699A7F48}"/>
              </a:ext>
            </a:extLst>
          </p:cNvPr>
          <p:cNvSpPr>
            <a:spLocks noGrp="1"/>
          </p:cNvSpPr>
          <p:nvPr>
            <p:ph idx="1"/>
          </p:nvPr>
        </p:nvSpPr>
        <p:spPr>
          <a:xfrm>
            <a:off x="609599" y="2102069"/>
            <a:ext cx="10205545" cy="3642025"/>
          </a:xfrm>
        </p:spPr>
        <p:txBody>
          <a:bodyPr vert="horz" lIns="91440" tIns="45720" rIns="91440" bIns="45720" rtlCol="0" anchor="t">
            <a:normAutofit/>
          </a:bodyPr>
          <a:lstStyle/>
          <a:p>
            <a:pPr marL="571500" indent="-571500">
              <a:buFont typeface="Arial" panose="020B0504020202020204" pitchFamily="34" charset="0"/>
              <a:buChar char="•"/>
            </a:pPr>
            <a:r>
              <a:rPr lang="en-US" sz="3600" b="1" dirty="0">
                <a:latin typeface="Verdana" panose="020B0604030504040204" pitchFamily="34" charset="0"/>
                <a:ea typeface="Verdana" panose="020B0604030504040204" pitchFamily="34" charset="0"/>
                <a:cs typeface="Verdana" panose="020B0604030504040204" pitchFamily="34" charset="0"/>
              </a:rPr>
              <a:t>We can do a better scheduler!</a:t>
            </a:r>
            <a:endParaRPr lang="en-US" sz="3600" dirty="0">
              <a:latin typeface="Verdana" panose="020B0604030504040204" pitchFamily="34" charset="0"/>
              <a:ea typeface="Verdana" panose="020B0604030504040204" pitchFamily="34" charset="0"/>
              <a:cs typeface="Verdana" panose="020B0604030504040204" pitchFamily="34" charset="0"/>
            </a:endParaRPr>
          </a:p>
          <a:p>
            <a:pPr marL="800100" lvl="1" indent="-342900">
              <a:buFont typeface="Courier New,monospace" panose="020B0504020202020204" pitchFamily="34" charset="0"/>
              <a:buChar char="o"/>
            </a:pPr>
            <a:r>
              <a:rPr lang="en-US" sz="34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3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a:buChar char="•"/>
            </a:pPr>
            <a:r>
              <a:rPr lang="en-US" sz="3800" b="1" dirty="0">
                <a:latin typeface="Verdana" panose="020B0604030504040204" pitchFamily="34" charset="0"/>
                <a:ea typeface="Verdana" panose="020B0604030504040204" pitchFamily="34" charset="0"/>
                <a:cs typeface="Verdana" panose="020B0604030504040204" pitchFamily="34" charset="0"/>
              </a:rPr>
              <a:t>Before ESN...let's talk about s</a:t>
            </a:r>
            <a:r>
              <a:rPr lang="en-US" sz="3600" b="1" dirty="0">
                <a:latin typeface="Verdana" panose="020B0604030504040204" pitchFamily="34" charset="0"/>
                <a:ea typeface="Verdana" panose="020B0604030504040204" pitchFamily="34" charset="0"/>
                <a:cs typeface="Verdana" panose="020B0604030504040204" pitchFamily="34" charset="0"/>
              </a:rPr>
              <a:t>cheduler</a:t>
            </a:r>
            <a:endParaRPr lang="en-US" sz="38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09F58137-C7D0-611D-BBCE-EE78A4A44420}"/>
              </a:ext>
            </a:extLst>
          </p:cNvPr>
          <p:cNvSpPr txBox="1"/>
          <p:nvPr/>
        </p:nvSpPr>
        <p:spPr>
          <a:xfrm>
            <a:off x="8149175" y="620359"/>
            <a:ext cx="201432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rgbClr val="FF0000"/>
                </a:solidFill>
                <a:latin typeface="Verdana" panose="020B0604030504040204" pitchFamily="34" charset="0"/>
                <a:ea typeface="Verdana" panose="020B0604030504040204" pitchFamily="34" charset="0"/>
                <a:cs typeface="Verdana" panose="020B0604030504040204" pitchFamily="34" charset="0"/>
              </a:rPr>
              <a:t>YES</a:t>
            </a:r>
            <a:r>
              <a:rPr lang="en-US" sz="4400" b="1" dirty="0">
                <a:solidFill>
                  <a:srgbClr val="FF0000"/>
                </a:solidFill>
              </a:rPr>
              <a:t>!!</a:t>
            </a:r>
          </a:p>
        </p:txBody>
      </p:sp>
    </p:spTree>
    <p:extLst>
      <p:ext uri="{BB962C8B-B14F-4D97-AF65-F5344CB8AC3E}">
        <p14:creationId xmlns:p14="http://schemas.microsoft.com/office/powerpoint/2010/main" val="43647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40F9-8690-78BC-F00D-B3B596997B41}"/>
              </a:ext>
            </a:extLst>
          </p:cNvPr>
          <p:cNvSpPr>
            <a:spLocks noGrp="1"/>
          </p:cNvSpPr>
          <p:nvPr>
            <p:ph type="title"/>
          </p:nvPr>
        </p:nvSpPr>
        <p:spPr>
          <a:xfrm>
            <a:off x="609600" y="504828"/>
            <a:ext cx="9396248" cy="691399"/>
          </a:xfrm>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Default scheduler on Linux - CFS</a:t>
            </a:r>
          </a:p>
        </p:txBody>
      </p:sp>
      <p:pic>
        <p:nvPicPr>
          <p:cNvPr id="4" name="Content Placeholder 3" descr="A diagram of a network&#10;&#10;Description automatically generated">
            <a:extLst>
              <a:ext uri="{FF2B5EF4-FFF2-40B4-BE49-F238E27FC236}">
                <a16:creationId xmlns:a16="http://schemas.microsoft.com/office/drawing/2014/main" id="{2469A2DD-20C5-6B0D-5E13-6501FE141CED}"/>
              </a:ext>
            </a:extLst>
          </p:cNvPr>
          <p:cNvPicPr>
            <a:picLocks noGrp="1" noChangeAspect="1"/>
          </p:cNvPicPr>
          <p:nvPr>
            <p:ph idx="1"/>
          </p:nvPr>
        </p:nvPicPr>
        <p:blipFill>
          <a:blip r:embed="rId2"/>
          <a:stretch>
            <a:fillRect/>
          </a:stretch>
        </p:blipFill>
        <p:spPr>
          <a:xfrm>
            <a:off x="6095172" y="1973114"/>
            <a:ext cx="5398604" cy="3688659"/>
          </a:xfrm>
        </p:spPr>
      </p:pic>
      <p:sp>
        <p:nvSpPr>
          <p:cNvPr id="5" name="TextBox 4">
            <a:extLst>
              <a:ext uri="{FF2B5EF4-FFF2-40B4-BE49-F238E27FC236}">
                <a16:creationId xmlns:a16="http://schemas.microsoft.com/office/drawing/2014/main" id="{E5BB9AF6-9202-A02B-E73D-300CF8C7B1AB}"/>
              </a:ext>
            </a:extLst>
          </p:cNvPr>
          <p:cNvSpPr txBox="1"/>
          <p:nvPr/>
        </p:nvSpPr>
        <p:spPr>
          <a:xfrm>
            <a:off x="231228" y="1616840"/>
            <a:ext cx="58639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CFS uses a red-black tree for task scheduling, prioritizing tasks with lower virtual runtime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a:t>
            </a:r>
          </a:p>
          <a:p>
            <a:pPr>
              <a:buFont typeface=""/>
              <a:buChar char="•"/>
            </a:pP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Tasks with smaller </a:t>
            </a:r>
            <a:r>
              <a:rPr lang="en-US" sz="2400" dirty="0" err="1">
                <a:solidFill>
                  <a:srgbClr val="0D0D0D"/>
                </a:solidFill>
                <a:latin typeface="Verdana" panose="020B0604030504040204" pitchFamily="34" charset="0"/>
                <a:ea typeface="Verdana" panose="020B0604030504040204" pitchFamily="34" charset="0"/>
                <a:cs typeface="Verdana" panose="020B0604030504040204" pitchFamily="34" charset="0"/>
              </a:rPr>
              <a:t>vruntime</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are placed to the left, allowing for quick selection of the next task to run.</a:t>
            </a: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CFS ensures fair CPU time.</a:t>
            </a:r>
            <a:endPar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endParaRPr>
          </a:p>
          <a:p>
            <a:pPr>
              <a:buFont typeface=""/>
              <a:buChar char="•"/>
            </a:pPr>
            <a:r>
              <a:rPr lang="zh-TW"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Ignoring memory access latency and inter-node bandwidth</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impacts performance in NUMA</a:t>
            </a:r>
            <a:r>
              <a:rPr lang="zh-TW" alt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environments.</a:t>
            </a:r>
          </a:p>
          <a:p>
            <a:endParaRPr lang="en-US" sz="2000" dirty="0"/>
          </a:p>
        </p:txBody>
      </p:sp>
    </p:spTree>
    <p:extLst>
      <p:ext uri="{BB962C8B-B14F-4D97-AF65-F5344CB8AC3E}">
        <p14:creationId xmlns:p14="http://schemas.microsoft.com/office/powerpoint/2010/main" val="85157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51A-F746-A061-2646-E75D559F22B3}"/>
              </a:ext>
            </a:extLst>
          </p:cNvPr>
          <p:cNvSpPr>
            <a:spLocks noGrp="1"/>
          </p:cNvSpPr>
          <p:nvPr>
            <p:ph type="title"/>
          </p:nvPr>
        </p:nvSpPr>
        <p:spPr>
          <a:xfrm>
            <a:off x="0" y="38036"/>
            <a:ext cx="11471657" cy="916443"/>
          </a:xfrm>
        </p:spPr>
        <p:txBody>
          <a:bodyPr>
            <a:normAutofit/>
          </a:bodyPr>
          <a:lstStyle/>
          <a:p>
            <a:pPr marL="457200">
              <a:lnSpc>
                <a:spcPct val="110000"/>
              </a:lnSpc>
              <a:spcBef>
                <a:spcPts val="500"/>
              </a:spcBef>
            </a:pPr>
            <a:r>
              <a:rPr lang="en-US" sz="4000" b="1" dirty="0">
                <a:latin typeface="Verdana" panose="020B0604030504040204" pitchFamily="34" charset="0"/>
                <a:ea typeface="Verdana" panose="020B0604030504040204" pitchFamily="34" charset="0"/>
                <a:cs typeface="Verdana" panose="020B0604030504040204" pitchFamily="34" charset="0"/>
              </a:rPr>
              <a:t>Energy-efficient I/O Scheduler (ESN)</a:t>
            </a:r>
            <a:endParaRPr lang="en-US" sz="4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screenshot of a computer program&#10;&#10;Description automatically generated">
            <a:extLst>
              <a:ext uri="{FF2B5EF4-FFF2-40B4-BE49-F238E27FC236}">
                <a16:creationId xmlns:a16="http://schemas.microsoft.com/office/drawing/2014/main" id="{25B65D80-F52C-1DF2-E917-6BC9DC9A02DA}"/>
              </a:ext>
            </a:extLst>
          </p:cNvPr>
          <p:cNvPicPr>
            <a:picLocks noGrp="1" noChangeAspect="1"/>
          </p:cNvPicPr>
          <p:nvPr>
            <p:ph idx="1"/>
          </p:nvPr>
        </p:nvPicPr>
        <p:blipFill>
          <a:blip r:embed="rId3"/>
          <a:stretch>
            <a:fillRect/>
          </a:stretch>
        </p:blipFill>
        <p:spPr>
          <a:xfrm>
            <a:off x="552810" y="994538"/>
            <a:ext cx="4702362" cy="5706123"/>
          </a:xfrm>
        </p:spPr>
      </p:pic>
      <p:pic>
        <p:nvPicPr>
          <p:cNvPr id="5" name="Picture 4" descr="A math equation with black text&#10;&#10;Description automatically generated">
            <a:extLst>
              <a:ext uri="{FF2B5EF4-FFF2-40B4-BE49-F238E27FC236}">
                <a16:creationId xmlns:a16="http://schemas.microsoft.com/office/drawing/2014/main" id="{E4A4E8D1-F910-329B-B132-3EBD7F948A2D}"/>
              </a:ext>
            </a:extLst>
          </p:cNvPr>
          <p:cNvPicPr>
            <a:picLocks noChangeAspect="1"/>
          </p:cNvPicPr>
          <p:nvPr/>
        </p:nvPicPr>
        <p:blipFill>
          <a:blip r:embed="rId4"/>
          <a:stretch>
            <a:fillRect/>
          </a:stretch>
        </p:blipFill>
        <p:spPr>
          <a:xfrm>
            <a:off x="5331462" y="1571896"/>
            <a:ext cx="4585038" cy="758967"/>
          </a:xfrm>
          <a:prstGeom prst="rect">
            <a:avLst/>
          </a:prstGeom>
        </p:spPr>
      </p:pic>
      <p:pic>
        <p:nvPicPr>
          <p:cNvPr id="6" name="Picture 5">
            <a:extLst>
              <a:ext uri="{FF2B5EF4-FFF2-40B4-BE49-F238E27FC236}">
                <a16:creationId xmlns:a16="http://schemas.microsoft.com/office/drawing/2014/main" id="{C471E415-8410-44D7-8513-B85F93DEB791}"/>
              </a:ext>
            </a:extLst>
          </p:cNvPr>
          <p:cNvPicPr>
            <a:picLocks noChangeAspect="1"/>
          </p:cNvPicPr>
          <p:nvPr/>
        </p:nvPicPr>
        <p:blipFill>
          <a:blip r:embed="rId5"/>
          <a:stretch>
            <a:fillRect/>
          </a:stretch>
        </p:blipFill>
        <p:spPr>
          <a:xfrm>
            <a:off x="5735828" y="2525591"/>
            <a:ext cx="3347206" cy="279043"/>
          </a:xfrm>
          <a:prstGeom prst="rect">
            <a:avLst/>
          </a:prstGeom>
        </p:spPr>
      </p:pic>
      <p:sp>
        <p:nvSpPr>
          <p:cNvPr id="7" name="TextBox 6">
            <a:extLst>
              <a:ext uri="{FF2B5EF4-FFF2-40B4-BE49-F238E27FC236}">
                <a16:creationId xmlns:a16="http://schemas.microsoft.com/office/drawing/2014/main" id="{910E6BD0-D577-F9A1-AED8-744F2947C2B0}"/>
              </a:ext>
            </a:extLst>
          </p:cNvPr>
          <p:cNvSpPr txBox="1"/>
          <p:nvPr/>
        </p:nvSpPr>
        <p:spPr>
          <a:xfrm>
            <a:off x="5652448" y="2932917"/>
            <a:ext cx="3513966" cy="707886"/>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N is the number of I/O processes</a:t>
            </a:r>
          </a:p>
        </p:txBody>
      </p:sp>
      <p:pic>
        <p:nvPicPr>
          <p:cNvPr id="3" name="Picture 2" descr="A close-up of a number&#10;&#10;Description automatically generated">
            <a:extLst>
              <a:ext uri="{FF2B5EF4-FFF2-40B4-BE49-F238E27FC236}">
                <a16:creationId xmlns:a16="http://schemas.microsoft.com/office/drawing/2014/main" id="{FF30F7B5-7DA0-7A0C-D669-116B82E7D5C1}"/>
              </a:ext>
            </a:extLst>
          </p:cNvPr>
          <p:cNvPicPr>
            <a:picLocks noChangeAspect="1"/>
          </p:cNvPicPr>
          <p:nvPr/>
        </p:nvPicPr>
        <p:blipFill>
          <a:blip r:embed="rId6"/>
          <a:stretch>
            <a:fillRect/>
          </a:stretch>
        </p:blipFill>
        <p:spPr>
          <a:xfrm>
            <a:off x="5180014" y="3867267"/>
            <a:ext cx="6764226" cy="1418837"/>
          </a:xfrm>
          <a:prstGeom prst="rect">
            <a:avLst/>
          </a:prstGeom>
        </p:spPr>
      </p:pic>
    </p:spTree>
    <p:extLst>
      <p:ext uri="{BB962C8B-B14F-4D97-AF65-F5344CB8AC3E}">
        <p14:creationId xmlns:p14="http://schemas.microsoft.com/office/powerpoint/2010/main" val="122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5E6-877C-6D76-6E78-64E2F36B34A4}"/>
              </a:ext>
            </a:extLst>
          </p:cNvPr>
          <p:cNvSpPr>
            <a:spLocks noGrp="1"/>
          </p:cNvSpPr>
          <p:nvPr>
            <p:ph type="title"/>
          </p:nvPr>
        </p:nvSpPr>
        <p:spPr>
          <a:xfrm>
            <a:off x="333513" y="351351"/>
            <a:ext cx="4614041" cy="863457"/>
          </a:xfrm>
        </p:spPr>
        <p:txBody>
          <a:bodyPr>
            <a:normAutofit/>
          </a:bodyPr>
          <a:lstStyle/>
          <a:p>
            <a:r>
              <a:rPr lang="en-US" sz="4800" b="1" dirty="0">
                <a:latin typeface="Verdana" panose="020B0604030504040204" pitchFamily="34" charset="0"/>
                <a:ea typeface="Verdana" panose="020B0604030504040204" pitchFamily="34" charset="0"/>
                <a:cs typeface="Verdana" panose="020B0604030504040204" pitchFamily="34" charset="0"/>
              </a:rPr>
              <a:t>ESN Cont'd</a:t>
            </a:r>
            <a:endParaRPr lang="en-US" sz="6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descr="A graph with numbers and a line&#10;&#10;Description automatically generated">
            <a:extLst>
              <a:ext uri="{FF2B5EF4-FFF2-40B4-BE49-F238E27FC236}">
                <a16:creationId xmlns:a16="http://schemas.microsoft.com/office/drawing/2014/main" id="{248B027A-3ABC-2C42-F528-2F990CF72ECE}"/>
              </a:ext>
            </a:extLst>
          </p:cNvPr>
          <p:cNvPicPr>
            <a:picLocks noGrp="1" noChangeAspect="1"/>
          </p:cNvPicPr>
          <p:nvPr>
            <p:ph idx="1"/>
          </p:nvPr>
        </p:nvPicPr>
        <p:blipFill>
          <a:blip r:embed="rId3"/>
          <a:stretch>
            <a:fillRect/>
          </a:stretch>
        </p:blipFill>
        <p:spPr>
          <a:xfrm>
            <a:off x="333513" y="1642169"/>
            <a:ext cx="11578529" cy="2761890"/>
          </a:xfrm>
        </p:spPr>
      </p:pic>
      <p:pic>
        <p:nvPicPr>
          <p:cNvPr id="5" name="Picture 4" descr="A table with numbers and letters&#10;&#10;Description automatically generated">
            <a:extLst>
              <a:ext uri="{FF2B5EF4-FFF2-40B4-BE49-F238E27FC236}">
                <a16:creationId xmlns:a16="http://schemas.microsoft.com/office/drawing/2014/main" id="{17129D67-6498-3D47-51E2-703FD0D7DDF2}"/>
              </a:ext>
            </a:extLst>
          </p:cNvPr>
          <p:cNvPicPr>
            <a:picLocks noChangeAspect="1"/>
          </p:cNvPicPr>
          <p:nvPr/>
        </p:nvPicPr>
        <p:blipFill>
          <a:blip r:embed="rId4"/>
          <a:stretch>
            <a:fillRect/>
          </a:stretch>
        </p:blipFill>
        <p:spPr>
          <a:xfrm>
            <a:off x="1056171" y="5175186"/>
            <a:ext cx="5353050" cy="1162050"/>
          </a:xfrm>
          <a:prstGeom prst="rect">
            <a:avLst/>
          </a:prstGeom>
        </p:spPr>
      </p:pic>
      <p:sp>
        <p:nvSpPr>
          <p:cNvPr id="7" name="TextBox 6">
            <a:extLst>
              <a:ext uri="{FF2B5EF4-FFF2-40B4-BE49-F238E27FC236}">
                <a16:creationId xmlns:a16="http://schemas.microsoft.com/office/drawing/2014/main" id="{4F82CDAF-429B-3870-7345-6B2A0F23463B}"/>
              </a:ext>
            </a:extLst>
          </p:cNvPr>
          <p:cNvSpPr txBox="1"/>
          <p:nvPr/>
        </p:nvSpPr>
        <p:spPr>
          <a:xfrm>
            <a:off x="8746433" y="5102086"/>
            <a:ext cx="1391477" cy="369332"/>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rPr>
              <a:t>ESN/CFS</a:t>
            </a:r>
          </a:p>
        </p:txBody>
      </p:sp>
      <p:cxnSp>
        <p:nvCxnSpPr>
          <p:cNvPr id="9" name="Straight Arrow Connector 8">
            <a:extLst>
              <a:ext uri="{FF2B5EF4-FFF2-40B4-BE49-F238E27FC236}">
                <a16:creationId xmlns:a16="http://schemas.microsoft.com/office/drawing/2014/main" id="{37FAD3F6-2D1E-1FDC-2D99-5425FAE10873}"/>
              </a:ext>
            </a:extLst>
          </p:cNvPr>
          <p:cNvCxnSpPr/>
          <p:nvPr/>
        </p:nvCxnSpPr>
        <p:spPr>
          <a:xfrm flipH="1">
            <a:off x="6414465" y="5268153"/>
            <a:ext cx="2315816" cy="1137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01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03F3-D104-E9B3-9009-5A335ECDA4F7}"/>
              </a:ext>
            </a:extLst>
          </p:cNvPr>
          <p:cNvSpPr>
            <a:spLocks noGrp="1"/>
          </p:cNvSpPr>
          <p:nvPr>
            <p:ph type="title"/>
          </p:nvPr>
        </p:nvSpPr>
        <p:spPr>
          <a:xfrm>
            <a:off x="609600" y="335892"/>
            <a:ext cx="10972800" cy="916832"/>
          </a:xfrm>
        </p:spPr>
        <p:txBody>
          <a:bodyPr>
            <a:normAutofit/>
          </a:bodyPr>
          <a:lstStyle/>
          <a:p>
            <a:r>
              <a:rPr lang="en-US" altLang="zh-TW" sz="4800" dirty="0">
                <a:latin typeface="Verdana" panose="020B0604030504040204" pitchFamily="34" charset="0"/>
                <a:ea typeface="Verdana" panose="020B0604030504040204" pitchFamily="34" charset="0"/>
                <a:cs typeface="Verdana" panose="020B0604030504040204" pitchFamily="34" charset="0"/>
              </a:rPr>
              <a:t>DVFS</a:t>
            </a:r>
            <a:r>
              <a:rPr lang="zh-TW" altLang="en-US" sz="4800" dirty="0">
                <a:latin typeface="Verdana" panose="020B0604030504040204" pitchFamily="34" charset="0"/>
                <a:cs typeface="Verdana" panose="020B0604030504040204" pitchFamily="34" charset="0"/>
              </a:rPr>
              <a:t> </a:t>
            </a:r>
            <a:r>
              <a:rPr lang="en-US" altLang="zh-TW" sz="4800" dirty="0">
                <a:latin typeface="Verdana" panose="020B0604030504040204" pitchFamily="34" charset="0"/>
                <a:ea typeface="Verdana" panose="020B0604030504040204" pitchFamily="34" charset="0"/>
                <a:cs typeface="Verdana" panose="020B0604030504040204" pitchFamily="34" charset="0"/>
              </a:rPr>
              <a:t>Optimization</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333FC80-203D-B9D9-161F-E793A9F9DAA9}"/>
              </a:ext>
            </a:extLst>
          </p:cNvPr>
          <p:cNvSpPr>
            <a:spLocks noGrp="1"/>
          </p:cNvSpPr>
          <p:nvPr>
            <p:ph idx="1"/>
          </p:nvPr>
        </p:nvSpPr>
        <p:spPr>
          <a:xfrm>
            <a:off x="609600" y="1473005"/>
            <a:ext cx="6442841" cy="4896265"/>
          </a:xfrm>
        </p:spPr>
        <p:txBody>
          <a:bodyPr>
            <a:normAutofit/>
          </a:bodyPr>
          <a:lstStyle/>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Mechanism</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Factor</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Affecting</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of</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DVFS</a:t>
            </a:r>
          </a:p>
          <a:p>
            <a:pPr marL="342900" indent="-342900">
              <a:buFont typeface="Arial" panose="020B0604020202020204" pitchFamily="34" charset="0"/>
              <a:buChar char="•"/>
            </a:pPr>
            <a:r>
              <a:rPr lang="en-US" altLang="zh-TW" sz="4000" dirty="0">
                <a:latin typeface="Verdana" panose="020B0604030504040204" pitchFamily="34" charset="0"/>
                <a:ea typeface="Verdana" panose="020B0604030504040204" pitchFamily="34" charset="0"/>
                <a:cs typeface="Verdana" panose="020B0604030504040204" pitchFamily="34" charset="0"/>
              </a:rPr>
              <a:t>Prediction</a:t>
            </a:r>
            <a:r>
              <a:rPr lang="zh-TW" altLang="en-US" sz="4000" dirty="0">
                <a:latin typeface="Verdana" panose="020B0604030504040204" pitchFamily="34" charset="0"/>
                <a:cs typeface="Verdana" panose="020B0604030504040204" pitchFamily="34" charset="0"/>
              </a:rPr>
              <a:t> </a:t>
            </a:r>
            <a:r>
              <a:rPr lang="en-US" altLang="zh-TW" sz="4000" dirty="0">
                <a:latin typeface="Verdana" panose="020B0604030504040204" pitchFamily="34" charset="0"/>
                <a:ea typeface="Verdana" panose="020B0604030504040204" pitchFamily="34" charset="0"/>
                <a:cs typeface="Verdana" panose="020B0604030504040204" pitchFamily="34" charset="0"/>
              </a:rPr>
              <a:t>Modeling</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Mechanism</a:t>
            </a:r>
          </a:p>
          <a:p>
            <a:pPr marL="800100" lvl="1" indent="-571500">
              <a:buFont typeface="Wingdings" pitchFamily="2" charset="2"/>
              <a:buChar char="§"/>
            </a:pPr>
            <a:r>
              <a:rPr lang="en-US" altLang="zh-TW" sz="3800" dirty="0">
                <a:latin typeface="Verdana" panose="020B0604030504040204" pitchFamily="34" charset="0"/>
                <a:ea typeface="Verdana" panose="020B0604030504040204" pitchFamily="34" charset="0"/>
                <a:cs typeface="Verdana" panose="020B0604030504040204" pitchFamily="34" charset="0"/>
              </a:rPr>
              <a:t>Effectiveness</a:t>
            </a:r>
          </a:p>
        </p:txBody>
      </p:sp>
      <p:pic>
        <p:nvPicPr>
          <p:cNvPr id="15" name="Picture 14">
            <a:extLst>
              <a:ext uri="{FF2B5EF4-FFF2-40B4-BE49-F238E27FC236}">
                <a16:creationId xmlns:a16="http://schemas.microsoft.com/office/drawing/2014/main" id="{52CAD2CA-BCEA-8AF2-156F-6D1F87C990A4}"/>
              </a:ext>
            </a:extLst>
          </p:cNvPr>
          <p:cNvPicPr>
            <a:picLocks noChangeAspect="1"/>
          </p:cNvPicPr>
          <p:nvPr/>
        </p:nvPicPr>
        <p:blipFill>
          <a:blip r:embed="rId3"/>
          <a:stretch>
            <a:fillRect/>
          </a:stretch>
        </p:blipFill>
        <p:spPr>
          <a:xfrm>
            <a:off x="8295616" y="1252724"/>
            <a:ext cx="2267166" cy="2267166"/>
          </a:xfrm>
          <a:prstGeom prst="rect">
            <a:avLst/>
          </a:prstGeom>
        </p:spPr>
      </p:pic>
      <p:pic>
        <p:nvPicPr>
          <p:cNvPr id="16" name="Picture 15">
            <a:extLst>
              <a:ext uri="{FF2B5EF4-FFF2-40B4-BE49-F238E27FC236}">
                <a16:creationId xmlns:a16="http://schemas.microsoft.com/office/drawing/2014/main" id="{DEB64347-81B8-710C-4AB1-F70CC27B5D63}"/>
              </a:ext>
            </a:extLst>
          </p:cNvPr>
          <p:cNvPicPr>
            <a:picLocks noChangeAspect="1"/>
          </p:cNvPicPr>
          <p:nvPr/>
        </p:nvPicPr>
        <p:blipFill>
          <a:blip r:embed="rId4"/>
          <a:stretch>
            <a:fillRect/>
          </a:stretch>
        </p:blipFill>
        <p:spPr>
          <a:xfrm>
            <a:off x="6752679" y="3924643"/>
            <a:ext cx="2267166" cy="2267166"/>
          </a:xfrm>
          <a:prstGeom prst="rect">
            <a:avLst/>
          </a:prstGeom>
        </p:spPr>
      </p:pic>
      <p:pic>
        <p:nvPicPr>
          <p:cNvPr id="17" name="Picture 16">
            <a:extLst>
              <a:ext uri="{FF2B5EF4-FFF2-40B4-BE49-F238E27FC236}">
                <a16:creationId xmlns:a16="http://schemas.microsoft.com/office/drawing/2014/main" id="{79BC0509-6BE7-515F-4F6C-05E6973079AD}"/>
              </a:ext>
            </a:extLst>
          </p:cNvPr>
          <p:cNvPicPr>
            <a:picLocks noChangeAspect="1"/>
          </p:cNvPicPr>
          <p:nvPr/>
        </p:nvPicPr>
        <p:blipFill>
          <a:blip r:embed="rId5"/>
          <a:stretch>
            <a:fillRect/>
          </a:stretch>
        </p:blipFill>
        <p:spPr>
          <a:xfrm>
            <a:off x="9429199" y="3734358"/>
            <a:ext cx="2457451" cy="2457451"/>
          </a:xfrm>
          <a:prstGeom prst="rect">
            <a:avLst/>
          </a:prstGeom>
        </p:spPr>
      </p:pic>
    </p:spTree>
    <p:extLst>
      <p:ext uri="{BB962C8B-B14F-4D97-AF65-F5344CB8AC3E}">
        <p14:creationId xmlns:p14="http://schemas.microsoft.com/office/powerpoint/2010/main" val="84206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F2EC-8B6B-BB89-32B0-2E8F1B9EAEA8}"/>
              </a:ext>
            </a:extLst>
          </p:cNvPr>
          <p:cNvSpPr>
            <a:spLocks noGrp="1"/>
          </p:cNvSpPr>
          <p:nvPr>
            <p:ph type="title"/>
          </p:nvPr>
        </p:nvSpPr>
        <p:spPr>
          <a:xfrm>
            <a:off x="378371"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ADE43A80-49F0-83F4-465F-BC82D002A624}"/>
              </a:ext>
            </a:extLst>
          </p:cNvPr>
          <p:cNvSpPr>
            <a:spLocks noGrp="1"/>
          </p:cNvSpPr>
          <p:nvPr>
            <p:ph idx="1"/>
          </p:nvPr>
        </p:nvSpPr>
        <p:spPr>
          <a:xfrm>
            <a:off x="378371" y="1643747"/>
            <a:ext cx="4792719" cy="4162693"/>
          </a:xfrm>
        </p:spPr>
        <p:txBody>
          <a:bodyPr>
            <a:normAutofit fontScale="85000" lnSpcReduction="10000"/>
          </a:bodyPr>
          <a:lstStyle/>
          <a:p>
            <a:pPr>
              <a:lnSpc>
                <a:spcPct val="120000"/>
              </a:lnSpc>
            </a:pP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Dynamic Voltage and Frequency Scaling (DVFS) operates on the principle of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adjusting the voltage and frequency</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settings of a processor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dynamically</a:t>
            </a:r>
            <a:r>
              <a:rPr lang="en-US" sz="28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to </a:t>
            </a:r>
            <a:r>
              <a:rPr lang="en-US" sz="2800" b="1" i="0"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match the processing demands</a:t>
            </a:r>
            <a:r>
              <a:rPr lang="en-US" sz="2800" b="1"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of a system at any given time</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leading to significant reductions in power consumption.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a:extLst>
              <a:ext uri="{FF2B5EF4-FFF2-40B4-BE49-F238E27FC236}">
                <a16:creationId xmlns:a16="http://schemas.microsoft.com/office/drawing/2014/main" id="{F28DF7E2-BE3E-A3CA-2164-541C53C4C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090" y="1741464"/>
            <a:ext cx="6883400" cy="341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E6D9E-D03C-7637-B29A-668B044F1B9C}"/>
              </a:ext>
            </a:extLst>
          </p:cNvPr>
          <p:cNvSpPr>
            <a:spLocks noGrp="1"/>
          </p:cNvSpPr>
          <p:nvPr>
            <p:ph idx="1"/>
          </p:nvPr>
        </p:nvSpPr>
        <p:spPr>
          <a:xfrm>
            <a:off x="273269" y="1825331"/>
            <a:ext cx="5234151" cy="3082999"/>
          </a:xfrm>
        </p:spPr>
        <p:txBody>
          <a:bodyPr>
            <a:normAutofit fontScale="92500"/>
          </a:bodyPr>
          <a:lstStyle/>
          <a:p>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The energy reduction (ER) comes from the reduction in CPU power consumption </a:t>
            </a:r>
            <a:r>
              <a:rPr lang="en-US" sz="2800" b="1" i="1" u="none" strike="noStrike"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offset</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 by the extra energy (EE) consumed due to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increased execution time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and </a:t>
            </a:r>
            <a:r>
              <a:rPr lang="en-US" sz="2800" b="1" i="0" u="none" strike="noStrike" dirty="0">
                <a:solidFill>
                  <a:srgbClr val="00B0F0"/>
                </a:solidFill>
                <a:effectLst/>
                <a:latin typeface="Verdana" panose="020B0604030504040204" pitchFamily="34" charset="0"/>
                <a:ea typeface="Verdana" panose="020B0604030504040204" pitchFamily="34" charset="0"/>
                <a:cs typeface="Verdana" panose="020B0604030504040204" pitchFamily="34" charset="0"/>
              </a:rPr>
              <a:t>additional device activity </a:t>
            </a:r>
            <a:r>
              <a:rPr lang="en-US"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during this period</a:t>
            </a:r>
            <a:r>
              <a:rPr lang="en-US" altLang="zh-TW" sz="2400" b="0" i="0" u="none" strike="noStrike" dirty="0">
                <a:solidFill>
                  <a:srgbClr val="0D0D0D"/>
                </a:solidFill>
                <a:effectLst/>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Mechanism</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of</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052" name="Picture 4">
            <a:extLst>
              <a:ext uri="{FF2B5EF4-FFF2-40B4-BE49-F238E27FC236}">
                <a16:creationId xmlns:a16="http://schemas.microsoft.com/office/drawing/2014/main" id="{B2BF824F-AAF5-3D8C-DE4D-4FA42B5C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74" y="1786199"/>
            <a:ext cx="6329856" cy="32856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022D2E-4A3E-2B68-D148-064C455190D4}"/>
              </a:ext>
            </a:extLst>
          </p:cNvPr>
          <p:cNvSpPr txBox="1"/>
          <p:nvPr/>
        </p:nvSpPr>
        <p:spPr>
          <a:xfrm>
            <a:off x="709448" y="5071801"/>
            <a:ext cx="10310648" cy="1569660"/>
          </a:xfrm>
          <a:prstGeom prst="rect">
            <a:avLst/>
          </a:prstGeom>
          <a:noFill/>
        </p:spPr>
        <p:txBody>
          <a:bodyPr wrap="square" rtlCol="0">
            <a:spAutoFit/>
          </a:bodyPr>
          <a:lstStyle/>
          <a:p>
            <a:r>
              <a:rPr lang="en-US" altLang="zh-TW" sz="2800" dirty="0">
                <a:latin typeface="Verdana" panose="020B0604030504040204" pitchFamily="34" charset="0"/>
                <a:ea typeface="Verdana" panose="020B0604030504040204" pitchFamily="34" charset="0"/>
                <a:cs typeface="Verdana" panose="020B0604030504040204" pitchFamily="34" charset="0"/>
              </a:rPr>
              <a:t>It</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means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even</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processor</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uses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but</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still</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requires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enormous</a:t>
            </a:r>
            <a:r>
              <a:rPr lang="zh-TW" altLang="en-US" sz="3200" b="1" dirty="0">
                <a:solidFill>
                  <a:srgbClr val="FF0000"/>
                </a:solidFill>
                <a:latin typeface="Verdana" panose="020B0604030504040204" pitchFamily="34" charset="0"/>
                <a:cs typeface="Verdana" panose="020B0604030504040204" pitchFamily="34" charset="0"/>
              </a:rPr>
              <a:t> </a:t>
            </a:r>
            <a:r>
              <a:rPr lang="en-US" altLang="zh-TW" sz="3200" b="1" dirty="0">
                <a:solidFill>
                  <a:srgbClr val="FF0000"/>
                </a:solidFill>
                <a:latin typeface="Verdana" panose="020B0604030504040204" pitchFamily="34" charset="0"/>
                <a:ea typeface="Verdana" panose="020B0604030504040204" pitchFamily="34" charset="0"/>
                <a:cs typeface="Verdana" panose="020B0604030504040204" pitchFamily="34" charset="0"/>
              </a:rPr>
              <a:t>time</a:t>
            </a:r>
            <a:r>
              <a:rPr lang="zh-TW" altLang="en-US" sz="32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to</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execute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instructions,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the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of</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DVFS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will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be</a:t>
            </a:r>
            <a:r>
              <a:rPr lang="zh-TW" altLang="en-US" sz="2800" dirty="0">
                <a:latin typeface="Verdana" panose="020B0604030504040204" pitchFamily="34" charset="0"/>
                <a:cs typeface="Verdana" panose="020B0604030504040204" pitchFamily="34" charset="0"/>
              </a:rPr>
              <a:t> </a:t>
            </a:r>
            <a:r>
              <a:rPr lang="en-US" altLang="zh-TW" sz="3200" b="1" i="1" dirty="0">
                <a:solidFill>
                  <a:srgbClr val="FF0000"/>
                </a:solidFill>
                <a:latin typeface="Verdana" panose="020B0604030504040204" pitchFamily="34" charset="0"/>
                <a:ea typeface="Verdana" panose="020B0604030504040204" pitchFamily="34" charset="0"/>
                <a:cs typeface="Verdana" panose="020B0604030504040204" pitchFamily="34" charset="0"/>
              </a:rPr>
              <a:t>less</a:t>
            </a:r>
            <a:r>
              <a:rPr lang="zh-TW" altLang="en-US" sz="2800" b="1" i="1"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significant.</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9581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2559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378372" y="1123174"/>
            <a:ext cx="11813628" cy="1752041"/>
          </a:xfrm>
        </p:spPr>
        <p:txBody>
          <a:bodyPr>
            <a:normAutofit/>
          </a:bodyPr>
          <a:lstStyle/>
          <a:p>
            <a:pPr marL="342900" indent="-342900">
              <a:lnSpc>
                <a:spcPct val="150000"/>
              </a:lnSpc>
              <a:buFont typeface="Arial" panose="020B0604020202020204" pitchFamily="34" charset="0"/>
              <a:buChar char="•"/>
            </a:pPr>
            <a:r>
              <a:rPr lang="en-US" altLang="zh-TW" sz="3200" dirty="0">
                <a:latin typeface="Verdana" panose="020B0604030504040204" pitchFamily="34" charset="0"/>
                <a:ea typeface="Verdana" panose="020B0604030504040204" pitchFamily="34" charset="0"/>
                <a:cs typeface="Verdana" panose="020B0604030504040204" pitchFamily="34" charset="0"/>
              </a:rPr>
              <a:t>Performance</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Delay</a:t>
            </a: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CPU</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Bound</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Task</a:t>
            </a:r>
          </a:p>
        </p:txBody>
      </p:sp>
      <p:pic>
        <p:nvPicPr>
          <p:cNvPr id="7" name="Picture 2">
            <a:extLst>
              <a:ext uri="{FF2B5EF4-FFF2-40B4-BE49-F238E27FC236}">
                <a16:creationId xmlns:a16="http://schemas.microsoft.com/office/drawing/2014/main" id="{C7100E01-656C-FEFC-4588-68FB2E122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46" y="2875215"/>
            <a:ext cx="7668079" cy="38088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FDF316B-53A5-9A7B-F2B1-B9429032E6C1}"/>
                  </a:ext>
                </a:extLst>
              </p14:cNvPr>
              <p14:cNvContentPartPr/>
              <p14:nvPr/>
            </p14:nvContentPartPr>
            <p14:xfrm>
              <a:off x="4170360" y="5354040"/>
              <a:ext cx="1944000" cy="679320"/>
            </p14:xfrm>
          </p:contentPart>
        </mc:Choice>
        <mc:Fallback xmlns="">
          <p:pic>
            <p:nvPicPr>
              <p:cNvPr id="2" name="Ink 1">
                <a:extLst>
                  <a:ext uri="{FF2B5EF4-FFF2-40B4-BE49-F238E27FC236}">
                    <a16:creationId xmlns:a16="http://schemas.microsoft.com/office/drawing/2014/main" id="{6FDF316B-53A5-9A7B-F2B1-B9429032E6C1}"/>
                  </a:ext>
                </a:extLst>
              </p:cNvPr>
              <p:cNvPicPr/>
              <p:nvPr/>
            </p:nvPicPr>
            <p:blipFill>
              <a:blip r:embed="rId5"/>
              <a:stretch>
                <a:fillRect/>
              </a:stretch>
            </p:blipFill>
            <p:spPr>
              <a:xfrm>
                <a:off x="4152720" y="5336040"/>
                <a:ext cx="1979640" cy="714960"/>
              </a:xfrm>
              <a:prstGeom prst="rect">
                <a:avLst/>
              </a:prstGeom>
            </p:spPr>
          </p:pic>
        </mc:Fallback>
      </mc:AlternateContent>
    </p:spTree>
    <p:extLst>
      <p:ext uri="{BB962C8B-B14F-4D97-AF65-F5344CB8AC3E}">
        <p14:creationId xmlns:p14="http://schemas.microsoft.com/office/powerpoint/2010/main" val="418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431C49C-CDC7-6B1D-F2B0-891FB613C933}"/>
              </a:ext>
            </a:extLst>
          </p:cNvPr>
          <p:cNvSpPr>
            <a:spLocks noGrp="1"/>
          </p:cNvSpPr>
          <p:nvPr>
            <p:ph type="title"/>
          </p:nvPr>
        </p:nvSpPr>
        <p:spPr>
          <a:xfrm>
            <a:off x="610198" y="362608"/>
            <a:ext cx="3773214" cy="772797"/>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Outline</a:t>
            </a:r>
          </a:p>
        </p:txBody>
      </p:sp>
      <p:sp>
        <p:nvSpPr>
          <p:cNvPr id="3" name="Content Placeholder 2">
            <a:extLst>
              <a:ext uri="{FF2B5EF4-FFF2-40B4-BE49-F238E27FC236}">
                <a16:creationId xmlns:a16="http://schemas.microsoft.com/office/drawing/2014/main" id="{98F384DA-E3DE-CCEA-9768-B8543967A9B2}"/>
              </a:ext>
            </a:extLst>
          </p:cNvPr>
          <p:cNvSpPr>
            <a:spLocks noGrp="1"/>
          </p:cNvSpPr>
          <p:nvPr>
            <p:ph idx="1"/>
          </p:nvPr>
        </p:nvSpPr>
        <p:spPr>
          <a:xfrm>
            <a:off x="610198" y="1135405"/>
            <a:ext cx="5958768" cy="5170803"/>
          </a:xfrm>
        </p:spPr>
        <p:txBody>
          <a:bodyPr vert="horz" lIns="91440" tIns="45720" rIns="91440" bIns="45720" rtlCol="0" anchor="t">
            <a:normAutofit/>
          </a:bodyPr>
          <a:lstStyle/>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Introduction</a:t>
            </a: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lnSpc>
                <a:spcPct val="100000"/>
              </a:lnSpc>
              <a:buFont typeface="Courier New" panose="020B0504020202020204" pitchFamily="34" charset="0"/>
              <a:buChar char="o"/>
            </a:pPr>
            <a:r>
              <a:rPr lang="en-US" sz="2000" dirty="0" err="1">
                <a:latin typeface="Verdana" panose="020B0604030504040204" pitchFamily="34" charset="0"/>
                <a:ea typeface="Verdana" panose="020B0604030504040204" pitchFamily="34" charset="0"/>
                <a:cs typeface="Verdana" panose="020B0604030504040204" pitchFamily="34" charset="0"/>
              </a:rPr>
              <a:t>NVMe</a:t>
            </a:r>
            <a:r>
              <a:rPr lang="en-US" sz="20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lnSpc>
                <a:spcPct val="100000"/>
              </a:lnSpc>
              <a:buFont typeface="Arial" panose="020B0504020202020204" pitchFamily="34" charset="0"/>
              <a:buChar char="•"/>
            </a:pPr>
            <a:r>
              <a:rPr lang="en-US" altLang="zh-TW" sz="2400" dirty="0">
                <a:latin typeface="Verdana" panose="020B0604030504040204" pitchFamily="34" charset="0"/>
                <a:ea typeface="Verdana" panose="020B0604030504040204" pitchFamily="34" charset="0"/>
                <a:cs typeface="Verdana" panose="020B0604030504040204" pitchFamily="34" charset="0"/>
              </a:rPr>
              <a:t>DVFS</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Optimization</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Mechanism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Factor Affecting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Effectiveness of DVFS</a:t>
            </a:r>
          </a:p>
          <a:p>
            <a:pPr marL="571500" lvl="1" indent="-342900">
              <a:lnSpc>
                <a:spcPct val="100000"/>
              </a:lnSpc>
              <a:buFont typeface="Courier New" panose="020B0504020202020204" pitchFamily="34" charset="0"/>
              <a:buChar char="o"/>
            </a:pPr>
            <a:r>
              <a:rPr lang="en-US" sz="2000" dirty="0">
                <a:latin typeface="Verdana" panose="020B0604030504040204" pitchFamily="34" charset="0"/>
                <a:ea typeface="Verdana" panose="020B0604030504040204" pitchFamily="34" charset="0"/>
                <a:cs typeface="Verdana" panose="020B0604030504040204" pitchFamily="34" charset="0"/>
              </a:rPr>
              <a:t>Prediction Modeling</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Mechanism</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&amp;</a:t>
            </a:r>
            <a:r>
              <a:rPr lang="zh-TW" altLang="en-US" sz="2000" dirty="0">
                <a:latin typeface="Verdana" panose="020B0604030504040204" pitchFamily="34" charset="0"/>
                <a:ea typeface="+mn-lt"/>
                <a:cs typeface="Verdana" panose="020B0604030504040204" pitchFamily="34" charset="0"/>
              </a:rPr>
              <a:t> </a:t>
            </a:r>
            <a:r>
              <a:rPr lang="en-US" altLang="zh-TW" sz="2000" dirty="0">
                <a:latin typeface="Verdana" panose="020B0604030504040204" pitchFamily="34" charset="0"/>
                <a:ea typeface="Verdana" panose="020B0604030504040204" pitchFamily="34" charset="0"/>
                <a:cs typeface="Verdana" panose="020B0604030504040204" pitchFamily="34" charset="0"/>
              </a:rPr>
              <a:t>Effectiveness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00000"/>
              </a:lnSpc>
              <a:buFont typeface="Arial" panose="020B05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Discussion</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&amp;</a:t>
            </a:r>
            <a:r>
              <a:rPr lang="zh-TW" altLang="en-US" sz="2400" dirty="0">
                <a:latin typeface="Verdana" panose="020B0604030504040204" pitchFamily="34" charset="0"/>
                <a:cs typeface="Verdana" panose="020B0604030504040204" pitchFamily="34" charset="0"/>
              </a:rPr>
              <a:t> </a:t>
            </a:r>
            <a:r>
              <a:rPr lang="en-US" altLang="zh-TW" sz="2400" dirty="0">
                <a:latin typeface="Verdana" panose="020B0604030504040204" pitchFamily="34" charset="0"/>
                <a:ea typeface="Verdana" panose="020B0604030504040204" pitchFamily="34" charset="0"/>
                <a:cs typeface="Verdana" panose="020B0604030504040204" pitchFamily="34" charset="0"/>
              </a:rPr>
              <a:t>Conclusion</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19" name="Picture 18" descr="Formulae written on a blackboard">
            <a:extLst>
              <a:ext uri="{FF2B5EF4-FFF2-40B4-BE49-F238E27FC236}">
                <a16:creationId xmlns:a16="http://schemas.microsoft.com/office/drawing/2014/main" id="{0357F60F-2856-187D-F803-F75ED9089102}"/>
              </a:ext>
            </a:extLst>
          </p:cNvPr>
          <p:cNvPicPr>
            <a:picLocks noChangeAspect="1"/>
          </p:cNvPicPr>
          <p:nvPr/>
        </p:nvPicPr>
        <p:blipFill rotWithShape="1">
          <a:blip r:embed="rId3"/>
          <a:srcRect l="24380" r="18904"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02330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78372" y="484596"/>
            <a:ext cx="10972800" cy="781901"/>
          </a:xfrm>
        </p:spPr>
        <p:txBody>
          <a:bodyPr>
            <a:normAutofit/>
          </a:bodyPr>
          <a:lstStyle/>
          <a:p>
            <a:r>
              <a:rPr lang="en-US" altLang="zh-TW" dirty="0">
                <a:latin typeface="Verdana" panose="020B0604030504040204" pitchFamily="34" charset="0"/>
                <a:ea typeface="Verdana" panose="020B0604030504040204" pitchFamily="34" charset="0"/>
                <a:cs typeface="Verdana" panose="020B0604030504040204" pitchFamily="34" charset="0"/>
              </a:rPr>
              <a:t>5</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Factors</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affecting</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Content Placeholder 5">
            <a:extLst>
              <a:ext uri="{FF2B5EF4-FFF2-40B4-BE49-F238E27FC236}">
                <a16:creationId xmlns:a16="http://schemas.microsoft.com/office/drawing/2014/main" id="{B9681D17-CCF7-68FC-C1AC-69DC83F2C69C}"/>
              </a:ext>
            </a:extLst>
          </p:cNvPr>
          <p:cNvSpPr>
            <a:spLocks noGrp="1"/>
          </p:cNvSpPr>
          <p:nvPr>
            <p:ph idx="1"/>
          </p:nvPr>
        </p:nvSpPr>
        <p:spPr>
          <a:xfrm>
            <a:off x="630621" y="1418896"/>
            <a:ext cx="10121462" cy="5286704"/>
          </a:xfrm>
        </p:spPr>
        <p:txBody>
          <a:bodyPr>
            <a:normAutofit lnSpcReduction="10000"/>
          </a:bodyPr>
          <a:lstStyle/>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Impact of Processor Features</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-Lower</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memory</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latency</a:t>
            </a:r>
            <a:endParaRPr lang="en-US" sz="32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Lower Idle CPU Power Consumption</a:t>
            </a:r>
            <a:r>
              <a:rPr lang="zh-TW" altLang="en-US" sz="3200" dirty="0">
                <a:latin typeface="Verdana" panose="020B0604030504040204" pitchFamily="34" charset="0"/>
                <a:cs typeface="Verdana" panose="020B0604030504040204" pitchFamily="34" charset="0"/>
              </a:rPr>
              <a:t> </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altLang="zh-TW" sz="3200" dirty="0">
                <a:latin typeface="Verdana" panose="020B0604030504040204" pitchFamily="34" charset="0"/>
                <a:ea typeface="Verdana" panose="020B0604030504040204" pitchFamily="34" charset="0"/>
                <a:cs typeface="Verdana" panose="020B0604030504040204" pitchFamily="34" charset="0"/>
              </a:rPr>
              <a:t>	-</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C1</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C6</a:t>
            </a:r>
            <a:r>
              <a:rPr lang="zh-TW" altLang="en-US" sz="3200" dirty="0">
                <a:latin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state</a:t>
            </a:r>
          </a:p>
          <a:p>
            <a:pPr marL="342900" indent="-342900">
              <a:lnSpc>
                <a:spcPct val="150000"/>
              </a:lnSpc>
              <a:buFont typeface="Arial" panose="020B0604020202020204" pitchFamily="34" charset="0"/>
              <a:buChar char="•"/>
            </a:pPr>
            <a:r>
              <a:rPr lang="en-US" sz="3200" dirty="0">
                <a:latin typeface="Verdana" panose="020B0604030504040204" pitchFamily="34" charset="0"/>
                <a:ea typeface="Verdana" panose="020B0604030504040204" pitchFamily="34" charset="0"/>
                <a:cs typeface="Verdana" panose="020B0604030504040204" pitchFamily="34" charset="0"/>
              </a:rPr>
              <a:t>Power Consumption of Other System Components</a:t>
            </a:r>
          </a:p>
          <a:p>
            <a:pPr lvl="1">
              <a:lnSpc>
                <a:spcPct val="150000"/>
              </a:lnSpc>
            </a:pP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Software,</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External</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Devices,</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Ram,</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Hard</a:t>
            </a:r>
            <a:r>
              <a:rPr lang="zh-TW" altLang="en-US" sz="2800" dirty="0">
                <a:latin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Disk</a:t>
            </a:r>
            <a:r>
              <a:rPr lang="zh-TW" altLang="en-US" sz="2800" dirty="0">
                <a:latin typeface="Verdana" panose="020B0604030504040204" pitchFamily="34" charset="0"/>
                <a:cs typeface="Verdana" panose="020B0604030504040204" pitchFamily="34" charset="0"/>
              </a:rPr>
              <a:t> </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1266" name="Picture 2" descr="Intel Core i9-14900K 3.2 GHz 24-Core LGA 1700 BX8071514900K B&amp;H">
            <a:extLst>
              <a:ext uri="{FF2B5EF4-FFF2-40B4-BE49-F238E27FC236}">
                <a16:creationId xmlns:a16="http://schemas.microsoft.com/office/drawing/2014/main" id="{B92E2EBD-EEDA-2D52-A77E-0D3F03B2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512" y="1266497"/>
            <a:ext cx="1897117" cy="189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7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758D3-C236-711E-C84E-D392F746CE35}"/>
              </a:ext>
            </a:extLst>
          </p:cNvPr>
          <p:cNvSpPr>
            <a:spLocks noGrp="1"/>
          </p:cNvSpPr>
          <p:nvPr>
            <p:ph type="title"/>
          </p:nvPr>
        </p:nvSpPr>
        <p:spPr>
          <a:xfrm>
            <a:off x="333902" y="295471"/>
            <a:ext cx="10972800" cy="781901"/>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Effectiveness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of</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a:extLst>
              <a:ext uri="{FF2B5EF4-FFF2-40B4-BE49-F238E27FC236}">
                <a16:creationId xmlns:a16="http://schemas.microsoft.com/office/drawing/2014/main" id="{F325F74C-6DDD-6FB7-9356-418D9E55D1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6426" y="1266497"/>
            <a:ext cx="9919147" cy="33879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6FC2221-385F-E1B1-545D-3BD4B8F85010}"/>
                  </a:ext>
                </a:extLst>
              </p14:cNvPr>
              <p14:cNvContentPartPr/>
              <p14:nvPr/>
            </p14:nvContentPartPr>
            <p14:xfrm>
              <a:off x="4958822" y="3304692"/>
              <a:ext cx="827640" cy="61920"/>
            </p14:xfrm>
          </p:contentPart>
        </mc:Choice>
        <mc:Fallback xmlns="">
          <p:pic>
            <p:nvPicPr>
              <p:cNvPr id="2" name="Ink 1">
                <a:extLst>
                  <a:ext uri="{FF2B5EF4-FFF2-40B4-BE49-F238E27FC236}">
                    <a16:creationId xmlns:a16="http://schemas.microsoft.com/office/drawing/2014/main" id="{F6FC2221-385F-E1B1-545D-3BD4B8F85010}"/>
                  </a:ext>
                </a:extLst>
              </p:cNvPr>
              <p:cNvPicPr/>
              <p:nvPr/>
            </p:nvPicPr>
            <p:blipFill>
              <a:blip r:embed="rId5"/>
              <a:stretch>
                <a:fillRect/>
              </a:stretch>
            </p:blipFill>
            <p:spPr>
              <a:xfrm>
                <a:off x="4941182" y="3287052"/>
                <a:ext cx="8632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35AD5F6-BC27-B64C-6725-E62CC5C6A91B}"/>
                  </a:ext>
                </a:extLst>
              </p14:cNvPr>
              <p14:cNvContentPartPr/>
              <p14:nvPr/>
            </p14:nvContentPartPr>
            <p14:xfrm>
              <a:off x="4825622" y="4430412"/>
              <a:ext cx="994680" cy="112320"/>
            </p14:xfrm>
          </p:contentPart>
        </mc:Choice>
        <mc:Fallback xmlns="">
          <p:pic>
            <p:nvPicPr>
              <p:cNvPr id="3" name="Ink 2">
                <a:extLst>
                  <a:ext uri="{FF2B5EF4-FFF2-40B4-BE49-F238E27FC236}">
                    <a16:creationId xmlns:a16="http://schemas.microsoft.com/office/drawing/2014/main" id="{B35AD5F6-BC27-B64C-6725-E62CC5C6A91B}"/>
                  </a:ext>
                </a:extLst>
              </p:cNvPr>
              <p:cNvPicPr/>
              <p:nvPr/>
            </p:nvPicPr>
            <p:blipFill>
              <a:blip r:embed="rId7"/>
              <a:stretch>
                <a:fillRect/>
              </a:stretch>
            </p:blipFill>
            <p:spPr>
              <a:xfrm>
                <a:off x="4807982" y="4412412"/>
                <a:ext cx="1030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B7BF6B0-4C11-1ACE-560A-611255050811}"/>
                  </a:ext>
                </a:extLst>
              </p14:cNvPr>
              <p14:cNvContentPartPr/>
              <p14:nvPr/>
            </p14:nvContentPartPr>
            <p14:xfrm>
              <a:off x="6624542" y="2141172"/>
              <a:ext cx="719640" cy="18360"/>
            </p14:xfrm>
          </p:contentPart>
        </mc:Choice>
        <mc:Fallback xmlns="">
          <p:pic>
            <p:nvPicPr>
              <p:cNvPr id="7" name="Ink 6">
                <a:extLst>
                  <a:ext uri="{FF2B5EF4-FFF2-40B4-BE49-F238E27FC236}">
                    <a16:creationId xmlns:a16="http://schemas.microsoft.com/office/drawing/2014/main" id="{2B7BF6B0-4C11-1ACE-560A-611255050811}"/>
                  </a:ext>
                </a:extLst>
              </p:cNvPr>
              <p:cNvPicPr/>
              <p:nvPr/>
            </p:nvPicPr>
            <p:blipFill>
              <a:blip r:embed="rId9"/>
              <a:stretch>
                <a:fillRect/>
              </a:stretch>
            </p:blipFill>
            <p:spPr>
              <a:xfrm>
                <a:off x="6606542" y="2123532"/>
                <a:ext cx="755280" cy="54000"/>
              </a:xfrm>
              <a:prstGeom prst="rect">
                <a:avLst/>
              </a:prstGeom>
            </p:spPr>
          </p:pic>
        </mc:Fallback>
      </mc:AlternateContent>
      <p:pic>
        <p:nvPicPr>
          <p:cNvPr id="14" name="Picture 13">
            <a:extLst>
              <a:ext uri="{FF2B5EF4-FFF2-40B4-BE49-F238E27FC236}">
                <a16:creationId xmlns:a16="http://schemas.microsoft.com/office/drawing/2014/main" id="{98CB867F-E463-CF31-97D4-8D9ED7595D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3910" y="4785790"/>
            <a:ext cx="7772400" cy="2046578"/>
          </a:xfrm>
          <a:prstGeom prst="rect">
            <a:avLst/>
          </a:prstGeom>
        </p:spPr>
      </p:pic>
    </p:spTree>
    <p:extLst>
      <p:ext uri="{BB962C8B-B14F-4D97-AF65-F5344CB8AC3E}">
        <p14:creationId xmlns:p14="http://schemas.microsoft.com/office/powerpoint/2010/main" val="70388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3352-82BA-5660-F605-B221C0C5B831}"/>
              </a:ext>
            </a:extLst>
          </p:cNvPr>
          <p:cNvSpPr>
            <a:spLocks noGrp="1"/>
          </p:cNvSpPr>
          <p:nvPr>
            <p:ph type="title"/>
          </p:nvPr>
        </p:nvSpPr>
        <p:spPr>
          <a:xfrm>
            <a:off x="609600" y="430924"/>
            <a:ext cx="10972800" cy="851337"/>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What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is</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in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DVFS?</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80066DEF-93D9-3A7F-08E0-C702BD9A4661}"/>
              </a:ext>
            </a:extLst>
          </p:cNvPr>
          <p:cNvPicPr>
            <a:picLocks noChangeAspect="1"/>
          </p:cNvPicPr>
          <p:nvPr/>
        </p:nvPicPr>
        <p:blipFill>
          <a:blip r:embed="rId3"/>
          <a:stretch>
            <a:fillRect/>
          </a:stretch>
        </p:blipFill>
        <p:spPr>
          <a:xfrm>
            <a:off x="1161832" y="2157686"/>
            <a:ext cx="3023914" cy="3023914"/>
          </a:xfrm>
          <a:prstGeom prst="rect">
            <a:avLst/>
          </a:prstGeom>
        </p:spPr>
      </p:pic>
      <p:pic>
        <p:nvPicPr>
          <p:cNvPr id="7" name="Picture 6">
            <a:extLst>
              <a:ext uri="{FF2B5EF4-FFF2-40B4-BE49-F238E27FC236}">
                <a16:creationId xmlns:a16="http://schemas.microsoft.com/office/drawing/2014/main" id="{3C073FA0-DA0D-BCB6-B077-904D479B6AF0}"/>
              </a:ext>
            </a:extLst>
          </p:cNvPr>
          <p:cNvPicPr>
            <a:picLocks noChangeAspect="1"/>
          </p:cNvPicPr>
          <p:nvPr/>
        </p:nvPicPr>
        <p:blipFill>
          <a:blip r:embed="rId4"/>
          <a:stretch>
            <a:fillRect/>
          </a:stretch>
        </p:blipFill>
        <p:spPr>
          <a:xfrm>
            <a:off x="8166099" y="2157686"/>
            <a:ext cx="3023914" cy="3023914"/>
          </a:xfrm>
          <a:prstGeom prst="rect">
            <a:avLst/>
          </a:prstGeom>
        </p:spPr>
      </p:pic>
      <p:pic>
        <p:nvPicPr>
          <p:cNvPr id="8" name="Picture 7">
            <a:extLst>
              <a:ext uri="{FF2B5EF4-FFF2-40B4-BE49-F238E27FC236}">
                <a16:creationId xmlns:a16="http://schemas.microsoft.com/office/drawing/2014/main" id="{63B06076-13D5-1175-B57F-C6F8E0EA2556}"/>
              </a:ext>
            </a:extLst>
          </p:cNvPr>
          <p:cNvPicPr>
            <a:picLocks noChangeAspect="1"/>
          </p:cNvPicPr>
          <p:nvPr/>
        </p:nvPicPr>
        <p:blipFill>
          <a:blip r:embed="rId5"/>
          <a:stretch>
            <a:fillRect/>
          </a:stretch>
        </p:blipFill>
        <p:spPr>
          <a:xfrm>
            <a:off x="5062483" y="2475187"/>
            <a:ext cx="2067034" cy="2067034"/>
          </a:xfrm>
          <a:prstGeom prst="rect">
            <a:avLst/>
          </a:prstGeom>
        </p:spPr>
      </p:pic>
    </p:spTree>
    <p:extLst>
      <p:ext uri="{BB962C8B-B14F-4D97-AF65-F5344CB8AC3E}">
        <p14:creationId xmlns:p14="http://schemas.microsoft.com/office/powerpoint/2010/main" val="326830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764B-D701-1DD3-DE1F-63A75ED3C22A}"/>
              </a:ext>
            </a:extLst>
          </p:cNvPr>
          <p:cNvSpPr>
            <a:spLocks noGrp="1"/>
          </p:cNvSpPr>
          <p:nvPr>
            <p:ph type="title"/>
          </p:nvPr>
        </p:nvSpPr>
        <p:spPr>
          <a:xfrm>
            <a:off x="294289" y="180608"/>
            <a:ext cx="11193517" cy="884864"/>
          </a:xfrm>
        </p:spPr>
        <p:txBody>
          <a:bodyPr>
            <a:normAutofit/>
          </a:bodyPr>
          <a:lstStyle/>
          <a:p>
            <a:r>
              <a:rPr lang="en-US" altLang="zh-TW" sz="4400" dirty="0">
                <a:latin typeface="Verdana" panose="020B0604030504040204" pitchFamily="34" charset="0"/>
                <a:ea typeface="Verdana" panose="020B0604030504040204" pitchFamily="34" charset="0"/>
                <a:cs typeface="Verdana" panose="020B0604030504040204" pitchFamily="34" charset="0"/>
              </a:rPr>
              <a:t>Prediction</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Modeling</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a:t>
            </a:r>
            <a:r>
              <a:rPr lang="zh-TW" altLang="en-US" sz="4400" dirty="0">
                <a:latin typeface="Verdana" panose="020B0604030504040204" pitchFamily="34" charset="0"/>
                <a:cs typeface="Verdana" panose="020B0604030504040204" pitchFamily="34" charset="0"/>
              </a:rPr>
              <a:t> </a:t>
            </a:r>
            <a:r>
              <a:rPr lang="en-US" altLang="zh-TW" sz="4400" dirty="0">
                <a:latin typeface="Verdana" panose="020B0604030504040204" pitchFamily="34" charset="0"/>
                <a:ea typeface="Verdana" panose="020B0604030504040204" pitchFamily="34" charset="0"/>
                <a:cs typeface="Verdana" panose="020B0604030504040204" pitchFamily="34" charset="0"/>
              </a:rPr>
              <a:t>Mechanism</a:t>
            </a:r>
          </a:p>
        </p:txBody>
      </p:sp>
      <p:pic>
        <p:nvPicPr>
          <p:cNvPr id="9218" name="Picture 2">
            <a:extLst>
              <a:ext uri="{FF2B5EF4-FFF2-40B4-BE49-F238E27FC236}">
                <a16:creationId xmlns:a16="http://schemas.microsoft.com/office/drawing/2014/main" id="{FDFF48AF-B801-8153-55AD-DBAFABF9F0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5" r="3293"/>
          <a:stretch/>
        </p:blipFill>
        <p:spPr bwMode="auto">
          <a:xfrm>
            <a:off x="5261479" y="1694884"/>
            <a:ext cx="6653049" cy="37462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7B5C76-65B3-A647-17EE-3CD112D23BAA}"/>
              </a:ext>
            </a:extLst>
          </p:cNvPr>
          <p:cNvSpPr txBox="1"/>
          <p:nvPr/>
        </p:nvSpPr>
        <p:spPr>
          <a:xfrm>
            <a:off x="518159" y="1542484"/>
            <a:ext cx="4602481" cy="4493538"/>
          </a:xfrm>
          <a:prstGeom prst="rect">
            <a:avLst/>
          </a:prstGeom>
          <a:noFill/>
        </p:spPr>
        <p:txBody>
          <a:bodyPr wrap="square">
            <a:spAutoFit/>
          </a:bodyPr>
          <a:lstStyle/>
          <a:p>
            <a:r>
              <a:rPr lang="en-US" sz="2600" dirty="0">
                <a:latin typeface="Verdana" panose="020B0604030504040204" pitchFamily="34" charset="0"/>
                <a:ea typeface="Verdana" panose="020B0604030504040204" pitchFamily="34" charset="0"/>
                <a:cs typeface="Verdana" panose="020B0604030504040204" pitchFamily="34" charset="0"/>
              </a:rPr>
              <a:t>The </a:t>
            </a:r>
            <a:r>
              <a:rPr lang="en-US" altLang="zh-TW" sz="2600" dirty="0">
                <a:latin typeface="Verdana" panose="020B0604030504040204" pitchFamily="34" charset="0"/>
                <a:ea typeface="Verdana" panose="020B0604030504040204" pitchFamily="34" charset="0"/>
                <a:cs typeface="Verdana" panose="020B0604030504040204" pitchFamily="34" charset="0"/>
              </a:rPr>
              <a:t>idea</a:t>
            </a:r>
            <a:r>
              <a:rPr lang="en-US" sz="2600" dirty="0">
                <a:latin typeface="Verdana" panose="020B0604030504040204" pitchFamily="34" charset="0"/>
                <a:ea typeface="Verdana" panose="020B0604030504040204" pitchFamily="34" charset="0"/>
                <a:cs typeface="Verdana" panose="020B0604030504040204" pitchFamily="34" charset="0"/>
              </a:rPr>
              <a:t> of the prediction mechanism </a:t>
            </a:r>
            <a:r>
              <a:rPr lang="en-US" altLang="zh-TW" sz="2600" dirty="0">
                <a:latin typeface="Verdana" panose="020B0604030504040204" pitchFamily="34" charset="0"/>
                <a:ea typeface="Verdana" panose="020B0604030504040204" pitchFamily="34" charset="0"/>
                <a:cs typeface="Verdana" panose="020B0604030504040204" pitchFamily="34" charset="0"/>
              </a:rPr>
              <a:t>is</a:t>
            </a:r>
            <a:r>
              <a:rPr lang="en-US" sz="2600" dirty="0">
                <a:latin typeface="Verdana" panose="020B0604030504040204" pitchFamily="34" charset="0"/>
                <a:ea typeface="Verdana" panose="020B0604030504040204" pitchFamily="34" charset="0"/>
                <a:cs typeface="Verdana" panose="020B0604030504040204" pitchFamily="34" charset="0"/>
              </a:rPr>
              <a:t> to predict the utilization of CPUs by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using a migrator</a:t>
            </a:r>
            <a:r>
              <a:rPr lang="en-US" sz="2600" dirty="0">
                <a:latin typeface="Verdana" panose="020B0604030504040204" pitchFamily="34" charset="0"/>
                <a:ea typeface="Verdana" panose="020B0604030504040204" pitchFamily="34" charset="0"/>
                <a:cs typeface="Verdana" panose="020B0604030504040204" pitchFamily="34" charset="0"/>
              </a:rPr>
              <a:t>, which proactively </a:t>
            </a:r>
            <a:r>
              <a:rPr lang="en-US" sz="2600" b="1" dirty="0">
                <a:solidFill>
                  <a:srgbClr val="FF0000"/>
                </a:solidFill>
                <a:latin typeface="Verdana" panose="020B0604030504040204" pitchFamily="34" charset="0"/>
                <a:ea typeface="Verdana" panose="020B0604030504040204" pitchFamily="34" charset="0"/>
                <a:cs typeface="Verdana" panose="020B0604030504040204" pitchFamily="34" charset="0"/>
              </a:rPr>
              <a:t>mitigates the processes </a:t>
            </a:r>
            <a:r>
              <a:rPr lang="en-US" sz="2600" dirty="0">
                <a:latin typeface="Verdana" panose="020B0604030504040204" pitchFamily="34" charset="0"/>
                <a:ea typeface="Verdana" panose="020B0604030504040204" pitchFamily="34" charset="0"/>
                <a:cs typeface="Verdana" panose="020B0604030504040204" pitchFamily="34" charset="0"/>
              </a:rPr>
              <a:t>into available CPU cores, the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idle cores will be shut down</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or</a:t>
            </a:r>
            <a:r>
              <a:rPr lang="zh-TW" altLang="en-US" sz="2600" dirty="0">
                <a:solidFill>
                  <a:srgbClr val="FF0000"/>
                </a:solidFill>
                <a:latin typeface="Verdana" panose="020B0604030504040204" pitchFamily="34" charset="0"/>
                <a:cs typeface="Verdana" panose="020B0604030504040204" pitchFamily="34" charset="0"/>
              </a:rPr>
              <a:t> </a:t>
            </a:r>
            <a:r>
              <a:rPr lang="en-US" altLang="zh-TW" sz="2600" dirty="0">
                <a:solidFill>
                  <a:srgbClr val="FF0000"/>
                </a:solidFill>
                <a:latin typeface="Verdana" panose="020B0604030504040204" pitchFamily="34" charset="0"/>
                <a:ea typeface="Verdana" panose="020B0604030504040204" pitchFamily="34" charset="0"/>
                <a:cs typeface="Verdana" panose="020B0604030504040204" pitchFamily="34" charset="0"/>
              </a:rPr>
              <a:t>standby</a:t>
            </a:r>
            <a:r>
              <a:rPr lang="zh-TW" altLang="en-US" sz="2600" dirty="0">
                <a:solidFill>
                  <a:srgbClr val="FF0000"/>
                </a:solidFill>
                <a:latin typeface="Verdana" panose="020B0604030504040204" pitchFamily="34" charset="0"/>
                <a:cs typeface="Verdana" panose="020B0604030504040204" pitchFamily="34" charset="0"/>
              </a:rPr>
              <a:t> </a:t>
            </a:r>
            <a:r>
              <a:rPr lang="en-US" sz="2600" dirty="0">
                <a:latin typeface="Verdana" panose="020B0604030504040204" pitchFamily="34" charset="0"/>
                <a:ea typeface="Verdana" panose="020B0604030504040204" pitchFamily="34" charset="0"/>
                <a:cs typeface="Verdana" panose="020B0604030504040204" pitchFamily="34" charset="0"/>
              </a:rPr>
              <a:t>and </a:t>
            </a:r>
            <a:r>
              <a:rPr lang="en-US" sz="2600" dirty="0">
                <a:solidFill>
                  <a:srgbClr val="FF0000"/>
                </a:solidFill>
                <a:latin typeface="Verdana" panose="020B0604030504040204" pitchFamily="34" charset="0"/>
                <a:ea typeface="Verdana" panose="020B0604030504040204" pitchFamily="34" charset="0"/>
                <a:cs typeface="Verdana" panose="020B0604030504040204" pitchFamily="34" charset="0"/>
              </a:rPr>
              <a:t>power consumption could be reduced</a:t>
            </a:r>
            <a:r>
              <a:rPr lang="en-US" sz="26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138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3E6C-422C-E3A2-817D-6371020742E0}"/>
              </a:ext>
            </a:extLst>
          </p:cNvPr>
          <p:cNvSpPr>
            <a:spLocks noGrp="1"/>
          </p:cNvSpPr>
          <p:nvPr>
            <p:ph type="title"/>
          </p:nvPr>
        </p:nvSpPr>
        <p:spPr>
          <a:xfrm>
            <a:off x="609600" y="356164"/>
            <a:ext cx="10972800" cy="832313"/>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Effectiveness of Prediction Modeling</a:t>
            </a:r>
          </a:p>
        </p:txBody>
      </p:sp>
      <p:pic>
        <p:nvPicPr>
          <p:cNvPr id="10242" name="Picture 2">
            <a:extLst>
              <a:ext uri="{FF2B5EF4-FFF2-40B4-BE49-F238E27FC236}">
                <a16:creationId xmlns:a16="http://schemas.microsoft.com/office/drawing/2014/main" id="{E6F9AA9B-CB45-69A5-84F6-715CBE288C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115543"/>
            <a:ext cx="5129048" cy="39701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9F11D96-2910-59B6-97B0-9AE2456E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149" y="2146389"/>
            <a:ext cx="5089197" cy="3939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7753E75-2EC5-FB2A-CB0E-42FE4C3CF36F}"/>
              </a:ext>
            </a:extLst>
          </p:cNvPr>
          <p:cNvCxnSpPr>
            <a:cxnSpLocks/>
          </p:cNvCxnSpPr>
          <p:nvPr/>
        </p:nvCxnSpPr>
        <p:spPr>
          <a:xfrm flipH="1">
            <a:off x="6568966" y="4309241"/>
            <a:ext cx="43197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BA1F41-CC04-8A28-AF33-4FD49457494D}"/>
              </a:ext>
            </a:extLst>
          </p:cNvPr>
          <p:cNvSpPr txBox="1"/>
          <p:nvPr/>
        </p:nvSpPr>
        <p:spPr>
          <a:xfrm>
            <a:off x="6761436" y="3915945"/>
            <a:ext cx="1839311" cy="369332"/>
          </a:xfrm>
          <a:prstGeom prst="rect">
            <a:avLst/>
          </a:prstGeom>
          <a:noFill/>
        </p:spPr>
        <p:txBody>
          <a:bodyPr wrap="square" rtlCol="0">
            <a:spAutoFit/>
          </a:bodyPr>
          <a:lstStyle/>
          <a:p>
            <a:r>
              <a:rPr lang="en-US" b="1" dirty="0">
                <a:solidFill>
                  <a:srgbClr val="FF0000"/>
                </a:solidFill>
                <a:latin typeface="+mj-lt"/>
              </a:rPr>
              <a:t>About 13%</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59C646D-7729-D4BB-253E-0C69FF1E7AF3}"/>
                  </a:ext>
                </a:extLst>
              </p14:cNvPr>
              <p14:cNvContentPartPr/>
              <p14:nvPr/>
            </p14:nvContentPartPr>
            <p14:xfrm>
              <a:off x="3427022" y="3235316"/>
              <a:ext cx="2104920" cy="788400"/>
            </p14:xfrm>
          </p:contentPart>
        </mc:Choice>
        <mc:Fallback xmlns="">
          <p:pic>
            <p:nvPicPr>
              <p:cNvPr id="14" name="Ink 13">
                <a:extLst>
                  <a:ext uri="{FF2B5EF4-FFF2-40B4-BE49-F238E27FC236}">
                    <a16:creationId xmlns:a16="http://schemas.microsoft.com/office/drawing/2014/main" id="{959C646D-7729-D4BB-253E-0C69FF1E7AF3}"/>
                  </a:ext>
                </a:extLst>
              </p:cNvPr>
              <p:cNvPicPr/>
              <p:nvPr/>
            </p:nvPicPr>
            <p:blipFill>
              <a:blip r:embed="rId6"/>
              <a:stretch>
                <a:fillRect/>
              </a:stretch>
            </p:blipFill>
            <p:spPr>
              <a:xfrm>
                <a:off x="3409022" y="3217676"/>
                <a:ext cx="2140560" cy="824040"/>
              </a:xfrm>
              <a:prstGeom prst="rect">
                <a:avLst/>
              </a:prstGeom>
            </p:spPr>
          </p:pic>
        </mc:Fallback>
      </mc:AlternateContent>
    </p:spTree>
    <p:extLst>
      <p:ext uri="{BB962C8B-B14F-4D97-AF65-F5344CB8AC3E}">
        <p14:creationId xmlns:p14="http://schemas.microsoft.com/office/powerpoint/2010/main" val="348027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B64F-5083-6795-1B3B-76BA997AA1B8}"/>
              </a:ext>
            </a:extLst>
          </p:cNvPr>
          <p:cNvSpPr>
            <a:spLocks noGrp="1"/>
          </p:cNvSpPr>
          <p:nvPr>
            <p:ph type="title"/>
          </p:nvPr>
        </p:nvSpPr>
        <p:spPr>
          <a:xfrm>
            <a:off x="609600" y="341147"/>
            <a:ext cx="10972800" cy="748230"/>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Discussion</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&amp;</a:t>
            </a:r>
            <a:r>
              <a:rPr lang="zh-TW" altLang="en-US" dirty="0">
                <a:latin typeface="Verdana" panose="020B0604030504040204" pitchFamily="34" charset="0"/>
                <a:cs typeface="Verdana" panose="020B0604030504040204" pitchFamily="34" charset="0"/>
              </a:rPr>
              <a:t> </a:t>
            </a:r>
            <a:r>
              <a:rPr lang="en-US" altLang="zh-TW" dirty="0">
                <a:latin typeface="Verdana" panose="020B0604030504040204" pitchFamily="34" charset="0"/>
                <a:ea typeface="Verdana" panose="020B0604030504040204" pitchFamily="34" charset="0"/>
                <a:cs typeface="Verdana" panose="020B0604030504040204" pitchFamily="34" charset="0"/>
              </a:rPr>
              <a:t>Conclusion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3049E1B8-4846-BE5E-E59D-4077DBF76ADA}"/>
              </a:ext>
            </a:extLst>
          </p:cNvPr>
          <p:cNvSpPr>
            <a:spLocks noGrp="1"/>
          </p:cNvSpPr>
          <p:nvPr>
            <p:ph idx="1"/>
          </p:nvPr>
        </p:nvSpPr>
        <p:spPr>
          <a:xfrm>
            <a:off x="609600" y="1219201"/>
            <a:ext cx="10972800" cy="5105400"/>
          </a:xfrm>
        </p:spPr>
        <p:txBody>
          <a:bodyPr>
            <a:normAutofit lnSpcReduction="10000"/>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NUMA Optimizations: It emphasizes the significance of optimizing for reduced remote access over minimizing CPU contention in NUMA systems for enhancing performance and energy efficiency.</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DVFS Analysis: The paper discusses the limitations of Dynamic Voltage and Frequency Scaling (DVFS) due to advancements in CPU and platform architectures. It suggests that simple power management policies may offer better energy savings.</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Predictive Models for Energy Savings: It highlights the potential of using machine learning-based predictive models to forecast system workload and dynamically adjust resources, thereby achieving significant energy savings.</a:t>
            </a:r>
            <a:br>
              <a:rPr lang="en-US" sz="2400" dirty="0">
                <a:latin typeface="Verdana" panose="020B0604030504040204" pitchFamily="34" charset="0"/>
                <a:ea typeface="Verdana" panose="020B0604030504040204" pitchFamily="34" charset="0"/>
                <a:cs typeface="Verdana" panose="020B0604030504040204" pitchFamily="34" charset="0"/>
              </a:rPr>
            </a:b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4130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D50C-6F18-F4F7-6B3A-D27A68869540}"/>
              </a:ext>
            </a:extLst>
          </p:cNvPr>
          <p:cNvSpPr>
            <a:spLocks noGrp="1"/>
          </p:cNvSpPr>
          <p:nvPr>
            <p:ph type="title"/>
          </p:nvPr>
        </p:nvSpPr>
        <p:spPr>
          <a:xfrm>
            <a:off x="609600" y="365259"/>
            <a:ext cx="10972800" cy="700006"/>
          </a:xfrm>
        </p:spPr>
        <p:txBody>
          <a:bodyPr>
            <a:normAutofit fontScale="90000"/>
          </a:bodyPr>
          <a:lstStyle/>
          <a:p>
            <a:r>
              <a:rPr lang="en-US" altLang="zh-TW" dirty="0">
                <a:latin typeface="Verdana" panose="020B0604030504040204" pitchFamily="34" charset="0"/>
                <a:ea typeface="Verdana" panose="020B0604030504040204" pitchFamily="34" charset="0"/>
                <a:cs typeface="Verdana" panose="020B0604030504040204" pitchFamily="34" charset="0"/>
              </a:rPr>
              <a:t>References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a:extLst>
              <a:ext uri="{FF2B5EF4-FFF2-40B4-BE49-F238E27FC236}">
                <a16:creationId xmlns:a16="http://schemas.microsoft.com/office/drawing/2014/main" id="{8795D231-88FC-224F-6C35-C357447C7AE7}"/>
              </a:ext>
            </a:extLst>
          </p:cNvPr>
          <p:cNvSpPr>
            <a:spLocks noGrp="1"/>
          </p:cNvSpPr>
          <p:nvPr>
            <p:ph idx="1"/>
          </p:nvPr>
        </p:nvSpPr>
        <p:spPr>
          <a:xfrm>
            <a:off x="609600" y="1398494"/>
            <a:ext cx="10972800" cy="4744244"/>
          </a:xfrm>
        </p:spPr>
        <p:txBody>
          <a:bodyPr>
            <a:normAutofit fontScale="92500" lnSpcReduction="10000"/>
          </a:bodyPr>
          <a:lstStyle/>
          <a:p>
            <a:r>
              <a:rPr lang="en-US" sz="2800" dirty="0">
                <a:latin typeface="Verdana" panose="020B0604030504040204" pitchFamily="34" charset="0"/>
                <a:ea typeface="Verdana" panose="020B0604030504040204" pitchFamily="34" charset="0"/>
                <a:cs typeface="Verdana" panose="020B0604030504040204" pitchFamily="34" charset="0"/>
              </a:rPr>
              <a:t>[1] J. Qian, H. Jiang, W. </a:t>
            </a:r>
            <a:r>
              <a:rPr lang="en-US" sz="2800" dirty="0" err="1">
                <a:latin typeface="Verdana" panose="020B0604030504040204" pitchFamily="34" charset="0"/>
                <a:ea typeface="Verdana" panose="020B0604030504040204" pitchFamily="34" charset="0"/>
                <a:cs typeface="Verdana" panose="020B0604030504040204" pitchFamily="34" charset="0"/>
              </a:rPr>
              <a:t>Srisa</a:t>
            </a:r>
            <a:r>
              <a:rPr lang="en-US" sz="2800" dirty="0">
                <a:latin typeface="Verdana" panose="020B0604030504040204" pitchFamily="34" charset="0"/>
                <a:ea typeface="Verdana" panose="020B0604030504040204" pitchFamily="34" charset="0"/>
                <a:cs typeface="Verdana" panose="020B0604030504040204" pitchFamily="34" charset="0"/>
              </a:rPr>
              <a:t>-an, and S. Seth, "Energy-efficient I/O Thread Schedulers for </a:t>
            </a:r>
            <a:r>
              <a:rPr lang="en-US" sz="2800" dirty="0" err="1">
                <a:latin typeface="Verdana" panose="020B0604030504040204" pitchFamily="34" charset="0"/>
                <a:ea typeface="Verdana" panose="020B0604030504040204" pitchFamily="34" charset="0"/>
                <a:cs typeface="Verdana" panose="020B0604030504040204" pitchFamily="34" charset="0"/>
              </a:rPr>
              <a:t>NVMe</a:t>
            </a:r>
            <a:r>
              <a:rPr lang="en-US" sz="2800" dirty="0">
                <a:latin typeface="Verdana" panose="020B0604030504040204" pitchFamily="34" charset="0"/>
                <a:ea typeface="Verdana" panose="020B0604030504040204" pitchFamily="34" charset="0"/>
                <a:cs typeface="Verdana" panose="020B0604030504040204" pitchFamily="34" charset="0"/>
              </a:rPr>
              <a:t> SSDs on NUMA.",2017.</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2</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D.</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Gaurav,</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–P.</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Kishore,</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R.</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err="1">
                <a:latin typeface="Verdana" panose="020B0604030504040204" pitchFamily="34" charset="0"/>
                <a:ea typeface="Verdana" panose="020B0604030504040204" pitchFamily="34" charset="0"/>
                <a:cs typeface="Verdana" panose="020B0604030504040204" pitchFamily="34" charset="0"/>
              </a:rPr>
              <a:t>Tajana</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a:latin typeface="Verdana" panose="020B0604030504040204" pitchFamily="34" charset="0"/>
                <a:ea typeface="Verdana" panose="020B0604030504040204" pitchFamily="34" charset="0"/>
                <a:cs typeface="Verdana" panose="020B0604030504040204" pitchFamily="34" charset="0"/>
              </a:rPr>
              <a:t>“Analysis of Dynamic Voltage Scaling for System Level Energy Management”, 2008</a:t>
            </a:r>
          </a:p>
          <a:p>
            <a:r>
              <a:rPr lang="en-US" sz="2800" dirty="0">
                <a:latin typeface="Verdana" panose="020B0604030504040204" pitchFamily="34" charset="0"/>
                <a:ea typeface="Verdana" panose="020B0604030504040204" pitchFamily="34" charset="0"/>
                <a:cs typeface="Verdana" panose="020B0604030504040204" pitchFamily="34" charset="0"/>
              </a:rPr>
              <a:t>[</a:t>
            </a:r>
            <a:r>
              <a:rPr lang="en-US" altLang="zh-TW" sz="2800" dirty="0">
                <a:latin typeface="Verdana" panose="020B0604030504040204" pitchFamily="34" charset="0"/>
                <a:ea typeface="Verdana" panose="020B0604030504040204" pitchFamily="34" charset="0"/>
                <a:cs typeface="Verdana" panose="020B0604030504040204" pitchFamily="34" charset="0"/>
              </a:rPr>
              <a:t>3</a:t>
            </a:r>
            <a:r>
              <a:rPr lang="en-US" sz="2800" dirty="0">
                <a:latin typeface="Verdana" panose="020B0604030504040204" pitchFamily="34" charset="0"/>
                <a:ea typeface="Verdana" panose="020B0604030504040204" pitchFamily="34" charset="0"/>
                <a:cs typeface="Verdana" panose="020B0604030504040204" pitchFamily="34" charset="0"/>
              </a:rPr>
              <a:t>] D. -M. Bui, T. Huynh-The, S. Lee, Y. Yoon and S. Jun</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zh-TW" altLang="en-US" sz="2800" dirty="0">
                <a:latin typeface="Verdana" panose="020B0604030504040204" pitchFamily="34" charset="0"/>
                <a:ea typeface="Verdana" panose="020B0604030504040204" pitchFamily="34" charset="0"/>
                <a:cs typeface="Verdana" panose="020B0604030504040204" pitchFamily="34" charset="0"/>
              </a:rPr>
              <a:t> </a:t>
            </a:r>
            <a:r>
              <a:rPr lang="en-US" altLang="zh-TW" sz="2800" dirty="0">
                <a:latin typeface="Verdana" panose="020B0604030504040204" pitchFamily="34" charset="0"/>
                <a:ea typeface="Verdana" panose="020B0604030504040204" pitchFamily="34" charset="0"/>
                <a:cs typeface="Verdana" panose="020B0604030504040204" pitchFamily="34" charset="0"/>
              </a:rPr>
              <a:t>”</a:t>
            </a:r>
            <a:r>
              <a:rPr lang="en-US" sz="2800" dirty="0">
                <a:latin typeface="Verdana" panose="020B0604030504040204" pitchFamily="34" charset="0"/>
                <a:ea typeface="Verdana" panose="020B0604030504040204" pitchFamily="34" charset="0"/>
                <a:cs typeface="Verdana" panose="020B0604030504040204" pitchFamily="34" charset="0"/>
              </a:rPr>
              <a:t>Energy Savings in Processor Based on Prediction Technique," 2016.</a:t>
            </a:r>
          </a:p>
          <a:p>
            <a:r>
              <a:rPr lang="en-US" altLang="zh-TW" sz="2800">
                <a:latin typeface="Verdana" panose="020B0604030504040204" pitchFamily="34" charset="0"/>
                <a:ea typeface="Verdana" panose="020B0604030504040204" pitchFamily="34" charset="0"/>
                <a:cs typeface="Verdana" panose="020B0604030504040204" pitchFamily="34" charset="0"/>
              </a:rPr>
              <a:t>[4] https://zhuanlan.zhihu.com/p/372441187</a:t>
            </a:r>
            <a:endParaRPr lang="en-US" sz="2800" dirty="0">
              <a:latin typeface="Verdana" panose="020B0604030504040204" pitchFamily="34" charset="0"/>
              <a:ea typeface="Verdana" panose="020B0604030504040204" pitchFamily="34" charset="0"/>
              <a:cs typeface="Verdana" panose="020B0604030504040204" pitchFamily="34" charset="0"/>
            </a:endParaRPr>
          </a:p>
          <a:p>
            <a:br>
              <a:rPr lang="en-US" sz="2800" dirty="0">
                <a:latin typeface="Verdana" panose="020B0604030504040204" pitchFamily="34" charset="0"/>
                <a:ea typeface="Verdana" panose="020B0604030504040204" pitchFamily="34" charset="0"/>
                <a:cs typeface="Verdana" panose="020B0604030504040204" pitchFamily="34" charset="0"/>
              </a:rPr>
            </a:b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856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26A892-10DB-4D8F-8589-C84BC5328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81DF3-0512-8C97-2CAB-A2ADBF565A93}"/>
              </a:ext>
            </a:extLst>
          </p:cNvPr>
          <p:cNvSpPr>
            <a:spLocks noGrp="1"/>
          </p:cNvSpPr>
          <p:nvPr>
            <p:ph type="title"/>
          </p:nvPr>
        </p:nvSpPr>
        <p:spPr>
          <a:xfrm>
            <a:off x="612648" y="557783"/>
            <a:ext cx="10969752" cy="3130807"/>
          </a:xfrm>
        </p:spPr>
        <p:txBody>
          <a:bodyPr vert="horz" lIns="91440" tIns="45720" rIns="91440" bIns="45720" rtlCol="0" anchor="b">
            <a:normAutofit/>
          </a:bodyPr>
          <a:lstStyle/>
          <a:p>
            <a:r>
              <a:rPr lang="en-US" sz="5400" dirty="0">
                <a:latin typeface="Verdana" panose="020B0604030504040204" pitchFamily="34" charset="0"/>
                <a:ea typeface="Verdana" panose="020B0604030504040204" pitchFamily="34" charset="0"/>
                <a:cs typeface="Verdana" panose="020B0604030504040204" pitchFamily="34" charset="0"/>
              </a:rPr>
              <a:t>Introduction</a:t>
            </a:r>
          </a:p>
        </p:txBody>
      </p:sp>
    </p:spTree>
    <p:extLst>
      <p:ext uri="{BB962C8B-B14F-4D97-AF65-F5344CB8AC3E}">
        <p14:creationId xmlns:p14="http://schemas.microsoft.com/office/powerpoint/2010/main" val="132581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50F5-FECB-0E9D-9800-2B88449292CA}"/>
              </a:ext>
            </a:extLst>
          </p:cNvPr>
          <p:cNvSpPr>
            <a:spLocks noGrp="1"/>
          </p:cNvSpPr>
          <p:nvPr>
            <p:ph type="title"/>
          </p:nvPr>
        </p:nvSpPr>
        <p:spPr>
          <a:xfrm>
            <a:off x="609600" y="588580"/>
            <a:ext cx="10972800" cy="67400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Why we care about energy? </a:t>
            </a:r>
          </a:p>
        </p:txBody>
      </p:sp>
      <p:sp>
        <p:nvSpPr>
          <p:cNvPr id="3" name="Content Placeholder 2">
            <a:extLst>
              <a:ext uri="{FF2B5EF4-FFF2-40B4-BE49-F238E27FC236}">
                <a16:creationId xmlns:a16="http://schemas.microsoft.com/office/drawing/2014/main" id="{C57DB943-E35C-2747-E975-0F77403340B9}"/>
              </a:ext>
            </a:extLst>
          </p:cNvPr>
          <p:cNvSpPr>
            <a:spLocks noGrp="1"/>
          </p:cNvSpPr>
          <p:nvPr>
            <p:ph idx="1"/>
          </p:nvPr>
        </p:nvSpPr>
        <p:spPr/>
        <p:txBody>
          <a:bodyPr vert="horz" lIns="91440" tIns="45720" rIns="91440" bIns="45720" rtlCol="0" anchor="t">
            <a:normAutofit/>
          </a:bodyPr>
          <a:lstStyle/>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Environmental Impact</a:t>
            </a:r>
          </a:p>
          <a:p>
            <a:pPr marL="171450" indent="-171450">
              <a:buFont typeface="Arial" panose="020B0504020202020204" pitchFamily="34" charset="0"/>
              <a:buChar char="•"/>
            </a:pPr>
            <a:endParaRPr lang="en-US" sz="50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504020202020204" pitchFamily="34" charset="0"/>
              <a:buChar char="•"/>
            </a:pPr>
            <a:r>
              <a:rPr lang="en-US" sz="4800" b="1" dirty="0">
                <a:solidFill>
                  <a:srgbClr val="0D0D0D"/>
                </a:solidFill>
                <a:latin typeface="Verdana" panose="020B0604030504040204" pitchFamily="34" charset="0"/>
                <a:ea typeface="Verdana" panose="020B0604030504040204" pitchFamily="34" charset="0"/>
                <a:cs typeface="Verdana" panose="020B0604030504040204" pitchFamily="34" charset="0"/>
              </a:rPr>
              <a:t>Economic Costs</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DC58E78A-80D5-2C3A-BEE6-8A6480FA6B66}"/>
              </a:ext>
            </a:extLst>
          </p:cNvPr>
          <p:cNvPicPr>
            <a:picLocks noChangeAspect="1"/>
          </p:cNvPicPr>
          <p:nvPr/>
        </p:nvPicPr>
        <p:blipFill>
          <a:blip r:embed="rId3"/>
          <a:stretch>
            <a:fillRect/>
          </a:stretch>
        </p:blipFill>
        <p:spPr>
          <a:xfrm>
            <a:off x="7066456" y="3733800"/>
            <a:ext cx="1604579" cy="1604579"/>
          </a:xfrm>
          <a:prstGeom prst="rect">
            <a:avLst/>
          </a:prstGeom>
        </p:spPr>
      </p:pic>
      <p:pic>
        <p:nvPicPr>
          <p:cNvPr id="5" name="Picture 4">
            <a:extLst>
              <a:ext uri="{FF2B5EF4-FFF2-40B4-BE49-F238E27FC236}">
                <a16:creationId xmlns:a16="http://schemas.microsoft.com/office/drawing/2014/main" id="{745FE2D0-AD16-C116-563D-998D267597C5}"/>
              </a:ext>
            </a:extLst>
          </p:cNvPr>
          <p:cNvPicPr>
            <a:picLocks noChangeAspect="1"/>
          </p:cNvPicPr>
          <p:nvPr/>
        </p:nvPicPr>
        <p:blipFill>
          <a:blip r:embed="rId4"/>
          <a:stretch>
            <a:fillRect/>
          </a:stretch>
        </p:blipFill>
        <p:spPr>
          <a:xfrm>
            <a:off x="9546897" y="1582683"/>
            <a:ext cx="1880476" cy="1880476"/>
          </a:xfrm>
          <a:prstGeom prst="rect">
            <a:avLst/>
          </a:prstGeom>
        </p:spPr>
      </p:pic>
    </p:spTree>
    <p:extLst>
      <p:ext uri="{BB962C8B-B14F-4D97-AF65-F5344CB8AC3E}">
        <p14:creationId xmlns:p14="http://schemas.microsoft.com/office/powerpoint/2010/main" val="213561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55962"/>
            <a:ext cx="6989379" cy="3946076"/>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4400" b="1"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3200" dirty="0" err="1">
                <a:latin typeface="Verdana" panose="020B0604030504040204" pitchFamily="34" charset="0"/>
                <a:ea typeface="Verdana" panose="020B0604030504040204" pitchFamily="34" charset="0"/>
                <a:cs typeface="Verdana" panose="020B0604030504040204" pitchFamily="34" charset="0"/>
              </a:rPr>
              <a:t>NVMe</a:t>
            </a:r>
            <a:r>
              <a:rPr lang="en-US" sz="3200"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84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3CD2-ED9B-8FCC-071D-239C4EF80689}"/>
              </a:ext>
            </a:extLst>
          </p:cNvPr>
          <p:cNvSpPr>
            <a:spLocks noGrp="1"/>
          </p:cNvSpPr>
          <p:nvPr>
            <p:ph type="title"/>
          </p:nvPr>
        </p:nvSpPr>
        <p:spPr>
          <a:xfrm>
            <a:off x="694123" y="431149"/>
            <a:ext cx="10972800" cy="758740"/>
          </a:xfrm>
        </p:spPr>
        <p:txBody>
          <a:bodyPr>
            <a:noAutofit/>
          </a:bodyPr>
          <a:lstStyle/>
          <a:p>
            <a:r>
              <a:rPr lang="en-US" sz="5000" dirty="0">
                <a:latin typeface="Verdana" panose="020B0604030504040204" pitchFamily="34" charset="0"/>
                <a:ea typeface="Verdana" panose="020B0604030504040204" pitchFamily="34" charset="0"/>
                <a:cs typeface="Verdana" panose="020B0604030504040204" pitchFamily="34" charset="0"/>
              </a:rPr>
              <a:t>What is NUMA?</a:t>
            </a:r>
          </a:p>
        </p:txBody>
      </p:sp>
      <p:pic>
        <p:nvPicPr>
          <p:cNvPr id="4" name="Content Placeholder 3" descr="A diagram of a computer network&#10;&#10;Description automatically generated">
            <a:extLst>
              <a:ext uri="{FF2B5EF4-FFF2-40B4-BE49-F238E27FC236}">
                <a16:creationId xmlns:a16="http://schemas.microsoft.com/office/drawing/2014/main" id="{8F786BAE-64EF-308E-1206-C5DF1AE4BD9B}"/>
              </a:ext>
            </a:extLst>
          </p:cNvPr>
          <p:cNvPicPr>
            <a:picLocks noGrp="1" noChangeAspect="1"/>
          </p:cNvPicPr>
          <p:nvPr>
            <p:ph idx="1"/>
          </p:nvPr>
        </p:nvPicPr>
        <p:blipFill rotWithShape="1">
          <a:blip r:embed="rId3"/>
          <a:srcRect l="2721" t="5215" r="2464" b="6135"/>
          <a:stretch/>
        </p:blipFill>
        <p:spPr>
          <a:xfrm>
            <a:off x="6491933" y="1831154"/>
            <a:ext cx="5319124" cy="3329425"/>
          </a:xfrm>
        </p:spPr>
      </p:pic>
      <p:sp>
        <p:nvSpPr>
          <p:cNvPr id="5" name="TextBox 4">
            <a:extLst>
              <a:ext uri="{FF2B5EF4-FFF2-40B4-BE49-F238E27FC236}">
                <a16:creationId xmlns:a16="http://schemas.microsoft.com/office/drawing/2014/main" id="{CF95CC97-84CC-2DB2-D966-69B13F6F330E}"/>
              </a:ext>
            </a:extLst>
          </p:cNvPr>
          <p:cNvSpPr txBox="1"/>
          <p:nvPr/>
        </p:nvSpPr>
        <p:spPr>
          <a:xfrm>
            <a:off x="548403" y="1391143"/>
            <a:ext cx="60478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SMP:</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SMP systems have CPUs sharing the same memory resources via a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single memory bus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Ensures equal memory access speeds for all processors, hence "symmetric."</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Memory access conflicts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increase with the number of CPUs, reducing efficiency and performance.</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
        <p:nvSpPr>
          <p:cNvPr id="6" name="TextBox 5">
            <a:extLst>
              <a:ext uri="{FF2B5EF4-FFF2-40B4-BE49-F238E27FC236}">
                <a16:creationId xmlns:a16="http://schemas.microsoft.com/office/drawing/2014/main" id="{A4AEE279-91B3-AF76-F868-CF123A4760A6}"/>
              </a:ext>
            </a:extLst>
          </p:cNvPr>
          <p:cNvSpPr txBox="1"/>
          <p:nvPr/>
        </p:nvSpPr>
        <p:spPr>
          <a:xfrm>
            <a:off x="548403" y="3677895"/>
            <a:ext cx="6047892"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Non-Uniform Memory Access (NUMA) :</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NUMA divides CPUs into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multiple nodes</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 each with its own independent memory space.</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Allows for high-speed interconnect communication between nodes.</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CPU memory access speed varies depending on the node: local node access is fastest,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remote node access is slower</a:t>
            </a: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a:buChar char="•"/>
            </a:pPr>
            <a:r>
              <a:rPr lang="en-US" dirty="0">
                <a:solidFill>
                  <a:srgbClr val="0D0D0D"/>
                </a:solidFill>
                <a:latin typeface="Verdana" panose="020B0604030504040204" pitchFamily="34" charset="0"/>
                <a:ea typeface="Verdana" panose="020B0604030504040204" pitchFamily="34" charset="0"/>
                <a:cs typeface="Verdana" panose="020B0604030504040204" pitchFamily="34" charset="0"/>
              </a:rPr>
              <a:t>Efficiency suffers when accessing memory from remote nodes due to slower speeds.</a:t>
            </a:r>
            <a:endParaRPr lang="en-US" sz="2800" dirty="0">
              <a:latin typeface="Verdana" panose="020B0604030504040204" pitchFamily="34" charset="0"/>
              <a:ea typeface="Verdana" panose="020B0604030504040204" pitchFamily="34" charset="0"/>
              <a:cs typeface="Verdana" panose="020B0604030504040204" pitchFamily="34" charset="0"/>
            </a:endParaRPr>
          </a:p>
          <a:p>
            <a:pPr algn="l"/>
            <a:endParaRPr lang="en-US" sz="2400" dirty="0"/>
          </a:p>
        </p:txBody>
      </p:sp>
    </p:spTree>
    <p:extLst>
      <p:ext uri="{BB962C8B-B14F-4D97-AF65-F5344CB8AC3E}">
        <p14:creationId xmlns:p14="http://schemas.microsoft.com/office/powerpoint/2010/main" val="20627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90986C2-D449-A4DD-4B4E-6674C469C822}"/>
              </a:ext>
            </a:extLst>
          </p:cNvPr>
          <p:cNvSpPr>
            <a:spLocks noGrp="1"/>
          </p:cNvSpPr>
          <p:nvPr>
            <p:ph idx="1"/>
          </p:nvPr>
        </p:nvSpPr>
        <p:spPr>
          <a:xfrm>
            <a:off x="409903" y="1486094"/>
            <a:ext cx="7851227" cy="4036534"/>
          </a:xfrm>
        </p:spPr>
        <p:txBody>
          <a:bodyPr vert="horz" lIns="91440" tIns="45720" rIns="91440" bIns="45720" rtlCol="0" anchor="t">
            <a:normAutofit/>
          </a:bodyPr>
          <a:lstStyle/>
          <a:p>
            <a:pPr marL="342900" indent="-342900">
              <a:buFont typeface="Arial,Sans-Serif"/>
              <a:buChar char="•"/>
            </a:pPr>
            <a:r>
              <a:rPr lang="en-US" sz="3600" dirty="0">
                <a:latin typeface="Verdana" panose="020B0604030504040204" pitchFamily="34" charset="0"/>
                <a:ea typeface="Verdana" panose="020B0604030504040204" pitchFamily="34" charset="0"/>
                <a:cs typeface="Verdana" panose="020B0604030504040204" pitchFamily="34" charset="0"/>
              </a:rPr>
              <a:t>NUMA Optimizations</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NUMA Background</a:t>
            </a:r>
          </a:p>
          <a:p>
            <a:pPr marL="571500" lvl="1" indent="-342900">
              <a:buFont typeface="Courier New,monospace"/>
              <a:buChar char="o"/>
            </a:pPr>
            <a:r>
              <a:rPr lang="en-US" sz="4400" b="1" dirty="0" err="1">
                <a:latin typeface="Verdana" panose="020B0604030504040204" pitchFamily="34" charset="0"/>
                <a:ea typeface="Verdana" panose="020B0604030504040204" pitchFamily="34" charset="0"/>
                <a:cs typeface="Verdana" panose="020B0604030504040204" pitchFamily="34" charset="0"/>
              </a:rPr>
              <a:t>NVMe</a:t>
            </a:r>
            <a:r>
              <a:rPr lang="en-US" sz="4400" b="1" dirty="0">
                <a:latin typeface="Verdana" panose="020B0604030504040204" pitchFamily="34" charset="0"/>
                <a:ea typeface="Verdana" panose="020B0604030504040204" pitchFamily="34" charset="0"/>
                <a:cs typeface="Verdana" panose="020B0604030504040204" pitchFamily="34" charset="0"/>
              </a:rPr>
              <a:t> SSDs on NUMA</a:t>
            </a:r>
          </a:p>
          <a:p>
            <a:pPr marL="571500" lvl="1" indent="-342900">
              <a:buFont typeface="Courier New,monospace"/>
              <a:buChar char="o"/>
            </a:pPr>
            <a:r>
              <a:rPr lang="en-US" sz="3200" dirty="0">
                <a:latin typeface="Verdana" panose="020B0604030504040204" pitchFamily="34" charset="0"/>
                <a:ea typeface="Verdana" panose="020B0604030504040204" pitchFamily="34" charset="0"/>
                <a:cs typeface="Verdana" panose="020B0604030504040204" pitchFamily="34" charset="0"/>
              </a:rPr>
              <a:t>Energy-efficient I/O Scheduler (ESN)</a:t>
            </a:r>
          </a:p>
          <a:p>
            <a:pPr marL="342900" indent="-342900">
              <a:buFont typeface="Arial,Sans-Serif"/>
              <a:buChar cha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06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C8D7-326A-B893-F4D1-9384B7BCF0DB}"/>
              </a:ext>
            </a:extLst>
          </p:cNvPr>
          <p:cNvSpPr>
            <a:spLocks noGrp="1"/>
          </p:cNvSpPr>
          <p:nvPr>
            <p:ph type="title"/>
          </p:nvPr>
        </p:nvSpPr>
        <p:spPr>
          <a:xfrm>
            <a:off x="294769" y="282063"/>
            <a:ext cx="10972800" cy="903566"/>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Different NUMA configurations</a:t>
            </a:r>
          </a:p>
        </p:txBody>
      </p:sp>
      <p:pic>
        <p:nvPicPr>
          <p:cNvPr id="4" name="Content Placeholder 3" descr="A diagram of a computer process&#10;&#10;Description automatically generated">
            <a:extLst>
              <a:ext uri="{FF2B5EF4-FFF2-40B4-BE49-F238E27FC236}">
                <a16:creationId xmlns:a16="http://schemas.microsoft.com/office/drawing/2014/main" id="{FC5354F6-310D-D094-55E8-364069F254FC}"/>
              </a:ext>
            </a:extLst>
          </p:cNvPr>
          <p:cNvPicPr>
            <a:picLocks noGrp="1" noChangeAspect="1"/>
          </p:cNvPicPr>
          <p:nvPr>
            <p:ph idx="1"/>
          </p:nvPr>
        </p:nvPicPr>
        <p:blipFill>
          <a:blip r:embed="rId3"/>
          <a:stretch>
            <a:fillRect/>
          </a:stretch>
        </p:blipFill>
        <p:spPr>
          <a:xfrm>
            <a:off x="6099590" y="4157465"/>
            <a:ext cx="6094343" cy="1723058"/>
          </a:xfrm>
        </p:spPr>
      </p:pic>
      <p:pic>
        <p:nvPicPr>
          <p:cNvPr id="5" name="Picture 4" descr="A diagram of a computer hardware system&#10;&#10;Description automatically generated">
            <a:extLst>
              <a:ext uri="{FF2B5EF4-FFF2-40B4-BE49-F238E27FC236}">
                <a16:creationId xmlns:a16="http://schemas.microsoft.com/office/drawing/2014/main" id="{AA9D0EC5-70C2-FD9D-049D-476EF92B6862}"/>
              </a:ext>
            </a:extLst>
          </p:cNvPr>
          <p:cNvPicPr>
            <a:picLocks noChangeAspect="1"/>
          </p:cNvPicPr>
          <p:nvPr/>
        </p:nvPicPr>
        <p:blipFill>
          <a:blip r:embed="rId4"/>
          <a:stretch>
            <a:fillRect/>
          </a:stretch>
        </p:blipFill>
        <p:spPr>
          <a:xfrm>
            <a:off x="610635" y="1590191"/>
            <a:ext cx="5139773" cy="1524139"/>
          </a:xfrm>
          <a:prstGeom prst="rect">
            <a:avLst/>
          </a:prstGeom>
        </p:spPr>
      </p:pic>
      <p:pic>
        <p:nvPicPr>
          <p:cNvPr id="6" name="Picture 5" descr="A diagram of a computer hardware&#10;&#10;Description automatically generated">
            <a:extLst>
              <a:ext uri="{FF2B5EF4-FFF2-40B4-BE49-F238E27FC236}">
                <a16:creationId xmlns:a16="http://schemas.microsoft.com/office/drawing/2014/main" id="{37AD3120-774F-0446-872D-354F634BBC14}"/>
              </a:ext>
            </a:extLst>
          </p:cNvPr>
          <p:cNvPicPr>
            <a:picLocks noChangeAspect="1"/>
          </p:cNvPicPr>
          <p:nvPr/>
        </p:nvPicPr>
        <p:blipFill>
          <a:blip r:embed="rId5"/>
          <a:stretch>
            <a:fillRect/>
          </a:stretch>
        </p:blipFill>
        <p:spPr>
          <a:xfrm>
            <a:off x="610428" y="3116814"/>
            <a:ext cx="5140187" cy="1651415"/>
          </a:xfrm>
          <a:prstGeom prst="rect">
            <a:avLst/>
          </a:prstGeom>
        </p:spPr>
      </p:pic>
      <p:pic>
        <p:nvPicPr>
          <p:cNvPr id="7" name="Picture 6" descr="A diagram of a computer hardware&#10;&#10;Description automatically generated">
            <a:extLst>
              <a:ext uri="{FF2B5EF4-FFF2-40B4-BE49-F238E27FC236}">
                <a16:creationId xmlns:a16="http://schemas.microsoft.com/office/drawing/2014/main" id="{1000058F-7ADE-D7EE-60AC-A51AF49F4FB3}"/>
              </a:ext>
            </a:extLst>
          </p:cNvPr>
          <p:cNvPicPr>
            <a:picLocks noChangeAspect="1"/>
          </p:cNvPicPr>
          <p:nvPr/>
        </p:nvPicPr>
        <p:blipFill>
          <a:blip r:embed="rId6"/>
          <a:stretch>
            <a:fillRect/>
          </a:stretch>
        </p:blipFill>
        <p:spPr>
          <a:xfrm>
            <a:off x="611395" y="4955345"/>
            <a:ext cx="5138256" cy="1723613"/>
          </a:xfrm>
          <a:prstGeom prst="rect">
            <a:avLst/>
          </a:prstGeom>
        </p:spPr>
      </p:pic>
      <p:sp>
        <p:nvSpPr>
          <p:cNvPr id="8" name="TextBox 7">
            <a:extLst>
              <a:ext uri="{FF2B5EF4-FFF2-40B4-BE49-F238E27FC236}">
                <a16:creationId xmlns:a16="http://schemas.microsoft.com/office/drawing/2014/main" id="{BEA056A3-B5B1-8123-D1F0-E9F4E3C5FFC8}"/>
              </a:ext>
            </a:extLst>
          </p:cNvPr>
          <p:cNvSpPr txBox="1"/>
          <p:nvPr/>
        </p:nvSpPr>
        <p:spPr>
          <a:xfrm>
            <a:off x="9940050" y="5997152"/>
            <a:ext cx="1324304" cy="400110"/>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Slower!</a:t>
            </a:r>
          </a:p>
        </p:txBody>
      </p:sp>
      <p:cxnSp>
        <p:nvCxnSpPr>
          <p:cNvPr id="9" name="Straight Arrow Connector 8">
            <a:extLst>
              <a:ext uri="{FF2B5EF4-FFF2-40B4-BE49-F238E27FC236}">
                <a16:creationId xmlns:a16="http://schemas.microsoft.com/office/drawing/2014/main" id="{3FD7305D-0745-8240-A5BE-27A5D25DF25C}"/>
              </a:ext>
            </a:extLst>
          </p:cNvPr>
          <p:cNvCxnSpPr/>
          <p:nvPr/>
        </p:nvCxnSpPr>
        <p:spPr>
          <a:xfrm flipH="1" flipV="1">
            <a:off x="9688857" y="5619334"/>
            <a:ext cx="502386" cy="3114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descr="A black text on a white background&#10;&#10;Description automatically generated">
            <a:extLst>
              <a:ext uri="{FF2B5EF4-FFF2-40B4-BE49-F238E27FC236}">
                <a16:creationId xmlns:a16="http://schemas.microsoft.com/office/drawing/2014/main" id="{17332561-2306-AF7C-E888-B2FB04DAAB7E}"/>
              </a:ext>
            </a:extLst>
          </p:cNvPr>
          <p:cNvPicPr>
            <a:picLocks noChangeAspect="1"/>
          </p:cNvPicPr>
          <p:nvPr/>
        </p:nvPicPr>
        <p:blipFill>
          <a:blip r:embed="rId7"/>
          <a:stretch>
            <a:fillRect/>
          </a:stretch>
        </p:blipFill>
        <p:spPr>
          <a:xfrm>
            <a:off x="6012723" y="2075042"/>
            <a:ext cx="5801231" cy="1362214"/>
          </a:xfrm>
          <a:prstGeom prst="rect">
            <a:avLst/>
          </a:prstGeom>
        </p:spPr>
      </p:pic>
    </p:spTree>
    <p:extLst>
      <p:ext uri="{BB962C8B-B14F-4D97-AF65-F5344CB8AC3E}">
        <p14:creationId xmlns:p14="http://schemas.microsoft.com/office/powerpoint/2010/main" val="36139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968-7AA0-05FC-464B-D9449E7A3E2B}"/>
              </a:ext>
            </a:extLst>
          </p:cNvPr>
          <p:cNvSpPr>
            <a:spLocks noGrp="1"/>
          </p:cNvSpPr>
          <p:nvPr>
            <p:ph type="title"/>
          </p:nvPr>
        </p:nvSpPr>
        <p:spPr>
          <a:xfrm>
            <a:off x="189672" y="152376"/>
            <a:ext cx="10972800" cy="789535"/>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Single </a:t>
            </a:r>
            <a:r>
              <a:rPr lang="en-US" dirty="0" err="1">
                <a:latin typeface="Verdana" panose="020B0604030504040204" pitchFamily="34" charset="0"/>
                <a:ea typeface="Verdana" panose="020B0604030504040204" pitchFamily="34" charset="0"/>
                <a:cs typeface="Verdana" panose="020B0604030504040204" pitchFamily="34" charset="0"/>
              </a:rPr>
              <a:t>NVMe</a:t>
            </a:r>
            <a:r>
              <a:rPr lang="en-US" dirty="0">
                <a:latin typeface="Verdana" panose="020B0604030504040204" pitchFamily="34" charset="0"/>
                <a:ea typeface="Verdana" panose="020B0604030504040204" pitchFamily="34" charset="0"/>
                <a:cs typeface="Verdana" panose="020B0604030504040204" pitchFamily="34" charset="0"/>
              </a:rPr>
              <a:t> SSD System </a:t>
            </a:r>
          </a:p>
        </p:txBody>
      </p:sp>
      <p:pic>
        <p:nvPicPr>
          <p:cNvPr id="6" name="Content Placeholder 5" descr="A graph showing the number of threads&#10;&#10;Description automatically generated">
            <a:extLst>
              <a:ext uri="{FF2B5EF4-FFF2-40B4-BE49-F238E27FC236}">
                <a16:creationId xmlns:a16="http://schemas.microsoft.com/office/drawing/2014/main" id="{6F6BF1CE-21D1-FA3B-6028-3F72C605DA12}"/>
              </a:ext>
            </a:extLst>
          </p:cNvPr>
          <p:cNvPicPr>
            <a:picLocks noGrp="1" noChangeAspect="1"/>
          </p:cNvPicPr>
          <p:nvPr>
            <p:ph idx="1"/>
          </p:nvPr>
        </p:nvPicPr>
        <p:blipFill>
          <a:blip r:embed="rId3"/>
          <a:stretch>
            <a:fillRect/>
          </a:stretch>
        </p:blipFill>
        <p:spPr>
          <a:xfrm>
            <a:off x="894798" y="2806293"/>
            <a:ext cx="4781274" cy="2548007"/>
          </a:xfrm>
        </p:spPr>
      </p:pic>
      <p:pic>
        <p:nvPicPr>
          <p:cNvPr id="5" name="Picture 4" descr="A diagram of a computer hardware system&#10;&#10;Description automatically generated">
            <a:extLst>
              <a:ext uri="{FF2B5EF4-FFF2-40B4-BE49-F238E27FC236}">
                <a16:creationId xmlns:a16="http://schemas.microsoft.com/office/drawing/2014/main" id="{DF4BFA8F-4511-F1E0-3457-109ECB0A3976}"/>
              </a:ext>
            </a:extLst>
          </p:cNvPr>
          <p:cNvPicPr>
            <a:picLocks noChangeAspect="1"/>
          </p:cNvPicPr>
          <p:nvPr/>
        </p:nvPicPr>
        <p:blipFill>
          <a:blip r:embed="rId4"/>
          <a:stretch>
            <a:fillRect/>
          </a:stretch>
        </p:blipFill>
        <p:spPr>
          <a:xfrm>
            <a:off x="798376" y="5422278"/>
            <a:ext cx="4841599" cy="1435791"/>
          </a:xfrm>
          <a:prstGeom prst="rect">
            <a:avLst/>
          </a:prstGeom>
        </p:spPr>
      </p:pic>
      <p:pic>
        <p:nvPicPr>
          <p:cNvPr id="7" name="Picture 6">
            <a:extLst>
              <a:ext uri="{FF2B5EF4-FFF2-40B4-BE49-F238E27FC236}">
                <a16:creationId xmlns:a16="http://schemas.microsoft.com/office/drawing/2014/main" id="{076EB491-9D75-7813-104F-6282A2239AC2}"/>
              </a:ext>
            </a:extLst>
          </p:cNvPr>
          <p:cNvPicPr>
            <a:picLocks noChangeAspect="1"/>
          </p:cNvPicPr>
          <p:nvPr/>
        </p:nvPicPr>
        <p:blipFill>
          <a:blip r:embed="rId5"/>
          <a:stretch>
            <a:fillRect/>
          </a:stretch>
        </p:blipFill>
        <p:spPr>
          <a:xfrm>
            <a:off x="7155633" y="1234547"/>
            <a:ext cx="4663097" cy="5240130"/>
          </a:xfrm>
          <a:prstGeom prst="rect">
            <a:avLst/>
          </a:prstGeom>
        </p:spPr>
      </p:pic>
      <p:sp>
        <p:nvSpPr>
          <p:cNvPr id="8" name="TextBox 7">
            <a:extLst>
              <a:ext uri="{FF2B5EF4-FFF2-40B4-BE49-F238E27FC236}">
                <a16:creationId xmlns:a16="http://schemas.microsoft.com/office/drawing/2014/main" id="{F566B6A3-3772-AF01-8B62-C889A7D5C91E}"/>
              </a:ext>
            </a:extLst>
          </p:cNvPr>
          <p:cNvSpPr txBox="1"/>
          <p:nvPr/>
        </p:nvSpPr>
        <p:spPr>
          <a:xfrm>
            <a:off x="373270" y="1089056"/>
            <a:ext cx="64364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I/O threads exceeding 512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H</a:t>
            </a:r>
            <a:r>
              <a:rPr lang="en-US" dirty="0">
                <a:latin typeface="Verdana" panose="020B0604030504040204" pitchFamily="34" charset="0"/>
                <a:ea typeface="Verdana" panose="020B0604030504040204" pitchFamily="34" charset="0"/>
                <a:cs typeface="Verdana" panose="020B0604030504040204" pitchFamily="34" charset="0"/>
              </a:rPr>
              <a:t>igher contention penalties than remote access penalties.</a:t>
            </a:r>
          </a:p>
          <a:p>
            <a:pPr>
              <a:buFont typeface=""/>
              <a:buChar char="•"/>
            </a:pPr>
            <a:r>
              <a:rPr lang="en-US" dirty="0">
                <a:latin typeface="Verdana" panose="020B0604030504040204" pitchFamily="34" charset="0"/>
                <a:ea typeface="Verdana" panose="020B0604030504040204" pitchFamily="34" charset="0"/>
                <a:cs typeface="Verdana" panose="020B0604030504040204" pitchFamily="34" charset="0"/>
              </a:rPr>
              <a:t>Utilizing neighboring CPU sockets </a:t>
            </a:r>
          </a:p>
          <a:p>
            <a:pPr lvl="1">
              <a:buFont typeface="Courier New"/>
              <a:buChar char="o"/>
            </a:pPr>
            <a:r>
              <a:rPr lang="en-US" altLang="zh-TW" dirty="0">
                <a:latin typeface="Verdana" panose="020B0604030504040204" pitchFamily="34" charset="0"/>
                <a:ea typeface="Verdana" panose="020B0604030504040204" pitchFamily="34" charset="0"/>
                <a:cs typeface="Verdana" panose="020B0604030504040204" pitchFamily="34" charset="0"/>
              </a:rPr>
              <a:t>R</a:t>
            </a:r>
            <a:r>
              <a:rPr lang="en-US" dirty="0">
                <a:latin typeface="Verdana" panose="020B0604030504040204" pitchFamily="34" charset="0"/>
                <a:ea typeface="Verdana" panose="020B0604030504040204" pitchFamily="34" charset="0"/>
                <a:cs typeface="Verdana" panose="020B0604030504040204" pitchFamily="34" charset="0"/>
              </a:rPr>
              <a:t>educ</a:t>
            </a:r>
            <a:r>
              <a:rPr lang="en-US" altLang="zh-TW" dirty="0">
                <a:latin typeface="Verdana" panose="020B0604030504040204" pitchFamily="34" charset="0"/>
                <a:ea typeface="Verdana" panose="020B0604030504040204" pitchFamily="34" charset="0"/>
                <a:cs typeface="Verdana" panose="020B0604030504040204" pitchFamily="34" charset="0"/>
              </a:rPr>
              <a:t>ing</a:t>
            </a:r>
            <a:r>
              <a:rPr lang="en-US" dirty="0">
                <a:latin typeface="Verdana" panose="020B0604030504040204" pitchFamily="34" charset="0"/>
                <a:ea typeface="Verdana" panose="020B0604030504040204" pitchFamily="34" charset="0"/>
                <a:cs typeface="Verdana" panose="020B0604030504040204" pitchFamily="34" charset="0"/>
              </a:rPr>
              <a:t> contention by supporting additional I/O threads.</a:t>
            </a:r>
          </a:p>
        </p:txBody>
      </p:sp>
    </p:spTree>
    <p:extLst>
      <p:ext uri="{BB962C8B-B14F-4D97-AF65-F5344CB8AC3E}">
        <p14:creationId xmlns:p14="http://schemas.microsoft.com/office/powerpoint/2010/main" val="1339765339"/>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32201C"/>
      </a:dk2>
      <a:lt2>
        <a:srgbClr val="F0F3F3"/>
      </a:lt2>
      <a:accent1>
        <a:srgbClr val="C3614D"/>
      </a:accent1>
      <a:accent2>
        <a:srgbClr val="B13B58"/>
      </a:accent2>
      <a:accent3>
        <a:srgbClr val="C34D9B"/>
      </a:accent3>
      <a:accent4>
        <a:srgbClr val="A83BB1"/>
      </a:accent4>
      <a:accent5>
        <a:srgbClr val="894DC3"/>
      </a:accent5>
      <a:accent6>
        <a:srgbClr val="4C42B4"/>
      </a:accent6>
      <a:hlink>
        <a:srgbClr val="953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563</TotalTime>
  <Words>2536</Words>
  <Application>Microsoft Office PowerPoint</Application>
  <PresentationFormat>Widescreen</PresentationFormat>
  <Paragraphs>197</Paragraphs>
  <Slides>26</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Arial,Sans-Serif</vt:lpstr>
      <vt:lpstr>Courier New,monospace</vt:lpstr>
      <vt:lpstr>等线</vt:lpstr>
      <vt:lpstr>Google Sans</vt:lpstr>
      <vt:lpstr>Söhne</vt:lpstr>
      <vt:lpstr>Arial</vt:lpstr>
      <vt:lpstr>Avenir Next LT Pro</vt:lpstr>
      <vt:lpstr>Calibri</vt:lpstr>
      <vt:lpstr>Calibri Light</vt:lpstr>
      <vt:lpstr>Courier New</vt:lpstr>
      <vt:lpstr>Posterama</vt:lpstr>
      <vt:lpstr>Source Sans Pro</vt:lpstr>
      <vt:lpstr>Verdana</vt:lpstr>
      <vt:lpstr>Wingdings</vt:lpstr>
      <vt:lpstr>SplashVTI</vt:lpstr>
      <vt:lpstr>Optimizing Energy Efficiency in Modern Computing Systems through Advanced Architectural Techniques </vt:lpstr>
      <vt:lpstr>Outline</vt:lpstr>
      <vt:lpstr>Introduction</vt:lpstr>
      <vt:lpstr>Why we care about energy? </vt:lpstr>
      <vt:lpstr>PowerPoint Presentation</vt:lpstr>
      <vt:lpstr>What is NUMA?</vt:lpstr>
      <vt:lpstr>PowerPoint Presentation</vt:lpstr>
      <vt:lpstr>Different NUMA configurations</vt:lpstr>
      <vt:lpstr>Single NVMe SSD System </vt:lpstr>
      <vt:lpstr>Two  NVMe SSDs System  </vt:lpstr>
      <vt:lpstr>PowerPoint Presentation</vt:lpstr>
      <vt:lpstr>Can we reduce latency?</vt:lpstr>
      <vt:lpstr>Default scheduler on Linux - CFS</vt:lpstr>
      <vt:lpstr>Energy-efficient I/O Scheduler (ESN)</vt:lpstr>
      <vt:lpstr>ESN Cont'd</vt:lpstr>
      <vt:lpstr>DVFS Optimization</vt:lpstr>
      <vt:lpstr>Mechanism of DVFS</vt:lpstr>
      <vt:lpstr>Mechanism of DVFS</vt:lpstr>
      <vt:lpstr>Factors affecting DVFS</vt:lpstr>
      <vt:lpstr>5 Factors affecting DVFS</vt:lpstr>
      <vt:lpstr>Effectiveness of DVFS</vt:lpstr>
      <vt:lpstr>What is Prediction Modeling in DVFS?</vt:lpstr>
      <vt:lpstr>Prediction Modeling - Mechanism</vt:lpstr>
      <vt:lpstr>Effectiveness of Prediction Modeling</vt:lpstr>
      <vt:lpstr>Discussion &amp;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Chen, Wei</cp:lastModifiedBy>
  <cp:revision>739</cp:revision>
  <dcterms:created xsi:type="dcterms:W3CDTF">2024-03-09T23:03:42Z</dcterms:created>
  <dcterms:modified xsi:type="dcterms:W3CDTF">2024-03-12T18:27:55Z</dcterms:modified>
</cp:coreProperties>
</file>