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312" r:id="rId5"/>
    <p:sldId id="258" r:id="rId6"/>
    <p:sldId id="269" r:id="rId7"/>
    <p:sldId id="267" r:id="rId8"/>
    <p:sldId id="290" r:id="rId9"/>
    <p:sldId id="270" r:id="rId10"/>
    <p:sldId id="291" r:id="rId11"/>
    <p:sldId id="292" r:id="rId12"/>
    <p:sldId id="314" r:id="rId13"/>
    <p:sldId id="315" r:id="rId14"/>
    <p:sldId id="316" r:id="rId15"/>
    <p:sldId id="317" r:id="rId16"/>
    <p:sldId id="318" r:id="rId17"/>
    <p:sldId id="259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639"/>
    <a:srgbClr val="F08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>
        <p:guide orient="horz" pos="2118"/>
        <p:guide pos="3840"/>
        <p:guide orient="horz" pos="458"/>
        <p:guide pos="325"/>
        <p:guide pos="7123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7E7E9-A1DD-4623-AF67-AF75D7FB21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72DD-AA90-4C22-ADF3-3E6FA68A1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672DD-AA90-4C22-ADF3-3E6FA68A1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9833-527A-403E-92C3-6B7A89BF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C441-6664-4F0B-BADE-189153EEC9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dminv2.prod.aws.megarobo.tech/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îs1îḓè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5236202" y="0"/>
            <a:ext cx="6955798" cy="6868160"/>
            <a:chOff x="5236202" y="0"/>
            <a:chExt cx="6955798" cy="6868160"/>
          </a:xfrm>
        </p:grpSpPr>
        <p:sp>
          <p:nvSpPr>
            <p:cNvPr id="17" name="ïşḷíḋé"/>
            <p:cNvSpPr/>
            <p:nvPr/>
          </p:nvSpPr>
          <p:spPr>
            <a:xfrm flipH="1">
              <a:off x="5236202" y="0"/>
              <a:ext cx="6955798" cy="6868160"/>
            </a:xfrm>
            <a:custGeom>
              <a:avLst/>
              <a:gdLst>
                <a:gd name="connsiteX0" fmla="*/ 0 w 7103594"/>
                <a:gd name="connsiteY0" fmla="*/ 0 h 6858000"/>
                <a:gd name="connsiteX1" fmla="*/ 5389094 w 7103594"/>
                <a:gd name="connsiteY1" fmla="*/ 0 h 6858000"/>
                <a:gd name="connsiteX2" fmla="*/ 7103594 w 7103594"/>
                <a:gd name="connsiteY2" fmla="*/ 6858000 h 6858000"/>
                <a:gd name="connsiteX3" fmla="*/ 0 w 7103594"/>
                <a:gd name="connsiteY3" fmla="*/ 6858000 h 6858000"/>
                <a:gd name="connsiteX0-1" fmla="*/ 0 w 7854837"/>
                <a:gd name="connsiteY0-2" fmla="*/ 0 h 6858000"/>
                <a:gd name="connsiteX1-3" fmla="*/ 5389094 w 7854837"/>
                <a:gd name="connsiteY1-4" fmla="*/ 0 h 6858000"/>
                <a:gd name="connsiteX2-5" fmla="*/ 7854837 w 7854837"/>
                <a:gd name="connsiteY2-6" fmla="*/ 6837680 h 6858000"/>
                <a:gd name="connsiteX3-7" fmla="*/ 0 w 7854837"/>
                <a:gd name="connsiteY3-8" fmla="*/ 6858000 h 6858000"/>
                <a:gd name="connsiteX4" fmla="*/ 0 w 7854837"/>
                <a:gd name="connsiteY4" fmla="*/ 0 h 6858000"/>
                <a:gd name="connsiteX0-9" fmla="*/ 0 w 7912625"/>
                <a:gd name="connsiteY0-10" fmla="*/ 0 h 6868160"/>
                <a:gd name="connsiteX1-11" fmla="*/ 5389094 w 7912625"/>
                <a:gd name="connsiteY1-12" fmla="*/ 0 h 6868160"/>
                <a:gd name="connsiteX2-13" fmla="*/ 7912625 w 7912625"/>
                <a:gd name="connsiteY2-14" fmla="*/ 6868160 h 6868160"/>
                <a:gd name="connsiteX3-15" fmla="*/ 0 w 7912625"/>
                <a:gd name="connsiteY3-16" fmla="*/ 6858000 h 6868160"/>
                <a:gd name="connsiteX4-17" fmla="*/ 0 w 7912625"/>
                <a:gd name="connsiteY4-18" fmla="*/ 0 h 6868160"/>
                <a:gd name="connsiteX0-19" fmla="*/ 0 w 7912625"/>
                <a:gd name="connsiteY0-20" fmla="*/ 0 h 6868160"/>
                <a:gd name="connsiteX1-21" fmla="*/ 5323259 w 7912625"/>
                <a:gd name="connsiteY1-22" fmla="*/ 0 h 6868160"/>
                <a:gd name="connsiteX2-23" fmla="*/ 7912625 w 7912625"/>
                <a:gd name="connsiteY2-24" fmla="*/ 6868160 h 6868160"/>
                <a:gd name="connsiteX3-25" fmla="*/ 0 w 7912625"/>
                <a:gd name="connsiteY3-26" fmla="*/ 6858000 h 6868160"/>
                <a:gd name="connsiteX4-27" fmla="*/ 0 w 7912625"/>
                <a:gd name="connsiteY4-28" fmla="*/ 0 h 68681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7912625" h="6868160">
                  <a:moveTo>
                    <a:pt x="0" y="0"/>
                  </a:moveTo>
                  <a:lnTo>
                    <a:pt x="5323259" y="0"/>
                  </a:lnTo>
                  <a:lnTo>
                    <a:pt x="7912625" y="686816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24099" r="-2401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ş1îḍe"/>
            <p:cNvSpPr/>
            <p:nvPr/>
          </p:nvSpPr>
          <p:spPr>
            <a:xfrm flipH="1">
              <a:off x="5585552" y="2636912"/>
              <a:ext cx="6606446" cy="2420888"/>
            </a:xfrm>
            <a:custGeom>
              <a:avLst/>
              <a:gdLst>
                <a:gd name="connsiteX0" fmla="*/ 0 w 7103594"/>
                <a:gd name="connsiteY0" fmla="*/ 0 h 6858000"/>
                <a:gd name="connsiteX1" fmla="*/ 5389094 w 7103594"/>
                <a:gd name="connsiteY1" fmla="*/ 0 h 6858000"/>
                <a:gd name="connsiteX2" fmla="*/ 7103594 w 7103594"/>
                <a:gd name="connsiteY2" fmla="*/ 6858000 h 6858000"/>
                <a:gd name="connsiteX3" fmla="*/ 0 w 7103594"/>
                <a:gd name="connsiteY3" fmla="*/ 6858000 h 6858000"/>
                <a:gd name="connsiteX0-1" fmla="*/ 0 w 7103594"/>
                <a:gd name="connsiteY0-2" fmla="*/ 0 h 6858000"/>
                <a:gd name="connsiteX1-3" fmla="*/ 6309746 w 7103594"/>
                <a:gd name="connsiteY1-4" fmla="*/ 115985 h 6858000"/>
                <a:gd name="connsiteX2-5" fmla="*/ 7103594 w 7103594"/>
                <a:gd name="connsiteY2-6" fmla="*/ 6858000 h 6858000"/>
                <a:gd name="connsiteX3-7" fmla="*/ 0 w 7103594"/>
                <a:gd name="connsiteY3-8" fmla="*/ 6858000 h 6858000"/>
                <a:gd name="connsiteX4" fmla="*/ 0 w 7103594"/>
                <a:gd name="connsiteY4" fmla="*/ 0 h 6858000"/>
                <a:gd name="connsiteX0-9" fmla="*/ 0 w 7178749"/>
                <a:gd name="connsiteY0-10" fmla="*/ 0 h 6858000"/>
                <a:gd name="connsiteX1-11" fmla="*/ 6309746 w 7178749"/>
                <a:gd name="connsiteY1-12" fmla="*/ 115985 h 6858000"/>
                <a:gd name="connsiteX2-13" fmla="*/ 7178749 w 7178749"/>
                <a:gd name="connsiteY2-14" fmla="*/ 6858000 h 6858000"/>
                <a:gd name="connsiteX3-15" fmla="*/ 0 w 7178749"/>
                <a:gd name="connsiteY3-16" fmla="*/ 6858000 h 6858000"/>
                <a:gd name="connsiteX4-17" fmla="*/ 0 w 7178749"/>
                <a:gd name="connsiteY4-1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7178749" h="6858000">
                  <a:moveTo>
                    <a:pt x="0" y="0"/>
                  </a:moveTo>
                  <a:lnTo>
                    <a:pt x="6309746" y="115985"/>
                  </a:lnTo>
                  <a:lnTo>
                    <a:pt x="717874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63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n>
                  <a:solidFill>
                    <a:srgbClr val="F0831E"/>
                  </a:solidFill>
                </a:ln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07870" y="3281514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镁伽零售平台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介绍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7199" y="4102536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平台说明及使用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演示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7" y="406892"/>
            <a:ext cx="641400" cy="641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2937" y="1161428"/>
            <a:ext cx="3667027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ROBOTS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IMPROVE 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LIFE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2937" y="5683044"/>
            <a:ext cx="156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megarobo.tech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67029" y="5250864"/>
            <a:ext cx="2599953" cy="324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1562" y="3228116"/>
            <a:ext cx="2147557" cy="268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725" y="621665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2.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订单统计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1020445"/>
            <a:ext cx="11268710" cy="5687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1562" y="3228116"/>
            <a:ext cx="2147557" cy="2684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725" y="621665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3.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销售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数量统计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247775"/>
            <a:ext cx="1177671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1562" y="3228116"/>
            <a:ext cx="2147557" cy="2684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725" y="621665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4.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销售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金额统计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165860"/>
            <a:ext cx="11551285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1562" y="3228116"/>
            <a:ext cx="2147557" cy="2684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725" y="621665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5.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优惠券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1228725"/>
            <a:ext cx="11315065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725" y="1020445"/>
            <a:ext cx="11773535" cy="56051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725" y="621665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6.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轮播图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31384" y="727257"/>
            <a:ext cx="64134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rgbClr val="EC66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4" y="914389"/>
            <a:ext cx="641400" cy="641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1184" y="4113384"/>
            <a:ext cx="13665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镁伽</a:t>
            </a:r>
            <a:r>
              <a:rPr lang="en-US" altLang="zh-CN" sz="32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®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sz="3200" b="1" dirty="0" smtClean="0">
              <a:solidFill>
                <a:srgbClr val="EC66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184" y="5683044"/>
            <a:ext cx="1948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www.megarobo.tech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3" name="图片 2" descr="643027161cda62e983c195742066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5" y="457835"/>
            <a:ext cx="6477000" cy="607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740" y="1113790"/>
            <a:ext cx="921385" cy="4379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>
                <a:solidFill>
                  <a:srgbClr val="FF0000"/>
                </a:solidFill>
              </a:rPr>
              <a:t>钉钉扫码签到哈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8584" y="2360364"/>
            <a:ext cx="3183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C6639"/>
                </a:solidFill>
                <a:cs typeface="+mn-ea"/>
                <a:sym typeface="+mn-lt"/>
              </a:rPr>
              <a:t>SAAS</a:t>
            </a:r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平台</a:t>
            </a:r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介绍</a:t>
            </a:r>
            <a:endParaRPr lang="zh-CN" altLang="en-US" sz="3600" dirty="0">
              <a:solidFill>
                <a:srgbClr val="EC6639"/>
              </a:solidFill>
              <a:cs typeface="+mn-ea"/>
              <a:sym typeface="+mn-lt"/>
            </a:endParaRPr>
          </a:p>
        </p:txBody>
      </p:sp>
      <p:sp>
        <p:nvSpPr>
          <p:cNvPr id="8" name="ïsľidè"/>
          <p:cNvSpPr/>
          <p:nvPr/>
        </p:nvSpPr>
        <p:spPr>
          <a:xfrm>
            <a:off x="6103723" y="1988840"/>
            <a:ext cx="5304690" cy="2224454"/>
          </a:xfrm>
          <a:prstGeom prst="rect">
            <a:avLst/>
          </a:prstGeom>
          <a:blipFill>
            <a:blip r:embed="rId1"/>
            <a:stretch>
              <a:fillRect t="-29658" b="-293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iśľíďè"/>
          <p:cNvSpPr/>
          <p:nvPr/>
        </p:nvSpPr>
        <p:spPr>
          <a:xfrm>
            <a:off x="11454581" y="1988840"/>
            <a:ext cx="737419" cy="2224454"/>
          </a:xfrm>
          <a:prstGeom prst="rect">
            <a:avLst/>
          </a:prstGeom>
          <a:solidFill>
            <a:srgbClr val="EC6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03723" y="1556792"/>
            <a:ext cx="0" cy="3191478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文本框 18"/>
          <p:cNvSpPr txBox="1"/>
          <p:nvPr>
            <p:custDataLst>
              <p:tags r:id="rId2"/>
            </p:custDataLst>
          </p:nvPr>
        </p:nvSpPr>
        <p:spPr>
          <a:xfrm>
            <a:off x="774317" y="1781199"/>
            <a:ext cx="462014" cy="451105"/>
          </a:xfrm>
          <a:custGeom>
            <a:avLst/>
            <a:gdLst/>
            <a:ahLst/>
            <a:cxnLst/>
            <a:rect l="l" t="t" r="r" b="b"/>
            <a:pathLst>
              <a:path w="462014" h="451105">
                <a:moveTo>
                  <a:pt x="366388" y="0"/>
                </a:moveTo>
                <a:cubicBezTo>
                  <a:pt x="398263" y="0"/>
                  <a:pt x="430139" y="0"/>
                  <a:pt x="462014" y="0"/>
                </a:cubicBezTo>
                <a:cubicBezTo>
                  <a:pt x="409008" y="91828"/>
                  <a:pt x="382505" y="180595"/>
                  <a:pt x="382505" y="266301"/>
                </a:cubicBezTo>
                <a:cubicBezTo>
                  <a:pt x="406501" y="266301"/>
                  <a:pt x="430497" y="266301"/>
                  <a:pt x="454493" y="266301"/>
                </a:cubicBezTo>
                <a:cubicBezTo>
                  <a:pt x="454493" y="327903"/>
                  <a:pt x="454493" y="389504"/>
                  <a:pt x="454493" y="451105"/>
                </a:cubicBezTo>
                <a:cubicBezTo>
                  <a:pt x="402561" y="451105"/>
                  <a:pt x="350629" y="451105"/>
                  <a:pt x="298697" y="451105"/>
                </a:cubicBezTo>
                <a:cubicBezTo>
                  <a:pt x="298697" y="405574"/>
                  <a:pt x="298697" y="360042"/>
                  <a:pt x="298697" y="314511"/>
                </a:cubicBezTo>
                <a:cubicBezTo>
                  <a:pt x="298697" y="247936"/>
                  <a:pt x="303712" y="190543"/>
                  <a:pt x="313740" y="142333"/>
                </a:cubicBezTo>
                <a:cubicBezTo>
                  <a:pt x="323768" y="94124"/>
                  <a:pt x="341317" y="46679"/>
                  <a:pt x="366388" y="0"/>
                </a:cubicBezTo>
                <a:close/>
                <a:moveTo>
                  <a:pt x="67690" y="0"/>
                </a:moveTo>
                <a:cubicBezTo>
                  <a:pt x="99566" y="0"/>
                  <a:pt x="131441" y="0"/>
                  <a:pt x="163317" y="0"/>
                </a:cubicBezTo>
                <a:cubicBezTo>
                  <a:pt x="109594" y="92593"/>
                  <a:pt x="82733" y="181360"/>
                  <a:pt x="82733" y="266301"/>
                </a:cubicBezTo>
                <a:cubicBezTo>
                  <a:pt x="106729" y="266301"/>
                  <a:pt x="130725" y="266301"/>
                  <a:pt x="154721" y="266301"/>
                </a:cubicBezTo>
                <a:cubicBezTo>
                  <a:pt x="154721" y="327903"/>
                  <a:pt x="154721" y="389504"/>
                  <a:pt x="154721" y="451105"/>
                </a:cubicBezTo>
                <a:cubicBezTo>
                  <a:pt x="103147" y="451105"/>
                  <a:pt x="51574" y="451105"/>
                  <a:pt x="0" y="451105"/>
                </a:cubicBezTo>
                <a:cubicBezTo>
                  <a:pt x="0" y="405574"/>
                  <a:pt x="0" y="360042"/>
                  <a:pt x="0" y="314511"/>
                </a:cubicBezTo>
                <a:cubicBezTo>
                  <a:pt x="0" y="247936"/>
                  <a:pt x="5193" y="190734"/>
                  <a:pt x="15580" y="142907"/>
                </a:cubicBezTo>
                <a:cubicBezTo>
                  <a:pt x="25966" y="95080"/>
                  <a:pt x="43336" y="47445"/>
                  <a:pt x="67690" y="0"/>
                </a:cubicBezTo>
                <a:close/>
              </a:path>
            </a:pathLst>
          </a:custGeom>
          <a:solidFill>
            <a:srgbClr val="EC663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sz="4800" dirty="0">
              <a:solidFill>
                <a:srgbClr val="F0831E"/>
              </a:solidFill>
              <a:cs typeface="+mn-ea"/>
              <a:sym typeface="+mn-lt"/>
            </a:endParaRPr>
          </a:p>
        </p:txBody>
      </p:sp>
      <p:sp>
        <p:nvSpPr>
          <p:cNvPr id="16" name="îṥlídè"/>
          <p:cNvSpPr txBox="1"/>
          <p:nvPr/>
        </p:nvSpPr>
        <p:spPr>
          <a:xfrm>
            <a:off x="618018" y="3294043"/>
            <a:ext cx="3623476" cy="11674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lnSpcReduction="10000"/>
          </a:bodyPr>
          <a:lstStyle/>
          <a:p>
            <a:pPr>
              <a:buSzPct val="25000"/>
            </a:pPr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Part 1</a:t>
            </a:r>
            <a:endParaRPr lang="en-US" sz="72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1775" y="149225"/>
            <a:ext cx="24104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SAAS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平台介绍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75" y="894715"/>
            <a:ext cx="11567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其全称是Software-as-a-Service，（软件即服务），它是一种通过Internet提供软件的模式，厂商将应用软件统一部署在自己的服务器上，客户可以根据自己实际需求，通过互联网向厂商定购所需的应用软件服务，按定购的服务多少和时间长短向厂商支付费用，并通过互联网获得厂商提供的服务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用户不用再购买软件，而改用向提供商租用基于Web的软件，来管理企业经营活动，且无需对软件进行维护，服务提供商会全权管理和维护软件，软件厂商在向客户提供互联网应用的同时，也提供软件的离线操作和本地数据存储，让用户随时随地都可以使用其定购的软件和服务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3357245"/>
            <a:ext cx="115017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优点</a:t>
            </a:r>
            <a:endParaRPr lang="zh-CN" altLang="en-US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1、SaaS提供商通过有效的技术措施，可以保证每家企业数据的安全性和保密性。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2、SaaS采用灵活租赁的收费方式。一方面，企业可以按需增减使用帐号；另一方面，企业按实际使用账户和实际使用时间（以月/年计）付费。对于企业来说大大地降低成本。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3、从技术方面来看简单易行：SaaS是简单的部署，不需要购买任何硬件，刚开始只需要简单注册即可。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4、从维护和管理方面来看：企业购买SaaS服务，只管使用运营，不需要额外的系统维护人员，很大程度上缓解企业在人力、财力上的压力，使其能够集中资金对核心业务进行有效的运营。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8584" y="2360364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镁伽零售系统</a:t>
            </a:r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介绍</a:t>
            </a:r>
            <a:endParaRPr lang="zh-CN" altLang="en-US" sz="3600" dirty="0">
              <a:solidFill>
                <a:srgbClr val="EC6639"/>
              </a:solidFill>
              <a:cs typeface="+mn-ea"/>
              <a:sym typeface="+mn-lt"/>
            </a:endParaRPr>
          </a:p>
        </p:txBody>
      </p:sp>
      <p:sp>
        <p:nvSpPr>
          <p:cNvPr id="8" name="ïsľidè"/>
          <p:cNvSpPr/>
          <p:nvPr/>
        </p:nvSpPr>
        <p:spPr>
          <a:xfrm>
            <a:off x="6103723" y="1988840"/>
            <a:ext cx="5304690" cy="2224454"/>
          </a:xfrm>
          <a:prstGeom prst="rect">
            <a:avLst/>
          </a:prstGeom>
          <a:blipFill>
            <a:blip r:embed="rId1"/>
            <a:stretch>
              <a:fillRect t="-29658" b="-293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iśľíďè"/>
          <p:cNvSpPr/>
          <p:nvPr/>
        </p:nvSpPr>
        <p:spPr>
          <a:xfrm>
            <a:off x="11454581" y="1988840"/>
            <a:ext cx="737419" cy="2224454"/>
          </a:xfrm>
          <a:prstGeom prst="rect">
            <a:avLst/>
          </a:prstGeom>
          <a:solidFill>
            <a:srgbClr val="EC6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03723" y="1556792"/>
            <a:ext cx="0" cy="3191478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文本框 18"/>
          <p:cNvSpPr txBox="1"/>
          <p:nvPr>
            <p:custDataLst>
              <p:tags r:id="rId2"/>
            </p:custDataLst>
          </p:nvPr>
        </p:nvSpPr>
        <p:spPr>
          <a:xfrm>
            <a:off x="774317" y="1781199"/>
            <a:ext cx="462014" cy="451105"/>
          </a:xfrm>
          <a:custGeom>
            <a:avLst/>
            <a:gdLst/>
            <a:ahLst/>
            <a:cxnLst/>
            <a:rect l="l" t="t" r="r" b="b"/>
            <a:pathLst>
              <a:path w="462014" h="451105">
                <a:moveTo>
                  <a:pt x="366388" y="0"/>
                </a:moveTo>
                <a:cubicBezTo>
                  <a:pt x="398263" y="0"/>
                  <a:pt x="430139" y="0"/>
                  <a:pt x="462014" y="0"/>
                </a:cubicBezTo>
                <a:cubicBezTo>
                  <a:pt x="409008" y="91828"/>
                  <a:pt x="382505" y="180595"/>
                  <a:pt x="382505" y="266301"/>
                </a:cubicBezTo>
                <a:cubicBezTo>
                  <a:pt x="406501" y="266301"/>
                  <a:pt x="430497" y="266301"/>
                  <a:pt x="454493" y="266301"/>
                </a:cubicBezTo>
                <a:cubicBezTo>
                  <a:pt x="454493" y="327903"/>
                  <a:pt x="454493" y="389504"/>
                  <a:pt x="454493" y="451105"/>
                </a:cubicBezTo>
                <a:cubicBezTo>
                  <a:pt x="402561" y="451105"/>
                  <a:pt x="350629" y="451105"/>
                  <a:pt x="298697" y="451105"/>
                </a:cubicBezTo>
                <a:cubicBezTo>
                  <a:pt x="298697" y="405574"/>
                  <a:pt x="298697" y="360042"/>
                  <a:pt x="298697" y="314511"/>
                </a:cubicBezTo>
                <a:cubicBezTo>
                  <a:pt x="298697" y="247936"/>
                  <a:pt x="303712" y="190543"/>
                  <a:pt x="313740" y="142333"/>
                </a:cubicBezTo>
                <a:cubicBezTo>
                  <a:pt x="323768" y="94124"/>
                  <a:pt x="341317" y="46679"/>
                  <a:pt x="366388" y="0"/>
                </a:cubicBezTo>
                <a:close/>
                <a:moveTo>
                  <a:pt x="67690" y="0"/>
                </a:moveTo>
                <a:cubicBezTo>
                  <a:pt x="99566" y="0"/>
                  <a:pt x="131441" y="0"/>
                  <a:pt x="163317" y="0"/>
                </a:cubicBezTo>
                <a:cubicBezTo>
                  <a:pt x="109594" y="92593"/>
                  <a:pt x="82733" y="181360"/>
                  <a:pt x="82733" y="266301"/>
                </a:cubicBezTo>
                <a:cubicBezTo>
                  <a:pt x="106729" y="266301"/>
                  <a:pt x="130725" y="266301"/>
                  <a:pt x="154721" y="266301"/>
                </a:cubicBezTo>
                <a:cubicBezTo>
                  <a:pt x="154721" y="327903"/>
                  <a:pt x="154721" y="389504"/>
                  <a:pt x="154721" y="451105"/>
                </a:cubicBezTo>
                <a:cubicBezTo>
                  <a:pt x="103147" y="451105"/>
                  <a:pt x="51574" y="451105"/>
                  <a:pt x="0" y="451105"/>
                </a:cubicBezTo>
                <a:cubicBezTo>
                  <a:pt x="0" y="405574"/>
                  <a:pt x="0" y="360042"/>
                  <a:pt x="0" y="314511"/>
                </a:cubicBezTo>
                <a:cubicBezTo>
                  <a:pt x="0" y="247936"/>
                  <a:pt x="5193" y="190734"/>
                  <a:pt x="15580" y="142907"/>
                </a:cubicBezTo>
                <a:cubicBezTo>
                  <a:pt x="25966" y="95080"/>
                  <a:pt x="43336" y="47445"/>
                  <a:pt x="67690" y="0"/>
                </a:cubicBezTo>
                <a:close/>
              </a:path>
            </a:pathLst>
          </a:custGeom>
          <a:solidFill>
            <a:srgbClr val="EC663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sz="4800" dirty="0">
              <a:solidFill>
                <a:srgbClr val="F0831E"/>
              </a:solidFill>
              <a:cs typeface="+mn-ea"/>
              <a:sym typeface="+mn-lt"/>
            </a:endParaRPr>
          </a:p>
        </p:txBody>
      </p:sp>
      <p:sp>
        <p:nvSpPr>
          <p:cNvPr id="16" name="îṥlídè"/>
          <p:cNvSpPr txBox="1"/>
          <p:nvPr/>
        </p:nvSpPr>
        <p:spPr>
          <a:xfrm>
            <a:off x="618018" y="3294043"/>
            <a:ext cx="3623476" cy="11674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0000"/>
          </a:bodyPr>
          <a:lstStyle/>
          <a:p>
            <a:pPr>
              <a:buSzPct val="25000"/>
            </a:pPr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Part 2</a:t>
            </a:r>
            <a:endParaRPr lang="en-US" sz="72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介绍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170" y="833120"/>
            <a:ext cx="11229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核心：通过系统灵活管理门店运营、监控设备状态、完成数据分析。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95" y="1480185"/>
            <a:ext cx="86290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功能：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1.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概览：实时统计当天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部分运营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数据，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2.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统计：数据统计，销售金额、销售订单、销售数量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等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3.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菜单：编辑菜单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列表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4.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商品：编辑商品信息，上下架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等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5.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运营：活动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配置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en-US" altLang="zh-CN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6.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设备：设备状态、物料监控、故障记录</a:t>
            </a:r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等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8584" y="2360364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镁伽</a:t>
            </a:r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零售系统</a:t>
            </a:r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演示</a:t>
            </a:r>
            <a:endParaRPr lang="zh-CN" altLang="en-US" sz="3600" dirty="0">
              <a:solidFill>
                <a:srgbClr val="EC6639"/>
              </a:solidFill>
              <a:cs typeface="+mn-ea"/>
              <a:sym typeface="+mn-lt"/>
            </a:endParaRPr>
          </a:p>
        </p:txBody>
      </p:sp>
      <p:sp>
        <p:nvSpPr>
          <p:cNvPr id="8" name="ïsľidè"/>
          <p:cNvSpPr/>
          <p:nvPr/>
        </p:nvSpPr>
        <p:spPr>
          <a:xfrm>
            <a:off x="6103723" y="1988840"/>
            <a:ext cx="5304690" cy="2224454"/>
          </a:xfrm>
          <a:prstGeom prst="rect">
            <a:avLst/>
          </a:prstGeom>
          <a:blipFill>
            <a:blip r:embed="rId1"/>
            <a:stretch>
              <a:fillRect t="-29658" b="-293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iśľíďè"/>
          <p:cNvSpPr/>
          <p:nvPr/>
        </p:nvSpPr>
        <p:spPr>
          <a:xfrm>
            <a:off x="11454581" y="1988840"/>
            <a:ext cx="737419" cy="2224454"/>
          </a:xfrm>
          <a:prstGeom prst="rect">
            <a:avLst/>
          </a:prstGeom>
          <a:solidFill>
            <a:srgbClr val="EC6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03723" y="1556792"/>
            <a:ext cx="0" cy="3191478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文本框 18"/>
          <p:cNvSpPr txBox="1"/>
          <p:nvPr>
            <p:custDataLst>
              <p:tags r:id="rId2"/>
            </p:custDataLst>
          </p:nvPr>
        </p:nvSpPr>
        <p:spPr>
          <a:xfrm>
            <a:off x="774317" y="1781199"/>
            <a:ext cx="462014" cy="451105"/>
          </a:xfrm>
          <a:custGeom>
            <a:avLst/>
            <a:gdLst/>
            <a:ahLst/>
            <a:cxnLst/>
            <a:rect l="l" t="t" r="r" b="b"/>
            <a:pathLst>
              <a:path w="462014" h="451105">
                <a:moveTo>
                  <a:pt x="366388" y="0"/>
                </a:moveTo>
                <a:cubicBezTo>
                  <a:pt x="398263" y="0"/>
                  <a:pt x="430139" y="0"/>
                  <a:pt x="462014" y="0"/>
                </a:cubicBezTo>
                <a:cubicBezTo>
                  <a:pt x="409008" y="91828"/>
                  <a:pt x="382505" y="180595"/>
                  <a:pt x="382505" y="266301"/>
                </a:cubicBezTo>
                <a:cubicBezTo>
                  <a:pt x="406501" y="266301"/>
                  <a:pt x="430497" y="266301"/>
                  <a:pt x="454493" y="266301"/>
                </a:cubicBezTo>
                <a:cubicBezTo>
                  <a:pt x="454493" y="327903"/>
                  <a:pt x="454493" y="389504"/>
                  <a:pt x="454493" y="451105"/>
                </a:cubicBezTo>
                <a:cubicBezTo>
                  <a:pt x="402561" y="451105"/>
                  <a:pt x="350629" y="451105"/>
                  <a:pt x="298697" y="451105"/>
                </a:cubicBezTo>
                <a:cubicBezTo>
                  <a:pt x="298697" y="405574"/>
                  <a:pt x="298697" y="360042"/>
                  <a:pt x="298697" y="314511"/>
                </a:cubicBezTo>
                <a:cubicBezTo>
                  <a:pt x="298697" y="247936"/>
                  <a:pt x="303712" y="190543"/>
                  <a:pt x="313740" y="142333"/>
                </a:cubicBezTo>
                <a:cubicBezTo>
                  <a:pt x="323768" y="94124"/>
                  <a:pt x="341317" y="46679"/>
                  <a:pt x="366388" y="0"/>
                </a:cubicBezTo>
                <a:close/>
                <a:moveTo>
                  <a:pt x="67690" y="0"/>
                </a:moveTo>
                <a:cubicBezTo>
                  <a:pt x="99566" y="0"/>
                  <a:pt x="131441" y="0"/>
                  <a:pt x="163317" y="0"/>
                </a:cubicBezTo>
                <a:cubicBezTo>
                  <a:pt x="109594" y="92593"/>
                  <a:pt x="82733" y="181360"/>
                  <a:pt x="82733" y="266301"/>
                </a:cubicBezTo>
                <a:cubicBezTo>
                  <a:pt x="106729" y="266301"/>
                  <a:pt x="130725" y="266301"/>
                  <a:pt x="154721" y="266301"/>
                </a:cubicBezTo>
                <a:cubicBezTo>
                  <a:pt x="154721" y="327903"/>
                  <a:pt x="154721" y="389504"/>
                  <a:pt x="154721" y="451105"/>
                </a:cubicBezTo>
                <a:cubicBezTo>
                  <a:pt x="103147" y="451105"/>
                  <a:pt x="51574" y="451105"/>
                  <a:pt x="0" y="451105"/>
                </a:cubicBezTo>
                <a:cubicBezTo>
                  <a:pt x="0" y="405574"/>
                  <a:pt x="0" y="360042"/>
                  <a:pt x="0" y="314511"/>
                </a:cubicBezTo>
                <a:cubicBezTo>
                  <a:pt x="0" y="247936"/>
                  <a:pt x="5193" y="190734"/>
                  <a:pt x="15580" y="142907"/>
                </a:cubicBezTo>
                <a:cubicBezTo>
                  <a:pt x="25966" y="95080"/>
                  <a:pt x="43336" y="47445"/>
                  <a:pt x="67690" y="0"/>
                </a:cubicBezTo>
                <a:close/>
              </a:path>
            </a:pathLst>
          </a:custGeom>
          <a:solidFill>
            <a:srgbClr val="EC663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sz="4800" dirty="0">
              <a:solidFill>
                <a:srgbClr val="F0831E"/>
              </a:solidFill>
              <a:cs typeface="+mn-ea"/>
              <a:sym typeface="+mn-lt"/>
            </a:endParaRPr>
          </a:p>
        </p:txBody>
      </p:sp>
      <p:sp>
        <p:nvSpPr>
          <p:cNvPr id="16" name="îṥlídè"/>
          <p:cNvSpPr txBox="1"/>
          <p:nvPr/>
        </p:nvSpPr>
        <p:spPr>
          <a:xfrm>
            <a:off x="618018" y="3294043"/>
            <a:ext cx="3623476" cy="11674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0000"/>
          </a:bodyPr>
          <a:lstStyle/>
          <a:p>
            <a:pPr>
              <a:buSzPct val="25000"/>
            </a:pPr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Part 3</a:t>
            </a:r>
            <a:endParaRPr lang="en-US" sz="72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" y="1181735"/>
            <a:ext cx="1122997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线上运行环境：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r>
              <a:rPr lang="zh-CN" altLang="en-US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hlinkClick r:id="rId2" tooltip="" action="ppaction://hlinkfile"/>
              </a:rPr>
              <a:t>https://adminv2.prod.aws.megarobo.tech/</a:t>
            </a:r>
            <a:endParaRPr lang="zh-CN" altLang="en-US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34562" y="3101116"/>
            <a:ext cx="2147557" cy="268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1562" y="3228116"/>
            <a:ext cx="2147557" cy="268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760" y="99695"/>
            <a:ext cx="3032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镁伽零售系统</a:t>
            </a:r>
            <a:r>
              <a:rPr lang="zh-CN" altLang="en-US" sz="2800" b="1" u="sng" dirty="0">
                <a:solidFill>
                  <a:srgbClr val="EC6639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lt"/>
              </a:rPr>
              <a:t>演示</a:t>
            </a:r>
            <a:endParaRPr lang="zh-CN" altLang="en-US" sz="2800" b="1" u="sng" dirty="0">
              <a:solidFill>
                <a:srgbClr val="EC6639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" y="848360"/>
            <a:ext cx="11229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测试环境待发布</a:t>
            </a:r>
            <a:r>
              <a:rPr lang="zh-CN" altLang="en-US" sz="24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功能：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725" y="1504950"/>
            <a:ext cx="112299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1.</a:t>
            </a:r>
            <a:r>
              <a:rPr lang="zh-CN" altLang="en-US" sz="2000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实时数据查看</a:t>
            </a:r>
            <a:endParaRPr lang="zh-CN" altLang="en-US" sz="2000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</p:txBody>
      </p:sp>
      <p:pic>
        <p:nvPicPr>
          <p:cNvPr id="7" name="图片 6" descr="1ddd471bea705e84bf44f85f26d88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5" y="1535430"/>
            <a:ext cx="7472680" cy="5018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KSO_WM_UNIT_PLACING_PICTURE_USER_VIEWPORT" val="{&quot;height&quot;:9140,&quot;width&quot;:192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t25gfv4">
      <a:majorFont>
        <a:latin typeface="Microsoft YaHei"/>
        <a:ea typeface="Microsoft YaHei UI Bold"/>
        <a:cs typeface=""/>
      </a:majorFont>
      <a:minorFont>
        <a:latin typeface="Microsoft YaHei"/>
        <a:ea typeface="Microsoft YaHei UI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演示</Application>
  <PresentationFormat>宽屏</PresentationFormat>
  <Paragraphs>99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Microsoft YaHei UI Bold</vt:lpstr>
      <vt:lpstr>Microsoft YaHei UI</vt:lpstr>
      <vt:lpstr>等线</vt:lpstr>
      <vt:lpstr>Calibri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远凯 何</dc:creator>
  <cp:lastModifiedBy>闫佳瑞丶</cp:lastModifiedBy>
  <cp:revision>57</cp:revision>
  <dcterms:created xsi:type="dcterms:W3CDTF">2019-02-21T06:19:00Z</dcterms:created>
  <dcterms:modified xsi:type="dcterms:W3CDTF">2021-06-24T11:27:46Z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A989C6203BB040B686BC993F7AC7DD9A</vt:lpwstr>
  </property>
  <property fmtid="{D5CDD505-2E9C-101B-9397-08002B2CF9AE}" pid="3" name="KSOProductBuildVer">
    <vt:lpwstr>2052-11.1.0.10577</vt:lpwstr>
  </property>
</Properties>
</file>