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1"/>
  </p:handoutMasterIdLst>
  <p:sldIdLst>
    <p:sldId id="257" r:id="rId3"/>
    <p:sldId id="258" r:id="rId5"/>
    <p:sldId id="277" r:id="rId6"/>
    <p:sldId id="278" r:id="rId7"/>
    <p:sldId id="266" r:id="rId8"/>
    <p:sldId id="291" r:id="rId9"/>
    <p:sldId id="290" r:id="rId10"/>
    <p:sldId id="267" r:id="rId11"/>
    <p:sldId id="268" r:id="rId12"/>
    <p:sldId id="269" r:id="rId13"/>
    <p:sldId id="270" r:id="rId14"/>
    <p:sldId id="271" r:id="rId15"/>
    <p:sldId id="272" r:id="rId16"/>
    <p:sldId id="273" r:id="rId17"/>
    <p:sldId id="274" r:id="rId18"/>
    <p:sldId id="275" r:id="rId19"/>
    <p:sldId id="259" r:id="rId20"/>
  </p:sldIdLst>
  <p:sldSz cx="12192000" cy="6858000"/>
  <p:notesSz cx="6858000" cy="9144000"/>
  <p:embeddedFontLst>
    <p:embeddedFont>
      <p:font typeface="Microsoft YaHei UI Light" panose="020B0502040204020203" charset="-122"/>
      <p:regular r:id="rId25"/>
    </p:embeddedFont>
    <p:embeddedFont>
      <p:font typeface="微软雅黑" panose="020B0503020204020204" pitchFamily="34" charset="-122"/>
      <p:regular r:id="rId26"/>
    </p:embeddedFont>
    <p:embeddedFont>
      <p:font typeface="等线" panose="02010600030101010101" charset="-122"/>
      <p:regular r:id="rId27"/>
    </p:embeddedFont>
    <p:embeddedFont>
      <p:font typeface="Calibri" panose="020F0502020204030204" charset="0"/>
      <p:regular r:id="rId28"/>
      <p:bold r:id="rId29"/>
      <p:italic r:id="rId30"/>
      <p:boldItalic r:id="rId3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639"/>
    <a:srgbClr val="F083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02"/>
      </p:cViewPr>
      <p:guideLst>
        <p:guide orient="horz" pos="2159"/>
        <p:guide pos="3845"/>
        <p:guide orient="horz" pos="404"/>
        <p:guide pos="325"/>
        <p:guide pos="7174"/>
        <p:guide orient="horz" pos="5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7E7E9-A1DD-4623-AF67-AF75D7FB213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1672DD-AA90-4C22-ADF3-3E6FA68A195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1672DD-AA90-4C22-ADF3-3E6FA68A195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1DA9833-527A-403E-92C3-6B7A89BF4C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EC441-6664-4F0B-BADE-189153EEC95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1DA9833-527A-403E-92C3-6B7A89BF4C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EC441-6664-4F0B-BADE-189153EEC95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1DA9833-527A-403E-92C3-6B7A89BF4C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EC441-6664-4F0B-BADE-189153EEC95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1DA9833-527A-403E-92C3-6B7A89BF4C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EC441-6664-4F0B-BADE-189153EEC95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1DA9833-527A-403E-92C3-6B7A89BF4C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BEC441-6664-4F0B-BADE-189153EEC95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1DA9833-527A-403E-92C3-6B7A89BF4CE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BEC441-6664-4F0B-BADE-189153EEC95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1DA9833-527A-403E-92C3-6B7A89BF4CE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BEC441-6664-4F0B-BADE-189153EEC95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DA9833-527A-403E-92C3-6B7A89BF4CE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BEC441-6664-4F0B-BADE-189153EEC95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1DA9833-527A-403E-92C3-6B7A89BF4C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BEC441-6664-4F0B-BADE-189153EEC95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1DA9833-527A-403E-92C3-6B7A89BF4C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BEC441-6664-4F0B-BADE-189153EEC95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icrosoft YaHei UI Light" panose="020B0502040204020203" charset="-122"/>
              </a:defRPr>
            </a:lvl1pPr>
          </a:lstStyle>
          <a:p>
            <a:fld id="{B1DA9833-527A-403E-92C3-6B7A89BF4CE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icrosoft YaHei UI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icrosoft YaHei UI Light" panose="020B0502040204020203" charset="-122"/>
              </a:defRPr>
            </a:lvl1pPr>
          </a:lstStyle>
          <a:p>
            <a:fld id="{7ABEC441-6664-4F0B-BADE-189153EEC95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icrosoft YaHei UI Light" panose="020B0502040204020203"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icrosoft YaHei UI Light" panose="020B0502040204020203"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icrosoft YaHei UI Light" panose="020B0502040204020203"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icrosoft YaHei UI Light" panose="020B0502040204020203"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icrosoft YaHei UI Light" panose="020B0502040204020203"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icrosoft YaHei UI Light" panose="020B0502040204020203"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îs1îḓè" descr="OQAAAB+LCAAAAAAABACrVlIpqSxIVbJSCs5NLCpxyUxML0rM9SxJzVXSUfJMUbLKK83J0VFyysxLycxLdy/KLy0oVrKKjq0FALpUkis5AAAA" title="iSlide™ 版权声明  COPYRIGHT NOTICE"/>
          <p:cNvGrpSpPr>
            <a:grpSpLocks noChangeAspect="1"/>
          </p:cNvGrpSpPr>
          <p:nvPr/>
        </p:nvGrpSpPr>
        <p:grpSpPr>
          <a:xfrm>
            <a:off x="5236202" y="0"/>
            <a:ext cx="6955798" cy="6868160"/>
            <a:chOff x="5236202" y="0"/>
            <a:chExt cx="6955798" cy="6868160"/>
          </a:xfrm>
        </p:grpSpPr>
        <p:sp>
          <p:nvSpPr>
            <p:cNvPr id="17" name="ïşḷíḋé"/>
            <p:cNvSpPr/>
            <p:nvPr/>
          </p:nvSpPr>
          <p:spPr>
            <a:xfrm flipH="1">
              <a:off x="5236202" y="0"/>
              <a:ext cx="6955798" cy="6868160"/>
            </a:xfrm>
            <a:custGeom>
              <a:avLst/>
              <a:gdLst>
                <a:gd name="connsiteX0" fmla="*/ 0 w 7103594"/>
                <a:gd name="connsiteY0" fmla="*/ 0 h 6858000"/>
                <a:gd name="connsiteX1" fmla="*/ 5389094 w 7103594"/>
                <a:gd name="connsiteY1" fmla="*/ 0 h 6858000"/>
                <a:gd name="connsiteX2" fmla="*/ 7103594 w 7103594"/>
                <a:gd name="connsiteY2" fmla="*/ 6858000 h 6858000"/>
                <a:gd name="connsiteX3" fmla="*/ 0 w 7103594"/>
                <a:gd name="connsiteY3" fmla="*/ 6858000 h 6858000"/>
                <a:gd name="connsiteX0-1" fmla="*/ 0 w 7854837"/>
                <a:gd name="connsiteY0-2" fmla="*/ 0 h 6858000"/>
                <a:gd name="connsiteX1-3" fmla="*/ 5389094 w 7854837"/>
                <a:gd name="connsiteY1-4" fmla="*/ 0 h 6858000"/>
                <a:gd name="connsiteX2-5" fmla="*/ 7854837 w 7854837"/>
                <a:gd name="connsiteY2-6" fmla="*/ 6837680 h 6858000"/>
                <a:gd name="connsiteX3-7" fmla="*/ 0 w 7854837"/>
                <a:gd name="connsiteY3-8" fmla="*/ 6858000 h 6858000"/>
                <a:gd name="connsiteX4" fmla="*/ 0 w 7854837"/>
                <a:gd name="connsiteY4" fmla="*/ 0 h 6858000"/>
                <a:gd name="connsiteX0-9" fmla="*/ 0 w 7912625"/>
                <a:gd name="connsiteY0-10" fmla="*/ 0 h 6868160"/>
                <a:gd name="connsiteX1-11" fmla="*/ 5389094 w 7912625"/>
                <a:gd name="connsiteY1-12" fmla="*/ 0 h 6868160"/>
                <a:gd name="connsiteX2-13" fmla="*/ 7912625 w 7912625"/>
                <a:gd name="connsiteY2-14" fmla="*/ 6868160 h 6868160"/>
                <a:gd name="connsiteX3-15" fmla="*/ 0 w 7912625"/>
                <a:gd name="connsiteY3-16" fmla="*/ 6858000 h 6868160"/>
                <a:gd name="connsiteX4-17" fmla="*/ 0 w 7912625"/>
                <a:gd name="connsiteY4-18" fmla="*/ 0 h 6868160"/>
                <a:gd name="connsiteX0-19" fmla="*/ 0 w 7912625"/>
                <a:gd name="connsiteY0-20" fmla="*/ 0 h 6868160"/>
                <a:gd name="connsiteX1-21" fmla="*/ 5323259 w 7912625"/>
                <a:gd name="connsiteY1-22" fmla="*/ 0 h 6868160"/>
                <a:gd name="connsiteX2-23" fmla="*/ 7912625 w 7912625"/>
                <a:gd name="connsiteY2-24" fmla="*/ 6868160 h 6868160"/>
                <a:gd name="connsiteX3-25" fmla="*/ 0 w 7912625"/>
                <a:gd name="connsiteY3-26" fmla="*/ 6858000 h 6868160"/>
                <a:gd name="connsiteX4-27" fmla="*/ 0 w 7912625"/>
                <a:gd name="connsiteY4-28" fmla="*/ 0 h 6868160"/>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7912625" h="6868160">
                  <a:moveTo>
                    <a:pt x="0" y="0"/>
                  </a:moveTo>
                  <a:lnTo>
                    <a:pt x="5323259" y="0"/>
                  </a:lnTo>
                  <a:lnTo>
                    <a:pt x="7912625" y="6868160"/>
                  </a:lnTo>
                  <a:lnTo>
                    <a:pt x="0" y="6858000"/>
                  </a:lnTo>
                  <a:lnTo>
                    <a:pt x="0" y="0"/>
                  </a:lnTo>
                  <a:close/>
                </a:path>
              </a:pathLst>
            </a:custGeom>
            <a:blipFill>
              <a:blip r:embed="rId1"/>
              <a:stretch>
                <a:fillRect l="-24099" r="-24011"/>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sp>
          <p:nvSpPr>
            <p:cNvPr id="18" name="ïş1îḍe"/>
            <p:cNvSpPr/>
            <p:nvPr/>
          </p:nvSpPr>
          <p:spPr>
            <a:xfrm flipH="1">
              <a:off x="5585552" y="2636912"/>
              <a:ext cx="6606446" cy="2420888"/>
            </a:xfrm>
            <a:custGeom>
              <a:avLst/>
              <a:gdLst>
                <a:gd name="connsiteX0" fmla="*/ 0 w 7103594"/>
                <a:gd name="connsiteY0" fmla="*/ 0 h 6858000"/>
                <a:gd name="connsiteX1" fmla="*/ 5389094 w 7103594"/>
                <a:gd name="connsiteY1" fmla="*/ 0 h 6858000"/>
                <a:gd name="connsiteX2" fmla="*/ 7103594 w 7103594"/>
                <a:gd name="connsiteY2" fmla="*/ 6858000 h 6858000"/>
                <a:gd name="connsiteX3" fmla="*/ 0 w 7103594"/>
                <a:gd name="connsiteY3" fmla="*/ 6858000 h 6858000"/>
                <a:gd name="connsiteX0-1" fmla="*/ 0 w 7103594"/>
                <a:gd name="connsiteY0-2" fmla="*/ 0 h 6858000"/>
                <a:gd name="connsiteX1-3" fmla="*/ 6309746 w 7103594"/>
                <a:gd name="connsiteY1-4" fmla="*/ 115985 h 6858000"/>
                <a:gd name="connsiteX2-5" fmla="*/ 7103594 w 7103594"/>
                <a:gd name="connsiteY2-6" fmla="*/ 6858000 h 6858000"/>
                <a:gd name="connsiteX3-7" fmla="*/ 0 w 7103594"/>
                <a:gd name="connsiteY3-8" fmla="*/ 6858000 h 6858000"/>
                <a:gd name="connsiteX4" fmla="*/ 0 w 7103594"/>
                <a:gd name="connsiteY4" fmla="*/ 0 h 6858000"/>
                <a:gd name="connsiteX0-9" fmla="*/ 0 w 7178749"/>
                <a:gd name="connsiteY0-10" fmla="*/ 0 h 6858000"/>
                <a:gd name="connsiteX1-11" fmla="*/ 6309746 w 7178749"/>
                <a:gd name="connsiteY1-12" fmla="*/ 115985 h 6858000"/>
                <a:gd name="connsiteX2-13" fmla="*/ 7178749 w 7178749"/>
                <a:gd name="connsiteY2-14" fmla="*/ 6858000 h 6858000"/>
                <a:gd name="connsiteX3-15" fmla="*/ 0 w 7178749"/>
                <a:gd name="connsiteY3-16" fmla="*/ 6858000 h 6858000"/>
                <a:gd name="connsiteX4-17" fmla="*/ 0 w 7178749"/>
                <a:gd name="connsiteY4-18" fmla="*/ 0 h 6858000"/>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7178749" h="6858000">
                  <a:moveTo>
                    <a:pt x="0" y="0"/>
                  </a:moveTo>
                  <a:lnTo>
                    <a:pt x="6309746" y="115985"/>
                  </a:lnTo>
                  <a:lnTo>
                    <a:pt x="7178749" y="6858000"/>
                  </a:lnTo>
                  <a:lnTo>
                    <a:pt x="0" y="6858000"/>
                  </a:lnTo>
                  <a:lnTo>
                    <a:pt x="0" y="0"/>
                  </a:lnTo>
                  <a:close/>
                </a:path>
              </a:pathLst>
            </a:custGeom>
            <a:solidFill>
              <a:srgbClr val="EC663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ln>
                  <a:solidFill>
                    <a:srgbClr val="F0831E"/>
                  </a:solidFill>
                </a:ln>
                <a:cs typeface="+mn-ea"/>
                <a:sym typeface="+mn-lt"/>
              </a:endParaRPr>
            </a:p>
          </p:txBody>
        </p:sp>
      </p:grpSp>
      <p:sp>
        <p:nvSpPr>
          <p:cNvPr id="10" name="文本框 9"/>
          <p:cNvSpPr txBox="1"/>
          <p:nvPr/>
        </p:nvSpPr>
        <p:spPr>
          <a:xfrm>
            <a:off x="6907870" y="3281514"/>
            <a:ext cx="4443095" cy="706755"/>
          </a:xfrm>
          <a:prstGeom prst="rect">
            <a:avLst/>
          </a:prstGeom>
          <a:noFill/>
        </p:spPr>
        <p:txBody>
          <a:bodyPr wrap="none" rtlCol="0">
            <a:spAutoFit/>
          </a:bodyPr>
          <a:lstStyle/>
          <a:p>
            <a:r>
              <a:rPr lang="en-US" altLang="zh-CN" sz="4000" b="1" dirty="0">
                <a:solidFill>
                  <a:schemeClr val="bg1"/>
                </a:solidFill>
                <a:cs typeface="+mn-ea"/>
                <a:sym typeface="+mn-lt"/>
              </a:rPr>
              <a:t>Iot PaaS </a:t>
            </a:r>
            <a:r>
              <a:rPr lang="zh-CN" altLang="en-US" sz="4000" b="1" dirty="0">
                <a:solidFill>
                  <a:schemeClr val="bg1"/>
                </a:solidFill>
                <a:cs typeface="+mn-ea"/>
                <a:sym typeface="+mn-lt"/>
              </a:rPr>
              <a:t>平台介绍</a:t>
            </a:r>
            <a:endParaRPr lang="zh-CN" altLang="en-US" sz="4000" b="1" dirty="0">
              <a:solidFill>
                <a:schemeClr val="bg1"/>
              </a:solidFill>
              <a:cs typeface="+mn-ea"/>
              <a:sym typeface="+mn-lt"/>
            </a:endParaRPr>
          </a:p>
        </p:txBody>
      </p:sp>
      <p:sp>
        <p:nvSpPr>
          <p:cNvPr id="23" name="文本框 22"/>
          <p:cNvSpPr txBox="1"/>
          <p:nvPr/>
        </p:nvSpPr>
        <p:spPr>
          <a:xfrm>
            <a:off x="6947199" y="4102536"/>
            <a:ext cx="2316480" cy="460375"/>
          </a:xfrm>
          <a:prstGeom prst="rect">
            <a:avLst/>
          </a:prstGeom>
          <a:noFill/>
        </p:spPr>
        <p:txBody>
          <a:bodyPr wrap="none" rtlCol="0">
            <a:spAutoFit/>
          </a:bodyPr>
          <a:lstStyle/>
          <a:p>
            <a:r>
              <a:rPr lang="zh-CN" altLang="en-US" sz="2400" dirty="0">
                <a:solidFill>
                  <a:schemeClr val="bg1"/>
                </a:solidFill>
                <a:cs typeface="+mn-ea"/>
                <a:sym typeface="+mn-lt"/>
              </a:rPr>
              <a:t>功能介绍及探讨</a:t>
            </a:r>
            <a:endParaRPr lang="zh-CN" altLang="en-US" sz="2400" dirty="0">
              <a:solidFill>
                <a:schemeClr val="bg1"/>
              </a:solidFill>
              <a:cs typeface="+mn-ea"/>
              <a:sym typeface="+mn-lt"/>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937" y="406892"/>
            <a:ext cx="641400" cy="641400"/>
          </a:xfrm>
          <a:prstGeom prst="rect">
            <a:avLst/>
          </a:prstGeom>
        </p:spPr>
      </p:pic>
      <p:sp>
        <p:nvSpPr>
          <p:cNvPr id="14" name="文本框 13"/>
          <p:cNvSpPr txBox="1"/>
          <p:nvPr/>
        </p:nvSpPr>
        <p:spPr>
          <a:xfrm>
            <a:off x="372937" y="1161428"/>
            <a:ext cx="3667027" cy="2123658"/>
          </a:xfrm>
          <a:prstGeom prst="rect">
            <a:avLst/>
          </a:prstGeom>
          <a:noFill/>
        </p:spPr>
        <p:txBody>
          <a:bodyPr wrap="square" rtlCol="0" anchor="t">
            <a:spAutoFit/>
          </a:bodyPr>
          <a:lstStyle/>
          <a:p>
            <a:r>
              <a:rPr lang="en-US" altLang="zh-CN" sz="4400" b="1" dirty="0" smtClean="0">
                <a:latin typeface="微软雅黑" panose="020B0503020204020204" pitchFamily="34" charset="-122"/>
                <a:ea typeface="微软雅黑" panose="020B0503020204020204" pitchFamily="34" charset="-122"/>
                <a:cs typeface="+mn-ea"/>
                <a:sym typeface="+mn-lt"/>
              </a:rPr>
              <a:t>ROBOTS</a:t>
            </a:r>
            <a:endParaRPr lang="en-US" altLang="zh-CN" sz="4400" b="1" dirty="0">
              <a:latin typeface="微软雅黑" panose="020B0503020204020204" pitchFamily="34" charset="-122"/>
              <a:ea typeface="微软雅黑" panose="020B0503020204020204" pitchFamily="34" charset="-122"/>
              <a:cs typeface="+mn-ea"/>
              <a:sym typeface="+mn-lt"/>
            </a:endParaRPr>
          </a:p>
          <a:p>
            <a:r>
              <a:rPr lang="en-US" altLang="zh-CN" sz="4400" b="1" dirty="0" smtClean="0">
                <a:latin typeface="微软雅黑" panose="020B0503020204020204" pitchFamily="34" charset="-122"/>
                <a:ea typeface="微软雅黑" panose="020B0503020204020204" pitchFamily="34" charset="-122"/>
                <a:cs typeface="+mn-ea"/>
                <a:sym typeface="+mn-lt"/>
              </a:rPr>
              <a:t>IMPROVE </a:t>
            </a:r>
            <a:endParaRPr lang="en-US" altLang="zh-CN" sz="4400" b="1" dirty="0">
              <a:latin typeface="微软雅黑" panose="020B0503020204020204" pitchFamily="34" charset="-122"/>
              <a:ea typeface="微软雅黑" panose="020B0503020204020204" pitchFamily="34" charset="-122"/>
              <a:cs typeface="+mn-ea"/>
              <a:sym typeface="+mn-lt"/>
            </a:endParaRPr>
          </a:p>
          <a:p>
            <a:r>
              <a:rPr lang="en-US" altLang="zh-CN" sz="4400" b="1" dirty="0" smtClean="0">
                <a:latin typeface="微软雅黑" panose="020B0503020204020204" pitchFamily="34" charset="-122"/>
                <a:ea typeface="微软雅黑" panose="020B0503020204020204" pitchFamily="34" charset="-122"/>
                <a:cs typeface="+mn-ea"/>
                <a:sym typeface="+mn-lt"/>
              </a:rPr>
              <a:t>LIFE</a:t>
            </a:r>
            <a:endParaRPr lang="zh-CN" altLang="en-US" sz="4400" dirty="0">
              <a:latin typeface="微软雅黑" panose="020B0503020204020204" pitchFamily="34" charset="-122"/>
              <a:ea typeface="微软雅黑" panose="020B0503020204020204" pitchFamily="34" charset="-122"/>
            </a:endParaRPr>
          </a:p>
        </p:txBody>
      </p:sp>
      <p:sp>
        <p:nvSpPr>
          <p:cNvPr id="16" name="矩形 15"/>
          <p:cNvSpPr/>
          <p:nvPr/>
        </p:nvSpPr>
        <p:spPr>
          <a:xfrm>
            <a:off x="372937" y="5683044"/>
            <a:ext cx="1564787" cy="307777"/>
          </a:xfrm>
          <a:prstGeom prst="rect">
            <a:avLst/>
          </a:prstGeom>
        </p:spPr>
        <p:txBody>
          <a:bodyPr wrap="none">
            <a:spAutoFit/>
          </a:bodyPr>
          <a:lstStyle/>
          <a:p>
            <a:r>
              <a:rPr lang="en-US" altLang="zh-CN" sz="1400" b="1" dirty="0" err="1"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megarobo.tech</a:t>
            </a:r>
            <a:endPar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10567029" y="5250864"/>
            <a:ext cx="2599953" cy="3249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95384" y="849064"/>
            <a:ext cx="3498215" cy="583565"/>
          </a:xfrm>
          <a:prstGeom prst="rect">
            <a:avLst/>
          </a:prstGeom>
          <a:noFill/>
        </p:spPr>
        <p:txBody>
          <a:bodyPr wrap="none" rtlCol="0">
            <a:spAutoFit/>
          </a:bodyPr>
          <a:lstStyle/>
          <a:p>
            <a:r>
              <a:rPr lang="en-US" altLang="zh-CN" sz="3200" dirty="0">
                <a:solidFill>
                  <a:srgbClr val="EC6639"/>
                </a:solidFill>
                <a:cs typeface="+mn-ea"/>
                <a:sym typeface="+mn-lt"/>
              </a:rPr>
              <a:t>Iot PaaS </a:t>
            </a:r>
            <a:r>
              <a:rPr lang="zh-CN" altLang="en-US" sz="3200" b="1" dirty="0">
                <a:solidFill>
                  <a:srgbClr val="EC6639"/>
                </a:solidFill>
                <a:cs typeface="+mn-ea"/>
                <a:sym typeface="+mn-lt"/>
              </a:rPr>
              <a:t>使用理念</a:t>
            </a:r>
            <a:endParaRPr lang="zh-CN" altLang="en-US" sz="3200" b="1" dirty="0">
              <a:solidFill>
                <a:srgbClr val="EC6639"/>
              </a:solidFill>
              <a:cs typeface="+mn-ea"/>
              <a:sym typeface="+mn-lt"/>
            </a:endParaRPr>
          </a:p>
        </p:txBody>
      </p:sp>
      <p:sp>
        <p:nvSpPr>
          <p:cNvPr id="11" name="iśľíďè"/>
          <p:cNvSpPr/>
          <p:nvPr/>
        </p:nvSpPr>
        <p:spPr>
          <a:xfrm>
            <a:off x="11454581" y="2316500"/>
            <a:ext cx="737419" cy="2224454"/>
          </a:xfrm>
          <a:prstGeom prst="rect">
            <a:avLst/>
          </a:prstGeom>
          <a:solidFill>
            <a:srgbClr val="EC663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0107562" y="2974116"/>
            <a:ext cx="2147557" cy="268445"/>
          </a:xfrm>
          <a:prstGeom prst="rect">
            <a:avLst/>
          </a:prstGeom>
        </p:spPr>
      </p:pic>
      <p:sp>
        <p:nvSpPr>
          <p:cNvPr id="5" name="文本框 4"/>
          <p:cNvSpPr txBox="1"/>
          <p:nvPr/>
        </p:nvSpPr>
        <p:spPr>
          <a:xfrm>
            <a:off x="1159510" y="1840230"/>
            <a:ext cx="9709785" cy="1973580"/>
          </a:xfrm>
          <a:prstGeom prst="rect">
            <a:avLst/>
          </a:prstGeom>
          <a:noFill/>
        </p:spPr>
        <p:txBody>
          <a:bodyPr wrap="square" rtlCol="0">
            <a:spAutoFit/>
          </a:bodyPr>
          <a:p>
            <a:pPr marL="285750" indent="-285750">
              <a:lnSpc>
                <a:spcPct val="170000"/>
              </a:lnSpc>
              <a:buFont typeface="Arial" panose="020B0604020202020204" pitchFamily="34" charset="0"/>
              <a:buChar char="•"/>
            </a:pPr>
            <a:r>
              <a:rPr lang="zh-CN"/>
              <a:t>多设备的集中管理及控制</a:t>
            </a:r>
            <a:endParaRPr lang="zh-CN"/>
          </a:p>
          <a:p>
            <a:pPr marL="285750" indent="-285750">
              <a:lnSpc>
                <a:spcPct val="170000"/>
              </a:lnSpc>
              <a:buFont typeface="Arial" panose="020B0604020202020204" pitchFamily="34" charset="0"/>
              <a:buChar char="•"/>
            </a:pPr>
            <a:r>
              <a:rPr lang="zh-CN" altLang="en-US"/>
              <a:t>问题设备的快速定位</a:t>
            </a:r>
            <a:endParaRPr lang="zh-CN" altLang="en-US"/>
          </a:p>
          <a:p>
            <a:pPr marL="285750" indent="-285750">
              <a:lnSpc>
                <a:spcPct val="170000"/>
              </a:lnSpc>
              <a:buFont typeface="Arial" panose="020B0604020202020204" pitchFamily="34" charset="0"/>
              <a:buChar char="•"/>
            </a:pPr>
            <a:r>
              <a:rPr lang="zh-CN" altLang="en-US"/>
              <a:t>单台设备的实时调试</a:t>
            </a:r>
            <a:endParaRPr lang="zh-CN" altLang="en-US"/>
          </a:p>
          <a:p>
            <a:pPr marL="285750" indent="-285750">
              <a:lnSpc>
                <a:spcPct val="170000"/>
              </a:lnSpc>
              <a:buFont typeface="Arial" panose="020B0604020202020204" pitchFamily="34" charset="0"/>
              <a:buChar char="•"/>
            </a:pPr>
            <a:r>
              <a:rPr lang="zh-CN" altLang="en-US"/>
              <a:t>设备执行任务的实时进度跟踪</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57284" y="398214"/>
            <a:ext cx="4311015" cy="583565"/>
          </a:xfrm>
          <a:prstGeom prst="rect">
            <a:avLst/>
          </a:prstGeom>
          <a:noFill/>
        </p:spPr>
        <p:txBody>
          <a:bodyPr wrap="none" rtlCol="0">
            <a:spAutoFit/>
          </a:bodyPr>
          <a:lstStyle/>
          <a:p>
            <a:r>
              <a:rPr lang="en-US" altLang="zh-CN" sz="3200" dirty="0">
                <a:solidFill>
                  <a:srgbClr val="EC6639"/>
                </a:solidFill>
                <a:cs typeface="+mn-ea"/>
                <a:sym typeface="+mn-lt"/>
              </a:rPr>
              <a:t>Iot PaaS </a:t>
            </a:r>
            <a:r>
              <a:rPr lang="zh-CN" altLang="en-US" sz="3200" dirty="0">
                <a:solidFill>
                  <a:srgbClr val="EC6639"/>
                </a:solidFill>
                <a:cs typeface="+mn-ea"/>
                <a:sym typeface="+mn-lt"/>
              </a:rPr>
              <a:t>已有</a:t>
            </a:r>
            <a:r>
              <a:rPr lang="zh-CN" altLang="en-US" sz="3200" b="1" dirty="0">
                <a:solidFill>
                  <a:srgbClr val="EC6639"/>
                </a:solidFill>
                <a:cs typeface="+mn-ea"/>
                <a:sym typeface="+mn-lt"/>
              </a:rPr>
              <a:t>功能介绍</a:t>
            </a:r>
            <a:endParaRPr lang="zh-CN" altLang="en-US" sz="3200" b="1" dirty="0">
              <a:solidFill>
                <a:srgbClr val="EC6639"/>
              </a:solidFill>
              <a:cs typeface="+mn-ea"/>
              <a:sym typeface="+mn-lt"/>
            </a:endParaRPr>
          </a:p>
        </p:txBody>
      </p:sp>
      <p:sp>
        <p:nvSpPr>
          <p:cNvPr id="11" name="iśľíďè"/>
          <p:cNvSpPr/>
          <p:nvPr/>
        </p:nvSpPr>
        <p:spPr>
          <a:xfrm>
            <a:off x="11454581" y="2316500"/>
            <a:ext cx="737419" cy="2224454"/>
          </a:xfrm>
          <a:prstGeom prst="rect">
            <a:avLst/>
          </a:prstGeom>
          <a:solidFill>
            <a:srgbClr val="EC663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0107562" y="2974116"/>
            <a:ext cx="2147557" cy="268445"/>
          </a:xfrm>
          <a:prstGeom prst="rect">
            <a:avLst/>
          </a:prstGeom>
        </p:spPr>
      </p:pic>
      <p:sp>
        <p:nvSpPr>
          <p:cNvPr id="2" name="文本框 1"/>
          <p:cNvSpPr txBox="1"/>
          <p:nvPr/>
        </p:nvSpPr>
        <p:spPr>
          <a:xfrm>
            <a:off x="995680" y="1367790"/>
            <a:ext cx="10093325" cy="2859405"/>
          </a:xfrm>
          <a:prstGeom prst="rect">
            <a:avLst/>
          </a:prstGeom>
          <a:noFill/>
        </p:spPr>
        <p:txBody>
          <a:bodyPr wrap="square" rtlCol="0">
            <a:spAutoFit/>
          </a:bodyPr>
          <a:p>
            <a:pPr>
              <a:lnSpc>
                <a:spcPct val="180000"/>
              </a:lnSpc>
            </a:pPr>
            <a:r>
              <a:rPr lang="zh-CN" altLang="en-US"/>
              <a:t>网址</a:t>
            </a:r>
            <a:r>
              <a:rPr lang="en-US" altLang="zh-CN"/>
              <a:t>: https://aiot.aws.megarobo.tech/</a:t>
            </a:r>
            <a:endParaRPr lang="en-US" altLang="zh-CN"/>
          </a:p>
          <a:p>
            <a:pPr>
              <a:lnSpc>
                <a:spcPct val="180000"/>
              </a:lnSpc>
            </a:pPr>
            <a:r>
              <a:rPr lang="zh-CN" altLang="en-US"/>
              <a:t>功能</a:t>
            </a:r>
            <a:r>
              <a:rPr lang="en-US" altLang="zh-CN"/>
              <a:t>:</a:t>
            </a:r>
            <a:endParaRPr lang="en-US" altLang="zh-CN"/>
          </a:p>
          <a:p>
            <a:pPr>
              <a:lnSpc>
                <a:spcPct val="180000"/>
              </a:lnSpc>
            </a:pPr>
            <a:r>
              <a:rPr lang="en-US" altLang="zh-CN"/>
              <a:t>	</a:t>
            </a:r>
            <a:r>
              <a:rPr lang="zh-CN" altLang="en-US"/>
              <a:t>运行日志</a:t>
            </a:r>
            <a:endParaRPr lang="en-US" altLang="zh-CN"/>
          </a:p>
          <a:p>
            <a:pPr>
              <a:lnSpc>
                <a:spcPct val="180000"/>
              </a:lnSpc>
            </a:pPr>
            <a:r>
              <a:rPr lang="en-US" altLang="zh-CN"/>
              <a:t>	</a:t>
            </a:r>
            <a:r>
              <a:rPr lang="zh-CN" altLang="en-US"/>
              <a:t>消息监听</a:t>
            </a:r>
            <a:endParaRPr lang="en-US" altLang="zh-CN"/>
          </a:p>
          <a:p>
            <a:pPr>
              <a:lnSpc>
                <a:spcPct val="180000"/>
              </a:lnSpc>
            </a:pPr>
            <a:r>
              <a:rPr lang="en-US" altLang="zh-CN"/>
              <a:t>	</a:t>
            </a:r>
            <a:r>
              <a:rPr lang="zh-CN" altLang="en-US"/>
              <a:t>设备管理</a:t>
            </a:r>
            <a:endParaRPr lang="zh-CN" altLang="en-US"/>
          </a:p>
          <a:p>
            <a:r>
              <a:rPr lang="en-US" altLang="zh-CN"/>
              <a:t>	</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57284" y="398214"/>
            <a:ext cx="1808480" cy="583565"/>
          </a:xfrm>
          <a:prstGeom prst="rect">
            <a:avLst/>
          </a:prstGeom>
          <a:noFill/>
        </p:spPr>
        <p:txBody>
          <a:bodyPr wrap="none" rtlCol="0">
            <a:spAutoFit/>
          </a:bodyPr>
          <a:lstStyle/>
          <a:p>
            <a:pPr algn="l"/>
            <a:r>
              <a:rPr lang="en-US" altLang="zh-CN" sz="3200" dirty="0">
                <a:solidFill>
                  <a:srgbClr val="EC6639"/>
                </a:solidFill>
                <a:cs typeface="+mn-ea"/>
                <a:sym typeface="+mn-ea"/>
              </a:rPr>
              <a:t>运行日志</a:t>
            </a:r>
            <a:endParaRPr lang="zh-CN" altLang="en-US" sz="3200" b="1" dirty="0">
              <a:solidFill>
                <a:srgbClr val="EC6639"/>
              </a:solidFill>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0107562" y="2974116"/>
            <a:ext cx="2147557" cy="268445"/>
          </a:xfrm>
          <a:prstGeom prst="rect">
            <a:avLst/>
          </a:prstGeom>
        </p:spPr>
      </p:pic>
      <p:sp>
        <p:nvSpPr>
          <p:cNvPr id="2" name="文本框 1"/>
          <p:cNvSpPr txBox="1"/>
          <p:nvPr/>
        </p:nvSpPr>
        <p:spPr>
          <a:xfrm>
            <a:off x="995680" y="1367790"/>
            <a:ext cx="10093325" cy="368300"/>
          </a:xfrm>
          <a:prstGeom prst="rect">
            <a:avLst/>
          </a:prstGeom>
          <a:noFill/>
        </p:spPr>
        <p:txBody>
          <a:bodyPr wrap="square" rtlCol="0">
            <a:spAutoFit/>
          </a:bodyPr>
          <a:p>
            <a:r>
              <a:rPr lang="en-US" altLang="zh-CN"/>
              <a:t>	</a:t>
            </a:r>
            <a:endParaRPr lang="en-US" altLang="zh-CN"/>
          </a:p>
        </p:txBody>
      </p:sp>
      <p:pic>
        <p:nvPicPr>
          <p:cNvPr id="3" name="图片 2"/>
          <p:cNvPicPr>
            <a:picLocks noChangeAspect="1"/>
          </p:cNvPicPr>
          <p:nvPr/>
        </p:nvPicPr>
        <p:blipFill>
          <a:blip r:embed="rId2"/>
          <a:stretch>
            <a:fillRect/>
          </a:stretch>
        </p:blipFill>
        <p:spPr>
          <a:xfrm>
            <a:off x="435610" y="1099820"/>
            <a:ext cx="11588750" cy="5689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57284" y="398214"/>
            <a:ext cx="1808480" cy="583565"/>
          </a:xfrm>
          <a:prstGeom prst="rect">
            <a:avLst/>
          </a:prstGeom>
          <a:noFill/>
        </p:spPr>
        <p:txBody>
          <a:bodyPr wrap="none" rtlCol="0">
            <a:spAutoFit/>
          </a:bodyPr>
          <a:lstStyle/>
          <a:p>
            <a:pPr algn="l"/>
            <a:r>
              <a:rPr lang="zh-CN" altLang="en-US" sz="3200" dirty="0">
                <a:solidFill>
                  <a:srgbClr val="EC6639"/>
                </a:solidFill>
                <a:cs typeface="+mn-ea"/>
                <a:sym typeface="+mn-ea"/>
              </a:rPr>
              <a:t>消息监听</a:t>
            </a:r>
            <a:endParaRPr lang="zh-CN" altLang="en-US" sz="3200" b="1" dirty="0">
              <a:solidFill>
                <a:srgbClr val="EC6639"/>
              </a:solidFill>
              <a:cs typeface="+mn-ea"/>
              <a:sym typeface="+mn-ea"/>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0107562" y="2974116"/>
            <a:ext cx="2147557" cy="268445"/>
          </a:xfrm>
          <a:prstGeom prst="rect">
            <a:avLst/>
          </a:prstGeom>
        </p:spPr>
      </p:pic>
      <p:sp>
        <p:nvSpPr>
          <p:cNvPr id="2" name="文本框 1"/>
          <p:cNvSpPr txBox="1"/>
          <p:nvPr/>
        </p:nvSpPr>
        <p:spPr>
          <a:xfrm>
            <a:off x="995680" y="1367790"/>
            <a:ext cx="10093325" cy="368300"/>
          </a:xfrm>
          <a:prstGeom prst="rect">
            <a:avLst/>
          </a:prstGeom>
          <a:noFill/>
        </p:spPr>
        <p:txBody>
          <a:bodyPr wrap="square" rtlCol="0">
            <a:spAutoFit/>
          </a:bodyPr>
          <a:p>
            <a:r>
              <a:rPr lang="en-US" altLang="zh-CN"/>
              <a:t>	</a:t>
            </a:r>
            <a:endParaRPr lang="en-US" altLang="zh-CN"/>
          </a:p>
        </p:txBody>
      </p:sp>
      <p:pic>
        <p:nvPicPr>
          <p:cNvPr id="4" name="图片 3"/>
          <p:cNvPicPr>
            <a:picLocks noChangeAspect="1"/>
          </p:cNvPicPr>
          <p:nvPr/>
        </p:nvPicPr>
        <p:blipFill>
          <a:blip r:embed="rId2"/>
          <a:stretch>
            <a:fillRect/>
          </a:stretch>
        </p:blipFill>
        <p:spPr>
          <a:xfrm>
            <a:off x="405765" y="981710"/>
            <a:ext cx="11379835" cy="56572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57284" y="398214"/>
            <a:ext cx="1811020" cy="583565"/>
          </a:xfrm>
          <a:prstGeom prst="rect">
            <a:avLst/>
          </a:prstGeom>
          <a:noFill/>
        </p:spPr>
        <p:txBody>
          <a:bodyPr wrap="none" rtlCol="0">
            <a:spAutoFit/>
          </a:bodyPr>
          <a:lstStyle/>
          <a:p>
            <a:pPr algn="l"/>
            <a:r>
              <a:rPr lang="zh-CN" altLang="en-US" sz="3200" b="1" dirty="0">
                <a:solidFill>
                  <a:srgbClr val="EC6639"/>
                </a:solidFill>
                <a:cs typeface="+mn-ea"/>
                <a:sym typeface="+mn-ea"/>
              </a:rPr>
              <a:t>设备管理</a:t>
            </a:r>
            <a:endParaRPr lang="zh-CN" altLang="en-US" sz="3200" b="1" dirty="0">
              <a:solidFill>
                <a:srgbClr val="EC6639"/>
              </a:solidFill>
              <a:cs typeface="+mn-ea"/>
              <a:sym typeface="+mn-ea"/>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0107562" y="2974116"/>
            <a:ext cx="2147557" cy="268445"/>
          </a:xfrm>
          <a:prstGeom prst="rect">
            <a:avLst/>
          </a:prstGeom>
        </p:spPr>
      </p:pic>
      <p:sp>
        <p:nvSpPr>
          <p:cNvPr id="2" name="文本框 1"/>
          <p:cNvSpPr txBox="1"/>
          <p:nvPr/>
        </p:nvSpPr>
        <p:spPr>
          <a:xfrm>
            <a:off x="995680" y="1367790"/>
            <a:ext cx="10093325" cy="368300"/>
          </a:xfrm>
          <a:prstGeom prst="rect">
            <a:avLst/>
          </a:prstGeom>
          <a:noFill/>
        </p:spPr>
        <p:txBody>
          <a:bodyPr wrap="square" rtlCol="0">
            <a:spAutoFit/>
          </a:bodyPr>
          <a:p>
            <a:r>
              <a:rPr lang="en-US" altLang="zh-CN"/>
              <a:t>	</a:t>
            </a:r>
            <a:endParaRPr lang="en-US" altLang="zh-CN"/>
          </a:p>
        </p:txBody>
      </p:sp>
      <p:pic>
        <p:nvPicPr>
          <p:cNvPr id="3" name="图片 2"/>
          <p:cNvPicPr>
            <a:picLocks noChangeAspect="1"/>
          </p:cNvPicPr>
          <p:nvPr/>
        </p:nvPicPr>
        <p:blipFill>
          <a:blip r:embed="rId2"/>
          <a:stretch>
            <a:fillRect/>
          </a:stretch>
        </p:blipFill>
        <p:spPr>
          <a:xfrm>
            <a:off x="153035" y="981710"/>
            <a:ext cx="11785600" cy="58464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95384" y="849064"/>
            <a:ext cx="3241040" cy="583565"/>
          </a:xfrm>
          <a:prstGeom prst="rect">
            <a:avLst/>
          </a:prstGeom>
          <a:noFill/>
        </p:spPr>
        <p:txBody>
          <a:bodyPr wrap="none" rtlCol="0">
            <a:spAutoFit/>
          </a:bodyPr>
          <a:lstStyle/>
          <a:p>
            <a:r>
              <a:rPr lang="en-US" altLang="zh-CN" sz="3200" dirty="0">
                <a:solidFill>
                  <a:srgbClr val="EC6639"/>
                </a:solidFill>
                <a:cs typeface="+mn-ea"/>
                <a:sym typeface="+mn-lt"/>
              </a:rPr>
              <a:t>ota </a:t>
            </a:r>
            <a:r>
              <a:rPr lang="zh-CN" altLang="en-US" sz="3200" dirty="0">
                <a:solidFill>
                  <a:srgbClr val="EC6639"/>
                </a:solidFill>
                <a:cs typeface="+mn-ea"/>
                <a:sym typeface="+mn-lt"/>
              </a:rPr>
              <a:t>功能</a:t>
            </a:r>
            <a:r>
              <a:rPr lang="en-US" altLang="zh-CN" sz="3200" dirty="0">
                <a:solidFill>
                  <a:srgbClr val="EC6639"/>
                </a:solidFill>
                <a:cs typeface="+mn-ea"/>
                <a:sym typeface="+mn-lt"/>
              </a:rPr>
              <a:t>(</a:t>
            </a:r>
            <a:r>
              <a:rPr lang="zh-CN" altLang="en-US" sz="3200" dirty="0">
                <a:solidFill>
                  <a:srgbClr val="EC6639"/>
                </a:solidFill>
                <a:cs typeface="+mn-ea"/>
                <a:sym typeface="+mn-lt"/>
              </a:rPr>
              <a:t>建设中</a:t>
            </a:r>
            <a:r>
              <a:rPr lang="en-US" altLang="zh-CN" sz="3200" dirty="0">
                <a:solidFill>
                  <a:srgbClr val="EC6639"/>
                </a:solidFill>
                <a:cs typeface="+mn-ea"/>
                <a:sym typeface="+mn-lt"/>
              </a:rPr>
              <a:t>)</a:t>
            </a:r>
            <a:endParaRPr lang="en-US" altLang="zh-CN" sz="3200" dirty="0">
              <a:solidFill>
                <a:srgbClr val="EC6639"/>
              </a:solidFill>
              <a:cs typeface="+mn-ea"/>
              <a:sym typeface="+mn-lt"/>
            </a:endParaRPr>
          </a:p>
        </p:txBody>
      </p:sp>
      <p:sp>
        <p:nvSpPr>
          <p:cNvPr id="11" name="iśľíďè"/>
          <p:cNvSpPr/>
          <p:nvPr/>
        </p:nvSpPr>
        <p:spPr>
          <a:xfrm>
            <a:off x="11454581" y="2316500"/>
            <a:ext cx="737419" cy="2224454"/>
          </a:xfrm>
          <a:prstGeom prst="rect">
            <a:avLst/>
          </a:prstGeom>
          <a:solidFill>
            <a:srgbClr val="EC663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0107562" y="2974116"/>
            <a:ext cx="2147557" cy="268445"/>
          </a:xfrm>
          <a:prstGeom prst="rect">
            <a:avLst/>
          </a:prstGeom>
        </p:spPr>
      </p:pic>
      <p:sp>
        <p:nvSpPr>
          <p:cNvPr id="5" name="文本框 4"/>
          <p:cNvSpPr txBox="1"/>
          <p:nvPr/>
        </p:nvSpPr>
        <p:spPr>
          <a:xfrm>
            <a:off x="1159510" y="1840230"/>
            <a:ext cx="9709785" cy="2444115"/>
          </a:xfrm>
          <a:prstGeom prst="rect">
            <a:avLst/>
          </a:prstGeom>
          <a:noFill/>
        </p:spPr>
        <p:txBody>
          <a:bodyPr wrap="square" rtlCol="0">
            <a:spAutoFit/>
          </a:bodyPr>
          <a:p>
            <a:pPr marL="285750" indent="-285750">
              <a:lnSpc>
                <a:spcPct val="170000"/>
              </a:lnSpc>
              <a:buFont typeface="Arial" panose="020B0604020202020204" pitchFamily="34" charset="0"/>
              <a:buChar char="•"/>
            </a:pPr>
            <a:r>
              <a:rPr lang="zh-CN"/>
              <a:t>云端通过</a:t>
            </a:r>
            <a:r>
              <a:rPr lang="en-US" altLang="zh-CN"/>
              <a:t> MQTT </a:t>
            </a:r>
            <a:r>
              <a:rPr lang="zh-CN" altLang="en-US"/>
              <a:t>给多设备下发固件升级消息</a:t>
            </a:r>
            <a:endParaRPr lang="zh-CN" altLang="en-US"/>
          </a:p>
          <a:p>
            <a:pPr marL="285750" indent="-285750">
              <a:lnSpc>
                <a:spcPct val="170000"/>
              </a:lnSpc>
              <a:buFont typeface="Arial" panose="020B0604020202020204" pitchFamily="34" charset="0"/>
              <a:buChar char="•"/>
            </a:pPr>
            <a:r>
              <a:rPr lang="zh-CN" altLang="en-US"/>
              <a:t>设备端收到消息</a:t>
            </a:r>
            <a:r>
              <a:rPr lang="en-US" altLang="zh-CN"/>
              <a:t>, </a:t>
            </a:r>
            <a:r>
              <a:rPr lang="zh-CN" altLang="en-US"/>
              <a:t>通过安全路径获取到固件升级包</a:t>
            </a:r>
            <a:endParaRPr lang="zh-CN" altLang="en-US"/>
          </a:p>
          <a:p>
            <a:pPr marL="285750" indent="-285750">
              <a:lnSpc>
                <a:spcPct val="170000"/>
              </a:lnSpc>
              <a:buFont typeface="Arial" panose="020B0604020202020204" pitchFamily="34" charset="0"/>
              <a:buChar char="•"/>
            </a:pPr>
            <a:r>
              <a:rPr lang="zh-CN" altLang="en-US"/>
              <a:t>设备端按照自己的逻辑执行升级</a:t>
            </a:r>
            <a:r>
              <a:rPr lang="en-US" altLang="zh-CN"/>
              <a:t>, </a:t>
            </a:r>
            <a:r>
              <a:rPr lang="zh-CN" altLang="en-US"/>
              <a:t>并实时上报云端每一步骤的消息</a:t>
            </a:r>
            <a:r>
              <a:rPr lang="en-US" altLang="zh-CN"/>
              <a:t>(</a:t>
            </a:r>
            <a:r>
              <a:rPr lang="zh-CN" altLang="en-US"/>
              <a:t>日志</a:t>
            </a:r>
            <a:r>
              <a:rPr lang="en-US" altLang="zh-CN"/>
              <a:t>)</a:t>
            </a:r>
            <a:endParaRPr lang="zh-CN" altLang="en-US"/>
          </a:p>
          <a:p>
            <a:pPr marL="285750" indent="-285750">
              <a:lnSpc>
                <a:spcPct val="170000"/>
              </a:lnSpc>
              <a:buFont typeface="Arial" panose="020B0604020202020204" pitchFamily="34" charset="0"/>
              <a:buChar char="•"/>
            </a:pPr>
            <a:r>
              <a:rPr lang="zh-CN" altLang="en-US"/>
              <a:t>云端通过上报的消息</a:t>
            </a:r>
            <a:r>
              <a:rPr lang="en-US" altLang="zh-CN"/>
              <a:t>, </a:t>
            </a:r>
            <a:r>
              <a:rPr lang="zh-CN" altLang="en-US"/>
              <a:t>了解升级进度</a:t>
            </a:r>
            <a:endParaRPr lang="zh-CN" altLang="en-US"/>
          </a:p>
          <a:p>
            <a:pPr marL="285750" indent="-285750">
              <a:lnSpc>
                <a:spcPct val="170000"/>
              </a:lnSpc>
              <a:buFont typeface="Arial" panose="020B0604020202020204" pitchFamily="34" charset="0"/>
              <a:buChar char="•"/>
            </a:pPr>
            <a:r>
              <a:rPr lang="zh-CN" altLang="en-US"/>
              <a:t>完成升级</a:t>
            </a:r>
            <a:r>
              <a:rPr lang="en-US" altLang="zh-CN"/>
              <a:t>/</a:t>
            </a:r>
            <a:r>
              <a:rPr lang="zh-CN" altLang="en-US"/>
              <a:t>快速找到失败的设备及导致失败的环节</a:t>
            </a:r>
            <a:r>
              <a:rPr lang="en-US" altLang="zh-CN"/>
              <a:t> </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95384" y="849064"/>
            <a:ext cx="5965825" cy="583565"/>
          </a:xfrm>
          <a:prstGeom prst="rect">
            <a:avLst/>
          </a:prstGeom>
          <a:noFill/>
        </p:spPr>
        <p:txBody>
          <a:bodyPr wrap="none" rtlCol="0">
            <a:spAutoFit/>
          </a:bodyPr>
          <a:lstStyle/>
          <a:p>
            <a:r>
              <a:rPr lang="zh-CN" sz="3200" dirty="0">
                <a:solidFill>
                  <a:srgbClr val="EC6639"/>
                </a:solidFill>
                <a:cs typeface="+mn-ea"/>
                <a:sym typeface="+mn-lt"/>
              </a:rPr>
              <a:t>未来功能的探讨</a:t>
            </a:r>
            <a:r>
              <a:rPr lang="en-US" altLang="zh-CN" sz="3200" dirty="0">
                <a:solidFill>
                  <a:srgbClr val="EC6639"/>
                </a:solidFill>
                <a:cs typeface="+mn-ea"/>
                <a:sym typeface="+mn-lt"/>
              </a:rPr>
              <a:t>(ota</a:t>
            </a:r>
            <a:r>
              <a:rPr lang="zh-CN" altLang="en-US" sz="3200" dirty="0">
                <a:solidFill>
                  <a:srgbClr val="EC6639"/>
                </a:solidFill>
                <a:cs typeface="+mn-ea"/>
                <a:sym typeface="+mn-lt"/>
              </a:rPr>
              <a:t>功能的扩展</a:t>
            </a:r>
            <a:r>
              <a:rPr lang="en-US" altLang="zh-CN" sz="3200" dirty="0">
                <a:solidFill>
                  <a:srgbClr val="EC6639"/>
                </a:solidFill>
                <a:cs typeface="+mn-ea"/>
                <a:sym typeface="+mn-lt"/>
              </a:rPr>
              <a:t>)</a:t>
            </a:r>
            <a:endParaRPr lang="en-US" altLang="zh-CN" sz="3200" dirty="0">
              <a:solidFill>
                <a:srgbClr val="EC6639"/>
              </a:solidFill>
              <a:cs typeface="+mn-ea"/>
              <a:sym typeface="+mn-lt"/>
            </a:endParaRPr>
          </a:p>
        </p:txBody>
      </p:sp>
      <p:sp>
        <p:nvSpPr>
          <p:cNvPr id="11" name="iśľíďè"/>
          <p:cNvSpPr/>
          <p:nvPr/>
        </p:nvSpPr>
        <p:spPr>
          <a:xfrm>
            <a:off x="11454581" y="2316500"/>
            <a:ext cx="737419" cy="2224454"/>
          </a:xfrm>
          <a:prstGeom prst="rect">
            <a:avLst/>
          </a:prstGeom>
          <a:solidFill>
            <a:srgbClr val="EC663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0107562" y="2974116"/>
            <a:ext cx="2147557" cy="268445"/>
          </a:xfrm>
          <a:prstGeom prst="rect">
            <a:avLst/>
          </a:prstGeom>
        </p:spPr>
      </p:pic>
      <p:sp>
        <p:nvSpPr>
          <p:cNvPr id="5" name="文本框 4"/>
          <p:cNvSpPr txBox="1"/>
          <p:nvPr/>
        </p:nvSpPr>
        <p:spPr>
          <a:xfrm>
            <a:off x="1159510" y="1840230"/>
            <a:ext cx="9709785" cy="1973580"/>
          </a:xfrm>
          <a:prstGeom prst="rect">
            <a:avLst/>
          </a:prstGeom>
          <a:noFill/>
        </p:spPr>
        <p:txBody>
          <a:bodyPr wrap="square" rtlCol="0">
            <a:spAutoFit/>
          </a:bodyPr>
          <a:p>
            <a:pPr marL="285750" indent="-285750">
              <a:lnSpc>
                <a:spcPct val="170000"/>
              </a:lnSpc>
              <a:buFont typeface="Arial" panose="020B0604020202020204" pitchFamily="34" charset="0"/>
              <a:buChar char="•"/>
            </a:pPr>
            <a:r>
              <a:rPr lang="zh-CN"/>
              <a:t>管理员在云端自定义任务</a:t>
            </a:r>
            <a:r>
              <a:rPr lang="en-US" altLang="zh-CN"/>
              <a:t>(</a:t>
            </a:r>
            <a:r>
              <a:rPr lang="zh-CN" altLang="en-US"/>
              <a:t>与设备端程序协作开发</a:t>
            </a:r>
            <a:r>
              <a:rPr lang="en-US" altLang="zh-CN"/>
              <a:t>)</a:t>
            </a:r>
            <a:endParaRPr lang="en-US" altLang="zh-CN"/>
          </a:p>
          <a:p>
            <a:pPr marL="285750" indent="-285750">
              <a:lnSpc>
                <a:spcPct val="170000"/>
              </a:lnSpc>
              <a:buFont typeface="Arial" panose="020B0604020202020204" pitchFamily="34" charset="0"/>
              <a:buChar char="•"/>
            </a:pPr>
            <a:r>
              <a:rPr lang="zh-CN" altLang="en-US"/>
              <a:t>设备端执行</a:t>
            </a:r>
            <a:r>
              <a:rPr lang="en-US" altLang="zh-CN"/>
              <a:t>, </a:t>
            </a:r>
            <a:r>
              <a:rPr lang="zh-CN" altLang="en-US"/>
              <a:t>汇报进度日志</a:t>
            </a:r>
            <a:endParaRPr lang="zh-CN" altLang="en-US"/>
          </a:p>
          <a:p>
            <a:pPr marL="285750" indent="-285750">
              <a:lnSpc>
                <a:spcPct val="170000"/>
              </a:lnSpc>
              <a:buFont typeface="Arial" panose="020B0604020202020204" pitchFamily="34" charset="0"/>
              <a:buChar char="•"/>
            </a:pPr>
            <a:r>
              <a:rPr lang="zh-CN" altLang="en-US"/>
              <a:t>云端通过上报的消息</a:t>
            </a:r>
            <a:r>
              <a:rPr lang="en-US" altLang="zh-CN"/>
              <a:t>, </a:t>
            </a:r>
            <a:r>
              <a:rPr lang="zh-CN" altLang="en-US"/>
              <a:t>了解升级进度</a:t>
            </a:r>
            <a:endParaRPr lang="zh-CN" altLang="en-US"/>
          </a:p>
          <a:p>
            <a:pPr marL="285750" indent="-285750">
              <a:lnSpc>
                <a:spcPct val="170000"/>
              </a:lnSpc>
              <a:buFont typeface="Arial" panose="020B0604020202020204" pitchFamily="34" charset="0"/>
              <a:buChar char="•"/>
            </a:pPr>
            <a:r>
              <a:rPr lang="zh-CN" altLang="en-US"/>
              <a:t>完成任务</a:t>
            </a:r>
            <a:r>
              <a:rPr lang="en-US" altLang="zh-CN"/>
              <a:t>/</a:t>
            </a:r>
            <a:r>
              <a:rPr lang="zh-CN" altLang="en-US"/>
              <a:t>快速找到失败的设备及导致失败的环节</a:t>
            </a:r>
            <a:r>
              <a:rPr lang="en-US" altLang="zh-CN"/>
              <a:t> </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231384" y="727257"/>
            <a:ext cx="6413499" cy="1015663"/>
          </a:xfrm>
          <a:prstGeom prst="rect">
            <a:avLst/>
          </a:prstGeom>
          <a:noFill/>
        </p:spPr>
        <p:txBody>
          <a:bodyPr wrap="square" rtlCol="0" anchor="t">
            <a:spAutoFit/>
          </a:bodyPr>
          <a:lstStyle/>
          <a:p>
            <a:pPr algn="r"/>
            <a:r>
              <a:rPr lang="en-US" altLang="zh-CN" sz="6000" b="1" dirty="0" smtClean="0">
                <a:solidFill>
                  <a:srgbClr val="EC6639"/>
                </a:solidFill>
                <a:latin typeface="微软雅黑" panose="020B0503020204020204" pitchFamily="34" charset="-122"/>
                <a:ea typeface="微软雅黑" panose="020B0503020204020204" pitchFamily="34" charset="-122"/>
                <a:cs typeface="+mn-ea"/>
                <a:sym typeface="+mn-lt"/>
              </a:rPr>
              <a:t>THANK YOU</a:t>
            </a:r>
            <a:endParaRPr lang="zh-CN" altLang="en-US" sz="6000" dirty="0">
              <a:solidFill>
                <a:srgbClr val="EC6639"/>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01184" y="914389"/>
            <a:ext cx="641400" cy="641400"/>
          </a:xfrm>
          <a:prstGeom prst="rect">
            <a:avLst/>
          </a:prstGeom>
        </p:spPr>
      </p:pic>
      <p:sp>
        <p:nvSpPr>
          <p:cNvPr id="13" name="矩形 12"/>
          <p:cNvSpPr/>
          <p:nvPr/>
        </p:nvSpPr>
        <p:spPr>
          <a:xfrm>
            <a:off x="701184" y="5683044"/>
            <a:ext cx="1948739" cy="307777"/>
          </a:xfrm>
          <a:prstGeom prst="rect">
            <a:avLst/>
          </a:prstGeom>
        </p:spPr>
        <p:txBody>
          <a:bodyPr wrap="none">
            <a:spAutoFit/>
          </a:bodyPr>
          <a:lstStyle/>
          <a:p>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www.megarobo.tech</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95384" y="849064"/>
            <a:ext cx="995680" cy="583565"/>
          </a:xfrm>
          <a:prstGeom prst="rect">
            <a:avLst/>
          </a:prstGeom>
          <a:noFill/>
        </p:spPr>
        <p:txBody>
          <a:bodyPr wrap="none" rtlCol="0">
            <a:spAutoFit/>
          </a:bodyPr>
          <a:lstStyle/>
          <a:p>
            <a:r>
              <a:rPr lang="zh-CN" altLang="en-US" sz="3200" dirty="0">
                <a:solidFill>
                  <a:srgbClr val="EC6639"/>
                </a:solidFill>
                <a:cs typeface="+mn-ea"/>
                <a:sym typeface="+mn-lt"/>
              </a:rPr>
              <a:t>目录</a:t>
            </a:r>
            <a:endParaRPr lang="zh-CN" altLang="en-US" sz="3200" dirty="0">
              <a:solidFill>
                <a:srgbClr val="EC6639"/>
              </a:solidFill>
              <a:cs typeface="+mn-ea"/>
              <a:sym typeface="+mn-lt"/>
            </a:endParaRPr>
          </a:p>
        </p:txBody>
      </p:sp>
      <p:sp>
        <p:nvSpPr>
          <p:cNvPr id="11" name="iśľíďè"/>
          <p:cNvSpPr/>
          <p:nvPr/>
        </p:nvSpPr>
        <p:spPr>
          <a:xfrm>
            <a:off x="11466646" y="2186325"/>
            <a:ext cx="737419" cy="2224454"/>
          </a:xfrm>
          <a:prstGeom prst="rect">
            <a:avLst/>
          </a:prstGeom>
          <a:solidFill>
            <a:srgbClr val="EC663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0107562" y="2974116"/>
            <a:ext cx="2147557" cy="268445"/>
          </a:xfrm>
          <a:prstGeom prst="rect">
            <a:avLst/>
          </a:prstGeom>
        </p:spPr>
      </p:pic>
      <p:sp>
        <p:nvSpPr>
          <p:cNvPr id="3" name="文本框 2"/>
          <p:cNvSpPr txBox="1"/>
          <p:nvPr/>
        </p:nvSpPr>
        <p:spPr>
          <a:xfrm>
            <a:off x="2903220" y="2186305"/>
            <a:ext cx="6679565" cy="3688080"/>
          </a:xfrm>
          <a:prstGeom prst="rect">
            <a:avLst/>
          </a:prstGeom>
          <a:noFill/>
        </p:spPr>
        <p:txBody>
          <a:bodyPr wrap="square" rtlCol="0">
            <a:spAutoFit/>
          </a:bodyPr>
          <a:p>
            <a:pPr marL="285750" indent="-285750">
              <a:lnSpc>
                <a:spcPct val="130000"/>
              </a:lnSpc>
              <a:buFont typeface="Arial" panose="020B0604020202020204" pitchFamily="34" charset="0"/>
              <a:buChar char="•"/>
            </a:pPr>
            <a:r>
              <a:rPr lang="en-US" altLang="zh-CN"/>
              <a:t>Iot PaaS </a:t>
            </a:r>
            <a:r>
              <a:rPr lang="zh-CN" altLang="en-US"/>
              <a:t>介绍</a:t>
            </a:r>
            <a:endParaRPr lang="zh-CN" altLang="en-US"/>
          </a:p>
          <a:p>
            <a:pPr marL="285750" indent="-285750">
              <a:lnSpc>
                <a:spcPct val="130000"/>
              </a:lnSpc>
              <a:buFont typeface="Arial" panose="020B0604020202020204" pitchFamily="34" charset="0"/>
              <a:buChar char="•"/>
            </a:pPr>
            <a:r>
              <a:rPr lang="en-US" altLang="zh-CN"/>
              <a:t>MQTT </a:t>
            </a:r>
            <a:r>
              <a:rPr lang="zh-CN" altLang="en-US"/>
              <a:t>介绍</a:t>
            </a:r>
            <a:endParaRPr lang="zh-CN" altLang="en-US"/>
          </a:p>
          <a:p>
            <a:pPr marL="285750" indent="-285750">
              <a:lnSpc>
                <a:spcPct val="130000"/>
              </a:lnSpc>
              <a:buFont typeface="Arial" panose="020B0604020202020204" pitchFamily="34" charset="0"/>
              <a:buChar char="•"/>
            </a:pPr>
            <a:r>
              <a:rPr lang="zh-CN" altLang="en-US"/>
              <a:t>接入要求</a:t>
            </a:r>
            <a:endParaRPr lang="zh-CN" altLang="en-US"/>
          </a:p>
          <a:p>
            <a:pPr marL="285750" indent="-285750">
              <a:lnSpc>
                <a:spcPct val="130000"/>
              </a:lnSpc>
              <a:buFont typeface="Arial" panose="020B0604020202020204" pitchFamily="34" charset="0"/>
              <a:buChar char="•"/>
            </a:pPr>
            <a:r>
              <a:rPr lang="zh-CN" altLang="en-US"/>
              <a:t>能做什么</a:t>
            </a:r>
            <a:endParaRPr lang="zh-CN" altLang="en-US"/>
          </a:p>
          <a:p>
            <a:pPr marL="285750" indent="-285750">
              <a:lnSpc>
                <a:spcPct val="130000"/>
              </a:lnSpc>
              <a:buFont typeface="Arial" panose="020B0604020202020204" pitchFamily="34" charset="0"/>
              <a:buChar char="•"/>
            </a:pPr>
            <a:r>
              <a:rPr lang="zh-CN" altLang="en-US"/>
              <a:t>不能做什么</a:t>
            </a:r>
            <a:endParaRPr lang="zh-CN" altLang="en-US"/>
          </a:p>
          <a:p>
            <a:pPr marL="285750" indent="-285750">
              <a:lnSpc>
                <a:spcPct val="130000"/>
              </a:lnSpc>
              <a:buFont typeface="Arial" panose="020B0604020202020204" pitchFamily="34" charset="0"/>
              <a:buChar char="•"/>
            </a:pPr>
            <a:r>
              <a:rPr lang="zh-CN" altLang="en-US"/>
              <a:t>使用理念</a:t>
            </a:r>
            <a:endParaRPr lang="zh-CN" altLang="en-US"/>
          </a:p>
          <a:p>
            <a:pPr marL="285750" indent="-285750">
              <a:lnSpc>
                <a:spcPct val="130000"/>
              </a:lnSpc>
              <a:buFont typeface="Arial" panose="020B0604020202020204" pitchFamily="34" charset="0"/>
              <a:buChar char="•"/>
            </a:pPr>
            <a:r>
              <a:rPr lang="zh-CN" altLang="en-US"/>
              <a:t>已有功能介绍及演示</a:t>
            </a:r>
            <a:endParaRPr lang="zh-CN" altLang="en-US"/>
          </a:p>
          <a:p>
            <a:pPr marL="285750" indent="-285750">
              <a:lnSpc>
                <a:spcPct val="130000"/>
              </a:lnSpc>
              <a:buFont typeface="Arial" panose="020B0604020202020204" pitchFamily="34" charset="0"/>
              <a:buChar char="•"/>
            </a:pPr>
            <a:r>
              <a:rPr lang="en-US" altLang="zh-CN"/>
              <a:t>ota</a:t>
            </a:r>
            <a:r>
              <a:rPr lang="zh-CN" altLang="en-US"/>
              <a:t>功能</a:t>
            </a:r>
            <a:endParaRPr lang="zh-CN" altLang="en-US"/>
          </a:p>
          <a:p>
            <a:pPr marL="285750" indent="-285750">
              <a:lnSpc>
                <a:spcPct val="130000"/>
              </a:lnSpc>
              <a:buFont typeface="Arial" panose="020B0604020202020204" pitchFamily="34" charset="0"/>
              <a:buChar char="•"/>
            </a:pPr>
            <a:r>
              <a:rPr lang="zh-CN" altLang="en-US"/>
              <a:t>未来需求功能的探讨</a:t>
            </a:r>
            <a:endParaRPr lang="zh-CN" altLang="en-US"/>
          </a:p>
          <a:p>
            <a:pPr marL="285750" indent="-285750">
              <a:lnSpc>
                <a:spcPct val="130000"/>
              </a:lnSpc>
            </a:pP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95384" y="849064"/>
            <a:ext cx="2682875" cy="583565"/>
          </a:xfrm>
          <a:prstGeom prst="rect">
            <a:avLst/>
          </a:prstGeom>
          <a:noFill/>
        </p:spPr>
        <p:txBody>
          <a:bodyPr wrap="none" rtlCol="0">
            <a:spAutoFit/>
          </a:bodyPr>
          <a:lstStyle/>
          <a:p>
            <a:r>
              <a:rPr lang="en-US" altLang="zh-CN" sz="3200" dirty="0">
                <a:solidFill>
                  <a:srgbClr val="EC6639"/>
                </a:solidFill>
                <a:cs typeface="+mn-ea"/>
                <a:sym typeface="+mn-lt"/>
              </a:rPr>
              <a:t>Iot PaaS </a:t>
            </a:r>
            <a:r>
              <a:rPr lang="zh-CN" altLang="en-US" sz="3200" dirty="0">
                <a:solidFill>
                  <a:srgbClr val="EC6639"/>
                </a:solidFill>
                <a:cs typeface="+mn-ea"/>
                <a:sym typeface="+mn-lt"/>
              </a:rPr>
              <a:t>介绍</a:t>
            </a:r>
            <a:endParaRPr lang="zh-CN" altLang="en-US" sz="3200" dirty="0">
              <a:solidFill>
                <a:srgbClr val="EC6639"/>
              </a:solidFill>
              <a:cs typeface="+mn-ea"/>
              <a:sym typeface="+mn-lt"/>
            </a:endParaRPr>
          </a:p>
        </p:txBody>
      </p:sp>
      <p:sp>
        <p:nvSpPr>
          <p:cNvPr id="11" name="iśľíďè"/>
          <p:cNvSpPr/>
          <p:nvPr/>
        </p:nvSpPr>
        <p:spPr>
          <a:xfrm>
            <a:off x="11466646" y="2186325"/>
            <a:ext cx="737419" cy="2224454"/>
          </a:xfrm>
          <a:prstGeom prst="rect">
            <a:avLst/>
          </a:prstGeom>
          <a:solidFill>
            <a:srgbClr val="EC663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0107562" y="2974116"/>
            <a:ext cx="2147557" cy="268445"/>
          </a:xfrm>
          <a:prstGeom prst="rect">
            <a:avLst/>
          </a:prstGeom>
        </p:spPr>
      </p:pic>
      <p:sp>
        <p:nvSpPr>
          <p:cNvPr id="3" name="文本框 2"/>
          <p:cNvSpPr txBox="1"/>
          <p:nvPr/>
        </p:nvSpPr>
        <p:spPr>
          <a:xfrm>
            <a:off x="1121410" y="2353310"/>
            <a:ext cx="9774555" cy="2249170"/>
          </a:xfrm>
          <a:prstGeom prst="rect">
            <a:avLst/>
          </a:prstGeom>
          <a:noFill/>
        </p:spPr>
        <p:txBody>
          <a:bodyPr wrap="square" rtlCol="0">
            <a:spAutoFit/>
          </a:bodyPr>
          <a:p>
            <a:pPr>
              <a:lnSpc>
                <a:spcPct val="130000"/>
              </a:lnSpc>
            </a:pPr>
            <a:r>
              <a:rPr lang="en-US" altLang="zh-CN"/>
              <a:t>Iot PaaS </a:t>
            </a:r>
            <a:r>
              <a:rPr lang="zh-CN" altLang="en-US"/>
              <a:t>平台依托于</a:t>
            </a:r>
            <a:r>
              <a:rPr lang="en-US" altLang="zh-CN"/>
              <a:t> AWS </a:t>
            </a:r>
            <a:r>
              <a:rPr lang="zh-CN" altLang="en-US"/>
              <a:t>生态</a:t>
            </a:r>
            <a:r>
              <a:rPr lang="en-US" altLang="zh-CN"/>
              <a:t>, </a:t>
            </a:r>
            <a:r>
              <a:rPr lang="zh-CN" altLang="en-US"/>
              <a:t>采用</a:t>
            </a:r>
            <a:r>
              <a:rPr lang="en-US" altLang="zh-CN"/>
              <a:t>B/S</a:t>
            </a:r>
            <a:r>
              <a:rPr lang="zh-CN" altLang="en-US"/>
              <a:t>架构</a:t>
            </a:r>
            <a:r>
              <a:rPr lang="en-US" altLang="zh-CN"/>
              <a:t>.  </a:t>
            </a:r>
            <a:endParaRPr lang="en-US" altLang="zh-CN"/>
          </a:p>
          <a:p>
            <a:pPr>
              <a:lnSpc>
                <a:spcPct val="130000"/>
              </a:lnSpc>
            </a:pPr>
            <a:r>
              <a:rPr lang="zh-CN" altLang="en-US"/>
              <a:t>实现</a:t>
            </a:r>
            <a:r>
              <a:rPr lang="en-US" altLang="zh-CN"/>
              <a:t> </a:t>
            </a:r>
            <a:r>
              <a:rPr lang="zh-CN" altLang="en-US"/>
              <a:t>多租户</a:t>
            </a:r>
            <a:r>
              <a:rPr lang="en-US" altLang="zh-CN"/>
              <a:t>/</a:t>
            </a:r>
            <a:r>
              <a:rPr lang="zh-CN" altLang="en-US"/>
              <a:t>多环境</a:t>
            </a:r>
            <a:r>
              <a:rPr lang="en-US" altLang="zh-CN"/>
              <a:t> </a:t>
            </a:r>
            <a:r>
              <a:rPr lang="zh-CN" altLang="en-US"/>
              <a:t>下用户对设备的管理调试</a:t>
            </a:r>
            <a:r>
              <a:rPr lang="en-US" altLang="zh-CN"/>
              <a:t> </a:t>
            </a:r>
            <a:r>
              <a:rPr lang="zh-CN" altLang="en-US"/>
              <a:t>的功能</a:t>
            </a:r>
            <a:endParaRPr lang="zh-CN" altLang="en-US"/>
          </a:p>
          <a:p>
            <a:pPr>
              <a:lnSpc>
                <a:spcPct val="130000"/>
              </a:lnSpc>
            </a:pPr>
            <a:r>
              <a:rPr lang="zh-CN" altLang="en-US"/>
              <a:t>面向用户群体</a:t>
            </a:r>
            <a:r>
              <a:rPr lang="en-US" altLang="zh-CN"/>
              <a:t>: </a:t>
            </a:r>
            <a:r>
              <a:rPr lang="zh-CN" altLang="en-US"/>
              <a:t>设备端开发</a:t>
            </a:r>
            <a:r>
              <a:rPr lang="en-US" altLang="zh-CN"/>
              <a:t>/</a:t>
            </a:r>
            <a:r>
              <a:rPr lang="zh-CN" altLang="en-US"/>
              <a:t>运营人员</a:t>
            </a:r>
            <a:r>
              <a:rPr lang="en-US" altLang="zh-CN"/>
              <a:t> </a:t>
            </a:r>
            <a:endParaRPr lang="en-US" altLang="zh-CN"/>
          </a:p>
          <a:p>
            <a:pPr>
              <a:lnSpc>
                <a:spcPct val="130000"/>
              </a:lnSpc>
            </a:pPr>
            <a:r>
              <a:rPr lang="zh-CN" altLang="en-US"/>
              <a:t>使用协议</a:t>
            </a:r>
            <a:r>
              <a:rPr lang="en-US" altLang="zh-CN"/>
              <a:t>: </a:t>
            </a:r>
            <a:endParaRPr lang="en-US" altLang="zh-CN"/>
          </a:p>
          <a:p>
            <a:pPr>
              <a:lnSpc>
                <a:spcPct val="130000"/>
              </a:lnSpc>
            </a:pPr>
            <a:r>
              <a:rPr lang="en-US" altLang="zh-CN"/>
              <a:t>       </a:t>
            </a:r>
            <a:r>
              <a:rPr lang="zh-CN" altLang="en-US"/>
              <a:t>设备端</a:t>
            </a:r>
            <a:r>
              <a:rPr lang="en-US" altLang="zh-CN"/>
              <a:t>: </a:t>
            </a:r>
            <a:r>
              <a:rPr lang="zh-CN" altLang="en-US"/>
              <a:t>使用</a:t>
            </a:r>
            <a:r>
              <a:rPr lang="en-US" altLang="zh-CN"/>
              <a:t> MQTT </a:t>
            </a:r>
            <a:r>
              <a:rPr lang="zh-CN" altLang="en-US"/>
              <a:t>协议建立</a:t>
            </a:r>
            <a:r>
              <a:rPr lang="en-US" altLang="zh-CN"/>
              <a:t> </a:t>
            </a:r>
            <a:r>
              <a:rPr lang="zh-CN" altLang="en-US"/>
              <a:t>云端与设备</a:t>
            </a:r>
            <a:r>
              <a:rPr lang="en-US" altLang="zh-CN"/>
              <a:t> </a:t>
            </a:r>
            <a:r>
              <a:rPr lang="zh-CN" altLang="en-US"/>
              <a:t>之间的通讯</a:t>
            </a:r>
            <a:endParaRPr lang="zh-CN" altLang="en-US"/>
          </a:p>
          <a:p>
            <a:pPr>
              <a:lnSpc>
                <a:spcPct val="130000"/>
              </a:lnSpc>
            </a:pPr>
            <a:r>
              <a:rPr lang="zh-CN" altLang="en-US"/>
              <a:t> </a:t>
            </a:r>
            <a:r>
              <a:rPr lang="en-US" altLang="zh-CN"/>
              <a:t>      </a:t>
            </a:r>
            <a:r>
              <a:rPr lang="zh-CN" altLang="en-US"/>
              <a:t>管理端</a:t>
            </a:r>
            <a:r>
              <a:rPr lang="en-US" altLang="zh-CN"/>
              <a:t>: </a:t>
            </a:r>
            <a:r>
              <a:rPr lang="zh-CN" altLang="en-US"/>
              <a:t>基于</a:t>
            </a:r>
            <a:r>
              <a:rPr lang="en-US" altLang="zh-CN"/>
              <a:t> http </a:t>
            </a:r>
            <a:r>
              <a:rPr lang="zh-CN" altLang="en-US"/>
              <a:t>的</a:t>
            </a:r>
            <a:r>
              <a:rPr lang="en-US" altLang="zh-CN"/>
              <a:t> RESTful API</a:t>
            </a:r>
            <a:r>
              <a:rPr lang="zh-CN" altLang="en-US"/>
              <a:t>接口</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śľíďè"/>
          <p:cNvSpPr/>
          <p:nvPr/>
        </p:nvSpPr>
        <p:spPr>
          <a:xfrm>
            <a:off x="11466646" y="2186325"/>
            <a:ext cx="737419" cy="2224454"/>
          </a:xfrm>
          <a:prstGeom prst="rect">
            <a:avLst/>
          </a:prstGeom>
          <a:solidFill>
            <a:srgbClr val="EC663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0107562" y="2974116"/>
            <a:ext cx="2147557" cy="268445"/>
          </a:xfrm>
          <a:prstGeom prst="rect">
            <a:avLst/>
          </a:prstGeom>
        </p:spPr>
      </p:pic>
      <p:pic>
        <p:nvPicPr>
          <p:cNvPr id="4" name="图片 3" descr="IotDataFlow"/>
          <p:cNvPicPr>
            <a:picLocks noChangeAspect="1"/>
          </p:cNvPicPr>
          <p:nvPr/>
        </p:nvPicPr>
        <p:blipFill>
          <a:blip r:embed="rId2"/>
          <a:stretch>
            <a:fillRect/>
          </a:stretch>
        </p:blipFill>
        <p:spPr>
          <a:xfrm>
            <a:off x="1575435" y="624205"/>
            <a:ext cx="8610600" cy="56102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47124" y="350589"/>
            <a:ext cx="1365885" cy="583565"/>
          </a:xfrm>
          <a:prstGeom prst="rect">
            <a:avLst/>
          </a:prstGeom>
          <a:noFill/>
        </p:spPr>
        <p:txBody>
          <a:bodyPr wrap="none" rtlCol="0">
            <a:spAutoFit/>
          </a:bodyPr>
          <a:lstStyle/>
          <a:p>
            <a:r>
              <a:rPr lang="en-US" sz="3200" dirty="0">
                <a:solidFill>
                  <a:srgbClr val="EC6639"/>
                </a:solidFill>
                <a:cs typeface="+mn-ea"/>
                <a:sym typeface="+mn-lt"/>
              </a:rPr>
              <a:t>MQTT</a:t>
            </a:r>
            <a:endParaRPr lang="en-US" sz="3200" dirty="0">
              <a:solidFill>
                <a:srgbClr val="EC6639"/>
              </a:solidFill>
              <a:cs typeface="+mn-ea"/>
              <a:sym typeface="+mn-lt"/>
            </a:endParaRPr>
          </a:p>
        </p:txBody>
      </p:sp>
      <p:sp>
        <p:nvSpPr>
          <p:cNvPr id="11" name="iśľíďè"/>
          <p:cNvSpPr/>
          <p:nvPr/>
        </p:nvSpPr>
        <p:spPr>
          <a:xfrm>
            <a:off x="11454581" y="2316500"/>
            <a:ext cx="737419" cy="2224454"/>
          </a:xfrm>
          <a:prstGeom prst="rect">
            <a:avLst/>
          </a:prstGeom>
          <a:solidFill>
            <a:srgbClr val="EC663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0107562" y="2974116"/>
            <a:ext cx="2147557" cy="268445"/>
          </a:xfrm>
          <a:prstGeom prst="rect">
            <a:avLst/>
          </a:prstGeom>
        </p:spPr>
      </p:pic>
      <p:sp>
        <p:nvSpPr>
          <p:cNvPr id="5" name="文本框 4"/>
          <p:cNvSpPr txBox="1"/>
          <p:nvPr/>
        </p:nvSpPr>
        <p:spPr>
          <a:xfrm>
            <a:off x="911225" y="813435"/>
            <a:ext cx="9709785" cy="1503045"/>
          </a:xfrm>
          <a:prstGeom prst="rect">
            <a:avLst/>
          </a:prstGeom>
          <a:noFill/>
        </p:spPr>
        <p:txBody>
          <a:bodyPr wrap="square" rtlCol="0">
            <a:spAutoFit/>
          </a:bodyPr>
          <a:p>
            <a:pPr indent="0">
              <a:lnSpc>
                <a:spcPct val="170000"/>
              </a:lnSpc>
              <a:buFont typeface="Arial" panose="020B0604020202020204" pitchFamily="34" charset="0"/>
              <a:buNone/>
            </a:pPr>
            <a:r>
              <a:t>MQTT(消息队列遥测传输)是ISO 标准(ISO/IEC PRF 20922)下基于发布/订阅范式的消息协议。它工作在TCP/IP协议族上，是为硬件性能低下的远程设备以及网络状况糟糕的情况下而设计的发布/订阅型消息协议，为此，它需要一个消息中间件</a:t>
            </a:r>
            <a:r>
              <a:rPr lang="en-US"/>
              <a:t>(Iot PaaS </a:t>
            </a:r>
            <a:r>
              <a:rPr lang="zh-CN" altLang="en-US"/>
              <a:t>平台</a:t>
            </a:r>
            <a:r>
              <a:rPr lang="en-US"/>
              <a:t>aws iot)</a:t>
            </a:r>
            <a:r>
              <a:t>。</a:t>
            </a:r>
            <a:r>
              <a:rPr lang="en-US" altLang="zh-CN"/>
              <a:t> </a:t>
            </a:r>
            <a:endParaRPr lang="en-US" altLang="zh-CN"/>
          </a:p>
        </p:txBody>
      </p:sp>
      <p:sp>
        <p:nvSpPr>
          <p:cNvPr id="2" name="文本框 1"/>
          <p:cNvSpPr txBox="1"/>
          <p:nvPr/>
        </p:nvSpPr>
        <p:spPr>
          <a:xfrm>
            <a:off x="347124" y="2316549"/>
            <a:ext cx="2178685" cy="583565"/>
          </a:xfrm>
          <a:prstGeom prst="rect">
            <a:avLst/>
          </a:prstGeom>
          <a:noFill/>
        </p:spPr>
        <p:txBody>
          <a:bodyPr wrap="none" rtlCol="0">
            <a:spAutoFit/>
          </a:bodyPr>
          <a:p>
            <a:r>
              <a:rPr lang="en-US" sz="3200" dirty="0">
                <a:solidFill>
                  <a:srgbClr val="EC6639"/>
                </a:solidFill>
                <a:cs typeface="+mn-ea"/>
                <a:sym typeface="+mn-lt"/>
              </a:rPr>
              <a:t>MQTT</a:t>
            </a:r>
            <a:r>
              <a:rPr lang="zh-CN" altLang="en-US" sz="3200" dirty="0">
                <a:solidFill>
                  <a:srgbClr val="EC6639"/>
                </a:solidFill>
                <a:cs typeface="+mn-ea"/>
                <a:sym typeface="+mn-lt"/>
              </a:rPr>
              <a:t>特点</a:t>
            </a:r>
            <a:endParaRPr lang="zh-CN" altLang="en-US" sz="3200" dirty="0">
              <a:solidFill>
                <a:srgbClr val="EC6639"/>
              </a:solidFill>
              <a:cs typeface="+mn-ea"/>
              <a:sym typeface="+mn-lt"/>
            </a:endParaRPr>
          </a:p>
        </p:txBody>
      </p:sp>
      <p:sp>
        <p:nvSpPr>
          <p:cNvPr id="3" name="文本框 2"/>
          <p:cNvSpPr txBox="1"/>
          <p:nvPr/>
        </p:nvSpPr>
        <p:spPr>
          <a:xfrm>
            <a:off x="890270" y="3006725"/>
            <a:ext cx="9671685" cy="3189605"/>
          </a:xfrm>
          <a:prstGeom prst="rect">
            <a:avLst/>
          </a:prstGeom>
          <a:noFill/>
        </p:spPr>
        <p:txBody>
          <a:bodyPr wrap="square" rtlCol="0">
            <a:spAutoFit/>
          </a:bodyPr>
          <a:p>
            <a:pPr>
              <a:lnSpc>
                <a:spcPct val="140000"/>
              </a:lnSpc>
            </a:pPr>
            <a:r>
              <a:rPr lang="zh-CN" altLang="en-US"/>
              <a:t>MQTT协议是为大量计算能力有限，且工作在低带宽、不可靠的网络的远程传感器和控制设备通讯而设计的协议，它具有以下主要的几项特性：</a:t>
            </a:r>
            <a:endParaRPr lang="zh-CN" altLang="en-US"/>
          </a:p>
          <a:p>
            <a:pPr>
              <a:lnSpc>
                <a:spcPct val="140000"/>
              </a:lnSpc>
            </a:pPr>
            <a:r>
              <a:rPr lang="zh-CN" altLang="en-US"/>
              <a:t>1、使用发布/订阅消息模式，提供一对多的消息发布，解除应用程序耦合；</a:t>
            </a:r>
            <a:endParaRPr lang="zh-CN" altLang="en-US"/>
          </a:p>
          <a:p>
            <a:pPr>
              <a:lnSpc>
                <a:spcPct val="140000"/>
              </a:lnSpc>
            </a:pPr>
            <a:r>
              <a:rPr lang="zh-CN" altLang="en-US"/>
              <a:t>2、对负载内容屏蔽的消息传输；</a:t>
            </a:r>
            <a:endParaRPr lang="zh-CN" altLang="en-US"/>
          </a:p>
          <a:p>
            <a:pPr>
              <a:lnSpc>
                <a:spcPct val="140000"/>
              </a:lnSpc>
            </a:pPr>
            <a:r>
              <a:rPr lang="zh-CN" altLang="en-US"/>
              <a:t>3、使用 TCP/IP 提供网络连接；</a:t>
            </a:r>
            <a:endParaRPr lang="zh-CN" altLang="en-US"/>
          </a:p>
          <a:p>
            <a:pPr>
              <a:lnSpc>
                <a:spcPct val="140000"/>
              </a:lnSpc>
            </a:pPr>
            <a:r>
              <a:rPr lang="zh-CN" altLang="en-US"/>
              <a:t>4、有三种消息发布服务质量：</a:t>
            </a:r>
            <a:endParaRPr lang="zh-CN" altLang="en-US"/>
          </a:p>
          <a:p>
            <a:pPr>
              <a:lnSpc>
                <a:spcPct val="140000"/>
              </a:lnSpc>
            </a:pPr>
            <a:r>
              <a:rPr lang="zh-CN" altLang="en-US"/>
              <a:t>5、小型传输，开销很小（固定长度的头部是 2 字节），协议交换最小化，以降低网络流量；</a:t>
            </a:r>
            <a:endParaRPr lang="zh-CN" altLang="en-US"/>
          </a:p>
          <a:p>
            <a:pPr>
              <a:lnSpc>
                <a:spcPct val="140000"/>
              </a:lnSpc>
            </a:pPr>
            <a:r>
              <a:rPr lang="zh-CN" altLang="en-US"/>
              <a:t>6、使用 Last Will 和 Testament 特性通知有关各方客户端异常中断的机制。</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47124" y="350589"/>
            <a:ext cx="2991485" cy="583565"/>
          </a:xfrm>
          <a:prstGeom prst="rect">
            <a:avLst/>
          </a:prstGeom>
          <a:noFill/>
        </p:spPr>
        <p:txBody>
          <a:bodyPr wrap="none" rtlCol="0">
            <a:spAutoFit/>
          </a:bodyPr>
          <a:lstStyle/>
          <a:p>
            <a:r>
              <a:rPr lang="en-US" sz="3200" dirty="0">
                <a:solidFill>
                  <a:srgbClr val="EC6639"/>
                </a:solidFill>
                <a:cs typeface="+mn-ea"/>
                <a:sym typeface="+mn-lt"/>
              </a:rPr>
              <a:t>MQTT</a:t>
            </a:r>
            <a:r>
              <a:rPr lang="zh-CN" altLang="en-US" sz="3200" dirty="0">
                <a:solidFill>
                  <a:srgbClr val="EC6639"/>
                </a:solidFill>
                <a:cs typeface="+mn-ea"/>
                <a:sym typeface="+mn-lt"/>
              </a:rPr>
              <a:t>服务质量</a:t>
            </a:r>
            <a:endParaRPr lang="zh-CN" altLang="en-US" sz="3200" dirty="0">
              <a:solidFill>
                <a:srgbClr val="EC6639"/>
              </a:solidFill>
              <a:cs typeface="+mn-ea"/>
              <a:sym typeface="+mn-lt"/>
            </a:endParaRPr>
          </a:p>
        </p:txBody>
      </p:sp>
      <p:sp>
        <p:nvSpPr>
          <p:cNvPr id="11" name="iśľíďè"/>
          <p:cNvSpPr/>
          <p:nvPr/>
        </p:nvSpPr>
        <p:spPr>
          <a:xfrm>
            <a:off x="11454581" y="2316500"/>
            <a:ext cx="737419" cy="2224454"/>
          </a:xfrm>
          <a:prstGeom prst="rect">
            <a:avLst/>
          </a:prstGeom>
          <a:solidFill>
            <a:srgbClr val="EC663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0107562" y="2974116"/>
            <a:ext cx="2147557" cy="268445"/>
          </a:xfrm>
          <a:prstGeom prst="rect">
            <a:avLst/>
          </a:prstGeom>
        </p:spPr>
      </p:pic>
      <p:sp>
        <p:nvSpPr>
          <p:cNvPr id="5" name="文本框 4"/>
          <p:cNvSpPr txBox="1"/>
          <p:nvPr/>
        </p:nvSpPr>
        <p:spPr>
          <a:xfrm>
            <a:off x="3202940" y="2116455"/>
            <a:ext cx="7638415" cy="1503045"/>
          </a:xfrm>
          <a:prstGeom prst="rect">
            <a:avLst/>
          </a:prstGeom>
          <a:noFill/>
        </p:spPr>
        <p:txBody>
          <a:bodyPr wrap="square" rtlCol="0">
            <a:spAutoFit/>
          </a:bodyPr>
          <a:p>
            <a:pPr indent="0">
              <a:lnSpc>
                <a:spcPct val="170000"/>
              </a:lnSpc>
              <a:buFont typeface="Arial" panose="020B0604020202020204" pitchFamily="34" charset="0"/>
              <a:buNone/>
            </a:pPr>
            <a:r>
              <a:rPr lang="en-US" altLang="zh-CN"/>
              <a:t>     QoS 0: 最多分发一次</a:t>
            </a:r>
            <a:endParaRPr lang="en-US" altLang="zh-CN"/>
          </a:p>
          <a:p>
            <a:pPr indent="0">
              <a:lnSpc>
                <a:spcPct val="170000"/>
              </a:lnSpc>
              <a:buFont typeface="Arial" panose="020B0604020202020204" pitchFamily="34" charset="0"/>
              <a:buNone/>
            </a:pPr>
            <a:r>
              <a:rPr lang="en-US" altLang="zh-CN"/>
              <a:t>     QoS 1: 至少分发一次</a:t>
            </a:r>
            <a:endParaRPr lang="en-US" altLang="zh-CN"/>
          </a:p>
          <a:p>
            <a:pPr indent="0">
              <a:lnSpc>
                <a:spcPct val="170000"/>
              </a:lnSpc>
              <a:buFont typeface="Arial" panose="020B0604020202020204" pitchFamily="34" charset="0"/>
              <a:buNone/>
            </a:pPr>
            <a:r>
              <a:rPr lang="en-US" altLang="zh-CN"/>
              <a:t>     QoS 2: 仅分发一次</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95384" y="849064"/>
            <a:ext cx="3495675" cy="583565"/>
          </a:xfrm>
          <a:prstGeom prst="rect">
            <a:avLst/>
          </a:prstGeom>
          <a:noFill/>
        </p:spPr>
        <p:txBody>
          <a:bodyPr wrap="none" rtlCol="0">
            <a:spAutoFit/>
          </a:bodyPr>
          <a:lstStyle/>
          <a:p>
            <a:r>
              <a:rPr lang="en-US" altLang="zh-CN" sz="3200" dirty="0">
                <a:solidFill>
                  <a:srgbClr val="EC6639"/>
                </a:solidFill>
                <a:cs typeface="+mn-ea"/>
                <a:sym typeface="+mn-lt"/>
              </a:rPr>
              <a:t>Iot PaaS </a:t>
            </a:r>
            <a:r>
              <a:rPr lang="zh-CN" altLang="en-US" sz="3200" dirty="0">
                <a:solidFill>
                  <a:srgbClr val="EC6639"/>
                </a:solidFill>
                <a:cs typeface="+mn-ea"/>
                <a:sym typeface="+mn-lt"/>
              </a:rPr>
              <a:t>接入要求</a:t>
            </a:r>
            <a:endParaRPr lang="zh-CN" altLang="en-US" sz="3200" dirty="0">
              <a:solidFill>
                <a:srgbClr val="EC6639"/>
              </a:solidFill>
              <a:cs typeface="+mn-ea"/>
              <a:sym typeface="+mn-lt"/>
            </a:endParaRPr>
          </a:p>
        </p:txBody>
      </p:sp>
      <p:sp>
        <p:nvSpPr>
          <p:cNvPr id="11" name="iśľíďè"/>
          <p:cNvSpPr/>
          <p:nvPr/>
        </p:nvSpPr>
        <p:spPr>
          <a:xfrm>
            <a:off x="11454581" y="2316500"/>
            <a:ext cx="737419" cy="2224454"/>
          </a:xfrm>
          <a:prstGeom prst="rect">
            <a:avLst/>
          </a:prstGeom>
          <a:solidFill>
            <a:srgbClr val="EC663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0107562" y="2974116"/>
            <a:ext cx="2147557" cy="268445"/>
          </a:xfrm>
          <a:prstGeom prst="rect">
            <a:avLst/>
          </a:prstGeom>
        </p:spPr>
      </p:pic>
      <p:sp>
        <p:nvSpPr>
          <p:cNvPr id="5" name="文本框 4"/>
          <p:cNvSpPr txBox="1"/>
          <p:nvPr/>
        </p:nvSpPr>
        <p:spPr>
          <a:xfrm>
            <a:off x="1159510" y="1840230"/>
            <a:ext cx="9709785" cy="1503045"/>
          </a:xfrm>
          <a:prstGeom prst="rect">
            <a:avLst/>
          </a:prstGeom>
          <a:noFill/>
        </p:spPr>
        <p:txBody>
          <a:bodyPr wrap="square" rtlCol="0">
            <a:spAutoFit/>
          </a:bodyPr>
          <a:p>
            <a:pPr marL="285750" indent="-285750">
              <a:lnSpc>
                <a:spcPct val="170000"/>
              </a:lnSpc>
              <a:buFont typeface="Arial" panose="020B0604020202020204" pitchFamily="34" charset="0"/>
              <a:buChar char="•"/>
            </a:pPr>
            <a:r>
              <a:rPr lang="zh-CN" altLang="en-US"/>
              <a:t>管理员注册成为</a:t>
            </a:r>
            <a:r>
              <a:rPr lang="en-US" altLang="zh-CN"/>
              <a:t>Iot PaaS</a:t>
            </a:r>
            <a:r>
              <a:rPr lang="zh-CN" altLang="en-US"/>
              <a:t>平台租户</a:t>
            </a:r>
            <a:endParaRPr lang="zh-CN" altLang="en-US"/>
          </a:p>
          <a:p>
            <a:pPr marL="285750" indent="-285750">
              <a:lnSpc>
                <a:spcPct val="170000"/>
              </a:lnSpc>
              <a:buFont typeface="Arial" panose="020B0604020202020204" pitchFamily="34" charset="0"/>
              <a:buChar char="•"/>
            </a:pPr>
            <a:r>
              <a:rPr lang="zh-CN" altLang="en-US"/>
              <a:t>设备注册到</a:t>
            </a:r>
            <a:r>
              <a:rPr lang="en-US" altLang="zh-CN"/>
              <a:t>Iot PaaS</a:t>
            </a:r>
            <a:r>
              <a:rPr lang="zh-CN" altLang="en-US"/>
              <a:t>平台</a:t>
            </a:r>
            <a:endParaRPr lang="zh-CN" altLang="en-US"/>
          </a:p>
          <a:p>
            <a:pPr marL="285750" indent="-285750">
              <a:lnSpc>
                <a:spcPct val="170000"/>
              </a:lnSpc>
              <a:buFont typeface="Arial" panose="020B0604020202020204" pitchFamily="34" charset="0"/>
              <a:buChar char="•"/>
            </a:pPr>
            <a:r>
              <a:rPr lang="zh-CN" altLang="en-US"/>
              <a:t>设备使用注册返回的证书使用</a:t>
            </a:r>
            <a:r>
              <a:rPr lang="en-US" altLang="zh-CN"/>
              <a:t>mqtt</a:t>
            </a:r>
            <a:r>
              <a:rPr lang="zh-CN" altLang="en-US"/>
              <a:t>客户端</a:t>
            </a:r>
            <a:r>
              <a:rPr lang="zh-CN" altLang="en-US"/>
              <a:t>连接到</a:t>
            </a:r>
            <a:r>
              <a:rPr lang="en-US" altLang="zh-CN"/>
              <a:t>AWS Iot </a:t>
            </a:r>
            <a:r>
              <a:rPr lang="zh-CN" altLang="en-US"/>
              <a:t>平台</a:t>
            </a:r>
            <a:r>
              <a:rPr lang="en-US" altLang="zh-CN"/>
              <a:t> </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95384" y="849064"/>
            <a:ext cx="3495675" cy="583565"/>
          </a:xfrm>
          <a:prstGeom prst="rect">
            <a:avLst/>
          </a:prstGeom>
          <a:noFill/>
        </p:spPr>
        <p:txBody>
          <a:bodyPr wrap="none" rtlCol="0">
            <a:spAutoFit/>
          </a:bodyPr>
          <a:lstStyle/>
          <a:p>
            <a:r>
              <a:rPr lang="en-US" altLang="zh-CN" sz="3200" dirty="0">
                <a:solidFill>
                  <a:srgbClr val="EC6639"/>
                </a:solidFill>
                <a:cs typeface="+mn-ea"/>
                <a:sym typeface="+mn-lt"/>
              </a:rPr>
              <a:t>Iot PaaS </a:t>
            </a:r>
            <a:r>
              <a:rPr lang="zh-CN" altLang="en-US" sz="3200" dirty="0">
                <a:solidFill>
                  <a:srgbClr val="EC6639"/>
                </a:solidFill>
                <a:cs typeface="+mn-ea"/>
                <a:sym typeface="+mn-lt"/>
              </a:rPr>
              <a:t>能做什么</a:t>
            </a:r>
            <a:endParaRPr lang="zh-CN" altLang="en-US" sz="3200" dirty="0">
              <a:solidFill>
                <a:srgbClr val="EC6639"/>
              </a:solidFill>
              <a:cs typeface="+mn-ea"/>
              <a:sym typeface="+mn-lt"/>
            </a:endParaRPr>
          </a:p>
        </p:txBody>
      </p:sp>
      <p:sp>
        <p:nvSpPr>
          <p:cNvPr id="11" name="iśľíďè"/>
          <p:cNvSpPr/>
          <p:nvPr/>
        </p:nvSpPr>
        <p:spPr>
          <a:xfrm>
            <a:off x="11454581" y="2316500"/>
            <a:ext cx="737419" cy="2224454"/>
          </a:xfrm>
          <a:prstGeom prst="rect">
            <a:avLst/>
          </a:prstGeom>
          <a:solidFill>
            <a:srgbClr val="EC663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0107562" y="2974116"/>
            <a:ext cx="2147557" cy="268445"/>
          </a:xfrm>
          <a:prstGeom prst="rect">
            <a:avLst/>
          </a:prstGeom>
        </p:spPr>
      </p:pic>
      <p:sp>
        <p:nvSpPr>
          <p:cNvPr id="5" name="文本框 4"/>
          <p:cNvSpPr txBox="1"/>
          <p:nvPr/>
        </p:nvSpPr>
        <p:spPr>
          <a:xfrm>
            <a:off x="1159510" y="1840230"/>
            <a:ext cx="9709785" cy="2444115"/>
          </a:xfrm>
          <a:prstGeom prst="rect">
            <a:avLst/>
          </a:prstGeom>
          <a:noFill/>
        </p:spPr>
        <p:txBody>
          <a:bodyPr wrap="square" rtlCol="0">
            <a:spAutoFit/>
          </a:bodyPr>
          <a:p>
            <a:pPr marL="285750" indent="-285750">
              <a:lnSpc>
                <a:spcPct val="170000"/>
              </a:lnSpc>
              <a:buFont typeface="Arial" panose="020B0604020202020204" pitchFamily="34" charset="0"/>
              <a:buChar char="•"/>
            </a:pPr>
            <a:r>
              <a:rPr lang="zh-CN" altLang="en-US"/>
              <a:t>提供</a:t>
            </a:r>
            <a:r>
              <a:rPr lang="en-US" altLang="zh-CN"/>
              <a:t> dev/test/prod </a:t>
            </a:r>
            <a:r>
              <a:rPr lang="zh-CN" altLang="en-US"/>
              <a:t>三个环境</a:t>
            </a:r>
            <a:r>
              <a:rPr lang="en-US" altLang="zh-CN"/>
              <a:t>, </a:t>
            </a:r>
            <a:r>
              <a:rPr lang="zh-CN" altLang="en-US"/>
              <a:t>互相隔离</a:t>
            </a:r>
            <a:r>
              <a:rPr lang="en-US" altLang="zh-CN"/>
              <a:t>, </a:t>
            </a:r>
            <a:r>
              <a:rPr lang="zh-CN" altLang="en-US"/>
              <a:t>互不影响</a:t>
            </a:r>
            <a:endParaRPr lang="zh-CN" altLang="en-US"/>
          </a:p>
          <a:p>
            <a:pPr marL="285750" indent="-285750">
              <a:lnSpc>
                <a:spcPct val="170000"/>
              </a:lnSpc>
              <a:buFont typeface="Arial" panose="020B0604020202020204" pitchFamily="34" charset="0"/>
              <a:buChar char="•"/>
            </a:pPr>
            <a:r>
              <a:rPr lang="zh-CN" altLang="en-US"/>
              <a:t>设备管理</a:t>
            </a:r>
            <a:r>
              <a:rPr lang="en-US" altLang="zh-CN"/>
              <a:t>(</a:t>
            </a:r>
            <a:r>
              <a:rPr lang="zh-CN" altLang="en-US"/>
              <a:t>注册</a:t>
            </a:r>
            <a:r>
              <a:rPr lang="en-US" altLang="zh-CN"/>
              <a:t>, </a:t>
            </a:r>
            <a:r>
              <a:rPr lang="zh-CN" altLang="en-US"/>
              <a:t>注销</a:t>
            </a:r>
            <a:r>
              <a:rPr lang="en-US" altLang="zh-CN"/>
              <a:t>, </a:t>
            </a:r>
            <a:r>
              <a:rPr lang="zh-CN" altLang="en-US"/>
              <a:t>标签查询</a:t>
            </a:r>
            <a:r>
              <a:rPr lang="en-US" altLang="zh-CN"/>
              <a:t>, </a:t>
            </a:r>
            <a:r>
              <a:rPr lang="zh-CN" altLang="en-US"/>
              <a:t>设备名称查询</a:t>
            </a:r>
            <a:r>
              <a:rPr lang="en-US" altLang="zh-CN"/>
              <a:t>, </a:t>
            </a:r>
            <a:r>
              <a:rPr lang="zh-CN" altLang="en-US"/>
              <a:t>设备在线</a:t>
            </a:r>
            <a:r>
              <a:rPr lang="en-US" altLang="zh-CN"/>
              <a:t>/</a:t>
            </a:r>
            <a:r>
              <a:rPr lang="zh-CN" altLang="en-US"/>
              <a:t>离线监控</a:t>
            </a:r>
            <a:r>
              <a:rPr lang="en-US" altLang="zh-CN"/>
              <a:t>)</a:t>
            </a:r>
            <a:endParaRPr lang="zh-CN" altLang="en-US"/>
          </a:p>
          <a:p>
            <a:pPr marL="285750" indent="-285750">
              <a:lnSpc>
                <a:spcPct val="170000"/>
              </a:lnSpc>
              <a:buFont typeface="Arial" panose="020B0604020202020204" pitchFamily="34" charset="0"/>
              <a:buChar char="•"/>
            </a:pPr>
            <a:r>
              <a:rPr lang="zh-CN"/>
              <a:t>基于</a:t>
            </a:r>
            <a:r>
              <a:rPr lang="en-US" altLang="zh-CN"/>
              <a:t>MQTT</a:t>
            </a:r>
            <a:r>
              <a:rPr lang="zh-CN" altLang="en-US"/>
              <a:t>的实时消息监听及下发</a:t>
            </a:r>
            <a:endParaRPr lang="zh-CN" altLang="en-US"/>
          </a:p>
          <a:p>
            <a:pPr marL="285750" indent="-285750">
              <a:lnSpc>
                <a:spcPct val="170000"/>
              </a:lnSpc>
              <a:buFont typeface="Arial" panose="020B0604020202020204" pitchFamily="34" charset="0"/>
              <a:buChar char="•"/>
            </a:pPr>
            <a:r>
              <a:rPr lang="zh-CN" altLang="en-US"/>
              <a:t>设备所有消息</a:t>
            </a:r>
            <a:r>
              <a:rPr lang="en-US" altLang="zh-CN"/>
              <a:t>(</a:t>
            </a:r>
            <a:r>
              <a:rPr lang="zh-CN" altLang="en-US"/>
              <a:t>日志</a:t>
            </a:r>
            <a:r>
              <a:rPr lang="en-US" altLang="zh-CN"/>
              <a:t>)</a:t>
            </a:r>
            <a:r>
              <a:rPr lang="zh-CN" altLang="en-US"/>
              <a:t>的记录及查询</a:t>
            </a:r>
            <a:endParaRPr lang="zh-CN" altLang="en-US"/>
          </a:p>
          <a:p>
            <a:pPr marL="285750" indent="-285750">
              <a:lnSpc>
                <a:spcPct val="170000"/>
              </a:lnSpc>
              <a:buFont typeface="Arial" panose="020B0604020202020204" pitchFamily="34" charset="0"/>
              <a:buChar char="•"/>
            </a:pPr>
            <a:r>
              <a:rPr lang="en-US" altLang="zh-CN"/>
              <a:t>ota </a:t>
            </a:r>
            <a:r>
              <a:rPr lang="zh-CN" altLang="en-US"/>
              <a:t>批量升级</a:t>
            </a:r>
            <a:r>
              <a:rPr lang="en-US" altLang="zh-CN"/>
              <a:t>(</a:t>
            </a:r>
            <a:r>
              <a:rPr lang="zh-CN" altLang="en-US"/>
              <a:t>建设中</a:t>
            </a:r>
            <a:r>
              <a:rPr lang="en-US" altLang="zh-CN"/>
              <a:t>...)</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95384" y="849064"/>
            <a:ext cx="4004945" cy="645160"/>
          </a:xfrm>
          <a:prstGeom prst="rect">
            <a:avLst/>
          </a:prstGeom>
          <a:noFill/>
        </p:spPr>
        <p:txBody>
          <a:bodyPr wrap="none" rtlCol="0">
            <a:spAutoFit/>
          </a:bodyPr>
          <a:lstStyle/>
          <a:p>
            <a:r>
              <a:rPr lang="en-US" altLang="zh-CN" sz="3200" dirty="0">
                <a:solidFill>
                  <a:srgbClr val="EC6639"/>
                </a:solidFill>
                <a:cs typeface="+mn-ea"/>
                <a:sym typeface="+mn-lt"/>
              </a:rPr>
              <a:t>Iot PaaS </a:t>
            </a:r>
            <a:r>
              <a:rPr lang="zh-CN" altLang="en-US" sz="3600" b="1" dirty="0">
                <a:solidFill>
                  <a:srgbClr val="EC6639"/>
                </a:solidFill>
                <a:cs typeface="+mn-ea"/>
                <a:sym typeface="+mn-lt"/>
              </a:rPr>
              <a:t>不能</a:t>
            </a:r>
            <a:r>
              <a:rPr lang="zh-CN" altLang="en-US" sz="3200" dirty="0">
                <a:solidFill>
                  <a:srgbClr val="EC6639"/>
                </a:solidFill>
                <a:cs typeface="+mn-ea"/>
                <a:sym typeface="+mn-lt"/>
              </a:rPr>
              <a:t>做什么</a:t>
            </a:r>
            <a:endParaRPr lang="zh-CN" altLang="en-US" sz="3200" dirty="0">
              <a:solidFill>
                <a:srgbClr val="EC6639"/>
              </a:solidFill>
              <a:cs typeface="+mn-ea"/>
              <a:sym typeface="+mn-lt"/>
            </a:endParaRPr>
          </a:p>
        </p:txBody>
      </p:sp>
      <p:sp>
        <p:nvSpPr>
          <p:cNvPr id="11" name="iśľíďè"/>
          <p:cNvSpPr/>
          <p:nvPr/>
        </p:nvSpPr>
        <p:spPr>
          <a:xfrm>
            <a:off x="11454581" y="2316500"/>
            <a:ext cx="737419" cy="2224454"/>
          </a:xfrm>
          <a:prstGeom prst="rect">
            <a:avLst/>
          </a:prstGeom>
          <a:solidFill>
            <a:srgbClr val="EC663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0107562" y="2974116"/>
            <a:ext cx="2147557" cy="268445"/>
          </a:xfrm>
          <a:prstGeom prst="rect">
            <a:avLst/>
          </a:prstGeom>
        </p:spPr>
      </p:pic>
      <p:sp>
        <p:nvSpPr>
          <p:cNvPr id="5" name="文本框 4"/>
          <p:cNvSpPr txBox="1"/>
          <p:nvPr/>
        </p:nvSpPr>
        <p:spPr>
          <a:xfrm>
            <a:off x="1140460" y="1830705"/>
            <a:ext cx="9709785" cy="1032510"/>
          </a:xfrm>
          <a:prstGeom prst="rect">
            <a:avLst/>
          </a:prstGeom>
          <a:noFill/>
        </p:spPr>
        <p:txBody>
          <a:bodyPr wrap="square" rtlCol="0">
            <a:spAutoFit/>
          </a:bodyPr>
          <a:p>
            <a:pPr marL="285750" indent="-285750">
              <a:lnSpc>
                <a:spcPct val="170000"/>
              </a:lnSpc>
              <a:buFont typeface="Arial" panose="020B0604020202020204" pitchFamily="34" charset="0"/>
              <a:buChar char="•"/>
            </a:pPr>
            <a:r>
              <a:rPr lang="zh-CN"/>
              <a:t>串口</a:t>
            </a:r>
            <a:r>
              <a:rPr lang="en-US" altLang="zh-CN"/>
              <a:t>/usb/</a:t>
            </a:r>
            <a:r>
              <a:rPr lang="zh-CN" altLang="en-US"/>
              <a:t>蓝牙等非</a:t>
            </a:r>
            <a:r>
              <a:rPr lang="en-US" altLang="zh-CN"/>
              <a:t>MQTT</a:t>
            </a:r>
            <a:r>
              <a:rPr lang="zh-CN" altLang="en-US"/>
              <a:t>协议</a:t>
            </a:r>
            <a:r>
              <a:rPr lang="en-US" altLang="zh-CN"/>
              <a:t> </a:t>
            </a:r>
            <a:r>
              <a:rPr lang="zh-CN" altLang="en-US"/>
              <a:t>控制设备</a:t>
            </a:r>
            <a:endParaRPr lang="zh-CN" altLang="en-US"/>
          </a:p>
          <a:p>
            <a:pPr marL="285750" indent="-285750">
              <a:lnSpc>
                <a:spcPct val="170000"/>
              </a:lnSpc>
              <a:buFont typeface="Arial" panose="020B0604020202020204" pitchFamily="34" charset="0"/>
              <a:buChar char="•"/>
            </a:pPr>
            <a:r>
              <a:rPr lang="zh-CN" altLang="en-US"/>
              <a:t>减少设备端开发人员的开发工作量</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ht25gfv4">
      <a:majorFont>
        <a:latin typeface="Microsoft YaHei"/>
        <a:ea typeface="Microsoft YaHei UI Light"/>
        <a:cs typeface=""/>
      </a:majorFont>
      <a:minorFont>
        <a:latin typeface="Microsoft YaHei"/>
        <a:ea typeface="Microsoft YaHei U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1380</Words>
  <Application>WPS 演示</Application>
  <PresentationFormat>宽屏</PresentationFormat>
  <Paragraphs>118</Paragraphs>
  <Slides>17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Wingdings</vt:lpstr>
      <vt:lpstr>Microsoft YaHei UI Light</vt:lpstr>
      <vt:lpstr>微软雅黑</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远凯 何</dc:creator>
  <cp:lastModifiedBy>Administrator</cp:lastModifiedBy>
  <cp:revision>73</cp:revision>
  <dcterms:created xsi:type="dcterms:W3CDTF">2019-02-21T06:19:00Z</dcterms:created>
  <dcterms:modified xsi:type="dcterms:W3CDTF">2021-07-07T09:39:26Z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C9FDA40442654CFAB3AA64F721DB6968</vt:lpwstr>
  </property>
  <property fmtid="{D5CDD505-2E9C-101B-9397-08002B2CF9AE}" pid="3" name="KSOProductBuildVer">
    <vt:lpwstr>2052-11.1.0.10578</vt:lpwstr>
  </property>
</Properties>
</file>