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67bf89182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67bf89182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67bf89182_7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67bf89182_7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67bf89182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67bf89182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67bf89182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67bf89182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67bf89182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67bf89182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7404150" y="232500"/>
            <a:ext cx="1047000" cy="4678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300">
                <a:solidFill>
                  <a:srgbClr val="1B00CD"/>
                </a:solidFill>
              </a:rPr>
              <a:t>教</a:t>
            </a:r>
            <a:endParaRPr b="1" sz="4300">
              <a:solidFill>
                <a:srgbClr val="1B00CD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300">
                <a:solidFill>
                  <a:srgbClr val="1B00CD"/>
                </a:solidFill>
              </a:rPr>
              <a:t>練</a:t>
            </a:r>
            <a:endParaRPr b="1" sz="4300">
              <a:solidFill>
                <a:srgbClr val="1B00CD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300">
                <a:solidFill>
                  <a:srgbClr val="1B00CD"/>
                </a:solidFill>
              </a:rPr>
              <a:t>我</a:t>
            </a:r>
            <a:endParaRPr b="1" sz="4300">
              <a:solidFill>
                <a:srgbClr val="1B00CD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300">
                <a:solidFill>
                  <a:srgbClr val="1B00CD"/>
                </a:solidFill>
              </a:rPr>
              <a:t>想</a:t>
            </a:r>
            <a:endParaRPr b="1" sz="4300">
              <a:solidFill>
                <a:srgbClr val="1B00CD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300">
                <a:solidFill>
                  <a:srgbClr val="1B00CD"/>
                </a:solidFill>
              </a:rPr>
              <a:t>打</a:t>
            </a:r>
            <a:endParaRPr b="1" sz="4300">
              <a:solidFill>
                <a:srgbClr val="1B00CD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300">
                <a:solidFill>
                  <a:srgbClr val="1B00CD"/>
                </a:solidFill>
              </a:rPr>
              <a:t>排</a:t>
            </a:r>
            <a:endParaRPr b="1" sz="4300">
              <a:solidFill>
                <a:srgbClr val="1B00CD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300">
                <a:solidFill>
                  <a:srgbClr val="1B00CD"/>
                </a:solidFill>
              </a:rPr>
              <a:t>球</a:t>
            </a:r>
            <a:endParaRPr b="1" sz="4300">
              <a:solidFill>
                <a:srgbClr val="1B00CD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6757500" cy="5143500"/>
          </a:xfrm>
          <a:prstGeom prst="rect">
            <a:avLst/>
          </a:prstGeom>
          <a:solidFill>
            <a:srgbClr val="1B00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20700" y="229950"/>
            <a:ext cx="6116100" cy="468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1862" l="0" r="0" t="1640"/>
          <a:stretch/>
        </p:blipFill>
        <p:spPr>
          <a:xfrm>
            <a:off x="712725" y="446450"/>
            <a:ext cx="5332049" cy="425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00CD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4"/>
          <p:cNvGrpSpPr/>
          <p:nvPr/>
        </p:nvGrpSpPr>
        <p:grpSpPr>
          <a:xfrm>
            <a:off x="792050" y="706394"/>
            <a:ext cx="3577500" cy="3730709"/>
            <a:chOff x="827800" y="669675"/>
            <a:chExt cx="3577500" cy="3931200"/>
          </a:xfrm>
        </p:grpSpPr>
        <p:sp>
          <p:nvSpPr>
            <p:cNvPr id="63" name="Google Shape;63;p14"/>
            <p:cNvSpPr/>
            <p:nvPr/>
          </p:nvSpPr>
          <p:spPr>
            <a:xfrm>
              <a:off x="827800" y="669675"/>
              <a:ext cx="3577500" cy="3931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1059850" y="996675"/>
              <a:ext cx="3113400" cy="3277200"/>
            </a:xfrm>
            <a:prstGeom prst="rect">
              <a:avLst/>
            </a:prstGeom>
            <a:solidFill>
              <a:srgbClr val="FFE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355075" y="2193800"/>
            <a:ext cx="2305200" cy="15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B00CD"/>
                </a:solidFill>
              </a:rPr>
              <a:t>專長：Unity／C#／</a:t>
            </a:r>
            <a:endParaRPr>
              <a:solidFill>
                <a:srgbClr val="1B00CD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B00CD"/>
                </a:solidFill>
              </a:rPr>
              <a:t>   運動</a:t>
            </a:r>
            <a:endParaRPr>
              <a:solidFill>
                <a:srgbClr val="1B00C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1B00CD"/>
                </a:solidFill>
              </a:rPr>
              <a:t>興趣：煮菜</a:t>
            </a:r>
            <a:endParaRPr>
              <a:solidFill>
                <a:srgbClr val="1B00CD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355075" y="1401550"/>
            <a:ext cx="255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2000">
                <a:solidFill>
                  <a:srgbClr val="1B00CD"/>
                </a:solidFill>
              </a:rPr>
              <a:t>楊竣傑 </a:t>
            </a:r>
            <a:r>
              <a:rPr b="1" lang="zh-TW" sz="1600">
                <a:solidFill>
                  <a:srgbClr val="1B00CD"/>
                </a:solidFill>
              </a:rPr>
              <a:t>／ 110762032</a:t>
            </a:r>
            <a:endParaRPr b="1" sz="13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3138" y="212663"/>
            <a:ext cx="391875" cy="39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0125" y="212675"/>
            <a:ext cx="391851" cy="39185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4774425" y="706394"/>
            <a:ext cx="3577500" cy="3730709"/>
          </a:xfrm>
          <a:prstGeom prst="rect">
            <a:avLst/>
          </a:prstGeom>
          <a:solidFill>
            <a:srgbClr val="FFE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5006475" y="1016717"/>
            <a:ext cx="3113400" cy="3110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5334400" y="2193800"/>
            <a:ext cx="2552700" cy="15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B00CD"/>
                </a:solidFill>
              </a:rPr>
              <a:t>專長：Unity／</a:t>
            </a:r>
            <a:r>
              <a:rPr lang="zh-TW">
                <a:solidFill>
                  <a:srgbClr val="1B00CD"/>
                </a:solidFill>
              </a:rPr>
              <a:t>美術設計</a:t>
            </a:r>
            <a:endParaRPr>
              <a:solidFill>
                <a:srgbClr val="1B00CD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B00CD"/>
                </a:solidFill>
              </a:rPr>
              <a:t>   </a:t>
            </a:r>
            <a:r>
              <a:rPr lang="zh-TW">
                <a:solidFill>
                  <a:srgbClr val="1B00CD"/>
                </a:solidFill>
              </a:rPr>
              <a:t>做不重要的事</a:t>
            </a:r>
            <a:endParaRPr>
              <a:solidFill>
                <a:srgbClr val="1B00C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1B00CD"/>
                </a:solidFill>
              </a:rPr>
              <a:t>興趣：</a:t>
            </a:r>
            <a:r>
              <a:rPr lang="zh-TW">
                <a:solidFill>
                  <a:srgbClr val="1B00CD"/>
                </a:solidFill>
              </a:rPr>
              <a:t>捏陶</a:t>
            </a:r>
            <a:endParaRPr>
              <a:solidFill>
                <a:srgbClr val="1B00CD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334403" y="1401550"/>
            <a:ext cx="255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2000">
                <a:solidFill>
                  <a:srgbClr val="1B00CD"/>
                </a:solidFill>
              </a:rPr>
              <a:t>何　璇 </a:t>
            </a:r>
            <a:r>
              <a:rPr b="1" lang="zh-TW" sz="1600">
                <a:solidFill>
                  <a:srgbClr val="1B00CD"/>
                </a:solidFill>
              </a:rPr>
              <a:t>／ 110762034</a:t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00CD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2885375" y="0"/>
            <a:ext cx="6258600" cy="5143500"/>
          </a:xfrm>
          <a:prstGeom prst="rect">
            <a:avLst/>
          </a:prstGeom>
          <a:solidFill>
            <a:srgbClr val="FFE500"/>
          </a:solidFill>
          <a:ln cap="flat" cmpd="sng" w="9525">
            <a:solidFill>
              <a:srgbClr val="FFE5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1019725" y="1511850"/>
            <a:ext cx="8313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5000">
                <a:solidFill>
                  <a:schemeClr val="lt1"/>
                </a:solidFill>
              </a:rPr>
              <a:t>動</a:t>
            </a:r>
            <a:endParaRPr b="1" sz="5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5000">
                <a:solidFill>
                  <a:schemeClr val="lt1"/>
                </a:solidFill>
              </a:rPr>
              <a:t>機</a:t>
            </a:r>
            <a:endParaRPr b="1" sz="5000">
              <a:solidFill>
                <a:schemeClr val="lt1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623375" y="1301400"/>
            <a:ext cx="4782600" cy="25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1B00CD"/>
                </a:solidFill>
              </a:rPr>
              <a:t>隨著臺灣疫情升溫，北藝大為因應雙北三級警戒，實施全校遠距上課。學生們被關在家裡出不了門，也上不了體育課，但還是好想打排球！於是我們決定製作一個練習排球擊球的遊戲，一解我們真的好想打排球的慾望，也避免我們在隔離期間變得太胖。</a:t>
            </a:r>
            <a:endParaRPr>
              <a:solidFill>
                <a:srgbClr val="1B00CD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3138" y="212663"/>
            <a:ext cx="391875" cy="39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0125" y="212675"/>
            <a:ext cx="391851" cy="39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6175" y="212675"/>
            <a:ext cx="391851" cy="3918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2688025" y="0"/>
            <a:ext cx="3534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00CD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2885375" y="0"/>
            <a:ext cx="6258600" cy="5143500"/>
          </a:xfrm>
          <a:prstGeom prst="rect">
            <a:avLst/>
          </a:prstGeom>
          <a:solidFill>
            <a:srgbClr val="FFE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623375" y="1477050"/>
            <a:ext cx="4782600" cy="21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00CD"/>
              </a:buClr>
              <a:buSzPts val="1800"/>
              <a:buChar char="●"/>
            </a:pPr>
            <a:r>
              <a:rPr lang="zh-TW">
                <a:solidFill>
                  <a:srgbClr val="1B00CD"/>
                </a:solidFill>
              </a:rPr>
              <a:t>透過機器學習偵測手部觸球位置，確認是否有擊中排球，並回擊得分。</a:t>
            </a:r>
            <a:endParaRPr>
              <a:solidFill>
                <a:srgbClr val="1B00CD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00CD"/>
              </a:buClr>
              <a:buSzPts val="1800"/>
              <a:buChar char="●"/>
            </a:pPr>
            <a:r>
              <a:rPr lang="zh-TW">
                <a:solidFill>
                  <a:srgbClr val="1B00CD"/>
                </a:solidFill>
              </a:rPr>
              <a:t>會有熟練度機制，回擊球數不高時，就算手在對的位置，也會有機率漏接；熟練度隨著回擊球數提高而升高。</a:t>
            </a:r>
            <a:endParaRPr>
              <a:solidFill>
                <a:srgbClr val="1B00CD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3138" y="212663"/>
            <a:ext cx="391875" cy="39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0125" y="212675"/>
            <a:ext cx="391851" cy="39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6175" y="212675"/>
            <a:ext cx="391851" cy="39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188" y="212663"/>
            <a:ext cx="391875" cy="3918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2688025" y="0"/>
            <a:ext cx="3534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1019725" y="937350"/>
            <a:ext cx="831300" cy="32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5000">
                <a:solidFill>
                  <a:schemeClr val="lt1"/>
                </a:solidFill>
              </a:rPr>
              <a:t>專題內容</a:t>
            </a:r>
            <a:endParaRPr b="1" sz="5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5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00CD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2885375" y="0"/>
            <a:ext cx="6258600" cy="5143500"/>
          </a:xfrm>
          <a:prstGeom prst="rect">
            <a:avLst/>
          </a:prstGeom>
          <a:solidFill>
            <a:srgbClr val="FFE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623375" y="1287300"/>
            <a:ext cx="5054400" cy="25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00CD"/>
              </a:buClr>
              <a:buSzPts val="1800"/>
              <a:buChar char="●"/>
            </a:pPr>
            <a:r>
              <a:rPr lang="zh-TW">
                <a:solidFill>
                  <a:srgbClr val="1B00CD"/>
                </a:solidFill>
              </a:rPr>
              <a:t>透過電腦鏡頭抓取手部的位置與動作（高手或低手）。</a:t>
            </a:r>
            <a:endParaRPr>
              <a:solidFill>
                <a:srgbClr val="1B00CD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00CD"/>
              </a:buClr>
              <a:buSzPts val="1800"/>
              <a:buChar char="●"/>
            </a:pPr>
            <a:r>
              <a:rPr lang="zh-TW">
                <a:solidFill>
                  <a:srgbClr val="1B00CD"/>
                </a:solidFill>
              </a:rPr>
              <a:t>以 teachable machine 判斷動作是否正確、是否打在對的位置，傳遞資料到 Unity 。</a:t>
            </a:r>
            <a:endParaRPr>
              <a:solidFill>
                <a:srgbClr val="1B00CD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00CD"/>
              </a:buClr>
              <a:buSzPts val="1800"/>
              <a:buChar char="●"/>
            </a:pPr>
            <a:r>
              <a:rPr lang="zh-TW">
                <a:solidFill>
                  <a:srgbClr val="1B00CD"/>
                </a:solidFill>
              </a:rPr>
              <a:t>使用 Unity 做出球的畫面與手部的動作，並計算分數與熟練度。</a:t>
            </a:r>
            <a:endParaRPr>
              <a:solidFill>
                <a:srgbClr val="1B00CD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3138" y="212663"/>
            <a:ext cx="391875" cy="39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0125" y="212675"/>
            <a:ext cx="391851" cy="39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6175" y="212675"/>
            <a:ext cx="391851" cy="39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188" y="212663"/>
            <a:ext cx="391875" cy="39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2225" y="212675"/>
            <a:ext cx="391851" cy="391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/>
          <p:nvPr/>
        </p:nvSpPr>
        <p:spPr>
          <a:xfrm>
            <a:off x="2688025" y="0"/>
            <a:ext cx="3534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1019725" y="937350"/>
            <a:ext cx="831300" cy="32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zh-TW" sz="5000">
                <a:solidFill>
                  <a:schemeClr val="lt1"/>
                </a:solidFill>
              </a:rPr>
              <a:t>如何製作</a:t>
            </a:r>
            <a:endParaRPr b="1" sz="5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5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