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7" r:id="rId3"/>
    <p:sldMasterId id="2147483699" r:id="rId4"/>
    <p:sldMasterId id="2147483713" r:id="rId5"/>
    <p:sldMasterId id="2147483743" r:id="rId6"/>
    <p:sldMasterId id="2147483757" r:id="rId7"/>
  </p:sldMasterIdLst>
  <p:notesMasterIdLst>
    <p:notesMasterId r:id="rId57"/>
  </p:notesMasterIdLst>
  <p:sldIdLst>
    <p:sldId id="325" r:id="rId8"/>
    <p:sldId id="349" r:id="rId9"/>
    <p:sldId id="350" r:id="rId10"/>
    <p:sldId id="359" r:id="rId11"/>
    <p:sldId id="381" r:id="rId12"/>
    <p:sldId id="371" r:id="rId13"/>
    <p:sldId id="554" r:id="rId14"/>
    <p:sldId id="383" r:id="rId15"/>
    <p:sldId id="364" r:id="rId16"/>
    <p:sldId id="541" r:id="rId17"/>
    <p:sldId id="542" r:id="rId18"/>
    <p:sldId id="544" r:id="rId19"/>
    <p:sldId id="386" r:id="rId20"/>
    <p:sldId id="387" r:id="rId21"/>
    <p:sldId id="555" r:id="rId22"/>
    <p:sldId id="556" r:id="rId23"/>
    <p:sldId id="543" r:id="rId24"/>
    <p:sldId id="421" r:id="rId25"/>
    <p:sldId id="423" r:id="rId26"/>
    <p:sldId id="425" r:id="rId27"/>
    <p:sldId id="426" r:id="rId28"/>
    <p:sldId id="427" r:id="rId29"/>
    <p:sldId id="557" r:id="rId30"/>
    <p:sldId id="428" r:id="rId31"/>
    <p:sldId id="559" r:id="rId32"/>
    <p:sldId id="558" r:id="rId33"/>
    <p:sldId id="391" r:id="rId34"/>
    <p:sldId id="563" r:id="rId35"/>
    <p:sldId id="395" r:id="rId36"/>
    <p:sldId id="433" r:id="rId37"/>
    <p:sldId id="561" r:id="rId38"/>
    <p:sldId id="447" r:id="rId39"/>
    <p:sldId id="451" r:id="rId40"/>
    <p:sldId id="547" r:id="rId41"/>
    <p:sldId id="457" r:id="rId42"/>
    <p:sldId id="461" r:id="rId43"/>
    <p:sldId id="467" r:id="rId44"/>
    <p:sldId id="468" r:id="rId45"/>
    <p:sldId id="469" r:id="rId46"/>
    <p:sldId id="550" r:id="rId47"/>
    <p:sldId id="560" r:id="rId48"/>
    <p:sldId id="397" r:id="rId49"/>
    <p:sldId id="400" r:id="rId50"/>
    <p:sldId id="399" r:id="rId51"/>
    <p:sldId id="401" r:id="rId52"/>
    <p:sldId id="409" r:id="rId53"/>
    <p:sldId id="411" r:id="rId54"/>
    <p:sldId id="412" r:id="rId55"/>
    <p:sldId id="437" r:id="rId56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81762" autoAdjust="0"/>
  </p:normalViewPr>
  <p:slideViewPr>
    <p:cSldViewPr>
      <p:cViewPr varScale="1">
        <p:scale>
          <a:sx n="71" d="100"/>
          <a:sy n="71" d="100"/>
        </p:scale>
        <p:origin x="1210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B8B38B-C517-4393-8D39-6568181C4561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EC1BCD-E9B8-49D2-BA8D-B39AF3227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</a:rPr>
              <a:t>重点</a:t>
            </a:r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68F1E-2E02-43C5-9758-A1716284A490}" type="datetime3">
              <a:rPr lang="en-AU" altLang="zh-CN" sz="1300" smtClean="0">
                <a:latin typeface="Times New Roman" panose="02020603050405020304" pitchFamily="18" charset="0"/>
              </a:rPr>
              <a:pPr/>
              <a:t>21 June,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3C07DA-D080-4F64-A758-FC2B5D06C23D}" type="slidenum">
              <a:rPr lang="en-AU" altLang="zh-CN" sz="1300" smtClean="0">
                <a:latin typeface="Times New Roman" panose="02020603050405020304" pitchFamily="18" charset="0"/>
              </a:rPr>
              <a:pPr/>
              <a:t>20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8573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8F6420-731D-49FD-A944-C522F6C9B5FA}" type="datetime3">
              <a:rPr lang="en-AU" altLang="zh-CN" sz="1300" smtClean="0">
                <a:latin typeface="Times New Roman" panose="02020603050405020304" pitchFamily="18" charset="0"/>
              </a:rPr>
              <a:pPr/>
              <a:t>21 June,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5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55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E6E465-64DF-4E7A-AE76-5E7D4BA320BC}" type="slidenum">
              <a:rPr lang="en-AU" altLang="zh-CN" sz="1300" smtClean="0">
                <a:latin typeface="Times New Roman" panose="02020603050405020304" pitchFamily="18" charset="0"/>
              </a:rPr>
              <a:pPr/>
              <a:t>21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55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7948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BBC005-B2E0-4342-88AD-A2A06641CC2D}" type="datetime3">
              <a:rPr lang="en-AU" altLang="zh-CN" sz="1300" smtClean="0">
                <a:latin typeface="Times New Roman" panose="02020603050405020304" pitchFamily="18" charset="0"/>
              </a:rPr>
              <a:pPr/>
              <a:t>21 June,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115931-31B8-488F-8F0A-A25F54906549}" type="slidenum">
              <a:rPr lang="en-AU" altLang="zh-CN" sz="1300" smtClean="0">
                <a:latin typeface="Times New Roman" panose="02020603050405020304" pitchFamily="18" charset="0"/>
              </a:rPr>
              <a:pPr/>
              <a:t>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880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8911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B3875F-8F65-4BD8-B5BF-DD2A71120513}" type="datetime3">
              <a:rPr lang="en-AU" altLang="zh-CN" sz="1300" smtClean="0">
                <a:latin typeface="Times New Roman" panose="02020603050405020304" pitchFamily="18" charset="0"/>
              </a:rPr>
              <a:pPr/>
              <a:t>21 June,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642329-60A9-42BB-8095-4088B1499C87}" type="slidenum">
              <a:rPr lang="en-AU" altLang="zh-CN" sz="1300" smtClean="0">
                <a:latin typeface="Times New Roman" panose="02020603050405020304" pitchFamily="18" charset="0"/>
              </a:rPr>
              <a:pPr/>
              <a:t>35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633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E806D2-56B9-4B24-B19F-C6022679423D}" type="datetime3">
              <a:rPr lang="en-AU" altLang="zh-CN" sz="1300" smtClean="0">
                <a:latin typeface="Times New Roman" panose="02020603050405020304" pitchFamily="18" charset="0"/>
              </a:rPr>
              <a:pPr/>
              <a:t>21 June,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F619E6-FBA7-4ECD-91A5-332E18F83678}" type="slidenum">
              <a:rPr lang="en-AU" altLang="zh-CN" sz="1300" smtClean="0">
                <a:latin typeface="Times New Roman" panose="02020603050405020304" pitchFamily="18" charset="0"/>
              </a:rPr>
              <a:pPr/>
              <a:t>37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990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0F0662-04BC-43D8-B101-E10A96CD8E59}" type="datetime3">
              <a:rPr lang="en-AU" altLang="zh-CN" sz="1300" smtClean="0">
                <a:latin typeface="Times New Roman" panose="02020603050405020304" pitchFamily="18" charset="0"/>
              </a:rPr>
              <a:pPr/>
              <a:t>21 June,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5DCF57-82A3-4B1F-A94B-5F4DD07DF1C7}" type="slidenum">
              <a:rPr lang="en-AU" altLang="zh-CN" sz="1300" smtClean="0">
                <a:latin typeface="Times New Roman" panose="02020603050405020304" pitchFamily="18" charset="0"/>
              </a:rPr>
              <a:pPr/>
              <a:t>38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4702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72418A-2F36-42CF-9B0C-D5D08B3D4C6A}" type="datetime3">
              <a:rPr lang="en-AU" altLang="zh-CN" sz="1300" smtClean="0">
                <a:latin typeface="Times New Roman" panose="02020603050405020304" pitchFamily="18" charset="0"/>
              </a:rPr>
              <a:pPr/>
              <a:t>21 June,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41A03D-15B4-42B6-843D-6C6F7EF1797C}" type="slidenum">
              <a:rPr lang="en-AU" altLang="zh-CN" sz="1300" smtClean="0">
                <a:latin typeface="Times New Roman" panose="02020603050405020304" pitchFamily="18" charset="0"/>
              </a:rPr>
              <a:pPr/>
              <a:t>39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5387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单周期 </a:t>
            </a:r>
            <a:r>
              <a:rPr lang="en-US" altLang="zh-CN" dirty="0"/>
              <a:t>CPI=1 ,clock =5</a:t>
            </a:r>
          </a:p>
          <a:p>
            <a:r>
              <a:rPr lang="zh-CN" altLang="en-US" dirty="0"/>
              <a:t>流水线 </a:t>
            </a:r>
            <a:r>
              <a:rPr lang="en-US" altLang="zh-CN" dirty="0"/>
              <a:t>CPI=1, clock =1</a:t>
            </a:r>
          </a:p>
          <a:p>
            <a:r>
              <a:rPr lang="zh-CN" altLang="en-US" dirty="0"/>
              <a:t>流水线，理想的速度为阶段数分之一</a:t>
            </a:r>
            <a:endParaRPr lang="en-US" altLang="zh-CN" dirty="0"/>
          </a:p>
          <a:p>
            <a:r>
              <a:rPr lang="zh-CN" altLang="en-US" dirty="0"/>
              <a:t>但是有了</a:t>
            </a:r>
            <a:r>
              <a:rPr lang="en-US" altLang="zh-CN" dirty="0"/>
              <a:t>stall</a:t>
            </a:r>
            <a:r>
              <a:rPr lang="zh-CN" altLang="en-US" dirty="0"/>
              <a:t>之后</a:t>
            </a:r>
            <a:r>
              <a:rPr lang="en-US" altLang="zh-CN" dirty="0"/>
              <a:t>CPI</a:t>
            </a:r>
            <a:r>
              <a:rPr lang="zh-CN" altLang="en-US" dirty="0"/>
              <a:t>变大了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6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232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5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单周期是整个流程比如</a:t>
            </a:r>
            <a:r>
              <a:rPr lang="en-US" altLang="zh-CN" dirty="0"/>
              <a:t>800ps</a:t>
            </a:r>
            <a:r>
              <a:rPr lang="zh-CN" altLang="en-US" dirty="0"/>
              <a:t>，流水线的</a:t>
            </a:r>
            <a:r>
              <a:rPr lang="en-US" altLang="zh-CN" dirty="0"/>
              <a:t>cycle</a:t>
            </a:r>
            <a:r>
              <a:rPr lang="zh-CN" altLang="en-US" dirty="0"/>
              <a:t>是一个</a:t>
            </a:r>
            <a:r>
              <a:rPr lang="en-US" altLang="zh-CN" dirty="0"/>
              <a:t>stage</a:t>
            </a:r>
            <a:r>
              <a:rPr lang="zh-CN" altLang="en-US" dirty="0"/>
              <a:t>比如</a:t>
            </a:r>
            <a:r>
              <a:rPr lang="en-US" altLang="zh-CN" dirty="0"/>
              <a:t>200ps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0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相比于单周期</a:t>
            </a:r>
            <a:r>
              <a:rPr lang="en-US" altLang="zh-CN" dirty="0"/>
              <a:t>CPU</a:t>
            </a:r>
            <a:r>
              <a:rPr lang="zh-CN" altLang="en-US" dirty="0"/>
              <a:t>，只是在各个阶段之间加入了流水线寄存器来存储值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34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44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C1BCD-E9B8-49D2-BA8D-B39AF322703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13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A49529-EC17-46CA-9C91-60A9E60407D5}" type="datetime3">
              <a:rPr kumimoji="0" lang="en-AU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June, 2024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Chapter 4 — The Processor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9E31D-046F-479F-8F9E-549455D88DDD}" type="slidenum">
              <a:rPr kumimoji="0" lang="en-AU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64648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4864100"/>
            <a:ext cx="611822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8246" rIns="98215" bIns="48246"/>
          <a:lstStyle/>
          <a:p>
            <a:endParaRPr lang="en-US" altLang="zh-CN" dirty="0"/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655638"/>
            <a:ext cx="6800850" cy="3825875"/>
          </a:xfrm>
          <a:ln/>
        </p:spPr>
      </p:sp>
    </p:spTree>
    <p:extLst>
      <p:ext uri="{BB962C8B-B14F-4D97-AF65-F5344CB8AC3E}">
        <p14:creationId xmlns:p14="http://schemas.microsoft.com/office/powerpoint/2010/main" val="109126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4988" y="4864100"/>
            <a:ext cx="6118225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215" tIns="48246" rIns="98215" bIns="48246"/>
          <a:lstStyle/>
          <a:p>
            <a:endParaRPr lang="en-US" altLang="zh-CN" dirty="0"/>
          </a:p>
        </p:txBody>
      </p:sp>
      <p:sp>
        <p:nvSpPr>
          <p:cNvPr id="819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5575" y="655638"/>
            <a:ext cx="6800850" cy="3825875"/>
          </a:xfrm>
          <a:ln/>
        </p:spPr>
      </p:sp>
    </p:spTree>
    <p:extLst>
      <p:ext uri="{BB962C8B-B14F-4D97-AF65-F5344CB8AC3E}">
        <p14:creationId xmlns:p14="http://schemas.microsoft.com/office/powerpoint/2010/main" val="166198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5DA73-ABA1-4876-AE77-D2003B76A357}" type="datetime3">
              <a:rPr lang="en-AU" altLang="zh-CN" sz="1300" smtClean="0">
                <a:latin typeface="Times New Roman" panose="02020603050405020304" pitchFamily="18" charset="0"/>
              </a:rPr>
              <a:pPr/>
              <a:t>21 June, 2024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B28D57-8D05-4626-8546-A9BEEF5004EB}" type="slidenum">
              <a:rPr lang="en-AU" altLang="zh-CN" sz="1300" smtClean="0">
                <a:latin typeface="Times New Roman" panose="02020603050405020304" pitchFamily="18" charset="0"/>
              </a:rPr>
              <a:pPr/>
              <a:t>18</a:t>
            </a:fld>
            <a:endParaRPr lang="en-AU" altLang="zh-CN" sz="1300">
              <a:latin typeface="Times New Roman" panose="02020603050405020304" pitchFamily="18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3404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audio" Target="../media/audio1.wav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audio" Target="../media/audio1.wav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>
                <a:solidFill>
                  <a:schemeClr val="bg1"/>
                </a:solidFill>
              </a:rPr>
              <a:t>Architecture </a:t>
            </a:r>
            <a:r>
              <a:rPr lang="en-US" altLang="zh-CN" sz="1800" b="0" baseline="0" dirty="0" err="1">
                <a:solidFill>
                  <a:schemeClr val="bg1"/>
                </a:solidFill>
              </a:rPr>
              <a:t>Lab_jxh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Arial" pitchFamily="34" charset="0"/>
              </a:rPr>
              <a:t>ComputerOrganization</a:t>
            </a:r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1268413"/>
            <a:ext cx="5856816" cy="2189162"/>
          </a:xfrm>
        </p:spPr>
        <p:txBody>
          <a:bodyPr/>
          <a:lstStyle>
            <a:lvl1pPr>
              <a:defRPr sz="4000"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00151" y="4076700"/>
            <a:ext cx="5374216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238744" y="6429396"/>
            <a:ext cx="2844800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buClr>
                <a:srgbClr val="009999"/>
              </a:buClr>
            </a:pPr>
            <a:fld id="{530820CF-B880-4189-942D-D702A7CBA730}" type="datetimeFigureOut">
              <a:rPr lang="zh-CN" altLang="en-US">
                <a:solidFill>
                  <a:srgbClr val="FFFFFF"/>
                </a:solidFill>
              </a:rPr>
              <a:pPr>
                <a:buClr>
                  <a:srgbClr val="009999"/>
                </a:buClr>
              </a:pPr>
              <a:t>2024/6/21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3" y="6429396"/>
            <a:ext cx="952507" cy="428604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buClr>
                <a:srgbClr val="009999"/>
              </a:buClr>
            </a:pPr>
            <a:fld id="{AAD8B667-8699-459D-853F-A17A71841E7C}" type="slidenum">
              <a:rPr lang="en-US" altLang="zh-CN">
                <a:solidFill>
                  <a:srgbClr val="FFFFFF"/>
                </a:solidFill>
              </a:rPr>
              <a:pPr>
                <a:buClr>
                  <a:srgbClr val="009999"/>
                </a:buClr>
              </a:pPr>
              <a:t>‹#›</a:t>
            </a:fld>
            <a:endParaRPr lang="en-US" altLang="zh-CN">
              <a:solidFill>
                <a:srgbClr val="660066"/>
              </a:solidFill>
              <a:latin typeface="Impact" pitchFamily="34" charset="0"/>
            </a:endParaRPr>
          </a:p>
        </p:txBody>
      </p:sp>
      <p:pic>
        <p:nvPicPr>
          <p:cNvPr id="11" name="图片 10" descr="金字塔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61" y="1357298"/>
            <a:ext cx="3977668" cy="38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6897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434669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3925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268414"/>
            <a:ext cx="5433483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4" y="1268414"/>
            <a:ext cx="5433484" cy="4886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112370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55036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0393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0374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453288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587306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9606972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61451" y="0"/>
            <a:ext cx="2842683" cy="6154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331200" cy="6154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387084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3267" y="1"/>
            <a:ext cx="10320867" cy="936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27051" y="1268413"/>
            <a:ext cx="11070167" cy="2366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051" y="3787776"/>
            <a:ext cx="11070167" cy="2366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704202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12682-E55D-C5BB-B686-2454C2740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75AA1D-5397-C023-38FD-B69BAFE75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1B27BE-E07A-CF58-6FB6-840D9DA0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6DA82-B6ED-219C-4FE1-4DAE56D2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96E84-189A-E492-7A33-856D65C7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12874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B3C3-FC3A-85AA-B80A-7C226AD0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E2E5-2DC7-9676-E09B-699FADFB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16D02-A147-E8B4-18CD-742867E7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194C6-5D6B-1028-C127-A54EDFC2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E1F3C-628A-C2F7-AA9B-9C5CD880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452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430B6-9341-0FE2-A9F6-46955DB7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4D1D7-8147-B53C-4036-520E734E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0AE6B8-2A59-658A-D02E-867BAF06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54390-02CC-C049-6C14-DA75740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870F3-ECC2-1CC5-60B5-D7F4C62E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6395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209E7-78DF-226E-9414-ADB1EFCE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2A022-7E11-88CA-A24B-E5BF37467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80DEEE-7002-1655-B025-B31B63D5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B217A-0CEB-4CF2-FD0D-4A9534C5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2179EC-CAE2-84DB-A865-6FDE58A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4868B-5C53-A6A2-2C5C-30B4E104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2759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53654-6BD5-B892-480F-120B97B6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765B1-2C50-0564-E57F-3B10B03FE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75C841-5057-41E3-2FC5-F8608FFB1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4B19B-0B8A-966D-D0BF-8D92FAAC8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214857-4BCF-13D4-39DD-4CF72133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3EE54-F4A8-B18B-9046-C6D5E590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CF259-54B7-A4B0-92BF-35A99201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A7533-1FA1-DDA2-E93F-18D22700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86396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100F6-DA5C-36C7-4854-EDF37C2A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F5B35A-A166-5795-C861-A2EA2750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6F382B-D696-8E5D-2736-AEA4170F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1FE29C-890F-B5BF-BF0F-37DF33A6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5598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DF7F32-BCD2-8207-1B02-486BD73A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481A-EE03-4499-BA36-860AABABF2D0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8BD012-0F07-FEBB-FCFC-F2E36C75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69D824-8388-AED5-A878-68F61A98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B64CE-5741-45CF-9724-B267DD3097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5575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8F933-AA97-0063-7CCB-6AEBB47C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89F99-70FF-7A05-6266-C8695FED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35D92-1745-D4E8-26B8-9E7C8960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5DBE6-7EE8-BFF0-6F1F-8FB1EF2C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51E18-6988-6610-7FA0-E26E9AF1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940DA-BEA2-84F4-3D88-EB18DF22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83314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C3375-F3F5-F5B4-2EF3-C3A45D7C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556D4-03E9-5459-0D0D-8545EBEAC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F6F9F7-551D-D061-29C7-4CD817175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C281D0-6AAE-53DD-E41B-F3D7C369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FEDA90-9DDF-3166-4314-AB7062AA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B9B08-2607-8392-D8CE-55109C89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2280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4DFD-90D2-E259-C4D8-3C607ACF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AD6677-95DB-A795-1974-FD2C09C41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46751-C3C5-0ECB-B3C5-739FC898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37E38-6EB7-C7E4-1102-FE10D02F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12FF0-EE5E-95A3-6B05-BDB9036E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172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2C8D81-014B-037E-19A4-EFEDA2355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556901-27B3-D4CB-FF82-F50097A7B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3F766-1303-538E-C734-8D583A5D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2636C-4C48-0818-9F28-8ADB3DCD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0BE84-4504-7AE7-659F-99E7962E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audio" Target="../media/audio1.wav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random/>
    <p:sndAc>
      <p:stSnd>
        <p:snd r:embed="rId16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</a:t>
            </a:r>
            <a:endParaRPr lang="en-US" altLang="zh-CN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>
                <a:solidFill>
                  <a:schemeClr val="bg1"/>
                </a:solidFill>
              </a:rPr>
              <a:t>Organization_Instruction_jxh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1464" y="0"/>
            <a:ext cx="10632669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268414"/>
            <a:ext cx="11070167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 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</a:pPr>
            <a:fld id="{7B92D8AC-6FB5-4907-AE0D-3C1A69372422}" type="slidenum">
              <a:rPr lang="en-US" altLang="zh-CN">
                <a:solidFill>
                  <a:srgbClr val="000000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</a:pPr>
              <a:t>‹#›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9463" name="Picture 7" descr="03-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eagle_blu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814918" y="6381751"/>
            <a:ext cx="460798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Arial" pitchFamily="34" charset="0"/>
              </a:rPr>
              <a:t>ComputerOrganization</a:t>
            </a:r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4559301" y="6453188"/>
            <a:ext cx="182456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defRPr/>
            </a:pPr>
            <a:fld id="{1EA71A8F-742A-4424-B61A-9469D9412B4F}" type="slidenum">
              <a:rPr lang="en-US" altLang="zh-CN" sz="1400" smtClean="0">
                <a:solidFill>
                  <a:srgbClr val="FFFFFF"/>
                </a:solidFill>
                <a:latin typeface="Arial" pitchFamily="34" charset="0"/>
              </a:rPr>
              <a:pPr algn="r" fontAlgn="base">
                <a:spcBef>
                  <a:spcPct val="50000"/>
                </a:spcBef>
                <a:spcAft>
                  <a:spcPct val="0"/>
                </a:spcAft>
                <a:buClr>
                  <a:srgbClr val="009999"/>
                </a:buClr>
                <a:defRPr/>
              </a:pPr>
              <a:t>‹#›</a:t>
            </a:fld>
            <a:endParaRPr lang="en-US" altLang="zh-CN" sz="1400" dirty="0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13" name="图片 12" descr="金字塔2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2985" y="147629"/>
            <a:ext cx="964463" cy="8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spd="med">
    <p:random/>
    <p:sndAc>
      <p:stSnd>
        <p:snd r:embed="rId14" name="chimes.wav"/>
      </p:stSnd>
    </p:sndAc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F45125-B2F8-A792-F6CA-99029722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4B66A-6741-CD04-68E5-B4F37769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A9232-9609-E471-C284-A8365873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212C-6AA0-4670-8000-46A54D017A7D}" type="datetimeFigureOut">
              <a:rPr lang="zh-CN" altLang="en-US" smtClean="0"/>
              <a:pPr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C56A89-54DA-02F1-372F-6D30221D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C6AAF-795C-3D36-0890-813D41FA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5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>
    <p:random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43672" y="2093121"/>
            <a:ext cx="5616624" cy="267175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6000" b="1" dirty="0"/>
              <a:t>Chapter 4-2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Processor 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800" b="1" dirty="0">
                <a:solidFill>
                  <a:srgbClr val="0070C0"/>
                </a:solidFill>
              </a:rPr>
              <a:t>Pipelining CPU   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392A0-A6CA-9094-FD90-989FFE40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00" y="368991"/>
            <a:ext cx="2737520" cy="664096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多周期视图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EEABE5-48F2-04EE-BB95-BE86AFDE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46" y="1350008"/>
            <a:ext cx="4167412" cy="20789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D6DFFF-9625-4A42-DA8F-8DCE29B1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144" y="3979501"/>
            <a:ext cx="4544119" cy="2509508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8E2ADF9-F13D-5D73-2DAE-CE22216CD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442" y="836712"/>
            <a:ext cx="5761856" cy="1891407"/>
          </a:xfrm>
        </p:spPr>
        <p:txBody>
          <a:bodyPr>
            <a:normAutofit fontScale="92500"/>
          </a:bodyPr>
          <a:lstStyle/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“Single-clock-cycle” pipeline diagram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Shows pipeline usage in a single cycle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Highlight resources used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“multi-clock-cycle” diagram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Graph of operation over time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351CEE8-3B41-8E8B-61A4-85BD605440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0" y="3003464"/>
            <a:ext cx="6671419" cy="3517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DFF6BB5-E760-FD79-4700-15C70BE0D6AE}"/>
              </a:ext>
            </a:extLst>
          </p:cNvPr>
          <p:cNvSpPr txBox="1">
            <a:spLocks/>
          </p:cNvSpPr>
          <p:nvPr/>
        </p:nvSpPr>
        <p:spPr>
          <a:xfrm>
            <a:off x="4811855" y="2728119"/>
            <a:ext cx="1729408" cy="687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ea typeface="宋体" panose="02010600030101010101" pitchFamily="2" charset="-122"/>
              </a:rPr>
              <a:t>WB for Store</a:t>
            </a: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173CF1-F710-1EAB-C2EB-8138E0A9AEAF}"/>
              </a:ext>
            </a:extLst>
          </p:cNvPr>
          <p:cNvSpPr txBox="1"/>
          <p:nvPr/>
        </p:nvSpPr>
        <p:spPr>
          <a:xfrm>
            <a:off x="407368" y="5633803"/>
            <a:ext cx="172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指令要经过流水线的每一个阶段，即使它在这个阶段什么都不做</a:t>
            </a:r>
          </a:p>
        </p:txBody>
      </p:sp>
    </p:spTree>
    <p:extLst>
      <p:ext uri="{BB962C8B-B14F-4D97-AF65-F5344CB8AC3E}">
        <p14:creationId xmlns:p14="http://schemas.microsoft.com/office/powerpoint/2010/main" val="271324735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992F-CAA8-9519-2D3D-3705102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2492896"/>
            <a:ext cx="4896544" cy="1325563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rgbClr val="0070C0"/>
                </a:solidFill>
              </a:rPr>
              <a:t>Hazard </a:t>
            </a:r>
            <a:r>
              <a:rPr lang="zh-CN" altLang="en-US" sz="6600" b="1" dirty="0">
                <a:solidFill>
                  <a:srgbClr val="0070C0"/>
                </a:solidFill>
              </a:rPr>
              <a:t>冒险</a:t>
            </a:r>
          </a:p>
        </p:txBody>
      </p:sp>
    </p:spTree>
    <p:extLst>
      <p:ext uri="{BB962C8B-B14F-4D97-AF65-F5344CB8AC3E}">
        <p14:creationId xmlns:p14="http://schemas.microsoft.com/office/powerpoint/2010/main" val="10841077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2448272" cy="83092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Hazards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56792"/>
            <a:ext cx="10972800" cy="47396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Structure hazards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结构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多条指令访问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同一个资源</a:t>
            </a:r>
            <a:r>
              <a:rPr lang="zh-CN" altLang="en-US" dirty="0">
                <a:ea typeface="宋体" panose="02010600030101010101" pitchFamily="2" charset="-122"/>
              </a:rPr>
              <a:t>比如，</a:t>
            </a:r>
            <a:r>
              <a:rPr lang="en-US" altLang="zh-CN" dirty="0">
                <a:ea typeface="宋体" panose="02010600030101010101" pitchFamily="2" charset="-122"/>
              </a:rPr>
              <a:t>Load/store requires data access</a:t>
            </a:r>
          </a:p>
          <a:p>
            <a:pPr marL="4572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解决：</a:t>
            </a:r>
            <a:r>
              <a:rPr lang="en-US" altLang="zh-CN" dirty="0">
                <a:ea typeface="宋体" panose="02010600030101010101" pitchFamily="2" charset="-122"/>
              </a:rPr>
              <a:t>stall </a:t>
            </a:r>
            <a:r>
              <a:rPr lang="zh-CN" altLang="en-US" dirty="0">
                <a:ea typeface="宋体" panose="02010600030101010101" pitchFamily="2" charset="-122"/>
              </a:rPr>
              <a:t>或者多用几个设备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Data hazard 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数据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Double bump </a:t>
            </a:r>
            <a:r>
              <a:rPr lang="zh-CN" altLang="en-US" dirty="0">
                <a:ea typeface="宋体" panose="02010600030101010101" pitchFamily="2" charset="-122"/>
              </a:rPr>
              <a:t>先写后读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Forwarding</a:t>
            </a: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Compiler scheduling  </a:t>
            </a:r>
            <a:r>
              <a:rPr lang="zh-CN" altLang="en-US" dirty="0">
                <a:ea typeface="宋体" panose="02010600030101010101" pitchFamily="2" charset="-122"/>
              </a:rPr>
              <a:t>编译器优化</a:t>
            </a:r>
            <a:endParaRPr lang="en-AU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AU" altLang="zh-CN" dirty="0">
                <a:ea typeface="宋体" panose="02010600030101010101" pitchFamily="2" charset="-122"/>
              </a:rPr>
              <a:t>Stall 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Control hazard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dirty="0">
                <a:ea typeface="宋体" panose="02010600030101010101" pitchFamily="2" charset="-122"/>
              </a:rPr>
              <a:t>主要是由一些跳转指令引起的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stall</a:t>
            </a:r>
          </a:p>
          <a:p>
            <a:pPr lvl="1"/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prediction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Predict-untaken: treat every branch as not taken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Predict-taken: treat every branch as taken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CBB203-0E82-9647-AF78-236C7000DF5F}"/>
              </a:ext>
            </a:extLst>
          </p:cNvPr>
          <p:cNvSpPr txBox="1"/>
          <p:nvPr/>
        </p:nvSpPr>
        <p:spPr>
          <a:xfrm>
            <a:off x="5087888" y="655934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Stall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能解决所有冒险，但是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不能</a:t>
            </a:r>
          </a:p>
        </p:txBody>
      </p:sp>
    </p:spTree>
    <p:extLst>
      <p:ext uri="{BB962C8B-B14F-4D97-AF65-F5344CB8AC3E}">
        <p14:creationId xmlns:p14="http://schemas.microsoft.com/office/powerpoint/2010/main" val="42188128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ChangeArrowheads="1"/>
          </p:cNvSpPr>
          <p:nvPr/>
        </p:nvSpPr>
        <p:spPr bwMode="auto">
          <a:xfrm>
            <a:off x="5638800" y="4023965"/>
            <a:ext cx="533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1211395" name="Rectangle 3"/>
          <p:cNvSpPr>
            <a:spLocks noChangeArrowheads="1"/>
          </p:cNvSpPr>
          <p:nvPr/>
        </p:nvSpPr>
        <p:spPr bwMode="auto">
          <a:xfrm>
            <a:off x="5638800" y="1509365"/>
            <a:ext cx="533400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860478" y="1587153"/>
            <a:ext cx="343044" cy="2798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I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i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/>
              <a:t>r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971800" y="980728"/>
            <a:ext cx="6311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087009" y="644739"/>
            <a:ext cx="2062552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/>
              <a:t>Time (clock cycles)</a:t>
            </a: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282825" y="1433165"/>
            <a:ext cx="5524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Courier New" panose="02070309020205020404" pitchFamily="49" charset="0"/>
              </a:rPr>
              <a:t>ld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2255833" y="2271365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1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2255833" y="3152428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2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255833" y="4862165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4</a:t>
            </a:r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41529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48387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55245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62103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68961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75819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82677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8953500" y="1107728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2255833" y="3990628"/>
            <a:ext cx="98584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Inst 3</a:t>
            </a:r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2209800" y="1509365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3431704" y="1355552"/>
            <a:ext cx="3478213" cy="838200"/>
            <a:chOff x="1486" y="1152"/>
            <a:chExt cx="2191" cy="528"/>
          </a:xfrm>
        </p:grpSpPr>
        <p:grpSp>
          <p:nvGrpSpPr>
            <p:cNvPr id="79011" name="Group 22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9041" name="Freeform 23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42" name="Rectangle 24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9012" name="Group 25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9037" name="Rectangle 26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9038" name="Group 27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9039" name="Freeform 28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40" name="Freeform 29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9013" name="Rectangle 30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9014" name="Group 31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035" name="Freeform 32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6" name="Freeform 33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15" name="Line 34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16" name="Freeform 35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17" name="Line 36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18" name="Rectangle 37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/>
                <a:t>Mem</a:t>
              </a:r>
            </a:p>
          </p:txBody>
        </p:sp>
        <p:grpSp>
          <p:nvGrpSpPr>
            <p:cNvPr id="79019" name="Group 38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9033" name="Freeform 39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4" name="Freeform 40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20" name="Rectangle 41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9021" name="Group 42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9031" name="Freeform 43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32" name="Freeform 44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022" name="Line 45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3" name="Line 46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4" name="Line 47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025" name="Line 48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6" name="Line 49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7" name="Line 50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8" name="Line 51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29" name="Line 52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030" name="Line 53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0" name="Group 54"/>
          <p:cNvGrpSpPr>
            <a:grpSpLocks/>
          </p:cNvGrpSpPr>
          <p:nvPr/>
        </p:nvGrpSpPr>
        <p:grpSpPr bwMode="auto">
          <a:xfrm>
            <a:off x="4146551" y="2195165"/>
            <a:ext cx="3478213" cy="838200"/>
            <a:chOff x="1486" y="1152"/>
            <a:chExt cx="2191" cy="528"/>
          </a:xfrm>
        </p:grpSpPr>
        <p:grpSp>
          <p:nvGrpSpPr>
            <p:cNvPr id="78979" name="Group 55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9009" name="Freeform 56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10" name="Rectangle 57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80" name="Group 58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9005" name="Rectangle 59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9006" name="Group 60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9007" name="Freeform 61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008" name="Freeform 62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81" name="Rectangle 63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82" name="Group 64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9003" name="Freeform 65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4" name="Freeform 66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83" name="Line 67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84" name="Freeform 68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85" name="Line 69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86" name="Rectangle 70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87" name="Group 71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9001" name="Freeform 72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2" name="Freeform 73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88" name="Rectangle 74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89" name="Group 75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99" name="Freeform 76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000" name="Freeform 77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90" name="Line 78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1" name="Line 79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2" name="Line 80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93" name="Line 81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4" name="Line 82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5" name="Line 83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6" name="Line 84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7" name="Line 85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98" name="Line 86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1" name="Group 87"/>
          <p:cNvGrpSpPr>
            <a:grpSpLocks/>
          </p:cNvGrpSpPr>
          <p:nvPr/>
        </p:nvGrpSpPr>
        <p:grpSpPr bwMode="auto">
          <a:xfrm>
            <a:off x="4832351" y="3033365"/>
            <a:ext cx="3478213" cy="838200"/>
            <a:chOff x="1486" y="1152"/>
            <a:chExt cx="2191" cy="528"/>
          </a:xfrm>
        </p:grpSpPr>
        <p:grpSp>
          <p:nvGrpSpPr>
            <p:cNvPr id="78947" name="Group 88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77" name="Freeform 89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8" name="Rectangle 90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48" name="Group 91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73" name="Rectangle 92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74" name="Group 93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75" name="Freeform 94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76" name="Freeform 95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49" name="Rectangle 96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50" name="Group 97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71" name="Freeform 98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2" name="Freeform 99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1" name="Line 100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2" name="Freeform 101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3" name="Line 102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4" name="Rectangle 103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55" name="Group 104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69" name="Freeform 105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70" name="Freeform 106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6" name="Rectangle 107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57" name="Group 108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67" name="Freeform 109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68" name="Freeform 110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58" name="Line 111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9" name="Line 112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0" name="Line 113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1" name="Line 114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2" name="Line 115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3" name="Line 116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4" name="Line 117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5" name="Line 118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6" name="Line 119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2" name="Group 120"/>
          <p:cNvGrpSpPr>
            <a:grpSpLocks/>
          </p:cNvGrpSpPr>
          <p:nvPr/>
        </p:nvGrpSpPr>
        <p:grpSpPr bwMode="auto">
          <a:xfrm>
            <a:off x="5610226" y="3871565"/>
            <a:ext cx="3382963" cy="838200"/>
            <a:chOff x="1546" y="1152"/>
            <a:chExt cx="2131" cy="528"/>
          </a:xfrm>
        </p:grpSpPr>
        <p:grpSp>
          <p:nvGrpSpPr>
            <p:cNvPr id="78915" name="Group 121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45" name="Freeform 122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6" name="Rectangle 123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916" name="Group 124"/>
            <p:cNvGrpSpPr>
              <a:grpSpLocks/>
            </p:cNvGrpSpPr>
            <p:nvPr/>
          </p:nvGrpSpPr>
          <p:grpSpPr bwMode="auto">
            <a:xfrm>
              <a:off x="1546" y="1248"/>
              <a:ext cx="410" cy="289"/>
              <a:chOff x="1266" y="1509"/>
              <a:chExt cx="410" cy="289"/>
            </a:xfrm>
          </p:grpSpPr>
          <p:sp>
            <p:nvSpPr>
              <p:cNvPr id="78941" name="Rectangle 125"/>
              <p:cNvSpPr>
                <a:spLocks noChangeArrowheads="1"/>
              </p:cNvSpPr>
              <p:nvPr/>
            </p:nvSpPr>
            <p:spPr bwMode="auto">
              <a:xfrm>
                <a:off x="1266" y="153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Mem</a:t>
                </a:r>
              </a:p>
            </p:txBody>
          </p:sp>
          <p:grpSp>
            <p:nvGrpSpPr>
              <p:cNvPr id="78942" name="Group 126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43" name="Freeform 127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44" name="Freeform 128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917" name="Rectangle 129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918" name="Group 130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39" name="Freeform 131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0" name="Freeform 132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19" name="Line 133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0" name="Freeform 134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1" name="Line 135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2" name="Rectangle 136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923" name="Group 137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37" name="Freeform 138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8" name="Freeform 139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24" name="Rectangle 140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/>
                <a:t>Reg</a:t>
              </a:r>
              <a:endParaRPr lang="en-US" altLang="zh-CN" sz="1600" dirty="0"/>
            </a:p>
          </p:txBody>
        </p:sp>
        <p:grpSp>
          <p:nvGrpSpPr>
            <p:cNvPr id="78925" name="Group 141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35" name="Freeform 142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36" name="Freeform 143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926" name="Line 144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7" name="Line 145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8" name="Line 146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29" name="Line 147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0" name="Line 148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1" name="Line 149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2" name="Line 150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3" name="Line 151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4" name="Line 152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73" name="Group 153"/>
          <p:cNvGrpSpPr>
            <a:grpSpLocks/>
          </p:cNvGrpSpPr>
          <p:nvPr/>
        </p:nvGrpSpPr>
        <p:grpSpPr bwMode="auto">
          <a:xfrm>
            <a:off x="6203951" y="4709765"/>
            <a:ext cx="3478213" cy="838200"/>
            <a:chOff x="1486" y="1152"/>
            <a:chExt cx="2191" cy="528"/>
          </a:xfrm>
        </p:grpSpPr>
        <p:grpSp>
          <p:nvGrpSpPr>
            <p:cNvPr id="78883" name="Group 154"/>
            <p:cNvGrpSpPr>
              <a:grpSpLocks/>
            </p:cNvGrpSpPr>
            <p:nvPr/>
          </p:nvGrpSpPr>
          <p:grpSpPr bwMode="auto">
            <a:xfrm>
              <a:off x="2486" y="1152"/>
              <a:ext cx="224" cy="481"/>
              <a:chOff x="2206" y="1413"/>
              <a:chExt cx="224" cy="481"/>
            </a:xfrm>
          </p:grpSpPr>
          <p:sp>
            <p:nvSpPr>
              <p:cNvPr id="78913" name="Freeform 155"/>
              <p:cNvSpPr>
                <a:spLocks/>
              </p:cNvSpPr>
              <p:nvPr/>
            </p:nvSpPr>
            <p:spPr bwMode="auto">
              <a:xfrm>
                <a:off x="2217" y="1413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3"/>
                  <a:gd name="T25" fmla="*/ 0 h 481"/>
                  <a:gd name="T26" fmla="*/ 213 w 213"/>
                  <a:gd name="T27" fmla="*/ 481 h 48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14" name="Rectangle 156"/>
              <p:cNvSpPr>
                <a:spLocks noChangeArrowheads="1"/>
              </p:cNvSpPr>
              <p:nvPr/>
            </p:nvSpPr>
            <p:spPr bwMode="auto">
              <a:xfrm rot="5400000">
                <a:off x="2122" y="1531"/>
                <a:ext cx="3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ALU</a:t>
                </a:r>
              </a:p>
            </p:txBody>
          </p:sp>
        </p:grpSp>
        <p:grpSp>
          <p:nvGrpSpPr>
            <p:cNvPr id="78884" name="Group 157"/>
            <p:cNvGrpSpPr>
              <a:grpSpLocks/>
            </p:cNvGrpSpPr>
            <p:nvPr/>
          </p:nvGrpSpPr>
          <p:grpSpPr bwMode="auto">
            <a:xfrm>
              <a:off x="1486" y="1248"/>
              <a:ext cx="425" cy="289"/>
              <a:chOff x="1206" y="1509"/>
              <a:chExt cx="425" cy="289"/>
            </a:xfrm>
          </p:grpSpPr>
          <p:sp>
            <p:nvSpPr>
              <p:cNvPr id="78909" name="Rectangle 158"/>
              <p:cNvSpPr>
                <a:spLocks noChangeArrowheads="1"/>
              </p:cNvSpPr>
              <p:nvPr/>
            </p:nvSpPr>
            <p:spPr bwMode="auto">
              <a:xfrm>
                <a:off x="1206" y="1511"/>
                <a:ext cx="4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Mem</a:t>
                </a:r>
              </a:p>
            </p:txBody>
          </p:sp>
          <p:grpSp>
            <p:nvGrpSpPr>
              <p:cNvPr id="78910" name="Group 159"/>
              <p:cNvGrpSpPr>
                <a:grpSpLocks/>
              </p:cNvGrpSpPr>
              <p:nvPr/>
            </p:nvGrpSpPr>
            <p:grpSpPr bwMode="auto"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78911" name="Freeform 160"/>
                <p:cNvSpPr>
                  <a:spLocks/>
                </p:cNvSpPr>
                <p:nvPr/>
              </p:nvSpPr>
              <p:spPr bwMode="auto">
                <a:xfrm>
                  <a:off x="1291" y="1509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0"/>
                    <a:gd name="T13" fmla="*/ 0 h 289"/>
                    <a:gd name="T14" fmla="*/ 170 w 170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912" name="Freeform 161"/>
                <p:cNvSpPr>
                  <a:spLocks/>
                </p:cNvSpPr>
                <p:nvPr/>
              </p:nvSpPr>
              <p:spPr bwMode="auto">
                <a:xfrm>
                  <a:off x="1460" y="1509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1"/>
                    <a:gd name="T13" fmla="*/ 0 h 289"/>
                    <a:gd name="T14" fmla="*/ 171 w 171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8885" name="Rectangle 162"/>
            <p:cNvSpPr>
              <a:spLocks noChangeArrowheads="1"/>
            </p:cNvSpPr>
            <p:nvPr/>
          </p:nvSpPr>
          <p:spPr bwMode="auto">
            <a:xfrm>
              <a:off x="2010" y="1255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886" name="Group 163"/>
            <p:cNvGrpSpPr>
              <a:grpSpLocks/>
            </p:cNvGrpSpPr>
            <p:nvPr/>
          </p:nvGrpSpPr>
          <p:grpSpPr bwMode="auto">
            <a:xfrm>
              <a:off x="2031" y="1248"/>
              <a:ext cx="296" cy="289"/>
              <a:chOff x="1751" y="1509"/>
              <a:chExt cx="296" cy="289"/>
            </a:xfrm>
          </p:grpSpPr>
          <p:sp>
            <p:nvSpPr>
              <p:cNvPr id="78907" name="Freeform 164"/>
              <p:cNvSpPr>
                <a:spLocks/>
              </p:cNvSpPr>
              <p:nvPr/>
            </p:nvSpPr>
            <p:spPr bwMode="auto">
              <a:xfrm>
                <a:off x="1751" y="1509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9"/>
                  <a:gd name="T13" fmla="*/ 0 h 289"/>
                  <a:gd name="T14" fmla="*/ 149 w 149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8" name="Freeform 165"/>
              <p:cNvSpPr>
                <a:spLocks/>
              </p:cNvSpPr>
              <p:nvPr/>
            </p:nvSpPr>
            <p:spPr bwMode="auto">
              <a:xfrm>
                <a:off x="1899" y="1509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8"/>
                  <a:gd name="T13" fmla="*/ 0 h 289"/>
                  <a:gd name="T14" fmla="*/ 148 w 148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87" name="Line 166"/>
            <p:cNvSpPr>
              <a:spLocks noChangeShapeType="1"/>
            </p:cNvSpPr>
            <p:nvPr/>
          </p:nvSpPr>
          <p:spPr bwMode="auto">
            <a:xfrm>
              <a:off x="1916" y="1392"/>
              <a:ext cx="1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8" name="Freeform 167"/>
            <p:cNvSpPr>
              <a:spLocks/>
            </p:cNvSpPr>
            <p:nvPr/>
          </p:nvSpPr>
          <p:spPr bwMode="auto">
            <a:xfrm>
              <a:off x="1984" y="1296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"/>
                <a:gd name="T13" fmla="*/ 0 h 97"/>
                <a:gd name="T14" fmla="*/ 48 w 48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9" name="Line 168"/>
            <p:cNvSpPr>
              <a:spLocks noChangeShapeType="1"/>
            </p:cNvSpPr>
            <p:nvPr/>
          </p:nvSpPr>
          <p:spPr bwMode="auto">
            <a:xfrm>
              <a:off x="2332" y="129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0" name="Rectangle 169"/>
            <p:cNvSpPr>
              <a:spLocks noChangeArrowheads="1"/>
            </p:cNvSpPr>
            <p:nvPr/>
          </p:nvSpPr>
          <p:spPr bwMode="auto">
            <a:xfrm>
              <a:off x="2827" y="1250"/>
              <a:ext cx="4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Mem</a:t>
              </a:r>
            </a:p>
          </p:txBody>
        </p:sp>
        <p:grpSp>
          <p:nvGrpSpPr>
            <p:cNvPr id="78891" name="Group 170"/>
            <p:cNvGrpSpPr>
              <a:grpSpLocks/>
            </p:cNvGrpSpPr>
            <p:nvPr/>
          </p:nvGrpSpPr>
          <p:grpSpPr bwMode="auto">
            <a:xfrm>
              <a:off x="2880" y="1248"/>
              <a:ext cx="325" cy="289"/>
              <a:chOff x="2600" y="1509"/>
              <a:chExt cx="325" cy="289"/>
            </a:xfrm>
          </p:grpSpPr>
          <p:sp>
            <p:nvSpPr>
              <p:cNvPr id="78905" name="Freeform 171"/>
              <p:cNvSpPr>
                <a:spLocks/>
              </p:cNvSpPr>
              <p:nvPr/>
            </p:nvSpPr>
            <p:spPr bwMode="auto">
              <a:xfrm>
                <a:off x="2600" y="1509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2"/>
                  <a:gd name="T13" fmla="*/ 0 h 289"/>
                  <a:gd name="T14" fmla="*/ 162 w 16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6" name="Freeform 172"/>
              <p:cNvSpPr>
                <a:spLocks/>
              </p:cNvSpPr>
              <p:nvPr/>
            </p:nvSpPr>
            <p:spPr bwMode="auto">
              <a:xfrm>
                <a:off x="2761" y="1509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4"/>
                  <a:gd name="T13" fmla="*/ 0 h 289"/>
                  <a:gd name="T14" fmla="*/ 164 w 164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92" name="Rectangle 173"/>
            <p:cNvSpPr>
              <a:spLocks noChangeArrowheads="1"/>
            </p:cNvSpPr>
            <p:nvPr/>
          </p:nvSpPr>
          <p:spPr bwMode="auto">
            <a:xfrm>
              <a:off x="3319" y="1250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/>
                <a:t>Reg</a:t>
              </a:r>
            </a:p>
          </p:txBody>
        </p:sp>
        <p:grpSp>
          <p:nvGrpSpPr>
            <p:cNvPr id="78893" name="Group 174"/>
            <p:cNvGrpSpPr>
              <a:grpSpLocks/>
            </p:cNvGrpSpPr>
            <p:nvPr/>
          </p:nvGrpSpPr>
          <p:grpSpPr bwMode="auto">
            <a:xfrm>
              <a:off x="3348" y="1248"/>
              <a:ext cx="284" cy="289"/>
              <a:chOff x="3068" y="1509"/>
              <a:chExt cx="284" cy="289"/>
            </a:xfrm>
          </p:grpSpPr>
          <p:sp>
            <p:nvSpPr>
              <p:cNvPr id="78903" name="Freeform 175"/>
              <p:cNvSpPr>
                <a:spLocks/>
              </p:cNvSpPr>
              <p:nvPr/>
            </p:nvSpPr>
            <p:spPr bwMode="auto">
              <a:xfrm>
                <a:off x="3068" y="1509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2"/>
                  <a:gd name="T13" fmla="*/ 0 h 289"/>
                  <a:gd name="T14" fmla="*/ 142 w 142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04" name="Freeform 176"/>
              <p:cNvSpPr>
                <a:spLocks/>
              </p:cNvSpPr>
              <p:nvPr/>
            </p:nvSpPr>
            <p:spPr bwMode="auto">
              <a:xfrm>
                <a:off x="3209" y="1509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3"/>
                  <a:gd name="T13" fmla="*/ 0 h 289"/>
                  <a:gd name="T14" fmla="*/ 143 w 143"/>
                  <a:gd name="T15" fmla="*/ 289 h 2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8894" name="Line 177"/>
            <p:cNvSpPr>
              <a:spLocks noChangeShapeType="1"/>
            </p:cNvSpPr>
            <p:nvPr/>
          </p:nvSpPr>
          <p:spPr bwMode="auto">
            <a:xfrm>
              <a:off x="3201" y="1392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5" name="Line 178"/>
            <p:cNvSpPr>
              <a:spLocks noChangeShapeType="1"/>
            </p:cNvSpPr>
            <p:nvPr/>
          </p:nvSpPr>
          <p:spPr bwMode="auto">
            <a:xfrm>
              <a:off x="2717" y="1392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Line 179"/>
            <p:cNvSpPr>
              <a:spLocks noChangeShapeType="1"/>
            </p:cNvSpPr>
            <p:nvPr/>
          </p:nvSpPr>
          <p:spPr bwMode="auto">
            <a:xfrm>
              <a:off x="2332" y="14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7" name="Line 180"/>
            <p:cNvSpPr>
              <a:spLocks noChangeShapeType="1"/>
            </p:cNvSpPr>
            <p:nvPr/>
          </p:nvSpPr>
          <p:spPr bwMode="auto">
            <a:xfrm>
              <a:off x="2416" y="148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Line 181"/>
            <p:cNvSpPr>
              <a:spLocks noChangeShapeType="1"/>
            </p:cNvSpPr>
            <p:nvPr/>
          </p:nvSpPr>
          <p:spPr bwMode="auto">
            <a:xfrm>
              <a:off x="2416" y="16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9" name="Line 182"/>
            <p:cNvSpPr>
              <a:spLocks noChangeShapeType="1"/>
            </p:cNvSpPr>
            <p:nvPr/>
          </p:nvSpPr>
          <p:spPr bwMode="auto">
            <a:xfrm>
              <a:off x="2752" y="13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183"/>
            <p:cNvSpPr>
              <a:spLocks noChangeShapeType="1"/>
            </p:cNvSpPr>
            <p:nvPr/>
          </p:nvSpPr>
          <p:spPr bwMode="auto">
            <a:xfrm flipH="1">
              <a:off x="2832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184"/>
            <p:cNvSpPr>
              <a:spLocks noChangeShapeType="1"/>
            </p:cNvSpPr>
            <p:nvPr/>
          </p:nvSpPr>
          <p:spPr bwMode="auto">
            <a:xfrm>
              <a:off x="2832" y="163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Line 185"/>
            <p:cNvSpPr>
              <a:spLocks noChangeShapeType="1"/>
            </p:cNvSpPr>
            <p:nvPr/>
          </p:nvSpPr>
          <p:spPr bwMode="auto">
            <a:xfrm>
              <a:off x="3264" y="139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74" name="Rectangle 186"/>
          <p:cNvSpPr>
            <a:spLocks noGrp="1" noChangeArrowheads="1"/>
          </p:cNvSpPr>
          <p:nvPr>
            <p:ph type="title"/>
          </p:nvPr>
        </p:nvSpPr>
        <p:spPr>
          <a:xfrm>
            <a:off x="749856" y="235804"/>
            <a:ext cx="3224584" cy="52387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Structural Hazard</a:t>
            </a:r>
          </a:p>
        </p:txBody>
      </p:sp>
      <p:grpSp>
        <p:nvGrpSpPr>
          <p:cNvPr id="42006" name="Group 187"/>
          <p:cNvGrpSpPr>
            <a:grpSpLocks/>
          </p:cNvGrpSpPr>
          <p:nvPr/>
        </p:nvGrpSpPr>
        <p:grpSpPr bwMode="auto">
          <a:xfrm>
            <a:off x="5905500" y="1250621"/>
            <a:ext cx="5087044" cy="920750"/>
            <a:chOff x="2736" y="1008"/>
            <a:chExt cx="2592" cy="580"/>
          </a:xfrm>
        </p:grpSpPr>
        <p:sp>
          <p:nvSpPr>
            <p:cNvPr id="78881" name="Rectangle 188"/>
            <p:cNvSpPr>
              <a:spLocks noChangeArrowheads="1"/>
            </p:cNvSpPr>
            <p:nvPr/>
          </p:nvSpPr>
          <p:spPr bwMode="auto">
            <a:xfrm>
              <a:off x="3792" y="1008"/>
              <a:ext cx="1536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Reading data from memory or </a:t>
              </a:r>
              <a:r>
                <a:rPr lang="en-US" altLang="zh-CN" sz="1800" dirty="0" err="1">
                  <a:solidFill>
                    <a:srgbClr val="FF0000"/>
                  </a:solidFill>
                </a:rPr>
                <a:t>writeing</a:t>
              </a:r>
              <a:r>
                <a:rPr lang="en-US" altLang="zh-CN" sz="1800" dirty="0">
                  <a:solidFill>
                    <a:srgbClr val="FF0000"/>
                  </a:solidFill>
                </a:rPr>
                <a:t> data to memory</a:t>
              </a:r>
            </a:p>
          </p:txBody>
        </p:sp>
        <p:cxnSp>
          <p:nvCxnSpPr>
            <p:cNvPr id="78882" name="AutoShape 189"/>
            <p:cNvCxnSpPr>
              <a:cxnSpLocks noChangeShapeType="1"/>
              <a:stCxn id="78881" idx="1"/>
              <a:endCxn id="1211395" idx="0"/>
            </p:cNvCxnSpPr>
            <p:nvPr/>
          </p:nvCxnSpPr>
          <p:spPr bwMode="auto">
            <a:xfrm rot="10800000">
              <a:off x="2736" y="1171"/>
              <a:ext cx="1056" cy="127"/>
            </a:xfrm>
            <a:prstGeom prst="curvedConnector4">
              <a:avLst>
                <a:gd name="adj1" fmla="val 42045"/>
                <a:gd name="adj2" fmla="val 213375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7" name="Group 190"/>
          <p:cNvGrpSpPr>
            <a:grpSpLocks/>
          </p:cNvGrpSpPr>
          <p:nvPr/>
        </p:nvGrpSpPr>
        <p:grpSpPr bwMode="auto">
          <a:xfrm>
            <a:off x="3770314" y="4491955"/>
            <a:ext cx="2438400" cy="1089025"/>
            <a:chOff x="1296" y="3032"/>
            <a:chExt cx="1536" cy="686"/>
          </a:xfrm>
        </p:grpSpPr>
        <p:sp>
          <p:nvSpPr>
            <p:cNvPr id="78879" name="Rectangle 191"/>
            <p:cNvSpPr>
              <a:spLocks noChangeArrowheads="1"/>
            </p:cNvSpPr>
            <p:nvPr/>
          </p:nvSpPr>
          <p:spPr bwMode="auto">
            <a:xfrm>
              <a:off x="1296" y="3312"/>
              <a:ext cx="153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</a:rPr>
                <a:t>Reading instruction from memory</a:t>
              </a:r>
            </a:p>
          </p:txBody>
        </p:sp>
        <p:cxnSp>
          <p:nvCxnSpPr>
            <p:cNvPr id="78880" name="AutoShape 192"/>
            <p:cNvCxnSpPr>
              <a:cxnSpLocks noChangeShapeType="1"/>
              <a:stCxn id="78879" idx="0"/>
              <a:endCxn id="78943" idx="2"/>
            </p:cNvCxnSpPr>
            <p:nvPr/>
          </p:nvCxnSpPr>
          <p:spPr bwMode="auto">
            <a:xfrm rot="-5400000">
              <a:off x="2193" y="2903"/>
              <a:ext cx="280" cy="537"/>
            </a:xfrm>
            <a:prstGeom prst="curvedConnector3">
              <a:avLst>
                <a:gd name="adj1" fmla="val 51069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279606A-9B35-4D2D-AFD2-BCD9D232DE6A}"/>
              </a:ext>
            </a:extLst>
          </p:cNvPr>
          <p:cNvSpPr txBox="1"/>
          <p:nvPr/>
        </p:nvSpPr>
        <p:spPr>
          <a:xfrm>
            <a:off x="9768408" y="259343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解决的方法是把</a:t>
            </a:r>
            <a:r>
              <a:rPr lang="en-US" altLang="zh-CN" dirty="0"/>
              <a:t>MEM</a:t>
            </a:r>
            <a:r>
              <a:rPr lang="zh-CN" altLang="en-US" dirty="0"/>
              <a:t>拆解成</a:t>
            </a:r>
            <a:r>
              <a:rPr lang="en-US" altLang="zh-CN" dirty="0"/>
              <a:t>IM</a:t>
            </a:r>
            <a:r>
              <a:rPr lang="zh-CN" altLang="en-US" dirty="0"/>
              <a:t>和</a:t>
            </a:r>
            <a:r>
              <a:rPr lang="en-US" altLang="zh-CN" dirty="0"/>
              <a:t>DM</a:t>
            </a:r>
            <a:r>
              <a:rPr lang="zh-CN" altLang="en-US" dirty="0"/>
              <a:t>两个寄存器</a:t>
            </a:r>
          </a:p>
        </p:txBody>
      </p:sp>
    </p:spTree>
    <p:extLst>
      <p:ext uri="{BB962C8B-B14F-4D97-AF65-F5344CB8AC3E}">
        <p14:creationId xmlns:p14="http://schemas.microsoft.com/office/powerpoint/2010/main" val="1130339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4" grpId="0" animBg="1"/>
      <p:bldP spid="12113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9"/>
          <p:cNvSpPr>
            <a:spLocks noChangeArrowheads="1"/>
          </p:cNvSpPr>
          <p:nvPr/>
        </p:nvSpPr>
        <p:spPr bwMode="auto">
          <a:xfrm>
            <a:off x="8094023" y="2528409"/>
            <a:ext cx="1457131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i="1" dirty="0">
                <a:highlight>
                  <a:srgbClr val="FFFF00"/>
                </a:highlight>
              </a:rPr>
              <a:t>double bound</a:t>
            </a:r>
          </a:p>
        </p:txBody>
      </p:sp>
      <p:sp>
        <p:nvSpPr>
          <p:cNvPr id="1215677" name="Rectangle 189"/>
          <p:cNvSpPr>
            <a:spLocks noChangeArrowheads="1"/>
          </p:cNvSpPr>
          <p:nvPr/>
        </p:nvSpPr>
        <p:spPr bwMode="auto">
          <a:xfrm>
            <a:off x="7485080" y="2976289"/>
            <a:ext cx="282098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Reg</a:t>
            </a:r>
            <a:r>
              <a:rPr lang="zh-CN" altLang="en-US" sz="1800" dirty="0">
                <a:solidFill>
                  <a:srgbClr val="FF0000"/>
                </a:solidFill>
              </a:rPr>
              <a:t>上升沿写，下降沿读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76AE89-9A66-4FF6-9EC9-BA83E4E0E1FF}"/>
              </a:ext>
            </a:extLst>
          </p:cNvPr>
          <p:cNvGrpSpPr/>
          <p:nvPr/>
        </p:nvGrpSpPr>
        <p:grpSpPr>
          <a:xfrm>
            <a:off x="321569" y="403679"/>
            <a:ext cx="6912768" cy="3240360"/>
            <a:chOff x="1860478" y="1052736"/>
            <a:chExt cx="7575622" cy="4597400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6553200" y="1581373"/>
              <a:ext cx="457200" cy="2971800"/>
              <a:chOff x="3072" y="1152"/>
              <a:chExt cx="288" cy="1872"/>
            </a:xfrm>
          </p:grpSpPr>
          <p:sp>
            <p:nvSpPr>
              <p:cNvPr id="81065" name="Rectangle 3"/>
              <p:cNvSpPr>
                <a:spLocks noChangeArrowheads="1"/>
              </p:cNvSpPr>
              <p:nvPr/>
            </p:nvSpPr>
            <p:spPr bwMode="auto">
              <a:xfrm>
                <a:off x="3216" y="2736"/>
                <a:ext cx="144" cy="288"/>
              </a:xfrm>
              <a:prstGeom prst="rect">
                <a:avLst/>
              </a:prstGeom>
              <a:solidFill>
                <a:srgbClr val="009900"/>
              </a:solidFill>
              <a:ln w="12700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/>
              </a:p>
            </p:txBody>
          </p:sp>
          <p:sp>
            <p:nvSpPr>
              <p:cNvPr id="81066" name="Rectangle 4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44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600"/>
              </a:p>
            </p:txBody>
          </p:sp>
          <p:sp>
            <p:nvSpPr>
              <p:cNvPr id="81067" name="Line 5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129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00" name="Rectangle 7"/>
            <p:cNvSpPr>
              <a:spLocks noChangeArrowheads="1"/>
            </p:cNvSpPr>
            <p:nvPr/>
          </p:nvSpPr>
          <p:spPr bwMode="auto">
            <a:xfrm>
              <a:off x="1860478" y="1659161"/>
              <a:ext cx="343044" cy="279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I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600" i="1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i="1"/>
                <a:t>r</a:t>
              </a:r>
            </a:p>
          </p:txBody>
        </p:sp>
        <p:sp>
          <p:nvSpPr>
            <p:cNvPr id="80901" name="Line 8"/>
            <p:cNvSpPr>
              <a:spLocks noChangeShapeType="1"/>
            </p:cNvSpPr>
            <p:nvPr/>
          </p:nvSpPr>
          <p:spPr bwMode="auto">
            <a:xfrm>
              <a:off x="3124200" y="1052736"/>
              <a:ext cx="6311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Rectangle 11"/>
            <p:cNvSpPr>
              <a:spLocks noChangeArrowheads="1"/>
            </p:cNvSpPr>
            <p:nvPr/>
          </p:nvSpPr>
          <p:spPr bwMode="auto">
            <a:xfrm>
              <a:off x="2255833" y="2343373"/>
              <a:ext cx="98584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Inst 1</a:t>
              </a:r>
            </a:p>
          </p:txBody>
        </p:sp>
        <p:sp>
          <p:nvSpPr>
            <p:cNvPr id="80904" name="Rectangle 12"/>
            <p:cNvSpPr>
              <a:spLocks noChangeArrowheads="1"/>
            </p:cNvSpPr>
            <p:nvPr/>
          </p:nvSpPr>
          <p:spPr bwMode="auto">
            <a:xfrm>
              <a:off x="2255833" y="3224436"/>
              <a:ext cx="985848" cy="45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Inst 2</a:t>
              </a:r>
            </a:p>
          </p:txBody>
        </p:sp>
        <p:sp>
          <p:nvSpPr>
            <p:cNvPr id="80905" name="Line 14"/>
            <p:cNvSpPr>
              <a:spLocks noChangeShapeType="1"/>
            </p:cNvSpPr>
            <p:nvPr/>
          </p:nvSpPr>
          <p:spPr bwMode="auto">
            <a:xfrm>
              <a:off x="43053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6" name="Line 15"/>
            <p:cNvSpPr>
              <a:spLocks noChangeShapeType="1"/>
            </p:cNvSpPr>
            <p:nvPr/>
          </p:nvSpPr>
          <p:spPr bwMode="auto">
            <a:xfrm>
              <a:off x="49911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7" name="Line 16"/>
            <p:cNvSpPr>
              <a:spLocks noChangeShapeType="1"/>
            </p:cNvSpPr>
            <p:nvPr/>
          </p:nvSpPr>
          <p:spPr bwMode="auto">
            <a:xfrm>
              <a:off x="56769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8" name="Line 17"/>
            <p:cNvSpPr>
              <a:spLocks noChangeShapeType="1"/>
            </p:cNvSpPr>
            <p:nvPr/>
          </p:nvSpPr>
          <p:spPr bwMode="auto">
            <a:xfrm>
              <a:off x="63627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Line 18"/>
            <p:cNvSpPr>
              <a:spLocks noChangeShapeType="1"/>
            </p:cNvSpPr>
            <p:nvPr/>
          </p:nvSpPr>
          <p:spPr bwMode="auto">
            <a:xfrm>
              <a:off x="70485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0" name="Line 19"/>
            <p:cNvSpPr>
              <a:spLocks noChangeShapeType="1"/>
            </p:cNvSpPr>
            <p:nvPr/>
          </p:nvSpPr>
          <p:spPr bwMode="auto">
            <a:xfrm>
              <a:off x="77343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1" name="Line 20"/>
            <p:cNvSpPr>
              <a:spLocks noChangeShapeType="1"/>
            </p:cNvSpPr>
            <p:nvPr/>
          </p:nvSpPr>
          <p:spPr bwMode="auto">
            <a:xfrm>
              <a:off x="84201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2" name="Line 21"/>
            <p:cNvSpPr>
              <a:spLocks noChangeShapeType="1"/>
            </p:cNvSpPr>
            <p:nvPr/>
          </p:nvSpPr>
          <p:spPr bwMode="auto">
            <a:xfrm>
              <a:off x="9105900" y="1179736"/>
              <a:ext cx="0" cy="447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3" name="Line 23"/>
            <p:cNvSpPr>
              <a:spLocks noChangeShapeType="1"/>
            </p:cNvSpPr>
            <p:nvPr/>
          </p:nvSpPr>
          <p:spPr bwMode="auto">
            <a:xfrm>
              <a:off x="2209800" y="1581373"/>
              <a:ext cx="0" cy="388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914" name="Group 24"/>
            <p:cNvGrpSpPr>
              <a:grpSpLocks/>
            </p:cNvGrpSpPr>
            <p:nvPr/>
          </p:nvGrpSpPr>
          <p:grpSpPr bwMode="auto">
            <a:xfrm>
              <a:off x="3732214" y="1428973"/>
              <a:ext cx="3359151" cy="838200"/>
              <a:chOff x="1561" y="1152"/>
              <a:chExt cx="2116" cy="528"/>
            </a:xfrm>
          </p:grpSpPr>
          <p:grpSp>
            <p:nvGrpSpPr>
              <p:cNvPr id="81033" name="Group 25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1063" name="Freeform 26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4" name="Rectangle 27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1034" name="Group 28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1059" name="Rectangle 29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1060" name="Group 30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1061" name="Freeform 31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62" name="Freeform 32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035" name="Rectangle 33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36" name="Group 34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1057" name="Freeform 35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8" name="Freeform 36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37" name="Line 37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38" name="Freeform 38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39" name="Line 39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0" name="Rectangle 40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1041" name="Group 41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1055" name="Freeform 42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6" name="Freeform 43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42" name="Rectangle 44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43" name="Group 45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1053" name="Freeform 46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54" name="Freeform 47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44" name="Line 48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5" name="Line 49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6" name="Line 50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7" name="Line 51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48" name="Line 52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49" name="Line 53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0" name="Line 54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1" name="Line 55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2" name="Line 56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5" name="Group 57"/>
            <p:cNvGrpSpPr>
              <a:grpSpLocks/>
            </p:cNvGrpSpPr>
            <p:nvPr/>
          </p:nvGrpSpPr>
          <p:grpSpPr bwMode="auto">
            <a:xfrm>
              <a:off x="4418014" y="2267173"/>
              <a:ext cx="3359151" cy="838200"/>
              <a:chOff x="1561" y="1152"/>
              <a:chExt cx="2116" cy="528"/>
            </a:xfrm>
          </p:grpSpPr>
          <p:grpSp>
            <p:nvGrpSpPr>
              <p:cNvPr id="81001" name="Group 58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1031" name="Freeform 59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32" name="Rectangle 60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1002" name="Group 61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1027" name="Rectangle 62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1028" name="Group 63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1029" name="Freeform 64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30" name="Freeform 65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1003" name="Rectangle 66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04" name="Group 67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1025" name="Freeform 68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6" name="Freeform 69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05" name="Line 70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6" name="Freeform 71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7" name="Line 72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08" name="Rectangle 73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dirty="0"/>
                  <a:t>DM</a:t>
                </a:r>
              </a:p>
            </p:txBody>
          </p:sp>
          <p:grpSp>
            <p:nvGrpSpPr>
              <p:cNvPr id="81009" name="Group 74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1023" name="Freeform 75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4" name="Freeform 76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10" name="Rectangle 77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1011" name="Group 78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1021" name="Freeform 79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22" name="Freeform 80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012" name="Line 81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3" name="Line 82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4" name="Line 83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15" name="Line 84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6" name="Line 85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7" name="Line 86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8" name="Line 87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9" name="Line 88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20" name="Line 89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6" name="Group 90"/>
            <p:cNvGrpSpPr>
              <a:grpSpLocks/>
            </p:cNvGrpSpPr>
            <p:nvPr/>
          </p:nvGrpSpPr>
          <p:grpSpPr bwMode="auto">
            <a:xfrm>
              <a:off x="5103814" y="3105373"/>
              <a:ext cx="3359151" cy="838200"/>
              <a:chOff x="1561" y="1152"/>
              <a:chExt cx="2116" cy="528"/>
            </a:xfrm>
          </p:grpSpPr>
          <p:grpSp>
            <p:nvGrpSpPr>
              <p:cNvPr id="80969" name="Group 91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0999" name="Freeform 92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00" name="Rectangle 93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0970" name="Group 94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0995" name="Rectangle 95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0996" name="Group 96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0997" name="Freeform 97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98" name="Freeform 98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0971" name="Rectangle 99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72" name="Group 100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0993" name="Freeform 101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4" name="Freeform 102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73" name="Line 103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74" name="Freeform 104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75" name="Line 105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76" name="Rectangle 106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0977" name="Group 107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0991" name="Freeform 108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2" name="Freeform 109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78" name="Rectangle 110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79" name="Group 111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0989" name="Freeform 112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90" name="Freeform 113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80" name="Line 114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1" name="Line 115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2" name="Line 116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83" name="Line 117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4" name="Line 118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5" name="Line 119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6" name="Line 120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7" name="Line 121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8" name="Line 122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0917" name="Group 123"/>
            <p:cNvGrpSpPr>
              <a:grpSpLocks/>
            </p:cNvGrpSpPr>
            <p:nvPr/>
          </p:nvGrpSpPr>
          <p:grpSpPr bwMode="auto">
            <a:xfrm>
              <a:off x="5789614" y="3943573"/>
              <a:ext cx="3359151" cy="838200"/>
              <a:chOff x="1561" y="1152"/>
              <a:chExt cx="2116" cy="528"/>
            </a:xfrm>
          </p:grpSpPr>
          <p:grpSp>
            <p:nvGrpSpPr>
              <p:cNvPr id="80937" name="Group 124"/>
              <p:cNvGrpSpPr>
                <a:grpSpLocks/>
              </p:cNvGrpSpPr>
              <p:nvPr/>
            </p:nvGrpSpPr>
            <p:grpSpPr bwMode="auto">
              <a:xfrm>
                <a:off x="2486" y="1152"/>
                <a:ext cx="224" cy="481"/>
                <a:chOff x="2206" y="1413"/>
                <a:chExt cx="224" cy="481"/>
              </a:xfrm>
            </p:grpSpPr>
            <p:sp>
              <p:nvSpPr>
                <p:cNvPr id="80967" name="Freeform 125"/>
                <p:cNvSpPr>
                  <a:spLocks/>
                </p:cNvSpPr>
                <p:nvPr/>
              </p:nvSpPr>
              <p:spPr bwMode="auto">
                <a:xfrm>
                  <a:off x="2217" y="1413"/>
                  <a:ext cx="213" cy="481"/>
                </a:xfrm>
                <a:custGeom>
                  <a:avLst/>
                  <a:gdLst>
                    <a:gd name="T0" fmla="*/ 0 w 213"/>
                    <a:gd name="T1" fmla="*/ 320 h 481"/>
                    <a:gd name="T2" fmla="*/ 71 w 213"/>
                    <a:gd name="T3" fmla="*/ 240 h 481"/>
                    <a:gd name="T4" fmla="*/ 0 w 213"/>
                    <a:gd name="T5" fmla="*/ 160 h 481"/>
                    <a:gd name="T6" fmla="*/ 0 w 213"/>
                    <a:gd name="T7" fmla="*/ 0 h 481"/>
                    <a:gd name="T8" fmla="*/ 212 w 213"/>
                    <a:gd name="T9" fmla="*/ 160 h 481"/>
                    <a:gd name="T10" fmla="*/ 212 w 213"/>
                    <a:gd name="T11" fmla="*/ 320 h 481"/>
                    <a:gd name="T12" fmla="*/ 0 w 213"/>
                    <a:gd name="T13" fmla="*/ 480 h 481"/>
                    <a:gd name="T14" fmla="*/ 0 w 213"/>
                    <a:gd name="T15" fmla="*/ 320 h 48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13"/>
                    <a:gd name="T25" fmla="*/ 0 h 481"/>
                    <a:gd name="T26" fmla="*/ 213 w 213"/>
                    <a:gd name="T27" fmla="*/ 481 h 481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8" name="Rectangle 126"/>
                <p:cNvSpPr>
                  <a:spLocks noChangeArrowheads="1"/>
                </p:cNvSpPr>
                <p:nvPr/>
              </p:nvSpPr>
              <p:spPr bwMode="auto">
                <a:xfrm rot="5400000">
                  <a:off x="2122" y="1531"/>
                  <a:ext cx="38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ALU</a:t>
                  </a:r>
                </a:p>
              </p:txBody>
            </p:sp>
          </p:grpSp>
          <p:grpSp>
            <p:nvGrpSpPr>
              <p:cNvPr id="80938" name="Group 127"/>
              <p:cNvGrpSpPr>
                <a:grpSpLocks/>
              </p:cNvGrpSpPr>
              <p:nvPr/>
            </p:nvGrpSpPr>
            <p:grpSpPr bwMode="auto">
              <a:xfrm>
                <a:off x="1561" y="1248"/>
                <a:ext cx="350" cy="289"/>
                <a:chOff x="1281" y="1509"/>
                <a:chExt cx="350" cy="289"/>
              </a:xfrm>
            </p:grpSpPr>
            <p:sp>
              <p:nvSpPr>
                <p:cNvPr id="80963" name="Rectangle 128"/>
                <p:cNvSpPr>
                  <a:spLocks noChangeArrowheads="1"/>
                </p:cNvSpPr>
                <p:nvPr/>
              </p:nvSpPr>
              <p:spPr bwMode="auto">
                <a:xfrm>
                  <a:off x="1281" y="1511"/>
                  <a:ext cx="26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600"/>
                    <a:t>IM</a:t>
                  </a:r>
                </a:p>
              </p:txBody>
            </p:sp>
            <p:grpSp>
              <p:nvGrpSpPr>
                <p:cNvPr id="80964" name="Group 129"/>
                <p:cNvGrpSpPr>
                  <a:grpSpLocks/>
                </p:cNvGrpSpPr>
                <p:nvPr/>
              </p:nvGrpSpPr>
              <p:grpSpPr bwMode="auto">
                <a:xfrm>
                  <a:off x="1291" y="1509"/>
                  <a:ext cx="340" cy="289"/>
                  <a:chOff x="1291" y="1509"/>
                  <a:chExt cx="340" cy="289"/>
                </a:xfrm>
              </p:grpSpPr>
              <p:sp>
                <p:nvSpPr>
                  <p:cNvPr id="80965" name="Freeform 130"/>
                  <p:cNvSpPr>
                    <a:spLocks/>
                  </p:cNvSpPr>
                  <p:nvPr/>
                </p:nvSpPr>
                <p:spPr bwMode="auto">
                  <a:xfrm>
                    <a:off x="1291" y="1509"/>
                    <a:ext cx="170" cy="289"/>
                  </a:xfrm>
                  <a:custGeom>
                    <a:avLst/>
                    <a:gdLst>
                      <a:gd name="T0" fmla="*/ 169 w 170"/>
                      <a:gd name="T1" fmla="*/ 0 h 289"/>
                      <a:gd name="T2" fmla="*/ 0 w 170"/>
                      <a:gd name="T3" fmla="*/ 0 h 289"/>
                      <a:gd name="T4" fmla="*/ 0 w 170"/>
                      <a:gd name="T5" fmla="*/ 288 h 289"/>
                      <a:gd name="T6" fmla="*/ 169 w 170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0"/>
                      <a:gd name="T13" fmla="*/ 0 h 289"/>
                      <a:gd name="T14" fmla="*/ 170 w 170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966" name="Freeform 131"/>
                  <p:cNvSpPr>
                    <a:spLocks/>
                  </p:cNvSpPr>
                  <p:nvPr/>
                </p:nvSpPr>
                <p:spPr bwMode="auto">
                  <a:xfrm>
                    <a:off x="1460" y="1509"/>
                    <a:ext cx="171" cy="289"/>
                  </a:xfrm>
                  <a:custGeom>
                    <a:avLst/>
                    <a:gdLst>
                      <a:gd name="T0" fmla="*/ 0 w 171"/>
                      <a:gd name="T1" fmla="*/ 0 h 289"/>
                      <a:gd name="T2" fmla="*/ 170 w 171"/>
                      <a:gd name="T3" fmla="*/ 0 h 289"/>
                      <a:gd name="T4" fmla="*/ 170 w 171"/>
                      <a:gd name="T5" fmla="*/ 288 h 289"/>
                      <a:gd name="T6" fmla="*/ 0 w 171"/>
                      <a:gd name="T7" fmla="*/ 288 h 28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71"/>
                      <a:gd name="T13" fmla="*/ 0 h 289"/>
                      <a:gd name="T14" fmla="*/ 171 w 171"/>
                      <a:gd name="T15" fmla="*/ 289 h 289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0939" name="Rectangle 132"/>
              <p:cNvSpPr>
                <a:spLocks noChangeArrowheads="1"/>
              </p:cNvSpPr>
              <p:nvPr/>
            </p:nvSpPr>
            <p:spPr bwMode="auto">
              <a:xfrm>
                <a:off x="2010" y="1255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40" name="Group 133"/>
              <p:cNvGrpSpPr>
                <a:grpSpLocks/>
              </p:cNvGrpSpPr>
              <p:nvPr/>
            </p:nvGrpSpPr>
            <p:grpSpPr bwMode="auto">
              <a:xfrm>
                <a:off x="2031" y="1248"/>
                <a:ext cx="296" cy="289"/>
                <a:chOff x="1751" y="1509"/>
                <a:chExt cx="296" cy="289"/>
              </a:xfrm>
            </p:grpSpPr>
            <p:sp>
              <p:nvSpPr>
                <p:cNvPr id="80961" name="Freeform 134"/>
                <p:cNvSpPr>
                  <a:spLocks/>
                </p:cNvSpPr>
                <p:nvPr/>
              </p:nvSpPr>
              <p:spPr bwMode="auto">
                <a:xfrm>
                  <a:off x="1751" y="1509"/>
                  <a:ext cx="149" cy="289"/>
                </a:xfrm>
                <a:custGeom>
                  <a:avLst/>
                  <a:gdLst>
                    <a:gd name="T0" fmla="*/ 148 w 149"/>
                    <a:gd name="T1" fmla="*/ 0 h 289"/>
                    <a:gd name="T2" fmla="*/ 0 w 149"/>
                    <a:gd name="T3" fmla="*/ 0 h 289"/>
                    <a:gd name="T4" fmla="*/ 0 w 149"/>
                    <a:gd name="T5" fmla="*/ 288 h 289"/>
                    <a:gd name="T6" fmla="*/ 148 w 149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9"/>
                    <a:gd name="T13" fmla="*/ 0 h 289"/>
                    <a:gd name="T14" fmla="*/ 149 w 149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2" name="Freeform 135"/>
                <p:cNvSpPr>
                  <a:spLocks/>
                </p:cNvSpPr>
                <p:nvPr/>
              </p:nvSpPr>
              <p:spPr bwMode="auto">
                <a:xfrm>
                  <a:off x="1899" y="1509"/>
                  <a:ext cx="148" cy="289"/>
                </a:xfrm>
                <a:custGeom>
                  <a:avLst/>
                  <a:gdLst>
                    <a:gd name="T0" fmla="*/ 0 w 148"/>
                    <a:gd name="T1" fmla="*/ 0 h 289"/>
                    <a:gd name="T2" fmla="*/ 147 w 148"/>
                    <a:gd name="T3" fmla="*/ 0 h 289"/>
                    <a:gd name="T4" fmla="*/ 147 w 148"/>
                    <a:gd name="T5" fmla="*/ 288 h 289"/>
                    <a:gd name="T6" fmla="*/ 0 w 148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8"/>
                    <a:gd name="T13" fmla="*/ 0 h 289"/>
                    <a:gd name="T14" fmla="*/ 148 w 148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1" name="Line 136"/>
              <p:cNvSpPr>
                <a:spLocks noChangeShapeType="1"/>
              </p:cNvSpPr>
              <p:nvPr/>
            </p:nvSpPr>
            <p:spPr bwMode="auto">
              <a:xfrm>
                <a:off x="1916" y="1392"/>
                <a:ext cx="1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2" name="Freeform 137"/>
              <p:cNvSpPr>
                <a:spLocks/>
              </p:cNvSpPr>
              <p:nvPr/>
            </p:nvSpPr>
            <p:spPr bwMode="auto">
              <a:xfrm>
                <a:off x="1984" y="1296"/>
                <a:ext cx="48" cy="97"/>
              </a:xfrm>
              <a:custGeom>
                <a:avLst/>
                <a:gdLst>
                  <a:gd name="T0" fmla="*/ 0 w 48"/>
                  <a:gd name="T1" fmla="*/ 96 h 97"/>
                  <a:gd name="T2" fmla="*/ 0 w 48"/>
                  <a:gd name="T3" fmla="*/ 0 h 97"/>
                  <a:gd name="T4" fmla="*/ 47 w 48"/>
                  <a:gd name="T5" fmla="*/ 0 h 97"/>
                  <a:gd name="T6" fmla="*/ 47 w 48"/>
                  <a:gd name="T7" fmla="*/ 0 h 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"/>
                  <a:gd name="T13" fmla="*/ 0 h 97"/>
                  <a:gd name="T14" fmla="*/ 48 w 48"/>
                  <a:gd name="T15" fmla="*/ 97 h 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43" name="Line 138"/>
              <p:cNvSpPr>
                <a:spLocks noChangeShapeType="1"/>
              </p:cNvSpPr>
              <p:nvPr/>
            </p:nvSpPr>
            <p:spPr bwMode="auto">
              <a:xfrm>
                <a:off x="2332" y="1296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4" name="Rectangle 139"/>
              <p:cNvSpPr>
                <a:spLocks noChangeArrowheads="1"/>
              </p:cNvSpPr>
              <p:nvPr/>
            </p:nvSpPr>
            <p:spPr bwMode="auto">
              <a:xfrm>
                <a:off x="2827" y="125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DM</a:t>
                </a:r>
              </a:p>
            </p:txBody>
          </p:sp>
          <p:grpSp>
            <p:nvGrpSpPr>
              <p:cNvPr id="80945" name="Group 140"/>
              <p:cNvGrpSpPr>
                <a:grpSpLocks/>
              </p:cNvGrpSpPr>
              <p:nvPr/>
            </p:nvGrpSpPr>
            <p:grpSpPr bwMode="auto">
              <a:xfrm>
                <a:off x="2880" y="1248"/>
                <a:ext cx="325" cy="289"/>
                <a:chOff x="2600" y="1509"/>
                <a:chExt cx="325" cy="289"/>
              </a:xfrm>
            </p:grpSpPr>
            <p:sp>
              <p:nvSpPr>
                <p:cNvPr id="80959" name="Freeform 141"/>
                <p:cNvSpPr>
                  <a:spLocks/>
                </p:cNvSpPr>
                <p:nvPr/>
              </p:nvSpPr>
              <p:spPr bwMode="auto">
                <a:xfrm>
                  <a:off x="2600" y="1509"/>
                  <a:ext cx="162" cy="289"/>
                </a:xfrm>
                <a:custGeom>
                  <a:avLst/>
                  <a:gdLst>
                    <a:gd name="T0" fmla="*/ 161 w 162"/>
                    <a:gd name="T1" fmla="*/ 0 h 289"/>
                    <a:gd name="T2" fmla="*/ 0 w 162"/>
                    <a:gd name="T3" fmla="*/ 0 h 289"/>
                    <a:gd name="T4" fmla="*/ 0 w 162"/>
                    <a:gd name="T5" fmla="*/ 288 h 289"/>
                    <a:gd name="T6" fmla="*/ 161 w 16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2"/>
                    <a:gd name="T13" fmla="*/ 0 h 289"/>
                    <a:gd name="T14" fmla="*/ 162 w 16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60" name="Freeform 142"/>
                <p:cNvSpPr>
                  <a:spLocks/>
                </p:cNvSpPr>
                <p:nvPr/>
              </p:nvSpPr>
              <p:spPr bwMode="auto">
                <a:xfrm>
                  <a:off x="2761" y="1509"/>
                  <a:ext cx="164" cy="289"/>
                </a:xfrm>
                <a:custGeom>
                  <a:avLst/>
                  <a:gdLst>
                    <a:gd name="T0" fmla="*/ 0 w 164"/>
                    <a:gd name="T1" fmla="*/ 0 h 289"/>
                    <a:gd name="T2" fmla="*/ 163 w 164"/>
                    <a:gd name="T3" fmla="*/ 0 h 289"/>
                    <a:gd name="T4" fmla="*/ 163 w 164"/>
                    <a:gd name="T5" fmla="*/ 288 h 289"/>
                    <a:gd name="T6" fmla="*/ 0 w 164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4"/>
                    <a:gd name="T13" fmla="*/ 0 h 289"/>
                    <a:gd name="T14" fmla="*/ 164 w 164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6" name="Rectangle 143"/>
              <p:cNvSpPr>
                <a:spLocks noChangeArrowheads="1"/>
              </p:cNvSpPr>
              <p:nvPr/>
            </p:nvSpPr>
            <p:spPr bwMode="auto">
              <a:xfrm>
                <a:off x="3319" y="1250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/>
                  <a:t>Reg</a:t>
                </a:r>
              </a:p>
            </p:txBody>
          </p:sp>
          <p:grpSp>
            <p:nvGrpSpPr>
              <p:cNvPr id="80947" name="Group 144"/>
              <p:cNvGrpSpPr>
                <a:grpSpLocks/>
              </p:cNvGrpSpPr>
              <p:nvPr/>
            </p:nvGrpSpPr>
            <p:grpSpPr bwMode="auto">
              <a:xfrm>
                <a:off x="3348" y="1248"/>
                <a:ext cx="284" cy="289"/>
                <a:chOff x="3068" y="1509"/>
                <a:chExt cx="284" cy="289"/>
              </a:xfrm>
            </p:grpSpPr>
            <p:sp>
              <p:nvSpPr>
                <p:cNvPr id="80957" name="Freeform 145"/>
                <p:cNvSpPr>
                  <a:spLocks/>
                </p:cNvSpPr>
                <p:nvPr/>
              </p:nvSpPr>
              <p:spPr bwMode="auto">
                <a:xfrm>
                  <a:off x="3068" y="1509"/>
                  <a:ext cx="142" cy="289"/>
                </a:xfrm>
                <a:custGeom>
                  <a:avLst/>
                  <a:gdLst>
                    <a:gd name="T0" fmla="*/ 141 w 142"/>
                    <a:gd name="T1" fmla="*/ 0 h 289"/>
                    <a:gd name="T2" fmla="*/ 0 w 142"/>
                    <a:gd name="T3" fmla="*/ 0 h 289"/>
                    <a:gd name="T4" fmla="*/ 0 w 142"/>
                    <a:gd name="T5" fmla="*/ 288 h 289"/>
                    <a:gd name="T6" fmla="*/ 141 w 142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2"/>
                    <a:gd name="T13" fmla="*/ 0 h 289"/>
                    <a:gd name="T14" fmla="*/ 142 w 142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958" name="Freeform 146"/>
                <p:cNvSpPr>
                  <a:spLocks/>
                </p:cNvSpPr>
                <p:nvPr/>
              </p:nvSpPr>
              <p:spPr bwMode="auto">
                <a:xfrm>
                  <a:off x="3209" y="1509"/>
                  <a:ext cx="143" cy="289"/>
                </a:xfrm>
                <a:custGeom>
                  <a:avLst/>
                  <a:gdLst>
                    <a:gd name="T0" fmla="*/ 0 w 143"/>
                    <a:gd name="T1" fmla="*/ 0 h 289"/>
                    <a:gd name="T2" fmla="*/ 142 w 143"/>
                    <a:gd name="T3" fmla="*/ 0 h 289"/>
                    <a:gd name="T4" fmla="*/ 142 w 143"/>
                    <a:gd name="T5" fmla="*/ 288 h 289"/>
                    <a:gd name="T6" fmla="*/ 0 w 143"/>
                    <a:gd name="T7" fmla="*/ 288 h 28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3"/>
                    <a:gd name="T13" fmla="*/ 0 h 289"/>
                    <a:gd name="T14" fmla="*/ 143 w 143"/>
                    <a:gd name="T15" fmla="*/ 289 h 28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0948" name="Line 147"/>
              <p:cNvSpPr>
                <a:spLocks noChangeShapeType="1"/>
              </p:cNvSpPr>
              <p:nvPr/>
            </p:nvSpPr>
            <p:spPr bwMode="auto">
              <a:xfrm>
                <a:off x="3201" y="1392"/>
                <a:ext cx="13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49" name="Line 148"/>
              <p:cNvSpPr>
                <a:spLocks noChangeShapeType="1"/>
              </p:cNvSpPr>
              <p:nvPr/>
            </p:nvSpPr>
            <p:spPr bwMode="auto">
              <a:xfrm>
                <a:off x="2717" y="1392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0" name="Line 149"/>
              <p:cNvSpPr>
                <a:spLocks noChangeShapeType="1"/>
              </p:cNvSpPr>
              <p:nvPr/>
            </p:nvSpPr>
            <p:spPr bwMode="auto">
              <a:xfrm>
                <a:off x="2332" y="1488"/>
                <a:ext cx="15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51" name="Line 150"/>
              <p:cNvSpPr>
                <a:spLocks noChangeShapeType="1"/>
              </p:cNvSpPr>
              <p:nvPr/>
            </p:nvSpPr>
            <p:spPr bwMode="auto">
              <a:xfrm>
                <a:off x="2416" y="148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2" name="Line 151"/>
              <p:cNvSpPr>
                <a:spLocks noChangeShapeType="1"/>
              </p:cNvSpPr>
              <p:nvPr/>
            </p:nvSpPr>
            <p:spPr bwMode="auto">
              <a:xfrm>
                <a:off x="2416" y="16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3" name="Line 152"/>
              <p:cNvSpPr>
                <a:spLocks noChangeShapeType="1"/>
              </p:cNvSpPr>
              <p:nvPr/>
            </p:nvSpPr>
            <p:spPr bwMode="auto">
              <a:xfrm>
                <a:off x="2752" y="139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4" name="Line 153"/>
              <p:cNvSpPr>
                <a:spLocks noChangeShapeType="1"/>
              </p:cNvSpPr>
              <p:nvPr/>
            </p:nvSpPr>
            <p:spPr bwMode="auto">
              <a:xfrm flipH="1">
                <a:off x="2832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5" name="Line 154"/>
              <p:cNvSpPr>
                <a:spLocks noChangeShapeType="1"/>
              </p:cNvSpPr>
              <p:nvPr/>
            </p:nvSpPr>
            <p:spPr bwMode="auto">
              <a:xfrm>
                <a:off x="2832" y="163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56" name="Line 155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19" name="Rectangle 190"/>
            <p:cNvSpPr>
              <a:spLocks noChangeArrowheads="1"/>
            </p:cNvSpPr>
            <p:nvPr/>
          </p:nvSpPr>
          <p:spPr bwMode="auto">
            <a:xfrm>
              <a:off x="2279651" y="1505173"/>
              <a:ext cx="14716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add x1,</a:t>
              </a:r>
            </a:p>
          </p:txBody>
        </p:sp>
        <p:sp>
          <p:nvSpPr>
            <p:cNvPr id="80920" name="Rectangle 191"/>
            <p:cNvSpPr>
              <a:spLocks noChangeArrowheads="1"/>
            </p:cNvSpPr>
            <p:nvPr/>
          </p:nvSpPr>
          <p:spPr bwMode="auto">
            <a:xfrm>
              <a:off x="2276475" y="4062637"/>
              <a:ext cx="2025650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urier New" panose="02070309020205020404" pitchFamily="49" charset="0"/>
                </a:rPr>
                <a:t>add x2,</a:t>
              </a:r>
              <a:r>
                <a:rPr lang="en-US" altLang="zh-CN" sz="2400">
                  <a:solidFill>
                    <a:srgbClr val="009900"/>
                  </a:solidFill>
                  <a:latin typeface="Courier New" panose="02070309020205020404" pitchFamily="49" charset="0"/>
                </a:rPr>
                <a:t>x1</a:t>
              </a:r>
              <a:r>
                <a:rPr lang="en-US" altLang="zh-CN" sz="2400">
                  <a:latin typeface="Courier New" panose="02070309020205020404" pitchFamily="49" charset="0"/>
                </a:rPr>
                <a:t>,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4E6DD5D-2C93-D162-BEE8-F9631005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185" y="217716"/>
            <a:ext cx="4130684" cy="14285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1D23A0-2F67-5DB7-84F6-3C6E1DF95126}"/>
              </a:ext>
            </a:extLst>
          </p:cNvPr>
          <p:cNvSpPr txBox="1"/>
          <p:nvPr/>
        </p:nvSpPr>
        <p:spPr>
          <a:xfrm>
            <a:off x="7801530" y="1984211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一个时钟周期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529A20-D7A1-A0F6-CD45-22707AEDE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81" y="3918604"/>
            <a:ext cx="2423375" cy="27754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E39A75-9942-B53E-FEF9-0B3A2F702024}"/>
              </a:ext>
            </a:extLst>
          </p:cNvPr>
          <p:cNvSpPr txBox="1"/>
          <p:nvPr/>
        </p:nvSpPr>
        <p:spPr>
          <a:xfrm>
            <a:off x="3291993" y="4362041"/>
            <a:ext cx="505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 </a:t>
            </a:r>
            <a:r>
              <a:rPr lang="en-US" altLang="zh-CN" dirty="0"/>
              <a:t>PC </a:t>
            </a:r>
            <a:r>
              <a:rPr lang="zh-CN" altLang="en-US" dirty="0"/>
              <a:t>在上升沿写入，也就是在上升沿更新到下一条指令的位置，那么在下降沿要将当前指令写入 </a:t>
            </a:r>
            <a:r>
              <a:rPr lang="en-US" altLang="zh-CN" dirty="0"/>
              <a:t>IF/ID </a:t>
            </a:r>
            <a:r>
              <a:rPr lang="zh-CN" altLang="en-US" dirty="0"/>
              <a:t>的时候，从 </a:t>
            </a:r>
            <a:r>
              <a:rPr lang="en-US" altLang="zh-CN" dirty="0" err="1"/>
              <a:t>inst</a:t>
            </a:r>
            <a:r>
              <a:rPr lang="en-US" altLang="zh-CN" dirty="0"/>
              <a:t> mem </a:t>
            </a:r>
            <a:r>
              <a:rPr lang="zh-CN" altLang="en-US" dirty="0"/>
              <a:t>中读出的指令已经是下一条而不是当前指令了！所以我们必须让 </a:t>
            </a:r>
            <a:r>
              <a:rPr lang="en-US" altLang="zh-CN" b="1" dirty="0">
                <a:solidFill>
                  <a:srgbClr val="FF0000"/>
                </a:solidFill>
              </a:rPr>
              <a:t>PC </a:t>
            </a:r>
            <a:r>
              <a:rPr lang="zh-CN" altLang="en-US" b="1" dirty="0">
                <a:solidFill>
                  <a:srgbClr val="FF0000"/>
                </a:solidFill>
              </a:rPr>
              <a:t>在下降沿写入</a:t>
            </a:r>
            <a:r>
              <a:rPr lang="zh-CN" altLang="en-US" dirty="0"/>
              <a:t>，这样才能读取到正确的指令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7F992F6-141D-7E27-B1CA-CDC4FBA27B03}"/>
              </a:ext>
            </a:extLst>
          </p:cNvPr>
          <p:cNvSpPr txBox="1"/>
          <p:nvPr/>
        </p:nvSpPr>
        <p:spPr>
          <a:xfrm>
            <a:off x="9201102" y="4362041"/>
            <a:ext cx="2503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Reg</a:t>
            </a:r>
            <a:r>
              <a:rPr lang="en-US" altLang="zh-CN" dirty="0"/>
              <a:t> files </a:t>
            </a:r>
            <a:r>
              <a:rPr lang="zh-CN" altLang="en-US" dirty="0"/>
              <a:t>的写入均发生在</a:t>
            </a:r>
            <a:r>
              <a:rPr lang="zh-CN" altLang="en-US" dirty="0">
                <a:highlight>
                  <a:srgbClr val="FFFF00"/>
                </a:highlight>
              </a:rPr>
              <a:t>上半周期</a:t>
            </a:r>
            <a:r>
              <a:rPr lang="zh-CN" altLang="en-US" dirty="0"/>
              <a:t>，也就是上升沿；而 </a:t>
            </a:r>
            <a:r>
              <a:rPr lang="en-US" altLang="zh-CN" b="1" dirty="0">
                <a:solidFill>
                  <a:srgbClr val="FF0000"/>
                </a:solidFill>
              </a:rPr>
              <a:t>Pipeline registers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PC </a:t>
            </a:r>
            <a:r>
              <a:rPr lang="zh-CN" altLang="en-US" dirty="0"/>
              <a:t>的写入均发生在</a:t>
            </a:r>
            <a:r>
              <a:rPr lang="zh-CN" altLang="en-US" dirty="0">
                <a:highlight>
                  <a:srgbClr val="FFFF00"/>
                </a:highlight>
              </a:rPr>
              <a:t>下半周期</a:t>
            </a:r>
            <a:r>
              <a:rPr lang="zh-CN" altLang="en-US" dirty="0"/>
              <a:t>，也就是下降沿</a:t>
            </a:r>
          </a:p>
        </p:txBody>
      </p:sp>
    </p:spTree>
    <p:extLst>
      <p:ext uri="{BB962C8B-B14F-4D97-AF65-F5344CB8AC3E}">
        <p14:creationId xmlns:p14="http://schemas.microsoft.com/office/powerpoint/2010/main" val="149839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6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DB7A85-D7AD-7EE5-ED98-FD6B3B984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47346"/>
            <a:ext cx="8856984" cy="61633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5C979E-DD74-B069-6DE2-BFD0E6B5242C}"/>
              </a:ext>
            </a:extLst>
          </p:cNvPr>
          <p:cNvSpPr txBox="1"/>
          <p:nvPr/>
        </p:nvSpPr>
        <p:spPr>
          <a:xfrm>
            <a:off x="8472264" y="206084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7030A0"/>
                </a:solidFill>
              </a:rPr>
              <a:t>左</a:t>
            </a:r>
            <a:r>
              <a:rPr lang="zh-CN" altLang="en-US" sz="2000" dirty="0"/>
              <a:t>半边为深色表示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写入</a:t>
            </a:r>
            <a:r>
              <a:rPr lang="zh-CN" altLang="en-US" sz="2000" dirty="0"/>
              <a:t>，</a:t>
            </a:r>
            <a:r>
              <a:rPr lang="zh-CN" altLang="en-US" sz="2000" b="1" dirty="0">
                <a:solidFill>
                  <a:srgbClr val="7030A0"/>
                </a:solidFill>
              </a:rPr>
              <a:t>右</a:t>
            </a:r>
            <a:r>
              <a:rPr lang="zh-CN" altLang="en-US" sz="2000" dirty="0"/>
              <a:t>半边为深色表示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读取</a:t>
            </a:r>
          </a:p>
        </p:txBody>
      </p:sp>
    </p:spTree>
    <p:extLst>
      <p:ext uri="{BB962C8B-B14F-4D97-AF65-F5344CB8AC3E}">
        <p14:creationId xmlns:p14="http://schemas.microsoft.com/office/powerpoint/2010/main" val="284652803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3719737" y="256490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forwarding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8679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8EC8A6B-85EB-3F65-03AA-4B5A39589044}"/>
              </a:ext>
            </a:extLst>
          </p:cNvPr>
          <p:cNvGrpSpPr/>
          <p:nvPr/>
        </p:nvGrpSpPr>
        <p:grpSpPr>
          <a:xfrm>
            <a:off x="839416" y="1124744"/>
            <a:ext cx="8280920" cy="5328592"/>
            <a:chOff x="695400" y="476672"/>
            <a:chExt cx="7579706" cy="489654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19A2CE7-1D56-506B-5A53-697EB4CBB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400" y="476672"/>
              <a:ext cx="7579706" cy="4896544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38268AF-4449-A4C5-E4D5-8557F808B38A}"/>
                </a:ext>
              </a:extLst>
            </p:cNvPr>
            <p:cNvSpPr/>
            <p:nvPr/>
          </p:nvSpPr>
          <p:spPr>
            <a:xfrm>
              <a:off x="3719736" y="1700808"/>
              <a:ext cx="72008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1B9A80-357A-F031-30C3-746AE02D5A92}"/>
                </a:ext>
              </a:extLst>
            </p:cNvPr>
            <p:cNvSpPr/>
            <p:nvPr/>
          </p:nvSpPr>
          <p:spPr>
            <a:xfrm>
              <a:off x="4384576" y="1700808"/>
              <a:ext cx="720080" cy="2088232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276704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224897"/>
            <a:ext cx="6912768" cy="94922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Detecting the Need to Forward</a:t>
            </a:r>
            <a:endParaRPr lang="en-AU" altLang="zh-CN" sz="3200" dirty="0">
              <a:ea typeface="宋体" panose="02010600030101010101" pitchFamily="2" charset="-122"/>
            </a:endParaRP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>
          <a:xfrm>
            <a:off x="1536824" y="2500124"/>
            <a:ext cx="7200800" cy="1731871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1a.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EX/</a:t>
            </a:r>
            <a:r>
              <a:rPr lang="en-US" altLang="zh-CN" sz="2400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MEM</a:t>
            </a:r>
            <a:r>
              <a:rPr lang="en-US" altLang="zh-CN" sz="2400" dirty="0" err="1">
                <a:ea typeface="宋体" panose="02010600030101010101" pitchFamily="2" charset="-122"/>
              </a:rPr>
              <a:t>.Register</a:t>
            </a:r>
            <a:r>
              <a:rPr lang="en-US" altLang="zh-C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Rd</a:t>
            </a:r>
            <a:r>
              <a:rPr lang="en-US" altLang="zh-CN" sz="2400" dirty="0"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ID/EX</a:t>
            </a:r>
            <a:r>
              <a:rPr lang="en-US" altLang="zh-CN" sz="2400" dirty="0">
                <a:ea typeface="宋体" panose="02010600030101010101" pitchFamily="2" charset="-122"/>
              </a:rPr>
              <a:t>.Register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1b.</a:t>
            </a:r>
            <a:r>
              <a:rPr lang="en-US" altLang="zh-CN" sz="2400" dirty="0">
                <a:ea typeface="宋体" panose="02010600030101010101" pitchFamily="2" charset="-122"/>
              </a:rPr>
              <a:t> EX/</a:t>
            </a:r>
            <a:r>
              <a:rPr lang="en-US" altLang="zh-CN" sz="2400" dirty="0" err="1">
                <a:ea typeface="宋体" panose="02010600030101010101" pitchFamily="2" charset="-122"/>
              </a:rPr>
              <a:t>MEM.RegisterRd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2a.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MEM/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WB</a:t>
            </a:r>
            <a:r>
              <a:rPr lang="en-US" altLang="zh-CN" sz="2400" dirty="0" err="1">
                <a:ea typeface="宋体" panose="02010600030101010101" pitchFamily="2" charset="-122"/>
              </a:rPr>
              <a:t>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  <a:ea typeface="宋体" panose="02010600030101010101" pitchFamily="2" charset="-122"/>
              </a:rPr>
              <a:t>2b.</a:t>
            </a:r>
            <a:r>
              <a:rPr lang="en-US" altLang="zh-CN" sz="2400" dirty="0">
                <a:ea typeface="宋体" panose="02010600030101010101" pitchFamily="2" charset="-122"/>
              </a:rPr>
              <a:t> MEM/</a:t>
            </a:r>
            <a:r>
              <a:rPr lang="en-US" altLang="zh-CN" sz="2400" dirty="0" err="1">
                <a:ea typeface="宋体" panose="02010600030101010101" pitchFamily="2" charset="-122"/>
              </a:rPr>
              <a:t>WB.RegisterRd</a:t>
            </a:r>
            <a:r>
              <a:rPr lang="en-US" altLang="zh-CN" sz="2400" dirty="0">
                <a:ea typeface="宋体" panose="02010600030101010101" pitchFamily="2" charset="-122"/>
              </a:rPr>
              <a:t> = ID/EX.RegisterRs2</a:t>
            </a:r>
            <a:endParaRPr lang="en-AU" altLang="zh-CN" sz="2400" dirty="0">
              <a:ea typeface="宋体" panose="02010600030101010101" pitchFamily="2" charset="-122"/>
            </a:endParaRPr>
          </a:p>
        </p:txBody>
      </p:sp>
      <p:sp>
        <p:nvSpPr>
          <p:cNvPr id="144389" name="Text Box 4"/>
          <p:cNvSpPr txBox="1">
            <a:spLocks noChangeArrowheads="1"/>
          </p:cNvSpPr>
          <p:nvPr/>
        </p:nvSpPr>
        <p:spPr bwMode="auto">
          <a:xfrm>
            <a:off x="8527108" y="2443723"/>
            <a:ext cx="133722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/>
              <a:t>Fwd from</a:t>
            </a:r>
            <a:br>
              <a:rPr lang="en-US" altLang="zh-CN" sz="1600"/>
            </a:br>
            <a:r>
              <a:rPr lang="en-US" altLang="zh-CN" sz="1600"/>
              <a:t>EX/MEM</a:t>
            </a:r>
            <a:br>
              <a:rPr lang="en-US" altLang="zh-CN" sz="1600"/>
            </a:br>
            <a:r>
              <a:rPr lang="en-US" altLang="zh-CN" sz="1600"/>
              <a:t>pipeline reg</a:t>
            </a:r>
            <a:endParaRPr lang="en-AU" altLang="zh-CN" sz="1600"/>
          </a:p>
        </p:txBody>
      </p:sp>
      <p:sp>
        <p:nvSpPr>
          <p:cNvPr id="144390" name="AutoShape 5"/>
          <p:cNvSpPr>
            <a:spLocks/>
          </p:cNvSpPr>
          <p:nvPr/>
        </p:nvSpPr>
        <p:spPr bwMode="auto">
          <a:xfrm>
            <a:off x="8277870" y="2461185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44391" name="AutoShape 6"/>
          <p:cNvSpPr>
            <a:spLocks/>
          </p:cNvSpPr>
          <p:nvPr/>
        </p:nvSpPr>
        <p:spPr bwMode="auto">
          <a:xfrm>
            <a:off x="8277870" y="3366060"/>
            <a:ext cx="166688" cy="849312"/>
          </a:xfrm>
          <a:prstGeom prst="rightBrace">
            <a:avLst>
              <a:gd name="adj1" fmla="val 4246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44392" name="Text Box 7"/>
          <p:cNvSpPr txBox="1">
            <a:spLocks noChangeArrowheads="1"/>
          </p:cNvSpPr>
          <p:nvPr/>
        </p:nvSpPr>
        <p:spPr bwMode="auto">
          <a:xfrm>
            <a:off x="8527108" y="3437498"/>
            <a:ext cx="1337226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/>
              <a:t>Fwd</a:t>
            </a:r>
            <a:r>
              <a:rPr lang="en-US" altLang="zh-CN" sz="1600" dirty="0"/>
              <a:t> from</a:t>
            </a:r>
            <a:br>
              <a:rPr lang="en-US" altLang="zh-CN" sz="1600" dirty="0"/>
            </a:br>
            <a:r>
              <a:rPr lang="en-US" altLang="zh-CN" sz="1600" dirty="0"/>
              <a:t>MEM/WB</a:t>
            </a:r>
            <a:br>
              <a:rPr lang="en-US" altLang="zh-CN" sz="1600" dirty="0"/>
            </a:br>
            <a:r>
              <a:rPr lang="en-US" altLang="zh-CN" sz="1600" dirty="0"/>
              <a:t>pipeline </a:t>
            </a:r>
            <a:r>
              <a:rPr lang="en-US" altLang="zh-CN" sz="1600" dirty="0" err="1"/>
              <a:t>reg</a:t>
            </a:r>
            <a:endParaRPr lang="en-AU" altLang="zh-CN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6FF33B-9F42-BDFC-8B65-222FC94EA8D9}"/>
              </a:ext>
            </a:extLst>
          </p:cNvPr>
          <p:cNvSpPr txBox="1"/>
          <p:nvPr/>
        </p:nvSpPr>
        <p:spPr>
          <a:xfrm>
            <a:off x="1199456" y="1367295"/>
            <a:ext cx="839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看后指令的</a:t>
            </a:r>
            <a:r>
              <a:rPr lang="en-US" altLang="zh-CN" dirty="0"/>
              <a:t>rs1</a:t>
            </a:r>
            <a:r>
              <a:rPr lang="zh-CN" altLang="en-US" dirty="0"/>
              <a:t>，</a:t>
            </a:r>
            <a:r>
              <a:rPr lang="en-US" altLang="zh-CN" dirty="0"/>
              <a:t>rs2</a:t>
            </a:r>
            <a:r>
              <a:rPr lang="zh-CN" altLang="en-US" dirty="0"/>
              <a:t>，是否和前一条指令的</a:t>
            </a:r>
            <a:r>
              <a:rPr lang="en-US" altLang="zh-CN" dirty="0" err="1"/>
              <a:t>rd</a:t>
            </a:r>
            <a:r>
              <a:rPr lang="zh-CN" altLang="en-US" dirty="0"/>
              <a:t>来看是否需要前递</a:t>
            </a:r>
            <a:endParaRPr lang="en-US" altLang="zh-CN" dirty="0"/>
          </a:p>
          <a:p>
            <a:r>
              <a:rPr lang="zh-CN" altLang="en-US" dirty="0"/>
              <a:t>相同并且</a:t>
            </a:r>
            <a:r>
              <a:rPr lang="en-US" altLang="zh-CN" dirty="0" err="1"/>
              <a:t>RegWrite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20C494-5654-1EF2-B873-DB95DE50A0A6}"/>
              </a:ext>
            </a:extLst>
          </p:cNvPr>
          <p:cNvSpPr txBox="1"/>
          <p:nvPr/>
        </p:nvSpPr>
        <p:spPr>
          <a:xfrm>
            <a:off x="1760604" y="4579439"/>
            <a:ext cx="810373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EX/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MEM.RegWrite</a:t>
            </a: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宋体" panose="02010600030101010101" pitchFamily="2" charset="-122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MEM/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WB.RegWrite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宋体" panose="02010600030101010101" pitchFamily="2" charset="-122"/>
                <a:cs typeface="+mn-cs"/>
              </a:rPr>
              <a:t> ==1</a:t>
            </a:r>
          </a:p>
        </p:txBody>
      </p:sp>
    </p:spTree>
    <p:extLst>
      <p:ext uri="{BB962C8B-B14F-4D97-AF65-F5344CB8AC3E}">
        <p14:creationId xmlns:p14="http://schemas.microsoft.com/office/powerpoint/2010/main" val="918821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Forwarding Paths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196752"/>
            <a:ext cx="751046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28497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71664" y="188640"/>
            <a:ext cx="8893175" cy="981075"/>
          </a:xfrm>
        </p:spPr>
        <p:txBody>
          <a:bodyPr/>
          <a:lstStyle/>
          <a:p>
            <a:pPr eaLnBrk="1" hangingPunct="1"/>
            <a:r>
              <a:rPr lang="en-US" altLang="zh-CN" dirty="0"/>
              <a:t>Why pipelining : conclusion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628800"/>
            <a:ext cx="11197431" cy="28138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/>
              <a:t>Does Not improve latency for individual instruction</a:t>
            </a:r>
            <a:r>
              <a:rPr lang="zh-CN" altLang="en-US" sz="2400" dirty="0"/>
              <a:t>不会改善单个指令的延迟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Improving of </a:t>
            </a:r>
            <a:r>
              <a:rPr lang="en-US" altLang="zh-CN" sz="2400" dirty="0">
                <a:solidFill>
                  <a:srgbClr val="FF3300"/>
                </a:solidFill>
              </a:rPr>
              <a:t>Throughput</a:t>
            </a:r>
            <a:r>
              <a:rPr lang="en-US" altLang="zh-CN" sz="2400" dirty="0"/>
              <a:t> ( rather than individual execution time)</a:t>
            </a:r>
            <a:r>
              <a:rPr lang="zh-CN" altLang="en-US" sz="2400" dirty="0"/>
              <a:t>提高吞吐量（而不是单独的执行时间）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Improving of </a:t>
            </a:r>
            <a:r>
              <a:rPr lang="en-US" altLang="zh-CN" sz="2400" dirty="0">
                <a:solidFill>
                  <a:srgbClr val="FF3300"/>
                </a:solidFill>
              </a:rPr>
              <a:t>efficiency</a:t>
            </a:r>
            <a:r>
              <a:rPr lang="en-US" altLang="zh-CN" sz="2400" dirty="0"/>
              <a:t> for resources  (functional unit) </a:t>
            </a:r>
            <a:r>
              <a:rPr lang="zh-CN" altLang="en-US" sz="2400" dirty="0"/>
              <a:t>提高资源效率（功能单元）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9696332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10192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Double Data Hazard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739824" y="1338925"/>
            <a:ext cx="9316616" cy="425031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Consider the sequence: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	add 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,x1,x2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add 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,x3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add x1,</a:t>
            </a:r>
            <a:r>
              <a:rPr lang="en-US" altLang="zh-CN" dirty="0">
                <a:solidFill>
                  <a:schemeClr val="hlink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x1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,x4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Both hazards occur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Want to use the most recent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Revise MEM hazard condition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Only </a:t>
            </a:r>
            <a:r>
              <a:rPr lang="en-US" altLang="zh-CN" dirty="0" err="1">
                <a:ea typeface="宋体" panose="02010600030101010101" pitchFamily="2" charset="-122"/>
              </a:rPr>
              <a:t>fwd</a:t>
            </a:r>
            <a:r>
              <a:rPr lang="en-US" altLang="zh-CN" dirty="0">
                <a:ea typeface="宋体" panose="02010600030101010101" pitchFamily="2" charset="-122"/>
              </a:rPr>
              <a:t> if EX hazard condition isn’t true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D2891F-65B1-F646-A347-3B9124D1F687}"/>
              </a:ext>
            </a:extLst>
          </p:cNvPr>
          <p:cNvSpPr txBox="1"/>
          <p:nvPr/>
        </p:nvSpPr>
        <p:spPr>
          <a:xfrm>
            <a:off x="4223792" y="2420888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对于第</a:t>
            </a:r>
            <a:r>
              <a:rPr lang="en-US" altLang="zh-CN" dirty="0"/>
              <a:t>3</a:t>
            </a:r>
            <a:r>
              <a:rPr lang="zh-CN" altLang="en-US" dirty="0"/>
              <a:t>条指令：这个时候</a:t>
            </a:r>
            <a:r>
              <a:rPr lang="en-US" altLang="zh-CN" dirty="0"/>
              <a:t>x1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个来源</a:t>
            </a:r>
          </a:p>
        </p:txBody>
      </p:sp>
    </p:spTree>
    <p:extLst>
      <p:ext uri="{BB962C8B-B14F-4D97-AF65-F5344CB8AC3E}">
        <p14:creationId xmlns:p14="http://schemas.microsoft.com/office/powerpoint/2010/main" val="237135539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656" y="364218"/>
            <a:ext cx="7934672" cy="70167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修改条件判断语句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440769"/>
            <a:ext cx="10515600" cy="43513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MEM hazard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zh-CN" sz="2000" dirty="0">
                <a:ea typeface="宋体" panose="02010600030101010101" pitchFamily="2" charset="-122"/>
              </a:rPr>
              <a:t>if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WB.RegWrite</a:t>
            </a:r>
            <a:r>
              <a:rPr lang="en-AU" altLang="zh-CN" sz="2000" dirty="0">
                <a:ea typeface="宋体" panose="02010600030101010101" pitchFamily="2" charset="-122"/>
              </a:rPr>
              <a:t>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and not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MEM.RegWrite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               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= ID/EX.RegisterRs1))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= ID/EX.RegisterRs1))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</a:t>
            </a:r>
            <a:r>
              <a:rPr lang="en-AU" altLang="zh-CN" sz="2000" dirty="0" err="1">
                <a:ea typeface="宋体" panose="02010600030101010101" pitchFamily="2" charset="-122"/>
              </a:rPr>
              <a:t>ForwardA</a:t>
            </a:r>
            <a:r>
              <a:rPr lang="en-AU" altLang="zh-CN" sz="2000" dirty="0">
                <a:ea typeface="宋体" panose="02010600030101010101" pitchFamily="2" charset="-122"/>
              </a:rPr>
              <a:t> = 01</a:t>
            </a:r>
          </a:p>
          <a:p>
            <a:pPr lvl="1" eaLnBrk="1" hangingPunct="1">
              <a:lnSpc>
                <a:spcPct val="120000"/>
              </a:lnSpc>
            </a:pPr>
            <a:r>
              <a:rPr lang="en-AU" altLang="zh-CN" sz="2000" dirty="0">
                <a:ea typeface="宋体" panose="02010600030101010101" pitchFamily="2" charset="-122"/>
              </a:rPr>
              <a:t>if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WB.RegWrite</a:t>
            </a:r>
            <a:r>
              <a:rPr lang="en-AU" altLang="zh-CN" sz="2000" dirty="0">
                <a:ea typeface="宋体" panose="02010600030101010101" pitchFamily="2" charset="-122"/>
              </a:rPr>
              <a:t>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and not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MEM.RegWrite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≠ 0)</a:t>
            </a:r>
            <a:b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</a:b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                and (EX/</a:t>
            </a:r>
            <a:r>
              <a:rPr lang="en-AU" altLang="zh-CN" sz="2000" dirty="0" err="1">
                <a:solidFill>
                  <a:schemeClr val="hlink"/>
                </a:solidFill>
                <a:ea typeface="宋体" panose="02010600030101010101" pitchFamily="2" charset="-122"/>
              </a:rPr>
              <a:t>MEM.RegisterRd</a:t>
            </a:r>
            <a:r>
              <a:rPr lang="en-AU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 = ID/EX.RegisterRs2))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  and (MEM/</a:t>
            </a:r>
            <a:r>
              <a:rPr lang="en-AU" altLang="zh-CN" sz="2000" dirty="0" err="1">
                <a:ea typeface="宋体" panose="02010600030101010101" pitchFamily="2" charset="-122"/>
              </a:rPr>
              <a:t>WB.RegisterRd</a:t>
            </a:r>
            <a:r>
              <a:rPr lang="en-AU" altLang="zh-CN" sz="2000" dirty="0">
                <a:ea typeface="宋体" panose="02010600030101010101" pitchFamily="2" charset="-122"/>
              </a:rPr>
              <a:t> = ID/EX.RegisterRs2))</a:t>
            </a:r>
            <a:br>
              <a:rPr lang="en-AU" altLang="zh-CN" sz="2000" dirty="0">
                <a:ea typeface="宋体" panose="02010600030101010101" pitchFamily="2" charset="-122"/>
              </a:rPr>
            </a:br>
            <a:r>
              <a:rPr lang="en-AU" altLang="zh-CN" sz="2000" dirty="0">
                <a:ea typeface="宋体" panose="02010600030101010101" pitchFamily="2" charset="-122"/>
              </a:rPr>
              <a:t>  </a:t>
            </a:r>
            <a:r>
              <a:rPr lang="en-AU" altLang="zh-CN" sz="2000" dirty="0" err="1">
                <a:ea typeface="宋体" panose="02010600030101010101" pitchFamily="2" charset="-122"/>
              </a:rPr>
              <a:t>ForwardB</a:t>
            </a:r>
            <a:r>
              <a:rPr lang="en-AU" altLang="zh-CN" sz="2000" dirty="0">
                <a:ea typeface="宋体" panose="02010600030101010101" pitchFamily="2" charset="-122"/>
              </a:rPr>
              <a:t> = 01</a:t>
            </a:r>
          </a:p>
        </p:txBody>
      </p:sp>
    </p:spTree>
    <p:extLst>
      <p:ext uri="{BB962C8B-B14F-4D97-AF65-F5344CB8AC3E}">
        <p14:creationId xmlns:p14="http://schemas.microsoft.com/office/powerpoint/2010/main" val="1624299163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376" y="349361"/>
            <a:ext cx="9761339" cy="83162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解决二次冲突的</a:t>
            </a:r>
            <a:r>
              <a:rPr lang="en-US" altLang="zh-CN" dirty="0">
                <a:ea typeface="宋体" panose="02010600030101010101" pitchFamily="2" charset="-122"/>
              </a:rPr>
              <a:t>forwarding</a:t>
            </a:r>
            <a:r>
              <a:rPr lang="zh-CN" altLang="en-US" dirty="0">
                <a:ea typeface="宋体" panose="02010600030101010101" pitchFamily="2" charset="-122"/>
              </a:rPr>
              <a:t>的数据通路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412776"/>
            <a:ext cx="8795919" cy="489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60604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2279576" y="2492896"/>
            <a:ext cx="921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Load :have to stall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355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F4909E-0102-ACF6-A06D-5AB4BB7E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980728"/>
            <a:ext cx="7325470" cy="51125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D7A7D8-D6FB-2B07-2806-4FF196900571}"/>
              </a:ext>
            </a:extLst>
          </p:cNvPr>
          <p:cNvSpPr txBox="1"/>
          <p:nvPr/>
        </p:nvSpPr>
        <p:spPr>
          <a:xfrm>
            <a:off x="8256240" y="692696"/>
            <a:ext cx="23762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遇到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load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</a:rPr>
              <a:t>指令就不得不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</a:rPr>
              <a:t>stall</a:t>
            </a:r>
          </a:p>
          <a:p>
            <a:endParaRPr lang="en-US" altLang="zh-CN" dirty="0"/>
          </a:p>
          <a:p>
            <a:r>
              <a:rPr lang="zh-CN" altLang="en-US" dirty="0"/>
              <a:t>因为这个值还没有算出来</a:t>
            </a:r>
          </a:p>
        </p:txBody>
      </p:sp>
    </p:spTree>
    <p:extLst>
      <p:ext uri="{BB962C8B-B14F-4D97-AF65-F5344CB8AC3E}">
        <p14:creationId xmlns:p14="http://schemas.microsoft.com/office/powerpoint/2010/main" val="58002603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76B674-912E-50D9-FE68-47DE3825A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2" y="260648"/>
            <a:ext cx="7797989" cy="5256584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7CCB2E6-43F0-16E9-112E-E1E480884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3352" y="5786065"/>
            <a:ext cx="12364160" cy="811287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ID/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</a:rPr>
              <a:t>EX.MemRead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((ID/</a:t>
            </a:r>
            <a:r>
              <a:rPr lang="en-US" altLang="zh-CN" dirty="0" err="1">
                <a:ea typeface="宋体" panose="02010600030101010101" pitchFamily="2" charset="-122"/>
              </a:rPr>
              <a:t>EX.RegisterRd</a:t>
            </a:r>
            <a:r>
              <a:rPr lang="en-US" altLang="zh-CN" dirty="0">
                <a:ea typeface="宋体" panose="02010600030101010101" pitchFamily="2" charset="-122"/>
              </a:rPr>
              <a:t> = IF/ID.RegisterRs1) or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(ID/</a:t>
            </a:r>
            <a:r>
              <a:rPr lang="en-US" altLang="zh-CN" dirty="0" err="1">
                <a:ea typeface="宋体" panose="02010600030101010101" pitchFamily="2" charset="-122"/>
              </a:rPr>
              <a:t>EX.RegisterRd</a:t>
            </a:r>
            <a:r>
              <a:rPr lang="en-US" altLang="zh-CN" dirty="0">
                <a:ea typeface="宋体" panose="02010600030101010101" pitchFamily="2" charset="-122"/>
              </a:rPr>
              <a:t> = IF/ID.RegisterRs2))</a:t>
            </a:r>
            <a:endParaRPr lang="en-AU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4889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5303912" y="242088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stall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46177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Stall = </a:t>
            </a:r>
            <a:r>
              <a:rPr lang="en-US" altLang="zh-CN" dirty="0"/>
              <a:t>control hazard || structural hazard || data hazard</a:t>
            </a:r>
          </a:p>
          <a:p>
            <a:pPr lvl="1"/>
            <a:r>
              <a:rPr lang="en-US" altLang="zh-CN" sz="3200" dirty="0"/>
              <a:t>Control hazard: </a:t>
            </a:r>
          </a:p>
          <a:p>
            <a:pPr lvl="2"/>
            <a:r>
              <a:rPr lang="en-US" altLang="zh-CN" sz="2400" dirty="0"/>
              <a:t>Instruction in EX or MEM is a Branch or J</a:t>
            </a:r>
          </a:p>
          <a:p>
            <a:pPr lvl="1"/>
            <a:r>
              <a:rPr lang="en-US" altLang="zh-CN" sz="3200" dirty="0"/>
              <a:t>Data hazard: </a:t>
            </a:r>
          </a:p>
          <a:p>
            <a:pPr lvl="2"/>
            <a:r>
              <a:rPr lang="en-US" altLang="zh-CN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  of Instruction in EX  == 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s1 or  </a:t>
            </a:r>
            <a:r>
              <a:rPr lang="en-US" altLang="zh-CN" dirty="0">
                <a:solidFill>
                  <a:srgbClr val="0000FF"/>
                </a:solidFill>
              </a:rPr>
              <a:t>rs2  </a:t>
            </a:r>
            <a:r>
              <a:rPr lang="en-US" altLang="zh-CN" sz="2400" dirty="0"/>
              <a:t>of instruction in ID</a:t>
            </a:r>
          </a:p>
          <a:p>
            <a:pPr lvl="2"/>
            <a:r>
              <a:rPr lang="en-US" altLang="zh-CN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  of Instruction in MEM  == </a:t>
            </a:r>
            <a:r>
              <a:rPr lang="en-US" altLang="zh-CN" dirty="0">
                <a:solidFill>
                  <a:srgbClr val="0000FF"/>
                </a:solidFill>
              </a:rPr>
              <a:t>r</a:t>
            </a:r>
            <a:r>
              <a:rPr lang="en-US" altLang="zh-CN" sz="2400" dirty="0">
                <a:solidFill>
                  <a:srgbClr val="0000FF"/>
                </a:solidFill>
              </a:rPr>
              <a:t>s1 or </a:t>
            </a:r>
            <a:r>
              <a:rPr lang="en-US" altLang="zh-CN" dirty="0">
                <a:solidFill>
                  <a:srgbClr val="0000FF"/>
                </a:solidFill>
              </a:rPr>
              <a:t>rs2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of instruction in ID </a:t>
            </a:r>
          </a:p>
          <a:p>
            <a:pPr lvl="1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2411660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5CFA1D-CD7D-5FE1-DC41-9BD5FCCD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7" y="260648"/>
            <a:ext cx="6028035" cy="2902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8E142C-4A8E-EE86-F9B0-F26B8E1C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77" y="3284984"/>
            <a:ext cx="6134717" cy="29023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499E8A-4873-5A67-93D8-7B4DAEBFA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2" y="1559722"/>
            <a:ext cx="5039898" cy="317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36036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组合 63"/>
          <p:cNvGrpSpPr>
            <a:grpSpLocks/>
          </p:cNvGrpSpPr>
          <p:nvPr/>
        </p:nvGrpSpPr>
        <p:grpSpPr bwMode="auto">
          <a:xfrm>
            <a:off x="551384" y="620688"/>
            <a:ext cx="8318698" cy="3744416"/>
            <a:chOff x="285720" y="928670"/>
            <a:chExt cx="8572500" cy="3905268"/>
          </a:xfrm>
        </p:grpSpPr>
        <p:sp>
          <p:nvSpPr>
            <p:cNvPr id="4" name="矩形 3"/>
            <p:cNvSpPr/>
            <p:nvPr/>
          </p:nvSpPr>
          <p:spPr>
            <a:xfrm>
              <a:off x="500033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357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286220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143595" y="1357297"/>
              <a:ext cx="71438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713" name="TextBox 8"/>
            <p:cNvSpPr txBox="1">
              <a:spLocks noChangeArrowheads="1"/>
            </p:cNvSpPr>
            <p:nvPr/>
          </p:nvSpPr>
          <p:spPr bwMode="auto">
            <a:xfrm>
              <a:off x="285720" y="928670"/>
              <a:ext cx="85725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PC                    IF/ID                    ID/EX             EX/MEM            MEM/WB</a:t>
              </a:r>
              <a:endParaRPr kumimoji="0" lang="zh-CN" altLang="en-US" sz="2000">
                <a:solidFill>
                  <a:schemeClr val="tx2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072408" y="1357297"/>
              <a:ext cx="71437" cy="128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715" name="TextBox 10"/>
            <p:cNvSpPr txBox="1">
              <a:spLocks noChangeArrowheads="1"/>
            </p:cNvSpPr>
            <p:nvPr/>
          </p:nvSpPr>
          <p:spPr bwMode="auto">
            <a:xfrm>
              <a:off x="642938" y="164306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F.Inst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6" name="TextBox 11"/>
            <p:cNvSpPr txBox="1">
              <a:spLocks noChangeArrowheads="1"/>
            </p:cNvSpPr>
            <p:nvPr/>
          </p:nvSpPr>
          <p:spPr bwMode="auto">
            <a:xfrm>
              <a:off x="2500313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D.Inst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7" name="TextBox 12"/>
            <p:cNvSpPr txBox="1">
              <a:spLocks noChangeArrowheads="1"/>
            </p:cNvSpPr>
            <p:nvPr/>
          </p:nvSpPr>
          <p:spPr bwMode="auto">
            <a:xfrm>
              <a:off x="4357688" y="1357313"/>
              <a:ext cx="12144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E.Inst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2718" name="TextBox 13"/>
            <p:cNvSpPr txBox="1">
              <a:spLocks noChangeArrowheads="1"/>
            </p:cNvSpPr>
            <p:nvPr/>
          </p:nvSpPr>
          <p:spPr bwMode="auto">
            <a:xfrm>
              <a:off x="6715125" y="1214438"/>
              <a:ext cx="12144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>
                  <a:solidFill>
                    <a:schemeClr val="tx2"/>
                  </a:solidFill>
                </a:rPr>
                <a:t>M.Inst</a:t>
              </a:r>
              <a:endParaRPr kumimoji="0" lang="zh-CN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1783" y="2643178"/>
              <a:ext cx="1143000" cy="163195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eaLnBrk="1" hangingPunct="1">
                <a:defRPr/>
              </a:pPr>
              <a:endParaRPr lang="en-US" altLang="zh-CN" sz="2000" dirty="0"/>
            </a:p>
            <a:p>
              <a:pPr eaLnBrk="1" hangingPunct="1">
                <a:defRPr/>
              </a:pPr>
              <a:r>
                <a:rPr lang="en-US" altLang="zh-CN" sz="2000" dirty="0"/>
                <a:t>Stall control logic</a:t>
              </a:r>
            </a:p>
            <a:p>
              <a:pPr eaLnBrk="1" hangingPunct="1">
                <a:defRPr/>
              </a:pPr>
              <a:endParaRPr lang="zh-CN" altLang="en-US" sz="2000" dirty="0"/>
            </a:p>
          </p:txBody>
        </p:sp>
        <p:grpSp>
          <p:nvGrpSpPr>
            <p:cNvPr id="72720" name="组合 60"/>
            <p:cNvGrpSpPr>
              <a:grpSpLocks/>
            </p:cNvGrpSpPr>
            <p:nvPr/>
          </p:nvGrpSpPr>
          <p:grpSpPr bwMode="auto">
            <a:xfrm>
              <a:off x="2428875" y="2286000"/>
              <a:ext cx="642938" cy="1644650"/>
              <a:chOff x="2428860" y="2285992"/>
              <a:chExt cx="642942" cy="1644662"/>
            </a:xfrm>
          </p:grpSpPr>
          <p:cxnSp>
            <p:nvCxnSpPr>
              <p:cNvPr id="29" name="形状 28"/>
              <p:cNvCxnSpPr>
                <a:endCxn id="16" idx="1"/>
              </p:cNvCxnSpPr>
              <p:nvPr/>
            </p:nvCxnSpPr>
            <p:spPr>
              <a:xfrm rot="16200000" flipH="1">
                <a:off x="2378026" y="2765411"/>
                <a:ext cx="1173177" cy="21431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428830" y="2285980"/>
                <a:ext cx="428628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2428830" y="2428857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2643144" y="3929063"/>
                <a:ext cx="42862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rot="5400000">
                <a:off x="1893835" y="3178166"/>
                <a:ext cx="1500206" cy="15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21" name="TextBox 53"/>
            <p:cNvSpPr txBox="1">
              <a:spLocks noChangeArrowheads="1"/>
            </p:cNvSpPr>
            <p:nvPr/>
          </p:nvSpPr>
          <p:spPr bwMode="auto">
            <a:xfrm>
              <a:off x="2643188" y="3429000"/>
              <a:ext cx="496828" cy="32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dirty="0">
                  <a:solidFill>
                    <a:schemeClr val="tx2"/>
                  </a:solidFill>
                </a:rPr>
                <a:t>rs1</a:t>
              </a:r>
              <a:endParaRPr kumimoji="0" lang="zh-CN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2722" name="TextBox 56"/>
            <p:cNvSpPr txBox="1">
              <a:spLocks noChangeArrowheads="1"/>
            </p:cNvSpPr>
            <p:nvPr/>
          </p:nvSpPr>
          <p:spPr bwMode="auto">
            <a:xfrm>
              <a:off x="2643188" y="4000500"/>
              <a:ext cx="573057" cy="32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dirty="0">
                  <a:solidFill>
                    <a:schemeClr val="tx2"/>
                  </a:solidFill>
                </a:rPr>
                <a:t>rs2</a:t>
              </a:r>
              <a:endParaRPr kumimoji="0" lang="zh-CN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72723" name="TextBox 68"/>
            <p:cNvSpPr txBox="1">
              <a:spLocks noChangeArrowheads="1"/>
            </p:cNvSpPr>
            <p:nvPr/>
          </p:nvSpPr>
          <p:spPr bwMode="auto">
            <a:xfrm>
              <a:off x="4357688" y="2047875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</a:rPr>
                <a:t>Wreg</a:t>
              </a:r>
              <a:endParaRPr kumimoji="0" lang="zh-CN" altLang="en-US" sz="1200">
                <a:solidFill>
                  <a:schemeClr val="tx2"/>
                </a:solidFill>
              </a:endParaRPr>
            </a:p>
          </p:txBody>
        </p:sp>
        <p:grpSp>
          <p:nvGrpSpPr>
            <p:cNvPr id="72724" name="组合 69"/>
            <p:cNvGrpSpPr>
              <a:grpSpLocks/>
            </p:cNvGrpSpPr>
            <p:nvPr/>
          </p:nvGrpSpPr>
          <p:grpSpPr bwMode="auto">
            <a:xfrm>
              <a:off x="4214813" y="2286000"/>
              <a:ext cx="573087" cy="625475"/>
              <a:chOff x="4214810" y="2570156"/>
              <a:chExt cx="572298" cy="217490"/>
            </a:xfrm>
          </p:grpSpPr>
          <p:cxnSp>
            <p:nvCxnSpPr>
              <p:cNvPr id="63" name="直接连接符 62"/>
              <p:cNvCxnSpPr/>
              <p:nvPr/>
            </p:nvCxnSpPr>
            <p:spPr>
              <a:xfrm>
                <a:off x="4357458" y="2570152"/>
                <a:ext cx="428035" cy="16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5400000">
                <a:off x="4679197" y="2679209"/>
                <a:ext cx="214179" cy="158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10800000">
                <a:off x="4214780" y="2785987"/>
                <a:ext cx="570713" cy="16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5" name="组合 70"/>
            <p:cNvGrpSpPr>
              <a:grpSpLocks/>
            </p:cNvGrpSpPr>
            <p:nvPr/>
          </p:nvGrpSpPr>
          <p:grpSpPr bwMode="auto">
            <a:xfrm>
              <a:off x="4214813" y="2071688"/>
              <a:ext cx="785812" cy="954087"/>
              <a:chOff x="4214810" y="2570156"/>
              <a:chExt cx="572298" cy="217490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4286470" y="2570153"/>
                <a:ext cx="499460" cy="14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4679210" y="2679044"/>
                <a:ext cx="214596" cy="11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rot="10800000">
                <a:off x="4214788" y="2786196"/>
                <a:ext cx="571142" cy="14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726" name="组合 75"/>
            <p:cNvGrpSpPr>
              <a:grpSpLocks/>
            </p:cNvGrpSpPr>
            <p:nvPr/>
          </p:nvGrpSpPr>
          <p:grpSpPr bwMode="auto">
            <a:xfrm>
              <a:off x="4214813" y="1857375"/>
              <a:ext cx="1143000" cy="1285875"/>
              <a:chOff x="4214810" y="2570156"/>
              <a:chExt cx="572298" cy="217490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4286332" y="2570154"/>
                <a:ext cx="499966" cy="16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5400000">
                <a:off x="4679164" y="2678910"/>
                <a:ext cx="214269" cy="1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 rot="10800000">
                <a:off x="4214795" y="2786034"/>
                <a:ext cx="571503" cy="16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27" name="TextBox 79"/>
            <p:cNvSpPr txBox="1">
              <a:spLocks noChangeArrowheads="1"/>
            </p:cNvSpPr>
            <p:nvPr/>
          </p:nvSpPr>
          <p:spPr bwMode="auto">
            <a:xfrm>
              <a:off x="4357688" y="1857375"/>
              <a:ext cx="64293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 dirty="0">
                  <a:solidFill>
                    <a:schemeClr val="tx2"/>
                  </a:solidFill>
                </a:rPr>
                <a:t>Branch</a:t>
              </a:r>
              <a:endParaRPr kumimoji="0" lang="zh-CN" alt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72728" name="TextBox 80"/>
            <p:cNvSpPr txBox="1">
              <a:spLocks noChangeArrowheads="1"/>
            </p:cNvSpPr>
            <p:nvPr/>
          </p:nvSpPr>
          <p:spPr bwMode="auto">
            <a:xfrm>
              <a:off x="4357688" y="1643063"/>
              <a:ext cx="92868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Bubble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sp>
          <p:nvSpPr>
            <p:cNvPr id="72729" name="TextBox 68"/>
            <p:cNvSpPr txBox="1">
              <a:spLocks noChangeArrowheads="1"/>
            </p:cNvSpPr>
            <p:nvPr/>
          </p:nvSpPr>
          <p:spPr bwMode="auto">
            <a:xfrm>
              <a:off x="6215063" y="2000250"/>
              <a:ext cx="5715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>
                  <a:solidFill>
                    <a:schemeClr val="tx2"/>
                  </a:solidFill>
                </a:rPr>
                <a:t>Wreg</a:t>
              </a:r>
              <a:endParaRPr kumimoji="0" lang="zh-CN" altLang="en-US" sz="1200">
                <a:solidFill>
                  <a:schemeClr val="tx2"/>
                </a:solidFill>
              </a:endParaRPr>
            </a:p>
          </p:txBody>
        </p:sp>
        <p:sp>
          <p:nvSpPr>
            <p:cNvPr id="72730" name="TextBox 79"/>
            <p:cNvSpPr txBox="1">
              <a:spLocks noChangeArrowheads="1"/>
            </p:cNvSpPr>
            <p:nvPr/>
          </p:nvSpPr>
          <p:spPr bwMode="auto">
            <a:xfrm>
              <a:off x="6215063" y="1785938"/>
              <a:ext cx="642937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Branch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sp>
          <p:nvSpPr>
            <p:cNvPr id="72731" name="TextBox 80"/>
            <p:cNvSpPr txBox="1">
              <a:spLocks noChangeArrowheads="1"/>
            </p:cNvSpPr>
            <p:nvPr/>
          </p:nvSpPr>
          <p:spPr bwMode="auto">
            <a:xfrm>
              <a:off x="6215063" y="1571625"/>
              <a:ext cx="928687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Bubble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 bwMode="auto">
            <a:xfrm>
              <a:off x="6215033" y="1785924"/>
              <a:ext cx="998537" cy="15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 bwMode="auto">
            <a:xfrm rot="5400000">
              <a:off x="6134066" y="2887653"/>
              <a:ext cx="215901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 bwMode="auto">
            <a:xfrm>
              <a:off x="6215033" y="2214551"/>
              <a:ext cx="428625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5902293" y="2971791"/>
              <a:ext cx="1484319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 bwMode="auto">
            <a:xfrm>
              <a:off x="6170583" y="2000237"/>
              <a:ext cx="685800" cy="12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 bwMode="auto">
            <a:xfrm rot="16200000" flipH="1">
              <a:off x="5938803" y="2938454"/>
              <a:ext cx="18383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 bwMode="auto">
            <a:xfrm rot="10800000">
              <a:off x="4214783" y="3960809"/>
              <a:ext cx="2998787" cy="1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 bwMode="auto">
            <a:xfrm rot="10800000">
              <a:off x="4214783" y="3702045"/>
              <a:ext cx="2428875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 bwMode="auto">
            <a:xfrm rot="10800000">
              <a:off x="4214783" y="3844920"/>
              <a:ext cx="2643187" cy="12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 bwMode="auto">
            <a:xfrm>
              <a:off x="6215033" y="2428864"/>
              <a:ext cx="212725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 bwMode="auto">
            <a:xfrm rot="16200000" flipH="1">
              <a:off x="5864986" y="3007511"/>
              <a:ext cx="11287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 bwMode="auto">
            <a:xfrm rot="10800000">
              <a:off x="4286220" y="3571869"/>
              <a:ext cx="214153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744" name="组合 69"/>
            <p:cNvGrpSpPr>
              <a:grpSpLocks/>
            </p:cNvGrpSpPr>
            <p:nvPr/>
          </p:nvGrpSpPr>
          <p:grpSpPr bwMode="auto">
            <a:xfrm>
              <a:off x="4214813" y="2500313"/>
              <a:ext cx="428625" cy="285750"/>
              <a:chOff x="4214810" y="2570156"/>
              <a:chExt cx="572298" cy="217490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4356784" y="2570148"/>
                <a:ext cx="428164" cy="2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rot="5400000">
                <a:off x="4679074" y="2678437"/>
                <a:ext cx="213866" cy="21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/>
              <p:nvPr/>
            </p:nvCxnSpPr>
            <p:spPr>
              <a:xfrm rot="10800000">
                <a:off x="4214770" y="2785222"/>
                <a:ext cx="570178" cy="241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745" name="TextBox 68"/>
            <p:cNvSpPr txBox="1">
              <a:spLocks noChangeArrowheads="1"/>
            </p:cNvSpPr>
            <p:nvPr/>
          </p:nvSpPr>
          <p:spPr bwMode="auto">
            <a:xfrm>
              <a:off x="6143625" y="2214563"/>
              <a:ext cx="571500" cy="28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dirty="0">
                  <a:solidFill>
                    <a:schemeClr val="tx2"/>
                  </a:solidFill>
                </a:rPr>
                <a:t>   </a:t>
              </a:r>
              <a:r>
                <a:rPr kumimoji="0" lang="en-US" altLang="zh-CN" sz="1200" dirty="0" err="1">
                  <a:solidFill>
                    <a:schemeClr val="tx2"/>
                  </a:solidFill>
                </a:rPr>
                <a:t>rd</a:t>
              </a:r>
              <a:endParaRPr kumimoji="0" lang="zh-CN" alt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2746" name="TextBox 68"/>
            <p:cNvSpPr txBox="1">
              <a:spLocks noChangeArrowheads="1"/>
            </p:cNvSpPr>
            <p:nvPr/>
          </p:nvSpPr>
          <p:spPr bwMode="auto">
            <a:xfrm>
              <a:off x="4286250" y="2295525"/>
              <a:ext cx="571500" cy="288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200" dirty="0">
                  <a:solidFill>
                    <a:schemeClr val="tx2"/>
                  </a:solidFill>
                </a:rPr>
                <a:t>   </a:t>
              </a:r>
              <a:r>
                <a:rPr kumimoji="0" lang="en-US" altLang="zh-CN" sz="1200" dirty="0" err="1">
                  <a:solidFill>
                    <a:schemeClr val="tx2"/>
                  </a:solidFill>
                </a:rPr>
                <a:t>rd</a:t>
              </a:r>
              <a:endParaRPr kumimoji="0" lang="zh-CN" alt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91" name="直接连接符 90"/>
            <p:cNvCxnSpPr>
              <a:stCxn id="16" idx="2"/>
            </p:cNvCxnSpPr>
            <p:nvPr/>
          </p:nvCxnSpPr>
          <p:spPr>
            <a:xfrm rot="5400000">
              <a:off x="3387694" y="4530725"/>
              <a:ext cx="5111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10800000">
              <a:off x="571470" y="4786313"/>
              <a:ext cx="3071813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endCxn id="4" idx="2"/>
            </p:cNvCxnSpPr>
            <p:nvPr/>
          </p:nvCxnSpPr>
          <p:spPr>
            <a:xfrm rot="16200000" flipV="1">
              <a:off x="-517560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 rot="16200000" flipV="1">
              <a:off x="1339815" y="3697283"/>
              <a:ext cx="2143135" cy="349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51" name="TextBox 79"/>
            <p:cNvSpPr txBox="1">
              <a:spLocks noChangeArrowheads="1"/>
            </p:cNvSpPr>
            <p:nvPr/>
          </p:nvSpPr>
          <p:spPr bwMode="auto">
            <a:xfrm>
              <a:off x="3714750" y="4572000"/>
              <a:ext cx="64293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100">
                  <a:solidFill>
                    <a:schemeClr val="tx2"/>
                  </a:solidFill>
                </a:rPr>
                <a:t>stall</a:t>
              </a:r>
              <a:endParaRPr kumimoji="0" lang="zh-CN" altLang="en-US" sz="1100">
                <a:solidFill>
                  <a:schemeClr val="tx2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531C3F4-4326-A8AA-488B-4E8D74FF752A}"/>
              </a:ext>
            </a:extLst>
          </p:cNvPr>
          <p:cNvSpPr txBox="1"/>
          <p:nvPr/>
        </p:nvSpPr>
        <p:spPr>
          <a:xfrm>
            <a:off x="655397" y="4894788"/>
            <a:ext cx="8318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插入一个</a:t>
            </a:r>
            <a:r>
              <a:rPr lang="en-US" altLang="zh-CN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nop</a:t>
            </a:r>
            <a:endParaRPr lang="en-US" altLang="zh-C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让当前指令不要产生效果 </a:t>
            </a:r>
            <a:r>
              <a:rPr lang="en-US" altLang="zh-CN" sz="2000" dirty="0"/>
              <a:t>(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清空</a:t>
            </a:r>
            <a:r>
              <a:rPr lang="zh-CN" altLang="en-US" sz="2000" dirty="0"/>
              <a:t> </a:t>
            </a:r>
            <a:r>
              <a:rPr lang="en-US" altLang="zh-CN" sz="2000" dirty="0" err="1"/>
              <a:t>RegWrite</a:t>
            </a:r>
            <a:r>
              <a:rPr lang="en-US" altLang="zh-CN" sz="2000" dirty="0"/>
              <a:t> </a:t>
            </a:r>
            <a:r>
              <a:rPr lang="zh-CN" altLang="en-US" sz="2000" dirty="0"/>
              <a:t>和 </a:t>
            </a:r>
            <a:r>
              <a:rPr lang="en-US" altLang="zh-CN" sz="2000" dirty="0" err="1"/>
              <a:t>MemWrite</a:t>
            </a:r>
            <a:r>
              <a:rPr lang="en-US" altLang="zh-CN" sz="2000" dirty="0"/>
              <a:t> )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让后面的语句不要受到影响 </a:t>
            </a:r>
            <a:r>
              <a:rPr lang="en-US" altLang="zh-CN" sz="2000" dirty="0"/>
              <a:t>(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保留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PC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和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IF/ID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一周期不改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783748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99E96A-0EA9-B996-B4D5-ACCB8328C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86833"/>
              </p:ext>
            </p:extLst>
          </p:nvPr>
        </p:nvGraphicFramePr>
        <p:xfrm>
          <a:off x="1096998" y="2132856"/>
          <a:ext cx="5498760" cy="91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5" imgW="2819160" imgH="469800" progId="Equation.DSMT4">
                  <p:embed/>
                </p:oleObj>
              </mc:Choice>
              <mc:Fallback>
                <p:oleObj name="Equation" r:id="rId5" imgW="2819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6998" y="2132856"/>
                        <a:ext cx="5498760" cy="916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B32FFAF3-3AFF-41B8-01FE-4F50E9A0B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3789040"/>
            <a:ext cx="10873208" cy="136815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Ideal speedup is </a:t>
            </a:r>
            <a:r>
              <a:rPr lang="zh-CN" altLang="en-US" sz="2400" b="1" dirty="0">
                <a:solidFill>
                  <a:srgbClr val="FF3300"/>
                </a:solidFill>
                <a:latin typeface="Comic Sans MS" pitchFamily="66" charset="0"/>
                <a:ea typeface="宋体" panose="02010600030101010101" pitchFamily="2" charset="-122"/>
              </a:rPr>
              <a:t>阶段数</a:t>
            </a:r>
            <a:endParaRPr lang="en-AU" altLang="zh-CN" sz="2400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但不是阶段越多越好，</a:t>
            </a:r>
            <a:r>
              <a:rPr lang="zh-CN" altLang="en-US" sz="2000" dirty="0">
                <a:cs typeface="Times New Roman" panose="02020603050405020304" pitchFamily="18" charset="0"/>
              </a:rPr>
              <a:t>阶段多会引入额外开销（延迟和硬件开销）</a:t>
            </a:r>
            <a:endParaRPr kumimoji="0" lang="en-US" altLang="zh-CN" sz="20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626953"/>
      </p:ext>
    </p:extLst>
  </p:cSld>
  <p:clrMapOvr>
    <a:masterClrMapping/>
  </p:clrMapOvr>
  <p:transition spd="med">
    <p:random/>
    <p:sndAc>
      <p:stSnd>
        <p:snd r:embed="rId4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295" y="-40800"/>
            <a:ext cx="10515600" cy="1325563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Datapath</a:t>
            </a:r>
            <a:r>
              <a:rPr lang="en-US" altLang="zh-CN" dirty="0">
                <a:ea typeface="宋体" panose="02010600030101010101" pitchFamily="2" charset="-122"/>
              </a:rPr>
              <a:t> with Hazard Detection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124744"/>
            <a:ext cx="9106545" cy="5545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2CB03C-8B36-5D0F-079B-DBC8DE7A6B82}"/>
              </a:ext>
            </a:extLst>
          </p:cNvPr>
          <p:cNvSpPr/>
          <p:nvPr/>
        </p:nvSpPr>
        <p:spPr>
          <a:xfrm>
            <a:off x="3503712" y="908720"/>
            <a:ext cx="1224136" cy="97869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2316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52243-E8AD-85F1-B1E5-072CC1D8A7B4}"/>
              </a:ext>
            </a:extLst>
          </p:cNvPr>
          <p:cNvSpPr txBox="1"/>
          <p:nvPr/>
        </p:nvSpPr>
        <p:spPr>
          <a:xfrm>
            <a:off x="2855640" y="256490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rgbClr val="C00000"/>
                </a:solidFill>
                <a:latin typeface="Bahnschrift" panose="020B0502040204020203" pitchFamily="34" charset="0"/>
              </a:rPr>
              <a:t>Control   hazard</a:t>
            </a:r>
            <a:endParaRPr lang="zh-CN" altLang="en-US" sz="7200" dirty="0">
              <a:solidFill>
                <a:srgbClr val="C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9103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1504" y="260648"/>
            <a:ext cx="9434954" cy="1071563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Stalls greatly hurt the performance </a:t>
            </a:r>
          </a:p>
        </p:txBody>
      </p:sp>
      <p:sp>
        <p:nvSpPr>
          <p:cNvPr id="6041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840369" y="1700808"/>
            <a:ext cx="10729192" cy="449897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Problem: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With a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30% branch frequency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and an ideal CPI of 1, how much the </a:t>
            </a:r>
            <a:r>
              <a:rPr lang="en-US" altLang="zh-CN" sz="28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performace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 is by inserting stalls ?</a:t>
            </a:r>
          </a:p>
          <a:p>
            <a:endParaRPr lang="en-US" altLang="zh-CN" sz="3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00"/>
                </a:solidFill>
                <a:cs typeface="Times New Roman" panose="02020603050405020304" pitchFamily="18" charset="0"/>
              </a:rPr>
              <a:t>Answer: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CPI = 1+30%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３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1.9</a:t>
            </a:r>
          </a:p>
          <a:p>
            <a:pPr lvl="1"/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this simple solution achieves only about 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half</a:t>
            </a:r>
            <a:r>
              <a:rPr lang="en-US" altLang="zh-CN" sz="2800" dirty="0"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of the ideal</a:t>
            </a:r>
            <a:r>
              <a:rPr lang="en-US" altLang="zh-CN" sz="2800" dirty="0">
                <a:cs typeface="Times New Roman" panose="02020603050405020304" pitchFamily="18" charset="0"/>
              </a:rPr>
              <a:t> performance</a:t>
            </a:r>
            <a:r>
              <a:rPr lang="en-US" altLang="zh-CN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19871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17750" y="188640"/>
            <a:ext cx="8578850" cy="1071563"/>
          </a:xfrm>
        </p:spPr>
        <p:txBody>
          <a:bodyPr>
            <a:normAutofit/>
          </a:bodyPr>
          <a:lstStyle/>
          <a:p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Predict –not-taken</a:t>
            </a:r>
          </a:p>
        </p:txBody>
      </p:sp>
      <p:sp>
        <p:nvSpPr>
          <p:cNvPr id="65539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875420" y="2204864"/>
            <a:ext cx="10333148" cy="23762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</a:rPr>
              <a:t>Treat every branch as not taken (or as the formal instruction)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When branch is not taken, the fetched instruction just continues to flow on.  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No stall</a:t>
            </a:r>
            <a:r>
              <a:rPr lang="en-US" altLang="zh-CN" sz="2000" dirty="0">
                <a:cs typeface="Times New Roman" panose="02020603050405020304" pitchFamily="18" charset="0"/>
              </a:rPr>
              <a:t> at all.</a:t>
            </a: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If the branch is taken, then restart the fetch at the branch target, which cause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cs typeface="Times New Roman" panose="02020603050405020304" pitchFamily="18" charset="0"/>
              </a:rPr>
              <a:t> stall.(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should turn the fetched instruction into a no-op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altLang="zh-CN" sz="2000" dirty="0">
                <a:cs typeface="Times New Roman" panose="02020603050405020304" pitchFamily="18" charset="0"/>
              </a:rPr>
              <a:t>Perf = 1+ </a:t>
            </a:r>
            <a:r>
              <a:rPr lang="en-US" altLang="zh-CN" sz="2000" dirty="0" err="1">
                <a:cs typeface="Times New Roman" panose="02020603050405020304" pitchFamily="18" charset="0"/>
              </a:rPr>
              <a:t>br</a:t>
            </a:r>
            <a:r>
              <a:rPr lang="en-US" altLang="zh-CN" sz="2000" dirty="0">
                <a:cs typeface="Times New Roman" panose="02020603050405020304" pitchFamily="18" charset="0"/>
              </a:rPr>
              <a:t>% *  take%* 3</a:t>
            </a:r>
          </a:p>
        </p:txBody>
      </p:sp>
    </p:spTree>
    <p:extLst>
      <p:ext uri="{BB962C8B-B14F-4D97-AF65-F5344CB8AC3E}">
        <p14:creationId xmlns:p14="http://schemas.microsoft.com/office/powerpoint/2010/main" val="4252051481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BAFB5D8E-8A9C-5E80-EB8D-8247B013565E}"/>
              </a:ext>
            </a:extLst>
          </p:cNvPr>
          <p:cNvGrpSpPr>
            <a:grpSpLocks/>
          </p:cNvGrpSpPr>
          <p:nvPr/>
        </p:nvGrpSpPr>
        <p:grpSpPr bwMode="auto">
          <a:xfrm>
            <a:off x="1416348" y="1426807"/>
            <a:ext cx="8929687" cy="5183187"/>
            <a:chOff x="240" y="960"/>
            <a:chExt cx="5232" cy="2976"/>
          </a:xfrm>
        </p:grpSpPr>
        <p:pic>
          <p:nvPicPr>
            <p:cNvPr id="7" name="Picture 4" descr="chap3_4-5new">
              <a:extLst>
                <a:ext uri="{FF2B5EF4-FFF2-40B4-BE49-F238E27FC236}">
                  <a16:creationId xmlns:a16="http://schemas.microsoft.com/office/drawing/2014/main" id="{E5C1E171-7986-DD3D-895E-B9278CD87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960"/>
              <a:ext cx="5232" cy="2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795F2C9-E23C-0B6B-E531-F34A27745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0" y="3002"/>
              <a:ext cx="2254" cy="934"/>
              <a:chOff x="3110" y="3002"/>
              <a:chExt cx="2254" cy="934"/>
            </a:xfrm>
          </p:grpSpPr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DF6657BE-A63C-C9F7-3F18-185F73B26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0" y="3002"/>
                <a:ext cx="5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store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3827D265-38A8-F8B6-7747-8E8515430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3648"/>
                <a:ext cx="4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rgbClr val="339966"/>
                    </a:solidFill>
                    <a:latin typeface="Times New Roman" panose="02020603050405020304" pitchFamily="18" charset="0"/>
                  </a:rPr>
                  <a:t>load</a:t>
                </a:r>
                <a:endPara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7A8082EC-4C02-D35C-2AEB-179B999E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0"/>
            <a:ext cx="10515600" cy="1325563"/>
          </a:xfrm>
        </p:spPr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</a:rPr>
              <a:t>Branch Computation more Forward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003D38-1B73-E9F1-BB47-166000BAB756}"/>
              </a:ext>
            </a:extLst>
          </p:cNvPr>
          <p:cNvSpPr txBox="1"/>
          <p:nvPr/>
        </p:nvSpPr>
        <p:spPr>
          <a:xfrm>
            <a:off x="6746504" y="1075395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只需要一个</a:t>
            </a:r>
            <a:r>
              <a:rPr lang="en-US" altLang="zh-CN" sz="3600" dirty="0"/>
              <a:t>stall</a:t>
            </a:r>
            <a:r>
              <a:rPr lang="zh-CN" altLang="en-US" sz="3600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169783873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图片 9" descr="f4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1556792"/>
            <a:ext cx="6335713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-22827"/>
            <a:ext cx="9361040" cy="132556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Control Hazards – Branch Instruction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7101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048680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branch outcome determined in MEM</a:t>
            </a:r>
            <a:endParaRPr lang="en-AU" altLang="zh-CN" dirty="0">
              <a:ea typeface="宋体" panose="02010600030101010101" pitchFamily="2" charset="-122"/>
            </a:endParaRPr>
          </a:p>
        </p:txBody>
      </p:sp>
      <p:sp>
        <p:nvSpPr>
          <p:cNvPr id="1710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711578" y="6237312"/>
            <a:ext cx="300104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0F72AE3B-8B11-48D1-88F3-554AA5CFB817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zh-CN" sz="1400" dirty="0"/>
          </a:p>
        </p:txBody>
      </p:sp>
      <p:sp>
        <p:nvSpPr>
          <p:cNvPr id="171015" name="AutoShape 6"/>
          <p:cNvSpPr>
            <a:spLocks/>
          </p:cNvSpPr>
          <p:nvPr/>
        </p:nvSpPr>
        <p:spPr bwMode="auto">
          <a:xfrm>
            <a:off x="4476750" y="5841454"/>
            <a:ext cx="501650" cy="330200"/>
          </a:xfrm>
          <a:prstGeom prst="borderCallout1">
            <a:avLst>
              <a:gd name="adj1" fmla="val 34616"/>
              <a:gd name="adj2" fmla="val 115190"/>
              <a:gd name="adj3" fmla="val -43269"/>
              <a:gd name="adj4" fmla="val 243356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PC</a:t>
            </a:r>
            <a:endParaRPr lang="en-AU" altLang="zh-CN" sz="1400" dirty="0"/>
          </a:p>
        </p:txBody>
      </p:sp>
      <p:sp>
        <p:nvSpPr>
          <p:cNvPr id="171016" name="Text Box 7"/>
          <p:cNvSpPr txBox="1">
            <a:spLocks noChangeArrowheads="1"/>
          </p:cNvSpPr>
          <p:nvPr/>
        </p:nvSpPr>
        <p:spPr bwMode="auto">
          <a:xfrm>
            <a:off x="8975725" y="3733254"/>
            <a:ext cx="1359668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Flush these</a:t>
            </a:r>
            <a:br>
              <a:rPr lang="en-US" altLang="zh-CN" sz="1600" dirty="0"/>
            </a:br>
            <a:r>
              <a:rPr lang="en-US" altLang="zh-CN" sz="1600" dirty="0"/>
              <a:t>instructions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/>
              <a:t>(Set control</a:t>
            </a:r>
            <a:br>
              <a:rPr lang="en-US" altLang="zh-CN" sz="1600" dirty="0"/>
            </a:br>
            <a:r>
              <a:rPr lang="en-US" altLang="zh-CN" sz="1600" dirty="0"/>
              <a:t>values to 0)</a:t>
            </a:r>
            <a:endParaRPr lang="en-AU" altLang="zh-CN" sz="1600" dirty="0"/>
          </a:p>
        </p:txBody>
      </p:sp>
      <p:sp>
        <p:nvSpPr>
          <p:cNvPr id="171017" name="AutoShape 8"/>
          <p:cNvSpPr>
            <a:spLocks/>
          </p:cNvSpPr>
          <p:nvPr/>
        </p:nvSpPr>
        <p:spPr bwMode="auto">
          <a:xfrm>
            <a:off x="8616950" y="3368130"/>
            <a:ext cx="215900" cy="1800225"/>
          </a:xfrm>
          <a:prstGeom prst="rightBrace">
            <a:avLst>
              <a:gd name="adj1" fmla="val 6948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894892098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83632" y="99153"/>
            <a:ext cx="8136904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Flushing : need only to insert   1 stall</a:t>
            </a:r>
          </a:p>
        </p:txBody>
      </p:sp>
      <p:grpSp>
        <p:nvGrpSpPr>
          <p:cNvPr id="74755" name="Group 3"/>
          <p:cNvGrpSpPr>
            <a:grpSpLocks/>
          </p:cNvGrpSpPr>
          <p:nvPr/>
        </p:nvGrpSpPr>
        <p:grpSpPr bwMode="auto">
          <a:xfrm>
            <a:off x="1847850" y="1125538"/>
            <a:ext cx="8566150" cy="3067050"/>
            <a:chOff x="190" y="960"/>
            <a:chExt cx="5396" cy="1932"/>
          </a:xfrm>
        </p:grpSpPr>
        <p:pic>
          <p:nvPicPr>
            <p:cNvPr id="7480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960"/>
              <a:ext cx="5394" cy="1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80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" y="1776"/>
              <a:ext cx="53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805" name="Text Box 6"/>
            <p:cNvSpPr txBox="1">
              <a:spLocks noChangeArrowheads="1"/>
            </p:cNvSpPr>
            <p:nvPr/>
          </p:nvSpPr>
          <p:spPr bwMode="auto">
            <a:xfrm>
              <a:off x="213" y="2304"/>
              <a:ext cx="123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800">
                  <a:solidFill>
                    <a:schemeClr val="tx1"/>
                  </a:solidFill>
                  <a:latin typeface="Comic Sans MS" panose="030F0702030302020204" pitchFamily="66" charset="0"/>
                </a:rPr>
                <a:t>48 or 72</a:t>
              </a:r>
              <a:r>
                <a:rPr kumimoji="1" lang="en-US" altLang="zh-CN" sz="3200">
                  <a:solidFill>
                    <a:schemeClr val="tx1"/>
                  </a:solidFill>
                  <a:latin typeface="Comic Sans MS" panose="030F0702030302020204" pitchFamily="66" charset="0"/>
                </a:rPr>
                <a:t>       </a:t>
              </a:r>
            </a:p>
          </p:txBody>
        </p:sp>
        <p:sp>
          <p:nvSpPr>
            <p:cNvPr id="74806" name="Line 7"/>
            <p:cNvSpPr>
              <a:spLocks noChangeShapeType="1"/>
            </p:cNvSpPr>
            <p:nvPr/>
          </p:nvSpPr>
          <p:spPr bwMode="auto">
            <a:xfrm>
              <a:off x="2064" y="1584"/>
              <a:ext cx="96" cy="8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32" name="Group 8"/>
          <p:cNvGraphicFramePr>
            <a:graphicFrameLocks noGrp="1"/>
          </p:cNvGraphicFramePr>
          <p:nvPr/>
        </p:nvGraphicFramePr>
        <p:xfrm>
          <a:off x="1919288" y="4437063"/>
          <a:ext cx="8534400" cy="1620838"/>
        </p:xfrm>
        <a:graphic>
          <a:graphicData uri="http://schemas.openxmlformats.org/drawingml/2006/table">
            <a:tbl>
              <a:tblPr/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40 ADD R30,R30,R30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 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44 BEQ R1, 24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48 AND R12, R2, R5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48 or 72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EX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MEM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5065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25539"/>
            <a:ext cx="9783689" cy="1228725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2</a:t>
            </a:r>
            <a:r>
              <a:rPr lang="en-US" altLang="zh-CN" baseline="30000" dirty="0">
                <a:ea typeface="宋体" panose="02010600030101010101" pitchFamily="2" charset="-122"/>
              </a:rPr>
              <a:t>nd</a:t>
            </a:r>
            <a:r>
              <a:rPr lang="en-US" altLang="zh-CN" dirty="0">
                <a:ea typeface="宋体" panose="02010600030101010101" pitchFamily="2" charset="-122"/>
              </a:rPr>
              <a:t> or 3</a:t>
            </a:r>
            <a:r>
              <a:rPr lang="en-US" altLang="zh-CN" baseline="30000" dirty="0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 preceding ALU instruction</a:t>
            </a:r>
          </a:p>
        </p:txBody>
      </p:sp>
      <p:sp>
        <p:nvSpPr>
          <p:cNvPr id="179205" name="Rectangle 4"/>
          <p:cNvSpPr>
            <a:spLocks noChangeArrowheads="1"/>
          </p:cNvSpPr>
          <p:nvPr/>
        </p:nvSpPr>
        <p:spPr bwMode="auto">
          <a:xfrm>
            <a:off x="2279651" y="3870326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…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79206" name="Group 5"/>
          <p:cNvGrpSpPr>
            <a:grpSpLocks/>
          </p:cNvGrpSpPr>
          <p:nvPr/>
        </p:nvGrpSpPr>
        <p:grpSpPr bwMode="auto">
          <a:xfrm>
            <a:off x="4656139" y="2636839"/>
            <a:ext cx="3024187" cy="504825"/>
            <a:chOff x="2018" y="2341"/>
            <a:chExt cx="1905" cy="318"/>
          </a:xfrm>
        </p:grpSpPr>
        <p:sp>
          <p:nvSpPr>
            <p:cNvPr id="179243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44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45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46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47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48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9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50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51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7" name="Group 15"/>
          <p:cNvGrpSpPr>
            <a:grpSpLocks/>
          </p:cNvGrpSpPr>
          <p:nvPr/>
        </p:nvGrpSpPr>
        <p:grpSpPr bwMode="auto">
          <a:xfrm>
            <a:off x="5303839" y="3213101"/>
            <a:ext cx="3024187" cy="504825"/>
            <a:chOff x="2018" y="2341"/>
            <a:chExt cx="1905" cy="318"/>
          </a:xfrm>
        </p:grpSpPr>
        <p:sp>
          <p:nvSpPr>
            <p:cNvPr id="179234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35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36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37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38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39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0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1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42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8" name="Group 25"/>
          <p:cNvGrpSpPr>
            <a:grpSpLocks/>
          </p:cNvGrpSpPr>
          <p:nvPr/>
        </p:nvGrpSpPr>
        <p:grpSpPr bwMode="auto">
          <a:xfrm>
            <a:off x="5951539" y="3787776"/>
            <a:ext cx="3024187" cy="504825"/>
            <a:chOff x="2018" y="2341"/>
            <a:chExt cx="1905" cy="318"/>
          </a:xfrm>
        </p:grpSpPr>
        <p:sp>
          <p:nvSpPr>
            <p:cNvPr id="179225" name="Rectangle 2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26" name="Rectangle 2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27" name="Rectangle 2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28" name="Rectangle 2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29" name="Rectangle 3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30" name="Rectangle 3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1" name="Rectangle 3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2" name="Rectangle 3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33" name="Rectangle 3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79209" name="Group 35"/>
          <p:cNvGrpSpPr>
            <a:grpSpLocks/>
          </p:cNvGrpSpPr>
          <p:nvPr/>
        </p:nvGrpSpPr>
        <p:grpSpPr bwMode="auto">
          <a:xfrm>
            <a:off x="6600825" y="4364039"/>
            <a:ext cx="3024188" cy="504825"/>
            <a:chOff x="2018" y="2341"/>
            <a:chExt cx="1905" cy="318"/>
          </a:xfrm>
        </p:grpSpPr>
        <p:sp>
          <p:nvSpPr>
            <p:cNvPr id="179216" name="Rectangle 3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79217" name="Rectangle 3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79218" name="Rectangle 3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79219" name="Rectangle 3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79220" name="Rectangle 4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79221" name="Rectangle 4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2" name="Rectangle 4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3" name="Rectangle 4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79224" name="Rectangle 4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79210" name="Rectangle 45"/>
          <p:cNvSpPr>
            <a:spLocks noChangeArrowheads="1"/>
          </p:cNvSpPr>
          <p:nvPr/>
        </p:nvSpPr>
        <p:spPr bwMode="auto">
          <a:xfrm>
            <a:off x="2279651" y="3294064"/>
            <a:ext cx="2136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1" name="Rectangle 46"/>
          <p:cNvSpPr>
            <a:spLocks noChangeArrowheads="1"/>
          </p:cNvSpPr>
          <p:nvPr/>
        </p:nvSpPr>
        <p:spPr bwMode="auto">
          <a:xfrm>
            <a:off x="2279651" y="2717800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x2, x3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2" name="Rectangle 47"/>
          <p:cNvSpPr>
            <a:spLocks noChangeArrowheads="1"/>
          </p:cNvSpPr>
          <p:nvPr/>
        </p:nvSpPr>
        <p:spPr bwMode="auto">
          <a:xfrm>
            <a:off x="2279651" y="4446589"/>
            <a:ext cx="2695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79213" name="Line 48"/>
          <p:cNvSpPr>
            <a:spLocks noChangeShapeType="1"/>
          </p:cNvSpPr>
          <p:nvPr/>
        </p:nvSpPr>
        <p:spPr bwMode="auto">
          <a:xfrm>
            <a:off x="7175500" y="2852738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4" name="Line 49"/>
          <p:cNvSpPr>
            <a:spLocks noChangeShapeType="1"/>
          </p:cNvSpPr>
          <p:nvPr/>
        </p:nvSpPr>
        <p:spPr bwMode="auto">
          <a:xfrm>
            <a:off x="7175500" y="3429001"/>
            <a:ext cx="433388" cy="12239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15" name="Rectangle 50"/>
          <p:cNvSpPr>
            <a:spLocks noChangeArrowheads="1"/>
          </p:cNvSpPr>
          <p:nvPr/>
        </p:nvSpPr>
        <p:spPr bwMode="auto">
          <a:xfrm>
            <a:off x="2208213" y="5157788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/>
              <a:t>Can resolve using forwarding</a:t>
            </a:r>
          </a:p>
        </p:txBody>
      </p:sp>
    </p:spTree>
    <p:extLst>
      <p:ext uri="{BB962C8B-B14F-4D97-AF65-F5344CB8AC3E}">
        <p14:creationId xmlns:p14="http://schemas.microsoft.com/office/powerpoint/2010/main" val="1671428976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Rectangle 3"/>
          <p:cNvSpPr>
            <a:spLocks noGrp="1" noChangeArrowheads="1"/>
          </p:cNvSpPr>
          <p:nvPr>
            <p:ph idx="1"/>
          </p:nvPr>
        </p:nvSpPr>
        <p:spPr>
          <a:xfrm>
            <a:off x="844526" y="679451"/>
            <a:ext cx="9928276" cy="23812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preceding ALU instruction or 2</a:t>
            </a:r>
            <a:r>
              <a:rPr lang="en-US" altLang="zh-CN" baseline="30000" dirty="0">
                <a:ea typeface="宋体" panose="02010600030101010101" pitchFamily="2" charset="-122"/>
              </a:rPr>
              <a:t>nd</a:t>
            </a:r>
            <a:r>
              <a:rPr lang="en-US" altLang="zh-CN" dirty="0">
                <a:ea typeface="宋体" panose="02010600030101010101" pitchFamily="2" charset="-122"/>
              </a:rPr>
              <a:t> preceding load instruction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 1 stall </a:t>
            </a:r>
            <a:r>
              <a:rPr lang="en-US" altLang="zh-CN" dirty="0">
                <a:ea typeface="宋体" panose="02010600030101010101" pitchFamily="2" charset="-122"/>
              </a:rPr>
              <a:t>cycle</a:t>
            </a:r>
          </a:p>
        </p:txBody>
      </p:sp>
      <p:sp>
        <p:nvSpPr>
          <p:cNvPr id="18125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59532" y="6224590"/>
            <a:ext cx="3065059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E4E76841-2F7C-47D5-8F21-E383F2D46990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zh-CN" sz="1400" dirty="0"/>
          </a:p>
        </p:txBody>
      </p:sp>
      <p:sp>
        <p:nvSpPr>
          <p:cNvPr id="181253" name="Rectangle 4"/>
          <p:cNvSpPr>
            <a:spLocks noChangeArrowheads="1"/>
          </p:cNvSpPr>
          <p:nvPr/>
        </p:nvSpPr>
        <p:spPr bwMode="auto">
          <a:xfrm>
            <a:off x="2279650" y="4662487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1254" name="Group 5"/>
          <p:cNvGrpSpPr>
            <a:grpSpLocks/>
          </p:cNvGrpSpPr>
          <p:nvPr/>
        </p:nvGrpSpPr>
        <p:grpSpPr bwMode="auto">
          <a:xfrm>
            <a:off x="4656139" y="3429000"/>
            <a:ext cx="3024187" cy="504825"/>
            <a:chOff x="2018" y="2341"/>
            <a:chExt cx="1905" cy="318"/>
          </a:xfrm>
        </p:grpSpPr>
        <p:sp>
          <p:nvSpPr>
            <p:cNvPr id="181287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88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9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90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91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92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3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4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95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grpSp>
        <p:nvGrpSpPr>
          <p:cNvPr id="181255" name="Group 15"/>
          <p:cNvGrpSpPr>
            <a:grpSpLocks/>
          </p:cNvGrpSpPr>
          <p:nvPr/>
        </p:nvGrpSpPr>
        <p:grpSpPr bwMode="auto">
          <a:xfrm>
            <a:off x="5303839" y="4005263"/>
            <a:ext cx="3024187" cy="504825"/>
            <a:chOff x="2018" y="2341"/>
            <a:chExt cx="1905" cy="318"/>
          </a:xfrm>
        </p:grpSpPr>
        <p:sp>
          <p:nvSpPr>
            <p:cNvPr id="181278" name="Rectangle 1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1279" name="Rectangle 1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1280" name="Rectangle 1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1281" name="Rectangle 1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1282" name="Rectangle 2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1283" name="Rectangle 2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4" name="Rectangle 2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5" name="Rectangle 2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1286" name="Rectangle 2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1256" name="Rectangle 25"/>
          <p:cNvSpPr>
            <a:spLocks noChangeArrowheads="1"/>
          </p:cNvSpPr>
          <p:nvPr/>
        </p:nvSpPr>
        <p:spPr bwMode="auto">
          <a:xfrm>
            <a:off x="59515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1257" name="Rectangle 26"/>
          <p:cNvSpPr>
            <a:spLocks noChangeArrowheads="1"/>
          </p:cNvSpPr>
          <p:nvPr/>
        </p:nvSpPr>
        <p:spPr bwMode="auto">
          <a:xfrm>
            <a:off x="6599238" y="4652962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58" name="Rectangle 27"/>
          <p:cNvSpPr>
            <a:spLocks noChangeArrowheads="1"/>
          </p:cNvSpPr>
          <p:nvPr/>
        </p:nvSpPr>
        <p:spPr bwMode="auto">
          <a:xfrm>
            <a:off x="64563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59" name="Rectangle 28"/>
          <p:cNvSpPr>
            <a:spLocks noChangeArrowheads="1"/>
          </p:cNvSpPr>
          <p:nvPr/>
        </p:nvSpPr>
        <p:spPr bwMode="auto">
          <a:xfrm>
            <a:off x="71040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0" name="Rectangle 29"/>
          <p:cNvSpPr>
            <a:spLocks noChangeArrowheads="1"/>
          </p:cNvSpPr>
          <p:nvPr/>
        </p:nvSpPr>
        <p:spPr bwMode="auto">
          <a:xfrm>
            <a:off x="77517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1" name="Rectangle 30"/>
          <p:cNvSpPr>
            <a:spLocks noChangeArrowheads="1"/>
          </p:cNvSpPr>
          <p:nvPr/>
        </p:nvSpPr>
        <p:spPr bwMode="auto">
          <a:xfrm>
            <a:off x="8399464" y="4579938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2" name="Rectangle 31"/>
          <p:cNvSpPr>
            <a:spLocks noChangeArrowheads="1"/>
          </p:cNvSpPr>
          <p:nvPr/>
        </p:nvSpPr>
        <p:spPr bwMode="auto">
          <a:xfrm>
            <a:off x="7248525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1263" name="Rectangle 32"/>
          <p:cNvSpPr>
            <a:spLocks noChangeArrowheads="1"/>
          </p:cNvSpPr>
          <p:nvPr/>
        </p:nvSpPr>
        <p:spPr bwMode="auto">
          <a:xfrm>
            <a:off x="78978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1264" name="Rectangle 33"/>
          <p:cNvSpPr>
            <a:spLocks noChangeArrowheads="1"/>
          </p:cNvSpPr>
          <p:nvPr/>
        </p:nvSpPr>
        <p:spPr bwMode="auto">
          <a:xfrm>
            <a:off x="85455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1265" name="Rectangle 34"/>
          <p:cNvSpPr>
            <a:spLocks noChangeArrowheads="1"/>
          </p:cNvSpPr>
          <p:nvPr/>
        </p:nvSpPr>
        <p:spPr bwMode="auto">
          <a:xfrm>
            <a:off x="9193213" y="5229225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1266" name="Rectangle 35"/>
          <p:cNvSpPr>
            <a:spLocks noChangeArrowheads="1"/>
          </p:cNvSpPr>
          <p:nvPr/>
        </p:nvSpPr>
        <p:spPr bwMode="auto">
          <a:xfrm>
            <a:off x="71056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7" name="Rectangle 36"/>
          <p:cNvSpPr>
            <a:spLocks noChangeArrowheads="1"/>
          </p:cNvSpPr>
          <p:nvPr/>
        </p:nvSpPr>
        <p:spPr bwMode="auto">
          <a:xfrm>
            <a:off x="77533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8" name="Rectangle 37"/>
          <p:cNvSpPr>
            <a:spLocks noChangeArrowheads="1"/>
          </p:cNvSpPr>
          <p:nvPr/>
        </p:nvSpPr>
        <p:spPr bwMode="auto">
          <a:xfrm>
            <a:off x="84010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69" name="Rectangle 38"/>
          <p:cNvSpPr>
            <a:spLocks noChangeArrowheads="1"/>
          </p:cNvSpPr>
          <p:nvPr/>
        </p:nvSpPr>
        <p:spPr bwMode="auto">
          <a:xfrm>
            <a:off x="9048750" y="5156200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1270" name="Rectangle 39"/>
          <p:cNvSpPr>
            <a:spLocks noChangeArrowheads="1"/>
          </p:cNvSpPr>
          <p:nvPr/>
        </p:nvSpPr>
        <p:spPr bwMode="auto">
          <a:xfrm>
            <a:off x="2279651" y="4086224"/>
            <a:ext cx="2136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add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x5, x6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1" name="Rectangle 40"/>
          <p:cNvSpPr>
            <a:spLocks noChangeArrowheads="1"/>
          </p:cNvSpPr>
          <p:nvPr/>
        </p:nvSpPr>
        <p:spPr bwMode="auto">
          <a:xfrm>
            <a:off x="2279651" y="3509963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2" name="Rectangle 41"/>
          <p:cNvSpPr>
            <a:spLocks noChangeArrowheads="1"/>
          </p:cNvSpPr>
          <p:nvPr/>
        </p:nvSpPr>
        <p:spPr bwMode="auto">
          <a:xfrm>
            <a:off x="2279651" y="5238749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x4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1273" name="Line 42"/>
          <p:cNvSpPr>
            <a:spLocks noChangeShapeType="1"/>
          </p:cNvSpPr>
          <p:nvPr/>
        </p:nvSpPr>
        <p:spPr bwMode="auto">
          <a:xfrm>
            <a:off x="7175500" y="3644899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4" name="Line 43"/>
          <p:cNvSpPr>
            <a:spLocks noChangeShapeType="1"/>
          </p:cNvSpPr>
          <p:nvPr/>
        </p:nvSpPr>
        <p:spPr bwMode="auto">
          <a:xfrm>
            <a:off x="7175500" y="4221162"/>
            <a:ext cx="433388" cy="122396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AutoShape 44"/>
          <p:cNvSpPr>
            <a:spLocks noChangeArrowheads="1"/>
          </p:cNvSpPr>
          <p:nvPr/>
        </p:nvSpPr>
        <p:spPr bwMode="auto">
          <a:xfrm>
            <a:off x="7248526" y="4724399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6" name="AutoShape 45"/>
          <p:cNvSpPr>
            <a:spLocks noChangeArrowheads="1"/>
          </p:cNvSpPr>
          <p:nvPr/>
        </p:nvSpPr>
        <p:spPr bwMode="auto">
          <a:xfrm>
            <a:off x="78962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1277" name="AutoShape 46"/>
          <p:cNvSpPr>
            <a:spLocks noChangeArrowheads="1"/>
          </p:cNvSpPr>
          <p:nvPr/>
        </p:nvSpPr>
        <p:spPr bwMode="auto">
          <a:xfrm>
            <a:off x="8543926" y="4724399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4113223059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3"/>
          <p:cNvSpPr>
            <a:spLocks noGrp="1" noChangeArrowheads="1"/>
          </p:cNvSpPr>
          <p:nvPr>
            <p:ph idx="1"/>
          </p:nvPr>
        </p:nvSpPr>
        <p:spPr>
          <a:xfrm>
            <a:off x="520701" y="701775"/>
            <a:ext cx="10399835" cy="238125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If a comparison register is a destination of immediately preceding load instruction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Need 2 stall cycles</a:t>
            </a:r>
          </a:p>
        </p:txBody>
      </p:sp>
      <p:sp>
        <p:nvSpPr>
          <p:cNvPr id="18329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470900" y="6224590"/>
            <a:ext cx="309770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 dirty="0"/>
              <a:t>Chapter 4 — The Processor — </a:t>
            </a:r>
            <a:fld id="{43F7755F-AE7D-4057-98CE-91D3A51270C6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zh-CN" sz="1400" dirty="0"/>
          </a:p>
        </p:txBody>
      </p:sp>
      <p:sp>
        <p:nvSpPr>
          <p:cNvPr id="183301" name="Rectangle 4"/>
          <p:cNvSpPr>
            <a:spLocks noChangeArrowheads="1"/>
          </p:cNvSpPr>
          <p:nvPr/>
        </p:nvSpPr>
        <p:spPr bwMode="auto">
          <a:xfrm>
            <a:off x="2279650" y="4374455"/>
            <a:ext cx="1703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grpSp>
        <p:nvGrpSpPr>
          <p:cNvPr id="183302" name="Group 5"/>
          <p:cNvGrpSpPr>
            <a:grpSpLocks/>
          </p:cNvGrpSpPr>
          <p:nvPr/>
        </p:nvGrpSpPr>
        <p:grpSpPr bwMode="auto">
          <a:xfrm>
            <a:off x="4656139" y="3140968"/>
            <a:ext cx="3024187" cy="504825"/>
            <a:chOff x="2018" y="2341"/>
            <a:chExt cx="1905" cy="318"/>
          </a:xfrm>
        </p:grpSpPr>
        <p:sp>
          <p:nvSpPr>
            <p:cNvPr id="183332" name="Rectangle 6"/>
            <p:cNvSpPr>
              <a:spLocks noChangeArrowheads="1"/>
            </p:cNvSpPr>
            <p:nvPr/>
          </p:nvSpPr>
          <p:spPr bwMode="auto">
            <a:xfrm>
              <a:off x="2018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IF</a:t>
              </a:r>
              <a:endParaRPr lang="en-AU" altLang="zh-CN" sz="1400"/>
            </a:p>
          </p:txBody>
        </p:sp>
        <p:sp>
          <p:nvSpPr>
            <p:cNvPr id="183333" name="Rectangle 7"/>
            <p:cNvSpPr>
              <a:spLocks noChangeArrowheads="1"/>
            </p:cNvSpPr>
            <p:nvPr/>
          </p:nvSpPr>
          <p:spPr bwMode="auto">
            <a:xfrm>
              <a:off x="2426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ID</a:t>
              </a:r>
              <a:endParaRPr lang="en-AU" altLang="zh-CN" sz="1400"/>
            </a:p>
          </p:txBody>
        </p:sp>
        <p:sp>
          <p:nvSpPr>
            <p:cNvPr id="183334" name="Rectangle 8"/>
            <p:cNvSpPr>
              <a:spLocks noChangeArrowheads="1"/>
            </p:cNvSpPr>
            <p:nvPr/>
          </p:nvSpPr>
          <p:spPr bwMode="auto">
            <a:xfrm>
              <a:off x="2835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EX</a:t>
              </a:r>
              <a:endParaRPr lang="en-AU" altLang="zh-CN" sz="1400"/>
            </a:p>
          </p:txBody>
        </p:sp>
        <p:sp>
          <p:nvSpPr>
            <p:cNvPr id="183335" name="Rectangle 9"/>
            <p:cNvSpPr>
              <a:spLocks noChangeArrowheads="1"/>
            </p:cNvSpPr>
            <p:nvPr/>
          </p:nvSpPr>
          <p:spPr bwMode="auto">
            <a:xfrm>
              <a:off x="3243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</a:t>
              </a:r>
              <a:endParaRPr lang="en-AU" altLang="zh-CN" sz="1400"/>
            </a:p>
          </p:txBody>
        </p:sp>
        <p:sp>
          <p:nvSpPr>
            <p:cNvPr id="183336" name="Rectangle 10"/>
            <p:cNvSpPr>
              <a:spLocks noChangeArrowheads="1"/>
            </p:cNvSpPr>
            <p:nvPr/>
          </p:nvSpPr>
          <p:spPr bwMode="auto">
            <a:xfrm>
              <a:off x="3651" y="2387"/>
              <a:ext cx="272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WB</a:t>
              </a:r>
              <a:endParaRPr lang="en-AU" altLang="zh-CN" sz="1400"/>
            </a:p>
          </p:txBody>
        </p:sp>
        <p:sp>
          <p:nvSpPr>
            <p:cNvPr id="183337" name="Rectangle 11"/>
            <p:cNvSpPr>
              <a:spLocks noChangeArrowheads="1"/>
            </p:cNvSpPr>
            <p:nvPr/>
          </p:nvSpPr>
          <p:spPr bwMode="auto">
            <a:xfrm>
              <a:off x="2336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8" name="Rectangle 12"/>
            <p:cNvSpPr>
              <a:spLocks noChangeArrowheads="1"/>
            </p:cNvSpPr>
            <p:nvPr/>
          </p:nvSpPr>
          <p:spPr bwMode="auto">
            <a:xfrm>
              <a:off x="2744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39" name="Rectangle 13"/>
            <p:cNvSpPr>
              <a:spLocks noChangeArrowheads="1"/>
            </p:cNvSpPr>
            <p:nvPr/>
          </p:nvSpPr>
          <p:spPr bwMode="auto">
            <a:xfrm>
              <a:off x="3152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  <p:sp>
          <p:nvSpPr>
            <p:cNvPr id="183340" name="Rectangle 14"/>
            <p:cNvSpPr>
              <a:spLocks noChangeArrowheads="1"/>
            </p:cNvSpPr>
            <p:nvPr/>
          </p:nvSpPr>
          <p:spPr bwMode="auto">
            <a:xfrm>
              <a:off x="3560" y="2341"/>
              <a:ext cx="45" cy="3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600"/>
            </a:p>
          </p:txBody>
        </p:sp>
      </p:grpSp>
      <p:sp>
        <p:nvSpPr>
          <p:cNvPr id="183303" name="Rectangle 15"/>
          <p:cNvSpPr>
            <a:spLocks noChangeArrowheads="1"/>
          </p:cNvSpPr>
          <p:nvPr/>
        </p:nvSpPr>
        <p:spPr bwMode="auto">
          <a:xfrm>
            <a:off x="53038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IF</a:t>
            </a:r>
            <a:endParaRPr lang="en-AU" altLang="zh-CN" sz="1400"/>
          </a:p>
        </p:txBody>
      </p:sp>
      <p:sp>
        <p:nvSpPr>
          <p:cNvPr id="183304" name="Rectangle 16"/>
          <p:cNvSpPr>
            <a:spLocks noChangeArrowheads="1"/>
          </p:cNvSpPr>
          <p:nvPr/>
        </p:nvSpPr>
        <p:spPr bwMode="auto">
          <a:xfrm>
            <a:off x="5951538" y="3790255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05" name="Rectangle 17"/>
          <p:cNvSpPr>
            <a:spLocks noChangeArrowheads="1"/>
          </p:cNvSpPr>
          <p:nvPr/>
        </p:nvSpPr>
        <p:spPr bwMode="auto">
          <a:xfrm>
            <a:off x="58086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6" name="Rectangle 18"/>
          <p:cNvSpPr>
            <a:spLocks noChangeArrowheads="1"/>
          </p:cNvSpPr>
          <p:nvPr/>
        </p:nvSpPr>
        <p:spPr bwMode="auto">
          <a:xfrm>
            <a:off x="64563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7" name="Rectangle 19"/>
          <p:cNvSpPr>
            <a:spLocks noChangeArrowheads="1"/>
          </p:cNvSpPr>
          <p:nvPr/>
        </p:nvSpPr>
        <p:spPr bwMode="auto">
          <a:xfrm>
            <a:off x="71040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8" name="Rectangle 20"/>
          <p:cNvSpPr>
            <a:spLocks noChangeArrowheads="1"/>
          </p:cNvSpPr>
          <p:nvPr/>
        </p:nvSpPr>
        <p:spPr bwMode="auto">
          <a:xfrm>
            <a:off x="7751764" y="3717231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09" name="Rectangle 21"/>
          <p:cNvSpPr>
            <a:spLocks noChangeArrowheads="1"/>
          </p:cNvSpPr>
          <p:nvPr/>
        </p:nvSpPr>
        <p:spPr bwMode="auto">
          <a:xfrm>
            <a:off x="6599238" y="4364930"/>
            <a:ext cx="431800" cy="3603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0" name="Rectangle 22"/>
          <p:cNvSpPr>
            <a:spLocks noChangeArrowheads="1"/>
          </p:cNvSpPr>
          <p:nvPr/>
        </p:nvSpPr>
        <p:spPr bwMode="auto">
          <a:xfrm>
            <a:off x="64563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1" name="Rectangle 23"/>
          <p:cNvSpPr>
            <a:spLocks noChangeArrowheads="1"/>
          </p:cNvSpPr>
          <p:nvPr/>
        </p:nvSpPr>
        <p:spPr bwMode="auto">
          <a:xfrm>
            <a:off x="71040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2" name="Rectangle 24"/>
          <p:cNvSpPr>
            <a:spLocks noChangeArrowheads="1"/>
          </p:cNvSpPr>
          <p:nvPr/>
        </p:nvSpPr>
        <p:spPr bwMode="auto">
          <a:xfrm>
            <a:off x="77517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3" name="Rectangle 25"/>
          <p:cNvSpPr>
            <a:spLocks noChangeArrowheads="1"/>
          </p:cNvSpPr>
          <p:nvPr/>
        </p:nvSpPr>
        <p:spPr bwMode="auto">
          <a:xfrm>
            <a:off x="8399464" y="4291906"/>
            <a:ext cx="71437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4" name="Rectangle 26"/>
          <p:cNvSpPr>
            <a:spLocks noChangeArrowheads="1"/>
          </p:cNvSpPr>
          <p:nvPr/>
        </p:nvSpPr>
        <p:spPr bwMode="auto">
          <a:xfrm>
            <a:off x="7248525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ID</a:t>
            </a:r>
            <a:endParaRPr lang="en-AU" altLang="zh-CN" sz="1400"/>
          </a:p>
        </p:txBody>
      </p:sp>
      <p:sp>
        <p:nvSpPr>
          <p:cNvPr id="183315" name="Rectangle 27"/>
          <p:cNvSpPr>
            <a:spLocks noChangeArrowheads="1"/>
          </p:cNvSpPr>
          <p:nvPr/>
        </p:nvSpPr>
        <p:spPr bwMode="auto">
          <a:xfrm>
            <a:off x="78978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EX</a:t>
            </a:r>
            <a:endParaRPr lang="en-AU" altLang="zh-CN" sz="1400"/>
          </a:p>
        </p:txBody>
      </p:sp>
      <p:sp>
        <p:nvSpPr>
          <p:cNvPr id="183316" name="Rectangle 28"/>
          <p:cNvSpPr>
            <a:spLocks noChangeArrowheads="1"/>
          </p:cNvSpPr>
          <p:nvPr/>
        </p:nvSpPr>
        <p:spPr bwMode="auto">
          <a:xfrm>
            <a:off x="85455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MEM</a:t>
            </a:r>
            <a:endParaRPr lang="en-AU" altLang="zh-CN" sz="1400"/>
          </a:p>
        </p:txBody>
      </p:sp>
      <p:sp>
        <p:nvSpPr>
          <p:cNvPr id="183317" name="Rectangle 29"/>
          <p:cNvSpPr>
            <a:spLocks noChangeArrowheads="1"/>
          </p:cNvSpPr>
          <p:nvPr/>
        </p:nvSpPr>
        <p:spPr bwMode="auto">
          <a:xfrm>
            <a:off x="9193213" y="4941193"/>
            <a:ext cx="431800" cy="360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WB</a:t>
            </a:r>
            <a:endParaRPr lang="en-AU" altLang="zh-CN" sz="1400"/>
          </a:p>
        </p:txBody>
      </p:sp>
      <p:sp>
        <p:nvSpPr>
          <p:cNvPr id="183318" name="Rectangle 30"/>
          <p:cNvSpPr>
            <a:spLocks noChangeArrowheads="1"/>
          </p:cNvSpPr>
          <p:nvPr/>
        </p:nvSpPr>
        <p:spPr bwMode="auto">
          <a:xfrm>
            <a:off x="71056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19" name="Rectangle 31"/>
          <p:cNvSpPr>
            <a:spLocks noChangeArrowheads="1"/>
          </p:cNvSpPr>
          <p:nvPr/>
        </p:nvSpPr>
        <p:spPr bwMode="auto">
          <a:xfrm>
            <a:off x="77533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0" name="Rectangle 32"/>
          <p:cNvSpPr>
            <a:spLocks noChangeArrowheads="1"/>
          </p:cNvSpPr>
          <p:nvPr/>
        </p:nvSpPr>
        <p:spPr bwMode="auto">
          <a:xfrm>
            <a:off x="84010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1" name="Rectangle 33"/>
          <p:cNvSpPr>
            <a:spLocks noChangeArrowheads="1"/>
          </p:cNvSpPr>
          <p:nvPr/>
        </p:nvSpPr>
        <p:spPr bwMode="auto">
          <a:xfrm>
            <a:off x="9048750" y="4868168"/>
            <a:ext cx="7143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183322" name="Rectangle 34"/>
          <p:cNvSpPr>
            <a:spLocks noChangeArrowheads="1"/>
          </p:cNvSpPr>
          <p:nvPr/>
        </p:nvSpPr>
        <p:spPr bwMode="auto">
          <a:xfrm>
            <a:off x="2279650" y="3798193"/>
            <a:ext cx="170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stalled</a:t>
            </a:r>
            <a:endParaRPr lang="en-AU" altLang="zh-CN" sz="1800">
              <a:solidFill>
                <a:schemeClr val="hlink"/>
              </a:solidFill>
              <a:latin typeface="Lucida Console" panose="020B0609040504020204" pitchFamily="49" charset="0"/>
            </a:endParaRPr>
          </a:p>
        </p:txBody>
      </p:sp>
      <p:sp>
        <p:nvSpPr>
          <p:cNvPr id="183323" name="Rectangle 35"/>
          <p:cNvSpPr>
            <a:spLocks noChangeArrowheads="1"/>
          </p:cNvSpPr>
          <p:nvPr/>
        </p:nvSpPr>
        <p:spPr bwMode="auto">
          <a:xfrm>
            <a:off x="2279651" y="3221931"/>
            <a:ext cx="1858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ld 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addr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4" name="Rectangle 36"/>
          <p:cNvSpPr>
            <a:spLocks noChangeArrowheads="1"/>
          </p:cNvSpPr>
          <p:nvPr/>
        </p:nvSpPr>
        <p:spPr bwMode="auto">
          <a:xfrm>
            <a:off x="2279651" y="4950717"/>
            <a:ext cx="269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Lucida Console" panose="020B0609040504020204" pitchFamily="49" charset="0"/>
              </a:rPr>
              <a:t>beq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x1</a:t>
            </a:r>
            <a:r>
              <a:rPr lang="en-US" altLang="zh-CN" sz="1800">
                <a:latin typeface="Lucida Console" panose="020B0609040504020204" pitchFamily="49" charset="0"/>
              </a:rPr>
              <a:t>, </a:t>
            </a:r>
            <a:r>
              <a:rPr lang="en-US" altLang="zh-CN" sz="1800">
                <a:solidFill>
                  <a:schemeClr val="hlink"/>
                </a:solidFill>
                <a:latin typeface="Lucida Console" panose="020B0609040504020204" pitchFamily="49" charset="0"/>
              </a:rPr>
              <a:t>x0</a:t>
            </a:r>
            <a:r>
              <a:rPr lang="en-US" altLang="zh-CN" sz="1800">
                <a:latin typeface="Lucida Console" panose="020B0609040504020204" pitchFamily="49" charset="0"/>
              </a:rPr>
              <a:t>, target</a:t>
            </a:r>
            <a:endParaRPr lang="en-AU" altLang="zh-CN" sz="1800">
              <a:latin typeface="Lucida Console" panose="020B0609040504020204" pitchFamily="49" charset="0"/>
            </a:endParaRPr>
          </a:p>
        </p:txBody>
      </p:sp>
      <p:sp>
        <p:nvSpPr>
          <p:cNvPr id="183325" name="Line 37"/>
          <p:cNvSpPr>
            <a:spLocks noChangeShapeType="1"/>
          </p:cNvSpPr>
          <p:nvPr/>
        </p:nvSpPr>
        <p:spPr bwMode="auto">
          <a:xfrm>
            <a:off x="7175500" y="3356867"/>
            <a:ext cx="433388" cy="17272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26" name="AutoShape 38"/>
          <p:cNvSpPr>
            <a:spLocks noChangeArrowheads="1"/>
          </p:cNvSpPr>
          <p:nvPr/>
        </p:nvSpPr>
        <p:spPr bwMode="auto">
          <a:xfrm>
            <a:off x="7248526" y="4436367"/>
            <a:ext cx="360363" cy="287338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7" name="AutoShape 39"/>
          <p:cNvSpPr>
            <a:spLocks noChangeArrowheads="1"/>
          </p:cNvSpPr>
          <p:nvPr/>
        </p:nvSpPr>
        <p:spPr bwMode="auto">
          <a:xfrm>
            <a:off x="78962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8" name="AutoShape 40"/>
          <p:cNvSpPr>
            <a:spLocks noChangeArrowheads="1"/>
          </p:cNvSpPr>
          <p:nvPr/>
        </p:nvSpPr>
        <p:spPr bwMode="auto">
          <a:xfrm>
            <a:off x="8543926" y="4436367"/>
            <a:ext cx="358775" cy="287338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29" name="AutoShape 41"/>
          <p:cNvSpPr>
            <a:spLocks noChangeArrowheads="1"/>
          </p:cNvSpPr>
          <p:nvPr/>
        </p:nvSpPr>
        <p:spPr bwMode="auto">
          <a:xfrm>
            <a:off x="6600826" y="3860106"/>
            <a:ext cx="360363" cy="287337"/>
          </a:xfrm>
          <a:prstGeom prst="cloudCallout">
            <a:avLst>
              <a:gd name="adj1" fmla="val -12995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0" name="AutoShape 42"/>
          <p:cNvSpPr>
            <a:spLocks noChangeArrowheads="1"/>
          </p:cNvSpPr>
          <p:nvPr/>
        </p:nvSpPr>
        <p:spPr bwMode="auto">
          <a:xfrm>
            <a:off x="72485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183331" name="AutoShape 43"/>
          <p:cNvSpPr>
            <a:spLocks noChangeArrowheads="1"/>
          </p:cNvSpPr>
          <p:nvPr/>
        </p:nvSpPr>
        <p:spPr bwMode="auto">
          <a:xfrm>
            <a:off x="7896226" y="3860106"/>
            <a:ext cx="358775" cy="287337"/>
          </a:xfrm>
          <a:prstGeom prst="cloudCallout">
            <a:avLst>
              <a:gd name="adj1" fmla="val -12833"/>
              <a:gd name="adj2" fmla="val 361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29345146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5C16D00-CFF0-534F-1AE2-0317C7ADA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5360" y="1880828"/>
            <a:ext cx="4536504" cy="3096344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Noto Serif SC"/>
              </a:rPr>
              <a:t>IF</a:t>
            </a:r>
            <a:r>
              <a:rPr lang="en-US" altLang="zh-CN" sz="2000" b="1" i="0" dirty="0">
                <a:effectLst/>
                <a:latin typeface="Noto Serif SC"/>
              </a:rPr>
              <a:t>, Inst Fetch</a:t>
            </a:r>
            <a:r>
              <a:rPr lang="zh-CN" altLang="en-US" sz="2000" b="0" i="0" dirty="0">
                <a:effectLst/>
                <a:latin typeface="Noto Serif SC"/>
              </a:rPr>
              <a:t>，从内存中获取指令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ID</a:t>
            </a:r>
            <a:r>
              <a:rPr lang="en-US" altLang="zh-CN" sz="2000" b="1" i="0" dirty="0">
                <a:effectLst/>
                <a:latin typeface="Noto Serif SC"/>
              </a:rPr>
              <a:t>, Inst Decode</a:t>
            </a:r>
            <a:r>
              <a:rPr lang="zh-CN" altLang="en-US" sz="2000" b="0" i="0" dirty="0">
                <a:effectLst/>
                <a:latin typeface="Noto Serif SC"/>
              </a:rPr>
              <a:t>，读取寄存器、指令译码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EX</a:t>
            </a:r>
            <a:r>
              <a:rPr lang="en-US" altLang="zh-CN" sz="2000" b="1" i="0" dirty="0">
                <a:effectLst/>
                <a:latin typeface="Noto Serif SC"/>
              </a:rPr>
              <a:t>, Execute</a:t>
            </a:r>
            <a:r>
              <a:rPr lang="zh-CN" altLang="en-US" sz="2000" b="0" i="0" dirty="0">
                <a:effectLst/>
                <a:latin typeface="Noto Serif SC"/>
              </a:rPr>
              <a:t>，计算操作结果和</a:t>
            </a:r>
            <a:r>
              <a:rPr lang="en-US" altLang="zh-CN" sz="2000" b="0" i="0" dirty="0">
                <a:effectLst/>
                <a:latin typeface="Noto Serif SC"/>
              </a:rPr>
              <a:t>/</a:t>
            </a:r>
            <a:r>
              <a:rPr lang="zh-CN" altLang="en-US" sz="2000" b="0" i="0" dirty="0">
                <a:effectLst/>
                <a:latin typeface="Noto Serif SC"/>
              </a:rPr>
              <a:t>或地址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MEM</a:t>
            </a:r>
            <a:r>
              <a:rPr lang="en-US" altLang="zh-CN" sz="2000" b="1" i="0" dirty="0">
                <a:effectLst/>
                <a:latin typeface="Noto Serif SC"/>
              </a:rPr>
              <a:t>, Memory</a:t>
            </a:r>
            <a:r>
              <a:rPr lang="zh-CN" altLang="en-US" sz="2000" b="0" i="0" dirty="0">
                <a:effectLst/>
                <a:latin typeface="Noto Serif SC"/>
              </a:rPr>
              <a:t>，内存存取（如果需要的话）</a:t>
            </a: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Noto Serif SC"/>
              </a:rPr>
              <a:t>WB</a:t>
            </a:r>
            <a:r>
              <a:rPr lang="en-US" altLang="zh-CN" sz="2000" b="1" i="0" dirty="0">
                <a:effectLst/>
                <a:latin typeface="Noto Serif SC"/>
              </a:rPr>
              <a:t>, Write Back</a:t>
            </a:r>
            <a:r>
              <a:rPr lang="zh-CN" altLang="en-US" sz="2000" b="0" i="0" dirty="0">
                <a:effectLst/>
                <a:latin typeface="Noto Serif SC"/>
              </a:rPr>
              <a:t>，将结果写回寄存器（如果需要的话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2262AA-4AC0-0658-6A42-E6361B9E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718049"/>
            <a:ext cx="6936449" cy="54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773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A75174-375D-0831-0591-1637D263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476672"/>
            <a:ext cx="9596391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806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7992F-CAA8-9519-2D3D-3705102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32" y="2564904"/>
            <a:ext cx="6984776" cy="1325563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rgbClr val="0070C0"/>
                </a:solidFill>
              </a:rPr>
              <a:t>流水线 </a:t>
            </a:r>
            <a:r>
              <a:rPr lang="en-US" altLang="zh-CN" sz="6600" b="1" dirty="0">
                <a:solidFill>
                  <a:srgbClr val="0070C0"/>
                </a:solidFill>
              </a:rPr>
              <a:t>CPU </a:t>
            </a:r>
            <a:r>
              <a:rPr lang="zh-CN" altLang="en-US" sz="6600" b="1" dirty="0">
                <a:solidFill>
                  <a:srgbClr val="0070C0"/>
                </a:solidFill>
              </a:rPr>
              <a:t>性能</a:t>
            </a:r>
          </a:p>
        </p:txBody>
      </p:sp>
    </p:spTree>
    <p:extLst>
      <p:ext uri="{BB962C8B-B14F-4D97-AF65-F5344CB8AC3E}">
        <p14:creationId xmlns:p14="http://schemas.microsoft.com/office/powerpoint/2010/main" val="3378564444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7688" y="63483"/>
            <a:ext cx="8544272" cy="936625"/>
          </a:xfrm>
        </p:spPr>
        <p:txBody>
          <a:bodyPr/>
          <a:lstStyle/>
          <a:p>
            <a:r>
              <a:rPr lang="en-US" altLang="zh-CN" sz="4000" dirty="0"/>
              <a:t>Something about control signals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000108"/>
            <a:ext cx="10081120" cy="4857784"/>
          </a:xfrm>
        </p:spPr>
        <p:txBody>
          <a:bodyPr/>
          <a:lstStyle/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Branch?</a:t>
            </a:r>
          </a:p>
          <a:p>
            <a:pPr lvl="1"/>
            <a:r>
              <a:rPr lang="en-US" altLang="zh-CN" sz="2000" dirty="0" err="1">
                <a:solidFill>
                  <a:srgbClr val="0000CC"/>
                </a:solidFill>
              </a:rPr>
              <a:t>EXE.branch</a:t>
            </a:r>
            <a:r>
              <a:rPr lang="en-US" altLang="zh-CN" sz="2000" dirty="0">
                <a:solidFill>
                  <a:srgbClr val="0000CC"/>
                </a:solidFill>
              </a:rPr>
              <a:t> ==1  or   </a:t>
            </a:r>
            <a:r>
              <a:rPr lang="en-US" altLang="zh-CN" sz="2000" dirty="0" err="1">
                <a:solidFill>
                  <a:srgbClr val="0000CC"/>
                </a:solidFill>
              </a:rPr>
              <a:t>Mem.branch</a:t>
            </a:r>
            <a:r>
              <a:rPr lang="en-US" altLang="zh-CN" sz="2000" dirty="0">
                <a:solidFill>
                  <a:srgbClr val="0000CC"/>
                </a:solidFill>
              </a:rPr>
              <a:t>  == 1 </a:t>
            </a:r>
          </a:p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</a:t>
            </a:r>
            <a:r>
              <a:rPr lang="en-US" altLang="zh-CN" sz="2000" dirty="0" err="1"/>
              <a:t>ALU</a:t>
            </a:r>
            <a:r>
              <a:rPr lang="en-US" altLang="zh-CN" sz="2000" dirty="0"/>
              <a:t> or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instruction ( has a destination reg.) ?</a:t>
            </a:r>
          </a:p>
          <a:p>
            <a:pPr lvl="1"/>
            <a:r>
              <a:rPr lang="en-US" altLang="zh-CN" sz="2000" dirty="0" err="1">
                <a:solidFill>
                  <a:srgbClr val="0000CC"/>
                </a:solidFill>
              </a:rPr>
              <a:t>EXE.Wreg</a:t>
            </a:r>
            <a:r>
              <a:rPr lang="en-US" altLang="zh-CN" sz="2000" dirty="0">
                <a:solidFill>
                  <a:srgbClr val="0000CC"/>
                </a:solidFill>
              </a:rPr>
              <a:t> ==1  or </a:t>
            </a:r>
            <a:r>
              <a:rPr lang="en-US" altLang="zh-CN" sz="2000" dirty="0" err="1">
                <a:solidFill>
                  <a:srgbClr val="0000CC"/>
                </a:solidFill>
              </a:rPr>
              <a:t>Mem.Wreg</a:t>
            </a:r>
            <a:r>
              <a:rPr lang="en-US" altLang="zh-CN" sz="2000" dirty="0">
                <a:solidFill>
                  <a:srgbClr val="0000CC"/>
                </a:solidFill>
              </a:rPr>
              <a:t> == 1 </a:t>
            </a:r>
          </a:p>
          <a:p>
            <a:r>
              <a:rPr lang="en-US" altLang="zh-CN" sz="2000" dirty="0"/>
              <a:t>How to know the instruction in EXE/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 is a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 ?</a:t>
            </a:r>
          </a:p>
          <a:p>
            <a:pPr lvl="1"/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EXE.Wreg</a:t>
            </a:r>
            <a:r>
              <a:rPr lang="en-US" altLang="zh-CN" sz="2000" dirty="0">
                <a:solidFill>
                  <a:srgbClr val="0000CC"/>
                </a:solidFill>
              </a:rPr>
              <a:t>==1 and </a:t>
            </a:r>
            <a:r>
              <a:rPr lang="en-US" altLang="zh-CN" sz="2000" dirty="0" err="1">
                <a:solidFill>
                  <a:srgbClr val="0000CC"/>
                </a:solidFill>
              </a:rPr>
              <a:t>Mem2Reg</a:t>
            </a:r>
            <a:r>
              <a:rPr lang="en-US" altLang="zh-CN" sz="2000" dirty="0">
                <a:solidFill>
                  <a:srgbClr val="0000CC"/>
                </a:solidFill>
              </a:rPr>
              <a:t> == 1</a:t>
            </a:r>
          </a:p>
          <a:p>
            <a:r>
              <a:rPr lang="en-US" altLang="zh-CN" sz="2400" dirty="0"/>
              <a:t>Which instruction has no </a:t>
            </a:r>
            <a:r>
              <a:rPr lang="en-US" altLang="zh-CN" sz="2400" dirty="0" err="1">
                <a:solidFill>
                  <a:srgbClr val="0000FF"/>
                </a:solidFill>
              </a:rPr>
              <a:t>rd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000" dirty="0" err="1">
                <a:solidFill>
                  <a:srgbClr val="0000FF"/>
                </a:solidFill>
              </a:rPr>
              <a:t>Sw</a:t>
            </a:r>
            <a:r>
              <a:rPr lang="en-US" altLang="zh-CN" sz="2000" dirty="0">
                <a:solidFill>
                  <a:srgbClr val="0000FF"/>
                </a:solidFill>
              </a:rPr>
              <a:t>, Branch</a:t>
            </a:r>
          </a:p>
          <a:p>
            <a:r>
              <a:rPr lang="en-US" altLang="zh-CN" sz="2400" dirty="0"/>
              <a:t>Which instruction has no </a:t>
            </a:r>
            <a:r>
              <a:rPr lang="en-US" altLang="zh-CN" sz="2400" dirty="0" err="1">
                <a:solidFill>
                  <a:srgbClr val="0000CC"/>
                </a:solidFill>
              </a:rPr>
              <a:t>rs</a:t>
            </a:r>
            <a:r>
              <a:rPr lang="en-US" altLang="zh-CN" sz="2400" dirty="0"/>
              <a:t> ?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JAL, LUI</a:t>
            </a:r>
          </a:p>
          <a:p>
            <a:r>
              <a:rPr lang="en-US" altLang="zh-CN" sz="2400" dirty="0"/>
              <a:t>Which instruction has </a:t>
            </a:r>
            <a:r>
              <a:rPr lang="en-US" altLang="zh-CN" sz="2400" dirty="0">
                <a:solidFill>
                  <a:srgbClr val="0000CC"/>
                </a:solidFill>
              </a:rPr>
              <a:t>rs2</a:t>
            </a:r>
            <a:r>
              <a:rPr lang="en-US" altLang="zh-CN" sz="2400" dirty="0"/>
              <a:t> as source register?</a:t>
            </a:r>
          </a:p>
          <a:p>
            <a:pPr lvl="1"/>
            <a:r>
              <a:rPr lang="en-US" altLang="zh-CN" sz="2000" dirty="0">
                <a:solidFill>
                  <a:srgbClr val="0000CC"/>
                </a:solidFill>
              </a:rPr>
              <a:t>ALU r-r,  Branch,  SW</a:t>
            </a:r>
          </a:p>
          <a:p>
            <a:pPr lvl="1">
              <a:buNone/>
            </a:pPr>
            <a:endParaRPr lang="zh-CN" alt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25791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9616" y="63484"/>
            <a:ext cx="8208912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Assumptions for calculation  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7408" y="1412776"/>
            <a:ext cx="9660852" cy="3437003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The ideal CPI on a pipelined processor is almost always </a:t>
            </a:r>
            <a:r>
              <a:rPr lang="en-US" altLang="zh-CN" sz="2800" dirty="0">
                <a:solidFill>
                  <a:srgbClr val="FF33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cs typeface="Times New Roman" panose="02020603050405020304" pitchFamily="18" charset="0"/>
              </a:rPr>
              <a:t>. (may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less than  or greater than</a:t>
            </a:r>
            <a:r>
              <a:rPr lang="en-US" altLang="zh-CN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   So </a:t>
            </a:r>
          </a:p>
          <a:p>
            <a:pPr eaLnBrk="1" hangingPunct="1"/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Ignore the overhead of pipelining clock cycle.</a:t>
            </a:r>
          </a:p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Pipe stages are ideal balanced.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424D1F0-D9E7-377C-572F-FC446B7170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932941"/>
              </p:ext>
            </p:extLst>
          </p:nvPr>
        </p:nvGraphicFramePr>
        <p:xfrm>
          <a:off x="2207568" y="2492896"/>
          <a:ext cx="80565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4" imgW="3644640" imgH="457200" progId="Equation.DSMT4">
                  <p:embed/>
                </p:oleObj>
              </mc:Choice>
              <mc:Fallback>
                <p:oleObj name="Equation" r:id="rId4" imgW="3644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7568" y="2492896"/>
                        <a:ext cx="8056563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347972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19536" y="1051372"/>
            <a:ext cx="828092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/>
              <a:t>Performance of pipeline with stalls</a:t>
            </a:r>
          </a:p>
        </p:txBody>
      </p:sp>
      <p:pic>
        <p:nvPicPr>
          <p:cNvPr id="89092" name="Picture 4" descr="chap3_2-2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3216" y="1941959"/>
            <a:ext cx="7543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093" name="Picture 5" descr="chap3_2-3new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83832" y="3132584"/>
            <a:ext cx="5791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5171256" y="4162400"/>
            <a:ext cx="50292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8252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47728" y="107934"/>
            <a:ext cx="7848872" cy="936625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en-US" altLang="zh-CN" sz="3200" dirty="0"/>
              <a:t>Case of single-cycle implementation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20" y="1142984"/>
            <a:ext cx="8642350" cy="5334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cs typeface="Times New Roman" panose="02020603050405020304" pitchFamily="18" charset="0"/>
              </a:rPr>
              <a:t>CPI </a:t>
            </a:r>
            <a:r>
              <a:rPr lang="en-US" altLang="zh-CN" sz="2800" dirty="0" err="1">
                <a:cs typeface="Times New Roman" panose="02020603050405020304" pitchFamily="18" charset="0"/>
              </a:rPr>
              <a:t>unpipelined</a:t>
            </a:r>
            <a:r>
              <a:rPr lang="en-US" altLang="zh-CN" sz="2800" dirty="0">
                <a:cs typeface="Times New Roman" panose="02020603050405020304" pitchFamily="18" charset="0"/>
              </a:rPr>
              <a:t>  = 1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863754" y="2012950"/>
            <a:ext cx="4736301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cycle pipelined =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592552" y="1795452"/>
            <a:ext cx="39024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kumimoji="1" lang="en-US" altLang="zh-CN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cycle </a:t>
            </a:r>
            <a:r>
              <a:rPr kumimoji="1" lang="en-US" altLang="zh-CN" sz="28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unpipelined</a:t>
            </a:r>
            <a:endParaRPr kumimoji="1"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depth</a:t>
            </a:r>
          </a:p>
        </p:txBody>
      </p:sp>
      <p:pic>
        <p:nvPicPr>
          <p:cNvPr id="91142" name="Picture 6" descr="b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06896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3" name="Picture 7" descr="chap3_2-6n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509120"/>
            <a:ext cx="5638800" cy="1219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230062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25279" y="192195"/>
            <a:ext cx="10513168" cy="91757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2900" dirty="0"/>
              <a:t>Machine without structural hazards will always have a lower CPI</a:t>
            </a:r>
          </a:p>
        </p:txBody>
      </p:sp>
      <p:sp>
        <p:nvSpPr>
          <p:cNvPr id="2867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525279" y="944724"/>
            <a:ext cx="10827305" cy="4284476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Data reference constitute 40% of the mix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Ideal CPI ignoring the structural hazard is 1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 processor with the structural hazard has a clock rate that is 1.05 times higher than that of a processor without structural hazard.</a:t>
            </a:r>
          </a:p>
          <a:p>
            <a:r>
              <a:rPr lang="en-US" altLang="zh-CN" sz="2800" dirty="0">
                <a:cs typeface="Times New Roman" panose="02020603050405020304" pitchFamily="18" charset="0"/>
              </a:rPr>
              <a:t>Answer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Average instruction time = </a:t>
            </a:r>
            <a:r>
              <a:rPr lang="en-US" altLang="zh-CN" sz="2400" dirty="0" err="1">
                <a:cs typeface="Times New Roman" panose="02020603050405020304" pitchFamily="18" charset="0"/>
              </a:rPr>
              <a:t>CPI</a:t>
            </a:r>
            <a:r>
              <a:rPr lang="en-US" altLang="zh-CN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Clock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cycle time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=(1+0.4 1) </a:t>
            </a:r>
            <a:r>
              <a:rPr lang="en-US" altLang="zh-CN" sz="2400" b="1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r>
              <a:rPr lang="en-US" altLang="zh-CN" sz="2400" b="1" baseline="-18000" dirty="0" err="1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ideal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/1.05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= 1.3  </a:t>
            </a:r>
            <a:r>
              <a:rPr lang="en-US" altLang="zh-CN" sz="2400" dirty="0" err="1">
                <a:cs typeface="Times New Roman" panose="02020603050405020304" pitchFamily="18" charset="0"/>
                <a:sym typeface="Symbol" panose="05050102010706020507" pitchFamily="18" charset="2"/>
              </a:rPr>
              <a:t>Cc</a:t>
            </a:r>
            <a:r>
              <a:rPr lang="en-US" altLang="zh-CN" sz="2400" baseline="-18000" dirty="0" err="1">
                <a:cs typeface="Times New Roman" panose="02020603050405020304" pitchFamily="18" charset="0"/>
                <a:sym typeface="Symbol" panose="05050102010706020507" pitchFamily="18" charset="2"/>
              </a:rPr>
              <a:t>ideal</a:t>
            </a:r>
            <a:endParaRPr lang="en-US" altLang="zh-CN" sz="2400" baseline="-180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lang="en-US" altLang="zh-CN" sz="2400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Clearly, </a:t>
            </a: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the processor without the structural hazard is faster.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8864DFA-F323-80FF-F6F0-54ACCF1C3C8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35360" y="5085184"/>
            <a:ext cx="74888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Why allow machine  with structural hazard ?</a:t>
            </a:r>
            <a:endParaRPr lang="en-US" altLang="zh-CN" sz="320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06DE83-D83E-38F7-E166-2E69B141F600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271464" y="5629639"/>
            <a:ext cx="2448272" cy="1036166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节约成本</a:t>
            </a:r>
            <a:r>
              <a:rPr lang="en-US" altLang="zh-CN">
                <a:solidFill>
                  <a:srgbClr val="FF33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减少延时</a:t>
            </a:r>
            <a:endParaRPr lang="en-US" altLang="zh-CN" dirty="0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96100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84439" y="404664"/>
            <a:ext cx="10441160" cy="9175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Example: impact of structural hazard to performance</a:t>
            </a:r>
          </a:p>
        </p:txBody>
      </p:sp>
      <p:sp>
        <p:nvSpPr>
          <p:cNvPr id="30723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1384439" y="2276872"/>
            <a:ext cx="8642350" cy="47958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/>
              <a:t>Example</a:t>
            </a:r>
          </a:p>
          <a:p>
            <a:pPr lvl="1"/>
            <a:r>
              <a:rPr lang="en-US" altLang="zh-CN" sz="2400" dirty="0"/>
              <a:t>The function unit time of FP multiplier</a:t>
            </a:r>
            <a:r>
              <a:rPr lang="zh-CN" altLang="en-US" sz="2400" dirty="0"/>
              <a:t>浮点数乘法器</a:t>
            </a:r>
            <a:r>
              <a:rPr lang="en-US" altLang="zh-CN" sz="2400" dirty="0"/>
              <a:t> is 6 clock cycles</a:t>
            </a:r>
          </a:p>
          <a:p>
            <a:pPr lvl="1"/>
            <a:r>
              <a:rPr lang="en-US" altLang="zh-CN" sz="2400" dirty="0"/>
              <a:t>FP multiply has a frequency of 14% in a </a:t>
            </a:r>
            <a:r>
              <a:rPr lang="en-US" altLang="zh-CN" sz="2400" dirty="0" err="1"/>
              <a:t>SPECfp</a:t>
            </a:r>
            <a:r>
              <a:rPr lang="en-US" altLang="zh-CN" sz="2400" dirty="0"/>
              <a:t> benchmark</a:t>
            </a:r>
          </a:p>
          <a:p>
            <a:pPr lvl="1"/>
            <a:r>
              <a:rPr lang="en-US" altLang="zh-CN" sz="2400" dirty="0"/>
              <a:t>Will the structural </a:t>
            </a:r>
            <a:r>
              <a:rPr lang="en-US" altLang="zh-CN" sz="2400" dirty="0" err="1"/>
              <a:t>hzard</a:t>
            </a:r>
            <a:r>
              <a:rPr lang="en-US" altLang="zh-CN" sz="2400" dirty="0"/>
              <a:t> have a large performance impact on the </a:t>
            </a:r>
            <a:r>
              <a:rPr lang="en-US" altLang="zh-CN" sz="2400" dirty="0" err="1"/>
              <a:t>SPECfp</a:t>
            </a:r>
            <a:r>
              <a:rPr lang="en-US" altLang="zh-CN" sz="2400" dirty="0"/>
              <a:t> benchmark?</a:t>
            </a:r>
          </a:p>
          <a:p>
            <a:pPr lvl="1"/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67684209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15680" y="115888"/>
            <a:ext cx="6136233" cy="936625"/>
          </a:xfrm>
        </p:spPr>
        <p:txBody>
          <a:bodyPr/>
          <a:lstStyle/>
          <a:p>
            <a:r>
              <a:rPr lang="en-US" altLang="zh-CN" dirty="0"/>
              <a:t>Answer to the example</a:t>
            </a:r>
          </a:p>
        </p:txBody>
      </p:sp>
      <p:sp>
        <p:nvSpPr>
          <p:cNvPr id="13315" name="Rectangle 3"/>
          <p:cNvSpPr>
            <a:spLocks noGrp="1" noRot="1" noChangeArrowheads="1"/>
          </p:cNvSpPr>
          <p:nvPr>
            <p:ph idx="1"/>
          </p:nvPr>
        </p:nvSpPr>
        <p:spPr bwMode="auto">
          <a:xfrm>
            <a:off x="695400" y="1052513"/>
            <a:ext cx="9972600" cy="510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In the best case:</a:t>
            </a:r>
            <a:r>
              <a:rPr lang="en-US" altLang="zh-CN" sz="2800" dirty="0">
                <a:cs typeface="Times New Roman" panose="02020603050405020304" pitchFamily="18" charset="0"/>
              </a:rPr>
              <a:t> FP multiplies are distributed uniformly.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There is one multiply in every 7 clock.    1/14%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Then there will be no structural </a:t>
            </a:r>
            <a:r>
              <a:rPr lang="en-US" altLang="zh-CN" sz="2400" dirty="0" err="1">
                <a:cs typeface="Times New Roman" panose="02020603050405020304" pitchFamily="18" charset="0"/>
              </a:rPr>
              <a:t>hazard,then</a:t>
            </a:r>
            <a:r>
              <a:rPr lang="en-US" altLang="zh-CN" sz="2400" dirty="0">
                <a:cs typeface="Times New Roman" panose="02020603050405020304" pitchFamily="18" charset="0"/>
              </a:rPr>
              <a:t> there is no performance penalty at all.</a:t>
            </a:r>
          </a:p>
          <a:p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In the worst case:</a:t>
            </a:r>
            <a:r>
              <a:rPr lang="en-US" altLang="zh-CN" sz="2800" dirty="0">
                <a:cs typeface="Times New Roman" panose="02020603050405020304" pitchFamily="18" charset="0"/>
              </a:rPr>
              <a:t> the multiplies are all clustered with no intervening instructions.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Then every multiply instruction have to stall 5 clock cycles to wait for the multiplier be released. </a:t>
            </a:r>
          </a:p>
          <a:p>
            <a:pPr lvl="1"/>
            <a:r>
              <a:rPr lang="en-US" altLang="zh-CN" sz="2400" dirty="0">
                <a:cs typeface="Times New Roman" panose="02020603050405020304" pitchFamily="18" charset="0"/>
              </a:rPr>
              <a:t>The CPI will increase 70% to 1.7, if the ideal CPI is 1. </a:t>
            </a:r>
          </a:p>
        </p:txBody>
      </p:sp>
    </p:spTree>
    <p:extLst>
      <p:ext uri="{BB962C8B-B14F-4D97-AF65-F5344CB8AC3E}">
        <p14:creationId xmlns:p14="http://schemas.microsoft.com/office/powerpoint/2010/main" val="4096716548"/>
      </p:ext>
    </p:extLst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8047" y="116632"/>
            <a:ext cx="9144000" cy="981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3600" dirty="0"/>
              <a:t> performance influence of load stall</a:t>
            </a:r>
            <a:r>
              <a:rPr lang="en-US" altLang="zh-CN" dirty="0"/>
              <a:t> </a:t>
            </a:r>
          </a:p>
        </p:txBody>
      </p:sp>
      <p:sp>
        <p:nvSpPr>
          <p:cNvPr id="64515" name="Rectangle 3"/>
          <p:cNvSpPr>
            <a:spLocks noGrp="1" noRot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Assume 30% of the instructions are loads.</a:t>
            </a:r>
            <a:r>
              <a:rPr lang="en-US" altLang="zh-CN" sz="2400" dirty="0"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Half the time, instruction following a load instruction depends on the result of the load.</a:t>
            </a:r>
            <a:r>
              <a:rPr lang="en-US" altLang="zh-CN" sz="2400" dirty="0"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If hazard </a:t>
            </a:r>
            <a:r>
              <a:rPr lang="en-US" altLang="zh-CN" sz="2400" u="sng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causes a single cycle delay</a:t>
            </a:r>
            <a:r>
              <a:rPr lang="en-US" altLang="zh-CN" sz="2400" dirty="0">
                <a:solidFill>
                  <a:srgbClr val="000000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, how much faster is the ideal pipeline ?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cs typeface="Times New Roman" panose="02020603050405020304" pitchFamily="18" charset="0"/>
              </a:rPr>
              <a:t>Answer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CPI = 1+30%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50% </a:t>
            </a:r>
            <a:r>
              <a:rPr lang="en-US" altLang="zh-CN" b="1" dirty="0"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1=1.15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The performance decrease about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15%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due to load stall.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2C3EDF-1209-50F2-700B-CB62159F51EA}"/>
              </a:ext>
            </a:extLst>
          </p:cNvPr>
          <p:cNvSpPr txBox="1"/>
          <p:nvPr/>
        </p:nvSpPr>
        <p:spPr>
          <a:xfrm>
            <a:off x="1127448" y="573325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好的编译器，在编译的时候会自动调整一些指令的顺序，使得执行被优化</a:t>
            </a:r>
          </a:p>
        </p:txBody>
      </p:sp>
    </p:spTree>
    <p:extLst>
      <p:ext uri="{BB962C8B-B14F-4D97-AF65-F5344CB8AC3E}">
        <p14:creationId xmlns:p14="http://schemas.microsoft.com/office/powerpoint/2010/main" val="3893195395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352" y="382724"/>
            <a:ext cx="5979096" cy="33265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ea typeface="宋体" panose="02010600030101010101" pitchFamily="2" charset="-122"/>
              </a:rPr>
              <a:t>完整流水线数据通路</a:t>
            </a:r>
            <a:endParaRPr lang="zh-CN" altLang="en-US" sz="3200" dirty="0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40768"/>
            <a:ext cx="9217024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68578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340768"/>
            <a:ext cx="9987584" cy="460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4">
            <a:extLst>
              <a:ext uri="{FF2B5EF4-FFF2-40B4-BE49-F238E27FC236}">
                <a16:creationId xmlns:a16="http://schemas.microsoft.com/office/drawing/2014/main" id="{D832D885-2E4D-3760-107A-7633A724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3933056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A13F3B9F-247C-BF66-F498-A5719E354103}"/>
              </a:ext>
            </a:extLst>
          </p:cNvPr>
          <p:cNvSpPr>
            <a:spLocks/>
          </p:cNvSpPr>
          <p:nvPr/>
        </p:nvSpPr>
        <p:spPr bwMode="auto">
          <a:xfrm>
            <a:off x="1316009" y="4869160"/>
            <a:ext cx="1892056" cy="1450231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58D12D-29C3-2C3D-FE5E-090A0AFD15A0}"/>
              </a:ext>
            </a:extLst>
          </p:cNvPr>
          <p:cNvSpPr txBox="1"/>
          <p:nvPr/>
        </p:nvSpPr>
        <p:spPr>
          <a:xfrm>
            <a:off x="1363384" y="5009499"/>
            <a:ext cx="1892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如果地址不传递。则地址不见了，原来单周期是从</a:t>
            </a:r>
            <a:r>
              <a:rPr lang="en-US" altLang="zh-CN" sz="1400" dirty="0"/>
              <a:t>PC</a:t>
            </a:r>
            <a:r>
              <a:rPr lang="zh-CN" altLang="en-US" sz="1400" dirty="0"/>
              <a:t>里面来的，现在</a:t>
            </a:r>
            <a:r>
              <a:rPr lang="en-US" altLang="zh-CN" sz="1400" dirty="0"/>
              <a:t>PC</a:t>
            </a:r>
            <a:r>
              <a:rPr lang="zh-CN" altLang="en-US" sz="1400" dirty="0"/>
              <a:t>已经刷新过了（</a:t>
            </a:r>
            <a:r>
              <a:rPr lang="en-US" altLang="zh-CN" sz="1400" dirty="0" err="1"/>
              <a:t>rd</a:t>
            </a:r>
            <a:r>
              <a:rPr lang="zh-CN" altLang="en-US" sz="1400" dirty="0"/>
              <a:t>只会第五步用）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C873E6-2427-26A3-CC77-535CC598E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49" y="5008429"/>
            <a:ext cx="835606" cy="9400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C0BD10-E703-248E-EA96-CB6CC545AE0A}"/>
              </a:ext>
            </a:extLst>
          </p:cNvPr>
          <p:cNvSpPr txBox="1"/>
          <p:nvPr/>
        </p:nvSpPr>
        <p:spPr>
          <a:xfrm>
            <a:off x="331248" y="5994384"/>
            <a:ext cx="75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原先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B8942E9-61B9-66C5-F51A-65BAE9CF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64" y="288769"/>
            <a:ext cx="9721080" cy="620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注意写回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WB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阶段写回数据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61824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364" y="288769"/>
            <a:ext cx="9721080" cy="62068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注意写回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MEM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阶段判断是否发生跳转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00" y="1485275"/>
            <a:ext cx="8872800" cy="486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A9C1A9B-F5C5-EC6A-E9F3-5D21F6696DEF}"/>
              </a:ext>
            </a:extLst>
          </p:cNvPr>
          <p:cNvSpPr txBox="1"/>
          <p:nvPr/>
        </p:nvSpPr>
        <p:spPr>
          <a:xfrm>
            <a:off x="4583832" y="263691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产生控制信号</a:t>
            </a:r>
          </a:p>
        </p:txBody>
      </p:sp>
    </p:spTree>
    <p:extLst>
      <p:ext uri="{BB962C8B-B14F-4D97-AF65-F5344CB8AC3E}">
        <p14:creationId xmlns:p14="http://schemas.microsoft.com/office/powerpoint/2010/main" val="859774425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00048"/>
            <a:ext cx="7927653" cy="520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479376" y="4785453"/>
            <a:ext cx="180020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Right-to-left flow leads to hazards</a:t>
            </a:r>
            <a:endParaRPr lang="en-AU" altLang="zh-CN" sz="2000" dirty="0">
              <a:solidFill>
                <a:srgbClr val="FF0000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92220" y="1343203"/>
            <a:ext cx="6480720" cy="2664296"/>
            <a:chOff x="1343472" y="1236838"/>
            <a:chExt cx="6480720" cy="2664296"/>
          </a:xfrm>
        </p:grpSpPr>
        <p:grpSp>
          <p:nvGrpSpPr>
            <p:cNvPr id="28" name="组合 27"/>
            <p:cNvGrpSpPr/>
            <p:nvPr/>
          </p:nvGrpSpPr>
          <p:grpSpPr>
            <a:xfrm>
              <a:off x="1343472" y="1236838"/>
              <a:ext cx="6480720" cy="2664296"/>
              <a:chOff x="1703512" y="1340768"/>
              <a:chExt cx="6480720" cy="266429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7680176" y="3212976"/>
                <a:ext cx="50405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8184232" y="1340768"/>
                <a:ext cx="0" cy="187220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3791744" y="1412776"/>
                <a:ext cx="43924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791744" y="1412776"/>
                <a:ext cx="0" cy="86409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1703512" y="2276872"/>
                <a:ext cx="208823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703512" y="2276872"/>
                <a:ext cx="0" cy="17281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直接连接符 26"/>
            <p:cNvCxnSpPr/>
            <p:nvPr/>
          </p:nvCxnSpPr>
          <p:spPr>
            <a:xfrm>
              <a:off x="1343472" y="3901134"/>
              <a:ext cx="144016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4367808" y="4437485"/>
            <a:ext cx="5263358" cy="1871835"/>
            <a:chOff x="4367808" y="4437112"/>
            <a:chExt cx="5263358" cy="1871835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9631165" y="4437112"/>
              <a:ext cx="0" cy="187183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4367808" y="6308947"/>
              <a:ext cx="52633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flipV="1">
              <a:off x="4367808" y="4581128"/>
              <a:ext cx="0" cy="172781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367808" y="4581128"/>
              <a:ext cx="216024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793727"/>
      </p:ext>
    </p:extLst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390412" y="0"/>
            <a:ext cx="8280920" cy="981075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performance issues in pipelining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055440" y="1484784"/>
            <a:ext cx="9180511" cy="2880320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Latency</a:t>
            </a:r>
            <a:r>
              <a:rPr lang="en-US" altLang="zh-CN" sz="2600" dirty="0">
                <a:cs typeface="Times New Roman" panose="02020603050405020304" pitchFamily="18" charset="0"/>
              </a:rPr>
              <a:t>:   </a:t>
            </a:r>
            <a:r>
              <a:rPr lang="zh-CN" altLang="en-US" sz="2000" dirty="0">
                <a:cs typeface="Times New Roman" panose="02020603050405020304" pitchFamily="18" charset="0"/>
              </a:rPr>
              <a:t>流水线中每条指令的执行时间并没有减少，反而总是比非流水线机器长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Imbalance </a:t>
            </a:r>
            <a:r>
              <a:rPr lang="zh-CN" altLang="en-US" sz="2000" dirty="0">
                <a:cs typeface="Times New Roman" panose="02020603050405020304" pitchFamily="18" charset="0"/>
              </a:rPr>
              <a:t>阶段之间会降低性能 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Overhead  </a:t>
            </a:r>
            <a:r>
              <a:rPr lang="zh-CN" altLang="en-US" sz="2000" dirty="0">
                <a:cs typeface="Times New Roman" panose="02020603050405020304" pitchFamily="18" charset="0"/>
              </a:rPr>
              <a:t>寄存器延迟和时钟偏移引起的上升也有助于机器周期的下限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Pipeline hazards  </a:t>
            </a:r>
            <a:r>
              <a:rPr lang="zh-CN" altLang="en-US" sz="2000" dirty="0">
                <a:cs typeface="Times New Roman" panose="02020603050405020304" pitchFamily="18" charset="0"/>
              </a:rPr>
              <a:t>是管道的主要障碍，阻碍机器达到理想性能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600" dirty="0">
                <a:cs typeface="Times New Roman" panose="02020603050405020304" pitchFamily="18" charset="0"/>
              </a:rPr>
              <a:t>Time to “</a:t>
            </a:r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fill</a:t>
            </a:r>
            <a:r>
              <a:rPr lang="en-US" altLang="zh-CN" sz="2600" dirty="0">
                <a:cs typeface="Times New Roman" panose="02020603050405020304" pitchFamily="18" charset="0"/>
              </a:rPr>
              <a:t>” pipeline and time to “</a:t>
            </a:r>
            <a:r>
              <a:rPr lang="en-US" altLang="zh-CN" sz="2600" dirty="0">
                <a:solidFill>
                  <a:srgbClr val="FF3300"/>
                </a:solidFill>
                <a:cs typeface="Times New Roman" panose="02020603050405020304" pitchFamily="18" charset="0"/>
              </a:rPr>
              <a:t>drain</a:t>
            </a:r>
            <a:r>
              <a:rPr lang="en-US" altLang="zh-CN" sz="2600" dirty="0">
                <a:cs typeface="Times New Roman" panose="02020603050405020304" pitchFamily="18" charset="0"/>
              </a:rPr>
              <a:t>” it reduces speedup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93959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ZJU_CS">
  <a:themeElements>
    <a:clrScheme name="ZJU_C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ZJU_CS">
      <a:majorFont>
        <a:latin typeface="Arial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ZJU_C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JU_C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JU_C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3086</TotalTime>
  <Words>2257</Words>
  <Application>Microsoft Office PowerPoint</Application>
  <PresentationFormat>宽屏</PresentationFormat>
  <Paragraphs>432</Paragraphs>
  <Slides>49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9" baseType="lpstr">
      <vt:lpstr>Noto Serif SC</vt:lpstr>
      <vt:lpstr>等线</vt:lpstr>
      <vt:lpstr>等线 Light</vt:lpstr>
      <vt:lpstr>Arial</vt:lpstr>
      <vt:lpstr>Bahnschrift</vt:lpstr>
      <vt:lpstr>Calibri</vt:lpstr>
      <vt:lpstr>Comic Sans MS</vt:lpstr>
      <vt:lpstr>Courier New</vt:lpstr>
      <vt:lpstr>Impact</vt:lpstr>
      <vt:lpstr>Lucida Console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ZJU_CS</vt:lpstr>
      <vt:lpstr>Office 主题​​</vt:lpstr>
      <vt:lpstr>Equation</vt:lpstr>
      <vt:lpstr>PowerPoint 演示文稿</vt:lpstr>
      <vt:lpstr>Why pipelining : conclusion</vt:lpstr>
      <vt:lpstr>PowerPoint 演示文稿</vt:lpstr>
      <vt:lpstr>PowerPoint 演示文稿</vt:lpstr>
      <vt:lpstr>完整流水线数据通路</vt:lpstr>
      <vt:lpstr>注意写回1：WB 阶段写回数据</vt:lpstr>
      <vt:lpstr>注意写回2：MEM 阶段判断是否发生跳转</vt:lpstr>
      <vt:lpstr>PowerPoint 演示文稿</vt:lpstr>
      <vt:lpstr>performance issues in pipelining</vt:lpstr>
      <vt:lpstr>多周期视图</vt:lpstr>
      <vt:lpstr>Hazard 冒险</vt:lpstr>
      <vt:lpstr>Hazards</vt:lpstr>
      <vt:lpstr>Structural Hazard</vt:lpstr>
      <vt:lpstr>PowerPoint 演示文稿</vt:lpstr>
      <vt:lpstr>PowerPoint 演示文稿</vt:lpstr>
      <vt:lpstr>PowerPoint 演示文稿</vt:lpstr>
      <vt:lpstr>PowerPoint 演示文稿</vt:lpstr>
      <vt:lpstr>Detecting the Need to Forward</vt:lpstr>
      <vt:lpstr>Forwarding Paths</vt:lpstr>
      <vt:lpstr>Double Data Hazard</vt:lpstr>
      <vt:lpstr>修改条件判断语句</vt:lpstr>
      <vt:lpstr>解决二次冲突的forwarding的数据通路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Datapath with Hazard Detection</vt:lpstr>
      <vt:lpstr>PowerPoint 演示文稿</vt:lpstr>
      <vt:lpstr>  Stalls greatly hurt the performance </vt:lpstr>
      <vt:lpstr>Predict –not-taken</vt:lpstr>
      <vt:lpstr>Branch Computation more Forward</vt:lpstr>
      <vt:lpstr>Control Hazards – Branch Instruction</vt:lpstr>
      <vt:lpstr>Flushing : need only to insert   1 stall</vt:lpstr>
      <vt:lpstr>PowerPoint 演示文稿</vt:lpstr>
      <vt:lpstr>PowerPoint 演示文稿</vt:lpstr>
      <vt:lpstr>PowerPoint 演示文稿</vt:lpstr>
      <vt:lpstr>PowerPoint 演示文稿</vt:lpstr>
      <vt:lpstr>流水线 CPU 性能</vt:lpstr>
      <vt:lpstr>Something about control signals</vt:lpstr>
      <vt:lpstr>Assumptions for calculation  </vt:lpstr>
      <vt:lpstr>Performance of pipeline with stalls</vt:lpstr>
      <vt:lpstr> Case of single-cycle implementation</vt:lpstr>
      <vt:lpstr>Machine without structural hazards will always have a lower CPI</vt:lpstr>
      <vt:lpstr>Example: impact of structural hazard to performance</vt:lpstr>
      <vt:lpstr>Answer to the example</vt:lpstr>
      <vt:lpstr> performance influence of load stall </vt:lpstr>
    </vt:vector>
  </TitlesOfParts>
  <Company>zjucs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jxh</dc:creator>
  <cp:lastModifiedBy>炜 周</cp:lastModifiedBy>
  <cp:revision>309</cp:revision>
  <dcterms:created xsi:type="dcterms:W3CDTF">2011-05-08T15:47:12Z</dcterms:created>
  <dcterms:modified xsi:type="dcterms:W3CDTF">2024-06-21T04:34:58Z</dcterms:modified>
</cp:coreProperties>
</file>