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 id="2147483870" r:id="rId2"/>
    <p:sldMasterId id="2147483882" r:id="rId3"/>
    <p:sldMasterId id="2147483894" r:id="rId4"/>
    <p:sldMasterId id="2147483908" r:id="rId5"/>
    <p:sldMasterId id="2147483923" r:id="rId6"/>
    <p:sldMasterId id="2147483939" r:id="rId7"/>
  </p:sldMasterIdLst>
  <p:notesMasterIdLst>
    <p:notesMasterId r:id="rId103"/>
  </p:notesMasterIdLst>
  <p:handoutMasterIdLst>
    <p:handoutMasterId r:id="rId104"/>
  </p:handoutMasterIdLst>
  <p:sldIdLst>
    <p:sldId id="416" r:id="rId8"/>
    <p:sldId id="304" r:id="rId9"/>
    <p:sldId id="569" r:id="rId10"/>
    <p:sldId id="424" r:id="rId11"/>
    <p:sldId id="426" r:id="rId12"/>
    <p:sldId id="570" r:id="rId13"/>
    <p:sldId id="329" r:id="rId14"/>
    <p:sldId id="330" r:id="rId15"/>
    <p:sldId id="331" r:id="rId16"/>
    <p:sldId id="332" r:id="rId17"/>
    <p:sldId id="333" r:id="rId18"/>
    <p:sldId id="428" r:id="rId19"/>
    <p:sldId id="572" r:id="rId20"/>
    <p:sldId id="450" r:id="rId21"/>
    <p:sldId id="465" r:id="rId22"/>
    <p:sldId id="466" r:id="rId23"/>
    <p:sldId id="467" r:id="rId24"/>
    <p:sldId id="468" r:id="rId25"/>
    <p:sldId id="469" r:id="rId26"/>
    <p:sldId id="470" r:id="rId27"/>
    <p:sldId id="471" r:id="rId28"/>
    <p:sldId id="472" r:id="rId29"/>
    <p:sldId id="473" r:id="rId30"/>
    <p:sldId id="474" r:id="rId31"/>
    <p:sldId id="475" r:id="rId32"/>
    <p:sldId id="476" r:id="rId33"/>
    <p:sldId id="477" r:id="rId34"/>
    <p:sldId id="478" r:id="rId35"/>
    <p:sldId id="490" r:id="rId36"/>
    <p:sldId id="496" r:id="rId37"/>
    <p:sldId id="479" r:id="rId38"/>
    <p:sldId id="485" r:id="rId39"/>
    <p:sldId id="487" r:id="rId40"/>
    <p:sldId id="486" r:id="rId41"/>
    <p:sldId id="488" r:id="rId42"/>
    <p:sldId id="489" r:id="rId43"/>
    <p:sldId id="573" r:id="rId44"/>
    <p:sldId id="482" r:id="rId45"/>
    <p:sldId id="451" r:id="rId46"/>
    <p:sldId id="460" r:id="rId47"/>
    <p:sldId id="461" r:id="rId48"/>
    <p:sldId id="462" r:id="rId49"/>
    <p:sldId id="505" r:id="rId50"/>
    <p:sldId id="484" r:id="rId51"/>
    <p:sldId id="535" r:id="rId52"/>
    <p:sldId id="536" r:id="rId53"/>
    <p:sldId id="537" r:id="rId54"/>
    <p:sldId id="538" r:id="rId55"/>
    <p:sldId id="463" r:id="rId56"/>
    <p:sldId id="464" r:id="rId57"/>
    <p:sldId id="574" r:id="rId58"/>
    <p:sldId id="539" r:id="rId59"/>
    <p:sldId id="540" r:id="rId60"/>
    <p:sldId id="541" r:id="rId61"/>
    <p:sldId id="542" r:id="rId62"/>
    <p:sldId id="543" r:id="rId63"/>
    <p:sldId id="544" r:id="rId64"/>
    <p:sldId id="545" r:id="rId65"/>
    <p:sldId id="546" r:id="rId66"/>
    <p:sldId id="547" r:id="rId67"/>
    <p:sldId id="548" r:id="rId68"/>
    <p:sldId id="549" r:id="rId69"/>
    <p:sldId id="550" r:id="rId70"/>
    <p:sldId id="551" r:id="rId71"/>
    <p:sldId id="552" r:id="rId72"/>
    <p:sldId id="553" r:id="rId73"/>
    <p:sldId id="554" r:id="rId74"/>
    <p:sldId id="555" r:id="rId75"/>
    <p:sldId id="556" r:id="rId76"/>
    <p:sldId id="557" r:id="rId77"/>
    <p:sldId id="558" r:id="rId78"/>
    <p:sldId id="559" r:id="rId79"/>
    <p:sldId id="560" r:id="rId80"/>
    <p:sldId id="561" r:id="rId81"/>
    <p:sldId id="562" r:id="rId82"/>
    <p:sldId id="563" r:id="rId83"/>
    <p:sldId id="564" r:id="rId84"/>
    <p:sldId id="565" r:id="rId85"/>
    <p:sldId id="566" r:id="rId86"/>
    <p:sldId id="575" r:id="rId87"/>
    <p:sldId id="508" r:id="rId88"/>
    <p:sldId id="338" r:id="rId89"/>
    <p:sldId id="339" r:id="rId90"/>
    <p:sldId id="341" r:id="rId91"/>
    <p:sldId id="342" r:id="rId92"/>
    <p:sldId id="343" r:id="rId93"/>
    <p:sldId id="344" r:id="rId94"/>
    <p:sldId id="345" r:id="rId95"/>
    <p:sldId id="348" r:id="rId96"/>
    <p:sldId id="347" r:id="rId97"/>
    <p:sldId id="351" r:id="rId98"/>
    <p:sldId id="349" r:id="rId99"/>
    <p:sldId id="350" r:id="rId100"/>
    <p:sldId id="355" r:id="rId101"/>
    <p:sldId id="354" r:id="rId102"/>
  </p:sldIdLst>
  <p:sldSz cx="12192000" cy="6858000"/>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3300"/>
    <a:srgbClr val="00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81141" autoAdjust="0"/>
  </p:normalViewPr>
  <p:slideViewPr>
    <p:cSldViewPr>
      <p:cViewPr varScale="1">
        <p:scale>
          <a:sx n="70" d="100"/>
          <a:sy n="70" d="100"/>
        </p:scale>
        <p:origin x="1142"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02"/>
    </p:cViewPr>
  </p:sorterViewPr>
  <p:notesViewPr>
    <p:cSldViewPr>
      <p:cViewPr varScale="1">
        <p:scale>
          <a:sx n="84" d="100"/>
          <a:sy n="84" d="100"/>
        </p:scale>
        <p:origin x="-2148"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07" Type="http://schemas.openxmlformats.org/officeDocument/2006/relationships/theme" Target="theme/theme1.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viewProps" Target="view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vl1pPr>
          </a:lstStyle>
          <a:p>
            <a:pPr>
              <a:defRPr/>
            </a:pPr>
            <a:endParaRPr lang="en-US" altLang="zh-CN"/>
          </a:p>
        </p:txBody>
      </p:sp>
      <p:sp>
        <p:nvSpPr>
          <p:cNvPr id="101379" name="Rectangle 3"/>
          <p:cNvSpPr>
            <a:spLocks noGrp="1" noChangeArrowheads="1"/>
          </p:cNvSpPr>
          <p:nvPr>
            <p:ph type="dt" sz="quarter" idx="1"/>
          </p:nvPr>
        </p:nvSpPr>
        <p:spPr bwMode="auto">
          <a:xfrm>
            <a:off x="4022937"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vl1pPr>
          </a:lstStyle>
          <a:p>
            <a:pPr>
              <a:defRPr/>
            </a:pPr>
            <a:endParaRPr lang="en-US" altLang="zh-CN"/>
          </a:p>
        </p:txBody>
      </p:sp>
      <p:sp>
        <p:nvSpPr>
          <p:cNvPr id="101380" name="Rectangle 4"/>
          <p:cNvSpPr>
            <a:spLocks noGrp="1" noChangeArrowheads="1"/>
          </p:cNvSpPr>
          <p:nvPr>
            <p:ph type="ftr" sz="quarter" idx="2"/>
          </p:nvPr>
        </p:nvSpPr>
        <p:spPr bwMode="auto">
          <a:xfrm>
            <a:off x="0"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vl1pPr>
          </a:lstStyle>
          <a:p>
            <a:pPr>
              <a:defRPr/>
            </a:pPr>
            <a:endParaRPr lang="en-US" altLang="zh-CN"/>
          </a:p>
        </p:txBody>
      </p:sp>
      <p:sp>
        <p:nvSpPr>
          <p:cNvPr id="101381" name="Rectangle 5"/>
          <p:cNvSpPr>
            <a:spLocks noGrp="1" noChangeArrowheads="1"/>
          </p:cNvSpPr>
          <p:nvPr>
            <p:ph type="sldNum" sz="quarter" idx="3"/>
          </p:nvPr>
        </p:nvSpPr>
        <p:spPr bwMode="auto">
          <a:xfrm>
            <a:off x="4022937"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vl1pPr>
          </a:lstStyle>
          <a:p>
            <a:pPr>
              <a:defRPr/>
            </a:pPr>
            <a:fld id="{7F084B95-D320-4DE0-BA03-4632CCE12C3D}" type="slidenum">
              <a:rPr lang="en-US" altLang="zh-CN"/>
              <a:pPr>
                <a:defRPr/>
              </a:pPr>
              <a:t>‹#›</a:t>
            </a:fld>
            <a:endParaRPr lang="en-US" altLang="zh-CN"/>
          </a:p>
        </p:txBody>
      </p:sp>
    </p:spTree>
    <p:extLst>
      <p:ext uri="{BB962C8B-B14F-4D97-AF65-F5344CB8AC3E}">
        <p14:creationId xmlns:p14="http://schemas.microsoft.com/office/powerpoint/2010/main" val="853588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vl1pPr>
          </a:lstStyle>
          <a:p>
            <a:pPr>
              <a:defRPr/>
            </a:pPr>
            <a:endParaRPr lang="en-US" altLang="zh-CN"/>
          </a:p>
        </p:txBody>
      </p:sp>
      <p:sp>
        <p:nvSpPr>
          <p:cNvPr id="103427" name="Rectangle 3"/>
          <p:cNvSpPr>
            <a:spLocks noGrp="1" noChangeArrowheads="1"/>
          </p:cNvSpPr>
          <p:nvPr>
            <p:ph type="dt" idx="1"/>
          </p:nvPr>
        </p:nvSpPr>
        <p:spPr bwMode="auto">
          <a:xfrm>
            <a:off x="4022937"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vl1pPr>
          </a:lstStyle>
          <a:p>
            <a:pPr>
              <a:defRPr/>
            </a:pPr>
            <a:endParaRPr lang="en-US" altLang="zh-CN"/>
          </a:p>
        </p:txBody>
      </p:sp>
      <p:sp>
        <p:nvSpPr>
          <p:cNvPr id="131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03429" name="Rectangle 5"/>
          <p:cNvSpPr>
            <a:spLocks noGrp="1" noChangeArrowheads="1"/>
          </p:cNvSpPr>
          <p:nvPr>
            <p:ph type="body" sz="quarter" idx="3"/>
          </p:nvPr>
        </p:nvSpPr>
        <p:spPr bwMode="auto">
          <a:xfrm>
            <a:off x="946574" y="4861441"/>
            <a:ext cx="5206153"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3430" name="Rectangle 6"/>
          <p:cNvSpPr>
            <a:spLocks noGrp="1" noChangeArrowheads="1"/>
          </p:cNvSpPr>
          <p:nvPr>
            <p:ph type="ftr" sz="quarter" idx="4"/>
          </p:nvPr>
        </p:nvSpPr>
        <p:spPr bwMode="auto">
          <a:xfrm>
            <a:off x="0"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vl1pPr>
          </a:lstStyle>
          <a:p>
            <a:pPr>
              <a:defRPr/>
            </a:pPr>
            <a:endParaRPr lang="en-US" altLang="zh-CN"/>
          </a:p>
        </p:txBody>
      </p:sp>
      <p:sp>
        <p:nvSpPr>
          <p:cNvPr id="103431" name="Rectangle 7"/>
          <p:cNvSpPr>
            <a:spLocks noGrp="1" noChangeArrowheads="1"/>
          </p:cNvSpPr>
          <p:nvPr>
            <p:ph type="sldNum" sz="quarter" idx="5"/>
          </p:nvPr>
        </p:nvSpPr>
        <p:spPr bwMode="auto">
          <a:xfrm>
            <a:off x="4022937" y="9722882"/>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vl1pPr>
          </a:lstStyle>
          <a:p>
            <a:pPr>
              <a:defRPr/>
            </a:pPr>
            <a:fld id="{AA7A9614-3F04-4BF5-8C48-59F30D84DE25}" type="slidenum">
              <a:rPr lang="en-US" altLang="zh-CN"/>
              <a:pPr>
                <a:defRPr/>
              </a:pPr>
              <a:t>‹#›</a:t>
            </a:fld>
            <a:endParaRPr lang="en-US" altLang="zh-CN"/>
          </a:p>
        </p:txBody>
      </p:sp>
    </p:spTree>
    <p:extLst>
      <p:ext uri="{BB962C8B-B14F-4D97-AF65-F5344CB8AC3E}">
        <p14:creationId xmlns:p14="http://schemas.microsoft.com/office/powerpoint/2010/main" val="1510423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miter lim="800000"/>
            <a:headEnd/>
            <a:tailEnd/>
          </a:ln>
        </p:spPr>
        <p:txBody>
          <a:bodyPr/>
          <a:lstStyle/>
          <a:p>
            <a:r>
              <a:rPr kumimoji="1" lang="en-US" altLang="zh-CN" sz="2600" dirty="0">
                <a:latin typeface="Times New Roman" pitchFamily="18" charset="0"/>
              </a:rPr>
              <a:t>1.1    Introduction</a:t>
            </a:r>
          </a:p>
        </p:txBody>
      </p:sp>
      <p:sp>
        <p:nvSpPr>
          <p:cNvPr id="132099" name="Rectangle 7"/>
          <p:cNvSpPr>
            <a:spLocks noGrp="1" noChangeArrowheads="1"/>
          </p:cNvSpPr>
          <p:nvPr>
            <p:ph type="sldNum" sz="quarter" idx="5"/>
          </p:nvPr>
        </p:nvSpPr>
        <p:spPr>
          <a:xfrm>
            <a:off x="4021294" y="9721106"/>
            <a:ext cx="3076363" cy="511731"/>
          </a:xfrm>
          <a:noFill/>
          <a:ln>
            <a:miter lim="800000"/>
            <a:headEnd/>
            <a:tailEnd/>
          </a:ln>
        </p:spPr>
        <p:txBody>
          <a:bodyPr/>
          <a:lstStyle/>
          <a:p>
            <a:fld id="{51650183-CC68-4053-878D-6B0006589346}" type="slidenum">
              <a:rPr kumimoji="1" lang="en-US" altLang="zh-CN" sz="2600" smtClean="0">
                <a:latin typeface="Times New Roman" pitchFamily="18" charset="0"/>
              </a:rPr>
              <a:pPr/>
              <a:t>1</a:t>
            </a:fld>
            <a:endParaRPr kumimoji="1" lang="en-US" altLang="zh-CN" sz="2600" dirty="0">
              <a:latin typeface="Times New Roman" pitchFamily="18" charset="0"/>
            </a:endParaRPr>
          </a:p>
        </p:txBody>
      </p:sp>
      <p:sp>
        <p:nvSpPr>
          <p:cNvPr id="132100" name="Rectangle 2"/>
          <p:cNvSpPr>
            <a:spLocks noGrp="1" noRot="1" noChangeAspect="1" noChangeArrowheads="1" noTextEdit="1"/>
          </p:cNvSpPr>
          <p:nvPr>
            <p:ph type="sldImg"/>
          </p:nvPr>
        </p:nvSpPr>
        <p:spPr>
          <a:xfrm>
            <a:off x="150813" y="774700"/>
            <a:ext cx="6797675" cy="3824288"/>
          </a:xfrm>
          <a:ln/>
        </p:spPr>
      </p:sp>
      <p:sp>
        <p:nvSpPr>
          <p:cNvPr id="132101" name="Rectangle 3"/>
          <p:cNvSpPr>
            <a:spLocks noGrp="1" noChangeArrowheads="1"/>
          </p:cNvSpPr>
          <p:nvPr>
            <p:ph type="body" idx="1"/>
          </p:nvPr>
        </p:nvSpPr>
        <p:spPr>
          <a:noFill/>
        </p:spPr>
        <p:txBody>
          <a:bodyPr/>
          <a:lstStyle/>
          <a:p>
            <a:pPr eaLnBrk="1" hangingPunct="1"/>
            <a:r>
              <a:rPr lang="zh-CN" altLang="en-US" dirty="0"/>
              <a:t>不重要</a:t>
            </a:r>
            <a:r>
              <a:rPr lang="en-US" altLang="zh-CN" dirty="0"/>
              <a:t>, </a:t>
            </a:r>
            <a:r>
              <a:rPr lang="zh-CN" altLang="en-US" dirty="0"/>
              <a:t>最多</a:t>
            </a:r>
            <a:r>
              <a:rPr lang="en-US" altLang="zh-CN" dirty="0"/>
              <a:t>2-3</a:t>
            </a:r>
            <a:r>
              <a:rPr lang="zh-CN" altLang="en-US" dirty="0"/>
              <a:t>分</a:t>
            </a:r>
            <a:r>
              <a:rPr lang="en-US" altLang="zh-CN" dirty="0"/>
              <a:t>, </a:t>
            </a:r>
            <a:r>
              <a:rPr lang="zh-CN" altLang="en-US" dirty="0"/>
              <a:t>就填空选择会考，只需要知道概念，比如知道</a:t>
            </a:r>
            <a:r>
              <a:rPr lang="en-US" altLang="zh-CN" dirty="0"/>
              <a:t>RIAD0-6</a:t>
            </a:r>
            <a:endParaRPr lang="zh-CN" altLang="zh-CN" dirty="0"/>
          </a:p>
        </p:txBody>
      </p:sp>
    </p:spTree>
    <p:extLst>
      <p:ext uri="{BB962C8B-B14F-4D97-AF65-F5344CB8AC3E}">
        <p14:creationId xmlns:p14="http://schemas.microsoft.com/office/powerpoint/2010/main" val="328517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A7A9614-3F04-4BF5-8C48-59F30D84DE25}" type="slidenum">
              <a:rPr lang="en-US" altLang="zh-CN" smtClean="0"/>
              <a:pPr>
                <a:defRPr/>
              </a:pPr>
              <a:t>22</a:t>
            </a:fld>
            <a:endParaRPr lang="en-US" altLang="zh-CN"/>
          </a:p>
        </p:txBody>
      </p:sp>
    </p:spTree>
    <p:extLst>
      <p:ext uri="{BB962C8B-B14F-4D97-AF65-F5344CB8AC3E}">
        <p14:creationId xmlns:p14="http://schemas.microsoft.com/office/powerpoint/2010/main" val="328362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A7A9614-3F04-4BF5-8C48-59F30D84DE25}" type="slidenum">
              <a:rPr lang="en-US" altLang="zh-CN" smtClean="0"/>
              <a:pPr>
                <a:defRPr/>
              </a:pPr>
              <a:t>40</a:t>
            </a:fld>
            <a:endParaRPr lang="en-US" altLang="zh-CN"/>
          </a:p>
        </p:txBody>
      </p:sp>
    </p:spTree>
    <p:extLst>
      <p:ext uri="{BB962C8B-B14F-4D97-AF65-F5344CB8AC3E}">
        <p14:creationId xmlns:p14="http://schemas.microsoft.com/office/powerpoint/2010/main" val="3877412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A7A9614-3F04-4BF5-8C48-59F30D84DE25}" type="slidenum">
              <a:rPr lang="en-US" altLang="zh-CN" smtClean="0"/>
              <a:pPr>
                <a:defRPr/>
              </a:pPr>
              <a:t>52</a:t>
            </a:fld>
            <a:endParaRPr lang="en-US" altLang="zh-CN"/>
          </a:p>
        </p:txBody>
      </p:sp>
    </p:spTree>
    <p:extLst>
      <p:ext uri="{BB962C8B-B14F-4D97-AF65-F5344CB8AC3E}">
        <p14:creationId xmlns:p14="http://schemas.microsoft.com/office/powerpoint/2010/main" val="1857815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RAID</a:t>
            </a:r>
            <a:r>
              <a:rPr lang="zh-CN" altLang="en-US" dirty="0"/>
              <a:t>只要掌握每个的特点就行</a:t>
            </a:r>
          </a:p>
        </p:txBody>
      </p:sp>
      <p:sp>
        <p:nvSpPr>
          <p:cNvPr id="4" name="灯片编号占位符 3"/>
          <p:cNvSpPr>
            <a:spLocks noGrp="1"/>
          </p:cNvSpPr>
          <p:nvPr>
            <p:ph type="sldNum" sz="quarter" idx="5"/>
          </p:nvPr>
        </p:nvSpPr>
        <p:spPr/>
        <p:txBody>
          <a:bodyPr/>
          <a:lstStyle/>
          <a:p>
            <a:pPr>
              <a:defRPr/>
            </a:pPr>
            <a:fld id="{AA7A9614-3F04-4BF5-8C48-59F30D84DE25}" type="slidenum">
              <a:rPr lang="en-US" altLang="zh-CN" smtClean="0"/>
              <a:pPr>
                <a:defRPr/>
              </a:pPr>
              <a:t>95</a:t>
            </a:fld>
            <a:endParaRPr lang="en-US" altLang="zh-CN"/>
          </a:p>
        </p:txBody>
      </p:sp>
    </p:spTree>
    <p:extLst>
      <p:ext uri="{BB962C8B-B14F-4D97-AF65-F5344CB8AC3E}">
        <p14:creationId xmlns:p14="http://schemas.microsoft.com/office/powerpoint/2010/main" val="1648778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pPr>
              <a:defRPr/>
            </a:pPr>
            <a:fld id="{3B71F451-432A-4E93-BB66-CBBE6FED834B}" type="slidenum">
              <a:rPr lang="en-US" altLang="zh-CN"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30D8C985-77DE-4BBB-88A0-F9C94C355CE3}" type="slidenum">
              <a:rPr lang="en-US" smtClean="0"/>
              <a:pPr>
                <a:defRPr/>
              </a:pPr>
              <a:t>‹#›</a:t>
            </a:fld>
            <a:endParaRPr lang="en-US"/>
          </a:p>
        </p:txBody>
      </p:sp>
    </p:spTree>
  </p:cSld>
  <p:clrMapOvr>
    <a:masterClrMapping/>
  </p:clrMapOvr>
  <p:transition spd="med">
    <p:random/>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6348A0C4-3A34-4025-B78D-D19D0A4E7808}" type="slidenum">
              <a:rPr lang="en-US" smtClean="0"/>
              <a:pPr>
                <a:defRPr/>
              </a:pPr>
              <a:t>‹#›</a:t>
            </a:fld>
            <a:endParaRPr lang="en-US"/>
          </a:p>
        </p:txBody>
      </p:sp>
    </p:spTree>
  </p:cSld>
  <p:clrMapOvr>
    <a:masterClrMapping/>
  </p:clrMapOvr>
  <p:transition spd="med">
    <p:random/>
    <p:sndAc>
      <p:stSnd>
        <p:snd r:embed="rId1" name="chimes.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5F741E54-716A-4B55-90E8-D78501209A4F}" type="slidenum">
              <a:rPr lang="en-US" altLang="zh-CN" smtClean="0"/>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85CFA492-62B9-4292-8E75-0BB357DE2380}"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pPr>
              <a:defRPr/>
            </a:pPr>
            <a:endParaRPr lang="en-US"/>
          </a:p>
        </p:txBody>
      </p:sp>
      <p:sp>
        <p:nvSpPr>
          <p:cNvPr id="5" name="日期占位符 4"/>
          <p:cNvSpPr>
            <a:spLocks noGrp="1"/>
          </p:cNvSpPr>
          <p:nvPr>
            <p:ph type="dt" sz="half" idx="11"/>
          </p:nvPr>
        </p:nvSpPr>
        <p:spPr>
          <a:xfrm>
            <a:off x="0" y="6400800"/>
            <a:ext cx="4368800" cy="457200"/>
          </a:xfrm>
        </p:spPr>
        <p:txBody>
          <a:bodyPr/>
          <a:lstStyle>
            <a:lvl1pPr>
              <a:defRPr/>
            </a:lvl1pPr>
          </a:lstStyle>
          <a:p>
            <a:pPr>
              <a:defRPr/>
            </a:pPr>
            <a:endParaRPr lang="en-US" altLang="zh-CN"/>
          </a:p>
        </p:txBody>
      </p:sp>
    </p:spTree>
  </p:cSld>
  <p:clrMapOvr>
    <a:masterClrMapping/>
  </p:clrMapOvr>
  <p:transition spd="med">
    <p:random/>
    <p:sndAc>
      <p:stSnd>
        <p:snd r:embed="rId1" name="chimes.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内容占位符 2"/>
          <p:cNvSpPr>
            <a:spLocks noGrp="1"/>
          </p:cNvSpPr>
          <p:nvPr>
            <p:ph sz="half" idx="1"/>
          </p:nvPr>
        </p:nvSpPr>
        <p:spPr>
          <a:xfrm>
            <a:off x="4064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01834" y="1905000"/>
            <a:ext cx="5592233"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01834" y="4078289"/>
            <a:ext cx="5592233"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02167" y="6245225"/>
            <a:ext cx="3052233"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165600" y="6245225"/>
            <a:ext cx="3860800"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8737601" y="6245225"/>
            <a:ext cx="3052233"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9815B43-65E0-495E-9AB9-2D03B417C6D8}"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pPr>
              <a:defRPr/>
            </a:pPr>
            <a:fld id="{E51277F7-4F18-4CC9-8F3F-1789839435EE}" type="slidenum">
              <a:rPr lang="en-US" smtClean="0"/>
              <a:pPr>
                <a:defRPr/>
              </a:pPr>
              <a:t>‹#›</a:t>
            </a:fld>
            <a:endParaRPr lang="en-US"/>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6"/>
            <a:ext cx="5810291" cy="369332"/>
          </a:xfrm>
          <a:prstGeom prst="rect">
            <a:avLst/>
          </a:prstGeom>
          <a:noFill/>
        </p:spPr>
        <p:txBody>
          <a:bodyPr wrap="square" rtlCol="0">
            <a:spAutoFit/>
          </a:bodyPr>
          <a:lstStyle/>
          <a:p>
            <a:r>
              <a:rPr lang="en-US" altLang="zh-CN" b="0" baseline="0" dirty="0" err="1">
                <a:solidFill>
                  <a:schemeClr val="bg1"/>
                </a:solidFill>
              </a:rPr>
              <a:t>Organization_jxh</a:t>
            </a:r>
            <a:endParaRPr lang="zh-CN" altLang="en-US"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C946404E-7D71-415B-8CCB-2962D862F16C}" type="slidenum">
              <a:rPr lang="en-US" smtClean="0"/>
              <a:pPr>
                <a:defRPr/>
              </a:pPr>
              <a:t>‹#›</a:t>
            </a:fld>
            <a:endParaRPr lang="en-US"/>
          </a:p>
        </p:txBody>
      </p:sp>
    </p:spTree>
  </p:cSld>
  <p:clrMapOvr>
    <a:masterClrMapping/>
  </p:clrMapOvr>
  <p:transition spd="med">
    <p:random/>
    <p:sndAc>
      <p:stSnd>
        <p:snd r:embed="rId1" name="chimes.wav"/>
      </p:st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69332"/>
          </a:xfrm>
          <a:prstGeom prst="rect">
            <a:avLst/>
          </a:prstGeom>
          <a:noFill/>
        </p:spPr>
        <p:txBody>
          <a:bodyPr wrap="square" rtlCol="0">
            <a:spAutoFit/>
          </a:bodyPr>
          <a:lstStyle/>
          <a:p>
            <a:r>
              <a:rPr lang="en-US" altLang="zh-CN" b="0" baseline="0" dirty="0">
                <a:solidFill>
                  <a:schemeClr val="bg1"/>
                </a:solidFill>
              </a:rPr>
              <a:t>Architecture </a:t>
            </a:r>
            <a:r>
              <a:rPr lang="en-US" altLang="zh-CN" b="0" baseline="0" dirty="0" err="1">
                <a:solidFill>
                  <a:schemeClr val="bg1"/>
                </a:solidFill>
              </a:rPr>
              <a:t>Lab_jxh</a:t>
            </a:r>
            <a:endParaRPr lang="zh-CN" altLang="en-US"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7F70D781-9955-4F8B-B2AA-EFE1A5CE2AF9}" type="slidenum">
              <a:rPr lang="en-US" smtClean="0"/>
              <a:pPr>
                <a:defRPr/>
              </a:pPr>
              <a:t>‹#›</a:t>
            </a:fld>
            <a:endParaRPr lang="en-US"/>
          </a:p>
        </p:txBody>
      </p:sp>
    </p:spTree>
  </p:cSld>
  <p:clrMapOvr>
    <a:masterClrMapping/>
  </p:clrMapOvr>
  <p:transition spd="med">
    <p:random/>
    <p:sndAc>
      <p:stSnd>
        <p:snd r:embed="rId1" name="chimes.wav"/>
      </p:stSnd>
    </p:sndAc>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r>
              <a:rPr lang="zh-CN" altLang="en-US"/>
              <a:t>单击图标添加表格</a:t>
            </a:r>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r>
              <a:rPr lang="zh-CN" altLang="en-US"/>
              <a:t>单击图标添加表格</a:t>
            </a:r>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F5A15-7CA4-B947-4C99-CA0727BABD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F7DB2F-FF9E-F403-5DAF-DC5ADB9EE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27165B-A185-23C1-300D-5B6B70A882F4}"/>
              </a:ext>
            </a:extLst>
          </p:cNvPr>
          <p:cNvSpPr>
            <a:spLocks noGrp="1"/>
          </p:cNvSpPr>
          <p:nvPr>
            <p:ph type="dt" sz="half" idx="10"/>
          </p:nvPr>
        </p:nvSpPr>
        <p:spPr/>
        <p:txBody>
          <a:bodyPr/>
          <a:lstStyle/>
          <a:p>
            <a:fld id="{846FB900-2E33-472E-9A7B-D44E62C13F61}"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C405564B-0006-D342-9BA3-C539F0F7FF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6FCB2C-9DA7-CC25-EBB8-255462E28443}"/>
              </a:ext>
            </a:extLst>
          </p:cNvPr>
          <p:cNvSpPr>
            <a:spLocks noGrp="1"/>
          </p:cNvSpPr>
          <p:nvPr>
            <p:ph type="sldNum" sz="quarter" idx="12"/>
          </p:nvPr>
        </p:nvSpPr>
        <p:spPr/>
        <p:txBody>
          <a:bodyPr/>
          <a:lstStyle/>
          <a:p>
            <a:pPr>
              <a:defRPr/>
            </a:pPr>
            <a:fld id="{3B71F451-432A-4E93-BB66-CBBE6FED834B}" type="slidenum">
              <a:rPr lang="en-US" altLang="zh-CN" smtClean="0"/>
              <a:pPr>
                <a:defRPr/>
              </a:pPr>
              <a:t>‹#›</a:t>
            </a:fld>
            <a:endParaRPr lang="en-US" altLang="zh-CN"/>
          </a:p>
        </p:txBody>
      </p:sp>
    </p:spTree>
    <p:extLst>
      <p:ext uri="{BB962C8B-B14F-4D97-AF65-F5344CB8AC3E}">
        <p14:creationId xmlns:p14="http://schemas.microsoft.com/office/powerpoint/2010/main" val="2262719496"/>
      </p:ext>
    </p:extLst>
  </p:cSld>
  <p:clrMapOvr>
    <a:masterClrMapping/>
  </p:clrMapOvr>
  <p:transition spd="med">
    <p:random/>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5FAC769D-665E-4AE3-8C1E-3C7C82E3B027}" type="slidenum">
              <a:rPr lang="en-US" smtClean="0"/>
              <a:pPr>
                <a:defRPr/>
              </a:pPr>
              <a:t>‹#›</a:t>
            </a:fld>
            <a:endParaRPr lang="en-US"/>
          </a:p>
        </p:txBody>
      </p:sp>
    </p:spTree>
  </p:cSld>
  <p:clrMapOvr>
    <a:masterClrMapping/>
  </p:clrMapOvr>
  <p:transition spd="med">
    <p:random/>
    <p:sndAc>
      <p:stSnd>
        <p:snd r:embed="rId1" name="chimes.wav"/>
      </p:stSnd>
    </p:sndAc>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8477D-15E5-295A-F632-A8E1C66462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E38929-36AE-72FB-2C0C-B248F07B26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02B7D0-313A-3D9E-E57F-9FAB629D42A1}"/>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344335DF-A5CD-A36E-C4CF-D95F9BDE0091}"/>
              </a:ext>
            </a:extLst>
          </p:cNvPr>
          <p:cNvSpPr>
            <a:spLocks noGrp="1"/>
          </p:cNvSpPr>
          <p:nvPr>
            <p:ph type="ftr" sz="quarter" idx="11"/>
          </p:nvPr>
        </p:nvSpPr>
        <p:spPr/>
        <p:txBody>
          <a:bodyPr/>
          <a:lstStyle/>
          <a:p>
            <a:pPr>
              <a:defRPr/>
            </a:pPr>
            <a:endParaRPr lang="en-US"/>
          </a:p>
        </p:txBody>
      </p:sp>
      <p:sp>
        <p:nvSpPr>
          <p:cNvPr id="6" name="灯片编号占位符 5">
            <a:extLst>
              <a:ext uri="{FF2B5EF4-FFF2-40B4-BE49-F238E27FC236}">
                <a16:creationId xmlns:a16="http://schemas.microsoft.com/office/drawing/2014/main" id="{17A932E5-D09C-1186-82B2-890B77931858}"/>
              </a:ext>
            </a:extLst>
          </p:cNvPr>
          <p:cNvSpPr>
            <a:spLocks noGrp="1"/>
          </p:cNvSpPr>
          <p:nvPr>
            <p:ph type="sldNum" sz="quarter" idx="12"/>
          </p:nvPr>
        </p:nvSpPr>
        <p:spPr/>
        <p:txBody>
          <a:bodyPr/>
          <a:lstStyle/>
          <a:p>
            <a:pPr>
              <a:defRPr/>
            </a:pPr>
            <a:fld id="{E51277F7-4F18-4CC9-8F3F-1789839435EE}" type="slidenum">
              <a:rPr lang="en-US" smtClean="0"/>
              <a:pPr>
                <a:defRPr/>
              </a:pPr>
              <a:t>‹#›</a:t>
            </a:fld>
            <a:endParaRPr lang="en-US"/>
          </a:p>
        </p:txBody>
      </p:sp>
    </p:spTree>
    <p:extLst>
      <p:ext uri="{BB962C8B-B14F-4D97-AF65-F5344CB8AC3E}">
        <p14:creationId xmlns:p14="http://schemas.microsoft.com/office/powerpoint/2010/main" val="3599809890"/>
      </p:ext>
    </p:extLst>
  </p:cSld>
  <p:clrMapOvr>
    <a:masterClrMapping/>
  </p:clrMapOvr>
  <p:transition spd="med">
    <p:random/>
    <p:sndAc>
      <p:stSnd>
        <p:snd r:embed="rId1" name="chimes.wav"/>
      </p:stSnd>
    </p:sndAc>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0B7D9-5FDE-F207-1803-F21C13773F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D0B4FC-506A-B6E0-7A74-17B0CF83D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C29DC7D-8004-BCA6-F2C5-D7A056AF0139}"/>
              </a:ext>
            </a:extLst>
          </p:cNvPr>
          <p:cNvSpPr>
            <a:spLocks noGrp="1"/>
          </p:cNvSpPr>
          <p:nvPr>
            <p:ph type="dt" sz="half" idx="10"/>
          </p:nvPr>
        </p:nvSpPr>
        <p:spPr/>
        <p:txBody>
          <a:bodyPr/>
          <a:lstStyle/>
          <a:p>
            <a:fld id="{846FB900-2E33-472E-9A7B-D44E62C13F61}" type="datetimeFigureOut">
              <a:rPr lang="zh-CN" altLang="en-US" smtClean="0"/>
              <a:t>2024/5/23</a:t>
            </a:fld>
            <a:endParaRPr lang="zh-CN" altLang="en-US"/>
          </a:p>
        </p:txBody>
      </p:sp>
      <p:sp>
        <p:nvSpPr>
          <p:cNvPr id="5" name="页脚占位符 4">
            <a:extLst>
              <a:ext uri="{FF2B5EF4-FFF2-40B4-BE49-F238E27FC236}">
                <a16:creationId xmlns:a16="http://schemas.microsoft.com/office/drawing/2014/main" id="{228FCD68-2874-9C06-CABF-0111BDD03E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8DE00-0867-19F3-CF4A-BE70DD58833E}"/>
              </a:ext>
            </a:extLst>
          </p:cNvPr>
          <p:cNvSpPr>
            <a:spLocks noGrp="1"/>
          </p:cNvSpPr>
          <p:nvPr>
            <p:ph type="sldNum" sz="quarter" idx="12"/>
          </p:nvPr>
        </p:nvSpPr>
        <p:spPr/>
        <p:txBody>
          <a:bodyPr/>
          <a:lstStyle/>
          <a:p>
            <a:pPr>
              <a:defRPr/>
            </a:pPr>
            <a:fld id="{C946404E-7D71-415B-8CCB-2962D862F16C}" type="slidenum">
              <a:rPr lang="en-US" smtClean="0"/>
              <a:pPr>
                <a:defRPr/>
              </a:pPr>
              <a:t>‹#›</a:t>
            </a:fld>
            <a:endParaRPr lang="en-US"/>
          </a:p>
        </p:txBody>
      </p:sp>
    </p:spTree>
    <p:extLst>
      <p:ext uri="{BB962C8B-B14F-4D97-AF65-F5344CB8AC3E}">
        <p14:creationId xmlns:p14="http://schemas.microsoft.com/office/powerpoint/2010/main" val="2723808980"/>
      </p:ext>
    </p:extLst>
  </p:cSld>
  <p:clrMapOvr>
    <a:masterClrMapping/>
  </p:clrMapOvr>
  <p:transition spd="med">
    <p:random/>
    <p:sndAc>
      <p:stSnd>
        <p:snd r:embed="rId1" name="chimes.wav"/>
      </p:stSnd>
    </p:sndAc>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3A3B2-C077-550D-1E76-F14D5141BF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7F9BD8-6A80-3D9C-13EC-A0E485C4114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33BAD2-2F4F-2373-DA34-5A10BC0434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A52FB7-0097-3764-93E5-84E5B108AC0F}"/>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387626AA-BE50-AABA-2D5F-DAECA0C34DB9}"/>
              </a:ext>
            </a:extLst>
          </p:cNvPr>
          <p:cNvSpPr>
            <a:spLocks noGrp="1"/>
          </p:cNvSpPr>
          <p:nvPr>
            <p:ph type="ftr" sz="quarter" idx="11"/>
          </p:nvPr>
        </p:nvSpPr>
        <p:spPr/>
        <p:txBody>
          <a:bodyPr/>
          <a:lstStyle/>
          <a:p>
            <a:pPr>
              <a:defRPr/>
            </a:pPr>
            <a:endParaRPr lang="en-US"/>
          </a:p>
        </p:txBody>
      </p:sp>
      <p:sp>
        <p:nvSpPr>
          <p:cNvPr id="7" name="灯片编号占位符 6">
            <a:extLst>
              <a:ext uri="{FF2B5EF4-FFF2-40B4-BE49-F238E27FC236}">
                <a16:creationId xmlns:a16="http://schemas.microsoft.com/office/drawing/2014/main" id="{70C8346E-8A1C-E350-8BAA-43244BF0DFDF}"/>
              </a:ext>
            </a:extLst>
          </p:cNvPr>
          <p:cNvSpPr>
            <a:spLocks noGrp="1"/>
          </p:cNvSpPr>
          <p:nvPr>
            <p:ph type="sldNum" sz="quarter" idx="12"/>
          </p:nvPr>
        </p:nvSpPr>
        <p:spPr/>
        <p:txBody>
          <a:bodyPr/>
          <a:lstStyle/>
          <a:p>
            <a:pPr>
              <a:defRPr/>
            </a:pPr>
            <a:fld id="{7F70D781-9955-4F8B-B2AA-EFE1A5CE2AF9}" type="slidenum">
              <a:rPr lang="en-US" smtClean="0"/>
              <a:pPr>
                <a:defRPr/>
              </a:pPr>
              <a:t>‹#›</a:t>
            </a:fld>
            <a:endParaRPr lang="en-US"/>
          </a:p>
        </p:txBody>
      </p:sp>
    </p:spTree>
    <p:extLst>
      <p:ext uri="{BB962C8B-B14F-4D97-AF65-F5344CB8AC3E}">
        <p14:creationId xmlns:p14="http://schemas.microsoft.com/office/powerpoint/2010/main" val="1252762144"/>
      </p:ext>
    </p:extLst>
  </p:cSld>
  <p:clrMapOvr>
    <a:masterClrMapping/>
  </p:clrMapOvr>
  <p:transition spd="med">
    <p:random/>
    <p:sndAc>
      <p:stSnd>
        <p:snd r:embed="rId1" name="chimes.wav"/>
      </p:stSnd>
    </p:sndAc>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18EC3-1242-186F-495B-BEBC85DABC5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C4F095-1B1E-30D2-2D51-08F961FC4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6606A4-A69C-D179-21C4-08BB2DEBAFB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AF29C1-5A5B-354D-AC4C-1F83941D8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706735B-7824-4948-8044-47B58BFA9FA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5DC99F-0F38-957F-BA9D-E4CE551A0A80}"/>
              </a:ext>
            </a:extLst>
          </p:cNvPr>
          <p:cNvSpPr>
            <a:spLocks noGrp="1"/>
          </p:cNvSpPr>
          <p:nvPr>
            <p:ph type="dt" sz="half" idx="10"/>
          </p:nvPr>
        </p:nvSpPr>
        <p:spPr/>
        <p:txBody>
          <a:bodyPr/>
          <a:lstStyle/>
          <a:p>
            <a:fld id="{846FB900-2E33-472E-9A7B-D44E62C13F61}" type="datetimeFigureOut">
              <a:rPr lang="zh-CN" altLang="en-US" smtClean="0"/>
              <a:t>2024/5/23</a:t>
            </a:fld>
            <a:endParaRPr lang="zh-CN" altLang="en-US"/>
          </a:p>
        </p:txBody>
      </p:sp>
      <p:sp>
        <p:nvSpPr>
          <p:cNvPr id="8" name="页脚占位符 7">
            <a:extLst>
              <a:ext uri="{FF2B5EF4-FFF2-40B4-BE49-F238E27FC236}">
                <a16:creationId xmlns:a16="http://schemas.microsoft.com/office/drawing/2014/main" id="{F919EA01-C27D-AEEB-3143-0868EA776B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CC4F760-A913-F25C-EE6D-D1592B5A5D39}"/>
              </a:ext>
            </a:extLst>
          </p:cNvPr>
          <p:cNvSpPr>
            <a:spLocks noGrp="1"/>
          </p:cNvSpPr>
          <p:nvPr>
            <p:ph type="sldNum" sz="quarter" idx="12"/>
          </p:nvPr>
        </p:nvSpPr>
        <p:spPr/>
        <p:txBody>
          <a:bodyPr/>
          <a:lstStyle/>
          <a:p>
            <a:fld id="{E1FF1C80-8806-478B-B90A-E88FE10833B0}" type="slidenum">
              <a:rPr lang="zh-CN" altLang="en-US" smtClean="0"/>
              <a:t>‹#›</a:t>
            </a:fld>
            <a:endParaRPr lang="zh-CN" altLang="en-US"/>
          </a:p>
        </p:txBody>
      </p:sp>
    </p:spTree>
    <p:extLst>
      <p:ext uri="{BB962C8B-B14F-4D97-AF65-F5344CB8AC3E}">
        <p14:creationId xmlns:p14="http://schemas.microsoft.com/office/powerpoint/2010/main" val="3328431740"/>
      </p:ext>
    </p:extLst>
  </p:cSld>
  <p:clrMapOvr>
    <a:masterClrMapping/>
  </p:clrMapOvr>
  <p:transition spd="med">
    <p:random/>
    <p:sndAc>
      <p:stSnd>
        <p:snd r:embed="rId1" name="chimes.wav"/>
      </p:stSnd>
    </p:sndAc>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2C2C9-D64B-8834-C123-4AE07ABC1E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419C75-0ABD-399A-CAF8-A638A3777709}"/>
              </a:ext>
            </a:extLst>
          </p:cNvPr>
          <p:cNvSpPr>
            <a:spLocks noGrp="1"/>
          </p:cNvSpPr>
          <p:nvPr>
            <p:ph type="dt" sz="half" idx="10"/>
          </p:nvPr>
        </p:nvSpPr>
        <p:spPr/>
        <p:txBody>
          <a:bodyPr/>
          <a:lstStyle/>
          <a:p>
            <a:fld id="{846FB900-2E33-472E-9A7B-D44E62C13F61}" type="datetimeFigureOut">
              <a:rPr lang="zh-CN" altLang="en-US" smtClean="0"/>
              <a:t>2024/5/23</a:t>
            </a:fld>
            <a:endParaRPr lang="zh-CN" altLang="en-US"/>
          </a:p>
        </p:txBody>
      </p:sp>
      <p:sp>
        <p:nvSpPr>
          <p:cNvPr id="4" name="页脚占位符 3">
            <a:extLst>
              <a:ext uri="{FF2B5EF4-FFF2-40B4-BE49-F238E27FC236}">
                <a16:creationId xmlns:a16="http://schemas.microsoft.com/office/drawing/2014/main" id="{190ACED3-92E8-E732-01D6-6A1B5B4D58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E36D64-7AD5-ADBB-32F6-FEC8B6C12218}"/>
              </a:ext>
            </a:extLst>
          </p:cNvPr>
          <p:cNvSpPr>
            <a:spLocks noGrp="1"/>
          </p:cNvSpPr>
          <p:nvPr>
            <p:ph type="sldNum" sz="quarter" idx="12"/>
          </p:nvPr>
        </p:nvSpPr>
        <p:spPr/>
        <p:txBody>
          <a:bodyPr/>
          <a:lstStyle/>
          <a:p>
            <a:fld id="{E1FF1C80-8806-478B-B90A-E88FE10833B0}" type="slidenum">
              <a:rPr lang="zh-CN" altLang="en-US" smtClean="0"/>
              <a:t>‹#›</a:t>
            </a:fld>
            <a:endParaRPr lang="zh-CN" altLang="en-US"/>
          </a:p>
        </p:txBody>
      </p:sp>
    </p:spTree>
    <p:extLst>
      <p:ext uri="{BB962C8B-B14F-4D97-AF65-F5344CB8AC3E}">
        <p14:creationId xmlns:p14="http://schemas.microsoft.com/office/powerpoint/2010/main" val="1576940956"/>
      </p:ext>
    </p:extLst>
  </p:cSld>
  <p:clrMapOvr>
    <a:masterClrMapping/>
  </p:clrMapOvr>
  <p:transition spd="med">
    <p:random/>
    <p:sndAc>
      <p:stSnd>
        <p:snd r:embed="rId1" name="chimes.wav"/>
      </p:stSnd>
    </p:sndAc>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859BDF-C5C4-053F-CC83-48DFE3114761}"/>
              </a:ext>
            </a:extLst>
          </p:cNvPr>
          <p:cNvSpPr>
            <a:spLocks noGrp="1"/>
          </p:cNvSpPr>
          <p:nvPr>
            <p:ph type="dt" sz="half" idx="10"/>
          </p:nvPr>
        </p:nvSpPr>
        <p:spPr/>
        <p:txBody>
          <a:bodyPr/>
          <a:lstStyle/>
          <a:p>
            <a:fld id="{846FB900-2E33-472E-9A7B-D44E62C13F61}" type="datetimeFigureOut">
              <a:rPr lang="zh-CN" altLang="en-US" smtClean="0"/>
              <a:t>2024/5/23</a:t>
            </a:fld>
            <a:endParaRPr lang="zh-CN" altLang="en-US"/>
          </a:p>
        </p:txBody>
      </p:sp>
      <p:sp>
        <p:nvSpPr>
          <p:cNvPr id="3" name="页脚占位符 2">
            <a:extLst>
              <a:ext uri="{FF2B5EF4-FFF2-40B4-BE49-F238E27FC236}">
                <a16:creationId xmlns:a16="http://schemas.microsoft.com/office/drawing/2014/main" id="{247EDF02-6103-1823-0344-333C5E0DDD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CA9701-5675-2C3C-F635-59F949C28E03}"/>
              </a:ext>
            </a:extLst>
          </p:cNvPr>
          <p:cNvSpPr>
            <a:spLocks noGrp="1"/>
          </p:cNvSpPr>
          <p:nvPr>
            <p:ph type="sldNum" sz="quarter" idx="12"/>
          </p:nvPr>
        </p:nvSpPr>
        <p:spPr/>
        <p:txBody>
          <a:bodyPr/>
          <a:lstStyle/>
          <a:p>
            <a:fld id="{E1FF1C80-8806-478B-B90A-E88FE10833B0}" type="slidenum">
              <a:rPr lang="zh-CN" altLang="en-US" smtClean="0"/>
              <a:t>‹#›</a:t>
            </a:fld>
            <a:endParaRPr lang="zh-CN" altLang="en-US"/>
          </a:p>
        </p:txBody>
      </p:sp>
    </p:spTree>
    <p:extLst>
      <p:ext uri="{BB962C8B-B14F-4D97-AF65-F5344CB8AC3E}">
        <p14:creationId xmlns:p14="http://schemas.microsoft.com/office/powerpoint/2010/main" val="1753919685"/>
      </p:ext>
    </p:extLst>
  </p:cSld>
  <p:clrMapOvr>
    <a:masterClrMapping/>
  </p:clrMapOvr>
  <p:transition spd="med">
    <p:random/>
    <p:sndAc>
      <p:stSnd>
        <p:snd r:embed="rId1" name="chimes.wav"/>
      </p:stSnd>
    </p:sndAc>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928A6-7CCD-ABB0-D593-8DF5BEFC02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6598AF-AA8B-BAFF-21DD-155A613B2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AC77C4E-1F4B-6B32-E9C3-31D8A47ED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5573B2-7A41-3BBF-604B-0B72F49D4B41}"/>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909C3B2A-222C-7D0D-885B-604D95384328}"/>
              </a:ext>
            </a:extLst>
          </p:cNvPr>
          <p:cNvSpPr>
            <a:spLocks noGrp="1"/>
          </p:cNvSpPr>
          <p:nvPr>
            <p:ph type="ftr" sz="quarter" idx="11"/>
          </p:nvPr>
        </p:nvSpPr>
        <p:spPr/>
        <p:txBody>
          <a:bodyPr/>
          <a:lstStyle/>
          <a:p>
            <a:pPr>
              <a:defRPr/>
            </a:pPr>
            <a:endParaRPr lang="en-US"/>
          </a:p>
        </p:txBody>
      </p:sp>
      <p:sp>
        <p:nvSpPr>
          <p:cNvPr id="7" name="灯片编号占位符 6">
            <a:extLst>
              <a:ext uri="{FF2B5EF4-FFF2-40B4-BE49-F238E27FC236}">
                <a16:creationId xmlns:a16="http://schemas.microsoft.com/office/drawing/2014/main" id="{F2345C84-DAB9-4CF2-C4FD-62E817B27A3C}"/>
              </a:ext>
            </a:extLst>
          </p:cNvPr>
          <p:cNvSpPr>
            <a:spLocks noGrp="1"/>
          </p:cNvSpPr>
          <p:nvPr>
            <p:ph type="sldNum" sz="quarter" idx="12"/>
          </p:nvPr>
        </p:nvSpPr>
        <p:spPr/>
        <p:txBody>
          <a:bodyPr/>
          <a:lstStyle/>
          <a:p>
            <a:pPr>
              <a:defRPr/>
            </a:pPr>
            <a:fld id="{5FAC769D-665E-4AE3-8C1E-3C7C82E3B027}" type="slidenum">
              <a:rPr lang="en-US" smtClean="0"/>
              <a:pPr>
                <a:defRPr/>
              </a:pPr>
              <a:t>‹#›</a:t>
            </a:fld>
            <a:endParaRPr lang="en-US"/>
          </a:p>
        </p:txBody>
      </p:sp>
    </p:spTree>
    <p:extLst>
      <p:ext uri="{BB962C8B-B14F-4D97-AF65-F5344CB8AC3E}">
        <p14:creationId xmlns:p14="http://schemas.microsoft.com/office/powerpoint/2010/main" val="3748771239"/>
      </p:ext>
    </p:extLst>
  </p:cSld>
  <p:clrMapOvr>
    <a:masterClrMapping/>
  </p:clrMapOvr>
  <p:transition spd="med">
    <p:random/>
    <p:sndAc>
      <p:stSnd>
        <p:snd r:embed="rId1" name="chimes.wav"/>
      </p:stSnd>
    </p:sndAc>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8ADE7-C648-E311-D17F-14948AA99D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8D8315D-F207-F6DD-8B21-26D6D94E8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66B7A6-BC1E-4549-90AA-BE454BFD5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C2123C-8219-D186-824E-BED597E93D32}"/>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B3752417-2197-A2E5-434A-E29E1735627E}"/>
              </a:ext>
            </a:extLst>
          </p:cNvPr>
          <p:cNvSpPr>
            <a:spLocks noGrp="1"/>
          </p:cNvSpPr>
          <p:nvPr>
            <p:ph type="ftr" sz="quarter" idx="11"/>
          </p:nvPr>
        </p:nvSpPr>
        <p:spPr/>
        <p:txBody>
          <a:bodyPr/>
          <a:lstStyle/>
          <a:p>
            <a:pPr>
              <a:defRPr/>
            </a:pPr>
            <a:endParaRPr lang="en-US"/>
          </a:p>
        </p:txBody>
      </p:sp>
      <p:sp>
        <p:nvSpPr>
          <p:cNvPr id="7" name="灯片编号占位符 6">
            <a:extLst>
              <a:ext uri="{FF2B5EF4-FFF2-40B4-BE49-F238E27FC236}">
                <a16:creationId xmlns:a16="http://schemas.microsoft.com/office/drawing/2014/main" id="{7F3D26FE-C974-8E17-BF2D-6BE7762EE1C0}"/>
              </a:ext>
            </a:extLst>
          </p:cNvPr>
          <p:cNvSpPr>
            <a:spLocks noGrp="1"/>
          </p:cNvSpPr>
          <p:nvPr>
            <p:ph type="sldNum" sz="quarter" idx="12"/>
          </p:nvPr>
        </p:nvSpPr>
        <p:spPr/>
        <p:txBody>
          <a:bodyPr/>
          <a:lstStyle/>
          <a:p>
            <a:pPr>
              <a:defRPr/>
            </a:pPr>
            <a:fld id="{4A3C9DEA-96E6-4BDA-96E8-470D6C1D9747}" type="slidenum">
              <a:rPr lang="en-US" smtClean="0"/>
              <a:pPr>
                <a:defRPr/>
              </a:pPr>
              <a:t>‹#›</a:t>
            </a:fld>
            <a:endParaRPr lang="en-US"/>
          </a:p>
        </p:txBody>
      </p:sp>
    </p:spTree>
    <p:extLst>
      <p:ext uri="{BB962C8B-B14F-4D97-AF65-F5344CB8AC3E}">
        <p14:creationId xmlns:p14="http://schemas.microsoft.com/office/powerpoint/2010/main" val="1460054879"/>
      </p:ext>
    </p:extLst>
  </p:cSld>
  <p:clrMapOvr>
    <a:masterClrMapping/>
  </p:clrMapOvr>
  <p:transition spd="med">
    <p:random/>
    <p:sndAc>
      <p:stSnd>
        <p:snd r:embed="rId1" name="chimes.wav"/>
      </p:stSnd>
    </p:sndAc>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00E36-6B41-C02A-2999-D43E7BDBFF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549801-B5B9-F321-C910-1FD75BF29EB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0D3F58-8042-C177-144C-9539C1389E72}"/>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03CBE72F-5C36-3473-7E63-A1709EDD59EC}"/>
              </a:ext>
            </a:extLst>
          </p:cNvPr>
          <p:cNvSpPr>
            <a:spLocks noGrp="1"/>
          </p:cNvSpPr>
          <p:nvPr>
            <p:ph type="ftr" sz="quarter" idx="11"/>
          </p:nvPr>
        </p:nvSpPr>
        <p:spPr/>
        <p:txBody>
          <a:bodyPr/>
          <a:lstStyle/>
          <a:p>
            <a:pPr>
              <a:defRPr/>
            </a:pPr>
            <a:endParaRPr lang="en-US"/>
          </a:p>
        </p:txBody>
      </p:sp>
      <p:sp>
        <p:nvSpPr>
          <p:cNvPr id="6" name="灯片编号占位符 5">
            <a:extLst>
              <a:ext uri="{FF2B5EF4-FFF2-40B4-BE49-F238E27FC236}">
                <a16:creationId xmlns:a16="http://schemas.microsoft.com/office/drawing/2014/main" id="{D1408857-F03D-AC8C-8AF8-24D2E86ACECA}"/>
              </a:ext>
            </a:extLst>
          </p:cNvPr>
          <p:cNvSpPr>
            <a:spLocks noGrp="1"/>
          </p:cNvSpPr>
          <p:nvPr>
            <p:ph type="sldNum" sz="quarter" idx="12"/>
          </p:nvPr>
        </p:nvSpPr>
        <p:spPr/>
        <p:txBody>
          <a:bodyPr/>
          <a:lstStyle/>
          <a:p>
            <a:pPr>
              <a:defRPr/>
            </a:pPr>
            <a:fld id="{30D8C985-77DE-4BBB-88A0-F9C94C355CE3}" type="slidenum">
              <a:rPr lang="en-US" smtClean="0"/>
              <a:pPr>
                <a:defRPr/>
              </a:pPr>
              <a:t>‹#›</a:t>
            </a:fld>
            <a:endParaRPr lang="en-US"/>
          </a:p>
        </p:txBody>
      </p:sp>
    </p:spTree>
    <p:extLst>
      <p:ext uri="{BB962C8B-B14F-4D97-AF65-F5344CB8AC3E}">
        <p14:creationId xmlns:p14="http://schemas.microsoft.com/office/powerpoint/2010/main" val="149300040"/>
      </p:ext>
    </p:extLst>
  </p:cSld>
  <p:clrMapOvr>
    <a:masterClrMapping/>
  </p:clrMapOvr>
  <p:transition spd="med">
    <p:random/>
    <p:sndAc>
      <p:stSnd>
        <p:snd r:embed="rId1" name="chimes.wav"/>
      </p:stSnd>
    </p:sndAc>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40C15A-3773-DA09-17AC-9124C8CBAC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4CC3B6-E55E-C5D1-0D63-5372C03C2FA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456C36-DCE9-970A-B158-1EC1D133E1E2}"/>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CB880C7E-6DD1-7323-3AB4-3AA6CD3B0601}"/>
              </a:ext>
            </a:extLst>
          </p:cNvPr>
          <p:cNvSpPr>
            <a:spLocks noGrp="1"/>
          </p:cNvSpPr>
          <p:nvPr>
            <p:ph type="ftr" sz="quarter" idx="11"/>
          </p:nvPr>
        </p:nvSpPr>
        <p:spPr/>
        <p:txBody>
          <a:bodyPr/>
          <a:lstStyle/>
          <a:p>
            <a:pPr>
              <a:defRPr/>
            </a:pPr>
            <a:endParaRPr lang="en-US"/>
          </a:p>
        </p:txBody>
      </p:sp>
      <p:sp>
        <p:nvSpPr>
          <p:cNvPr id="6" name="灯片编号占位符 5">
            <a:extLst>
              <a:ext uri="{FF2B5EF4-FFF2-40B4-BE49-F238E27FC236}">
                <a16:creationId xmlns:a16="http://schemas.microsoft.com/office/drawing/2014/main" id="{8DC795A0-BCA4-0395-7DA5-071D99B46385}"/>
              </a:ext>
            </a:extLst>
          </p:cNvPr>
          <p:cNvSpPr>
            <a:spLocks noGrp="1"/>
          </p:cNvSpPr>
          <p:nvPr>
            <p:ph type="sldNum" sz="quarter" idx="12"/>
          </p:nvPr>
        </p:nvSpPr>
        <p:spPr/>
        <p:txBody>
          <a:bodyPr/>
          <a:lstStyle/>
          <a:p>
            <a:pPr>
              <a:defRPr/>
            </a:pPr>
            <a:fld id="{9B4CB912-87CD-4A4C-BB98-EF95C86AC1C1}" type="slidenum">
              <a:rPr lang="en-US" smtClean="0"/>
              <a:pPr>
                <a:defRPr/>
              </a:pPr>
              <a:t>‹#›</a:t>
            </a:fld>
            <a:endParaRPr lang="en-US"/>
          </a:p>
        </p:txBody>
      </p:sp>
    </p:spTree>
    <p:extLst>
      <p:ext uri="{BB962C8B-B14F-4D97-AF65-F5344CB8AC3E}">
        <p14:creationId xmlns:p14="http://schemas.microsoft.com/office/powerpoint/2010/main" val="263398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4A3C9DEA-96E6-4BDA-96E8-470D6C1D9747}" type="slidenum">
              <a:rPr lang="en-US" smtClean="0"/>
              <a:pPr>
                <a:defRPr/>
              </a:pPr>
              <a:t>‹#›</a:t>
            </a:fld>
            <a:endParaRPr lang="en-US"/>
          </a:p>
        </p:txBody>
      </p:sp>
    </p:spTree>
  </p:cSld>
  <p:clrMapOvr>
    <a:masterClrMapping/>
  </p:clrMapOvr>
  <p:transition spd="med">
    <p:random/>
    <p:sndAc>
      <p:stSnd>
        <p:snd r:embed="rId1" name="chimes.wav"/>
      </p:stSnd>
    </p:sndAc>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85CFA492-62B9-4292-8E75-0BB357DE2380}" type="slidenum">
              <a:rPr lang="en-US" smtClean="0"/>
              <a:pPr>
                <a:defRPr/>
              </a:pPr>
              <a:t>‹#›</a:t>
            </a:fld>
            <a:endParaRPr lang="en-US"/>
          </a:p>
        </p:txBody>
      </p:sp>
    </p:spTree>
    <p:extLst>
      <p:ext uri="{BB962C8B-B14F-4D97-AF65-F5344CB8AC3E}">
        <p14:creationId xmlns:p14="http://schemas.microsoft.com/office/powerpoint/2010/main" val="54207881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5F741E54-716A-4B55-90E8-D78501209A4F}" type="slidenum">
              <a:rPr lang="en-US" altLang="zh-CN" smtClean="0"/>
              <a:pPr>
                <a:defRPr/>
              </a:pPr>
              <a:t>‹#›</a:t>
            </a:fld>
            <a:endParaRPr lang="en-US" altLang="zh-CN"/>
          </a:p>
        </p:txBody>
      </p:sp>
    </p:spTree>
    <p:extLst>
      <p:ext uri="{BB962C8B-B14F-4D97-AF65-F5344CB8AC3E}">
        <p14:creationId xmlns:p14="http://schemas.microsoft.com/office/powerpoint/2010/main" val="124737641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内容占位符 2"/>
          <p:cNvSpPr>
            <a:spLocks noGrp="1"/>
          </p:cNvSpPr>
          <p:nvPr>
            <p:ph sz="half" idx="1"/>
          </p:nvPr>
        </p:nvSpPr>
        <p:spPr>
          <a:xfrm>
            <a:off x="4064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01834" y="1905000"/>
            <a:ext cx="5592233"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01834" y="4078289"/>
            <a:ext cx="5592233"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02167" y="6245225"/>
            <a:ext cx="3052233"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165600" y="6245225"/>
            <a:ext cx="3860800"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8737601" y="6245225"/>
            <a:ext cx="3052233" cy="476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9815B43-65E0-495E-9AB9-2D03B417C6D8}" type="slidenum">
              <a:rPr lang="en-US" altLang="zh-CN"/>
              <a:pPr>
                <a:defRPr/>
              </a:pPr>
              <a:t>‹#›</a:t>
            </a:fld>
            <a:endParaRPr lang="en-US" altLang="zh-CN"/>
          </a:p>
        </p:txBody>
      </p:sp>
    </p:spTree>
    <p:extLst>
      <p:ext uri="{BB962C8B-B14F-4D97-AF65-F5344CB8AC3E}">
        <p14:creationId xmlns:p14="http://schemas.microsoft.com/office/powerpoint/2010/main" val="534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audio" Target="../media/audio1.wav"/><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image" Target="../media/image3.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2.png"/><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audio" Target="../media/audio1.wav"/><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4.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image" Target="../media/image4.jpeg"/><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6" Type="http://schemas.openxmlformats.org/officeDocument/2006/relationships/audio" Target="../media/audio1.wav"/><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theme" Target="../theme/theme7.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B4CB912-87CD-4A4C-BB98-EF95C86AC1C1}" type="slidenum">
              <a:rPr lang="en-US" smtClean="0"/>
              <a:pPr>
                <a:defRPr/>
              </a:pPr>
              <a:t>‹#›</a:t>
            </a:fld>
            <a:endParaRPr lang="en-US"/>
          </a:p>
        </p:txBody>
      </p:sp>
      <p:pic>
        <p:nvPicPr>
          <p:cNvPr id="9" name="Picture 256"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20"/>
          <a:stretch>
            <a:fillRect/>
          </a:stretch>
        </p:blipFill>
        <p:spPr>
          <a:xfrm>
            <a:off x="190459" y="285728"/>
            <a:ext cx="3490155" cy="857256"/>
          </a:xfrm>
          <a:prstGeom prst="rect">
            <a:avLst/>
          </a:prstGeom>
        </p:spPr>
      </p:pic>
      <p:sp>
        <p:nvSpPr>
          <p:cNvPr id="12" name="TextBox 11"/>
          <p:cNvSpPr txBox="1"/>
          <p:nvPr/>
        </p:nvSpPr>
        <p:spPr>
          <a:xfrm>
            <a:off x="1047715" y="6324546"/>
            <a:ext cx="5810291" cy="369332"/>
          </a:xfrm>
          <a:prstGeom prst="rect">
            <a:avLst/>
          </a:prstGeom>
          <a:noFill/>
        </p:spPr>
        <p:txBody>
          <a:bodyPr wrap="square" rtlCol="0">
            <a:spAutoFit/>
          </a:bodyPr>
          <a:lstStyle/>
          <a:p>
            <a:r>
              <a:rPr lang="en-US" altLang="zh-CN" b="0" baseline="0" dirty="0" err="1">
                <a:solidFill>
                  <a:schemeClr val="bg1"/>
                </a:solidFill>
              </a:rPr>
              <a:t>Organization_jxh</a:t>
            </a:r>
            <a:endParaRPr lang="zh-CN" altLang="en-US"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938" r:id="rId15"/>
  </p:sldLayoutIdLst>
  <p:transition spd="med">
    <p:random/>
    <p:sndAc>
      <p:stSnd>
        <p:snd r:embed="rId17"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6"/>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7"/>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8"/>
          <a:stretch>
            <a:fillRect/>
          </a:stretch>
        </p:blipFill>
        <p:spPr>
          <a:xfrm>
            <a:off x="0" y="0"/>
            <a:ext cx="3490155" cy="857256"/>
          </a:xfrm>
          <a:prstGeom prst="rect">
            <a:avLst/>
          </a:prstGeom>
        </p:spPr>
      </p:pic>
      <p:sp>
        <p:nvSpPr>
          <p:cNvPr id="12" name="TextBox 11"/>
          <p:cNvSpPr txBox="1"/>
          <p:nvPr/>
        </p:nvSpPr>
        <p:spPr>
          <a:xfrm>
            <a:off x="1047715" y="6324547"/>
            <a:ext cx="5810291" cy="369332"/>
          </a:xfrm>
          <a:prstGeom prst="rect">
            <a:avLst/>
          </a:prstGeom>
          <a:noFill/>
        </p:spPr>
        <p:txBody>
          <a:bodyPr wrap="square" rtlCol="0">
            <a:spAutoFit/>
          </a:bodyPr>
          <a:lstStyle/>
          <a:p>
            <a:r>
              <a:rPr lang="en-US" altLang="zh-CN" b="0" baseline="0" dirty="0" err="1">
                <a:solidFill>
                  <a:schemeClr val="bg1"/>
                </a:solidFill>
              </a:rPr>
              <a:t>Organization_Instruction_jxh</a:t>
            </a:r>
            <a:endParaRPr lang="zh-CN" altLang="en-US"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transition spd="med">
    <p:random/>
    <p:sndAc>
      <p:stSnd>
        <p:snd r:embed="rId15"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59C6B2-7692-1160-6D7A-4712FA72C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F5AF1D-8B0B-166C-EE06-3D87DBC6F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247251-D210-6490-605F-C7072D146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CDAFB327-641B-10F1-4611-BACE21A58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灯片编号占位符 5">
            <a:extLst>
              <a:ext uri="{FF2B5EF4-FFF2-40B4-BE49-F238E27FC236}">
                <a16:creationId xmlns:a16="http://schemas.microsoft.com/office/drawing/2014/main" id="{577822CD-282A-FC6A-0D5B-1B75F88E9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B4CB912-87CD-4A4C-BB98-EF95C86AC1C1}" type="slidenum">
              <a:rPr lang="en-US" smtClean="0"/>
              <a:pPr>
                <a:defRPr/>
              </a:pPr>
              <a:t>‹#›</a:t>
            </a:fld>
            <a:endParaRPr lang="en-US"/>
          </a:p>
        </p:txBody>
      </p:sp>
    </p:spTree>
    <p:extLst>
      <p:ext uri="{BB962C8B-B14F-4D97-AF65-F5344CB8AC3E}">
        <p14:creationId xmlns:p14="http://schemas.microsoft.com/office/powerpoint/2010/main" val="2032092350"/>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Lst>
  <p:transition spd="med">
    <p:random/>
    <p:sndAc>
      <p:stSnd>
        <p:snd r:embed="rId16" name="chimes.wav"/>
      </p:stSnd>
    </p:sndAc>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91.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1.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0.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5.emf"/><Relationship Id="rId2" Type="http://schemas.openxmlformats.org/officeDocument/2006/relationships/slideLayout" Target="../slideLayouts/slideLayout8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0.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0.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0.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0.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91.xml"/><Relationship Id="rId1" Type="http://schemas.openxmlformats.org/officeDocument/2006/relationships/vmlDrawing" Target="../drawings/vmlDrawing11.vml"/><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0.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80.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80.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0.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oleObject17.bin"/></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0.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0.xml"/><Relationship Id="rId1" Type="http://schemas.openxmlformats.org/officeDocument/2006/relationships/vmlDrawing" Target="../drawings/vmlDrawing13.vml"/><Relationship Id="rId5" Type="http://schemas.openxmlformats.org/officeDocument/2006/relationships/image" Target="../media/image24.emf"/><Relationship Id="rId4" Type="http://schemas.openxmlformats.org/officeDocument/2006/relationships/oleObject" Target="../embeddings/oleObject18.bin"/></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91.xml"/><Relationship Id="rId1" Type="http://schemas.openxmlformats.org/officeDocument/2006/relationships/vmlDrawing" Target="../drawings/vmlDrawing14.vml"/><Relationship Id="rId4" Type="http://schemas.openxmlformats.org/officeDocument/2006/relationships/image" Target="../media/image25.emf"/></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92.xml"/><Relationship Id="rId1" Type="http://schemas.openxmlformats.org/officeDocument/2006/relationships/vmlDrawing" Target="../drawings/vmlDrawing15.vml"/><Relationship Id="rId6" Type="http://schemas.openxmlformats.org/officeDocument/2006/relationships/image" Target="../media/image27.emf"/><Relationship Id="rId5" Type="http://schemas.openxmlformats.org/officeDocument/2006/relationships/oleObject" Target="../embeddings/oleObject21.bin"/><Relationship Id="rId4" Type="http://schemas.openxmlformats.org/officeDocument/2006/relationships/image" Target="../media/image26.emf"/></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0.xml"/><Relationship Id="rId1" Type="http://schemas.openxmlformats.org/officeDocument/2006/relationships/vmlDrawing" Target="../drawings/vmlDrawing16.vml"/><Relationship Id="rId5" Type="http://schemas.openxmlformats.org/officeDocument/2006/relationships/image" Target="../media/image28.emf"/><Relationship Id="rId4" Type="http://schemas.openxmlformats.org/officeDocument/2006/relationships/oleObject" Target="../embeddings/oleObject22.bin"/></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0.xml"/><Relationship Id="rId1" Type="http://schemas.openxmlformats.org/officeDocument/2006/relationships/vmlDrawing" Target="../drawings/vmlDrawing17.vml"/><Relationship Id="rId5" Type="http://schemas.openxmlformats.org/officeDocument/2006/relationships/image" Target="../media/image29.emf"/><Relationship Id="rId4" Type="http://schemas.openxmlformats.org/officeDocument/2006/relationships/oleObject" Target="../embeddings/oleObject23.bin"/></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91.xml"/><Relationship Id="rId1" Type="http://schemas.openxmlformats.org/officeDocument/2006/relationships/vmlDrawing" Target="../drawings/vmlDrawing18.vml"/><Relationship Id="rId6" Type="http://schemas.openxmlformats.org/officeDocument/2006/relationships/image" Target="../media/image31.emf"/><Relationship Id="rId5" Type="http://schemas.openxmlformats.org/officeDocument/2006/relationships/oleObject" Target="../embeddings/oleObject25.bin"/><Relationship Id="rId4" Type="http://schemas.openxmlformats.org/officeDocument/2006/relationships/image" Target="../media/image30.emf"/></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8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90.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0.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811337" y="1988840"/>
            <a:ext cx="8965183" cy="2520280"/>
          </a:xfrm>
        </p:spPr>
        <p:txBody>
          <a:bodyPr>
            <a:normAutofit/>
          </a:bodyPr>
          <a:lstStyle/>
          <a:p>
            <a:pPr eaLnBrk="1" hangingPunct="1">
              <a:lnSpc>
                <a:spcPct val="90000"/>
              </a:lnSpc>
            </a:pPr>
            <a:endParaRPr lang="en-US" altLang="zh-CN" b="1" dirty="0"/>
          </a:p>
          <a:p>
            <a:pPr eaLnBrk="1" hangingPunct="1">
              <a:lnSpc>
                <a:spcPct val="90000"/>
              </a:lnSpc>
            </a:pPr>
            <a:r>
              <a:rPr lang="en-US" altLang="zh-CN" sz="6600" b="1" dirty="0"/>
              <a:t>Chapter 6   </a:t>
            </a:r>
          </a:p>
          <a:p>
            <a:pPr eaLnBrk="1" hangingPunct="1">
              <a:lnSpc>
                <a:spcPct val="90000"/>
              </a:lnSpc>
            </a:pPr>
            <a:r>
              <a:rPr lang="en-US" altLang="zh-CN" sz="4800" b="1" dirty="0">
                <a:solidFill>
                  <a:srgbClr val="0070C0"/>
                </a:solidFill>
              </a:rPr>
              <a:t>I/O devices</a:t>
            </a:r>
          </a:p>
        </p:txBody>
      </p:sp>
    </p:spTree>
  </p:cSld>
  <p:clrMapOvr>
    <a:masterClrMapping/>
  </p:clrMapOvr>
  <p:transition spd="med">
    <p:random/>
    <p:sndAc>
      <p:stSnd>
        <p:snd r:embed="rId3"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48"/>
          <p:cNvSpPr>
            <a:spLocks noGrp="1"/>
          </p:cNvSpPr>
          <p:nvPr>
            <p:ph type="title"/>
          </p:nvPr>
        </p:nvSpPr>
        <p:spPr>
          <a:xfrm>
            <a:off x="838200" y="365125"/>
            <a:ext cx="4176712" cy="634983"/>
          </a:xfrm>
        </p:spPr>
        <p:txBody>
          <a:bodyPr>
            <a:normAutofit fontScale="90000"/>
          </a:bodyPr>
          <a:lstStyle/>
          <a:p>
            <a:r>
              <a:rPr lang="en-US" altLang="zh-CN" dirty="0"/>
              <a:t>Access the disk</a:t>
            </a:r>
            <a:endParaRPr lang="zh-CN" altLang="en-US" dirty="0"/>
          </a:p>
        </p:txBody>
      </p:sp>
      <p:sp>
        <p:nvSpPr>
          <p:cNvPr id="24578" name="Rectangle 2"/>
          <p:cNvSpPr>
            <a:spLocks noGrp="1" noRot="1" noChangeArrowheads="1"/>
          </p:cNvSpPr>
          <p:nvPr>
            <p:ph idx="1"/>
          </p:nvPr>
        </p:nvSpPr>
        <p:spPr>
          <a:xfrm>
            <a:off x="1739952" y="1174717"/>
            <a:ext cx="8124528" cy="2276409"/>
          </a:xfrm>
        </p:spPr>
        <p:txBody>
          <a:bodyPr>
            <a:normAutofit/>
          </a:bodyPr>
          <a:lstStyle/>
          <a:p>
            <a:pPr eaLnBrk="1" hangingPunct="1"/>
            <a:r>
              <a:rPr lang="en-US" altLang="zh-CN" sz="2400" dirty="0">
                <a:solidFill>
                  <a:srgbClr val="0000FF"/>
                </a:solidFill>
              </a:rPr>
              <a:t>Seek</a:t>
            </a:r>
            <a:r>
              <a:rPr lang="zh-CN" altLang="en-US" sz="2400" dirty="0">
                <a:solidFill>
                  <a:srgbClr val="0000FF"/>
                </a:solidFill>
              </a:rPr>
              <a:t>寻道</a:t>
            </a:r>
            <a:r>
              <a:rPr lang="en-US" altLang="zh-CN" sz="2400" dirty="0">
                <a:solidFill>
                  <a:srgbClr val="0000FF"/>
                </a:solidFill>
              </a:rPr>
              <a:t>: </a:t>
            </a:r>
            <a:r>
              <a:rPr lang="en-US" altLang="zh-CN" sz="2400" dirty="0"/>
              <a:t>position read/write head over the proper track</a:t>
            </a:r>
            <a:r>
              <a:rPr lang="en-US" altLang="zh-CN" dirty="0"/>
              <a:t>  </a:t>
            </a:r>
            <a:endParaRPr lang="en-US" altLang="zh-CN" b="1" dirty="0"/>
          </a:p>
          <a:p>
            <a:pPr lvl="2" eaLnBrk="1" hangingPunct="1"/>
            <a:r>
              <a:rPr lang="en-US" altLang="zh-CN" sz="2000" b="1" dirty="0"/>
              <a:t> minimum seek time</a:t>
            </a:r>
          </a:p>
          <a:p>
            <a:pPr lvl="2" eaLnBrk="1" hangingPunct="1"/>
            <a:r>
              <a:rPr lang="en-US" altLang="zh-CN" sz="2000" b="1" dirty="0"/>
              <a:t> maximum seek time</a:t>
            </a:r>
          </a:p>
          <a:p>
            <a:pPr lvl="2" eaLnBrk="1" hangingPunct="1"/>
            <a:r>
              <a:rPr lang="en-US" altLang="zh-CN" sz="2000" b="1" dirty="0"/>
              <a:t> average seek time (3 to 14 ms)</a:t>
            </a:r>
          </a:p>
          <a:p>
            <a:r>
              <a:rPr lang="en-US" altLang="zh-CN" sz="2400" dirty="0">
                <a:solidFill>
                  <a:srgbClr val="0000FF"/>
                </a:solidFill>
              </a:rPr>
              <a:t>Rotational latency:  </a:t>
            </a:r>
            <a:r>
              <a:rPr lang="en-US" altLang="zh-CN" sz="2400" dirty="0"/>
              <a:t>wait for desired sector</a:t>
            </a:r>
          </a:p>
          <a:p>
            <a:pPr marL="800100" lvl="3" indent="-342900"/>
            <a:r>
              <a:rPr lang="en-US" altLang="zh-CN" sz="1800" b="1" dirty="0"/>
              <a:t>average latency is the half-way round the disk.</a:t>
            </a:r>
          </a:p>
          <a:p>
            <a:pPr lvl="1"/>
            <a:endParaRPr lang="en-US" altLang="zh-CN" b="1" dirty="0"/>
          </a:p>
        </p:txBody>
      </p:sp>
      <p:sp>
        <p:nvSpPr>
          <p:cNvPr id="24580" name="Text Box 5"/>
          <p:cNvSpPr txBox="1">
            <a:spLocks noChangeArrowheads="1"/>
          </p:cNvSpPr>
          <p:nvPr/>
        </p:nvSpPr>
        <p:spPr bwMode="auto">
          <a:xfrm>
            <a:off x="2566988" y="4019551"/>
            <a:ext cx="4176712" cy="366713"/>
          </a:xfrm>
          <a:prstGeom prst="rect">
            <a:avLst/>
          </a:prstGeom>
          <a:noFill/>
          <a:ln w="9525">
            <a:noFill/>
            <a:miter lim="800000"/>
            <a:headEnd/>
            <a:tailEnd/>
          </a:ln>
          <a:effectLst/>
        </p:spPr>
        <p:txBody>
          <a:bodyPr>
            <a:spAutoFit/>
          </a:bodyPr>
          <a:lstStyle/>
          <a:p>
            <a:pPr>
              <a:spcBef>
                <a:spcPct val="50000"/>
              </a:spcBef>
            </a:pPr>
            <a:endParaRPr lang="zh-CN" altLang="zh-CN"/>
          </a:p>
        </p:txBody>
      </p:sp>
      <p:grpSp>
        <p:nvGrpSpPr>
          <p:cNvPr id="24581" name="Group 9"/>
          <p:cNvGrpSpPr>
            <a:grpSpLocks noChangeAspect="1"/>
          </p:cNvGrpSpPr>
          <p:nvPr/>
        </p:nvGrpSpPr>
        <p:grpSpPr bwMode="auto">
          <a:xfrm>
            <a:off x="2711450" y="3803651"/>
            <a:ext cx="6985000" cy="1122363"/>
            <a:chOff x="886" y="2478"/>
            <a:chExt cx="3584" cy="589"/>
          </a:xfrm>
        </p:grpSpPr>
        <p:sp>
          <p:nvSpPr>
            <p:cNvPr id="24604" name="AutoShape 8"/>
            <p:cNvSpPr>
              <a:spLocks noChangeAspect="1" noChangeArrowheads="1" noTextEdit="1"/>
            </p:cNvSpPr>
            <p:nvPr/>
          </p:nvSpPr>
          <p:spPr bwMode="auto">
            <a:xfrm>
              <a:off x="886" y="2478"/>
              <a:ext cx="3584" cy="589"/>
            </a:xfrm>
            <a:prstGeom prst="rect">
              <a:avLst/>
            </a:prstGeom>
            <a:noFill/>
            <a:ln w="9525">
              <a:noFill/>
              <a:miter lim="800000"/>
              <a:headEnd/>
              <a:tailEnd/>
            </a:ln>
          </p:spPr>
          <p:txBody>
            <a:bodyPr/>
            <a:lstStyle/>
            <a:p>
              <a:endParaRPr lang="zh-CN" altLang="en-US"/>
            </a:p>
          </p:txBody>
        </p:sp>
        <p:sp>
          <p:nvSpPr>
            <p:cNvPr id="24605" name="Line 10"/>
            <p:cNvSpPr>
              <a:spLocks noChangeShapeType="1"/>
            </p:cNvSpPr>
            <p:nvPr/>
          </p:nvSpPr>
          <p:spPr bwMode="auto">
            <a:xfrm>
              <a:off x="2463" y="2662"/>
              <a:ext cx="675" cy="1"/>
            </a:xfrm>
            <a:prstGeom prst="line">
              <a:avLst/>
            </a:prstGeom>
            <a:noFill/>
            <a:ln w="15875" cap="rnd">
              <a:solidFill>
                <a:srgbClr val="000000"/>
              </a:solidFill>
              <a:round/>
              <a:headEnd/>
              <a:tailEnd/>
            </a:ln>
          </p:spPr>
          <p:txBody>
            <a:bodyPr/>
            <a:lstStyle/>
            <a:p>
              <a:endParaRPr lang="zh-CN" altLang="en-US"/>
            </a:p>
          </p:txBody>
        </p:sp>
        <p:sp>
          <p:nvSpPr>
            <p:cNvPr id="24606" name="Rectangle 11"/>
            <p:cNvSpPr>
              <a:spLocks noChangeArrowheads="1"/>
            </p:cNvSpPr>
            <p:nvPr/>
          </p:nvSpPr>
          <p:spPr bwMode="auto">
            <a:xfrm>
              <a:off x="893" y="2583"/>
              <a:ext cx="1395"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Average rotational latency =</a:t>
              </a:r>
              <a:endParaRPr lang="en-US" altLang="zh-CN"/>
            </a:p>
          </p:txBody>
        </p:sp>
        <p:sp>
          <p:nvSpPr>
            <p:cNvPr id="24607" name="Rectangle 12"/>
            <p:cNvSpPr>
              <a:spLocks noChangeArrowheads="1"/>
            </p:cNvSpPr>
            <p:nvPr/>
          </p:nvSpPr>
          <p:spPr bwMode="auto">
            <a:xfrm>
              <a:off x="2480" y="2502"/>
              <a:ext cx="176" cy="129"/>
            </a:xfrm>
            <a:prstGeom prst="rect">
              <a:avLst/>
            </a:prstGeom>
            <a:noFill/>
            <a:ln w="9525">
              <a:noFill/>
              <a:miter lim="800000"/>
              <a:headEnd/>
              <a:tailEnd/>
            </a:ln>
          </p:spPr>
          <p:txBody>
            <a:bodyPr wrap="none" lIns="0" tIns="0" rIns="0" bIns="0">
              <a:spAutoFit/>
            </a:bodyPr>
            <a:lstStyle/>
            <a:p>
              <a:r>
                <a:rPr lang="en-US" altLang="zh-CN" sz="1600" b="1" i="1" dirty="0">
                  <a:solidFill>
                    <a:srgbClr val="000000"/>
                  </a:solidFill>
                </a:rPr>
                <a:t>0.5 </a:t>
              </a:r>
              <a:endParaRPr lang="en-US" altLang="zh-CN" dirty="0"/>
            </a:p>
          </p:txBody>
        </p:sp>
        <p:sp>
          <p:nvSpPr>
            <p:cNvPr id="24608" name="Rectangle 13"/>
            <p:cNvSpPr>
              <a:spLocks noChangeArrowheads="1"/>
            </p:cNvSpPr>
            <p:nvPr/>
          </p:nvSpPr>
          <p:spPr bwMode="auto">
            <a:xfrm>
              <a:off x="2669" y="2502"/>
              <a:ext cx="389"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rotation</a:t>
              </a:r>
              <a:endParaRPr lang="en-US" altLang="zh-CN"/>
            </a:p>
          </p:txBody>
        </p:sp>
        <p:sp>
          <p:nvSpPr>
            <p:cNvPr id="24609" name="Rectangle 14"/>
            <p:cNvSpPr>
              <a:spLocks noChangeArrowheads="1"/>
            </p:cNvSpPr>
            <p:nvPr/>
          </p:nvSpPr>
          <p:spPr bwMode="auto">
            <a:xfrm>
              <a:off x="2545" y="2671"/>
              <a:ext cx="463"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5400RPM</a:t>
              </a:r>
              <a:endParaRPr lang="en-US" altLang="zh-CN"/>
            </a:p>
          </p:txBody>
        </p:sp>
        <p:sp>
          <p:nvSpPr>
            <p:cNvPr id="24610" name="Rectangle 15"/>
            <p:cNvSpPr>
              <a:spLocks noChangeArrowheads="1"/>
            </p:cNvSpPr>
            <p:nvPr/>
          </p:nvSpPr>
          <p:spPr bwMode="auto">
            <a:xfrm>
              <a:off x="3157" y="2607"/>
              <a:ext cx="50" cy="104"/>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a:t>
              </a:r>
              <a:endParaRPr lang="en-US" altLang="zh-CN"/>
            </a:p>
          </p:txBody>
        </p:sp>
        <p:sp>
          <p:nvSpPr>
            <p:cNvPr id="24611" name="Line 16"/>
            <p:cNvSpPr>
              <a:spLocks noChangeShapeType="1"/>
            </p:cNvSpPr>
            <p:nvPr/>
          </p:nvSpPr>
          <p:spPr bwMode="auto">
            <a:xfrm>
              <a:off x="3254" y="2662"/>
              <a:ext cx="1202" cy="1"/>
            </a:xfrm>
            <a:prstGeom prst="line">
              <a:avLst/>
            </a:prstGeom>
            <a:noFill/>
            <a:ln w="15875" cap="rnd">
              <a:solidFill>
                <a:srgbClr val="000000"/>
              </a:solidFill>
              <a:round/>
              <a:headEnd/>
              <a:tailEnd/>
            </a:ln>
          </p:spPr>
          <p:txBody>
            <a:bodyPr/>
            <a:lstStyle/>
            <a:p>
              <a:endParaRPr lang="zh-CN" altLang="en-US"/>
            </a:p>
          </p:txBody>
        </p:sp>
        <p:sp>
          <p:nvSpPr>
            <p:cNvPr id="24612" name="Rectangle 17"/>
            <p:cNvSpPr>
              <a:spLocks noChangeArrowheads="1"/>
            </p:cNvSpPr>
            <p:nvPr/>
          </p:nvSpPr>
          <p:spPr bwMode="auto">
            <a:xfrm>
              <a:off x="3251" y="2703"/>
              <a:ext cx="467"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5400RPM</a:t>
              </a:r>
              <a:endParaRPr lang="en-US" altLang="zh-CN"/>
            </a:p>
          </p:txBody>
        </p:sp>
        <p:sp>
          <p:nvSpPr>
            <p:cNvPr id="24613" name="Rectangle 18"/>
            <p:cNvSpPr>
              <a:spLocks noChangeArrowheads="1"/>
            </p:cNvSpPr>
            <p:nvPr/>
          </p:nvSpPr>
          <p:spPr bwMode="auto">
            <a:xfrm>
              <a:off x="2363" y="2896"/>
              <a:ext cx="546" cy="129"/>
            </a:xfrm>
            <a:prstGeom prst="rect">
              <a:avLst/>
            </a:prstGeom>
            <a:noFill/>
            <a:ln w="9525">
              <a:noFill/>
              <a:miter lim="800000"/>
              <a:headEnd/>
              <a:tailEnd/>
            </a:ln>
          </p:spPr>
          <p:txBody>
            <a:bodyPr lIns="0" tIns="0" rIns="0" bIns="0">
              <a:spAutoFit/>
            </a:bodyPr>
            <a:lstStyle/>
            <a:p>
              <a:r>
                <a:rPr lang="en-US" altLang="zh-CN" sz="1600" b="1" i="1">
                  <a:solidFill>
                    <a:srgbClr val="000000"/>
                  </a:solidFill>
                </a:rPr>
                <a:t>= 0.0056 </a:t>
              </a:r>
              <a:endParaRPr lang="en-US" altLang="zh-CN"/>
            </a:p>
          </p:txBody>
        </p:sp>
        <p:sp>
          <p:nvSpPr>
            <p:cNvPr id="24614" name="Rectangle 19"/>
            <p:cNvSpPr>
              <a:spLocks noChangeArrowheads="1"/>
            </p:cNvSpPr>
            <p:nvPr/>
          </p:nvSpPr>
          <p:spPr bwMode="auto">
            <a:xfrm>
              <a:off x="2844" y="2896"/>
              <a:ext cx="513"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seconds =</a:t>
              </a:r>
              <a:endParaRPr lang="en-US" altLang="zh-CN"/>
            </a:p>
          </p:txBody>
        </p:sp>
        <p:sp>
          <p:nvSpPr>
            <p:cNvPr id="24615" name="Rectangle 20"/>
            <p:cNvSpPr>
              <a:spLocks noChangeArrowheads="1"/>
            </p:cNvSpPr>
            <p:nvPr/>
          </p:nvSpPr>
          <p:spPr bwMode="auto">
            <a:xfrm>
              <a:off x="3411" y="2896"/>
              <a:ext cx="358"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 5.6 ms</a:t>
              </a:r>
              <a:endParaRPr lang="en-US" altLang="zh-CN"/>
            </a:p>
          </p:txBody>
        </p:sp>
        <p:sp>
          <p:nvSpPr>
            <p:cNvPr id="24616" name="Rectangle 21"/>
            <p:cNvSpPr>
              <a:spLocks noChangeArrowheads="1"/>
            </p:cNvSpPr>
            <p:nvPr/>
          </p:nvSpPr>
          <p:spPr bwMode="auto">
            <a:xfrm>
              <a:off x="3542" y="2502"/>
              <a:ext cx="175"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0.5 </a:t>
              </a:r>
              <a:endParaRPr lang="en-US" altLang="zh-CN"/>
            </a:p>
          </p:txBody>
        </p:sp>
        <p:sp>
          <p:nvSpPr>
            <p:cNvPr id="24617" name="Rectangle 22"/>
            <p:cNvSpPr>
              <a:spLocks noChangeArrowheads="1"/>
            </p:cNvSpPr>
            <p:nvPr/>
          </p:nvSpPr>
          <p:spPr bwMode="auto">
            <a:xfrm>
              <a:off x="3732" y="2502"/>
              <a:ext cx="389"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rotation</a:t>
              </a:r>
              <a:endParaRPr lang="en-US" altLang="zh-CN"/>
            </a:p>
          </p:txBody>
        </p:sp>
        <p:sp>
          <p:nvSpPr>
            <p:cNvPr id="24618" name="Rectangle 23"/>
            <p:cNvSpPr>
              <a:spLocks noChangeArrowheads="1"/>
            </p:cNvSpPr>
            <p:nvPr/>
          </p:nvSpPr>
          <p:spPr bwMode="auto">
            <a:xfrm>
              <a:off x="3775" y="2727"/>
              <a:ext cx="24" cy="105"/>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a:t>
              </a:r>
              <a:endParaRPr lang="en-US" altLang="zh-CN"/>
            </a:p>
          </p:txBody>
        </p:sp>
        <p:sp>
          <p:nvSpPr>
            <p:cNvPr id="24619" name="Freeform 24"/>
            <p:cNvSpPr>
              <a:spLocks/>
            </p:cNvSpPr>
            <p:nvPr/>
          </p:nvSpPr>
          <p:spPr bwMode="auto">
            <a:xfrm>
              <a:off x="3823" y="2693"/>
              <a:ext cx="23" cy="204"/>
            </a:xfrm>
            <a:custGeom>
              <a:avLst/>
              <a:gdLst>
                <a:gd name="T0" fmla="*/ 23 w 23"/>
                <a:gd name="T1" fmla="*/ 0 h 204"/>
                <a:gd name="T2" fmla="*/ 18 w 23"/>
                <a:gd name="T3" fmla="*/ 11 h 204"/>
                <a:gd name="T4" fmla="*/ 13 w 23"/>
                <a:gd name="T5" fmla="*/ 24 h 204"/>
                <a:gd name="T6" fmla="*/ 9 w 23"/>
                <a:gd name="T7" fmla="*/ 36 h 204"/>
                <a:gd name="T8" fmla="*/ 6 w 23"/>
                <a:gd name="T9" fmla="*/ 49 h 204"/>
                <a:gd name="T10" fmla="*/ 3 w 23"/>
                <a:gd name="T11" fmla="*/ 63 h 204"/>
                <a:gd name="T12" fmla="*/ 1 w 23"/>
                <a:gd name="T13" fmla="*/ 75 h 204"/>
                <a:gd name="T14" fmla="*/ 0 w 23"/>
                <a:gd name="T15" fmla="*/ 89 h 204"/>
                <a:gd name="T16" fmla="*/ 0 w 23"/>
                <a:gd name="T17" fmla="*/ 102 h 204"/>
                <a:gd name="T18" fmla="*/ 0 w 23"/>
                <a:gd name="T19" fmla="*/ 115 h 204"/>
                <a:gd name="T20" fmla="*/ 1 w 23"/>
                <a:gd name="T21" fmla="*/ 128 h 204"/>
                <a:gd name="T22" fmla="*/ 3 w 23"/>
                <a:gd name="T23" fmla="*/ 141 h 204"/>
                <a:gd name="T24" fmla="*/ 6 w 23"/>
                <a:gd name="T25" fmla="*/ 154 h 204"/>
                <a:gd name="T26" fmla="*/ 9 w 23"/>
                <a:gd name="T27" fmla="*/ 167 h 204"/>
                <a:gd name="T28" fmla="*/ 13 w 23"/>
                <a:gd name="T29" fmla="*/ 179 h 204"/>
                <a:gd name="T30" fmla="*/ 18 w 23"/>
                <a:gd name="T31" fmla="*/ 192 h 204"/>
                <a:gd name="T32" fmla="*/ 23 w 23"/>
                <a:gd name="T33" fmla="*/ 204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04">
                  <a:moveTo>
                    <a:pt x="23" y="0"/>
                  </a:moveTo>
                  <a:lnTo>
                    <a:pt x="18" y="11"/>
                  </a:lnTo>
                  <a:lnTo>
                    <a:pt x="13" y="24"/>
                  </a:lnTo>
                  <a:lnTo>
                    <a:pt x="9" y="36"/>
                  </a:lnTo>
                  <a:lnTo>
                    <a:pt x="6" y="49"/>
                  </a:lnTo>
                  <a:lnTo>
                    <a:pt x="3" y="63"/>
                  </a:lnTo>
                  <a:lnTo>
                    <a:pt x="1" y="75"/>
                  </a:lnTo>
                  <a:lnTo>
                    <a:pt x="0" y="89"/>
                  </a:lnTo>
                  <a:lnTo>
                    <a:pt x="0" y="102"/>
                  </a:lnTo>
                  <a:lnTo>
                    <a:pt x="0" y="115"/>
                  </a:lnTo>
                  <a:lnTo>
                    <a:pt x="1" y="128"/>
                  </a:lnTo>
                  <a:lnTo>
                    <a:pt x="3" y="141"/>
                  </a:lnTo>
                  <a:lnTo>
                    <a:pt x="6" y="154"/>
                  </a:lnTo>
                  <a:lnTo>
                    <a:pt x="9" y="167"/>
                  </a:lnTo>
                  <a:lnTo>
                    <a:pt x="13" y="179"/>
                  </a:lnTo>
                  <a:lnTo>
                    <a:pt x="18" y="192"/>
                  </a:lnTo>
                  <a:lnTo>
                    <a:pt x="23" y="204"/>
                  </a:lnTo>
                </a:path>
              </a:pathLst>
            </a:custGeom>
            <a:noFill/>
            <a:ln w="15875" cap="rnd">
              <a:solidFill>
                <a:srgbClr val="000000"/>
              </a:solidFill>
              <a:prstDash val="solid"/>
              <a:round/>
              <a:headEnd/>
              <a:tailEnd/>
            </a:ln>
          </p:spPr>
          <p:txBody>
            <a:bodyPr/>
            <a:lstStyle/>
            <a:p>
              <a:endParaRPr lang="zh-CN" altLang="en-US"/>
            </a:p>
          </p:txBody>
        </p:sp>
        <p:sp>
          <p:nvSpPr>
            <p:cNvPr id="24620" name="Rectangle 25"/>
            <p:cNvSpPr>
              <a:spLocks noChangeArrowheads="1"/>
            </p:cNvSpPr>
            <p:nvPr/>
          </p:nvSpPr>
          <p:spPr bwMode="auto">
            <a:xfrm>
              <a:off x="3870" y="2719"/>
              <a:ext cx="95" cy="105"/>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60</a:t>
              </a:r>
              <a:endParaRPr lang="en-US" altLang="zh-CN"/>
            </a:p>
          </p:txBody>
        </p:sp>
        <p:sp>
          <p:nvSpPr>
            <p:cNvPr id="24621" name="Line 26"/>
            <p:cNvSpPr>
              <a:spLocks noChangeShapeType="1"/>
            </p:cNvSpPr>
            <p:nvPr/>
          </p:nvSpPr>
          <p:spPr bwMode="auto">
            <a:xfrm>
              <a:off x="4000" y="2794"/>
              <a:ext cx="409" cy="1"/>
            </a:xfrm>
            <a:prstGeom prst="line">
              <a:avLst/>
            </a:prstGeom>
            <a:noFill/>
            <a:ln w="15875" cap="rnd">
              <a:solidFill>
                <a:srgbClr val="000000"/>
              </a:solidFill>
              <a:round/>
              <a:headEnd/>
              <a:tailEnd/>
            </a:ln>
          </p:spPr>
          <p:txBody>
            <a:bodyPr/>
            <a:lstStyle/>
            <a:p>
              <a:endParaRPr lang="zh-CN" altLang="en-US"/>
            </a:p>
          </p:txBody>
        </p:sp>
        <p:sp>
          <p:nvSpPr>
            <p:cNvPr id="24622" name="Rectangle 27"/>
            <p:cNvSpPr>
              <a:spLocks noChangeArrowheads="1"/>
            </p:cNvSpPr>
            <p:nvPr/>
          </p:nvSpPr>
          <p:spPr bwMode="auto">
            <a:xfrm>
              <a:off x="4008" y="2655"/>
              <a:ext cx="346" cy="104"/>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seconds</a:t>
              </a:r>
              <a:endParaRPr lang="en-US" altLang="zh-CN"/>
            </a:p>
          </p:txBody>
        </p:sp>
        <p:sp>
          <p:nvSpPr>
            <p:cNvPr id="24623" name="Rectangle 28"/>
            <p:cNvSpPr>
              <a:spLocks noChangeArrowheads="1"/>
            </p:cNvSpPr>
            <p:nvPr/>
          </p:nvSpPr>
          <p:spPr bwMode="auto">
            <a:xfrm>
              <a:off x="4045" y="2799"/>
              <a:ext cx="281" cy="105"/>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minute</a:t>
              </a:r>
              <a:endParaRPr lang="en-US" altLang="zh-CN"/>
            </a:p>
          </p:txBody>
        </p:sp>
        <p:sp>
          <p:nvSpPr>
            <p:cNvPr id="24624" name="Freeform 29"/>
            <p:cNvSpPr>
              <a:spLocks/>
            </p:cNvSpPr>
            <p:nvPr/>
          </p:nvSpPr>
          <p:spPr bwMode="auto">
            <a:xfrm>
              <a:off x="4419" y="2691"/>
              <a:ext cx="23" cy="205"/>
            </a:xfrm>
            <a:custGeom>
              <a:avLst/>
              <a:gdLst>
                <a:gd name="T0" fmla="*/ 0 w 23"/>
                <a:gd name="T1" fmla="*/ 0 h 205"/>
                <a:gd name="T2" fmla="*/ 5 w 23"/>
                <a:gd name="T3" fmla="*/ 12 h 205"/>
                <a:gd name="T4" fmla="*/ 10 w 23"/>
                <a:gd name="T5" fmla="*/ 25 h 205"/>
                <a:gd name="T6" fmla="*/ 14 w 23"/>
                <a:gd name="T7" fmla="*/ 37 h 205"/>
                <a:gd name="T8" fmla="*/ 17 w 23"/>
                <a:gd name="T9" fmla="*/ 50 h 205"/>
                <a:gd name="T10" fmla="*/ 20 w 23"/>
                <a:gd name="T11" fmla="*/ 63 h 205"/>
                <a:gd name="T12" fmla="*/ 21 w 23"/>
                <a:gd name="T13" fmla="*/ 76 h 205"/>
                <a:gd name="T14" fmla="*/ 22 w 23"/>
                <a:gd name="T15" fmla="*/ 89 h 205"/>
                <a:gd name="T16" fmla="*/ 23 w 23"/>
                <a:gd name="T17" fmla="*/ 103 h 205"/>
                <a:gd name="T18" fmla="*/ 22 w 23"/>
                <a:gd name="T19" fmla="*/ 116 h 205"/>
                <a:gd name="T20" fmla="*/ 21 w 23"/>
                <a:gd name="T21" fmla="*/ 129 h 205"/>
                <a:gd name="T22" fmla="*/ 20 w 23"/>
                <a:gd name="T23" fmla="*/ 142 h 205"/>
                <a:gd name="T24" fmla="*/ 17 w 23"/>
                <a:gd name="T25" fmla="*/ 155 h 205"/>
                <a:gd name="T26" fmla="*/ 14 w 23"/>
                <a:gd name="T27" fmla="*/ 168 h 205"/>
                <a:gd name="T28" fmla="*/ 10 w 23"/>
                <a:gd name="T29" fmla="*/ 180 h 205"/>
                <a:gd name="T30" fmla="*/ 5 w 23"/>
                <a:gd name="T31" fmla="*/ 193 h 205"/>
                <a:gd name="T32" fmla="*/ 0 w 23"/>
                <a:gd name="T33" fmla="*/ 205 h 2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05">
                  <a:moveTo>
                    <a:pt x="0" y="0"/>
                  </a:moveTo>
                  <a:lnTo>
                    <a:pt x="5" y="12"/>
                  </a:lnTo>
                  <a:lnTo>
                    <a:pt x="10" y="25"/>
                  </a:lnTo>
                  <a:lnTo>
                    <a:pt x="14" y="37"/>
                  </a:lnTo>
                  <a:lnTo>
                    <a:pt x="17" y="50"/>
                  </a:lnTo>
                  <a:lnTo>
                    <a:pt x="20" y="63"/>
                  </a:lnTo>
                  <a:lnTo>
                    <a:pt x="21" y="76"/>
                  </a:lnTo>
                  <a:lnTo>
                    <a:pt x="22" y="89"/>
                  </a:lnTo>
                  <a:lnTo>
                    <a:pt x="23" y="103"/>
                  </a:lnTo>
                  <a:lnTo>
                    <a:pt x="22" y="116"/>
                  </a:lnTo>
                  <a:lnTo>
                    <a:pt x="21" y="129"/>
                  </a:lnTo>
                  <a:lnTo>
                    <a:pt x="20" y="142"/>
                  </a:lnTo>
                  <a:lnTo>
                    <a:pt x="17" y="155"/>
                  </a:lnTo>
                  <a:lnTo>
                    <a:pt x="14" y="168"/>
                  </a:lnTo>
                  <a:lnTo>
                    <a:pt x="10" y="180"/>
                  </a:lnTo>
                  <a:lnTo>
                    <a:pt x="5" y="193"/>
                  </a:lnTo>
                  <a:lnTo>
                    <a:pt x="0" y="205"/>
                  </a:lnTo>
                </a:path>
              </a:pathLst>
            </a:custGeom>
            <a:noFill/>
            <a:ln w="15875" cap="rnd">
              <a:solidFill>
                <a:srgbClr val="000000"/>
              </a:solidFill>
              <a:prstDash val="solid"/>
              <a:round/>
              <a:headEnd/>
              <a:tailEnd/>
            </a:ln>
          </p:spPr>
          <p:txBody>
            <a:bodyPr/>
            <a:lstStyle/>
            <a:p>
              <a:endParaRPr lang="zh-CN" altLang="en-US"/>
            </a:p>
          </p:txBody>
        </p:sp>
      </p:grpSp>
      <p:grpSp>
        <p:nvGrpSpPr>
          <p:cNvPr id="24582" name="Group 30"/>
          <p:cNvGrpSpPr>
            <a:grpSpLocks noChangeAspect="1"/>
          </p:cNvGrpSpPr>
          <p:nvPr/>
        </p:nvGrpSpPr>
        <p:grpSpPr bwMode="auto">
          <a:xfrm>
            <a:off x="2524100" y="5214950"/>
            <a:ext cx="6985000" cy="1122362"/>
            <a:chOff x="886" y="2478"/>
            <a:chExt cx="3584" cy="589"/>
          </a:xfrm>
        </p:grpSpPr>
        <p:sp>
          <p:nvSpPr>
            <p:cNvPr id="24583" name="AutoShape 31"/>
            <p:cNvSpPr>
              <a:spLocks noChangeAspect="1" noChangeArrowheads="1" noTextEdit="1"/>
            </p:cNvSpPr>
            <p:nvPr/>
          </p:nvSpPr>
          <p:spPr bwMode="auto">
            <a:xfrm>
              <a:off x="886" y="2478"/>
              <a:ext cx="3584" cy="589"/>
            </a:xfrm>
            <a:prstGeom prst="rect">
              <a:avLst/>
            </a:prstGeom>
            <a:noFill/>
            <a:ln w="9525">
              <a:noFill/>
              <a:miter lim="800000"/>
              <a:headEnd/>
              <a:tailEnd/>
            </a:ln>
          </p:spPr>
          <p:txBody>
            <a:bodyPr/>
            <a:lstStyle/>
            <a:p>
              <a:endParaRPr lang="zh-CN" altLang="en-US"/>
            </a:p>
          </p:txBody>
        </p:sp>
        <p:sp>
          <p:nvSpPr>
            <p:cNvPr id="24584" name="Line 32"/>
            <p:cNvSpPr>
              <a:spLocks noChangeShapeType="1"/>
            </p:cNvSpPr>
            <p:nvPr/>
          </p:nvSpPr>
          <p:spPr bwMode="auto">
            <a:xfrm>
              <a:off x="2463" y="2662"/>
              <a:ext cx="675" cy="1"/>
            </a:xfrm>
            <a:prstGeom prst="line">
              <a:avLst/>
            </a:prstGeom>
            <a:noFill/>
            <a:ln w="15875" cap="rnd">
              <a:solidFill>
                <a:srgbClr val="000000"/>
              </a:solidFill>
              <a:round/>
              <a:headEnd/>
              <a:tailEnd/>
            </a:ln>
          </p:spPr>
          <p:txBody>
            <a:bodyPr/>
            <a:lstStyle/>
            <a:p>
              <a:endParaRPr lang="zh-CN" altLang="en-US"/>
            </a:p>
          </p:txBody>
        </p:sp>
        <p:sp>
          <p:nvSpPr>
            <p:cNvPr id="24585" name="Rectangle 33"/>
            <p:cNvSpPr>
              <a:spLocks noChangeArrowheads="1"/>
            </p:cNvSpPr>
            <p:nvPr/>
          </p:nvSpPr>
          <p:spPr bwMode="auto">
            <a:xfrm>
              <a:off x="893" y="2583"/>
              <a:ext cx="1395"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Average rotational latency =</a:t>
              </a:r>
              <a:endParaRPr lang="en-US" altLang="zh-CN"/>
            </a:p>
          </p:txBody>
        </p:sp>
        <p:sp>
          <p:nvSpPr>
            <p:cNvPr id="24586" name="Rectangle 34"/>
            <p:cNvSpPr>
              <a:spLocks noChangeArrowheads="1"/>
            </p:cNvSpPr>
            <p:nvPr/>
          </p:nvSpPr>
          <p:spPr bwMode="auto">
            <a:xfrm>
              <a:off x="2480" y="2502"/>
              <a:ext cx="176"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0.5 </a:t>
              </a:r>
              <a:endParaRPr lang="en-US" altLang="zh-CN"/>
            </a:p>
          </p:txBody>
        </p:sp>
        <p:sp>
          <p:nvSpPr>
            <p:cNvPr id="24587" name="Rectangle 35"/>
            <p:cNvSpPr>
              <a:spLocks noChangeArrowheads="1"/>
            </p:cNvSpPr>
            <p:nvPr/>
          </p:nvSpPr>
          <p:spPr bwMode="auto">
            <a:xfrm>
              <a:off x="2669" y="2502"/>
              <a:ext cx="389"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rotation</a:t>
              </a:r>
              <a:endParaRPr lang="en-US" altLang="zh-CN"/>
            </a:p>
          </p:txBody>
        </p:sp>
        <p:sp>
          <p:nvSpPr>
            <p:cNvPr id="24588" name="Rectangle 36"/>
            <p:cNvSpPr>
              <a:spLocks noChangeArrowheads="1"/>
            </p:cNvSpPr>
            <p:nvPr/>
          </p:nvSpPr>
          <p:spPr bwMode="auto">
            <a:xfrm>
              <a:off x="2545" y="2671"/>
              <a:ext cx="521"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15000RPM</a:t>
              </a:r>
              <a:endParaRPr lang="en-US" altLang="zh-CN"/>
            </a:p>
          </p:txBody>
        </p:sp>
        <p:sp>
          <p:nvSpPr>
            <p:cNvPr id="24589" name="Rectangle 37"/>
            <p:cNvSpPr>
              <a:spLocks noChangeArrowheads="1"/>
            </p:cNvSpPr>
            <p:nvPr/>
          </p:nvSpPr>
          <p:spPr bwMode="auto">
            <a:xfrm>
              <a:off x="3157" y="2607"/>
              <a:ext cx="50" cy="104"/>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a:t>
              </a:r>
              <a:endParaRPr lang="en-US" altLang="zh-CN"/>
            </a:p>
          </p:txBody>
        </p:sp>
        <p:sp>
          <p:nvSpPr>
            <p:cNvPr id="24590" name="Line 38"/>
            <p:cNvSpPr>
              <a:spLocks noChangeShapeType="1"/>
            </p:cNvSpPr>
            <p:nvPr/>
          </p:nvSpPr>
          <p:spPr bwMode="auto">
            <a:xfrm>
              <a:off x="3254" y="2662"/>
              <a:ext cx="1202" cy="1"/>
            </a:xfrm>
            <a:prstGeom prst="line">
              <a:avLst/>
            </a:prstGeom>
            <a:noFill/>
            <a:ln w="15875" cap="rnd">
              <a:solidFill>
                <a:srgbClr val="000000"/>
              </a:solidFill>
              <a:round/>
              <a:headEnd/>
              <a:tailEnd/>
            </a:ln>
          </p:spPr>
          <p:txBody>
            <a:bodyPr/>
            <a:lstStyle/>
            <a:p>
              <a:endParaRPr lang="zh-CN" altLang="en-US"/>
            </a:p>
          </p:txBody>
        </p:sp>
        <p:sp>
          <p:nvSpPr>
            <p:cNvPr id="24591" name="Rectangle 39"/>
            <p:cNvSpPr>
              <a:spLocks noChangeArrowheads="1"/>
            </p:cNvSpPr>
            <p:nvPr/>
          </p:nvSpPr>
          <p:spPr bwMode="auto">
            <a:xfrm>
              <a:off x="3251" y="2703"/>
              <a:ext cx="526"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15000RPM</a:t>
              </a:r>
              <a:endParaRPr lang="en-US" altLang="zh-CN"/>
            </a:p>
          </p:txBody>
        </p:sp>
        <p:sp>
          <p:nvSpPr>
            <p:cNvPr id="24592" name="Rectangle 40"/>
            <p:cNvSpPr>
              <a:spLocks noChangeArrowheads="1"/>
            </p:cNvSpPr>
            <p:nvPr/>
          </p:nvSpPr>
          <p:spPr bwMode="auto">
            <a:xfrm>
              <a:off x="2363" y="2896"/>
              <a:ext cx="546" cy="129"/>
            </a:xfrm>
            <a:prstGeom prst="rect">
              <a:avLst/>
            </a:prstGeom>
            <a:noFill/>
            <a:ln w="9525">
              <a:noFill/>
              <a:miter lim="800000"/>
              <a:headEnd/>
              <a:tailEnd/>
            </a:ln>
          </p:spPr>
          <p:txBody>
            <a:bodyPr lIns="0" tIns="0" rIns="0" bIns="0">
              <a:spAutoFit/>
            </a:bodyPr>
            <a:lstStyle/>
            <a:p>
              <a:r>
                <a:rPr lang="en-US" altLang="zh-CN" sz="1600" b="1" i="1">
                  <a:solidFill>
                    <a:srgbClr val="000000"/>
                  </a:solidFill>
                </a:rPr>
                <a:t>= 0.0020 </a:t>
              </a:r>
              <a:endParaRPr lang="en-US" altLang="zh-CN"/>
            </a:p>
          </p:txBody>
        </p:sp>
        <p:sp>
          <p:nvSpPr>
            <p:cNvPr id="24593" name="Rectangle 41"/>
            <p:cNvSpPr>
              <a:spLocks noChangeArrowheads="1"/>
            </p:cNvSpPr>
            <p:nvPr/>
          </p:nvSpPr>
          <p:spPr bwMode="auto">
            <a:xfrm>
              <a:off x="2844" y="2896"/>
              <a:ext cx="513"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seconds =</a:t>
              </a:r>
              <a:endParaRPr lang="en-US" altLang="zh-CN"/>
            </a:p>
          </p:txBody>
        </p:sp>
        <p:sp>
          <p:nvSpPr>
            <p:cNvPr id="24594" name="Rectangle 42"/>
            <p:cNvSpPr>
              <a:spLocks noChangeArrowheads="1"/>
            </p:cNvSpPr>
            <p:nvPr/>
          </p:nvSpPr>
          <p:spPr bwMode="auto">
            <a:xfrm>
              <a:off x="3411" y="2896"/>
              <a:ext cx="358" cy="129"/>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 2.0 ms</a:t>
              </a:r>
              <a:endParaRPr lang="en-US" altLang="zh-CN"/>
            </a:p>
          </p:txBody>
        </p:sp>
        <p:sp>
          <p:nvSpPr>
            <p:cNvPr id="24595" name="Rectangle 43"/>
            <p:cNvSpPr>
              <a:spLocks noChangeArrowheads="1"/>
            </p:cNvSpPr>
            <p:nvPr/>
          </p:nvSpPr>
          <p:spPr bwMode="auto">
            <a:xfrm>
              <a:off x="3542" y="2502"/>
              <a:ext cx="175"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0.5 </a:t>
              </a:r>
              <a:endParaRPr lang="en-US" altLang="zh-CN"/>
            </a:p>
          </p:txBody>
        </p:sp>
        <p:sp>
          <p:nvSpPr>
            <p:cNvPr id="24596" name="Rectangle 44"/>
            <p:cNvSpPr>
              <a:spLocks noChangeArrowheads="1"/>
            </p:cNvSpPr>
            <p:nvPr/>
          </p:nvSpPr>
          <p:spPr bwMode="auto">
            <a:xfrm>
              <a:off x="3732" y="2502"/>
              <a:ext cx="389" cy="128"/>
            </a:xfrm>
            <a:prstGeom prst="rect">
              <a:avLst/>
            </a:prstGeom>
            <a:noFill/>
            <a:ln w="9525">
              <a:noFill/>
              <a:miter lim="800000"/>
              <a:headEnd/>
              <a:tailEnd/>
            </a:ln>
          </p:spPr>
          <p:txBody>
            <a:bodyPr wrap="none" lIns="0" tIns="0" rIns="0" bIns="0">
              <a:spAutoFit/>
            </a:bodyPr>
            <a:lstStyle/>
            <a:p>
              <a:r>
                <a:rPr lang="en-US" altLang="zh-CN" sz="1600" b="1" i="1">
                  <a:solidFill>
                    <a:srgbClr val="000000"/>
                  </a:solidFill>
                </a:rPr>
                <a:t>rotation</a:t>
              </a:r>
              <a:endParaRPr lang="en-US" altLang="zh-CN"/>
            </a:p>
          </p:txBody>
        </p:sp>
        <p:sp>
          <p:nvSpPr>
            <p:cNvPr id="24597" name="Rectangle 45"/>
            <p:cNvSpPr>
              <a:spLocks noChangeArrowheads="1"/>
            </p:cNvSpPr>
            <p:nvPr/>
          </p:nvSpPr>
          <p:spPr bwMode="auto">
            <a:xfrm>
              <a:off x="3775" y="2727"/>
              <a:ext cx="24" cy="105"/>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a:t>
              </a:r>
              <a:endParaRPr lang="en-US" altLang="zh-CN"/>
            </a:p>
          </p:txBody>
        </p:sp>
        <p:sp>
          <p:nvSpPr>
            <p:cNvPr id="24598" name="Freeform 46"/>
            <p:cNvSpPr>
              <a:spLocks/>
            </p:cNvSpPr>
            <p:nvPr/>
          </p:nvSpPr>
          <p:spPr bwMode="auto">
            <a:xfrm>
              <a:off x="3823" y="2693"/>
              <a:ext cx="23" cy="204"/>
            </a:xfrm>
            <a:custGeom>
              <a:avLst/>
              <a:gdLst>
                <a:gd name="T0" fmla="*/ 23 w 23"/>
                <a:gd name="T1" fmla="*/ 0 h 204"/>
                <a:gd name="T2" fmla="*/ 18 w 23"/>
                <a:gd name="T3" fmla="*/ 11 h 204"/>
                <a:gd name="T4" fmla="*/ 13 w 23"/>
                <a:gd name="T5" fmla="*/ 24 h 204"/>
                <a:gd name="T6" fmla="*/ 9 w 23"/>
                <a:gd name="T7" fmla="*/ 36 h 204"/>
                <a:gd name="T8" fmla="*/ 6 w 23"/>
                <a:gd name="T9" fmla="*/ 49 h 204"/>
                <a:gd name="T10" fmla="*/ 3 w 23"/>
                <a:gd name="T11" fmla="*/ 63 h 204"/>
                <a:gd name="T12" fmla="*/ 1 w 23"/>
                <a:gd name="T13" fmla="*/ 75 h 204"/>
                <a:gd name="T14" fmla="*/ 0 w 23"/>
                <a:gd name="T15" fmla="*/ 89 h 204"/>
                <a:gd name="T16" fmla="*/ 0 w 23"/>
                <a:gd name="T17" fmla="*/ 102 h 204"/>
                <a:gd name="T18" fmla="*/ 0 w 23"/>
                <a:gd name="T19" fmla="*/ 115 h 204"/>
                <a:gd name="T20" fmla="*/ 1 w 23"/>
                <a:gd name="T21" fmla="*/ 128 h 204"/>
                <a:gd name="T22" fmla="*/ 3 w 23"/>
                <a:gd name="T23" fmla="*/ 141 h 204"/>
                <a:gd name="T24" fmla="*/ 6 w 23"/>
                <a:gd name="T25" fmla="*/ 154 h 204"/>
                <a:gd name="T26" fmla="*/ 9 w 23"/>
                <a:gd name="T27" fmla="*/ 167 h 204"/>
                <a:gd name="T28" fmla="*/ 13 w 23"/>
                <a:gd name="T29" fmla="*/ 179 h 204"/>
                <a:gd name="T30" fmla="*/ 18 w 23"/>
                <a:gd name="T31" fmla="*/ 192 h 204"/>
                <a:gd name="T32" fmla="*/ 23 w 23"/>
                <a:gd name="T33" fmla="*/ 204 h 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04">
                  <a:moveTo>
                    <a:pt x="23" y="0"/>
                  </a:moveTo>
                  <a:lnTo>
                    <a:pt x="18" y="11"/>
                  </a:lnTo>
                  <a:lnTo>
                    <a:pt x="13" y="24"/>
                  </a:lnTo>
                  <a:lnTo>
                    <a:pt x="9" y="36"/>
                  </a:lnTo>
                  <a:lnTo>
                    <a:pt x="6" y="49"/>
                  </a:lnTo>
                  <a:lnTo>
                    <a:pt x="3" y="63"/>
                  </a:lnTo>
                  <a:lnTo>
                    <a:pt x="1" y="75"/>
                  </a:lnTo>
                  <a:lnTo>
                    <a:pt x="0" y="89"/>
                  </a:lnTo>
                  <a:lnTo>
                    <a:pt x="0" y="102"/>
                  </a:lnTo>
                  <a:lnTo>
                    <a:pt x="0" y="115"/>
                  </a:lnTo>
                  <a:lnTo>
                    <a:pt x="1" y="128"/>
                  </a:lnTo>
                  <a:lnTo>
                    <a:pt x="3" y="141"/>
                  </a:lnTo>
                  <a:lnTo>
                    <a:pt x="6" y="154"/>
                  </a:lnTo>
                  <a:lnTo>
                    <a:pt x="9" y="167"/>
                  </a:lnTo>
                  <a:lnTo>
                    <a:pt x="13" y="179"/>
                  </a:lnTo>
                  <a:lnTo>
                    <a:pt x="18" y="192"/>
                  </a:lnTo>
                  <a:lnTo>
                    <a:pt x="23" y="204"/>
                  </a:lnTo>
                </a:path>
              </a:pathLst>
            </a:custGeom>
            <a:noFill/>
            <a:ln w="15875" cap="rnd">
              <a:solidFill>
                <a:srgbClr val="000000"/>
              </a:solidFill>
              <a:prstDash val="solid"/>
              <a:round/>
              <a:headEnd/>
              <a:tailEnd/>
            </a:ln>
          </p:spPr>
          <p:txBody>
            <a:bodyPr/>
            <a:lstStyle/>
            <a:p>
              <a:endParaRPr lang="zh-CN" altLang="en-US"/>
            </a:p>
          </p:txBody>
        </p:sp>
        <p:sp>
          <p:nvSpPr>
            <p:cNvPr id="24599" name="Rectangle 47"/>
            <p:cNvSpPr>
              <a:spLocks noChangeArrowheads="1"/>
            </p:cNvSpPr>
            <p:nvPr/>
          </p:nvSpPr>
          <p:spPr bwMode="auto">
            <a:xfrm>
              <a:off x="3870" y="2719"/>
              <a:ext cx="95" cy="105"/>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60</a:t>
              </a:r>
              <a:endParaRPr lang="en-US" altLang="zh-CN"/>
            </a:p>
          </p:txBody>
        </p:sp>
        <p:sp>
          <p:nvSpPr>
            <p:cNvPr id="24600" name="Line 48"/>
            <p:cNvSpPr>
              <a:spLocks noChangeShapeType="1"/>
            </p:cNvSpPr>
            <p:nvPr/>
          </p:nvSpPr>
          <p:spPr bwMode="auto">
            <a:xfrm>
              <a:off x="4000" y="2794"/>
              <a:ext cx="409" cy="1"/>
            </a:xfrm>
            <a:prstGeom prst="line">
              <a:avLst/>
            </a:prstGeom>
            <a:noFill/>
            <a:ln w="15875" cap="rnd">
              <a:solidFill>
                <a:srgbClr val="000000"/>
              </a:solidFill>
              <a:round/>
              <a:headEnd/>
              <a:tailEnd/>
            </a:ln>
          </p:spPr>
          <p:txBody>
            <a:bodyPr/>
            <a:lstStyle/>
            <a:p>
              <a:endParaRPr lang="zh-CN" altLang="en-US"/>
            </a:p>
          </p:txBody>
        </p:sp>
        <p:sp>
          <p:nvSpPr>
            <p:cNvPr id="24601" name="Rectangle 49"/>
            <p:cNvSpPr>
              <a:spLocks noChangeArrowheads="1"/>
            </p:cNvSpPr>
            <p:nvPr/>
          </p:nvSpPr>
          <p:spPr bwMode="auto">
            <a:xfrm>
              <a:off x="4008" y="2655"/>
              <a:ext cx="346" cy="104"/>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seconds</a:t>
              </a:r>
              <a:endParaRPr lang="en-US" altLang="zh-CN"/>
            </a:p>
          </p:txBody>
        </p:sp>
        <p:sp>
          <p:nvSpPr>
            <p:cNvPr id="24602" name="Rectangle 50"/>
            <p:cNvSpPr>
              <a:spLocks noChangeArrowheads="1"/>
            </p:cNvSpPr>
            <p:nvPr/>
          </p:nvSpPr>
          <p:spPr bwMode="auto">
            <a:xfrm>
              <a:off x="4045" y="2799"/>
              <a:ext cx="281" cy="105"/>
            </a:xfrm>
            <a:prstGeom prst="rect">
              <a:avLst/>
            </a:prstGeom>
            <a:noFill/>
            <a:ln w="9525">
              <a:noFill/>
              <a:miter lim="800000"/>
              <a:headEnd/>
              <a:tailEnd/>
            </a:ln>
          </p:spPr>
          <p:txBody>
            <a:bodyPr wrap="none" lIns="0" tIns="0" rIns="0" bIns="0">
              <a:spAutoFit/>
            </a:bodyPr>
            <a:lstStyle/>
            <a:p>
              <a:r>
                <a:rPr lang="en-US" altLang="zh-CN" sz="1300" b="1" i="1">
                  <a:solidFill>
                    <a:srgbClr val="000000"/>
                  </a:solidFill>
                </a:rPr>
                <a:t>minute</a:t>
              </a:r>
              <a:endParaRPr lang="en-US" altLang="zh-CN"/>
            </a:p>
          </p:txBody>
        </p:sp>
        <p:sp>
          <p:nvSpPr>
            <p:cNvPr id="24603" name="Freeform 51"/>
            <p:cNvSpPr>
              <a:spLocks/>
            </p:cNvSpPr>
            <p:nvPr/>
          </p:nvSpPr>
          <p:spPr bwMode="auto">
            <a:xfrm>
              <a:off x="4419" y="2691"/>
              <a:ext cx="23" cy="205"/>
            </a:xfrm>
            <a:custGeom>
              <a:avLst/>
              <a:gdLst>
                <a:gd name="T0" fmla="*/ 0 w 23"/>
                <a:gd name="T1" fmla="*/ 0 h 205"/>
                <a:gd name="T2" fmla="*/ 5 w 23"/>
                <a:gd name="T3" fmla="*/ 12 h 205"/>
                <a:gd name="T4" fmla="*/ 10 w 23"/>
                <a:gd name="T5" fmla="*/ 25 h 205"/>
                <a:gd name="T6" fmla="*/ 14 w 23"/>
                <a:gd name="T7" fmla="*/ 37 h 205"/>
                <a:gd name="T8" fmla="*/ 17 w 23"/>
                <a:gd name="T9" fmla="*/ 50 h 205"/>
                <a:gd name="T10" fmla="*/ 20 w 23"/>
                <a:gd name="T11" fmla="*/ 63 h 205"/>
                <a:gd name="T12" fmla="*/ 21 w 23"/>
                <a:gd name="T13" fmla="*/ 76 h 205"/>
                <a:gd name="T14" fmla="*/ 22 w 23"/>
                <a:gd name="T15" fmla="*/ 89 h 205"/>
                <a:gd name="T16" fmla="*/ 23 w 23"/>
                <a:gd name="T17" fmla="*/ 103 h 205"/>
                <a:gd name="T18" fmla="*/ 22 w 23"/>
                <a:gd name="T19" fmla="*/ 116 h 205"/>
                <a:gd name="T20" fmla="*/ 21 w 23"/>
                <a:gd name="T21" fmla="*/ 129 h 205"/>
                <a:gd name="T22" fmla="*/ 20 w 23"/>
                <a:gd name="T23" fmla="*/ 142 h 205"/>
                <a:gd name="T24" fmla="*/ 17 w 23"/>
                <a:gd name="T25" fmla="*/ 155 h 205"/>
                <a:gd name="T26" fmla="*/ 14 w 23"/>
                <a:gd name="T27" fmla="*/ 168 h 205"/>
                <a:gd name="T28" fmla="*/ 10 w 23"/>
                <a:gd name="T29" fmla="*/ 180 h 205"/>
                <a:gd name="T30" fmla="*/ 5 w 23"/>
                <a:gd name="T31" fmla="*/ 193 h 205"/>
                <a:gd name="T32" fmla="*/ 0 w 23"/>
                <a:gd name="T33" fmla="*/ 205 h 2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 h="205">
                  <a:moveTo>
                    <a:pt x="0" y="0"/>
                  </a:moveTo>
                  <a:lnTo>
                    <a:pt x="5" y="12"/>
                  </a:lnTo>
                  <a:lnTo>
                    <a:pt x="10" y="25"/>
                  </a:lnTo>
                  <a:lnTo>
                    <a:pt x="14" y="37"/>
                  </a:lnTo>
                  <a:lnTo>
                    <a:pt x="17" y="50"/>
                  </a:lnTo>
                  <a:lnTo>
                    <a:pt x="20" y="63"/>
                  </a:lnTo>
                  <a:lnTo>
                    <a:pt x="21" y="76"/>
                  </a:lnTo>
                  <a:lnTo>
                    <a:pt x="22" y="89"/>
                  </a:lnTo>
                  <a:lnTo>
                    <a:pt x="23" y="103"/>
                  </a:lnTo>
                  <a:lnTo>
                    <a:pt x="22" y="116"/>
                  </a:lnTo>
                  <a:lnTo>
                    <a:pt x="21" y="129"/>
                  </a:lnTo>
                  <a:lnTo>
                    <a:pt x="20" y="142"/>
                  </a:lnTo>
                  <a:lnTo>
                    <a:pt x="17" y="155"/>
                  </a:lnTo>
                  <a:lnTo>
                    <a:pt x="14" y="168"/>
                  </a:lnTo>
                  <a:lnTo>
                    <a:pt x="10" y="180"/>
                  </a:lnTo>
                  <a:lnTo>
                    <a:pt x="5" y="193"/>
                  </a:lnTo>
                  <a:lnTo>
                    <a:pt x="0" y="205"/>
                  </a:lnTo>
                </a:path>
              </a:pathLst>
            </a:custGeom>
            <a:noFill/>
            <a:ln w="15875" cap="rnd">
              <a:solidFill>
                <a:srgbClr val="000000"/>
              </a:solidFill>
              <a:prstDash val="solid"/>
              <a:round/>
              <a:headEnd/>
              <a:tailEnd/>
            </a:ln>
          </p:spPr>
          <p:txBody>
            <a:bodyPr/>
            <a:lstStyle/>
            <a:p>
              <a:endParaRPr lang="zh-CN" altLang="en-US"/>
            </a:p>
          </p:txBody>
        </p:sp>
      </p:grpSp>
    </p:spTree>
  </p:cSld>
  <p:clrMapOvr>
    <a:masterClrMapping/>
  </p:clrMapOvr>
  <p:transition spd="med">
    <p:random/>
    <p:sndAc>
      <p:stSnd>
        <p:snd r:embed="rId2" name="chimes.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F717386-5DF2-45B6-8951-2078CF415706}" type="slidenum">
              <a:rPr lang="en-US" altLang="zh-CN"/>
              <a:pPr>
                <a:defRPr/>
              </a:pPr>
              <a:t>11</a:t>
            </a:fld>
            <a:endParaRPr lang="en-US" altLang="zh-CN"/>
          </a:p>
        </p:txBody>
      </p:sp>
      <p:sp>
        <p:nvSpPr>
          <p:cNvPr id="117763" name="Rectangle 3"/>
          <p:cNvSpPr>
            <a:spLocks noRot="1" noChangeArrowheads="1"/>
          </p:cNvSpPr>
          <p:nvPr/>
        </p:nvSpPr>
        <p:spPr bwMode="auto">
          <a:xfrm>
            <a:off x="1738282" y="1142985"/>
            <a:ext cx="8715436" cy="1643074"/>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Ø"/>
            </a:pPr>
            <a:r>
              <a:rPr lang="en-US" altLang="zh-CN" sz="2800" dirty="0">
                <a:solidFill>
                  <a:srgbClr val="0000FF"/>
                </a:solidFill>
              </a:rPr>
              <a:t> </a:t>
            </a:r>
            <a:r>
              <a:rPr lang="en-US" altLang="zh-CN" sz="2400" dirty="0">
                <a:solidFill>
                  <a:srgbClr val="0000FF"/>
                </a:solidFill>
              </a:rPr>
              <a:t>Transfer: </a:t>
            </a:r>
            <a:r>
              <a:rPr lang="en-US" altLang="zh-CN" b="1" dirty="0">
                <a:solidFill>
                  <a:srgbClr val="000000"/>
                </a:solidFill>
              </a:rPr>
              <a:t>time to transfer a sector (512 B/sector) function of rotation speed, Transfer rate today</a:t>
            </a:r>
            <a:r>
              <a:rPr lang="en-US" altLang="zh-CN" b="1" dirty="0">
                <a:solidFill>
                  <a:srgbClr val="000000"/>
                </a:solidFill>
                <a:latin typeface="Comic Sans MS" pitchFamily="66" charset="0"/>
              </a:rPr>
              <a:t>’</a:t>
            </a:r>
            <a:r>
              <a:rPr lang="en-US" altLang="zh-CN" b="1" dirty="0">
                <a:solidFill>
                  <a:srgbClr val="000000"/>
                </a:solidFill>
              </a:rPr>
              <a:t>s drives - 30 to 80 </a:t>
            </a:r>
            <a:r>
              <a:rPr lang="en-US" altLang="zh-CN" b="1" dirty="0" err="1">
                <a:solidFill>
                  <a:srgbClr val="000000"/>
                </a:solidFill>
              </a:rPr>
              <a:t>MBytes</a:t>
            </a:r>
            <a:r>
              <a:rPr lang="en-US" altLang="zh-CN" b="1" dirty="0">
                <a:solidFill>
                  <a:srgbClr val="000000"/>
                </a:solidFill>
              </a:rPr>
              <a:t>/second</a:t>
            </a:r>
            <a:r>
              <a:rPr lang="en-US" altLang="zh-CN" dirty="0"/>
              <a:t> </a:t>
            </a:r>
          </a:p>
          <a:p>
            <a:pPr marL="742950" lvl="1" indent="-285750">
              <a:spcBef>
                <a:spcPct val="20000"/>
              </a:spcBef>
              <a:buClr>
                <a:schemeClr val="accent2"/>
              </a:buClr>
              <a:buSzPct val="85000"/>
              <a:buFont typeface="Wingdings" pitchFamily="2" charset="2"/>
              <a:buChar char="Ø"/>
            </a:pPr>
            <a:r>
              <a:rPr lang="en-US" altLang="zh-CN" sz="2400" dirty="0">
                <a:solidFill>
                  <a:srgbClr val="0000FF"/>
                </a:solidFill>
              </a:rPr>
              <a:t>Disk controller:</a:t>
            </a:r>
            <a:r>
              <a:rPr lang="en-US" altLang="zh-CN" sz="2400" dirty="0"/>
              <a:t> </a:t>
            </a:r>
            <a:r>
              <a:rPr lang="en-US" altLang="zh-CN" sz="2000" b="1" dirty="0"/>
              <a:t>which control the transfer between the disk and the memory</a:t>
            </a:r>
          </a:p>
        </p:txBody>
      </p:sp>
      <p:grpSp>
        <p:nvGrpSpPr>
          <p:cNvPr id="25604" name="Group 4"/>
          <p:cNvGrpSpPr>
            <a:grpSpLocks/>
          </p:cNvGrpSpPr>
          <p:nvPr/>
        </p:nvGrpSpPr>
        <p:grpSpPr bwMode="auto">
          <a:xfrm>
            <a:off x="3167043" y="3786191"/>
            <a:ext cx="5876925" cy="1311275"/>
            <a:chOff x="816" y="2304"/>
            <a:chExt cx="3702" cy="826"/>
          </a:xfrm>
        </p:grpSpPr>
        <p:sp>
          <p:nvSpPr>
            <p:cNvPr id="25609" name="Rectangle 5"/>
            <p:cNvSpPr>
              <a:spLocks noChangeArrowheads="1"/>
            </p:cNvSpPr>
            <p:nvPr/>
          </p:nvSpPr>
          <p:spPr bwMode="auto">
            <a:xfrm>
              <a:off x="816" y="2448"/>
              <a:ext cx="802" cy="250"/>
            </a:xfrm>
            <a:prstGeom prst="rect">
              <a:avLst/>
            </a:prstGeom>
            <a:noFill/>
            <a:ln w="28575">
              <a:noFill/>
              <a:miter lim="800000"/>
              <a:headEnd/>
              <a:tailEnd/>
            </a:ln>
            <a:effectLst/>
          </p:spPr>
          <p:txBody>
            <a:bodyPr wrap="none">
              <a:spAutoFit/>
            </a:bodyPr>
            <a:lstStyle/>
            <a:p>
              <a:pPr eaLnBrk="0" hangingPunct="0"/>
              <a:r>
                <a:rPr lang="zh-CN" altLang="en-US" sz="2000" b="1">
                  <a:solidFill>
                    <a:srgbClr val="000000"/>
                  </a:solidFill>
                </a:rPr>
                <a:t>＝</a:t>
              </a:r>
              <a:r>
                <a:rPr lang="en-US" altLang="zh-CN" sz="2000" b="1">
                  <a:solidFill>
                    <a:srgbClr val="000000"/>
                  </a:solidFill>
                </a:rPr>
                <a:t>6ms </a:t>
              </a:r>
              <a:r>
                <a:rPr lang="zh-CN" altLang="en-US" sz="2000" b="1">
                  <a:solidFill>
                    <a:srgbClr val="000000"/>
                  </a:solidFill>
                </a:rPr>
                <a:t>＋</a:t>
              </a:r>
            </a:p>
          </p:txBody>
        </p:sp>
        <p:sp>
          <p:nvSpPr>
            <p:cNvPr id="25610" name="Rectangle 6"/>
            <p:cNvSpPr>
              <a:spLocks noChangeArrowheads="1"/>
            </p:cNvSpPr>
            <p:nvPr/>
          </p:nvSpPr>
          <p:spPr bwMode="auto">
            <a:xfrm>
              <a:off x="1872" y="2304"/>
              <a:ext cx="338" cy="250"/>
            </a:xfrm>
            <a:prstGeom prst="rect">
              <a:avLst/>
            </a:prstGeom>
            <a:noFill/>
            <a:ln w="28575">
              <a:noFill/>
              <a:miter lim="800000"/>
              <a:headEnd/>
              <a:tailEnd/>
            </a:ln>
            <a:effectLst/>
          </p:spPr>
          <p:txBody>
            <a:bodyPr wrap="none">
              <a:spAutoFit/>
            </a:bodyPr>
            <a:lstStyle/>
            <a:p>
              <a:pPr eaLnBrk="0" hangingPunct="0"/>
              <a:r>
                <a:rPr lang="en-US" altLang="zh-CN" sz="2000" b="1">
                  <a:solidFill>
                    <a:srgbClr val="000000"/>
                  </a:solidFill>
                </a:rPr>
                <a:t>0.5</a:t>
              </a:r>
            </a:p>
          </p:txBody>
        </p:sp>
        <p:sp>
          <p:nvSpPr>
            <p:cNvPr id="25611" name="Rectangle 7"/>
            <p:cNvSpPr>
              <a:spLocks noChangeArrowheads="1"/>
            </p:cNvSpPr>
            <p:nvPr/>
          </p:nvSpPr>
          <p:spPr bwMode="auto">
            <a:xfrm>
              <a:off x="1584" y="2592"/>
              <a:ext cx="961" cy="250"/>
            </a:xfrm>
            <a:prstGeom prst="rect">
              <a:avLst/>
            </a:prstGeom>
            <a:noFill/>
            <a:ln w="28575">
              <a:noFill/>
              <a:miter lim="800000"/>
              <a:headEnd/>
              <a:tailEnd/>
            </a:ln>
            <a:effectLst/>
          </p:spPr>
          <p:txBody>
            <a:bodyPr wrap="none">
              <a:spAutoFit/>
            </a:bodyPr>
            <a:lstStyle/>
            <a:p>
              <a:pPr eaLnBrk="0" hangingPunct="0"/>
              <a:r>
                <a:rPr lang="en-US" altLang="zh-CN" sz="2000" b="1" dirty="0" err="1">
                  <a:solidFill>
                    <a:srgbClr val="000000"/>
                  </a:solidFill>
                </a:rPr>
                <a:t>10,000PRM</a:t>
              </a:r>
              <a:endParaRPr lang="en-US" altLang="zh-CN" sz="2000" b="1" dirty="0">
                <a:solidFill>
                  <a:srgbClr val="000000"/>
                </a:solidFill>
              </a:endParaRPr>
            </a:p>
          </p:txBody>
        </p:sp>
        <p:sp>
          <p:nvSpPr>
            <p:cNvPr id="25612" name="Rectangle 8"/>
            <p:cNvSpPr>
              <a:spLocks noChangeArrowheads="1"/>
            </p:cNvSpPr>
            <p:nvPr/>
          </p:nvSpPr>
          <p:spPr bwMode="auto">
            <a:xfrm>
              <a:off x="2592" y="2448"/>
              <a:ext cx="277" cy="250"/>
            </a:xfrm>
            <a:prstGeom prst="rect">
              <a:avLst/>
            </a:prstGeom>
            <a:noFill/>
            <a:ln w="28575">
              <a:noFill/>
              <a:miter lim="800000"/>
              <a:headEnd/>
              <a:tailEnd/>
            </a:ln>
            <a:effectLst/>
          </p:spPr>
          <p:txBody>
            <a:bodyPr wrap="none">
              <a:spAutoFit/>
            </a:bodyPr>
            <a:lstStyle/>
            <a:p>
              <a:pPr eaLnBrk="0" hangingPunct="0"/>
              <a:r>
                <a:rPr lang="zh-CN" altLang="en-US" sz="2000" b="1">
                  <a:solidFill>
                    <a:srgbClr val="000000"/>
                  </a:solidFill>
                </a:rPr>
                <a:t>＋</a:t>
              </a:r>
            </a:p>
          </p:txBody>
        </p:sp>
        <p:sp>
          <p:nvSpPr>
            <p:cNvPr id="25613" name="Line 9"/>
            <p:cNvSpPr>
              <a:spLocks noChangeShapeType="1"/>
            </p:cNvSpPr>
            <p:nvPr/>
          </p:nvSpPr>
          <p:spPr bwMode="auto">
            <a:xfrm>
              <a:off x="1680" y="2583"/>
              <a:ext cx="768" cy="0"/>
            </a:xfrm>
            <a:prstGeom prst="line">
              <a:avLst/>
            </a:prstGeom>
            <a:noFill/>
            <a:ln w="38100">
              <a:solidFill>
                <a:schemeClr val="tx1"/>
              </a:solidFill>
              <a:round/>
              <a:headEnd/>
              <a:tailEnd/>
            </a:ln>
            <a:effectLst/>
          </p:spPr>
          <p:txBody>
            <a:bodyPr anchor="ctr"/>
            <a:lstStyle/>
            <a:p>
              <a:endParaRPr lang="zh-CN" altLang="en-US"/>
            </a:p>
          </p:txBody>
        </p:sp>
        <p:sp>
          <p:nvSpPr>
            <p:cNvPr id="25614" name="Rectangle 10"/>
            <p:cNvSpPr>
              <a:spLocks noChangeArrowheads="1"/>
            </p:cNvSpPr>
            <p:nvPr/>
          </p:nvSpPr>
          <p:spPr bwMode="auto">
            <a:xfrm>
              <a:off x="2982" y="2304"/>
              <a:ext cx="570" cy="250"/>
            </a:xfrm>
            <a:prstGeom prst="rect">
              <a:avLst/>
            </a:prstGeom>
            <a:noFill/>
            <a:ln w="28575">
              <a:noFill/>
              <a:miter lim="800000"/>
              <a:headEnd/>
              <a:tailEnd/>
            </a:ln>
            <a:effectLst/>
          </p:spPr>
          <p:txBody>
            <a:bodyPr wrap="none">
              <a:spAutoFit/>
            </a:bodyPr>
            <a:lstStyle/>
            <a:p>
              <a:pPr eaLnBrk="0" hangingPunct="0"/>
              <a:r>
                <a:rPr lang="en-US" altLang="zh-CN" sz="2000" b="1">
                  <a:solidFill>
                    <a:srgbClr val="000000"/>
                  </a:solidFill>
                </a:rPr>
                <a:t>0.5KB</a:t>
              </a:r>
            </a:p>
          </p:txBody>
        </p:sp>
        <p:sp>
          <p:nvSpPr>
            <p:cNvPr id="25615" name="Rectangle 11"/>
            <p:cNvSpPr>
              <a:spLocks noChangeArrowheads="1"/>
            </p:cNvSpPr>
            <p:nvPr/>
          </p:nvSpPr>
          <p:spPr bwMode="auto">
            <a:xfrm>
              <a:off x="2832" y="2592"/>
              <a:ext cx="854" cy="250"/>
            </a:xfrm>
            <a:prstGeom prst="rect">
              <a:avLst/>
            </a:prstGeom>
            <a:noFill/>
            <a:ln w="28575">
              <a:noFill/>
              <a:miter lim="800000"/>
              <a:headEnd/>
              <a:tailEnd/>
            </a:ln>
            <a:effectLst/>
          </p:spPr>
          <p:txBody>
            <a:bodyPr wrap="none">
              <a:spAutoFit/>
            </a:bodyPr>
            <a:lstStyle/>
            <a:p>
              <a:pPr eaLnBrk="0" hangingPunct="0"/>
              <a:r>
                <a:rPr lang="en-US" altLang="zh-CN" sz="2000" b="1">
                  <a:solidFill>
                    <a:srgbClr val="000000"/>
                  </a:solidFill>
                </a:rPr>
                <a:t>50MB/sec</a:t>
              </a:r>
            </a:p>
          </p:txBody>
        </p:sp>
        <p:sp>
          <p:nvSpPr>
            <p:cNvPr id="25616" name="Line 12"/>
            <p:cNvSpPr>
              <a:spLocks noChangeShapeType="1"/>
            </p:cNvSpPr>
            <p:nvPr/>
          </p:nvSpPr>
          <p:spPr bwMode="auto">
            <a:xfrm>
              <a:off x="2928" y="2583"/>
              <a:ext cx="768" cy="0"/>
            </a:xfrm>
            <a:prstGeom prst="line">
              <a:avLst/>
            </a:prstGeom>
            <a:noFill/>
            <a:ln w="38100">
              <a:solidFill>
                <a:schemeClr val="tx1"/>
              </a:solidFill>
              <a:round/>
              <a:headEnd/>
              <a:tailEnd/>
            </a:ln>
            <a:effectLst/>
          </p:spPr>
          <p:txBody>
            <a:bodyPr anchor="ctr"/>
            <a:lstStyle/>
            <a:p>
              <a:endParaRPr lang="zh-CN" altLang="en-US"/>
            </a:p>
          </p:txBody>
        </p:sp>
        <p:sp>
          <p:nvSpPr>
            <p:cNvPr id="25617" name="Rectangle 13"/>
            <p:cNvSpPr>
              <a:spLocks noChangeArrowheads="1"/>
            </p:cNvSpPr>
            <p:nvPr/>
          </p:nvSpPr>
          <p:spPr bwMode="auto">
            <a:xfrm>
              <a:off x="3744" y="2448"/>
              <a:ext cx="774" cy="250"/>
            </a:xfrm>
            <a:prstGeom prst="rect">
              <a:avLst/>
            </a:prstGeom>
            <a:noFill/>
            <a:ln w="28575">
              <a:noFill/>
              <a:miter lim="800000"/>
              <a:headEnd/>
              <a:tailEnd/>
            </a:ln>
            <a:effectLst/>
          </p:spPr>
          <p:txBody>
            <a:bodyPr wrap="none">
              <a:spAutoFit/>
            </a:bodyPr>
            <a:lstStyle/>
            <a:p>
              <a:pPr eaLnBrk="0" hangingPunct="0"/>
              <a:r>
                <a:rPr lang="zh-CN" altLang="en-US" sz="2000" b="1">
                  <a:solidFill>
                    <a:srgbClr val="000000"/>
                  </a:solidFill>
                </a:rPr>
                <a:t>＋ </a:t>
              </a:r>
              <a:r>
                <a:rPr lang="en-US" altLang="zh-CN" sz="2000" b="1">
                  <a:solidFill>
                    <a:srgbClr val="000000"/>
                  </a:solidFill>
                </a:rPr>
                <a:t>0.2ms</a:t>
              </a:r>
            </a:p>
          </p:txBody>
        </p:sp>
        <p:sp>
          <p:nvSpPr>
            <p:cNvPr id="25618" name="Rectangle 14"/>
            <p:cNvSpPr>
              <a:spLocks noChangeArrowheads="1"/>
            </p:cNvSpPr>
            <p:nvPr/>
          </p:nvSpPr>
          <p:spPr bwMode="auto">
            <a:xfrm>
              <a:off x="830" y="2880"/>
              <a:ext cx="3106" cy="250"/>
            </a:xfrm>
            <a:prstGeom prst="rect">
              <a:avLst/>
            </a:prstGeom>
            <a:noFill/>
            <a:ln w="28575">
              <a:noFill/>
              <a:miter lim="800000"/>
              <a:headEnd/>
              <a:tailEnd/>
            </a:ln>
            <a:effectLst/>
          </p:spPr>
          <p:txBody>
            <a:bodyPr>
              <a:spAutoFit/>
            </a:bodyPr>
            <a:lstStyle/>
            <a:p>
              <a:pPr eaLnBrk="0" hangingPunct="0"/>
              <a:r>
                <a:rPr lang="zh-CN" altLang="en-US" sz="2000" b="1">
                  <a:solidFill>
                    <a:srgbClr val="000000"/>
                  </a:solidFill>
                </a:rPr>
                <a:t>＝</a:t>
              </a:r>
              <a:r>
                <a:rPr lang="en-US" altLang="zh-CN" sz="2000" b="1">
                  <a:solidFill>
                    <a:srgbClr val="000000"/>
                  </a:solidFill>
                </a:rPr>
                <a:t>6ms </a:t>
              </a:r>
              <a:r>
                <a:rPr lang="zh-CN" altLang="en-US" sz="2000" b="1">
                  <a:solidFill>
                    <a:srgbClr val="000000"/>
                  </a:solidFill>
                </a:rPr>
                <a:t>＋ </a:t>
              </a:r>
              <a:r>
                <a:rPr lang="en-US" altLang="zh-CN" sz="2000" b="1">
                  <a:solidFill>
                    <a:srgbClr val="000000"/>
                  </a:solidFill>
                </a:rPr>
                <a:t>3.0 </a:t>
              </a:r>
              <a:r>
                <a:rPr lang="zh-CN" altLang="en-US" sz="2000" b="1">
                  <a:solidFill>
                    <a:srgbClr val="000000"/>
                  </a:solidFill>
                </a:rPr>
                <a:t>＋ </a:t>
              </a:r>
              <a:r>
                <a:rPr lang="en-US" altLang="zh-CN" sz="2000" b="1">
                  <a:solidFill>
                    <a:srgbClr val="000000"/>
                  </a:solidFill>
                </a:rPr>
                <a:t>0.01 </a:t>
              </a:r>
              <a:r>
                <a:rPr lang="zh-CN" altLang="en-US" sz="2000" b="1">
                  <a:solidFill>
                    <a:srgbClr val="000000"/>
                  </a:solidFill>
                </a:rPr>
                <a:t>＋ </a:t>
              </a:r>
              <a:r>
                <a:rPr lang="en-US" altLang="zh-CN" sz="2000" b="1">
                  <a:solidFill>
                    <a:srgbClr val="000000"/>
                  </a:solidFill>
                </a:rPr>
                <a:t>0.2 </a:t>
              </a:r>
              <a:r>
                <a:rPr lang="zh-CN" altLang="en-US" sz="2000" b="1">
                  <a:solidFill>
                    <a:srgbClr val="000000"/>
                  </a:solidFill>
                </a:rPr>
                <a:t>＝</a:t>
              </a:r>
              <a:r>
                <a:rPr lang="en-US" altLang="zh-CN" sz="2000" b="1">
                  <a:solidFill>
                    <a:srgbClr val="FF3300"/>
                  </a:solidFill>
                </a:rPr>
                <a:t>9.2ms</a:t>
              </a:r>
            </a:p>
          </p:txBody>
        </p:sp>
      </p:grpSp>
      <p:sp>
        <p:nvSpPr>
          <p:cNvPr id="25605" name="Rectangle 15"/>
          <p:cNvSpPr>
            <a:spLocks noChangeArrowheads="1"/>
          </p:cNvSpPr>
          <p:nvPr/>
        </p:nvSpPr>
        <p:spPr bwMode="auto">
          <a:xfrm>
            <a:off x="1797050" y="3286125"/>
            <a:ext cx="8870950" cy="339725"/>
          </a:xfrm>
          <a:prstGeom prst="rect">
            <a:avLst/>
          </a:prstGeom>
          <a:noFill/>
          <a:ln w="9525">
            <a:noFill/>
            <a:miter lim="800000"/>
            <a:headEnd/>
            <a:tailEnd/>
          </a:ln>
          <a:effectLst/>
        </p:spPr>
        <p:txBody>
          <a:bodyPr wrap="none">
            <a:spAutoFit/>
          </a:bodyPr>
          <a:lstStyle/>
          <a:p>
            <a:pPr eaLnBrk="0" hangingPunct="0">
              <a:lnSpc>
                <a:spcPct val="90000"/>
              </a:lnSpc>
              <a:spcBef>
                <a:spcPct val="30000"/>
              </a:spcBef>
              <a:buSzPct val="100000"/>
            </a:pPr>
            <a:r>
              <a:rPr lang="en-US" altLang="zh-CN" b="1" dirty="0">
                <a:solidFill>
                  <a:srgbClr val="000000"/>
                </a:solidFill>
              </a:rPr>
              <a:t>Access Time = Seek time + Rotational Latency + Transfer time + Controller Time</a:t>
            </a:r>
          </a:p>
        </p:txBody>
      </p:sp>
      <p:sp>
        <p:nvSpPr>
          <p:cNvPr id="25606" name="Rectangle 17"/>
          <p:cNvSpPr>
            <a:spLocks noChangeArrowheads="1"/>
          </p:cNvSpPr>
          <p:nvPr/>
        </p:nvSpPr>
        <p:spPr bwMode="auto">
          <a:xfrm>
            <a:off x="1881159" y="2714620"/>
            <a:ext cx="5976937" cy="519112"/>
          </a:xfrm>
          <a:prstGeom prst="rect">
            <a:avLst/>
          </a:prstGeom>
          <a:noFill/>
          <a:ln w="9525">
            <a:noFill/>
            <a:miter lim="800000"/>
            <a:headEnd/>
            <a:tailEnd/>
          </a:ln>
          <a:effectLst/>
        </p:spPr>
        <p:txBody>
          <a:bodyPr>
            <a:spAutoFit/>
          </a:bodyPr>
          <a:lstStyle/>
          <a:p>
            <a:r>
              <a:rPr lang="en-US" altLang="zh-CN" sz="2800" dirty="0">
                <a:solidFill>
                  <a:srgbClr val="0000FF"/>
                </a:solidFill>
              </a:rPr>
              <a:t>Disk Read Time</a:t>
            </a:r>
            <a:r>
              <a:rPr lang="en-US" altLang="zh-CN" sz="2800" dirty="0">
                <a:solidFill>
                  <a:schemeClr val="hlink"/>
                </a:solidFill>
              </a:rPr>
              <a:t>		</a:t>
            </a:r>
            <a:r>
              <a:rPr lang="en-US" altLang="zh-CN" sz="2400" b="1" dirty="0"/>
              <a:t>512/sector</a:t>
            </a:r>
          </a:p>
        </p:txBody>
      </p:sp>
      <p:sp>
        <p:nvSpPr>
          <p:cNvPr id="25607" name="Rectangle 18"/>
          <p:cNvSpPr>
            <a:spLocks noChangeArrowheads="1"/>
          </p:cNvSpPr>
          <p:nvPr/>
        </p:nvSpPr>
        <p:spPr bwMode="auto">
          <a:xfrm>
            <a:off x="1881158" y="5214951"/>
            <a:ext cx="8320088" cy="396875"/>
          </a:xfrm>
          <a:prstGeom prst="rect">
            <a:avLst/>
          </a:prstGeom>
          <a:noFill/>
          <a:ln w="9525">
            <a:noFill/>
            <a:miter lim="800000"/>
            <a:headEnd/>
            <a:tailEnd/>
          </a:ln>
          <a:effectLst/>
        </p:spPr>
        <p:txBody>
          <a:bodyPr wrap="none">
            <a:spAutoFit/>
          </a:bodyPr>
          <a:lstStyle/>
          <a:p>
            <a:pPr eaLnBrk="0" hangingPunct="0"/>
            <a:r>
              <a:rPr lang="en-US" altLang="zh-CN" sz="2000" b="1" dirty="0">
                <a:solidFill>
                  <a:srgbClr val="FF3300"/>
                </a:solidFill>
              </a:rPr>
              <a:t>Assuming the measured seek time is 25% of the calculated average</a:t>
            </a:r>
          </a:p>
        </p:txBody>
      </p:sp>
      <p:sp>
        <p:nvSpPr>
          <p:cNvPr id="25608" name="Rectangle 19"/>
          <p:cNvSpPr>
            <a:spLocks noChangeArrowheads="1"/>
          </p:cNvSpPr>
          <p:nvPr/>
        </p:nvSpPr>
        <p:spPr bwMode="auto">
          <a:xfrm>
            <a:off x="1881158" y="5715017"/>
            <a:ext cx="8382000" cy="396875"/>
          </a:xfrm>
          <a:prstGeom prst="rect">
            <a:avLst/>
          </a:prstGeom>
          <a:noFill/>
          <a:ln w="28575">
            <a:noFill/>
            <a:miter lim="800000"/>
            <a:headEnd/>
            <a:tailEnd/>
          </a:ln>
          <a:effectLst/>
        </p:spPr>
        <p:txBody>
          <a:bodyPr>
            <a:spAutoFit/>
          </a:bodyPr>
          <a:lstStyle/>
          <a:p>
            <a:pPr eaLnBrk="0" hangingPunct="0"/>
            <a:r>
              <a:rPr lang="en-US" altLang="zh-CN" sz="2000" b="1" dirty="0">
                <a:solidFill>
                  <a:srgbClr val="000000"/>
                </a:solidFill>
              </a:rPr>
              <a:t>Access Time </a:t>
            </a:r>
            <a:r>
              <a:rPr lang="zh-CN" altLang="en-US" sz="2000" b="1" dirty="0">
                <a:solidFill>
                  <a:srgbClr val="000000"/>
                </a:solidFill>
              </a:rPr>
              <a:t>＝</a:t>
            </a:r>
            <a:r>
              <a:rPr lang="en-US" altLang="zh-CN" sz="2000" b="1" dirty="0">
                <a:solidFill>
                  <a:srgbClr val="000000"/>
                </a:solidFill>
              </a:rPr>
              <a:t>25%×</a:t>
            </a:r>
            <a:r>
              <a:rPr lang="en-US" altLang="zh-CN" sz="2000" b="1" dirty="0" err="1">
                <a:solidFill>
                  <a:srgbClr val="000000"/>
                </a:solidFill>
              </a:rPr>
              <a:t>6ms</a:t>
            </a:r>
            <a:r>
              <a:rPr lang="en-US" altLang="zh-CN" sz="2000" b="1" dirty="0">
                <a:solidFill>
                  <a:srgbClr val="000000"/>
                </a:solidFill>
              </a:rPr>
              <a:t> </a:t>
            </a:r>
            <a:r>
              <a:rPr lang="zh-CN" altLang="en-US" sz="2000" b="1" dirty="0">
                <a:solidFill>
                  <a:srgbClr val="000000"/>
                </a:solidFill>
              </a:rPr>
              <a:t>＋ </a:t>
            </a:r>
            <a:r>
              <a:rPr lang="en-US" altLang="zh-CN" sz="2000" b="1" dirty="0">
                <a:solidFill>
                  <a:srgbClr val="000000"/>
                </a:solidFill>
              </a:rPr>
              <a:t>3.0 ms</a:t>
            </a:r>
            <a:r>
              <a:rPr lang="zh-CN" altLang="en-US" sz="2000" b="1" dirty="0">
                <a:solidFill>
                  <a:srgbClr val="000000"/>
                </a:solidFill>
              </a:rPr>
              <a:t>＋ </a:t>
            </a:r>
            <a:r>
              <a:rPr lang="en-US" altLang="zh-CN" sz="2000" b="1" dirty="0" err="1">
                <a:solidFill>
                  <a:srgbClr val="000000"/>
                </a:solidFill>
              </a:rPr>
              <a:t>0.01ms</a:t>
            </a:r>
            <a:r>
              <a:rPr lang="en-US" altLang="zh-CN" sz="2000" b="1" dirty="0">
                <a:solidFill>
                  <a:srgbClr val="000000"/>
                </a:solidFill>
              </a:rPr>
              <a:t> </a:t>
            </a:r>
            <a:r>
              <a:rPr lang="zh-CN" altLang="en-US" sz="2000" b="1" dirty="0">
                <a:solidFill>
                  <a:srgbClr val="000000"/>
                </a:solidFill>
              </a:rPr>
              <a:t>＋ </a:t>
            </a:r>
            <a:r>
              <a:rPr lang="en-US" altLang="zh-CN" sz="2000" b="1" dirty="0" err="1">
                <a:solidFill>
                  <a:srgbClr val="000000"/>
                </a:solidFill>
              </a:rPr>
              <a:t>0.2ms</a:t>
            </a:r>
            <a:r>
              <a:rPr lang="en-US" altLang="zh-CN" sz="2000" b="1" dirty="0">
                <a:solidFill>
                  <a:srgbClr val="000000"/>
                </a:solidFill>
              </a:rPr>
              <a:t> </a:t>
            </a:r>
            <a:r>
              <a:rPr lang="zh-CN" altLang="en-US" sz="2000" b="1" dirty="0">
                <a:solidFill>
                  <a:srgbClr val="000000"/>
                </a:solidFill>
              </a:rPr>
              <a:t>＝</a:t>
            </a:r>
            <a:r>
              <a:rPr lang="en-US" altLang="zh-CN" sz="2000" b="1" dirty="0" err="1">
                <a:solidFill>
                  <a:srgbClr val="FF3300"/>
                </a:solidFill>
              </a:rPr>
              <a:t>4.7ms</a:t>
            </a:r>
            <a:endParaRPr lang="en-US" altLang="zh-CN" sz="2000" b="1" dirty="0">
              <a:solidFill>
                <a:srgbClr val="FF3300"/>
              </a:solidFill>
            </a:endParaRPr>
          </a:p>
        </p:txBody>
      </p:sp>
      <p:sp>
        <p:nvSpPr>
          <p:cNvPr id="2" name="矩形 1"/>
          <p:cNvSpPr/>
          <p:nvPr/>
        </p:nvSpPr>
        <p:spPr>
          <a:xfrm>
            <a:off x="1559496" y="3233732"/>
            <a:ext cx="9361040" cy="483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500"/>
                                        <p:tgtEl>
                                          <p:spTgt spid="117763">
                                            <p:txEl>
                                              <p:pRg st="0" end="0"/>
                                            </p:txEl>
                                          </p:spTgt>
                                        </p:tgtEl>
                                      </p:cBhvr>
                                    </p:animEffect>
                                    <p:anim calcmode="lin" valueType="num">
                                      <p:cBhvr>
                                        <p:cTn id="8"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7763">
                                            <p:txEl>
                                              <p:pRg st="1" end="1"/>
                                            </p:txEl>
                                          </p:spTgt>
                                        </p:tgtEl>
                                        <p:attrNameLst>
                                          <p:attrName>style.visibility</p:attrName>
                                        </p:attrNameLst>
                                      </p:cBhvr>
                                      <p:to>
                                        <p:strVal val="visible"/>
                                      </p:to>
                                    </p:set>
                                    <p:animEffect transition="in" filter="fade">
                                      <p:cBhvr>
                                        <p:cTn id="14" dur="500"/>
                                        <p:tgtEl>
                                          <p:spTgt spid="117763">
                                            <p:txEl>
                                              <p:pRg st="1" end="1"/>
                                            </p:txEl>
                                          </p:spTgt>
                                        </p:tgtEl>
                                      </p:cBhvr>
                                    </p:animEffect>
                                    <p:anim calcmode="lin" valueType="num">
                                      <p:cBhvr>
                                        <p:cTn id="15" dur="5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776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solidFill>
                  <a:srgbClr val="0000FF"/>
                </a:solidFill>
              </a:rPr>
              <a:t>硬盘接口</a:t>
            </a:r>
          </a:p>
        </p:txBody>
      </p:sp>
      <p:sp>
        <p:nvSpPr>
          <p:cNvPr id="26627" name="内容占位符 2"/>
          <p:cNvSpPr>
            <a:spLocks noGrp="1"/>
          </p:cNvSpPr>
          <p:nvPr>
            <p:ph idx="1"/>
          </p:nvPr>
        </p:nvSpPr>
        <p:spPr>
          <a:xfrm>
            <a:off x="838200" y="1664102"/>
            <a:ext cx="8429684" cy="4768865"/>
          </a:xfrm>
        </p:spPr>
        <p:txBody>
          <a:bodyPr/>
          <a:lstStyle/>
          <a:p>
            <a:pPr eaLnBrk="1" hangingPunct="1"/>
            <a:r>
              <a:rPr lang="en-US" altLang="zh-CN" sz="2000" dirty="0"/>
              <a:t>IDE</a:t>
            </a:r>
            <a:r>
              <a:rPr lang="zh-CN" altLang="en-US" sz="2000" dirty="0"/>
              <a:t>接口</a:t>
            </a:r>
            <a:endParaRPr lang="en-US" altLang="zh-CN" sz="2000" dirty="0"/>
          </a:p>
          <a:p>
            <a:pPr lvl="1" eaLnBrk="1" hangingPunct="1"/>
            <a:r>
              <a:rPr lang="en-US" altLang="zh-CN" sz="1800" dirty="0"/>
              <a:t>Integrated Drive Electronics</a:t>
            </a:r>
          </a:p>
          <a:p>
            <a:pPr lvl="2" eaLnBrk="1" hangingPunct="1"/>
            <a:r>
              <a:rPr lang="zh-CN" altLang="en-US" sz="1600" dirty="0"/>
              <a:t>电子集成驱动器，</a:t>
            </a:r>
            <a:r>
              <a:rPr lang="en-US" altLang="zh-CN" sz="1600" dirty="0" err="1"/>
              <a:t>PATA</a:t>
            </a:r>
            <a:r>
              <a:rPr lang="zh-CN" altLang="en-US" sz="1600" dirty="0"/>
              <a:t>并口，后发展为</a:t>
            </a:r>
            <a:r>
              <a:rPr lang="en-US" altLang="zh-CN" sz="1600" dirty="0"/>
              <a:t>ATA</a:t>
            </a:r>
          </a:p>
          <a:p>
            <a:pPr lvl="1" eaLnBrk="1" hangingPunct="1"/>
            <a:r>
              <a:rPr lang="en-US" altLang="zh-CN" sz="1800" dirty="0"/>
              <a:t>Advanced Technology Attachment (ATA) </a:t>
            </a:r>
          </a:p>
          <a:p>
            <a:pPr lvl="2" eaLnBrk="1" hangingPunct="1"/>
            <a:r>
              <a:rPr lang="en-US" altLang="zh-CN" sz="1600" dirty="0"/>
              <a:t>A command set used as a standard for I/O devices that is popular in the PC. </a:t>
            </a:r>
          </a:p>
          <a:p>
            <a:pPr lvl="1" eaLnBrk="1" hangingPunct="1"/>
            <a:r>
              <a:rPr lang="en-US" altLang="zh-CN" sz="1800" dirty="0" err="1"/>
              <a:t>SATA</a:t>
            </a:r>
            <a:r>
              <a:rPr lang="zh-CN" altLang="en-US" sz="1800" dirty="0"/>
              <a:t>：</a:t>
            </a:r>
            <a:r>
              <a:rPr lang="en-US" altLang="zh-CN" sz="1800" dirty="0"/>
              <a:t>Serial ATA</a:t>
            </a:r>
            <a:r>
              <a:rPr lang="zh-CN" altLang="en-US" sz="1800" dirty="0"/>
              <a:t>，串口硬盘，</a:t>
            </a:r>
            <a:r>
              <a:rPr lang="en-US" altLang="zh-CN" sz="1800" dirty="0"/>
              <a:t>2001</a:t>
            </a:r>
            <a:r>
              <a:rPr lang="zh-CN" altLang="en-US" sz="1800" dirty="0"/>
              <a:t>年取代了</a:t>
            </a:r>
            <a:r>
              <a:rPr lang="en-US" altLang="zh-CN" sz="1800" dirty="0"/>
              <a:t>ATA</a:t>
            </a:r>
          </a:p>
          <a:p>
            <a:pPr lvl="1" eaLnBrk="1" hangingPunct="1"/>
            <a:r>
              <a:rPr lang="en-US" altLang="zh-CN" sz="1800" dirty="0" err="1"/>
              <a:t>SATA</a:t>
            </a:r>
            <a:r>
              <a:rPr lang="en-US" altLang="zh-CN" sz="1800" dirty="0"/>
              <a:t> II</a:t>
            </a:r>
            <a:r>
              <a:rPr lang="zh-CN" altLang="en-US" sz="1800" dirty="0"/>
              <a:t>：</a:t>
            </a:r>
            <a:r>
              <a:rPr lang="en-US" altLang="zh-CN" sz="1800" dirty="0" err="1"/>
              <a:t>intel</a:t>
            </a:r>
            <a:r>
              <a:rPr lang="en-US" altLang="zh-CN" sz="1800" dirty="0"/>
              <a:t> &amp; Seagate</a:t>
            </a:r>
            <a:r>
              <a:rPr lang="zh-CN" altLang="en-US" sz="1800" dirty="0"/>
              <a:t>，外部传输率从</a:t>
            </a:r>
            <a:r>
              <a:rPr lang="en-US" altLang="zh-CN" sz="1800" dirty="0" err="1"/>
              <a:t>SATA</a:t>
            </a:r>
            <a:r>
              <a:rPr lang="zh-CN" altLang="en-US" sz="1800" dirty="0"/>
              <a:t>的</a:t>
            </a:r>
            <a:r>
              <a:rPr lang="en-US" altLang="zh-CN" sz="1800" dirty="0" err="1"/>
              <a:t>150MB</a:t>
            </a:r>
            <a:r>
              <a:rPr lang="en-US" altLang="zh-CN" sz="1800" dirty="0"/>
              <a:t>/s</a:t>
            </a:r>
            <a:r>
              <a:rPr lang="zh-CN" altLang="en-US" sz="1800" dirty="0"/>
              <a:t>提高到</a:t>
            </a:r>
            <a:r>
              <a:rPr lang="en-US" altLang="zh-CN" sz="1800" dirty="0" err="1"/>
              <a:t>300MB</a:t>
            </a:r>
            <a:r>
              <a:rPr lang="en-US" altLang="zh-CN" sz="1800" dirty="0"/>
              <a:t>/s</a:t>
            </a:r>
          </a:p>
          <a:p>
            <a:pPr eaLnBrk="1" hangingPunct="1"/>
            <a:r>
              <a:rPr lang="en-US" altLang="zh-CN" sz="2000" dirty="0"/>
              <a:t>Small Computer Systems Interface (SCSI) </a:t>
            </a:r>
          </a:p>
          <a:p>
            <a:pPr lvl="1" eaLnBrk="1" hangingPunct="1"/>
            <a:r>
              <a:rPr lang="zh-CN" altLang="en-US" sz="1800" dirty="0"/>
              <a:t>与</a:t>
            </a:r>
            <a:r>
              <a:rPr lang="en-US" altLang="zh-CN" sz="1800" dirty="0"/>
              <a:t>IDE</a:t>
            </a:r>
            <a:r>
              <a:rPr lang="zh-CN" altLang="en-US" sz="1800" dirty="0"/>
              <a:t>接口不一样，用于小型机以上</a:t>
            </a:r>
            <a:endParaRPr lang="en-US" altLang="zh-CN" sz="1800" dirty="0"/>
          </a:p>
          <a:p>
            <a:pPr lvl="1" eaLnBrk="1" hangingPunct="1"/>
            <a:r>
              <a:rPr lang="en-US" altLang="zh-CN" sz="1800" dirty="0"/>
              <a:t>A command set used as a standard for I/O devices.</a:t>
            </a:r>
          </a:p>
          <a:p>
            <a:pPr lvl="1" eaLnBrk="1" hangingPunct="1"/>
            <a:r>
              <a:rPr lang="zh-CN" altLang="en-US" sz="1800" dirty="0"/>
              <a:t>应用范围广、多任务、带宽大、</a:t>
            </a:r>
            <a:r>
              <a:rPr lang="en-US" altLang="zh-CN" sz="1800" dirty="0"/>
              <a:t>CPU</a:t>
            </a:r>
            <a:r>
              <a:rPr lang="zh-CN" altLang="en-US" sz="1800" dirty="0"/>
              <a:t>占用率低，以及热插拔等优点，但较高的价格</a:t>
            </a:r>
            <a:endParaRPr lang="en-US" altLang="zh-CN" sz="1800" dirty="0"/>
          </a:p>
          <a:p>
            <a:pPr eaLnBrk="1" hangingPunct="1"/>
            <a:r>
              <a:rPr lang="en-US" altLang="zh-CN" sz="2000" dirty="0"/>
              <a:t>SAS</a:t>
            </a:r>
            <a:r>
              <a:rPr lang="zh-CN" altLang="en-US" sz="2000" dirty="0"/>
              <a:t>（</a:t>
            </a:r>
            <a:r>
              <a:rPr lang="en-US" altLang="zh-CN" sz="2000" dirty="0"/>
              <a:t>Serial Attached SCSI</a:t>
            </a:r>
            <a:r>
              <a:rPr lang="zh-CN" altLang="en-US" sz="2000" dirty="0"/>
              <a:t>）</a:t>
            </a:r>
          </a:p>
        </p:txBody>
      </p:sp>
    </p:spTree>
  </p:cSld>
  <p:clrMapOvr>
    <a:masterClrMapping/>
  </p:clrMapOvr>
  <p:transition spd="med">
    <p:random/>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D086D-F69C-A36A-9B0A-7F874D79C52D}"/>
              </a:ext>
            </a:extLst>
          </p:cNvPr>
          <p:cNvSpPr>
            <a:spLocks noGrp="1"/>
          </p:cNvSpPr>
          <p:nvPr>
            <p:ph type="title"/>
          </p:nvPr>
        </p:nvSpPr>
        <p:spPr>
          <a:xfrm>
            <a:off x="1018828" y="1501018"/>
            <a:ext cx="10154344" cy="3855963"/>
          </a:xfrm>
        </p:spPr>
        <p:txBody>
          <a:bodyPr>
            <a:normAutofit/>
          </a:bodyPr>
          <a:lstStyle/>
          <a:p>
            <a:pPr algn="ctr"/>
            <a:r>
              <a:rPr lang="en-US" altLang="zh-CN" b="1" dirty="0">
                <a:solidFill>
                  <a:schemeClr val="accent1"/>
                </a:solidFill>
              </a:rPr>
              <a:t>5  Connecting Processors, Memory, and I/O Devices </a:t>
            </a:r>
            <a:endParaRPr lang="zh-CN" altLang="en-US" b="1" dirty="0">
              <a:solidFill>
                <a:schemeClr val="accent1"/>
              </a:solidFill>
            </a:endParaRPr>
          </a:p>
        </p:txBody>
      </p:sp>
    </p:spTree>
    <p:extLst>
      <p:ext uri="{BB962C8B-B14F-4D97-AF65-F5344CB8AC3E}">
        <p14:creationId xmlns:p14="http://schemas.microsoft.com/office/powerpoint/2010/main" val="2076743906"/>
      </p:ext>
    </p:extLst>
  </p:cSld>
  <p:clrMapOvr>
    <a:masterClrMapping/>
  </p:clrMapOvr>
  <p:transition spd="med">
    <p:random/>
    <p:sndAc>
      <p:stSnd>
        <p:snd r:embed="rId2" name="chimes.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600" dirty="0"/>
              <a:t>three characteristics of I/O systems: </a:t>
            </a:r>
            <a:endParaRPr lang="zh-CN" altLang="en-US" sz="3600" dirty="0"/>
          </a:p>
        </p:txBody>
      </p:sp>
      <p:sp>
        <p:nvSpPr>
          <p:cNvPr id="35843" name="内容占位符 2"/>
          <p:cNvSpPr>
            <a:spLocks noGrp="1"/>
          </p:cNvSpPr>
          <p:nvPr>
            <p:ph idx="1"/>
          </p:nvPr>
        </p:nvSpPr>
        <p:spPr/>
        <p:txBody>
          <a:bodyPr/>
          <a:lstStyle/>
          <a:p>
            <a:r>
              <a:rPr lang="en-US" altLang="zh-CN" sz="2400" dirty="0"/>
              <a:t>1. Multiple programs using the processor share the I/O system. </a:t>
            </a:r>
          </a:p>
          <a:p>
            <a:r>
              <a:rPr lang="en-US" altLang="zh-CN" sz="2400" dirty="0"/>
              <a:t>2. I/O systems often use </a:t>
            </a:r>
            <a:r>
              <a:rPr lang="en-US" altLang="zh-CN" sz="2400" dirty="0">
                <a:solidFill>
                  <a:srgbClr val="0000FF"/>
                </a:solidFill>
              </a:rPr>
              <a:t>interrupts</a:t>
            </a:r>
            <a:r>
              <a:rPr lang="en-US" altLang="zh-CN" sz="2400" dirty="0"/>
              <a:t> (externally generated exceptions) to communicate information about I/O operations. Because interrupts cause a transfer to </a:t>
            </a:r>
            <a:r>
              <a:rPr lang="en-US" altLang="zh-CN" sz="2400" dirty="0">
                <a:solidFill>
                  <a:srgbClr val="0000FF"/>
                </a:solidFill>
              </a:rPr>
              <a:t>kernel or supervisor mode</a:t>
            </a:r>
            <a:r>
              <a:rPr lang="en-US" altLang="zh-CN" sz="2400" dirty="0"/>
              <a:t>, they must be handled by the operating system (OS). </a:t>
            </a:r>
          </a:p>
          <a:p>
            <a:r>
              <a:rPr lang="en-US" altLang="zh-CN" sz="2400" dirty="0"/>
              <a:t>3. The low-level control of an I/O device is complex, because it requires managing a set of concurrent events and because the requirements for correct device control are often very detailed. </a:t>
            </a:r>
          </a:p>
          <a:p>
            <a:pPr eaLnBrk="1" hangingPunct="1"/>
            <a:endParaRPr lang="zh-CN" altLang="en-US" sz="2800" dirty="0"/>
          </a:p>
        </p:txBody>
      </p:sp>
    </p:spTree>
  </p:cSld>
  <p:clrMapOvr>
    <a:masterClrMapping/>
  </p:clrMapOvr>
  <p:transition spd="med">
    <p:random/>
    <p:sndAc>
      <p:stSnd>
        <p:snd r:embed="rId2" name="chimes.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2006601" y="260351"/>
            <a:ext cx="2721247" cy="730249"/>
          </a:xfrm>
        </p:spPr>
        <p:txBody>
          <a:bodyPr/>
          <a:lstStyle/>
          <a:p>
            <a:pPr eaLnBrk="1" hangingPunct="1">
              <a:defRPr/>
            </a:pPr>
            <a:r>
              <a:rPr lang="en-US" altLang="zh-CN" dirty="0"/>
              <a:t>Buses</a:t>
            </a:r>
            <a:r>
              <a:rPr lang="zh-CN" altLang="en-US" dirty="0"/>
              <a:t>总线</a:t>
            </a:r>
            <a:endParaRPr lang="en-US" altLang="zh-CN" dirty="0"/>
          </a:p>
        </p:txBody>
      </p:sp>
      <p:sp>
        <p:nvSpPr>
          <p:cNvPr id="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7363712-1B89-4FB2-89CB-1A00EA211B2B}" type="slidenum">
              <a:rPr lang="en-US" altLang="zh-CN"/>
              <a:pPr>
                <a:defRPr/>
              </a:pPr>
              <a:t>15</a:t>
            </a:fld>
            <a:endParaRPr lang="en-US" altLang="zh-CN"/>
          </a:p>
        </p:txBody>
      </p:sp>
      <p:sp>
        <p:nvSpPr>
          <p:cNvPr id="28677" name="Rectangle 5"/>
          <p:cNvSpPr>
            <a:spLocks noRot="1" noChangeArrowheads="1"/>
          </p:cNvSpPr>
          <p:nvPr/>
        </p:nvSpPr>
        <p:spPr bwMode="auto">
          <a:xfrm>
            <a:off x="2133600" y="1125538"/>
            <a:ext cx="8153400" cy="4741862"/>
          </a:xfrm>
          <a:prstGeom prst="rect">
            <a:avLst/>
          </a:prstGeom>
          <a:noFill/>
          <a:ln w="9525">
            <a:noFill/>
            <a:miter lim="800000"/>
            <a:headEnd/>
            <a:tailEnd/>
          </a:ln>
          <a:effectLst/>
        </p:spPr>
        <p:txBody>
          <a:bodyPr/>
          <a:lstStyle/>
          <a:p>
            <a:pPr marL="742950" lvl="1" indent="-285750">
              <a:spcBef>
                <a:spcPct val="20000"/>
              </a:spcBef>
              <a:buClr>
                <a:schemeClr val="accent2"/>
              </a:buClr>
              <a:buSzPct val="85000"/>
            </a:pPr>
            <a:endParaRPr lang="en-US" altLang="zh-CN" sz="2800" dirty="0"/>
          </a:p>
          <a:p>
            <a:pPr marL="342900" indent="-342900">
              <a:spcBef>
                <a:spcPct val="20000"/>
              </a:spcBef>
              <a:buClr>
                <a:schemeClr val="hlink"/>
              </a:buClr>
              <a:buSzPct val="75000"/>
              <a:buFont typeface="Wingdings" pitchFamily="2" charset="2"/>
              <a:buChar char="v"/>
            </a:pPr>
            <a:r>
              <a:rPr lang="en-US" altLang="zh-CN" sz="3200" dirty="0"/>
              <a:t> </a:t>
            </a:r>
            <a:r>
              <a:rPr lang="en-US" altLang="zh-CN" sz="2800" dirty="0"/>
              <a:t>Shared communication link (one or more wires)</a:t>
            </a:r>
          </a:p>
          <a:p>
            <a:pPr marL="342900" indent="-342900">
              <a:spcBef>
                <a:spcPct val="20000"/>
              </a:spcBef>
              <a:buClr>
                <a:schemeClr val="hlink"/>
              </a:buClr>
              <a:buSzPct val="75000"/>
              <a:buFont typeface="Wingdings" pitchFamily="2" charset="2"/>
              <a:buChar char="v"/>
            </a:pPr>
            <a:r>
              <a:rPr lang="en-US" altLang="zh-CN" sz="3200" dirty="0"/>
              <a:t> </a:t>
            </a:r>
            <a:r>
              <a:rPr lang="en-US" altLang="zh-CN" sz="2800" dirty="0"/>
              <a:t>Difficult design:</a:t>
            </a:r>
          </a:p>
          <a:p>
            <a:pPr marL="742950" lvl="1" indent="-285750">
              <a:spcBef>
                <a:spcPct val="20000"/>
              </a:spcBef>
              <a:buClr>
                <a:schemeClr val="accent2"/>
              </a:buClr>
              <a:buSzPct val="85000"/>
              <a:buFont typeface="Wingdings" pitchFamily="2" charset="2"/>
              <a:buChar char="Ø"/>
            </a:pPr>
            <a:r>
              <a:rPr lang="en-US" altLang="zh-CN" sz="2400" dirty="0"/>
              <a:t> may be bottleneck</a:t>
            </a:r>
            <a:r>
              <a:rPr lang="zh-CN" altLang="en-US" sz="2400" dirty="0"/>
              <a:t>很容易成为瓶颈</a:t>
            </a:r>
            <a:endParaRPr lang="en-US" altLang="zh-CN" sz="2400" dirty="0"/>
          </a:p>
          <a:p>
            <a:pPr marL="742950" lvl="1" indent="-285750">
              <a:spcBef>
                <a:spcPct val="20000"/>
              </a:spcBef>
              <a:buClr>
                <a:schemeClr val="accent2"/>
              </a:buClr>
              <a:buSzPct val="85000"/>
              <a:buFont typeface="Wingdings" pitchFamily="2" charset="2"/>
              <a:buChar char="Ø"/>
            </a:pPr>
            <a:r>
              <a:rPr lang="en-US" altLang="zh-CN" sz="2400" dirty="0"/>
              <a:t> length of the bus</a:t>
            </a:r>
          </a:p>
          <a:p>
            <a:pPr marL="742950" lvl="1" indent="-285750">
              <a:spcBef>
                <a:spcPct val="20000"/>
              </a:spcBef>
              <a:buClr>
                <a:schemeClr val="accent2"/>
              </a:buClr>
              <a:buSzPct val="85000"/>
              <a:buFont typeface="Wingdings" pitchFamily="2" charset="2"/>
              <a:buChar char="Ø"/>
            </a:pPr>
            <a:r>
              <a:rPr lang="en-US" altLang="zh-CN" sz="2400" dirty="0"/>
              <a:t> number of devices</a:t>
            </a:r>
          </a:p>
          <a:p>
            <a:pPr marL="742950" lvl="1" indent="-285750">
              <a:spcBef>
                <a:spcPct val="20000"/>
              </a:spcBef>
              <a:buClr>
                <a:schemeClr val="accent2"/>
              </a:buClr>
              <a:buSzPct val="85000"/>
              <a:buFont typeface="Wingdings" pitchFamily="2" charset="2"/>
              <a:buChar char="Ø"/>
            </a:pPr>
            <a:r>
              <a:rPr lang="en-US" altLang="zh-CN" sz="2400" dirty="0"/>
              <a:t> tradeoffs (fast bus accesses and high bandwidth)</a:t>
            </a:r>
          </a:p>
          <a:p>
            <a:pPr marL="742950" lvl="1" indent="-285750">
              <a:spcBef>
                <a:spcPct val="20000"/>
              </a:spcBef>
              <a:buClr>
                <a:schemeClr val="accent2"/>
              </a:buClr>
              <a:buSzPct val="85000"/>
              <a:buFont typeface="Wingdings" pitchFamily="2" charset="2"/>
              <a:buChar char="Ø"/>
            </a:pPr>
            <a:r>
              <a:rPr lang="en-US" altLang="zh-CN" sz="2400" dirty="0"/>
              <a:t> support for many different devices</a:t>
            </a:r>
          </a:p>
          <a:p>
            <a:pPr marL="742950" lvl="1" indent="-285750">
              <a:spcBef>
                <a:spcPct val="20000"/>
              </a:spcBef>
              <a:buClr>
                <a:schemeClr val="accent2"/>
              </a:buClr>
              <a:buSzPct val="85000"/>
              <a:buFont typeface="Wingdings" pitchFamily="2" charset="2"/>
              <a:buChar char="Ø"/>
            </a:pPr>
            <a:r>
              <a:rPr lang="en-US" altLang="zh-CN" sz="2400" dirty="0"/>
              <a:t> cost</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8677">
                                            <p:txEl>
                                              <p:pRg st="1" end="1"/>
                                            </p:txEl>
                                          </p:spTgt>
                                        </p:tgtEl>
                                        <p:attrNameLst>
                                          <p:attrName>style.visibility</p:attrName>
                                        </p:attrNameLst>
                                      </p:cBhvr>
                                      <p:to>
                                        <p:strVal val="visible"/>
                                      </p:to>
                                    </p:set>
                                    <p:animEffect transition="in" filter="fade">
                                      <p:cBhvr>
                                        <p:cTn id="7" dur="500"/>
                                        <p:tgtEl>
                                          <p:spTgt spid="28677">
                                            <p:txEl>
                                              <p:pRg st="1" end="1"/>
                                            </p:txEl>
                                          </p:spTgt>
                                        </p:tgtEl>
                                      </p:cBhvr>
                                    </p:animEffect>
                                    <p:anim calcmode="lin" valueType="num">
                                      <p:cBhvr>
                                        <p:cTn id="8" dur="500" fill="hold"/>
                                        <p:tgtEl>
                                          <p:spTgt spid="28677">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2867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8677">
                                            <p:txEl>
                                              <p:pRg st="2" end="2"/>
                                            </p:txEl>
                                          </p:spTgt>
                                        </p:tgtEl>
                                        <p:attrNameLst>
                                          <p:attrName>style.visibility</p:attrName>
                                        </p:attrNameLst>
                                      </p:cBhvr>
                                      <p:to>
                                        <p:strVal val="visible"/>
                                      </p:to>
                                    </p:set>
                                    <p:animEffect transition="in" filter="fade">
                                      <p:cBhvr>
                                        <p:cTn id="14" dur="500"/>
                                        <p:tgtEl>
                                          <p:spTgt spid="28677">
                                            <p:txEl>
                                              <p:pRg st="2" end="2"/>
                                            </p:txEl>
                                          </p:spTgt>
                                        </p:tgtEl>
                                      </p:cBhvr>
                                    </p:animEffect>
                                    <p:anim calcmode="lin" valueType="num">
                                      <p:cBhvr>
                                        <p:cTn id="15" dur="500" fill="hold"/>
                                        <p:tgtEl>
                                          <p:spTgt spid="28677">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2867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8677">
                                            <p:txEl>
                                              <p:pRg st="3" end="3"/>
                                            </p:txEl>
                                          </p:spTgt>
                                        </p:tgtEl>
                                        <p:attrNameLst>
                                          <p:attrName>style.visibility</p:attrName>
                                        </p:attrNameLst>
                                      </p:cBhvr>
                                      <p:to>
                                        <p:strVal val="visible"/>
                                      </p:to>
                                    </p:set>
                                    <p:animEffect transition="in" filter="fade">
                                      <p:cBhvr>
                                        <p:cTn id="19" dur="500"/>
                                        <p:tgtEl>
                                          <p:spTgt spid="28677">
                                            <p:txEl>
                                              <p:pRg st="3" end="3"/>
                                            </p:txEl>
                                          </p:spTgt>
                                        </p:tgtEl>
                                      </p:cBhvr>
                                    </p:animEffect>
                                    <p:anim calcmode="lin" valueType="num">
                                      <p:cBhvr>
                                        <p:cTn id="20" dur="500" fill="hold"/>
                                        <p:tgtEl>
                                          <p:spTgt spid="28677">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2867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8677">
                                            <p:txEl>
                                              <p:pRg st="4" end="4"/>
                                            </p:txEl>
                                          </p:spTgt>
                                        </p:tgtEl>
                                        <p:attrNameLst>
                                          <p:attrName>style.visibility</p:attrName>
                                        </p:attrNameLst>
                                      </p:cBhvr>
                                      <p:to>
                                        <p:strVal val="visible"/>
                                      </p:to>
                                    </p:set>
                                    <p:animEffect transition="in" filter="fade">
                                      <p:cBhvr>
                                        <p:cTn id="24" dur="500"/>
                                        <p:tgtEl>
                                          <p:spTgt spid="28677">
                                            <p:txEl>
                                              <p:pRg st="4" end="4"/>
                                            </p:txEl>
                                          </p:spTgt>
                                        </p:tgtEl>
                                      </p:cBhvr>
                                    </p:animEffect>
                                    <p:anim calcmode="lin" valueType="num">
                                      <p:cBhvr>
                                        <p:cTn id="25" dur="500" fill="hold"/>
                                        <p:tgtEl>
                                          <p:spTgt spid="28677">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2867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8677">
                                            <p:txEl>
                                              <p:pRg st="5" end="5"/>
                                            </p:txEl>
                                          </p:spTgt>
                                        </p:tgtEl>
                                        <p:attrNameLst>
                                          <p:attrName>style.visibility</p:attrName>
                                        </p:attrNameLst>
                                      </p:cBhvr>
                                      <p:to>
                                        <p:strVal val="visible"/>
                                      </p:to>
                                    </p:set>
                                    <p:animEffect transition="in" filter="fade">
                                      <p:cBhvr>
                                        <p:cTn id="29" dur="500"/>
                                        <p:tgtEl>
                                          <p:spTgt spid="28677">
                                            <p:txEl>
                                              <p:pRg st="5" end="5"/>
                                            </p:txEl>
                                          </p:spTgt>
                                        </p:tgtEl>
                                      </p:cBhvr>
                                    </p:animEffect>
                                    <p:anim calcmode="lin" valueType="num">
                                      <p:cBhvr>
                                        <p:cTn id="30" dur="500" fill="hold"/>
                                        <p:tgtEl>
                                          <p:spTgt spid="28677">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2867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8677">
                                            <p:txEl>
                                              <p:charRg st="124" end="184"/>
                                            </p:txEl>
                                          </p:spTgt>
                                        </p:tgtEl>
                                        <p:attrNameLst>
                                          <p:attrName>style.visibility</p:attrName>
                                        </p:attrNameLst>
                                      </p:cBhvr>
                                      <p:to>
                                        <p:strVal val="visible"/>
                                      </p:to>
                                    </p:set>
                                    <p:animEffect transition="in" filter="fade">
                                      <p:cBhvr>
                                        <p:cTn id="34" dur="500"/>
                                        <p:tgtEl>
                                          <p:spTgt spid="28677">
                                            <p:txEl>
                                              <p:charRg st="124" end="184"/>
                                            </p:txEl>
                                          </p:spTgt>
                                        </p:tgtEl>
                                      </p:cBhvr>
                                    </p:animEffect>
                                    <p:anim calcmode="lin" valueType="num">
                                      <p:cBhvr>
                                        <p:cTn id="35" dur="500" fill="hold"/>
                                        <p:tgtEl>
                                          <p:spTgt spid="28677">
                                            <p:txEl>
                                              <p:charRg st="124" end="184"/>
                                            </p:txEl>
                                          </p:spTgt>
                                        </p:tgtEl>
                                        <p:attrNameLst>
                                          <p:attrName>ppt_x</p:attrName>
                                        </p:attrNameLst>
                                      </p:cBhvr>
                                      <p:tavLst>
                                        <p:tav tm="0">
                                          <p:val>
                                            <p:strVal val="#ppt_x"/>
                                          </p:val>
                                        </p:tav>
                                        <p:tav tm="100000">
                                          <p:val>
                                            <p:strVal val="#ppt_x"/>
                                          </p:val>
                                        </p:tav>
                                      </p:tavLst>
                                    </p:anim>
                                    <p:anim calcmode="lin" valueType="num">
                                      <p:cBhvr>
                                        <p:cTn id="36" dur="500" fill="hold"/>
                                        <p:tgtEl>
                                          <p:spTgt spid="28677">
                                            <p:txEl>
                                              <p:charRg st="124" end="18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8677">
                                            <p:txEl>
                                              <p:charRg st="184" end="214"/>
                                            </p:txEl>
                                          </p:spTgt>
                                        </p:tgtEl>
                                        <p:attrNameLst>
                                          <p:attrName>style.visibility</p:attrName>
                                        </p:attrNameLst>
                                      </p:cBhvr>
                                      <p:to>
                                        <p:strVal val="visible"/>
                                      </p:to>
                                    </p:set>
                                    <p:animEffect transition="in" filter="fade">
                                      <p:cBhvr>
                                        <p:cTn id="39" dur="500"/>
                                        <p:tgtEl>
                                          <p:spTgt spid="28677">
                                            <p:txEl>
                                              <p:charRg st="184" end="214"/>
                                            </p:txEl>
                                          </p:spTgt>
                                        </p:tgtEl>
                                      </p:cBhvr>
                                    </p:animEffect>
                                    <p:anim calcmode="lin" valueType="num">
                                      <p:cBhvr>
                                        <p:cTn id="40" dur="500" fill="hold"/>
                                        <p:tgtEl>
                                          <p:spTgt spid="28677">
                                            <p:txEl>
                                              <p:charRg st="184" end="214"/>
                                            </p:txEl>
                                          </p:spTgt>
                                        </p:tgtEl>
                                        <p:attrNameLst>
                                          <p:attrName>ppt_x</p:attrName>
                                        </p:attrNameLst>
                                      </p:cBhvr>
                                      <p:tavLst>
                                        <p:tav tm="0">
                                          <p:val>
                                            <p:strVal val="#ppt_x"/>
                                          </p:val>
                                        </p:tav>
                                        <p:tav tm="100000">
                                          <p:val>
                                            <p:strVal val="#ppt_x"/>
                                          </p:val>
                                        </p:tav>
                                      </p:tavLst>
                                    </p:anim>
                                    <p:anim calcmode="lin" valueType="num">
                                      <p:cBhvr>
                                        <p:cTn id="41" dur="500" fill="hold"/>
                                        <p:tgtEl>
                                          <p:spTgt spid="28677">
                                            <p:txEl>
                                              <p:charRg st="184" end="21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8677">
                                            <p:txEl>
                                              <p:charRg st="214" end="214"/>
                                            </p:txEl>
                                          </p:spTgt>
                                        </p:tgtEl>
                                        <p:attrNameLst>
                                          <p:attrName>style.visibility</p:attrName>
                                        </p:attrNameLst>
                                      </p:cBhvr>
                                      <p:to>
                                        <p:strVal val="visible"/>
                                      </p:to>
                                    </p:set>
                                    <p:animEffect transition="in" filter="fade">
                                      <p:cBhvr>
                                        <p:cTn id="44" dur="500"/>
                                        <p:tgtEl>
                                          <p:spTgt spid="28677">
                                            <p:txEl>
                                              <p:charRg st="214" end="214"/>
                                            </p:txEl>
                                          </p:spTgt>
                                        </p:tgtEl>
                                      </p:cBhvr>
                                    </p:animEffect>
                                    <p:anim calcmode="lin" valueType="num">
                                      <p:cBhvr>
                                        <p:cTn id="45" dur="500" fill="hold"/>
                                        <p:tgtEl>
                                          <p:spTgt spid="28677">
                                            <p:txEl>
                                              <p:charRg st="214" end="214"/>
                                            </p:txEl>
                                          </p:spTgt>
                                        </p:tgtEl>
                                        <p:attrNameLst>
                                          <p:attrName>ppt_x</p:attrName>
                                        </p:attrNameLst>
                                      </p:cBhvr>
                                      <p:tavLst>
                                        <p:tav tm="0">
                                          <p:val>
                                            <p:strVal val="#ppt_x"/>
                                          </p:val>
                                        </p:tav>
                                        <p:tav tm="100000">
                                          <p:val>
                                            <p:strVal val="#ppt_x"/>
                                          </p:val>
                                        </p:tav>
                                      </p:tavLst>
                                    </p:anim>
                                    <p:anim calcmode="lin" valueType="num">
                                      <p:cBhvr>
                                        <p:cTn id="46" dur="500" fill="hold"/>
                                        <p:tgtEl>
                                          <p:spTgt spid="28677">
                                            <p:txEl>
                                              <p:charRg st="214" end="2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body" sz="half" idx="1"/>
          </p:nvPr>
        </p:nvSpPr>
        <p:spPr>
          <a:xfrm>
            <a:off x="1881158" y="1142985"/>
            <a:ext cx="8572528" cy="2378073"/>
          </a:xfrm>
        </p:spPr>
        <p:txBody>
          <a:bodyPr/>
          <a:lstStyle/>
          <a:p>
            <a:pPr>
              <a:buFont typeface="Wingdings" pitchFamily="2" charset="2"/>
              <a:buChar char="p"/>
            </a:pPr>
            <a:r>
              <a:rPr lang="en-US" altLang="zh-CN" sz="2400" dirty="0"/>
              <a:t> </a:t>
            </a:r>
            <a:r>
              <a:rPr lang="en-US" altLang="zh-CN" sz="2400" dirty="0">
                <a:solidFill>
                  <a:srgbClr val="0000FF"/>
                </a:solidFill>
              </a:rPr>
              <a:t>A bus contains two types of lines</a:t>
            </a:r>
          </a:p>
          <a:p>
            <a:pPr lvl="1" eaLnBrk="1" hangingPunct="1">
              <a:buFont typeface="Wingdings" pitchFamily="2" charset="2"/>
              <a:buChar char="Ø"/>
            </a:pPr>
            <a:r>
              <a:rPr lang="en-US" altLang="zh-CN" sz="2000" dirty="0">
                <a:solidFill>
                  <a:srgbClr val="0000FF"/>
                </a:solidFill>
              </a:rPr>
              <a:t>Control lines </a:t>
            </a:r>
            <a:r>
              <a:rPr lang="zh-CN" altLang="en-US" sz="2000" dirty="0">
                <a:solidFill>
                  <a:srgbClr val="0000FF"/>
                </a:solidFill>
              </a:rPr>
              <a:t>控制总线</a:t>
            </a:r>
            <a:r>
              <a:rPr lang="en-US" altLang="zh-CN" sz="2000" dirty="0"/>
              <a:t>,</a:t>
            </a:r>
            <a:r>
              <a:rPr lang="zh-CN" altLang="en-US" sz="2000" dirty="0"/>
              <a:t>它们用于发出请求和确认信号，并指示数据线上的信息类型</a:t>
            </a:r>
            <a:endParaRPr lang="en-US" altLang="zh-CN" sz="2000" dirty="0"/>
          </a:p>
          <a:p>
            <a:pPr lvl="1" eaLnBrk="1" hangingPunct="1">
              <a:buFont typeface="Wingdings" pitchFamily="2" charset="2"/>
              <a:buChar char="Ø"/>
            </a:pPr>
            <a:r>
              <a:rPr lang="en-US" altLang="zh-CN" sz="2000" dirty="0">
                <a:solidFill>
                  <a:srgbClr val="0000FF"/>
                </a:solidFill>
              </a:rPr>
              <a:t>Data lines </a:t>
            </a:r>
            <a:r>
              <a:rPr lang="zh-CN" altLang="en-US" sz="2000" dirty="0">
                <a:solidFill>
                  <a:srgbClr val="0000FF"/>
                </a:solidFill>
              </a:rPr>
              <a:t>数据总线</a:t>
            </a:r>
            <a:r>
              <a:rPr lang="en-US" altLang="zh-CN" sz="2000" dirty="0"/>
              <a:t>, which carry information (</a:t>
            </a:r>
            <a:r>
              <a:rPr lang="en-US" altLang="zh-CN" sz="1800" b="1" dirty="0">
                <a:solidFill>
                  <a:srgbClr val="000404"/>
                </a:solidFill>
              </a:rPr>
              <a:t>e.g., data, addresses, and </a:t>
            </a:r>
          </a:p>
          <a:p>
            <a:pPr lvl="1">
              <a:buClr>
                <a:schemeClr val="accent2"/>
              </a:buClr>
              <a:buSzPct val="85000"/>
              <a:buNone/>
            </a:pPr>
            <a:r>
              <a:rPr lang="en-US" altLang="zh-CN" sz="1800" b="1" dirty="0">
                <a:solidFill>
                  <a:srgbClr val="000404"/>
                </a:solidFill>
              </a:rPr>
              <a:t>      complex commands</a:t>
            </a:r>
            <a:r>
              <a:rPr lang="en-US" altLang="zh-CN" sz="2000" dirty="0"/>
              <a:t>) between the source and the destination.</a:t>
            </a:r>
            <a:endParaRPr lang="en-US" altLang="zh-CN" sz="2000" b="1" dirty="0"/>
          </a:p>
        </p:txBody>
      </p:sp>
      <p:sp>
        <p:nvSpPr>
          <p:cNvPr id="9"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F2FB92B-7FB6-474D-AC89-621506A48449}" type="slidenum">
              <a:rPr lang="en-US" altLang="zh-CN"/>
              <a:pPr>
                <a:defRPr/>
              </a:pPr>
              <a:t>16</a:t>
            </a:fld>
            <a:endParaRPr lang="en-US" altLang="zh-CN"/>
          </a:p>
        </p:txBody>
      </p:sp>
      <p:sp>
        <p:nvSpPr>
          <p:cNvPr id="37892" name="Text Box 3"/>
          <p:cNvSpPr txBox="1">
            <a:spLocks noChangeArrowheads="1"/>
          </p:cNvSpPr>
          <p:nvPr/>
        </p:nvSpPr>
        <p:spPr bwMode="auto">
          <a:xfrm>
            <a:off x="2566988" y="3789363"/>
            <a:ext cx="4176712" cy="366712"/>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29701" name="Rectangle 5"/>
          <p:cNvSpPr>
            <a:spLocks noRot="1" noChangeArrowheads="1"/>
          </p:cNvSpPr>
          <p:nvPr/>
        </p:nvSpPr>
        <p:spPr bwMode="auto">
          <a:xfrm>
            <a:off x="1703388" y="3429001"/>
            <a:ext cx="8964613" cy="1500198"/>
          </a:xfrm>
          <a:prstGeom prst="rect">
            <a:avLst/>
          </a:prstGeom>
          <a:noFill/>
          <a:ln w="9525">
            <a:noFill/>
            <a:miter lim="800000"/>
            <a:headEnd/>
            <a:tailEnd/>
          </a:ln>
          <a:effectLst/>
        </p:spPr>
        <p:txBody>
          <a:bodyPr/>
          <a:lstStyle/>
          <a:p>
            <a:pPr marL="342900" indent="-342900">
              <a:spcBef>
                <a:spcPct val="20000"/>
              </a:spcBef>
              <a:buClr>
                <a:schemeClr val="hlink"/>
              </a:buClr>
              <a:buSzPct val="75000"/>
              <a:buFont typeface="Wingdings" pitchFamily="2" charset="2"/>
              <a:buChar char="p"/>
            </a:pPr>
            <a:r>
              <a:rPr lang="en-US" altLang="zh-CN" sz="2800" dirty="0"/>
              <a:t> Bus transaction </a:t>
            </a:r>
            <a:r>
              <a:rPr lang="zh-CN" altLang="en-US" sz="2800" dirty="0"/>
              <a:t>总线协议</a:t>
            </a:r>
            <a:endParaRPr lang="en-US" altLang="zh-CN" sz="2800" dirty="0"/>
          </a:p>
          <a:p>
            <a:pPr marL="742950" lvl="1" indent="-285750">
              <a:spcBef>
                <a:spcPct val="20000"/>
              </a:spcBef>
              <a:buClr>
                <a:schemeClr val="accent2"/>
              </a:buClr>
              <a:buSzPct val="85000"/>
              <a:buFont typeface="Wingdings" pitchFamily="2" charset="2"/>
              <a:buChar char="Ø"/>
            </a:pPr>
            <a:r>
              <a:rPr lang="en-US" altLang="zh-CN" sz="2800" dirty="0"/>
              <a:t> </a:t>
            </a:r>
            <a:r>
              <a:rPr lang="en-US" altLang="zh-CN" sz="2400" dirty="0"/>
              <a:t>include two parts: sending the address and receiving or</a:t>
            </a:r>
          </a:p>
          <a:p>
            <a:pPr marL="742950" lvl="1" indent="-285750">
              <a:spcBef>
                <a:spcPct val="20000"/>
              </a:spcBef>
              <a:buClr>
                <a:schemeClr val="accent2"/>
              </a:buClr>
              <a:buSzPct val="85000"/>
            </a:pPr>
            <a:r>
              <a:rPr lang="en-US" altLang="zh-CN" sz="2400" dirty="0"/>
              <a:t>sending the data  </a:t>
            </a:r>
          </a:p>
        </p:txBody>
      </p:sp>
      <p:sp>
        <p:nvSpPr>
          <p:cNvPr id="29702" name="Rectangle 6"/>
          <p:cNvSpPr>
            <a:spLocks noRot="1" noChangeArrowheads="1"/>
          </p:cNvSpPr>
          <p:nvPr/>
        </p:nvSpPr>
        <p:spPr bwMode="auto">
          <a:xfrm>
            <a:off x="1517650" y="4929762"/>
            <a:ext cx="8936036" cy="1315463"/>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Ø"/>
            </a:pPr>
            <a:r>
              <a:rPr lang="en-US" altLang="zh-CN" sz="2800" dirty="0"/>
              <a:t> </a:t>
            </a:r>
            <a:r>
              <a:rPr lang="en-US" altLang="zh-CN" sz="2400" dirty="0"/>
              <a:t>two operations</a:t>
            </a:r>
            <a:endParaRPr lang="en-US" altLang="zh-CN" sz="2400" b="1" dirty="0"/>
          </a:p>
          <a:p>
            <a:pPr marL="1143000" lvl="2" indent="-228600">
              <a:spcBef>
                <a:spcPct val="20000"/>
              </a:spcBef>
              <a:buClr>
                <a:schemeClr val="hlink"/>
              </a:buClr>
              <a:buSzPct val="85000"/>
              <a:buFont typeface="Wingdings" pitchFamily="2" charset="2"/>
              <a:buChar char="v"/>
            </a:pPr>
            <a:r>
              <a:rPr lang="en-US" altLang="zh-CN" sz="2000" b="1" dirty="0"/>
              <a:t> </a:t>
            </a:r>
            <a:r>
              <a:rPr lang="en-US" altLang="zh-CN" sz="2000" b="1" dirty="0">
                <a:solidFill>
                  <a:schemeClr val="hlink"/>
                </a:solidFill>
              </a:rPr>
              <a:t>input</a:t>
            </a:r>
            <a:r>
              <a:rPr lang="en-US" altLang="zh-CN" sz="2000" b="1" dirty="0"/>
              <a:t>: inputting data from the device to memory</a:t>
            </a:r>
          </a:p>
          <a:p>
            <a:pPr marL="1143000" lvl="2" indent="-228600">
              <a:spcBef>
                <a:spcPct val="20000"/>
              </a:spcBef>
              <a:buClr>
                <a:schemeClr val="hlink"/>
              </a:buClr>
              <a:buSzPct val="85000"/>
              <a:buFont typeface="Wingdings" pitchFamily="2" charset="2"/>
              <a:buChar char="v"/>
            </a:pPr>
            <a:r>
              <a:rPr lang="en-US" altLang="zh-CN" sz="2000" b="1" dirty="0"/>
              <a:t> </a:t>
            </a:r>
            <a:r>
              <a:rPr lang="en-US" altLang="zh-CN" sz="2000" b="1" dirty="0">
                <a:solidFill>
                  <a:schemeClr val="hlink"/>
                </a:solidFill>
              </a:rPr>
              <a:t>output</a:t>
            </a:r>
            <a:r>
              <a:rPr lang="en-US" altLang="zh-CN" sz="2000" b="1" dirty="0"/>
              <a:t>: outputting data to a device from memory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fade">
                                      <p:cBhvr>
                                        <p:cTn id="7" dur="500"/>
                                        <p:tgtEl>
                                          <p:spTgt spid="29701">
                                            <p:txEl>
                                              <p:pRg st="0" end="0"/>
                                            </p:txEl>
                                          </p:spTgt>
                                        </p:tgtEl>
                                      </p:cBhvr>
                                    </p:animEffect>
                                    <p:anim calcmode="lin" valueType="num">
                                      <p:cBhvr>
                                        <p:cTn id="8" dur="500" fill="hold"/>
                                        <p:tgtEl>
                                          <p:spTgt spid="2970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970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fade">
                                      <p:cBhvr>
                                        <p:cTn id="12" dur="500"/>
                                        <p:tgtEl>
                                          <p:spTgt spid="29701">
                                            <p:txEl>
                                              <p:pRg st="1" end="1"/>
                                            </p:txEl>
                                          </p:spTgt>
                                        </p:tgtEl>
                                      </p:cBhvr>
                                    </p:animEffect>
                                    <p:anim calcmode="lin" valueType="num">
                                      <p:cBhvr>
                                        <p:cTn id="13" dur="500" fill="hold"/>
                                        <p:tgtEl>
                                          <p:spTgt spid="2970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970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fade">
                                      <p:cBhvr>
                                        <p:cTn id="17" dur="500"/>
                                        <p:tgtEl>
                                          <p:spTgt spid="29701">
                                            <p:txEl>
                                              <p:pRg st="2" end="2"/>
                                            </p:txEl>
                                          </p:spTgt>
                                        </p:tgtEl>
                                      </p:cBhvr>
                                    </p:animEffect>
                                    <p:anim calcmode="lin" valueType="num">
                                      <p:cBhvr>
                                        <p:cTn id="18" dur="500" fill="hold"/>
                                        <p:tgtEl>
                                          <p:spTgt spid="2970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970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29702">
                                            <p:txEl>
                                              <p:pRg st="0" end="0"/>
                                            </p:txEl>
                                          </p:spTgt>
                                        </p:tgtEl>
                                        <p:attrNameLst>
                                          <p:attrName>style.visibility</p:attrName>
                                        </p:attrNameLst>
                                      </p:cBhvr>
                                      <p:to>
                                        <p:strVal val="visible"/>
                                      </p:to>
                                    </p:set>
                                    <p:animEffect transition="in" filter="fade">
                                      <p:cBhvr>
                                        <p:cTn id="24" dur="500"/>
                                        <p:tgtEl>
                                          <p:spTgt spid="29702">
                                            <p:txEl>
                                              <p:pRg st="0" end="0"/>
                                            </p:txEl>
                                          </p:spTgt>
                                        </p:tgtEl>
                                      </p:cBhvr>
                                    </p:animEffect>
                                    <p:anim calcmode="lin" valueType="num">
                                      <p:cBhvr>
                                        <p:cTn id="25" dur="500" fill="hold"/>
                                        <p:tgtEl>
                                          <p:spTgt spid="29702">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29702">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9702">
                                            <p:txEl>
                                              <p:pRg st="1" end="1"/>
                                            </p:txEl>
                                          </p:spTgt>
                                        </p:tgtEl>
                                        <p:attrNameLst>
                                          <p:attrName>style.visibility</p:attrName>
                                        </p:attrNameLst>
                                      </p:cBhvr>
                                      <p:to>
                                        <p:strVal val="visible"/>
                                      </p:to>
                                    </p:set>
                                    <p:animEffect transition="in" filter="fade">
                                      <p:cBhvr>
                                        <p:cTn id="29" dur="500"/>
                                        <p:tgtEl>
                                          <p:spTgt spid="29702">
                                            <p:txEl>
                                              <p:pRg st="1" end="1"/>
                                            </p:txEl>
                                          </p:spTgt>
                                        </p:tgtEl>
                                      </p:cBhvr>
                                    </p:animEffect>
                                    <p:anim calcmode="lin" valueType="num">
                                      <p:cBhvr>
                                        <p:cTn id="30" dur="500" fill="hold"/>
                                        <p:tgtEl>
                                          <p:spTgt spid="29702">
                                            <p:txEl>
                                              <p:pRg st="1" end="1"/>
                                            </p:txEl>
                                          </p:spTgt>
                                        </p:tgtEl>
                                        <p:attrNameLst>
                                          <p:attrName>ppt_x</p:attrName>
                                        </p:attrNameLst>
                                      </p:cBhvr>
                                      <p:tavLst>
                                        <p:tav tm="0">
                                          <p:val>
                                            <p:strVal val="#ppt_x"/>
                                          </p:val>
                                        </p:tav>
                                        <p:tav tm="100000">
                                          <p:val>
                                            <p:strVal val="#ppt_x"/>
                                          </p:val>
                                        </p:tav>
                                      </p:tavLst>
                                    </p:anim>
                                    <p:anim calcmode="lin" valueType="num">
                                      <p:cBhvr>
                                        <p:cTn id="31" dur="500" fill="hold"/>
                                        <p:tgtEl>
                                          <p:spTgt spid="29702">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9702">
                                            <p:txEl>
                                              <p:pRg st="2" end="2"/>
                                            </p:txEl>
                                          </p:spTgt>
                                        </p:tgtEl>
                                        <p:attrNameLst>
                                          <p:attrName>style.visibility</p:attrName>
                                        </p:attrNameLst>
                                      </p:cBhvr>
                                      <p:to>
                                        <p:strVal val="visible"/>
                                      </p:to>
                                    </p:set>
                                    <p:animEffect transition="in" filter="fade">
                                      <p:cBhvr>
                                        <p:cTn id="34" dur="500"/>
                                        <p:tgtEl>
                                          <p:spTgt spid="29702">
                                            <p:txEl>
                                              <p:pRg st="2" end="2"/>
                                            </p:txEl>
                                          </p:spTgt>
                                        </p:tgtEl>
                                      </p:cBhvr>
                                    </p:animEffect>
                                    <p:anim calcmode="lin" valueType="num">
                                      <p:cBhvr>
                                        <p:cTn id="35" dur="500" fill="hold"/>
                                        <p:tgtEl>
                                          <p:spTgt spid="29702">
                                            <p:txEl>
                                              <p:pRg st="2" end="2"/>
                                            </p:txEl>
                                          </p:spTgt>
                                        </p:tgtEl>
                                        <p:attrNameLst>
                                          <p:attrName>ppt_x</p:attrName>
                                        </p:attrNameLst>
                                      </p:cBhvr>
                                      <p:tavLst>
                                        <p:tav tm="0">
                                          <p:val>
                                            <p:strVal val="#ppt_x"/>
                                          </p:val>
                                        </p:tav>
                                        <p:tav tm="100000">
                                          <p:val>
                                            <p:strVal val="#ppt_x"/>
                                          </p:val>
                                        </p:tav>
                                      </p:tavLst>
                                    </p:anim>
                                    <p:anim calcmode="lin" valueType="num">
                                      <p:cBhvr>
                                        <p:cTn id="36" dur="500" fill="hold"/>
                                        <p:tgtEl>
                                          <p:spTgt spid="2970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Rot="1" noChangeArrowheads="1"/>
          </p:cNvSpPr>
          <p:nvPr>
            <p:ph type="body" sz="half" idx="1"/>
          </p:nvPr>
        </p:nvSpPr>
        <p:spPr>
          <a:xfrm>
            <a:off x="3569489" y="269853"/>
            <a:ext cx="5627697" cy="695347"/>
          </a:xfrm>
        </p:spPr>
        <p:txBody>
          <a:bodyPr/>
          <a:lstStyle/>
          <a:p>
            <a:pPr eaLnBrk="1" hangingPunct="1">
              <a:buNone/>
            </a:pPr>
            <a:r>
              <a:rPr lang="en-US" altLang="zh-CN" sz="2800" dirty="0">
                <a:solidFill>
                  <a:srgbClr val="0000FF"/>
                </a:solidFill>
              </a:rPr>
              <a:t>The steps of an output operation.</a:t>
            </a:r>
          </a:p>
        </p:txBody>
      </p:sp>
      <p:graphicFrame>
        <p:nvGraphicFramePr>
          <p:cNvPr id="30923" name="Object 203"/>
          <p:cNvGraphicFramePr>
            <a:graphicFrameLocks noGrp="1" noChangeAspect="1"/>
          </p:cNvGraphicFramePr>
          <p:nvPr>
            <p:ph sz="quarter" idx="2"/>
          </p:nvPr>
        </p:nvGraphicFramePr>
        <p:xfrm>
          <a:off x="1774825" y="1098550"/>
          <a:ext cx="6697663" cy="1452563"/>
        </p:xfrm>
        <a:graphic>
          <a:graphicData uri="http://schemas.openxmlformats.org/presentationml/2006/ole">
            <mc:AlternateContent xmlns:mc="http://schemas.openxmlformats.org/markup-compatibility/2006">
              <mc:Choice xmlns:v="urn:schemas-microsoft-com:vml" Requires="v">
                <p:oleObj spid="_x0000_s4119" name="Visio" r:id="rId3" imgW="4369918" imgH="947014" progId="Visio.Drawing.11">
                  <p:embed/>
                </p:oleObj>
              </mc:Choice>
              <mc:Fallback>
                <p:oleObj name="Visio" r:id="rId3" imgW="4369918" imgH="947014" progId="Visio.Drawing.11">
                  <p:embed/>
                  <p:pic>
                    <p:nvPicPr>
                      <p:cNvPr id="0" name="Object 20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1098550"/>
                        <a:ext cx="6697663"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5" name="Object 205"/>
          <p:cNvGraphicFramePr>
            <a:graphicFrameLocks noGrp="1" noChangeAspect="1"/>
          </p:cNvGraphicFramePr>
          <p:nvPr>
            <p:ph sz="quarter" idx="3"/>
          </p:nvPr>
        </p:nvGraphicFramePr>
        <p:xfrm>
          <a:off x="1774825" y="2947988"/>
          <a:ext cx="6697663" cy="1452562"/>
        </p:xfrm>
        <a:graphic>
          <a:graphicData uri="http://schemas.openxmlformats.org/presentationml/2006/ole">
            <mc:AlternateContent xmlns:mc="http://schemas.openxmlformats.org/markup-compatibility/2006">
              <mc:Choice xmlns:v="urn:schemas-microsoft-com:vml" Requires="v">
                <p:oleObj spid="_x0000_s4120" name="Visio" r:id="rId5" imgW="4369918" imgH="947014" progId="Visio.Drawing.11">
                  <p:embed/>
                </p:oleObj>
              </mc:Choice>
              <mc:Fallback>
                <p:oleObj name="Visio" r:id="rId5" imgW="4369918" imgH="947014" progId="Visio.Drawing.11">
                  <p:embed/>
                  <p:pic>
                    <p:nvPicPr>
                      <p:cNvPr id="0" name="Object 20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825" y="2947988"/>
                        <a:ext cx="6697663"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9A8F24A-E381-4627-B40D-838151CED952}" type="slidenum">
              <a:rPr lang="en-US" altLang="zh-CN"/>
              <a:pPr>
                <a:defRPr/>
              </a:pPr>
              <a:t>17</a:t>
            </a:fld>
            <a:endParaRPr lang="en-US" altLang="zh-CN"/>
          </a:p>
        </p:txBody>
      </p:sp>
      <p:graphicFrame>
        <p:nvGraphicFramePr>
          <p:cNvPr id="30928" name="Object 208"/>
          <p:cNvGraphicFramePr>
            <a:graphicFrameLocks noChangeAspect="1"/>
          </p:cNvGraphicFramePr>
          <p:nvPr/>
        </p:nvGraphicFramePr>
        <p:xfrm>
          <a:off x="1703389" y="4581525"/>
          <a:ext cx="6840537" cy="1517650"/>
        </p:xfrm>
        <a:graphic>
          <a:graphicData uri="http://schemas.openxmlformats.org/presentationml/2006/ole">
            <mc:AlternateContent xmlns:mc="http://schemas.openxmlformats.org/markup-compatibility/2006">
              <mc:Choice xmlns:v="urn:schemas-microsoft-com:vml" Requires="v">
                <p:oleObj spid="_x0000_s4121" name="Visio" r:id="rId7" imgW="4369918" imgH="950062" progId="Visio.Drawing.11">
                  <p:embed/>
                </p:oleObj>
              </mc:Choice>
              <mc:Fallback>
                <p:oleObj name="Visio" r:id="rId7" imgW="4369918" imgH="950062" progId="Visio.Drawing.11">
                  <p:embed/>
                  <p:pic>
                    <p:nvPicPr>
                      <p:cNvPr id="0" name="Object 2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9" y="4581525"/>
                        <a:ext cx="684053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9" name="Text Box 209"/>
          <p:cNvSpPr txBox="1">
            <a:spLocks noChangeArrowheads="1"/>
          </p:cNvSpPr>
          <p:nvPr/>
        </p:nvSpPr>
        <p:spPr bwMode="auto">
          <a:xfrm>
            <a:off x="6383338" y="1989138"/>
            <a:ext cx="4284662" cy="825500"/>
          </a:xfrm>
          <a:prstGeom prst="rect">
            <a:avLst/>
          </a:prstGeom>
          <a:noFill/>
          <a:ln w="9525">
            <a:noFill/>
            <a:miter lim="800000"/>
            <a:headEnd/>
            <a:tailEnd/>
          </a:ln>
          <a:effectLst/>
        </p:spPr>
        <p:txBody>
          <a:bodyPr>
            <a:spAutoFit/>
          </a:bodyPr>
          <a:lstStyle/>
          <a:p>
            <a:pPr>
              <a:spcBef>
                <a:spcPct val="50000"/>
              </a:spcBef>
            </a:pPr>
            <a:r>
              <a:rPr lang="en-US" altLang="zh-CN" sz="1600" b="1" i="1">
                <a:solidFill>
                  <a:srgbClr val="000404"/>
                </a:solidFill>
              </a:rPr>
              <a:t>Initial a read from memory. Control lines signal a read request  to memory, while the data lines contain the address</a:t>
            </a:r>
          </a:p>
        </p:txBody>
      </p:sp>
      <p:sp>
        <p:nvSpPr>
          <p:cNvPr id="30930" name="Text Box 210"/>
          <p:cNvSpPr txBox="1">
            <a:spLocks noChangeArrowheads="1"/>
          </p:cNvSpPr>
          <p:nvPr/>
        </p:nvSpPr>
        <p:spPr bwMode="auto">
          <a:xfrm>
            <a:off x="8688388" y="3213101"/>
            <a:ext cx="1727200" cy="581025"/>
          </a:xfrm>
          <a:prstGeom prst="rect">
            <a:avLst/>
          </a:prstGeom>
          <a:noFill/>
          <a:ln w="9525">
            <a:noFill/>
            <a:miter lim="800000"/>
            <a:headEnd/>
            <a:tailEnd/>
          </a:ln>
          <a:effectLst/>
        </p:spPr>
        <p:txBody>
          <a:bodyPr>
            <a:spAutoFit/>
          </a:bodyPr>
          <a:lstStyle/>
          <a:p>
            <a:pPr>
              <a:spcBef>
                <a:spcPct val="50000"/>
              </a:spcBef>
            </a:pPr>
            <a:r>
              <a:rPr lang="en-US" altLang="zh-CN" sz="1600" b="1" i="1">
                <a:solidFill>
                  <a:srgbClr val="000404"/>
                </a:solidFill>
              </a:rPr>
              <a:t>Memory access the data.</a:t>
            </a:r>
          </a:p>
        </p:txBody>
      </p:sp>
      <p:sp>
        <p:nvSpPr>
          <p:cNvPr id="38921" name="Text Box 211"/>
          <p:cNvSpPr txBox="1">
            <a:spLocks noChangeArrowheads="1"/>
          </p:cNvSpPr>
          <p:nvPr/>
        </p:nvSpPr>
        <p:spPr bwMode="auto">
          <a:xfrm>
            <a:off x="6456364" y="5373688"/>
            <a:ext cx="4211637" cy="366712"/>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30932" name="Text Box 212"/>
          <p:cNvSpPr txBox="1">
            <a:spLocks noChangeArrowheads="1"/>
          </p:cNvSpPr>
          <p:nvPr/>
        </p:nvSpPr>
        <p:spPr bwMode="auto">
          <a:xfrm>
            <a:off x="6600826" y="5373688"/>
            <a:ext cx="4067175" cy="825500"/>
          </a:xfrm>
          <a:prstGeom prst="rect">
            <a:avLst/>
          </a:prstGeom>
          <a:noFill/>
          <a:ln w="9525">
            <a:noFill/>
            <a:miter lim="800000"/>
            <a:headEnd/>
            <a:tailEnd/>
          </a:ln>
          <a:effectLst/>
        </p:spPr>
        <p:txBody>
          <a:bodyPr>
            <a:spAutoFit/>
          </a:bodyPr>
          <a:lstStyle/>
          <a:p>
            <a:pPr>
              <a:spcBef>
                <a:spcPct val="50000"/>
              </a:spcBef>
            </a:pPr>
            <a:r>
              <a:rPr lang="en-US" altLang="zh-CN" sz="1600" b="1" i="1">
                <a:solidFill>
                  <a:srgbClr val="000404"/>
                </a:solidFill>
              </a:rPr>
              <a:t>Memory transfers data and signal data is available. The device stores data as it appears on the bus.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3"/>
                                        </p:tgtEl>
                                        <p:attrNameLst>
                                          <p:attrName>style.visibility</p:attrName>
                                        </p:attrNameLst>
                                      </p:cBhvr>
                                      <p:to>
                                        <p:strVal val="visible"/>
                                      </p:to>
                                    </p:set>
                                    <p:animEffect transition="in" filter="dissolve">
                                      <p:cBhvr>
                                        <p:cTn id="7" dur="500"/>
                                        <p:tgtEl>
                                          <p:spTgt spid="309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929"/>
                                        </p:tgtEl>
                                        <p:attrNameLst>
                                          <p:attrName>style.visibility</p:attrName>
                                        </p:attrNameLst>
                                      </p:cBhvr>
                                      <p:to>
                                        <p:strVal val="visible"/>
                                      </p:to>
                                    </p:set>
                                    <p:animEffect transition="in" filter="dissolve">
                                      <p:cBhvr>
                                        <p:cTn id="10" dur="500"/>
                                        <p:tgtEl>
                                          <p:spTgt spid="309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0925"/>
                                        </p:tgtEl>
                                        <p:attrNameLst>
                                          <p:attrName>style.visibility</p:attrName>
                                        </p:attrNameLst>
                                      </p:cBhvr>
                                      <p:to>
                                        <p:strVal val="visible"/>
                                      </p:to>
                                    </p:set>
                                    <p:animEffect transition="in" filter="dissolve">
                                      <p:cBhvr>
                                        <p:cTn id="15" dur="500"/>
                                        <p:tgtEl>
                                          <p:spTgt spid="3092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0930"/>
                                        </p:tgtEl>
                                        <p:attrNameLst>
                                          <p:attrName>style.visibility</p:attrName>
                                        </p:attrNameLst>
                                      </p:cBhvr>
                                      <p:to>
                                        <p:strVal val="visible"/>
                                      </p:to>
                                    </p:set>
                                    <p:animEffect transition="in" filter="dissolve">
                                      <p:cBhvr>
                                        <p:cTn id="18" dur="500"/>
                                        <p:tgtEl>
                                          <p:spTgt spid="309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0928"/>
                                        </p:tgtEl>
                                        <p:attrNameLst>
                                          <p:attrName>style.visibility</p:attrName>
                                        </p:attrNameLst>
                                      </p:cBhvr>
                                      <p:to>
                                        <p:strVal val="visible"/>
                                      </p:to>
                                    </p:set>
                                    <p:animEffect transition="in" filter="dissolve">
                                      <p:cBhvr>
                                        <p:cTn id="23" dur="500"/>
                                        <p:tgtEl>
                                          <p:spTgt spid="309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932"/>
                                        </p:tgtEl>
                                        <p:attrNameLst>
                                          <p:attrName>style.visibility</p:attrName>
                                        </p:attrNameLst>
                                      </p:cBhvr>
                                      <p:to>
                                        <p:strVal val="visible"/>
                                      </p:to>
                                    </p:set>
                                    <p:animEffect transition="in" filter="dissolve">
                                      <p:cBhvr>
                                        <p:cTn id="26" dur="500"/>
                                        <p:tgtEl>
                                          <p:spTgt spid="30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9" grpId="0"/>
      <p:bldP spid="30930" grpId="0"/>
      <p:bldP spid="309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body" sz="half" idx="1"/>
          </p:nvPr>
        </p:nvSpPr>
        <p:spPr>
          <a:xfrm>
            <a:off x="4595802" y="285729"/>
            <a:ext cx="6072198" cy="695347"/>
          </a:xfrm>
        </p:spPr>
        <p:txBody>
          <a:bodyPr/>
          <a:lstStyle/>
          <a:p>
            <a:pPr eaLnBrk="1" hangingPunct="1">
              <a:lnSpc>
                <a:spcPct val="90000"/>
              </a:lnSpc>
              <a:buNone/>
            </a:pPr>
            <a:r>
              <a:rPr lang="en-US" altLang="zh-CN" dirty="0">
                <a:solidFill>
                  <a:srgbClr val="0000FF"/>
                </a:solidFill>
              </a:rPr>
              <a:t>The steps of an input operation.</a:t>
            </a:r>
          </a:p>
        </p:txBody>
      </p:sp>
      <p:graphicFrame>
        <p:nvGraphicFramePr>
          <p:cNvPr id="33795" name="Object 3"/>
          <p:cNvGraphicFramePr>
            <a:graphicFrameLocks noGrp="1" noChangeAspect="1"/>
          </p:cNvGraphicFramePr>
          <p:nvPr>
            <p:ph sz="quarter" idx="2"/>
          </p:nvPr>
        </p:nvGraphicFramePr>
        <p:xfrm>
          <a:off x="1776413" y="1263650"/>
          <a:ext cx="7342187" cy="1592263"/>
        </p:xfrm>
        <a:graphic>
          <a:graphicData uri="http://schemas.openxmlformats.org/presentationml/2006/ole">
            <mc:AlternateContent xmlns:mc="http://schemas.openxmlformats.org/markup-compatibility/2006">
              <mc:Choice xmlns:v="urn:schemas-microsoft-com:vml" Requires="v">
                <p:oleObj spid="_x0000_s5136" name="Visio" r:id="rId3" imgW="4369918" imgH="947014" progId="Visio.Drawing.11">
                  <p:embed/>
                </p:oleObj>
              </mc:Choice>
              <mc:Fallback>
                <p:oleObj name="Visio" r:id="rId3" imgW="4369918" imgH="947014" progId="Visio.Drawing.11">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1263650"/>
                        <a:ext cx="7342187" cy="159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0"/>
          <p:cNvGraphicFramePr>
            <a:graphicFrameLocks noGrp="1" noChangeAspect="1"/>
          </p:cNvGraphicFramePr>
          <p:nvPr>
            <p:ph sz="quarter" idx="3"/>
          </p:nvPr>
        </p:nvGraphicFramePr>
        <p:xfrm>
          <a:off x="1851025" y="3578225"/>
          <a:ext cx="7272338" cy="1574800"/>
        </p:xfrm>
        <a:graphic>
          <a:graphicData uri="http://schemas.openxmlformats.org/presentationml/2006/ole">
            <mc:AlternateContent xmlns:mc="http://schemas.openxmlformats.org/markup-compatibility/2006">
              <mc:Choice xmlns:v="urn:schemas-microsoft-com:vml" Requires="v">
                <p:oleObj spid="_x0000_s5137" name="Visio" r:id="rId5" imgW="4369918" imgH="945794" progId="Visio.Drawing.11">
                  <p:embed/>
                </p:oleObj>
              </mc:Choice>
              <mc:Fallback>
                <p:oleObj name="Visio" r:id="rId5" imgW="4369918" imgH="945794" progId="Visio.Drawing.11">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3578225"/>
                        <a:ext cx="7272338" cy="157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1FB5568-4341-4ABC-A0D3-FB1697F53EB1}" type="slidenum">
              <a:rPr lang="en-US" altLang="zh-CN"/>
              <a:pPr>
                <a:defRPr/>
              </a:pPr>
              <a:t>18</a:t>
            </a:fld>
            <a:endParaRPr lang="en-US" altLang="zh-CN"/>
          </a:p>
        </p:txBody>
      </p:sp>
      <p:sp>
        <p:nvSpPr>
          <p:cNvPr id="33798" name="Text Box 6"/>
          <p:cNvSpPr txBox="1">
            <a:spLocks noChangeArrowheads="1"/>
          </p:cNvSpPr>
          <p:nvPr/>
        </p:nvSpPr>
        <p:spPr bwMode="auto">
          <a:xfrm>
            <a:off x="1847850" y="2781300"/>
            <a:ext cx="8496300" cy="641350"/>
          </a:xfrm>
          <a:prstGeom prst="rect">
            <a:avLst/>
          </a:prstGeom>
          <a:noFill/>
          <a:ln w="9525">
            <a:noFill/>
            <a:miter lim="800000"/>
            <a:headEnd/>
            <a:tailEnd/>
          </a:ln>
          <a:effectLst/>
        </p:spPr>
        <p:txBody>
          <a:bodyPr>
            <a:spAutoFit/>
          </a:bodyPr>
          <a:lstStyle/>
          <a:p>
            <a:pPr>
              <a:spcBef>
                <a:spcPct val="50000"/>
              </a:spcBef>
            </a:pPr>
            <a:r>
              <a:rPr lang="en-US" altLang="zh-CN" b="1" i="1">
                <a:solidFill>
                  <a:srgbClr val="000404"/>
                </a:solidFill>
              </a:rPr>
              <a:t>Control lines indicate a write request  for memory, while the data lines contain the address</a:t>
            </a:r>
          </a:p>
        </p:txBody>
      </p:sp>
      <p:sp>
        <p:nvSpPr>
          <p:cNvPr id="39943" name="Text Box 8"/>
          <p:cNvSpPr txBox="1">
            <a:spLocks noChangeArrowheads="1"/>
          </p:cNvSpPr>
          <p:nvPr/>
        </p:nvSpPr>
        <p:spPr bwMode="auto">
          <a:xfrm>
            <a:off x="6456364" y="5373688"/>
            <a:ext cx="4211637" cy="366712"/>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33801" name="Text Box 9"/>
          <p:cNvSpPr txBox="1">
            <a:spLocks noChangeArrowheads="1"/>
          </p:cNvSpPr>
          <p:nvPr/>
        </p:nvSpPr>
        <p:spPr bwMode="auto">
          <a:xfrm>
            <a:off x="1847850" y="5373689"/>
            <a:ext cx="8496300" cy="915987"/>
          </a:xfrm>
          <a:prstGeom prst="rect">
            <a:avLst/>
          </a:prstGeom>
          <a:noFill/>
          <a:ln w="9525">
            <a:noFill/>
            <a:miter lim="800000"/>
            <a:headEnd/>
            <a:tailEnd/>
          </a:ln>
          <a:effectLst/>
        </p:spPr>
        <p:txBody>
          <a:bodyPr>
            <a:spAutoFit/>
          </a:bodyPr>
          <a:lstStyle/>
          <a:p>
            <a:pPr>
              <a:spcBef>
                <a:spcPct val="50000"/>
              </a:spcBef>
            </a:pPr>
            <a:r>
              <a:rPr lang="en-US" altLang="zh-CN" b="1" i="1">
                <a:solidFill>
                  <a:srgbClr val="000404"/>
                </a:solidFill>
              </a:rPr>
              <a:t>When the memory is ready, it signals the device, which then transfers the data. The memory will store the data as it receives it . The device need not wait for the store to be completed.</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dissolve">
                                      <p:cBhvr>
                                        <p:cTn id="7" dur="500"/>
                                        <p:tgtEl>
                                          <p:spTgt spid="3379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798"/>
                                        </p:tgtEl>
                                        <p:attrNameLst>
                                          <p:attrName>style.visibility</p:attrName>
                                        </p:attrNameLst>
                                      </p:cBhvr>
                                      <p:to>
                                        <p:strVal val="visible"/>
                                      </p:to>
                                    </p:set>
                                    <p:animEffect transition="in" filter="dissolve">
                                      <p:cBhvr>
                                        <p:cTn id="10" dur="500"/>
                                        <p:tgtEl>
                                          <p:spTgt spid="337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3802"/>
                                        </p:tgtEl>
                                        <p:attrNameLst>
                                          <p:attrName>style.visibility</p:attrName>
                                        </p:attrNameLst>
                                      </p:cBhvr>
                                      <p:to>
                                        <p:strVal val="visible"/>
                                      </p:to>
                                    </p:set>
                                    <p:animEffect transition="in" filter="dissolve">
                                      <p:cBhvr>
                                        <p:cTn id="15" dur="500"/>
                                        <p:tgtEl>
                                          <p:spTgt spid="338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3801"/>
                                        </p:tgtEl>
                                        <p:attrNameLst>
                                          <p:attrName>style.visibility</p:attrName>
                                        </p:attrNameLst>
                                      </p:cBhvr>
                                      <p:to>
                                        <p:strVal val="visible"/>
                                      </p:to>
                                    </p:set>
                                    <p:animEffect transition="in" filter="dissolve">
                                      <p:cBhvr>
                                        <p:cTn id="18"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8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rrowheads="1"/>
          </p:cNvSpPr>
          <p:nvPr>
            <p:ph type="body" sz="half" idx="1"/>
          </p:nvPr>
        </p:nvSpPr>
        <p:spPr>
          <a:xfrm>
            <a:off x="1809720" y="1071546"/>
            <a:ext cx="9182824" cy="5453798"/>
          </a:xfrm>
          <a:noFill/>
        </p:spPr>
        <p:txBody>
          <a:bodyPr/>
          <a:lstStyle/>
          <a:p>
            <a:pPr eaLnBrk="1" hangingPunct="1"/>
            <a:r>
              <a:rPr lang="en-US" altLang="zh-CN" sz="2000" dirty="0"/>
              <a:t> </a:t>
            </a:r>
            <a:r>
              <a:rPr lang="en-US" altLang="zh-CN" sz="2400" b="1" dirty="0">
                <a:solidFill>
                  <a:srgbClr val="0000FF"/>
                </a:solidFill>
              </a:rPr>
              <a:t>Types of buses:  </a:t>
            </a:r>
            <a:endParaRPr lang="en-US" altLang="zh-CN" sz="2000" b="1" dirty="0">
              <a:solidFill>
                <a:srgbClr val="0000FF"/>
              </a:solidFill>
            </a:endParaRPr>
          </a:p>
          <a:p>
            <a:pPr lvl="1" eaLnBrk="1" hangingPunct="1"/>
            <a:r>
              <a:rPr lang="en-US" altLang="zh-CN" b="1" dirty="0">
                <a:solidFill>
                  <a:srgbClr val="C00000"/>
                </a:solidFill>
              </a:rPr>
              <a:t>  </a:t>
            </a:r>
            <a:r>
              <a:rPr lang="en-US" altLang="zh-CN" sz="2400" b="1" dirty="0">
                <a:solidFill>
                  <a:srgbClr val="C00000"/>
                </a:solidFill>
              </a:rPr>
              <a:t>processor-memory </a:t>
            </a:r>
            <a:r>
              <a:rPr lang="en-US" altLang="zh-CN" sz="2400" dirty="0"/>
              <a:t>(short high speed, custom design)</a:t>
            </a:r>
          </a:p>
          <a:p>
            <a:pPr lvl="1" eaLnBrk="1" hangingPunct="1"/>
            <a:r>
              <a:rPr lang="en-US" altLang="zh-CN" b="1" dirty="0">
                <a:solidFill>
                  <a:srgbClr val="C00000"/>
                </a:solidFill>
              </a:rPr>
              <a:t>  backplane </a:t>
            </a:r>
            <a:r>
              <a:rPr lang="en-US" altLang="zh-CN" sz="2400" dirty="0"/>
              <a:t>(high speed, often standardized, e.g., PCI)</a:t>
            </a:r>
          </a:p>
          <a:p>
            <a:pPr lvl="1" eaLnBrk="1" hangingPunct="1"/>
            <a:r>
              <a:rPr lang="en-US" altLang="zh-CN" b="1" dirty="0">
                <a:solidFill>
                  <a:srgbClr val="C00000"/>
                </a:solidFill>
              </a:rPr>
              <a:t>  I/O </a:t>
            </a:r>
            <a:r>
              <a:rPr lang="en-US" altLang="zh-CN" sz="2400" dirty="0"/>
              <a:t>(lengthy, different devices, standardized, e.g., SCSI)</a:t>
            </a:r>
          </a:p>
        </p:txBody>
      </p:sp>
      <p:graphicFrame>
        <p:nvGraphicFramePr>
          <p:cNvPr id="34824" name="Object 8"/>
          <p:cNvGraphicFramePr>
            <a:graphicFrameLocks noGrp="1" noChangeAspect="1"/>
          </p:cNvGraphicFramePr>
          <p:nvPr>
            <p:ph sz="half" idx="2"/>
            <p:extLst>
              <p:ext uri="{D42A27DB-BD31-4B8C-83A1-F6EECF244321}">
                <p14:modId xmlns:p14="http://schemas.microsoft.com/office/powerpoint/2010/main" val="3235952351"/>
              </p:ext>
            </p:extLst>
          </p:nvPr>
        </p:nvGraphicFramePr>
        <p:xfrm>
          <a:off x="2373646" y="3212976"/>
          <a:ext cx="7773987" cy="1687513"/>
        </p:xfrm>
        <a:graphic>
          <a:graphicData uri="http://schemas.openxmlformats.org/presentationml/2006/ole">
            <mc:AlternateContent xmlns:mc="http://schemas.openxmlformats.org/markup-compatibility/2006">
              <mc:Choice xmlns:v="urn:schemas-microsoft-com:vml" Requires="v">
                <p:oleObj spid="_x0000_s6153" name="Visio" r:id="rId4" imgW="4373575" imgH="948842" progId="Visio.Drawing.11">
                  <p:embed/>
                </p:oleObj>
              </mc:Choice>
              <mc:Fallback>
                <p:oleObj name="Visio" r:id="rId4" imgW="4373575" imgH="948842" progId="Visio.Drawing.11">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646" y="3212976"/>
                        <a:ext cx="7773987" cy="168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4825" name="Text Box 9"/>
          <p:cNvSpPr txBox="1">
            <a:spLocks noChangeArrowheads="1"/>
          </p:cNvSpPr>
          <p:nvPr/>
        </p:nvSpPr>
        <p:spPr bwMode="auto">
          <a:xfrm>
            <a:off x="1809720" y="5372457"/>
            <a:ext cx="8945785" cy="830997"/>
          </a:xfrm>
          <a:prstGeom prst="rect">
            <a:avLst/>
          </a:prstGeom>
          <a:noFill/>
          <a:ln w="9525">
            <a:noFill/>
            <a:miter lim="800000"/>
            <a:headEnd/>
            <a:tailEnd/>
          </a:ln>
          <a:effectLst/>
        </p:spPr>
        <p:txBody>
          <a:bodyPr wrap="square">
            <a:spAutoFit/>
          </a:bodyPr>
          <a:lstStyle/>
          <a:p>
            <a:pPr>
              <a:spcBef>
                <a:spcPct val="50000"/>
              </a:spcBef>
            </a:pPr>
            <a:r>
              <a:rPr lang="zh-CN" altLang="en-US" sz="2400" dirty="0">
                <a:solidFill>
                  <a:srgbClr val="000404"/>
                </a:solidFill>
                <a:latin typeface="微软雅黑" panose="020B0503020204020204" pitchFamily="34" charset="-122"/>
                <a:ea typeface="微软雅黑" panose="020B0503020204020204" pitchFamily="34" charset="-122"/>
              </a:rPr>
              <a:t>较旧的 </a:t>
            </a:r>
            <a:r>
              <a:rPr lang="en-US" altLang="zh-CN" sz="2400" dirty="0">
                <a:solidFill>
                  <a:srgbClr val="000404"/>
                </a:solidFill>
                <a:latin typeface="微软雅黑" panose="020B0503020204020204" pitchFamily="34" charset="-122"/>
                <a:ea typeface="微软雅黑" panose="020B0503020204020204" pitchFamily="34" charset="-122"/>
              </a:rPr>
              <a:t>PC </a:t>
            </a:r>
            <a:r>
              <a:rPr lang="zh-CN" altLang="en-US" sz="2400" dirty="0">
                <a:solidFill>
                  <a:srgbClr val="000404"/>
                </a:solidFill>
                <a:latin typeface="微软雅黑" panose="020B0503020204020204" pitchFamily="34" charset="-122"/>
                <a:ea typeface="微软雅黑" panose="020B0503020204020204" pitchFamily="34" charset="-122"/>
              </a:rPr>
              <a:t>通常使用</a:t>
            </a:r>
            <a:r>
              <a:rPr lang="zh-CN" altLang="en-US" sz="2400" dirty="0">
                <a:solidFill>
                  <a:srgbClr val="C00000"/>
                </a:solidFill>
                <a:latin typeface="微软雅黑" panose="020B0503020204020204" pitchFamily="34" charset="-122"/>
                <a:ea typeface="微软雅黑" panose="020B0503020204020204" pitchFamily="34" charset="-122"/>
              </a:rPr>
              <a:t>单总线</a:t>
            </a:r>
            <a:r>
              <a:rPr lang="zh-CN" altLang="en-US" sz="2400" dirty="0">
                <a:solidFill>
                  <a:srgbClr val="000404"/>
                </a:solidFill>
                <a:latin typeface="微软雅黑" panose="020B0503020204020204" pitchFamily="34" charset="-122"/>
                <a:ea typeface="微软雅黑" panose="020B0503020204020204" pitchFamily="34" charset="-122"/>
              </a:rPr>
              <a:t>进行处理器到内存的通信，以及 </a:t>
            </a:r>
            <a:r>
              <a:rPr lang="en-US" altLang="zh-CN" sz="2400" dirty="0">
                <a:solidFill>
                  <a:srgbClr val="000404"/>
                </a:solidFill>
                <a:latin typeface="微软雅黑" panose="020B0503020204020204" pitchFamily="34" charset="-122"/>
                <a:ea typeface="微软雅黑" panose="020B0503020204020204" pitchFamily="34" charset="-122"/>
              </a:rPr>
              <a:t>I/O </a:t>
            </a:r>
            <a:r>
              <a:rPr lang="zh-CN" altLang="en-US" sz="2400" dirty="0">
                <a:solidFill>
                  <a:srgbClr val="000404"/>
                </a:solidFill>
                <a:latin typeface="微软雅黑" panose="020B0503020204020204" pitchFamily="34" charset="-122"/>
                <a:ea typeface="微软雅黑" panose="020B0503020204020204" pitchFamily="34" charset="-122"/>
              </a:rPr>
              <a:t>设备和内存之间的通信。</a:t>
            </a:r>
            <a:endParaRPr lang="en-US" altLang="zh-CN" sz="2400" dirty="0">
              <a:solidFill>
                <a:srgbClr val="000404"/>
              </a:solidFill>
              <a:latin typeface="微软雅黑" panose="020B0503020204020204" pitchFamily="34" charset="-122"/>
              <a:ea typeface="微软雅黑" panose="020B0503020204020204" pitchFamily="34" charset="-122"/>
            </a:endParaRP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dissolve">
                                      <p:cBhvr>
                                        <p:cTn id="7" dur="500"/>
                                        <p:tgtEl>
                                          <p:spTgt spid="348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825"/>
                                        </p:tgtEl>
                                        <p:attrNameLst>
                                          <p:attrName>style.visibility</p:attrName>
                                        </p:attrNameLst>
                                      </p:cBhvr>
                                      <p:to>
                                        <p:strVal val="visible"/>
                                      </p:to>
                                    </p:set>
                                    <p:animEffect transition="in" filter="dissolve">
                                      <p:cBhvr>
                                        <p:cTn id="10"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Two ways to measure</a:t>
            </a:r>
            <a:r>
              <a:rPr lang="en-US" altLang="zh-CN" dirty="0">
                <a:solidFill>
                  <a:srgbClr val="0000FF"/>
                </a:solidFill>
              </a:rPr>
              <a:t> throughput</a:t>
            </a:r>
            <a:endParaRPr lang="zh-CN" altLang="en-US" dirty="0">
              <a:solidFill>
                <a:srgbClr val="0000FF"/>
              </a:solidFill>
            </a:endParaRPr>
          </a:p>
        </p:txBody>
      </p:sp>
      <p:sp>
        <p:nvSpPr>
          <p:cNvPr id="10242" name="Rectangle 3"/>
          <p:cNvSpPr>
            <a:spLocks noGrp="1" noRot="1" noChangeArrowheads="1"/>
          </p:cNvSpPr>
          <p:nvPr>
            <p:ph idx="1"/>
          </p:nvPr>
        </p:nvSpPr>
        <p:spPr/>
        <p:txBody>
          <a:bodyPr/>
          <a:lstStyle/>
          <a:p>
            <a:pPr eaLnBrk="1" hangingPunct="1"/>
            <a:r>
              <a:rPr lang="en-US" altLang="zh-CN" sz="2800" dirty="0"/>
              <a:t>I/</a:t>
            </a:r>
            <a:r>
              <a:rPr lang="en-US" altLang="zh-CN" sz="2800" i="1" dirty="0"/>
              <a:t>O </a:t>
            </a:r>
            <a:r>
              <a:rPr lang="en-US" altLang="zh-CN" sz="2800" dirty="0"/>
              <a:t>bandwidth can be measured in two different ways according to different situations:</a:t>
            </a:r>
          </a:p>
          <a:p>
            <a:pPr>
              <a:buFont typeface="Wingdings" pitchFamily="2" charset="2"/>
              <a:buNone/>
            </a:pPr>
            <a:r>
              <a:rPr lang="en-US" altLang="zh-CN" sz="2400" b="1" dirty="0">
                <a:solidFill>
                  <a:srgbClr val="0000FF"/>
                </a:solidFill>
              </a:rPr>
              <a:t>1.How much data can we move through the system in a certain time?</a:t>
            </a:r>
            <a:r>
              <a:rPr lang="zh-CN" altLang="en-US" sz="2400" b="1" dirty="0">
                <a:solidFill>
                  <a:srgbClr val="0000FF"/>
                </a:solidFill>
              </a:rPr>
              <a:t>存储多少数据</a:t>
            </a:r>
            <a:br>
              <a:rPr lang="en-US" altLang="zh-CN" sz="2400" dirty="0"/>
            </a:br>
            <a:r>
              <a:rPr lang="en-US" altLang="zh-CN" sz="2400" dirty="0"/>
              <a:t>For examples, in many supercomputer applications, most I/O requires are for long streams of data, and transfer bandwidth is the important characteristics.</a:t>
            </a:r>
          </a:p>
          <a:p>
            <a:pPr>
              <a:buFont typeface="Wingdings" pitchFamily="2" charset="2"/>
              <a:buNone/>
            </a:pPr>
            <a:r>
              <a:rPr lang="en-US" altLang="zh-CN" sz="2400" b="1" dirty="0">
                <a:solidFill>
                  <a:srgbClr val="0000FF"/>
                </a:solidFill>
              </a:rPr>
              <a:t>2.How many I/O operations can we do per unit of time? </a:t>
            </a:r>
            <a:r>
              <a:rPr lang="zh-CN" altLang="en-US" sz="2400" b="1" dirty="0">
                <a:solidFill>
                  <a:srgbClr val="0000FF"/>
                </a:solidFill>
              </a:rPr>
              <a:t>完成多少操作</a:t>
            </a:r>
            <a:endParaRPr lang="en-US" altLang="zh-CN" sz="2400" b="1" dirty="0">
              <a:solidFill>
                <a:srgbClr val="0000FF"/>
              </a:solidFill>
            </a:endParaRPr>
          </a:p>
          <a:p>
            <a:pPr lvl="1">
              <a:buFont typeface="Wingdings" pitchFamily="2" charset="2"/>
              <a:buNone/>
            </a:pPr>
            <a:r>
              <a:rPr lang="en-US" altLang="zh-CN" sz="2400" dirty="0"/>
              <a:t>For example, National Income Tax Service mainly</a:t>
            </a:r>
          </a:p>
          <a:p>
            <a:pPr lvl="1">
              <a:buFont typeface="Wingdings" pitchFamily="2" charset="2"/>
              <a:buNone/>
            </a:pPr>
            <a:r>
              <a:rPr lang="en-US" altLang="zh-CN" sz="2400" dirty="0"/>
              <a:t>processes large number of small files.</a:t>
            </a:r>
            <a:endParaRPr lang="en-US" altLang="zh-CN" i="1" dirty="0"/>
          </a:p>
          <a:p>
            <a:pPr>
              <a:buFont typeface="Wingdings" pitchFamily="2" charset="2"/>
              <a:buNone/>
            </a:pPr>
            <a:endParaRPr lang="en-US" altLang="zh-CN" sz="2800" dirty="0"/>
          </a:p>
          <a:p>
            <a:pPr>
              <a:buFont typeface="Wingdings" pitchFamily="2" charset="2"/>
              <a:buNone/>
            </a:pPr>
            <a:endParaRPr lang="en-US" altLang="zh-CN" sz="2400" dirty="0"/>
          </a:p>
          <a:p>
            <a:pPr lvl="3" eaLnBrk="1" hangingPunct="1">
              <a:buFont typeface="Wingdings" pitchFamily="2" charset="2"/>
              <a:buNone/>
            </a:pPr>
            <a:endParaRPr lang="en-US" altLang="zh-CN" sz="2400" dirty="0"/>
          </a:p>
        </p:txBody>
      </p:sp>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855757C-A70C-438C-AE76-88C62A58F304}" type="slidenum">
              <a:rPr lang="en-US" altLang="zh-CN"/>
              <a:pPr>
                <a:defRPr/>
              </a:pPr>
              <a:t>2</a:t>
            </a:fld>
            <a:endParaRPr lang="en-US" altLang="zh-CN"/>
          </a:p>
        </p:txBody>
      </p:sp>
    </p:spTree>
  </p:cSld>
  <p:clrMapOvr>
    <a:masterClrMapping/>
  </p:clrMapOvr>
  <p:transition spd="med">
    <p:random/>
    <p:sndAc>
      <p:stSnd>
        <p:snd r:embed="rId2" name="chimes.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8" name="Object 4"/>
          <p:cNvGraphicFramePr>
            <a:graphicFrameLocks noGrp="1" noChangeAspect="1"/>
          </p:cNvGraphicFramePr>
          <p:nvPr>
            <p:ph sz="half" idx="1"/>
          </p:nvPr>
        </p:nvGraphicFramePr>
        <p:xfrm>
          <a:off x="1703388" y="750888"/>
          <a:ext cx="6119812" cy="2185987"/>
        </p:xfrm>
        <a:graphic>
          <a:graphicData uri="http://schemas.openxmlformats.org/presentationml/2006/ole">
            <mc:AlternateContent xmlns:mc="http://schemas.openxmlformats.org/markup-compatibility/2006">
              <mc:Choice xmlns:v="urn:schemas-microsoft-com:vml" Requires="v">
                <p:oleObj spid="_x0000_s7184" name="Visio" r:id="rId4" imgW="4373575" imgH="1561795" progId="Visio.Drawing.11">
                  <p:embed/>
                </p:oleObj>
              </mc:Choice>
              <mc:Fallback>
                <p:oleObj name="Visio" r:id="rId4" imgW="4373575" imgH="1561795"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750888"/>
                        <a:ext cx="6119812"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0" name="Object 6"/>
          <p:cNvGraphicFramePr>
            <a:graphicFrameLocks noGrp="1" noChangeAspect="1"/>
          </p:cNvGraphicFramePr>
          <p:nvPr>
            <p:ph sz="half" idx="2"/>
          </p:nvPr>
        </p:nvGraphicFramePr>
        <p:xfrm>
          <a:off x="1876425" y="3429000"/>
          <a:ext cx="5810250" cy="2849563"/>
        </p:xfrm>
        <a:graphic>
          <a:graphicData uri="http://schemas.openxmlformats.org/presentationml/2006/ole">
            <mc:AlternateContent xmlns:mc="http://schemas.openxmlformats.org/markup-compatibility/2006">
              <mc:Choice xmlns:v="urn:schemas-microsoft-com:vml" Requires="v">
                <p:oleObj spid="_x0000_s7185" name="Visio" r:id="rId6" imgW="4373575" imgH="2144268" progId="Visio.Drawing.11">
                  <p:embed/>
                </p:oleObj>
              </mc:Choice>
              <mc:Fallback>
                <p:oleObj name="Visio" r:id="rId6" imgW="4373575" imgH="2144268" progId="Visio.Drawing.11">
                  <p:embed/>
                  <p:pic>
                    <p:nvPicPr>
                      <p:cNvPr id="0" name="Object 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6425" y="3429000"/>
                        <a:ext cx="581025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354D6AA-628D-4237-A096-7A4B0B5C88F5}" type="slidenum">
              <a:rPr lang="en-US" altLang="zh-CN"/>
              <a:pPr>
                <a:defRPr/>
              </a:pPr>
              <a:t>20</a:t>
            </a:fld>
            <a:endParaRPr lang="en-US" altLang="zh-CN"/>
          </a:p>
        </p:txBody>
      </p:sp>
      <p:sp>
        <p:nvSpPr>
          <p:cNvPr id="36873" name="Text Box 9"/>
          <p:cNvSpPr txBox="1">
            <a:spLocks noChangeArrowheads="1"/>
          </p:cNvSpPr>
          <p:nvPr/>
        </p:nvSpPr>
        <p:spPr bwMode="auto">
          <a:xfrm>
            <a:off x="7032626" y="1341439"/>
            <a:ext cx="4103934" cy="1077218"/>
          </a:xfrm>
          <a:prstGeom prst="rect">
            <a:avLst/>
          </a:prstGeom>
          <a:noFill/>
          <a:ln w="9525">
            <a:noFill/>
            <a:miter lim="800000"/>
            <a:headEnd/>
            <a:tailEnd/>
          </a:ln>
          <a:effectLst/>
        </p:spPr>
        <p:txBody>
          <a:bodyPr wrap="square">
            <a:spAutoFit/>
          </a:bodyPr>
          <a:lstStyle/>
          <a:p>
            <a:pPr>
              <a:spcBef>
                <a:spcPct val="50000"/>
              </a:spcBef>
            </a:pPr>
            <a:r>
              <a:rPr lang="en-US" altLang="zh-CN" sz="1600" b="1" i="1" dirty="0">
                <a:solidFill>
                  <a:srgbClr val="000404"/>
                </a:solidFill>
              </a:rPr>
              <a:t>A </a:t>
            </a:r>
            <a:r>
              <a:rPr lang="en-US" altLang="zh-CN" sz="1600" b="1" i="1" dirty="0">
                <a:solidFill>
                  <a:srgbClr val="FF3300"/>
                </a:solidFill>
              </a:rPr>
              <a:t>separate bus</a:t>
            </a:r>
            <a:r>
              <a:rPr lang="en-US" altLang="zh-CN" sz="1600" b="1" i="1" dirty="0">
                <a:solidFill>
                  <a:srgbClr val="000404"/>
                </a:solidFill>
              </a:rPr>
              <a:t> is used for processor-memory traffic. The I/O bus use a </a:t>
            </a:r>
            <a:r>
              <a:rPr lang="en-US" altLang="zh-CN" sz="1600" b="1" i="1" dirty="0">
                <a:solidFill>
                  <a:srgbClr val="FF3300"/>
                </a:solidFill>
              </a:rPr>
              <a:t>bus adapter</a:t>
            </a:r>
            <a:r>
              <a:rPr lang="zh-CN" altLang="en-US" sz="1600" b="1" dirty="0">
                <a:solidFill>
                  <a:schemeClr val="accent2">
                    <a:lumMod val="75000"/>
                  </a:schemeClr>
                </a:solidFill>
              </a:rPr>
              <a:t>总线适配器</a:t>
            </a:r>
            <a:r>
              <a:rPr lang="en-US" altLang="zh-CN" sz="1600" b="1" i="1" dirty="0">
                <a:solidFill>
                  <a:srgbClr val="000404"/>
                </a:solidFill>
              </a:rPr>
              <a:t>to interface to the processor-memory bus.</a:t>
            </a:r>
          </a:p>
        </p:txBody>
      </p:sp>
      <p:sp>
        <p:nvSpPr>
          <p:cNvPr id="36874" name="Text Box 10"/>
          <p:cNvSpPr txBox="1">
            <a:spLocks noChangeArrowheads="1"/>
          </p:cNvSpPr>
          <p:nvPr/>
        </p:nvSpPr>
        <p:spPr bwMode="auto">
          <a:xfrm>
            <a:off x="6797675" y="4258468"/>
            <a:ext cx="4338885" cy="1200329"/>
          </a:xfrm>
          <a:prstGeom prst="rect">
            <a:avLst/>
          </a:prstGeom>
          <a:noFill/>
          <a:ln w="9525">
            <a:noFill/>
            <a:miter lim="800000"/>
            <a:headEnd/>
            <a:tailEnd/>
          </a:ln>
          <a:effectLst/>
        </p:spPr>
        <p:txBody>
          <a:bodyPr wrap="square">
            <a:spAutoFit/>
          </a:bodyPr>
          <a:lstStyle/>
          <a:p>
            <a:pPr>
              <a:spcBef>
                <a:spcPct val="50000"/>
              </a:spcBef>
            </a:pPr>
            <a:r>
              <a:rPr lang="en-US" altLang="zh-CN" b="1" i="1" dirty="0">
                <a:solidFill>
                  <a:srgbClr val="000404"/>
                </a:solidFill>
              </a:rPr>
              <a:t>A </a:t>
            </a:r>
            <a:r>
              <a:rPr lang="en-US" altLang="zh-CN" b="1" i="1" dirty="0">
                <a:solidFill>
                  <a:srgbClr val="FF3300"/>
                </a:solidFill>
              </a:rPr>
              <a:t>separate bus</a:t>
            </a:r>
            <a:r>
              <a:rPr lang="en-US" altLang="zh-CN" b="1" i="1" dirty="0">
                <a:solidFill>
                  <a:srgbClr val="000404"/>
                </a:solidFill>
              </a:rPr>
              <a:t> is used for processor-memory traffic. A small number of </a:t>
            </a:r>
            <a:r>
              <a:rPr lang="en-US" altLang="zh-CN" b="1" i="1" dirty="0">
                <a:solidFill>
                  <a:srgbClr val="FF3300"/>
                </a:solidFill>
              </a:rPr>
              <a:t>backplane buses</a:t>
            </a:r>
            <a:r>
              <a:rPr lang="zh-CN" altLang="en-US" b="1" dirty="0">
                <a:solidFill>
                  <a:schemeClr val="accent2">
                    <a:lumMod val="75000"/>
                  </a:schemeClr>
                </a:solidFill>
              </a:rPr>
              <a:t>背板总线</a:t>
            </a:r>
            <a:r>
              <a:rPr lang="en-US" altLang="zh-CN" b="1" i="1" dirty="0">
                <a:solidFill>
                  <a:srgbClr val="000404"/>
                </a:solidFill>
              </a:rPr>
              <a:t>tap into the processor-memory bus.</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ssolve">
                                      <p:cBhvr>
                                        <p:cTn id="7" dur="500"/>
                                        <p:tgtEl>
                                          <p:spTgt spid="3686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73"/>
                                        </p:tgtEl>
                                        <p:attrNameLst>
                                          <p:attrName>style.visibility</p:attrName>
                                        </p:attrNameLst>
                                      </p:cBhvr>
                                      <p:to>
                                        <p:strVal val="visible"/>
                                      </p:to>
                                    </p:set>
                                    <p:animEffect transition="in" filter="dissolve">
                                      <p:cBhvr>
                                        <p:cTn id="10" dur="500"/>
                                        <p:tgtEl>
                                          <p:spTgt spid="368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6870"/>
                                        </p:tgtEl>
                                        <p:attrNameLst>
                                          <p:attrName>style.visibility</p:attrName>
                                        </p:attrNameLst>
                                      </p:cBhvr>
                                      <p:to>
                                        <p:strVal val="visible"/>
                                      </p:to>
                                    </p:set>
                                    <p:animEffect transition="in" filter="dissolve">
                                      <p:cBhvr>
                                        <p:cTn id="15" dur="500"/>
                                        <p:tgtEl>
                                          <p:spTgt spid="3687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6874"/>
                                        </p:tgtEl>
                                        <p:attrNameLst>
                                          <p:attrName>style.visibility</p:attrName>
                                        </p:attrNameLst>
                                      </p:cBhvr>
                                      <p:to>
                                        <p:strVal val="visible"/>
                                      </p:to>
                                    </p:set>
                                    <p:animEffect transition="in" filter="dissolve">
                                      <p:cBhvr>
                                        <p:cTn id="18"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p:bldP spid="368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rrowheads="1"/>
          </p:cNvSpPr>
          <p:nvPr>
            <p:ph idx="1"/>
          </p:nvPr>
        </p:nvSpPr>
        <p:spPr>
          <a:xfrm>
            <a:off x="1703388" y="857233"/>
            <a:ext cx="9505180" cy="1947874"/>
          </a:xfrm>
        </p:spPr>
        <p:txBody>
          <a:bodyPr/>
          <a:lstStyle/>
          <a:p>
            <a:pPr eaLnBrk="1" hangingPunct="1"/>
            <a:r>
              <a:rPr lang="en-US" altLang="zh-CN" sz="2000" dirty="0">
                <a:solidFill>
                  <a:srgbClr val="0000FF"/>
                </a:solidFill>
              </a:rPr>
              <a:t>Synchronous bus </a:t>
            </a:r>
            <a:r>
              <a:rPr lang="en-US" altLang="zh-CN" sz="2000" dirty="0"/>
              <a:t>use a clock and a synchronous protocol, </a:t>
            </a:r>
          </a:p>
          <a:p>
            <a:pPr lvl="1" eaLnBrk="1" hangingPunct="1">
              <a:buFont typeface="Wingdings" pitchFamily="2" charset="2"/>
              <a:buNone/>
            </a:pPr>
            <a:r>
              <a:rPr lang="en-US" altLang="zh-CN" sz="2000" dirty="0"/>
              <a:t>     fast and small but every device must operate at same rate </a:t>
            </a:r>
          </a:p>
          <a:p>
            <a:pPr lvl="1" eaLnBrk="1" hangingPunct="1">
              <a:buFont typeface="Wingdings" pitchFamily="2" charset="2"/>
              <a:buNone/>
            </a:pPr>
            <a:r>
              <a:rPr lang="en-US" altLang="zh-CN" sz="2000" dirty="0"/>
              <a:t>     and clock skew requires the bus to be short</a:t>
            </a:r>
          </a:p>
          <a:p>
            <a:pPr lvl="1" eaLnBrk="1" hangingPunct="1"/>
            <a:r>
              <a:rPr lang="en-US" altLang="zh-CN" sz="2000" dirty="0"/>
              <a:t>  </a:t>
            </a:r>
            <a:r>
              <a:rPr lang="en-US" altLang="zh-CN" sz="2000" dirty="0">
                <a:solidFill>
                  <a:srgbClr val="0000FF"/>
                </a:solidFill>
              </a:rPr>
              <a:t>Asynchronous bus</a:t>
            </a:r>
            <a:r>
              <a:rPr lang="en-US" altLang="zh-CN" sz="2000" dirty="0"/>
              <a:t> don’t use a clock and instead use  </a:t>
            </a:r>
          </a:p>
          <a:p>
            <a:pPr lvl="1" eaLnBrk="1" hangingPunct="1">
              <a:buFont typeface="Wingdings" pitchFamily="2" charset="2"/>
              <a:buNone/>
            </a:pPr>
            <a:r>
              <a:rPr lang="en-US" altLang="zh-CN" sz="2000" b="1" i="1" dirty="0">
                <a:solidFill>
                  <a:schemeClr val="accent2">
                    <a:lumMod val="75000"/>
                  </a:schemeClr>
                </a:solidFill>
              </a:rPr>
              <a:t>     handshaking </a:t>
            </a:r>
            <a:r>
              <a:rPr lang="zh-CN" altLang="en-US" sz="2000" b="1" i="1" dirty="0">
                <a:solidFill>
                  <a:schemeClr val="accent2">
                    <a:lumMod val="75000"/>
                  </a:schemeClr>
                </a:solidFill>
              </a:rPr>
              <a:t>握手协议</a:t>
            </a:r>
            <a:endParaRPr lang="en-US" altLang="zh-CN" sz="2000" b="1" i="1" dirty="0">
              <a:solidFill>
                <a:schemeClr val="accent2">
                  <a:lumMod val="75000"/>
                </a:schemeClr>
              </a:solidFill>
            </a:endParaRPr>
          </a:p>
        </p:txBody>
      </p:sp>
      <p:sp>
        <p:nvSpPr>
          <p:cNvPr id="7"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010C891-5AD1-4333-A6CC-709F84D53B96}" type="slidenum">
              <a:rPr lang="en-US" altLang="zh-CN"/>
              <a:pPr>
                <a:defRPr/>
              </a:pPr>
              <a:t>21</a:t>
            </a:fld>
            <a:endParaRPr lang="en-US" altLang="zh-CN"/>
          </a:p>
        </p:txBody>
      </p:sp>
      <p:sp>
        <p:nvSpPr>
          <p:cNvPr id="39943" name="Rectangle 7"/>
          <p:cNvSpPr>
            <a:spLocks noRot="1" noChangeArrowheads="1"/>
          </p:cNvSpPr>
          <p:nvPr/>
        </p:nvSpPr>
        <p:spPr bwMode="auto">
          <a:xfrm>
            <a:off x="833264" y="3698969"/>
            <a:ext cx="10643920" cy="2902049"/>
          </a:xfrm>
          <a:prstGeom prst="rect">
            <a:avLst/>
          </a:prstGeom>
          <a:noFill/>
          <a:ln w="9525">
            <a:noFill/>
            <a:miter lim="800000"/>
            <a:headEnd/>
            <a:tailEnd/>
          </a:ln>
          <a:effectLst/>
        </p:spPr>
        <p:txBody>
          <a:bodyPr/>
          <a:lstStyle/>
          <a:p>
            <a:pPr lvl="1">
              <a:spcBef>
                <a:spcPct val="20000"/>
              </a:spcBef>
              <a:buClr>
                <a:schemeClr val="accent2"/>
              </a:buClr>
              <a:buSzPct val="85000"/>
            </a:pPr>
            <a:r>
              <a:rPr lang="en-US" altLang="zh-CN" sz="2800" dirty="0"/>
              <a:t>there are three control lines.</a:t>
            </a:r>
          </a:p>
          <a:p>
            <a:pPr marL="1143000" lvl="2" indent="-228600">
              <a:spcBef>
                <a:spcPct val="20000"/>
              </a:spcBef>
              <a:buClr>
                <a:schemeClr val="hlink"/>
              </a:buClr>
              <a:buSzPct val="85000"/>
              <a:buFont typeface="Wingdings" pitchFamily="2" charset="2"/>
              <a:buChar char="v"/>
            </a:pPr>
            <a:r>
              <a:rPr lang="en-US" altLang="zh-CN" sz="2400" dirty="0"/>
              <a:t> </a:t>
            </a:r>
            <a:r>
              <a:rPr lang="en-US" altLang="zh-CN" sz="2000" i="1" dirty="0" err="1">
                <a:solidFill>
                  <a:schemeClr val="hlink"/>
                </a:solidFill>
                <a:latin typeface="Times New Roman" pitchFamily="18" charset="0"/>
              </a:rPr>
              <a:t>ReadReq</a:t>
            </a:r>
            <a:r>
              <a:rPr lang="zh-CN" altLang="en-US" sz="2000" i="1" dirty="0">
                <a:solidFill>
                  <a:schemeClr val="hlink"/>
                </a:solidFill>
                <a:latin typeface="Times New Roman" pitchFamily="18" charset="0"/>
              </a:rPr>
              <a:t>读请求</a:t>
            </a:r>
            <a:r>
              <a:rPr lang="en-US" altLang="zh-CN" sz="2000" dirty="0"/>
              <a:t>: </a:t>
            </a:r>
            <a:r>
              <a:rPr lang="en-US" altLang="zh-CN" sz="2000" i="1" dirty="0"/>
              <a:t>Used to indicate a read request for memory. The address is </a:t>
            </a:r>
          </a:p>
          <a:p>
            <a:pPr marL="1143000" lvl="2" indent="-228600">
              <a:spcBef>
                <a:spcPct val="20000"/>
              </a:spcBef>
              <a:buClr>
                <a:schemeClr val="hlink"/>
              </a:buClr>
              <a:buSzPct val="85000"/>
            </a:pPr>
            <a:r>
              <a:rPr lang="en-US" altLang="zh-CN" sz="2000" i="1" dirty="0"/>
              <a:t>     put on the data lines at the same time.</a:t>
            </a:r>
          </a:p>
          <a:p>
            <a:pPr marL="1143000" lvl="2" indent="-228600">
              <a:spcBef>
                <a:spcPct val="20000"/>
              </a:spcBef>
              <a:buClr>
                <a:schemeClr val="hlink"/>
              </a:buClr>
              <a:buSzPct val="85000"/>
              <a:buFont typeface="Wingdings" pitchFamily="2" charset="2"/>
              <a:buChar char="v"/>
            </a:pPr>
            <a:r>
              <a:rPr lang="en-US" altLang="zh-CN" sz="2000" i="1" dirty="0"/>
              <a:t> </a:t>
            </a:r>
            <a:r>
              <a:rPr lang="en-US" altLang="zh-CN" sz="2000" i="1" dirty="0" err="1">
                <a:solidFill>
                  <a:schemeClr val="hlink"/>
                </a:solidFill>
                <a:latin typeface="Times New Roman" pitchFamily="18" charset="0"/>
              </a:rPr>
              <a:t>DataRdy</a:t>
            </a:r>
            <a:r>
              <a:rPr lang="en-US" altLang="zh-CN" sz="2000" i="1" dirty="0">
                <a:solidFill>
                  <a:schemeClr val="hlink"/>
                </a:solidFill>
                <a:latin typeface="Times New Roman" pitchFamily="18" charset="0"/>
              </a:rPr>
              <a:t> </a:t>
            </a:r>
            <a:r>
              <a:rPr lang="zh-CN" altLang="en-US" sz="2000" i="1" dirty="0">
                <a:solidFill>
                  <a:schemeClr val="hlink"/>
                </a:solidFill>
                <a:latin typeface="Times New Roman" pitchFamily="18" charset="0"/>
              </a:rPr>
              <a:t>数据准备好了</a:t>
            </a:r>
            <a:r>
              <a:rPr lang="en-US" altLang="zh-CN" sz="2000" i="1" dirty="0"/>
              <a:t>: Used to indicate that data word is now ready on the data lines.</a:t>
            </a:r>
          </a:p>
          <a:p>
            <a:pPr marL="1143000" lvl="2" indent="-228600">
              <a:spcBef>
                <a:spcPct val="20000"/>
              </a:spcBef>
              <a:buClr>
                <a:schemeClr val="hlink"/>
              </a:buClr>
              <a:buSzPct val="85000"/>
              <a:buFont typeface="Wingdings" pitchFamily="2" charset="2"/>
              <a:buChar char="v"/>
            </a:pPr>
            <a:r>
              <a:rPr lang="en-US" altLang="zh-CN" sz="2000" i="1" dirty="0">
                <a:solidFill>
                  <a:schemeClr val="hlink"/>
                </a:solidFill>
              </a:rPr>
              <a:t> </a:t>
            </a:r>
            <a:r>
              <a:rPr lang="en-US" altLang="zh-CN" sz="2000" i="1" dirty="0">
                <a:solidFill>
                  <a:schemeClr val="hlink"/>
                </a:solidFill>
                <a:latin typeface="Times New Roman" pitchFamily="18" charset="0"/>
              </a:rPr>
              <a:t>Ack</a:t>
            </a:r>
            <a:r>
              <a:rPr lang="zh-CN" altLang="en-US" sz="2000" i="1" dirty="0">
                <a:solidFill>
                  <a:schemeClr val="hlink"/>
                </a:solidFill>
                <a:latin typeface="Times New Roman" pitchFamily="18" charset="0"/>
              </a:rPr>
              <a:t>确认信号</a:t>
            </a:r>
            <a:r>
              <a:rPr lang="en-US" altLang="zh-CN" sz="2000" i="1" dirty="0"/>
              <a:t>: Used to acknowledge the </a:t>
            </a:r>
            <a:r>
              <a:rPr lang="en-US" altLang="zh-CN" sz="2000" i="1" dirty="0" err="1"/>
              <a:t>ReadReq</a:t>
            </a:r>
            <a:r>
              <a:rPr lang="en-US" altLang="zh-CN" sz="2000" i="1" dirty="0"/>
              <a:t> or the </a:t>
            </a:r>
            <a:r>
              <a:rPr lang="en-US" altLang="zh-CN" sz="2000" i="1" dirty="0" err="1"/>
              <a:t>DataRdy</a:t>
            </a:r>
            <a:r>
              <a:rPr lang="en-US" altLang="zh-CN" sz="2000" i="1" dirty="0"/>
              <a:t> signal of the  other party</a:t>
            </a:r>
            <a:endParaRPr lang="en-US" altLang="zh-CN" sz="2400" dirty="0">
              <a:solidFill>
                <a:schemeClr val="hlink"/>
              </a:solidFill>
            </a:endParaRPr>
          </a:p>
        </p:txBody>
      </p:sp>
      <p:sp>
        <p:nvSpPr>
          <p:cNvPr id="39942" name="Rectangle 6"/>
          <p:cNvSpPr>
            <a:spLocks noRot="1" noChangeArrowheads="1"/>
          </p:cNvSpPr>
          <p:nvPr/>
        </p:nvSpPr>
        <p:spPr bwMode="auto">
          <a:xfrm>
            <a:off x="1284728" y="2911864"/>
            <a:ext cx="8964613" cy="647701"/>
          </a:xfrm>
          <a:prstGeom prst="rect">
            <a:avLst/>
          </a:prstGeom>
          <a:noFill/>
          <a:ln w="9525">
            <a:noFill/>
            <a:miter lim="800000"/>
            <a:headEnd/>
            <a:tailEnd/>
          </a:ln>
          <a:effectLst/>
        </p:spPr>
        <p:txBody>
          <a:bodyPr/>
          <a:lstStyle/>
          <a:p>
            <a:pPr marL="342900" indent="-342900">
              <a:spcBef>
                <a:spcPct val="20000"/>
              </a:spcBef>
              <a:buClr>
                <a:schemeClr val="hlink"/>
              </a:buClr>
              <a:buSzPct val="75000"/>
              <a:buFont typeface="Wingdings" pitchFamily="2" charset="2"/>
              <a:buChar char="v"/>
            </a:pPr>
            <a:r>
              <a:rPr lang="en-US" altLang="zh-CN" sz="2800" dirty="0"/>
              <a:t> Handshaking protocol</a:t>
            </a:r>
          </a:p>
          <a:p>
            <a:pPr marL="742950" lvl="1" indent="-285750">
              <a:spcBef>
                <a:spcPct val="20000"/>
              </a:spcBef>
              <a:buClr>
                <a:schemeClr val="accent2"/>
              </a:buClr>
              <a:buSzPct val="85000"/>
            </a:pPr>
            <a:endParaRPr lang="en-US" altLang="zh-CN" sz="2400" dirty="0"/>
          </a:p>
          <a:p>
            <a:pPr marL="742950" lvl="1" indent="-285750">
              <a:spcBef>
                <a:spcPct val="20000"/>
              </a:spcBef>
              <a:buClr>
                <a:schemeClr val="accent2"/>
              </a:buClr>
              <a:buSzPct val="85000"/>
            </a:pPr>
            <a:r>
              <a:rPr lang="en-US" altLang="zh-CN" sz="2400" dirty="0"/>
              <a:t>    </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9942">
                                            <p:txEl>
                                              <p:pRg st="0" end="0"/>
                                            </p:txEl>
                                          </p:spTgt>
                                        </p:tgtEl>
                                        <p:attrNameLst>
                                          <p:attrName>style.visibility</p:attrName>
                                        </p:attrNameLst>
                                      </p:cBhvr>
                                      <p:to>
                                        <p:strVal val="visible"/>
                                      </p:to>
                                    </p:set>
                                    <p:animEffect transition="in" filter="fade">
                                      <p:cBhvr>
                                        <p:cTn id="7" dur="500"/>
                                        <p:tgtEl>
                                          <p:spTgt spid="39942">
                                            <p:txEl>
                                              <p:pRg st="0" end="0"/>
                                            </p:txEl>
                                          </p:spTgt>
                                        </p:tgtEl>
                                      </p:cBhvr>
                                    </p:animEffect>
                                    <p:anim calcmode="lin" valueType="num">
                                      <p:cBhvr>
                                        <p:cTn id="8" dur="500" fill="hold"/>
                                        <p:tgtEl>
                                          <p:spTgt spid="3994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994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43">
                                            <p:txEl>
                                              <p:pRg st="0" end="0"/>
                                            </p:txEl>
                                          </p:spTgt>
                                        </p:tgtEl>
                                        <p:attrNameLst>
                                          <p:attrName>style.visibility</p:attrName>
                                        </p:attrNameLst>
                                      </p:cBhvr>
                                      <p:to>
                                        <p:strVal val="visible"/>
                                      </p:to>
                                    </p:set>
                                    <p:animEffect transition="in" filter="fade">
                                      <p:cBhvr>
                                        <p:cTn id="12" dur="500"/>
                                        <p:tgtEl>
                                          <p:spTgt spid="39943">
                                            <p:txEl>
                                              <p:pRg st="0" end="0"/>
                                            </p:txEl>
                                          </p:spTgt>
                                        </p:tgtEl>
                                      </p:cBhvr>
                                    </p:animEffect>
                                    <p:anim calcmode="lin" valueType="num">
                                      <p:cBhvr>
                                        <p:cTn id="13" dur="500" fill="hold"/>
                                        <p:tgtEl>
                                          <p:spTgt spid="3994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994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9943">
                                            <p:txEl>
                                              <p:pRg st="1" end="1"/>
                                            </p:txEl>
                                          </p:spTgt>
                                        </p:tgtEl>
                                        <p:attrNameLst>
                                          <p:attrName>style.visibility</p:attrName>
                                        </p:attrNameLst>
                                      </p:cBhvr>
                                      <p:to>
                                        <p:strVal val="visible"/>
                                      </p:to>
                                    </p:set>
                                    <p:animEffect transition="in" filter="fade">
                                      <p:cBhvr>
                                        <p:cTn id="17" dur="500"/>
                                        <p:tgtEl>
                                          <p:spTgt spid="39943">
                                            <p:txEl>
                                              <p:pRg st="1" end="1"/>
                                            </p:txEl>
                                          </p:spTgt>
                                        </p:tgtEl>
                                      </p:cBhvr>
                                    </p:animEffect>
                                    <p:anim calcmode="lin" valueType="num">
                                      <p:cBhvr>
                                        <p:cTn id="18" dur="500" fill="hold"/>
                                        <p:tgtEl>
                                          <p:spTgt spid="3994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994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943">
                                            <p:txEl>
                                              <p:pRg st="2" end="2"/>
                                            </p:txEl>
                                          </p:spTgt>
                                        </p:tgtEl>
                                        <p:attrNameLst>
                                          <p:attrName>style.visibility</p:attrName>
                                        </p:attrNameLst>
                                      </p:cBhvr>
                                      <p:to>
                                        <p:strVal val="visible"/>
                                      </p:to>
                                    </p:set>
                                    <p:animEffect transition="in" filter="fade">
                                      <p:cBhvr>
                                        <p:cTn id="22" dur="500"/>
                                        <p:tgtEl>
                                          <p:spTgt spid="39943">
                                            <p:txEl>
                                              <p:pRg st="2" end="2"/>
                                            </p:txEl>
                                          </p:spTgt>
                                        </p:tgtEl>
                                      </p:cBhvr>
                                    </p:animEffect>
                                    <p:anim calcmode="lin" valueType="num">
                                      <p:cBhvr>
                                        <p:cTn id="23" dur="500" fill="hold"/>
                                        <p:tgtEl>
                                          <p:spTgt spid="39943">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3994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943">
                                            <p:txEl>
                                              <p:pRg st="3" end="3"/>
                                            </p:txEl>
                                          </p:spTgt>
                                        </p:tgtEl>
                                        <p:attrNameLst>
                                          <p:attrName>style.visibility</p:attrName>
                                        </p:attrNameLst>
                                      </p:cBhvr>
                                      <p:to>
                                        <p:strVal val="visible"/>
                                      </p:to>
                                    </p:set>
                                    <p:animEffect transition="in" filter="fade">
                                      <p:cBhvr>
                                        <p:cTn id="27" dur="500"/>
                                        <p:tgtEl>
                                          <p:spTgt spid="39943">
                                            <p:txEl>
                                              <p:pRg st="3" end="3"/>
                                            </p:txEl>
                                          </p:spTgt>
                                        </p:tgtEl>
                                      </p:cBhvr>
                                    </p:animEffect>
                                    <p:anim calcmode="lin" valueType="num">
                                      <p:cBhvr>
                                        <p:cTn id="28" dur="500" fill="hold"/>
                                        <p:tgtEl>
                                          <p:spTgt spid="39943">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3994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9943">
                                            <p:txEl>
                                              <p:pRg st="4" end="4"/>
                                            </p:txEl>
                                          </p:spTgt>
                                        </p:tgtEl>
                                        <p:attrNameLst>
                                          <p:attrName>style.visibility</p:attrName>
                                        </p:attrNameLst>
                                      </p:cBhvr>
                                      <p:to>
                                        <p:strVal val="visible"/>
                                      </p:to>
                                    </p:set>
                                    <p:animEffect transition="in" filter="fade">
                                      <p:cBhvr>
                                        <p:cTn id="32" dur="500"/>
                                        <p:tgtEl>
                                          <p:spTgt spid="39943">
                                            <p:txEl>
                                              <p:pRg st="4" end="4"/>
                                            </p:txEl>
                                          </p:spTgt>
                                        </p:tgtEl>
                                      </p:cBhvr>
                                    </p:animEffect>
                                    <p:anim calcmode="lin" valueType="num">
                                      <p:cBhvr>
                                        <p:cTn id="33" dur="500" fill="hold"/>
                                        <p:tgtEl>
                                          <p:spTgt spid="39943">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399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3" name="Object 3"/>
          <p:cNvGraphicFramePr>
            <a:graphicFrameLocks noGrp="1" noChangeAspect="1"/>
          </p:cNvGraphicFramePr>
          <p:nvPr>
            <p:ph idx="1"/>
          </p:nvPr>
        </p:nvGraphicFramePr>
        <p:xfrm>
          <a:off x="2238375" y="1714500"/>
          <a:ext cx="7037388" cy="2376488"/>
        </p:xfrm>
        <a:graphic>
          <a:graphicData uri="http://schemas.openxmlformats.org/presentationml/2006/ole">
            <mc:AlternateContent xmlns:mc="http://schemas.openxmlformats.org/markup-compatibility/2006">
              <mc:Choice xmlns:v="urn:schemas-microsoft-com:vml" Requires="v">
                <p:oleObj spid="_x0000_s8201" name="Visio" r:id="rId5" imgW="4123334" imgH="1392022" progId="Visio.Drawing.11">
                  <p:embed/>
                </p:oleObj>
              </mc:Choice>
              <mc:Fallback>
                <p:oleObj name="Visio" r:id="rId5" imgW="4123334" imgH="1392022" progId="Visio.Drawing.11">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375" y="1714500"/>
                        <a:ext cx="7037388"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9B3D724-CB60-4F64-8494-029150772F12}" type="slidenum">
              <a:rPr lang="en-US" altLang="zh-CN"/>
              <a:pPr>
                <a:defRPr/>
              </a:pPr>
              <a:t>22</a:t>
            </a:fld>
            <a:endParaRPr lang="en-US" altLang="zh-CN"/>
          </a:p>
        </p:txBody>
      </p:sp>
      <p:sp>
        <p:nvSpPr>
          <p:cNvPr id="41031" name="Rectangle 71"/>
          <p:cNvSpPr>
            <a:spLocks noRot="1" noChangeArrowheads="1"/>
          </p:cNvSpPr>
          <p:nvPr/>
        </p:nvSpPr>
        <p:spPr bwMode="auto">
          <a:xfrm>
            <a:off x="1415480" y="404664"/>
            <a:ext cx="9073008" cy="792088"/>
          </a:xfrm>
          <a:prstGeom prst="rect">
            <a:avLst/>
          </a:prstGeom>
          <a:noFill/>
          <a:ln w="9525">
            <a:noFill/>
            <a:miter lim="800000"/>
            <a:headEnd/>
            <a:tailEnd/>
          </a:ln>
          <a:effectLst/>
        </p:spPr>
        <p:txBody>
          <a:bodyPr/>
          <a:lstStyle/>
          <a:p>
            <a:pPr marL="342900" indent="-342900">
              <a:spcBef>
                <a:spcPct val="20000"/>
              </a:spcBef>
              <a:buClr>
                <a:schemeClr val="hlink"/>
              </a:buClr>
              <a:buSzPct val="75000"/>
              <a:buFont typeface="Wingdings" pitchFamily="2" charset="2"/>
              <a:buChar char="v"/>
            </a:pPr>
            <a:r>
              <a:rPr lang="en-US" altLang="zh-CN" sz="2000" b="1" dirty="0">
                <a:solidFill>
                  <a:schemeClr val="hlink"/>
                </a:solidFill>
              </a:rPr>
              <a:t>Example:</a:t>
            </a:r>
            <a:r>
              <a:rPr lang="en-US" altLang="zh-CN" sz="2000" b="1" dirty="0"/>
              <a:t>                 The asynchronous handshaking consists of seven steps to read a word from memory and receive it in an I/O device.</a:t>
            </a:r>
            <a:r>
              <a:rPr lang="en-US" altLang="zh-CN" sz="2400" dirty="0"/>
              <a:t>   </a:t>
            </a:r>
          </a:p>
        </p:txBody>
      </p:sp>
      <p:sp>
        <p:nvSpPr>
          <p:cNvPr id="41032" name="Text Box 72"/>
          <p:cNvSpPr txBox="1">
            <a:spLocks noChangeArrowheads="1"/>
          </p:cNvSpPr>
          <p:nvPr/>
        </p:nvSpPr>
        <p:spPr bwMode="auto">
          <a:xfrm>
            <a:off x="1919288" y="4286256"/>
            <a:ext cx="8748712" cy="1741488"/>
          </a:xfrm>
          <a:prstGeom prst="rect">
            <a:avLst/>
          </a:prstGeom>
          <a:noFill/>
          <a:ln w="9525">
            <a:noFill/>
            <a:miter lim="800000"/>
            <a:headEnd/>
            <a:tailEnd/>
          </a:ln>
          <a:effectLst/>
        </p:spPr>
        <p:txBody>
          <a:bodyPr>
            <a:spAutoFit/>
          </a:bodyPr>
          <a:lstStyle/>
          <a:p>
            <a:pPr marL="342900" indent="-342900">
              <a:spcBef>
                <a:spcPct val="50000"/>
              </a:spcBef>
              <a:buFontTx/>
              <a:buAutoNum type="arabicPeriod"/>
            </a:pPr>
            <a:r>
              <a:rPr lang="en-US" altLang="zh-CN" dirty="0">
                <a:solidFill>
                  <a:srgbClr val="000404"/>
                </a:solidFill>
              </a:rPr>
              <a:t>When memory sees the </a:t>
            </a:r>
            <a:r>
              <a:rPr lang="en-US" altLang="zh-CN" dirty="0" err="1">
                <a:solidFill>
                  <a:srgbClr val="000404"/>
                </a:solidFill>
              </a:rPr>
              <a:t>ReadReq</a:t>
            </a:r>
            <a:r>
              <a:rPr lang="en-US" altLang="zh-CN" dirty="0">
                <a:solidFill>
                  <a:srgbClr val="000404"/>
                </a:solidFill>
              </a:rPr>
              <a:t> line, it reads the address from the data bus, begin the memory read operation</a:t>
            </a:r>
            <a:r>
              <a:rPr lang="zh-CN" altLang="en-US" dirty="0">
                <a:solidFill>
                  <a:srgbClr val="000404"/>
                </a:solidFill>
              </a:rPr>
              <a:t>，</a:t>
            </a:r>
            <a:r>
              <a:rPr lang="en-US" altLang="zh-CN" dirty="0">
                <a:solidFill>
                  <a:srgbClr val="000404"/>
                </a:solidFill>
              </a:rPr>
              <a:t>then raises </a:t>
            </a:r>
            <a:r>
              <a:rPr lang="en-US" altLang="zh-CN" dirty="0" err="1">
                <a:solidFill>
                  <a:srgbClr val="000404"/>
                </a:solidFill>
              </a:rPr>
              <a:t>Ack</a:t>
            </a:r>
            <a:r>
              <a:rPr lang="en-US" altLang="zh-CN" dirty="0">
                <a:solidFill>
                  <a:srgbClr val="000404"/>
                </a:solidFill>
              </a:rPr>
              <a:t> to tell the device that the </a:t>
            </a:r>
            <a:r>
              <a:rPr lang="en-US" altLang="zh-CN" dirty="0" err="1">
                <a:solidFill>
                  <a:srgbClr val="000404"/>
                </a:solidFill>
              </a:rPr>
              <a:t>ReadReq</a:t>
            </a:r>
            <a:r>
              <a:rPr lang="en-US" altLang="zh-CN" dirty="0">
                <a:solidFill>
                  <a:srgbClr val="000404"/>
                </a:solidFill>
              </a:rPr>
              <a:t> signal has been seen.</a:t>
            </a:r>
          </a:p>
          <a:p>
            <a:pPr marL="342900" indent="-342900">
              <a:spcBef>
                <a:spcPct val="50000"/>
              </a:spcBef>
              <a:buFontTx/>
              <a:buAutoNum type="arabicPeriod"/>
            </a:pPr>
            <a:r>
              <a:rPr lang="en-US" altLang="zh-CN" dirty="0">
                <a:solidFill>
                  <a:srgbClr val="000404"/>
                </a:solidFill>
              </a:rPr>
              <a:t> I/O device sees the </a:t>
            </a:r>
            <a:r>
              <a:rPr lang="en-US" altLang="zh-CN" dirty="0" err="1">
                <a:solidFill>
                  <a:srgbClr val="000404"/>
                </a:solidFill>
              </a:rPr>
              <a:t>Ack</a:t>
            </a:r>
            <a:r>
              <a:rPr lang="en-US" altLang="zh-CN" dirty="0">
                <a:solidFill>
                  <a:srgbClr val="000404"/>
                </a:solidFill>
              </a:rPr>
              <a:t> line high and releases the </a:t>
            </a:r>
            <a:r>
              <a:rPr lang="en-US" altLang="zh-CN" dirty="0" err="1">
                <a:solidFill>
                  <a:srgbClr val="000404"/>
                </a:solidFill>
              </a:rPr>
              <a:t>ReadReq</a:t>
            </a:r>
            <a:r>
              <a:rPr lang="en-US" altLang="zh-CN" dirty="0">
                <a:solidFill>
                  <a:srgbClr val="000404"/>
                </a:solidFill>
              </a:rPr>
              <a:t> data lines.</a:t>
            </a:r>
          </a:p>
          <a:p>
            <a:pPr marL="342900" indent="-342900">
              <a:spcBef>
                <a:spcPct val="50000"/>
              </a:spcBef>
            </a:pPr>
            <a:r>
              <a:rPr lang="en-US" altLang="zh-CN" dirty="0">
                <a:solidFill>
                  <a:srgbClr val="000404"/>
                </a:solidFill>
              </a:rPr>
              <a:t>3.  Memory sees that </a:t>
            </a:r>
            <a:r>
              <a:rPr lang="en-US" altLang="zh-CN" dirty="0" err="1">
                <a:solidFill>
                  <a:srgbClr val="000404"/>
                </a:solidFill>
              </a:rPr>
              <a:t>ReadReq</a:t>
            </a:r>
            <a:r>
              <a:rPr lang="en-US" altLang="zh-CN" dirty="0">
                <a:solidFill>
                  <a:srgbClr val="000404"/>
                </a:solidFill>
              </a:rPr>
              <a:t> is low and drops the </a:t>
            </a:r>
            <a:r>
              <a:rPr lang="en-US" altLang="zh-CN" dirty="0" err="1">
                <a:solidFill>
                  <a:srgbClr val="000404"/>
                </a:solidFill>
              </a:rPr>
              <a:t>Ack</a:t>
            </a:r>
            <a:r>
              <a:rPr lang="en-US" altLang="zh-CN" dirty="0">
                <a:solidFill>
                  <a:srgbClr val="000404"/>
                </a:solidFill>
              </a:rPr>
              <a:t> line.</a:t>
            </a:r>
          </a:p>
        </p:txBody>
      </p:sp>
      <p:sp>
        <p:nvSpPr>
          <p:cNvPr id="2" name="文本框 1">
            <a:extLst>
              <a:ext uri="{FF2B5EF4-FFF2-40B4-BE49-F238E27FC236}">
                <a16:creationId xmlns:a16="http://schemas.microsoft.com/office/drawing/2014/main" id="{CF42A871-6B74-6ADF-CB87-121A08ACB045}"/>
              </a:ext>
            </a:extLst>
          </p:cNvPr>
          <p:cNvSpPr txBox="1"/>
          <p:nvPr/>
        </p:nvSpPr>
        <p:spPr>
          <a:xfrm>
            <a:off x="6096000" y="1988840"/>
            <a:ext cx="1728192" cy="369332"/>
          </a:xfrm>
          <a:prstGeom prst="rect">
            <a:avLst/>
          </a:prstGeom>
          <a:noFill/>
        </p:spPr>
        <p:txBody>
          <a:bodyPr wrap="square" rtlCol="0">
            <a:spAutoFit/>
          </a:bodyPr>
          <a:lstStyle/>
          <a:p>
            <a:r>
              <a:rPr lang="zh-CN" altLang="en-US" dirty="0"/>
              <a:t>读取的数据</a:t>
            </a:r>
          </a:p>
        </p:txBody>
      </p:sp>
      <p:sp>
        <p:nvSpPr>
          <p:cNvPr id="3" name="文本框 2">
            <a:extLst>
              <a:ext uri="{FF2B5EF4-FFF2-40B4-BE49-F238E27FC236}">
                <a16:creationId xmlns:a16="http://schemas.microsoft.com/office/drawing/2014/main" id="{F2718251-4857-073A-AD54-58C6F934C268}"/>
              </a:ext>
            </a:extLst>
          </p:cNvPr>
          <p:cNvSpPr txBox="1"/>
          <p:nvPr/>
        </p:nvSpPr>
        <p:spPr>
          <a:xfrm>
            <a:off x="7320136" y="1348844"/>
            <a:ext cx="4392488" cy="369332"/>
          </a:xfrm>
          <a:prstGeom prst="rect">
            <a:avLst/>
          </a:prstGeom>
          <a:noFill/>
        </p:spPr>
        <p:txBody>
          <a:bodyPr wrap="square" rtlCol="0">
            <a:spAutoFit/>
          </a:bodyPr>
          <a:lstStyle/>
          <a:p>
            <a:r>
              <a:rPr lang="zh-CN" altLang="en-US" b="1" dirty="0">
                <a:solidFill>
                  <a:schemeClr val="accent2">
                    <a:lumMod val="60000"/>
                    <a:lumOff val="40000"/>
                  </a:schemeClr>
                </a:solidFill>
              </a:rPr>
              <a:t>橙色</a:t>
            </a:r>
            <a:r>
              <a:rPr lang="zh-CN" altLang="en-US" dirty="0"/>
              <a:t>是</a:t>
            </a:r>
            <a:r>
              <a:rPr lang="en-US" altLang="zh-CN" dirty="0"/>
              <a:t>IO, </a:t>
            </a:r>
            <a:r>
              <a:rPr lang="zh-CN" altLang="en-US" b="1" dirty="0"/>
              <a:t>黑色</a:t>
            </a:r>
            <a:r>
              <a:rPr lang="zh-CN" altLang="en-US" dirty="0"/>
              <a:t>是</a:t>
            </a:r>
            <a:r>
              <a:rPr lang="en-US" altLang="zh-CN" dirty="0"/>
              <a:t>Mem</a:t>
            </a:r>
            <a:r>
              <a:rPr lang="zh-CN" altLang="en-US" dirty="0"/>
              <a:t>的信号</a:t>
            </a:r>
          </a:p>
        </p:txBody>
      </p:sp>
    </p:spTree>
  </p:cSld>
  <p:clrMapOvr>
    <a:masterClrMapping/>
  </p:clrMapOvr>
  <p:transition spd="med">
    <p:random/>
    <p:sndAc>
      <p:stSnd>
        <p:snd r:embed="rId4"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40963"/>
                                        </p:tgtEl>
                                        <p:attrNameLst>
                                          <p:attrName>style.visibility</p:attrName>
                                        </p:attrNameLst>
                                      </p:cBhvr>
                                      <p:to>
                                        <p:strVal val="visible"/>
                                      </p:to>
                                    </p:set>
                                    <p:animEffect transition="in" filter="dissolve">
                                      <p:cBhvr>
                                        <p:cTn id="11" dur="500"/>
                                        <p:tgtEl>
                                          <p:spTgt spid="409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1032"/>
                                        </p:tgtEl>
                                        <p:attrNameLst>
                                          <p:attrName>style.visibility</p:attrName>
                                        </p:attrNameLst>
                                      </p:cBhvr>
                                      <p:to>
                                        <p:strVal val="visible"/>
                                      </p:to>
                                    </p:set>
                                    <p:animEffect transition="in" filter="dissolve">
                                      <p:cBhvr>
                                        <p:cTn id="16" dur="500"/>
                                        <p:tgtEl>
                                          <p:spTgt spid="41032"/>
                                        </p:tgtEl>
                                      </p:cBhvr>
                                    </p:animEffect>
                                  </p:childTnLst>
                                  <p:subTnLst>
                                    <p:set>
                                      <p:cBhvr override="childStyle">
                                        <p:cTn dur="1" fill="hold" display="0" masterRel="nextClick" afterEffect="1"/>
                                        <p:tgtEl>
                                          <p:spTgt spid="410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1" grpId="0" autoUpdateAnimBg="0"/>
      <p:bldP spid="4103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1" name="Object 3"/>
          <p:cNvGraphicFramePr>
            <a:graphicFrameLocks noGrp="1" noChangeAspect="1"/>
          </p:cNvGraphicFramePr>
          <p:nvPr>
            <p:ph idx="1"/>
            <p:extLst>
              <p:ext uri="{D42A27DB-BD31-4B8C-83A1-F6EECF244321}">
                <p14:modId xmlns:p14="http://schemas.microsoft.com/office/powerpoint/2010/main" val="734556184"/>
              </p:ext>
            </p:extLst>
          </p:nvPr>
        </p:nvGraphicFramePr>
        <p:xfrm>
          <a:off x="2135560" y="908720"/>
          <a:ext cx="7037387" cy="2376487"/>
        </p:xfrm>
        <a:graphic>
          <a:graphicData uri="http://schemas.openxmlformats.org/presentationml/2006/ole">
            <mc:AlternateContent xmlns:mc="http://schemas.openxmlformats.org/markup-compatibility/2006">
              <mc:Choice xmlns:v="urn:schemas-microsoft-com:vml" Requires="v">
                <p:oleObj spid="_x0000_s9225" name="Visio" r:id="rId4" imgW="4123334" imgH="1392022" progId="Visio.Drawing.11">
                  <p:embed/>
                </p:oleObj>
              </mc:Choice>
              <mc:Fallback>
                <p:oleObj name="Visio" r:id="rId4" imgW="4123334" imgH="1392022" progId="Visio.Drawing.11">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908720"/>
                        <a:ext cx="7037387"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E5434824-5133-4CE3-AC40-0B568A17B365}" type="slidenum">
              <a:rPr lang="en-US" altLang="zh-CN"/>
              <a:pPr>
                <a:defRPr/>
              </a:pPr>
              <a:t>23</a:t>
            </a:fld>
            <a:endParaRPr lang="en-US" altLang="zh-CN"/>
          </a:p>
        </p:txBody>
      </p:sp>
      <p:sp>
        <p:nvSpPr>
          <p:cNvPr id="160770" name="Text Box 2"/>
          <p:cNvSpPr txBox="1">
            <a:spLocks noChangeArrowheads="1"/>
          </p:cNvSpPr>
          <p:nvPr/>
        </p:nvSpPr>
        <p:spPr bwMode="auto">
          <a:xfrm>
            <a:off x="1721644" y="3663279"/>
            <a:ext cx="8748712" cy="2428875"/>
          </a:xfrm>
          <a:prstGeom prst="rect">
            <a:avLst/>
          </a:prstGeom>
          <a:noFill/>
          <a:ln w="9525">
            <a:noFill/>
            <a:miter lim="800000"/>
            <a:headEnd/>
            <a:tailEnd/>
          </a:ln>
          <a:effectLst/>
        </p:spPr>
        <p:txBody>
          <a:bodyPr>
            <a:spAutoFit/>
          </a:bodyPr>
          <a:lstStyle/>
          <a:p>
            <a:pPr marL="342900" indent="-342900">
              <a:spcBef>
                <a:spcPct val="50000"/>
              </a:spcBef>
              <a:buFontTx/>
              <a:buAutoNum type="arabicPeriod" startAt="4"/>
            </a:pPr>
            <a:r>
              <a:rPr lang="en-US" altLang="zh-CN" dirty="0">
                <a:solidFill>
                  <a:srgbClr val="000404"/>
                </a:solidFill>
              </a:rPr>
              <a:t>When the memory has the data ready, it places the data on the data lines and raises </a:t>
            </a:r>
            <a:r>
              <a:rPr lang="en-US" altLang="zh-CN" dirty="0" err="1">
                <a:solidFill>
                  <a:srgbClr val="000404"/>
                </a:solidFill>
              </a:rPr>
              <a:t>DataRdy</a:t>
            </a:r>
            <a:r>
              <a:rPr lang="en-US" altLang="zh-CN" dirty="0">
                <a:solidFill>
                  <a:srgbClr val="000404"/>
                </a:solidFill>
              </a:rPr>
              <a:t>.</a:t>
            </a:r>
          </a:p>
          <a:p>
            <a:pPr marL="342900" indent="-342900">
              <a:spcBef>
                <a:spcPct val="50000"/>
              </a:spcBef>
            </a:pPr>
            <a:r>
              <a:rPr lang="en-US" altLang="zh-CN" dirty="0">
                <a:solidFill>
                  <a:srgbClr val="000404"/>
                </a:solidFill>
              </a:rPr>
              <a:t>5.  The I/O device sees </a:t>
            </a:r>
            <a:r>
              <a:rPr lang="en-US" altLang="zh-CN" dirty="0" err="1">
                <a:solidFill>
                  <a:srgbClr val="000404"/>
                </a:solidFill>
              </a:rPr>
              <a:t>DataRdy</a:t>
            </a:r>
            <a:r>
              <a:rPr lang="en-US" altLang="zh-CN" dirty="0">
                <a:solidFill>
                  <a:srgbClr val="000404"/>
                </a:solidFill>
              </a:rPr>
              <a:t>, reads the data from the bus , and signals that it has the data by raising ACK. </a:t>
            </a:r>
          </a:p>
          <a:p>
            <a:pPr marL="342900" indent="-342900">
              <a:spcBef>
                <a:spcPct val="50000"/>
              </a:spcBef>
              <a:buFontTx/>
              <a:buAutoNum type="arabicPeriod" startAt="6"/>
            </a:pPr>
            <a:r>
              <a:rPr lang="en-US" altLang="zh-CN" dirty="0">
                <a:solidFill>
                  <a:srgbClr val="000404"/>
                </a:solidFill>
              </a:rPr>
              <a:t>The memory sees Ack signals, drops </a:t>
            </a:r>
            <a:r>
              <a:rPr lang="en-US" altLang="zh-CN" dirty="0" err="1">
                <a:solidFill>
                  <a:srgbClr val="000404"/>
                </a:solidFill>
              </a:rPr>
              <a:t>DataRdy</a:t>
            </a:r>
            <a:r>
              <a:rPr lang="en-US" altLang="zh-CN" dirty="0">
                <a:solidFill>
                  <a:srgbClr val="000404"/>
                </a:solidFill>
              </a:rPr>
              <a:t>, and releases the data lines.</a:t>
            </a:r>
          </a:p>
          <a:p>
            <a:pPr marL="342900" indent="-342900">
              <a:spcBef>
                <a:spcPct val="50000"/>
              </a:spcBef>
            </a:pPr>
            <a:r>
              <a:rPr lang="en-US" altLang="zh-CN" dirty="0">
                <a:solidFill>
                  <a:srgbClr val="000404"/>
                </a:solidFill>
              </a:rPr>
              <a:t>7.  Finally, the I/O device, seeing </a:t>
            </a:r>
            <a:r>
              <a:rPr lang="en-US" altLang="zh-CN" dirty="0" err="1">
                <a:solidFill>
                  <a:srgbClr val="000404"/>
                </a:solidFill>
              </a:rPr>
              <a:t>DataRdy</a:t>
            </a:r>
            <a:r>
              <a:rPr lang="en-US" altLang="zh-CN" dirty="0">
                <a:solidFill>
                  <a:srgbClr val="000404"/>
                </a:solidFill>
              </a:rPr>
              <a:t> go low, drops the ACK line, which indicates that the transmission is completed.</a:t>
            </a:r>
          </a:p>
        </p:txBody>
      </p:sp>
      <p:sp>
        <p:nvSpPr>
          <p:cNvPr id="45062" name="Line 6"/>
          <p:cNvSpPr>
            <a:spLocks noChangeShapeType="1"/>
          </p:cNvSpPr>
          <p:nvPr/>
        </p:nvSpPr>
        <p:spPr bwMode="auto">
          <a:xfrm flipH="1">
            <a:off x="6050335" y="765846"/>
            <a:ext cx="12700" cy="2016125"/>
          </a:xfrm>
          <a:prstGeom prst="line">
            <a:avLst/>
          </a:prstGeom>
          <a:noFill/>
          <a:ln w="28575">
            <a:solidFill>
              <a:srgbClr val="FF3300"/>
            </a:solidFill>
            <a:prstDash val="dash"/>
            <a:round/>
            <a:headEnd/>
            <a:tailEnd/>
          </a:ln>
          <a:effectLst/>
        </p:spPr>
        <p:txBody>
          <a:bodyPr/>
          <a:lstStyle/>
          <a:p>
            <a:endParaRPr lang="zh-CN" altLang="en-US"/>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dissolve">
                                      <p:cBhvr>
                                        <p:cTn id="7" dur="500"/>
                                        <p:tgtEl>
                                          <p:spTgt spid="160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0770"/>
                                        </p:tgtEl>
                                        <p:attrNameLst>
                                          <p:attrName>style.visibility</p:attrName>
                                        </p:attrNameLst>
                                      </p:cBhvr>
                                      <p:to>
                                        <p:strVal val="visible"/>
                                      </p:to>
                                    </p:set>
                                    <p:animEffect transition="in" filter="dissolve">
                                      <p:cBhvr>
                                        <p:cTn id="12"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2" name="Object 4"/>
          <p:cNvGraphicFramePr>
            <a:graphicFrameLocks noGrp="1" noChangeAspect="1"/>
          </p:cNvGraphicFramePr>
          <p:nvPr>
            <p:ph sz="half" idx="2"/>
            <p:extLst>
              <p:ext uri="{D42A27DB-BD31-4B8C-83A1-F6EECF244321}">
                <p14:modId xmlns:p14="http://schemas.microsoft.com/office/powerpoint/2010/main" val="1161033248"/>
              </p:ext>
            </p:extLst>
          </p:nvPr>
        </p:nvGraphicFramePr>
        <p:xfrm>
          <a:off x="2639616" y="180805"/>
          <a:ext cx="6411267" cy="6496389"/>
        </p:xfrm>
        <a:graphic>
          <a:graphicData uri="http://schemas.openxmlformats.org/presentationml/2006/ole">
            <mc:AlternateContent xmlns:mc="http://schemas.openxmlformats.org/markup-compatibility/2006">
              <mc:Choice xmlns:v="urn:schemas-microsoft-com:vml" Requires="v">
                <p:oleObj spid="_x0000_s10249" name="Visio" r:id="rId4" imgW="4628083" imgH="4689653" progId="Visio.Drawing.11">
                  <p:embed/>
                </p:oleObj>
              </mc:Choice>
              <mc:Fallback>
                <p:oleObj name="Visio" r:id="rId4" imgW="4628083" imgH="4689653"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9616" y="180805"/>
                        <a:ext cx="6411267" cy="6496389"/>
                      </a:xfrm>
                      <a:prstGeom prst="rect">
                        <a:avLst/>
                      </a:prstGeom>
                      <a:noFill/>
                      <a:ln>
                        <a:noFill/>
                      </a:ln>
                      <a:effectLst/>
                    </p:spPr>
                  </p:pic>
                </p:oleObj>
              </mc:Fallback>
            </mc:AlternateContent>
          </a:graphicData>
        </a:graphic>
      </p:graphicFrame>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dissolve">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body" sz="half" idx="1"/>
          </p:nvPr>
        </p:nvSpPr>
        <p:spPr>
          <a:xfrm>
            <a:off x="1774825" y="492679"/>
            <a:ext cx="8610600" cy="3794125"/>
          </a:xfrm>
          <a:noFill/>
        </p:spPr>
        <p:txBody>
          <a:bodyPr/>
          <a:lstStyle/>
          <a:p>
            <a:pPr marL="0" indent="0" eaLnBrk="1" hangingPunct="1">
              <a:lnSpc>
                <a:spcPct val="90000"/>
              </a:lnSpc>
              <a:buNone/>
            </a:pPr>
            <a:r>
              <a:rPr lang="en-US" altLang="zh-CN" sz="2800" b="1" dirty="0">
                <a:solidFill>
                  <a:srgbClr val="000404"/>
                </a:solidFill>
                <a:latin typeface="Comic Sans MS" pitchFamily="66" charset="0"/>
              </a:rPr>
              <a:t>              Obtaining Access to the Bus</a:t>
            </a:r>
          </a:p>
          <a:p>
            <a:pPr lvl="1" eaLnBrk="1" hangingPunct="1">
              <a:lnSpc>
                <a:spcPct val="90000"/>
              </a:lnSpc>
            </a:pPr>
            <a:r>
              <a:rPr lang="en-US" altLang="zh-CN" sz="2400" dirty="0"/>
              <a:t> “Without any control, multiple device desiring to </a:t>
            </a:r>
          </a:p>
          <a:p>
            <a:pPr lvl="1" eaLnBrk="1" hangingPunct="1">
              <a:lnSpc>
                <a:spcPct val="90000"/>
              </a:lnSpc>
              <a:buFont typeface="Wingdings" pitchFamily="2" charset="2"/>
              <a:buNone/>
            </a:pPr>
            <a:r>
              <a:rPr lang="en-US" altLang="zh-CN" sz="2400" dirty="0"/>
              <a:t>     communicate could each try to assert the control and    </a:t>
            </a:r>
          </a:p>
          <a:p>
            <a:pPr lvl="1" eaLnBrk="1" hangingPunct="1">
              <a:lnSpc>
                <a:spcPct val="90000"/>
              </a:lnSpc>
              <a:buFont typeface="Wingdings" pitchFamily="2" charset="2"/>
              <a:buNone/>
            </a:pPr>
            <a:r>
              <a:rPr lang="en-US" altLang="zh-CN" sz="2400" dirty="0"/>
              <a:t>     data lines for different transfers!”</a:t>
            </a:r>
          </a:p>
          <a:p>
            <a:pPr lvl="1" eaLnBrk="1" hangingPunct="1">
              <a:lnSpc>
                <a:spcPct val="90000"/>
              </a:lnSpc>
            </a:pPr>
            <a:r>
              <a:rPr lang="en-US" altLang="zh-CN" sz="2400" dirty="0"/>
              <a:t> </a:t>
            </a:r>
            <a:r>
              <a:rPr lang="en-US" altLang="zh-CN" sz="2400" dirty="0" err="1"/>
              <a:t>So,a</a:t>
            </a:r>
            <a:r>
              <a:rPr lang="en-US" altLang="zh-CN" sz="2400" dirty="0"/>
              <a:t> bus master is needed. Bus masters initiate and control all bus requests.</a:t>
            </a:r>
          </a:p>
          <a:p>
            <a:pPr lvl="1" eaLnBrk="1" hangingPunct="1">
              <a:lnSpc>
                <a:spcPct val="90000"/>
              </a:lnSpc>
              <a:buFont typeface="Wingdings" pitchFamily="2" charset="2"/>
              <a:buNone/>
            </a:pPr>
            <a:r>
              <a:rPr lang="en-US" altLang="zh-CN" sz="2400" dirty="0"/>
              <a:t>      </a:t>
            </a:r>
            <a:r>
              <a:rPr lang="en-US" altLang="zh-CN" b="1" dirty="0">
                <a:solidFill>
                  <a:srgbClr val="000404"/>
                </a:solidFill>
              </a:rPr>
              <a:t>e.g., processor is always a bus master.</a:t>
            </a:r>
          </a:p>
          <a:p>
            <a:pPr lvl="1" eaLnBrk="1" hangingPunct="1">
              <a:lnSpc>
                <a:spcPct val="90000"/>
              </a:lnSpc>
            </a:pPr>
            <a:r>
              <a:rPr lang="en-US" altLang="zh-CN" sz="2400" dirty="0"/>
              <a:t>Example: the initial steps in a bus transaction with a </a:t>
            </a:r>
          </a:p>
          <a:p>
            <a:pPr lvl="1" eaLnBrk="1" hangingPunct="1">
              <a:lnSpc>
                <a:spcPct val="90000"/>
              </a:lnSpc>
              <a:buFont typeface="Wingdings" pitchFamily="2" charset="2"/>
              <a:buNone/>
            </a:pPr>
            <a:r>
              <a:rPr lang="en-US" altLang="zh-CN" sz="2400" dirty="0"/>
              <a:t>      single master (the processor).</a:t>
            </a:r>
            <a:endParaRPr lang="en-US" altLang="zh-CN" sz="2400" i="1" dirty="0"/>
          </a:p>
        </p:txBody>
      </p:sp>
      <p:graphicFrame>
        <p:nvGraphicFramePr>
          <p:cNvPr id="195587" name="Object 3"/>
          <p:cNvGraphicFramePr>
            <a:graphicFrameLocks noGrp="1" noChangeAspect="1"/>
          </p:cNvGraphicFramePr>
          <p:nvPr>
            <p:ph sz="half" idx="2"/>
            <p:extLst>
              <p:ext uri="{D42A27DB-BD31-4B8C-83A1-F6EECF244321}">
                <p14:modId xmlns:p14="http://schemas.microsoft.com/office/powerpoint/2010/main" val="693890411"/>
              </p:ext>
            </p:extLst>
          </p:nvPr>
        </p:nvGraphicFramePr>
        <p:xfrm>
          <a:off x="1726698" y="4940179"/>
          <a:ext cx="6553200" cy="1416050"/>
        </p:xfrm>
        <a:graphic>
          <a:graphicData uri="http://schemas.openxmlformats.org/presentationml/2006/ole">
            <mc:AlternateContent xmlns:mc="http://schemas.openxmlformats.org/markup-compatibility/2006">
              <mc:Choice xmlns:v="urn:schemas-microsoft-com:vml" Requires="v">
                <p:oleObj spid="_x0000_s11273" name="Visio" r:id="rId4" imgW="4371442" imgH="945185" progId="Visio.Drawing.11">
                  <p:embed/>
                </p:oleObj>
              </mc:Choice>
              <mc:Fallback>
                <p:oleObj name="Visio" r:id="rId4" imgW="4371442" imgH="945185" progId="Visio.Drawing.11">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6698" y="4940179"/>
                        <a:ext cx="65532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588" name="Text Box 4"/>
          <p:cNvSpPr txBox="1">
            <a:spLocks noChangeArrowheads="1"/>
          </p:cNvSpPr>
          <p:nvPr/>
        </p:nvSpPr>
        <p:spPr bwMode="auto">
          <a:xfrm>
            <a:off x="8331201" y="4292601"/>
            <a:ext cx="2085975" cy="1558925"/>
          </a:xfrm>
          <a:prstGeom prst="rect">
            <a:avLst/>
          </a:prstGeom>
          <a:noFill/>
          <a:ln w="9525">
            <a:noFill/>
            <a:miter lim="800000"/>
            <a:headEnd/>
            <a:tailEnd/>
          </a:ln>
          <a:effectLst/>
        </p:spPr>
        <p:txBody>
          <a:bodyPr>
            <a:spAutoFit/>
          </a:bodyPr>
          <a:lstStyle/>
          <a:p>
            <a:pPr>
              <a:spcBef>
                <a:spcPct val="50000"/>
              </a:spcBef>
            </a:pPr>
            <a:r>
              <a:rPr lang="en-US" altLang="zh-CN" sz="1600" b="1" i="1" dirty="0">
                <a:solidFill>
                  <a:srgbClr val="000404"/>
                </a:solidFill>
              </a:rPr>
              <a:t>First, the device generates a bus request to indicate to the processor that it wants to use the bus.</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5587"/>
                                        </p:tgtEl>
                                        <p:attrNameLst>
                                          <p:attrName>style.visibility</p:attrName>
                                        </p:attrNameLst>
                                      </p:cBhvr>
                                      <p:to>
                                        <p:strVal val="visible"/>
                                      </p:to>
                                    </p:set>
                                    <p:animEffect transition="in" filter="dissolve">
                                      <p:cBhvr>
                                        <p:cTn id="7" dur="500"/>
                                        <p:tgtEl>
                                          <p:spTgt spid="19558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5588"/>
                                        </p:tgtEl>
                                        <p:attrNameLst>
                                          <p:attrName>style.visibility</p:attrName>
                                        </p:attrNameLst>
                                      </p:cBhvr>
                                      <p:to>
                                        <p:strVal val="visible"/>
                                      </p:to>
                                    </p:set>
                                    <p:animEffect transition="in" filter="dissolve">
                                      <p:cBhvr>
                                        <p:cTn id="11"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3" name="Object 5"/>
          <p:cNvGraphicFramePr>
            <a:graphicFrameLocks noGrp="1" noChangeAspect="1"/>
          </p:cNvGraphicFramePr>
          <p:nvPr>
            <p:ph sz="quarter" idx="2"/>
          </p:nvPr>
        </p:nvGraphicFramePr>
        <p:xfrm>
          <a:off x="2063750" y="706438"/>
          <a:ext cx="7200900" cy="1555750"/>
        </p:xfrm>
        <a:graphic>
          <a:graphicData uri="http://schemas.openxmlformats.org/presentationml/2006/ole">
            <mc:AlternateContent xmlns:mc="http://schemas.openxmlformats.org/markup-compatibility/2006">
              <mc:Choice xmlns:v="urn:schemas-microsoft-com:vml" Requires="v">
                <p:oleObj spid="_x0000_s12304" name="Visio" r:id="rId3" imgW="4371442" imgH="945185" progId="Visio.Drawing.11">
                  <p:embed/>
                </p:oleObj>
              </mc:Choice>
              <mc:Fallback>
                <p:oleObj name="Visio" r:id="rId3" imgW="4371442" imgH="945185" progId="Visio.Drawing.11">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706438"/>
                        <a:ext cx="7200900"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96614" name="Object 6"/>
          <p:cNvGraphicFramePr>
            <a:graphicFrameLocks noGrp="1" noChangeAspect="1"/>
          </p:cNvGraphicFramePr>
          <p:nvPr>
            <p:ph sz="quarter" idx="3"/>
          </p:nvPr>
        </p:nvGraphicFramePr>
        <p:xfrm>
          <a:off x="2012950" y="3573463"/>
          <a:ext cx="7308850" cy="1584325"/>
        </p:xfrm>
        <a:graphic>
          <a:graphicData uri="http://schemas.openxmlformats.org/presentationml/2006/ole">
            <mc:AlternateContent xmlns:mc="http://schemas.openxmlformats.org/markup-compatibility/2006">
              <mc:Choice xmlns:v="urn:schemas-microsoft-com:vml" Requires="v">
                <p:oleObj spid="_x0000_s12305" name="Visio" r:id="rId5" imgW="4371442" imgH="948233" progId="Visio.Drawing.11">
                  <p:embed/>
                </p:oleObj>
              </mc:Choice>
              <mc:Fallback>
                <p:oleObj name="Visio" r:id="rId5" imgW="4371442" imgH="948233" progId="Visio.Drawing.11">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2950" y="3573463"/>
                        <a:ext cx="7308850" cy="158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56482F2F-56A9-425D-B836-5F1351D3D67D}" type="slidenum">
              <a:rPr lang="en-US" altLang="zh-CN"/>
              <a:pPr>
                <a:defRPr/>
              </a:pPr>
              <a:t>26</a:t>
            </a:fld>
            <a:endParaRPr lang="en-US" altLang="zh-CN"/>
          </a:p>
        </p:txBody>
      </p:sp>
      <p:sp>
        <p:nvSpPr>
          <p:cNvPr id="196610" name="Text Box 2"/>
          <p:cNvSpPr txBox="1">
            <a:spLocks noChangeArrowheads="1"/>
          </p:cNvSpPr>
          <p:nvPr/>
        </p:nvSpPr>
        <p:spPr bwMode="auto">
          <a:xfrm>
            <a:off x="1847850" y="2420939"/>
            <a:ext cx="8820150" cy="915987"/>
          </a:xfrm>
          <a:prstGeom prst="rect">
            <a:avLst/>
          </a:prstGeom>
          <a:noFill/>
          <a:ln w="9525">
            <a:noFill/>
            <a:miter lim="800000"/>
            <a:headEnd/>
            <a:tailEnd/>
          </a:ln>
          <a:effectLst/>
        </p:spPr>
        <p:txBody>
          <a:bodyPr>
            <a:spAutoFit/>
          </a:bodyPr>
          <a:lstStyle/>
          <a:p>
            <a:pPr>
              <a:spcBef>
                <a:spcPct val="50000"/>
              </a:spcBef>
            </a:pPr>
            <a:r>
              <a:rPr lang="en-US" altLang="zh-CN" b="1" i="1">
                <a:solidFill>
                  <a:srgbClr val="000404"/>
                </a:solidFill>
              </a:rPr>
              <a:t>The processor responds and generates appropriate bus control signals. For example, if the devices wants to perform output from memory, the processor  asserts the read request lines to memory.</a:t>
            </a:r>
          </a:p>
        </p:txBody>
      </p:sp>
      <p:sp>
        <p:nvSpPr>
          <p:cNvPr id="48134" name="Text Box 3"/>
          <p:cNvSpPr txBox="1">
            <a:spLocks noChangeArrowheads="1"/>
          </p:cNvSpPr>
          <p:nvPr/>
        </p:nvSpPr>
        <p:spPr bwMode="auto">
          <a:xfrm>
            <a:off x="6456364" y="5373688"/>
            <a:ext cx="4211637" cy="366712"/>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96612" name="Text Box 4"/>
          <p:cNvSpPr txBox="1">
            <a:spLocks noChangeArrowheads="1"/>
          </p:cNvSpPr>
          <p:nvPr/>
        </p:nvSpPr>
        <p:spPr bwMode="auto">
          <a:xfrm>
            <a:off x="1847850" y="5373689"/>
            <a:ext cx="8820150" cy="915987"/>
          </a:xfrm>
          <a:prstGeom prst="rect">
            <a:avLst/>
          </a:prstGeom>
          <a:noFill/>
          <a:ln w="9525">
            <a:noFill/>
            <a:miter lim="800000"/>
            <a:headEnd/>
            <a:tailEnd/>
          </a:ln>
          <a:effectLst/>
        </p:spPr>
        <p:txBody>
          <a:bodyPr>
            <a:spAutoFit/>
          </a:bodyPr>
          <a:lstStyle/>
          <a:p>
            <a:pPr>
              <a:spcBef>
                <a:spcPct val="50000"/>
              </a:spcBef>
            </a:pPr>
            <a:r>
              <a:rPr lang="en-US" altLang="zh-CN" b="1" i="1">
                <a:solidFill>
                  <a:srgbClr val="000404"/>
                </a:solidFill>
              </a:rPr>
              <a:t> The processor also notifies the device that its bus request is being processed; as a result, the device knows it can use the bus and places the address for the request on the bus.</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6613"/>
                                        </p:tgtEl>
                                        <p:attrNameLst>
                                          <p:attrName>style.visibility</p:attrName>
                                        </p:attrNameLst>
                                      </p:cBhvr>
                                      <p:to>
                                        <p:strVal val="visible"/>
                                      </p:to>
                                    </p:set>
                                    <p:animEffect transition="in" filter="dissolve">
                                      <p:cBhvr>
                                        <p:cTn id="7" dur="500"/>
                                        <p:tgtEl>
                                          <p:spTgt spid="1966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6610"/>
                                        </p:tgtEl>
                                        <p:attrNameLst>
                                          <p:attrName>style.visibility</p:attrName>
                                        </p:attrNameLst>
                                      </p:cBhvr>
                                      <p:to>
                                        <p:strVal val="visible"/>
                                      </p:to>
                                    </p:set>
                                    <p:animEffect transition="in" filter="dissolve">
                                      <p:cBhvr>
                                        <p:cTn id="10" dur="500"/>
                                        <p:tgtEl>
                                          <p:spTgt spid="1966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6614"/>
                                        </p:tgtEl>
                                        <p:attrNameLst>
                                          <p:attrName>style.visibility</p:attrName>
                                        </p:attrNameLst>
                                      </p:cBhvr>
                                      <p:to>
                                        <p:strVal val="visible"/>
                                      </p:to>
                                    </p:set>
                                    <p:animEffect transition="in" filter="dissolve">
                                      <p:cBhvr>
                                        <p:cTn id="15" dur="500"/>
                                        <p:tgtEl>
                                          <p:spTgt spid="19661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6612"/>
                                        </p:tgtEl>
                                        <p:attrNameLst>
                                          <p:attrName>style.visibility</p:attrName>
                                        </p:attrNameLst>
                                      </p:cBhvr>
                                      <p:to>
                                        <p:strVal val="visible"/>
                                      </p:to>
                                    </p:set>
                                    <p:animEffect transition="in" filter="dissolve">
                                      <p:cBhvr>
                                        <p:cTn id="18"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idx="1"/>
          </p:nvPr>
        </p:nvSpPr>
        <p:spPr>
          <a:xfrm>
            <a:off x="1434307" y="890598"/>
            <a:ext cx="9144000" cy="2303462"/>
          </a:xfrm>
        </p:spPr>
        <p:txBody>
          <a:bodyPr/>
          <a:lstStyle/>
          <a:p>
            <a:pPr eaLnBrk="1" hangingPunct="1"/>
            <a:r>
              <a:rPr lang="en-US" altLang="zh-CN" sz="2000" b="1" dirty="0">
                <a:solidFill>
                  <a:srgbClr val="000404"/>
                </a:solidFill>
                <a:latin typeface="Comic Sans MS" pitchFamily="66" charset="0"/>
              </a:rPr>
              <a:t> </a:t>
            </a:r>
            <a:r>
              <a:rPr lang="en-US" altLang="zh-CN" b="1" dirty="0">
                <a:solidFill>
                  <a:srgbClr val="000404"/>
                </a:solidFill>
                <a:latin typeface="Comic Sans MS" pitchFamily="66" charset="0"/>
              </a:rPr>
              <a:t>Bus Arbitration</a:t>
            </a:r>
            <a:r>
              <a:rPr lang="zh-CN" altLang="en-US" b="1" dirty="0">
                <a:solidFill>
                  <a:srgbClr val="000404"/>
                </a:solidFill>
                <a:latin typeface="Comic Sans MS" pitchFamily="66" charset="0"/>
              </a:rPr>
              <a:t>总线仲裁</a:t>
            </a:r>
            <a:endParaRPr lang="en-US" altLang="zh-CN" b="1" dirty="0">
              <a:solidFill>
                <a:srgbClr val="000404"/>
              </a:solidFill>
              <a:latin typeface="Comic Sans MS" pitchFamily="66" charset="0"/>
            </a:endParaRPr>
          </a:p>
          <a:p>
            <a:pPr lvl="1" eaLnBrk="1" hangingPunct="1"/>
            <a:r>
              <a:rPr lang="zh-CN" altLang="en-US" dirty="0"/>
              <a:t>决定下一个使用总线的总线主控器</a:t>
            </a:r>
          </a:p>
          <a:p>
            <a:pPr lvl="1" eaLnBrk="1" hangingPunct="1"/>
            <a:r>
              <a:rPr lang="zh-CN" altLang="en-US" dirty="0"/>
              <a:t>  在总线仲裁方案中，一个设备想要使用 </a:t>
            </a:r>
            <a:r>
              <a:rPr lang="en-US" altLang="zh-CN" dirty="0"/>
              <a:t>bus </a:t>
            </a:r>
            <a:r>
              <a:rPr lang="zh-CN" altLang="en-US" dirty="0"/>
              <a:t>发出总线请求并随后被授予总线</a:t>
            </a:r>
            <a:endParaRPr lang="en-US" altLang="zh-CN" dirty="0"/>
          </a:p>
        </p:txBody>
      </p:sp>
      <p:sp>
        <p:nvSpPr>
          <p:cNvPr id="8"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F768BCA-B1AA-4255-A397-B8BF1BE0A78F}" type="slidenum">
              <a:rPr lang="en-US" altLang="zh-CN"/>
              <a:pPr>
                <a:defRPr/>
              </a:pPr>
              <a:t>27</a:t>
            </a:fld>
            <a:endParaRPr lang="en-US" altLang="zh-CN"/>
          </a:p>
        </p:txBody>
      </p:sp>
      <p:sp>
        <p:nvSpPr>
          <p:cNvPr id="49156" name="Rectangle 3"/>
          <p:cNvSpPr>
            <a:spLocks noRot="1" noChangeArrowheads="1"/>
          </p:cNvSpPr>
          <p:nvPr/>
        </p:nvSpPr>
        <p:spPr bwMode="auto">
          <a:xfrm>
            <a:off x="1524001" y="3213101"/>
            <a:ext cx="8964613" cy="792163"/>
          </a:xfrm>
          <a:prstGeom prst="rect">
            <a:avLst/>
          </a:prstGeom>
          <a:noFill/>
          <a:ln w="9525">
            <a:noFill/>
            <a:miter lim="800000"/>
            <a:headEnd/>
            <a:tailEnd/>
          </a:ln>
          <a:effectLst/>
        </p:spPr>
        <p:txBody>
          <a:bodyPr/>
          <a:lstStyle/>
          <a:p>
            <a:pPr marL="342900" indent="-342900">
              <a:spcBef>
                <a:spcPct val="20000"/>
              </a:spcBef>
              <a:buClr>
                <a:schemeClr val="hlink"/>
              </a:buClr>
              <a:buSzPct val="75000"/>
            </a:pPr>
            <a:endParaRPr lang="en-US" altLang="zh-CN" sz="2800"/>
          </a:p>
          <a:p>
            <a:pPr marL="742950" lvl="1" indent="-285750">
              <a:spcBef>
                <a:spcPct val="20000"/>
              </a:spcBef>
              <a:buClr>
                <a:schemeClr val="accent2"/>
              </a:buClr>
              <a:buSzPct val="85000"/>
            </a:pPr>
            <a:r>
              <a:rPr lang="en-US" altLang="zh-CN" sz="2400"/>
              <a:t>    </a:t>
            </a:r>
          </a:p>
        </p:txBody>
      </p:sp>
      <p:sp>
        <p:nvSpPr>
          <p:cNvPr id="197636" name="Rectangle 4"/>
          <p:cNvSpPr>
            <a:spLocks noRot="1" noChangeArrowheads="1"/>
          </p:cNvSpPr>
          <p:nvPr/>
        </p:nvSpPr>
        <p:spPr bwMode="auto">
          <a:xfrm>
            <a:off x="1199456" y="2235190"/>
            <a:ext cx="10730408" cy="2692410"/>
          </a:xfrm>
          <a:prstGeom prst="rect">
            <a:avLst/>
          </a:prstGeom>
          <a:noFill/>
          <a:ln w="9525">
            <a:noFill/>
            <a:miter lim="800000"/>
            <a:headEnd/>
            <a:tailEnd/>
          </a:ln>
          <a:effectLst/>
        </p:spPr>
        <p:txBody>
          <a:bodyPr/>
          <a:lstStyle/>
          <a:p>
            <a:pPr marL="342900" indent="-342900">
              <a:spcBef>
                <a:spcPct val="20000"/>
              </a:spcBef>
              <a:buClr>
                <a:schemeClr val="hlink"/>
              </a:buClr>
              <a:buSzPct val="75000"/>
            </a:pPr>
            <a:endParaRPr lang="en-US" altLang="zh-CN" sz="3200" dirty="0"/>
          </a:p>
          <a:p>
            <a:pPr marL="742950" lvl="1" indent="-285750">
              <a:spcBef>
                <a:spcPct val="20000"/>
              </a:spcBef>
              <a:buClr>
                <a:schemeClr val="accent2"/>
              </a:buClr>
              <a:buSzPct val="85000"/>
              <a:buFont typeface="Wingdings" pitchFamily="2" charset="2"/>
              <a:buChar char=""/>
            </a:pPr>
            <a:r>
              <a:rPr lang="en-US" altLang="zh-CN" sz="2800" dirty="0"/>
              <a:t> </a:t>
            </a:r>
            <a:r>
              <a:rPr lang="en-US" altLang="zh-CN" sz="2400" dirty="0"/>
              <a:t>four bus arbitration schemes:</a:t>
            </a:r>
            <a:endParaRPr lang="en-US" altLang="zh-CN" sz="2400" b="1" dirty="0"/>
          </a:p>
          <a:p>
            <a:pPr marL="1143000" lvl="2" indent="-228600">
              <a:spcBef>
                <a:spcPct val="20000"/>
              </a:spcBef>
              <a:buClr>
                <a:schemeClr val="hlink"/>
              </a:buClr>
              <a:buSzPct val="85000"/>
              <a:buFont typeface="Wingdings" pitchFamily="2" charset="2"/>
              <a:buChar char="v"/>
            </a:pPr>
            <a:r>
              <a:rPr lang="en-US" altLang="zh-CN" sz="2000" dirty="0">
                <a:latin typeface="+mn-lt"/>
              </a:rPr>
              <a:t> </a:t>
            </a:r>
            <a:r>
              <a:rPr lang="en-US" altLang="zh-CN" sz="2000" dirty="0">
                <a:solidFill>
                  <a:srgbClr val="FF3300"/>
                </a:solidFill>
                <a:latin typeface="+mn-lt"/>
              </a:rPr>
              <a:t>daisy chain </a:t>
            </a:r>
            <a:r>
              <a:rPr lang="zh-CN" altLang="en-US" sz="2000" dirty="0">
                <a:solidFill>
                  <a:srgbClr val="FF3300"/>
                </a:solidFill>
                <a:latin typeface="+mn-lt"/>
              </a:rPr>
              <a:t>链式结构</a:t>
            </a:r>
            <a:r>
              <a:rPr lang="en-US" altLang="zh-CN" sz="2000" dirty="0">
                <a:latin typeface="+mn-lt"/>
              </a:rPr>
              <a:t>  </a:t>
            </a:r>
            <a:r>
              <a:rPr lang="zh-CN" altLang="en-US" sz="2000" dirty="0">
                <a:latin typeface="+mn-lt"/>
              </a:rPr>
              <a:t>优先级高的一直可以用</a:t>
            </a:r>
            <a:endParaRPr lang="en-US" altLang="zh-CN" sz="2000" dirty="0">
              <a:latin typeface="+mn-lt"/>
            </a:endParaRPr>
          </a:p>
          <a:p>
            <a:pPr marL="1143000" lvl="2" indent="-228600">
              <a:spcBef>
                <a:spcPct val="20000"/>
              </a:spcBef>
              <a:buClr>
                <a:schemeClr val="hlink"/>
              </a:buClr>
              <a:buSzPct val="85000"/>
              <a:buFont typeface="Wingdings" pitchFamily="2" charset="2"/>
              <a:buChar char="v"/>
            </a:pPr>
            <a:r>
              <a:rPr lang="en-US" altLang="zh-CN" sz="2000" dirty="0">
                <a:solidFill>
                  <a:srgbClr val="FF3300"/>
                </a:solidFill>
                <a:latin typeface="+mn-lt"/>
              </a:rPr>
              <a:t> centralized </a:t>
            </a:r>
            <a:r>
              <a:rPr lang="zh-CN" altLang="en-US" sz="2000" dirty="0">
                <a:solidFill>
                  <a:srgbClr val="FF3300"/>
                </a:solidFill>
                <a:latin typeface="+mn-lt"/>
              </a:rPr>
              <a:t>集中式</a:t>
            </a:r>
            <a:r>
              <a:rPr lang="en-US" altLang="zh-CN" sz="2000" dirty="0">
                <a:solidFill>
                  <a:srgbClr val="FF3300"/>
                </a:solidFill>
                <a:latin typeface="+mn-lt"/>
              </a:rPr>
              <a:t> </a:t>
            </a:r>
            <a:r>
              <a:rPr lang="en-US" altLang="zh-CN" sz="2000" dirty="0">
                <a:latin typeface="+mn-lt"/>
              </a:rPr>
              <a:t>, parallel arbitration (requires an arbiter),  </a:t>
            </a:r>
            <a:r>
              <a:rPr lang="en-US" altLang="zh-CN" sz="2000" dirty="0">
                <a:solidFill>
                  <a:srgbClr val="000404"/>
                </a:solidFill>
                <a:latin typeface="+mn-lt"/>
              </a:rPr>
              <a:t>e.g., PCI</a:t>
            </a:r>
          </a:p>
          <a:p>
            <a:pPr marL="1143000" lvl="2" indent="-228600">
              <a:spcBef>
                <a:spcPct val="20000"/>
              </a:spcBef>
              <a:buClr>
                <a:schemeClr val="hlink"/>
              </a:buClr>
              <a:buSzPct val="85000"/>
              <a:buFont typeface="Wingdings" pitchFamily="2" charset="2"/>
              <a:buChar char="v"/>
            </a:pPr>
            <a:r>
              <a:rPr lang="en-US" altLang="zh-CN" sz="2000" dirty="0">
                <a:latin typeface="+mn-lt"/>
              </a:rPr>
              <a:t> </a:t>
            </a:r>
            <a:r>
              <a:rPr lang="en-US" altLang="zh-CN" sz="2000" dirty="0">
                <a:solidFill>
                  <a:srgbClr val="FF3300"/>
                </a:solidFill>
                <a:latin typeface="+mn-lt"/>
              </a:rPr>
              <a:t>self selection </a:t>
            </a:r>
            <a:r>
              <a:rPr lang="zh-CN" altLang="en-US" sz="2000" dirty="0">
                <a:solidFill>
                  <a:srgbClr val="FF3300"/>
                </a:solidFill>
                <a:latin typeface="+mn-lt"/>
              </a:rPr>
              <a:t>分布式</a:t>
            </a:r>
            <a:r>
              <a:rPr lang="en-US" altLang="zh-CN" sz="2000" dirty="0">
                <a:solidFill>
                  <a:srgbClr val="FF3300"/>
                </a:solidFill>
                <a:latin typeface="+mn-lt"/>
              </a:rPr>
              <a:t>,</a:t>
            </a:r>
            <a:r>
              <a:rPr lang="en-US" altLang="zh-CN" sz="2000" dirty="0">
                <a:latin typeface="+mn-lt"/>
              </a:rPr>
              <a:t> </a:t>
            </a:r>
            <a:r>
              <a:rPr lang="en-US" altLang="zh-CN" sz="2000" dirty="0">
                <a:solidFill>
                  <a:srgbClr val="000404"/>
                </a:solidFill>
                <a:latin typeface="+mn-lt"/>
              </a:rPr>
              <a:t>e.g., </a:t>
            </a:r>
            <a:r>
              <a:rPr lang="en-US" altLang="zh-CN" sz="2000" dirty="0" err="1">
                <a:solidFill>
                  <a:srgbClr val="000404"/>
                </a:solidFill>
                <a:latin typeface="+mn-lt"/>
              </a:rPr>
              <a:t>NuBus</a:t>
            </a:r>
            <a:r>
              <a:rPr lang="en-US" altLang="zh-CN" sz="2000" dirty="0">
                <a:solidFill>
                  <a:srgbClr val="000404"/>
                </a:solidFill>
                <a:latin typeface="+mn-lt"/>
              </a:rPr>
              <a:t> used in Macintosh</a:t>
            </a:r>
          </a:p>
          <a:p>
            <a:pPr marL="1143000" lvl="2" indent="-228600">
              <a:spcBef>
                <a:spcPct val="20000"/>
              </a:spcBef>
              <a:buClr>
                <a:schemeClr val="hlink"/>
              </a:buClr>
              <a:buSzPct val="85000"/>
              <a:buFont typeface="Wingdings" pitchFamily="2" charset="2"/>
              <a:buChar char="v"/>
            </a:pPr>
            <a:r>
              <a:rPr lang="en-US" altLang="zh-CN" sz="2000" dirty="0">
                <a:latin typeface="+mn-lt"/>
              </a:rPr>
              <a:t> </a:t>
            </a:r>
            <a:r>
              <a:rPr lang="en-US" altLang="zh-CN" sz="2000" dirty="0">
                <a:solidFill>
                  <a:srgbClr val="FF3300"/>
                </a:solidFill>
                <a:latin typeface="+mn-lt"/>
              </a:rPr>
              <a:t>collision detection</a:t>
            </a:r>
            <a:r>
              <a:rPr lang="zh-CN" altLang="en-US" sz="2000" dirty="0">
                <a:latin typeface="+mn-lt"/>
              </a:rPr>
              <a:t>碰撞检测 </a:t>
            </a:r>
            <a:r>
              <a:rPr lang="en-US" altLang="zh-CN" sz="2000" dirty="0">
                <a:solidFill>
                  <a:srgbClr val="000404"/>
                </a:solidFill>
                <a:latin typeface="+mn-lt"/>
              </a:rPr>
              <a:t> </a:t>
            </a:r>
            <a:r>
              <a:rPr lang="zh-CN" altLang="en-US" sz="2000" dirty="0">
                <a:solidFill>
                  <a:srgbClr val="000404"/>
                </a:solidFill>
                <a:latin typeface="+mn-lt"/>
              </a:rPr>
              <a:t>试一下</a:t>
            </a:r>
            <a:endParaRPr lang="en-US" altLang="zh-CN" sz="2000" dirty="0">
              <a:solidFill>
                <a:srgbClr val="000404"/>
              </a:solidFill>
              <a:latin typeface="+mn-lt"/>
            </a:endParaRPr>
          </a:p>
          <a:p>
            <a:pPr marL="1143000" lvl="2" indent="-228600">
              <a:spcBef>
                <a:spcPct val="20000"/>
              </a:spcBef>
              <a:buClr>
                <a:schemeClr val="hlink"/>
              </a:buClr>
              <a:buSzPct val="85000"/>
              <a:buFont typeface="Wingdings" pitchFamily="2" charset="2"/>
              <a:buChar char="v"/>
            </a:pPr>
            <a:endParaRPr lang="en-US" altLang="zh-CN" sz="2000" b="1" dirty="0"/>
          </a:p>
        </p:txBody>
      </p:sp>
      <p:sp>
        <p:nvSpPr>
          <p:cNvPr id="197637" name="Rectangle 5"/>
          <p:cNvSpPr>
            <a:spLocks noRot="1" noChangeArrowheads="1"/>
          </p:cNvSpPr>
          <p:nvPr/>
        </p:nvSpPr>
        <p:spPr bwMode="auto">
          <a:xfrm>
            <a:off x="1524000" y="4929198"/>
            <a:ext cx="9143999" cy="1792277"/>
          </a:xfrm>
          <a:prstGeom prst="rect">
            <a:avLst/>
          </a:prstGeom>
          <a:noFill/>
          <a:ln w="9525">
            <a:noFill/>
            <a:miter lim="800000"/>
            <a:headEnd/>
            <a:tailEnd/>
          </a:ln>
          <a:effectLst/>
        </p:spPr>
        <p:txBody>
          <a:bodyPr/>
          <a:lstStyle/>
          <a:p>
            <a:pPr marL="342900" indent="-342900">
              <a:spcBef>
                <a:spcPct val="20000"/>
              </a:spcBef>
              <a:buClr>
                <a:schemeClr val="hlink"/>
              </a:buClr>
              <a:buSzPct val="75000"/>
              <a:buFont typeface="Wingdings" pitchFamily="2" charset="2"/>
              <a:buChar char="v"/>
            </a:pPr>
            <a:r>
              <a:rPr lang="en-US" altLang="zh-CN" sz="2400" dirty="0"/>
              <a:t> </a:t>
            </a:r>
            <a:r>
              <a:rPr lang="en-US" altLang="zh-CN" sz="2400" b="1" dirty="0">
                <a:solidFill>
                  <a:srgbClr val="000404"/>
                </a:solidFill>
                <a:latin typeface="Comic Sans MS" pitchFamily="66" charset="0"/>
              </a:rPr>
              <a:t>Two factors in choosing which device to grant the bus:</a:t>
            </a:r>
          </a:p>
          <a:p>
            <a:pPr marL="1257300" lvl="2" indent="-342900">
              <a:spcBef>
                <a:spcPct val="20000"/>
              </a:spcBef>
              <a:buClr>
                <a:schemeClr val="accent2"/>
              </a:buClr>
              <a:buSzPct val="85000"/>
              <a:buFont typeface="Wingdings" panose="05000000000000000000" pitchFamily="2" charset="2"/>
              <a:buChar char="Ø"/>
            </a:pPr>
            <a:r>
              <a:rPr lang="en-US" altLang="zh-CN" sz="2400" b="1" dirty="0"/>
              <a:t>bus priority </a:t>
            </a:r>
            <a:r>
              <a:rPr lang="zh-CN" altLang="en-US" sz="2400" b="1" dirty="0"/>
              <a:t>优先级</a:t>
            </a:r>
            <a:endParaRPr lang="en-US" altLang="zh-CN" sz="2400" b="1" dirty="0"/>
          </a:p>
          <a:p>
            <a:pPr marL="1257300" lvl="2" indent="-342900">
              <a:spcBef>
                <a:spcPct val="20000"/>
              </a:spcBef>
              <a:buClr>
                <a:schemeClr val="accent2"/>
              </a:buClr>
              <a:buSzPct val="85000"/>
              <a:buFont typeface="Wingdings" panose="05000000000000000000" pitchFamily="2" charset="2"/>
              <a:buChar char="Ø"/>
            </a:pPr>
            <a:r>
              <a:rPr lang="en-US" altLang="zh-CN" sz="2400" b="1" dirty="0"/>
              <a:t>Fairness </a:t>
            </a:r>
            <a:r>
              <a:rPr lang="zh-CN" altLang="en-US" sz="2400" b="1" dirty="0"/>
              <a:t>公平</a:t>
            </a:r>
            <a:endParaRPr lang="en-US" altLang="zh-CN" sz="2000" dirty="0"/>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97636">
                                            <p:txEl>
                                              <p:pRg st="1" end="1"/>
                                            </p:txEl>
                                          </p:spTgt>
                                        </p:tgtEl>
                                        <p:attrNameLst>
                                          <p:attrName>style.visibility</p:attrName>
                                        </p:attrNameLst>
                                      </p:cBhvr>
                                      <p:to>
                                        <p:strVal val="visible"/>
                                      </p:to>
                                    </p:set>
                                    <p:animEffect transition="in" filter="fade">
                                      <p:cBhvr>
                                        <p:cTn id="7" dur="500"/>
                                        <p:tgtEl>
                                          <p:spTgt spid="197636">
                                            <p:txEl>
                                              <p:pRg st="1" end="1"/>
                                            </p:txEl>
                                          </p:spTgt>
                                        </p:tgtEl>
                                      </p:cBhvr>
                                    </p:animEffect>
                                    <p:anim calcmode="lin" valueType="num">
                                      <p:cBhvr>
                                        <p:cTn id="8" dur="500" fill="hold"/>
                                        <p:tgtEl>
                                          <p:spTgt spid="197636">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976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7636">
                                            <p:txEl>
                                              <p:charRg st="32" end="73"/>
                                            </p:txEl>
                                          </p:spTgt>
                                        </p:tgtEl>
                                        <p:attrNameLst>
                                          <p:attrName>style.visibility</p:attrName>
                                        </p:attrNameLst>
                                      </p:cBhvr>
                                      <p:to>
                                        <p:strVal val="visible"/>
                                      </p:to>
                                    </p:set>
                                    <p:animEffect transition="in" filter="dissolve">
                                      <p:cBhvr>
                                        <p:cTn id="14" dur="500"/>
                                        <p:tgtEl>
                                          <p:spTgt spid="197636">
                                            <p:txEl>
                                              <p:charRg st="32" end="73"/>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197636">
                                            <p:txEl>
                                              <p:charRg st="73" end="142"/>
                                            </p:txEl>
                                          </p:spTgt>
                                        </p:tgtEl>
                                        <p:attrNameLst>
                                          <p:attrName>style.visibility</p:attrName>
                                        </p:attrNameLst>
                                      </p:cBhvr>
                                      <p:to>
                                        <p:strVal val="visible"/>
                                      </p:to>
                                    </p:set>
                                    <p:animEffect transition="in" filter="dissolve">
                                      <p:cBhvr>
                                        <p:cTn id="17" dur="500"/>
                                        <p:tgtEl>
                                          <p:spTgt spid="197636">
                                            <p:txEl>
                                              <p:charRg st="73" end="14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97636">
                                            <p:txEl>
                                              <p:charRg st="142" end="189"/>
                                            </p:txEl>
                                          </p:spTgt>
                                        </p:tgtEl>
                                        <p:attrNameLst>
                                          <p:attrName>style.visibility</p:attrName>
                                        </p:attrNameLst>
                                      </p:cBhvr>
                                      <p:to>
                                        <p:strVal val="visible"/>
                                      </p:to>
                                    </p:set>
                                    <p:animEffect transition="in" filter="dissolve">
                                      <p:cBhvr>
                                        <p:cTn id="20" dur="500"/>
                                        <p:tgtEl>
                                          <p:spTgt spid="197636">
                                            <p:txEl>
                                              <p:charRg st="142" end="189"/>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97636">
                                            <p:txEl>
                                              <p:pRg st="5" end="5"/>
                                            </p:txEl>
                                          </p:spTgt>
                                        </p:tgtEl>
                                        <p:attrNameLst>
                                          <p:attrName>style.visibility</p:attrName>
                                        </p:attrNameLst>
                                      </p:cBhvr>
                                      <p:to>
                                        <p:strVal val="visible"/>
                                      </p:to>
                                    </p:set>
                                    <p:animEffect transition="in" filter="dissolve">
                                      <p:cBhvr>
                                        <p:cTn id="23" dur="500"/>
                                        <p:tgtEl>
                                          <p:spTgt spid="197636">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97637">
                                            <p:txEl>
                                              <p:pRg st="0" end="0"/>
                                            </p:txEl>
                                          </p:spTgt>
                                        </p:tgtEl>
                                        <p:attrNameLst>
                                          <p:attrName>style.visibility</p:attrName>
                                        </p:attrNameLst>
                                      </p:cBhvr>
                                      <p:to>
                                        <p:strVal val="visible"/>
                                      </p:to>
                                    </p:set>
                                    <p:anim calcmode="lin" valueType="num">
                                      <p:cBhvr>
                                        <p:cTn id="28" dur="1000" fill="hold"/>
                                        <p:tgtEl>
                                          <p:spTgt spid="197637">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19763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97637">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97637">
                                            <p:txEl>
                                              <p:pRg st="1" end="1"/>
                                            </p:txEl>
                                          </p:spTgt>
                                        </p:tgtEl>
                                        <p:attrNameLst>
                                          <p:attrName>style.visibility</p:attrName>
                                        </p:attrNameLst>
                                      </p:cBhvr>
                                      <p:to>
                                        <p:strVal val="visible"/>
                                      </p:to>
                                    </p:set>
                                    <p:anim calcmode="lin" valueType="num">
                                      <p:cBhvr>
                                        <p:cTn id="35" dur="1000" fill="hold"/>
                                        <p:tgtEl>
                                          <p:spTgt spid="197637">
                                            <p:txEl>
                                              <p:pRg st="1" end="1"/>
                                            </p:txEl>
                                          </p:spTgt>
                                        </p:tgtEl>
                                        <p:attrNameLst>
                                          <p:attrName>ppt_x</p:attrName>
                                        </p:attrNameLst>
                                      </p:cBhvr>
                                      <p:tavLst>
                                        <p:tav tm="0">
                                          <p:val>
                                            <p:strVal val="#ppt_x-.2"/>
                                          </p:val>
                                        </p:tav>
                                        <p:tav tm="100000">
                                          <p:val>
                                            <p:strVal val="#ppt_x"/>
                                          </p:val>
                                        </p:tav>
                                      </p:tavLst>
                                    </p:anim>
                                    <p:anim calcmode="lin" valueType="num">
                                      <p:cBhvr>
                                        <p:cTn id="36" dur="1000" fill="hold"/>
                                        <p:tgtEl>
                                          <p:spTgt spid="19763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9763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97637">
                                            <p:txEl>
                                              <p:pRg st="2" end="2"/>
                                            </p:txEl>
                                          </p:spTgt>
                                        </p:tgtEl>
                                        <p:attrNameLst>
                                          <p:attrName>style.visibility</p:attrName>
                                        </p:attrNameLst>
                                      </p:cBhvr>
                                      <p:to>
                                        <p:strVal val="visible"/>
                                      </p:to>
                                    </p:set>
                                    <p:anim calcmode="lin" valueType="num">
                                      <p:cBhvr>
                                        <p:cTn id="42" dur="1000" fill="hold"/>
                                        <p:tgtEl>
                                          <p:spTgt spid="197637">
                                            <p:txEl>
                                              <p:pRg st="2" end="2"/>
                                            </p:txEl>
                                          </p:spTgt>
                                        </p:tgtEl>
                                        <p:attrNameLst>
                                          <p:attrName>ppt_x</p:attrName>
                                        </p:attrNameLst>
                                      </p:cBhvr>
                                      <p:tavLst>
                                        <p:tav tm="0">
                                          <p:val>
                                            <p:strVal val="#ppt_x-.2"/>
                                          </p:val>
                                        </p:tav>
                                        <p:tav tm="100000">
                                          <p:val>
                                            <p:strVal val="#ppt_x"/>
                                          </p:val>
                                        </p:tav>
                                      </p:tavLst>
                                    </p:anim>
                                    <p:anim calcmode="lin" valueType="num">
                                      <p:cBhvr>
                                        <p:cTn id="43" dur="1000" fill="hold"/>
                                        <p:tgtEl>
                                          <p:spTgt spid="19763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976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Rot="1" noChangeArrowheads="1"/>
          </p:cNvSpPr>
          <p:nvPr>
            <p:ph idx="1"/>
          </p:nvPr>
        </p:nvSpPr>
        <p:spPr/>
        <p:txBody>
          <a:bodyPr/>
          <a:lstStyle/>
          <a:p>
            <a:pPr eaLnBrk="1" hangingPunct="1"/>
            <a:r>
              <a:rPr lang="en-US" altLang="zh-CN" dirty="0"/>
              <a:t>Bus Standards</a:t>
            </a:r>
          </a:p>
          <a:p>
            <a:pPr lvl="1" eaLnBrk="1" hangingPunct="1"/>
            <a:r>
              <a:rPr lang="en-US" altLang="zh-CN" dirty="0">
                <a:solidFill>
                  <a:schemeClr val="hlink"/>
                </a:solidFill>
              </a:rPr>
              <a:t>SCSI</a:t>
            </a:r>
            <a:r>
              <a:rPr lang="en-US" altLang="zh-CN" dirty="0"/>
              <a:t> </a:t>
            </a:r>
            <a:r>
              <a:rPr lang="en-US" altLang="zh-CN" i="1" dirty="0"/>
              <a:t>(small computer system interface) </a:t>
            </a:r>
            <a:r>
              <a:rPr lang="zh-CN" altLang="en-US" i="1" dirty="0"/>
              <a:t>和嵌入式设备</a:t>
            </a:r>
            <a:endParaRPr lang="en-US" altLang="zh-CN" i="1" dirty="0"/>
          </a:p>
          <a:p>
            <a:pPr lvl="1" eaLnBrk="1" hangingPunct="1"/>
            <a:r>
              <a:rPr lang="en-US" altLang="zh-CN" dirty="0">
                <a:solidFill>
                  <a:schemeClr val="hlink"/>
                </a:solidFill>
              </a:rPr>
              <a:t>PCI </a:t>
            </a:r>
            <a:r>
              <a:rPr lang="en-US" altLang="zh-CN" i="1" dirty="0"/>
              <a:t> (peripheral component interconnect)</a:t>
            </a:r>
          </a:p>
          <a:p>
            <a:pPr lvl="1" eaLnBrk="1" hangingPunct="1"/>
            <a:r>
              <a:rPr lang="en-US" altLang="zh-CN" i="1" dirty="0"/>
              <a:t>PCIE(PCI-Express) 1.0 2.0 3.0</a:t>
            </a:r>
          </a:p>
          <a:p>
            <a:pPr lvl="1" eaLnBrk="1" hangingPunct="1"/>
            <a:r>
              <a:rPr lang="en-US" altLang="zh-CN" dirty="0">
                <a:solidFill>
                  <a:schemeClr val="hlink"/>
                </a:solidFill>
              </a:rPr>
              <a:t>IPI   </a:t>
            </a:r>
            <a:r>
              <a:rPr lang="en-US" altLang="zh-CN" i="1" dirty="0"/>
              <a:t>(intelligent peripheral interface)</a:t>
            </a:r>
          </a:p>
          <a:p>
            <a:pPr lvl="1" eaLnBrk="1" hangingPunct="1"/>
            <a:r>
              <a:rPr lang="en-US" altLang="zh-CN" dirty="0">
                <a:solidFill>
                  <a:schemeClr val="hlink"/>
                </a:solidFill>
              </a:rPr>
              <a:t>IBMPC-AT   IBMPC-XT</a:t>
            </a:r>
          </a:p>
          <a:p>
            <a:pPr lvl="1" eaLnBrk="1" hangingPunct="1"/>
            <a:r>
              <a:rPr lang="en-US" altLang="zh-CN" dirty="0">
                <a:solidFill>
                  <a:schemeClr val="hlink"/>
                </a:solidFill>
              </a:rPr>
              <a:t>ISA	EISA</a:t>
            </a:r>
          </a:p>
          <a:p>
            <a:pPr lvl="1" eaLnBrk="1" hangingPunct="1"/>
            <a:r>
              <a:rPr lang="en-US" altLang="zh-CN" i="1" dirty="0">
                <a:solidFill>
                  <a:schemeClr val="hlink"/>
                </a:solidFill>
              </a:rPr>
              <a:t>USB 1.0. 2.0  3.0</a:t>
            </a:r>
          </a:p>
          <a:p>
            <a:pPr lvl="1" eaLnBrk="1" hangingPunct="1"/>
            <a:r>
              <a:rPr lang="en-US" altLang="zh-CN" i="1" dirty="0">
                <a:solidFill>
                  <a:schemeClr val="hlink"/>
                </a:solidFill>
              </a:rPr>
              <a:t>IEEE1394</a:t>
            </a:r>
          </a:p>
          <a:p>
            <a:pPr lvl="1" eaLnBrk="1" hangingPunct="1"/>
            <a:endParaRPr lang="en-US" altLang="zh-CN" i="1" dirty="0"/>
          </a:p>
          <a:p>
            <a:pPr eaLnBrk="1" hangingPunct="1"/>
            <a:endParaRPr lang="en-US" altLang="zh-CN" dirty="0"/>
          </a:p>
        </p:txBody>
      </p:sp>
      <p:sp>
        <p:nvSpPr>
          <p:cNvPr id="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0EB8759-14E0-47FB-8768-07F7C33CFC1D}" type="slidenum">
              <a:rPr lang="en-US" altLang="zh-CN"/>
              <a:pPr>
                <a:defRPr/>
              </a:pPr>
              <a:t>28</a:t>
            </a:fld>
            <a:endParaRPr lang="en-US" altLang="zh-CN"/>
          </a:p>
        </p:txBody>
      </p:sp>
    </p:spTree>
  </p:cSld>
  <p:clrMapOvr>
    <a:masterClrMapping/>
  </p:clrMapOvr>
  <p:transition spd="med">
    <p:random/>
    <p:sndAc>
      <p:stSnd>
        <p:snd r:embed="rId2" name="chimes.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672" y="16644"/>
            <a:ext cx="7867667" cy="1131910"/>
          </a:xfrm>
        </p:spPr>
        <p:txBody>
          <a:bodyPr/>
          <a:lstStyle/>
          <a:p>
            <a:pPr eaLnBrk="1" hangingPunct="1">
              <a:defRPr/>
            </a:pPr>
            <a:r>
              <a:rPr lang="zh-CN" altLang="en-US" dirty="0"/>
              <a:t>总线</a:t>
            </a:r>
          </a:p>
        </p:txBody>
      </p:sp>
      <p:sp>
        <p:nvSpPr>
          <p:cNvPr id="51203" name="内容占位符 2"/>
          <p:cNvSpPr>
            <a:spLocks noGrp="1"/>
          </p:cNvSpPr>
          <p:nvPr>
            <p:ph idx="1"/>
          </p:nvPr>
        </p:nvSpPr>
        <p:spPr>
          <a:xfrm>
            <a:off x="1631504" y="1148554"/>
            <a:ext cx="8229600" cy="5214974"/>
          </a:xfrm>
        </p:spPr>
        <p:txBody>
          <a:bodyPr/>
          <a:lstStyle/>
          <a:p>
            <a:pPr eaLnBrk="1" hangingPunct="1">
              <a:buClr>
                <a:schemeClr val="hlink"/>
              </a:buClr>
            </a:pPr>
            <a:r>
              <a:rPr lang="zh-CN" altLang="en-US" sz="2800" b="1" dirty="0">
                <a:solidFill>
                  <a:srgbClr val="660066"/>
                </a:solidFill>
                <a:ea typeface="宋体" pitchFamily="2" charset="-122"/>
              </a:rPr>
              <a:t>总线的带宽</a:t>
            </a:r>
          </a:p>
          <a:p>
            <a:pPr lvl="1" eaLnBrk="1" hangingPunct="1">
              <a:buClr>
                <a:schemeClr val="tx1"/>
              </a:buClr>
            </a:pPr>
            <a:r>
              <a:rPr lang="zh-CN" altLang="en-US" sz="2400" b="1" dirty="0">
                <a:solidFill>
                  <a:srgbClr val="660066"/>
                </a:solidFill>
              </a:rPr>
              <a:t>总线的带宽指的是一定时间内总线上可传送的数据量，即我们常说的每秒钟传送多少</a:t>
            </a:r>
            <a:r>
              <a:rPr lang="en-US" altLang="zh-CN" sz="2400" b="1" dirty="0">
                <a:solidFill>
                  <a:srgbClr val="660066"/>
                </a:solidFill>
              </a:rPr>
              <a:t>MB </a:t>
            </a:r>
            <a:r>
              <a:rPr lang="zh-CN" altLang="en-US" sz="2400" b="1" dirty="0">
                <a:solidFill>
                  <a:srgbClr val="660066"/>
                </a:solidFill>
              </a:rPr>
              <a:t>的最大稳态数据传输率。与总线带宽密切相关的两个概念是总线的位宽和总线的工作时钟频率。</a:t>
            </a:r>
          </a:p>
          <a:p>
            <a:pPr eaLnBrk="1" hangingPunct="1">
              <a:buClr>
                <a:schemeClr val="hlink"/>
              </a:buClr>
            </a:pPr>
            <a:r>
              <a:rPr lang="zh-CN" altLang="en-US" sz="2800" b="1" dirty="0">
                <a:solidFill>
                  <a:srgbClr val="660066"/>
                </a:solidFill>
                <a:ea typeface="宋体" pitchFamily="2" charset="-122"/>
              </a:rPr>
              <a:t>总线的位宽</a:t>
            </a:r>
          </a:p>
          <a:p>
            <a:pPr lvl="1" eaLnBrk="1" hangingPunct="1">
              <a:buClr>
                <a:schemeClr val="tx1"/>
              </a:buClr>
            </a:pPr>
            <a:r>
              <a:rPr lang="zh-CN" altLang="en-US" sz="2400" b="1" dirty="0">
                <a:solidFill>
                  <a:srgbClr val="660066"/>
                </a:solidFill>
              </a:rPr>
              <a:t>总线的位宽指的是总线能同时传送的数据位数，即我们常说的</a:t>
            </a:r>
            <a:r>
              <a:rPr lang="en-US" altLang="zh-CN" sz="2400" b="1" dirty="0">
                <a:solidFill>
                  <a:srgbClr val="660066"/>
                </a:solidFill>
              </a:rPr>
              <a:t>32 </a:t>
            </a:r>
            <a:r>
              <a:rPr lang="zh-CN" altLang="en-US" sz="2400" b="1" dirty="0">
                <a:solidFill>
                  <a:srgbClr val="660066"/>
                </a:solidFill>
              </a:rPr>
              <a:t>位、</a:t>
            </a:r>
            <a:r>
              <a:rPr lang="en-US" altLang="zh-CN" sz="2400" b="1" dirty="0">
                <a:solidFill>
                  <a:srgbClr val="660066"/>
                </a:solidFill>
              </a:rPr>
              <a:t>64 </a:t>
            </a:r>
            <a:r>
              <a:rPr lang="zh-CN" altLang="en-US" sz="2400" b="1" dirty="0">
                <a:solidFill>
                  <a:srgbClr val="660066"/>
                </a:solidFill>
              </a:rPr>
              <a:t>位等总线宽度的概念。总线的位宽越宽则总线每秒数据传输率越大，也即总线带宽越宽。</a:t>
            </a:r>
          </a:p>
          <a:p>
            <a:pPr eaLnBrk="1" hangingPunct="1">
              <a:buClr>
                <a:schemeClr val="hlink"/>
              </a:buClr>
            </a:pPr>
            <a:r>
              <a:rPr lang="zh-CN" altLang="en-US" sz="2800" b="1" dirty="0">
                <a:solidFill>
                  <a:srgbClr val="660066"/>
                </a:solidFill>
                <a:ea typeface="宋体" pitchFamily="2" charset="-122"/>
              </a:rPr>
              <a:t>总线的工作时钟频率</a:t>
            </a:r>
          </a:p>
          <a:p>
            <a:pPr lvl="1" eaLnBrk="1" hangingPunct="1">
              <a:buClr>
                <a:schemeClr val="tx1"/>
              </a:buClr>
            </a:pPr>
            <a:r>
              <a:rPr lang="zh-CN" altLang="en-US" sz="2400" b="1" dirty="0">
                <a:solidFill>
                  <a:srgbClr val="660066"/>
                </a:solidFill>
              </a:rPr>
              <a:t>总线的工作时钟频率以</a:t>
            </a:r>
            <a:r>
              <a:rPr lang="en-US" altLang="zh-CN" sz="2400" b="1" dirty="0">
                <a:solidFill>
                  <a:srgbClr val="660066"/>
                </a:solidFill>
              </a:rPr>
              <a:t>MHz </a:t>
            </a:r>
            <a:r>
              <a:rPr lang="zh-CN" altLang="en-US" sz="2400" b="1" dirty="0">
                <a:solidFill>
                  <a:srgbClr val="660066"/>
                </a:solidFill>
              </a:rPr>
              <a:t>为单位，工作频率越高则总线工作速度越快，也即总线带宽越宽。</a:t>
            </a:r>
          </a:p>
          <a:p>
            <a:pPr eaLnBrk="1" hangingPunct="1"/>
            <a:endParaRPr lang="zh-CN" altLang="en-US" sz="2800" dirty="0"/>
          </a:p>
        </p:txBody>
      </p:sp>
      <p:sp>
        <p:nvSpPr>
          <p:cNvPr id="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523E928-53BE-4C11-8110-DA7790BB3B57}" type="slidenum">
              <a:rPr lang="en-US" altLang="zh-CN"/>
              <a:pPr>
                <a:defRPr/>
              </a:pPr>
              <a:t>29</a:t>
            </a:fld>
            <a:endParaRPr lang="en-US" altLang="zh-CN"/>
          </a:p>
        </p:txBody>
      </p:sp>
    </p:spTree>
  </p:cSld>
  <p:clrMapOvr>
    <a:masterClrMapping/>
  </p:clrMapOvr>
  <p:transition spd="med">
    <p:random/>
    <p:sndAc>
      <p:stSnd>
        <p:snd r:embed="rId2" name="chimes.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43159-C695-0DAD-2D45-DFC4B2207BD4}"/>
              </a:ext>
            </a:extLst>
          </p:cNvPr>
          <p:cNvSpPr>
            <a:spLocks noGrp="1"/>
          </p:cNvSpPr>
          <p:nvPr>
            <p:ph type="title"/>
          </p:nvPr>
        </p:nvSpPr>
        <p:spPr>
          <a:xfrm>
            <a:off x="1055440" y="2766218"/>
            <a:ext cx="10515600" cy="1325563"/>
          </a:xfrm>
        </p:spPr>
        <p:txBody>
          <a:bodyPr/>
          <a:lstStyle/>
          <a:p>
            <a:r>
              <a:rPr lang="en-US" altLang="zh-CN" sz="4400" b="1" dirty="0">
                <a:solidFill>
                  <a:schemeClr val="accent1"/>
                </a:solidFill>
              </a:rPr>
              <a:t>2 Dependability, Reliability, and Availability </a:t>
            </a:r>
            <a:endParaRPr lang="zh-CN" altLang="en-US" b="1" dirty="0">
              <a:solidFill>
                <a:schemeClr val="accent1"/>
              </a:solidFill>
            </a:endParaRPr>
          </a:p>
        </p:txBody>
      </p:sp>
    </p:spTree>
    <p:extLst>
      <p:ext uri="{BB962C8B-B14F-4D97-AF65-F5344CB8AC3E}">
        <p14:creationId xmlns:p14="http://schemas.microsoft.com/office/powerpoint/2010/main" val="2169443765"/>
      </p:ext>
    </p:extLst>
  </p:cSld>
  <p:clrMapOvr>
    <a:masterClrMapping/>
  </p:clrMapOvr>
  <p:transition spd="med">
    <p:random/>
    <p:sndAc>
      <p:stSnd>
        <p:snd r:embed="rId2" name="chimes.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42BC6E53-5B31-4DF4-8F6B-A763F3F6C9E8}" type="slidenum">
              <a:rPr lang="en-US" altLang="zh-CN" smtClean="0"/>
              <a:pPr>
                <a:defRPr/>
              </a:pPr>
              <a:t>30</a:t>
            </a:fld>
            <a:endParaRPr lang="en-US" altLang="zh-CN"/>
          </a:p>
        </p:txBody>
      </p:sp>
      <p:pic>
        <p:nvPicPr>
          <p:cNvPr id="57349" name="Picture 2"/>
          <p:cNvPicPr>
            <a:picLocks noChangeAspect="1" noChangeArrowheads="1"/>
          </p:cNvPicPr>
          <p:nvPr/>
        </p:nvPicPr>
        <p:blipFill>
          <a:blip r:embed="rId3"/>
          <a:srcRect l="7346" t="15717" r="10345" b="27106"/>
          <a:stretch>
            <a:fillRect/>
          </a:stretch>
        </p:blipFill>
        <p:spPr bwMode="auto">
          <a:xfrm>
            <a:off x="1524000" y="228600"/>
            <a:ext cx="8966200" cy="4876800"/>
          </a:xfrm>
          <a:prstGeom prst="rect">
            <a:avLst/>
          </a:prstGeom>
          <a:noFill/>
          <a:ln w="9525">
            <a:noFill/>
            <a:miter lim="800000"/>
            <a:headEnd/>
            <a:tailEnd/>
          </a:ln>
          <a:effectLst/>
        </p:spPr>
      </p:pic>
    </p:spTree>
  </p:cSld>
  <p:clrMapOvr>
    <a:masterClrMapping/>
  </p:clrMapOvr>
  <p:transition spd="med">
    <p:random/>
    <p:sndAc>
      <p:stSnd>
        <p:snd r:embed="rId2" name="chimes.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24917BE-8FC5-48DE-AFAB-D589535F534F}" type="slidenum">
              <a:rPr lang="en-US" altLang="zh-CN"/>
              <a:pPr>
                <a:defRPr/>
              </a:pPr>
              <a:t>31</a:t>
            </a:fld>
            <a:endParaRPr lang="en-US" altLang="zh-CN"/>
          </a:p>
        </p:txBody>
      </p:sp>
      <p:pic>
        <p:nvPicPr>
          <p:cNvPr id="4" name="图片 3">
            <a:extLst>
              <a:ext uri="{FF2B5EF4-FFF2-40B4-BE49-F238E27FC236}">
                <a16:creationId xmlns:a16="http://schemas.microsoft.com/office/drawing/2014/main" id="{089B199D-2812-B2EA-B697-474965C7802D}"/>
              </a:ext>
            </a:extLst>
          </p:cNvPr>
          <p:cNvPicPr>
            <a:picLocks noChangeAspect="1"/>
          </p:cNvPicPr>
          <p:nvPr/>
        </p:nvPicPr>
        <p:blipFill>
          <a:blip r:embed="rId3"/>
          <a:stretch>
            <a:fillRect/>
          </a:stretch>
        </p:blipFill>
        <p:spPr>
          <a:xfrm>
            <a:off x="1343471" y="260647"/>
            <a:ext cx="9004229" cy="6460827"/>
          </a:xfrm>
          <a:prstGeom prst="rect">
            <a:avLst/>
          </a:prstGeom>
        </p:spPr>
      </p:pic>
    </p:spTree>
  </p:cSld>
  <p:clrMapOvr>
    <a:masterClrMapping/>
  </p:clrMapOvr>
  <p:transition spd="med">
    <p:random/>
    <p:sndAc>
      <p:stSnd>
        <p:snd r:embed="rId2" name="chimes.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三大芯片</a:t>
            </a:r>
          </a:p>
        </p:txBody>
      </p:sp>
      <p:sp>
        <p:nvSpPr>
          <p:cNvPr id="67587" name="内容占位符 2"/>
          <p:cNvSpPr>
            <a:spLocks noGrp="1"/>
          </p:cNvSpPr>
          <p:nvPr>
            <p:ph idx="1"/>
          </p:nvPr>
        </p:nvSpPr>
        <p:spPr/>
        <p:txBody>
          <a:bodyPr/>
          <a:lstStyle/>
          <a:p>
            <a:pPr eaLnBrk="1" hangingPunct="1"/>
            <a:r>
              <a:rPr lang="zh-CN" altLang="en-US" dirty="0"/>
              <a:t>三大芯片</a:t>
            </a:r>
            <a:endParaRPr lang="en-US" altLang="zh-CN" dirty="0"/>
          </a:p>
          <a:p>
            <a:pPr lvl="1" eaLnBrk="1" hangingPunct="1"/>
            <a:r>
              <a:rPr lang="zh-CN" altLang="en-US" dirty="0"/>
              <a:t>处理器</a:t>
            </a:r>
            <a:endParaRPr lang="en-US" altLang="zh-CN" dirty="0"/>
          </a:p>
          <a:p>
            <a:pPr lvl="1" eaLnBrk="1" hangingPunct="1"/>
            <a:r>
              <a:rPr lang="zh-CN" altLang="en-US" dirty="0"/>
              <a:t>北桥</a:t>
            </a:r>
            <a:endParaRPr lang="en-US" altLang="zh-CN" dirty="0"/>
          </a:p>
          <a:p>
            <a:pPr lvl="1" eaLnBrk="1" hangingPunct="1"/>
            <a:r>
              <a:rPr lang="zh-CN" altLang="en-US" dirty="0"/>
              <a:t>南桥</a:t>
            </a:r>
            <a:endParaRPr lang="en-US" altLang="zh-CN" dirty="0"/>
          </a:p>
          <a:p>
            <a:pPr eaLnBrk="1" hangingPunct="1"/>
            <a:r>
              <a:rPr lang="zh-CN" altLang="en-US" dirty="0"/>
              <a:t>后两者合称芯片组</a:t>
            </a:r>
            <a:endParaRPr lang="en-US" altLang="zh-CN" dirty="0"/>
          </a:p>
          <a:p>
            <a:pPr eaLnBrk="1" hangingPunct="1"/>
            <a:r>
              <a:rPr lang="zh-CN" altLang="en-US" dirty="0"/>
              <a:t>目前趋势</a:t>
            </a:r>
            <a:endParaRPr lang="en-US" altLang="zh-CN" dirty="0"/>
          </a:p>
          <a:p>
            <a:pPr lvl="1" eaLnBrk="1" hangingPunct="1"/>
            <a:r>
              <a:rPr lang="zh-CN" altLang="en-US" dirty="0"/>
              <a:t>北桥部分做到处理器中，另外一部分与南桥合并</a:t>
            </a:r>
          </a:p>
        </p:txBody>
      </p:sp>
    </p:spTree>
  </p:cSld>
  <p:clrMapOvr>
    <a:masterClrMapping/>
  </p:clrMapOvr>
  <p:transition spd="med">
    <p:random/>
    <p:sndAc>
      <p:stSnd>
        <p:snd r:embed="rId2" name="chimes.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芯片组</a:t>
            </a:r>
            <a:r>
              <a:rPr lang="en-US" altLang="zh-CN" dirty="0"/>
              <a:t>chip set</a:t>
            </a:r>
            <a:endParaRPr lang="zh-CN" altLang="en-US" dirty="0"/>
          </a:p>
        </p:txBody>
      </p:sp>
      <p:sp>
        <p:nvSpPr>
          <p:cNvPr id="68611" name="内容占位符 2"/>
          <p:cNvSpPr>
            <a:spLocks noGrp="1"/>
          </p:cNvSpPr>
          <p:nvPr>
            <p:ph idx="1"/>
          </p:nvPr>
        </p:nvSpPr>
        <p:spPr>
          <a:xfrm>
            <a:off x="1199456" y="1670224"/>
            <a:ext cx="8229600" cy="4768865"/>
          </a:xfrm>
        </p:spPr>
        <p:txBody>
          <a:bodyPr/>
          <a:lstStyle/>
          <a:p>
            <a:pPr eaLnBrk="1" hangingPunct="1"/>
            <a:r>
              <a:rPr lang="zh-CN" altLang="en-US" sz="2800" dirty="0"/>
              <a:t>以往，芯片组由多颗芯片组成，慢慢的简化为两颗芯片</a:t>
            </a:r>
            <a:endParaRPr lang="en-US" altLang="zh-CN" sz="2800" dirty="0"/>
          </a:p>
          <a:p>
            <a:pPr lvl="1" eaLnBrk="1" hangingPunct="1"/>
            <a:r>
              <a:rPr lang="zh-CN" altLang="en-US" sz="2400" dirty="0"/>
              <a:t>两个主要的主板芯片组：北桥和南桥</a:t>
            </a:r>
            <a:endParaRPr lang="en-US" altLang="zh-CN" sz="2400" dirty="0"/>
          </a:p>
          <a:p>
            <a:pPr eaLnBrk="1" hangingPunct="1"/>
            <a:r>
              <a:rPr lang="zh-CN" altLang="en-US" sz="2800" dirty="0"/>
              <a:t>目前特指计算机主板或扩展卡上的芯片</a:t>
            </a:r>
            <a:endParaRPr lang="en-US" altLang="zh-CN" sz="2800" dirty="0"/>
          </a:p>
          <a:p>
            <a:pPr eaLnBrk="1" hangingPunct="1"/>
            <a:r>
              <a:rPr lang="zh-CN" altLang="en-US" sz="2800" dirty="0"/>
              <a:t>单芯片芯片组</a:t>
            </a:r>
            <a:endParaRPr lang="en-US" altLang="zh-CN" sz="2800" dirty="0"/>
          </a:p>
          <a:p>
            <a:pPr lvl="1" eaLnBrk="1" hangingPunct="1"/>
            <a:r>
              <a:rPr lang="zh-CN" altLang="en-US" sz="2400" dirty="0"/>
              <a:t>单个芯片设计，以增强性能</a:t>
            </a:r>
            <a:endParaRPr lang="en-US" altLang="zh-CN" sz="2400" dirty="0"/>
          </a:p>
          <a:p>
            <a:pPr eaLnBrk="1" hangingPunct="1"/>
            <a:r>
              <a:rPr lang="zh-CN" altLang="en-US" sz="2800" dirty="0"/>
              <a:t>相关概念</a:t>
            </a:r>
            <a:endParaRPr lang="en-US" altLang="zh-CN" sz="2800" dirty="0"/>
          </a:p>
          <a:p>
            <a:pPr lvl="1" eaLnBrk="1" hangingPunct="1"/>
            <a:r>
              <a:rPr lang="zh-CN" altLang="en-US" sz="2400" dirty="0"/>
              <a:t>主板</a:t>
            </a:r>
            <a:r>
              <a:rPr lang="en-US" altLang="zh-CN" sz="2400" dirty="0"/>
              <a:t>Motherboard, </a:t>
            </a:r>
            <a:r>
              <a:rPr lang="en-US" altLang="zh-CN" sz="2400" dirty="0" err="1"/>
              <a:t>Mainboard</a:t>
            </a:r>
            <a:endParaRPr lang="en-US" altLang="zh-CN" sz="2400" dirty="0"/>
          </a:p>
          <a:p>
            <a:pPr lvl="2" eaLnBrk="1" hangingPunct="1"/>
            <a:r>
              <a:rPr lang="zh-CN" altLang="en-US" sz="2000" dirty="0"/>
              <a:t>主机板、系统板、逻辑板、母板、底板</a:t>
            </a:r>
            <a:endParaRPr lang="en-US" altLang="zh-CN" sz="2000" dirty="0"/>
          </a:p>
          <a:p>
            <a:pPr lvl="2" eaLnBrk="1" hangingPunct="1"/>
            <a:r>
              <a:rPr lang="zh-CN" altLang="en-US" sz="2000" dirty="0"/>
              <a:t>最主要的器件为芯片组，以及各种接口（</a:t>
            </a:r>
            <a:r>
              <a:rPr lang="en-US" altLang="zh-CN" sz="2000" dirty="0"/>
              <a:t>CPU</a:t>
            </a:r>
            <a:r>
              <a:rPr lang="zh-CN" altLang="en-US" sz="2000" dirty="0"/>
              <a:t>插槽、硬盘插槽、内存插槽、</a:t>
            </a:r>
            <a:r>
              <a:rPr lang="en-US" altLang="zh-CN" sz="2000" dirty="0" err="1"/>
              <a:t>PCIE</a:t>
            </a:r>
            <a:r>
              <a:rPr lang="zh-CN" altLang="en-US" sz="2000" dirty="0"/>
              <a:t>插槽等）</a:t>
            </a:r>
          </a:p>
        </p:txBody>
      </p:sp>
    </p:spTree>
  </p:cSld>
  <p:clrMapOvr>
    <a:masterClrMapping/>
  </p:clrMapOvr>
  <p:transition spd="med">
    <p:random/>
    <p:sndAc>
      <p:stSnd>
        <p:snd r:embed="rId2" name="chimes.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北桥</a:t>
            </a:r>
            <a:r>
              <a:rPr lang="en-US" altLang="zh-CN" dirty="0" err="1"/>
              <a:t>NorthBridge</a:t>
            </a:r>
            <a:endParaRPr lang="zh-CN" altLang="en-US" dirty="0"/>
          </a:p>
        </p:txBody>
      </p:sp>
      <p:sp>
        <p:nvSpPr>
          <p:cNvPr id="69635" name="内容占位符 2"/>
          <p:cNvSpPr>
            <a:spLocks noGrp="1"/>
          </p:cNvSpPr>
          <p:nvPr>
            <p:ph idx="1"/>
          </p:nvPr>
        </p:nvSpPr>
        <p:spPr>
          <a:xfrm>
            <a:off x="1487488" y="1712955"/>
            <a:ext cx="8578850" cy="4573588"/>
          </a:xfrm>
        </p:spPr>
        <p:txBody>
          <a:bodyPr>
            <a:normAutofit lnSpcReduction="10000"/>
          </a:bodyPr>
          <a:lstStyle/>
          <a:p>
            <a:pPr eaLnBrk="1" hangingPunct="1"/>
            <a:r>
              <a:rPr lang="zh-CN" altLang="en-US" sz="2400" dirty="0"/>
              <a:t>也称为主桥（</a:t>
            </a:r>
            <a:r>
              <a:rPr lang="en-US" altLang="zh-CN" sz="2400" dirty="0" err="1"/>
              <a:t>HostBridge</a:t>
            </a:r>
            <a:r>
              <a:rPr lang="zh-CN" altLang="en-US" sz="2400" dirty="0"/>
              <a:t>），处理高速信号</a:t>
            </a:r>
            <a:endParaRPr lang="en-US" altLang="zh-CN" sz="2400" dirty="0"/>
          </a:p>
          <a:p>
            <a:pPr eaLnBrk="1" hangingPunct="1"/>
            <a:r>
              <a:rPr lang="zh-CN" altLang="en-US" sz="2400" dirty="0"/>
              <a:t>接口：</a:t>
            </a:r>
            <a:r>
              <a:rPr lang="en-US" altLang="zh-CN" sz="2400" dirty="0"/>
              <a:t>CPU</a:t>
            </a:r>
            <a:r>
              <a:rPr lang="zh-CN" altLang="en-US" sz="2400" dirty="0"/>
              <a:t>、内存、</a:t>
            </a:r>
            <a:r>
              <a:rPr lang="en-US" altLang="zh-CN" sz="2400" dirty="0" err="1"/>
              <a:t>AGP</a:t>
            </a:r>
            <a:r>
              <a:rPr lang="zh-CN" altLang="en-US" sz="2400" dirty="0"/>
              <a:t>或</a:t>
            </a:r>
            <a:r>
              <a:rPr lang="en-US" altLang="zh-CN" sz="2400" dirty="0"/>
              <a:t>PCI Express</a:t>
            </a:r>
            <a:r>
              <a:rPr lang="zh-CN" altLang="en-US" sz="2400" dirty="0"/>
              <a:t>的端口</a:t>
            </a:r>
            <a:endParaRPr lang="en-US" altLang="zh-CN" sz="2400" dirty="0"/>
          </a:p>
          <a:p>
            <a:pPr eaLnBrk="1" hangingPunct="1"/>
            <a:r>
              <a:rPr lang="zh-CN" altLang="en-US" sz="2400" dirty="0"/>
              <a:t>控制内存</a:t>
            </a:r>
            <a:endParaRPr lang="en-US" altLang="zh-CN" sz="2400" dirty="0"/>
          </a:p>
          <a:p>
            <a:pPr lvl="1" eaLnBrk="1" hangingPunct="1"/>
            <a:r>
              <a:rPr lang="en-US" altLang="zh-CN" sz="2000" dirty="0"/>
              <a:t>Intel </a:t>
            </a:r>
            <a:r>
              <a:rPr lang="en-US" altLang="zh-CN" sz="2000" dirty="0" err="1"/>
              <a:t>i7</a:t>
            </a:r>
            <a:r>
              <a:rPr lang="zh-CN" altLang="en-US" sz="2000" dirty="0"/>
              <a:t>后，</a:t>
            </a:r>
            <a:r>
              <a:rPr lang="en-US" altLang="zh-CN" sz="2000" dirty="0"/>
              <a:t>AMD </a:t>
            </a:r>
            <a:r>
              <a:rPr lang="en-US" altLang="zh-CN" sz="2000" dirty="0" err="1"/>
              <a:t>K8</a:t>
            </a:r>
            <a:r>
              <a:rPr lang="zh-CN" altLang="en-US" sz="2000" dirty="0"/>
              <a:t>后，在</a:t>
            </a:r>
            <a:r>
              <a:rPr lang="en-US" altLang="zh-CN" sz="2000" dirty="0" err="1"/>
              <a:t>cpu</a:t>
            </a:r>
            <a:r>
              <a:rPr lang="zh-CN" altLang="en-US" sz="2000" dirty="0"/>
              <a:t>中集成了内存控制器，北桥不需要控制内存</a:t>
            </a:r>
            <a:endParaRPr lang="en-US" altLang="zh-CN" sz="2000" dirty="0"/>
          </a:p>
          <a:p>
            <a:pPr eaLnBrk="1" hangingPunct="1"/>
            <a:r>
              <a:rPr lang="zh-CN" altLang="en-US" sz="2400" dirty="0"/>
              <a:t>前端总线（</a:t>
            </a:r>
            <a:r>
              <a:rPr lang="en-US" altLang="zh-CN" sz="2400" dirty="0"/>
              <a:t>FSB</a:t>
            </a:r>
            <a:r>
              <a:rPr lang="zh-CN" altLang="en-US" sz="2400" dirty="0"/>
              <a:t>，</a:t>
            </a:r>
            <a:r>
              <a:rPr lang="en-US" altLang="zh-CN" sz="2400" dirty="0"/>
              <a:t>Front Side Bus</a:t>
            </a:r>
            <a:r>
              <a:rPr lang="zh-CN" altLang="en-US" sz="2400" dirty="0"/>
              <a:t>）</a:t>
            </a:r>
            <a:endParaRPr lang="en-US" altLang="zh-CN" sz="2400" dirty="0"/>
          </a:p>
          <a:p>
            <a:pPr lvl="1" eaLnBrk="1" hangingPunct="1"/>
            <a:r>
              <a:rPr lang="zh-CN" altLang="en-US" sz="2000" dirty="0"/>
              <a:t>负责中央处理器和北桥芯片间的数据传递</a:t>
            </a:r>
            <a:endParaRPr lang="en-US" altLang="zh-CN" sz="2000" dirty="0"/>
          </a:p>
          <a:p>
            <a:pPr eaLnBrk="1" hangingPunct="1"/>
            <a:r>
              <a:rPr lang="zh-CN" altLang="en-US" sz="2400" dirty="0"/>
              <a:t>时钟频率速度计算</a:t>
            </a:r>
            <a:endParaRPr lang="en-US" altLang="zh-CN" sz="2400" dirty="0"/>
          </a:p>
          <a:p>
            <a:pPr lvl="1" eaLnBrk="1" hangingPunct="1"/>
            <a:r>
              <a:rPr lang="zh-CN" altLang="en-US" sz="2000" dirty="0"/>
              <a:t>传统：时钟频率速度</a:t>
            </a:r>
            <a:r>
              <a:rPr lang="en-US" altLang="zh-CN" sz="2000" dirty="0"/>
              <a:t>=</a:t>
            </a:r>
            <a:r>
              <a:rPr lang="zh-CN" altLang="en-US" sz="2000" dirty="0"/>
              <a:t>外频（前端总线、</a:t>
            </a:r>
            <a:r>
              <a:rPr lang="en-US" altLang="zh-CN" sz="2000" dirty="0"/>
              <a:t>FSB</a:t>
            </a:r>
            <a:r>
              <a:rPr lang="zh-CN" altLang="en-US" sz="2000" dirty="0"/>
              <a:t>）*倍频系数</a:t>
            </a:r>
            <a:endParaRPr lang="en-US" altLang="zh-CN" sz="2000" dirty="0"/>
          </a:p>
          <a:p>
            <a:pPr lvl="1" eaLnBrk="1" hangingPunct="1"/>
            <a:r>
              <a:rPr lang="zh-CN" altLang="en-US" sz="2000" dirty="0"/>
              <a:t>现在系统总线、前端总线（外频、</a:t>
            </a:r>
            <a:r>
              <a:rPr lang="en-US" altLang="zh-CN" sz="2000" dirty="0"/>
              <a:t>FSB</a:t>
            </a:r>
            <a:r>
              <a:rPr lang="zh-CN" altLang="en-US" sz="2000" dirty="0"/>
              <a:t>）速率不一样</a:t>
            </a:r>
            <a:endParaRPr lang="en-US" altLang="zh-CN" sz="2000" dirty="0"/>
          </a:p>
          <a:p>
            <a:pPr lvl="2" eaLnBrk="1" hangingPunct="1"/>
            <a:r>
              <a:rPr lang="zh-CN" altLang="en-US" sz="1800" dirty="0"/>
              <a:t>时钟频率速度</a:t>
            </a:r>
            <a:r>
              <a:rPr lang="en-US" altLang="zh-CN" sz="1800" dirty="0"/>
              <a:t>=</a:t>
            </a:r>
            <a:r>
              <a:rPr lang="zh-CN" altLang="en-US" sz="1800" dirty="0"/>
              <a:t>系统总线*倍频系数</a:t>
            </a:r>
            <a:endParaRPr lang="en-US" altLang="zh-CN" sz="1800" dirty="0"/>
          </a:p>
          <a:p>
            <a:pPr lvl="2" eaLnBrk="1" hangingPunct="1"/>
            <a:r>
              <a:rPr lang="zh-CN" altLang="en-US" sz="1800" dirty="0"/>
              <a:t>例如</a:t>
            </a:r>
            <a:r>
              <a:rPr lang="en-US" altLang="zh-CN" sz="1800" dirty="0"/>
              <a:t>Intel CPU</a:t>
            </a:r>
            <a:r>
              <a:rPr lang="zh-CN" altLang="en-US" sz="1800" dirty="0"/>
              <a:t>使用了</a:t>
            </a:r>
            <a:r>
              <a:rPr lang="en-US" altLang="zh-CN" sz="1800" dirty="0" err="1"/>
              <a:t>QDR</a:t>
            </a:r>
            <a:r>
              <a:rPr lang="zh-CN" altLang="en-US" sz="1800" dirty="0"/>
              <a:t>（</a:t>
            </a:r>
            <a:r>
              <a:rPr lang="en-US" altLang="zh-CN" sz="1800" dirty="0"/>
              <a:t>Quad Date Rate</a:t>
            </a:r>
            <a:r>
              <a:rPr lang="zh-CN" altLang="en-US" sz="1800" dirty="0"/>
              <a:t>）技术</a:t>
            </a:r>
            <a:endParaRPr lang="en-US" altLang="zh-CN" sz="1800" dirty="0"/>
          </a:p>
          <a:p>
            <a:pPr lvl="3" eaLnBrk="1" hangingPunct="1"/>
            <a:r>
              <a:rPr lang="zh-CN" altLang="en-US" sz="1600" dirty="0"/>
              <a:t>前端总线</a:t>
            </a:r>
            <a:r>
              <a:rPr lang="en-US" altLang="zh-CN" sz="1600" dirty="0"/>
              <a:t>=</a:t>
            </a:r>
            <a:r>
              <a:rPr lang="zh-CN" altLang="en-US" sz="1600" dirty="0"/>
              <a:t>系统总线*</a:t>
            </a:r>
            <a:r>
              <a:rPr lang="en-US" altLang="zh-CN" sz="1600" dirty="0"/>
              <a:t>4</a:t>
            </a:r>
            <a:endParaRPr lang="zh-CN" altLang="en-US" dirty="0"/>
          </a:p>
        </p:txBody>
      </p:sp>
    </p:spTree>
  </p:cSld>
  <p:clrMapOvr>
    <a:masterClrMapping/>
  </p:clrMapOvr>
  <p:transition spd="med">
    <p:random/>
    <p:sndAc>
      <p:stSnd>
        <p:snd r:embed="rId2" name="chimes.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北桥相关概念</a:t>
            </a:r>
          </a:p>
        </p:txBody>
      </p:sp>
      <p:sp>
        <p:nvSpPr>
          <p:cNvPr id="3" name="内容占位符 2"/>
          <p:cNvSpPr>
            <a:spLocks noGrp="1"/>
          </p:cNvSpPr>
          <p:nvPr>
            <p:ph idx="1"/>
          </p:nvPr>
        </p:nvSpPr>
        <p:spPr>
          <a:xfrm>
            <a:off x="1981200" y="1341439"/>
            <a:ext cx="8229600" cy="4573587"/>
          </a:xfrm>
        </p:spPr>
        <p:txBody>
          <a:bodyPr/>
          <a:lstStyle/>
          <a:p>
            <a:pPr eaLnBrk="1" hangingPunct="1">
              <a:defRPr/>
            </a:pPr>
            <a:r>
              <a:rPr lang="zh-CN" altLang="en-US" sz="2400" dirty="0"/>
              <a:t>后端总线（</a:t>
            </a:r>
            <a:r>
              <a:rPr lang="en-US" altLang="zh-CN" sz="2400" dirty="0"/>
              <a:t>Back Side Bus</a:t>
            </a:r>
            <a:r>
              <a:rPr lang="zh-CN" altLang="en-US" sz="2400" dirty="0"/>
              <a:t>）</a:t>
            </a:r>
            <a:endParaRPr lang="en-US" altLang="zh-CN" sz="2400" dirty="0"/>
          </a:p>
          <a:p>
            <a:pPr lvl="1" eaLnBrk="1" hangingPunct="1">
              <a:defRPr/>
            </a:pPr>
            <a:r>
              <a:rPr lang="zh-CN" altLang="en-US" sz="1800" dirty="0">
                <a:cs typeface="+mn-cs"/>
              </a:rPr>
              <a:t>带有</a:t>
            </a:r>
            <a:r>
              <a:rPr lang="en-US" altLang="zh-CN" sz="1800" dirty="0">
                <a:cs typeface="+mn-cs"/>
              </a:rPr>
              <a:t>L2</a:t>
            </a:r>
            <a:r>
              <a:rPr lang="zh-CN" altLang="en-US" sz="1800" dirty="0">
                <a:cs typeface="+mn-cs"/>
              </a:rPr>
              <a:t>和</a:t>
            </a:r>
            <a:r>
              <a:rPr lang="en-US" altLang="zh-CN" sz="1800" dirty="0">
                <a:cs typeface="+mn-cs"/>
              </a:rPr>
              <a:t>L3</a:t>
            </a:r>
            <a:r>
              <a:rPr lang="zh-CN" altLang="en-US" sz="1800" dirty="0">
                <a:cs typeface="+mn-cs"/>
              </a:rPr>
              <a:t>缓存</a:t>
            </a:r>
            <a:r>
              <a:rPr lang="en-US" altLang="zh-CN" sz="1800" dirty="0">
                <a:cs typeface="+mn-cs"/>
              </a:rPr>
              <a:t>(Cache)</a:t>
            </a:r>
            <a:r>
              <a:rPr lang="zh-CN" altLang="en-US" sz="1800" dirty="0">
                <a:cs typeface="+mn-cs"/>
              </a:rPr>
              <a:t>的计算机，通过</a:t>
            </a:r>
            <a:r>
              <a:rPr lang="en-US" altLang="zh-CN" sz="1800" dirty="0">
                <a:cs typeface="+mn-cs"/>
              </a:rPr>
              <a:t>BSB</a:t>
            </a:r>
            <a:r>
              <a:rPr lang="zh-CN" altLang="en-US" sz="1800" dirty="0">
                <a:cs typeface="+mn-cs"/>
              </a:rPr>
              <a:t>实现这些缓存和中央处理器的连接，此总线的数据传输速率总是高于前端总线</a:t>
            </a:r>
            <a:endParaRPr lang="en-US" altLang="zh-CN" sz="1800" dirty="0">
              <a:cs typeface="+mn-cs"/>
            </a:endParaRPr>
          </a:p>
          <a:p>
            <a:pPr eaLnBrk="1" hangingPunct="1">
              <a:defRPr/>
            </a:pPr>
            <a:r>
              <a:rPr lang="en-US" altLang="zh-CN" sz="2400" dirty="0"/>
              <a:t>Intel QPI</a:t>
            </a:r>
          </a:p>
          <a:p>
            <a:pPr lvl="1" eaLnBrk="1" hangingPunct="1">
              <a:defRPr/>
            </a:pPr>
            <a:r>
              <a:rPr lang="zh-CN" altLang="en-US" sz="2000" dirty="0"/>
              <a:t>快速通道互联</a:t>
            </a:r>
            <a:r>
              <a:rPr lang="en-US" altLang="zh-CN" sz="2000" dirty="0" err="1"/>
              <a:t>QuickPath</a:t>
            </a:r>
            <a:r>
              <a:rPr lang="en-US" altLang="zh-CN" sz="2000" dirty="0"/>
              <a:t> Interconnect</a:t>
            </a:r>
          </a:p>
          <a:p>
            <a:pPr lvl="1" eaLnBrk="1" hangingPunct="1">
              <a:defRPr/>
            </a:pPr>
            <a:r>
              <a:rPr lang="zh-CN" altLang="en-US" sz="2000" dirty="0"/>
              <a:t>点到点连接技术</a:t>
            </a:r>
            <a:endParaRPr lang="en-US" altLang="zh-CN" sz="2000" dirty="0"/>
          </a:p>
          <a:p>
            <a:pPr lvl="1" eaLnBrk="1" hangingPunct="1">
              <a:defRPr/>
            </a:pPr>
            <a:r>
              <a:rPr lang="en-US" altLang="zh-CN" sz="2000" dirty="0"/>
              <a:t>20</a:t>
            </a:r>
            <a:r>
              <a:rPr lang="zh-CN" altLang="en-US" sz="2000" dirty="0"/>
              <a:t>位宽的</a:t>
            </a:r>
            <a:r>
              <a:rPr lang="en-US" altLang="zh-CN" sz="2000" dirty="0"/>
              <a:t>QPI</a:t>
            </a:r>
            <a:r>
              <a:rPr lang="zh-CN" altLang="en-US" sz="2000" dirty="0"/>
              <a:t>连接带宽可达每秒</a:t>
            </a:r>
            <a:r>
              <a:rPr lang="en-US" altLang="zh-CN" sz="2000" dirty="0"/>
              <a:t>25.6GB</a:t>
            </a:r>
            <a:r>
              <a:rPr lang="zh-CN" altLang="en-US" sz="2000" dirty="0"/>
              <a:t>，峰值带宽可达</a:t>
            </a:r>
            <a:r>
              <a:rPr lang="en-US" altLang="zh-CN" sz="2000" dirty="0"/>
              <a:t>96GB/s</a:t>
            </a:r>
          </a:p>
          <a:p>
            <a:pPr lvl="1" eaLnBrk="1" hangingPunct="1">
              <a:defRPr/>
            </a:pPr>
            <a:r>
              <a:rPr lang="zh-CN" altLang="en-US" sz="2000" dirty="0"/>
              <a:t>酷睿</a:t>
            </a:r>
            <a:r>
              <a:rPr lang="en-US" altLang="zh-CN" sz="2000" dirty="0"/>
              <a:t>i</a:t>
            </a:r>
            <a:r>
              <a:rPr lang="zh-CN" altLang="en-US" sz="2000" dirty="0"/>
              <a:t>后使用</a:t>
            </a:r>
            <a:r>
              <a:rPr lang="en-US" altLang="zh-CN" sz="2000" dirty="0"/>
              <a:t>QPI</a:t>
            </a:r>
            <a:r>
              <a:rPr lang="zh-CN" altLang="en-US" sz="2000" dirty="0"/>
              <a:t>，放弃</a:t>
            </a:r>
            <a:r>
              <a:rPr lang="en-US" altLang="zh-CN" sz="2000" dirty="0"/>
              <a:t>FSB</a:t>
            </a:r>
            <a:r>
              <a:rPr lang="zh-CN" altLang="en-US" sz="2000" dirty="0"/>
              <a:t>，</a:t>
            </a:r>
            <a:endParaRPr lang="en-US" altLang="zh-CN" sz="2000" dirty="0"/>
          </a:p>
          <a:p>
            <a:pPr eaLnBrk="1" hangingPunct="1">
              <a:defRPr/>
            </a:pPr>
            <a:r>
              <a:rPr lang="en-US" altLang="zh-CN" sz="2400" dirty="0"/>
              <a:t>AMD HT</a:t>
            </a:r>
          </a:p>
          <a:p>
            <a:pPr lvl="1" eaLnBrk="1" hangingPunct="1">
              <a:defRPr/>
            </a:pPr>
            <a:r>
              <a:rPr lang="en-US" altLang="zh-CN" sz="2000" dirty="0" err="1"/>
              <a:t>HyperTransport</a:t>
            </a:r>
            <a:endParaRPr lang="en-US" altLang="zh-CN" dirty="0"/>
          </a:p>
          <a:p>
            <a:pPr lvl="1" eaLnBrk="1" hangingPunct="1">
              <a:defRPr/>
            </a:pPr>
            <a:r>
              <a:rPr lang="zh-CN" altLang="en-US" sz="2000" dirty="0"/>
              <a:t>端到端的总线技术</a:t>
            </a:r>
            <a:endParaRPr lang="en-US" altLang="zh-CN" sz="2000" dirty="0"/>
          </a:p>
          <a:p>
            <a:pPr lvl="1" eaLnBrk="1" hangingPunct="1">
              <a:defRPr/>
            </a:pPr>
            <a:r>
              <a:rPr lang="en-US" altLang="zh-CN" sz="2000" dirty="0"/>
              <a:t>HT3.0</a:t>
            </a:r>
            <a:r>
              <a:rPr lang="zh-CN" altLang="en-US" sz="2000" dirty="0"/>
              <a:t>在</a:t>
            </a:r>
            <a:r>
              <a:rPr lang="en-US" altLang="zh-CN" sz="2000" dirty="0"/>
              <a:t>2.6GHz</a:t>
            </a:r>
            <a:r>
              <a:rPr lang="zh-CN" altLang="en-US" sz="2000" dirty="0"/>
              <a:t>高频率</a:t>
            </a:r>
            <a:r>
              <a:rPr lang="en-US" altLang="zh-CN" sz="2000" dirty="0"/>
              <a:t>32bit</a:t>
            </a:r>
            <a:r>
              <a:rPr lang="zh-CN" altLang="en-US" sz="2000" dirty="0"/>
              <a:t>高位宽运行模式下，可提供高达</a:t>
            </a:r>
            <a:r>
              <a:rPr lang="en-US" altLang="zh-CN" sz="2000" dirty="0"/>
              <a:t>41.6GB/s</a:t>
            </a:r>
            <a:r>
              <a:rPr lang="zh-CN" altLang="en-US" sz="2000" dirty="0"/>
              <a:t>的总线带宽</a:t>
            </a:r>
          </a:p>
          <a:p>
            <a:pPr lvl="1" eaLnBrk="1" hangingPunct="1">
              <a:defRPr/>
            </a:pPr>
            <a:endParaRPr lang="zh-CN" altLang="en-US" sz="1800" dirty="0"/>
          </a:p>
          <a:p>
            <a:pPr eaLnBrk="1" hangingPunct="1">
              <a:defRPr/>
            </a:pPr>
            <a:endParaRPr lang="zh-CN" altLang="en-US" dirty="0"/>
          </a:p>
        </p:txBody>
      </p:sp>
    </p:spTree>
  </p:cSld>
  <p:clrMapOvr>
    <a:masterClrMapping/>
  </p:clrMapOvr>
  <p:transition spd="med">
    <p:random/>
    <p:sndAc>
      <p:stSnd>
        <p:snd r:embed="rId2" name="chimes.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南桥</a:t>
            </a:r>
            <a:r>
              <a:rPr lang="en-US" altLang="zh-CN" dirty="0"/>
              <a:t>South Bridge</a:t>
            </a:r>
            <a:endParaRPr lang="zh-CN" altLang="en-US" dirty="0"/>
          </a:p>
        </p:txBody>
      </p:sp>
      <p:sp>
        <p:nvSpPr>
          <p:cNvPr id="71683" name="内容占位符 2"/>
          <p:cNvSpPr>
            <a:spLocks noGrp="1"/>
          </p:cNvSpPr>
          <p:nvPr>
            <p:ph idx="1"/>
          </p:nvPr>
        </p:nvSpPr>
        <p:spPr/>
        <p:txBody>
          <a:bodyPr/>
          <a:lstStyle/>
          <a:p>
            <a:pPr eaLnBrk="1" hangingPunct="1"/>
            <a:r>
              <a:rPr lang="zh-CN" altLang="en-US"/>
              <a:t>负责控制主板的输入输出部分，</a:t>
            </a:r>
            <a:endParaRPr lang="en-US" altLang="zh-CN"/>
          </a:p>
          <a:p>
            <a:pPr lvl="1" eaLnBrk="1" hangingPunct="1"/>
            <a:r>
              <a:rPr lang="en-US" altLang="zh-CN"/>
              <a:t>PCI</a:t>
            </a:r>
            <a:r>
              <a:rPr lang="zh-CN" altLang="en-US"/>
              <a:t>总线、</a:t>
            </a:r>
            <a:r>
              <a:rPr lang="en-US" altLang="zh-CN"/>
              <a:t>USB</a:t>
            </a:r>
            <a:r>
              <a:rPr lang="zh-CN" altLang="en-US"/>
              <a:t>、</a:t>
            </a:r>
            <a:r>
              <a:rPr lang="en-US" altLang="zh-CN"/>
              <a:t>LAN</a:t>
            </a:r>
            <a:r>
              <a:rPr lang="zh-CN" altLang="en-US"/>
              <a:t>、</a:t>
            </a:r>
            <a:r>
              <a:rPr lang="en-US" altLang="zh-CN"/>
              <a:t>ATA</a:t>
            </a:r>
            <a:r>
              <a:rPr lang="zh-CN" altLang="en-US"/>
              <a:t>、</a:t>
            </a:r>
            <a:r>
              <a:rPr lang="en-US" altLang="zh-CN"/>
              <a:t>SATA</a:t>
            </a:r>
            <a:r>
              <a:rPr lang="zh-CN" altLang="en-US"/>
              <a:t>、音频控制器、键盘控制器、实时时钟控制器、高级电源管理等</a:t>
            </a:r>
          </a:p>
        </p:txBody>
      </p:sp>
    </p:spTree>
  </p:cSld>
  <p:clrMapOvr>
    <a:masterClrMapping/>
  </p:clrMapOvr>
  <p:transition spd="med">
    <p:random/>
    <p:sndAc>
      <p:stSnd>
        <p:snd r:embed="rId2" name="chimes.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2412E-64BF-024D-3BA4-245F695BE15B}"/>
              </a:ext>
            </a:extLst>
          </p:cNvPr>
          <p:cNvSpPr>
            <a:spLocks noGrp="1"/>
          </p:cNvSpPr>
          <p:nvPr>
            <p:ph type="title"/>
          </p:nvPr>
        </p:nvSpPr>
        <p:spPr>
          <a:xfrm>
            <a:off x="1055440" y="2924944"/>
            <a:ext cx="10515600" cy="1325563"/>
          </a:xfrm>
        </p:spPr>
        <p:txBody>
          <a:bodyPr/>
          <a:lstStyle/>
          <a:p>
            <a:pPr algn="ctr"/>
            <a:r>
              <a:rPr lang="en-US" altLang="zh-CN" sz="4400" b="1" dirty="0">
                <a:solidFill>
                  <a:schemeClr val="accent1"/>
                </a:solidFill>
              </a:rPr>
              <a:t>6 </a:t>
            </a:r>
            <a:r>
              <a:rPr lang="en-US" altLang="zh-CN" sz="4400" b="1" dirty="0">
                <a:solidFill>
                  <a:srgbClr val="FF0000"/>
                </a:solidFill>
              </a:rPr>
              <a:t> Interfacing </a:t>
            </a:r>
            <a:r>
              <a:rPr lang="en-US" altLang="zh-CN" sz="4400" b="1" dirty="0">
                <a:solidFill>
                  <a:schemeClr val="accent1"/>
                </a:solidFill>
              </a:rPr>
              <a:t>I/O Devices to the Processor, Memory, and Operating System </a:t>
            </a:r>
            <a:endParaRPr lang="zh-CN" altLang="en-US" b="1" dirty="0">
              <a:solidFill>
                <a:schemeClr val="accent1"/>
              </a:solidFill>
            </a:endParaRPr>
          </a:p>
        </p:txBody>
      </p:sp>
    </p:spTree>
    <p:extLst>
      <p:ext uri="{BB962C8B-B14F-4D97-AF65-F5344CB8AC3E}">
        <p14:creationId xmlns:p14="http://schemas.microsoft.com/office/powerpoint/2010/main" val="477395285"/>
      </p:ext>
    </p:extLst>
  </p:cSld>
  <p:clrMapOvr>
    <a:masterClrMapping/>
  </p:clrMapOvr>
  <p:transition spd="med">
    <p:random/>
    <p:sndAc>
      <p:stSnd>
        <p:snd r:embed="rId2" name="chimes.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Rot="1" noChangeArrowheads="1"/>
          </p:cNvSpPr>
          <p:nvPr>
            <p:ph idx="1"/>
          </p:nvPr>
        </p:nvSpPr>
        <p:spPr>
          <a:xfrm>
            <a:off x="677398" y="967914"/>
            <a:ext cx="10837204" cy="4922171"/>
          </a:xfrm>
        </p:spPr>
        <p:txBody>
          <a:bodyPr>
            <a:normAutofit/>
          </a:bodyPr>
          <a:lstStyle/>
          <a:p>
            <a:pPr eaLnBrk="1" hangingPunct="1"/>
            <a:r>
              <a:rPr lang="en-US" altLang="zh-CN" dirty="0">
                <a:solidFill>
                  <a:srgbClr val="000404"/>
                </a:solidFill>
                <a:latin typeface="+mj-lt"/>
              </a:rPr>
              <a:t>Three characteristics of I/O systems</a:t>
            </a:r>
          </a:p>
          <a:p>
            <a:pPr lvl="1" eaLnBrk="1" hangingPunct="1"/>
            <a:r>
              <a:rPr lang="en-US" altLang="zh-CN" dirty="0">
                <a:latin typeface="+mj-lt"/>
              </a:rPr>
              <a:t> </a:t>
            </a:r>
            <a:r>
              <a:rPr lang="en-US" altLang="zh-CN" dirty="0">
                <a:solidFill>
                  <a:srgbClr val="FF3300"/>
                </a:solidFill>
                <a:latin typeface="+mj-lt"/>
              </a:rPr>
              <a:t>shared </a:t>
            </a:r>
            <a:r>
              <a:rPr lang="en-US" altLang="zh-CN" dirty="0">
                <a:latin typeface="+mj-lt"/>
              </a:rPr>
              <a:t>by multiple programs using the processor.</a:t>
            </a:r>
          </a:p>
          <a:p>
            <a:pPr lvl="1" eaLnBrk="1" hangingPunct="1"/>
            <a:r>
              <a:rPr lang="en-US" altLang="zh-CN" dirty="0">
                <a:latin typeface="+mj-lt"/>
              </a:rPr>
              <a:t>often use </a:t>
            </a:r>
            <a:r>
              <a:rPr lang="en-US" altLang="zh-CN" dirty="0">
                <a:solidFill>
                  <a:srgbClr val="FF3300"/>
                </a:solidFill>
                <a:latin typeface="+mj-lt"/>
              </a:rPr>
              <a:t>interrupts </a:t>
            </a:r>
            <a:r>
              <a:rPr lang="en-US" altLang="zh-CN" dirty="0">
                <a:latin typeface="+mj-lt"/>
              </a:rPr>
              <a:t>to communicate information about I/O operations.</a:t>
            </a:r>
          </a:p>
          <a:p>
            <a:pPr lvl="1" eaLnBrk="1" hangingPunct="1"/>
            <a:r>
              <a:rPr lang="en-US" altLang="zh-CN" dirty="0">
                <a:latin typeface="+mj-lt"/>
              </a:rPr>
              <a:t> The low-level control of an I/O devices is </a:t>
            </a:r>
            <a:r>
              <a:rPr lang="en-US" altLang="zh-CN" dirty="0">
                <a:solidFill>
                  <a:srgbClr val="FF3300"/>
                </a:solidFill>
                <a:latin typeface="+mj-lt"/>
              </a:rPr>
              <a:t>complex</a:t>
            </a:r>
            <a:endParaRPr lang="en-US" altLang="zh-CN" sz="1600" dirty="0">
              <a:solidFill>
                <a:srgbClr val="FF3300"/>
              </a:solidFill>
              <a:latin typeface="+mj-lt"/>
            </a:endParaRPr>
          </a:p>
          <a:p>
            <a:pPr eaLnBrk="1" hangingPunct="1"/>
            <a:endParaRPr lang="en-US" altLang="zh-CN" dirty="0">
              <a:solidFill>
                <a:srgbClr val="000404"/>
              </a:solidFill>
              <a:latin typeface="+mj-lt"/>
            </a:endParaRPr>
          </a:p>
          <a:p>
            <a:pPr eaLnBrk="1" hangingPunct="1"/>
            <a:r>
              <a:rPr lang="en-US" altLang="zh-CN" dirty="0">
                <a:solidFill>
                  <a:srgbClr val="000404"/>
                </a:solidFill>
                <a:latin typeface="+mj-lt"/>
              </a:rPr>
              <a:t>Three types of communication are required:</a:t>
            </a:r>
          </a:p>
          <a:p>
            <a:pPr lvl="1" eaLnBrk="1" hangingPunct="1"/>
            <a:r>
              <a:rPr lang="en-US" altLang="zh-CN" sz="1600" dirty="0">
                <a:latin typeface="+mj-lt"/>
              </a:rPr>
              <a:t> </a:t>
            </a:r>
            <a:r>
              <a:rPr lang="en-US" altLang="zh-CN" dirty="0">
                <a:latin typeface="+mj-lt"/>
              </a:rPr>
              <a:t>The OS must be able to give </a:t>
            </a:r>
            <a:r>
              <a:rPr lang="en-US" altLang="zh-CN" dirty="0">
                <a:solidFill>
                  <a:srgbClr val="FF3300"/>
                </a:solidFill>
                <a:latin typeface="+mj-lt"/>
              </a:rPr>
              <a:t>commands</a:t>
            </a:r>
            <a:r>
              <a:rPr lang="en-US" altLang="zh-CN" dirty="0">
                <a:latin typeface="+mj-lt"/>
              </a:rPr>
              <a:t> to the I/O devices.</a:t>
            </a:r>
          </a:p>
          <a:p>
            <a:pPr lvl="1" eaLnBrk="1" hangingPunct="1"/>
            <a:r>
              <a:rPr lang="en-US" altLang="zh-CN" dirty="0">
                <a:latin typeface="+mj-lt"/>
              </a:rPr>
              <a:t> The device must be able to </a:t>
            </a:r>
            <a:r>
              <a:rPr lang="en-US" altLang="zh-CN" dirty="0">
                <a:solidFill>
                  <a:srgbClr val="FF3300"/>
                </a:solidFill>
                <a:latin typeface="+mj-lt"/>
              </a:rPr>
              <a:t>notify</a:t>
            </a:r>
            <a:r>
              <a:rPr lang="en-US" altLang="zh-CN" dirty="0">
                <a:latin typeface="+mj-lt"/>
              </a:rPr>
              <a:t> the OS, when I/O device </a:t>
            </a:r>
            <a:r>
              <a:rPr lang="en-US" altLang="zh-CN" dirty="0">
                <a:solidFill>
                  <a:srgbClr val="FF3300"/>
                </a:solidFill>
                <a:latin typeface="+mj-lt"/>
              </a:rPr>
              <a:t>completed</a:t>
            </a:r>
            <a:r>
              <a:rPr lang="en-US" altLang="zh-CN" dirty="0">
                <a:latin typeface="+mj-lt"/>
              </a:rPr>
              <a:t> an operation or has encountered an </a:t>
            </a:r>
            <a:r>
              <a:rPr lang="en-US" altLang="zh-CN" dirty="0">
                <a:solidFill>
                  <a:srgbClr val="FF3300"/>
                </a:solidFill>
                <a:latin typeface="+mj-lt"/>
              </a:rPr>
              <a:t>error</a:t>
            </a:r>
            <a:r>
              <a:rPr lang="en-US" altLang="zh-CN" dirty="0">
                <a:latin typeface="+mj-lt"/>
              </a:rPr>
              <a:t>. </a:t>
            </a:r>
          </a:p>
          <a:p>
            <a:pPr lvl="1" eaLnBrk="1" hangingPunct="1"/>
            <a:r>
              <a:rPr lang="en-US" altLang="zh-CN" dirty="0">
                <a:latin typeface="+mj-lt"/>
              </a:rPr>
              <a:t> Data must be </a:t>
            </a:r>
            <a:r>
              <a:rPr lang="en-US" altLang="zh-CN" dirty="0">
                <a:solidFill>
                  <a:schemeClr val="accent1"/>
                </a:solidFill>
                <a:latin typeface="+mj-lt"/>
              </a:rPr>
              <a:t>transferred</a:t>
            </a:r>
            <a:r>
              <a:rPr lang="en-US" altLang="zh-CN" dirty="0">
                <a:latin typeface="+mj-lt"/>
              </a:rPr>
              <a:t> between memory and an I/O device</a:t>
            </a:r>
          </a:p>
        </p:txBody>
      </p:sp>
    </p:spTree>
  </p:cSld>
  <p:clrMapOvr>
    <a:masterClrMapping/>
  </p:clrMapOvr>
  <p:transition spd="med">
    <p:random/>
    <p:sndAc>
      <p:stSnd>
        <p:snd r:embed="rId2" name="chimes.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672" y="103174"/>
            <a:ext cx="10515600" cy="1325563"/>
          </a:xfrm>
        </p:spPr>
        <p:txBody>
          <a:bodyPr/>
          <a:lstStyle/>
          <a:p>
            <a:pPr>
              <a:defRPr/>
            </a:pPr>
            <a:r>
              <a:rPr lang="en-US" altLang="zh-CN" sz="2800" dirty="0"/>
              <a:t>Giving Commands to I/O Devices </a:t>
            </a:r>
            <a:br>
              <a:rPr lang="en-US" altLang="zh-CN" sz="2800" dirty="0"/>
            </a:br>
            <a:r>
              <a:rPr lang="en-US" altLang="zh-CN" sz="2800" dirty="0">
                <a:solidFill>
                  <a:srgbClr val="000404"/>
                </a:solidFill>
              </a:rPr>
              <a:t> </a:t>
            </a:r>
            <a:r>
              <a:rPr lang="en-US" altLang="zh-CN" sz="2800" dirty="0">
                <a:solidFill>
                  <a:srgbClr val="0000FF"/>
                </a:solidFill>
              </a:rPr>
              <a:t>--</a:t>
            </a:r>
            <a:r>
              <a:rPr lang="en-US" altLang="zh-CN" sz="2000" dirty="0">
                <a:solidFill>
                  <a:srgbClr val="0000FF"/>
                </a:solidFill>
              </a:rPr>
              <a:t>Two methods used to address the device</a:t>
            </a:r>
            <a:endParaRPr lang="zh-CN" altLang="en-US" sz="2800" dirty="0">
              <a:solidFill>
                <a:srgbClr val="0000FF"/>
              </a:solidFill>
            </a:endParaRPr>
          </a:p>
        </p:txBody>
      </p:sp>
      <p:sp>
        <p:nvSpPr>
          <p:cNvPr id="73731" name="内容占位符 2"/>
          <p:cNvSpPr>
            <a:spLocks noGrp="1"/>
          </p:cNvSpPr>
          <p:nvPr>
            <p:ph idx="1"/>
          </p:nvPr>
        </p:nvSpPr>
        <p:spPr>
          <a:xfrm>
            <a:off x="1631504" y="1455395"/>
            <a:ext cx="9721080" cy="3845814"/>
          </a:xfrm>
        </p:spPr>
        <p:txBody>
          <a:bodyPr/>
          <a:lstStyle/>
          <a:p>
            <a:pPr marL="0" indent="0" eaLnBrk="1" hangingPunct="1">
              <a:buNone/>
            </a:pPr>
            <a:r>
              <a:rPr lang="en-US" altLang="zh-CN" sz="2400" b="1" dirty="0">
                <a:solidFill>
                  <a:srgbClr val="0000FF"/>
                </a:solidFill>
              </a:rPr>
              <a:t>memory-mapped I/O </a:t>
            </a:r>
          </a:p>
          <a:p>
            <a:pPr lvl="1" eaLnBrk="1" hangingPunct="1"/>
            <a:r>
              <a:rPr lang="zh-CN" altLang="en-US" sz="2000" dirty="0"/>
              <a:t>一种</a:t>
            </a:r>
            <a:r>
              <a:rPr lang="en-US" altLang="zh-CN" sz="2000" dirty="0"/>
              <a:t>I/O</a:t>
            </a:r>
            <a:r>
              <a:rPr lang="zh-CN" altLang="en-US" sz="2000" dirty="0"/>
              <a:t>方案，其中地址空间的一部分被分配给</a:t>
            </a:r>
            <a:r>
              <a:rPr lang="en-US" altLang="zh-CN" sz="2000" dirty="0"/>
              <a:t>I/O</a:t>
            </a:r>
            <a:r>
              <a:rPr lang="zh-CN" altLang="en-US" sz="2000" dirty="0"/>
              <a:t>设备，对这些地址的读写被解释为对</a:t>
            </a:r>
            <a:r>
              <a:rPr lang="en-US" altLang="zh-CN" sz="2000" dirty="0"/>
              <a:t>I/O</a:t>
            </a:r>
            <a:r>
              <a:rPr lang="zh-CN" altLang="en-US" sz="2000" dirty="0"/>
              <a:t>设备的命令</a:t>
            </a:r>
            <a:endParaRPr lang="en-US" altLang="zh-CN" sz="2000" b="1" dirty="0">
              <a:solidFill>
                <a:srgbClr val="0000FF"/>
              </a:solidFill>
            </a:endParaRPr>
          </a:p>
          <a:p>
            <a:pPr marL="457200" lvl="1" indent="0" eaLnBrk="1" hangingPunct="1">
              <a:buNone/>
            </a:pPr>
            <a:r>
              <a:rPr lang="en-US" altLang="zh-CN" sz="2400" b="1" dirty="0">
                <a:solidFill>
                  <a:srgbClr val="0000FF"/>
                </a:solidFill>
              </a:rPr>
              <a:t>Special I/O instruction </a:t>
            </a:r>
          </a:p>
          <a:p>
            <a:pPr lvl="1"/>
            <a:r>
              <a:rPr lang="en-US" altLang="zh-CN" sz="2000" dirty="0">
                <a:solidFill>
                  <a:srgbClr val="0000FF"/>
                </a:solidFill>
              </a:rPr>
              <a:t>A dedicated instruction </a:t>
            </a:r>
            <a:r>
              <a:rPr lang="en-US" altLang="zh-CN" sz="2000" dirty="0"/>
              <a:t>that is used to give a command to an I/O device and that specifies both the </a:t>
            </a:r>
            <a:r>
              <a:rPr lang="en-US" altLang="zh-CN" sz="2000" dirty="0">
                <a:solidFill>
                  <a:srgbClr val="0000FF"/>
                </a:solidFill>
              </a:rPr>
              <a:t>device number </a:t>
            </a:r>
            <a:r>
              <a:rPr lang="en-US" altLang="zh-CN" sz="2000" dirty="0"/>
              <a:t>and the </a:t>
            </a:r>
            <a:r>
              <a:rPr lang="en-US" altLang="zh-CN" sz="2000" dirty="0">
                <a:solidFill>
                  <a:srgbClr val="0000FF"/>
                </a:solidFill>
              </a:rPr>
              <a:t>command word</a:t>
            </a:r>
            <a:r>
              <a:rPr lang="en-US" altLang="zh-CN" sz="2000" dirty="0"/>
              <a:t> (or the location of the command word in memory). </a:t>
            </a:r>
          </a:p>
          <a:p>
            <a:pPr lvl="1"/>
            <a:r>
              <a:rPr lang="en-US" altLang="zh-CN" sz="1600" dirty="0"/>
              <a:t>Examples:  In   al,   port;      Out   port,   al</a:t>
            </a:r>
          </a:p>
          <a:p>
            <a:r>
              <a:rPr lang="en-US" altLang="zh-CN" sz="2400" b="1" dirty="0">
                <a:solidFill>
                  <a:srgbClr val="00B0F0"/>
                </a:solidFill>
              </a:rPr>
              <a:t>command port ,data port</a:t>
            </a:r>
          </a:p>
          <a:p>
            <a:pPr lvl="1"/>
            <a:r>
              <a:rPr lang="en-US" altLang="zh-CN" sz="1800" dirty="0"/>
              <a:t>The Status register (a done bit, an error bit……)</a:t>
            </a:r>
          </a:p>
          <a:p>
            <a:pPr lvl="1"/>
            <a:r>
              <a:rPr lang="en-US" altLang="zh-CN" sz="1800" dirty="0"/>
              <a:t> The Data register, The command register</a:t>
            </a:r>
          </a:p>
          <a:p>
            <a:pPr lvl="1" eaLnBrk="1" hangingPunct="1"/>
            <a:endParaRPr lang="en-US" altLang="zh-CN" sz="2000" dirty="0"/>
          </a:p>
          <a:p>
            <a:pPr eaLnBrk="1" hangingPunct="1"/>
            <a:endParaRPr lang="zh-CN" altLang="en-US" dirty="0"/>
          </a:p>
        </p:txBody>
      </p:sp>
      <p:sp>
        <p:nvSpPr>
          <p:cNvPr id="3" name="内容占位符 2">
            <a:extLst>
              <a:ext uri="{FF2B5EF4-FFF2-40B4-BE49-F238E27FC236}">
                <a16:creationId xmlns:a16="http://schemas.microsoft.com/office/drawing/2014/main" id="{CF0894E4-9E00-CABB-ABCD-14450BA2D9C4}"/>
              </a:ext>
            </a:extLst>
          </p:cNvPr>
          <p:cNvSpPr txBox="1">
            <a:spLocks/>
          </p:cNvSpPr>
          <p:nvPr/>
        </p:nvSpPr>
        <p:spPr>
          <a:xfrm>
            <a:off x="1738908" y="5301209"/>
            <a:ext cx="9506272" cy="1171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a:t>How to know I/O information</a:t>
            </a:r>
          </a:p>
          <a:p>
            <a:pPr lvl="1" fontAlgn="auto">
              <a:spcAft>
                <a:spcPts val="0"/>
              </a:spcAft>
              <a:buFont typeface="Arial" panose="020B0604020202020204" pitchFamily="34" charset="0"/>
              <a:buNone/>
            </a:pPr>
            <a:r>
              <a:rPr lang="zh-CN" altLang="en-US"/>
              <a:t>开始→程序→附件→系统工具→系统信息</a:t>
            </a:r>
            <a:endParaRPr lang="en-US" altLang="zh-CN"/>
          </a:p>
          <a:p>
            <a:pPr fontAlgn="auto">
              <a:spcAft>
                <a:spcPts val="0"/>
              </a:spcAft>
            </a:pPr>
            <a:endParaRPr lang="zh-CN" altLang="en-US" dirty="0"/>
          </a:p>
        </p:txBody>
      </p:sp>
    </p:spTree>
  </p:cSld>
  <p:clrMapOvr>
    <a:masterClrMapping/>
  </p:clrMapOvr>
  <p:transition spd="med">
    <p:random/>
    <p:sndAc>
      <p:stSnd>
        <p:snd r:embed="rId2" name="chimes.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838200" y="1052736"/>
            <a:ext cx="10586392" cy="2520280"/>
          </a:xfrm>
        </p:spPr>
        <p:txBody>
          <a:bodyPr/>
          <a:lstStyle/>
          <a:p>
            <a:pPr eaLnBrk="1" hangingPunct="1"/>
            <a:r>
              <a:rPr lang="en-US" altLang="zh-CN" dirty="0">
                <a:solidFill>
                  <a:srgbClr val="0000FF"/>
                </a:solidFill>
              </a:rPr>
              <a:t>Reliability(</a:t>
            </a:r>
            <a:r>
              <a:rPr lang="zh-CN" altLang="en-US" dirty="0">
                <a:solidFill>
                  <a:srgbClr val="0000FF"/>
                </a:solidFill>
              </a:rPr>
              <a:t>可靠性）</a:t>
            </a:r>
            <a:endParaRPr lang="en-US" altLang="zh-CN" dirty="0">
              <a:solidFill>
                <a:srgbClr val="0000FF"/>
              </a:solidFill>
            </a:endParaRPr>
          </a:p>
          <a:p>
            <a:pPr lvl="1" eaLnBrk="1" hangingPunct="1">
              <a:lnSpc>
                <a:spcPct val="90000"/>
              </a:lnSpc>
            </a:pPr>
            <a:r>
              <a:rPr lang="en-US" altLang="zh-CN" b="1" dirty="0">
                <a:solidFill>
                  <a:schemeClr val="accent1"/>
                </a:solidFill>
              </a:rPr>
              <a:t>MTTF  </a:t>
            </a:r>
            <a:r>
              <a:rPr lang="en-US" altLang="zh-CN" i="1" dirty="0"/>
              <a:t>  mean tine to failure </a:t>
            </a:r>
            <a:r>
              <a:rPr lang="zh-CN" altLang="en-US" i="1" dirty="0"/>
              <a:t>平均无故障时间</a:t>
            </a:r>
            <a:endParaRPr lang="en-US" altLang="zh-CN" i="1" dirty="0"/>
          </a:p>
          <a:p>
            <a:pPr lvl="1" eaLnBrk="1" hangingPunct="1">
              <a:lnSpc>
                <a:spcPct val="90000"/>
              </a:lnSpc>
            </a:pPr>
            <a:r>
              <a:rPr lang="en-US" altLang="zh-CN" b="1" dirty="0">
                <a:solidFill>
                  <a:schemeClr val="accent1"/>
                </a:solidFill>
              </a:rPr>
              <a:t>MTTR </a:t>
            </a:r>
            <a:r>
              <a:rPr lang="en-US" altLang="zh-CN" i="1" dirty="0"/>
              <a:t>  mean time to repair </a:t>
            </a:r>
            <a:r>
              <a:rPr lang="zh-CN" altLang="en-US" i="1" dirty="0"/>
              <a:t>平均修复时间</a:t>
            </a:r>
            <a:endParaRPr lang="en-US" altLang="zh-CN" i="1" dirty="0"/>
          </a:p>
          <a:p>
            <a:pPr lvl="1" eaLnBrk="1" hangingPunct="1">
              <a:lnSpc>
                <a:spcPct val="90000"/>
              </a:lnSpc>
            </a:pPr>
            <a:r>
              <a:rPr lang="en-US" altLang="zh-CN" b="1" dirty="0">
                <a:solidFill>
                  <a:schemeClr val="accent1"/>
                </a:solidFill>
              </a:rPr>
              <a:t>MTBF </a:t>
            </a:r>
            <a:r>
              <a:rPr lang="en-US" altLang="zh-CN" i="1" dirty="0"/>
              <a:t>(</a:t>
            </a:r>
            <a:r>
              <a:rPr lang="en-US" altLang="zh-CN" dirty="0"/>
              <a:t>Mean Time Between Failures</a:t>
            </a:r>
            <a:r>
              <a:rPr lang="en-US" altLang="zh-CN" i="1" dirty="0"/>
              <a:t>)  </a:t>
            </a:r>
            <a:r>
              <a:rPr lang="zh-CN" altLang="en-US" i="1" dirty="0"/>
              <a:t>平均故障间隔时间</a:t>
            </a:r>
            <a:br>
              <a:rPr lang="en-US" altLang="zh-CN" i="1" dirty="0"/>
            </a:br>
            <a:r>
              <a:rPr lang="en-US" altLang="zh-CN" i="1" dirty="0"/>
              <a:t>		= </a:t>
            </a:r>
            <a:r>
              <a:rPr lang="en-US" altLang="zh-CN" i="1" dirty="0" err="1"/>
              <a:t>MTTF</a:t>
            </a:r>
            <a:r>
              <a:rPr lang="en-US" altLang="zh-CN" i="1" dirty="0"/>
              <a:t>+ </a:t>
            </a:r>
            <a:r>
              <a:rPr lang="en-US" altLang="zh-CN" i="1" dirty="0" err="1"/>
              <a:t>MTTR</a:t>
            </a:r>
            <a:endParaRPr lang="en-US" altLang="zh-CN" i="1" dirty="0"/>
          </a:p>
          <a:p>
            <a:pPr>
              <a:lnSpc>
                <a:spcPct val="90000"/>
              </a:lnSpc>
            </a:pPr>
            <a:r>
              <a:rPr lang="en-US" altLang="zh-CN" i="1" dirty="0">
                <a:solidFill>
                  <a:srgbClr val="0000FF"/>
                </a:solidFill>
              </a:rPr>
              <a:t>Availability</a:t>
            </a:r>
            <a:r>
              <a:rPr lang="zh-CN" altLang="en-US" i="1" dirty="0">
                <a:solidFill>
                  <a:srgbClr val="0000FF"/>
                </a:solidFill>
              </a:rPr>
              <a:t>（可用性）</a:t>
            </a:r>
            <a:endParaRPr lang="en-US" altLang="zh-CN" i="1" dirty="0">
              <a:solidFill>
                <a:srgbClr val="0000FF"/>
              </a:solidFill>
            </a:endParaRPr>
          </a:p>
          <a:p>
            <a:pPr eaLnBrk="1" hangingPunct="1"/>
            <a:endParaRPr lang="en-US" altLang="zh-CN" dirty="0"/>
          </a:p>
          <a:p>
            <a:pPr lvl="1" eaLnBrk="1" hangingPunct="1"/>
            <a:endParaRPr lang="en-US" altLang="zh-CN" dirty="0"/>
          </a:p>
          <a:p>
            <a:pPr lvl="1" eaLnBrk="1" hangingPunct="1"/>
            <a:endParaRPr lang="zh-CN" altLang="en-US" dirty="0"/>
          </a:p>
          <a:p>
            <a:pPr eaLnBrk="1" hangingPunct="1"/>
            <a:endParaRPr lang="zh-CN" altLang="en-US" dirty="0"/>
          </a:p>
        </p:txBody>
      </p:sp>
      <p:graphicFrame>
        <p:nvGraphicFramePr>
          <p:cNvPr id="3" name="对象 2">
            <a:extLst>
              <a:ext uri="{FF2B5EF4-FFF2-40B4-BE49-F238E27FC236}">
                <a16:creationId xmlns:a16="http://schemas.microsoft.com/office/drawing/2014/main" id="{41C54EF3-3F7D-F655-DEB2-FEF9F48AF288}"/>
              </a:ext>
            </a:extLst>
          </p:cNvPr>
          <p:cNvGraphicFramePr>
            <a:graphicFrameLocks noChangeAspect="1"/>
          </p:cNvGraphicFramePr>
          <p:nvPr>
            <p:extLst>
              <p:ext uri="{D42A27DB-BD31-4B8C-83A1-F6EECF244321}">
                <p14:modId xmlns:p14="http://schemas.microsoft.com/office/powerpoint/2010/main" val="3805843344"/>
              </p:ext>
            </p:extLst>
          </p:nvPr>
        </p:nvGraphicFramePr>
        <p:xfrm>
          <a:off x="3695426" y="3861048"/>
          <a:ext cx="4801147" cy="998896"/>
        </p:xfrm>
        <a:graphic>
          <a:graphicData uri="http://schemas.openxmlformats.org/presentationml/2006/ole">
            <mc:AlternateContent xmlns:mc="http://schemas.openxmlformats.org/markup-compatibility/2006">
              <mc:Choice xmlns:v="urn:schemas-microsoft-com:vml" Requires="v">
                <p:oleObj spid="_x0000_s2057" name="Equation" r:id="rId4" imgW="1892160" imgH="393480" progId="Equation.DSMT4">
                  <p:embed/>
                </p:oleObj>
              </mc:Choice>
              <mc:Fallback>
                <p:oleObj name="Equation" r:id="rId4" imgW="1892160" imgH="393480" progId="Equation.DSMT4">
                  <p:embed/>
                  <p:pic>
                    <p:nvPicPr>
                      <p:cNvPr id="0" name=""/>
                      <p:cNvPicPr/>
                      <p:nvPr/>
                    </p:nvPicPr>
                    <p:blipFill>
                      <a:blip r:embed="rId5"/>
                      <a:stretch>
                        <a:fillRect/>
                      </a:stretch>
                    </p:blipFill>
                    <p:spPr>
                      <a:xfrm>
                        <a:off x="3695426" y="3861048"/>
                        <a:ext cx="4801147" cy="998896"/>
                      </a:xfrm>
                      <a:prstGeom prst="rect">
                        <a:avLst/>
                      </a:prstGeom>
                    </p:spPr>
                  </p:pic>
                </p:oleObj>
              </mc:Fallback>
            </mc:AlternateContent>
          </a:graphicData>
        </a:graphic>
      </p:graphicFrame>
    </p:spTree>
  </p:cSld>
  <p:clrMapOvr>
    <a:masterClrMapping/>
  </p:clrMapOvr>
  <p:transition spd="med">
    <p:random/>
    <p:sndAc>
      <p:stSnd>
        <p:snd r:embed="rId3" name="chimes.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23392" y="121920"/>
            <a:ext cx="8964613" cy="1011521"/>
          </a:xfrm>
        </p:spPr>
        <p:txBody>
          <a:bodyPr/>
          <a:lstStyle/>
          <a:p>
            <a:pPr lvl="1"/>
            <a:r>
              <a:rPr lang="en-US" altLang="zh-CN" sz="3600" dirty="0">
                <a:solidFill>
                  <a:srgbClr val="00B0F0"/>
                </a:solidFill>
              </a:rPr>
              <a:t> </a:t>
            </a:r>
            <a:r>
              <a:rPr lang="en-US" altLang="zh-CN" sz="3600" dirty="0">
                <a:solidFill>
                  <a:srgbClr val="00B0F0"/>
                </a:solidFill>
                <a:latin typeface="Comic Sans MS" pitchFamily="66" charset="0"/>
              </a:rPr>
              <a:t>Communication with the Processor</a:t>
            </a:r>
            <a:endParaRPr lang="zh-CN" altLang="en-US" sz="4800" dirty="0">
              <a:solidFill>
                <a:srgbClr val="00B0F0"/>
              </a:solidFill>
            </a:endParaRPr>
          </a:p>
        </p:txBody>
      </p:sp>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A3FD7C6-EBA2-4C76-8A58-F73D86C4D7FC}" type="slidenum">
              <a:rPr lang="en-US" altLang="zh-CN"/>
              <a:pPr>
                <a:defRPr/>
              </a:pPr>
              <a:t>40</a:t>
            </a:fld>
            <a:endParaRPr lang="en-US" altLang="zh-CN"/>
          </a:p>
        </p:txBody>
      </p:sp>
      <p:sp>
        <p:nvSpPr>
          <p:cNvPr id="79875" name="Rectangle 3"/>
          <p:cNvSpPr>
            <a:spLocks noRot="1" noChangeArrowheads="1"/>
          </p:cNvSpPr>
          <p:nvPr/>
        </p:nvSpPr>
        <p:spPr bwMode="auto">
          <a:xfrm>
            <a:off x="320552" y="1616676"/>
            <a:ext cx="11033248" cy="4857784"/>
          </a:xfrm>
          <a:prstGeom prst="rect">
            <a:avLst/>
          </a:prstGeom>
          <a:noFill/>
          <a:ln w="9525">
            <a:noFill/>
            <a:miter lim="800000"/>
            <a:headEnd/>
            <a:tailEnd/>
          </a:ln>
          <a:effectLst/>
        </p:spPr>
        <p:txBody>
          <a:bodyPr/>
          <a:lstStyle/>
          <a:p>
            <a:pPr marL="742950" lvl="1" indent="-285750">
              <a:spcBef>
                <a:spcPct val="20000"/>
              </a:spcBef>
              <a:buClr>
                <a:schemeClr val="accent2"/>
              </a:buClr>
              <a:buSzPct val="85000"/>
            </a:pPr>
            <a:r>
              <a:rPr lang="en-US" altLang="zh-CN" sz="2400" dirty="0">
                <a:solidFill>
                  <a:srgbClr val="FF3300"/>
                </a:solidFill>
              </a:rPr>
              <a:t>I/O </a:t>
            </a:r>
            <a:r>
              <a:rPr lang="en-US" altLang="zh-CN" sz="2400" dirty="0" err="1">
                <a:solidFill>
                  <a:srgbClr val="FF3300"/>
                </a:solidFill>
              </a:rPr>
              <a:t>SYTEM</a:t>
            </a:r>
            <a:r>
              <a:rPr lang="en-US" altLang="zh-CN" sz="2400" dirty="0">
                <a:solidFill>
                  <a:srgbClr val="FF3300"/>
                </a:solidFill>
              </a:rPr>
              <a:t> </a:t>
            </a:r>
            <a:r>
              <a:rPr lang="en-US" altLang="zh-CN" sz="2400" b="1" dirty="0">
                <a:solidFill>
                  <a:srgbClr val="FF3300"/>
                </a:solidFill>
              </a:rPr>
              <a:t>DATA TRANSFER CONTROL MODE</a:t>
            </a:r>
          </a:p>
          <a:p>
            <a:pPr marL="742950" lvl="1" indent="-285750">
              <a:spcBef>
                <a:spcPct val="20000"/>
              </a:spcBef>
              <a:buClr>
                <a:schemeClr val="accent2"/>
              </a:buClr>
              <a:buSzPct val="85000"/>
            </a:pPr>
            <a:endParaRPr lang="en-US" altLang="zh-CN" sz="2000" b="1" dirty="0">
              <a:solidFill>
                <a:srgbClr val="FF3300"/>
              </a:solidFill>
              <a:latin typeface="Comic Sans MS" pitchFamily="66" charset="0"/>
            </a:endParaRPr>
          </a:p>
          <a:p>
            <a:pPr marL="742950" lvl="1" indent="-285750">
              <a:spcBef>
                <a:spcPct val="20000"/>
              </a:spcBef>
              <a:buClr>
                <a:schemeClr val="accent2"/>
              </a:buClr>
              <a:buSzPct val="85000"/>
              <a:buFont typeface="Wingdings" pitchFamily="2" charset="2"/>
              <a:buChar char="Ø"/>
            </a:pPr>
            <a:r>
              <a:rPr lang="en-US" altLang="zh-CN" sz="2400" dirty="0">
                <a:solidFill>
                  <a:srgbClr val="0000FF"/>
                </a:solidFill>
              </a:rPr>
              <a:t> </a:t>
            </a:r>
            <a:r>
              <a:rPr lang="en-US" altLang="zh-CN" sz="2800" dirty="0">
                <a:solidFill>
                  <a:srgbClr val="0000FF"/>
                </a:solidFill>
              </a:rPr>
              <a:t>Polling</a:t>
            </a:r>
            <a:r>
              <a:rPr lang="en-US" altLang="zh-CN" sz="2800" dirty="0"/>
              <a:t>:</a:t>
            </a:r>
            <a:r>
              <a:rPr lang="zh-CN" altLang="en-US" sz="2800" dirty="0"/>
              <a:t>处理器周期性地检查状态位，看是否到了下一次</a:t>
            </a:r>
            <a:r>
              <a:rPr lang="en-US" altLang="zh-CN" sz="2800" dirty="0"/>
              <a:t>I/O</a:t>
            </a:r>
            <a:r>
              <a:rPr lang="zh-CN" altLang="en-US" sz="2800" dirty="0"/>
              <a:t>操作的时间</a:t>
            </a:r>
            <a:r>
              <a:rPr lang="en-US" altLang="zh-CN" sz="2800" dirty="0"/>
              <a:t>(CPU</a:t>
            </a:r>
            <a:r>
              <a:rPr lang="zh-CN" altLang="en-US" sz="2800" dirty="0"/>
              <a:t>要花大量时间来查询，一般用在鼠标键盘）</a:t>
            </a:r>
            <a:endParaRPr lang="en-US" altLang="zh-CN" sz="2800" dirty="0"/>
          </a:p>
          <a:p>
            <a:pPr marL="742950" lvl="1" indent="-285750">
              <a:spcBef>
                <a:spcPct val="20000"/>
              </a:spcBef>
              <a:buClr>
                <a:schemeClr val="accent2"/>
              </a:buClr>
              <a:buSzPct val="85000"/>
              <a:buFont typeface="Wingdings" pitchFamily="2" charset="2"/>
              <a:buChar char="Ø"/>
            </a:pPr>
            <a:r>
              <a:rPr lang="en-US" altLang="zh-CN" sz="2800" i="1" dirty="0">
                <a:solidFill>
                  <a:srgbClr val="0000FF"/>
                </a:solidFill>
              </a:rPr>
              <a:t> </a:t>
            </a:r>
            <a:r>
              <a:rPr lang="en-US" altLang="zh-CN" sz="2800" dirty="0">
                <a:solidFill>
                  <a:srgbClr val="0000FF"/>
                </a:solidFill>
              </a:rPr>
              <a:t>Interrupt</a:t>
            </a:r>
            <a:r>
              <a:rPr lang="en-US" altLang="zh-CN" sz="2800" dirty="0"/>
              <a:t>:</a:t>
            </a:r>
            <a:r>
              <a:rPr lang="zh-CN" altLang="en-US" sz="2800" dirty="0"/>
              <a:t>当一个</a:t>
            </a:r>
            <a:r>
              <a:rPr lang="en-US" altLang="zh-CN" sz="2800" dirty="0"/>
              <a:t>I/O</a:t>
            </a:r>
            <a:r>
              <a:rPr lang="zh-CN" altLang="en-US" sz="2800" dirty="0"/>
              <a:t>设备想通知处理器它已经完成了一些操作或需要关注时，它会导致处理器被中断</a:t>
            </a:r>
            <a:endParaRPr lang="en-US" altLang="zh-CN" sz="2800" dirty="0"/>
          </a:p>
          <a:p>
            <a:pPr marL="742950" lvl="1" indent="-285750">
              <a:spcBef>
                <a:spcPct val="20000"/>
              </a:spcBef>
              <a:buClr>
                <a:schemeClr val="accent2"/>
              </a:buClr>
              <a:buSzPct val="85000"/>
              <a:buFont typeface="Wingdings" pitchFamily="2" charset="2"/>
              <a:buChar char="Ø"/>
            </a:pPr>
            <a:r>
              <a:rPr lang="en-US" altLang="zh-CN" sz="2800" dirty="0">
                <a:solidFill>
                  <a:schemeClr val="hlink"/>
                </a:solidFill>
              </a:rPr>
              <a:t> </a:t>
            </a:r>
            <a:r>
              <a:rPr lang="en-US" altLang="zh-CN" sz="2800" dirty="0">
                <a:solidFill>
                  <a:srgbClr val="0000FF"/>
                </a:solidFill>
              </a:rPr>
              <a:t>DMA</a:t>
            </a:r>
            <a:r>
              <a:rPr lang="en-US" altLang="zh-CN" sz="2800" dirty="0">
                <a:solidFill>
                  <a:schemeClr val="hlink"/>
                </a:solidFill>
              </a:rPr>
              <a:t> </a:t>
            </a:r>
            <a:r>
              <a:rPr lang="en-US" altLang="zh-CN" sz="2800" i="1" dirty="0"/>
              <a:t>(</a:t>
            </a:r>
            <a:r>
              <a:rPr lang="en-US" altLang="zh-CN" sz="2800" i="1" dirty="0">
                <a:solidFill>
                  <a:srgbClr val="0000FF"/>
                </a:solidFill>
              </a:rPr>
              <a:t>direct memory access</a:t>
            </a:r>
            <a:r>
              <a:rPr lang="en-US" altLang="zh-CN" sz="2800" i="1" dirty="0"/>
              <a:t>):</a:t>
            </a:r>
            <a:r>
              <a:rPr lang="zh-CN" altLang="en-US" sz="2800" dirty="0"/>
              <a:t>设备控制器</a:t>
            </a:r>
            <a:r>
              <a:rPr lang="zh-CN" altLang="en-US" sz="2800" b="1" dirty="0">
                <a:solidFill>
                  <a:schemeClr val="accent1"/>
                </a:solidFill>
              </a:rPr>
              <a:t>直接向内存传输数据（中间不经过</a:t>
            </a:r>
            <a:r>
              <a:rPr lang="en-US" altLang="zh-CN" sz="2800" b="1" dirty="0">
                <a:solidFill>
                  <a:schemeClr val="accent1"/>
                </a:solidFill>
              </a:rPr>
              <a:t>CPU</a:t>
            </a:r>
            <a:r>
              <a:rPr lang="zh-CN" altLang="en-US" sz="2800" b="1" dirty="0">
                <a:solidFill>
                  <a:schemeClr val="accent1"/>
                </a:solidFill>
              </a:rPr>
              <a:t>）</a:t>
            </a:r>
            <a:r>
              <a:rPr lang="zh-CN" altLang="en-US" sz="2800" dirty="0"/>
              <a:t>或从内存传输数据，不涉及处理器（适合高速大量的数据）</a:t>
            </a:r>
            <a:endParaRPr lang="en-US" altLang="zh-CN" sz="2800" dirty="0"/>
          </a:p>
        </p:txBody>
      </p:sp>
    </p:spTree>
  </p:cSld>
  <p:clrMapOvr>
    <a:masterClrMapping/>
  </p:clrMapOvr>
  <p:transition spd="med">
    <p:random/>
    <p:sndAc>
      <p:stSnd>
        <p:snd r:embed="rId3" name="chimes.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600" dirty="0">
                <a:solidFill>
                  <a:srgbClr val="0000FF"/>
                </a:solidFill>
                <a:latin typeface="Comic Sans MS" pitchFamily="66" charset="0"/>
              </a:rPr>
              <a:t>Compare polling, interrupts, DMA</a:t>
            </a:r>
            <a:endParaRPr lang="zh-CN" altLang="en-US" sz="3600" dirty="0">
              <a:solidFill>
                <a:srgbClr val="0000FF"/>
              </a:solidFill>
            </a:endParaRPr>
          </a:p>
        </p:txBody>
      </p:sp>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48688B9-8083-4047-86CB-25196784A1DB}" type="slidenum">
              <a:rPr lang="en-US" altLang="zh-CN"/>
              <a:pPr>
                <a:defRPr/>
              </a:pPr>
              <a:t>41</a:t>
            </a:fld>
            <a:endParaRPr lang="en-US" altLang="zh-CN"/>
          </a:p>
        </p:txBody>
      </p:sp>
      <p:sp>
        <p:nvSpPr>
          <p:cNvPr id="80899" name="Rectangle 4"/>
          <p:cNvSpPr>
            <a:spLocks noRot="1" noChangeArrowheads="1"/>
          </p:cNvSpPr>
          <p:nvPr/>
        </p:nvSpPr>
        <p:spPr bwMode="auto">
          <a:xfrm>
            <a:off x="838200" y="1694816"/>
            <a:ext cx="9866312" cy="3929090"/>
          </a:xfrm>
          <a:prstGeom prst="rect">
            <a:avLst/>
          </a:prstGeom>
          <a:noFill/>
          <a:ln w="9525">
            <a:noFill/>
            <a:miter lim="800000"/>
            <a:headEnd/>
            <a:tailEnd/>
          </a:ln>
          <a:effectLst/>
        </p:spPr>
        <p:txBody>
          <a:bodyPr/>
          <a:lstStyle/>
          <a:p>
            <a:pPr marL="342900" indent="-342900">
              <a:spcBef>
                <a:spcPct val="20000"/>
              </a:spcBef>
              <a:buClr>
                <a:schemeClr val="hlink"/>
              </a:buClr>
              <a:buSzPct val="75000"/>
              <a:buFont typeface="Wingdings" pitchFamily="2" charset="2"/>
              <a:buChar char="Ø"/>
            </a:pPr>
            <a:r>
              <a:rPr lang="en-US" altLang="zh-CN" sz="2400" dirty="0"/>
              <a:t>The disadvantage of polling is that it  </a:t>
            </a:r>
            <a:r>
              <a:rPr lang="en-US" altLang="zh-CN" sz="2400" dirty="0">
                <a:solidFill>
                  <a:srgbClr val="0000FF"/>
                </a:solidFill>
              </a:rPr>
              <a:t>wastes a lot of processor time. </a:t>
            </a:r>
            <a:r>
              <a:rPr lang="en-US" altLang="zh-CN" sz="2400" dirty="0"/>
              <a:t>When the CPU polls the I/O devices periodically</a:t>
            </a:r>
            <a:r>
              <a:rPr lang="zh-CN" altLang="en-US" sz="2400" dirty="0"/>
              <a:t>， </a:t>
            </a:r>
            <a:r>
              <a:rPr lang="en-US" altLang="zh-CN" sz="2400" dirty="0"/>
              <a:t>the I/O devices maybe have no request or have not get ready.</a:t>
            </a:r>
          </a:p>
          <a:p>
            <a:pPr marL="342900" indent="-342900">
              <a:spcBef>
                <a:spcPct val="20000"/>
              </a:spcBef>
              <a:buClr>
                <a:schemeClr val="hlink"/>
              </a:buClr>
              <a:buSzPct val="75000"/>
              <a:buFont typeface="Wingdings" pitchFamily="2" charset="2"/>
              <a:buChar char="Ø"/>
            </a:pPr>
            <a:r>
              <a:rPr lang="en-US" altLang="zh-CN" sz="2400" dirty="0">
                <a:solidFill>
                  <a:schemeClr val="hlink"/>
                </a:solidFill>
              </a:rPr>
              <a:t> </a:t>
            </a:r>
            <a:r>
              <a:rPr lang="en-US" altLang="zh-CN" sz="2400" dirty="0"/>
              <a:t>If the I/O operations is interrupt driven, the OS can work on other tasks while data is being read from or written to the device.</a:t>
            </a:r>
          </a:p>
          <a:p>
            <a:pPr marL="285750" indent="-285750">
              <a:spcBef>
                <a:spcPct val="20000"/>
              </a:spcBef>
              <a:buClr>
                <a:schemeClr val="accent2"/>
              </a:buClr>
              <a:buSzPct val="85000"/>
              <a:buFont typeface="Wingdings" pitchFamily="2" charset="2"/>
              <a:buChar char="Ø"/>
            </a:pPr>
            <a:r>
              <a:rPr lang="en-US" altLang="zh-CN" sz="2400" dirty="0">
                <a:solidFill>
                  <a:schemeClr val="hlink"/>
                </a:solidFill>
              </a:rPr>
              <a:t>  </a:t>
            </a:r>
            <a:r>
              <a:rPr lang="en-US" altLang="zh-CN" sz="2400" dirty="0"/>
              <a:t>Because DMA doesn’t need the control of processor, it will not consume much of processor time.</a:t>
            </a:r>
            <a:endParaRPr lang="en-US" altLang="zh-CN" sz="2400" dirty="0">
              <a:solidFill>
                <a:schemeClr val="hlink"/>
              </a:solidFill>
            </a:endParaRPr>
          </a:p>
        </p:txBody>
      </p:sp>
    </p:spTree>
  </p:cSld>
  <p:clrMapOvr>
    <a:masterClrMapping/>
  </p:clrMapOvr>
  <p:transition spd="med">
    <p:random/>
    <p:sndAc>
      <p:stSnd>
        <p:snd r:embed="rId2" name="chimes.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31E257B-2995-40D6-94DF-39EC5051DA62}" type="slidenum">
              <a:rPr lang="en-US" altLang="zh-CN"/>
              <a:pPr>
                <a:defRPr/>
              </a:pPr>
              <a:t>42</a:t>
            </a:fld>
            <a:endParaRPr lang="en-US" altLang="zh-CN"/>
          </a:p>
        </p:txBody>
      </p:sp>
      <p:grpSp>
        <p:nvGrpSpPr>
          <p:cNvPr id="81924" name="Group 81"/>
          <p:cNvGrpSpPr>
            <a:grpSpLocks/>
          </p:cNvGrpSpPr>
          <p:nvPr/>
        </p:nvGrpSpPr>
        <p:grpSpPr bwMode="auto">
          <a:xfrm>
            <a:off x="1127448" y="1440307"/>
            <a:ext cx="9544004" cy="5286388"/>
            <a:chOff x="288" y="1071"/>
            <a:chExt cx="5328" cy="3120"/>
          </a:xfrm>
        </p:grpSpPr>
        <p:sp>
          <p:nvSpPr>
            <p:cNvPr id="81926" name="Line 6"/>
            <p:cNvSpPr>
              <a:spLocks noChangeShapeType="1"/>
            </p:cNvSpPr>
            <p:nvPr/>
          </p:nvSpPr>
          <p:spPr bwMode="auto">
            <a:xfrm>
              <a:off x="755" y="1593"/>
              <a:ext cx="4485"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27" name="Freeform 7"/>
            <p:cNvSpPr>
              <a:spLocks/>
            </p:cNvSpPr>
            <p:nvPr/>
          </p:nvSpPr>
          <p:spPr bwMode="auto">
            <a:xfrm>
              <a:off x="755" y="1796"/>
              <a:ext cx="1869" cy="418"/>
            </a:xfrm>
            <a:custGeom>
              <a:avLst/>
              <a:gdLst>
                <a:gd name="T0" fmla="*/ 0 w 2100"/>
                <a:gd name="T1" fmla="*/ 0 h 468"/>
                <a:gd name="T2" fmla="*/ 587 w 2100"/>
                <a:gd name="T3" fmla="*/ 0 h 468"/>
                <a:gd name="T4" fmla="*/ 587 w 2100"/>
                <a:gd name="T5" fmla="*/ 265 h 468"/>
                <a:gd name="T6" fmla="*/ 762 w 2100"/>
                <a:gd name="T7" fmla="*/ 265 h 468"/>
                <a:gd name="T8" fmla="*/ 762 w 2100"/>
                <a:gd name="T9" fmla="*/ 0 h 468"/>
                <a:gd name="T10" fmla="*/ 1172 w 2100"/>
                <a:gd name="T11" fmla="*/ 0 h 468"/>
                <a:gd name="T12" fmla="*/ 1172 w 2100"/>
                <a:gd name="T13" fmla="*/ 265 h 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00" h="468">
                  <a:moveTo>
                    <a:pt x="0" y="0"/>
                  </a:moveTo>
                  <a:lnTo>
                    <a:pt x="1050" y="0"/>
                  </a:lnTo>
                  <a:lnTo>
                    <a:pt x="1050" y="468"/>
                  </a:lnTo>
                  <a:lnTo>
                    <a:pt x="1365" y="468"/>
                  </a:lnTo>
                  <a:lnTo>
                    <a:pt x="1365" y="0"/>
                  </a:lnTo>
                  <a:lnTo>
                    <a:pt x="2100" y="0"/>
                  </a:lnTo>
                  <a:lnTo>
                    <a:pt x="2100" y="468"/>
                  </a:lnTo>
                </a:path>
              </a:pathLst>
            </a:custGeom>
            <a:noFill/>
            <a:ln w="9525">
              <a:solidFill>
                <a:srgbClr val="000000"/>
              </a:solidFill>
              <a:round/>
              <a:headEnd/>
              <a:tailEnd type="triangle" w="sm" len="med"/>
            </a:ln>
          </p:spPr>
          <p:txBody>
            <a:bodyPr/>
            <a:lstStyle/>
            <a:p>
              <a:endParaRPr lang="zh-CN" altLang="en-US"/>
            </a:p>
          </p:txBody>
        </p:sp>
        <p:sp>
          <p:nvSpPr>
            <p:cNvPr id="81928" name="Freeform 8"/>
            <p:cNvSpPr>
              <a:spLocks/>
            </p:cNvSpPr>
            <p:nvPr/>
          </p:nvSpPr>
          <p:spPr bwMode="auto">
            <a:xfrm>
              <a:off x="2626" y="1796"/>
              <a:ext cx="467" cy="418"/>
            </a:xfrm>
            <a:custGeom>
              <a:avLst/>
              <a:gdLst>
                <a:gd name="T0" fmla="*/ 0 w 525"/>
                <a:gd name="T1" fmla="*/ 265 h 468"/>
                <a:gd name="T2" fmla="*/ 292 w 525"/>
                <a:gd name="T3" fmla="*/ 265 h 468"/>
                <a:gd name="T4" fmla="*/ 292 w 525"/>
                <a:gd name="T5" fmla="*/ 0 h 468"/>
                <a:gd name="T6" fmla="*/ 0 60000 65536"/>
                <a:gd name="T7" fmla="*/ 0 60000 65536"/>
                <a:gd name="T8" fmla="*/ 0 60000 65536"/>
              </a:gdLst>
              <a:ahLst/>
              <a:cxnLst>
                <a:cxn ang="T6">
                  <a:pos x="T0" y="T1"/>
                </a:cxn>
                <a:cxn ang="T7">
                  <a:pos x="T2" y="T3"/>
                </a:cxn>
                <a:cxn ang="T8">
                  <a:pos x="T4" y="T5"/>
                </a:cxn>
              </a:cxnLst>
              <a:rect l="0" t="0" r="r" b="b"/>
              <a:pathLst>
                <a:path w="525" h="468">
                  <a:moveTo>
                    <a:pt x="0" y="468"/>
                  </a:moveTo>
                  <a:lnTo>
                    <a:pt x="525" y="468"/>
                  </a:lnTo>
                  <a:lnTo>
                    <a:pt x="525" y="0"/>
                  </a:lnTo>
                </a:path>
              </a:pathLst>
            </a:custGeom>
            <a:noFill/>
            <a:ln w="9525">
              <a:solidFill>
                <a:srgbClr val="000000"/>
              </a:solidFill>
              <a:round/>
              <a:headEnd/>
              <a:tailEnd type="triangle" w="sm" len="med"/>
            </a:ln>
          </p:spPr>
          <p:txBody>
            <a:bodyPr/>
            <a:lstStyle/>
            <a:p>
              <a:endParaRPr lang="zh-CN" altLang="en-US"/>
            </a:p>
          </p:txBody>
        </p:sp>
        <p:sp>
          <p:nvSpPr>
            <p:cNvPr id="81929" name="Freeform 9"/>
            <p:cNvSpPr>
              <a:spLocks/>
            </p:cNvSpPr>
            <p:nvPr/>
          </p:nvSpPr>
          <p:spPr bwMode="auto">
            <a:xfrm>
              <a:off x="3091" y="1810"/>
              <a:ext cx="1028" cy="417"/>
            </a:xfrm>
            <a:custGeom>
              <a:avLst/>
              <a:gdLst>
                <a:gd name="T0" fmla="*/ 0 w 1155"/>
                <a:gd name="T1" fmla="*/ 0 h 468"/>
                <a:gd name="T2" fmla="*/ 644 w 1155"/>
                <a:gd name="T3" fmla="*/ 0 h 468"/>
                <a:gd name="T4" fmla="*/ 644 w 1155"/>
                <a:gd name="T5" fmla="*/ 263 h 468"/>
                <a:gd name="T6" fmla="*/ 0 60000 65536"/>
                <a:gd name="T7" fmla="*/ 0 60000 65536"/>
                <a:gd name="T8" fmla="*/ 0 60000 65536"/>
              </a:gdLst>
              <a:ahLst/>
              <a:cxnLst>
                <a:cxn ang="T6">
                  <a:pos x="T0" y="T1"/>
                </a:cxn>
                <a:cxn ang="T7">
                  <a:pos x="T2" y="T3"/>
                </a:cxn>
                <a:cxn ang="T8">
                  <a:pos x="T4" y="T5"/>
                </a:cxn>
              </a:cxnLst>
              <a:rect l="0" t="0" r="r" b="b"/>
              <a:pathLst>
                <a:path w="1155" h="468">
                  <a:moveTo>
                    <a:pt x="0" y="0"/>
                  </a:moveTo>
                  <a:lnTo>
                    <a:pt x="1155" y="0"/>
                  </a:lnTo>
                  <a:lnTo>
                    <a:pt x="1155" y="468"/>
                  </a:lnTo>
                </a:path>
              </a:pathLst>
            </a:custGeom>
            <a:noFill/>
            <a:ln w="9525">
              <a:solidFill>
                <a:srgbClr val="000000"/>
              </a:solidFill>
              <a:round/>
              <a:headEnd/>
              <a:tailEnd type="triangle" w="sm" len="med"/>
            </a:ln>
          </p:spPr>
          <p:txBody>
            <a:bodyPr/>
            <a:lstStyle/>
            <a:p>
              <a:endParaRPr lang="zh-CN" altLang="en-US"/>
            </a:p>
          </p:txBody>
        </p:sp>
        <p:sp>
          <p:nvSpPr>
            <p:cNvPr id="81930" name="Freeform 10"/>
            <p:cNvSpPr>
              <a:spLocks/>
            </p:cNvSpPr>
            <p:nvPr/>
          </p:nvSpPr>
          <p:spPr bwMode="auto">
            <a:xfrm>
              <a:off x="4119" y="1796"/>
              <a:ext cx="467" cy="418"/>
            </a:xfrm>
            <a:custGeom>
              <a:avLst/>
              <a:gdLst>
                <a:gd name="T0" fmla="*/ 0 w 525"/>
                <a:gd name="T1" fmla="*/ 265 h 468"/>
                <a:gd name="T2" fmla="*/ 292 w 525"/>
                <a:gd name="T3" fmla="*/ 265 h 468"/>
                <a:gd name="T4" fmla="*/ 292 w 525"/>
                <a:gd name="T5" fmla="*/ 0 h 468"/>
                <a:gd name="T6" fmla="*/ 0 60000 65536"/>
                <a:gd name="T7" fmla="*/ 0 60000 65536"/>
                <a:gd name="T8" fmla="*/ 0 60000 65536"/>
              </a:gdLst>
              <a:ahLst/>
              <a:cxnLst>
                <a:cxn ang="T6">
                  <a:pos x="T0" y="T1"/>
                </a:cxn>
                <a:cxn ang="T7">
                  <a:pos x="T2" y="T3"/>
                </a:cxn>
                <a:cxn ang="T8">
                  <a:pos x="T4" y="T5"/>
                </a:cxn>
              </a:cxnLst>
              <a:rect l="0" t="0" r="r" b="b"/>
              <a:pathLst>
                <a:path w="525" h="468">
                  <a:moveTo>
                    <a:pt x="0" y="468"/>
                  </a:moveTo>
                  <a:lnTo>
                    <a:pt x="525" y="468"/>
                  </a:lnTo>
                  <a:lnTo>
                    <a:pt x="525" y="0"/>
                  </a:lnTo>
                </a:path>
              </a:pathLst>
            </a:custGeom>
            <a:noFill/>
            <a:ln w="9525">
              <a:solidFill>
                <a:srgbClr val="000000"/>
              </a:solidFill>
              <a:round/>
              <a:headEnd/>
              <a:tailEnd type="triangle" w="sm" len="med"/>
            </a:ln>
          </p:spPr>
          <p:txBody>
            <a:bodyPr/>
            <a:lstStyle/>
            <a:p>
              <a:endParaRPr lang="zh-CN" altLang="en-US"/>
            </a:p>
          </p:txBody>
        </p:sp>
        <p:sp>
          <p:nvSpPr>
            <p:cNvPr id="81931" name="Line 11"/>
            <p:cNvSpPr>
              <a:spLocks noChangeShapeType="1"/>
            </p:cNvSpPr>
            <p:nvPr/>
          </p:nvSpPr>
          <p:spPr bwMode="auto">
            <a:xfrm>
              <a:off x="4586" y="1796"/>
              <a:ext cx="654" cy="0"/>
            </a:xfrm>
            <a:prstGeom prst="line">
              <a:avLst/>
            </a:prstGeom>
            <a:noFill/>
            <a:ln w="9525">
              <a:solidFill>
                <a:srgbClr val="000000"/>
              </a:solidFill>
              <a:round/>
              <a:headEnd/>
              <a:tailEnd/>
            </a:ln>
          </p:spPr>
          <p:txBody>
            <a:bodyPr/>
            <a:lstStyle/>
            <a:p>
              <a:endParaRPr lang="zh-CN" altLang="en-US"/>
            </a:p>
          </p:txBody>
        </p:sp>
        <p:sp>
          <p:nvSpPr>
            <p:cNvPr id="81932" name="Line 12"/>
            <p:cNvSpPr>
              <a:spLocks noChangeShapeType="1"/>
            </p:cNvSpPr>
            <p:nvPr/>
          </p:nvSpPr>
          <p:spPr bwMode="auto">
            <a:xfrm>
              <a:off x="5336" y="1796"/>
              <a:ext cx="280" cy="0"/>
            </a:xfrm>
            <a:prstGeom prst="line">
              <a:avLst/>
            </a:prstGeom>
            <a:noFill/>
            <a:ln w="9525">
              <a:solidFill>
                <a:srgbClr val="000000"/>
              </a:solidFill>
              <a:round/>
              <a:headEnd/>
              <a:tailEnd type="triangle" w="sm" len="med"/>
            </a:ln>
          </p:spPr>
          <p:txBody>
            <a:bodyPr/>
            <a:lstStyle/>
            <a:p>
              <a:endParaRPr lang="zh-CN" altLang="en-US"/>
            </a:p>
          </p:txBody>
        </p:sp>
        <p:sp>
          <p:nvSpPr>
            <p:cNvPr id="81933" name="Freeform 13"/>
            <p:cNvSpPr>
              <a:spLocks/>
            </p:cNvSpPr>
            <p:nvPr/>
          </p:nvSpPr>
          <p:spPr bwMode="auto">
            <a:xfrm>
              <a:off x="755" y="3030"/>
              <a:ext cx="940" cy="449"/>
            </a:xfrm>
            <a:custGeom>
              <a:avLst/>
              <a:gdLst>
                <a:gd name="T0" fmla="*/ 0 w 1050"/>
                <a:gd name="T1" fmla="*/ 30808 h 156"/>
                <a:gd name="T2" fmla="*/ 604 w 1050"/>
                <a:gd name="T3" fmla="*/ 30808 h 156"/>
                <a:gd name="T4" fmla="*/ 604 w 1050"/>
                <a:gd name="T5" fmla="*/ 0 h 156"/>
                <a:gd name="T6" fmla="*/ 0 60000 65536"/>
                <a:gd name="T7" fmla="*/ 0 60000 65536"/>
                <a:gd name="T8" fmla="*/ 0 60000 65536"/>
              </a:gdLst>
              <a:ahLst/>
              <a:cxnLst>
                <a:cxn ang="T6">
                  <a:pos x="T0" y="T1"/>
                </a:cxn>
                <a:cxn ang="T7">
                  <a:pos x="T2" y="T3"/>
                </a:cxn>
                <a:cxn ang="T8">
                  <a:pos x="T4" y="T5"/>
                </a:cxn>
              </a:cxnLst>
              <a:rect l="0" t="0" r="r" b="b"/>
              <a:pathLst>
                <a:path w="1050" h="156">
                  <a:moveTo>
                    <a:pt x="0" y="156"/>
                  </a:moveTo>
                  <a:lnTo>
                    <a:pt x="1050" y="156"/>
                  </a:lnTo>
                  <a:lnTo>
                    <a:pt x="1050" y="0"/>
                  </a:lnTo>
                </a:path>
              </a:pathLst>
            </a:custGeom>
            <a:noFill/>
            <a:ln w="9525">
              <a:solidFill>
                <a:srgbClr val="000000"/>
              </a:solidFill>
              <a:round/>
              <a:headEnd/>
              <a:tailEnd type="triangle" w="sm" len="med"/>
            </a:ln>
          </p:spPr>
          <p:txBody>
            <a:bodyPr/>
            <a:lstStyle/>
            <a:p>
              <a:endParaRPr lang="zh-CN" altLang="en-US"/>
            </a:p>
          </p:txBody>
        </p:sp>
        <p:sp>
          <p:nvSpPr>
            <p:cNvPr id="81934" name="Freeform 14"/>
            <p:cNvSpPr>
              <a:spLocks/>
            </p:cNvSpPr>
            <p:nvPr/>
          </p:nvSpPr>
          <p:spPr bwMode="auto">
            <a:xfrm>
              <a:off x="1689" y="3032"/>
              <a:ext cx="935" cy="418"/>
            </a:xfrm>
            <a:custGeom>
              <a:avLst/>
              <a:gdLst>
                <a:gd name="T0" fmla="*/ 0 w 1050"/>
                <a:gd name="T1" fmla="*/ 0 h 468"/>
                <a:gd name="T2" fmla="*/ 589 w 1050"/>
                <a:gd name="T3" fmla="*/ 0 h 468"/>
                <a:gd name="T4" fmla="*/ 589 w 1050"/>
                <a:gd name="T5" fmla="*/ 265 h 468"/>
                <a:gd name="T6" fmla="*/ 0 60000 65536"/>
                <a:gd name="T7" fmla="*/ 0 60000 65536"/>
                <a:gd name="T8" fmla="*/ 0 60000 65536"/>
              </a:gdLst>
              <a:ahLst/>
              <a:cxnLst>
                <a:cxn ang="T6">
                  <a:pos x="T0" y="T1"/>
                </a:cxn>
                <a:cxn ang="T7">
                  <a:pos x="T2" y="T3"/>
                </a:cxn>
                <a:cxn ang="T8">
                  <a:pos x="T4" y="T5"/>
                </a:cxn>
              </a:cxnLst>
              <a:rect l="0" t="0" r="r" b="b"/>
              <a:pathLst>
                <a:path w="1050" h="468">
                  <a:moveTo>
                    <a:pt x="0" y="0"/>
                  </a:moveTo>
                  <a:lnTo>
                    <a:pt x="1050" y="0"/>
                  </a:lnTo>
                  <a:lnTo>
                    <a:pt x="1050" y="468"/>
                  </a:lnTo>
                </a:path>
              </a:pathLst>
            </a:custGeom>
            <a:noFill/>
            <a:ln w="9525">
              <a:solidFill>
                <a:srgbClr val="000000"/>
              </a:solidFill>
              <a:round/>
              <a:headEnd/>
              <a:tailEnd type="triangle" w="sm" len="med"/>
            </a:ln>
          </p:spPr>
          <p:txBody>
            <a:bodyPr/>
            <a:lstStyle/>
            <a:p>
              <a:endParaRPr lang="zh-CN" altLang="en-US"/>
            </a:p>
          </p:txBody>
        </p:sp>
        <p:sp>
          <p:nvSpPr>
            <p:cNvPr id="81935" name="Freeform 15"/>
            <p:cNvSpPr>
              <a:spLocks/>
            </p:cNvSpPr>
            <p:nvPr/>
          </p:nvSpPr>
          <p:spPr bwMode="auto">
            <a:xfrm>
              <a:off x="2626" y="3032"/>
              <a:ext cx="467" cy="418"/>
            </a:xfrm>
            <a:custGeom>
              <a:avLst/>
              <a:gdLst>
                <a:gd name="T0" fmla="*/ 0 w 525"/>
                <a:gd name="T1" fmla="*/ 265 h 468"/>
                <a:gd name="T2" fmla="*/ 292 w 525"/>
                <a:gd name="T3" fmla="*/ 265 h 468"/>
                <a:gd name="T4" fmla="*/ 292 w 525"/>
                <a:gd name="T5" fmla="*/ 0 h 468"/>
                <a:gd name="T6" fmla="*/ 0 60000 65536"/>
                <a:gd name="T7" fmla="*/ 0 60000 65536"/>
                <a:gd name="T8" fmla="*/ 0 60000 65536"/>
              </a:gdLst>
              <a:ahLst/>
              <a:cxnLst>
                <a:cxn ang="T6">
                  <a:pos x="T0" y="T1"/>
                </a:cxn>
                <a:cxn ang="T7">
                  <a:pos x="T2" y="T3"/>
                </a:cxn>
                <a:cxn ang="T8">
                  <a:pos x="T4" y="T5"/>
                </a:cxn>
              </a:cxnLst>
              <a:rect l="0" t="0" r="r" b="b"/>
              <a:pathLst>
                <a:path w="525" h="468">
                  <a:moveTo>
                    <a:pt x="0" y="468"/>
                  </a:moveTo>
                  <a:lnTo>
                    <a:pt x="525" y="468"/>
                  </a:lnTo>
                  <a:lnTo>
                    <a:pt x="525" y="0"/>
                  </a:lnTo>
                </a:path>
              </a:pathLst>
            </a:custGeom>
            <a:noFill/>
            <a:ln w="9525">
              <a:solidFill>
                <a:srgbClr val="000000"/>
              </a:solidFill>
              <a:round/>
              <a:headEnd/>
              <a:tailEnd type="triangle" w="sm" len="med"/>
            </a:ln>
          </p:spPr>
          <p:txBody>
            <a:bodyPr/>
            <a:lstStyle/>
            <a:p>
              <a:endParaRPr lang="zh-CN" altLang="en-US"/>
            </a:p>
          </p:txBody>
        </p:sp>
        <p:sp>
          <p:nvSpPr>
            <p:cNvPr id="81936" name="Freeform 16"/>
            <p:cNvSpPr>
              <a:spLocks/>
            </p:cNvSpPr>
            <p:nvPr/>
          </p:nvSpPr>
          <p:spPr bwMode="auto">
            <a:xfrm>
              <a:off x="3091" y="3046"/>
              <a:ext cx="1028" cy="417"/>
            </a:xfrm>
            <a:custGeom>
              <a:avLst/>
              <a:gdLst>
                <a:gd name="T0" fmla="*/ 0 w 1155"/>
                <a:gd name="T1" fmla="*/ 0 h 468"/>
                <a:gd name="T2" fmla="*/ 644 w 1155"/>
                <a:gd name="T3" fmla="*/ 0 h 468"/>
                <a:gd name="T4" fmla="*/ 644 w 1155"/>
                <a:gd name="T5" fmla="*/ 263 h 468"/>
                <a:gd name="T6" fmla="*/ 0 60000 65536"/>
                <a:gd name="T7" fmla="*/ 0 60000 65536"/>
                <a:gd name="T8" fmla="*/ 0 60000 65536"/>
              </a:gdLst>
              <a:ahLst/>
              <a:cxnLst>
                <a:cxn ang="T6">
                  <a:pos x="T0" y="T1"/>
                </a:cxn>
                <a:cxn ang="T7">
                  <a:pos x="T2" y="T3"/>
                </a:cxn>
                <a:cxn ang="T8">
                  <a:pos x="T4" y="T5"/>
                </a:cxn>
              </a:cxnLst>
              <a:rect l="0" t="0" r="r" b="b"/>
              <a:pathLst>
                <a:path w="1155" h="468">
                  <a:moveTo>
                    <a:pt x="0" y="0"/>
                  </a:moveTo>
                  <a:lnTo>
                    <a:pt x="1155" y="0"/>
                  </a:lnTo>
                  <a:lnTo>
                    <a:pt x="1155" y="468"/>
                  </a:lnTo>
                </a:path>
              </a:pathLst>
            </a:custGeom>
            <a:noFill/>
            <a:ln w="9525">
              <a:solidFill>
                <a:srgbClr val="000000"/>
              </a:solidFill>
              <a:round/>
              <a:headEnd/>
              <a:tailEnd type="triangle" w="sm" len="med"/>
            </a:ln>
          </p:spPr>
          <p:txBody>
            <a:bodyPr/>
            <a:lstStyle/>
            <a:p>
              <a:endParaRPr lang="zh-CN" altLang="en-US"/>
            </a:p>
          </p:txBody>
        </p:sp>
        <p:sp>
          <p:nvSpPr>
            <p:cNvPr id="81937" name="Freeform 17"/>
            <p:cNvSpPr>
              <a:spLocks/>
            </p:cNvSpPr>
            <p:nvPr/>
          </p:nvSpPr>
          <p:spPr bwMode="auto">
            <a:xfrm>
              <a:off x="4119" y="3032"/>
              <a:ext cx="467" cy="418"/>
            </a:xfrm>
            <a:custGeom>
              <a:avLst/>
              <a:gdLst>
                <a:gd name="T0" fmla="*/ 0 w 525"/>
                <a:gd name="T1" fmla="*/ 265 h 468"/>
                <a:gd name="T2" fmla="*/ 292 w 525"/>
                <a:gd name="T3" fmla="*/ 265 h 468"/>
                <a:gd name="T4" fmla="*/ 292 w 525"/>
                <a:gd name="T5" fmla="*/ 0 h 468"/>
                <a:gd name="T6" fmla="*/ 0 60000 65536"/>
                <a:gd name="T7" fmla="*/ 0 60000 65536"/>
                <a:gd name="T8" fmla="*/ 0 60000 65536"/>
              </a:gdLst>
              <a:ahLst/>
              <a:cxnLst>
                <a:cxn ang="T6">
                  <a:pos x="T0" y="T1"/>
                </a:cxn>
                <a:cxn ang="T7">
                  <a:pos x="T2" y="T3"/>
                </a:cxn>
                <a:cxn ang="T8">
                  <a:pos x="T4" y="T5"/>
                </a:cxn>
              </a:cxnLst>
              <a:rect l="0" t="0" r="r" b="b"/>
              <a:pathLst>
                <a:path w="525" h="468">
                  <a:moveTo>
                    <a:pt x="0" y="468"/>
                  </a:moveTo>
                  <a:lnTo>
                    <a:pt x="525" y="468"/>
                  </a:lnTo>
                  <a:lnTo>
                    <a:pt x="525" y="0"/>
                  </a:lnTo>
                </a:path>
              </a:pathLst>
            </a:custGeom>
            <a:noFill/>
            <a:ln w="9525">
              <a:solidFill>
                <a:srgbClr val="000000"/>
              </a:solidFill>
              <a:round/>
              <a:headEnd/>
              <a:tailEnd type="triangle" w="sm" len="med"/>
            </a:ln>
          </p:spPr>
          <p:txBody>
            <a:bodyPr/>
            <a:lstStyle/>
            <a:p>
              <a:endParaRPr lang="zh-CN" altLang="en-US"/>
            </a:p>
          </p:txBody>
        </p:sp>
        <p:sp>
          <p:nvSpPr>
            <p:cNvPr id="81938" name="Line 18"/>
            <p:cNvSpPr>
              <a:spLocks noChangeShapeType="1"/>
            </p:cNvSpPr>
            <p:nvPr/>
          </p:nvSpPr>
          <p:spPr bwMode="auto">
            <a:xfrm>
              <a:off x="4586" y="3032"/>
              <a:ext cx="654" cy="0"/>
            </a:xfrm>
            <a:prstGeom prst="line">
              <a:avLst/>
            </a:prstGeom>
            <a:noFill/>
            <a:ln w="9525">
              <a:solidFill>
                <a:srgbClr val="000000"/>
              </a:solidFill>
              <a:round/>
              <a:headEnd/>
              <a:tailEnd/>
            </a:ln>
          </p:spPr>
          <p:txBody>
            <a:bodyPr/>
            <a:lstStyle/>
            <a:p>
              <a:endParaRPr lang="zh-CN" altLang="en-US"/>
            </a:p>
          </p:txBody>
        </p:sp>
        <p:sp>
          <p:nvSpPr>
            <p:cNvPr id="81939" name="Line 19"/>
            <p:cNvSpPr>
              <a:spLocks noChangeShapeType="1"/>
            </p:cNvSpPr>
            <p:nvPr/>
          </p:nvSpPr>
          <p:spPr bwMode="auto">
            <a:xfrm>
              <a:off x="5336" y="3032"/>
              <a:ext cx="280" cy="0"/>
            </a:xfrm>
            <a:prstGeom prst="line">
              <a:avLst/>
            </a:prstGeom>
            <a:noFill/>
            <a:ln w="9525">
              <a:solidFill>
                <a:srgbClr val="000000"/>
              </a:solidFill>
              <a:round/>
              <a:headEnd/>
              <a:tailEnd type="triangle" w="sm" len="med"/>
            </a:ln>
          </p:spPr>
          <p:txBody>
            <a:bodyPr/>
            <a:lstStyle/>
            <a:p>
              <a:endParaRPr lang="zh-CN" altLang="en-US"/>
            </a:p>
          </p:txBody>
        </p:sp>
        <p:sp>
          <p:nvSpPr>
            <p:cNvPr id="81940" name="Freeform 20"/>
            <p:cNvSpPr>
              <a:spLocks/>
            </p:cNvSpPr>
            <p:nvPr/>
          </p:nvSpPr>
          <p:spPr bwMode="auto">
            <a:xfrm>
              <a:off x="2624" y="1796"/>
              <a:ext cx="467" cy="418"/>
            </a:xfrm>
            <a:custGeom>
              <a:avLst/>
              <a:gdLst>
                <a:gd name="T0" fmla="*/ 0 w 525"/>
                <a:gd name="T1" fmla="*/ 265 h 468"/>
                <a:gd name="T2" fmla="*/ 292 w 525"/>
                <a:gd name="T3" fmla="*/ 265 h 468"/>
                <a:gd name="T4" fmla="*/ 292 w 525"/>
                <a:gd name="T5" fmla="*/ 0 h 468"/>
                <a:gd name="T6" fmla="*/ 0 60000 65536"/>
                <a:gd name="T7" fmla="*/ 0 60000 65536"/>
                <a:gd name="T8" fmla="*/ 0 60000 65536"/>
              </a:gdLst>
              <a:ahLst/>
              <a:cxnLst>
                <a:cxn ang="T6">
                  <a:pos x="T0" y="T1"/>
                </a:cxn>
                <a:cxn ang="T7">
                  <a:pos x="T2" y="T3"/>
                </a:cxn>
                <a:cxn ang="T8">
                  <a:pos x="T4" y="T5"/>
                </a:cxn>
              </a:cxnLst>
              <a:rect l="0" t="0" r="r" b="b"/>
              <a:pathLst>
                <a:path w="525" h="468">
                  <a:moveTo>
                    <a:pt x="0" y="468"/>
                  </a:moveTo>
                  <a:lnTo>
                    <a:pt x="525" y="468"/>
                  </a:lnTo>
                  <a:lnTo>
                    <a:pt x="525" y="0"/>
                  </a:lnTo>
                </a:path>
              </a:pathLst>
            </a:custGeom>
            <a:noFill/>
            <a:ln w="9525">
              <a:solidFill>
                <a:srgbClr val="000000"/>
              </a:solidFill>
              <a:round/>
              <a:headEnd/>
              <a:tailEnd type="triangle" w="sm" len="med"/>
            </a:ln>
          </p:spPr>
          <p:txBody>
            <a:bodyPr/>
            <a:lstStyle/>
            <a:p>
              <a:endParaRPr lang="zh-CN" altLang="en-US"/>
            </a:p>
          </p:txBody>
        </p:sp>
        <p:sp>
          <p:nvSpPr>
            <p:cNvPr id="81941" name="Line 21"/>
            <p:cNvSpPr>
              <a:spLocks noChangeShapeType="1"/>
            </p:cNvSpPr>
            <p:nvPr/>
          </p:nvSpPr>
          <p:spPr bwMode="auto">
            <a:xfrm>
              <a:off x="4119" y="3608"/>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42" name="Line 22"/>
            <p:cNvSpPr>
              <a:spLocks noChangeShapeType="1"/>
            </p:cNvSpPr>
            <p:nvPr/>
          </p:nvSpPr>
          <p:spPr bwMode="auto">
            <a:xfrm>
              <a:off x="4119" y="2353"/>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43" name="Line 23"/>
            <p:cNvSpPr>
              <a:spLocks noChangeShapeType="1"/>
            </p:cNvSpPr>
            <p:nvPr/>
          </p:nvSpPr>
          <p:spPr bwMode="auto">
            <a:xfrm>
              <a:off x="4119" y="1593"/>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44" name="Line 24"/>
            <p:cNvSpPr>
              <a:spLocks noChangeShapeType="1"/>
            </p:cNvSpPr>
            <p:nvPr/>
          </p:nvSpPr>
          <p:spPr bwMode="auto">
            <a:xfrm>
              <a:off x="2624" y="1593"/>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45" name="Line 25"/>
            <p:cNvSpPr>
              <a:spLocks noChangeShapeType="1"/>
            </p:cNvSpPr>
            <p:nvPr/>
          </p:nvSpPr>
          <p:spPr bwMode="auto">
            <a:xfrm>
              <a:off x="2624" y="2353"/>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46" name="Line 26"/>
            <p:cNvSpPr>
              <a:spLocks noChangeShapeType="1"/>
            </p:cNvSpPr>
            <p:nvPr/>
          </p:nvSpPr>
          <p:spPr bwMode="auto">
            <a:xfrm>
              <a:off x="2624" y="3605"/>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47" name="Line 27"/>
            <p:cNvSpPr>
              <a:spLocks noChangeShapeType="1"/>
            </p:cNvSpPr>
            <p:nvPr/>
          </p:nvSpPr>
          <p:spPr bwMode="auto">
            <a:xfrm>
              <a:off x="2544" y="1593"/>
              <a:ext cx="93" cy="0"/>
            </a:xfrm>
            <a:prstGeom prst="line">
              <a:avLst/>
            </a:prstGeom>
            <a:noFill/>
            <a:ln w="9525">
              <a:solidFill>
                <a:srgbClr val="000000"/>
              </a:solidFill>
              <a:round/>
              <a:headEnd/>
              <a:tailEnd type="triangle" w="sm" len="med"/>
            </a:ln>
          </p:spPr>
          <p:txBody>
            <a:bodyPr/>
            <a:lstStyle/>
            <a:p>
              <a:endParaRPr lang="zh-CN" altLang="en-US"/>
            </a:p>
          </p:txBody>
        </p:sp>
        <p:sp>
          <p:nvSpPr>
            <p:cNvPr id="81948" name="Line 28"/>
            <p:cNvSpPr>
              <a:spLocks noChangeShapeType="1"/>
            </p:cNvSpPr>
            <p:nvPr/>
          </p:nvSpPr>
          <p:spPr bwMode="auto">
            <a:xfrm>
              <a:off x="4038" y="1593"/>
              <a:ext cx="94" cy="0"/>
            </a:xfrm>
            <a:prstGeom prst="line">
              <a:avLst/>
            </a:prstGeom>
            <a:noFill/>
            <a:ln w="9525">
              <a:solidFill>
                <a:srgbClr val="000000"/>
              </a:solidFill>
              <a:round/>
              <a:headEnd/>
              <a:tailEnd type="triangle" w="sm" len="med"/>
            </a:ln>
          </p:spPr>
          <p:txBody>
            <a:bodyPr/>
            <a:lstStyle/>
            <a:p>
              <a:endParaRPr lang="zh-CN" altLang="en-US"/>
            </a:p>
          </p:txBody>
        </p:sp>
        <p:sp>
          <p:nvSpPr>
            <p:cNvPr id="81949" name="Line 29"/>
            <p:cNvSpPr>
              <a:spLocks noChangeShapeType="1"/>
            </p:cNvSpPr>
            <p:nvPr/>
          </p:nvSpPr>
          <p:spPr bwMode="auto">
            <a:xfrm flipH="1">
              <a:off x="4586" y="1593"/>
              <a:ext cx="186" cy="0"/>
            </a:xfrm>
            <a:prstGeom prst="line">
              <a:avLst/>
            </a:prstGeom>
            <a:noFill/>
            <a:ln w="9525">
              <a:solidFill>
                <a:srgbClr val="000000"/>
              </a:solidFill>
              <a:round/>
              <a:headEnd/>
              <a:tailEnd type="triangle" w="sm" len="med"/>
            </a:ln>
          </p:spPr>
          <p:txBody>
            <a:bodyPr/>
            <a:lstStyle/>
            <a:p>
              <a:endParaRPr lang="zh-CN" altLang="en-US"/>
            </a:p>
          </p:txBody>
        </p:sp>
        <p:sp>
          <p:nvSpPr>
            <p:cNvPr id="81950" name="Line 30"/>
            <p:cNvSpPr>
              <a:spLocks noChangeShapeType="1"/>
            </p:cNvSpPr>
            <p:nvPr/>
          </p:nvSpPr>
          <p:spPr bwMode="auto">
            <a:xfrm flipH="1">
              <a:off x="3091" y="1593"/>
              <a:ext cx="187" cy="0"/>
            </a:xfrm>
            <a:prstGeom prst="line">
              <a:avLst/>
            </a:prstGeom>
            <a:noFill/>
            <a:ln w="9525">
              <a:solidFill>
                <a:srgbClr val="000000"/>
              </a:solidFill>
              <a:round/>
              <a:headEnd/>
              <a:tailEnd type="triangle" w="sm" len="med"/>
            </a:ln>
          </p:spPr>
          <p:txBody>
            <a:bodyPr/>
            <a:lstStyle/>
            <a:p>
              <a:endParaRPr lang="zh-CN" altLang="en-US"/>
            </a:p>
          </p:txBody>
        </p:sp>
        <p:sp>
          <p:nvSpPr>
            <p:cNvPr id="81951" name="Line 31"/>
            <p:cNvSpPr>
              <a:spLocks noChangeShapeType="1"/>
            </p:cNvSpPr>
            <p:nvPr/>
          </p:nvSpPr>
          <p:spPr bwMode="auto">
            <a:xfrm>
              <a:off x="2626" y="2283"/>
              <a:ext cx="0" cy="152"/>
            </a:xfrm>
            <a:prstGeom prst="line">
              <a:avLst/>
            </a:prstGeom>
            <a:noFill/>
            <a:ln w="9525">
              <a:solidFill>
                <a:srgbClr val="000000"/>
              </a:solidFill>
              <a:round/>
              <a:headEnd/>
              <a:tailEnd/>
            </a:ln>
          </p:spPr>
          <p:txBody>
            <a:bodyPr/>
            <a:lstStyle/>
            <a:p>
              <a:endParaRPr lang="zh-CN" altLang="en-US"/>
            </a:p>
          </p:txBody>
        </p:sp>
        <p:sp>
          <p:nvSpPr>
            <p:cNvPr id="81952" name="Line 32"/>
            <p:cNvSpPr>
              <a:spLocks noChangeShapeType="1"/>
            </p:cNvSpPr>
            <p:nvPr/>
          </p:nvSpPr>
          <p:spPr bwMode="auto">
            <a:xfrm>
              <a:off x="2624" y="2353"/>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53" name="Line 33"/>
            <p:cNvSpPr>
              <a:spLocks noChangeShapeType="1"/>
            </p:cNvSpPr>
            <p:nvPr/>
          </p:nvSpPr>
          <p:spPr bwMode="auto">
            <a:xfrm>
              <a:off x="2626" y="2283"/>
              <a:ext cx="0" cy="152"/>
            </a:xfrm>
            <a:prstGeom prst="line">
              <a:avLst/>
            </a:prstGeom>
            <a:noFill/>
            <a:ln w="9525">
              <a:solidFill>
                <a:srgbClr val="000000"/>
              </a:solidFill>
              <a:round/>
              <a:headEnd/>
              <a:tailEnd/>
            </a:ln>
          </p:spPr>
          <p:txBody>
            <a:bodyPr/>
            <a:lstStyle/>
            <a:p>
              <a:endParaRPr lang="zh-CN" altLang="en-US"/>
            </a:p>
          </p:txBody>
        </p:sp>
        <p:sp>
          <p:nvSpPr>
            <p:cNvPr id="81954" name="Line 34"/>
            <p:cNvSpPr>
              <a:spLocks noChangeShapeType="1"/>
            </p:cNvSpPr>
            <p:nvPr/>
          </p:nvSpPr>
          <p:spPr bwMode="auto">
            <a:xfrm>
              <a:off x="2624" y="2353"/>
              <a:ext cx="467" cy="0"/>
            </a:xfrm>
            <a:prstGeom prst="line">
              <a:avLst/>
            </a:prstGeom>
            <a:noFill/>
            <a:ln w="9525">
              <a:solidFill>
                <a:srgbClr val="000000"/>
              </a:solidFill>
              <a:round/>
              <a:headEnd type="triangle" w="sm" len="med"/>
              <a:tailEnd type="triangle" w="sm" len="med"/>
            </a:ln>
          </p:spPr>
          <p:txBody>
            <a:bodyPr/>
            <a:lstStyle/>
            <a:p>
              <a:endParaRPr lang="zh-CN" altLang="en-US"/>
            </a:p>
          </p:txBody>
        </p:sp>
        <p:sp>
          <p:nvSpPr>
            <p:cNvPr id="81955" name="Line 35"/>
            <p:cNvSpPr>
              <a:spLocks noChangeShapeType="1"/>
            </p:cNvSpPr>
            <p:nvPr/>
          </p:nvSpPr>
          <p:spPr bwMode="auto">
            <a:xfrm>
              <a:off x="2626" y="2283"/>
              <a:ext cx="0" cy="152"/>
            </a:xfrm>
            <a:prstGeom prst="line">
              <a:avLst/>
            </a:prstGeom>
            <a:noFill/>
            <a:ln w="9525">
              <a:solidFill>
                <a:srgbClr val="000000"/>
              </a:solidFill>
              <a:round/>
              <a:headEnd/>
              <a:tailEnd/>
            </a:ln>
          </p:spPr>
          <p:txBody>
            <a:bodyPr/>
            <a:lstStyle/>
            <a:p>
              <a:endParaRPr lang="zh-CN" altLang="en-US"/>
            </a:p>
          </p:txBody>
        </p:sp>
        <p:sp>
          <p:nvSpPr>
            <p:cNvPr id="81956" name="Line 36"/>
            <p:cNvSpPr>
              <a:spLocks noChangeShapeType="1"/>
            </p:cNvSpPr>
            <p:nvPr/>
          </p:nvSpPr>
          <p:spPr bwMode="auto">
            <a:xfrm>
              <a:off x="3091" y="2283"/>
              <a:ext cx="0" cy="152"/>
            </a:xfrm>
            <a:prstGeom prst="line">
              <a:avLst/>
            </a:prstGeom>
            <a:noFill/>
            <a:ln w="9525">
              <a:solidFill>
                <a:srgbClr val="000000"/>
              </a:solidFill>
              <a:round/>
              <a:headEnd/>
              <a:tailEnd/>
            </a:ln>
          </p:spPr>
          <p:txBody>
            <a:bodyPr/>
            <a:lstStyle/>
            <a:p>
              <a:endParaRPr lang="zh-CN" altLang="en-US"/>
            </a:p>
          </p:txBody>
        </p:sp>
        <p:sp>
          <p:nvSpPr>
            <p:cNvPr id="81957" name="Line 37"/>
            <p:cNvSpPr>
              <a:spLocks noChangeShapeType="1"/>
            </p:cNvSpPr>
            <p:nvPr/>
          </p:nvSpPr>
          <p:spPr bwMode="auto">
            <a:xfrm>
              <a:off x="4121" y="2283"/>
              <a:ext cx="0" cy="152"/>
            </a:xfrm>
            <a:prstGeom prst="line">
              <a:avLst/>
            </a:prstGeom>
            <a:noFill/>
            <a:ln w="9525">
              <a:solidFill>
                <a:srgbClr val="000000"/>
              </a:solidFill>
              <a:round/>
              <a:headEnd/>
              <a:tailEnd/>
            </a:ln>
          </p:spPr>
          <p:txBody>
            <a:bodyPr/>
            <a:lstStyle/>
            <a:p>
              <a:endParaRPr lang="zh-CN" altLang="en-US"/>
            </a:p>
          </p:txBody>
        </p:sp>
        <p:sp>
          <p:nvSpPr>
            <p:cNvPr id="81958" name="Line 38"/>
            <p:cNvSpPr>
              <a:spLocks noChangeShapeType="1"/>
            </p:cNvSpPr>
            <p:nvPr/>
          </p:nvSpPr>
          <p:spPr bwMode="auto">
            <a:xfrm>
              <a:off x="4586" y="2283"/>
              <a:ext cx="0" cy="152"/>
            </a:xfrm>
            <a:prstGeom prst="line">
              <a:avLst/>
            </a:prstGeom>
            <a:noFill/>
            <a:ln w="9525">
              <a:solidFill>
                <a:srgbClr val="000000"/>
              </a:solidFill>
              <a:round/>
              <a:headEnd/>
              <a:tailEnd/>
            </a:ln>
          </p:spPr>
          <p:txBody>
            <a:bodyPr/>
            <a:lstStyle/>
            <a:p>
              <a:endParaRPr lang="zh-CN" altLang="en-US"/>
            </a:p>
          </p:txBody>
        </p:sp>
        <p:sp>
          <p:nvSpPr>
            <p:cNvPr id="81959" name="Line 39"/>
            <p:cNvSpPr>
              <a:spLocks noChangeShapeType="1"/>
            </p:cNvSpPr>
            <p:nvPr/>
          </p:nvSpPr>
          <p:spPr bwMode="auto">
            <a:xfrm>
              <a:off x="4121" y="3535"/>
              <a:ext cx="0" cy="152"/>
            </a:xfrm>
            <a:prstGeom prst="line">
              <a:avLst/>
            </a:prstGeom>
            <a:noFill/>
            <a:ln w="9525">
              <a:solidFill>
                <a:srgbClr val="000000"/>
              </a:solidFill>
              <a:round/>
              <a:headEnd/>
              <a:tailEnd/>
            </a:ln>
          </p:spPr>
          <p:txBody>
            <a:bodyPr/>
            <a:lstStyle/>
            <a:p>
              <a:endParaRPr lang="zh-CN" altLang="en-US"/>
            </a:p>
          </p:txBody>
        </p:sp>
        <p:sp>
          <p:nvSpPr>
            <p:cNvPr id="81960" name="Line 40"/>
            <p:cNvSpPr>
              <a:spLocks noChangeShapeType="1"/>
            </p:cNvSpPr>
            <p:nvPr/>
          </p:nvSpPr>
          <p:spPr bwMode="auto">
            <a:xfrm>
              <a:off x="4586" y="3535"/>
              <a:ext cx="0" cy="152"/>
            </a:xfrm>
            <a:prstGeom prst="line">
              <a:avLst/>
            </a:prstGeom>
            <a:noFill/>
            <a:ln w="9525">
              <a:solidFill>
                <a:srgbClr val="000000"/>
              </a:solidFill>
              <a:round/>
              <a:headEnd/>
              <a:tailEnd/>
            </a:ln>
          </p:spPr>
          <p:txBody>
            <a:bodyPr/>
            <a:lstStyle/>
            <a:p>
              <a:endParaRPr lang="zh-CN" altLang="en-US"/>
            </a:p>
          </p:txBody>
        </p:sp>
        <p:sp>
          <p:nvSpPr>
            <p:cNvPr id="81961" name="Line 41"/>
            <p:cNvSpPr>
              <a:spLocks noChangeShapeType="1"/>
            </p:cNvSpPr>
            <p:nvPr/>
          </p:nvSpPr>
          <p:spPr bwMode="auto">
            <a:xfrm>
              <a:off x="2626" y="3535"/>
              <a:ext cx="0" cy="152"/>
            </a:xfrm>
            <a:prstGeom prst="line">
              <a:avLst/>
            </a:prstGeom>
            <a:noFill/>
            <a:ln w="9525">
              <a:solidFill>
                <a:srgbClr val="000000"/>
              </a:solidFill>
              <a:round/>
              <a:headEnd/>
              <a:tailEnd/>
            </a:ln>
          </p:spPr>
          <p:txBody>
            <a:bodyPr/>
            <a:lstStyle/>
            <a:p>
              <a:endParaRPr lang="zh-CN" altLang="en-US"/>
            </a:p>
          </p:txBody>
        </p:sp>
        <p:sp>
          <p:nvSpPr>
            <p:cNvPr id="81962" name="Line 42"/>
            <p:cNvSpPr>
              <a:spLocks noChangeShapeType="1"/>
            </p:cNvSpPr>
            <p:nvPr/>
          </p:nvSpPr>
          <p:spPr bwMode="auto">
            <a:xfrm>
              <a:off x="3091" y="3535"/>
              <a:ext cx="0" cy="152"/>
            </a:xfrm>
            <a:prstGeom prst="line">
              <a:avLst/>
            </a:prstGeom>
            <a:noFill/>
            <a:ln w="9525">
              <a:solidFill>
                <a:srgbClr val="000000"/>
              </a:solidFill>
              <a:round/>
              <a:headEnd/>
              <a:tailEnd/>
            </a:ln>
          </p:spPr>
          <p:txBody>
            <a:bodyPr/>
            <a:lstStyle/>
            <a:p>
              <a:endParaRPr lang="zh-CN" altLang="en-US"/>
            </a:p>
          </p:txBody>
        </p:sp>
        <p:sp>
          <p:nvSpPr>
            <p:cNvPr id="81963" name="Arc 43"/>
            <p:cNvSpPr>
              <a:spLocks/>
            </p:cNvSpPr>
            <p:nvPr/>
          </p:nvSpPr>
          <p:spPr bwMode="auto">
            <a:xfrm rot="5400000">
              <a:off x="933" y="2464"/>
              <a:ext cx="1291" cy="519"/>
            </a:xfrm>
            <a:custGeom>
              <a:avLst/>
              <a:gdLst>
                <a:gd name="T0" fmla="*/ 0 w 41452"/>
                <a:gd name="T1" fmla="*/ 0 h 21600"/>
                <a:gd name="T2" fmla="*/ 0 w 41452"/>
                <a:gd name="T3" fmla="*/ 0 h 21600"/>
                <a:gd name="T4" fmla="*/ 0 w 41452"/>
                <a:gd name="T5" fmla="*/ 0 h 21600"/>
                <a:gd name="T6" fmla="*/ 0 60000 65536"/>
                <a:gd name="T7" fmla="*/ 0 60000 65536"/>
                <a:gd name="T8" fmla="*/ 0 60000 65536"/>
              </a:gdLst>
              <a:ahLst/>
              <a:cxnLst>
                <a:cxn ang="T6">
                  <a:pos x="T0" y="T1"/>
                </a:cxn>
                <a:cxn ang="T7">
                  <a:pos x="T2" y="T3"/>
                </a:cxn>
                <a:cxn ang="T8">
                  <a:pos x="T4" y="T5"/>
                </a:cxn>
              </a:cxnLst>
              <a:rect l="0" t="0" r="r" b="b"/>
              <a:pathLst>
                <a:path w="41452" h="21600" fill="none" extrusionOk="0">
                  <a:moveTo>
                    <a:pt x="41451" y="6416"/>
                  </a:moveTo>
                  <a:cubicBezTo>
                    <a:pt x="38642" y="15447"/>
                    <a:pt x="30284" y="21599"/>
                    <a:pt x="20827" y="21600"/>
                  </a:cubicBezTo>
                  <a:cubicBezTo>
                    <a:pt x="11103" y="21600"/>
                    <a:pt x="2578" y="15102"/>
                    <a:pt x="0" y="5726"/>
                  </a:cubicBezTo>
                </a:path>
                <a:path w="41452" h="21600" stroke="0" extrusionOk="0">
                  <a:moveTo>
                    <a:pt x="41451" y="6416"/>
                  </a:moveTo>
                  <a:cubicBezTo>
                    <a:pt x="38642" y="15447"/>
                    <a:pt x="30284" y="21599"/>
                    <a:pt x="20827" y="21600"/>
                  </a:cubicBezTo>
                  <a:cubicBezTo>
                    <a:pt x="11103" y="21600"/>
                    <a:pt x="2578" y="15102"/>
                    <a:pt x="0" y="5726"/>
                  </a:cubicBezTo>
                  <a:lnTo>
                    <a:pt x="20827" y="0"/>
                  </a:lnTo>
                  <a:lnTo>
                    <a:pt x="41451" y="6416"/>
                  </a:lnTo>
                  <a:close/>
                </a:path>
              </a:pathLst>
            </a:custGeom>
            <a:noFill/>
            <a:ln w="9525">
              <a:solidFill>
                <a:srgbClr val="000000"/>
              </a:solidFill>
              <a:round/>
              <a:headEnd type="triangle" w="sm" len="med"/>
              <a:tailEnd type="none" w="sm" len="med"/>
            </a:ln>
          </p:spPr>
          <p:txBody>
            <a:bodyPr/>
            <a:lstStyle/>
            <a:p>
              <a:endParaRPr lang="zh-CN" altLang="en-US"/>
            </a:p>
          </p:txBody>
        </p:sp>
        <p:sp>
          <p:nvSpPr>
            <p:cNvPr id="81964" name="Text Box 44"/>
            <p:cNvSpPr txBox="1">
              <a:spLocks noChangeArrowheads="1"/>
            </p:cNvSpPr>
            <p:nvPr/>
          </p:nvSpPr>
          <p:spPr bwMode="auto">
            <a:xfrm>
              <a:off x="5360" y="1796"/>
              <a:ext cx="187" cy="278"/>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t</a:t>
              </a:r>
            </a:p>
          </p:txBody>
        </p:sp>
        <p:sp>
          <p:nvSpPr>
            <p:cNvPr id="81965" name="Text Box 45"/>
            <p:cNvSpPr txBox="1">
              <a:spLocks noChangeArrowheads="1"/>
            </p:cNvSpPr>
            <p:nvPr/>
          </p:nvSpPr>
          <p:spPr bwMode="auto">
            <a:xfrm>
              <a:off x="5373" y="3022"/>
              <a:ext cx="187" cy="278"/>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t</a:t>
              </a:r>
            </a:p>
          </p:txBody>
        </p:sp>
        <p:sp>
          <p:nvSpPr>
            <p:cNvPr id="81966" name="Line 46"/>
            <p:cNvSpPr>
              <a:spLocks noChangeShapeType="1"/>
            </p:cNvSpPr>
            <p:nvPr/>
          </p:nvSpPr>
          <p:spPr bwMode="auto">
            <a:xfrm flipH="1">
              <a:off x="3878" y="1938"/>
              <a:ext cx="241" cy="131"/>
            </a:xfrm>
            <a:prstGeom prst="line">
              <a:avLst/>
            </a:prstGeom>
            <a:noFill/>
            <a:ln w="9525">
              <a:solidFill>
                <a:srgbClr val="000000"/>
              </a:solidFill>
              <a:round/>
              <a:headEnd type="triangle" w="sm" len="med"/>
              <a:tailEnd/>
            </a:ln>
          </p:spPr>
          <p:txBody>
            <a:bodyPr/>
            <a:lstStyle/>
            <a:p>
              <a:endParaRPr lang="zh-CN" altLang="en-US"/>
            </a:p>
          </p:txBody>
        </p:sp>
        <p:sp>
          <p:nvSpPr>
            <p:cNvPr id="81967" name="Line 47"/>
            <p:cNvSpPr>
              <a:spLocks noChangeShapeType="1"/>
            </p:cNvSpPr>
            <p:nvPr/>
          </p:nvSpPr>
          <p:spPr bwMode="auto">
            <a:xfrm flipH="1">
              <a:off x="3838" y="3188"/>
              <a:ext cx="281" cy="278"/>
            </a:xfrm>
            <a:prstGeom prst="line">
              <a:avLst/>
            </a:prstGeom>
            <a:noFill/>
            <a:ln w="9525">
              <a:solidFill>
                <a:srgbClr val="000000"/>
              </a:solidFill>
              <a:round/>
              <a:headEnd type="triangle" w="sm" len="med"/>
              <a:tailEnd/>
            </a:ln>
          </p:spPr>
          <p:txBody>
            <a:bodyPr/>
            <a:lstStyle/>
            <a:p>
              <a:endParaRPr lang="zh-CN" altLang="en-US"/>
            </a:p>
          </p:txBody>
        </p:sp>
        <p:sp>
          <p:nvSpPr>
            <p:cNvPr id="81968" name="Line 48"/>
            <p:cNvSpPr>
              <a:spLocks noChangeShapeType="1"/>
            </p:cNvSpPr>
            <p:nvPr/>
          </p:nvSpPr>
          <p:spPr bwMode="auto">
            <a:xfrm flipH="1">
              <a:off x="2343" y="3188"/>
              <a:ext cx="281" cy="278"/>
            </a:xfrm>
            <a:prstGeom prst="line">
              <a:avLst/>
            </a:prstGeom>
            <a:noFill/>
            <a:ln w="9525">
              <a:solidFill>
                <a:srgbClr val="000000"/>
              </a:solidFill>
              <a:round/>
              <a:headEnd type="triangle" w="sm" len="med"/>
              <a:tailEnd/>
            </a:ln>
          </p:spPr>
          <p:txBody>
            <a:bodyPr/>
            <a:lstStyle/>
            <a:p>
              <a:endParaRPr lang="zh-CN" altLang="en-US"/>
            </a:p>
          </p:txBody>
        </p:sp>
        <p:sp>
          <p:nvSpPr>
            <p:cNvPr id="81969" name="Line 49"/>
            <p:cNvSpPr>
              <a:spLocks noChangeShapeType="1"/>
            </p:cNvSpPr>
            <p:nvPr/>
          </p:nvSpPr>
          <p:spPr bwMode="auto">
            <a:xfrm flipH="1">
              <a:off x="2343" y="1935"/>
              <a:ext cx="281" cy="279"/>
            </a:xfrm>
            <a:prstGeom prst="line">
              <a:avLst/>
            </a:prstGeom>
            <a:noFill/>
            <a:ln w="9525">
              <a:solidFill>
                <a:srgbClr val="000000"/>
              </a:solidFill>
              <a:round/>
              <a:headEnd type="triangle" w="sm" len="med"/>
              <a:tailEnd/>
            </a:ln>
          </p:spPr>
          <p:txBody>
            <a:bodyPr/>
            <a:lstStyle/>
            <a:p>
              <a:endParaRPr lang="zh-CN" altLang="en-US"/>
            </a:p>
          </p:txBody>
        </p:sp>
        <p:sp>
          <p:nvSpPr>
            <p:cNvPr id="81970" name="Line 50"/>
            <p:cNvSpPr>
              <a:spLocks noChangeShapeType="1"/>
            </p:cNvSpPr>
            <p:nvPr/>
          </p:nvSpPr>
          <p:spPr bwMode="auto">
            <a:xfrm>
              <a:off x="3091" y="2048"/>
              <a:ext cx="152" cy="293"/>
            </a:xfrm>
            <a:prstGeom prst="line">
              <a:avLst/>
            </a:prstGeom>
            <a:noFill/>
            <a:ln w="9525">
              <a:solidFill>
                <a:srgbClr val="000000"/>
              </a:solidFill>
              <a:round/>
              <a:headEnd type="triangle" w="sm" len="med"/>
              <a:tailEnd/>
            </a:ln>
          </p:spPr>
          <p:txBody>
            <a:bodyPr/>
            <a:lstStyle/>
            <a:p>
              <a:endParaRPr lang="zh-CN" altLang="en-US"/>
            </a:p>
          </p:txBody>
        </p:sp>
        <p:sp>
          <p:nvSpPr>
            <p:cNvPr id="81971" name="Line 51"/>
            <p:cNvSpPr>
              <a:spLocks noChangeShapeType="1"/>
            </p:cNvSpPr>
            <p:nvPr/>
          </p:nvSpPr>
          <p:spPr bwMode="auto">
            <a:xfrm>
              <a:off x="4586" y="2048"/>
              <a:ext cx="252" cy="224"/>
            </a:xfrm>
            <a:prstGeom prst="line">
              <a:avLst/>
            </a:prstGeom>
            <a:noFill/>
            <a:ln w="9525">
              <a:solidFill>
                <a:srgbClr val="000000"/>
              </a:solidFill>
              <a:round/>
              <a:headEnd type="triangle" w="sm" len="med"/>
              <a:tailEnd/>
            </a:ln>
          </p:spPr>
          <p:txBody>
            <a:bodyPr/>
            <a:lstStyle/>
            <a:p>
              <a:endParaRPr lang="zh-CN" altLang="en-US"/>
            </a:p>
          </p:txBody>
        </p:sp>
        <p:sp>
          <p:nvSpPr>
            <p:cNvPr id="81972" name="Text Box 52"/>
            <p:cNvSpPr txBox="1">
              <a:spLocks noChangeArrowheads="1"/>
            </p:cNvSpPr>
            <p:nvPr/>
          </p:nvSpPr>
          <p:spPr bwMode="auto">
            <a:xfrm>
              <a:off x="475" y="1823"/>
              <a:ext cx="467" cy="305"/>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CPU</a:t>
              </a:r>
            </a:p>
          </p:txBody>
        </p:sp>
        <p:sp>
          <p:nvSpPr>
            <p:cNvPr id="81973" name="Text Box 53"/>
            <p:cNvSpPr txBox="1">
              <a:spLocks noChangeArrowheads="1"/>
            </p:cNvSpPr>
            <p:nvPr/>
          </p:nvSpPr>
          <p:spPr bwMode="auto">
            <a:xfrm>
              <a:off x="288" y="3188"/>
              <a:ext cx="654" cy="305"/>
            </a:xfrm>
            <a:prstGeom prst="rect">
              <a:avLst/>
            </a:prstGeom>
            <a:noFill/>
            <a:ln w="9525">
              <a:noFill/>
              <a:miter lim="800000"/>
              <a:headEnd/>
              <a:tailEnd/>
            </a:ln>
          </p:spPr>
          <p:txBody>
            <a:bodyPr lIns="0" tIns="0" rIns="0" bIns="0"/>
            <a:lstStyle/>
            <a:p>
              <a:pPr algn="just" eaLnBrk="0" hangingPunct="0"/>
              <a:r>
                <a:rPr lang="en-US" altLang="zh-CN" sz="1600" b="1">
                  <a:latin typeface="Times New Roman" pitchFamily="18" charset="0"/>
                </a:rPr>
                <a:t>Printer</a:t>
              </a:r>
            </a:p>
          </p:txBody>
        </p:sp>
        <p:sp>
          <p:nvSpPr>
            <p:cNvPr id="81974" name="Text Box 54"/>
            <p:cNvSpPr txBox="1">
              <a:spLocks noChangeArrowheads="1"/>
            </p:cNvSpPr>
            <p:nvPr/>
          </p:nvSpPr>
          <p:spPr bwMode="auto">
            <a:xfrm>
              <a:off x="755" y="3493"/>
              <a:ext cx="467" cy="305"/>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Idle</a:t>
              </a:r>
            </a:p>
          </p:txBody>
        </p:sp>
        <p:sp>
          <p:nvSpPr>
            <p:cNvPr id="81975" name="Text Box 55"/>
            <p:cNvSpPr txBox="1">
              <a:spLocks noChangeArrowheads="1"/>
            </p:cNvSpPr>
            <p:nvPr/>
          </p:nvSpPr>
          <p:spPr bwMode="auto">
            <a:xfrm>
              <a:off x="1970" y="3048"/>
              <a:ext cx="467" cy="305"/>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Ready</a:t>
              </a:r>
            </a:p>
          </p:txBody>
        </p:sp>
        <p:sp>
          <p:nvSpPr>
            <p:cNvPr id="81976" name="Text Box 56"/>
            <p:cNvSpPr txBox="1">
              <a:spLocks noChangeArrowheads="1"/>
            </p:cNvSpPr>
            <p:nvPr/>
          </p:nvSpPr>
          <p:spPr bwMode="auto">
            <a:xfrm>
              <a:off x="1596" y="3466"/>
              <a:ext cx="467" cy="305"/>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start</a:t>
              </a:r>
            </a:p>
          </p:txBody>
        </p:sp>
        <p:sp>
          <p:nvSpPr>
            <p:cNvPr id="81977" name="Text Box 57"/>
            <p:cNvSpPr txBox="1">
              <a:spLocks noChangeArrowheads="1"/>
            </p:cNvSpPr>
            <p:nvPr/>
          </p:nvSpPr>
          <p:spPr bwMode="auto">
            <a:xfrm>
              <a:off x="1970" y="3466"/>
              <a:ext cx="654"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Request</a:t>
              </a:r>
            </a:p>
            <a:p>
              <a:pPr algn="ctr" eaLnBrk="0" hangingPunct="0"/>
              <a:r>
                <a:rPr lang="en-US" altLang="zh-CN" sz="1600">
                  <a:latin typeface="Times New Roman" pitchFamily="18" charset="0"/>
                </a:rPr>
                <a:t>interrupt</a:t>
              </a:r>
            </a:p>
          </p:txBody>
        </p:sp>
        <p:sp>
          <p:nvSpPr>
            <p:cNvPr id="81978" name="Text Box 58"/>
            <p:cNvSpPr txBox="1">
              <a:spLocks noChangeArrowheads="1"/>
            </p:cNvSpPr>
            <p:nvPr/>
          </p:nvSpPr>
          <p:spPr bwMode="auto">
            <a:xfrm>
              <a:off x="2557" y="3744"/>
              <a:ext cx="504"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Incept Data</a:t>
              </a:r>
            </a:p>
          </p:txBody>
        </p:sp>
        <p:sp>
          <p:nvSpPr>
            <p:cNvPr id="81979" name="Text Box 59"/>
            <p:cNvSpPr txBox="1">
              <a:spLocks noChangeArrowheads="1"/>
            </p:cNvSpPr>
            <p:nvPr/>
          </p:nvSpPr>
          <p:spPr bwMode="auto">
            <a:xfrm>
              <a:off x="3371" y="3048"/>
              <a:ext cx="467" cy="305"/>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Printing </a:t>
              </a:r>
            </a:p>
          </p:txBody>
        </p:sp>
        <p:sp>
          <p:nvSpPr>
            <p:cNvPr id="81980" name="Text Box 60"/>
            <p:cNvSpPr txBox="1">
              <a:spLocks noChangeArrowheads="1"/>
            </p:cNvSpPr>
            <p:nvPr/>
          </p:nvSpPr>
          <p:spPr bwMode="auto">
            <a:xfrm>
              <a:off x="3371" y="3466"/>
              <a:ext cx="654"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Request</a:t>
              </a:r>
            </a:p>
            <a:p>
              <a:pPr algn="ctr" eaLnBrk="0" hangingPunct="0"/>
              <a:r>
                <a:rPr lang="en-US" altLang="zh-CN" sz="1600">
                  <a:latin typeface="Times New Roman" pitchFamily="18" charset="0"/>
                </a:rPr>
                <a:t>interrupt</a:t>
              </a:r>
            </a:p>
          </p:txBody>
        </p:sp>
        <p:sp>
          <p:nvSpPr>
            <p:cNvPr id="81981" name="Text Box 61"/>
            <p:cNvSpPr txBox="1">
              <a:spLocks noChangeArrowheads="1"/>
            </p:cNvSpPr>
            <p:nvPr/>
          </p:nvSpPr>
          <p:spPr bwMode="auto">
            <a:xfrm>
              <a:off x="4105" y="3744"/>
              <a:ext cx="484"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Incept Data</a:t>
              </a:r>
            </a:p>
          </p:txBody>
        </p:sp>
        <p:sp>
          <p:nvSpPr>
            <p:cNvPr id="81982" name="Text Box 62"/>
            <p:cNvSpPr txBox="1">
              <a:spLocks noChangeArrowheads="1"/>
            </p:cNvSpPr>
            <p:nvPr/>
          </p:nvSpPr>
          <p:spPr bwMode="auto">
            <a:xfrm>
              <a:off x="4772" y="3048"/>
              <a:ext cx="468" cy="305"/>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Printing </a:t>
              </a:r>
            </a:p>
          </p:txBody>
        </p:sp>
        <p:sp>
          <p:nvSpPr>
            <p:cNvPr id="81983" name="Line 63"/>
            <p:cNvSpPr>
              <a:spLocks noChangeShapeType="1"/>
            </p:cNvSpPr>
            <p:nvPr/>
          </p:nvSpPr>
          <p:spPr bwMode="auto">
            <a:xfrm>
              <a:off x="2626" y="1507"/>
              <a:ext cx="0" cy="152"/>
            </a:xfrm>
            <a:prstGeom prst="line">
              <a:avLst/>
            </a:prstGeom>
            <a:noFill/>
            <a:ln w="9525">
              <a:solidFill>
                <a:srgbClr val="000000"/>
              </a:solidFill>
              <a:round/>
              <a:headEnd/>
              <a:tailEnd/>
            </a:ln>
          </p:spPr>
          <p:txBody>
            <a:bodyPr/>
            <a:lstStyle/>
            <a:p>
              <a:endParaRPr lang="zh-CN" altLang="en-US"/>
            </a:p>
          </p:txBody>
        </p:sp>
        <p:sp>
          <p:nvSpPr>
            <p:cNvPr id="81984" name="Line 64"/>
            <p:cNvSpPr>
              <a:spLocks noChangeShapeType="1"/>
            </p:cNvSpPr>
            <p:nvPr/>
          </p:nvSpPr>
          <p:spPr bwMode="auto">
            <a:xfrm>
              <a:off x="3091" y="1507"/>
              <a:ext cx="0" cy="152"/>
            </a:xfrm>
            <a:prstGeom prst="line">
              <a:avLst/>
            </a:prstGeom>
            <a:noFill/>
            <a:ln w="9525">
              <a:solidFill>
                <a:srgbClr val="000000"/>
              </a:solidFill>
              <a:round/>
              <a:headEnd/>
              <a:tailEnd/>
            </a:ln>
          </p:spPr>
          <p:txBody>
            <a:bodyPr/>
            <a:lstStyle/>
            <a:p>
              <a:endParaRPr lang="zh-CN" altLang="en-US"/>
            </a:p>
          </p:txBody>
        </p:sp>
        <p:sp>
          <p:nvSpPr>
            <p:cNvPr id="81985" name="Line 65"/>
            <p:cNvSpPr>
              <a:spLocks noChangeShapeType="1"/>
            </p:cNvSpPr>
            <p:nvPr/>
          </p:nvSpPr>
          <p:spPr bwMode="auto">
            <a:xfrm>
              <a:off x="4121" y="1507"/>
              <a:ext cx="0" cy="152"/>
            </a:xfrm>
            <a:prstGeom prst="line">
              <a:avLst/>
            </a:prstGeom>
            <a:noFill/>
            <a:ln w="9525">
              <a:solidFill>
                <a:srgbClr val="000000"/>
              </a:solidFill>
              <a:round/>
              <a:headEnd/>
              <a:tailEnd/>
            </a:ln>
          </p:spPr>
          <p:txBody>
            <a:bodyPr/>
            <a:lstStyle/>
            <a:p>
              <a:endParaRPr lang="zh-CN" altLang="en-US"/>
            </a:p>
          </p:txBody>
        </p:sp>
        <p:sp>
          <p:nvSpPr>
            <p:cNvPr id="81986" name="Line 66"/>
            <p:cNvSpPr>
              <a:spLocks noChangeShapeType="1"/>
            </p:cNvSpPr>
            <p:nvPr/>
          </p:nvSpPr>
          <p:spPr bwMode="auto">
            <a:xfrm>
              <a:off x="4586" y="1507"/>
              <a:ext cx="0" cy="152"/>
            </a:xfrm>
            <a:prstGeom prst="line">
              <a:avLst/>
            </a:prstGeom>
            <a:noFill/>
            <a:ln w="9525">
              <a:solidFill>
                <a:srgbClr val="000000"/>
              </a:solidFill>
              <a:round/>
              <a:headEnd/>
              <a:tailEnd/>
            </a:ln>
          </p:spPr>
          <p:txBody>
            <a:bodyPr/>
            <a:lstStyle/>
            <a:p>
              <a:endParaRPr lang="zh-CN" altLang="en-US"/>
            </a:p>
          </p:txBody>
        </p:sp>
        <p:sp>
          <p:nvSpPr>
            <p:cNvPr id="81987" name="Text Box 67"/>
            <p:cNvSpPr txBox="1">
              <a:spLocks noChangeArrowheads="1"/>
            </p:cNvSpPr>
            <p:nvPr/>
          </p:nvSpPr>
          <p:spPr bwMode="auto">
            <a:xfrm>
              <a:off x="1516" y="2299"/>
              <a:ext cx="563" cy="471"/>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start</a:t>
              </a:r>
            </a:p>
            <a:p>
              <a:pPr algn="ctr" eaLnBrk="0" hangingPunct="0"/>
              <a:r>
                <a:rPr lang="en-US" altLang="zh-CN" sz="1600">
                  <a:latin typeface="Times New Roman" pitchFamily="18" charset="0"/>
                </a:rPr>
                <a:t>I/O</a:t>
              </a:r>
            </a:p>
          </p:txBody>
        </p:sp>
        <p:sp>
          <p:nvSpPr>
            <p:cNvPr id="81988" name="Text Box 68"/>
            <p:cNvSpPr txBox="1">
              <a:spLocks noChangeArrowheads="1"/>
            </p:cNvSpPr>
            <p:nvPr/>
          </p:nvSpPr>
          <p:spPr bwMode="auto">
            <a:xfrm>
              <a:off x="1970" y="2240"/>
              <a:ext cx="523" cy="447"/>
            </a:xfrm>
            <a:prstGeom prst="rect">
              <a:avLst/>
            </a:prstGeom>
            <a:noFill/>
            <a:ln w="9525">
              <a:noFill/>
              <a:miter lim="800000"/>
              <a:headEnd/>
              <a:tailEnd/>
            </a:ln>
          </p:spPr>
          <p:txBody>
            <a:bodyPr lIns="0" tIns="0" rIns="0" bIns="0"/>
            <a:lstStyle/>
            <a:p>
              <a:pPr algn="ctr" eaLnBrk="0" hangingPunct="0"/>
              <a:r>
                <a:rPr lang="en-US" altLang="zh-CN" sz="1600" dirty="0">
                  <a:latin typeface="Times New Roman" pitchFamily="18" charset="0"/>
                </a:rPr>
                <a:t>Response</a:t>
              </a:r>
            </a:p>
            <a:p>
              <a:pPr algn="ctr" eaLnBrk="0" hangingPunct="0"/>
              <a:r>
                <a:rPr lang="en-US" altLang="zh-CN" sz="1600" dirty="0">
                  <a:solidFill>
                    <a:srgbClr val="FF0000"/>
                  </a:solidFill>
                  <a:latin typeface="Times New Roman" pitchFamily="18" charset="0"/>
                </a:rPr>
                <a:t>interrup</a:t>
              </a:r>
              <a:r>
                <a:rPr lang="en-US" altLang="zh-CN" sz="1600" dirty="0">
                  <a:latin typeface="Times New Roman" pitchFamily="18" charset="0"/>
                </a:rPr>
                <a:t>t</a:t>
              </a:r>
            </a:p>
          </p:txBody>
        </p:sp>
        <p:sp>
          <p:nvSpPr>
            <p:cNvPr id="81989" name="Text Box 69"/>
            <p:cNvSpPr txBox="1">
              <a:spLocks noChangeArrowheads="1"/>
            </p:cNvSpPr>
            <p:nvPr/>
          </p:nvSpPr>
          <p:spPr bwMode="auto">
            <a:xfrm>
              <a:off x="2530" y="2478"/>
              <a:ext cx="654" cy="447"/>
            </a:xfrm>
            <a:prstGeom prst="rect">
              <a:avLst/>
            </a:prstGeom>
            <a:noFill/>
            <a:ln w="9525">
              <a:noFill/>
              <a:miter lim="800000"/>
              <a:headEnd/>
              <a:tailEnd/>
            </a:ln>
          </p:spPr>
          <p:txBody>
            <a:bodyPr lIns="0" tIns="0" rIns="0" bIns="0"/>
            <a:lstStyle/>
            <a:p>
              <a:pPr algn="ctr" eaLnBrk="0" hangingPunct="0"/>
              <a:r>
                <a:rPr lang="en-US" altLang="zh-CN" sz="1600" dirty="0">
                  <a:latin typeface="Times New Roman" pitchFamily="18" charset="0"/>
                </a:rPr>
                <a:t>Transfer</a:t>
              </a:r>
            </a:p>
            <a:p>
              <a:pPr algn="ctr" eaLnBrk="0" hangingPunct="0"/>
              <a:r>
                <a:rPr lang="en-US" altLang="zh-CN" sz="1600" dirty="0">
                  <a:latin typeface="Times New Roman" pitchFamily="18" charset="0"/>
                </a:rPr>
                <a:t>Data</a:t>
              </a:r>
            </a:p>
          </p:txBody>
        </p:sp>
        <p:sp>
          <p:nvSpPr>
            <p:cNvPr id="81990" name="Text Box 70"/>
            <p:cNvSpPr txBox="1">
              <a:spLocks noChangeArrowheads="1"/>
            </p:cNvSpPr>
            <p:nvPr/>
          </p:nvSpPr>
          <p:spPr bwMode="auto">
            <a:xfrm>
              <a:off x="3355" y="1888"/>
              <a:ext cx="523"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Response</a:t>
              </a:r>
            </a:p>
            <a:p>
              <a:pPr algn="ctr" eaLnBrk="0" hangingPunct="0"/>
              <a:r>
                <a:rPr lang="en-US" altLang="zh-CN" sz="1600">
                  <a:latin typeface="Times New Roman" pitchFamily="18" charset="0"/>
                </a:rPr>
                <a:t>interrupt</a:t>
              </a:r>
            </a:p>
          </p:txBody>
        </p:sp>
        <p:sp>
          <p:nvSpPr>
            <p:cNvPr id="81991" name="Text Box 71"/>
            <p:cNvSpPr txBox="1">
              <a:spLocks noChangeArrowheads="1"/>
            </p:cNvSpPr>
            <p:nvPr/>
          </p:nvSpPr>
          <p:spPr bwMode="auto">
            <a:xfrm>
              <a:off x="4038" y="2478"/>
              <a:ext cx="654"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Transfer</a:t>
              </a:r>
            </a:p>
            <a:p>
              <a:pPr algn="ctr" eaLnBrk="0" hangingPunct="0"/>
              <a:r>
                <a:rPr lang="en-US" altLang="zh-CN" sz="1600">
                  <a:latin typeface="Times New Roman" pitchFamily="18" charset="0"/>
                </a:rPr>
                <a:t>Data</a:t>
              </a:r>
            </a:p>
          </p:txBody>
        </p:sp>
        <p:sp>
          <p:nvSpPr>
            <p:cNvPr id="81992" name="Text Box 72"/>
            <p:cNvSpPr txBox="1">
              <a:spLocks noChangeArrowheads="1"/>
            </p:cNvSpPr>
            <p:nvPr/>
          </p:nvSpPr>
          <p:spPr bwMode="auto">
            <a:xfrm>
              <a:off x="3171" y="2346"/>
              <a:ext cx="525" cy="268"/>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Interrupt return</a:t>
              </a:r>
            </a:p>
          </p:txBody>
        </p:sp>
        <p:sp>
          <p:nvSpPr>
            <p:cNvPr id="81993" name="Text Box 73"/>
            <p:cNvSpPr txBox="1">
              <a:spLocks noChangeArrowheads="1"/>
            </p:cNvSpPr>
            <p:nvPr/>
          </p:nvSpPr>
          <p:spPr bwMode="auto">
            <a:xfrm>
              <a:off x="4679" y="2267"/>
              <a:ext cx="430" cy="268"/>
            </a:xfrm>
            <a:prstGeom prst="rect">
              <a:avLst/>
            </a:prstGeom>
            <a:noFill/>
            <a:ln w="9525">
              <a:noFill/>
              <a:miter lim="800000"/>
              <a:headEnd/>
              <a:tailEnd/>
            </a:ln>
          </p:spPr>
          <p:txBody>
            <a:bodyPr lIns="0" tIns="0" rIns="0" bIns="0"/>
            <a:lstStyle/>
            <a:p>
              <a:pPr algn="just" eaLnBrk="0" hangingPunct="0"/>
              <a:r>
                <a:rPr lang="en-US" altLang="zh-CN" sz="1600">
                  <a:latin typeface="Times New Roman" pitchFamily="18" charset="0"/>
                </a:rPr>
                <a:t>return</a:t>
              </a:r>
            </a:p>
          </p:txBody>
        </p:sp>
        <p:sp>
          <p:nvSpPr>
            <p:cNvPr id="81994" name="Text Box 74"/>
            <p:cNvSpPr txBox="1">
              <a:spLocks noChangeArrowheads="1"/>
            </p:cNvSpPr>
            <p:nvPr/>
          </p:nvSpPr>
          <p:spPr bwMode="auto">
            <a:xfrm>
              <a:off x="2517" y="1071"/>
              <a:ext cx="654"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Service for interruption</a:t>
              </a:r>
            </a:p>
          </p:txBody>
        </p:sp>
        <p:sp>
          <p:nvSpPr>
            <p:cNvPr id="81995" name="Text Box 75"/>
            <p:cNvSpPr txBox="1">
              <a:spLocks noChangeArrowheads="1"/>
            </p:cNvSpPr>
            <p:nvPr/>
          </p:nvSpPr>
          <p:spPr bwMode="auto">
            <a:xfrm>
              <a:off x="4025" y="1071"/>
              <a:ext cx="654" cy="44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Service for interruption</a:t>
              </a:r>
            </a:p>
          </p:txBody>
        </p:sp>
        <p:sp>
          <p:nvSpPr>
            <p:cNvPr id="81996" name="Text Box 76"/>
            <p:cNvSpPr txBox="1">
              <a:spLocks noChangeArrowheads="1"/>
            </p:cNvSpPr>
            <p:nvPr/>
          </p:nvSpPr>
          <p:spPr bwMode="auto">
            <a:xfrm>
              <a:off x="793" y="1207"/>
              <a:ext cx="934" cy="305"/>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Running</a:t>
              </a:r>
            </a:p>
            <a:p>
              <a:pPr algn="ctr" eaLnBrk="0" hangingPunct="0"/>
              <a:r>
                <a:rPr lang="en-US" altLang="zh-CN" sz="1600">
                  <a:latin typeface="Times New Roman" pitchFamily="18" charset="0"/>
                </a:rPr>
                <a:t> main program</a:t>
              </a:r>
            </a:p>
          </p:txBody>
        </p:sp>
        <p:sp>
          <p:nvSpPr>
            <p:cNvPr id="81997" name="Text Box 77"/>
            <p:cNvSpPr txBox="1">
              <a:spLocks noChangeArrowheads="1"/>
            </p:cNvSpPr>
            <p:nvPr/>
          </p:nvSpPr>
          <p:spPr bwMode="auto">
            <a:xfrm>
              <a:off x="3152" y="1165"/>
              <a:ext cx="935" cy="417"/>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go on doing </a:t>
              </a:r>
            </a:p>
            <a:p>
              <a:pPr algn="ctr" eaLnBrk="0" hangingPunct="0"/>
              <a:r>
                <a:rPr lang="en-US" altLang="zh-CN" sz="1600">
                  <a:latin typeface="Times New Roman" pitchFamily="18" charset="0"/>
                </a:rPr>
                <a:t>main program</a:t>
              </a:r>
            </a:p>
          </p:txBody>
        </p:sp>
        <p:sp>
          <p:nvSpPr>
            <p:cNvPr id="81998" name="Text Box 78"/>
            <p:cNvSpPr txBox="1">
              <a:spLocks noChangeArrowheads="1"/>
            </p:cNvSpPr>
            <p:nvPr/>
          </p:nvSpPr>
          <p:spPr bwMode="auto">
            <a:xfrm>
              <a:off x="4719" y="1162"/>
              <a:ext cx="561" cy="306"/>
            </a:xfrm>
            <a:prstGeom prst="rect">
              <a:avLst/>
            </a:prstGeom>
            <a:noFill/>
            <a:ln w="9525">
              <a:noFill/>
              <a:miter lim="800000"/>
              <a:headEnd/>
              <a:tailEnd/>
            </a:ln>
          </p:spPr>
          <p:txBody>
            <a:bodyPr lIns="0" tIns="0" rIns="0" bIns="0"/>
            <a:lstStyle/>
            <a:p>
              <a:pPr algn="ctr" eaLnBrk="0" hangingPunct="0"/>
              <a:r>
                <a:rPr lang="en-US" altLang="zh-CN" sz="1600">
                  <a:latin typeface="Times New Roman" pitchFamily="18" charset="0"/>
                </a:rPr>
                <a:t>main program</a:t>
              </a:r>
            </a:p>
          </p:txBody>
        </p:sp>
      </p:grpSp>
      <p:sp>
        <p:nvSpPr>
          <p:cNvPr id="81925" name="Rectangle 80"/>
          <p:cNvSpPr>
            <a:spLocks noChangeArrowheads="1"/>
          </p:cNvSpPr>
          <p:nvPr/>
        </p:nvSpPr>
        <p:spPr bwMode="auto">
          <a:xfrm>
            <a:off x="537152" y="604025"/>
            <a:ext cx="7961313" cy="701675"/>
          </a:xfrm>
          <a:prstGeom prst="rect">
            <a:avLst/>
          </a:prstGeom>
          <a:noFill/>
          <a:ln w="9525">
            <a:noFill/>
            <a:miter lim="800000"/>
            <a:headEnd/>
            <a:tailEnd/>
          </a:ln>
          <a:effectLst/>
        </p:spPr>
        <p:txBody>
          <a:bodyPr wrap="none">
            <a:spAutoFit/>
          </a:bodyPr>
          <a:lstStyle/>
          <a:p>
            <a:r>
              <a:rPr lang="en-US" altLang="zh-CN" sz="4000" dirty="0">
                <a:solidFill>
                  <a:srgbClr val="FF3300"/>
                </a:solidFill>
                <a:latin typeface="Comic Sans MS" pitchFamily="66" charset="0"/>
              </a:rPr>
              <a:t>Advantage: concurrent operation</a:t>
            </a:r>
          </a:p>
        </p:txBody>
      </p:sp>
    </p:spTree>
  </p:cSld>
  <p:clrMapOvr>
    <a:masterClrMapping/>
  </p:clrMapOvr>
  <p:transition spd="med">
    <p:random/>
    <p:sndAc>
      <p:stSnd>
        <p:snd r:embed="rId2" name="chimes.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Interrupt Priority Levels </a:t>
            </a:r>
            <a:endParaRPr lang="zh-CN" altLang="en-US" dirty="0"/>
          </a:p>
        </p:txBody>
      </p:sp>
      <p:sp>
        <p:nvSpPr>
          <p:cNvPr id="82947" name="内容占位符 2"/>
          <p:cNvSpPr>
            <a:spLocks noGrp="1"/>
          </p:cNvSpPr>
          <p:nvPr>
            <p:ph idx="1"/>
          </p:nvPr>
        </p:nvSpPr>
        <p:spPr/>
        <p:txBody>
          <a:bodyPr/>
          <a:lstStyle/>
          <a:p>
            <a:pPr eaLnBrk="1" hangingPunct="1"/>
            <a:r>
              <a:rPr lang="en-US" altLang="zh-CN" dirty="0"/>
              <a:t>indicate the order in which the processor should process interrupts. </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zh-CN" altLang="en-US" dirty="0"/>
          </a:p>
        </p:txBody>
      </p:sp>
      <p:pic>
        <p:nvPicPr>
          <p:cNvPr id="82948" name="Picture 2"/>
          <p:cNvPicPr>
            <a:picLocks noChangeAspect="1" noChangeArrowheads="1"/>
          </p:cNvPicPr>
          <p:nvPr/>
        </p:nvPicPr>
        <p:blipFill>
          <a:blip r:embed="rId3"/>
          <a:srcRect/>
          <a:stretch>
            <a:fillRect/>
          </a:stretch>
        </p:blipFill>
        <p:spPr bwMode="auto">
          <a:xfrm>
            <a:off x="1809720" y="2428869"/>
            <a:ext cx="6858048" cy="3761367"/>
          </a:xfrm>
          <a:prstGeom prst="rect">
            <a:avLst/>
          </a:prstGeom>
          <a:noFill/>
          <a:ln w="9525">
            <a:noFill/>
            <a:miter lim="800000"/>
            <a:headEnd/>
            <a:tailEnd/>
          </a:ln>
          <a:effectLst/>
        </p:spPr>
      </p:pic>
      <p:sp>
        <p:nvSpPr>
          <p:cNvPr id="5" name="TextBox 4"/>
          <p:cNvSpPr txBox="1"/>
          <p:nvPr/>
        </p:nvSpPr>
        <p:spPr>
          <a:xfrm>
            <a:off x="8596330" y="3643314"/>
            <a:ext cx="1785982" cy="369332"/>
          </a:xfrm>
          <a:prstGeom prst="rect">
            <a:avLst/>
          </a:prstGeom>
          <a:noFill/>
        </p:spPr>
        <p:txBody>
          <a:bodyPr wrap="square" rtlCol="0">
            <a:spAutoFit/>
          </a:bodyPr>
          <a:lstStyle/>
          <a:p>
            <a:r>
              <a:rPr lang="en-US" altLang="zh-CN" dirty="0"/>
              <a:t>Status Register </a:t>
            </a:r>
            <a:endParaRPr lang="zh-CN" altLang="en-US" dirty="0"/>
          </a:p>
        </p:txBody>
      </p:sp>
      <p:sp>
        <p:nvSpPr>
          <p:cNvPr id="6" name="TextBox 5"/>
          <p:cNvSpPr txBox="1"/>
          <p:nvPr/>
        </p:nvSpPr>
        <p:spPr>
          <a:xfrm>
            <a:off x="8596330" y="5143512"/>
            <a:ext cx="1785950" cy="369332"/>
          </a:xfrm>
          <a:prstGeom prst="rect">
            <a:avLst/>
          </a:prstGeom>
          <a:noFill/>
        </p:spPr>
        <p:txBody>
          <a:bodyPr wrap="square" rtlCol="0">
            <a:spAutoFit/>
          </a:bodyPr>
          <a:lstStyle/>
          <a:p>
            <a:r>
              <a:rPr lang="en-US" altLang="zh-CN" dirty="0"/>
              <a:t>Cause Register </a:t>
            </a:r>
            <a:endParaRPr lang="zh-CN" altLang="en-US" dirty="0"/>
          </a:p>
        </p:txBody>
      </p:sp>
    </p:spTree>
  </p:cSld>
  <p:clrMapOvr>
    <a:masterClrMapping/>
  </p:clrMapOvr>
  <p:transition spd="med">
    <p:random/>
    <p:sndAc>
      <p:stSnd>
        <p:snd r:embed="rId2" name="chimes.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sz="3200" dirty="0">
                <a:solidFill>
                  <a:srgbClr val="00B0F0"/>
                </a:solidFill>
              </a:rPr>
              <a:t>Steps that must occur in handling an interrupt</a:t>
            </a:r>
            <a:endParaRPr lang="zh-CN" altLang="en-US" sz="3200" dirty="0">
              <a:solidFill>
                <a:srgbClr val="00B0F0"/>
              </a:solidFill>
            </a:endParaRPr>
          </a:p>
        </p:txBody>
      </p:sp>
      <p:sp>
        <p:nvSpPr>
          <p:cNvPr id="83971" name="内容占位符 2"/>
          <p:cNvSpPr>
            <a:spLocks noGrp="1"/>
          </p:cNvSpPr>
          <p:nvPr>
            <p:ph idx="1"/>
          </p:nvPr>
        </p:nvSpPr>
        <p:spPr>
          <a:xfrm>
            <a:off x="867584" y="1412776"/>
            <a:ext cx="8686800" cy="4857784"/>
          </a:xfrm>
        </p:spPr>
        <p:txBody>
          <a:bodyPr/>
          <a:lstStyle/>
          <a:p>
            <a:pPr eaLnBrk="1" hangingPunct="1">
              <a:buNone/>
            </a:pPr>
            <a:r>
              <a:rPr lang="en-US" altLang="zh-CN" sz="2000" b="1" dirty="0"/>
              <a:t>1. Logically AND the </a:t>
            </a:r>
            <a:r>
              <a:rPr lang="en-US" altLang="zh-CN" sz="2000" b="1" dirty="0">
                <a:solidFill>
                  <a:srgbClr val="0000FF"/>
                </a:solidFill>
              </a:rPr>
              <a:t>pending interrupt field </a:t>
            </a:r>
            <a:r>
              <a:rPr lang="en-US" altLang="zh-CN" sz="2000" b="1" dirty="0"/>
              <a:t>and </a:t>
            </a:r>
            <a:r>
              <a:rPr lang="en-US" altLang="zh-CN" sz="2000" b="1" dirty="0">
                <a:solidFill>
                  <a:srgbClr val="0000FF"/>
                </a:solidFill>
              </a:rPr>
              <a:t>the interrupt mask </a:t>
            </a:r>
            <a:r>
              <a:rPr lang="en-US" altLang="zh-CN" sz="2000" b="1" dirty="0"/>
              <a:t>field to see which enabled interrupts could be the culprit. Copies are made of these two registers using the </a:t>
            </a:r>
            <a:r>
              <a:rPr lang="en-US" altLang="zh-CN" sz="2000" b="1" dirty="0" err="1"/>
              <a:t>mr</a:t>
            </a:r>
            <a:r>
              <a:rPr lang="en-US" altLang="zh-CN" sz="2000" b="1" dirty="0"/>
              <a:t> </a:t>
            </a:r>
            <a:r>
              <a:rPr lang="en-US" altLang="zh-CN" sz="2000" b="1" dirty="0" err="1"/>
              <a:t>c0</a:t>
            </a:r>
            <a:r>
              <a:rPr lang="en-US" altLang="zh-CN" sz="2000" b="1" dirty="0"/>
              <a:t> instruction. </a:t>
            </a:r>
          </a:p>
          <a:p>
            <a:pPr eaLnBrk="1" hangingPunct="1">
              <a:buNone/>
            </a:pPr>
            <a:r>
              <a:rPr lang="en-US" altLang="zh-CN" sz="2000" b="1" dirty="0"/>
              <a:t>2. Select the higher priority of these interrupts. The software convention is that the </a:t>
            </a:r>
            <a:r>
              <a:rPr lang="en-US" altLang="zh-CN" sz="2000" b="1" dirty="0">
                <a:solidFill>
                  <a:srgbClr val="0000FF"/>
                </a:solidFill>
              </a:rPr>
              <a:t>leftmost is the highest priority</a:t>
            </a:r>
            <a:r>
              <a:rPr lang="en-US" altLang="zh-CN" sz="2000" b="1" dirty="0"/>
              <a:t>. </a:t>
            </a:r>
          </a:p>
          <a:p>
            <a:pPr eaLnBrk="1" hangingPunct="1">
              <a:buNone/>
            </a:pPr>
            <a:r>
              <a:rPr lang="en-US" altLang="zh-CN" sz="2000" b="1" dirty="0"/>
              <a:t>3. Save the interrupt mask field of the Status register. </a:t>
            </a:r>
          </a:p>
          <a:p>
            <a:pPr eaLnBrk="1" hangingPunct="1">
              <a:buNone/>
            </a:pPr>
            <a:r>
              <a:rPr lang="en-US" altLang="zh-CN" sz="2000" b="1" dirty="0"/>
              <a:t>4. Change the interrupt mask field to disable all interrupts of equal or lower priority. </a:t>
            </a:r>
          </a:p>
          <a:p>
            <a:pPr eaLnBrk="1" hangingPunct="1">
              <a:buNone/>
            </a:pPr>
            <a:r>
              <a:rPr lang="en-US" altLang="zh-CN" sz="2000" b="1" dirty="0"/>
              <a:t>5. </a:t>
            </a:r>
            <a:r>
              <a:rPr lang="en-US" altLang="zh-CN" sz="2000" b="1" dirty="0">
                <a:solidFill>
                  <a:srgbClr val="0000FF"/>
                </a:solidFill>
              </a:rPr>
              <a:t>Save the processor state </a:t>
            </a:r>
            <a:r>
              <a:rPr lang="en-US" altLang="zh-CN" sz="2000" b="1" dirty="0"/>
              <a:t>needed to handle the interrupt. </a:t>
            </a:r>
          </a:p>
          <a:p>
            <a:pPr eaLnBrk="1" hangingPunct="1">
              <a:buNone/>
            </a:pPr>
            <a:r>
              <a:rPr lang="en-US" altLang="zh-CN" sz="2000" b="1" dirty="0"/>
              <a:t>6. To allow higher-priority interrupts, set the </a:t>
            </a:r>
            <a:r>
              <a:rPr lang="en-US" altLang="zh-CN" sz="2000" b="1" dirty="0">
                <a:solidFill>
                  <a:srgbClr val="FF0000"/>
                </a:solidFill>
              </a:rPr>
              <a:t>interrupt enable bit </a:t>
            </a:r>
            <a:r>
              <a:rPr lang="en-US" altLang="zh-CN" sz="2000" b="1" dirty="0"/>
              <a:t>of the Cause</a:t>
            </a:r>
            <a:r>
              <a:rPr lang="en-US" altLang="zh-CN" sz="2000" b="1" dirty="0">
                <a:solidFill>
                  <a:srgbClr val="FF0000"/>
                </a:solidFill>
              </a:rPr>
              <a:t> </a:t>
            </a:r>
            <a:r>
              <a:rPr lang="en-US" altLang="zh-CN" sz="2000" b="1" dirty="0"/>
              <a:t>register to 1. </a:t>
            </a:r>
          </a:p>
          <a:p>
            <a:pPr eaLnBrk="1" hangingPunct="1">
              <a:buNone/>
            </a:pPr>
            <a:r>
              <a:rPr lang="en-US" altLang="zh-CN" sz="2000" b="1" dirty="0"/>
              <a:t>7. Call the appropriate </a:t>
            </a:r>
            <a:r>
              <a:rPr lang="en-US" altLang="zh-CN" sz="2000" b="1" dirty="0">
                <a:solidFill>
                  <a:srgbClr val="0000FF"/>
                </a:solidFill>
              </a:rPr>
              <a:t>interrupt routine</a:t>
            </a:r>
            <a:r>
              <a:rPr lang="en-US" altLang="zh-CN" sz="2000" b="1" dirty="0"/>
              <a:t>. </a:t>
            </a:r>
          </a:p>
          <a:p>
            <a:pPr eaLnBrk="1" hangingPunct="1">
              <a:buNone/>
            </a:pPr>
            <a:r>
              <a:rPr lang="en-US" altLang="zh-CN" sz="2000" b="1" dirty="0"/>
              <a:t>8. Before restoring state, set </a:t>
            </a:r>
            <a:r>
              <a:rPr lang="en-US" altLang="zh-CN" sz="2000" b="1" dirty="0">
                <a:solidFill>
                  <a:srgbClr val="0000FF"/>
                </a:solidFill>
              </a:rPr>
              <a:t>the interrupt enable bit </a:t>
            </a:r>
            <a:r>
              <a:rPr lang="en-US" altLang="zh-CN" sz="2000" b="1" dirty="0"/>
              <a:t>of the Cause register to 0. This allows you to restore the interrupt mask field. </a:t>
            </a:r>
          </a:p>
          <a:p>
            <a:pPr eaLnBrk="1" hangingPunct="1">
              <a:buNone/>
            </a:pPr>
            <a:endParaRPr lang="zh-CN" altLang="en-US" sz="2000" dirty="0"/>
          </a:p>
        </p:txBody>
      </p:sp>
    </p:spTree>
  </p:cSld>
  <p:clrMapOvr>
    <a:masterClrMapping/>
  </p:clrMapOvr>
  <p:transition spd="med">
    <p:random/>
    <p:sndAc>
      <p:stSnd>
        <p:snd r:embed="rId2" name="chimes.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Order of interruption processing</a:t>
            </a:r>
            <a:endParaRPr lang="zh-CN" altLang="en-US" dirty="0"/>
          </a:p>
        </p:txBody>
      </p:sp>
      <p:sp>
        <p:nvSpPr>
          <p:cNvPr id="3" name="内容占位符 2"/>
          <p:cNvSpPr>
            <a:spLocks noGrp="1"/>
          </p:cNvSpPr>
          <p:nvPr>
            <p:ph idx="1"/>
          </p:nvPr>
        </p:nvSpPr>
        <p:spPr>
          <a:xfrm>
            <a:off x="1981200" y="1357299"/>
            <a:ext cx="8472518" cy="1071570"/>
          </a:xfrm>
        </p:spPr>
        <p:txBody>
          <a:bodyPr>
            <a:normAutofit fontScale="92500" lnSpcReduction="20000"/>
          </a:bodyPr>
          <a:lstStyle/>
          <a:p>
            <a:r>
              <a:rPr lang="en-US" altLang="zh-CN" dirty="0"/>
              <a:t>Priority of Hardware </a:t>
            </a:r>
          </a:p>
          <a:p>
            <a:pPr lvl="1"/>
            <a:r>
              <a:rPr lang="en-US" altLang="zh-CN" dirty="0"/>
              <a:t> </a:t>
            </a:r>
            <a:r>
              <a:rPr lang="en-US" altLang="zh-CN" dirty="0" err="1"/>
              <a:t>D1</a:t>
            </a:r>
            <a:r>
              <a:rPr lang="en-US" altLang="zh-CN" dirty="0"/>
              <a:t>, </a:t>
            </a:r>
            <a:r>
              <a:rPr lang="en-US" altLang="zh-CN" dirty="0" err="1"/>
              <a:t>D2</a:t>
            </a:r>
            <a:r>
              <a:rPr lang="en-US" altLang="zh-CN" dirty="0"/>
              <a:t>, </a:t>
            </a:r>
            <a:r>
              <a:rPr lang="en-US" altLang="zh-CN" dirty="0" err="1"/>
              <a:t>D3</a:t>
            </a:r>
            <a:r>
              <a:rPr lang="en-US" altLang="zh-CN" dirty="0"/>
              <a:t>, </a:t>
            </a:r>
            <a:r>
              <a:rPr lang="en-US" altLang="zh-CN" dirty="0" err="1"/>
              <a:t>D4</a:t>
            </a:r>
            <a:r>
              <a:rPr lang="en-US" altLang="zh-CN" dirty="0"/>
              <a:t> </a:t>
            </a:r>
            <a:r>
              <a:rPr lang="en-US" altLang="zh-CN" dirty="0">
                <a:sym typeface="Wingdings" pitchFamily="2" charset="2"/>
              </a:rPr>
              <a:t>  highest 1&gt;2&gt;3&gt;4  lowest</a:t>
            </a:r>
          </a:p>
          <a:p>
            <a:pPr lvl="1">
              <a:buNone/>
            </a:pPr>
            <a:r>
              <a:rPr lang="en-US" altLang="zh-CN" dirty="0">
                <a:solidFill>
                  <a:srgbClr val="00B0F0"/>
                </a:solidFill>
                <a:sym typeface="Wingdings" pitchFamily="2" charset="2"/>
              </a:rPr>
              <a:t>Coming  </a:t>
            </a:r>
            <a:r>
              <a:rPr lang="en-US" altLang="zh-CN" dirty="0" err="1">
                <a:solidFill>
                  <a:srgbClr val="00B0F0"/>
                </a:solidFill>
                <a:sym typeface="Wingdings" pitchFamily="2" charset="2"/>
              </a:rPr>
              <a:t>IRQ</a:t>
            </a:r>
            <a:r>
              <a:rPr lang="en-US" altLang="zh-CN" dirty="0">
                <a:solidFill>
                  <a:srgbClr val="00B0F0"/>
                </a:solidFill>
                <a:sym typeface="Wingdings" pitchFamily="2" charset="2"/>
              </a:rPr>
              <a:t>   Main       </a:t>
            </a:r>
            <a:r>
              <a:rPr lang="en-US" altLang="zh-CN" dirty="0" err="1">
                <a:solidFill>
                  <a:srgbClr val="00B0F0"/>
                </a:solidFill>
                <a:sym typeface="Wingdings" pitchFamily="2" charset="2"/>
              </a:rPr>
              <a:t>H1</a:t>
            </a:r>
            <a:r>
              <a:rPr lang="en-US" altLang="zh-CN" dirty="0">
                <a:solidFill>
                  <a:srgbClr val="00B0F0"/>
                </a:solidFill>
                <a:sym typeface="Wingdings" pitchFamily="2" charset="2"/>
              </a:rPr>
              <a:t>,    </a:t>
            </a:r>
            <a:r>
              <a:rPr lang="en-US" altLang="zh-CN" dirty="0" err="1">
                <a:solidFill>
                  <a:srgbClr val="00B0F0"/>
                </a:solidFill>
                <a:sym typeface="Wingdings" pitchFamily="2" charset="2"/>
              </a:rPr>
              <a:t>H2</a:t>
            </a:r>
            <a:r>
              <a:rPr lang="en-US" altLang="zh-CN" dirty="0">
                <a:solidFill>
                  <a:srgbClr val="00B0F0"/>
                </a:solidFill>
                <a:sym typeface="Wingdings" pitchFamily="2" charset="2"/>
              </a:rPr>
              <a:t>,   </a:t>
            </a:r>
            <a:r>
              <a:rPr lang="en-US" altLang="zh-CN" dirty="0" err="1">
                <a:solidFill>
                  <a:srgbClr val="00B0F0"/>
                </a:solidFill>
                <a:sym typeface="Wingdings" pitchFamily="2" charset="2"/>
              </a:rPr>
              <a:t>H3</a:t>
            </a:r>
            <a:r>
              <a:rPr lang="en-US" altLang="zh-CN" dirty="0">
                <a:solidFill>
                  <a:srgbClr val="00B0F0"/>
                </a:solidFill>
                <a:sym typeface="Wingdings" pitchFamily="2" charset="2"/>
              </a:rPr>
              <a:t>,    </a:t>
            </a:r>
            <a:r>
              <a:rPr lang="en-US" altLang="zh-CN" dirty="0" err="1">
                <a:solidFill>
                  <a:srgbClr val="00B0F0"/>
                </a:solidFill>
                <a:sym typeface="Wingdings" pitchFamily="2" charset="2"/>
              </a:rPr>
              <a:t>H4</a:t>
            </a:r>
            <a:r>
              <a:rPr lang="en-US" altLang="zh-CN" dirty="0">
                <a:sym typeface="Wingdings" pitchFamily="2" charset="2"/>
              </a:rPr>
              <a:t>      </a:t>
            </a:r>
            <a:endParaRPr lang="zh-CN" altLang="en-US" dirty="0"/>
          </a:p>
        </p:txBody>
      </p:sp>
      <p:cxnSp>
        <p:nvCxnSpPr>
          <p:cNvPr id="10" name="直接箭头连接符 9"/>
          <p:cNvCxnSpPr/>
          <p:nvPr/>
        </p:nvCxnSpPr>
        <p:spPr>
          <a:xfrm rot="5400000">
            <a:off x="4999614" y="3025188"/>
            <a:ext cx="336972"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68100" y="3126324"/>
            <a:ext cx="2357454"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a:off x="7121188" y="3530645"/>
            <a:ext cx="808732"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a:off x="5168100" y="3935056"/>
            <a:ext cx="2357454"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5067009" y="4036103"/>
            <a:ext cx="202183"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168100" y="4137239"/>
            <a:ext cx="3286148"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a:off x="8252838" y="4339400"/>
            <a:ext cx="403617" cy="794"/>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10800000">
            <a:off x="5168100" y="4541605"/>
            <a:ext cx="3286148"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5400000">
            <a:off x="5067009" y="4642652"/>
            <a:ext cx="202183"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168100" y="4676394"/>
            <a:ext cx="4214842"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5400000">
            <a:off x="9248154" y="4811138"/>
            <a:ext cx="269577"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6738942" y="4946721"/>
            <a:ext cx="2644000" cy="749"/>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738942" y="4945971"/>
            <a:ext cx="0" cy="607299"/>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738942" y="5586593"/>
            <a:ext cx="2644000" cy="33322"/>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5400000">
            <a:off x="9180759" y="5822053"/>
            <a:ext cx="404366"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0800000">
            <a:off x="5168100" y="6024281"/>
            <a:ext cx="4214842"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rot="5400000">
            <a:off x="5037355" y="6226419"/>
            <a:ext cx="404366"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1809720" y="2857496"/>
            <a:ext cx="3214710" cy="3226852"/>
            <a:chOff x="285720" y="2857496"/>
            <a:chExt cx="3214710" cy="3226852"/>
          </a:xfrm>
        </p:grpSpPr>
        <p:cxnSp>
          <p:nvCxnSpPr>
            <p:cNvPr id="5" name="直接箭头连接符 4"/>
            <p:cNvCxnSpPr/>
            <p:nvPr/>
          </p:nvCxnSpPr>
          <p:spPr>
            <a:xfrm rot="5400000">
              <a:off x="-677899" y="4250537"/>
              <a:ext cx="2785288" cy="79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20" y="5715016"/>
              <a:ext cx="817275" cy="369332"/>
            </a:xfrm>
            <a:prstGeom prst="rect">
              <a:avLst/>
            </a:prstGeom>
            <a:noFill/>
          </p:spPr>
          <p:txBody>
            <a:bodyPr wrap="none" rtlCol="0">
              <a:spAutoFit/>
            </a:bodyPr>
            <a:lstStyle/>
            <a:p>
              <a:r>
                <a:rPr lang="en-US" altLang="zh-CN" dirty="0"/>
                <a:t>Time t</a:t>
              </a:r>
              <a:endParaRPr lang="zh-CN" altLang="en-US" dirty="0"/>
            </a:p>
          </p:txBody>
        </p:sp>
        <p:sp>
          <p:nvSpPr>
            <p:cNvPr id="8" name="TextBox 7"/>
            <p:cNvSpPr txBox="1"/>
            <p:nvPr/>
          </p:nvSpPr>
          <p:spPr>
            <a:xfrm>
              <a:off x="1857356" y="2857496"/>
              <a:ext cx="1120820" cy="2308324"/>
            </a:xfrm>
            <a:prstGeom prst="rect">
              <a:avLst/>
            </a:prstGeom>
            <a:noFill/>
          </p:spPr>
          <p:txBody>
            <a:bodyPr wrap="square" rtlCol="0">
              <a:spAutoFit/>
            </a:bodyPr>
            <a:lstStyle/>
            <a:p>
              <a:r>
                <a:rPr lang="en-US" altLang="zh-CN" dirty="0"/>
                <a:t> </a:t>
              </a:r>
              <a:r>
                <a:rPr lang="en-US" altLang="zh-CN" dirty="0" err="1"/>
                <a:t>D3</a:t>
              </a:r>
              <a:r>
                <a:rPr lang="en-US" altLang="zh-CN" dirty="0"/>
                <a:t>,  </a:t>
              </a:r>
              <a:r>
                <a:rPr lang="en-US" altLang="zh-CN" dirty="0" err="1"/>
                <a:t>D2</a:t>
              </a:r>
              <a:endParaRPr lang="en-US" altLang="zh-CN" dirty="0"/>
            </a:p>
            <a:p>
              <a:endParaRPr lang="en-US" altLang="zh-CN" dirty="0"/>
            </a:p>
            <a:p>
              <a:r>
                <a:rPr lang="en-US" altLang="zh-CN" dirty="0"/>
                <a:t>        </a:t>
              </a:r>
              <a:r>
                <a:rPr lang="en-US" altLang="zh-CN" dirty="0" err="1"/>
                <a:t>D4</a:t>
              </a:r>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en-US" altLang="zh-CN" dirty="0" err="1"/>
                <a:t>D1</a:t>
              </a:r>
              <a:r>
                <a:rPr lang="en-US" altLang="zh-CN" dirty="0"/>
                <a:t>  </a:t>
              </a:r>
              <a:endParaRPr lang="zh-CN" altLang="en-US" dirty="0"/>
            </a:p>
          </p:txBody>
        </p:sp>
        <p:cxnSp>
          <p:nvCxnSpPr>
            <p:cNvPr id="54" name="直接箭头连接符 53"/>
            <p:cNvCxnSpPr/>
            <p:nvPr/>
          </p:nvCxnSpPr>
          <p:spPr>
            <a:xfrm>
              <a:off x="2857488" y="3071810"/>
              <a:ext cx="642942"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2857488" y="3571876"/>
              <a:ext cx="642942"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2928926" y="4999048"/>
              <a:ext cx="571504"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random/>
    <p:sndAc>
      <p:stSnd>
        <p:snd r:embed="rId2" name="chimes.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we need  Interrupt Mask ?</a:t>
            </a:r>
            <a:endParaRPr lang="zh-CN" altLang="en-US" dirty="0"/>
          </a:p>
        </p:txBody>
      </p:sp>
      <p:sp>
        <p:nvSpPr>
          <p:cNvPr id="3" name="内容占位符 2"/>
          <p:cNvSpPr>
            <a:spLocks noGrp="1"/>
          </p:cNvSpPr>
          <p:nvPr>
            <p:ph idx="1"/>
          </p:nvPr>
        </p:nvSpPr>
        <p:spPr>
          <a:xfrm>
            <a:off x="1127448" y="2060849"/>
            <a:ext cx="9577064" cy="2952328"/>
          </a:xfrm>
        </p:spPr>
        <p:txBody>
          <a:bodyPr/>
          <a:lstStyle/>
          <a:p>
            <a:r>
              <a:rPr lang="en-US" altLang="zh-CN" sz="2400" dirty="0">
                <a:solidFill>
                  <a:srgbClr val="0000FF"/>
                </a:solidFill>
              </a:rPr>
              <a:t>Change the order of interruption processing </a:t>
            </a:r>
            <a:r>
              <a:rPr lang="en-US" altLang="zh-CN" sz="2400" dirty="0"/>
              <a:t> ( handle lower level interrupt first in some extend)</a:t>
            </a:r>
          </a:p>
          <a:p>
            <a:endParaRPr lang="en-US" altLang="zh-CN" sz="2400" dirty="0"/>
          </a:p>
          <a:p>
            <a:r>
              <a:rPr lang="en-US" altLang="zh-CN" sz="2400" dirty="0"/>
              <a:t>To decide whether a I/O unite work on interruption way</a:t>
            </a:r>
          </a:p>
          <a:p>
            <a:endParaRPr lang="en-US" altLang="zh-CN" sz="2400" dirty="0"/>
          </a:p>
          <a:p>
            <a:r>
              <a:rPr lang="en-US" altLang="zh-CN" sz="2400" dirty="0"/>
              <a:t>In a multiprocessor system,  distribute the I/O tasks to multiprocessor </a:t>
            </a:r>
            <a:endParaRPr lang="zh-CN" altLang="en-US" sz="2400" dirty="0"/>
          </a:p>
        </p:txBody>
      </p:sp>
    </p:spTree>
  </p:cSld>
  <p:clrMapOvr>
    <a:masterClrMapping/>
  </p:clrMapOvr>
  <p:transition spd="med">
    <p:random/>
    <p:sndAc>
      <p:stSnd>
        <p:snd r:embed="rId2" name="chimes.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Changing interrupt processing  order</a:t>
            </a:r>
            <a:endParaRPr lang="zh-CN" altLang="en-US" dirty="0"/>
          </a:p>
        </p:txBody>
      </p:sp>
      <p:graphicFrame>
        <p:nvGraphicFramePr>
          <p:cNvPr id="4" name="表格 3"/>
          <p:cNvGraphicFramePr>
            <a:graphicFrameLocks noGrp="1"/>
          </p:cNvGraphicFramePr>
          <p:nvPr/>
        </p:nvGraphicFramePr>
        <p:xfrm>
          <a:off x="1881158" y="1643050"/>
          <a:ext cx="8143932" cy="2468892"/>
        </p:xfrm>
        <a:graphic>
          <a:graphicData uri="http://schemas.openxmlformats.org/drawingml/2006/table">
            <a:tbl>
              <a:tblPr firstRow="1" bandRow="1">
                <a:tableStyleId>{BC89EF96-8CEA-46FF-86C4-4CE0E7609802}</a:tableStyleId>
              </a:tblPr>
              <a:tblGrid>
                <a:gridCol w="1500198">
                  <a:extLst>
                    <a:ext uri="{9D8B030D-6E8A-4147-A177-3AD203B41FA5}">
                      <a16:colId xmlns:a16="http://schemas.microsoft.com/office/drawing/2014/main" val="20000"/>
                    </a:ext>
                  </a:extLst>
                </a:gridCol>
                <a:gridCol w="2143140">
                  <a:extLst>
                    <a:ext uri="{9D8B030D-6E8A-4147-A177-3AD203B41FA5}">
                      <a16:colId xmlns:a16="http://schemas.microsoft.com/office/drawing/2014/main" val="20001"/>
                    </a:ext>
                  </a:extLst>
                </a:gridCol>
                <a:gridCol w="2357454">
                  <a:extLst>
                    <a:ext uri="{9D8B030D-6E8A-4147-A177-3AD203B41FA5}">
                      <a16:colId xmlns:a16="http://schemas.microsoft.com/office/drawing/2014/main" val="20002"/>
                    </a:ext>
                  </a:extLst>
                </a:gridCol>
                <a:gridCol w="2143140">
                  <a:extLst>
                    <a:ext uri="{9D8B030D-6E8A-4147-A177-3AD203B41FA5}">
                      <a16:colId xmlns:a16="http://schemas.microsoft.com/office/drawing/2014/main" val="20003"/>
                    </a:ext>
                  </a:extLst>
                </a:gridCol>
              </a:tblGrid>
              <a:tr h="457203">
                <a:tc>
                  <a:txBody>
                    <a:bodyPr/>
                    <a:lstStyle/>
                    <a:p>
                      <a:r>
                        <a:rPr lang="en-US" altLang="zh-CN" dirty="0"/>
                        <a:t>     I/O  unit</a:t>
                      </a:r>
                      <a:endParaRPr lang="zh-CN" altLang="en-US" dirty="0"/>
                    </a:p>
                  </a:txBody>
                  <a:tcPr/>
                </a:tc>
                <a:tc>
                  <a:txBody>
                    <a:bodyPr/>
                    <a:lstStyle/>
                    <a:p>
                      <a:r>
                        <a:rPr lang="en-US" altLang="zh-CN" dirty="0"/>
                        <a:t> Hardware priority</a:t>
                      </a:r>
                      <a:endParaRPr lang="zh-CN" altLang="en-US" dirty="0"/>
                    </a:p>
                  </a:txBody>
                  <a:tcPr/>
                </a:tc>
                <a:tc>
                  <a:txBody>
                    <a:bodyPr/>
                    <a:lstStyle/>
                    <a:p>
                      <a:r>
                        <a:rPr lang="en-US" altLang="zh-CN" dirty="0"/>
                        <a:t>  interrupt</a:t>
                      </a:r>
                      <a:r>
                        <a:rPr lang="en-US" altLang="zh-CN" baseline="0" dirty="0"/>
                        <a:t> </a:t>
                      </a:r>
                      <a:r>
                        <a:rPr lang="en-US" altLang="zh-CN" baseline="0" dirty="0" err="1"/>
                        <a:t>mask1</a:t>
                      </a:r>
                      <a:endParaRPr lang="en-US" altLang="zh-CN" baseline="0" dirty="0"/>
                    </a:p>
                    <a:p>
                      <a:r>
                        <a:rPr lang="en-US" altLang="zh-CN" baseline="0" dirty="0" err="1"/>
                        <a:t>D1</a:t>
                      </a:r>
                      <a:r>
                        <a:rPr lang="en-US" altLang="zh-CN" baseline="0" dirty="0"/>
                        <a:t>     </a:t>
                      </a:r>
                      <a:r>
                        <a:rPr lang="en-US" altLang="zh-CN" baseline="0" dirty="0" err="1"/>
                        <a:t>D2</a:t>
                      </a:r>
                      <a:r>
                        <a:rPr lang="en-US" altLang="zh-CN" baseline="0" dirty="0"/>
                        <a:t>     </a:t>
                      </a:r>
                      <a:r>
                        <a:rPr lang="en-US" altLang="zh-CN" baseline="0" dirty="0" err="1"/>
                        <a:t>D3</a:t>
                      </a:r>
                      <a:r>
                        <a:rPr lang="en-US" altLang="zh-CN" baseline="0" dirty="0"/>
                        <a:t>    </a:t>
                      </a:r>
                      <a:r>
                        <a:rPr lang="en-US" altLang="zh-CN" baseline="0" dirty="0" err="1"/>
                        <a:t>D4</a:t>
                      </a:r>
                      <a:endParaRPr lang="zh-CN" altLang="en-US" dirty="0"/>
                    </a:p>
                  </a:txBody>
                  <a:tcPr/>
                </a:tc>
                <a:tc>
                  <a:txBody>
                    <a:bodyPr/>
                    <a:lstStyle/>
                    <a:p>
                      <a:r>
                        <a:rPr lang="en-US" altLang="zh-CN" dirty="0">
                          <a:solidFill>
                            <a:srgbClr val="0000FF"/>
                          </a:solidFill>
                        </a:rPr>
                        <a:t> Interrupt</a:t>
                      </a:r>
                      <a:r>
                        <a:rPr lang="en-US" altLang="zh-CN" baseline="0" dirty="0">
                          <a:solidFill>
                            <a:srgbClr val="0000FF"/>
                          </a:solidFill>
                        </a:rPr>
                        <a:t>  </a:t>
                      </a:r>
                      <a:r>
                        <a:rPr lang="en-US" altLang="zh-CN" baseline="0" dirty="0" err="1">
                          <a:solidFill>
                            <a:srgbClr val="0000FF"/>
                          </a:solidFill>
                        </a:rPr>
                        <a:t>mask2</a:t>
                      </a:r>
                      <a:endParaRPr lang="en-US" altLang="zh-CN" baseline="0" dirty="0">
                        <a:solidFill>
                          <a:srgbClr val="0000FF"/>
                        </a:solidFill>
                      </a:endParaRPr>
                    </a:p>
                    <a:p>
                      <a:r>
                        <a:rPr lang="en-US" altLang="zh-CN" baseline="0" dirty="0" err="1">
                          <a:solidFill>
                            <a:srgbClr val="0000FF"/>
                          </a:solidFill>
                        </a:rPr>
                        <a:t>D1</a:t>
                      </a:r>
                      <a:r>
                        <a:rPr lang="en-US" altLang="zh-CN" baseline="0" dirty="0">
                          <a:solidFill>
                            <a:srgbClr val="0000FF"/>
                          </a:solidFill>
                        </a:rPr>
                        <a:t>    </a:t>
                      </a:r>
                      <a:r>
                        <a:rPr lang="en-US" altLang="zh-CN" baseline="0" dirty="0" err="1">
                          <a:solidFill>
                            <a:srgbClr val="0000FF"/>
                          </a:solidFill>
                        </a:rPr>
                        <a:t>D2</a:t>
                      </a:r>
                      <a:r>
                        <a:rPr lang="en-US" altLang="zh-CN" baseline="0" dirty="0">
                          <a:solidFill>
                            <a:srgbClr val="0000FF"/>
                          </a:solidFill>
                        </a:rPr>
                        <a:t>    </a:t>
                      </a:r>
                      <a:r>
                        <a:rPr lang="en-US" altLang="zh-CN" baseline="0" dirty="0" err="1">
                          <a:solidFill>
                            <a:srgbClr val="0000FF"/>
                          </a:solidFill>
                        </a:rPr>
                        <a:t>D3</a:t>
                      </a:r>
                      <a:r>
                        <a:rPr lang="en-US" altLang="zh-CN" baseline="0" dirty="0">
                          <a:solidFill>
                            <a:srgbClr val="0000FF"/>
                          </a:solidFill>
                        </a:rPr>
                        <a:t>    </a:t>
                      </a:r>
                      <a:r>
                        <a:rPr lang="en-US" altLang="zh-CN" baseline="0" dirty="0" err="1">
                          <a:solidFill>
                            <a:srgbClr val="0000FF"/>
                          </a:solidFill>
                        </a:rPr>
                        <a:t>D4</a:t>
                      </a:r>
                      <a:endParaRPr lang="zh-CN" altLang="en-US" dirty="0">
                        <a:solidFill>
                          <a:srgbClr val="0000FF"/>
                        </a:solidFill>
                      </a:endParaRPr>
                    </a:p>
                  </a:txBody>
                  <a:tcPr/>
                </a:tc>
                <a:extLst>
                  <a:ext uri="{0D108BD9-81ED-4DB2-BD59-A6C34878D82A}">
                    <a16:rowId xmlns:a16="http://schemas.microsoft.com/office/drawing/2014/main" val="10000"/>
                  </a:ext>
                </a:extLst>
              </a:tr>
              <a:tr h="457203">
                <a:tc>
                  <a:txBody>
                    <a:bodyPr/>
                    <a:lstStyle/>
                    <a:p>
                      <a:r>
                        <a:rPr lang="en-US" altLang="zh-CN" dirty="0"/>
                        <a:t>          </a:t>
                      </a:r>
                      <a:r>
                        <a:rPr lang="en-US" altLang="zh-CN" dirty="0" err="1"/>
                        <a:t>D1</a:t>
                      </a:r>
                      <a:endParaRPr lang="zh-CN" altLang="en-US" dirty="0"/>
                    </a:p>
                  </a:txBody>
                  <a:tcPr/>
                </a:tc>
                <a:tc>
                  <a:txBody>
                    <a:bodyPr/>
                    <a:lstStyle/>
                    <a:p>
                      <a:r>
                        <a:rPr lang="en-US" altLang="zh-CN" dirty="0"/>
                        <a:t>            1</a:t>
                      </a:r>
                      <a:endParaRPr lang="zh-CN" altLang="en-US" dirty="0"/>
                    </a:p>
                  </a:txBody>
                  <a:tcPr/>
                </a:tc>
                <a:tc>
                  <a:txBody>
                    <a:bodyPr/>
                    <a:lstStyle/>
                    <a:p>
                      <a:r>
                        <a:rPr lang="en-US" altLang="zh-CN" dirty="0"/>
                        <a:t>  1       1       1       1   </a:t>
                      </a:r>
                      <a:endParaRPr lang="zh-CN" altLang="en-US" dirty="0"/>
                    </a:p>
                  </a:txBody>
                  <a:tcPr/>
                </a:tc>
                <a:tc>
                  <a:txBody>
                    <a:bodyPr/>
                    <a:lstStyle/>
                    <a:p>
                      <a:r>
                        <a:rPr lang="en-US" altLang="zh-CN" dirty="0">
                          <a:solidFill>
                            <a:srgbClr val="0000FF"/>
                          </a:solidFill>
                        </a:rPr>
                        <a:t>  1      0      0      0</a:t>
                      </a:r>
                      <a:endParaRPr lang="zh-CN" altLang="en-US" dirty="0">
                        <a:solidFill>
                          <a:srgbClr val="0000FF"/>
                        </a:solidFill>
                      </a:endParaRPr>
                    </a:p>
                  </a:txBody>
                  <a:tcPr/>
                </a:tc>
                <a:extLst>
                  <a:ext uri="{0D108BD9-81ED-4DB2-BD59-A6C34878D82A}">
                    <a16:rowId xmlns:a16="http://schemas.microsoft.com/office/drawing/2014/main" val="10001"/>
                  </a:ext>
                </a:extLst>
              </a:tr>
              <a:tr h="457203">
                <a:tc>
                  <a:txBody>
                    <a:bodyPr/>
                    <a:lstStyle/>
                    <a:p>
                      <a:r>
                        <a:rPr lang="en-US" altLang="zh-CN" dirty="0"/>
                        <a:t>          </a:t>
                      </a:r>
                      <a:r>
                        <a:rPr lang="en-US" altLang="zh-CN" dirty="0" err="1"/>
                        <a:t>D2</a:t>
                      </a:r>
                      <a:endParaRPr lang="zh-CN" altLang="en-US" dirty="0"/>
                    </a:p>
                  </a:txBody>
                  <a:tcPr/>
                </a:tc>
                <a:tc>
                  <a:txBody>
                    <a:bodyPr/>
                    <a:lstStyle/>
                    <a:p>
                      <a:r>
                        <a:rPr lang="en-US" altLang="zh-CN" dirty="0"/>
                        <a:t>            2 </a:t>
                      </a:r>
                      <a:endParaRPr lang="zh-CN" altLang="en-US" dirty="0"/>
                    </a:p>
                  </a:txBody>
                  <a:tcPr/>
                </a:tc>
                <a:tc>
                  <a:txBody>
                    <a:bodyPr/>
                    <a:lstStyle/>
                    <a:p>
                      <a:r>
                        <a:rPr lang="en-US" altLang="zh-CN" dirty="0"/>
                        <a:t>  0       1</a:t>
                      </a:r>
                      <a:r>
                        <a:rPr lang="en-US" altLang="zh-CN" baseline="0" dirty="0"/>
                        <a:t>       1       1 </a:t>
                      </a:r>
                      <a:endParaRPr lang="zh-CN" altLang="en-US" dirty="0"/>
                    </a:p>
                  </a:txBody>
                  <a:tcPr/>
                </a:tc>
                <a:tc>
                  <a:txBody>
                    <a:bodyPr/>
                    <a:lstStyle/>
                    <a:p>
                      <a:r>
                        <a:rPr lang="en-US" altLang="zh-CN" dirty="0">
                          <a:solidFill>
                            <a:srgbClr val="0000FF"/>
                          </a:solidFill>
                        </a:rPr>
                        <a:t>  1      1</a:t>
                      </a:r>
                      <a:r>
                        <a:rPr lang="en-US" altLang="zh-CN" baseline="0" dirty="0">
                          <a:solidFill>
                            <a:srgbClr val="0000FF"/>
                          </a:solidFill>
                        </a:rPr>
                        <a:t>      0      0</a:t>
                      </a:r>
                      <a:endParaRPr lang="zh-CN" altLang="en-US" dirty="0">
                        <a:solidFill>
                          <a:srgbClr val="0000FF"/>
                        </a:solidFill>
                      </a:endParaRPr>
                    </a:p>
                  </a:txBody>
                  <a:tcPr/>
                </a:tc>
                <a:extLst>
                  <a:ext uri="{0D108BD9-81ED-4DB2-BD59-A6C34878D82A}">
                    <a16:rowId xmlns:a16="http://schemas.microsoft.com/office/drawing/2014/main" val="10002"/>
                  </a:ext>
                </a:extLst>
              </a:tr>
              <a:tr h="457203">
                <a:tc>
                  <a:txBody>
                    <a:bodyPr/>
                    <a:lstStyle/>
                    <a:p>
                      <a:r>
                        <a:rPr lang="en-US" altLang="zh-CN" dirty="0"/>
                        <a:t>          </a:t>
                      </a:r>
                      <a:r>
                        <a:rPr lang="en-US" altLang="zh-CN" dirty="0" err="1"/>
                        <a:t>D3</a:t>
                      </a:r>
                      <a:endParaRPr lang="zh-CN" altLang="en-US" dirty="0"/>
                    </a:p>
                  </a:txBody>
                  <a:tcPr/>
                </a:tc>
                <a:tc>
                  <a:txBody>
                    <a:bodyPr/>
                    <a:lstStyle/>
                    <a:p>
                      <a:r>
                        <a:rPr lang="en-US" altLang="zh-CN" dirty="0"/>
                        <a:t>            3</a:t>
                      </a:r>
                      <a:endParaRPr lang="zh-CN" altLang="en-US" dirty="0"/>
                    </a:p>
                  </a:txBody>
                  <a:tcPr/>
                </a:tc>
                <a:tc>
                  <a:txBody>
                    <a:bodyPr/>
                    <a:lstStyle/>
                    <a:p>
                      <a:r>
                        <a:rPr lang="en-US" altLang="zh-CN" dirty="0"/>
                        <a:t>  0</a:t>
                      </a:r>
                      <a:r>
                        <a:rPr lang="en-US" altLang="zh-CN" baseline="0" dirty="0"/>
                        <a:t>       0       1       1</a:t>
                      </a:r>
                      <a:endParaRPr lang="zh-CN" altLang="en-US" dirty="0"/>
                    </a:p>
                  </a:txBody>
                  <a:tcPr/>
                </a:tc>
                <a:tc>
                  <a:txBody>
                    <a:bodyPr/>
                    <a:lstStyle/>
                    <a:p>
                      <a:r>
                        <a:rPr lang="en-US" altLang="zh-CN" dirty="0">
                          <a:solidFill>
                            <a:srgbClr val="0000FF"/>
                          </a:solidFill>
                        </a:rPr>
                        <a:t>  1</a:t>
                      </a:r>
                      <a:r>
                        <a:rPr lang="en-US" altLang="zh-CN" baseline="0" dirty="0">
                          <a:solidFill>
                            <a:srgbClr val="0000FF"/>
                          </a:solidFill>
                        </a:rPr>
                        <a:t>      1      1      0</a:t>
                      </a:r>
                      <a:endParaRPr lang="zh-CN" altLang="en-US" dirty="0">
                        <a:solidFill>
                          <a:srgbClr val="0000FF"/>
                        </a:solidFill>
                      </a:endParaRPr>
                    </a:p>
                  </a:txBody>
                  <a:tcPr/>
                </a:tc>
                <a:extLst>
                  <a:ext uri="{0D108BD9-81ED-4DB2-BD59-A6C34878D82A}">
                    <a16:rowId xmlns:a16="http://schemas.microsoft.com/office/drawing/2014/main" val="10003"/>
                  </a:ext>
                </a:extLst>
              </a:tr>
              <a:tr h="457203">
                <a:tc>
                  <a:txBody>
                    <a:bodyPr/>
                    <a:lstStyle/>
                    <a:p>
                      <a:r>
                        <a:rPr lang="en-US" altLang="zh-CN" dirty="0"/>
                        <a:t>          </a:t>
                      </a:r>
                      <a:r>
                        <a:rPr lang="en-US" altLang="zh-CN" dirty="0" err="1"/>
                        <a:t>D4</a:t>
                      </a:r>
                      <a:endParaRPr lang="zh-CN" altLang="en-US" dirty="0"/>
                    </a:p>
                  </a:txBody>
                  <a:tcPr/>
                </a:tc>
                <a:tc>
                  <a:txBody>
                    <a:bodyPr/>
                    <a:lstStyle/>
                    <a:p>
                      <a:r>
                        <a:rPr lang="en-US" altLang="zh-CN" dirty="0"/>
                        <a:t>            4</a:t>
                      </a:r>
                      <a:endParaRPr lang="zh-CN" altLang="en-US" dirty="0"/>
                    </a:p>
                  </a:txBody>
                  <a:tcPr/>
                </a:tc>
                <a:tc>
                  <a:txBody>
                    <a:bodyPr/>
                    <a:lstStyle/>
                    <a:p>
                      <a:r>
                        <a:rPr lang="en-US" altLang="zh-CN" dirty="0"/>
                        <a:t>  0</a:t>
                      </a:r>
                      <a:r>
                        <a:rPr lang="en-US" altLang="zh-CN" baseline="0" dirty="0"/>
                        <a:t>       0       0       1 </a:t>
                      </a:r>
                      <a:endParaRPr lang="zh-CN" altLang="en-US" dirty="0"/>
                    </a:p>
                  </a:txBody>
                  <a:tcPr/>
                </a:tc>
                <a:tc>
                  <a:txBody>
                    <a:bodyPr/>
                    <a:lstStyle/>
                    <a:p>
                      <a:r>
                        <a:rPr lang="en-US" altLang="zh-CN" dirty="0">
                          <a:solidFill>
                            <a:srgbClr val="0000FF"/>
                          </a:solidFill>
                        </a:rPr>
                        <a:t>  1</a:t>
                      </a:r>
                      <a:r>
                        <a:rPr lang="en-US" altLang="zh-CN" baseline="0" dirty="0">
                          <a:solidFill>
                            <a:srgbClr val="0000FF"/>
                          </a:solidFill>
                        </a:rPr>
                        <a:t>      1      1      1</a:t>
                      </a:r>
                      <a:endParaRPr lang="zh-CN" altLang="en-US" dirty="0">
                        <a:solidFill>
                          <a:srgbClr val="0000FF"/>
                        </a:solidFill>
                      </a:endParaRPr>
                    </a:p>
                  </a:txBody>
                  <a:tcPr/>
                </a:tc>
                <a:extLst>
                  <a:ext uri="{0D108BD9-81ED-4DB2-BD59-A6C34878D82A}">
                    <a16:rowId xmlns:a16="http://schemas.microsoft.com/office/drawing/2014/main" val="10004"/>
                  </a:ext>
                </a:extLst>
              </a:tr>
            </a:tbl>
          </a:graphicData>
        </a:graphic>
      </p:graphicFrame>
    </p:spTree>
  </p:cSld>
  <p:clrMapOvr>
    <a:masterClrMapping/>
  </p:clrMapOvr>
  <p:transition spd="med">
    <p:random/>
    <p:sndAc>
      <p:stSnd>
        <p:snd r:embed="rId2" name="chimes.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Using the interrupt mask1 </a:t>
            </a:r>
            <a:endParaRPr lang="zh-CN" altLang="en-US" dirty="0"/>
          </a:p>
        </p:txBody>
      </p:sp>
      <p:sp>
        <p:nvSpPr>
          <p:cNvPr id="3" name="内容占位符 2"/>
          <p:cNvSpPr>
            <a:spLocks noGrp="1"/>
          </p:cNvSpPr>
          <p:nvPr>
            <p:ph idx="1"/>
          </p:nvPr>
        </p:nvSpPr>
        <p:spPr/>
        <p:txBody>
          <a:bodyPr/>
          <a:lstStyle/>
          <a:p>
            <a:pPr marL="342900" lvl="1" indent="-342900">
              <a:buFontTx/>
              <a:buChar char="•"/>
            </a:pPr>
            <a:r>
              <a:rPr lang="en-US" altLang="zh-CN" dirty="0">
                <a:solidFill>
                  <a:srgbClr val="00B0F0"/>
                </a:solidFill>
                <a:sym typeface="Wingdings" pitchFamily="2" charset="2"/>
              </a:rPr>
              <a:t>Coming  IRQ                Main       H1,    H2,   H3,    H4</a:t>
            </a:r>
            <a:r>
              <a:rPr lang="en-US" altLang="zh-CN" dirty="0">
                <a:sym typeface="Wingdings" pitchFamily="2" charset="2"/>
              </a:rPr>
              <a:t>      </a:t>
            </a:r>
            <a:endParaRPr lang="zh-CN" altLang="en-US" dirty="0"/>
          </a:p>
          <a:p>
            <a:pPr>
              <a:buNone/>
            </a:pPr>
            <a:endParaRPr lang="zh-CN" altLang="en-US" dirty="0"/>
          </a:p>
        </p:txBody>
      </p:sp>
      <p:grpSp>
        <p:nvGrpSpPr>
          <p:cNvPr id="4" name="组合 3"/>
          <p:cNvGrpSpPr/>
          <p:nvPr/>
        </p:nvGrpSpPr>
        <p:grpSpPr>
          <a:xfrm>
            <a:off x="1738282" y="2071678"/>
            <a:ext cx="3214710" cy="3226852"/>
            <a:chOff x="285720" y="2857496"/>
            <a:chExt cx="3214710" cy="3226852"/>
          </a:xfrm>
        </p:grpSpPr>
        <p:cxnSp>
          <p:nvCxnSpPr>
            <p:cNvPr id="5" name="直接箭头连接符 4"/>
            <p:cNvCxnSpPr/>
            <p:nvPr/>
          </p:nvCxnSpPr>
          <p:spPr>
            <a:xfrm rot="5400000">
              <a:off x="-677899" y="4250537"/>
              <a:ext cx="2785288" cy="79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20" y="5715016"/>
              <a:ext cx="817275" cy="369332"/>
            </a:xfrm>
            <a:prstGeom prst="rect">
              <a:avLst/>
            </a:prstGeom>
            <a:noFill/>
          </p:spPr>
          <p:txBody>
            <a:bodyPr wrap="none" rtlCol="0">
              <a:spAutoFit/>
            </a:bodyPr>
            <a:lstStyle/>
            <a:p>
              <a:r>
                <a:rPr lang="en-US" altLang="zh-CN" dirty="0"/>
                <a:t>Time t</a:t>
              </a:r>
              <a:endParaRPr lang="zh-CN" altLang="en-US" dirty="0"/>
            </a:p>
          </p:txBody>
        </p:sp>
        <p:sp>
          <p:nvSpPr>
            <p:cNvPr id="7" name="TextBox 6"/>
            <p:cNvSpPr txBox="1"/>
            <p:nvPr/>
          </p:nvSpPr>
          <p:spPr>
            <a:xfrm>
              <a:off x="1857356" y="2857496"/>
              <a:ext cx="1120820" cy="2308324"/>
            </a:xfrm>
            <a:prstGeom prst="rect">
              <a:avLst/>
            </a:prstGeom>
            <a:noFill/>
          </p:spPr>
          <p:txBody>
            <a:bodyPr wrap="square" rtlCol="0">
              <a:spAutoFit/>
            </a:bodyPr>
            <a:lstStyle/>
            <a:p>
              <a:r>
                <a:rPr lang="en-US" altLang="zh-CN" dirty="0"/>
                <a:t> </a:t>
              </a:r>
              <a:r>
                <a:rPr lang="en-US" altLang="zh-CN" dirty="0" err="1"/>
                <a:t>D3</a:t>
              </a:r>
              <a:r>
                <a:rPr lang="en-US" altLang="zh-CN" dirty="0"/>
                <a:t>,  </a:t>
              </a:r>
              <a:r>
                <a:rPr lang="en-US" altLang="zh-CN" dirty="0" err="1"/>
                <a:t>D2</a:t>
              </a:r>
              <a:endParaRPr lang="en-US" altLang="zh-CN" dirty="0"/>
            </a:p>
            <a:p>
              <a:endParaRPr lang="en-US" altLang="zh-CN" dirty="0"/>
            </a:p>
            <a:p>
              <a:r>
                <a:rPr lang="en-US" altLang="zh-CN" dirty="0"/>
                <a:t>        </a:t>
              </a:r>
              <a:r>
                <a:rPr lang="en-US" altLang="zh-CN" dirty="0" err="1"/>
                <a:t>D4</a:t>
              </a:r>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en-US" altLang="zh-CN" dirty="0" err="1"/>
                <a:t>D1</a:t>
              </a:r>
              <a:r>
                <a:rPr lang="en-US" altLang="zh-CN" dirty="0"/>
                <a:t>  </a:t>
              </a:r>
              <a:endParaRPr lang="zh-CN" altLang="en-US" dirty="0"/>
            </a:p>
          </p:txBody>
        </p:sp>
        <p:cxnSp>
          <p:nvCxnSpPr>
            <p:cNvPr id="8" name="直接箭头连接符 7"/>
            <p:cNvCxnSpPr/>
            <p:nvPr/>
          </p:nvCxnSpPr>
          <p:spPr>
            <a:xfrm>
              <a:off x="2857488" y="3071810"/>
              <a:ext cx="642942"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857488" y="3571876"/>
              <a:ext cx="642942"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928926" y="4999048"/>
              <a:ext cx="571504"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2" name="直接箭头连接符 11"/>
          <p:cNvCxnSpPr/>
          <p:nvPr/>
        </p:nvCxnSpPr>
        <p:spPr>
          <a:xfrm rot="5400000">
            <a:off x="4856738" y="2167932"/>
            <a:ext cx="336972"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025224" y="2269068"/>
            <a:ext cx="2357454"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a:off x="7303154" y="2348548"/>
            <a:ext cx="159051"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0800000">
            <a:off x="8310578" y="3286124"/>
            <a:ext cx="928694"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8109962" y="3482144"/>
            <a:ext cx="403617" cy="794"/>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0800000">
            <a:off x="7381884" y="3643314"/>
            <a:ext cx="928694"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6954049" y="4142587"/>
            <a:ext cx="1000134"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0800000" flipV="1">
            <a:off x="5024430" y="4643445"/>
            <a:ext cx="2428892" cy="1"/>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a:off x="5029269" y="4762614"/>
            <a:ext cx="134789"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5025224" y="4762659"/>
            <a:ext cx="1642280" cy="738043"/>
            <a:chOff x="3501224" y="4762659"/>
            <a:chExt cx="4215636" cy="405864"/>
          </a:xfrm>
        </p:grpSpPr>
        <p:cxnSp>
          <p:nvCxnSpPr>
            <p:cNvPr id="29" name="直接箭头连接符 28"/>
            <p:cNvCxnSpPr/>
            <p:nvPr/>
          </p:nvCxnSpPr>
          <p:spPr>
            <a:xfrm flipV="1">
              <a:off x="3571868" y="4762659"/>
              <a:ext cx="4144198" cy="23663"/>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a:off x="7513883" y="4964797"/>
              <a:ext cx="404366"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a:off x="3501224" y="5167025"/>
              <a:ext cx="4214842" cy="149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直接箭头连接符 31"/>
          <p:cNvCxnSpPr/>
          <p:nvPr/>
        </p:nvCxnSpPr>
        <p:spPr>
          <a:xfrm rot="5400000">
            <a:off x="4894479" y="5702091"/>
            <a:ext cx="404366" cy="158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81884" y="2428868"/>
            <a:ext cx="928694" cy="1588"/>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5400000">
            <a:off x="8131983" y="2607463"/>
            <a:ext cx="357190" cy="1588"/>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8310578" y="2786058"/>
            <a:ext cx="928694" cy="1588"/>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8989239" y="3036091"/>
            <a:ext cx="500066" cy="1588"/>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024430" y="2786058"/>
            <a:ext cx="314327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sndAc>
      <p:stSnd>
        <p:snd r:embed="rId2" name="chimes.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title"/>
          </p:nvPr>
        </p:nvSpPr>
        <p:spPr>
          <a:xfrm>
            <a:off x="3962394" y="30957"/>
            <a:ext cx="5791211" cy="792162"/>
          </a:xfrm>
        </p:spPr>
        <p:txBody>
          <a:bodyPr/>
          <a:lstStyle/>
          <a:p>
            <a:pPr eaLnBrk="1" hangingPunct="1">
              <a:defRPr/>
            </a:pPr>
            <a:r>
              <a:rPr lang="en-US" altLang="zh-CN" dirty="0"/>
              <a:t>DMA transfer mode</a:t>
            </a:r>
          </a:p>
        </p:txBody>
      </p:sp>
      <p:sp>
        <p:nvSpPr>
          <p:cNvPr id="2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F8B25E9E-04C6-459F-8B14-A4E84F9770DF}" type="slidenum">
              <a:rPr lang="en-US" altLang="zh-CN"/>
              <a:pPr>
                <a:defRPr/>
              </a:pPr>
              <a:t>49</a:t>
            </a:fld>
            <a:endParaRPr lang="en-US" altLang="zh-CN"/>
          </a:p>
        </p:txBody>
      </p:sp>
      <p:sp>
        <p:nvSpPr>
          <p:cNvPr id="84996" name="Rectangle 4"/>
          <p:cNvSpPr>
            <a:spLocks noChangeArrowheads="1"/>
          </p:cNvSpPr>
          <p:nvPr/>
        </p:nvSpPr>
        <p:spPr bwMode="auto">
          <a:xfrm>
            <a:off x="2286000" y="1295400"/>
            <a:ext cx="1447800" cy="9906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4997" name="Text Box 5"/>
          <p:cNvSpPr txBox="1">
            <a:spLocks noChangeArrowheads="1"/>
          </p:cNvSpPr>
          <p:nvPr/>
        </p:nvSpPr>
        <p:spPr bwMode="auto">
          <a:xfrm>
            <a:off x="2514600" y="1600201"/>
            <a:ext cx="190500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404"/>
                </a:solidFill>
              </a:rPr>
              <a:t>CPU </a:t>
            </a:r>
          </a:p>
        </p:txBody>
      </p:sp>
      <p:sp>
        <p:nvSpPr>
          <p:cNvPr id="84998" name="Rectangle 6"/>
          <p:cNvSpPr>
            <a:spLocks noChangeArrowheads="1"/>
          </p:cNvSpPr>
          <p:nvPr/>
        </p:nvSpPr>
        <p:spPr bwMode="auto">
          <a:xfrm>
            <a:off x="3352800" y="3733800"/>
            <a:ext cx="1676400" cy="12192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4999" name="Text Box 7"/>
          <p:cNvSpPr txBox="1">
            <a:spLocks noChangeArrowheads="1"/>
          </p:cNvSpPr>
          <p:nvPr/>
        </p:nvSpPr>
        <p:spPr bwMode="auto">
          <a:xfrm>
            <a:off x="3657600" y="4114801"/>
            <a:ext cx="129540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404"/>
                </a:solidFill>
              </a:rPr>
              <a:t>memory</a:t>
            </a:r>
          </a:p>
        </p:txBody>
      </p:sp>
      <p:sp>
        <p:nvSpPr>
          <p:cNvPr id="85000" name="Rectangle 8"/>
          <p:cNvSpPr>
            <a:spLocks noChangeArrowheads="1"/>
          </p:cNvSpPr>
          <p:nvPr/>
        </p:nvSpPr>
        <p:spPr bwMode="auto">
          <a:xfrm>
            <a:off x="7924800" y="2438400"/>
            <a:ext cx="1676400" cy="12192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5001" name="Text Box 9"/>
          <p:cNvSpPr txBox="1">
            <a:spLocks noChangeArrowheads="1"/>
          </p:cNvSpPr>
          <p:nvPr/>
        </p:nvSpPr>
        <p:spPr bwMode="auto">
          <a:xfrm>
            <a:off x="8077200" y="2895601"/>
            <a:ext cx="144780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404"/>
                </a:solidFill>
              </a:rPr>
              <a:t>I/O DEVICE</a:t>
            </a:r>
          </a:p>
        </p:txBody>
      </p:sp>
      <p:sp>
        <p:nvSpPr>
          <p:cNvPr id="85002" name="Rectangle 10"/>
          <p:cNvSpPr>
            <a:spLocks noChangeArrowheads="1"/>
          </p:cNvSpPr>
          <p:nvPr/>
        </p:nvSpPr>
        <p:spPr bwMode="auto">
          <a:xfrm>
            <a:off x="5334000" y="2286000"/>
            <a:ext cx="1676400" cy="12192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5003" name="Text Box 11"/>
          <p:cNvSpPr txBox="1">
            <a:spLocks noChangeArrowheads="1"/>
          </p:cNvSpPr>
          <p:nvPr/>
        </p:nvSpPr>
        <p:spPr bwMode="auto">
          <a:xfrm>
            <a:off x="5410200" y="2667001"/>
            <a:ext cx="129540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404"/>
                </a:solidFill>
              </a:rPr>
              <a:t>DMA</a:t>
            </a:r>
          </a:p>
        </p:txBody>
      </p:sp>
      <p:sp>
        <p:nvSpPr>
          <p:cNvPr id="85004" name="Line 12"/>
          <p:cNvSpPr>
            <a:spLocks noChangeShapeType="1"/>
          </p:cNvSpPr>
          <p:nvPr/>
        </p:nvSpPr>
        <p:spPr bwMode="auto">
          <a:xfrm>
            <a:off x="7010400" y="2895600"/>
            <a:ext cx="914400" cy="76200"/>
          </a:xfrm>
          <a:prstGeom prst="line">
            <a:avLst/>
          </a:prstGeom>
          <a:noFill/>
          <a:ln w="76200">
            <a:solidFill>
              <a:srgbClr val="FF6600"/>
            </a:solidFill>
            <a:round/>
            <a:headEnd type="triangle" w="med" len="med"/>
            <a:tailEnd type="triangle" w="med" len="med"/>
          </a:ln>
          <a:effectLst/>
        </p:spPr>
        <p:txBody>
          <a:bodyPr/>
          <a:lstStyle/>
          <a:p>
            <a:endParaRPr lang="zh-CN" altLang="en-US"/>
          </a:p>
        </p:txBody>
      </p:sp>
      <p:sp>
        <p:nvSpPr>
          <p:cNvPr id="85005" name="Line 13"/>
          <p:cNvSpPr>
            <a:spLocks noChangeShapeType="1"/>
          </p:cNvSpPr>
          <p:nvPr/>
        </p:nvSpPr>
        <p:spPr bwMode="auto">
          <a:xfrm flipV="1">
            <a:off x="4419600" y="3124200"/>
            <a:ext cx="914400" cy="609600"/>
          </a:xfrm>
          <a:prstGeom prst="line">
            <a:avLst/>
          </a:prstGeom>
          <a:noFill/>
          <a:ln w="76200">
            <a:solidFill>
              <a:srgbClr val="FF6600"/>
            </a:solidFill>
            <a:round/>
            <a:headEnd type="triangle" w="med" len="med"/>
            <a:tailEnd type="triangle" w="med" len="med"/>
          </a:ln>
          <a:effectLst/>
        </p:spPr>
        <p:txBody>
          <a:bodyPr/>
          <a:lstStyle/>
          <a:p>
            <a:endParaRPr lang="zh-CN" altLang="en-US"/>
          </a:p>
        </p:txBody>
      </p:sp>
      <p:sp>
        <p:nvSpPr>
          <p:cNvPr id="85006" name="Line 14"/>
          <p:cNvSpPr>
            <a:spLocks noChangeShapeType="1"/>
          </p:cNvSpPr>
          <p:nvPr/>
        </p:nvSpPr>
        <p:spPr bwMode="auto">
          <a:xfrm>
            <a:off x="3733800" y="1600200"/>
            <a:ext cx="4495800" cy="76200"/>
          </a:xfrm>
          <a:prstGeom prst="line">
            <a:avLst/>
          </a:prstGeom>
          <a:noFill/>
          <a:ln w="28575">
            <a:solidFill>
              <a:schemeClr val="tx1"/>
            </a:solidFill>
            <a:round/>
            <a:headEnd type="triangle" w="med" len="med"/>
            <a:tailEnd/>
          </a:ln>
          <a:effectLst/>
        </p:spPr>
        <p:txBody>
          <a:bodyPr/>
          <a:lstStyle/>
          <a:p>
            <a:endParaRPr lang="zh-CN" altLang="en-US"/>
          </a:p>
        </p:txBody>
      </p:sp>
      <p:sp>
        <p:nvSpPr>
          <p:cNvPr id="85007" name="Line 15"/>
          <p:cNvSpPr>
            <a:spLocks noChangeShapeType="1"/>
          </p:cNvSpPr>
          <p:nvPr/>
        </p:nvSpPr>
        <p:spPr bwMode="auto">
          <a:xfrm>
            <a:off x="8229600" y="1676400"/>
            <a:ext cx="533400" cy="762000"/>
          </a:xfrm>
          <a:prstGeom prst="line">
            <a:avLst/>
          </a:prstGeom>
          <a:noFill/>
          <a:ln w="38100">
            <a:solidFill>
              <a:schemeClr val="tx1"/>
            </a:solidFill>
            <a:round/>
            <a:headEnd/>
            <a:tailEnd type="triangle" w="med" len="med"/>
          </a:ln>
          <a:effectLst/>
        </p:spPr>
        <p:txBody>
          <a:bodyPr/>
          <a:lstStyle/>
          <a:p>
            <a:endParaRPr lang="zh-CN" altLang="en-US"/>
          </a:p>
        </p:txBody>
      </p:sp>
      <p:sp>
        <p:nvSpPr>
          <p:cNvPr id="85008" name="Line 16"/>
          <p:cNvSpPr>
            <a:spLocks noChangeShapeType="1"/>
          </p:cNvSpPr>
          <p:nvPr/>
        </p:nvSpPr>
        <p:spPr bwMode="auto">
          <a:xfrm>
            <a:off x="3124200" y="2286000"/>
            <a:ext cx="609600" cy="1447800"/>
          </a:xfrm>
          <a:prstGeom prst="line">
            <a:avLst/>
          </a:prstGeom>
          <a:noFill/>
          <a:ln w="28575">
            <a:solidFill>
              <a:schemeClr val="tx1"/>
            </a:solidFill>
            <a:round/>
            <a:headEnd type="triangle" w="med" len="med"/>
            <a:tailEnd type="triangle" w="med" len="med"/>
          </a:ln>
          <a:effectLst/>
        </p:spPr>
        <p:txBody>
          <a:bodyPr/>
          <a:lstStyle/>
          <a:p>
            <a:endParaRPr lang="zh-CN" altLang="en-US"/>
          </a:p>
        </p:txBody>
      </p:sp>
      <p:sp>
        <p:nvSpPr>
          <p:cNvPr id="85009" name="Line 17"/>
          <p:cNvSpPr>
            <a:spLocks noChangeShapeType="1"/>
          </p:cNvSpPr>
          <p:nvPr/>
        </p:nvSpPr>
        <p:spPr bwMode="auto">
          <a:xfrm>
            <a:off x="3733800" y="1981200"/>
            <a:ext cx="1600200" cy="609600"/>
          </a:xfrm>
          <a:prstGeom prst="line">
            <a:avLst/>
          </a:prstGeom>
          <a:noFill/>
          <a:ln w="57150">
            <a:solidFill>
              <a:srgbClr val="FFFF00"/>
            </a:solidFill>
            <a:round/>
            <a:headEnd/>
            <a:tailEnd type="triangle" w="med" len="med"/>
          </a:ln>
          <a:effectLst/>
        </p:spPr>
        <p:txBody>
          <a:bodyPr/>
          <a:lstStyle/>
          <a:p>
            <a:endParaRPr lang="zh-CN" altLang="en-US"/>
          </a:p>
        </p:txBody>
      </p:sp>
      <p:sp>
        <p:nvSpPr>
          <p:cNvPr id="85010" name="Line 18"/>
          <p:cNvSpPr>
            <a:spLocks noChangeShapeType="1"/>
          </p:cNvSpPr>
          <p:nvPr/>
        </p:nvSpPr>
        <p:spPr bwMode="auto">
          <a:xfrm>
            <a:off x="6019800" y="4953000"/>
            <a:ext cx="838200" cy="0"/>
          </a:xfrm>
          <a:prstGeom prst="line">
            <a:avLst/>
          </a:prstGeom>
          <a:noFill/>
          <a:ln w="57150">
            <a:solidFill>
              <a:srgbClr val="FFFF00"/>
            </a:solidFill>
            <a:round/>
            <a:headEnd/>
            <a:tailEnd type="triangle" w="med" len="med"/>
          </a:ln>
          <a:effectLst/>
        </p:spPr>
        <p:txBody>
          <a:bodyPr/>
          <a:lstStyle/>
          <a:p>
            <a:endParaRPr lang="zh-CN" altLang="en-US"/>
          </a:p>
        </p:txBody>
      </p:sp>
      <p:sp>
        <p:nvSpPr>
          <p:cNvPr id="85011" name="Text Box 19"/>
          <p:cNvSpPr txBox="1">
            <a:spLocks noChangeArrowheads="1"/>
          </p:cNvSpPr>
          <p:nvPr/>
        </p:nvSpPr>
        <p:spPr bwMode="auto">
          <a:xfrm>
            <a:off x="7010400" y="4724401"/>
            <a:ext cx="312420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404"/>
                </a:solidFill>
              </a:rPr>
              <a:t>CPU INITIATION DMA</a:t>
            </a:r>
          </a:p>
        </p:txBody>
      </p:sp>
      <p:sp>
        <p:nvSpPr>
          <p:cNvPr id="85012" name="Line 20"/>
          <p:cNvSpPr>
            <a:spLocks noChangeShapeType="1"/>
          </p:cNvSpPr>
          <p:nvPr/>
        </p:nvSpPr>
        <p:spPr bwMode="auto">
          <a:xfrm>
            <a:off x="2514600" y="5486400"/>
            <a:ext cx="914400" cy="0"/>
          </a:xfrm>
          <a:prstGeom prst="line">
            <a:avLst/>
          </a:prstGeom>
          <a:noFill/>
          <a:ln w="9525">
            <a:solidFill>
              <a:schemeClr val="tx1"/>
            </a:solidFill>
            <a:round/>
            <a:headEnd/>
            <a:tailEnd/>
          </a:ln>
          <a:effectLst/>
        </p:spPr>
        <p:txBody>
          <a:bodyPr/>
          <a:lstStyle/>
          <a:p>
            <a:endParaRPr lang="zh-CN" altLang="en-US"/>
          </a:p>
        </p:txBody>
      </p:sp>
      <p:sp>
        <p:nvSpPr>
          <p:cNvPr id="85013" name="Text Box 21"/>
          <p:cNvSpPr txBox="1">
            <a:spLocks noChangeArrowheads="1"/>
          </p:cNvSpPr>
          <p:nvPr/>
        </p:nvSpPr>
        <p:spPr bwMode="auto">
          <a:xfrm>
            <a:off x="3595670" y="5286389"/>
            <a:ext cx="2667000" cy="366713"/>
          </a:xfrm>
          <a:prstGeom prst="rect">
            <a:avLst/>
          </a:prstGeom>
          <a:noFill/>
          <a:ln w="9525">
            <a:noFill/>
            <a:miter lim="800000"/>
            <a:headEnd/>
            <a:tailEnd/>
          </a:ln>
          <a:effectLst/>
        </p:spPr>
        <p:txBody>
          <a:bodyPr>
            <a:spAutoFit/>
          </a:bodyPr>
          <a:lstStyle/>
          <a:p>
            <a:pPr>
              <a:spcBef>
                <a:spcPct val="50000"/>
              </a:spcBef>
            </a:pPr>
            <a:r>
              <a:rPr lang="en-US" altLang="zh-CN" b="1" dirty="0">
                <a:solidFill>
                  <a:srgbClr val="000404"/>
                </a:solidFill>
              </a:rPr>
              <a:t>NO DMA I/O-CPU--M</a:t>
            </a:r>
          </a:p>
        </p:txBody>
      </p:sp>
      <p:sp>
        <p:nvSpPr>
          <p:cNvPr id="85014" name="Line 22"/>
          <p:cNvSpPr>
            <a:spLocks noChangeShapeType="1"/>
          </p:cNvSpPr>
          <p:nvPr/>
        </p:nvSpPr>
        <p:spPr bwMode="auto">
          <a:xfrm>
            <a:off x="2452662" y="6143644"/>
            <a:ext cx="914400" cy="0"/>
          </a:xfrm>
          <a:prstGeom prst="line">
            <a:avLst/>
          </a:prstGeom>
          <a:noFill/>
          <a:ln w="57150">
            <a:solidFill>
              <a:srgbClr val="FF0000"/>
            </a:solidFill>
            <a:round/>
            <a:headEnd/>
            <a:tailEnd/>
          </a:ln>
          <a:effectLst/>
        </p:spPr>
        <p:txBody>
          <a:bodyPr/>
          <a:lstStyle/>
          <a:p>
            <a:endParaRPr lang="zh-CN" altLang="en-US"/>
          </a:p>
        </p:txBody>
      </p:sp>
      <p:sp>
        <p:nvSpPr>
          <p:cNvPr id="85015" name="Text Box 23"/>
          <p:cNvSpPr txBox="1">
            <a:spLocks noChangeArrowheads="1"/>
          </p:cNvSpPr>
          <p:nvPr/>
        </p:nvSpPr>
        <p:spPr bwMode="auto">
          <a:xfrm>
            <a:off x="3581400" y="5929331"/>
            <a:ext cx="7086600" cy="366713"/>
          </a:xfrm>
          <a:prstGeom prst="rect">
            <a:avLst/>
          </a:prstGeom>
          <a:noFill/>
          <a:ln w="9525">
            <a:noFill/>
            <a:miter lim="800000"/>
            <a:headEnd/>
            <a:tailEnd/>
          </a:ln>
          <a:effectLst/>
        </p:spPr>
        <p:txBody>
          <a:bodyPr>
            <a:spAutoFit/>
          </a:bodyPr>
          <a:lstStyle/>
          <a:p>
            <a:pPr>
              <a:spcBef>
                <a:spcPct val="50000"/>
              </a:spcBef>
            </a:pPr>
            <a:r>
              <a:rPr lang="en-US" altLang="zh-CN" b="1" dirty="0">
                <a:solidFill>
                  <a:srgbClr val="000404"/>
                </a:solidFill>
              </a:rPr>
              <a:t> DMA-- I/O---M        I/O DIRECT ACCESS MEMORY</a:t>
            </a:r>
          </a:p>
        </p:txBody>
      </p:sp>
    </p:spTree>
  </p:cSld>
  <p:clrMapOvr>
    <a:masterClrMapping/>
  </p:clrMapOvr>
  <p:transition spd="med">
    <p:random/>
    <p:sndAc>
      <p:stSnd>
        <p:snd r:embed="rId2"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Rot="1" noChangeArrowheads="1"/>
          </p:cNvSpPr>
          <p:nvPr>
            <p:ph type="title"/>
          </p:nvPr>
        </p:nvSpPr>
        <p:spPr>
          <a:xfrm>
            <a:off x="4943872" y="517546"/>
            <a:ext cx="3384376" cy="1066712"/>
          </a:xfrm>
        </p:spPr>
        <p:txBody>
          <a:bodyPr>
            <a:normAutofit/>
          </a:bodyPr>
          <a:lstStyle/>
          <a:p>
            <a:pPr eaLnBrk="1" hangingPunct="1">
              <a:defRPr/>
            </a:pPr>
            <a:r>
              <a:rPr lang="zh-CN" altLang="en-US" dirty="0"/>
              <a:t>提高</a:t>
            </a:r>
            <a:r>
              <a:rPr lang="en-US" altLang="zh-CN" dirty="0"/>
              <a:t>MTTF</a:t>
            </a:r>
          </a:p>
        </p:txBody>
      </p:sp>
      <p:sp>
        <p:nvSpPr>
          <p:cNvPr id="19459" name="Rectangle 2"/>
          <p:cNvSpPr>
            <a:spLocks noGrp="1" noRot="1" noChangeArrowheads="1"/>
          </p:cNvSpPr>
          <p:nvPr>
            <p:ph type="body" sz="half" idx="1"/>
          </p:nvPr>
        </p:nvSpPr>
        <p:spPr>
          <a:xfrm>
            <a:off x="1343472" y="1784350"/>
            <a:ext cx="8964613" cy="4010025"/>
          </a:xfrm>
        </p:spPr>
        <p:txBody>
          <a:bodyPr>
            <a:normAutofit lnSpcReduction="10000"/>
          </a:bodyPr>
          <a:lstStyle/>
          <a:p>
            <a:pPr eaLnBrk="1" hangingPunct="1">
              <a:lnSpc>
                <a:spcPct val="80000"/>
              </a:lnSpc>
              <a:buFont typeface="Wingdings" pitchFamily="2" charset="2"/>
              <a:buNone/>
            </a:pPr>
            <a:r>
              <a:rPr lang="en-US" altLang="zh-CN" b="1" dirty="0"/>
              <a:t>   </a:t>
            </a:r>
            <a:r>
              <a:rPr lang="en-US" altLang="zh-CN" sz="2800" b="1" dirty="0">
                <a:solidFill>
                  <a:srgbClr val="0000FF"/>
                </a:solidFill>
              </a:rPr>
              <a:t>Fault avoidance</a:t>
            </a:r>
            <a:r>
              <a:rPr lang="zh-CN" altLang="en-US" sz="2800" b="1" dirty="0">
                <a:solidFill>
                  <a:srgbClr val="0000FF"/>
                </a:solidFill>
              </a:rPr>
              <a:t>避免故障</a:t>
            </a:r>
            <a:r>
              <a:rPr lang="en-US" altLang="zh-CN" sz="2800" b="1" dirty="0">
                <a:solidFill>
                  <a:srgbClr val="0000FF"/>
                </a:solidFill>
              </a:rPr>
              <a:t>:</a:t>
            </a:r>
            <a:endParaRPr lang="en-US" altLang="zh-CN" b="1" dirty="0">
              <a:solidFill>
                <a:srgbClr val="0000FF"/>
              </a:solidFill>
            </a:endParaRPr>
          </a:p>
          <a:p>
            <a:pPr lvl="1" eaLnBrk="1" hangingPunct="1">
              <a:lnSpc>
                <a:spcPct val="80000"/>
              </a:lnSpc>
              <a:buFont typeface="Wingdings" pitchFamily="2" charset="2"/>
              <a:buNone/>
            </a:pPr>
            <a:r>
              <a:rPr lang="en-US" altLang="zh-CN" dirty="0"/>
              <a:t> </a:t>
            </a:r>
            <a:r>
              <a:rPr lang="en-US" altLang="zh-CN" sz="2400" dirty="0"/>
              <a:t>preventing fault occurrence by  construction</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endParaRPr lang="en-US" altLang="zh-CN" b="1" dirty="0">
              <a:solidFill>
                <a:srgbClr val="0000FF"/>
              </a:solidFill>
            </a:endParaRPr>
          </a:p>
          <a:p>
            <a:pPr lvl="1" eaLnBrk="1" hangingPunct="1">
              <a:lnSpc>
                <a:spcPct val="80000"/>
              </a:lnSpc>
              <a:buFont typeface="Wingdings" pitchFamily="2" charset="2"/>
              <a:buNone/>
            </a:pPr>
            <a:r>
              <a:rPr lang="en-US" altLang="zh-CN" b="1" dirty="0">
                <a:solidFill>
                  <a:srgbClr val="0000FF"/>
                </a:solidFill>
              </a:rPr>
              <a:t>Fault tolerance:</a:t>
            </a:r>
            <a:r>
              <a:rPr lang="zh-CN" altLang="en-US" b="1" dirty="0">
                <a:solidFill>
                  <a:srgbClr val="0000FF"/>
                </a:solidFill>
              </a:rPr>
              <a:t>故障容忍</a:t>
            </a:r>
            <a:r>
              <a:rPr lang="en-US" altLang="zh-CN" dirty="0">
                <a:solidFill>
                  <a:srgbClr val="0000FF"/>
                </a:solidFill>
              </a:rPr>
              <a:t> </a:t>
            </a:r>
          </a:p>
          <a:p>
            <a:pPr lvl="1" eaLnBrk="1" hangingPunct="1">
              <a:lnSpc>
                <a:spcPct val="80000"/>
              </a:lnSpc>
              <a:buFont typeface="Wingdings" pitchFamily="2" charset="2"/>
              <a:buNone/>
            </a:pPr>
            <a:r>
              <a:rPr lang="en-US" altLang="zh-CN" sz="2400" dirty="0"/>
              <a:t>	using redundancy to allow the service to comply with the service specification despite faults occurring, which applies primarily to hardware faults</a:t>
            </a:r>
          </a:p>
          <a:p>
            <a:pPr lvl="1" eaLnBrk="1" hangingPunct="1">
              <a:lnSpc>
                <a:spcPct val="80000"/>
              </a:lnSpc>
              <a:buFont typeface="Wingdings" pitchFamily="2" charset="2"/>
              <a:buNone/>
            </a:pPr>
            <a:r>
              <a:rPr lang="en-US" altLang="zh-CN" sz="2400" dirty="0"/>
              <a:t> </a:t>
            </a:r>
          </a:p>
          <a:p>
            <a:pPr lvl="1" eaLnBrk="1" hangingPunct="1">
              <a:lnSpc>
                <a:spcPct val="80000"/>
              </a:lnSpc>
              <a:buFont typeface="Wingdings" pitchFamily="2" charset="2"/>
              <a:buNone/>
            </a:pPr>
            <a:r>
              <a:rPr lang="en-US" altLang="zh-CN" b="1" dirty="0">
                <a:solidFill>
                  <a:srgbClr val="0000FF"/>
                </a:solidFill>
              </a:rPr>
              <a:t>Fault forecasting:</a:t>
            </a:r>
            <a:r>
              <a:rPr lang="zh-CN" altLang="en-US" b="1" dirty="0">
                <a:solidFill>
                  <a:srgbClr val="0000FF"/>
                </a:solidFill>
              </a:rPr>
              <a:t>故障预测</a:t>
            </a:r>
            <a:r>
              <a:rPr lang="en-US" altLang="zh-CN" dirty="0">
                <a:solidFill>
                  <a:srgbClr val="0000FF"/>
                </a:solidFill>
              </a:rPr>
              <a:t> </a:t>
            </a:r>
          </a:p>
          <a:p>
            <a:pPr lvl="1" eaLnBrk="1" hangingPunct="1">
              <a:lnSpc>
                <a:spcPct val="80000"/>
              </a:lnSpc>
              <a:buFont typeface="Wingdings" pitchFamily="2" charset="2"/>
              <a:buNone/>
            </a:pPr>
            <a:r>
              <a:rPr lang="en-US" altLang="zh-CN" sz="2400" dirty="0"/>
              <a:t>	predicting the presence and creation of faults, which applies to hardware and software faults</a:t>
            </a:r>
          </a:p>
          <a:p>
            <a:pPr lvl="1" eaLnBrk="1" hangingPunct="1">
              <a:lnSpc>
                <a:spcPct val="80000"/>
              </a:lnSpc>
              <a:buFont typeface="Wingdings" pitchFamily="2" charset="2"/>
              <a:buNone/>
            </a:pPr>
            <a:endParaRPr lang="en-US" altLang="zh-CN" sz="2400" i="1" dirty="0"/>
          </a:p>
        </p:txBody>
      </p:sp>
      <p:sp>
        <p:nvSpPr>
          <p:cNvPr id="7"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CF9DD0C3-FB3D-4642-897D-A5DB8BF0E6DD}" type="slidenum">
              <a:rPr lang="en-US" altLang="zh-CN"/>
              <a:pPr>
                <a:defRPr/>
              </a:pPr>
              <a:t>5</a:t>
            </a:fld>
            <a:endParaRPr lang="en-US" altLang="zh-CN"/>
          </a:p>
        </p:txBody>
      </p:sp>
      <p:sp>
        <p:nvSpPr>
          <p:cNvPr id="19461" name="Text Box 3"/>
          <p:cNvSpPr txBox="1">
            <a:spLocks noChangeArrowheads="1"/>
          </p:cNvSpPr>
          <p:nvPr/>
        </p:nvSpPr>
        <p:spPr bwMode="auto">
          <a:xfrm>
            <a:off x="2566988" y="3789363"/>
            <a:ext cx="4176712" cy="366712"/>
          </a:xfrm>
          <a:prstGeom prst="rect">
            <a:avLst/>
          </a:prstGeom>
          <a:noFill/>
          <a:ln w="9525">
            <a:noFill/>
            <a:miter lim="800000"/>
            <a:headEnd/>
            <a:tailEnd/>
          </a:ln>
          <a:effectLst/>
        </p:spPr>
        <p:txBody>
          <a:bodyPr>
            <a:spAutoFit/>
          </a:bodyPr>
          <a:lstStyle/>
          <a:p>
            <a:pPr>
              <a:spcBef>
                <a:spcPct val="50000"/>
              </a:spcBef>
            </a:pPr>
            <a:endParaRPr lang="zh-CN"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Steps of DMA transfer</a:t>
            </a:r>
            <a:endParaRPr lang="zh-CN" altLang="en-US" dirty="0"/>
          </a:p>
        </p:txBody>
      </p:sp>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95696886-2FBF-4E9E-BD0C-3C266AE0D0FE}" type="slidenum">
              <a:rPr lang="en-US" altLang="zh-CN"/>
              <a:pPr>
                <a:defRPr/>
              </a:pPr>
              <a:t>50</a:t>
            </a:fld>
            <a:endParaRPr lang="en-US" altLang="zh-CN"/>
          </a:p>
        </p:txBody>
      </p:sp>
      <p:sp>
        <p:nvSpPr>
          <p:cNvPr id="86019" name="Rectangle 4"/>
          <p:cNvSpPr>
            <a:spLocks noRot="1" noChangeArrowheads="1"/>
          </p:cNvSpPr>
          <p:nvPr/>
        </p:nvSpPr>
        <p:spPr bwMode="auto">
          <a:xfrm>
            <a:off x="1127448" y="1484784"/>
            <a:ext cx="8358246" cy="4738700"/>
          </a:xfrm>
          <a:prstGeom prst="rect">
            <a:avLst/>
          </a:prstGeom>
          <a:noFill/>
          <a:ln w="9525">
            <a:noFill/>
            <a:miter lim="800000"/>
            <a:headEnd/>
            <a:tailEnd/>
          </a:ln>
          <a:effectLst/>
        </p:spPr>
        <p:txBody>
          <a:bodyPr/>
          <a:lstStyle/>
          <a:p>
            <a:pPr marL="342900" indent="-342900">
              <a:spcBef>
                <a:spcPct val="20000"/>
              </a:spcBef>
              <a:buClr>
                <a:schemeClr val="hlink"/>
              </a:buClr>
              <a:buSzPct val="75000"/>
              <a:buFont typeface="Wingdings" pitchFamily="2" charset="2"/>
              <a:buChar char="Ø"/>
            </a:pPr>
            <a:r>
              <a:rPr lang="en-US" altLang="zh-CN" sz="2400" dirty="0">
                <a:solidFill>
                  <a:srgbClr val="0000FF"/>
                </a:solidFill>
              </a:rPr>
              <a:t>The processor </a:t>
            </a:r>
            <a:r>
              <a:rPr lang="en-US" altLang="zh-CN" sz="2400" dirty="0">
                <a:solidFill>
                  <a:srgbClr val="FF3300"/>
                </a:solidFill>
              </a:rPr>
              <a:t>sets up</a:t>
            </a:r>
            <a:r>
              <a:rPr lang="en-US" altLang="zh-CN" sz="2400" dirty="0"/>
              <a:t> the DMA by supplying some  information, including the </a:t>
            </a:r>
            <a:r>
              <a:rPr lang="en-US" altLang="zh-CN" sz="2400" b="1" i="1" dirty="0">
                <a:solidFill>
                  <a:srgbClr val="FF3300"/>
                </a:solidFill>
                <a:latin typeface="Times New Roman" pitchFamily="18" charset="0"/>
              </a:rPr>
              <a:t>identity </a:t>
            </a:r>
            <a:r>
              <a:rPr lang="en-US" altLang="zh-CN" sz="2400" b="1" i="1" dirty="0">
                <a:latin typeface="Times New Roman" pitchFamily="18" charset="0"/>
              </a:rPr>
              <a:t>of the device</a:t>
            </a:r>
            <a:r>
              <a:rPr lang="en-US" altLang="zh-CN" sz="2400" dirty="0"/>
              <a:t>, </a:t>
            </a:r>
            <a:r>
              <a:rPr lang="en-US" altLang="zh-CN" sz="2400" b="1" i="1" dirty="0">
                <a:latin typeface="Times New Roman" pitchFamily="18" charset="0"/>
              </a:rPr>
              <a:t>the  </a:t>
            </a:r>
            <a:r>
              <a:rPr lang="en-US" altLang="zh-CN" sz="2400" b="1" i="1" dirty="0">
                <a:solidFill>
                  <a:srgbClr val="FF3300"/>
                </a:solidFill>
                <a:latin typeface="Times New Roman" pitchFamily="18" charset="0"/>
              </a:rPr>
              <a:t>operation</a:t>
            </a:r>
            <a:r>
              <a:rPr lang="en-US" altLang="zh-CN" sz="2400" dirty="0"/>
              <a:t>, </a:t>
            </a:r>
            <a:r>
              <a:rPr lang="en-US" altLang="zh-CN" sz="2400" b="1" i="1" dirty="0">
                <a:latin typeface="Times New Roman" pitchFamily="18" charset="0"/>
              </a:rPr>
              <a:t>the memory address that is the </a:t>
            </a:r>
            <a:r>
              <a:rPr lang="en-US" altLang="zh-CN" sz="2400" b="1" i="1" dirty="0">
                <a:solidFill>
                  <a:srgbClr val="FF3300"/>
                </a:solidFill>
                <a:latin typeface="Times New Roman" pitchFamily="18" charset="0"/>
              </a:rPr>
              <a:t>sourc</a:t>
            </a:r>
            <a:r>
              <a:rPr lang="en-US" altLang="zh-CN" sz="2400" b="1" i="1" dirty="0">
                <a:solidFill>
                  <a:srgbClr val="FF0000"/>
                </a:solidFill>
                <a:latin typeface="Times New Roman" pitchFamily="18" charset="0"/>
              </a:rPr>
              <a:t>e</a:t>
            </a:r>
            <a:r>
              <a:rPr lang="en-US" altLang="zh-CN" sz="2400" b="1" i="1" dirty="0">
                <a:latin typeface="Times New Roman" pitchFamily="18" charset="0"/>
              </a:rPr>
              <a:t> or  </a:t>
            </a:r>
            <a:r>
              <a:rPr lang="en-US" altLang="zh-CN" sz="2400" b="1" i="1" dirty="0">
                <a:solidFill>
                  <a:srgbClr val="FF3300"/>
                </a:solidFill>
                <a:latin typeface="Times New Roman" pitchFamily="18" charset="0"/>
              </a:rPr>
              <a:t>destination</a:t>
            </a:r>
            <a:r>
              <a:rPr lang="en-US" altLang="zh-CN" sz="2400" b="1" i="1" dirty="0">
                <a:latin typeface="Times New Roman" pitchFamily="18" charset="0"/>
              </a:rPr>
              <a:t> of the data to be transferred</a:t>
            </a:r>
            <a:r>
              <a:rPr lang="en-US" altLang="zh-CN" sz="2400" dirty="0"/>
              <a:t>, and </a:t>
            </a:r>
            <a:r>
              <a:rPr lang="en-US" altLang="zh-CN" sz="2400" b="1" i="1" dirty="0">
                <a:latin typeface="Times New Roman" pitchFamily="18" charset="0"/>
              </a:rPr>
              <a:t>the </a:t>
            </a:r>
            <a:r>
              <a:rPr lang="en-US" altLang="zh-CN" sz="2400" b="1" i="1" dirty="0">
                <a:solidFill>
                  <a:srgbClr val="FF3300"/>
                </a:solidFill>
                <a:latin typeface="Times New Roman" pitchFamily="18" charset="0"/>
              </a:rPr>
              <a:t>number of</a:t>
            </a:r>
            <a:r>
              <a:rPr lang="en-US" altLang="zh-CN" sz="2400" b="1" i="1" dirty="0">
                <a:latin typeface="Times New Roman" pitchFamily="18" charset="0"/>
              </a:rPr>
              <a:t> bytes to transfer</a:t>
            </a:r>
            <a:r>
              <a:rPr lang="en-US" altLang="zh-CN" sz="2400" dirty="0"/>
              <a:t>. </a:t>
            </a:r>
          </a:p>
          <a:p>
            <a:pPr marL="285750" indent="-285750">
              <a:spcBef>
                <a:spcPct val="20000"/>
              </a:spcBef>
              <a:buClr>
                <a:schemeClr val="accent2"/>
              </a:buClr>
              <a:buSzPct val="85000"/>
              <a:buFont typeface="Wingdings" pitchFamily="2" charset="2"/>
              <a:buChar char="Ø"/>
            </a:pPr>
            <a:r>
              <a:rPr lang="en-US" altLang="zh-CN" sz="2400" dirty="0">
                <a:solidFill>
                  <a:srgbClr val="0000FF"/>
                </a:solidFill>
              </a:rPr>
              <a:t> The DMA </a:t>
            </a:r>
            <a:r>
              <a:rPr lang="en-US" altLang="zh-CN" sz="2400" dirty="0">
                <a:solidFill>
                  <a:srgbClr val="FF3300"/>
                </a:solidFill>
              </a:rPr>
              <a:t>starts</a:t>
            </a:r>
            <a:r>
              <a:rPr lang="en-US" altLang="zh-CN" sz="2400" dirty="0"/>
              <a:t> the </a:t>
            </a:r>
            <a:r>
              <a:rPr lang="en-US" altLang="zh-CN" sz="2400" dirty="0">
                <a:solidFill>
                  <a:srgbClr val="FF3300"/>
                </a:solidFill>
              </a:rPr>
              <a:t>operation</a:t>
            </a:r>
            <a:r>
              <a:rPr lang="en-US" altLang="zh-CN" sz="2400" dirty="0"/>
              <a:t> on the device and arbitrates for the </a:t>
            </a:r>
            <a:r>
              <a:rPr lang="en-US" altLang="zh-CN" sz="2400" dirty="0">
                <a:solidFill>
                  <a:srgbClr val="FF3300"/>
                </a:solidFill>
              </a:rPr>
              <a:t>bus</a:t>
            </a:r>
            <a:r>
              <a:rPr lang="en-US" altLang="zh-CN" sz="2400" dirty="0"/>
              <a:t>. If the request requires more than one transfer on the bus, the DMA unit generates the next memory  address and initiates the next transfer.</a:t>
            </a:r>
          </a:p>
          <a:p>
            <a:pPr marL="285750" indent="-285750">
              <a:spcBef>
                <a:spcPct val="20000"/>
              </a:spcBef>
              <a:buClr>
                <a:schemeClr val="accent2"/>
              </a:buClr>
              <a:buSzPct val="85000"/>
              <a:buFont typeface="Wingdings" pitchFamily="2" charset="2"/>
              <a:buChar char="Ø"/>
            </a:pPr>
            <a:r>
              <a:rPr lang="zh-CN" altLang="en-US" sz="2400" dirty="0"/>
              <a:t>一旦</a:t>
            </a:r>
            <a:r>
              <a:rPr lang="en-US" altLang="zh-CN" sz="2400" dirty="0"/>
              <a:t>DMA</a:t>
            </a:r>
            <a:r>
              <a:rPr lang="zh-CN" altLang="en-US" sz="2400" dirty="0"/>
              <a:t>传输完成，</a:t>
            </a:r>
            <a:r>
              <a:rPr lang="zh-CN" altLang="en-US" sz="2400" dirty="0">
                <a:solidFill>
                  <a:srgbClr val="0000FF"/>
                </a:solidFill>
              </a:rPr>
              <a:t>控制器</a:t>
            </a:r>
            <a:r>
              <a:rPr lang="zh-CN" altLang="en-US" sz="2400" dirty="0"/>
              <a:t>会</a:t>
            </a:r>
            <a:r>
              <a:rPr lang="zh-CN" altLang="en-US" sz="2400" dirty="0">
                <a:solidFill>
                  <a:srgbClr val="FF3300"/>
                </a:solidFill>
              </a:rPr>
              <a:t>中断</a:t>
            </a:r>
            <a:r>
              <a:rPr lang="zh-CN" altLang="en-US" sz="2400" dirty="0"/>
              <a:t>处理器，然后检查是否发生错误。</a:t>
            </a:r>
            <a:endParaRPr lang="en-US" altLang="zh-CN" sz="2400" dirty="0"/>
          </a:p>
        </p:txBody>
      </p:sp>
    </p:spTree>
  </p:cSld>
  <p:clrMapOvr>
    <a:masterClrMapping/>
  </p:clrMapOvr>
  <p:transition spd="med">
    <p:random/>
    <p:sndAc>
      <p:stSnd>
        <p:snd r:embed="rId2" name="chimes.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90E7-DE4F-2041-9D81-31AD624C48D7}"/>
              </a:ext>
            </a:extLst>
          </p:cNvPr>
          <p:cNvSpPr>
            <a:spLocks noGrp="1"/>
          </p:cNvSpPr>
          <p:nvPr>
            <p:ph type="title"/>
          </p:nvPr>
        </p:nvSpPr>
        <p:spPr>
          <a:xfrm>
            <a:off x="1343472" y="2103437"/>
            <a:ext cx="10515600" cy="1325563"/>
          </a:xfrm>
        </p:spPr>
        <p:txBody>
          <a:bodyPr/>
          <a:lstStyle/>
          <a:p>
            <a:r>
              <a:rPr lang="en-US" altLang="zh-CN" sz="4400" dirty="0">
                <a:solidFill>
                  <a:srgbClr val="00B0F0"/>
                </a:solidFill>
                <a:latin typeface="Comic Sans MS" pitchFamily="66" charset="0"/>
              </a:rPr>
              <a:t>7 I/O </a:t>
            </a:r>
            <a:r>
              <a:rPr lang="en-US" altLang="zh-CN" sz="4400" dirty="0">
                <a:solidFill>
                  <a:srgbClr val="C00000"/>
                </a:solidFill>
                <a:latin typeface="Comic Sans MS" pitchFamily="66" charset="0"/>
              </a:rPr>
              <a:t>Performance Measures</a:t>
            </a:r>
            <a:r>
              <a:rPr lang="en-US" altLang="zh-CN" sz="4400" dirty="0">
                <a:solidFill>
                  <a:srgbClr val="00B0F0"/>
                </a:solidFill>
                <a:latin typeface="Comic Sans MS" pitchFamily="66" charset="0"/>
              </a:rPr>
              <a:t>:</a:t>
            </a:r>
            <a:br>
              <a:rPr lang="en-US" altLang="zh-CN" sz="4400" dirty="0">
                <a:solidFill>
                  <a:srgbClr val="00B0F0"/>
                </a:solidFill>
                <a:latin typeface="Comic Sans MS" pitchFamily="66" charset="0"/>
              </a:rPr>
            </a:br>
            <a:r>
              <a:rPr lang="en-US" altLang="zh-CN" sz="4400" dirty="0">
                <a:solidFill>
                  <a:srgbClr val="00B0F0"/>
                </a:solidFill>
                <a:latin typeface="Comic Sans MS" pitchFamily="66" charset="0"/>
              </a:rPr>
              <a:t>Examples for Disk and File Systems</a:t>
            </a:r>
            <a:endParaRPr lang="zh-CN" altLang="en-US" dirty="0"/>
          </a:p>
        </p:txBody>
      </p:sp>
    </p:spTree>
    <p:extLst>
      <p:ext uri="{BB962C8B-B14F-4D97-AF65-F5344CB8AC3E}">
        <p14:creationId xmlns:p14="http://schemas.microsoft.com/office/powerpoint/2010/main" val="3816876535"/>
      </p:ext>
    </p:extLst>
  </p:cSld>
  <p:clrMapOvr>
    <a:masterClrMapping/>
  </p:clrMapOvr>
  <p:transition spd="med">
    <p:random/>
    <p:sndAc>
      <p:stSnd>
        <p:snd r:embed="rId2" name="chimes.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Rot="1" noChangeArrowheads="1"/>
          </p:cNvSpPr>
          <p:nvPr>
            <p:ph idx="1"/>
          </p:nvPr>
        </p:nvSpPr>
        <p:spPr>
          <a:xfrm>
            <a:off x="2024034" y="1643051"/>
            <a:ext cx="8229600" cy="4197361"/>
          </a:xfrm>
        </p:spPr>
        <p:txBody>
          <a:bodyPr/>
          <a:lstStyle/>
          <a:p>
            <a:pPr eaLnBrk="1" hangingPunct="1"/>
            <a:r>
              <a:rPr lang="en-US" altLang="zh-CN" dirty="0"/>
              <a:t>Supercomputer</a:t>
            </a:r>
            <a:r>
              <a:rPr lang="zh-CN" altLang="en-US" dirty="0"/>
              <a:t>超级计算机</a:t>
            </a:r>
            <a:r>
              <a:rPr lang="en-US" altLang="zh-CN" dirty="0"/>
              <a:t> I/O Benchmarks</a:t>
            </a:r>
          </a:p>
          <a:p>
            <a:pPr eaLnBrk="1" hangingPunct="1"/>
            <a:r>
              <a:rPr lang="en-US" altLang="zh-CN" dirty="0"/>
              <a:t> Transaction Processing I/O Benchmarks</a:t>
            </a:r>
          </a:p>
          <a:p>
            <a:pPr lvl="1" eaLnBrk="1" hangingPunct="1"/>
            <a:r>
              <a:rPr lang="en-US" altLang="zh-CN" sz="3200" dirty="0"/>
              <a:t> </a:t>
            </a:r>
            <a:r>
              <a:rPr lang="en-US" altLang="zh-CN" dirty="0">
                <a:solidFill>
                  <a:schemeClr val="hlink"/>
                </a:solidFill>
              </a:rPr>
              <a:t>I/O rate</a:t>
            </a:r>
            <a:r>
              <a:rPr lang="en-US" altLang="zh-CN" dirty="0"/>
              <a:t>: the number of disk access per second, as opposed to </a:t>
            </a:r>
            <a:r>
              <a:rPr lang="en-US" altLang="zh-CN" dirty="0">
                <a:solidFill>
                  <a:schemeClr val="hlink"/>
                </a:solidFill>
              </a:rPr>
              <a:t>data rate</a:t>
            </a:r>
            <a:r>
              <a:rPr lang="en-US" altLang="zh-CN" dirty="0"/>
              <a:t>.</a:t>
            </a:r>
            <a:endParaRPr lang="en-US" altLang="zh-CN" sz="3200" dirty="0"/>
          </a:p>
          <a:p>
            <a:pPr eaLnBrk="1" hangingPunct="1"/>
            <a:r>
              <a:rPr lang="en-US" altLang="zh-CN" sz="3600" dirty="0"/>
              <a:t> </a:t>
            </a:r>
            <a:r>
              <a:rPr lang="en-US" altLang="zh-CN" dirty="0"/>
              <a:t>File System I/O </a:t>
            </a:r>
            <a:r>
              <a:rPr lang="zh-CN" altLang="en-US" dirty="0"/>
              <a:t>文件管理</a:t>
            </a:r>
            <a:r>
              <a:rPr lang="en-US" altLang="zh-CN" dirty="0"/>
              <a:t>Benchmarks</a:t>
            </a:r>
          </a:p>
          <a:p>
            <a:pPr lvl="1" eaLnBrk="1" hangingPunct="1"/>
            <a:r>
              <a:rPr lang="en-US" altLang="zh-CN" sz="3200" dirty="0"/>
              <a:t> </a:t>
            </a:r>
            <a:r>
              <a:rPr lang="en-US" altLang="zh-CN" dirty="0" err="1"/>
              <a:t>MakeDir</a:t>
            </a:r>
            <a:r>
              <a:rPr lang="en-US" altLang="zh-CN" dirty="0"/>
              <a:t>, Copy, </a:t>
            </a:r>
            <a:r>
              <a:rPr lang="en-US" altLang="zh-CN" dirty="0" err="1"/>
              <a:t>ScanDir</a:t>
            </a:r>
            <a:r>
              <a:rPr lang="en-US" altLang="zh-CN" dirty="0"/>
              <a:t>, </a:t>
            </a:r>
            <a:r>
              <a:rPr lang="en-US" altLang="zh-CN" dirty="0" err="1"/>
              <a:t>ReadAll</a:t>
            </a:r>
            <a:r>
              <a:rPr lang="en-US" altLang="zh-CN" dirty="0"/>
              <a:t>, Make</a:t>
            </a:r>
          </a:p>
        </p:txBody>
      </p:sp>
      <p:sp>
        <p:nvSpPr>
          <p:cNvPr id="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D17BDAF-926D-45BE-A3D9-01CFE8168241}" type="slidenum">
              <a:rPr lang="en-US" altLang="zh-CN"/>
              <a:pPr>
                <a:defRPr/>
              </a:pPr>
              <a:t>52</a:t>
            </a:fld>
            <a:endParaRPr lang="en-US" altLang="zh-CN"/>
          </a:p>
        </p:txBody>
      </p:sp>
    </p:spTree>
  </p:cSld>
  <p:clrMapOvr>
    <a:masterClrMapping/>
  </p:clrMapOvr>
  <p:transition spd="med">
    <p:random/>
    <p:sndAc>
      <p:stSnd>
        <p:snd r:embed="rId3" name="chimes.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idx="1"/>
          </p:nvPr>
        </p:nvSpPr>
        <p:spPr>
          <a:xfrm>
            <a:off x="971597" y="171450"/>
            <a:ext cx="10248806" cy="3384550"/>
          </a:xfrm>
        </p:spPr>
        <p:txBody>
          <a:bodyPr/>
          <a:lstStyle/>
          <a:p>
            <a:pPr eaLnBrk="1" hangingPunct="1">
              <a:buFont typeface="Wingdings" pitchFamily="2" charset="2"/>
              <a:buNone/>
            </a:pPr>
            <a:r>
              <a:rPr lang="en-US" altLang="zh-CN" sz="2800" dirty="0"/>
              <a:t>                            </a:t>
            </a:r>
            <a:r>
              <a:rPr lang="en-US" altLang="zh-CN" sz="2800" b="1" dirty="0">
                <a:solidFill>
                  <a:srgbClr val="00B0F0"/>
                </a:solidFill>
                <a:latin typeface="Comic Sans MS" pitchFamily="66" charset="0"/>
              </a:rPr>
              <a:t>Performance analysis of                                           </a:t>
            </a:r>
          </a:p>
          <a:p>
            <a:pPr eaLnBrk="1" hangingPunct="1">
              <a:buFont typeface="Wingdings" pitchFamily="2" charset="2"/>
              <a:buNone/>
            </a:pPr>
            <a:r>
              <a:rPr lang="en-US" altLang="zh-CN" sz="2800" b="1" dirty="0">
                <a:solidFill>
                  <a:srgbClr val="00B0F0"/>
                </a:solidFill>
                <a:latin typeface="Comic Sans MS" pitchFamily="66" charset="0"/>
              </a:rPr>
              <a:t>              Synchronous vs. Asynchronous buses</a:t>
            </a:r>
          </a:p>
          <a:p>
            <a:pPr eaLnBrk="1" hangingPunct="1">
              <a:buFont typeface="Wingdings" pitchFamily="2" charset="2"/>
              <a:buNone/>
            </a:pPr>
            <a:r>
              <a:rPr lang="en-US" altLang="zh-CN" sz="1800" b="1" dirty="0">
                <a:solidFill>
                  <a:schemeClr val="hlink"/>
                </a:solidFill>
              </a:rPr>
              <a:t>      Assume: </a:t>
            </a:r>
            <a:r>
              <a:rPr lang="en-US" altLang="zh-CN" sz="1800" b="1" dirty="0">
                <a:solidFill>
                  <a:srgbClr val="000404"/>
                </a:solidFill>
              </a:rPr>
              <a:t>The synchronous bus has a clock cycle time of 50 ns, and each  </a:t>
            </a:r>
          </a:p>
          <a:p>
            <a:pPr eaLnBrk="1" hangingPunct="1">
              <a:buFont typeface="Wingdings" pitchFamily="2" charset="2"/>
              <a:buNone/>
            </a:pPr>
            <a:r>
              <a:rPr lang="en-US" altLang="zh-CN" sz="1800" b="1" dirty="0">
                <a:solidFill>
                  <a:srgbClr val="000404"/>
                </a:solidFill>
              </a:rPr>
              <a:t>                        bus transmission takes 1 clock cycle .</a:t>
            </a:r>
          </a:p>
          <a:p>
            <a:pPr eaLnBrk="1" hangingPunct="1">
              <a:buFont typeface="Wingdings" pitchFamily="2" charset="2"/>
              <a:buNone/>
            </a:pPr>
            <a:r>
              <a:rPr lang="en-US" altLang="zh-CN" sz="1800" b="1" dirty="0">
                <a:solidFill>
                  <a:srgbClr val="000404"/>
                </a:solidFill>
              </a:rPr>
              <a:t>		        The asynchronous bus requires 40 ns per handshake. </a:t>
            </a:r>
          </a:p>
          <a:p>
            <a:pPr eaLnBrk="1" hangingPunct="1">
              <a:buFont typeface="Wingdings" pitchFamily="2" charset="2"/>
              <a:buNone/>
            </a:pPr>
            <a:r>
              <a:rPr lang="en-US" altLang="zh-CN" sz="1800" b="1" dirty="0">
                <a:solidFill>
                  <a:srgbClr val="000404"/>
                </a:solidFill>
              </a:rPr>
              <a:t>		        The data portion of both buses is  32 bits wide.</a:t>
            </a:r>
          </a:p>
          <a:p>
            <a:pPr eaLnBrk="1" hangingPunct="1">
              <a:buFont typeface="Wingdings" pitchFamily="2" charset="2"/>
              <a:buNone/>
            </a:pPr>
            <a:r>
              <a:rPr lang="en-US" altLang="zh-CN" sz="1800" b="1" dirty="0">
                <a:solidFill>
                  <a:srgbClr val="000404"/>
                </a:solidFill>
              </a:rPr>
              <a:t>	</a:t>
            </a:r>
            <a:r>
              <a:rPr lang="en-US" altLang="zh-CN" sz="1800" b="1" dirty="0">
                <a:solidFill>
                  <a:schemeClr val="hlink"/>
                </a:solidFill>
              </a:rPr>
              <a:t>Question:</a:t>
            </a:r>
            <a:r>
              <a:rPr lang="en-US" altLang="zh-CN" sz="1800" b="1" dirty="0">
                <a:solidFill>
                  <a:srgbClr val="000404"/>
                </a:solidFill>
              </a:rPr>
              <a:t> Find the </a:t>
            </a:r>
            <a:r>
              <a:rPr lang="en-US" altLang="zh-CN" sz="1800" b="1" dirty="0">
                <a:solidFill>
                  <a:srgbClr val="000808"/>
                </a:solidFill>
              </a:rPr>
              <a:t>bandwidth for each bus when reading one word from a 	         200-ns memory.</a:t>
            </a:r>
            <a:endParaRPr lang="en-US" altLang="zh-CN" sz="1800" dirty="0"/>
          </a:p>
        </p:txBody>
      </p:sp>
      <p:sp>
        <p:nvSpPr>
          <p:cNvPr id="7"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4490E69-C9AC-471F-961B-EB108FC68907}" type="slidenum">
              <a:rPr lang="en-US" altLang="zh-CN"/>
              <a:pPr>
                <a:defRPr/>
              </a:pPr>
              <a:t>53</a:t>
            </a:fld>
            <a:endParaRPr lang="en-US" altLang="zh-CN"/>
          </a:p>
        </p:txBody>
      </p:sp>
      <p:sp>
        <p:nvSpPr>
          <p:cNvPr id="199683" name="Rectangle 3"/>
          <p:cNvSpPr>
            <a:spLocks noRot="1" noChangeArrowheads="1"/>
          </p:cNvSpPr>
          <p:nvPr/>
        </p:nvSpPr>
        <p:spPr bwMode="auto">
          <a:xfrm>
            <a:off x="2192605" y="3251522"/>
            <a:ext cx="9027798" cy="3287390"/>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
            </a:pPr>
            <a:r>
              <a:rPr lang="en-US" altLang="zh-CN" sz="3200" dirty="0">
                <a:solidFill>
                  <a:srgbClr val="0000FF"/>
                </a:solidFill>
              </a:rPr>
              <a:t> </a:t>
            </a:r>
            <a:r>
              <a:rPr lang="en-US" altLang="zh-CN" sz="2400" b="1" i="1" dirty="0">
                <a:solidFill>
                  <a:srgbClr val="0000FF"/>
                </a:solidFill>
                <a:latin typeface="Comic Sans MS" pitchFamily="66" charset="0"/>
              </a:rPr>
              <a:t>synchronous bus:</a:t>
            </a:r>
          </a:p>
          <a:p>
            <a:pPr marL="742950" lvl="1" indent="-285750">
              <a:spcBef>
                <a:spcPct val="20000"/>
              </a:spcBef>
              <a:buClr>
                <a:schemeClr val="accent2"/>
              </a:buClr>
              <a:buSzPct val="85000"/>
            </a:pPr>
            <a:r>
              <a:rPr lang="en-US" altLang="zh-CN" sz="2000" b="1" dirty="0">
                <a:solidFill>
                  <a:srgbClr val="000404"/>
                </a:solidFill>
              </a:rPr>
              <a:t>      the bus cycles is 50 ns. The steps and times required for the</a:t>
            </a:r>
          </a:p>
          <a:p>
            <a:pPr marL="742950" lvl="1" indent="-285750">
              <a:spcBef>
                <a:spcPct val="20000"/>
              </a:spcBef>
              <a:buClr>
                <a:schemeClr val="accent2"/>
              </a:buClr>
              <a:buSzPct val="85000"/>
            </a:pPr>
            <a:r>
              <a:rPr lang="en-US" altLang="zh-CN" sz="2000" b="1" dirty="0">
                <a:solidFill>
                  <a:srgbClr val="000404"/>
                </a:solidFill>
              </a:rPr>
              <a:t>      synchronous bus are follows:</a:t>
            </a:r>
          </a:p>
          <a:p>
            <a:pPr marL="742950" lvl="1" indent="-285750">
              <a:spcBef>
                <a:spcPct val="20000"/>
              </a:spcBef>
              <a:buClr>
                <a:schemeClr val="accent2"/>
              </a:buClr>
              <a:buSzPct val="85000"/>
            </a:pPr>
            <a:r>
              <a:rPr lang="en-US" altLang="zh-CN" sz="2000" b="1" dirty="0">
                <a:solidFill>
                  <a:srgbClr val="000404"/>
                </a:solidFill>
              </a:rPr>
              <a:t>            </a:t>
            </a:r>
            <a:r>
              <a:rPr lang="en-US" altLang="zh-CN" sz="2000" b="1" dirty="0">
                <a:solidFill>
                  <a:srgbClr val="000404"/>
                </a:solidFill>
                <a:latin typeface="Times New Roman" pitchFamily="18" charset="0"/>
              </a:rPr>
              <a:t>1. </a:t>
            </a:r>
            <a:r>
              <a:rPr lang="en-US" altLang="zh-CN" sz="2000" b="1" i="1" dirty="0">
                <a:solidFill>
                  <a:srgbClr val="000404"/>
                </a:solidFill>
                <a:latin typeface="Times New Roman" pitchFamily="18" charset="0"/>
              </a:rPr>
              <a:t>Send the address to memory : </a:t>
            </a:r>
            <a:r>
              <a:rPr lang="en-US" altLang="zh-CN" sz="2000" b="1" i="1" dirty="0" err="1">
                <a:solidFill>
                  <a:srgbClr val="000404"/>
                </a:solidFill>
                <a:latin typeface="Times New Roman" pitchFamily="18" charset="0"/>
              </a:rPr>
              <a:t>50ns</a:t>
            </a:r>
            <a:r>
              <a:rPr lang="en-US" altLang="zh-CN" sz="2000" b="1" i="1" dirty="0">
                <a:solidFill>
                  <a:srgbClr val="000404"/>
                </a:solidFill>
                <a:latin typeface="Times New Roman" pitchFamily="18" charset="0"/>
              </a:rPr>
              <a:t>  </a:t>
            </a:r>
          </a:p>
          <a:p>
            <a:pPr marL="742950" lvl="1" indent="-285750">
              <a:spcBef>
                <a:spcPct val="20000"/>
              </a:spcBef>
              <a:buClr>
                <a:schemeClr val="accent2"/>
              </a:buClr>
              <a:buSzPct val="85000"/>
            </a:pPr>
            <a:r>
              <a:rPr lang="en-US" altLang="zh-CN" sz="2000" b="1" i="1" dirty="0">
                <a:solidFill>
                  <a:srgbClr val="000404"/>
                </a:solidFill>
                <a:latin typeface="Times New Roman" pitchFamily="18" charset="0"/>
              </a:rPr>
              <a:t>             2. Read the memory : </a:t>
            </a:r>
            <a:r>
              <a:rPr lang="en-US" altLang="zh-CN" sz="2000" b="1" i="1" dirty="0" err="1">
                <a:solidFill>
                  <a:srgbClr val="000404"/>
                </a:solidFill>
                <a:latin typeface="Times New Roman" pitchFamily="18" charset="0"/>
              </a:rPr>
              <a:t>200ns</a:t>
            </a:r>
            <a:endParaRPr lang="en-US" altLang="zh-CN" sz="2000" b="1" i="1" dirty="0">
              <a:solidFill>
                <a:srgbClr val="000404"/>
              </a:solidFill>
              <a:latin typeface="Times New Roman" pitchFamily="18" charset="0"/>
            </a:endParaRPr>
          </a:p>
          <a:p>
            <a:pPr marL="742950" lvl="1" indent="-285750">
              <a:spcBef>
                <a:spcPct val="20000"/>
              </a:spcBef>
              <a:buClr>
                <a:schemeClr val="accent2"/>
              </a:buClr>
              <a:buSzPct val="85000"/>
            </a:pPr>
            <a:r>
              <a:rPr lang="en-US" altLang="zh-CN" sz="2000" b="1" i="1" dirty="0">
                <a:solidFill>
                  <a:srgbClr val="000404"/>
                </a:solidFill>
                <a:latin typeface="Times New Roman" pitchFamily="18" charset="0"/>
              </a:rPr>
              <a:t>             3. Send the data to the device : </a:t>
            </a:r>
            <a:r>
              <a:rPr lang="en-US" altLang="zh-CN" sz="2000" b="1" i="1" dirty="0" err="1">
                <a:solidFill>
                  <a:srgbClr val="000404"/>
                </a:solidFill>
                <a:latin typeface="Times New Roman" pitchFamily="18" charset="0"/>
              </a:rPr>
              <a:t>50ns</a:t>
            </a:r>
            <a:endParaRPr lang="en-US" altLang="zh-CN" sz="2000" b="1" i="1" dirty="0">
              <a:solidFill>
                <a:srgbClr val="000404"/>
              </a:solidFill>
              <a:latin typeface="Times New Roman" pitchFamily="18" charset="0"/>
            </a:endParaRPr>
          </a:p>
          <a:p>
            <a:pPr marL="742950" lvl="1" indent="-285750">
              <a:spcBef>
                <a:spcPct val="20000"/>
              </a:spcBef>
              <a:buClr>
                <a:schemeClr val="accent2"/>
              </a:buClr>
              <a:buSzPct val="85000"/>
            </a:pPr>
            <a:r>
              <a:rPr lang="en-US" altLang="zh-CN" sz="2000" b="1" dirty="0">
                <a:solidFill>
                  <a:srgbClr val="000404"/>
                </a:solidFill>
              </a:rPr>
              <a:t>      Thus, the total time is 300 ns. So,</a:t>
            </a:r>
          </a:p>
          <a:p>
            <a:pPr marL="742950" lvl="1" indent="-285750">
              <a:spcBef>
                <a:spcPct val="20000"/>
              </a:spcBef>
              <a:buClr>
                <a:schemeClr val="accent2"/>
              </a:buClr>
              <a:buSzPct val="85000"/>
            </a:pPr>
            <a:r>
              <a:rPr lang="en-US" altLang="zh-CN" sz="2000" b="1" dirty="0">
                <a:solidFill>
                  <a:srgbClr val="000404"/>
                </a:solidFill>
              </a:rPr>
              <a:t>      </a:t>
            </a:r>
            <a:r>
              <a:rPr lang="en-US" altLang="zh-CN" sz="2000" b="1" i="1" dirty="0">
                <a:solidFill>
                  <a:srgbClr val="000404"/>
                </a:solidFill>
                <a:latin typeface="Times New Roman" pitchFamily="18" charset="0"/>
              </a:rPr>
              <a:t>the bandwidth = </a:t>
            </a:r>
            <a:r>
              <a:rPr lang="en-US" altLang="zh-CN" sz="2000" b="1" i="1" dirty="0" err="1">
                <a:solidFill>
                  <a:srgbClr val="000404"/>
                </a:solidFill>
                <a:latin typeface="Times New Roman" pitchFamily="18" charset="0"/>
              </a:rPr>
              <a:t>4bytes</a:t>
            </a:r>
            <a:r>
              <a:rPr lang="en-US" altLang="zh-CN" sz="2000" b="1" i="1" dirty="0">
                <a:solidFill>
                  <a:srgbClr val="000404"/>
                </a:solidFill>
                <a:latin typeface="Times New Roman" pitchFamily="18" charset="0"/>
              </a:rPr>
              <a:t>/</a:t>
            </a:r>
            <a:r>
              <a:rPr lang="en-US" altLang="zh-CN" sz="2000" b="1" i="1" dirty="0" err="1">
                <a:solidFill>
                  <a:srgbClr val="000404"/>
                </a:solidFill>
                <a:latin typeface="Times New Roman" pitchFamily="18" charset="0"/>
              </a:rPr>
              <a:t>300ns</a:t>
            </a:r>
            <a:r>
              <a:rPr lang="en-US" altLang="zh-CN" sz="2000" b="1" i="1" dirty="0">
                <a:solidFill>
                  <a:srgbClr val="000404"/>
                </a:solidFill>
                <a:latin typeface="Times New Roman" pitchFamily="18" charset="0"/>
              </a:rPr>
              <a:t> = </a:t>
            </a:r>
            <a:r>
              <a:rPr lang="en-US" altLang="zh-CN" sz="2000" b="1" i="1" dirty="0" err="1">
                <a:solidFill>
                  <a:srgbClr val="000404"/>
                </a:solidFill>
                <a:latin typeface="Times New Roman" pitchFamily="18" charset="0"/>
              </a:rPr>
              <a:t>4MB</a:t>
            </a:r>
            <a:r>
              <a:rPr lang="en-US" altLang="zh-CN" sz="2000" b="1" i="1" dirty="0">
                <a:solidFill>
                  <a:srgbClr val="000404"/>
                </a:solidFill>
                <a:latin typeface="Times New Roman" pitchFamily="18" charset="0"/>
              </a:rPr>
              <a:t>/</a:t>
            </a:r>
            <a:r>
              <a:rPr lang="en-US" altLang="zh-CN" sz="2000" b="1" i="1" dirty="0" err="1">
                <a:solidFill>
                  <a:srgbClr val="000404"/>
                </a:solidFill>
                <a:latin typeface="Times New Roman" pitchFamily="18" charset="0"/>
              </a:rPr>
              <a:t>0.3seconds</a:t>
            </a:r>
            <a:r>
              <a:rPr lang="en-US" altLang="zh-CN" sz="2000" b="1" i="1" dirty="0">
                <a:solidFill>
                  <a:srgbClr val="000404"/>
                </a:solidFill>
                <a:latin typeface="Times New Roman" pitchFamily="18" charset="0"/>
              </a:rPr>
              <a:t> = </a:t>
            </a:r>
            <a:r>
              <a:rPr lang="en-US" altLang="zh-CN" sz="2000" b="1" i="1" dirty="0" err="1">
                <a:solidFill>
                  <a:srgbClr val="000404"/>
                </a:solidFill>
                <a:latin typeface="Times New Roman" pitchFamily="18" charset="0"/>
              </a:rPr>
              <a:t>13.3MB</a:t>
            </a:r>
            <a:r>
              <a:rPr lang="en-US" altLang="zh-CN" sz="2000" b="1" i="1" dirty="0">
                <a:solidFill>
                  <a:srgbClr val="000404"/>
                </a:solidFill>
                <a:latin typeface="Times New Roman" pitchFamily="18" charset="0"/>
              </a:rPr>
              <a:t>/second</a:t>
            </a:r>
            <a:r>
              <a:rPr lang="en-US" altLang="zh-CN" sz="2000" b="1" dirty="0">
                <a:solidFill>
                  <a:srgbClr val="000404"/>
                </a:solidFill>
                <a:latin typeface="Times New Roman" pitchFamily="18" charset="0"/>
              </a:rPr>
              <a:t> </a:t>
            </a:r>
          </a:p>
        </p:txBody>
      </p:sp>
      <p:sp>
        <p:nvSpPr>
          <p:cNvPr id="199684" name="Text Box 4"/>
          <p:cNvSpPr txBox="1">
            <a:spLocks noChangeArrowheads="1"/>
          </p:cNvSpPr>
          <p:nvPr/>
        </p:nvSpPr>
        <p:spPr bwMode="auto">
          <a:xfrm>
            <a:off x="1262578" y="3585840"/>
            <a:ext cx="1081087" cy="366712"/>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hlink"/>
                </a:solidFill>
              </a:rPr>
              <a:t>Answer:</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dissolve">
                                      <p:cBhvr>
                                        <p:cTn id="7" dur="500"/>
                                        <p:tgtEl>
                                          <p:spTgt spid="19968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9684"/>
                                        </p:tgtEl>
                                        <p:attrNameLst>
                                          <p:attrName>style.visibility</p:attrName>
                                        </p:attrNameLst>
                                      </p:cBhvr>
                                      <p:to>
                                        <p:strVal val="visible"/>
                                      </p:to>
                                    </p:set>
                                    <p:animEffect transition="in" filter="dissolve">
                                      <p:cBhvr>
                                        <p:cTn id="10" dur="500"/>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p:bldP spid="19968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29EC79D-C637-4CF3-914A-B8DA3AA626B0}" type="slidenum">
              <a:rPr lang="en-US" altLang="zh-CN"/>
              <a:pPr>
                <a:defRPr/>
              </a:pPr>
              <a:t>54</a:t>
            </a:fld>
            <a:endParaRPr lang="en-US" altLang="zh-CN" dirty="0"/>
          </a:p>
        </p:txBody>
      </p:sp>
      <p:sp>
        <p:nvSpPr>
          <p:cNvPr id="200706" name="Rectangle 2"/>
          <p:cNvSpPr>
            <a:spLocks noRot="1" noChangeArrowheads="1"/>
          </p:cNvSpPr>
          <p:nvPr/>
        </p:nvSpPr>
        <p:spPr bwMode="auto">
          <a:xfrm>
            <a:off x="551384" y="136525"/>
            <a:ext cx="9144000" cy="5927725"/>
          </a:xfrm>
          <a:prstGeom prst="rect">
            <a:avLst/>
          </a:prstGeom>
          <a:noFill/>
          <a:ln w="9525">
            <a:noFill/>
            <a:miter lim="800000"/>
            <a:headEnd/>
            <a:tailEnd/>
          </a:ln>
          <a:effectLst/>
        </p:spPr>
        <p:txBody>
          <a:bodyPr/>
          <a:lstStyle/>
          <a:p>
            <a:pPr lvl="1">
              <a:spcBef>
                <a:spcPct val="20000"/>
              </a:spcBef>
              <a:buClr>
                <a:schemeClr val="accent2"/>
              </a:buClr>
              <a:buSzPct val="85000"/>
            </a:pPr>
            <a:r>
              <a:rPr lang="en-US" altLang="zh-CN" sz="2800" b="1" i="1" dirty="0">
                <a:solidFill>
                  <a:srgbClr val="00B0F0"/>
                </a:solidFill>
                <a:latin typeface="Comic Sans MS" pitchFamily="66" charset="0"/>
              </a:rPr>
              <a:t>asynchronous bus:</a:t>
            </a:r>
            <a:endParaRPr lang="en-US" altLang="zh-CN" sz="2400" b="1" i="1" dirty="0">
              <a:solidFill>
                <a:srgbClr val="00B0F0"/>
              </a:solidFill>
              <a:latin typeface="Comic Sans MS" pitchFamily="66" charset="0"/>
            </a:endParaRPr>
          </a:p>
          <a:p>
            <a:pPr marL="742950" lvl="1" indent="-285750">
              <a:spcBef>
                <a:spcPct val="20000"/>
              </a:spcBef>
              <a:buClr>
                <a:schemeClr val="accent2"/>
              </a:buClr>
              <a:buSzPct val="85000"/>
              <a:buFont typeface="Wingdings" pitchFamily="2" charset="2"/>
              <a:buChar char=""/>
            </a:pPr>
            <a:endParaRPr lang="en-US" altLang="zh-CN" sz="2400" b="1" i="1" dirty="0">
              <a:solidFill>
                <a:srgbClr val="00B0F0"/>
              </a:solidFill>
              <a:latin typeface="Comic Sans MS" pitchFamily="66" charset="0"/>
            </a:endParaRPr>
          </a:p>
          <a:p>
            <a:pPr marL="742950" lvl="1" indent="-285750">
              <a:spcBef>
                <a:spcPct val="20000"/>
              </a:spcBef>
              <a:buClr>
                <a:schemeClr val="accent2"/>
              </a:buClr>
              <a:buSzPct val="85000"/>
              <a:buFont typeface="Wingdings" pitchFamily="2" charset="2"/>
              <a:buChar char="l"/>
            </a:pPr>
            <a:r>
              <a:rPr lang="en-US" altLang="zh-CN" sz="2000" dirty="0">
                <a:solidFill>
                  <a:srgbClr val="000404"/>
                </a:solidFill>
                <a:latin typeface="+mn-ea"/>
                <a:ea typeface="+mn-ea"/>
              </a:rPr>
              <a:t>handshake </a:t>
            </a:r>
            <a:r>
              <a:rPr lang="en-US" altLang="zh-CN" sz="2000" dirty="0">
                <a:solidFill>
                  <a:srgbClr val="0000FF"/>
                </a:solidFill>
                <a:latin typeface="+mn-ea"/>
                <a:ea typeface="+mn-ea"/>
              </a:rPr>
              <a:t>overlap with </a:t>
            </a:r>
            <a:r>
              <a:rPr lang="en-US" altLang="zh-CN" sz="2000" dirty="0">
                <a:solidFill>
                  <a:srgbClr val="000404"/>
                </a:solidFill>
                <a:latin typeface="+mn-ea"/>
                <a:ea typeface="+mn-ea"/>
              </a:rPr>
              <a:t>the memory access time. </a:t>
            </a:r>
          </a:p>
          <a:p>
            <a:pPr marL="1200150" lvl="2" indent="-285750">
              <a:spcBef>
                <a:spcPts val="0"/>
              </a:spcBef>
              <a:buClr>
                <a:schemeClr val="accent2"/>
              </a:buClr>
              <a:buSzPct val="85000"/>
              <a:buFont typeface="Arial" pitchFamily="34" charset="0"/>
              <a:buChar char="•"/>
            </a:pPr>
            <a:r>
              <a:rPr lang="en-US" altLang="zh-CN" sz="2000" dirty="0">
                <a:solidFill>
                  <a:srgbClr val="000404"/>
                </a:solidFill>
                <a:latin typeface="+mn-ea"/>
                <a:ea typeface="+mn-ea"/>
              </a:rPr>
              <a:t>memory receives the address at the end of step 1 </a:t>
            </a:r>
          </a:p>
          <a:p>
            <a:pPr marL="1200150" lvl="2" indent="-285750">
              <a:spcBef>
                <a:spcPts val="0"/>
              </a:spcBef>
              <a:buClr>
                <a:schemeClr val="accent2"/>
              </a:buClr>
              <a:buSzPct val="85000"/>
              <a:buFont typeface="Arial" pitchFamily="34" charset="0"/>
              <a:buChar char="•"/>
            </a:pPr>
            <a:r>
              <a:rPr lang="en-US" altLang="zh-CN" sz="2000" dirty="0">
                <a:solidFill>
                  <a:srgbClr val="000404"/>
                </a:solidFill>
                <a:latin typeface="+mn-ea"/>
                <a:ea typeface="+mn-ea"/>
              </a:rPr>
              <a:t>Memory not need to put  the data on the bus until the beginning of step 5; </a:t>
            </a:r>
          </a:p>
          <a:p>
            <a:pPr marL="1200150" lvl="2" indent="-285750">
              <a:spcBef>
                <a:spcPts val="0"/>
              </a:spcBef>
              <a:buClr>
                <a:schemeClr val="accent2"/>
              </a:buClr>
              <a:buSzPct val="85000"/>
              <a:buFont typeface="Arial" pitchFamily="34" charset="0"/>
              <a:buChar char="•"/>
            </a:pPr>
            <a:r>
              <a:rPr lang="en-US" altLang="zh-CN" sz="2000" dirty="0">
                <a:solidFill>
                  <a:srgbClr val="000404"/>
                </a:solidFill>
                <a:latin typeface="+mn-ea"/>
                <a:ea typeface="+mn-ea"/>
              </a:rPr>
              <a:t>steps 2, 3, and 4 can </a:t>
            </a:r>
          </a:p>
          <a:p>
            <a:pPr marL="1200150" lvl="2" indent="-285750">
              <a:spcBef>
                <a:spcPts val="0"/>
              </a:spcBef>
              <a:buClr>
                <a:schemeClr val="accent2"/>
              </a:buClr>
              <a:buSzPct val="85000"/>
            </a:pPr>
            <a:r>
              <a:rPr lang="en-US" altLang="zh-CN" sz="2000" dirty="0">
                <a:solidFill>
                  <a:srgbClr val="000404"/>
                </a:solidFill>
                <a:latin typeface="+mn-ea"/>
                <a:ea typeface="+mn-ea"/>
              </a:rPr>
              <a:t>    overlap with the memory </a:t>
            </a:r>
          </a:p>
          <a:p>
            <a:pPr marL="1200150" lvl="2" indent="-285750">
              <a:spcBef>
                <a:spcPts val="0"/>
              </a:spcBef>
              <a:buClr>
                <a:schemeClr val="accent2"/>
              </a:buClr>
              <a:buSzPct val="85000"/>
            </a:pPr>
            <a:r>
              <a:rPr lang="en-US" altLang="zh-CN" sz="2000" dirty="0">
                <a:solidFill>
                  <a:srgbClr val="000404"/>
                </a:solidFill>
                <a:latin typeface="+mn-ea"/>
                <a:ea typeface="+mn-ea"/>
              </a:rPr>
              <a:t>     access time.</a:t>
            </a:r>
          </a:p>
          <a:p>
            <a:pPr marL="742950" lvl="1" indent="-285750">
              <a:spcBef>
                <a:spcPct val="20000"/>
              </a:spcBef>
              <a:buClr>
                <a:schemeClr val="accent2"/>
              </a:buClr>
              <a:buSzPct val="85000"/>
              <a:buFont typeface="Wingdings" pitchFamily="2" charset="2"/>
              <a:buChar char="l"/>
            </a:pPr>
            <a:endParaRPr lang="en-US" altLang="zh-CN" sz="2000" b="1" dirty="0">
              <a:solidFill>
                <a:srgbClr val="000404"/>
              </a:solidFill>
            </a:endParaRPr>
          </a:p>
          <a:p>
            <a:pPr marL="742950" lvl="1" indent="-285750">
              <a:spcBef>
                <a:spcPct val="20000"/>
              </a:spcBef>
              <a:buClr>
                <a:schemeClr val="accent2"/>
              </a:buClr>
              <a:buSzPct val="85000"/>
              <a:buFont typeface="Wingdings" pitchFamily="2" charset="2"/>
              <a:buChar char="l"/>
            </a:pPr>
            <a:endParaRPr lang="en-US" altLang="zh-CN" sz="2000" b="1" dirty="0">
              <a:solidFill>
                <a:srgbClr val="000404"/>
              </a:solidFill>
            </a:endParaRPr>
          </a:p>
          <a:p>
            <a:pPr marL="742950" lvl="1" indent="-285750">
              <a:spcBef>
                <a:spcPct val="20000"/>
              </a:spcBef>
              <a:buClr>
                <a:schemeClr val="accent2"/>
              </a:buClr>
              <a:buSzPct val="85000"/>
              <a:buFont typeface="Wingdings" pitchFamily="2" charset="2"/>
              <a:buChar char="l"/>
            </a:pPr>
            <a:r>
              <a:rPr lang="en-US" altLang="zh-CN" sz="2000" b="1" dirty="0">
                <a:solidFill>
                  <a:srgbClr val="000404"/>
                </a:solidFill>
              </a:rPr>
              <a:t>This leads to the following timing:</a:t>
            </a:r>
          </a:p>
          <a:p>
            <a:pPr marL="742950" lvl="1" indent="-285750">
              <a:spcBef>
                <a:spcPct val="20000"/>
              </a:spcBef>
              <a:buClr>
                <a:schemeClr val="accent2"/>
              </a:buClr>
              <a:buSzPct val="85000"/>
            </a:pPr>
            <a:r>
              <a:rPr lang="en-US" altLang="zh-CN" sz="2000" b="1" dirty="0">
                <a:solidFill>
                  <a:srgbClr val="000404"/>
                </a:solidFill>
              </a:rPr>
              <a:t>     </a:t>
            </a:r>
            <a:r>
              <a:rPr lang="en-US" altLang="zh-CN" sz="2000" b="1" i="1" dirty="0" err="1">
                <a:solidFill>
                  <a:srgbClr val="000404"/>
                </a:solidFill>
                <a:latin typeface="Times New Roman" pitchFamily="18" charset="0"/>
              </a:rPr>
              <a:t>step1</a:t>
            </a:r>
            <a:r>
              <a:rPr lang="en-US" altLang="zh-CN" sz="2000" b="1" i="1" dirty="0">
                <a:solidFill>
                  <a:srgbClr val="000404"/>
                </a:solidFill>
                <a:latin typeface="Times New Roman" pitchFamily="18" charset="0"/>
              </a:rPr>
              <a:t>: </a:t>
            </a:r>
            <a:r>
              <a:rPr lang="en-US" altLang="zh-CN" sz="2000" b="1" i="1" dirty="0" err="1">
                <a:solidFill>
                  <a:srgbClr val="000404"/>
                </a:solidFill>
                <a:latin typeface="Times New Roman" pitchFamily="18" charset="0"/>
              </a:rPr>
              <a:t>40ns</a:t>
            </a:r>
            <a:endParaRPr lang="en-US" altLang="zh-CN" sz="2000" b="1" i="1" dirty="0">
              <a:solidFill>
                <a:srgbClr val="000404"/>
              </a:solidFill>
              <a:latin typeface="Times New Roman" pitchFamily="18" charset="0"/>
            </a:endParaRPr>
          </a:p>
          <a:p>
            <a:pPr marL="742950" lvl="1" indent="-285750">
              <a:spcBef>
                <a:spcPct val="20000"/>
              </a:spcBef>
              <a:buClr>
                <a:schemeClr val="accent2"/>
              </a:buClr>
              <a:buSzPct val="85000"/>
            </a:pPr>
            <a:r>
              <a:rPr lang="en-US" altLang="zh-CN" sz="2000" b="1" i="1" dirty="0">
                <a:solidFill>
                  <a:srgbClr val="000404"/>
                </a:solidFill>
                <a:latin typeface="Times New Roman" pitchFamily="18" charset="0"/>
              </a:rPr>
              <a:t>     </a:t>
            </a:r>
            <a:r>
              <a:rPr lang="en-US" altLang="zh-CN" sz="2000" b="1" i="1" dirty="0" err="1">
                <a:solidFill>
                  <a:srgbClr val="000404"/>
                </a:solidFill>
                <a:latin typeface="Times New Roman" pitchFamily="18" charset="0"/>
              </a:rPr>
              <a:t>step2,3,4</a:t>
            </a:r>
            <a:r>
              <a:rPr lang="en-US" altLang="zh-CN" sz="2000" b="1" i="1" dirty="0">
                <a:solidFill>
                  <a:srgbClr val="000404"/>
                </a:solidFill>
                <a:latin typeface="Times New Roman" pitchFamily="18" charset="0"/>
              </a:rPr>
              <a:t>: maximum(</a:t>
            </a:r>
            <a:r>
              <a:rPr lang="en-US" altLang="zh-CN" sz="2000" b="1" i="1" dirty="0" err="1">
                <a:solidFill>
                  <a:srgbClr val="000404"/>
                </a:solidFill>
                <a:latin typeface="Times New Roman" pitchFamily="18" charset="0"/>
              </a:rPr>
              <a:t>2×40ns+40ns</a:t>
            </a:r>
            <a:r>
              <a:rPr lang="en-US" altLang="zh-CN" sz="2000" b="1" i="1" dirty="0">
                <a:solidFill>
                  <a:srgbClr val="000404"/>
                </a:solidFill>
                <a:latin typeface="Times New Roman" pitchFamily="18" charset="0"/>
              </a:rPr>
              <a:t>,  </a:t>
            </a:r>
            <a:r>
              <a:rPr lang="en-US" altLang="zh-CN" sz="2000" b="1" i="1" dirty="0" err="1">
                <a:solidFill>
                  <a:srgbClr val="000404"/>
                </a:solidFill>
                <a:latin typeface="Times New Roman" pitchFamily="18" charset="0"/>
              </a:rPr>
              <a:t>200ns</a:t>
            </a:r>
            <a:r>
              <a:rPr lang="en-US" altLang="zh-CN" sz="2000" b="1" i="1" dirty="0">
                <a:solidFill>
                  <a:srgbClr val="000404"/>
                </a:solidFill>
                <a:latin typeface="Times New Roman" pitchFamily="18" charset="0"/>
              </a:rPr>
              <a:t>)=</a:t>
            </a:r>
            <a:r>
              <a:rPr lang="en-US" altLang="zh-CN" sz="2000" b="1" i="1" dirty="0" err="1">
                <a:solidFill>
                  <a:srgbClr val="000404"/>
                </a:solidFill>
                <a:latin typeface="Times New Roman" pitchFamily="18" charset="0"/>
              </a:rPr>
              <a:t>200ns</a:t>
            </a:r>
            <a:endParaRPr lang="en-US" altLang="zh-CN" sz="2000" b="1" i="1" dirty="0">
              <a:solidFill>
                <a:srgbClr val="000404"/>
              </a:solidFill>
              <a:latin typeface="Times New Roman" pitchFamily="18" charset="0"/>
            </a:endParaRPr>
          </a:p>
          <a:p>
            <a:pPr marL="742950" lvl="1" indent="-285750">
              <a:spcBef>
                <a:spcPct val="20000"/>
              </a:spcBef>
              <a:buClr>
                <a:schemeClr val="accent2"/>
              </a:buClr>
              <a:buSzPct val="85000"/>
            </a:pPr>
            <a:r>
              <a:rPr lang="en-US" altLang="zh-CN" sz="2000" b="1" i="1" dirty="0">
                <a:solidFill>
                  <a:srgbClr val="000404"/>
                </a:solidFill>
                <a:latin typeface="Times New Roman" pitchFamily="18" charset="0"/>
              </a:rPr>
              <a:t>     </a:t>
            </a:r>
            <a:r>
              <a:rPr lang="en-US" altLang="zh-CN" sz="2000" b="1" i="1" dirty="0" err="1">
                <a:solidFill>
                  <a:srgbClr val="000404"/>
                </a:solidFill>
                <a:latin typeface="Times New Roman" pitchFamily="18" charset="0"/>
              </a:rPr>
              <a:t>step5,6,7</a:t>
            </a:r>
            <a:r>
              <a:rPr lang="en-US" altLang="zh-CN" sz="2000" b="1" i="1" dirty="0">
                <a:solidFill>
                  <a:srgbClr val="000404"/>
                </a:solidFill>
                <a:latin typeface="Times New Roman" pitchFamily="18" charset="0"/>
              </a:rPr>
              <a:t>:  </a:t>
            </a:r>
            <a:r>
              <a:rPr lang="en-US" altLang="zh-CN" sz="2000" b="1" i="1" dirty="0" err="1">
                <a:solidFill>
                  <a:srgbClr val="000404"/>
                </a:solidFill>
                <a:latin typeface="Times New Roman" pitchFamily="18" charset="0"/>
              </a:rPr>
              <a:t>3×40ns</a:t>
            </a:r>
            <a:r>
              <a:rPr lang="en-US" altLang="zh-CN" sz="2000" b="1" i="1" dirty="0">
                <a:solidFill>
                  <a:srgbClr val="000404"/>
                </a:solidFill>
                <a:latin typeface="Times New Roman" pitchFamily="18" charset="0"/>
              </a:rPr>
              <a:t>=</a:t>
            </a:r>
            <a:r>
              <a:rPr lang="en-US" altLang="zh-CN" sz="2000" b="1" i="1" dirty="0" err="1">
                <a:solidFill>
                  <a:srgbClr val="000404"/>
                </a:solidFill>
                <a:latin typeface="Times New Roman" pitchFamily="18" charset="0"/>
              </a:rPr>
              <a:t>120ns</a:t>
            </a:r>
            <a:endParaRPr lang="en-US" altLang="zh-CN" sz="2000" b="1" i="1" dirty="0">
              <a:solidFill>
                <a:srgbClr val="000404"/>
              </a:solidFill>
              <a:latin typeface="Times New Roman" pitchFamily="18" charset="0"/>
            </a:endParaRPr>
          </a:p>
          <a:p>
            <a:pPr marL="742950" lvl="1" indent="-285750">
              <a:spcBef>
                <a:spcPct val="20000"/>
              </a:spcBef>
              <a:buClr>
                <a:schemeClr val="accent2"/>
              </a:buClr>
              <a:buSzPct val="85000"/>
            </a:pPr>
            <a:r>
              <a:rPr lang="en-US" altLang="zh-CN" sz="2000" b="1" dirty="0">
                <a:solidFill>
                  <a:srgbClr val="000404"/>
                </a:solidFill>
              </a:rPr>
              <a:t>     Thus, the total time is </a:t>
            </a:r>
            <a:r>
              <a:rPr lang="en-US" altLang="zh-CN" sz="2000" b="1" dirty="0" err="1">
                <a:solidFill>
                  <a:srgbClr val="000404"/>
                </a:solidFill>
              </a:rPr>
              <a:t>360ns</a:t>
            </a:r>
            <a:r>
              <a:rPr lang="en-US" altLang="zh-CN" sz="2000" b="1" dirty="0">
                <a:solidFill>
                  <a:srgbClr val="000404"/>
                </a:solidFill>
              </a:rPr>
              <a:t>, so </a:t>
            </a:r>
          </a:p>
          <a:p>
            <a:pPr marL="742950" lvl="1" indent="-285750">
              <a:spcBef>
                <a:spcPct val="20000"/>
              </a:spcBef>
              <a:buClr>
                <a:schemeClr val="accent2"/>
              </a:buClr>
              <a:buSzPct val="85000"/>
            </a:pPr>
            <a:r>
              <a:rPr lang="en-US" altLang="zh-CN" sz="2000" b="1" dirty="0">
                <a:solidFill>
                  <a:srgbClr val="000404"/>
                </a:solidFill>
                <a:latin typeface="Times New Roman" pitchFamily="18" charset="0"/>
              </a:rPr>
              <a:t>      </a:t>
            </a:r>
            <a:r>
              <a:rPr lang="en-US" altLang="zh-CN" sz="2000" b="1" i="1" dirty="0">
                <a:solidFill>
                  <a:srgbClr val="000404"/>
                </a:solidFill>
                <a:latin typeface="Times New Roman" pitchFamily="18" charset="0"/>
              </a:rPr>
              <a:t>the maximum bandwidth = </a:t>
            </a:r>
            <a:r>
              <a:rPr lang="en-US" altLang="zh-CN" sz="2000" b="1" i="1" dirty="0" err="1">
                <a:solidFill>
                  <a:srgbClr val="000404"/>
                </a:solidFill>
                <a:latin typeface="Times New Roman" pitchFamily="18" charset="0"/>
              </a:rPr>
              <a:t>4bytes</a:t>
            </a:r>
            <a:r>
              <a:rPr lang="en-US" altLang="zh-CN" sz="2000" b="1" i="1" dirty="0">
                <a:solidFill>
                  <a:srgbClr val="000404"/>
                </a:solidFill>
                <a:latin typeface="Times New Roman" pitchFamily="18" charset="0"/>
              </a:rPr>
              <a:t>/</a:t>
            </a:r>
            <a:r>
              <a:rPr lang="en-US" altLang="zh-CN" sz="2000" b="1" i="1" dirty="0" err="1">
                <a:solidFill>
                  <a:srgbClr val="000404"/>
                </a:solidFill>
                <a:latin typeface="Times New Roman" pitchFamily="18" charset="0"/>
              </a:rPr>
              <a:t>360ns</a:t>
            </a:r>
            <a:r>
              <a:rPr lang="en-US" altLang="zh-CN" sz="2000" b="1" i="1" dirty="0">
                <a:solidFill>
                  <a:srgbClr val="000404"/>
                </a:solidFill>
                <a:latin typeface="Times New Roman" pitchFamily="18" charset="0"/>
              </a:rPr>
              <a:t> = </a:t>
            </a:r>
            <a:r>
              <a:rPr lang="en-US" altLang="zh-CN" sz="2000" b="1" i="1" dirty="0" err="1">
                <a:solidFill>
                  <a:srgbClr val="000404"/>
                </a:solidFill>
                <a:latin typeface="Times New Roman" pitchFamily="18" charset="0"/>
              </a:rPr>
              <a:t>4MB</a:t>
            </a:r>
            <a:r>
              <a:rPr lang="en-US" altLang="zh-CN" sz="2000" b="1" i="1" dirty="0">
                <a:solidFill>
                  <a:srgbClr val="000404"/>
                </a:solidFill>
                <a:latin typeface="Times New Roman" pitchFamily="18" charset="0"/>
              </a:rPr>
              <a:t>/</a:t>
            </a:r>
            <a:r>
              <a:rPr lang="en-US" altLang="zh-CN" sz="2000" b="1" i="1" dirty="0" err="1">
                <a:solidFill>
                  <a:srgbClr val="000404"/>
                </a:solidFill>
                <a:latin typeface="Times New Roman" pitchFamily="18" charset="0"/>
              </a:rPr>
              <a:t>0.36sec</a:t>
            </a:r>
            <a:r>
              <a:rPr lang="en-US" altLang="zh-CN" sz="2000" b="1" i="1" dirty="0">
                <a:solidFill>
                  <a:srgbClr val="000404"/>
                </a:solidFill>
                <a:latin typeface="Times New Roman" pitchFamily="18" charset="0"/>
              </a:rPr>
              <a:t>  = </a:t>
            </a:r>
            <a:r>
              <a:rPr lang="en-US" altLang="zh-CN" sz="2000" b="1" i="1" dirty="0" err="1">
                <a:solidFill>
                  <a:srgbClr val="000404"/>
                </a:solidFill>
                <a:latin typeface="Times New Roman" pitchFamily="18" charset="0"/>
              </a:rPr>
              <a:t>11.1MB</a:t>
            </a:r>
            <a:r>
              <a:rPr lang="en-US" altLang="zh-CN" sz="2000" b="1" i="1" dirty="0">
                <a:solidFill>
                  <a:srgbClr val="000404"/>
                </a:solidFill>
                <a:latin typeface="Times New Roman" pitchFamily="18" charset="0"/>
              </a:rPr>
              <a:t>/second</a:t>
            </a:r>
          </a:p>
          <a:p>
            <a:pPr marL="742950" lvl="1" indent="-285750">
              <a:spcBef>
                <a:spcPct val="20000"/>
              </a:spcBef>
              <a:buClr>
                <a:schemeClr val="accent2"/>
              </a:buClr>
              <a:buSzPct val="85000"/>
            </a:pPr>
            <a:r>
              <a:rPr lang="en-US" altLang="zh-CN" sz="2000" b="1" dirty="0">
                <a:solidFill>
                  <a:srgbClr val="000404"/>
                </a:solidFill>
              </a:rPr>
              <a:t>    Accordingly, the synchronous bus is about 20% faster. </a:t>
            </a:r>
            <a:r>
              <a:rPr lang="en-US" altLang="zh-CN" b="1" dirty="0">
                <a:solidFill>
                  <a:srgbClr val="000404"/>
                </a:solidFill>
              </a:rPr>
              <a:t>      </a:t>
            </a:r>
          </a:p>
        </p:txBody>
      </p:sp>
      <p:graphicFrame>
        <p:nvGraphicFramePr>
          <p:cNvPr id="200707" name="Object 3"/>
          <p:cNvGraphicFramePr>
            <a:graphicFrameLocks noChangeAspect="1"/>
          </p:cNvGraphicFramePr>
          <p:nvPr>
            <p:extLst>
              <p:ext uri="{D42A27DB-BD31-4B8C-83A1-F6EECF244321}">
                <p14:modId xmlns:p14="http://schemas.microsoft.com/office/powerpoint/2010/main" val="978608279"/>
              </p:ext>
            </p:extLst>
          </p:nvPr>
        </p:nvGraphicFramePr>
        <p:xfrm>
          <a:off x="6096000" y="2204864"/>
          <a:ext cx="5355505" cy="2088232"/>
        </p:xfrm>
        <a:graphic>
          <a:graphicData uri="http://schemas.openxmlformats.org/presentationml/2006/ole">
            <mc:AlternateContent xmlns:mc="http://schemas.openxmlformats.org/markup-compatibility/2006">
              <mc:Choice xmlns:v="urn:schemas-microsoft-com:vml" Requires="v">
                <p:oleObj spid="_x0000_s13321" name="Visio" r:id="rId4" imgW="4123334" imgH="1392022" progId="Visio.Drawing.11">
                  <p:embed/>
                </p:oleObj>
              </mc:Choice>
              <mc:Fallback>
                <p:oleObj name="Visio" r:id="rId4" imgW="4123334" imgH="139202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04864"/>
                        <a:ext cx="5355505" cy="2088232"/>
                      </a:xfrm>
                      <a:prstGeom prst="rect">
                        <a:avLst/>
                      </a:prstGeom>
                      <a:noFill/>
                    </p:spPr>
                  </p:pic>
                </p:oleObj>
              </mc:Fallback>
            </mc:AlternateContent>
          </a:graphicData>
        </a:graphic>
      </p:graphicFrame>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dissolve">
                                      <p:cBhvr>
                                        <p:cTn id="7" dur="500"/>
                                        <p:tgtEl>
                                          <p:spTgt spid="200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dissolve">
                                      <p:cBhvr>
                                        <p:cTn id="12"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Rot="1" noChangeArrowheads="1"/>
          </p:cNvSpPr>
          <p:nvPr>
            <p:ph idx="1"/>
          </p:nvPr>
        </p:nvSpPr>
        <p:spPr>
          <a:xfrm>
            <a:off x="1199456" y="332656"/>
            <a:ext cx="10749710" cy="2466975"/>
          </a:xfrm>
        </p:spPr>
        <p:txBody>
          <a:bodyPr/>
          <a:lstStyle/>
          <a:p>
            <a:pPr eaLnBrk="1" hangingPunct="1">
              <a:buFont typeface="Wingdings" pitchFamily="2" charset="2"/>
              <a:buNone/>
            </a:pPr>
            <a:r>
              <a:rPr lang="en-US" altLang="zh-CN" b="1" dirty="0"/>
              <a:t> </a:t>
            </a:r>
            <a:r>
              <a:rPr lang="en-US" altLang="zh-CN" sz="2400" b="1" dirty="0">
                <a:solidFill>
                  <a:srgbClr val="0000FF"/>
                </a:solidFill>
                <a:latin typeface="Comic Sans MS" pitchFamily="66" charset="0"/>
              </a:rPr>
              <a:t>Increasing the Bus Bandwidth</a:t>
            </a:r>
          </a:p>
          <a:p>
            <a:pPr lvl="1" eaLnBrk="1" hangingPunct="1"/>
            <a:r>
              <a:rPr lang="en-US" altLang="zh-CN" sz="1800" dirty="0">
                <a:solidFill>
                  <a:srgbClr val="0000FF"/>
                </a:solidFill>
              </a:rPr>
              <a:t>  Increasing data bus width</a:t>
            </a:r>
          </a:p>
          <a:p>
            <a:pPr lvl="1" eaLnBrk="1" hangingPunct="1"/>
            <a:r>
              <a:rPr lang="en-US" altLang="zh-CN" sz="1800" dirty="0">
                <a:solidFill>
                  <a:srgbClr val="0000FF"/>
                </a:solidFill>
              </a:rPr>
              <a:t>  Use separate address and data lines</a:t>
            </a:r>
          </a:p>
          <a:p>
            <a:pPr lvl="1" eaLnBrk="1" hangingPunct="1"/>
            <a:r>
              <a:rPr lang="en-US" altLang="zh-CN" sz="1800" dirty="0">
                <a:solidFill>
                  <a:srgbClr val="0000FF"/>
                </a:solidFill>
              </a:rPr>
              <a:t>  transfer multiple words</a:t>
            </a:r>
          </a:p>
          <a:p>
            <a:pPr eaLnBrk="1" hangingPunct="1">
              <a:buFont typeface="Wingdings" pitchFamily="2" charset="2"/>
              <a:buNone/>
            </a:pPr>
            <a:r>
              <a:rPr lang="en-US" altLang="zh-CN" sz="2400" b="1" dirty="0">
                <a:solidFill>
                  <a:srgbClr val="000404"/>
                </a:solidFill>
                <a:latin typeface="Comic Sans MS" pitchFamily="66" charset="0"/>
              </a:rPr>
              <a:t>Performance Analysis of Two Synchronous Bus Schemes.</a:t>
            </a:r>
          </a:p>
        </p:txBody>
      </p:sp>
      <p:sp>
        <p:nvSpPr>
          <p:cNvPr id="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F8A7D917-BD27-4ACA-8ECD-FE1544BED199}" type="slidenum">
              <a:rPr lang="en-US" altLang="zh-CN"/>
              <a:pPr>
                <a:defRPr/>
              </a:pPr>
              <a:t>55</a:t>
            </a:fld>
            <a:endParaRPr lang="en-US" altLang="zh-CN"/>
          </a:p>
        </p:txBody>
      </p:sp>
      <p:sp>
        <p:nvSpPr>
          <p:cNvPr id="202754" name="Rectangle 2"/>
          <p:cNvSpPr>
            <a:spLocks noRot="1" noChangeArrowheads="1"/>
          </p:cNvSpPr>
          <p:nvPr/>
        </p:nvSpPr>
        <p:spPr bwMode="auto">
          <a:xfrm>
            <a:off x="865024" y="2530475"/>
            <a:ext cx="8675688" cy="3883025"/>
          </a:xfrm>
          <a:prstGeom prst="rect">
            <a:avLst/>
          </a:prstGeom>
          <a:noFill/>
          <a:ln w="9525">
            <a:noFill/>
            <a:miter lim="800000"/>
            <a:headEnd/>
            <a:tailEnd/>
          </a:ln>
          <a:effectLst/>
        </p:spPr>
        <p:txBody>
          <a:bodyPr/>
          <a:lstStyle/>
          <a:p>
            <a:pPr marL="342900" indent="-342900">
              <a:spcBef>
                <a:spcPct val="20000"/>
              </a:spcBef>
              <a:buClr>
                <a:schemeClr val="hlink"/>
              </a:buClr>
              <a:buSzPct val="75000"/>
            </a:pPr>
            <a:r>
              <a:rPr lang="en-US" altLang="zh-CN" sz="2200" b="1" dirty="0">
                <a:solidFill>
                  <a:srgbClr val="FF3300"/>
                </a:solidFill>
                <a:latin typeface="Comic Sans MS" pitchFamily="66" charset="0"/>
              </a:rPr>
              <a:t>Suppose</a:t>
            </a:r>
            <a:r>
              <a:rPr lang="en-US" altLang="zh-CN" sz="2200" dirty="0">
                <a:solidFill>
                  <a:srgbClr val="000404"/>
                </a:solidFill>
              </a:rPr>
              <a:t> </a:t>
            </a:r>
            <a:r>
              <a:rPr lang="en-US" altLang="zh-CN" sz="2200" b="1" dirty="0">
                <a:solidFill>
                  <a:srgbClr val="000404"/>
                </a:solidFill>
                <a:latin typeface="Comic Sans MS" pitchFamily="66" charset="0"/>
              </a:rPr>
              <a:t>we have a system with the following characteristic</a:t>
            </a:r>
            <a:r>
              <a:rPr lang="en-US" altLang="zh-CN" sz="2200" dirty="0">
                <a:solidFill>
                  <a:srgbClr val="000404"/>
                </a:solidFill>
              </a:rPr>
              <a:t>:</a:t>
            </a:r>
          </a:p>
          <a:p>
            <a:pPr marL="342900" indent="-342900">
              <a:spcBef>
                <a:spcPct val="20000"/>
              </a:spcBef>
              <a:buClr>
                <a:schemeClr val="hlink"/>
              </a:buClr>
              <a:buSzPct val="75000"/>
            </a:pPr>
            <a:r>
              <a:rPr lang="en-US" altLang="zh-CN" sz="2000" dirty="0">
                <a:solidFill>
                  <a:srgbClr val="000404"/>
                </a:solidFill>
              </a:rPr>
              <a:t>            </a:t>
            </a:r>
            <a:r>
              <a:rPr lang="en-US" altLang="zh-CN" sz="2000" dirty="0">
                <a:solidFill>
                  <a:srgbClr val="000404"/>
                </a:solidFill>
                <a:latin typeface="Comic Sans MS" pitchFamily="66" charset="0"/>
              </a:rPr>
              <a:t>1. A memory and bus system supporting block access of 4 to 16 32-bit words</a:t>
            </a:r>
          </a:p>
          <a:p>
            <a:pPr marL="342900" indent="-342900">
              <a:spcBef>
                <a:spcPct val="20000"/>
              </a:spcBef>
              <a:buClr>
                <a:schemeClr val="hlink"/>
              </a:buClr>
              <a:buSzPct val="75000"/>
            </a:pPr>
            <a:r>
              <a:rPr lang="en-US" altLang="zh-CN" sz="2000" dirty="0">
                <a:solidFill>
                  <a:srgbClr val="000404"/>
                </a:solidFill>
                <a:latin typeface="Comic Sans MS" pitchFamily="66" charset="0"/>
              </a:rPr>
              <a:t>            2. A 64-bit synchronous bus clocked at 200 MHz, with each 64-bit  transfer taking 1 clock cycle, and 1 clock cycle required to send an address to memory.</a:t>
            </a:r>
          </a:p>
          <a:p>
            <a:pPr marL="342900" indent="-342900">
              <a:spcBef>
                <a:spcPct val="20000"/>
              </a:spcBef>
              <a:buClr>
                <a:schemeClr val="hlink"/>
              </a:buClr>
              <a:buSzPct val="75000"/>
            </a:pPr>
            <a:r>
              <a:rPr lang="en-US" altLang="zh-CN" sz="2000" dirty="0">
                <a:solidFill>
                  <a:srgbClr val="000404"/>
                </a:solidFill>
                <a:latin typeface="Comic Sans MS" pitchFamily="66" charset="0"/>
              </a:rPr>
              <a:t>            3. Two clock cycles needed between each bus operation. </a:t>
            </a:r>
          </a:p>
          <a:p>
            <a:pPr marL="342900" indent="-342900">
              <a:spcBef>
                <a:spcPct val="20000"/>
              </a:spcBef>
              <a:buClr>
                <a:schemeClr val="hlink"/>
              </a:buClr>
              <a:buSzPct val="75000"/>
            </a:pPr>
            <a:r>
              <a:rPr lang="en-US" altLang="zh-CN" sz="2000" dirty="0">
                <a:solidFill>
                  <a:srgbClr val="000404"/>
                </a:solidFill>
                <a:latin typeface="Comic Sans MS" pitchFamily="66" charset="0"/>
              </a:rPr>
              <a:t>            4. A memory access time for the first four words of </a:t>
            </a:r>
            <a:r>
              <a:rPr lang="en-US" altLang="zh-CN" sz="2000" dirty="0" err="1">
                <a:solidFill>
                  <a:srgbClr val="000404"/>
                </a:solidFill>
                <a:latin typeface="Comic Sans MS" pitchFamily="66" charset="0"/>
              </a:rPr>
              <a:t>200ns</a:t>
            </a:r>
            <a:r>
              <a:rPr lang="en-US" altLang="zh-CN" sz="2000" dirty="0">
                <a:solidFill>
                  <a:srgbClr val="000404"/>
                </a:solidFill>
                <a:latin typeface="Comic Sans MS" pitchFamily="66" charset="0"/>
              </a:rPr>
              <a:t>; </a:t>
            </a:r>
            <a:r>
              <a:rPr lang="en-US" altLang="zh-CN" sz="2000" dirty="0">
                <a:solidFill>
                  <a:srgbClr val="FF3300"/>
                </a:solidFill>
                <a:latin typeface="Comic Sans MS" pitchFamily="66" charset="0"/>
              </a:rPr>
              <a:t>each additional set of four words can be read in 20 ns.</a:t>
            </a:r>
            <a:r>
              <a:rPr lang="en-US" altLang="zh-CN" sz="2000" dirty="0">
                <a:solidFill>
                  <a:srgbClr val="000404"/>
                </a:solidFill>
                <a:latin typeface="Comic Sans MS" pitchFamily="66" charset="0"/>
              </a:rPr>
              <a:t> Assume that a bus transfer of the most recently read data and a read of the next four words  can be overlapped.</a:t>
            </a:r>
            <a:r>
              <a:rPr lang="en-US" altLang="zh-CN" sz="2000" dirty="0">
                <a:latin typeface="Comic Sans MS" pitchFamily="66" charset="0"/>
              </a:rPr>
              <a:t>    </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dissolve">
                                      <p:cBhvr>
                                        <p:cTn id="7" dur="500"/>
                                        <p:tgtEl>
                                          <p:spTgt spid="202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body" sz="half" idx="1"/>
          </p:nvPr>
        </p:nvSpPr>
        <p:spPr>
          <a:xfrm>
            <a:off x="1809720" y="1714488"/>
            <a:ext cx="8662988" cy="2786082"/>
          </a:xfrm>
        </p:spPr>
        <p:txBody>
          <a:bodyPr/>
          <a:lstStyle/>
          <a:p>
            <a:pPr eaLnBrk="1" hangingPunct="1">
              <a:lnSpc>
                <a:spcPct val="90000"/>
              </a:lnSpc>
              <a:buFont typeface="Wingdings" pitchFamily="2" charset="2"/>
              <a:buNone/>
            </a:pPr>
            <a:r>
              <a:rPr lang="en-US" altLang="zh-CN" sz="1400" b="1" dirty="0"/>
              <a:t> </a:t>
            </a:r>
            <a:r>
              <a:rPr lang="en-US" altLang="zh-CN" sz="2800" dirty="0">
                <a:solidFill>
                  <a:srgbClr val="FF3300"/>
                </a:solidFill>
              </a:rPr>
              <a:t>Find</a:t>
            </a:r>
            <a:r>
              <a:rPr lang="en-US" altLang="zh-CN" sz="2800" dirty="0">
                <a:solidFill>
                  <a:srgbClr val="000404"/>
                </a:solidFill>
              </a:rPr>
              <a:t> the sustained </a:t>
            </a:r>
            <a:r>
              <a:rPr lang="en-US" altLang="zh-CN" sz="2800" dirty="0">
                <a:solidFill>
                  <a:srgbClr val="0000FF"/>
                </a:solidFill>
              </a:rPr>
              <a:t>bandwidth and the latency </a:t>
            </a:r>
            <a:r>
              <a:rPr lang="en-US" altLang="zh-CN" sz="2800" dirty="0">
                <a:solidFill>
                  <a:srgbClr val="000404"/>
                </a:solidFill>
              </a:rPr>
              <a:t>for a read of 256 words for transfers that use 4-word blocks and for transfers that use </a:t>
            </a:r>
            <a:r>
              <a:rPr lang="en-US" altLang="zh-CN" sz="2800" dirty="0">
                <a:solidFill>
                  <a:srgbClr val="000000"/>
                </a:solidFill>
              </a:rPr>
              <a:t>16-word blocks. </a:t>
            </a:r>
          </a:p>
          <a:p>
            <a:pPr eaLnBrk="1" hangingPunct="1">
              <a:lnSpc>
                <a:spcPct val="90000"/>
              </a:lnSpc>
              <a:buFont typeface="Wingdings" pitchFamily="2" charset="2"/>
              <a:buNone/>
            </a:pPr>
            <a:endParaRPr lang="en-US" altLang="zh-CN" sz="2800" dirty="0">
              <a:solidFill>
                <a:srgbClr val="000000"/>
              </a:solidFill>
            </a:endParaRPr>
          </a:p>
          <a:p>
            <a:pPr eaLnBrk="1" hangingPunct="1">
              <a:lnSpc>
                <a:spcPct val="90000"/>
              </a:lnSpc>
              <a:buFont typeface="Wingdings" pitchFamily="2" charset="2"/>
              <a:buNone/>
            </a:pPr>
            <a:r>
              <a:rPr lang="en-US" altLang="zh-CN" sz="2800" dirty="0">
                <a:solidFill>
                  <a:srgbClr val="000404"/>
                </a:solidFill>
              </a:rPr>
              <a:t>Also compute effective number of </a:t>
            </a:r>
            <a:r>
              <a:rPr lang="en-US" altLang="zh-CN" sz="2800" dirty="0">
                <a:solidFill>
                  <a:srgbClr val="0000FF"/>
                </a:solidFill>
              </a:rPr>
              <a:t>bus transactions per second</a:t>
            </a:r>
            <a:r>
              <a:rPr lang="en-US" altLang="zh-CN" sz="2800" dirty="0">
                <a:solidFill>
                  <a:srgbClr val="000404"/>
                </a:solidFill>
              </a:rPr>
              <a:t> for each case.</a:t>
            </a:r>
          </a:p>
        </p:txBody>
      </p:sp>
      <p:sp>
        <p:nvSpPr>
          <p:cNvPr id="5"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133DEFF-92F8-4471-882B-282CCEDD3F35}" type="slidenum">
              <a:rPr lang="en-US" altLang="zh-CN"/>
              <a:pPr>
                <a:defRPr/>
              </a:pPr>
              <a:t>56</a:t>
            </a:fld>
            <a:endParaRPr lang="en-US" altLang="zh-CN"/>
          </a:p>
        </p:txBody>
      </p:sp>
    </p:spTree>
  </p:cSld>
  <p:clrMapOvr>
    <a:masterClrMapping/>
  </p:clrMapOvr>
  <p:transition spd="med">
    <p:random/>
    <p:sndAc>
      <p:stSnd>
        <p:snd r:embed="rId2" name="chimes.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4F1F8B65-4004-4D9B-885A-5C808201DF39}" type="slidenum">
              <a:rPr lang="en-US" altLang="zh-CN"/>
              <a:pPr>
                <a:defRPr/>
              </a:pPr>
              <a:t>57</a:t>
            </a:fld>
            <a:endParaRPr lang="en-US" altLang="zh-CN"/>
          </a:p>
        </p:txBody>
      </p:sp>
      <p:sp>
        <p:nvSpPr>
          <p:cNvPr id="204802" name="Rectangle 2"/>
          <p:cNvSpPr>
            <a:spLocks noRot="1" noChangeArrowheads="1"/>
          </p:cNvSpPr>
          <p:nvPr/>
        </p:nvSpPr>
        <p:spPr bwMode="auto">
          <a:xfrm>
            <a:off x="2381225" y="857232"/>
            <a:ext cx="7777163" cy="5257800"/>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
            </a:pPr>
            <a:r>
              <a:rPr lang="en-US" altLang="zh-CN" sz="2800" b="1" dirty="0">
                <a:solidFill>
                  <a:srgbClr val="FF3300"/>
                </a:solidFill>
              </a:rPr>
              <a:t> </a:t>
            </a:r>
            <a:r>
              <a:rPr lang="en-US" altLang="zh-CN" sz="2400" b="1" i="1" dirty="0">
                <a:solidFill>
                  <a:srgbClr val="FF3300"/>
                </a:solidFill>
                <a:latin typeface="Times New Roman" pitchFamily="18" charset="0"/>
              </a:rPr>
              <a:t>the 4-word block transfers:</a:t>
            </a:r>
          </a:p>
          <a:p>
            <a:pPr marL="742950" lvl="1" indent="-285750">
              <a:spcBef>
                <a:spcPct val="20000"/>
              </a:spcBef>
              <a:buClr>
                <a:schemeClr val="accent2"/>
              </a:buClr>
              <a:buSzPct val="85000"/>
            </a:pPr>
            <a:r>
              <a:rPr lang="en-US" altLang="zh-CN" sz="2400" b="1" dirty="0">
                <a:solidFill>
                  <a:srgbClr val="000404"/>
                </a:solidFill>
              </a:rPr>
              <a:t>  each block takes</a:t>
            </a:r>
          </a:p>
          <a:p>
            <a:pPr marL="742950" lvl="1" indent="-285750">
              <a:spcBef>
                <a:spcPct val="20000"/>
              </a:spcBef>
              <a:buClr>
                <a:schemeClr val="accent2"/>
              </a:buClr>
              <a:buSzPct val="85000"/>
            </a:pPr>
            <a:r>
              <a:rPr lang="en-US" altLang="zh-CN" sz="2400" b="1" dirty="0">
                <a:solidFill>
                  <a:srgbClr val="000404"/>
                </a:solidFill>
              </a:rPr>
              <a:t>  </a:t>
            </a:r>
            <a:r>
              <a:rPr lang="en-US" altLang="zh-CN" sz="2400" b="1" i="1" dirty="0">
                <a:solidFill>
                  <a:srgbClr val="000404"/>
                </a:solidFill>
                <a:latin typeface="Times New Roman" pitchFamily="18" charset="0"/>
              </a:rPr>
              <a:t>1.  1 clock cycle to send the address to memory</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2.  </a:t>
            </a:r>
            <a:r>
              <a:rPr lang="en-US" altLang="zh-CN" sz="2400" b="1" i="1" dirty="0" err="1">
                <a:solidFill>
                  <a:srgbClr val="000404"/>
                </a:solidFill>
                <a:latin typeface="Times New Roman" pitchFamily="18" charset="0"/>
              </a:rPr>
              <a:t>200ns</a:t>
            </a:r>
            <a:r>
              <a:rPr lang="en-US" altLang="zh-CN" sz="2400" b="1" i="1" dirty="0">
                <a:solidFill>
                  <a:srgbClr val="000404"/>
                </a:solidFill>
                <a:latin typeface="Times New Roman" pitchFamily="18" charset="0"/>
              </a:rPr>
              <a:t>/(</a:t>
            </a:r>
            <a:r>
              <a:rPr lang="en-US" altLang="zh-CN" sz="2400" b="1" i="1" dirty="0" err="1">
                <a:solidFill>
                  <a:srgbClr val="000404"/>
                </a:solidFill>
                <a:latin typeface="Times New Roman" pitchFamily="18" charset="0"/>
              </a:rPr>
              <a:t>5ns</a:t>
            </a:r>
            <a:r>
              <a:rPr lang="en-US" altLang="zh-CN" sz="2400" b="1" i="1" dirty="0">
                <a:solidFill>
                  <a:srgbClr val="000404"/>
                </a:solidFill>
                <a:latin typeface="Times New Roman" pitchFamily="18" charset="0"/>
              </a:rPr>
              <a:t>/cycle) = 40 clock cycles to read memory</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3.  2 clock cycles to send the data from the memory</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4. Two clock cycles needed between each bus operation.</a:t>
            </a:r>
          </a:p>
          <a:p>
            <a:pPr marL="742950" lvl="1" indent="-285750">
              <a:spcBef>
                <a:spcPct val="20000"/>
              </a:spcBef>
              <a:buClr>
                <a:schemeClr val="accent2"/>
              </a:buClr>
              <a:buSzPct val="85000"/>
            </a:pPr>
            <a:r>
              <a:rPr lang="en-US" altLang="zh-CN" sz="2400" b="1" i="1" dirty="0">
                <a:solidFill>
                  <a:srgbClr val="000404"/>
                </a:solidFill>
              </a:rPr>
              <a:t>This is a total of </a:t>
            </a:r>
            <a:r>
              <a:rPr lang="en-US" altLang="zh-CN" sz="2400" b="1" i="1" dirty="0" err="1">
                <a:solidFill>
                  <a:srgbClr val="0000FF"/>
                </a:solidFill>
              </a:rPr>
              <a:t>45cycles</a:t>
            </a:r>
            <a:r>
              <a:rPr lang="en-US" altLang="zh-CN" sz="2400" b="1" i="1" dirty="0">
                <a:solidFill>
                  <a:srgbClr val="000404"/>
                </a:solidFill>
              </a:rPr>
              <a:t>.</a:t>
            </a:r>
          </a:p>
          <a:p>
            <a:pPr marL="742950" lvl="1" indent="-285750">
              <a:spcBef>
                <a:spcPct val="20000"/>
              </a:spcBef>
              <a:buClr>
                <a:schemeClr val="accent2"/>
              </a:buClr>
              <a:buSzPct val="85000"/>
            </a:pPr>
            <a:r>
              <a:rPr lang="en-US" altLang="zh-CN" sz="2400" b="1" dirty="0">
                <a:solidFill>
                  <a:srgbClr val="000404"/>
                </a:solidFill>
              </a:rPr>
              <a:t> There are </a:t>
            </a:r>
            <a:r>
              <a:rPr lang="en-US" altLang="zh-CN" sz="2400" b="1" i="1" dirty="0">
                <a:solidFill>
                  <a:srgbClr val="000404"/>
                </a:solidFill>
              </a:rPr>
              <a:t>256/4 = </a:t>
            </a:r>
            <a:r>
              <a:rPr lang="en-US" altLang="zh-CN" sz="2400" b="1" i="1" dirty="0">
                <a:solidFill>
                  <a:srgbClr val="FF3300"/>
                </a:solidFill>
              </a:rPr>
              <a:t>64</a:t>
            </a:r>
            <a:r>
              <a:rPr lang="en-US" altLang="zh-CN" sz="2400" b="1" i="1" dirty="0">
                <a:solidFill>
                  <a:srgbClr val="000404"/>
                </a:solidFill>
              </a:rPr>
              <a:t> blocks</a:t>
            </a:r>
            <a:r>
              <a:rPr lang="en-US" altLang="zh-CN" sz="2400" b="1" dirty="0">
                <a:solidFill>
                  <a:srgbClr val="000404"/>
                </a:solidFill>
              </a:rPr>
              <a:t>. </a:t>
            </a:r>
          </a:p>
          <a:p>
            <a:pPr marL="742950" lvl="1" indent="-285750">
              <a:spcBef>
                <a:spcPct val="20000"/>
              </a:spcBef>
              <a:buClr>
                <a:schemeClr val="accent2"/>
              </a:buClr>
              <a:buSzPct val="85000"/>
            </a:pPr>
            <a:r>
              <a:rPr lang="en-US" altLang="zh-CN" sz="2400" b="1" dirty="0">
                <a:solidFill>
                  <a:srgbClr val="000404"/>
                </a:solidFill>
              </a:rPr>
              <a:t>So the transfer of 256 words takes</a:t>
            </a:r>
          </a:p>
          <a:p>
            <a:pPr marL="742950" lvl="1" indent="-285750">
              <a:spcBef>
                <a:spcPct val="20000"/>
              </a:spcBef>
              <a:buClr>
                <a:schemeClr val="accent2"/>
              </a:buClr>
              <a:buSzPct val="85000"/>
            </a:pPr>
            <a:r>
              <a:rPr lang="en-US" altLang="zh-CN" sz="2400" b="1" dirty="0">
                <a:solidFill>
                  <a:srgbClr val="000404"/>
                </a:solidFill>
              </a:rPr>
              <a:t>				 </a:t>
            </a:r>
            <a:r>
              <a:rPr lang="en-US" altLang="zh-CN" sz="2400" b="1" i="1" dirty="0">
                <a:solidFill>
                  <a:srgbClr val="000404"/>
                </a:solidFill>
              </a:rPr>
              <a:t>45×64=2880 clock cycles</a:t>
            </a:r>
          </a:p>
          <a:p>
            <a:pPr marL="742950" lvl="1" indent="-285750">
              <a:spcBef>
                <a:spcPct val="20000"/>
              </a:spcBef>
              <a:buClr>
                <a:schemeClr val="accent2"/>
              </a:buClr>
              <a:buSzPct val="85000"/>
            </a:pPr>
            <a:r>
              <a:rPr lang="en-US" altLang="zh-CN" sz="2400" b="1" dirty="0">
                <a:solidFill>
                  <a:srgbClr val="000404"/>
                </a:solidFill>
              </a:rPr>
              <a:t>  The latency for the transfer of 256 words is:</a:t>
            </a:r>
          </a:p>
          <a:p>
            <a:pPr marL="742950" lvl="1" indent="-285750">
              <a:spcBef>
                <a:spcPct val="20000"/>
              </a:spcBef>
              <a:buClr>
                <a:schemeClr val="accent2"/>
              </a:buClr>
              <a:buSzPct val="85000"/>
            </a:pPr>
            <a:r>
              <a:rPr lang="en-US" altLang="zh-CN" sz="2400" b="1" dirty="0">
                <a:solidFill>
                  <a:srgbClr val="000404"/>
                </a:solidFill>
              </a:rPr>
              <a:t>      </a:t>
            </a:r>
            <a:r>
              <a:rPr lang="en-US" altLang="zh-CN" sz="2400" b="1" i="1" dirty="0">
                <a:solidFill>
                  <a:srgbClr val="000404"/>
                </a:solidFill>
              </a:rPr>
              <a:t>2880 cycles× </a:t>
            </a:r>
            <a:r>
              <a:rPr lang="en-US" altLang="zh-CN" sz="2400" b="1" i="1" dirty="0" err="1">
                <a:solidFill>
                  <a:srgbClr val="000404"/>
                </a:solidFill>
              </a:rPr>
              <a:t>5ns</a:t>
            </a:r>
            <a:r>
              <a:rPr lang="en-US" altLang="zh-CN" sz="2400" b="1" i="1" dirty="0">
                <a:solidFill>
                  <a:srgbClr val="000404"/>
                </a:solidFill>
              </a:rPr>
              <a:t>/cycle</a:t>
            </a:r>
            <a:r>
              <a:rPr lang="en-US" altLang="zh-CN" sz="2400" b="1" dirty="0">
                <a:solidFill>
                  <a:srgbClr val="000404"/>
                </a:solidFill>
              </a:rPr>
              <a:t> </a:t>
            </a:r>
            <a:r>
              <a:rPr lang="en-US" altLang="zh-CN" sz="2400" b="1" i="1" dirty="0">
                <a:solidFill>
                  <a:srgbClr val="000404"/>
                </a:solidFill>
              </a:rPr>
              <a:t>=</a:t>
            </a:r>
            <a:r>
              <a:rPr lang="en-US" altLang="zh-CN" sz="2400" b="1" dirty="0">
                <a:solidFill>
                  <a:srgbClr val="000404"/>
                </a:solidFill>
              </a:rPr>
              <a:t> </a:t>
            </a:r>
            <a:r>
              <a:rPr lang="en-US" altLang="zh-CN" sz="2400" b="1" i="1" dirty="0" err="1">
                <a:solidFill>
                  <a:srgbClr val="000404"/>
                </a:solidFill>
              </a:rPr>
              <a:t>14,400ns</a:t>
            </a:r>
            <a:r>
              <a:rPr lang="en-US" altLang="zh-CN" sz="2400" b="1" dirty="0">
                <a:solidFill>
                  <a:srgbClr val="000404"/>
                </a:solidFill>
              </a:rPr>
              <a:t>.</a:t>
            </a:r>
          </a:p>
        </p:txBody>
      </p:sp>
      <p:sp>
        <p:nvSpPr>
          <p:cNvPr id="204803" name="Text Box 3"/>
          <p:cNvSpPr txBox="1">
            <a:spLocks noChangeArrowheads="1"/>
          </p:cNvSpPr>
          <p:nvPr/>
        </p:nvSpPr>
        <p:spPr bwMode="auto">
          <a:xfrm>
            <a:off x="1919288" y="404813"/>
            <a:ext cx="1497012" cy="457200"/>
          </a:xfrm>
          <a:prstGeom prst="rect">
            <a:avLst/>
          </a:prstGeom>
          <a:noFill/>
          <a:ln w="9525">
            <a:noFill/>
            <a:miter lim="800000"/>
            <a:headEnd/>
            <a:tailEnd/>
          </a:ln>
          <a:effectLst/>
        </p:spPr>
        <p:txBody>
          <a:bodyPr>
            <a:spAutoFit/>
          </a:bodyPr>
          <a:lstStyle/>
          <a:p>
            <a:pPr>
              <a:spcBef>
                <a:spcPct val="50000"/>
              </a:spcBef>
            </a:pPr>
            <a:r>
              <a:rPr lang="en-US" altLang="zh-CN" sz="2400" b="1">
                <a:solidFill>
                  <a:schemeClr val="hlink"/>
                </a:solidFill>
              </a:rPr>
              <a:t>Answer:</a:t>
            </a:r>
          </a:p>
        </p:txBody>
      </p:sp>
      <p:sp>
        <p:nvSpPr>
          <p:cNvPr id="112645" name="Rectangle 5"/>
          <p:cNvSpPr>
            <a:spLocks noChangeArrowheads="1"/>
          </p:cNvSpPr>
          <p:nvPr/>
        </p:nvSpPr>
        <p:spPr bwMode="auto">
          <a:xfrm>
            <a:off x="7723188" y="620714"/>
            <a:ext cx="2944812" cy="396875"/>
          </a:xfrm>
          <a:prstGeom prst="rect">
            <a:avLst/>
          </a:prstGeom>
          <a:noFill/>
          <a:ln w="9525">
            <a:noFill/>
            <a:miter lim="800000"/>
            <a:headEnd/>
            <a:tailEnd/>
          </a:ln>
          <a:effectLst/>
        </p:spPr>
        <p:txBody>
          <a:bodyPr wrap="none">
            <a:spAutoFit/>
          </a:bodyPr>
          <a:lstStyle/>
          <a:p>
            <a:r>
              <a:rPr lang="en-US" altLang="zh-CN" sz="2000">
                <a:solidFill>
                  <a:srgbClr val="FF3300"/>
                </a:solidFill>
                <a:latin typeface="Comic Sans MS" pitchFamily="66" charset="0"/>
              </a:rPr>
              <a:t>64-bit synchronous bus</a:t>
            </a:r>
          </a:p>
        </p:txBody>
      </p:sp>
      <p:sp>
        <p:nvSpPr>
          <p:cNvPr id="112646" name="Line 6"/>
          <p:cNvSpPr>
            <a:spLocks noChangeShapeType="1"/>
          </p:cNvSpPr>
          <p:nvPr/>
        </p:nvSpPr>
        <p:spPr bwMode="auto">
          <a:xfrm flipV="1">
            <a:off x="8024827" y="857233"/>
            <a:ext cx="720725" cy="2016125"/>
          </a:xfrm>
          <a:prstGeom prst="line">
            <a:avLst/>
          </a:prstGeom>
          <a:noFill/>
          <a:ln w="9525">
            <a:solidFill>
              <a:srgbClr val="FF3300"/>
            </a:solidFill>
            <a:round/>
            <a:headEnd/>
            <a:tailEnd/>
          </a:ln>
          <a:effectLst/>
        </p:spPr>
        <p:txBody>
          <a:bodyPr/>
          <a:lstStyle/>
          <a:p>
            <a:endParaRPr lang="zh-CN" altLang="en-US"/>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dissolve">
                                      <p:cBhvr>
                                        <p:cTn id="7" dur="500"/>
                                        <p:tgtEl>
                                          <p:spTgt spid="20480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4802"/>
                                        </p:tgtEl>
                                        <p:attrNameLst>
                                          <p:attrName>style.visibility</p:attrName>
                                        </p:attrNameLst>
                                      </p:cBhvr>
                                      <p:to>
                                        <p:strVal val="visible"/>
                                      </p:to>
                                    </p:set>
                                    <p:animEffect transition="in" filter="dissolve">
                                      <p:cBhvr>
                                        <p:cTn id="11" dur="500"/>
                                        <p:tgtEl>
                                          <p:spTgt spid="20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p:bldP spid="20480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Rot="1" noChangeArrowheads="1"/>
          </p:cNvSpPr>
          <p:nvPr>
            <p:ph idx="1"/>
          </p:nvPr>
        </p:nvSpPr>
        <p:spPr>
          <a:xfrm>
            <a:off x="2136775" y="2819400"/>
            <a:ext cx="6030927" cy="457200"/>
          </a:xfrm>
        </p:spPr>
        <p:txBody>
          <a:bodyPr>
            <a:normAutofit fontScale="47500" lnSpcReduction="20000"/>
          </a:bodyPr>
          <a:lstStyle/>
          <a:p>
            <a:pPr eaLnBrk="1" hangingPunct="1">
              <a:lnSpc>
                <a:spcPct val="90000"/>
              </a:lnSpc>
              <a:buFont typeface="Wingdings" pitchFamily="2" charset="2"/>
              <a:buNone/>
            </a:pPr>
            <a:r>
              <a:rPr lang="en-US" altLang="zh-CN" sz="1400" b="1" dirty="0">
                <a:solidFill>
                  <a:srgbClr val="000404"/>
                </a:solidFill>
              </a:rPr>
              <a:t>                </a:t>
            </a:r>
            <a:r>
              <a:rPr lang="en-US" altLang="zh-CN" b="1" dirty="0">
                <a:solidFill>
                  <a:srgbClr val="000404"/>
                </a:solidFill>
              </a:rPr>
              <a:t>The bus bandwidth is:</a:t>
            </a:r>
          </a:p>
          <a:p>
            <a:pPr eaLnBrk="1" hangingPunct="1">
              <a:lnSpc>
                <a:spcPct val="90000"/>
              </a:lnSpc>
              <a:buFont typeface="Wingdings" pitchFamily="2" charset="2"/>
              <a:buNone/>
            </a:pPr>
            <a:r>
              <a:rPr lang="en-US" altLang="zh-CN" sz="1400" b="1" dirty="0">
                <a:solidFill>
                  <a:srgbClr val="000404"/>
                </a:solidFill>
              </a:rPr>
              <a:t>                </a:t>
            </a:r>
          </a:p>
        </p:txBody>
      </p:sp>
      <p:sp>
        <p:nvSpPr>
          <p:cNvPr id="21"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F5F3084-D6E7-4B2A-A283-1BECC3060409}" type="slidenum">
              <a:rPr lang="en-US" altLang="zh-CN"/>
              <a:pPr>
                <a:defRPr/>
              </a:pPr>
              <a:t>58</a:t>
            </a:fld>
            <a:endParaRPr lang="en-US" altLang="zh-CN"/>
          </a:p>
        </p:txBody>
      </p:sp>
      <p:graphicFrame>
        <p:nvGraphicFramePr>
          <p:cNvPr id="205826" name="Object 2"/>
          <p:cNvGraphicFramePr>
            <a:graphicFrameLocks noChangeAspect="1"/>
          </p:cNvGraphicFramePr>
          <p:nvPr/>
        </p:nvGraphicFramePr>
        <p:xfrm>
          <a:off x="2590800" y="1676400"/>
          <a:ext cx="7162800" cy="914400"/>
        </p:xfrm>
        <a:graphic>
          <a:graphicData uri="http://schemas.openxmlformats.org/presentationml/2006/ole">
            <mc:AlternateContent xmlns:mc="http://schemas.openxmlformats.org/markup-compatibility/2006">
              <mc:Choice xmlns:v="urn:schemas-microsoft-com:vml" Requires="v">
                <p:oleObj spid="_x0000_s14345" name="Visio" r:id="rId4" imgW="4031590" imgH="431292" progId="Visio.Drawing.11">
                  <p:embed/>
                </p:oleObj>
              </mc:Choice>
              <mc:Fallback>
                <p:oleObj name="Visio" r:id="rId4" imgW="4031590" imgH="431292"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676400"/>
                        <a:ext cx="7162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2819401" y="3505201"/>
            <a:ext cx="6589713" cy="1292225"/>
            <a:chOff x="839" y="572"/>
            <a:chExt cx="2812" cy="409"/>
          </a:xfrm>
        </p:grpSpPr>
        <p:sp>
          <p:nvSpPr>
            <p:cNvPr id="113672" name="AutoShape 5"/>
            <p:cNvSpPr>
              <a:spLocks noChangeAspect="1" noChangeArrowheads="1" noTextEdit="1"/>
            </p:cNvSpPr>
            <p:nvPr/>
          </p:nvSpPr>
          <p:spPr bwMode="auto">
            <a:xfrm>
              <a:off x="839" y="572"/>
              <a:ext cx="2812" cy="409"/>
            </a:xfrm>
            <a:prstGeom prst="rect">
              <a:avLst/>
            </a:prstGeom>
            <a:noFill/>
            <a:ln w="9525">
              <a:noFill/>
              <a:miter lim="800000"/>
              <a:headEnd/>
              <a:tailEnd/>
            </a:ln>
          </p:spPr>
          <p:txBody>
            <a:bodyPr/>
            <a:lstStyle/>
            <a:p>
              <a:endParaRPr lang="zh-CN" altLang="en-US"/>
            </a:p>
          </p:txBody>
        </p:sp>
        <p:sp>
          <p:nvSpPr>
            <p:cNvPr id="113673" name="Rectangle 6"/>
            <p:cNvSpPr>
              <a:spLocks noChangeArrowheads="1"/>
            </p:cNvSpPr>
            <p:nvPr/>
          </p:nvSpPr>
          <p:spPr bwMode="auto">
            <a:xfrm>
              <a:off x="847" y="699"/>
              <a:ext cx="261" cy="116"/>
            </a:xfrm>
            <a:prstGeom prst="rect">
              <a:avLst/>
            </a:prstGeom>
            <a:noFill/>
            <a:ln w="9525">
              <a:noFill/>
              <a:miter lim="800000"/>
              <a:headEnd/>
              <a:tailEnd/>
            </a:ln>
          </p:spPr>
          <p:txBody>
            <a:bodyPr wrap="none" lIns="0" tIns="0" rIns="0" bIns="0">
              <a:spAutoFit/>
            </a:bodyPr>
            <a:lstStyle/>
            <a:p>
              <a:r>
                <a:rPr lang="en-US" altLang="zh-CN" sz="2400" b="1" i="1">
                  <a:solidFill>
                    <a:srgbClr val="000000"/>
                  </a:solidFill>
                </a:rPr>
                <a:t>(256</a:t>
              </a:r>
              <a:endParaRPr lang="en-US" altLang="zh-CN" sz="2400"/>
            </a:p>
          </p:txBody>
        </p:sp>
        <p:sp>
          <p:nvSpPr>
            <p:cNvPr id="113674" name="Rectangle 7"/>
            <p:cNvSpPr>
              <a:spLocks noChangeArrowheads="1"/>
            </p:cNvSpPr>
            <p:nvPr/>
          </p:nvSpPr>
          <p:spPr bwMode="auto">
            <a:xfrm>
              <a:off x="1101" y="708"/>
              <a:ext cx="131" cy="116"/>
            </a:xfrm>
            <a:prstGeom prst="rect">
              <a:avLst/>
            </a:prstGeom>
            <a:noFill/>
            <a:ln w="9525">
              <a:noFill/>
              <a:miter lim="800000"/>
              <a:headEnd/>
              <a:tailEnd/>
            </a:ln>
          </p:spPr>
          <p:txBody>
            <a:bodyPr wrap="none" lIns="0" tIns="0" rIns="0" bIns="0">
              <a:spAutoFit/>
            </a:bodyPr>
            <a:lstStyle/>
            <a:p>
              <a:r>
                <a:rPr lang="en-US" altLang="zh-CN" sz="2400" b="1" i="1">
                  <a:solidFill>
                    <a:srgbClr val="000000"/>
                  </a:solidFill>
                  <a:latin typeface="宋体" pitchFamily="2" charset="-122"/>
                </a:rPr>
                <a:t>×</a:t>
              </a:r>
              <a:endParaRPr lang="en-US" altLang="zh-CN" sz="2400"/>
            </a:p>
          </p:txBody>
        </p:sp>
        <p:sp>
          <p:nvSpPr>
            <p:cNvPr id="113675" name="Rectangle 8"/>
            <p:cNvSpPr>
              <a:spLocks noChangeArrowheads="1"/>
            </p:cNvSpPr>
            <p:nvPr/>
          </p:nvSpPr>
          <p:spPr bwMode="auto">
            <a:xfrm>
              <a:off x="1237" y="699"/>
              <a:ext cx="456" cy="116"/>
            </a:xfrm>
            <a:prstGeom prst="rect">
              <a:avLst/>
            </a:prstGeom>
            <a:noFill/>
            <a:ln w="9525">
              <a:noFill/>
              <a:miter lim="800000"/>
              <a:headEnd/>
              <a:tailEnd/>
            </a:ln>
          </p:spPr>
          <p:txBody>
            <a:bodyPr wrap="none" lIns="0" tIns="0" rIns="0" bIns="0">
              <a:spAutoFit/>
            </a:bodyPr>
            <a:lstStyle/>
            <a:p>
              <a:r>
                <a:rPr lang="en-US" altLang="zh-CN" sz="2400" b="1" i="1">
                  <a:solidFill>
                    <a:srgbClr val="000000"/>
                  </a:solidFill>
                </a:rPr>
                <a:t>4)bytes</a:t>
              </a:r>
              <a:endParaRPr lang="en-US" altLang="zh-CN" sz="2400"/>
            </a:p>
          </p:txBody>
        </p:sp>
        <p:sp>
          <p:nvSpPr>
            <p:cNvPr id="113676" name="Rectangle 9"/>
            <p:cNvSpPr>
              <a:spLocks noChangeArrowheads="1"/>
            </p:cNvSpPr>
            <p:nvPr/>
          </p:nvSpPr>
          <p:spPr bwMode="auto">
            <a:xfrm>
              <a:off x="1685" y="708"/>
              <a:ext cx="131" cy="116"/>
            </a:xfrm>
            <a:prstGeom prst="rect">
              <a:avLst/>
            </a:prstGeom>
            <a:noFill/>
            <a:ln w="9525">
              <a:noFill/>
              <a:miter lim="800000"/>
              <a:headEnd/>
              <a:tailEnd/>
            </a:ln>
          </p:spPr>
          <p:txBody>
            <a:bodyPr wrap="none" lIns="0" tIns="0" rIns="0" bIns="0">
              <a:spAutoFit/>
            </a:bodyPr>
            <a:lstStyle/>
            <a:p>
              <a:r>
                <a:rPr lang="en-US" altLang="zh-CN" sz="2400" b="1" i="1">
                  <a:solidFill>
                    <a:srgbClr val="000000"/>
                  </a:solidFill>
                  <a:latin typeface="宋体" pitchFamily="2" charset="-122"/>
                </a:rPr>
                <a:t>×</a:t>
              </a:r>
              <a:endParaRPr lang="en-US" altLang="zh-CN" sz="2400"/>
            </a:p>
          </p:txBody>
        </p:sp>
        <p:sp>
          <p:nvSpPr>
            <p:cNvPr id="113677" name="Line 10"/>
            <p:cNvSpPr>
              <a:spLocks noChangeShapeType="1"/>
            </p:cNvSpPr>
            <p:nvPr/>
          </p:nvSpPr>
          <p:spPr bwMode="auto">
            <a:xfrm>
              <a:off x="1909" y="780"/>
              <a:ext cx="619" cy="1"/>
            </a:xfrm>
            <a:prstGeom prst="line">
              <a:avLst/>
            </a:prstGeom>
            <a:noFill/>
            <a:ln w="19050" cap="rnd">
              <a:solidFill>
                <a:srgbClr val="000000"/>
              </a:solidFill>
              <a:round/>
              <a:headEnd/>
              <a:tailEnd/>
            </a:ln>
          </p:spPr>
          <p:txBody>
            <a:bodyPr/>
            <a:lstStyle/>
            <a:p>
              <a:endParaRPr lang="zh-CN" altLang="en-US"/>
            </a:p>
          </p:txBody>
        </p:sp>
        <p:sp>
          <p:nvSpPr>
            <p:cNvPr id="113678" name="Rectangle 11"/>
            <p:cNvSpPr>
              <a:spLocks noChangeArrowheads="1"/>
            </p:cNvSpPr>
            <p:nvPr/>
          </p:nvSpPr>
          <p:spPr bwMode="auto">
            <a:xfrm>
              <a:off x="1947" y="600"/>
              <a:ext cx="528" cy="116"/>
            </a:xfrm>
            <a:prstGeom prst="rect">
              <a:avLst/>
            </a:prstGeom>
            <a:noFill/>
            <a:ln w="9525">
              <a:noFill/>
              <a:miter lim="800000"/>
              <a:headEnd/>
              <a:tailEnd/>
            </a:ln>
          </p:spPr>
          <p:txBody>
            <a:bodyPr wrap="none" lIns="0" tIns="0" rIns="0" bIns="0">
              <a:spAutoFit/>
            </a:bodyPr>
            <a:lstStyle/>
            <a:p>
              <a:r>
                <a:rPr lang="en-US" altLang="zh-CN" sz="2400" b="1" i="1">
                  <a:solidFill>
                    <a:srgbClr val="000000"/>
                  </a:solidFill>
                </a:rPr>
                <a:t>1second</a:t>
              </a:r>
              <a:endParaRPr lang="en-US" altLang="zh-CN" sz="2400"/>
            </a:p>
          </p:txBody>
        </p:sp>
        <p:sp>
          <p:nvSpPr>
            <p:cNvPr id="113679" name="Rectangle 12"/>
            <p:cNvSpPr>
              <a:spLocks noChangeArrowheads="1"/>
            </p:cNvSpPr>
            <p:nvPr/>
          </p:nvSpPr>
          <p:spPr bwMode="auto">
            <a:xfrm>
              <a:off x="1922" y="798"/>
              <a:ext cx="181" cy="116"/>
            </a:xfrm>
            <a:prstGeom prst="rect">
              <a:avLst/>
            </a:prstGeom>
            <a:noFill/>
            <a:ln w="9525">
              <a:noFill/>
              <a:miter lim="800000"/>
              <a:headEnd/>
              <a:tailEnd/>
            </a:ln>
          </p:spPr>
          <p:txBody>
            <a:bodyPr wrap="none" lIns="0" tIns="0" rIns="0" bIns="0">
              <a:spAutoFit/>
            </a:bodyPr>
            <a:lstStyle/>
            <a:p>
              <a:r>
                <a:rPr lang="en-US" altLang="zh-CN" sz="2400" b="1" i="1">
                  <a:solidFill>
                    <a:srgbClr val="000000"/>
                  </a:solidFill>
                </a:rPr>
                <a:t>14,</a:t>
              </a:r>
              <a:endParaRPr lang="en-US" altLang="zh-CN" sz="2400"/>
            </a:p>
          </p:txBody>
        </p:sp>
        <p:sp>
          <p:nvSpPr>
            <p:cNvPr id="113680" name="Rectangle 13"/>
            <p:cNvSpPr>
              <a:spLocks noChangeArrowheads="1"/>
            </p:cNvSpPr>
            <p:nvPr/>
          </p:nvSpPr>
          <p:spPr bwMode="auto">
            <a:xfrm>
              <a:off x="2100" y="798"/>
              <a:ext cx="220" cy="117"/>
            </a:xfrm>
            <a:prstGeom prst="rect">
              <a:avLst/>
            </a:prstGeom>
            <a:noFill/>
            <a:ln w="9525">
              <a:noFill/>
              <a:miter lim="800000"/>
              <a:headEnd/>
              <a:tailEnd/>
            </a:ln>
          </p:spPr>
          <p:txBody>
            <a:bodyPr wrap="none" lIns="0" tIns="0" rIns="0" bIns="0">
              <a:spAutoFit/>
            </a:bodyPr>
            <a:lstStyle/>
            <a:p>
              <a:r>
                <a:rPr lang="en-US" altLang="zh-CN" sz="2400" b="1" i="1">
                  <a:solidFill>
                    <a:srgbClr val="000000"/>
                  </a:solidFill>
                </a:rPr>
                <a:t>400</a:t>
              </a:r>
              <a:endParaRPr lang="en-US" altLang="zh-CN" sz="2400"/>
            </a:p>
          </p:txBody>
        </p:sp>
        <p:sp>
          <p:nvSpPr>
            <p:cNvPr id="113681" name="Rectangle 14"/>
            <p:cNvSpPr>
              <a:spLocks noChangeArrowheads="1"/>
            </p:cNvSpPr>
            <p:nvPr/>
          </p:nvSpPr>
          <p:spPr bwMode="auto">
            <a:xfrm>
              <a:off x="2311" y="798"/>
              <a:ext cx="188" cy="116"/>
            </a:xfrm>
            <a:prstGeom prst="rect">
              <a:avLst/>
            </a:prstGeom>
            <a:noFill/>
            <a:ln w="9525">
              <a:noFill/>
              <a:miter lim="800000"/>
              <a:headEnd/>
              <a:tailEnd/>
            </a:ln>
          </p:spPr>
          <p:txBody>
            <a:bodyPr wrap="none" lIns="0" tIns="0" rIns="0" bIns="0">
              <a:spAutoFit/>
            </a:bodyPr>
            <a:lstStyle/>
            <a:p>
              <a:r>
                <a:rPr lang="en-US" altLang="zh-CN" sz="2400" b="1" i="1">
                  <a:solidFill>
                    <a:srgbClr val="000000"/>
                  </a:solidFill>
                </a:rPr>
                <a:t> ns</a:t>
              </a:r>
              <a:endParaRPr lang="en-US" altLang="zh-CN" sz="2400"/>
            </a:p>
          </p:txBody>
        </p:sp>
        <p:sp>
          <p:nvSpPr>
            <p:cNvPr id="113682" name="Rectangle 15"/>
            <p:cNvSpPr>
              <a:spLocks noChangeArrowheads="1"/>
            </p:cNvSpPr>
            <p:nvPr/>
          </p:nvSpPr>
          <p:spPr bwMode="auto">
            <a:xfrm>
              <a:off x="2565" y="717"/>
              <a:ext cx="131" cy="116"/>
            </a:xfrm>
            <a:prstGeom prst="rect">
              <a:avLst/>
            </a:prstGeom>
            <a:noFill/>
            <a:ln w="9525">
              <a:noFill/>
              <a:miter lim="800000"/>
              <a:headEnd/>
              <a:tailEnd/>
            </a:ln>
          </p:spPr>
          <p:txBody>
            <a:bodyPr wrap="none" lIns="0" tIns="0" rIns="0" bIns="0">
              <a:spAutoFit/>
            </a:bodyPr>
            <a:lstStyle/>
            <a:p>
              <a:r>
                <a:rPr lang="zh-CN" altLang="en-US" sz="2400" b="1" i="1">
                  <a:solidFill>
                    <a:srgbClr val="000000"/>
                  </a:solidFill>
                  <a:latin typeface="宋体" pitchFamily="2" charset="-122"/>
                </a:rPr>
                <a:t>＝</a:t>
              </a:r>
              <a:endParaRPr lang="zh-CN" altLang="en-US" sz="2400"/>
            </a:p>
          </p:txBody>
        </p:sp>
        <p:sp>
          <p:nvSpPr>
            <p:cNvPr id="113683" name="Rectangle 16"/>
            <p:cNvSpPr>
              <a:spLocks noChangeArrowheads="1"/>
            </p:cNvSpPr>
            <p:nvPr/>
          </p:nvSpPr>
          <p:spPr bwMode="auto">
            <a:xfrm>
              <a:off x="2700" y="708"/>
              <a:ext cx="853" cy="116"/>
            </a:xfrm>
            <a:prstGeom prst="rect">
              <a:avLst/>
            </a:prstGeom>
            <a:noFill/>
            <a:ln w="9525">
              <a:noFill/>
              <a:miter lim="800000"/>
              <a:headEnd/>
              <a:tailEnd/>
            </a:ln>
          </p:spPr>
          <p:txBody>
            <a:bodyPr wrap="none" lIns="0" tIns="0" rIns="0" bIns="0">
              <a:spAutoFit/>
            </a:bodyPr>
            <a:lstStyle/>
            <a:p>
              <a:r>
                <a:rPr lang="en-US" altLang="zh-CN" sz="2400" b="1" i="1" dirty="0">
                  <a:solidFill>
                    <a:srgbClr val="000000"/>
                  </a:solidFill>
                </a:rPr>
                <a:t> 71.11 MB/sec</a:t>
              </a:r>
              <a:endParaRPr lang="en-US" altLang="zh-CN" sz="2400" dirty="0"/>
            </a:p>
          </p:txBody>
        </p:sp>
      </p:grpSp>
      <p:sp>
        <p:nvSpPr>
          <p:cNvPr id="113670" name="Text Box 17"/>
          <p:cNvSpPr txBox="1">
            <a:spLocks noChangeArrowheads="1"/>
          </p:cNvSpPr>
          <p:nvPr/>
        </p:nvSpPr>
        <p:spPr bwMode="auto">
          <a:xfrm>
            <a:off x="2667000" y="762001"/>
            <a:ext cx="5867400"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13671" name="Text Box 18"/>
          <p:cNvSpPr txBox="1">
            <a:spLocks noChangeArrowheads="1"/>
          </p:cNvSpPr>
          <p:nvPr/>
        </p:nvSpPr>
        <p:spPr bwMode="auto">
          <a:xfrm>
            <a:off x="2362200" y="1219200"/>
            <a:ext cx="7467600"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404"/>
                </a:solidFill>
              </a:rPr>
              <a:t>so the number of bus transactions per second is:</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5826"/>
                                        </p:tgtEl>
                                        <p:attrNameLst>
                                          <p:attrName>style.visibility</p:attrName>
                                        </p:attrNameLst>
                                      </p:cBhvr>
                                      <p:to>
                                        <p:strVal val="visible"/>
                                      </p:to>
                                    </p:set>
                                    <p:animEffect transition="in" filter="dissolve">
                                      <p:cBhvr>
                                        <p:cTn id="12" dur="500"/>
                                        <p:tgtEl>
                                          <p:spTgt spid="205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458B6707-ED8D-423A-B392-A816927D1EC4}" type="slidenum">
              <a:rPr lang="en-US" altLang="zh-CN"/>
              <a:pPr>
                <a:defRPr/>
              </a:pPr>
              <a:t>59</a:t>
            </a:fld>
            <a:endParaRPr lang="en-US" altLang="zh-CN"/>
          </a:p>
        </p:txBody>
      </p:sp>
      <p:sp>
        <p:nvSpPr>
          <p:cNvPr id="206850" name="Rectangle 2"/>
          <p:cNvSpPr>
            <a:spLocks noRot="1" noChangeArrowheads="1"/>
          </p:cNvSpPr>
          <p:nvPr/>
        </p:nvSpPr>
        <p:spPr bwMode="auto">
          <a:xfrm>
            <a:off x="2095472" y="1000108"/>
            <a:ext cx="8077200" cy="5143536"/>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
            </a:pPr>
            <a:r>
              <a:rPr lang="en-US" altLang="zh-CN" sz="2400" b="1" dirty="0">
                <a:solidFill>
                  <a:srgbClr val="FF3300"/>
                </a:solidFill>
              </a:rPr>
              <a:t> </a:t>
            </a:r>
            <a:r>
              <a:rPr lang="en-US" altLang="zh-CN" sz="2400" b="1" i="1" dirty="0">
                <a:solidFill>
                  <a:srgbClr val="FF3300"/>
                </a:solidFill>
                <a:latin typeface="Times New Roman" pitchFamily="18" charset="0"/>
              </a:rPr>
              <a:t>the 16-word block transfers:</a:t>
            </a:r>
          </a:p>
          <a:p>
            <a:pPr marL="742950" lvl="1" indent="-285750">
              <a:spcBef>
                <a:spcPct val="20000"/>
              </a:spcBef>
              <a:buClr>
                <a:schemeClr val="accent2"/>
              </a:buClr>
              <a:buSzPct val="85000"/>
            </a:pPr>
            <a:r>
              <a:rPr lang="en-US" altLang="zh-CN" sz="2400" b="1" dirty="0">
                <a:solidFill>
                  <a:srgbClr val="000404"/>
                </a:solidFill>
              </a:rPr>
              <a:t>   the first block requires </a:t>
            </a:r>
          </a:p>
          <a:p>
            <a:pPr marL="742950" lvl="1" indent="-285750">
              <a:spcBef>
                <a:spcPct val="20000"/>
              </a:spcBef>
              <a:buClr>
                <a:schemeClr val="accent2"/>
              </a:buClr>
              <a:buSzPct val="85000"/>
            </a:pPr>
            <a:r>
              <a:rPr lang="en-US" altLang="zh-CN" sz="2400" b="1" dirty="0">
                <a:solidFill>
                  <a:srgbClr val="000404"/>
                </a:solidFill>
              </a:rPr>
              <a:t>    </a:t>
            </a:r>
            <a:r>
              <a:rPr lang="en-US" altLang="zh-CN" sz="2400" b="1" i="1" dirty="0">
                <a:solidFill>
                  <a:srgbClr val="000404"/>
                </a:solidFill>
                <a:latin typeface="Times New Roman" pitchFamily="18" charset="0"/>
              </a:rPr>
              <a:t>1.  1 clock cycle to send an address to memory </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2.  </a:t>
            </a:r>
            <a:r>
              <a:rPr lang="en-US" altLang="zh-CN" sz="2400" b="1" i="1" dirty="0" err="1">
                <a:solidFill>
                  <a:srgbClr val="000404"/>
                </a:solidFill>
                <a:latin typeface="Times New Roman" pitchFamily="18" charset="0"/>
              </a:rPr>
              <a:t>200ns</a:t>
            </a:r>
            <a:r>
              <a:rPr lang="en-US" altLang="zh-CN" sz="2400" b="1" i="1" dirty="0">
                <a:solidFill>
                  <a:srgbClr val="000404"/>
                </a:solidFill>
                <a:latin typeface="Times New Roman" pitchFamily="18" charset="0"/>
              </a:rPr>
              <a:t> or 40 cycles to read the first four words in        memory.</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3.  2 cycles to transfer the data of the set, during which time the read of the next 4-word set is started.</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4.  It only takes </a:t>
            </a:r>
            <a:r>
              <a:rPr lang="en-US" altLang="zh-CN" sz="2400" b="1" i="1" dirty="0" err="1">
                <a:solidFill>
                  <a:srgbClr val="000404"/>
                </a:solidFill>
                <a:latin typeface="Times New Roman" pitchFamily="18" charset="0"/>
              </a:rPr>
              <a:t>20ns</a:t>
            </a:r>
            <a:r>
              <a:rPr lang="en-US" altLang="zh-CN" sz="2400" b="1" i="1" dirty="0">
                <a:solidFill>
                  <a:srgbClr val="000404"/>
                </a:solidFill>
                <a:latin typeface="Times New Roman" pitchFamily="18" charset="0"/>
              </a:rPr>
              <a:t> or 4 cycles to read the next set. After the read is completed, the set will  be transferred.</a:t>
            </a:r>
            <a:r>
              <a:rPr lang="en-US" altLang="zh-CN" sz="2400" b="1" dirty="0">
                <a:solidFill>
                  <a:srgbClr val="000404"/>
                </a:solidFill>
              </a:rPr>
              <a:t> </a:t>
            </a:r>
            <a:r>
              <a:rPr lang="en-US" altLang="zh-CN" sz="2400" b="1" i="1" dirty="0">
                <a:solidFill>
                  <a:srgbClr val="000404"/>
                </a:solidFill>
                <a:latin typeface="Times New Roman" pitchFamily="18" charset="0"/>
              </a:rPr>
              <a:t>Each of the three remaining sets requires repeating only the last two steps.</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5. Two clock cycles needed between each bus operation.</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dissolve">
                                      <p:cBhvr>
                                        <p:cTn id="7" dur="500"/>
                                        <p:tgtEl>
                                          <p:spTgt spid="20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0E3CB-E813-7DC8-A565-7564C4F20570}"/>
              </a:ext>
            </a:extLst>
          </p:cNvPr>
          <p:cNvSpPr>
            <a:spLocks noGrp="1"/>
          </p:cNvSpPr>
          <p:nvPr>
            <p:ph type="title"/>
          </p:nvPr>
        </p:nvSpPr>
        <p:spPr>
          <a:xfrm>
            <a:off x="3647728" y="2708920"/>
            <a:ext cx="6408712" cy="1143000"/>
          </a:xfrm>
        </p:spPr>
        <p:txBody>
          <a:bodyPr>
            <a:normAutofit/>
          </a:bodyPr>
          <a:lstStyle/>
          <a:p>
            <a:r>
              <a:rPr lang="en-US" altLang="zh-CN" sz="7200" b="1" dirty="0">
                <a:solidFill>
                  <a:schemeClr val="accent1"/>
                </a:solidFill>
              </a:rPr>
              <a:t>3 Disk Storage</a:t>
            </a:r>
            <a:endParaRPr lang="zh-CN" altLang="en-US" sz="7200" b="1" dirty="0">
              <a:solidFill>
                <a:schemeClr val="accent1"/>
              </a:solidFill>
            </a:endParaRPr>
          </a:p>
        </p:txBody>
      </p:sp>
    </p:spTree>
    <p:extLst>
      <p:ext uri="{BB962C8B-B14F-4D97-AF65-F5344CB8AC3E}">
        <p14:creationId xmlns:p14="http://schemas.microsoft.com/office/powerpoint/2010/main" val="25616656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idx="1"/>
          </p:nvPr>
        </p:nvSpPr>
        <p:spPr>
          <a:xfrm>
            <a:off x="2127250" y="214290"/>
            <a:ext cx="8540750" cy="4071966"/>
          </a:xfrm>
        </p:spPr>
        <p:txBody>
          <a:bodyPr/>
          <a:lstStyle/>
          <a:p>
            <a:pPr lvl="1" eaLnBrk="1" hangingPunct="1">
              <a:buFont typeface="Wingdings" pitchFamily="2" charset="2"/>
              <a:buNone/>
            </a:pPr>
            <a:endParaRPr lang="en-US" altLang="zh-CN" sz="2400" b="1" dirty="0">
              <a:solidFill>
                <a:srgbClr val="000404"/>
              </a:solidFill>
            </a:endParaRPr>
          </a:p>
          <a:p>
            <a:pPr lvl="1" eaLnBrk="1" hangingPunct="1">
              <a:buFont typeface="Wingdings" pitchFamily="2" charset="2"/>
              <a:buNone/>
            </a:pPr>
            <a:endParaRPr lang="en-US" altLang="zh-CN" sz="2400" b="1" dirty="0">
              <a:solidFill>
                <a:srgbClr val="000404"/>
              </a:solidFill>
            </a:endParaRPr>
          </a:p>
          <a:p>
            <a:pPr lvl="1" eaLnBrk="1" hangingPunct="1">
              <a:buFont typeface="Wingdings" pitchFamily="2" charset="2"/>
              <a:buNone/>
            </a:pPr>
            <a:r>
              <a:rPr lang="en-US" altLang="zh-CN" sz="2400" b="1" dirty="0">
                <a:solidFill>
                  <a:srgbClr val="000404"/>
                </a:solidFill>
              </a:rPr>
              <a:t>Thus, the total number of cycles for each 16- word block is:</a:t>
            </a:r>
          </a:p>
          <a:p>
            <a:pPr lvl="1" eaLnBrk="1" hangingPunct="1">
              <a:buFont typeface="Wingdings" pitchFamily="2" charset="2"/>
              <a:buNone/>
            </a:pPr>
            <a:r>
              <a:rPr lang="en-US" altLang="zh-CN" sz="2400" b="1" dirty="0">
                <a:solidFill>
                  <a:srgbClr val="0000FF"/>
                </a:solidFill>
              </a:rPr>
              <a:t> 1+40+4×3+2+2=57 cycles. </a:t>
            </a:r>
          </a:p>
          <a:p>
            <a:pPr lvl="1" eaLnBrk="1" hangingPunct="1">
              <a:buFont typeface="Wingdings" pitchFamily="2" charset="2"/>
              <a:buNone/>
            </a:pPr>
            <a:r>
              <a:rPr lang="en-US" altLang="zh-CN" sz="2400" b="1" dirty="0">
                <a:solidFill>
                  <a:srgbClr val="000404"/>
                </a:solidFill>
              </a:rPr>
              <a:t>There are 256/16=16 blocks.</a:t>
            </a:r>
          </a:p>
          <a:p>
            <a:pPr lvl="1" eaLnBrk="1" hangingPunct="1">
              <a:buFont typeface="Wingdings" pitchFamily="2" charset="2"/>
              <a:buNone/>
            </a:pPr>
            <a:r>
              <a:rPr lang="en-US" altLang="zh-CN" sz="2400" b="1" dirty="0">
                <a:solidFill>
                  <a:srgbClr val="000404"/>
                </a:solidFill>
              </a:rPr>
              <a:t>so the transfer of 256 words takes </a:t>
            </a:r>
            <a:r>
              <a:rPr lang="en-US" altLang="zh-CN" sz="2400" b="1" i="1" dirty="0">
                <a:solidFill>
                  <a:srgbClr val="0000FF"/>
                </a:solidFill>
              </a:rPr>
              <a:t>57×16=912 </a:t>
            </a:r>
            <a:r>
              <a:rPr lang="en-US" altLang="zh-CN" sz="2400" b="1" i="1" dirty="0">
                <a:solidFill>
                  <a:srgbClr val="000404"/>
                </a:solidFill>
              </a:rPr>
              <a:t>cycles</a:t>
            </a:r>
            <a:r>
              <a:rPr lang="en-US" altLang="zh-CN" sz="2400" b="1" dirty="0">
                <a:solidFill>
                  <a:srgbClr val="000404"/>
                </a:solidFill>
              </a:rPr>
              <a:t>. </a:t>
            </a:r>
          </a:p>
          <a:p>
            <a:pPr lvl="1" eaLnBrk="1" hangingPunct="1">
              <a:buFont typeface="Wingdings" pitchFamily="2" charset="2"/>
              <a:buNone/>
            </a:pPr>
            <a:r>
              <a:rPr lang="en-US" altLang="zh-CN" sz="2400" b="1" dirty="0">
                <a:solidFill>
                  <a:srgbClr val="000404"/>
                </a:solidFill>
              </a:rPr>
              <a:t>Thus the latency is:</a:t>
            </a:r>
          </a:p>
          <a:p>
            <a:pPr lvl="1" eaLnBrk="1" hangingPunct="1">
              <a:buFont typeface="Wingdings" pitchFamily="2" charset="2"/>
              <a:buNone/>
            </a:pPr>
            <a:r>
              <a:rPr lang="en-US" altLang="zh-CN" sz="2400" b="1" dirty="0">
                <a:solidFill>
                  <a:srgbClr val="0000FF"/>
                </a:solidFill>
              </a:rPr>
              <a:t> </a:t>
            </a:r>
            <a:r>
              <a:rPr lang="en-US" altLang="zh-CN" sz="2400" b="1" i="1" dirty="0" err="1">
                <a:solidFill>
                  <a:srgbClr val="0000FF"/>
                </a:solidFill>
              </a:rPr>
              <a:t>912cycles</a:t>
            </a:r>
            <a:r>
              <a:rPr lang="en-US" altLang="zh-CN" sz="2400" b="1" i="1" dirty="0">
                <a:solidFill>
                  <a:srgbClr val="0000FF"/>
                </a:solidFill>
              </a:rPr>
              <a:t>× </a:t>
            </a:r>
            <a:r>
              <a:rPr lang="en-US" altLang="zh-CN" sz="2400" b="1" i="1" dirty="0" err="1">
                <a:solidFill>
                  <a:srgbClr val="0000FF"/>
                </a:solidFill>
              </a:rPr>
              <a:t>5ns</a:t>
            </a:r>
            <a:r>
              <a:rPr lang="en-US" altLang="zh-CN" sz="2400" b="1" i="1" dirty="0">
                <a:solidFill>
                  <a:srgbClr val="0000FF"/>
                </a:solidFill>
              </a:rPr>
              <a:t>/cycles = </a:t>
            </a:r>
            <a:r>
              <a:rPr lang="en-US" altLang="zh-CN" sz="2400" b="1" i="1" dirty="0" err="1">
                <a:solidFill>
                  <a:srgbClr val="0000FF"/>
                </a:solidFill>
              </a:rPr>
              <a:t>4560ns</a:t>
            </a:r>
            <a:r>
              <a:rPr lang="en-US" altLang="zh-CN" sz="2400" b="1" i="1" dirty="0">
                <a:solidFill>
                  <a:srgbClr val="0000FF"/>
                </a:solidFill>
              </a:rPr>
              <a:t>.</a:t>
            </a:r>
          </a:p>
        </p:txBody>
      </p:sp>
      <p:sp>
        <p:nvSpPr>
          <p:cNvPr id="41"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AC74E988-B9D3-4C36-9770-96D351E54B60}" type="slidenum">
              <a:rPr lang="en-US" altLang="zh-CN"/>
              <a:pPr>
                <a:defRPr/>
              </a:pPr>
              <a:t>60</a:t>
            </a:fld>
            <a:endParaRPr lang="en-US" altLang="zh-CN"/>
          </a:p>
        </p:txBody>
      </p:sp>
      <p:sp>
        <p:nvSpPr>
          <p:cNvPr id="40" name="TextBox 39"/>
          <p:cNvSpPr txBox="1"/>
          <p:nvPr/>
        </p:nvSpPr>
        <p:spPr>
          <a:xfrm>
            <a:off x="4632374" y="428605"/>
            <a:ext cx="6035627" cy="461665"/>
          </a:xfrm>
          <a:prstGeom prst="rect">
            <a:avLst/>
          </a:prstGeom>
          <a:noFill/>
        </p:spPr>
        <p:txBody>
          <a:bodyPr wrap="none" rtlCol="0">
            <a:spAutoFit/>
          </a:bodyPr>
          <a:lstStyle/>
          <a:p>
            <a:r>
              <a:rPr lang="en-US" altLang="zh-CN" sz="2400" dirty="0">
                <a:solidFill>
                  <a:srgbClr val="FF0000"/>
                </a:solidFill>
              </a:rPr>
              <a:t>Note that the bus size need to be 128 bits !</a:t>
            </a:r>
            <a:endParaRPr lang="zh-CN" altLang="en-US" sz="2400" dirty="0">
              <a:solidFill>
                <a:srgbClr val="FF0000"/>
              </a:solidFill>
            </a:endParaRPr>
          </a:p>
        </p:txBody>
      </p:sp>
      <p:sp>
        <p:nvSpPr>
          <p:cNvPr id="42" name="TextBox 41"/>
          <p:cNvSpPr txBox="1"/>
          <p:nvPr/>
        </p:nvSpPr>
        <p:spPr>
          <a:xfrm>
            <a:off x="7310447" y="2071678"/>
            <a:ext cx="3228769" cy="400110"/>
          </a:xfrm>
          <a:prstGeom prst="rect">
            <a:avLst/>
          </a:prstGeom>
          <a:noFill/>
        </p:spPr>
        <p:txBody>
          <a:bodyPr wrap="none" rtlCol="0">
            <a:spAutoFit/>
          </a:bodyPr>
          <a:lstStyle/>
          <a:p>
            <a:r>
              <a:rPr lang="en-US" altLang="zh-CN" sz="2000" b="1" dirty="0">
                <a:solidFill>
                  <a:srgbClr val="FF0000"/>
                </a:solidFill>
              </a:rPr>
              <a:t>1+40+4 + 8*3  = 69 cycles</a:t>
            </a:r>
            <a:endParaRPr lang="zh-CN" altLang="en-US" sz="2000" b="1" dirty="0">
              <a:solidFill>
                <a:srgbClr val="FF0000"/>
              </a:solidFill>
            </a:endParaRPr>
          </a:p>
        </p:txBody>
      </p:sp>
      <p:sp>
        <p:nvSpPr>
          <p:cNvPr id="43" name="TextBox 42"/>
          <p:cNvSpPr txBox="1"/>
          <p:nvPr/>
        </p:nvSpPr>
        <p:spPr>
          <a:xfrm>
            <a:off x="7667636" y="3357562"/>
            <a:ext cx="2555764" cy="400110"/>
          </a:xfrm>
          <a:prstGeom prst="rect">
            <a:avLst/>
          </a:prstGeom>
          <a:noFill/>
        </p:spPr>
        <p:txBody>
          <a:bodyPr wrap="none" rtlCol="0">
            <a:spAutoFit/>
          </a:bodyPr>
          <a:lstStyle/>
          <a:p>
            <a:r>
              <a:rPr lang="en-US" altLang="zh-CN" sz="2000" b="1" dirty="0">
                <a:solidFill>
                  <a:srgbClr val="FF0000"/>
                </a:solidFill>
              </a:rPr>
              <a:t>69*16 = 1104 cycles</a:t>
            </a:r>
            <a:endParaRPr lang="zh-CN" altLang="en-US" sz="2000" b="1" dirty="0">
              <a:solidFill>
                <a:srgbClr val="FF0000"/>
              </a:solidFill>
            </a:endParaRPr>
          </a:p>
        </p:txBody>
      </p:sp>
      <p:sp>
        <p:nvSpPr>
          <p:cNvPr id="44" name="TextBox 43"/>
          <p:cNvSpPr txBox="1"/>
          <p:nvPr/>
        </p:nvSpPr>
        <p:spPr>
          <a:xfrm>
            <a:off x="3524233" y="4110344"/>
            <a:ext cx="3573029" cy="461665"/>
          </a:xfrm>
          <a:prstGeom prst="rect">
            <a:avLst/>
          </a:prstGeom>
          <a:noFill/>
        </p:spPr>
        <p:txBody>
          <a:bodyPr wrap="none" rtlCol="0">
            <a:spAutoFit/>
          </a:bodyPr>
          <a:lstStyle/>
          <a:p>
            <a:pPr marL="0" lvl="1"/>
            <a:r>
              <a:rPr lang="en-US" altLang="zh-CN" sz="2400" b="1" i="1" dirty="0">
                <a:solidFill>
                  <a:srgbClr val="0000FF"/>
                </a:solidFill>
              </a:rPr>
              <a:t> </a:t>
            </a:r>
            <a:r>
              <a:rPr lang="en-US" altLang="zh-CN" sz="2400" b="1" i="1" dirty="0">
                <a:solidFill>
                  <a:srgbClr val="FF0000"/>
                </a:solidFill>
              </a:rPr>
              <a:t>1104 * </a:t>
            </a:r>
            <a:r>
              <a:rPr lang="en-US" altLang="zh-CN" sz="2400" b="1" i="1" dirty="0" err="1">
                <a:solidFill>
                  <a:srgbClr val="FF0000"/>
                </a:solidFill>
              </a:rPr>
              <a:t>5ns</a:t>
            </a:r>
            <a:r>
              <a:rPr lang="en-US" altLang="zh-CN" sz="2400" b="1" i="1" dirty="0">
                <a:solidFill>
                  <a:srgbClr val="FF0000"/>
                </a:solidFill>
              </a:rPr>
              <a:t> = </a:t>
            </a:r>
            <a:r>
              <a:rPr lang="en-US" altLang="zh-CN" sz="2400" b="1" i="1" dirty="0" err="1">
                <a:solidFill>
                  <a:srgbClr val="FF0000"/>
                </a:solidFill>
              </a:rPr>
              <a:t>5520ns</a:t>
            </a:r>
            <a:r>
              <a:rPr lang="en-US" altLang="zh-CN" sz="2400" b="1" i="1" dirty="0">
                <a:solidFill>
                  <a:srgbClr val="FF0000"/>
                </a:solidFill>
              </a:rPr>
              <a:t> </a:t>
            </a:r>
            <a:r>
              <a:rPr lang="en-US" altLang="zh-CN" sz="2400" b="1" i="1" dirty="0">
                <a:solidFill>
                  <a:srgbClr val="0000FF"/>
                </a:solidFill>
              </a:rPr>
              <a:t>    </a:t>
            </a:r>
            <a:endParaRPr lang="en-US" altLang="zh-CN" dirty="0">
              <a:solidFill>
                <a:srgbClr val="0000FF"/>
              </a:solidFill>
            </a:endParaRPr>
          </a:p>
        </p:txBody>
      </p:sp>
      <p:grpSp>
        <p:nvGrpSpPr>
          <p:cNvPr id="235" name="Group 105"/>
          <p:cNvGrpSpPr>
            <a:grpSpLocks/>
          </p:cNvGrpSpPr>
          <p:nvPr/>
        </p:nvGrpSpPr>
        <p:grpSpPr bwMode="auto">
          <a:xfrm>
            <a:off x="1749426" y="4572008"/>
            <a:ext cx="8918575" cy="1662112"/>
            <a:chOff x="113" y="2659"/>
            <a:chExt cx="5618" cy="1047"/>
          </a:xfrm>
        </p:grpSpPr>
        <p:sp>
          <p:nvSpPr>
            <p:cNvPr id="236" name="Rectangle 5"/>
            <p:cNvSpPr>
              <a:spLocks noChangeArrowheads="1"/>
            </p:cNvSpPr>
            <p:nvPr/>
          </p:nvSpPr>
          <p:spPr bwMode="auto">
            <a:xfrm>
              <a:off x="113" y="3389"/>
              <a:ext cx="196"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1</a:t>
              </a:r>
            </a:p>
          </p:txBody>
        </p:sp>
        <p:sp>
          <p:nvSpPr>
            <p:cNvPr id="237" name="Rectangle 6"/>
            <p:cNvSpPr>
              <a:spLocks noChangeArrowheads="1"/>
            </p:cNvSpPr>
            <p:nvPr/>
          </p:nvSpPr>
          <p:spPr bwMode="auto">
            <a:xfrm>
              <a:off x="794" y="3430"/>
              <a:ext cx="276"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40</a:t>
              </a:r>
            </a:p>
          </p:txBody>
        </p:sp>
        <p:sp>
          <p:nvSpPr>
            <p:cNvPr id="238" name="Rectangle 12"/>
            <p:cNvSpPr>
              <a:spLocks noChangeArrowheads="1"/>
            </p:cNvSpPr>
            <p:nvPr/>
          </p:nvSpPr>
          <p:spPr bwMode="auto">
            <a:xfrm>
              <a:off x="1565" y="3430"/>
              <a:ext cx="620"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4(20ns)</a:t>
              </a:r>
            </a:p>
          </p:txBody>
        </p:sp>
        <p:sp>
          <p:nvSpPr>
            <p:cNvPr id="239" name="Rectangle 26"/>
            <p:cNvSpPr>
              <a:spLocks noChangeArrowheads="1"/>
            </p:cNvSpPr>
            <p:nvPr/>
          </p:nvSpPr>
          <p:spPr bwMode="auto">
            <a:xfrm>
              <a:off x="2674" y="3475"/>
              <a:ext cx="58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4(next)</a:t>
              </a:r>
            </a:p>
          </p:txBody>
        </p:sp>
        <p:sp>
          <p:nvSpPr>
            <p:cNvPr id="240" name="Line 3"/>
            <p:cNvSpPr>
              <a:spLocks noChangeShapeType="1"/>
            </p:cNvSpPr>
            <p:nvPr/>
          </p:nvSpPr>
          <p:spPr bwMode="auto">
            <a:xfrm>
              <a:off x="113" y="3253"/>
              <a:ext cx="199"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41" name="Line 4"/>
            <p:cNvSpPr>
              <a:spLocks noChangeShapeType="1"/>
            </p:cNvSpPr>
            <p:nvPr/>
          </p:nvSpPr>
          <p:spPr bwMode="auto">
            <a:xfrm>
              <a:off x="340" y="3249"/>
              <a:ext cx="878"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42" name="AutoShape 7"/>
            <p:cNvSpPr>
              <a:spLocks noChangeArrowheads="1"/>
            </p:cNvSpPr>
            <p:nvPr/>
          </p:nvSpPr>
          <p:spPr bwMode="auto">
            <a:xfrm rot="-5400000">
              <a:off x="626" y="3193"/>
              <a:ext cx="272" cy="120"/>
            </a:xfrm>
            <a:prstGeom prst="wave">
              <a:avLst>
                <a:gd name="adj1" fmla="val 20644"/>
                <a:gd name="adj2" fmla="val 10000"/>
              </a:avLst>
            </a:prstGeom>
            <a:noFill/>
            <a:ln w="28575">
              <a:solidFill>
                <a:srgbClr val="000404"/>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243" name="Group 13"/>
            <p:cNvGrpSpPr>
              <a:grpSpLocks/>
            </p:cNvGrpSpPr>
            <p:nvPr/>
          </p:nvGrpSpPr>
          <p:grpSpPr bwMode="auto">
            <a:xfrm>
              <a:off x="1249" y="3249"/>
              <a:ext cx="1077" cy="0"/>
              <a:chOff x="2064" y="2886"/>
              <a:chExt cx="1223" cy="0"/>
            </a:xfrm>
          </p:grpSpPr>
          <p:sp>
            <p:nvSpPr>
              <p:cNvPr id="326" name="Line 8"/>
              <p:cNvSpPr>
                <a:spLocks noChangeShapeType="1"/>
              </p:cNvSpPr>
              <p:nvPr/>
            </p:nvSpPr>
            <p:spPr bwMode="auto">
              <a:xfrm>
                <a:off x="206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27" name="Line 9"/>
              <p:cNvSpPr>
                <a:spLocks noChangeShapeType="1"/>
              </p:cNvSpPr>
              <p:nvPr/>
            </p:nvSpPr>
            <p:spPr bwMode="auto">
              <a:xfrm>
                <a:off x="238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28" name="Line 10"/>
              <p:cNvSpPr>
                <a:spLocks noChangeShapeType="1"/>
              </p:cNvSpPr>
              <p:nvPr/>
            </p:nvSpPr>
            <p:spPr bwMode="auto">
              <a:xfrm>
                <a:off x="274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29" name="Line 11"/>
              <p:cNvSpPr>
                <a:spLocks noChangeShapeType="1"/>
              </p:cNvSpPr>
              <p:nvPr/>
            </p:nvSpPr>
            <p:spPr bwMode="auto">
              <a:xfrm>
                <a:off x="306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44" name="Group 20"/>
            <p:cNvGrpSpPr>
              <a:grpSpLocks/>
            </p:cNvGrpSpPr>
            <p:nvPr/>
          </p:nvGrpSpPr>
          <p:grpSpPr bwMode="auto">
            <a:xfrm>
              <a:off x="4670" y="3071"/>
              <a:ext cx="478" cy="0"/>
              <a:chOff x="4922" y="2341"/>
              <a:chExt cx="543" cy="0"/>
            </a:xfrm>
          </p:grpSpPr>
          <p:sp>
            <p:nvSpPr>
              <p:cNvPr id="324" name="Line 15"/>
              <p:cNvSpPr>
                <a:spLocks noChangeShapeType="1"/>
              </p:cNvSpPr>
              <p:nvPr/>
            </p:nvSpPr>
            <p:spPr bwMode="auto">
              <a:xfrm>
                <a:off x="4922"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25" name="Line 16"/>
              <p:cNvSpPr>
                <a:spLocks noChangeShapeType="1"/>
              </p:cNvSpPr>
              <p:nvPr/>
            </p:nvSpPr>
            <p:spPr bwMode="auto">
              <a:xfrm>
                <a:off x="5239"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45" name="Group 19"/>
            <p:cNvGrpSpPr>
              <a:grpSpLocks/>
            </p:cNvGrpSpPr>
            <p:nvPr/>
          </p:nvGrpSpPr>
          <p:grpSpPr bwMode="auto">
            <a:xfrm>
              <a:off x="2357" y="3067"/>
              <a:ext cx="478" cy="0"/>
              <a:chOff x="2790" y="2704"/>
              <a:chExt cx="543" cy="0"/>
            </a:xfrm>
          </p:grpSpPr>
          <p:sp>
            <p:nvSpPr>
              <p:cNvPr id="322" name="Line 17"/>
              <p:cNvSpPr>
                <a:spLocks noChangeShapeType="1"/>
              </p:cNvSpPr>
              <p:nvPr/>
            </p:nvSpPr>
            <p:spPr bwMode="auto">
              <a:xfrm>
                <a:off x="2790"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23" name="Line 18"/>
              <p:cNvSpPr>
                <a:spLocks noChangeShapeType="1"/>
              </p:cNvSpPr>
              <p:nvPr/>
            </p:nvSpPr>
            <p:spPr bwMode="auto">
              <a:xfrm>
                <a:off x="3107"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46" name="Group 21"/>
            <p:cNvGrpSpPr>
              <a:grpSpLocks/>
            </p:cNvGrpSpPr>
            <p:nvPr/>
          </p:nvGrpSpPr>
          <p:grpSpPr bwMode="auto">
            <a:xfrm>
              <a:off x="2359" y="3249"/>
              <a:ext cx="1077" cy="0"/>
              <a:chOff x="2064" y="2886"/>
              <a:chExt cx="1223" cy="0"/>
            </a:xfrm>
          </p:grpSpPr>
          <p:sp>
            <p:nvSpPr>
              <p:cNvPr id="318" name="Line 22"/>
              <p:cNvSpPr>
                <a:spLocks noChangeShapeType="1"/>
              </p:cNvSpPr>
              <p:nvPr/>
            </p:nvSpPr>
            <p:spPr bwMode="auto">
              <a:xfrm>
                <a:off x="206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19" name="Line 23"/>
              <p:cNvSpPr>
                <a:spLocks noChangeShapeType="1"/>
              </p:cNvSpPr>
              <p:nvPr/>
            </p:nvSpPr>
            <p:spPr bwMode="auto">
              <a:xfrm>
                <a:off x="238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20" name="Line 24"/>
              <p:cNvSpPr>
                <a:spLocks noChangeShapeType="1"/>
              </p:cNvSpPr>
              <p:nvPr/>
            </p:nvSpPr>
            <p:spPr bwMode="auto">
              <a:xfrm>
                <a:off x="274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21" name="Line 25"/>
              <p:cNvSpPr>
                <a:spLocks noChangeShapeType="1"/>
              </p:cNvSpPr>
              <p:nvPr/>
            </p:nvSpPr>
            <p:spPr bwMode="auto">
              <a:xfrm>
                <a:off x="306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47" name="Group 27"/>
            <p:cNvGrpSpPr>
              <a:grpSpLocks/>
            </p:cNvGrpSpPr>
            <p:nvPr/>
          </p:nvGrpSpPr>
          <p:grpSpPr bwMode="auto">
            <a:xfrm>
              <a:off x="3583" y="3249"/>
              <a:ext cx="1077" cy="0"/>
              <a:chOff x="2064" y="2886"/>
              <a:chExt cx="1223" cy="0"/>
            </a:xfrm>
          </p:grpSpPr>
          <p:sp>
            <p:nvSpPr>
              <p:cNvPr id="314" name="Line 28"/>
              <p:cNvSpPr>
                <a:spLocks noChangeShapeType="1"/>
              </p:cNvSpPr>
              <p:nvPr/>
            </p:nvSpPr>
            <p:spPr bwMode="auto">
              <a:xfrm>
                <a:off x="206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15" name="Line 29"/>
              <p:cNvSpPr>
                <a:spLocks noChangeShapeType="1"/>
              </p:cNvSpPr>
              <p:nvPr/>
            </p:nvSpPr>
            <p:spPr bwMode="auto">
              <a:xfrm>
                <a:off x="238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16" name="Line 30"/>
              <p:cNvSpPr>
                <a:spLocks noChangeShapeType="1"/>
              </p:cNvSpPr>
              <p:nvPr/>
            </p:nvSpPr>
            <p:spPr bwMode="auto">
              <a:xfrm>
                <a:off x="274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17" name="Line 31"/>
              <p:cNvSpPr>
                <a:spLocks noChangeShapeType="1"/>
              </p:cNvSpPr>
              <p:nvPr/>
            </p:nvSpPr>
            <p:spPr bwMode="auto">
              <a:xfrm>
                <a:off x="306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48" name="Group 32"/>
            <p:cNvGrpSpPr>
              <a:grpSpLocks/>
            </p:cNvGrpSpPr>
            <p:nvPr/>
          </p:nvGrpSpPr>
          <p:grpSpPr bwMode="auto">
            <a:xfrm>
              <a:off x="3578" y="3071"/>
              <a:ext cx="478" cy="0"/>
              <a:chOff x="4922" y="2341"/>
              <a:chExt cx="543" cy="0"/>
            </a:xfrm>
          </p:grpSpPr>
          <p:sp>
            <p:nvSpPr>
              <p:cNvPr id="312" name="Line 33"/>
              <p:cNvSpPr>
                <a:spLocks noChangeShapeType="1"/>
              </p:cNvSpPr>
              <p:nvPr/>
            </p:nvSpPr>
            <p:spPr bwMode="auto">
              <a:xfrm>
                <a:off x="4922"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13" name="Line 34"/>
              <p:cNvSpPr>
                <a:spLocks noChangeShapeType="1"/>
              </p:cNvSpPr>
              <p:nvPr/>
            </p:nvSpPr>
            <p:spPr bwMode="auto">
              <a:xfrm>
                <a:off x="5239"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sp>
          <p:nvSpPr>
            <p:cNvPr id="249" name="Rectangle 36"/>
            <p:cNvSpPr>
              <a:spLocks noChangeArrowheads="1"/>
            </p:cNvSpPr>
            <p:nvPr/>
          </p:nvSpPr>
          <p:spPr bwMode="auto">
            <a:xfrm>
              <a:off x="3763" y="3434"/>
              <a:ext cx="58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4(next)</a:t>
              </a:r>
            </a:p>
          </p:txBody>
        </p:sp>
        <p:sp>
          <p:nvSpPr>
            <p:cNvPr id="250" name="Rectangle 37"/>
            <p:cNvSpPr>
              <a:spLocks noChangeArrowheads="1"/>
            </p:cNvSpPr>
            <p:nvPr/>
          </p:nvSpPr>
          <p:spPr bwMode="auto">
            <a:xfrm>
              <a:off x="4649" y="2840"/>
              <a:ext cx="452"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send</a:t>
              </a:r>
            </a:p>
          </p:txBody>
        </p:sp>
        <p:sp>
          <p:nvSpPr>
            <p:cNvPr id="251" name="Rectangle 38"/>
            <p:cNvSpPr>
              <a:spLocks noChangeArrowheads="1"/>
            </p:cNvSpPr>
            <p:nvPr/>
          </p:nvSpPr>
          <p:spPr bwMode="auto">
            <a:xfrm>
              <a:off x="2901" y="2935"/>
              <a:ext cx="62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FF3300"/>
                  </a:solidFill>
                </a:rPr>
                <a:t>interval</a:t>
              </a:r>
            </a:p>
          </p:txBody>
        </p:sp>
        <p:sp>
          <p:nvSpPr>
            <p:cNvPr id="252" name="Rectangle 39"/>
            <p:cNvSpPr>
              <a:spLocks noChangeArrowheads="1"/>
            </p:cNvSpPr>
            <p:nvPr/>
          </p:nvSpPr>
          <p:spPr bwMode="auto">
            <a:xfrm>
              <a:off x="4080" y="2935"/>
              <a:ext cx="62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FF3300"/>
                  </a:solidFill>
                </a:rPr>
                <a:t>interval</a:t>
              </a:r>
            </a:p>
          </p:txBody>
        </p:sp>
        <p:sp>
          <p:nvSpPr>
            <p:cNvPr id="253" name="Rectangle 41"/>
            <p:cNvSpPr>
              <a:spLocks noChangeArrowheads="1"/>
            </p:cNvSpPr>
            <p:nvPr/>
          </p:nvSpPr>
          <p:spPr bwMode="auto">
            <a:xfrm>
              <a:off x="1746" y="2931"/>
              <a:ext cx="62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FF3300"/>
                  </a:solidFill>
                </a:rPr>
                <a:t>interval</a:t>
              </a:r>
            </a:p>
          </p:txBody>
        </p:sp>
        <p:sp>
          <p:nvSpPr>
            <p:cNvPr id="254" name="Rectangle 42"/>
            <p:cNvSpPr>
              <a:spLocks noChangeArrowheads="1"/>
            </p:cNvSpPr>
            <p:nvPr/>
          </p:nvSpPr>
          <p:spPr bwMode="auto">
            <a:xfrm>
              <a:off x="1294" y="2663"/>
              <a:ext cx="452" cy="404"/>
            </a:xfrm>
            <a:prstGeom prst="rect">
              <a:avLst/>
            </a:prstGeom>
            <a:noFill/>
            <a:ln w="9525">
              <a:noFill/>
              <a:miter lim="800000"/>
              <a:headEnd/>
              <a:tailEnd/>
            </a:ln>
          </p:spPr>
          <p:txBody>
            <a:bodyPr>
              <a:spAutoFit/>
            </a:bodyPr>
            <a:lstStyle/>
            <a:p>
              <a:pPr algn="ctr" fontAlgn="auto">
                <a:spcBef>
                  <a:spcPts val="0"/>
                </a:spcBef>
                <a:spcAft>
                  <a:spcPts val="0"/>
                </a:spcAft>
                <a:defRPr/>
              </a:pPr>
              <a:r>
                <a:rPr lang="en-US" altLang="zh-CN" b="1" kern="0">
                  <a:solidFill>
                    <a:srgbClr val="000404"/>
                  </a:solidFill>
                </a:rPr>
                <a:t>send</a:t>
              </a:r>
            </a:p>
            <a:p>
              <a:pPr algn="ctr" fontAlgn="auto">
                <a:spcBef>
                  <a:spcPts val="0"/>
                </a:spcBef>
                <a:spcAft>
                  <a:spcPts val="0"/>
                </a:spcAft>
                <a:defRPr/>
              </a:pPr>
              <a:r>
                <a:rPr lang="en-US" altLang="zh-CN" b="1" kern="0">
                  <a:solidFill>
                    <a:srgbClr val="000404"/>
                  </a:solidFill>
                </a:rPr>
                <a:t>read</a:t>
              </a:r>
            </a:p>
          </p:txBody>
        </p:sp>
        <p:grpSp>
          <p:nvGrpSpPr>
            <p:cNvPr id="255" name="Group 44"/>
            <p:cNvGrpSpPr>
              <a:grpSpLocks/>
            </p:cNvGrpSpPr>
            <p:nvPr/>
          </p:nvGrpSpPr>
          <p:grpSpPr bwMode="auto">
            <a:xfrm>
              <a:off x="1247" y="3067"/>
              <a:ext cx="478" cy="0"/>
              <a:chOff x="2790" y="2704"/>
              <a:chExt cx="543" cy="0"/>
            </a:xfrm>
          </p:grpSpPr>
          <p:sp>
            <p:nvSpPr>
              <p:cNvPr id="310" name="Line 45"/>
              <p:cNvSpPr>
                <a:spLocks noChangeShapeType="1"/>
              </p:cNvSpPr>
              <p:nvPr/>
            </p:nvSpPr>
            <p:spPr bwMode="auto">
              <a:xfrm>
                <a:off x="2790"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11" name="Line 46"/>
              <p:cNvSpPr>
                <a:spLocks noChangeShapeType="1"/>
              </p:cNvSpPr>
              <p:nvPr/>
            </p:nvSpPr>
            <p:spPr bwMode="auto">
              <a:xfrm>
                <a:off x="3107"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sp>
          <p:nvSpPr>
            <p:cNvPr id="256" name="AutoShape 47"/>
            <p:cNvSpPr>
              <a:spLocks/>
            </p:cNvSpPr>
            <p:nvPr/>
          </p:nvSpPr>
          <p:spPr bwMode="auto">
            <a:xfrm rot="-5400000">
              <a:off x="1769" y="2863"/>
              <a:ext cx="91" cy="1043"/>
            </a:xfrm>
            <a:prstGeom prst="leftBrace">
              <a:avLst>
                <a:gd name="adj1" fmla="val 95513"/>
                <a:gd name="adj2" fmla="val 48394"/>
              </a:avLst>
            </a:prstGeom>
            <a:noFill/>
            <a:ln w="9525">
              <a:solidFill>
                <a:srgbClr val="007A77"/>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57" name="Rectangle 48"/>
            <p:cNvSpPr>
              <a:spLocks noChangeArrowheads="1"/>
            </p:cNvSpPr>
            <p:nvPr/>
          </p:nvSpPr>
          <p:spPr bwMode="auto">
            <a:xfrm>
              <a:off x="2357" y="2659"/>
              <a:ext cx="452" cy="404"/>
            </a:xfrm>
            <a:prstGeom prst="rect">
              <a:avLst/>
            </a:prstGeom>
            <a:noFill/>
            <a:ln w="9525">
              <a:noFill/>
              <a:miter lim="800000"/>
              <a:headEnd/>
              <a:tailEnd/>
            </a:ln>
          </p:spPr>
          <p:txBody>
            <a:bodyPr>
              <a:spAutoFit/>
            </a:bodyPr>
            <a:lstStyle/>
            <a:p>
              <a:pPr algn="ctr" fontAlgn="auto">
                <a:spcBef>
                  <a:spcPts val="0"/>
                </a:spcBef>
                <a:spcAft>
                  <a:spcPts val="0"/>
                </a:spcAft>
                <a:defRPr/>
              </a:pPr>
              <a:r>
                <a:rPr lang="en-US" altLang="zh-CN" b="1" kern="0">
                  <a:solidFill>
                    <a:srgbClr val="000404"/>
                  </a:solidFill>
                </a:rPr>
                <a:t>send</a:t>
              </a:r>
            </a:p>
            <a:p>
              <a:pPr algn="ctr" fontAlgn="auto">
                <a:spcBef>
                  <a:spcPts val="0"/>
                </a:spcBef>
                <a:spcAft>
                  <a:spcPts val="0"/>
                </a:spcAft>
                <a:defRPr/>
              </a:pPr>
              <a:r>
                <a:rPr lang="en-US" altLang="zh-CN" b="1" kern="0">
                  <a:solidFill>
                    <a:srgbClr val="000404"/>
                  </a:solidFill>
                </a:rPr>
                <a:t>read</a:t>
              </a:r>
            </a:p>
          </p:txBody>
        </p:sp>
        <p:sp>
          <p:nvSpPr>
            <p:cNvPr id="258" name="AutoShape 49"/>
            <p:cNvSpPr>
              <a:spLocks/>
            </p:cNvSpPr>
            <p:nvPr/>
          </p:nvSpPr>
          <p:spPr bwMode="auto">
            <a:xfrm rot="-5400000">
              <a:off x="2878" y="2863"/>
              <a:ext cx="91" cy="1043"/>
            </a:xfrm>
            <a:prstGeom prst="leftBrace">
              <a:avLst>
                <a:gd name="adj1" fmla="val 95513"/>
                <a:gd name="adj2" fmla="val 48394"/>
              </a:avLst>
            </a:prstGeom>
            <a:noFill/>
            <a:ln w="9525">
              <a:solidFill>
                <a:srgbClr val="007A77"/>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59" name="AutoShape 50"/>
            <p:cNvSpPr>
              <a:spLocks/>
            </p:cNvSpPr>
            <p:nvPr/>
          </p:nvSpPr>
          <p:spPr bwMode="auto">
            <a:xfrm rot="-5400000">
              <a:off x="4057" y="2863"/>
              <a:ext cx="91" cy="1043"/>
            </a:xfrm>
            <a:prstGeom prst="leftBrace">
              <a:avLst>
                <a:gd name="adj1" fmla="val 95513"/>
                <a:gd name="adj2" fmla="val 48394"/>
              </a:avLst>
            </a:prstGeom>
            <a:noFill/>
            <a:ln w="9525">
              <a:solidFill>
                <a:srgbClr val="007A77"/>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60" name="Rectangle 52"/>
            <p:cNvSpPr>
              <a:spLocks noChangeArrowheads="1"/>
            </p:cNvSpPr>
            <p:nvPr/>
          </p:nvSpPr>
          <p:spPr bwMode="auto">
            <a:xfrm>
              <a:off x="3581" y="2659"/>
              <a:ext cx="452" cy="404"/>
            </a:xfrm>
            <a:prstGeom prst="rect">
              <a:avLst/>
            </a:prstGeom>
            <a:noFill/>
            <a:ln w="9525">
              <a:noFill/>
              <a:miter lim="800000"/>
              <a:headEnd/>
              <a:tailEnd/>
            </a:ln>
          </p:spPr>
          <p:txBody>
            <a:bodyPr>
              <a:spAutoFit/>
            </a:bodyPr>
            <a:lstStyle/>
            <a:p>
              <a:pPr algn="ctr" fontAlgn="auto">
                <a:spcBef>
                  <a:spcPts val="0"/>
                </a:spcBef>
                <a:spcAft>
                  <a:spcPts val="0"/>
                </a:spcAft>
                <a:defRPr/>
              </a:pPr>
              <a:r>
                <a:rPr lang="en-US" altLang="zh-CN" b="1" kern="0">
                  <a:solidFill>
                    <a:srgbClr val="000404"/>
                  </a:solidFill>
                </a:rPr>
                <a:t>send</a:t>
              </a:r>
            </a:p>
            <a:p>
              <a:pPr algn="ctr" fontAlgn="auto">
                <a:spcBef>
                  <a:spcPts val="0"/>
                </a:spcBef>
                <a:spcAft>
                  <a:spcPts val="0"/>
                </a:spcAft>
                <a:defRPr/>
              </a:pPr>
              <a:r>
                <a:rPr lang="en-US" altLang="zh-CN" b="1" kern="0">
                  <a:solidFill>
                    <a:srgbClr val="000404"/>
                  </a:solidFill>
                </a:rPr>
                <a:t>read</a:t>
              </a:r>
            </a:p>
          </p:txBody>
        </p:sp>
        <p:sp>
          <p:nvSpPr>
            <p:cNvPr id="261" name="Rectangle 53"/>
            <p:cNvSpPr>
              <a:spLocks noChangeArrowheads="1"/>
            </p:cNvSpPr>
            <p:nvPr/>
          </p:nvSpPr>
          <p:spPr bwMode="auto">
            <a:xfrm>
              <a:off x="567" y="2795"/>
              <a:ext cx="420"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read</a:t>
              </a:r>
            </a:p>
          </p:txBody>
        </p:sp>
        <p:sp>
          <p:nvSpPr>
            <p:cNvPr id="262" name="Rectangle 57"/>
            <p:cNvSpPr>
              <a:spLocks noChangeArrowheads="1"/>
            </p:cNvSpPr>
            <p:nvPr/>
          </p:nvSpPr>
          <p:spPr bwMode="auto">
            <a:xfrm>
              <a:off x="794" y="3430"/>
              <a:ext cx="276"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40</a:t>
              </a:r>
            </a:p>
          </p:txBody>
        </p:sp>
        <p:sp>
          <p:nvSpPr>
            <p:cNvPr id="263" name="Rectangle 58"/>
            <p:cNvSpPr>
              <a:spLocks noChangeArrowheads="1"/>
            </p:cNvSpPr>
            <p:nvPr/>
          </p:nvSpPr>
          <p:spPr bwMode="auto">
            <a:xfrm>
              <a:off x="1565" y="3430"/>
              <a:ext cx="620"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4(20ns)</a:t>
              </a:r>
            </a:p>
          </p:txBody>
        </p:sp>
        <p:sp>
          <p:nvSpPr>
            <p:cNvPr id="264" name="Rectangle 59"/>
            <p:cNvSpPr>
              <a:spLocks noChangeArrowheads="1"/>
            </p:cNvSpPr>
            <p:nvPr/>
          </p:nvSpPr>
          <p:spPr bwMode="auto">
            <a:xfrm>
              <a:off x="2674" y="3475"/>
              <a:ext cx="58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4(next)</a:t>
              </a:r>
            </a:p>
          </p:txBody>
        </p:sp>
        <p:sp>
          <p:nvSpPr>
            <p:cNvPr id="265" name="Line 60"/>
            <p:cNvSpPr>
              <a:spLocks noChangeShapeType="1"/>
            </p:cNvSpPr>
            <p:nvPr/>
          </p:nvSpPr>
          <p:spPr bwMode="auto">
            <a:xfrm>
              <a:off x="340" y="3249"/>
              <a:ext cx="878"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66" name="AutoShape 61"/>
            <p:cNvSpPr>
              <a:spLocks noChangeArrowheads="1"/>
            </p:cNvSpPr>
            <p:nvPr/>
          </p:nvSpPr>
          <p:spPr bwMode="auto">
            <a:xfrm rot="-5400000">
              <a:off x="626" y="3193"/>
              <a:ext cx="272" cy="120"/>
            </a:xfrm>
            <a:prstGeom prst="wave">
              <a:avLst>
                <a:gd name="adj1" fmla="val 20644"/>
                <a:gd name="adj2" fmla="val 10000"/>
              </a:avLst>
            </a:prstGeom>
            <a:noFill/>
            <a:ln w="28575">
              <a:solidFill>
                <a:srgbClr val="000404"/>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grpSp>
          <p:nvGrpSpPr>
            <p:cNvPr id="267" name="Group 62"/>
            <p:cNvGrpSpPr>
              <a:grpSpLocks/>
            </p:cNvGrpSpPr>
            <p:nvPr/>
          </p:nvGrpSpPr>
          <p:grpSpPr bwMode="auto">
            <a:xfrm>
              <a:off x="1249" y="3249"/>
              <a:ext cx="1077" cy="0"/>
              <a:chOff x="2064" y="2886"/>
              <a:chExt cx="1223" cy="0"/>
            </a:xfrm>
          </p:grpSpPr>
          <p:sp>
            <p:nvSpPr>
              <p:cNvPr id="306" name="Line 63"/>
              <p:cNvSpPr>
                <a:spLocks noChangeShapeType="1"/>
              </p:cNvSpPr>
              <p:nvPr/>
            </p:nvSpPr>
            <p:spPr bwMode="auto">
              <a:xfrm>
                <a:off x="206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07" name="Line 64"/>
              <p:cNvSpPr>
                <a:spLocks noChangeShapeType="1"/>
              </p:cNvSpPr>
              <p:nvPr/>
            </p:nvSpPr>
            <p:spPr bwMode="auto">
              <a:xfrm>
                <a:off x="238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08" name="Line 65"/>
              <p:cNvSpPr>
                <a:spLocks noChangeShapeType="1"/>
              </p:cNvSpPr>
              <p:nvPr/>
            </p:nvSpPr>
            <p:spPr bwMode="auto">
              <a:xfrm>
                <a:off x="274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09" name="Line 66"/>
              <p:cNvSpPr>
                <a:spLocks noChangeShapeType="1"/>
              </p:cNvSpPr>
              <p:nvPr/>
            </p:nvSpPr>
            <p:spPr bwMode="auto">
              <a:xfrm>
                <a:off x="306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68" name="Group 67"/>
            <p:cNvGrpSpPr>
              <a:grpSpLocks/>
            </p:cNvGrpSpPr>
            <p:nvPr/>
          </p:nvGrpSpPr>
          <p:grpSpPr bwMode="auto">
            <a:xfrm>
              <a:off x="4670" y="3071"/>
              <a:ext cx="478" cy="0"/>
              <a:chOff x="4922" y="2341"/>
              <a:chExt cx="543" cy="0"/>
            </a:xfrm>
          </p:grpSpPr>
          <p:sp>
            <p:nvSpPr>
              <p:cNvPr id="304" name="Line 68"/>
              <p:cNvSpPr>
                <a:spLocks noChangeShapeType="1"/>
              </p:cNvSpPr>
              <p:nvPr/>
            </p:nvSpPr>
            <p:spPr bwMode="auto">
              <a:xfrm>
                <a:off x="4922"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05" name="Line 69"/>
              <p:cNvSpPr>
                <a:spLocks noChangeShapeType="1"/>
              </p:cNvSpPr>
              <p:nvPr/>
            </p:nvSpPr>
            <p:spPr bwMode="auto">
              <a:xfrm>
                <a:off x="5239"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69" name="Group 70"/>
            <p:cNvGrpSpPr>
              <a:grpSpLocks/>
            </p:cNvGrpSpPr>
            <p:nvPr/>
          </p:nvGrpSpPr>
          <p:grpSpPr bwMode="auto">
            <a:xfrm>
              <a:off x="2357" y="3067"/>
              <a:ext cx="478" cy="0"/>
              <a:chOff x="2790" y="2704"/>
              <a:chExt cx="543" cy="0"/>
            </a:xfrm>
          </p:grpSpPr>
          <p:sp>
            <p:nvSpPr>
              <p:cNvPr id="302" name="Line 71"/>
              <p:cNvSpPr>
                <a:spLocks noChangeShapeType="1"/>
              </p:cNvSpPr>
              <p:nvPr/>
            </p:nvSpPr>
            <p:spPr bwMode="auto">
              <a:xfrm>
                <a:off x="2790"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03" name="Line 72"/>
              <p:cNvSpPr>
                <a:spLocks noChangeShapeType="1"/>
              </p:cNvSpPr>
              <p:nvPr/>
            </p:nvSpPr>
            <p:spPr bwMode="auto">
              <a:xfrm>
                <a:off x="3107"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70" name="Group 73"/>
            <p:cNvGrpSpPr>
              <a:grpSpLocks/>
            </p:cNvGrpSpPr>
            <p:nvPr/>
          </p:nvGrpSpPr>
          <p:grpSpPr bwMode="auto">
            <a:xfrm>
              <a:off x="2383" y="3249"/>
              <a:ext cx="1077" cy="0"/>
              <a:chOff x="2064" y="2886"/>
              <a:chExt cx="1223" cy="0"/>
            </a:xfrm>
          </p:grpSpPr>
          <p:sp>
            <p:nvSpPr>
              <p:cNvPr id="298" name="Line 74"/>
              <p:cNvSpPr>
                <a:spLocks noChangeShapeType="1"/>
              </p:cNvSpPr>
              <p:nvPr/>
            </p:nvSpPr>
            <p:spPr bwMode="auto">
              <a:xfrm>
                <a:off x="206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99" name="Line 75"/>
              <p:cNvSpPr>
                <a:spLocks noChangeShapeType="1"/>
              </p:cNvSpPr>
              <p:nvPr/>
            </p:nvSpPr>
            <p:spPr bwMode="auto">
              <a:xfrm>
                <a:off x="238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00" name="Line 76"/>
              <p:cNvSpPr>
                <a:spLocks noChangeShapeType="1"/>
              </p:cNvSpPr>
              <p:nvPr/>
            </p:nvSpPr>
            <p:spPr bwMode="auto">
              <a:xfrm>
                <a:off x="274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01" name="Line 77"/>
              <p:cNvSpPr>
                <a:spLocks noChangeShapeType="1"/>
              </p:cNvSpPr>
              <p:nvPr/>
            </p:nvSpPr>
            <p:spPr bwMode="auto">
              <a:xfrm>
                <a:off x="306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71" name="Group 78"/>
            <p:cNvGrpSpPr>
              <a:grpSpLocks/>
            </p:cNvGrpSpPr>
            <p:nvPr/>
          </p:nvGrpSpPr>
          <p:grpSpPr bwMode="auto">
            <a:xfrm>
              <a:off x="3583" y="3249"/>
              <a:ext cx="1077" cy="0"/>
              <a:chOff x="2064" y="2886"/>
              <a:chExt cx="1223" cy="0"/>
            </a:xfrm>
          </p:grpSpPr>
          <p:sp>
            <p:nvSpPr>
              <p:cNvPr id="294" name="Line 79"/>
              <p:cNvSpPr>
                <a:spLocks noChangeShapeType="1"/>
              </p:cNvSpPr>
              <p:nvPr/>
            </p:nvSpPr>
            <p:spPr bwMode="auto">
              <a:xfrm>
                <a:off x="206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95" name="Line 80"/>
              <p:cNvSpPr>
                <a:spLocks noChangeShapeType="1"/>
              </p:cNvSpPr>
              <p:nvPr/>
            </p:nvSpPr>
            <p:spPr bwMode="auto">
              <a:xfrm>
                <a:off x="238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96" name="Line 81"/>
              <p:cNvSpPr>
                <a:spLocks noChangeShapeType="1"/>
              </p:cNvSpPr>
              <p:nvPr/>
            </p:nvSpPr>
            <p:spPr bwMode="auto">
              <a:xfrm>
                <a:off x="2744"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97" name="Line 82"/>
              <p:cNvSpPr>
                <a:spLocks noChangeShapeType="1"/>
              </p:cNvSpPr>
              <p:nvPr/>
            </p:nvSpPr>
            <p:spPr bwMode="auto">
              <a:xfrm>
                <a:off x="3061" y="2886"/>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nvGrpSpPr>
            <p:cNvPr id="272" name="Group 83"/>
            <p:cNvGrpSpPr>
              <a:grpSpLocks/>
            </p:cNvGrpSpPr>
            <p:nvPr/>
          </p:nvGrpSpPr>
          <p:grpSpPr bwMode="auto">
            <a:xfrm>
              <a:off x="3578" y="3071"/>
              <a:ext cx="478" cy="0"/>
              <a:chOff x="4922" y="2341"/>
              <a:chExt cx="543" cy="0"/>
            </a:xfrm>
          </p:grpSpPr>
          <p:sp>
            <p:nvSpPr>
              <p:cNvPr id="292" name="Line 84"/>
              <p:cNvSpPr>
                <a:spLocks noChangeShapeType="1"/>
              </p:cNvSpPr>
              <p:nvPr/>
            </p:nvSpPr>
            <p:spPr bwMode="auto">
              <a:xfrm>
                <a:off x="4922"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93" name="Line 85"/>
              <p:cNvSpPr>
                <a:spLocks noChangeShapeType="1"/>
              </p:cNvSpPr>
              <p:nvPr/>
            </p:nvSpPr>
            <p:spPr bwMode="auto">
              <a:xfrm>
                <a:off x="5239" y="2341"/>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sp>
          <p:nvSpPr>
            <p:cNvPr id="273" name="Rectangle 86"/>
            <p:cNvSpPr>
              <a:spLocks noChangeArrowheads="1"/>
            </p:cNvSpPr>
            <p:nvPr/>
          </p:nvSpPr>
          <p:spPr bwMode="auto">
            <a:xfrm>
              <a:off x="3763" y="3434"/>
              <a:ext cx="58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4(next)</a:t>
              </a:r>
            </a:p>
          </p:txBody>
        </p:sp>
        <p:sp>
          <p:nvSpPr>
            <p:cNvPr id="274" name="Rectangle 87"/>
            <p:cNvSpPr>
              <a:spLocks noChangeArrowheads="1"/>
            </p:cNvSpPr>
            <p:nvPr/>
          </p:nvSpPr>
          <p:spPr bwMode="auto">
            <a:xfrm>
              <a:off x="4649" y="2840"/>
              <a:ext cx="452"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send</a:t>
              </a:r>
            </a:p>
          </p:txBody>
        </p:sp>
        <p:sp>
          <p:nvSpPr>
            <p:cNvPr id="275" name="Rectangle 88"/>
            <p:cNvSpPr>
              <a:spLocks noChangeArrowheads="1"/>
            </p:cNvSpPr>
            <p:nvPr/>
          </p:nvSpPr>
          <p:spPr bwMode="auto">
            <a:xfrm>
              <a:off x="2901" y="2935"/>
              <a:ext cx="62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FF3300"/>
                  </a:solidFill>
                </a:rPr>
                <a:t>interval</a:t>
              </a:r>
            </a:p>
          </p:txBody>
        </p:sp>
        <p:sp>
          <p:nvSpPr>
            <p:cNvPr id="276" name="Rectangle 89"/>
            <p:cNvSpPr>
              <a:spLocks noChangeArrowheads="1"/>
            </p:cNvSpPr>
            <p:nvPr/>
          </p:nvSpPr>
          <p:spPr bwMode="auto">
            <a:xfrm>
              <a:off x="4080" y="2935"/>
              <a:ext cx="62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FF3300"/>
                  </a:solidFill>
                </a:rPr>
                <a:t>interval</a:t>
              </a:r>
            </a:p>
          </p:txBody>
        </p:sp>
        <p:sp>
          <p:nvSpPr>
            <p:cNvPr id="277" name="Rectangle 90"/>
            <p:cNvSpPr>
              <a:spLocks noChangeArrowheads="1"/>
            </p:cNvSpPr>
            <p:nvPr/>
          </p:nvSpPr>
          <p:spPr bwMode="auto">
            <a:xfrm>
              <a:off x="1746" y="2931"/>
              <a:ext cx="62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FF3300"/>
                  </a:solidFill>
                </a:rPr>
                <a:t>interval</a:t>
              </a:r>
            </a:p>
          </p:txBody>
        </p:sp>
        <p:sp>
          <p:nvSpPr>
            <p:cNvPr id="278" name="Rectangle 91"/>
            <p:cNvSpPr>
              <a:spLocks noChangeArrowheads="1"/>
            </p:cNvSpPr>
            <p:nvPr/>
          </p:nvSpPr>
          <p:spPr bwMode="auto">
            <a:xfrm>
              <a:off x="1294" y="2663"/>
              <a:ext cx="452" cy="404"/>
            </a:xfrm>
            <a:prstGeom prst="rect">
              <a:avLst/>
            </a:prstGeom>
            <a:noFill/>
            <a:ln w="9525">
              <a:noFill/>
              <a:miter lim="800000"/>
              <a:headEnd/>
              <a:tailEnd/>
            </a:ln>
          </p:spPr>
          <p:txBody>
            <a:bodyPr>
              <a:spAutoFit/>
            </a:bodyPr>
            <a:lstStyle/>
            <a:p>
              <a:pPr algn="ctr" fontAlgn="auto">
                <a:spcBef>
                  <a:spcPts val="0"/>
                </a:spcBef>
                <a:spcAft>
                  <a:spcPts val="0"/>
                </a:spcAft>
                <a:defRPr/>
              </a:pPr>
              <a:r>
                <a:rPr lang="en-US" altLang="zh-CN" b="1" kern="0">
                  <a:solidFill>
                    <a:srgbClr val="000404"/>
                  </a:solidFill>
                </a:rPr>
                <a:t>send</a:t>
              </a:r>
            </a:p>
            <a:p>
              <a:pPr algn="ctr" fontAlgn="auto">
                <a:spcBef>
                  <a:spcPts val="0"/>
                </a:spcBef>
                <a:spcAft>
                  <a:spcPts val="0"/>
                </a:spcAft>
                <a:defRPr/>
              </a:pPr>
              <a:r>
                <a:rPr lang="en-US" altLang="zh-CN" b="1" kern="0">
                  <a:solidFill>
                    <a:srgbClr val="000404"/>
                  </a:solidFill>
                </a:rPr>
                <a:t>read</a:t>
              </a:r>
            </a:p>
          </p:txBody>
        </p:sp>
        <p:grpSp>
          <p:nvGrpSpPr>
            <p:cNvPr id="279" name="Group 92"/>
            <p:cNvGrpSpPr>
              <a:grpSpLocks/>
            </p:cNvGrpSpPr>
            <p:nvPr/>
          </p:nvGrpSpPr>
          <p:grpSpPr bwMode="auto">
            <a:xfrm>
              <a:off x="1247" y="3067"/>
              <a:ext cx="478" cy="0"/>
              <a:chOff x="2790" y="2704"/>
              <a:chExt cx="543" cy="0"/>
            </a:xfrm>
          </p:grpSpPr>
          <p:sp>
            <p:nvSpPr>
              <p:cNvPr id="290" name="Line 93"/>
              <p:cNvSpPr>
                <a:spLocks noChangeShapeType="1"/>
              </p:cNvSpPr>
              <p:nvPr/>
            </p:nvSpPr>
            <p:spPr bwMode="auto">
              <a:xfrm>
                <a:off x="2790"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91" name="Line 94"/>
              <p:cNvSpPr>
                <a:spLocks noChangeShapeType="1"/>
              </p:cNvSpPr>
              <p:nvPr/>
            </p:nvSpPr>
            <p:spPr bwMode="auto">
              <a:xfrm>
                <a:off x="3107"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sp>
          <p:nvSpPr>
            <p:cNvPr id="280" name="AutoShape 95"/>
            <p:cNvSpPr>
              <a:spLocks/>
            </p:cNvSpPr>
            <p:nvPr/>
          </p:nvSpPr>
          <p:spPr bwMode="auto">
            <a:xfrm rot="-5400000">
              <a:off x="1769" y="2863"/>
              <a:ext cx="91" cy="1043"/>
            </a:xfrm>
            <a:prstGeom prst="leftBrace">
              <a:avLst>
                <a:gd name="adj1" fmla="val 95513"/>
                <a:gd name="adj2" fmla="val 48394"/>
              </a:avLst>
            </a:prstGeom>
            <a:noFill/>
            <a:ln w="9525">
              <a:solidFill>
                <a:srgbClr val="007A77"/>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81" name="Rectangle 96"/>
            <p:cNvSpPr>
              <a:spLocks noChangeArrowheads="1"/>
            </p:cNvSpPr>
            <p:nvPr/>
          </p:nvSpPr>
          <p:spPr bwMode="auto">
            <a:xfrm>
              <a:off x="2357" y="2659"/>
              <a:ext cx="452" cy="404"/>
            </a:xfrm>
            <a:prstGeom prst="rect">
              <a:avLst/>
            </a:prstGeom>
            <a:noFill/>
            <a:ln w="9525">
              <a:noFill/>
              <a:miter lim="800000"/>
              <a:headEnd/>
              <a:tailEnd/>
            </a:ln>
          </p:spPr>
          <p:txBody>
            <a:bodyPr>
              <a:spAutoFit/>
            </a:bodyPr>
            <a:lstStyle/>
            <a:p>
              <a:pPr algn="ctr" fontAlgn="auto">
                <a:spcBef>
                  <a:spcPts val="0"/>
                </a:spcBef>
                <a:spcAft>
                  <a:spcPts val="0"/>
                </a:spcAft>
                <a:defRPr/>
              </a:pPr>
              <a:r>
                <a:rPr lang="en-US" altLang="zh-CN" b="1" kern="0">
                  <a:solidFill>
                    <a:srgbClr val="000404"/>
                  </a:solidFill>
                </a:rPr>
                <a:t>send</a:t>
              </a:r>
            </a:p>
            <a:p>
              <a:pPr algn="ctr" fontAlgn="auto">
                <a:spcBef>
                  <a:spcPts val="0"/>
                </a:spcBef>
                <a:spcAft>
                  <a:spcPts val="0"/>
                </a:spcAft>
                <a:defRPr/>
              </a:pPr>
              <a:r>
                <a:rPr lang="en-US" altLang="zh-CN" b="1" kern="0">
                  <a:solidFill>
                    <a:srgbClr val="000404"/>
                  </a:solidFill>
                </a:rPr>
                <a:t>read</a:t>
              </a:r>
            </a:p>
          </p:txBody>
        </p:sp>
        <p:sp>
          <p:nvSpPr>
            <p:cNvPr id="282" name="AutoShape 97"/>
            <p:cNvSpPr>
              <a:spLocks/>
            </p:cNvSpPr>
            <p:nvPr/>
          </p:nvSpPr>
          <p:spPr bwMode="auto">
            <a:xfrm rot="-5400000">
              <a:off x="2878" y="2863"/>
              <a:ext cx="91" cy="1043"/>
            </a:xfrm>
            <a:prstGeom prst="leftBrace">
              <a:avLst>
                <a:gd name="adj1" fmla="val 95513"/>
                <a:gd name="adj2" fmla="val 48394"/>
              </a:avLst>
            </a:prstGeom>
            <a:noFill/>
            <a:ln w="9525">
              <a:solidFill>
                <a:srgbClr val="007A77"/>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83" name="AutoShape 98"/>
            <p:cNvSpPr>
              <a:spLocks/>
            </p:cNvSpPr>
            <p:nvPr/>
          </p:nvSpPr>
          <p:spPr bwMode="auto">
            <a:xfrm rot="-5400000">
              <a:off x="4057" y="2863"/>
              <a:ext cx="91" cy="1043"/>
            </a:xfrm>
            <a:prstGeom prst="leftBrace">
              <a:avLst>
                <a:gd name="adj1" fmla="val 95513"/>
                <a:gd name="adj2" fmla="val 48394"/>
              </a:avLst>
            </a:prstGeom>
            <a:noFill/>
            <a:ln w="9525">
              <a:solidFill>
                <a:srgbClr val="007A77"/>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284" name="Rectangle 99"/>
            <p:cNvSpPr>
              <a:spLocks noChangeArrowheads="1"/>
            </p:cNvSpPr>
            <p:nvPr/>
          </p:nvSpPr>
          <p:spPr bwMode="auto">
            <a:xfrm>
              <a:off x="3581" y="2659"/>
              <a:ext cx="452" cy="404"/>
            </a:xfrm>
            <a:prstGeom prst="rect">
              <a:avLst/>
            </a:prstGeom>
            <a:noFill/>
            <a:ln w="9525">
              <a:noFill/>
              <a:miter lim="800000"/>
              <a:headEnd/>
              <a:tailEnd/>
            </a:ln>
          </p:spPr>
          <p:txBody>
            <a:bodyPr>
              <a:spAutoFit/>
            </a:bodyPr>
            <a:lstStyle/>
            <a:p>
              <a:pPr algn="ctr" fontAlgn="auto">
                <a:spcBef>
                  <a:spcPts val="0"/>
                </a:spcBef>
                <a:spcAft>
                  <a:spcPts val="0"/>
                </a:spcAft>
                <a:defRPr/>
              </a:pPr>
              <a:r>
                <a:rPr lang="en-US" altLang="zh-CN" b="1" kern="0">
                  <a:solidFill>
                    <a:srgbClr val="000404"/>
                  </a:solidFill>
                </a:rPr>
                <a:t>send</a:t>
              </a:r>
            </a:p>
            <a:p>
              <a:pPr algn="ctr" fontAlgn="auto">
                <a:spcBef>
                  <a:spcPts val="0"/>
                </a:spcBef>
                <a:spcAft>
                  <a:spcPts val="0"/>
                </a:spcAft>
                <a:defRPr/>
              </a:pPr>
              <a:r>
                <a:rPr lang="en-US" altLang="zh-CN" b="1" kern="0">
                  <a:solidFill>
                    <a:srgbClr val="000404"/>
                  </a:solidFill>
                </a:rPr>
                <a:t>read</a:t>
              </a:r>
            </a:p>
          </p:txBody>
        </p:sp>
        <p:sp>
          <p:nvSpPr>
            <p:cNvPr id="285" name="Rectangle 100"/>
            <p:cNvSpPr>
              <a:spLocks noChangeArrowheads="1"/>
            </p:cNvSpPr>
            <p:nvPr/>
          </p:nvSpPr>
          <p:spPr bwMode="auto">
            <a:xfrm>
              <a:off x="567" y="2795"/>
              <a:ext cx="420"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000404"/>
                  </a:solidFill>
                </a:rPr>
                <a:t>read</a:t>
              </a:r>
            </a:p>
          </p:txBody>
        </p:sp>
        <p:grpSp>
          <p:nvGrpSpPr>
            <p:cNvPr id="286" name="Group 101"/>
            <p:cNvGrpSpPr>
              <a:grpSpLocks/>
            </p:cNvGrpSpPr>
            <p:nvPr/>
          </p:nvGrpSpPr>
          <p:grpSpPr bwMode="auto">
            <a:xfrm>
              <a:off x="5169" y="3249"/>
              <a:ext cx="478" cy="0"/>
              <a:chOff x="2790" y="2704"/>
              <a:chExt cx="543" cy="0"/>
            </a:xfrm>
          </p:grpSpPr>
          <p:sp>
            <p:nvSpPr>
              <p:cNvPr id="288" name="Line 102"/>
              <p:cNvSpPr>
                <a:spLocks noChangeShapeType="1"/>
              </p:cNvSpPr>
              <p:nvPr/>
            </p:nvSpPr>
            <p:spPr bwMode="auto">
              <a:xfrm>
                <a:off x="2790"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289" name="Line 103"/>
              <p:cNvSpPr>
                <a:spLocks noChangeShapeType="1"/>
              </p:cNvSpPr>
              <p:nvPr/>
            </p:nvSpPr>
            <p:spPr bwMode="auto">
              <a:xfrm>
                <a:off x="3107" y="2704"/>
                <a:ext cx="226" cy="0"/>
              </a:xfrm>
              <a:prstGeom prst="line">
                <a:avLst/>
              </a:prstGeom>
              <a:noFill/>
              <a:ln w="76200">
                <a:solidFill>
                  <a:srgbClr val="007A77"/>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sp>
          <p:nvSpPr>
            <p:cNvPr id="287" name="Rectangle 104"/>
            <p:cNvSpPr>
              <a:spLocks noChangeArrowheads="1"/>
            </p:cNvSpPr>
            <p:nvPr/>
          </p:nvSpPr>
          <p:spPr bwMode="auto">
            <a:xfrm>
              <a:off x="5103" y="2931"/>
              <a:ext cx="628" cy="231"/>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b="1" kern="0">
                  <a:solidFill>
                    <a:srgbClr val="FF3300"/>
                  </a:solidFill>
                </a:rPr>
                <a:t>interval</a:t>
              </a:r>
            </a:p>
          </p:txBody>
        </p:sp>
      </p:gr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1+#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3" grpId="0"/>
      <p:bldP spid="4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body" sz="half" idx="1"/>
          </p:nvPr>
        </p:nvSpPr>
        <p:spPr>
          <a:xfrm>
            <a:off x="1847850" y="928671"/>
            <a:ext cx="8820150" cy="750887"/>
          </a:xfrm>
          <a:noFill/>
        </p:spPr>
        <p:txBody>
          <a:bodyPr/>
          <a:lstStyle/>
          <a:p>
            <a:pPr eaLnBrk="1" hangingPunct="1">
              <a:lnSpc>
                <a:spcPct val="90000"/>
              </a:lnSpc>
              <a:buFont typeface="Wingdings" pitchFamily="2" charset="2"/>
              <a:buNone/>
            </a:pPr>
            <a:r>
              <a:rPr lang="en-US" altLang="zh-CN" sz="1600" b="1" dirty="0"/>
              <a:t>     </a:t>
            </a:r>
            <a:r>
              <a:rPr lang="en-US" altLang="zh-CN" sz="2000" b="1" dirty="0">
                <a:solidFill>
                  <a:srgbClr val="000404"/>
                </a:solidFill>
              </a:rPr>
              <a:t>The number of bus transactions per second with 16-word blocks is:</a:t>
            </a:r>
            <a:endParaRPr lang="en-US" altLang="zh-CN" sz="2800" dirty="0"/>
          </a:p>
        </p:txBody>
      </p:sp>
      <p:graphicFrame>
        <p:nvGraphicFramePr>
          <p:cNvPr id="208899" name="Object 3"/>
          <p:cNvGraphicFramePr>
            <a:graphicFrameLocks noGrp="1" noChangeAspect="1"/>
          </p:cNvGraphicFramePr>
          <p:nvPr>
            <p:ph sz="quarter" idx="2"/>
          </p:nvPr>
        </p:nvGraphicFramePr>
        <p:xfrm>
          <a:off x="2595563" y="1214438"/>
          <a:ext cx="6908800" cy="739775"/>
        </p:xfrm>
        <a:graphic>
          <a:graphicData uri="http://schemas.openxmlformats.org/presentationml/2006/ole">
            <mc:AlternateContent xmlns:mc="http://schemas.openxmlformats.org/markup-compatibility/2006">
              <mc:Choice xmlns:v="urn:schemas-microsoft-com:vml" Requires="v">
                <p:oleObj spid="_x0000_s15369" name="Visio" r:id="rId3" imgW="4031590" imgH="431292" progId="Visio.Drawing.11">
                  <p:embed/>
                </p:oleObj>
              </mc:Choice>
              <mc:Fallback>
                <p:oleObj name="Visio" r:id="rId3" imgW="4031590" imgH="431292" progId="Visio.Drawing.11">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1214438"/>
                        <a:ext cx="69088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C77768FE-0C95-45DA-9855-909D5825172E}" type="slidenum">
              <a:rPr lang="en-US" altLang="zh-CN"/>
              <a:pPr>
                <a:defRPr/>
              </a:pPr>
              <a:t>61</a:t>
            </a:fld>
            <a:endParaRPr lang="en-US" altLang="zh-CN"/>
          </a:p>
        </p:txBody>
      </p:sp>
      <p:sp>
        <p:nvSpPr>
          <p:cNvPr id="208900" name="Rectangle 4"/>
          <p:cNvSpPr>
            <a:spLocks noRot="1" noChangeArrowheads="1"/>
          </p:cNvSpPr>
          <p:nvPr/>
        </p:nvSpPr>
        <p:spPr bwMode="auto">
          <a:xfrm>
            <a:off x="2166910" y="2571745"/>
            <a:ext cx="6910388" cy="525463"/>
          </a:xfrm>
          <a:prstGeom prst="rect">
            <a:avLst/>
          </a:prstGeom>
          <a:noFill/>
          <a:ln w="9525">
            <a:noFill/>
            <a:miter lim="800000"/>
            <a:headEnd/>
            <a:tailEnd/>
          </a:ln>
          <a:effectLst/>
        </p:spPr>
        <p:txBody>
          <a:bodyPr/>
          <a:lstStyle/>
          <a:p>
            <a:pPr marL="342900" indent="-342900">
              <a:spcBef>
                <a:spcPct val="20000"/>
              </a:spcBef>
              <a:buClr>
                <a:schemeClr val="hlink"/>
              </a:buClr>
              <a:buSzPct val="75000"/>
            </a:pPr>
            <a:r>
              <a:rPr lang="en-US" altLang="zh-CN" sz="2000" b="1" dirty="0"/>
              <a:t>    </a:t>
            </a:r>
            <a:r>
              <a:rPr lang="en-US" altLang="zh-CN" sz="2400" b="1" dirty="0">
                <a:solidFill>
                  <a:srgbClr val="000404"/>
                </a:solidFill>
              </a:rPr>
              <a:t>The bus bandwidth with 16-word blocks is:</a:t>
            </a:r>
            <a:endParaRPr lang="en-US" altLang="zh-CN" sz="2800" dirty="0"/>
          </a:p>
        </p:txBody>
      </p:sp>
      <p:sp>
        <p:nvSpPr>
          <p:cNvPr id="116742" name="Text Box 5"/>
          <p:cNvSpPr txBox="1">
            <a:spLocks noChangeArrowheads="1"/>
          </p:cNvSpPr>
          <p:nvPr/>
        </p:nvSpPr>
        <p:spPr bwMode="auto">
          <a:xfrm>
            <a:off x="2279650" y="3284538"/>
            <a:ext cx="6840538" cy="366712"/>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208902" name="Text Box 6"/>
          <p:cNvSpPr txBox="1">
            <a:spLocks noChangeArrowheads="1"/>
          </p:cNvSpPr>
          <p:nvPr/>
        </p:nvSpPr>
        <p:spPr bwMode="auto">
          <a:xfrm>
            <a:off x="1809720" y="4572008"/>
            <a:ext cx="8429652" cy="1631216"/>
          </a:xfrm>
          <a:prstGeom prst="rect">
            <a:avLst/>
          </a:prstGeom>
          <a:noFill/>
          <a:ln w="9525">
            <a:noFill/>
            <a:miter lim="800000"/>
            <a:headEnd/>
            <a:tailEnd/>
          </a:ln>
          <a:effectLst/>
        </p:spPr>
        <p:txBody>
          <a:bodyPr wrap="square">
            <a:spAutoFit/>
          </a:bodyPr>
          <a:lstStyle/>
          <a:p>
            <a:pPr>
              <a:spcBef>
                <a:spcPct val="50000"/>
              </a:spcBef>
            </a:pPr>
            <a:r>
              <a:rPr lang="en-US" altLang="zh-CN" sz="2000" dirty="0" err="1">
                <a:solidFill>
                  <a:srgbClr val="000404"/>
                </a:solidFill>
              </a:rPr>
              <a:t>Now,let’s</a:t>
            </a:r>
            <a:r>
              <a:rPr lang="en-US" altLang="zh-CN" sz="2000" dirty="0">
                <a:solidFill>
                  <a:srgbClr val="000404"/>
                </a:solidFill>
              </a:rPr>
              <a:t> put two bus bandwidth together:</a:t>
            </a:r>
          </a:p>
          <a:p>
            <a:pPr>
              <a:spcBef>
                <a:spcPct val="50000"/>
              </a:spcBef>
            </a:pPr>
            <a:r>
              <a:rPr lang="en-US" altLang="zh-CN" sz="2000" dirty="0">
                <a:solidFill>
                  <a:srgbClr val="000404"/>
                </a:solidFill>
              </a:rPr>
              <a:t>4-word blocks: </a:t>
            </a:r>
            <a:r>
              <a:rPr lang="en-US" altLang="zh-CN" sz="2000" dirty="0">
                <a:solidFill>
                  <a:srgbClr val="000000"/>
                </a:solidFill>
              </a:rPr>
              <a:t>71.11 MB/sec;    16-word </a:t>
            </a:r>
            <a:r>
              <a:rPr lang="en-US" altLang="zh-CN" sz="2000" dirty="0" err="1">
                <a:solidFill>
                  <a:srgbClr val="000000"/>
                </a:solidFill>
              </a:rPr>
              <a:t>blocks:224.56</a:t>
            </a:r>
            <a:r>
              <a:rPr lang="en-US" altLang="zh-CN" sz="2000" dirty="0">
                <a:solidFill>
                  <a:srgbClr val="000000"/>
                </a:solidFill>
              </a:rPr>
              <a:t> MB/sec</a:t>
            </a:r>
            <a:endParaRPr lang="en-US" altLang="zh-CN" sz="2000" dirty="0">
              <a:solidFill>
                <a:srgbClr val="000404"/>
              </a:solidFill>
            </a:endParaRPr>
          </a:p>
          <a:p>
            <a:pPr>
              <a:spcBef>
                <a:spcPct val="50000"/>
              </a:spcBef>
            </a:pPr>
            <a:r>
              <a:rPr lang="en-US" altLang="zh-CN" sz="2000" dirty="0">
                <a:solidFill>
                  <a:srgbClr val="000404"/>
                </a:solidFill>
              </a:rPr>
              <a:t> The bandwidth for the 16-word blocks is 3.16 times higher than for the 4-word blocks. </a:t>
            </a:r>
            <a:endParaRPr lang="en-US" altLang="zh-CN" sz="2000" dirty="0">
              <a:solidFill>
                <a:schemeClr val="hlink"/>
              </a:solidFill>
            </a:endParaRPr>
          </a:p>
        </p:txBody>
      </p:sp>
      <p:grpSp>
        <p:nvGrpSpPr>
          <p:cNvPr id="2" name="Group 7"/>
          <p:cNvGrpSpPr>
            <a:grpSpLocks noChangeAspect="1"/>
          </p:cNvGrpSpPr>
          <p:nvPr/>
        </p:nvGrpSpPr>
        <p:grpSpPr bwMode="auto">
          <a:xfrm>
            <a:off x="2881290" y="3143248"/>
            <a:ext cx="5761038" cy="642942"/>
            <a:chOff x="657" y="1570"/>
            <a:chExt cx="3629" cy="408"/>
          </a:xfrm>
        </p:grpSpPr>
        <p:sp>
          <p:nvSpPr>
            <p:cNvPr id="116745" name="AutoShape 8"/>
            <p:cNvSpPr>
              <a:spLocks noChangeAspect="1" noChangeArrowheads="1" noTextEdit="1"/>
            </p:cNvSpPr>
            <p:nvPr/>
          </p:nvSpPr>
          <p:spPr bwMode="auto">
            <a:xfrm>
              <a:off x="657" y="1570"/>
              <a:ext cx="3629" cy="408"/>
            </a:xfrm>
            <a:prstGeom prst="rect">
              <a:avLst/>
            </a:prstGeom>
            <a:noFill/>
            <a:ln w="9525">
              <a:noFill/>
              <a:miter lim="800000"/>
              <a:headEnd/>
              <a:tailEnd/>
            </a:ln>
          </p:spPr>
          <p:txBody>
            <a:bodyPr/>
            <a:lstStyle/>
            <a:p>
              <a:endParaRPr lang="zh-CN" altLang="en-US"/>
            </a:p>
          </p:txBody>
        </p:sp>
        <p:sp>
          <p:nvSpPr>
            <p:cNvPr id="116746" name="Rectangle 9"/>
            <p:cNvSpPr>
              <a:spLocks noChangeArrowheads="1"/>
            </p:cNvSpPr>
            <p:nvPr/>
          </p:nvSpPr>
          <p:spPr bwMode="auto">
            <a:xfrm>
              <a:off x="668" y="1696"/>
              <a:ext cx="276" cy="166"/>
            </a:xfrm>
            <a:prstGeom prst="rect">
              <a:avLst/>
            </a:prstGeom>
            <a:noFill/>
            <a:ln w="9525">
              <a:noFill/>
              <a:miter lim="800000"/>
              <a:headEnd/>
              <a:tailEnd/>
            </a:ln>
          </p:spPr>
          <p:txBody>
            <a:bodyPr wrap="none" lIns="0" tIns="0" rIns="0" bIns="0">
              <a:spAutoFit/>
            </a:bodyPr>
            <a:lstStyle/>
            <a:p>
              <a:r>
                <a:rPr lang="en-US" altLang="zh-CN" sz="1700" b="1" i="1">
                  <a:solidFill>
                    <a:srgbClr val="000000"/>
                  </a:solidFill>
                </a:rPr>
                <a:t>(256</a:t>
              </a:r>
              <a:endParaRPr lang="en-US" altLang="zh-CN"/>
            </a:p>
          </p:txBody>
        </p:sp>
        <p:sp>
          <p:nvSpPr>
            <p:cNvPr id="116747" name="Rectangle 10"/>
            <p:cNvSpPr>
              <a:spLocks noChangeArrowheads="1"/>
            </p:cNvSpPr>
            <p:nvPr/>
          </p:nvSpPr>
          <p:spPr bwMode="auto">
            <a:xfrm>
              <a:off x="991" y="1705"/>
              <a:ext cx="138" cy="166"/>
            </a:xfrm>
            <a:prstGeom prst="rect">
              <a:avLst/>
            </a:prstGeom>
            <a:noFill/>
            <a:ln w="9525">
              <a:noFill/>
              <a:miter lim="800000"/>
              <a:headEnd/>
              <a:tailEnd/>
            </a:ln>
          </p:spPr>
          <p:txBody>
            <a:bodyPr wrap="none" lIns="0" tIns="0" rIns="0" bIns="0">
              <a:spAutoFit/>
            </a:bodyPr>
            <a:lstStyle/>
            <a:p>
              <a:r>
                <a:rPr lang="en-US" altLang="zh-CN" sz="1700" b="1" i="1">
                  <a:solidFill>
                    <a:srgbClr val="000000"/>
                  </a:solidFill>
                  <a:latin typeface="宋体" pitchFamily="2" charset="-122"/>
                </a:rPr>
                <a:t>×</a:t>
              </a:r>
              <a:endParaRPr lang="en-US" altLang="zh-CN"/>
            </a:p>
          </p:txBody>
        </p:sp>
        <p:sp>
          <p:nvSpPr>
            <p:cNvPr id="116748" name="Rectangle 11"/>
            <p:cNvSpPr>
              <a:spLocks noChangeArrowheads="1"/>
            </p:cNvSpPr>
            <p:nvPr/>
          </p:nvSpPr>
          <p:spPr bwMode="auto">
            <a:xfrm>
              <a:off x="1164" y="1696"/>
              <a:ext cx="482" cy="166"/>
            </a:xfrm>
            <a:prstGeom prst="rect">
              <a:avLst/>
            </a:prstGeom>
            <a:noFill/>
            <a:ln w="9525">
              <a:noFill/>
              <a:miter lim="800000"/>
              <a:headEnd/>
              <a:tailEnd/>
            </a:ln>
          </p:spPr>
          <p:txBody>
            <a:bodyPr wrap="none" lIns="0" tIns="0" rIns="0" bIns="0">
              <a:spAutoFit/>
            </a:bodyPr>
            <a:lstStyle/>
            <a:p>
              <a:r>
                <a:rPr lang="en-US" altLang="zh-CN" sz="1700" b="1" i="1" dirty="0">
                  <a:solidFill>
                    <a:srgbClr val="000000"/>
                  </a:solidFill>
                </a:rPr>
                <a:t>4)bytes</a:t>
              </a:r>
              <a:endParaRPr lang="en-US" altLang="zh-CN" dirty="0"/>
            </a:p>
          </p:txBody>
        </p:sp>
        <p:sp>
          <p:nvSpPr>
            <p:cNvPr id="116749" name="Rectangle 12"/>
            <p:cNvSpPr>
              <a:spLocks noChangeArrowheads="1"/>
            </p:cNvSpPr>
            <p:nvPr/>
          </p:nvSpPr>
          <p:spPr bwMode="auto">
            <a:xfrm>
              <a:off x="1735" y="1705"/>
              <a:ext cx="138" cy="166"/>
            </a:xfrm>
            <a:prstGeom prst="rect">
              <a:avLst/>
            </a:prstGeom>
            <a:noFill/>
            <a:ln w="9525">
              <a:noFill/>
              <a:miter lim="800000"/>
              <a:headEnd/>
              <a:tailEnd/>
            </a:ln>
          </p:spPr>
          <p:txBody>
            <a:bodyPr wrap="none" lIns="0" tIns="0" rIns="0" bIns="0">
              <a:spAutoFit/>
            </a:bodyPr>
            <a:lstStyle/>
            <a:p>
              <a:r>
                <a:rPr lang="en-US" altLang="zh-CN" sz="1700" b="1" i="1" dirty="0">
                  <a:solidFill>
                    <a:srgbClr val="000000"/>
                  </a:solidFill>
                  <a:latin typeface="宋体" pitchFamily="2" charset="-122"/>
                </a:rPr>
                <a:t>×</a:t>
              </a:r>
              <a:endParaRPr lang="en-US" altLang="zh-CN" dirty="0"/>
            </a:p>
          </p:txBody>
        </p:sp>
        <p:sp>
          <p:nvSpPr>
            <p:cNvPr id="116750" name="Line 13"/>
            <p:cNvSpPr>
              <a:spLocks noChangeShapeType="1"/>
            </p:cNvSpPr>
            <p:nvPr/>
          </p:nvSpPr>
          <p:spPr bwMode="auto">
            <a:xfrm>
              <a:off x="2020" y="1778"/>
              <a:ext cx="790" cy="1"/>
            </a:xfrm>
            <a:prstGeom prst="line">
              <a:avLst/>
            </a:prstGeom>
            <a:noFill/>
            <a:ln w="23813" cap="rnd">
              <a:solidFill>
                <a:srgbClr val="000000"/>
              </a:solidFill>
              <a:round/>
              <a:headEnd/>
              <a:tailEnd/>
            </a:ln>
          </p:spPr>
          <p:txBody>
            <a:bodyPr/>
            <a:lstStyle/>
            <a:p>
              <a:endParaRPr lang="zh-CN" altLang="en-US"/>
            </a:p>
          </p:txBody>
        </p:sp>
        <p:sp>
          <p:nvSpPr>
            <p:cNvPr id="116751" name="Rectangle 14"/>
            <p:cNvSpPr>
              <a:spLocks noChangeArrowheads="1"/>
            </p:cNvSpPr>
            <p:nvPr/>
          </p:nvSpPr>
          <p:spPr bwMode="auto">
            <a:xfrm>
              <a:off x="2070" y="1597"/>
              <a:ext cx="558" cy="166"/>
            </a:xfrm>
            <a:prstGeom prst="rect">
              <a:avLst/>
            </a:prstGeom>
            <a:noFill/>
            <a:ln w="9525">
              <a:noFill/>
              <a:miter lim="800000"/>
              <a:headEnd/>
              <a:tailEnd/>
            </a:ln>
          </p:spPr>
          <p:txBody>
            <a:bodyPr wrap="none" lIns="0" tIns="0" rIns="0" bIns="0">
              <a:spAutoFit/>
            </a:bodyPr>
            <a:lstStyle/>
            <a:p>
              <a:r>
                <a:rPr lang="en-US" altLang="zh-CN" sz="1700" b="1" i="1">
                  <a:solidFill>
                    <a:srgbClr val="000000"/>
                  </a:solidFill>
                </a:rPr>
                <a:t>1second</a:t>
              </a:r>
              <a:endParaRPr lang="en-US" altLang="zh-CN"/>
            </a:p>
          </p:txBody>
        </p:sp>
        <p:sp>
          <p:nvSpPr>
            <p:cNvPr id="116752" name="Rectangle 15"/>
            <p:cNvSpPr>
              <a:spLocks noChangeArrowheads="1"/>
            </p:cNvSpPr>
            <p:nvPr/>
          </p:nvSpPr>
          <p:spPr bwMode="auto">
            <a:xfrm>
              <a:off x="2102" y="1795"/>
              <a:ext cx="307" cy="166"/>
            </a:xfrm>
            <a:prstGeom prst="rect">
              <a:avLst/>
            </a:prstGeom>
            <a:noFill/>
            <a:ln w="9525">
              <a:noFill/>
              <a:miter lim="800000"/>
              <a:headEnd/>
              <a:tailEnd/>
            </a:ln>
          </p:spPr>
          <p:txBody>
            <a:bodyPr wrap="none" lIns="0" tIns="0" rIns="0" bIns="0">
              <a:spAutoFit/>
            </a:bodyPr>
            <a:lstStyle/>
            <a:p>
              <a:r>
                <a:rPr lang="en-US" altLang="zh-CN" sz="1700" b="1" i="1" dirty="0">
                  <a:solidFill>
                    <a:srgbClr val="000000"/>
                  </a:solidFill>
                </a:rPr>
                <a:t>4560</a:t>
              </a:r>
              <a:endParaRPr lang="en-US" altLang="zh-CN" dirty="0"/>
            </a:p>
          </p:txBody>
        </p:sp>
        <p:sp>
          <p:nvSpPr>
            <p:cNvPr id="116753" name="Rectangle 16"/>
            <p:cNvSpPr>
              <a:spLocks noChangeArrowheads="1"/>
            </p:cNvSpPr>
            <p:nvPr/>
          </p:nvSpPr>
          <p:spPr bwMode="auto">
            <a:xfrm>
              <a:off x="2469" y="1795"/>
              <a:ext cx="199" cy="166"/>
            </a:xfrm>
            <a:prstGeom prst="rect">
              <a:avLst/>
            </a:prstGeom>
            <a:noFill/>
            <a:ln w="9525">
              <a:noFill/>
              <a:miter lim="800000"/>
              <a:headEnd/>
              <a:tailEnd/>
            </a:ln>
          </p:spPr>
          <p:txBody>
            <a:bodyPr wrap="none" lIns="0" tIns="0" rIns="0" bIns="0">
              <a:spAutoFit/>
            </a:bodyPr>
            <a:lstStyle/>
            <a:p>
              <a:r>
                <a:rPr lang="en-US" altLang="zh-CN" sz="1700" b="1" i="1">
                  <a:solidFill>
                    <a:srgbClr val="000000"/>
                  </a:solidFill>
                </a:rPr>
                <a:t> ns</a:t>
              </a:r>
              <a:endParaRPr lang="en-US" altLang="zh-CN"/>
            </a:p>
          </p:txBody>
        </p:sp>
        <p:sp>
          <p:nvSpPr>
            <p:cNvPr id="116754" name="Rectangle 17"/>
            <p:cNvSpPr>
              <a:spLocks noChangeArrowheads="1"/>
            </p:cNvSpPr>
            <p:nvPr/>
          </p:nvSpPr>
          <p:spPr bwMode="auto">
            <a:xfrm>
              <a:off x="2814" y="1714"/>
              <a:ext cx="138" cy="166"/>
            </a:xfrm>
            <a:prstGeom prst="rect">
              <a:avLst/>
            </a:prstGeom>
            <a:noFill/>
            <a:ln w="9525">
              <a:noFill/>
              <a:miter lim="800000"/>
              <a:headEnd/>
              <a:tailEnd/>
            </a:ln>
          </p:spPr>
          <p:txBody>
            <a:bodyPr wrap="none" lIns="0" tIns="0" rIns="0" bIns="0">
              <a:spAutoFit/>
            </a:bodyPr>
            <a:lstStyle/>
            <a:p>
              <a:r>
                <a:rPr lang="zh-CN" altLang="en-US" sz="1700" b="1" i="1">
                  <a:solidFill>
                    <a:srgbClr val="000000"/>
                  </a:solidFill>
                  <a:latin typeface="宋体" pitchFamily="2" charset="-122"/>
                </a:rPr>
                <a:t>＝</a:t>
              </a:r>
              <a:endParaRPr lang="zh-CN" altLang="en-US"/>
            </a:p>
          </p:txBody>
        </p:sp>
        <p:sp>
          <p:nvSpPr>
            <p:cNvPr id="116755" name="Rectangle 18"/>
            <p:cNvSpPr>
              <a:spLocks noChangeArrowheads="1"/>
            </p:cNvSpPr>
            <p:nvPr/>
          </p:nvSpPr>
          <p:spPr bwMode="auto">
            <a:xfrm>
              <a:off x="2986" y="1705"/>
              <a:ext cx="980" cy="166"/>
            </a:xfrm>
            <a:prstGeom prst="rect">
              <a:avLst/>
            </a:prstGeom>
            <a:noFill/>
            <a:ln w="9525">
              <a:noFill/>
              <a:miter lim="800000"/>
              <a:headEnd/>
              <a:tailEnd/>
            </a:ln>
          </p:spPr>
          <p:txBody>
            <a:bodyPr wrap="none" lIns="0" tIns="0" rIns="0" bIns="0">
              <a:spAutoFit/>
            </a:bodyPr>
            <a:lstStyle/>
            <a:p>
              <a:r>
                <a:rPr lang="en-US" altLang="zh-CN" sz="1700" b="1" i="1">
                  <a:solidFill>
                    <a:srgbClr val="000000"/>
                  </a:solidFill>
                </a:rPr>
                <a:t> 224.56 MB/sec</a:t>
              </a:r>
              <a:endParaRPr lang="en-US" altLang="zh-CN"/>
            </a:p>
          </p:txBody>
        </p:sp>
      </p:grpSp>
      <p:grpSp>
        <p:nvGrpSpPr>
          <p:cNvPr id="3" name="Group 7"/>
          <p:cNvGrpSpPr>
            <a:grpSpLocks noChangeAspect="1"/>
          </p:cNvGrpSpPr>
          <p:nvPr/>
        </p:nvGrpSpPr>
        <p:grpSpPr bwMode="auto">
          <a:xfrm>
            <a:off x="2738414" y="2000240"/>
            <a:ext cx="6269040" cy="647700"/>
            <a:chOff x="657" y="1570"/>
            <a:chExt cx="3949" cy="408"/>
          </a:xfrm>
        </p:grpSpPr>
        <p:sp>
          <p:nvSpPr>
            <p:cNvPr id="22" name="AutoShape 8"/>
            <p:cNvSpPr>
              <a:spLocks noChangeAspect="1" noChangeArrowheads="1" noTextEdit="1"/>
            </p:cNvSpPr>
            <p:nvPr/>
          </p:nvSpPr>
          <p:spPr bwMode="auto">
            <a:xfrm>
              <a:off x="657" y="1570"/>
              <a:ext cx="3629" cy="408"/>
            </a:xfrm>
            <a:prstGeom prst="rect">
              <a:avLst/>
            </a:prstGeom>
            <a:noFill/>
            <a:ln w="9525">
              <a:noFill/>
              <a:miter lim="800000"/>
              <a:headEnd/>
              <a:tailEnd/>
            </a:ln>
          </p:spPr>
          <p:txBody>
            <a:bodyPr/>
            <a:lstStyle/>
            <a:p>
              <a:endParaRPr lang="zh-CN" altLang="en-US"/>
            </a:p>
          </p:txBody>
        </p:sp>
        <p:sp>
          <p:nvSpPr>
            <p:cNvPr id="23" name="Rectangle 9"/>
            <p:cNvSpPr>
              <a:spLocks noChangeArrowheads="1"/>
            </p:cNvSpPr>
            <p:nvPr/>
          </p:nvSpPr>
          <p:spPr bwMode="auto">
            <a:xfrm>
              <a:off x="668" y="1696"/>
              <a:ext cx="199" cy="165"/>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rPr>
                <a:t>(16</a:t>
              </a:r>
              <a:endParaRPr lang="en-US" altLang="zh-CN" dirty="0">
                <a:solidFill>
                  <a:srgbClr val="FF0000"/>
                </a:solidFill>
              </a:endParaRPr>
            </a:p>
          </p:txBody>
        </p:sp>
        <p:sp>
          <p:nvSpPr>
            <p:cNvPr id="24" name="Rectangle 10"/>
            <p:cNvSpPr>
              <a:spLocks noChangeArrowheads="1"/>
            </p:cNvSpPr>
            <p:nvPr/>
          </p:nvSpPr>
          <p:spPr bwMode="auto">
            <a:xfrm>
              <a:off x="882" y="1705"/>
              <a:ext cx="945" cy="165"/>
            </a:xfrm>
            <a:prstGeom prst="rect">
              <a:avLst/>
            </a:prstGeom>
            <a:noFill/>
            <a:ln w="9525">
              <a:noFill/>
              <a:miter lim="800000"/>
              <a:headEnd/>
              <a:tailEnd/>
            </a:ln>
          </p:spPr>
          <p:txBody>
            <a:bodyPr wrap="square" lIns="0" tIns="0" rIns="0" bIns="0">
              <a:spAutoFit/>
            </a:bodyPr>
            <a:lstStyle/>
            <a:p>
              <a:r>
                <a:rPr lang="en-US" altLang="zh-CN" sz="1700" b="1" i="1" dirty="0">
                  <a:solidFill>
                    <a:srgbClr val="FF0000"/>
                  </a:solidFill>
                  <a:latin typeface="宋体" pitchFamily="2" charset="-122"/>
                </a:rPr>
                <a:t>transactions</a:t>
              </a:r>
              <a:endParaRPr lang="en-US" altLang="zh-CN" dirty="0">
                <a:solidFill>
                  <a:srgbClr val="FF0000"/>
                </a:solidFill>
              </a:endParaRPr>
            </a:p>
          </p:txBody>
        </p:sp>
        <p:sp>
          <p:nvSpPr>
            <p:cNvPr id="25" name="Rectangle 11"/>
            <p:cNvSpPr>
              <a:spLocks noChangeArrowheads="1"/>
            </p:cNvSpPr>
            <p:nvPr/>
          </p:nvSpPr>
          <p:spPr bwMode="auto">
            <a:xfrm>
              <a:off x="1164" y="1696"/>
              <a:ext cx="0" cy="174"/>
            </a:xfrm>
            <a:prstGeom prst="rect">
              <a:avLst/>
            </a:prstGeom>
            <a:noFill/>
            <a:ln w="9525">
              <a:noFill/>
              <a:miter lim="800000"/>
              <a:headEnd/>
              <a:tailEnd/>
            </a:ln>
          </p:spPr>
          <p:txBody>
            <a:bodyPr wrap="none" lIns="0" tIns="0" rIns="0" bIns="0">
              <a:spAutoFit/>
            </a:bodyPr>
            <a:lstStyle/>
            <a:p>
              <a:endParaRPr lang="en-US" altLang="zh-CN" dirty="0"/>
            </a:p>
          </p:txBody>
        </p:sp>
        <p:sp>
          <p:nvSpPr>
            <p:cNvPr id="26" name="Rectangle 12"/>
            <p:cNvSpPr>
              <a:spLocks noChangeArrowheads="1"/>
            </p:cNvSpPr>
            <p:nvPr/>
          </p:nvSpPr>
          <p:spPr bwMode="auto">
            <a:xfrm>
              <a:off x="1735" y="1705"/>
              <a:ext cx="138" cy="165"/>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latin typeface="宋体" pitchFamily="2" charset="-122"/>
                </a:rPr>
                <a:t>×</a:t>
              </a:r>
              <a:endParaRPr lang="en-US" altLang="zh-CN" dirty="0">
                <a:solidFill>
                  <a:srgbClr val="FF0000"/>
                </a:solidFill>
              </a:endParaRPr>
            </a:p>
          </p:txBody>
        </p:sp>
        <p:sp>
          <p:nvSpPr>
            <p:cNvPr id="27" name="Line 13"/>
            <p:cNvSpPr>
              <a:spLocks noChangeShapeType="1"/>
            </p:cNvSpPr>
            <p:nvPr/>
          </p:nvSpPr>
          <p:spPr bwMode="auto">
            <a:xfrm>
              <a:off x="2020" y="1778"/>
              <a:ext cx="790" cy="1"/>
            </a:xfrm>
            <a:prstGeom prst="line">
              <a:avLst/>
            </a:prstGeom>
            <a:noFill/>
            <a:ln w="23813" cap="rnd">
              <a:solidFill>
                <a:srgbClr val="FF0000"/>
              </a:solidFill>
              <a:round/>
              <a:headEnd/>
              <a:tailEnd/>
            </a:ln>
          </p:spPr>
          <p:txBody>
            <a:bodyPr/>
            <a:lstStyle/>
            <a:p>
              <a:endParaRPr lang="zh-CN" altLang="en-US"/>
            </a:p>
          </p:txBody>
        </p:sp>
        <p:sp>
          <p:nvSpPr>
            <p:cNvPr id="28" name="Rectangle 14"/>
            <p:cNvSpPr>
              <a:spLocks noChangeArrowheads="1"/>
            </p:cNvSpPr>
            <p:nvPr/>
          </p:nvSpPr>
          <p:spPr bwMode="auto">
            <a:xfrm>
              <a:off x="2070" y="1597"/>
              <a:ext cx="558" cy="165"/>
            </a:xfrm>
            <a:prstGeom prst="rect">
              <a:avLst/>
            </a:prstGeom>
            <a:noFill/>
            <a:ln w="9525">
              <a:noFill/>
              <a:miter lim="800000"/>
              <a:headEnd/>
              <a:tailEnd/>
            </a:ln>
          </p:spPr>
          <p:txBody>
            <a:bodyPr wrap="none" lIns="0" tIns="0" rIns="0" bIns="0">
              <a:spAutoFit/>
            </a:bodyPr>
            <a:lstStyle/>
            <a:p>
              <a:r>
                <a:rPr lang="en-US" altLang="zh-CN" sz="1700" b="1" i="1" dirty="0" err="1">
                  <a:solidFill>
                    <a:srgbClr val="FF0000"/>
                  </a:solidFill>
                </a:rPr>
                <a:t>1second</a:t>
              </a:r>
              <a:endParaRPr lang="en-US" altLang="zh-CN" dirty="0">
                <a:solidFill>
                  <a:srgbClr val="FF0000"/>
                </a:solidFill>
              </a:endParaRPr>
            </a:p>
          </p:txBody>
        </p:sp>
        <p:sp>
          <p:nvSpPr>
            <p:cNvPr id="29" name="Rectangle 15"/>
            <p:cNvSpPr>
              <a:spLocks noChangeArrowheads="1"/>
            </p:cNvSpPr>
            <p:nvPr/>
          </p:nvSpPr>
          <p:spPr bwMode="auto">
            <a:xfrm>
              <a:off x="2102" y="1795"/>
              <a:ext cx="307" cy="165"/>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rPr>
                <a:t>5520</a:t>
              </a:r>
              <a:endParaRPr lang="en-US" altLang="zh-CN" dirty="0">
                <a:solidFill>
                  <a:srgbClr val="FF0000"/>
                </a:solidFill>
              </a:endParaRPr>
            </a:p>
          </p:txBody>
        </p:sp>
        <p:sp>
          <p:nvSpPr>
            <p:cNvPr id="30" name="Rectangle 16"/>
            <p:cNvSpPr>
              <a:spLocks noChangeArrowheads="1"/>
            </p:cNvSpPr>
            <p:nvPr/>
          </p:nvSpPr>
          <p:spPr bwMode="auto">
            <a:xfrm>
              <a:off x="2469" y="1795"/>
              <a:ext cx="199" cy="165"/>
            </a:xfrm>
            <a:prstGeom prst="rect">
              <a:avLst/>
            </a:prstGeom>
            <a:noFill/>
            <a:ln w="9525">
              <a:noFill/>
              <a:miter lim="800000"/>
              <a:headEnd/>
              <a:tailEnd/>
            </a:ln>
          </p:spPr>
          <p:txBody>
            <a:bodyPr wrap="none" lIns="0" tIns="0" rIns="0" bIns="0">
              <a:spAutoFit/>
            </a:bodyPr>
            <a:lstStyle/>
            <a:p>
              <a:r>
                <a:rPr lang="en-US" altLang="zh-CN" sz="1700" b="1" i="1" dirty="0">
                  <a:solidFill>
                    <a:srgbClr val="000000"/>
                  </a:solidFill>
                </a:rPr>
                <a:t> </a:t>
              </a:r>
              <a:r>
                <a:rPr lang="en-US" altLang="zh-CN" sz="1700" b="1" i="1" dirty="0">
                  <a:solidFill>
                    <a:srgbClr val="FF0000"/>
                  </a:solidFill>
                </a:rPr>
                <a:t>ns</a:t>
              </a:r>
              <a:endParaRPr lang="en-US" altLang="zh-CN" dirty="0">
                <a:solidFill>
                  <a:srgbClr val="FF0000"/>
                </a:solidFill>
              </a:endParaRPr>
            </a:p>
          </p:txBody>
        </p:sp>
        <p:sp>
          <p:nvSpPr>
            <p:cNvPr id="31" name="Rectangle 17"/>
            <p:cNvSpPr>
              <a:spLocks noChangeArrowheads="1"/>
            </p:cNvSpPr>
            <p:nvPr/>
          </p:nvSpPr>
          <p:spPr bwMode="auto">
            <a:xfrm>
              <a:off x="2814" y="1714"/>
              <a:ext cx="138" cy="165"/>
            </a:xfrm>
            <a:prstGeom prst="rect">
              <a:avLst/>
            </a:prstGeom>
            <a:noFill/>
            <a:ln w="9525">
              <a:noFill/>
              <a:miter lim="800000"/>
              <a:headEnd/>
              <a:tailEnd/>
            </a:ln>
          </p:spPr>
          <p:txBody>
            <a:bodyPr wrap="none" lIns="0" tIns="0" rIns="0" bIns="0">
              <a:spAutoFit/>
            </a:bodyPr>
            <a:lstStyle/>
            <a:p>
              <a:r>
                <a:rPr lang="zh-CN" altLang="en-US" sz="1700" b="1" i="1" dirty="0">
                  <a:solidFill>
                    <a:srgbClr val="FF0000"/>
                  </a:solidFill>
                  <a:latin typeface="宋体" pitchFamily="2" charset="-122"/>
                </a:rPr>
                <a:t>＝</a:t>
              </a:r>
              <a:endParaRPr lang="zh-CN" altLang="en-US" dirty="0">
                <a:solidFill>
                  <a:srgbClr val="FF0000"/>
                </a:solidFill>
              </a:endParaRPr>
            </a:p>
          </p:txBody>
        </p:sp>
        <p:sp>
          <p:nvSpPr>
            <p:cNvPr id="32" name="Rectangle 18"/>
            <p:cNvSpPr>
              <a:spLocks noChangeArrowheads="1"/>
            </p:cNvSpPr>
            <p:nvPr/>
          </p:nvSpPr>
          <p:spPr bwMode="auto">
            <a:xfrm>
              <a:off x="2986" y="1705"/>
              <a:ext cx="1620" cy="165"/>
            </a:xfrm>
            <a:prstGeom prst="rect">
              <a:avLst/>
            </a:prstGeom>
            <a:noFill/>
            <a:ln w="9525">
              <a:noFill/>
              <a:miter lim="800000"/>
              <a:headEnd/>
              <a:tailEnd/>
            </a:ln>
          </p:spPr>
          <p:txBody>
            <a:bodyPr wrap="none" lIns="0" tIns="0" rIns="0" bIns="0">
              <a:spAutoFit/>
            </a:bodyPr>
            <a:lstStyle/>
            <a:p>
              <a:r>
                <a:rPr lang="en-US" altLang="zh-CN" sz="1700" b="1" i="1" dirty="0">
                  <a:solidFill>
                    <a:srgbClr val="000000"/>
                  </a:solidFill>
                </a:rPr>
                <a:t> </a:t>
              </a:r>
              <a:r>
                <a:rPr lang="en-US" altLang="zh-CN" sz="1700" b="1" i="1" dirty="0">
                  <a:solidFill>
                    <a:srgbClr val="FF0000"/>
                  </a:solidFill>
                </a:rPr>
                <a:t>2.90</a:t>
              </a:r>
              <a:r>
                <a:rPr lang="en-US" altLang="zh-CN" sz="1700" b="1" i="1" dirty="0">
                  <a:solidFill>
                    <a:srgbClr val="000000"/>
                  </a:solidFill>
                </a:rPr>
                <a:t> </a:t>
              </a:r>
              <a:r>
                <a:rPr lang="en-US" altLang="zh-CN" sz="1700" b="1" i="1" dirty="0">
                  <a:solidFill>
                    <a:srgbClr val="FF0000"/>
                  </a:solidFill>
                </a:rPr>
                <a:t>M Transactions/sec</a:t>
              </a:r>
              <a:endParaRPr lang="en-US" altLang="zh-CN" dirty="0">
                <a:solidFill>
                  <a:srgbClr val="FF0000"/>
                </a:solidFill>
              </a:endParaRPr>
            </a:p>
          </p:txBody>
        </p:sp>
      </p:grpSp>
      <p:grpSp>
        <p:nvGrpSpPr>
          <p:cNvPr id="4" name="Group 7"/>
          <p:cNvGrpSpPr>
            <a:grpSpLocks noChangeAspect="1"/>
          </p:cNvGrpSpPr>
          <p:nvPr/>
        </p:nvGrpSpPr>
        <p:grpSpPr bwMode="auto">
          <a:xfrm>
            <a:off x="2881290" y="3929066"/>
            <a:ext cx="5761038" cy="642942"/>
            <a:chOff x="657" y="1570"/>
            <a:chExt cx="3629" cy="408"/>
          </a:xfrm>
        </p:grpSpPr>
        <p:sp>
          <p:nvSpPr>
            <p:cNvPr id="34" name="AutoShape 8"/>
            <p:cNvSpPr>
              <a:spLocks noChangeAspect="1" noChangeArrowheads="1" noTextEdit="1"/>
            </p:cNvSpPr>
            <p:nvPr/>
          </p:nvSpPr>
          <p:spPr bwMode="auto">
            <a:xfrm>
              <a:off x="657" y="1570"/>
              <a:ext cx="3629" cy="408"/>
            </a:xfrm>
            <a:prstGeom prst="rect">
              <a:avLst/>
            </a:prstGeom>
            <a:noFill/>
            <a:ln w="9525">
              <a:noFill/>
              <a:miter lim="800000"/>
              <a:headEnd/>
              <a:tailEnd/>
            </a:ln>
          </p:spPr>
          <p:txBody>
            <a:bodyPr/>
            <a:lstStyle/>
            <a:p>
              <a:endParaRPr lang="zh-CN" altLang="en-US"/>
            </a:p>
          </p:txBody>
        </p:sp>
        <p:sp>
          <p:nvSpPr>
            <p:cNvPr id="35" name="Rectangle 9"/>
            <p:cNvSpPr>
              <a:spLocks noChangeArrowheads="1"/>
            </p:cNvSpPr>
            <p:nvPr/>
          </p:nvSpPr>
          <p:spPr bwMode="auto">
            <a:xfrm>
              <a:off x="668" y="1696"/>
              <a:ext cx="276" cy="166"/>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rPr>
                <a:t>(256</a:t>
              </a:r>
              <a:endParaRPr lang="en-US" altLang="zh-CN" dirty="0">
                <a:solidFill>
                  <a:srgbClr val="FF0000"/>
                </a:solidFill>
              </a:endParaRPr>
            </a:p>
          </p:txBody>
        </p:sp>
        <p:sp>
          <p:nvSpPr>
            <p:cNvPr id="36" name="Rectangle 10"/>
            <p:cNvSpPr>
              <a:spLocks noChangeArrowheads="1"/>
            </p:cNvSpPr>
            <p:nvPr/>
          </p:nvSpPr>
          <p:spPr bwMode="auto">
            <a:xfrm>
              <a:off x="991" y="1705"/>
              <a:ext cx="138" cy="166"/>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latin typeface="宋体" pitchFamily="2" charset="-122"/>
                </a:rPr>
                <a:t>×</a:t>
              </a:r>
              <a:endParaRPr lang="en-US" altLang="zh-CN" dirty="0">
                <a:solidFill>
                  <a:srgbClr val="FF0000"/>
                </a:solidFill>
              </a:endParaRPr>
            </a:p>
          </p:txBody>
        </p:sp>
        <p:sp>
          <p:nvSpPr>
            <p:cNvPr id="37" name="Rectangle 11"/>
            <p:cNvSpPr>
              <a:spLocks noChangeArrowheads="1"/>
            </p:cNvSpPr>
            <p:nvPr/>
          </p:nvSpPr>
          <p:spPr bwMode="auto">
            <a:xfrm>
              <a:off x="1164" y="1696"/>
              <a:ext cx="482" cy="166"/>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rPr>
                <a:t>4)bytes</a:t>
              </a:r>
              <a:endParaRPr lang="en-US" altLang="zh-CN" dirty="0">
                <a:solidFill>
                  <a:srgbClr val="FF0000"/>
                </a:solidFill>
              </a:endParaRPr>
            </a:p>
          </p:txBody>
        </p:sp>
        <p:sp>
          <p:nvSpPr>
            <p:cNvPr id="38" name="Rectangle 12"/>
            <p:cNvSpPr>
              <a:spLocks noChangeArrowheads="1"/>
            </p:cNvSpPr>
            <p:nvPr/>
          </p:nvSpPr>
          <p:spPr bwMode="auto">
            <a:xfrm>
              <a:off x="1735" y="1705"/>
              <a:ext cx="138" cy="166"/>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latin typeface="宋体" pitchFamily="2" charset="-122"/>
                </a:rPr>
                <a:t>×</a:t>
              </a:r>
              <a:endParaRPr lang="en-US" altLang="zh-CN" dirty="0">
                <a:solidFill>
                  <a:srgbClr val="FF0000"/>
                </a:solidFill>
              </a:endParaRPr>
            </a:p>
          </p:txBody>
        </p:sp>
        <p:sp>
          <p:nvSpPr>
            <p:cNvPr id="39" name="Line 13"/>
            <p:cNvSpPr>
              <a:spLocks noChangeShapeType="1"/>
            </p:cNvSpPr>
            <p:nvPr/>
          </p:nvSpPr>
          <p:spPr bwMode="auto">
            <a:xfrm>
              <a:off x="2020" y="1778"/>
              <a:ext cx="790" cy="1"/>
            </a:xfrm>
            <a:prstGeom prst="line">
              <a:avLst/>
            </a:prstGeom>
            <a:noFill/>
            <a:ln w="23813" cap="rnd">
              <a:solidFill>
                <a:srgbClr val="FF0000"/>
              </a:solidFill>
              <a:round/>
              <a:headEnd/>
              <a:tailEnd/>
            </a:ln>
          </p:spPr>
          <p:txBody>
            <a:bodyPr/>
            <a:lstStyle/>
            <a:p>
              <a:endParaRPr lang="zh-CN" altLang="en-US"/>
            </a:p>
          </p:txBody>
        </p:sp>
        <p:sp>
          <p:nvSpPr>
            <p:cNvPr id="40" name="Rectangle 14"/>
            <p:cNvSpPr>
              <a:spLocks noChangeArrowheads="1"/>
            </p:cNvSpPr>
            <p:nvPr/>
          </p:nvSpPr>
          <p:spPr bwMode="auto">
            <a:xfrm>
              <a:off x="2070" y="1597"/>
              <a:ext cx="558" cy="166"/>
            </a:xfrm>
            <a:prstGeom prst="rect">
              <a:avLst/>
            </a:prstGeom>
            <a:noFill/>
            <a:ln w="9525">
              <a:noFill/>
              <a:miter lim="800000"/>
              <a:headEnd/>
              <a:tailEnd/>
            </a:ln>
          </p:spPr>
          <p:txBody>
            <a:bodyPr wrap="none" lIns="0" tIns="0" rIns="0" bIns="0">
              <a:spAutoFit/>
            </a:bodyPr>
            <a:lstStyle/>
            <a:p>
              <a:r>
                <a:rPr lang="en-US" altLang="zh-CN" sz="1700" b="1" i="1" dirty="0" err="1">
                  <a:solidFill>
                    <a:srgbClr val="FF0000"/>
                  </a:solidFill>
                </a:rPr>
                <a:t>1second</a:t>
              </a:r>
              <a:endParaRPr lang="en-US" altLang="zh-CN" dirty="0">
                <a:solidFill>
                  <a:srgbClr val="FF0000"/>
                </a:solidFill>
              </a:endParaRPr>
            </a:p>
          </p:txBody>
        </p:sp>
        <p:sp>
          <p:nvSpPr>
            <p:cNvPr id="41" name="Rectangle 15"/>
            <p:cNvSpPr>
              <a:spLocks noChangeArrowheads="1"/>
            </p:cNvSpPr>
            <p:nvPr/>
          </p:nvSpPr>
          <p:spPr bwMode="auto">
            <a:xfrm>
              <a:off x="2102" y="1795"/>
              <a:ext cx="307" cy="166"/>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rPr>
                <a:t>5520</a:t>
              </a:r>
              <a:endParaRPr lang="en-US" altLang="zh-CN" dirty="0">
                <a:solidFill>
                  <a:srgbClr val="FF0000"/>
                </a:solidFill>
              </a:endParaRPr>
            </a:p>
          </p:txBody>
        </p:sp>
        <p:sp>
          <p:nvSpPr>
            <p:cNvPr id="42" name="Rectangle 16"/>
            <p:cNvSpPr>
              <a:spLocks noChangeArrowheads="1"/>
            </p:cNvSpPr>
            <p:nvPr/>
          </p:nvSpPr>
          <p:spPr bwMode="auto">
            <a:xfrm>
              <a:off x="2469" y="1795"/>
              <a:ext cx="199" cy="166"/>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rPr>
                <a:t> ns</a:t>
              </a:r>
              <a:endParaRPr lang="en-US" altLang="zh-CN" dirty="0">
                <a:solidFill>
                  <a:srgbClr val="FF0000"/>
                </a:solidFill>
              </a:endParaRPr>
            </a:p>
          </p:txBody>
        </p:sp>
        <p:sp>
          <p:nvSpPr>
            <p:cNvPr id="43" name="Rectangle 17"/>
            <p:cNvSpPr>
              <a:spLocks noChangeArrowheads="1"/>
            </p:cNvSpPr>
            <p:nvPr/>
          </p:nvSpPr>
          <p:spPr bwMode="auto">
            <a:xfrm>
              <a:off x="2814" y="1714"/>
              <a:ext cx="138" cy="166"/>
            </a:xfrm>
            <a:prstGeom prst="rect">
              <a:avLst/>
            </a:prstGeom>
            <a:noFill/>
            <a:ln w="9525">
              <a:noFill/>
              <a:miter lim="800000"/>
              <a:headEnd/>
              <a:tailEnd/>
            </a:ln>
          </p:spPr>
          <p:txBody>
            <a:bodyPr wrap="none" lIns="0" tIns="0" rIns="0" bIns="0">
              <a:spAutoFit/>
            </a:bodyPr>
            <a:lstStyle/>
            <a:p>
              <a:r>
                <a:rPr lang="zh-CN" altLang="en-US" sz="1700" b="1" i="1" dirty="0">
                  <a:solidFill>
                    <a:srgbClr val="FF0000"/>
                  </a:solidFill>
                  <a:latin typeface="宋体" pitchFamily="2" charset="-122"/>
                </a:rPr>
                <a:t>＝</a:t>
              </a:r>
              <a:endParaRPr lang="zh-CN" altLang="en-US" dirty="0">
                <a:solidFill>
                  <a:srgbClr val="FF0000"/>
                </a:solidFill>
              </a:endParaRPr>
            </a:p>
          </p:txBody>
        </p:sp>
        <p:sp>
          <p:nvSpPr>
            <p:cNvPr id="44" name="Rectangle 18"/>
            <p:cNvSpPr>
              <a:spLocks noChangeArrowheads="1"/>
            </p:cNvSpPr>
            <p:nvPr/>
          </p:nvSpPr>
          <p:spPr bwMode="auto">
            <a:xfrm>
              <a:off x="2986" y="1705"/>
              <a:ext cx="980" cy="166"/>
            </a:xfrm>
            <a:prstGeom prst="rect">
              <a:avLst/>
            </a:prstGeom>
            <a:noFill/>
            <a:ln w="9525">
              <a:noFill/>
              <a:miter lim="800000"/>
              <a:headEnd/>
              <a:tailEnd/>
            </a:ln>
          </p:spPr>
          <p:txBody>
            <a:bodyPr wrap="none" lIns="0" tIns="0" rIns="0" bIns="0">
              <a:spAutoFit/>
            </a:bodyPr>
            <a:lstStyle/>
            <a:p>
              <a:r>
                <a:rPr lang="en-US" altLang="zh-CN" sz="1700" b="1" i="1" dirty="0">
                  <a:solidFill>
                    <a:srgbClr val="FF0000"/>
                  </a:solidFill>
                </a:rPr>
                <a:t> 185.50 MB/sec</a:t>
              </a:r>
              <a:endParaRPr lang="en-US" altLang="zh-CN" dirty="0">
                <a:solidFill>
                  <a:srgbClr val="FF0000"/>
                </a:solidFill>
              </a:endParaRPr>
            </a:p>
          </p:txBody>
        </p:sp>
      </p:grpSp>
      <p:sp>
        <p:nvSpPr>
          <p:cNvPr id="45" name="TextBox 44"/>
          <p:cNvSpPr txBox="1"/>
          <p:nvPr/>
        </p:nvSpPr>
        <p:spPr>
          <a:xfrm>
            <a:off x="6310314" y="5857892"/>
            <a:ext cx="1236236" cy="369332"/>
          </a:xfrm>
          <a:prstGeom prst="rect">
            <a:avLst/>
          </a:prstGeom>
          <a:noFill/>
        </p:spPr>
        <p:txBody>
          <a:bodyPr wrap="none" rtlCol="0">
            <a:spAutoFit/>
          </a:bodyPr>
          <a:lstStyle/>
          <a:p>
            <a:r>
              <a:rPr lang="en-US" altLang="zh-CN" b="1" dirty="0">
                <a:solidFill>
                  <a:srgbClr val="FF0000"/>
                </a:solidFill>
              </a:rPr>
              <a:t> 2.6 times</a:t>
            </a:r>
            <a:endParaRPr lang="zh-CN" altLang="en-US" b="1" dirty="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208899"/>
                                        </p:tgtEl>
                                        <p:attrNameLst>
                                          <p:attrName>style.visibility</p:attrName>
                                        </p:attrNameLst>
                                      </p:cBhvr>
                                      <p:to>
                                        <p:strVal val="visible"/>
                                      </p:to>
                                    </p:set>
                                    <p:animEffect transition="in" filter="dissolve">
                                      <p:cBhvr>
                                        <p:cTn id="10" dur="500"/>
                                        <p:tgtEl>
                                          <p:spTgt spid="20889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8900"/>
                                        </p:tgtEl>
                                        <p:attrNameLst>
                                          <p:attrName>style.visibility</p:attrName>
                                        </p:attrNameLst>
                                      </p:cBhvr>
                                      <p:to>
                                        <p:strVal val="visible"/>
                                      </p:to>
                                    </p:set>
                                    <p:animEffect transition="in" filter="dissolve">
                                      <p:cBhvr>
                                        <p:cTn id="13" dur="500"/>
                                        <p:tgtEl>
                                          <p:spTgt spid="2089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8902"/>
                                        </p:tgtEl>
                                        <p:attrNameLst>
                                          <p:attrName>style.visibility</p:attrName>
                                        </p:attrNameLst>
                                      </p:cBhvr>
                                      <p:to>
                                        <p:strVal val="visible"/>
                                      </p:to>
                                    </p:set>
                                    <p:animEffect transition="in" filter="dissolve">
                                      <p:cBhvr>
                                        <p:cTn id="18" dur="500"/>
                                        <p:tgtEl>
                                          <p:spTgt spid="20890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500" fill="hold"/>
                                        <p:tgtEl>
                                          <p:spTgt spid="45"/>
                                        </p:tgtEl>
                                        <p:attrNameLst>
                                          <p:attrName>ppt_x</p:attrName>
                                        </p:attrNameLst>
                                      </p:cBhvr>
                                      <p:tavLst>
                                        <p:tav tm="0">
                                          <p:val>
                                            <p:strVal val="1+#ppt_w/2"/>
                                          </p:val>
                                        </p:tav>
                                        <p:tav tm="100000">
                                          <p:val>
                                            <p:strVal val="#ppt_x"/>
                                          </p:val>
                                        </p:tav>
                                      </p:tavLst>
                                    </p:anim>
                                    <p:anim calcmode="lin" valueType="num">
                                      <p:cBhvr additive="base">
                                        <p:cTn id="46"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P spid="208902"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400" dirty="0"/>
              <a:t> </a:t>
            </a:r>
            <a:r>
              <a:rPr lang="en-US" altLang="zh-CN" sz="3200" dirty="0">
                <a:solidFill>
                  <a:srgbClr val="FF3300"/>
                </a:solidFill>
                <a:latin typeface="Comic Sans MS" pitchFamily="66" charset="0"/>
              </a:rPr>
              <a:t>Overhead of Polling in an I/O System</a:t>
            </a:r>
            <a:endParaRPr lang="zh-CN" altLang="en-US" sz="3200" dirty="0"/>
          </a:p>
        </p:txBody>
      </p:sp>
      <p:sp>
        <p:nvSpPr>
          <p:cNvPr id="117762" name="Rectangle 2"/>
          <p:cNvSpPr>
            <a:spLocks noGrp="1" noRot="1" noChangeArrowheads="1"/>
          </p:cNvSpPr>
          <p:nvPr>
            <p:ph idx="1"/>
          </p:nvPr>
        </p:nvSpPr>
        <p:spPr/>
        <p:txBody>
          <a:bodyPr>
            <a:normAutofit lnSpcReduction="10000"/>
          </a:bodyPr>
          <a:lstStyle/>
          <a:p>
            <a:pPr eaLnBrk="1" hangingPunct="1">
              <a:lnSpc>
                <a:spcPct val="90000"/>
              </a:lnSpc>
              <a:buFont typeface="Wingdings" pitchFamily="2" charset="2"/>
              <a:buNone/>
            </a:pPr>
            <a:r>
              <a:rPr lang="en-US" altLang="zh-CN" sz="2000" b="1" dirty="0">
                <a:solidFill>
                  <a:srgbClr val="FF3300"/>
                </a:solidFill>
                <a:latin typeface="Comic Sans MS" pitchFamily="66" charset="0"/>
              </a:rPr>
              <a:t>Assume:</a:t>
            </a:r>
            <a:r>
              <a:rPr lang="en-US" altLang="zh-CN" sz="2000" b="1" dirty="0">
                <a:solidFill>
                  <a:srgbClr val="000404"/>
                </a:solidFill>
              </a:rPr>
              <a:t> that the number of clock cycles for a polling operation is    </a:t>
            </a:r>
          </a:p>
          <a:p>
            <a:pPr eaLnBrk="1" hangingPunct="1">
              <a:lnSpc>
                <a:spcPct val="90000"/>
              </a:lnSpc>
              <a:buFont typeface="Wingdings" pitchFamily="2" charset="2"/>
              <a:buNone/>
            </a:pPr>
            <a:r>
              <a:rPr lang="en-US" altLang="zh-CN" sz="2000" b="1" dirty="0">
                <a:solidFill>
                  <a:srgbClr val="000404"/>
                </a:solidFill>
              </a:rPr>
              <a:t>                400 and that processor executes with a 500-</a:t>
            </a:r>
            <a:r>
              <a:rPr lang="en-US" altLang="zh-CN" sz="2000" b="1" dirty="0" err="1">
                <a:solidFill>
                  <a:srgbClr val="000404"/>
                </a:solidFill>
              </a:rPr>
              <a:t>Mhz</a:t>
            </a:r>
            <a:r>
              <a:rPr lang="en-US" altLang="zh-CN" sz="2000" b="1" dirty="0">
                <a:solidFill>
                  <a:srgbClr val="000404"/>
                </a:solidFill>
              </a:rPr>
              <a:t> clock. </a:t>
            </a:r>
          </a:p>
          <a:p>
            <a:pPr eaLnBrk="1" hangingPunct="1">
              <a:lnSpc>
                <a:spcPct val="90000"/>
              </a:lnSpc>
              <a:buFont typeface="Wingdings" pitchFamily="2" charset="2"/>
              <a:buNone/>
            </a:pPr>
            <a:r>
              <a:rPr lang="en-US" altLang="zh-CN" sz="2000" b="1" dirty="0">
                <a:solidFill>
                  <a:srgbClr val="FF3300"/>
                </a:solidFill>
              </a:rPr>
              <a:t>Determine</a:t>
            </a:r>
            <a:r>
              <a:rPr lang="en-US" altLang="zh-CN" sz="2000" b="1" dirty="0">
                <a:solidFill>
                  <a:srgbClr val="000404"/>
                </a:solidFill>
              </a:rPr>
              <a:t> the fraction of CPU time consumed for the mouse,  	       floppy disk, and hard disk.</a:t>
            </a:r>
          </a:p>
          <a:p>
            <a:pPr eaLnBrk="1" hangingPunct="1">
              <a:lnSpc>
                <a:spcPct val="90000"/>
              </a:lnSpc>
              <a:buFont typeface="Wingdings" pitchFamily="2" charset="2"/>
              <a:buNone/>
            </a:pPr>
            <a:r>
              <a:rPr lang="en-US" altLang="zh-CN" sz="2000" b="1" dirty="0">
                <a:solidFill>
                  <a:srgbClr val="000404"/>
                </a:solidFill>
              </a:rPr>
              <a:t>	 We assuming that you poll often enough so that no data is ever lost and that those devices are potentially always busy.</a:t>
            </a:r>
          </a:p>
          <a:p>
            <a:pPr eaLnBrk="1" hangingPunct="1">
              <a:lnSpc>
                <a:spcPct val="90000"/>
              </a:lnSpc>
              <a:buFont typeface="Wingdings" pitchFamily="2" charset="2"/>
              <a:buNone/>
            </a:pPr>
            <a:r>
              <a:rPr lang="en-US" altLang="zh-CN" sz="2000" b="1" i="1" dirty="0">
                <a:solidFill>
                  <a:srgbClr val="FF3300"/>
                </a:solidFill>
                <a:latin typeface="Times New Roman" pitchFamily="18" charset="0"/>
              </a:rPr>
              <a:t>We assume again that:</a:t>
            </a:r>
          </a:p>
          <a:p>
            <a:pPr eaLnBrk="1" hangingPunct="1">
              <a:lnSpc>
                <a:spcPct val="90000"/>
              </a:lnSpc>
              <a:buFont typeface="Wingdings" pitchFamily="2" charset="2"/>
              <a:buNone/>
            </a:pPr>
            <a:r>
              <a:rPr lang="en-US" altLang="zh-CN" sz="2000" b="1" i="1" dirty="0">
                <a:solidFill>
                  <a:srgbClr val="000404"/>
                </a:solidFill>
                <a:latin typeface="Times New Roman" pitchFamily="18" charset="0"/>
              </a:rPr>
              <a:t>1. The mouse must be polled </a:t>
            </a:r>
            <a:r>
              <a:rPr lang="en-US" altLang="zh-CN" sz="2000" b="1" i="1" dirty="0">
                <a:solidFill>
                  <a:srgbClr val="0000FF"/>
                </a:solidFill>
                <a:latin typeface="Times New Roman" pitchFamily="18" charset="0"/>
              </a:rPr>
              <a:t>30 times per second </a:t>
            </a:r>
            <a:r>
              <a:rPr lang="en-US" altLang="zh-CN" sz="2000" b="1" i="1" dirty="0">
                <a:solidFill>
                  <a:srgbClr val="000404"/>
                </a:solidFill>
                <a:latin typeface="Times New Roman" pitchFamily="18" charset="0"/>
              </a:rPr>
              <a:t>to ensure that we do not miss any movement made by the user.</a:t>
            </a:r>
          </a:p>
          <a:p>
            <a:pPr eaLnBrk="1" hangingPunct="1">
              <a:lnSpc>
                <a:spcPct val="90000"/>
              </a:lnSpc>
              <a:buFont typeface="Wingdings" pitchFamily="2" charset="2"/>
              <a:buNone/>
            </a:pPr>
            <a:r>
              <a:rPr lang="en-US" altLang="zh-CN" sz="2000" b="1" i="1" dirty="0">
                <a:solidFill>
                  <a:srgbClr val="000404"/>
                </a:solidFill>
                <a:latin typeface="Times New Roman" pitchFamily="18" charset="0"/>
              </a:rPr>
              <a:t> 2.  The floppy disk transfers data to the processor in  16-bit units and has a data rate of </a:t>
            </a:r>
            <a:r>
              <a:rPr lang="en-US" altLang="zh-CN" sz="2000" b="1" i="1" dirty="0">
                <a:solidFill>
                  <a:srgbClr val="0000FF"/>
                </a:solidFill>
                <a:latin typeface="Times New Roman" pitchFamily="18" charset="0"/>
              </a:rPr>
              <a:t>50 KB/sec</a:t>
            </a:r>
            <a:r>
              <a:rPr lang="en-US" altLang="zh-CN" sz="2000" b="1" i="1" dirty="0">
                <a:solidFill>
                  <a:srgbClr val="000404"/>
                </a:solidFill>
                <a:latin typeface="Times New Roman" pitchFamily="18" charset="0"/>
              </a:rPr>
              <a:t>. No data transfer can be missed.</a:t>
            </a:r>
          </a:p>
          <a:p>
            <a:pPr eaLnBrk="1" hangingPunct="1">
              <a:lnSpc>
                <a:spcPct val="90000"/>
              </a:lnSpc>
              <a:buFont typeface="Wingdings" pitchFamily="2" charset="2"/>
              <a:buNone/>
            </a:pPr>
            <a:r>
              <a:rPr lang="en-US" altLang="zh-CN" sz="2000" b="1" i="1" dirty="0">
                <a:solidFill>
                  <a:srgbClr val="000404"/>
                </a:solidFill>
                <a:latin typeface="Times New Roman" pitchFamily="18" charset="0"/>
              </a:rPr>
              <a:t> 3.  The hard disk transfers data in four-word chunks and can transfer at </a:t>
            </a:r>
            <a:r>
              <a:rPr lang="en-US" altLang="zh-CN" sz="2000" b="1" i="1" dirty="0">
                <a:solidFill>
                  <a:srgbClr val="0000FF"/>
                </a:solidFill>
                <a:latin typeface="Times New Roman" pitchFamily="18" charset="0"/>
              </a:rPr>
              <a:t>4 MB/sec</a:t>
            </a:r>
            <a:r>
              <a:rPr lang="en-US" altLang="zh-CN" sz="2000" b="1" i="1" dirty="0">
                <a:solidFill>
                  <a:srgbClr val="000404"/>
                </a:solidFill>
                <a:latin typeface="Times New Roman" pitchFamily="18" charset="0"/>
              </a:rPr>
              <a:t>. Again, no transfer can be  missed.</a:t>
            </a:r>
            <a:endParaRPr lang="en-US" altLang="zh-CN" sz="1800" b="1" i="1" dirty="0">
              <a:solidFill>
                <a:srgbClr val="000404"/>
              </a:solidFill>
              <a:latin typeface="Times New Roman" pitchFamily="18" charset="0"/>
            </a:endParaRPr>
          </a:p>
        </p:txBody>
      </p:sp>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B1F22EF7-A292-46A5-B48D-2A79AE78749E}" type="slidenum">
              <a:rPr lang="en-US" altLang="zh-CN"/>
              <a:pPr>
                <a:defRPr/>
              </a:pPr>
              <a:t>62</a:t>
            </a:fld>
            <a:endParaRPr lang="en-US" altLang="zh-CN" dirty="0"/>
          </a:p>
        </p:txBody>
      </p:sp>
    </p:spTree>
  </p:cSld>
  <p:clrMapOvr>
    <a:masterClrMapping/>
  </p:clrMapOvr>
  <p:transition spd="med">
    <p:random/>
    <p:sndAc>
      <p:stSnd>
        <p:snd r:embed="rId2" name="chimes.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0" name="Object 2"/>
          <p:cNvGraphicFramePr>
            <a:graphicFrameLocks noGrp="1" noChangeAspect="1"/>
          </p:cNvGraphicFramePr>
          <p:nvPr>
            <p:ph sz="half" idx="1"/>
          </p:nvPr>
        </p:nvGraphicFramePr>
        <p:xfrm>
          <a:off x="4492625" y="2636838"/>
          <a:ext cx="2374900" cy="762000"/>
        </p:xfrm>
        <a:graphic>
          <a:graphicData uri="http://schemas.openxmlformats.org/presentationml/2006/ole">
            <mc:AlternateContent xmlns:mc="http://schemas.openxmlformats.org/markup-compatibility/2006">
              <mc:Choice xmlns:v="urn:schemas-microsoft-com:vml" Requires="v">
                <p:oleObj spid="_x0000_s16400" name="Visio" r:id="rId3" imgW="1222248" imgH="392278" progId="Visio.Drawing.11">
                  <p:embed/>
                </p:oleObj>
              </mc:Choice>
              <mc:Fallback>
                <p:oleObj name="Visio" r:id="rId3" imgW="1222248" imgH="392278" progId="Visio.Drawing.11">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25" y="2636838"/>
                        <a:ext cx="2374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2CEBE36E-6990-4759-9BBB-3516B2DB4B9E}" type="slidenum">
              <a:rPr lang="en-US" altLang="zh-CN"/>
              <a:pPr>
                <a:defRPr/>
              </a:pPr>
              <a:t>63</a:t>
            </a:fld>
            <a:endParaRPr lang="en-US" altLang="zh-CN"/>
          </a:p>
        </p:txBody>
      </p:sp>
      <p:sp>
        <p:nvSpPr>
          <p:cNvPr id="211971" name="Rectangle 3"/>
          <p:cNvSpPr>
            <a:spLocks noRot="1" noChangeArrowheads="1"/>
          </p:cNvSpPr>
          <p:nvPr/>
        </p:nvSpPr>
        <p:spPr bwMode="auto">
          <a:xfrm>
            <a:off x="2351088" y="928670"/>
            <a:ext cx="8316912" cy="1752600"/>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
            </a:pPr>
            <a:r>
              <a:rPr lang="en-US" altLang="zh-CN" sz="1600" dirty="0"/>
              <a:t> </a:t>
            </a:r>
            <a:r>
              <a:rPr lang="en-US" altLang="zh-CN" sz="2400" b="1" i="1" dirty="0">
                <a:solidFill>
                  <a:srgbClr val="0000FF"/>
                </a:solidFill>
                <a:latin typeface="Times New Roman" pitchFamily="18" charset="0"/>
              </a:rPr>
              <a:t>the mouse:</a:t>
            </a:r>
          </a:p>
          <a:p>
            <a:pPr marL="742950" lvl="1" indent="-285750">
              <a:spcBef>
                <a:spcPct val="20000"/>
              </a:spcBef>
              <a:buClr>
                <a:schemeClr val="accent2"/>
              </a:buClr>
              <a:buSzPct val="85000"/>
            </a:pPr>
            <a:r>
              <a:rPr lang="en-US" altLang="zh-CN" sz="2400" b="1" dirty="0">
                <a:solidFill>
                  <a:srgbClr val="000404"/>
                </a:solidFill>
              </a:rPr>
              <a:t>    </a:t>
            </a:r>
            <a:r>
              <a:rPr lang="en-US" altLang="zh-CN" sz="2400" b="1" i="1" dirty="0">
                <a:solidFill>
                  <a:srgbClr val="000404"/>
                </a:solidFill>
              </a:rPr>
              <a:t>clock cycles per second for polling :   </a:t>
            </a:r>
          </a:p>
          <a:p>
            <a:pPr marL="742950" lvl="1" indent="-285750">
              <a:spcBef>
                <a:spcPct val="20000"/>
              </a:spcBef>
              <a:buClr>
                <a:schemeClr val="accent2"/>
              </a:buClr>
              <a:buSzPct val="85000"/>
            </a:pPr>
            <a:r>
              <a:rPr lang="en-US" altLang="zh-CN" sz="2400" b="1" i="1" dirty="0">
                <a:solidFill>
                  <a:srgbClr val="000404"/>
                </a:solidFill>
              </a:rPr>
              <a:t>                30×400=12,000 cycles</a:t>
            </a:r>
          </a:p>
          <a:p>
            <a:pPr marL="742950" lvl="1" indent="-285750">
              <a:spcBef>
                <a:spcPct val="20000"/>
              </a:spcBef>
              <a:buClr>
                <a:schemeClr val="accent2"/>
              </a:buClr>
              <a:buSzPct val="85000"/>
            </a:pPr>
            <a:r>
              <a:rPr lang="en-US" altLang="zh-CN" sz="2400" b="1" dirty="0">
                <a:solidFill>
                  <a:srgbClr val="000404"/>
                </a:solidFill>
              </a:rPr>
              <a:t>  Fraction of the processor clock cycles consumed is</a:t>
            </a:r>
            <a:r>
              <a:rPr lang="en-US" altLang="zh-CN" sz="1600" b="1" dirty="0">
                <a:solidFill>
                  <a:srgbClr val="000404"/>
                </a:solidFill>
              </a:rPr>
              <a:t>                   </a:t>
            </a:r>
            <a:endParaRPr lang="en-US" altLang="zh-CN" sz="1600" b="1" dirty="0">
              <a:solidFill>
                <a:srgbClr val="000404"/>
              </a:solidFill>
              <a:latin typeface="Times New Roman" pitchFamily="18" charset="0"/>
            </a:endParaRPr>
          </a:p>
        </p:txBody>
      </p:sp>
      <p:sp>
        <p:nvSpPr>
          <p:cNvPr id="211972" name="Text Box 4"/>
          <p:cNvSpPr txBox="1">
            <a:spLocks noChangeArrowheads="1"/>
          </p:cNvSpPr>
          <p:nvPr/>
        </p:nvSpPr>
        <p:spPr bwMode="auto">
          <a:xfrm>
            <a:off x="1905001" y="476250"/>
            <a:ext cx="1425575" cy="457200"/>
          </a:xfrm>
          <a:prstGeom prst="rect">
            <a:avLst/>
          </a:prstGeom>
          <a:noFill/>
          <a:ln w="9525">
            <a:noFill/>
            <a:miter lim="800000"/>
            <a:headEnd/>
            <a:tailEnd/>
          </a:ln>
          <a:effectLst/>
        </p:spPr>
        <p:txBody>
          <a:bodyPr>
            <a:spAutoFit/>
          </a:bodyPr>
          <a:lstStyle/>
          <a:p>
            <a:pPr>
              <a:spcBef>
                <a:spcPct val="50000"/>
              </a:spcBef>
            </a:pPr>
            <a:r>
              <a:rPr lang="en-US" altLang="zh-CN" sz="2400" b="1">
                <a:solidFill>
                  <a:schemeClr val="hlink"/>
                </a:solidFill>
              </a:rPr>
              <a:t>Answer:</a:t>
            </a:r>
          </a:p>
        </p:txBody>
      </p:sp>
      <p:sp>
        <p:nvSpPr>
          <p:cNvPr id="211973" name="Rectangle 5"/>
          <p:cNvSpPr>
            <a:spLocks noRot="1" noChangeArrowheads="1"/>
          </p:cNvSpPr>
          <p:nvPr/>
        </p:nvSpPr>
        <p:spPr bwMode="auto">
          <a:xfrm>
            <a:off x="2208213" y="3425825"/>
            <a:ext cx="8610600" cy="2286000"/>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
            </a:pPr>
            <a:r>
              <a:rPr lang="en-US" altLang="zh-CN" sz="1600" dirty="0">
                <a:solidFill>
                  <a:srgbClr val="0000FF"/>
                </a:solidFill>
              </a:rPr>
              <a:t> </a:t>
            </a:r>
            <a:r>
              <a:rPr lang="en-US" altLang="zh-CN" sz="2400" b="1" i="1" dirty="0">
                <a:solidFill>
                  <a:srgbClr val="0000FF"/>
                </a:solidFill>
                <a:latin typeface="Times New Roman" pitchFamily="18" charset="0"/>
              </a:rPr>
              <a:t>the floppy disk:</a:t>
            </a:r>
          </a:p>
          <a:p>
            <a:pPr marL="742950" lvl="1" indent="-285750">
              <a:spcBef>
                <a:spcPct val="20000"/>
              </a:spcBef>
              <a:buClr>
                <a:schemeClr val="accent2"/>
              </a:buClr>
              <a:buSzPct val="85000"/>
            </a:pPr>
            <a:r>
              <a:rPr lang="en-US" altLang="zh-CN" sz="2400" b="1" i="1" dirty="0">
                <a:solidFill>
                  <a:srgbClr val="000404"/>
                </a:solidFill>
                <a:latin typeface="Times New Roman" pitchFamily="18" charset="0"/>
              </a:rPr>
              <a:t>    </a:t>
            </a:r>
            <a:r>
              <a:rPr lang="en-US" altLang="zh-CN" sz="2000" b="1" i="1" dirty="0">
                <a:solidFill>
                  <a:srgbClr val="000404"/>
                </a:solidFill>
              </a:rPr>
              <a:t>the number of polling access per second:</a:t>
            </a:r>
          </a:p>
          <a:p>
            <a:pPr marL="742950" lvl="1" indent="-285750">
              <a:spcBef>
                <a:spcPct val="20000"/>
              </a:spcBef>
              <a:buClr>
                <a:schemeClr val="accent2"/>
              </a:buClr>
              <a:buSzPct val="85000"/>
            </a:pPr>
            <a:r>
              <a:rPr lang="en-US" altLang="zh-CN" sz="2000" b="1" i="1" dirty="0">
                <a:solidFill>
                  <a:srgbClr val="000404"/>
                </a:solidFill>
              </a:rPr>
              <a:t>                 </a:t>
            </a:r>
            <a:r>
              <a:rPr lang="en-US" altLang="zh-CN" sz="2000" b="1" i="1" dirty="0" err="1">
                <a:solidFill>
                  <a:srgbClr val="000404"/>
                </a:solidFill>
              </a:rPr>
              <a:t>50KB</a:t>
            </a:r>
            <a:r>
              <a:rPr lang="en-US" altLang="zh-CN" sz="2000" b="1" i="1" dirty="0">
                <a:solidFill>
                  <a:srgbClr val="000404"/>
                </a:solidFill>
              </a:rPr>
              <a:t>/</a:t>
            </a:r>
            <a:r>
              <a:rPr lang="en-US" altLang="zh-CN" sz="2000" b="1" i="1" dirty="0" err="1">
                <a:solidFill>
                  <a:srgbClr val="000404"/>
                </a:solidFill>
              </a:rPr>
              <a:t>2B</a:t>
            </a:r>
            <a:r>
              <a:rPr lang="en-US" altLang="zh-CN" sz="2000" b="1" i="1" dirty="0">
                <a:solidFill>
                  <a:srgbClr val="000404"/>
                </a:solidFill>
              </a:rPr>
              <a:t> = </a:t>
            </a:r>
            <a:r>
              <a:rPr lang="en-US" altLang="zh-CN" sz="2000" b="1" i="1" dirty="0" err="1">
                <a:solidFill>
                  <a:srgbClr val="000404"/>
                </a:solidFill>
              </a:rPr>
              <a:t>25K</a:t>
            </a:r>
            <a:r>
              <a:rPr lang="en-US" altLang="zh-CN" sz="2000" b="1" i="1" dirty="0">
                <a:solidFill>
                  <a:srgbClr val="000404"/>
                </a:solidFill>
              </a:rPr>
              <a:t> </a:t>
            </a:r>
          </a:p>
          <a:p>
            <a:pPr marL="742950" lvl="1" indent="-285750">
              <a:spcBef>
                <a:spcPct val="20000"/>
              </a:spcBef>
              <a:buClr>
                <a:schemeClr val="accent2"/>
              </a:buClr>
              <a:buSzPct val="85000"/>
            </a:pPr>
            <a:r>
              <a:rPr lang="en-US" altLang="zh-CN" sz="2000" b="1" dirty="0">
                <a:solidFill>
                  <a:srgbClr val="000404"/>
                </a:solidFill>
              </a:rPr>
              <a:t>   clock cycles per second for polling: </a:t>
            </a:r>
            <a:r>
              <a:rPr lang="en-US" altLang="zh-CN" sz="2000" b="1" dirty="0" err="1">
                <a:solidFill>
                  <a:srgbClr val="000404"/>
                </a:solidFill>
              </a:rPr>
              <a:t>25K×400cycles</a:t>
            </a:r>
            <a:endParaRPr lang="en-US" altLang="zh-CN" sz="2000" b="1" dirty="0">
              <a:solidFill>
                <a:srgbClr val="000404"/>
              </a:solidFill>
            </a:endParaRPr>
          </a:p>
          <a:p>
            <a:pPr marL="742950" lvl="1" indent="-285750">
              <a:spcBef>
                <a:spcPct val="20000"/>
              </a:spcBef>
              <a:buClr>
                <a:schemeClr val="accent2"/>
              </a:buClr>
              <a:buSzPct val="85000"/>
            </a:pPr>
            <a:r>
              <a:rPr lang="en-US" altLang="zh-CN" sz="2000" b="1" dirty="0">
                <a:solidFill>
                  <a:srgbClr val="000404"/>
                </a:solidFill>
              </a:rPr>
              <a:t>   Fraction of the processor clock cycles consumed:</a:t>
            </a:r>
            <a:r>
              <a:rPr lang="en-US" altLang="zh-CN" sz="1400" b="1" dirty="0">
                <a:solidFill>
                  <a:srgbClr val="000404"/>
                </a:solidFill>
              </a:rPr>
              <a:t>                   </a:t>
            </a:r>
            <a:endParaRPr lang="en-US" altLang="zh-CN" sz="1400" b="1" dirty="0">
              <a:solidFill>
                <a:srgbClr val="000404"/>
              </a:solidFill>
              <a:latin typeface="Times New Roman" pitchFamily="18" charset="0"/>
            </a:endParaRPr>
          </a:p>
        </p:txBody>
      </p:sp>
      <p:graphicFrame>
        <p:nvGraphicFramePr>
          <p:cNvPr id="211974" name="Object 6"/>
          <p:cNvGraphicFramePr>
            <a:graphicFrameLocks noChangeAspect="1"/>
          </p:cNvGraphicFramePr>
          <p:nvPr/>
        </p:nvGraphicFramePr>
        <p:xfrm>
          <a:off x="4310051" y="5429265"/>
          <a:ext cx="2714625" cy="733425"/>
        </p:xfrm>
        <a:graphic>
          <a:graphicData uri="http://schemas.openxmlformats.org/presentationml/2006/ole">
            <mc:AlternateContent xmlns:mc="http://schemas.openxmlformats.org/markup-compatibility/2006">
              <mc:Choice xmlns:v="urn:schemas-microsoft-com:vml" Requires="v">
                <p:oleObj spid="_x0000_s16401" name="Visio" r:id="rId5" imgW="955243" imgH="423977" progId="Visio.Drawing.11">
                  <p:embed/>
                </p:oleObj>
              </mc:Choice>
              <mc:Fallback>
                <p:oleObj name="Visio" r:id="rId5" imgW="955243" imgH="423977"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51" y="5429265"/>
                        <a:ext cx="27146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dissolve">
                                      <p:cBhvr>
                                        <p:cTn id="7" dur="500"/>
                                        <p:tgtEl>
                                          <p:spTgt spid="21197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1971"/>
                                        </p:tgtEl>
                                        <p:attrNameLst>
                                          <p:attrName>style.visibility</p:attrName>
                                        </p:attrNameLst>
                                      </p:cBhvr>
                                      <p:to>
                                        <p:strVal val="visible"/>
                                      </p:to>
                                    </p:set>
                                    <p:animEffect transition="in" filter="dissolve">
                                      <p:cBhvr>
                                        <p:cTn id="11" dur="500"/>
                                        <p:tgtEl>
                                          <p:spTgt spid="21197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11970"/>
                                        </p:tgtEl>
                                        <p:attrNameLst>
                                          <p:attrName>style.visibility</p:attrName>
                                        </p:attrNameLst>
                                      </p:cBhvr>
                                      <p:to>
                                        <p:strVal val="visible"/>
                                      </p:to>
                                    </p:set>
                                    <p:animEffect transition="in" filter="dissolve">
                                      <p:cBhvr>
                                        <p:cTn id="15" dur="500"/>
                                        <p:tgtEl>
                                          <p:spTgt spid="2119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1973"/>
                                        </p:tgtEl>
                                        <p:attrNameLst>
                                          <p:attrName>style.visibility</p:attrName>
                                        </p:attrNameLst>
                                      </p:cBhvr>
                                      <p:to>
                                        <p:strVal val="visible"/>
                                      </p:to>
                                    </p:set>
                                    <p:animEffect transition="in" filter="dissolve">
                                      <p:cBhvr>
                                        <p:cTn id="20" dur="500"/>
                                        <p:tgtEl>
                                          <p:spTgt spid="211973"/>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211974"/>
                                        </p:tgtEl>
                                        <p:attrNameLst>
                                          <p:attrName>style.visibility</p:attrName>
                                        </p:attrNameLst>
                                      </p:cBhvr>
                                      <p:to>
                                        <p:strVal val="visible"/>
                                      </p:to>
                                    </p:set>
                                    <p:animEffect transition="in" filter="dissolve">
                                      <p:cBhvr>
                                        <p:cTn id="24" dur="500"/>
                                        <p:tgtEl>
                                          <p:spTgt spid="211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utoUpdateAnimBg="0"/>
      <p:bldP spid="211972" grpId="0" autoUpdateAnimBg="0"/>
      <p:bldP spid="211973"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C6F478A-97C8-447B-9651-50AF95756093}" type="slidenum">
              <a:rPr lang="en-US" altLang="zh-CN"/>
              <a:pPr>
                <a:defRPr/>
              </a:pPr>
              <a:t>64</a:t>
            </a:fld>
            <a:endParaRPr lang="en-US" altLang="zh-CN"/>
          </a:p>
        </p:txBody>
      </p:sp>
      <p:sp>
        <p:nvSpPr>
          <p:cNvPr id="214018" name="Rectangle 2"/>
          <p:cNvSpPr>
            <a:spLocks noRot="1" noChangeArrowheads="1"/>
          </p:cNvSpPr>
          <p:nvPr/>
        </p:nvSpPr>
        <p:spPr bwMode="auto">
          <a:xfrm>
            <a:off x="2209800" y="928670"/>
            <a:ext cx="8458200" cy="2286000"/>
          </a:xfrm>
          <a:prstGeom prst="rect">
            <a:avLst/>
          </a:prstGeom>
          <a:noFill/>
          <a:ln w="9525">
            <a:noFill/>
            <a:miter lim="800000"/>
            <a:headEnd/>
            <a:tailEnd/>
          </a:ln>
          <a:effectLst/>
        </p:spPr>
        <p:txBody>
          <a:bodyPr/>
          <a:lstStyle/>
          <a:p>
            <a:pPr marL="742950" lvl="1" indent="-285750">
              <a:spcBef>
                <a:spcPct val="20000"/>
              </a:spcBef>
              <a:buClr>
                <a:schemeClr val="accent2"/>
              </a:buClr>
              <a:buSzPct val="85000"/>
              <a:buFont typeface="Wingdings" pitchFamily="2" charset="2"/>
              <a:buChar char=""/>
            </a:pPr>
            <a:r>
              <a:rPr lang="en-US" altLang="zh-CN" sz="1600" dirty="0">
                <a:solidFill>
                  <a:srgbClr val="0000FF"/>
                </a:solidFill>
              </a:rPr>
              <a:t> </a:t>
            </a:r>
            <a:r>
              <a:rPr lang="en-US" altLang="zh-CN" sz="2400" b="1" i="1" dirty="0">
                <a:solidFill>
                  <a:srgbClr val="0000FF"/>
                </a:solidFill>
                <a:latin typeface="Times New Roman" pitchFamily="18" charset="0"/>
              </a:rPr>
              <a:t>the hard disk:  </a:t>
            </a:r>
          </a:p>
          <a:p>
            <a:pPr marL="742950" lvl="1" indent="-285750">
              <a:spcBef>
                <a:spcPct val="20000"/>
              </a:spcBef>
              <a:buClr>
                <a:schemeClr val="accent2"/>
              </a:buClr>
              <a:buSzPct val="85000"/>
            </a:pPr>
            <a:r>
              <a:rPr lang="en-US" altLang="zh-CN" sz="1600" b="1" i="1" dirty="0">
                <a:solidFill>
                  <a:srgbClr val="000404"/>
                </a:solidFill>
                <a:latin typeface="Times New Roman" pitchFamily="18" charset="0"/>
              </a:rPr>
              <a:t> </a:t>
            </a:r>
            <a:r>
              <a:rPr lang="en-US" altLang="zh-CN" b="1" i="1" dirty="0">
                <a:solidFill>
                  <a:srgbClr val="000404"/>
                </a:solidFill>
              </a:rPr>
              <a:t>The number of polling access per second :  </a:t>
            </a:r>
            <a:r>
              <a:rPr lang="en-US" altLang="zh-CN" b="1" i="1" dirty="0" err="1">
                <a:solidFill>
                  <a:srgbClr val="000404"/>
                </a:solidFill>
              </a:rPr>
              <a:t>4MB</a:t>
            </a:r>
            <a:r>
              <a:rPr lang="en-US" altLang="zh-CN" b="1" i="1" dirty="0">
                <a:solidFill>
                  <a:srgbClr val="000404"/>
                </a:solidFill>
              </a:rPr>
              <a:t>/</a:t>
            </a:r>
            <a:r>
              <a:rPr lang="en-US" altLang="zh-CN" b="1" i="1" dirty="0" err="1">
                <a:solidFill>
                  <a:srgbClr val="000404"/>
                </a:solidFill>
              </a:rPr>
              <a:t>16B</a:t>
            </a:r>
            <a:r>
              <a:rPr lang="en-US" altLang="zh-CN" b="1" i="1" dirty="0">
                <a:solidFill>
                  <a:srgbClr val="000404"/>
                </a:solidFill>
              </a:rPr>
              <a:t> = </a:t>
            </a:r>
            <a:r>
              <a:rPr lang="en-US" altLang="zh-CN" b="1" i="1" dirty="0" err="1">
                <a:solidFill>
                  <a:srgbClr val="000404"/>
                </a:solidFill>
              </a:rPr>
              <a:t>250K</a:t>
            </a:r>
            <a:r>
              <a:rPr lang="en-US" altLang="zh-CN" b="1" i="1" dirty="0">
                <a:solidFill>
                  <a:srgbClr val="000404"/>
                </a:solidFill>
              </a:rPr>
              <a:t> </a:t>
            </a:r>
          </a:p>
          <a:p>
            <a:pPr marL="742950" lvl="1" indent="-285750">
              <a:spcBef>
                <a:spcPct val="20000"/>
              </a:spcBef>
              <a:buClr>
                <a:schemeClr val="accent2"/>
              </a:buClr>
              <a:buSzPct val="85000"/>
            </a:pPr>
            <a:r>
              <a:rPr lang="en-US" altLang="zh-CN" b="1" dirty="0">
                <a:solidFill>
                  <a:srgbClr val="000404"/>
                </a:solidFill>
              </a:rPr>
              <a:t>     Clock cycles per second for polling = </a:t>
            </a:r>
            <a:r>
              <a:rPr lang="en-US" altLang="zh-CN" b="1" dirty="0" err="1">
                <a:solidFill>
                  <a:srgbClr val="000404"/>
                </a:solidFill>
              </a:rPr>
              <a:t>250K×400</a:t>
            </a:r>
            <a:endParaRPr lang="en-US" altLang="zh-CN" b="1" dirty="0">
              <a:solidFill>
                <a:srgbClr val="000404"/>
              </a:solidFill>
            </a:endParaRPr>
          </a:p>
          <a:p>
            <a:pPr marL="742950" lvl="1" indent="-285750">
              <a:spcBef>
                <a:spcPct val="20000"/>
              </a:spcBef>
              <a:buClr>
                <a:schemeClr val="accent2"/>
              </a:buClr>
              <a:buSzPct val="85000"/>
            </a:pPr>
            <a:r>
              <a:rPr lang="en-US" altLang="zh-CN" b="1" dirty="0">
                <a:solidFill>
                  <a:srgbClr val="000404"/>
                </a:solidFill>
              </a:rPr>
              <a:t>     Fraction of the processor clock cycles consumed:</a:t>
            </a:r>
            <a:r>
              <a:rPr lang="en-US" altLang="zh-CN" sz="1200" b="1" dirty="0">
                <a:solidFill>
                  <a:srgbClr val="000404"/>
                </a:solidFill>
              </a:rPr>
              <a:t>                   </a:t>
            </a:r>
            <a:endParaRPr lang="en-US" altLang="zh-CN" sz="1200" b="1" dirty="0">
              <a:solidFill>
                <a:srgbClr val="000404"/>
              </a:solidFill>
              <a:latin typeface="Times New Roman" pitchFamily="18" charset="0"/>
            </a:endParaRPr>
          </a:p>
        </p:txBody>
      </p:sp>
      <p:graphicFrame>
        <p:nvGraphicFramePr>
          <p:cNvPr id="214019" name="Object 3"/>
          <p:cNvGraphicFramePr>
            <a:graphicFrameLocks noChangeAspect="1"/>
          </p:cNvGraphicFramePr>
          <p:nvPr/>
        </p:nvGraphicFramePr>
        <p:xfrm>
          <a:off x="3962400" y="2492375"/>
          <a:ext cx="2776542" cy="765530"/>
        </p:xfrm>
        <a:graphic>
          <a:graphicData uri="http://schemas.openxmlformats.org/presentationml/2006/ole">
            <mc:AlternateContent xmlns:mc="http://schemas.openxmlformats.org/markup-compatibility/2006">
              <mc:Choice xmlns:v="urn:schemas-microsoft-com:vml" Requires="v">
                <p:oleObj spid="_x0000_s17417" name="Visio" r:id="rId4" imgW="1001878" imgH="366979" progId="Visio.Drawing.11">
                  <p:embed/>
                </p:oleObj>
              </mc:Choice>
              <mc:Fallback>
                <p:oleObj name="Visio" r:id="rId4" imgW="1001878" imgH="366979"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492375"/>
                        <a:ext cx="2776542" cy="76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20" name="Text Box 4"/>
          <p:cNvSpPr txBox="1">
            <a:spLocks noChangeArrowheads="1"/>
          </p:cNvSpPr>
          <p:nvPr/>
        </p:nvSpPr>
        <p:spPr bwMode="auto">
          <a:xfrm>
            <a:off x="1847850" y="5157789"/>
            <a:ext cx="8496300" cy="1015663"/>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000404"/>
                </a:solidFill>
              </a:rPr>
              <a:t>Clearly, polling can be used for the mouse without much performance impact on the processor, but it is unacceptable for a hard disk on this machine. </a:t>
            </a:r>
          </a:p>
        </p:txBody>
      </p:sp>
      <p:sp>
        <p:nvSpPr>
          <p:cNvPr id="119814" name="Text Box 5"/>
          <p:cNvSpPr txBox="1">
            <a:spLocks noChangeArrowheads="1"/>
          </p:cNvSpPr>
          <p:nvPr/>
        </p:nvSpPr>
        <p:spPr bwMode="auto">
          <a:xfrm>
            <a:off x="2514600" y="3284538"/>
            <a:ext cx="6705600" cy="1785104"/>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000404"/>
                </a:solidFill>
              </a:rPr>
              <a:t>Now, let’s put three fractions together:</a:t>
            </a:r>
          </a:p>
          <a:p>
            <a:pPr>
              <a:spcBef>
                <a:spcPct val="50000"/>
              </a:spcBef>
            </a:pPr>
            <a:r>
              <a:rPr lang="en-US" altLang="zh-CN" sz="2000" b="1" dirty="0">
                <a:solidFill>
                  <a:srgbClr val="000404"/>
                </a:solidFill>
              </a:rPr>
              <a:t>    Mouse:           0.002%</a:t>
            </a:r>
          </a:p>
          <a:p>
            <a:pPr>
              <a:spcBef>
                <a:spcPct val="50000"/>
              </a:spcBef>
            </a:pPr>
            <a:r>
              <a:rPr lang="en-US" altLang="zh-CN" sz="2000" b="1" dirty="0">
                <a:solidFill>
                  <a:srgbClr val="000404"/>
                </a:solidFill>
              </a:rPr>
              <a:t>    Floppy disk:   2%</a:t>
            </a:r>
          </a:p>
          <a:p>
            <a:pPr>
              <a:spcBef>
                <a:spcPct val="50000"/>
              </a:spcBef>
            </a:pPr>
            <a:r>
              <a:rPr lang="en-US" altLang="zh-CN" sz="2000" b="1" dirty="0">
                <a:solidFill>
                  <a:srgbClr val="000404"/>
                </a:solidFill>
              </a:rPr>
              <a:t>    Hard disk:      20%</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dissolve">
                                      <p:cBhvr>
                                        <p:cTn id="7" dur="500"/>
                                        <p:tgtEl>
                                          <p:spTgt spid="21401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14019"/>
                                        </p:tgtEl>
                                        <p:attrNameLst>
                                          <p:attrName>style.visibility</p:attrName>
                                        </p:attrNameLst>
                                      </p:cBhvr>
                                      <p:to>
                                        <p:strVal val="visible"/>
                                      </p:to>
                                    </p:set>
                                    <p:animEffect transition="in" filter="dissolve">
                                      <p:cBhvr>
                                        <p:cTn id="11" dur="500"/>
                                        <p:tgtEl>
                                          <p:spTgt spid="2140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14020"/>
                                        </p:tgtEl>
                                        <p:attrNameLst>
                                          <p:attrName>style.visibility</p:attrName>
                                        </p:attrNameLst>
                                      </p:cBhvr>
                                      <p:to>
                                        <p:strVal val="visible"/>
                                      </p:to>
                                    </p:set>
                                    <p:animEffect transition="in" filter="dissolve">
                                      <p:cBhvr>
                                        <p:cTn id="16" dur="5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P spid="21402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body" sz="half" idx="1"/>
          </p:nvPr>
        </p:nvSpPr>
        <p:spPr>
          <a:xfrm>
            <a:off x="1825626" y="428604"/>
            <a:ext cx="8842375" cy="3509978"/>
          </a:xfrm>
        </p:spPr>
        <p:txBody>
          <a:bodyPr/>
          <a:lstStyle/>
          <a:p>
            <a:pPr eaLnBrk="1" hangingPunct="1">
              <a:buFont typeface="Wingdings" pitchFamily="2" charset="2"/>
              <a:buNone/>
            </a:pPr>
            <a:r>
              <a:rPr lang="en-US" altLang="zh-CN" dirty="0"/>
              <a:t> </a:t>
            </a:r>
            <a:r>
              <a:rPr lang="en-US" altLang="zh-CN" sz="3600" dirty="0">
                <a:solidFill>
                  <a:srgbClr val="FF3300"/>
                </a:solidFill>
              </a:rPr>
              <a:t>     </a:t>
            </a:r>
            <a:r>
              <a:rPr lang="en-US" altLang="zh-CN" sz="3600" b="1" dirty="0">
                <a:solidFill>
                  <a:srgbClr val="FF3300"/>
                </a:solidFill>
              </a:rPr>
              <a:t>              </a:t>
            </a:r>
            <a:r>
              <a:rPr lang="en-US" altLang="zh-CN" sz="2400" b="1" dirty="0">
                <a:solidFill>
                  <a:srgbClr val="FF3300"/>
                </a:solidFill>
              </a:rPr>
              <a:t>Suppose</a:t>
            </a:r>
            <a:r>
              <a:rPr lang="en-US" altLang="zh-CN" sz="2400" b="1" dirty="0">
                <a:solidFill>
                  <a:srgbClr val="000404"/>
                </a:solidFill>
              </a:rPr>
              <a:t> we have the same hard disk and processor we used in the former example, but we used interrupt-driven I/O. The overhead for each transfer, including the interrupt, is 500 clock cycles. Find the fraction of the processor consumed if the hard disk is only transferring data 5% of the time.</a:t>
            </a:r>
          </a:p>
          <a:p>
            <a:pPr eaLnBrk="1" hangingPunct="1">
              <a:buFont typeface="Wingdings" pitchFamily="2" charset="2"/>
              <a:buNone/>
            </a:pPr>
            <a:r>
              <a:rPr lang="en-US" altLang="zh-CN" b="1" dirty="0">
                <a:solidFill>
                  <a:srgbClr val="000404"/>
                </a:solidFill>
              </a:rPr>
              <a:t>     </a:t>
            </a:r>
          </a:p>
        </p:txBody>
      </p:sp>
      <p:graphicFrame>
        <p:nvGraphicFramePr>
          <p:cNvPr id="216068" name="Object 4"/>
          <p:cNvGraphicFramePr>
            <a:graphicFrameLocks noGrp="1" noChangeAspect="1"/>
          </p:cNvGraphicFramePr>
          <p:nvPr>
            <p:ph sz="half" idx="2"/>
          </p:nvPr>
        </p:nvGraphicFramePr>
        <p:xfrm>
          <a:off x="4767263" y="5516563"/>
          <a:ext cx="2206625" cy="808037"/>
        </p:xfrm>
        <a:graphic>
          <a:graphicData uri="http://schemas.openxmlformats.org/presentationml/2006/ole">
            <mc:AlternateContent xmlns:mc="http://schemas.openxmlformats.org/markup-compatibility/2006">
              <mc:Choice xmlns:v="urn:schemas-microsoft-com:vml" Requires="v">
                <p:oleObj spid="_x0000_s18441" name="Visio" r:id="rId4" imgW="1001878" imgH="366979" progId="Visio.Drawing.11">
                  <p:embed/>
                </p:oleObj>
              </mc:Choice>
              <mc:Fallback>
                <p:oleObj name="Visio" r:id="rId4" imgW="1001878" imgH="36697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263" y="5516563"/>
                        <a:ext cx="2206625"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CE95BB46-C315-4A41-8A2C-C4AA698D3F33}" type="slidenum">
              <a:rPr lang="en-US" altLang="zh-CN"/>
              <a:pPr>
                <a:defRPr/>
              </a:pPr>
              <a:t>65</a:t>
            </a:fld>
            <a:endParaRPr lang="en-US" altLang="zh-CN"/>
          </a:p>
        </p:txBody>
      </p:sp>
      <p:sp>
        <p:nvSpPr>
          <p:cNvPr id="216067" name="Text Box 3"/>
          <p:cNvSpPr txBox="1">
            <a:spLocks noChangeArrowheads="1"/>
          </p:cNvSpPr>
          <p:nvPr/>
        </p:nvSpPr>
        <p:spPr bwMode="auto">
          <a:xfrm>
            <a:off x="1703388" y="3214687"/>
            <a:ext cx="8964612" cy="2086725"/>
          </a:xfrm>
          <a:prstGeom prst="rect">
            <a:avLst/>
          </a:prstGeom>
          <a:noFill/>
          <a:ln w="9525">
            <a:noFill/>
            <a:miter lim="800000"/>
            <a:headEnd/>
            <a:tailEnd/>
          </a:ln>
          <a:effectLst/>
        </p:spPr>
        <p:txBody>
          <a:bodyPr>
            <a:spAutoFit/>
          </a:bodyPr>
          <a:lstStyle/>
          <a:p>
            <a:pPr>
              <a:spcBef>
                <a:spcPct val="20000"/>
              </a:spcBef>
              <a:buClr>
                <a:schemeClr val="hlink"/>
              </a:buClr>
              <a:buSzPct val="75000"/>
              <a:buFont typeface="Wingdings" pitchFamily="2" charset="2"/>
              <a:buNone/>
            </a:pPr>
            <a:r>
              <a:rPr lang="en-US" altLang="zh-CN" sz="2400" b="1" dirty="0">
                <a:solidFill>
                  <a:schemeClr val="hlink"/>
                </a:solidFill>
              </a:rPr>
              <a:t>Answer:</a:t>
            </a:r>
            <a:r>
              <a:rPr lang="en-US" altLang="zh-CN" sz="2400" b="1" dirty="0">
                <a:solidFill>
                  <a:srgbClr val="000404"/>
                </a:solidFill>
              </a:rPr>
              <a:t>  First, we assume the disk is </a:t>
            </a:r>
            <a:r>
              <a:rPr lang="en-US" altLang="zh-CN" sz="2400" b="1" dirty="0">
                <a:solidFill>
                  <a:srgbClr val="FF3300"/>
                </a:solidFill>
              </a:rPr>
              <a:t>transferring data 100%</a:t>
            </a:r>
            <a:r>
              <a:rPr lang="en-US" altLang="zh-CN" sz="2400" b="1" dirty="0">
                <a:solidFill>
                  <a:srgbClr val="000404"/>
                </a:solidFill>
              </a:rPr>
              <a:t> of the time. </a:t>
            </a:r>
            <a:r>
              <a:rPr lang="en-US" altLang="zh-CN" sz="2200" b="1" dirty="0">
                <a:solidFill>
                  <a:srgbClr val="000404"/>
                </a:solidFill>
              </a:rPr>
              <a:t>So, the interrupt rate is the same as the polling rate. </a:t>
            </a:r>
          </a:p>
          <a:p>
            <a:pPr marL="190500" lvl="1" indent="484188">
              <a:spcBef>
                <a:spcPct val="20000"/>
              </a:spcBef>
              <a:buClr>
                <a:schemeClr val="hlink"/>
              </a:buClr>
              <a:buSzPct val="75000"/>
            </a:pPr>
            <a:r>
              <a:rPr lang="en-US" altLang="zh-CN" sz="2400" b="1" dirty="0">
                <a:solidFill>
                  <a:srgbClr val="000404"/>
                </a:solidFill>
              </a:rPr>
              <a:t>C</a:t>
            </a:r>
            <a:r>
              <a:rPr lang="en-US" altLang="zh-CN" sz="2400" b="1" i="1" dirty="0">
                <a:solidFill>
                  <a:srgbClr val="000404"/>
                </a:solidFill>
              </a:rPr>
              <a:t>ycles per second for disk is:</a:t>
            </a:r>
          </a:p>
          <a:p>
            <a:pPr>
              <a:spcBef>
                <a:spcPct val="20000"/>
              </a:spcBef>
              <a:buClr>
                <a:schemeClr val="hlink"/>
              </a:buClr>
              <a:buSzPct val="75000"/>
              <a:buFont typeface="Wingdings" pitchFamily="2" charset="2"/>
              <a:buNone/>
            </a:pPr>
            <a:r>
              <a:rPr lang="en-US" altLang="zh-CN" sz="2400" b="1" i="1" dirty="0">
                <a:solidFill>
                  <a:srgbClr val="000404"/>
                </a:solidFill>
              </a:rPr>
              <a:t>               </a:t>
            </a:r>
            <a:r>
              <a:rPr lang="en-US" altLang="zh-CN" sz="2400" b="1" i="1" dirty="0" err="1">
                <a:solidFill>
                  <a:srgbClr val="000404"/>
                </a:solidFill>
              </a:rPr>
              <a:t>250K×500</a:t>
            </a:r>
            <a:r>
              <a:rPr lang="en-US" altLang="zh-CN" sz="2400" b="1" i="1" dirty="0">
                <a:solidFill>
                  <a:srgbClr val="000404"/>
                </a:solidFill>
              </a:rPr>
              <a:t>=</a:t>
            </a:r>
            <a:r>
              <a:rPr lang="en-US" altLang="zh-CN" sz="2400" b="1" i="1" dirty="0" err="1">
                <a:solidFill>
                  <a:srgbClr val="000404"/>
                </a:solidFill>
              </a:rPr>
              <a:t>125×10</a:t>
            </a:r>
            <a:r>
              <a:rPr lang="en-US" altLang="zh-CN" sz="2400" b="1" i="1" baseline="30000" dirty="0" err="1">
                <a:solidFill>
                  <a:srgbClr val="000404"/>
                </a:solidFill>
              </a:rPr>
              <a:t>6</a:t>
            </a:r>
            <a:r>
              <a:rPr lang="en-US" altLang="zh-CN" sz="2400" b="1" i="1" dirty="0" err="1">
                <a:solidFill>
                  <a:srgbClr val="000404"/>
                </a:solidFill>
              </a:rPr>
              <a:t>cycles</a:t>
            </a:r>
            <a:r>
              <a:rPr lang="en-US" altLang="zh-CN" sz="2400" b="1" i="1" dirty="0">
                <a:solidFill>
                  <a:srgbClr val="000404"/>
                </a:solidFill>
              </a:rPr>
              <a:t> per second </a:t>
            </a:r>
            <a:r>
              <a:rPr lang="en-US" altLang="zh-CN" sz="2400" b="1" dirty="0">
                <a:solidFill>
                  <a:srgbClr val="000404"/>
                </a:solidFill>
              </a:rPr>
              <a:t>Fraction of the processor consumed during a transfer is:</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16068"/>
                                        </p:tgtEl>
                                        <p:attrNameLst>
                                          <p:attrName>style.visibility</p:attrName>
                                        </p:attrNameLst>
                                      </p:cBhvr>
                                      <p:to>
                                        <p:strVal val="visible"/>
                                      </p:to>
                                    </p:set>
                                    <p:animEffect transition="in" filter="dissolve">
                                      <p:cBhvr>
                                        <p:cTn id="7" dur="500"/>
                                        <p:tgtEl>
                                          <p:spTgt spid="21606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6067"/>
                                        </p:tgtEl>
                                        <p:attrNameLst>
                                          <p:attrName>style.visibility</p:attrName>
                                        </p:attrNameLst>
                                      </p:cBhvr>
                                      <p:to>
                                        <p:strVal val="visible"/>
                                      </p:to>
                                    </p:set>
                                    <p:animEffect transition="in" filter="dissolve">
                                      <p:cBhvr>
                                        <p:cTn id="11" dur="500"/>
                                        <p:tgtEl>
                                          <p:spTgt spid="216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13C527C-B347-408A-B554-B59B7009BBA3}" type="slidenum">
              <a:rPr lang="en-US" altLang="zh-CN"/>
              <a:pPr>
                <a:defRPr/>
              </a:pPr>
              <a:t>66</a:t>
            </a:fld>
            <a:endParaRPr lang="en-US" altLang="zh-CN"/>
          </a:p>
        </p:txBody>
      </p:sp>
      <p:sp>
        <p:nvSpPr>
          <p:cNvPr id="218114" name="Text Box 2"/>
          <p:cNvSpPr txBox="1">
            <a:spLocks noChangeArrowheads="1"/>
          </p:cNvSpPr>
          <p:nvPr/>
        </p:nvSpPr>
        <p:spPr bwMode="auto">
          <a:xfrm>
            <a:off x="2238348" y="1357299"/>
            <a:ext cx="8077200" cy="3637919"/>
          </a:xfrm>
          <a:prstGeom prst="rect">
            <a:avLst/>
          </a:prstGeom>
          <a:noFill/>
          <a:ln w="9525">
            <a:noFill/>
            <a:miter lim="800000"/>
            <a:headEnd/>
            <a:tailEnd/>
          </a:ln>
          <a:effectLst/>
        </p:spPr>
        <p:txBody>
          <a:bodyPr>
            <a:spAutoFit/>
          </a:bodyPr>
          <a:lstStyle/>
          <a:p>
            <a:pPr indent="377825">
              <a:spcBef>
                <a:spcPct val="20000"/>
              </a:spcBef>
              <a:buClr>
                <a:schemeClr val="hlink"/>
              </a:buClr>
              <a:buSzPct val="75000"/>
            </a:pPr>
            <a:r>
              <a:rPr lang="en-US" altLang="zh-CN" dirty="0"/>
              <a:t> </a:t>
            </a:r>
            <a:r>
              <a:rPr lang="en-US" altLang="zh-CN" sz="2400" b="1" dirty="0" err="1">
                <a:solidFill>
                  <a:srgbClr val="000404"/>
                </a:solidFill>
              </a:rPr>
              <a:t>Now,we</a:t>
            </a:r>
            <a:r>
              <a:rPr lang="en-US" altLang="zh-CN" sz="2400" b="1" dirty="0">
                <a:solidFill>
                  <a:srgbClr val="000404"/>
                </a:solidFill>
              </a:rPr>
              <a:t> assume that the disk is only transferring data 5% of the </a:t>
            </a:r>
            <a:r>
              <a:rPr lang="en-US" altLang="zh-CN" sz="2400" b="1" dirty="0" err="1">
                <a:solidFill>
                  <a:srgbClr val="000404"/>
                </a:solidFill>
              </a:rPr>
              <a:t>time.The</a:t>
            </a:r>
            <a:r>
              <a:rPr lang="en-US" altLang="zh-CN" sz="2400" b="1" dirty="0">
                <a:solidFill>
                  <a:srgbClr val="000404"/>
                </a:solidFill>
              </a:rPr>
              <a:t> fraction of the processor time consumed on average is:  </a:t>
            </a:r>
          </a:p>
          <a:p>
            <a:pPr indent="377825">
              <a:spcBef>
                <a:spcPct val="20000"/>
              </a:spcBef>
              <a:buClr>
                <a:schemeClr val="hlink"/>
              </a:buClr>
              <a:buSzPct val="75000"/>
            </a:pPr>
            <a:r>
              <a:rPr lang="en-US" altLang="zh-CN" sz="2400" b="1" dirty="0">
                <a:solidFill>
                  <a:srgbClr val="000404"/>
                </a:solidFill>
              </a:rPr>
              <a:t>               </a:t>
            </a:r>
            <a:r>
              <a:rPr lang="en-US" altLang="zh-CN" sz="2400" b="1" i="1" dirty="0">
                <a:solidFill>
                  <a:srgbClr val="000404"/>
                </a:solidFill>
              </a:rPr>
              <a:t>25%×5%=1.25%</a:t>
            </a:r>
          </a:p>
          <a:p>
            <a:pPr indent="377825">
              <a:spcBef>
                <a:spcPct val="20000"/>
              </a:spcBef>
              <a:buClr>
                <a:schemeClr val="hlink"/>
              </a:buClr>
              <a:buSzPct val="75000"/>
            </a:pPr>
            <a:endParaRPr lang="en-US" altLang="zh-CN" sz="2400" b="1" dirty="0">
              <a:solidFill>
                <a:srgbClr val="000404"/>
              </a:solidFill>
            </a:endParaRPr>
          </a:p>
          <a:p>
            <a:pPr indent="377825">
              <a:spcBef>
                <a:spcPct val="20000"/>
              </a:spcBef>
              <a:buClr>
                <a:schemeClr val="hlink"/>
              </a:buClr>
              <a:buSzPct val="75000"/>
            </a:pPr>
            <a:r>
              <a:rPr lang="en-US" altLang="zh-CN" sz="2400" b="1" dirty="0">
                <a:solidFill>
                  <a:srgbClr val="000404"/>
                </a:solidFill>
              </a:rPr>
              <a:t>As we can see, no CPU time is needed when an interrupt-driven I/O device is not actually transferring. This is the major advantage of an interrupt-driven interface versus polling.</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8114"/>
                                        </p:tgtEl>
                                        <p:attrNameLst>
                                          <p:attrName>style.visibility</p:attrName>
                                        </p:attrNameLst>
                                      </p:cBhvr>
                                      <p:to>
                                        <p:strVal val="visible"/>
                                      </p:to>
                                    </p:set>
                                    <p:animEffect transition="in" filter="dissolve">
                                      <p:cBhvr>
                                        <p:cTn id="7" dur="500"/>
                                        <p:tgtEl>
                                          <p:spTgt spid="218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Comic Sans MS" pitchFamily="66" charset="0"/>
              </a:rPr>
              <a:t> Overhead of I/O Using DMA</a:t>
            </a:r>
            <a:endParaRPr lang="zh-CN" altLang="en-US" dirty="0"/>
          </a:p>
        </p:txBody>
      </p:sp>
      <p:sp>
        <p:nvSpPr>
          <p:cNvPr id="122882" name="Rectangle 2"/>
          <p:cNvSpPr>
            <a:spLocks noGrp="1" noRot="1" noChangeArrowheads="1"/>
          </p:cNvSpPr>
          <p:nvPr>
            <p:ph idx="1"/>
          </p:nvPr>
        </p:nvSpPr>
        <p:spPr/>
        <p:txBody>
          <a:bodyPr/>
          <a:lstStyle/>
          <a:p>
            <a:pPr eaLnBrk="1" hangingPunct="1">
              <a:lnSpc>
                <a:spcPct val="90000"/>
              </a:lnSpc>
              <a:buFont typeface="Wingdings" pitchFamily="2" charset="2"/>
              <a:buNone/>
            </a:pPr>
            <a:r>
              <a:rPr lang="en-US" altLang="zh-CN" sz="2800" b="1" dirty="0">
                <a:solidFill>
                  <a:srgbClr val="FF3300"/>
                </a:solidFill>
              </a:rPr>
              <a:t>Suppose</a:t>
            </a:r>
            <a:r>
              <a:rPr lang="en-US" altLang="zh-CN" sz="2800" b="1" dirty="0">
                <a:solidFill>
                  <a:srgbClr val="000404"/>
                </a:solidFill>
              </a:rPr>
              <a:t> </a:t>
            </a:r>
            <a:r>
              <a:rPr lang="en-US" altLang="zh-CN" sz="2800" dirty="0">
                <a:solidFill>
                  <a:srgbClr val="0000FF"/>
                </a:solidFill>
              </a:rPr>
              <a:t>we have the same hard disk and  processor we used in the former example. </a:t>
            </a:r>
          </a:p>
          <a:p>
            <a:pPr marL="533400" lvl="1" indent="419100">
              <a:lnSpc>
                <a:spcPct val="90000"/>
              </a:lnSpc>
              <a:buNone/>
            </a:pPr>
            <a:r>
              <a:rPr lang="en-US" altLang="zh-CN" sz="2400" b="1" dirty="0">
                <a:solidFill>
                  <a:srgbClr val="000404"/>
                </a:solidFill>
              </a:rPr>
              <a:t>Assume that the initial setup of a DMA transfer takes 1000 clock cycles for the processor, and assume the handling of the interrupt at DMA completion requires 500 clock cycles for the processor. </a:t>
            </a:r>
          </a:p>
          <a:p>
            <a:pPr marL="533400" lvl="1" indent="419100">
              <a:lnSpc>
                <a:spcPct val="90000"/>
              </a:lnSpc>
              <a:buNone/>
            </a:pPr>
            <a:r>
              <a:rPr lang="en-US" altLang="zh-CN" sz="2400" b="1" dirty="0">
                <a:solidFill>
                  <a:srgbClr val="000404"/>
                </a:solidFill>
              </a:rPr>
              <a:t>The hard disk has a transfer rate of </a:t>
            </a:r>
            <a:r>
              <a:rPr lang="en-US" altLang="zh-CN" sz="2400" b="1" dirty="0" err="1">
                <a:solidFill>
                  <a:srgbClr val="000404"/>
                </a:solidFill>
              </a:rPr>
              <a:t>4MB</a:t>
            </a:r>
            <a:r>
              <a:rPr lang="en-US" altLang="zh-CN" sz="2400" b="1" dirty="0">
                <a:solidFill>
                  <a:srgbClr val="000404"/>
                </a:solidFill>
              </a:rPr>
              <a:t>/sec and uses DMA. The average transfer from disk is 8 KB. Assume the disk is actively transferring 100% of the time. </a:t>
            </a:r>
          </a:p>
          <a:p>
            <a:pPr marL="533400" lvl="1" indent="419100">
              <a:lnSpc>
                <a:spcPct val="90000"/>
              </a:lnSpc>
              <a:buNone/>
            </a:pPr>
            <a:r>
              <a:rPr lang="en-US" altLang="zh-CN" sz="2400" b="1" dirty="0">
                <a:solidFill>
                  <a:srgbClr val="FF3300"/>
                </a:solidFill>
              </a:rPr>
              <a:t>Please find</a:t>
            </a:r>
            <a:r>
              <a:rPr lang="en-US" altLang="zh-CN" sz="2400" b="1" dirty="0">
                <a:solidFill>
                  <a:srgbClr val="000404"/>
                </a:solidFill>
              </a:rPr>
              <a:t> what fraction of the processor time is consumed.</a:t>
            </a:r>
          </a:p>
        </p:txBody>
      </p:sp>
      <p:sp>
        <p:nvSpPr>
          <p:cNvPr id="5"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6E96646-D83D-42FE-9BB2-500374BF2A37}" type="slidenum">
              <a:rPr lang="en-US" altLang="zh-CN"/>
              <a:pPr>
                <a:defRPr/>
              </a:pPr>
              <a:t>67</a:t>
            </a:fld>
            <a:endParaRPr lang="en-US" altLang="zh-CN"/>
          </a:p>
        </p:txBody>
      </p:sp>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rrowheads="1"/>
          </p:cNvSpPr>
          <p:nvPr>
            <p:ph type="title"/>
          </p:nvPr>
        </p:nvSpPr>
        <p:spPr>
          <a:xfrm>
            <a:off x="1825626" y="1000108"/>
            <a:ext cx="8537575" cy="149226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en-US" altLang="zh-CN" sz="2400" dirty="0">
                <a:solidFill>
                  <a:schemeClr val="hlink"/>
                </a:solidFill>
              </a:rPr>
              <a:t>     </a:t>
            </a:r>
            <a:r>
              <a:rPr lang="en-US" altLang="zh-CN" sz="2400" dirty="0">
                <a:solidFill>
                  <a:srgbClr val="000404"/>
                </a:solidFill>
              </a:rPr>
              <a:t>Time for each </a:t>
            </a:r>
            <a:r>
              <a:rPr lang="en-US" altLang="zh-CN" sz="2400" dirty="0" err="1">
                <a:solidFill>
                  <a:srgbClr val="000404"/>
                </a:solidFill>
              </a:rPr>
              <a:t>8KB</a:t>
            </a:r>
            <a:r>
              <a:rPr lang="en-US" altLang="zh-CN" sz="2400" dirty="0">
                <a:solidFill>
                  <a:srgbClr val="000404"/>
                </a:solidFill>
              </a:rPr>
              <a:t> transfer is:</a:t>
            </a:r>
            <a:br>
              <a:rPr lang="en-US" altLang="zh-CN" sz="2400" dirty="0">
                <a:solidFill>
                  <a:srgbClr val="000404"/>
                </a:solidFill>
              </a:rPr>
            </a:br>
            <a:r>
              <a:rPr lang="en-US" altLang="zh-CN" sz="2400" dirty="0">
                <a:solidFill>
                  <a:srgbClr val="000404"/>
                </a:solidFill>
              </a:rPr>
              <a:t>         </a:t>
            </a:r>
            <a:r>
              <a:rPr lang="en-US" altLang="zh-CN" sz="2400" i="1" dirty="0" err="1">
                <a:solidFill>
                  <a:srgbClr val="000404"/>
                </a:solidFill>
              </a:rPr>
              <a:t>8KB</a:t>
            </a:r>
            <a:r>
              <a:rPr lang="en-US" altLang="zh-CN" sz="2400" i="1" dirty="0">
                <a:solidFill>
                  <a:srgbClr val="000404"/>
                </a:solidFill>
              </a:rPr>
              <a:t>/(</a:t>
            </a:r>
            <a:r>
              <a:rPr lang="en-US" altLang="zh-CN" sz="2400" i="1" dirty="0" err="1">
                <a:solidFill>
                  <a:srgbClr val="000404"/>
                </a:solidFill>
              </a:rPr>
              <a:t>4MB</a:t>
            </a:r>
            <a:r>
              <a:rPr lang="en-US" altLang="zh-CN" sz="2400" i="1" dirty="0">
                <a:solidFill>
                  <a:srgbClr val="000404"/>
                </a:solidFill>
              </a:rPr>
              <a:t>/second)=2×10</a:t>
            </a:r>
            <a:r>
              <a:rPr lang="en-US" altLang="zh-CN" sz="2400" i="1" baseline="30000" dirty="0">
                <a:solidFill>
                  <a:srgbClr val="000404"/>
                </a:solidFill>
              </a:rPr>
              <a:t>-</a:t>
            </a:r>
            <a:r>
              <a:rPr lang="en-US" altLang="zh-CN" sz="2400" i="1" baseline="30000" dirty="0" err="1">
                <a:solidFill>
                  <a:srgbClr val="000404"/>
                </a:solidFill>
              </a:rPr>
              <a:t>3</a:t>
            </a:r>
            <a:r>
              <a:rPr lang="en-US" altLang="zh-CN" sz="2400" i="1" dirty="0" err="1">
                <a:solidFill>
                  <a:srgbClr val="000404"/>
                </a:solidFill>
              </a:rPr>
              <a:t>seconds</a:t>
            </a:r>
            <a:r>
              <a:rPr lang="en-US" altLang="zh-CN" sz="2400" i="1" dirty="0">
                <a:solidFill>
                  <a:srgbClr val="000404"/>
                </a:solidFill>
              </a:rPr>
              <a:t>.</a:t>
            </a:r>
            <a:br>
              <a:rPr lang="en-US" altLang="zh-CN" sz="2400" i="1" dirty="0">
                <a:solidFill>
                  <a:srgbClr val="000404"/>
                </a:solidFill>
              </a:rPr>
            </a:br>
            <a:r>
              <a:rPr lang="en-US" altLang="zh-CN" sz="2400" i="1" dirty="0">
                <a:solidFill>
                  <a:srgbClr val="000404"/>
                </a:solidFill>
              </a:rPr>
              <a:t>     </a:t>
            </a:r>
            <a:r>
              <a:rPr lang="en-US" altLang="zh-CN" sz="2400" dirty="0">
                <a:solidFill>
                  <a:srgbClr val="000404"/>
                </a:solidFill>
              </a:rPr>
              <a:t>It requires the following cycles per second:</a:t>
            </a:r>
          </a:p>
        </p:txBody>
      </p:sp>
      <p:graphicFrame>
        <p:nvGraphicFramePr>
          <p:cNvPr id="220163" name="Object 3"/>
          <p:cNvGraphicFramePr>
            <a:graphicFrameLocks noGrp="1" noChangeAspect="1"/>
          </p:cNvGraphicFramePr>
          <p:nvPr>
            <p:ph sz="quarter" idx="2"/>
          </p:nvPr>
        </p:nvGraphicFramePr>
        <p:xfrm>
          <a:off x="2517775" y="2441575"/>
          <a:ext cx="6248400" cy="1365250"/>
        </p:xfrm>
        <a:graphic>
          <a:graphicData uri="http://schemas.openxmlformats.org/presentationml/2006/ole">
            <mc:AlternateContent xmlns:mc="http://schemas.openxmlformats.org/markup-compatibility/2006">
              <mc:Choice xmlns:v="urn:schemas-microsoft-com:vml" Requires="v">
                <p:oleObj spid="_x0000_s19472" name="Visio" r:id="rId3" imgW="2979115" imgH="650443" progId="Visio.Drawing.11">
                  <p:embed/>
                </p:oleObj>
              </mc:Choice>
              <mc:Fallback>
                <p:oleObj name="Visio" r:id="rId3" imgW="2979115" imgH="650443" progId="Visio.Drawing.11">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75" y="2441575"/>
                        <a:ext cx="62484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4" name="Object 4"/>
          <p:cNvGraphicFramePr>
            <a:graphicFrameLocks noGrp="1" noChangeAspect="1"/>
          </p:cNvGraphicFramePr>
          <p:nvPr>
            <p:ph sz="quarter" idx="3"/>
          </p:nvPr>
        </p:nvGraphicFramePr>
        <p:xfrm>
          <a:off x="6935788" y="3733800"/>
          <a:ext cx="2287587" cy="812800"/>
        </p:xfrm>
        <a:graphic>
          <a:graphicData uri="http://schemas.openxmlformats.org/presentationml/2006/ole">
            <mc:AlternateContent xmlns:mc="http://schemas.openxmlformats.org/markup-compatibility/2006">
              <mc:Choice xmlns:v="urn:schemas-microsoft-com:vml" Requires="v">
                <p:oleObj spid="_x0000_s19473" name="Visio" r:id="rId5" imgW="1081735" imgH="384962" progId="Visio.Drawing.11">
                  <p:embed/>
                </p:oleObj>
              </mc:Choice>
              <mc:Fallback>
                <p:oleObj name="Visio" r:id="rId5" imgW="1081735" imgH="384962" progId="Visio.Drawing.11">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5788" y="3733800"/>
                        <a:ext cx="2287587"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F284161-D5E0-4367-965A-D2A5396289B3}" type="slidenum">
              <a:rPr lang="en-US" altLang="zh-CN"/>
              <a:pPr>
                <a:defRPr/>
              </a:pPr>
              <a:t>68</a:t>
            </a:fld>
            <a:endParaRPr lang="en-US" altLang="zh-CN"/>
          </a:p>
        </p:txBody>
      </p:sp>
      <p:sp>
        <p:nvSpPr>
          <p:cNvPr id="220165" name="Text Box 5"/>
          <p:cNvSpPr txBox="1">
            <a:spLocks noChangeArrowheads="1"/>
          </p:cNvSpPr>
          <p:nvPr/>
        </p:nvSpPr>
        <p:spPr bwMode="auto">
          <a:xfrm>
            <a:off x="2362200" y="3962400"/>
            <a:ext cx="4114800"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404"/>
                </a:solidFill>
              </a:rPr>
              <a:t>Fraction of processor time:</a:t>
            </a:r>
          </a:p>
        </p:txBody>
      </p:sp>
      <p:sp>
        <p:nvSpPr>
          <p:cNvPr id="220166" name="Text Box 6"/>
          <p:cNvSpPr txBox="1">
            <a:spLocks noChangeArrowheads="1"/>
          </p:cNvSpPr>
          <p:nvPr/>
        </p:nvSpPr>
        <p:spPr bwMode="auto">
          <a:xfrm>
            <a:off x="2209801" y="4419601"/>
            <a:ext cx="7993063" cy="1200329"/>
          </a:xfrm>
          <a:prstGeom prst="rect">
            <a:avLst/>
          </a:prstGeom>
          <a:noFill/>
          <a:ln w="9525">
            <a:noFill/>
            <a:miter lim="800000"/>
            <a:headEnd/>
            <a:tailEnd/>
          </a:ln>
          <a:effectLst/>
        </p:spPr>
        <p:txBody>
          <a:bodyPr>
            <a:spAutoFit/>
          </a:bodyPr>
          <a:lstStyle/>
          <a:p>
            <a:pPr>
              <a:spcBef>
                <a:spcPct val="50000"/>
              </a:spcBef>
            </a:pPr>
            <a:r>
              <a:rPr lang="en-US" altLang="zh-CN" sz="2400" b="1">
                <a:solidFill>
                  <a:srgbClr val="000404"/>
                </a:solidFill>
              </a:rPr>
              <a:t>Unlike either polling or interrupt-driven I/O, DMA can be used to interface a hard disk without consuming all the processor cycles for a single I/O.</a:t>
            </a:r>
          </a:p>
        </p:txBody>
      </p:sp>
      <p:sp>
        <p:nvSpPr>
          <p:cNvPr id="8" name="标题 3"/>
          <p:cNvSpPr txBox="1">
            <a:spLocks/>
          </p:cNvSpPr>
          <p:nvPr/>
        </p:nvSpPr>
        <p:spPr bwMode="auto">
          <a:xfrm>
            <a:off x="4381488" y="81558"/>
            <a:ext cx="5900750"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defRPr/>
            </a:pPr>
            <a:r>
              <a:rPr lang="en-US" altLang="zh-CN" sz="4000" b="1" kern="0" dirty="0">
                <a:solidFill>
                  <a:srgbClr val="0099FF"/>
                </a:solidFill>
                <a:latin typeface="Comic Sans MS" pitchFamily="66" charset="0"/>
                <a:ea typeface="+mj-ea"/>
                <a:cs typeface="+mj-cs"/>
              </a:rPr>
              <a:t> Answer</a:t>
            </a:r>
            <a:endParaRPr lang="zh-CN" altLang="en-US" sz="4000" b="1" kern="0" dirty="0">
              <a:solidFill>
                <a:srgbClr val="0099FF"/>
              </a:solidFill>
              <a:latin typeface="+mj-lt"/>
              <a:ea typeface="+mj-ea"/>
              <a:cs typeface="+mj-cs"/>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dissolve">
                                      <p:cBhvr>
                                        <p:cTn id="7" dur="500"/>
                                        <p:tgtEl>
                                          <p:spTgt spid="22016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20165"/>
                                        </p:tgtEl>
                                        <p:attrNameLst>
                                          <p:attrName>style.visibility</p:attrName>
                                        </p:attrNameLst>
                                      </p:cBhvr>
                                      <p:to>
                                        <p:strVal val="visible"/>
                                      </p:to>
                                    </p:set>
                                    <p:animEffect transition="in" filter="dissolve">
                                      <p:cBhvr>
                                        <p:cTn id="11" dur="500"/>
                                        <p:tgtEl>
                                          <p:spTgt spid="220165"/>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220164"/>
                                        </p:tgtEl>
                                        <p:attrNameLst>
                                          <p:attrName>style.visibility</p:attrName>
                                        </p:attrNameLst>
                                      </p:cBhvr>
                                      <p:to>
                                        <p:strVal val="visible"/>
                                      </p:to>
                                    </p:set>
                                    <p:animEffect transition="in" filter="dissolve">
                                      <p:cBhvr>
                                        <p:cTn id="15" dur="500"/>
                                        <p:tgtEl>
                                          <p:spTgt spid="2201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20166"/>
                                        </p:tgtEl>
                                        <p:attrNameLst>
                                          <p:attrName>style.visibility</p:attrName>
                                        </p:attrNameLst>
                                      </p:cBhvr>
                                      <p:to>
                                        <p:strVal val="visible"/>
                                      </p:to>
                                    </p:set>
                                    <p:animEffect transition="in" filter="dissolve">
                                      <p:cBhvr>
                                        <p:cTn id="20" dur="500"/>
                                        <p:tgtEl>
                                          <p:spTgt spid="22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utoUpdateAnimBg="0"/>
      <p:bldP spid="22016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Rot="1" noChangeArrowheads="1"/>
          </p:cNvSpPr>
          <p:nvPr>
            <p:ph type="title"/>
          </p:nvPr>
        </p:nvSpPr>
        <p:spPr>
          <a:xfrm>
            <a:off x="4238612" y="260350"/>
            <a:ext cx="6076963" cy="1143000"/>
          </a:xfrm>
        </p:spPr>
        <p:txBody>
          <a:bodyPr/>
          <a:lstStyle/>
          <a:p>
            <a:pPr eaLnBrk="1" hangingPunct="1">
              <a:defRPr/>
            </a:pPr>
            <a:r>
              <a:rPr lang="en-US" altLang="zh-CN" sz="3200" dirty="0">
                <a:solidFill>
                  <a:srgbClr val="00B0F0"/>
                </a:solidFill>
                <a:latin typeface="Comic Sans MS" pitchFamily="66" charset="0"/>
              </a:rPr>
              <a:t>6.8 Designing an I/O system</a:t>
            </a:r>
          </a:p>
        </p:txBody>
      </p:sp>
      <p:sp>
        <p:nvSpPr>
          <p:cNvPr id="7"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EA34628B-E36A-491E-ABFB-98CB4EE8E052}" type="slidenum">
              <a:rPr lang="en-US" altLang="zh-CN"/>
              <a:pPr>
                <a:defRPr/>
              </a:pPr>
              <a:t>69</a:t>
            </a:fld>
            <a:endParaRPr lang="en-US" altLang="zh-CN"/>
          </a:p>
        </p:txBody>
      </p:sp>
      <p:sp>
        <p:nvSpPr>
          <p:cNvPr id="124932" name="Rectangle 2"/>
          <p:cNvSpPr>
            <a:spLocks noRot="1" noChangeArrowheads="1"/>
          </p:cNvSpPr>
          <p:nvPr/>
        </p:nvSpPr>
        <p:spPr bwMode="auto">
          <a:xfrm>
            <a:off x="1919288" y="1495425"/>
            <a:ext cx="8431212" cy="5029200"/>
          </a:xfrm>
          <a:prstGeom prst="rect">
            <a:avLst/>
          </a:prstGeom>
          <a:noFill/>
          <a:ln w="9525">
            <a:noFill/>
            <a:miter lim="800000"/>
            <a:headEnd/>
            <a:tailEnd/>
          </a:ln>
          <a:effectLst/>
        </p:spPr>
        <p:txBody>
          <a:bodyPr/>
          <a:lstStyle/>
          <a:p>
            <a:pPr marL="342900" indent="-342900">
              <a:spcBef>
                <a:spcPct val="20000"/>
              </a:spcBef>
              <a:buClr>
                <a:schemeClr val="hlink"/>
              </a:buClr>
              <a:buSzPct val="75000"/>
            </a:pPr>
            <a:r>
              <a:rPr lang="en-US" altLang="zh-CN" sz="2600" b="1">
                <a:latin typeface="Comic Sans MS" pitchFamily="66" charset="0"/>
              </a:rPr>
              <a:t> </a:t>
            </a:r>
            <a:r>
              <a:rPr lang="en-US" altLang="zh-CN" sz="2600" b="1">
                <a:solidFill>
                  <a:srgbClr val="000404"/>
                </a:solidFill>
                <a:latin typeface="Comic Sans MS" pitchFamily="66" charset="0"/>
              </a:rPr>
              <a:t>The general approaches to designing I/O system</a:t>
            </a:r>
            <a:endParaRPr lang="en-US" altLang="zh-CN" sz="2800">
              <a:solidFill>
                <a:srgbClr val="000404"/>
              </a:solidFill>
            </a:endParaRPr>
          </a:p>
          <a:p>
            <a:pPr marL="342900" indent="-342900" algn="ctr">
              <a:spcBef>
                <a:spcPct val="20000"/>
              </a:spcBef>
              <a:buClr>
                <a:schemeClr val="hlink"/>
              </a:buClr>
              <a:buSzPct val="75000"/>
            </a:pPr>
            <a:endParaRPr lang="en-US" altLang="zh-CN" sz="1000">
              <a:solidFill>
                <a:srgbClr val="000404"/>
              </a:solidFill>
            </a:endParaRPr>
          </a:p>
          <a:p>
            <a:pPr marL="742950" lvl="1" indent="-285750">
              <a:spcBef>
                <a:spcPct val="20000"/>
              </a:spcBef>
              <a:buClr>
                <a:schemeClr val="accent2"/>
              </a:buClr>
              <a:buSzPct val="85000"/>
              <a:buFont typeface="Wingdings" pitchFamily="2" charset="2"/>
              <a:buChar char=""/>
            </a:pPr>
            <a:r>
              <a:rPr lang="en-US" altLang="zh-CN" sz="2400">
                <a:solidFill>
                  <a:srgbClr val="000404"/>
                </a:solidFill>
              </a:rPr>
              <a:t> </a:t>
            </a:r>
            <a:r>
              <a:rPr lang="en-US" altLang="zh-CN" sz="2400" b="1">
                <a:solidFill>
                  <a:srgbClr val="000404"/>
                </a:solidFill>
              </a:rPr>
              <a:t>Find the </a:t>
            </a:r>
            <a:r>
              <a:rPr lang="en-US" altLang="zh-CN" sz="2400" b="1">
                <a:solidFill>
                  <a:srgbClr val="FF3300"/>
                </a:solidFill>
              </a:rPr>
              <a:t>weakest</a:t>
            </a:r>
            <a:r>
              <a:rPr lang="en-US" altLang="zh-CN" sz="2400" b="1">
                <a:solidFill>
                  <a:srgbClr val="000404"/>
                </a:solidFill>
              </a:rPr>
              <a:t> link in the I/O system, which is the component in the I/O path that will constrain the design. Both the workload and configuration limits may dictate where the weakest link is located.</a:t>
            </a:r>
          </a:p>
          <a:p>
            <a:pPr marL="742950" lvl="1" indent="-285750">
              <a:spcBef>
                <a:spcPct val="20000"/>
              </a:spcBef>
              <a:buClr>
                <a:schemeClr val="accent2"/>
              </a:buClr>
              <a:buSzPct val="85000"/>
              <a:buFont typeface="Wingdings" pitchFamily="2" charset="2"/>
              <a:buChar char=""/>
            </a:pPr>
            <a:r>
              <a:rPr lang="en-US" altLang="zh-CN" sz="2400" b="1">
                <a:solidFill>
                  <a:srgbClr val="000404"/>
                </a:solidFill>
              </a:rPr>
              <a:t> Configure this component to sustain the required bandwidth.</a:t>
            </a:r>
          </a:p>
          <a:p>
            <a:pPr marL="742950" lvl="1" indent="-285750">
              <a:spcBef>
                <a:spcPct val="20000"/>
              </a:spcBef>
              <a:buClr>
                <a:schemeClr val="accent2"/>
              </a:buClr>
              <a:buSzPct val="85000"/>
              <a:buFont typeface="Wingdings" pitchFamily="2" charset="2"/>
              <a:buChar char=""/>
            </a:pPr>
            <a:r>
              <a:rPr lang="en-US" altLang="zh-CN" sz="2400" b="1">
                <a:solidFill>
                  <a:srgbClr val="000404"/>
                </a:solidFill>
              </a:rPr>
              <a:t> Determine the requirements for the rest of the system and configure them to support this bandwidth.</a:t>
            </a:r>
          </a:p>
        </p:txBody>
      </p:sp>
      <p:sp>
        <p:nvSpPr>
          <p:cNvPr id="124933" name="Rectangle 4"/>
          <p:cNvSpPr>
            <a:spLocks noRot="1" noChangeArrowheads="1"/>
          </p:cNvSpPr>
          <p:nvPr/>
        </p:nvSpPr>
        <p:spPr bwMode="auto">
          <a:xfrm>
            <a:off x="1703388" y="2743200"/>
            <a:ext cx="8964612" cy="3886200"/>
          </a:xfrm>
          <a:prstGeom prst="rect">
            <a:avLst/>
          </a:prstGeom>
          <a:noFill/>
          <a:ln w="9525">
            <a:noFill/>
            <a:miter lim="800000"/>
            <a:headEnd/>
            <a:tailEnd/>
          </a:ln>
          <a:effectLst/>
        </p:spPr>
        <p:txBody>
          <a:bodyPr/>
          <a:lstStyle/>
          <a:p>
            <a:pPr marL="742950" lvl="1" indent="-285750">
              <a:spcBef>
                <a:spcPct val="20000"/>
              </a:spcBef>
              <a:buClr>
                <a:schemeClr val="accent2"/>
              </a:buClr>
              <a:buSzPct val="85000"/>
            </a:pPr>
            <a:r>
              <a:rPr lang="en-US" altLang="zh-CN" sz="2800"/>
              <a:t> </a:t>
            </a:r>
            <a:endParaRPr lang="en-US" altLang="zh-CN" sz="2400">
              <a:solidFill>
                <a:schemeClr val="hlink"/>
              </a:solidFill>
            </a:endParaRPr>
          </a:p>
        </p:txBody>
      </p:sp>
    </p:spTree>
  </p:cSld>
  <p:clrMapOvr>
    <a:masterClrMapping/>
  </p:clrMapOvr>
  <p:transition spd="med">
    <p:random/>
    <p:sndAc>
      <p:stSnd>
        <p:snd r:embed="rId2"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Rot="1" noChangeArrowheads="1"/>
          </p:cNvSpPr>
          <p:nvPr>
            <p:ph idx="1"/>
          </p:nvPr>
        </p:nvSpPr>
        <p:spPr>
          <a:xfrm>
            <a:off x="1952596" y="1214423"/>
            <a:ext cx="8715404" cy="4768865"/>
          </a:xfrm>
        </p:spPr>
        <p:txBody>
          <a:bodyPr/>
          <a:lstStyle/>
          <a:p>
            <a:pPr eaLnBrk="1" hangingPunct="1"/>
            <a:r>
              <a:rPr lang="en-US" altLang="zh-CN" sz="2800" dirty="0">
                <a:solidFill>
                  <a:srgbClr val="0000FF"/>
                </a:solidFill>
              </a:rPr>
              <a:t>Nonvolatile</a:t>
            </a:r>
          </a:p>
          <a:p>
            <a:pPr lvl="1" eaLnBrk="1" hangingPunct="1"/>
            <a:r>
              <a:rPr lang="en-US" altLang="zh-CN" sz="2400" dirty="0"/>
              <a:t>the data remains even when power is removed. </a:t>
            </a:r>
          </a:p>
          <a:p>
            <a:pPr eaLnBrk="1" hangingPunct="1"/>
            <a:r>
              <a:rPr lang="en-US" altLang="zh-CN" sz="2800" dirty="0">
                <a:solidFill>
                  <a:srgbClr val="0000FF"/>
                </a:solidFill>
              </a:rPr>
              <a:t>magnetic disks</a:t>
            </a:r>
          </a:p>
          <a:p>
            <a:pPr lvl="1" eaLnBrk="1" hangingPunct="1"/>
            <a:r>
              <a:rPr lang="en-US" altLang="zh-CN" sz="2400" dirty="0"/>
              <a:t>hard disks</a:t>
            </a:r>
          </a:p>
          <a:p>
            <a:pPr lvl="1" eaLnBrk="1" hangingPunct="1"/>
            <a:r>
              <a:rPr lang="en-US" altLang="zh-CN" sz="2400" dirty="0"/>
              <a:t>Hard Disc Drive</a:t>
            </a:r>
          </a:p>
          <a:p>
            <a:pPr lvl="1" eaLnBrk="1" hangingPunct="1"/>
            <a:r>
              <a:rPr lang="en-US" altLang="zh-CN" sz="2400" dirty="0"/>
              <a:t>HD</a:t>
            </a:r>
          </a:p>
          <a:p>
            <a:pPr lvl="1" eaLnBrk="1" hangingPunct="1"/>
            <a:r>
              <a:rPr lang="en-US" altLang="zh-CN" sz="2400" dirty="0"/>
              <a:t>1956, IBM, </a:t>
            </a:r>
            <a:r>
              <a:rPr lang="en-US" altLang="zh-CN" sz="2400" dirty="0" err="1"/>
              <a:t>30MB</a:t>
            </a:r>
            <a:endParaRPr lang="en-US" altLang="zh-CN" sz="2400" dirty="0"/>
          </a:p>
          <a:p>
            <a:pPr lvl="2" eaLnBrk="1" hangingPunct="1"/>
            <a:r>
              <a:rPr lang="zh-CN" altLang="en-US" sz="2000" dirty="0"/>
              <a:t>温彻斯特式硬盘</a:t>
            </a:r>
            <a:r>
              <a:rPr lang="en-US" altLang="zh-CN" sz="2000" dirty="0"/>
              <a:t>(</a:t>
            </a:r>
            <a:r>
              <a:rPr lang="zh-CN" altLang="en-US" sz="2000" dirty="0"/>
              <a:t>温彻斯特来福枪</a:t>
            </a:r>
            <a:r>
              <a:rPr lang="en-US" altLang="zh-CN" sz="2000" dirty="0"/>
              <a:t>)</a:t>
            </a:r>
          </a:p>
          <a:p>
            <a:pPr lvl="1" eaLnBrk="1" hangingPunct="1"/>
            <a:r>
              <a:rPr lang="en-US" altLang="zh-CN" sz="2400" dirty="0"/>
              <a:t>1980</a:t>
            </a:r>
            <a:r>
              <a:rPr lang="zh-CN" altLang="en-US" sz="2400" dirty="0"/>
              <a:t>，</a:t>
            </a:r>
            <a:r>
              <a:rPr lang="en-US" altLang="zh-CN" sz="2400" dirty="0"/>
              <a:t>IBM</a:t>
            </a:r>
            <a:r>
              <a:rPr lang="zh-CN" altLang="en-US" sz="2400" dirty="0"/>
              <a:t>员工创办</a:t>
            </a:r>
            <a:r>
              <a:rPr lang="en-US" altLang="zh-CN" sz="2400" dirty="0"/>
              <a:t>SEAGATE</a:t>
            </a:r>
          </a:p>
          <a:p>
            <a:pPr lvl="1" eaLnBrk="1" hangingPunct="1"/>
            <a:r>
              <a:rPr lang="en-US" altLang="zh-CN" sz="2400" dirty="0"/>
              <a:t>Increase 25%~30% per year</a:t>
            </a:r>
          </a:p>
          <a:p>
            <a:pPr lvl="1" eaLnBrk="1" hangingPunct="1"/>
            <a:r>
              <a:rPr lang="en-US" altLang="zh-CN" sz="2400" dirty="0"/>
              <a:t>Vender</a:t>
            </a:r>
            <a:r>
              <a:rPr lang="zh-CN" altLang="en-US" sz="2400" dirty="0"/>
              <a:t>：</a:t>
            </a:r>
            <a:r>
              <a:rPr lang="en-US" altLang="zh-CN" sz="2400" dirty="0"/>
              <a:t> Western Digital</a:t>
            </a:r>
            <a:r>
              <a:rPr lang="zh-CN" altLang="en-US" sz="2400" dirty="0"/>
              <a:t>、</a:t>
            </a:r>
            <a:r>
              <a:rPr lang="en-US" altLang="zh-CN" sz="2400" dirty="0"/>
              <a:t> Seagate</a:t>
            </a:r>
            <a:r>
              <a:rPr lang="zh-CN" altLang="en-US" sz="2400" dirty="0"/>
              <a:t>、</a:t>
            </a:r>
            <a:r>
              <a:rPr lang="en-US" altLang="zh-CN" sz="2400" dirty="0"/>
              <a:t> Toshiba</a:t>
            </a:r>
            <a:r>
              <a:rPr lang="zh-CN" altLang="en-US" sz="2400" dirty="0"/>
              <a:t>、</a:t>
            </a:r>
            <a:r>
              <a:rPr lang="en-US" altLang="zh-CN" sz="2400" dirty="0"/>
              <a:t>EMC</a:t>
            </a:r>
          </a:p>
          <a:p>
            <a:pPr lvl="2" eaLnBrk="1" hangingPunct="1"/>
            <a:endParaRPr lang="en-US" altLang="zh-CN" sz="2000" dirty="0"/>
          </a:p>
        </p:txBody>
      </p:sp>
      <p:sp>
        <p:nvSpPr>
          <p:cNvPr id="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4AF3144-152D-4BAF-AEF9-8EDE3928C4A6}" type="slidenum">
              <a:rPr lang="en-US" altLang="zh-CN"/>
              <a:pPr>
                <a:defRPr/>
              </a:pPr>
              <a:t>7</a:t>
            </a:fld>
            <a:endParaRPr lang="en-US" altLang="zh-CN"/>
          </a:p>
        </p:txBody>
      </p:sp>
    </p:spTree>
  </p:cSld>
  <p:clrMapOvr>
    <a:masterClrMapping/>
  </p:clrMapOvr>
  <p:transition spd="med">
    <p:random/>
    <p:sndAc>
      <p:stSnd>
        <p:snd r:embed="rId2" name="chimes.wav"/>
      </p:stSnd>
    </p:sndAc>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Comic Sans MS" pitchFamily="66" charset="0"/>
              </a:rPr>
              <a:t>I/O System Design</a:t>
            </a:r>
            <a:endParaRPr lang="zh-CN" altLang="en-US" dirty="0"/>
          </a:p>
        </p:txBody>
      </p:sp>
      <p:sp>
        <p:nvSpPr>
          <p:cNvPr id="125954" name="Rectangle 2"/>
          <p:cNvSpPr>
            <a:spLocks noGrp="1" noRot="1" noChangeArrowheads="1"/>
          </p:cNvSpPr>
          <p:nvPr>
            <p:ph idx="1"/>
          </p:nvPr>
        </p:nvSpPr>
        <p:spPr/>
        <p:txBody>
          <a:bodyPr/>
          <a:lstStyle/>
          <a:p>
            <a:pPr marL="609600" indent="-609600">
              <a:buNone/>
            </a:pPr>
            <a:r>
              <a:rPr lang="en-US" altLang="zh-CN" sz="2800" b="1" dirty="0">
                <a:solidFill>
                  <a:schemeClr val="hlink"/>
                </a:solidFill>
              </a:rPr>
              <a:t>Examples:</a:t>
            </a:r>
            <a:r>
              <a:rPr lang="en-US" altLang="zh-CN" sz="2800" b="1" dirty="0">
                <a:solidFill>
                  <a:srgbClr val="000404"/>
                </a:solidFill>
              </a:rPr>
              <a:t> </a:t>
            </a:r>
          </a:p>
          <a:p>
            <a:pPr marL="609600" indent="-609600">
              <a:buNone/>
            </a:pPr>
            <a:r>
              <a:rPr lang="en-US" altLang="zh-CN" sz="2800" b="1" dirty="0">
                <a:solidFill>
                  <a:srgbClr val="000404"/>
                </a:solidFill>
              </a:rPr>
              <a:t>Consider the following computer system:</a:t>
            </a:r>
            <a:r>
              <a:rPr lang="en-US" altLang="zh-CN" sz="2800" b="1" dirty="0">
                <a:solidFill>
                  <a:schemeClr val="hlink"/>
                </a:solidFill>
              </a:rPr>
              <a:t> </a:t>
            </a:r>
            <a:r>
              <a:rPr lang="en-US" altLang="zh-CN" sz="2800" b="1" dirty="0"/>
              <a:t> </a:t>
            </a:r>
          </a:p>
          <a:p>
            <a:pPr marL="1200150" lvl="1" indent="-533400">
              <a:buNone/>
            </a:pPr>
            <a:r>
              <a:rPr lang="en-US" altLang="zh-CN" sz="2000" b="1" dirty="0">
                <a:solidFill>
                  <a:srgbClr val="000404"/>
                </a:solidFill>
                <a:latin typeface="Times New Roman" pitchFamily="18" charset="0"/>
              </a:rPr>
              <a:t>1.  A CPU  sustains </a:t>
            </a:r>
            <a:r>
              <a:rPr lang="en-US" altLang="zh-CN" sz="2000" b="1" dirty="0">
                <a:solidFill>
                  <a:srgbClr val="0000FF"/>
                </a:solidFill>
                <a:latin typeface="Times New Roman" pitchFamily="18" charset="0"/>
              </a:rPr>
              <a:t>3 billion instructions per second </a:t>
            </a:r>
            <a:r>
              <a:rPr lang="en-US" altLang="zh-CN" sz="2000" b="1" dirty="0">
                <a:solidFill>
                  <a:srgbClr val="000404"/>
                </a:solidFill>
                <a:latin typeface="Times New Roman" pitchFamily="18" charset="0"/>
              </a:rPr>
              <a:t>and it takes average 100,000 instructions in the operating system  per I/O operation.</a:t>
            </a:r>
          </a:p>
          <a:p>
            <a:pPr marL="1200150" lvl="1" indent="-533400">
              <a:buNone/>
            </a:pPr>
            <a:r>
              <a:rPr lang="en-US" altLang="zh-CN" sz="2000" b="1" dirty="0">
                <a:solidFill>
                  <a:srgbClr val="000404"/>
                </a:solidFill>
                <a:latin typeface="Times New Roman" pitchFamily="18" charset="0"/>
              </a:rPr>
              <a:t>2.  A memory backplane bus is capable of sustaining a transfer rate of </a:t>
            </a:r>
            <a:r>
              <a:rPr lang="en-US" altLang="zh-CN" sz="2000" b="1" dirty="0">
                <a:solidFill>
                  <a:srgbClr val="0000FF"/>
                </a:solidFill>
                <a:latin typeface="Times New Roman" pitchFamily="18" charset="0"/>
              </a:rPr>
              <a:t>1000 MB/sec</a:t>
            </a:r>
            <a:r>
              <a:rPr lang="en-US" altLang="zh-CN" sz="2000" b="1" dirty="0">
                <a:solidFill>
                  <a:srgbClr val="000404"/>
                </a:solidFill>
                <a:latin typeface="Times New Roman" pitchFamily="18" charset="0"/>
              </a:rPr>
              <a:t>.</a:t>
            </a:r>
          </a:p>
          <a:p>
            <a:pPr marL="1200150" lvl="1" indent="-533400">
              <a:buNone/>
            </a:pPr>
            <a:r>
              <a:rPr lang="en-US" altLang="zh-CN" sz="2000" b="1" dirty="0">
                <a:solidFill>
                  <a:srgbClr val="000404"/>
                </a:solidFill>
                <a:latin typeface="Times New Roman" pitchFamily="18" charset="0"/>
              </a:rPr>
              <a:t>3.  SCSI-</a:t>
            </a:r>
            <a:r>
              <a:rPr lang="en-US" altLang="zh-CN" sz="2000" b="1" dirty="0" err="1">
                <a:solidFill>
                  <a:srgbClr val="000404"/>
                </a:solidFill>
                <a:latin typeface="Times New Roman" pitchFamily="18" charset="0"/>
              </a:rPr>
              <a:t>Ultra320</a:t>
            </a:r>
            <a:r>
              <a:rPr lang="en-US" altLang="zh-CN" sz="2000" b="1" dirty="0">
                <a:solidFill>
                  <a:srgbClr val="000404"/>
                </a:solidFill>
                <a:latin typeface="Times New Roman" pitchFamily="18" charset="0"/>
              </a:rPr>
              <a:t> controllers with a transfer rate of </a:t>
            </a:r>
            <a:r>
              <a:rPr lang="en-US" altLang="zh-CN" sz="2000" b="1" dirty="0">
                <a:solidFill>
                  <a:srgbClr val="0000FF"/>
                </a:solidFill>
                <a:latin typeface="Times New Roman" pitchFamily="18" charset="0"/>
              </a:rPr>
              <a:t>320 MB/sec </a:t>
            </a:r>
            <a:r>
              <a:rPr lang="en-US" altLang="zh-CN" sz="2000" b="1" dirty="0">
                <a:solidFill>
                  <a:srgbClr val="000404"/>
                </a:solidFill>
                <a:latin typeface="Times New Roman" pitchFamily="18" charset="0"/>
              </a:rPr>
              <a:t>and accommodating up to 7 disks.</a:t>
            </a:r>
          </a:p>
          <a:p>
            <a:pPr marL="1200150" lvl="1" indent="-533400">
              <a:buNone/>
            </a:pPr>
            <a:r>
              <a:rPr lang="en-US" altLang="zh-CN" sz="2000" b="1" dirty="0">
                <a:solidFill>
                  <a:srgbClr val="000404"/>
                </a:solidFill>
                <a:latin typeface="Times New Roman" pitchFamily="18" charset="0"/>
              </a:rPr>
              <a:t>4.  Disk drives with a read/write bandwidth of </a:t>
            </a:r>
            <a:r>
              <a:rPr lang="en-US" altLang="zh-CN" sz="2000" b="1" dirty="0">
                <a:solidFill>
                  <a:srgbClr val="0000FF"/>
                </a:solidFill>
                <a:latin typeface="Times New Roman" pitchFamily="18" charset="0"/>
              </a:rPr>
              <a:t>75 MB/sec</a:t>
            </a:r>
            <a:r>
              <a:rPr lang="en-US" altLang="zh-CN" sz="2000" b="1" dirty="0">
                <a:solidFill>
                  <a:srgbClr val="000404"/>
                </a:solidFill>
                <a:latin typeface="Times New Roman" pitchFamily="18" charset="0"/>
              </a:rPr>
              <a:t> and an  average seek plus rotational latency of </a:t>
            </a:r>
            <a:r>
              <a:rPr lang="en-US" altLang="zh-CN" sz="2000" b="1" dirty="0">
                <a:solidFill>
                  <a:srgbClr val="0000FF"/>
                </a:solidFill>
                <a:latin typeface="Times New Roman" pitchFamily="18" charset="0"/>
              </a:rPr>
              <a:t>6 </a:t>
            </a:r>
            <a:r>
              <a:rPr lang="en-US" altLang="zh-CN" sz="2000" b="1" dirty="0" err="1">
                <a:solidFill>
                  <a:srgbClr val="0000FF"/>
                </a:solidFill>
                <a:latin typeface="Times New Roman" pitchFamily="18" charset="0"/>
              </a:rPr>
              <a:t>ms</a:t>
            </a:r>
            <a:r>
              <a:rPr lang="en-US" altLang="zh-CN" sz="2000" b="1" dirty="0" err="1">
                <a:solidFill>
                  <a:srgbClr val="000404"/>
                </a:solidFill>
                <a:latin typeface="Times New Roman" pitchFamily="18" charset="0"/>
              </a:rPr>
              <a:t>.</a:t>
            </a:r>
            <a:endParaRPr lang="en-US" altLang="zh-CN" sz="1600" b="1" dirty="0">
              <a:solidFill>
                <a:srgbClr val="000404"/>
              </a:solidFill>
            </a:endParaRPr>
          </a:p>
        </p:txBody>
      </p:sp>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3BA9668-76BE-407C-8235-A00F1DB06E18}" type="slidenum">
              <a:rPr lang="en-US" altLang="zh-CN"/>
              <a:pPr>
                <a:defRPr/>
              </a:pPr>
              <a:t>70</a:t>
            </a:fld>
            <a:endParaRPr lang="en-US" altLang="zh-CN"/>
          </a:p>
        </p:txBody>
      </p:sp>
    </p:spTree>
  </p:cSld>
  <p:clrMapOvr>
    <a:masterClrMapping/>
  </p:clrMapOvr>
  <p:transition spd="med">
    <p:random/>
    <p:sndAc>
      <p:stSnd>
        <p:snd r:embed="rId2" name="chimes.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Rot="1" noChangeArrowheads="1"/>
          </p:cNvSpPr>
          <p:nvPr>
            <p:ph idx="1"/>
          </p:nvPr>
        </p:nvSpPr>
        <p:spPr>
          <a:xfrm>
            <a:off x="1981200" y="1308100"/>
            <a:ext cx="8229600" cy="1905000"/>
          </a:xfrm>
        </p:spPr>
        <p:txBody>
          <a:bodyPr/>
          <a:lstStyle/>
          <a:p>
            <a:pPr marL="100013" indent="376238">
              <a:lnSpc>
                <a:spcPct val="90000"/>
              </a:lnSpc>
              <a:buNone/>
            </a:pPr>
            <a:r>
              <a:rPr lang="en-US" altLang="zh-CN" sz="2400" b="1" dirty="0">
                <a:solidFill>
                  <a:srgbClr val="000404"/>
                </a:solidFill>
              </a:rPr>
              <a:t>If the workload consists of </a:t>
            </a:r>
            <a:r>
              <a:rPr lang="en-US" altLang="zh-CN" sz="2400" b="1" dirty="0">
                <a:solidFill>
                  <a:srgbClr val="0000FF"/>
                </a:solidFill>
              </a:rPr>
              <a:t>64-KB reads </a:t>
            </a:r>
            <a:r>
              <a:rPr lang="en-US" altLang="zh-CN" sz="2400" b="1" dirty="0">
                <a:solidFill>
                  <a:srgbClr val="000404"/>
                </a:solidFill>
              </a:rPr>
              <a:t>(assuming the  the data block is sequential on a track), and the user program need </a:t>
            </a:r>
            <a:r>
              <a:rPr lang="en-US" altLang="zh-CN" sz="2400" b="1" dirty="0">
                <a:solidFill>
                  <a:srgbClr val="0000FF"/>
                </a:solidFill>
              </a:rPr>
              <a:t>200,000 instructions per I/O operation</a:t>
            </a:r>
            <a:r>
              <a:rPr lang="en-US" altLang="zh-CN" sz="2400" b="1" dirty="0">
                <a:solidFill>
                  <a:srgbClr val="000404"/>
                </a:solidFill>
              </a:rPr>
              <a:t>, </a:t>
            </a:r>
            <a:r>
              <a:rPr lang="en-US" altLang="zh-CN" sz="2400" b="1" dirty="0">
                <a:solidFill>
                  <a:srgbClr val="FF3300"/>
                </a:solidFill>
              </a:rPr>
              <a:t>please find the maximum sustainable I/O rate and the number of disks and SCSI controllers required. </a:t>
            </a:r>
            <a:endParaRPr lang="en-US" altLang="zh-CN" sz="2400" dirty="0">
              <a:solidFill>
                <a:srgbClr val="FF3300"/>
              </a:solidFill>
            </a:endParaRPr>
          </a:p>
        </p:txBody>
      </p:sp>
      <p:sp>
        <p:nvSpPr>
          <p:cNvPr id="7"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5DE5128-080B-4883-974C-954B6261750B}" type="slidenum">
              <a:rPr lang="en-US" altLang="zh-CN"/>
              <a:pPr>
                <a:defRPr/>
              </a:pPr>
              <a:t>71</a:t>
            </a:fld>
            <a:endParaRPr lang="en-US" altLang="zh-CN"/>
          </a:p>
        </p:txBody>
      </p:sp>
      <p:sp>
        <p:nvSpPr>
          <p:cNvPr id="126980" name="Rectangle 4"/>
          <p:cNvSpPr>
            <a:spLocks noRot="1" noChangeArrowheads="1"/>
          </p:cNvSpPr>
          <p:nvPr/>
        </p:nvSpPr>
        <p:spPr bwMode="auto">
          <a:xfrm>
            <a:off x="1952597" y="4000504"/>
            <a:ext cx="8183563" cy="1905000"/>
          </a:xfrm>
          <a:prstGeom prst="rect">
            <a:avLst/>
          </a:prstGeom>
          <a:noFill/>
          <a:ln w="9525">
            <a:noFill/>
            <a:miter lim="800000"/>
            <a:headEnd/>
            <a:tailEnd/>
          </a:ln>
          <a:effectLst/>
        </p:spPr>
        <p:txBody>
          <a:bodyPr/>
          <a:lstStyle/>
          <a:p>
            <a:pPr indent="377825">
              <a:spcBef>
                <a:spcPct val="20000"/>
              </a:spcBef>
              <a:buClr>
                <a:schemeClr val="hlink"/>
              </a:buClr>
              <a:buSzPct val="75000"/>
            </a:pPr>
            <a:r>
              <a:rPr lang="en-US" altLang="zh-CN" sz="2400" b="1" dirty="0">
                <a:solidFill>
                  <a:srgbClr val="000404"/>
                </a:solidFill>
              </a:rPr>
              <a:t>The two fixed component of the system are the memory bus and the CPU. Let’s first find the I/O rate that these two components can sustain and determine which of these is the </a:t>
            </a:r>
            <a:r>
              <a:rPr lang="en-US" altLang="zh-CN" sz="2400" b="1" dirty="0">
                <a:solidFill>
                  <a:schemeClr val="hlink"/>
                </a:solidFill>
              </a:rPr>
              <a:t>bottleneck</a:t>
            </a:r>
            <a:r>
              <a:rPr lang="en-US" altLang="zh-CN" sz="2400" b="1" dirty="0">
                <a:solidFill>
                  <a:srgbClr val="000404"/>
                </a:solidFill>
              </a:rPr>
              <a:t>.</a:t>
            </a:r>
            <a:r>
              <a:rPr lang="en-US" altLang="zh-CN" sz="2400" dirty="0">
                <a:solidFill>
                  <a:srgbClr val="000404"/>
                </a:solidFill>
              </a:rPr>
              <a:t> </a:t>
            </a:r>
          </a:p>
        </p:txBody>
      </p:sp>
      <p:sp>
        <p:nvSpPr>
          <p:cNvPr id="126981" name="Text Box 5"/>
          <p:cNvSpPr txBox="1">
            <a:spLocks noChangeArrowheads="1"/>
          </p:cNvSpPr>
          <p:nvPr/>
        </p:nvSpPr>
        <p:spPr bwMode="auto">
          <a:xfrm>
            <a:off x="2166910" y="3571877"/>
            <a:ext cx="1752600" cy="519113"/>
          </a:xfrm>
          <a:prstGeom prst="rect">
            <a:avLst/>
          </a:prstGeom>
          <a:noFill/>
          <a:ln w="9525">
            <a:noFill/>
            <a:miter lim="800000"/>
            <a:headEnd/>
            <a:tailEnd/>
          </a:ln>
          <a:effectLst/>
        </p:spPr>
        <p:txBody>
          <a:bodyPr>
            <a:spAutoFit/>
          </a:bodyPr>
          <a:lstStyle/>
          <a:p>
            <a:pPr>
              <a:spcBef>
                <a:spcPct val="50000"/>
              </a:spcBef>
            </a:pPr>
            <a:r>
              <a:rPr lang="en-US" altLang="zh-CN" sz="2800" b="1" dirty="0">
                <a:solidFill>
                  <a:srgbClr val="0000FF"/>
                </a:solidFill>
                <a:latin typeface="Comic Sans MS" pitchFamily="66" charset="0"/>
              </a:rPr>
              <a:t>Answer:</a:t>
            </a:r>
          </a:p>
        </p:txBody>
      </p:sp>
    </p:spTree>
  </p:cSld>
  <p:clrMapOvr>
    <a:masterClrMapping/>
  </p:clrMapOvr>
  <p:transition spd="med">
    <p:random/>
    <p:sndAc>
      <p:stSnd>
        <p:snd r:embed="rId2" name="chimes.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B5136DC-CEDF-4973-8865-4762D76A7C07}" type="slidenum">
              <a:rPr lang="en-US" altLang="zh-CN"/>
              <a:pPr>
                <a:defRPr/>
              </a:pPr>
              <a:t>72</a:t>
            </a:fld>
            <a:endParaRPr lang="en-US" altLang="zh-CN"/>
          </a:p>
        </p:txBody>
      </p:sp>
      <p:sp>
        <p:nvSpPr>
          <p:cNvPr id="128003" name="Rectangle 8"/>
          <p:cNvSpPr>
            <a:spLocks noRot="1" noChangeArrowheads="1"/>
          </p:cNvSpPr>
          <p:nvPr/>
        </p:nvSpPr>
        <p:spPr bwMode="auto">
          <a:xfrm>
            <a:off x="1905000" y="4508500"/>
            <a:ext cx="8458200" cy="1206500"/>
          </a:xfrm>
          <a:prstGeom prst="rect">
            <a:avLst/>
          </a:prstGeom>
          <a:noFill/>
          <a:ln w="9525">
            <a:noFill/>
            <a:miter lim="800000"/>
            <a:headEnd/>
            <a:tailEnd/>
          </a:ln>
          <a:effectLst/>
        </p:spPr>
        <p:txBody>
          <a:bodyPr/>
          <a:lstStyle/>
          <a:p>
            <a:pPr indent="377825">
              <a:spcBef>
                <a:spcPct val="20000"/>
              </a:spcBef>
              <a:buClr>
                <a:schemeClr val="hlink"/>
              </a:buClr>
              <a:buSzPct val="75000"/>
            </a:pPr>
            <a:r>
              <a:rPr lang="en-US" altLang="zh-CN" sz="2400" b="1">
                <a:solidFill>
                  <a:srgbClr val="000404"/>
                </a:solidFill>
              </a:rPr>
              <a:t>The CPU is the </a:t>
            </a:r>
            <a:r>
              <a:rPr lang="en-US" altLang="zh-CN" sz="2400" b="1">
                <a:solidFill>
                  <a:srgbClr val="FF3300"/>
                </a:solidFill>
              </a:rPr>
              <a:t>bottleneck</a:t>
            </a:r>
            <a:r>
              <a:rPr lang="en-US" altLang="zh-CN" sz="2400" b="1">
                <a:solidFill>
                  <a:srgbClr val="000404"/>
                </a:solidFill>
              </a:rPr>
              <a:t>, so we can now configure the rest of the system to perform at the level dictated by the bus, 10000 I/Os per second.</a:t>
            </a:r>
          </a:p>
        </p:txBody>
      </p:sp>
      <p:sp>
        <p:nvSpPr>
          <p:cNvPr id="128004" name="Rectangle 3"/>
          <p:cNvSpPr>
            <a:spLocks noRot="1" noChangeArrowheads="1"/>
          </p:cNvSpPr>
          <p:nvPr/>
        </p:nvSpPr>
        <p:spPr bwMode="auto">
          <a:xfrm>
            <a:off x="1990726" y="692151"/>
            <a:ext cx="8316913" cy="936625"/>
          </a:xfrm>
          <a:prstGeom prst="rect">
            <a:avLst/>
          </a:prstGeom>
          <a:noFill/>
          <a:ln w="9525">
            <a:noFill/>
            <a:miter lim="800000"/>
            <a:headEnd/>
            <a:tailEnd/>
          </a:ln>
          <a:effectLst/>
        </p:spPr>
        <p:txBody>
          <a:bodyPr/>
          <a:lstStyle/>
          <a:p>
            <a:pPr marL="742950" lvl="1" indent="-285750">
              <a:spcBef>
                <a:spcPct val="20000"/>
              </a:spcBef>
              <a:buClr>
                <a:schemeClr val="accent2"/>
              </a:buClr>
              <a:buSzPct val="85000"/>
            </a:pPr>
            <a:endParaRPr lang="zh-CN" altLang="zh-CN" sz="1600" b="1">
              <a:solidFill>
                <a:srgbClr val="000404"/>
              </a:solidFill>
              <a:latin typeface="Times New Roman" pitchFamily="18" charset="0"/>
            </a:endParaRPr>
          </a:p>
        </p:txBody>
      </p:sp>
      <p:grpSp>
        <p:nvGrpSpPr>
          <p:cNvPr id="2" name="Group 131"/>
          <p:cNvGrpSpPr>
            <a:grpSpLocks/>
          </p:cNvGrpSpPr>
          <p:nvPr/>
        </p:nvGrpSpPr>
        <p:grpSpPr bwMode="auto">
          <a:xfrm>
            <a:off x="1920876" y="620714"/>
            <a:ext cx="7991475" cy="2166937"/>
            <a:chOff x="250" y="391"/>
            <a:chExt cx="5034" cy="1365"/>
          </a:xfrm>
        </p:grpSpPr>
        <p:sp>
          <p:nvSpPr>
            <p:cNvPr id="128027" name="AutoShape 87"/>
            <p:cNvSpPr>
              <a:spLocks noChangeAspect="1" noChangeArrowheads="1" noTextEdit="1"/>
            </p:cNvSpPr>
            <p:nvPr/>
          </p:nvSpPr>
          <p:spPr bwMode="auto">
            <a:xfrm>
              <a:off x="250" y="391"/>
              <a:ext cx="4989" cy="1365"/>
            </a:xfrm>
            <a:prstGeom prst="rect">
              <a:avLst/>
            </a:prstGeom>
            <a:noFill/>
            <a:ln w="9525">
              <a:noFill/>
              <a:miter lim="800000"/>
              <a:headEnd/>
              <a:tailEnd/>
            </a:ln>
          </p:spPr>
          <p:txBody>
            <a:bodyPr/>
            <a:lstStyle/>
            <a:p>
              <a:endParaRPr lang="zh-CN" altLang="en-US"/>
            </a:p>
          </p:txBody>
        </p:sp>
        <p:sp>
          <p:nvSpPr>
            <p:cNvPr id="128028" name="Line 89"/>
            <p:cNvSpPr>
              <a:spLocks noChangeShapeType="1"/>
            </p:cNvSpPr>
            <p:nvPr/>
          </p:nvSpPr>
          <p:spPr bwMode="auto">
            <a:xfrm>
              <a:off x="2501" y="755"/>
              <a:ext cx="2155" cy="1"/>
            </a:xfrm>
            <a:prstGeom prst="line">
              <a:avLst/>
            </a:prstGeom>
            <a:noFill/>
            <a:ln w="25400" cap="rnd">
              <a:solidFill>
                <a:srgbClr val="000000"/>
              </a:solidFill>
              <a:round/>
              <a:headEnd/>
              <a:tailEnd/>
            </a:ln>
          </p:spPr>
          <p:txBody>
            <a:bodyPr/>
            <a:lstStyle/>
            <a:p>
              <a:endParaRPr lang="zh-CN" altLang="en-US"/>
            </a:p>
          </p:txBody>
        </p:sp>
        <p:sp>
          <p:nvSpPr>
            <p:cNvPr id="128029" name="Rectangle 90"/>
            <p:cNvSpPr>
              <a:spLocks noChangeArrowheads="1"/>
            </p:cNvSpPr>
            <p:nvPr/>
          </p:nvSpPr>
          <p:spPr bwMode="auto">
            <a:xfrm>
              <a:off x="263" y="625"/>
              <a:ext cx="2045" cy="193"/>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Maximum I/O rate of CPU =</a:t>
              </a:r>
              <a:endParaRPr lang="en-US" altLang="zh-CN" sz="2000"/>
            </a:p>
          </p:txBody>
        </p:sp>
        <p:sp>
          <p:nvSpPr>
            <p:cNvPr id="128030" name="Rectangle 91"/>
            <p:cNvSpPr>
              <a:spLocks noChangeArrowheads="1"/>
            </p:cNvSpPr>
            <p:nvPr/>
          </p:nvSpPr>
          <p:spPr bwMode="auto">
            <a:xfrm>
              <a:off x="2533" y="424"/>
              <a:ext cx="1954"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Instruction execution rate</a:t>
              </a:r>
              <a:endParaRPr lang="en-US" altLang="zh-CN" sz="2000"/>
            </a:p>
          </p:txBody>
        </p:sp>
        <p:sp>
          <p:nvSpPr>
            <p:cNvPr id="128031" name="Rectangle 92"/>
            <p:cNvSpPr>
              <a:spLocks noChangeArrowheads="1"/>
            </p:cNvSpPr>
            <p:nvPr/>
          </p:nvSpPr>
          <p:spPr bwMode="auto">
            <a:xfrm>
              <a:off x="2707" y="827"/>
              <a:ext cx="1375"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Instruction per I/O</a:t>
              </a:r>
              <a:endParaRPr lang="en-US" altLang="zh-CN" sz="2000"/>
            </a:p>
          </p:txBody>
        </p:sp>
        <p:sp>
          <p:nvSpPr>
            <p:cNvPr id="128032" name="Rectangle 93"/>
            <p:cNvSpPr>
              <a:spLocks noChangeArrowheads="1"/>
            </p:cNvSpPr>
            <p:nvPr/>
          </p:nvSpPr>
          <p:spPr bwMode="auto">
            <a:xfrm>
              <a:off x="2333" y="1278"/>
              <a:ext cx="93"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a:t>
              </a:r>
              <a:endParaRPr lang="en-US" altLang="zh-CN" sz="2000"/>
            </a:p>
          </p:txBody>
        </p:sp>
        <p:sp>
          <p:nvSpPr>
            <p:cNvPr id="128033" name="Line 94"/>
            <p:cNvSpPr>
              <a:spLocks noChangeShapeType="1"/>
            </p:cNvSpPr>
            <p:nvPr/>
          </p:nvSpPr>
          <p:spPr bwMode="auto">
            <a:xfrm>
              <a:off x="2562" y="1434"/>
              <a:ext cx="1276" cy="2"/>
            </a:xfrm>
            <a:prstGeom prst="line">
              <a:avLst/>
            </a:prstGeom>
            <a:noFill/>
            <a:ln w="25400" cap="rnd">
              <a:solidFill>
                <a:srgbClr val="000000"/>
              </a:solidFill>
              <a:round/>
              <a:headEnd/>
              <a:tailEnd/>
            </a:ln>
          </p:spPr>
          <p:txBody>
            <a:bodyPr/>
            <a:lstStyle/>
            <a:p>
              <a:endParaRPr lang="zh-CN" altLang="en-US"/>
            </a:p>
          </p:txBody>
        </p:sp>
        <p:sp>
          <p:nvSpPr>
            <p:cNvPr id="128034" name="Rectangle 95"/>
            <p:cNvSpPr>
              <a:spLocks noChangeArrowheads="1"/>
            </p:cNvSpPr>
            <p:nvPr/>
          </p:nvSpPr>
          <p:spPr bwMode="auto">
            <a:xfrm>
              <a:off x="2789" y="1180"/>
              <a:ext cx="309"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     3</a:t>
              </a:r>
              <a:endParaRPr lang="en-US" altLang="zh-CN" sz="2000"/>
            </a:p>
          </p:txBody>
        </p:sp>
        <p:sp>
          <p:nvSpPr>
            <p:cNvPr id="128035" name="Rectangle 96"/>
            <p:cNvSpPr>
              <a:spLocks noChangeArrowheads="1"/>
            </p:cNvSpPr>
            <p:nvPr/>
          </p:nvSpPr>
          <p:spPr bwMode="auto">
            <a:xfrm>
              <a:off x="3127" y="1162"/>
              <a:ext cx="161"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latin typeface="宋体" pitchFamily="2" charset="-122"/>
                </a:rPr>
                <a:t>×</a:t>
              </a:r>
              <a:endParaRPr lang="en-US" altLang="zh-CN" sz="2000"/>
            </a:p>
          </p:txBody>
        </p:sp>
        <p:sp>
          <p:nvSpPr>
            <p:cNvPr id="128036" name="Rectangle 97"/>
            <p:cNvSpPr>
              <a:spLocks noChangeArrowheads="1"/>
            </p:cNvSpPr>
            <p:nvPr/>
          </p:nvSpPr>
          <p:spPr bwMode="auto">
            <a:xfrm>
              <a:off x="3332" y="1180"/>
              <a:ext cx="178"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10</a:t>
              </a:r>
              <a:endParaRPr lang="en-US" altLang="zh-CN" sz="2000"/>
            </a:p>
          </p:txBody>
        </p:sp>
        <p:sp>
          <p:nvSpPr>
            <p:cNvPr id="128037" name="Rectangle 98"/>
            <p:cNvSpPr>
              <a:spLocks noChangeArrowheads="1"/>
            </p:cNvSpPr>
            <p:nvPr/>
          </p:nvSpPr>
          <p:spPr bwMode="auto">
            <a:xfrm>
              <a:off x="3543" y="1096"/>
              <a:ext cx="89" cy="192"/>
            </a:xfrm>
            <a:prstGeom prst="rect">
              <a:avLst/>
            </a:prstGeom>
            <a:noFill/>
            <a:ln w="9525">
              <a:noFill/>
              <a:miter lim="800000"/>
              <a:headEnd/>
              <a:tailEnd/>
            </a:ln>
          </p:spPr>
          <p:txBody>
            <a:bodyPr wrap="none" lIns="0" tIns="0" rIns="0" bIns="0">
              <a:spAutoFit/>
            </a:bodyPr>
            <a:lstStyle/>
            <a:p>
              <a:r>
                <a:rPr lang="en-US" altLang="zh-CN" sz="2000" b="1" i="1" dirty="0">
                  <a:solidFill>
                    <a:srgbClr val="000000"/>
                  </a:solidFill>
                </a:rPr>
                <a:t>9</a:t>
              </a:r>
              <a:endParaRPr lang="en-US" altLang="zh-CN" sz="2000" dirty="0"/>
            </a:p>
          </p:txBody>
        </p:sp>
        <p:sp>
          <p:nvSpPr>
            <p:cNvPr id="128038" name="Rectangle 99"/>
            <p:cNvSpPr>
              <a:spLocks noChangeArrowheads="1"/>
            </p:cNvSpPr>
            <p:nvPr/>
          </p:nvSpPr>
          <p:spPr bwMode="auto">
            <a:xfrm>
              <a:off x="2517" y="1497"/>
              <a:ext cx="320" cy="192"/>
            </a:xfrm>
            <a:prstGeom prst="rect">
              <a:avLst/>
            </a:prstGeom>
            <a:noFill/>
            <a:ln w="9525">
              <a:noFill/>
              <a:miter lim="800000"/>
              <a:headEnd/>
              <a:tailEnd/>
            </a:ln>
          </p:spPr>
          <p:txBody>
            <a:bodyPr wrap="none" lIns="0" tIns="0" rIns="0" bIns="0">
              <a:spAutoFit/>
            </a:bodyPr>
            <a:lstStyle/>
            <a:p>
              <a:r>
                <a:rPr lang="en-US" altLang="zh-CN" sz="2000" b="1" i="1" dirty="0">
                  <a:solidFill>
                    <a:srgbClr val="000000"/>
                  </a:solidFill>
                </a:rPr>
                <a:t>(200</a:t>
              </a:r>
              <a:endParaRPr lang="en-US" altLang="zh-CN" sz="2000" dirty="0"/>
            </a:p>
          </p:txBody>
        </p:sp>
        <p:sp>
          <p:nvSpPr>
            <p:cNvPr id="128039" name="Rectangle 100"/>
            <p:cNvSpPr>
              <a:spLocks noChangeArrowheads="1"/>
            </p:cNvSpPr>
            <p:nvPr/>
          </p:nvSpPr>
          <p:spPr bwMode="auto">
            <a:xfrm>
              <a:off x="2807" y="1514"/>
              <a:ext cx="145" cy="173"/>
            </a:xfrm>
            <a:prstGeom prst="rect">
              <a:avLst/>
            </a:prstGeom>
            <a:noFill/>
            <a:ln w="9525">
              <a:noFill/>
              <a:miter lim="800000"/>
              <a:headEnd/>
              <a:tailEnd/>
            </a:ln>
          </p:spPr>
          <p:txBody>
            <a:bodyPr wrap="none" lIns="0" tIns="0" rIns="0" bIns="0">
              <a:spAutoFit/>
            </a:bodyPr>
            <a:lstStyle/>
            <a:p>
              <a:r>
                <a:rPr lang="zh-CN" altLang="en-US" b="1" i="1" dirty="0">
                  <a:solidFill>
                    <a:srgbClr val="000000"/>
                  </a:solidFill>
                  <a:latin typeface="宋体" pitchFamily="2" charset="-122"/>
                </a:rPr>
                <a:t>＋</a:t>
              </a:r>
              <a:endParaRPr lang="zh-CN" altLang="en-US" dirty="0"/>
            </a:p>
          </p:txBody>
        </p:sp>
        <p:sp>
          <p:nvSpPr>
            <p:cNvPr id="128040" name="Rectangle 101"/>
            <p:cNvSpPr>
              <a:spLocks noChangeArrowheads="1"/>
            </p:cNvSpPr>
            <p:nvPr/>
          </p:nvSpPr>
          <p:spPr bwMode="auto">
            <a:xfrm>
              <a:off x="3014" y="1514"/>
              <a:ext cx="320" cy="192"/>
            </a:xfrm>
            <a:prstGeom prst="rect">
              <a:avLst/>
            </a:prstGeom>
            <a:noFill/>
            <a:ln w="9525">
              <a:noFill/>
              <a:miter lim="800000"/>
              <a:headEnd/>
              <a:tailEnd/>
            </a:ln>
          </p:spPr>
          <p:txBody>
            <a:bodyPr wrap="none" lIns="0" tIns="0" rIns="0" bIns="0">
              <a:spAutoFit/>
            </a:bodyPr>
            <a:lstStyle/>
            <a:p>
              <a:r>
                <a:rPr lang="en-US" altLang="zh-CN" sz="2000" b="1" i="1" dirty="0">
                  <a:solidFill>
                    <a:srgbClr val="000000"/>
                  </a:solidFill>
                </a:rPr>
                <a:t>100)</a:t>
              </a:r>
              <a:endParaRPr lang="en-US" altLang="zh-CN" sz="2000" dirty="0"/>
            </a:p>
          </p:txBody>
        </p:sp>
        <p:sp>
          <p:nvSpPr>
            <p:cNvPr id="128041" name="Rectangle 102"/>
            <p:cNvSpPr>
              <a:spLocks noChangeArrowheads="1"/>
            </p:cNvSpPr>
            <p:nvPr/>
          </p:nvSpPr>
          <p:spPr bwMode="auto">
            <a:xfrm>
              <a:off x="3319" y="1514"/>
              <a:ext cx="163" cy="194"/>
            </a:xfrm>
            <a:prstGeom prst="rect">
              <a:avLst/>
            </a:prstGeom>
            <a:noFill/>
            <a:ln w="9525">
              <a:noFill/>
              <a:miter lim="800000"/>
              <a:headEnd/>
              <a:tailEnd/>
            </a:ln>
          </p:spPr>
          <p:txBody>
            <a:bodyPr wrap="none" lIns="0" tIns="0" rIns="0" bIns="0">
              <a:spAutoFit/>
            </a:bodyPr>
            <a:lstStyle/>
            <a:p>
              <a:r>
                <a:rPr lang="en-US" altLang="zh-CN" sz="2000" b="1" i="1">
                  <a:solidFill>
                    <a:srgbClr val="000000"/>
                  </a:solidFill>
                  <a:latin typeface="宋体" pitchFamily="2" charset="-122"/>
                </a:rPr>
                <a:t>×</a:t>
              </a:r>
              <a:endParaRPr lang="en-US" altLang="zh-CN" sz="2000"/>
            </a:p>
          </p:txBody>
        </p:sp>
        <p:sp>
          <p:nvSpPr>
            <p:cNvPr id="128042" name="Rectangle 103"/>
            <p:cNvSpPr>
              <a:spLocks noChangeArrowheads="1"/>
            </p:cNvSpPr>
            <p:nvPr/>
          </p:nvSpPr>
          <p:spPr bwMode="auto">
            <a:xfrm>
              <a:off x="3481" y="1497"/>
              <a:ext cx="178"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10</a:t>
              </a:r>
              <a:endParaRPr lang="en-US" altLang="zh-CN" sz="2000"/>
            </a:p>
          </p:txBody>
        </p:sp>
        <p:sp>
          <p:nvSpPr>
            <p:cNvPr id="128043" name="Rectangle 104"/>
            <p:cNvSpPr>
              <a:spLocks noChangeArrowheads="1"/>
            </p:cNvSpPr>
            <p:nvPr/>
          </p:nvSpPr>
          <p:spPr bwMode="auto">
            <a:xfrm>
              <a:off x="3651" y="1434"/>
              <a:ext cx="89"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3</a:t>
              </a:r>
              <a:endParaRPr lang="en-US" altLang="zh-CN" sz="2000"/>
            </a:p>
          </p:txBody>
        </p:sp>
        <p:sp>
          <p:nvSpPr>
            <p:cNvPr id="128044" name="Rectangle 105"/>
            <p:cNvSpPr>
              <a:spLocks noChangeArrowheads="1"/>
            </p:cNvSpPr>
            <p:nvPr/>
          </p:nvSpPr>
          <p:spPr bwMode="auto">
            <a:xfrm>
              <a:off x="3855" y="1312"/>
              <a:ext cx="163" cy="194"/>
            </a:xfrm>
            <a:prstGeom prst="rect">
              <a:avLst/>
            </a:prstGeom>
            <a:noFill/>
            <a:ln w="9525">
              <a:noFill/>
              <a:miter lim="800000"/>
              <a:headEnd/>
              <a:tailEnd/>
            </a:ln>
          </p:spPr>
          <p:txBody>
            <a:bodyPr wrap="none" lIns="0" tIns="0" rIns="0" bIns="0">
              <a:spAutoFit/>
            </a:bodyPr>
            <a:lstStyle/>
            <a:p>
              <a:r>
                <a:rPr lang="zh-CN" altLang="en-US" sz="2000" b="1" i="1">
                  <a:solidFill>
                    <a:srgbClr val="000000"/>
                  </a:solidFill>
                  <a:latin typeface="宋体" pitchFamily="2" charset="-122"/>
                </a:rPr>
                <a:t>＝</a:t>
              </a:r>
              <a:endParaRPr lang="zh-CN" altLang="en-US" sz="2000"/>
            </a:p>
          </p:txBody>
        </p:sp>
        <p:sp>
          <p:nvSpPr>
            <p:cNvPr id="128045" name="Rectangle 106"/>
            <p:cNvSpPr>
              <a:spLocks noChangeArrowheads="1"/>
            </p:cNvSpPr>
            <p:nvPr/>
          </p:nvSpPr>
          <p:spPr bwMode="auto">
            <a:xfrm>
              <a:off x="4030" y="1295"/>
              <a:ext cx="489" cy="193"/>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 10000</a:t>
              </a:r>
              <a:endParaRPr lang="en-US" altLang="zh-CN" sz="2000"/>
            </a:p>
          </p:txBody>
        </p:sp>
        <p:sp>
          <p:nvSpPr>
            <p:cNvPr id="128046" name="Line 107"/>
            <p:cNvSpPr>
              <a:spLocks noChangeShapeType="1"/>
            </p:cNvSpPr>
            <p:nvPr/>
          </p:nvSpPr>
          <p:spPr bwMode="auto">
            <a:xfrm>
              <a:off x="4566" y="1419"/>
              <a:ext cx="718" cy="1"/>
            </a:xfrm>
            <a:prstGeom prst="line">
              <a:avLst/>
            </a:prstGeom>
            <a:noFill/>
            <a:ln w="25400" cap="rnd">
              <a:solidFill>
                <a:srgbClr val="000000"/>
              </a:solidFill>
              <a:round/>
              <a:headEnd/>
              <a:tailEnd/>
            </a:ln>
          </p:spPr>
          <p:txBody>
            <a:bodyPr/>
            <a:lstStyle/>
            <a:p>
              <a:endParaRPr lang="zh-CN" altLang="en-US"/>
            </a:p>
          </p:txBody>
        </p:sp>
        <p:sp>
          <p:nvSpPr>
            <p:cNvPr id="128047" name="Rectangle 108"/>
            <p:cNvSpPr>
              <a:spLocks noChangeArrowheads="1"/>
            </p:cNvSpPr>
            <p:nvPr/>
          </p:nvSpPr>
          <p:spPr bwMode="auto">
            <a:xfrm>
              <a:off x="4723" y="1162"/>
              <a:ext cx="301"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I/Os</a:t>
              </a:r>
              <a:endParaRPr lang="en-US" altLang="zh-CN" sz="2000"/>
            </a:p>
          </p:txBody>
        </p:sp>
        <p:sp>
          <p:nvSpPr>
            <p:cNvPr id="128048" name="Rectangle 109"/>
            <p:cNvSpPr>
              <a:spLocks noChangeArrowheads="1"/>
            </p:cNvSpPr>
            <p:nvPr/>
          </p:nvSpPr>
          <p:spPr bwMode="auto">
            <a:xfrm>
              <a:off x="4572" y="1397"/>
              <a:ext cx="650"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seconds</a:t>
              </a:r>
              <a:endParaRPr lang="en-US" altLang="zh-CN" sz="2000"/>
            </a:p>
          </p:txBody>
        </p:sp>
      </p:grpSp>
      <p:grpSp>
        <p:nvGrpSpPr>
          <p:cNvPr id="3" name="Group 130"/>
          <p:cNvGrpSpPr>
            <a:grpSpLocks/>
          </p:cNvGrpSpPr>
          <p:nvPr/>
        </p:nvGrpSpPr>
        <p:grpSpPr bwMode="auto">
          <a:xfrm>
            <a:off x="1487488" y="2930525"/>
            <a:ext cx="8712201" cy="1219200"/>
            <a:chOff x="-23" y="1800"/>
            <a:chExt cx="5488" cy="768"/>
          </a:xfrm>
        </p:grpSpPr>
        <p:sp>
          <p:nvSpPr>
            <p:cNvPr id="128008" name="AutoShape 110"/>
            <p:cNvSpPr>
              <a:spLocks noChangeAspect="1" noChangeArrowheads="1" noTextEdit="1"/>
            </p:cNvSpPr>
            <p:nvPr/>
          </p:nvSpPr>
          <p:spPr bwMode="auto">
            <a:xfrm>
              <a:off x="-23" y="1800"/>
              <a:ext cx="5280" cy="768"/>
            </a:xfrm>
            <a:prstGeom prst="rect">
              <a:avLst/>
            </a:prstGeom>
            <a:noFill/>
            <a:ln w="9525">
              <a:noFill/>
              <a:miter lim="800000"/>
              <a:headEnd/>
              <a:tailEnd/>
            </a:ln>
          </p:spPr>
          <p:txBody>
            <a:bodyPr/>
            <a:lstStyle/>
            <a:p>
              <a:endParaRPr lang="zh-CN" altLang="en-US"/>
            </a:p>
          </p:txBody>
        </p:sp>
        <p:sp>
          <p:nvSpPr>
            <p:cNvPr id="128009" name="Line 112"/>
            <p:cNvSpPr>
              <a:spLocks noChangeShapeType="1"/>
            </p:cNvSpPr>
            <p:nvPr/>
          </p:nvSpPr>
          <p:spPr bwMode="auto">
            <a:xfrm>
              <a:off x="2224" y="2204"/>
              <a:ext cx="1100" cy="1"/>
            </a:xfrm>
            <a:prstGeom prst="line">
              <a:avLst/>
            </a:prstGeom>
            <a:noFill/>
            <a:ln w="22225" cap="rnd">
              <a:solidFill>
                <a:srgbClr val="000000"/>
              </a:solidFill>
              <a:round/>
              <a:headEnd/>
              <a:tailEnd/>
            </a:ln>
          </p:spPr>
          <p:txBody>
            <a:bodyPr/>
            <a:lstStyle/>
            <a:p>
              <a:endParaRPr lang="zh-CN" altLang="en-US"/>
            </a:p>
          </p:txBody>
        </p:sp>
        <p:sp>
          <p:nvSpPr>
            <p:cNvPr id="128010" name="Rectangle 113"/>
            <p:cNvSpPr>
              <a:spLocks noChangeArrowheads="1"/>
            </p:cNvSpPr>
            <p:nvPr/>
          </p:nvSpPr>
          <p:spPr bwMode="auto">
            <a:xfrm>
              <a:off x="204" y="2104"/>
              <a:ext cx="1991"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Maximum I/O rate of bus =</a:t>
              </a:r>
              <a:endParaRPr lang="en-US" altLang="zh-CN" sz="2000"/>
            </a:p>
          </p:txBody>
        </p:sp>
        <p:sp>
          <p:nvSpPr>
            <p:cNvPr id="128011" name="Rectangle 114"/>
            <p:cNvSpPr>
              <a:spLocks noChangeArrowheads="1"/>
            </p:cNvSpPr>
            <p:nvPr/>
          </p:nvSpPr>
          <p:spPr bwMode="auto">
            <a:xfrm>
              <a:off x="2279" y="1916"/>
              <a:ext cx="1147"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Bus bandwidth</a:t>
              </a:r>
              <a:endParaRPr lang="en-US" altLang="zh-CN" sz="2000"/>
            </a:p>
          </p:txBody>
        </p:sp>
        <p:sp>
          <p:nvSpPr>
            <p:cNvPr id="128012" name="Rectangle 115"/>
            <p:cNvSpPr>
              <a:spLocks noChangeArrowheads="1"/>
            </p:cNvSpPr>
            <p:nvPr/>
          </p:nvSpPr>
          <p:spPr bwMode="auto">
            <a:xfrm>
              <a:off x="2342" y="2215"/>
              <a:ext cx="985"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Bytes per I/O</a:t>
              </a:r>
              <a:endParaRPr lang="en-US" altLang="zh-CN" sz="2000"/>
            </a:p>
          </p:txBody>
        </p:sp>
        <p:sp>
          <p:nvSpPr>
            <p:cNvPr id="128013" name="Rectangle 116"/>
            <p:cNvSpPr>
              <a:spLocks noChangeArrowheads="1"/>
            </p:cNvSpPr>
            <p:nvPr/>
          </p:nvSpPr>
          <p:spPr bwMode="auto">
            <a:xfrm>
              <a:off x="3419" y="2066"/>
              <a:ext cx="93"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a:t>
              </a:r>
              <a:endParaRPr lang="en-US" altLang="zh-CN" sz="2000"/>
            </a:p>
          </p:txBody>
        </p:sp>
        <p:sp>
          <p:nvSpPr>
            <p:cNvPr id="128014" name="Line 117"/>
            <p:cNvSpPr>
              <a:spLocks noChangeShapeType="1"/>
            </p:cNvSpPr>
            <p:nvPr/>
          </p:nvSpPr>
          <p:spPr bwMode="auto">
            <a:xfrm>
              <a:off x="3537" y="2204"/>
              <a:ext cx="633" cy="1"/>
            </a:xfrm>
            <a:prstGeom prst="line">
              <a:avLst/>
            </a:prstGeom>
            <a:noFill/>
            <a:ln w="22225" cap="rnd">
              <a:solidFill>
                <a:srgbClr val="000000"/>
              </a:solidFill>
              <a:round/>
              <a:headEnd/>
              <a:tailEnd/>
            </a:ln>
          </p:spPr>
          <p:txBody>
            <a:bodyPr/>
            <a:lstStyle/>
            <a:p>
              <a:endParaRPr lang="zh-CN" altLang="en-US"/>
            </a:p>
          </p:txBody>
        </p:sp>
        <p:sp>
          <p:nvSpPr>
            <p:cNvPr id="128015" name="Rectangle 118"/>
            <p:cNvSpPr>
              <a:spLocks noChangeArrowheads="1"/>
            </p:cNvSpPr>
            <p:nvPr/>
          </p:nvSpPr>
          <p:spPr bwMode="auto">
            <a:xfrm>
              <a:off x="3564" y="1933"/>
              <a:ext cx="356"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1000</a:t>
              </a:r>
              <a:endParaRPr lang="en-US" altLang="zh-CN" sz="2000"/>
            </a:p>
          </p:txBody>
        </p:sp>
        <p:sp>
          <p:nvSpPr>
            <p:cNvPr id="128016" name="Rectangle 119"/>
            <p:cNvSpPr>
              <a:spLocks noChangeArrowheads="1"/>
            </p:cNvSpPr>
            <p:nvPr/>
          </p:nvSpPr>
          <p:spPr bwMode="auto">
            <a:xfrm>
              <a:off x="3853" y="1933"/>
              <a:ext cx="161"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latin typeface="宋体" pitchFamily="2" charset="-122"/>
                </a:rPr>
                <a:t>×</a:t>
              </a:r>
              <a:endParaRPr lang="en-US" altLang="zh-CN" sz="2000"/>
            </a:p>
          </p:txBody>
        </p:sp>
        <p:sp>
          <p:nvSpPr>
            <p:cNvPr id="128017" name="Rectangle 120"/>
            <p:cNvSpPr>
              <a:spLocks noChangeArrowheads="1"/>
            </p:cNvSpPr>
            <p:nvPr/>
          </p:nvSpPr>
          <p:spPr bwMode="auto">
            <a:xfrm>
              <a:off x="4017" y="1933"/>
              <a:ext cx="178"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10</a:t>
              </a:r>
              <a:endParaRPr lang="en-US" altLang="zh-CN" sz="2000"/>
            </a:p>
          </p:txBody>
        </p:sp>
        <p:sp>
          <p:nvSpPr>
            <p:cNvPr id="128018" name="Rectangle 121"/>
            <p:cNvSpPr>
              <a:spLocks noChangeArrowheads="1"/>
            </p:cNvSpPr>
            <p:nvPr/>
          </p:nvSpPr>
          <p:spPr bwMode="auto">
            <a:xfrm>
              <a:off x="4197" y="1850"/>
              <a:ext cx="89"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6</a:t>
              </a:r>
              <a:endParaRPr lang="en-US" altLang="zh-CN" sz="2000"/>
            </a:p>
          </p:txBody>
        </p:sp>
        <p:sp>
          <p:nvSpPr>
            <p:cNvPr id="128019" name="Rectangle 122"/>
            <p:cNvSpPr>
              <a:spLocks noChangeArrowheads="1"/>
            </p:cNvSpPr>
            <p:nvPr/>
          </p:nvSpPr>
          <p:spPr bwMode="auto">
            <a:xfrm>
              <a:off x="3586" y="2265"/>
              <a:ext cx="178"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64</a:t>
              </a:r>
              <a:endParaRPr lang="en-US" altLang="zh-CN" sz="2000"/>
            </a:p>
          </p:txBody>
        </p:sp>
        <p:sp>
          <p:nvSpPr>
            <p:cNvPr id="128020" name="Rectangle 123"/>
            <p:cNvSpPr>
              <a:spLocks noChangeArrowheads="1"/>
            </p:cNvSpPr>
            <p:nvPr/>
          </p:nvSpPr>
          <p:spPr bwMode="auto">
            <a:xfrm>
              <a:off x="3742" y="2282"/>
              <a:ext cx="161"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latin typeface="宋体" pitchFamily="2" charset="-122"/>
                </a:rPr>
                <a:t>×</a:t>
              </a:r>
              <a:endParaRPr lang="en-US" altLang="zh-CN" sz="2000"/>
            </a:p>
          </p:txBody>
        </p:sp>
        <p:sp>
          <p:nvSpPr>
            <p:cNvPr id="128021" name="Rectangle 124"/>
            <p:cNvSpPr>
              <a:spLocks noChangeArrowheads="1"/>
            </p:cNvSpPr>
            <p:nvPr/>
          </p:nvSpPr>
          <p:spPr bwMode="auto">
            <a:xfrm>
              <a:off x="3888" y="2265"/>
              <a:ext cx="178"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10</a:t>
              </a:r>
              <a:endParaRPr lang="en-US" altLang="zh-CN" sz="2000"/>
            </a:p>
          </p:txBody>
        </p:sp>
        <p:sp>
          <p:nvSpPr>
            <p:cNvPr id="128022" name="Rectangle 125"/>
            <p:cNvSpPr>
              <a:spLocks noChangeArrowheads="1"/>
            </p:cNvSpPr>
            <p:nvPr/>
          </p:nvSpPr>
          <p:spPr bwMode="auto">
            <a:xfrm>
              <a:off x="4054" y="2199"/>
              <a:ext cx="89"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3</a:t>
              </a:r>
              <a:endParaRPr lang="en-US" altLang="zh-CN" sz="2000"/>
            </a:p>
          </p:txBody>
        </p:sp>
        <p:sp>
          <p:nvSpPr>
            <p:cNvPr id="128023" name="Rectangle 126"/>
            <p:cNvSpPr>
              <a:spLocks noChangeArrowheads="1"/>
            </p:cNvSpPr>
            <p:nvPr/>
          </p:nvSpPr>
          <p:spPr bwMode="auto">
            <a:xfrm>
              <a:off x="4200" y="2082"/>
              <a:ext cx="582"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 15625</a:t>
              </a:r>
              <a:endParaRPr lang="en-US" altLang="zh-CN" sz="2000"/>
            </a:p>
          </p:txBody>
        </p:sp>
        <p:sp>
          <p:nvSpPr>
            <p:cNvPr id="128024" name="Line 127"/>
            <p:cNvSpPr>
              <a:spLocks noChangeShapeType="1"/>
            </p:cNvSpPr>
            <p:nvPr/>
          </p:nvSpPr>
          <p:spPr bwMode="auto">
            <a:xfrm>
              <a:off x="4811" y="2198"/>
              <a:ext cx="601" cy="1"/>
            </a:xfrm>
            <a:prstGeom prst="line">
              <a:avLst/>
            </a:prstGeom>
            <a:noFill/>
            <a:ln w="22225" cap="rnd">
              <a:solidFill>
                <a:srgbClr val="000000"/>
              </a:solidFill>
              <a:round/>
              <a:headEnd/>
              <a:tailEnd/>
            </a:ln>
          </p:spPr>
          <p:txBody>
            <a:bodyPr/>
            <a:lstStyle/>
            <a:p>
              <a:endParaRPr lang="zh-CN" altLang="en-US"/>
            </a:p>
          </p:txBody>
        </p:sp>
        <p:sp>
          <p:nvSpPr>
            <p:cNvPr id="128025" name="Rectangle 128"/>
            <p:cNvSpPr>
              <a:spLocks noChangeArrowheads="1"/>
            </p:cNvSpPr>
            <p:nvPr/>
          </p:nvSpPr>
          <p:spPr bwMode="auto">
            <a:xfrm>
              <a:off x="4940" y="1966"/>
              <a:ext cx="301"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I/Os</a:t>
              </a:r>
              <a:endParaRPr lang="en-US" altLang="zh-CN" sz="2000"/>
            </a:p>
          </p:txBody>
        </p:sp>
        <p:sp>
          <p:nvSpPr>
            <p:cNvPr id="128026" name="Rectangle 129"/>
            <p:cNvSpPr>
              <a:spLocks noChangeArrowheads="1"/>
            </p:cNvSpPr>
            <p:nvPr/>
          </p:nvSpPr>
          <p:spPr bwMode="auto">
            <a:xfrm>
              <a:off x="4815" y="2232"/>
              <a:ext cx="650" cy="192"/>
            </a:xfrm>
            <a:prstGeom prst="rect">
              <a:avLst/>
            </a:prstGeom>
            <a:noFill/>
            <a:ln w="9525">
              <a:noFill/>
              <a:miter lim="800000"/>
              <a:headEnd/>
              <a:tailEnd/>
            </a:ln>
          </p:spPr>
          <p:txBody>
            <a:bodyPr wrap="none" lIns="0" tIns="0" rIns="0" bIns="0">
              <a:spAutoFit/>
            </a:bodyPr>
            <a:lstStyle/>
            <a:p>
              <a:r>
                <a:rPr lang="en-US" altLang="zh-CN" sz="2000" b="1" i="1">
                  <a:solidFill>
                    <a:srgbClr val="000000"/>
                  </a:solidFill>
                </a:rPr>
                <a:t>seconds</a:t>
              </a:r>
              <a:endParaRPr lang="en-US" altLang="zh-CN" sz="2000"/>
            </a:p>
          </p:txBody>
        </p:sp>
      </p:grpSp>
      <p:sp>
        <p:nvSpPr>
          <p:cNvPr id="128007" name="Line 133"/>
          <p:cNvSpPr>
            <a:spLocks noChangeShapeType="1"/>
          </p:cNvSpPr>
          <p:nvPr/>
        </p:nvSpPr>
        <p:spPr bwMode="auto">
          <a:xfrm>
            <a:off x="8328026" y="2420939"/>
            <a:ext cx="288925" cy="936625"/>
          </a:xfrm>
          <a:prstGeom prst="line">
            <a:avLst/>
          </a:prstGeom>
          <a:noFill/>
          <a:ln w="9525">
            <a:solidFill>
              <a:srgbClr val="FF3300"/>
            </a:solidFill>
            <a:round/>
            <a:headEnd type="triangle" w="med" len="med"/>
            <a:tailEnd type="triangle" w="med" len="med"/>
          </a:ln>
          <a:effectLst/>
        </p:spPr>
        <p:txBody>
          <a:bodyPr/>
          <a:lstStyle/>
          <a:p>
            <a:endParaRPr lang="zh-CN" altLang="en-US"/>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7"/>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3F859A6-95A5-4299-AB6C-DC7B269D2FBB}" type="slidenum">
              <a:rPr lang="en-US" altLang="zh-CN"/>
              <a:pPr>
                <a:defRPr/>
              </a:pPr>
              <a:t>73</a:t>
            </a:fld>
            <a:endParaRPr lang="en-US" altLang="zh-CN"/>
          </a:p>
        </p:txBody>
      </p:sp>
      <p:sp>
        <p:nvSpPr>
          <p:cNvPr id="129027" name="Rectangle 3"/>
          <p:cNvSpPr>
            <a:spLocks noRot="1" noChangeArrowheads="1"/>
          </p:cNvSpPr>
          <p:nvPr/>
        </p:nvSpPr>
        <p:spPr bwMode="auto">
          <a:xfrm>
            <a:off x="2351088" y="692151"/>
            <a:ext cx="8316912" cy="936625"/>
          </a:xfrm>
          <a:prstGeom prst="rect">
            <a:avLst/>
          </a:prstGeom>
          <a:noFill/>
          <a:ln w="9525">
            <a:noFill/>
            <a:miter lim="800000"/>
            <a:headEnd/>
            <a:tailEnd/>
          </a:ln>
          <a:effectLst/>
        </p:spPr>
        <p:txBody>
          <a:bodyPr/>
          <a:lstStyle/>
          <a:p>
            <a:pPr marL="742950" lvl="1" indent="-285750">
              <a:spcBef>
                <a:spcPct val="20000"/>
              </a:spcBef>
              <a:buClr>
                <a:schemeClr val="accent2"/>
              </a:buClr>
              <a:buSzPct val="85000"/>
            </a:pPr>
            <a:endParaRPr lang="zh-CN" altLang="zh-CN" sz="1600" b="1">
              <a:solidFill>
                <a:srgbClr val="000404"/>
              </a:solidFill>
              <a:latin typeface="Times New Roman" pitchFamily="18" charset="0"/>
            </a:endParaRPr>
          </a:p>
        </p:txBody>
      </p:sp>
      <p:sp>
        <p:nvSpPr>
          <p:cNvPr id="129028" name="Rectangle 5"/>
          <p:cNvSpPr>
            <a:spLocks noRot="1" noChangeArrowheads="1"/>
          </p:cNvSpPr>
          <p:nvPr/>
        </p:nvSpPr>
        <p:spPr bwMode="auto">
          <a:xfrm>
            <a:off x="1809720" y="1214423"/>
            <a:ext cx="8458200" cy="1589087"/>
          </a:xfrm>
          <a:prstGeom prst="rect">
            <a:avLst/>
          </a:prstGeom>
          <a:noFill/>
          <a:ln w="9525">
            <a:noFill/>
            <a:miter lim="800000"/>
            <a:headEnd/>
            <a:tailEnd/>
          </a:ln>
          <a:effectLst/>
        </p:spPr>
        <p:txBody>
          <a:bodyPr/>
          <a:lstStyle/>
          <a:p>
            <a:pPr indent="377825">
              <a:spcBef>
                <a:spcPct val="20000"/>
              </a:spcBef>
              <a:buClr>
                <a:schemeClr val="hlink"/>
              </a:buClr>
              <a:buSzPct val="75000"/>
            </a:pPr>
            <a:r>
              <a:rPr lang="en-US" altLang="zh-CN" sz="2400" b="1" dirty="0">
                <a:solidFill>
                  <a:srgbClr val="000404"/>
                </a:solidFill>
              </a:rPr>
              <a:t>Now, let’s determine how many disks we need to be able to Accommodate 10000 I/Os per second. To find the number of disks, we first find the time per I/O operation at the disk:</a:t>
            </a:r>
          </a:p>
        </p:txBody>
      </p:sp>
      <p:sp>
        <p:nvSpPr>
          <p:cNvPr id="129029" name="Text Box 10"/>
          <p:cNvSpPr txBox="1">
            <a:spLocks noChangeArrowheads="1"/>
          </p:cNvSpPr>
          <p:nvPr/>
        </p:nvSpPr>
        <p:spPr bwMode="auto">
          <a:xfrm>
            <a:off x="2095473" y="4786323"/>
            <a:ext cx="8264525" cy="1200329"/>
          </a:xfrm>
          <a:prstGeom prst="rect">
            <a:avLst/>
          </a:prstGeom>
          <a:noFill/>
          <a:ln w="9525">
            <a:noFill/>
            <a:miter lim="800000"/>
            <a:headEnd/>
            <a:tailEnd/>
          </a:ln>
          <a:effectLst/>
        </p:spPr>
        <p:txBody>
          <a:bodyPr>
            <a:spAutoFit/>
          </a:bodyPr>
          <a:lstStyle/>
          <a:p>
            <a:pPr indent="377825">
              <a:spcBef>
                <a:spcPct val="50000"/>
              </a:spcBef>
            </a:pPr>
            <a:r>
              <a:rPr lang="en-US" altLang="zh-CN" sz="2400" b="1" dirty="0">
                <a:solidFill>
                  <a:srgbClr val="000404"/>
                </a:solidFill>
              </a:rPr>
              <a:t>This means each disk can complete 1000ms/6.9ms, or 146  I/</a:t>
            </a:r>
            <a:r>
              <a:rPr lang="en-US" altLang="zh-CN" sz="2400" b="1" dirty="0" err="1">
                <a:solidFill>
                  <a:srgbClr val="000404"/>
                </a:solidFill>
              </a:rPr>
              <a:t>Os</a:t>
            </a:r>
            <a:r>
              <a:rPr lang="en-US" altLang="zh-CN" sz="2400" b="1" dirty="0">
                <a:solidFill>
                  <a:srgbClr val="000404"/>
                </a:solidFill>
              </a:rPr>
              <a:t> per second. To saturate the bus, the system need 10000/146≈69 disks.</a:t>
            </a:r>
          </a:p>
        </p:txBody>
      </p:sp>
      <p:grpSp>
        <p:nvGrpSpPr>
          <p:cNvPr id="2" name="Group 24"/>
          <p:cNvGrpSpPr>
            <a:grpSpLocks/>
          </p:cNvGrpSpPr>
          <p:nvPr/>
        </p:nvGrpSpPr>
        <p:grpSpPr bwMode="auto">
          <a:xfrm>
            <a:off x="2238349" y="3000372"/>
            <a:ext cx="7991475" cy="1473200"/>
            <a:chOff x="431" y="1488"/>
            <a:chExt cx="5034" cy="928"/>
          </a:xfrm>
        </p:grpSpPr>
        <p:sp>
          <p:nvSpPr>
            <p:cNvPr id="129031" name="AutoShape 14"/>
            <p:cNvSpPr>
              <a:spLocks noChangeAspect="1" noChangeArrowheads="1" noTextEdit="1"/>
            </p:cNvSpPr>
            <p:nvPr/>
          </p:nvSpPr>
          <p:spPr bwMode="auto">
            <a:xfrm>
              <a:off x="431" y="1488"/>
              <a:ext cx="4717" cy="928"/>
            </a:xfrm>
            <a:prstGeom prst="rect">
              <a:avLst/>
            </a:prstGeom>
            <a:noFill/>
            <a:ln w="9525">
              <a:noFill/>
              <a:miter lim="800000"/>
              <a:headEnd/>
              <a:tailEnd/>
            </a:ln>
          </p:spPr>
          <p:txBody>
            <a:bodyPr/>
            <a:lstStyle/>
            <a:p>
              <a:endParaRPr lang="zh-CN" altLang="en-US"/>
            </a:p>
          </p:txBody>
        </p:sp>
        <p:sp>
          <p:nvSpPr>
            <p:cNvPr id="129032" name="Rectangle 16"/>
            <p:cNvSpPr>
              <a:spLocks noChangeArrowheads="1"/>
            </p:cNvSpPr>
            <p:nvPr/>
          </p:nvSpPr>
          <p:spPr bwMode="auto">
            <a:xfrm>
              <a:off x="431" y="1522"/>
              <a:ext cx="1792" cy="213"/>
            </a:xfrm>
            <a:prstGeom prst="rect">
              <a:avLst/>
            </a:prstGeom>
            <a:noFill/>
            <a:ln w="9525">
              <a:noFill/>
              <a:miter lim="800000"/>
              <a:headEnd/>
              <a:tailEnd/>
            </a:ln>
          </p:spPr>
          <p:txBody>
            <a:bodyPr wrap="none" lIns="0" tIns="0" rIns="0" bIns="0">
              <a:spAutoFit/>
            </a:bodyPr>
            <a:lstStyle/>
            <a:p>
              <a:r>
                <a:rPr lang="en-US" altLang="zh-CN" sz="2200" b="1" i="1">
                  <a:solidFill>
                    <a:srgbClr val="000000"/>
                  </a:solidFill>
                </a:rPr>
                <a:t>Time per I/O at disk =</a:t>
              </a:r>
              <a:endParaRPr lang="en-US" altLang="zh-CN" sz="2200"/>
            </a:p>
          </p:txBody>
        </p:sp>
        <p:sp>
          <p:nvSpPr>
            <p:cNvPr id="129033" name="Rectangle 17"/>
            <p:cNvSpPr>
              <a:spLocks noChangeArrowheads="1"/>
            </p:cNvSpPr>
            <p:nvPr/>
          </p:nvSpPr>
          <p:spPr bwMode="auto">
            <a:xfrm>
              <a:off x="2278" y="1522"/>
              <a:ext cx="3187" cy="213"/>
            </a:xfrm>
            <a:prstGeom prst="rect">
              <a:avLst/>
            </a:prstGeom>
            <a:noFill/>
            <a:ln w="9525">
              <a:noFill/>
              <a:miter lim="800000"/>
              <a:headEnd/>
              <a:tailEnd/>
            </a:ln>
          </p:spPr>
          <p:txBody>
            <a:bodyPr lIns="0" tIns="0" rIns="0" bIns="0">
              <a:spAutoFit/>
            </a:bodyPr>
            <a:lstStyle/>
            <a:p>
              <a:r>
                <a:rPr lang="en-US" altLang="zh-CN" sz="2200" b="1">
                  <a:solidFill>
                    <a:srgbClr val="000000"/>
                  </a:solidFill>
                </a:rPr>
                <a:t>Seek/rotational time + Transfer time</a:t>
              </a:r>
              <a:endParaRPr lang="en-US" altLang="zh-CN" sz="2200"/>
            </a:p>
          </p:txBody>
        </p:sp>
        <p:sp>
          <p:nvSpPr>
            <p:cNvPr id="129034" name="Rectangle 18"/>
            <p:cNvSpPr>
              <a:spLocks noChangeArrowheads="1"/>
            </p:cNvSpPr>
            <p:nvPr/>
          </p:nvSpPr>
          <p:spPr bwMode="auto">
            <a:xfrm>
              <a:off x="2078" y="1948"/>
              <a:ext cx="558" cy="213"/>
            </a:xfrm>
            <a:prstGeom prst="rect">
              <a:avLst/>
            </a:prstGeom>
            <a:noFill/>
            <a:ln w="9525">
              <a:noFill/>
              <a:miter lim="800000"/>
              <a:headEnd/>
              <a:tailEnd/>
            </a:ln>
          </p:spPr>
          <p:txBody>
            <a:bodyPr wrap="none" lIns="0" tIns="0" rIns="0" bIns="0">
              <a:spAutoFit/>
            </a:bodyPr>
            <a:lstStyle/>
            <a:p>
              <a:r>
                <a:rPr lang="en-US" altLang="zh-CN" sz="2200" b="1" i="1">
                  <a:solidFill>
                    <a:srgbClr val="000000"/>
                  </a:solidFill>
                </a:rPr>
                <a:t>= 6 ms</a:t>
              </a:r>
              <a:endParaRPr lang="en-US" altLang="zh-CN" sz="2200"/>
            </a:p>
          </p:txBody>
        </p:sp>
        <p:sp>
          <p:nvSpPr>
            <p:cNvPr id="129035" name="Rectangle 19"/>
            <p:cNvSpPr>
              <a:spLocks noChangeArrowheads="1"/>
            </p:cNvSpPr>
            <p:nvPr/>
          </p:nvSpPr>
          <p:spPr bwMode="auto">
            <a:xfrm>
              <a:off x="2653" y="1965"/>
              <a:ext cx="179" cy="213"/>
            </a:xfrm>
            <a:prstGeom prst="rect">
              <a:avLst/>
            </a:prstGeom>
            <a:noFill/>
            <a:ln w="9525">
              <a:noFill/>
              <a:miter lim="800000"/>
              <a:headEnd/>
              <a:tailEnd/>
            </a:ln>
          </p:spPr>
          <p:txBody>
            <a:bodyPr wrap="none" lIns="0" tIns="0" rIns="0" bIns="0">
              <a:spAutoFit/>
            </a:bodyPr>
            <a:lstStyle/>
            <a:p>
              <a:r>
                <a:rPr lang="zh-CN" altLang="en-US" sz="2200" b="1" i="1">
                  <a:solidFill>
                    <a:srgbClr val="000000"/>
                  </a:solidFill>
                  <a:latin typeface="宋体" pitchFamily="2" charset="-122"/>
                </a:rPr>
                <a:t>＋</a:t>
              </a:r>
              <a:endParaRPr lang="zh-CN" altLang="en-US" sz="2200"/>
            </a:p>
          </p:txBody>
        </p:sp>
        <p:sp>
          <p:nvSpPr>
            <p:cNvPr id="129036" name="Line 20"/>
            <p:cNvSpPr>
              <a:spLocks noChangeShapeType="1"/>
            </p:cNvSpPr>
            <p:nvPr/>
          </p:nvSpPr>
          <p:spPr bwMode="auto">
            <a:xfrm>
              <a:off x="2889" y="2095"/>
              <a:ext cx="777" cy="1"/>
            </a:xfrm>
            <a:prstGeom prst="line">
              <a:avLst/>
            </a:prstGeom>
            <a:noFill/>
            <a:ln w="26988" cap="rnd">
              <a:solidFill>
                <a:srgbClr val="000000"/>
              </a:solidFill>
              <a:round/>
              <a:headEnd/>
              <a:tailEnd/>
            </a:ln>
          </p:spPr>
          <p:txBody>
            <a:bodyPr/>
            <a:lstStyle/>
            <a:p>
              <a:endParaRPr lang="zh-CN" altLang="en-US"/>
            </a:p>
          </p:txBody>
        </p:sp>
        <p:sp>
          <p:nvSpPr>
            <p:cNvPr id="129037" name="Rectangle 21"/>
            <p:cNvSpPr>
              <a:spLocks noChangeArrowheads="1"/>
            </p:cNvSpPr>
            <p:nvPr/>
          </p:nvSpPr>
          <p:spPr bwMode="auto">
            <a:xfrm>
              <a:off x="3054" y="1795"/>
              <a:ext cx="454" cy="213"/>
            </a:xfrm>
            <a:prstGeom prst="rect">
              <a:avLst/>
            </a:prstGeom>
            <a:noFill/>
            <a:ln w="9525">
              <a:noFill/>
              <a:miter lim="800000"/>
              <a:headEnd/>
              <a:tailEnd/>
            </a:ln>
          </p:spPr>
          <p:txBody>
            <a:bodyPr wrap="none" lIns="0" tIns="0" rIns="0" bIns="0">
              <a:spAutoFit/>
            </a:bodyPr>
            <a:lstStyle/>
            <a:p>
              <a:r>
                <a:rPr lang="en-US" altLang="zh-CN" sz="2200" b="1" i="1">
                  <a:solidFill>
                    <a:srgbClr val="000000"/>
                  </a:solidFill>
                </a:rPr>
                <a:t>64KB</a:t>
              </a:r>
              <a:endParaRPr lang="en-US" altLang="zh-CN" sz="2200"/>
            </a:p>
          </p:txBody>
        </p:sp>
        <p:sp>
          <p:nvSpPr>
            <p:cNvPr id="129038" name="Rectangle 22"/>
            <p:cNvSpPr>
              <a:spLocks noChangeArrowheads="1"/>
            </p:cNvSpPr>
            <p:nvPr/>
          </p:nvSpPr>
          <p:spPr bwMode="auto">
            <a:xfrm>
              <a:off x="2928" y="2102"/>
              <a:ext cx="821" cy="213"/>
            </a:xfrm>
            <a:prstGeom prst="rect">
              <a:avLst/>
            </a:prstGeom>
            <a:noFill/>
            <a:ln w="9525">
              <a:noFill/>
              <a:miter lim="800000"/>
              <a:headEnd/>
              <a:tailEnd/>
            </a:ln>
          </p:spPr>
          <p:txBody>
            <a:bodyPr wrap="none" lIns="0" tIns="0" rIns="0" bIns="0">
              <a:spAutoFit/>
            </a:bodyPr>
            <a:lstStyle/>
            <a:p>
              <a:r>
                <a:rPr lang="en-US" altLang="zh-CN" sz="2200" b="1" i="1" dirty="0" err="1">
                  <a:solidFill>
                    <a:srgbClr val="000000"/>
                  </a:solidFill>
                </a:rPr>
                <a:t>75MB</a:t>
              </a:r>
              <a:r>
                <a:rPr lang="en-US" altLang="zh-CN" sz="2200" b="1" i="1" dirty="0">
                  <a:solidFill>
                    <a:srgbClr val="000000"/>
                  </a:solidFill>
                </a:rPr>
                <a:t>/sec</a:t>
              </a:r>
              <a:endParaRPr lang="en-US" altLang="zh-CN" sz="2200" dirty="0"/>
            </a:p>
          </p:txBody>
        </p:sp>
        <p:sp>
          <p:nvSpPr>
            <p:cNvPr id="129039" name="Rectangle 23"/>
            <p:cNvSpPr>
              <a:spLocks noChangeArrowheads="1"/>
            </p:cNvSpPr>
            <p:nvPr/>
          </p:nvSpPr>
          <p:spPr bwMode="auto">
            <a:xfrm>
              <a:off x="3803" y="1965"/>
              <a:ext cx="891" cy="213"/>
            </a:xfrm>
            <a:prstGeom prst="rect">
              <a:avLst/>
            </a:prstGeom>
            <a:noFill/>
            <a:ln w="9525">
              <a:noFill/>
              <a:miter lim="800000"/>
              <a:headEnd/>
              <a:tailEnd/>
            </a:ln>
          </p:spPr>
          <p:txBody>
            <a:bodyPr lIns="0" tIns="0" rIns="0" bIns="0">
              <a:spAutoFit/>
            </a:bodyPr>
            <a:lstStyle/>
            <a:p>
              <a:r>
                <a:rPr lang="en-US" altLang="zh-CN" sz="2200" b="1" i="1">
                  <a:solidFill>
                    <a:srgbClr val="000000"/>
                  </a:solidFill>
                </a:rPr>
                <a:t>= 6.9 ms</a:t>
              </a:r>
              <a:endParaRPr lang="en-US" altLang="zh-CN" sz="2200"/>
            </a:p>
          </p:txBody>
        </p:sp>
      </p:gr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5B12FFBE-E2D6-4974-BE60-4AABD3A4141F}" type="slidenum">
              <a:rPr lang="en-US" altLang="zh-CN"/>
              <a:pPr>
                <a:defRPr/>
              </a:pPr>
              <a:t>74</a:t>
            </a:fld>
            <a:endParaRPr lang="en-US" altLang="zh-CN"/>
          </a:p>
        </p:txBody>
      </p:sp>
      <p:sp>
        <p:nvSpPr>
          <p:cNvPr id="130051" name="Rectangle 4"/>
          <p:cNvSpPr>
            <a:spLocks noRot="1" noChangeArrowheads="1"/>
          </p:cNvSpPr>
          <p:nvPr/>
        </p:nvSpPr>
        <p:spPr bwMode="auto">
          <a:xfrm>
            <a:off x="2024034" y="1071546"/>
            <a:ext cx="8229600" cy="1219200"/>
          </a:xfrm>
          <a:prstGeom prst="rect">
            <a:avLst/>
          </a:prstGeom>
          <a:noFill/>
          <a:ln w="9525">
            <a:noFill/>
            <a:miter lim="800000"/>
            <a:headEnd/>
            <a:tailEnd/>
          </a:ln>
          <a:effectLst/>
        </p:spPr>
        <p:txBody>
          <a:bodyPr/>
          <a:lstStyle/>
          <a:p>
            <a:pPr indent="377825">
              <a:spcBef>
                <a:spcPct val="20000"/>
              </a:spcBef>
              <a:buClr>
                <a:schemeClr val="hlink"/>
              </a:buClr>
              <a:buSzPct val="75000"/>
            </a:pPr>
            <a:r>
              <a:rPr lang="en-US" altLang="zh-CN" sz="2400" b="1" dirty="0">
                <a:solidFill>
                  <a:srgbClr val="000404"/>
                </a:solidFill>
              </a:rPr>
              <a:t>To compute the number of SCSI buses, we need to know the average transfer rate per disk, which is given by:</a:t>
            </a:r>
          </a:p>
        </p:txBody>
      </p:sp>
      <p:sp>
        <p:nvSpPr>
          <p:cNvPr id="130052" name="Text Box 6"/>
          <p:cNvSpPr txBox="1">
            <a:spLocks noChangeArrowheads="1"/>
          </p:cNvSpPr>
          <p:nvPr/>
        </p:nvSpPr>
        <p:spPr bwMode="auto">
          <a:xfrm>
            <a:off x="1955800" y="3786190"/>
            <a:ext cx="8712200" cy="1569660"/>
          </a:xfrm>
          <a:prstGeom prst="rect">
            <a:avLst/>
          </a:prstGeom>
          <a:noFill/>
          <a:ln w="9525">
            <a:noFill/>
            <a:miter lim="800000"/>
            <a:headEnd/>
            <a:tailEnd/>
          </a:ln>
          <a:effectLst/>
        </p:spPr>
        <p:txBody>
          <a:bodyPr>
            <a:spAutoFit/>
          </a:bodyPr>
          <a:lstStyle/>
          <a:p>
            <a:pPr indent="377825">
              <a:spcBef>
                <a:spcPct val="50000"/>
              </a:spcBef>
            </a:pPr>
            <a:r>
              <a:rPr lang="en-US" altLang="zh-CN" sz="2400" b="1" dirty="0">
                <a:solidFill>
                  <a:srgbClr val="000404"/>
                </a:solidFill>
              </a:rPr>
              <a:t>Assuming the disk accesses are not clustered so that we can use all the bus bandwidth, we can place 7 disks per bus and controller. This means we will need 69/7, or 10 SCSI buses and controllers.</a:t>
            </a:r>
          </a:p>
        </p:txBody>
      </p:sp>
      <p:grpSp>
        <p:nvGrpSpPr>
          <p:cNvPr id="2" name="Group 19"/>
          <p:cNvGrpSpPr>
            <a:grpSpLocks/>
          </p:cNvGrpSpPr>
          <p:nvPr/>
        </p:nvGrpSpPr>
        <p:grpSpPr bwMode="auto">
          <a:xfrm>
            <a:off x="2136775" y="2268539"/>
            <a:ext cx="7488238" cy="947737"/>
            <a:chOff x="263" y="1426"/>
            <a:chExt cx="4717" cy="597"/>
          </a:xfrm>
        </p:grpSpPr>
        <p:sp>
          <p:nvSpPr>
            <p:cNvPr id="130054" name="Rectangle 9"/>
            <p:cNvSpPr>
              <a:spLocks noChangeArrowheads="1"/>
            </p:cNvSpPr>
            <p:nvPr/>
          </p:nvSpPr>
          <p:spPr bwMode="auto">
            <a:xfrm>
              <a:off x="263" y="1618"/>
              <a:ext cx="1238" cy="213"/>
            </a:xfrm>
            <a:prstGeom prst="rect">
              <a:avLst/>
            </a:prstGeom>
            <a:noFill/>
            <a:ln w="9525">
              <a:noFill/>
              <a:miter lim="800000"/>
              <a:headEnd/>
              <a:tailEnd/>
            </a:ln>
          </p:spPr>
          <p:txBody>
            <a:bodyPr wrap="none" lIns="0" tIns="0" rIns="0" bIns="0">
              <a:spAutoFit/>
            </a:bodyPr>
            <a:lstStyle/>
            <a:p>
              <a:r>
                <a:rPr lang="en-US" altLang="zh-CN" sz="2200" b="1" i="1">
                  <a:solidFill>
                    <a:srgbClr val="000000"/>
                  </a:solidFill>
                </a:rPr>
                <a:t>Transfer rate =</a:t>
              </a:r>
              <a:endParaRPr lang="en-US" altLang="zh-CN" sz="2200"/>
            </a:p>
          </p:txBody>
        </p:sp>
        <p:sp>
          <p:nvSpPr>
            <p:cNvPr id="130055" name="Line 10"/>
            <p:cNvSpPr>
              <a:spLocks noChangeShapeType="1"/>
            </p:cNvSpPr>
            <p:nvPr/>
          </p:nvSpPr>
          <p:spPr bwMode="auto">
            <a:xfrm>
              <a:off x="1610" y="1752"/>
              <a:ext cx="1225" cy="0"/>
            </a:xfrm>
            <a:prstGeom prst="line">
              <a:avLst/>
            </a:prstGeom>
            <a:noFill/>
            <a:ln w="25400" cap="rnd">
              <a:solidFill>
                <a:srgbClr val="000000"/>
              </a:solidFill>
              <a:round/>
              <a:headEnd/>
              <a:tailEnd/>
            </a:ln>
          </p:spPr>
          <p:txBody>
            <a:bodyPr/>
            <a:lstStyle/>
            <a:p>
              <a:endParaRPr lang="zh-CN" altLang="en-US"/>
            </a:p>
          </p:txBody>
        </p:sp>
        <p:sp>
          <p:nvSpPr>
            <p:cNvPr id="130056" name="Rectangle 11"/>
            <p:cNvSpPr>
              <a:spLocks noChangeArrowheads="1"/>
            </p:cNvSpPr>
            <p:nvPr/>
          </p:nvSpPr>
          <p:spPr bwMode="auto">
            <a:xfrm>
              <a:off x="1624" y="1426"/>
              <a:ext cx="1094" cy="213"/>
            </a:xfrm>
            <a:prstGeom prst="rect">
              <a:avLst/>
            </a:prstGeom>
            <a:noFill/>
            <a:ln w="9525">
              <a:noFill/>
              <a:miter lim="800000"/>
              <a:headEnd/>
              <a:tailEnd/>
            </a:ln>
          </p:spPr>
          <p:txBody>
            <a:bodyPr wrap="none" lIns="0" tIns="0" rIns="0" bIns="0">
              <a:spAutoFit/>
            </a:bodyPr>
            <a:lstStyle/>
            <a:p>
              <a:r>
                <a:rPr lang="en-US" altLang="zh-CN" sz="2200" b="1" i="1">
                  <a:solidFill>
                    <a:srgbClr val="000000"/>
                  </a:solidFill>
                </a:rPr>
                <a:t>Transfer size</a:t>
              </a:r>
              <a:endParaRPr lang="en-US" altLang="zh-CN" sz="2200"/>
            </a:p>
          </p:txBody>
        </p:sp>
        <p:sp>
          <p:nvSpPr>
            <p:cNvPr id="130057" name="Rectangle 12"/>
            <p:cNvSpPr>
              <a:spLocks noChangeArrowheads="1"/>
            </p:cNvSpPr>
            <p:nvPr/>
          </p:nvSpPr>
          <p:spPr bwMode="auto">
            <a:xfrm>
              <a:off x="1610" y="1810"/>
              <a:ext cx="1124" cy="213"/>
            </a:xfrm>
            <a:prstGeom prst="rect">
              <a:avLst/>
            </a:prstGeom>
            <a:noFill/>
            <a:ln w="9525">
              <a:noFill/>
              <a:miter lim="800000"/>
              <a:headEnd/>
              <a:tailEnd/>
            </a:ln>
          </p:spPr>
          <p:txBody>
            <a:bodyPr wrap="none" lIns="0" tIns="0" rIns="0" bIns="0">
              <a:spAutoFit/>
            </a:bodyPr>
            <a:lstStyle/>
            <a:p>
              <a:r>
                <a:rPr lang="en-US" altLang="zh-CN" sz="2200" b="1" i="1">
                  <a:solidFill>
                    <a:srgbClr val="000000"/>
                  </a:solidFill>
                </a:rPr>
                <a:t>Transfer time</a:t>
              </a:r>
              <a:endParaRPr lang="en-US" altLang="zh-CN" sz="2200"/>
            </a:p>
          </p:txBody>
        </p:sp>
        <p:sp>
          <p:nvSpPr>
            <p:cNvPr id="130058" name="Rectangle 13"/>
            <p:cNvSpPr>
              <a:spLocks noChangeArrowheads="1"/>
            </p:cNvSpPr>
            <p:nvPr/>
          </p:nvSpPr>
          <p:spPr bwMode="auto">
            <a:xfrm>
              <a:off x="2880" y="1616"/>
              <a:ext cx="244" cy="250"/>
            </a:xfrm>
            <a:prstGeom prst="rect">
              <a:avLst/>
            </a:prstGeom>
            <a:noFill/>
            <a:ln w="9525">
              <a:noFill/>
              <a:miter lim="800000"/>
              <a:headEnd/>
              <a:tailEnd/>
            </a:ln>
          </p:spPr>
          <p:txBody>
            <a:bodyPr lIns="0" tIns="0" rIns="0" bIns="0">
              <a:spAutoFit/>
            </a:bodyPr>
            <a:lstStyle/>
            <a:p>
              <a:pPr algn="ctr"/>
              <a:r>
                <a:rPr lang="en-US" altLang="zh-CN" sz="2600">
                  <a:solidFill>
                    <a:srgbClr val="000000"/>
                  </a:solidFill>
                  <a:latin typeface="宋体" pitchFamily="2" charset="-122"/>
                </a:rPr>
                <a:t>=</a:t>
              </a:r>
              <a:endParaRPr lang="en-US" altLang="zh-CN" sz="2600"/>
            </a:p>
          </p:txBody>
        </p:sp>
        <p:sp>
          <p:nvSpPr>
            <p:cNvPr id="130059" name="Line 14"/>
            <p:cNvSpPr>
              <a:spLocks noChangeShapeType="1"/>
            </p:cNvSpPr>
            <p:nvPr/>
          </p:nvSpPr>
          <p:spPr bwMode="auto">
            <a:xfrm>
              <a:off x="3107" y="1752"/>
              <a:ext cx="589" cy="0"/>
            </a:xfrm>
            <a:prstGeom prst="line">
              <a:avLst/>
            </a:prstGeom>
            <a:noFill/>
            <a:ln w="25400" cap="rnd">
              <a:solidFill>
                <a:srgbClr val="000000"/>
              </a:solidFill>
              <a:round/>
              <a:headEnd/>
              <a:tailEnd/>
            </a:ln>
          </p:spPr>
          <p:txBody>
            <a:bodyPr/>
            <a:lstStyle/>
            <a:p>
              <a:endParaRPr lang="zh-CN" altLang="en-US"/>
            </a:p>
          </p:txBody>
        </p:sp>
        <p:sp>
          <p:nvSpPr>
            <p:cNvPr id="130060" name="Rectangle 15"/>
            <p:cNvSpPr>
              <a:spLocks noChangeArrowheads="1"/>
            </p:cNvSpPr>
            <p:nvPr/>
          </p:nvSpPr>
          <p:spPr bwMode="auto">
            <a:xfrm>
              <a:off x="3160" y="1470"/>
              <a:ext cx="497" cy="213"/>
            </a:xfrm>
            <a:prstGeom prst="rect">
              <a:avLst/>
            </a:prstGeom>
            <a:noFill/>
            <a:ln w="9525">
              <a:noFill/>
              <a:miter lim="800000"/>
              <a:headEnd/>
              <a:tailEnd/>
            </a:ln>
          </p:spPr>
          <p:txBody>
            <a:bodyPr lIns="0" tIns="0" rIns="0" bIns="0">
              <a:spAutoFit/>
            </a:bodyPr>
            <a:lstStyle/>
            <a:p>
              <a:r>
                <a:rPr lang="en-US" altLang="zh-CN" sz="2200" b="1" i="1">
                  <a:solidFill>
                    <a:srgbClr val="000000"/>
                  </a:solidFill>
                </a:rPr>
                <a:t>64KB</a:t>
              </a:r>
              <a:endParaRPr lang="en-US" altLang="zh-CN" sz="2200"/>
            </a:p>
          </p:txBody>
        </p:sp>
        <p:sp>
          <p:nvSpPr>
            <p:cNvPr id="130061" name="Rectangle 16"/>
            <p:cNvSpPr>
              <a:spLocks noChangeArrowheads="1"/>
            </p:cNvSpPr>
            <p:nvPr/>
          </p:nvSpPr>
          <p:spPr bwMode="auto">
            <a:xfrm>
              <a:off x="3146" y="1810"/>
              <a:ext cx="504" cy="213"/>
            </a:xfrm>
            <a:prstGeom prst="rect">
              <a:avLst/>
            </a:prstGeom>
            <a:noFill/>
            <a:ln w="9525">
              <a:noFill/>
              <a:miter lim="800000"/>
              <a:headEnd/>
              <a:tailEnd/>
            </a:ln>
          </p:spPr>
          <p:txBody>
            <a:bodyPr wrap="none" lIns="0" tIns="0" rIns="0" bIns="0">
              <a:spAutoFit/>
            </a:bodyPr>
            <a:lstStyle/>
            <a:p>
              <a:r>
                <a:rPr lang="en-US" altLang="zh-CN" sz="2200" b="1" i="1">
                  <a:solidFill>
                    <a:srgbClr val="000000"/>
                  </a:solidFill>
                </a:rPr>
                <a:t>6.9ms</a:t>
              </a:r>
              <a:endParaRPr lang="en-US" altLang="zh-CN" sz="2200"/>
            </a:p>
          </p:txBody>
        </p:sp>
        <p:sp>
          <p:nvSpPr>
            <p:cNvPr id="130062" name="Rectangle 18"/>
            <p:cNvSpPr>
              <a:spLocks noChangeArrowheads="1"/>
            </p:cNvSpPr>
            <p:nvPr/>
          </p:nvSpPr>
          <p:spPr bwMode="auto">
            <a:xfrm>
              <a:off x="3833" y="1661"/>
              <a:ext cx="1147" cy="213"/>
            </a:xfrm>
            <a:prstGeom prst="rect">
              <a:avLst/>
            </a:prstGeom>
            <a:noFill/>
            <a:ln w="9525">
              <a:noFill/>
              <a:miter lim="800000"/>
              <a:headEnd/>
              <a:tailEnd/>
            </a:ln>
          </p:spPr>
          <p:txBody>
            <a:bodyPr lIns="0" tIns="0" rIns="0" bIns="0">
              <a:spAutoFit/>
            </a:bodyPr>
            <a:lstStyle/>
            <a:p>
              <a:r>
                <a:rPr lang="en-US" altLang="zh-CN" b="1" i="1">
                  <a:solidFill>
                    <a:srgbClr val="000000"/>
                  </a:solidFill>
                </a:rPr>
                <a:t>≈</a:t>
              </a:r>
              <a:r>
                <a:rPr lang="en-US" altLang="zh-CN"/>
                <a:t> </a:t>
              </a:r>
              <a:r>
                <a:rPr lang="en-US" altLang="zh-CN" sz="2200" b="1" i="1">
                  <a:solidFill>
                    <a:srgbClr val="000000"/>
                  </a:solidFill>
                </a:rPr>
                <a:t>9.56MB/sec</a:t>
              </a:r>
            </a:p>
          </p:txBody>
        </p:sp>
      </p:grpSp>
    </p:spTree>
  </p:cSld>
  <p:clrMapOvr>
    <a:masterClrMapping/>
  </p:clrMapOvr>
  <p:transition spd="med">
    <p:random/>
    <p:sndAc>
      <p:stSnd>
        <p:snd r:embed="rId2" name="chimes.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Interrupt-driven IO</a:t>
            </a:r>
            <a:endParaRPr lang="zh-CN" altLang="en-US" dirty="0"/>
          </a:p>
        </p:txBody>
      </p:sp>
      <p:sp>
        <p:nvSpPr>
          <p:cNvPr id="3" name="内容占位符 2"/>
          <p:cNvSpPr>
            <a:spLocks noGrp="1"/>
          </p:cNvSpPr>
          <p:nvPr>
            <p:ph idx="1"/>
          </p:nvPr>
        </p:nvSpPr>
        <p:spPr/>
        <p:txBody>
          <a:bodyPr/>
          <a:lstStyle/>
          <a:p>
            <a:r>
              <a:rPr lang="en-US" altLang="zh-CN" dirty="0">
                <a:ea typeface="宋体" panose="02010600030101010101" pitchFamily="2" charset="-122"/>
              </a:rPr>
              <a:t>Interrupts were introduced.</a:t>
            </a:r>
          </a:p>
          <a:p>
            <a:pPr marL="687388" lvl="1" indent="-349250">
              <a:buFontTx/>
              <a:buAutoNum type="arabicPeriod"/>
            </a:pPr>
            <a:r>
              <a:rPr lang="en-US" altLang="zh-CN" dirty="0">
                <a:ea typeface="宋体" panose="02010600030101010101" pitchFamily="2" charset="-122"/>
              </a:rPr>
              <a:t>External device signals need to be serviced.</a:t>
            </a:r>
          </a:p>
          <a:p>
            <a:pPr marL="687388" lvl="1" indent="-349250">
              <a:buFontTx/>
              <a:buAutoNum type="arabicPeriod"/>
            </a:pPr>
            <a:r>
              <a:rPr lang="en-US" altLang="zh-CN" dirty="0">
                <a:ea typeface="宋体" panose="02010600030101010101" pitchFamily="2" charset="-122"/>
              </a:rPr>
              <a:t>Processor saves state and starts service routine.</a:t>
            </a:r>
          </a:p>
          <a:p>
            <a:pPr marL="687388" lvl="1" indent="-349250">
              <a:buFontTx/>
              <a:buAutoNum type="arabicPeriod"/>
            </a:pPr>
            <a:r>
              <a:rPr lang="en-US" altLang="zh-CN" dirty="0">
                <a:ea typeface="宋体" panose="02010600030101010101" pitchFamily="2" charset="-122"/>
              </a:rPr>
              <a:t>When finished, processor restores state and resumes program.</a:t>
            </a:r>
          </a:p>
          <a:p>
            <a:endParaRPr lang="en-US" altLang="zh-CN"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469637343"/>
      </p:ext>
    </p:extLst>
  </p:cSld>
  <p:clrMapOvr>
    <a:masterClrMapping/>
  </p:clrMapOvr>
  <p:transition spd="med">
    <p:random/>
    <p:sndAc>
      <p:stSnd>
        <p:snd r:embed="rId2" name="chimes.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Process State</a:t>
            </a:r>
            <a:endParaRPr lang="zh-CN" altLang="en-US" dirty="0"/>
          </a:p>
        </p:txBody>
      </p:sp>
      <p:sp>
        <p:nvSpPr>
          <p:cNvPr id="3" name="内容占位符 2"/>
          <p:cNvSpPr>
            <a:spLocks noGrp="1"/>
          </p:cNvSpPr>
          <p:nvPr>
            <p:ph idx="1"/>
          </p:nvPr>
        </p:nvSpPr>
        <p:spPr>
          <a:xfrm>
            <a:off x="1981200" y="1124744"/>
            <a:ext cx="8229600" cy="5184576"/>
          </a:xfrm>
        </p:spPr>
        <p:txBody>
          <a:bodyPr/>
          <a:lstStyle/>
          <a:p>
            <a:r>
              <a:rPr lang="en-US" altLang="zh-CN" sz="2800" dirty="0">
                <a:ea typeface="宋体" panose="02010600030101010101" pitchFamily="2" charset="-122"/>
              </a:rPr>
              <a:t>What state is needed to completely capture the state of a running process?</a:t>
            </a:r>
          </a:p>
          <a:p>
            <a:r>
              <a:rPr lang="en-US" altLang="zh-CN" sz="2800" dirty="0">
                <a:solidFill>
                  <a:srgbClr val="CE0000"/>
                </a:solidFill>
                <a:ea typeface="宋体" panose="02010600030101010101" pitchFamily="2" charset="-122"/>
              </a:rPr>
              <a:t>Processor Status Register--PSR</a:t>
            </a:r>
          </a:p>
          <a:p>
            <a:endParaRPr lang="en-US" altLang="zh-CN" sz="2800" dirty="0">
              <a:solidFill>
                <a:srgbClr val="CE0000"/>
              </a:solidFill>
              <a:ea typeface="宋体" panose="02010600030101010101" pitchFamily="2" charset="-122"/>
            </a:endParaRPr>
          </a:p>
          <a:p>
            <a:endParaRPr lang="en-US" altLang="zh-CN" sz="2800" dirty="0">
              <a:solidFill>
                <a:srgbClr val="CE0000"/>
              </a:solidFill>
              <a:ea typeface="宋体" panose="02010600030101010101" pitchFamily="2" charset="-122"/>
            </a:endParaRPr>
          </a:p>
          <a:p>
            <a:endParaRPr lang="en-US" altLang="zh-CN" sz="2800" dirty="0">
              <a:solidFill>
                <a:srgbClr val="CE0000"/>
              </a:solidFill>
              <a:ea typeface="宋体" panose="02010600030101010101" pitchFamily="2" charset="-122"/>
            </a:endParaRPr>
          </a:p>
          <a:p>
            <a:r>
              <a:rPr lang="en-US" altLang="zh-CN" sz="2800" dirty="0">
                <a:solidFill>
                  <a:srgbClr val="CE0000"/>
                </a:solidFill>
                <a:ea typeface="宋体" panose="02010600030101010101" pitchFamily="2" charset="-122"/>
              </a:rPr>
              <a:t>Program Counter</a:t>
            </a:r>
          </a:p>
          <a:p>
            <a:pPr lvl="1"/>
            <a:r>
              <a:rPr lang="en-US" altLang="zh-CN" sz="2400" dirty="0">
                <a:ea typeface="宋体" panose="02010600030101010101" pitchFamily="2" charset="-122"/>
              </a:rPr>
              <a:t>Pointer to next instruction to be executed.</a:t>
            </a:r>
          </a:p>
          <a:p>
            <a:r>
              <a:rPr lang="en-US" altLang="zh-CN" sz="2800" dirty="0">
                <a:solidFill>
                  <a:srgbClr val="CE0000"/>
                </a:solidFill>
                <a:ea typeface="宋体" panose="02010600030101010101" pitchFamily="2" charset="-122"/>
              </a:rPr>
              <a:t>Registers</a:t>
            </a:r>
          </a:p>
          <a:p>
            <a:pPr lvl="1"/>
            <a:r>
              <a:rPr lang="en-US" altLang="zh-CN" sz="2400" dirty="0">
                <a:ea typeface="宋体" panose="02010600030101010101" pitchFamily="2" charset="-122"/>
              </a:rPr>
              <a:t>All temporary state of the process that’s not stored in memory.</a:t>
            </a:r>
            <a:endParaRPr lang="en-US" altLang="zh-CN" dirty="0">
              <a:ea typeface="宋体" panose="02010600030101010101" pitchFamily="2" charset="-122"/>
            </a:endParaRPr>
          </a:p>
          <a:p>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4354904" y="2636913"/>
            <a:ext cx="5229443" cy="1507609"/>
          </a:xfrm>
          <a:prstGeom prst="rect">
            <a:avLst/>
          </a:prstGeom>
        </p:spPr>
      </p:pic>
    </p:spTree>
    <p:extLst>
      <p:ext uri="{BB962C8B-B14F-4D97-AF65-F5344CB8AC3E}">
        <p14:creationId xmlns:p14="http://schemas.microsoft.com/office/powerpoint/2010/main" val="2042518748"/>
      </p:ext>
    </p:extLst>
  </p:cSld>
  <p:clrMapOvr>
    <a:masterClrMapping/>
  </p:clrMapOvr>
  <p:transition spd="med">
    <p:random/>
    <p:sndAc>
      <p:stSnd>
        <p:snd r:embed="rId2" name="chimes.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Where to Save Processor State?</a:t>
            </a:r>
            <a:endParaRPr lang="zh-CN" altLang="en-US" dirty="0"/>
          </a:p>
        </p:txBody>
      </p:sp>
      <p:sp>
        <p:nvSpPr>
          <p:cNvPr id="3" name="内容占位符 2"/>
          <p:cNvSpPr>
            <a:spLocks noGrp="1"/>
          </p:cNvSpPr>
          <p:nvPr>
            <p:ph idx="1"/>
          </p:nvPr>
        </p:nvSpPr>
        <p:spPr/>
        <p:txBody>
          <a:bodyPr>
            <a:normAutofit lnSpcReduction="10000"/>
          </a:bodyPr>
          <a:lstStyle/>
          <a:p>
            <a:r>
              <a:rPr lang="en-US" altLang="zh-CN" sz="2000" dirty="0">
                <a:ea typeface="宋体" panose="02010600030101010101" pitchFamily="2" charset="-122"/>
              </a:rPr>
              <a:t>Can’t use registers.</a:t>
            </a:r>
          </a:p>
          <a:p>
            <a:pPr lvl="1"/>
            <a:r>
              <a:rPr lang="en-US" altLang="zh-CN" sz="1800" dirty="0">
                <a:solidFill>
                  <a:srgbClr val="0000FF"/>
                </a:solidFill>
                <a:ea typeface="宋体" panose="02010600030101010101" pitchFamily="2" charset="-122"/>
              </a:rPr>
              <a:t>Programmer doesn’t know when interrupt might occur</a:t>
            </a:r>
            <a:r>
              <a:rPr lang="en-US" altLang="zh-CN" sz="1800" dirty="0">
                <a:ea typeface="宋体" panose="02010600030101010101" pitchFamily="2" charset="-122"/>
              </a:rPr>
              <a:t>,</a:t>
            </a:r>
            <a:br>
              <a:rPr lang="en-US" altLang="zh-CN" sz="1800" dirty="0">
                <a:ea typeface="宋体" panose="02010600030101010101" pitchFamily="2" charset="-122"/>
              </a:rPr>
            </a:br>
            <a:r>
              <a:rPr lang="en-US" altLang="zh-CN" sz="1800" dirty="0">
                <a:ea typeface="宋体" panose="02010600030101010101" pitchFamily="2" charset="-122"/>
              </a:rPr>
              <a:t>so she can’t prepare by saving critical registers.</a:t>
            </a:r>
          </a:p>
          <a:p>
            <a:pPr lvl="1"/>
            <a:r>
              <a:rPr lang="en-US" altLang="zh-CN" sz="1800" dirty="0">
                <a:ea typeface="宋体" panose="02010600030101010101" pitchFamily="2" charset="-122"/>
              </a:rPr>
              <a:t>When resuming, need to restore state exactly as it was.</a:t>
            </a:r>
          </a:p>
          <a:p>
            <a:endParaRPr lang="en-US" altLang="zh-CN" sz="2000" dirty="0">
              <a:ea typeface="宋体" panose="02010600030101010101" pitchFamily="2" charset="-122"/>
            </a:endParaRPr>
          </a:p>
          <a:p>
            <a:r>
              <a:rPr lang="en-US" altLang="zh-CN" sz="2000" dirty="0">
                <a:ea typeface="宋体" panose="02010600030101010101" pitchFamily="2" charset="-122"/>
              </a:rPr>
              <a:t>Memory allocated by service routine?</a:t>
            </a:r>
          </a:p>
          <a:p>
            <a:pPr lvl="1"/>
            <a:r>
              <a:rPr lang="en-US" altLang="zh-CN" sz="1800" dirty="0">
                <a:ea typeface="宋体" panose="02010600030101010101" pitchFamily="2" charset="-122"/>
              </a:rPr>
              <a:t>Must save state </a:t>
            </a:r>
            <a:r>
              <a:rPr lang="en-US" altLang="zh-CN" sz="1800" u="sng" dirty="0">
                <a:solidFill>
                  <a:srgbClr val="0000FF"/>
                </a:solidFill>
                <a:ea typeface="宋体" panose="02010600030101010101" pitchFamily="2" charset="-122"/>
              </a:rPr>
              <a:t>before</a:t>
            </a:r>
            <a:r>
              <a:rPr lang="en-US" altLang="zh-CN" sz="1800" dirty="0">
                <a:ea typeface="宋体" panose="02010600030101010101" pitchFamily="2" charset="-122"/>
              </a:rPr>
              <a:t> invoking routine,</a:t>
            </a:r>
            <a:br>
              <a:rPr lang="en-US" altLang="zh-CN" sz="1800" dirty="0">
                <a:ea typeface="宋体" panose="02010600030101010101" pitchFamily="2" charset="-122"/>
              </a:rPr>
            </a:br>
            <a:r>
              <a:rPr lang="en-US" altLang="zh-CN" sz="1800" dirty="0">
                <a:ea typeface="宋体" panose="02010600030101010101" pitchFamily="2" charset="-122"/>
              </a:rPr>
              <a:t>so we wouldn’t know where.</a:t>
            </a:r>
          </a:p>
          <a:p>
            <a:pPr lvl="1"/>
            <a:r>
              <a:rPr lang="en-US" altLang="zh-CN" sz="1800" dirty="0">
                <a:ea typeface="宋体" panose="02010600030101010101" pitchFamily="2" charset="-122"/>
              </a:rPr>
              <a:t>Also, </a:t>
            </a:r>
            <a:r>
              <a:rPr lang="en-US" altLang="zh-CN" sz="1800" dirty="0">
                <a:solidFill>
                  <a:srgbClr val="0000FF"/>
                </a:solidFill>
                <a:ea typeface="宋体" panose="02010600030101010101" pitchFamily="2" charset="-122"/>
              </a:rPr>
              <a:t>interrupts may be nested </a:t>
            </a:r>
            <a:r>
              <a:rPr lang="en-US" altLang="zh-CN" sz="1800" dirty="0">
                <a:ea typeface="宋体" panose="02010600030101010101" pitchFamily="2" charset="-122"/>
              </a:rPr>
              <a:t>– </a:t>
            </a:r>
            <a:br>
              <a:rPr lang="en-US" altLang="zh-CN" sz="1800" dirty="0">
                <a:ea typeface="宋体" panose="02010600030101010101" pitchFamily="2" charset="-122"/>
              </a:rPr>
            </a:br>
            <a:r>
              <a:rPr lang="en-US" altLang="zh-CN" sz="1800" dirty="0">
                <a:ea typeface="宋体" panose="02010600030101010101" pitchFamily="2" charset="-122"/>
              </a:rPr>
              <a:t>that is, an interrupt service routine might also get interrupted!</a:t>
            </a:r>
          </a:p>
          <a:p>
            <a:endParaRPr lang="en-US" altLang="zh-CN" sz="2000" dirty="0">
              <a:ea typeface="宋体" panose="02010600030101010101" pitchFamily="2" charset="-122"/>
            </a:endParaRPr>
          </a:p>
          <a:p>
            <a:r>
              <a:rPr lang="en-US" altLang="zh-CN" sz="2000" dirty="0">
                <a:solidFill>
                  <a:srgbClr val="009900"/>
                </a:solidFill>
                <a:ea typeface="宋体" panose="02010600030101010101" pitchFamily="2" charset="-122"/>
              </a:rPr>
              <a:t>Use a stack!</a:t>
            </a:r>
          </a:p>
          <a:p>
            <a:pPr lvl="1"/>
            <a:r>
              <a:rPr lang="en-US" altLang="zh-CN" sz="1800" dirty="0">
                <a:ea typeface="宋体" panose="02010600030101010101" pitchFamily="2" charset="-122"/>
              </a:rPr>
              <a:t>Location of stack “hard-wired”.</a:t>
            </a:r>
          </a:p>
          <a:p>
            <a:pPr lvl="1"/>
            <a:r>
              <a:rPr lang="en-US" altLang="zh-CN" sz="1800" dirty="0">
                <a:ea typeface="宋体" panose="02010600030101010101" pitchFamily="2" charset="-122"/>
              </a:rPr>
              <a:t>Push state to save, pop to restore.</a:t>
            </a:r>
          </a:p>
        </p:txBody>
      </p:sp>
    </p:spTree>
    <p:extLst>
      <p:ext uri="{BB962C8B-B14F-4D97-AF65-F5344CB8AC3E}">
        <p14:creationId xmlns:p14="http://schemas.microsoft.com/office/powerpoint/2010/main" val="3304416783"/>
      </p:ext>
    </p:extLst>
  </p:cSld>
  <p:clrMapOvr>
    <a:masterClrMapping/>
  </p:clrMapOvr>
  <p:transition spd="med">
    <p:random/>
    <p:sndAc>
      <p:stSnd>
        <p:snd r:embed="rId2" name="chimes.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Supervisor Stack</a:t>
            </a:r>
            <a:endParaRPr lang="zh-CN" altLang="en-US" dirty="0"/>
          </a:p>
        </p:txBody>
      </p:sp>
      <p:sp>
        <p:nvSpPr>
          <p:cNvPr id="3" name="内容占位符 2"/>
          <p:cNvSpPr>
            <a:spLocks noGrp="1"/>
          </p:cNvSpPr>
          <p:nvPr>
            <p:ph idx="1"/>
          </p:nvPr>
        </p:nvSpPr>
        <p:spPr/>
        <p:txBody>
          <a:bodyPr/>
          <a:lstStyle/>
          <a:p>
            <a:r>
              <a:rPr lang="en-US" altLang="zh-CN" sz="2400" dirty="0">
                <a:ea typeface="宋体" panose="02010600030101010101" pitchFamily="2" charset="-122"/>
              </a:rPr>
              <a:t>A special region of memory used as the stack</a:t>
            </a:r>
            <a:br>
              <a:rPr lang="en-US" altLang="zh-CN" sz="2400" dirty="0">
                <a:ea typeface="宋体" panose="02010600030101010101" pitchFamily="2" charset="-122"/>
              </a:rPr>
            </a:br>
            <a:r>
              <a:rPr lang="en-US" altLang="zh-CN" sz="2400" dirty="0">
                <a:ea typeface="宋体" panose="02010600030101010101" pitchFamily="2" charset="-122"/>
              </a:rPr>
              <a:t>for interrupt service routines.</a:t>
            </a:r>
          </a:p>
          <a:p>
            <a:pPr lvl="1"/>
            <a:r>
              <a:rPr lang="en-US" altLang="zh-CN" sz="2000" dirty="0">
                <a:ea typeface="宋体" panose="02010600030101010101" pitchFamily="2" charset="-122"/>
              </a:rPr>
              <a:t>Initial Supervisor Stack Pointer (</a:t>
            </a:r>
            <a:r>
              <a:rPr lang="en-US" altLang="zh-CN" sz="2000" dirty="0">
                <a:solidFill>
                  <a:srgbClr val="0000FF"/>
                </a:solidFill>
                <a:ea typeface="宋体" panose="02010600030101010101" pitchFamily="2" charset="-122"/>
              </a:rPr>
              <a:t>SSP</a:t>
            </a:r>
            <a:r>
              <a:rPr lang="en-US" altLang="zh-CN" sz="2000" dirty="0">
                <a:ea typeface="宋体" panose="02010600030101010101" pitchFamily="2" charset="-122"/>
              </a:rPr>
              <a:t>) stored in </a:t>
            </a:r>
            <a:r>
              <a:rPr lang="en-US" altLang="zh-CN" sz="2000" dirty="0" err="1">
                <a:ea typeface="宋体" panose="02010600030101010101" pitchFamily="2" charset="-122"/>
              </a:rPr>
              <a:t>Saved.SSP</a:t>
            </a:r>
            <a:r>
              <a:rPr lang="en-US" altLang="zh-CN" sz="2000" dirty="0">
                <a:ea typeface="宋体" panose="02010600030101010101" pitchFamily="2" charset="-122"/>
              </a:rPr>
              <a:t>.</a:t>
            </a:r>
          </a:p>
          <a:p>
            <a:pPr lvl="1"/>
            <a:r>
              <a:rPr lang="en-US" altLang="zh-CN" sz="2000" dirty="0">
                <a:ea typeface="宋体" panose="02010600030101010101" pitchFamily="2" charset="-122"/>
              </a:rPr>
              <a:t>Another register for storing User Stack Pointer (USP):</a:t>
            </a:r>
            <a:br>
              <a:rPr lang="en-US" altLang="zh-CN" sz="2000" dirty="0">
                <a:ea typeface="宋体" panose="02010600030101010101" pitchFamily="2" charset="-122"/>
              </a:rPr>
            </a:br>
            <a:r>
              <a:rPr lang="en-US" altLang="zh-CN" sz="2000" dirty="0" err="1">
                <a:ea typeface="宋体" panose="02010600030101010101" pitchFamily="2" charset="-122"/>
              </a:rPr>
              <a:t>Saved.USP</a:t>
            </a:r>
            <a:r>
              <a:rPr lang="en-US" altLang="zh-CN" sz="2000" dirty="0">
                <a:ea typeface="宋体" panose="02010600030101010101" pitchFamily="2" charset="-122"/>
              </a:rPr>
              <a:t>.</a:t>
            </a:r>
          </a:p>
          <a:p>
            <a:endParaRPr lang="en-US" altLang="zh-CN" sz="2400" dirty="0">
              <a:ea typeface="宋体" panose="02010600030101010101" pitchFamily="2" charset="-122"/>
            </a:endParaRPr>
          </a:p>
          <a:p>
            <a:r>
              <a:rPr lang="en-US" altLang="zh-CN" sz="2400" dirty="0">
                <a:ea typeface="宋体" panose="02010600030101010101" pitchFamily="2" charset="-122"/>
              </a:rPr>
              <a:t>SP(R29) as stack pointer.</a:t>
            </a:r>
          </a:p>
          <a:p>
            <a:pPr lvl="1"/>
            <a:r>
              <a:rPr lang="en-US" altLang="zh-CN" sz="2000" dirty="0">
                <a:ea typeface="宋体" panose="02010600030101010101" pitchFamily="2" charset="-122"/>
              </a:rPr>
              <a:t>So that our PUSH/POP routines still work.</a:t>
            </a:r>
          </a:p>
          <a:p>
            <a:endParaRPr lang="en-US" altLang="zh-CN" sz="2400" dirty="0">
              <a:ea typeface="宋体" panose="02010600030101010101" pitchFamily="2" charset="-122"/>
            </a:endParaRPr>
          </a:p>
          <a:p>
            <a:r>
              <a:rPr lang="en-US" altLang="zh-CN" sz="2400" dirty="0">
                <a:ea typeface="宋体" panose="02010600030101010101" pitchFamily="2" charset="-122"/>
              </a:rPr>
              <a:t>When switching from User mode to Supervisor mode</a:t>
            </a:r>
            <a:br>
              <a:rPr lang="en-US" altLang="zh-CN" sz="2400" dirty="0">
                <a:ea typeface="宋体" panose="02010600030101010101" pitchFamily="2" charset="-122"/>
              </a:rPr>
            </a:br>
            <a:r>
              <a:rPr lang="en-US" altLang="zh-CN" sz="2400" dirty="0">
                <a:ea typeface="宋体" panose="02010600030101010101" pitchFamily="2" charset="-122"/>
              </a:rPr>
              <a:t>(as result of interrupt), save (R29) to </a:t>
            </a:r>
            <a:r>
              <a:rPr lang="en-US" altLang="zh-CN" sz="2400" dirty="0" err="1">
                <a:ea typeface="宋体" panose="02010600030101010101" pitchFamily="2" charset="-122"/>
              </a:rPr>
              <a:t>Saved.USP</a:t>
            </a:r>
            <a:r>
              <a:rPr lang="en-US" altLang="zh-CN" sz="2400" dirty="0">
                <a:ea typeface="宋体" panose="02010600030101010101" pitchFamily="2" charset="-122"/>
              </a:rPr>
              <a:t>.</a:t>
            </a:r>
          </a:p>
        </p:txBody>
      </p:sp>
    </p:spTree>
    <p:extLst>
      <p:ext uri="{BB962C8B-B14F-4D97-AF65-F5344CB8AC3E}">
        <p14:creationId xmlns:p14="http://schemas.microsoft.com/office/powerpoint/2010/main" val="1228122773"/>
      </p:ext>
    </p:extLst>
  </p:cSld>
  <p:clrMapOvr>
    <a:masterClrMapping/>
  </p:clrMapOvr>
  <p:transition spd="med">
    <p:random/>
    <p:sndAc>
      <p:stSnd>
        <p:snd r:embed="rId2" name="chimes.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Invoking the Service Routine and back</a:t>
            </a:r>
            <a:endParaRPr lang="zh-CN" altLang="en-US" dirty="0"/>
          </a:p>
        </p:txBody>
      </p:sp>
      <p:sp>
        <p:nvSpPr>
          <p:cNvPr id="4" name="Rectangle 3"/>
          <p:cNvSpPr txBox="1">
            <a:spLocks noChangeArrowheads="1"/>
          </p:cNvSpPr>
          <p:nvPr/>
        </p:nvSpPr>
        <p:spPr bwMode="auto">
          <a:xfrm>
            <a:off x="1973760" y="1556792"/>
            <a:ext cx="8802760" cy="40324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000" dirty="0">
                <a:solidFill>
                  <a:srgbClr val="00B0F0"/>
                </a:solidFill>
              </a:rPr>
              <a:t>Save the PC</a:t>
            </a:r>
            <a:r>
              <a:rPr lang="en-US" altLang="zh-CN" sz="2000" dirty="0"/>
              <a:t> of the instruction stage to </a:t>
            </a:r>
            <a:r>
              <a:rPr lang="en-US" altLang="zh-CN" sz="2000" dirty="0">
                <a:solidFill>
                  <a:srgbClr val="00B050"/>
                </a:solidFill>
              </a:rPr>
              <a:t>EPC</a:t>
            </a:r>
            <a:r>
              <a:rPr lang="en-US" altLang="zh-CN" sz="2000" dirty="0"/>
              <a:t>, so that can return back from exception  handler. </a:t>
            </a:r>
            <a:endParaRPr lang="en-US" altLang="zh-CN" sz="2000" dirty="0">
              <a:solidFill>
                <a:srgbClr val="00B0F0"/>
              </a:solidFill>
            </a:endParaRPr>
          </a:p>
          <a:p>
            <a:r>
              <a:rPr lang="en-US" altLang="zh-CN" sz="2000" dirty="0">
                <a:solidFill>
                  <a:srgbClr val="00B0F0"/>
                </a:solidFill>
              </a:rPr>
              <a:t>Close interrupt  </a:t>
            </a:r>
            <a:r>
              <a:rPr lang="en-US" altLang="zh-CN" sz="2000" dirty="0"/>
              <a:t>to avoid any other intervention in interrupt handling. Entering kernel mode (set supervisor mode).  </a:t>
            </a:r>
            <a:r>
              <a:rPr lang="en-US" altLang="zh-CN" sz="2000" dirty="0">
                <a:solidFill>
                  <a:srgbClr val="FF0000"/>
                </a:solidFill>
              </a:rPr>
              <a:t>Save the current mode EM</a:t>
            </a:r>
            <a:r>
              <a:rPr lang="en-US" altLang="zh-CN" sz="2000" dirty="0"/>
              <a:t>.</a:t>
            </a:r>
          </a:p>
          <a:p>
            <a:r>
              <a:rPr lang="en-US" altLang="zh-CN" sz="2000" dirty="0">
                <a:solidFill>
                  <a:srgbClr val="00B0F0"/>
                </a:solidFill>
              </a:rPr>
              <a:t>Transfer to exception handler</a:t>
            </a:r>
            <a:r>
              <a:rPr lang="en-US" altLang="zh-CN" sz="2000" dirty="0"/>
              <a:t>  via  setting PC to </a:t>
            </a:r>
            <a:r>
              <a:rPr lang="en-US" altLang="zh-CN" sz="2000" dirty="0">
                <a:solidFill>
                  <a:srgbClr val="00B050"/>
                </a:solidFill>
              </a:rPr>
              <a:t>EHB</a:t>
            </a:r>
            <a:r>
              <a:rPr lang="en-US" altLang="zh-CN" sz="2000" dirty="0"/>
              <a:t> </a:t>
            </a:r>
          </a:p>
          <a:p>
            <a:r>
              <a:rPr lang="en-US" altLang="zh-CN" sz="2000" dirty="0">
                <a:solidFill>
                  <a:srgbClr val="00B0F0"/>
                </a:solidFill>
              </a:rPr>
              <a:t>Protect processor state</a:t>
            </a:r>
            <a:r>
              <a:rPr lang="en-US" altLang="zh-CN" sz="2000" dirty="0"/>
              <a:t>:  save </a:t>
            </a:r>
            <a:r>
              <a:rPr lang="en-US" altLang="zh-CN" sz="2000" dirty="0">
                <a:solidFill>
                  <a:srgbClr val="00B0F0"/>
                </a:solidFill>
              </a:rPr>
              <a:t>all GPRs </a:t>
            </a:r>
            <a:r>
              <a:rPr lang="en-US" altLang="zh-CN" sz="2000" dirty="0"/>
              <a:t>to stack; Save </a:t>
            </a:r>
            <a:r>
              <a:rPr lang="en-US" altLang="zh-CN" sz="2000" dirty="0">
                <a:solidFill>
                  <a:srgbClr val="00B050"/>
                </a:solidFill>
              </a:rPr>
              <a:t>EPC</a:t>
            </a:r>
            <a:r>
              <a:rPr lang="en-US" altLang="zh-CN" sz="2000" dirty="0"/>
              <a:t> and interrupt </a:t>
            </a:r>
            <a:r>
              <a:rPr lang="en-US" altLang="zh-CN" sz="2000" dirty="0">
                <a:solidFill>
                  <a:srgbClr val="00B050"/>
                </a:solidFill>
              </a:rPr>
              <a:t>cause register </a:t>
            </a:r>
            <a:r>
              <a:rPr lang="en-US" altLang="zh-CN" sz="2000" dirty="0"/>
              <a:t>to supervisor stack.</a:t>
            </a:r>
          </a:p>
          <a:p>
            <a:r>
              <a:rPr lang="en-US" altLang="zh-CN" sz="2000" dirty="0"/>
              <a:t>Handling the interrupt ……</a:t>
            </a:r>
          </a:p>
          <a:p>
            <a:r>
              <a:rPr lang="en-US" altLang="zh-CN" sz="2000" dirty="0">
                <a:solidFill>
                  <a:srgbClr val="00B0F0"/>
                </a:solidFill>
              </a:rPr>
              <a:t>Restore processor state:  restore all GPRs from stack. </a:t>
            </a:r>
          </a:p>
          <a:p>
            <a:r>
              <a:rPr lang="en-US" altLang="zh-CN" sz="2000" dirty="0">
                <a:solidFill>
                  <a:srgbClr val="00B0F0"/>
                </a:solidFill>
              </a:rPr>
              <a:t>Return back to the interrupt point </a:t>
            </a:r>
            <a:r>
              <a:rPr lang="zh-CN" altLang="en-US" sz="2000" dirty="0"/>
              <a:t>（</a:t>
            </a:r>
            <a:r>
              <a:rPr lang="en-US" altLang="zh-CN" sz="2000" dirty="0">
                <a:solidFill>
                  <a:srgbClr val="990000"/>
                </a:solidFill>
              </a:rPr>
              <a:t>ERET</a:t>
            </a:r>
            <a:r>
              <a:rPr lang="en-US" altLang="zh-CN" sz="2000" dirty="0"/>
              <a:t>)</a:t>
            </a:r>
            <a:r>
              <a:rPr lang="zh-CN" altLang="en-US" sz="2000" dirty="0"/>
              <a:t>： </a:t>
            </a:r>
            <a:r>
              <a:rPr lang="en-US" altLang="zh-CN" sz="2000" dirty="0"/>
              <a:t>open interrupt, set PC to EPC ) , </a:t>
            </a:r>
            <a:r>
              <a:rPr lang="en-US" altLang="zh-CN" sz="2000" dirty="0">
                <a:solidFill>
                  <a:srgbClr val="FF0000"/>
                </a:solidFill>
              </a:rPr>
              <a:t>back to the old mode EM</a:t>
            </a:r>
            <a:r>
              <a:rPr lang="en-US" altLang="zh-CN" sz="2000" dirty="0"/>
              <a:t>.</a:t>
            </a:r>
          </a:p>
        </p:txBody>
      </p:sp>
      <p:sp>
        <p:nvSpPr>
          <p:cNvPr id="6" name="左大括号 5"/>
          <p:cNvSpPr/>
          <p:nvPr/>
        </p:nvSpPr>
        <p:spPr>
          <a:xfrm>
            <a:off x="1534435" y="3429000"/>
            <a:ext cx="504056" cy="1512168"/>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87197314"/>
      </p:ext>
    </p:extLst>
  </p:cSld>
  <p:clrMapOvr>
    <a:masterClrMapping/>
  </p:clrMapOvr>
  <p:transition spd="med">
    <p:random/>
    <p:sndAc>
      <p:stSnd>
        <p:snd r:embed="rId2"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The organization of hard disk</a:t>
            </a:r>
            <a:endParaRPr lang="zh-CN" altLang="en-US" dirty="0"/>
          </a:p>
        </p:txBody>
      </p:sp>
      <p:sp>
        <p:nvSpPr>
          <p:cNvPr id="21506" name="Rectangle 4"/>
          <p:cNvSpPr>
            <a:spLocks noGrp="1" noRot="1" noChangeArrowheads="1"/>
          </p:cNvSpPr>
          <p:nvPr>
            <p:ph idx="1"/>
          </p:nvPr>
        </p:nvSpPr>
        <p:spPr>
          <a:xfrm>
            <a:off x="838200" y="1552697"/>
            <a:ext cx="9794304" cy="4252567"/>
          </a:xfrm>
        </p:spPr>
        <p:txBody>
          <a:bodyPr/>
          <a:lstStyle/>
          <a:p>
            <a:r>
              <a:rPr lang="en-US" altLang="zh-CN" sz="2800" dirty="0">
                <a:solidFill>
                  <a:srgbClr val="0000FF"/>
                </a:solidFill>
              </a:rPr>
              <a:t>platters: </a:t>
            </a:r>
          </a:p>
          <a:p>
            <a:pPr lvl="1"/>
            <a:r>
              <a:rPr lang="en-US" altLang="zh-CN" sz="2400" dirty="0"/>
              <a:t>disk consists of a collection  of </a:t>
            </a:r>
            <a:r>
              <a:rPr lang="en-US" altLang="zh-CN" sz="2400" i="1" dirty="0"/>
              <a:t>platters</a:t>
            </a:r>
            <a:r>
              <a:rPr lang="zh-CN" altLang="en-US" sz="2400" dirty="0"/>
              <a:t> （</a:t>
            </a:r>
            <a:r>
              <a:rPr lang="en-US" altLang="zh-CN" sz="2400" dirty="0"/>
              <a:t>1-4</a:t>
            </a:r>
            <a:r>
              <a:rPr lang="zh-CN" altLang="en-US" sz="2400" dirty="0"/>
              <a:t>）</a:t>
            </a:r>
            <a:r>
              <a:rPr lang="en-US" altLang="zh-CN" sz="2400" dirty="0"/>
              <a:t>, each of which has two recordable disk surfaces</a:t>
            </a:r>
          </a:p>
          <a:p>
            <a:r>
              <a:rPr lang="en-US" altLang="zh-CN" sz="2800" dirty="0">
                <a:solidFill>
                  <a:srgbClr val="0000FF"/>
                </a:solidFill>
              </a:rPr>
              <a:t> tracks: </a:t>
            </a:r>
          </a:p>
          <a:p>
            <a:pPr lvl="1"/>
            <a:r>
              <a:rPr lang="en-US" altLang="zh-CN" sz="2400" dirty="0"/>
              <a:t>each disk surface is divided into concentric circles</a:t>
            </a:r>
            <a:r>
              <a:rPr lang="zh-CN" altLang="en-US" sz="2400" dirty="0"/>
              <a:t>（</a:t>
            </a:r>
            <a:r>
              <a:rPr lang="en-US" altLang="zh-CN" sz="2400" dirty="0"/>
              <a:t> typically 10,000 to 50,000 </a:t>
            </a:r>
            <a:r>
              <a:rPr lang="zh-CN" altLang="en-US" sz="2400" dirty="0"/>
              <a:t>）</a:t>
            </a:r>
            <a:endParaRPr lang="en-US" altLang="zh-CN" sz="2400" dirty="0"/>
          </a:p>
          <a:p>
            <a:r>
              <a:rPr lang="en-US" altLang="zh-CN" sz="2800" dirty="0"/>
              <a:t> </a:t>
            </a:r>
            <a:r>
              <a:rPr lang="en-US" altLang="zh-CN" sz="2800" dirty="0">
                <a:solidFill>
                  <a:srgbClr val="0000FF"/>
                </a:solidFill>
              </a:rPr>
              <a:t>sectors:</a:t>
            </a:r>
          </a:p>
          <a:p>
            <a:pPr lvl="1"/>
            <a:r>
              <a:rPr lang="en-US" altLang="zh-CN" sz="2400" dirty="0"/>
              <a:t> each track is in turn divided into </a:t>
            </a:r>
            <a:r>
              <a:rPr lang="en-US" altLang="zh-CN" sz="2400" i="1" dirty="0"/>
              <a:t>sectors</a:t>
            </a:r>
            <a:r>
              <a:rPr lang="en-US" altLang="zh-CN" sz="2400" dirty="0"/>
              <a:t>, which is the smallest unit that can be read or written</a:t>
            </a:r>
            <a:r>
              <a:rPr lang="zh-CN" altLang="en-US" sz="2400" dirty="0"/>
              <a:t>（</a:t>
            </a:r>
            <a:r>
              <a:rPr lang="en-US" altLang="zh-CN" sz="2400" dirty="0"/>
              <a:t> each track may have 100 to 500 sectors. </a:t>
            </a:r>
            <a:r>
              <a:rPr lang="zh-CN" altLang="en-US" sz="2400" dirty="0"/>
              <a:t>）（</a:t>
            </a:r>
            <a:r>
              <a:rPr lang="en-US" altLang="zh-CN" sz="2400" dirty="0" err="1"/>
              <a:t>512B-4096B</a:t>
            </a:r>
            <a:r>
              <a:rPr lang="zh-CN" altLang="en-US" sz="2400" dirty="0"/>
              <a:t>）</a:t>
            </a:r>
            <a:endParaRPr lang="en-US" altLang="zh-CN" sz="2400" dirty="0"/>
          </a:p>
          <a:p>
            <a:pPr eaLnBrk="1" hangingPunct="1"/>
            <a:endParaRPr lang="en-US" altLang="zh-CN" dirty="0"/>
          </a:p>
        </p:txBody>
      </p:sp>
      <p:sp>
        <p:nvSpPr>
          <p:cNvPr id="5" name="灯片编号占位符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4D68F4CE-13ED-4DB6-9F8E-69C8979E8635}" type="slidenum">
              <a:rPr lang="en-US" altLang="zh-CN"/>
              <a:pPr>
                <a:defRPr/>
              </a:pPr>
              <a:t>8</a:t>
            </a:fld>
            <a:endParaRPr lang="en-US" altLang="zh-CN"/>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9CFA2-FE5C-2292-849A-40C0B7B33D64}"/>
              </a:ext>
            </a:extLst>
          </p:cNvPr>
          <p:cNvSpPr>
            <a:spLocks noGrp="1"/>
          </p:cNvSpPr>
          <p:nvPr>
            <p:ph type="title"/>
          </p:nvPr>
        </p:nvSpPr>
        <p:spPr>
          <a:xfrm>
            <a:off x="838200" y="2564904"/>
            <a:ext cx="10515600" cy="1325563"/>
          </a:xfrm>
        </p:spPr>
        <p:txBody>
          <a:bodyPr>
            <a:normAutofit/>
          </a:bodyPr>
          <a:lstStyle/>
          <a:p>
            <a:pPr algn="ctr"/>
            <a:r>
              <a:rPr lang="en-US" altLang="zh-CN" b="1" dirty="0">
                <a:solidFill>
                  <a:schemeClr val="accent1"/>
                </a:solidFill>
              </a:rPr>
              <a:t>6.9 Parallelism and I/O: Redundant Arrays of Inexpensive Disks </a:t>
            </a:r>
            <a:endParaRPr lang="zh-CN" altLang="en-US" b="1" dirty="0">
              <a:solidFill>
                <a:schemeClr val="accent1"/>
              </a:solidFill>
            </a:endParaRPr>
          </a:p>
        </p:txBody>
      </p:sp>
    </p:spTree>
    <p:extLst>
      <p:ext uri="{BB962C8B-B14F-4D97-AF65-F5344CB8AC3E}">
        <p14:creationId xmlns:p14="http://schemas.microsoft.com/office/powerpoint/2010/main" val="2986006972"/>
      </p:ext>
    </p:extLst>
  </p:cSld>
  <p:clrMapOvr>
    <a:masterClrMapping/>
  </p:clrMapOvr>
  <p:transition spd="med">
    <p:random/>
    <p:sndAc>
      <p:stSnd>
        <p:snd r:embed="rId2" name="chimes.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内容占位符 2"/>
          <p:cNvSpPr>
            <a:spLocks noGrp="1"/>
          </p:cNvSpPr>
          <p:nvPr>
            <p:ph idx="1"/>
          </p:nvPr>
        </p:nvSpPr>
        <p:spPr>
          <a:xfrm>
            <a:off x="479376" y="908720"/>
            <a:ext cx="10369152" cy="2160240"/>
          </a:xfrm>
        </p:spPr>
        <p:txBody>
          <a:bodyPr/>
          <a:lstStyle/>
          <a:p>
            <a:pPr eaLnBrk="1" hangingPunct="1"/>
            <a:r>
              <a:rPr lang="en-US" altLang="zh-CN" sz="2400" dirty="0"/>
              <a:t>Impact of I/O on System Performance </a:t>
            </a:r>
          </a:p>
          <a:p>
            <a:pPr lvl="1" eaLnBrk="1" hangingPunct="1"/>
            <a:r>
              <a:rPr lang="en-US" altLang="zh-CN" sz="2000" dirty="0"/>
              <a:t>Elapsed time= CPU time + I/O time</a:t>
            </a:r>
          </a:p>
          <a:p>
            <a:pPr eaLnBrk="1" hangingPunct="1"/>
            <a:r>
              <a:rPr lang="en-US" altLang="zh-CN" sz="2400" dirty="0">
                <a:solidFill>
                  <a:srgbClr val="000000"/>
                </a:solidFill>
              </a:rPr>
              <a:t>RAID </a:t>
            </a:r>
          </a:p>
          <a:p>
            <a:pPr lvl="1" eaLnBrk="1" hangingPunct="1"/>
            <a:r>
              <a:rPr lang="en-US" altLang="zh-CN" sz="2000" dirty="0">
                <a:solidFill>
                  <a:srgbClr val="000000"/>
                </a:solidFill>
              </a:rPr>
              <a:t>redundant arrays of inexpensive disks</a:t>
            </a:r>
          </a:p>
          <a:p>
            <a:pPr eaLnBrk="1" hangingPunct="1"/>
            <a:endParaRPr lang="zh-CN" altLang="en-US" sz="2400" dirty="0">
              <a:solidFill>
                <a:srgbClr val="000000"/>
              </a:solidFill>
            </a:endParaRPr>
          </a:p>
        </p:txBody>
      </p:sp>
      <p:pic>
        <p:nvPicPr>
          <p:cNvPr id="90116" name="Picture 4"/>
          <p:cNvPicPr>
            <a:picLocks noChangeAspect="1" noChangeArrowheads="1"/>
          </p:cNvPicPr>
          <p:nvPr/>
        </p:nvPicPr>
        <p:blipFill>
          <a:blip r:embed="rId3"/>
          <a:srcRect/>
          <a:stretch>
            <a:fillRect/>
          </a:stretch>
        </p:blipFill>
        <p:spPr bwMode="auto">
          <a:xfrm>
            <a:off x="1524000" y="2928935"/>
            <a:ext cx="8839200" cy="3546475"/>
          </a:xfrm>
          <a:prstGeom prst="rect">
            <a:avLst/>
          </a:prstGeom>
          <a:noFill/>
          <a:ln w="28575">
            <a:noFill/>
            <a:miter lim="800000"/>
            <a:headEnd/>
            <a:tailEnd/>
          </a:ln>
          <a:effectLst/>
        </p:spPr>
      </p:pic>
    </p:spTree>
  </p:cSld>
  <p:clrMapOvr>
    <a:masterClrMapping/>
  </p:clrMapOvr>
  <p:transition spd="med">
    <p:random/>
    <p:sndAc>
      <p:stSnd>
        <p:snd r:embed="rId2" name="chimes.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310050" y="214291"/>
            <a:ext cx="6357950" cy="963613"/>
          </a:xfrm>
        </p:spPr>
        <p:txBody>
          <a:bodyPr/>
          <a:lstStyle/>
          <a:p>
            <a:pPr eaLnBrk="1" hangingPunct="1">
              <a:defRPr/>
            </a:pPr>
            <a:r>
              <a:rPr lang="en-US" altLang="zh-CN" sz="3200" dirty="0"/>
              <a:t>RAID: </a:t>
            </a:r>
            <a:br>
              <a:rPr lang="en-US" altLang="zh-CN" sz="3200" dirty="0"/>
            </a:br>
            <a:r>
              <a:rPr lang="en-US" altLang="zh-CN" sz="2400" dirty="0"/>
              <a:t>Redundant Arrays of Inexpensive Disks</a:t>
            </a:r>
            <a:endParaRPr lang="en-US" altLang="zh-CN" sz="2400" b="0" dirty="0"/>
          </a:p>
        </p:txBody>
      </p:sp>
      <p:sp>
        <p:nvSpPr>
          <p:cNvPr id="91139" name="Rectangle 3"/>
          <p:cNvSpPr>
            <a:spLocks noGrp="1" noChangeArrowheads="1"/>
          </p:cNvSpPr>
          <p:nvPr>
            <p:ph idx="1"/>
          </p:nvPr>
        </p:nvSpPr>
        <p:spPr>
          <a:xfrm>
            <a:off x="2238348" y="1142984"/>
            <a:ext cx="7162800" cy="4114800"/>
          </a:xfrm>
        </p:spPr>
        <p:txBody>
          <a:bodyPr/>
          <a:lstStyle/>
          <a:p>
            <a:pPr eaLnBrk="1" hangingPunct="1">
              <a:buFontTx/>
              <a:buNone/>
            </a:pPr>
            <a:r>
              <a:rPr lang="en-US" altLang="zh-CN" sz="2800" dirty="0">
                <a:solidFill>
                  <a:schemeClr val="hlink"/>
                </a:solidFill>
              </a:rPr>
              <a:t>A disk arrays replace larger disk</a:t>
            </a:r>
          </a:p>
        </p:txBody>
      </p:sp>
      <p:pic>
        <p:nvPicPr>
          <p:cNvPr id="91140" name="Picture 6"/>
          <p:cNvPicPr>
            <a:picLocks noChangeAspect="1" noChangeArrowheads="1"/>
          </p:cNvPicPr>
          <p:nvPr/>
        </p:nvPicPr>
        <p:blipFill>
          <a:blip r:embed="rId3"/>
          <a:srcRect/>
          <a:stretch>
            <a:fillRect/>
          </a:stretch>
        </p:blipFill>
        <p:spPr bwMode="auto">
          <a:xfrm>
            <a:off x="2524100" y="1571612"/>
            <a:ext cx="6858048" cy="4954588"/>
          </a:xfrm>
          <a:prstGeom prst="rect">
            <a:avLst/>
          </a:prstGeom>
          <a:noFill/>
          <a:ln w="9525">
            <a:noFill/>
            <a:miter lim="800000"/>
            <a:headEnd/>
            <a:tailEnd/>
          </a:ln>
          <a:effectLst/>
        </p:spPr>
      </p:pic>
    </p:spTree>
  </p:cSld>
  <p:clrMapOvr>
    <a:masterClrMapping/>
  </p:clrMapOvr>
  <p:transition spd="med">
    <p:random/>
    <p:sndAc>
      <p:stSnd>
        <p:snd r:embed="rId2" name="chimes.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238612" y="0"/>
            <a:ext cx="6429388" cy="1428736"/>
          </a:xfrm>
        </p:spPr>
        <p:txBody>
          <a:bodyPr vert="horz" wrap="square" lIns="90487" tIns="45720" rIns="90487" bIns="45720" numCol="1" anchor="ctr" anchorCtr="0" compatLnSpc="1">
            <a:prstTxWarp prst="textNoShape">
              <a:avLst/>
            </a:prstTxWarp>
          </a:bodyPr>
          <a:lstStyle/>
          <a:p>
            <a:pPr eaLnBrk="1" hangingPunct="1">
              <a:defRPr/>
            </a:pPr>
            <a:r>
              <a:rPr lang="en-US" altLang="zh-CN" dirty="0"/>
              <a:t>Use Arrays of Small Disks?</a:t>
            </a:r>
          </a:p>
        </p:txBody>
      </p:sp>
      <p:grpSp>
        <p:nvGrpSpPr>
          <p:cNvPr id="92163" name="Group 3"/>
          <p:cNvGrpSpPr>
            <a:grpSpLocks/>
          </p:cNvGrpSpPr>
          <p:nvPr/>
        </p:nvGrpSpPr>
        <p:grpSpPr bwMode="auto">
          <a:xfrm>
            <a:off x="4238612" y="3929068"/>
            <a:ext cx="4895850" cy="450617"/>
            <a:chOff x="1668" y="2460"/>
            <a:chExt cx="3596" cy="597"/>
          </a:xfrm>
        </p:grpSpPr>
        <p:sp>
          <p:nvSpPr>
            <p:cNvPr id="92278" name="Rectangle 4"/>
            <p:cNvSpPr>
              <a:spLocks noChangeArrowheads="1"/>
            </p:cNvSpPr>
            <p:nvPr/>
          </p:nvSpPr>
          <p:spPr bwMode="auto">
            <a:xfrm>
              <a:off x="1729" y="2534"/>
              <a:ext cx="1114" cy="523"/>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200" b="1">
                  <a:solidFill>
                    <a:srgbClr val="00FF00"/>
                  </a:solidFill>
                </a:rPr>
                <a:t>Low End</a:t>
              </a:r>
            </a:p>
          </p:txBody>
        </p:sp>
        <p:sp>
          <p:nvSpPr>
            <p:cNvPr id="92279" name="Rectangle 5"/>
            <p:cNvSpPr>
              <a:spLocks noChangeArrowheads="1"/>
            </p:cNvSpPr>
            <p:nvPr/>
          </p:nvSpPr>
          <p:spPr bwMode="auto">
            <a:xfrm>
              <a:off x="4069" y="2521"/>
              <a:ext cx="1115" cy="523"/>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200" b="1">
                  <a:solidFill>
                    <a:srgbClr val="00FF00"/>
                  </a:solidFill>
                </a:rPr>
                <a:t>High End</a:t>
              </a:r>
            </a:p>
          </p:txBody>
        </p:sp>
        <p:sp>
          <p:nvSpPr>
            <p:cNvPr id="92280" name="Line 6"/>
            <p:cNvSpPr>
              <a:spLocks noChangeShapeType="1"/>
            </p:cNvSpPr>
            <p:nvPr/>
          </p:nvSpPr>
          <p:spPr bwMode="auto">
            <a:xfrm>
              <a:off x="2836" y="2664"/>
              <a:ext cx="1264" cy="0"/>
            </a:xfrm>
            <a:prstGeom prst="line">
              <a:avLst/>
            </a:prstGeom>
            <a:noFill/>
            <a:ln w="50800">
              <a:solidFill>
                <a:schemeClr val="tx1"/>
              </a:solidFill>
              <a:round/>
              <a:headEnd/>
              <a:tailEnd type="triangle" w="med" len="med"/>
            </a:ln>
            <a:effectLst/>
          </p:spPr>
          <p:txBody>
            <a:bodyPr wrap="none" anchor="ctr"/>
            <a:lstStyle/>
            <a:p>
              <a:endParaRPr lang="zh-CN" altLang="en-US"/>
            </a:p>
          </p:txBody>
        </p:sp>
        <p:sp useBgFill="1">
          <p:nvSpPr>
            <p:cNvPr id="92281" name="Rectangle 7"/>
            <p:cNvSpPr>
              <a:spLocks noChangeArrowheads="1"/>
            </p:cNvSpPr>
            <p:nvPr/>
          </p:nvSpPr>
          <p:spPr bwMode="auto">
            <a:xfrm>
              <a:off x="5236" y="2500"/>
              <a:ext cx="28" cy="28"/>
            </a:xfrm>
            <a:prstGeom prst="rect">
              <a:avLst/>
            </a:prstGeom>
            <a:ln w="12700">
              <a:solidFill>
                <a:schemeClr val="tx1"/>
              </a:solidFill>
              <a:miter lim="800000"/>
              <a:headEnd/>
              <a:tailEnd/>
            </a:ln>
            <a:effectLst/>
          </p:spPr>
          <p:txBody>
            <a:bodyPr wrap="none" anchor="ctr"/>
            <a:lstStyle/>
            <a:p>
              <a:endParaRPr lang="zh-CN" altLang="en-US"/>
            </a:p>
          </p:txBody>
        </p:sp>
        <p:sp>
          <p:nvSpPr>
            <p:cNvPr id="92282" name="Line 8"/>
            <p:cNvSpPr>
              <a:spLocks noChangeShapeType="1"/>
            </p:cNvSpPr>
            <p:nvPr/>
          </p:nvSpPr>
          <p:spPr bwMode="auto">
            <a:xfrm>
              <a:off x="1684" y="2460"/>
              <a:ext cx="3544" cy="0"/>
            </a:xfrm>
            <a:prstGeom prst="line">
              <a:avLst/>
            </a:prstGeom>
            <a:noFill/>
            <a:ln w="12700">
              <a:solidFill>
                <a:schemeClr val="tx1"/>
              </a:solidFill>
              <a:round/>
              <a:headEnd/>
              <a:tailEnd/>
            </a:ln>
            <a:effectLst/>
          </p:spPr>
          <p:txBody>
            <a:bodyPr wrap="none" anchor="ctr"/>
            <a:lstStyle/>
            <a:p>
              <a:endParaRPr lang="zh-CN" altLang="en-US"/>
            </a:p>
          </p:txBody>
        </p:sp>
        <p:sp>
          <p:nvSpPr>
            <p:cNvPr id="92283" name="Line 9"/>
            <p:cNvSpPr>
              <a:spLocks noChangeShapeType="1"/>
            </p:cNvSpPr>
            <p:nvPr/>
          </p:nvSpPr>
          <p:spPr bwMode="auto">
            <a:xfrm>
              <a:off x="1668" y="2476"/>
              <a:ext cx="0" cy="472"/>
            </a:xfrm>
            <a:prstGeom prst="line">
              <a:avLst/>
            </a:prstGeom>
            <a:noFill/>
            <a:ln w="12700">
              <a:solidFill>
                <a:schemeClr val="tx1"/>
              </a:solidFill>
              <a:round/>
              <a:headEnd/>
              <a:tailEnd/>
            </a:ln>
            <a:effectLst/>
          </p:spPr>
          <p:txBody>
            <a:bodyPr wrap="none" anchor="ctr"/>
            <a:lstStyle/>
            <a:p>
              <a:endParaRPr lang="zh-CN" altLang="en-US"/>
            </a:p>
          </p:txBody>
        </p:sp>
        <p:sp>
          <p:nvSpPr>
            <p:cNvPr id="92284" name="Line 10"/>
            <p:cNvSpPr>
              <a:spLocks noChangeShapeType="1"/>
            </p:cNvSpPr>
            <p:nvPr/>
          </p:nvSpPr>
          <p:spPr bwMode="auto">
            <a:xfrm>
              <a:off x="5232" y="2464"/>
              <a:ext cx="0" cy="472"/>
            </a:xfrm>
            <a:prstGeom prst="line">
              <a:avLst/>
            </a:prstGeom>
            <a:noFill/>
            <a:ln w="12700">
              <a:solidFill>
                <a:schemeClr val="tx1"/>
              </a:solidFill>
              <a:round/>
              <a:headEnd/>
              <a:tailEnd/>
            </a:ln>
            <a:effectLst/>
          </p:spPr>
          <p:txBody>
            <a:bodyPr wrap="none" anchor="ctr"/>
            <a:lstStyle/>
            <a:p>
              <a:endParaRPr lang="zh-CN" altLang="en-US"/>
            </a:p>
          </p:txBody>
        </p:sp>
        <p:sp>
          <p:nvSpPr>
            <p:cNvPr id="92285" name="Line 11"/>
            <p:cNvSpPr>
              <a:spLocks noChangeShapeType="1"/>
            </p:cNvSpPr>
            <p:nvPr/>
          </p:nvSpPr>
          <p:spPr bwMode="auto">
            <a:xfrm>
              <a:off x="1684" y="2964"/>
              <a:ext cx="3544"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92164" name="Group 12"/>
          <p:cNvGrpSpPr>
            <a:grpSpLocks/>
          </p:cNvGrpSpPr>
          <p:nvPr/>
        </p:nvGrpSpPr>
        <p:grpSpPr bwMode="auto">
          <a:xfrm>
            <a:off x="2309787" y="4572008"/>
            <a:ext cx="7326313" cy="1504950"/>
            <a:chOff x="517" y="3075"/>
            <a:chExt cx="4615" cy="948"/>
          </a:xfrm>
        </p:grpSpPr>
        <p:sp>
          <p:nvSpPr>
            <p:cNvPr id="92205" name="Freeform 13"/>
            <p:cNvSpPr>
              <a:spLocks/>
            </p:cNvSpPr>
            <p:nvPr/>
          </p:nvSpPr>
          <p:spPr bwMode="auto">
            <a:xfrm>
              <a:off x="2375" y="3814"/>
              <a:ext cx="482" cy="101"/>
            </a:xfrm>
            <a:custGeom>
              <a:avLst/>
              <a:gdLst>
                <a:gd name="T0" fmla="*/ 0 w 482"/>
                <a:gd name="T1" fmla="*/ 0 h 101"/>
                <a:gd name="T2" fmla="*/ 481 w 482"/>
                <a:gd name="T3" fmla="*/ 0 h 101"/>
                <a:gd name="T4" fmla="*/ 481 w 482"/>
                <a:gd name="T5" fmla="*/ 100 h 101"/>
                <a:gd name="T6" fmla="*/ 0 w 482"/>
                <a:gd name="T7" fmla="*/ 100 h 101"/>
                <a:gd name="T8" fmla="*/ 0 w 482"/>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101">
                  <a:moveTo>
                    <a:pt x="0" y="0"/>
                  </a:moveTo>
                  <a:lnTo>
                    <a:pt x="481" y="0"/>
                  </a:lnTo>
                  <a:lnTo>
                    <a:pt x="481" y="100"/>
                  </a:lnTo>
                  <a:lnTo>
                    <a:pt x="0" y="100"/>
                  </a:lnTo>
                  <a:lnTo>
                    <a:pt x="0" y="0"/>
                  </a:lnTo>
                </a:path>
              </a:pathLst>
            </a:custGeom>
            <a:solidFill>
              <a:srgbClr val="FFFFFF"/>
            </a:solidFill>
            <a:ln w="12700" cap="rnd">
              <a:noFill/>
              <a:round/>
              <a:headEnd type="none" w="med" len="med"/>
              <a:tailEnd type="none" w="med" len="med"/>
            </a:ln>
            <a:effectLst/>
          </p:spPr>
          <p:txBody>
            <a:bodyPr/>
            <a:lstStyle/>
            <a:p>
              <a:endParaRPr lang="zh-CN" altLang="en-US"/>
            </a:p>
          </p:txBody>
        </p:sp>
        <p:sp>
          <p:nvSpPr>
            <p:cNvPr id="92206" name="Freeform 14"/>
            <p:cNvSpPr>
              <a:spLocks/>
            </p:cNvSpPr>
            <p:nvPr/>
          </p:nvSpPr>
          <p:spPr bwMode="auto">
            <a:xfrm>
              <a:off x="2369" y="3784"/>
              <a:ext cx="512" cy="137"/>
            </a:xfrm>
            <a:custGeom>
              <a:avLst/>
              <a:gdLst>
                <a:gd name="T0" fmla="*/ 0 w 512"/>
                <a:gd name="T1" fmla="*/ 0 h 137"/>
                <a:gd name="T2" fmla="*/ 511 w 512"/>
                <a:gd name="T3" fmla="*/ 0 h 137"/>
                <a:gd name="T4" fmla="*/ 511 w 512"/>
                <a:gd name="T5" fmla="*/ 136 h 137"/>
                <a:gd name="T6" fmla="*/ 0 w 512"/>
                <a:gd name="T7" fmla="*/ 136 h 137"/>
                <a:gd name="T8" fmla="*/ 0 w 512"/>
                <a:gd name="T9" fmla="*/ 0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 h="137">
                  <a:moveTo>
                    <a:pt x="0" y="0"/>
                  </a:moveTo>
                  <a:lnTo>
                    <a:pt x="511" y="0"/>
                  </a:lnTo>
                  <a:lnTo>
                    <a:pt x="511" y="136"/>
                  </a:lnTo>
                  <a:lnTo>
                    <a:pt x="0" y="136"/>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207" name="Line 15"/>
            <p:cNvSpPr>
              <a:spLocks noChangeShapeType="1"/>
            </p:cNvSpPr>
            <p:nvPr/>
          </p:nvSpPr>
          <p:spPr bwMode="auto">
            <a:xfrm flipV="1">
              <a:off x="2373" y="3696"/>
              <a:ext cx="176" cy="82"/>
            </a:xfrm>
            <a:prstGeom prst="line">
              <a:avLst/>
            </a:prstGeom>
            <a:noFill/>
            <a:ln w="12700">
              <a:solidFill>
                <a:srgbClr val="000000"/>
              </a:solidFill>
              <a:round/>
              <a:headEnd/>
              <a:tailEnd/>
            </a:ln>
            <a:effectLst/>
          </p:spPr>
          <p:txBody>
            <a:bodyPr wrap="none" anchor="ctr"/>
            <a:lstStyle/>
            <a:p>
              <a:endParaRPr lang="zh-CN" altLang="en-US"/>
            </a:p>
          </p:txBody>
        </p:sp>
        <p:sp>
          <p:nvSpPr>
            <p:cNvPr id="92208" name="Line 16"/>
            <p:cNvSpPr>
              <a:spLocks noChangeShapeType="1"/>
            </p:cNvSpPr>
            <p:nvPr/>
          </p:nvSpPr>
          <p:spPr bwMode="auto">
            <a:xfrm flipV="1">
              <a:off x="2876" y="3702"/>
              <a:ext cx="159" cy="82"/>
            </a:xfrm>
            <a:prstGeom prst="line">
              <a:avLst/>
            </a:prstGeom>
            <a:noFill/>
            <a:ln w="12700">
              <a:solidFill>
                <a:srgbClr val="000000"/>
              </a:solidFill>
              <a:round/>
              <a:headEnd/>
              <a:tailEnd/>
            </a:ln>
            <a:effectLst/>
          </p:spPr>
          <p:txBody>
            <a:bodyPr wrap="none" anchor="ctr"/>
            <a:lstStyle/>
            <a:p>
              <a:endParaRPr lang="zh-CN" altLang="en-US"/>
            </a:p>
          </p:txBody>
        </p:sp>
        <p:sp>
          <p:nvSpPr>
            <p:cNvPr id="92209" name="Line 17"/>
            <p:cNvSpPr>
              <a:spLocks noChangeShapeType="1"/>
            </p:cNvSpPr>
            <p:nvPr/>
          </p:nvSpPr>
          <p:spPr bwMode="auto">
            <a:xfrm flipV="1">
              <a:off x="2864" y="3802"/>
              <a:ext cx="169" cy="111"/>
            </a:xfrm>
            <a:prstGeom prst="line">
              <a:avLst/>
            </a:prstGeom>
            <a:noFill/>
            <a:ln w="12700">
              <a:solidFill>
                <a:srgbClr val="000000"/>
              </a:solidFill>
              <a:round/>
              <a:headEnd/>
              <a:tailEnd/>
            </a:ln>
            <a:effectLst/>
          </p:spPr>
          <p:txBody>
            <a:bodyPr wrap="none" anchor="ctr"/>
            <a:lstStyle/>
            <a:p>
              <a:endParaRPr lang="zh-CN" altLang="en-US"/>
            </a:p>
          </p:txBody>
        </p:sp>
        <p:grpSp>
          <p:nvGrpSpPr>
            <p:cNvPr id="92210" name="Group 18"/>
            <p:cNvGrpSpPr>
              <a:grpSpLocks/>
            </p:cNvGrpSpPr>
            <p:nvPr/>
          </p:nvGrpSpPr>
          <p:grpSpPr bwMode="auto">
            <a:xfrm>
              <a:off x="2553" y="3694"/>
              <a:ext cx="482" cy="102"/>
              <a:chOff x="2553" y="3694"/>
              <a:chExt cx="482" cy="102"/>
            </a:xfrm>
          </p:grpSpPr>
          <p:sp>
            <p:nvSpPr>
              <p:cNvPr id="92276" name="Line 19"/>
              <p:cNvSpPr>
                <a:spLocks noChangeShapeType="1"/>
              </p:cNvSpPr>
              <p:nvPr/>
            </p:nvSpPr>
            <p:spPr bwMode="auto">
              <a:xfrm>
                <a:off x="2553" y="3694"/>
                <a:ext cx="478" cy="0"/>
              </a:xfrm>
              <a:prstGeom prst="line">
                <a:avLst/>
              </a:prstGeom>
              <a:noFill/>
              <a:ln w="12700">
                <a:solidFill>
                  <a:srgbClr val="000000"/>
                </a:solidFill>
                <a:round/>
                <a:headEnd/>
                <a:tailEnd/>
              </a:ln>
              <a:effectLst/>
            </p:spPr>
            <p:txBody>
              <a:bodyPr wrap="none" anchor="ctr"/>
              <a:lstStyle/>
              <a:p>
                <a:endParaRPr lang="zh-CN" altLang="en-US"/>
              </a:p>
            </p:txBody>
          </p:sp>
          <p:sp>
            <p:nvSpPr>
              <p:cNvPr id="92277" name="Line 20"/>
              <p:cNvSpPr>
                <a:spLocks noChangeShapeType="1"/>
              </p:cNvSpPr>
              <p:nvPr/>
            </p:nvSpPr>
            <p:spPr bwMode="auto">
              <a:xfrm>
                <a:off x="3035" y="3698"/>
                <a:ext cx="0" cy="98"/>
              </a:xfrm>
              <a:prstGeom prst="line">
                <a:avLst/>
              </a:prstGeom>
              <a:noFill/>
              <a:ln w="12700">
                <a:solidFill>
                  <a:srgbClr val="000000"/>
                </a:solidFill>
                <a:round/>
                <a:headEnd/>
                <a:tailEnd/>
              </a:ln>
              <a:effectLst/>
            </p:spPr>
            <p:txBody>
              <a:bodyPr wrap="none" anchor="ctr"/>
              <a:lstStyle/>
              <a:p>
                <a:endParaRPr lang="zh-CN" altLang="en-US"/>
              </a:p>
            </p:txBody>
          </p:sp>
        </p:grpSp>
        <p:sp>
          <p:nvSpPr>
            <p:cNvPr id="92211" name="Freeform 21"/>
            <p:cNvSpPr>
              <a:spLocks/>
            </p:cNvSpPr>
            <p:nvPr/>
          </p:nvSpPr>
          <p:spPr bwMode="auto">
            <a:xfrm>
              <a:off x="3057" y="3683"/>
              <a:ext cx="799" cy="251"/>
            </a:xfrm>
            <a:custGeom>
              <a:avLst/>
              <a:gdLst>
                <a:gd name="T0" fmla="*/ 0 w 799"/>
                <a:gd name="T1" fmla="*/ 0 h 251"/>
                <a:gd name="T2" fmla="*/ 798 w 799"/>
                <a:gd name="T3" fmla="*/ 0 h 251"/>
                <a:gd name="T4" fmla="*/ 798 w 799"/>
                <a:gd name="T5" fmla="*/ 250 h 251"/>
                <a:gd name="T6" fmla="*/ 0 w 799"/>
                <a:gd name="T7" fmla="*/ 250 h 251"/>
                <a:gd name="T8" fmla="*/ 0 w 799"/>
                <a:gd name="T9" fmla="*/ 0 h 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9" h="251">
                  <a:moveTo>
                    <a:pt x="0" y="0"/>
                  </a:moveTo>
                  <a:lnTo>
                    <a:pt x="798" y="0"/>
                  </a:lnTo>
                  <a:lnTo>
                    <a:pt x="798" y="250"/>
                  </a:lnTo>
                  <a:lnTo>
                    <a:pt x="0" y="250"/>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212" name="Line 22"/>
            <p:cNvSpPr>
              <a:spLocks noChangeShapeType="1"/>
            </p:cNvSpPr>
            <p:nvPr/>
          </p:nvSpPr>
          <p:spPr bwMode="auto">
            <a:xfrm flipV="1">
              <a:off x="3079" y="3608"/>
              <a:ext cx="122" cy="69"/>
            </a:xfrm>
            <a:prstGeom prst="line">
              <a:avLst/>
            </a:prstGeom>
            <a:noFill/>
            <a:ln w="12700">
              <a:solidFill>
                <a:srgbClr val="000000"/>
              </a:solidFill>
              <a:round/>
              <a:headEnd/>
              <a:tailEnd/>
            </a:ln>
            <a:effectLst/>
          </p:spPr>
          <p:txBody>
            <a:bodyPr wrap="none" anchor="ctr"/>
            <a:lstStyle/>
            <a:p>
              <a:endParaRPr lang="zh-CN" altLang="en-US"/>
            </a:p>
          </p:txBody>
        </p:sp>
        <p:sp>
          <p:nvSpPr>
            <p:cNvPr id="92213" name="Line 23"/>
            <p:cNvSpPr>
              <a:spLocks noChangeShapeType="1"/>
            </p:cNvSpPr>
            <p:nvPr/>
          </p:nvSpPr>
          <p:spPr bwMode="auto">
            <a:xfrm flipV="1">
              <a:off x="3861" y="3600"/>
              <a:ext cx="136" cy="93"/>
            </a:xfrm>
            <a:prstGeom prst="line">
              <a:avLst/>
            </a:prstGeom>
            <a:noFill/>
            <a:ln w="12700">
              <a:solidFill>
                <a:srgbClr val="000000"/>
              </a:solidFill>
              <a:round/>
              <a:headEnd/>
              <a:tailEnd/>
            </a:ln>
            <a:effectLst/>
          </p:spPr>
          <p:txBody>
            <a:bodyPr wrap="none" anchor="ctr"/>
            <a:lstStyle/>
            <a:p>
              <a:endParaRPr lang="zh-CN" altLang="en-US"/>
            </a:p>
          </p:txBody>
        </p:sp>
        <p:grpSp>
          <p:nvGrpSpPr>
            <p:cNvPr id="92214" name="Group 24"/>
            <p:cNvGrpSpPr>
              <a:grpSpLocks/>
            </p:cNvGrpSpPr>
            <p:nvPr/>
          </p:nvGrpSpPr>
          <p:grpSpPr bwMode="auto">
            <a:xfrm>
              <a:off x="3205" y="3602"/>
              <a:ext cx="790" cy="215"/>
              <a:chOff x="3205" y="3602"/>
              <a:chExt cx="790" cy="215"/>
            </a:xfrm>
          </p:grpSpPr>
          <p:sp>
            <p:nvSpPr>
              <p:cNvPr id="92274" name="Line 25"/>
              <p:cNvSpPr>
                <a:spLocks noChangeShapeType="1"/>
              </p:cNvSpPr>
              <p:nvPr/>
            </p:nvSpPr>
            <p:spPr bwMode="auto">
              <a:xfrm>
                <a:off x="3205" y="3602"/>
                <a:ext cx="786" cy="0"/>
              </a:xfrm>
              <a:prstGeom prst="line">
                <a:avLst/>
              </a:prstGeom>
              <a:noFill/>
              <a:ln w="12700">
                <a:solidFill>
                  <a:srgbClr val="000000"/>
                </a:solidFill>
                <a:round/>
                <a:headEnd/>
                <a:tailEnd/>
              </a:ln>
              <a:effectLst/>
            </p:spPr>
            <p:txBody>
              <a:bodyPr wrap="none" anchor="ctr"/>
              <a:lstStyle/>
              <a:p>
                <a:endParaRPr lang="zh-CN" altLang="en-US"/>
              </a:p>
            </p:txBody>
          </p:sp>
          <p:sp>
            <p:nvSpPr>
              <p:cNvPr id="92275" name="Line 26"/>
              <p:cNvSpPr>
                <a:spLocks noChangeShapeType="1"/>
              </p:cNvSpPr>
              <p:nvPr/>
            </p:nvSpPr>
            <p:spPr bwMode="auto">
              <a:xfrm>
                <a:off x="3995" y="3606"/>
                <a:ext cx="0" cy="211"/>
              </a:xfrm>
              <a:prstGeom prst="line">
                <a:avLst/>
              </a:prstGeom>
              <a:noFill/>
              <a:ln w="12700">
                <a:solidFill>
                  <a:srgbClr val="000000"/>
                </a:solidFill>
                <a:round/>
                <a:headEnd/>
                <a:tailEnd/>
              </a:ln>
              <a:effectLst/>
            </p:spPr>
            <p:txBody>
              <a:bodyPr wrap="none" anchor="ctr"/>
              <a:lstStyle/>
              <a:p>
                <a:endParaRPr lang="zh-CN" altLang="en-US"/>
              </a:p>
            </p:txBody>
          </p:sp>
        </p:grpSp>
        <p:sp>
          <p:nvSpPr>
            <p:cNvPr id="92215" name="Line 27"/>
            <p:cNvSpPr>
              <a:spLocks noChangeShapeType="1"/>
            </p:cNvSpPr>
            <p:nvPr/>
          </p:nvSpPr>
          <p:spPr bwMode="auto">
            <a:xfrm flipV="1">
              <a:off x="3885" y="3819"/>
              <a:ext cx="114" cy="102"/>
            </a:xfrm>
            <a:prstGeom prst="line">
              <a:avLst/>
            </a:prstGeom>
            <a:noFill/>
            <a:ln w="12700">
              <a:solidFill>
                <a:srgbClr val="000000"/>
              </a:solidFill>
              <a:round/>
              <a:headEnd/>
              <a:tailEnd/>
            </a:ln>
            <a:effectLst/>
          </p:spPr>
          <p:txBody>
            <a:bodyPr wrap="none" anchor="ctr"/>
            <a:lstStyle/>
            <a:p>
              <a:endParaRPr lang="zh-CN" altLang="en-US"/>
            </a:p>
          </p:txBody>
        </p:sp>
        <p:grpSp>
          <p:nvGrpSpPr>
            <p:cNvPr id="92216" name="Group 28"/>
            <p:cNvGrpSpPr>
              <a:grpSpLocks/>
            </p:cNvGrpSpPr>
            <p:nvPr/>
          </p:nvGrpSpPr>
          <p:grpSpPr bwMode="auto">
            <a:xfrm>
              <a:off x="1854" y="3812"/>
              <a:ext cx="341" cy="85"/>
              <a:chOff x="1854" y="3812"/>
              <a:chExt cx="341" cy="85"/>
            </a:xfrm>
          </p:grpSpPr>
          <p:sp>
            <p:nvSpPr>
              <p:cNvPr id="92267" name="Freeform 29"/>
              <p:cNvSpPr>
                <a:spLocks/>
              </p:cNvSpPr>
              <p:nvPr/>
            </p:nvSpPr>
            <p:spPr bwMode="auto">
              <a:xfrm>
                <a:off x="1854" y="3871"/>
                <a:ext cx="153" cy="20"/>
              </a:xfrm>
              <a:custGeom>
                <a:avLst/>
                <a:gdLst>
                  <a:gd name="T0" fmla="*/ 0 w 153"/>
                  <a:gd name="T1" fmla="*/ 0 h 20"/>
                  <a:gd name="T2" fmla="*/ 152 w 153"/>
                  <a:gd name="T3" fmla="*/ 0 h 20"/>
                  <a:gd name="T4" fmla="*/ 152 w 153"/>
                  <a:gd name="T5" fmla="*/ 19 h 20"/>
                  <a:gd name="T6" fmla="*/ 0 w 153"/>
                  <a:gd name="T7" fmla="*/ 19 h 20"/>
                  <a:gd name="T8" fmla="*/ 0 w 153"/>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20">
                    <a:moveTo>
                      <a:pt x="0" y="0"/>
                    </a:moveTo>
                    <a:lnTo>
                      <a:pt x="152" y="0"/>
                    </a:lnTo>
                    <a:lnTo>
                      <a:pt x="152" y="19"/>
                    </a:lnTo>
                    <a:lnTo>
                      <a:pt x="0" y="19"/>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268" name="Freeform 30"/>
              <p:cNvSpPr>
                <a:spLocks/>
              </p:cNvSpPr>
              <p:nvPr/>
            </p:nvSpPr>
            <p:spPr bwMode="auto">
              <a:xfrm>
                <a:off x="1854" y="3871"/>
                <a:ext cx="160" cy="26"/>
              </a:xfrm>
              <a:custGeom>
                <a:avLst/>
                <a:gdLst>
                  <a:gd name="T0" fmla="*/ 0 w 160"/>
                  <a:gd name="T1" fmla="*/ 0 h 26"/>
                  <a:gd name="T2" fmla="*/ 159 w 160"/>
                  <a:gd name="T3" fmla="*/ 0 h 26"/>
                  <a:gd name="T4" fmla="*/ 159 w 160"/>
                  <a:gd name="T5" fmla="*/ 25 h 26"/>
                  <a:gd name="T6" fmla="*/ 0 w 160"/>
                  <a:gd name="T7" fmla="*/ 25 h 26"/>
                  <a:gd name="T8" fmla="*/ 0 w 160"/>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26">
                    <a:moveTo>
                      <a:pt x="0" y="0"/>
                    </a:moveTo>
                    <a:lnTo>
                      <a:pt x="159" y="0"/>
                    </a:lnTo>
                    <a:lnTo>
                      <a:pt x="159" y="25"/>
                    </a:lnTo>
                    <a:lnTo>
                      <a:pt x="0" y="25"/>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269" name="Line 31"/>
              <p:cNvSpPr>
                <a:spLocks noChangeShapeType="1"/>
              </p:cNvSpPr>
              <p:nvPr/>
            </p:nvSpPr>
            <p:spPr bwMode="auto">
              <a:xfrm flipV="1">
                <a:off x="1858" y="3812"/>
                <a:ext cx="176" cy="59"/>
              </a:xfrm>
              <a:prstGeom prst="line">
                <a:avLst/>
              </a:prstGeom>
              <a:noFill/>
              <a:ln w="12700">
                <a:solidFill>
                  <a:srgbClr val="000000"/>
                </a:solidFill>
                <a:round/>
                <a:headEnd/>
                <a:tailEnd/>
              </a:ln>
              <a:effectLst/>
            </p:spPr>
            <p:txBody>
              <a:bodyPr wrap="none" anchor="ctr"/>
              <a:lstStyle/>
              <a:p>
                <a:endParaRPr lang="zh-CN" altLang="en-US"/>
              </a:p>
            </p:txBody>
          </p:sp>
          <p:sp>
            <p:nvSpPr>
              <p:cNvPr id="92270" name="Line 32"/>
              <p:cNvSpPr>
                <a:spLocks noChangeShapeType="1"/>
              </p:cNvSpPr>
              <p:nvPr/>
            </p:nvSpPr>
            <p:spPr bwMode="auto">
              <a:xfrm flipV="1">
                <a:off x="2017" y="3812"/>
                <a:ext cx="174" cy="59"/>
              </a:xfrm>
              <a:prstGeom prst="line">
                <a:avLst/>
              </a:prstGeom>
              <a:noFill/>
              <a:ln w="12700">
                <a:solidFill>
                  <a:srgbClr val="000000"/>
                </a:solidFill>
                <a:round/>
                <a:headEnd/>
                <a:tailEnd/>
              </a:ln>
              <a:effectLst/>
            </p:spPr>
            <p:txBody>
              <a:bodyPr wrap="none" anchor="ctr"/>
              <a:lstStyle/>
              <a:p>
                <a:endParaRPr lang="zh-CN" altLang="en-US"/>
              </a:p>
            </p:txBody>
          </p:sp>
          <p:sp>
            <p:nvSpPr>
              <p:cNvPr id="92271" name="Line 33"/>
              <p:cNvSpPr>
                <a:spLocks noChangeShapeType="1"/>
              </p:cNvSpPr>
              <p:nvPr/>
            </p:nvSpPr>
            <p:spPr bwMode="auto">
              <a:xfrm flipV="1">
                <a:off x="2017" y="3837"/>
                <a:ext cx="174" cy="59"/>
              </a:xfrm>
              <a:prstGeom prst="line">
                <a:avLst/>
              </a:prstGeom>
              <a:noFill/>
              <a:ln w="12700">
                <a:solidFill>
                  <a:srgbClr val="000000"/>
                </a:solidFill>
                <a:round/>
                <a:headEnd/>
                <a:tailEnd/>
              </a:ln>
              <a:effectLst/>
            </p:spPr>
            <p:txBody>
              <a:bodyPr wrap="none" anchor="ctr"/>
              <a:lstStyle/>
              <a:p>
                <a:endParaRPr lang="zh-CN" altLang="en-US"/>
              </a:p>
            </p:txBody>
          </p:sp>
          <p:sp>
            <p:nvSpPr>
              <p:cNvPr id="92272" name="Line 34"/>
              <p:cNvSpPr>
                <a:spLocks noChangeShapeType="1"/>
              </p:cNvSpPr>
              <p:nvPr/>
            </p:nvSpPr>
            <p:spPr bwMode="auto">
              <a:xfrm>
                <a:off x="2042" y="3812"/>
                <a:ext cx="149" cy="0"/>
              </a:xfrm>
              <a:prstGeom prst="line">
                <a:avLst/>
              </a:prstGeom>
              <a:noFill/>
              <a:ln w="12700">
                <a:solidFill>
                  <a:srgbClr val="000000"/>
                </a:solidFill>
                <a:round/>
                <a:headEnd/>
                <a:tailEnd/>
              </a:ln>
              <a:effectLst/>
            </p:spPr>
            <p:txBody>
              <a:bodyPr wrap="none" anchor="ctr"/>
              <a:lstStyle/>
              <a:p>
                <a:endParaRPr lang="zh-CN" altLang="en-US"/>
              </a:p>
            </p:txBody>
          </p:sp>
          <p:sp>
            <p:nvSpPr>
              <p:cNvPr id="92273" name="Line 35"/>
              <p:cNvSpPr>
                <a:spLocks noChangeShapeType="1"/>
              </p:cNvSpPr>
              <p:nvPr/>
            </p:nvSpPr>
            <p:spPr bwMode="auto">
              <a:xfrm>
                <a:off x="2195" y="3816"/>
                <a:ext cx="0" cy="17"/>
              </a:xfrm>
              <a:prstGeom prst="line">
                <a:avLst/>
              </a:prstGeom>
              <a:noFill/>
              <a:ln w="12700">
                <a:solidFill>
                  <a:srgbClr val="000000"/>
                </a:solidFill>
                <a:round/>
                <a:headEnd/>
                <a:tailEnd/>
              </a:ln>
              <a:effectLst/>
            </p:spPr>
            <p:txBody>
              <a:bodyPr wrap="none" anchor="ctr"/>
              <a:lstStyle/>
              <a:p>
                <a:endParaRPr lang="zh-CN" altLang="en-US"/>
              </a:p>
            </p:txBody>
          </p:sp>
        </p:grpSp>
        <p:sp>
          <p:nvSpPr>
            <p:cNvPr id="92217" name="Freeform 36"/>
            <p:cNvSpPr>
              <a:spLocks/>
            </p:cNvSpPr>
            <p:nvPr/>
          </p:nvSpPr>
          <p:spPr bwMode="auto">
            <a:xfrm>
              <a:off x="4104" y="3202"/>
              <a:ext cx="810" cy="821"/>
            </a:xfrm>
            <a:custGeom>
              <a:avLst/>
              <a:gdLst>
                <a:gd name="T0" fmla="*/ 0 w 810"/>
                <a:gd name="T1" fmla="*/ 0 h 821"/>
                <a:gd name="T2" fmla="*/ 809 w 810"/>
                <a:gd name="T3" fmla="*/ 0 h 821"/>
                <a:gd name="T4" fmla="*/ 809 w 810"/>
                <a:gd name="T5" fmla="*/ 820 h 821"/>
                <a:gd name="T6" fmla="*/ 0 w 810"/>
                <a:gd name="T7" fmla="*/ 820 h 821"/>
                <a:gd name="T8" fmla="*/ 0 w 810"/>
                <a:gd name="T9" fmla="*/ 0 h 8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821">
                  <a:moveTo>
                    <a:pt x="0" y="0"/>
                  </a:moveTo>
                  <a:lnTo>
                    <a:pt x="809" y="0"/>
                  </a:lnTo>
                  <a:lnTo>
                    <a:pt x="809" y="820"/>
                  </a:lnTo>
                  <a:lnTo>
                    <a:pt x="0" y="820"/>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218" name="Line 37"/>
            <p:cNvSpPr>
              <a:spLocks noChangeShapeType="1"/>
            </p:cNvSpPr>
            <p:nvPr/>
          </p:nvSpPr>
          <p:spPr bwMode="auto">
            <a:xfrm>
              <a:off x="4330" y="3079"/>
              <a:ext cx="798" cy="0"/>
            </a:xfrm>
            <a:prstGeom prst="line">
              <a:avLst/>
            </a:prstGeom>
            <a:noFill/>
            <a:ln w="12700">
              <a:solidFill>
                <a:srgbClr val="000000"/>
              </a:solidFill>
              <a:round/>
              <a:headEnd/>
              <a:tailEnd/>
            </a:ln>
            <a:effectLst/>
          </p:spPr>
          <p:txBody>
            <a:bodyPr wrap="none" anchor="ctr"/>
            <a:lstStyle/>
            <a:p>
              <a:endParaRPr lang="zh-CN" altLang="en-US"/>
            </a:p>
          </p:txBody>
        </p:sp>
        <p:sp>
          <p:nvSpPr>
            <p:cNvPr id="92219" name="Line 38"/>
            <p:cNvSpPr>
              <a:spLocks noChangeShapeType="1"/>
            </p:cNvSpPr>
            <p:nvPr/>
          </p:nvSpPr>
          <p:spPr bwMode="auto">
            <a:xfrm>
              <a:off x="5132" y="3083"/>
              <a:ext cx="0" cy="793"/>
            </a:xfrm>
            <a:prstGeom prst="line">
              <a:avLst/>
            </a:prstGeom>
            <a:noFill/>
            <a:ln w="12700">
              <a:solidFill>
                <a:srgbClr val="000000"/>
              </a:solidFill>
              <a:round/>
              <a:headEnd/>
              <a:tailEnd/>
            </a:ln>
            <a:effectLst/>
          </p:spPr>
          <p:txBody>
            <a:bodyPr wrap="none" anchor="ctr"/>
            <a:lstStyle/>
            <a:p>
              <a:endParaRPr lang="zh-CN" altLang="en-US"/>
            </a:p>
          </p:txBody>
        </p:sp>
        <p:sp>
          <p:nvSpPr>
            <p:cNvPr id="92220" name="Line 39"/>
            <p:cNvSpPr>
              <a:spLocks noChangeShapeType="1"/>
            </p:cNvSpPr>
            <p:nvPr/>
          </p:nvSpPr>
          <p:spPr bwMode="auto">
            <a:xfrm flipV="1">
              <a:off x="4897" y="3088"/>
              <a:ext cx="223" cy="118"/>
            </a:xfrm>
            <a:prstGeom prst="line">
              <a:avLst/>
            </a:prstGeom>
            <a:noFill/>
            <a:ln w="12700">
              <a:solidFill>
                <a:srgbClr val="000000"/>
              </a:solidFill>
              <a:round/>
              <a:headEnd/>
              <a:tailEnd/>
            </a:ln>
            <a:effectLst/>
          </p:spPr>
          <p:txBody>
            <a:bodyPr wrap="none" anchor="ctr"/>
            <a:lstStyle/>
            <a:p>
              <a:endParaRPr lang="zh-CN" altLang="en-US"/>
            </a:p>
          </p:txBody>
        </p:sp>
        <p:sp>
          <p:nvSpPr>
            <p:cNvPr id="92221" name="Line 40"/>
            <p:cNvSpPr>
              <a:spLocks noChangeShapeType="1"/>
            </p:cNvSpPr>
            <p:nvPr/>
          </p:nvSpPr>
          <p:spPr bwMode="auto">
            <a:xfrm flipV="1">
              <a:off x="4927" y="3886"/>
              <a:ext cx="205" cy="112"/>
            </a:xfrm>
            <a:prstGeom prst="line">
              <a:avLst/>
            </a:prstGeom>
            <a:noFill/>
            <a:ln w="12700">
              <a:solidFill>
                <a:srgbClr val="000000"/>
              </a:solidFill>
              <a:round/>
              <a:headEnd/>
              <a:tailEnd/>
            </a:ln>
            <a:effectLst/>
          </p:spPr>
          <p:txBody>
            <a:bodyPr wrap="none" anchor="ctr"/>
            <a:lstStyle/>
            <a:p>
              <a:endParaRPr lang="zh-CN" altLang="en-US"/>
            </a:p>
          </p:txBody>
        </p:sp>
        <p:sp>
          <p:nvSpPr>
            <p:cNvPr id="92222" name="Line 41"/>
            <p:cNvSpPr>
              <a:spLocks noChangeShapeType="1"/>
            </p:cNvSpPr>
            <p:nvPr/>
          </p:nvSpPr>
          <p:spPr bwMode="auto">
            <a:xfrm flipV="1">
              <a:off x="4083" y="3075"/>
              <a:ext cx="239" cy="131"/>
            </a:xfrm>
            <a:prstGeom prst="line">
              <a:avLst/>
            </a:prstGeom>
            <a:noFill/>
            <a:ln w="12700">
              <a:solidFill>
                <a:srgbClr val="000000"/>
              </a:solidFill>
              <a:round/>
              <a:headEnd/>
              <a:tailEnd/>
            </a:ln>
            <a:effectLst/>
          </p:spPr>
          <p:txBody>
            <a:bodyPr wrap="none" anchor="ctr"/>
            <a:lstStyle/>
            <a:p>
              <a:endParaRPr lang="zh-CN" altLang="en-US"/>
            </a:p>
          </p:txBody>
        </p:sp>
        <p:sp>
          <p:nvSpPr>
            <p:cNvPr id="92223" name="Rectangle 42"/>
            <p:cNvSpPr>
              <a:spLocks noChangeArrowheads="1"/>
            </p:cNvSpPr>
            <p:nvPr/>
          </p:nvSpPr>
          <p:spPr bwMode="auto">
            <a:xfrm>
              <a:off x="859" y="3697"/>
              <a:ext cx="787" cy="266"/>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400" b="1">
                  <a:solidFill>
                    <a:srgbClr val="414141"/>
                  </a:solidFill>
                </a:rPr>
                <a:t>3.5”</a:t>
              </a:r>
            </a:p>
          </p:txBody>
        </p:sp>
        <p:sp>
          <p:nvSpPr>
            <p:cNvPr id="92224" name="Rectangle 43"/>
            <p:cNvSpPr>
              <a:spLocks noChangeArrowheads="1"/>
            </p:cNvSpPr>
            <p:nvPr/>
          </p:nvSpPr>
          <p:spPr bwMode="auto">
            <a:xfrm>
              <a:off x="517" y="3121"/>
              <a:ext cx="1666" cy="540"/>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800" b="1">
                  <a:solidFill>
                    <a:srgbClr val="114FFB"/>
                  </a:solidFill>
                </a:rPr>
                <a:t>Disk Array:    1 disk design</a:t>
              </a:r>
            </a:p>
          </p:txBody>
        </p:sp>
        <p:sp>
          <p:nvSpPr>
            <p:cNvPr id="92225" name="Line 44"/>
            <p:cNvSpPr>
              <a:spLocks noChangeShapeType="1"/>
            </p:cNvSpPr>
            <p:nvPr/>
          </p:nvSpPr>
          <p:spPr bwMode="auto">
            <a:xfrm flipV="1">
              <a:off x="1428" y="3840"/>
              <a:ext cx="348" cy="12"/>
            </a:xfrm>
            <a:prstGeom prst="line">
              <a:avLst/>
            </a:prstGeom>
            <a:noFill/>
            <a:ln w="76200">
              <a:solidFill>
                <a:schemeClr val="tx1"/>
              </a:solidFill>
              <a:round/>
              <a:headEnd/>
              <a:tailEnd type="triangle" w="med" len="med"/>
            </a:ln>
            <a:effectLst/>
          </p:spPr>
          <p:txBody>
            <a:bodyPr wrap="none" anchor="ctr"/>
            <a:lstStyle/>
            <a:p>
              <a:endParaRPr lang="zh-CN" altLang="en-US"/>
            </a:p>
          </p:txBody>
        </p:sp>
        <p:sp>
          <p:nvSpPr>
            <p:cNvPr id="92226" name="Line 45"/>
            <p:cNvSpPr>
              <a:spLocks noChangeShapeType="1"/>
            </p:cNvSpPr>
            <p:nvPr/>
          </p:nvSpPr>
          <p:spPr bwMode="auto">
            <a:xfrm>
              <a:off x="4139" y="3227"/>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27" name="Line 46"/>
            <p:cNvSpPr>
              <a:spLocks noChangeShapeType="1"/>
            </p:cNvSpPr>
            <p:nvPr/>
          </p:nvSpPr>
          <p:spPr bwMode="auto">
            <a:xfrm>
              <a:off x="4140" y="3324"/>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28" name="Line 47"/>
            <p:cNvSpPr>
              <a:spLocks noChangeShapeType="1"/>
            </p:cNvSpPr>
            <p:nvPr/>
          </p:nvSpPr>
          <p:spPr bwMode="auto">
            <a:xfrm>
              <a:off x="4140" y="3420"/>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29" name="Line 48"/>
            <p:cNvSpPr>
              <a:spLocks noChangeShapeType="1"/>
            </p:cNvSpPr>
            <p:nvPr/>
          </p:nvSpPr>
          <p:spPr bwMode="auto">
            <a:xfrm>
              <a:off x="4136" y="3506"/>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30" name="Line 49"/>
            <p:cNvSpPr>
              <a:spLocks noChangeShapeType="1"/>
            </p:cNvSpPr>
            <p:nvPr/>
          </p:nvSpPr>
          <p:spPr bwMode="auto">
            <a:xfrm>
              <a:off x="4137" y="3591"/>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31" name="Line 50"/>
            <p:cNvSpPr>
              <a:spLocks noChangeShapeType="1"/>
            </p:cNvSpPr>
            <p:nvPr/>
          </p:nvSpPr>
          <p:spPr bwMode="auto">
            <a:xfrm>
              <a:off x="4137" y="3699"/>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32" name="Line 51"/>
            <p:cNvSpPr>
              <a:spLocks noChangeShapeType="1"/>
            </p:cNvSpPr>
            <p:nvPr/>
          </p:nvSpPr>
          <p:spPr bwMode="auto">
            <a:xfrm>
              <a:off x="4136" y="3803"/>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33" name="Line 52"/>
            <p:cNvSpPr>
              <a:spLocks noChangeShapeType="1"/>
            </p:cNvSpPr>
            <p:nvPr/>
          </p:nvSpPr>
          <p:spPr bwMode="auto">
            <a:xfrm>
              <a:off x="4137" y="3900"/>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34" name="Line 53"/>
            <p:cNvSpPr>
              <a:spLocks noChangeShapeType="1"/>
            </p:cNvSpPr>
            <p:nvPr/>
          </p:nvSpPr>
          <p:spPr bwMode="auto">
            <a:xfrm>
              <a:off x="4137" y="3996"/>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35" name="Line 54"/>
            <p:cNvSpPr>
              <a:spLocks noChangeShapeType="1"/>
            </p:cNvSpPr>
            <p:nvPr/>
          </p:nvSpPr>
          <p:spPr bwMode="auto">
            <a:xfrm>
              <a:off x="4448" y="3230"/>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36" name="Line 55"/>
            <p:cNvSpPr>
              <a:spLocks noChangeShapeType="1"/>
            </p:cNvSpPr>
            <p:nvPr/>
          </p:nvSpPr>
          <p:spPr bwMode="auto">
            <a:xfrm>
              <a:off x="4449" y="3327"/>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37" name="Line 56"/>
            <p:cNvSpPr>
              <a:spLocks noChangeShapeType="1"/>
            </p:cNvSpPr>
            <p:nvPr/>
          </p:nvSpPr>
          <p:spPr bwMode="auto">
            <a:xfrm>
              <a:off x="4449" y="3423"/>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38" name="Line 57"/>
            <p:cNvSpPr>
              <a:spLocks noChangeShapeType="1"/>
            </p:cNvSpPr>
            <p:nvPr/>
          </p:nvSpPr>
          <p:spPr bwMode="auto">
            <a:xfrm>
              <a:off x="4445" y="3509"/>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39" name="Line 58"/>
            <p:cNvSpPr>
              <a:spLocks noChangeShapeType="1"/>
            </p:cNvSpPr>
            <p:nvPr/>
          </p:nvSpPr>
          <p:spPr bwMode="auto">
            <a:xfrm>
              <a:off x="4446" y="3594"/>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40" name="Line 59"/>
            <p:cNvSpPr>
              <a:spLocks noChangeShapeType="1"/>
            </p:cNvSpPr>
            <p:nvPr/>
          </p:nvSpPr>
          <p:spPr bwMode="auto">
            <a:xfrm>
              <a:off x="4446" y="3702"/>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41" name="Line 60"/>
            <p:cNvSpPr>
              <a:spLocks noChangeShapeType="1"/>
            </p:cNvSpPr>
            <p:nvPr/>
          </p:nvSpPr>
          <p:spPr bwMode="auto">
            <a:xfrm>
              <a:off x="4445" y="3806"/>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42" name="Line 61"/>
            <p:cNvSpPr>
              <a:spLocks noChangeShapeType="1"/>
            </p:cNvSpPr>
            <p:nvPr/>
          </p:nvSpPr>
          <p:spPr bwMode="auto">
            <a:xfrm>
              <a:off x="4446" y="3897"/>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43" name="Line 62"/>
            <p:cNvSpPr>
              <a:spLocks noChangeShapeType="1"/>
            </p:cNvSpPr>
            <p:nvPr/>
          </p:nvSpPr>
          <p:spPr bwMode="auto">
            <a:xfrm>
              <a:off x="4446" y="3993"/>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44" name="Line 63"/>
            <p:cNvSpPr>
              <a:spLocks noChangeShapeType="1"/>
            </p:cNvSpPr>
            <p:nvPr/>
          </p:nvSpPr>
          <p:spPr bwMode="auto">
            <a:xfrm>
              <a:off x="4754" y="3230"/>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45" name="Line 64"/>
            <p:cNvSpPr>
              <a:spLocks noChangeShapeType="1"/>
            </p:cNvSpPr>
            <p:nvPr/>
          </p:nvSpPr>
          <p:spPr bwMode="auto">
            <a:xfrm>
              <a:off x="4743" y="3327"/>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46" name="Line 65"/>
            <p:cNvSpPr>
              <a:spLocks noChangeShapeType="1"/>
            </p:cNvSpPr>
            <p:nvPr/>
          </p:nvSpPr>
          <p:spPr bwMode="auto">
            <a:xfrm>
              <a:off x="4755" y="3423"/>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47" name="Line 66"/>
            <p:cNvSpPr>
              <a:spLocks noChangeShapeType="1"/>
            </p:cNvSpPr>
            <p:nvPr/>
          </p:nvSpPr>
          <p:spPr bwMode="auto">
            <a:xfrm>
              <a:off x="4751" y="3509"/>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48" name="Line 67"/>
            <p:cNvSpPr>
              <a:spLocks noChangeShapeType="1"/>
            </p:cNvSpPr>
            <p:nvPr/>
          </p:nvSpPr>
          <p:spPr bwMode="auto">
            <a:xfrm>
              <a:off x="4752" y="3594"/>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49" name="Line 68"/>
            <p:cNvSpPr>
              <a:spLocks noChangeShapeType="1"/>
            </p:cNvSpPr>
            <p:nvPr/>
          </p:nvSpPr>
          <p:spPr bwMode="auto">
            <a:xfrm>
              <a:off x="4752" y="3702"/>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50" name="Line 69"/>
            <p:cNvSpPr>
              <a:spLocks noChangeShapeType="1"/>
            </p:cNvSpPr>
            <p:nvPr/>
          </p:nvSpPr>
          <p:spPr bwMode="auto">
            <a:xfrm>
              <a:off x="4751" y="3806"/>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51" name="Line 70"/>
            <p:cNvSpPr>
              <a:spLocks noChangeShapeType="1"/>
            </p:cNvSpPr>
            <p:nvPr/>
          </p:nvSpPr>
          <p:spPr bwMode="auto">
            <a:xfrm>
              <a:off x="4752" y="3903"/>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52" name="Line 71"/>
            <p:cNvSpPr>
              <a:spLocks noChangeShapeType="1"/>
            </p:cNvSpPr>
            <p:nvPr/>
          </p:nvSpPr>
          <p:spPr bwMode="auto">
            <a:xfrm>
              <a:off x="4752" y="3993"/>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53" name="Line 72"/>
            <p:cNvSpPr>
              <a:spLocks noChangeShapeType="1"/>
            </p:cNvSpPr>
            <p:nvPr/>
          </p:nvSpPr>
          <p:spPr bwMode="auto">
            <a:xfrm>
              <a:off x="3098" y="3722"/>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54" name="Line 73"/>
            <p:cNvSpPr>
              <a:spLocks noChangeShapeType="1"/>
            </p:cNvSpPr>
            <p:nvPr/>
          </p:nvSpPr>
          <p:spPr bwMode="auto">
            <a:xfrm>
              <a:off x="3093" y="3819"/>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55" name="Line 74"/>
            <p:cNvSpPr>
              <a:spLocks noChangeShapeType="1"/>
            </p:cNvSpPr>
            <p:nvPr/>
          </p:nvSpPr>
          <p:spPr bwMode="auto">
            <a:xfrm>
              <a:off x="3099" y="3921"/>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56" name="Line 75"/>
            <p:cNvSpPr>
              <a:spLocks noChangeShapeType="1"/>
            </p:cNvSpPr>
            <p:nvPr/>
          </p:nvSpPr>
          <p:spPr bwMode="auto">
            <a:xfrm>
              <a:off x="3389" y="3719"/>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57" name="Line 76"/>
            <p:cNvSpPr>
              <a:spLocks noChangeShapeType="1"/>
            </p:cNvSpPr>
            <p:nvPr/>
          </p:nvSpPr>
          <p:spPr bwMode="auto">
            <a:xfrm>
              <a:off x="3390" y="3816"/>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58" name="Line 77"/>
            <p:cNvSpPr>
              <a:spLocks noChangeShapeType="1"/>
            </p:cNvSpPr>
            <p:nvPr/>
          </p:nvSpPr>
          <p:spPr bwMode="auto">
            <a:xfrm>
              <a:off x="3402" y="3924"/>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59" name="Line 78"/>
            <p:cNvSpPr>
              <a:spLocks noChangeShapeType="1"/>
            </p:cNvSpPr>
            <p:nvPr/>
          </p:nvSpPr>
          <p:spPr bwMode="auto">
            <a:xfrm>
              <a:off x="3683" y="3707"/>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260" name="Line 79"/>
            <p:cNvSpPr>
              <a:spLocks noChangeShapeType="1"/>
            </p:cNvSpPr>
            <p:nvPr/>
          </p:nvSpPr>
          <p:spPr bwMode="auto">
            <a:xfrm>
              <a:off x="3684" y="3810"/>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61" name="Line 80"/>
            <p:cNvSpPr>
              <a:spLocks noChangeShapeType="1"/>
            </p:cNvSpPr>
            <p:nvPr/>
          </p:nvSpPr>
          <p:spPr bwMode="auto">
            <a:xfrm>
              <a:off x="3696" y="3924"/>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62" name="Line 81"/>
            <p:cNvSpPr>
              <a:spLocks noChangeShapeType="1"/>
            </p:cNvSpPr>
            <p:nvPr/>
          </p:nvSpPr>
          <p:spPr bwMode="auto">
            <a:xfrm>
              <a:off x="2415" y="3807"/>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63" name="Line 82"/>
            <p:cNvSpPr>
              <a:spLocks noChangeShapeType="1"/>
            </p:cNvSpPr>
            <p:nvPr/>
          </p:nvSpPr>
          <p:spPr bwMode="auto">
            <a:xfrm>
              <a:off x="2409" y="3897"/>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64" name="Line 83"/>
            <p:cNvSpPr>
              <a:spLocks noChangeShapeType="1"/>
            </p:cNvSpPr>
            <p:nvPr/>
          </p:nvSpPr>
          <p:spPr bwMode="auto">
            <a:xfrm>
              <a:off x="2703" y="3801"/>
              <a:ext cx="141" cy="0"/>
            </a:xfrm>
            <a:prstGeom prst="line">
              <a:avLst/>
            </a:prstGeom>
            <a:noFill/>
            <a:ln w="76200">
              <a:solidFill>
                <a:schemeClr val="tx1"/>
              </a:solidFill>
              <a:round/>
              <a:headEnd/>
              <a:tailEnd/>
            </a:ln>
            <a:effectLst/>
          </p:spPr>
          <p:txBody>
            <a:bodyPr wrap="none" anchor="ctr"/>
            <a:lstStyle/>
            <a:p>
              <a:endParaRPr lang="zh-CN" altLang="en-US"/>
            </a:p>
          </p:txBody>
        </p:sp>
        <p:sp>
          <p:nvSpPr>
            <p:cNvPr id="92265" name="Line 84"/>
            <p:cNvSpPr>
              <a:spLocks noChangeShapeType="1"/>
            </p:cNvSpPr>
            <p:nvPr/>
          </p:nvSpPr>
          <p:spPr bwMode="auto">
            <a:xfrm>
              <a:off x="2715" y="3897"/>
              <a:ext cx="140" cy="0"/>
            </a:xfrm>
            <a:prstGeom prst="line">
              <a:avLst/>
            </a:prstGeom>
            <a:noFill/>
            <a:ln w="76200">
              <a:solidFill>
                <a:schemeClr val="tx1"/>
              </a:solidFill>
              <a:round/>
              <a:headEnd/>
              <a:tailEnd/>
            </a:ln>
            <a:effectLst/>
          </p:spPr>
          <p:txBody>
            <a:bodyPr wrap="none" anchor="ctr"/>
            <a:lstStyle/>
            <a:p>
              <a:endParaRPr lang="zh-CN" altLang="en-US"/>
            </a:p>
          </p:txBody>
        </p:sp>
        <p:sp>
          <p:nvSpPr>
            <p:cNvPr id="92266" name="Line 85"/>
            <p:cNvSpPr>
              <a:spLocks noChangeShapeType="1"/>
            </p:cNvSpPr>
            <p:nvPr/>
          </p:nvSpPr>
          <p:spPr bwMode="auto">
            <a:xfrm>
              <a:off x="1845" y="3885"/>
              <a:ext cx="140" cy="0"/>
            </a:xfrm>
            <a:prstGeom prst="line">
              <a:avLst/>
            </a:prstGeom>
            <a:noFill/>
            <a:ln w="76200">
              <a:solidFill>
                <a:schemeClr val="tx1"/>
              </a:solidFill>
              <a:round/>
              <a:headEnd/>
              <a:tailEnd/>
            </a:ln>
            <a:effectLst/>
          </p:spPr>
          <p:txBody>
            <a:bodyPr wrap="none" anchor="ctr"/>
            <a:lstStyle/>
            <a:p>
              <a:endParaRPr lang="zh-CN" altLang="en-US"/>
            </a:p>
          </p:txBody>
        </p:sp>
      </p:grpSp>
      <p:grpSp>
        <p:nvGrpSpPr>
          <p:cNvPr id="92165" name="Group 86"/>
          <p:cNvGrpSpPr>
            <a:grpSpLocks/>
          </p:cNvGrpSpPr>
          <p:nvPr/>
        </p:nvGrpSpPr>
        <p:grpSpPr bwMode="auto">
          <a:xfrm>
            <a:off x="2238349" y="2428870"/>
            <a:ext cx="7389813" cy="1689101"/>
            <a:chOff x="481" y="1410"/>
            <a:chExt cx="4655" cy="1064"/>
          </a:xfrm>
        </p:grpSpPr>
        <p:sp>
          <p:nvSpPr>
            <p:cNvPr id="92167" name="Freeform 87"/>
            <p:cNvSpPr>
              <a:spLocks/>
            </p:cNvSpPr>
            <p:nvPr/>
          </p:nvSpPr>
          <p:spPr bwMode="auto">
            <a:xfrm>
              <a:off x="3049" y="1826"/>
              <a:ext cx="793" cy="203"/>
            </a:xfrm>
            <a:custGeom>
              <a:avLst/>
              <a:gdLst>
                <a:gd name="T0" fmla="*/ 0 w 793"/>
                <a:gd name="T1" fmla="*/ 0 h 203"/>
                <a:gd name="T2" fmla="*/ 792 w 793"/>
                <a:gd name="T3" fmla="*/ 0 h 203"/>
                <a:gd name="T4" fmla="*/ 792 w 793"/>
                <a:gd name="T5" fmla="*/ 202 h 203"/>
                <a:gd name="T6" fmla="*/ 0 w 793"/>
                <a:gd name="T7" fmla="*/ 202 h 203"/>
                <a:gd name="T8" fmla="*/ 0 w 793"/>
                <a:gd name="T9" fmla="*/ 0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203">
                  <a:moveTo>
                    <a:pt x="0" y="0"/>
                  </a:moveTo>
                  <a:lnTo>
                    <a:pt x="792" y="0"/>
                  </a:lnTo>
                  <a:lnTo>
                    <a:pt x="792" y="202"/>
                  </a:lnTo>
                  <a:lnTo>
                    <a:pt x="0" y="202"/>
                  </a:lnTo>
                  <a:lnTo>
                    <a:pt x="0" y="0"/>
                  </a:lnTo>
                </a:path>
              </a:pathLst>
            </a:custGeom>
            <a:noFill/>
            <a:ln w="12700" cap="rnd">
              <a:noFill/>
              <a:round/>
              <a:headEnd type="none" w="med" len="med"/>
              <a:tailEnd type="none" w="med" len="med"/>
            </a:ln>
            <a:effectLst/>
          </p:spPr>
          <p:txBody>
            <a:bodyPr/>
            <a:lstStyle/>
            <a:p>
              <a:endParaRPr lang="zh-CN" altLang="en-US"/>
            </a:p>
          </p:txBody>
        </p:sp>
        <p:sp>
          <p:nvSpPr>
            <p:cNvPr id="92168" name="Freeform 88"/>
            <p:cNvSpPr>
              <a:spLocks/>
            </p:cNvSpPr>
            <p:nvPr/>
          </p:nvSpPr>
          <p:spPr bwMode="auto">
            <a:xfrm>
              <a:off x="3049" y="1826"/>
              <a:ext cx="799" cy="209"/>
            </a:xfrm>
            <a:custGeom>
              <a:avLst/>
              <a:gdLst>
                <a:gd name="T0" fmla="*/ 0 w 799"/>
                <a:gd name="T1" fmla="*/ 0 h 209"/>
                <a:gd name="T2" fmla="*/ 798 w 799"/>
                <a:gd name="T3" fmla="*/ 0 h 209"/>
                <a:gd name="T4" fmla="*/ 798 w 799"/>
                <a:gd name="T5" fmla="*/ 208 h 209"/>
                <a:gd name="T6" fmla="*/ 0 w 799"/>
                <a:gd name="T7" fmla="*/ 208 h 209"/>
                <a:gd name="T8" fmla="*/ 0 w 799"/>
                <a:gd name="T9" fmla="*/ 0 h 2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9" h="209">
                  <a:moveTo>
                    <a:pt x="0" y="0"/>
                  </a:moveTo>
                  <a:lnTo>
                    <a:pt x="798" y="0"/>
                  </a:lnTo>
                  <a:lnTo>
                    <a:pt x="798" y="208"/>
                  </a:lnTo>
                  <a:lnTo>
                    <a:pt x="0" y="208"/>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169" name="Line 89"/>
            <p:cNvSpPr>
              <a:spLocks noChangeShapeType="1"/>
            </p:cNvSpPr>
            <p:nvPr/>
          </p:nvSpPr>
          <p:spPr bwMode="auto">
            <a:xfrm flipV="1">
              <a:off x="3053" y="1744"/>
              <a:ext cx="175" cy="82"/>
            </a:xfrm>
            <a:prstGeom prst="line">
              <a:avLst/>
            </a:prstGeom>
            <a:noFill/>
            <a:ln w="12700">
              <a:solidFill>
                <a:srgbClr val="000000"/>
              </a:solidFill>
              <a:round/>
              <a:headEnd/>
              <a:tailEnd/>
            </a:ln>
            <a:effectLst/>
          </p:spPr>
          <p:txBody>
            <a:bodyPr wrap="none" anchor="ctr"/>
            <a:lstStyle/>
            <a:p>
              <a:endParaRPr lang="zh-CN" altLang="en-US"/>
            </a:p>
          </p:txBody>
        </p:sp>
        <p:sp>
          <p:nvSpPr>
            <p:cNvPr id="92170" name="Line 90"/>
            <p:cNvSpPr>
              <a:spLocks noChangeShapeType="1"/>
            </p:cNvSpPr>
            <p:nvPr/>
          </p:nvSpPr>
          <p:spPr bwMode="auto">
            <a:xfrm flipV="1">
              <a:off x="3835" y="1748"/>
              <a:ext cx="160" cy="82"/>
            </a:xfrm>
            <a:prstGeom prst="line">
              <a:avLst/>
            </a:prstGeom>
            <a:noFill/>
            <a:ln w="12700">
              <a:solidFill>
                <a:srgbClr val="000000"/>
              </a:solidFill>
              <a:round/>
              <a:headEnd/>
              <a:tailEnd/>
            </a:ln>
            <a:effectLst/>
          </p:spPr>
          <p:txBody>
            <a:bodyPr wrap="none" anchor="ctr"/>
            <a:lstStyle/>
            <a:p>
              <a:endParaRPr lang="zh-CN" altLang="en-US"/>
            </a:p>
          </p:txBody>
        </p:sp>
        <p:grpSp>
          <p:nvGrpSpPr>
            <p:cNvPr id="92171" name="Group 91"/>
            <p:cNvGrpSpPr>
              <a:grpSpLocks/>
            </p:cNvGrpSpPr>
            <p:nvPr/>
          </p:nvGrpSpPr>
          <p:grpSpPr bwMode="auto">
            <a:xfrm>
              <a:off x="3220" y="1744"/>
              <a:ext cx="779" cy="180"/>
              <a:chOff x="3220" y="1744"/>
              <a:chExt cx="779" cy="180"/>
            </a:xfrm>
          </p:grpSpPr>
          <p:sp>
            <p:nvSpPr>
              <p:cNvPr id="92203" name="Line 92"/>
              <p:cNvSpPr>
                <a:spLocks noChangeShapeType="1"/>
              </p:cNvSpPr>
              <p:nvPr/>
            </p:nvSpPr>
            <p:spPr bwMode="auto">
              <a:xfrm>
                <a:off x="3220" y="1744"/>
                <a:ext cx="775" cy="0"/>
              </a:xfrm>
              <a:prstGeom prst="line">
                <a:avLst/>
              </a:prstGeom>
              <a:noFill/>
              <a:ln w="12700">
                <a:solidFill>
                  <a:srgbClr val="000000"/>
                </a:solidFill>
                <a:round/>
                <a:headEnd/>
                <a:tailEnd/>
              </a:ln>
              <a:effectLst/>
            </p:spPr>
            <p:txBody>
              <a:bodyPr wrap="none" anchor="ctr"/>
              <a:lstStyle/>
              <a:p>
                <a:endParaRPr lang="zh-CN" altLang="en-US"/>
              </a:p>
            </p:txBody>
          </p:sp>
          <p:sp>
            <p:nvSpPr>
              <p:cNvPr id="92204" name="Line 93"/>
              <p:cNvSpPr>
                <a:spLocks noChangeShapeType="1"/>
              </p:cNvSpPr>
              <p:nvPr/>
            </p:nvSpPr>
            <p:spPr bwMode="auto">
              <a:xfrm>
                <a:off x="3999" y="1748"/>
                <a:ext cx="0" cy="176"/>
              </a:xfrm>
              <a:prstGeom prst="line">
                <a:avLst/>
              </a:prstGeom>
              <a:noFill/>
              <a:ln w="12700">
                <a:solidFill>
                  <a:srgbClr val="000000"/>
                </a:solidFill>
                <a:round/>
                <a:headEnd/>
                <a:tailEnd/>
              </a:ln>
              <a:effectLst/>
            </p:spPr>
            <p:txBody>
              <a:bodyPr wrap="none" anchor="ctr"/>
              <a:lstStyle/>
              <a:p>
                <a:endParaRPr lang="zh-CN" altLang="en-US"/>
              </a:p>
            </p:txBody>
          </p:sp>
        </p:grpSp>
        <p:sp>
          <p:nvSpPr>
            <p:cNvPr id="92172" name="Line 94"/>
            <p:cNvSpPr>
              <a:spLocks noChangeShapeType="1"/>
            </p:cNvSpPr>
            <p:nvPr/>
          </p:nvSpPr>
          <p:spPr bwMode="auto">
            <a:xfrm flipV="1">
              <a:off x="3859" y="1932"/>
              <a:ext cx="144" cy="90"/>
            </a:xfrm>
            <a:prstGeom prst="line">
              <a:avLst/>
            </a:prstGeom>
            <a:noFill/>
            <a:ln w="12700">
              <a:solidFill>
                <a:srgbClr val="000000"/>
              </a:solidFill>
              <a:round/>
              <a:headEnd/>
              <a:tailEnd/>
            </a:ln>
            <a:effectLst/>
          </p:spPr>
          <p:txBody>
            <a:bodyPr wrap="none" anchor="ctr"/>
            <a:lstStyle/>
            <a:p>
              <a:endParaRPr lang="zh-CN" altLang="en-US"/>
            </a:p>
          </p:txBody>
        </p:sp>
        <p:grpSp>
          <p:nvGrpSpPr>
            <p:cNvPr id="92173" name="Group 95"/>
            <p:cNvGrpSpPr>
              <a:grpSpLocks/>
            </p:cNvGrpSpPr>
            <p:nvPr/>
          </p:nvGrpSpPr>
          <p:grpSpPr bwMode="auto">
            <a:xfrm>
              <a:off x="1892" y="1899"/>
              <a:ext cx="327" cy="83"/>
              <a:chOff x="1892" y="1899"/>
              <a:chExt cx="327" cy="83"/>
            </a:xfrm>
          </p:grpSpPr>
          <p:sp>
            <p:nvSpPr>
              <p:cNvPr id="92196" name="Freeform 96"/>
              <p:cNvSpPr>
                <a:spLocks/>
              </p:cNvSpPr>
              <p:nvPr/>
            </p:nvSpPr>
            <p:spPr bwMode="auto">
              <a:xfrm>
                <a:off x="1892" y="1957"/>
                <a:ext cx="146" cy="19"/>
              </a:xfrm>
              <a:custGeom>
                <a:avLst/>
                <a:gdLst>
                  <a:gd name="T0" fmla="*/ 0 w 146"/>
                  <a:gd name="T1" fmla="*/ 0 h 19"/>
                  <a:gd name="T2" fmla="*/ 145 w 146"/>
                  <a:gd name="T3" fmla="*/ 0 h 19"/>
                  <a:gd name="T4" fmla="*/ 145 w 146"/>
                  <a:gd name="T5" fmla="*/ 18 h 19"/>
                  <a:gd name="T6" fmla="*/ 0 w 146"/>
                  <a:gd name="T7" fmla="*/ 18 h 19"/>
                  <a:gd name="T8" fmla="*/ 0 w 146"/>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19">
                    <a:moveTo>
                      <a:pt x="0" y="0"/>
                    </a:moveTo>
                    <a:lnTo>
                      <a:pt x="145" y="0"/>
                    </a:lnTo>
                    <a:lnTo>
                      <a:pt x="145" y="18"/>
                    </a:lnTo>
                    <a:lnTo>
                      <a:pt x="0" y="18"/>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197" name="Freeform 97"/>
              <p:cNvSpPr>
                <a:spLocks/>
              </p:cNvSpPr>
              <p:nvPr/>
            </p:nvSpPr>
            <p:spPr bwMode="auto">
              <a:xfrm>
                <a:off x="1892" y="1957"/>
                <a:ext cx="152" cy="25"/>
              </a:xfrm>
              <a:custGeom>
                <a:avLst/>
                <a:gdLst>
                  <a:gd name="T0" fmla="*/ 0 w 152"/>
                  <a:gd name="T1" fmla="*/ 0 h 25"/>
                  <a:gd name="T2" fmla="*/ 151 w 152"/>
                  <a:gd name="T3" fmla="*/ 0 h 25"/>
                  <a:gd name="T4" fmla="*/ 151 w 152"/>
                  <a:gd name="T5" fmla="*/ 24 h 25"/>
                  <a:gd name="T6" fmla="*/ 0 w 152"/>
                  <a:gd name="T7" fmla="*/ 24 h 25"/>
                  <a:gd name="T8" fmla="*/ 0 w 152"/>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5">
                    <a:moveTo>
                      <a:pt x="0" y="0"/>
                    </a:moveTo>
                    <a:lnTo>
                      <a:pt x="151" y="0"/>
                    </a:lnTo>
                    <a:lnTo>
                      <a:pt x="151" y="24"/>
                    </a:lnTo>
                    <a:lnTo>
                      <a:pt x="0" y="24"/>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198" name="Line 98"/>
              <p:cNvSpPr>
                <a:spLocks noChangeShapeType="1"/>
              </p:cNvSpPr>
              <p:nvPr/>
            </p:nvSpPr>
            <p:spPr bwMode="auto">
              <a:xfrm flipV="1">
                <a:off x="1896" y="1899"/>
                <a:ext cx="167" cy="58"/>
              </a:xfrm>
              <a:prstGeom prst="line">
                <a:avLst/>
              </a:prstGeom>
              <a:noFill/>
              <a:ln w="12700">
                <a:solidFill>
                  <a:srgbClr val="000000"/>
                </a:solidFill>
                <a:round/>
                <a:headEnd/>
                <a:tailEnd/>
              </a:ln>
              <a:effectLst/>
            </p:spPr>
            <p:txBody>
              <a:bodyPr wrap="none" anchor="ctr"/>
              <a:lstStyle/>
              <a:p>
                <a:endParaRPr lang="zh-CN" altLang="en-US"/>
              </a:p>
            </p:txBody>
          </p:sp>
          <p:sp>
            <p:nvSpPr>
              <p:cNvPr id="92199" name="Line 99"/>
              <p:cNvSpPr>
                <a:spLocks noChangeShapeType="1"/>
              </p:cNvSpPr>
              <p:nvPr/>
            </p:nvSpPr>
            <p:spPr bwMode="auto">
              <a:xfrm flipV="1">
                <a:off x="2047" y="1899"/>
                <a:ext cx="168" cy="58"/>
              </a:xfrm>
              <a:prstGeom prst="line">
                <a:avLst/>
              </a:prstGeom>
              <a:noFill/>
              <a:ln w="12700">
                <a:solidFill>
                  <a:srgbClr val="000000"/>
                </a:solidFill>
                <a:round/>
                <a:headEnd/>
                <a:tailEnd/>
              </a:ln>
              <a:effectLst/>
            </p:spPr>
            <p:txBody>
              <a:bodyPr wrap="none" anchor="ctr"/>
              <a:lstStyle/>
              <a:p>
                <a:endParaRPr lang="zh-CN" altLang="en-US"/>
              </a:p>
            </p:txBody>
          </p:sp>
          <p:sp>
            <p:nvSpPr>
              <p:cNvPr id="92200" name="Line 100"/>
              <p:cNvSpPr>
                <a:spLocks noChangeShapeType="1"/>
              </p:cNvSpPr>
              <p:nvPr/>
            </p:nvSpPr>
            <p:spPr bwMode="auto">
              <a:xfrm flipV="1">
                <a:off x="2047" y="1920"/>
                <a:ext cx="168" cy="57"/>
              </a:xfrm>
              <a:prstGeom prst="line">
                <a:avLst/>
              </a:prstGeom>
              <a:noFill/>
              <a:ln w="12700">
                <a:solidFill>
                  <a:srgbClr val="000000"/>
                </a:solidFill>
                <a:round/>
                <a:headEnd/>
                <a:tailEnd/>
              </a:ln>
              <a:effectLst/>
            </p:spPr>
            <p:txBody>
              <a:bodyPr wrap="none" anchor="ctr"/>
              <a:lstStyle/>
              <a:p>
                <a:endParaRPr lang="zh-CN" altLang="en-US"/>
              </a:p>
            </p:txBody>
          </p:sp>
          <p:sp>
            <p:nvSpPr>
              <p:cNvPr id="92201" name="Line 101"/>
              <p:cNvSpPr>
                <a:spLocks noChangeShapeType="1"/>
              </p:cNvSpPr>
              <p:nvPr/>
            </p:nvSpPr>
            <p:spPr bwMode="auto">
              <a:xfrm>
                <a:off x="2071" y="1899"/>
                <a:ext cx="144" cy="0"/>
              </a:xfrm>
              <a:prstGeom prst="line">
                <a:avLst/>
              </a:prstGeom>
              <a:noFill/>
              <a:ln w="12700">
                <a:solidFill>
                  <a:srgbClr val="000000"/>
                </a:solidFill>
                <a:round/>
                <a:headEnd/>
                <a:tailEnd/>
              </a:ln>
              <a:effectLst/>
            </p:spPr>
            <p:txBody>
              <a:bodyPr wrap="none" anchor="ctr"/>
              <a:lstStyle/>
              <a:p>
                <a:endParaRPr lang="zh-CN" altLang="en-US"/>
              </a:p>
            </p:txBody>
          </p:sp>
          <p:sp>
            <p:nvSpPr>
              <p:cNvPr id="92202" name="Line 102"/>
              <p:cNvSpPr>
                <a:spLocks noChangeShapeType="1"/>
              </p:cNvSpPr>
              <p:nvPr/>
            </p:nvSpPr>
            <p:spPr bwMode="auto">
              <a:xfrm>
                <a:off x="2219" y="1903"/>
                <a:ext cx="0" cy="17"/>
              </a:xfrm>
              <a:prstGeom prst="line">
                <a:avLst/>
              </a:prstGeom>
              <a:noFill/>
              <a:ln w="12700">
                <a:solidFill>
                  <a:srgbClr val="000000"/>
                </a:solidFill>
                <a:round/>
                <a:headEnd/>
                <a:tailEnd/>
              </a:ln>
              <a:effectLst/>
            </p:spPr>
            <p:txBody>
              <a:bodyPr wrap="none" anchor="ctr"/>
              <a:lstStyle/>
              <a:p>
                <a:endParaRPr lang="zh-CN" altLang="en-US"/>
              </a:p>
            </p:txBody>
          </p:sp>
        </p:grpSp>
        <p:grpSp>
          <p:nvGrpSpPr>
            <p:cNvPr id="92174" name="Group 103"/>
            <p:cNvGrpSpPr>
              <a:grpSpLocks/>
            </p:cNvGrpSpPr>
            <p:nvPr/>
          </p:nvGrpSpPr>
          <p:grpSpPr bwMode="auto">
            <a:xfrm>
              <a:off x="2326" y="1867"/>
              <a:ext cx="498" cy="162"/>
              <a:chOff x="2326" y="1867"/>
              <a:chExt cx="498" cy="162"/>
            </a:xfrm>
          </p:grpSpPr>
          <p:sp>
            <p:nvSpPr>
              <p:cNvPr id="92189" name="Freeform 104"/>
              <p:cNvSpPr>
                <a:spLocks/>
              </p:cNvSpPr>
              <p:nvPr/>
            </p:nvSpPr>
            <p:spPr bwMode="auto">
              <a:xfrm>
                <a:off x="2326" y="1980"/>
                <a:ext cx="228" cy="43"/>
              </a:xfrm>
              <a:custGeom>
                <a:avLst/>
                <a:gdLst>
                  <a:gd name="T0" fmla="*/ 0 w 228"/>
                  <a:gd name="T1" fmla="*/ 0 h 43"/>
                  <a:gd name="T2" fmla="*/ 227 w 228"/>
                  <a:gd name="T3" fmla="*/ 0 h 43"/>
                  <a:gd name="T4" fmla="*/ 227 w 228"/>
                  <a:gd name="T5" fmla="*/ 42 h 43"/>
                  <a:gd name="T6" fmla="*/ 0 w 228"/>
                  <a:gd name="T7" fmla="*/ 42 h 43"/>
                  <a:gd name="T8" fmla="*/ 0 w 228"/>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43">
                    <a:moveTo>
                      <a:pt x="0" y="0"/>
                    </a:moveTo>
                    <a:lnTo>
                      <a:pt x="227" y="0"/>
                    </a:lnTo>
                    <a:lnTo>
                      <a:pt x="227" y="42"/>
                    </a:lnTo>
                    <a:lnTo>
                      <a:pt x="0" y="42"/>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190" name="Freeform 105"/>
              <p:cNvSpPr>
                <a:spLocks/>
              </p:cNvSpPr>
              <p:nvPr/>
            </p:nvSpPr>
            <p:spPr bwMode="auto">
              <a:xfrm>
                <a:off x="2326" y="1980"/>
                <a:ext cx="234" cy="49"/>
              </a:xfrm>
              <a:custGeom>
                <a:avLst/>
                <a:gdLst>
                  <a:gd name="T0" fmla="*/ 0 w 234"/>
                  <a:gd name="T1" fmla="*/ 0 h 49"/>
                  <a:gd name="T2" fmla="*/ 233 w 234"/>
                  <a:gd name="T3" fmla="*/ 0 h 49"/>
                  <a:gd name="T4" fmla="*/ 233 w 234"/>
                  <a:gd name="T5" fmla="*/ 48 h 49"/>
                  <a:gd name="T6" fmla="*/ 0 w 234"/>
                  <a:gd name="T7" fmla="*/ 48 h 49"/>
                  <a:gd name="T8" fmla="*/ 0 w 234"/>
                  <a:gd name="T9" fmla="*/ 0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4" h="49">
                    <a:moveTo>
                      <a:pt x="0" y="0"/>
                    </a:moveTo>
                    <a:lnTo>
                      <a:pt x="233" y="0"/>
                    </a:lnTo>
                    <a:lnTo>
                      <a:pt x="233" y="48"/>
                    </a:lnTo>
                    <a:lnTo>
                      <a:pt x="0" y="48"/>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191" name="Line 106"/>
              <p:cNvSpPr>
                <a:spLocks noChangeShapeType="1"/>
              </p:cNvSpPr>
              <p:nvPr/>
            </p:nvSpPr>
            <p:spPr bwMode="auto">
              <a:xfrm flipV="1">
                <a:off x="2330" y="1867"/>
                <a:ext cx="259" cy="113"/>
              </a:xfrm>
              <a:prstGeom prst="line">
                <a:avLst/>
              </a:prstGeom>
              <a:noFill/>
              <a:ln w="12700">
                <a:solidFill>
                  <a:srgbClr val="000000"/>
                </a:solidFill>
                <a:round/>
                <a:headEnd/>
                <a:tailEnd/>
              </a:ln>
              <a:effectLst/>
            </p:spPr>
            <p:txBody>
              <a:bodyPr wrap="none" anchor="ctr"/>
              <a:lstStyle/>
              <a:p>
                <a:endParaRPr lang="zh-CN" altLang="en-US"/>
              </a:p>
            </p:txBody>
          </p:sp>
          <p:sp>
            <p:nvSpPr>
              <p:cNvPr id="92192" name="Line 107"/>
              <p:cNvSpPr>
                <a:spLocks noChangeShapeType="1"/>
              </p:cNvSpPr>
              <p:nvPr/>
            </p:nvSpPr>
            <p:spPr bwMode="auto">
              <a:xfrm flipV="1">
                <a:off x="2555" y="1867"/>
                <a:ext cx="257" cy="113"/>
              </a:xfrm>
              <a:prstGeom prst="line">
                <a:avLst/>
              </a:prstGeom>
              <a:noFill/>
              <a:ln w="12700">
                <a:solidFill>
                  <a:srgbClr val="000000"/>
                </a:solidFill>
                <a:round/>
                <a:headEnd/>
                <a:tailEnd/>
              </a:ln>
              <a:effectLst/>
            </p:spPr>
            <p:txBody>
              <a:bodyPr wrap="none" anchor="ctr"/>
              <a:lstStyle/>
              <a:p>
                <a:endParaRPr lang="zh-CN" altLang="en-US"/>
              </a:p>
            </p:txBody>
          </p:sp>
          <p:sp>
            <p:nvSpPr>
              <p:cNvPr id="92193" name="Line 108"/>
              <p:cNvSpPr>
                <a:spLocks noChangeShapeType="1"/>
              </p:cNvSpPr>
              <p:nvPr/>
            </p:nvSpPr>
            <p:spPr bwMode="auto">
              <a:xfrm flipV="1">
                <a:off x="2555" y="1911"/>
                <a:ext cx="257" cy="113"/>
              </a:xfrm>
              <a:prstGeom prst="line">
                <a:avLst/>
              </a:prstGeom>
              <a:noFill/>
              <a:ln w="12700">
                <a:solidFill>
                  <a:srgbClr val="000000"/>
                </a:solidFill>
                <a:round/>
                <a:headEnd/>
                <a:tailEnd/>
              </a:ln>
              <a:effectLst/>
            </p:spPr>
            <p:txBody>
              <a:bodyPr wrap="none" anchor="ctr"/>
              <a:lstStyle/>
              <a:p>
                <a:endParaRPr lang="zh-CN" altLang="en-US"/>
              </a:p>
            </p:txBody>
          </p:sp>
          <p:sp>
            <p:nvSpPr>
              <p:cNvPr id="92194" name="Line 109"/>
              <p:cNvSpPr>
                <a:spLocks noChangeShapeType="1"/>
              </p:cNvSpPr>
              <p:nvPr/>
            </p:nvSpPr>
            <p:spPr bwMode="auto">
              <a:xfrm>
                <a:off x="2597" y="1867"/>
                <a:ext cx="223" cy="0"/>
              </a:xfrm>
              <a:prstGeom prst="line">
                <a:avLst/>
              </a:prstGeom>
              <a:noFill/>
              <a:ln w="12700">
                <a:solidFill>
                  <a:srgbClr val="000000"/>
                </a:solidFill>
                <a:round/>
                <a:headEnd/>
                <a:tailEnd/>
              </a:ln>
              <a:effectLst/>
            </p:spPr>
            <p:txBody>
              <a:bodyPr wrap="none" anchor="ctr"/>
              <a:lstStyle/>
              <a:p>
                <a:endParaRPr lang="zh-CN" altLang="en-US"/>
              </a:p>
            </p:txBody>
          </p:sp>
          <p:sp>
            <p:nvSpPr>
              <p:cNvPr id="92195" name="Line 110"/>
              <p:cNvSpPr>
                <a:spLocks noChangeShapeType="1"/>
              </p:cNvSpPr>
              <p:nvPr/>
            </p:nvSpPr>
            <p:spPr bwMode="auto">
              <a:xfrm>
                <a:off x="2824" y="1871"/>
                <a:ext cx="0" cy="40"/>
              </a:xfrm>
              <a:prstGeom prst="line">
                <a:avLst/>
              </a:prstGeom>
              <a:noFill/>
              <a:ln w="12700">
                <a:solidFill>
                  <a:srgbClr val="000000"/>
                </a:solidFill>
                <a:round/>
                <a:headEnd/>
                <a:tailEnd/>
              </a:ln>
              <a:effectLst/>
            </p:spPr>
            <p:txBody>
              <a:bodyPr wrap="none" anchor="ctr"/>
              <a:lstStyle/>
              <a:p>
                <a:endParaRPr lang="zh-CN" altLang="en-US"/>
              </a:p>
            </p:txBody>
          </p:sp>
        </p:grpSp>
        <p:sp>
          <p:nvSpPr>
            <p:cNvPr id="92175" name="Freeform 111"/>
            <p:cNvSpPr>
              <a:spLocks/>
            </p:cNvSpPr>
            <p:nvPr/>
          </p:nvSpPr>
          <p:spPr bwMode="auto">
            <a:xfrm>
              <a:off x="4134" y="1532"/>
              <a:ext cx="746" cy="660"/>
            </a:xfrm>
            <a:custGeom>
              <a:avLst/>
              <a:gdLst>
                <a:gd name="T0" fmla="*/ 0 w 746"/>
                <a:gd name="T1" fmla="*/ 0 h 660"/>
                <a:gd name="T2" fmla="*/ 745 w 746"/>
                <a:gd name="T3" fmla="*/ 0 h 660"/>
                <a:gd name="T4" fmla="*/ 745 w 746"/>
                <a:gd name="T5" fmla="*/ 659 h 660"/>
                <a:gd name="T6" fmla="*/ 0 w 746"/>
                <a:gd name="T7" fmla="*/ 659 h 660"/>
                <a:gd name="T8" fmla="*/ 0 w 746"/>
                <a:gd name="T9" fmla="*/ 0 h 6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6" h="660">
                  <a:moveTo>
                    <a:pt x="0" y="0"/>
                  </a:moveTo>
                  <a:lnTo>
                    <a:pt x="745" y="0"/>
                  </a:lnTo>
                  <a:lnTo>
                    <a:pt x="745" y="659"/>
                  </a:lnTo>
                  <a:lnTo>
                    <a:pt x="0" y="659"/>
                  </a:lnTo>
                  <a:lnTo>
                    <a:pt x="0" y="0"/>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92176" name="Freeform 112"/>
            <p:cNvSpPr>
              <a:spLocks/>
            </p:cNvSpPr>
            <p:nvPr/>
          </p:nvSpPr>
          <p:spPr bwMode="auto">
            <a:xfrm>
              <a:off x="4134" y="1532"/>
              <a:ext cx="752" cy="666"/>
            </a:xfrm>
            <a:custGeom>
              <a:avLst/>
              <a:gdLst>
                <a:gd name="T0" fmla="*/ 0 w 752"/>
                <a:gd name="T1" fmla="*/ 0 h 666"/>
                <a:gd name="T2" fmla="*/ 751 w 752"/>
                <a:gd name="T3" fmla="*/ 0 h 666"/>
                <a:gd name="T4" fmla="*/ 751 w 752"/>
                <a:gd name="T5" fmla="*/ 665 h 666"/>
                <a:gd name="T6" fmla="*/ 0 w 752"/>
                <a:gd name="T7" fmla="*/ 665 h 666"/>
                <a:gd name="T8" fmla="*/ 0 w 752"/>
                <a:gd name="T9" fmla="*/ 0 h 6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666">
                  <a:moveTo>
                    <a:pt x="0" y="0"/>
                  </a:moveTo>
                  <a:lnTo>
                    <a:pt x="751" y="0"/>
                  </a:lnTo>
                  <a:lnTo>
                    <a:pt x="751" y="665"/>
                  </a:lnTo>
                  <a:lnTo>
                    <a:pt x="0" y="665"/>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zh-CN" altLang="en-US"/>
            </a:p>
          </p:txBody>
        </p:sp>
        <p:sp>
          <p:nvSpPr>
            <p:cNvPr id="92177" name="Line 113"/>
            <p:cNvSpPr>
              <a:spLocks noChangeShapeType="1"/>
            </p:cNvSpPr>
            <p:nvPr/>
          </p:nvSpPr>
          <p:spPr bwMode="auto">
            <a:xfrm>
              <a:off x="4338" y="1410"/>
              <a:ext cx="774" cy="0"/>
            </a:xfrm>
            <a:prstGeom prst="line">
              <a:avLst/>
            </a:prstGeom>
            <a:noFill/>
            <a:ln w="12700">
              <a:solidFill>
                <a:srgbClr val="000000"/>
              </a:solidFill>
              <a:round/>
              <a:headEnd/>
              <a:tailEnd/>
            </a:ln>
            <a:effectLst/>
          </p:spPr>
          <p:txBody>
            <a:bodyPr wrap="none" anchor="ctr"/>
            <a:lstStyle/>
            <a:p>
              <a:endParaRPr lang="zh-CN" altLang="en-US"/>
            </a:p>
          </p:txBody>
        </p:sp>
        <p:sp>
          <p:nvSpPr>
            <p:cNvPr id="92178" name="Line 114"/>
            <p:cNvSpPr>
              <a:spLocks noChangeShapeType="1"/>
            </p:cNvSpPr>
            <p:nvPr/>
          </p:nvSpPr>
          <p:spPr bwMode="auto">
            <a:xfrm>
              <a:off x="5116" y="1414"/>
              <a:ext cx="0" cy="640"/>
            </a:xfrm>
            <a:prstGeom prst="line">
              <a:avLst/>
            </a:prstGeom>
            <a:noFill/>
            <a:ln w="12700">
              <a:solidFill>
                <a:srgbClr val="000000"/>
              </a:solidFill>
              <a:round/>
              <a:headEnd/>
              <a:tailEnd/>
            </a:ln>
            <a:effectLst/>
          </p:spPr>
          <p:txBody>
            <a:bodyPr wrap="none" anchor="ctr"/>
            <a:lstStyle/>
            <a:p>
              <a:endParaRPr lang="zh-CN" altLang="en-US"/>
            </a:p>
          </p:txBody>
        </p:sp>
        <p:sp>
          <p:nvSpPr>
            <p:cNvPr id="92179" name="Line 115"/>
            <p:cNvSpPr>
              <a:spLocks noChangeShapeType="1"/>
            </p:cNvSpPr>
            <p:nvPr/>
          </p:nvSpPr>
          <p:spPr bwMode="auto">
            <a:xfrm flipV="1">
              <a:off x="4138" y="1410"/>
              <a:ext cx="176" cy="122"/>
            </a:xfrm>
            <a:prstGeom prst="line">
              <a:avLst/>
            </a:prstGeom>
            <a:noFill/>
            <a:ln w="12700">
              <a:solidFill>
                <a:srgbClr val="000000"/>
              </a:solidFill>
              <a:round/>
              <a:headEnd/>
              <a:tailEnd/>
            </a:ln>
            <a:effectLst/>
          </p:spPr>
          <p:txBody>
            <a:bodyPr wrap="none" anchor="ctr"/>
            <a:lstStyle/>
            <a:p>
              <a:endParaRPr lang="zh-CN" altLang="en-US"/>
            </a:p>
          </p:txBody>
        </p:sp>
        <p:sp>
          <p:nvSpPr>
            <p:cNvPr id="92180" name="Line 116"/>
            <p:cNvSpPr>
              <a:spLocks noChangeShapeType="1"/>
            </p:cNvSpPr>
            <p:nvPr/>
          </p:nvSpPr>
          <p:spPr bwMode="auto">
            <a:xfrm flipV="1">
              <a:off x="4889" y="1414"/>
              <a:ext cx="223" cy="118"/>
            </a:xfrm>
            <a:prstGeom prst="line">
              <a:avLst/>
            </a:prstGeom>
            <a:noFill/>
            <a:ln w="12700">
              <a:solidFill>
                <a:srgbClr val="000000"/>
              </a:solidFill>
              <a:round/>
              <a:headEnd/>
              <a:tailEnd/>
            </a:ln>
            <a:effectLst/>
          </p:spPr>
          <p:txBody>
            <a:bodyPr wrap="none" anchor="ctr"/>
            <a:lstStyle/>
            <a:p>
              <a:endParaRPr lang="zh-CN" altLang="en-US"/>
            </a:p>
          </p:txBody>
        </p:sp>
        <p:sp>
          <p:nvSpPr>
            <p:cNvPr id="92181" name="Line 117"/>
            <p:cNvSpPr>
              <a:spLocks noChangeShapeType="1"/>
            </p:cNvSpPr>
            <p:nvPr/>
          </p:nvSpPr>
          <p:spPr bwMode="auto">
            <a:xfrm flipH="1">
              <a:off x="4905" y="2058"/>
              <a:ext cx="231" cy="123"/>
            </a:xfrm>
            <a:prstGeom prst="line">
              <a:avLst/>
            </a:prstGeom>
            <a:noFill/>
            <a:ln w="12700">
              <a:solidFill>
                <a:srgbClr val="000000"/>
              </a:solidFill>
              <a:round/>
              <a:headEnd/>
              <a:tailEnd/>
            </a:ln>
            <a:effectLst/>
          </p:spPr>
          <p:txBody>
            <a:bodyPr wrap="none" anchor="ctr"/>
            <a:lstStyle/>
            <a:p>
              <a:endParaRPr lang="zh-CN" altLang="en-US"/>
            </a:p>
          </p:txBody>
        </p:sp>
        <p:sp>
          <p:nvSpPr>
            <p:cNvPr id="92182" name="Rectangle 118"/>
            <p:cNvSpPr>
              <a:spLocks noChangeArrowheads="1"/>
            </p:cNvSpPr>
            <p:nvPr/>
          </p:nvSpPr>
          <p:spPr bwMode="auto">
            <a:xfrm>
              <a:off x="4224" y="2208"/>
              <a:ext cx="526" cy="266"/>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400" b="1">
                  <a:solidFill>
                    <a:srgbClr val="414141"/>
                  </a:solidFill>
                </a:rPr>
                <a:t>14”</a:t>
              </a:r>
            </a:p>
          </p:txBody>
        </p:sp>
        <p:sp>
          <p:nvSpPr>
            <p:cNvPr id="92183" name="Rectangle 119"/>
            <p:cNvSpPr>
              <a:spLocks noChangeArrowheads="1"/>
            </p:cNvSpPr>
            <p:nvPr/>
          </p:nvSpPr>
          <p:spPr bwMode="auto">
            <a:xfrm>
              <a:off x="3205" y="2053"/>
              <a:ext cx="562" cy="266"/>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400" b="1">
                  <a:solidFill>
                    <a:srgbClr val="414141"/>
                  </a:solidFill>
                </a:rPr>
                <a:t>10”</a:t>
              </a:r>
            </a:p>
          </p:txBody>
        </p:sp>
        <p:sp>
          <p:nvSpPr>
            <p:cNvPr id="92184" name="Rectangle 120"/>
            <p:cNvSpPr>
              <a:spLocks noChangeArrowheads="1"/>
            </p:cNvSpPr>
            <p:nvPr/>
          </p:nvSpPr>
          <p:spPr bwMode="auto">
            <a:xfrm>
              <a:off x="2302" y="2053"/>
              <a:ext cx="787" cy="266"/>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400" b="1">
                  <a:solidFill>
                    <a:srgbClr val="414141"/>
                  </a:solidFill>
                </a:rPr>
                <a:t>5.25”</a:t>
              </a:r>
            </a:p>
          </p:txBody>
        </p:sp>
        <p:sp>
          <p:nvSpPr>
            <p:cNvPr id="92185" name="Rectangle 121"/>
            <p:cNvSpPr>
              <a:spLocks noChangeArrowheads="1"/>
            </p:cNvSpPr>
            <p:nvPr/>
          </p:nvSpPr>
          <p:spPr bwMode="auto">
            <a:xfrm>
              <a:off x="1735" y="2053"/>
              <a:ext cx="787" cy="266"/>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400" b="1">
                  <a:solidFill>
                    <a:srgbClr val="414141"/>
                  </a:solidFill>
                </a:rPr>
                <a:t>3.5”</a:t>
              </a:r>
            </a:p>
          </p:txBody>
        </p:sp>
        <p:sp>
          <p:nvSpPr>
            <p:cNvPr id="92186" name="Rectangle 122"/>
            <p:cNvSpPr>
              <a:spLocks noChangeArrowheads="1"/>
            </p:cNvSpPr>
            <p:nvPr/>
          </p:nvSpPr>
          <p:spPr bwMode="auto">
            <a:xfrm>
              <a:off x="481" y="1561"/>
              <a:ext cx="1678" cy="782"/>
            </a:xfrm>
            <a:prstGeom prst="rect">
              <a:avLst/>
            </a:prstGeom>
            <a:noFill/>
            <a:ln w="12700">
              <a:noFill/>
              <a:miter lim="800000"/>
              <a:headEnd/>
              <a:tailEnd/>
            </a:ln>
            <a:effectLst/>
          </p:spPr>
          <p:txBody>
            <a:bodyPr lIns="90487" tIns="44450" rIns="90487" bIns="44450">
              <a:spAutoFit/>
            </a:bodyPr>
            <a:lstStyle/>
            <a:p>
              <a:pPr eaLnBrk="0" hangingPunct="0">
                <a:lnSpc>
                  <a:spcPct val="90000"/>
                </a:lnSpc>
                <a:spcBef>
                  <a:spcPct val="50000"/>
                </a:spcBef>
              </a:pPr>
              <a:r>
                <a:rPr lang="en-US" altLang="zh-CN" sz="2800" b="1">
                  <a:solidFill>
                    <a:srgbClr val="114FFB"/>
                  </a:solidFill>
                </a:rPr>
                <a:t>Conventional:                 4 disk  designs</a:t>
              </a:r>
            </a:p>
          </p:txBody>
        </p:sp>
        <p:sp>
          <p:nvSpPr>
            <p:cNvPr id="92187" name="Line 123"/>
            <p:cNvSpPr>
              <a:spLocks noChangeShapeType="1"/>
            </p:cNvSpPr>
            <p:nvPr/>
          </p:nvSpPr>
          <p:spPr bwMode="auto">
            <a:xfrm>
              <a:off x="1907" y="1967"/>
              <a:ext cx="144" cy="0"/>
            </a:xfrm>
            <a:prstGeom prst="line">
              <a:avLst/>
            </a:prstGeom>
            <a:noFill/>
            <a:ln w="76200">
              <a:solidFill>
                <a:schemeClr val="tx1"/>
              </a:solidFill>
              <a:round/>
              <a:headEnd/>
              <a:tailEnd/>
            </a:ln>
            <a:effectLst/>
          </p:spPr>
          <p:txBody>
            <a:bodyPr wrap="none" anchor="ctr"/>
            <a:lstStyle/>
            <a:p>
              <a:endParaRPr lang="zh-CN" altLang="en-US"/>
            </a:p>
          </p:txBody>
        </p:sp>
        <p:sp>
          <p:nvSpPr>
            <p:cNvPr id="92188" name="Line 124"/>
            <p:cNvSpPr>
              <a:spLocks noChangeShapeType="1"/>
            </p:cNvSpPr>
            <p:nvPr/>
          </p:nvSpPr>
          <p:spPr bwMode="auto">
            <a:xfrm flipV="1">
              <a:off x="2369" y="2003"/>
              <a:ext cx="180" cy="6"/>
            </a:xfrm>
            <a:prstGeom prst="line">
              <a:avLst/>
            </a:prstGeom>
            <a:noFill/>
            <a:ln w="76200">
              <a:solidFill>
                <a:schemeClr val="tx1"/>
              </a:solidFill>
              <a:round/>
              <a:headEnd/>
              <a:tailEnd/>
            </a:ln>
            <a:effectLst/>
          </p:spPr>
          <p:txBody>
            <a:bodyPr wrap="none" anchor="ctr"/>
            <a:lstStyle/>
            <a:p>
              <a:endParaRPr lang="zh-CN" altLang="en-US"/>
            </a:p>
          </p:txBody>
        </p:sp>
      </p:grpSp>
      <p:sp>
        <p:nvSpPr>
          <p:cNvPr id="92166" name="Rectangle 125"/>
          <p:cNvSpPr>
            <a:spLocks noChangeArrowheads="1"/>
          </p:cNvSpPr>
          <p:nvPr/>
        </p:nvSpPr>
        <p:spPr bwMode="auto">
          <a:xfrm>
            <a:off x="2095472" y="1214423"/>
            <a:ext cx="8153400" cy="1200329"/>
          </a:xfrm>
          <a:prstGeom prst="rect">
            <a:avLst/>
          </a:prstGeom>
          <a:noFill/>
          <a:ln w="12700">
            <a:noFill/>
            <a:miter lim="800000"/>
            <a:headEnd/>
            <a:tailEnd/>
          </a:ln>
          <a:effectLst/>
        </p:spPr>
        <p:txBody>
          <a:bodyPr>
            <a:spAutoFit/>
          </a:bodyPr>
          <a:lstStyle/>
          <a:p>
            <a:pPr eaLnBrk="0" hangingPunct="0">
              <a:buFontTx/>
              <a:buChar char="•"/>
            </a:pPr>
            <a:r>
              <a:rPr lang="en-US" altLang="zh-CN" sz="2400" b="1" dirty="0">
                <a:latin typeface="Helvetica" pitchFamily="34" charset="0"/>
              </a:rPr>
              <a:t>Katz and Patterson asked in 1987: </a:t>
            </a:r>
          </a:p>
          <a:p>
            <a:pPr lvl="1" eaLnBrk="0" hangingPunct="0">
              <a:buFontTx/>
              <a:buChar char="•"/>
            </a:pPr>
            <a:r>
              <a:rPr lang="en-US" altLang="zh-CN" sz="2400" b="1" dirty="0">
                <a:latin typeface="Helvetica" pitchFamily="34" charset="0"/>
              </a:rPr>
              <a:t>Can smaller disks be used  to close gap in performance between disks and CPUs?</a:t>
            </a:r>
            <a:endParaRPr lang="en-US" altLang="zh-CN" sz="2400" dirty="0">
              <a:latin typeface="Helvetica" pitchFamily="34" charset="0"/>
            </a:endParaRPr>
          </a:p>
        </p:txBody>
      </p:sp>
    </p:spTree>
  </p:cSld>
  <p:clrMapOvr>
    <a:masterClrMapping/>
  </p:clrMapOvr>
  <p:transition spd="med">
    <p:random/>
    <p:sndAc>
      <p:stSnd>
        <p:snd r:embed="rId2" name="chimes.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095869" y="285728"/>
            <a:ext cx="4929223" cy="661988"/>
          </a:xfrm>
        </p:spPr>
        <p:txBody>
          <a:bodyPr>
            <a:normAutofit fontScale="90000"/>
          </a:bodyPr>
          <a:lstStyle/>
          <a:p>
            <a:pPr eaLnBrk="1" hangingPunct="1">
              <a:defRPr/>
            </a:pPr>
            <a:r>
              <a:rPr lang="en-US" altLang="zh-CN" dirty="0">
                <a:solidFill>
                  <a:srgbClr val="FC0128"/>
                </a:solidFill>
              </a:rPr>
              <a:t>Array Reliability</a:t>
            </a:r>
          </a:p>
        </p:txBody>
      </p:sp>
      <p:sp>
        <p:nvSpPr>
          <p:cNvPr id="93187" name="Rectangle 3"/>
          <p:cNvSpPr>
            <a:spLocks noChangeArrowheads="1"/>
          </p:cNvSpPr>
          <p:nvPr/>
        </p:nvSpPr>
        <p:spPr bwMode="auto">
          <a:xfrm>
            <a:off x="1930400" y="1812925"/>
            <a:ext cx="8528050" cy="1995488"/>
          </a:xfrm>
          <a:prstGeom prst="rect">
            <a:avLst/>
          </a:prstGeom>
          <a:noFill/>
          <a:ln w="12700">
            <a:noFill/>
            <a:miter lim="800000"/>
            <a:headEnd/>
            <a:tailEnd/>
          </a:ln>
          <a:effectLst/>
        </p:spPr>
        <p:txBody>
          <a:bodyPr lIns="63500" tIns="25400" rIns="63500" bIns="25400">
            <a:spAutoFit/>
          </a:bodyPr>
          <a:lstStyle/>
          <a:p>
            <a:pPr eaLnBrk="0" hangingPunct="0">
              <a:lnSpc>
                <a:spcPct val="85000"/>
              </a:lnSpc>
              <a:buFontTx/>
              <a:buChar char="•"/>
            </a:pPr>
            <a:r>
              <a:rPr lang="en-US" altLang="zh-CN" sz="2400" b="1" dirty="0"/>
              <a:t>  Reliability of N disks = Reliability of 1 Disk ÷ N</a:t>
            </a:r>
            <a:br>
              <a:rPr lang="en-US" altLang="zh-CN" sz="2400" b="1" dirty="0"/>
            </a:br>
            <a:endParaRPr lang="en-US" altLang="zh-CN" sz="2400" b="1" dirty="0"/>
          </a:p>
          <a:p>
            <a:pPr lvl="1" eaLnBrk="0" hangingPunct="0">
              <a:lnSpc>
                <a:spcPct val="85000"/>
              </a:lnSpc>
            </a:pPr>
            <a:r>
              <a:rPr lang="en-US" altLang="zh-CN" b="1" dirty="0"/>
              <a:t>	50,000 Hours ÷ 70 disks = 700 hours</a:t>
            </a:r>
          </a:p>
          <a:p>
            <a:pPr eaLnBrk="0" hangingPunct="0">
              <a:lnSpc>
                <a:spcPct val="85000"/>
              </a:lnSpc>
            </a:pPr>
            <a:endParaRPr lang="en-US" altLang="zh-CN" b="1" dirty="0"/>
          </a:p>
          <a:p>
            <a:pPr eaLnBrk="0" hangingPunct="0">
              <a:lnSpc>
                <a:spcPct val="85000"/>
              </a:lnSpc>
            </a:pPr>
            <a:r>
              <a:rPr lang="en-US" altLang="zh-CN" b="1" dirty="0"/>
              <a:t>   	Disk system </a:t>
            </a:r>
            <a:r>
              <a:rPr lang="en-US" altLang="zh-CN" b="1" dirty="0" err="1"/>
              <a:t>MTTF</a:t>
            </a:r>
            <a:r>
              <a:rPr lang="en-US" altLang="zh-CN" b="1" dirty="0"/>
              <a:t>:  Drops from 6 years  to 1 month!</a:t>
            </a:r>
          </a:p>
          <a:p>
            <a:pPr eaLnBrk="0" hangingPunct="0">
              <a:lnSpc>
                <a:spcPct val="85000"/>
              </a:lnSpc>
            </a:pPr>
            <a:endParaRPr lang="en-US" altLang="zh-CN" sz="2400" b="1" dirty="0"/>
          </a:p>
          <a:p>
            <a:pPr eaLnBrk="0" hangingPunct="0">
              <a:lnSpc>
                <a:spcPct val="85000"/>
              </a:lnSpc>
            </a:pPr>
            <a:r>
              <a:rPr lang="en-US" altLang="zh-CN" sz="2400" b="1" dirty="0"/>
              <a:t>• Arrays (without redundancy) too unreliable to be useful!</a:t>
            </a:r>
          </a:p>
        </p:txBody>
      </p:sp>
      <p:sp>
        <p:nvSpPr>
          <p:cNvPr id="93188" name="Rectangle 4"/>
          <p:cNvSpPr>
            <a:spLocks noChangeArrowheads="1"/>
          </p:cNvSpPr>
          <p:nvPr/>
        </p:nvSpPr>
        <p:spPr bwMode="auto">
          <a:xfrm>
            <a:off x="1738283" y="4714884"/>
            <a:ext cx="8713787" cy="7429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44450" rIns="90488" bIns="44450">
            <a:spAutoFit/>
          </a:bodyPr>
          <a:lstStyle/>
          <a:p>
            <a:pPr eaLnBrk="0" hangingPunct="0">
              <a:lnSpc>
                <a:spcPct val="88000"/>
              </a:lnSpc>
            </a:pPr>
            <a:r>
              <a:rPr lang="en-US" altLang="zh-CN" sz="2400" b="1"/>
              <a:t>Hot spares support reconstruction in parallel with access: very high media availability can be achieved</a:t>
            </a:r>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310050" y="0"/>
            <a:ext cx="6053150" cy="1238250"/>
          </a:xfrm>
        </p:spPr>
        <p:txBody>
          <a:bodyPr vert="horz" wrap="square" lIns="90487" tIns="45720" rIns="90487" bIns="45720" numCol="1" anchor="ctr" anchorCtr="0" compatLnSpc="1">
            <a:prstTxWarp prst="textNoShape">
              <a:avLst/>
            </a:prstTxWarp>
          </a:bodyPr>
          <a:lstStyle/>
          <a:p>
            <a:pPr eaLnBrk="1" hangingPunct="1">
              <a:defRPr/>
            </a:pPr>
            <a:r>
              <a:rPr lang="en-US" altLang="zh-CN" sz="3600" u="sng" dirty="0">
                <a:solidFill>
                  <a:srgbClr val="FC0128"/>
                </a:solidFill>
              </a:rPr>
              <a:t>Redundant</a:t>
            </a:r>
            <a:r>
              <a:rPr lang="en-US" altLang="zh-CN" sz="3600" dirty="0">
                <a:solidFill>
                  <a:srgbClr val="FC0128"/>
                </a:solidFill>
              </a:rPr>
              <a:t> Arrays of (Inexpensive) Disks</a:t>
            </a:r>
          </a:p>
        </p:txBody>
      </p:sp>
      <p:sp>
        <p:nvSpPr>
          <p:cNvPr id="94211" name="Rectangle 3"/>
          <p:cNvSpPr>
            <a:spLocks noGrp="1" noChangeArrowheads="1"/>
          </p:cNvSpPr>
          <p:nvPr>
            <p:ph idx="1"/>
          </p:nvPr>
        </p:nvSpPr>
        <p:spPr>
          <a:xfrm>
            <a:off x="1905000" y="1479550"/>
            <a:ext cx="8534400" cy="4277068"/>
          </a:xfrm>
        </p:spPr>
        <p:txBody>
          <a:bodyPr vert="horz" wrap="square" lIns="63500" tIns="25400" rIns="63500" bIns="25400" numCol="1" anchor="t" anchorCtr="0" compatLnSpc="1">
            <a:prstTxWarp prst="textNoShape">
              <a:avLst/>
            </a:prstTxWarp>
            <a:spAutoFit/>
          </a:bodyPr>
          <a:lstStyle/>
          <a:p>
            <a:pPr eaLnBrk="1" hangingPunct="1">
              <a:lnSpc>
                <a:spcPct val="110000"/>
              </a:lnSpc>
            </a:pPr>
            <a:r>
              <a:rPr lang="en-US" altLang="zh-CN" sz="2800" dirty="0"/>
              <a:t>Files are "striped" across multiple disks</a:t>
            </a:r>
          </a:p>
          <a:p>
            <a:pPr eaLnBrk="1" hangingPunct="1">
              <a:lnSpc>
                <a:spcPct val="110000"/>
              </a:lnSpc>
            </a:pPr>
            <a:r>
              <a:rPr lang="en-US" altLang="zh-CN" sz="2800" dirty="0"/>
              <a:t>Redundancy yields high data availability</a:t>
            </a:r>
          </a:p>
          <a:p>
            <a:pPr lvl="1" eaLnBrk="1" hangingPunct="1">
              <a:lnSpc>
                <a:spcPct val="110000"/>
              </a:lnSpc>
            </a:pPr>
            <a:r>
              <a:rPr lang="en-US" altLang="zh-CN" sz="2400" u="sng" dirty="0">
                <a:solidFill>
                  <a:srgbClr val="FF0000"/>
                </a:solidFill>
              </a:rPr>
              <a:t>Availability</a:t>
            </a:r>
            <a:r>
              <a:rPr lang="en-US" altLang="zh-CN" sz="2400" dirty="0"/>
              <a:t>: service still provided to user, even if some components failed</a:t>
            </a:r>
          </a:p>
          <a:p>
            <a:pPr eaLnBrk="1" hangingPunct="1">
              <a:lnSpc>
                <a:spcPct val="85000"/>
              </a:lnSpc>
            </a:pPr>
            <a:r>
              <a:rPr lang="en-US" altLang="zh-CN" sz="2800" dirty="0"/>
              <a:t>Disks will still fail</a:t>
            </a:r>
          </a:p>
          <a:p>
            <a:pPr eaLnBrk="1" hangingPunct="1">
              <a:lnSpc>
                <a:spcPct val="85000"/>
              </a:lnSpc>
            </a:pPr>
            <a:r>
              <a:rPr lang="en-US" altLang="zh-CN" sz="2800" dirty="0"/>
              <a:t>Contents reconstructed from data   redundantly stored in the array</a:t>
            </a:r>
          </a:p>
          <a:p>
            <a:pPr lvl="1" eaLnBrk="1" hangingPunct="1">
              <a:buFontTx/>
              <a:buNone/>
            </a:pPr>
            <a:r>
              <a:rPr lang="en-US" altLang="zh-CN" sz="2400" dirty="0">
                <a:latin typeface="Symbol" pitchFamily="18" charset="2"/>
              </a:rPr>
              <a:t></a:t>
            </a:r>
            <a:r>
              <a:rPr lang="en-US" altLang="zh-CN" sz="2400" dirty="0"/>
              <a:t> Capacity penalty to store redundant info</a:t>
            </a:r>
          </a:p>
          <a:p>
            <a:pPr lvl="1" eaLnBrk="1" hangingPunct="1">
              <a:buFontTx/>
              <a:buNone/>
            </a:pPr>
            <a:r>
              <a:rPr lang="en-US" altLang="zh-CN" sz="2400" dirty="0">
                <a:latin typeface="Symbol" pitchFamily="18" charset="2"/>
              </a:rPr>
              <a:t></a:t>
            </a:r>
            <a:r>
              <a:rPr lang="en-US" altLang="zh-CN" sz="2400" dirty="0"/>
              <a:t> Bandwidth penalty to update redundant info</a:t>
            </a:r>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255256" y="476672"/>
            <a:ext cx="7560840" cy="1143000"/>
          </a:xfrm>
        </p:spPr>
        <p:txBody>
          <a:bodyPr vert="horz" wrap="square" lIns="90487" tIns="45720" rIns="90487" bIns="45720" numCol="1" anchor="ctr" anchorCtr="0" compatLnSpc="1">
            <a:prstTxWarp prst="textNoShape">
              <a:avLst/>
            </a:prstTxWarp>
            <a:normAutofit fontScale="90000"/>
          </a:bodyPr>
          <a:lstStyle/>
          <a:p>
            <a:pPr eaLnBrk="1" hangingPunct="1">
              <a:defRPr/>
            </a:pPr>
            <a:r>
              <a:rPr lang="en-US" altLang="zh-CN" b="1" dirty="0">
                <a:solidFill>
                  <a:schemeClr val="accent1"/>
                </a:solidFill>
              </a:rPr>
              <a:t>RAID 0</a:t>
            </a:r>
            <a:r>
              <a:rPr lang="en-US" altLang="zh-CN" dirty="0">
                <a:solidFill>
                  <a:srgbClr val="FC0128"/>
                </a:solidFill>
              </a:rPr>
              <a:t>: No Redundancy </a:t>
            </a:r>
            <a:r>
              <a:rPr lang="zh-CN" altLang="en-US" dirty="0">
                <a:solidFill>
                  <a:srgbClr val="FC0128"/>
                </a:solidFill>
              </a:rPr>
              <a:t>没有冗余</a:t>
            </a:r>
            <a:endParaRPr lang="en-US" altLang="zh-CN" dirty="0">
              <a:solidFill>
                <a:srgbClr val="FC0128"/>
              </a:solidFill>
            </a:endParaRPr>
          </a:p>
        </p:txBody>
      </p:sp>
      <p:sp>
        <p:nvSpPr>
          <p:cNvPr id="147459" name="Rectangle 3"/>
          <p:cNvSpPr>
            <a:spLocks noChangeArrowheads="1"/>
          </p:cNvSpPr>
          <p:nvPr/>
        </p:nvSpPr>
        <p:spPr bwMode="auto">
          <a:xfrm>
            <a:off x="1798639" y="1905000"/>
            <a:ext cx="8474075" cy="3105978"/>
          </a:xfrm>
          <a:prstGeom prst="rect">
            <a:avLst/>
          </a:prstGeom>
          <a:noFill/>
          <a:ln w="12700">
            <a:noFill/>
            <a:miter lim="800000"/>
            <a:headEnd/>
            <a:tailEnd/>
          </a:ln>
          <a:effectLst/>
        </p:spPr>
        <p:txBody>
          <a:bodyPr lIns="90487" tIns="44450" rIns="90487" bIns="44450">
            <a:spAutoFit/>
          </a:bodyPr>
          <a:lstStyle/>
          <a:p>
            <a:pPr eaLnBrk="0" hangingPunct="0"/>
            <a:r>
              <a:rPr lang="en-US" altLang="zh-CN" sz="2800" b="1" dirty="0">
                <a:latin typeface="Helvetica" pitchFamily="34" charset="0"/>
              </a:rPr>
              <a:t>•  </a:t>
            </a:r>
            <a:r>
              <a:rPr lang="en-US" altLang="zh-CN" sz="2400" dirty="0">
                <a:latin typeface="Times-Roman" charset="0"/>
              </a:rPr>
              <a:t>Data is striped across a disk array but there is no redundancy to tolerate disk failure.</a:t>
            </a:r>
          </a:p>
          <a:p>
            <a:pPr eaLnBrk="0" hangingPunct="0"/>
            <a:r>
              <a:rPr lang="en-US" altLang="zh-CN" sz="2400" dirty="0">
                <a:latin typeface="Times-Roman" charset="0"/>
              </a:rPr>
              <a:t>It also improves performance for large accesses, </a:t>
            </a:r>
          </a:p>
          <a:p>
            <a:pPr eaLnBrk="0" hangingPunct="0"/>
            <a:r>
              <a:rPr lang="en-US" altLang="zh-CN" sz="2400" dirty="0">
                <a:latin typeface="Times-Roman" charset="0"/>
              </a:rPr>
              <a:t>			since many disks can operate at once.</a:t>
            </a:r>
          </a:p>
          <a:p>
            <a:pPr eaLnBrk="0" hangingPunct="0"/>
            <a:endParaRPr lang="en-US" altLang="zh-CN" sz="2400" dirty="0">
              <a:latin typeface="Times-Roman" charset="0"/>
            </a:endParaRPr>
          </a:p>
          <a:p>
            <a:pPr eaLnBrk="0" hangingPunct="0"/>
            <a:r>
              <a:rPr lang="en-US" altLang="zh-CN" sz="2400" dirty="0">
                <a:latin typeface="Times-Roman" charset="0"/>
              </a:rPr>
              <a:t>RAID 0 something of a </a:t>
            </a:r>
            <a:r>
              <a:rPr lang="en-US" altLang="zh-CN" sz="2400" dirty="0">
                <a:solidFill>
                  <a:srgbClr val="FF3300"/>
                </a:solidFill>
                <a:latin typeface="Times-Roman" charset="0"/>
              </a:rPr>
              <a:t>misnomer </a:t>
            </a:r>
            <a:r>
              <a:rPr lang="en-US" altLang="zh-CN" sz="2400" dirty="0">
                <a:latin typeface="Times-Roman" charset="0"/>
              </a:rPr>
              <a:t>as there is no Redundancy,</a:t>
            </a:r>
          </a:p>
          <a:p>
            <a:pPr eaLnBrk="0" hangingPunct="0"/>
            <a:endParaRPr lang="en-US" altLang="zh-CN" sz="2400" dirty="0">
              <a:latin typeface="Times-Roman" charset="0"/>
            </a:endParaRPr>
          </a:p>
          <a:p>
            <a:pPr eaLnBrk="0" hangingPunct="0"/>
            <a:endParaRPr lang="en-US" altLang="zh-CN" sz="2400" b="1" dirty="0">
              <a:latin typeface="Helvetica" pitchFamily="34" charset="0"/>
            </a:endParaRPr>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895959" y="212181"/>
            <a:ext cx="9276382" cy="1063626"/>
          </a:xfrm>
        </p:spPr>
        <p:txBody>
          <a:bodyPr vert="horz" wrap="square" lIns="90487" tIns="45720" rIns="90487" bIns="45720" numCol="1" anchor="ctr" anchorCtr="0" compatLnSpc="1">
            <a:prstTxWarp prst="textNoShape">
              <a:avLst/>
            </a:prstTxWarp>
          </a:bodyPr>
          <a:lstStyle/>
          <a:p>
            <a:pPr eaLnBrk="1" hangingPunct="1">
              <a:defRPr/>
            </a:pPr>
            <a:r>
              <a:rPr lang="en-US" altLang="zh-CN" sz="3200" b="1" dirty="0">
                <a:solidFill>
                  <a:schemeClr val="accent1"/>
                </a:solidFill>
              </a:rPr>
              <a:t>RAID 1: </a:t>
            </a:r>
            <a:r>
              <a:rPr lang="en-US" altLang="zh-CN" sz="3200" b="1" dirty="0">
                <a:solidFill>
                  <a:srgbClr val="FC0128"/>
                </a:solidFill>
              </a:rPr>
              <a:t> </a:t>
            </a:r>
            <a:r>
              <a:rPr lang="en-US" altLang="zh-CN" sz="3200" dirty="0">
                <a:solidFill>
                  <a:srgbClr val="FC0128"/>
                </a:solidFill>
              </a:rPr>
              <a:t>Disk Mirroring/Shadowing </a:t>
            </a:r>
            <a:r>
              <a:rPr lang="zh-CN" altLang="en-US" sz="3200" dirty="0">
                <a:solidFill>
                  <a:srgbClr val="FC0128"/>
                </a:solidFill>
              </a:rPr>
              <a:t>镜像备份</a:t>
            </a:r>
            <a:endParaRPr lang="en-US" altLang="zh-CN" sz="3200" dirty="0">
              <a:solidFill>
                <a:srgbClr val="FC0128"/>
              </a:solidFill>
            </a:endParaRPr>
          </a:p>
        </p:txBody>
      </p:sp>
      <p:sp useBgFill="1">
        <p:nvSpPr>
          <p:cNvPr id="96259" name="Oval 3"/>
          <p:cNvSpPr>
            <a:spLocks noChangeArrowheads="1"/>
          </p:cNvSpPr>
          <p:nvPr/>
        </p:nvSpPr>
        <p:spPr bwMode="auto">
          <a:xfrm>
            <a:off x="7664450" y="1862138"/>
            <a:ext cx="850900" cy="279400"/>
          </a:xfrm>
          <a:prstGeom prst="ellipse">
            <a:avLst/>
          </a:prstGeom>
          <a:ln w="38100">
            <a:solidFill>
              <a:schemeClr val="tx1"/>
            </a:solidFill>
            <a:round/>
            <a:headEnd/>
            <a:tailEnd/>
          </a:ln>
          <a:effectLst/>
        </p:spPr>
        <p:txBody>
          <a:bodyPr wrap="none" anchor="ctr"/>
          <a:lstStyle/>
          <a:p>
            <a:endParaRPr lang="zh-CN" altLang="en-US"/>
          </a:p>
        </p:txBody>
      </p:sp>
      <p:sp useBgFill="1">
        <p:nvSpPr>
          <p:cNvPr id="96260" name="Oval 4"/>
          <p:cNvSpPr>
            <a:spLocks noChangeArrowheads="1"/>
          </p:cNvSpPr>
          <p:nvPr/>
        </p:nvSpPr>
        <p:spPr bwMode="auto">
          <a:xfrm>
            <a:off x="7664450" y="2459038"/>
            <a:ext cx="850900" cy="279400"/>
          </a:xfrm>
          <a:prstGeom prst="ellipse">
            <a:avLst/>
          </a:prstGeom>
          <a:ln w="38100">
            <a:solidFill>
              <a:schemeClr val="tx1"/>
            </a:solidFill>
            <a:round/>
            <a:headEnd/>
            <a:tailEnd/>
          </a:ln>
          <a:effectLst/>
        </p:spPr>
        <p:txBody>
          <a:bodyPr wrap="none" anchor="ctr"/>
          <a:lstStyle/>
          <a:p>
            <a:endParaRPr lang="zh-CN" altLang="en-US"/>
          </a:p>
        </p:txBody>
      </p:sp>
      <p:sp>
        <p:nvSpPr>
          <p:cNvPr id="96261" name="Line 5"/>
          <p:cNvSpPr>
            <a:spLocks noChangeShapeType="1"/>
          </p:cNvSpPr>
          <p:nvPr/>
        </p:nvSpPr>
        <p:spPr bwMode="auto">
          <a:xfrm>
            <a:off x="7651750" y="2039938"/>
            <a:ext cx="0" cy="558800"/>
          </a:xfrm>
          <a:prstGeom prst="line">
            <a:avLst/>
          </a:prstGeom>
          <a:noFill/>
          <a:ln w="38100">
            <a:solidFill>
              <a:schemeClr val="tx1"/>
            </a:solidFill>
            <a:round/>
            <a:headEnd/>
            <a:tailEnd/>
          </a:ln>
          <a:effectLst/>
        </p:spPr>
        <p:txBody>
          <a:bodyPr wrap="none" anchor="ctr"/>
          <a:lstStyle/>
          <a:p>
            <a:endParaRPr lang="zh-CN" altLang="en-US"/>
          </a:p>
        </p:txBody>
      </p:sp>
      <p:sp>
        <p:nvSpPr>
          <p:cNvPr id="96262" name="Line 6"/>
          <p:cNvSpPr>
            <a:spLocks noChangeShapeType="1"/>
          </p:cNvSpPr>
          <p:nvPr/>
        </p:nvSpPr>
        <p:spPr bwMode="auto">
          <a:xfrm>
            <a:off x="8528050" y="2014538"/>
            <a:ext cx="0" cy="558800"/>
          </a:xfrm>
          <a:prstGeom prst="line">
            <a:avLst/>
          </a:prstGeom>
          <a:noFill/>
          <a:ln w="38100">
            <a:solidFill>
              <a:schemeClr val="tx1"/>
            </a:solidFill>
            <a:round/>
            <a:headEnd/>
            <a:tailEnd/>
          </a:ln>
          <a:effectLst/>
        </p:spPr>
        <p:txBody>
          <a:bodyPr wrap="none" anchor="ctr"/>
          <a:lstStyle/>
          <a:p>
            <a:endParaRPr lang="zh-CN" altLang="en-US"/>
          </a:p>
        </p:txBody>
      </p:sp>
      <p:sp useBgFill="1">
        <p:nvSpPr>
          <p:cNvPr id="96263" name="Oval 7"/>
          <p:cNvSpPr>
            <a:spLocks noChangeArrowheads="1"/>
          </p:cNvSpPr>
          <p:nvPr/>
        </p:nvSpPr>
        <p:spPr bwMode="auto">
          <a:xfrm>
            <a:off x="8820150" y="1862138"/>
            <a:ext cx="850900" cy="279400"/>
          </a:xfrm>
          <a:prstGeom prst="ellipse">
            <a:avLst/>
          </a:prstGeom>
          <a:ln w="38100">
            <a:solidFill>
              <a:srgbClr val="00FF00"/>
            </a:solidFill>
            <a:round/>
            <a:headEnd/>
            <a:tailEnd/>
          </a:ln>
          <a:effectLst/>
        </p:spPr>
        <p:txBody>
          <a:bodyPr wrap="none" anchor="ctr"/>
          <a:lstStyle/>
          <a:p>
            <a:endParaRPr lang="zh-CN" altLang="en-US"/>
          </a:p>
        </p:txBody>
      </p:sp>
      <p:sp useBgFill="1">
        <p:nvSpPr>
          <p:cNvPr id="96264" name="Oval 8"/>
          <p:cNvSpPr>
            <a:spLocks noChangeArrowheads="1"/>
          </p:cNvSpPr>
          <p:nvPr/>
        </p:nvSpPr>
        <p:spPr bwMode="auto">
          <a:xfrm>
            <a:off x="8820150" y="2459038"/>
            <a:ext cx="850900" cy="279400"/>
          </a:xfrm>
          <a:prstGeom prst="ellipse">
            <a:avLst/>
          </a:prstGeom>
          <a:ln w="38100">
            <a:solidFill>
              <a:srgbClr val="00FF00"/>
            </a:solidFill>
            <a:round/>
            <a:headEnd/>
            <a:tailEnd/>
          </a:ln>
          <a:effectLst/>
        </p:spPr>
        <p:txBody>
          <a:bodyPr wrap="none" anchor="ctr"/>
          <a:lstStyle/>
          <a:p>
            <a:endParaRPr lang="zh-CN" altLang="en-US"/>
          </a:p>
        </p:txBody>
      </p:sp>
      <p:sp>
        <p:nvSpPr>
          <p:cNvPr id="96265" name="Line 9"/>
          <p:cNvSpPr>
            <a:spLocks noChangeShapeType="1"/>
          </p:cNvSpPr>
          <p:nvPr/>
        </p:nvSpPr>
        <p:spPr bwMode="auto">
          <a:xfrm>
            <a:off x="8807450" y="2039938"/>
            <a:ext cx="0" cy="558800"/>
          </a:xfrm>
          <a:prstGeom prst="line">
            <a:avLst/>
          </a:prstGeom>
          <a:noFill/>
          <a:ln w="38100">
            <a:solidFill>
              <a:srgbClr val="00FF00"/>
            </a:solidFill>
            <a:round/>
            <a:headEnd/>
            <a:tailEnd/>
          </a:ln>
          <a:effectLst/>
        </p:spPr>
        <p:txBody>
          <a:bodyPr wrap="none" anchor="ctr"/>
          <a:lstStyle/>
          <a:p>
            <a:endParaRPr lang="zh-CN" altLang="en-US"/>
          </a:p>
        </p:txBody>
      </p:sp>
      <p:sp>
        <p:nvSpPr>
          <p:cNvPr id="96266" name="Line 10"/>
          <p:cNvSpPr>
            <a:spLocks noChangeShapeType="1"/>
          </p:cNvSpPr>
          <p:nvPr/>
        </p:nvSpPr>
        <p:spPr bwMode="auto">
          <a:xfrm>
            <a:off x="9683750" y="2014538"/>
            <a:ext cx="0" cy="558800"/>
          </a:xfrm>
          <a:prstGeom prst="line">
            <a:avLst/>
          </a:prstGeom>
          <a:noFill/>
          <a:ln w="38100">
            <a:solidFill>
              <a:srgbClr val="00FF00"/>
            </a:solidFill>
            <a:round/>
            <a:headEnd/>
            <a:tailEnd/>
          </a:ln>
          <a:effectLst/>
        </p:spPr>
        <p:txBody>
          <a:bodyPr wrap="none" anchor="ctr"/>
          <a:lstStyle/>
          <a:p>
            <a:endParaRPr lang="zh-CN" altLang="en-US"/>
          </a:p>
        </p:txBody>
      </p:sp>
      <p:sp>
        <p:nvSpPr>
          <p:cNvPr id="96267" name="Rectangle 11"/>
          <p:cNvSpPr>
            <a:spLocks noChangeArrowheads="1"/>
          </p:cNvSpPr>
          <p:nvPr/>
        </p:nvSpPr>
        <p:spPr bwMode="auto">
          <a:xfrm>
            <a:off x="7397750" y="1608138"/>
            <a:ext cx="2628900" cy="1511300"/>
          </a:xfrm>
          <a:prstGeom prst="rect">
            <a:avLst/>
          </a:prstGeom>
          <a:noFill/>
          <a:ln w="25400">
            <a:solidFill>
              <a:schemeClr val="tx1"/>
            </a:solidFill>
            <a:miter lim="800000"/>
            <a:headEnd/>
            <a:tailEnd/>
          </a:ln>
          <a:effectLst/>
        </p:spPr>
        <p:txBody>
          <a:bodyPr wrap="none" anchor="ctr"/>
          <a:lstStyle/>
          <a:p>
            <a:endParaRPr lang="zh-CN" altLang="en-US"/>
          </a:p>
        </p:txBody>
      </p:sp>
      <p:sp useBgFill="1">
        <p:nvSpPr>
          <p:cNvPr id="96268" name="Oval 12"/>
          <p:cNvSpPr>
            <a:spLocks noChangeArrowheads="1"/>
          </p:cNvSpPr>
          <p:nvPr/>
        </p:nvSpPr>
        <p:spPr bwMode="auto">
          <a:xfrm>
            <a:off x="2635250" y="1836738"/>
            <a:ext cx="850900" cy="279400"/>
          </a:xfrm>
          <a:prstGeom prst="ellipse">
            <a:avLst/>
          </a:prstGeom>
          <a:ln w="38100">
            <a:solidFill>
              <a:schemeClr val="tx1"/>
            </a:solidFill>
            <a:round/>
            <a:headEnd/>
            <a:tailEnd/>
          </a:ln>
          <a:effectLst/>
        </p:spPr>
        <p:txBody>
          <a:bodyPr wrap="none" anchor="ctr"/>
          <a:lstStyle/>
          <a:p>
            <a:endParaRPr lang="zh-CN" altLang="en-US"/>
          </a:p>
        </p:txBody>
      </p:sp>
      <p:sp useBgFill="1">
        <p:nvSpPr>
          <p:cNvPr id="96269" name="Oval 13"/>
          <p:cNvSpPr>
            <a:spLocks noChangeArrowheads="1"/>
          </p:cNvSpPr>
          <p:nvPr/>
        </p:nvSpPr>
        <p:spPr bwMode="auto">
          <a:xfrm>
            <a:off x="2635250" y="2433638"/>
            <a:ext cx="850900" cy="279400"/>
          </a:xfrm>
          <a:prstGeom prst="ellipse">
            <a:avLst/>
          </a:prstGeom>
          <a:ln w="38100">
            <a:solidFill>
              <a:schemeClr val="tx1"/>
            </a:solidFill>
            <a:round/>
            <a:headEnd/>
            <a:tailEnd/>
          </a:ln>
          <a:effectLst/>
        </p:spPr>
        <p:txBody>
          <a:bodyPr wrap="none" anchor="ctr"/>
          <a:lstStyle/>
          <a:p>
            <a:endParaRPr lang="zh-CN" altLang="en-US"/>
          </a:p>
        </p:txBody>
      </p:sp>
      <p:sp>
        <p:nvSpPr>
          <p:cNvPr id="96270" name="Line 14"/>
          <p:cNvSpPr>
            <a:spLocks noChangeShapeType="1"/>
          </p:cNvSpPr>
          <p:nvPr/>
        </p:nvSpPr>
        <p:spPr bwMode="auto">
          <a:xfrm>
            <a:off x="2622550" y="2014538"/>
            <a:ext cx="0" cy="558800"/>
          </a:xfrm>
          <a:prstGeom prst="line">
            <a:avLst/>
          </a:prstGeom>
          <a:noFill/>
          <a:ln w="38100">
            <a:solidFill>
              <a:schemeClr val="tx1"/>
            </a:solidFill>
            <a:round/>
            <a:headEnd/>
            <a:tailEnd/>
          </a:ln>
          <a:effectLst/>
        </p:spPr>
        <p:txBody>
          <a:bodyPr wrap="none" anchor="ctr"/>
          <a:lstStyle/>
          <a:p>
            <a:endParaRPr lang="zh-CN" altLang="en-US"/>
          </a:p>
        </p:txBody>
      </p:sp>
      <p:sp>
        <p:nvSpPr>
          <p:cNvPr id="96271" name="Line 15"/>
          <p:cNvSpPr>
            <a:spLocks noChangeShapeType="1"/>
          </p:cNvSpPr>
          <p:nvPr/>
        </p:nvSpPr>
        <p:spPr bwMode="auto">
          <a:xfrm>
            <a:off x="3498850" y="1989138"/>
            <a:ext cx="0" cy="558800"/>
          </a:xfrm>
          <a:prstGeom prst="line">
            <a:avLst/>
          </a:prstGeom>
          <a:noFill/>
          <a:ln w="38100">
            <a:solidFill>
              <a:schemeClr val="tx1"/>
            </a:solidFill>
            <a:round/>
            <a:headEnd/>
            <a:tailEnd/>
          </a:ln>
          <a:effectLst/>
        </p:spPr>
        <p:txBody>
          <a:bodyPr wrap="none" anchor="ctr"/>
          <a:lstStyle/>
          <a:p>
            <a:endParaRPr lang="zh-CN" altLang="en-US"/>
          </a:p>
        </p:txBody>
      </p:sp>
      <p:sp useBgFill="1">
        <p:nvSpPr>
          <p:cNvPr id="96272" name="Oval 16"/>
          <p:cNvSpPr>
            <a:spLocks noChangeArrowheads="1"/>
          </p:cNvSpPr>
          <p:nvPr/>
        </p:nvSpPr>
        <p:spPr bwMode="auto">
          <a:xfrm>
            <a:off x="3790950" y="1836738"/>
            <a:ext cx="850900" cy="279400"/>
          </a:xfrm>
          <a:prstGeom prst="ellipse">
            <a:avLst/>
          </a:prstGeom>
          <a:ln w="38100">
            <a:solidFill>
              <a:srgbClr val="00FF00"/>
            </a:solidFill>
            <a:round/>
            <a:headEnd/>
            <a:tailEnd/>
          </a:ln>
          <a:effectLst/>
        </p:spPr>
        <p:txBody>
          <a:bodyPr wrap="none" anchor="ctr"/>
          <a:lstStyle/>
          <a:p>
            <a:endParaRPr lang="zh-CN" altLang="en-US"/>
          </a:p>
        </p:txBody>
      </p:sp>
      <p:sp useBgFill="1">
        <p:nvSpPr>
          <p:cNvPr id="96273" name="Oval 17"/>
          <p:cNvSpPr>
            <a:spLocks noChangeArrowheads="1"/>
          </p:cNvSpPr>
          <p:nvPr/>
        </p:nvSpPr>
        <p:spPr bwMode="auto">
          <a:xfrm>
            <a:off x="3790950" y="2433638"/>
            <a:ext cx="850900" cy="279400"/>
          </a:xfrm>
          <a:prstGeom prst="ellipse">
            <a:avLst/>
          </a:prstGeom>
          <a:ln w="38100">
            <a:solidFill>
              <a:srgbClr val="00FF00"/>
            </a:solidFill>
            <a:round/>
            <a:headEnd/>
            <a:tailEnd/>
          </a:ln>
          <a:effectLst/>
        </p:spPr>
        <p:txBody>
          <a:bodyPr wrap="none" anchor="ctr"/>
          <a:lstStyle/>
          <a:p>
            <a:endParaRPr lang="zh-CN" altLang="en-US"/>
          </a:p>
        </p:txBody>
      </p:sp>
      <p:sp>
        <p:nvSpPr>
          <p:cNvPr id="96274" name="Line 18"/>
          <p:cNvSpPr>
            <a:spLocks noChangeShapeType="1"/>
          </p:cNvSpPr>
          <p:nvPr/>
        </p:nvSpPr>
        <p:spPr bwMode="auto">
          <a:xfrm>
            <a:off x="3778250" y="2014538"/>
            <a:ext cx="0" cy="558800"/>
          </a:xfrm>
          <a:prstGeom prst="line">
            <a:avLst/>
          </a:prstGeom>
          <a:noFill/>
          <a:ln w="38100">
            <a:solidFill>
              <a:srgbClr val="00FF00"/>
            </a:solidFill>
            <a:round/>
            <a:headEnd/>
            <a:tailEnd/>
          </a:ln>
          <a:effectLst/>
        </p:spPr>
        <p:txBody>
          <a:bodyPr wrap="none" anchor="ctr"/>
          <a:lstStyle/>
          <a:p>
            <a:endParaRPr lang="zh-CN" altLang="en-US"/>
          </a:p>
        </p:txBody>
      </p:sp>
      <p:sp>
        <p:nvSpPr>
          <p:cNvPr id="96275" name="Line 19"/>
          <p:cNvSpPr>
            <a:spLocks noChangeShapeType="1"/>
          </p:cNvSpPr>
          <p:nvPr/>
        </p:nvSpPr>
        <p:spPr bwMode="auto">
          <a:xfrm>
            <a:off x="4654550" y="1989138"/>
            <a:ext cx="0" cy="558800"/>
          </a:xfrm>
          <a:prstGeom prst="line">
            <a:avLst/>
          </a:prstGeom>
          <a:noFill/>
          <a:ln w="38100">
            <a:solidFill>
              <a:srgbClr val="00FF00"/>
            </a:solidFill>
            <a:round/>
            <a:headEnd/>
            <a:tailEnd/>
          </a:ln>
          <a:effectLst/>
        </p:spPr>
        <p:txBody>
          <a:bodyPr wrap="none" anchor="ctr"/>
          <a:lstStyle/>
          <a:p>
            <a:endParaRPr lang="zh-CN" altLang="en-US"/>
          </a:p>
        </p:txBody>
      </p:sp>
      <p:sp>
        <p:nvSpPr>
          <p:cNvPr id="96276" name="Rectangle 20"/>
          <p:cNvSpPr>
            <a:spLocks noChangeArrowheads="1"/>
          </p:cNvSpPr>
          <p:nvPr/>
        </p:nvSpPr>
        <p:spPr bwMode="auto">
          <a:xfrm>
            <a:off x="2368550" y="1582738"/>
            <a:ext cx="2628900" cy="1511300"/>
          </a:xfrm>
          <a:prstGeom prst="rect">
            <a:avLst/>
          </a:prstGeom>
          <a:noFill/>
          <a:ln w="25400">
            <a:solidFill>
              <a:schemeClr val="tx1"/>
            </a:solidFill>
            <a:miter lim="800000"/>
            <a:headEnd/>
            <a:tailEnd/>
          </a:ln>
          <a:effectLst/>
        </p:spPr>
        <p:txBody>
          <a:bodyPr wrap="none" anchor="ctr"/>
          <a:lstStyle/>
          <a:p>
            <a:endParaRPr lang="zh-CN" altLang="en-US"/>
          </a:p>
        </p:txBody>
      </p:sp>
      <p:sp>
        <p:nvSpPr>
          <p:cNvPr id="148501" name="Rectangle 21"/>
          <p:cNvSpPr>
            <a:spLocks noChangeArrowheads="1"/>
          </p:cNvSpPr>
          <p:nvPr/>
        </p:nvSpPr>
        <p:spPr bwMode="auto">
          <a:xfrm>
            <a:off x="2309786" y="3143250"/>
            <a:ext cx="7572428" cy="3044423"/>
          </a:xfrm>
          <a:prstGeom prst="rect">
            <a:avLst/>
          </a:prstGeom>
          <a:noFill/>
          <a:ln w="12700">
            <a:noFill/>
            <a:miter lim="800000"/>
            <a:headEnd/>
            <a:tailEnd/>
          </a:ln>
          <a:effectLst/>
        </p:spPr>
        <p:txBody>
          <a:bodyPr wrap="square" lIns="90487" tIns="44450" rIns="90487" bIns="44450">
            <a:spAutoFit/>
          </a:bodyPr>
          <a:lstStyle/>
          <a:p>
            <a:pPr eaLnBrk="0" hangingPunct="0"/>
            <a:r>
              <a:rPr lang="en-US" altLang="zh-CN" sz="2800" b="1" dirty="0">
                <a:latin typeface="Helvetica" pitchFamily="34" charset="0"/>
              </a:rPr>
              <a:t>• </a:t>
            </a:r>
            <a:r>
              <a:rPr lang="en-US" altLang="zh-CN" sz="2400" dirty="0">
                <a:latin typeface="Times New Roman" pitchFamily="18" charset="0"/>
                <a:cs typeface="Times New Roman" pitchFamily="18" charset="0"/>
              </a:rPr>
              <a:t>Each disk is fully duplicated onto its “</a:t>
            </a:r>
            <a:r>
              <a:rPr lang="en-US" altLang="zh-CN" sz="2400" u="sng" dirty="0">
                <a:solidFill>
                  <a:srgbClr val="FF0000"/>
                </a:solidFill>
                <a:latin typeface="Times New Roman" pitchFamily="18" charset="0"/>
                <a:cs typeface="Times New Roman" pitchFamily="18" charset="0"/>
              </a:rPr>
              <a:t>mirror</a:t>
            </a:r>
            <a:r>
              <a:rPr lang="en-US" altLang="zh-CN" sz="2400" dirty="0">
                <a:latin typeface="Times New Roman" pitchFamily="18" charset="0"/>
                <a:cs typeface="Times New Roman" pitchFamily="18" charset="0"/>
              </a:rPr>
              <a:t>”</a:t>
            </a:r>
          </a:p>
          <a:p>
            <a:pPr eaLnBrk="0" hangingPunct="0"/>
            <a:r>
              <a:rPr lang="en-US" altLang="zh-CN" sz="2400" dirty="0">
                <a:latin typeface="Times New Roman" pitchFamily="18" charset="0"/>
                <a:cs typeface="Times New Roman" pitchFamily="18" charset="0"/>
              </a:rPr>
              <a:t>      Very high availability can be achieved</a:t>
            </a:r>
          </a:p>
          <a:p>
            <a:pPr eaLnBrk="0" hangingPunct="0"/>
            <a:r>
              <a:rPr lang="en-US" altLang="zh-CN" sz="2400" dirty="0">
                <a:latin typeface="Times New Roman" pitchFamily="18" charset="0"/>
                <a:cs typeface="Times New Roman" pitchFamily="18" charset="0"/>
              </a:rPr>
              <a:t>• Bandwidth sacrifice on write:</a:t>
            </a:r>
          </a:p>
          <a:p>
            <a:pPr eaLnBrk="0" hangingPunct="0"/>
            <a:r>
              <a:rPr lang="en-US" altLang="zh-CN" sz="2400" dirty="0">
                <a:latin typeface="Times New Roman" pitchFamily="18" charset="0"/>
                <a:cs typeface="Times New Roman" pitchFamily="18" charset="0"/>
              </a:rPr>
              <a:t>      Logical write = two physical writes</a:t>
            </a:r>
          </a:p>
          <a:p>
            <a:pPr eaLnBrk="0" hangingPunct="0"/>
            <a:r>
              <a:rPr lang="en-US" altLang="zh-CN" sz="2400" dirty="0">
                <a:latin typeface="Times New Roman" pitchFamily="18" charset="0"/>
                <a:cs typeface="Times New Roman" pitchFamily="18" charset="0"/>
              </a:rPr>
              <a:t>       Reads may be optimized</a:t>
            </a:r>
          </a:p>
          <a:p>
            <a:pPr eaLnBrk="0" hangingPunct="0"/>
            <a:r>
              <a:rPr lang="en-US" altLang="zh-CN" sz="2400" dirty="0">
                <a:latin typeface="Times New Roman" pitchFamily="18" charset="0"/>
                <a:cs typeface="Times New Roman" pitchFamily="18" charset="0"/>
              </a:rPr>
              <a:t>• Most expensive solution: 100% capacity overhead</a:t>
            </a:r>
          </a:p>
          <a:p>
            <a:pPr eaLnBrk="0" hangingPunct="0"/>
            <a:endParaRPr lang="en-US" altLang="zh-CN" sz="2400" b="1" dirty="0">
              <a:latin typeface="Helvetica" pitchFamily="34" charset="0"/>
            </a:endParaRPr>
          </a:p>
          <a:p>
            <a:pPr eaLnBrk="0" hangingPunct="0">
              <a:buFontTx/>
              <a:buChar char="•"/>
            </a:pPr>
            <a:r>
              <a:rPr lang="en-US" altLang="zh-CN" b="1" dirty="0">
                <a:latin typeface="Helvetica" pitchFamily="34" charset="0"/>
              </a:rPr>
              <a:t> RAID 2</a:t>
            </a:r>
            <a:r>
              <a:rPr lang="zh-CN" altLang="en-US" b="1" dirty="0">
                <a:latin typeface="Helvetica" pitchFamily="34" charset="0"/>
              </a:rPr>
              <a:t>不用了</a:t>
            </a:r>
            <a:endParaRPr lang="en-US" altLang="zh-CN" b="1" dirty="0">
              <a:latin typeface="Helvetica" pitchFamily="34" charset="0"/>
            </a:endParaRPr>
          </a:p>
        </p:txBody>
      </p:sp>
      <p:sp>
        <p:nvSpPr>
          <p:cNvPr id="96278" name="Oval 22"/>
          <p:cNvSpPr>
            <a:spLocks noChangeArrowheads="1"/>
          </p:cNvSpPr>
          <p:nvPr/>
        </p:nvSpPr>
        <p:spPr bwMode="auto">
          <a:xfrm>
            <a:off x="5556250" y="2255838"/>
            <a:ext cx="127000" cy="1270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96279" name="Oval 23"/>
          <p:cNvSpPr>
            <a:spLocks noChangeArrowheads="1"/>
          </p:cNvSpPr>
          <p:nvPr/>
        </p:nvSpPr>
        <p:spPr bwMode="auto">
          <a:xfrm>
            <a:off x="5988050" y="2255838"/>
            <a:ext cx="127000" cy="1270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96280" name="Oval 24"/>
          <p:cNvSpPr>
            <a:spLocks noChangeArrowheads="1"/>
          </p:cNvSpPr>
          <p:nvPr/>
        </p:nvSpPr>
        <p:spPr bwMode="auto">
          <a:xfrm>
            <a:off x="6407150" y="2255838"/>
            <a:ext cx="127000" cy="127000"/>
          </a:xfrm>
          <a:prstGeom prst="ellipse">
            <a:avLst/>
          </a:prstGeom>
          <a:solidFill>
            <a:schemeClr val="accent1"/>
          </a:solidFill>
          <a:ln w="25400">
            <a:solidFill>
              <a:schemeClr val="tx1"/>
            </a:solidFill>
            <a:round/>
            <a:headEnd/>
            <a:tailEnd/>
          </a:ln>
          <a:effectLst/>
        </p:spPr>
        <p:txBody>
          <a:bodyPr wrap="none" anchor="ctr"/>
          <a:lstStyle/>
          <a:p>
            <a:endParaRPr lang="zh-CN" altLang="en-US"/>
          </a:p>
        </p:txBody>
      </p:sp>
      <p:sp>
        <p:nvSpPr>
          <p:cNvPr id="96281" name="Line 25"/>
          <p:cNvSpPr>
            <a:spLocks noChangeShapeType="1"/>
          </p:cNvSpPr>
          <p:nvPr/>
        </p:nvSpPr>
        <p:spPr bwMode="auto">
          <a:xfrm flipH="1">
            <a:off x="5029200" y="1868488"/>
            <a:ext cx="381000" cy="24765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96282" name="Rectangle 26"/>
          <p:cNvSpPr>
            <a:spLocks noChangeArrowheads="1"/>
          </p:cNvSpPr>
          <p:nvPr/>
        </p:nvSpPr>
        <p:spPr bwMode="auto">
          <a:xfrm>
            <a:off x="5257801" y="1411289"/>
            <a:ext cx="1666875" cy="815975"/>
          </a:xfrm>
          <a:prstGeom prst="rect">
            <a:avLst/>
          </a:prstGeom>
          <a:noFill/>
          <a:ln w="12700">
            <a:noFill/>
            <a:miter lim="800000"/>
            <a:headEnd/>
            <a:tailEnd/>
          </a:ln>
          <a:effectLst/>
        </p:spPr>
        <p:txBody>
          <a:bodyPr wrap="none" lIns="90487" tIns="44450" rIns="90487" bIns="44450">
            <a:spAutoFit/>
          </a:bodyPr>
          <a:lstStyle/>
          <a:p>
            <a:pPr algn="ctr" eaLnBrk="0" hangingPunct="0">
              <a:lnSpc>
                <a:spcPct val="85000"/>
              </a:lnSpc>
            </a:pPr>
            <a:r>
              <a:rPr lang="en-US" altLang="zh-CN" sz="2800" b="1" dirty="0">
                <a:latin typeface="Helvetica" pitchFamily="34" charset="0"/>
              </a:rPr>
              <a:t>recovery</a:t>
            </a:r>
          </a:p>
          <a:p>
            <a:pPr algn="ctr" eaLnBrk="0" hangingPunct="0">
              <a:lnSpc>
                <a:spcPct val="85000"/>
              </a:lnSpc>
            </a:pPr>
            <a:r>
              <a:rPr lang="en-US" altLang="zh-CN" sz="2800" b="1" dirty="0">
                <a:latin typeface="Helvetica" pitchFamily="34" charset="0"/>
              </a:rPr>
              <a:t>group</a:t>
            </a:r>
            <a:endParaRPr lang="en-US" altLang="zh-CN" b="1" dirty="0">
              <a:latin typeface="Helvetica" pitchFamily="34" charset="0"/>
            </a:endParaRPr>
          </a:p>
        </p:txBody>
      </p:sp>
      <p:sp>
        <p:nvSpPr>
          <p:cNvPr id="96283" name="Line 27"/>
          <p:cNvSpPr>
            <a:spLocks noChangeShapeType="1"/>
          </p:cNvSpPr>
          <p:nvPr/>
        </p:nvSpPr>
        <p:spPr bwMode="auto">
          <a:xfrm>
            <a:off x="6934200" y="1944688"/>
            <a:ext cx="457200" cy="228600"/>
          </a:xfrm>
          <a:prstGeom prst="line">
            <a:avLst/>
          </a:prstGeom>
          <a:noFill/>
          <a:ln w="28575">
            <a:solidFill>
              <a:schemeClr val="tx1"/>
            </a:solidFill>
            <a:round/>
            <a:headEnd/>
            <a:tailEnd type="triangle" w="med" len="med"/>
          </a:ln>
          <a:effectLst/>
        </p:spPr>
        <p:txBody>
          <a:bodyPr wrap="none" anchor="ctr"/>
          <a:lstStyle/>
          <a:p>
            <a:endParaRPr lang="zh-CN" altLang="en-US"/>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5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5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5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85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85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850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85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1"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467000" y="93665"/>
            <a:ext cx="7553300" cy="962024"/>
          </a:xfrm>
        </p:spPr>
        <p:txBody>
          <a:bodyPr vert="horz" wrap="square" lIns="90487" tIns="45720" rIns="90487" bIns="45720" numCol="1" anchor="ctr" anchorCtr="0" compatLnSpc="1">
            <a:prstTxWarp prst="textNoShape">
              <a:avLst/>
            </a:prstTxWarp>
          </a:bodyPr>
          <a:lstStyle/>
          <a:p>
            <a:pPr eaLnBrk="1" hangingPunct="1">
              <a:defRPr/>
            </a:pPr>
            <a:r>
              <a:rPr lang="en-US" altLang="zh-CN" sz="3200" b="1" dirty="0">
                <a:solidFill>
                  <a:schemeClr val="accent1"/>
                </a:solidFill>
              </a:rPr>
              <a:t>RAID 3</a:t>
            </a:r>
            <a:r>
              <a:rPr lang="en-US" altLang="zh-CN" sz="3200" dirty="0">
                <a:solidFill>
                  <a:srgbClr val="FC0128"/>
                </a:solidFill>
              </a:rPr>
              <a:t>: Bit-Interleaved Parity Disk</a:t>
            </a:r>
          </a:p>
        </p:txBody>
      </p:sp>
      <p:grpSp>
        <p:nvGrpSpPr>
          <p:cNvPr id="149507" name="Group 3"/>
          <p:cNvGrpSpPr>
            <a:grpSpLocks/>
          </p:cNvGrpSpPr>
          <p:nvPr/>
        </p:nvGrpSpPr>
        <p:grpSpPr bwMode="auto">
          <a:xfrm>
            <a:off x="5168900" y="1522413"/>
            <a:ext cx="4851400" cy="1219200"/>
            <a:chOff x="2296" y="780"/>
            <a:chExt cx="3056" cy="768"/>
          </a:xfrm>
        </p:grpSpPr>
        <p:sp useBgFill="1">
          <p:nvSpPr>
            <p:cNvPr id="97303" name="Oval 4"/>
            <p:cNvSpPr>
              <a:spLocks noChangeArrowheads="1"/>
            </p:cNvSpPr>
            <p:nvPr/>
          </p:nvSpPr>
          <p:spPr bwMode="auto">
            <a:xfrm>
              <a:off x="2472" y="876"/>
              <a:ext cx="536" cy="176"/>
            </a:xfrm>
            <a:prstGeom prst="ellipse">
              <a:avLst/>
            </a:prstGeom>
            <a:ln w="38100">
              <a:solidFill>
                <a:schemeClr val="tx1"/>
              </a:solidFill>
              <a:round/>
              <a:headEnd/>
              <a:tailEnd/>
            </a:ln>
            <a:effectLst/>
          </p:spPr>
          <p:txBody>
            <a:bodyPr wrap="none" anchor="ctr"/>
            <a:lstStyle/>
            <a:p>
              <a:endParaRPr lang="zh-CN" altLang="en-US"/>
            </a:p>
          </p:txBody>
        </p:sp>
        <p:sp useBgFill="1">
          <p:nvSpPr>
            <p:cNvPr id="97304" name="Oval 5"/>
            <p:cNvSpPr>
              <a:spLocks noChangeArrowheads="1"/>
            </p:cNvSpPr>
            <p:nvPr/>
          </p:nvSpPr>
          <p:spPr bwMode="auto">
            <a:xfrm>
              <a:off x="2472" y="1252"/>
              <a:ext cx="536" cy="176"/>
            </a:xfrm>
            <a:prstGeom prst="ellipse">
              <a:avLst/>
            </a:prstGeom>
            <a:ln w="38100">
              <a:solidFill>
                <a:schemeClr val="tx1"/>
              </a:solidFill>
              <a:round/>
              <a:headEnd/>
              <a:tailEnd/>
            </a:ln>
            <a:effectLst/>
          </p:spPr>
          <p:txBody>
            <a:bodyPr wrap="none" anchor="ctr"/>
            <a:lstStyle/>
            <a:p>
              <a:endParaRPr lang="zh-CN" altLang="en-US"/>
            </a:p>
          </p:txBody>
        </p:sp>
        <p:sp>
          <p:nvSpPr>
            <p:cNvPr id="97305" name="Line 6"/>
            <p:cNvSpPr>
              <a:spLocks noChangeShapeType="1"/>
            </p:cNvSpPr>
            <p:nvPr/>
          </p:nvSpPr>
          <p:spPr bwMode="auto">
            <a:xfrm>
              <a:off x="2464" y="988"/>
              <a:ext cx="0" cy="352"/>
            </a:xfrm>
            <a:prstGeom prst="line">
              <a:avLst/>
            </a:prstGeom>
            <a:noFill/>
            <a:ln w="38100">
              <a:solidFill>
                <a:schemeClr val="tx1"/>
              </a:solidFill>
              <a:round/>
              <a:headEnd/>
              <a:tailEnd/>
            </a:ln>
            <a:effectLst/>
          </p:spPr>
          <p:txBody>
            <a:bodyPr wrap="none" anchor="ctr"/>
            <a:lstStyle/>
            <a:p>
              <a:endParaRPr lang="zh-CN" altLang="en-US"/>
            </a:p>
          </p:txBody>
        </p:sp>
        <p:sp>
          <p:nvSpPr>
            <p:cNvPr id="97306" name="Line 7"/>
            <p:cNvSpPr>
              <a:spLocks noChangeShapeType="1"/>
            </p:cNvSpPr>
            <p:nvPr/>
          </p:nvSpPr>
          <p:spPr bwMode="auto">
            <a:xfrm>
              <a:off x="3016" y="972"/>
              <a:ext cx="0" cy="352"/>
            </a:xfrm>
            <a:prstGeom prst="line">
              <a:avLst/>
            </a:prstGeom>
            <a:noFill/>
            <a:ln w="38100">
              <a:solidFill>
                <a:schemeClr val="tx1"/>
              </a:solidFill>
              <a:round/>
              <a:headEnd/>
              <a:tailEnd/>
            </a:ln>
            <a:effectLst/>
          </p:spPr>
          <p:txBody>
            <a:bodyPr wrap="none" anchor="ctr"/>
            <a:lstStyle/>
            <a:p>
              <a:endParaRPr lang="zh-CN" altLang="en-US"/>
            </a:p>
          </p:txBody>
        </p:sp>
        <p:sp useBgFill="1">
          <p:nvSpPr>
            <p:cNvPr id="97307" name="Oval 8"/>
            <p:cNvSpPr>
              <a:spLocks noChangeArrowheads="1"/>
            </p:cNvSpPr>
            <p:nvPr/>
          </p:nvSpPr>
          <p:spPr bwMode="auto">
            <a:xfrm>
              <a:off x="3200" y="876"/>
              <a:ext cx="536" cy="176"/>
            </a:xfrm>
            <a:prstGeom prst="ellipse">
              <a:avLst/>
            </a:prstGeom>
            <a:ln w="38100">
              <a:solidFill>
                <a:schemeClr val="tx1"/>
              </a:solidFill>
              <a:round/>
              <a:headEnd/>
              <a:tailEnd/>
            </a:ln>
            <a:effectLst/>
          </p:spPr>
          <p:txBody>
            <a:bodyPr wrap="none" anchor="ctr"/>
            <a:lstStyle/>
            <a:p>
              <a:endParaRPr lang="zh-CN" altLang="en-US"/>
            </a:p>
          </p:txBody>
        </p:sp>
        <p:sp useBgFill="1">
          <p:nvSpPr>
            <p:cNvPr id="97308" name="Oval 9"/>
            <p:cNvSpPr>
              <a:spLocks noChangeArrowheads="1"/>
            </p:cNvSpPr>
            <p:nvPr/>
          </p:nvSpPr>
          <p:spPr bwMode="auto">
            <a:xfrm>
              <a:off x="3200" y="1252"/>
              <a:ext cx="536" cy="176"/>
            </a:xfrm>
            <a:prstGeom prst="ellipse">
              <a:avLst/>
            </a:prstGeom>
            <a:ln w="38100">
              <a:solidFill>
                <a:schemeClr val="tx1"/>
              </a:solidFill>
              <a:round/>
              <a:headEnd/>
              <a:tailEnd/>
            </a:ln>
            <a:effectLst/>
          </p:spPr>
          <p:txBody>
            <a:bodyPr wrap="none" anchor="ctr"/>
            <a:lstStyle/>
            <a:p>
              <a:endParaRPr lang="zh-CN" altLang="en-US"/>
            </a:p>
          </p:txBody>
        </p:sp>
        <p:sp>
          <p:nvSpPr>
            <p:cNvPr id="97309" name="Line 10"/>
            <p:cNvSpPr>
              <a:spLocks noChangeShapeType="1"/>
            </p:cNvSpPr>
            <p:nvPr/>
          </p:nvSpPr>
          <p:spPr bwMode="auto">
            <a:xfrm>
              <a:off x="3192" y="988"/>
              <a:ext cx="0" cy="352"/>
            </a:xfrm>
            <a:prstGeom prst="line">
              <a:avLst/>
            </a:prstGeom>
            <a:noFill/>
            <a:ln w="38100">
              <a:solidFill>
                <a:schemeClr val="tx1"/>
              </a:solidFill>
              <a:round/>
              <a:headEnd/>
              <a:tailEnd/>
            </a:ln>
            <a:effectLst/>
          </p:spPr>
          <p:txBody>
            <a:bodyPr wrap="none" anchor="ctr"/>
            <a:lstStyle/>
            <a:p>
              <a:endParaRPr lang="zh-CN" altLang="en-US"/>
            </a:p>
          </p:txBody>
        </p:sp>
        <p:sp>
          <p:nvSpPr>
            <p:cNvPr id="97310" name="Line 11"/>
            <p:cNvSpPr>
              <a:spLocks noChangeShapeType="1"/>
            </p:cNvSpPr>
            <p:nvPr/>
          </p:nvSpPr>
          <p:spPr bwMode="auto">
            <a:xfrm>
              <a:off x="3744" y="972"/>
              <a:ext cx="0" cy="352"/>
            </a:xfrm>
            <a:prstGeom prst="line">
              <a:avLst/>
            </a:prstGeom>
            <a:noFill/>
            <a:ln w="38100">
              <a:solidFill>
                <a:schemeClr val="tx1"/>
              </a:solidFill>
              <a:round/>
              <a:headEnd/>
              <a:tailEnd/>
            </a:ln>
            <a:effectLst/>
          </p:spPr>
          <p:txBody>
            <a:bodyPr wrap="none" anchor="ctr"/>
            <a:lstStyle/>
            <a:p>
              <a:endParaRPr lang="zh-CN" altLang="en-US"/>
            </a:p>
          </p:txBody>
        </p:sp>
        <p:sp useBgFill="1">
          <p:nvSpPr>
            <p:cNvPr id="97311" name="Oval 12"/>
            <p:cNvSpPr>
              <a:spLocks noChangeArrowheads="1"/>
            </p:cNvSpPr>
            <p:nvPr/>
          </p:nvSpPr>
          <p:spPr bwMode="auto">
            <a:xfrm>
              <a:off x="3912" y="876"/>
              <a:ext cx="536" cy="176"/>
            </a:xfrm>
            <a:prstGeom prst="ellipse">
              <a:avLst/>
            </a:prstGeom>
            <a:ln w="38100">
              <a:solidFill>
                <a:schemeClr val="tx1"/>
              </a:solidFill>
              <a:round/>
              <a:headEnd/>
              <a:tailEnd/>
            </a:ln>
            <a:effectLst/>
          </p:spPr>
          <p:txBody>
            <a:bodyPr wrap="none" anchor="ctr"/>
            <a:lstStyle/>
            <a:p>
              <a:endParaRPr lang="zh-CN" altLang="en-US"/>
            </a:p>
          </p:txBody>
        </p:sp>
        <p:sp useBgFill="1">
          <p:nvSpPr>
            <p:cNvPr id="97312" name="Oval 13"/>
            <p:cNvSpPr>
              <a:spLocks noChangeArrowheads="1"/>
            </p:cNvSpPr>
            <p:nvPr/>
          </p:nvSpPr>
          <p:spPr bwMode="auto">
            <a:xfrm>
              <a:off x="3912" y="1252"/>
              <a:ext cx="536" cy="176"/>
            </a:xfrm>
            <a:prstGeom prst="ellipse">
              <a:avLst/>
            </a:prstGeom>
            <a:ln w="38100">
              <a:solidFill>
                <a:schemeClr val="tx1"/>
              </a:solidFill>
              <a:round/>
              <a:headEnd/>
              <a:tailEnd/>
            </a:ln>
            <a:effectLst/>
          </p:spPr>
          <p:txBody>
            <a:bodyPr wrap="none" anchor="ctr"/>
            <a:lstStyle/>
            <a:p>
              <a:endParaRPr lang="zh-CN" altLang="en-US"/>
            </a:p>
          </p:txBody>
        </p:sp>
        <p:sp>
          <p:nvSpPr>
            <p:cNvPr id="97313" name="Line 14"/>
            <p:cNvSpPr>
              <a:spLocks noChangeShapeType="1"/>
            </p:cNvSpPr>
            <p:nvPr/>
          </p:nvSpPr>
          <p:spPr bwMode="auto">
            <a:xfrm>
              <a:off x="3904" y="988"/>
              <a:ext cx="0" cy="352"/>
            </a:xfrm>
            <a:prstGeom prst="line">
              <a:avLst/>
            </a:prstGeom>
            <a:noFill/>
            <a:ln w="38100">
              <a:solidFill>
                <a:schemeClr val="tx1"/>
              </a:solidFill>
              <a:round/>
              <a:headEnd/>
              <a:tailEnd/>
            </a:ln>
            <a:effectLst/>
          </p:spPr>
          <p:txBody>
            <a:bodyPr wrap="none" anchor="ctr"/>
            <a:lstStyle/>
            <a:p>
              <a:endParaRPr lang="zh-CN" altLang="en-US"/>
            </a:p>
          </p:txBody>
        </p:sp>
        <p:sp>
          <p:nvSpPr>
            <p:cNvPr id="97314" name="Line 15"/>
            <p:cNvSpPr>
              <a:spLocks noChangeShapeType="1"/>
            </p:cNvSpPr>
            <p:nvPr/>
          </p:nvSpPr>
          <p:spPr bwMode="auto">
            <a:xfrm>
              <a:off x="4456" y="972"/>
              <a:ext cx="0" cy="352"/>
            </a:xfrm>
            <a:prstGeom prst="line">
              <a:avLst/>
            </a:prstGeom>
            <a:noFill/>
            <a:ln w="38100">
              <a:solidFill>
                <a:schemeClr val="tx1"/>
              </a:solidFill>
              <a:round/>
              <a:headEnd/>
              <a:tailEnd/>
            </a:ln>
            <a:effectLst/>
          </p:spPr>
          <p:txBody>
            <a:bodyPr wrap="none" anchor="ctr"/>
            <a:lstStyle/>
            <a:p>
              <a:endParaRPr lang="zh-CN" altLang="en-US"/>
            </a:p>
          </p:txBody>
        </p:sp>
        <p:sp useBgFill="1">
          <p:nvSpPr>
            <p:cNvPr id="97315" name="Oval 16"/>
            <p:cNvSpPr>
              <a:spLocks noChangeArrowheads="1"/>
            </p:cNvSpPr>
            <p:nvPr/>
          </p:nvSpPr>
          <p:spPr bwMode="auto">
            <a:xfrm>
              <a:off x="4640" y="876"/>
              <a:ext cx="536" cy="176"/>
            </a:xfrm>
            <a:prstGeom prst="ellipse">
              <a:avLst/>
            </a:prstGeom>
            <a:ln w="38100">
              <a:solidFill>
                <a:srgbClr val="00FF00"/>
              </a:solidFill>
              <a:round/>
              <a:headEnd/>
              <a:tailEnd/>
            </a:ln>
            <a:effectLst/>
          </p:spPr>
          <p:txBody>
            <a:bodyPr wrap="none" anchor="ctr"/>
            <a:lstStyle/>
            <a:p>
              <a:endParaRPr lang="zh-CN" altLang="en-US"/>
            </a:p>
          </p:txBody>
        </p:sp>
        <p:sp useBgFill="1">
          <p:nvSpPr>
            <p:cNvPr id="97316" name="Oval 17"/>
            <p:cNvSpPr>
              <a:spLocks noChangeArrowheads="1"/>
            </p:cNvSpPr>
            <p:nvPr/>
          </p:nvSpPr>
          <p:spPr bwMode="auto">
            <a:xfrm>
              <a:off x="4640" y="1252"/>
              <a:ext cx="536" cy="176"/>
            </a:xfrm>
            <a:prstGeom prst="ellipse">
              <a:avLst/>
            </a:prstGeom>
            <a:ln w="38100">
              <a:solidFill>
                <a:srgbClr val="00FF00"/>
              </a:solidFill>
              <a:round/>
              <a:headEnd/>
              <a:tailEnd/>
            </a:ln>
            <a:effectLst/>
          </p:spPr>
          <p:txBody>
            <a:bodyPr wrap="none" anchor="ctr"/>
            <a:lstStyle/>
            <a:p>
              <a:endParaRPr lang="zh-CN" altLang="en-US"/>
            </a:p>
          </p:txBody>
        </p:sp>
        <p:sp>
          <p:nvSpPr>
            <p:cNvPr id="97317" name="Line 18"/>
            <p:cNvSpPr>
              <a:spLocks noChangeShapeType="1"/>
            </p:cNvSpPr>
            <p:nvPr/>
          </p:nvSpPr>
          <p:spPr bwMode="auto">
            <a:xfrm>
              <a:off x="4632" y="988"/>
              <a:ext cx="0" cy="352"/>
            </a:xfrm>
            <a:prstGeom prst="line">
              <a:avLst/>
            </a:prstGeom>
            <a:noFill/>
            <a:ln w="38100">
              <a:solidFill>
                <a:srgbClr val="00FF00"/>
              </a:solidFill>
              <a:round/>
              <a:headEnd/>
              <a:tailEnd/>
            </a:ln>
            <a:effectLst/>
          </p:spPr>
          <p:txBody>
            <a:bodyPr wrap="none" anchor="ctr"/>
            <a:lstStyle/>
            <a:p>
              <a:endParaRPr lang="zh-CN" altLang="en-US"/>
            </a:p>
          </p:txBody>
        </p:sp>
        <p:sp>
          <p:nvSpPr>
            <p:cNvPr id="97318" name="Line 19"/>
            <p:cNvSpPr>
              <a:spLocks noChangeShapeType="1"/>
            </p:cNvSpPr>
            <p:nvPr/>
          </p:nvSpPr>
          <p:spPr bwMode="auto">
            <a:xfrm>
              <a:off x="5184" y="972"/>
              <a:ext cx="0" cy="352"/>
            </a:xfrm>
            <a:prstGeom prst="line">
              <a:avLst/>
            </a:prstGeom>
            <a:noFill/>
            <a:ln w="38100">
              <a:solidFill>
                <a:srgbClr val="00FF00"/>
              </a:solidFill>
              <a:round/>
              <a:headEnd/>
              <a:tailEnd/>
            </a:ln>
            <a:effectLst/>
          </p:spPr>
          <p:txBody>
            <a:bodyPr wrap="none" anchor="ctr"/>
            <a:lstStyle/>
            <a:p>
              <a:endParaRPr lang="zh-CN" altLang="en-US"/>
            </a:p>
          </p:txBody>
        </p:sp>
        <p:sp>
          <p:nvSpPr>
            <p:cNvPr id="97319" name="Rectangle 20"/>
            <p:cNvSpPr>
              <a:spLocks noChangeArrowheads="1"/>
            </p:cNvSpPr>
            <p:nvPr/>
          </p:nvSpPr>
          <p:spPr bwMode="auto">
            <a:xfrm>
              <a:off x="2296" y="780"/>
              <a:ext cx="3056" cy="768"/>
            </a:xfrm>
            <a:prstGeom prst="rect">
              <a:avLst/>
            </a:prstGeom>
            <a:noFill/>
            <a:ln w="38100">
              <a:solidFill>
                <a:schemeClr val="tx1"/>
              </a:solidFill>
              <a:miter lim="800000"/>
              <a:headEnd/>
              <a:tailEnd/>
            </a:ln>
            <a:effectLst/>
          </p:spPr>
          <p:txBody>
            <a:bodyPr wrap="none" anchor="ctr"/>
            <a:lstStyle/>
            <a:p>
              <a:endParaRPr lang="zh-CN" altLang="en-US"/>
            </a:p>
          </p:txBody>
        </p:sp>
        <p:sp>
          <p:nvSpPr>
            <p:cNvPr id="97320" name="Rectangle 21"/>
            <p:cNvSpPr>
              <a:spLocks noChangeArrowheads="1"/>
            </p:cNvSpPr>
            <p:nvPr/>
          </p:nvSpPr>
          <p:spPr bwMode="auto">
            <a:xfrm>
              <a:off x="4783" y="1080"/>
              <a:ext cx="263" cy="285"/>
            </a:xfrm>
            <a:prstGeom prst="rect">
              <a:avLst/>
            </a:prstGeom>
            <a:noFill/>
            <a:ln w="38100">
              <a:noFill/>
              <a:miter lim="800000"/>
              <a:headEnd/>
              <a:tailEnd/>
            </a:ln>
            <a:effectLst/>
          </p:spPr>
          <p:txBody>
            <a:bodyPr wrap="none" lIns="90487" tIns="44450" rIns="90487" bIns="44450">
              <a:spAutoFit/>
            </a:bodyPr>
            <a:lstStyle/>
            <a:p>
              <a:pPr eaLnBrk="0" hangingPunct="0">
                <a:lnSpc>
                  <a:spcPct val="85000"/>
                </a:lnSpc>
              </a:pPr>
              <a:r>
                <a:rPr lang="en-US" altLang="zh-CN" sz="2800" b="1">
                  <a:latin typeface="Helvetica" pitchFamily="34" charset="0"/>
                </a:rPr>
                <a:t>P</a:t>
              </a:r>
              <a:endParaRPr lang="en-US" altLang="zh-CN" b="1">
                <a:latin typeface="Helvetica" pitchFamily="34" charset="0"/>
              </a:endParaRPr>
            </a:p>
          </p:txBody>
        </p:sp>
      </p:grpSp>
      <p:grpSp>
        <p:nvGrpSpPr>
          <p:cNvPr id="149526" name="Group 22"/>
          <p:cNvGrpSpPr>
            <a:grpSpLocks/>
          </p:cNvGrpSpPr>
          <p:nvPr/>
        </p:nvGrpSpPr>
        <p:grpSpPr bwMode="auto">
          <a:xfrm>
            <a:off x="1828800" y="1411288"/>
            <a:ext cx="2514600" cy="1992312"/>
            <a:chOff x="192" y="710"/>
            <a:chExt cx="1584" cy="1255"/>
          </a:xfrm>
        </p:grpSpPr>
        <p:sp useBgFill="1">
          <p:nvSpPr>
            <p:cNvPr id="97301" name="Rectangle 23"/>
            <p:cNvSpPr>
              <a:spLocks noChangeArrowheads="1"/>
            </p:cNvSpPr>
            <p:nvPr/>
          </p:nvSpPr>
          <p:spPr bwMode="auto">
            <a:xfrm>
              <a:off x="418" y="710"/>
              <a:ext cx="1130" cy="988"/>
            </a:xfrm>
            <a:prstGeom prst="rect">
              <a:avLst/>
            </a:prstGeom>
            <a:ln w="25400">
              <a:solidFill>
                <a:schemeClr val="tx1"/>
              </a:solidFill>
              <a:miter lim="800000"/>
              <a:headEnd/>
              <a:tailEnd/>
            </a:ln>
            <a:effectLst/>
          </p:spPr>
          <p:txBody>
            <a:bodyPr wrap="none" lIns="90487" tIns="44450" rIns="90487" bIns="44450" anchor="ctr">
              <a:spAutoFit/>
            </a:bodyPr>
            <a:lstStyle/>
            <a:p>
              <a:pPr algn="ctr" eaLnBrk="0" hangingPunct="0">
                <a:lnSpc>
                  <a:spcPct val="85000"/>
                </a:lnSpc>
              </a:pPr>
              <a:r>
                <a:rPr lang="en-US" altLang="zh-CN" sz="2800" b="1">
                  <a:latin typeface="Helvetica" pitchFamily="34" charset="0"/>
                </a:rPr>
                <a:t>10010011</a:t>
              </a:r>
            </a:p>
            <a:p>
              <a:pPr algn="ctr" eaLnBrk="0" hangingPunct="0">
                <a:lnSpc>
                  <a:spcPct val="85000"/>
                </a:lnSpc>
              </a:pPr>
              <a:r>
                <a:rPr lang="en-US" altLang="zh-CN" sz="2800" b="1">
                  <a:latin typeface="Helvetica" pitchFamily="34" charset="0"/>
                </a:rPr>
                <a:t>11001101</a:t>
              </a:r>
            </a:p>
            <a:p>
              <a:pPr algn="ctr" eaLnBrk="0" hangingPunct="0">
                <a:lnSpc>
                  <a:spcPct val="85000"/>
                </a:lnSpc>
              </a:pPr>
              <a:r>
                <a:rPr lang="en-US" altLang="zh-CN" sz="2800" b="1">
                  <a:latin typeface="Helvetica" pitchFamily="34" charset="0"/>
                </a:rPr>
                <a:t>10010011</a:t>
              </a:r>
            </a:p>
            <a:p>
              <a:pPr algn="ctr" eaLnBrk="0" hangingPunct="0">
                <a:lnSpc>
                  <a:spcPct val="85000"/>
                </a:lnSpc>
              </a:pPr>
              <a:r>
                <a:rPr lang="en-US" altLang="zh-CN" sz="2800" b="1">
                  <a:latin typeface="Helvetica" pitchFamily="34" charset="0"/>
                </a:rPr>
                <a:t>. . .</a:t>
              </a:r>
            </a:p>
          </p:txBody>
        </p:sp>
        <p:sp>
          <p:nvSpPr>
            <p:cNvPr id="97302" name="Rectangle 24"/>
            <p:cNvSpPr>
              <a:spLocks noChangeArrowheads="1"/>
            </p:cNvSpPr>
            <p:nvPr/>
          </p:nvSpPr>
          <p:spPr bwMode="auto">
            <a:xfrm>
              <a:off x="192" y="1680"/>
              <a:ext cx="1584" cy="285"/>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sz="2800" b="1" dirty="0">
                  <a:latin typeface="Helvetica" pitchFamily="34" charset="0"/>
                </a:rPr>
                <a:t>logical record</a:t>
              </a:r>
            </a:p>
          </p:txBody>
        </p:sp>
      </p:grpSp>
      <p:grpSp>
        <p:nvGrpSpPr>
          <p:cNvPr id="149529" name="Group 25"/>
          <p:cNvGrpSpPr>
            <a:grpSpLocks/>
          </p:cNvGrpSpPr>
          <p:nvPr/>
        </p:nvGrpSpPr>
        <p:grpSpPr bwMode="auto">
          <a:xfrm>
            <a:off x="5713413" y="2887663"/>
            <a:ext cx="3859212" cy="3213100"/>
            <a:chOff x="2639" y="1640"/>
            <a:chExt cx="2431" cy="2024"/>
          </a:xfrm>
        </p:grpSpPr>
        <p:sp>
          <p:nvSpPr>
            <p:cNvPr id="97297" name="Rectangle 26"/>
            <p:cNvSpPr>
              <a:spLocks noChangeArrowheads="1"/>
            </p:cNvSpPr>
            <p:nvPr/>
          </p:nvSpPr>
          <p:spPr bwMode="auto">
            <a:xfrm>
              <a:off x="2639" y="1640"/>
              <a:ext cx="239" cy="199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pPr>
              <a:r>
                <a:rPr lang="en-US" altLang="zh-CN" sz="2800" b="1" dirty="0">
                  <a:latin typeface="Helvetica" pitchFamily="34" charset="0"/>
                </a:rPr>
                <a:t>1</a:t>
              </a:r>
            </a:p>
            <a:p>
              <a:pPr eaLnBrk="0" hangingPunct="0">
                <a:lnSpc>
                  <a:spcPct val="90000"/>
                </a:lnSpc>
              </a:pPr>
              <a:r>
                <a:rPr lang="en-US" altLang="zh-CN" sz="2800" b="1" dirty="0">
                  <a:latin typeface="Helvetica" pitchFamily="34" charset="0"/>
                </a:rPr>
                <a:t>0</a:t>
              </a:r>
            </a:p>
            <a:p>
              <a:pPr eaLnBrk="0" hangingPunct="0">
                <a:lnSpc>
                  <a:spcPct val="90000"/>
                </a:lnSpc>
              </a:pPr>
              <a:r>
                <a:rPr lang="en-US" altLang="zh-CN" sz="2800" b="1" dirty="0">
                  <a:latin typeface="Helvetica" pitchFamily="34" charset="0"/>
                </a:rPr>
                <a:t>1</a:t>
              </a:r>
            </a:p>
            <a:p>
              <a:pPr eaLnBrk="0" hangingPunct="0">
                <a:lnSpc>
                  <a:spcPct val="90000"/>
                </a:lnSpc>
              </a:pPr>
              <a:r>
                <a:rPr lang="en-US" altLang="zh-CN" sz="2800" b="1" dirty="0">
                  <a:latin typeface="Helvetica" pitchFamily="34" charset="0"/>
                </a:rPr>
                <a:t>0</a:t>
              </a:r>
            </a:p>
            <a:p>
              <a:pPr eaLnBrk="0" hangingPunct="0">
                <a:lnSpc>
                  <a:spcPct val="90000"/>
                </a:lnSpc>
              </a:pPr>
              <a:r>
                <a:rPr lang="en-US" altLang="zh-CN" sz="2800" b="1" dirty="0">
                  <a:latin typeface="Helvetica" pitchFamily="34" charset="0"/>
                </a:rPr>
                <a:t>0</a:t>
              </a:r>
            </a:p>
            <a:p>
              <a:pPr eaLnBrk="0" hangingPunct="0">
                <a:lnSpc>
                  <a:spcPct val="90000"/>
                </a:lnSpc>
              </a:pPr>
              <a:r>
                <a:rPr lang="en-US" altLang="zh-CN" sz="2800" b="1" dirty="0">
                  <a:latin typeface="Helvetica" pitchFamily="34" charset="0"/>
                </a:rPr>
                <a:t>0</a:t>
              </a:r>
            </a:p>
            <a:p>
              <a:pPr eaLnBrk="0" hangingPunct="0">
                <a:lnSpc>
                  <a:spcPct val="90000"/>
                </a:lnSpc>
              </a:pPr>
              <a:r>
                <a:rPr lang="en-US" altLang="zh-CN" sz="2800" b="1" dirty="0">
                  <a:latin typeface="Helvetica" pitchFamily="34" charset="0"/>
                </a:rPr>
                <a:t>1</a:t>
              </a:r>
            </a:p>
            <a:p>
              <a:pPr eaLnBrk="0" hangingPunct="0">
                <a:lnSpc>
                  <a:spcPct val="90000"/>
                </a:lnSpc>
              </a:pPr>
              <a:r>
                <a:rPr lang="en-US" altLang="zh-CN" sz="2800" b="1" dirty="0">
                  <a:latin typeface="Helvetica" pitchFamily="34" charset="0"/>
                </a:rPr>
                <a:t>1</a:t>
              </a:r>
            </a:p>
          </p:txBody>
        </p:sp>
        <p:sp>
          <p:nvSpPr>
            <p:cNvPr id="97298" name="Rectangle 27"/>
            <p:cNvSpPr>
              <a:spLocks noChangeArrowheads="1"/>
            </p:cNvSpPr>
            <p:nvPr/>
          </p:nvSpPr>
          <p:spPr bwMode="auto">
            <a:xfrm>
              <a:off x="3367" y="1648"/>
              <a:ext cx="239" cy="199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pPr>
              <a:r>
                <a:rPr lang="en-US" altLang="zh-CN" sz="2800" b="1">
                  <a:latin typeface="Helvetica" pitchFamily="34" charset="0"/>
                </a:rPr>
                <a:t>1</a:t>
              </a:r>
            </a:p>
            <a:p>
              <a:pPr eaLnBrk="0" hangingPunct="0">
                <a:lnSpc>
                  <a:spcPct val="90000"/>
                </a:lnSpc>
              </a:pPr>
              <a:r>
                <a:rPr lang="en-US" altLang="zh-CN" sz="2800" b="1">
                  <a:latin typeface="Helvetica" pitchFamily="34" charset="0"/>
                </a:rPr>
                <a:t>1</a:t>
              </a:r>
            </a:p>
            <a:p>
              <a:pPr eaLnBrk="0" hangingPunct="0">
                <a:lnSpc>
                  <a:spcPct val="90000"/>
                </a:lnSpc>
              </a:pPr>
              <a:r>
                <a:rPr lang="en-US" altLang="zh-CN" sz="2800" b="1">
                  <a:latin typeface="Helvetica" pitchFamily="34" charset="0"/>
                </a:rPr>
                <a:t>0</a:t>
              </a:r>
            </a:p>
            <a:p>
              <a:pPr eaLnBrk="0" hangingPunct="0">
                <a:lnSpc>
                  <a:spcPct val="90000"/>
                </a:lnSpc>
              </a:pPr>
              <a:r>
                <a:rPr lang="en-US" altLang="zh-CN" sz="2800" b="1">
                  <a:latin typeface="Helvetica" pitchFamily="34" charset="0"/>
                </a:rPr>
                <a:t>0</a:t>
              </a:r>
            </a:p>
            <a:p>
              <a:pPr eaLnBrk="0" hangingPunct="0">
                <a:lnSpc>
                  <a:spcPct val="90000"/>
                </a:lnSpc>
              </a:pPr>
              <a:r>
                <a:rPr lang="en-US" altLang="zh-CN" sz="2800" b="1">
                  <a:latin typeface="Helvetica" pitchFamily="34" charset="0"/>
                </a:rPr>
                <a:t>1</a:t>
              </a:r>
            </a:p>
            <a:p>
              <a:pPr eaLnBrk="0" hangingPunct="0">
                <a:lnSpc>
                  <a:spcPct val="90000"/>
                </a:lnSpc>
              </a:pPr>
              <a:r>
                <a:rPr lang="en-US" altLang="zh-CN" sz="2800" b="1">
                  <a:latin typeface="Helvetica" pitchFamily="34" charset="0"/>
                </a:rPr>
                <a:t>1</a:t>
              </a:r>
            </a:p>
            <a:p>
              <a:pPr eaLnBrk="0" hangingPunct="0">
                <a:lnSpc>
                  <a:spcPct val="90000"/>
                </a:lnSpc>
              </a:pPr>
              <a:r>
                <a:rPr lang="en-US" altLang="zh-CN" sz="2800" b="1">
                  <a:latin typeface="Helvetica" pitchFamily="34" charset="0"/>
                </a:rPr>
                <a:t>0</a:t>
              </a:r>
            </a:p>
            <a:p>
              <a:pPr eaLnBrk="0" hangingPunct="0">
                <a:lnSpc>
                  <a:spcPct val="90000"/>
                </a:lnSpc>
              </a:pPr>
              <a:r>
                <a:rPr lang="en-US" altLang="zh-CN" sz="2800" b="1">
                  <a:latin typeface="Helvetica" pitchFamily="34" charset="0"/>
                </a:rPr>
                <a:t>1</a:t>
              </a:r>
            </a:p>
          </p:txBody>
        </p:sp>
        <p:sp>
          <p:nvSpPr>
            <p:cNvPr id="97299" name="Rectangle 28"/>
            <p:cNvSpPr>
              <a:spLocks noChangeArrowheads="1"/>
            </p:cNvSpPr>
            <p:nvPr/>
          </p:nvSpPr>
          <p:spPr bwMode="auto">
            <a:xfrm>
              <a:off x="4095" y="1664"/>
              <a:ext cx="239" cy="199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pPr>
              <a:r>
                <a:rPr lang="en-US" altLang="zh-CN" sz="2800" b="1">
                  <a:latin typeface="Helvetica" pitchFamily="34" charset="0"/>
                </a:rPr>
                <a:t>1</a:t>
              </a:r>
            </a:p>
            <a:p>
              <a:pPr eaLnBrk="0" hangingPunct="0">
                <a:lnSpc>
                  <a:spcPct val="90000"/>
                </a:lnSpc>
              </a:pPr>
              <a:r>
                <a:rPr lang="en-US" altLang="zh-CN" sz="2800" b="1">
                  <a:latin typeface="Helvetica" pitchFamily="34" charset="0"/>
                </a:rPr>
                <a:t>0</a:t>
              </a:r>
            </a:p>
            <a:p>
              <a:pPr eaLnBrk="0" hangingPunct="0">
                <a:lnSpc>
                  <a:spcPct val="90000"/>
                </a:lnSpc>
              </a:pPr>
              <a:r>
                <a:rPr lang="en-US" altLang="zh-CN" sz="2800" b="1">
                  <a:latin typeface="Helvetica" pitchFamily="34" charset="0"/>
                </a:rPr>
                <a:t>1</a:t>
              </a:r>
            </a:p>
            <a:p>
              <a:pPr eaLnBrk="0" hangingPunct="0">
                <a:lnSpc>
                  <a:spcPct val="90000"/>
                </a:lnSpc>
              </a:pPr>
              <a:r>
                <a:rPr lang="en-US" altLang="zh-CN" sz="2800" b="1">
                  <a:latin typeface="Helvetica" pitchFamily="34" charset="0"/>
                </a:rPr>
                <a:t>0</a:t>
              </a:r>
            </a:p>
            <a:p>
              <a:pPr eaLnBrk="0" hangingPunct="0">
                <a:lnSpc>
                  <a:spcPct val="90000"/>
                </a:lnSpc>
              </a:pPr>
              <a:r>
                <a:rPr lang="en-US" altLang="zh-CN" sz="2800" b="1">
                  <a:latin typeface="Helvetica" pitchFamily="34" charset="0"/>
                </a:rPr>
                <a:t>0</a:t>
              </a:r>
            </a:p>
            <a:p>
              <a:pPr eaLnBrk="0" hangingPunct="0">
                <a:lnSpc>
                  <a:spcPct val="90000"/>
                </a:lnSpc>
              </a:pPr>
              <a:r>
                <a:rPr lang="en-US" altLang="zh-CN" sz="2800" b="1">
                  <a:latin typeface="Helvetica" pitchFamily="34" charset="0"/>
                </a:rPr>
                <a:t>0</a:t>
              </a:r>
            </a:p>
            <a:p>
              <a:pPr eaLnBrk="0" hangingPunct="0">
                <a:lnSpc>
                  <a:spcPct val="90000"/>
                </a:lnSpc>
              </a:pPr>
              <a:r>
                <a:rPr lang="en-US" altLang="zh-CN" sz="2800" b="1">
                  <a:latin typeface="Helvetica" pitchFamily="34" charset="0"/>
                </a:rPr>
                <a:t>1</a:t>
              </a:r>
            </a:p>
            <a:p>
              <a:pPr eaLnBrk="0" hangingPunct="0">
                <a:lnSpc>
                  <a:spcPct val="90000"/>
                </a:lnSpc>
              </a:pPr>
              <a:r>
                <a:rPr lang="en-US" altLang="zh-CN" sz="2800" b="1">
                  <a:latin typeface="Helvetica" pitchFamily="34" charset="0"/>
                </a:rPr>
                <a:t>1</a:t>
              </a:r>
            </a:p>
          </p:txBody>
        </p:sp>
        <p:sp>
          <p:nvSpPr>
            <p:cNvPr id="97300" name="Rectangle 29"/>
            <p:cNvSpPr>
              <a:spLocks noChangeArrowheads="1"/>
            </p:cNvSpPr>
            <p:nvPr/>
          </p:nvSpPr>
          <p:spPr bwMode="auto">
            <a:xfrm>
              <a:off x="4831" y="1672"/>
              <a:ext cx="239" cy="199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pPr>
              <a:r>
                <a:rPr lang="en-US" altLang="zh-CN" sz="2800" b="1">
                  <a:solidFill>
                    <a:srgbClr val="00FF00"/>
                  </a:solidFill>
                  <a:latin typeface="Helvetica" pitchFamily="34" charset="0"/>
                </a:rPr>
                <a:t>1</a:t>
              </a:r>
            </a:p>
            <a:p>
              <a:pPr eaLnBrk="0" hangingPunct="0">
                <a:lnSpc>
                  <a:spcPct val="90000"/>
                </a:lnSpc>
              </a:pPr>
              <a:r>
                <a:rPr lang="en-US" altLang="zh-CN" sz="2800" b="1">
                  <a:solidFill>
                    <a:srgbClr val="00FF00"/>
                  </a:solidFill>
                  <a:latin typeface="Helvetica" pitchFamily="34" charset="0"/>
                </a:rPr>
                <a:t>1</a:t>
              </a:r>
            </a:p>
            <a:p>
              <a:pPr eaLnBrk="0" hangingPunct="0">
                <a:lnSpc>
                  <a:spcPct val="90000"/>
                </a:lnSpc>
              </a:pPr>
              <a:r>
                <a:rPr lang="en-US" altLang="zh-CN" sz="2800" b="1">
                  <a:solidFill>
                    <a:srgbClr val="00FF00"/>
                  </a:solidFill>
                  <a:latin typeface="Helvetica" pitchFamily="34" charset="0"/>
                </a:rPr>
                <a:t>0</a:t>
              </a:r>
            </a:p>
            <a:p>
              <a:pPr eaLnBrk="0" hangingPunct="0">
                <a:lnSpc>
                  <a:spcPct val="90000"/>
                </a:lnSpc>
              </a:pPr>
              <a:r>
                <a:rPr lang="en-US" altLang="zh-CN" sz="2800" b="1">
                  <a:solidFill>
                    <a:srgbClr val="00FF00"/>
                  </a:solidFill>
                  <a:latin typeface="Helvetica" pitchFamily="34" charset="0"/>
                </a:rPr>
                <a:t>0</a:t>
              </a:r>
            </a:p>
            <a:p>
              <a:pPr eaLnBrk="0" hangingPunct="0">
                <a:lnSpc>
                  <a:spcPct val="90000"/>
                </a:lnSpc>
              </a:pPr>
              <a:r>
                <a:rPr lang="en-US" altLang="zh-CN" sz="2800" b="1">
                  <a:solidFill>
                    <a:srgbClr val="00FF00"/>
                  </a:solidFill>
                  <a:latin typeface="Helvetica" pitchFamily="34" charset="0"/>
                </a:rPr>
                <a:t>1</a:t>
              </a:r>
            </a:p>
            <a:p>
              <a:pPr eaLnBrk="0" hangingPunct="0">
                <a:lnSpc>
                  <a:spcPct val="90000"/>
                </a:lnSpc>
              </a:pPr>
              <a:r>
                <a:rPr lang="en-US" altLang="zh-CN" sz="2800" b="1">
                  <a:solidFill>
                    <a:srgbClr val="00FF00"/>
                  </a:solidFill>
                  <a:latin typeface="Helvetica" pitchFamily="34" charset="0"/>
                </a:rPr>
                <a:t>1</a:t>
              </a:r>
            </a:p>
            <a:p>
              <a:pPr eaLnBrk="0" hangingPunct="0">
                <a:lnSpc>
                  <a:spcPct val="90000"/>
                </a:lnSpc>
              </a:pPr>
              <a:r>
                <a:rPr lang="en-US" altLang="zh-CN" sz="2800" b="1">
                  <a:solidFill>
                    <a:srgbClr val="00FF00"/>
                  </a:solidFill>
                  <a:latin typeface="Helvetica" pitchFamily="34" charset="0"/>
                </a:rPr>
                <a:t>0</a:t>
              </a:r>
            </a:p>
            <a:p>
              <a:pPr eaLnBrk="0" hangingPunct="0">
                <a:lnSpc>
                  <a:spcPct val="90000"/>
                </a:lnSpc>
              </a:pPr>
              <a:r>
                <a:rPr lang="en-US" altLang="zh-CN" sz="2800" b="1">
                  <a:solidFill>
                    <a:srgbClr val="00FF00"/>
                  </a:solidFill>
                  <a:latin typeface="Helvetica" pitchFamily="34" charset="0"/>
                </a:rPr>
                <a:t>1</a:t>
              </a:r>
            </a:p>
          </p:txBody>
        </p:sp>
      </p:grpSp>
      <p:sp>
        <p:nvSpPr>
          <p:cNvPr id="149534" name="Rectangle 30"/>
          <p:cNvSpPr>
            <a:spLocks noChangeArrowheads="1"/>
          </p:cNvSpPr>
          <p:nvPr/>
        </p:nvSpPr>
        <p:spPr bwMode="auto">
          <a:xfrm>
            <a:off x="549329" y="4441334"/>
            <a:ext cx="4209485" cy="2182649"/>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sz="2000" b="1" dirty="0">
                <a:latin typeface="Helvetica" pitchFamily="34" charset="0"/>
              </a:rPr>
              <a:t>P contains sum of</a:t>
            </a:r>
          </a:p>
          <a:p>
            <a:pPr eaLnBrk="0" hangingPunct="0">
              <a:lnSpc>
                <a:spcPct val="85000"/>
              </a:lnSpc>
            </a:pPr>
            <a:r>
              <a:rPr lang="en-US" altLang="zh-CN" sz="2000" b="1" dirty="0">
                <a:latin typeface="Helvetica" pitchFamily="34" charset="0"/>
              </a:rPr>
              <a:t>other disks per stripe </a:t>
            </a:r>
            <a:br>
              <a:rPr lang="en-US" altLang="zh-CN" sz="2000" b="1" dirty="0">
                <a:latin typeface="Helvetica" pitchFamily="34" charset="0"/>
              </a:rPr>
            </a:br>
            <a:r>
              <a:rPr lang="en-US" altLang="zh-CN" sz="2000" b="1" dirty="0">
                <a:latin typeface="Helvetica" pitchFamily="34" charset="0"/>
              </a:rPr>
              <a:t>mod 2 (“</a:t>
            </a:r>
            <a:r>
              <a:rPr lang="en-US" altLang="zh-CN" sz="2000" b="1" u="sng" dirty="0">
                <a:solidFill>
                  <a:srgbClr val="FF0000"/>
                </a:solidFill>
                <a:latin typeface="Helvetica" pitchFamily="34" charset="0"/>
              </a:rPr>
              <a:t>parity</a:t>
            </a:r>
            <a:r>
              <a:rPr lang="en-US" altLang="zh-CN" sz="2000" b="1" dirty="0">
                <a:latin typeface="Helvetica" pitchFamily="34" charset="0"/>
              </a:rPr>
              <a:t>”)</a:t>
            </a:r>
          </a:p>
          <a:p>
            <a:pPr eaLnBrk="0" hangingPunct="0">
              <a:lnSpc>
                <a:spcPct val="85000"/>
              </a:lnSpc>
            </a:pPr>
            <a:r>
              <a:rPr lang="en-US" altLang="zh-CN" sz="2000" b="1" dirty="0">
                <a:latin typeface="Helvetica" pitchFamily="34" charset="0"/>
              </a:rPr>
              <a:t>If disk fails, subtract </a:t>
            </a:r>
          </a:p>
          <a:p>
            <a:pPr eaLnBrk="0" hangingPunct="0">
              <a:lnSpc>
                <a:spcPct val="85000"/>
              </a:lnSpc>
            </a:pPr>
            <a:r>
              <a:rPr lang="en-US" altLang="zh-CN" sz="2000" b="1" dirty="0">
                <a:latin typeface="Helvetica" pitchFamily="34" charset="0"/>
              </a:rPr>
              <a:t>P from sum of other </a:t>
            </a:r>
            <a:br>
              <a:rPr lang="en-US" altLang="zh-CN" sz="2000" b="1" dirty="0">
                <a:latin typeface="Helvetica" pitchFamily="34" charset="0"/>
              </a:rPr>
            </a:br>
            <a:r>
              <a:rPr lang="en-US" altLang="zh-CN" sz="2000" b="1" dirty="0">
                <a:latin typeface="Helvetica" pitchFamily="34" charset="0"/>
              </a:rPr>
              <a:t>disks to find missing information</a:t>
            </a:r>
          </a:p>
          <a:p>
            <a:pPr eaLnBrk="0" hangingPunct="0">
              <a:lnSpc>
                <a:spcPct val="85000"/>
              </a:lnSpc>
            </a:pPr>
            <a:endParaRPr lang="en-US" altLang="zh-CN" sz="2000" b="1" dirty="0">
              <a:latin typeface="Helvetica" pitchFamily="34" charset="0"/>
            </a:endParaRPr>
          </a:p>
          <a:p>
            <a:pPr eaLnBrk="0" hangingPunct="0">
              <a:lnSpc>
                <a:spcPct val="85000"/>
              </a:lnSpc>
            </a:pPr>
            <a:r>
              <a:rPr lang="zh-CN" altLang="en-US" sz="2000" b="1" dirty="0">
                <a:solidFill>
                  <a:schemeClr val="accent1"/>
                </a:solidFill>
                <a:latin typeface="等线" panose="02010600030101010101" pitchFamily="2" charset="-122"/>
                <a:ea typeface="等线" panose="02010600030101010101" pitchFamily="2" charset="-122"/>
              </a:rPr>
              <a:t>按位奇偶校验</a:t>
            </a:r>
            <a:endParaRPr lang="en-US" altLang="zh-CN" sz="2000" b="1" dirty="0">
              <a:solidFill>
                <a:schemeClr val="accent1"/>
              </a:solidFill>
              <a:latin typeface="等线" panose="02010600030101010101" pitchFamily="2" charset="-122"/>
              <a:ea typeface="等线" panose="02010600030101010101" pitchFamily="2" charset="-122"/>
            </a:endParaRPr>
          </a:p>
        </p:txBody>
      </p:sp>
      <p:grpSp>
        <p:nvGrpSpPr>
          <p:cNvPr id="149535" name="Group 31"/>
          <p:cNvGrpSpPr>
            <a:grpSpLocks/>
          </p:cNvGrpSpPr>
          <p:nvPr/>
        </p:nvGrpSpPr>
        <p:grpSpPr bwMode="auto">
          <a:xfrm>
            <a:off x="1828800" y="3484564"/>
            <a:ext cx="8153400" cy="612775"/>
            <a:chOff x="192" y="2016"/>
            <a:chExt cx="5136" cy="386"/>
          </a:xfrm>
        </p:grpSpPr>
        <p:sp>
          <p:nvSpPr>
            <p:cNvPr id="97293" name="Line 32"/>
            <p:cNvSpPr>
              <a:spLocks noChangeShapeType="1"/>
            </p:cNvSpPr>
            <p:nvPr/>
          </p:nvSpPr>
          <p:spPr bwMode="auto">
            <a:xfrm flipV="1">
              <a:off x="1776" y="2304"/>
              <a:ext cx="848" cy="8"/>
            </a:xfrm>
            <a:prstGeom prst="line">
              <a:avLst/>
            </a:prstGeom>
            <a:noFill/>
            <a:ln w="38100">
              <a:solidFill>
                <a:schemeClr val="tx1"/>
              </a:solidFill>
              <a:round/>
              <a:headEnd/>
              <a:tailEnd type="triangle" w="med" len="med"/>
            </a:ln>
            <a:effectLst/>
          </p:spPr>
          <p:txBody>
            <a:bodyPr wrap="none" anchor="ctr"/>
            <a:lstStyle/>
            <a:p>
              <a:endParaRPr lang="zh-CN" altLang="en-US"/>
            </a:p>
          </p:txBody>
        </p:sp>
        <p:grpSp>
          <p:nvGrpSpPr>
            <p:cNvPr id="97294" name="Group 33"/>
            <p:cNvGrpSpPr>
              <a:grpSpLocks/>
            </p:cNvGrpSpPr>
            <p:nvPr/>
          </p:nvGrpSpPr>
          <p:grpSpPr bwMode="auto">
            <a:xfrm>
              <a:off x="192" y="2016"/>
              <a:ext cx="5136" cy="386"/>
              <a:chOff x="192" y="2016"/>
              <a:chExt cx="5136" cy="386"/>
            </a:xfrm>
          </p:grpSpPr>
          <p:sp>
            <p:nvSpPr>
              <p:cNvPr id="97295" name="Rectangle 34"/>
              <p:cNvSpPr>
                <a:spLocks noChangeArrowheads="1"/>
              </p:cNvSpPr>
              <p:nvPr/>
            </p:nvSpPr>
            <p:spPr bwMode="auto">
              <a:xfrm>
                <a:off x="192" y="2016"/>
                <a:ext cx="1362" cy="386"/>
              </a:xfrm>
              <a:prstGeom prst="rect">
                <a:avLst/>
              </a:prstGeom>
              <a:noFill/>
              <a:ln w="12700">
                <a:noFill/>
                <a:miter lim="800000"/>
                <a:headEnd/>
                <a:tailEnd/>
              </a:ln>
              <a:effectLst/>
            </p:spPr>
            <p:txBody>
              <a:bodyPr wrap="none" lIns="90487" tIns="44450" rIns="90487" bIns="44450">
                <a:spAutoFit/>
              </a:bodyPr>
              <a:lstStyle/>
              <a:p>
                <a:pPr algn="ctr" eaLnBrk="0" hangingPunct="0">
                  <a:lnSpc>
                    <a:spcPct val="85000"/>
                  </a:lnSpc>
                </a:pPr>
                <a:r>
                  <a:rPr lang="en-US" altLang="zh-CN" sz="2000" b="1" dirty="0">
                    <a:latin typeface="Helvetica" pitchFamily="34" charset="0"/>
                  </a:rPr>
                  <a:t>Striped physical</a:t>
                </a:r>
              </a:p>
              <a:p>
                <a:pPr algn="ctr" eaLnBrk="0" hangingPunct="0">
                  <a:lnSpc>
                    <a:spcPct val="85000"/>
                  </a:lnSpc>
                </a:pPr>
                <a:r>
                  <a:rPr lang="en-US" altLang="zh-CN" sz="2000" b="1" dirty="0">
                    <a:latin typeface="Helvetica" pitchFamily="34" charset="0"/>
                  </a:rPr>
                  <a:t>records</a:t>
                </a:r>
              </a:p>
            </p:txBody>
          </p:sp>
          <p:sp>
            <p:nvSpPr>
              <p:cNvPr id="97296" name="Rectangle 35"/>
              <p:cNvSpPr>
                <a:spLocks noChangeArrowheads="1"/>
              </p:cNvSpPr>
              <p:nvPr/>
            </p:nvSpPr>
            <p:spPr bwMode="auto">
              <a:xfrm>
                <a:off x="2592" y="2160"/>
                <a:ext cx="2736" cy="240"/>
              </a:xfrm>
              <a:prstGeom prst="rect">
                <a:avLst/>
              </a:prstGeom>
              <a:noFill/>
              <a:ln w="38100">
                <a:solidFill>
                  <a:schemeClr val="tx1"/>
                </a:solidFill>
                <a:miter lim="800000"/>
                <a:headEnd/>
                <a:tailEnd/>
              </a:ln>
              <a:effectLst/>
            </p:spPr>
            <p:txBody>
              <a:bodyPr wrap="none" anchor="ctr"/>
              <a:lstStyle/>
              <a:p>
                <a:endParaRPr lang="zh-CN" altLang="en-US"/>
              </a:p>
            </p:txBody>
          </p:sp>
        </p:grpSp>
      </p:grpSp>
      <p:grpSp>
        <p:nvGrpSpPr>
          <p:cNvPr id="149540" name="Group 36"/>
          <p:cNvGrpSpPr>
            <a:grpSpLocks/>
          </p:cNvGrpSpPr>
          <p:nvPr/>
        </p:nvGrpSpPr>
        <p:grpSpPr bwMode="auto">
          <a:xfrm>
            <a:off x="6553200" y="1395413"/>
            <a:ext cx="990600" cy="4603750"/>
            <a:chOff x="3168" y="700"/>
            <a:chExt cx="624" cy="2900"/>
          </a:xfrm>
        </p:grpSpPr>
        <p:sp>
          <p:nvSpPr>
            <p:cNvPr id="97289" name="Line 37"/>
            <p:cNvSpPr>
              <a:spLocks noChangeShapeType="1"/>
            </p:cNvSpPr>
            <p:nvPr/>
          </p:nvSpPr>
          <p:spPr bwMode="auto">
            <a:xfrm>
              <a:off x="3168" y="716"/>
              <a:ext cx="624" cy="944"/>
            </a:xfrm>
            <a:prstGeom prst="line">
              <a:avLst/>
            </a:prstGeom>
            <a:noFill/>
            <a:ln w="38100">
              <a:solidFill>
                <a:srgbClr val="FF0000"/>
              </a:solidFill>
              <a:round/>
              <a:headEnd/>
              <a:tailEnd/>
            </a:ln>
            <a:effectLst/>
          </p:spPr>
          <p:txBody>
            <a:bodyPr wrap="none" anchor="ctr"/>
            <a:lstStyle/>
            <a:p>
              <a:endParaRPr lang="zh-CN" altLang="en-US"/>
            </a:p>
          </p:txBody>
        </p:sp>
        <p:sp>
          <p:nvSpPr>
            <p:cNvPr id="97290" name="Line 38"/>
            <p:cNvSpPr>
              <a:spLocks noChangeShapeType="1"/>
            </p:cNvSpPr>
            <p:nvPr/>
          </p:nvSpPr>
          <p:spPr bwMode="auto">
            <a:xfrm flipH="1">
              <a:off x="3208" y="700"/>
              <a:ext cx="552" cy="944"/>
            </a:xfrm>
            <a:prstGeom prst="line">
              <a:avLst/>
            </a:prstGeom>
            <a:noFill/>
            <a:ln w="38100">
              <a:solidFill>
                <a:srgbClr val="FF0000"/>
              </a:solidFill>
              <a:round/>
              <a:headEnd/>
              <a:tailEnd/>
            </a:ln>
            <a:effectLst/>
          </p:spPr>
          <p:txBody>
            <a:bodyPr wrap="none" anchor="ctr"/>
            <a:lstStyle/>
            <a:p>
              <a:endParaRPr lang="zh-CN" altLang="en-US"/>
            </a:p>
          </p:txBody>
        </p:sp>
        <p:sp>
          <p:nvSpPr>
            <p:cNvPr id="97291" name="Line 39"/>
            <p:cNvSpPr>
              <a:spLocks noChangeShapeType="1"/>
            </p:cNvSpPr>
            <p:nvPr/>
          </p:nvSpPr>
          <p:spPr bwMode="auto">
            <a:xfrm>
              <a:off x="3264" y="1776"/>
              <a:ext cx="480" cy="1824"/>
            </a:xfrm>
            <a:prstGeom prst="line">
              <a:avLst/>
            </a:prstGeom>
            <a:noFill/>
            <a:ln w="38100">
              <a:solidFill>
                <a:srgbClr val="FF0000"/>
              </a:solidFill>
              <a:round/>
              <a:headEnd/>
              <a:tailEnd/>
            </a:ln>
            <a:effectLst/>
          </p:spPr>
          <p:txBody>
            <a:bodyPr wrap="none" anchor="ctr"/>
            <a:lstStyle/>
            <a:p>
              <a:endParaRPr lang="zh-CN" altLang="en-US"/>
            </a:p>
          </p:txBody>
        </p:sp>
        <p:sp>
          <p:nvSpPr>
            <p:cNvPr id="97292" name="Line 40"/>
            <p:cNvSpPr>
              <a:spLocks noChangeShapeType="1"/>
            </p:cNvSpPr>
            <p:nvPr/>
          </p:nvSpPr>
          <p:spPr bwMode="auto">
            <a:xfrm flipH="1">
              <a:off x="3360" y="1728"/>
              <a:ext cx="240" cy="1872"/>
            </a:xfrm>
            <a:prstGeom prst="line">
              <a:avLst/>
            </a:prstGeom>
            <a:noFill/>
            <a:ln w="38100">
              <a:solidFill>
                <a:srgbClr val="FF0000"/>
              </a:solidFill>
              <a:round/>
              <a:headEnd/>
              <a:tailEnd/>
            </a:ln>
            <a:effectLst/>
          </p:spPr>
          <p:txBody>
            <a:bodyPr wrap="none" anchor="ctr"/>
            <a:lstStyle/>
            <a:p>
              <a:endParaRPr lang="zh-CN" altLang="en-US"/>
            </a:p>
          </p:txBody>
        </p:sp>
      </p:grpSp>
      <p:sp>
        <p:nvSpPr>
          <p:cNvPr id="2" name="文本框 1">
            <a:extLst>
              <a:ext uri="{FF2B5EF4-FFF2-40B4-BE49-F238E27FC236}">
                <a16:creationId xmlns:a16="http://schemas.microsoft.com/office/drawing/2014/main" id="{9262C233-A475-129E-E468-02F69D15DE46}"/>
              </a:ext>
            </a:extLst>
          </p:cNvPr>
          <p:cNvSpPr txBox="1"/>
          <p:nvPr/>
        </p:nvSpPr>
        <p:spPr>
          <a:xfrm>
            <a:off x="3215679" y="6381328"/>
            <a:ext cx="5188545" cy="369332"/>
          </a:xfrm>
          <a:prstGeom prst="rect">
            <a:avLst/>
          </a:prstGeom>
          <a:noFill/>
        </p:spPr>
        <p:txBody>
          <a:bodyPr wrap="square" rtlCol="0">
            <a:spAutoFit/>
          </a:bodyPr>
          <a:lstStyle/>
          <a:p>
            <a:r>
              <a:rPr lang="zh-CN" altLang="en-US" b="1" dirty="0"/>
              <a:t>要访问时间很长，但是用于校验的空间较小</a:t>
            </a:r>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9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95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95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9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953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9534">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953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953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9534">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49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34"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326732" y="-31750"/>
            <a:ext cx="5905512" cy="1143000"/>
          </a:xfrm>
        </p:spPr>
        <p:txBody>
          <a:bodyPr vert="horz" wrap="square" lIns="90487" tIns="45720" rIns="90487" bIns="45720" numCol="1" anchor="ctr" anchorCtr="0" compatLnSpc="1">
            <a:prstTxWarp prst="textNoShape">
              <a:avLst/>
            </a:prstTxWarp>
          </a:bodyPr>
          <a:lstStyle/>
          <a:p>
            <a:pPr eaLnBrk="1" hangingPunct="1">
              <a:defRPr/>
            </a:pPr>
            <a:r>
              <a:rPr lang="en-US" altLang="zh-CN" sz="3200" b="1" dirty="0">
                <a:solidFill>
                  <a:schemeClr val="accent1"/>
                </a:solidFill>
              </a:rPr>
              <a:t>RAID 4</a:t>
            </a:r>
            <a:r>
              <a:rPr lang="en-US" altLang="zh-CN" sz="3200" dirty="0">
                <a:solidFill>
                  <a:srgbClr val="FC0128"/>
                </a:solidFill>
              </a:rPr>
              <a:t>: High I/O Rate Parity</a:t>
            </a:r>
          </a:p>
        </p:txBody>
      </p:sp>
      <p:pic>
        <p:nvPicPr>
          <p:cNvPr id="99331" name="Picture 3"/>
          <p:cNvPicPr>
            <a:picLocks noChangeArrowheads="1"/>
          </p:cNvPicPr>
          <p:nvPr/>
        </p:nvPicPr>
        <p:blipFill>
          <a:blip r:embed="rId3"/>
          <a:srcRect/>
          <a:stretch>
            <a:fillRect/>
          </a:stretch>
        </p:blipFill>
        <p:spPr bwMode="auto">
          <a:xfrm>
            <a:off x="1968500" y="1206500"/>
            <a:ext cx="215900" cy="279400"/>
          </a:xfrm>
          <a:prstGeom prst="rect">
            <a:avLst/>
          </a:prstGeom>
          <a:noFill/>
          <a:ln w="38100">
            <a:pattFill prst="narHorz">
              <a:fgClr>
                <a:schemeClr val="tx1"/>
              </a:fgClr>
              <a:bgClr>
                <a:schemeClr val="bg1"/>
              </a:bgClr>
            </a:pattFill>
            <a:miter lim="800000"/>
            <a:headEnd/>
            <a:tailEnd/>
          </a:ln>
          <a:effectLst/>
        </p:spPr>
      </p:pic>
      <p:pic>
        <p:nvPicPr>
          <p:cNvPr id="99332" name="Picture 4"/>
          <p:cNvPicPr>
            <a:picLocks noChangeArrowheads="1"/>
          </p:cNvPicPr>
          <p:nvPr/>
        </p:nvPicPr>
        <p:blipFill>
          <a:blip r:embed="rId3"/>
          <a:srcRect/>
          <a:stretch>
            <a:fillRect/>
          </a:stretch>
        </p:blipFill>
        <p:spPr bwMode="auto">
          <a:xfrm>
            <a:off x="2374900" y="1206500"/>
            <a:ext cx="215900" cy="279400"/>
          </a:xfrm>
          <a:prstGeom prst="rect">
            <a:avLst/>
          </a:prstGeom>
          <a:noFill/>
          <a:ln w="38100">
            <a:pattFill prst="narHorz">
              <a:fgClr>
                <a:schemeClr val="tx1"/>
              </a:fgClr>
              <a:bgClr>
                <a:schemeClr val="bg1"/>
              </a:bgClr>
            </a:pattFill>
            <a:miter lim="800000"/>
            <a:headEnd/>
            <a:tailEnd/>
          </a:ln>
          <a:effectLst/>
        </p:spPr>
      </p:pic>
      <p:pic>
        <p:nvPicPr>
          <p:cNvPr id="99333" name="Picture 5"/>
          <p:cNvPicPr>
            <a:picLocks noChangeArrowheads="1"/>
          </p:cNvPicPr>
          <p:nvPr/>
        </p:nvPicPr>
        <p:blipFill>
          <a:blip r:embed="rId3"/>
          <a:srcRect/>
          <a:stretch>
            <a:fillRect/>
          </a:stretch>
        </p:blipFill>
        <p:spPr bwMode="auto">
          <a:xfrm>
            <a:off x="2768600" y="1206500"/>
            <a:ext cx="215900" cy="279400"/>
          </a:xfrm>
          <a:prstGeom prst="rect">
            <a:avLst/>
          </a:prstGeom>
          <a:noFill/>
          <a:ln w="38100">
            <a:pattFill prst="narHorz">
              <a:fgClr>
                <a:schemeClr val="tx1"/>
              </a:fgClr>
              <a:bgClr>
                <a:schemeClr val="bg1"/>
              </a:bgClr>
            </a:pattFill>
            <a:miter lim="800000"/>
            <a:headEnd/>
            <a:tailEnd/>
          </a:ln>
          <a:effectLst/>
        </p:spPr>
      </p:pic>
      <p:pic>
        <p:nvPicPr>
          <p:cNvPr id="99334" name="Picture 6"/>
          <p:cNvPicPr>
            <a:picLocks noChangeArrowheads="1"/>
          </p:cNvPicPr>
          <p:nvPr/>
        </p:nvPicPr>
        <p:blipFill>
          <a:blip r:embed="rId3"/>
          <a:srcRect/>
          <a:stretch>
            <a:fillRect/>
          </a:stretch>
        </p:blipFill>
        <p:spPr bwMode="auto">
          <a:xfrm>
            <a:off x="3162300" y="1206500"/>
            <a:ext cx="215900" cy="279400"/>
          </a:xfrm>
          <a:prstGeom prst="rect">
            <a:avLst/>
          </a:prstGeom>
          <a:noFill/>
          <a:ln w="38100">
            <a:pattFill prst="narHorz">
              <a:fgClr>
                <a:schemeClr val="tx1"/>
              </a:fgClr>
              <a:bgClr>
                <a:schemeClr val="bg1"/>
              </a:bgClr>
            </a:pattFill>
            <a:miter lim="800000"/>
            <a:headEnd/>
            <a:tailEnd/>
          </a:ln>
          <a:effectLst/>
        </p:spPr>
      </p:pic>
      <p:pic>
        <p:nvPicPr>
          <p:cNvPr id="99335" name="Picture 7"/>
          <p:cNvPicPr>
            <a:picLocks noChangeArrowheads="1"/>
          </p:cNvPicPr>
          <p:nvPr/>
        </p:nvPicPr>
        <p:blipFill>
          <a:blip r:embed="rId3"/>
          <a:srcRect/>
          <a:stretch>
            <a:fillRect/>
          </a:stretch>
        </p:blipFill>
        <p:spPr bwMode="auto">
          <a:xfrm>
            <a:off x="3543300" y="1206500"/>
            <a:ext cx="215900" cy="279400"/>
          </a:xfrm>
          <a:prstGeom prst="rect">
            <a:avLst/>
          </a:prstGeom>
          <a:noFill/>
          <a:ln w="38100">
            <a:pattFill prst="narHorz">
              <a:fgClr>
                <a:schemeClr val="tx1"/>
              </a:fgClr>
              <a:bgClr>
                <a:schemeClr val="bg1"/>
              </a:bgClr>
            </a:pattFill>
            <a:miter lim="800000"/>
            <a:headEnd/>
            <a:tailEnd/>
          </a:ln>
          <a:effectLst/>
        </p:spPr>
      </p:pic>
      <p:sp>
        <p:nvSpPr>
          <p:cNvPr id="99336" name="Rectangle 8"/>
          <p:cNvSpPr>
            <a:spLocks noChangeArrowheads="1"/>
          </p:cNvSpPr>
          <p:nvPr/>
        </p:nvSpPr>
        <p:spPr bwMode="auto">
          <a:xfrm>
            <a:off x="1739900" y="1193800"/>
            <a:ext cx="2120900" cy="317500"/>
          </a:xfrm>
          <a:prstGeom prst="rect">
            <a:avLst/>
          </a:prstGeom>
          <a:noFill/>
          <a:ln w="38100">
            <a:pattFill prst="dkUpDiag">
              <a:fgClr>
                <a:schemeClr val="tx1"/>
              </a:fgClr>
              <a:bgClr>
                <a:schemeClr val="bg1"/>
              </a:bgClr>
            </a:pattFill>
            <a:miter lim="800000"/>
            <a:headEnd/>
            <a:tailEnd/>
          </a:ln>
          <a:effectLst/>
        </p:spPr>
        <p:txBody>
          <a:bodyPr wrap="none" anchor="ctr"/>
          <a:lstStyle/>
          <a:p>
            <a:endParaRPr lang="zh-CN" altLang="en-US"/>
          </a:p>
        </p:txBody>
      </p:sp>
      <p:sp>
        <p:nvSpPr>
          <p:cNvPr id="99337" name="Rectangle 9"/>
          <p:cNvSpPr>
            <a:spLocks noChangeArrowheads="1"/>
          </p:cNvSpPr>
          <p:nvPr/>
        </p:nvSpPr>
        <p:spPr bwMode="auto">
          <a:xfrm>
            <a:off x="4191000" y="1371600"/>
            <a:ext cx="4762500" cy="5257800"/>
          </a:xfrm>
          <a:prstGeom prst="rect">
            <a:avLst/>
          </a:prstGeom>
          <a:noFill/>
          <a:ln w="25400">
            <a:solidFill>
              <a:schemeClr val="tx1"/>
            </a:solidFill>
            <a:miter lim="800000"/>
            <a:headEnd/>
            <a:tailEnd/>
          </a:ln>
          <a:effectLst/>
        </p:spPr>
        <p:txBody>
          <a:bodyPr wrap="none" anchor="ctr"/>
          <a:lstStyle/>
          <a:p>
            <a:endParaRPr lang="zh-CN" altLang="en-US"/>
          </a:p>
        </p:txBody>
      </p:sp>
      <p:sp>
        <p:nvSpPr>
          <p:cNvPr id="99338" name="Line 10"/>
          <p:cNvSpPr>
            <a:spLocks noChangeShapeType="1"/>
          </p:cNvSpPr>
          <p:nvPr/>
        </p:nvSpPr>
        <p:spPr bwMode="auto">
          <a:xfrm>
            <a:off x="1714500" y="1206500"/>
            <a:ext cx="2451100" cy="139700"/>
          </a:xfrm>
          <a:prstGeom prst="line">
            <a:avLst/>
          </a:prstGeom>
          <a:noFill/>
          <a:ln w="38100">
            <a:pattFill prst="narVert">
              <a:fgClr>
                <a:schemeClr val="tx1"/>
              </a:fgClr>
              <a:bgClr>
                <a:schemeClr val="bg1"/>
              </a:bgClr>
            </a:pattFill>
            <a:round/>
            <a:headEnd/>
            <a:tailEnd/>
          </a:ln>
          <a:effectLst/>
        </p:spPr>
        <p:txBody>
          <a:bodyPr wrap="none" anchor="ctr"/>
          <a:lstStyle/>
          <a:p>
            <a:endParaRPr lang="zh-CN" altLang="en-US"/>
          </a:p>
        </p:txBody>
      </p:sp>
      <p:sp>
        <p:nvSpPr>
          <p:cNvPr id="99339" name="Line 11"/>
          <p:cNvSpPr>
            <a:spLocks noChangeShapeType="1"/>
          </p:cNvSpPr>
          <p:nvPr/>
        </p:nvSpPr>
        <p:spPr bwMode="auto">
          <a:xfrm>
            <a:off x="3886200" y="1181100"/>
            <a:ext cx="4978400" cy="152400"/>
          </a:xfrm>
          <a:prstGeom prst="line">
            <a:avLst/>
          </a:prstGeom>
          <a:noFill/>
          <a:ln w="25400">
            <a:pattFill prst="narVert">
              <a:fgClr>
                <a:schemeClr val="tx1"/>
              </a:fgClr>
              <a:bgClr>
                <a:schemeClr val="bg1"/>
              </a:bgClr>
            </a:pattFill>
            <a:round/>
            <a:headEnd/>
            <a:tailEnd/>
          </a:ln>
          <a:effectLst/>
        </p:spPr>
        <p:txBody>
          <a:bodyPr wrap="none" anchor="ctr"/>
          <a:lstStyle/>
          <a:p>
            <a:endParaRPr lang="zh-CN" altLang="en-US"/>
          </a:p>
        </p:txBody>
      </p:sp>
      <p:sp>
        <p:nvSpPr>
          <p:cNvPr id="99340" name="Line 12"/>
          <p:cNvSpPr>
            <a:spLocks noChangeShapeType="1"/>
          </p:cNvSpPr>
          <p:nvPr/>
        </p:nvSpPr>
        <p:spPr bwMode="auto">
          <a:xfrm>
            <a:off x="3886200" y="1511300"/>
            <a:ext cx="279400" cy="292100"/>
          </a:xfrm>
          <a:prstGeom prst="line">
            <a:avLst/>
          </a:prstGeom>
          <a:noFill/>
          <a:ln w="38100">
            <a:pattFill prst="narVert">
              <a:fgClr>
                <a:schemeClr val="tx1"/>
              </a:fgClr>
              <a:bgClr>
                <a:schemeClr val="bg1"/>
              </a:bgClr>
            </a:pattFill>
            <a:round/>
            <a:headEnd/>
            <a:tailEnd/>
          </a:ln>
          <a:effectLst/>
        </p:spPr>
        <p:txBody>
          <a:bodyPr wrap="none" anchor="ctr"/>
          <a:lstStyle/>
          <a:p>
            <a:endParaRPr lang="zh-CN" altLang="en-US"/>
          </a:p>
        </p:txBody>
      </p:sp>
      <p:sp>
        <p:nvSpPr>
          <p:cNvPr id="99341" name="Rectangle 13"/>
          <p:cNvSpPr>
            <a:spLocks noChangeArrowheads="1"/>
          </p:cNvSpPr>
          <p:nvPr/>
        </p:nvSpPr>
        <p:spPr bwMode="auto">
          <a:xfrm>
            <a:off x="4337050" y="15240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D0</a:t>
            </a:r>
          </a:p>
        </p:txBody>
      </p:sp>
      <p:sp>
        <p:nvSpPr>
          <p:cNvPr id="99342" name="Rectangle 14"/>
          <p:cNvSpPr>
            <a:spLocks noChangeArrowheads="1"/>
          </p:cNvSpPr>
          <p:nvPr/>
        </p:nvSpPr>
        <p:spPr bwMode="auto">
          <a:xfrm>
            <a:off x="5194300" y="15240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a:t>
            </a:r>
          </a:p>
        </p:txBody>
      </p:sp>
      <p:sp>
        <p:nvSpPr>
          <p:cNvPr id="99343" name="Rectangle 15"/>
          <p:cNvSpPr>
            <a:spLocks noChangeArrowheads="1"/>
          </p:cNvSpPr>
          <p:nvPr/>
        </p:nvSpPr>
        <p:spPr bwMode="auto">
          <a:xfrm>
            <a:off x="6115050" y="15240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a:t>
            </a:r>
          </a:p>
        </p:txBody>
      </p:sp>
      <p:sp>
        <p:nvSpPr>
          <p:cNvPr id="99344" name="Rectangle 16"/>
          <p:cNvSpPr>
            <a:spLocks noChangeArrowheads="1"/>
          </p:cNvSpPr>
          <p:nvPr/>
        </p:nvSpPr>
        <p:spPr bwMode="auto">
          <a:xfrm>
            <a:off x="7067550" y="1536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D3</a:t>
            </a:r>
          </a:p>
        </p:txBody>
      </p:sp>
      <p:sp>
        <p:nvSpPr>
          <p:cNvPr id="99345" name="Rectangle 17" descr="10%"/>
          <p:cNvSpPr>
            <a:spLocks noChangeArrowheads="1"/>
          </p:cNvSpPr>
          <p:nvPr/>
        </p:nvSpPr>
        <p:spPr bwMode="auto">
          <a:xfrm>
            <a:off x="7994650" y="15621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99346" name="Rectangle 18"/>
          <p:cNvSpPr>
            <a:spLocks noChangeArrowheads="1"/>
          </p:cNvSpPr>
          <p:nvPr/>
        </p:nvSpPr>
        <p:spPr bwMode="auto">
          <a:xfrm>
            <a:off x="4337050" y="2273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D4</a:t>
            </a:r>
          </a:p>
        </p:txBody>
      </p:sp>
      <p:sp>
        <p:nvSpPr>
          <p:cNvPr id="99347" name="Rectangle 19"/>
          <p:cNvSpPr>
            <a:spLocks noChangeArrowheads="1"/>
          </p:cNvSpPr>
          <p:nvPr/>
        </p:nvSpPr>
        <p:spPr bwMode="auto">
          <a:xfrm>
            <a:off x="5194300" y="2273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D5</a:t>
            </a:r>
          </a:p>
        </p:txBody>
      </p:sp>
      <p:sp>
        <p:nvSpPr>
          <p:cNvPr id="99348" name="Rectangle 20"/>
          <p:cNvSpPr>
            <a:spLocks noChangeArrowheads="1"/>
          </p:cNvSpPr>
          <p:nvPr/>
        </p:nvSpPr>
        <p:spPr bwMode="auto">
          <a:xfrm>
            <a:off x="6115050" y="2273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D6</a:t>
            </a:r>
          </a:p>
        </p:txBody>
      </p:sp>
      <p:sp>
        <p:nvSpPr>
          <p:cNvPr id="99349" name="Rectangle 21" descr="10%"/>
          <p:cNvSpPr>
            <a:spLocks noChangeArrowheads="1"/>
          </p:cNvSpPr>
          <p:nvPr/>
        </p:nvSpPr>
        <p:spPr bwMode="auto">
          <a:xfrm>
            <a:off x="7994650" y="22606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99350" name="Rectangle 22"/>
          <p:cNvSpPr>
            <a:spLocks noChangeArrowheads="1"/>
          </p:cNvSpPr>
          <p:nvPr/>
        </p:nvSpPr>
        <p:spPr bwMode="auto">
          <a:xfrm>
            <a:off x="7067550" y="22606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D7</a:t>
            </a:r>
          </a:p>
        </p:txBody>
      </p:sp>
      <p:sp>
        <p:nvSpPr>
          <p:cNvPr id="99351" name="Rectangle 23"/>
          <p:cNvSpPr>
            <a:spLocks noChangeArrowheads="1"/>
          </p:cNvSpPr>
          <p:nvPr/>
        </p:nvSpPr>
        <p:spPr bwMode="auto">
          <a:xfrm>
            <a:off x="4337050" y="30099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D8</a:t>
            </a:r>
          </a:p>
        </p:txBody>
      </p:sp>
      <p:sp>
        <p:nvSpPr>
          <p:cNvPr id="99352" name="Rectangle 24"/>
          <p:cNvSpPr>
            <a:spLocks noChangeArrowheads="1"/>
          </p:cNvSpPr>
          <p:nvPr/>
        </p:nvSpPr>
        <p:spPr bwMode="auto">
          <a:xfrm>
            <a:off x="5194300" y="30099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D9</a:t>
            </a:r>
          </a:p>
        </p:txBody>
      </p:sp>
      <p:sp>
        <p:nvSpPr>
          <p:cNvPr id="99353" name="Rectangle 25" descr="10%"/>
          <p:cNvSpPr>
            <a:spLocks noChangeArrowheads="1"/>
          </p:cNvSpPr>
          <p:nvPr/>
        </p:nvSpPr>
        <p:spPr bwMode="auto">
          <a:xfrm>
            <a:off x="7994650" y="30226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99354" name="Rectangle 26"/>
          <p:cNvSpPr>
            <a:spLocks noChangeArrowheads="1"/>
          </p:cNvSpPr>
          <p:nvPr/>
        </p:nvSpPr>
        <p:spPr bwMode="auto">
          <a:xfrm>
            <a:off x="6115050" y="30226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D10</a:t>
            </a:r>
          </a:p>
        </p:txBody>
      </p:sp>
      <p:sp>
        <p:nvSpPr>
          <p:cNvPr id="99355" name="Rectangle 27"/>
          <p:cNvSpPr>
            <a:spLocks noChangeArrowheads="1"/>
          </p:cNvSpPr>
          <p:nvPr/>
        </p:nvSpPr>
        <p:spPr bwMode="auto">
          <a:xfrm>
            <a:off x="7067550" y="30480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D11</a:t>
            </a:r>
          </a:p>
        </p:txBody>
      </p:sp>
      <p:sp>
        <p:nvSpPr>
          <p:cNvPr id="99356" name="Rectangle 28"/>
          <p:cNvSpPr>
            <a:spLocks noChangeArrowheads="1"/>
          </p:cNvSpPr>
          <p:nvPr/>
        </p:nvSpPr>
        <p:spPr bwMode="auto">
          <a:xfrm>
            <a:off x="4337050" y="37592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D12</a:t>
            </a:r>
          </a:p>
        </p:txBody>
      </p:sp>
      <p:sp>
        <p:nvSpPr>
          <p:cNvPr id="99357" name="Rectangle 29" descr="10%"/>
          <p:cNvSpPr>
            <a:spLocks noChangeArrowheads="1"/>
          </p:cNvSpPr>
          <p:nvPr/>
        </p:nvSpPr>
        <p:spPr bwMode="auto">
          <a:xfrm>
            <a:off x="7994650" y="37846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99358" name="Rectangle 30"/>
          <p:cNvSpPr>
            <a:spLocks noChangeArrowheads="1"/>
          </p:cNvSpPr>
          <p:nvPr/>
        </p:nvSpPr>
        <p:spPr bwMode="auto">
          <a:xfrm>
            <a:off x="5194300" y="37846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D13</a:t>
            </a:r>
          </a:p>
        </p:txBody>
      </p:sp>
      <p:sp>
        <p:nvSpPr>
          <p:cNvPr id="99359" name="Rectangle 31"/>
          <p:cNvSpPr>
            <a:spLocks noChangeArrowheads="1"/>
          </p:cNvSpPr>
          <p:nvPr/>
        </p:nvSpPr>
        <p:spPr bwMode="auto">
          <a:xfrm>
            <a:off x="6115050" y="3797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D14</a:t>
            </a:r>
          </a:p>
        </p:txBody>
      </p:sp>
      <p:sp>
        <p:nvSpPr>
          <p:cNvPr id="99360" name="Rectangle 32"/>
          <p:cNvSpPr>
            <a:spLocks noChangeArrowheads="1"/>
          </p:cNvSpPr>
          <p:nvPr/>
        </p:nvSpPr>
        <p:spPr bwMode="auto">
          <a:xfrm>
            <a:off x="7067550" y="3822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D15</a:t>
            </a:r>
          </a:p>
        </p:txBody>
      </p:sp>
      <p:sp>
        <p:nvSpPr>
          <p:cNvPr id="99361" name="Rectangle 33" descr="10%"/>
          <p:cNvSpPr>
            <a:spLocks noChangeArrowheads="1"/>
          </p:cNvSpPr>
          <p:nvPr/>
        </p:nvSpPr>
        <p:spPr bwMode="auto">
          <a:xfrm>
            <a:off x="7994650" y="46228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99362" name="Rectangle 34"/>
          <p:cNvSpPr>
            <a:spLocks noChangeArrowheads="1"/>
          </p:cNvSpPr>
          <p:nvPr/>
        </p:nvSpPr>
        <p:spPr bwMode="auto">
          <a:xfrm>
            <a:off x="4337050" y="45466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D16</a:t>
            </a:r>
          </a:p>
        </p:txBody>
      </p:sp>
      <p:sp>
        <p:nvSpPr>
          <p:cNvPr id="99363" name="Rectangle 35"/>
          <p:cNvSpPr>
            <a:spLocks noChangeArrowheads="1"/>
          </p:cNvSpPr>
          <p:nvPr/>
        </p:nvSpPr>
        <p:spPr bwMode="auto">
          <a:xfrm>
            <a:off x="5194300" y="45466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D17</a:t>
            </a:r>
          </a:p>
        </p:txBody>
      </p:sp>
      <p:sp>
        <p:nvSpPr>
          <p:cNvPr id="99364" name="Rectangle 36"/>
          <p:cNvSpPr>
            <a:spLocks noChangeArrowheads="1"/>
          </p:cNvSpPr>
          <p:nvPr/>
        </p:nvSpPr>
        <p:spPr bwMode="auto">
          <a:xfrm>
            <a:off x="6115050" y="4559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D18</a:t>
            </a:r>
          </a:p>
        </p:txBody>
      </p:sp>
      <p:sp>
        <p:nvSpPr>
          <p:cNvPr id="99365" name="Rectangle 37"/>
          <p:cNvSpPr>
            <a:spLocks noChangeArrowheads="1"/>
          </p:cNvSpPr>
          <p:nvPr/>
        </p:nvSpPr>
        <p:spPr bwMode="auto">
          <a:xfrm>
            <a:off x="7067550" y="4584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D19</a:t>
            </a:r>
          </a:p>
        </p:txBody>
      </p:sp>
      <p:sp>
        <p:nvSpPr>
          <p:cNvPr id="99366" name="Rectangle 38"/>
          <p:cNvSpPr>
            <a:spLocks noChangeArrowheads="1"/>
          </p:cNvSpPr>
          <p:nvPr/>
        </p:nvSpPr>
        <p:spPr bwMode="auto">
          <a:xfrm>
            <a:off x="4337050" y="5321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D20</a:t>
            </a:r>
          </a:p>
        </p:txBody>
      </p:sp>
      <p:sp>
        <p:nvSpPr>
          <p:cNvPr id="99367" name="Rectangle 39"/>
          <p:cNvSpPr>
            <a:spLocks noChangeArrowheads="1"/>
          </p:cNvSpPr>
          <p:nvPr/>
        </p:nvSpPr>
        <p:spPr bwMode="auto">
          <a:xfrm>
            <a:off x="5194300" y="5321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D21</a:t>
            </a:r>
          </a:p>
        </p:txBody>
      </p:sp>
      <p:sp>
        <p:nvSpPr>
          <p:cNvPr id="99368" name="Rectangle 40"/>
          <p:cNvSpPr>
            <a:spLocks noChangeArrowheads="1"/>
          </p:cNvSpPr>
          <p:nvPr/>
        </p:nvSpPr>
        <p:spPr bwMode="auto">
          <a:xfrm>
            <a:off x="6115050" y="5321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D22</a:t>
            </a:r>
          </a:p>
        </p:txBody>
      </p:sp>
      <p:sp>
        <p:nvSpPr>
          <p:cNvPr id="99369" name="Rectangle 41"/>
          <p:cNvSpPr>
            <a:spLocks noChangeArrowheads="1"/>
          </p:cNvSpPr>
          <p:nvPr/>
        </p:nvSpPr>
        <p:spPr bwMode="auto">
          <a:xfrm>
            <a:off x="7067550" y="53340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D23</a:t>
            </a:r>
          </a:p>
        </p:txBody>
      </p:sp>
      <p:sp>
        <p:nvSpPr>
          <p:cNvPr id="99370" name="Rectangle 42" descr="10%"/>
          <p:cNvSpPr>
            <a:spLocks noChangeArrowheads="1"/>
          </p:cNvSpPr>
          <p:nvPr/>
        </p:nvSpPr>
        <p:spPr bwMode="auto">
          <a:xfrm>
            <a:off x="7994650" y="53594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99371" name="Rectangle 43"/>
          <p:cNvSpPr>
            <a:spLocks noChangeArrowheads="1"/>
          </p:cNvSpPr>
          <p:nvPr/>
        </p:nvSpPr>
        <p:spPr bwMode="auto">
          <a:xfrm>
            <a:off x="4545014" y="58483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99372" name="Rectangle 44"/>
          <p:cNvSpPr>
            <a:spLocks noChangeArrowheads="1"/>
          </p:cNvSpPr>
          <p:nvPr/>
        </p:nvSpPr>
        <p:spPr bwMode="auto">
          <a:xfrm>
            <a:off x="5408614" y="58229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99373" name="Rectangle 45"/>
          <p:cNvSpPr>
            <a:spLocks noChangeArrowheads="1"/>
          </p:cNvSpPr>
          <p:nvPr/>
        </p:nvSpPr>
        <p:spPr bwMode="auto">
          <a:xfrm>
            <a:off x="6323014" y="58483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99374" name="Rectangle 46"/>
          <p:cNvSpPr>
            <a:spLocks noChangeArrowheads="1"/>
          </p:cNvSpPr>
          <p:nvPr/>
        </p:nvSpPr>
        <p:spPr bwMode="auto">
          <a:xfrm>
            <a:off x="7250114" y="58864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99375" name="Rectangle 47"/>
          <p:cNvSpPr>
            <a:spLocks noChangeArrowheads="1"/>
          </p:cNvSpPr>
          <p:nvPr/>
        </p:nvSpPr>
        <p:spPr bwMode="auto">
          <a:xfrm>
            <a:off x="8202614" y="58483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99376" name="Rectangle 48"/>
          <p:cNvSpPr>
            <a:spLocks noChangeArrowheads="1"/>
          </p:cNvSpPr>
          <p:nvPr/>
        </p:nvSpPr>
        <p:spPr bwMode="auto">
          <a:xfrm>
            <a:off x="5105400" y="6096000"/>
            <a:ext cx="2554288" cy="45243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sz="2800" b="1">
                <a:latin typeface="Helvetica" pitchFamily="34" charset="0"/>
              </a:rPr>
              <a:t>Disk Columns</a:t>
            </a:r>
            <a:endParaRPr lang="en-US" altLang="zh-CN" b="1">
              <a:latin typeface="Helvetica" pitchFamily="34" charset="0"/>
            </a:endParaRPr>
          </a:p>
        </p:txBody>
      </p:sp>
      <p:sp>
        <p:nvSpPr>
          <p:cNvPr id="99377" name="Rectangle 49"/>
          <p:cNvSpPr>
            <a:spLocks noChangeArrowheads="1"/>
          </p:cNvSpPr>
          <p:nvPr/>
        </p:nvSpPr>
        <p:spPr bwMode="auto">
          <a:xfrm>
            <a:off x="8705850" y="914400"/>
            <a:ext cx="1962150" cy="1543050"/>
          </a:xfrm>
          <a:prstGeom prst="rect">
            <a:avLst/>
          </a:prstGeom>
          <a:noFill/>
          <a:ln w="12700">
            <a:noFill/>
            <a:miter lim="800000"/>
            <a:headEnd/>
            <a:tailEnd/>
          </a:ln>
          <a:effectLst/>
        </p:spPr>
        <p:txBody>
          <a:bodyPr wrap="none" lIns="90487" tIns="44450" rIns="90487" bIns="44450">
            <a:spAutoFit/>
          </a:bodyPr>
          <a:lstStyle/>
          <a:p>
            <a:pPr algn="ctr" eaLnBrk="0" hangingPunct="0">
              <a:lnSpc>
                <a:spcPct val="85000"/>
              </a:lnSpc>
            </a:pPr>
            <a:r>
              <a:rPr lang="en-US" altLang="zh-CN" sz="2800" b="1">
                <a:latin typeface="Helvetica" pitchFamily="34" charset="0"/>
              </a:rPr>
              <a:t>Increasing</a:t>
            </a:r>
          </a:p>
          <a:p>
            <a:pPr algn="ctr" eaLnBrk="0" hangingPunct="0">
              <a:lnSpc>
                <a:spcPct val="85000"/>
              </a:lnSpc>
            </a:pPr>
            <a:r>
              <a:rPr lang="en-US" altLang="zh-CN" sz="2800" b="1">
                <a:latin typeface="Helvetica" pitchFamily="34" charset="0"/>
              </a:rPr>
              <a:t>Logical</a:t>
            </a:r>
          </a:p>
          <a:p>
            <a:pPr algn="ctr" eaLnBrk="0" hangingPunct="0">
              <a:lnSpc>
                <a:spcPct val="85000"/>
              </a:lnSpc>
            </a:pPr>
            <a:r>
              <a:rPr lang="en-US" altLang="zh-CN" sz="2800" b="1">
                <a:latin typeface="Helvetica" pitchFamily="34" charset="0"/>
              </a:rPr>
              <a:t>Disk </a:t>
            </a:r>
          </a:p>
          <a:p>
            <a:pPr algn="ctr" eaLnBrk="0" hangingPunct="0">
              <a:lnSpc>
                <a:spcPct val="85000"/>
              </a:lnSpc>
            </a:pPr>
            <a:r>
              <a:rPr lang="en-US" altLang="zh-CN" sz="2800" b="1">
                <a:latin typeface="Helvetica" pitchFamily="34" charset="0"/>
              </a:rPr>
              <a:t>Address</a:t>
            </a:r>
          </a:p>
        </p:txBody>
      </p:sp>
      <p:sp>
        <p:nvSpPr>
          <p:cNvPr id="99378" name="Line 50"/>
          <p:cNvSpPr>
            <a:spLocks noChangeShapeType="1"/>
          </p:cNvSpPr>
          <p:nvPr/>
        </p:nvSpPr>
        <p:spPr bwMode="auto">
          <a:xfrm>
            <a:off x="9601200" y="2514600"/>
            <a:ext cx="0" cy="1181100"/>
          </a:xfrm>
          <a:prstGeom prst="line">
            <a:avLst/>
          </a:prstGeom>
          <a:noFill/>
          <a:ln w="38100">
            <a:solidFill>
              <a:schemeClr val="tx1"/>
            </a:solidFill>
            <a:round/>
            <a:headEnd/>
            <a:tailEnd type="triangle" w="med" len="med"/>
          </a:ln>
          <a:effectLst/>
        </p:spPr>
        <p:txBody>
          <a:bodyPr wrap="none" anchor="ctr"/>
          <a:lstStyle/>
          <a:p>
            <a:endParaRPr lang="zh-CN" altLang="en-US"/>
          </a:p>
        </p:txBody>
      </p:sp>
      <p:grpSp>
        <p:nvGrpSpPr>
          <p:cNvPr id="152627" name="Group 51"/>
          <p:cNvGrpSpPr>
            <a:grpSpLocks/>
          </p:cNvGrpSpPr>
          <p:nvPr/>
        </p:nvGrpSpPr>
        <p:grpSpPr bwMode="auto">
          <a:xfrm>
            <a:off x="4292600" y="3683000"/>
            <a:ext cx="5938838" cy="858838"/>
            <a:chOff x="1744" y="2320"/>
            <a:chExt cx="3741" cy="541"/>
          </a:xfrm>
        </p:grpSpPr>
        <p:sp>
          <p:nvSpPr>
            <p:cNvPr id="99385" name="Rectangle 52"/>
            <p:cNvSpPr>
              <a:spLocks noChangeArrowheads="1"/>
            </p:cNvSpPr>
            <p:nvPr/>
          </p:nvSpPr>
          <p:spPr bwMode="auto">
            <a:xfrm>
              <a:off x="1744" y="2320"/>
              <a:ext cx="2760" cy="480"/>
            </a:xfrm>
            <a:prstGeom prst="rect">
              <a:avLst/>
            </a:prstGeom>
            <a:noFill/>
            <a:ln w="38100">
              <a:solidFill>
                <a:srgbClr val="FC0128"/>
              </a:solidFill>
              <a:miter lim="800000"/>
              <a:headEnd/>
              <a:tailEnd/>
            </a:ln>
            <a:effectLst/>
          </p:spPr>
          <p:txBody>
            <a:bodyPr wrap="none" anchor="ctr"/>
            <a:lstStyle/>
            <a:p>
              <a:endParaRPr lang="zh-CN" altLang="en-US"/>
            </a:p>
          </p:txBody>
        </p:sp>
        <p:sp>
          <p:nvSpPr>
            <p:cNvPr id="99386" name="Line 53"/>
            <p:cNvSpPr>
              <a:spLocks noChangeShapeType="1"/>
            </p:cNvSpPr>
            <p:nvPr/>
          </p:nvSpPr>
          <p:spPr bwMode="auto">
            <a:xfrm>
              <a:off x="4496" y="2528"/>
              <a:ext cx="288" cy="144"/>
            </a:xfrm>
            <a:prstGeom prst="line">
              <a:avLst/>
            </a:prstGeom>
            <a:noFill/>
            <a:ln w="38100">
              <a:solidFill>
                <a:schemeClr val="tx1"/>
              </a:solidFill>
              <a:round/>
              <a:headEnd/>
              <a:tailEnd/>
            </a:ln>
            <a:effectLst/>
          </p:spPr>
          <p:txBody>
            <a:bodyPr wrap="none" anchor="ctr"/>
            <a:lstStyle/>
            <a:p>
              <a:endParaRPr lang="zh-CN" altLang="en-US"/>
            </a:p>
          </p:txBody>
        </p:sp>
        <p:sp>
          <p:nvSpPr>
            <p:cNvPr id="99387" name="Rectangle 54"/>
            <p:cNvSpPr>
              <a:spLocks noChangeArrowheads="1"/>
            </p:cNvSpPr>
            <p:nvPr/>
          </p:nvSpPr>
          <p:spPr bwMode="auto">
            <a:xfrm>
              <a:off x="4736" y="2576"/>
              <a:ext cx="749" cy="285"/>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sz="2800" b="1" i="1">
                  <a:latin typeface="Helvetica" pitchFamily="34" charset="0"/>
                </a:rPr>
                <a:t>Stripe</a:t>
              </a:r>
            </a:p>
          </p:txBody>
        </p:sp>
      </p:grpSp>
      <p:sp>
        <p:nvSpPr>
          <p:cNvPr id="99380" name="Line 55"/>
          <p:cNvSpPr>
            <a:spLocks noChangeShapeType="1"/>
          </p:cNvSpPr>
          <p:nvPr/>
        </p:nvSpPr>
        <p:spPr bwMode="auto">
          <a:xfrm>
            <a:off x="1727200" y="1498600"/>
            <a:ext cx="2463800" cy="5143500"/>
          </a:xfrm>
          <a:prstGeom prst="line">
            <a:avLst/>
          </a:prstGeom>
          <a:noFill/>
          <a:ln w="25400">
            <a:pattFill prst="narVert">
              <a:fgClr>
                <a:schemeClr val="tx1"/>
              </a:fgClr>
              <a:bgClr>
                <a:schemeClr val="bg1"/>
              </a:bgClr>
            </a:pattFill>
            <a:round/>
            <a:headEnd/>
            <a:tailEnd/>
          </a:ln>
          <a:effectLst/>
        </p:spPr>
        <p:txBody>
          <a:bodyPr wrap="none" anchor="ctr"/>
          <a:lstStyle/>
          <a:p>
            <a:endParaRPr lang="zh-CN" altLang="en-US"/>
          </a:p>
        </p:txBody>
      </p:sp>
      <p:sp>
        <p:nvSpPr>
          <p:cNvPr id="99381" name="Rectangle 56"/>
          <p:cNvSpPr>
            <a:spLocks noChangeArrowheads="1"/>
          </p:cNvSpPr>
          <p:nvPr/>
        </p:nvSpPr>
        <p:spPr bwMode="auto">
          <a:xfrm>
            <a:off x="2209800" y="1981201"/>
            <a:ext cx="1905000" cy="841375"/>
          </a:xfrm>
          <a:prstGeom prst="rect">
            <a:avLst/>
          </a:prstGeom>
          <a:solidFill>
            <a:srgbClr val="FFFFFF"/>
          </a:solidFill>
          <a:ln w="25400">
            <a:solidFill>
              <a:schemeClr val="tx1"/>
            </a:solidFill>
            <a:miter lim="800000"/>
            <a:headEnd/>
            <a:tailEnd/>
          </a:ln>
          <a:effectLst>
            <a:outerShdw dist="107763" dir="2700000" algn="ctr" rotWithShape="0">
              <a:schemeClr val="bg2"/>
            </a:outerShdw>
          </a:effectLst>
        </p:spPr>
        <p:txBody>
          <a:bodyPr lIns="90487" tIns="44450" rIns="90487" bIns="44450">
            <a:spAutoFit/>
          </a:bodyPr>
          <a:lstStyle/>
          <a:p>
            <a:pPr eaLnBrk="0" hangingPunct="0">
              <a:lnSpc>
                <a:spcPct val="85000"/>
              </a:lnSpc>
            </a:pPr>
            <a:r>
              <a:rPr lang="en-US" altLang="zh-CN" sz="2800" b="1">
                <a:latin typeface="Helvetica" pitchFamily="34" charset="0"/>
              </a:rPr>
              <a:t>Insides of 5 disks</a:t>
            </a:r>
            <a:endParaRPr lang="en-US" altLang="zh-CN" b="1">
              <a:latin typeface="Helvetica" pitchFamily="34" charset="0"/>
            </a:endParaRPr>
          </a:p>
        </p:txBody>
      </p:sp>
      <p:sp>
        <p:nvSpPr>
          <p:cNvPr id="152633" name="Rectangle 57"/>
          <p:cNvSpPr>
            <a:spLocks noChangeArrowheads="1"/>
          </p:cNvSpPr>
          <p:nvPr/>
        </p:nvSpPr>
        <p:spPr bwMode="auto">
          <a:xfrm>
            <a:off x="4267200" y="1447800"/>
            <a:ext cx="762000" cy="685800"/>
          </a:xfrm>
          <a:prstGeom prst="rect">
            <a:avLst/>
          </a:prstGeom>
          <a:noFill/>
          <a:ln w="38100">
            <a:solidFill>
              <a:srgbClr val="FC0128"/>
            </a:solidFill>
            <a:miter lim="800000"/>
            <a:headEnd/>
            <a:tailEnd/>
          </a:ln>
          <a:effectLst/>
        </p:spPr>
        <p:txBody>
          <a:bodyPr wrap="none" anchor="ctr"/>
          <a:lstStyle/>
          <a:p>
            <a:endParaRPr lang="zh-CN" altLang="en-US"/>
          </a:p>
        </p:txBody>
      </p:sp>
      <p:sp>
        <p:nvSpPr>
          <p:cNvPr id="152634" name="Rectangle 58"/>
          <p:cNvSpPr>
            <a:spLocks noChangeArrowheads="1"/>
          </p:cNvSpPr>
          <p:nvPr/>
        </p:nvSpPr>
        <p:spPr bwMode="auto">
          <a:xfrm>
            <a:off x="5105400" y="2209800"/>
            <a:ext cx="762000" cy="685800"/>
          </a:xfrm>
          <a:prstGeom prst="rect">
            <a:avLst/>
          </a:prstGeom>
          <a:noFill/>
          <a:ln w="38100">
            <a:solidFill>
              <a:srgbClr val="FC0128"/>
            </a:solidFill>
            <a:miter lim="800000"/>
            <a:headEnd/>
            <a:tailEnd/>
          </a:ln>
          <a:effectLst/>
        </p:spPr>
        <p:txBody>
          <a:bodyPr wrap="none" anchor="ctr"/>
          <a:lstStyle/>
          <a:p>
            <a:endParaRPr lang="zh-CN" altLang="en-US"/>
          </a:p>
        </p:txBody>
      </p:sp>
      <p:sp>
        <p:nvSpPr>
          <p:cNvPr id="152635" name="Rectangle 59"/>
          <p:cNvSpPr>
            <a:spLocks noChangeArrowheads="1"/>
          </p:cNvSpPr>
          <p:nvPr/>
        </p:nvSpPr>
        <p:spPr bwMode="auto">
          <a:xfrm>
            <a:off x="1752600" y="3733801"/>
            <a:ext cx="2128822" cy="1659429"/>
          </a:xfrm>
          <a:prstGeom prst="rect">
            <a:avLst/>
          </a:prstGeom>
          <a:solidFill>
            <a:srgbClr val="FFFFFF"/>
          </a:solidFill>
          <a:ln w="25400">
            <a:solidFill>
              <a:schemeClr val="tx1"/>
            </a:solidFill>
            <a:miter lim="800000"/>
            <a:headEnd/>
            <a:tailEnd/>
          </a:ln>
          <a:effectLst>
            <a:outerShdw dist="107763" dir="2700000" algn="ctr" rotWithShape="0">
              <a:schemeClr val="bg2"/>
            </a:outerShdw>
          </a:effectLst>
        </p:spPr>
        <p:txBody>
          <a:bodyPr wrap="square" lIns="90487" tIns="44450" rIns="90487" bIns="44450">
            <a:spAutoFit/>
          </a:bodyPr>
          <a:lstStyle/>
          <a:p>
            <a:pPr algn="ctr" eaLnBrk="0" hangingPunct="0">
              <a:lnSpc>
                <a:spcPct val="85000"/>
              </a:lnSpc>
            </a:pPr>
            <a:r>
              <a:rPr lang="en-US" altLang="zh-CN" sz="2400" b="1" dirty="0">
                <a:latin typeface="Helvetica" pitchFamily="34" charset="0"/>
              </a:rPr>
              <a:t>Example:</a:t>
            </a:r>
          </a:p>
          <a:p>
            <a:pPr eaLnBrk="0" hangingPunct="0">
              <a:lnSpc>
                <a:spcPct val="85000"/>
              </a:lnSpc>
            </a:pPr>
            <a:r>
              <a:rPr lang="en-US" altLang="zh-CN" sz="2400" b="1" dirty="0">
                <a:latin typeface="Helvetica" pitchFamily="34" charset="0"/>
              </a:rPr>
              <a:t>small read </a:t>
            </a:r>
            <a:r>
              <a:rPr lang="en-US" altLang="zh-CN" sz="2400" b="1" dirty="0" err="1">
                <a:latin typeface="Helvetica" pitchFamily="34" charset="0"/>
              </a:rPr>
              <a:t>D0</a:t>
            </a:r>
            <a:r>
              <a:rPr lang="en-US" altLang="zh-CN" sz="2400" b="1" dirty="0">
                <a:latin typeface="Helvetica" pitchFamily="34" charset="0"/>
              </a:rPr>
              <a:t> &amp; </a:t>
            </a:r>
            <a:r>
              <a:rPr lang="en-US" altLang="zh-CN" sz="2400" b="1" dirty="0" err="1">
                <a:latin typeface="Helvetica" pitchFamily="34" charset="0"/>
              </a:rPr>
              <a:t>D5</a:t>
            </a:r>
            <a:r>
              <a:rPr lang="en-US" altLang="zh-CN" sz="2400" b="1" dirty="0">
                <a:latin typeface="Helvetica" pitchFamily="34" charset="0"/>
              </a:rPr>
              <a:t>, </a:t>
            </a:r>
            <a:br>
              <a:rPr lang="en-US" altLang="zh-CN" sz="2400" b="1" dirty="0">
                <a:latin typeface="Helvetica" pitchFamily="34" charset="0"/>
              </a:rPr>
            </a:br>
            <a:r>
              <a:rPr lang="en-US" altLang="zh-CN" sz="2400" b="1" dirty="0">
                <a:latin typeface="Helvetica" pitchFamily="34" charset="0"/>
              </a:rPr>
              <a:t>large write </a:t>
            </a:r>
            <a:r>
              <a:rPr lang="en-US" altLang="zh-CN" sz="2400" b="1" dirty="0" err="1">
                <a:latin typeface="Helvetica" pitchFamily="34" charset="0"/>
              </a:rPr>
              <a:t>D12-D15</a:t>
            </a:r>
            <a:endParaRPr lang="en-US" altLang="zh-CN" sz="1600" b="1" dirty="0">
              <a:latin typeface="Helvetica" pitchFamily="34" charset="0"/>
            </a:endParaRPr>
          </a:p>
        </p:txBody>
      </p:sp>
      <p:sp>
        <p:nvSpPr>
          <p:cNvPr id="2" name="文本框 1">
            <a:extLst>
              <a:ext uri="{FF2B5EF4-FFF2-40B4-BE49-F238E27FC236}">
                <a16:creationId xmlns:a16="http://schemas.microsoft.com/office/drawing/2014/main" id="{2085F75E-5189-E2CC-3E02-525CD16453D3}"/>
              </a:ext>
            </a:extLst>
          </p:cNvPr>
          <p:cNvSpPr txBox="1"/>
          <p:nvPr/>
        </p:nvSpPr>
        <p:spPr>
          <a:xfrm>
            <a:off x="9912424" y="5393230"/>
            <a:ext cx="1368152" cy="523220"/>
          </a:xfrm>
          <a:prstGeom prst="rect">
            <a:avLst/>
          </a:prstGeom>
          <a:noFill/>
        </p:spPr>
        <p:txBody>
          <a:bodyPr wrap="square" rtlCol="0">
            <a:spAutoFit/>
          </a:bodyPr>
          <a:lstStyle/>
          <a:p>
            <a:r>
              <a:rPr lang="zh-CN" altLang="en-US" sz="2800" b="1" dirty="0">
                <a:solidFill>
                  <a:schemeClr val="accent1"/>
                </a:solidFill>
              </a:rPr>
              <a:t>块交叉</a:t>
            </a:r>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6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6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2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33" grpId="0" animBg="1"/>
      <p:bldP spid="152634" grpId="0" animBg="1"/>
      <p:bldP spid="15263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body" sz="half" idx="1"/>
          </p:nvPr>
        </p:nvSpPr>
        <p:spPr>
          <a:xfrm>
            <a:off x="1992313" y="4724400"/>
            <a:ext cx="5472112" cy="1150938"/>
          </a:xfrm>
        </p:spPr>
        <p:txBody>
          <a:bodyPr/>
          <a:lstStyle/>
          <a:p>
            <a:pPr eaLnBrk="1" hangingPunct="1"/>
            <a:r>
              <a:rPr lang="en-US" altLang="zh-CN" sz="2800" dirty="0"/>
              <a:t>Disks are organized into platters, tracks, and sectors</a:t>
            </a:r>
          </a:p>
        </p:txBody>
      </p:sp>
      <p:graphicFrame>
        <p:nvGraphicFramePr>
          <p:cNvPr id="115715" name="Object 3"/>
          <p:cNvGraphicFramePr>
            <a:graphicFrameLocks noGrp="1" noChangeAspect="1"/>
          </p:cNvGraphicFramePr>
          <p:nvPr>
            <p:ph sz="half" idx="2"/>
          </p:nvPr>
        </p:nvGraphicFramePr>
        <p:xfrm>
          <a:off x="4173538" y="908050"/>
          <a:ext cx="6075362" cy="4770438"/>
        </p:xfrm>
        <a:graphic>
          <a:graphicData uri="http://schemas.openxmlformats.org/presentationml/2006/ole">
            <mc:AlternateContent xmlns:mc="http://schemas.openxmlformats.org/markup-compatibility/2006">
              <mc:Choice xmlns:v="urn:schemas-microsoft-com:vml" Requires="v">
                <p:oleObj spid="_x0000_s3081" name="Visio" r:id="rId4" imgW="3798113" imgH="2983687" progId="Visio.Drawing.11">
                  <p:embed/>
                </p:oleObj>
              </mc:Choice>
              <mc:Fallback>
                <p:oleObj name="Visio" r:id="rId4" imgW="3798113" imgH="2983687" progId="Visio.Drawing.11">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538" y="908050"/>
                        <a:ext cx="6075362"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6"/>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E0E7DB1-C3C0-4C65-BDBC-6B78142950B0}" type="slidenum">
              <a:rPr lang="en-US" altLang="zh-CN"/>
              <a:pPr>
                <a:defRPr/>
              </a:pPr>
              <a:t>9</a:t>
            </a:fld>
            <a:endParaRPr lang="en-US" altLang="zh-CN"/>
          </a:p>
        </p:txBody>
      </p:sp>
      <p:pic>
        <p:nvPicPr>
          <p:cNvPr id="2" name="Picture 4">
            <a:extLst>
              <a:ext uri="{FF2B5EF4-FFF2-40B4-BE49-F238E27FC236}">
                <a16:creationId xmlns:a16="http://schemas.microsoft.com/office/drawing/2014/main" id="{D1EB3DEF-E511-B9CD-823B-FD3992609E31}"/>
              </a:ext>
            </a:extLst>
          </p:cNvPr>
          <p:cNvPicPr>
            <a:picLocks noChangeAspect="1" noChangeArrowheads="1"/>
          </p:cNvPicPr>
          <p:nvPr/>
        </p:nvPicPr>
        <p:blipFill>
          <a:blip r:embed="rId6"/>
          <a:srcRect/>
          <a:stretch>
            <a:fillRect/>
          </a:stretch>
        </p:blipFill>
        <p:spPr bwMode="auto">
          <a:xfrm>
            <a:off x="221456" y="332656"/>
            <a:ext cx="3541713" cy="2286015"/>
          </a:xfrm>
          <a:prstGeom prst="rect">
            <a:avLst/>
          </a:prstGeom>
          <a:noFill/>
          <a:ln w="28575">
            <a:noFill/>
            <a:miter lim="800000"/>
            <a:headEnd/>
            <a:tailEnd/>
          </a:ln>
          <a:effectLst/>
        </p:spPr>
      </p:pic>
      <p:sp>
        <p:nvSpPr>
          <p:cNvPr id="3" name="文本框 2">
            <a:extLst>
              <a:ext uri="{FF2B5EF4-FFF2-40B4-BE49-F238E27FC236}">
                <a16:creationId xmlns:a16="http://schemas.microsoft.com/office/drawing/2014/main" id="{D5ACD971-BB46-3B0E-D25B-D19018617B40}"/>
              </a:ext>
            </a:extLst>
          </p:cNvPr>
          <p:cNvSpPr txBox="1"/>
          <p:nvPr/>
        </p:nvSpPr>
        <p:spPr>
          <a:xfrm>
            <a:off x="490636" y="3132926"/>
            <a:ext cx="2592289" cy="1077218"/>
          </a:xfrm>
          <a:prstGeom prst="rect">
            <a:avLst/>
          </a:prstGeom>
          <a:noFill/>
        </p:spPr>
        <p:txBody>
          <a:bodyPr wrap="square" rtlCol="0">
            <a:spAutoFit/>
          </a:bodyPr>
          <a:lstStyle/>
          <a:p>
            <a:r>
              <a:rPr lang="zh-CN" altLang="en-US" sz="3200" dirty="0">
                <a:latin typeface="等线" panose="02010600030101010101" pitchFamily="2" charset="-122"/>
                <a:ea typeface="等线" panose="02010600030101010101" pitchFamily="2" charset="-122"/>
              </a:rPr>
              <a:t>磁头，磁盘都是一叠</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dissolve">
                                      <p:cBhvr>
                                        <p:cTn id="7"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430568" y="260648"/>
            <a:ext cx="5572164" cy="898525"/>
          </a:xfrm>
        </p:spPr>
        <p:txBody>
          <a:bodyPr/>
          <a:lstStyle/>
          <a:p>
            <a:pPr eaLnBrk="1" hangingPunct="1">
              <a:defRPr/>
            </a:pPr>
            <a:r>
              <a:rPr lang="en-US" altLang="zh-CN" dirty="0"/>
              <a:t>Inspiration for RAID 4</a:t>
            </a:r>
          </a:p>
        </p:txBody>
      </p:sp>
      <p:sp>
        <p:nvSpPr>
          <p:cNvPr id="98307" name="Rectangle 3"/>
          <p:cNvSpPr>
            <a:spLocks noGrp="1" noChangeArrowheads="1"/>
          </p:cNvSpPr>
          <p:nvPr>
            <p:ph idx="1"/>
          </p:nvPr>
        </p:nvSpPr>
        <p:spPr>
          <a:xfrm>
            <a:off x="1873250" y="1584325"/>
            <a:ext cx="8686800" cy="3429000"/>
          </a:xfrm>
        </p:spPr>
        <p:txBody>
          <a:bodyPr/>
          <a:lstStyle/>
          <a:p>
            <a:pPr eaLnBrk="1" hangingPunct="1">
              <a:lnSpc>
                <a:spcPct val="85000"/>
              </a:lnSpc>
            </a:pPr>
            <a:r>
              <a:rPr lang="en-US" altLang="zh-CN" sz="2400" dirty="0"/>
              <a:t>RAID 3 </a:t>
            </a:r>
            <a:r>
              <a:rPr lang="zh-CN" altLang="en-US" sz="2400" dirty="0"/>
              <a:t>依靠奇偶校验磁盘来发现读取错误</a:t>
            </a:r>
          </a:p>
          <a:p>
            <a:pPr eaLnBrk="1" hangingPunct="1">
              <a:lnSpc>
                <a:spcPct val="85000"/>
              </a:lnSpc>
            </a:pPr>
            <a:r>
              <a:rPr lang="zh-CN" altLang="en-US" sz="2400" dirty="0"/>
              <a:t>但是每个扇区都有一个错误检测字段</a:t>
            </a:r>
          </a:p>
          <a:p>
            <a:pPr eaLnBrk="1" hangingPunct="1">
              <a:lnSpc>
                <a:spcPct val="85000"/>
              </a:lnSpc>
            </a:pPr>
            <a:r>
              <a:rPr lang="zh-CN" altLang="en-US" sz="2400" dirty="0"/>
              <a:t>依靠错误检测字段来捕获读取时的错误，而不是奇偶校验磁盘上的错误</a:t>
            </a:r>
          </a:p>
          <a:p>
            <a:pPr eaLnBrk="1" hangingPunct="1">
              <a:lnSpc>
                <a:spcPct val="85000"/>
              </a:lnSpc>
            </a:pPr>
            <a:r>
              <a:rPr lang="zh-CN" altLang="en-US" sz="2400" dirty="0"/>
              <a:t>允许同时独立读取不同的磁盘</a:t>
            </a:r>
            <a:endParaRPr lang="en-US" altLang="zh-CN"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487961" y="96705"/>
            <a:ext cx="8663880" cy="1143000"/>
          </a:xfrm>
        </p:spPr>
        <p:txBody>
          <a:bodyPr/>
          <a:lstStyle/>
          <a:p>
            <a:pPr eaLnBrk="1" hangingPunct="1">
              <a:defRPr/>
            </a:pPr>
            <a:r>
              <a:rPr lang="en-US" altLang="zh-CN" sz="3200" dirty="0">
                <a:solidFill>
                  <a:srgbClr val="FC0128"/>
                </a:solidFill>
              </a:rPr>
              <a:t>Problems of Disk Arrays:  Small Writes</a:t>
            </a:r>
          </a:p>
        </p:txBody>
      </p:sp>
      <p:grpSp>
        <p:nvGrpSpPr>
          <p:cNvPr id="35" name="组合 34"/>
          <p:cNvGrpSpPr/>
          <p:nvPr/>
        </p:nvGrpSpPr>
        <p:grpSpPr>
          <a:xfrm>
            <a:off x="2513014" y="2184400"/>
            <a:ext cx="7240669" cy="3887806"/>
            <a:chOff x="989013" y="2184400"/>
            <a:chExt cx="7240669" cy="4248150"/>
          </a:xfrm>
        </p:grpSpPr>
        <p:sp>
          <p:nvSpPr>
            <p:cNvPr id="100355" name="Rectangle 3"/>
            <p:cNvSpPr>
              <a:spLocks noChangeArrowheads="1"/>
            </p:cNvSpPr>
            <p:nvPr/>
          </p:nvSpPr>
          <p:spPr bwMode="auto">
            <a:xfrm>
              <a:off x="2692400" y="2184400"/>
              <a:ext cx="571500" cy="571500"/>
            </a:xfrm>
            <a:prstGeom prst="rect">
              <a:avLst/>
            </a:prstGeom>
            <a:noFill/>
            <a:ln w="25400">
              <a:solidFill>
                <a:schemeClr val="tx1"/>
              </a:solidFill>
              <a:miter lim="800000"/>
              <a:headEnd/>
              <a:tailEnd/>
            </a:ln>
            <a:effectLst/>
          </p:spPr>
          <p:txBody>
            <a:bodyPr wrap="none" lIns="90488" tIns="44450" rIns="90488" bIns="44450" anchor="ctr"/>
            <a:lstStyle/>
            <a:p>
              <a:pPr algn="ctr" eaLnBrk="0" hangingPunct="0"/>
              <a:r>
                <a:rPr lang="en-US" altLang="zh-CN" b="1"/>
                <a:t>D0</a:t>
              </a:r>
            </a:p>
          </p:txBody>
        </p:sp>
        <p:sp>
          <p:nvSpPr>
            <p:cNvPr id="100356" name="Rectangle 4"/>
            <p:cNvSpPr>
              <a:spLocks noChangeArrowheads="1"/>
            </p:cNvSpPr>
            <p:nvPr/>
          </p:nvSpPr>
          <p:spPr bwMode="auto">
            <a:xfrm>
              <a:off x="3568700" y="2184400"/>
              <a:ext cx="571500" cy="571500"/>
            </a:xfrm>
            <a:prstGeom prst="rect">
              <a:avLst/>
            </a:prstGeom>
            <a:noFill/>
            <a:ln w="25400">
              <a:solidFill>
                <a:schemeClr val="tx1"/>
              </a:solidFill>
              <a:miter lim="800000"/>
              <a:headEnd/>
              <a:tailEnd/>
            </a:ln>
            <a:effectLst/>
          </p:spPr>
          <p:txBody>
            <a:bodyPr wrap="none" lIns="90488" tIns="44450" rIns="90488" bIns="44450" anchor="ctr"/>
            <a:lstStyle/>
            <a:p>
              <a:pPr algn="ctr" eaLnBrk="0" hangingPunct="0"/>
              <a:r>
                <a:rPr lang="en-US" altLang="zh-CN" b="1"/>
                <a:t>D1</a:t>
              </a:r>
            </a:p>
          </p:txBody>
        </p:sp>
        <p:sp>
          <p:nvSpPr>
            <p:cNvPr id="100357" name="Rectangle 5"/>
            <p:cNvSpPr>
              <a:spLocks noChangeArrowheads="1"/>
            </p:cNvSpPr>
            <p:nvPr/>
          </p:nvSpPr>
          <p:spPr bwMode="auto">
            <a:xfrm>
              <a:off x="4470400" y="2184400"/>
              <a:ext cx="571500" cy="571500"/>
            </a:xfrm>
            <a:prstGeom prst="rect">
              <a:avLst/>
            </a:prstGeom>
            <a:noFill/>
            <a:ln w="25400">
              <a:solidFill>
                <a:schemeClr val="tx1"/>
              </a:solidFill>
              <a:miter lim="800000"/>
              <a:headEnd/>
              <a:tailEnd/>
            </a:ln>
            <a:effectLst/>
          </p:spPr>
          <p:txBody>
            <a:bodyPr wrap="none" lIns="90488" tIns="44450" rIns="90488" bIns="44450" anchor="ctr"/>
            <a:lstStyle/>
            <a:p>
              <a:pPr algn="ctr" eaLnBrk="0" hangingPunct="0"/>
              <a:r>
                <a:rPr lang="en-US" altLang="zh-CN" b="1"/>
                <a:t>D2</a:t>
              </a:r>
            </a:p>
          </p:txBody>
        </p:sp>
        <p:sp>
          <p:nvSpPr>
            <p:cNvPr id="100358" name="Rectangle 6"/>
            <p:cNvSpPr>
              <a:spLocks noChangeArrowheads="1"/>
            </p:cNvSpPr>
            <p:nvPr/>
          </p:nvSpPr>
          <p:spPr bwMode="auto">
            <a:xfrm>
              <a:off x="5397500" y="2197100"/>
              <a:ext cx="571500" cy="571500"/>
            </a:xfrm>
            <a:prstGeom prst="rect">
              <a:avLst/>
            </a:prstGeom>
            <a:noFill/>
            <a:ln w="25400">
              <a:solidFill>
                <a:schemeClr val="tx1"/>
              </a:solidFill>
              <a:miter lim="800000"/>
              <a:headEnd/>
              <a:tailEnd/>
            </a:ln>
            <a:effectLst/>
          </p:spPr>
          <p:txBody>
            <a:bodyPr wrap="none" lIns="90488" tIns="44450" rIns="90488" bIns="44450" anchor="ctr"/>
            <a:lstStyle/>
            <a:p>
              <a:pPr algn="ctr" eaLnBrk="0" hangingPunct="0"/>
              <a:r>
                <a:rPr lang="en-US" altLang="zh-CN" b="1"/>
                <a:t>D3</a:t>
              </a:r>
            </a:p>
          </p:txBody>
        </p:sp>
        <p:sp>
          <p:nvSpPr>
            <p:cNvPr id="100359" name="Rectangle 7" descr="10%"/>
            <p:cNvSpPr>
              <a:spLocks noChangeArrowheads="1"/>
            </p:cNvSpPr>
            <p:nvPr/>
          </p:nvSpPr>
          <p:spPr bwMode="auto">
            <a:xfrm>
              <a:off x="6350000" y="22225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8" tIns="44450" rIns="90488" bIns="44450" anchor="ctr"/>
            <a:lstStyle/>
            <a:p>
              <a:pPr algn="ctr" eaLnBrk="0" hangingPunct="0"/>
              <a:r>
                <a:rPr lang="en-US" altLang="zh-CN" b="1"/>
                <a:t>P</a:t>
              </a:r>
            </a:p>
          </p:txBody>
        </p:sp>
        <p:sp>
          <p:nvSpPr>
            <p:cNvPr id="100360" name="Rectangle 8"/>
            <p:cNvSpPr>
              <a:spLocks noChangeArrowheads="1"/>
            </p:cNvSpPr>
            <p:nvPr/>
          </p:nvSpPr>
          <p:spPr bwMode="auto">
            <a:xfrm>
              <a:off x="1282700" y="2197100"/>
              <a:ext cx="571500" cy="571500"/>
            </a:xfrm>
            <a:prstGeom prst="rect">
              <a:avLst/>
            </a:prstGeom>
            <a:noFill/>
            <a:ln w="25400">
              <a:solidFill>
                <a:srgbClr val="FE9B03"/>
              </a:solidFill>
              <a:miter lim="800000"/>
              <a:headEnd/>
              <a:tailEnd/>
            </a:ln>
            <a:effectLst/>
          </p:spPr>
          <p:txBody>
            <a:bodyPr wrap="none" lIns="90488" tIns="44450" rIns="90488" bIns="44450" anchor="ctr"/>
            <a:lstStyle/>
            <a:p>
              <a:pPr algn="ctr" eaLnBrk="0" hangingPunct="0"/>
              <a:r>
                <a:rPr lang="en-US" altLang="zh-CN" b="1"/>
                <a:t>D0'</a:t>
              </a:r>
            </a:p>
          </p:txBody>
        </p:sp>
        <p:sp useBgFill="1">
          <p:nvSpPr>
            <p:cNvPr id="100361" name="Oval 9"/>
            <p:cNvSpPr>
              <a:spLocks noChangeArrowheads="1"/>
            </p:cNvSpPr>
            <p:nvPr/>
          </p:nvSpPr>
          <p:spPr bwMode="auto">
            <a:xfrm>
              <a:off x="2387600" y="3771900"/>
              <a:ext cx="266700" cy="266700"/>
            </a:xfrm>
            <a:prstGeom prst="ellipse">
              <a:avLst/>
            </a:prstGeom>
            <a:ln w="25400">
              <a:solidFill>
                <a:schemeClr val="tx1"/>
              </a:solidFill>
              <a:round/>
              <a:headEnd/>
              <a:tailEnd/>
            </a:ln>
            <a:effectLst/>
          </p:spPr>
          <p:txBody>
            <a:bodyPr wrap="none" anchor="ctr"/>
            <a:lstStyle/>
            <a:p>
              <a:endParaRPr lang="zh-CN" altLang="en-US"/>
            </a:p>
          </p:txBody>
        </p:sp>
        <p:sp>
          <p:nvSpPr>
            <p:cNvPr id="100362" name="Rectangle 10"/>
            <p:cNvSpPr>
              <a:spLocks noChangeArrowheads="1"/>
            </p:cNvSpPr>
            <p:nvPr/>
          </p:nvSpPr>
          <p:spPr bwMode="auto">
            <a:xfrm>
              <a:off x="2373313" y="3765550"/>
              <a:ext cx="317396"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a:t>
              </a:r>
            </a:p>
          </p:txBody>
        </p:sp>
        <p:sp>
          <p:nvSpPr>
            <p:cNvPr id="100363" name="Line 11"/>
            <p:cNvSpPr>
              <a:spLocks noChangeShapeType="1"/>
            </p:cNvSpPr>
            <p:nvPr/>
          </p:nvSpPr>
          <p:spPr bwMode="auto">
            <a:xfrm>
              <a:off x="1600200" y="2781300"/>
              <a:ext cx="787400" cy="9779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00364" name="Line 12"/>
            <p:cNvSpPr>
              <a:spLocks noChangeShapeType="1"/>
            </p:cNvSpPr>
            <p:nvPr/>
          </p:nvSpPr>
          <p:spPr bwMode="auto">
            <a:xfrm flipH="1">
              <a:off x="2578100" y="2794000"/>
              <a:ext cx="393700" cy="990600"/>
            </a:xfrm>
            <a:prstGeom prst="line">
              <a:avLst/>
            </a:prstGeom>
            <a:noFill/>
            <a:ln w="25400">
              <a:solidFill>
                <a:schemeClr val="tx1"/>
              </a:solidFill>
              <a:round/>
              <a:headEnd/>
              <a:tailEnd type="triangle" w="med" len="med"/>
            </a:ln>
            <a:effectLst/>
          </p:spPr>
          <p:txBody>
            <a:bodyPr wrap="none" anchor="ctr"/>
            <a:lstStyle/>
            <a:p>
              <a:endParaRPr lang="zh-CN" altLang="en-US"/>
            </a:p>
          </p:txBody>
        </p:sp>
        <p:sp useBgFill="1">
          <p:nvSpPr>
            <p:cNvPr id="100365" name="Oval 13"/>
            <p:cNvSpPr>
              <a:spLocks noChangeArrowheads="1"/>
            </p:cNvSpPr>
            <p:nvPr/>
          </p:nvSpPr>
          <p:spPr bwMode="auto">
            <a:xfrm>
              <a:off x="4343400" y="4286250"/>
              <a:ext cx="266700" cy="266700"/>
            </a:xfrm>
            <a:prstGeom prst="ellipse">
              <a:avLst/>
            </a:prstGeom>
            <a:ln w="25400">
              <a:solidFill>
                <a:schemeClr val="tx1"/>
              </a:solidFill>
              <a:round/>
              <a:headEnd/>
              <a:tailEnd/>
            </a:ln>
            <a:effectLst/>
          </p:spPr>
          <p:txBody>
            <a:bodyPr wrap="none" anchor="ctr"/>
            <a:lstStyle/>
            <a:p>
              <a:endParaRPr lang="zh-CN" altLang="en-US"/>
            </a:p>
          </p:txBody>
        </p:sp>
        <p:sp>
          <p:nvSpPr>
            <p:cNvPr id="100366" name="Rectangle 14"/>
            <p:cNvSpPr>
              <a:spLocks noChangeArrowheads="1"/>
            </p:cNvSpPr>
            <p:nvPr/>
          </p:nvSpPr>
          <p:spPr bwMode="auto">
            <a:xfrm>
              <a:off x="4303713" y="4267200"/>
              <a:ext cx="317396"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a:t>
              </a:r>
            </a:p>
          </p:txBody>
        </p:sp>
        <p:sp>
          <p:nvSpPr>
            <p:cNvPr id="100367" name="Line 15"/>
            <p:cNvSpPr>
              <a:spLocks noChangeShapeType="1"/>
            </p:cNvSpPr>
            <p:nvPr/>
          </p:nvSpPr>
          <p:spPr bwMode="auto">
            <a:xfrm>
              <a:off x="2667000" y="3975100"/>
              <a:ext cx="1663700" cy="5969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00368" name="Line 16"/>
            <p:cNvSpPr>
              <a:spLocks noChangeShapeType="1"/>
            </p:cNvSpPr>
            <p:nvPr/>
          </p:nvSpPr>
          <p:spPr bwMode="auto">
            <a:xfrm flipH="1">
              <a:off x="4597400" y="2819400"/>
              <a:ext cx="2057400" cy="17145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00369" name="Rectangle 17"/>
            <p:cNvSpPr>
              <a:spLocks noChangeArrowheads="1"/>
            </p:cNvSpPr>
            <p:nvPr/>
          </p:nvSpPr>
          <p:spPr bwMode="auto">
            <a:xfrm>
              <a:off x="2590800" y="5822950"/>
              <a:ext cx="571500" cy="571500"/>
            </a:xfrm>
            <a:prstGeom prst="rect">
              <a:avLst/>
            </a:prstGeom>
            <a:noFill/>
            <a:ln w="25400">
              <a:solidFill>
                <a:srgbClr val="FE9B03"/>
              </a:solidFill>
              <a:miter lim="800000"/>
              <a:headEnd/>
              <a:tailEnd/>
            </a:ln>
            <a:effectLst/>
          </p:spPr>
          <p:txBody>
            <a:bodyPr wrap="none" lIns="90488" tIns="44450" rIns="90488" bIns="44450" anchor="ctr"/>
            <a:lstStyle/>
            <a:p>
              <a:pPr algn="ctr" eaLnBrk="0" hangingPunct="0"/>
              <a:r>
                <a:rPr lang="en-US" altLang="zh-CN" b="1" u="sng"/>
                <a:t>D0'</a:t>
              </a:r>
            </a:p>
          </p:txBody>
        </p:sp>
        <p:sp>
          <p:nvSpPr>
            <p:cNvPr id="100370" name="Rectangle 18"/>
            <p:cNvSpPr>
              <a:spLocks noChangeArrowheads="1"/>
            </p:cNvSpPr>
            <p:nvPr/>
          </p:nvSpPr>
          <p:spPr bwMode="auto">
            <a:xfrm>
              <a:off x="3467100" y="5822950"/>
              <a:ext cx="571500" cy="571500"/>
            </a:xfrm>
            <a:prstGeom prst="rect">
              <a:avLst/>
            </a:prstGeom>
            <a:noFill/>
            <a:ln w="25400">
              <a:solidFill>
                <a:schemeClr val="tx1"/>
              </a:solidFill>
              <a:miter lim="800000"/>
              <a:headEnd/>
              <a:tailEnd/>
            </a:ln>
            <a:effectLst/>
          </p:spPr>
          <p:txBody>
            <a:bodyPr wrap="none" lIns="90488" tIns="44450" rIns="90488" bIns="44450" anchor="ctr"/>
            <a:lstStyle/>
            <a:p>
              <a:pPr algn="ctr" eaLnBrk="0" hangingPunct="0"/>
              <a:r>
                <a:rPr lang="en-US" altLang="zh-CN" b="1"/>
                <a:t>D1</a:t>
              </a:r>
            </a:p>
          </p:txBody>
        </p:sp>
        <p:sp>
          <p:nvSpPr>
            <p:cNvPr id="100371" name="Rectangle 19"/>
            <p:cNvSpPr>
              <a:spLocks noChangeArrowheads="1"/>
            </p:cNvSpPr>
            <p:nvPr/>
          </p:nvSpPr>
          <p:spPr bwMode="auto">
            <a:xfrm>
              <a:off x="4368800" y="5822950"/>
              <a:ext cx="571500" cy="571500"/>
            </a:xfrm>
            <a:prstGeom prst="rect">
              <a:avLst/>
            </a:prstGeom>
            <a:noFill/>
            <a:ln w="25400">
              <a:solidFill>
                <a:schemeClr val="tx1"/>
              </a:solidFill>
              <a:miter lim="800000"/>
              <a:headEnd/>
              <a:tailEnd/>
            </a:ln>
            <a:effectLst/>
          </p:spPr>
          <p:txBody>
            <a:bodyPr wrap="none" lIns="90488" tIns="44450" rIns="90488" bIns="44450" anchor="ctr"/>
            <a:lstStyle/>
            <a:p>
              <a:pPr algn="ctr" eaLnBrk="0" hangingPunct="0"/>
              <a:r>
                <a:rPr lang="en-US" altLang="zh-CN" b="1"/>
                <a:t>D2</a:t>
              </a:r>
            </a:p>
          </p:txBody>
        </p:sp>
        <p:sp>
          <p:nvSpPr>
            <p:cNvPr id="100372" name="Rectangle 20"/>
            <p:cNvSpPr>
              <a:spLocks noChangeArrowheads="1"/>
            </p:cNvSpPr>
            <p:nvPr/>
          </p:nvSpPr>
          <p:spPr bwMode="auto">
            <a:xfrm>
              <a:off x="5295900" y="5835650"/>
              <a:ext cx="571500" cy="571500"/>
            </a:xfrm>
            <a:prstGeom prst="rect">
              <a:avLst/>
            </a:prstGeom>
            <a:noFill/>
            <a:ln w="25400">
              <a:solidFill>
                <a:schemeClr val="tx1"/>
              </a:solidFill>
              <a:miter lim="800000"/>
              <a:headEnd/>
              <a:tailEnd/>
            </a:ln>
            <a:effectLst/>
          </p:spPr>
          <p:txBody>
            <a:bodyPr wrap="none" lIns="90488" tIns="44450" rIns="90488" bIns="44450" anchor="ctr"/>
            <a:lstStyle/>
            <a:p>
              <a:pPr algn="ctr" eaLnBrk="0" hangingPunct="0"/>
              <a:r>
                <a:rPr lang="en-US" altLang="zh-CN" b="1"/>
                <a:t>D3</a:t>
              </a:r>
            </a:p>
          </p:txBody>
        </p:sp>
        <p:sp>
          <p:nvSpPr>
            <p:cNvPr id="100373" name="Rectangle 21" descr="10%"/>
            <p:cNvSpPr>
              <a:spLocks noChangeArrowheads="1"/>
            </p:cNvSpPr>
            <p:nvPr/>
          </p:nvSpPr>
          <p:spPr bwMode="auto">
            <a:xfrm>
              <a:off x="6248400" y="586105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8" tIns="44450" rIns="90488" bIns="44450" anchor="ctr"/>
            <a:lstStyle/>
            <a:p>
              <a:pPr algn="ctr" eaLnBrk="0" hangingPunct="0"/>
              <a:r>
                <a:rPr lang="en-US" altLang="zh-CN" b="1" u="sng"/>
                <a:t>P'</a:t>
              </a:r>
            </a:p>
          </p:txBody>
        </p:sp>
        <p:sp>
          <p:nvSpPr>
            <p:cNvPr id="100374" name="Line 22"/>
            <p:cNvSpPr>
              <a:spLocks noChangeShapeType="1"/>
            </p:cNvSpPr>
            <p:nvPr/>
          </p:nvSpPr>
          <p:spPr bwMode="auto">
            <a:xfrm>
              <a:off x="4610100" y="4540250"/>
              <a:ext cx="1905000" cy="13081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00375" name="Line 23"/>
            <p:cNvSpPr>
              <a:spLocks noChangeShapeType="1"/>
            </p:cNvSpPr>
            <p:nvPr/>
          </p:nvSpPr>
          <p:spPr bwMode="auto">
            <a:xfrm>
              <a:off x="1600200" y="2590800"/>
              <a:ext cx="1270000" cy="32385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00376" name="Rectangle 24"/>
            <p:cNvSpPr>
              <a:spLocks noChangeArrowheads="1"/>
            </p:cNvSpPr>
            <p:nvPr/>
          </p:nvSpPr>
          <p:spPr bwMode="auto">
            <a:xfrm>
              <a:off x="989013" y="3054350"/>
              <a:ext cx="657232" cy="612632"/>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i="1"/>
                <a:t>new</a:t>
              </a:r>
            </a:p>
            <a:p>
              <a:pPr eaLnBrk="0" hangingPunct="0">
                <a:lnSpc>
                  <a:spcPct val="85000"/>
                </a:lnSpc>
              </a:pPr>
              <a:r>
                <a:rPr lang="en-US" altLang="zh-CN" b="1" i="1"/>
                <a:t>data</a:t>
              </a:r>
            </a:p>
          </p:txBody>
        </p:sp>
        <p:sp>
          <p:nvSpPr>
            <p:cNvPr id="100377" name="Rectangle 25"/>
            <p:cNvSpPr>
              <a:spLocks noChangeArrowheads="1"/>
            </p:cNvSpPr>
            <p:nvPr/>
          </p:nvSpPr>
          <p:spPr bwMode="auto">
            <a:xfrm>
              <a:off x="2881313" y="3028950"/>
              <a:ext cx="657232" cy="612632"/>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i="1"/>
                <a:t>old</a:t>
              </a:r>
            </a:p>
            <a:p>
              <a:pPr eaLnBrk="0" hangingPunct="0">
                <a:lnSpc>
                  <a:spcPct val="85000"/>
                </a:lnSpc>
              </a:pPr>
              <a:r>
                <a:rPr lang="en-US" altLang="zh-CN" b="1" i="1"/>
                <a:t>data</a:t>
              </a:r>
            </a:p>
          </p:txBody>
        </p:sp>
        <p:sp>
          <p:nvSpPr>
            <p:cNvPr id="100378" name="Rectangle 26"/>
            <p:cNvSpPr>
              <a:spLocks noChangeArrowheads="1"/>
            </p:cNvSpPr>
            <p:nvPr/>
          </p:nvSpPr>
          <p:spPr bwMode="auto">
            <a:xfrm>
              <a:off x="6297613" y="3092450"/>
              <a:ext cx="811120" cy="612632"/>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i="1"/>
                <a:t>old </a:t>
              </a:r>
            </a:p>
            <a:p>
              <a:pPr eaLnBrk="0" hangingPunct="0">
                <a:lnSpc>
                  <a:spcPct val="85000"/>
                </a:lnSpc>
              </a:pPr>
              <a:r>
                <a:rPr lang="en-US" altLang="zh-CN" b="1" i="1"/>
                <a:t>parity</a:t>
              </a:r>
            </a:p>
          </p:txBody>
        </p:sp>
        <p:sp>
          <p:nvSpPr>
            <p:cNvPr id="100379" name="Rectangle 27"/>
            <p:cNvSpPr>
              <a:spLocks noChangeArrowheads="1"/>
            </p:cNvSpPr>
            <p:nvPr/>
          </p:nvSpPr>
          <p:spPr bwMode="auto">
            <a:xfrm>
              <a:off x="4646613" y="4292600"/>
              <a:ext cx="682880"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XOR</a:t>
              </a:r>
            </a:p>
          </p:txBody>
        </p:sp>
        <p:sp>
          <p:nvSpPr>
            <p:cNvPr id="100380" name="Rectangle 28"/>
            <p:cNvSpPr>
              <a:spLocks noChangeArrowheads="1"/>
            </p:cNvSpPr>
            <p:nvPr/>
          </p:nvSpPr>
          <p:spPr bwMode="auto">
            <a:xfrm>
              <a:off x="2652713" y="3752850"/>
              <a:ext cx="682880"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XOR</a:t>
              </a:r>
            </a:p>
          </p:txBody>
        </p:sp>
        <p:sp>
          <p:nvSpPr>
            <p:cNvPr id="100381" name="Rectangle 29"/>
            <p:cNvSpPr>
              <a:spLocks noChangeArrowheads="1"/>
            </p:cNvSpPr>
            <p:nvPr/>
          </p:nvSpPr>
          <p:spPr bwMode="auto">
            <a:xfrm>
              <a:off x="3490913" y="3168650"/>
              <a:ext cx="1157369"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(1. Read)</a:t>
              </a:r>
            </a:p>
          </p:txBody>
        </p:sp>
        <p:sp>
          <p:nvSpPr>
            <p:cNvPr id="100382" name="Rectangle 30"/>
            <p:cNvSpPr>
              <a:spLocks noChangeArrowheads="1"/>
            </p:cNvSpPr>
            <p:nvPr/>
          </p:nvSpPr>
          <p:spPr bwMode="auto">
            <a:xfrm>
              <a:off x="7072313" y="3206750"/>
              <a:ext cx="1157369"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(2. Read)</a:t>
              </a:r>
            </a:p>
          </p:txBody>
        </p:sp>
        <p:sp>
          <p:nvSpPr>
            <p:cNvPr id="100383" name="Rectangle 31"/>
            <p:cNvSpPr>
              <a:spLocks noChangeArrowheads="1"/>
            </p:cNvSpPr>
            <p:nvPr/>
          </p:nvSpPr>
          <p:spPr bwMode="auto">
            <a:xfrm>
              <a:off x="2805113" y="5207000"/>
              <a:ext cx="1166026"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(3. Write)</a:t>
              </a:r>
            </a:p>
          </p:txBody>
        </p:sp>
        <p:sp>
          <p:nvSpPr>
            <p:cNvPr id="100384" name="Rectangle 32"/>
            <p:cNvSpPr>
              <a:spLocks noChangeArrowheads="1"/>
            </p:cNvSpPr>
            <p:nvPr/>
          </p:nvSpPr>
          <p:spPr bwMode="auto">
            <a:xfrm>
              <a:off x="6132513" y="5232400"/>
              <a:ext cx="1166026" cy="355360"/>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(4. Write)</a:t>
              </a:r>
            </a:p>
          </p:txBody>
        </p:sp>
      </p:grpSp>
      <p:sp>
        <p:nvSpPr>
          <p:cNvPr id="100385" name="Rectangle 33"/>
          <p:cNvSpPr>
            <a:spLocks noChangeArrowheads="1"/>
          </p:cNvSpPr>
          <p:nvPr/>
        </p:nvSpPr>
        <p:spPr bwMode="auto">
          <a:xfrm>
            <a:off x="2462214" y="1371601"/>
            <a:ext cx="3470275" cy="322263"/>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i="1"/>
              <a:t>RAID-5: Small Write Algorithm</a:t>
            </a:r>
          </a:p>
        </p:txBody>
      </p:sp>
      <p:sp>
        <p:nvSpPr>
          <p:cNvPr id="100386" name="Rectangle 34"/>
          <p:cNvSpPr>
            <a:spLocks noChangeArrowheads="1"/>
          </p:cNvSpPr>
          <p:nvPr/>
        </p:nvSpPr>
        <p:spPr bwMode="auto">
          <a:xfrm>
            <a:off x="2817814" y="1752601"/>
            <a:ext cx="6137275" cy="322263"/>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1 Logical Write = 2 Physical Reads + 2  Physical Writes</a:t>
            </a:r>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452926" y="1"/>
            <a:ext cx="5786478" cy="981075"/>
          </a:xfrm>
        </p:spPr>
        <p:txBody>
          <a:bodyPr/>
          <a:lstStyle/>
          <a:p>
            <a:pPr eaLnBrk="1" hangingPunct="1">
              <a:defRPr/>
            </a:pPr>
            <a:r>
              <a:rPr lang="en-US" altLang="zh-CN" dirty="0"/>
              <a:t>Inspiration for RAID 5</a:t>
            </a:r>
          </a:p>
        </p:txBody>
      </p:sp>
      <p:sp>
        <p:nvSpPr>
          <p:cNvPr id="101379" name="Rectangle 3"/>
          <p:cNvSpPr>
            <a:spLocks noGrp="1" noChangeArrowheads="1"/>
          </p:cNvSpPr>
          <p:nvPr>
            <p:ph idx="1"/>
          </p:nvPr>
        </p:nvSpPr>
        <p:spPr>
          <a:xfrm>
            <a:off x="1738282" y="1142984"/>
            <a:ext cx="8686800" cy="4781550"/>
          </a:xfrm>
        </p:spPr>
        <p:txBody>
          <a:bodyPr/>
          <a:lstStyle/>
          <a:p>
            <a:pPr eaLnBrk="1" hangingPunct="1">
              <a:lnSpc>
                <a:spcPct val="85000"/>
              </a:lnSpc>
            </a:pPr>
            <a:r>
              <a:rPr lang="en-US" altLang="zh-CN" sz="2400" dirty="0"/>
              <a:t>RAID 4 works well for small reads</a:t>
            </a:r>
          </a:p>
          <a:p>
            <a:pPr eaLnBrk="1" hangingPunct="1">
              <a:lnSpc>
                <a:spcPct val="85000"/>
              </a:lnSpc>
            </a:pPr>
            <a:r>
              <a:rPr lang="en-US" altLang="zh-CN" sz="2400" dirty="0"/>
              <a:t>Small writes (write to one disk): </a:t>
            </a:r>
          </a:p>
          <a:p>
            <a:pPr lvl="1" eaLnBrk="1" hangingPunct="1"/>
            <a:r>
              <a:rPr lang="en-US" altLang="zh-CN" sz="2000" dirty="0"/>
              <a:t>Option 1: read other data disks, create new sum and write to Parity Disk</a:t>
            </a:r>
          </a:p>
          <a:p>
            <a:pPr lvl="1" eaLnBrk="1" hangingPunct="1"/>
            <a:r>
              <a:rPr lang="en-US" altLang="zh-CN" sz="2000" dirty="0"/>
              <a:t>Option 2: since P has old sum, compare old data to new data, add the difference to P</a:t>
            </a:r>
          </a:p>
          <a:p>
            <a:pPr eaLnBrk="1" hangingPunct="1">
              <a:lnSpc>
                <a:spcPct val="85000"/>
              </a:lnSpc>
            </a:pPr>
            <a:r>
              <a:rPr lang="en-US" altLang="zh-CN" sz="2400" dirty="0"/>
              <a:t>Small writes are limited by Parity Disk: Write to </a:t>
            </a:r>
            <a:r>
              <a:rPr lang="en-US" altLang="zh-CN" sz="2400" dirty="0" err="1"/>
              <a:t>D0</a:t>
            </a:r>
            <a:r>
              <a:rPr lang="en-US" altLang="zh-CN" sz="2400" dirty="0"/>
              <a:t>, </a:t>
            </a:r>
            <a:r>
              <a:rPr lang="en-US" altLang="zh-CN" sz="2400" dirty="0" err="1"/>
              <a:t>D5</a:t>
            </a:r>
            <a:r>
              <a:rPr lang="en-US" altLang="zh-CN" sz="2400" dirty="0"/>
              <a:t> both also write to P disk </a:t>
            </a:r>
            <a:endParaRPr lang="en-US" altLang="zh-CN" sz="1600" dirty="0"/>
          </a:p>
          <a:p>
            <a:pPr eaLnBrk="1" hangingPunct="1">
              <a:lnSpc>
                <a:spcPct val="85000"/>
              </a:lnSpc>
            </a:pPr>
            <a:endParaRPr lang="en-US" altLang="zh-CN" sz="2000" dirty="0"/>
          </a:p>
        </p:txBody>
      </p:sp>
      <p:grpSp>
        <p:nvGrpSpPr>
          <p:cNvPr id="101380" name="Group 4"/>
          <p:cNvGrpSpPr>
            <a:grpSpLocks/>
          </p:cNvGrpSpPr>
          <p:nvPr/>
        </p:nvGrpSpPr>
        <p:grpSpPr bwMode="auto">
          <a:xfrm>
            <a:off x="3881422" y="4143380"/>
            <a:ext cx="4343400" cy="1981200"/>
            <a:chOff x="1440" y="2976"/>
            <a:chExt cx="2736" cy="1248"/>
          </a:xfrm>
        </p:grpSpPr>
        <p:sp>
          <p:nvSpPr>
            <p:cNvPr id="101381" name="Rectangle 5"/>
            <p:cNvSpPr>
              <a:spLocks noChangeArrowheads="1"/>
            </p:cNvSpPr>
            <p:nvPr/>
          </p:nvSpPr>
          <p:spPr bwMode="auto">
            <a:xfrm>
              <a:off x="1488" y="3216"/>
              <a:ext cx="360" cy="360"/>
            </a:xfrm>
            <a:prstGeom prst="rect">
              <a:avLst/>
            </a:prstGeom>
            <a:noFill/>
            <a:ln w="76200">
              <a:solidFill>
                <a:srgbClr val="FF00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D0</a:t>
              </a:r>
            </a:p>
          </p:txBody>
        </p:sp>
        <p:sp>
          <p:nvSpPr>
            <p:cNvPr id="101382" name="Rectangle 6"/>
            <p:cNvSpPr>
              <a:spLocks noChangeArrowheads="1"/>
            </p:cNvSpPr>
            <p:nvPr/>
          </p:nvSpPr>
          <p:spPr bwMode="auto">
            <a:xfrm>
              <a:off x="2028" y="3216"/>
              <a:ext cx="360" cy="36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a:t>
              </a:r>
            </a:p>
          </p:txBody>
        </p:sp>
        <p:sp>
          <p:nvSpPr>
            <p:cNvPr id="101383" name="Rectangle 7"/>
            <p:cNvSpPr>
              <a:spLocks noChangeArrowheads="1"/>
            </p:cNvSpPr>
            <p:nvPr/>
          </p:nvSpPr>
          <p:spPr bwMode="auto">
            <a:xfrm>
              <a:off x="2608" y="3216"/>
              <a:ext cx="360" cy="36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a:t>
              </a:r>
            </a:p>
          </p:txBody>
        </p:sp>
        <p:sp>
          <p:nvSpPr>
            <p:cNvPr id="101384" name="Rectangle 8"/>
            <p:cNvSpPr>
              <a:spLocks noChangeArrowheads="1"/>
            </p:cNvSpPr>
            <p:nvPr/>
          </p:nvSpPr>
          <p:spPr bwMode="auto">
            <a:xfrm>
              <a:off x="3208" y="3224"/>
              <a:ext cx="360" cy="36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D3</a:t>
              </a:r>
            </a:p>
          </p:txBody>
        </p:sp>
        <p:sp>
          <p:nvSpPr>
            <p:cNvPr id="101385" name="Rectangle 9" descr="10%"/>
            <p:cNvSpPr>
              <a:spLocks noChangeArrowheads="1"/>
            </p:cNvSpPr>
            <p:nvPr/>
          </p:nvSpPr>
          <p:spPr bwMode="auto">
            <a:xfrm>
              <a:off x="3792" y="3240"/>
              <a:ext cx="360" cy="360"/>
            </a:xfrm>
            <a:prstGeom prst="rect">
              <a:avLst/>
            </a:prstGeom>
            <a:pattFill prst="pct10">
              <a:fgClr>
                <a:srgbClr val="00FF00"/>
              </a:fgClr>
              <a:bgClr>
                <a:schemeClr val="bg1"/>
              </a:bgClr>
            </a:pattFill>
            <a:ln w="57150">
              <a:solidFill>
                <a:srgbClr val="FF00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1386" name="Rectangle 10"/>
            <p:cNvSpPr>
              <a:spLocks noChangeArrowheads="1"/>
            </p:cNvSpPr>
            <p:nvPr/>
          </p:nvSpPr>
          <p:spPr bwMode="auto">
            <a:xfrm>
              <a:off x="1488" y="3688"/>
              <a:ext cx="360" cy="360"/>
            </a:xfrm>
            <a:prstGeom prst="rect">
              <a:avLst/>
            </a:prstGeom>
            <a:noFill/>
            <a:ln w="381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D4</a:t>
              </a:r>
            </a:p>
          </p:txBody>
        </p:sp>
        <p:sp>
          <p:nvSpPr>
            <p:cNvPr id="101387" name="Rectangle 11"/>
            <p:cNvSpPr>
              <a:spLocks noChangeArrowheads="1"/>
            </p:cNvSpPr>
            <p:nvPr/>
          </p:nvSpPr>
          <p:spPr bwMode="auto">
            <a:xfrm>
              <a:off x="2028" y="3688"/>
              <a:ext cx="360" cy="360"/>
            </a:xfrm>
            <a:prstGeom prst="rect">
              <a:avLst/>
            </a:prstGeom>
            <a:noFill/>
            <a:ln w="76200">
              <a:solidFill>
                <a:srgbClr val="FF00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D5</a:t>
              </a:r>
            </a:p>
          </p:txBody>
        </p:sp>
        <p:sp>
          <p:nvSpPr>
            <p:cNvPr id="101388" name="Rectangle 12"/>
            <p:cNvSpPr>
              <a:spLocks noChangeArrowheads="1"/>
            </p:cNvSpPr>
            <p:nvPr/>
          </p:nvSpPr>
          <p:spPr bwMode="auto">
            <a:xfrm>
              <a:off x="2608" y="3688"/>
              <a:ext cx="360" cy="36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D6</a:t>
              </a:r>
            </a:p>
          </p:txBody>
        </p:sp>
        <p:sp>
          <p:nvSpPr>
            <p:cNvPr id="101389" name="Rectangle 13" descr="10%"/>
            <p:cNvSpPr>
              <a:spLocks noChangeArrowheads="1"/>
            </p:cNvSpPr>
            <p:nvPr/>
          </p:nvSpPr>
          <p:spPr bwMode="auto">
            <a:xfrm>
              <a:off x="3792" y="3680"/>
              <a:ext cx="360" cy="360"/>
            </a:xfrm>
            <a:prstGeom prst="rect">
              <a:avLst/>
            </a:prstGeom>
            <a:pattFill prst="pct10">
              <a:fgClr>
                <a:srgbClr val="00FF00"/>
              </a:fgClr>
              <a:bgClr>
                <a:schemeClr val="bg1"/>
              </a:bgClr>
            </a:pattFill>
            <a:ln w="57150">
              <a:solidFill>
                <a:srgbClr val="FF00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1390" name="Rectangle 14"/>
            <p:cNvSpPr>
              <a:spLocks noChangeArrowheads="1"/>
            </p:cNvSpPr>
            <p:nvPr/>
          </p:nvSpPr>
          <p:spPr bwMode="auto">
            <a:xfrm>
              <a:off x="3208" y="3680"/>
              <a:ext cx="360" cy="36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D7</a:t>
              </a:r>
            </a:p>
          </p:txBody>
        </p:sp>
        <p:grpSp>
          <p:nvGrpSpPr>
            <p:cNvPr id="101391" name="Group 15"/>
            <p:cNvGrpSpPr>
              <a:grpSpLocks/>
            </p:cNvGrpSpPr>
            <p:nvPr/>
          </p:nvGrpSpPr>
          <p:grpSpPr bwMode="auto">
            <a:xfrm>
              <a:off x="1440" y="2976"/>
              <a:ext cx="432" cy="1248"/>
              <a:chOff x="1440" y="2976"/>
              <a:chExt cx="432" cy="1248"/>
            </a:xfrm>
          </p:grpSpPr>
          <p:sp>
            <p:nvSpPr>
              <p:cNvPr id="101412" name="Oval 16"/>
              <p:cNvSpPr>
                <a:spLocks noChangeArrowheads="1"/>
              </p:cNvSpPr>
              <p:nvPr/>
            </p:nvSpPr>
            <p:spPr bwMode="auto">
              <a:xfrm>
                <a:off x="1440" y="2976"/>
                <a:ext cx="432" cy="144"/>
              </a:xfrm>
              <a:prstGeom prst="ellipse">
                <a:avLst/>
              </a:prstGeom>
              <a:noFill/>
              <a:ln w="38100">
                <a:solidFill>
                  <a:schemeClr val="tx1"/>
                </a:solidFill>
                <a:round/>
                <a:headEnd/>
                <a:tailEnd/>
              </a:ln>
              <a:effectLst/>
            </p:spPr>
            <p:txBody>
              <a:bodyPr wrap="none" anchor="ctr"/>
              <a:lstStyle/>
              <a:p>
                <a:endParaRPr lang="zh-CN" altLang="en-US"/>
              </a:p>
            </p:txBody>
          </p:sp>
          <p:sp>
            <p:nvSpPr>
              <p:cNvPr id="101413" name="Line 17"/>
              <p:cNvSpPr>
                <a:spLocks noChangeShapeType="1"/>
              </p:cNvSpPr>
              <p:nvPr/>
            </p:nvSpPr>
            <p:spPr bwMode="auto">
              <a:xfrm>
                <a:off x="1440"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14" name="Line 18"/>
              <p:cNvSpPr>
                <a:spLocks noChangeShapeType="1"/>
              </p:cNvSpPr>
              <p:nvPr/>
            </p:nvSpPr>
            <p:spPr bwMode="auto">
              <a:xfrm>
                <a:off x="1872"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15" name="Oval 19"/>
              <p:cNvSpPr>
                <a:spLocks noChangeArrowheads="1"/>
              </p:cNvSpPr>
              <p:nvPr/>
            </p:nvSpPr>
            <p:spPr bwMode="auto">
              <a:xfrm>
                <a:off x="1440" y="4080"/>
                <a:ext cx="432" cy="144"/>
              </a:xfrm>
              <a:prstGeom prst="ellipse">
                <a:avLst/>
              </a:prstGeom>
              <a:noFill/>
              <a:ln w="38100">
                <a:solidFill>
                  <a:schemeClr val="tx1"/>
                </a:solidFill>
                <a:round/>
                <a:headEnd/>
                <a:tailEnd/>
              </a:ln>
              <a:effectLst/>
            </p:spPr>
            <p:txBody>
              <a:bodyPr wrap="none" anchor="ctr"/>
              <a:lstStyle/>
              <a:p>
                <a:endParaRPr lang="zh-CN" altLang="en-US"/>
              </a:p>
            </p:txBody>
          </p:sp>
        </p:grpSp>
        <p:grpSp>
          <p:nvGrpSpPr>
            <p:cNvPr id="101392" name="Group 20"/>
            <p:cNvGrpSpPr>
              <a:grpSpLocks/>
            </p:cNvGrpSpPr>
            <p:nvPr/>
          </p:nvGrpSpPr>
          <p:grpSpPr bwMode="auto">
            <a:xfrm>
              <a:off x="2016" y="2976"/>
              <a:ext cx="432" cy="1248"/>
              <a:chOff x="1440" y="2976"/>
              <a:chExt cx="432" cy="1248"/>
            </a:xfrm>
          </p:grpSpPr>
          <p:sp>
            <p:nvSpPr>
              <p:cNvPr id="101408" name="Oval 21"/>
              <p:cNvSpPr>
                <a:spLocks noChangeArrowheads="1"/>
              </p:cNvSpPr>
              <p:nvPr/>
            </p:nvSpPr>
            <p:spPr bwMode="auto">
              <a:xfrm>
                <a:off x="1440" y="2976"/>
                <a:ext cx="432" cy="144"/>
              </a:xfrm>
              <a:prstGeom prst="ellipse">
                <a:avLst/>
              </a:prstGeom>
              <a:noFill/>
              <a:ln w="38100">
                <a:solidFill>
                  <a:schemeClr val="tx1"/>
                </a:solidFill>
                <a:round/>
                <a:headEnd/>
                <a:tailEnd/>
              </a:ln>
              <a:effectLst/>
            </p:spPr>
            <p:txBody>
              <a:bodyPr wrap="none" anchor="ctr"/>
              <a:lstStyle/>
              <a:p>
                <a:endParaRPr lang="zh-CN" altLang="en-US"/>
              </a:p>
            </p:txBody>
          </p:sp>
          <p:sp>
            <p:nvSpPr>
              <p:cNvPr id="101409" name="Line 22"/>
              <p:cNvSpPr>
                <a:spLocks noChangeShapeType="1"/>
              </p:cNvSpPr>
              <p:nvPr/>
            </p:nvSpPr>
            <p:spPr bwMode="auto">
              <a:xfrm>
                <a:off x="1440"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10" name="Line 23"/>
              <p:cNvSpPr>
                <a:spLocks noChangeShapeType="1"/>
              </p:cNvSpPr>
              <p:nvPr/>
            </p:nvSpPr>
            <p:spPr bwMode="auto">
              <a:xfrm>
                <a:off x="1872"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11" name="Oval 24"/>
              <p:cNvSpPr>
                <a:spLocks noChangeArrowheads="1"/>
              </p:cNvSpPr>
              <p:nvPr/>
            </p:nvSpPr>
            <p:spPr bwMode="auto">
              <a:xfrm>
                <a:off x="1440" y="4080"/>
                <a:ext cx="432" cy="144"/>
              </a:xfrm>
              <a:prstGeom prst="ellipse">
                <a:avLst/>
              </a:prstGeom>
              <a:noFill/>
              <a:ln w="38100">
                <a:solidFill>
                  <a:schemeClr val="tx1"/>
                </a:solidFill>
                <a:round/>
                <a:headEnd/>
                <a:tailEnd/>
              </a:ln>
              <a:effectLst/>
            </p:spPr>
            <p:txBody>
              <a:bodyPr wrap="none" anchor="ctr"/>
              <a:lstStyle/>
              <a:p>
                <a:endParaRPr lang="zh-CN" altLang="en-US"/>
              </a:p>
            </p:txBody>
          </p:sp>
        </p:grpSp>
        <p:grpSp>
          <p:nvGrpSpPr>
            <p:cNvPr id="101393" name="Group 25"/>
            <p:cNvGrpSpPr>
              <a:grpSpLocks/>
            </p:cNvGrpSpPr>
            <p:nvPr/>
          </p:nvGrpSpPr>
          <p:grpSpPr bwMode="auto">
            <a:xfrm>
              <a:off x="2544" y="2976"/>
              <a:ext cx="432" cy="1248"/>
              <a:chOff x="1440" y="2976"/>
              <a:chExt cx="432" cy="1248"/>
            </a:xfrm>
          </p:grpSpPr>
          <p:sp>
            <p:nvSpPr>
              <p:cNvPr id="101404" name="Oval 26"/>
              <p:cNvSpPr>
                <a:spLocks noChangeArrowheads="1"/>
              </p:cNvSpPr>
              <p:nvPr/>
            </p:nvSpPr>
            <p:spPr bwMode="auto">
              <a:xfrm>
                <a:off x="1440" y="2976"/>
                <a:ext cx="432" cy="144"/>
              </a:xfrm>
              <a:prstGeom prst="ellipse">
                <a:avLst/>
              </a:prstGeom>
              <a:noFill/>
              <a:ln w="38100">
                <a:solidFill>
                  <a:schemeClr val="tx1"/>
                </a:solidFill>
                <a:round/>
                <a:headEnd/>
                <a:tailEnd/>
              </a:ln>
              <a:effectLst/>
            </p:spPr>
            <p:txBody>
              <a:bodyPr wrap="none" anchor="ctr"/>
              <a:lstStyle/>
              <a:p>
                <a:endParaRPr lang="zh-CN" altLang="en-US"/>
              </a:p>
            </p:txBody>
          </p:sp>
          <p:sp>
            <p:nvSpPr>
              <p:cNvPr id="101405" name="Line 27"/>
              <p:cNvSpPr>
                <a:spLocks noChangeShapeType="1"/>
              </p:cNvSpPr>
              <p:nvPr/>
            </p:nvSpPr>
            <p:spPr bwMode="auto">
              <a:xfrm>
                <a:off x="1440"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06" name="Line 28"/>
              <p:cNvSpPr>
                <a:spLocks noChangeShapeType="1"/>
              </p:cNvSpPr>
              <p:nvPr/>
            </p:nvSpPr>
            <p:spPr bwMode="auto">
              <a:xfrm>
                <a:off x="1872"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07" name="Oval 29"/>
              <p:cNvSpPr>
                <a:spLocks noChangeArrowheads="1"/>
              </p:cNvSpPr>
              <p:nvPr/>
            </p:nvSpPr>
            <p:spPr bwMode="auto">
              <a:xfrm>
                <a:off x="1440" y="4080"/>
                <a:ext cx="432" cy="144"/>
              </a:xfrm>
              <a:prstGeom prst="ellipse">
                <a:avLst/>
              </a:prstGeom>
              <a:noFill/>
              <a:ln w="38100">
                <a:solidFill>
                  <a:schemeClr val="tx1"/>
                </a:solidFill>
                <a:round/>
                <a:headEnd/>
                <a:tailEnd/>
              </a:ln>
              <a:effectLst/>
            </p:spPr>
            <p:txBody>
              <a:bodyPr wrap="none" anchor="ctr"/>
              <a:lstStyle/>
              <a:p>
                <a:endParaRPr lang="zh-CN" altLang="en-US"/>
              </a:p>
            </p:txBody>
          </p:sp>
        </p:grpSp>
        <p:grpSp>
          <p:nvGrpSpPr>
            <p:cNvPr id="101394" name="Group 30"/>
            <p:cNvGrpSpPr>
              <a:grpSpLocks/>
            </p:cNvGrpSpPr>
            <p:nvPr/>
          </p:nvGrpSpPr>
          <p:grpSpPr bwMode="auto">
            <a:xfrm>
              <a:off x="3168" y="2976"/>
              <a:ext cx="432" cy="1248"/>
              <a:chOff x="1440" y="2976"/>
              <a:chExt cx="432" cy="1248"/>
            </a:xfrm>
          </p:grpSpPr>
          <p:sp>
            <p:nvSpPr>
              <p:cNvPr id="101400" name="Oval 31"/>
              <p:cNvSpPr>
                <a:spLocks noChangeArrowheads="1"/>
              </p:cNvSpPr>
              <p:nvPr/>
            </p:nvSpPr>
            <p:spPr bwMode="auto">
              <a:xfrm>
                <a:off x="1440" y="2976"/>
                <a:ext cx="432" cy="144"/>
              </a:xfrm>
              <a:prstGeom prst="ellipse">
                <a:avLst/>
              </a:prstGeom>
              <a:noFill/>
              <a:ln w="38100">
                <a:solidFill>
                  <a:schemeClr val="tx1"/>
                </a:solidFill>
                <a:round/>
                <a:headEnd/>
                <a:tailEnd/>
              </a:ln>
              <a:effectLst/>
            </p:spPr>
            <p:txBody>
              <a:bodyPr wrap="none" anchor="ctr"/>
              <a:lstStyle/>
              <a:p>
                <a:endParaRPr lang="zh-CN" altLang="en-US"/>
              </a:p>
            </p:txBody>
          </p:sp>
          <p:sp>
            <p:nvSpPr>
              <p:cNvPr id="101401" name="Line 32"/>
              <p:cNvSpPr>
                <a:spLocks noChangeShapeType="1"/>
              </p:cNvSpPr>
              <p:nvPr/>
            </p:nvSpPr>
            <p:spPr bwMode="auto">
              <a:xfrm>
                <a:off x="1440"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02" name="Line 33"/>
              <p:cNvSpPr>
                <a:spLocks noChangeShapeType="1"/>
              </p:cNvSpPr>
              <p:nvPr/>
            </p:nvSpPr>
            <p:spPr bwMode="auto">
              <a:xfrm>
                <a:off x="1872" y="3072"/>
                <a:ext cx="0" cy="1104"/>
              </a:xfrm>
              <a:prstGeom prst="line">
                <a:avLst/>
              </a:prstGeom>
              <a:noFill/>
              <a:ln w="38100">
                <a:solidFill>
                  <a:schemeClr val="tx1"/>
                </a:solidFill>
                <a:round/>
                <a:headEnd/>
                <a:tailEnd/>
              </a:ln>
              <a:effectLst/>
            </p:spPr>
            <p:txBody>
              <a:bodyPr wrap="none" anchor="ctr"/>
              <a:lstStyle/>
              <a:p>
                <a:endParaRPr lang="zh-CN" altLang="en-US"/>
              </a:p>
            </p:txBody>
          </p:sp>
          <p:sp>
            <p:nvSpPr>
              <p:cNvPr id="101403" name="Oval 34"/>
              <p:cNvSpPr>
                <a:spLocks noChangeArrowheads="1"/>
              </p:cNvSpPr>
              <p:nvPr/>
            </p:nvSpPr>
            <p:spPr bwMode="auto">
              <a:xfrm>
                <a:off x="1440" y="4080"/>
                <a:ext cx="432" cy="144"/>
              </a:xfrm>
              <a:prstGeom prst="ellipse">
                <a:avLst/>
              </a:prstGeom>
              <a:noFill/>
              <a:ln w="38100">
                <a:solidFill>
                  <a:schemeClr val="tx1"/>
                </a:solidFill>
                <a:round/>
                <a:headEnd/>
                <a:tailEnd/>
              </a:ln>
              <a:effectLst/>
            </p:spPr>
            <p:txBody>
              <a:bodyPr wrap="none" anchor="ctr"/>
              <a:lstStyle/>
              <a:p>
                <a:endParaRPr lang="zh-CN" altLang="en-US"/>
              </a:p>
            </p:txBody>
          </p:sp>
        </p:grpSp>
        <p:grpSp>
          <p:nvGrpSpPr>
            <p:cNvPr id="101395" name="Group 35"/>
            <p:cNvGrpSpPr>
              <a:grpSpLocks/>
            </p:cNvGrpSpPr>
            <p:nvPr/>
          </p:nvGrpSpPr>
          <p:grpSpPr bwMode="auto">
            <a:xfrm>
              <a:off x="3744" y="2976"/>
              <a:ext cx="432" cy="1248"/>
              <a:chOff x="1440" y="2976"/>
              <a:chExt cx="432" cy="1248"/>
            </a:xfrm>
          </p:grpSpPr>
          <p:sp>
            <p:nvSpPr>
              <p:cNvPr id="101396" name="Oval 36"/>
              <p:cNvSpPr>
                <a:spLocks noChangeArrowheads="1"/>
              </p:cNvSpPr>
              <p:nvPr/>
            </p:nvSpPr>
            <p:spPr bwMode="auto">
              <a:xfrm>
                <a:off x="1440" y="2976"/>
                <a:ext cx="432" cy="144"/>
              </a:xfrm>
              <a:prstGeom prst="ellipse">
                <a:avLst/>
              </a:prstGeom>
              <a:noFill/>
              <a:ln w="38100">
                <a:solidFill>
                  <a:schemeClr val="accent1"/>
                </a:solidFill>
                <a:round/>
                <a:headEnd/>
                <a:tailEnd/>
              </a:ln>
              <a:effectLst/>
            </p:spPr>
            <p:txBody>
              <a:bodyPr wrap="none" anchor="ctr"/>
              <a:lstStyle/>
              <a:p>
                <a:endParaRPr lang="zh-CN" altLang="en-US"/>
              </a:p>
            </p:txBody>
          </p:sp>
          <p:sp>
            <p:nvSpPr>
              <p:cNvPr id="101397" name="Line 37"/>
              <p:cNvSpPr>
                <a:spLocks noChangeShapeType="1"/>
              </p:cNvSpPr>
              <p:nvPr/>
            </p:nvSpPr>
            <p:spPr bwMode="auto">
              <a:xfrm>
                <a:off x="1440" y="3072"/>
                <a:ext cx="0" cy="1104"/>
              </a:xfrm>
              <a:prstGeom prst="line">
                <a:avLst/>
              </a:prstGeom>
              <a:noFill/>
              <a:ln w="38100">
                <a:solidFill>
                  <a:schemeClr val="accent1"/>
                </a:solidFill>
                <a:round/>
                <a:headEnd/>
                <a:tailEnd/>
              </a:ln>
              <a:effectLst/>
            </p:spPr>
            <p:txBody>
              <a:bodyPr wrap="none" anchor="ctr"/>
              <a:lstStyle/>
              <a:p>
                <a:endParaRPr lang="zh-CN" altLang="en-US"/>
              </a:p>
            </p:txBody>
          </p:sp>
          <p:sp>
            <p:nvSpPr>
              <p:cNvPr id="101398" name="Line 38"/>
              <p:cNvSpPr>
                <a:spLocks noChangeShapeType="1"/>
              </p:cNvSpPr>
              <p:nvPr/>
            </p:nvSpPr>
            <p:spPr bwMode="auto">
              <a:xfrm>
                <a:off x="1872" y="3072"/>
                <a:ext cx="0" cy="1104"/>
              </a:xfrm>
              <a:prstGeom prst="line">
                <a:avLst/>
              </a:prstGeom>
              <a:noFill/>
              <a:ln w="38100">
                <a:solidFill>
                  <a:schemeClr val="accent1"/>
                </a:solidFill>
                <a:round/>
                <a:headEnd/>
                <a:tailEnd/>
              </a:ln>
              <a:effectLst/>
            </p:spPr>
            <p:txBody>
              <a:bodyPr wrap="none" anchor="ctr"/>
              <a:lstStyle/>
              <a:p>
                <a:endParaRPr lang="zh-CN" altLang="en-US"/>
              </a:p>
            </p:txBody>
          </p:sp>
          <p:sp>
            <p:nvSpPr>
              <p:cNvPr id="101399" name="Oval 39"/>
              <p:cNvSpPr>
                <a:spLocks noChangeArrowheads="1"/>
              </p:cNvSpPr>
              <p:nvPr/>
            </p:nvSpPr>
            <p:spPr bwMode="auto">
              <a:xfrm>
                <a:off x="1440" y="4080"/>
                <a:ext cx="432" cy="144"/>
              </a:xfrm>
              <a:prstGeom prst="ellipse">
                <a:avLst/>
              </a:prstGeom>
              <a:noFill/>
              <a:ln w="38100">
                <a:solidFill>
                  <a:schemeClr val="accent1"/>
                </a:solidFill>
                <a:round/>
                <a:headEnd/>
                <a:tailEnd/>
              </a:ln>
              <a:effectLst/>
            </p:spPr>
            <p:txBody>
              <a:bodyPr wrap="none" anchor="ctr"/>
              <a:lstStyle/>
              <a:p>
                <a:endParaRPr lang="zh-CN" altLang="en-US"/>
              </a:p>
            </p:txBody>
          </p:sp>
        </p:gr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330450" y="162928"/>
            <a:ext cx="6645870" cy="914400"/>
          </a:xfrm>
        </p:spPr>
        <p:txBody>
          <a:bodyPr vert="horz" wrap="square" lIns="90487" tIns="45720" rIns="90487" bIns="45720" numCol="1" anchor="ctr" anchorCtr="0" compatLnSpc="1">
            <a:prstTxWarp prst="textNoShape">
              <a:avLst/>
            </a:prstTxWarp>
          </a:bodyPr>
          <a:lstStyle/>
          <a:p>
            <a:pPr eaLnBrk="1" hangingPunct="1">
              <a:defRPr/>
            </a:pPr>
            <a:r>
              <a:rPr lang="en-US" altLang="zh-CN" sz="2800" b="1" dirty="0">
                <a:solidFill>
                  <a:schemeClr val="accent1"/>
                </a:solidFill>
              </a:rPr>
              <a:t>RAID 5</a:t>
            </a:r>
            <a:r>
              <a:rPr lang="en-US" altLang="zh-CN" sz="2800" dirty="0">
                <a:solidFill>
                  <a:srgbClr val="FC0128"/>
                </a:solidFill>
              </a:rPr>
              <a:t>:  High I/O Rate Interleaved Parity</a:t>
            </a:r>
          </a:p>
        </p:txBody>
      </p:sp>
      <p:sp>
        <p:nvSpPr>
          <p:cNvPr id="102403" name="Rectangle 3"/>
          <p:cNvSpPr>
            <a:spLocks noChangeArrowheads="1"/>
          </p:cNvSpPr>
          <p:nvPr/>
        </p:nvSpPr>
        <p:spPr bwMode="auto">
          <a:xfrm>
            <a:off x="1905000" y="1752601"/>
            <a:ext cx="2362200" cy="1397819"/>
          </a:xfrm>
          <a:prstGeom prst="rect">
            <a:avLst/>
          </a:prstGeom>
          <a:solidFill>
            <a:srgbClr val="FFFFFF"/>
          </a:solidFill>
          <a:ln w="25400">
            <a:solidFill>
              <a:schemeClr val="tx1"/>
            </a:solidFill>
            <a:miter lim="800000"/>
            <a:headEnd/>
            <a:tailEnd/>
          </a:ln>
          <a:effectLst>
            <a:outerShdw dist="107763" dir="2700000" algn="ctr" rotWithShape="0">
              <a:schemeClr val="bg2"/>
            </a:outerShdw>
          </a:effectLst>
        </p:spPr>
        <p:txBody>
          <a:bodyPr lIns="90487" tIns="44450" rIns="90487" bIns="44450">
            <a:spAutoFit/>
          </a:bodyPr>
          <a:lstStyle/>
          <a:p>
            <a:pPr eaLnBrk="0" hangingPunct="0">
              <a:lnSpc>
                <a:spcPct val="85000"/>
              </a:lnSpc>
            </a:pPr>
            <a:r>
              <a:rPr lang="en-US" altLang="zh-CN" sz="2000" b="1" dirty="0">
                <a:latin typeface="Helvetica" pitchFamily="34" charset="0"/>
              </a:rPr>
              <a:t>Independent writes</a:t>
            </a:r>
          </a:p>
          <a:p>
            <a:pPr eaLnBrk="0" hangingPunct="0">
              <a:lnSpc>
                <a:spcPct val="85000"/>
              </a:lnSpc>
            </a:pPr>
            <a:r>
              <a:rPr lang="en-US" altLang="zh-CN" sz="2000" b="1" dirty="0">
                <a:latin typeface="Helvetica" pitchFamily="34" charset="0"/>
              </a:rPr>
              <a:t>possible because of</a:t>
            </a:r>
          </a:p>
          <a:p>
            <a:pPr eaLnBrk="0" hangingPunct="0">
              <a:lnSpc>
                <a:spcPct val="85000"/>
              </a:lnSpc>
            </a:pPr>
            <a:r>
              <a:rPr lang="en-US" altLang="zh-CN" sz="2000" b="1" dirty="0">
                <a:latin typeface="Helvetica" pitchFamily="34" charset="0"/>
              </a:rPr>
              <a:t>interleaved parity</a:t>
            </a:r>
            <a:endParaRPr lang="en-US" altLang="zh-CN" sz="1400" b="1" dirty="0">
              <a:latin typeface="Helvetica" pitchFamily="34" charset="0"/>
            </a:endParaRPr>
          </a:p>
        </p:txBody>
      </p:sp>
      <p:pic>
        <p:nvPicPr>
          <p:cNvPr id="102404" name="Picture 4"/>
          <p:cNvPicPr>
            <a:picLocks noChangeArrowheads="1"/>
          </p:cNvPicPr>
          <p:nvPr/>
        </p:nvPicPr>
        <p:blipFill>
          <a:blip r:embed="rId3"/>
          <a:srcRect/>
          <a:stretch>
            <a:fillRect/>
          </a:stretch>
        </p:blipFill>
        <p:spPr bwMode="auto">
          <a:xfrm>
            <a:off x="2222500" y="1231900"/>
            <a:ext cx="215900" cy="279400"/>
          </a:xfrm>
          <a:prstGeom prst="rect">
            <a:avLst/>
          </a:prstGeom>
          <a:noFill/>
          <a:ln w="12700">
            <a:noFill/>
            <a:miter lim="800000"/>
            <a:headEnd/>
            <a:tailEnd/>
          </a:ln>
          <a:effectLst/>
        </p:spPr>
      </p:pic>
      <p:pic>
        <p:nvPicPr>
          <p:cNvPr id="102405" name="Picture 5"/>
          <p:cNvPicPr>
            <a:picLocks noChangeArrowheads="1"/>
          </p:cNvPicPr>
          <p:nvPr/>
        </p:nvPicPr>
        <p:blipFill>
          <a:blip r:embed="rId3"/>
          <a:srcRect/>
          <a:stretch>
            <a:fillRect/>
          </a:stretch>
        </p:blipFill>
        <p:spPr bwMode="auto">
          <a:xfrm>
            <a:off x="2628900" y="1231900"/>
            <a:ext cx="215900" cy="279400"/>
          </a:xfrm>
          <a:prstGeom prst="rect">
            <a:avLst/>
          </a:prstGeom>
          <a:noFill/>
          <a:ln w="12700">
            <a:noFill/>
            <a:miter lim="800000"/>
            <a:headEnd/>
            <a:tailEnd/>
          </a:ln>
          <a:effectLst/>
        </p:spPr>
      </p:pic>
      <p:pic>
        <p:nvPicPr>
          <p:cNvPr id="102406" name="Picture 6"/>
          <p:cNvPicPr>
            <a:picLocks noChangeArrowheads="1"/>
          </p:cNvPicPr>
          <p:nvPr/>
        </p:nvPicPr>
        <p:blipFill>
          <a:blip r:embed="rId3"/>
          <a:srcRect/>
          <a:stretch>
            <a:fillRect/>
          </a:stretch>
        </p:blipFill>
        <p:spPr bwMode="auto">
          <a:xfrm>
            <a:off x="3022600" y="1231900"/>
            <a:ext cx="215900" cy="279400"/>
          </a:xfrm>
          <a:prstGeom prst="rect">
            <a:avLst/>
          </a:prstGeom>
          <a:noFill/>
          <a:ln w="12700">
            <a:noFill/>
            <a:miter lim="800000"/>
            <a:headEnd/>
            <a:tailEnd/>
          </a:ln>
          <a:effectLst/>
        </p:spPr>
      </p:pic>
      <p:pic>
        <p:nvPicPr>
          <p:cNvPr id="102407" name="Picture 7"/>
          <p:cNvPicPr>
            <a:picLocks noChangeArrowheads="1"/>
          </p:cNvPicPr>
          <p:nvPr/>
        </p:nvPicPr>
        <p:blipFill>
          <a:blip r:embed="rId3"/>
          <a:srcRect/>
          <a:stretch>
            <a:fillRect/>
          </a:stretch>
        </p:blipFill>
        <p:spPr bwMode="auto">
          <a:xfrm>
            <a:off x="3416300" y="1231900"/>
            <a:ext cx="215900" cy="279400"/>
          </a:xfrm>
          <a:prstGeom prst="rect">
            <a:avLst/>
          </a:prstGeom>
          <a:noFill/>
          <a:ln w="12700">
            <a:noFill/>
            <a:miter lim="800000"/>
            <a:headEnd/>
            <a:tailEnd/>
          </a:ln>
          <a:effectLst/>
        </p:spPr>
      </p:pic>
      <p:pic>
        <p:nvPicPr>
          <p:cNvPr id="102408" name="Picture 8"/>
          <p:cNvPicPr>
            <a:picLocks noChangeArrowheads="1"/>
          </p:cNvPicPr>
          <p:nvPr/>
        </p:nvPicPr>
        <p:blipFill>
          <a:blip r:embed="rId3"/>
          <a:srcRect/>
          <a:stretch>
            <a:fillRect/>
          </a:stretch>
        </p:blipFill>
        <p:spPr bwMode="auto">
          <a:xfrm>
            <a:off x="3797300" y="1231900"/>
            <a:ext cx="215900" cy="279400"/>
          </a:xfrm>
          <a:prstGeom prst="rect">
            <a:avLst/>
          </a:prstGeom>
          <a:noFill/>
          <a:ln w="12700">
            <a:noFill/>
            <a:miter lim="800000"/>
            <a:headEnd/>
            <a:tailEnd/>
          </a:ln>
          <a:effectLst/>
        </p:spPr>
      </p:pic>
      <p:sp>
        <p:nvSpPr>
          <p:cNvPr id="102409" name="Rectangle 9"/>
          <p:cNvSpPr>
            <a:spLocks noChangeArrowheads="1"/>
          </p:cNvSpPr>
          <p:nvPr/>
        </p:nvSpPr>
        <p:spPr bwMode="auto">
          <a:xfrm>
            <a:off x="1993900" y="1219200"/>
            <a:ext cx="2120900" cy="317500"/>
          </a:xfrm>
          <a:prstGeom prst="rect">
            <a:avLst/>
          </a:prstGeom>
          <a:noFill/>
          <a:ln w="25400">
            <a:pattFill prst="dkUpDiag">
              <a:fgClr>
                <a:schemeClr val="tx1"/>
              </a:fgClr>
              <a:bgClr>
                <a:schemeClr val="bg1"/>
              </a:bgClr>
            </a:pattFill>
            <a:miter lim="800000"/>
            <a:headEnd/>
            <a:tailEnd/>
          </a:ln>
          <a:effectLst/>
        </p:spPr>
        <p:txBody>
          <a:bodyPr wrap="none" anchor="ctr"/>
          <a:lstStyle/>
          <a:p>
            <a:endParaRPr lang="zh-CN" altLang="en-US"/>
          </a:p>
        </p:txBody>
      </p:sp>
      <p:sp>
        <p:nvSpPr>
          <p:cNvPr id="102410" name="Rectangle 10"/>
          <p:cNvSpPr>
            <a:spLocks noChangeArrowheads="1"/>
          </p:cNvSpPr>
          <p:nvPr/>
        </p:nvSpPr>
        <p:spPr bwMode="auto">
          <a:xfrm>
            <a:off x="4445000" y="1397000"/>
            <a:ext cx="4762500" cy="5257800"/>
          </a:xfrm>
          <a:prstGeom prst="rect">
            <a:avLst/>
          </a:prstGeom>
          <a:noFill/>
          <a:ln w="25400">
            <a:solidFill>
              <a:schemeClr val="tx1"/>
            </a:solidFill>
            <a:miter lim="800000"/>
            <a:headEnd/>
            <a:tailEnd/>
          </a:ln>
          <a:effectLst/>
        </p:spPr>
        <p:txBody>
          <a:bodyPr wrap="none" anchor="ctr"/>
          <a:lstStyle/>
          <a:p>
            <a:endParaRPr lang="zh-CN" altLang="en-US"/>
          </a:p>
        </p:txBody>
      </p:sp>
      <p:sp>
        <p:nvSpPr>
          <p:cNvPr id="102411" name="Line 11"/>
          <p:cNvSpPr>
            <a:spLocks noChangeShapeType="1"/>
          </p:cNvSpPr>
          <p:nvPr/>
        </p:nvSpPr>
        <p:spPr bwMode="auto">
          <a:xfrm>
            <a:off x="1968500" y="1231900"/>
            <a:ext cx="2451100" cy="139700"/>
          </a:xfrm>
          <a:prstGeom prst="line">
            <a:avLst/>
          </a:prstGeom>
          <a:noFill/>
          <a:ln w="25400">
            <a:pattFill prst="narVert">
              <a:fgClr>
                <a:schemeClr val="tx1"/>
              </a:fgClr>
              <a:bgClr>
                <a:schemeClr val="bg1"/>
              </a:bgClr>
            </a:pattFill>
            <a:round/>
            <a:headEnd/>
            <a:tailEnd/>
          </a:ln>
          <a:effectLst/>
        </p:spPr>
        <p:txBody>
          <a:bodyPr wrap="none" anchor="ctr"/>
          <a:lstStyle/>
          <a:p>
            <a:endParaRPr lang="zh-CN" altLang="en-US"/>
          </a:p>
        </p:txBody>
      </p:sp>
      <p:sp>
        <p:nvSpPr>
          <p:cNvPr id="102412" name="Line 12"/>
          <p:cNvSpPr>
            <a:spLocks noChangeShapeType="1"/>
          </p:cNvSpPr>
          <p:nvPr/>
        </p:nvSpPr>
        <p:spPr bwMode="auto">
          <a:xfrm>
            <a:off x="4140200" y="1206500"/>
            <a:ext cx="4978400" cy="152400"/>
          </a:xfrm>
          <a:prstGeom prst="line">
            <a:avLst/>
          </a:prstGeom>
          <a:noFill/>
          <a:ln w="25400">
            <a:pattFill prst="narVert">
              <a:fgClr>
                <a:schemeClr val="tx1"/>
              </a:fgClr>
              <a:bgClr>
                <a:schemeClr val="bg1"/>
              </a:bgClr>
            </a:pattFill>
            <a:round/>
            <a:headEnd/>
            <a:tailEnd/>
          </a:ln>
          <a:effectLst/>
        </p:spPr>
        <p:txBody>
          <a:bodyPr wrap="none" anchor="ctr"/>
          <a:lstStyle/>
          <a:p>
            <a:endParaRPr lang="zh-CN" altLang="en-US"/>
          </a:p>
        </p:txBody>
      </p:sp>
      <p:sp>
        <p:nvSpPr>
          <p:cNvPr id="102413" name="Line 13"/>
          <p:cNvSpPr>
            <a:spLocks noChangeShapeType="1"/>
          </p:cNvSpPr>
          <p:nvPr/>
        </p:nvSpPr>
        <p:spPr bwMode="auto">
          <a:xfrm>
            <a:off x="4140200" y="1536700"/>
            <a:ext cx="279400" cy="292100"/>
          </a:xfrm>
          <a:prstGeom prst="line">
            <a:avLst/>
          </a:prstGeom>
          <a:noFill/>
          <a:ln w="25400">
            <a:pattFill prst="narVert">
              <a:fgClr>
                <a:schemeClr val="tx1"/>
              </a:fgClr>
              <a:bgClr>
                <a:schemeClr val="bg1"/>
              </a:bgClr>
            </a:pattFill>
            <a:round/>
            <a:headEnd/>
            <a:tailEnd/>
          </a:ln>
          <a:effectLst/>
        </p:spPr>
        <p:txBody>
          <a:bodyPr wrap="none" anchor="ctr"/>
          <a:lstStyle/>
          <a:p>
            <a:endParaRPr lang="zh-CN" altLang="en-US"/>
          </a:p>
        </p:txBody>
      </p:sp>
      <p:sp>
        <p:nvSpPr>
          <p:cNvPr id="102414" name="Rectangle 14"/>
          <p:cNvSpPr>
            <a:spLocks noChangeArrowheads="1"/>
          </p:cNvSpPr>
          <p:nvPr/>
        </p:nvSpPr>
        <p:spPr bwMode="auto">
          <a:xfrm>
            <a:off x="4597400" y="15494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D0</a:t>
            </a:r>
          </a:p>
        </p:txBody>
      </p:sp>
      <p:sp>
        <p:nvSpPr>
          <p:cNvPr id="102415" name="Rectangle 15"/>
          <p:cNvSpPr>
            <a:spLocks noChangeArrowheads="1"/>
          </p:cNvSpPr>
          <p:nvPr/>
        </p:nvSpPr>
        <p:spPr bwMode="auto">
          <a:xfrm>
            <a:off x="5473700" y="15494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a:t>
            </a:r>
          </a:p>
        </p:txBody>
      </p:sp>
      <p:sp>
        <p:nvSpPr>
          <p:cNvPr id="102416" name="Rectangle 16"/>
          <p:cNvSpPr>
            <a:spLocks noChangeArrowheads="1"/>
          </p:cNvSpPr>
          <p:nvPr/>
        </p:nvSpPr>
        <p:spPr bwMode="auto">
          <a:xfrm>
            <a:off x="6375400" y="15494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a:t>
            </a:r>
          </a:p>
        </p:txBody>
      </p:sp>
      <p:sp>
        <p:nvSpPr>
          <p:cNvPr id="102417" name="Rectangle 17"/>
          <p:cNvSpPr>
            <a:spLocks noChangeArrowheads="1"/>
          </p:cNvSpPr>
          <p:nvPr/>
        </p:nvSpPr>
        <p:spPr bwMode="auto">
          <a:xfrm>
            <a:off x="7302500" y="15621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D3</a:t>
            </a:r>
          </a:p>
        </p:txBody>
      </p:sp>
      <p:sp>
        <p:nvSpPr>
          <p:cNvPr id="102418" name="Rectangle 18" descr="10%"/>
          <p:cNvSpPr>
            <a:spLocks noChangeArrowheads="1"/>
          </p:cNvSpPr>
          <p:nvPr/>
        </p:nvSpPr>
        <p:spPr bwMode="auto">
          <a:xfrm>
            <a:off x="8255000" y="15875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2419" name="Rectangle 19"/>
          <p:cNvSpPr>
            <a:spLocks noChangeArrowheads="1"/>
          </p:cNvSpPr>
          <p:nvPr/>
        </p:nvSpPr>
        <p:spPr bwMode="auto">
          <a:xfrm>
            <a:off x="4597400" y="2298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D4</a:t>
            </a:r>
          </a:p>
        </p:txBody>
      </p:sp>
      <p:sp>
        <p:nvSpPr>
          <p:cNvPr id="102420" name="Rectangle 20"/>
          <p:cNvSpPr>
            <a:spLocks noChangeArrowheads="1"/>
          </p:cNvSpPr>
          <p:nvPr/>
        </p:nvSpPr>
        <p:spPr bwMode="auto">
          <a:xfrm>
            <a:off x="5473700" y="2298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D5</a:t>
            </a:r>
          </a:p>
        </p:txBody>
      </p:sp>
      <p:sp>
        <p:nvSpPr>
          <p:cNvPr id="102421" name="Rectangle 21"/>
          <p:cNvSpPr>
            <a:spLocks noChangeArrowheads="1"/>
          </p:cNvSpPr>
          <p:nvPr/>
        </p:nvSpPr>
        <p:spPr bwMode="auto">
          <a:xfrm>
            <a:off x="6375400" y="2298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D6</a:t>
            </a:r>
          </a:p>
        </p:txBody>
      </p:sp>
      <p:sp>
        <p:nvSpPr>
          <p:cNvPr id="102422" name="Rectangle 22" descr="10%"/>
          <p:cNvSpPr>
            <a:spLocks noChangeArrowheads="1"/>
          </p:cNvSpPr>
          <p:nvPr/>
        </p:nvSpPr>
        <p:spPr bwMode="auto">
          <a:xfrm>
            <a:off x="7302500" y="23114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2423" name="Rectangle 23"/>
          <p:cNvSpPr>
            <a:spLocks noChangeArrowheads="1"/>
          </p:cNvSpPr>
          <p:nvPr/>
        </p:nvSpPr>
        <p:spPr bwMode="auto">
          <a:xfrm>
            <a:off x="8255000" y="23368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D7</a:t>
            </a:r>
          </a:p>
        </p:txBody>
      </p:sp>
      <p:sp>
        <p:nvSpPr>
          <p:cNvPr id="102424" name="Rectangle 24"/>
          <p:cNvSpPr>
            <a:spLocks noChangeArrowheads="1"/>
          </p:cNvSpPr>
          <p:nvPr/>
        </p:nvSpPr>
        <p:spPr bwMode="auto">
          <a:xfrm>
            <a:off x="4597400" y="3035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D8</a:t>
            </a:r>
          </a:p>
        </p:txBody>
      </p:sp>
      <p:sp>
        <p:nvSpPr>
          <p:cNvPr id="102425" name="Rectangle 25"/>
          <p:cNvSpPr>
            <a:spLocks noChangeArrowheads="1"/>
          </p:cNvSpPr>
          <p:nvPr/>
        </p:nvSpPr>
        <p:spPr bwMode="auto">
          <a:xfrm>
            <a:off x="5473700" y="3035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D9</a:t>
            </a:r>
          </a:p>
        </p:txBody>
      </p:sp>
      <p:sp>
        <p:nvSpPr>
          <p:cNvPr id="102426" name="Rectangle 26" descr="10%"/>
          <p:cNvSpPr>
            <a:spLocks noChangeArrowheads="1"/>
          </p:cNvSpPr>
          <p:nvPr/>
        </p:nvSpPr>
        <p:spPr bwMode="auto">
          <a:xfrm>
            <a:off x="6375400" y="30353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2427" name="Rectangle 27"/>
          <p:cNvSpPr>
            <a:spLocks noChangeArrowheads="1"/>
          </p:cNvSpPr>
          <p:nvPr/>
        </p:nvSpPr>
        <p:spPr bwMode="auto">
          <a:xfrm>
            <a:off x="7302500" y="30480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D10</a:t>
            </a:r>
          </a:p>
        </p:txBody>
      </p:sp>
      <p:sp>
        <p:nvSpPr>
          <p:cNvPr id="102428" name="Rectangle 28"/>
          <p:cNvSpPr>
            <a:spLocks noChangeArrowheads="1"/>
          </p:cNvSpPr>
          <p:nvPr/>
        </p:nvSpPr>
        <p:spPr bwMode="auto">
          <a:xfrm>
            <a:off x="8255000" y="30734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D11</a:t>
            </a:r>
          </a:p>
        </p:txBody>
      </p:sp>
      <p:sp>
        <p:nvSpPr>
          <p:cNvPr id="102429" name="Rectangle 29"/>
          <p:cNvSpPr>
            <a:spLocks noChangeArrowheads="1"/>
          </p:cNvSpPr>
          <p:nvPr/>
        </p:nvSpPr>
        <p:spPr bwMode="auto">
          <a:xfrm>
            <a:off x="4597400" y="37846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D12</a:t>
            </a:r>
          </a:p>
        </p:txBody>
      </p:sp>
      <p:sp>
        <p:nvSpPr>
          <p:cNvPr id="102430" name="Rectangle 30" descr="10%"/>
          <p:cNvSpPr>
            <a:spLocks noChangeArrowheads="1"/>
          </p:cNvSpPr>
          <p:nvPr/>
        </p:nvSpPr>
        <p:spPr bwMode="auto">
          <a:xfrm>
            <a:off x="5473700" y="37846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2431" name="Rectangle 31"/>
          <p:cNvSpPr>
            <a:spLocks noChangeArrowheads="1"/>
          </p:cNvSpPr>
          <p:nvPr/>
        </p:nvSpPr>
        <p:spPr bwMode="auto">
          <a:xfrm>
            <a:off x="6375400" y="37846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D13</a:t>
            </a:r>
          </a:p>
        </p:txBody>
      </p:sp>
      <p:sp>
        <p:nvSpPr>
          <p:cNvPr id="102432" name="Rectangle 32"/>
          <p:cNvSpPr>
            <a:spLocks noChangeArrowheads="1"/>
          </p:cNvSpPr>
          <p:nvPr/>
        </p:nvSpPr>
        <p:spPr bwMode="auto">
          <a:xfrm>
            <a:off x="7302500" y="3797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D14</a:t>
            </a:r>
          </a:p>
        </p:txBody>
      </p:sp>
      <p:sp>
        <p:nvSpPr>
          <p:cNvPr id="102433" name="Rectangle 33"/>
          <p:cNvSpPr>
            <a:spLocks noChangeArrowheads="1"/>
          </p:cNvSpPr>
          <p:nvPr/>
        </p:nvSpPr>
        <p:spPr bwMode="auto">
          <a:xfrm>
            <a:off x="8255000" y="3822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D15</a:t>
            </a:r>
          </a:p>
        </p:txBody>
      </p:sp>
      <p:sp>
        <p:nvSpPr>
          <p:cNvPr id="102434" name="Rectangle 34" descr="10%"/>
          <p:cNvSpPr>
            <a:spLocks noChangeArrowheads="1"/>
          </p:cNvSpPr>
          <p:nvPr/>
        </p:nvSpPr>
        <p:spPr bwMode="auto">
          <a:xfrm>
            <a:off x="4597400" y="45593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2435" name="Rectangle 35"/>
          <p:cNvSpPr>
            <a:spLocks noChangeArrowheads="1"/>
          </p:cNvSpPr>
          <p:nvPr/>
        </p:nvSpPr>
        <p:spPr bwMode="auto">
          <a:xfrm>
            <a:off x="5473700" y="4559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D16</a:t>
            </a:r>
          </a:p>
        </p:txBody>
      </p:sp>
      <p:sp>
        <p:nvSpPr>
          <p:cNvPr id="102436" name="Rectangle 36"/>
          <p:cNvSpPr>
            <a:spLocks noChangeArrowheads="1"/>
          </p:cNvSpPr>
          <p:nvPr/>
        </p:nvSpPr>
        <p:spPr bwMode="auto">
          <a:xfrm>
            <a:off x="6375400" y="45593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D17</a:t>
            </a:r>
          </a:p>
        </p:txBody>
      </p:sp>
      <p:sp>
        <p:nvSpPr>
          <p:cNvPr id="102437" name="Rectangle 37"/>
          <p:cNvSpPr>
            <a:spLocks noChangeArrowheads="1"/>
          </p:cNvSpPr>
          <p:nvPr/>
        </p:nvSpPr>
        <p:spPr bwMode="auto">
          <a:xfrm>
            <a:off x="7302500" y="45720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D18</a:t>
            </a:r>
          </a:p>
        </p:txBody>
      </p:sp>
      <p:sp>
        <p:nvSpPr>
          <p:cNvPr id="102438" name="Rectangle 38"/>
          <p:cNvSpPr>
            <a:spLocks noChangeArrowheads="1"/>
          </p:cNvSpPr>
          <p:nvPr/>
        </p:nvSpPr>
        <p:spPr bwMode="auto">
          <a:xfrm>
            <a:off x="8255000" y="45974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D19</a:t>
            </a:r>
          </a:p>
        </p:txBody>
      </p:sp>
      <p:sp>
        <p:nvSpPr>
          <p:cNvPr id="102439" name="Rectangle 39"/>
          <p:cNvSpPr>
            <a:spLocks noChangeArrowheads="1"/>
          </p:cNvSpPr>
          <p:nvPr/>
        </p:nvSpPr>
        <p:spPr bwMode="auto">
          <a:xfrm>
            <a:off x="4610100" y="5346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D20</a:t>
            </a:r>
          </a:p>
        </p:txBody>
      </p:sp>
      <p:sp>
        <p:nvSpPr>
          <p:cNvPr id="102440" name="Rectangle 40"/>
          <p:cNvSpPr>
            <a:spLocks noChangeArrowheads="1"/>
          </p:cNvSpPr>
          <p:nvPr/>
        </p:nvSpPr>
        <p:spPr bwMode="auto">
          <a:xfrm>
            <a:off x="5486400" y="5346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D21</a:t>
            </a:r>
          </a:p>
        </p:txBody>
      </p:sp>
      <p:sp>
        <p:nvSpPr>
          <p:cNvPr id="102441" name="Rectangle 41"/>
          <p:cNvSpPr>
            <a:spLocks noChangeArrowheads="1"/>
          </p:cNvSpPr>
          <p:nvPr/>
        </p:nvSpPr>
        <p:spPr bwMode="auto">
          <a:xfrm>
            <a:off x="6388100" y="53467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D22</a:t>
            </a:r>
          </a:p>
        </p:txBody>
      </p:sp>
      <p:sp>
        <p:nvSpPr>
          <p:cNvPr id="102442" name="Rectangle 42"/>
          <p:cNvSpPr>
            <a:spLocks noChangeArrowheads="1"/>
          </p:cNvSpPr>
          <p:nvPr/>
        </p:nvSpPr>
        <p:spPr bwMode="auto">
          <a:xfrm>
            <a:off x="7315200" y="5359400"/>
            <a:ext cx="571500" cy="571500"/>
          </a:xfrm>
          <a:prstGeom prst="rect">
            <a:avLst/>
          </a:prstGeom>
          <a:noFill/>
          <a:ln w="25400">
            <a:solidFill>
              <a:schemeClr val="tx1"/>
            </a:solidFill>
            <a:miter lim="800000"/>
            <a:headEnd/>
            <a:tailEnd/>
          </a:ln>
          <a:effectLst/>
        </p:spPr>
        <p:txBody>
          <a:bodyPr wrap="none" lIns="90487" tIns="44450" rIns="90487" bIns="44450" anchor="ctr"/>
          <a:lstStyle/>
          <a:p>
            <a:pPr algn="ctr" eaLnBrk="0" hangingPunct="0"/>
            <a:r>
              <a:rPr lang="en-US" altLang="zh-CN" b="1">
                <a:latin typeface="Helvetica" pitchFamily="34" charset="0"/>
              </a:rPr>
              <a:t>D23</a:t>
            </a:r>
          </a:p>
        </p:txBody>
      </p:sp>
      <p:sp>
        <p:nvSpPr>
          <p:cNvPr id="102443" name="Rectangle 43" descr="10%"/>
          <p:cNvSpPr>
            <a:spLocks noChangeArrowheads="1"/>
          </p:cNvSpPr>
          <p:nvPr/>
        </p:nvSpPr>
        <p:spPr bwMode="auto">
          <a:xfrm>
            <a:off x="8267700" y="5384800"/>
            <a:ext cx="571500" cy="571500"/>
          </a:xfrm>
          <a:prstGeom prst="rect">
            <a:avLst/>
          </a:prstGeom>
          <a:pattFill prst="pct10">
            <a:fgClr>
              <a:srgbClr val="00FF00"/>
            </a:fgClr>
            <a:bgClr>
              <a:schemeClr val="bg1"/>
            </a:bgClr>
          </a:pattFill>
          <a:ln w="25400">
            <a:solidFill>
              <a:srgbClr val="00FF00"/>
            </a:solidFill>
            <a:miter lim="800000"/>
            <a:headEnd/>
            <a:tailEnd/>
          </a:ln>
          <a:effectLst/>
        </p:spPr>
        <p:txBody>
          <a:bodyPr wrap="none" lIns="90487" tIns="44450" rIns="90487" bIns="44450" anchor="ctr"/>
          <a:lstStyle/>
          <a:p>
            <a:pPr algn="ctr" eaLnBrk="0" hangingPunct="0"/>
            <a:r>
              <a:rPr lang="en-US" altLang="zh-CN" b="1">
                <a:latin typeface="Helvetica" pitchFamily="34" charset="0"/>
              </a:rPr>
              <a:t>P</a:t>
            </a:r>
          </a:p>
        </p:txBody>
      </p:sp>
      <p:sp>
        <p:nvSpPr>
          <p:cNvPr id="102444" name="Rectangle 44"/>
          <p:cNvSpPr>
            <a:spLocks noChangeArrowheads="1"/>
          </p:cNvSpPr>
          <p:nvPr/>
        </p:nvSpPr>
        <p:spPr bwMode="auto">
          <a:xfrm>
            <a:off x="4799014" y="58737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102445" name="Rectangle 45"/>
          <p:cNvSpPr>
            <a:spLocks noChangeArrowheads="1"/>
          </p:cNvSpPr>
          <p:nvPr/>
        </p:nvSpPr>
        <p:spPr bwMode="auto">
          <a:xfrm>
            <a:off x="5662614" y="58483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102446" name="Rectangle 46"/>
          <p:cNvSpPr>
            <a:spLocks noChangeArrowheads="1"/>
          </p:cNvSpPr>
          <p:nvPr/>
        </p:nvSpPr>
        <p:spPr bwMode="auto">
          <a:xfrm>
            <a:off x="6577014" y="58737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102447" name="Rectangle 47"/>
          <p:cNvSpPr>
            <a:spLocks noChangeArrowheads="1"/>
          </p:cNvSpPr>
          <p:nvPr/>
        </p:nvSpPr>
        <p:spPr bwMode="auto">
          <a:xfrm>
            <a:off x="7504114" y="59118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102448" name="Rectangle 48"/>
          <p:cNvSpPr>
            <a:spLocks noChangeArrowheads="1"/>
          </p:cNvSpPr>
          <p:nvPr/>
        </p:nvSpPr>
        <p:spPr bwMode="auto">
          <a:xfrm>
            <a:off x="8456614" y="5873750"/>
            <a:ext cx="244475" cy="788988"/>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a:p>
            <a:pPr eaLnBrk="0" hangingPunct="0">
              <a:lnSpc>
                <a:spcPct val="85000"/>
              </a:lnSpc>
            </a:pPr>
            <a:r>
              <a:rPr lang="en-US" altLang="zh-CN" b="1">
                <a:latin typeface="Helvetica" pitchFamily="34" charset="0"/>
              </a:rPr>
              <a:t>.</a:t>
            </a:r>
          </a:p>
        </p:txBody>
      </p:sp>
      <p:sp>
        <p:nvSpPr>
          <p:cNvPr id="102449" name="Rectangle 49"/>
          <p:cNvSpPr>
            <a:spLocks noChangeArrowheads="1"/>
          </p:cNvSpPr>
          <p:nvPr/>
        </p:nvSpPr>
        <p:spPr bwMode="auto">
          <a:xfrm>
            <a:off x="6024564" y="6178551"/>
            <a:ext cx="1704975" cy="322263"/>
          </a:xfrm>
          <a:prstGeom prst="rect">
            <a:avLst/>
          </a:prstGeom>
          <a:noFill/>
          <a:ln w="12700">
            <a:noFill/>
            <a:miter lim="800000"/>
            <a:headEnd/>
            <a:tailEnd/>
          </a:ln>
          <a:effectLst/>
        </p:spPr>
        <p:txBody>
          <a:bodyPr wrap="none" lIns="90487" tIns="44450" rIns="90487" bIns="44450">
            <a:spAutoFit/>
          </a:bodyPr>
          <a:lstStyle/>
          <a:p>
            <a:pPr eaLnBrk="0" hangingPunct="0">
              <a:lnSpc>
                <a:spcPct val="85000"/>
              </a:lnSpc>
            </a:pPr>
            <a:r>
              <a:rPr lang="en-US" altLang="zh-CN" b="1">
                <a:latin typeface="Helvetica" pitchFamily="34" charset="0"/>
              </a:rPr>
              <a:t>Disk Columns</a:t>
            </a:r>
          </a:p>
        </p:txBody>
      </p:sp>
      <p:sp>
        <p:nvSpPr>
          <p:cNvPr id="102450" name="Rectangle 50"/>
          <p:cNvSpPr>
            <a:spLocks noChangeArrowheads="1"/>
          </p:cNvSpPr>
          <p:nvPr/>
        </p:nvSpPr>
        <p:spPr bwMode="auto">
          <a:xfrm>
            <a:off x="9205914" y="1530350"/>
            <a:ext cx="1349375" cy="1022350"/>
          </a:xfrm>
          <a:prstGeom prst="rect">
            <a:avLst/>
          </a:prstGeom>
          <a:noFill/>
          <a:ln w="12700">
            <a:noFill/>
            <a:miter lim="800000"/>
            <a:headEnd/>
            <a:tailEnd/>
          </a:ln>
          <a:effectLst/>
        </p:spPr>
        <p:txBody>
          <a:bodyPr wrap="none" lIns="90487" tIns="44450" rIns="90487" bIns="44450">
            <a:spAutoFit/>
          </a:bodyPr>
          <a:lstStyle/>
          <a:p>
            <a:pPr algn="ctr" eaLnBrk="0" hangingPunct="0">
              <a:lnSpc>
                <a:spcPct val="85000"/>
              </a:lnSpc>
            </a:pPr>
            <a:r>
              <a:rPr lang="en-US" altLang="zh-CN" b="1">
                <a:latin typeface="Helvetica" pitchFamily="34" charset="0"/>
              </a:rPr>
              <a:t>Increasing</a:t>
            </a:r>
          </a:p>
          <a:p>
            <a:pPr algn="ctr" eaLnBrk="0" hangingPunct="0">
              <a:lnSpc>
                <a:spcPct val="85000"/>
              </a:lnSpc>
            </a:pPr>
            <a:r>
              <a:rPr lang="en-US" altLang="zh-CN" b="1">
                <a:latin typeface="Helvetica" pitchFamily="34" charset="0"/>
              </a:rPr>
              <a:t>Logical</a:t>
            </a:r>
          </a:p>
          <a:p>
            <a:pPr algn="ctr" eaLnBrk="0" hangingPunct="0">
              <a:lnSpc>
                <a:spcPct val="85000"/>
              </a:lnSpc>
            </a:pPr>
            <a:r>
              <a:rPr lang="en-US" altLang="zh-CN" b="1">
                <a:latin typeface="Helvetica" pitchFamily="34" charset="0"/>
              </a:rPr>
              <a:t>Disk </a:t>
            </a:r>
          </a:p>
          <a:p>
            <a:pPr algn="ctr" eaLnBrk="0" hangingPunct="0">
              <a:lnSpc>
                <a:spcPct val="85000"/>
              </a:lnSpc>
            </a:pPr>
            <a:r>
              <a:rPr lang="en-US" altLang="zh-CN" b="1">
                <a:latin typeface="Helvetica" pitchFamily="34" charset="0"/>
              </a:rPr>
              <a:t>Addresses</a:t>
            </a:r>
          </a:p>
        </p:txBody>
      </p:sp>
      <p:sp>
        <p:nvSpPr>
          <p:cNvPr id="102451" name="Line 51"/>
          <p:cNvSpPr>
            <a:spLocks noChangeShapeType="1"/>
          </p:cNvSpPr>
          <p:nvPr/>
        </p:nvSpPr>
        <p:spPr bwMode="auto">
          <a:xfrm>
            <a:off x="9893300" y="2527300"/>
            <a:ext cx="0" cy="11811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02452" name="Line 52"/>
          <p:cNvSpPr>
            <a:spLocks noChangeShapeType="1"/>
          </p:cNvSpPr>
          <p:nvPr/>
        </p:nvSpPr>
        <p:spPr bwMode="auto">
          <a:xfrm>
            <a:off x="4114800" y="5943600"/>
            <a:ext cx="330200" cy="723900"/>
          </a:xfrm>
          <a:prstGeom prst="line">
            <a:avLst/>
          </a:prstGeom>
          <a:noFill/>
          <a:ln w="25400">
            <a:pattFill prst="narVert">
              <a:fgClr>
                <a:schemeClr val="tx1"/>
              </a:fgClr>
              <a:bgClr>
                <a:schemeClr val="bg1"/>
              </a:bgClr>
            </a:pattFill>
            <a:round/>
            <a:headEnd/>
            <a:tailEnd/>
          </a:ln>
          <a:effectLst/>
        </p:spPr>
        <p:txBody>
          <a:bodyPr wrap="none" anchor="ctr"/>
          <a:lstStyle/>
          <a:p>
            <a:endParaRPr lang="zh-CN" altLang="en-US"/>
          </a:p>
        </p:txBody>
      </p:sp>
      <p:sp>
        <p:nvSpPr>
          <p:cNvPr id="102453" name="Line 53"/>
          <p:cNvSpPr>
            <a:spLocks noChangeShapeType="1"/>
          </p:cNvSpPr>
          <p:nvPr/>
        </p:nvSpPr>
        <p:spPr bwMode="auto">
          <a:xfrm>
            <a:off x="1993900" y="1549400"/>
            <a:ext cx="63500" cy="165100"/>
          </a:xfrm>
          <a:prstGeom prst="line">
            <a:avLst/>
          </a:prstGeom>
          <a:noFill/>
          <a:ln w="25400">
            <a:pattFill prst="narVert">
              <a:fgClr>
                <a:schemeClr val="tx1"/>
              </a:fgClr>
              <a:bgClr>
                <a:schemeClr val="bg1"/>
              </a:bgClr>
            </a:pattFill>
            <a:round/>
            <a:headEnd/>
            <a:tailEnd/>
          </a:ln>
          <a:effectLst/>
        </p:spPr>
        <p:txBody>
          <a:bodyPr wrap="none" anchor="ctr"/>
          <a:lstStyle/>
          <a:p>
            <a:endParaRPr lang="zh-CN" altLang="en-US"/>
          </a:p>
        </p:txBody>
      </p:sp>
      <p:sp>
        <p:nvSpPr>
          <p:cNvPr id="154678" name="Rectangle 54"/>
          <p:cNvSpPr>
            <a:spLocks noChangeArrowheads="1"/>
          </p:cNvSpPr>
          <p:nvPr/>
        </p:nvSpPr>
        <p:spPr bwMode="auto">
          <a:xfrm>
            <a:off x="4572000" y="1524000"/>
            <a:ext cx="609600" cy="609600"/>
          </a:xfrm>
          <a:prstGeom prst="rect">
            <a:avLst/>
          </a:prstGeom>
          <a:noFill/>
          <a:ln w="57150">
            <a:solidFill>
              <a:srgbClr val="FF0000"/>
            </a:solidFill>
            <a:miter lim="800000"/>
            <a:headEnd/>
            <a:tailEnd/>
          </a:ln>
          <a:effectLst/>
        </p:spPr>
        <p:txBody>
          <a:bodyPr wrap="none" anchor="ctr"/>
          <a:lstStyle/>
          <a:p>
            <a:endParaRPr lang="zh-CN" altLang="en-US"/>
          </a:p>
        </p:txBody>
      </p:sp>
      <p:sp>
        <p:nvSpPr>
          <p:cNvPr id="154679" name="Rectangle 55"/>
          <p:cNvSpPr>
            <a:spLocks noChangeArrowheads="1"/>
          </p:cNvSpPr>
          <p:nvPr/>
        </p:nvSpPr>
        <p:spPr bwMode="auto">
          <a:xfrm>
            <a:off x="8229600" y="1524000"/>
            <a:ext cx="609600" cy="609600"/>
          </a:xfrm>
          <a:prstGeom prst="rect">
            <a:avLst/>
          </a:prstGeom>
          <a:noFill/>
          <a:ln w="57150">
            <a:solidFill>
              <a:srgbClr val="FF0000"/>
            </a:solidFill>
            <a:miter lim="800000"/>
            <a:headEnd/>
            <a:tailEnd/>
          </a:ln>
          <a:effectLst/>
        </p:spPr>
        <p:txBody>
          <a:bodyPr wrap="none" anchor="ctr"/>
          <a:lstStyle/>
          <a:p>
            <a:endParaRPr lang="zh-CN" altLang="en-US"/>
          </a:p>
        </p:txBody>
      </p:sp>
      <p:sp>
        <p:nvSpPr>
          <p:cNvPr id="154680" name="Rectangle 56"/>
          <p:cNvSpPr>
            <a:spLocks noChangeArrowheads="1"/>
          </p:cNvSpPr>
          <p:nvPr/>
        </p:nvSpPr>
        <p:spPr bwMode="auto">
          <a:xfrm>
            <a:off x="5486400" y="2286000"/>
            <a:ext cx="609600" cy="609600"/>
          </a:xfrm>
          <a:prstGeom prst="rect">
            <a:avLst/>
          </a:prstGeom>
          <a:noFill/>
          <a:ln w="57150">
            <a:solidFill>
              <a:srgbClr val="FF0000"/>
            </a:solidFill>
            <a:miter lim="800000"/>
            <a:headEnd/>
            <a:tailEnd/>
          </a:ln>
          <a:effectLst/>
        </p:spPr>
        <p:txBody>
          <a:bodyPr wrap="none" anchor="ctr"/>
          <a:lstStyle/>
          <a:p>
            <a:endParaRPr lang="zh-CN" altLang="en-US"/>
          </a:p>
        </p:txBody>
      </p:sp>
      <p:sp>
        <p:nvSpPr>
          <p:cNvPr id="154681" name="Rectangle 57"/>
          <p:cNvSpPr>
            <a:spLocks noChangeArrowheads="1"/>
          </p:cNvSpPr>
          <p:nvPr/>
        </p:nvSpPr>
        <p:spPr bwMode="auto">
          <a:xfrm>
            <a:off x="7315200" y="2286000"/>
            <a:ext cx="609600" cy="609600"/>
          </a:xfrm>
          <a:prstGeom prst="rect">
            <a:avLst/>
          </a:prstGeom>
          <a:noFill/>
          <a:ln w="57150">
            <a:solidFill>
              <a:srgbClr val="FF0000"/>
            </a:solidFill>
            <a:miter lim="800000"/>
            <a:headEnd/>
            <a:tailEnd/>
          </a:ln>
          <a:effectLst/>
        </p:spPr>
        <p:txBody>
          <a:bodyPr wrap="none" anchor="ctr"/>
          <a:lstStyle/>
          <a:p>
            <a:endParaRPr lang="zh-CN" altLang="en-US"/>
          </a:p>
        </p:txBody>
      </p:sp>
      <p:sp>
        <p:nvSpPr>
          <p:cNvPr id="154682" name="Rectangle 58"/>
          <p:cNvSpPr>
            <a:spLocks noChangeArrowheads="1"/>
          </p:cNvSpPr>
          <p:nvPr/>
        </p:nvSpPr>
        <p:spPr bwMode="auto">
          <a:xfrm>
            <a:off x="2133600" y="4267201"/>
            <a:ext cx="2057400" cy="1661993"/>
          </a:xfrm>
          <a:prstGeom prst="rect">
            <a:avLst/>
          </a:prstGeom>
          <a:noFill/>
          <a:ln w="12700">
            <a:noFill/>
            <a:miter lim="800000"/>
            <a:headEnd/>
            <a:tailEnd/>
          </a:ln>
          <a:effectLst/>
        </p:spPr>
        <p:txBody>
          <a:bodyPr>
            <a:spAutoFit/>
          </a:bodyPr>
          <a:lstStyle/>
          <a:p>
            <a:pPr eaLnBrk="0" hangingPunct="0">
              <a:lnSpc>
                <a:spcPct val="85000"/>
              </a:lnSpc>
            </a:pPr>
            <a:r>
              <a:rPr lang="en-US" altLang="zh-CN" sz="2400" b="1" dirty="0">
                <a:latin typeface="Helvetica" pitchFamily="34" charset="0"/>
              </a:rPr>
              <a:t>Example: write to </a:t>
            </a:r>
            <a:r>
              <a:rPr lang="en-US" altLang="zh-CN" sz="2400" b="1" dirty="0" err="1">
                <a:latin typeface="Helvetica" pitchFamily="34" charset="0"/>
              </a:rPr>
              <a:t>D0</a:t>
            </a:r>
            <a:r>
              <a:rPr lang="en-US" altLang="zh-CN" sz="2400" b="1" dirty="0">
                <a:latin typeface="Helvetica" pitchFamily="34" charset="0"/>
              </a:rPr>
              <a:t>, </a:t>
            </a:r>
            <a:r>
              <a:rPr lang="en-US" altLang="zh-CN" sz="2400" b="1" dirty="0" err="1">
                <a:latin typeface="Helvetica" pitchFamily="34" charset="0"/>
              </a:rPr>
              <a:t>D5</a:t>
            </a:r>
            <a:r>
              <a:rPr lang="en-US" altLang="zh-CN" sz="2400" b="1" dirty="0">
                <a:latin typeface="Helvetica" pitchFamily="34" charset="0"/>
              </a:rPr>
              <a:t> uses disks 0, 1, 3, 4</a:t>
            </a:r>
          </a:p>
        </p:txBody>
      </p:sp>
    </p:spTree>
  </p:cSld>
  <p:clrMapOvr>
    <a:overrideClrMapping bg1="lt1" tx1="dk1" bg2="lt2" tx2="dk2" accent1="accent1" accent2="accent2" accent3="accent3" accent4="accent4" accent5="accent5" accent6="accent6" hlink="hlink" folHlink="folHlink"/>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78" grpId="0" animBg="1"/>
      <p:bldP spid="154679" grpId="0" animBg="1"/>
      <p:bldP spid="154680" grpId="0" animBg="1"/>
      <p:bldP spid="154681" grpId="0" animBg="1"/>
      <p:bldP spid="154682"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ltLang="zh-CN" b="1" dirty="0">
                <a:solidFill>
                  <a:schemeClr val="accent1"/>
                </a:solidFill>
              </a:rPr>
              <a:t>RAID 6</a:t>
            </a:r>
            <a:r>
              <a:rPr lang="en-US" altLang="zh-CN" dirty="0">
                <a:solidFill>
                  <a:srgbClr val="FC0128"/>
                </a:solidFill>
              </a:rPr>
              <a:t>: P+Q Redundancy</a:t>
            </a:r>
          </a:p>
        </p:txBody>
      </p:sp>
      <p:sp>
        <p:nvSpPr>
          <p:cNvPr id="103427" name="Rectangle 3"/>
          <p:cNvSpPr>
            <a:spLocks noGrp="1" noChangeArrowheads="1"/>
          </p:cNvSpPr>
          <p:nvPr>
            <p:ph idx="1"/>
          </p:nvPr>
        </p:nvSpPr>
        <p:spPr>
          <a:xfrm>
            <a:off x="983432" y="1988840"/>
            <a:ext cx="10515600" cy="1656184"/>
          </a:xfrm>
        </p:spPr>
        <p:txBody>
          <a:bodyPr/>
          <a:lstStyle/>
          <a:p>
            <a:pPr eaLnBrk="1" hangingPunct="1"/>
            <a:r>
              <a:rPr lang="en-US" altLang="zh-CN" dirty="0"/>
              <a:t>When a single failure correction is not sufficient, Parity can be generalized to have a second calculation over data and another check disk of information. </a:t>
            </a:r>
          </a:p>
        </p:txBody>
      </p:sp>
    </p:spTree>
  </p:cSld>
  <p:clrMapOvr>
    <a:masterClrMapping/>
  </p:clrMapOvr>
  <p:transition spd="med">
    <p:random/>
    <p:sndAc>
      <p:stSnd>
        <p:snd r:embed="rId2" name="chimes.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6" name="Rectangle 14"/>
          <p:cNvSpPr>
            <a:spLocks noGrp="1" noChangeArrowheads="1"/>
          </p:cNvSpPr>
          <p:nvPr>
            <p:ph type="title"/>
          </p:nvPr>
        </p:nvSpPr>
        <p:spPr>
          <a:xfrm>
            <a:off x="2063552" y="0"/>
            <a:ext cx="8305998" cy="1143000"/>
          </a:xfrm>
        </p:spPr>
        <p:txBody>
          <a:bodyPr/>
          <a:lstStyle/>
          <a:p>
            <a:pPr eaLnBrk="1" hangingPunct="1">
              <a:defRPr/>
            </a:pPr>
            <a:r>
              <a:rPr lang="en-US" altLang="zh-CN" sz="2400" dirty="0">
                <a:solidFill>
                  <a:srgbClr val="FC0128"/>
                </a:solidFill>
              </a:rPr>
              <a:t>Summary: RAID Techniques: Goal was performance, popularity due to reliability of storage</a:t>
            </a:r>
          </a:p>
        </p:txBody>
      </p:sp>
      <p:sp>
        <p:nvSpPr>
          <p:cNvPr id="104463" name="Rectangle 15"/>
          <p:cNvSpPr>
            <a:spLocks noChangeArrowheads="1"/>
          </p:cNvSpPr>
          <p:nvPr/>
        </p:nvSpPr>
        <p:spPr bwMode="auto">
          <a:xfrm>
            <a:off x="1814514" y="1446214"/>
            <a:ext cx="4289637" cy="325217"/>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i="1" dirty="0">
                <a:solidFill>
                  <a:srgbClr val="0000FF"/>
                </a:solidFill>
              </a:rPr>
              <a:t>•  Disk Mirroring, Shadowing (RAID 1</a:t>
            </a:r>
            <a:r>
              <a:rPr lang="en-US" altLang="zh-CN" b="1" i="1" dirty="0"/>
              <a:t>)</a:t>
            </a:r>
          </a:p>
        </p:txBody>
      </p:sp>
      <p:sp>
        <p:nvSpPr>
          <p:cNvPr id="104464" name="Rectangle 16"/>
          <p:cNvSpPr>
            <a:spLocks noChangeArrowheads="1"/>
          </p:cNvSpPr>
          <p:nvPr/>
        </p:nvSpPr>
        <p:spPr bwMode="auto">
          <a:xfrm>
            <a:off x="2452663" y="1857364"/>
            <a:ext cx="5312353" cy="1267014"/>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a:t>Each disk is fully duplicated onto its "shadow"</a:t>
            </a:r>
          </a:p>
          <a:p>
            <a:pPr eaLnBrk="0" hangingPunct="0">
              <a:lnSpc>
                <a:spcPct val="85000"/>
              </a:lnSpc>
            </a:pPr>
            <a:r>
              <a:rPr lang="en-US" altLang="zh-CN" b="1"/>
              <a:t>      </a:t>
            </a:r>
          </a:p>
          <a:p>
            <a:pPr eaLnBrk="0" hangingPunct="0">
              <a:lnSpc>
                <a:spcPct val="85000"/>
              </a:lnSpc>
            </a:pPr>
            <a:r>
              <a:rPr lang="en-US" altLang="zh-CN" b="1"/>
              <a:t>Logical write = two physical writes</a:t>
            </a:r>
          </a:p>
          <a:p>
            <a:pPr eaLnBrk="0" hangingPunct="0">
              <a:lnSpc>
                <a:spcPct val="85000"/>
              </a:lnSpc>
            </a:pPr>
            <a:endParaRPr lang="en-US" altLang="zh-CN" b="1"/>
          </a:p>
          <a:p>
            <a:pPr eaLnBrk="0" hangingPunct="0">
              <a:lnSpc>
                <a:spcPct val="85000"/>
              </a:lnSpc>
            </a:pPr>
            <a:r>
              <a:rPr lang="en-US" altLang="zh-CN" b="1"/>
              <a:t>100% capacity overhead</a:t>
            </a:r>
          </a:p>
        </p:txBody>
      </p:sp>
      <p:sp>
        <p:nvSpPr>
          <p:cNvPr id="104465" name="Rectangle 17"/>
          <p:cNvSpPr>
            <a:spLocks noChangeArrowheads="1"/>
          </p:cNvSpPr>
          <p:nvPr/>
        </p:nvSpPr>
        <p:spPr bwMode="auto">
          <a:xfrm>
            <a:off x="1852613" y="3344863"/>
            <a:ext cx="4438650" cy="322262"/>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i="1" dirty="0">
                <a:solidFill>
                  <a:srgbClr val="0000FF"/>
                </a:solidFill>
              </a:rPr>
              <a:t>•  Parity Data Bandwidth Array (RAID 3)</a:t>
            </a:r>
          </a:p>
        </p:txBody>
      </p:sp>
      <p:sp>
        <p:nvSpPr>
          <p:cNvPr id="104466" name="Rectangle 18"/>
          <p:cNvSpPr>
            <a:spLocks noChangeArrowheads="1"/>
          </p:cNvSpPr>
          <p:nvPr/>
        </p:nvSpPr>
        <p:spPr bwMode="auto">
          <a:xfrm>
            <a:off x="2436814" y="3776664"/>
            <a:ext cx="4106895" cy="796115"/>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dirty="0"/>
              <a:t>Parity computed horizontally</a:t>
            </a:r>
          </a:p>
          <a:p>
            <a:pPr eaLnBrk="0" hangingPunct="0">
              <a:lnSpc>
                <a:spcPct val="85000"/>
              </a:lnSpc>
            </a:pPr>
            <a:endParaRPr lang="en-US" altLang="zh-CN" b="1" dirty="0"/>
          </a:p>
          <a:p>
            <a:pPr eaLnBrk="0" hangingPunct="0">
              <a:lnSpc>
                <a:spcPct val="85000"/>
              </a:lnSpc>
            </a:pPr>
            <a:r>
              <a:rPr lang="en-US" altLang="zh-CN" b="1" dirty="0"/>
              <a:t>Logically a single high data </a:t>
            </a:r>
            <a:r>
              <a:rPr lang="en-US" altLang="zh-CN" b="1" dirty="0" err="1"/>
              <a:t>bw</a:t>
            </a:r>
            <a:r>
              <a:rPr lang="en-US" altLang="zh-CN" b="1" dirty="0"/>
              <a:t> disk</a:t>
            </a:r>
          </a:p>
        </p:txBody>
      </p:sp>
      <p:sp>
        <p:nvSpPr>
          <p:cNvPr id="104467" name="Rectangle 19"/>
          <p:cNvSpPr>
            <a:spLocks noChangeArrowheads="1"/>
          </p:cNvSpPr>
          <p:nvPr/>
        </p:nvSpPr>
        <p:spPr bwMode="auto">
          <a:xfrm>
            <a:off x="1881158" y="4714884"/>
            <a:ext cx="4146550" cy="322262"/>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i="1" dirty="0">
                <a:solidFill>
                  <a:srgbClr val="0000FF"/>
                </a:solidFill>
              </a:rPr>
              <a:t>•  High I/O Rate Parity Array (RAID 5)</a:t>
            </a:r>
          </a:p>
        </p:txBody>
      </p:sp>
      <p:sp>
        <p:nvSpPr>
          <p:cNvPr id="104468" name="Rectangle 20"/>
          <p:cNvSpPr>
            <a:spLocks noChangeArrowheads="1"/>
          </p:cNvSpPr>
          <p:nvPr/>
        </p:nvSpPr>
        <p:spPr bwMode="auto">
          <a:xfrm>
            <a:off x="2524101" y="5072074"/>
            <a:ext cx="3786294" cy="1267014"/>
          </a:xfrm>
          <a:prstGeom prst="rect">
            <a:avLst/>
          </a:prstGeom>
          <a:noFill/>
          <a:ln w="12700">
            <a:noFill/>
            <a:miter lim="800000"/>
            <a:headEnd/>
            <a:tailEnd/>
          </a:ln>
          <a:effectLst/>
        </p:spPr>
        <p:txBody>
          <a:bodyPr wrap="none" lIns="90488" tIns="44450" rIns="90488" bIns="44450">
            <a:spAutoFit/>
          </a:bodyPr>
          <a:lstStyle/>
          <a:p>
            <a:pPr eaLnBrk="0" hangingPunct="0">
              <a:lnSpc>
                <a:spcPct val="85000"/>
              </a:lnSpc>
            </a:pPr>
            <a:r>
              <a:rPr lang="en-US" altLang="zh-CN" b="1" dirty="0"/>
              <a:t>Interleaved parity blocks</a:t>
            </a:r>
          </a:p>
          <a:p>
            <a:pPr eaLnBrk="0" hangingPunct="0">
              <a:lnSpc>
                <a:spcPct val="85000"/>
              </a:lnSpc>
            </a:pPr>
            <a:endParaRPr lang="en-US" altLang="zh-CN" b="1" dirty="0"/>
          </a:p>
          <a:p>
            <a:pPr eaLnBrk="0" hangingPunct="0">
              <a:lnSpc>
                <a:spcPct val="85000"/>
              </a:lnSpc>
            </a:pPr>
            <a:r>
              <a:rPr lang="en-US" altLang="zh-CN" b="1" dirty="0"/>
              <a:t>Independent reads and writes</a:t>
            </a:r>
          </a:p>
          <a:p>
            <a:pPr eaLnBrk="0" hangingPunct="0">
              <a:lnSpc>
                <a:spcPct val="85000"/>
              </a:lnSpc>
            </a:pPr>
            <a:endParaRPr lang="en-US" altLang="zh-CN" b="1" dirty="0"/>
          </a:p>
          <a:p>
            <a:pPr eaLnBrk="0" hangingPunct="0">
              <a:lnSpc>
                <a:spcPct val="85000"/>
              </a:lnSpc>
            </a:pPr>
            <a:r>
              <a:rPr lang="en-US" altLang="zh-CN" b="1" dirty="0"/>
              <a:t>Logical write = 2 reads + 2 writes</a:t>
            </a:r>
          </a:p>
        </p:txBody>
      </p:sp>
      <p:grpSp>
        <p:nvGrpSpPr>
          <p:cNvPr id="67" name="组合 66"/>
          <p:cNvGrpSpPr/>
          <p:nvPr/>
        </p:nvGrpSpPr>
        <p:grpSpPr>
          <a:xfrm>
            <a:off x="7239000" y="5165725"/>
            <a:ext cx="3130550" cy="1639888"/>
            <a:chOff x="5715000" y="5165725"/>
            <a:chExt cx="3130550" cy="1639888"/>
          </a:xfrm>
        </p:grpSpPr>
        <p:sp>
          <p:nvSpPr>
            <p:cNvPr id="104450" name="Rectangle 2"/>
            <p:cNvSpPr>
              <a:spLocks noChangeArrowheads="1"/>
            </p:cNvSpPr>
            <p:nvPr/>
          </p:nvSpPr>
          <p:spPr bwMode="auto">
            <a:xfrm>
              <a:off x="5715000" y="536575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451" name="Oval 3"/>
            <p:cNvSpPr>
              <a:spLocks noChangeArrowheads="1"/>
            </p:cNvSpPr>
            <p:nvPr/>
          </p:nvSpPr>
          <p:spPr bwMode="auto">
            <a:xfrm>
              <a:off x="5715000" y="516572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52" name="Oval 4"/>
            <p:cNvSpPr>
              <a:spLocks noChangeArrowheads="1"/>
            </p:cNvSpPr>
            <p:nvPr/>
          </p:nvSpPr>
          <p:spPr bwMode="auto">
            <a:xfrm>
              <a:off x="5715000" y="635952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53" name="Rectangle 5"/>
            <p:cNvSpPr>
              <a:spLocks noChangeArrowheads="1"/>
            </p:cNvSpPr>
            <p:nvPr/>
          </p:nvSpPr>
          <p:spPr bwMode="auto">
            <a:xfrm>
              <a:off x="6540500" y="536575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454" name="Oval 6"/>
            <p:cNvSpPr>
              <a:spLocks noChangeArrowheads="1"/>
            </p:cNvSpPr>
            <p:nvPr/>
          </p:nvSpPr>
          <p:spPr bwMode="auto">
            <a:xfrm>
              <a:off x="6540500" y="516572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55" name="Oval 7"/>
            <p:cNvSpPr>
              <a:spLocks noChangeArrowheads="1"/>
            </p:cNvSpPr>
            <p:nvPr/>
          </p:nvSpPr>
          <p:spPr bwMode="auto">
            <a:xfrm>
              <a:off x="6540500" y="635952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56" name="Rectangle 8"/>
            <p:cNvSpPr>
              <a:spLocks noChangeArrowheads="1"/>
            </p:cNvSpPr>
            <p:nvPr/>
          </p:nvSpPr>
          <p:spPr bwMode="auto">
            <a:xfrm>
              <a:off x="7340600" y="536575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457" name="Oval 9"/>
            <p:cNvSpPr>
              <a:spLocks noChangeArrowheads="1"/>
            </p:cNvSpPr>
            <p:nvPr/>
          </p:nvSpPr>
          <p:spPr bwMode="auto">
            <a:xfrm>
              <a:off x="7340600" y="516572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58" name="Oval 10"/>
            <p:cNvSpPr>
              <a:spLocks noChangeArrowheads="1"/>
            </p:cNvSpPr>
            <p:nvPr/>
          </p:nvSpPr>
          <p:spPr bwMode="auto">
            <a:xfrm>
              <a:off x="7340600" y="635952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59" name="Rectangle 11"/>
            <p:cNvSpPr>
              <a:spLocks noChangeArrowheads="1"/>
            </p:cNvSpPr>
            <p:nvPr/>
          </p:nvSpPr>
          <p:spPr bwMode="auto">
            <a:xfrm>
              <a:off x="8140700" y="537845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460" name="Oval 12"/>
            <p:cNvSpPr>
              <a:spLocks noChangeArrowheads="1"/>
            </p:cNvSpPr>
            <p:nvPr/>
          </p:nvSpPr>
          <p:spPr bwMode="auto">
            <a:xfrm>
              <a:off x="8140700" y="517842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61" name="Oval 13"/>
            <p:cNvSpPr>
              <a:spLocks noChangeArrowheads="1"/>
            </p:cNvSpPr>
            <p:nvPr/>
          </p:nvSpPr>
          <p:spPr bwMode="auto">
            <a:xfrm>
              <a:off x="8140700" y="637222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69" name="Rectangle 21" descr="50%"/>
            <p:cNvSpPr>
              <a:spLocks noChangeArrowheads="1"/>
            </p:cNvSpPr>
            <p:nvPr/>
          </p:nvSpPr>
          <p:spPr bwMode="auto">
            <a:xfrm>
              <a:off x="5861050" y="65008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0" name="Rectangle 22" descr="50%"/>
            <p:cNvSpPr>
              <a:spLocks noChangeArrowheads="1"/>
            </p:cNvSpPr>
            <p:nvPr/>
          </p:nvSpPr>
          <p:spPr bwMode="auto">
            <a:xfrm>
              <a:off x="6699250" y="53070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1" name="Rectangle 23" descr="50%"/>
            <p:cNvSpPr>
              <a:spLocks noChangeArrowheads="1"/>
            </p:cNvSpPr>
            <p:nvPr/>
          </p:nvSpPr>
          <p:spPr bwMode="auto">
            <a:xfrm>
              <a:off x="7486650" y="53197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2" name="Rectangle 24" descr="50%"/>
            <p:cNvSpPr>
              <a:spLocks noChangeArrowheads="1"/>
            </p:cNvSpPr>
            <p:nvPr/>
          </p:nvSpPr>
          <p:spPr bwMode="auto">
            <a:xfrm>
              <a:off x="5861050" y="56372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3" name="Rectangle 25" descr="50%"/>
            <p:cNvSpPr>
              <a:spLocks noChangeArrowheads="1"/>
            </p:cNvSpPr>
            <p:nvPr/>
          </p:nvSpPr>
          <p:spPr bwMode="auto">
            <a:xfrm>
              <a:off x="6699250" y="56372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4" name="Rectangle 26" descr="50%"/>
            <p:cNvSpPr>
              <a:spLocks noChangeArrowheads="1"/>
            </p:cNvSpPr>
            <p:nvPr/>
          </p:nvSpPr>
          <p:spPr bwMode="auto">
            <a:xfrm>
              <a:off x="8299450" y="56626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5" name="Rectangle 27" descr="50%"/>
            <p:cNvSpPr>
              <a:spLocks noChangeArrowheads="1"/>
            </p:cNvSpPr>
            <p:nvPr/>
          </p:nvSpPr>
          <p:spPr bwMode="auto">
            <a:xfrm>
              <a:off x="5861050" y="59293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6" name="Rectangle 28" descr="50%"/>
            <p:cNvSpPr>
              <a:spLocks noChangeArrowheads="1"/>
            </p:cNvSpPr>
            <p:nvPr/>
          </p:nvSpPr>
          <p:spPr bwMode="auto">
            <a:xfrm>
              <a:off x="7499350" y="59293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7" name="Rectangle 29" descr="50%"/>
            <p:cNvSpPr>
              <a:spLocks noChangeArrowheads="1"/>
            </p:cNvSpPr>
            <p:nvPr/>
          </p:nvSpPr>
          <p:spPr bwMode="auto">
            <a:xfrm>
              <a:off x="8299450" y="59420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8" name="Rectangle 30" descr="50%"/>
            <p:cNvSpPr>
              <a:spLocks noChangeArrowheads="1"/>
            </p:cNvSpPr>
            <p:nvPr/>
          </p:nvSpPr>
          <p:spPr bwMode="auto">
            <a:xfrm>
              <a:off x="7499350" y="62087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79" name="Rectangle 31" descr="50%"/>
            <p:cNvSpPr>
              <a:spLocks noChangeArrowheads="1"/>
            </p:cNvSpPr>
            <p:nvPr/>
          </p:nvSpPr>
          <p:spPr bwMode="auto">
            <a:xfrm>
              <a:off x="8299450" y="62341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80" name="Rectangle 32" descr="50%"/>
            <p:cNvSpPr>
              <a:spLocks noChangeArrowheads="1"/>
            </p:cNvSpPr>
            <p:nvPr/>
          </p:nvSpPr>
          <p:spPr bwMode="auto">
            <a:xfrm>
              <a:off x="6699250" y="62341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81" name="Rectangle 33" descr="50%"/>
            <p:cNvSpPr>
              <a:spLocks noChangeArrowheads="1"/>
            </p:cNvSpPr>
            <p:nvPr/>
          </p:nvSpPr>
          <p:spPr bwMode="auto">
            <a:xfrm>
              <a:off x="5861050" y="53197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82" name="Rectangle 34" descr="50%"/>
            <p:cNvSpPr>
              <a:spLocks noChangeArrowheads="1"/>
            </p:cNvSpPr>
            <p:nvPr/>
          </p:nvSpPr>
          <p:spPr bwMode="auto">
            <a:xfrm>
              <a:off x="6699250" y="65135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83" name="Rectangle 35" descr="50%"/>
            <p:cNvSpPr>
              <a:spLocks noChangeArrowheads="1"/>
            </p:cNvSpPr>
            <p:nvPr/>
          </p:nvSpPr>
          <p:spPr bwMode="auto">
            <a:xfrm>
              <a:off x="7499350" y="6500813"/>
              <a:ext cx="419100" cy="215900"/>
            </a:xfrm>
            <a:prstGeom prst="rect">
              <a:avLst/>
            </a:prstGeom>
            <a:pattFill prst="pct50">
              <a:fgClr>
                <a:schemeClr val="accent1"/>
              </a:fgClr>
              <a:bgClr>
                <a:schemeClr val="bg1"/>
              </a:bgClr>
            </a:pattFill>
            <a:ln w="25400">
              <a:solidFill>
                <a:schemeClr val="tx1"/>
              </a:solidFill>
              <a:miter lim="800000"/>
              <a:headEnd/>
              <a:tailEnd/>
            </a:ln>
            <a:effectLst/>
          </p:spPr>
          <p:txBody>
            <a:bodyPr wrap="none" anchor="ctr"/>
            <a:lstStyle/>
            <a:p>
              <a:endParaRPr lang="zh-CN" altLang="en-US"/>
            </a:p>
          </p:txBody>
        </p:sp>
        <p:sp>
          <p:nvSpPr>
            <p:cNvPr id="104484" name="Rectangle 36" descr="Light vertical"/>
            <p:cNvSpPr>
              <a:spLocks noChangeArrowheads="1"/>
            </p:cNvSpPr>
            <p:nvPr/>
          </p:nvSpPr>
          <p:spPr bwMode="auto">
            <a:xfrm>
              <a:off x="8286750" y="5332413"/>
              <a:ext cx="419100" cy="215900"/>
            </a:xfrm>
            <a:prstGeom prst="rect">
              <a:avLst/>
            </a:prstGeom>
            <a:pattFill prst="ltVert">
              <a:fgClr>
                <a:srgbClr val="00FF00"/>
              </a:fgClr>
              <a:bgClr>
                <a:schemeClr val="bg1"/>
              </a:bgClr>
            </a:pattFill>
            <a:ln w="25400">
              <a:solidFill>
                <a:srgbClr val="00FF00"/>
              </a:solidFill>
              <a:miter lim="800000"/>
              <a:headEnd/>
              <a:tailEnd/>
            </a:ln>
            <a:effectLst/>
          </p:spPr>
          <p:txBody>
            <a:bodyPr wrap="none" anchor="ctr"/>
            <a:lstStyle/>
            <a:p>
              <a:endParaRPr lang="zh-CN" altLang="en-US"/>
            </a:p>
          </p:txBody>
        </p:sp>
        <p:sp>
          <p:nvSpPr>
            <p:cNvPr id="104485" name="Rectangle 37" descr="Light vertical"/>
            <p:cNvSpPr>
              <a:spLocks noChangeArrowheads="1"/>
            </p:cNvSpPr>
            <p:nvPr/>
          </p:nvSpPr>
          <p:spPr bwMode="auto">
            <a:xfrm>
              <a:off x="7499350" y="5637213"/>
              <a:ext cx="419100" cy="215900"/>
            </a:xfrm>
            <a:prstGeom prst="rect">
              <a:avLst/>
            </a:prstGeom>
            <a:pattFill prst="ltVert">
              <a:fgClr>
                <a:srgbClr val="00FF00"/>
              </a:fgClr>
              <a:bgClr>
                <a:schemeClr val="bg1"/>
              </a:bgClr>
            </a:pattFill>
            <a:ln w="25400">
              <a:solidFill>
                <a:srgbClr val="00FF00"/>
              </a:solidFill>
              <a:miter lim="800000"/>
              <a:headEnd/>
              <a:tailEnd/>
            </a:ln>
            <a:effectLst/>
          </p:spPr>
          <p:txBody>
            <a:bodyPr wrap="none" anchor="ctr"/>
            <a:lstStyle/>
            <a:p>
              <a:endParaRPr lang="zh-CN" altLang="en-US"/>
            </a:p>
          </p:txBody>
        </p:sp>
        <p:sp>
          <p:nvSpPr>
            <p:cNvPr id="104486" name="Rectangle 38" descr="Light vertical"/>
            <p:cNvSpPr>
              <a:spLocks noChangeArrowheads="1"/>
            </p:cNvSpPr>
            <p:nvPr/>
          </p:nvSpPr>
          <p:spPr bwMode="auto">
            <a:xfrm>
              <a:off x="6699250" y="5929313"/>
              <a:ext cx="419100" cy="215900"/>
            </a:xfrm>
            <a:prstGeom prst="rect">
              <a:avLst/>
            </a:prstGeom>
            <a:pattFill prst="ltVert">
              <a:fgClr>
                <a:srgbClr val="00FF00"/>
              </a:fgClr>
              <a:bgClr>
                <a:schemeClr val="bg1"/>
              </a:bgClr>
            </a:pattFill>
            <a:ln w="25400">
              <a:solidFill>
                <a:srgbClr val="00FF00"/>
              </a:solidFill>
              <a:miter lim="800000"/>
              <a:headEnd/>
              <a:tailEnd/>
            </a:ln>
            <a:effectLst/>
          </p:spPr>
          <p:txBody>
            <a:bodyPr wrap="none" anchor="ctr"/>
            <a:lstStyle/>
            <a:p>
              <a:endParaRPr lang="zh-CN" altLang="en-US"/>
            </a:p>
          </p:txBody>
        </p:sp>
        <p:sp>
          <p:nvSpPr>
            <p:cNvPr id="104487" name="Rectangle 39" descr="Light vertical"/>
            <p:cNvSpPr>
              <a:spLocks noChangeArrowheads="1"/>
            </p:cNvSpPr>
            <p:nvPr/>
          </p:nvSpPr>
          <p:spPr bwMode="auto">
            <a:xfrm>
              <a:off x="5861050" y="6208713"/>
              <a:ext cx="419100" cy="215900"/>
            </a:xfrm>
            <a:prstGeom prst="rect">
              <a:avLst/>
            </a:prstGeom>
            <a:pattFill prst="ltVert">
              <a:fgClr>
                <a:srgbClr val="00FF00"/>
              </a:fgClr>
              <a:bgClr>
                <a:schemeClr val="bg1"/>
              </a:bgClr>
            </a:pattFill>
            <a:ln w="25400">
              <a:solidFill>
                <a:srgbClr val="00FF00"/>
              </a:solidFill>
              <a:miter lim="800000"/>
              <a:headEnd/>
              <a:tailEnd/>
            </a:ln>
            <a:effectLst/>
          </p:spPr>
          <p:txBody>
            <a:bodyPr wrap="none" anchor="ctr"/>
            <a:lstStyle/>
            <a:p>
              <a:endParaRPr lang="zh-CN" altLang="en-US"/>
            </a:p>
          </p:txBody>
        </p:sp>
        <p:sp>
          <p:nvSpPr>
            <p:cNvPr id="104488" name="Rectangle 40" descr="Light vertical"/>
            <p:cNvSpPr>
              <a:spLocks noChangeArrowheads="1"/>
            </p:cNvSpPr>
            <p:nvPr/>
          </p:nvSpPr>
          <p:spPr bwMode="auto">
            <a:xfrm>
              <a:off x="8299450" y="6513513"/>
              <a:ext cx="419100" cy="215900"/>
            </a:xfrm>
            <a:prstGeom prst="rect">
              <a:avLst/>
            </a:prstGeom>
            <a:pattFill prst="ltVert">
              <a:fgClr>
                <a:srgbClr val="00FF00"/>
              </a:fgClr>
              <a:bgClr>
                <a:schemeClr val="bg1"/>
              </a:bgClr>
            </a:pattFill>
            <a:ln w="25400">
              <a:solidFill>
                <a:srgbClr val="00FF00"/>
              </a:solidFill>
              <a:miter lim="800000"/>
              <a:headEnd/>
              <a:tailEnd/>
            </a:ln>
            <a:effectLst/>
          </p:spPr>
          <p:txBody>
            <a:bodyPr wrap="none" anchor="ctr"/>
            <a:lstStyle/>
            <a:p>
              <a:endParaRPr lang="zh-CN" altLang="en-US"/>
            </a:p>
          </p:txBody>
        </p:sp>
      </p:grpSp>
      <p:grpSp>
        <p:nvGrpSpPr>
          <p:cNvPr id="66" name="组合 65"/>
          <p:cNvGrpSpPr/>
          <p:nvPr/>
        </p:nvGrpSpPr>
        <p:grpSpPr>
          <a:xfrm>
            <a:off x="7239000" y="3267075"/>
            <a:ext cx="3071842" cy="1672928"/>
            <a:chOff x="5715000" y="3267075"/>
            <a:chExt cx="3130550" cy="1744710"/>
          </a:xfrm>
        </p:grpSpPr>
        <p:sp>
          <p:nvSpPr>
            <p:cNvPr id="104495" name="Rectangle 47"/>
            <p:cNvSpPr>
              <a:spLocks noChangeArrowheads="1"/>
            </p:cNvSpPr>
            <p:nvPr/>
          </p:nvSpPr>
          <p:spPr bwMode="auto">
            <a:xfrm>
              <a:off x="5715000" y="346710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496" name="Oval 48"/>
            <p:cNvSpPr>
              <a:spLocks noChangeArrowheads="1"/>
            </p:cNvSpPr>
            <p:nvPr/>
          </p:nvSpPr>
          <p:spPr bwMode="auto">
            <a:xfrm>
              <a:off x="5715000" y="326707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97" name="Oval 49"/>
            <p:cNvSpPr>
              <a:spLocks noChangeArrowheads="1"/>
            </p:cNvSpPr>
            <p:nvPr/>
          </p:nvSpPr>
          <p:spPr bwMode="auto">
            <a:xfrm>
              <a:off x="5715000" y="446087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98" name="Rectangle 50"/>
            <p:cNvSpPr>
              <a:spLocks noChangeArrowheads="1"/>
            </p:cNvSpPr>
            <p:nvPr/>
          </p:nvSpPr>
          <p:spPr bwMode="auto">
            <a:xfrm>
              <a:off x="6540500" y="346710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499" name="Oval 51"/>
            <p:cNvSpPr>
              <a:spLocks noChangeArrowheads="1"/>
            </p:cNvSpPr>
            <p:nvPr/>
          </p:nvSpPr>
          <p:spPr bwMode="auto">
            <a:xfrm>
              <a:off x="6540500" y="326707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500" name="Oval 52"/>
            <p:cNvSpPr>
              <a:spLocks noChangeArrowheads="1"/>
            </p:cNvSpPr>
            <p:nvPr/>
          </p:nvSpPr>
          <p:spPr bwMode="auto">
            <a:xfrm>
              <a:off x="6540500" y="446087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501" name="Rectangle 53"/>
            <p:cNvSpPr>
              <a:spLocks noChangeArrowheads="1"/>
            </p:cNvSpPr>
            <p:nvPr/>
          </p:nvSpPr>
          <p:spPr bwMode="auto">
            <a:xfrm>
              <a:off x="7340600" y="346710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502" name="Oval 54"/>
            <p:cNvSpPr>
              <a:spLocks noChangeArrowheads="1"/>
            </p:cNvSpPr>
            <p:nvPr/>
          </p:nvSpPr>
          <p:spPr bwMode="auto">
            <a:xfrm>
              <a:off x="7340600" y="326707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503" name="Oval 55"/>
            <p:cNvSpPr>
              <a:spLocks noChangeArrowheads="1"/>
            </p:cNvSpPr>
            <p:nvPr/>
          </p:nvSpPr>
          <p:spPr bwMode="auto">
            <a:xfrm>
              <a:off x="7340600" y="446087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504" name="Rectangle 56"/>
            <p:cNvSpPr>
              <a:spLocks noChangeArrowheads="1"/>
            </p:cNvSpPr>
            <p:nvPr/>
          </p:nvSpPr>
          <p:spPr bwMode="auto">
            <a:xfrm>
              <a:off x="8140700" y="3479800"/>
              <a:ext cx="704850" cy="1203325"/>
            </a:xfrm>
            <a:prstGeom prst="rect">
              <a:avLst/>
            </a:prstGeom>
            <a:noFill/>
            <a:ln w="25400">
              <a:solidFill>
                <a:srgbClr val="00FF00"/>
              </a:solidFill>
              <a:miter lim="800000"/>
              <a:headEnd/>
              <a:tailEnd/>
            </a:ln>
            <a:effectLst/>
          </p:spPr>
          <p:txBody>
            <a:bodyPr wrap="none" anchor="ctr"/>
            <a:lstStyle/>
            <a:p>
              <a:endParaRPr lang="zh-CN" altLang="en-US"/>
            </a:p>
          </p:txBody>
        </p:sp>
        <p:sp>
          <p:nvSpPr>
            <p:cNvPr id="104505" name="Oval 57"/>
            <p:cNvSpPr>
              <a:spLocks noChangeArrowheads="1"/>
            </p:cNvSpPr>
            <p:nvPr/>
          </p:nvSpPr>
          <p:spPr bwMode="auto">
            <a:xfrm>
              <a:off x="8140700" y="3279775"/>
              <a:ext cx="704850" cy="434975"/>
            </a:xfrm>
            <a:prstGeom prst="ellipse">
              <a:avLst/>
            </a:prstGeom>
            <a:solidFill>
              <a:srgbClr val="FFFFFF"/>
            </a:solidFill>
            <a:ln w="25400">
              <a:solidFill>
                <a:srgbClr val="00FF00"/>
              </a:solidFill>
              <a:round/>
              <a:headEnd/>
              <a:tailEnd/>
            </a:ln>
            <a:effectLst/>
          </p:spPr>
          <p:txBody>
            <a:bodyPr wrap="none" anchor="ctr"/>
            <a:lstStyle/>
            <a:p>
              <a:endParaRPr lang="zh-CN" altLang="en-US"/>
            </a:p>
          </p:txBody>
        </p:sp>
        <p:sp>
          <p:nvSpPr>
            <p:cNvPr id="104506" name="Oval 58"/>
            <p:cNvSpPr>
              <a:spLocks noChangeArrowheads="1"/>
            </p:cNvSpPr>
            <p:nvPr/>
          </p:nvSpPr>
          <p:spPr bwMode="auto">
            <a:xfrm>
              <a:off x="8140700" y="4473575"/>
              <a:ext cx="704850" cy="433388"/>
            </a:xfrm>
            <a:prstGeom prst="ellipse">
              <a:avLst/>
            </a:prstGeom>
            <a:solidFill>
              <a:srgbClr val="FFFFFF"/>
            </a:solidFill>
            <a:ln w="25400">
              <a:solidFill>
                <a:srgbClr val="00FF00"/>
              </a:solidFill>
              <a:round/>
              <a:headEnd/>
              <a:tailEnd/>
            </a:ln>
            <a:effectLst/>
          </p:spPr>
          <p:txBody>
            <a:bodyPr wrap="none" anchor="ctr"/>
            <a:lstStyle/>
            <a:p>
              <a:endParaRPr lang="zh-CN" altLang="en-US"/>
            </a:p>
          </p:txBody>
        </p:sp>
        <p:sp>
          <p:nvSpPr>
            <p:cNvPr id="104507" name="Rectangle 59"/>
            <p:cNvSpPr>
              <a:spLocks noChangeArrowheads="1"/>
            </p:cNvSpPr>
            <p:nvPr/>
          </p:nvSpPr>
          <p:spPr bwMode="auto">
            <a:xfrm>
              <a:off x="5922963" y="3300413"/>
              <a:ext cx="287522" cy="171137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0</a:t>
              </a:r>
            </a:p>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0</a:t>
              </a:r>
            </a:p>
            <a:p>
              <a:pPr eaLnBrk="0" hangingPunct="0">
                <a:lnSpc>
                  <a:spcPct val="90000"/>
                </a:lnSpc>
              </a:pPr>
              <a:r>
                <a:rPr lang="en-US" altLang="zh-CN" sz="1400" b="1"/>
                <a:t>1</a:t>
              </a:r>
            </a:p>
            <a:p>
              <a:pPr eaLnBrk="0" hangingPunct="0">
                <a:lnSpc>
                  <a:spcPct val="90000"/>
                </a:lnSpc>
              </a:pPr>
              <a:r>
                <a:rPr lang="en-US" altLang="zh-CN" sz="1400" b="1"/>
                <a:t>1</a:t>
              </a:r>
            </a:p>
          </p:txBody>
        </p:sp>
        <p:sp>
          <p:nvSpPr>
            <p:cNvPr id="104508" name="Rectangle 60"/>
            <p:cNvSpPr>
              <a:spLocks noChangeArrowheads="1"/>
            </p:cNvSpPr>
            <p:nvPr/>
          </p:nvSpPr>
          <p:spPr bwMode="auto">
            <a:xfrm>
              <a:off x="6773863" y="3287713"/>
              <a:ext cx="287522" cy="171137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lang="en-US" altLang="zh-CN" sz="1400" b="1"/>
                <a:t>1</a:t>
              </a:r>
            </a:p>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0</a:t>
              </a:r>
            </a:p>
            <a:p>
              <a:pPr eaLnBrk="0" hangingPunct="0">
                <a:lnSpc>
                  <a:spcPct val="90000"/>
                </a:lnSpc>
              </a:pPr>
              <a:r>
                <a:rPr lang="en-US" altLang="zh-CN" sz="1400" b="1"/>
                <a:t>1</a:t>
              </a:r>
            </a:p>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1</a:t>
              </a:r>
            </a:p>
          </p:txBody>
        </p:sp>
        <p:sp>
          <p:nvSpPr>
            <p:cNvPr id="104509" name="Rectangle 61"/>
            <p:cNvSpPr>
              <a:spLocks noChangeArrowheads="1"/>
            </p:cNvSpPr>
            <p:nvPr/>
          </p:nvSpPr>
          <p:spPr bwMode="auto">
            <a:xfrm>
              <a:off x="7561263" y="3275013"/>
              <a:ext cx="287522" cy="171137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0</a:t>
              </a:r>
            </a:p>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0</a:t>
              </a:r>
            </a:p>
            <a:p>
              <a:pPr eaLnBrk="0" hangingPunct="0">
                <a:lnSpc>
                  <a:spcPct val="90000"/>
                </a:lnSpc>
              </a:pPr>
              <a:r>
                <a:rPr lang="en-US" altLang="zh-CN" sz="1400" b="1"/>
                <a:t>1</a:t>
              </a:r>
            </a:p>
            <a:p>
              <a:pPr eaLnBrk="0" hangingPunct="0">
                <a:lnSpc>
                  <a:spcPct val="90000"/>
                </a:lnSpc>
              </a:pPr>
              <a:r>
                <a:rPr lang="en-US" altLang="zh-CN" sz="1400" b="1"/>
                <a:t>1</a:t>
              </a:r>
            </a:p>
          </p:txBody>
        </p:sp>
        <p:sp>
          <p:nvSpPr>
            <p:cNvPr id="104510" name="Rectangle 62"/>
            <p:cNvSpPr>
              <a:spLocks noChangeArrowheads="1"/>
            </p:cNvSpPr>
            <p:nvPr/>
          </p:nvSpPr>
          <p:spPr bwMode="auto">
            <a:xfrm>
              <a:off x="8374063" y="3275013"/>
              <a:ext cx="287522" cy="1711372"/>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1</a:t>
              </a:r>
            </a:p>
            <a:p>
              <a:pPr eaLnBrk="0" hangingPunct="0">
                <a:lnSpc>
                  <a:spcPct val="90000"/>
                </a:lnSpc>
              </a:pPr>
              <a:r>
                <a:rPr lang="en-US" altLang="zh-CN" sz="1400" b="1">
                  <a:solidFill>
                    <a:srgbClr val="00FF00"/>
                  </a:solidFill>
                </a:rPr>
                <a:t>1</a:t>
              </a:r>
            </a:p>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1</a:t>
              </a:r>
            </a:p>
            <a:p>
              <a:pPr eaLnBrk="0" hangingPunct="0">
                <a:lnSpc>
                  <a:spcPct val="90000"/>
                </a:lnSpc>
              </a:pPr>
              <a:r>
                <a:rPr lang="en-US" altLang="zh-CN" sz="1400" b="1">
                  <a:solidFill>
                    <a:srgbClr val="00FF00"/>
                  </a:solidFill>
                </a:rPr>
                <a:t>0</a:t>
              </a:r>
            </a:p>
          </p:txBody>
        </p:sp>
      </p:grpSp>
      <p:grpSp>
        <p:nvGrpSpPr>
          <p:cNvPr id="65" name="组合 64"/>
          <p:cNvGrpSpPr/>
          <p:nvPr/>
        </p:nvGrpSpPr>
        <p:grpSpPr>
          <a:xfrm>
            <a:off x="7953388" y="1214422"/>
            <a:ext cx="1619250" cy="1688180"/>
            <a:chOff x="6445250" y="1381125"/>
            <a:chExt cx="1619250" cy="1645965"/>
          </a:xfrm>
        </p:grpSpPr>
        <p:sp>
          <p:nvSpPr>
            <p:cNvPr id="104489" name="Rectangle 41"/>
            <p:cNvSpPr>
              <a:spLocks noChangeArrowheads="1"/>
            </p:cNvSpPr>
            <p:nvPr/>
          </p:nvSpPr>
          <p:spPr bwMode="auto">
            <a:xfrm>
              <a:off x="6445250" y="1593850"/>
              <a:ext cx="704850" cy="1203325"/>
            </a:xfrm>
            <a:prstGeom prst="rect">
              <a:avLst/>
            </a:prstGeom>
            <a:noFill/>
            <a:ln w="25400">
              <a:solidFill>
                <a:srgbClr val="000000"/>
              </a:solidFill>
              <a:miter lim="800000"/>
              <a:headEnd/>
              <a:tailEnd/>
            </a:ln>
            <a:effectLst/>
          </p:spPr>
          <p:txBody>
            <a:bodyPr wrap="none" anchor="ctr"/>
            <a:lstStyle/>
            <a:p>
              <a:endParaRPr lang="zh-CN" altLang="en-US"/>
            </a:p>
          </p:txBody>
        </p:sp>
        <p:sp>
          <p:nvSpPr>
            <p:cNvPr id="104490" name="Oval 42"/>
            <p:cNvSpPr>
              <a:spLocks noChangeArrowheads="1"/>
            </p:cNvSpPr>
            <p:nvPr/>
          </p:nvSpPr>
          <p:spPr bwMode="auto">
            <a:xfrm>
              <a:off x="6445250" y="1393825"/>
              <a:ext cx="704850" cy="434975"/>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91" name="Oval 43"/>
            <p:cNvSpPr>
              <a:spLocks noChangeArrowheads="1"/>
            </p:cNvSpPr>
            <p:nvPr/>
          </p:nvSpPr>
          <p:spPr bwMode="auto">
            <a:xfrm>
              <a:off x="6445250" y="2587625"/>
              <a:ext cx="704850" cy="433388"/>
            </a:xfrm>
            <a:prstGeom prst="ellipse">
              <a:avLst/>
            </a:prstGeom>
            <a:solidFill>
              <a:srgbClr val="FFFFFF"/>
            </a:solidFill>
            <a:ln w="25400">
              <a:solidFill>
                <a:srgbClr val="000000"/>
              </a:solidFill>
              <a:round/>
              <a:headEnd/>
              <a:tailEnd/>
            </a:ln>
            <a:effectLst/>
          </p:spPr>
          <p:txBody>
            <a:bodyPr wrap="none" anchor="ctr"/>
            <a:lstStyle/>
            <a:p>
              <a:endParaRPr lang="zh-CN" altLang="en-US"/>
            </a:p>
          </p:txBody>
        </p:sp>
        <p:sp>
          <p:nvSpPr>
            <p:cNvPr id="104492" name="Rectangle 44"/>
            <p:cNvSpPr>
              <a:spLocks noChangeArrowheads="1"/>
            </p:cNvSpPr>
            <p:nvPr/>
          </p:nvSpPr>
          <p:spPr bwMode="auto">
            <a:xfrm>
              <a:off x="7359650" y="1581150"/>
              <a:ext cx="704850" cy="1203325"/>
            </a:xfrm>
            <a:prstGeom prst="rect">
              <a:avLst/>
            </a:prstGeom>
            <a:noFill/>
            <a:ln w="25400">
              <a:solidFill>
                <a:srgbClr val="00FF00"/>
              </a:solidFill>
              <a:miter lim="800000"/>
              <a:headEnd/>
              <a:tailEnd/>
            </a:ln>
            <a:effectLst/>
          </p:spPr>
          <p:txBody>
            <a:bodyPr wrap="none" anchor="ctr"/>
            <a:lstStyle/>
            <a:p>
              <a:endParaRPr lang="zh-CN" altLang="en-US"/>
            </a:p>
          </p:txBody>
        </p:sp>
        <p:sp>
          <p:nvSpPr>
            <p:cNvPr id="104493" name="Oval 45"/>
            <p:cNvSpPr>
              <a:spLocks noChangeArrowheads="1"/>
            </p:cNvSpPr>
            <p:nvPr/>
          </p:nvSpPr>
          <p:spPr bwMode="auto">
            <a:xfrm>
              <a:off x="7359650" y="1381125"/>
              <a:ext cx="704850" cy="434975"/>
            </a:xfrm>
            <a:prstGeom prst="ellipse">
              <a:avLst/>
            </a:prstGeom>
            <a:solidFill>
              <a:srgbClr val="FFFFFF"/>
            </a:solidFill>
            <a:ln w="25400">
              <a:solidFill>
                <a:srgbClr val="00FF00"/>
              </a:solidFill>
              <a:round/>
              <a:headEnd/>
              <a:tailEnd/>
            </a:ln>
            <a:effectLst/>
          </p:spPr>
          <p:txBody>
            <a:bodyPr wrap="none" anchor="ctr"/>
            <a:lstStyle/>
            <a:p>
              <a:endParaRPr lang="zh-CN" altLang="en-US"/>
            </a:p>
          </p:txBody>
        </p:sp>
        <p:sp>
          <p:nvSpPr>
            <p:cNvPr id="104494" name="Oval 46"/>
            <p:cNvSpPr>
              <a:spLocks noChangeArrowheads="1"/>
            </p:cNvSpPr>
            <p:nvPr/>
          </p:nvSpPr>
          <p:spPr bwMode="auto">
            <a:xfrm>
              <a:off x="7359650" y="2574925"/>
              <a:ext cx="704850" cy="433388"/>
            </a:xfrm>
            <a:prstGeom prst="ellipse">
              <a:avLst/>
            </a:prstGeom>
            <a:solidFill>
              <a:srgbClr val="FFFFFF"/>
            </a:solidFill>
            <a:ln w="25400">
              <a:solidFill>
                <a:srgbClr val="00FF00"/>
              </a:solidFill>
              <a:round/>
              <a:headEnd/>
              <a:tailEnd/>
            </a:ln>
            <a:effectLst/>
          </p:spPr>
          <p:txBody>
            <a:bodyPr wrap="none" anchor="ctr"/>
            <a:lstStyle/>
            <a:p>
              <a:endParaRPr lang="zh-CN" altLang="en-US"/>
            </a:p>
          </p:txBody>
        </p:sp>
        <p:sp>
          <p:nvSpPr>
            <p:cNvPr id="104511" name="Rectangle 63"/>
            <p:cNvSpPr>
              <a:spLocks noChangeArrowheads="1"/>
            </p:cNvSpPr>
            <p:nvPr/>
          </p:nvSpPr>
          <p:spPr bwMode="auto">
            <a:xfrm>
              <a:off x="6653213" y="1427163"/>
              <a:ext cx="282130" cy="1599927"/>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0</a:t>
              </a:r>
            </a:p>
            <a:p>
              <a:pPr eaLnBrk="0" hangingPunct="0">
                <a:lnSpc>
                  <a:spcPct val="90000"/>
                </a:lnSpc>
              </a:pPr>
              <a:r>
                <a:rPr lang="en-US" altLang="zh-CN" sz="1400" b="1"/>
                <a:t>1</a:t>
              </a:r>
            </a:p>
            <a:p>
              <a:pPr eaLnBrk="0" hangingPunct="0">
                <a:lnSpc>
                  <a:spcPct val="90000"/>
                </a:lnSpc>
              </a:pPr>
              <a:r>
                <a:rPr lang="en-US" altLang="zh-CN" sz="1400" b="1"/>
                <a:t>0</a:t>
              </a:r>
            </a:p>
            <a:p>
              <a:pPr eaLnBrk="0" hangingPunct="0">
                <a:lnSpc>
                  <a:spcPct val="90000"/>
                </a:lnSpc>
              </a:pPr>
              <a:r>
                <a:rPr lang="en-US" altLang="zh-CN" sz="1400" b="1"/>
                <a:t>0</a:t>
              </a:r>
            </a:p>
            <a:p>
              <a:pPr eaLnBrk="0" hangingPunct="0">
                <a:lnSpc>
                  <a:spcPct val="90000"/>
                </a:lnSpc>
              </a:pPr>
              <a:r>
                <a:rPr lang="en-US" altLang="zh-CN" sz="1400" b="1"/>
                <a:t>1</a:t>
              </a:r>
            </a:p>
            <a:p>
              <a:pPr eaLnBrk="0" hangingPunct="0">
                <a:lnSpc>
                  <a:spcPct val="90000"/>
                </a:lnSpc>
              </a:pPr>
              <a:r>
                <a:rPr lang="en-US" altLang="zh-CN" sz="1400" b="1"/>
                <a:t>1</a:t>
              </a:r>
            </a:p>
          </p:txBody>
        </p:sp>
        <p:sp>
          <p:nvSpPr>
            <p:cNvPr id="104512" name="Rectangle 64"/>
            <p:cNvSpPr>
              <a:spLocks noChangeArrowheads="1"/>
            </p:cNvSpPr>
            <p:nvPr/>
          </p:nvSpPr>
          <p:spPr bwMode="auto">
            <a:xfrm>
              <a:off x="7567613" y="1414463"/>
              <a:ext cx="282130" cy="1599927"/>
            </a:xfrm>
            <a:prstGeom prst="rect">
              <a:avLst/>
            </a:prstGeom>
            <a:noFill/>
            <a:ln w="12700">
              <a:noFill/>
              <a:miter lim="800000"/>
              <a:headEnd/>
              <a:tailEnd/>
            </a:ln>
            <a:effectLst/>
          </p:spPr>
          <p:txBody>
            <a:bodyPr wrap="none" lIns="90488" tIns="44450" rIns="90488" bIns="44450">
              <a:spAutoFit/>
            </a:bodyPr>
            <a:lstStyle/>
            <a:p>
              <a:pPr eaLnBrk="0" hangingPunct="0">
                <a:lnSpc>
                  <a:spcPct val="90000"/>
                </a:lnSpc>
              </a:pPr>
              <a:r>
                <a:rPr lang="en-US" altLang="zh-CN" sz="1400" b="1">
                  <a:solidFill>
                    <a:srgbClr val="00FF00"/>
                  </a:solidFill>
                </a:rPr>
                <a:t>1</a:t>
              </a:r>
            </a:p>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1</a:t>
              </a:r>
            </a:p>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0</a:t>
              </a:r>
            </a:p>
            <a:p>
              <a:pPr eaLnBrk="0" hangingPunct="0">
                <a:lnSpc>
                  <a:spcPct val="90000"/>
                </a:lnSpc>
              </a:pPr>
              <a:r>
                <a:rPr lang="en-US" altLang="zh-CN" sz="1400" b="1">
                  <a:solidFill>
                    <a:srgbClr val="00FF00"/>
                  </a:solidFill>
                </a:rPr>
                <a:t>1</a:t>
              </a:r>
            </a:p>
            <a:p>
              <a:pPr eaLnBrk="0" hangingPunct="0">
                <a:lnSpc>
                  <a:spcPct val="90000"/>
                </a:lnSpc>
              </a:pPr>
              <a:r>
                <a:rPr lang="en-US" altLang="zh-CN" sz="1400" b="1">
                  <a:solidFill>
                    <a:srgbClr val="00FF00"/>
                  </a:solidFill>
                </a:rPr>
                <a:t>1</a:t>
              </a:r>
            </a:p>
          </p:txBody>
        </p:sp>
      </p:grpSp>
    </p:spTree>
  </p:cSld>
  <p:clrMapOvr>
    <a:overrideClrMapping bg1="lt1" tx1="dk1" bg2="lt2" tx2="dk2" accent1="accent1" accent2="accent2" accent3="accent3" accent4="accent4" accent5="accent5" accent6="accent6" hlink="hlink" folHlink="folHlink"/>
  </p:clrMapOvr>
  <p:transition spd="med">
    <p:random/>
    <p:sndAc>
      <p:stSnd>
        <p:snd r:embed="rId3" name="chimes.wav"/>
      </p:stSnd>
    </p:sndAc>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5675</TotalTime>
  <Words>7175</Words>
  <Application>Microsoft Office PowerPoint</Application>
  <PresentationFormat>宽屏</PresentationFormat>
  <Paragraphs>1116</Paragraphs>
  <Slides>95</Slides>
  <Notes>5</Notes>
  <HiddenSlides>0</HiddenSlides>
  <MMClips>0</MMClips>
  <ScaleCrop>false</ScaleCrop>
  <HeadingPairs>
    <vt:vector size="8" baseType="variant">
      <vt:variant>
        <vt:lpstr>已用的字体</vt:lpstr>
      </vt:variant>
      <vt:variant>
        <vt:i4>11</vt:i4>
      </vt:variant>
      <vt:variant>
        <vt:lpstr>主题</vt:lpstr>
      </vt:variant>
      <vt:variant>
        <vt:i4>7</vt:i4>
      </vt:variant>
      <vt:variant>
        <vt:lpstr>嵌入 OLE 服务器</vt:lpstr>
      </vt:variant>
      <vt:variant>
        <vt:i4>2</vt:i4>
      </vt:variant>
      <vt:variant>
        <vt:lpstr>幻灯片标题</vt:lpstr>
      </vt:variant>
      <vt:variant>
        <vt:i4>95</vt:i4>
      </vt:variant>
    </vt:vector>
  </HeadingPairs>
  <TitlesOfParts>
    <vt:vector size="115" baseType="lpstr">
      <vt:lpstr>Times-Roman</vt:lpstr>
      <vt:lpstr>等线</vt:lpstr>
      <vt:lpstr>等线 Light</vt:lpstr>
      <vt:lpstr>宋体</vt:lpstr>
      <vt:lpstr>微软雅黑</vt:lpstr>
      <vt:lpstr>Arial</vt:lpstr>
      <vt:lpstr>Comic Sans MS</vt:lpstr>
      <vt:lpstr>Helvetica</vt:lpstr>
      <vt:lpstr>Symbol</vt:lpstr>
      <vt:lpstr>Times New Roman</vt:lpstr>
      <vt:lpstr>Wingdings</vt:lpstr>
      <vt:lpstr>1_Default Design</vt:lpstr>
      <vt:lpstr>自定义设计方案</vt:lpstr>
      <vt:lpstr>母版2</vt:lpstr>
      <vt:lpstr>Default Design</vt:lpstr>
      <vt:lpstr>诗情画意</vt:lpstr>
      <vt:lpstr>1_诗情画意</vt:lpstr>
      <vt:lpstr>Office 主题​​</vt:lpstr>
      <vt:lpstr>Equation</vt:lpstr>
      <vt:lpstr>Visio</vt:lpstr>
      <vt:lpstr>PowerPoint 演示文稿</vt:lpstr>
      <vt:lpstr>Two ways to measure throughput</vt:lpstr>
      <vt:lpstr>2 Dependability, Reliability, and Availability </vt:lpstr>
      <vt:lpstr>PowerPoint 演示文稿</vt:lpstr>
      <vt:lpstr>提高MTTF</vt:lpstr>
      <vt:lpstr>3 Disk Storage</vt:lpstr>
      <vt:lpstr>PowerPoint 演示文稿</vt:lpstr>
      <vt:lpstr>The organization of hard disk</vt:lpstr>
      <vt:lpstr>PowerPoint 演示文稿</vt:lpstr>
      <vt:lpstr>Access the disk</vt:lpstr>
      <vt:lpstr>PowerPoint 演示文稿</vt:lpstr>
      <vt:lpstr>硬盘接口</vt:lpstr>
      <vt:lpstr>5  Connecting Processors, Memory, and I/O Devices </vt:lpstr>
      <vt:lpstr>three characteristics of I/O systems: </vt:lpstr>
      <vt:lpstr>Buses总线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总线</vt:lpstr>
      <vt:lpstr>PowerPoint 演示文稿</vt:lpstr>
      <vt:lpstr>PowerPoint 演示文稿</vt:lpstr>
      <vt:lpstr>三大芯片</vt:lpstr>
      <vt:lpstr>芯片组chip set</vt:lpstr>
      <vt:lpstr>北桥NorthBridge</vt:lpstr>
      <vt:lpstr>北桥相关概念</vt:lpstr>
      <vt:lpstr>南桥South Bridge</vt:lpstr>
      <vt:lpstr>6  Interfacing I/O Devices to the Processor, Memory, and Operating System </vt:lpstr>
      <vt:lpstr>PowerPoint 演示文稿</vt:lpstr>
      <vt:lpstr>Giving Commands to I/O Devices   --Two methods used to address the device</vt:lpstr>
      <vt:lpstr> Communication with the Processor</vt:lpstr>
      <vt:lpstr>Compare polling, interrupts, DMA</vt:lpstr>
      <vt:lpstr>PowerPoint 演示文稿</vt:lpstr>
      <vt:lpstr>Interrupt Priority Levels </vt:lpstr>
      <vt:lpstr>Steps that must occur in handling an interrupt</vt:lpstr>
      <vt:lpstr>Order of interruption processing</vt:lpstr>
      <vt:lpstr>Why we need  Interrupt Mask ?</vt:lpstr>
      <vt:lpstr>Changing interrupt processing  order</vt:lpstr>
      <vt:lpstr>Using the interrupt mask1 </vt:lpstr>
      <vt:lpstr>DMA transfer mode</vt:lpstr>
      <vt:lpstr>Steps of DMA transfer</vt:lpstr>
      <vt:lpstr>7 I/O Performance Measures: Examples for Disk and File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Overhead of Polling in an I/O System</vt:lpstr>
      <vt:lpstr>PowerPoint 演示文稿</vt:lpstr>
      <vt:lpstr>PowerPoint 演示文稿</vt:lpstr>
      <vt:lpstr>PowerPoint 演示文稿</vt:lpstr>
      <vt:lpstr>PowerPoint 演示文稿</vt:lpstr>
      <vt:lpstr> Overhead of I/O Using DMA</vt:lpstr>
      <vt:lpstr>     Time for each 8KB transfer is:          8KB/(4MB/second)=2×10-3seconds.      It requires the following cycles per second:</vt:lpstr>
      <vt:lpstr>6.8 Designing an I/O system</vt:lpstr>
      <vt:lpstr>I/O System Design</vt:lpstr>
      <vt:lpstr>PowerPoint 演示文稿</vt:lpstr>
      <vt:lpstr>PowerPoint 演示文稿</vt:lpstr>
      <vt:lpstr>PowerPoint 演示文稿</vt:lpstr>
      <vt:lpstr>PowerPoint 演示文稿</vt:lpstr>
      <vt:lpstr>Interrupt-driven IO</vt:lpstr>
      <vt:lpstr>Process State</vt:lpstr>
      <vt:lpstr>Where to Save Processor State?</vt:lpstr>
      <vt:lpstr>Supervisor Stack</vt:lpstr>
      <vt:lpstr>Invoking the Service Routine and back</vt:lpstr>
      <vt:lpstr>6.9 Parallelism and I/O: Redundant Arrays of Inexpensive Disks </vt:lpstr>
      <vt:lpstr>PowerPoint 演示文稿</vt:lpstr>
      <vt:lpstr>RAID:  Redundant Arrays of Inexpensive Disks</vt:lpstr>
      <vt:lpstr>Use Arrays of Small Disks?</vt:lpstr>
      <vt:lpstr>Array Reliability</vt:lpstr>
      <vt:lpstr>Redundant Arrays of (Inexpensive) Disks</vt:lpstr>
      <vt:lpstr>RAID 0: No Redundancy 没有冗余</vt:lpstr>
      <vt:lpstr>RAID 1:  Disk Mirroring/Shadowing 镜像备份</vt:lpstr>
      <vt:lpstr>RAID 3: Bit-Interleaved Parity Disk</vt:lpstr>
      <vt:lpstr>RAID 4: High I/O Rate Parity</vt:lpstr>
      <vt:lpstr>Inspiration for RAID 4</vt:lpstr>
      <vt:lpstr>Problems of Disk Arrays:  Small Writes</vt:lpstr>
      <vt:lpstr>Inspiration for RAID 5</vt:lpstr>
      <vt:lpstr>RAID 5:  High I/O Rate Interleaved Parity</vt:lpstr>
      <vt:lpstr>RAID 6: P+Q Redundancy</vt:lpstr>
      <vt:lpstr>Summary: RAID Techniques: Goal was performance, popularity due to reliability of storage</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sqs</dc:creator>
  <cp:lastModifiedBy>炜 周</cp:lastModifiedBy>
  <cp:revision>411</cp:revision>
  <dcterms:created xsi:type="dcterms:W3CDTF">2003-08-28T15:28:42Z</dcterms:created>
  <dcterms:modified xsi:type="dcterms:W3CDTF">2024-05-23T13:12:33Z</dcterms:modified>
</cp:coreProperties>
</file>