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350" r:id="rId2"/>
    <p:sldId id="392" r:id="rId3"/>
    <p:sldId id="393" r:id="rId4"/>
    <p:sldId id="394" r:id="rId5"/>
    <p:sldId id="396" r:id="rId6"/>
    <p:sldId id="395" r:id="rId7"/>
    <p:sldId id="397" r:id="rId8"/>
    <p:sldId id="398" r:id="rId9"/>
    <p:sldId id="431" r:id="rId10"/>
    <p:sldId id="432" r:id="rId11"/>
    <p:sldId id="433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30" r:id="rId29"/>
    <p:sldId id="415" r:id="rId30"/>
    <p:sldId id="416" r:id="rId31"/>
    <p:sldId id="417" r:id="rId32"/>
    <p:sldId id="418" r:id="rId33"/>
    <p:sldId id="419" r:id="rId34"/>
    <p:sldId id="420" r:id="rId35"/>
    <p:sldId id="428" r:id="rId36"/>
    <p:sldId id="421" r:id="rId37"/>
    <p:sldId id="422" r:id="rId38"/>
    <p:sldId id="423" r:id="rId39"/>
    <p:sldId id="260" r:id="rId40"/>
    <p:sldId id="262" r:id="rId41"/>
    <p:sldId id="261" r:id="rId42"/>
    <p:sldId id="424" r:id="rId43"/>
    <p:sldId id="425" r:id="rId44"/>
    <p:sldId id="427" r:id="rId45"/>
    <p:sldId id="426" r:id="rId4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550" autoAdjust="0"/>
  </p:normalViewPr>
  <p:slideViewPr>
    <p:cSldViewPr snapToGrid="0">
      <p:cViewPr varScale="1">
        <p:scale>
          <a:sx n="71" d="100"/>
          <a:sy n="71" d="100"/>
        </p:scale>
        <p:origin x="110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F7AC7-6D00-40ED-B210-92539F0A521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63BD7-2612-49AA-A8AD-51AB084E0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50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52564299-F27C-4F70-B734-CF2C138FC1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E6155B-3044-4A94-A2A1-75C9CA568273}" type="slidenum">
              <a:rPr lang="zh-CN" altLang="en-US" smtClean="0">
                <a:solidFill>
                  <a:srgbClr val="1F497D"/>
                </a:solidFill>
              </a:rPr>
              <a:pPr/>
              <a:t>1</a:t>
            </a:fld>
            <a:endParaRPr lang="en-US" altLang="zh-CN">
              <a:solidFill>
                <a:srgbClr val="1F497D"/>
              </a:solidFill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570B1C4E-E151-4CFD-8BE4-918BC4F4D9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09BAE49-B24C-4422-B665-9FBBB2F54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63BD7-2612-49AA-A8AD-51AB084E0B5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843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63BD7-2612-49AA-A8AD-51AB084E0B51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184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9C3187-2A49-49DA-A962-A05E966BD8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 useBgFill="1">
        <p:nvSpPr>
          <p:cNvPr id="5" name="圆角矩形 10">
            <a:extLst>
              <a:ext uri="{FF2B5EF4-FFF2-40B4-BE49-F238E27FC236}">
                <a16:creationId xmlns:a16="http://schemas.microsoft.com/office/drawing/2014/main" id="{0153E5F4-39BA-46BF-8489-AF3DCC8940C6}"/>
              </a:ext>
            </a:extLst>
          </p:cNvPr>
          <p:cNvSpPr/>
          <p:nvPr/>
        </p:nvSpPr>
        <p:spPr>
          <a:xfrm>
            <a:off x="86785" y="69851"/>
            <a:ext cx="12018433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C7D0CF-13B7-49FB-BC75-AE57AD0F9995}"/>
              </a:ext>
            </a:extLst>
          </p:cNvPr>
          <p:cNvSpPr/>
          <p:nvPr/>
        </p:nvSpPr>
        <p:spPr>
          <a:xfrm>
            <a:off x="84667" y="1449389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8C2F69-99C7-46D2-B995-9F80E28B52EE}"/>
              </a:ext>
            </a:extLst>
          </p:cNvPr>
          <p:cNvSpPr/>
          <p:nvPr/>
        </p:nvSpPr>
        <p:spPr>
          <a:xfrm>
            <a:off x="84667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8C6B5C-0E5D-4F6A-887A-DFB3206E43FF}"/>
              </a:ext>
            </a:extLst>
          </p:cNvPr>
          <p:cNvSpPr/>
          <p:nvPr/>
        </p:nvSpPr>
        <p:spPr>
          <a:xfrm>
            <a:off x="84667" y="2976564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27">
            <a:extLst>
              <a:ext uri="{FF2B5EF4-FFF2-40B4-BE49-F238E27FC236}">
                <a16:creationId xmlns:a16="http://schemas.microsoft.com/office/drawing/2014/main" id="{362CE20A-FB89-4EAD-8A5C-41442670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9AD6B8-B1F6-4BD9-932D-0315F25BA7D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12" name="页脚占位符 16">
            <a:extLst>
              <a:ext uri="{FF2B5EF4-FFF2-40B4-BE49-F238E27FC236}">
                <a16:creationId xmlns:a16="http://schemas.microsoft.com/office/drawing/2014/main" id="{96D731C0-7CDE-4F6B-8A70-A9149FAF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3" name="灯片编号占位符 28">
            <a:extLst>
              <a:ext uri="{FF2B5EF4-FFF2-40B4-BE49-F238E27FC236}">
                <a16:creationId xmlns:a16="http://schemas.microsoft.com/office/drawing/2014/main" id="{7FCC5BE0-F5DB-4EB0-A3B6-602C9AFC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054B57B4-E6C8-4AB1-AB5D-7C212F25F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092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13">
            <a:extLst>
              <a:ext uri="{FF2B5EF4-FFF2-40B4-BE49-F238E27FC236}">
                <a16:creationId xmlns:a16="http://schemas.microsoft.com/office/drawing/2014/main" id="{F78F5B7B-0936-418A-9F32-6C71B481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9AD6B8-B1F6-4BD9-932D-0315F25BA7D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D20C74DB-AA37-4F35-ABEF-754537E3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2">
            <a:extLst>
              <a:ext uri="{FF2B5EF4-FFF2-40B4-BE49-F238E27FC236}">
                <a16:creationId xmlns:a16="http://schemas.microsoft.com/office/drawing/2014/main" id="{4A3309F4-A8CB-40C6-B168-1EAF1ACB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B57B4-E6C8-4AB1-AB5D-7C212F25F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3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13">
            <a:extLst>
              <a:ext uri="{FF2B5EF4-FFF2-40B4-BE49-F238E27FC236}">
                <a16:creationId xmlns:a16="http://schemas.microsoft.com/office/drawing/2014/main" id="{7FC3F7B5-EAE1-48A4-A65E-857CA70D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9AD6B8-B1F6-4BD9-932D-0315F25BA7D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0F16E7C8-008C-4757-A44B-F699D202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2">
            <a:extLst>
              <a:ext uri="{FF2B5EF4-FFF2-40B4-BE49-F238E27FC236}">
                <a16:creationId xmlns:a16="http://schemas.microsoft.com/office/drawing/2014/main" id="{61B0CD3E-E2A7-48C6-A739-3BD5FFD2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B57B4-E6C8-4AB1-AB5D-7C212F25F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49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1379200" cy="12652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日期占位符 13">
            <a:extLst>
              <a:ext uri="{FF2B5EF4-FFF2-40B4-BE49-F238E27FC236}">
                <a16:creationId xmlns:a16="http://schemas.microsoft.com/office/drawing/2014/main" id="{F52B8D4A-1ACB-49D1-9BEA-4C8498E0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9AD6B8-B1F6-4BD9-932D-0315F25BA7D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8C73AEA1-9C70-48E9-BA39-FEF81CF1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2">
            <a:extLst>
              <a:ext uri="{FF2B5EF4-FFF2-40B4-BE49-F238E27FC236}">
                <a16:creationId xmlns:a16="http://schemas.microsoft.com/office/drawing/2014/main" id="{2584AED1-7EEE-4765-8923-E5651F30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B57B4-E6C8-4AB1-AB5D-7C212F25F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09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13">
            <a:extLst>
              <a:ext uri="{FF2B5EF4-FFF2-40B4-BE49-F238E27FC236}">
                <a16:creationId xmlns:a16="http://schemas.microsoft.com/office/drawing/2014/main" id="{93B43CF6-8C73-4945-A29F-9F3AB216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9AD6B8-B1F6-4BD9-932D-0315F25BA7D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FFA0718D-DC66-4964-83C8-F1B90628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2">
            <a:extLst>
              <a:ext uri="{FF2B5EF4-FFF2-40B4-BE49-F238E27FC236}">
                <a16:creationId xmlns:a16="http://schemas.microsoft.com/office/drawing/2014/main" id="{FB504B65-5E58-4050-A712-5692F9B8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248400"/>
            <a:ext cx="609600" cy="4572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54B57B4-E6C8-4AB1-AB5D-7C212F25F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68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C662B3F-771D-44FF-A0C9-460186941A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grpSp>
        <p:nvGrpSpPr>
          <p:cNvPr id="5" name="圆角矩形 10">
            <a:extLst>
              <a:ext uri="{FF2B5EF4-FFF2-40B4-BE49-F238E27FC236}">
                <a16:creationId xmlns:a16="http://schemas.microsoft.com/office/drawing/2014/main" id="{7E180972-2D7E-469A-A2AD-1912B76C0DE5}"/>
              </a:ext>
            </a:extLst>
          </p:cNvPr>
          <p:cNvGrpSpPr>
            <a:grpSpLocks/>
          </p:cNvGrpSpPr>
          <p:nvPr/>
        </p:nvGrpSpPr>
        <p:grpSpPr bwMode="auto">
          <a:xfrm>
            <a:off x="67734" y="50800"/>
            <a:ext cx="12056533" cy="6718300"/>
            <a:chOff x="32" y="32"/>
            <a:chExt cx="5696" cy="4232"/>
          </a:xfrm>
        </p:grpSpPr>
        <p:pic>
          <p:nvPicPr>
            <p:cNvPr id="6" name="圆角矩形 10">
              <a:extLst>
                <a:ext uri="{FF2B5EF4-FFF2-40B4-BE49-F238E27FC236}">
                  <a16:creationId xmlns:a16="http://schemas.microsoft.com/office/drawing/2014/main" id="{71B53A27-6222-4229-95E2-83AF80D59AC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" y="32"/>
              <a:ext cx="5696" cy="4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B59FC624-7928-4B56-8A21-D130F1BF0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" y="105"/>
              <a:ext cx="5556" cy="4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1800">
                <a:solidFill>
                  <a:srgbClr val="FFFFFF"/>
                </a:solidFill>
                <a:latin typeface="Perpetua" panose="02020502060401020303" pitchFamily="18" charset="0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6756522E-B771-452E-9436-BA25B739F42A}"/>
              </a:ext>
            </a:extLst>
          </p:cNvPr>
          <p:cNvSpPr/>
          <p:nvPr/>
        </p:nvSpPr>
        <p:spPr>
          <a:xfrm flipV="1">
            <a:off x="93134" y="2376489"/>
            <a:ext cx="12018433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FAF7E5-B079-470D-BC24-9907125AD2FE}"/>
              </a:ext>
            </a:extLst>
          </p:cNvPr>
          <p:cNvSpPr/>
          <p:nvPr/>
        </p:nvSpPr>
        <p:spPr>
          <a:xfrm>
            <a:off x="93134" y="2341564"/>
            <a:ext cx="12018433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8F14CD-C6F5-4164-B1F7-5500AEACBBA9}"/>
              </a:ext>
            </a:extLst>
          </p:cNvPr>
          <p:cNvSpPr/>
          <p:nvPr/>
        </p:nvSpPr>
        <p:spPr>
          <a:xfrm>
            <a:off x="91018" y="2468564"/>
            <a:ext cx="12020549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4A24F089-597A-49F3-9BA5-58660ACD0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9AD6B8-B1F6-4BD9-932D-0315F25BA7D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4B79E82D-D55E-413B-ABD8-FDC12444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66EB175D-79EB-4DB2-A309-38E995AD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fld id="{054B57B4-E6C8-4AB1-AB5D-7C212F25F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955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13">
            <a:extLst>
              <a:ext uri="{FF2B5EF4-FFF2-40B4-BE49-F238E27FC236}">
                <a16:creationId xmlns:a16="http://schemas.microsoft.com/office/drawing/2014/main" id="{A2D5D2C6-FB34-4A83-B1E4-21E8C44E2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9AD6B8-B1F6-4BD9-932D-0315F25BA7D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44E74FF5-C093-4316-B4F8-69FC9B58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22">
            <a:extLst>
              <a:ext uri="{FF2B5EF4-FFF2-40B4-BE49-F238E27FC236}">
                <a16:creationId xmlns:a16="http://schemas.microsoft.com/office/drawing/2014/main" id="{56EE0FD0-04A6-425C-8A60-4CF95AF2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B57B4-E6C8-4AB1-AB5D-7C212F25F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29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13">
            <a:extLst>
              <a:ext uri="{FF2B5EF4-FFF2-40B4-BE49-F238E27FC236}">
                <a16:creationId xmlns:a16="http://schemas.microsoft.com/office/drawing/2014/main" id="{502EF360-B41E-4E6D-86CD-2121181F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9AD6B8-B1F6-4BD9-932D-0315F25BA7D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B80665BA-7292-4324-906B-160A9BB9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22">
            <a:extLst>
              <a:ext uri="{FF2B5EF4-FFF2-40B4-BE49-F238E27FC236}">
                <a16:creationId xmlns:a16="http://schemas.microsoft.com/office/drawing/2014/main" id="{73D5DC8F-6D5D-43D9-91A4-41EB8875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B57B4-E6C8-4AB1-AB5D-7C212F25F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31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13">
            <a:extLst>
              <a:ext uri="{FF2B5EF4-FFF2-40B4-BE49-F238E27FC236}">
                <a16:creationId xmlns:a16="http://schemas.microsoft.com/office/drawing/2014/main" id="{693C718F-0A04-4970-8835-60FE817C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9AD6B8-B1F6-4BD9-932D-0315F25BA7D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6CD84CA4-93D7-4F2A-9C2A-817D9520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22">
            <a:extLst>
              <a:ext uri="{FF2B5EF4-FFF2-40B4-BE49-F238E27FC236}">
                <a16:creationId xmlns:a16="http://schemas.microsoft.com/office/drawing/2014/main" id="{2DF4C2EC-4C47-4A2C-ACD7-CEB9051E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B57B4-E6C8-4AB1-AB5D-7C212F25F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0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>
            <a:extLst>
              <a:ext uri="{FF2B5EF4-FFF2-40B4-BE49-F238E27FC236}">
                <a16:creationId xmlns:a16="http://schemas.microsoft.com/office/drawing/2014/main" id="{A12DB2FC-3328-4200-BA43-5DC5CD1D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9AD6B8-B1F6-4BD9-932D-0315F25BA7D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3F73F3-4634-45E6-AF32-FEDC84642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22">
            <a:extLst>
              <a:ext uri="{FF2B5EF4-FFF2-40B4-BE49-F238E27FC236}">
                <a16:creationId xmlns:a16="http://schemas.microsoft.com/office/drawing/2014/main" id="{4A598949-1E1F-4C5A-9D30-0766A79A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B57B4-E6C8-4AB1-AB5D-7C212F25F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08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9B66026-07D3-4C6A-A30E-0278334CE7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 useBgFill="1">
        <p:nvSpPr>
          <p:cNvPr id="6" name="圆角矩形 10">
            <a:extLst>
              <a:ext uri="{FF2B5EF4-FFF2-40B4-BE49-F238E27FC236}">
                <a16:creationId xmlns:a16="http://schemas.microsoft.com/office/drawing/2014/main" id="{124FA2CE-9068-4D8B-B681-6C14456B9E3D}"/>
              </a:ext>
            </a:extLst>
          </p:cNvPr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4">
            <a:extLst>
              <a:ext uri="{FF2B5EF4-FFF2-40B4-BE49-F238E27FC236}">
                <a16:creationId xmlns:a16="http://schemas.microsoft.com/office/drawing/2014/main" id="{5D3F986C-6B35-4C17-8B4E-CF291B4A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9AD6B8-B1F6-4BD9-932D-0315F25BA7D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7A074E03-2F25-499A-AB19-FAA05E63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B172A3CB-2EC8-41BB-8343-793B760B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B57B4-E6C8-4AB1-AB5D-7C212F25F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9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0E5CF4B-754C-444A-AE97-985F27FD2820}"/>
              </a:ext>
            </a:extLst>
          </p:cNvPr>
          <p:cNvSpPr/>
          <p:nvPr/>
        </p:nvSpPr>
        <p:spPr>
          <a:xfrm flipV="1">
            <a:off x="91018" y="4683126"/>
            <a:ext cx="12009967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97271D-DBD0-4819-966A-48FF0199D380}"/>
              </a:ext>
            </a:extLst>
          </p:cNvPr>
          <p:cNvSpPr/>
          <p:nvPr/>
        </p:nvSpPr>
        <p:spPr>
          <a:xfrm>
            <a:off x="91018" y="4649789"/>
            <a:ext cx="12009967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0A12A4-DA05-4910-AD85-07C0E6702821}"/>
              </a:ext>
            </a:extLst>
          </p:cNvPr>
          <p:cNvSpPr/>
          <p:nvPr/>
        </p:nvSpPr>
        <p:spPr>
          <a:xfrm>
            <a:off x="91018" y="4773614"/>
            <a:ext cx="12009967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8" name="日期占位符 4">
            <a:extLst>
              <a:ext uri="{FF2B5EF4-FFF2-40B4-BE49-F238E27FC236}">
                <a16:creationId xmlns:a16="http://schemas.microsoft.com/office/drawing/2014/main" id="{FC2962AB-F5EA-464C-9EEB-BC600265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9AD6B8-B1F6-4BD9-932D-0315F25BA7D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00FBB4B3-5012-46E3-9870-02AB21AA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>
            <a:extLst>
              <a:ext uri="{FF2B5EF4-FFF2-40B4-BE49-F238E27FC236}">
                <a16:creationId xmlns:a16="http://schemas.microsoft.com/office/drawing/2014/main" id="{D513FFEE-959E-4B86-96A9-627C3210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fld id="{054B57B4-E6C8-4AB1-AB5D-7C212F25F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73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BB5A03DF-8A20-44BB-A9A0-62E27EFAA5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 useBgFill="1">
        <p:nvSpPr>
          <p:cNvPr id="8" name="圆角矩形 7">
            <a:extLst>
              <a:ext uri="{FF2B5EF4-FFF2-40B4-BE49-F238E27FC236}">
                <a16:creationId xmlns:a16="http://schemas.microsoft.com/office/drawing/2014/main" id="{44001CEB-88D0-4B9E-A351-C3916BB8224F}"/>
              </a:ext>
            </a:extLst>
          </p:cNvPr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1028" name="标题占位符 21">
            <a:extLst>
              <a:ext uri="{FF2B5EF4-FFF2-40B4-BE49-F238E27FC236}">
                <a16:creationId xmlns:a16="http://schemas.microsoft.com/office/drawing/2014/main" id="{2715236F-6782-4834-9E5E-AFB5379DC1F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文本占位符 12">
            <a:extLst>
              <a:ext uri="{FF2B5EF4-FFF2-40B4-BE49-F238E27FC236}">
                <a16:creationId xmlns:a16="http://schemas.microsoft.com/office/drawing/2014/main" id="{C3A29985-29CB-4349-959B-3781FB0C2E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" name="日期占位符 13">
            <a:extLst>
              <a:ext uri="{FF2B5EF4-FFF2-40B4-BE49-F238E27FC236}">
                <a16:creationId xmlns:a16="http://schemas.microsoft.com/office/drawing/2014/main" id="{5E00D0B1-CF49-4505-8C45-592ADF58A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</a:defRPr>
            </a:lvl1pPr>
          </a:lstStyle>
          <a:p>
            <a:fld id="{C79AD6B8-B1F6-4BD9-932D-0315F25BA7DD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4FE264-72EB-4DB2-9BFC-D503DB49E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EFBA2018-247E-43E3-B31A-F24A98DB1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Franklin Gothic Book" panose="020B0503020102020204" pitchFamily="34" charset="0"/>
                <a:ea typeface="幼圆" pitchFamily="49" charset="-122"/>
              </a:defRPr>
            </a:lvl1pPr>
          </a:lstStyle>
          <a:p>
            <a:fld id="{054B57B4-E6C8-4AB1-AB5D-7C212F25F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81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kern="1200">
          <a:solidFill>
            <a:schemeClr val="tx2"/>
          </a:solidFill>
          <a:latin typeface="+mj-lt"/>
          <a:ea typeface="宋体" charset="0"/>
          <a:cs typeface="宋体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anose="020B0503020102020204" pitchFamily="34" charset="0"/>
          <a:ea typeface="宋体" charset="0"/>
          <a:cs typeface="宋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anose="020B0503020102020204" pitchFamily="34" charset="0"/>
          <a:ea typeface="宋体" charset="0"/>
          <a:cs typeface="宋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anose="020B0503020102020204" pitchFamily="34" charset="0"/>
          <a:ea typeface="宋体" charset="0"/>
          <a:cs typeface="宋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anose="020B0503020102020204" pitchFamily="34" charset="0"/>
          <a:ea typeface="宋体" charset="0"/>
          <a:cs typeface="宋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kumimoji="1" sz="2600" kern="1200">
          <a:solidFill>
            <a:schemeClr val="tx1"/>
          </a:solidFill>
          <a:latin typeface="+mn-lt"/>
          <a:ea typeface="宋体" charset="0"/>
          <a:cs typeface="宋体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kumimoji="1" sz="2400" kern="1200">
          <a:solidFill>
            <a:schemeClr val="tx1"/>
          </a:solidFill>
          <a:latin typeface="+mn-lt"/>
          <a:ea typeface="宋体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kumimoji="1" sz="2000" kern="1200">
          <a:solidFill>
            <a:schemeClr val="tx1"/>
          </a:solidFill>
          <a:latin typeface="+mn-lt"/>
          <a:ea typeface="宋体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kumimoji="1" sz="2000" kern="1200">
          <a:solidFill>
            <a:schemeClr val="tx1"/>
          </a:solidFill>
          <a:latin typeface="+mn-lt"/>
          <a:ea typeface="宋体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kumimoji="1" sz="2000" kern="1200">
          <a:solidFill>
            <a:schemeClr val="tx1"/>
          </a:solidFill>
          <a:latin typeface="+mn-lt"/>
          <a:ea typeface="宋体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9F0EFD78-0316-4D98-98D7-F41F5558E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8201"/>
            <a:ext cx="9067800" cy="2841625"/>
          </a:xfrm>
        </p:spPr>
        <p:txBody>
          <a:bodyPr/>
          <a:lstStyle/>
          <a:p>
            <a:pPr eaLnBrk="1" hangingPunct="1"/>
            <a:r>
              <a:rPr kumimoji="0" altLang="zh-CN">
                <a:latin typeface="Times New Roman" panose="02020603050405020304" pitchFamily="18" charset="0"/>
                <a:ea typeface="宋体" panose="02010600030101010101" pitchFamily="2" charset="-122"/>
              </a:rPr>
              <a:t>Compiler  Principle and Technology</a:t>
            </a:r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0" name="文本框 4099">
            <a:extLst>
              <a:ext uri="{FF2B5EF4-FFF2-40B4-BE49-F238E27FC236}">
                <a16:creationId xmlns:a16="http://schemas.microsoft.com/office/drawing/2014/main" id="{57B1B6D2-7BB2-4EFA-A545-47918582E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5257801"/>
            <a:ext cx="807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000000"/>
                </a:solidFill>
              </a:rPr>
              <a:t>2020 Spring&amp;Summer</a:t>
            </a:r>
          </a:p>
        </p:txBody>
      </p:sp>
      <p:sp>
        <p:nvSpPr>
          <p:cNvPr id="27651" name="文本框 1">
            <a:extLst>
              <a:ext uri="{FF2B5EF4-FFF2-40B4-BE49-F238E27FC236}">
                <a16:creationId xmlns:a16="http://schemas.microsoft.com/office/drawing/2014/main" id="{416852EE-052A-437A-AA4C-5CF5556F2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650" y="3962400"/>
            <a:ext cx="38611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200" dirty="0"/>
              <a:t>Homework Answer</a:t>
            </a:r>
            <a:endParaRPr kumimoji="1"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椭圆 98">
            <a:extLst>
              <a:ext uri="{FF2B5EF4-FFF2-40B4-BE49-F238E27FC236}">
                <a16:creationId xmlns:a16="http://schemas.microsoft.com/office/drawing/2014/main" id="{381045DB-D17A-41B9-8C91-2558E9E66804}"/>
              </a:ext>
            </a:extLst>
          </p:cNvPr>
          <p:cNvSpPr/>
          <p:nvPr/>
        </p:nvSpPr>
        <p:spPr>
          <a:xfrm>
            <a:off x="10158244" y="5328484"/>
            <a:ext cx="669402" cy="76763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4D8E0EB5-C910-45FB-A655-20C7B3BBD8EA}"/>
              </a:ext>
            </a:extLst>
          </p:cNvPr>
          <p:cNvSpPr/>
          <p:nvPr/>
        </p:nvSpPr>
        <p:spPr>
          <a:xfrm>
            <a:off x="8053455" y="5413242"/>
            <a:ext cx="669402" cy="76763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E9BF6DD-388A-46F5-BE9E-32A0830BD79A}"/>
              </a:ext>
            </a:extLst>
          </p:cNvPr>
          <p:cNvSpPr/>
          <p:nvPr/>
        </p:nvSpPr>
        <p:spPr>
          <a:xfrm>
            <a:off x="4395486" y="5390117"/>
            <a:ext cx="669402" cy="76763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 err="1">
                <a:solidFill>
                  <a:srgbClr val="800000"/>
                </a:solidFill>
              </a:rPr>
              <a:t>Quzz</a:t>
            </a:r>
            <a:r>
              <a:rPr lang="en-US" altLang="zh-CN" sz="2800" dirty="0">
                <a:solidFill>
                  <a:srgbClr val="800000"/>
                </a:solidFill>
              </a:rPr>
              <a:t> One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0666771-661B-4BD8-A2DF-9D12B037155C}"/>
              </a:ext>
            </a:extLst>
          </p:cNvPr>
          <p:cNvSpPr/>
          <p:nvPr/>
        </p:nvSpPr>
        <p:spPr>
          <a:xfrm>
            <a:off x="1155847" y="153846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(</a:t>
            </a:r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a|b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)*</a:t>
            </a:r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ba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(ab)*</a:t>
            </a:r>
            <a:endParaRPr lang="zh-CN" altLang="en-US" dirty="0"/>
          </a:p>
        </p:txBody>
      </p:sp>
      <p:graphicFrame>
        <p:nvGraphicFramePr>
          <p:cNvPr id="14" name="表格 15">
            <a:extLst>
              <a:ext uri="{FF2B5EF4-FFF2-40B4-BE49-F238E27FC236}">
                <a16:creationId xmlns:a16="http://schemas.microsoft.com/office/drawing/2014/main" id="{1F120A70-38E6-4B2A-BA29-066E521E2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308645"/>
              </p:ext>
            </p:extLst>
          </p:nvPr>
        </p:nvGraphicFramePr>
        <p:xfrm>
          <a:off x="3032805" y="477155"/>
          <a:ext cx="8128000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6597">
                  <a:extLst>
                    <a:ext uri="{9D8B030D-6E8A-4147-A177-3AD203B41FA5}">
                      <a16:colId xmlns:a16="http://schemas.microsoft.com/office/drawing/2014/main" val="1862249526"/>
                    </a:ext>
                  </a:extLst>
                </a:gridCol>
                <a:gridCol w="2617403">
                  <a:extLst>
                    <a:ext uri="{9D8B030D-6E8A-4147-A177-3AD203B41FA5}">
                      <a16:colId xmlns:a16="http://schemas.microsoft.com/office/drawing/2014/main" val="182765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331467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43709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S’a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S’b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66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0,1,2,4,7,8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5,9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3,6,1,2,4,7,8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5,9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75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5,9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5,6,1,2,4,7,8,9,10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3,11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5,9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60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3,11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3,6,1,2,4,7,8,11,12,13,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3,14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5,9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81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3,14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3,6,1,2,4,7,8,14,15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3,14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5,9,16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1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5,9,16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5,6,1,2,4,7,8,9,10,16,13,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3,11,14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5,9,16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10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3,11,14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3,6,1,2,4,7,8,11,12,13,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17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14,15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3,11,14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5,9,16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845098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AD444431-9B1F-4662-A770-EFD3428D52A9}"/>
              </a:ext>
            </a:extLst>
          </p:cNvPr>
          <p:cNvSpPr txBox="1"/>
          <p:nvPr/>
        </p:nvSpPr>
        <p:spPr>
          <a:xfrm>
            <a:off x="3519674" y="8941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C96AD8CA-5E8C-4E57-8A2C-C9881939A5D5}"/>
              </a:ext>
            </a:extLst>
          </p:cNvPr>
          <p:cNvSpPr txBox="1"/>
          <p:nvPr/>
        </p:nvSpPr>
        <p:spPr>
          <a:xfrm>
            <a:off x="7716039" y="8537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6D0DE5F-F08F-4017-B2B8-0126F50FCD90}"/>
              </a:ext>
            </a:extLst>
          </p:cNvPr>
          <p:cNvSpPr txBox="1"/>
          <p:nvPr/>
        </p:nvSpPr>
        <p:spPr>
          <a:xfrm>
            <a:off x="10232515" y="8934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DDEF0289-E940-4CC0-BD5A-E12C5620DE33}"/>
              </a:ext>
            </a:extLst>
          </p:cNvPr>
          <p:cNvSpPr txBox="1"/>
          <p:nvPr/>
        </p:nvSpPr>
        <p:spPr>
          <a:xfrm>
            <a:off x="7897002" y="1554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3F5A8F84-D621-4153-B920-481289B9189B}"/>
              </a:ext>
            </a:extLst>
          </p:cNvPr>
          <p:cNvSpPr txBox="1"/>
          <p:nvPr/>
        </p:nvSpPr>
        <p:spPr>
          <a:xfrm>
            <a:off x="7945502" y="19777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DC8D5529-B954-4B19-B5D4-985A5E17562D}"/>
              </a:ext>
            </a:extLst>
          </p:cNvPr>
          <p:cNvSpPr txBox="1"/>
          <p:nvPr/>
        </p:nvSpPr>
        <p:spPr>
          <a:xfrm>
            <a:off x="10210612" y="23437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3D61FEF-E75E-491C-9AD4-42FAC8B87FCB}"/>
              </a:ext>
            </a:extLst>
          </p:cNvPr>
          <p:cNvSpPr txBox="1"/>
          <p:nvPr/>
        </p:nvSpPr>
        <p:spPr>
          <a:xfrm>
            <a:off x="8161437" y="27435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8B74F62-9A21-4071-BA8D-B925B61627E3}"/>
              </a:ext>
            </a:extLst>
          </p:cNvPr>
          <p:cNvSpPr/>
          <p:nvPr/>
        </p:nvSpPr>
        <p:spPr>
          <a:xfrm>
            <a:off x="1238492" y="4651143"/>
            <a:ext cx="567159" cy="598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4763C20-88F8-4C2F-A4F5-AFDDB83DDA81}"/>
              </a:ext>
            </a:extLst>
          </p:cNvPr>
          <p:cNvSpPr/>
          <p:nvPr/>
        </p:nvSpPr>
        <p:spPr>
          <a:xfrm>
            <a:off x="2664107" y="4083982"/>
            <a:ext cx="567159" cy="598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7F43205A-5BAE-4FEF-BC7F-7F1834DB1C96}"/>
              </a:ext>
            </a:extLst>
          </p:cNvPr>
          <p:cNvSpPr/>
          <p:nvPr/>
        </p:nvSpPr>
        <p:spPr>
          <a:xfrm>
            <a:off x="2652533" y="5474875"/>
            <a:ext cx="567159" cy="598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</a:t>
            </a:r>
            <a:endParaRPr lang="zh-CN" altLang="en-US" sz="2400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717B5396-AF38-4E64-ABE5-023656799E79}"/>
              </a:ext>
            </a:extLst>
          </p:cNvPr>
          <p:cNvSpPr/>
          <p:nvPr/>
        </p:nvSpPr>
        <p:spPr>
          <a:xfrm>
            <a:off x="4446608" y="5474875"/>
            <a:ext cx="567159" cy="598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4</a:t>
            </a:r>
            <a:endParaRPr lang="zh-CN" altLang="en-US" sz="2400" dirty="0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D71CBC00-464A-4E5A-A9A7-ABAB0A7655CE}"/>
              </a:ext>
            </a:extLst>
          </p:cNvPr>
          <p:cNvSpPr/>
          <p:nvPr/>
        </p:nvSpPr>
        <p:spPr>
          <a:xfrm>
            <a:off x="6240683" y="5474875"/>
            <a:ext cx="567159" cy="598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5</a:t>
            </a:r>
            <a:endParaRPr lang="zh-CN" altLang="en-US" sz="2400" dirty="0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4E8F6380-6B53-4002-A12B-FD120A5625C3}"/>
              </a:ext>
            </a:extLst>
          </p:cNvPr>
          <p:cNvSpPr/>
          <p:nvPr/>
        </p:nvSpPr>
        <p:spPr>
          <a:xfrm>
            <a:off x="8101955" y="5474875"/>
            <a:ext cx="567159" cy="598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</a:t>
            </a:r>
            <a:endParaRPr lang="zh-CN" altLang="en-US" sz="2400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D69CB85F-EA4B-438D-8C65-082546F58894}"/>
              </a:ext>
            </a:extLst>
          </p:cNvPr>
          <p:cNvSpPr/>
          <p:nvPr/>
        </p:nvSpPr>
        <p:spPr>
          <a:xfrm>
            <a:off x="10209366" y="5413242"/>
            <a:ext cx="567159" cy="598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7</a:t>
            </a:r>
            <a:endParaRPr lang="zh-CN" altLang="en-US" sz="24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B931273-84C4-43F2-ADE5-60F16BAD49C8}"/>
              </a:ext>
            </a:extLst>
          </p:cNvPr>
          <p:cNvCxnSpPr>
            <a:endCxn id="16" idx="2"/>
          </p:cNvCxnSpPr>
          <p:nvPr/>
        </p:nvCxnSpPr>
        <p:spPr>
          <a:xfrm>
            <a:off x="650240" y="4950205"/>
            <a:ext cx="5882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644FB9A-AC4C-4916-BEA5-19D0D95CD676}"/>
              </a:ext>
            </a:extLst>
          </p:cNvPr>
          <p:cNvCxnSpPr>
            <a:stCxn id="16" idx="6"/>
            <a:endCxn id="92" idx="2"/>
          </p:cNvCxnSpPr>
          <p:nvPr/>
        </p:nvCxnSpPr>
        <p:spPr>
          <a:xfrm flipV="1">
            <a:off x="1805651" y="4383045"/>
            <a:ext cx="858456" cy="567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823D406-A559-447A-857A-6D88A13C2A14}"/>
              </a:ext>
            </a:extLst>
          </p:cNvPr>
          <p:cNvCxnSpPr>
            <a:endCxn id="93" idx="2"/>
          </p:cNvCxnSpPr>
          <p:nvPr/>
        </p:nvCxnSpPr>
        <p:spPr>
          <a:xfrm>
            <a:off x="1805651" y="5249268"/>
            <a:ext cx="846882" cy="52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C0014D0-3A40-4673-A0A0-2AC02832CAA3}"/>
              </a:ext>
            </a:extLst>
          </p:cNvPr>
          <p:cNvCxnSpPr>
            <a:stCxn id="92" idx="4"/>
            <a:endCxn id="93" idx="0"/>
          </p:cNvCxnSpPr>
          <p:nvPr/>
        </p:nvCxnSpPr>
        <p:spPr>
          <a:xfrm flipH="1">
            <a:off x="2936113" y="4682107"/>
            <a:ext cx="11574" cy="79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6A47047-F364-4B82-9F30-3DA0F9252C0E}"/>
              </a:ext>
            </a:extLst>
          </p:cNvPr>
          <p:cNvCxnSpPr>
            <a:stCxn id="93" idx="6"/>
            <a:endCxn id="20" idx="2"/>
          </p:cNvCxnSpPr>
          <p:nvPr/>
        </p:nvCxnSpPr>
        <p:spPr>
          <a:xfrm flipV="1">
            <a:off x="3219692" y="5773937"/>
            <a:ext cx="11757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DF6BE56-C965-4EA8-986F-A25678262C83}"/>
              </a:ext>
            </a:extLst>
          </p:cNvPr>
          <p:cNvCxnSpPr>
            <a:stCxn id="20" idx="3"/>
            <a:endCxn id="93" idx="5"/>
          </p:cNvCxnSpPr>
          <p:nvPr/>
        </p:nvCxnSpPr>
        <p:spPr>
          <a:xfrm flipH="1" flipV="1">
            <a:off x="3136633" y="5985407"/>
            <a:ext cx="1356885" cy="59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D9D3A84-400F-4AAA-9A00-1F86E8270E50}"/>
              </a:ext>
            </a:extLst>
          </p:cNvPr>
          <p:cNvCxnSpPr>
            <a:stCxn id="20" idx="6"/>
            <a:endCxn id="95" idx="2"/>
          </p:cNvCxnSpPr>
          <p:nvPr/>
        </p:nvCxnSpPr>
        <p:spPr>
          <a:xfrm>
            <a:off x="5064888" y="5773937"/>
            <a:ext cx="11757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17D5905-13FA-44F0-B89D-CD8710B77700}"/>
              </a:ext>
            </a:extLst>
          </p:cNvPr>
          <p:cNvCxnSpPr>
            <a:stCxn id="95" idx="6"/>
            <a:endCxn id="96" idx="2"/>
          </p:cNvCxnSpPr>
          <p:nvPr/>
        </p:nvCxnSpPr>
        <p:spPr>
          <a:xfrm>
            <a:off x="6807842" y="5773938"/>
            <a:ext cx="1294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E7406E5-5A53-42BD-8456-ED0FF87C5730}"/>
              </a:ext>
            </a:extLst>
          </p:cNvPr>
          <p:cNvCxnSpPr>
            <a:stCxn id="98" idx="6"/>
            <a:endCxn id="99" idx="2"/>
          </p:cNvCxnSpPr>
          <p:nvPr/>
        </p:nvCxnSpPr>
        <p:spPr>
          <a:xfrm flipV="1">
            <a:off x="8722857" y="5712304"/>
            <a:ext cx="1435387" cy="8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87CB866-C0D4-4A80-9D00-8001B5DEBBF8}"/>
              </a:ext>
            </a:extLst>
          </p:cNvPr>
          <p:cNvCxnSpPr>
            <a:cxnSpLocks/>
          </p:cNvCxnSpPr>
          <p:nvPr/>
        </p:nvCxnSpPr>
        <p:spPr>
          <a:xfrm flipH="1">
            <a:off x="8577941" y="5822172"/>
            <a:ext cx="1645482" cy="14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CAF97441-7906-4F8B-98DF-150F2E2F4C17}"/>
              </a:ext>
            </a:extLst>
          </p:cNvPr>
          <p:cNvCxnSpPr>
            <a:stCxn id="92" idx="1"/>
            <a:endCxn id="92" idx="6"/>
          </p:cNvCxnSpPr>
          <p:nvPr/>
        </p:nvCxnSpPr>
        <p:spPr>
          <a:xfrm rot="16200000" flipH="1">
            <a:off x="2883481" y="4035260"/>
            <a:ext cx="211470" cy="484100"/>
          </a:xfrm>
          <a:prstGeom prst="curvedConnector4">
            <a:avLst>
              <a:gd name="adj1" fmla="val -149521"/>
              <a:gd name="adj2" fmla="val 147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07BDDFD1-AB23-45FB-A3AF-63339094FAE3}"/>
              </a:ext>
            </a:extLst>
          </p:cNvPr>
          <p:cNvCxnSpPr>
            <a:cxnSpLocks/>
            <a:stCxn id="95" idx="2"/>
            <a:endCxn id="95" idx="6"/>
          </p:cNvCxnSpPr>
          <p:nvPr/>
        </p:nvCxnSpPr>
        <p:spPr>
          <a:xfrm rot="10800000" flipH="1">
            <a:off x="6240682" y="5773938"/>
            <a:ext cx="567159" cy="12700"/>
          </a:xfrm>
          <a:prstGeom prst="curvedConnector5">
            <a:avLst>
              <a:gd name="adj1" fmla="val -40306"/>
              <a:gd name="adj2" fmla="val 4154819"/>
              <a:gd name="adj3" fmla="val 1403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连接符: 曲线 102">
            <a:extLst>
              <a:ext uri="{FF2B5EF4-FFF2-40B4-BE49-F238E27FC236}">
                <a16:creationId xmlns:a16="http://schemas.microsoft.com/office/drawing/2014/main" id="{69B616A2-AEEA-45D0-89D5-7EA78C7F7D44}"/>
              </a:ext>
            </a:extLst>
          </p:cNvPr>
          <p:cNvCxnSpPr>
            <a:stCxn id="93" idx="2"/>
            <a:endCxn id="93" idx="5"/>
          </p:cNvCxnSpPr>
          <p:nvPr/>
        </p:nvCxnSpPr>
        <p:spPr>
          <a:xfrm rot="10800000" flipH="1" flipV="1">
            <a:off x="2652533" y="5773937"/>
            <a:ext cx="484100" cy="211469"/>
          </a:xfrm>
          <a:prstGeom prst="curvedConnector4">
            <a:avLst>
              <a:gd name="adj1" fmla="val -47222"/>
              <a:gd name="adj2" fmla="val 2495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95E7F32F-C508-44C7-8C1B-5602215C5AC5}"/>
              </a:ext>
            </a:extLst>
          </p:cNvPr>
          <p:cNvCxnSpPr>
            <a:cxnSpLocks/>
            <a:stCxn id="96" idx="1"/>
            <a:endCxn id="96" idx="6"/>
          </p:cNvCxnSpPr>
          <p:nvPr/>
        </p:nvCxnSpPr>
        <p:spPr>
          <a:xfrm rot="16200000" flipH="1">
            <a:off x="8321329" y="5426153"/>
            <a:ext cx="211470" cy="484100"/>
          </a:xfrm>
          <a:prstGeom prst="curvedConnector4">
            <a:avLst>
              <a:gd name="adj1" fmla="val -149521"/>
              <a:gd name="adj2" fmla="val 147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曲线 106">
            <a:extLst>
              <a:ext uri="{FF2B5EF4-FFF2-40B4-BE49-F238E27FC236}">
                <a16:creationId xmlns:a16="http://schemas.microsoft.com/office/drawing/2014/main" id="{04F67973-4116-4944-BFE5-861D4B2D28FA}"/>
              </a:ext>
            </a:extLst>
          </p:cNvPr>
          <p:cNvCxnSpPr>
            <a:stCxn id="97" idx="1"/>
            <a:endCxn id="97" idx="5"/>
          </p:cNvCxnSpPr>
          <p:nvPr/>
        </p:nvCxnSpPr>
        <p:spPr>
          <a:xfrm rot="16200000" flipH="1">
            <a:off x="10281475" y="5511784"/>
            <a:ext cx="422939" cy="401041"/>
          </a:xfrm>
          <a:prstGeom prst="curvedConnector5">
            <a:avLst>
              <a:gd name="adj1" fmla="val -54050"/>
              <a:gd name="adj2" fmla="val 177713"/>
              <a:gd name="adj3" fmla="val 1540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EDC6C7C5-15AC-4A3D-A96B-465807DEFB1A}"/>
              </a:ext>
            </a:extLst>
          </p:cNvPr>
          <p:cNvSpPr txBox="1"/>
          <p:nvPr/>
        </p:nvSpPr>
        <p:spPr>
          <a:xfrm>
            <a:off x="2026434" y="4460690"/>
            <a:ext cx="204553" cy="38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CD547B1D-F2E5-46EF-AB5D-ACF73E94BB87}"/>
              </a:ext>
            </a:extLst>
          </p:cNvPr>
          <p:cNvSpPr txBox="1"/>
          <p:nvPr/>
        </p:nvSpPr>
        <p:spPr>
          <a:xfrm>
            <a:off x="2026434" y="53921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1F24397D-CA40-4038-93FB-B3F5BC9A3C4F}"/>
              </a:ext>
            </a:extLst>
          </p:cNvPr>
          <p:cNvSpPr txBox="1"/>
          <p:nvPr/>
        </p:nvSpPr>
        <p:spPr>
          <a:xfrm>
            <a:off x="3217730" y="3660080"/>
            <a:ext cx="204553" cy="38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0CF27A17-7B8C-4302-BE81-FC44786754D3}"/>
              </a:ext>
            </a:extLst>
          </p:cNvPr>
          <p:cNvSpPr txBox="1"/>
          <p:nvPr/>
        </p:nvSpPr>
        <p:spPr>
          <a:xfrm>
            <a:off x="3657163" y="5390117"/>
            <a:ext cx="204553" cy="38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667E177-D9C8-44AC-A21D-E0873D6E1497}"/>
              </a:ext>
            </a:extLst>
          </p:cNvPr>
          <p:cNvSpPr txBox="1"/>
          <p:nvPr/>
        </p:nvSpPr>
        <p:spPr>
          <a:xfrm>
            <a:off x="5420711" y="5420275"/>
            <a:ext cx="204553" cy="38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700B6CA0-17C3-4898-BE08-A116F33ECA0B}"/>
              </a:ext>
            </a:extLst>
          </p:cNvPr>
          <p:cNvSpPr txBox="1"/>
          <p:nvPr/>
        </p:nvSpPr>
        <p:spPr>
          <a:xfrm>
            <a:off x="6421984" y="4888038"/>
            <a:ext cx="204553" cy="38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837FBA9-AD2A-4C57-99F7-93A8A3AC1296}"/>
              </a:ext>
            </a:extLst>
          </p:cNvPr>
          <p:cNvSpPr txBox="1"/>
          <p:nvPr/>
        </p:nvSpPr>
        <p:spPr>
          <a:xfrm>
            <a:off x="9346276" y="5387297"/>
            <a:ext cx="204553" cy="38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F9FC77F0-B3D8-4338-A0B0-B84A3B3EE635}"/>
              </a:ext>
            </a:extLst>
          </p:cNvPr>
          <p:cNvSpPr txBox="1"/>
          <p:nvPr/>
        </p:nvSpPr>
        <p:spPr>
          <a:xfrm>
            <a:off x="10905271" y="5130697"/>
            <a:ext cx="204553" cy="38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C06342EB-BBB5-470D-8EFB-3C835756793C}"/>
              </a:ext>
            </a:extLst>
          </p:cNvPr>
          <p:cNvSpPr txBox="1"/>
          <p:nvPr/>
        </p:nvSpPr>
        <p:spPr>
          <a:xfrm>
            <a:off x="2351201" y="61139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CF3C9E10-65EF-44F6-A330-60F44CC4274A}"/>
              </a:ext>
            </a:extLst>
          </p:cNvPr>
          <p:cNvSpPr txBox="1"/>
          <p:nvPr/>
        </p:nvSpPr>
        <p:spPr>
          <a:xfrm>
            <a:off x="2904824" y="48303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5E84B396-1A46-4688-9105-9CF79D6E6281}"/>
              </a:ext>
            </a:extLst>
          </p:cNvPr>
          <p:cNvSpPr txBox="1"/>
          <p:nvPr/>
        </p:nvSpPr>
        <p:spPr>
          <a:xfrm>
            <a:off x="3697873" y="59672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87E481BC-8F5C-49C1-BD51-EE4E36DDBAEF}"/>
              </a:ext>
            </a:extLst>
          </p:cNvPr>
          <p:cNvSpPr txBox="1"/>
          <p:nvPr/>
        </p:nvSpPr>
        <p:spPr>
          <a:xfrm>
            <a:off x="7328889" y="57577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ABB661F9-FEC6-4588-A140-700641FD3A74}"/>
              </a:ext>
            </a:extLst>
          </p:cNvPr>
          <p:cNvSpPr txBox="1"/>
          <p:nvPr/>
        </p:nvSpPr>
        <p:spPr>
          <a:xfrm>
            <a:off x="8404708" y="48770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E923E4-EE20-47BF-A72E-691AD246E8EE}"/>
              </a:ext>
            </a:extLst>
          </p:cNvPr>
          <p:cNvSpPr txBox="1"/>
          <p:nvPr/>
        </p:nvSpPr>
        <p:spPr>
          <a:xfrm>
            <a:off x="9430421" y="59374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19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椭圆 55">
            <a:extLst>
              <a:ext uri="{FF2B5EF4-FFF2-40B4-BE49-F238E27FC236}">
                <a16:creationId xmlns:a16="http://schemas.microsoft.com/office/drawing/2014/main" id="{ADE4C3EF-F279-4B8E-89DE-813C36AFBB0C}"/>
              </a:ext>
            </a:extLst>
          </p:cNvPr>
          <p:cNvSpPr/>
          <p:nvPr/>
        </p:nvSpPr>
        <p:spPr>
          <a:xfrm>
            <a:off x="4506409" y="4532889"/>
            <a:ext cx="669402" cy="76763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81045DB-D17A-41B9-8C91-2558E9E66804}"/>
              </a:ext>
            </a:extLst>
          </p:cNvPr>
          <p:cNvSpPr/>
          <p:nvPr/>
        </p:nvSpPr>
        <p:spPr>
          <a:xfrm>
            <a:off x="10320289" y="2596859"/>
            <a:ext cx="669402" cy="76763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4D8E0EB5-C910-45FB-A655-20C7B3BBD8EA}"/>
              </a:ext>
            </a:extLst>
          </p:cNvPr>
          <p:cNvSpPr/>
          <p:nvPr/>
        </p:nvSpPr>
        <p:spPr>
          <a:xfrm>
            <a:off x="8215500" y="2681617"/>
            <a:ext cx="669402" cy="76763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E9BF6DD-388A-46F5-BE9E-32A0830BD79A}"/>
              </a:ext>
            </a:extLst>
          </p:cNvPr>
          <p:cNvSpPr/>
          <p:nvPr/>
        </p:nvSpPr>
        <p:spPr>
          <a:xfrm>
            <a:off x="4557531" y="2658492"/>
            <a:ext cx="669402" cy="76763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 err="1">
                <a:solidFill>
                  <a:srgbClr val="800000"/>
                </a:solidFill>
              </a:rPr>
              <a:t>Quzz</a:t>
            </a:r>
            <a:r>
              <a:rPr lang="en-US" altLang="zh-CN" sz="2800" dirty="0">
                <a:solidFill>
                  <a:srgbClr val="800000"/>
                </a:solidFill>
              </a:rPr>
              <a:t> One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8B74F62-9A21-4071-BA8D-B925B61627E3}"/>
              </a:ext>
            </a:extLst>
          </p:cNvPr>
          <p:cNvSpPr/>
          <p:nvPr/>
        </p:nvSpPr>
        <p:spPr>
          <a:xfrm>
            <a:off x="1400537" y="1919518"/>
            <a:ext cx="567159" cy="598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4763C20-88F8-4C2F-A4F5-AFDDB83DDA81}"/>
              </a:ext>
            </a:extLst>
          </p:cNvPr>
          <p:cNvSpPr/>
          <p:nvPr/>
        </p:nvSpPr>
        <p:spPr>
          <a:xfrm>
            <a:off x="2826152" y="1352357"/>
            <a:ext cx="567159" cy="598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7F43205A-5BAE-4FEF-BC7F-7F1834DB1C96}"/>
              </a:ext>
            </a:extLst>
          </p:cNvPr>
          <p:cNvSpPr/>
          <p:nvPr/>
        </p:nvSpPr>
        <p:spPr>
          <a:xfrm>
            <a:off x="2814578" y="2743250"/>
            <a:ext cx="567159" cy="598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</a:t>
            </a:r>
            <a:endParaRPr lang="zh-CN" altLang="en-US" sz="2400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717B5396-AF38-4E64-ABE5-023656799E79}"/>
              </a:ext>
            </a:extLst>
          </p:cNvPr>
          <p:cNvSpPr/>
          <p:nvPr/>
        </p:nvSpPr>
        <p:spPr>
          <a:xfrm>
            <a:off x="4608653" y="2743250"/>
            <a:ext cx="567159" cy="598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4</a:t>
            </a:r>
            <a:endParaRPr lang="zh-CN" altLang="en-US" sz="2400" dirty="0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D71CBC00-464A-4E5A-A9A7-ABAB0A7655CE}"/>
              </a:ext>
            </a:extLst>
          </p:cNvPr>
          <p:cNvSpPr/>
          <p:nvPr/>
        </p:nvSpPr>
        <p:spPr>
          <a:xfrm>
            <a:off x="6402728" y="2743250"/>
            <a:ext cx="567159" cy="598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5</a:t>
            </a:r>
            <a:endParaRPr lang="zh-CN" altLang="en-US" sz="2400" dirty="0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4E8F6380-6B53-4002-A12B-FD120A5625C3}"/>
              </a:ext>
            </a:extLst>
          </p:cNvPr>
          <p:cNvSpPr/>
          <p:nvPr/>
        </p:nvSpPr>
        <p:spPr>
          <a:xfrm>
            <a:off x="8264000" y="2743250"/>
            <a:ext cx="567159" cy="598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</a:t>
            </a:r>
            <a:endParaRPr lang="zh-CN" altLang="en-US" sz="2400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D69CB85F-EA4B-438D-8C65-082546F58894}"/>
              </a:ext>
            </a:extLst>
          </p:cNvPr>
          <p:cNvSpPr/>
          <p:nvPr/>
        </p:nvSpPr>
        <p:spPr>
          <a:xfrm>
            <a:off x="10371411" y="2681617"/>
            <a:ext cx="567159" cy="598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7</a:t>
            </a:r>
            <a:endParaRPr lang="zh-CN" altLang="en-US" sz="24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B931273-84C4-43F2-ADE5-60F16BAD49C8}"/>
              </a:ext>
            </a:extLst>
          </p:cNvPr>
          <p:cNvCxnSpPr>
            <a:endCxn id="16" idx="2"/>
          </p:cNvCxnSpPr>
          <p:nvPr/>
        </p:nvCxnSpPr>
        <p:spPr>
          <a:xfrm>
            <a:off x="812285" y="2218580"/>
            <a:ext cx="5882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644FB9A-AC4C-4916-BEA5-19D0D95CD676}"/>
              </a:ext>
            </a:extLst>
          </p:cNvPr>
          <p:cNvCxnSpPr>
            <a:stCxn id="16" idx="6"/>
            <a:endCxn id="92" idx="2"/>
          </p:cNvCxnSpPr>
          <p:nvPr/>
        </p:nvCxnSpPr>
        <p:spPr>
          <a:xfrm flipV="1">
            <a:off x="1967696" y="1651420"/>
            <a:ext cx="858456" cy="567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823D406-A559-447A-857A-6D88A13C2A14}"/>
              </a:ext>
            </a:extLst>
          </p:cNvPr>
          <p:cNvCxnSpPr>
            <a:endCxn id="93" idx="2"/>
          </p:cNvCxnSpPr>
          <p:nvPr/>
        </p:nvCxnSpPr>
        <p:spPr>
          <a:xfrm>
            <a:off x="1967696" y="2517643"/>
            <a:ext cx="846882" cy="52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C0014D0-3A40-4673-A0A0-2AC02832CAA3}"/>
              </a:ext>
            </a:extLst>
          </p:cNvPr>
          <p:cNvCxnSpPr>
            <a:stCxn id="92" idx="4"/>
            <a:endCxn id="93" idx="0"/>
          </p:cNvCxnSpPr>
          <p:nvPr/>
        </p:nvCxnSpPr>
        <p:spPr>
          <a:xfrm flipH="1">
            <a:off x="3098158" y="1950482"/>
            <a:ext cx="11574" cy="79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6A47047-F364-4B82-9F30-3DA0F9252C0E}"/>
              </a:ext>
            </a:extLst>
          </p:cNvPr>
          <p:cNvCxnSpPr>
            <a:stCxn id="93" idx="6"/>
            <a:endCxn id="20" idx="2"/>
          </p:cNvCxnSpPr>
          <p:nvPr/>
        </p:nvCxnSpPr>
        <p:spPr>
          <a:xfrm flipV="1">
            <a:off x="3381737" y="3042312"/>
            <a:ext cx="11757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DF6BE56-C965-4EA8-986F-A25678262C83}"/>
              </a:ext>
            </a:extLst>
          </p:cNvPr>
          <p:cNvCxnSpPr>
            <a:stCxn id="20" idx="3"/>
            <a:endCxn id="93" idx="5"/>
          </p:cNvCxnSpPr>
          <p:nvPr/>
        </p:nvCxnSpPr>
        <p:spPr>
          <a:xfrm flipH="1" flipV="1">
            <a:off x="3298678" y="3253782"/>
            <a:ext cx="1356885" cy="59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D9D3A84-400F-4AAA-9A00-1F86E8270E50}"/>
              </a:ext>
            </a:extLst>
          </p:cNvPr>
          <p:cNvCxnSpPr>
            <a:stCxn id="20" idx="6"/>
            <a:endCxn id="95" idx="2"/>
          </p:cNvCxnSpPr>
          <p:nvPr/>
        </p:nvCxnSpPr>
        <p:spPr>
          <a:xfrm>
            <a:off x="5226933" y="3042312"/>
            <a:ext cx="11757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17D5905-13FA-44F0-B89D-CD8710B77700}"/>
              </a:ext>
            </a:extLst>
          </p:cNvPr>
          <p:cNvCxnSpPr>
            <a:stCxn id="95" idx="6"/>
            <a:endCxn id="96" idx="2"/>
          </p:cNvCxnSpPr>
          <p:nvPr/>
        </p:nvCxnSpPr>
        <p:spPr>
          <a:xfrm>
            <a:off x="6969887" y="3042313"/>
            <a:ext cx="1294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E7406E5-5A53-42BD-8456-ED0FF87C5730}"/>
              </a:ext>
            </a:extLst>
          </p:cNvPr>
          <p:cNvCxnSpPr>
            <a:stCxn id="98" idx="6"/>
            <a:endCxn id="99" idx="2"/>
          </p:cNvCxnSpPr>
          <p:nvPr/>
        </p:nvCxnSpPr>
        <p:spPr>
          <a:xfrm flipV="1">
            <a:off x="8884902" y="2980679"/>
            <a:ext cx="1435387" cy="8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87CB866-C0D4-4A80-9D00-8001B5DEBBF8}"/>
              </a:ext>
            </a:extLst>
          </p:cNvPr>
          <p:cNvCxnSpPr>
            <a:cxnSpLocks/>
          </p:cNvCxnSpPr>
          <p:nvPr/>
        </p:nvCxnSpPr>
        <p:spPr>
          <a:xfrm flipH="1">
            <a:off x="8785641" y="3069692"/>
            <a:ext cx="1633907" cy="239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CAF97441-7906-4F8B-98DF-150F2E2F4C17}"/>
              </a:ext>
            </a:extLst>
          </p:cNvPr>
          <p:cNvCxnSpPr>
            <a:stCxn id="92" idx="1"/>
            <a:endCxn id="92" idx="6"/>
          </p:cNvCxnSpPr>
          <p:nvPr/>
        </p:nvCxnSpPr>
        <p:spPr>
          <a:xfrm rot="16200000" flipH="1">
            <a:off x="3045526" y="1303635"/>
            <a:ext cx="211470" cy="484100"/>
          </a:xfrm>
          <a:prstGeom prst="curvedConnector4">
            <a:avLst>
              <a:gd name="adj1" fmla="val -149521"/>
              <a:gd name="adj2" fmla="val 147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07BDDFD1-AB23-45FB-A3AF-63339094FAE3}"/>
              </a:ext>
            </a:extLst>
          </p:cNvPr>
          <p:cNvCxnSpPr>
            <a:cxnSpLocks/>
            <a:stCxn id="95" idx="2"/>
            <a:endCxn id="95" idx="6"/>
          </p:cNvCxnSpPr>
          <p:nvPr/>
        </p:nvCxnSpPr>
        <p:spPr>
          <a:xfrm rot="10800000" flipH="1">
            <a:off x="6402727" y="3042313"/>
            <a:ext cx="567159" cy="12700"/>
          </a:xfrm>
          <a:prstGeom prst="curvedConnector5">
            <a:avLst>
              <a:gd name="adj1" fmla="val -40306"/>
              <a:gd name="adj2" fmla="val 4154819"/>
              <a:gd name="adj3" fmla="val 1403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连接符: 曲线 102">
            <a:extLst>
              <a:ext uri="{FF2B5EF4-FFF2-40B4-BE49-F238E27FC236}">
                <a16:creationId xmlns:a16="http://schemas.microsoft.com/office/drawing/2014/main" id="{69B616A2-AEEA-45D0-89D5-7EA78C7F7D44}"/>
              </a:ext>
            </a:extLst>
          </p:cNvPr>
          <p:cNvCxnSpPr>
            <a:stCxn id="93" idx="2"/>
            <a:endCxn id="93" idx="5"/>
          </p:cNvCxnSpPr>
          <p:nvPr/>
        </p:nvCxnSpPr>
        <p:spPr>
          <a:xfrm rot="10800000" flipH="1" flipV="1">
            <a:off x="2814578" y="3042312"/>
            <a:ext cx="484100" cy="211469"/>
          </a:xfrm>
          <a:prstGeom prst="curvedConnector4">
            <a:avLst>
              <a:gd name="adj1" fmla="val -47222"/>
              <a:gd name="adj2" fmla="val 2495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95E7F32F-C508-44C7-8C1B-5602215C5AC5}"/>
              </a:ext>
            </a:extLst>
          </p:cNvPr>
          <p:cNvCxnSpPr>
            <a:cxnSpLocks/>
            <a:stCxn id="96" idx="1"/>
            <a:endCxn id="96" idx="6"/>
          </p:cNvCxnSpPr>
          <p:nvPr/>
        </p:nvCxnSpPr>
        <p:spPr>
          <a:xfrm rot="16200000" flipH="1">
            <a:off x="8483374" y="2694528"/>
            <a:ext cx="211470" cy="484100"/>
          </a:xfrm>
          <a:prstGeom prst="curvedConnector4">
            <a:avLst>
              <a:gd name="adj1" fmla="val -149521"/>
              <a:gd name="adj2" fmla="val 147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曲线 106">
            <a:extLst>
              <a:ext uri="{FF2B5EF4-FFF2-40B4-BE49-F238E27FC236}">
                <a16:creationId xmlns:a16="http://schemas.microsoft.com/office/drawing/2014/main" id="{04F67973-4116-4944-BFE5-861D4B2D28FA}"/>
              </a:ext>
            </a:extLst>
          </p:cNvPr>
          <p:cNvCxnSpPr>
            <a:stCxn id="97" idx="1"/>
            <a:endCxn id="97" idx="5"/>
          </p:cNvCxnSpPr>
          <p:nvPr/>
        </p:nvCxnSpPr>
        <p:spPr>
          <a:xfrm rot="16200000" flipH="1">
            <a:off x="10443520" y="2780159"/>
            <a:ext cx="422939" cy="401041"/>
          </a:xfrm>
          <a:prstGeom prst="curvedConnector5">
            <a:avLst>
              <a:gd name="adj1" fmla="val -54050"/>
              <a:gd name="adj2" fmla="val 177713"/>
              <a:gd name="adj3" fmla="val 1540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EDC6C7C5-15AC-4A3D-A96B-465807DEFB1A}"/>
              </a:ext>
            </a:extLst>
          </p:cNvPr>
          <p:cNvSpPr txBox="1"/>
          <p:nvPr/>
        </p:nvSpPr>
        <p:spPr>
          <a:xfrm>
            <a:off x="2188479" y="1729065"/>
            <a:ext cx="204553" cy="38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CD547B1D-F2E5-46EF-AB5D-ACF73E94BB87}"/>
              </a:ext>
            </a:extLst>
          </p:cNvPr>
          <p:cNvSpPr txBox="1"/>
          <p:nvPr/>
        </p:nvSpPr>
        <p:spPr>
          <a:xfrm>
            <a:off x="2188479" y="26605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1F24397D-CA40-4038-93FB-B3F5BC9A3C4F}"/>
              </a:ext>
            </a:extLst>
          </p:cNvPr>
          <p:cNvSpPr txBox="1"/>
          <p:nvPr/>
        </p:nvSpPr>
        <p:spPr>
          <a:xfrm>
            <a:off x="3379775" y="928455"/>
            <a:ext cx="204553" cy="38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0CF27A17-7B8C-4302-BE81-FC44786754D3}"/>
              </a:ext>
            </a:extLst>
          </p:cNvPr>
          <p:cNvSpPr txBox="1"/>
          <p:nvPr/>
        </p:nvSpPr>
        <p:spPr>
          <a:xfrm>
            <a:off x="3819208" y="2658492"/>
            <a:ext cx="204553" cy="38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667E177-D9C8-44AC-A21D-E0873D6E1497}"/>
              </a:ext>
            </a:extLst>
          </p:cNvPr>
          <p:cNvSpPr txBox="1"/>
          <p:nvPr/>
        </p:nvSpPr>
        <p:spPr>
          <a:xfrm>
            <a:off x="5582756" y="2688650"/>
            <a:ext cx="204553" cy="38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700B6CA0-17C3-4898-BE08-A116F33ECA0B}"/>
              </a:ext>
            </a:extLst>
          </p:cNvPr>
          <p:cNvSpPr txBox="1"/>
          <p:nvPr/>
        </p:nvSpPr>
        <p:spPr>
          <a:xfrm>
            <a:off x="6584029" y="2156413"/>
            <a:ext cx="204553" cy="38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837FBA9-AD2A-4C57-99F7-93A8A3AC1296}"/>
              </a:ext>
            </a:extLst>
          </p:cNvPr>
          <p:cNvSpPr txBox="1"/>
          <p:nvPr/>
        </p:nvSpPr>
        <p:spPr>
          <a:xfrm>
            <a:off x="9508321" y="2655672"/>
            <a:ext cx="204553" cy="38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F9FC77F0-B3D8-4338-A0B0-B84A3B3EE635}"/>
              </a:ext>
            </a:extLst>
          </p:cNvPr>
          <p:cNvSpPr txBox="1"/>
          <p:nvPr/>
        </p:nvSpPr>
        <p:spPr>
          <a:xfrm>
            <a:off x="11067316" y="2399072"/>
            <a:ext cx="204553" cy="38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C06342EB-BBB5-470D-8EFB-3C835756793C}"/>
              </a:ext>
            </a:extLst>
          </p:cNvPr>
          <p:cNvSpPr txBox="1"/>
          <p:nvPr/>
        </p:nvSpPr>
        <p:spPr>
          <a:xfrm>
            <a:off x="2513246" y="33823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CF3C9E10-65EF-44F6-A330-60F44CC4274A}"/>
              </a:ext>
            </a:extLst>
          </p:cNvPr>
          <p:cNvSpPr txBox="1"/>
          <p:nvPr/>
        </p:nvSpPr>
        <p:spPr>
          <a:xfrm>
            <a:off x="3066869" y="20987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5E84B396-1A46-4688-9105-9CF79D6E6281}"/>
              </a:ext>
            </a:extLst>
          </p:cNvPr>
          <p:cNvSpPr txBox="1"/>
          <p:nvPr/>
        </p:nvSpPr>
        <p:spPr>
          <a:xfrm>
            <a:off x="3859918" y="32356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87E481BC-8F5C-49C1-BD51-EE4E36DDBAEF}"/>
              </a:ext>
            </a:extLst>
          </p:cNvPr>
          <p:cNvSpPr txBox="1"/>
          <p:nvPr/>
        </p:nvSpPr>
        <p:spPr>
          <a:xfrm>
            <a:off x="7434432" y="29104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ABB661F9-FEC6-4588-A140-700641FD3A74}"/>
              </a:ext>
            </a:extLst>
          </p:cNvPr>
          <p:cNvSpPr txBox="1"/>
          <p:nvPr/>
        </p:nvSpPr>
        <p:spPr>
          <a:xfrm>
            <a:off x="8566753" y="21454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31FD11A2-E5DC-43D9-AFA1-2F83F72F5131}"/>
              </a:ext>
            </a:extLst>
          </p:cNvPr>
          <p:cNvSpPr/>
          <p:nvPr/>
        </p:nvSpPr>
        <p:spPr>
          <a:xfrm>
            <a:off x="2007175" y="4608455"/>
            <a:ext cx="567159" cy="598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</a:t>
            </a:r>
            <a:endParaRPr lang="zh-CN" altLang="en-US" sz="2400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F2AFDAD-FDB9-4EB1-B684-3F858BA66397}"/>
              </a:ext>
            </a:extLst>
          </p:cNvPr>
          <p:cNvCxnSpPr/>
          <p:nvPr/>
        </p:nvCxnSpPr>
        <p:spPr>
          <a:xfrm>
            <a:off x="1379444" y="4933328"/>
            <a:ext cx="5882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9C82C2E6-48DD-491C-8C77-D5A950F21B74}"/>
              </a:ext>
            </a:extLst>
          </p:cNvPr>
          <p:cNvSpPr/>
          <p:nvPr/>
        </p:nvSpPr>
        <p:spPr>
          <a:xfrm>
            <a:off x="3223322" y="4608454"/>
            <a:ext cx="567159" cy="598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10A0F771-9DCB-45F4-95DC-FBE701173CF4}"/>
              </a:ext>
            </a:extLst>
          </p:cNvPr>
          <p:cNvSpPr/>
          <p:nvPr/>
        </p:nvSpPr>
        <p:spPr>
          <a:xfrm>
            <a:off x="4557531" y="4608453"/>
            <a:ext cx="567159" cy="598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</a:t>
            </a:r>
            <a:endParaRPr lang="zh-CN" altLang="en-US" sz="2400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8702DC4F-4008-4E4B-87D0-EC2E8BC4D9B6}"/>
              </a:ext>
            </a:extLst>
          </p:cNvPr>
          <p:cNvSpPr/>
          <p:nvPr/>
        </p:nvSpPr>
        <p:spPr>
          <a:xfrm>
            <a:off x="6245686" y="4647042"/>
            <a:ext cx="567159" cy="598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4</a:t>
            </a:r>
            <a:endParaRPr lang="zh-CN" altLang="en-US" sz="24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93B5D96-5934-4561-AA54-DCD16B4062E9}"/>
              </a:ext>
            </a:extLst>
          </p:cNvPr>
          <p:cNvSpPr/>
          <p:nvPr/>
        </p:nvSpPr>
        <p:spPr>
          <a:xfrm>
            <a:off x="4635626" y="994419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(</a:t>
            </a:r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a|b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)*</a:t>
            </a:r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ba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(ab)*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FD238DD-38D0-48F1-A9F2-B38FA6DF24D6}"/>
              </a:ext>
            </a:extLst>
          </p:cNvPr>
          <p:cNvCxnSpPr>
            <a:stCxn id="50" idx="6"/>
            <a:endCxn id="52" idx="2"/>
          </p:cNvCxnSpPr>
          <p:nvPr/>
        </p:nvCxnSpPr>
        <p:spPr>
          <a:xfrm flipV="1">
            <a:off x="2574334" y="4907517"/>
            <a:ext cx="6489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B002F1E-E67D-483F-B029-F649296E80EF}"/>
              </a:ext>
            </a:extLst>
          </p:cNvPr>
          <p:cNvCxnSpPr>
            <a:stCxn id="52" idx="6"/>
            <a:endCxn id="53" idx="2"/>
          </p:cNvCxnSpPr>
          <p:nvPr/>
        </p:nvCxnSpPr>
        <p:spPr>
          <a:xfrm flipV="1">
            <a:off x="3790481" y="4907516"/>
            <a:ext cx="7670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851B300-F027-4BC3-AD9F-9A1FB5260523}"/>
              </a:ext>
            </a:extLst>
          </p:cNvPr>
          <p:cNvCxnSpPr>
            <a:endCxn id="52" idx="5"/>
          </p:cNvCxnSpPr>
          <p:nvPr/>
        </p:nvCxnSpPr>
        <p:spPr>
          <a:xfrm flipH="1">
            <a:off x="3707422" y="5100676"/>
            <a:ext cx="798987" cy="1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8C6182F-A192-49EF-8030-951DF22ED8F6}"/>
              </a:ext>
            </a:extLst>
          </p:cNvPr>
          <p:cNvCxnSpPr>
            <a:stCxn id="56" idx="6"/>
            <a:endCxn id="54" idx="2"/>
          </p:cNvCxnSpPr>
          <p:nvPr/>
        </p:nvCxnSpPr>
        <p:spPr>
          <a:xfrm>
            <a:off x="5175811" y="4916709"/>
            <a:ext cx="1069875" cy="2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2175DFF-03DA-4094-A52B-1B7C452E4A77}"/>
              </a:ext>
            </a:extLst>
          </p:cNvPr>
          <p:cNvCxnSpPr>
            <a:stCxn id="54" idx="1"/>
            <a:endCxn id="53" idx="7"/>
          </p:cNvCxnSpPr>
          <p:nvPr/>
        </p:nvCxnSpPr>
        <p:spPr>
          <a:xfrm flipH="1" flipV="1">
            <a:off x="5041631" y="4696046"/>
            <a:ext cx="1287114" cy="3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F97ED62C-14E1-407E-A9B8-B1203080815E}"/>
              </a:ext>
            </a:extLst>
          </p:cNvPr>
          <p:cNvCxnSpPr>
            <a:stCxn id="50" idx="3"/>
            <a:endCxn id="50" idx="5"/>
          </p:cNvCxnSpPr>
          <p:nvPr/>
        </p:nvCxnSpPr>
        <p:spPr>
          <a:xfrm rot="16200000" flipH="1">
            <a:off x="2290754" y="4918466"/>
            <a:ext cx="12700" cy="401041"/>
          </a:xfrm>
          <a:prstGeom prst="curvedConnector3">
            <a:avLst>
              <a:gd name="adj1" fmla="val 24897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BBBA956B-ADB9-4F36-BE19-CDAC2555FB49}"/>
              </a:ext>
            </a:extLst>
          </p:cNvPr>
          <p:cNvCxnSpPr>
            <a:endCxn id="52" idx="7"/>
          </p:cNvCxnSpPr>
          <p:nvPr/>
        </p:nvCxnSpPr>
        <p:spPr>
          <a:xfrm flipV="1">
            <a:off x="3148937" y="4696047"/>
            <a:ext cx="558485" cy="38588"/>
          </a:xfrm>
          <a:prstGeom prst="curvedConnector4">
            <a:avLst>
              <a:gd name="adj1" fmla="val 6659"/>
              <a:gd name="adj2" fmla="val 919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63777CC2-C848-4829-89CB-A991B5CFA730}"/>
              </a:ext>
            </a:extLst>
          </p:cNvPr>
          <p:cNvCxnSpPr>
            <a:stCxn id="54" idx="0"/>
            <a:endCxn id="54" idx="5"/>
          </p:cNvCxnSpPr>
          <p:nvPr/>
        </p:nvCxnSpPr>
        <p:spPr>
          <a:xfrm rot="16200000" flipH="1">
            <a:off x="6374260" y="4802048"/>
            <a:ext cx="510532" cy="200520"/>
          </a:xfrm>
          <a:prstGeom prst="curvedConnector5">
            <a:avLst>
              <a:gd name="adj1" fmla="val -44777"/>
              <a:gd name="adj2" fmla="val 255425"/>
              <a:gd name="adj3" fmla="val 1447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D3A66D2-477C-4232-873B-46103BD11D01}"/>
              </a:ext>
            </a:extLst>
          </p:cNvPr>
          <p:cNvSpPr txBox="1"/>
          <p:nvPr/>
        </p:nvSpPr>
        <p:spPr>
          <a:xfrm>
            <a:off x="2096583" y="5578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4337E7B-57A8-4E3B-A3AB-35236C20FA52}"/>
              </a:ext>
            </a:extLst>
          </p:cNvPr>
          <p:cNvSpPr txBox="1"/>
          <p:nvPr/>
        </p:nvSpPr>
        <p:spPr>
          <a:xfrm>
            <a:off x="2814577" y="4734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C53232D-71C9-41D6-BC02-D8D7FBC23FD0}"/>
              </a:ext>
            </a:extLst>
          </p:cNvPr>
          <p:cNvSpPr txBox="1"/>
          <p:nvPr/>
        </p:nvSpPr>
        <p:spPr>
          <a:xfrm>
            <a:off x="3321780" y="41930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DDFA4CE-7737-4CE0-BD4C-4F27765B5201}"/>
              </a:ext>
            </a:extLst>
          </p:cNvPr>
          <p:cNvSpPr txBox="1"/>
          <p:nvPr/>
        </p:nvSpPr>
        <p:spPr>
          <a:xfrm>
            <a:off x="3917608" y="45473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24C7865-B597-4BDC-BF76-4B712D2ED573}"/>
              </a:ext>
            </a:extLst>
          </p:cNvPr>
          <p:cNvSpPr txBox="1"/>
          <p:nvPr/>
        </p:nvSpPr>
        <p:spPr>
          <a:xfrm>
            <a:off x="4066377" y="53005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D4FDA74-A7CF-4FBB-9981-5A2B24FE5287}"/>
              </a:ext>
            </a:extLst>
          </p:cNvPr>
          <p:cNvSpPr txBox="1"/>
          <p:nvPr/>
        </p:nvSpPr>
        <p:spPr>
          <a:xfrm>
            <a:off x="5582756" y="43686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071FE7B-C63A-457B-82C0-2645A4E765A9}"/>
              </a:ext>
            </a:extLst>
          </p:cNvPr>
          <p:cNvSpPr txBox="1"/>
          <p:nvPr/>
        </p:nvSpPr>
        <p:spPr>
          <a:xfrm>
            <a:off x="5639497" y="51006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C40555F-21E8-48DF-BE21-8C2FD656B158}"/>
              </a:ext>
            </a:extLst>
          </p:cNvPr>
          <p:cNvSpPr txBox="1"/>
          <p:nvPr/>
        </p:nvSpPr>
        <p:spPr>
          <a:xfrm>
            <a:off x="7060557" y="464704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a|b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CB17322-6FC5-456B-A473-BEE1164B998E}"/>
              </a:ext>
            </a:extLst>
          </p:cNvPr>
          <p:cNvSpPr txBox="1"/>
          <p:nvPr/>
        </p:nvSpPr>
        <p:spPr>
          <a:xfrm>
            <a:off x="9521812" y="32645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882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1557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3.2 Given the grammar A -&gt; AA | (A) | ε ,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   1). Describe the language it generates,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   2). Show that it is ambiguous.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E26591-1CCC-4C28-95A5-63208E201ECD}"/>
              </a:ext>
            </a:extLst>
          </p:cNvPr>
          <p:cNvSpPr/>
          <p:nvPr/>
        </p:nvSpPr>
        <p:spPr>
          <a:xfrm>
            <a:off x="731520" y="2404795"/>
            <a:ext cx="10485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altLang="zh-CN" sz="2400" dirty="0"/>
              <a:t>(1)  Generates a string of balanced </a:t>
            </a:r>
            <a:r>
              <a:rPr lang="en-US" altLang="zh-CN" sz="2400" dirty="0" err="1"/>
              <a:t>parenthesis,including</a:t>
            </a:r>
            <a:r>
              <a:rPr lang="en-US" altLang="zh-CN" sz="2400" dirty="0"/>
              <a:t> the empty string.</a:t>
            </a:r>
            <a:endParaRPr lang="zh-CN" altLang="zh-CN" sz="2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35D252A-3B2C-4CAB-A510-82C22013BF2F}"/>
              </a:ext>
            </a:extLst>
          </p:cNvPr>
          <p:cNvSpPr/>
          <p:nvPr/>
        </p:nvSpPr>
        <p:spPr>
          <a:xfrm>
            <a:off x="731520" y="3094691"/>
            <a:ext cx="48397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(2) So the grammar is ambiguous.</a:t>
            </a:r>
            <a:endParaRPr lang="zh-CN" altLang="zh-CN" sz="2400" dirty="0"/>
          </a:p>
          <a:p>
            <a:endParaRPr lang="zh-CN" altLang="en-US" sz="24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7A96BD7-55F0-4FEF-9F7C-DFE4363E1E86}"/>
              </a:ext>
            </a:extLst>
          </p:cNvPr>
          <p:cNvSpPr/>
          <p:nvPr/>
        </p:nvSpPr>
        <p:spPr>
          <a:xfrm>
            <a:off x="3518802" y="3785920"/>
            <a:ext cx="504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800000"/>
                </a:solidFill>
              </a:rPr>
              <a:t>A</a:t>
            </a:r>
            <a:endParaRPr lang="zh-CN" altLang="en-US" sz="2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860944A-056F-439E-8B73-0939D012278F}"/>
              </a:ext>
            </a:extLst>
          </p:cNvPr>
          <p:cNvSpPr/>
          <p:nvPr/>
        </p:nvSpPr>
        <p:spPr>
          <a:xfrm>
            <a:off x="3559442" y="4647397"/>
            <a:ext cx="504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800000"/>
                </a:solidFill>
              </a:rPr>
              <a:t>A</a:t>
            </a:r>
            <a:endParaRPr lang="zh-CN" altLang="en-US" sz="24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02FB3B1-D19F-40BF-B833-B100310AC302}"/>
              </a:ext>
            </a:extLst>
          </p:cNvPr>
          <p:cNvSpPr/>
          <p:nvPr/>
        </p:nvSpPr>
        <p:spPr>
          <a:xfrm>
            <a:off x="2899134" y="4645424"/>
            <a:ext cx="504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800000"/>
                </a:solidFill>
              </a:rPr>
              <a:t>(</a:t>
            </a:r>
            <a:endParaRPr lang="zh-CN" altLang="en-US" sz="2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AAD737E-E92D-4C1B-90E4-61FDCF6FB0AE}"/>
              </a:ext>
            </a:extLst>
          </p:cNvPr>
          <p:cNvSpPr/>
          <p:nvPr/>
        </p:nvSpPr>
        <p:spPr>
          <a:xfrm>
            <a:off x="4362174" y="4659861"/>
            <a:ext cx="504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800000"/>
                </a:solidFill>
              </a:rPr>
              <a:t>)</a:t>
            </a:r>
            <a:endParaRPr lang="zh-CN" altLang="en-US" sz="2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EDCB179-0642-4654-95BB-9D2204FCA004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3771081" y="4247585"/>
            <a:ext cx="40640" cy="39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0367038-7522-43CD-91AB-F0FA992793E7}"/>
              </a:ext>
            </a:extLst>
          </p:cNvPr>
          <p:cNvCxnSpPr>
            <a:endCxn id="33" idx="0"/>
          </p:cNvCxnSpPr>
          <p:nvPr/>
        </p:nvCxnSpPr>
        <p:spPr>
          <a:xfrm flipH="1">
            <a:off x="3151413" y="4165600"/>
            <a:ext cx="408029" cy="47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224598C-8553-4887-8BFF-2E3978D9A1EB}"/>
              </a:ext>
            </a:extLst>
          </p:cNvPr>
          <p:cNvCxnSpPr/>
          <p:nvPr/>
        </p:nvCxnSpPr>
        <p:spPr>
          <a:xfrm>
            <a:off x="3891280" y="4207579"/>
            <a:ext cx="470894" cy="45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D344584-537C-4FF3-BE6E-C3BFD1CF6164}"/>
              </a:ext>
            </a:extLst>
          </p:cNvPr>
          <p:cNvCxnSpPr>
            <a:stCxn id="32" idx="2"/>
          </p:cNvCxnSpPr>
          <p:nvPr/>
        </p:nvCxnSpPr>
        <p:spPr>
          <a:xfrm flipH="1">
            <a:off x="3811720" y="5109062"/>
            <a:ext cx="1" cy="630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528D2B44-DD10-406A-908A-6D8733A9C650}"/>
              </a:ext>
            </a:extLst>
          </p:cNvPr>
          <p:cNvSpPr/>
          <p:nvPr/>
        </p:nvSpPr>
        <p:spPr>
          <a:xfrm>
            <a:off x="3622170" y="5739706"/>
            <a:ext cx="504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800000"/>
                </a:solidFill>
              </a:rPr>
              <a:t>ε</a:t>
            </a:r>
            <a:endParaRPr lang="zh-CN" altLang="en-US" sz="2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E4A7F8F-FB03-48CB-B255-36999FC55FBE}"/>
              </a:ext>
            </a:extLst>
          </p:cNvPr>
          <p:cNvSpPr/>
          <p:nvPr/>
        </p:nvSpPr>
        <p:spPr>
          <a:xfrm>
            <a:off x="6576962" y="3938320"/>
            <a:ext cx="504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800000"/>
                </a:solidFill>
              </a:rPr>
              <a:t>A</a:t>
            </a:r>
            <a:endParaRPr lang="zh-CN" altLang="en-US" sz="24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C80B652-4338-4E5B-954A-BD3F727113A6}"/>
              </a:ext>
            </a:extLst>
          </p:cNvPr>
          <p:cNvSpPr/>
          <p:nvPr/>
        </p:nvSpPr>
        <p:spPr>
          <a:xfrm>
            <a:off x="6617602" y="4799797"/>
            <a:ext cx="504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800000"/>
                </a:solidFill>
              </a:rPr>
              <a:t>A</a:t>
            </a:r>
            <a:endParaRPr lang="zh-CN" altLang="en-US" sz="24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83249D1-766B-4316-9574-5CA7C6C9A10F}"/>
              </a:ext>
            </a:extLst>
          </p:cNvPr>
          <p:cNvSpPr/>
          <p:nvPr/>
        </p:nvSpPr>
        <p:spPr>
          <a:xfrm>
            <a:off x="5957294" y="4797824"/>
            <a:ext cx="504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800000"/>
                </a:solidFill>
              </a:rPr>
              <a:t>(</a:t>
            </a:r>
            <a:endParaRPr lang="zh-CN" altLang="en-US" sz="24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1ACB837-F3DC-422E-ADD9-AF63527CE7F1}"/>
              </a:ext>
            </a:extLst>
          </p:cNvPr>
          <p:cNvSpPr/>
          <p:nvPr/>
        </p:nvSpPr>
        <p:spPr>
          <a:xfrm>
            <a:off x="7420334" y="4812261"/>
            <a:ext cx="504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800000"/>
                </a:solidFill>
              </a:rPr>
              <a:t>)</a:t>
            </a:r>
            <a:endParaRPr lang="zh-CN" altLang="en-US" sz="240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CFC3124-0939-489D-BC54-F8071257FCC3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>
            <a:off x="6829241" y="4399985"/>
            <a:ext cx="40640" cy="39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DE5BE72-49D3-4134-A515-44DBE80A65EE}"/>
              </a:ext>
            </a:extLst>
          </p:cNvPr>
          <p:cNvCxnSpPr>
            <a:endCxn id="46" idx="0"/>
          </p:cNvCxnSpPr>
          <p:nvPr/>
        </p:nvCxnSpPr>
        <p:spPr>
          <a:xfrm flipH="1">
            <a:off x="6209573" y="4318000"/>
            <a:ext cx="408029" cy="47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B89AF7D-7315-4766-8C26-401785292C47}"/>
              </a:ext>
            </a:extLst>
          </p:cNvPr>
          <p:cNvCxnSpPr/>
          <p:nvPr/>
        </p:nvCxnSpPr>
        <p:spPr>
          <a:xfrm>
            <a:off x="6949440" y="4359979"/>
            <a:ext cx="470894" cy="45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E0A4A24-1C74-4836-9F18-3C7107BCD381}"/>
              </a:ext>
            </a:extLst>
          </p:cNvPr>
          <p:cNvCxnSpPr>
            <a:stCxn id="45" idx="2"/>
          </p:cNvCxnSpPr>
          <p:nvPr/>
        </p:nvCxnSpPr>
        <p:spPr>
          <a:xfrm flipH="1">
            <a:off x="6869880" y="5261462"/>
            <a:ext cx="1" cy="630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8D4F72CB-3B06-4EA0-A1D3-6EA9A72DCFC5}"/>
              </a:ext>
            </a:extLst>
          </p:cNvPr>
          <p:cNvSpPr/>
          <p:nvPr/>
        </p:nvSpPr>
        <p:spPr>
          <a:xfrm>
            <a:off x="6680330" y="5892106"/>
            <a:ext cx="504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800000"/>
                </a:solidFill>
              </a:rPr>
              <a:t>ε</a:t>
            </a:r>
            <a:endParaRPr lang="zh-CN" altLang="en-US" sz="24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9EBFC71-BAF3-45EC-834F-815828447C94}"/>
              </a:ext>
            </a:extLst>
          </p:cNvPr>
          <p:cNvSpPr/>
          <p:nvPr/>
        </p:nvSpPr>
        <p:spPr>
          <a:xfrm>
            <a:off x="7196722" y="2983280"/>
            <a:ext cx="504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800000"/>
                </a:solidFill>
              </a:rPr>
              <a:t>A</a:t>
            </a:r>
            <a:endParaRPr lang="zh-CN" altLang="en-US" sz="24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2CE0F4C-BDDD-4292-905F-412A5BBA3172}"/>
              </a:ext>
            </a:extLst>
          </p:cNvPr>
          <p:cNvSpPr/>
          <p:nvPr/>
        </p:nvSpPr>
        <p:spPr>
          <a:xfrm>
            <a:off x="7948562" y="3895557"/>
            <a:ext cx="5045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800000"/>
                </a:solidFill>
              </a:rPr>
              <a:t>A</a:t>
            </a:r>
            <a:endParaRPr lang="zh-CN" altLang="en-US" sz="2400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9EBF280-5D14-43D5-9094-8AA306974328}"/>
              </a:ext>
            </a:extLst>
          </p:cNvPr>
          <p:cNvCxnSpPr/>
          <p:nvPr/>
        </p:nvCxnSpPr>
        <p:spPr>
          <a:xfrm flipH="1">
            <a:off x="6829333" y="3362960"/>
            <a:ext cx="408029" cy="47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98E11D6-BC3A-4700-B184-43E909379C47}"/>
              </a:ext>
            </a:extLst>
          </p:cNvPr>
          <p:cNvCxnSpPr/>
          <p:nvPr/>
        </p:nvCxnSpPr>
        <p:spPr>
          <a:xfrm>
            <a:off x="7569200" y="3404939"/>
            <a:ext cx="470894" cy="45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532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altLang="zh-CN" sz="2800" dirty="0">
                <a:solidFill>
                  <a:srgbClr val="800000"/>
                </a:solidFill>
              </a:rPr>
              <a:t>3.3Given the grammar:</a:t>
            </a:r>
          </a:p>
          <a:p>
            <a:pPr marL="0" indent="0">
              <a:buFontTx/>
              <a:buNone/>
            </a:pPr>
            <a:r>
              <a:rPr lang="en-US" altLang="zh-CN" sz="2800" dirty="0">
                <a:solidFill>
                  <a:srgbClr val="800000"/>
                </a:solidFill>
              </a:rPr>
              <a:t>Write down </a:t>
            </a:r>
            <a:r>
              <a:rPr lang="en-US" altLang="zh-CN" sz="2800" dirty="0">
                <a:solidFill>
                  <a:srgbClr val="800000"/>
                </a:solidFill>
                <a:highlight>
                  <a:srgbClr val="FFFF00"/>
                </a:highlight>
              </a:rPr>
              <a:t>leftmost derivation</a:t>
            </a:r>
            <a:r>
              <a:rPr lang="en-US" altLang="zh-CN" sz="2800" dirty="0">
                <a:solidFill>
                  <a:srgbClr val="800000"/>
                </a:solidFill>
              </a:rPr>
              <a:t>, parse trees, and </a:t>
            </a:r>
            <a:r>
              <a:rPr lang="en-US" altLang="zh-CN" sz="2800" dirty="0" err="1">
                <a:solidFill>
                  <a:srgbClr val="800000"/>
                </a:solidFill>
              </a:rPr>
              <a:t>absctract</a:t>
            </a:r>
            <a:r>
              <a:rPr lang="en-US" altLang="zh-CN" sz="2800" dirty="0">
                <a:solidFill>
                  <a:srgbClr val="800000"/>
                </a:solidFill>
              </a:rPr>
              <a:t> syntax trees for the following expressions: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96D0EAE-B9BD-42C4-958F-9370894AB024}"/>
              </a:ext>
            </a:extLst>
          </p:cNvPr>
          <p:cNvSpPr/>
          <p:nvPr/>
        </p:nvSpPr>
        <p:spPr>
          <a:xfrm>
            <a:off x="582885" y="3825875"/>
            <a:ext cx="18758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lvl="1" indent="0">
              <a:buFontTx/>
              <a:buNone/>
            </a:pPr>
            <a:r>
              <a:rPr lang="en-US" altLang="zh-CN" sz="2000" dirty="0"/>
              <a:t>(a) 3+4*5-6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B5D866-F718-4C17-9E72-3D9984FA6138}"/>
              </a:ext>
            </a:extLst>
          </p:cNvPr>
          <p:cNvSpPr/>
          <p:nvPr/>
        </p:nvSpPr>
        <p:spPr>
          <a:xfrm>
            <a:off x="4277360" y="2020950"/>
            <a:ext cx="7467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altLang="zh-CN" dirty="0"/>
              <a:t>The leftmost derivations for the expression</a:t>
            </a:r>
            <a:endParaRPr lang="zh-CN" altLang="zh-CN" dirty="0"/>
          </a:p>
          <a:p>
            <a:pPr marL="0" indent="0">
              <a:buFontTx/>
              <a:buNone/>
            </a:pPr>
            <a:r>
              <a:rPr lang="en-US" altLang="zh-CN" dirty="0"/>
              <a:t>3+4*5-6;</a:t>
            </a:r>
            <a:endParaRPr lang="zh-CN" altLang="zh-CN" dirty="0"/>
          </a:p>
          <a:p>
            <a:pPr marL="0" indent="0">
              <a:buFontTx/>
              <a:buNone/>
            </a:pPr>
            <a:r>
              <a:rPr lang="en-US" altLang="zh-CN" dirty="0"/>
              <a:t>exp=&gt; exp </a:t>
            </a:r>
            <a:r>
              <a:rPr lang="en-US" altLang="zh-CN" dirty="0" err="1"/>
              <a:t>addop</a:t>
            </a:r>
            <a:r>
              <a:rPr lang="en-US" altLang="zh-CN" dirty="0"/>
              <a:t> term </a:t>
            </a:r>
          </a:p>
          <a:p>
            <a:pPr marL="0" indent="0">
              <a:buFontTx/>
              <a:buNone/>
            </a:pPr>
            <a:r>
              <a:rPr lang="en-US" altLang="zh-CN" dirty="0"/>
              <a:t>=&gt;exp </a:t>
            </a:r>
            <a:r>
              <a:rPr lang="en-US" altLang="zh-CN" dirty="0" err="1"/>
              <a:t>addop</a:t>
            </a:r>
            <a:r>
              <a:rPr lang="en-US" altLang="zh-CN" dirty="0"/>
              <a:t> term </a:t>
            </a:r>
            <a:r>
              <a:rPr lang="en-US" altLang="zh-CN" dirty="0" err="1"/>
              <a:t>addop</a:t>
            </a:r>
            <a:r>
              <a:rPr lang="en-US" altLang="zh-CN" dirty="0"/>
              <a:t> term</a:t>
            </a:r>
            <a:endParaRPr lang="zh-CN" altLang="zh-CN" dirty="0"/>
          </a:p>
          <a:p>
            <a:pPr marL="0" indent="0">
              <a:buFontTx/>
              <a:buNone/>
            </a:pPr>
            <a:r>
              <a:rPr lang="en-US" altLang="zh-CN" dirty="0"/>
              <a:t>=&gt;term </a:t>
            </a:r>
            <a:r>
              <a:rPr lang="en-US" altLang="zh-CN" dirty="0" err="1"/>
              <a:t>addop</a:t>
            </a:r>
            <a:r>
              <a:rPr lang="en-US" altLang="zh-CN" dirty="0"/>
              <a:t> term </a:t>
            </a:r>
            <a:r>
              <a:rPr lang="en-US" altLang="zh-CN" dirty="0" err="1"/>
              <a:t>addop</a:t>
            </a:r>
            <a:r>
              <a:rPr lang="en-US" altLang="zh-CN" dirty="0"/>
              <a:t> term </a:t>
            </a:r>
          </a:p>
          <a:p>
            <a:pPr marL="0" indent="0">
              <a:buFontTx/>
              <a:buNone/>
            </a:pPr>
            <a:r>
              <a:rPr lang="en-US" altLang="zh-CN" dirty="0"/>
              <a:t>=&gt;factor </a:t>
            </a:r>
            <a:r>
              <a:rPr lang="en-US" altLang="zh-CN" dirty="0" err="1"/>
              <a:t>addop</a:t>
            </a:r>
            <a:r>
              <a:rPr lang="en-US" altLang="zh-CN" dirty="0"/>
              <a:t> term </a:t>
            </a:r>
            <a:r>
              <a:rPr lang="en-US" altLang="zh-CN" dirty="0" err="1"/>
              <a:t>addop</a:t>
            </a:r>
            <a:r>
              <a:rPr lang="en-US" altLang="zh-CN" dirty="0"/>
              <a:t> term</a:t>
            </a:r>
            <a:endParaRPr lang="zh-CN" altLang="zh-CN" dirty="0"/>
          </a:p>
          <a:p>
            <a:pPr marL="0" indent="0">
              <a:buFontTx/>
              <a:buNone/>
            </a:pPr>
            <a:r>
              <a:rPr lang="en-US" altLang="zh-CN" dirty="0"/>
              <a:t>=&gt;3 </a:t>
            </a:r>
            <a:r>
              <a:rPr lang="en-US" altLang="zh-CN" dirty="0" err="1"/>
              <a:t>addop</a:t>
            </a:r>
            <a:r>
              <a:rPr lang="en-US" altLang="zh-CN" dirty="0"/>
              <a:t> </a:t>
            </a:r>
            <a:r>
              <a:rPr lang="en-US" altLang="zh-CN" dirty="0" err="1"/>
              <a:t>trem</a:t>
            </a:r>
            <a:r>
              <a:rPr lang="en-US" altLang="zh-CN" dirty="0"/>
              <a:t> </a:t>
            </a:r>
            <a:r>
              <a:rPr lang="en-US" altLang="zh-CN" dirty="0" err="1"/>
              <a:t>addop</a:t>
            </a:r>
            <a:r>
              <a:rPr lang="en-US" altLang="zh-CN" dirty="0"/>
              <a:t> term </a:t>
            </a:r>
          </a:p>
          <a:p>
            <a:pPr marL="0" indent="0">
              <a:buFontTx/>
              <a:buNone/>
            </a:pPr>
            <a:r>
              <a:rPr lang="en-US" altLang="zh-CN" dirty="0"/>
              <a:t>=&gt; 3+term </a:t>
            </a:r>
            <a:r>
              <a:rPr lang="en-US" altLang="zh-CN" dirty="0" err="1"/>
              <a:t>addop</a:t>
            </a:r>
            <a:r>
              <a:rPr lang="en-US" altLang="zh-CN" dirty="0"/>
              <a:t> term</a:t>
            </a:r>
            <a:endParaRPr lang="zh-CN" altLang="zh-CN" dirty="0"/>
          </a:p>
          <a:p>
            <a:pPr marL="0" indent="0">
              <a:buFontTx/>
              <a:buNone/>
            </a:pPr>
            <a:r>
              <a:rPr lang="en-US" altLang="zh-CN" dirty="0"/>
              <a:t>=&gt;3 + term </a:t>
            </a:r>
            <a:r>
              <a:rPr lang="en-US" altLang="zh-CN" dirty="0" err="1"/>
              <a:t>mulop</a:t>
            </a:r>
            <a:r>
              <a:rPr lang="en-US" altLang="zh-CN" dirty="0"/>
              <a:t> factor </a:t>
            </a:r>
            <a:r>
              <a:rPr lang="en-US" altLang="zh-CN" dirty="0" err="1"/>
              <a:t>addop</a:t>
            </a:r>
            <a:r>
              <a:rPr lang="en-US" altLang="zh-CN" dirty="0"/>
              <a:t> term </a:t>
            </a:r>
          </a:p>
          <a:p>
            <a:pPr marL="0" indent="0">
              <a:buFontTx/>
              <a:buNone/>
            </a:pPr>
            <a:r>
              <a:rPr lang="en-US" altLang="zh-CN" dirty="0"/>
              <a:t>=&gt;3 + factor </a:t>
            </a:r>
            <a:r>
              <a:rPr lang="en-US" altLang="zh-CN" dirty="0" err="1"/>
              <a:t>mulop</a:t>
            </a:r>
            <a:r>
              <a:rPr lang="en-US" altLang="zh-CN" dirty="0"/>
              <a:t> factor </a:t>
            </a:r>
            <a:r>
              <a:rPr lang="en-US" altLang="zh-CN" dirty="0" err="1"/>
              <a:t>addop</a:t>
            </a:r>
            <a:r>
              <a:rPr lang="en-US" altLang="zh-CN" dirty="0"/>
              <a:t> term</a:t>
            </a:r>
            <a:endParaRPr lang="zh-CN" altLang="zh-CN" dirty="0"/>
          </a:p>
          <a:p>
            <a:r>
              <a:rPr lang="en-US" altLang="zh-CN" dirty="0"/>
              <a:t>=&gt; 3 + 4 </a:t>
            </a:r>
            <a:r>
              <a:rPr lang="en-US" altLang="zh-CN" dirty="0" err="1"/>
              <a:t>mulop</a:t>
            </a:r>
            <a:r>
              <a:rPr lang="en-US" altLang="zh-CN" dirty="0"/>
              <a:t> factor </a:t>
            </a:r>
            <a:r>
              <a:rPr lang="en-US" altLang="zh-CN" dirty="0" err="1"/>
              <a:t>addop</a:t>
            </a:r>
            <a:r>
              <a:rPr lang="en-US" altLang="zh-CN" dirty="0"/>
              <a:t> term </a:t>
            </a:r>
          </a:p>
          <a:p>
            <a:r>
              <a:rPr lang="en-US" altLang="zh-CN" dirty="0"/>
              <a:t>=&gt;3 + 4*factor </a:t>
            </a:r>
            <a:r>
              <a:rPr lang="en-US" altLang="zh-CN" dirty="0" err="1"/>
              <a:t>addop</a:t>
            </a:r>
            <a:r>
              <a:rPr lang="en-US" altLang="zh-CN" dirty="0"/>
              <a:t> term</a:t>
            </a:r>
            <a:endParaRPr lang="zh-CN" altLang="zh-CN" dirty="0"/>
          </a:p>
          <a:p>
            <a:pPr marL="0" indent="0">
              <a:buFontTx/>
              <a:buNone/>
            </a:pPr>
            <a:r>
              <a:rPr lang="en-US" altLang="zh-CN" dirty="0"/>
              <a:t>=&gt;3 + 4*5 </a:t>
            </a:r>
            <a:r>
              <a:rPr lang="en-US" altLang="zh-CN" dirty="0" err="1"/>
              <a:t>addop</a:t>
            </a:r>
            <a:r>
              <a:rPr lang="en-US" altLang="zh-CN" dirty="0"/>
              <a:t> term </a:t>
            </a:r>
          </a:p>
          <a:p>
            <a:pPr marL="0" indent="0">
              <a:buFontTx/>
              <a:buNone/>
            </a:pPr>
            <a:r>
              <a:rPr lang="en-US" altLang="zh-CN" dirty="0"/>
              <a:t>=&gt;3 + 4*5 –term</a:t>
            </a:r>
            <a:endParaRPr lang="zh-CN" altLang="zh-CN" dirty="0"/>
          </a:p>
          <a:p>
            <a:pPr marL="0" indent="0">
              <a:buFontTx/>
              <a:buNone/>
            </a:pPr>
            <a:r>
              <a:rPr lang="en-US" altLang="zh-CN" dirty="0"/>
              <a:t>=&gt;3 + 4*5- factor </a:t>
            </a:r>
          </a:p>
          <a:p>
            <a:pPr marL="0" indent="0">
              <a:buFontTx/>
              <a:buNone/>
            </a:pPr>
            <a:r>
              <a:rPr lang="en-US" altLang="zh-CN" dirty="0"/>
              <a:t>=&gt; 3 + 4*5-6;</a:t>
            </a:r>
            <a:endParaRPr lang="zh-CN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88E5CE4-3B4E-4280-B416-C423E0792EAD}"/>
              </a:ext>
            </a:extLst>
          </p:cNvPr>
          <p:cNvSpPr/>
          <p:nvPr/>
        </p:nvSpPr>
        <p:spPr>
          <a:xfrm>
            <a:off x="254000" y="202095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FontTx/>
              <a:buNone/>
            </a:pPr>
            <a:r>
              <a:rPr lang="en-US" altLang="zh-CN" dirty="0"/>
              <a:t>exp → exp </a:t>
            </a:r>
            <a:r>
              <a:rPr lang="en-US" altLang="zh-CN" dirty="0" err="1"/>
              <a:t>addop</a:t>
            </a:r>
            <a:r>
              <a:rPr lang="en-US" altLang="zh-CN" dirty="0"/>
              <a:t> term | term</a:t>
            </a:r>
          </a:p>
          <a:p>
            <a:pPr marL="0" indent="0">
              <a:buFontTx/>
              <a:buNone/>
            </a:pPr>
            <a:r>
              <a:rPr lang="en-US" altLang="zh-CN" dirty="0" err="1"/>
              <a:t>addop</a:t>
            </a:r>
            <a:r>
              <a:rPr lang="en-US" altLang="zh-CN" dirty="0"/>
              <a:t> → + | -</a:t>
            </a:r>
          </a:p>
          <a:p>
            <a:pPr marL="0" indent="0">
              <a:buFontTx/>
              <a:buNone/>
            </a:pPr>
            <a:r>
              <a:rPr lang="en-US" altLang="zh-CN" dirty="0"/>
              <a:t>term → term </a:t>
            </a:r>
            <a:r>
              <a:rPr lang="en-US" altLang="zh-CN" dirty="0" err="1"/>
              <a:t>mulop</a:t>
            </a:r>
            <a:r>
              <a:rPr lang="en-US" altLang="zh-CN" dirty="0"/>
              <a:t> factor | factor</a:t>
            </a:r>
          </a:p>
          <a:p>
            <a:pPr marL="0" indent="0">
              <a:buFontTx/>
              <a:buNone/>
            </a:pPr>
            <a:r>
              <a:rPr lang="en-US" altLang="zh-CN" dirty="0" err="1"/>
              <a:t>mulop</a:t>
            </a:r>
            <a:r>
              <a:rPr lang="en-US" altLang="zh-CN" dirty="0"/>
              <a:t> → *</a:t>
            </a:r>
          </a:p>
          <a:p>
            <a:pPr marL="0" indent="0">
              <a:buFontTx/>
              <a:buNone/>
            </a:pPr>
            <a:r>
              <a:rPr lang="en-US" altLang="zh-CN" dirty="0"/>
              <a:t>factor → (exp) | factor</a:t>
            </a:r>
          </a:p>
        </p:txBody>
      </p:sp>
    </p:spTree>
    <p:extLst>
      <p:ext uri="{BB962C8B-B14F-4D97-AF65-F5344CB8AC3E}">
        <p14:creationId xmlns:p14="http://schemas.microsoft.com/office/powerpoint/2010/main" val="2903564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altLang="zh-CN" sz="2800" dirty="0">
                <a:solidFill>
                  <a:srgbClr val="800000"/>
                </a:solidFill>
              </a:rPr>
              <a:t>3.3Given the grammar:</a:t>
            </a:r>
          </a:p>
          <a:p>
            <a:pPr marL="0" indent="0">
              <a:buFontTx/>
              <a:buNone/>
            </a:pPr>
            <a:r>
              <a:rPr lang="en-US" altLang="zh-CN" dirty="0"/>
              <a:t>exp → exp </a:t>
            </a:r>
            <a:r>
              <a:rPr lang="en-US" altLang="zh-CN" dirty="0" err="1"/>
              <a:t>addop</a:t>
            </a:r>
            <a:r>
              <a:rPr lang="en-US" altLang="zh-CN" dirty="0"/>
              <a:t> term | term</a:t>
            </a:r>
          </a:p>
          <a:p>
            <a:pPr marL="0" indent="0">
              <a:buFontTx/>
              <a:buNone/>
            </a:pPr>
            <a:r>
              <a:rPr lang="en-US" altLang="zh-CN" dirty="0" err="1"/>
              <a:t>addop</a:t>
            </a:r>
            <a:r>
              <a:rPr lang="en-US" altLang="zh-CN" dirty="0"/>
              <a:t> → + | -</a:t>
            </a:r>
          </a:p>
          <a:p>
            <a:pPr marL="0" indent="0">
              <a:buFontTx/>
              <a:buNone/>
            </a:pPr>
            <a:r>
              <a:rPr lang="en-US" altLang="zh-CN" dirty="0"/>
              <a:t>term → term </a:t>
            </a:r>
            <a:r>
              <a:rPr lang="en-US" altLang="zh-CN" dirty="0" err="1"/>
              <a:t>mulop</a:t>
            </a:r>
            <a:r>
              <a:rPr lang="en-US" altLang="zh-CN" dirty="0"/>
              <a:t> factor | factor</a:t>
            </a:r>
          </a:p>
          <a:p>
            <a:pPr marL="0" indent="0">
              <a:buFontTx/>
              <a:buNone/>
            </a:pPr>
            <a:r>
              <a:rPr lang="en-US" altLang="zh-CN" dirty="0" err="1"/>
              <a:t>mulop</a:t>
            </a:r>
            <a:r>
              <a:rPr lang="en-US" altLang="zh-CN" dirty="0"/>
              <a:t> → *</a:t>
            </a:r>
          </a:p>
          <a:p>
            <a:pPr marL="0" indent="0">
              <a:buFontTx/>
              <a:buNone/>
            </a:pPr>
            <a:r>
              <a:rPr lang="en-US" altLang="zh-CN" dirty="0"/>
              <a:t>factor → (exp) | factor</a:t>
            </a:r>
          </a:p>
        </p:txBody>
      </p:sp>
      <p:pic>
        <p:nvPicPr>
          <p:cNvPr id="6" name="图片 4">
            <a:extLst>
              <a:ext uri="{FF2B5EF4-FFF2-40B4-BE49-F238E27FC236}">
                <a16:creationId xmlns:a16="http://schemas.microsoft.com/office/drawing/2014/main" id="{DC9F5BA9-40F8-4202-AF99-1E9BC3A4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944880"/>
            <a:ext cx="5273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E8C5BB57-FBF3-46F0-A28E-0492AAC5CA1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94880" y="1243947"/>
            <a:ext cx="32385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72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altLang="zh-CN" sz="2800" dirty="0">
                <a:solidFill>
                  <a:srgbClr val="800000"/>
                </a:solidFill>
              </a:rPr>
              <a:t>3.3Given the grammar:</a:t>
            </a:r>
          </a:p>
          <a:p>
            <a:pPr marL="0" indent="0">
              <a:buFontTx/>
              <a:buNone/>
            </a:pPr>
            <a:r>
              <a:rPr lang="en-US" altLang="zh-CN" dirty="0"/>
              <a:t>exp → exp </a:t>
            </a:r>
            <a:r>
              <a:rPr lang="en-US" altLang="zh-CN" dirty="0" err="1"/>
              <a:t>addop</a:t>
            </a:r>
            <a:r>
              <a:rPr lang="en-US" altLang="zh-CN" dirty="0"/>
              <a:t> term | term</a:t>
            </a:r>
          </a:p>
          <a:p>
            <a:pPr marL="0" indent="0">
              <a:buFontTx/>
              <a:buNone/>
            </a:pPr>
            <a:r>
              <a:rPr lang="en-US" altLang="zh-CN" dirty="0" err="1"/>
              <a:t>addop</a:t>
            </a:r>
            <a:r>
              <a:rPr lang="en-US" altLang="zh-CN" dirty="0"/>
              <a:t> → + | -</a:t>
            </a:r>
          </a:p>
          <a:p>
            <a:pPr marL="0" indent="0">
              <a:buFontTx/>
              <a:buNone/>
            </a:pPr>
            <a:r>
              <a:rPr lang="en-US" altLang="zh-CN" dirty="0"/>
              <a:t>term → term </a:t>
            </a:r>
            <a:r>
              <a:rPr lang="en-US" altLang="zh-CN" dirty="0" err="1"/>
              <a:t>mulop</a:t>
            </a:r>
            <a:r>
              <a:rPr lang="en-US" altLang="zh-CN" dirty="0"/>
              <a:t> factor | factor</a:t>
            </a:r>
          </a:p>
          <a:p>
            <a:pPr marL="0" indent="0">
              <a:buFontTx/>
              <a:buNone/>
            </a:pPr>
            <a:r>
              <a:rPr lang="en-US" altLang="zh-CN" dirty="0" err="1"/>
              <a:t>mulop</a:t>
            </a:r>
            <a:r>
              <a:rPr lang="en-US" altLang="zh-CN" dirty="0"/>
              <a:t> → *</a:t>
            </a:r>
          </a:p>
          <a:p>
            <a:pPr marL="0" indent="0">
              <a:buFontTx/>
              <a:buNone/>
            </a:pPr>
            <a:r>
              <a:rPr lang="en-US" altLang="zh-CN" dirty="0"/>
              <a:t>factor → (exp) | factor</a:t>
            </a:r>
          </a:p>
          <a:p>
            <a:pPr marL="0" indent="0">
              <a:buFontTx/>
              <a:buNone/>
            </a:pPr>
            <a:r>
              <a:rPr lang="en-US" altLang="zh-CN" sz="2800" dirty="0">
                <a:solidFill>
                  <a:srgbClr val="800000"/>
                </a:solidFill>
              </a:rPr>
              <a:t>Write down leftmost derivation, parse trees, and </a:t>
            </a:r>
            <a:r>
              <a:rPr lang="en-US" altLang="zh-CN" sz="2800" dirty="0" err="1">
                <a:solidFill>
                  <a:srgbClr val="800000"/>
                </a:solidFill>
              </a:rPr>
              <a:t>absctract</a:t>
            </a:r>
            <a:r>
              <a:rPr lang="en-US" altLang="zh-CN" sz="2800" dirty="0">
                <a:solidFill>
                  <a:srgbClr val="800000"/>
                </a:solidFill>
              </a:rPr>
              <a:t> syntax trees for the following expressions: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96D0EAE-B9BD-42C4-958F-9370894AB024}"/>
              </a:ext>
            </a:extLst>
          </p:cNvPr>
          <p:cNvSpPr/>
          <p:nvPr/>
        </p:nvSpPr>
        <p:spPr>
          <a:xfrm>
            <a:off x="405561" y="3528814"/>
            <a:ext cx="2045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lvl="1" indent="0">
              <a:buFontTx/>
              <a:buNone/>
            </a:pPr>
            <a:r>
              <a:rPr lang="en-US" altLang="zh-CN" sz="2000" dirty="0"/>
              <a:t>(b) 3*(4-5+6)</a:t>
            </a:r>
            <a:endParaRPr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6E013E-1D46-4F01-BC12-235235832D1C}"/>
              </a:ext>
            </a:extLst>
          </p:cNvPr>
          <p:cNvSpPr/>
          <p:nvPr/>
        </p:nvSpPr>
        <p:spPr>
          <a:xfrm>
            <a:off x="405560" y="4318556"/>
            <a:ext cx="2045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lvl="1" indent="0">
              <a:buFontTx/>
              <a:buNone/>
            </a:pPr>
            <a:r>
              <a:rPr lang="en-US" altLang="zh-CN" sz="2000" dirty="0"/>
              <a:t>(c) 3-(4+5*6)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327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altLang="zh-CN" sz="2800" dirty="0">
                <a:solidFill>
                  <a:srgbClr val="800000"/>
                </a:solidFill>
              </a:rPr>
              <a:t>3.3The following grammar generates all regular expressions over </a:t>
            </a:r>
          </a:p>
          <a:p>
            <a:pPr marL="0" indent="0">
              <a:buFontTx/>
              <a:buNone/>
            </a:pPr>
            <a:r>
              <a:rPr lang="en-US" altLang="zh-CN" sz="2800" dirty="0">
                <a:solidFill>
                  <a:srgbClr val="800000"/>
                </a:solidFill>
              </a:rPr>
              <a:t>the alphabet of letters (we have used quotes to surround </a:t>
            </a:r>
          </a:p>
          <a:p>
            <a:pPr marL="0" indent="0">
              <a:buFontTx/>
              <a:buNone/>
            </a:pPr>
            <a:r>
              <a:rPr lang="en-US" altLang="zh-CN" sz="2800" dirty="0" err="1">
                <a:solidFill>
                  <a:srgbClr val="800000"/>
                </a:solidFill>
              </a:rPr>
              <a:t>operators,since</a:t>
            </a:r>
            <a:r>
              <a:rPr lang="en-US" altLang="zh-CN" sz="2800" dirty="0">
                <a:solidFill>
                  <a:srgbClr val="800000"/>
                </a:solidFill>
              </a:rPr>
              <a:t> the vertical bar is an operator as well as a </a:t>
            </a:r>
          </a:p>
          <a:p>
            <a:pPr marL="0" indent="0">
              <a:buFontTx/>
              <a:buNone/>
            </a:pPr>
            <a:r>
              <a:rPr lang="en-US" altLang="zh-CN" sz="2800" dirty="0" err="1">
                <a:solidFill>
                  <a:srgbClr val="800000"/>
                </a:solidFill>
              </a:rPr>
              <a:t>metasymbol</a:t>
            </a:r>
            <a:r>
              <a:rPr lang="en-US" altLang="zh-CN" sz="2800" dirty="0">
                <a:solidFill>
                  <a:srgbClr val="800000"/>
                </a:solidFill>
              </a:rPr>
              <a:t>):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6EA244-CA38-4A04-9594-06A874CC5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" y="2391727"/>
            <a:ext cx="3905250" cy="25622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42A8545-0A22-4ECD-892C-2BD309165377}"/>
              </a:ext>
            </a:extLst>
          </p:cNvPr>
          <p:cNvSpPr/>
          <p:nvPr/>
        </p:nvSpPr>
        <p:spPr>
          <a:xfrm>
            <a:off x="4588512" y="227369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a.Give a derivation for the regular expression </a:t>
            </a:r>
            <a:r>
              <a:rPr lang="zh-CN" altLang="en-US" sz="2400" dirty="0">
                <a:solidFill>
                  <a:srgbClr val="0070C0"/>
                </a:solidFill>
              </a:rPr>
              <a:t>(ab|b)* </a:t>
            </a:r>
            <a:r>
              <a:rPr lang="zh-CN" altLang="en-US" sz="2400" dirty="0"/>
              <a:t>using this grammar.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47F40F-A941-40AA-8FFA-AD804DA7885F}"/>
              </a:ext>
            </a:extLst>
          </p:cNvPr>
          <p:cNvSpPr/>
          <p:nvPr/>
        </p:nvSpPr>
        <p:spPr>
          <a:xfrm>
            <a:off x="4419600" y="3753308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FontTx/>
              <a:buNone/>
            </a:pPr>
            <a:r>
              <a:rPr lang="en-US" altLang="zh-CN" sz="2800" dirty="0" err="1"/>
              <a:t>rexp</a:t>
            </a:r>
            <a:r>
              <a:rPr lang="en-US" altLang="zh-CN" sz="2800" dirty="0"/>
              <a:t>=&gt;</a:t>
            </a:r>
            <a:r>
              <a:rPr lang="en-US" altLang="zh-CN" sz="2800" dirty="0" err="1"/>
              <a:t>rexp</a:t>
            </a:r>
            <a:r>
              <a:rPr lang="en-US" altLang="zh-CN" sz="2800" dirty="0"/>
              <a:t>*=&gt;(</a:t>
            </a:r>
            <a:r>
              <a:rPr lang="en-US" altLang="zh-CN" sz="2800" dirty="0" err="1"/>
              <a:t>rexp</a:t>
            </a:r>
            <a:r>
              <a:rPr lang="en-US" altLang="zh-CN" sz="2800" dirty="0"/>
              <a:t>)*=&gt;(</a:t>
            </a:r>
            <a:r>
              <a:rPr lang="en-US" altLang="zh-CN" sz="2800" dirty="0" err="1"/>
              <a:t>rexp|rexp</a:t>
            </a:r>
            <a:r>
              <a:rPr lang="en-US" altLang="zh-CN" sz="2800" dirty="0"/>
              <a:t>)*</a:t>
            </a:r>
            <a:endParaRPr lang="zh-CN" altLang="zh-CN" sz="2800" dirty="0"/>
          </a:p>
          <a:p>
            <a:pPr marL="0" indent="0">
              <a:buFontTx/>
              <a:buNone/>
            </a:pPr>
            <a:r>
              <a:rPr lang="en-US" altLang="zh-CN" sz="2800" dirty="0"/>
              <a:t>=&gt;(</a:t>
            </a:r>
            <a:r>
              <a:rPr lang="en-US" altLang="zh-CN" sz="2800" dirty="0" err="1"/>
              <a:t>rexp</a:t>
            </a:r>
            <a:r>
              <a:rPr lang="en-US" altLang="zh-CN" sz="2800" dirty="0"/>
              <a:t> </a:t>
            </a:r>
            <a:r>
              <a:rPr lang="en-US" altLang="zh-CN" sz="2800" dirty="0" err="1"/>
              <a:t>rexp|rexp</a:t>
            </a:r>
            <a:r>
              <a:rPr lang="en-US" altLang="zh-CN" sz="2800" dirty="0"/>
              <a:t>)*=&gt;(a </a:t>
            </a:r>
            <a:r>
              <a:rPr lang="en-US" altLang="zh-CN" sz="2800" dirty="0" err="1"/>
              <a:t>rexp|rexp</a:t>
            </a:r>
            <a:r>
              <a:rPr lang="en-US" altLang="zh-CN" sz="2800" dirty="0"/>
              <a:t>)*</a:t>
            </a:r>
            <a:endParaRPr lang="zh-CN" altLang="zh-CN" sz="2800" dirty="0"/>
          </a:p>
          <a:p>
            <a:pPr marL="0" indent="0">
              <a:buFontTx/>
              <a:buNone/>
            </a:pPr>
            <a:r>
              <a:rPr lang="en-US" altLang="zh-CN" sz="2800" dirty="0"/>
              <a:t>=&gt;(</a:t>
            </a:r>
            <a:r>
              <a:rPr lang="en-US" altLang="zh-CN" sz="2800" dirty="0" err="1"/>
              <a:t>ab|rexp</a:t>
            </a:r>
            <a:r>
              <a:rPr lang="en-US" altLang="zh-CN" sz="2800" dirty="0"/>
              <a:t>)*=&gt;(</a:t>
            </a:r>
            <a:r>
              <a:rPr lang="en-US" altLang="zh-CN" sz="2800" dirty="0" err="1"/>
              <a:t>ab|b</a:t>
            </a:r>
            <a:r>
              <a:rPr lang="en-US" altLang="zh-CN" sz="2800" dirty="0"/>
              <a:t>)*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84151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altLang="zh-CN" sz="2800" dirty="0">
                <a:solidFill>
                  <a:srgbClr val="800000"/>
                </a:solidFill>
              </a:rPr>
              <a:t>3.3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6EA244-CA38-4A04-9594-06A874CC5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" y="1223415"/>
            <a:ext cx="3905250" cy="25622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42A8545-0A22-4ECD-892C-2BD309165377}"/>
              </a:ext>
            </a:extLst>
          </p:cNvPr>
          <p:cNvSpPr/>
          <p:nvPr/>
        </p:nvSpPr>
        <p:spPr>
          <a:xfrm>
            <a:off x="4419600" y="122341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err="1"/>
              <a:t>b.Show</a:t>
            </a:r>
            <a:r>
              <a:rPr lang="en-US" altLang="zh-CN" sz="2400" dirty="0"/>
              <a:t> that this grammar is ambiguous.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47F40F-A941-40AA-8FFA-AD804DA7885F}"/>
              </a:ext>
            </a:extLst>
          </p:cNvPr>
          <p:cNvSpPr/>
          <p:nvPr/>
        </p:nvSpPr>
        <p:spPr>
          <a:xfrm>
            <a:off x="4338320" y="211754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Parse trees of  </a:t>
            </a:r>
            <a:r>
              <a:rPr lang="en-US" altLang="zh-CN" sz="2800" dirty="0" err="1"/>
              <a:t>ab|b</a:t>
            </a:r>
            <a:r>
              <a:rPr lang="en-US" altLang="zh-CN" sz="2800" dirty="0"/>
              <a:t>:</a:t>
            </a:r>
            <a:endParaRPr lang="zh-CN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821615-69BF-499B-ABA1-D054E1044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157" y="3099676"/>
            <a:ext cx="3209925" cy="290512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20ABC46-42CE-4DE2-87DD-F8F1753E7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350" y="3073236"/>
            <a:ext cx="32385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36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altLang="zh-CN" sz="2800" dirty="0">
                <a:solidFill>
                  <a:srgbClr val="800000"/>
                </a:solidFill>
              </a:rPr>
              <a:t>3.3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6EA244-CA38-4A04-9594-06A874CC5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" y="1223415"/>
            <a:ext cx="3905250" cy="25622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42A8545-0A22-4ECD-892C-2BD309165377}"/>
              </a:ext>
            </a:extLst>
          </p:cNvPr>
          <p:cNvSpPr/>
          <p:nvPr/>
        </p:nvSpPr>
        <p:spPr>
          <a:xfrm>
            <a:off x="4419600" y="122341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/>
              <a:t>c. Rewrite this grammar to establish the correct </a:t>
            </a:r>
            <a:r>
              <a:rPr lang="en-US" altLang="zh-CN" sz="2400" dirty="0" err="1"/>
              <a:t>precedences</a:t>
            </a:r>
            <a:r>
              <a:rPr lang="en-US" altLang="zh-CN" sz="2400" dirty="0"/>
              <a:t> for the operators.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8761B3-2DE8-49E9-882E-A0189333A4FB}"/>
              </a:ext>
            </a:extLst>
          </p:cNvPr>
          <p:cNvSpPr/>
          <p:nvPr/>
        </p:nvSpPr>
        <p:spPr>
          <a:xfrm>
            <a:off x="4342130" y="2281640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FontTx/>
              <a:buNone/>
            </a:pPr>
            <a:r>
              <a:rPr lang="en-US" altLang="zh-CN" sz="2800" dirty="0" err="1"/>
              <a:t>rexp</a:t>
            </a:r>
            <a:r>
              <a:rPr lang="en-US" altLang="zh-CN" sz="2800" dirty="0"/>
              <a:t> -&gt; </a:t>
            </a:r>
            <a:r>
              <a:rPr lang="en-US" altLang="zh-CN" sz="2800" dirty="0" err="1"/>
              <a:t>rexp</a:t>
            </a:r>
            <a:r>
              <a:rPr lang="en-US" altLang="zh-CN" sz="2800" dirty="0"/>
              <a:t> “|” rexp1  |  rexp1</a:t>
            </a:r>
            <a:endParaRPr lang="zh-CN" altLang="zh-CN" sz="2800" dirty="0"/>
          </a:p>
          <a:p>
            <a:pPr marL="0" indent="0">
              <a:buFontTx/>
              <a:buNone/>
            </a:pPr>
            <a:r>
              <a:rPr lang="en-US" altLang="zh-CN" sz="2800" dirty="0"/>
              <a:t>rexp1 -&gt; rexp1 rexp2 | rexp2</a:t>
            </a:r>
            <a:endParaRPr lang="zh-CN" altLang="zh-CN" sz="2800" dirty="0"/>
          </a:p>
          <a:p>
            <a:pPr marL="0" indent="0">
              <a:buFontTx/>
              <a:buNone/>
            </a:pPr>
            <a:r>
              <a:rPr lang="en-US" altLang="zh-CN" sz="2800" dirty="0"/>
              <a:t>rexp2 -&gt; rexp3 “*” | rexp3</a:t>
            </a:r>
            <a:endParaRPr lang="zh-CN" altLang="zh-CN" sz="2800" dirty="0"/>
          </a:p>
          <a:p>
            <a:pPr marL="0" indent="0">
              <a:buFontTx/>
              <a:buNone/>
            </a:pPr>
            <a:r>
              <a:rPr lang="en-US" altLang="zh-CN" sz="2800" dirty="0"/>
              <a:t>rexp3 -&gt; “(“</a:t>
            </a:r>
            <a:r>
              <a:rPr lang="en-US" altLang="zh-CN" sz="2800" dirty="0" err="1"/>
              <a:t>rexp</a:t>
            </a:r>
            <a:r>
              <a:rPr lang="en-US" altLang="zh-CN" sz="2800" dirty="0"/>
              <a:t>”)” | letter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4F616E-BBA9-4D21-85FE-85E450C32189}"/>
              </a:ext>
            </a:extLst>
          </p:cNvPr>
          <p:cNvSpPr/>
          <p:nvPr/>
        </p:nvSpPr>
        <p:spPr>
          <a:xfrm>
            <a:off x="1371600" y="4324750"/>
            <a:ext cx="8747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d.What associativity does your answer in part (c) give to the binary operators? Why?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79DF9D-9C6E-498D-8AA5-C47FC3D416F3}"/>
              </a:ext>
            </a:extLst>
          </p:cNvPr>
          <p:cNvSpPr/>
          <p:nvPr/>
        </p:nvSpPr>
        <p:spPr>
          <a:xfrm>
            <a:off x="1129214" y="5279376"/>
            <a:ext cx="104851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 </a:t>
            </a:r>
            <a:r>
              <a:rPr lang="en-US" altLang="zh-CN" sz="2800" dirty="0"/>
              <a:t>Left</a:t>
            </a:r>
            <a:r>
              <a:rPr lang="zh-CN" altLang="en-US" sz="2800" dirty="0"/>
              <a:t> associativity </a:t>
            </a:r>
            <a:r>
              <a:rPr lang="en-US" altLang="zh-CN" sz="2800" dirty="0"/>
              <a:t>. </a:t>
            </a:r>
          </a:p>
          <a:p>
            <a:r>
              <a:rPr lang="en-US" altLang="zh-CN" sz="2800" dirty="0"/>
              <a:t>A left recursive rule makes its operators associate  on the left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91009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4.8 Consider the grammar: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FA7ABDE-B634-4349-BFEC-CD2C475497D3}"/>
              </a:ext>
            </a:extLst>
          </p:cNvPr>
          <p:cNvSpPr/>
          <p:nvPr/>
        </p:nvSpPr>
        <p:spPr>
          <a:xfrm>
            <a:off x="812800" y="109147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lvl="1" indent="0">
              <a:buFontTx/>
              <a:buNone/>
            </a:pPr>
            <a:r>
              <a:rPr lang="en-US" altLang="zh-CN" dirty="0" err="1"/>
              <a:t>lexp</a:t>
            </a:r>
            <a:r>
              <a:rPr lang="en-US" altLang="zh-CN" dirty="0"/>
              <a:t> → atom | list</a:t>
            </a:r>
          </a:p>
          <a:p>
            <a:pPr marL="400050" lvl="1" indent="0">
              <a:buFontTx/>
              <a:buNone/>
            </a:pPr>
            <a:r>
              <a:rPr lang="en-US" altLang="zh-CN" dirty="0"/>
              <a:t>atom → number | identifier</a:t>
            </a:r>
          </a:p>
          <a:p>
            <a:pPr marL="400050" lvl="1" indent="0">
              <a:buNone/>
            </a:pPr>
            <a:r>
              <a:rPr lang="en-US" altLang="zh-CN" dirty="0"/>
              <a:t>list → (</a:t>
            </a:r>
            <a:r>
              <a:rPr lang="en-US" altLang="zh-CN" dirty="0" err="1"/>
              <a:t>lexp</a:t>
            </a:r>
            <a:r>
              <a:rPr lang="en-US" altLang="zh-CN" dirty="0"/>
              <a:t>-seq)</a:t>
            </a:r>
            <a:endParaRPr lang="zh-CN" altLang="zh-CN" dirty="0"/>
          </a:p>
          <a:p>
            <a:pPr marL="400050" lvl="1" indent="0">
              <a:buFontTx/>
              <a:buNone/>
            </a:pPr>
            <a:r>
              <a:rPr lang="en-US" altLang="zh-CN" dirty="0">
                <a:solidFill>
                  <a:srgbClr val="FF0000"/>
                </a:solidFill>
              </a:rPr>
              <a:t>list-seq → list-seq </a:t>
            </a:r>
            <a:r>
              <a:rPr lang="en-US" altLang="zh-CN" dirty="0" err="1">
                <a:solidFill>
                  <a:srgbClr val="FF0000"/>
                </a:solidFill>
              </a:rPr>
              <a:t>lexp</a:t>
            </a:r>
            <a:r>
              <a:rPr lang="en-US" altLang="zh-CN" dirty="0">
                <a:solidFill>
                  <a:srgbClr val="FF0000"/>
                </a:solidFill>
              </a:rPr>
              <a:t> | </a:t>
            </a:r>
            <a:r>
              <a:rPr lang="en-US" altLang="zh-CN" dirty="0" err="1">
                <a:solidFill>
                  <a:srgbClr val="FF0000"/>
                </a:solidFill>
              </a:rPr>
              <a:t>lexp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46C5A9-95E3-43BC-A12F-6495B77D94AC}"/>
              </a:ext>
            </a:extLst>
          </p:cNvPr>
          <p:cNvSpPr/>
          <p:nvPr/>
        </p:nvSpPr>
        <p:spPr>
          <a:xfrm>
            <a:off x="1168400" y="259800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/>
              <a:t>(1)Remove the left recursion</a:t>
            </a:r>
          </a:p>
          <a:p>
            <a:pPr marL="0" indent="0">
              <a:buNone/>
            </a:pPr>
            <a:r>
              <a:rPr lang="en-US" altLang="zh-CN" sz="2400" dirty="0"/>
              <a:t>Solution:</a:t>
            </a:r>
            <a:endParaRPr lang="zh-CN" altLang="zh-CN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2EC2A1-4415-4B45-AD15-2850C7F6F297}"/>
              </a:ext>
            </a:extLst>
          </p:cNvPr>
          <p:cNvSpPr/>
          <p:nvPr/>
        </p:nvSpPr>
        <p:spPr>
          <a:xfrm>
            <a:off x="1270000" y="364911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lvl="1" indent="0">
              <a:buFontTx/>
              <a:buNone/>
            </a:pPr>
            <a:r>
              <a:rPr lang="en-US" altLang="zh-CN" sz="2800" dirty="0" err="1"/>
              <a:t>lexp</a:t>
            </a:r>
            <a:r>
              <a:rPr lang="en-US" altLang="zh-CN" sz="2800" dirty="0"/>
              <a:t> -&gt; atom | list </a:t>
            </a:r>
            <a:endParaRPr lang="zh-CN" altLang="zh-CN" sz="2800" dirty="0"/>
          </a:p>
          <a:p>
            <a:pPr marL="400050" lvl="1" indent="0">
              <a:buFontTx/>
              <a:buNone/>
            </a:pPr>
            <a:r>
              <a:rPr lang="en-US" altLang="zh-CN" sz="2800" dirty="0"/>
              <a:t>atom -&gt; number | identifier</a:t>
            </a:r>
            <a:endParaRPr lang="zh-CN" altLang="zh-CN" sz="2800" dirty="0"/>
          </a:p>
          <a:p>
            <a:pPr marL="400050" lvl="1" indent="0">
              <a:buFontTx/>
              <a:buNone/>
            </a:pPr>
            <a:r>
              <a:rPr lang="en-US" altLang="zh-CN" sz="2800" dirty="0"/>
              <a:t>list -&gt; (</a:t>
            </a:r>
            <a:r>
              <a:rPr lang="en-US" altLang="zh-CN" sz="2800" dirty="0" err="1"/>
              <a:t>lexp</a:t>
            </a:r>
            <a:r>
              <a:rPr lang="en-US" altLang="zh-CN" sz="2800" dirty="0"/>
              <a:t>-seq)</a:t>
            </a:r>
            <a:endParaRPr lang="zh-CN" altLang="zh-CN" sz="2800" dirty="0"/>
          </a:p>
          <a:p>
            <a:pPr marL="400050" lvl="1" indent="0">
              <a:buFontTx/>
              <a:buNone/>
            </a:pPr>
            <a:r>
              <a:rPr lang="en-US" altLang="zh-CN" sz="2800" dirty="0" err="1">
                <a:solidFill>
                  <a:srgbClr val="FF0000"/>
                </a:solidFill>
              </a:rPr>
              <a:t>lexp</a:t>
            </a:r>
            <a:r>
              <a:rPr lang="en-US" altLang="zh-CN" sz="2800" dirty="0">
                <a:solidFill>
                  <a:srgbClr val="FF0000"/>
                </a:solidFill>
              </a:rPr>
              <a:t>-seq -&gt; </a:t>
            </a:r>
            <a:r>
              <a:rPr lang="en-US" altLang="zh-CN" sz="2800" dirty="0" err="1">
                <a:solidFill>
                  <a:srgbClr val="FF0000"/>
                </a:solidFill>
              </a:rPr>
              <a:t>lexp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lexp</a:t>
            </a:r>
            <a:r>
              <a:rPr lang="en-US" altLang="zh-CN" sz="2800" dirty="0">
                <a:solidFill>
                  <a:srgbClr val="FF0000"/>
                </a:solidFill>
              </a:rPr>
              <a:t>-seq’</a:t>
            </a:r>
            <a:endParaRPr lang="zh-CN" altLang="zh-CN" sz="2800" dirty="0">
              <a:solidFill>
                <a:srgbClr val="FF0000"/>
              </a:solidFill>
            </a:endParaRPr>
          </a:p>
          <a:p>
            <a:pPr marL="400050" lvl="1" indent="0">
              <a:buFontTx/>
              <a:buNone/>
            </a:pPr>
            <a:r>
              <a:rPr lang="en-US" altLang="zh-CN" sz="2800" dirty="0" err="1">
                <a:solidFill>
                  <a:srgbClr val="FF0000"/>
                </a:solidFill>
              </a:rPr>
              <a:t>lexp</a:t>
            </a:r>
            <a:r>
              <a:rPr lang="en-US" altLang="zh-CN" sz="2800" dirty="0">
                <a:solidFill>
                  <a:srgbClr val="FF0000"/>
                </a:solidFill>
              </a:rPr>
              <a:t>-seq’ -&gt; </a:t>
            </a:r>
            <a:r>
              <a:rPr lang="en-US" altLang="zh-CN" sz="2800" dirty="0" err="1">
                <a:solidFill>
                  <a:srgbClr val="FF0000"/>
                </a:solidFill>
              </a:rPr>
              <a:t>lexp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lexp</a:t>
            </a:r>
            <a:r>
              <a:rPr lang="en-US" altLang="zh-CN" sz="2800" dirty="0">
                <a:solidFill>
                  <a:srgbClr val="FF0000"/>
                </a:solidFill>
              </a:rPr>
              <a:t>-seq’ | </a:t>
            </a:r>
            <a:r>
              <a:rPr lang="en-US" altLang="zh-CN" sz="2800" dirty="0">
                <a:solidFill>
                  <a:srgbClr val="FF0000"/>
                </a:solidFill>
                <a:sym typeface="Symbol" pitchFamily="18" charset="2"/>
              </a:rPr>
              <a:t></a:t>
            </a:r>
            <a:endParaRPr lang="zh-CN" altLang="zh-CN" sz="2800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AB7E0E-B2D5-41E3-828C-B3AA29BF2868}"/>
              </a:ext>
            </a:extLst>
          </p:cNvPr>
          <p:cNvSpPr/>
          <p:nvPr/>
        </p:nvSpPr>
        <p:spPr>
          <a:xfrm>
            <a:off x="6764064" y="1460807"/>
            <a:ext cx="1893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 A → A </a:t>
            </a:r>
            <a:r>
              <a:rPr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 | β</a:t>
            </a:r>
            <a:r>
              <a:rPr lang="en-US" altLang="zh-CN" sz="2400" dirty="0">
                <a:latin typeface="Times New Roman" panose="02020603050405020304" pitchFamily="18" charset="0"/>
              </a:rPr>
              <a:t>  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F0097B-E60D-4F58-8C37-F41D67395677}"/>
              </a:ext>
            </a:extLst>
          </p:cNvPr>
          <p:cNvSpPr/>
          <p:nvPr/>
        </p:nvSpPr>
        <p:spPr>
          <a:xfrm>
            <a:off x="6075680" y="2154111"/>
            <a:ext cx="6096000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22363" lvl="1" indent="-455613" algn="just" eaLnBrk="1" hangingPunct="1">
              <a:lnSpc>
                <a:spcPct val="70000"/>
              </a:lnSpc>
              <a:buFontTx/>
              <a:buNone/>
            </a:pP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A → βA’</a:t>
            </a:r>
          </a:p>
          <a:p>
            <a:pPr marL="1122363" lvl="1" indent="-455613" algn="just" eaLnBrk="1" hangingPunct="1">
              <a:lnSpc>
                <a:spcPct val="70000"/>
              </a:lnSpc>
              <a:buFontTx/>
              <a:buNone/>
            </a:pP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A’ →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A’| ε  </a:t>
            </a:r>
          </a:p>
        </p:txBody>
      </p:sp>
    </p:spTree>
    <p:extLst>
      <p:ext uri="{BB962C8B-B14F-4D97-AF65-F5344CB8AC3E}">
        <p14:creationId xmlns:p14="http://schemas.microsoft.com/office/powerpoint/2010/main" val="423402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61EFD898-2695-4627-BBB1-9013FF2EB7E2}"/>
              </a:ext>
            </a:extLst>
          </p:cNvPr>
          <p:cNvSpPr txBox="1">
            <a:spLocks/>
          </p:cNvSpPr>
          <p:nvPr/>
        </p:nvSpPr>
        <p:spPr bwMode="auto">
          <a:xfrm>
            <a:off x="853440" y="604520"/>
            <a:ext cx="925576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  <a:ea typeface="宋体" panose="02010600030101010101" pitchFamily="2" charset="-122"/>
              </a:rPr>
              <a:t>2.1 Write regular expressions for the following character sets, or give reasons why no regular expression can be written: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  <a:ea typeface="宋体" panose="02010600030101010101" pitchFamily="2" charset="-122"/>
              </a:rPr>
              <a:t>(1) All strings of lowercase letters that begin and end in a.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  <a:ea typeface="宋体" panose="02010600030101010101" pitchFamily="2" charset="-122"/>
              </a:rPr>
              <a:t>(2) All strings of digits that contain no leading zeros.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  <a:ea typeface="宋体" panose="02010600030101010101" pitchFamily="2" charset="-122"/>
              </a:rPr>
              <a:t>(3) All strings of digits that represent even numbers.</a:t>
            </a:r>
          </a:p>
          <a:p>
            <a:pPr>
              <a:spcBef>
                <a:spcPct val="20000"/>
              </a:spcBef>
            </a:pPr>
            <a:endParaRPr lang="en-US" altLang="zh-CN" sz="2400" dirty="0">
              <a:solidFill>
                <a:srgbClr val="80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2F9D40-7801-431C-8BF2-219BF8897264}"/>
              </a:ext>
            </a:extLst>
          </p:cNvPr>
          <p:cNvSpPr txBox="1">
            <a:spLocks/>
          </p:cNvSpPr>
          <p:nvPr/>
        </p:nvSpPr>
        <p:spPr>
          <a:xfrm>
            <a:off x="1437640" y="3688081"/>
            <a:ext cx="8229600" cy="182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kumimoji="1" sz="2600" kern="12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kumimoji="1" sz="24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kumimoji="1" sz="20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kumimoji="1" sz="20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kumimoji="1" sz="20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Solution:</a:t>
            </a:r>
          </a:p>
          <a:p>
            <a:pPr marL="400050" lvl="1" indent="0"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(1)  </a:t>
            </a:r>
            <a:r>
              <a:rPr lang="en-US" altLang="zh-CN" sz="2800" dirty="0" err="1">
                <a:ea typeface="宋体" panose="02010600030101010101" pitchFamily="2" charset="-122"/>
              </a:rPr>
              <a:t>a|a</a:t>
            </a:r>
            <a:r>
              <a:rPr lang="en-US" altLang="zh-CN" sz="2800" dirty="0">
                <a:ea typeface="宋体" panose="02010600030101010101" pitchFamily="2" charset="-122"/>
              </a:rPr>
              <a:t>[a-z]*a</a:t>
            </a:r>
          </a:p>
          <a:p>
            <a:pPr marL="400050" lvl="1" indent="0"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(2) [1-9][0-9]* </a:t>
            </a:r>
          </a:p>
          <a:p>
            <a:pPr marL="400050" lvl="1" indent="0"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(3)  [0-9]*[02468]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746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4.8 Consider the grammar: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2EC2A1-4415-4B45-AD15-2850C7F6F297}"/>
              </a:ext>
            </a:extLst>
          </p:cNvPr>
          <p:cNvSpPr/>
          <p:nvPr/>
        </p:nvSpPr>
        <p:spPr>
          <a:xfrm>
            <a:off x="233680" y="122087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lvl="1" indent="0">
              <a:buFontTx/>
              <a:buNone/>
            </a:pPr>
            <a:r>
              <a:rPr lang="en-US" altLang="zh-CN" sz="1600" dirty="0" err="1"/>
              <a:t>lexp</a:t>
            </a:r>
            <a:r>
              <a:rPr lang="en-US" altLang="zh-CN" sz="1600" dirty="0"/>
              <a:t> -&gt; atom | list </a:t>
            </a:r>
            <a:endParaRPr lang="zh-CN" altLang="zh-CN" sz="1600" dirty="0"/>
          </a:p>
          <a:p>
            <a:pPr marL="400050" lvl="1" indent="0">
              <a:buFontTx/>
              <a:buNone/>
            </a:pPr>
            <a:r>
              <a:rPr lang="en-US" altLang="zh-CN" sz="1600" dirty="0"/>
              <a:t>atom -&gt; number | identifier</a:t>
            </a:r>
            <a:endParaRPr lang="zh-CN" altLang="zh-CN" sz="1600" dirty="0"/>
          </a:p>
          <a:p>
            <a:pPr marL="400050" lvl="1" indent="0">
              <a:buFontTx/>
              <a:buNone/>
            </a:pPr>
            <a:r>
              <a:rPr lang="en-US" altLang="zh-CN" sz="1600" dirty="0"/>
              <a:t>list -&gt; (</a:t>
            </a:r>
            <a:r>
              <a:rPr lang="en-US" altLang="zh-CN" sz="1600" dirty="0" err="1"/>
              <a:t>lexp</a:t>
            </a:r>
            <a:r>
              <a:rPr lang="en-US" altLang="zh-CN" sz="1600" dirty="0"/>
              <a:t>-seq)</a:t>
            </a:r>
            <a:endParaRPr lang="zh-CN" altLang="zh-CN" sz="1600" dirty="0"/>
          </a:p>
          <a:p>
            <a:pPr marL="400050" lvl="1" indent="0">
              <a:buFontTx/>
              <a:buNone/>
            </a:pPr>
            <a:r>
              <a:rPr lang="en-US" altLang="zh-CN" sz="1600" dirty="0" err="1"/>
              <a:t>lexp</a:t>
            </a:r>
            <a:r>
              <a:rPr lang="en-US" altLang="zh-CN" sz="1600" dirty="0"/>
              <a:t>-seq -&gt; </a:t>
            </a:r>
            <a:r>
              <a:rPr lang="en-US" altLang="zh-CN" sz="1600" dirty="0" err="1"/>
              <a:t>lexp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lexp</a:t>
            </a:r>
            <a:r>
              <a:rPr lang="en-US" altLang="zh-CN" sz="1600" dirty="0"/>
              <a:t>-seq’</a:t>
            </a:r>
            <a:endParaRPr lang="zh-CN" altLang="zh-CN" sz="1600" dirty="0"/>
          </a:p>
          <a:p>
            <a:pPr marL="400050" lvl="1" indent="0">
              <a:buFontTx/>
              <a:buNone/>
            </a:pPr>
            <a:r>
              <a:rPr lang="en-US" altLang="zh-CN" sz="1600" dirty="0" err="1"/>
              <a:t>lexp</a:t>
            </a:r>
            <a:r>
              <a:rPr lang="en-US" altLang="zh-CN" sz="1600" dirty="0"/>
              <a:t>-seq’ -&gt; </a:t>
            </a:r>
            <a:r>
              <a:rPr lang="en-US" altLang="zh-CN" sz="1600" dirty="0" err="1"/>
              <a:t>lexp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lexp</a:t>
            </a:r>
            <a:r>
              <a:rPr lang="en-US" altLang="zh-CN" sz="1600" dirty="0"/>
              <a:t>-seq’ | </a:t>
            </a:r>
            <a:r>
              <a:rPr lang="en-US" altLang="zh-CN" sz="1600" dirty="0">
                <a:sym typeface="Symbol" pitchFamily="18" charset="2"/>
              </a:rPr>
              <a:t></a:t>
            </a:r>
            <a:endParaRPr lang="zh-CN" altLang="zh-CN" sz="1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221F6B-6DA4-4E9B-A8D4-31A8685FC120}"/>
              </a:ext>
            </a:extLst>
          </p:cNvPr>
          <p:cNvSpPr/>
          <p:nvPr/>
        </p:nvSpPr>
        <p:spPr>
          <a:xfrm>
            <a:off x="4175760" y="131767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FontTx/>
              <a:buNone/>
            </a:pPr>
            <a:r>
              <a:rPr lang="en-US" altLang="zh-CN" sz="2400" dirty="0"/>
              <a:t>(b) Construct the First and Follow set of the </a:t>
            </a:r>
            <a:r>
              <a:rPr lang="en-US" altLang="zh-CN" sz="2400" dirty="0" err="1"/>
              <a:t>nonterminals</a:t>
            </a:r>
            <a:r>
              <a:rPr lang="en-US" altLang="zh-CN" sz="2400" dirty="0"/>
              <a:t> of the resulting grammar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56288B-2F7F-4701-BF2E-F10E31D7C0D6}"/>
              </a:ext>
            </a:extLst>
          </p:cNvPr>
          <p:cNvSpPr/>
          <p:nvPr/>
        </p:nvSpPr>
        <p:spPr>
          <a:xfrm>
            <a:off x="1249680" y="2687727"/>
            <a:ext cx="73964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>
              <a:buFontTx/>
              <a:buNone/>
            </a:pPr>
            <a:r>
              <a:rPr lang="en-US" altLang="zh-CN" sz="2000" dirty="0"/>
              <a:t>first (</a:t>
            </a:r>
            <a:r>
              <a:rPr lang="en-US" altLang="zh-CN" sz="2000" dirty="0" err="1"/>
              <a:t>lexp</a:t>
            </a:r>
            <a:r>
              <a:rPr lang="en-US" altLang="zh-CN" sz="2000" dirty="0"/>
              <a:t>)= { number ,identifier,( }</a:t>
            </a:r>
            <a:endParaRPr lang="zh-CN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/>
              <a:t>first (atom)= { number, identifier }</a:t>
            </a:r>
            <a:endParaRPr lang="zh-CN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/>
              <a:t>first (list) = { ( }</a:t>
            </a:r>
            <a:endParaRPr lang="zh-CN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/>
              <a:t>first (</a:t>
            </a:r>
            <a:r>
              <a:rPr lang="en-US" altLang="zh-CN" sz="2000" dirty="0" err="1"/>
              <a:t>lexp</a:t>
            </a:r>
            <a:r>
              <a:rPr lang="en-US" altLang="zh-CN" sz="2000" dirty="0"/>
              <a:t>-seq)= { number ,identifier,( }</a:t>
            </a:r>
            <a:endParaRPr lang="zh-CN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/>
              <a:t>first (</a:t>
            </a:r>
            <a:r>
              <a:rPr lang="en-US" altLang="zh-CN" sz="2000" dirty="0" err="1"/>
              <a:t>lexp</a:t>
            </a:r>
            <a:r>
              <a:rPr lang="en-US" altLang="zh-CN" sz="2000" dirty="0"/>
              <a:t>-seq’)= { number ,identifier,( , </a:t>
            </a:r>
            <a:r>
              <a:rPr lang="en-US" altLang="zh-CN" sz="2000" dirty="0">
                <a:sym typeface="Symbol" pitchFamily="18" charset="2"/>
              </a:rPr>
              <a:t></a:t>
            </a:r>
            <a:r>
              <a:rPr lang="en-US" altLang="zh-CN" sz="2000" dirty="0"/>
              <a:t>}</a:t>
            </a:r>
            <a:endParaRPr lang="zh-CN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/>
              <a:t> </a:t>
            </a:r>
            <a:endParaRPr lang="zh-CN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/>
              <a:t>follow(</a:t>
            </a:r>
            <a:r>
              <a:rPr lang="en-US" altLang="zh-CN" sz="2000" dirty="0" err="1"/>
              <a:t>lexp</a:t>
            </a:r>
            <a:r>
              <a:rPr lang="en-US" altLang="zh-CN" sz="2000" dirty="0"/>
              <a:t>)= { $,</a:t>
            </a:r>
            <a:r>
              <a:rPr lang="en-US" altLang="zh-CN" sz="2000" dirty="0" err="1"/>
              <a:t>number,identifier</a:t>
            </a:r>
            <a:r>
              <a:rPr lang="en-US" altLang="zh-CN" sz="2000" dirty="0"/>
              <a:t>,(,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}</a:t>
            </a:r>
            <a:endParaRPr lang="zh-CN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/>
              <a:t>follow (atom)= { $, </a:t>
            </a:r>
            <a:r>
              <a:rPr lang="en-US" altLang="zh-CN" sz="2000" dirty="0" err="1"/>
              <a:t>number,identifier</a:t>
            </a:r>
            <a:r>
              <a:rPr lang="en-US" altLang="zh-CN" sz="2000" dirty="0"/>
              <a:t>,( ,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}</a:t>
            </a:r>
            <a:endParaRPr lang="zh-CN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/>
              <a:t>follow (list) = {$, </a:t>
            </a:r>
            <a:r>
              <a:rPr lang="en-US" altLang="zh-CN" sz="2000" dirty="0" err="1"/>
              <a:t>number,identifier</a:t>
            </a:r>
            <a:r>
              <a:rPr lang="en-US" altLang="zh-CN" sz="2000" dirty="0"/>
              <a:t>,(,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}</a:t>
            </a:r>
            <a:endParaRPr lang="zh-CN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/>
              <a:t>follow (</a:t>
            </a:r>
            <a:r>
              <a:rPr lang="en-US" altLang="zh-CN" sz="2000" dirty="0" err="1"/>
              <a:t>lexp</a:t>
            </a:r>
            <a:r>
              <a:rPr lang="en-US" altLang="zh-CN" sz="2000" dirty="0"/>
              <a:t>-seq)= {  )}</a:t>
            </a:r>
            <a:endParaRPr lang="zh-CN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/>
              <a:t>follow (</a:t>
            </a:r>
            <a:r>
              <a:rPr lang="en-US" altLang="zh-CN" sz="2000" dirty="0" err="1"/>
              <a:t>lexp</a:t>
            </a:r>
            <a:r>
              <a:rPr lang="en-US" altLang="zh-CN" sz="2000" dirty="0"/>
              <a:t>-seq’)= { )}</a:t>
            </a:r>
            <a:endParaRPr lang="zh-CN" altLang="zh-CN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C88CDA-15B9-485A-B94A-1843148244B1}"/>
              </a:ext>
            </a:extLst>
          </p:cNvPr>
          <p:cNvSpPr/>
          <p:nvPr/>
        </p:nvSpPr>
        <p:spPr>
          <a:xfrm>
            <a:off x="7045321" y="3177079"/>
            <a:ext cx="2732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B→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Aγ</a:t>
            </a:r>
            <a:r>
              <a:rPr lang="en-US" altLang="zh-CN" dirty="0">
                <a:latin typeface="Times New Roman" panose="02020603050405020304" pitchFamily="18" charset="0"/>
              </a:rPr>
              <a:t>, then First(</a:t>
            </a:r>
            <a:r>
              <a:rPr lang="en-US" altLang="zh-CN" i="1" dirty="0">
                <a:latin typeface="Times New Roman" panose="02020603050405020304" pitchFamily="18" charset="0"/>
              </a:rPr>
              <a:t>γ</a:t>
            </a:r>
            <a:r>
              <a:rPr lang="en-US" altLang="zh-CN" dirty="0">
                <a:latin typeface="Times New Roman" panose="02020603050405020304" pitchFamily="18" charset="0"/>
              </a:rPr>
              <a:t>)-{</a:t>
            </a:r>
            <a:r>
              <a:rPr lang="en-US" altLang="zh-CN" i="1" dirty="0">
                <a:latin typeface="Times New Roman" panose="02020603050405020304" pitchFamily="18" charset="0"/>
              </a:rPr>
              <a:t>ε</a:t>
            </a:r>
            <a:r>
              <a:rPr lang="en-US" altLang="zh-CN" dirty="0">
                <a:latin typeface="Times New Roman" panose="02020603050405020304" pitchFamily="18" charset="0"/>
              </a:rPr>
              <a:t>} 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E3495E-3BAA-4FC7-9DE4-28BCF0FF508E}"/>
              </a:ext>
            </a:extLst>
          </p:cNvPr>
          <p:cNvSpPr/>
          <p:nvPr/>
        </p:nvSpPr>
        <p:spPr>
          <a:xfrm>
            <a:off x="7045321" y="3815938"/>
            <a:ext cx="4567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B→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Aγ</a:t>
            </a:r>
            <a:r>
              <a:rPr lang="en-US" altLang="zh-CN" dirty="0">
                <a:latin typeface="Times New Roman" panose="02020603050405020304" pitchFamily="18" charset="0"/>
              </a:rPr>
              <a:t>, such that ε in First(</a:t>
            </a:r>
            <a:r>
              <a:rPr lang="en-US" altLang="zh-CN" i="1" dirty="0">
                <a:latin typeface="Times New Roman" panose="02020603050405020304" pitchFamily="18" charset="0"/>
              </a:rPr>
              <a:t>γ</a:t>
            </a:r>
            <a:r>
              <a:rPr lang="en-US" altLang="zh-CN" dirty="0">
                <a:latin typeface="Times New Roman" panose="02020603050405020304" pitchFamily="18" charset="0"/>
              </a:rPr>
              <a:t>), then Follow(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27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4.8 Consider the grammar: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2EC2A1-4415-4B45-AD15-2850C7F6F297}"/>
              </a:ext>
            </a:extLst>
          </p:cNvPr>
          <p:cNvSpPr/>
          <p:nvPr/>
        </p:nvSpPr>
        <p:spPr>
          <a:xfrm>
            <a:off x="233680" y="122087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lvl="1" indent="0">
              <a:buFontTx/>
              <a:buNone/>
            </a:pPr>
            <a:r>
              <a:rPr lang="en-US" altLang="zh-CN" sz="1600" dirty="0" err="1"/>
              <a:t>lexp</a:t>
            </a:r>
            <a:r>
              <a:rPr lang="en-US" altLang="zh-CN" sz="1600" dirty="0"/>
              <a:t> -&gt; atom | list </a:t>
            </a:r>
            <a:endParaRPr lang="zh-CN" altLang="zh-CN" sz="1600" dirty="0"/>
          </a:p>
          <a:p>
            <a:pPr marL="400050" lvl="1" indent="0">
              <a:buFontTx/>
              <a:buNone/>
            </a:pPr>
            <a:r>
              <a:rPr lang="en-US" altLang="zh-CN" sz="1600" dirty="0"/>
              <a:t>atom -&gt; number | identifier</a:t>
            </a:r>
            <a:endParaRPr lang="zh-CN" altLang="zh-CN" sz="1600" dirty="0"/>
          </a:p>
          <a:p>
            <a:pPr marL="400050" lvl="1" indent="0">
              <a:buFontTx/>
              <a:buNone/>
            </a:pPr>
            <a:r>
              <a:rPr lang="en-US" altLang="zh-CN" sz="1600" dirty="0"/>
              <a:t>list -&gt; (</a:t>
            </a:r>
            <a:r>
              <a:rPr lang="en-US" altLang="zh-CN" sz="1600" dirty="0" err="1"/>
              <a:t>lexp</a:t>
            </a:r>
            <a:r>
              <a:rPr lang="en-US" altLang="zh-CN" sz="1600" dirty="0"/>
              <a:t>-seq)</a:t>
            </a:r>
            <a:endParaRPr lang="zh-CN" altLang="zh-CN" sz="1600" dirty="0"/>
          </a:p>
          <a:p>
            <a:pPr marL="400050" lvl="1" indent="0">
              <a:buFontTx/>
              <a:buNone/>
            </a:pPr>
            <a:r>
              <a:rPr lang="en-US" altLang="zh-CN" sz="1600" dirty="0" err="1"/>
              <a:t>lexp</a:t>
            </a:r>
            <a:r>
              <a:rPr lang="en-US" altLang="zh-CN" sz="1600" dirty="0"/>
              <a:t>-seq -&gt; </a:t>
            </a:r>
            <a:r>
              <a:rPr lang="en-US" altLang="zh-CN" sz="1600" dirty="0" err="1"/>
              <a:t>lexp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lexp</a:t>
            </a:r>
            <a:r>
              <a:rPr lang="en-US" altLang="zh-CN" sz="1600" dirty="0"/>
              <a:t>-seq’</a:t>
            </a:r>
            <a:endParaRPr lang="zh-CN" altLang="zh-CN" sz="1600" dirty="0"/>
          </a:p>
          <a:p>
            <a:pPr marL="400050" lvl="1" indent="0">
              <a:buFontTx/>
              <a:buNone/>
            </a:pPr>
            <a:r>
              <a:rPr lang="en-US" altLang="zh-CN" sz="1600" dirty="0" err="1"/>
              <a:t>lexp</a:t>
            </a:r>
            <a:r>
              <a:rPr lang="en-US" altLang="zh-CN" sz="1600" dirty="0"/>
              <a:t>-seq’ -&gt; </a:t>
            </a:r>
            <a:r>
              <a:rPr lang="en-US" altLang="zh-CN" sz="1600" dirty="0" err="1"/>
              <a:t>lexp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lexp</a:t>
            </a:r>
            <a:r>
              <a:rPr lang="en-US" altLang="zh-CN" sz="1600" dirty="0"/>
              <a:t>-seq’ | </a:t>
            </a:r>
            <a:r>
              <a:rPr lang="en-US" altLang="zh-CN" sz="1600" dirty="0">
                <a:sym typeface="Symbol" pitchFamily="18" charset="2"/>
              </a:rPr>
              <a:t></a:t>
            </a:r>
            <a:endParaRPr lang="zh-CN" altLang="zh-CN" sz="1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221F6B-6DA4-4E9B-A8D4-31A8685FC120}"/>
              </a:ext>
            </a:extLst>
          </p:cNvPr>
          <p:cNvSpPr/>
          <p:nvPr/>
        </p:nvSpPr>
        <p:spPr>
          <a:xfrm>
            <a:off x="4175760" y="1317675"/>
            <a:ext cx="6776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altLang="zh-CN" sz="2400" dirty="0"/>
              <a:t>(c)  Show that the resulting grammar is LL(1).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56288B-2F7F-4701-BF2E-F10E31D7C0D6}"/>
              </a:ext>
            </a:extLst>
          </p:cNvPr>
          <p:cNvSpPr/>
          <p:nvPr/>
        </p:nvSpPr>
        <p:spPr>
          <a:xfrm>
            <a:off x="233680" y="2784157"/>
            <a:ext cx="73964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>
              <a:buFontTx/>
              <a:buNone/>
            </a:pPr>
            <a:r>
              <a:rPr lang="en-US" altLang="zh-CN" sz="2000" dirty="0"/>
              <a:t>first (</a:t>
            </a:r>
            <a:r>
              <a:rPr lang="en-US" altLang="zh-CN" sz="2000" dirty="0" err="1"/>
              <a:t>lexp</a:t>
            </a:r>
            <a:r>
              <a:rPr lang="en-US" altLang="zh-CN" sz="2000" dirty="0"/>
              <a:t>)= { number ,identifier,( }</a:t>
            </a:r>
            <a:endParaRPr lang="zh-CN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/>
              <a:t>first (atom)= { number, identifier }</a:t>
            </a:r>
            <a:endParaRPr lang="zh-CN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/>
              <a:t>first (list) = { ( }</a:t>
            </a:r>
            <a:endParaRPr lang="zh-CN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/>
              <a:t>first (</a:t>
            </a:r>
            <a:r>
              <a:rPr lang="en-US" altLang="zh-CN" sz="2000" dirty="0" err="1"/>
              <a:t>lexp</a:t>
            </a:r>
            <a:r>
              <a:rPr lang="en-US" altLang="zh-CN" sz="2000" dirty="0"/>
              <a:t>-seq)= { number ,identifier,( }</a:t>
            </a:r>
            <a:endParaRPr lang="zh-CN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/>
              <a:t>first (</a:t>
            </a:r>
            <a:r>
              <a:rPr lang="en-US" altLang="zh-CN" sz="2000" dirty="0" err="1"/>
              <a:t>lexp</a:t>
            </a:r>
            <a:r>
              <a:rPr lang="en-US" altLang="zh-CN" sz="2000" dirty="0"/>
              <a:t>-seq’)= { number ,identifier,( , </a:t>
            </a:r>
            <a:r>
              <a:rPr lang="en-US" altLang="zh-CN" sz="2000" dirty="0">
                <a:sym typeface="Symbol" pitchFamily="18" charset="2"/>
              </a:rPr>
              <a:t></a:t>
            </a:r>
            <a:r>
              <a:rPr lang="en-US" altLang="zh-CN" sz="2000" dirty="0"/>
              <a:t>}</a:t>
            </a:r>
            <a:endParaRPr lang="zh-CN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/>
              <a:t> </a:t>
            </a:r>
            <a:endParaRPr lang="zh-CN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/>
              <a:t>follow(</a:t>
            </a:r>
            <a:r>
              <a:rPr lang="en-US" altLang="zh-CN" sz="2000" dirty="0" err="1"/>
              <a:t>lexp</a:t>
            </a:r>
            <a:r>
              <a:rPr lang="en-US" altLang="zh-CN" sz="2000" dirty="0"/>
              <a:t>)= { $,),</a:t>
            </a:r>
            <a:r>
              <a:rPr lang="en-US" altLang="zh-CN" sz="2000" dirty="0" err="1"/>
              <a:t>number,identifier</a:t>
            </a:r>
            <a:r>
              <a:rPr lang="en-US" altLang="zh-CN" sz="2000" dirty="0"/>
              <a:t>,(}</a:t>
            </a:r>
            <a:endParaRPr lang="zh-CN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/>
              <a:t>follow (atom)= { $,), </a:t>
            </a:r>
            <a:r>
              <a:rPr lang="en-US" altLang="zh-CN" sz="2000" dirty="0" err="1"/>
              <a:t>number,identifier</a:t>
            </a:r>
            <a:r>
              <a:rPr lang="en-US" altLang="zh-CN" sz="2000" dirty="0"/>
              <a:t>,( }</a:t>
            </a:r>
            <a:endParaRPr lang="zh-CN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/>
              <a:t>follow (list) = {$,), </a:t>
            </a:r>
            <a:r>
              <a:rPr lang="en-US" altLang="zh-CN" sz="2000" dirty="0" err="1"/>
              <a:t>number,identifier</a:t>
            </a:r>
            <a:r>
              <a:rPr lang="en-US" altLang="zh-CN" sz="2000" dirty="0"/>
              <a:t>,(}</a:t>
            </a:r>
            <a:endParaRPr lang="zh-CN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/>
              <a:t>follow (</a:t>
            </a:r>
            <a:r>
              <a:rPr lang="en-US" altLang="zh-CN" sz="2000" dirty="0" err="1"/>
              <a:t>lexp</a:t>
            </a:r>
            <a:r>
              <a:rPr lang="en-US" altLang="zh-CN" sz="2000" dirty="0"/>
              <a:t>-seq)= {  )}</a:t>
            </a:r>
            <a:endParaRPr lang="zh-CN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/>
              <a:t>follow (</a:t>
            </a:r>
            <a:r>
              <a:rPr lang="en-US" altLang="zh-CN" sz="2000" dirty="0" err="1"/>
              <a:t>lexp</a:t>
            </a:r>
            <a:r>
              <a:rPr lang="en-US" altLang="zh-CN" sz="2000" dirty="0"/>
              <a:t>-seq’)= { )}</a:t>
            </a:r>
            <a:endParaRPr lang="zh-CN" altLang="zh-CN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80F511-32E0-421C-8808-F07EDDDF7C71}"/>
              </a:ext>
            </a:extLst>
          </p:cNvPr>
          <p:cNvSpPr/>
          <p:nvPr/>
        </p:nvSpPr>
        <p:spPr>
          <a:xfrm>
            <a:off x="5862320" y="241929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First(atom) ∩First(list) = </a:t>
            </a:r>
            <a:r>
              <a:rPr lang="el-GR" altLang="zh-CN" dirty="0"/>
              <a:t>Φ</a:t>
            </a:r>
          </a:p>
          <a:p>
            <a:r>
              <a:rPr lang="en-US" altLang="zh-CN" dirty="0"/>
              <a:t>First(number) ∩First(identifier) = </a:t>
            </a:r>
            <a:r>
              <a:rPr lang="el-GR" altLang="zh-CN" dirty="0"/>
              <a:t>Φ</a:t>
            </a:r>
          </a:p>
          <a:p>
            <a:r>
              <a:rPr lang="en-US" altLang="zh-CN" dirty="0"/>
              <a:t>First(</a:t>
            </a:r>
            <a:r>
              <a:rPr lang="en-US" altLang="zh-CN" dirty="0" err="1"/>
              <a:t>lexp</a:t>
            </a:r>
            <a:r>
              <a:rPr lang="en-US" altLang="zh-CN" dirty="0"/>
              <a:t> </a:t>
            </a:r>
            <a:r>
              <a:rPr lang="en-US" altLang="zh-CN" dirty="0" err="1"/>
              <a:t>lexp</a:t>
            </a:r>
            <a:r>
              <a:rPr lang="en-US" altLang="zh-CN" dirty="0"/>
              <a:t>-seq') ∩First(</a:t>
            </a:r>
            <a:r>
              <a:rPr lang="el-GR" altLang="zh-CN" dirty="0"/>
              <a:t>ε) = 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D19ED4-6BDA-4B20-831B-DA104825E121}"/>
              </a:ext>
            </a:extLst>
          </p:cNvPr>
          <p:cNvSpPr/>
          <p:nvPr/>
        </p:nvSpPr>
        <p:spPr>
          <a:xfrm>
            <a:off x="5862320" y="35153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对所有</a:t>
            </a:r>
            <a:r>
              <a:rPr lang="en-US" altLang="zh-CN" dirty="0"/>
              <a:t>First</a:t>
            </a:r>
            <a:r>
              <a:rPr lang="zh-CN" altLang="en-US" dirty="0"/>
              <a:t>集合中含有空串的非终结符，</a:t>
            </a:r>
            <a:r>
              <a:rPr lang="en-US" altLang="zh-CN" dirty="0"/>
              <a:t>First</a:t>
            </a:r>
            <a:r>
              <a:rPr lang="zh-CN" altLang="en-US" dirty="0"/>
              <a:t>集合和</a:t>
            </a:r>
            <a:r>
              <a:rPr lang="en-US" altLang="zh-CN" dirty="0"/>
              <a:t>Follow</a:t>
            </a:r>
            <a:r>
              <a:rPr lang="zh-CN" altLang="en-US" dirty="0"/>
              <a:t>集合无交集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5B72DF-19FF-4DD6-A28D-C3D9031763B2}"/>
              </a:ext>
            </a:extLst>
          </p:cNvPr>
          <p:cNvSpPr/>
          <p:nvPr/>
        </p:nvSpPr>
        <p:spPr>
          <a:xfrm>
            <a:off x="5974080" y="452309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Follow(</a:t>
            </a:r>
            <a:r>
              <a:rPr lang="en-US" altLang="zh-CN" dirty="0" err="1"/>
              <a:t>lexp</a:t>
            </a:r>
            <a:r>
              <a:rPr lang="en-US" altLang="zh-CN" dirty="0"/>
              <a:t>-seq') ∩Follow(</a:t>
            </a:r>
            <a:r>
              <a:rPr lang="en-US" altLang="zh-CN" dirty="0" err="1"/>
              <a:t>lexp</a:t>
            </a:r>
            <a:r>
              <a:rPr lang="en-US" altLang="zh-CN" dirty="0"/>
              <a:t>-seq) = </a:t>
            </a:r>
            <a:r>
              <a:rPr lang="el-GR" altLang="zh-CN" dirty="0"/>
              <a:t>Φ</a:t>
            </a:r>
          </a:p>
        </p:txBody>
      </p:sp>
    </p:spTree>
    <p:extLst>
      <p:ext uri="{BB962C8B-B14F-4D97-AF65-F5344CB8AC3E}">
        <p14:creationId xmlns:p14="http://schemas.microsoft.com/office/powerpoint/2010/main" val="467019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4.8 Consider the grammar: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2EC2A1-4415-4B45-AD15-2850C7F6F297}"/>
              </a:ext>
            </a:extLst>
          </p:cNvPr>
          <p:cNvSpPr/>
          <p:nvPr/>
        </p:nvSpPr>
        <p:spPr>
          <a:xfrm>
            <a:off x="233680" y="122087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lvl="1" indent="0">
              <a:buFontTx/>
              <a:buNone/>
            </a:pPr>
            <a:r>
              <a:rPr lang="en-US" altLang="zh-CN" sz="1600" dirty="0" err="1"/>
              <a:t>lexp</a:t>
            </a:r>
            <a:r>
              <a:rPr lang="en-US" altLang="zh-CN" sz="1600" dirty="0"/>
              <a:t> -&gt; atom | list </a:t>
            </a:r>
            <a:endParaRPr lang="zh-CN" altLang="zh-CN" sz="1600" dirty="0"/>
          </a:p>
          <a:p>
            <a:pPr marL="400050" lvl="1" indent="0">
              <a:buFontTx/>
              <a:buNone/>
            </a:pPr>
            <a:r>
              <a:rPr lang="en-US" altLang="zh-CN" sz="1600" dirty="0"/>
              <a:t>atom -&gt; number | identifier</a:t>
            </a:r>
            <a:endParaRPr lang="zh-CN" altLang="zh-CN" sz="1600" dirty="0"/>
          </a:p>
          <a:p>
            <a:pPr marL="400050" lvl="1" indent="0">
              <a:buFontTx/>
              <a:buNone/>
            </a:pPr>
            <a:r>
              <a:rPr lang="en-US" altLang="zh-CN" sz="1600" dirty="0"/>
              <a:t>list -&gt; (</a:t>
            </a:r>
            <a:r>
              <a:rPr lang="en-US" altLang="zh-CN" sz="1600" dirty="0" err="1"/>
              <a:t>lexp</a:t>
            </a:r>
            <a:r>
              <a:rPr lang="en-US" altLang="zh-CN" sz="1600" dirty="0"/>
              <a:t>-seq)</a:t>
            </a:r>
            <a:endParaRPr lang="zh-CN" altLang="zh-CN" sz="1600" dirty="0"/>
          </a:p>
          <a:p>
            <a:pPr marL="400050" lvl="1" indent="0">
              <a:buFontTx/>
              <a:buNone/>
            </a:pPr>
            <a:r>
              <a:rPr lang="en-US" altLang="zh-CN" sz="1600" dirty="0" err="1"/>
              <a:t>lexp</a:t>
            </a:r>
            <a:r>
              <a:rPr lang="en-US" altLang="zh-CN" sz="1600" dirty="0"/>
              <a:t>-seq -&gt; </a:t>
            </a:r>
            <a:r>
              <a:rPr lang="en-US" altLang="zh-CN" sz="1600" dirty="0" err="1"/>
              <a:t>lexp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lexp</a:t>
            </a:r>
            <a:r>
              <a:rPr lang="en-US" altLang="zh-CN" sz="1600" dirty="0"/>
              <a:t>-seq’</a:t>
            </a:r>
            <a:endParaRPr lang="zh-CN" altLang="zh-CN" sz="1600" dirty="0"/>
          </a:p>
          <a:p>
            <a:pPr marL="400050" lvl="1" indent="0">
              <a:buFontTx/>
              <a:buNone/>
            </a:pPr>
            <a:r>
              <a:rPr lang="en-US" altLang="zh-CN" sz="1600" dirty="0" err="1"/>
              <a:t>lexp</a:t>
            </a:r>
            <a:r>
              <a:rPr lang="en-US" altLang="zh-CN" sz="1600" dirty="0"/>
              <a:t>-seq’ -&gt; </a:t>
            </a:r>
            <a:r>
              <a:rPr lang="en-US" altLang="zh-CN" sz="1600" dirty="0" err="1"/>
              <a:t>lexp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lexp</a:t>
            </a:r>
            <a:r>
              <a:rPr lang="en-US" altLang="zh-CN" sz="1600" dirty="0"/>
              <a:t>-seq’ | </a:t>
            </a:r>
            <a:r>
              <a:rPr lang="en-US" altLang="zh-CN" sz="1600" dirty="0">
                <a:sym typeface="Symbol" pitchFamily="18" charset="2"/>
              </a:rPr>
              <a:t></a:t>
            </a:r>
            <a:endParaRPr lang="zh-CN" altLang="zh-CN" sz="1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221F6B-6DA4-4E9B-A8D4-31A8685FC120}"/>
              </a:ext>
            </a:extLst>
          </p:cNvPr>
          <p:cNvSpPr/>
          <p:nvPr/>
        </p:nvSpPr>
        <p:spPr>
          <a:xfrm>
            <a:off x="4175760" y="1317675"/>
            <a:ext cx="7782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altLang="zh-CN" sz="2400" dirty="0"/>
              <a:t>(d)  Construct the LL(1) table for the resulting grammar.</a:t>
            </a:r>
            <a:br>
              <a:rPr lang="en-US" altLang="zh-CN" sz="2400" dirty="0"/>
            </a:br>
            <a:endParaRPr lang="en-US" altLang="zh-CN" sz="24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86998F1-AF90-4F93-ACE4-0FC8E7D3D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212595"/>
              </p:ext>
            </p:extLst>
          </p:nvPr>
        </p:nvGraphicFramePr>
        <p:xfrm>
          <a:off x="3271520" y="2717001"/>
          <a:ext cx="8686800" cy="2926356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133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2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17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7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0240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M[N,T]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number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identifier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(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$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240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lexp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lexp-&gt;atom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lexp-&gt;atom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lexp-&gt;list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059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atom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atom-&gt;number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atom-&gt;identifier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059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list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list -&gt; (lexp-seq)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879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lexp-seq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lexp-seq -&gt; lexp lexp-seq’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lexp-seq -&gt; lexp lexp-seq’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lexp-seq -&gt; lexp lexp-seq’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879"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lexp-seq’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lexp-seq’ -&gt; lexp lexp-seq’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lexp-seq’ -&gt; lexp lexp-seq’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lexp-seq’ -&gt; lexp lexp-seq’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lexp-seq’ -&gt; </a:t>
                      </a:r>
                      <a:r>
                        <a:rPr lang="en-US" sz="1800" kern="100">
                          <a:effectLst/>
                          <a:sym typeface="Symbol"/>
                        </a:rPr>
                        <a:t>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3745EB22-81BF-4F90-8D88-CF70D8451BE3}"/>
              </a:ext>
            </a:extLst>
          </p:cNvPr>
          <p:cNvSpPr/>
          <p:nvPr/>
        </p:nvSpPr>
        <p:spPr>
          <a:xfrm>
            <a:off x="-266218" y="2784157"/>
            <a:ext cx="582206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>
              <a:buFontTx/>
              <a:buNone/>
            </a:pPr>
            <a:r>
              <a:rPr lang="en-US" altLang="zh-CN" sz="1200" dirty="0"/>
              <a:t>first (</a:t>
            </a:r>
            <a:r>
              <a:rPr lang="en-US" altLang="zh-CN" sz="1200" dirty="0" err="1"/>
              <a:t>lexp</a:t>
            </a:r>
            <a:r>
              <a:rPr lang="en-US" altLang="zh-CN" sz="1200" dirty="0"/>
              <a:t>)= { number ,identifier,( }</a:t>
            </a:r>
            <a:endParaRPr lang="zh-CN" altLang="zh-CN" sz="1200" dirty="0"/>
          </a:p>
          <a:p>
            <a:pPr marL="400050" lvl="1" indent="0">
              <a:buFontTx/>
              <a:buNone/>
            </a:pPr>
            <a:r>
              <a:rPr lang="en-US" altLang="zh-CN" sz="1200" dirty="0"/>
              <a:t>first (atom)= { number, identifier }</a:t>
            </a:r>
            <a:endParaRPr lang="zh-CN" altLang="zh-CN" sz="1200" dirty="0"/>
          </a:p>
          <a:p>
            <a:pPr marL="400050" lvl="1" indent="0">
              <a:buFontTx/>
              <a:buNone/>
            </a:pPr>
            <a:r>
              <a:rPr lang="en-US" altLang="zh-CN" sz="1200" dirty="0"/>
              <a:t>first (list) = { ( }</a:t>
            </a:r>
            <a:endParaRPr lang="zh-CN" altLang="zh-CN" sz="1200" dirty="0"/>
          </a:p>
          <a:p>
            <a:pPr marL="400050" lvl="1" indent="0">
              <a:buFontTx/>
              <a:buNone/>
            </a:pPr>
            <a:r>
              <a:rPr lang="en-US" altLang="zh-CN" sz="1200" dirty="0"/>
              <a:t>first (</a:t>
            </a:r>
            <a:r>
              <a:rPr lang="en-US" altLang="zh-CN" sz="1200" dirty="0" err="1"/>
              <a:t>lexp</a:t>
            </a:r>
            <a:r>
              <a:rPr lang="en-US" altLang="zh-CN" sz="1200" dirty="0"/>
              <a:t>-seq)= { number ,identifier,( }</a:t>
            </a:r>
            <a:endParaRPr lang="zh-CN" altLang="zh-CN" sz="1200" dirty="0"/>
          </a:p>
          <a:p>
            <a:pPr marL="400050" lvl="1" indent="0">
              <a:buFontTx/>
              <a:buNone/>
            </a:pPr>
            <a:r>
              <a:rPr lang="en-US" altLang="zh-CN" sz="1200" dirty="0"/>
              <a:t>first (</a:t>
            </a:r>
            <a:r>
              <a:rPr lang="en-US" altLang="zh-CN" sz="1200" dirty="0" err="1"/>
              <a:t>lexp</a:t>
            </a:r>
            <a:r>
              <a:rPr lang="en-US" altLang="zh-CN" sz="1200" dirty="0"/>
              <a:t>-seq’)= { number ,identifier,( , </a:t>
            </a:r>
            <a:r>
              <a:rPr lang="en-US" altLang="zh-CN" sz="1200" dirty="0">
                <a:sym typeface="Symbol" pitchFamily="18" charset="2"/>
              </a:rPr>
              <a:t></a:t>
            </a:r>
            <a:r>
              <a:rPr lang="en-US" altLang="zh-CN" sz="1200" dirty="0"/>
              <a:t>}</a:t>
            </a:r>
            <a:endParaRPr lang="zh-CN" altLang="zh-CN" sz="1200" dirty="0"/>
          </a:p>
          <a:p>
            <a:pPr marL="400050" lvl="1" indent="0">
              <a:buFontTx/>
              <a:buNone/>
            </a:pPr>
            <a:r>
              <a:rPr lang="en-US" altLang="zh-CN" sz="1200" dirty="0"/>
              <a:t> </a:t>
            </a:r>
            <a:endParaRPr lang="zh-CN" altLang="zh-CN" sz="1200" dirty="0"/>
          </a:p>
          <a:p>
            <a:pPr marL="400050" lvl="1" indent="0">
              <a:buFontTx/>
              <a:buNone/>
            </a:pPr>
            <a:r>
              <a:rPr lang="en-US" altLang="zh-CN" sz="1200" dirty="0"/>
              <a:t>follow(</a:t>
            </a:r>
            <a:r>
              <a:rPr lang="en-US" altLang="zh-CN" sz="1200" dirty="0" err="1"/>
              <a:t>lexp</a:t>
            </a:r>
            <a:r>
              <a:rPr lang="en-US" altLang="zh-CN" sz="1200" dirty="0"/>
              <a:t>)= { $,),</a:t>
            </a:r>
            <a:r>
              <a:rPr lang="en-US" altLang="zh-CN" sz="1200" dirty="0" err="1"/>
              <a:t>number,identifier</a:t>
            </a:r>
            <a:r>
              <a:rPr lang="en-US" altLang="zh-CN" sz="1200" dirty="0"/>
              <a:t>,(}</a:t>
            </a:r>
            <a:endParaRPr lang="zh-CN" altLang="zh-CN" sz="1200" dirty="0"/>
          </a:p>
          <a:p>
            <a:pPr marL="400050" lvl="1" indent="0">
              <a:buFontTx/>
              <a:buNone/>
            </a:pPr>
            <a:r>
              <a:rPr lang="en-US" altLang="zh-CN" sz="1200" dirty="0"/>
              <a:t>follow (atom)= { $,), </a:t>
            </a:r>
            <a:r>
              <a:rPr lang="en-US" altLang="zh-CN" sz="1200" dirty="0" err="1"/>
              <a:t>number,identifier</a:t>
            </a:r>
            <a:r>
              <a:rPr lang="en-US" altLang="zh-CN" sz="1200" dirty="0"/>
              <a:t>,( }</a:t>
            </a:r>
            <a:endParaRPr lang="zh-CN" altLang="zh-CN" sz="1200" dirty="0"/>
          </a:p>
          <a:p>
            <a:pPr marL="400050" lvl="1" indent="0">
              <a:buFontTx/>
              <a:buNone/>
            </a:pPr>
            <a:r>
              <a:rPr lang="en-US" altLang="zh-CN" sz="1200" dirty="0"/>
              <a:t>follow (list) = {$,), </a:t>
            </a:r>
            <a:r>
              <a:rPr lang="en-US" altLang="zh-CN" sz="1200" dirty="0" err="1"/>
              <a:t>number,identifier</a:t>
            </a:r>
            <a:r>
              <a:rPr lang="en-US" altLang="zh-CN" sz="1200" dirty="0"/>
              <a:t>,(}</a:t>
            </a:r>
            <a:endParaRPr lang="zh-CN" altLang="zh-CN" sz="1200" dirty="0"/>
          </a:p>
          <a:p>
            <a:pPr marL="400050" lvl="1" indent="0">
              <a:buFontTx/>
              <a:buNone/>
            </a:pPr>
            <a:r>
              <a:rPr lang="en-US" altLang="zh-CN" sz="1200" dirty="0"/>
              <a:t>follow (</a:t>
            </a:r>
            <a:r>
              <a:rPr lang="en-US" altLang="zh-CN" sz="1200" dirty="0" err="1"/>
              <a:t>lexp</a:t>
            </a:r>
            <a:r>
              <a:rPr lang="en-US" altLang="zh-CN" sz="1200" dirty="0"/>
              <a:t>-seq)= {  )}</a:t>
            </a:r>
            <a:endParaRPr lang="zh-CN" altLang="zh-CN" sz="1200" dirty="0"/>
          </a:p>
          <a:p>
            <a:pPr marL="400050" lvl="1" indent="0">
              <a:buFontTx/>
              <a:buNone/>
            </a:pPr>
            <a:r>
              <a:rPr lang="en-US" altLang="zh-CN" sz="1200" dirty="0"/>
              <a:t>follow (</a:t>
            </a:r>
            <a:r>
              <a:rPr lang="en-US" altLang="zh-CN" sz="1200" dirty="0" err="1"/>
              <a:t>lexp</a:t>
            </a:r>
            <a:r>
              <a:rPr lang="en-US" altLang="zh-CN" sz="1200" dirty="0"/>
              <a:t>-seq’)= { )}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389537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4.8 Consider the grammar: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221F6B-6DA4-4E9B-A8D4-31A8685FC120}"/>
              </a:ext>
            </a:extLst>
          </p:cNvPr>
          <p:cNvSpPr/>
          <p:nvPr/>
        </p:nvSpPr>
        <p:spPr>
          <a:xfrm>
            <a:off x="833120" y="1092794"/>
            <a:ext cx="8503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(e)  Show the actions of the corresponding LL(1) </a:t>
            </a:r>
            <a:r>
              <a:rPr lang="en-US" altLang="zh-CN" sz="2400" dirty="0" err="1"/>
              <a:t>parser,given</a:t>
            </a:r>
            <a:r>
              <a:rPr lang="en-US" altLang="zh-CN" sz="2400" dirty="0"/>
              <a:t> the input string(a (b (2)) (c)).</a:t>
            </a:r>
          </a:p>
          <a:p>
            <a:pPr marL="0" indent="0">
              <a:buFontTx/>
              <a:buNone/>
            </a:pPr>
            <a:endParaRPr lang="en-US" altLang="zh-CN" sz="2400" dirty="0"/>
          </a:p>
        </p:txBody>
      </p:sp>
      <p:graphicFrame>
        <p:nvGraphicFramePr>
          <p:cNvPr id="8" name="Group 396">
            <a:extLst>
              <a:ext uri="{FF2B5EF4-FFF2-40B4-BE49-F238E27FC236}">
                <a16:creationId xmlns:a16="http://schemas.microsoft.com/office/drawing/2014/main" id="{F5B631CD-6D86-40D9-9356-A5E025531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9206100"/>
              </p:ext>
            </p:extLst>
          </p:nvPr>
        </p:nvGraphicFramePr>
        <p:xfrm>
          <a:off x="1041722" y="1950662"/>
          <a:ext cx="9549113" cy="4954112"/>
        </p:xfrm>
        <a:graphic>
          <a:graphicData uri="http://schemas.openxmlformats.org/drawingml/2006/table">
            <a:tbl>
              <a:tblPr/>
              <a:tblGrid>
                <a:gridCol w="1111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1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8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Step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Parsing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Input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Action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(a(b(2))(c))$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  <a:sym typeface="Symbol" charset="0"/>
                        </a:rPr>
                        <a:t>lexplist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Times New Roman" charset="0"/>
                        <a:sym typeface="Symbo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$list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(a(b(2))(c))$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list -&gt; (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-seq)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-seq(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(a(b(2))(c))$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match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a(b(2))(c))$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 -&gt;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a(b(2))(c))$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 -&gt; atom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Times New Roman" charset="0"/>
                        <a:sym typeface="Symbo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atom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a(b(2))(c))$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atom -&gt; identifier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7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identifier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a(b(2))(c))$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match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8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(b(2))(c))$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-&gt;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9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(b(2))(c))$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  <a:sym typeface="Symbol" charset="0"/>
                        </a:rPr>
                        <a:t>lexplist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Times New Roman" charset="0"/>
                        <a:sym typeface="Symbo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$)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list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(b(2))(c))$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list -&gt; (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-seq)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-seq(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(b(2))(c))$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match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6571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b(2))(c))$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 -&gt;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623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4.8 Consider the grammar: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221F6B-6DA4-4E9B-A8D4-31A8685FC120}"/>
              </a:ext>
            </a:extLst>
          </p:cNvPr>
          <p:cNvSpPr/>
          <p:nvPr/>
        </p:nvSpPr>
        <p:spPr>
          <a:xfrm>
            <a:off x="833120" y="1092794"/>
            <a:ext cx="8503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(e)  </a:t>
            </a:r>
          </a:p>
        </p:txBody>
      </p:sp>
      <p:graphicFrame>
        <p:nvGraphicFramePr>
          <p:cNvPr id="8" name="Group 396">
            <a:extLst>
              <a:ext uri="{FF2B5EF4-FFF2-40B4-BE49-F238E27FC236}">
                <a16:creationId xmlns:a16="http://schemas.microsoft.com/office/drawing/2014/main" id="{F5B631CD-6D86-40D9-9356-A5E025531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9173289"/>
              </p:ext>
            </p:extLst>
          </p:nvPr>
        </p:nvGraphicFramePr>
        <p:xfrm>
          <a:off x="1469985" y="898897"/>
          <a:ext cx="10405640" cy="5668261"/>
        </p:xfrm>
        <a:graphic>
          <a:graphicData uri="http://schemas.openxmlformats.org/drawingml/2006/table">
            <a:tbl>
              <a:tblPr/>
              <a:tblGrid>
                <a:gridCol w="717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9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6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807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Step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Parsing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Input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Action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$)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b(2))(c))$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 -&gt; atom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Times New Roman" charset="0"/>
                        <a:sym typeface="Symbo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14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$)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atom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b(2))(c))$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atom -&gt; identifier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15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$)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identifier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b(2))(c))$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match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16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(2))(c))$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-&gt;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17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(2))(c))$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  <a:sym typeface="Symbol" charset="0"/>
                        </a:rPr>
                        <a:t>lexplist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Times New Roman" charset="0"/>
                        <a:sym typeface="Symbo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list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(2))(c))$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list -&gt; (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-seq)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19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-seq(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(2))(c))$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match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20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 -&gt;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21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 -&gt; atom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Times New Roman" charset="0"/>
                        <a:sym typeface="Symbo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22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’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atom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atom -&gt; number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23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’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number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2))(c))$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match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58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24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’ 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lvl="1" indent="0" algn="l"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-&gt; </a:t>
                      </a:r>
                      <a:r>
                        <a:rPr lang="en-US" altLang="zh-CN" sz="1600" dirty="0">
                          <a:sym typeface="Symbol" pitchFamily="18" charset="2"/>
                        </a:rPr>
                        <a:t></a:t>
                      </a:r>
                      <a:endParaRPr lang="en-US" altLang="zh-CN" sz="1600" dirty="0"/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58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25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))(c))$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match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182085"/>
                  </a:ext>
                </a:extLst>
              </a:tr>
              <a:tr h="3858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26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-&gt; </a:t>
                      </a:r>
                      <a:r>
                        <a:rPr lang="en-US" altLang="zh-CN" sz="1600" dirty="0">
                          <a:sym typeface="Symbol" pitchFamily="18" charset="2"/>
                        </a:rPr>
                        <a:t></a:t>
                      </a:r>
                      <a:endParaRPr lang="en-US" altLang="zh-CN" sz="1600" dirty="0"/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875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478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97885"/>
            <a:ext cx="10485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4.8 Consider the grammar: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221F6B-6DA4-4E9B-A8D4-31A8685FC120}"/>
              </a:ext>
            </a:extLst>
          </p:cNvPr>
          <p:cNvSpPr/>
          <p:nvPr/>
        </p:nvSpPr>
        <p:spPr>
          <a:xfrm>
            <a:off x="833120" y="1092794"/>
            <a:ext cx="8503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(e)  </a:t>
            </a:r>
          </a:p>
        </p:txBody>
      </p:sp>
      <p:graphicFrame>
        <p:nvGraphicFramePr>
          <p:cNvPr id="8" name="Group 396">
            <a:extLst>
              <a:ext uri="{FF2B5EF4-FFF2-40B4-BE49-F238E27FC236}">
                <a16:creationId xmlns:a16="http://schemas.microsoft.com/office/drawing/2014/main" id="{F5B631CD-6D86-40D9-9356-A5E025531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513954"/>
              </p:ext>
            </p:extLst>
          </p:nvPr>
        </p:nvGraphicFramePr>
        <p:xfrm>
          <a:off x="1400537" y="621105"/>
          <a:ext cx="10405640" cy="6054090"/>
        </p:xfrm>
        <a:graphic>
          <a:graphicData uri="http://schemas.openxmlformats.org/drawingml/2006/table">
            <a:tbl>
              <a:tblPr/>
              <a:tblGrid>
                <a:gridCol w="717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9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6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807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Step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Parsing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Input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Action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27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)(c))$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match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28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-&gt;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29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$)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  <a:sym typeface="Symbol" charset="0"/>
                        </a:rPr>
                        <a:t>lexplist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Times New Roman" charset="0"/>
                        <a:sym typeface="Symbo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30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  <a:sym typeface="Symbol" charset="0"/>
                        </a:rPr>
                        <a:t>list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list -&gt; (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-seq)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31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-seq(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(c))$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  <a:sym typeface="Symbol" charset="0"/>
                        </a:rPr>
                        <a:t>match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32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 -&gt;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33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 -&gt; atom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Times New Roman" charset="0"/>
                        <a:sym typeface="Symbo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34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atom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atom -&gt; identifier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35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identifier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c))$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match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Times New Roman" charset="0"/>
                        <a:sym typeface="Symbol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36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lvl="1" indent="0" algn="l"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-&gt; </a:t>
                      </a:r>
                      <a:r>
                        <a:rPr lang="en-US" altLang="zh-CN" sz="1600" dirty="0">
                          <a:sym typeface="Symbol" pitchFamily="18" charset="2"/>
                        </a:rPr>
                        <a:t></a:t>
                      </a:r>
                      <a:endParaRPr lang="en-US" altLang="zh-CN" sz="1600" dirty="0"/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1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37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))$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match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58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38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lvl="1" indent="0" algn="l"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-&gt; </a:t>
                      </a:r>
                      <a:r>
                        <a:rPr lang="en-US" altLang="zh-CN" sz="1600" dirty="0">
                          <a:sym typeface="Symbol" pitchFamily="18" charset="2"/>
                        </a:rPr>
                        <a:t></a:t>
                      </a:r>
                      <a:endParaRPr lang="en-US" altLang="zh-CN" sz="1600" dirty="0"/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58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39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lvl="1" indent="0" algn="l"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lexp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-seq’ -&gt; </a:t>
                      </a:r>
                      <a:r>
                        <a:rPr lang="en-US" altLang="zh-CN" sz="1600" dirty="0">
                          <a:sym typeface="Symbol" pitchFamily="18" charset="2"/>
                        </a:rPr>
                        <a:t></a:t>
                      </a:r>
                      <a:endParaRPr lang="en-US" altLang="zh-CN" sz="1600" dirty="0"/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182085"/>
                  </a:ext>
                </a:extLst>
              </a:tr>
              <a:tr h="3858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40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 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)$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match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875583"/>
                  </a:ext>
                </a:extLst>
              </a:tr>
              <a:tr h="38582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Times New Roman" charset="0"/>
                        </a:rPr>
                        <a:t>41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$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Times New Roman" charset="0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005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accept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303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274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4.12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221F6B-6DA4-4E9B-A8D4-31A8685FC120}"/>
              </a:ext>
            </a:extLst>
          </p:cNvPr>
          <p:cNvSpPr/>
          <p:nvPr/>
        </p:nvSpPr>
        <p:spPr>
          <a:xfrm>
            <a:off x="833120" y="1092794"/>
            <a:ext cx="8503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en-US" altLang="zh-CN" sz="2400" dirty="0"/>
              <a:t>Can an LL(1) grammar be ambiguous? Why or why not?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(2) Can an ambiguous grammar be LL(1)? Why or why not?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(3) Must an ambiguous grammar be LL(1)? Why or why not? 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262F6A-BF0C-4ED0-BA39-E5751A275D54}"/>
              </a:ext>
            </a:extLst>
          </p:cNvPr>
          <p:cNvSpPr/>
          <p:nvPr/>
        </p:nvSpPr>
        <p:spPr>
          <a:xfrm>
            <a:off x="1184476" y="2404883"/>
            <a:ext cx="87003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Answer</a:t>
            </a:r>
            <a:r>
              <a:rPr lang="en-US" altLang="zh-CN" sz="2800" dirty="0"/>
              <a:t>:</a:t>
            </a:r>
            <a:endParaRPr lang="zh-CN" altLang="zh-CN" sz="2800" dirty="0"/>
          </a:p>
          <a:p>
            <a:pPr marL="0" lvl="0" indent="-457200">
              <a:buNone/>
            </a:pPr>
            <a:r>
              <a:rPr lang="en-US" altLang="zh-CN" sz="2800" dirty="0"/>
              <a:t>1. There is only one production in each entry in the parsing table, so it is not ambiguous.</a:t>
            </a:r>
            <a:endParaRPr lang="zh-CN" altLang="zh-CN" sz="2800" dirty="0"/>
          </a:p>
          <a:p>
            <a:pPr marL="0" lvl="0" indent="-457200">
              <a:buNone/>
            </a:pPr>
            <a:r>
              <a:rPr lang="en-US" altLang="zh-CN" sz="2800" dirty="0"/>
              <a:t>2. The parsing table of an ambiguous grammar contains at least an entry with more than one production, so it cannot be LL(1).</a:t>
            </a:r>
            <a:endParaRPr lang="zh-CN" altLang="zh-CN" sz="2800" dirty="0"/>
          </a:p>
          <a:p>
            <a:pPr marL="0" lvl="0" indent="-457200">
              <a:buNone/>
            </a:pPr>
            <a:r>
              <a:rPr lang="en-US" altLang="zh-CN" sz="2800" dirty="0"/>
              <a:t>3. No, many reasons can fail to make a grammar to be LL(1). Some unambiguous left-recursive grammar is not LL(1).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912603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 err="1">
                <a:solidFill>
                  <a:srgbClr val="800000"/>
                </a:solidFill>
              </a:rPr>
              <a:t>Quizz</a:t>
            </a:r>
            <a:r>
              <a:rPr lang="en-US" altLang="zh-CN" sz="2800" dirty="0">
                <a:solidFill>
                  <a:srgbClr val="800000"/>
                </a:solidFill>
              </a:rPr>
              <a:t> Two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221F6B-6DA4-4E9B-A8D4-31A8685FC120}"/>
              </a:ext>
            </a:extLst>
          </p:cNvPr>
          <p:cNvSpPr/>
          <p:nvPr/>
        </p:nvSpPr>
        <p:spPr>
          <a:xfrm>
            <a:off x="833120" y="1092794"/>
            <a:ext cx="85039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Consider the following grammar    </a:t>
            </a:r>
            <a:endParaRPr lang="en-US" altLang="zh-CN" sz="2400" dirty="0"/>
          </a:p>
          <a:p>
            <a:r>
              <a:rPr lang="en-US" altLang="zh-CN" sz="2400" b="1" dirty="0"/>
              <a:t>  S→A         S→B         </a:t>
            </a:r>
            <a:r>
              <a:rPr lang="en-US" altLang="zh-CN" sz="2400" b="1" dirty="0" err="1"/>
              <a:t>A→</a:t>
            </a:r>
            <a:r>
              <a:rPr lang="en-US" altLang="zh-CN" sz="2400" i="1" dirty="0" err="1"/>
              <a:t>e</a:t>
            </a:r>
            <a:r>
              <a:rPr lang="en-US" altLang="zh-CN" sz="2400" b="1" dirty="0"/>
              <a:t>          </a:t>
            </a:r>
            <a:r>
              <a:rPr lang="en-US" altLang="zh-CN" sz="2400" b="1" dirty="0" err="1"/>
              <a:t>A→</a:t>
            </a:r>
            <a:r>
              <a:rPr lang="en-US" altLang="zh-CN" sz="2400" i="1" dirty="0" err="1"/>
              <a:t>f</a:t>
            </a:r>
            <a:endParaRPr lang="en-US" altLang="zh-CN" sz="2400" dirty="0"/>
          </a:p>
          <a:p>
            <a:r>
              <a:rPr lang="en-US" altLang="zh-CN" sz="2400" b="1" dirty="0"/>
              <a:t>  B→(C)     C→SD       D→SD      </a:t>
            </a:r>
            <a:r>
              <a:rPr lang="en-US" altLang="zh-CN" sz="2400" b="1" dirty="0" err="1"/>
              <a:t>D→</a:t>
            </a:r>
            <a:r>
              <a:rPr lang="en-US" altLang="zh-CN" sz="2400" i="1" dirty="0" err="1"/>
              <a:t>ε</a:t>
            </a:r>
            <a:endParaRPr lang="en-US" altLang="zh-CN" sz="2400" dirty="0"/>
          </a:p>
          <a:p>
            <a:r>
              <a:rPr lang="en-US" altLang="zh-CN" sz="2400" dirty="0"/>
              <a:t>1. Calculate FIRST and FOLLOW for </a:t>
            </a:r>
            <a:r>
              <a:rPr lang="en-US" altLang="zh-CN" sz="2400" dirty="0" err="1"/>
              <a:t>nonterminals</a:t>
            </a:r>
            <a:r>
              <a:rPr lang="en-US" altLang="zh-CN" sz="2400" dirty="0"/>
              <a:t> in the grammar.</a:t>
            </a:r>
          </a:p>
          <a:p>
            <a:r>
              <a:rPr lang="en-US" altLang="zh-CN" sz="2400" dirty="0"/>
              <a:t>2. Construct the LL(1) parsing table for the grammar.</a:t>
            </a:r>
          </a:p>
          <a:p>
            <a:r>
              <a:rPr lang="en-US" altLang="zh-CN" sz="2400" dirty="0"/>
              <a:t>3. Show that the grammar is LL(1). 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1C810A-E95F-4171-B7BF-C4D0A6C37E66}"/>
              </a:ext>
            </a:extLst>
          </p:cNvPr>
          <p:cNvSpPr/>
          <p:nvPr/>
        </p:nvSpPr>
        <p:spPr>
          <a:xfrm>
            <a:off x="1306586" y="3882210"/>
            <a:ext cx="215155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FIRST(S) = {</a:t>
            </a:r>
            <a:r>
              <a:rPr lang="en-US" altLang="zh-CN" dirty="0" err="1"/>
              <a:t>e,f</a:t>
            </a:r>
            <a:r>
              <a:rPr lang="en-US" altLang="zh-CN" dirty="0"/>
              <a:t>,(}</a:t>
            </a:r>
          </a:p>
          <a:p>
            <a:r>
              <a:rPr lang="en-US" altLang="zh-CN" dirty="0"/>
              <a:t>FIRST(A) = {</a:t>
            </a:r>
            <a:r>
              <a:rPr lang="en-US" altLang="zh-CN" dirty="0" err="1"/>
              <a:t>e,f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FIRST(B) = {(}</a:t>
            </a:r>
          </a:p>
          <a:p>
            <a:r>
              <a:rPr lang="en-US" altLang="zh-CN" dirty="0"/>
              <a:t>FIRST(C) = {</a:t>
            </a:r>
            <a:r>
              <a:rPr lang="en-US" altLang="zh-CN" dirty="0" err="1"/>
              <a:t>e,f</a:t>
            </a:r>
            <a:r>
              <a:rPr lang="en-US" altLang="zh-CN" dirty="0"/>
              <a:t>,(}</a:t>
            </a:r>
          </a:p>
          <a:p>
            <a:r>
              <a:rPr lang="en-US" altLang="zh-CN" dirty="0"/>
              <a:t>FIRST(D) = {</a:t>
            </a:r>
            <a:r>
              <a:rPr lang="en-US" altLang="zh-CN" dirty="0" err="1"/>
              <a:t>e,f</a:t>
            </a:r>
            <a:r>
              <a:rPr lang="en-US" altLang="zh-CN" dirty="0"/>
              <a:t>,(,</a:t>
            </a:r>
            <a:r>
              <a:rPr lang="en-US" altLang="zh-CN" i="1" dirty="0"/>
              <a:t>ε</a:t>
            </a:r>
            <a:r>
              <a:rPr lang="en-US" altLang="zh-CN" dirty="0"/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FBF7CF-43A2-4F12-A5B3-5408908D99F1}"/>
              </a:ext>
            </a:extLst>
          </p:cNvPr>
          <p:cNvSpPr/>
          <p:nvPr/>
        </p:nvSpPr>
        <p:spPr>
          <a:xfrm>
            <a:off x="5085080" y="3882210"/>
            <a:ext cx="261481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FOLLOW(S) = {$,</a:t>
            </a:r>
            <a:r>
              <a:rPr lang="en-US" altLang="zh-CN" dirty="0" err="1"/>
              <a:t>e,f</a:t>
            </a:r>
            <a:r>
              <a:rPr lang="en-US" altLang="zh-CN" dirty="0"/>
              <a:t>,(,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FOLLOW(A) = {$,</a:t>
            </a:r>
            <a:r>
              <a:rPr lang="en-US" altLang="zh-CN" dirty="0" err="1"/>
              <a:t>e,f</a:t>
            </a:r>
            <a:r>
              <a:rPr lang="en-US" altLang="zh-CN" dirty="0"/>
              <a:t>,(,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FOLLOW(B) = {$,</a:t>
            </a:r>
            <a:r>
              <a:rPr lang="en-US" altLang="zh-CN" dirty="0" err="1"/>
              <a:t>e,f</a:t>
            </a:r>
            <a:r>
              <a:rPr lang="en-US" altLang="zh-CN" dirty="0"/>
              <a:t>,(,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FOLLOW(C) = {)}</a:t>
            </a:r>
          </a:p>
          <a:p>
            <a:r>
              <a:rPr lang="en-US" altLang="zh-CN" dirty="0"/>
              <a:t>FOLLOW(D) = {)}</a:t>
            </a:r>
          </a:p>
        </p:txBody>
      </p:sp>
    </p:spTree>
    <p:extLst>
      <p:ext uri="{BB962C8B-B14F-4D97-AF65-F5344CB8AC3E}">
        <p14:creationId xmlns:p14="http://schemas.microsoft.com/office/powerpoint/2010/main" val="238438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 err="1">
                <a:solidFill>
                  <a:srgbClr val="800000"/>
                </a:solidFill>
              </a:rPr>
              <a:t>Quizz</a:t>
            </a:r>
            <a:r>
              <a:rPr lang="en-US" altLang="zh-CN" sz="2800" dirty="0">
                <a:solidFill>
                  <a:srgbClr val="800000"/>
                </a:solidFill>
              </a:rPr>
              <a:t> Two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221F6B-6DA4-4E9B-A8D4-31A8685FC120}"/>
              </a:ext>
            </a:extLst>
          </p:cNvPr>
          <p:cNvSpPr/>
          <p:nvPr/>
        </p:nvSpPr>
        <p:spPr>
          <a:xfrm>
            <a:off x="833120" y="1092794"/>
            <a:ext cx="8503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Consider the following grammar    </a:t>
            </a:r>
            <a:endParaRPr lang="en-US" altLang="zh-CN" sz="2400" dirty="0"/>
          </a:p>
          <a:p>
            <a:r>
              <a:rPr lang="en-US" altLang="zh-CN" sz="2400" b="1" dirty="0"/>
              <a:t>  S→A         S→B         </a:t>
            </a:r>
            <a:r>
              <a:rPr lang="en-US" altLang="zh-CN" sz="2400" b="1" dirty="0" err="1"/>
              <a:t>A→</a:t>
            </a:r>
            <a:r>
              <a:rPr lang="en-US" altLang="zh-CN" sz="2400" i="1" dirty="0" err="1"/>
              <a:t>e</a:t>
            </a:r>
            <a:r>
              <a:rPr lang="en-US" altLang="zh-CN" sz="2400" b="1" dirty="0"/>
              <a:t>          </a:t>
            </a:r>
            <a:r>
              <a:rPr lang="en-US" altLang="zh-CN" sz="2400" b="1" dirty="0" err="1"/>
              <a:t>A→</a:t>
            </a:r>
            <a:r>
              <a:rPr lang="en-US" altLang="zh-CN" sz="2400" i="1" dirty="0" err="1"/>
              <a:t>f</a:t>
            </a:r>
            <a:endParaRPr lang="en-US" altLang="zh-CN" sz="2400" dirty="0"/>
          </a:p>
          <a:p>
            <a:r>
              <a:rPr lang="en-US" altLang="zh-CN" sz="2400" b="1" dirty="0"/>
              <a:t>  B→(C)     C→SD       D→SD      </a:t>
            </a:r>
            <a:r>
              <a:rPr lang="en-US" altLang="zh-CN" sz="2400" b="1" dirty="0" err="1"/>
              <a:t>D→</a:t>
            </a:r>
            <a:r>
              <a:rPr lang="en-US" altLang="zh-CN" sz="2400" i="1" dirty="0" err="1"/>
              <a:t>ε</a:t>
            </a: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1C810A-E95F-4171-B7BF-C4D0A6C37E66}"/>
              </a:ext>
            </a:extLst>
          </p:cNvPr>
          <p:cNvSpPr/>
          <p:nvPr/>
        </p:nvSpPr>
        <p:spPr>
          <a:xfrm>
            <a:off x="6560002" y="719424"/>
            <a:ext cx="215155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FIRST(S) = {</a:t>
            </a:r>
            <a:r>
              <a:rPr lang="en-US" altLang="zh-CN" dirty="0" err="1"/>
              <a:t>e,f</a:t>
            </a:r>
            <a:r>
              <a:rPr lang="en-US" altLang="zh-CN" dirty="0"/>
              <a:t>,(}</a:t>
            </a:r>
          </a:p>
          <a:p>
            <a:r>
              <a:rPr lang="en-US" altLang="zh-CN" dirty="0"/>
              <a:t>FIRST(A) = {</a:t>
            </a:r>
            <a:r>
              <a:rPr lang="en-US" altLang="zh-CN" dirty="0" err="1"/>
              <a:t>e,f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FIRST(B) = {(}</a:t>
            </a:r>
          </a:p>
          <a:p>
            <a:r>
              <a:rPr lang="en-US" altLang="zh-CN" dirty="0"/>
              <a:t>FIRST(C) = {</a:t>
            </a:r>
            <a:r>
              <a:rPr lang="en-US" altLang="zh-CN" dirty="0" err="1"/>
              <a:t>e,f</a:t>
            </a:r>
            <a:r>
              <a:rPr lang="en-US" altLang="zh-CN" dirty="0"/>
              <a:t>,(}</a:t>
            </a:r>
          </a:p>
          <a:p>
            <a:r>
              <a:rPr lang="en-US" altLang="zh-CN" dirty="0"/>
              <a:t>FIRST(D) = {</a:t>
            </a:r>
            <a:r>
              <a:rPr lang="en-US" altLang="zh-CN" dirty="0" err="1"/>
              <a:t>e,f</a:t>
            </a:r>
            <a:r>
              <a:rPr lang="en-US" altLang="zh-CN" dirty="0"/>
              <a:t>,(,</a:t>
            </a:r>
            <a:r>
              <a:rPr lang="en-US" altLang="zh-CN" i="1" dirty="0"/>
              <a:t>ε</a:t>
            </a:r>
            <a:r>
              <a:rPr lang="en-US" altLang="zh-CN" dirty="0"/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FBF7CF-43A2-4F12-A5B3-5408908D99F1}"/>
              </a:ext>
            </a:extLst>
          </p:cNvPr>
          <p:cNvSpPr/>
          <p:nvPr/>
        </p:nvSpPr>
        <p:spPr>
          <a:xfrm>
            <a:off x="8991062" y="815795"/>
            <a:ext cx="261481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FOLLOW(S) = {$,</a:t>
            </a:r>
            <a:r>
              <a:rPr lang="en-US" altLang="zh-CN" dirty="0" err="1"/>
              <a:t>e,f</a:t>
            </a:r>
            <a:r>
              <a:rPr lang="en-US" altLang="zh-CN" dirty="0"/>
              <a:t>,(,)}</a:t>
            </a:r>
          </a:p>
          <a:p>
            <a:r>
              <a:rPr lang="en-US" altLang="zh-CN" dirty="0"/>
              <a:t>FOLLOW(A) = {$,</a:t>
            </a:r>
            <a:r>
              <a:rPr lang="en-US" altLang="zh-CN" dirty="0" err="1"/>
              <a:t>e,f</a:t>
            </a:r>
            <a:r>
              <a:rPr lang="en-US" altLang="zh-CN" dirty="0"/>
              <a:t>,(,)}</a:t>
            </a:r>
          </a:p>
          <a:p>
            <a:r>
              <a:rPr lang="en-US" altLang="zh-CN" dirty="0"/>
              <a:t>FOLLOW(B) = {$,</a:t>
            </a:r>
            <a:r>
              <a:rPr lang="en-US" altLang="zh-CN" dirty="0" err="1"/>
              <a:t>e,f</a:t>
            </a:r>
            <a:r>
              <a:rPr lang="en-US" altLang="zh-CN" dirty="0"/>
              <a:t>,(,)}</a:t>
            </a:r>
          </a:p>
          <a:p>
            <a:r>
              <a:rPr lang="en-US" altLang="zh-CN" dirty="0"/>
              <a:t>FOLLOW(C) = {)}</a:t>
            </a:r>
          </a:p>
          <a:p>
            <a:r>
              <a:rPr lang="en-US" altLang="zh-CN" dirty="0"/>
              <a:t>FOLLOW(D) = {)}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AF91D543-8795-405B-A5BF-3D0BFBA0D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080800"/>
              </p:ext>
            </p:extLst>
          </p:nvPr>
        </p:nvGraphicFramePr>
        <p:xfrm>
          <a:off x="1828799" y="2918856"/>
          <a:ext cx="812800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819922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60725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416398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63778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656861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91612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M[N,T]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58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S→A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S→A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S→B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53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/>
                        <a:t>A→</a:t>
                      </a:r>
                      <a:r>
                        <a:rPr lang="en-US" altLang="zh-CN" sz="1800" i="1" dirty="0" err="1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/>
                        <a:t>A→</a:t>
                      </a:r>
                      <a:r>
                        <a:rPr lang="en-US" altLang="zh-CN" sz="1800" b="1" i="1" dirty="0" err="1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594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B→(C)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08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C→SD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C→SD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C→SD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192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D→SD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D→SD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D→SD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/>
                        <a:t>D→</a:t>
                      </a:r>
                      <a:r>
                        <a:rPr lang="en-US" altLang="zh-CN" sz="1800" i="1" dirty="0" err="1"/>
                        <a:t>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956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538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259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5.8  Consider the following grammar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declaration → type var-list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type → int | float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var-list → identifier, var-list | identifier </a:t>
            </a:r>
          </a:p>
          <a:p>
            <a:pPr>
              <a:spcBef>
                <a:spcPct val="20000"/>
              </a:spcBef>
            </a:pPr>
            <a:endParaRPr lang="en-US" altLang="zh-CN" sz="2800" dirty="0">
              <a:solidFill>
                <a:srgbClr val="8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4BD171-1EEC-42C2-AF08-7A6B812C70C7}"/>
              </a:ext>
            </a:extLst>
          </p:cNvPr>
          <p:cNvSpPr/>
          <p:nvPr/>
        </p:nvSpPr>
        <p:spPr>
          <a:xfrm>
            <a:off x="650240" y="2614199"/>
            <a:ext cx="97425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altLang="zh-CN" sz="2800" dirty="0"/>
              <a:t> a. Rewrite it in a form more suitable for bottom-up parsing.</a:t>
            </a:r>
            <a:endParaRPr lang="zh-CN" altLang="zh-CN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E96EAA-D5E6-47CE-A692-2CA1CBD69F94}"/>
              </a:ext>
            </a:extLst>
          </p:cNvPr>
          <p:cNvSpPr/>
          <p:nvPr/>
        </p:nvSpPr>
        <p:spPr>
          <a:xfrm>
            <a:off x="1508566" y="3720582"/>
            <a:ext cx="837621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Solution</a:t>
            </a:r>
            <a:r>
              <a:rPr lang="en-US" altLang="zh-CN" sz="3200" dirty="0"/>
              <a:t>:</a:t>
            </a:r>
          </a:p>
          <a:p>
            <a:pPr marL="400050" lvl="1" indent="0">
              <a:buFontTx/>
              <a:buNone/>
            </a:pPr>
            <a:r>
              <a:rPr lang="en-US" altLang="zh-CN" sz="3200" dirty="0"/>
              <a:t>declaration → type var-list</a:t>
            </a:r>
            <a:endParaRPr lang="zh-CN" altLang="zh-CN" sz="3200" dirty="0"/>
          </a:p>
          <a:p>
            <a:pPr marL="400050" lvl="1" indent="0">
              <a:buFontTx/>
              <a:buNone/>
            </a:pPr>
            <a:r>
              <a:rPr lang="en-US" altLang="zh-CN" sz="3200" dirty="0"/>
              <a:t>type → int | float</a:t>
            </a:r>
            <a:endParaRPr lang="zh-CN" altLang="zh-CN" sz="3200" dirty="0"/>
          </a:p>
          <a:p>
            <a:pPr marL="400050" lvl="1" indent="0">
              <a:buFontTx/>
              <a:buNone/>
            </a:pPr>
            <a:r>
              <a:rPr lang="en-US" altLang="zh-CN" sz="3200" dirty="0"/>
              <a:t>var-list → var-list, identifier | identifier </a:t>
            </a:r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77564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1200A97-3837-4599-BF1F-8063872CB5ED}"/>
              </a:ext>
            </a:extLst>
          </p:cNvPr>
          <p:cNvSpPr/>
          <p:nvPr/>
        </p:nvSpPr>
        <p:spPr>
          <a:xfrm>
            <a:off x="650240" y="457814"/>
            <a:ext cx="10485120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2.8 Draw DFAs for each of the sets of characters of (1,2,3) in 2.1, or state why no DFA exists.</a:t>
            </a:r>
          </a:p>
          <a:p>
            <a:pPr>
              <a:spcBef>
                <a:spcPct val="20000"/>
              </a:spcBef>
            </a:pPr>
            <a:endParaRPr lang="en-US" altLang="zh-CN" sz="2800" dirty="0">
              <a:solidFill>
                <a:srgbClr val="800000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7DF8493-A3A1-4120-BF44-E58754DC64EF}"/>
              </a:ext>
            </a:extLst>
          </p:cNvPr>
          <p:cNvSpPr txBox="1">
            <a:spLocks/>
          </p:cNvSpPr>
          <p:nvPr/>
        </p:nvSpPr>
        <p:spPr>
          <a:xfrm>
            <a:off x="650240" y="1752600"/>
            <a:ext cx="9692640" cy="336804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kumimoji="1" sz="2600" kern="12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kumimoji="1" sz="24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kumimoji="1" sz="20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kumimoji="1" sz="20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kumimoji="1" sz="20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(1)  </a:t>
            </a:r>
            <a:r>
              <a:rPr lang="en-US" altLang="zh-CN" sz="2800" dirty="0" err="1">
                <a:ea typeface="宋体" panose="02010600030101010101" pitchFamily="2" charset="-122"/>
              </a:rPr>
              <a:t>a|a</a:t>
            </a:r>
            <a:r>
              <a:rPr lang="en-US" altLang="zh-CN" sz="2800" dirty="0">
                <a:ea typeface="宋体" panose="02010600030101010101" pitchFamily="2" charset="-122"/>
              </a:rPr>
              <a:t>[a-z]*a</a:t>
            </a:r>
          </a:p>
          <a:p>
            <a:pPr marL="400050" lvl="1" indent="0">
              <a:buFontTx/>
              <a:buNone/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marL="400050" lvl="1" indent="0">
              <a:buFontTx/>
              <a:buNone/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marL="400050" lvl="1" indent="0"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(2) [1-9][0-9]* </a:t>
            </a:r>
          </a:p>
          <a:p>
            <a:pPr marL="400050" lvl="1" indent="0">
              <a:buFontTx/>
              <a:buNone/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marL="400050" lvl="1" indent="0">
              <a:buFontTx/>
              <a:buNone/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marL="400050" lvl="1" indent="0"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(3)  [0-9]*[02468]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3584A707-C8BB-4E88-8044-46E73E310A5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27500" y="1437323"/>
            <a:ext cx="3124200" cy="1295400"/>
          </a:xfrm>
          <a:prstGeom prst="rect">
            <a:avLst/>
          </a:prstGeom>
        </p:spPr>
      </p:pic>
      <p:pic>
        <p:nvPicPr>
          <p:cNvPr id="6" name="图片 6">
            <a:extLst>
              <a:ext uri="{FF2B5EF4-FFF2-40B4-BE49-F238E27FC236}">
                <a16:creationId xmlns:a16="http://schemas.microsoft.com/office/drawing/2014/main" id="{D1368098-10E0-418D-8D43-ED737BAD6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877503"/>
            <a:ext cx="2992437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7">
            <a:extLst>
              <a:ext uri="{FF2B5EF4-FFF2-40B4-BE49-F238E27FC236}">
                <a16:creationId xmlns:a16="http://schemas.microsoft.com/office/drawing/2014/main" id="{98B9B2B5-90C9-42A8-887E-0265810A7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720" y="4270058"/>
            <a:ext cx="388461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5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altLang="zh-CN" sz="2800" dirty="0">
                <a:solidFill>
                  <a:srgbClr val="800000"/>
                </a:solidFill>
              </a:rPr>
              <a:t>5.8  </a:t>
            </a:r>
            <a:r>
              <a:rPr lang="en-US" altLang="zh-CN" sz="2800" dirty="0"/>
              <a:t>b. Construct the LR(0) DFA for the rewritten grammar.</a:t>
            </a:r>
          </a:p>
          <a:p>
            <a:pPr marL="0" indent="0">
              <a:buFontTx/>
              <a:buNone/>
            </a:pPr>
            <a:r>
              <a:rPr lang="en-US" altLang="zh-CN" sz="2800" dirty="0"/>
              <a:t>Solution:</a:t>
            </a:r>
            <a:endParaRPr lang="zh-CN" altLang="en-US" sz="2800" dirty="0"/>
          </a:p>
          <a:p>
            <a:pPr>
              <a:spcBef>
                <a:spcPct val="20000"/>
              </a:spcBef>
            </a:pPr>
            <a:endParaRPr lang="en-US" altLang="zh-CN" sz="2800" dirty="0">
              <a:solidFill>
                <a:srgbClr val="800000"/>
              </a:solidFill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6B66B49-8DC1-4DBD-ADEF-5267737D5BC0}"/>
              </a:ext>
            </a:extLst>
          </p:cNvPr>
          <p:cNvSpPr txBox="1">
            <a:spLocks/>
          </p:cNvSpPr>
          <p:nvPr/>
        </p:nvSpPr>
        <p:spPr>
          <a:xfrm>
            <a:off x="231494" y="1928986"/>
            <a:ext cx="2708476" cy="3756025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kumimoji="1" sz="2600" kern="12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kumimoji="1" sz="24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kumimoji="1" sz="20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kumimoji="1" sz="20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kumimoji="1" sz="20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000" dirty="0" err="1">
                <a:ea typeface="宋体" pitchFamily="2" charset="-122"/>
              </a:rPr>
              <a:t>decl</a:t>
            </a:r>
            <a:r>
              <a:rPr lang="en-US" altLang="zh-CN" sz="2000" dirty="0">
                <a:ea typeface="宋体" pitchFamily="2" charset="-122"/>
              </a:rPr>
              <a:t>  -&gt; type  </a:t>
            </a:r>
            <a:r>
              <a:rPr lang="en-US" altLang="zh-CN" sz="2000" dirty="0" err="1">
                <a:ea typeface="宋体" pitchFamily="2" charset="-122"/>
              </a:rPr>
              <a:t>vlist</a:t>
            </a:r>
            <a:r>
              <a:rPr lang="en-US" altLang="zh-CN" sz="2000" dirty="0">
                <a:ea typeface="宋体" pitchFamily="2" charset="-122"/>
              </a:rPr>
              <a:t>          </a:t>
            </a:r>
            <a:endParaRPr lang="zh-CN" altLang="zh-CN" sz="2000" dirty="0">
              <a:ea typeface="宋体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type -&gt; int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type -&gt;float</a:t>
            </a:r>
          </a:p>
          <a:p>
            <a:pPr marL="0" indent="0">
              <a:buFontTx/>
              <a:buNone/>
            </a:pPr>
            <a:r>
              <a:rPr lang="en-US" altLang="zh-CN" sz="2000" dirty="0" err="1">
                <a:ea typeface="宋体" pitchFamily="2" charset="-122"/>
              </a:rPr>
              <a:t>vlist</a:t>
            </a:r>
            <a:r>
              <a:rPr lang="en-US" altLang="zh-CN" sz="2000" dirty="0">
                <a:ea typeface="宋体" pitchFamily="2" charset="-122"/>
              </a:rPr>
              <a:t> -&gt; </a:t>
            </a:r>
            <a:r>
              <a:rPr lang="en-US" altLang="zh-CN" sz="2000" dirty="0" err="1">
                <a:ea typeface="宋体" pitchFamily="2" charset="-122"/>
              </a:rPr>
              <a:t>vlist</a:t>
            </a:r>
            <a:r>
              <a:rPr lang="en-US" altLang="zh-CN" sz="2000" dirty="0">
                <a:ea typeface="宋体" pitchFamily="2" charset="-122"/>
              </a:rPr>
              <a:t>, id</a:t>
            </a:r>
            <a:endParaRPr lang="zh-CN" altLang="zh-CN" sz="2000" dirty="0">
              <a:ea typeface="宋体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2000" dirty="0" err="1">
                <a:ea typeface="宋体" pitchFamily="2" charset="-122"/>
              </a:rPr>
              <a:t>vlist</a:t>
            </a:r>
            <a:r>
              <a:rPr lang="en-US" altLang="zh-CN" sz="2000" dirty="0">
                <a:ea typeface="宋体" pitchFamily="2" charset="-122"/>
              </a:rPr>
              <a:t> -&gt; id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follow(</a:t>
            </a:r>
            <a:r>
              <a:rPr lang="en-US" altLang="zh-CN" sz="2000" dirty="0" err="1">
                <a:ea typeface="宋体" pitchFamily="2" charset="-122"/>
              </a:rPr>
              <a:t>decl</a:t>
            </a:r>
            <a:r>
              <a:rPr lang="en-US" altLang="zh-CN" sz="2000" dirty="0">
                <a:ea typeface="宋体" pitchFamily="2" charset="-122"/>
              </a:rPr>
              <a:t>)= { $ },   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 follow(type)= { id }</a:t>
            </a:r>
            <a:endParaRPr lang="zh-CN" altLang="zh-CN" sz="2000" dirty="0">
              <a:ea typeface="宋体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follow(</a:t>
            </a:r>
            <a:r>
              <a:rPr lang="en-US" altLang="zh-CN" sz="2000" dirty="0" err="1">
                <a:ea typeface="宋体" pitchFamily="2" charset="-122"/>
              </a:rPr>
              <a:t>vlist</a:t>
            </a:r>
            <a:r>
              <a:rPr lang="en-US" altLang="zh-CN" sz="2000" dirty="0">
                <a:ea typeface="宋体" pitchFamily="2" charset="-122"/>
              </a:rPr>
              <a:t>)= { $, , }</a:t>
            </a:r>
            <a:endParaRPr lang="zh-CN" altLang="zh-CN" sz="2000" dirty="0">
              <a:ea typeface="宋体" pitchFamily="2" charset="-122"/>
            </a:endParaRPr>
          </a:p>
          <a:p>
            <a:pPr marL="0" indent="0">
              <a:buFontTx/>
              <a:buNone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8" name="Rectangle 39">
            <a:extLst>
              <a:ext uri="{FF2B5EF4-FFF2-40B4-BE49-F238E27FC236}">
                <a16:creationId xmlns:a16="http://schemas.microsoft.com/office/drawing/2014/main" id="{C46B60A3-9713-4287-AAEC-B74CA00ED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9010" y="2145850"/>
            <a:ext cx="467306" cy="23275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6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38">
            <a:extLst>
              <a:ext uri="{FF2B5EF4-FFF2-40B4-BE49-F238E27FC236}">
                <a16:creationId xmlns:a16="http://schemas.microsoft.com/office/drawing/2014/main" id="{D31FD591-B1F7-467F-8D1C-076D45D19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012" y="3438350"/>
            <a:ext cx="389421" cy="29545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,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37">
            <a:extLst>
              <a:ext uri="{FF2B5EF4-FFF2-40B4-BE49-F238E27FC236}">
                <a16:creationId xmlns:a16="http://schemas.microsoft.com/office/drawing/2014/main" id="{256BEAA7-E85F-4F47-9CCC-DB94697AC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418" y="1699350"/>
            <a:ext cx="1713454" cy="973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S-&gt;.</a:t>
            </a: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decl</a:t>
            </a:r>
            <a:endParaRPr kumimoji="0" lang="en-US" altLang="zh-CN" sz="1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decl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-&gt; .type </a:t>
            </a: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vlist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type-&gt;.</a:t>
            </a: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int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type -&gt;.float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1" name="Line 36">
            <a:extLst>
              <a:ext uri="{FF2B5EF4-FFF2-40B4-BE49-F238E27FC236}">
                <a16:creationId xmlns:a16="http://schemas.microsoft.com/office/drawing/2014/main" id="{4F5439B4-C40E-4CED-B96D-9D5D77CFD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9261" y="2673100"/>
            <a:ext cx="0" cy="585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10418F5F-BFEB-45BE-86B9-C0F39853F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565" y="2789950"/>
            <a:ext cx="623074" cy="3515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type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3" name="Rectangle 34">
            <a:extLst>
              <a:ext uri="{FF2B5EF4-FFF2-40B4-BE49-F238E27FC236}">
                <a16:creationId xmlns:a16="http://schemas.microsoft.com/office/drawing/2014/main" id="{286B1ECB-2590-4AB8-967B-909282250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649" y="3258300"/>
            <a:ext cx="2024991" cy="81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decl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-&gt; type.  </a:t>
            </a: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-&gt; . </a:t>
            </a: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, id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-&gt; .id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4" name="Line 33">
            <a:extLst>
              <a:ext uri="{FF2B5EF4-FFF2-40B4-BE49-F238E27FC236}">
                <a16:creationId xmlns:a16="http://schemas.microsoft.com/office/drawing/2014/main" id="{F1FB31D2-F405-48BA-916D-D2A14136AB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9532" y="3608850"/>
            <a:ext cx="9346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15" name="Rectangle 32">
            <a:extLst>
              <a:ext uri="{FF2B5EF4-FFF2-40B4-BE49-F238E27FC236}">
                <a16:creationId xmlns:a16="http://schemas.microsoft.com/office/drawing/2014/main" id="{431E1983-55E9-4F67-AD04-9215BCD7B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151" y="3268970"/>
            <a:ext cx="623074" cy="35055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6" name="Rectangle 31">
            <a:extLst>
              <a:ext uri="{FF2B5EF4-FFF2-40B4-BE49-F238E27FC236}">
                <a16:creationId xmlns:a16="http://schemas.microsoft.com/office/drawing/2014/main" id="{C426C3D6-2814-4E0E-9240-7F978058F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549" y="3375150"/>
            <a:ext cx="1869223" cy="58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decl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-&gt; type  </a:t>
            </a: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.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-&gt;  </a:t>
            </a: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.  , id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7" name="Line 30">
            <a:extLst>
              <a:ext uri="{FF2B5EF4-FFF2-40B4-BE49-F238E27FC236}">
                <a16:creationId xmlns:a16="http://schemas.microsoft.com/office/drawing/2014/main" id="{B8D319C9-6AA8-44B8-99F2-021EF575506D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549" y="3725700"/>
            <a:ext cx="0" cy="585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18" name="Rectangle 29">
            <a:extLst>
              <a:ext uri="{FF2B5EF4-FFF2-40B4-BE49-F238E27FC236}">
                <a16:creationId xmlns:a16="http://schemas.microsoft.com/office/drawing/2014/main" id="{64754D5D-C310-4EB3-BDAD-8C06E60E2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706" y="4310900"/>
            <a:ext cx="1713454" cy="351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 -&gt;  vlist, .id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9" name="Line 28">
            <a:extLst>
              <a:ext uri="{FF2B5EF4-FFF2-40B4-BE49-F238E27FC236}">
                <a16:creationId xmlns:a16="http://schemas.microsoft.com/office/drawing/2014/main" id="{3DD706E8-C0F1-491E-B585-A5FB5FA0F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549" y="4662400"/>
            <a:ext cx="0" cy="350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A6C430C6-0006-49E7-A8E3-468C33F57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086" y="5071375"/>
            <a:ext cx="1713454" cy="350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 -&gt;  vlist, id.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21" name="Line 26">
            <a:extLst>
              <a:ext uri="{FF2B5EF4-FFF2-40B4-BE49-F238E27FC236}">
                <a16:creationId xmlns:a16="http://schemas.microsoft.com/office/drawing/2014/main" id="{104E6115-D9A9-4EDE-817B-39CD57E0C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9261" y="4077200"/>
            <a:ext cx="0" cy="467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92C7C8B0-F4D5-444C-A959-2FF822545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642" y="4576900"/>
            <a:ext cx="1246148" cy="350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 -&gt; id.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10185E4A-6387-4B30-A474-8FEF68DB4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546" y="4194050"/>
            <a:ext cx="623074" cy="292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id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A6540196-D169-48A6-AF08-0B49855D3E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3872" y="2321600"/>
            <a:ext cx="46730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B04B5450-522F-45B4-AEB3-B435EA35C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861" y="2087900"/>
            <a:ext cx="1246148" cy="351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type-&gt;int. 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26" name="Line 21">
            <a:extLst>
              <a:ext uri="{FF2B5EF4-FFF2-40B4-BE49-F238E27FC236}">
                <a16:creationId xmlns:a16="http://schemas.microsoft.com/office/drawing/2014/main" id="{9E6CECF8-83C5-4B26-A6DB-028351AE2E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3872" y="2673100"/>
            <a:ext cx="467306" cy="116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EDF455A5-0184-471C-8CA9-62F4C4B25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178" y="2673100"/>
            <a:ext cx="1557686" cy="350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type -&gt; float.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28" name="Line 19">
            <a:extLst>
              <a:ext uri="{FF2B5EF4-FFF2-40B4-BE49-F238E27FC236}">
                <a16:creationId xmlns:a16="http://schemas.microsoft.com/office/drawing/2014/main" id="{920C1084-5C22-4997-84C8-268F93452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772" y="3725700"/>
            <a:ext cx="609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B4499295-4595-412A-AAA6-98CDE44F5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5039" y="4717805"/>
            <a:ext cx="389421" cy="29514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id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BACCC8A8-91C4-4F0C-A342-14523943D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1998" y="2674050"/>
            <a:ext cx="467306" cy="3496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7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FF6C9FF6-937B-44EF-9D72-C9E7C3E6E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0996" y="1588028"/>
            <a:ext cx="311537" cy="3515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0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AD5909B1-C549-427B-A5C9-A5C3B8B4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3112" y="3183725"/>
            <a:ext cx="467306" cy="3496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A45BC6B-93EB-4875-A3C2-F6C8B1AA5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051" y="3855566"/>
            <a:ext cx="467306" cy="3515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2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4" name="Rectangle 13">
            <a:extLst>
              <a:ext uri="{FF2B5EF4-FFF2-40B4-BE49-F238E27FC236}">
                <a16:creationId xmlns:a16="http://schemas.microsoft.com/office/drawing/2014/main" id="{06A0E193-88CC-4E5C-A917-83DAEC73C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2220" y="4331598"/>
            <a:ext cx="467306" cy="3515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4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DF8C4C5B-FE70-453F-A90C-CD18E1C95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6765" y="4544600"/>
            <a:ext cx="467306" cy="35055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3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30143469-AB79-425E-84B8-230A9F8C5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9955" y="5364450"/>
            <a:ext cx="467306" cy="3496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5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907149B2-A7A9-48EE-AA9E-2DAFC70A0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738" y="1604350"/>
            <a:ext cx="1246148" cy="351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S-&gt;decl.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8" name="Line 9">
            <a:extLst>
              <a:ext uri="{FF2B5EF4-FFF2-40B4-BE49-F238E27FC236}">
                <a16:creationId xmlns:a16="http://schemas.microsoft.com/office/drawing/2014/main" id="{46D399C7-1465-4BCE-B282-E50EA0E16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3872" y="1784850"/>
            <a:ext cx="623074" cy="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202E2280-397E-4F6F-89B8-61F268C1F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080" y="1523600"/>
            <a:ext cx="704758" cy="23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decl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33E8E6D5-8F77-4B4F-A247-26769D62E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872" y="2055600"/>
            <a:ext cx="704758" cy="23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int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B3946810-FDF8-47DB-A8F4-59B024818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188" y="2439400"/>
            <a:ext cx="704758" cy="23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float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42" name="Rectangle 5">
            <a:extLst>
              <a:ext uri="{FF2B5EF4-FFF2-40B4-BE49-F238E27FC236}">
                <a16:creationId xmlns:a16="http://schemas.microsoft.com/office/drawing/2014/main" id="{39F17D7F-39B9-4C82-9A7F-128FB4905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9010" y="1371600"/>
            <a:ext cx="704758" cy="23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8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00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2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4" grpId="0"/>
      <p:bldP spid="35" grpId="0"/>
      <p:bldP spid="37" grpId="0" animBg="1"/>
      <p:bldP spid="38" grpId="0" animBg="1"/>
      <p:bldP spid="39" grpId="0"/>
      <p:bldP spid="40" grpId="0"/>
      <p:bldP spid="41" grpId="0"/>
      <p:bldP spid="4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altLang="zh-CN" sz="2800" dirty="0">
                <a:solidFill>
                  <a:srgbClr val="800000"/>
                </a:solidFill>
              </a:rPr>
              <a:t>5.8  </a:t>
            </a:r>
            <a:r>
              <a:rPr lang="en-US" altLang="zh-CN" sz="2800" dirty="0"/>
              <a:t> (c) Construct the SLR(1) parsing table for the rewritten grammar.</a:t>
            </a:r>
          </a:p>
        </p:txBody>
      </p:sp>
      <p:sp>
        <p:nvSpPr>
          <p:cNvPr id="8" name="Rectangle 39">
            <a:extLst>
              <a:ext uri="{FF2B5EF4-FFF2-40B4-BE49-F238E27FC236}">
                <a16:creationId xmlns:a16="http://schemas.microsoft.com/office/drawing/2014/main" id="{C46B60A3-9713-4287-AAEC-B74CA00ED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500" y="3257019"/>
            <a:ext cx="467306" cy="23275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6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38">
            <a:extLst>
              <a:ext uri="{FF2B5EF4-FFF2-40B4-BE49-F238E27FC236}">
                <a16:creationId xmlns:a16="http://schemas.microsoft.com/office/drawing/2014/main" id="{D31FD591-B1F7-467F-8D1C-076D45D19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2" y="4549519"/>
            <a:ext cx="389421" cy="29545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,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37">
            <a:extLst>
              <a:ext uri="{FF2B5EF4-FFF2-40B4-BE49-F238E27FC236}">
                <a16:creationId xmlns:a16="http://schemas.microsoft.com/office/drawing/2014/main" id="{256BEAA7-E85F-4F47-9CCC-DB94697AC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908" y="2810519"/>
            <a:ext cx="1713454" cy="973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S-&gt;.</a:t>
            </a: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decl</a:t>
            </a:r>
            <a:endParaRPr kumimoji="0" lang="en-US" altLang="zh-CN" sz="1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decl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-&gt; .type </a:t>
            </a: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vlist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type-&gt;.</a:t>
            </a: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int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type -&gt;.float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1" name="Line 36">
            <a:extLst>
              <a:ext uri="{FF2B5EF4-FFF2-40B4-BE49-F238E27FC236}">
                <a16:creationId xmlns:a16="http://schemas.microsoft.com/office/drawing/2014/main" id="{4F5439B4-C40E-4CED-B96D-9D5D77CFD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5751" y="3784269"/>
            <a:ext cx="0" cy="585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10418F5F-BFEB-45BE-86B9-C0F39853F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055" y="3901119"/>
            <a:ext cx="623074" cy="3515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type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3" name="Rectangle 34">
            <a:extLst>
              <a:ext uri="{FF2B5EF4-FFF2-40B4-BE49-F238E27FC236}">
                <a16:creationId xmlns:a16="http://schemas.microsoft.com/office/drawing/2014/main" id="{286B1ECB-2590-4AB8-967B-909282250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39" y="4369469"/>
            <a:ext cx="2024991" cy="81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decl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-&gt; type.  </a:t>
            </a: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-&gt; . </a:t>
            </a: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, id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-&gt; .id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4" name="Line 33">
            <a:extLst>
              <a:ext uri="{FF2B5EF4-FFF2-40B4-BE49-F238E27FC236}">
                <a16:creationId xmlns:a16="http://schemas.microsoft.com/office/drawing/2014/main" id="{F1FB31D2-F405-48BA-916D-D2A14136AB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6022" y="4720019"/>
            <a:ext cx="9346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15" name="Rectangle 32">
            <a:extLst>
              <a:ext uri="{FF2B5EF4-FFF2-40B4-BE49-F238E27FC236}">
                <a16:creationId xmlns:a16="http://schemas.microsoft.com/office/drawing/2014/main" id="{431E1983-55E9-4F67-AD04-9215BCD7B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641" y="4380139"/>
            <a:ext cx="623074" cy="35055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6" name="Rectangle 31">
            <a:extLst>
              <a:ext uri="{FF2B5EF4-FFF2-40B4-BE49-F238E27FC236}">
                <a16:creationId xmlns:a16="http://schemas.microsoft.com/office/drawing/2014/main" id="{C426C3D6-2814-4E0E-9240-7F978058F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039" y="4486319"/>
            <a:ext cx="1869223" cy="58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decl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-&gt; type  </a:t>
            </a: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.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-&gt;  </a:t>
            </a: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.  , id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7" name="Line 30">
            <a:extLst>
              <a:ext uri="{FF2B5EF4-FFF2-40B4-BE49-F238E27FC236}">
                <a16:creationId xmlns:a16="http://schemas.microsoft.com/office/drawing/2014/main" id="{B8D319C9-6AA8-44B8-99F2-021EF57550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3039" y="4836869"/>
            <a:ext cx="0" cy="585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18" name="Rectangle 29">
            <a:extLst>
              <a:ext uri="{FF2B5EF4-FFF2-40B4-BE49-F238E27FC236}">
                <a16:creationId xmlns:a16="http://schemas.microsoft.com/office/drawing/2014/main" id="{64754D5D-C310-4EB3-BDAD-8C06E60E2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196" y="5422069"/>
            <a:ext cx="1713454" cy="351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 -&gt;  vlist, .id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9" name="Line 28">
            <a:extLst>
              <a:ext uri="{FF2B5EF4-FFF2-40B4-BE49-F238E27FC236}">
                <a16:creationId xmlns:a16="http://schemas.microsoft.com/office/drawing/2014/main" id="{3DD706E8-C0F1-491E-B585-A5FB5FA0F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3039" y="5773569"/>
            <a:ext cx="0" cy="350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A6C430C6-0006-49E7-A8E3-468C33F57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8576" y="6182544"/>
            <a:ext cx="1713454" cy="350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 -&gt;  vlist, id.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21" name="Line 26">
            <a:extLst>
              <a:ext uri="{FF2B5EF4-FFF2-40B4-BE49-F238E27FC236}">
                <a16:creationId xmlns:a16="http://schemas.microsoft.com/office/drawing/2014/main" id="{104E6115-D9A9-4EDE-817B-39CD57E0C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5751" y="5188369"/>
            <a:ext cx="0" cy="467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92C7C8B0-F4D5-444C-A959-2FF822545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132" y="5688069"/>
            <a:ext cx="1246148" cy="350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vlist -&gt; id.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10185E4A-6387-4B30-A474-8FEF68DB4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36" y="5305219"/>
            <a:ext cx="623074" cy="292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id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A6540196-D169-48A6-AF08-0B49855D3E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0362" y="3432769"/>
            <a:ext cx="46730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B04B5450-522F-45B4-AEB3-B435EA35C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9351" y="3199069"/>
            <a:ext cx="1246148" cy="351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type-&gt;int. 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26" name="Line 21">
            <a:extLst>
              <a:ext uri="{FF2B5EF4-FFF2-40B4-BE49-F238E27FC236}">
                <a16:creationId xmlns:a16="http://schemas.microsoft.com/office/drawing/2014/main" id="{9E6CECF8-83C5-4B26-A6DB-028351AE2E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0362" y="3784269"/>
            <a:ext cx="467306" cy="116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EDF455A5-0184-471C-8CA9-62F4C4B25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668" y="3784269"/>
            <a:ext cx="1557686" cy="350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type -&gt; float.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28" name="Line 19">
            <a:extLst>
              <a:ext uri="{FF2B5EF4-FFF2-40B4-BE49-F238E27FC236}">
                <a16:creationId xmlns:a16="http://schemas.microsoft.com/office/drawing/2014/main" id="{920C1084-5C22-4997-84C8-268F93452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3262" y="4836869"/>
            <a:ext cx="609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B4499295-4595-412A-AAA6-98CDE44F5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529" y="5828974"/>
            <a:ext cx="389421" cy="29514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id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BACCC8A8-91C4-4F0C-A342-14523943D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488" y="3785219"/>
            <a:ext cx="467306" cy="3496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7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FF6C9FF6-937B-44EF-9D72-C9E7C3E6E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86" y="2699197"/>
            <a:ext cx="311537" cy="3515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0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AD5909B1-C549-427B-A5C9-A5C3B8B4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02" y="4294894"/>
            <a:ext cx="467306" cy="3496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A45BC6B-93EB-4875-A3C2-F6C8B1AA5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541" y="4966735"/>
            <a:ext cx="467306" cy="3515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2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4" name="Rectangle 13">
            <a:extLst>
              <a:ext uri="{FF2B5EF4-FFF2-40B4-BE49-F238E27FC236}">
                <a16:creationId xmlns:a16="http://schemas.microsoft.com/office/drawing/2014/main" id="{06A0E193-88CC-4E5C-A917-83DAEC73C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8710" y="5442767"/>
            <a:ext cx="467306" cy="3515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4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DF8C4C5B-FE70-453F-A90C-CD18E1C95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55" y="5655769"/>
            <a:ext cx="467306" cy="35055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3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30143469-AB79-425E-84B8-230A9F8C5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445" y="6475619"/>
            <a:ext cx="467306" cy="3496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5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907149B2-A7A9-48EE-AA9E-2DAFC70A0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228" y="2715519"/>
            <a:ext cx="1246148" cy="351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S-&gt;decl.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8" name="Line 9">
            <a:extLst>
              <a:ext uri="{FF2B5EF4-FFF2-40B4-BE49-F238E27FC236}">
                <a16:creationId xmlns:a16="http://schemas.microsoft.com/office/drawing/2014/main" id="{46D399C7-1465-4BCE-B282-E50EA0E16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0362" y="2896019"/>
            <a:ext cx="623074" cy="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202E2280-397E-4F6F-89B8-61F268C1F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570" y="2634769"/>
            <a:ext cx="704758" cy="23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decl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33E8E6D5-8F77-4B4F-A247-26769D62E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0362" y="3166769"/>
            <a:ext cx="704758" cy="23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int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B3946810-FDF8-47DB-A8F4-59B024818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8678" y="3550569"/>
            <a:ext cx="704758" cy="23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float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42" name="Rectangle 5">
            <a:extLst>
              <a:ext uri="{FF2B5EF4-FFF2-40B4-BE49-F238E27FC236}">
                <a16:creationId xmlns:a16="http://schemas.microsoft.com/office/drawing/2014/main" id="{39F17D7F-39B9-4C82-9A7F-128FB4905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500" y="2482769"/>
            <a:ext cx="704758" cy="23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8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pic>
        <p:nvPicPr>
          <p:cNvPr id="44" name="Picture 3">
            <a:extLst>
              <a:ext uri="{FF2B5EF4-FFF2-40B4-BE49-F238E27FC236}">
                <a16:creationId xmlns:a16="http://schemas.microsoft.com/office/drawing/2014/main" id="{6D879661-CE69-43EE-99E4-9CB3B4C2F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458" y="1602852"/>
            <a:ext cx="62674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">
            <a:extLst>
              <a:ext uri="{FF2B5EF4-FFF2-40B4-BE49-F238E27FC236}">
                <a16:creationId xmlns:a16="http://schemas.microsoft.com/office/drawing/2014/main" id="{55DE3024-A2FC-45A2-A242-C733359B5A28}"/>
              </a:ext>
            </a:extLst>
          </p:cNvPr>
          <p:cNvSpPr txBox="1"/>
          <p:nvPr/>
        </p:nvSpPr>
        <p:spPr>
          <a:xfrm>
            <a:off x="6531073" y="2167437"/>
            <a:ext cx="48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s6</a:t>
            </a:r>
            <a:endParaRPr lang="zh-CN" altLang="en-US" sz="1200" b="1" dirty="0"/>
          </a:p>
        </p:txBody>
      </p:sp>
      <p:sp>
        <p:nvSpPr>
          <p:cNvPr id="46" name="TextBox 44">
            <a:extLst>
              <a:ext uri="{FF2B5EF4-FFF2-40B4-BE49-F238E27FC236}">
                <a16:creationId xmlns:a16="http://schemas.microsoft.com/office/drawing/2014/main" id="{F4BD19CE-8251-43C4-9AB4-DC909C92B18A}"/>
              </a:ext>
            </a:extLst>
          </p:cNvPr>
          <p:cNvSpPr txBox="1"/>
          <p:nvPr/>
        </p:nvSpPr>
        <p:spPr>
          <a:xfrm>
            <a:off x="7245035" y="2148558"/>
            <a:ext cx="48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s7</a:t>
            </a:r>
            <a:endParaRPr lang="zh-CN" altLang="en-US" sz="1200" b="1" dirty="0"/>
          </a:p>
        </p:txBody>
      </p:sp>
      <p:sp>
        <p:nvSpPr>
          <p:cNvPr id="47" name="TextBox 45">
            <a:extLst>
              <a:ext uri="{FF2B5EF4-FFF2-40B4-BE49-F238E27FC236}">
                <a16:creationId xmlns:a16="http://schemas.microsoft.com/office/drawing/2014/main" id="{F53EC7EB-8EE6-462E-9ECF-AA4FC80FAC5A}"/>
              </a:ext>
            </a:extLst>
          </p:cNvPr>
          <p:cNvSpPr txBox="1"/>
          <p:nvPr/>
        </p:nvSpPr>
        <p:spPr>
          <a:xfrm>
            <a:off x="9953378" y="2148557"/>
            <a:ext cx="48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g1</a:t>
            </a:r>
            <a:endParaRPr lang="zh-CN" altLang="en-US" sz="1200" b="1" dirty="0"/>
          </a:p>
        </p:txBody>
      </p:sp>
      <p:sp>
        <p:nvSpPr>
          <p:cNvPr id="48" name="TextBox 46">
            <a:extLst>
              <a:ext uri="{FF2B5EF4-FFF2-40B4-BE49-F238E27FC236}">
                <a16:creationId xmlns:a16="http://schemas.microsoft.com/office/drawing/2014/main" id="{6BD75627-3FDB-4088-9AF5-BF1055402D92}"/>
              </a:ext>
            </a:extLst>
          </p:cNvPr>
          <p:cNvSpPr txBox="1"/>
          <p:nvPr/>
        </p:nvSpPr>
        <p:spPr>
          <a:xfrm>
            <a:off x="7874040" y="2422002"/>
            <a:ext cx="48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s3</a:t>
            </a:r>
            <a:endParaRPr lang="zh-CN" altLang="en-US" sz="1200" b="1" dirty="0"/>
          </a:p>
        </p:txBody>
      </p:sp>
      <p:sp>
        <p:nvSpPr>
          <p:cNvPr id="49" name="TextBox 47">
            <a:extLst>
              <a:ext uri="{FF2B5EF4-FFF2-40B4-BE49-F238E27FC236}">
                <a16:creationId xmlns:a16="http://schemas.microsoft.com/office/drawing/2014/main" id="{6DBCCFC0-D668-49AE-A6D2-456A47F753D2}"/>
              </a:ext>
            </a:extLst>
          </p:cNvPr>
          <p:cNvSpPr txBox="1"/>
          <p:nvPr/>
        </p:nvSpPr>
        <p:spPr>
          <a:xfrm>
            <a:off x="11280763" y="2422001"/>
            <a:ext cx="48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g2</a:t>
            </a:r>
            <a:endParaRPr lang="zh-CN" altLang="en-US" sz="1200" b="1" dirty="0"/>
          </a:p>
        </p:txBody>
      </p:sp>
      <p:sp>
        <p:nvSpPr>
          <p:cNvPr id="50" name="TextBox 48">
            <a:extLst>
              <a:ext uri="{FF2B5EF4-FFF2-40B4-BE49-F238E27FC236}">
                <a16:creationId xmlns:a16="http://schemas.microsoft.com/office/drawing/2014/main" id="{9A57D21E-B83B-447F-846C-E2132056FB5E}"/>
              </a:ext>
            </a:extLst>
          </p:cNvPr>
          <p:cNvSpPr txBox="1"/>
          <p:nvPr/>
        </p:nvSpPr>
        <p:spPr>
          <a:xfrm>
            <a:off x="8519316" y="2650602"/>
            <a:ext cx="48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s4</a:t>
            </a:r>
            <a:endParaRPr lang="zh-CN" altLang="en-US" sz="1200" b="1" dirty="0"/>
          </a:p>
        </p:txBody>
      </p:sp>
      <p:sp>
        <p:nvSpPr>
          <p:cNvPr id="51" name="TextBox 49">
            <a:extLst>
              <a:ext uri="{FF2B5EF4-FFF2-40B4-BE49-F238E27FC236}">
                <a16:creationId xmlns:a16="http://schemas.microsoft.com/office/drawing/2014/main" id="{E76E02AC-7942-4881-AD52-DE9CBAE7E85C}"/>
              </a:ext>
            </a:extLst>
          </p:cNvPr>
          <p:cNvSpPr txBox="1"/>
          <p:nvPr/>
        </p:nvSpPr>
        <p:spPr>
          <a:xfrm>
            <a:off x="9198073" y="2650602"/>
            <a:ext cx="48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r1</a:t>
            </a:r>
            <a:endParaRPr lang="zh-CN" altLang="en-US" sz="1200" b="1" dirty="0"/>
          </a:p>
        </p:txBody>
      </p:sp>
      <p:sp>
        <p:nvSpPr>
          <p:cNvPr id="52" name="TextBox 50">
            <a:extLst>
              <a:ext uri="{FF2B5EF4-FFF2-40B4-BE49-F238E27FC236}">
                <a16:creationId xmlns:a16="http://schemas.microsoft.com/office/drawing/2014/main" id="{2E58B33F-871B-457E-B592-0E35D64A09B6}"/>
              </a:ext>
            </a:extLst>
          </p:cNvPr>
          <p:cNvSpPr txBox="1"/>
          <p:nvPr/>
        </p:nvSpPr>
        <p:spPr>
          <a:xfrm>
            <a:off x="8551288" y="2888727"/>
            <a:ext cx="48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r5</a:t>
            </a:r>
            <a:endParaRPr lang="zh-CN" altLang="en-US" sz="1200" b="1" dirty="0"/>
          </a:p>
        </p:txBody>
      </p:sp>
      <p:sp>
        <p:nvSpPr>
          <p:cNvPr id="53" name="TextBox 51">
            <a:extLst>
              <a:ext uri="{FF2B5EF4-FFF2-40B4-BE49-F238E27FC236}">
                <a16:creationId xmlns:a16="http://schemas.microsoft.com/office/drawing/2014/main" id="{BC500C78-BA4F-4710-864C-195265044F65}"/>
              </a:ext>
            </a:extLst>
          </p:cNvPr>
          <p:cNvSpPr txBox="1"/>
          <p:nvPr/>
        </p:nvSpPr>
        <p:spPr>
          <a:xfrm>
            <a:off x="9215469" y="2888727"/>
            <a:ext cx="48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r5</a:t>
            </a:r>
            <a:endParaRPr lang="zh-CN" altLang="en-US" sz="1200" b="1" dirty="0"/>
          </a:p>
        </p:txBody>
      </p:sp>
      <p:sp>
        <p:nvSpPr>
          <p:cNvPr id="54" name="TextBox 52">
            <a:extLst>
              <a:ext uri="{FF2B5EF4-FFF2-40B4-BE49-F238E27FC236}">
                <a16:creationId xmlns:a16="http://schemas.microsoft.com/office/drawing/2014/main" id="{E4379CDA-7E5E-4AD8-AD7B-E310B7732C03}"/>
              </a:ext>
            </a:extLst>
          </p:cNvPr>
          <p:cNvSpPr txBox="1"/>
          <p:nvPr/>
        </p:nvSpPr>
        <p:spPr>
          <a:xfrm>
            <a:off x="10594353" y="2167436"/>
            <a:ext cx="48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g8</a:t>
            </a:r>
            <a:endParaRPr lang="zh-CN" altLang="en-US" sz="1200" b="1" dirty="0"/>
          </a:p>
        </p:txBody>
      </p:sp>
      <p:sp>
        <p:nvSpPr>
          <p:cNvPr id="55" name="TextBox 53">
            <a:extLst>
              <a:ext uri="{FF2B5EF4-FFF2-40B4-BE49-F238E27FC236}">
                <a16:creationId xmlns:a16="http://schemas.microsoft.com/office/drawing/2014/main" id="{CB249DB3-0961-4C5F-91F7-31215191D26C}"/>
              </a:ext>
            </a:extLst>
          </p:cNvPr>
          <p:cNvSpPr txBox="1"/>
          <p:nvPr/>
        </p:nvSpPr>
        <p:spPr>
          <a:xfrm>
            <a:off x="7863023" y="3143692"/>
            <a:ext cx="48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s5</a:t>
            </a:r>
            <a:endParaRPr lang="zh-CN" altLang="en-US" sz="1200" b="1" dirty="0"/>
          </a:p>
        </p:txBody>
      </p:sp>
      <p:sp>
        <p:nvSpPr>
          <p:cNvPr id="56" name="TextBox 54">
            <a:extLst>
              <a:ext uri="{FF2B5EF4-FFF2-40B4-BE49-F238E27FC236}">
                <a16:creationId xmlns:a16="http://schemas.microsoft.com/office/drawing/2014/main" id="{12792C29-E6C1-4684-8ABC-7C3EE06CBB1A}"/>
              </a:ext>
            </a:extLst>
          </p:cNvPr>
          <p:cNvSpPr txBox="1"/>
          <p:nvPr/>
        </p:nvSpPr>
        <p:spPr>
          <a:xfrm>
            <a:off x="8519316" y="3408582"/>
            <a:ext cx="48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r4</a:t>
            </a:r>
            <a:endParaRPr lang="zh-CN" altLang="en-US" sz="1200" b="1" dirty="0"/>
          </a:p>
        </p:txBody>
      </p:sp>
      <p:sp>
        <p:nvSpPr>
          <p:cNvPr id="57" name="TextBox 55">
            <a:extLst>
              <a:ext uri="{FF2B5EF4-FFF2-40B4-BE49-F238E27FC236}">
                <a16:creationId xmlns:a16="http://schemas.microsoft.com/office/drawing/2014/main" id="{66BA52BC-F207-4154-907D-DC15219C2954}"/>
              </a:ext>
            </a:extLst>
          </p:cNvPr>
          <p:cNvSpPr txBox="1"/>
          <p:nvPr/>
        </p:nvSpPr>
        <p:spPr>
          <a:xfrm>
            <a:off x="9248520" y="3408581"/>
            <a:ext cx="48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r4</a:t>
            </a:r>
            <a:endParaRPr lang="zh-CN" altLang="en-US" sz="1200" b="1" dirty="0"/>
          </a:p>
        </p:txBody>
      </p:sp>
      <p:sp>
        <p:nvSpPr>
          <p:cNvPr id="58" name="TextBox 56">
            <a:extLst>
              <a:ext uri="{FF2B5EF4-FFF2-40B4-BE49-F238E27FC236}">
                <a16:creationId xmlns:a16="http://schemas.microsoft.com/office/drawing/2014/main" id="{94483CD2-D74B-4093-804A-696FD8B576D4}"/>
              </a:ext>
            </a:extLst>
          </p:cNvPr>
          <p:cNvSpPr txBox="1"/>
          <p:nvPr/>
        </p:nvSpPr>
        <p:spPr>
          <a:xfrm>
            <a:off x="7868360" y="3641512"/>
            <a:ext cx="48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r2</a:t>
            </a:r>
            <a:endParaRPr lang="zh-CN" altLang="en-US" sz="1200" b="1" dirty="0"/>
          </a:p>
        </p:txBody>
      </p:sp>
      <p:sp>
        <p:nvSpPr>
          <p:cNvPr id="59" name="TextBox 57">
            <a:extLst>
              <a:ext uri="{FF2B5EF4-FFF2-40B4-BE49-F238E27FC236}">
                <a16:creationId xmlns:a16="http://schemas.microsoft.com/office/drawing/2014/main" id="{55E9CE3C-7059-422B-BD60-C71894C13951}"/>
              </a:ext>
            </a:extLst>
          </p:cNvPr>
          <p:cNvSpPr txBox="1"/>
          <p:nvPr/>
        </p:nvSpPr>
        <p:spPr>
          <a:xfrm>
            <a:off x="7872698" y="3886586"/>
            <a:ext cx="48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r3</a:t>
            </a:r>
            <a:endParaRPr lang="zh-CN" altLang="en-US" sz="1200" b="1" dirty="0"/>
          </a:p>
        </p:txBody>
      </p:sp>
      <p:sp>
        <p:nvSpPr>
          <p:cNvPr id="60" name="内容占位符 2">
            <a:extLst>
              <a:ext uri="{FF2B5EF4-FFF2-40B4-BE49-F238E27FC236}">
                <a16:creationId xmlns:a16="http://schemas.microsoft.com/office/drawing/2014/main" id="{24509A18-F95F-4FFC-A539-118974E0745E}"/>
              </a:ext>
            </a:extLst>
          </p:cNvPr>
          <p:cNvSpPr txBox="1">
            <a:spLocks/>
          </p:cNvSpPr>
          <p:nvPr/>
        </p:nvSpPr>
        <p:spPr>
          <a:xfrm>
            <a:off x="8330646" y="4119721"/>
            <a:ext cx="1988977" cy="37560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1600" kern="0" dirty="0">
                <a:ea typeface="宋体" pitchFamily="2" charset="-122"/>
              </a:rPr>
              <a:t>1)</a:t>
            </a:r>
            <a:r>
              <a:rPr lang="en-US" altLang="zh-CN" sz="1600" kern="0" dirty="0" err="1">
                <a:ea typeface="宋体" pitchFamily="2" charset="-122"/>
              </a:rPr>
              <a:t>decl</a:t>
            </a:r>
            <a:r>
              <a:rPr lang="en-US" altLang="zh-CN" sz="1600" kern="0" dirty="0">
                <a:ea typeface="宋体" pitchFamily="2" charset="-122"/>
              </a:rPr>
              <a:t>  -&gt; type  </a:t>
            </a:r>
            <a:r>
              <a:rPr lang="en-US" altLang="zh-CN" sz="1600" kern="0" dirty="0" err="1">
                <a:ea typeface="宋体" pitchFamily="2" charset="-122"/>
              </a:rPr>
              <a:t>vlist</a:t>
            </a:r>
            <a:r>
              <a:rPr lang="en-US" altLang="zh-CN" sz="1600" kern="0" dirty="0">
                <a:ea typeface="宋体" pitchFamily="2" charset="-122"/>
              </a:rPr>
              <a:t>          </a:t>
            </a:r>
            <a:endParaRPr lang="zh-CN" altLang="zh-CN" sz="1600" kern="0" dirty="0">
              <a:ea typeface="宋体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1600" kern="0" dirty="0">
                <a:ea typeface="宋体" pitchFamily="2" charset="-122"/>
              </a:rPr>
              <a:t>2)type -&gt; int</a:t>
            </a:r>
          </a:p>
          <a:p>
            <a:pPr marL="0" indent="0">
              <a:buFontTx/>
              <a:buNone/>
            </a:pPr>
            <a:r>
              <a:rPr lang="en-US" altLang="zh-CN" sz="1600" kern="0" dirty="0">
                <a:ea typeface="宋体" pitchFamily="2" charset="-122"/>
              </a:rPr>
              <a:t>3)type -&gt;float</a:t>
            </a:r>
          </a:p>
          <a:p>
            <a:pPr marL="0" indent="0">
              <a:buFontTx/>
              <a:buNone/>
            </a:pPr>
            <a:r>
              <a:rPr lang="en-US" altLang="zh-CN" sz="1600" kern="0" dirty="0">
                <a:ea typeface="宋体" pitchFamily="2" charset="-122"/>
              </a:rPr>
              <a:t>4)</a:t>
            </a:r>
            <a:r>
              <a:rPr lang="en-US" altLang="zh-CN" sz="1600" kern="0" dirty="0" err="1">
                <a:ea typeface="宋体" pitchFamily="2" charset="-122"/>
              </a:rPr>
              <a:t>vlist</a:t>
            </a:r>
            <a:r>
              <a:rPr lang="en-US" altLang="zh-CN" sz="1600" kern="0" dirty="0">
                <a:ea typeface="宋体" pitchFamily="2" charset="-122"/>
              </a:rPr>
              <a:t> -&gt; </a:t>
            </a:r>
            <a:r>
              <a:rPr lang="en-US" altLang="zh-CN" sz="1600" kern="0" dirty="0" err="1">
                <a:ea typeface="宋体" pitchFamily="2" charset="-122"/>
              </a:rPr>
              <a:t>vlist</a:t>
            </a:r>
            <a:r>
              <a:rPr lang="en-US" altLang="zh-CN" sz="1600" kern="0" dirty="0">
                <a:ea typeface="宋体" pitchFamily="2" charset="-122"/>
              </a:rPr>
              <a:t>, id</a:t>
            </a:r>
            <a:endParaRPr lang="zh-CN" altLang="zh-CN" sz="1600" kern="0" dirty="0">
              <a:ea typeface="宋体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1600" kern="0" dirty="0">
                <a:ea typeface="宋体" pitchFamily="2" charset="-122"/>
              </a:rPr>
              <a:t>5)</a:t>
            </a:r>
            <a:r>
              <a:rPr lang="en-US" altLang="zh-CN" sz="1600" kern="0" dirty="0" err="1">
                <a:ea typeface="宋体" pitchFamily="2" charset="-122"/>
              </a:rPr>
              <a:t>vlist</a:t>
            </a:r>
            <a:r>
              <a:rPr lang="en-US" altLang="zh-CN" sz="1600" kern="0" dirty="0">
                <a:ea typeface="宋体" pitchFamily="2" charset="-122"/>
              </a:rPr>
              <a:t> -&gt; id</a:t>
            </a:r>
          </a:p>
          <a:p>
            <a:pPr marL="0" indent="0">
              <a:buFontTx/>
              <a:buNone/>
            </a:pPr>
            <a:endParaRPr lang="en-US" altLang="zh-CN" sz="1600" kern="0" dirty="0">
              <a:ea typeface="宋体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1600" kern="0" dirty="0">
                <a:ea typeface="宋体" pitchFamily="2" charset="-122"/>
              </a:rPr>
              <a:t>follow(</a:t>
            </a:r>
            <a:r>
              <a:rPr lang="en-US" altLang="zh-CN" sz="1600" kern="0" dirty="0" err="1">
                <a:ea typeface="宋体" pitchFamily="2" charset="-122"/>
              </a:rPr>
              <a:t>decl</a:t>
            </a:r>
            <a:r>
              <a:rPr lang="en-US" altLang="zh-CN" sz="1600" kern="0" dirty="0">
                <a:ea typeface="宋体" pitchFamily="2" charset="-122"/>
              </a:rPr>
              <a:t>)= { $ },   </a:t>
            </a:r>
          </a:p>
          <a:p>
            <a:pPr marL="0" indent="0">
              <a:buFontTx/>
              <a:buNone/>
            </a:pPr>
            <a:r>
              <a:rPr lang="en-US" altLang="zh-CN" sz="1600" kern="0" dirty="0">
                <a:ea typeface="宋体" pitchFamily="2" charset="-122"/>
              </a:rPr>
              <a:t>follow(type)= { id }</a:t>
            </a:r>
            <a:endParaRPr lang="zh-CN" altLang="zh-CN" sz="1600" kern="0" dirty="0">
              <a:ea typeface="宋体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1600" kern="0" dirty="0">
                <a:ea typeface="宋体" pitchFamily="2" charset="-122"/>
              </a:rPr>
              <a:t>follow(</a:t>
            </a:r>
            <a:r>
              <a:rPr lang="en-US" altLang="zh-CN" sz="1600" kern="0" dirty="0" err="1">
                <a:ea typeface="宋体" pitchFamily="2" charset="-122"/>
              </a:rPr>
              <a:t>vlist</a:t>
            </a:r>
            <a:r>
              <a:rPr lang="en-US" altLang="zh-CN" sz="1600" kern="0" dirty="0">
                <a:ea typeface="宋体" pitchFamily="2" charset="-122"/>
              </a:rPr>
              <a:t>)= { $, , }</a:t>
            </a:r>
            <a:endParaRPr lang="zh-CN" altLang="zh-CN" sz="1600" kern="0" dirty="0">
              <a:ea typeface="宋体" pitchFamily="2" charset="-122"/>
            </a:endParaRPr>
          </a:p>
          <a:p>
            <a:pPr marL="0" indent="0">
              <a:buFontTx/>
              <a:buNone/>
            </a:pPr>
            <a:endParaRPr lang="zh-CN" altLang="en-US" sz="1600" kern="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919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2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4" grpId="0"/>
      <p:bldP spid="35" grpId="0"/>
      <p:bldP spid="37" grpId="0" animBg="1"/>
      <p:bldP spid="38" grpId="0" animBg="1"/>
      <p:bldP spid="39" grpId="0"/>
      <p:bldP spid="40" grpId="0"/>
      <p:bldP spid="41" grpId="0"/>
      <p:bldP spid="42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259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5.12Show the following grammar is LR(1) but not LALR(1):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s</a:t>
            </a:r>
            <a:r>
              <a:rPr lang="en-US" altLang="zh-CN" sz="2800" dirty="0">
                <a:sym typeface="Symbol"/>
              </a:rPr>
              <a:t>  </a:t>
            </a:r>
            <a:r>
              <a:rPr lang="en-US" altLang="zh-CN" sz="2800" dirty="0">
                <a:solidFill>
                  <a:srgbClr val="800000"/>
                </a:solidFill>
              </a:rPr>
              <a:t>a A d | b </a:t>
            </a:r>
            <a:r>
              <a:rPr lang="en-US" altLang="zh-CN" sz="2800" dirty="0" err="1">
                <a:solidFill>
                  <a:srgbClr val="800000"/>
                </a:solidFill>
              </a:rPr>
              <a:t>B</a:t>
            </a:r>
            <a:r>
              <a:rPr lang="en-US" altLang="zh-CN" sz="2800" dirty="0">
                <a:solidFill>
                  <a:srgbClr val="800000"/>
                </a:solidFill>
              </a:rPr>
              <a:t> d | a B e | b A e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A</a:t>
            </a:r>
            <a:r>
              <a:rPr lang="en-US" altLang="zh-CN" sz="2800" dirty="0">
                <a:sym typeface="Symbol"/>
              </a:rPr>
              <a:t>  </a:t>
            </a:r>
            <a:r>
              <a:rPr lang="en-US" altLang="zh-CN" sz="2800" dirty="0">
                <a:solidFill>
                  <a:srgbClr val="800000"/>
                </a:solidFill>
              </a:rPr>
              <a:t>c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B</a:t>
            </a:r>
            <a:r>
              <a:rPr lang="en-US" altLang="zh-CN" sz="2800" dirty="0">
                <a:sym typeface="Symbol"/>
              </a:rPr>
              <a:t>  </a:t>
            </a:r>
            <a:r>
              <a:rPr lang="en-US" altLang="zh-CN" sz="2800" dirty="0">
                <a:solidFill>
                  <a:srgbClr val="800000"/>
                </a:solidFill>
              </a:rPr>
              <a:t>c</a:t>
            </a:r>
          </a:p>
          <a:p>
            <a:pPr>
              <a:spcBef>
                <a:spcPct val="20000"/>
              </a:spcBef>
            </a:pPr>
            <a:endParaRPr lang="en-US" altLang="zh-CN" sz="2800" dirty="0">
              <a:solidFill>
                <a:srgbClr val="8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E96EAA-D5E6-47CE-A692-2CA1CBD69F94}"/>
              </a:ext>
            </a:extLst>
          </p:cNvPr>
          <p:cNvSpPr/>
          <p:nvPr/>
        </p:nvSpPr>
        <p:spPr>
          <a:xfrm>
            <a:off x="1300222" y="2921929"/>
            <a:ext cx="837621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The augmented grammar is: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000" dirty="0"/>
              <a:t>s’ </a:t>
            </a:r>
            <a:r>
              <a:rPr lang="en-US" altLang="zh-CN" sz="2000" dirty="0">
                <a:sym typeface="Symbol"/>
              </a:rPr>
              <a:t></a:t>
            </a:r>
            <a:r>
              <a:rPr lang="en-US" altLang="zh-CN" sz="2000" dirty="0"/>
              <a:t>s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pt-BR" altLang="zh-CN" sz="2000" dirty="0"/>
              <a:t>s</a:t>
            </a:r>
            <a:r>
              <a:rPr lang="en-US" altLang="zh-CN" sz="2000" dirty="0">
                <a:sym typeface="Symbol"/>
              </a:rPr>
              <a:t></a:t>
            </a:r>
            <a:r>
              <a:rPr lang="pt-BR" altLang="zh-CN" sz="2000" dirty="0"/>
              <a:t>a A d | b B d | a B e | b A e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en-US" altLang="zh-CN" sz="2000" dirty="0" err="1"/>
              <a:t>A</a:t>
            </a:r>
            <a:r>
              <a:rPr lang="en-US" altLang="zh-CN" sz="2000" dirty="0" err="1">
                <a:sym typeface="Symbol"/>
              </a:rPr>
              <a:t></a:t>
            </a:r>
            <a:r>
              <a:rPr lang="en-US" altLang="zh-CN" sz="2000" dirty="0" err="1"/>
              <a:t>c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en-US" altLang="zh-CN" sz="2000" dirty="0" err="1"/>
              <a:t>B</a:t>
            </a:r>
            <a:r>
              <a:rPr lang="en-US" altLang="zh-CN" sz="2000" dirty="0" err="1">
                <a:sym typeface="Symbol"/>
              </a:rPr>
              <a:t></a:t>
            </a:r>
            <a:r>
              <a:rPr lang="en-US" altLang="zh-CN" sz="2000" dirty="0" err="1"/>
              <a:t>c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400" dirty="0"/>
              <a:t>The LR(1) DFA is shown as follows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88130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5.12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E96EAA-D5E6-47CE-A692-2CA1CBD69F94}"/>
              </a:ext>
            </a:extLst>
          </p:cNvPr>
          <p:cNvSpPr/>
          <p:nvPr/>
        </p:nvSpPr>
        <p:spPr>
          <a:xfrm>
            <a:off x="1387310" y="5183256"/>
            <a:ext cx="83762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/>
              <a:t>To construct LALR(1) DFA, state 6 and state 8 are combined to a new state: </a:t>
            </a:r>
            <a:endParaRPr lang="zh-CN" altLang="en-US" sz="2400" dirty="0"/>
          </a:p>
        </p:txBody>
      </p:sp>
      <p:sp>
        <p:nvSpPr>
          <p:cNvPr id="4" name="Line 44">
            <a:extLst>
              <a:ext uri="{FF2B5EF4-FFF2-40B4-BE49-F238E27FC236}">
                <a16:creationId xmlns:a16="http://schemas.microsoft.com/office/drawing/2014/main" id="{709D7179-8681-43EE-9C96-7A8BD403BD7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32672" y="1816430"/>
            <a:ext cx="203225" cy="44006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/>
          </a:p>
        </p:txBody>
      </p:sp>
      <p:sp>
        <p:nvSpPr>
          <p:cNvPr id="5" name="Rectangle 43">
            <a:extLst>
              <a:ext uri="{FF2B5EF4-FFF2-40B4-BE49-F238E27FC236}">
                <a16:creationId xmlns:a16="http://schemas.microsoft.com/office/drawing/2014/main" id="{2E1906F2-7933-4FCC-913B-D1190D622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5245" y="1012785"/>
            <a:ext cx="1117736" cy="9681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s’ 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·</a:t>
            </a:r>
            <a:r>
              <a: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s,$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·</a:t>
            </a:r>
            <a:r>
              <a: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 A d,$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s 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·</a:t>
            </a:r>
            <a:r>
              <a: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 B d ,$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·</a:t>
            </a:r>
            <a:r>
              <a: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 B e,$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s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·b A e,$</a:t>
            </a:r>
          </a:p>
        </p:txBody>
      </p:sp>
      <p:sp>
        <p:nvSpPr>
          <p:cNvPr id="7" name="Line 42">
            <a:extLst>
              <a:ext uri="{FF2B5EF4-FFF2-40B4-BE49-F238E27FC236}">
                <a16:creationId xmlns:a16="http://schemas.microsoft.com/office/drawing/2014/main" id="{F379EEC9-1080-4498-8C2A-4C2F866A1EA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2980" y="1980930"/>
            <a:ext cx="508062" cy="2640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/>
          </a:p>
        </p:txBody>
      </p:sp>
      <p:sp>
        <p:nvSpPr>
          <p:cNvPr id="8" name="Line 41">
            <a:extLst>
              <a:ext uri="{FF2B5EF4-FFF2-40B4-BE49-F238E27FC236}">
                <a16:creationId xmlns:a16="http://schemas.microsoft.com/office/drawing/2014/main" id="{D61E3760-571E-4A81-924C-D51A480DA7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5571" y="1980930"/>
            <a:ext cx="609674" cy="2640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/>
          </a:p>
        </p:txBody>
      </p:sp>
      <p:sp>
        <p:nvSpPr>
          <p:cNvPr id="9" name="Rectangle 40">
            <a:extLst>
              <a:ext uri="{FF2B5EF4-FFF2-40B4-BE49-F238E27FC236}">
                <a16:creationId xmlns:a16="http://schemas.microsoft.com/office/drawing/2014/main" id="{DF2423A0-D925-4B3B-AF2B-2C3479EE8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6205" y="1804904"/>
            <a:ext cx="304837" cy="26404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39">
            <a:extLst>
              <a:ext uri="{FF2B5EF4-FFF2-40B4-BE49-F238E27FC236}">
                <a16:creationId xmlns:a16="http://schemas.microsoft.com/office/drawing/2014/main" id="{2C02255B-F703-4A17-80A3-1442FECD2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7183" y="1804904"/>
            <a:ext cx="304837" cy="26404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b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angle 38">
            <a:extLst>
              <a:ext uri="{FF2B5EF4-FFF2-40B4-BE49-F238E27FC236}">
                <a16:creationId xmlns:a16="http://schemas.microsoft.com/office/drawing/2014/main" id="{88863ABC-52B0-49CB-AAFA-323FFD12B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817" y="2244970"/>
            <a:ext cx="1016123" cy="7921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·A d,$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pt-BR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·B e,$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A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·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c, d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B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·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c, e</a:t>
            </a:r>
          </a:p>
        </p:txBody>
      </p:sp>
      <p:sp>
        <p:nvSpPr>
          <p:cNvPr id="12" name="Rectangle 37">
            <a:extLst>
              <a:ext uri="{FF2B5EF4-FFF2-40B4-BE49-F238E27FC236}">
                <a16:creationId xmlns:a16="http://schemas.microsoft.com/office/drawing/2014/main" id="{B3C970F0-C731-4F8D-A187-067DDA25F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672" y="2244969"/>
            <a:ext cx="1117736" cy="75826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 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pt-BR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pt-BR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·B d ,$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pt-BR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b</a:t>
            </a:r>
            <a:r>
              <a:rPr kumimoji="0" lang="pt-BR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·A e,$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A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·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c, e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B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·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c, d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alibri" pitchFamily="34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3" name="Line 36">
            <a:extLst>
              <a:ext uri="{FF2B5EF4-FFF2-40B4-BE49-F238E27FC236}">
                <a16:creationId xmlns:a16="http://schemas.microsoft.com/office/drawing/2014/main" id="{D369B4FC-4665-4A8C-B421-50463D0921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68143" y="484706"/>
            <a:ext cx="0" cy="52807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/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E50FE864-F968-4F29-BBAB-1E7747ACB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1694" y="152400"/>
            <a:ext cx="1016123" cy="33230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s’ 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·,$</a:t>
            </a:r>
          </a:p>
        </p:txBody>
      </p:sp>
      <p:sp>
        <p:nvSpPr>
          <p:cNvPr id="15" name="Line 34">
            <a:extLst>
              <a:ext uri="{FF2B5EF4-FFF2-40B4-BE49-F238E27FC236}">
                <a16:creationId xmlns:a16="http://schemas.microsoft.com/office/drawing/2014/main" id="{557693BD-E4A5-4A19-9DAE-48CE935F2263}"/>
              </a:ext>
            </a:extLst>
          </p:cNvPr>
          <p:cNvSpPr>
            <a:spLocks noChangeShapeType="1"/>
          </p:cNvSpPr>
          <p:nvPr/>
        </p:nvSpPr>
        <p:spPr bwMode="auto">
          <a:xfrm>
            <a:off x="9893941" y="2597022"/>
            <a:ext cx="40644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/>
          </a:p>
        </p:txBody>
      </p:sp>
      <p:sp>
        <p:nvSpPr>
          <p:cNvPr id="16" name="Rectangle 33">
            <a:extLst>
              <a:ext uri="{FF2B5EF4-FFF2-40B4-BE49-F238E27FC236}">
                <a16:creationId xmlns:a16="http://schemas.microsoft.com/office/drawing/2014/main" id="{DA1A1EE6-0828-484D-A750-E24CEDF4C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0390" y="2420996"/>
            <a:ext cx="914511" cy="2640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aA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·d,$</a:t>
            </a:r>
          </a:p>
        </p:txBody>
      </p:sp>
      <p:sp>
        <p:nvSpPr>
          <p:cNvPr id="17" name="Rectangle 32">
            <a:extLst>
              <a:ext uri="{FF2B5EF4-FFF2-40B4-BE49-F238E27FC236}">
                <a16:creationId xmlns:a16="http://schemas.microsoft.com/office/drawing/2014/main" id="{5F6E4F19-67C6-4BB3-AC61-177196582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6147" y="2286000"/>
            <a:ext cx="304837" cy="26404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8" name="Line 31">
            <a:extLst>
              <a:ext uri="{FF2B5EF4-FFF2-40B4-BE49-F238E27FC236}">
                <a16:creationId xmlns:a16="http://schemas.microsoft.com/office/drawing/2014/main" id="{CFEC230C-6FC5-4493-B1B0-5441B4F536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05227" y="2685036"/>
            <a:ext cx="0" cy="35205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/>
          </a:p>
        </p:txBody>
      </p:sp>
      <p:sp>
        <p:nvSpPr>
          <p:cNvPr id="19" name="Rectangle 30">
            <a:extLst>
              <a:ext uri="{FF2B5EF4-FFF2-40B4-BE49-F238E27FC236}">
                <a16:creationId xmlns:a16="http://schemas.microsoft.com/office/drawing/2014/main" id="{5A34AE1C-2421-4AE9-9167-EB6F0639E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8101" y="3012560"/>
            <a:ext cx="1117736" cy="2640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aAd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·,$</a:t>
            </a:r>
          </a:p>
        </p:txBody>
      </p:sp>
      <p:sp>
        <p:nvSpPr>
          <p:cNvPr id="20" name="Line 29">
            <a:extLst>
              <a:ext uri="{FF2B5EF4-FFF2-40B4-BE49-F238E27FC236}">
                <a16:creationId xmlns:a16="http://schemas.microsoft.com/office/drawing/2014/main" id="{50A9FA9E-4611-4EEA-B440-7D777A295AE8}"/>
              </a:ext>
            </a:extLst>
          </p:cNvPr>
          <p:cNvSpPr>
            <a:spLocks noChangeShapeType="1"/>
          </p:cNvSpPr>
          <p:nvPr/>
        </p:nvSpPr>
        <p:spPr bwMode="auto">
          <a:xfrm>
            <a:off x="9081042" y="3037088"/>
            <a:ext cx="0" cy="2640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C9904873-4346-4311-949A-5C751F16F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4593" y="3301128"/>
            <a:ext cx="914511" cy="2640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aB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·e,$</a:t>
            </a:r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2250CB68-700D-44AF-AA3C-4FCE679B5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5399" y="3003237"/>
            <a:ext cx="304837" cy="26404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B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23" name="Line 26">
            <a:extLst>
              <a:ext uri="{FF2B5EF4-FFF2-40B4-BE49-F238E27FC236}">
                <a16:creationId xmlns:a16="http://schemas.microsoft.com/office/drawing/2014/main" id="{F9258379-3BEF-4799-B9A4-79D8BEC3E3F0}"/>
              </a:ext>
            </a:extLst>
          </p:cNvPr>
          <p:cNvSpPr>
            <a:spLocks noChangeShapeType="1"/>
          </p:cNvSpPr>
          <p:nvPr/>
        </p:nvSpPr>
        <p:spPr bwMode="auto">
          <a:xfrm>
            <a:off x="9081042" y="3565167"/>
            <a:ext cx="0" cy="2640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/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E3C3FC88-9631-4C5A-9D76-A8E8ECB55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980" y="3829207"/>
            <a:ext cx="1117736" cy="2640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aBe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·,$</a:t>
            </a:r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6495A600-09CC-46E3-A4D3-8CF0F60538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24610" y="2597022"/>
            <a:ext cx="508062" cy="44006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/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23A4F188-DE84-466E-8FAD-9B10F0E75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23" y="2597022"/>
            <a:ext cx="304837" cy="26404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6659D2BC-78DF-4065-A988-EC8699B7F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324" y="3037088"/>
            <a:ext cx="1320960" cy="2640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bA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·e,$</a:t>
            </a:r>
          </a:p>
        </p:txBody>
      </p:sp>
      <p:sp>
        <p:nvSpPr>
          <p:cNvPr id="28" name="Line 21">
            <a:extLst>
              <a:ext uri="{FF2B5EF4-FFF2-40B4-BE49-F238E27FC236}">
                <a16:creationId xmlns:a16="http://schemas.microsoft.com/office/drawing/2014/main" id="{1361E8D9-5C86-47B4-9B71-DD91B6965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2998" y="3301128"/>
            <a:ext cx="0" cy="35205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/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0C1B0D14-7C6F-4FD4-8CF6-37FFD51E5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49" y="3653181"/>
            <a:ext cx="1117736" cy="2640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bAe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·,$</a:t>
            </a:r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A2F6BCD8-8AC0-4721-9D8E-BC1BE75585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9121" y="3003236"/>
            <a:ext cx="0" cy="109001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/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3FF783A3-B2B8-4EB9-B19F-5DC1277A1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734" y="3301128"/>
            <a:ext cx="338708" cy="26404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B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2E347C06-0B4A-46B8-B40E-CAC749959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1060" y="4093246"/>
            <a:ext cx="914511" cy="2640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bB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·d,$</a:t>
            </a:r>
          </a:p>
        </p:txBody>
      </p:sp>
      <p:sp>
        <p:nvSpPr>
          <p:cNvPr id="33" name="Line 16">
            <a:extLst>
              <a:ext uri="{FF2B5EF4-FFF2-40B4-BE49-F238E27FC236}">
                <a16:creationId xmlns:a16="http://schemas.microsoft.com/office/drawing/2014/main" id="{F495D1FD-628A-41EF-8FE3-2A7C15B10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9121" y="4357286"/>
            <a:ext cx="0" cy="2640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/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F15246A5-0C51-47CE-9706-1A9BC59BB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447" y="4621325"/>
            <a:ext cx="1117736" cy="2640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s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bBd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·,$</a:t>
            </a:r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4B0ECD77-64F9-4EFE-B541-9610B8359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998" y="1364838"/>
            <a:ext cx="1219348" cy="44006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·, e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B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·, d</a:t>
            </a:r>
          </a:p>
        </p:txBody>
      </p:sp>
      <p:sp>
        <p:nvSpPr>
          <p:cNvPr id="36" name="Line 13">
            <a:extLst>
              <a:ext uri="{FF2B5EF4-FFF2-40B4-BE49-F238E27FC236}">
                <a16:creationId xmlns:a16="http://schemas.microsoft.com/office/drawing/2014/main" id="{B0DF36F2-9B2E-4D9D-B4B3-2B35B65D70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90716" y="1540864"/>
            <a:ext cx="203225" cy="70410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/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38D3B3F5-9819-4C96-A251-03A65688A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4267" y="1100798"/>
            <a:ext cx="1219348" cy="44006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·, d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B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·, e</a:t>
            </a:r>
          </a:p>
        </p:txBody>
      </p:sp>
      <p:sp>
        <p:nvSpPr>
          <p:cNvPr id="38" name="Rectangle 11">
            <a:extLst>
              <a:ext uri="{FF2B5EF4-FFF2-40B4-BE49-F238E27FC236}">
                <a16:creationId xmlns:a16="http://schemas.microsoft.com/office/drawing/2014/main" id="{4A106BCB-C8A4-4FAD-B66A-35090922F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642" y="1816752"/>
            <a:ext cx="304837" cy="26404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c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783DEFB2-F44F-4CFB-8FE6-A1A69EC80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3941" y="1804904"/>
            <a:ext cx="304837" cy="26404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c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40" name="Text Box 7">
            <a:extLst>
              <a:ext uri="{FF2B5EF4-FFF2-40B4-BE49-F238E27FC236}">
                <a16:creationId xmlns:a16="http://schemas.microsoft.com/office/drawing/2014/main" id="{B4020140-CD9F-479F-ADE2-D40D39271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243" y="1456979"/>
            <a:ext cx="225721" cy="25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8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41" name="Text Box 6">
            <a:extLst>
              <a:ext uri="{FF2B5EF4-FFF2-40B4-BE49-F238E27FC236}">
                <a16:creationId xmlns:a16="http://schemas.microsoft.com/office/drawing/2014/main" id="{7899D14B-6C18-4F0E-BC79-B236A1C8B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0881" y="1121906"/>
            <a:ext cx="225721" cy="25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6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C5762AD-C323-485A-A323-B7999A34851E}"/>
              </a:ext>
            </a:extLst>
          </p:cNvPr>
          <p:cNvSpPr/>
          <p:nvPr/>
        </p:nvSpPr>
        <p:spPr>
          <a:xfrm>
            <a:off x="270229" y="2129147"/>
            <a:ext cx="42097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en-US" altLang="zh-CN" sz="2800" dirty="0"/>
              <a:t>There is a reduce-reduce conflict in this state, which shows that the grammar is not LALR(1).</a:t>
            </a:r>
            <a:endParaRPr lang="zh-CN" altLang="en-US" sz="2800" dirty="0"/>
          </a:p>
        </p:txBody>
      </p:sp>
      <p:sp>
        <p:nvSpPr>
          <p:cNvPr id="43" name="Text Box 4">
            <a:extLst>
              <a:ext uri="{FF2B5EF4-FFF2-40B4-BE49-F238E27FC236}">
                <a16:creationId xmlns:a16="http://schemas.microsoft.com/office/drawing/2014/main" id="{6584AC3A-76A8-4CA9-A0EC-36582C052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7771" y="5762091"/>
            <a:ext cx="1490058" cy="741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</a:rPr>
              <a:t>A→c</a:t>
            </a:r>
            <a:r>
              <a:rPr kumimoji="0" lang="pt-BR" altLang="zh-CN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</a:rPr>
              <a:t>·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</a:rPr>
              <a:t>, d/e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</a:rPr>
              <a:t>B→c</a:t>
            </a:r>
            <a:r>
              <a:rPr kumimoji="0" lang="pt-BR" altLang="zh-CN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</a:rPr>
              <a:t>·</a:t>
            </a:r>
            <a:r>
              <a:rPr kumimoji="0" lang="pt-BR" altLang="zh-CN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rPr>
              <a:t>,</a:t>
            </a:r>
            <a:r>
              <a:rPr kumimoji="0" lang="pt-BR" altLang="zh-CN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ea typeface="宋体" pitchFamily="2" charset="-122"/>
              </a:rPr>
              <a:t> d/e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14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405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800000"/>
                </a:solidFill>
              </a:rPr>
              <a:t>Quiz Three </a:t>
            </a:r>
            <a:r>
              <a:rPr lang="en-US" altLang="zh-CN" sz="2800" dirty="0"/>
              <a:t>Construct the LR(1) states for the following grammar, and give the LR(1) parsing table.</a:t>
            </a:r>
          </a:p>
          <a:p>
            <a:r>
              <a:rPr lang="en-US" altLang="zh-CN" sz="2800" dirty="0"/>
              <a:t>   1.S’-&gt; S$</a:t>
            </a:r>
          </a:p>
          <a:p>
            <a:r>
              <a:rPr lang="en-US" altLang="zh-CN" sz="2800" dirty="0"/>
              <a:t>   2.S -&gt; </a:t>
            </a:r>
            <a:r>
              <a:rPr lang="en-US" altLang="zh-CN" sz="2800" b="1" i="1" dirty="0"/>
              <a:t>id </a:t>
            </a:r>
            <a:endParaRPr lang="en-US" altLang="zh-CN" sz="2800" dirty="0"/>
          </a:p>
          <a:p>
            <a:r>
              <a:rPr lang="en-US" altLang="zh-CN" sz="2800" dirty="0"/>
              <a:t>   3.S -&gt; V=E</a:t>
            </a:r>
          </a:p>
          <a:p>
            <a:r>
              <a:rPr lang="en-US" altLang="zh-CN" sz="2800" dirty="0"/>
              <a:t>   4.V -&gt; </a:t>
            </a:r>
            <a:r>
              <a:rPr lang="en-US" altLang="zh-CN" sz="2800" b="1" i="1" dirty="0"/>
              <a:t>id</a:t>
            </a:r>
            <a:endParaRPr lang="en-US" altLang="zh-CN" sz="2800" dirty="0"/>
          </a:p>
          <a:p>
            <a:r>
              <a:rPr lang="en-US" altLang="zh-CN" sz="2800" dirty="0"/>
              <a:t>   5.E -&gt; V</a:t>
            </a:r>
          </a:p>
          <a:p>
            <a:r>
              <a:rPr lang="en-US" altLang="zh-CN" sz="2800" dirty="0"/>
              <a:t>   6.E -&gt; </a:t>
            </a:r>
            <a:r>
              <a:rPr lang="en-US" altLang="zh-CN" sz="2800" b="1" i="1" dirty="0"/>
              <a:t>n</a:t>
            </a:r>
            <a:endParaRPr lang="en-US" altLang="zh-CN" sz="2800" dirty="0"/>
          </a:p>
          <a:p>
            <a:pPr>
              <a:spcBef>
                <a:spcPct val="20000"/>
              </a:spcBef>
            </a:pPr>
            <a:endParaRPr lang="en-US" altLang="zh-CN" sz="2800" dirty="0">
              <a:solidFill>
                <a:srgbClr val="80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BE724B4-0DA4-4492-8757-D15A79500AD4}"/>
              </a:ext>
            </a:extLst>
          </p:cNvPr>
          <p:cNvSpPr/>
          <p:nvPr/>
        </p:nvSpPr>
        <p:spPr>
          <a:xfrm>
            <a:off x="4490976" y="1655180"/>
            <a:ext cx="1979271" cy="13542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S’-&gt; .S,$</a:t>
            </a:r>
          </a:p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S-&gt;.id,$</a:t>
            </a:r>
          </a:p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-&gt; .V=E,$</a:t>
            </a:r>
          </a:p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-&gt; .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id,=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41FB8B-0FE6-4942-BF37-74EB482419AB}"/>
              </a:ext>
            </a:extLst>
          </p:cNvPr>
          <p:cNvSpPr txBox="1"/>
          <p:nvPr/>
        </p:nvSpPr>
        <p:spPr>
          <a:xfrm>
            <a:off x="4490976" y="1962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3D8B037-DFB6-4897-B232-98DBD5FDC1F5}"/>
              </a:ext>
            </a:extLst>
          </p:cNvPr>
          <p:cNvCxnSpPr/>
          <p:nvPr/>
        </p:nvCxnSpPr>
        <p:spPr>
          <a:xfrm flipV="1">
            <a:off x="6562846" y="1794076"/>
            <a:ext cx="1053296" cy="16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D585D405-C172-424F-A334-61B812A2CBB1}"/>
              </a:ext>
            </a:extLst>
          </p:cNvPr>
          <p:cNvSpPr/>
          <p:nvPr/>
        </p:nvSpPr>
        <p:spPr>
          <a:xfrm>
            <a:off x="7905509" y="1319515"/>
            <a:ext cx="2187615" cy="474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S’-&gt; S.,$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98A70F-2087-432E-8AB1-2EEDB5144DF6}"/>
              </a:ext>
            </a:extLst>
          </p:cNvPr>
          <p:cNvSpPr/>
          <p:nvPr/>
        </p:nvSpPr>
        <p:spPr>
          <a:xfrm>
            <a:off x="7905509" y="2194721"/>
            <a:ext cx="2187615" cy="474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S’-&gt; id.,$</a:t>
            </a:r>
          </a:p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-&gt; 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id.,=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A13711-D751-4035-B0A8-C8400978E685}"/>
              </a:ext>
            </a:extLst>
          </p:cNvPr>
          <p:cNvSpPr txBox="1"/>
          <p:nvPr/>
        </p:nvSpPr>
        <p:spPr>
          <a:xfrm>
            <a:off x="7917472" y="13721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78FAAF-B75E-4BA5-9AA3-78E512208A78}"/>
              </a:ext>
            </a:extLst>
          </p:cNvPr>
          <p:cNvSpPr txBox="1"/>
          <p:nvPr/>
        </p:nvSpPr>
        <p:spPr>
          <a:xfrm>
            <a:off x="7917472" y="22999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6B7EF2A-689A-4C50-A74D-99CDB5877066}"/>
              </a:ext>
            </a:extLst>
          </p:cNvPr>
          <p:cNvCxnSpPr>
            <a:stCxn id="3" idx="3"/>
          </p:cNvCxnSpPr>
          <p:nvPr/>
        </p:nvCxnSpPr>
        <p:spPr>
          <a:xfrm>
            <a:off x="6470247" y="2332299"/>
            <a:ext cx="1435262" cy="99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DCB7E0F-54ED-4EC0-9228-2899F97644A0}"/>
              </a:ext>
            </a:extLst>
          </p:cNvPr>
          <p:cNvSpPr txBox="1"/>
          <p:nvPr/>
        </p:nvSpPr>
        <p:spPr>
          <a:xfrm>
            <a:off x="6863273" y="163913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E970602-3BA6-4F30-A4BA-7A6EB08386C7}"/>
              </a:ext>
            </a:extLst>
          </p:cNvPr>
          <p:cNvSpPr txBox="1"/>
          <p:nvPr/>
        </p:nvSpPr>
        <p:spPr>
          <a:xfrm>
            <a:off x="7005777" y="230021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51D1BC1-3B58-4BF4-BD41-D7E641AD5B0E}"/>
              </a:ext>
            </a:extLst>
          </p:cNvPr>
          <p:cNvSpPr/>
          <p:nvPr/>
        </p:nvSpPr>
        <p:spPr>
          <a:xfrm>
            <a:off x="4490977" y="3449256"/>
            <a:ext cx="1875100" cy="474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S’-&gt; V.=E,$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4D841F8-9C05-4DD9-8DF4-E6DCF9773F8C}"/>
              </a:ext>
            </a:extLst>
          </p:cNvPr>
          <p:cNvCxnSpPr>
            <a:stCxn id="3" idx="2"/>
          </p:cNvCxnSpPr>
          <p:nvPr/>
        </p:nvCxnSpPr>
        <p:spPr>
          <a:xfrm flipH="1">
            <a:off x="5440101" y="3009418"/>
            <a:ext cx="40511" cy="419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8EB0CF5-F01C-463D-A39A-9FD2D9F4280D}"/>
              </a:ext>
            </a:extLst>
          </p:cNvPr>
          <p:cNvSpPr/>
          <p:nvPr/>
        </p:nvSpPr>
        <p:spPr>
          <a:xfrm>
            <a:off x="4522806" y="4277027"/>
            <a:ext cx="1875100" cy="1139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S’-&gt; V=.E,$</a:t>
            </a:r>
          </a:p>
          <a:p>
            <a:pPr algn="ctr"/>
            <a:r>
              <a:rPr lang="en-US" altLang="zh-CN" dirty="0"/>
              <a:t>E -&gt; .V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,$</a:t>
            </a:r>
            <a:endParaRPr lang="en-US" altLang="zh-CN" dirty="0"/>
          </a:p>
          <a:p>
            <a:pPr algn="ctr"/>
            <a:r>
              <a:rPr lang="en-US" altLang="zh-CN" dirty="0"/>
              <a:t>E -&gt;.</a:t>
            </a:r>
            <a:r>
              <a:rPr lang="en-US" altLang="zh-CN" b="1" i="1" dirty="0"/>
              <a:t>n,$</a:t>
            </a:r>
          </a:p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-&gt; .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id,=</a:t>
            </a:r>
            <a:endParaRPr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F3DB3B6-D478-45E8-8657-D585FFD8A4A6}"/>
              </a:ext>
            </a:extLst>
          </p:cNvPr>
          <p:cNvSpPr txBox="1"/>
          <p:nvPr/>
        </p:nvSpPr>
        <p:spPr>
          <a:xfrm>
            <a:off x="4522806" y="3537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AB667C4-4664-41B6-9783-8A1F5575244F}"/>
              </a:ext>
            </a:extLst>
          </p:cNvPr>
          <p:cNvSpPr txBox="1"/>
          <p:nvPr/>
        </p:nvSpPr>
        <p:spPr>
          <a:xfrm>
            <a:off x="4534769" y="45941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5BB4FA0-6DA4-43B9-8B91-DFFF5E8D308A}"/>
              </a:ext>
            </a:extLst>
          </p:cNvPr>
          <p:cNvSpPr/>
          <p:nvPr/>
        </p:nvSpPr>
        <p:spPr>
          <a:xfrm>
            <a:off x="7813168" y="3686537"/>
            <a:ext cx="1875100" cy="474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S’-&gt; V=E.,$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279E426-BFDC-493C-8190-FBD1B0770D83}"/>
              </a:ext>
            </a:extLst>
          </p:cNvPr>
          <p:cNvCxnSpPr>
            <a:stCxn id="18" idx="3"/>
          </p:cNvCxnSpPr>
          <p:nvPr/>
        </p:nvCxnSpPr>
        <p:spPr>
          <a:xfrm flipV="1">
            <a:off x="6397906" y="3923818"/>
            <a:ext cx="1415262" cy="923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E70F79B0-67D8-46B9-9943-6DE909E616E7}"/>
              </a:ext>
            </a:extLst>
          </p:cNvPr>
          <p:cNvSpPr/>
          <p:nvPr/>
        </p:nvSpPr>
        <p:spPr>
          <a:xfrm>
            <a:off x="7809310" y="4562190"/>
            <a:ext cx="1875100" cy="474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 -&gt; V.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,$</a:t>
            </a:r>
            <a:endParaRPr lang="en-US" altLang="zh-CN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8FD9A8C-1E7D-4592-A7CC-F33E33A0F21D}"/>
              </a:ext>
            </a:extLst>
          </p:cNvPr>
          <p:cNvSpPr/>
          <p:nvPr/>
        </p:nvSpPr>
        <p:spPr>
          <a:xfrm>
            <a:off x="7809310" y="5370313"/>
            <a:ext cx="1875100" cy="474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 -&gt; n.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,$</a:t>
            </a:r>
            <a:endParaRPr lang="en-US" altLang="zh-CN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16F1A7D-55DE-4E10-939F-9486BACEC774}"/>
              </a:ext>
            </a:extLst>
          </p:cNvPr>
          <p:cNvSpPr/>
          <p:nvPr/>
        </p:nvSpPr>
        <p:spPr>
          <a:xfrm>
            <a:off x="4579714" y="5925624"/>
            <a:ext cx="1875100" cy="474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-&gt; 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id.,=</a:t>
            </a:r>
            <a:endParaRPr lang="en-US" altLang="zh-CN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49A6F35-A9F7-4502-A365-4254ED2BD3DB}"/>
              </a:ext>
            </a:extLst>
          </p:cNvPr>
          <p:cNvCxnSpPr>
            <a:endCxn id="24" idx="1"/>
          </p:cNvCxnSpPr>
          <p:nvPr/>
        </p:nvCxnSpPr>
        <p:spPr>
          <a:xfrm flipV="1">
            <a:off x="6397906" y="4799471"/>
            <a:ext cx="1411404" cy="28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7D37B8D-FFDF-451A-951F-DD76CFC371DB}"/>
              </a:ext>
            </a:extLst>
          </p:cNvPr>
          <p:cNvCxnSpPr>
            <a:endCxn id="25" idx="1"/>
          </p:cNvCxnSpPr>
          <p:nvPr/>
        </p:nvCxnSpPr>
        <p:spPr>
          <a:xfrm>
            <a:off x="6429735" y="5218864"/>
            <a:ext cx="1379575" cy="38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5CBB880-A518-4757-8A37-85D213EA144E}"/>
              </a:ext>
            </a:extLst>
          </p:cNvPr>
          <p:cNvCxnSpPr>
            <a:stCxn id="15" idx="2"/>
          </p:cNvCxnSpPr>
          <p:nvPr/>
        </p:nvCxnSpPr>
        <p:spPr>
          <a:xfrm>
            <a:off x="5428527" y="3923818"/>
            <a:ext cx="0" cy="277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410DAD5-F6DC-4AC7-A9D0-03F97C949114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5460356" y="5416952"/>
            <a:ext cx="56908" cy="508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3364C0D-25F5-4B10-8465-18E956235930}"/>
              </a:ext>
            </a:extLst>
          </p:cNvPr>
          <p:cNvSpPr txBox="1"/>
          <p:nvPr/>
        </p:nvSpPr>
        <p:spPr>
          <a:xfrm>
            <a:off x="5501350" y="306808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E215D21-F0C9-4F02-A678-B74020FDA63C}"/>
              </a:ext>
            </a:extLst>
          </p:cNvPr>
          <p:cNvSpPr txBox="1"/>
          <p:nvPr/>
        </p:nvSpPr>
        <p:spPr>
          <a:xfrm>
            <a:off x="7164250" y="47172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49B8D0E-DAAF-416B-8A25-4360E27B74AE}"/>
              </a:ext>
            </a:extLst>
          </p:cNvPr>
          <p:cNvSpPr txBox="1"/>
          <p:nvPr/>
        </p:nvSpPr>
        <p:spPr>
          <a:xfrm>
            <a:off x="6965074" y="406243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77AF5B7-20D8-4A11-8010-4BA213D198F6}"/>
              </a:ext>
            </a:extLst>
          </p:cNvPr>
          <p:cNvSpPr txBox="1"/>
          <p:nvPr/>
        </p:nvSpPr>
        <p:spPr>
          <a:xfrm>
            <a:off x="5423706" y="39376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E7DC291-A383-4D95-9237-4D8AA169AF6E}"/>
              </a:ext>
            </a:extLst>
          </p:cNvPr>
          <p:cNvSpPr txBox="1"/>
          <p:nvPr/>
        </p:nvSpPr>
        <p:spPr>
          <a:xfrm>
            <a:off x="6997471" y="52894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78979D1-6C5A-4155-9C5C-8B53947F1641}"/>
              </a:ext>
            </a:extLst>
          </p:cNvPr>
          <p:cNvSpPr txBox="1"/>
          <p:nvPr/>
        </p:nvSpPr>
        <p:spPr>
          <a:xfrm>
            <a:off x="5528598" y="552700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AF8E9C1-8AAB-46DB-865D-1B0667C57905}"/>
              </a:ext>
            </a:extLst>
          </p:cNvPr>
          <p:cNvSpPr txBox="1"/>
          <p:nvPr/>
        </p:nvSpPr>
        <p:spPr>
          <a:xfrm>
            <a:off x="4636243" y="59782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EE8EA38-C62D-411B-9078-E34EFB232CFF}"/>
              </a:ext>
            </a:extLst>
          </p:cNvPr>
          <p:cNvSpPr txBox="1"/>
          <p:nvPr/>
        </p:nvSpPr>
        <p:spPr>
          <a:xfrm>
            <a:off x="7902323" y="5422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39752C0-56AB-44F1-9901-3CAB722893F5}"/>
              </a:ext>
            </a:extLst>
          </p:cNvPr>
          <p:cNvSpPr txBox="1"/>
          <p:nvPr/>
        </p:nvSpPr>
        <p:spPr>
          <a:xfrm>
            <a:off x="7902323" y="4623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B07FF5D-1BAE-4FC7-918D-FE3CF9091F9B}"/>
              </a:ext>
            </a:extLst>
          </p:cNvPr>
          <p:cNvSpPr txBox="1"/>
          <p:nvPr/>
        </p:nvSpPr>
        <p:spPr>
          <a:xfrm>
            <a:off x="7902323" y="38135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573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590309" y="457814"/>
            <a:ext cx="10545051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800000"/>
                </a:solidFill>
              </a:rPr>
              <a:t>Quiz Three </a:t>
            </a:r>
            <a:r>
              <a:rPr lang="en-US" altLang="zh-CN" sz="2800" dirty="0"/>
              <a:t>Construct the LR(1) states for the following grammar, and give the LR(1) parsing table.</a:t>
            </a:r>
          </a:p>
          <a:p>
            <a:pPr>
              <a:spcBef>
                <a:spcPct val="20000"/>
              </a:spcBef>
            </a:pPr>
            <a:endParaRPr lang="en-US" altLang="zh-CN" sz="2800" dirty="0">
              <a:solidFill>
                <a:srgbClr val="80000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1B482C9-CA10-4CCE-8868-6CACC0DCA9F6}"/>
              </a:ext>
            </a:extLst>
          </p:cNvPr>
          <p:cNvGrpSpPr/>
          <p:nvPr/>
        </p:nvGrpSpPr>
        <p:grpSpPr>
          <a:xfrm>
            <a:off x="590309" y="2770427"/>
            <a:ext cx="4352082" cy="3842794"/>
            <a:chOff x="4490976" y="1319515"/>
            <a:chExt cx="5602148" cy="508067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BE724B4-0DA4-4492-8757-D15A79500AD4}"/>
                </a:ext>
              </a:extLst>
            </p:cNvPr>
            <p:cNvSpPr/>
            <p:nvPr/>
          </p:nvSpPr>
          <p:spPr>
            <a:xfrm>
              <a:off x="4490976" y="1655180"/>
              <a:ext cx="1979271" cy="135423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S’-&gt; .S,$</a:t>
              </a:r>
            </a:p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S-&gt;.id,$</a:t>
              </a:r>
            </a:p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 -&gt; .V=E,$</a:t>
              </a:r>
            </a:p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 -&gt; .</a:t>
              </a:r>
              <a:r>
                <a:rPr lang="en-US" altLang="zh-CN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id,=</a:t>
              </a:r>
              <a:endPara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D41FB8B-0FE6-4942-BF37-74EB482419AB}"/>
                </a:ext>
              </a:extLst>
            </p:cNvPr>
            <p:cNvSpPr txBox="1"/>
            <p:nvPr/>
          </p:nvSpPr>
          <p:spPr>
            <a:xfrm>
              <a:off x="4490976" y="196296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3D8B037-DFB6-4897-B232-98DBD5FDC1F5}"/>
                </a:ext>
              </a:extLst>
            </p:cNvPr>
            <p:cNvCxnSpPr/>
            <p:nvPr/>
          </p:nvCxnSpPr>
          <p:spPr>
            <a:xfrm flipV="1">
              <a:off x="6562846" y="1794076"/>
              <a:ext cx="1053296" cy="168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585D405-C172-424F-A334-61B812A2CBB1}"/>
                </a:ext>
              </a:extLst>
            </p:cNvPr>
            <p:cNvSpPr/>
            <p:nvPr/>
          </p:nvSpPr>
          <p:spPr>
            <a:xfrm>
              <a:off x="7905509" y="1319515"/>
              <a:ext cx="2187615" cy="474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S’-&gt; S.,$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198A70F-2087-432E-8AB1-2EEDB5144DF6}"/>
                </a:ext>
              </a:extLst>
            </p:cNvPr>
            <p:cNvSpPr/>
            <p:nvPr/>
          </p:nvSpPr>
          <p:spPr>
            <a:xfrm>
              <a:off x="7905509" y="2194721"/>
              <a:ext cx="2187615" cy="474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S’-&gt; id.,$</a:t>
              </a:r>
            </a:p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 -&gt; </a:t>
              </a:r>
              <a:r>
                <a:rPr lang="en-US" altLang="zh-CN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id.,=</a:t>
              </a:r>
              <a:endPara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7A13711-D751-4035-B0A8-C8400978E685}"/>
                </a:ext>
              </a:extLst>
            </p:cNvPr>
            <p:cNvSpPr txBox="1"/>
            <p:nvPr/>
          </p:nvSpPr>
          <p:spPr>
            <a:xfrm>
              <a:off x="7917472" y="13721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078FAAF-B75E-4BA5-9AA3-78E512208A78}"/>
                </a:ext>
              </a:extLst>
            </p:cNvPr>
            <p:cNvSpPr txBox="1"/>
            <p:nvPr/>
          </p:nvSpPr>
          <p:spPr>
            <a:xfrm>
              <a:off x="7917472" y="229995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06B7EF2A-689A-4C50-A74D-99CDB5877066}"/>
                </a:ext>
              </a:extLst>
            </p:cNvPr>
            <p:cNvCxnSpPr>
              <a:stCxn id="3" idx="3"/>
            </p:cNvCxnSpPr>
            <p:nvPr/>
          </p:nvCxnSpPr>
          <p:spPr>
            <a:xfrm>
              <a:off x="6470247" y="2332299"/>
              <a:ext cx="1435262" cy="99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DCB7E0F-54ED-4EC0-9228-2899F97644A0}"/>
                </a:ext>
              </a:extLst>
            </p:cNvPr>
            <p:cNvSpPr txBox="1"/>
            <p:nvPr/>
          </p:nvSpPr>
          <p:spPr>
            <a:xfrm>
              <a:off x="6863273" y="163913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E970602-3BA6-4F30-A4BA-7A6EB08386C7}"/>
                </a:ext>
              </a:extLst>
            </p:cNvPr>
            <p:cNvSpPr txBox="1"/>
            <p:nvPr/>
          </p:nvSpPr>
          <p:spPr>
            <a:xfrm>
              <a:off x="7005777" y="2300211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id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51D1BC1-3B58-4BF4-BD41-D7E641AD5B0E}"/>
                </a:ext>
              </a:extLst>
            </p:cNvPr>
            <p:cNvSpPr/>
            <p:nvPr/>
          </p:nvSpPr>
          <p:spPr>
            <a:xfrm>
              <a:off x="4490977" y="3449256"/>
              <a:ext cx="1875100" cy="474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S’-&gt; V.=E,$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4D841F8-9C05-4DD9-8DF4-E6DCF9773F8C}"/>
                </a:ext>
              </a:extLst>
            </p:cNvPr>
            <p:cNvCxnSpPr>
              <a:stCxn id="3" idx="2"/>
            </p:cNvCxnSpPr>
            <p:nvPr/>
          </p:nvCxnSpPr>
          <p:spPr>
            <a:xfrm flipH="1">
              <a:off x="5440101" y="3009418"/>
              <a:ext cx="40511" cy="419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8EB0CF5-F01C-463D-A39A-9FD2D9F4280D}"/>
                </a:ext>
              </a:extLst>
            </p:cNvPr>
            <p:cNvSpPr/>
            <p:nvPr/>
          </p:nvSpPr>
          <p:spPr>
            <a:xfrm>
              <a:off x="4522806" y="4277027"/>
              <a:ext cx="1875100" cy="11399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S’-&gt; V=.E,$</a:t>
              </a:r>
            </a:p>
            <a:p>
              <a:pPr algn="ctr"/>
              <a:r>
                <a:rPr lang="en-US" altLang="zh-CN" dirty="0"/>
                <a:t>E -&gt; .V</a:t>
              </a:r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,$</a:t>
              </a:r>
              <a:endParaRPr lang="en-US" altLang="zh-CN" dirty="0"/>
            </a:p>
            <a:p>
              <a:pPr algn="ctr"/>
              <a:r>
                <a:rPr lang="en-US" altLang="zh-CN" dirty="0"/>
                <a:t>E -&gt;.</a:t>
              </a:r>
              <a:r>
                <a:rPr lang="en-US" altLang="zh-CN" b="1" i="1" dirty="0"/>
                <a:t>n,$</a:t>
              </a:r>
            </a:p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 -&gt; .</a:t>
              </a:r>
              <a:r>
                <a:rPr lang="en-US" altLang="zh-CN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id,$</a:t>
              </a:r>
              <a:endParaRPr lang="en-US" altLang="zh-CN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F3DB3B6-D478-45E8-8657-D585FFD8A4A6}"/>
                </a:ext>
              </a:extLst>
            </p:cNvPr>
            <p:cNvSpPr txBox="1"/>
            <p:nvPr/>
          </p:nvSpPr>
          <p:spPr>
            <a:xfrm>
              <a:off x="4522806" y="35372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AB667C4-4664-41B6-9783-8A1F5575244F}"/>
                </a:ext>
              </a:extLst>
            </p:cNvPr>
            <p:cNvSpPr txBox="1"/>
            <p:nvPr/>
          </p:nvSpPr>
          <p:spPr>
            <a:xfrm>
              <a:off x="4534769" y="45941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5BB4FA0-6DA4-43B9-8B91-DFFF5E8D308A}"/>
                </a:ext>
              </a:extLst>
            </p:cNvPr>
            <p:cNvSpPr/>
            <p:nvPr/>
          </p:nvSpPr>
          <p:spPr>
            <a:xfrm>
              <a:off x="7813168" y="3686537"/>
              <a:ext cx="1875100" cy="474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S’-&gt; V=E.,$</a:t>
              </a: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2279E426-BFDC-493C-8190-FBD1B0770D83}"/>
                </a:ext>
              </a:extLst>
            </p:cNvPr>
            <p:cNvCxnSpPr>
              <a:stCxn id="18" idx="3"/>
            </p:cNvCxnSpPr>
            <p:nvPr/>
          </p:nvCxnSpPr>
          <p:spPr>
            <a:xfrm flipV="1">
              <a:off x="6397906" y="3923818"/>
              <a:ext cx="1415262" cy="9231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70F79B0-67D8-46B9-9943-6DE909E616E7}"/>
                </a:ext>
              </a:extLst>
            </p:cNvPr>
            <p:cNvSpPr/>
            <p:nvPr/>
          </p:nvSpPr>
          <p:spPr>
            <a:xfrm>
              <a:off x="7809310" y="4562190"/>
              <a:ext cx="1875100" cy="474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 -&gt; V.</a:t>
              </a:r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,$</a:t>
              </a:r>
              <a:endParaRPr lang="en-US" altLang="zh-CN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8FD9A8C-1E7D-4592-A7CC-F33E33A0F21D}"/>
                </a:ext>
              </a:extLst>
            </p:cNvPr>
            <p:cNvSpPr/>
            <p:nvPr/>
          </p:nvSpPr>
          <p:spPr>
            <a:xfrm>
              <a:off x="7809310" y="5370313"/>
              <a:ext cx="1875100" cy="474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 -&gt; n.</a:t>
              </a:r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,$</a:t>
              </a:r>
              <a:endParaRPr lang="en-US" altLang="zh-CN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16F1A7D-55DE-4E10-939F-9486BACEC774}"/>
                </a:ext>
              </a:extLst>
            </p:cNvPr>
            <p:cNvSpPr/>
            <p:nvPr/>
          </p:nvSpPr>
          <p:spPr>
            <a:xfrm>
              <a:off x="4579714" y="5925624"/>
              <a:ext cx="1875100" cy="4745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 -&gt; </a:t>
              </a:r>
              <a:r>
                <a:rPr lang="en-US" altLang="zh-CN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id.,$</a:t>
              </a:r>
              <a:endParaRPr lang="en-US" altLang="zh-CN" dirty="0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E49A6F35-A9F7-4502-A365-4254ED2BD3DB}"/>
                </a:ext>
              </a:extLst>
            </p:cNvPr>
            <p:cNvCxnSpPr>
              <a:endCxn id="24" idx="1"/>
            </p:cNvCxnSpPr>
            <p:nvPr/>
          </p:nvCxnSpPr>
          <p:spPr>
            <a:xfrm flipV="1">
              <a:off x="6397906" y="4799471"/>
              <a:ext cx="1411404" cy="28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07D37B8D-FFDF-451A-951F-DD76CFC371DB}"/>
                </a:ext>
              </a:extLst>
            </p:cNvPr>
            <p:cNvCxnSpPr>
              <a:endCxn id="25" idx="1"/>
            </p:cNvCxnSpPr>
            <p:nvPr/>
          </p:nvCxnSpPr>
          <p:spPr>
            <a:xfrm>
              <a:off x="6429735" y="5218864"/>
              <a:ext cx="1379575" cy="388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F5CBB880-A518-4757-8A37-85D213EA144E}"/>
                </a:ext>
              </a:extLst>
            </p:cNvPr>
            <p:cNvCxnSpPr>
              <a:stCxn id="15" idx="2"/>
            </p:cNvCxnSpPr>
            <p:nvPr/>
          </p:nvCxnSpPr>
          <p:spPr>
            <a:xfrm>
              <a:off x="5428527" y="3923818"/>
              <a:ext cx="0" cy="277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D410DAD5-F6DC-4AC7-A9D0-03F97C949114}"/>
                </a:ext>
              </a:extLst>
            </p:cNvPr>
            <p:cNvCxnSpPr>
              <a:stCxn id="18" idx="2"/>
              <a:endCxn id="26" idx="0"/>
            </p:cNvCxnSpPr>
            <p:nvPr/>
          </p:nvCxnSpPr>
          <p:spPr>
            <a:xfrm>
              <a:off x="5460356" y="5416952"/>
              <a:ext cx="56908" cy="5086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3364C0D-25F5-4B10-8465-18E956235930}"/>
                </a:ext>
              </a:extLst>
            </p:cNvPr>
            <p:cNvSpPr txBox="1"/>
            <p:nvPr/>
          </p:nvSpPr>
          <p:spPr>
            <a:xfrm>
              <a:off x="5501350" y="306808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E215D21-F0C9-4F02-A678-B74020FDA63C}"/>
                </a:ext>
              </a:extLst>
            </p:cNvPr>
            <p:cNvSpPr txBox="1"/>
            <p:nvPr/>
          </p:nvSpPr>
          <p:spPr>
            <a:xfrm>
              <a:off x="7164250" y="471722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49B8D0E-DAAF-416B-8A25-4360E27B74AE}"/>
                </a:ext>
              </a:extLst>
            </p:cNvPr>
            <p:cNvSpPr txBox="1"/>
            <p:nvPr/>
          </p:nvSpPr>
          <p:spPr>
            <a:xfrm>
              <a:off x="6965074" y="406243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77AF5B7-20D8-4A11-8010-4BA213D198F6}"/>
                </a:ext>
              </a:extLst>
            </p:cNvPr>
            <p:cNvSpPr txBox="1"/>
            <p:nvPr/>
          </p:nvSpPr>
          <p:spPr>
            <a:xfrm>
              <a:off x="5423706" y="393767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=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E7DC291-A383-4D95-9237-4D8AA169AF6E}"/>
                </a:ext>
              </a:extLst>
            </p:cNvPr>
            <p:cNvSpPr txBox="1"/>
            <p:nvPr/>
          </p:nvSpPr>
          <p:spPr>
            <a:xfrm>
              <a:off x="6997471" y="528948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78979D1-6C5A-4155-9C5C-8B53947F1641}"/>
                </a:ext>
              </a:extLst>
            </p:cNvPr>
            <p:cNvSpPr txBox="1"/>
            <p:nvPr/>
          </p:nvSpPr>
          <p:spPr>
            <a:xfrm>
              <a:off x="5528598" y="552700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id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AF8E9C1-8AAB-46DB-865D-1B0667C57905}"/>
                </a:ext>
              </a:extLst>
            </p:cNvPr>
            <p:cNvSpPr txBox="1"/>
            <p:nvPr/>
          </p:nvSpPr>
          <p:spPr>
            <a:xfrm>
              <a:off x="4636243" y="597823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8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7EE8EA38-C62D-411B-9078-E34EFB232CFF}"/>
                </a:ext>
              </a:extLst>
            </p:cNvPr>
            <p:cNvSpPr txBox="1"/>
            <p:nvPr/>
          </p:nvSpPr>
          <p:spPr>
            <a:xfrm>
              <a:off x="7902323" y="54229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7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39752C0-56AB-44F1-9901-3CAB722893F5}"/>
                </a:ext>
              </a:extLst>
            </p:cNvPr>
            <p:cNvSpPr txBox="1"/>
            <p:nvPr/>
          </p:nvSpPr>
          <p:spPr>
            <a:xfrm>
              <a:off x="7902323" y="46237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6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B07FF5D-1BAE-4FC7-918D-FE3CF9091F9B}"/>
                </a:ext>
              </a:extLst>
            </p:cNvPr>
            <p:cNvSpPr txBox="1"/>
            <p:nvPr/>
          </p:nvSpPr>
          <p:spPr>
            <a:xfrm>
              <a:off x="7902323" y="38135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21BBE9A3-6B41-48D9-9DF6-7AEB55CD16BC}"/>
              </a:ext>
            </a:extLst>
          </p:cNvPr>
          <p:cNvSpPr/>
          <p:nvPr/>
        </p:nvSpPr>
        <p:spPr>
          <a:xfrm>
            <a:off x="115005" y="129925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   1.S’-&gt; S$</a:t>
            </a:r>
          </a:p>
          <a:p>
            <a:r>
              <a:rPr lang="en-US" altLang="zh-CN" dirty="0"/>
              <a:t>   2.S -&gt; </a:t>
            </a:r>
            <a:r>
              <a:rPr lang="en-US" altLang="zh-CN" b="1" i="1" dirty="0"/>
              <a:t>id </a:t>
            </a:r>
            <a:endParaRPr lang="en-US" altLang="zh-CN" dirty="0"/>
          </a:p>
          <a:p>
            <a:r>
              <a:rPr lang="en-US" altLang="zh-CN" dirty="0"/>
              <a:t>   3.S -&gt; V=E</a:t>
            </a:r>
          </a:p>
          <a:p>
            <a:r>
              <a:rPr lang="en-US" altLang="zh-CN" dirty="0"/>
              <a:t>   4.V -&gt; </a:t>
            </a:r>
            <a:r>
              <a:rPr lang="en-US" altLang="zh-CN" b="1" i="1" dirty="0"/>
              <a:t>id</a:t>
            </a:r>
            <a:endParaRPr lang="en-US" altLang="zh-CN" dirty="0"/>
          </a:p>
          <a:p>
            <a:r>
              <a:rPr lang="en-US" altLang="zh-CN" dirty="0"/>
              <a:t>   5.E -&gt; V</a:t>
            </a:r>
          </a:p>
          <a:p>
            <a:r>
              <a:rPr lang="en-US" altLang="zh-CN" dirty="0"/>
              <a:t>   6.E -&gt; </a:t>
            </a:r>
            <a:r>
              <a:rPr lang="en-US" altLang="zh-CN" b="1" i="1" dirty="0"/>
              <a:t>n</a:t>
            </a:r>
            <a:endParaRPr lang="en-US" altLang="zh-CN" dirty="0"/>
          </a:p>
        </p:txBody>
      </p:sp>
      <p:graphicFrame>
        <p:nvGraphicFramePr>
          <p:cNvPr id="27" name="表格 28">
            <a:extLst>
              <a:ext uri="{FF2B5EF4-FFF2-40B4-BE49-F238E27FC236}">
                <a16:creationId xmlns:a16="http://schemas.microsoft.com/office/drawing/2014/main" id="{0DBC5BD3-5EA3-4167-A960-B1DAAF8ED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312327"/>
              </p:ext>
            </p:extLst>
          </p:nvPr>
        </p:nvGraphicFramePr>
        <p:xfrm>
          <a:off x="5059872" y="1466536"/>
          <a:ext cx="6865456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8182">
                  <a:extLst>
                    <a:ext uri="{9D8B030D-6E8A-4147-A177-3AD203B41FA5}">
                      <a16:colId xmlns:a16="http://schemas.microsoft.com/office/drawing/2014/main" val="2265763110"/>
                    </a:ext>
                  </a:extLst>
                </a:gridCol>
                <a:gridCol w="858182">
                  <a:extLst>
                    <a:ext uri="{9D8B030D-6E8A-4147-A177-3AD203B41FA5}">
                      <a16:colId xmlns:a16="http://schemas.microsoft.com/office/drawing/2014/main" val="79594160"/>
                    </a:ext>
                  </a:extLst>
                </a:gridCol>
                <a:gridCol w="858182">
                  <a:extLst>
                    <a:ext uri="{9D8B030D-6E8A-4147-A177-3AD203B41FA5}">
                      <a16:colId xmlns:a16="http://schemas.microsoft.com/office/drawing/2014/main" val="4291816649"/>
                    </a:ext>
                  </a:extLst>
                </a:gridCol>
                <a:gridCol w="858182">
                  <a:extLst>
                    <a:ext uri="{9D8B030D-6E8A-4147-A177-3AD203B41FA5}">
                      <a16:colId xmlns:a16="http://schemas.microsoft.com/office/drawing/2014/main" val="3377477807"/>
                    </a:ext>
                  </a:extLst>
                </a:gridCol>
                <a:gridCol w="858182">
                  <a:extLst>
                    <a:ext uri="{9D8B030D-6E8A-4147-A177-3AD203B41FA5}">
                      <a16:colId xmlns:a16="http://schemas.microsoft.com/office/drawing/2014/main" val="957346586"/>
                    </a:ext>
                  </a:extLst>
                </a:gridCol>
                <a:gridCol w="858182">
                  <a:extLst>
                    <a:ext uri="{9D8B030D-6E8A-4147-A177-3AD203B41FA5}">
                      <a16:colId xmlns:a16="http://schemas.microsoft.com/office/drawing/2014/main" val="3847745857"/>
                    </a:ext>
                  </a:extLst>
                </a:gridCol>
                <a:gridCol w="858182">
                  <a:extLst>
                    <a:ext uri="{9D8B030D-6E8A-4147-A177-3AD203B41FA5}">
                      <a16:colId xmlns:a16="http://schemas.microsoft.com/office/drawing/2014/main" val="1346677846"/>
                    </a:ext>
                  </a:extLst>
                </a:gridCol>
                <a:gridCol w="858182">
                  <a:extLst>
                    <a:ext uri="{9D8B030D-6E8A-4147-A177-3AD203B41FA5}">
                      <a16:colId xmlns:a16="http://schemas.microsoft.com/office/drawing/2014/main" val="3092367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state</a:t>
                      </a:r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input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goto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87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7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88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401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04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096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674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53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37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98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742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48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800000"/>
                </a:solidFill>
              </a:rPr>
              <a:t>6.7 Consider the following grammar for simple Pascal-style declarations:</a:t>
            </a:r>
          </a:p>
          <a:p>
            <a:endParaRPr lang="en-US" altLang="zh-CN" sz="2800" dirty="0">
              <a:solidFill>
                <a:srgbClr val="80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CD02EF-0486-4C89-BB33-A10C1B5B70F2}"/>
              </a:ext>
            </a:extLst>
          </p:cNvPr>
          <p:cNvSpPr/>
          <p:nvPr/>
        </p:nvSpPr>
        <p:spPr>
          <a:xfrm>
            <a:off x="1056640" y="149689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Font typeface="Wingdings 2" charset="0"/>
              <a:buNone/>
              <a:defRPr/>
            </a:pPr>
            <a:r>
              <a:rPr lang="en-US" altLang="zh-CN" sz="2400" dirty="0" err="1"/>
              <a:t>decl</a:t>
            </a:r>
            <a:r>
              <a:rPr lang="en-US" altLang="zh-CN" sz="2400" dirty="0"/>
              <a:t> </a:t>
            </a:r>
            <a:r>
              <a:rPr lang="zh-CN" altLang="zh-CN" sz="2400" dirty="0"/>
              <a:t>→ </a:t>
            </a:r>
            <a:r>
              <a:rPr lang="en-US" altLang="zh-CN" sz="2400" dirty="0"/>
              <a:t>var-list </a:t>
            </a:r>
            <a:r>
              <a:rPr lang="en-US" altLang="zh-CN" sz="2400" b="1" dirty="0"/>
              <a:t>:</a:t>
            </a:r>
            <a:r>
              <a:rPr lang="en-US" altLang="zh-CN" sz="2400" dirty="0"/>
              <a:t> type</a:t>
            </a:r>
            <a:endParaRPr lang="zh-CN" altLang="zh-CN" sz="2400" dirty="0"/>
          </a:p>
          <a:p>
            <a:pPr marL="0" indent="0">
              <a:buFont typeface="Wingdings 2" charset="0"/>
              <a:buNone/>
              <a:defRPr/>
            </a:pPr>
            <a:r>
              <a:rPr lang="en-US" altLang="zh-CN" sz="2400" dirty="0"/>
              <a:t>var-list </a:t>
            </a:r>
            <a:r>
              <a:rPr lang="zh-CN" altLang="zh-CN" sz="2400" dirty="0"/>
              <a:t>→</a:t>
            </a:r>
            <a:r>
              <a:rPr lang="en-US" altLang="zh-CN" sz="2400" dirty="0"/>
              <a:t> var-list </a:t>
            </a:r>
            <a:r>
              <a:rPr lang="en-US" altLang="zh-CN" sz="2400" b="1" dirty="0"/>
              <a:t>,</a:t>
            </a:r>
            <a:r>
              <a:rPr lang="en-US" altLang="zh-CN" sz="2400" dirty="0"/>
              <a:t> </a:t>
            </a:r>
            <a:r>
              <a:rPr lang="en-US" altLang="zh-CN" sz="2400" b="1" dirty="0"/>
              <a:t>id</a:t>
            </a:r>
            <a:r>
              <a:rPr lang="en-US" altLang="zh-CN" sz="2400" dirty="0"/>
              <a:t> |</a:t>
            </a:r>
            <a:r>
              <a:rPr lang="en-US" altLang="zh-CN" sz="2400" b="1" dirty="0"/>
              <a:t> id</a:t>
            </a:r>
            <a:endParaRPr lang="zh-CN" altLang="zh-CN" sz="2400" dirty="0"/>
          </a:p>
          <a:p>
            <a:pPr marL="0" indent="0">
              <a:buFont typeface="Wingdings 2" charset="0"/>
              <a:buNone/>
              <a:defRPr/>
            </a:pPr>
            <a:r>
              <a:rPr lang="en-US" altLang="zh-CN" sz="2400" dirty="0"/>
              <a:t>type </a:t>
            </a:r>
            <a:r>
              <a:rPr lang="zh-CN" altLang="zh-CN" sz="2400" dirty="0"/>
              <a:t>→ </a:t>
            </a:r>
            <a:r>
              <a:rPr lang="en-US" altLang="zh-CN" sz="2400" b="1" dirty="0"/>
              <a:t>integer </a:t>
            </a:r>
            <a:r>
              <a:rPr lang="en-US" altLang="zh-CN" sz="2400" dirty="0"/>
              <a:t>| </a:t>
            </a:r>
            <a:r>
              <a:rPr lang="en-US" altLang="zh-CN" sz="2400" b="1" dirty="0"/>
              <a:t>real</a:t>
            </a:r>
            <a:endParaRPr lang="zh-CN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A63BBF-E1AF-48D4-B65D-2E162844B9C0}"/>
              </a:ext>
            </a:extLst>
          </p:cNvPr>
          <p:cNvSpPr/>
          <p:nvPr/>
        </p:nvSpPr>
        <p:spPr>
          <a:xfrm>
            <a:off x="901259" y="2881886"/>
            <a:ext cx="8513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 typeface="Wingdings 2" charset="0"/>
              <a:buNone/>
              <a:defRPr/>
            </a:pPr>
            <a:r>
              <a:rPr lang="en-US" altLang="zh-CN" sz="2800" dirty="0"/>
              <a:t>Write an attribute grammar for the type of a variable.</a:t>
            </a:r>
            <a:endParaRPr lang="zh-CN" altLang="zh-CN" sz="28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979A069-ACD3-4840-A73E-F7EF3B612D87}"/>
              </a:ext>
            </a:extLst>
          </p:cNvPr>
          <p:cNvSpPr txBox="1">
            <a:spLocks/>
          </p:cNvSpPr>
          <p:nvPr/>
        </p:nvSpPr>
        <p:spPr>
          <a:xfrm>
            <a:off x="1185465" y="3330840"/>
            <a:ext cx="9219424" cy="319695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3050" indent="-27305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kumimoji="1" sz="2600" kern="12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kumimoji="1" sz="24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kumimoji="1" sz="20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kumimoji="1" sz="20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kumimoji="1" sz="20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800" b="1" dirty="0"/>
              <a:t>Solution: </a:t>
            </a:r>
            <a:endParaRPr lang="zh-CN" altLang="zh-CN" sz="2800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zh-CN" altLang="zh-CN" sz="2800" dirty="0"/>
              <a:t>decl </a:t>
            </a:r>
            <a:r>
              <a:rPr lang="en-US" altLang="zh-CN" sz="2800" dirty="0">
                <a:sym typeface="Symbol"/>
              </a:rPr>
              <a:t></a:t>
            </a:r>
            <a:r>
              <a:rPr lang="zh-CN" altLang="zh-CN" sz="2800" dirty="0"/>
              <a:t> var-list: type         	var-list.dtype = type.dtype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zh-CN" altLang="zh-CN" sz="2800" dirty="0"/>
              <a:t>vsr-list</a:t>
            </a:r>
            <a:r>
              <a:rPr lang="zh-CN" altLang="zh-CN" sz="2800" baseline="-25000" dirty="0"/>
              <a:t>1 </a:t>
            </a:r>
            <a:r>
              <a:rPr lang="en-US" altLang="zh-CN" sz="2800" dirty="0">
                <a:sym typeface="Symbol"/>
              </a:rPr>
              <a:t></a:t>
            </a:r>
            <a:r>
              <a:rPr lang="zh-CN" altLang="zh-CN" sz="2800" dirty="0"/>
              <a:t> var-list</a:t>
            </a:r>
            <a:r>
              <a:rPr lang="zh-CN" altLang="zh-CN" sz="2800" baseline="-25000" dirty="0"/>
              <a:t>2</a:t>
            </a:r>
            <a:r>
              <a:rPr lang="zh-CN" altLang="zh-CN" sz="2800" dirty="0"/>
              <a:t>, id	</a:t>
            </a:r>
            <a:r>
              <a:rPr lang="en-US" altLang="zh-CN" sz="2800" dirty="0"/>
              <a:t>            </a:t>
            </a:r>
            <a:r>
              <a:rPr lang="zh-CN" altLang="zh-CN" sz="2800" dirty="0"/>
              <a:t>var-list</a:t>
            </a:r>
            <a:r>
              <a:rPr lang="zh-CN" altLang="zh-CN" sz="2800" baseline="-25000" dirty="0"/>
              <a:t>2</a:t>
            </a:r>
            <a:r>
              <a:rPr lang="zh-CN" altLang="zh-CN" sz="2800" dirty="0"/>
              <a:t>.dtype = var-list</a:t>
            </a:r>
            <a:r>
              <a:rPr lang="zh-CN" altLang="zh-CN" sz="2800" baseline="-25000" dirty="0"/>
              <a:t>1</a:t>
            </a:r>
            <a:r>
              <a:rPr lang="zh-CN" altLang="zh-CN" sz="2800" dirty="0"/>
              <a:t>.dtype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zh-CN" altLang="zh-CN" sz="2800" dirty="0"/>
              <a:t>				id.dtype = var-list</a:t>
            </a:r>
            <a:r>
              <a:rPr lang="zh-CN" altLang="zh-CN" sz="2800" baseline="-25000" dirty="0"/>
              <a:t>1</a:t>
            </a:r>
            <a:r>
              <a:rPr lang="zh-CN" altLang="zh-CN" sz="2800" dirty="0"/>
              <a:t>.dtype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var-list </a:t>
            </a:r>
            <a:r>
              <a:rPr lang="zh-CN" altLang="zh-CN" sz="2800" dirty="0"/>
              <a:t>→</a:t>
            </a:r>
            <a:r>
              <a:rPr lang="en-US" altLang="zh-CN" sz="2800" dirty="0"/>
              <a:t> </a:t>
            </a:r>
            <a:r>
              <a:rPr lang="en-US" altLang="zh-CN" sz="2800" b="1" dirty="0"/>
              <a:t>id			</a:t>
            </a:r>
            <a:r>
              <a:rPr lang="zh-CN" altLang="zh-CN" sz="2800" dirty="0"/>
              <a:t> id.dtype = var-list.dtype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zh-CN" altLang="zh-CN" sz="2800" dirty="0"/>
              <a:t>type </a:t>
            </a:r>
            <a:r>
              <a:rPr lang="en-US" altLang="zh-CN" sz="2800" dirty="0">
                <a:sym typeface="Symbol"/>
              </a:rPr>
              <a:t></a:t>
            </a:r>
            <a:r>
              <a:rPr lang="zh-CN" altLang="zh-CN" sz="2800" dirty="0"/>
              <a:t> integer		type.dtype = int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800" dirty="0"/>
              <a:t>type </a:t>
            </a:r>
            <a:r>
              <a:rPr lang="en-US" altLang="zh-CN" sz="2800" dirty="0">
                <a:sym typeface="Symbol"/>
              </a:rPr>
              <a:t></a:t>
            </a:r>
            <a:r>
              <a:rPr lang="en-US" altLang="zh-CN" sz="2800" dirty="0"/>
              <a:t> real 			</a:t>
            </a:r>
            <a:r>
              <a:rPr lang="en-US" altLang="zh-CN" sz="2800" dirty="0" err="1"/>
              <a:t>type.dtype</a:t>
            </a:r>
            <a:r>
              <a:rPr lang="en-US" altLang="zh-CN" sz="2800" dirty="0"/>
              <a:t> = float </a:t>
            </a:r>
            <a:endParaRPr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FDA791-4A02-40D1-8ED2-E22A63B66343}"/>
              </a:ext>
            </a:extLst>
          </p:cNvPr>
          <p:cNvSpPr/>
          <p:nvPr/>
        </p:nvSpPr>
        <p:spPr>
          <a:xfrm>
            <a:off x="9797030" y="1174680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decl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B21AE6-7D37-4D5E-85C0-A8DD49A54E70}"/>
              </a:ext>
            </a:extLst>
          </p:cNvPr>
          <p:cNvSpPr/>
          <p:nvPr/>
        </p:nvSpPr>
        <p:spPr>
          <a:xfrm>
            <a:off x="8932691" y="1775795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var-list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5D0CA0-FB6E-4F11-A630-BDBFB14B9B7B}"/>
              </a:ext>
            </a:extLst>
          </p:cNvPr>
          <p:cNvSpPr/>
          <p:nvPr/>
        </p:nvSpPr>
        <p:spPr>
          <a:xfrm>
            <a:off x="9996891" y="1844533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: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BC9520B-AE6F-4345-A69A-666066D92805}"/>
              </a:ext>
            </a:extLst>
          </p:cNvPr>
          <p:cNvSpPr/>
          <p:nvPr/>
        </p:nvSpPr>
        <p:spPr>
          <a:xfrm>
            <a:off x="10610705" y="1809302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 typeface="Wingdings 2" charset="0"/>
              <a:buNone/>
              <a:defRPr/>
            </a:pPr>
            <a:r>
              <a:rPr lang="en-US" altLang="zh-CN" dirty="0"/>
              <a:t>type</a:t>
            </a:r>
            <a:endParaRPr lang="zh-CN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4A31A23-3C7E-4C01-9078-E0E1D5420EAD}"/>
              </a:ext>
            </a:extLst>
          </p:cNvPr>
          <p:cNvSpPr/>
          <p:nvPr/>
        </p:nvSpPr>
        <p:spPr>
          <a:xfrm>
            <a:off x="8036684" y="248016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var-list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9C6B91-036E-434D-B69A-5CC20A8E42E5}"/>
              </a:ext>
            </a:extLst>
          </p:cNvPr>
          <p:cNvSpPr/>
          <p:nvPr/>
        </p:nvSpPr>
        <p:spPr>
          <a:xfrm>
            <a:off x="9094080" y="2420221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,</a:t>
            </a:r>
            <a:r>
              <a:rPr lang="en-US" altLang="zh-CN" dirty="0"/>
              <a:t>      </a:t>
            </a:r>
            <a:r>
              <a:rPr lang="en-US" altLang="zh-CN" b="1" dirty="0"/>
              <a:t>id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8AC1665-377F-4307-A2CB-68EA50CE861D}"/>
              </a:ext>
            </a:extLst>
          </p:cNvPr>
          <p:cNvSpPr/>
          <p:nvPr/>
        </p:nvSpPr>
        <p:spPr>
          <a:xfrm>
            <a:off x="10695706" y="2512554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real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FC6DD11-CC9B-48CB-B190-E142D604C8A8}"/>
              </a:ext>
            </a:extLst>
          </p:cNvPr>
          <p:cNvCxnSpPr>
            <a:stCxn id="6" idx="2"/>
          </p:cNvCxnSpPr>
          <p:nvPr/>
        </p:nvCxnSpPr>
        <p:spPr>
          <a:xfrm flipH="1">
            <a:off x="9415065" y="1544012"/>
            <a:ext cx="685895" cy="23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706D618-7344-41A7-8CE0-5EE087F4A514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10100960" y="1544012"/>
            <a:ext cx="58796" cy="30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35B1B13-B5DB-4DDB-AA26-3C025BD401F1}"/>
              </a:ext>
            </a:extLst>
          </p:cNvPr>
          <p:cNvCxnSpPr>
            <a:stCxn id="6" idx="2"/>
          </p:cNvCxnSpPr>
          <p:nvPr/>
        </p:nvCxnSpPr>
        <p:spPr>
          <a:xfrm>
            <a:off x="10100960" y="1544012"/>
            <a:ext cx="685894" cy="26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85FEC63-6461-4C53-9978-42E0EBA030D8}"/>
              </a:ext>
            </a:extLst>
          </p:cNvPr>
          <p:cNvCxnSpPr>
            <a:endCxn id="10" idx="0"/>
          </p:cNvCxnSpPr>
          <p:nvPr/>
        </p:nvCxnSpPr>
        <p:spPr>
          <a:xfrm flipH="1">
            <a:off x="8468854" y="2137800"/>
            <a:ext cx="759755" cy="34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A31AC8B-177A-4960-BB56-182CA3AAD1A4}"/>
              </a:ext>
            </a:extLst>
          </p:cNvPr>
          <p:cNvCxnSpPr/>
          <p:nvPr/>
        </p:nvCxnSpPr>
        <p:spPr>
          <a:xfrm>
            <a:off x="9189107" y="2156708"/>
            <a:ext cx="0" cy="355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F1427D6-AA39-45A6-9783-911A8F3032D4}"/>
              </a:ext>
            </a:extLst>
          </p:cNvPr>
          <p:cNvCxnSpPr/>
          <p:nvPr/>
        </p:nvCxnSpPr>
        <p:spPr>
          <a:xfrm>
            <a:off x="9228609" y="2145127"/>
            <a:ext cx="529403" cy="27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73D55C2-169A-44D3-BED0-5BCF118C5AA8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10921047" y="2178634"/>
            <a:ext cx="72177" cy="33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931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800000"/>
                </a:solidFill>
              </a:rPr>
              <a:t>6.8 Consider the grammar of 6.7. Rewrite the grammar so that the type of a variable can be purely synthesized attribute, and give a new attribute grammar for the type has this property.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1E00C19-83F0-4837-BDB4-07BAD4EA2584}"/>
              </a:ext>
            </a:extLst>
          </p:cNvPr>
          <p:cNvSpPr txBox="1">
            <a:spLocks/>
          </p:cNvSpPr>
          <p:nvPr/>
        </p:nvSpPr>
        <p:spPr>
          <a:xfrm>
            <a:off x="1778000" y="2217774"/>
            <a:ext cx="8229600" cy="3672408"/>
          </a:xfrm>
          <a:prstGeom prst="rect">
            <a:avLst/>
          </a:prstGeom>
        </p:spPr>
        <p:txBody>
          <a:bodyPr>
            <a:noAutofit/>
          </a:bodyPr>
          <a:lstStyle>
            <a:lvl1pPr marL="273050" indent="-27305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kumimoji="1" sz="2600" kern="12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kumimoji="1" sz="24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kumimoji="1" sz="20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kumimoji="1" sz="20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kumimoji="1" sz="20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800" b="1" dirty="0"/>
              <a:t>Solution:</a:t>
            </a:r>
            <a:endParaRPr lang="zh-CN" altLang="zh-CN" sz="2800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zh-CN" altLang="zh-CN" sz="2800" dirty="0"/>
              <a:t>decl </a:t>
            </a:r>
            <a:r>
              <a:rPr lang="en-US" altLang="zh-CN" sz="2800" dirty="0">
                <a:sym typeface="Symbol"/>
              </a:rPr>
              <a:t></a:t>
            </a:r>
            <a:r>
              <a:rPr lang="zh-CN" altLang="zh-CN" sz="2800" dirty="0"/>
              <a:t> id  var-list		id.dtype = var-list.dtype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zh-CN" altLang="zh-CN" sz="2800" dirty="0"/>
              <a:t>var-list</a:t>
            </a:r>
            <a:r>
              <a:rPr lang="zh-CN" altLang="zh-CN" sz="2800" baseline="-25000" dirty="0"/>
              <a:t>1</a:t>
            </a:r>
            <a:r>
              <a:rPr lang="zh-CN" altLang="zh-CN" sz="2800" dirty="0"/>
              <a:t> </a:t>
            </a:r>
            <a:r>
              <a:rPr lang="en-US" altLang="zh-CN" sz="2800" dirty="0">
                <a:sym typeface="Symbol"/>
              </a:rPr>
              <a:t></a:t>
            </a:r>
            <a:r>
              <a:rPr lang="zh-CN" altLang="zh-CN" sz="2800" dirty="0"/>
              <a:t> , id var-list</a:t>
            </a:r>
            <a:r>
              <a:rPr lang="zh-CN" altLang="zh-CN" sz="2800" baseline="-25000" dirty="0"/>
              <a:t>2</a:t>
            </a:r>
            <a:r>
              <a:rPr lang="zh-CN" altLang="zh-CN" sz="2800" dirty="0"/>
              <a:t>     var-list</a:t>
            </a:r>
            <a:r>
              <a:rPr lang="zh-CN" altLang="zh-CN" sz="2800" baseline="-25000" dirty="0"/>
              <a:t>1</a:t>
            </a:r>
            <a:r>
              <a:rPr lang="zh-CN" altLang="zh-CN" sz="2800" dirty="0"/>
              <a:t>.dtype = var-list</a:t>
            </a:r>
            <a:r>
              <a:rPr lang="zh-CN" altLang="zh-CN" sz="2800" baseline="-25000" dirty="0"/>
              <a:t>2</a:t>
            </a:r>
            <a:r>
              <a:rPr lang="zh-CN" altLang="zh-CN" sz="2800" dirty="0"/>
              <a:t>.dtype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zh-CN" altLang="zh-CN" sz="2800" dirty="0"/>
              <a:t>				id.dtype = var-list</a:t>
            </a:r>
            <a:r>
              <a:rPr lang="zh-CN" altLang="zh-CN" sz="2800" baseline="-25000" dirty="0"/>
              <a:t>2</a:t>
            </a:r>
            <a:r>
              <a:rPr lang="zh-CN" altLang="zh-CN" sz="2800" dirty="0"/>
              <a:t>.dtype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zh-CN" altLang="zh-CN" sz="2800" dirty="0"/>
              <a:t>var-list </a:t>
            </a:r>
            <a:r>
              <a:rPr lang="en-US" altLang="zh-CN" sz="2800" dirty="0">
                <a:sym typeface="Symbol"/>
              </a:rPr>
              <a:t></a:t>
            </a:r>
            <a:r>
              <a:rPr lang="zh-CN" altLang="zh-CN" sz="2800" dirty="0"/>
              <a:t> : type		var-list.dtype = type.dtype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800" dirty="0"/>
              <a:t>type </a:t>
            </a:r>
            <a:r>
              <a:rPr lang="en-US" altLang="zh-CN" sz="2800" dirty="0">
                <a:sym typeface="Symbol"/>
              </a:rPr>
              <a:t></a:t>
            </a:r>
            <a:r>
              <a:rPr lang="en-US" altLang="zh-CN" sz="2800" dirty="0"/>
              <a:t>integer		</a:t>
            </a:r>
            <a:r>
              <a:rPr lang="en-US" altLang="zh-CN" sz="2800" dirty="0" err="1"/>
              <a:t>type.dtype</a:t>
            </a:r>
            <a:r>
              <a:rPr lang="en-US" altLang="zh-CN" sz="2800" dirty="0"/>
              <a:t> = int</a:t>
            </a:r>
            <a:endParaRPr lang="zh-CN" altLang="zh-CN" sz="2800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800" dirty="0"/>
              <a:t>type </a:t>
            </a:r>
            <a:r>
              <a:rPr lang="en-US" altLang="zh-CN" sz="2800" dirty="0">
                <a:sym typeface="Symbol"/>
              </a:rPr>
              <a:t></a:t>
            </a:r>
            <a:r>
              <a:rPr lang="en-US" altLang="zh-CN" sz="2800" dirty="0"/>
              <a:t> real 			</a:t>
            </a:r>
            <a:r>
              <a:rPr lang="en-US" altLang="zh-CN" sz="2800" dirty="0" err="1"/>
              <a:t>type.dtype</a:t>
            </a:r>
            <a:r>
              <a:rPr lang="en-US" altLang="zh-CN" sz="2800" dirty="0"/>
              <a:t> = float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38893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800000"/>
                </a:solidFill>
              </a:rPr>
              <a:t>6.13 Consider the following attribute grammar: </a:t>
            </a:r>
          </a:p>
        </p:txBody>
      </p:sp>
      <p:sp>
        <p:nvSpPr>
          <p:cNvPr id="5" name="内容占位符 35">
            <a:extLst>
              <a:ext uri="{FF2B5EF4-FFF2-40B4-BE49-F238E27FC236}">
                <a16:creationId xmlns:a16="http://schemas.microsoft.com/office/drawing/2014/main" id="{AF66E552-6CA7-4AC4-BBCA-BE4078FC588B}"/>
              </a:ext>
            </a:extLst>
          </p:cNvPr>
          <p:cNvSpPr txBox="1">
            <a:spLocks/>
          </p:cNvSpPr>
          <p:nvPr/>
        </p:nvSpPr>
        <p:spPr>
          <a:xfrm>
            <a:off x="650240" y="3609274"/>
            <a:ext cx="8229600" cy="2867449"/>
          </a:xfrm>
          <a:prstGeom prst="rect">
            <a:avLst/>
          </a:prstGeom>
        </p:spPr>
        <p:txBody>
          <a:bodyPr>
            <a:noAutofit/>
          </a:bodyPr>
          <a:lstStyle>
            <a:lvl1pPr marL="273050" indent="-27305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kumimoji="1" sz="2600" kern="12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kumimoji="1" sz="24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kumimoji="1" sz="20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kumimoji="1" sz="20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kumimoji="1" sz="2000" kern="12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Wingdings 2" panose="05020102010507070707" pitchFamily="18" charset="2"/>
              <a:buAutoNum type="alphaLcParenBoth"/>
            </a:pPr>
            <a:r>
              <a:rPr lang="en-US" altLang="zh-CN" sz="2800" dirty="0"/>
              <a:t>Draw the parse tree for string </a:t>
            </a:r>
            <a:r>
              <a:rPr lang="en-US" altLang="zh-CN" sz="2800" dirty="0" err="1"/>
              <a:t>abc</a:t>
            </a:r>
            <a:r>
              <a:rPr lang="en-US" altLang="zh-CN" sz="2800" dirty="0"/>
              <a:t>, and draw the dependency graph for the associated attributes. Describe a correct order for the evaluation of the attributes.</a:t>
            </a:r>
          </a:p>
          <a:p>
            <a:pPr marL="514350" indent="-514350">
              <a:buFont typeface="Wingdings 2" panose="05020102010507070707" pitchFamily="18" charset="2"/>
              <a:buAutoNum type="alphaLcParenBoth"/>
            </a:pPr>
            <a:r>
              <a:rPr lang="en-US" altLang="zh-CN" sz="2800" dirty="0"/>
              <a:t>Suppose that </a:t>
            </a:r>
            <a:r>
              <a:rPr lang="en-US" altLang="zh-CN" sz="2800" dirty="0" err="1"/>
              <a:t>S.u</a:t>
            </a:r>
            <a:r>
              <a:rPr lang="en-US" altLang="zh-CN" sz="2800" dirty="0"/>
              <a:t> is assigned the value of 3 before attribute evaluation begins. What is the value of </a:t>
            </a:r>
            <a:r>
              <a:rPr lang="en-US" altLang="zh-CN" sz="2800" dirty="0" err="1"/>
              <a:t>S.v</a:t>
            </a:r>
            <a:r>
              <a:rPr lang="en-US" altLang="zh-CN" sz="2800" dirty="0"/>
              <a:t> when the evaluation has finished?</a:t>
            </a:r>
          </a:p>
        </p:txBody>
      </p:sp>
      <p:pic>
        <p:nvPicPr>
          <p:cNvPr id="6" name="图片 8">
            <a:extLst>
              <a:ext uri="{FF2B5EF4-FFF2-40B4-BE49-F238E27FC236}">
                <a16:creationId xmlns:a16="http://schemas.microsoft.com/office/drawing/2014/main" id="{2C9050DF-2480-49AF-ABB6-123A64964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617" y="1037854"/>
            <a:ext cx="7165794" cy="2210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7919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6.13  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13395" y="1544258"/>
            <a:ext cx="82296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/>
              <a:t>Solution: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(a) The parse tree for the string </a:t>
            </a:r>
            <a:r>
              <a:rPr lang="en-US" altLang="zh-CN" sz="2800" dirty="0" err="1"/>
              <a:t>abc</a:t>
            </a:r>
            <a:r>
              <a:rPr lang="en-US" altLang="zh-CN" sz="2800" dirty="0"/>
              <a:t> is:</a:t>
            </a:r>
            <a:endParaRPr lang="zh-CN" altLang="zh-CN" sz="2800" dirty="0"/>
          </a:p>
        </p:txBody>
      </p:sp>
      <p:sp>
        <p:nvSpPr>
          <p:cNvPr id="20" name="Rectangle 39"/>
          <p:cNvSpPr>
            <a:spLocks noChangeArrowheads="1"/>
          </p:cNvSpPr>
          <p:nvPr/>
        </p:nvSpPr>
        <p:spPr bwMode="auto">
          <a:xfrm>
            <a:off x="1676400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1" name="Group 24"/>
          <p:cNvGrpSpPr>
            <a:grpSpLocks noChangeAspect="1"/>
          </p:cNvGrpSpPr>
          <p:nvPr/>
        </p:nvGrpSpPr>
        <p:grpSpPr bwMode="auto">
          <a:xfrm>
            <a:off x="8040216" y="936319"/>
            <a:ext cx="2565464" cy="2397864"/>
            <a:chOff x="4533" y="6909"/>
            <a:chExt cx="1795" cy="1677"/>
          </a:xfrm>
        </p:grpSpPr>
        <p:sp>
          <p:nvSpPr>
            <p:cNvPr id="23" name="Text Box 37"/>
            <p:cNvSpPr txBox="1">
              <a:spLocks noChangeArrowheads="1"/>
            </p:cNvSpPr>
            <p:nvPr/>
          </p:nvSpPr>
          <p:spPr bwMode="auto">
            <a:xfrm>
              <a:off x="5223" y="6909"/>
              <a:ext cx="377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S</a:t>
              </a:r>
              <a:endParaRPr lang="en-US" altLang="zh-CN" sz="2800">
                <a:cs typeface="宋体" pitchFamily="2" charset="-122"/>
              </a:endParaRPr>
            </a:p>
          </p:txBody>
        </p:sp>
        <p:sp>
          <p:nvSpPr>
            <p:cNvPr id="24" name="Text Box 36"/>
            <p:cNvSpPr txBox="1">
              <a:spLocks noChangeArrowheads="1"/>
            </p:cNvSpPr>
            <p:nvPr/>
          </p:nvSpPr>
          <p:spPr bwMode="auto">
            <a:xfrm>
              <a:off x="4533" y="7533"/>
              <a:ext cx="378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sz="2800" dirty="0">
                <a:cs typeface="宋体" pitchFamily="2" charset="-122"/>
              </a:endParaRPr>
            </a:p>
          </p:txBody>
        </p:sp>
        <p:sp>
          <p:nvSpPr>
            <p:cNvPr id="25" name="Text Box 35"/>
            <p:cNvSpPr txBox="1">
              <a:spLocks noChangeArrowheads="1"/>
            </p:cNvSpPr>
            <p:nvPr/>
          </p:nvSpPr>
          <p:spPr bwMode="auto">
            <a:xfrm>
              <a:off x="5333" y="7498"/>
              <a:ext cx="378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altLang="zh-CN" sz="2800" dirty="0">
                <a:cs typeface="宋体" pitchFamily="2" charset="-122"/>
              </a:endParaRPr>
            </a:p>
          </p:txBody>
        </p:sp>
        <p:sp>
          <p:nvSpPr>
            <p:cNvPr id="26" name="Text Box 34"/>
            <p:cNvSpPr txBox="1">
              <a:spLocks noChangeArrowheads="1"/>
            </p:cNvSpPr>
            <p:nvPr/>
          </p:nvSpPr>
          <p:spPr bwMode="auto">
            <a:xfrm>
              <a:off x="5845" y="7533"/>
              <a:ext cx="379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altLang="zh-CN" sz="2800">
                <a:cs typeface="宋体" pitchFamily="2" charset="-122"/>
              </a:endParaRPr>
            </a:p>
          </p:txBody>
        </p:sp>
        <p:sp>
          <p:nvSpPr>
            <p:cNvPr id="27" name="Text Box 33"/>
            <p:cNvSpPr txBox="1">
              <a:spLocks noChangeArrowheads="1"/>
            </p:cNvSpPr>
            <p:nvPr/>
          </p:nvSpPr>
          <p:spPr bwMode="auto">
            <a:xfrm>
              <a:off x="4533" y="8196"/>
              <a:ext cx="378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sz="2800">
                <a:cs typeface="宋体" pitchFamily="2" charset="-122"/>
              </a:endParaRPr>
            </a:p>
          </p:txBody>
        </p:sp>
        <p:sp>
          <p:nvSpPr>
            <p:cNvPr id="28" name="Text Box 32"/>
            <p:cNvSpPr txBox="1">
              <a:spLocks noChangeArrowheads="1"/>
            </p:cNvSpPr>
            <p:nvPr/>
          </p:nvSpPr>
          <p:spPr bwMode="auto">
            <a:xfrm>
              <a:off x="5299" y="8196"/>
              <a:ext cx="379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altLang="zh-CN" sz="2800" dirty="0">
                <a:cs typeface="宋体" pitchFamily="2" charset="-122"/>
              </a:endParaRPr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5949" y="8196"/>
              <a:ext cx="379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altLang="zh-CN" sz="2800">
                <a:cs typeface="宋体" pitchFamily="2" charset="-122"/>
              </a:endParaRPr>
            </a:p>
          </p:txBody>
        </p:sp>
        <p:sp>
          <p:nvSpPr>
            <p:cNvPr id="30" name="AutoShape 30"/>
            <p:cNvSpPr>
              <a:spLocks noChangeShapeType="1"/>
            </p:cNvSpPr>
            <p:nvPr/>
          </p:nvSpPr>
          <p:spPr bwMode="auto">
            <a:xfrm flipH="1">
              <a:off x="4722" y="7299"/>
              <a:ext cx="689" cy="2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1" name="AutoShape 29"/>
            <p:cNvSpPr>
              <a:spLocks noChangeShapeType="1"/>
            </p:cNvSpPr>
            <p:nvPr/>
          </p:nvSpPr>
          <p:spPr bwMode="auto">
            <a:xfrm>
              <a:off x="5411" y="7299"/>
              <a:ext cx="1" cy="2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2" name="AutoShape 28"/>
            <p:cNvSpPr>
              <a:spLocks noChangeShapeType="1"/>
            </p:cNvSpPr>
            <p:nvPr/>
          </p:nvSpPr>
          <p:spPr bwMode="auto">
            <a:xfrm>
              <a:off x="5411" y="7299"/>
              <a:ext cx="624" cy="2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3" name="AutoShape 27"/>
            <p:cNvSpPr>
              <a:spLocks noChangeShapeType="1"/>
            </p:cNvSpPr>
            <p:nvPr/>
          </p:nvSpPr>
          <p:spPr bwMode="auto">
            <a:xfrm>
              <a:off x="4722" y="7923"/>
              <a:ext cx="1" cy="27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4" name="AutoShape 26"/>
            <p:cNvSpPr>
              <a:spLocks noChangeShapeType="1"/>
            </p:cNvSpPr>
            <p:nvPr/>
          </p:nvSpPr>
          <p:spPr bwMode="auto">
            <a:xfrm flipH="1">
              <a:off x="5380" y="7923"/>
              <a:ext cx="32" cy="27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5" name="AutoShape 25"/>
            <p:cNvSpPr>
              <a:spLocks noChangeShapeType="1"/>
            </p:cNvSpPr>
            <p:nvPr/>
          </p:nvSpPr>
          <p:spPr bwMode="auto">
            <a:xfrm>
              <a:off x="6035" y="7923"/>
              <a:ext cx="104" cy="27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</p:grpSp>
      <p:sp>
        <p:nvSpPr>
          <p:cNvPr id="19" name="内容占位符 2"/>
          <p:cNvSpPr txBox="1">
            <a:spLocks/>
          </p:cNvSpPr>
          <p:nvPr/>
        </p:nvSpPr>
        <p:spPr>
          <a:xfrm>
            <a:off x="2743331" y="2614611"/>
            <a:ext cx="8229600" cy="1036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/>
              <a:t>The dependency graph is:</a:t>
            </a:r>
            <a:endParaRPr lang="zh-CN" altLang="zh-CN" sz="2800" dirty="0"/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1676400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4262540" y="2972110"/>
            <a:ext cx="5191182" cy="2916950"/>
            <a:chOff x="4064" y="11005"/>
            <a:chExt cx="4200" cy="2359"/>
          </a:xfrm>
        </p:grpSpPr>
        <p:sp>
          <p:nvSpPr>
            <p:cNvPr id="6" name="AutoShape 21"/>
            <p:cNvSpPr>
              <a:spLocks noChangeAspect="1" noChangeArrowheads="1" noTextEdit="1"/>
            </p:cNvSpPr>
            <p:nvPr/>
          </p:nvSpPr>
          <p:spPr bwMode="auto">
            <a:xfrm>
              <a:off x="4064" y="11005"/>
              <a:ext cx="4200" cy="2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7" name="Text Box 20"/>
            <p:cNvSpPr txBox="1">
              <a:spLocks noChangeArrowheads="1"/>
            </p:cNvSpPr>
            <p:nvPr/>
          </p:nvSpPr>
          <p:spPr bwMode="auto">
            <a:xfrm>
              <a:off x="5388" y="11154"/>
              <a:ext cx="1811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u S v</a:t>
              </a:r>
              <a:endParaRPr lang="en-US" altLang="zh-CN" sz="2800">
                <a:cs typeface="宋体" pitchFamily="2" charset="-122"/>
              </a:endParaRPr>
            </a:p>
          </p:txBody>
        </p: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4470" y="11874"/>
              <a:ext cx="136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u  A  v</a:t>
              </a:r>
              <a:endParaRPr lang="en-US" altLang="zh-CN" sz="2800">
                <a:cs typeface="宋体" pitchFamily="2" charset="-122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5715" y="11874"/>
              <a:ext cx="1176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u  B  v</a:t>
              </a:r>
              <a:endParaRPr lang="en-US" altLang="zh-CN" sz="2800" dirty="0">
                <a:cs typeface="宋体" pitchFamily="2" charset="-122"/>
              </a:endParaRPr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6891" y="11874"/>
              <a:ext cx="949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u C v</a:t>
              </a:r>
              <a:endParaRPr lang="en-US" altLang="zh-CN" sz="2800">
                <a:cs typeface="宋体" pitchFamily="2" charset="-122"/>
              </a:endParaRP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4822" y="12863"/>
              <a:ext cx="436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sz="2800" dirty="0">
                <a:cs typeface="宋体" pitchFamily="2" charset="-122"/>
              </a:endParaRPr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6138" y="12863"/>
              <a:ext cx="438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altLang="zh-CN" sz="2800" dirty="0">
                <a:cs typeface="宋体" pitchFamily="2" charset="-122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7177" y="12715"/>
              <a:ext cx="437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altLang="zh-CN" sz="2800" dirty="0">
                <a:cs typeface="宋体" pitchFamily="2" charset="-122"/>
              </a:endParaRPr>
            </a:p>
          </p:txBody>
        </p:sp>
        <p:sp>
          <p:nvSpPr>
            <p:cNvPr id="14" name="AutoShape 13"/>
            <p:cNvSpPr>
              <a:spLocks noChangeShapeType="1"/>
            </p:cNvSpPr>
            <p:nvPr/>
          </p:nvSpPr>
          <p:spPr bwMode="auto">
            <a:xfrm flipH="1">
              <a:off x="5153" y="11604"/>
              <a:ext cx="1141" cy="2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5" name="AutoShape 12"/>
            <p:cNvSpPr>
              <a:spLocks noChangeShapeType="1"/>
            </p:cNvSpPr>
            <p:nvPr/>
          </p:nvSpPr>
          <p:spPr bwMode="auto">
            <a:xfrm>
              <a:off x="6294" y="11604"/>
              <a:ext cx="9" cy="2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6" name="AutoShape 11"/>
            <p:cNvSpPr>
              <a:spLocks noChangeShapeType="1"/>
            </p:cNvSpPr>
            <p:nvPr/>
          </p:nvSpPr>
          <p:spPr bwMode="auto">
            <a:xfrm>
              <a:off x="6294" y="11604"/>
              <a:ext cx="1072" cy="2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7" name="AutoShape 10"/>
            <p:cNvSpPr>
              <a:spLocks noChangeShapeType="1"/>
            </p:cNvSpPr>
            <p:nvPr/>
          </p:nvSpPr>
          <p:spPr bwMode="auto">
            <a:xfrm flipH="1">
              <a:off x="5040" y="12324"/>
              <a:ext cx="113" cy="6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8" name="AutoShape 9"/>
            <p:cNvSpPr>
              <a:spLocks noChangeShapeType="1"/>
            </p:cNvSpPr>
            <p:nvPr/>
          </p:nvSpPr>
          <p:spPr bwMode="auto">
            <a:xfrm flipH="1">
              <a:off x="6266" y="12324"/>
              <a:ext cx="37" cy="6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2" name="AutoShape 8"/>
            <p:cNvSpPr>
              <a:spLocks noChangeShapeType="1"/>
            </p:cNvSpPr>
            <p:nvPr/>
          </p:nvSpPr>
          <p:spPr bwMode="auto">
            <a:xfrm flipH="1">
              <a:off x="7320" y="12324"/>
              <a:ext cx="46" cy="5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6043" y="12225"/>
              <a:ext cx="629" cy="315"/>
            </a:xfrm>
            <a:custGeom>
              <a:avLst/>
              <a:gdLst>
                <a:gd name="T0" fmla="*/ 0 w 629"/>
                <a:gd name="T1" fmla="*/ 0 h 216"/>
                <a:gd name="T2" fmla="*/ 438 w 629"/>
                <a:gd name="T3" fmla="*/ 216 h 216"/>
                <a:gd name="T4" fmla="*/ 629 w 629"/>
                <a:gd name="T5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9" h="216">
                  <a:moveTo>
                    <a:pt x="0" y="0"/>
                  </a:moveTo>
                  <a:cubicBezTo>
                    <a:pt x="166" y="108"/>
                    <a:pt x="333" y="216"/>
                    <a:pt x="438" y="216"/>
                  </a:cubicBezTo>
                  <a:cubicBezTo>
                    <a:pt x="543" y="216"/>
                    <a:pt x="597" y="36"/>
                    <a:pt x="629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4846" y="12225"/>
              <a:ext cx="629" cy="315"/>
            </a:xfrm>
            <a:custGeom>
              <a:avLst/>
              <a:gdLst>
                <a:gd name="T0" fmla="*/ 0 w 629"/>
                <a:gd name="T1" fmla="*/ 0 h 216"/>
                <a:gd name="T2" fmla="*/ 438 w 629"/>
                <a:gd name="T3" fmla="*/ 216 h 216"/>
                <a:gd name="T4" fmla="*/ 629 w 629"/>
                <a:gd name="T5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9" h="216">
                  <a:moveTo>
                    <a:pt x="0" y="0"/>
                  </a:moveTo>
                  <a:cubicBezTo>
                    <a:pt x="166" y="108"/>
                    <a:pt x="333" y="216"/>
                    <a:pt x="438" y="216"/>
                  </a:cubicBezTo>
                  <a:cubicBezTo>
                    <a:pt x="543" y="216"/>
                    <a:pt x="597" y="36"/>
                    <a:pt x="629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8" name="AutoShape 5"/>
            <p:cNvSpPr>
              <a:spLocks noChangeShapeType="1"/>
            </p:cNvSpPr>
            <p:nvPr/>
          </p:nvSpPr>
          <p:spPr bwMode="auto">
            <a:xfrm flipV="1">
              <a:off x="5610" y="11424"/>
              <a:ext cx="837" cy="6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9" name="Freeform 4"/>
            <p:cNvSpPr>
              <a:spLocks/>
            </p:cNvSpPr>
            <p:nvPr/>
          </p:nvSpPr>
          <p:spPr bwMode="auto">
            <a:xfrm>
              <a:off x="4800" y="12225"/>
              <a:ext cx="2738" cy="827"/>
            </a:xfrm>
            <a:custGeom>
              <a:avLst/>
              <a:gdLst>
                <a:gd name="T0" fmla="*/ 2738 w 2738"/>
                <a:gd name="T1" fmla="*/ 0 h 827"/>
                <a:gd name="T2" fmla="*/ 1341 w 2738"/>
                <a:gd name="T3" fmla="*/ 750 h 827"/>
                <a:gd name="T4" fmla="*/ 390 w 2738"/>
                <a:gd name="T5" fmla="*/ 465 h 827"/>
                <a:gd name="T6" fmla="*/ 0 w 2738"/>
                <a:gd name="T7" fmla="*/ 90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38" h="827">
                  <a:moveTo>
                    <a:pt x="2738" y="0"/>
                  </a:moveTo>
                  <a:cubicBezTo>
                    <a:pt x="2266" y="375"/>
                    <a:pt x="1732" y="673"/>
                    <a:pt x="1341" y="750"/>
                  </a:cubicBezTo>
                  <a:cubicBezTo>
                    <a:pt x="950" y="827"/>
                    <a:pt x="614" y="575"/>
                    <a:pt x="390" y="465"/>
                  </a:cubicBezTo>
                  <a:cubicBezTo>
                    <a:pt x="166" y="355"/>
                    <a:pt x="81" y="168"/>
                    <a:pt x="0" y="9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40" name="Freeform 3"/>
            <p:cNvSpPr>
              <a:spLocks/>
            </p:cNvSpPr>
            <p:nvPr/>
          </p:nvSpPr>
          <p:spPr bwMode="auto">
            <a:xfrm>
              <a:off x="4508" y="12225"/>
              <a:ext cx="2242" cy="495"/>
            </a:xfrm>
            <a:custGeom>
              <a:avLst/>
              <a:gdLst>
                <a:gd name="T0" fmla="*/ 2242 w 2242"/>
                <a:gd name="T1" fmla="*/ 45 h 495"/>
                <a:gd name="T2" fmla="*/ 2044 w 2242"/>
                <a:gd name="T3" fmla="*/ 413 h 495"/>
                <a:gd name="T4" fmla="*/ 1207 w 2242"/>
                <a:gd name="T5" fmla="*/ 495 h 495"/>
                <a:gd name="T6" fmla="*/ 172 w 2242"/>
                <a:gd name="T7" fmla="*/ 413 h 495"/>
                <a:gd name="T8" fmla="*/ 172 w 2242"/>
                <a:gd name="T9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2" h="495">
                  <a:moveTo>
                    <a:pt x="2242" y="45"/>
                  </a:moveTo>
                  <a:cubicBezTo>
                    <a:pt x="2212" y="106"/>
                    <a:pt x="2216" y="338"/>
                    <a:pt x="2044" y="413"/>
                  </a:cubicBezTo>
                  <a:cubicBezTo>
                    <a:pt x="1872" y="488"/>
                    <a:pt x="1519" y="495"/>
                    <a:pt x="1207" y="495"/>
                  </a:cubicBezTo>
                  <a:cubicBezTo>
                    <a:pt x="895" y="495"/>
                    <a:pt x="344" y="495"/>
                    <a:pt x="172" y="413"/>
                  </a:cubicBezTo>
                  <a:cubicBezTo>
                    <a:pt x="0" y="331"/>
                    <a:pt x="86" y="165"/>
                    <a:pt x="172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41" name="AutoShape 2"/>
            <p:cNvSpPr>
              <a:spLocks noChangeShapeType="1"/>
            </p:cNvSpPr>
            <p:nvPr/>
          </p:nvSpPr>
          <p:spPr bwMode="auto">
            <a:xfrm flipV="1">
              <a:off x="6023" y="11424"/>
              <a:ext cx="122" cy="6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24F491C9-6A48-45AF-A69F-90665757F589}"/>
              </a:ext>
            </a:extLst>
          </p:cNvPr>
          <p:cNvSpPr/>
          <p:nvPr/>
        </p:nvSpPr>
        <p:spPr>
          <a:xfrm>
            <a:off x="1573492" y="6044861"/>
            <a:ext cx="8866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/>
              <a:t>(b) </a:t>
            </a:r>
            <a:r>
              <a:rPr lang="en-US" altLang="zh-CN" dirty="0" err="1"/>
              <a:t>S.v</a:t>
            </a:r>
            <a:r>
              <a:rPr lang="en-US" altLang="zh-CN" dirty="0"/>
              <a:t> = </a:t>
            </a:r>
            <a:r>
              <a:rPr lang="en-US" altLang="zh-CN" dirty="0" err="1"/>
              <a:t>A.v</a:t>
            </a:r>
            <a:r>
              <a:rPr lang="en-US" altLang="zh-CN" dirty="0"/>
              <a:t> = 2*</a:t>
            </a:r>
            <a:r>
              <a:rPr lang="en-US" altLang="zh-CN" dirty="0" err="1"/>
              <a:t>A.u</a:t>
            </a:r>
            <a:r>
              <a:rPr lang="en-US" altLang="zh-CN" dirty="0"/>
              <a:t> = 2*(</a:t>
            </a:r>
            <a:r>
              <a:rPr lang="en-US" altLang="zh-CN" dirty="0" err="1"/>
              <a:t>B.v+C.v</a:t>
            </a:r>
            <a:r>
              <a:rPr lang="en-US" altLang="zh-CN" dirty="0"/>
              <a:t>) = 2*(</a:t>
            </a:r>
            <a:r>
              <a:rPr lang="en-US" altLang="zh-CN" dirty="0" err="1"/>
              <a:t>B.u+C.v</a:t>
            </a:r>
            <a:r>
              <a:rPr lang="en-US" altLang="zh-CN" dirty="0"/>
              <a:t>) =2*(</a:t>
            </a:r>
            <a:r>
              <a:rPr lang="en-US" altLang="zh-CN" dirty="0" err="1"/>
              <a:t>S.u+C.v</a:t>
            </a:r>
            <a:r>
              <a:rPr lang="en-US" altLang="zh-CN" dirty="0"/>
              <a:t>) = 8</a:t>
            </a:r>
          </a:p>
        </p:txBody>
      </p:sp>
      <p:pic>
        <p:nvPicPr>
          <p:cNvPr id="44" name="图片 8">
            <a:extLst>
              <a:ext uri="{FF2B5EF4-FFF2-40B4-BE49-F238E27FC236}">
                <a16:creationId xmlns:a16="http://schemas.microsoft.com/office/drawing/2014/main" id="{1376B82F-6F4A-4C65-B869-8CE91AB30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48" y="3612868"/>
            <a:ext cx="407511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715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2.12 </a:t>
            </a:r>
            <a:r>
              <a:rPr lang="en-US" altLang="zh-CN" sz="2800" dirty="0" err="1">
                <a:solidFill>
                  <a:srgbClr val="800000"/>
                </a:solidFill>
              </a:rPr>
              <a:t>a.Use</a:t>
            </a:r>
            <a:r>
              <a:rPr lang="en-US" altLang="zh-CN" sz="2800" dirty="0">
                <a:solidFill>
                  <a:srgbClr val="800000"/>
                </a:solidFill>
              </a:rPr>
              <a:t> Thompson’s construction to convert the regular 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expression </a:t>
            </a:r>
            <a:r>
              <a:rPr lang="en-US" altLang="zh-CN" sz="2800" dirty="0">
                <a:solidFill>
                  <a:srgbClr val="00B050"/>
                </a:solidFill>
              </a:rPr>
              <a:t>(</a:t>
            </a:r>
            <a:r>
              <a:rPr lang="en-US" altLang="zh-CN" sz="2800" dirty="0" err="1">
                <a:solidFill>
                  <a:srgbClr val="00B050"/>
                </a:solidFill>
              </a:rPr>
              <a:t>a|b</a:t>
            </a:r>
            <a:r>
              <a:rPr lang="en-US" altLang="zh-CN" sz="2800" dirty="0">
                <a:solidFill>
                  <a:srgbClr val="00B050"/>
                </a:solidFill>
              </a:rPr>
              <a:t>)*</a:t>
            </a:r>
            <a:r>
              <a:rPr lang="en-US" altLang="zh-CN" sz="2800" dirty="0">
                <a:solidFill>
                  <a:srgbClr val="800000"/>
                </a:solidFill>
              </a:rPr>
              <a:t>a</a:t>
            </a:r>
            <a:r>
              <a:rPr lang="en-US" altLang="zh-CN" sz="2800" dirty="0">
                <a:solidFill>
                  <a:srgbClr val="00B0F0"/>
                </a:solidFill>
              </a:rPr>
              <a:t>(</a:t>
            </a:r>
            <a:r>
              <a:rPr lang="en-US" altLang="zh-CN" sz="2800" dirty="0" err="1">
                <a:solidFill>
                  <a:srgbClr val="00B0F0"/>
                </a:solidFill>
              </a:rPr>
              <a:t>a|b|ε</a:t>
            </a:r>
            <a:r>
              <a:rPr lang="en-US" altLang="zh-CN" sz="2800" dirty="0">
                <a:solidFill>
                  <a:srgbClr val="00B0F0"/>
                </a:solidFill>
              </a:rPr>
              <a:t>) </a:t>
            </a:r>
            <a:r>
              <a:rPr lang="en-US" altLang="zh-CN" sz="2800" dirty="0">
                <a:solidFill>
                  <a:srgbClr val="800000"/>
                </a:solidFill>
              </a:rPr>
              <a:t>into an NFA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B33796-4DF1-4C6E-9592-23926FBF6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997" y="1527498"/>
            <a:ext cx="7771563" cy="505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25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0325" y="476672"/>
            <a:ext cx="82296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(c) Suppose the attribute equations are modified as follows: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703512" y="4149080"/>
            <a:ext cx="8229600" cy="10367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What value does </a:t>
            </a:r>
            <a:r>
              <a:rPr lang="en-US" altLang="zh-CN" dirty="0" err="1"/>
              <a:t>S.v</a:t>
            </a:r>
            <a:r>
              <a:rPr lang="en-US" altLang="zh-CN" dirty="0"/>
              <a:t> have after attribute evaluation, if </a:t>
            </a:r>
            <a:r>
              <a:rPr lang="en-US" altLang="zh-CN" dirty="0" err="1"/>
              <a:t>S.u</a:t>
            </a:r>
            <a:r>
              <a:rPr lang="en-US" altLang="zh-CN" dirty="0"/>
              <a:t>=3 before evaluation begins?</a:t>
            </a:r>
          </a:p>
        </p:txBody>
      </p:sp>
      <p:pic>
        <p:nvPicPr>
          <p:cNvPr id="6" name="图片 4">
            <a:extLst>
              <a:ext uri="{FF2B5EF4-FFF2-40B4-BE49-F238E27FC236}">
                <a16:creationId xmlns:a16="http://schemas.microsoft.com/office/drawing/2014/main" id="{4DC70F39-7C87-4546-8B52-EBE80A68E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2"/>
          <a:stretch>
            <a:fillRect/>
          </a:stretch>
        </p:blipFill>
        <p:spPr bwMode="auto">
          <a:xfrm>
            <a:off x="2579506" y="1190483"/>
            <a:ext cx="7140639" cy="2455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8238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66" y="54001"/>
            <a:ext cx="10363200" cy="11430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6.13  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7949" y="958256"/>
            <a:ext cx="8820471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(c) The dependency graph becomes as follows:</a:t>
            </a:r>
            <a:endParaRPr lang="zh-CN" altLang="zh-CN" sz="2800" dirty="0"/>
          </a:p>
        </p:txBody>
      </p:sp>
      <p:sp>
        <p:nvSpPr>
          <p:cNvPr id="20" name="Rectangle 39"/>
          <p:cNvSpPr>
            <a:spLocks noChangeArrowheads="1"/>
          </p:cNvSpPr>
          <p:nvPr/>
        </p:nvSpPr>
        <p:spPr bwMode="auto">
          <a:xfrm>
            <a:off x="1676400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1676400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5978184" y="1500727"/>
            <a:ext cx="5224810" cy="3152017"/>
            <a:chOff x="4064" y="11005"/>
            <a:chExt cx="4575" cy="2759"/>
          </a:xfrm>
        </p:grpSpPr>
        <p:sp>
          <p:nvSpPr>
            <p:cNvPr id="6" name="AutoShape 23"/>
            <p:cNvSpPr>
              <a:spLocks noChangeAspect="1" noChangeArrowheads="1" noTextEdit="1"/>
            </p:cNvSpPr>
            <p:nvPr/>
          </p:nvSpPr>
          <p:spPr bwMode="auto">
            <a:xfrm>
              <a:off x="4064" y="11005"/>
              <a:ext cx="4575" cy="2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7" name="Text Box 22"/>
            <p:cNvSpPr txBox="1">
              <a:spLocks noChangeArrowheads="1"/>
            </p:cNvSpPr>
            <p:nvPr/>
          </p:nvSpPr>
          <p:spPr bwMode="auto">
            <a:xfrm>
              <a:off x="5388" y="11154"/>
              <a:ext cx="1811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u S v</a:t>
              </a:r>
              <a:endParaRPr lang="en-US" altLang="zh-CN" sz="2400" dirty="0">
                <a:cs typeface="宋体" pitchFamily="2" charset="-122"/>
              </a:endParaRPr>
            </a:p>
          </p:txBody>
        </p:sp>
        <p:sp>
          <p:nvSpPr>
            <p:cNvPr id="8" name="Text Box 21"/>
            <p:cNvSpPr txBox="1">
              <a:spLocks noChangeArrowheads="1"/>
            </p:cNvSpPr>
            <p:nvPr/>
          </p:nvSpPr>
          <p:spPr bwMode="auto">
            <a:xfrm>
              <a:off x="4470" y="11874"/>
              <a:ext cx="136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u  A  v</a:t>
              </a:r>
              <a:endParaRPr lang="en-US" altLang="zh-CN" sz="2400">
                <a:cs typeface="宋体" pitchFamily="2" charset="-122"/>
              </a:endParaRPr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5715" y="11874"/>
              <a:ext cx="1176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u  B  v</a:t>
              </a:r>
              <a:endParaRPr lang="en-US" altLang="zh-CN" sz="2400">
                <a:cs typeface="宋体" pitchFamily="2" charset="-122"/>
              </a:endParaRPr>
            </a:p>
          </p:txBody>
        </p: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6891" y="11874"/>
              <a:ext cx="949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u C v</a:t>
              </a:r>
              <a:endParaRPr lang="en-US" altLang="zh-CN" sz="2400">
                <a:cs typeface="宋体" pitchFamily="2" charset="-122"/>
              </a:endParaRP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822" y="12795"/>
              <a:ext cx="436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sz="2400">
                <a:cs typeface="宋体" pitchFamily="2" charset="-122"/>
              </a:endParaRPr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6084" y="12915"/>
              <a:ext cx="438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altLang="zh-CN" sz="2400" dirty="0">
                <a:cs typeface="宋体" pitchFamily="2" charset="-122"/>
              </a:endParaRP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7101" y="12638"/>
              <a:ext cx="437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altLang="zh-CN" sz="2400">
                <a:cs typeface="宋体" pitchFamily="2" charset="-122"/>
              </a:endParaRPr>
            </a:p>
          </p:txBody>
        </p:sp>
        <p:sp>
          <p:nvSpPr>
            <p:cNvPr id="14" name="AutoShape 15"/>
            <p:cNvSpPr>
              <a:spLocks noChangeShapeType="1"/>
            </p:cNvSpPr>
            <p:nvPr/>
          </p:nvSpPr>
          <p:spPr bwMode="auto">
            <a:xfrm flipH="1">
              <a:off x="5153" y="11604"/>
              <a:ext cx="1141" cy="2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" name="AutoShape 14"/>
            <p:cNvSpPr>
              <a:spLocks noChangeShapeType="1"/>
            </p:cNvSpPr>
            <p:nvPr/>
          </p:nvSpPr>
          <p:spPr bwMode="auto">
            <a:xfrm>
              <a:off x="6294" y="11604"/>
              <a:ext cx="40" cy="3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6" name="AutoShape 13"/>
            <p:cNvSpPr>
              <a:spLocks noChangeShapeType="1"/>
            </p:cNvSpPr>
            <p:nvPr/>
          </p:nvSpPr>
          <p:spPr bwMode="auto">
            <a:xfrm>
              <a:off x="6294" y="11604"/>
              <a:ext cx="1072" cy="2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" name="AutoShape 12"/>
            <p:cNvSpPr>
              <a:spLocks noChangeShapeType="1"/>
            </p:cNvSpPr>
            <p:nvPr/>
          </p:nvSpPr>
          <p:spPr bwMode="auto">
            <a:xfrm flipH="1">
              <a:off x="5040" y="12324"/>
              <a:ext cx="113" cy="5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AutoShape 11"/>
            <p:cNvSpPr>
              <a:spLocks noChangeShapeType="1"/>
            </p:cNvSpPr>
            <p:nvPr/>
          </p:nvSpPr>
          <p:spPr bwMode="auto">
            <a:xfrm flipH="1">
              <a:off x="6262" y="12324"/>
              <a:ext cx="41" cy="7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AutoShape 10"/>
            <p:cNvSpPr>
              <a:spLocks noChangeShapeType="1"/>
            </p:cNvSpPr>
            <p:nvPr/>
          </p:nvSpPr>
          <p:spPr bwMode="auto">
            <a:xfrm flipH="1">
              <a:off x="7319" y="12324"/>
              <a:ext cx="47" cy="47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6043" y="12225"/>
              <a:ext cx="629" cy="315"/>
            </a:xfrm>
            <a:custGeom>
              <a:avLst/>
              <a:gdLst>
                <a:gd name="T0" fmla="*/ 0 w 629"/>
                <a:gd name="T1" fmla="*/ 0 h 216"/>
                <a:gd name="T2" fmla="*/ 438 w 629"/>
                <a:gd name="T3" fmla="*/ 216 h 216"/>
                <a:gd name="T4" fmla="*/ 629 w 629"/>
                <a:gd name="T5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9" h="216">
                  <a:moveTo>
                    <a:pt x="0" y="0"/>
                  </a:moveTo>
                  <a:cubicBezTo>
                    <a:pt x="166" y="108"/>
                    <a:pt x="333" y="216"/>
                    <a:pt x="438" y="216"/>
                  </a:cubicBezTo>
                  <a:cubicBezTo>
                    <a:pt x="543" y="216"/>
                    <a:pt x="597" y="36"/>
                    <a:pt x="629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4846" y="12225"/>
              <a:ext cx="629" cy="315"/>
            </a:xfrm>
            <a:custGeom>
              <a:avLst/>
              <a:gdLst>
                <a:gd name="T0" fmla="*/ 0 w 629"/>
                <a:gd name="T1" fmla="*/ 0 h 216"/>
                <a:gd name="T2" fmla="*/ 438 w 629"/>
                <a:gd name="T3" fmla="*/ 216 h 216"/>
                <a:gd name="T4" fmla="*/ 629 w 629"/>
                <a:gd name="T5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9" h="216">
                  <a:moveTo>
                    <a:pt x="0" y="0"/>
                  </a:moveTo>
                  <a:cubicBezTo>
                    <a:pt x="166" y="108"/>
                    <a:pt x="333" y="216"/>
                    <a:pt x="438" y="216"/>
                  </a:cubicBezTo>
                  <a:cubicBezTo>
                    <a:pt x="543" y="216"/>
                    <a:pt x="597" y="36"/>
                    <a:pt x="629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AutoShape 7"/>
            <p:cNvSpPr>
              <a:spLocks noChangeShapeType="1"/>
            </p:cNvSpPr>
            <p:nvPr/>
          </p:nvSpPr>
          <p:spPr bwMode="auto">
            <a:xfrm flipV="1">
              <a:off x="5610" y="11424"/>
              <a:ext cx="837" cy="6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4800" y="12225"/>
              <a:ext cx="2738" cy="827"/>
            </a:xfrm>
            <a:custGeom>
              <a:avLst/>
              <a:gdLst>
                <a:gd name="T0" fmla="*/ 2738 w 2738"/>
                <a:gd name="T1" fmla="*/ 0 h 827"/>
                <a:gd name="T2" fmla="*/ 1341 w 2738"/>
                <a:gd name="T3" fmla="*/ 750 h 827"/>
                <a:gd name="T4" fmla="*/ 390 w 2738"/>
                <a:gd name="T5" fmla="*/ 465 h 827"/>
                <a:gd name="T6" fmla="*/ 0 w 2738"/>
                <a:gd name="T7" fmla="*/ 90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38" h="827">
                  <a:moveTo>
                    <a:pt x="2738" y="0"/>
                  </a:moveTo>
                  <a:cubicBezTo>
                    <a:pt x="2266" y="375"/>
                    <a:pt x="1732" y="673"/>
                    <a:pt x="1341" y="750"/>
                  </a:cubicBezTo>
                  <a:cubicBezTo>
                    <a:pt x="950" y="827"/>
                    <a:pt x="614" y="575"/>
                    <a:pt x="390" y="465"/>
                  </a:cubicBezTo>
                  <a:cubicBezTo>
                    <a:pt x="166" y="355"/>
                    <a:pt x="81" y="168"/>
                    <a:pt x="0" y="9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4508" y="12225"/>
              <a:ext cx="2242" cy="495"/>
            </a:xfrm>
            <a:custGeom>
              <a:avLst/>
              <a:gdLst>
                <a:gd name="T0" fmla="*/ 2242 w 2242"/>
                <a:gd name="T1" fmla="*/ 45 h 495"/>
                <a:gd name="T2" fmla="*/ 2044 w 2242"/>
                <a:gd name="T3" fmla="*/ 413 h 495"/>
                <a:gd name="T4" fmla="*/ 1207 w 2242"/>
                <a:gd name="T5" fmla="*/ 495 h 495"/>
                <a:gd name="T6" fmla="*/ 172 w 2242"/>
                <a:gd name="T7" fmla="*/ 413 h 495"/>
                <a:gd name="T8" fmla="*/ 172 w 2242"/>
                <a:gd name="T9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2" h="495">
                  <a:moveTo>
                    <a:pt x="2242" y="45"/>
                  </a:moveTo>
                  <a:cubicBezTo>
                    <a:pt x="2212" y="106"/>
                    <a:pt x="2216" y="338"/>
                    <a:pt x="2044" y="413"/>
                  </a:cubicBezTo>
                  <a:cubicBezTo>
                    <a:pt x="1872" y="488"/>
                    <a:pt x="1519" y="495"/>
                    <a:pt x="1207" y="495"/>
                  </a:cubicBezTo>
                  <a:cubicBezTo>
                    <a:pt x="895" y="495"/>
                    <a:pt x="344" y="495"/>
                    <a:pt x="172" y="413"/>
                  </a:cubicBezTo>
                  <a:cubicBezTo>
                    <a:pt x="0" y="331"/>
                    <a:pt x="86" y="165"/>
                    <a:pt x="172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AutoShape 4"/>
            <p:cNvSpPr>
              <a:spLocks noChangeShapeType="1"/>
            </p:cNvSpPr>
            <p:nvPr/>
          </p:nvSpPr>
          <p:spPr bwMode="auto">
            <a:xfrm flipV="1">
              <a:off x="6023" y="11424"/>
              <a:ext cx="122" cy="6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1" name="Freeform 3"/>
            <p:cNvSpPr>
              <a:spLocks/>
            </p:cNvSpPr>
            <p:nvPr/>
          </p:nvSpPr>
          <p:spPr bwMode="auto">
            <a:xfrm>
              <a:off x="7177" y="12225"/>
              <a:ext cx="591" cy="326"/>
            </a:xfrm>
            <a:custGeom>
              <a:avLst/>
              <a:gdLst>
                <a:gd name="T0" fmla="*/ 0 w 591"/>
                <a:gd name="T1" fmla="*/ 76 h 326"/>
                <a:gd name="T2" fmla="*/ 165 w 591"/>
                <a:gd name="T3" fmla="*/ 301 h 326"/>
                <a:gd name="T4" fmla="*/ 540 w 591"/>
                <a:gd name="T5" fmla="*/ 226 h 326"/>
                <a:gd name="T6" fmla="*/ 469 w 591"/>
                <a:gd name="T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1" h="326">
                  <a:moveTo>
                    <a:pt x="0" y="76"/>
                  </a:moveTo>
                  <a:cubicBezTo>
                    <a:pt x="28" y="114"/>
                    <a:pt x="75" y="276"/>
                    <a:pt x="165" y="301"/>
                  </a:cubicBezTo>
                  <a:cubicBezTo>
                    <a:pt x="255" y="326"/>
                    <a:pt x="489" y="276"/>
                    <a:pt x="540" y="226"/>
                  </a:cubicBezTo>
                  <a:cubicBezTo>
                    <a:pt x="591" y="176"/>
                    <a:pt x="484" y="47"/>
                    <a:pt x="469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2" name="Freeform 2"/>
            <p:cNvSpPr>
              <a:spLocks/>
            </p:cNvSpPr>
            <p:nvPr/>
          </p:nvSpPr>
          <p:spPr bwMode="auto">
            <a:xfrm>
              <a:off x="5475" y="12225"/>
              <a:ext cx="1626" cy="566"/>
            </a:xfrm>
            <a:custGeom>
              <a:avLst/>
              <a:gdLst>
                <a:gd name="T0" fmla="*/ 0 w 1626"/>
                <a:gd name="T1" fmla="*/ 0 h 1145"/>
                <a:gd name="T2" fmla="*/ 670 w 1626"/>
                <a:gd name="T3" fmla="*/ 1020 h 1145"/>
                <a:gd name="T4" fmla="*/ 1416 w 1626"/>
                <a:gd name="T5" fmla="*/ 751 h 1145"/>
                <a:gd name="T6" fmla="*/ 1626 w 1626"/>
                <a:gd name="T7" fmla="*/ 0 h 1145"/>
                <a:gd name="connsiteX0" fmla="*/ 0 w 10000"/>
                <a:gd name="connsiteY0" fmla="*/ 0 h 8979"/>
                <a:gd name="connsiteX1" fmla="*/ 4121 w 10000"/>
                <a:gd name="connsiteY1" fmla="*/ 8908 h 8979"/>
                <a:gd name="connsiteX2" fmla="*/ 7735 w 10000"/>
                <a:gd name="connsiteY2" fmla="*/ 3970 h 8979"/>
                <a:gd name="connsiteX3" fmla="*/ 10000 w 10000"/>
                <a:gd name="connsiteY3" fmla="*/ 0 h 8979"/>
                <a:gd name="connsiteX0" fmla="*/ 0 w 10000"/>
                <a:gd name="connsiteY0" fmla="*/ 0 h 5673"/>
                <a:gd name="connsiteX1" fmla="*/ 3756 w 10000"/>
                <a:gd name="connsiteY1" fmla="*/ 5115 h 5673"/>
                <a:gd name="connsiteX2" fmla="*/ 7735 w 10000"/>
                <a:gd name="connsiteY2" fmla="*/ 4421 h 5673"/>
                <a:gd name="connsiteX3" fmla="*/ 10000 w 10000"/>
                <a:gd name="connsiteY3" fmla="*/ 0 h 5673"/>
                <a:gd name="connsiteX0" fmla="*/ 0 w 10000"/>
                <a:gd name="connsiteY0" fmla="*/ 0 h 10271"/>
                <a:gd name="connsiteX1" fmla="*/ 3756 w 10000"/>
                <a:gd name="connsiteY1" fmla="*/ 9016 h 10271"/>
                <a:gd name="connsiteX2" fmla="*/ 7857 w 10000"/>
                <a:gd name="connsiteY2" fmla="*/ 8301 h 10271"/>
                <a:gd name="connsiteX3" fmla="*/ 10000 w 10000"/>
                <a:gd name="connsiteY3" fmla="*/ 0 h 10271"/>
                <a:gd name="connsiteX0" fmla="*/ 0 w 10000"/>
                <a:gd name="connsiteY0" fmla="*/ 0 h 9704"/>
                <a:gd name="connsiteX1" fmla="*/ 3756 w 10000"/>
                <a:gd name="connsiteY1" fmla="*/ 9016 h 9704"/>
                <a:gd name="connsiteX2" fmla="*/ 7796 w 10000"/>
                <a:gd name="connsiteY2" fmla="*/ 7115 h 9704"/>
                <a:gd name="connsiteX3" fmla="*/ 10000 w 10000"/>
                <a:gd name="connsiteY3" fmla="*/ 0 h 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9704">
                  <a:moveTo>
                    <a:pt x="0" y="0"/>
                  </a:moveTo>
                  <a:cubicBezTo>
                    <a:pt x="1335" y="7664"/>
                    <a:pt x="2457" y="7830"/>
                    <a:pt x="3756" y="9016"/>
                  </a:cubicBezTo>
                  <a:cubicBezTo>
                    <a:pt x="5055" y="10202"/>
                    <a:pt x="6819" y="10031"/>
                    <a:pt x="7796" y="7115"/>
                  </a:cubicBezTo>
                  <a:cubicBezTo>
                    <a:pt x="8774" y="4201"/>
                    <a:pt x="9840" y="4973"/>
                    <a:pt x="1000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6067" y="11497"/>
              <a:ext cx="471" cy="315"/>
            </a:xfrm>
            <a:custGeom>
              <a:avLst/>
              <a:gdLst>
                <a:gd name="T0" fmla="*/ 0 w 629"/>
                <a:gd name="T1" fmla="*/ 0 h 216"/>
                <a:gd name="T2" fmla="*/ 438 w 629"/>
                <a:gd name="T3" fmla="*/ 216 h 216"/>
                <a:gd name="T4" fmla="*/ 629 w 629"/>
                <a:gd name="T5" fmla="*/ 0 h 216"/>
                <a:gd name="connsiteX0" fmla="*/ 0 w 10000"/>
                <a:gd name="connsiteY0" fmla="*/ 0 h 8432"/>
                <a:gd name="connsiteX1" fmla="*/ 4449 w 10000"/>
                <a:gd name="connsiteY1" fmla="*/ 8432 h 8432"/>
                <a:gd name="connsiteX2" fmla="*/ 10000 w 10000"/>
                <a:gd name="connsiteY2" fmla="*/ 0 h 8432"/>
                <a:gd name="connsiteX0" fmla="*/ 0 w 7486"/>
                <a:gd name="connsiteY0" fmla="*/ 1857 h 11857"/>
                <a:gd name="connsiteX1" fmla="*/ 4449 w 7486"/>
                <a:gd name="connsiteY1" fmla="*/ 11857 h 11857"/>
                <a:gd name="connsiteX2" fmla="*/ 7486 w 7486"/>
                <a:gd name="connsiteY2" fmla="*/ 0 h 11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86" h="11857">
                  <a:moveTo>
                    <a:pt x="0" y="1857"/>
                  </a:moveTo>
                  <a:cubicBezTo>
                    <a:pt x="2639" y="7787"/>
                    <a:pt x="2780" y="11857"/>
                    <a:pt x="4449" y="11857"/>
                  </a:cubicBezTo>
                  <a:cubicBezTo>
                    <a:pt x="6119" y="11857"/>
                    <a:pt x="6977" y="1977"/>
                    <a:pt x="748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43" name="内容占位符 2"/>
          <p:cNvSpPr txBox="1">
            <a:spLocks/>
          </p:cNvSpPr>
          <p:nvPr/>
        </p:nvSpPr>
        <p:spPr>
          <a:xfrm>
            <a:off x="1688776" y="4538916"/>
            <a:ext cx="8820471" cy="21304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 err="1"/>
              <a:t>C.v</a:t>
            </a:r>
            <a:r>
              <a:rPr lang="en-US" altLang="zh-CN" sz="2800" dirty="0"/>
              <a:t>=C.u-2=A.v-2=2*A.u-2=2(</a:t>
            </a:r>
            <a:r>
              <a:rPr lang="en-US" altLang="zh-CN" sz="2800" dirty="0" err="1"/>
              <a:t>B.v+C.v</a:t>
            </a:r>
            <a:r>
              <a:rPr lang="en-US" altLang="zh-CN" sz="2800" dirty="0"/>
              <a:t>)-2=2(</a:t>
            </a:r>
            <a:r>
              <a:rPr lang="en-US" altLang="zh-CN" sz="2800" dirty="0" err="1"/>
              <a:t>B.u+C.v</a:t>
            </a:r>
            <a:r>
              <a:rPr lang="en-US" altLang="zh-CN" sz="2800" dirty="0"/>
              <a:t>)-2=2(</a:t>
            </a:r>
            <a:r>
              <a:rPr lang="en-US" altLang="zh-CN" sz="2800" dirty="0" err="1"/>
              <a:t>S.u+C.v</a:t>
            </a:r>
            <a:r>
              <a:rPr lang="en-US" altLang="zh-CN" sz="2800" dirty="0"/>
              <a:t>)-2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 err="1"/>
              <a:t>C.v</a:t>
            </a:r>
            <a:r>
              <a:rPr lang="en-US" altLang="zh-CN" sz="2800" dirty="0"/>
              <a:t>=2-2*</a:t>
            </a:r>
            <a:r>
              <a:rPr lang="en-US" altLang="zh-CN" sz="2800" dirty="0" err="1"/>
              <a:t>S.u</a:t>
            </a:r>
            <a:r>
              <a:rPr lang="en-US" altLang="zh-CN" sz="2800" dirty="0"/>
              <a:t>=-4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 err="1"/>
              <a:t>S.v</a:t>
            </a:r>
            <a:r>
              <a:rPr lang="en-US" altLang="zh-CN" sz="2800" dirty="0"/>
              <a:t>=2(</a:t>
            </a:r>
            <a:r>
              <a:rPr lang="en-US" altLang="zh-CN" sz="2800" dirty="0" err="1"/>
              <a:t>S.u+C.v</a:t>
            </a:r>
            <a:r>
              <a:rPr lang="en-US" altLang="zh-CN" sz="2800" dirty="0"/>
              <a:t>)=-2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The dependency of </a:t>
            </a:r>
            <a:r>
              <a:rPr lang="en-US" altLang="zh-CN" sz="2800" dirty="0" err="1"/>
              <a:t>C.v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A.u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A.v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C.u</a:t>
            </a:r>
            <a:r>
              <a:rPr lang="en-US" altLang="zh-CN" sz="2800" dirty="0"/>
              <a:t> form a cycle, so the value </a:t>
            </a:r>
            <a:r>
              <a:rPr lang="en-US" altLang="zh-CN" sz="2800" dirty="0" err="1"/>
              <a:t>S.v</a:t>
            </a:r>
            <a:r>
              <a:rPr lang="en-US" altLang="zh-CN" sz="2800" dirty="0"/>
              <a:t> cannot be evaluated generally.</a:t>
            </a:r>
            <a:endParaRPr lang="zh-CN" altLang="zh-CN" sz="2800" dirty="0"/>
          </a:p>
        </p:txBody>
      </p:sp>
      <p:pic>
        <p:nvPicPr>
          <p:cNvPr id="32" name="图片 4">
            <a:extLst>
              <a:ext uri="{FF2B5EF4-FFF2-40B4-BE49-F238E27FC236}">
                <a16:creationId xmlns:a16="http://schemas.microsoft.com/office/drawing/2014/main" id="{57177DE4-A3B8-45DF-AB77-C8034A6BD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2"/>
          <a:stretch>
            <a:fillRect/>
          </a:stretch>
        </p:blipFill>
        <p:spPr bwMode="auto">
          <a:xfrm>
            <a:off x="405413" y="1787585"/>
            <a:ext cx="5850405" cy="201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2008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800000"/>
                </a:solidFill>
              </a:rPr>
              <a:t>Quiz Four </a:t>
            </a:r>
            <a:r>
              <a:rPr lang="en-US" altLang="zh-CN" sz="2800" dirty="0"/>
              <a:t>Write an attribute grammar for the following point value of a decimal number given by the following grammar</a:t>
            </a:r>
            <a:r>
              <a:rPr lang="en-US" altLang="zh-CN" sz="2800" dirty="0">
                <a:solidFill>
                  <a:srgbClr val="800000"/>
                </a:solidFill>
              </a:rPr>
              <a:t>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5590D2-52EB-4AE7-82AF-D37F794B1E7D}"/>
              </a:ext>
            </a:extLst>
          </p:cNvPr>
          <p:cNvSpPr/>
          <p:nvPr/>
        </p:nvSpPr>
        <p:spPr>
          <a:xfrm>
            <a:off x="1126602" y="16941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i="1" dirty="0" err="1">
                <a:solidFill>
                  <a:srgbClr val="333333"/>
                </a:solidFill>
                <a:latin typeface="Helvetica" panose="020B0604020202020204" pitchFamily="34" charset="0"/>
              </a:rPr>
              <a:t>dnum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 → </a:t>
            </a:r>
            <a:r>
              <a:rPr lang="en-US" altLang="zh-CN" i="1" dirty="0" err="1">
                <a:solidFill>
                  <a:srgbClr val="333333"/>
                </a:solidFill>
                <a:latin typeface="Helvetica" panose="020B0604020202020204" pitchFamily="34" charset="0"/>
              </a:rPr>
              <a:t>num</a:t>
            </a:r>
            <a:r>
              <a:rPr lang="en-US" altLang="zh-CN" dirty="0" err="1">
                <a:solidFill>
                  <a:srgbClr val="333333"/>
                </a:solidFill>
                <a:latin typeface="Helvetica" panose="020B0604020202020204" pitchFamily="34" charset="0"/>
              </a:rPr>
              <a:t>.</a:t>
            </a:r>
            <a:r>
              <a:rPr lang="en-US" altLang="zh-CN" i="1" dirty="0" err="1">
                <a:solidFill>
                  <a:srgbClr val="333333"/>
                </a:solidFill>
                <a:latin typeface="Helvetica" panose="020B0604020202020204" pitchFamily="34" charset="0"/>
              </a:rPr>
              <a:t>num</a:t>
            </a:r>
            <a:br>
              <a:rPr lang="en-US" altLang="zh-CN" dirty="0"/>
            </a:br>
            <a:r>
              <a:rPr lang="en-US" altLang="zh-CN" i="1" dirty="0">
                <a:solidFill>
                  <a:srgbClr val="333333"/>
                </a:solidFill>
                <a:latin typeface="Helvetica" panose="020B0604020202020204" pitchFamily="34" charset="0"/>
              </a:rPr>
              <a:t>num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 → </a:t>
            </a:r>
            <a:r>
              <a:rPr lang="en-US" altLang="zh-CN" i="1" dirty="0">
                <a:solidFill>
                  <a:srgbClr val="333333"/>
                </a:solidFill>
                <a:latin typeface="Helvetica" panose="020B0604020202020204" pitchFamily="34" charset="0"/>
              </a:rPr>
              <a:t>num digit 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| </a:t>
            </a:r>
            <a:r>
              <a:rPr lang="en-US" altLang="zh-CN" i="1" dirty="0">
                <a:solidFill>
                  <a:srgbClr val="333333"/>
                </a:solidFill>
                <a:latin typeface="Helvetica" panose="020B0604020202020204" pitchFamily="34" charset="0"/>
              </a:rPr>
              <a:t>digit</a:t>
            </a:r>
            <a:br>
              <a:rPr lang="en-US" altLang="zh-CN" i="1" dirty="0">
                <a:solidFill>
                  <a:srgbClr val="333333"/>
                </a:solidFill>
                <a:latin typeface="Helvetica" panose="020B0604020202020204" pitchFamily="34" charset="0"/>
              </a:rPr>
            </a:br>
            <a:r>
              <a:rPr lang="en-US" altLang="zh-CN" i="1" dirty="0" err="1">
                <a:solidFill>
                  <a:srgbClr val="333333"/>
                </a:solidFill>
                <a:latin typeface="Helvetica" panose="020B0604020202020204" pitchFamily="34" charset="0"/>
              </a:rPr>
              <a:t>digit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 → 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0 | 1 | 2 | 3 | 4 | 5 | 6 | 7 | 8 | 9 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626BB26-C277-4A9F-8C91-1FFCE1341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474839"/>
              </p:ext>
            </p:extLst>
          </p:nvPr>
        </p:nvGraphicFramePr>
        <p:xfrm>
          <a:off x="1064871" y="3104051"/>
          <a:ext cx="10104699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6886">
                  <a:extLst>
                    <a:ext uri="{9D8B030D-6E8A-4147-A177-3AD203B41FA5}">
                      <a16:colId xmlns:a16="http://schemas.microsoft.com/office/drawing/2014/main" val="1327513808"/>
                    </a:ext>
                  </a:extLst>
                </a:gridCol>
                <a:gridCol w="5937813">
                  <a:extLst>
                    <a:ext uri="{9D8B030D-6E8A-4147-A177-3AD203B41FA5}">
                      <a16:colId xmlns:a16="http://schemas.microsoft.com/office/drawing/2014/main" val="2755913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i="1" dirty="0" err="1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dnum</a:t>
                      </a:r>
                      <a:r>
                        <a:rPr lang="en-US" altLang="zh-CN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 → </a:t>
                      </a:r>
                      <a:r>
                        <a:rPr lang="en-US" altLang="zh-CN" i="1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num1</a:t>
                      </a:r>
                      <a:r>
                        <a:rPr lang="en-US" altLang="zh-CN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.</a:t>
                      </a:r>
                      <a:r>
                        <a:rPr lang="en-US" altLang="zh-CN" i="1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num2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 err="1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dnum.val</a:t>
                      </a:r>
                      <a:r>
                        <a:rPr lang="en-US" altLang="zh-CN" i="1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 = num1.val +num2.val/(10^num2.count)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54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num1</a:t>
                      </a:r>
                      <a:r>
                        <a:rPr lang="en-US" altLang="zh-CN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 → </a:t>
                      </a:r>
                      <a:r>
                        <a:rPr lang="en-US" altLang="zh-CN" i="1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num2 digit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num1.val = num2.val </a:t>
                      </a:r>
                      <a:r>
                        <a:rPr lang="zh-CN" altLang="en-US" i="1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* </a:t>
                      </a:r>
                      <a:r>
                        <a:rPr lang="en-US" altLang="zh-CN" i="1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10 + </a:t>
                      </a:r>
                      <a:r>
                        <a:rPr lang="en-US" altLang="zh-CN" i="1" dirty="0" err="1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digit.val</a:t>
                      </a:r>
                      <a:endParaRPr lang="en-US" altLang="zh-CN" i="1" dirty="0">
                        <a:solidFill>
                          <a:srgbClr val="333333"/>
                        </a:solidFill>
                        <a:latin typeface="Helvetica" panose="020B0604020202020204" pitchFamily="34" charset="0"/>
                      </a:endParaRPr>
                    </a:p>
                    <a:p>
                      <a:r>
                        <a:rPr lang="en-US" altLang="zh-CN" i="1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num1.count = num2.count + 1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02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num2</a:t>
                      </a:r>
                      <a:r>
                        <a:rPr lang="en-US" altLang="zh-CN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 →</a:t>
                      </a:r>
                      <a:r>
                        <a:rPr lang="en-US" altLang="zh-CN" i="1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digit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 err="1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num.val</a:t>
                      </a:r>
                      <a:r>
                        <a:rPr lang="en-US" altLang="zh-CN" i="1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 = </a:t>
                      </a:r>
                      <a:r>
                        <a:rPr lang="en-US" altLang="zh-CN" i="1" dirty="0" err="1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digit.val</a:t>
                      </a:r>
                      <a:endParaRPr lang="en-US" altLang="zh-CN" i="1" dirty="0">
                        <a:solidFill>
                          <a:srgbClr val="333333"/>
                        </a:solidFill>
                        <a:latin typeface="Helvetica" panose="020B0604020202020204" pitchFamily="34" charset="0"/>
                      </a:endParaRPr>
                    </a:p>
                    <a:p>
                      <a:r>
                        <a:rPr lang="en-US" altLang="zh-CN" i="1" dirty="0" err="1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num.count</a:t>
                      </a:r>
                      <a:r>
                        <a:rPr lang="en-US" altLang="zh-CN" i="1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 =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628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digit</a:t>
                      </a:r>
                      <a:r>
                        <a:rPr lang="en-US" altLang="zh-CN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 → </a:t>
                      </a:r>
                      <a:r>
                        <a:rPr lang="en-US" altLang="zh-CN" b="1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0 | 1 | 2 | 3 | 4 | 5 | 6 | 7 | 8 | 9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digit</a:t>
                      </a:r>
                      <a:r>
                        <a:rPr lang="en-US" altLang="zh-CN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 .</a:t>
                      </a:r>
                      <a:r>
                        <a:rPr lang="en-US" altLang="zh-CN" dirty="0" err="1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val</a:t>
                      </a:r>
                      <a:r>
                        <a:rPr lang="en-US" altLang="zh-CN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 = </a:t>
                      </a:r>
                      <a:r>
                        <a:rPr lang="en-US" altLang="zh-CN" b="1" dirty="0">
                          <a:solidFill>
                            <a:srgbClr val="333333"/>
                          </a:solidFill>
                          <a:latin typeface="Helvetica" panose="020B0604020202020204" pitchFamily="34" charset="0"/>
                        </a:rPr>
                        <a:t>0 | 1 | 2 | 3 | 4 | 5 | 6 | 7 | 8 | 9 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608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367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39" y="457814"/>
            <a:ext cx="701220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800000"/>
                </a:solidFill>
              </a:rPr>
              <a:t>7.4 Draw the stack of activation records for the following Pascal program , showing the control and access links , after the </a:t>
            </a:r>
            <a:r>
              <a:rPr lang="en-US" altLang="zh-CN" sz="2800" dirty="0">
                <a:solidFill>
                  <a:srgbClr val="0070C0"/>
                </a:solidFill>
              </a:rPr>
              <a:t>second</a:t>
            </a:r>
            <a:r>
              <a:rPr lang="en-US" altLang="zh-CN" sz="2800" dirty="0">
                <a:solidFill>
                  <a:srgbClr val="800000"/>
                </a:solidFill>
              </a:rPr>
              <a:t> call to procedure </a:t>
            </a:r>
            <a:r>
              <a:rPr lang="en-US" altLang="zh-CN" sz="2800" dirty="0" err="1">
                <a:solidFill>
                  <a:srgbClr val="800000"/>
                </a:solidFill>
              </a:rPr>
              <a:t>c.Describe</a:t>
            </a:r>
            <a:r>
              <a:rPr lang="en-US" altLang="zh-CN" sz="2800" dirty="0">
                <a:solidFill>
                  <a:srgbClr val="800000"/>
                </a:solidFill>
              </a:rPr>
              <a:t> how the variable x is accessed from within c.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3145E4-E1BF-4AD7-8AE3-903C63BA5542}"/>
              </a:ext>
            </a:extLst>
          </p:cNvPr>
          <p:cNvSpPr/>
          <p:nvPr/>
        </p:nvSpPr>
        <p:spPr>
          <a:xfrm>
            <a:off x="7897792" y="335845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program env;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procedure a;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var x: integer;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 procedure b;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       procedure c;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       begin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           x := 2;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           b;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       end;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 begin (* b *)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           c;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       end;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begin (* a *)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    b;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end;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begin (* main *)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      a;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 end.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 </a:t>
            </a:r>
            <a:endParaRPr lang="en-US" altLang="zh-CN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0843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52296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800000"/>
                </a:solidFill>
              </a:rPr>
              <a:t>7.4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3145E4-E1BF-4AD7-8AE3-903C63BA5542}"/>
              </a:ext>
            </a:extLst>
          </p:cNvPr>
          <p:cNvSpPr/>
          <p:nvPr/>
        </p:nvSpPr>
        <p:spPr>
          <a:xfrm>
            <a:off x="1624313" y="457814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program env;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procedure a;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var x: integer;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 procedure b;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       procedure c;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       begin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           x := 2;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           b;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       end;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 begin (* b *)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           c;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       end;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begin (* a *)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    b;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end;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begin (* main *)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      a;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 end.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 </a:t>
            </a:r>
            <a:endParaRPr lang="en-US" altLang="zh-CN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23780E-AFDB-4E26-860D-E3A7BC8B5532}"/>
              </a:ext>
            </a:extLst>
          </p:cNvPr>
          <p:cNvSpPr/>
          <p:nvPr/>
        </p:nvSpPr>
        <p:spPr>
          <a:xfrm>
            <a:off x="6096000" y="478149"/>
            <a:ext cx="2407534" cy="6394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4A2A76-0E6C-401D-8C46-7F0B3AC43E6F}"/>
              </a:ext>
            </a:extLst>
          </p:cNvPr>
          <p:cNvSpPr/>
          <p:nvPr/>
        </p:nvSpPr>
        <p:spPr>
          <a:xfrm>
            <a:off x="6096000" y="1117570"/>
            <a:ext cx="2407534" cy="1151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&lt;no access link&gt;</a:t>
            </a:r>
          </a:p>
          <a:p>
            <a:pPr algn="ctr"/>
            <a:r>
              <a:rPr lang="en-US" altLang="zh-CN" dirty="0"/>
              <a:t>Control link</a:t>
            </a:r>
          </a:p>
          <a:p>
            <a:pPr algn="ctr"/>
            <a:r>
              <a:rPr lang="en-US" altLang="zh-CN" dirty="0"/>
              <a:t>Return address</a:t>
            </a:r>
          </a:p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91D0A9-6292-46FD-99C6-7A74CBD3BA50}"/>
              </a:ext>
            </a:extLst>
          </p:cNvPr>
          <p:cNvSpPr/>
          <p:nvPr/>
        </p:nvSpPr>
        <p:spPr>
          <a:xfrm>
            <a:off x="6096000" y="2277932"/>
            <a:ext cx="2407534" cy="9371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access link</a:t>
            </a:r>
          </a:p>
          <a:p>
            <a:pPr algn="ctr"/>
            <a:r>
              <a:rPr lang="en-US" altLang="zh-CN" dirty="0"/>
              <a:t>Control link</a:t>
            </a:r>
          </a:p>
          <a:p>
            <a:pPr algn="ctr"/>
            <a:r>
              <a:rPr lang="en-US" altLang="zh-CN" dirty="0"/>
              <a:t>Return address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8CE194-58D5-4EBE-B40B-49242B82FA7C}"/>
              </a:ext>
            </a:extLst>
          </p:cNvPr>
          <p:cNvSpPr/>
          <p:nvPr/>
        </p:nvSpPr>
        <p:spPr>
          <a:xfrm>
            <a:off x="6096000" y="3224417"/>
            <a:ext cx="2407534" cy="9464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access link</a:t>
            </a:r>
          </a:p>
          <a:p>
            <a:pPr algn="ctr"/>
            <a:r>
              <a:rPr lang="en-US" altLang="zh-CN" dirty="0"/>
              <a:t>Control link</a:t>
            </a:r>
          </a:p>
          <a:p>
            <a:pPr algn="ctr"/>
            <a:r>
              <a:rPr lang="en-US" altLang="zh-CN" dirty="0"/>
              <a:t>Return address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E01B23-972A-4249-86F8-91D5C6BD4CC3}"/>
              </a:ext>
            </a:extLst>
          </p:cNvPr>
          <p:cNvSpPr/>
          <p:nvPr/>
        </p:nvSpPr>
        <p:spPr>
          <a:xfrm>
            <a:off x="6096000" y="4180197"/>
            <a:ext cx="2407534" cy="9464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access link</a:t>
            </a:r>
          </a:p>
          <a:p>
            <a:pPr algn="ctr"/>
            <a:r>
              <a:rPr lang="en-US" altLang="zh-CN" dirty="0"/>
              <a:t>Control link</a:t>
            </a:r>
          </a:p>
          <a:p>
            <a:pPr algn="ctr"/>
            <a:r>
              <a:rPr lang="en-US" altLang="zh-CN" dirty="0"/>
              <a:t>Return address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E79C8F-B167-40B2-B56E-ED602DFAEAB1}"/>
              </a:ext>
            </a:extLst>
          </p:cNvPr>
          <p:cNvSpPr/>
          <p:nvPr/>
        </p:nvSpPr>
        <p:spPr>
          <a:xfrm>
            <a:off x="6096000" y="5126683"/>
            <a:ext cx="2407534" cy="9464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access link</a:t>
            </a:r>
          </a:p>
          <a:p>
            <a:pPr algn="ctr"/>
            <a:r>
              <a:rPr lang="en-US" altLang="zh-CN" dirty="0"/>
              <a:t>Control link</a:t>
            </a:r>
          </a:p>
          <a:p>
            <a:pPr algn="ctr"/>
            <a:r>
              <a:rPr lang="en-US" altLang="zh-CN" dirty="0"/>
              <a:t>Return address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BD6B46-E08C-481D-BDBC-AB8A794477A2}"/>
              </a:ext>
            </a:extLst>
          </p:cNvPr>
          <p:cNvSpPr/>
          <p:nvPr/>
        </p:nvSpPr>
        <p:spPr>
          <a:xfrm>
            <a:off x="9958084" y="4781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Activation record of </a:t>
            </a:r>
          </a:p>
          <a:p>
            <a:r>
              <a:rPr lang="zh-CN" altLang="en-US" dirty="0"/>
              <a:t>main program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19EC6D-601C-4D19-B31B-1353D57BA26E}"/>
              </a:ext>
            </a:extLst>
          </p:cNvPr>
          <p:cNvSpPr/>
          <p:nvPr/>
        </p:nvSpPr>
        <p:spPr>
          <a:xfrm>
            <a:off x="9958084" y="13699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Activation record of </a:t>
            </a:r>
          </a:p>
          <a:p>
            <a:r>
              <a:rPr lang="zh-CN" altLang="en-US" dirty="0"/>
              <a:t>Call to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D11650-4926-4D25-881B-17FA9B98626B}"/>
              </a:ext>
            </a:extLst>
          </p:cNvPr>
          <p:cNvSpPr/>
          <p:nvPr/>
        </p:nvSpPr>
        <p:spPr>
          <a:xfrm>
            <a:off x="9958084" y="24233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Activation record of </a:t>
            </a:r>
          </a:p>
          <a:p>
            <a:r>
              <a:rPr lang="zh-CN" altLang="en-US" dirty="0"/>
              <a:t>Call to 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32B9DA8-9BB9-4A5C-AF07-0ADED2D35478}"/>
              </a:ext>
            </a:extLst>
          </p:cNvPr>
          <p:cNvSpPr/>
          <p:nvPr/>
        </p:nvSpPr>
        <p:spPr>
          <a:xfrm>
            <a:off x="9958084" y="3374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Activation record of </a:t>
            </a:r>
          </a:p>
          <a:p>
            <a:r>
              <a:rPr lang="zh-CN" altLang="en-US" dirty="0"/>
              <a:t>Call to 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35E0EFA-EF06-4F7E-BBC7-49C2F1D12325}"/>
              </a:ext>
            </a:extLst>
          </p:cNvPr>
          <p:cNvSpPr/>
          <p:nvPr/>
        </p:nvSpPr>
        <p:spPr>
          <a:xfrm>
            <a:off x="9958084" y="42817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Activation record of </a:t>
            </a:r>
          </a:p>
          <a:p>
            <a:r>
              <a:rPr lang="zh-CN" altLang="en-US" dirty="0"/>
              <a:t>Call to 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8166A5E-7170-4B64-A6EE-9437D84C0D10}"/>
              </a:ext>
            </a:extLst>
          </p:cNvPr>
          <p:cNvSpPr/>
          <p:nvPr/>
        </p:nvSpPr>
        <p:spPr>
          <a:xfrm>
            <a:off x="9958084" y="51889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Activation record of </a:t>
            </a:r>
          </a:p>
          <a:p>
            <a:r>
              <a:rPr lang="zh-CN" altLang="en-US" dirty="0"/>
              <a:t>Call to 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8AAB248-2134-4620-BF77-F3D6BF754D43}"/>
              </a:ext>
            </a:extLst>
          </p:cNvPr>
          <p:cNvSpPr txBox="1"/>
          <p:nvPr/>
        </p:nvSpPr>
        <p:spPr>
          <a:xfrm>
            <a:off x="5155380" y="562414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fp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FA50CD2-B0F2-415A-B0EC-B7C5E1E609F9}"/>
              </a:ext>
            </a:extLst>
          </p:cNvPr>
          <p:cNvSpPr txBox="1"/>
          <p:nvPr/>
        </p:nvSpPr>
        <p:spPr>
          <a:xfrm>
            <a:off x="5096362" y="587002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sp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8E65CCF-7466-4E0C-B916-C2D7847E57D2}"/>
              </a:ext>
            </a:extLst>
          </p:cNvPr>
          <p:cNvCxnSpPr/>
          <p:nvPr/>
        </p:nvCxnSpPr>
        <p:spPr>
          <a:xfrm>
            <a:off x="6096000" y="6082143"/>
            <a:ext cx="0" cy="45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211A896-8220-4781-84BC-B20167D44347}"/>
              </a:ext>
            </a:extLst>
          </p:cNvPr>
          <p:cNvCxnSpPr/>
          <p:nvPr/>
        </p:nvCxnSpPr>
        <p:spPr>
          <a:xfrm>
            <a:off x="8505459" y="6014626"/>
            <a:ext cx="0" cy="45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447FFD8-1843-4ABE-9799-E8639CB750BD}"/>
              </a:ext>
            </a:extLst>
          </p:cNvPr>
          <p:cNvCxnSpPr>
            <a:cxnSpLocks/>
          </p:cNvCxnSpPr>
          <p:nvPr/>
        </p:nvCxnSpPr>
        <p:spPr>
          <a:xfrm flipV="1">
            <a:off x="5599921" y="6085457"/>
            <a:ext cx="494154" cy="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A16C350-1520-4E3D-8036-D9486A13C753}"/>
              </a:ext>
            </a:extLst>
          </p:cNvPr>
          <p:cNvCxnSpPr>
            <a:cxnSpLocks/>
          </p:cNvCxnSpPr>
          <p:nvPr/>
        </p:nvCxnSpPr>
        <p:spPr>
          <a:xfrm flipV="1">
            <a:off x="5626782" y="5829960"/>
            <a:ext cx="494154" cy="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8EE49B7-707E-4E25-9318-57A1D6CC0860}"/>
              </a:ext>
            </a:extLst>
          </p:cNvPr>
          <p:cNvCxnSpPr/>
          <p:nvPr/>
        </p:nvCxnSpPr>
        <p:spPr>
          <a:xfrm flipH="1">
            <a:off x="5524684" y="5599926"/>
            <a:ext cx="10381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0667A60-BC18-4121-93A1-64EE78BA3315}"/>
              </a:ext>
            </a:extLst>
          </p:cNvPr>
          <p:cNvCxnSpPr>
            <a:cxnSpLocks/>
          </p:cNvCxnSpPr>
          <p:nvPr/>
        </p:nvCxnSpPr>
        <p:spPr>
          <a:xfrm flipV="1">
            <a:off x="5524684" y="4755365"/>
            <a:ext cx="0" cy="844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20B146E-F398-4408-8F2C-2C3598AC6095}"/>
              </a:ext>
            </a:extLst>
          </p:cNvPr>
          <p:cNvCxnSpPr>
            <a:cxnSpLocks/>
          </p:cNvCxnSpPr>
          <p:nvPr/>
        </p:nvCxnSpPr>
        <p:spPr>
          <a:xfrm>
            <a:off x="5524684" y="4755365"/>
            <a:ext cx="783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C1DF84D-684F-4451-AB7B-25221A3358BC}"/>
              </a:ext>
            </a:extLst>
          </p:cNvPr>
          <p:cNvCxnSpPr/>
          <p:nvPr/>
        </p:nvCxnSpPr>
        <p:spPr>
          <a:xfrm flipH="1">
            <a:off x="5524684" y="4604894"/>
            <a:ext cx="10381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93C4113-D985-44B8-A87F-C188A9833D5C}"/>
              </a:ext>
            </a:extLst>
          </p:cNvPr>
          <p:cNvCxnSpPr>
            <a:cxnSpLocks/>
          </p:cNvCxnSpPr>
          <p:nvPr/>
        </p:nvCxnSpPr>
        <p:spPr>
          <a:xfrm flipV="1">
            <a:off x="5532406" y="3789431"/>
            <a:ext cx="0" cy="844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7E8EBDD-17F5-49BA-ACB0-808EFFFAE89F}"/>
              </a:ext>
            </a:extLst>
          </p:cNvPr>
          <p:cNvCxnSpPr>
            <a:cxnSpLocks/>
          </p:cNvCxnSpPr>
          <p:nvPr/>
        </p:nvCxnSpPr>
        <p:spPr>
          <a:xfrm>
            <a:off x="5563117" y="3789431"/>
            <a:ext cx="783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1E90F4F-7BE7-4034-BFCE-988BBEB98697}"/>
              </a:ext>
            </a:extLst>
          </p:cNvPr>
          <p:cNvCxnSpPr>
            <a:cxnSpLocks/>
          </p:cNvCxnSpPr>
          <p:nvPr/>
        </p:nvCxnSpPr>
        <p:spPr>
          <a:xfrm>
            <a:off x="5589975" y="2781349"/>
            <a:ext cx="783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5E26B92-92C9-4216-A20D-8B8F9D019E4C}"/>
              </a:ext>
            </a:extLst>
          </p:cNvPr>
          <p:cNvCxnSpPr>
            <a:cxnSpLocks/>
          </p:cNvCxnSpPr>
          <p:nvPr/>
        </p:nvCxnSpPr>
        <p:spPr>
          <a:xfrm>
            <a:off x="5678864" y="1747876"/>
            <a:ext cx="783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632A760-37C1-4E29-AB8A-81B77F80CD71}"/>
              </a:ext>
            </a:extLst>
          </p:cNvPr>
          <p:cNvCxnSpPr>
            <a:cxnSpLocks/>
          </p:cNvCxnSpPr>
          <p:nvPr/>
        </p:nvCxnSpPr>
        <p:spPr>
          <a:xfrm>
            <a:off x="5727242" y="899218"/>
            <a:ext cx="783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06EC9DD-24DB-4E3D-9BB2-B65C616913F1}"/>
              </a:ext>
            </a:extLst>
          </p:cNvPr>
          <p:cNvCxnSpPr>
            <a:cxnSpLocks/>
          </p:cNvCxnSpPr>
          <p:nvPr/>
        </p:nvCxnSpPr>
        <p:spPr>
          <a:xfrm flipV="1">
            <a:off x="5576328" y="2746526"/>
            <a:ext cx="0" cy="844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5FF5FED-005C-4E5C-AFB7-B9D5C3494A46}"/>
              </a:ext>
            </a:extLst>
          </p:cNvPr>
          <p:cNvCxnSpPr>
            <a:cxnSpLocks/>
          </p:cNvCxnSpPr>
          <p:nvPr/>
        </p:nvCxnSpPr>
        <p:spPr>
          <a:xfrm flipV="1">
            <a:off x="5678864" y="1747876"/>
            <a:ext cx="0" cy="844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325A8D5-D206-4A0A-A88F-A94009EF9EB8}"/>
              </a:ext>
            </a:extLst>
          </p:cNvPr>
          <p:cNvCxnSpPr>
            <a:cxnSpLocks/>
          </p:cNvCxnSpPr>
          <p:nvPr/>
        </p:nvCxnSpPr>
        <p:spPr>
          <a:xfrm flipV="1">
            <a:off x="5717309" y="899218"/>
            <a:ext cx="0" cy="674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4D6FA73-B175-408C-B4C1-D9AFD2C59331}"/>
              </a:ext>
            </a:extLst>
          </p:cNvPr>
          <p:cNvCxnSpPr/>
          <p:nvPr/>
        </p:nvCxnSpPr>
        <p:spPr>
          <a:xfrm flipH="1">
            <a:off x="5599921" y="3602370"/>
            <a:ext cx="10381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421E27C-05B1-4F7F-BE6E-1A5BF37EA9FA}"/>
              </a:ext>
            </a:extLst>
          </p:cNvPr>
          <p:cNvCxnSpPr/>
          <p:nvPr/>
        </p:nvCxnSpPr>
        <p:spPr>
          <a:xfrm flipH="1">
            <a:off x="5678864" y="2592437"/>
            <a:ext cx="10381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F3A586E-E7BD-4956-88A7-E3D70095592E}"/>
              </a:ext>
            </a:extLst>
          </p:cNvPr>
          <p:cNvCxnSpPr/>
          <p:nvPr/>
        </p:nvCxnSpPr>
        <p:spPr>
          <a:xfrm flipH="1">
            <a:off x="5678864" y="1573866"/>
            <a:ext cx="10381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F83C4767-D12C-42D2-A766-B6FA5C4B3D4D}"/>
              </a:ext>
            </a:extLst>
          </p:cNvPr>
          <p:cNvCxnSpPr/>
          <p:nvPr/>
        </p:nvCxnSpPr>
        <p:spPr>
          <a:xfrm>
            <a:off x="7963383" y="2423361"/>
            <a:ext cx="8218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D4A425A3-475C-4177-923B-6D6C6C56F31C}"/>
              </a:ext>
            </a:extLst>
          </p:cNvPr>
          <p:cNvCxnSpPr/>
          <p:nvPr/>
        </p:nvCxnSpPr>
        <p:spPr>
          <a:xfrm flipV="1">
            <a:off x="8785185" y="1369938"/>
            <a:ext cx="0" cy="1053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DC3CFFA-E665-4134-937C-1D5DF3A5F108}"/>
              </a:ext>
            </a:extLst>
          </p:cNvPr>
          <p:cNvCxnSpPr/>
          <p:nvPr/>
        </p:nvCxnSpPr>
        <p:spPr>
          <a:xfrm flipH="1">
            <a:off x="8503534" y="1369938"/>
            <a:ext cx="258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4A98F485-5365-4CCD-86A2-B498A152A02B}"/>
              </a:ext>
            </a:extLst>
          </p:cNvPr>
          <p:cNvCxnSpPr/>
          <p:nvPr/>
        </p:nvCxnSpPr>
        <p:spPr>
          <a:xfrm>
            <a:off x="7963383" y="3429000"/>
            <a:ext cx="8218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3A021E32-2058-4DC6-8D40-8BCF332C35F3}"/>
              </a:ext>
            </a:extLst>
          </p:cNvPr>
          <p:cNvCxnSpPr/>
          <p:nvPr/>
        </p:nvCxnSpPr>
        <p:spPr>
          <a:xfrm flipV="1">
            <a:off x="8785185" y="2592437"/>
            <a:ext cx="0" cy="836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93DFC72-4D1A-43D9-8D85-0D5BD508AFD0}"/>
              </a:ext>
            </a:extLst>
          </p:cNvPr>
          <p:cNvCxnSpPr/>
          <p:nvPr/>
        </p:nvCxnSpPr>
        <p:spPr>
          <a:xfrm flipH="1">
            <a:off x="8503534" y="2592437"/>
            <a:ext cx="281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F6097153-FA16-415F-A903-AB624A02FD1D}"/>
              </a:ext>
            </a:extLst>
          </p:cNvPr>
          <p:cNvCxnSpPr/>
          <p:nvPr/>
        </p:nvCxnSpPr>
        <p:spPr>
          <a:xfrm>
            <a:off x="7940233" y="5352327"/>
            <a:ext cx="8218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9BECB58B-4F94-447F-8D84-1B3E74648470}"/>
              </a:ext>
            </a:extLst>
          </p:cNvPr>
          <p:cNvCxnSpPr/>
          <p:nvPr/>
        </p:nvCxnSpPr>
        <p:spPr>
          <a:xfrm flipV="1">
            <a:off x="8762035" y="4515764"/>
            <a:ext cx="0" cy="836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02CA570-411F-4790-A122-7973AB5A09B2}"/>
              </a:ext>
            </a:extLst>
          </p:cNvPr>
          <p:cNvCxnSpPr/>
          <p:nvPr/>
        </p:nvCxnSpPr>
        <p:spPr>
          <a:xfrm flipH="1">
            <a:off x="8480384" y="4528976"/>
            <a:ext cx="281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D7C499D-7F1E-44F8-AF56-3DF4BC7C7CA1}"/>
              </a:ext>
            </a:extLst>
          </p:cNvPr>
          <p:cNvCxnSpPr>
            <a:cxnSpLocks/>
          </p:cNvCxnSpPr>
          <p:nvPr/>
        </p:nvCxnSpPr>
        <p:spPr>
          <a:xfrm>
            <a:off x="8069483" y="4391628"/>
            <a:ext cx="11555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4C8EAE6E-DEA4-42DB-906E-5D697DA37A92}"/>
              </a:ext>
            </a:extLst>
          </p:cNvPr>
          <p:cNvCxnSpPr/>
          <p:nvPr/>
        </p:nvCxnSpPr>
        <p:spPr>
          <a:xfrm flipV="1">
            <a:off x="9236597" y="1369938"/>
            <a:ext cx="0" cy="3016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D30258FD-4E09-4A63-807B-4A0F12EF4B8D}"/>
              </a:ext>
            </a:extLst>
          </p:cNvPr>
          <p:cNvCxnSpPr/>
          <p:nvPr/>
        </p:nvCxnSpPr>
        <p:spPr>
          <a:xfrm flipH="1">
            <a:off x="8762035" y="1369938"/>
            <a:ext cx="462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6139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5077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800000"/>
                </a:solidFill>
              </a:rPr>
              <a:t>7.15 Give the output for the following program(written in C syntax) using the four parameter passing methods discussed in Section 7.5..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DE9D38-D683-4B61-8DC0-81888EA61B77}"/>
              </a:ext>
            </a:extLst>
          </p:cNvPr>
          <p:cNvSpPr/>
          <p:nvPr/>
        </p:nvSpPr>
        <p:spPr>
          <a:xfrm>
            <a:off x="1080304" y="184280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#include &lt;</a:t>
            </a:r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stdio.h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&gt;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int </a:t>
            </a:r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i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=0;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void p(int x, int y)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{ 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 x += 1;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 </a:t>
            </a:r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i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 += 1;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 y += 1;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}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main()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{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 int a[2]={1,1};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 p(a[</a:t>
            </a:r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i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],a[</a:t>
            </a:r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i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]);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 </a:t>
            </a:r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printf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(“%d %d\</a:t>
            </a:r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n”,a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[0],a[1]);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 return 0;</a:t>
            </a:r>
            <a:endParaRPr lang="en-US" altLang="zh-CN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}</a:t>
            </a:r>
            <a:r>
              <a:rPr lang="en-US" altLang="zh-CN" dirty="0">
                <a:solidFill>
                  <a:srgbClr val="333333"/>
                </a:solidFill>
                <a:latin typeface="Helvetica" panose="020B0604020202020204" pitchFamily="34" charset="0"/>
              </a:rPr>
              <a:t> </a:t>
            </a:r>
            <a:endParaRPr lang="en-US" altLang="zh-CN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1F67A5A-4E0E-497A-A7FA-DA92FA812B85}"/>
              </a:ext>
            </a:extLst>
          </p:cNvPr>
          <p:cNvSpPr/>
          <p:nvPr/>
        </p:nvSpPr>
        <p:spPr>
          <a:xfrm>
            <a:off x="6119150" y="241373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By value:</a:t>
            </a:r>
          </a:p>
          <a:p>
            <a:r>
              <a:rPr lang="en-US" altLang="zh-CN" dirty="0"/>
              <a:t>1, 1</a:t>
            </a:r>
          </a:p>
          <a:p>
            <a:r>
              <a:rPr lang="en-US" altLang="zh-CN" dirty="0"/>
              <a:t>By reference:</a:t>
            </a:r>
          </a:p>
          <a:p>
            <a:r>
              <a:rPr lang="en-US" altLang="zh-CN" dirty="0"/>
              <a:t>3 ,1</a:t>
            </a:r>
          </a:p>
          <a:p>
            <a:r>
              <a:rPr lang="en-US" altLang="zh-CN" dirty="0"/>
              <a:t>By value-result :</a:t>
            </a:r>
          </a:p>
          <a:p>
            <a:r>
              <a:rPr lang="en-US" altLang="zh-CN" dirty="0"/>
              <a:t>2 ,1</a:t>
            </a:r>
          </a:p>
          <a:p>
            <a:r>
              <a:rPr lang="en-US" altLang="zh-CN" dirty="0"/>
              <a:t>By name:</a:t>
            </a:r>
          </a:p>
          <a:p>
            <a:r>
              <a:rPr lang="en-US" altLang="zh-CN" dirty="0"/>
              <a:t>2 ,2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47F2CFB-168F-400C-AA92-9C90DBAA8D84}"/>
              </a:ext>
            </a:extLst>
          </p:cNvPr>
          <p:cNvSpPr/>
          <p:nvPr/>
        </p:nvSpPr>
        <p:spPr>
          <a:xfrm>
            <a:off x="7176305" y="4838218"/>
            <a:ext cx="856526" cy="706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5DB3D0-4F9C-48A7-9EDA-C79CFE7FE442}"/>
              </a:ext>
            </a:extLst>
          </p:cNvPr>
          <p:cNvSpPr/>
          <p:nvPr/>
        </p:nvSpPr>
        <p:spPr>
          <a:xfrm>
            <a:off x="8032831" y="4838217"/>
            <a:ext cx="856526" cy="706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0152AA-BE4C-43FE-994F-0E0932947E5D}"/>
              </a:ext>
            </a:extLst>
          </p:cNvPr>
          <p:cNvSpPr txBox="1"/>
          <p:nvPr/>
        </p:nvSpPr>
        <p:spPr>
          <a:xfrm>
            <a:off x="7448115" y="56604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2493A1-E67C-4FD2-BDDF-993231721465}"/>
              </a:ext>
            </a:extLst>
          </p:cNvPr>
          <p:cNvSpPr txBox="1"/>
          <p:nvPr/>
        </p:nvSpPr>
        <p:spPr>
          <a:xfrm>
            <a:off x="8304641" y="56604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99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2.12 </a:t>
            </a:r>
            <a:r>
              <a:rPr lang="en-US" altLang="zh-CN" sz="2800" dirty="0" err="1">
                <a:solidFill>
                  <a:srgbClr val="800000"/>
                </a:solidFill>
              </a:rPr>
              <a:t>a.Use</a:t>
            </a:r>
            <a:r>
              <a:rPr lang="en-US" altLang="zh-CN" sz="2800" dirty="0">
                <a:solidFill>
                  <a:srgbClr val="800000"/>
                </a:solidFill>
              </a:rPr>
              <a:t> Thompson’s construction to convert the regular 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expression </a:t>
            </a:r>
            <a:r>
              <a:rPr lang="en-US" altLang="zh-CN" sz="2800" dirty="0">
                <a:solidFill>
                  <a:srgbClr val="00B050"/>
                </a:solidFill>
              </a:rPr>
              <a:t>(</a:t>
            </a:r>
            <a:r>
              <a:rPr lang="en-US" altLang="zh-CN" sz="2800" dirty="0" err="1">
                <a:solidFill>
                  <a:srgbClr val="00B050"/>
                </a:solidFill>
              </a:rPr>
              <a:t>a|b</a:t>
            </a:r>
            <a:r>
              <a:rPr lang="en-US" altLang="zh-CN" sz="2800" dirty="0">
                <a:solidFill>
                  <a:srgbClr val="00B050"/>
                </a:solidFill>
              </a:rPr>
              <a:t>)*</a:t>
            </a:r>
            <a:r>
              <a:rPr lang="en-US" altLang="zh-CN" sz="2800" dirty="0">
                <a:solidFill>
                  <a:srgbClr val="800000"/>
                </a:solidFill>
              </a:rPr>
              <a:t>a</a:t>
            </a:r>
            <a:r>
              <a:rPr lang="en-US" altLang="zh-CN" sz="2800" dirty="0">
                <a:solidFill>
                  <a:srgbClr val="00B0F0"/>
                </a:solidFill>
              </a:rPr>
              <a:t>(</a:t>
            </a:r>
            <a:r>
              <a:rPr lang="en-US" altLang="zh-CN" sz="2800" dirty="0" err="1">
                <a:solidFill>
                  <a:srgbClr val="00B0F0"/>
                </a:solidFill>
              </a:rPr>
              <a:t>a|b|ε</a:t>
            </a:r>
            <a:r>
              <a:rPr lang="en-US" altLang="zh-CN" sz="2800" dirty="0">
                <a:solidFill>
                  <a:srgbClr val="00B0F0"/>
                </a:solidFill>
              </a:rPr>
              <a:t>) </a:t>
            </a:r>
            <a:r>
              <a:rPr lang="en-US" altLang="zh-CN" sz="2800" dirty="0">
                <a:solidFill>
                  <a:srgbClr val="800000"/>
                </a:solidFill>
              </a:rPr>
              <a:t>into an NFA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F7D2A5-9A97-43D0-928D-6149AACF7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" y="1498099"/>
            <a:ext cx="8580120" cy="5096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128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2.12 </a:t>
            </a:r>
            <a:r>
              <a:rPr lang="en-US" altLang="zh-CN" sz="2800" dirty="0" err="1">
                <a:solidFill>
                  <a:srgbClr val="800000"/>
                </a:solidFill>
              </a:rPr>
              <a:t>b.Convert</a:t>
            </a:r>
            <a:r>
              <a:rPr lang="en-US" altLang="zh-CN" sz="2800" dirty="0">
                <a:solidFill>
                  <a:srgbClr val="800000"/>
                </a:solidFill>
              </a:rPr>
              <a:t> the NFA of  part (a) into a DFA using the subset 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construction.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6FB1E0C-E8C3-4D26-A367-7D02FE278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12" y="1025881"/>
            <a:ext cx="6278187" cy="3729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9" name="表格 59">
            <a:extLst>
              <a:ext uri="{FF2B5EF4-FFF2-40B4-BE49-F238E27FC236}">
                <a16:creationId xmlns:a16="http://schemas.microsoft.com/office/drawing/2014/main" id="{507D2EF7-D902-4C4D-966F-5DE82E88F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06731"/>
              </p:ext>
            </p:extLst>
          </p:nvPr>
        </p:nvGraphicFramePr>
        <p:xfrm>
          <a:off x="398828" y="2628238"/>
          <a:ext cx="6461760" cy="4119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5440">
                  <a:extLst>
                    <a:ext uri="{9D8B030D-6E8A-4147-A177-3AD203B41FA5}">
                      <a16:colId xmlns:a16="http://schemas.microsoft.com/office/drawing/2014/main" val="1052034003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438066178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422108463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028577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0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0,1,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dirty="0"/>
                        <a:t>,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4</a:t>
                      </a:r>
                      <a:r>
                        <a:rPr lang="en-US" altLang="zh-CN" dirty="0"/>
                        <a:t>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3,6,7,1,2,4,8,9,10,11,12,15,16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5,6,7,1,2,4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68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3,8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3,6,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altLang="zh-CN" dirty="0"/>
                        <a:t>,1,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dirty="0"/>
                        <a:t>,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4</a:t>
                      </a:r>
                      <a:r>
                        <a:rPr lang="en-US" altLang="zh-CN" dirty="0"/>
                        <a:t>,8,9,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altLang="zh-CN" dirty="0"/>
                        <a:t>,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11</a:t>
                      </a:r>
                      <a:r>
                        <a:rPr lang="en-US" altLang="zh-CN" dirty="0"/>
                        <a:t>,12,15,16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3,6,7,1,2,4,8,9,10,11,12,13,15,16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5,6,7,1,2,4,14,</a:t>
                      </a:r>
                    </a:p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62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5,6,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altLang="zh-CN" dirty="0"/>
                        <a:t>,1,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dirty="0"/>
                        <a:t>,4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3,6,7,1,2,4,8,9,10,11,12,15,16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5,6,7,1,2,4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628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3,8,13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3,6,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altLang="zh-CN" dirty="0"/>
                        <a:t>,1,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dirty="0"/>
                        <a:t>,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4</a:t>
                      </a:r>
                      <a:r>
                        <a:rPr lang="en-US" altLang="zh-CN" dirty="0"/>
                        <a:t>,8,9,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altLang="zh-CN" dirty="0"/>
                        <a:t>,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11</a:t>
                      </a:r>
                      <a:r>
                        <a:rPr lang="en-US" altLang="zh-CN" dirty="0"/>
                        <a:t>,12,13,15,16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3,6,7,1,2,4,8,9,10,11,12,13,15,16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5,6,7,1,2,4,14,</a:t>
                      </a:r>
                    </a:p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686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5,14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5,6,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altLang="zh-CN" dirty="0"/>
                        <a:t>,1,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dirty="0"/>
                        <a:t>,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4</a:t>
                      </a:r>
                      <a:r>
                        <a:rPr lang="en-US" altLang="zh-CN" dirty="0"/>
                        <a:t>,14,</a:t>
                      </a:r>
                    </a:p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3,6,7,1,2,4,8,9,10,11,12,15,16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5,6,7,1,2,4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190468"/>
                  </a:ext>
                </a:extLst>
              </a:tr>
            </a:tbl>
          </a:graphicData>
        </a:graphic>
      </p:graphicFrame>
      <p:sp>
        <p:nvSpPr>
          <p:cNvPr id="61" name="Rectangle 8">
            <a:extLst>
              <a:ext uri="{FF2B5EF4-FFF2-40B4-BE49-F238E27FC236}">
                <a16:creationId xmlns:a16="http://schemas.microsoft.com/office/drawing/2014/main" id="{1F92EE85-DD2F-467F-BA78-FDA73F866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364" y="2591742"/>
            <a:ext cx="1502993" cy="341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>
              <a:defRPr/>
            </a:pPr>
            <a:r>
              <a:rPr kumimoji="1" lang="en-US" altLang="zh-CN" sz="2000" dirty="0">
                <a:latin typeface="Times New Roman" charset="0"/>
                <a:ea typeface="宋体" charset="0"/>
                <a:cs typeface="宋体" charset="0"/>
              </a:rPr>
              <a:t>s</a:t>
            </a:r>
          </a:p>
          <a:p>
            <a:pPr algn="just">
              <a:defRPr/>
            </a:pPr>
            <a:endParaRPr kumimoji="1" lang="en-US" altLang="zh-CN" sz="2000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62" name="Rectangle 11">
            <a:extLst>
              <a:ext uri="{FF2B5EF4-FFF2-40B4-BE49-F238E27FC236}">
                <a16:creationId xmlns:a16="http://schemas.microsoft.com/office/drawing/2014/main" id="{1CC7E83B-5507-4E64-BFAF-DB4F835B2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8162" y="2628238"/>
            <a:ext cx="1499465" cy="341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000" dirty="0">
                <a:latin typeface="Times New Roman" panose="02020603050405020304" pitchFamily="18" charset="0"/>
              </a:rPr>
              <a:t>S’</a:t>
            </a:r>
          </a:p>
          <a:p>
            <a:pPr algn="just"/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63" name="Rectangle 14">
            <a:extLst>
              <a:ext uri="{FF2B5EF4-FFF2-40B4-BE49-F238E27FC236}">
                <a16:creationId xmlns:a16="http://schemas.microsoft.com/office/drawing/2014/main" id="{9670B7A3-50D5-469B-B2CB-DC37CD492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421" y="2611424"/>
            <a:ext cx="1502993" cy="341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>
              <a:defRPr/>
            </a:pPr>
            <a:r>
              <a:rPr kumimoji="1" lang="en-US" altLang="zh-CN" sz="2000" dirty="0" err="1">
                <a:latin typeface="Times New Roman" charset="0"/>
                <a:ea typeface="宋体" charset="0"/>
                <a:cs typeface="宋体" charset="0"/>
              </a:rPr>
              <a:t>S</a:t>
            </a:r>
            <a:r>
              <a:rPr kumimoji="1" lang="en-US" altLang="zh-CN" sz="2000" dirty="0" err="1">
                <a:latin typeface="Times New Roman" charset="0"/>
                <a:ea typeface="宋体" charset="0"/>
                <a:cs typeface="宋体" charset="0"/>
                <a:sym typeface="Symbol" charset="0"/>
              </a:rPr>
              <a:t></a:t>
            </a:r>
            <a:r>
              <a:rPr kumimoji="1" lang="en-US" altLang="zh-CN" sz="2000" baseline="-30000" dirty="0" err="1">
                <a:latin typeface="Times New Roman" charset="0"/>
                <a:ea typeface="宋体" charset="0"/>
                <a:cs typeface="宋体" charset="0"/>
              </a:rPr>
              <a:t>a</a:t>
            </a:r>
            <a:endParaRPr kumimoji="1" lang="en-US" altLang="zh-CN" sz="2000" dirty="0">
              <a:latin typeface="Times New Roman" charset="0"/>
              <a:ea typeface="宋体" charset="0"/>
              <a:cs typeface="宋体" charset="0"/>
              <a:sym typeface="Symbol" charset="0"/>
            </a:endParaRPr>
          </a:p>
          <a:p>
            <a:pPr algn="just">
              <a:defRPr/>
            </a:pPr>
            <a:endParaRPr kumimoji="1" lang="en-US" altLang="zh-CN" sz="2000" dirty="0">
              <a:latin typeface="Times New Roman" charset="0"/>
              <a:ea typeface="宋体" charset="0"/>
              <a:cs typeface="宋体" charset="0"/>
              <a:sym typeface="Symbol" charset="0"/>
            </a:endParaRPr>
          </a:p>
        </p:txBody>
      </p:sp>
      <p:sp>
        <p:nvSpPr>
          <p:cNvPr id="64" name="Rectangle 17">
            <a:extLst>
              <a:ext uri="{FF2B5EF4-FFF2-40B4-BE49-F238E27FC236}">
                <a16:creationId xmlns:a16="http://schemas.microsoft.com/office/drawing/2014/main" id="{8D140B4B-837C-43A9-93AF-21B4A7EEA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2964" y="2588843"/>
            <a:ext cx="1499465" cy="341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>
              <a:defRPr/>
            </a:pPr>
            <a:r>
              <a:rPr kumimoji="1" lang="en-US" altLang="zh-CN" sz="2000" dirty="0" err="1">
                <a:latin typeface="Times New Roman" charset="0"/>
                <a:ea typeface="宋体" charset="0"/>
                <a:cs typeface="宋体" charset="0"/>
              </a:rPr>
              <a:t>S</a:t>
            </a:r>
            <a:r>
              <a:rPr kumimoji="1" lang="en-US" altLang="zh-CN" sz="2000" dirty="0" err="1">
                <a:latin typeface="Times New Roman" charset="0"/>
                <a:ea typeface="宋体" charset="0"/>
                <a:cs typeface="宋体" charset="0"/>
                <a:sym typeface="Symbol" charset="0"/>
              </a:rPr>
              <a:t></a:t>
            </a:r>
            <a:r>
              <a:rPr kumimoji="1" lang="en-US" altLang="zh-CN" sz="2000" baseline="-30000" dirty="0" err="1">
                <a:latin typeface="Times New Roman" charset="0"/>
                <a:ea typeface="宋体" charset="0"/>
                <a:cs typeface="宋体" charset="0"/>
              </a:rPr>
              <a:t>b</a:t>
            </a:r>
            <a:endParaRPr kumimoji="1" lang="en-US" altLang="zh-CN" sz="2000" dirty="0">
              <a:latin typeface="Times New Roman" charset="0"/>
              <a:ea typeface="宋体" charset="0"/>
              <a:cs typeface="宋体" charset="0"/>
              <a:sym typeface="Symbol" charset="0"/>
            </a:endParaRPr>
          </a:p>
          <a:p>
            <a:pPr algn="just">
              <a:defRPr/>
            </a:pPr>
            <a:endParaRPr kumimoji="1" lang="en-US" altLang="zh-CN" sz="2000" dirty="0">
              <a:latin typeface="Times New Roman" charset="0"/>
              <a:ea typeface="宋体" charset="0"/>
              <a:cs typeface="宋体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97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2.12 </a:t>
            </a:r>
            <a:r>
              <a:rPr lang="en-US" altLang="zh-CN" sz="2800" dirty="0" err="1">
                <a:solidFill>
                  <a:srgbClr val="800000"/>
                </a:solidFill>
              </a:rPr>
              <a:t>b.Convert</a:t>
            </a:r>
            <a:r>
              <a:rPr lang="en-US" altLang="zh-CN" sz="2800" dirty="0">
                <a:solidFill>
                  <a:srgbClr val="800000"/>
                </a:solidFill>
              </a:rPr>
              <a:t> the NFA of  part (a) into a DFA using the subset 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800000"/>
                </a:solidFill>
              </a:rPr>
              <a:t>construction.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10BE352-5D70-45CC-BA18-03083CAFA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320" y="1309658"/>
            <a:ext cx="7548880" cy="5090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D0D36402-01AE-42FF-A0D4-79C1731A3E16}"/>
              </a:ext>
            </a:extLst>
          </p:cNvPr>
          <p:cNvSpPr/>
          <p:nvPr/>
        </p:nvSpPr>
        <p:spPr>
          <a:xfrm>
            <a:off x="4876800" y="1737360"/>
            <a:ext cx="1513840" cy="145288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7B6A51-C57C-41B8-B475-4988030E8246}"/>
              </a:ext>
            </a:extLst>
          </p:cNvPr>
          <p:cNvSpPr txBox="1"/>
          <p:nvPr/>
        </p:nvSpPr>
        <p:spPr>
          <a:xfrm>
            <a:off x="5353835" y="2810684"/>
            <a:ext cx="55976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15,16</a:t>
            </a:r>
            <a:endParaRPr lang="zh-CN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CD4CBD-6A4D-4B8D-9DB3-51992CB72AC0}"/>
              </a:ext>
            </a:extLst>
          </p:cNvPr>
          <p:cNvSpPr txBox="1"/>
          <p:nvPr/>
        </p:nvSpPr>
        <p:spPr>
          <a:xfrm>
            <a:off x="7763016" y="2997518"/>
            <a:ext cx="10182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12            15</a:t>
            </a:r>
            <a:endParaRPr lang="zh-CN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85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椭圆 89">
            <a:extLst>
              <a:ext uri="{FF2B5EF4-FFF2-40B4-BE49-F238E27FC236}">
                <a16:creationId xmlns:a16="http://schemas.microsoft.com/office/drawing/2014/main" id="{1A644F1F-11C6-4A07-AA9F-BD1BD0696626}"/>
              </a:ext>
            </a:extLst>
          </p:cNvPr>
          <p:cNvSpPr/>
          <p:nvPr/>
        </p:nvSpPr>
        <p:spPr>
          <a:xfrm>
            <a:off x="10202379" y="4698577"/>
            <a:ext cx="659640" cy="68475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 err="1">
                <a:solidFill>
                  <a:srgbClr val="800000"/>
                </a:solidFill>
              </a:rPr>
              <a:t>Quzz</a:t>
            </a:r>
            <a:r>
              <a:rPr lang="en-US" altLang="zh-CN" sz="2800" dirty="0">
                <a:solidFill>
                  <a:srgbClr val="800000"/>
                </a:solidFill>
              </a:rPr>
              <a:t> One  Construct the NFA for the following regular expression, then convert it to a minimum-state DFA.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0666771-661B-4BD8-A2DF-9D12B037155C}"/>
              </a:ext>
            </a:extLst>
          </p:cNvPr>
          <p:cNvSpPr/>
          <p:nvPr/>
        </p:nvSpPr>
        <p:spPr>
          <a:xfrm>
            <a:off x="1837533" y="1527294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(</a:t>
            </a:r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a|b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)*</a:t>
            </a:r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ba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(ab)*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26DE414-153B-422B-990E-2B6123DFECA2}"/>
              </a:ext>
            </a:extLst>
          </p:cNvPr>
          <p:cNvSpPr/>
          <p:nvPr/>
        </p:nvSpPr>
        <p:spPr>
          <a:xfrm>
            <a:off x="650240" y="3196058"/>
            <a:ext cx="474562" cy="465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5573206-7995-459B-948B-24E5A64D30F9}"/>
              </a:ext>
            </a:extLst>
          </p:cNvPr>
          <p:cNvSpPr/>
          <p:nvPr/>
        </p:nvSpPr>
        <p:spPr>
          <a:xfrm>
            <a:off x="1503796" y="3196057"/>
            <a:ext cx="474562" cy="465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7492E5E-1CCD-4381-ADC2-5C72E21F8D11}"/>
              </a:ext>
            </a:extLst>
          </p:cNvPr>
          <p:cNvSpPr/>
          <p:nvPr/>
        </p:nvSpPr>
        <p:spPr>
          <a:xfrm>
            <a:off x="2167037" y="2730176"/>
            <a:ext cx="474562" cy="465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31276B8-6B19-46EF-9072-5AC02059B4C4}"/>
              </a:ext>
            </a:extLst>
          </p:cNvPr>
          <p:cNvSpPr/>
          <p:nvPr/>
        </p:nvSpPr>
        <p:spPr>
          <a:xfrm>
            <a:off x="2166124" y="3796666"/>
            <a:ext cx="474562" cy="465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0B5D9CE-D758-4C8C-9FFB-5919299A2920}"/>
              </a:ext>
            </a:extLst>
          </p:cNvPr>
          <p:cNvSpPr/>
          <p:nvPr/>
        </p:nvSpPr>
        <p:spPr>
          <a:xfrm>
            <a:off x="3020593" y="2730175"/>
            <a:ext cx="474562" cy="465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E15BDFD-299C-4ADC-BB87-DFF50D8016D4}"/>
              </a:ext>
            </a:extLst>
          </p:cNvPr>
          <p:cNvSpPr/>
          <p:nvPr/>
        </p:nvSpPr>
        <p:spPr>
          <a:xfrm>
            <a:off x="3020593" y="3799557"/>
            <a:ext cx="474562" cy="465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699119-7FFB-4027-AB6E-770D55CC9266}"/>
              </a:ext>
            </a:extLst>
          </p:cNvPr>
          <p:cNvSpPr/>
          <p:nvPr/>
        </p:nvSpPr>
        <p:spPr>
          <a:xfrm>
            <a:off x="3683834" y="3196057"/>
            <a:ext cx="474562" cy="465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7988590-4DC3-4B2A-B00E-2B641D48A23F}"/>
              </a:ext>
            </a:extLst>
          </p:cNvPr>
          <p:cNvSpPr/>
          <p:nvPr/>
        </p:nvSpPr>
        <p:spPr>
          <a:xfrm>
            <a:off x="4619315" y="3196057"/>
            <a:ext cx="474562" cy="465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DBED253-F897-4B98-9F0A-C7599229C0ED}"/>
              </a:ext>
            </a:extLst>
          </p:cNvPr>
          <p:cNvCxnSpPr>
            <a:stCxn id="3" idx="6"/>
            <a:endCxn id="5" idx="2"/>
          </p:cNvCxnSpPr>
          <p:nvPr/>
        </p:nvCxnSpPr>
        <p:spPr>
          <a:xfrm flipV="1">
            <a:off x="1124802" y="3428998"/>
            <a:ext cx="3789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14E2B3A-A701-4CA6-93C5-BBD0974C11B3}"/>
              </a:ext>
            </a:extLst>
          </p:cNvPr>
          <p:cNvCxnSpPr>
            <a:endCxn id="3" idx="2"/>
          </p:cNvCxnSpPr>
          <p:nvPr/>
        </p:nvCxnSpPr>
        <p:spPr>
          <a:xfrm flipV="1">
            <a:off x="393539" y="3428999"/>
            <a:ext cx="2567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FF122A3-894B-4A31-96E4-D592DB83E16D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1741077" y="2963117"/>
            <a:ext cx="425960" cy="23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E29169A-17ED-47E9-901B-763D21BA0A3A}"/>
              </a:ext>
            </a:extLst>
          </p:cNvPr>
          <p:cNvCxnSpPr>
            <a:cxnSpLocks/>
          </p:cNvCxnSpPr>
          <p:nvPr/>
        </p:nvCxnSpPr>
        <p:spPr>
          <a:xfrm flipV="1">
            <a:off x="2572101" y="2963115"/>
            <a:ext cx="517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1C7CA0C-C95B-4D67-B979-9BDD81ADE9D8}"/>
              </a:ext>
            </a:extLst>
          </p:cNvPr>
          <p:cNvCxnSpPr>
            <a:stCxn id="5" idx="4"/>
            <a:endCxn id="7" idx="2"/>
          </p:cNvCxnSpPr>
          <p:nvPr/>
        </p:nvCxnSpPr>
        <p:spPr>
          <a:xfrm>
            <a:off x="1741077" y="3661938"/>
            <a:ext cx="425047" cy="36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9278452-8926-47A4-9A3C-40237ABAAB99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2640686" y="4029607"/>
            <a:ext cx="379907" cy="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4B4D6D8-495C-48D2-8FB6-D8DC4A9E7DEB}"/>
              </a:ext>
            </a:extLst>
          </p:cNvPr>
          <p:cNvCxnSpPr>
            <a:stCxn id="9" idx="6"/>
            <a:endCxn id="10" idx="3"/>
          </p:cNvCxnSpPr>
          <p:nvPr/>
        </p:nvCxnSpPr>
        <p:spPr>
          <a:xfrm flipV="1">
            <a:off x="3495155" y="3593711"/>
            <a:ext cx="258177" cy="43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FDA2ED9-8C67-4EBE-BF4C-285889BDA61D}"/>
              </a:ext>
            </a:extLst>
          </p:cNvPr>
          <p:cNvCxnSpPr>
            <a:stCxn id="8" idx="6"/>
            <a:endCxn id="10" idx="1"/>
          </p:cNvCxnSpPr>
          <p:nvPr/>
        </p:nvCxnSpPr>
        <p:spPr>
          <a:xfrm>
            <a:off x="3495155" y="2963116"/>
            <a:ext cx="258177" cy="30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47856CF-8CD6-409D-9F5E-6CFBA4A358D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158396" y="3428998"/>
            <a:ext cx="460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1DE78D96-53F0-4FFE-988F-C4CE55B04ACA}"/>
              </a:ext>
            </a:extLst>
          </p:cNvPr>
          <p:cNvCxnSpPr>
            <a:stCxn id="10" idx="0"/>
            <a:endCxn id="5" idx="1"/>
          </p:cNvCxnSpPr>
          <p:nvPr/>
        </p:nvCxnSpPr>
        <p:spPr>
          <a:xfrm rot="16200000" flipH="1" flipV="1">
            <a:off x="2713091" y="2056259"/>
            <a:ext cx="68227" cy="2347821"/>
          </a:xfrm>
          <a:prstGeom prst="curvedConnector3">
            <a:avLst>
              <a:gd name="adj1" fmla="val -13529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2A646781-71E5-408D-AEBB-9B1918C68494}"/>
              </a:ext>
            </a:extLst>
          </p:cNvPr>
          <p:cNvSpPr/>
          <p:nvPr/>
        </p:nvSpPr>
        <p:spPr>
          <a:xfrm>
            <a:off x="914400" y="3566639"/>
            <a:ext cx="3973872" cy="1449386"/>
          </a:xfrm>
          <a:custGeom>
            <a:avLst/>
            <a:gdLst>
              <a:gd name="connsiteX0" fmla="*/ 0 w 3973872"/>
              <a:gd name="connsiteY0" fmla="*/ 67812 h 1449386"/>
              <a:gd name="connsiteX1" fmla="*/ 1122744 w 3973872"/>
              <a:gd name="connsiteY1" fmla="*/ 1329452 h 1449386"/>
              <a:gd name="connsiteX2" fmla="*/ 3264061 w 3973872"/>
              <a:gd name="connsiteY2" fmla="*/ 1260004 h 1449386"/>
              <a:gd name="connsiteX3" fmla="*/ 3923818 w 3973872"/>
              <a:gd name="connsiteY3" fmla="*/ 114110 h 1449386"/>
              <a:gd name="connsiteX4" fmla="*/ 3877519 w 3973872"/>
              <a:gd name="connsiteY4" fmla="*/ 102536 h 144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3872" h="1449386">
                <a:moveTo>
                  <a:pt x="0" y="67812"/>
                </a:moveTo>
                <a:cubicBezTo>
                  <a:pt x="289367" y="599282"/>
                  <a:pt x="578734" y="1130753"/>
                  <a:pt x="1122744" y="1329452"/>
                </a:cubicBezTo>
                <a:cubicBezTo>
                  <a:pt x="1666754" y="1528151"/>
                  <a:pt x="2797215" y="1462561"/>
                  <a:pt x="3264061" y="1260004"/>
                </a:cubicBezTo>
                <a:cubicBezTo>
                  <a:pt x="3730907" y="1057447"/>
                  <a:pt x="3821575" y="307021"/>
                  <a:pt x="3923818" y="114110"/>
                </a:cubicBezTo>
                <a:cubicBezTo>
                  <a:pt x="4026061" y="-78801"/>
                  <a:pt x="3951790" y="11867"/>
                  <a:pt x="3877519" y="1025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FF5D2B1-5DAB-4213-B992-36AE3EA07D75}"/>
              </a:ext>
            </a:extLst>
          </p:cNvPr>
          <p:cNvSpPr/>
          <p:nvPr/>
        </p:nvSpPr>
        <p:spPr>
          <a:xfrm>
            <a:off x="1218454" y="3128487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</a:rPr>
              <a:t>ε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096E02C-E273-431A-BB90-A87B73A91312}"/>
              </a:ext>
            </a:extLst>
          </p:cNvPr>
          <p:cNvSpPr/>
          <p:nvPr/>
        </p:nvSpPr>
        <p:spPr>
          <a:xfrm>
            <a:off x="1809972" y="3504600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</a:rPr>
              <a:t>ε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DF5F264-CDB8-4600-B67D-7EBDD57D9DE7}"/>
              </a:ext>
            </a:extLst>
          </p:cNvPr>
          <p:cNvSpPr/>
          <p:nvPr/>
        </p:nvSpPr>
        <p:spPr>
          <a:xfrm>
            <a:off x="1796404" y="2871803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</a:rPr>
              <a:t>ε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38D828F-BB4E-478C-8F6D-CDC428CF991A}"/>
              </a:ext>
            </a:extLst>
          </p:cNvPr>
          <p:cNvSpPr/>
          <p:nvPr/>
        </p:nvSpPr>
        <p:spPr>
          <a:xfrm>
            <a:off x="2730306" y="4696549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</a:rPr>
              <a:t>ε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B7ED9A9-A6A1-40DA-91AE-1D96CC77AFC8}"/>
              </a:ext>
            </a:extLst>
          </p:cNvPr>
          <p:cNvSpPr/>
          <p:nvPr/>
        </p:nvSpPr>
        <p:spPr>
          <a:xfrm>
            <a:off x="2651348" y="1999816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</a:rPr>
              <a:t>ε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8A7B84E-7AF7-4AA8-969A-A18468336663}"/>
              </a:ext>
            </a:extLst>
          </p:cNvPr>
          <p:cNvSpPr/>
          <p:nvPr/>
        </p:nvSpPr>
        <p:spPr>
          <a:xfrm>
            <a:off x="3491277" y="2943821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</a:rPr>
              <a:t>ε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70B4040-1564-4032-ADDA-2D910D1E789F}"/>
              </a:ext>
            </a:extLst>
          </p:cNvPr>
          <p:cNvSpPr/>
          <p:nvPr/>
        </p:nvSpPr>
        <p:spPr>
          <a:xfrm>
            <a:off x="3478229" y="3565035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</a:rPr>
              <a:t>ε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1508E2A-6EE2-45D8-B790-FDAE1D82C57F}"/>
              </a:ext>
            </a:extLst>
          </p:cNvPr>
          <p:cNvSpPr/>
          <p:nvPr/>
        </p:nvSpPr>
        <p:spPr>
          <a:xfrm>
            <a:off x="4194035" y="3150195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</a:rPr>
              <a:t>ε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BDD4989-EF50-4B27-8404-09A6DA111CD6}"/>
              </a:ext>
            </a:extLst>
          </p:cNvPr>
          <p:cNvSpPr txBox="1"/>
          <p:nvPr/>
        </p:nvSpPr>
        <p:spPr>
          <a:xfrm>
            <a:off x="2692022" y="27443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C165A58-D694-4E00-BE8B-0C7F9F762395}"/>
              </a:ext>
            </a:extLst>
          </p:cNvPr>
          <p:cNvSpPr txBox="1"/>
          <p:nvPr/>
        </p:nvSpPr>
        <p:spPr>
          <a:xfrm>
            <a:off x="2747204" y="40296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FA20B3B8-BAB8-46A4-BD31-78B84A0C8B8B}"/>
              </a:ext>
            </a:extLst>
          </p:cNvPr>
          <p:cNvSpPr/>
          <p:nvPr/>
        </p:nvSpPr>
        <p:spPr>
          <a:xfrm>
            <a:off x="5407450" y="3196057"/>
            <a:ext cx="474562" cy="465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BFA7347F-2E81-4A97-BFD2-C32834F93A04}"/>
              </a:ext>
            </a:extLst>
          </p:cNvPr>
          <p:cNvSpPr/>
          <p:nvPr/>
        </p:nvSpPr>
        <p:spPr>
          <a:xfrm>
            <a:off x="6295887" y="3187372"/>
            <a:ext cx="474562" cy="465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22B1E804-2321-4F1A-9616-743700A4E6BE}"/>
              </a:ext>
            </a:extLst>
          </p:cNvPr>
          <p:cNvSpPr/>
          <p:nvPr/>
        </p:nvSpPr>
        <p:spPr>
          <a:xfrm>
            <a:off x="7257221" y="3243400"/>
            <a:ext cx="555690" cy="465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4F69BD5-B0EA-4FEA-A1DC-A3498CD5947F}"/>
              </a:ext>
            </a:extLst>
          </p:cNvPr>
          <p:cNvCxnSpPr>
            <a:cxnSpLocks/>
          </p:cNvCxnSpPr>
          <p:nvPr/>
        </p:nvCxnSpPr>
        <p:spPr>
          <a:xfrm>
            <a:off x="5093877" y="3420313"/>
            <a:ext cx="452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9447493-D2DC-4A2B-A3F9-3183028C92A6}"/>
              </a:ext>
            </a:extLst>
          </p:cNvPr>
          <p:cNvCxnSpPr>
            <a:stCxn id="60" idx="6"/>
            <a:endCxn id="61" idx="2"/>
          </p:cNvCxnSpPr>
          <p:nvPr/>
        </p:nvCxnSpPr>
        <p:spPr>
          <a:xfrm flipV="1">
            <a:off x="5882012" y="3420313"/>
            <a:ext cx="413875" cy="8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98C6728-1597-40D5-B880-4313CFDDC636}"/>
              </a:ext>
            </a:extLst>
          </p:cNvPr>
          <p:cNvCxnSpPr>
            <a:stCxn id="61" idx="6"/>
            <a:endCxn id="62" idx="2"/>
          </p:cNvCxnSpPr>
          <p:nvPr/>
        </p:nvCxnSpPr>
        <p:spPr>
          <a:xfrm>
            <a:off x="6770449" y="3420313"/>
            <a:ext cx="486772" cy="5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26D7DABF-3AEB-4C3D-95E3-E8D5A983F3DB}"/>
              </a:ext>
            </a:extLst>
          </p:cNvPr>
          <p:cNvSpPr/>
          <p:nvPr/>
        </p:nvSpPr>
        <p:spPr>
          <a:xfrm>
            <a:off x="5092297" y="3168111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</a:rPr>
              <a:t>ε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910ABF3-4BC2-4F6E-A73D-43F4863706E4}"/>
              </a:ext>
            </a:extLst>
          </p:cNvPr>
          <p:cNvSpPr txBox="1"/>
          <p:nvPr/>
        </p:nvSpPr>
        <p:spPr>
          <a:xfrm>
            <a:off x="6016228" y="34483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E2AC0C4-4531-4680-91C8-0418ADC8C7BF}"/>
              </a:ext>
            </a:extLst>
          </p:cNvPr>
          <p:cNvSpPr/>
          <p:nvPr/>
        </p:nvSpPr>
        <p:spPr>
          <a:xfrm>
            <a:off x="6889507" y="3135268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</a:rPr>
              <a:t>ε</a:t>
            </a:r>
            <a:endParaRPr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6FA7A001-FFD0-419B-AFE6-EE422F6FEB5C}"/>
              </a:ext>
            </a:extLst>
          </p:cNvPr>
          <p:cNvSpPr/>
          <p:nvPr/>
        </p:nvSpPr>
        <p:spPr>
          <a:xfrm>
            <a:off x="8207874" y="3230992"/>
            <a:ext cx="555690" cy="465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834E6F09-32E9-4C29-AF11-36FB802CC145}"/>
              </a:ext>
            </a:extLst>
          </p:cNvPr>
          <p:cNvSpPr/>
          <p:nvPr/>
        </p:nvSpPr>
        <p:spPr>
          <a:xfrm>
            <a:off x="5998768" y="4700735"/>
            <a:ext cx="555690" cy="465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740E465-7CB8-49E5-8B50-6D045581AA9B}"/>
              </a:ext>
            </a:extLst>
          </p:cNvPr>
          <p:cNvCxnSpPr>
            <a:stCxn id="62" idx="6"/>
            <a:endCxn id="72" idx="2"/>
          </p:cNvCxnSpPr>
          <p:nvPr/>
        </p:nvCxnSpPr>
        <p:spPr>
          <a:xfrm flipV="1">
            <a:off x="7812911" y="3463933"/>
            <a:ext cx="394963" cy="12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87EE141A-69D7-478F-A4BC-106C912AB763}"/>
              </a:ext>
            </a:extLst>
          </p:cNvPr>
          <p:cNvSpPr txBox="1"/>
          <p:nvPr/>
        </p:nvSpPr>
        <p:spPr>
          <a:xfrm>
            <a:off x="7872402" y="3313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B07095C-0F25-477E-B133-A28A55036023}"/>
              </a:ext>
            </a:extLst>
          </p:cNvPr>
          <p:cNvSpPr/>
          <p:nvPr/>
        </p:nvSpPr>
        <p:spPr>
          <a:xfrm>
            <a:off x="9905266" y="4680806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</a:rPr>
              <a:t>ε</a:t>
            </a:r>
            <a:endParaRPr lang="zh-CN" altLang="en-US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C2A5D3B-661D-4976-9121-E7BBC64BEC7E}"/>
              </a:ext>
            </a:extLst>
          </p:cNvPr>
          <p:cNvSpPr/>
          <p:nvPr/>
        </p:nvSpPr>
        <p:spPr>
          <a:xfrm>
            <a:off x="6735990" y="4817198"/>
            <a:ext cx="555690" cy="465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507F6072-6648-4CFD-A838-45132CD05513}"/>
              </a:ext>
            </a:extLst>
          </p:cNvPr>
          <p:cNvSpPr/>
          <p:nvPr/>
        </p:nvSpPr>
        <p:spPr>
          <a:xfrm>
            <a:off x="7648714" y="4878943"/>
            <a:ext cx="555690" cy="465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A632DBB2-2623-41A0-AFF2-150FD27DB2CE}"/>
              </a:ext>
            </a:extLst>
          </p:cNvPr>
          <p:cNvSpPr/>
          <p:nvPr/>
        </p:nvSpPr>
        <p:spPr>
          <a:xfrm>
            <a:off x="9320363" y="4817198"/>
            <a:ext cx="555690" cy="465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96185B28-D932-4BC8-814C-2585A5151D7A}"/>
              </a:ext>
            </a:extLst>
          </p:cNvPr>
          <p:cNvSpPr/>
          <p:nvPr/>
        </p:nvSpPr>
        <p:spPr>
          <a:xfrm>
            <a:off x="10243712" y="4783084"/>
            <a:ext cx="555690" cy="465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6BB1DCF5-68A2-4035-8295-6CBD19EE8D67}"/>
              </a:ext>
            </a:extLst>
          </p:cNvPr>
          <p:cNvCxnSpPr>
            <a:stCxn id="82" idx="6"/>
            <a:endCxn id="83" idx="2"/>
          </p:cNvCxnSpPr>
          <p:nvPr/>
        </p:nvCxnSpPr>
        <p:spPr>
          <a:xfrm flipV="1">
            <a:off x="9876053" y="5016025"/>
            <a:ext cx="367659" cy="34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AA22499-110E-494C-A530-B161B5982CCC}"/>
              </a:ext>
            </a:extLst>
          </p:cNvPr>
          <p:cNvCxnSpPr>
            <a:stCxn id="81" idx="6"/>
            <a:endCxn id="82" idx="2"/>
          </p:cNvCxnSpPr>
          <p:nvPr/>
        </p:nvCxnSpPr>
        <p:spPr>
          <a:xfrm flipV="1">
            <a:off x="8204404" y="5050139"/>
            <a:ext cx="1115959" cy="6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F404CA0E-CC9B-4687-A439-9D7D7E706D01}"/>
              </a:ext>
            </a:extLst>
          </p:cNvPr>
          <p:cNvCxnSpPr>
            <a:stCxn id="80" idx="6"/>
            <a:endCxn id="81" idx="2"/>
          </p:cNvCxnSpPr>
          <p:nvPr/>
        </p:nvCxnSpPr>
        <p:spPr>
          <a:xfrm>
            <a:off x="7291680" y="5050139"/>
            <a:ext cx="357034" cy="6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506B281B-A358-41CD-83EC-AD0D70E23E38}"/>
              </a:ext>
            </a:extLst>
          </p:cNvPr>
          <p:cNvSpPr/>
          <p:nvPr/>
        </p:nvSpPr>
        <p:spPr>
          <a:xfrm>
            <a:off x="8482249" y="4866820"/>
            <a:ext cx="555690" cy="4658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BECA1AE-481B-41E5-9881-5A5ADBE57117}"/>
              </a:ext>
            </a:extLst>
          </p:cNvPr>
          <p:cNvSpPr/>
          <p:nvPr/>
        </p:nvSpPr>
        <p:spPr>
          <a:xfrm>
            <a:off x="8227466" y="4445624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</a:rPr>
              <a:t>ε</a:t>
            </a:r>
            <a:endParaRPr lang="zh-CN" altLang="en-US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37040E03-62CC-4113-99D6-9822E97168E1}"/>
              </a:ext>
            </a:extLst>
          </p:cNvPr>
          <p:cNvSpPr txBox="1"/>
          <p:nvPr/>
        </p:nvSpPr>
        <p:spPr>
          <a:xfrm>
            <a:off x="9017882" y="51345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A24082DF-DB55-490F-AFF6-7EDD7992752F}"/>
              </a:ext>
            </a:extLst>
          </p:cNvPr>
          <p:cNvSpPr txBox="1"/>
          <p:nvPr/>
        </p:nvSpPr>
        <p:spPr>
          <a:xfrm>
            <a:off x="7251406" y="5215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D9716DE7-675F-4A46-B7E3-9F253B5DBE76}"/>
              </a:ext>
            </a:extLst>
          </p:cNvPr>
          <p:cNvSpPr/>
          <p:nvPr/>
        </p:nvSpPr>
        <p:spPr>
          <a:xfrm>
            <a:off x="8199825" y="5099475"/>
            <a:ext cx="491731" cy="380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</a:rPr>
              <a:t>ε</a:t>
            </a:r>
            <a:endParaRPr lang="zh-CN" altLang="en-US" dirty="0"/>
          </a:p>
        </p:txBody>
      </p:sp>
      <p:cxnSp>
        <p:nvCxnSpPr>
          <p:cNvPr id="114" name="连接符: 曲线 113">
            <a:extLst>
              <a:ext uri="{FF2B5EF4-FFF2-40B4-BE49-F238E27FC236}">
                <a16:creationId xmlns:a16="http://schemas.microsoft.com/office/drawing/2014/main" id="{04EC43EA-4DEC-45FA-A818-91CF42A061F5}"/>
              </a:ext>
            </a:extLst>
          </p:cNvPr>
          <p:cNvCxnSpPr>
            <a:cxnSpLocks/>
            <a:stCxn id="82" idx="0"/>
            <a:endCxn id="80" idx="7"/>
          </p:cNvCxnSpPr>
          <p:nvPr/>
        </p:nvCxnSpPr>
        <p:spPr>
          <a:xfrm rot="16200000" flipH="1" flipV="1">
            <a:off x="8370141" y="3657357"/>
            <a:ext cx="68227" cy="2387907"/>
          </a:xfrm>
          <a:prstGeom prst="curvedConnector3">
            <a:avLst>
              <a:gd name="adj1" fmla="val -3350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连接符: 曲线 116">
            <a:extLst>
              <a:ext uri="{FF2B5EF4-FFF2-40B4-BE49-F238E27FC236}">
                <a16:creationId xmlns:a16="http://schemas.microsoft.com/office/drawing/2014/main" id="{46FC55E0-0DB5-4DEB-BAF0-204516C28151}"/>
              </a:ext>
            </a:extLst>
          </p:cNvPr>
          <p:cNvCxnSpPr>
            <a:stCxn id="72" idx="4"/>
            <a:endCxn id="73" idx="2"/>
          </p:cNvCxnSpPr>
          <p:nvPr/>
        </p:nvCxnSpPr>
        <p:spPr>
          <a:xfrm rot="5400000">
            <a:off x="6623843" y="3071799"/>
            <a:ext cx="1236803" cy="2486951"/>
          </a:xfrm>
          <a:prstGeom prst="curvedConnector4">
            <a:avLst>
              <a:gd name="adj1" fmla="val 40583"/>
              <a:gd name="adj2" fmla="val 1091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CFF2F7B6-ABF9-49BE-89B6-D664CE5130B9}"/>
              </a:ext>
            </a:extLst>
          </p:cNvPr>
          <p:cNvSpPr/>
          <p:nvPr/>
        </p:nvSpPr>
        <p:spPr>
          <a:xfrm>
            <a:off x="7072581" y="3956129"/>
            <a:ext cx="491731" cy="380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</a:rPr>
              <a:t>ε</a:t>
            </a:r>
            <a:endParaRPr lang="zh-CN" altLang="en-US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28C1D7E1-7B89-4120-849B-9461958E69B6}"/>
              </a:ext>
            </a:extLst>
          </p:cNvPr>
          <p:cNvSpPr/>
          <p:nvPr/>
        </p:nvSpPr>
        <p:spPr>
          <a:xfrm>
            <a:off x="6430598" y="5019163"/>
            <a:ext cx="491731" cy="380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</a:rPr>
              <a:t>ε</a:t>
            </a:r>
            <a:endParaRPr lang="zh-CN" altLang="en-US" dirty="0"/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527D468-5BF1-491B-A13C-8FAFA979FEEF}"/>
              </a:ext>
            </a:extLst>
          </p:cNvPr>
          <p:cNvCxnSpPr>
            <a:stCxn id="73" idx="6"/>
          </p:cNvCxnSpPr>
          <p:nvPr/>
        </p:nvCxnSpPr>
        <p:spPr>
          <a:xfrm>
            <a:off x="6554458" y="4933676"/>
            <a:ext cx="297554" cy="8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95087316-8FA3-436A-9A23-B0E246572578}"/>
              </a:ext>
            </a:extLst>
          </p:cNvPr>
          <p:cNvSpPr/>
          <p:nvPr/>
        </p:nvSpPr>
        <p:spPr>
          <a:xfrm>
            <a:off x="8136875" y="5922871"/>
            <a:ext cx="491731" cy="380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</a:rPr>
              <a:t>ε</a:t>
            </a:r>
            <a:endParaRPr lang="zh-CN" altLang="en-US" dirty="0"/>
          </a:p>
        </p:txBody>
      </p:sp>
      <p:cxnSp>
        <p:nvCxnSpPr>
          <p:cNvPr id="124" name="连接符: 曲线 123">
            <a:extLst>
              <a:ext uri="{FF2B5EF4-FFF2-40B4-BE49-F238E27FC236}">
                <a16:creationId xmlns:a16="http://schemas.microsoft.com/office/drawing/2014/main" id="{F5A49837-577A-483C-981D-B37725E57FE4}"/>
              </a:ext>
            </a:extLst>
          </p:cNvPr>
          <p:cNvCxnSpPr>
            <a:stCxn id="73" idx="4"/>
            <a:endCxn id="90" idx="4"/>
          </p:cNvCxnSpPr>
          <p:nvPr/>
        </p:nvCxnSpPr>
        <p:spPr>
          <a:xfrm rot="16200000" flipH="1">
            <a:off x="8296050" y="3147179"/>
            <a:ext cx="216712" cy="4255586"/>
          </a:xfrm>
          <a:prstGeom prst="curvedConnector3">
            <a:avLst>
              <a:gd name="adj1" fmla="val 344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10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F71963D-F214-465B-B7D4-B9E6FD35CF91}"/>
              </a:ext>
            </a:extLst>
          </p:cNvPr>
          <p:cNvSpPr/>
          <p:nvPr/>
        </p:nvSpPr>
        <p:spPr>
          <a:xfrm>
            <a:off x="650240" y="457814"/>
            <a:ext cx="10485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 err="1">
                <a:solidFill>
                  <a:srgbClr val="800000"/>
                </a:solidFill>
              </a:rPr>
              <a:t>Quzz</a:t>
            </a:r>
            <a:r>
              <a:rPr lang="en-US" altLang="zh-CN" sz="2800" dirty="0">
                <a:solidFill>
                  <a:srgbClr val="800000"/>
                </a:solidFill>
              </a:rPr>
              <a:t> One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0666771-661B-4BD8-A2DF-9D12B037155C}"/>
              </a:ext>
            </a:extLst>
          </p:cNvPr>
          <p:cNvSpPr/>
          <p:nvPr/>
        </p:nvSpPr>
        <p:spPr>
          <a:xfrm>
            <a:off x="1155847" y="153846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 (</a:t>
            </a:r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a|b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)*</a:t>
            </a:r>
            <a:r>
              <a:rPr lang="en-US" altLang="zh-CN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ba</a:t>
            </a:r>
            <a:r>
              <a:rPr lang="en-US" altLang="zh-CN" b="1" dirty="0">
                <a:solidFill>
                  <a:srgbClr val="333333"/>
                </a:solidFill>
                <a:latin typeface="Helvetica" panose="020B0604020202020204" pitchFamily="34" charset="0"/>
              </a:rPr>
              <a:t>(ab)*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9CBED3-B310-4DB1-B241-20C639D664AF}"/>
              </a:ext>
            </a:extLst>
          </p:cNvPr>
          <p:cNvGrpSpPr/>
          <p:nvPr/>
        </p:nvGrpSpPr>
        <p:grpSpPr>
          <a:xfrm>
            <a:off x="3708270" y="57684"/>
            <a:ext cx="8356922" cy="3330890"/>
            <a:chOff x="393539" y="1999816"/>
            <a:chExt cx="10468480" cy="4303449"/>
          </a:xfrm>
        </p:grpSpPr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1A644F1F-11C6-4A07-AA9F-BD1BD0696626}"/>
                </a:ext>
              </a:extLst>
            </p:cNvPr>
            <p:cNvSpPr/>
            <p:nvPr/>
          </p:nvSpPr>
          <p:spPr>
            <a:xfrm>
              <a:off x="10202379" y="4698577"/>
              <a:ext cx="659640" cy="68475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926DE414-153B-422B-990E-2B6123DFECA2}"/>
                </a:ext>
              </a:extLst>
            </p:cNvPr>
            <p:cNvSpPr/>
            <p:nvPr/>
          </p:nvSpPr>
          <p:spPr>
            <a:xfrm>
              <a:off x="650240" y="3196058"/>
              <a:ext cx="474562" cy="465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5573206-7995-459B-948B-24E5A64D30F9}"/>
                </a:ext>
              </a:extLst>
            </p:cNvPr>
            <p:cNvSpPr/>
            <p:nvPr/>
          </p:nvSpPr>
          <p:spPr>
            <a:xfrm>
              <a:off x="1503796" y="3196057"/>
              <a:ext cx="474562" cy="465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7492E5E-1CCD-4381-ADC2-5C72E21F8D11}"/>
                </a:ext>
              </a:extLst>
            </p:cNvPr>
            <p:cNvSpPr/>
            <p:nvPr/>
          </p:nvSpPr>
          <p:spPr>
            <a:xfrm>
              <a:off x="2167037" y="2730176"/>
              <a:ext cx="474562" cy="465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31276B8-6B19-46EF-9072-5AC02059B4C4}"/>
                </a:ext>
              </a:extLst>
            </p:cNvPr>
            <p:cNvSpPr/>
            <p:nvPr/>
          </p:nvSpPr>
          <p:spPr>
            <a:xfrm>
              <a:off x="2166124" y="3796666"/>
              <a:ext cx="474562" cy="465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0B5D9CE-D758-4C8C-9FFB-5919299A2920}"/>
                </a:ext>
              </a:extLst>
            </p:cNvPr>
            <p:cNvSpPr/>
            <p:nvPr/>
          </p:nvSpPr>
          <p:spPr>
            <a:xfrm>
              <a:off x="3020593" y="2730175"/>
              <a:ext cx="474562" cy="465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E15BDFD-299C-4ADC-BB87-DFF50D8016D4}"/>
                </a:ext>
              </a:extLst>
            </p:cNvPr>
            <p:cNvSpPr/>
            <p:nvPr/>
          </p:nvSpPr>
          <p:spPr>
            <a:xfrm>
              <a:off x="3020593" y="3799557"/>
              <a:ext cx="474562" cy="465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8699119-7FFB-4027-AB6E-770D55CC9266}"/>
                </a:ext>
              </a:extLst>
            </p:cNvPr>
            <p:cNvSpPr/>
            <p:nvPr/>
          </p:nvSpPr>
          <p:spPr>
            <a:xfrm>
              <a:off x="3683834" y="3196057"/>
              <a:ext cx="474562" cy="465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988590-4DC3-4B2A-B00E-2B641D48A23F}"/>
                </a:ext>
              </a:extLst>
            </p:cNvPr>
            <p:cNvSpPr/>
            <p:nvPr/>
          </p:nvSpPr>
          <p:spPr>
            <a:xfrm>
              <a:off x="4619315" y="3196057"/>
              <a:ext cx="474562" cy="465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DBED253-F897-4B98-9F0A-C7599229C0ED}"/>
                </a:ext>
              </a:extLst>
            </p:cNvPr>
            <p:cNvCxnSpPr>
              <a:stCxn id="3" idx="6"/>
              <a:endCxn id="5" idx="2"/>
            </p:cNvCxnSpPr>
            <p:nvPr/>
          </p:nvCxnSpPr>
          <p:spPr>
            <a:xfrm flipV="1">
              <a:off x="1124802" y="3428998"/>
              <a:ext cx="37899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F14E2B3A-A701-4CA6-93C5-BBD0974C11B3}"/>
                </a:ext>
              </a:extLst>
            </p:cNvPr>
            <p:cNvCxnSpPr>
              <a:endCxn id="3" idx="2"/>
            </p:cNvCxnSpPr>
            <p:nvPr/>
          </p:nvCxnSpPr>
          <p:spPr>
            <a:xfrm flipV="1">
              <a:off x="393539" y="3428999"/>
              <a:ext cx="25670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DFF122A3-894B-4A31-96E4-D592DB83E16D}"/>
                </a:ext>
              </a:extLst>
            </p:cNvPr>
            <p:cNvCxnSpPr>
              <a:stCxn id="5" idx="0"/>
              <a:endCxn id="6" idx="2"/>
            </p:cNvCxnSpPr>
            <p:nvPr/>
          </p:nvCxnSpPr>
          <p:spPr>
            <a:xfrm flipV="1">
              <a:off x="1741077" y="2963117"/>
              <a:ext cx="425960" cy="232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E29169A-17ED-47E9-901B-763D21BA0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2101" y="2963115"/>
              <a:ext cx="51799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41C7CA0C-C95B-4D67-B979-9BDD81ADE9D8}"/>
                </a:ext>
              </a:extLst>
            </p:cNvPr>
            <p:cNvCxnSpPr>
              <a:stCxn id="5" idx="4"/>
              <a:endCxn id="7" idx="2"/>
            </p:cNvCxnSpPr>
            <p:nvPr/>
          </p:nvCxnSpPr>
          <p:spPr>
            <a:xfrm>
              <a:off x="1741077" y="3661938"/>
              <a:ext cx="425047" cy="367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19278452-8926-47A4-9A3C-40237ABAAB99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2640686" y="4029607"/>
              <a:ext cx="379907" cy="2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54B4D6D8-495C-48D2-8FB6-D8DC4A9E7DEB}"/>
                </a:ext>
              </a:extLst>
            </p:cNvPr>
            <p:cNvCxnSpPr>
              <a:stCxn id="9" idx="6"/>
              <a:endCxn id="10" idx="3"/>
            </p:cNvCxnSpPr>
            <p:nvPr/>
          </p:nvCxnSpPr>
          <p:spPr>
            <a:xfrm flipV="1">
              <a:off x="3495155" y="3593711"/>
              <a:ext cx="258177" cy="4387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4FDA2ED9-8C67-4EBE-BF4C-285889BDA61D}"/>
                </a:ext>
              </a:extLst>
            </p:cNvPr>
            <p:cNvCxnSpPr>
              <a:stCxn id="8" idx="6"/>
              <a:endCxn id="10" idx="1"/>
            </p:cNvCxnSpPr>
            <p:nvPr/>
          </p:nvCxnSpPr>
          <p:spPr>
            <a:xfrm>
              <a:off x="3495155" y="2963116"/>
              <a:ext cx="258177" cy="301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E47856CF-8CD6-409D-9F5E-6CFBA4A358D2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4158396" y="3428998"/>
              <a:ext cx="4609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连接符: 曲线 30">
              <a:extLst>
                <a:ext uri="{FF2B5EF4-FFF2-40B4-BE49-F238E27FC236}">
                  <a16:creationId xmlns:a16="http://schemas.microsoft.com/office/drawing/2014/main" id="{1DE78D96-53F0-4FFE-988F-C4CE55B04ACA}"/>
                </a:ext>
              </a:extLst>
            </p:cNvPr>
            <p:cNvCxnSpPr>
              <a:stCxn id="10" idx="0"/>
              <a:endCxn id="5" idx="1"/>
            </p:cNvCxnSpPr>
            <p:nvPr/>
          </p:nvCxnSpPr>
          <p:spPr>
            <a:xfrm rot="16200000" flipH="1" flipV="1">
              <a:off x="2713091" y="2056259"/>
              <a:ext cx="68227" cy="2347821"/>
            </a:xfrm>
            <a:prstGeom prst="curvedConnector3">
              <a:avLst>
                <a:gd name="adj1" fmla="val -13529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2A646781-71E5-408D-AEBB-9B1918C68494}"/>
                </a:ext>
              </a:extLst>
            </p:cNvPr>
            <p:cNvSpPr/>
            <p:nvPr/>
          </p:nvSpPr>
          <p:spPr>
            <a:xfrm>
              <a:off x="914400" y="3566639"/>
              <a:ext cx="3973872" cy="1449386"/>
            </a:xfrm>
            <a:custGeom>
              <a:avLst/>
              <a:gdLst>
                <a:gd name="connsiteX0" fmla="*/ 0 w 3973872"/>
                <a:gd name="connsiteY0" fmla="*/ 67812 h 1449386"/>
                <a:gd name="connsiteX1" fmla="*/ 1122744 w 3973872"/>
                <a:gd name="connsiteY1" fmla="*/ 1329452 h 1449386"/>
                <a:gd name="connsiteX2" fmla="*/ 3264061 w 3973872"/>
                <a:gd name="connsiteY2" fmla="*/ 1260004 h 1449386"/>
                <a:gd name="connsiteX3" fmla="*/ 3923818 w 3973872"/>
                <a:gd name="connsiteY3" fmla="*/ 114110 h 1449386"/>
                <a:gd name="connsiteX4" fmla="*/ 3877519 w 3973872"/>
                <a:gd name="connsiteY4" fmla="*/ 102536 h 144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3872" h="1449386">
                  <a:moveTo>
                    <a:pt x="0" y="67812"/>
                  </a:moveTo>
                  <a:cubicBezTo>
                    <a:pt x="289367" y="599282"/>
                    <a:pt x="578734" y="1130753"/>
                    <a:pt x="1122744" y="1329452"/>
                  </a:cubicBezTo>
                  <a:cubicBezTo>
                    <a:pt x="1666754" y="1528151"/>
                    <a:pt x="2797215" y="1462561"/>
                    <a:pt x="3264061" y="1260004"/>
                  </a:cubicBezTo>
                  <a:cubicBezTo>
                    <a:pt x="3730907" y="1057447"/>
                    <a:pt x="3821575" y="307021"/>
                    <a:pt x="3923818" y="114110"/>
                  </a:cubicBezTo>
                  <a:cubicBezTo>
                    <a:pt x="4026061" y="-78801"/>
                    <a:pt x="3951790" y="11867"/>
                    <a:pt x="3877519" y="10253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FF5D2B1-5DAB-4213-B992-36AE3EA07D75}"/>
                </a:ext>
              </a:extLst>
            </p:cNvPr>
            <p:cNvSpPr/>
            <p:nvPr/>
          </p:nvSpPr>
          <p:spPr>
            <a:xfrm>
              <a:off x="1218454" y="3128487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800000"/>
                  </a:solidFill>
                </a:rPr>
                <a:t>ε</a:t>
              </a:r>
              <a:endParaRPr lang="zh-CN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096E02C-E273-431A-BB90-A87B73A91312}"/>
                </a:ext>
              </a:extLst>
            </p:cNvPr>
            <p:cNvSpPr/>
            <p:nvPr/>
          </p:nvSpPr>
          <p:spPr>
            <a:xfrm>
              <a:off x="1809972" y="3504600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800000"/>
                  </a:solidFill>
                </a:rPr>
                <a:t>ε</a:t>
              </a:r>
              <a:endParaRPr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DF5F264-CDB8-4600-B67D-7EBDD57D9DE7}"/>
                </a:ext>
              </a:extLst>
            </p:cNvPr>
            <p:cNvSpPr/>
            <p:nvPr/>
          </p:nvSpPr>
          <p:spPr>
            <a:xfrm>
              <a:off x="1796404" y="2871803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800000"/>
                  </a:solidFill>
                </a:rPr>
                <a:t>ε</a:t>
              </a:r>
              <a:endParaRPr lang="zh-CN" altLang="en-US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938D828F-BB4E-478C-8F6D-CDC428CF991A}"/>
                </a:ext>
              </a:extLst>
            </p:cNvPr>
            <p:cNvSpPr/>
            <p:nvPr/>
          </p:nvSpPr>
          <p:spPr>
            <a:xfrm>
              <a:off x="2730306" y="4696549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800000"/>
                  </a:solidFill>
                </a:rPr>
                <a:t>ε</a:t>
              </a:r>
              <a:endParaRPr lang="zh-CN" altLang="en-US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FB7ED9A9-A6A1-40DA-91AE-1D96CC77AFC8}"/>
                </a:ext>
              </a:extLst>
            </p:cNvPr>
            <p:cNvSpPr/>
            <p:nvPr/>
          </p:nvSpPr>
          <p:spPr>
            <a:xfrm>
              <a:off x="2651348" y="1999816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800000"/>
                  </a:solidFill>
                </a:rPr>
                <a:t>ε</a:t>
              </a:r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8A7B84E-7AF7-4AA8-969A-A18468336663}"/>
                </a:ext>
              </a:extLst>
            </p:cNvPr>
            <p:cNvSpPr/>
            <p:nvPr/>
          </p:nvSpPr>
          <p:spPr>
            <a:xfrm>
              <a:off x="3491277" y="2943821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800000"/>
                  </a:solidFill>
                </a:rPr>
                <a:t>ε</a:t>
              </a:r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70B4040-1564-4032-ADDA-2D910D1E789F}"/>
                </a:ext>
              </a:extLst>
            </p:cNvPr>
            <p:cNvSpPr/>
            <p:nvPr/>
          </p:nvSpPr>
          <p:spPr>
            <a:xfrm>
              <a:off x="3478229" y="3565035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800000"/>
                  </a:solidFill>
                </a:rPr>
                <a:t>ε</a:t>
              </a:r>
              <a:endParaRPr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1508E2A-6EE2-45D8-B790-FDAE1D82C57F}"/>
                </a:ext>
              </a:extLst>
            </p:cNvPr>
            <p:cNvSpPr/>
            <p:nvPr/>
          </p:nvSpPr>
          <p:spPr>
            <a:xfrm>
              <a:off x="4194035" y="3150195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800000"/>
                  </a:solidFill>
                </a:rPr>
                <a:t>ε</a:t>
              </a:r>
              <a:endParaRPr lang="zh-CN" altLang="en-US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BDD4989-EF50-4B27-8404-09A6DA111CD6}"/>
                </a:ext>
              </a:extLst>
            </p:cNvPr>
            <p:cNvSpPr txBox="1"/>
            <p:nvPr/>
          </p:nvSpPr>
          <p:spPr>
            <a:xfrm>
              <a:off x="2692022" y="27443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1C165A58-D694-4E00-BE8B-0C7F9F762395}"/>
                </a:ext>
              </a:extLst>
            </p:cNvPr>
            <p:cNvSpPr txBox="1"/>
            <p:nvPr/>
          </p:nvSpPr>
          <p:spPr>
            <a:xfrm>
              <a:off x="2747204" y="402960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FA20B3B8-BAB8-46A4-BD31-78B84A0C8B8B}"/>
                </a:ext>
              </a:extLst>
            </p:cNvPr>
            <p:cNvSpPr/>
            <p:nvPr/>
          </p:nvSpPr>
          <p:spPr>
            <a:xfrm>
              <a:off x="5407450" y="3196057"/>
              <a:ext cx="474562" cy="465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BFA7347F-2E81-4A97-BFD2-C32834F93A04}"/>
                </a:ext>
              </a:extLst>
            </p:cNvPr>
            <p:cNvSpPr/>
            <p:nvPr/>
          </p:nvSpPr>
          <p:spPr>
            <a:xfrm>
              <a:off x="6295887" y="3187372"/>
              <a:ext cx="474562" cy="465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22B1E804-2321-4F1A-9616-743700A4E6BE}"/>
                </a:ext>
              </a:extLst>
            </p:cNvPr>
            <p:cNvSpPr/>
            <p:nvPr/>
          </p:nvSpPr>
          <p:spPr>
            <a:xfrm>
              <a:off x="7257221" y="3243400"/>
              <a:ext cx="555690" cy="465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</a:t>
              </a:r>
              <a:endParaRPr lang="zh-CN" altLang="en-US" dirty="0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04F69BD5-B0EA-4FEA-A1DC-A3498CD5947F}"/>
                </a:ext>
              </a:extLst>
            </p:cNvPr>
            <p:cNvCxnSpPr>
              <a:cxnSpLocks/>
            </p:cNvCxnSpPr>
            <p:nvPr/>
          </p:nvCxnSpPr>
          <p:spPr>
            <a:xfrm>
              <a:off x="5093877" y="3420313"/>
              <a:ext cx="4525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49447493-D2DC-4A2B-A3F9-3183028C92A6}"/>
                </a:ext>
              </a:extLst>
            </p:cNvPr>
            <p:cNvCxnSpPr>
              <a:stCxn id="60" idx="6"/>
              <a:endCxn id="61" idx="2"/>
            </p:cNvCxnSpPr>
            <p:nvPr/>
          </p:nvCxnSpPr>
          <p:spPr>
            <a:xfrm flipV="1">
              <a:off x="5882012" y="3420313"/>
              <a:ext cx="413875" cy="8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B98C6728-1597-40D5-B880-4313CFDDC636}"/>
                </a:ext>
              </a:extLst>
            </p:cNvPr>
            <p:cNvCxnSpPr>
              <a:stCxn id="61" idx="6"/>
              <a:endCxn id="62" idx="2"/>
            </p:cNvCxnSpPr>
            <p:nvPr/>
          </p:nvCxnSpPr>
          <p:spPr>
            <a:xfrm>
              <a:off x="6770449" y="3420313"/>
              <a:ext cx="486772" cy="56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6D7DABF-3AEB-4C3D-95E3-E8D5A983F3DB}"/>
                </a:ext>
              </a:extLst>
            </p:cNvPr>
            <p:cNvSpPr/>
            <p:nvPr/>
          </p:nvSpPr>
          <p:spPr>
            <a:xfrm>
              <a:off x="5092297" y="3168111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800000"/>
                  </a:solidFill>
                </a:rPr>
                <a:t>ε</a:t>
              </a:r>
              <a:endParaRPr lang="zh-CN" altLang="en-US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E910ABF3-4BC2-4F6E-A73D-43F4863706E4}"/>
                </a:ext>
              </a:extLst>
            </p:cNvPr>
            <p:cNvSpPr txBox="1"/>
            <p:nvPr/>
          </p:nvSpPr>
          <p:spPr>
            <a:xfrm>
              <a:off x="6016228" y="34483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E2AC0C4-4531-4680-91C8-0418ADC8C7BF}"/>
                </a:ext>
              </a:extLst>
            </p:cNvPr>
            <p:cNvSpPr/>
            <p:nvPr/>
          </p:nvSpPr>
          <p:spPr>
            <a:xfrm>
              <a:off x="6889507" y="3135268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800000"/>
                  </a:solidFill>
                </a:rPr>
                <a:t>ε</a:t>
              </a:r>
              <a:endParaRPr lang="zh-CN" altLang="en-US" dirty="0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6FA7A001-FFD0-419B-AFE6-EE422F6FEB5C}"/>
                </a:ext>
              </a:extLst>
            </p:cNvPr>
            <p:cNvSpPr/>
            <p:nvPr/>
          </p:nvSpPr>
          <p:spPr>
            <a:xfrm>
              <a:off x="8207874" y="3230992"/>
              <a:ext cx="555690" cy="465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11</a:t>
              </a:r>
              <a:endParaRPr lang="zh-CN" altLang="en-US" dirty="0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834E6F09-32E9-4C29-AF11-36FB802CC145}"/>
                </a:ext>
              </a:extLst>
            </p:cNvPr>
            <p:cNvSpPr/>
            <p:nvPr/>
          </p:nvSpPr>
          <p:spPr>
            <a:xfrm>
              <a:off x="5998768" y="4700735"/>
              <a:ext cx="555690" cy="465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12</a:t>
              </a:r>
              <a:endParaRPr lang="zh-CN" altLang="en-US" dirty="0"/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D740E465-7CB8-49E5-8B50-6D045581AA9B}"/>
                </a:ext>
              </a:extLst>
            </p:cNvPr>
            <p:cNvCxnSpPr>
              <a:stCxn id="62" idx="6"/>
              <a:endCxn id="72" idx="2"/>
            </p:cNvCxnSpPr>
            <p:nvPr/>
          </p:nvCxnSpPr>
          <p:spPr>
            <a:xfrm flipV="1">
              <a:off x="7812911" y="3463933"/>
              <a:ext cx="394963" cy="12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87EE141A-69D7-478F-A4BC-106C912AB763}"/>
                </a:ext>
              </a:extLst>
            </p:cNvPr>
            <p:cNvSpPr txBox="1"/>
            <p:nvPr/>
          </p:nvSpPr>
          <p:spPr>
            <a:xfrm>
              <a:off x="7872402" y="331315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DB07095C-0F25-477E-B133-A28A55036023}"/>
                </a:ext>
              </a:extLst>
            </p:cNvPr>
            <p:cNvSpPr/>
            <p:nvPr/>
          </p:nvSpPr>
          <p:spPr>
            <a:xfrm>
              <a:off x="9905266" y="4680806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800000"/>
                  </a:solidFill>
                </a:rPr>
                <a:t>ε</a:t>
              </a:r>
              <a:endParaRPr lang="zh-CN" altLang="en-US" dirty="0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1C2A5D3B-661D-4976-9121-E7BBC64BEC7E}"/>
                </a:ext>
              </a:extLst>
            </p:cNvPr>
            <p:cNvSpPr/>
            <p:nvPr/>
          </p:nvSpPr>
          <p:spPr>
            <a:xfrm>
              <a:off x="6735990" y="4817198"/>
              <a:ext cx="555690" cy="465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13</a:t>
              </a:r>
              <a:endParaRPr lang="zh-CN" altLang="en-US" dirty="0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507F6072-6648-4CFD-A838-45132CD05513}"/>
                </a:ext>
              </a:extLst>
            </p:cNvPr>
            <p:cNvSpPr/>
            <p:nvPr/>
          </p:nvSpPr>
          <p:spPr>
            <a:xfrm>
              <a:off x="7648714" y="4878943"/>
              <a:ext cx="555690" cy="465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14</a:t>
              </a:r>
              <a:endParaRPr lang="zh-CN" altLang="en-US" dirty="0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A632DBB2-2623-41A0-AFF2-150FD27DB2CE}"/>
                </a:ext>
              </a:extLst>
            </p:cNvPr>
            <p:cNvSpPr/>
            <p:nvPr/>
          </p:nvSpPr>
          <p:spPr>
            <a:xfrm>
              <a:off x="9320363" y="4817198"/>
              <a:ext cx="555690" cy="465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16</a:t>
              </a:r>
              <a:endParaRPr lang="zh-CN" altLang="en-US" dirty="0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96185B28-D932-4BC8-814C-2585A5151D7A}"/>
                </a:ext>
              </a:extLst>
            </p:cNvPr>
            <p:cNvSpPr/>
            <p:nvPr/>
          </p:nvSpPr>
          <p:spPr>
            <a:xfrm>
              <a:off x="10243712" y="4783084"/>
              <a:ext cx="555690" cy="465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17</a:t>
              </a:r>
              <a:endParaRPr lang="zh-CN" altLang="en-US" dirty="0"/>
            </a:p>
          </p:txBody>
        </p: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6BB1DCF5-68A2-4035-8295-6CBD19EE8D67}"/>
                </a:ext>
              </a:extLst>
            </p:cNvPr>
            <p:cNvCxnSpPr>
              <a:stCxn id="82" idx="6"/>
              <a:endCxn id="83" idx="2"/>
            </p:cNvCxnSpPr>
            <p:nvPr/>
          </p:nvCxnSpPr>
          <p:spPr>
            <a:xfrm flipV="1">
              <a:off x="9876053" y="5016025"/>
              <a:ext cx="367659" cy="34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BAA22499-110E-494C-A530-B161B5982CCC}"/>
                </a:ext>
              </a:extLst>
            </p:cNvPr>
            <p:cNvCxnSpPr>
              <a:stCxn id="81" idx="6"/>
              <a:endCxn id="82" idx="2"/>
            </p:cNvCxnSpPr>
            <p:nvPr/>
          </p:nvCxnSpPr>
          <p:spPr>
            <a:xfrm flipV="1">
              <a:off x="8204404" y="5050139"/>
              <a:ext cx="1115959" cy="61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F404CA0E-CC9B-4687-A439-9D7D7E706D01}"/>
                </a:ext>
              </a:extLst>
            </p:cNvPr>
            <p:cNvCxnSpPr>
              <a:stCxn id="80" idx="6"/>
              <a:endCxn id="81" idx="2"/>
            </p:cNvCxnSpPr>
            <p:nvPr/>
          </p:nvCxnSpPr>
          <p:spPr>
            <a:xfrm>
              <a:off x="7291680" y="5050139"/>
              <a:ext cx="357034" cy="61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506B281B-A358-41CD-83EC-AD0D70E23E38}"/>
                </a:ext>
              </a:extLst>
            </p:cNvPr>
            <p:cNvSpPr/>
            <p:nvPr/>
          </p:nvSpPr>
          <p:spPr>
            <a:xfrm>
              <a:off x="8482249" y="4866820"/>
              <a:ext cx="555690" cy="4658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15</a:t>
              </a:r>
              <a:endParaRPr lang="zh-CN" altLang="en-US" dirty="0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EBECA1AE-481B-41E5-9881-5A5ADBE57117}"/>
                </a:ext>
              </a:extLst>
            </p:cNvPr>
            <p:cNvSpPr/>
            <p:nvPr/>
          </p:nvSpPr>
          <p:spPr>
            <a:xfrm>
              <a:off x="8227466" y="4445624"/>
              <a:ext cx="2872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800000"/>
                  </a:solidFill>
                </a:rPr>
                <a:t>ε</a:t>
              </a:r>
              <a:endParaRPr lang="zh-CN" altLang="en-US" dirty="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37040E03-62CC-4113-99D6-9822E97168E1}"/>
                </a:ext>
              </a:extLst>
            </p:cNvPr>
            <p:cNvSpPr txBox="1"/>
            <p:nvPr/>
          </p:nvSpPr>
          <p:spPr>
            <a:xfrm>
              <a:off x="9017882" y="513456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A24082DF-DB55-490F-AFF6-7EDD7992752F}"/>
                </a:ext>
              </a:extLst>
            </p:cNvPr>
            <p:cNvSpPr txBox="1"/>
            <p:nvPr/>
          </p:nvSpPr>
          <p:spPr>
            <a:xfrm>
              <a:off x="7251406" y="521598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D9716DE7-675F-4A46-B7E3-9F253B5DBE76}"/>
                </a:ext>
              </a:extLst>
            </p:cNvPr>
            <p:cNvSpPr/>
            <p:nvPr/>
          </p:nvSpPr>
          <p:spPr>
            <a:xfrm>
              <a:off x="8199825" y="5099475"/>
              <a:ext cx="491731" cy="3803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800000"/>
                  </a:solidFill>
                </a:rPr>
                <a:t>ε</a:t>
              </a:r>
              <a:endParaRPr lang="zh-CN" altLang="en-US" dirty="0"/>
            </a:p>
          </p:txBody>
        </p:sp>
        <p:cxnSp>
          <p:nvCxnSpPr>
            <p:cNvPr id="114" name="连接符: 曲线 113">
              <a:extLst>
                <a:ext uri="{FF2B5EF4-FFF2-40B4-BE49-F238E27FC236}">
                  <a16:creationId xmlns:a16="http://schemas.microsoft.com/office/drawing/2014/main" id="{04EC43EA-4DEC-45FA-A818-91CF42A061F5}"/>
                </a:ext>
              </a:extLst>
            </p:cNvPr>
            <p:cNvCxnSpPr>
              <a:cxnSpLocks/>
              <a:stCxn id="82" idx="0"/>
              <a:endCxn id="80" idx="7"/>
            </p:cNvCxnSpPr>
            <p:nvPr/>
          </p:nvCxnSpPr>
          <p:spPr>
            <a:xfrm rot="16200000" flipH="1" flipV="1">
              <a:off x="8370141" y="3657357"/>
              <a:ext cx="68227" cy="2387907"/>
            </a:xfrm>
            <a:prstGeom prst="curvedConnector3">
              <a:avLst>
                <a:gd name="adj1" fmla="val -33505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连接符: 曲线 116">
              <a:extLst>
                <a:ext uri="{FF2B5EF4-FFF2-40B4-BE49-F238E27FC236}">
                  <a16:creationId xmlns:a16="http://schemas.microsoft.com/office/drawing/2014/main" id="{46FC55E0-0DB5-4DEB-BAF0-204516C28151}"/>
                </a:ext>
              </a:extLst>
            </p:cNvPr>
            <p:cNvCxnSpPr>
              <a:stCxn id="72" idx="4"/>
              <a:endCxn id="73" idx="2"/>
            </p:cNvCxnSpPr>
            <p:nvPr/>
          </p:nvCxnSpPr>
          <p:spPr>
            <a:xfrm rot="5400000">
              <a:off x="6623843" y="3071799"/>
              <a:ext cx="1236803" cy="2486951"/>
            </a:xfrm>
            <a:prstGeom prst="curvedConnector4">
              <a:avLst>
                <a:gd name="adj1" fmla="val 40583"/>
                <a:gd name="adj2" fmla="val 10919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CFF2F7B6-ABF9-49BE-89B6-D664CE5130B9}"/>
                </a:ext>
              </a:extLst>
            </p:cNvPr>
            <p:cNvSpPr/>
            <p:nvPr/>
          </p:nvSpPr>
          <p:spPr>
            <a:xfrm>
              <a:off x="7072581" y="3956129"/>
              <a:ext cx="491731" cy="3803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800000"/>
                  </a:solidFill>
                </a:rPr>
                <a:t>ε</a:t>
              </a:r>
              <a:endParaRPr lang="zh-CN" altLang="en-US" dirty="0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28C1D7E1-7B89-4120-849B-9461958E69B6}"/>
                </a:ext>
              </a:extLst>
            </p:cNvPr>
            <p:cNvSpPr/>
            <p:nvPr/>
          </p:nvSpPr>
          <p:spPr>
            <a:xfrm>
              <a:off x="6430598" y="5019163"/>
              <a:ext cx="491731" cy="3803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800000"/>
                  </a:solidFill>
                </a:rPr>
                <a:t>ε</a:t>
              </a:r>
              <a:endParaRPr lang="zh-CN" altLang="en-US" dirty="0"/>
            </a:p>
          </p:txBody>
        </p: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A527D468-5BF1-491B-A13C-8FAFA979FEEF}"/>
                </a:ext>
              </a:extLst>
            </p:cNvPr>
            <p:cNvCxnSpPr>
              <a:stCxn id="73" idx="6"/>
            </p:cNvCxnSpPr>
            <p:nvPr/>
          </p:nvCxnSpPr>
          <p:spPr>
            <a:xfrm>
              <a:off x="6554458" y="4933676"/>
              <a:ext cx="297554" cy="82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95087316-8FA3-436A-9A23-B0E246572578}"/>
                </a:ext>
              </a:extLst>
            </p:cNvPr>
            <p:cNvSpPr/>
            <p:nvPr/>
          </p:nvSpPr>
          <p:spPr>
            <a:xfrm>
              <a:off x="8136875" y="5922871"/>
              <a:ext cx="491731" cy="3803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800000"/>
                  </a:solidFill>
                </a:rPr>
                <a:t>ε</a:t>
              </a:r>
              <a:endParaRPr lang="zh-CN" altLang="en-US" dirty="0"/>
            </a:p>
          </p:txBody>
        </p:sp>
        <p:cxnSp>
          <p:nvCxnSpPr>
            <p:cNvPr id="124" name="连接符: 曲线 123">
              <a:extLst>
                <a:ext uri="{FF2B5EF4-FFF2-40B4-BE49-F238E27FC236}">
                  <a16:creationId xmlns:a16="http://schemas.microsoft.com/office/drawing/2014/main" id="{F5A49837-577A-483C-981D-B37725E57FE4}"/>
                </a:ext>
              </a:extLst>
            </p:cNvPr>
            <p:cNvCxnSpPr>
              <a:stCxn id="73" idx="4"/>
              <a:endCxn id="90" idx="4"/>
            </p:cNvCxnSpPr>
            <p:nvPr/>
          </p:nvCxnSpPr>
          <p:spPr>
            <a:xfrm rot="16200000" flipH="1">
              <a:off x="8296050" y="3147179"/>
              <a:ext cx="216712" cy="4255586"/>
            </a:xfrm>
            <a:prstGeom prst="curvedConnector3">
              <a:avLst>
                <a:gd name="adj1" fmla="val 3443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表格 15">
            <a:extLst>
              <a:ext uri="{FF2B5EF4-FFF2-40B4-BE49-F238E27FC236}">
                <a16:creationId xmlns:a16="http://schemas.microsoft.com/office/drawing/2014/main" id="{1F120A70-38E6-4B2A-BA29-066E521E2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304509"/>
              </p:ext>
            </p:extLst>
          </p:nvPr>
        </p:nvGraphicFramePr>
        <p:xfrm>
          <a:off x="764168" y="3012010"/>
          <a:ext cx="8128000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6597">
                  <a:extLst>
                    <a:ext uri="{9D8B030D-6E8A-4147-A177-3AD203B41FA5}">
                      <a16:colId xmlns:a16="http://schemas.microsoft.com/office/drawing/2014/main" val="1862249526"/>
                    </a:ext>
                  </a:extLst>
                </a:gridCol>
                <a:gridCol w="2617403">
                  <a:extLst>
                    <a:ext uri="{9D8B030D-6E8A-4147-A177-3AD203B41FA5}">
                      <a16:colId xmlns:a16="http://schemas.microsoft.com/office/drawing/2014/main" val="182765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331467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43709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S’a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S’b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66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0,1,2,4,7,8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5,9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3,6,1,2,4,7,8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5,9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75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5,9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5,6,1,2,4,7,8,9,10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3,11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5,9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60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3,11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3,6,1,2,4,7,8,11,12,13,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3,14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5,9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81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3,14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3,6,1,2,4,7,8,14,15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3,14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5,9,16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1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5,9,16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5,6,1,2,4,7,8,9,10,16,13,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3,11,14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5,9,16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10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3,11,14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3,6,1,2,4,7,8,11,12,13,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17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14,15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3,11,14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5,9,16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845098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AD444431-9B1F-4662-A770-EFD3428D52A9}"/>
              </a:ext>
            </a:extLst>
          </p:cNvPr>
          <p:cNvSpPr txBox="1"/>
          <p:nvPr/>
        </p:nvSpPr>
        <p:spPr>
          <a:xfrm>
            <a:off x="1251037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C96AD8CA-5E8C-4E57-8A2C-C9881939A5D5}"/>
              </a:ext>
            </a:extLst>
          </p:cNvPr>
          <p:cNvSpPr txBox="1"/>
          <p:nvPr/>
        </p:nvSpPr>
        <p:spPr>
          <a:xfrm>
            <a:off x="5447402" y="33885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6D0DE5F-F08F-4017-B2B8-0126F50FCD90}"/>
              </a:ext>
            </a:extLst>
          </p:cNvPr>
          <p:cNvSpPr txBox="1"/>
          <p:nvPr/>
        </p:nvSpPr>
        <p:spPr>
          <a:xfrm>
            <a:off x="7963878" y="34283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DDEF0289-E940-4CC0-BD5A-E12C5620DE33}"/>
              </a:ext>
            </a:extLst>
          </p:cNvPr>
          <p:cNvSpPr txBox="1"/>
          <p:nvPr/>
        </p:nvSpPr>
        <p:spPr>
          <a:xfrm>
            <a:off x="5628365" y="40890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3F5A8F84-D621-4153-B920-481289B9189B}"/>
              </a:ext>
            </a:extLst>
          </p:cNvPr>
          <p:cNvSpPr txBox="1"/>
          <p:nvPr/>
        </p:nvSpPr>
        <p:spPr>
          <a:xfrm>
            <a:off x="5676865" y="45126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DC8D5529-B954-4B19-B5D4-985A5E17562D}"/>
              </a:ext>
            </a:extLst>
          </p:cNvPr>
          <p:cNvSpPr txBox="1"/>
          <p:nvPr/>
        </p:nvSpPr>
        <p:spPr>
          <a:xfrm>
            <a:off x="7941975" y="48785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3D61FEF-E75E-491C-9AD4-42FAC8B87FCB}"/>
              </a:ext>
            </a:extLst>
          </p:cNvPr>
          <p:cNvSpPr txBox="1"/>
          <p:nvPr/>
        </p:nvSpPr>
        <p:spPr>
          <a:xfrm>
            <a:off x="5892800" y="52784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165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1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C2F05A0-725C-45DD-832D-88BAE68F0148}" vid="{239BA7A7-BD50-465C-A596-38CF96AE810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532</TotalTime>
  <Words>5260</Words>
  <Application>Microsoft Office PowerPoint</Application>
  <PresentationFormat>宽屏</PresentationFormat>
  <Paragraphs>1169</Paragraphs>
  <Slides>45</Slides>
  <Notes>3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等线</vt:lpstr>
      <vt:lpstr>Arial</vt:lpstr>
      <vt:lpstr>Calibri</vt:lpstr>
      <vt:lpstr>Franklin Gothic Book</vt:lpstr>
      <vt:lpstr>Helvetica</vt:lpstr>
      <vt:lpstr>Perpetua</vt:lpstr>
      <vt:lpstr>Symbol</vt:lpstr>
      <vt:lpstr>Times New Roman</vt:lpstr>
      <vt:lpstr>Wingdings 2</vt:lpstr>
      <vt:lpstr>主题1</vt:lpstr>
      <vt:lpstr>Compiler  Principle and Technology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6.13  </vt:lpstr>
      <vt:lpstr>PowerPoint 演示文稿</vt:lpstr>
      <vt:lpstr>6.13  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coral2512@163.com</dc:creator>
  <cp:lastModifiedBy>炜 周</cp:lastModifiedBy>
  <cp:revision>51</cp:revision>
  <dcterms:created xsi:type="dcterms:W3CDTF">2020-05-31T17:48:23Z</dcterms:created>
  <dcterms:modified xsi:type="dcterms:W3CDTF">2024-06-24T09:56:16Z</dcterms:modified>
</cp:coreProperties>
</file>