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38" r:id="rId3"/>
    <p:sldId id="363" r:id="rId4"/>
    <p:sldId id="364" r:id="rId5"/>
    <p:sldId id="349" r:id="rId6"/>
    <p:sldId id="383" r:id="rId7"/>
    <p:sldId id="390" r:id="rId8"/>
    <p:sldId id="367" r:id="rId9"/>
    <p:sldId id="368" r:id="rId10"/>
    <p:sldId id="391" r:id="rId11"/>
    <p:sldId id="392" r:id="rId12"/>
    <p:sldId id="40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13" autoAdjust="0"/>
  </p:normalViewPr>
  <p:slideViewPr>
    <p:cSldViewPr showGuides="1">
      <p:cViewPr varScale="1">
        <p:scale>
          <a:sx n="76" d="100"/>
          <a:sy n="76" d="100"/>
        </p:scale>
        <p:origin x="1642" y="67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C028EA5-3C31-DE4C-8651-C16875D2881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6500B39-187C-1B4B-AC2E-E1A958A07BA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这个感觉比较玄学，把</a:t>
            </a:r>
            <a:r>
              <a:rPr lang="en-US" altLang="zh-CN" dirty="0"/>
              <a:t>ppt</a:t>
            </a:r>
            <a:r>
              <a:rPr lang="zh-CN" altLang="en-US"/>
              <a:t>上的算法复杂度都背一下，只能这样了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00B39-187C-1B4B-AC2E-E1A958A07BA5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51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006CA1F-003E-467C-B580-DD8779299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8B7D3-D3F1-4034-8525-7D3A6FC5054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C2BE2D-690A-42D3-A87D-A36D95BD0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AE2690-D1AE-42F9-8AC8-8686E150A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6BF9D9E-F44E-450E-B856-FAA5824BA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41ED16-7BE2-45C9-B55C-ACC3AD6FE4C3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683D3C8-62C4-4678-9264-C89FE5493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692DC0D-0016-47A9-8809-F1C3A2FFB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B2ECBA7-3CD5-435C-94ED-F20BDCEE8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B9632F-1D09-42FC-A6AE-A07BF143E0B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0BAE20D-A48E-443E-9373-585251638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B0EB7F0-7C45-42AB-867D-47CE4F1FF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在上一问的基础上把时间也降低下来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502F914-B42A-4B38-AAE1-5A2BFE235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8B491B-C08A-41DA-82DF-527124C2BA59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227B7CD-4E31-4BA6-A0CF-83EF69588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B3D5284-5A57-4AB4-BFEF-7CAECA84E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00B39-187C-1B4B-AC2E-E1A958A07BA5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2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7299EBE5-E551-7148-9481-B0A9C05B4FB5}" type="slidenum">
              <a:rPr lang="en-US" altLang="zh-CN" sz="1200"/>
              <a:t>4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WD</a:t>
            </a:r>
            <a:r>
              <a:rPr lang="zh-CN" altLang="en-US" dirty="0"/>
              <a:t>不像</a:t>
            </a:r>
            <a:r>
              <a:rPr lang="en-US" altLang="zh-CN" dirty="0"/>
              <a:t>PRAM</a:t>
            </a:r>
            <a:r>
              <a:rPr lang="zh-CN" altLang="en-US" dirty="0"/>
              <a:t>，他的有些是不工作的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00B39-187C-1B4B-AC2E-E1A958A07BA5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74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8E1C6E3-3F8E-4D91-BC91-624842966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41EA00-75DA-48FF-BE7F-E0B821A9432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CDA72C3-4231-43A9-9779-F46A86984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AA8A9F0-27B1-413F-B9CC-13BF3F0CD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B3D5BE-BE9A-4557-843F-499FF72EF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F2DC7A-F0C9-4A52-BE0A-49074EE5F1B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6FF0FAB-FA07-4E04-8872-23D78FBF4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207A154-FA5F-409F-AE62-733130520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直接搞不行，把归并转换为排序问题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00B39-187C-1B4B-AC2E-E1A958A07BA5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88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E6215CC-B1ED-432E-833C-381A4F7EE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223C89-F1C6-4623-9E28-2751B798766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0BFA5B8-48D8-4A5D-8C91-353A236DC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7EADB07-DE82-4288-9CA0-8443EA629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比较：串行减少了</a:t>
            </a:r>
            <a:r>
              <a:rPr lang="en-US" altLang="zh-CN" dirty="0"/>
              <a:t>W</a:t>
            </a:r>
            <a:r>
              <a:rPr lang="zh-CN" altLang="en-US" dirty="0"/>
              <a:t>，但增大了</a:t>
            </a:r>
            <a:r>
              <a:rPr lang="en-US" altLang="zh-CN" dirty="0"/>
              <a:t>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672B06E-94CF-484C-AB4F-34E6AB2AE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30217-0AF7-4610-A35C-5D118B7165C9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7F8438E-F7F1-4493-A72F-C65C04D0F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5ED72F5-5A4B-4758-8030-447D71F69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980B1-EC93-4945-BE33-76C8418930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AECC7-FB8F-674C-BE98-8E41E9D825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9C748-64FD-7145-99F7-506B9FB138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C7D192-A918-4443-B9AD-C73D816EBB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1E707D-716D-4468-B2CF-7A4B66B25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3D62C6-673A-4880-901C-04A8E0A9C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5082-223B-4F74-9EDC-80A2B1EAF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63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17B43B-86E0-4E97-B6F0-33B5527DB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7A4CD2-5A5B-439C-9B75-CCE332446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7F9C45-98E2-4AA3-91C9-59ACCC900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CA3C-DA76-480E-885F-3685CDC72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08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444FBB-AE67-4A9F-B41B-5C1DE1C63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F7C57-352B-49BC-8051-C6CEBC500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35B41A-4A34-48E5-9986-C76DA0F6D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9BC34-538A-4AFE-A671-A918C520DD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23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B6F20-908B-4DC8-9D10-D821A11DF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B76F7-8011-4D62-8947-5F25B698C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F009C-46DF-4E92-B6E0-BAD5A4EE0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4F73A-710F-4023-9E36-0A7D7074B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0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08AF64-3C33-43D4-9C09-B0E826FF1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200FCA-2A34-4DDB-BA70-4987A1D0D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C0325F-58AC-4902-B03A-C5DA0422A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DE4FE-4A9F-45C5-9BA4-1558E0A01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97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0B97E9-9998-4556-9D39-38163DB183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D867EA-62B5-4A74-8757-D035F202A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B193FF-5B98-4486-A055-0243850FC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E8A33-6D1A-48EE-B125-448D81E9C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35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2A66EA-C588-4ADB-B816-7B5185453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302178-6801-4F43-BC72-7A65E2053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34EBB9-EE95-4EB0-AFFD-178ABF9FF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E5CCD-0B4C-4B5E-925E-40156BADF4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425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ABFD3-8E98-4AEE-B7F6-C5ADC3538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0B0E3-DF57-47AE-A8CE-657D99B4C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81402-5148-4F57-8FF8-0F9DEF8B2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38FEC-F419-4A20-A586-835329DBC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67A4D-85DD-2B42-98DF-385848794B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4DB08-E68B-4197-BC50-ECD9B75C1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4502B-786F-4340-A084-571525CBF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EA774-5D55-49F2-B938-3E4EE6FF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9B41A-4DA3-4164-B918-DBFDC4197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295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54AE78-9AC0-4005-A73F-B3C514F14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DE9D41-00BC-476E-BDE0-CA6CAE4BD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78E552-0AAF-4127-BA69-C26D281E8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1E6AB-A66F-429A-A9CF-9ABD83CD0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1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CA29DB-DB18-4ED9-AC71-093820176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99087F-9AD9-4FA5-9F74-16478B7B23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F876CA-02BF-4D70-8FE9-426341C3C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E441-FC76-459E-9FAA-EA18FAD79F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7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3DCCB-8D78-464E-AB54-335C14543F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4BE17-F773-DD4E-82F5-1066FEA675E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81D5F-334D-654E-82BA-2BF5DE30BA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8E724-C323-FF4B-81EE-73B49C95A2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F4370-003B-6F4E-A589-433BA4F854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54A19-743C-1F41-BC7E-33356E55ED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A4DF3-C975-3B46-91BC-1323F7FE4D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E59715F-9C69-A94F-8D36-F4F0FDA01C9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74FAFDA-5F78-4F31-A6FA-7ADBC23D3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598394-3E5A-42B3-9D7B-B69EE8BCA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1CE1C85-0A31-4671-AAF2-9F10739FFB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E4A978-0BD7-40DD-B97C-F5310F3C7E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AE7C5B-9E6B-4D3B-BAFF-752935BC19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759D88-B83E-48E9-A10B-884F1BC3A6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60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5F9C5048-44E5-D043-9301-86DCF0D04C44}" type="slidenum">
              <a:rPr lang="en-US" altLang="zh-CN" sz="1400"/>
              <a:t>1</a:t>
            </a:fld>
            <a:endParaRPr lang="en-US" altLang="zh-CN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55650" y="2227263"/>
            <a:ext cx="7704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sym typeface="Webdings" panose="05030102010509060703" pitchFamily="2" charset="2"/>
              </a:rPr>
              <a:t>Parallel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DDA109F7-2467-4AFC-A773-8C0E2780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297201-9813-40D0-8603-26FB404F017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1671A2CB-8FC2-4965-A855-78C3A43CF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72035" name="AutoShape 3">
            <a:extLst>
              <a:ext uri="{FF2B5EF4-FFF2-40B4-BE49-F238E27FC236}">
                <a16:creationId xmlns:a16="http://schemas.microsoft.com/office/drawing/2014/main" id="{8D9C61E2-F02A-4A45-984B-07967DAA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49275"/>
            <a:ext cx="6408737" cy="4895850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46800" rIns="36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B(0, i) := A(i)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 = 1 to log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n/2</a:t>
            </a:r>
            <a:r>
              <a:rPr kumimoji="1" lang="pt-BR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B(h, i) := B(h - 1, 2i - 1) + B(h - 1, 2i)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 = log n to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even,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n/2</a:t>
            </a:r>
            <a:r>
              <a:rPr kumimoji="1" lang="pt-BR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C(h, i) := C(h + 1, i/2)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= 1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C(h, 1) := B(h,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odd, 3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n/2</a:t>
            </a:r>
            <a:r>
              <a:rPr kumimoji="1" lang="pt-BR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C(h, i) := C(h + 1, (i - 1)/2) + B(h, 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Output C(0, 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pt-BR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A8558DA8-96AC-45C2-A150-4121919E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2856"/>
            <a:ext cx="5472534" cy="216024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47" name="Rectangle 15">
            <a:extLst>
              <a:ext uri="{FF2B5EF4-FFF2-40B4-BE49-F238E27FC236}">
                <a16:creationId xmlns:a16="http://schemas.microsoft.com/office/drawing/2014/main" id="{40A08C32-E8AF-4827-9428-A36193CE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941888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</a:t>
            </a:r>
          </a:p>
        </p:txBody>
      </p:sp>
      <p:sp>
        <p:nvSpPr>
          <p:cNvPr id="172048" name="Rectangle 16">
            <a:extLst>
              <a:ext uri="{FF2B5EF4-FFF2-40B4-BE49-F238E27FC236}">
                <a16:creationId xmlns:a16="http://schemas.microsoft.com/office/drawing/2014/main" id="{82950F0A-B77C-4900-82C2-BDCDC334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941888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 log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172049" name="Rectangle 17">
            <a:extLst>
              <a:ext uri="{FF2B5EF4-FFF2-40B4-BE49-F238E27FC236}">
                <a16:creationId xmlns:a16="http://schemas.microsoft.com/office/drawing/2014/main" id="{D571544C-893C-446C-A5E0-0A4B4628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941888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</a:t>
            </a:r>
          </a:p>
        </p:txBody>
      </p:sp>
      <p:sp>
        <p:nvSpPr>
          <p:cNvPr id="172050" name="Text Box 18">
            <a:extLst>
              <a:ext uri="{FF2B5EF4-FFF2-40B4-BE49-F238E27FC236}">
                <a16:creationId xmlns:a16="http://schemas.microsoft.com/office/drawing/2014/main" id="{ED11F8CF-B537-4480-8122-1A4A1A5D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4943475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</a:t>
            </a:r>
          </a:p>
        </p:txBody>
      </p:sp>
      <p:sp>
        <p:nvSpPr>
          <p:cNvPr id="172051" name="Rectangle 19">
            <a:extLst>
              <a:ext uri="{FF2B5EF4-FFF2-40B4-BE49-F238E27FC236}">
                <a16:creationId xmlns:a16="http://schemas.microsoft.com/office/drawing/2014/main" id="{660EB43E-61AF-4F8E-8788-1AF8C66B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67350"/>
            <a:ext cx="710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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operations are charged to nodes of the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balanced binary tree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2C6A01A6-EF5C-4825-ADB8-E53F8326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558305"/>
            <a:ext cx="3735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规则：每个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pardo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都是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O(1)</a:t>
            </a:r>
            <a:endPara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/>
      <p:bldP spid="172044" grpId="0" animBg="1"/>
      <p:bldP spid="172047" grpId="0"/>
      <p:bldP spid="172048" grpId="0"/>
      <p:bldP spid="172049" grpId="0"/>
      <p:bldP spid="172050" grpId="0"/>
      <p:bldP spid="17205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3870CB-B639-43AC-A09A-20C94C77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5CCD-0B4C-4B5E-925E-40156BADF4F7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D1613-45FD-46C1-A7B2-4D964987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" y="1340768"/>
            <a:ext cx="9144000" cy="17991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76BE21-96E8-4C9D-A1F7-A6821221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84984"/>
            <a:ext cx="8281635" cy="1584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2CD1C2-E32A-4C1F-9A2B-58700152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06" y="5120861"/>
            <a:ext cx="9144000" cy="4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DCABE74A-E457-4472-BA57-82C0C024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F9977-649E-4FA0-8301-CAFE2C6F31E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0A9E0460-AAEE-4428-AD8E-58FCB46C2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28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4163" marR="0" lvl="0" indent="-284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〖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〗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Merging – merge two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non-decreasing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arrays A(1), A(2), …, A(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and B(1), B(2), …, B(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into another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non-decreasing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array C(1), C(2), …, C(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9A21C2D7-35B1-4520-BEC9-768551B37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73064" name="Rectangle 8">
            <a:extLst>
              <a:ext uri="{FF2B5EF4-FFF2-40B4-BE49-F238E27FC236}">
                <a16:creationId xmlns:a16="http://schemas.microsoft.com/office/drawing/2014/main" id="{7702EFB1-A876-40F8-AACA-31F90644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700213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Technique: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Partitioning </a:t>
            </a:r>
            <a:r>
              <a:rPr lang="zh-CN" altLang="en-US" b="1" dirty="0">
                <a:solidFill>
                  <a:srgbClr val="0000FF"/>
                </a:solidFill>
              </a:rPr>
              <a:t>分割法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142" name="Rectangle 86">
            <a:extLst>
              <a:ext uri="{FF2B5EF4-FFF2-40B4-BE49-F238E27FC236}">
                <a16:creationId xmlns:a16="http://schemas.microsoft.com/office/drawing/2014/main" id="{52017444-5C4A-426E-9499-6DB0E24B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416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 simplify, assume: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the elements of A and B are pairwise distinct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both log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and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/log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are integers</a:t>
            </a:r>
          </a:p>
        </p:txBody>
      </p:sp>
      <p:sp>
        <p:nvSpPr>
          <p:cNvPr id="173143" name="Rectangle 87">
            <a:extLst>
              <a:ext uri="{FF2B5EF4-FFF2-40B4-BE49-F238E27FC236}">
                <a16:creationId xmlns:a16="http://schemas.microsoft.com/office/drawing/2014/main" id="{E5102FFC-0532-4A43-B0F9-0D77ADA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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Partitioning Paradigm</a:t>
            </a:r>
          </a:p>
        </p:txBody>
      </p:sp>
      <p:sp>
        <p:nvSpPr>
          <p:cNvPr id="173144" name="Rectangle 88">
            <a:extLst>
              <a:ext uri="{FF2B5EF4-FFF2-40B4-BE49-F238E27FC236}">
                <a16:creationId xmlns:a16="http://schemas.microsoft.com/office/drawing/2014/main" id="{A5E5527A-2640-4B27-86E9-24F5F174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437063"/>
            <a:ext cx="7416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partitioning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partition the input into a large number, say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of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independent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small jobs, so that the size of the largest small job is roughly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actual work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 the small jobs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concurrently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using a separate (possibly serial) algorithm for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3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142" grpId="0"/>
      <p:bldP spid="173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D04A94FF-06CD-4B3B-8B1A-89EE491B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76D305-27AD-422A-962D-3CDAA466C2A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2A679FC0-16CF-42D3-BCFE-65005DCB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A1F48FC-E95E-4C84-B0C2-3F9D0C90C0B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620713"/>
            <a:ext cx="3887787" cy="457200"/>
            <a:chOff x="431" y="391"/>
            <a:chExt cx="2449" cy="288"/>
          </a:xfrm>
        </p:grpSpPr>
        <p:sp>
          <p:nvSpPr>
            <p:cNvPr id="22537" name="Text Box 3">
              <a:extLst>
                <a:ext uri="{FF2B5EF4-FFF2-40B4-BE49-F238E27FC236}">
                  <a16:creationId xmlns:a16="http://schemas.microsoft.com/office/drawing/2014/main" id="{0FDD8296-B873-495A-8581-F332E8D07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91"/>
              <a:ext cx="2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Merging           Ranking</a:t>
              </a:r>
            </a:p>
          </p:txBody>
        </p:sp>
        <p:sp>
          <p:nvSpPr>
            <p:cNvPr id="22538" name="AutoShape 7">
              <a:extLst>
                <a:ext uri="{FF2B5EF4-FFF2-40B4-BE49-F238E27FC236}">
                  <a16:creationId xmlns:a16="http://schemas.microsoft.com/office/drawing/2014/main" id="{DF1AC836-80E0-44E9-84FE-2B5DC7813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482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5113" name="Rectangle 9">
            <a:extLst>
              <a:ext uri="{FF2B5EF4-FFF2-40B4-BE49-F238E27FC236}">
                <a16:creationId xmlns:a16="http://schemas.microsoft.com/office/drawing/2014/main" id="{5F1478B2-138E-491A-94D1-087184E9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7416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A)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if A(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&lt; B(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&lt; A(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+ 1), for 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A) = 0,  if B(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&lt; A(1)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RANK( </a:t>
            </a:r>
            <a:r>
              <a:rPr kumimoji="1" lang="pt-B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pt-B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A) = </a:t>
            </a:r>
            <a:r>
              <a:rPr kumimoji="1" lang="pt-B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pt-B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if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pt-B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A(</a:t>
            </a:r>
            <a:r>
              <a:rPr kumimoji="1" lang="pt-B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pt-B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175114" name="Rectangle 10">
            <a:extLst>
              <a:ext uri="{FF2B5EF4-FFF2-40B4-BE49-F238E27FC236}">
                <a16:creationId xmlns:a16="http://schemas.microsoft.com/office/drawing/2014/main" id="{90820E61-2C79-44BA-8A6A-E21D40C27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08275"/>
            <a:ext cx="80660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ranking problem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denoted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RANK(A,B)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is to compute: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B) for every 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and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RANK(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A) for every 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115" name="Rectangle 11">
            <a:extLst>
              <a:ext uri="{FF2B5EF4-FFF2-40B4-BE49-F238E27FC236}">
                <a16:creationId xmlns:a16="http://schemas.microsoft.com/office/drawing/2014/main" id="{E25C5822-CA95-425A-ABBE-5EE148BD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76700"/>
            <a:ext cx="3889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Claim: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Given a solution to the ranking problem, the merging problem can be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solved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O(1)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time and O(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n+m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work.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881BAB4-CCF1-4C1B-A413-CB1ED4CD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292600"/>
            <a:ext cx="3600450" cy="17272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lvl1pPr marL="290513" indent="-2905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pardo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C(i + RANK(i, B)) := A(i)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pardo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C(i + RANK(i, A)) := B(i)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3" grpId="0"/>
      <p:bldP spid="175114" grpId="0"/>
      <p:bldP spid="175115" grpId="0"/>
      <p:bldP spid="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484267A0-DFE7-4993-93E1-B29BE06E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47D70-F202-4A4E-8E92-D4D643263C6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Text Box 76">
            <a:extLst>
              <a:ext uri="{FF2B5EF4-FFF2-40B4-BE49-F238E27FC236}">
                <a16:creationId xmlns:a16="http://schemas.microsoft.com/office/drawing/2014/main" id="{D967A12F-9A16-4ACF-AB89-5A4A5C02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grpSp>
        <p:nvGrpSpPr>
          <p:cNvPr id="3" name="Group 105">
            <a:extLst>
              <a:ext uri="{FF2B5EF4-FFF2-40B4-BE49-F238E27FC236}">
                <a16:creationId xmlns:a16="http://schemas.microsoft.com/office/drawing/2014/main" id="{698C27A0-55BE-4B78-9D71-818501DEDA7C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49275"/>
            <a:ext cx="5618162" cy="409575"/>
            <a:chOff x="793" y="754"/>
            <a:chExt cx="3539" cy="258"/>
          </a:xfrm>
        </p:grpSpPr>
        <p:sp>
          <p:nvSpPr>
            <p:cNvPr id="4175" name="Text Box 78">
              <a:extLst>
                <a:ext uri="{FF2B5EF4-FFF2-40B4-BE49-F238E27FC236}">
                  <a16:creationId xmlns:a16="http://schemas.microsoft.com/office/drawing/2014/main" id="{67CF7AB1-88AC-4D2B-AF95-84F3F1532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76" name="Text Box 79">
              <a:extLst>
                <a:ext uri="{FF2B5EF4-FFF2-40B4-BE49-F238E27FC236}">
                  <a16:creationId xmlns:a16="http://schemas.microsoft.com/office/drawing/2014/main" id="{C9A669DF-5BF0-4206-9C6E-FF832D137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177" name="Text Box 80">
              <a:extLst>
                <a:ext uri="{FF2B5EF4-FFF2-40B4-BE49-F238E27FC236}">
                  <a16:creationId xmlns:a16="http://schemas.microsoft.com/office/drawing/2014/main" id="{99EBF858-9EBC-4CA5-9C49-5E9302F29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178" name="Text Box 81">
              <a:extLst>
                <a:ext uri="{FF2B5EF4-FFF2-40B4-BE49-F238E27FC236}">
                  <a16:creationId xmlns:a16="http://schemas.microsoft.com/office/drawing/2014/main" id="{5064EFAE-2210-415C-8AAF-231FFC423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179" name="Text Box 82">
              <a:extLst>
                <a:ext uri="{FF2B5EF4-FFF2-40B4-BE49-F238E27FC236}">
                  <a16:creationId xmlns:a16="http://schemas.microsoft.com/office/drawing/2014/main" id="{8028C769-6D92-47D8-AB98-F69EE837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80" name="Text Box 83">
              <a:extLst>
                <a:ext uri="{FF2B5EF4-FFF2-40B4-BE49-F238E27FC236}">
                  <a16:creationId xmlns:a16="http://schemas.microsoft.com/office/drawing/2014/main" id="{75CE9426-BA38-4097-A6C6-6A81B6096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181" name="Text Box 84">
              <a:extLst>
                <a:ext uri="{FF2B5EF4-FFF2-40B4-BE49-F238E27FC236}">
                  <a16:creationId xmlns:a16="http://schemas.microsoft.com/office/drawing/2014/main" id="{1A2E81B5-54D6-41C5-8FA2-2C683A96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182" name="Text Box 85">
              <a:extLst>
                <a:ext uri="{FF2B5EF4-FFF2-40B4-BE49-F238E27FC236}">
                  <a16:creationId xmlns:a16="http://schemas.microsoft.com/office/drawing/2014/main" id="{4CF22227-BE77-44A0-8945-AC02DD171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754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183" name="Text Box 87">
              <a:extLst>
                <a:ext uri="{FF2B5EF4-FFF2-40B4-BE49-F238E27FC236}">
                  <a16:creationId xmlns:a16="http://schemas.microsoft.com/office/drawing/2014/main" id="{7A3E5468-583A-47FA-997F-90695C04B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754"/>
              <a:ext cx="99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06">
            <a:extLst>
              <a:ext uri="{FF2B5EF4-FFF2-40B4-BE49-F238E27FC236}">
                <a16:creationId xmlns:a16="http://schemas.microsoft.com/office/drawing/2014/main" id="{76B82E3D-6903-42CA-97AE-BAD33E48679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981075"/>
            <a:ext cx="5618162" cy="409575"/>
            <a:chOff x="793" y="1026"/>
            <a:chExt cx="3539" cy="258"/>
          </a:xfrm>
        </p:grpSpPr>
        <p:sp>
          <p:nvSpPr>
            <p:cNvPr id="4166" name="Text Box 86">
              <a:extLst>
                <a:ext uri="{FF2B5EF4-FFF2-40B4-BE49-F238E27FC236}">
                  <a16:creationId xmlns:a16="http://schemas.microsoft.com/office/drawing/2014/main" id="{25FF1E27-E74D-4584-89E2-E696A270B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026"/>
              <a:ext cx="99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167" name="Text Box 89">
              <a:extLst>
                <a:ext uri="{FF2B5EF4-FFF2-40B4-BE49-F238E27FC236}">
                  <a16:creationId xmlns:a16="http://schemas.microsoft.com/office/drawing/2014/main" id="{0E6C1C7E-3AF8-4241-9E0E-69A93A6D9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4168" name="Text Box 90">
              <a:extLst>
                <a:ext uri="{FF2B5EF4-FFF2-40B4-BE49-F238E27FC236}">
                  <a16:creationId xmlns:a16="http://schemas.microsoft.com/office/drawing/2014/main" id="{3B58C881-07B0-4AC1-971B-C818AB9A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169" name="Text Box 91">
              <a:extLst>
                <a:ext uri="{FF2B5EF4-FFF2-40B4-BE49-F238E27FC236}">
                  <a16:creationId xmlns:a16="http://schemas.microsoft.com/office/drawing/2014/main" id="{F37B7F65-748E-4F21-BB95-AB42FBCF7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170" name="Text Box 92">
              <a:extLst>
                <a:ext uri="{FF2B5EF4-FFF2-40B4-BE49-F238E27FC236}">
                  <a16:creationId xmlns:a16="http://schemas.microsoft.com/office/drawing/2014/main" id="{1088361E-674C-4399-9D87-1BF697694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171" name="Text Box 93">
              <a:extLst>
                <a:ext uri="{FF2B5EF4-FFF2-40B4-BE49-F238E27FC236}">
                  <a16:creationId xmlns:a16="http://schemas.microsoft.com/office/drawing/2014/main" id="{9566990A-097E-415E-AF38-31108A9CB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2" name="Text Box 94">
              <a:extLst>
                <a:ext uri="{FF2B5EF4-FFF2-40B4-BE49-F238E27FC236}">
                  <a16:creationId xmlns:a16="http://schemas.microsoft.com/office/drawing/2014/main" id="{26C9A65F-C176-4AC3-9EE6-4105E4312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3" name="Text Box 95">
              <a:extLst>
                <a:ext uri="{FF2B5EF4-FFF2-40B4-BE49-F238E27FC236}">
                  <a16:creationId xmlns:a16="http://schemas.microsoft.com/office/drawing/2014/main" id="{E54C2C66-C4A7-4173-9EBB-1D09EA209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4" name="Text Box 96">
              <a:extLst>
                <a:ext uri="{FF2B5EF4-FFF2-40B4-BE49-F238E27FC236}">
                  <a16:creationId xmlns:a16="http://schemas.microsoft.com/office/drawing/2014/main" id="{A8BD2244-F1C1-43AE-A393-451C897AD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026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C075B3D-32C4-4CEF-8856-3DE569940DEF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412875"/>
            <a:ext cx="5618162" cy="409575"/>
            <a:chOff x="793" y="1298"/>
            <a:chExt cx="3539" cy="258"/>
          </a:xfrm>
        </p:grpSpPr>
        <p:sp>
          <p:nvSpPr>
            <p:cNvPr id="4157" name="Text Box 88">
              <a:extLst>
                <a:ext uri="{FF2B5EF4-FFF2-40B4-BE49-F238E27FC236}">
                  <a16:creationId xmlns:a16="http://schemas.microsoft.com/office/drawing/2014/main" id="{E8878652-D544-4D40-90B1-B051D3200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99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RANK( 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B)</a:t>
              </a:r>
            </a:p>
          </p:txBody>
        </p:sp>
        <p:sp>
          <p:nvSpPr>
            <p:cNvPr id="4158" name="Text Box 97">
              <a:extLst>
                <a:ext uri="{FF2B5EF4-FFF2-40B4-BE49-F238E27FC236}">
                  <a16:creationId xmlns:a16="http://schemas.microsoft.com/office/drawing/2014/main" id="{A9381D4A-C165-4943-9A41-2200AE74B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9" name="Text Box 98">
              <a:extLst>
                <a:ext uri="{FF2B5EF4-FFF2-40B4-BE49-F238E27FC236}">
                  <a16:creationId xmlns:a16="http://schemas.microsoft.com/office/drawing/2014/main" id="{7CD65969-A791-4C57-8BF1-434CE632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0" name="Text Box 99">
              <a:extLst>
                <a:ext uri="{FF2B5EF4-FFF2-40B4-BE49-F238E27FC236}">
                  <a16:creationId xmlns:a16="http://schemas.microsoft.com/office/drawing/2014/main" id="{59E560D3-83B8-40AD-A401-685B1E00C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1" name="Text Box 100">
              <a:extLst>
                <a:ext uri="{FF2B5EF4-FFF2-40B4-BE49-F238E27FC236}">
                  <a16:creationId xmlns:a16="http://schemas.microsoft.com/office/drawing/2014/main" id="{9EAD0473-09B9-415B-BAE5-A76EFFA90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2" name="Text Box 101">
              <a:extLst>
                <a:ext uri="{FF2B5EF4-FFF2-40B4-BE49-F238E27FC236}">
                  <a16:creationId xmlns:a16="http://schemas.microsoft.com/office/drawing/2014/main" id="{EEC50A4D-7EF0-4368-9E76-F536D729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3" name="Text Box 102">
              <a:extLst>
                <a:ext uri="{FF2B5EF4-FFF2-40B4-BE49-F238E27FC236}">
                  <a16:creationId xmlns:a16="http://schemas.microsoft.com/office/drawing/2014/main" id="{4C83776E-EBBC-4BDF-9E26-F4B2E9D9C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4" name="Text Box 103">
              <a:extLst>
                <a:ext uri="{FF2B5EF4-FFF2-40B4-BE49-F238E27FC236}">
                  <a16:creationId xmlns:a16="http://schemas.microsoft.com/office/drawing/2014/main" id="{57479351-E58A-4E8C-99C7-673632E70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5" name="Text Box 104">
              <a:extLst>
                <a:ext uri="{FF2B5EF4-FFF2-40B4-BE49-F238E27FC236}">
                  <a16:creationId xmlns:a16="http://schemas.microsoft.com/office/drawing/2014/main" id="{9D05BF2A-B49F-489E-9112-C7A604CF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C5F9C59E-D53E-4A57-96FB-7038672F761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844675"/>
            <a:ext cx="5618162" cy="409575"/>
            <a:chOff x="793" y="1298"/>
            <a:chExt cx="3539" cy="258"/>
          </a:xfrm>
        </p:grpSpPr>
        <p:sp>
          <p:nvSpPr>
            <p:cNvPr id="4148" name="Text Box 109">
              <a:extLst>
                <a:ext uri="{FF2B5EF4-FFF2-40B4-BE49-F238E27FC236}">
                  <a16:creationId xmlns:a16="http://schemas.microsoft.com/office/drawing/2014/main" id="{E55009E9-E29B-42F9-8675-4474C45E9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99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149" name="Text Box 110">
              <a:extLst>
                <a:ext uri="{FF2B5EF4-FFF2-40B4-BE49-F238E27FC236}">
                  <a16:creationId xmlns:a16="http://schemas.microsoft.com/office/drawing/2014/main" id="{C4369DAF-BD7A-4FA2-AE21-249745BC5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4150" name="Text Box 111">
              <a:extLst>
                <a:ext uri="{FF2B5EF4-FFF2-40B4-BE49-F238E27FC236}">
                  <a16:creationId xmlns:a16="http://schemas.microsoft.com/office/drawing/2014/main" id="{D69F2414-F22E-42AD-ADEE-90CFD81B9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4151" name="Text Box 112">
              <a:extLst>
                <a:ext uri="{FF2B5EF4-FFF2-40B4-BE49-F238E27FC236}">
                  <a16:creationId xmlns:a16="http://schemas.microsoft.com/office/drawing/2014/main" id="{ED85AF74-1BA3-42D2-BBD2-F6B943BE3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4152" name="Text Box 113">
              <a:extLst>
                <a:ext uri="{FF2B5EF4-FFF2-40B4-BE49-F238E27FC236}">
                  <a16:creationId xmlns:a16="http://schemas.microsoft.com/office/drawing/2014/main" id="{EF1CBD33-546B-4F8E-9CCA-D25021263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4153" name="Text Box 114">
              <a:extLst>
                <a:ext uri="{FF2B5EF4-FFF2-40B4-BE49-F238E27FC236}">
                  <a16:creationId xmlns:a16="http://schemas.microsoft.com/office/drawing/2014/main" id="{29E29408-6A9F-4EAE-ABF9-2669D69AF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4" name="Text Box 115">
              <a:extLst>
                <a:ext uri="{FF2B5EF4-FFF2-40B4-BE49-F238E27FC236}">
                  <a16:creationId xmlns:a16="http://schemas.microsoft.com/office/drawing/2014/main" id="{958B5951-47FF-48B8-8026-2CDD9E258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5" name="Text Box 116">
              <a:extLst>
                <a:ext uri="{FF2B5EF4-FFF2-40B4-BE49-F238E27FC236}">
                  <a16:creationId xmlns:a16="http://schemas.microsoft.com/office/drawing/2014/main" id="{9673E87B-1D12-497D-8F4E-68E924FB4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6" name="Text Box 117">
              <a:extLst>
                <a:ext uri="{FF2B5EF4-FFF2-40B4-BE49-F238E27FC236}">
                  <a16:creationId xmlns:a16="http://schemas.microsoft.com/office/drawing/2014/main" id="{CE72ACF5-FBFE-4F1F-A27B-079EAAE07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18">
            <a:extLst>
              <a:ext uri="{FF2B5EF4-FFF2-40B4-BE49-F238E27FC236}">
                <a16:creationId xmlns:a16="http://schemas.microsoft.com/office/drawing/2014/main" id="{3F6D4670-D229-4F12-BE7C-578B87F2C5D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276475"/>
            <a:ext cx="5618162" cy="409575"/>
            <a:chOff x="793" y="1298"/>
            <a:chExt cx="3539" cy="258"/>
          </a:xfrm>
        </p:grpSpPr>
        <p:sp>
          <p:nvSpPr>
            <p:cNvPr id="4139" name="Text Box 119">
              <a:extLst>
                <a:ext uri="{FF2B5EF4-FFF2-40B4-BE49-F238E27FC236}">
                  <a16:creationId xmlns:a16="http://schemas.microsoft.com/office/drawing/2014/main" id="{4EF3EA8A-205B-4F20-99D0-345BA5CD8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99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RANK( 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A)</a:t>
              </a:r>
            </a:p>
          </p:txBody>
        </p:sp>
        <p:sp>
          <p:nvSpPr>
            <p:cNvPr id="4140" name="Text Box 120">
              <a:extLst>
                <a:ext uri="{FF2B5EF4-FFF2-40B4-BE49-F238E27FC236}">
                  <a16:creationId xmlns:a16="http://schemas.microsoft.com/office/drawing/2014/main" id="{35E8DEAE-82C1-43B9-8AC7-3C9DE6E7C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1" name="Text Box 121">
              <a:extLst>
                <a:ext uri="{FF2B5EF4-FFF2-40B4-BE49-F238E27FC236}">
                  <a16:creationId xmlns:a16="http://schemas.microsoft.com/office/drawing/2014/main" id="{8B10511B-FBA7-47FB-BB6D-DEEFB0A73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2" name="Text Box 122">
              <a:extLst>
                <a:ext uri="{FF2B5EF4-FFF2-40B4-BE49-F238E27FC236}">
                  <a16:creationId xmlns:a16="http://schemas.microsoft.com/office/drawing/2014/main" id="{60E3EE17-AA3B-4A23-8FF1-3CD4505F3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3" name="Text Box 123">
              <a:extLst>
                <a:ext uri="{FF2B5EF4-FFF2-40B4-BE49-F238E27FC236}">
                  <a16:creationId xmlns:a16="http://schemas.microsoft.com/office/drawing/2014/main" id="{3893D537-8C2B-4613-B685-71B430B8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4" name="Text Box 124">
              <a:extLst>
                <a:ext uri="{FF2B5EF4-FFF2-40B4-BE49-F238E27FC236}">
                  <a16:creationId xmlns:a16="http://schemas.microsoft.com/office/drawing/2014/main" id="{63A290A6-47C8-4EBB-9EE9-DE1DC3EC5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5" name="Text Box 125">
              <a:extLst>
                <a:ext uri="{FF2B5EF4-FFF2-40B4-BE49-F238E27FC236}">
                  <a16:creationId xmlns:a16="http://schemas.microsoft.com/office/drawing/2014/main" id="{0F1B0035-11A6-47AB-8EE3-539ACC0C0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6" name="Text Box 126">
              <a:extLst>
                <a:ext uri="{FF2B5EF4-FFF2-40B4-BE49-F238E27FC236}">
                  <a16:creationId xmlns:a16="http://schemas.microsoft.com/office/drawing/2014/main" id="{63AC1EB5-EEB5-4BB5-B2CB-FB31D8E9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7" name="Text Box 127">
              <a:extLst>
                <a:ext uri="{FF2B5EF4-FFF2-40B4-BE49-F238E27FC236}">
                  <a16:creationId xmlns:a16="http://schemas.microsoft.com/office/drawing/2014/main" id="{C916525E-5AA3-4CB3-9D4B-5C3BFA771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128">
            <a:extLst>
              <a:ext uri="{FF2B5EF4-FFF2-40B4-BE49-F238E27FC236}">
                <a16:creationId xmlns:a16="http://schemas.microsoft.com/office/drawing/2014/main" id="{2FE66DF0-0743-4117-AC3B-A6212513422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781300"/>
            <a:ext cx="5618162" cy="409575"/>
            <a:chOff x="793" y="1298"/>
            <a:chExt cx="3539" cy="258"/>
          </a:xfrm>
        </p:grpSpPr>
        <p:sp>
          <p:nvSpPr>
            <p:cNvPr id="4130" name="Text Box 129">
              <a:extLst>
                <a:ext uri="{FF2B5EF4-FFF2-40B4-BE49-F238E27FC236}">
                  <a16:creationId xmlns:a16="http://schemas.microsoft.com/office/drawing/2014/main" id="{A6D23AF7-59E8-4650-8264-BCDA7EC4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99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131" name="Text Box 130">
              <a:extLst>
                <a:ext uri="{FF2B5EF4-FFF2-40B4-BE49-F238E27FC236}">
                  <a16:creationId xmlns:a16="http://schemas.microsoft.com/office/drawing/2014/main" id="{A4CEA53C-59DB-49BB-B00F-AD30BDA97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2" name="Text Box 131">
              <a:extLst>
                <a:ext uri="{FF2B5EF4-FFF2-40B4-BE49-F238E27FC236}">
                  <a16:creationId xmlns:a16="http://schemas.microsoft.com/office/drawing/2014/main" id="{0302CBA8-B35F-4086-A706-A60F9B8DB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3" name="Text Box 132">
              <a:extLst>
                <a:ext uri="{FF2B5EF4-FFF2-40B4-BE49-F238E27FC236}">
                  <a16:creationId xmlns:a16="http://schemas.microsoft.com/office/drawing/2014/main" id="{6D257FBB-D086-4E81-9E0F-E6A7F3268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4" name="Text Box 133">
              <a:extLst>
                <a:ext uri="{FF2B5EF4-FFF2-40B4-BE49-F238E27FC236}">
                  <a16:creationId xmlns:a16="http://schemas.microsoft.com/office/drawing/2014/main" id="{4F816C7B-B805-429A-8D69-8BC4882EA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5" name="Text Box 134">
              <a:extLst>
                <a:ext uri="{FF2B5EF4-FFF2-40B4-BE49-F238E27FC236}">
                  <a16:creationId xmlns:a16="http://schemas.microsoft.com/office/drawing/2014/main" id="{8F92F147-1019-4BA3-9B6C-DF0090A69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6" name="Text Box 135">
              <a:extLst>
                <a:ext uri="{FF2B5EF4-FFF2-40B4-BE49-F238E27FC236}">
                  <a16:creationId xmlns:a16="http://schemas.microsoft.com/office/drawing/2014/main" id="{6252313B-06BB-47C8-9FBD-FED2A7637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" name="Text Box 136">
              <a:extLst>
                <a:ext uri="{FF2B5EF4-FFF2-40B4-BE49-F238E27FC236}">
                  <a16:creationId xmlns:a16="http://schemas.microsoft.com/office/drawing/2014/main" id="{559DFCEB-D120-451C-B161-EB735A6D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8" name="Text Box 137">
              <a:extLst>
                <a:ext uri="{FF2B5EF4-FFF2-40B4-BE49-F238E27FC236}">
                  <a16:creationId xmlns:a16="http://schemas.microsoft.com/office/drawing/2014/main" id="{A6C76CB0-A4C5-4ED0-92C6-C7B000EC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98"/>
              <a:ext cx="31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6267" name="Text Box 139">
            <a:extLst>
              <a:ext uri="{FF2B5EF4-FFF2-40B4-BE49-F238E27FC236}">
                <a16:creationId xmlns:a16="http://schemas.microsoft.com/office/drawing/2014/main" id="{72A22FA3-832C-4F1F-A600-13AAF657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76268" name="Text Box 140">
            <a:extLst>
              <a:ext uri="{FF2B5EF4-FFF2-40B4-BE49-F238E27FC236}">
                <a16:creationId xmlns:a16="http://schemas.microsoft.com/office/drawing/2014/main" id="{04F47895-AC48-4EDD-ABF8-3BF6EF71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4128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76269" name="Text Box 141">
            <a:extLst>
              <a:ext uri="{FF2B5EF4-FFF2-40B4-BE49-F238E27FC236}">
                <a16:creationId xmlns:a16="http://schemas.microsoft.com/office/drawing/2014/main" id="{34E689CC-AD53-4256-B03A-62B571CCE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4128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76270" name="Text Box 142">
            <a:extLst>
              <a:ext uri="{FF2B5EF4-FFF2-40B4-BE49-F238E27FC236}">
                <a16:creationId xmlns:a16="http://schemas.microsoft.com/office/drawing/2014/main" id="{BD8D7D32-59C8-4CF3-8AD1-84219E00F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128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76271" name="Text Box 143">
            <a:extLst>
              <a:ext uri="{FF2B5EF4-FFF2-40B4-BE49-F238E27FC236}">
                <a16:creationId xmlns:a16="http://schemas.microsoft.com/office/drawing/2014/main" id="{45170FE2-3F6E-4A53-BE57-1BDECCD0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2764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76272" name="Text Box 144">
            <a:extLst>
              <a:ext uri="{FF2B5EF4-FFF2-40B4-BE49-F238E27FC236}">
                <a16:creationId xmlns:a16="http://schemas.microsoft.com/office/drawing/2014/main" id="{1D66F5DE-E739-4618-B971-16E33C644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2764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76273" name="Text Box 145">
            <a:extLst>
              <a:ext uri="{FF2B5EF4-FFF2-40B4-BE49-F238E27FC236}">
                <a16:creationId xmlns:a16="http://schemas.microsoft.com/office/drawing/2014/main" id="{408EEAA9-9CA2-41C6-ADAD-DC974C1B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2764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76274" name="Text Box 146">
            <a:extLst>
              <a:ext uri="{FF2B5EF4-FFF2-40B4-BE49-F238E27FC236}">
                <a16:creationId xmlns:a16="http://schemas.microsoft.com/office/drawing/2014/main" id="{C0A9C18E-FCB4-439E-AFD2-953A1ED5E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2764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10" name="Group 152">
            <a:extLst>
              <a:ext uri="{FF2B5EF4-FFF2-40B4-BE49-F238E27FC236}">
                <a16:creationId xmlns:a16="http://schemas.microsoft.com/office/drawing/2014/main" id="{9357D62E-5A11-40B5-87AB-1DF39DF0A67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81300"/>
            <a:ext cx="3529012" cy="396875"/>
            <a:chOff x="1791" y="2160"/>
            <a:chExt cx="2223" cy="250"/>
          </a:xfrm>
        </p:grpSpPr>
        <p:sp>
          <p:nvSpPr>
            <p:cNvPr id="4126" name="Text Box 147">
              <a:extLst>
                <a:ext uri="{FF2B5EF4-FFF2-40B4-BE49-F238E27FC236}">
                  <a16:creationId xmlns:a16="http://schemas.microsoft.com/office/drawing/2014/main" id="{26ABC28C-0D13-445E-A56A-BEC2A250B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4127" name="Text Box 149">
              <a:extLst>
                <a:ext uri="{FF2B5EF4-FFF2-40B4-BE49-F238E27FC236}">
                  <a16:creationId xmlns:a16="http://schemas.microsoft.com/office/drawing/2014/main" id="{023693A5-6CD8-491E-A657-F12EF80D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128" name="Text Box 150">
              <a:extLst>
                <a:ext uri="{FF2B5EF4-FFF2-40B4-BE49-F238E27FC236}">
                  <a16:creationId xmlns:a16="http://schemas.microsoft.com/office/drawing/2014/main" id="{070B499E-6AAA-4501-A507-982E1F9F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129" name="Text Box 151">
              <a:extLst>
                <a:ext uri="{FF2B5EF4-FFF2-40B4-BE49-F238E27FC236}">
                  <a16:creationId xmlns:a16="http://schemas.microsoft.com/office/drawing/2014/main" id="{7B98814C-5C32-45E0-A51E-DCF4AE19C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</p:grpSp>
      <p:grpSp>
        <p:nvGrpSpPr>
          <p:cNvPr id="11" name="Group 157">
            <a:extLst>
              <a:ext uri="{FF2B5EF4-FFF2-40B4-BE49-F238E27FC236}">
                <a16:creationId xmlns:a16="http://schemas.microsoft.com/office/drawing/2014/main" id="{AF84D193-DA78-44CD-85E8-204132C3FF23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781300"/>
            <a:ext cx="3025775" cy="396875"/>
            <a:chOff x="2426" y="2160"/>
            <a:chExt cx="1906" cy="250"/>
          </a:xfrm>
        </p:grpSpPr>
        <p:sp>
          <p:nvSpPr>
            <p:cNvPr id="4122" name="Rectangle 153">
              <a:extLst>
                <a:ext uri="{FF2B5EF4-FFF2-40B4-BE49-F238E27FC236}">
                  <a16:creationId xmlns:a16="http://schemas.microsoft.com/office/drawing/2014/main" id="{EF9966C8-7BA7-4F72-B2D9-2A4A5C0F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4123" name="Rectangle 154">
              <a:extLst>
                <a:ext uri="{FF2B5EF4-FFF2-40B4-BE49-F238E27FC236}">
                  <a16:creationId xmlns:a16="http://schemas.microsoft.com/office/drawing/2014/main" id="{6CEC277B-E813-4FE1-AF73-5856BD76E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4124" name="Rectangle 155">
              <a:extLst>
                <a:ext uri="{FF2B5EF4-FFF2-40B4-BE49-F238E27FC236}">
                  <a16:creationId xmlns:a16="http://schemas.microsoft.com/office/drawing/2014/main" id="{1E22C1F6-938F-4577-BD71-6741DE4D0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4125" name="Rectangle 156">
              <a:extLst>
                <a:ext uri="{FF2B5EF4-FFF2-40B4-BE49-F238E27FC236}">
                  <a16:creationId xmlns:a16="http://schemas.microsoft.com/office/drawing/2014/main" id="{FBBA2602-D5BE-4637-9A14-109E2EF7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16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</p:grpSp>
      <p:sp>
        <p:nvSpPr>
          <p:cNvPr id="176286" name="Rectangle 158">
            <a:extLst>
              <a:ext uri="{FF2B5EF4-FFF2-40B4-BE49-F238E27FC236}">
                <a16:creationId xmlns:a16="http://schemas.microsoft.com/office/drawing/2014/main" id="{3242DC7B-B683-4F33-8DBB-57D812E7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35756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Binary Search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9DCD4C6-638D-4A42-9D0E-9526DFD8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860800"/>
            <a:ext cx="3673475" cy="1366838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lvl1pPr marL="290513" indent="-2905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pardo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RANK(i, B) := BS(A(i), B)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RANK(i, A) := BS(B(i), A)</a:t>
            </a:r>
          </a:p>
        </p:txBody>
      </p:sp>
      <p:graphicFrame>
        <p:nvGraphicFramePr>
          <p:cNvPr id="176288" name="Object 160">
            <a:extLst>
              <a:ext uri="{FF2B5EF4-FFF2-40B4-BE49-F238E27FC236}">
                <a16:creationId xmlns:a16="http://schemas.microsoft.com/office/drawing/2014/main" id="{C98267E2-B75B-46E1-A86C-DE8DC4649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356225"/>
          <a:ext cx="21605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公式" r:id="rId4" imgW="1168200" imgH="431640" progId="Equation.3">
                  <p:embed/>
                </p:oleObj>
              </mc:Choice>
              <mc:Fallback>
                <p:oleObj name="公式" r:id="rId4" imgW="1168200" imgH="431640" progId="Equation.3">
                  <p:embed/>
                  <p:pic>
                    <p:nvPicPr>
                      <p:cNvPr id="176288" name="Object 160">
                        <a:extLst>
                          <a:ext uri="{FF2B5EF4-FFF2-40B4-BE49-F238E27FC236}">
                            <a16:creationId xmlns:a16="http://schemas.microsoft.com/office/drawing/2014/main" id="{C98267E2-B75B-46E1-A86C-DE8DC4649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56225"/>
                        <a:ext cx="21605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289" name="Rectangle 161">
            <a:extLst>
              <a:ext uri="{FF2B5EF4-FFF2-40B4-BE49-F238E27FC236}">
                <a16:creationId xmlns:a16="http://schemas.microsoft.com/office/drawing/2014/main" id="{7C0EF547-7843-48C7-8808-F48E215C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35756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Serial Ranking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85B46EB0-0713-40A1-8340-39F84A0E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860800"/>
            <a:ext cx="3673475" cy="2016125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lvl1pPr marL="290513" indent="-2905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 = j = 0; </a:t>
            </a:r>
          </a:p>
          <a:p>
            <a:pPr marL="290513" marR="0" lvl="0" indent="-290513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while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 || j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pt-BR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 ) {</a:t>
            </a:r>
          </a:p>
          <a:p>
            <a:pPr marL="290513" marR="0" lvl="0" indent="-290513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A(i+1) &lt; B(j+1) )</a:t>
            </a:r>
          </a:p>
          <a:p>
            <a:pPr marL="290513" marR="0" lvl="0" indent="-290513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RANK(++i, B) = j;</a:t>
            </a:r>
          </a:p>
          <a:p>
            <a:pPr marL="290513" marR="0" lvl="0" indent="-290513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else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RANK(++j, A) = i;</a:t>
            </a:r>
          </a:p>
          <a:p>
            <a:pPr marL="290513" marR="0" lvl="0" indent="-290513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76291" name="Object 163">
            <a:extLst>
              <a:ext uri="{FF2B5EF4-FFF2-40B4-BE49-F238E27FC236}">
                <a16:creationId xmlns:a16="http://schemas.microsoft.com/office/drawing/2014/main" id="{AFA4AC57-1522-4316-85DD-030861BF2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02144"/>
              </p:ext>
            </p:extLst>
          </p:nvPr>
        </p:nvGraphicFramePr>
        <p:xfrm>
          <a:off x="5146675" y="5876925"/>
          <a:ext cx="27717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6" imgW="1498320" imgH="203040" progId="Equation.DSMT4">
                  <p:embed/>
                </p:oleObj>
              </mc:Choice>
              <mc:Fallback>
                <p:oleObj name="Equation" r:id="rId6" imgW="1498320" imgH="203040" progId="Equation.DSMT4">
                  <p:embed/>
                  <p:pic>
                    <p:nvPicPr>
                      <p:cNvPr id="176291" name="Object 163">
                        <a:extLst>
                          <a:ext uri="{FF2B5EF4-FFF2-40B4-BE49-F238E27FC236}">
                            <a16:creationId xmlns:a16="http://schemas.microsoft.com/office/drawing/2014/main" id="{AFA4AC57-1522-4316-85DD-030861BF2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5876925"/>
                        <a:ext cx="27717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92A486F-0314-445A-8442-EAB519B67C85}"/>
              </a:ext>
            </a:extLst>
          </p:cNvPr>
          <p:cNvSpPr txBox="1"/>
          <p:nvPr/>
        </p:nvSpPr>
        <p:spPr>
          <a:xfrm>
            <a:off x="4603750" y="6154738"/>
            <a:ext cx="294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串行就一个工人，所以一般</a:t>
            </a:r>
            <a:r>
              <a:rPr lang="en-US" altLang="zh-CN" dirty="0"/>
              <a:t>T=W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0130F7-61B6-4953-A0E4-FFA14207F5D0}"/>
              </a:ext>
            </a:extLst>
          </p:cNvPr>
          <p:cNvSpPr/>
          <p:nvPr/>
        </p:nvSpPr>
        <p:spPr bwMode="auto">
          <a:xfrm>
            <a:off x="4661254" y="5735181"/>
            <a:ext cx="3509246" cy="125055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852787B-B665-4F1C-AC28-1B18C6E7CE59}"/>
              </a:ext>
            </a:extLst>
          </p:cNvPr>
          <p:cNvSpPr/>
          <p:nvPr/>
        </p:nvSpPr>
        <p:spPr bwMode="auto">
          <a:xfrm>
            <a:off x="1037000" y="5314052"/>
            <a:ext cx="2945780" cy="89942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67" grpId="0"/>
      <p:bldP spid="176268" grpId="0"/>
      <p:bldP spid="176269" grpId="0"/>
      <p:bldP spid="176270" grpId="0"/>
      <p:bldP spid="176271" grpId="0"/>
      <p:bldP spid="176272" grpId="0"/>
      <p:bldP spid="176273" grpId="0"/>
      <p:bldP spid="176274" grpId="0"/>
      <p:bldP spid="176286" grpId="0"/>
      <p:bldP spid="4" grpId="0" animBg="1" autoUpdateAnimBg="0"/>
      <p:bldP spid="176289" grpId="0"/>
      <p:bldP spid="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3">
            <a:extLst>
              <a:ext uri="{FF2B5EF4-FFF2-40B4-BE49-F238E27FC236}">
                <a16:creationId xmlns:a16="http://schemas.microsoft.com/office/drawing/2014/main" id="{4FC894FA-7AAD-4FE8-8E1C-A1104AA8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18F49-9445-4C11-85CF-AC92D66EB08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Text Box 2">
            <a:extLst>
              <a:ext uri="{FF2B5EF4-FFF2-40B4-BE49-F238E27FC236}">
                <a16:creationId xmlns:a16="http://schemas.microsoft.com/office/drawing/2014/main" id="{EB7BB8B1-D21D-4FEA-9B04-FF81206C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78180" name="Text Box 4">
            <a:extLst>
              <a:ext uri="{FF2B5EF4-FFF2-40B4-BE49-F238E27FC236}">
                <a16:creationId xmlns:a16="http://schemas.microsoft.com/office/drawing/2014/main" id="{CA6FCACB-4113-4154-BF30-F038EF06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Parallel Ranking</a:t>
            </a:r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839A9950-8F82-481B-A665-7A4AA451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52513"/>
            <a:ext cx="7200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Assume that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and that A(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+1) and B(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+1) are each larger than both A(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and B(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BC4C8058-44F2-4E9F-BB30-7458E4EB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44675"/>
            <a:ext cx="44214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Stage 1: Partitioning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分隔为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块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8185" name="Object 9">
            <a:extLst>
              <a:ext uri="{FF2B5EF4-FFF2-40B4-BE49-F238E27FC236}">
                <a16:creationId xmlns:a16="http://schemas.microsoft.com/office/drawing/2014/main" id="{B5526A68-38AD-4A1E-9DC8-A74FB434A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00934"/>
              </p:ext>
            </p:extLst>
          </p:nvPr>
        </p:nvGraphicFramePr>
        <p:xfrm>
          <a:off x="5295106" y="1905000"/>
          <a:ext cx="1473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公式" r:id="rId3" imgW="787320" imgH="203040" progId="Equation.3">
                  <p:embed/>
                </p:oleObj>
              </mc:Choice>
              <mc:Fallback>
                <p:oleObj name="公式" r:id="rId3" imgW="787320" imgH="203040" progId="Equation.3">
                  <p:embed/>
                  <p:pic>
                    <p:nvPicPr>
                      <p:cNvPr id="178185" name="Object 9">
                        <a:extLst>
                          <a:ext uri="{FF2B5EF4-FFF2-40B4-BE49-F238E27FC236}">
                            <a16:creationId xmlns:a16="http://schemas.microsoft.com/office/drawing/2014/main" id="{B5526A68-38AD-4A1E-9DC8-A74FB434A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106" y="1905000"/>
                        <a:ext cx="1473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Text Box 10">
            <a:extLst>
              <a:ext uri="{FF2B5EF4-FFF2-40B4-BE49-F238E27FC236}">
                <a16:creationId xmlns:a16="http://schemas.microsoft.com/office/drawing/2014/main" id="{C27DA320-2446-482E-A366-B936F860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205038"/>
            <a:ext cx="6192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A_Select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A( 1+(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-1)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log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for 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B_Select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B( 1+(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-1)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log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for 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</a:p>
        </p:txBody>
      </p:sp>
      <p:sp>
        <p:nvSpPr>
          <p:cNvPr id="178187" name="Text Box 11">
            <a:extLst>
              <a:ext uri="{FF2B5EF4-FFF2-40B4-BE49-F238E27FC236}">
                <a16:creationId xmlns:a16="http://schemas.microsoft.com/office/drawing/2014/main" id="{437368AD-EFDC-460A-8E2E-CBBB5897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852738"/>
            <a:ext cx="698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Compute RANK for each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selected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element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EDDEFD57-C8AD-48E4-BD9A-41F2F31DCD92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429000"/>
            <a:ext cx="6121400" cy="366713"/>
            <a:chOff x="748" y="2387"/>
            <a:chExt cx="3856" cy="231"/>
          </a:xfrm>
        </p:grpSpPr>
        <p:sp>
          <p:nvSpPr>
            <p:cNvPr id="5182" name="Text Box 12">
              <a:extLst>
                <a:ext uri="{FF2B5EF4-FFF2-40B4-BE49-F238E27FC236}">
                  <a16:creationId xmlns:a16="http://schemas.microsoft.com/office/drawing/2014/main" id="{A4EA59DA-704D-458F-AAE2-F2DF6B356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87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183" name="Rectangle 14">
              <a:extLst>
                <a:ext uri="{FF2B5EF4-FFF2-40B4-BE49-F238E27FC236}">
                  <a16:creationId xmlns:a16="http://schemas.microsoft.com/office/drawing/2014/main" id="{610B82F8-D87E-469C-9D40-FA502734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84" name="Rectangle 15">
              <a:extLst>
                <a:ext uri="{FF2B5EF4-FFF2-40B4-BE49-F238E27FC236}">
                  <a16:creationId xmlns:a16="http://schemas.microsoft.com/office/drawing/2014/main" id="{85ED8BC0-4C49-4079-8256-A7208D857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85" name="Rectangle 16">
              <a:extLst>
                <a:ext uri="{FF2B5EF4-FFF2-40B4-BE49-F238E27FC236}">
                  <a16:creationId xmlns:a16="http://schemas.microsoft.com/office/drawing/2014/main" id="{66E55F0F-78FD-42FC-AD01-63261B91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86" name="Rectangle 17">
              <a:extLst>
                <a:ext uri="{FF2B5EF4-FFF2-40B4-BE49-F238E27FC236}">
                  <a16:creationId xmlns:a16="http://schemas.microsoft.com/office/drawing/2014/main" id="{E9E53AEA-DF0C-4B04-AD08-E40C60F5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5187" name="Rectangle 18">
              <a:extLst>
                <a:ext uri="{FF2B5EF4-FFF2-40B4-BE49-F238E27FC236}">
                  <a16:creationId xmlns:a16="http://schemas.microsoft.com/office/drawing/2014/main" id="{006B0F3F-DB8B-4F8F-9D58-B24515D8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5188" name="Rectangle 19">
              <a:extLst>
                <a:ext uri="{FF2B5EF4-FFF2-40B4-BE49-F238E27FC236}">
                  <a16:creationId xmlns:a16="http://schemas.microsoft.com/office/drawing/2014/main" id="{2434C9A0-934A-4C48-8A61-05CBC420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5189" name="Rectangle 20">
              <a:extLst>
                <a:ext uri="{FF2B5EF4-FFF2-40B4-BE49-F238E27FC236}">
                  <a16:creationId xmlns:a16="http://schemas.microsoft.com/office/drawing/2014/main" id="{6C613BC5-30CD-4903-899C-FA10A8F4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5190" name="Rectangle 21">
              <a:extLst>
                <a:ext uri="{FF2B5EF4-FFF2-40B4-BE49-F238E27FC236}">
                  <a16:creationId xmlns:a16="http://schemas.microsoft.com/office/drawing/2014/main" id="{8BCBAAD9-1271-4F60-8031-86B2C0C01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19</a:t>
              </a:r>
            </a:p>
          </p:txBody>
        </p:sp>
        <p:sp>
          <p:nvSpPr>
            <p:cNvPr id="5191" name="Rectangle 22">
              <a:extLst>
                <a:ext uri="{FF2B5EF4-FFF2-40B4-BE49-F238E27FC236}">
                  <a16:creationId xmlns:a16="http://schemas.microsoft.com/office/drawing/2014/main" id="{A032080A-4360-4F43-8E92-2CE6861C0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5192" name="Rectangle 23">
              <a:extLst>
                <a:ext uri="{FF2B5EF4-FFF2-40B4-BE49-F238E27FC236}">
                  <a16:creationId xmlns:a16="http://schemas.microsoft.com/office/drawing/2014/main" id="{3274092E-9360-45E1-BC34-4D123B92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</a:p>
          </p:txBody>
        </p:sp>
        <p:sp>
          <p:nvSpPr>
            <p:cNvPr id="5193" name="Rectangle 24">
              <a:extLst>
                <a:ext uri="{FF2B5EF4-FFF2-40B4-BE49-F238E27FC236}">
                  <a16:creationId xmlns:a16="http://schemas.microsoft.com/office/drawing/2014/main" id="{F8E9AF63-791F-4307-844E-253F11BA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5194" name="Rectangle 25">
              <a:extLst>
                <a:ext uri="{FF2B5EF4-FFF2-40B4-BE49-F238E27FC236}">
                  <a16:creationId xmlns:a16="http://schemas.microsoft.com/office/drawing/2014/main" id="{1ED0F4C5-9843-407A-99D9-9C474274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</a:p>
          </p:txBody>
        </p:sp>
        <p:sp>
          <p:nvSpPr>
            <p:cNvPr id="5195" name="Rectangle 26">
              <a:extLst>
                <a:ext uri="{FF2B5EF4-FFF2-40B4-BE49-F238E27FC236}">
                  <a16:creationId xmlns:a16="http://schemas.microsoft.com/office/drawing/2014/main" id="{3FDA48FC-D8FB-4B68-A5FE-091EE3E13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</a:p>
          </p:txBody>
        </p:sp>
        <p:sp>
          <p:nvSpPr>
            <p:cNvPr id="5196" name="Rectangle 27">
              <a:extLst>
                <a:ext uri="{FF2B5EF4-FFF2-40B4-BE49-F238E27FC236}">
                  <a16:creationId xmlns:a16="http://schemas.microsoft.com/office/drawing/2014/main" id="{C79F1DAA-1065-4F0E-9E53-E03644BD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5197" name="Rectangle 28">
              <a:extLst>
                <a:ext uri="{FF2B5EF4-FFF2-40B4-BE49-F238E27FC236}">
                  <a16:creationId xmlns:a16="http://schemas.microsoft.com/office/drawing/2014/main" id="{D2E5DE8E-B7F1-49E9-B9E5-381C74C0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31</a:t>
              </a:r>
            </a:p>
          </p:txBody>
        </p:sp>
        <p:sp>
          <p:nvSpPr>
            <p:cNvPr id="5198" name="Rectangle 29">
              <a:extLst>
                <a:ext uri="{FF2B5EF4-FFF2-40B4-BE49-F238E27FC236}">
                  <a16:creationId xmlns:a16="http://schemas.microsoft.com/office/drawing/2014/main" id="{13F595F2-BB01-4323-BF76-00EB84E27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387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53C56026-2CA7-4CCD-BD02-E7874D88F65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292600"/>
            <a:ext cx="6121400" cy="366713"/>
            <a:chOff x="748" y="2931"/>
            <a:chExt cx="3856" cy="231"/>
          </a:xfrm>
        </p:grpSpPr>
        <p:sp>
          <p:nvSpPr>
            <p:cNvPr id="5165" name="Text Box 13">
              <a:extLst>
                <a:ext uri="{FF2B5EF4-FFF2-40B4-BE49-F238E27FC236}">
                  <a16:creationId xmlns:a16="http://schemas.microsoft.com/office/drawing/2014/main" id="{2A018814-A2EC-4FFA-9C46-CBB1A87B8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931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166" name="Rectangle 30">
              <a:extLst>
                <a:ext uri="{FF2B5EF4-FFF2-40B4-BE49-F238E27FC236}">
                  <a16:creationId xmlns:a16="http://schemas.microsoft.com/office/drawing/2014/main" id="{5A146654-7AE9-4671-8100-BE219E294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67" name="Rectangle 31">
              <a:extLst>
                <a:ext uri="{FF2B5EF4-FFF2-40B4-BE49-F238E27FC236}">
                  <a16:creationId xmlns:a16="http://schemas.microsoft.com/office/drawing/2014/main" id="{8B460319-0590-4C8B-A336-13C24D18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68" name="Rectangle 32">
              <a:extLst>
                <a:ext uri="{FF2B5EF4-FFF2-40B4-BE49-F238E27FC236}">
                  <a16:creationId xmlns:a16="http://schemas.microsoft.com/office/drawing/2014/main" id="{8D5C8F4E-9DB4-4D80-BD39-7D2A8705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69" name="Rectangle 33">
              <a:extLst>
                <a:ext uri="{FF2B5EF4-FFF2-40B4-BE49-F238E27FC236}">
                  <a16:creationId xmlns:a16="http://schemas.microsoft.com/office/drawing/2014/main" id="{D72342B1-8263-4407-AB41-02222AE79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70" name="Rectangle 34">
              <a:extLst>
                <a:ext uri="{FF2B5EF4-FFF2-40B4-BE49-F238E27FC236}">
                  <a16:creationId xmlns:a16="http://schemas.microsoft.com/office/drawing/2014/main" id="{6E1C63A4-00F9-40A6-9277-1D315FFC2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71" name="Rectangle 35">
              <a:extLst>
                <a:ext uri="{FF2B5EF4-FFF2-40B4-BE49-F238E27FC236}">
                  <a16:creationId xmlns:a16="http://schemas.microsoft.com/office/drawing/2014/main" id="{025E5602-78B1-4D8F-9023-55DEB0C1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5172" name="Rectangle 36">
              <a:extLst>
                <a:ext uri="{FF2B5EF4-FFF2-40B4-BE49-F238E27FC236}">
                  <a16:creationId xmlns:a16="http://schemas.microsoft.com/office/drawing/2014/main" id="{500EC523-83E0-4A81-BB5B-D915211C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5173" name="Rectangle 37">
              <a:extLst>
                <a:ext uri="{FF2B5EF4-FFF2-40B4-BE49-F238E27FC236}">
                  <a16:creationId xmlns:a16="http://schemas.microsoft.com/office/drawing/2014/main" id="{FA8F279E-2FD1-474E-8B49-E6189BB0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5174" name="Rectangle 38">
              <a:extLst>
                <a:ext uri="{FF2B5EF4-FFF2-40B4-BE49-F238E27FC236}">
                  <a16:creationId xmlns:a16="http://schemas.microsoft.com/office/drawing/2014/main" id="{0C594ADE-DCF2-4319-A139-4D2E5A144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5175" name="Rectangle 39">
              <a:extLst>
                <a:ext uri="{FF2B5EF4-FFF2-40B4-BE49-F238E27FC236}">
                  <a16:creationId xmlns:a16="http://schemas.microsoft.com/office/drawing/2014/main" id="{5233C2BD-89CE-468B-9FF1-2DB40F57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5176" name="Rectangle 40">
              <a:extLst>
                <a:ext uri="{FF2B5EF4-FFF2-40B4-BE49-F238E27FC236}">
                  <a16:creationId xmlns:a16="http://schemas.microsoft.com/office/drawing/2014/main" id="{45DEA02D-0FB9-46BF-9035-9B9C13C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5177" name="Rectangle 41">
              <a:extLst>
                <a:ext uri="{FF2B5EF4-FFF2-40B4-BE49-F238E27FC236}">
                  <a16:creationId xmlns:a16="http://schemas.microsoft.com/office/drawing/2014/main" id="{AEDB7131-AFB7-487C-92DA-1F649E098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</a:p>
          </p:txBody>
        </p:sp>
        <p:sp>
          <p:nvSpPr>
            <p:cNvPr id="5178" name="Rectangle 42">
              <a:extLst>
                <a:ext uri="{FF2B5EF4-FFF2-40B4-BE49-F238E27FC236}">
                  <a16:creationId xmlns:a16="http://schemas.microsoft.com/office/drawing/2014/main" id="{C8776E25-B65C-4A2C-AEB8-23D760B22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</a:t>
              </a:r>
            </a:p>
          </p:txBody>
        </p:sp>
        <p:sp>
          <p:nvSpPr>
            <p:cNvPr id="5179" name="Rectangle 43">
              <a:extLst>
                <a:ext uri="{FF2B5EF4-FFF2-40B4-BE49-F238E27FC236}">
                  <a16:creationId xmlns:a16="http://schemas.microsoft.com/office/drawing/2014/main" id="{F6864345-C006-410F-A191-C510022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</a:t>
              </a:r>
            </a:p>
          </p:txBody>
        </p:sp>
        <p:sp>
          <p:nvSpPr>
            <p:cNvPr id="5180" name="Rectangle 44">
              <a:extLst>
                <a:ext uri="{FF2B5EF4-FFF2-40B4-BE49-F238E27FC236}">
                  <a16:creationId xmlns:a16="http://schemas.microsoft.com/office/drawing/2014/main" id="{FC5FB277-96D7-4479-87EE-1436A0E0E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28</a:t>
              </a:r>
            </a:p>
          </p:txBody>
        </p:sp>
        <p:sp>
          <p:nvSpPr>
            <p:cNvPr id="5181" name="Rectangle 45">
              <a:extLst>
                <a:ext uri="{FF2B5EF4-FFF2-40B4-BE49-F238E27FC236}">
                  <a16:creationId xmlns:a16="http://schemas.microsoft.com/office/drawing/2014/main" id="{1AF47DE5-EDFB-43E1-A469-B008B367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931"/>
              <a:ext cx="227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2CB430CB-06F9-44CE-A7AC-4084F33172B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429000"/>
            <a:ext cx="4679950" cy="288925"/>
            <a:chOff x="975" y="2296"/>
            <a:chExt cx="2948" cy="182"/>
          </a:xfrm>
        </p:grpSpPr>
        <p:sp>
          <p:nvSpPr>
            <p:cNvPr id="5161" name="Rectangle 48">
              <a:extLst>
                <a:ext uri="{FF2B5EF4-FFF2-40B4-BE49-F238E27FC236}">
                  <a16:creationId xmlns:a16="http://schemas.microsoft.com/office/drawing/2014/main" id="{9D894F54-C05C-4631-94E7-301B9C419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2" name="Rectangle 49">
              <a:extLst>
                <a:ext uri="{FF2B5EF4-FFF2-40B4-BE49-F238E27FC236}">
                  <a16:creationId xmlns:a16="http://schemas.microsoft.com/office/drawing/2014/main" id="{E575A3AE-F6B1-4609-BED3-FA0ABA9D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3" name="Rectangle 50">
              <a:extLst>
                <a:ext uri="{FF2B5EF4-FFF2-40B4-BE49-F238E27FC236}">
                  <a16:creationId xmlns:a16="http://schemas.microsoft.com/office/drawing/2014/main" id="{9C1D9476-156F-42FF-8F90-A5E14DA5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4" name="Rectangle 51">
              <a:extLst>
                <a:ext uri="{FF2B5EF4-FFF2-40B4-BE49-F238E27FC236}">
                  <a16:creationId xmlns:a16="http://schemas.microsoft.com/office/drawing/2014/main" id="{EB3D1961-50EC-4687-8C4B-FE6F0CCB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2B517AEA-8819-47AE-874A-070ECC8645B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292600"/>
            <a:ext cx="4679950" cy="288925"/>
            <a:chOff x="975" y="2296"/>
            <a:chExt cx="2948" cy="182"/>
          </a:xfrm>
        </p:grpSpPr>
        <p:sp>
          <p:nvSpPr>
            <p:cNvPr id="5157" name="Rectangle 54">
              <a:extLst>
                <a:ext uri="{FF2B5EF4-FFF2-40B4-BE49-F238E27FC236}">
                  <a16:creationId xmlns:a16="http://schemas.microsoft.com/office/drawing/2014/main" id="{145D46F4-7A5F-4AF8-88CC-013D15AA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8" name="Rectangle 55">
              <a:extLst>
                <a:ext uri="{FF2B5EF4-FFF2-40B4-BE49-F238E27FC236}">
                  <a16:creationId xmlns:a16="http://schemas.microsoft.com/office/drawing/2014/main" id="{6FF953C1-CBC2-450A-AE83-2D939E150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9" name="Rectangle 56">
              <a:extLst>
                <a:ext uri="{FF2B5EF4-FFF2-40B4-BE49-F238E27FC236}">
                  <a16:creationId xmlns:a16="http://schemas.microsoft.com/office/drawing/2014/main" id="{08E00B77-1CA9-4328-975C-F10BDF88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0" name="Rectangle 57">
              <a:extLst>
                <a:ext uri="{FF2B5EF4-FFF2-40B4-BE49-F238E27FC236}">
                  <a16:creationId xmlns:a16="http://schemas.microsoft.com/office/drawing/2014/main" id="{9232A75C-2347-43CF-B163-F402F0404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63">
            <a:extLst>
              <a:ext uri="{FF2B5EF4-FFF2-40B4-BE49-F238E27FC236}">
                <a16:creationId xmlns:a16="http://schemas.microsoft.com/office/drawing/2014/main" id="{7A5BE256-A4E6-4851-8E12-E722130845A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717925"/>
            <a:ext cx="4824412" cy="574675"/>
            <a:chOff x="1111" y="2478"/>
            <a:chExt cx="3039" cy="362"/>
          </a:xfrm>
        </p:grpSpPr>
        <p:sp>
          <p:nvSpPr>
            <p:cNvPr id="5153" name="Line 59">
              <a:extLst>
                <a:ext uri="{FF2B5EF4-FFF2-40B4-BE49-F238E27FC236}">
                  <a16:creationId xmlns:a16="http://schemas.microsoft.com/office/drawing/2014/main" id="{60E59746-2C73-406F-83D4-3A249F4B2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78"/>
              <a:ext cx="1452" cy="3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4" name="Line 58">
              <a:extLst>
                <a:ext uri="{FF2B5EF4-FFF2-40B4-BE49-F238E27FC236}">
                  <a16:creationId xmlns:a16="http://schemas.microsoft.com/office/drawing/2014/main" id="{BB416795-8089-4940-AF7F-C50E0D585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478"/>
              <a:ext cx="544" cy="3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5" name="Line 60">
              <a:extLst>
                <a:ext uri="{FF2B5EF4-FFF2-40B4-BE49-F238E27FC236}">
                  <a16:creationId xmlns:a16="http://schemas.microsoft.com/office/drawing/2014/main" id="{59D7F918-041A-4C44-8E7D-700F9B0FE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78"/>
              <a:ext cx="590" cy="3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6" name="Line 61">
              <a:extLst>
                <a:ext uri="{FF2B5EF4-FFF2-40B4-BE49-F238E27FC236}">
                  <a16:creationId xmlns:a16="http://schemas.microsoft.com/office/drawing/2014/main" id="{5E61C04D-45FF-4B8D-94A8-5B0551C0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478"/>
              <a:ext cx="317" cy="3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68">
            <a:extLst>
              <a:ext uri="{FF2B5EF4-FFF2-40B4-BE49-F238E27FC236}">
                <a16:creationId xmlns:a16="http://schemas.microsoft.com/office/drawing/2014/main" id="{A9401D56-B85C-49E2-90E1-D66D6448EC7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717925"/>
            <a:ext cx="4464050" cy="574675"/>
            <a:chOff x="975" y="2478"/>
            <a:chExt cx="2812" cy="362"/>
          </a:xfrm>
        </p:grpSpPr>
        <p:sp>
          <p:nvSpPr>
            <p:cNvPr id="5149" name="Line 64">
              <a:extLst>
                <a:ext uri="{FF2B5EF4-FFF2-40B4-BE49-F238E27FC236}">
                  <a16:creationId xmlns:a16="http://schemas.microsoft.com/office/drawing/2014/main" id="{0C8E0649-1BB1-4B6F-88E4-FFB0D5D3E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" y="2478"/>
              <a:ext cx="91" cy="3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0" name="Line 65">
              <a:extLst>
                <a:ext uri="{FF2B5EF4-FFF2-40B4-BE49-F238E27FC236}">
                  <a16:creationId xmlns:a16="http://schemas.microsoft.com/office/drawing/2014/main" id="{0C50E5C0-DAC3-4265-B7E2-348BB811A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2478"/>
              <a:ext cx="589" cy="3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1" name="Line 66">
              <a:extLst>
                <a:ext uri="{FF2B5EF4-FFF2-40B4-BE49-F238E27FC236}">
                  <a16:creationId xmlns:a16="http://schemas.microsoft.com/office/drawing/2014/main" id="{8A712938-0651-43AF-96A9-A124BF7FE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7" y="2478"/>
              <a:ext cx="1043" cy="3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2" name="Line 67">
              <a:extLst>
                <a:ext uri="{FF2B5EF4-FFF2-40B4-BE49-F238E27FC236}">
                  <a16:creationId xmlns:a16="http://schemas.microsoft.com/office/drawing/2014/main" id="{C88158AF-A9A0-4CEF-B2EC-6FDF288B7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70" y="2478"/>
              <a:ext cx="317" cy="3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8245" name="Rectangle 69">
            <a:extLst>
              <a:ext uri="{FF2B5EF4-FFF2-40B4-BE49-F238E27FC236}">
                <a16:creationId xmlns:a16="http://schemas.microsoft.com/office/drawing/2014/main" id="{5B4E8E65-F133-43C9-91C3-6871708C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86886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Stage 2: Actual Ranking</a:t>
            </a:r>
          </a:p>
        </p:txBody>
      </p:sp>
      <p:sp>
        <p:nvSpPr>
          <p:cNvPr id="178246" name="Freeform 70">
            <a:extLst>
              <a:ext uri="{FF2B5EF4-FFF2-40B4-BE49-F238E27FC236}">
                <a16:creationId xmlns:a16="http://schemas.microsoft.com/office/drawing/2014/main" id="{E77EDA31-3174-474E-9649-00592DD629D9}"/>
              </a:ext>
            </a:extLst>
          </p:cNvPr>
          <p:cNvSpPr>
            <a:spLocks/>
          </p:cNvSpPr>
          <p:nvPr/>
        </p:nvSpPr>
        <p:spPr bwMode="auto">
          <a:xfrm>
            <a:off x="1547813" y="3717925"/>
            <a:ext cx="1079500" cy="574675"/>
          </a:xfrm>
          <a:custGeom>
            <a:avLst/>
            <a:gdLst>
              <a:gd name="T0" fmla="*/ 572074668 w 680"/>
              <a:gd name="T1" fmla="*/ 912296652 h 362"/>
              <a:gd name="T2" fmla="*/ 1713706428 w 680"/>
              <a:gd name="T3" fmla="*/ 912296652 h 362"/>
              <a:gd name="T4" fmla="*/ 0 w 680"/>
              <a:gd name="T5" fmla="*/ 0 h 362"/>
              <a:gd name="T6" fmla="*/ 572074668 w 680"/>
              <a:gd name="T7" fmla="*/ 912296652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62"/>
              <a:gd name="T14" fmla="*/ 680 w 680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62">
                <a:moveTo>
                  <a:pt x="227" y="362"/>
                </a:moveTo>
                <a:lnTo>
                  <a:pt x="680" y="362"/>
                </a:lnTo>
                <a:lnTo>
                  <a:pt x="0" y="0"/>
                </a:lnTo>
                <a:lnTo>
                  <a:pt x="227" y="3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48" name="Freeform 72">
            <a:extLst>
              <a:ext uri="{FF2B5EF4-FFF2-40B4-BE49-F238E27FC236}">
                <a16:creationId xmlns:a16="http://schemas.microsoft.com/office/drawing/2014/main" id="{41EF3040-E2AE-4473-A789-C5E8A9518E19}"/>
              </a:ext>
            </a:extLst>
          </p:cNvPr>
          <p:cNvSpPr>
            <a:spLocks/>
          </p:cNvSpPr>
          <p:nvPr/>
        </p:nvSpPr>
        <p:spPr bwMode="auto">
          <a:xfrm>
            <a:off x="1908175" y="3717925"/>
            <a:ext cx="1079500" cy="574675"/>
          </a:xfrm>
          <a:custGeom>
            <a:avLst/>
            <a:gdLst>
              <a:gd name="T0" fmla="*/ 0 w 680"/>
              <a:gd name="T1" fmla="*/ 0 h 362"/>
              <a:gd name="T2" fmla="*/ 1141629974 w 680"/>
              <a:gd name="T3" fmla="*/ 912296652 h 362"/>
              <a:gd name="T4" fmla="*/ 1713706428 w 680"/>
              <a:gd name="T5" fmla="*/ 912296652 h 362"/>
              <a:gd name="T6" fmla="*/ 572074668 w 680"/>
              <a:gd name="T7" fmla="*/ 0 h 362"/>
              <a:gd name="T8" fmla="*/ 0 w 680"/>
              <a:gd name="T9" fmla="*/ 0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362"/>
              <a:gd name="T17" fmla="*/ 680 w 680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362">
                <a:moveTo>
                  <a:pt x="0" y="0"/>
                </a:moveTo>
                <a:lnTo>
                  <a:pt x="453" y="362"/>
                </a:lnTo>
                <a:lnTo>
                  <a:pt x="680" y="362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49" name="Freeform 73">
            <a:extLst>
              <a:ext uri="{FF2B5EF4-FFF2-40B4-BE49-F238E27FC236}">
                <a16:creationId xmlns:a16="http://schemas.microsoft.com/office/drawing/2014/main" id="{A7B3C9D4-8173-4C29-B337-D2267358B85F}"/>
              </a:ext>
            </a:extLst>
          </p:cNvPr>
          <p:cNvSpPr>
            <a:spLocks/>
          </p:cNvSpPr>
          <p:nvPr/>
        </p:nvSpPr>
        <p:spPr bwMode="auto">
          <a:xfrm>
            <a:off x="2268538" y="3717925"/>
            <a:ext cx="2159000" cy="574675"/>
          </a:xfrm>
          <a:custGeom>
            <a:avLst/>
            <a:gdLst>
              <a:gd name="T0" fmla="*/ 0 w 1360"/>
              <a:gd name="T1" fmla="*/ 0 h 362"/>
              <a:gd name="T2" fmla="*/ 1713706428 w 1360"/>
              <a:gd name="T3" fmla="*/ 912296652 h 362"/>
              <a:gd name="T4" fmla="*/ 2147483647 w 1360"/>
              <a:gd name="T5" fmla="*/ 912296652 h 362"/>
              <a:gd name="T6" fmla="*/ 1141629974 w 1360"/>
              <a:gd name="T7" fmla="*/ 0 h 362"/>
              <a:gd name="T8" fmla="*/ 0 w 1360"/>
              <a:gd name="T9" fmla="*/ 0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362"/>
              <a:gd name="T17" fmla="*/ 1360 w 1360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362">
                <a:moveTo>
                  <a:pt x="0" y="0"/>
                </a:moveTo>
                <a:lnTo>
                  <a:pt x="680" y="362"/>
                </a:lnTo>
                <a:lnTo>
                  <a:pt x="1360" y="362"/>
                </a:lnTo>
                <a:lnTo>
                  <a:pt x="4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51" name="Freeform 75">
            <a:extLst>
              <a:ext uri="{FF2B5EF4-FFF2-40B4-BE49-F238E27FC236}">
                <a16:creationId xmlns:a16="http://schemas.microsoft.com/office/drawing/2014/main" id="{B157CE8B-6043-4F9B-B2F0-78CD7EC6CCAD}"/>
              </a:ext>
            </a:extLst>
          </p:cNvPr>
          <p:cNvSpPr>
            <a:spLocks/>
          </p:cNvSpPr>
          <p:nvPr/>
        </p:nvSpPr>
        <p:spPr bwMode="auto">
          <a:xfrm>
            <a:off x="2987675" y="3717925"/>
            <a:ext cx="2520950" cy="574675"/>
          </a:xfrm>
          <a:custGeom>
            <a:avLst/>
            <a:gdLst>
              <a:gd name="T0" fmla="*/ 2147483647 w 1588"/>
              <a:gd name="T1" fmla="*/ 912296652 h 362"/>
              <a:gd name="T2" fmla="*/ 2147483647 w 1588"/>
              <a:gd name="T3" fmla="*/ 912296652 h 362"/>
              <a:gd name="T4" fmla="*/ 0 w 1588"/>
              <a:gd name="T5" fmla="*/ 0 h 362"/>
              <a:gd name="T6" fmla="*/ 2147483647 w 1588"/>
              <a:gd name="T7" fmla="*/ 912296652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362"/>
              <a:gd name="T14" fmla="*/ 1588 w 1588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362">
                <a:moveTo>
                  <a:pt x="1134" y="362"/>
                </a:moveTo>
                <a:lnTo>
                  <a:pt x="1588" y="362"/>
                </a:lnTo>
                <a:lnTo>
                  <a:pt x="0" y="0"/>
                </a:lnTo>
                <a:lnTo>
                  <a:pt x="1134" y="3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52" name="Freeform 76">
            <a:extLst>
              <a:ext uri="{FF2B5EF4-FFF2-40B4-BE49-F238E27FC236}">
                <a16:creationId xmlns:a16="http://schemas.microsoft.com/office/drawing/2014/main" id="{8582CFD8-714C-40CD-AFA0-32065A9FE38E}"/>
              </a:ext>
            </a:extLst>
          </p:cNvPr>
          <p:cNvSpPr>
            <a:spLocks/>
          </p:cNvSpPr>
          <p:nvPr/>
        </p:nvSpPr>
        <p:spPr bwMode="auto">
          <a:xfrm>
            <a:off x="3348038" y="3717925"/>
            <a:ext cx="2160587" cy="574675"/>
          </a:xfrm>
          <a:custGeom>
            <a:avLst/>
            <a:gdLst>
              <a:gd name="T0" fmla="*/ 0 w 1361"/>
              <a:gd name="T1" fmla="*/ 0 h 362"/>
              <a:gd name="T2" fmla="*/ 1713706032 w 1361"/>
              <a:gd name="T3" fmla="*/ 0 h 362"/>
              <a:gd name="T4" fmla="*/ 2147483647 w 1361"/>
              <a:gd name="T5" fmla="*/ 912296652 h 362"/>
              <a:gd name="T6" fmla="*/ 0 w 1361"/>
              <a:gd name="T7" fmla="*/ 0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1361"/>
              <a:gd name="T13" fmla="*/ 0 h 362"/>
              <a:gd name="T14" fmla="*/ 1361 w 1361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1" h="362">
                <a:moveTo>
                  <a:pt x="0" y="0"/>
                </a:moveTo>
                <a:lnTo>
                  <a:pt x="680" y="0"/>
                </a:lnTo>
                <a:lnTo>
                  <a:pt x="1361" y="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53" name="Freeform 77">
            <a:extLst>
              <a:ext uri="{FF2B5EF4-FFF2-40B4-BE49-F238E27FC236}">
                <a16:creationId xmlns:a16="http://schemas.microsoft.com/office/drawing/2014/main" id="{624C8518-8B02-48EA-BF8A-FA18A6420F98}"/>
              </a:ext>
            </a:extLst>
          </p:cNvPr>
          <p:cNvSpPr>
            <a:spLocks/>
          </p:cNvSpPr>
          <p:nvPr/>
        </p:nvSpPr>
        <p:spPr bwMode="auto">
          <a:xfrm>
            <a:off x="4787900" y="3717925"/>
            <a:ext cx="1079500" cy="574675"/>
          </a:xfrm>
          <a:custGeom>
            <a:avLst/>
            <a:gdLst>
              <a:gd name="T0" fmla="*/ 0 w 680"/>
              <a:gd name="T1" fmla="*/ 0 h 362"/>
              <a:gd name="T2" fmla="*/ 1144150924 w 680"/>
              <a:gd name="T3" fmla="*/ 912296652 h 362"/>
              <a:gd name="T4" fmla="*/ 1713706428 w 680"/>
              <a:gd name="T5" fmla="*/ 912296652 h 362"/>
              <a:gd name="T6" fmla="*/ 1144150924 w 680"/>
              <a:gd name="T7" fmla="*/ 0 h 362"/>
              <a:gd name="T8" fmla="*/ 0 w 680"/>
              <a:gd name="T9" fmla="*/ 0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362"/>
              <a:gd name="T17" fmla="*/ 680 w 680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362">
                <a:moveTo>
                  <a:pt x="0" y="0"/>
                </a:moveTo>
                <a:lnTo>
                  <a:pt x="454" y="362"/>
                </a:lnTo>
                <a:lnTo>
                  <a:pt x="680" y="362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54" name="Freeform 78">
            <a:extLst>
              <a:ext uri="{FF2B5EF4-FFF2-40B4-BE49-F238E27FC236}">
                <a16:creationId xmlns:a16="http://schemas.microsoft.com/office/drawing/2014/main" id="{BF3F3DF7-E1EC-468F-B0A3-AEE1D0AFDA3C}"/>
              </a:ext>
            </a:extLst>
          </p:cNvPr>
          <p:cNvSpPr>
            <a:spLocks/>
          </p:cNvSpPr>
          <p:nvPr/>
        </p:nvSpPr>
        <p:spPr bwMode="auto">
          <a:xfrm>
            <a:off x="5508625" y="3717925"/>
            <a:ext cx="1079500" cy="574675"/>
          </a:xfrm>
          <a:custGeom>
            <a:avLst/>
            <a:gdLst>
              <a:gd name="T0" fmla="*/ 0 w 680"/>
              <a:gd name="T1" fmla="*/ 0 h 362"/>
              <a:gd name="T2" fmla="*/ 1141629974 w 680"/>
              <a:gd name="T3" fmla="*/ 912296652 h 362"/>
              <a:gd name="T4" fmla="*/ 1713706428 w 680"/>
              <a:gd name="T5" fmla="*/ 912296652 h 362"/>
              <a:gd name="T6" fmla="*/ 569555306 w 680"/>
              <a:gd name="T7" fmla="*/ 0 h 362"/>
              <a:gd name="T8" fmla="*/ 0 w 680"/>
              <a:gd name="T9" fmla="*/ 0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362"/>
              <a:gd name="T17" fmla="*/ 680 w 680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362">
                <a:moveTo>
                  <a:pt x="0" y="0"/>
                </a:moveTo>
                <a:lnTo>
                  <a:pt x="453" y="362"/>
                </a:lnTo>
                <a:lnTo>
                  <a:pt x="680" y="362"/>
                </a:lnTo>
                <a:lnTo>
                  <a:pt x="22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55" name="Freeform 79">
            <a:extLst>
              <a:ext uri="{FF2B5EF4-FFF2-40B4-BE49-F238E27FC236}">
                <a16:creationId xmlns:a16="http://schemas.microsoft.com/office/drawing/2014/main" id="{4030178F-8801-48F6-B000-67D78C3446F5}"/>
              </a:ext>
            </a:extLst>
          </p:cNvPr>
          <p:cNvSpPr>
            <a:spLocks/>
          </p:cNvSpPr>
          <p:nvPr/>
        </p:nvSpPr>
        <p:spPr bwMode="auto">
          <a:xfrm>
            <a:off x="6227763" y="3717925"/>
            <a:ext cx="1081087" cy="574675"/>
          </a:xfrm>
          <a:custGeom>
            <a:avLst/>
            <a:gdLst>
              <a:gd name="T0" fmla="*/ 0 w 681"/>
              <a:gd name="T1" fmla="*/ 0 h 362"/>
              <a:gd name="T2" fmla="*/ 572074404 w 681"/>
              <a:gd name="T3" fmla="*/ 912296652 h 362"/>
              <a:gd name="T4" fmla="*/ 1716224997 w 681"/>
              <a:gd name="T5" fmla="*/ 912296652 h 362"/>
              <a:gd name="T6" fmla="*/ 1716224997 w 681"/>
              <a:gd name="T7" fmla="*/ 0 h 362"/>
              <a:gd name="T8" fmla="*/ 0 w 681"/>
              <a:gd name="T9" fmla="*/ 0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362"/>
              <a:gd name="T17" fmla="*/ 681 w 681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362">
                <a:moveTo>
                  <a:pt x="0" y="0"/>
                </a:moveTo>
                <a:lnTo>
                  <a:pt x="227" y="362"/>
                </a:lnTo>
                <a:lnTo>
                  <a:pt x="681" y="362"/>
                </a:lnTo>
                <a:lnTo>
                  <a:pt x="6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256" name="Rectangle 80">
            <a:extLst>
              <a:ext uri="{FF2B5EF4-FFF2-40B4-BE49-F238E27FC236}">
                <a16:creationId xmlns:a16="http://schemas.microsoft.com/office/drawing/2014/main" id="{6BBAC431-8A73-4399-8579-47903FE2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213350"/>
            <a:ext cx="720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 most 2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smaller sized (O(log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 problems.</a:t>
            </a:r>
          </a:p>
        </p:txBody>
      </p:sp>
      <p:graphicFrame>
        <p:nvGraphicFramePr>
          <p:cNvPr id="178257" name="Object 81">
            <a:extLst>
              <a:ext uri="{FF2B5EF4-FFF2-40B4-BE49-F238E27FC236}">
                <a16:creationId xmlns:a16="http://schemas.microsoft.com/office/drawing/2014/main" id="{B3DB1670-0941-4EDD-8C4E-4B3141E8F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286000"/>
          <a:ext cx="21605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公式" r:id="rId5" imgW="1460160" imgH="431640" progId="Equation.3">
                  <p:embed/>
                </p:oleObj>
              </mc:Choice>
              <mc:Fallback>
                <p:oleObj name="公式" r:id="rId5" imgW="1460160" imgH="431640" progId="Equation.3">
                  <p:embed/>
                  <p:pic>
                    <p:nvPicPr>
                      <p:cNvPr id="178257" name="Object 81">
                        <a:extLst>
                          <a:ext uri="{FF2B5EF4-FFF2-40B4-BE49-F238E27FC236}">
                            <a16:creationId xmlns:a16="http://schemas.microsoft.com/office/drawing/2014/main" id="{B3DB1670-0941-4EDD-8C4E-4B3141E8F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86000"/>
                        <a:ext cx="21605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58" name="Object 82">
            <a:extLst>
              <a:ext uri="{FF2B5EF4-FFF2-40B4-BE49-F238E27FC236}">
                <a16:creationId xmlns:a16="http://schemas.microsoft.com/office/drawing/2014/main" id="{552EFD0E-4284-4366-808E-502A411E3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5132388"/>
          <a:ext cx="21605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公式" r:id="rId7" imgW="1460160" imgH="431640" progId="Equation.3">
                  <p:embed/>
                </p:oleObj>
              </mc:Choice>
              <mc:Fallback>
                <p:oleObj name="公式" r:id="rId7" imgW="1460160" imgH="431640" progId="Equation.3">
                  <p:embed/>
                  <p:pic>
                    <p:nvPicPr>
                      <p:cNvPr id="178258" name="Object 82">
                        <a:extLst>
                          <a:ext uri="{FF2B5EF4-FFF2-40B4-BE49-F238E27FC236}">
                            <a16:creationId xmlns:a16="http://schemas.microsoft.com/office/drawing/2014/main" id="{552EFD0E-4284-4366-808E-502A411E3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132388"/>
                        <a:ext cx="21605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59" name="Object 83">
            <a:extLst>
              <a:ext uri="{FF2B5EF4-FFF2-40B4-BE49-F238E27FC236}">
                <a16:creationId xmlns:a16="http://schemas.microsoft.com/office/drawing/2014/main" id="{FDEB5A49-9E83-4F4B-A3AC-054D69306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94538"/>
              </p:ext>
            </p:extLst>
          </p:nvPr>
        </p:nvGraphicFramePr>
        <p:xfrm>
          <a:off x="1606550" y="5699125"/>
          <a:ext cx="3665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8" imgW="1562040" imgH="203040" progId="Equation.DSMT4">
                  <p:embed/>
                </p:oleObj>
              </mc:Choice>
              <mc:Fallback>
                <p:oleObj name="Equation" r:id="rId8" imgW="1562040" imgH="203040" progId="Equation.DSMT4">
                  <p:embed/>
                  <p:pic>
                    <p:nvPicPr>
                      <p:cNvPr id="178259" name="Object 83">
                        <a:extLst>
                          <a:ext uri="{FF2B5EF4-FFF2-40B4-BE49-F238E27FC236}">
                            <a16:creationId xmlns:a16="http://schemas.microsoft.com/office/drawing/2014/main" id="{FDEB5A49-9E83-4F4B-A3AC-054D69306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699125"/>
                        <a:ext cx="3665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345C4BC9-EA66-401E-BE5B-94ED2200D604}"/>
              </a:ext>
            </a:extLst>
          </p:cNvPr>
          <p:cNvSpPr/>
          <p:nvPr/>
        </p:nvSpPr>
        <p:spPr bwMode="auto">
          <a:xfrm>
            <a:off x="1288976" y="5569859"/>
            <a:ext cx="4363144" cy="673778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/>
      <p:bldP spid="178184" grpId="0"/>
      <p:bldP spid="178186" grpId="0"/>
      <p:bldP spid="178187" grpId="0"/>
      <p:bldP spid="178245" grpId="0"/>
      <p:bldP spid="178246" grpId="0" animBg="1"/>
      <p:bldP spid="178248" grpId="0" animBg="1"/>
      <p:bldP spid="178249" grpId="0" animBg="1"/>
      <p:bldP spid="178251" grpId="0" animBg="1"/>
      <p:bldP spid="178252" grpId="0" animBg="1"/>
      <p:bldP spid="178253" grpId="0" animBg="1"/>
      <p:bldP spid="178254" grpId="0" animBg="1"/>
      <p:bldP spid="178255" grpId="0" animBg="1"/>
      <p:bldP spid="1782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E1EE96F1-8FAA-4F01-A06C-BABAE918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B0A0CD-87BE-417C-BDC0-19BD880A1F9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Text Box 2">
            <a:extLst>
              <a:ext uri="{FF2B5EF4-FFF2-40B4-BE49-F238E27FC236}">
                <a16:creationId xmlns:a16="http://schemas.microsoft.com/office/drawing/2014/main" id="{8E132193-B691-4C49-AFBB-61A6F2A3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4163" marR="0" lvl="0" indent="-284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Maximum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Finding.</a:t>
            </a:r>
          </a:p>
        </p:txBody>
      </p:sp>
      <p:sp>
        <p:nvSpPr>
          <p:cNvPr id="6150" name="Text Box 3">
            <a:extLst>
              <a:ext uri="{FF2B5EF4-FFF2-40B4-BE49-F238E27FC236}">
                <a16:creationId xmlns:a16="http://schemas.microsoft.com/office/drawing/2014/main" id="{328BA996-751D-4B3C-BE16-2801400A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10C1A71D-1559-49CC-AFEF-880248031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Replace “+” by “max” in the summation algorithm</a:t>
            </a:r>
          </a:p>
        </p:txBody>
      </p:sp>
      <p:graphicFrame>
        <p:nvGraphicFramePr>
          <p:cNvPr id="181253" name="Object 5">
            <a:extLst>
              <a:ext uri="{FF2B5EF4-FFF2-40B4-BE49-F238E27FC236}">
                <a16:creationId xmlns:a16="http://schemas.microsoft.com/office/drawing/2014/main" id="{CE8C7820-0476-40DA-B901-780EF7E55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484313"/>
          <a:ext cx="3740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公式" r:id="rId4" imgW="2006280" imgH="203040" progId="Equation.3">
                  <p:embed/>
                </p:oleObj>
              </mc:Choice>
              <mc:Fallback>
                <p:oleObj name="公式" r:id="rId4" imgW="2006280" imgH="203040" progId="Equation.3">
                  <p:embed/>
                  <p:pic>
                    <p:nvPicPr>
                      <p:cNvPr id="181253" name="Object 5">
                        <a:extLst>
                          <a:ext uri="{FF2B5EF4-FFF2-40B4-BE49-F238E27FC236}">
                            <a16:creationId xmlns:a16="http://schemas.microsoft.com/office/drawing/2014/main" id="{CE8C7820-0476-40DA-B901-780EF7E55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84313"/>
                        <a:ext cx="37401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Text Box 6">
            <a:extLst>
              <a:ext uri="{FF2B5EF4-FFF2-40B4-BE49-F238E27FC236}">
                <a16:creationId xmlns:a16="http://schemas.microsoft.com/office/drawing/2014/main" id="{8B55FE4D-37FE-4A3A-8F6E-9FA3F445C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63738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Compare all pairs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1CEEF04-5DD5-4D38-BB02-9382C6CC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976937" cy="3744913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lvl1pPr marL="290513" indent="-2905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B(i) := 0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and j, 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i, j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 (A(i) &lt; A(j)) || ((A(i) = A(j)) &amp;&amp; (i &lt; j)) )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B(i) = 1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B(j) = 1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B(i) == 0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A(i) is a maximum in A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1256" name="Object 8">
            <a:extLst>
              <a:ext uri="{FF2B5EF4-FFF2-40B4-BE49-F238E27FC236}">
                <a16:creationId xmlns:a16="http://schemas.microsoft.com/office/drawing/2014/main" id="{A8F854E8-DFED-4393-A154-A33A50D37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31279"/>
              </p:ext>
            </p:extLst>
          </p:nvPr>
        </p:nvGraphicFramePr>
        <p:xfrm>
          <a:off x="1782763" y="5691188"/>
          <a:ext cx="3267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6" imgW="1752480" imgH="228600" progId="Equation.DSMT4">
                  <p:embed/>
                </p:oleObj>
              </mc:Choice>
              <mc:Fallback>
                <p:oleObj name="Equation" r:id="rId6" imgW="1752480" imgH="228600" progId="Equation.DSMT4">
                  <p:embed/>
                  <p:pic>
                    <p:nvPicPr>
                      <p:cNvPr id="181256" name="Object 8">
                        <a:extLst>
                          <a:ext uri="{FF2B5EF4-FFF2-40B4-BE49-F238E27FC236}">
                            <a16:creationId xmlns:a16="http://schemas.microsoft.com/office/drawing/2014/main" id="{A8F854E8-DFED-4393-A154-A33A50D37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691188"/>
                        <a:ext cx="3267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AB2C398-995B-4453-9E33-6E7A77B03D7A}"/>
              </a:ext>
            </a:extLst>
          </p:cNvPr>
          <p:cNvSpPr txBox="1"/>
          <p:nvPr/>
        </p:nvSpPr>
        <p:spPr>
          <a:xfrm>
            <a:off x="3275856" y="4070906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任意两个进行比较，如果值相等就找下标小的（为了找到唯一的）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7F560F-E86B-4E34-B727-FEEA1E0A160F}"/>
              </a:ext>
            </a:extLst>
          </p:cNvPr>
          <p:cNvSpPr/>
          <p:nvPr/>
        </p:nvSpPr>
        <p:spPr bwMode="auto">
          <a:xfrm>
            <a:off x="1625906" y="5480607"/>
            <a:ext cx="3882198" cy="1044737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灯片编号占位符 3">
            <a:extLst>
              <a:ext uri="{FF2B5EF4-FFF2-40B4-BE49-F238E27FC236}">
                <a16:creationId xmlns:a16="http://schemas.microsoft.com/office/drawing/2014/main" id="{38F4E930-EBF5-43B4-9B55-930B0DC9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6E04E-1D00-40F3-9B57-01FE30599C6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1" name="Text Box 3">
            <a:extLst>
              <a:ext uri="{FF2B5EF4-FFF2-40B4-BE49-F238E27FC236}">
                <a16:creationId xmlns:a16="http://schemas.microsoft.com/office/drawing/2014/main" id="{43EFBAEC-655F-4A6D-B36E-1E39D1F1C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79208" name="Text Box 8">
            <a:extLst>
              <a:ext uri="{FF2B5EF4-FFF2-40B4-BE49-F238E27FC236}">
                <a16:creationId xmlns:a16="http://schemas.microsoft.com/office/drawing/2014/main" id="{4A44575C-DB9B-4659-9F9C-DF2244733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92150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Doubly-logarithmic Paradigm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610EAA3-0DB8-4E08-981E-1ADB8AF8AA3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052513"/>
            <a:ext cx="6192837" cy="541337"/>
            <a:chOff x="657" y="663"/>
            <a:chExt cx="3901" cy="341"/>
          </a:xfrm>
        </p:grpSpPr>
        <p:sp>
          <p:nvSpPr>
            <p:cNvPr id="7186" name="Rectangle 13">
              <a:extLst>
                <a:ext uri="{FF2B5EF4-FFF2-40B4-BE49-F238E27FC236}">
                  <a16:creationId xmlns:a16="http://schemas.microsoft.com/office/drawing/2014/main" id="{24C58C0F-246B-4256-B1FB-FCF1D2FC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754"/>
              <a:ext cx="3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Assume that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 log </a:t>
              </a:r>
              <a:r>
                <a:rPr kumimoji="1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log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is an integer (                     ).</a:t>
              </a:r>
            </a:p>
          </p:txBody>
        </p:sp>
        <p:graphicFrame>
          <p:nvGraphicFramePr>
            <p:cNvPr id="7179" name="Object 14">
              <a:extLst>
                <a:ext uri="{FF2B5EF4-FFF2-40B4-BE49-F238E27FC236}">
                  <a16:creationId xmlns:a16="http://schemas.microsoft.com/office/drawing/2014/main" id="{A4E9BB18-43B9-4BDE-8CBA-B4E025E22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3" y="663"/>
            <a:ext cx="6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6" name="公式" r:id="rId4" imgW="469800" imgH="228600" progId="Equation.3">
                    <p:embed/>
                  </p:oleObj>
                </mc:Choice>
                <mc:Fallback>
                  <p:oleObj name="公式" r:id="rId4" imgW="469800" imgH="228600" progId="Equation.3">
                    <p:embed/>
                    <p:pic>
                      <p:nvPicPr>
                        <p:cNvPr id="7179" name="Object 14">
                          <a:extLst>
                            <a:ext uri="{FF2B5EF4-FFF2-40B4-BE49-F238E27FC236}">
                              <a16:creationId xmlns:a16="http://schemas.microsoft.com/office/drawing/2014/main" id="{A4E9BB18-43B9-4BDE-8CBA-B4E025E229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663"/>
                          <a:ext cx="69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5BE717C9-8209-4F38-8A84-A962F2A2BD31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620838"/>
            <a:ext cx="2520950" cy="476250"/>
            <a:chOff x="657" y="1021"/>
            <a:chExt cx="1588" cy="300"/>
          </a:xfrm>
        </p:grpSpPr>
        <p:sp>
          <p:nvSpPr>
            <p:cNvPr id="7185" name="Rectangle 16">
              <a:extLst>
                <a:ext uri="{FF2B5EF4-FFF2-40B4-BE49-F238E27FC236}">
                  <a16:creationId xmlns:a16="http://schemas.microsoft.com/office/drawing/2014/main" id="{383543B4-D2BA-4620-9A87-4E6E0042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71"/>
              <a:ext cx="1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Partition by         :</a:t>
              </a:r>
            </a:p>
          </p:txBody>
        </p:sp>
        <p:graphicFrame>
          <p:nvGraphicFramePr>
            <p:cNvPr id="7178" name="Object 17">
              <a:extLst>
                <a:ext uri="{FF2B5EF4-FFF2-40B4-BE49-F238E27FC236}">
                  <a16:creationId xmlns:a16="http://schemas.microsoft.com/office/drawing/2014/main" id="{A2C4A74E-B3F3-45A7-BEE4-DA72A518AF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1021"/>
            <a:ext cx="31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7" name="公式" r:id="rId6" imgW="253800" imgH="228600" progId="Equation.3">
                    <p:embed/>
                  </p:oleObj>
                </mc:Choice>
                <mc:Fallback>
                  <p:oleObj name="公式" r:id="rId6" imgW="253800" imgH="228600" progId="Equation.3">
                    <p:embed/>
                    <p:pic>
                      <p:nvPicPr>
                        <p:cNvPr id="7178" name="Object 17">
                          <a:extLst>
                            <a:ext uri="{FF2B5EF4-FFF2-40B4-BE49-F238E27FC236}">
                              <a16:creationId xmlns:a16="http://schemas.microsoft.com/office/drawing/2014/main" id="{A2C4A74E-B3F3-45A7-BEE4-DA72A518AF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021"/>
                          <a:ext cx="31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19" name="Object 19">
            <a:extLst>
              <a:ext uri="{FF2B5EF4-FFF2-40B4-BE49-F238E27FC236}">
                <a16:creationId xmlns:a16="http://schemas.microsoft.com/office/drawing/2014/main" id="{81391502-DB79-48B4-BFAD-D786127CF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133600"/>
          <a:ext cx="49704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" name="公式" r:id="rId8" imgW="2590560" imgH="965160" progId="Equation.3">
                  <p:embed/>
                </p:oleObj>
              </mc:Choice>
              <mc:Fallback>
                <p:oleObj name="公式" r:id="rId8" imgW="2590560" imgH="965160" progId="Equation.3">
                  <p:embed/>
                  <p:pic>
                    <p:nvPicPr>
                      <p:cNvPr id="179219" name="Object 19">
                        <a:extLst>
                          <a:ext uri="{FF2B5EF4-FFF2-40B4-BE49-F238E27FC236}">
                            <a16:creationId xmlns:a16="http://schemas.microsoft.com/office/drawing/2014/main" id="{81391502-DB79-48B4-BFAD-D786127CF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4970462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0" name="Object 20">
            <a:extLst>
              <a:ext uri="{FF2B5EF4-FFF2-40B4-BE49-F238E27FC236}">
                <a16:creationId xmlns:a16="http://schemas.microsoft.com/office/drawing/2014/main" id="{764946B4-607E-4223-8047-C068583D6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147888"/>
          <a:ext cx="26511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" name="公式" r:id="rId10" imgW="1536480" imgH="241200" progId="Equation.3">
                  <p:embed/>
                </p:oleObj>
              </mc:Choice>
              <mc:Fallback>
                <p:oleObj name="公式" r:id="rId10" imgW="1536480" imgH="241200" progId="Equation.3">
                  <p:embed/>
                  <p:pic>
                    <p:nvPicPr>
                      <p:cNvPr id="179220" name="Object 20">
                        <a:extLst>
                          <a:ext uri="{FF2B5EF4-FFF2-40B4-BE49-F238E27FC236}">
                            <a16:creationId xmlns:a16="http://schemas.microsoft.com/office/drawing/2014/main" id="{764946B4-607E-4223-8047-C068583D6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147888"/>
                        <a:ext cx="26511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1" name="Object 21">
            <a:extLst>
              <a:ext uri="{FF2B5EF4-FFF2-40B4-BE49-F238E27FC236}">
                <a16:creationId xmlns:a16="http://schemas.microsoft.com/office/drawing/2014/main" id="{AA14665E-D59E-4045-9F10-78A046C02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675" y="2565400"/>
          <a:ext cx="2673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" name="公式" r:id="rId12" imgW="1549080" imgH="241200" progId="Equation.3">
                  <p:embed/>
                </p:oleObj>
              </mc:Choice>
              <mc:Fallback>
                <p:oleObj name="公式" r:id="rId12" imgW="1549080" imgH="241200" progId="Equation.3">
                  <p:embed/>
                  <p:pic>
                    <p:nvPicPr>
                      <p:cNvPr id="179221" name="Object 21">
                        <a:extLst>
                          <a:ext uri="{FF2B5EF4-FFF2-40B4-BE49-F238E27FC236}">
                            <a16:creationId xmlns:a16="http://schemas.microsoft.com/office/drawing/2014/main" id="{AA14665E-D59E-4045-9F10-78A046C02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2565400"/>
                        <a:ext cx="2673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2" name="Object 22">
            <a:extLst>
              <a:ext uri="{FF2B5EF4-FFF2-40B4-BE49-F238E27FC236}">
                <a16:creationId xmlns:a16="http://schemas.microsoft.com/office/drawing/2014/main" id="{B8D990EA-EC1A-4AA7-A245-CF14B096D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8725" y="3467100"/>
          <a:ext cx="2655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" name="公式" r:id="rId14" imgW="1625400" imgH="279360" progId="Equation.3">
                  <p:embed/>
                </p:oleObj>
              </mc:Choice>
              <mc:Fallback>
                <p:oleObj name="公式" r:id="rId14" imgW="1625400" imgH="279360" progId="Equation.3">
                  <p:embed/>
                  <p:pic>
                    <p:nvPicPr>
                      <p:cNvPr id="179222" name="Object 22">
                        <a:extLst>
                          <a:ext uri="{FF2B5EF4-FFF2-40B4-BE49-F238E27FC236}">
                            <a16:creationId xmlns:a16="http://schemas.microsoft.com/office/drawing/2014/main" id="{B8D990EA-EC1A-4AA7-A245-CF14B096D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3467100"/>
                        <a:ext cx="26558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3" name="Object 23">
            <a:extLst>
              <a:ext uri="{FF2B5EF4-FFF2-40B4-BE49-F238E27FC236}">
                <a16:creationId xmlns:a16="http://schemas.microsoft.com/office/drawing/2014/main" id="{BE0CB57C-3D79-437D-8475-83FEDE50E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49725"/>
          <a:ext cx="2740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" name="公式" r:id="rId16" imgW="1676160" imgH="253800" progId="Equation.3">
                  <p:embed/>
                </p:oleObj>
              </mc:Choice>
              <mc:Fallback>
                <p:oleObj name="公式" r:id="rId16" imgW="1676160" imgH="253800" progId="Equation.3">
                  <p:embed/>
                  <p:pic>
                    <p:nvPicPr>
                      <p:cNvPr id="179223" name="Object 23">
                        <a:extLst>
                          <a:ext uri="{FF2B5EF4-FFF2-40B4-BE49-F238E27FC236}">
                            <a16:creationId xmlns:a16="http://schemas.microsoft.com/office/drawing/2014/main" id="{BE0CB57C-3D79-437D-8475-83FEDE50E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27400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4" name="Object 24">
            <a:extLst>
              <a:ext uri="{FF2B5EF4-FFF2-40B4-BE49-F238E27FC236}">
                <a16:creationId xmlns:a16="http://schemas.microsoft.com/office/drawing/2014/main" id="{560BF2CC-8733-49B5-A016-1C60B32DB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5138" y="4076700"/>
          <a:ext cx="34655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" name="公式" r:id="rId18" imgW="2120760" imgH="279360" progId="Equation.3">
                  <p:embed/>
                </p:oleObj>
              </mc:Choice>
              <mc:Fallback>
                <p:oleObj name="公式" r:id="rId18" imgW="2120760" imgH="279360" progId="Equation.3">
                  <p:embed/>
                  <p:pic>
                    <p:nvPicPr>
                      <p:cNvPr id="179224" name="Object 24">
                        <a:extLst>
                          <a:ext uri="{FF2B5EF4-FFF2-40B4-BE49-F238E27FC236}">
                            <a16:creationId xmlns:a16="http://schemas.microsoft.com/office/drawing/2014/main" id="{560BF2CC-8733-49B5-A016-1C60B32DB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4076700"/>
                        <a:ext cx="34655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5" name="Object 25">
            <a:extLst>
              <a:ext uri="{FF2B5EF4-FFF2-40B4-BE49-F238E27FC236}">
                <a16:creationId xmlns:a16="http://schemas.microsoft.com/office/drawing/2014/main" id="{A940D191-9BEE-4C63-B426-D855BA563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24400"/>
          <a:ext cx="58324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" name="公式" r:id="rId20" imgW="2895480" imgH="241200" progId="Equation.3">
                  <p:embed/>
                </p:oleObj>
              </mc:Choice>
              <mc:Fallback>
                <p:oleObj name="公式" r:id="rId20" imgW="2895480" imgH="241200" progId="Equation.3">
                  <p:embed/>
                  <p:pic>
                    <p:nvPicPr>
                      <p:cNvPr id="179225" name="Object 25">
                        <a:extLst>
                          <a:ext uri="{FF2B5EF4-FFF2-40B4-BE49-F238E27FC236}">
                            <a16:creationId xmlns:a16="http://schemas.microsoft.com/office/drawing/2014/main" id="{A940D191-9BEE-4C63-B426-D855BA563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4400"/>
                        <a:ext cx="58324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6" name="Object 26">
            <a:extLst>
              <a:ext uri="{FF2B5EF4-FFF2-40B4-BE49-F238E27FC236}">
                <a16:creationId xmlns:a16="http://schemas.microsoft.com/office/drawing/2014/main" id="{8CF489C1-CDF1-4666-BCB6-F0CF2E0E3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5414963"/>
          <a:ext cx="6011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" name="公式" r:id="rId22" imgW="2984400" imgH="203040" progId="Equation.3">
                  <p:embed/>
                </p:oleObj>
              </mc:Choice>
              <mc:Fallback>
                <p:oleObj name="公式" r:id="rId22" imgW="2984400" imgH="203040" progId="Equation.3">
                  <p:embed/>
                  <p:pic>
                    <p:nvPicPr>
                      <p:cNvPr id="179226" name="Object 26">
                        <a:extLst>
                          <a:ext uri="{FF2B5EF4-FFF2-40B4-BE49-F238E27FC236}">
                            <a16:creationId xmlns:a16="http://schemas.microsoft.com/office/drawing/2014/main" id="{8CF489C1-CDF1-4666-BCB6-F0CF2E0E3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5414963"/>
                        <a:ext cx="60118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A5554E09-5577-414C-82CB-CC8837EA70EF}"/>
              </a:ext>
            </a:extLst>
          </p:cNvPr>
          <p:cNvSpPr txBox="1"/>
          <p:nvPr/>
        </p:nvSpPr>
        <p:spPr>
          <a:xfrm>
            <a:off x="968916" y="5980113"/>
            <a:ext cx="6411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先切分为</a:t>
            </a:r>
            <a:r>
              <a:rPr lang="en-US" altLang="zh-CN" dirty="0" err="1"/>
              <a:t>logn</a:t>
            </a:r>
            <a:r>
              <a:rPr lang="zh-CN" altLang="en-US" dirty="0"/>
              <a:t>个子问题，进行分治法求解</a:t>
            </a:r>
            <a:endParaRPr lang="zh-CN" altLang="zh-CN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A5FD227-71CF-4F64-8B85-650BFB179712}"/>
              </a:ext>
            </a:extLst>
          </p:cNvPr>
          <p:cNvSpPr/>
          <p:nvPr/>
        </p:nvSpPr>
        <p:spPr bwMode="auto">
          <a:xfrm>
            <a:off x="755577" y="5056982"/>
            <a:ext cx="7848674" cy="107632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49E70-ADCE-4E70-ABE9-00D8ACD6CAEC}"/>
              </a:ext>
            </a:extLst>
          </p:cNvPr>
          <p:cNvSpPr txBox="1"/>
          <p:nvPr/>
        </p:nvSpPr>
        <p:spPr>
          <a:xfrm>
            <a:off x="3563938" y="457200"/>
            <a:ext cx="500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这种方法，改变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只能改变</a:t>
            </a:r>
            <a:r>
              <a:rPr lang="en-US" altLang="zh-CN" b="1" dirty="0">
                <a:solidFill>
                  <a:srgbClr val="FF0000"/>
                </a:solidFill>
              </a:rPr>
              <a:t>workload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灯片编号占位符 3">
            <a:extLst>
              <a:ext uri="{FF2B5EF4-FFF2-40B4-BE49-F238E27FC236}">
                <a16:creationId xmlns:a16="http://schemas.microsoft.com/office/drawing/2014/main" id="{0D49826E-5F51-4F81-AF69-43141F9C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7E36A5-B139-48C7-95C4-99217E92CEF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Text Box 2">
            <a:extLst>
              <a:ext uri="{FF2B5EF4-FFF2-40B4-BE49-F238E27FC236}">
                <a16:creationId xmlns:a16="http://schemas.microsoft.com/office/drawing/2014/main" id="{43F5D073-BBC7-4F1E-8011-C18BCBC1B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8202" name="Text Box 3">
            <a:extLst>
              <a:ext uri="{FF2B5EF4-FFF2-40B4-BE49-F238E27FC236}">
                <a16:creationId xmlns:a16="http://schemas.microsoft.com/office/drawing/2014/main" id="{319C559D-8159-45BC-BF79-68DD3D80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92150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Doubly-logarithmic Paradigm</a:t>
            </a:r>
          </a:p>
        </p:txBody>
      </p:sp>
      <p:sp>
        <p:nvSpPr>
          <p:cNvPr id="8203" name="Rectangle 8">
            <a:extLst>
              <a:ext uri="{FF2B5EF4-FFF2-40B4-BE49-F238E27FC236}">
                <a16:creationId xmlns:a16="http://schemas.microsoft.com/office/drawing/2014/main" id="{98CCE7B7-7226-431F-9AE0-D091263C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27635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Partition by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log log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183306" name="Object 10">
            <a:extLst>
              <a:ext uri="{FF2B5EF4-FFF2-40B4-BE49-F238E27FC236}">
                <a16:creationId xmlns:a16="http://schemas.microsoft.com/office/drawing/2014/main" id="{CD572FE3-3616-4D95-948E-DD9B7CF8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37379"/>
              </p:ext>
            </p:extLst>
          </p:nvPr>
        </p:nvGraphicFramePr>
        <p:xfrm>
          <a:off x="1260475" y="1844675"/>
          <a:ext cx="4410075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4" imgW="2298600" imgH="914400" progId="Equation.DSMT4">
                  <p:embed/>
                </p:oleObj>
              </mc:Choice>
              <mc:Fallback>
                <p:oleObj name="Equation" r:id="rId4" imgW="2298600" imgH="914400" progId="Equation.DSMT4">
                  <p:embed/>
                  <p:pic>
                    <p:nvPicPr>
                      <p:cNvPr id="183306" name="Object 10">
                        <a:extLst>
                          <a:ext uri="{FF2B5EF4-FFF2-40B4-BE49-F238E27FC236}">
                            <a16:creationId xmlns:a16="http://schemas.microsoft.com/office/drawing/2014/main" id="{CD572FE3-3616-4D95-948E-DD9B7CF8C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844675"/>
                        <a:ext cx="4410075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1">
            <a:extLst>
              <a:ext uri="{FF2B5EF4-FFF2-40B4-BE49-F238E27FC236}">
                <a16:creationId xmlns:a16="http://schemas.microsoft.com/office/drawing/2014/main" id="{F9188D65-8D7A-47A6-B14C-7D2AB2E66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675" y="1903413"/>
          <a:ext cx="15557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公式" r:id="rId6" imgW="901440" imgH="215640" progId="Equation.3">
                  <p:embed/>
                </p:oleObj>
              </mc:Choice>
              <mc:Fallback>
                <p:oleObj name="公式" r:id="rId6" imgW="901440" imgH="215640" progId="Equation.3">
                  <p:embed/>
                  <p:pic>
                    <p:nvPicPr>
                      <p:cNvPr id="183307" name="Object 11">
                        <a:extLst>
                          <a:ext uri="{FF2B5EF4-FFF2-40B4-BE49-F238E27FC236}">
                            <a16:creationId xmlns:a16="http://schemas.microsoft.com/office/drawing/2014/main" id="{F9188D65-8D7A-47A6-B14C-7D2AB2E66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1903413"/>
                        <a:ext cx="15557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0" name="Object 14">
            <a:extLst>
              <a:ext uri="{FF2B5EF4-FFF2-40B4-BE49-F238E27FC236}">
                <a16:creationId xmlns:a16="http://schemas.microsoft.com/office/drawing/2014/main" id="{431FA337-5847-4935-8811-6D80EACD3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789363"/>
          <a:ext cx="36210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公式" r:id="rId8" imgW="1701720" imgH="228600" progId="Equation.3">
                  <p:embed/>
                </p:oleObj>
              </mc:Choice>
              <mc:Fallback>
                <p:oleObj name="公式" r:id="rId8" imgW="1701720" imgH="228600" progId="Equation.3">
                  <p:embed/>
                  <p:pic>
                    <p:nvPicPr>
                      <p:cNvPr id="183310" name="Object 14">
                        <a:extLst>
                          <a:ext uri="{FF2B5EF4-FFF2-40B4-BE49-F238E27FC236}">
                            <a16:creationId xmlns:a16="http://schemas.microsoft.com/office/drawing/2014/main" id="{431FA337-5847-4935-8811-6D80EACD3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89363"/>
                        <a:ext cx="36210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3" name="Object 17">
            <a:extLst>
              <a:ext uri="{FF2B5EF4-FFF2-40B4-BE49-F238E27FC236}">
                <a16:creationId xmlns:a16="http://schemas.microsoft.com/office/drawing/2014/main" id="{EBDD0F96-EBB1-4E79-89B4-B6160F084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581525"/>
          <a:ext cx="62420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公式" r:id="rId10" imgW="3098520" imgH="431640" progId="Equation.3">
                  <p:embed/>
                </p:oleObj>
              </mc:Choice>
              <mc:Fallback>
                <p:oleObj name="公式" r:id="rId10" imgW="3098520" imgH="431640" progId="Equation.3">
                  <p:embed/>
                  <p:pic>
                    <p:nvPicPr>
                      <p:cNvPr id="183313" name="Object 17">
                        <a:extLst>
                          <a:ext uri="{FF2B5EF4-FFF2-40B4-BE49-F238E27FC236}">
                            <a16:creationId xmlns:a16="http://schemas.microsoft.com/office/drawing/2014/main" id="{EBDD0F96-EBB1-4E79-89B4-B6160F084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62420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4" name="Object 18">
            <a:extLst>
              <a:ext uri="{FF2B5EF4-FFF2-40B4-BE49-F238E27FC236}">
                <a16:creationId xmlns:a16="http://schemas.microsoft.com/office/drawing/2014/main" id="{7011599D-AB7D-4201-8E84-802188B34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0150" y="2276475"/>
          <a:ext cx="15763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公式" r:id="rId12" imgW="914400" imgH="215640" progId="Equation.3">
                  <p:embed/>
                </p:oleObj>
              </mc:Choice>
              <mc:Fallback>
                <p:oleObj name="公式" r:id="rId12" imgW="914400" imgH="215640" progId="Equation.3">
                  <p:embed/>
                  <p:pic>
                    <p:nvPicPr>
                      <p:cNvPr id="183314" name="Object 18">
                        <a:extLst>
                          <a:ext uri="{FF2B5EF4-FFF2-40B4-BE49-F238E27FC236}">
                            <a16:creationId xmlns:a16="http://schemas.microsoft.com/office/drawing/2014/main" id="{7011599D-AB7D-4201-8E84-802188B34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276475"/>
                        <a:ext cx="15763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5" name="Object 19">
            <a:extLst>
              <a:ext uri="{FF2B5EF4-FFF2-40B4-BE49-F238E27FC236}">
                <a16:creationId xmlns:a16="http://schemas.microsoft.com/office/drawing/2014/main" id="{AB8411B4-FE20-4392-BF0C-BDFBE11D6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190875"/>
          <a:ext cx="1751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公式" r:id="rId14" imgW="1015920" imgH="228600" progId="Equation.3">
                  <p:embed/>
                </p:oleObj>
              </mc:Choice>
              <mc:Fallback>
                <p:oleObj name="公式" r:id="rId14" imgW="1015920" imgH="228600" progId="Equation.3">
                  <p:embed/>
                  <p:pic>
                    <p:nvPicPr>
                      <p:cNvPr id="183315" name="Object 19">
                        <a:extLst>
                          <a:ext uri="{FF2B5EF4-FFF2-40B4-BE49-F238E27FC236}">
                            <a16:creationId xmlns:a16="http://schemas.microsoft.com/office/drawing/2014/main" id="{AB8411B4-FE20-4392-BF0C-BDFBE11D6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190875"/>
                        <a:ext cx="1751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6" name="Line 20">
            <a:extLst>
              <a:ext uri="{FF2B5EF4-FFF2-40B4-BE49-F238E27FC236}">
                <a16:creationId xmlns:a16="http://schemas.microsoft.com/office/drawing/2014/main" id="{8F9224C4-2088-4DBE-BAC8-D463B85E6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5445125"/>
            <a:ext cx="5746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F086F98-E02B-4C66-9D37-D05B8C7CCD26}"/>
              </a:ext>
            </a:extLst>
          </p:cNvPr>
          <p:cNvSpPr/>
          <p:nvPr/>
        </p:nvSpPr>
        <p:spPr bwMode="auto">
          <a:xfrm>
            <a:off x="4781890" y="4494212"/>
            <a:ext cx="3390560" cy="1311051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灯片编号占位符 3">
            <a:extLst>
              <a:ext uri="{FF2B5EF4-FFF2-40B4-BE49-F238E27FC236}">
                <a16:creationId xmlns:a16="http://schemas.microsoft.com/office/drawing/2014/main" id="{1BE1A732-8302-4E0A-93B9-4FBBA05D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E97D17-949C-4C65-AB2A-CA3B1C7B386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6" name="Text Box 2">
            <a:extLst>
              <a:ext uri="{FF2B5EF4-FFF2-40B4-BE49-F238E27FC236}">
                <a16:creationId xmlns:a16="http://schemas.microsoft.com/office/drawing/2014/main" id="{FA782DD4-58F8-4300-8A6D-E3EDFFF1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85347" name="Text Box 3">
            <a:extLst>
              <a:ext uri="{FF2B5EF4-FFF2-40B4-BE49-F238E27FC236}">
                <a16:creationId xmlns:a16="http://schemas.microsoft.com/office/drawing/2014/main" id="{B4639A4E-7BDF-4EED-AB32-E403F91C3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Random Sampling</a:t>
            </a:r>
          </a:p>
        </p:txBody>
      </p:sp>
      <p:graphicFrame>
        <p:nvGraphicFramePr>
          <p:cNvPr id="185362" name="Object 18">
            <a:extLst>
              <a:ext uri="{FF2B5EF4-FFF2-40B4-BE49-F238E27FC236}">
                <a16:creationId xmlns:a16="http://schemas.microsoft.com/office/drawing/2014/main" id="{677E0BCC-C679-4419-AA71-FF681AE0E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463" y="674688"/>
          <a:ext cx="2578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公式" r:id="rId4" imgW="1701720" imgH="203040" progId="Equation.3">
                  <p:embed/>
                </p:oleObj>
              </mc:Choice>
              <mc:Fallback>
                <p:oleObj name="公式" r:id="rId4" imgW="1701720" imgH="203040" progId="Equation.3">
                  <p:embed/>
                  <p:pic>
                    <p:nvPicPr>
                      <p:cNvPr id="185362" name="Object 18">
                        <a:extLst>
                          <a:ext uri="{FF2B5EF4-FFF2-40B4-BE49-F238E27FC236}">
                            <a16:creationId xmlns:a16="http://schemas.microsoft.com/office/drawing/2014/main" id="{677E0BCC-C679-4419-AA71-FF681AE0E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674688"/>
                        <a:ext cx="2578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3" name="Rectangle 19">
            <a:extLst>
              <a:ext uri="{FF2B5EF4-FFF2-40B4-BE49-F238E27FC236}">
                <a16:creationId xmlns:a16="http://schemas.microsoft.com/office/drawing/2014/main" id="{A48B3E45-050F-4727-AE26-FD0D4A50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2663"/>
            <a:ext cx="669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with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very high probability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on an Arbitrary CRCW PRAM</a:t>
            </a:r>
          </a:p>
        </p:txBody>
      </p:sp>
      <p:sp>
        <p:nvSpPr>
          <p:cNvPr id="185364" name="Rectangle 20">
            <a:extLst>
              <a:ext uri="{FF2B5EF4-FFF2-40B4-BE49-F238E27FC236}">
                <a16:creationId xmlns:a16="http://schemas.microsoft.com/office/drawing/2014/main" id="{40AF234C-B058-499A-A655-2E1E46C9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84313"/>
            <a:ext cx="6119812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A: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elements</a:t>
            </a:r>
          </a:p>
        </p:txBody>
      </p:sp>
      <p:sp>
        <p:nvSpPr>
          <p:cNvPr id="185365" name="Rectangle 21">
            <a:extLst>
              <a:ext uri="{FF2B5EF4-FFF2-40B4-BE49-F238E27FC236}">
                <a16:creationId xmlns:a16="http://schemas.microsoft.com/office/drawing/2014/main" id="{07BD5451-B484-44EC-A6EF-7C9BA3E4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19350"/>
            <a:ext cx="5616575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B: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7/8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elements of A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F917ABFB-DE81-4E9A-9BE2-27A0413332A6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1989138"/>
            <a:ext cx="1368425" cy="431800"/>
            <a:chOff x="2744" y="1480"/>
            <a:chExt cx="862" cy="272"/>
          </a:xfrm>
        </p:grpSpPr>
        <p:sp>
          <p:nvSpPr>
            <p:cNvPr id="9252" name="Line 22">
              <a:extLst>
                <a:ext uri="{FF2B5EF4-FFF2-40B4-BE49-F238E27FC236}">
                  <a16:creationId xmlns:a16="http://schemas.microsoft.com/office/drawing/2014/main" id="{3531196C-4A4A-49D6-935D-9FD357652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48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3" name="Text Box 23">
              <a:extLst>
                <a:ext uri="{FF2B5EF4-FFF2-40B4-BE49-F238E27FC236}">
                  <a16:creationId xmlns:a16="http://schemas.microsoft.com/office/drawing/2014/main" id="{A76C7C2B-9C5F-4AA7-8377-E5B73D133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480"/>
              <a:ext cx="8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random</a:t>
              </a:r>
            </a:p>
          </p:txBody>
        </p:sp>
      </p:grpSp>
      <p:graphicFrame>
        <p:nvGraphicFramePr>
          <p:cNvPr id="185369" name="Object 25">
            <a:extLst>
              <a:ext uri="{FF2B5EF4-FFF2-40B4-BE49-F238E27FC236}">
                <a16:creationId xmlns:a16="http://schemas.microsoft.com/office/drawing/2014/main" id="{EF99B721-3034-4273-84F3-1EA058C90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2132013"/>
          <a:ext cx="17399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公式" r:id="rId6" imgW="812520" imgH="444240" progId="Equation.3">
                  <p:embed/>
                </p:oleObj>
              </mc:Choice>
              <mc:Fallback>
                <p:oleObj name="公式" r:id="rId6" imgW="812520" imgH="444240" progId="Equation.3">
                  <p:embed/>
                  <p:pic>
                    <p:nvPicPr>
                      <p:cNvPr id="185369" name="Object 25">
                        <a:extLst>
                          <a:ext uri="{FF2B5EF4-FFF2-40B4-BE49-F238E27FC236}">
                            <a16:creationId xmlns:a16="http://schemas.microsoft.com/office/drawing/2014/main" id="{EF99B721-3034-4273-84F3-1EA058C9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132013"/>
                        <a:ext cx="17399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>
            <a:extLst>
              <a:ext uri="{FF2B5EF4-FFF2-40B4-BE49-F238E27FC236}">
                <a16:creationId xmlns:a16="http://schemas.microsoft.com/office/drawing/2014/main" id="{29133118-CCBF-4DDB-B316-B07AC05DAFA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420938"/>
            <a:ext cx="5616575" cy="503237"/>
            <a:chOff x="975" y="1752"/>
            <a:chExt cx="3538" cy="317"/>
          </a:xfrm>
        </p:grpSpPr>
        <p:sp>
          <p:nvSpPr>
            <p:cNvPr id="9249" name="Rectangle 26">
              <a:extLst>
                <a:ext uri="{FF2B5EF4-FFF2-40B4-BE49-F238E27FC236}">
                  <a16:creationId xmlns:a16="http://schemas.microsoft.com/office/drawing/2014/main" id="{E3CDEEF6-2E8F-4E68-AB28-7DB3ECB3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752"/>
              <a:ext cx="363" cy="31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1/8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0" name="Rectangle 27">
              <a:extLst>
                <a:ext uri="{FF2B5EF4-FFF2-40B4-BE49-F238E27FC236}">
                  <a16:creationId xmlns:a16="http://schemas.microsoft.com/office/drawing/2014/main" id="{C2501F3B-1FD1-4297-9CEF-F498EEAE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52"/>
              <a:ext cx="363" cy="31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1/8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1" name="Rectangle 28">
              <a:extLst>
                <a:ext uri="{FF2B5EF4-FFF2-40B4-BE49-F238E27FC236}">
                  <a16:creationId xmlns:a16="http://schemas.microsoft.com/office/drawing/2014/main" id="{E3B86306-AAD7-43AE-B541-5BACB790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52"/>
              <a:ext cx="363" cy="31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1/8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85A02BF1-19C1-4C96-ADCF-31FC9831E46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924175"/>
            <a:ext cx="5616575" cy="700088"/>
            <a:chOff x="975" y="1842"/>
            <a:chExt cx="3538" cy="441"/>
          </a:xfrm>
        </p:grpSpPr>
        <p:sp>
          <p:nvSpPr>
            <p:cNvPr id="9247" name="AutoShape 31">
              <a:extLst>
                <a:ext uri="{FF2B5EF4-FFF2-40B4-BE49-F238E27FC236}">
                  <a16:creationId xmlns:a16="http://schemas.microsoft.com/office/drawing/2014/main" id="{CFE29993-2E3D-4CC8-A98F-A74A6567FE1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75" y="142"/>
              <a:ext cx="137" cy="3538"/>
            </a:xfrm>
            <a:prstGeom prst="leftBrace">
              <a:avLst>
                <a:gd name="adj1" fmla="val 21520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8" name="Text Box 32">
              <a:extLst>
                <a:ext uri="{FF2B5EF4-FFF2-40B4-BE49-F238E27FC236}">
                  <a16:creationId xmlns:a16="http://schemas.microsoft.com/office/drawing/2014/main" id="{9B4B597F-0C95-458E-B913-3A790AEB0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995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blocks</a:t>
              </a:r>
            </a:p>
          </p:txBody>
        </p:sp>
      </p:grpSp>
      <p:sp>
        <p:nvSpPr>
          <p:cNvPr id="185378" name="Rectangle 34">
            <a:extLst>
              <a:ext uri="{FF2B5EF4-FFF2-40B4-BE49-F238E27FC236}">
                <a16:creationId xmlns:a16="http://schemas.microsoft.com/office/drawing/2014/main" id="{C88F37C3-7F22-47B7-9E4B-E8F67C9B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3141663"/>
            <a:ext cx="614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3/4</a:t>
            </a:r>
          </a:p>
        </p:txBody>
      </p:sp>
      <p:graphicFrame>
        <p:nvGraphicFramePr>
          <p:cNvPr id="185379" name="Object 35">
            <a:extLst>
              <a:ext uri="{FF2B5EF4-FFF2-40B4-BE49-F238E27FC236}">
                <a16:creationId xmlns:a16="http://schemas.microsoft.com/office/drawing/2014/main" id="{261AFBDB-CAA9-438A-8B30-C31F720ED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573463"/>
          <a:ext cx="4941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公式" r:id="rId8" imgW="2717640" imgH="241200" progId="Equation.3">
                  <p:embed/>
                </p:oleObj>
              </mc:Choice>
              <mc:Fallback>
                <p:oleObj name="公式" r:id="rId8" imgW="2717640" imgH="241200" progId="Equation.3">
                  <p:embed/>
                  <p:pic>
                    <p:nvPicPr>
                      <p:cNvPr id="185379" name="Object 35">
                        <a:extLst>
                          <a:ext uri="{FF2B5EF4-FFF2-40B4-BE49-F238E27FC236}">
                            <a16:creationId xmlns:a16="http://schemas.microsoft.com/office/drawing/2014/main" id="{261AFBDB-CAA9-438A-8B30-C31F720ED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3463"/>
                        <a:ext cx="49418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>
            <a:extLst>
              <a:ext uri="{FF2B5EF4-FFF2-40B4-BE49-F238E27FC236}">
                <a16:creationId xmlns:a16="http://schemas.microsoft.com/office/drawing/2014/main" id="{A2BA9A9A-0D2C-489D-918E-71AC56673424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500438"/>
            <a:ext cx="1655762" cy="657225"/>
            <a:chOff x="4241" y="2523"/>
            <a:chExt cx="1043" cy="414"/>
          </a:xfrm>
        </p:grpSpPr>
        <p:graphicFrame>
          <p:nvGraphicFramePr>
            <p:cNvPr id="9224" name="Object 36">
              <a:extLst>
                <a:ext uri="{FF2B5EF4-FFF2-40B4-BE49-F238E27FC236}">
                  <a16:creationId xmlns:a16="http://schemas.microsoft.com/office/drawing/2014/main" id="{91E3B9C4-0538-43B7-882F-4C4B67766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2523"/>
            <a:ext cx="81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1" name="公式" r:id="rId10" imgW="850680" imgH="431640" progId="Equation.3">
                    <p:embed/>
                  </p:oleObj>
                </mc:Choice>
                <mc:Fallback>
                  <p:oleObj name="公式" r:id="rId10" imgW="850680" imgH="431640" progId="Equation.3">
                    <p:embed/>
                    <p:pic>
                      <p:nvPicPr>
                        <p:cNvPr id="9224" name="Object 36">
                          <a:extLst>
                            <a:ext uri="{FF2B5EF4-FFF2-40B4-BE49-F238E27FC236}">
                              <a16:creationId xmlns:a16="http://schemas.microsoft.com/office/drawing/2014/main" id="{91E3B9C4-0538-43B7-882F-4C4B67766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523"/>
                          <a:ext cx="816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AutoShape 37">
              <a:extLst>
                <a:ext uri="{FF2B5EF4-FFF2-40B4-BE49-F238E27FC236}">
                  <a16:creationId xmlns:a16="http://schemas.microsoft.com/office/drawing/2014/main" id="{0F212E4F-3C03-4936-865F-8D046A45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614"/>
              <a:ext cx="181" cy="181"/>
            </a:xfrm>
            <a:prstGeom prst="rightArrow">
              <a:avLst>
                <a:gd name="adj1" fmla="val 43648"/>
                <a:gd name="adj2" fmla="val 37019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5383" name="Rectangle 39">
            <a:extLst>
              <a:ext uri="{FF2B5EF4-FFF2-40B4-BE49-F238E27FC236}">
                <a16:creationId xmlns:a16="http://schemas.microsoft.com/office/drawing/2014/main" id="{BD73CF27-6144-4D48-8ACE-60DEF03A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221163"/>
            <a:ext cx="489585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B: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3/4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elements of A</a:t>
            </a:r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E3EA162F-2836-43A8-9F2C-292B8887EA78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221163"/>
            <a:ext cx="4895850" cy="503237"/>
            <a:chOff x="1202" y="2976"/>
            <a:chExt cx="3084" cy="317"/>
          </a:xfrm>
        </p:grpSpPr>
        <p:sp>
          <p:nvSpPr>
            <p:cNvPr id="9244" name="Rectangle 41">
              <a:extLst>
                <a:ext uri="{FF2B5EF4-FFF2-40B4-BE49-F238E27FC236}">
                  <a16:creationId xmlns:a16="http://schemas.microsoft.com/office/drawing/2014/main" id="{245322A8-976A-426F-9A19-98322BD6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76"/>
              <a:ext cx="363" cy="31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1/4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43">
              <a:extLst>
                <a:ext uri="{FF2B5EF4-FFF2-40B4-BE49-F238E27FC236}">
                  <a16:creationId xmlns:a16="http://schemas.microsoft.com/office/drawing/2014/main" id="{46398D5A-3E08-4FBF-9201-F8BCD835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976"/>
              <a:ext cx="363" cy="31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1/4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07729FF2-4110-4CF0-91BE-AAA0656A9060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725988"/>
            <a:ext cx="4895850" cy="673100"/>
            <a:chOff x="1202" y="3022"/>
            <a:chExt cx="3084" cy="424"/>
          </a:xfrm>
        </p:grpSpPr>
        <p:sp>
          <p:nvSpPr>
            <p:cNvPr id="9242" name="AutoShape 46">
              <a:extLst>
                <a:ext uri="{FF2B5EF4-FFF2-40B4-BE49-F238E27FC236}">
                  <a16:creationId xmlns:a16="http://schemas.microsoft.com/office/drawing/2014/main" id="{CB6F35A2-7D67-4CA2-947D-8F314C91ACD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76" y="1548"/>
              <a:ext cx="136" cy="3084"/>
            </a:xfrm>
            <a:prstGeom prst="leftBrace">
              <a:avLst>
                <a:gd name="adj1" fmla="val 18897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Text Box 47">
              <a:extLst>
                <a:ext uri="{FF2B5EF4-FFF2-40B4-BE49-F238E27FC236}">
                  <a16:creationId xmlns:a16="http://schemas.microsoft.com/office/drawing/2014/main" id="{1D45ADAD-8F77-4AC2-840A-961EB12D1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3158"/>
              <a:ext cx="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blocks</a:t>
              </a:r>
            </a:p>
          </p:txBody>
        </p:sp>
      </p:grpSp>
      <p:sp>
        <p:nvSpPr>
          <p:cNvPr id="185392" name="Rectangle 48">
            <a:extLst>
              <a:ext uri="{FF2B5EF4-FFF2-40B4-BE49-F238E27FC236}">
                <a16:creationId xmlns:a16="http://schemas.microsoft.com/office/drawing/2014/main" id="{3D62FA7C-F4BC-4CC8-BE9F-C3E001DB6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614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1/2</a:t>
            </a:r>
          </a:p>
        </p:txBody>
      </p:sp>
      <p:graphicFrame>
        <p:nvGraphicFramePr>
          <p:cNvPr id="185393" name="Object 49">
            <a:extLst>
              <a:ext uri="{FF2B5EF4-FFF2-40B4-BE49-F238E27FC236}">
                <a16:creationId xmlns:a16="http://schemas.microsoft.com/office/drawing/2014/main" id="{8BCE030F-6558-4A96-8CC0-32CB86624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5373688"/>
          <a:ext cx="49641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" name="公式" r:id="rId12" imgW="2730240" imgH="241200" progId="Equation.3">
                  <p:embed/>
                </p:oleObj>
              </mc:Choice>
              <mc:Fallback>
                <p:oleObj name="公式" r:id="rId12" imgW="2730240" imgH="241200" progId="Equation.3">
                  <p:embed/>
                  <p:pic>
                    <p:nvPicPr>
                      <p:cNvPr id="185393" name="Object 49">
                        <a:extLst>
                          <a:ext uri="{FF2B5EF4-FFF2-40B4-BE49-F238E27FC236}">
                            <a16:creationId xmlns:a16="http://schemas.microsoft.com/office/drawing/2014/main" id="{8BCE030F-6558-4A96-8CC0-32CB86624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373688"/>
                        <a:ext cx="49641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0">
            <a:extLst>
              <a:ext uri="{FF2B5EF4-FFF2-40B4-BE49-F238E27FC236}">
                <a16:creationId xmlns:a16="http://schemas.microsoft.com/office/drawing/2014/main" id="{29BFE146-B233-43AD-8901-A0B6783F7EC8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5302250"/>
            <a:ext cx="1625600" cy="657225"/>
            <a:chOff x="4241" y="2523"/>
            <a:chExt cx="1024" cy="414"/>
          </a:xfrm>
        </p:grpSpPr>
        <p:graphicFrame>
          <p:nvGraphicFramePr>
            <p:cNvPr id="9223" name="Object 51">
              <a:extLst>
                <a:ext uri="{FF2B5EF4-FFF2-40B4-BE49-F238E27FC236}">
                  <a16:creationId xmlns:a16="http://schemas.microsoft.com/office/drawing/2014/main" id="{1BF415E0-619A-46A9-89A8-96E5B01364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001230"/>
                </p:ext>
              </p:extLst>
            </p:nvPr>
          </p:nvGraphicFramePr>
          <p:xfrm>
            <a:off x="4486" y="2523"/>
            <a:ext cx="779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3" name="Equation" r:id="rId14" imgW="812520" imgH="431640" progId="Equation.DSMT4">
                    <p:embed/>
                  </p:oleObj>
                </mc:Choice>
                <mc:Fallback>
                  <p:oleObj name="Equation" r:id="rId14" imgW="812520" imgH="431640" progId="Equation.DSMT4">
                    <p:embed/>
                    <p:pic>
                      <p:nvPicPr>
                        <p:cNvPr id="9223" name="Object 51">
                          <a:extLst>
                            <a:ext uri="{FF2B5EF4-FFF2-40B4-BE49-F238E27FC236}">
                              <a16:creationId xmlns:a16="http://schemas.microsoft.com/office/drawing/2014/main" id="{1BF415E0-619A-46A9-89A8-96E5B01364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2523"/>
                          <a:ext cx="779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AutoShape 52">
              <a:extLst>
                <a:ext uri="{FF2B5EF4-FFF2-40B4-BE49-F238E27FC236}">
                  <a16:creationId xmlns:a16="http://schemas.microsoft.com/office/drawing/2014/main" id="{873458D7-E74F-4368-8EC2-C1596150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614"/>
              <a:ext cx="181" cy="181"/>
            </a:xfrm>
            <a:prstGeom prst="rightArrow">
              <a:avLst>
                <a:gd name="adj1" fmla="val 43648"/>
                <a:gd name="adj2" fmla="val 37019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85397" name="Object 53">
            <a:extLst>
              <a:ext uri="{FF2B5EF4-FFF2-40B4-BE49-F238E27FC236}">
                <a16:creationId xmlns:a16="http://schemas.microsoft.com/office/drawing/2014/main" id="{3E9ADB71-D418-4ECF-8C97-F37BA8527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878513"/>
          <a:ext cx="3602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公式" r:id="rId16" imgW="1981080" imgH="228600" progId="Equation.3">
                  <p:embed/>
                </p:oleObj>
              </mc:Choice>
              <mc:Fallback>
                <p:oleObj name="公式" r:id="rId16" imgW="1981080" imgH="228600" progId="Equation.3">
                  <p:embed/>
                  <p:pic>
                    <p:nvPicPr>
                      <p:cNvPr id="185397" name="Object 53">
                        <a:extLst>
                          <a:ext uri="{FF2B5EF4-FFF2-40B4-BE49-F238E27FC236}">
                            <a16:creationId xmlns:a16="http://schemas.microsoft.com/office/drawing/2014/main" id="{3E9ADB71-D418-4ECF-8C97-F37BA8527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878513"/>
                        <a:ext cx="3602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F13E9C-6893-49EB-8D15-F6E05F4FE393}"/>
              </a:ext>
            </a:extLst>
          </p:cNvPr>
          <p:cNvSpPr/>
          <p:nvPr/>
        </p:nvSpPr>
        <p:spPr bwMode="auto">
          <a:xfrm>
            <a:off x="6804025" y="5056982"/>
            <a:ext cx="1800225" cy="107632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C7463C-EA37-4E4C-A972-60A8846BB9E6}"/>
              </a:ext>
            </a:extLst>
          </p:cNvPr>
          <p:cNvSpPr txBox="1"/>
          <p:nvPr/>
        </p:nvSpPr>
        <p:spPr>
          <a:xfrm>
            <a:off x="7380288" y="46537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这是最优的结果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853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3" grpId="0"/>
      <p:bldP spid="185364" grpId="0" animBg="1"/>
      <p:bldP spid="185365" grpId="0" animBg="1"/>
      <p:bldP spid="185378" grpId="0" animBg="1"/>
      <p:bldP spid="185383" grpId="0" animBg="1"/>
      <p:bldP spid="185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613AEC5C-51B9-4E52-8CC8-9B2513C5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6BFDEB-1D9F-43AC-97D4-A62046BD2AB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6086824C-B243-43B6-A6DE-78FD7192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F4268676-6C22-4580-A791-C69C62F05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arallel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andom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ccess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achine (PRAM)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65A1EBB5-CB2C-4D9F-A5D7-7FD296E6E0A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484313"/>
            <a:ext cx="3313112" cy="504825"/>
            <a:chOff x="1111" y="935"/>
            <a:chExt cx="2087" cy="318"/>
          </a:xfrm>
        </p:grpSpPr>
        <p:sp>
          <p:nvSpPr>
            <p:cNvPr id="15404" name="Rectangle 6">
              <a:extLst>
                <a:ext uri="{FF2B5EF4-FFF2-40B4-BE49-F238E27FC236}">
                  <a16:creationId xmlns:a16="http://schemas.microsoft.com/office/drawing/2014/main" id="{F105E8D8-1E5F-4DD7-838B-EBE7AD7E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935"/>
              <a:ext cx="31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405" name="Rectangle 7">
              <a:extLst>
                <a:ext uri="{FF2B5EF4-FFF2-40B4-BE49-F238E27FC236}">
                  <a16:creationId xmlns:a16="http://schemas.microsoft.com/office/drawing/2014/main" id="{414C045E-DF44-4A25-AF1B-3F5D529C1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935"/>
              <a:ext cx="31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406" name="Rectangle 8">
              <a:extLst>
                <a:ext uri="{FF2B5EF4-FFF2-40B4-BE49-F238E27FC236}">
                  <a16:creationId xmlns:a16="http://schemas.microsoft.com/office/drawing/2014/main" id="{96C111B9-8635-4D73-A7F0-8C0DDE58C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5"/>
              <a:ext cx="31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5407" name="Text Box 9">
              <a:extLst>
                <a:ext uri="{FF2B5EF4-FFF2-40B4-BE49-F238E27FC236}">
                  <a16:creationId xmlns:a16="http://schemas.microsoft.com/office/drawing/2014/main" id="{0D2F0CB0-10F4-4EE7-8990-A53CEC642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935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</a:t>
              </a:r>
            </a:p>
          </p:txBody>
        </p:sp>
      </p:grpSp>
      <p:sp>
        <p:nvSpPr>
          <p:cNvPr id="162827" name="Rectangle 11">
            <a:extLst>
              <a:ext uri="{FF2B5EF4-FFF2-40B4-BE49-F238E27FC236}">
                <a16:creationId xmlns:a16="http://schemas.microsoft.com/office/drawing/2014/main" id="{57031FC5-4A6B-499D-9610-178EEC44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08275"/>
            <a:ext cx="3455988" cy="576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Shared memory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EB045D04-8CC8-4EA4-A472-EE2B7337336A}"/>
              </a:ext>
            </a:extLst>
          </p:cNvPr>
          <p:cNvGrpSpPr>
            <a:grpSpLocks/>
          </p:cNvGrpSpPr>
          <p:nvPr/>
        </p:nvGrpSpPr>
        <p:grpSpPr bwMode="auto">
          <a:xfrm>
            <a:off x="2014538" y="1989138"/>
            <a:ext cx="2806700" cy="719137"/>
            <a:chOff x="1269" y="1253"/>
            <a:chExt cx="1768" cy="453"/>
          </a:xfrm>
        </p:grpSpPr>
        <p:sp>
          <p:nvSpPr>
            <p:cNvPr id="15401" name="Line 12">
              <a:extLst>
                <a:ext uri="{FF2B5EF4-FFF2-40B4-BE49-F238E27FC236}">
                  <a16:creationId xmlns:a16="http://schemas.microsoft.com/office/drawing/2014/main" id="{915BB21F-A7C0-4E0B-84D0-C62BC7F7C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253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2" name="Line 13">
              <a:extLst>
                <a:ext uri="{FF2B5EF4-FFF2-40B4-BE49-F238E27FC236}">
                  <a16:creationId xmlns:a16="http://schemas.microsoft.com/office/drawing/2014/main" id="{7B817CF8-A3E1-449E-9727-194728AD4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253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3" name="Line 14">
              <a:extLst>
                <a:ext uri="{FF2B5EF4-FFF2-40B4-BE49-F238E27FC236}">
                  <a16:creationId xmlns:a16="http://schemas.microsoft.com/office/drawing/2014/main" id="{72FD9FDC-4189-4E56-9040-DC28A8352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1253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2832" name="AutoShape 16">
            <a:extLst>
              <a:ext uri="{FF2B5EF4-FFF2-40B4-BE49-F238E27FC236}">
                <a16:creationId xmlns:a16="http://schemas.microsoft.com/office/drawing/2014/main" id="{2F1D99BC-202F-404F-B479-138F125BACDD}"/>
              </a:ext>
            </a:extLst>
          </p:cNvPr>
          <p:cNvSpPr>
            <a:spLocks/>
          </p:cNvSpPr>
          <p:nvPr/>
        </p:nvSpPr>
        <p:spPr bwMode="auto">
          <a:xfrm>
            <a:off x="6016625" y="1557338"/>
            <a:ext cx="2300288" cy="1143000"/>
          </a:xfrm>
          <a:prstGeom prst="borderCallout1">
            <a:avLst>
              <a:gd name="adj1" fmla="val 10000"/>
              <a:gd name="adj2" fmla="val -3315"/>
              <a:gd name="adj3" fmla="val 72639"/>
              <a:gd name="adj4" fmla="val -48583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Unit time access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read/write/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computation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162833" name="Text Box 17">
            <a:extLst>
              <a:ext uri="{FF2B5EF4-FFF2-40B4-BE49-F238E27FC236}">
                <a16:creationId xmlns:a16="http://schemas.microsoft.com/office/drawing/2014/main" id="{B13762C1-6D96-4E00-ADA9-0B6830DF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processor 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c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A0780018-5ACB-43F5-8CC1-ED24E2104DC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213100"/>
            <a:ext cx="3384550" cy="1584325"/>
            <a:chOff x="3107" y="2024"/>
            <a:chExt cx="2132" cy="998"/>
          </a:xfrm>
        </p:grpSpPr>
        <p:sp>
          <p:nvSpPr>
            <p:cNvPr id="15399" name="Rectangle 18">
              <a:extLst>
                <a:ext uri="{FF2B5EF4-FFF2-40B4-BE49-F238E27FC236}">
                  <a16:creationId xmlns:a16="http://schemas.microsoft.com/office/drawing/2014/main" id="{152462C5-78FB-4FB7-B7C2-268639A1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024"/>
              <a:ext cx="31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0" name="Rectangle 19">
              <a:extLst>
                <a:ext uri="{FF2B5EF4-FFF2-40B4-BE49-F238E27FC236}">
                  <a16:creationId xmlns:a16="http://schemas.microsoft.com/office/drawing/2014/main" id="{105AEC37-B3FD-4944-83FC-6F25EA69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659"/>
              <a:ext cx="2132" cy="36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53C2CABB-46CE-4F33-B1CA-6D17AFF43114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716338"/>
            <a:ext cx="936625" cy="1081087"/>
            <a:chOff x="3379" y="2341"/>
            <a:chExt cx="590" cy="681"/>
          </a:xfrm>
        </p:grpSpPr>
        <p:sp>
          <p:nvSpPr>
            <p:cNvPr id="15397" name="Rectangle 20">
              <a:extLst>
                <a:ext uri="{FF2B5EF4-FFF2-40B4-BE49-F238E27FC236}">
                  <a16:creationId xmlns:a16="http://schemas.microsoft.com/office/drawing/2014/main" id="{9F93E9CF-3490-4167-BF53-4EFBD607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59"/>
              <a:ext cx="227" cy="3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398" name="Line 24">
              <a:extLst>
                <a:ext uri="{FF2B5EF4-FFF2-40B4-BE49-F238E27FC236}">
                  <a16:creationId xmlns:a16="http://schemas.microsoft.com/office/drawing/2014/main" id="{0DE241E6-A3E9-493E-B110-BE37F9A01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2341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42BFD35B-D134-4781-8B28-2AE60A3E4D47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3716338"/>
            <a:ext cx="1152525" cy="1081087"/>
            <a:chOff x="4105" y="2341"/>
            <a:chExt cx="726" cy="681"/>
          </a:xfrm>
        </p:grpSpPr>
        <p:sp>
          <p:nvSpPr>
            <p:cNvPr id="15395" name="Rectangle 21">
              <a:extLst>
                <a:ext uri="{FF2B5EF4-FFF2-40B4-BE49-F238E27FC236}">
                  <a16:creationId xmlns:a16="http://schemas.microsoft.com/office/drawing/2014/main" id="{876B9E65-9926-47E6-8139-3C591AFD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659"/>
              <a:ext cx="227" cy="3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5396" name="Line 26">
              <a:extLst>
                <a:ext uri="{FF2B5EF4-FFF2-40B4-BE49-F238E27FC236}">
                  <a16:creationId xmlns:a16="http://schemas.microsoft.com/office/drawing/2014/main" id="{418CD8C1-76CE-463D-9D2F-6F531B967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5" y="2341"/>
              <a:ext cx="635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0C1DA162-2775-402D-8F0C-929DDDB58470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716338"/>
            <a:ext cx="433387" cy="1081087"/>
            <a:chOff x="4059" y="2341"/>
            <a:chExt cx="273" cy="681"/>
          </a:xfrm>
        </p:grpSpPr>
        <p:sp>
          <p:nvSpPr>
            <p:cNvPr id="15393" name="Rectangle 22">
              <a:extLst>
                <a:ext uri="{FF2B5EF4-FFF2-40B4-BE49-F238E27FC236}">
                  <a16:creationId xmlns:a16="http://schemas.microsoft.com/office/drawing/2014/main" id="{1739B67B-7666-4B80-B339-5BD9A319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659"/>
              <a:ext cx="227" cy="3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5394" name="Line 28">
              <a:extLst>
                <a:ext uri="{FF2B5EF4-FFF2-40B4-BE49-F238E27FC236}">
                  <a16:creationId xmlns:a16="http://schemas.microsoft.com/office/drawing/2014/main" id="{E35905C3-D88B-49FB-8AA2-F568C7416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341"/>
              <a:ext cx="13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99DF677B-216B-42FB-806D-8BB72D40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084763"/>
            <a:ext cx="34559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,  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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A(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:= B(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)</a:t>
            </a:r>
          </a:p>
        </p:txBody>
      </p:sp>
      <p:grpSp>
        <p:nvGrpSpPr>
          <p:cNvPr id="8" name="Group 49">
            <a:extLst>
              <a:ext uri="{FF2B5EF4-FFF2-40B4-BE49-F238E27FC236}">
                <a16:creationId xmlns:a16="http://schemas.microsoft.com/office/drawing/2014/main" id="{E1EE18FE-E186-4039-8442-AE5047F0691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65625"/>
            <a:ext cx="3457575" cy="1800225"/>
            <a:chOff x="521" y="2750"/>
            <a:chExt cx="2178" cy="1134"/>
          </a:xfrm>
        </p:grpSpPr>
        <p:grpSp>
          <p:nvGrpSpPr>
            <p:cNvPr id="15387" name="Group 31">
              <a:extLst>
                <a:ext uri="{FF2B5EF4-FFF2-40B4-BE49-F238E27FC236}">
                  <a16:creationId xmlns:a16="http://schemas.microsoft.com/office/drawing/2014/main" id="{565035CB-E43E-469E-A5CD-EAAE79AFC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750"/>
              <a:ext cx="2087" cy="318"/>
              <a:chOff x="1111" y="935"/>
              <a:chExt cx="2087" cy="318"/>
            </a:xfrm>
          </p:grpSpPr>
          <p:sp>
            <p:nvSpPr>
              <p:cNvPr id="15389" name="Rectangle 32">
                <a:extLst>
                  <a:ext uri="{FF2B5EF4-FFF2-40B4-BE49-F238E27FC236}">
                    <a16:creationId xmlns:a16="http://schemas.microsoft.com/office/drawing/2014/main" id="{775F3952-DE40-419E-B8AA-8920BA8A7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935"/>
                <a:ext cx="318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5390" name="Rectangle 33">
                <a:extLst>
                  <a:ext uri="{FF2B5EF4-FFF2-40B4-BE49-F238E27FC236}">
                    <a16:creationId xmlns:a16="http://schemas.microsoft.com/office/drawing/2014/main" id="{B374F10D-6DD1-43DA-B48E-D10DA3CC7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935"/>
                <a:ext cx="318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5391" name="Rectangle 34">
                <a:extLst>
                  <a:ext uri="{FF2B5EF4-FFF2-40B4-BE49-F238E27FC236}">
                    <a16:creationId xmlns:a16="http://schemas.microsoft.com/office/drawing/2014/main" id="{2D392E89-CC06-40D8-80A7-748595818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35"/>
                <a:ext cx="318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1" lang="en-US" altLang="zh-CN" sz="20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15392" name="Text Box 35">
                <a:extLst>
                  <a:ext uri="{FF2B5EF4-FFF2-40B4-BE49-F238E27FC236}">
                    <a16:creationId xmlns:a16="http://schemas.microsoft.com/office/drawing/2014/main" id="{59784351-84C0-4AC0-BC3D-61A90D780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935"/>
                <a:ext cx="7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</a:t>
                </a:r>
              </a:p>
            </p:txBody>
          </p:sp>
        </p:grpSp>
        <p:sp>
          <p:nvSpPr>
            <p:cNvPr id="15388" name="Rectangle 36">
              <a:extLst>
                <a:ext uri="{FF2B5EF4-FFF2-40B4-BE49-F238E27FC236}">
                  <a16:creationId xmlns:a16="http://schemas.microsoft.com/office/drawing/2014/main" id="{83F9B255-4E31-4E98-BD6B-5DA3B5901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521"/>
              <a:ext cx="2178" cy="36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48">
            <a:extLst>
              <a:ext uri="{FF2B5EF4-FFF2-40B4-BE49-F238E27FC236}">
                <a16:creationId xmlns:a16="http://schemas.microsoft.com/office/drawing/2014/main" id="{97FFFB59-9E95-4FDE-AD6A-63291F7549D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70450"/>
            <a:ext cx="3600450" cy="1295400"/>
            <a:chOff x="385" y="3068"/>
            <a:chExt cx="2268" cy="816"/>
          </a:xfrm>
        </p:grpSpPr>
        <p:grpSp>
          <p:nvGrpSpPr>
            <p:cNvPr id="15377" name="Group 37">
              <a:extLst>
                <a:ext uri="{FF2B5EF4-FFF2-40B4-BE49-F238E27FC236}">
                  <a16:creationId xmlns:a16="http://schemas.microsoft.com/office/drawing/2014/main" id="{959499B8-B546-45B3-A2DB-E3037E6B32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" y="3068"/>
              <a:ext cx="1768" cy="453"/>
              <a:chOff x="1269" y="1253"/>
              <a:chExt cx="1768" cy="453"/>
            </a:xfrm>
          </p:grpSpPr>
          <p:sp>
            <p:nvSpPr>
              <p:cNvPr id="15384" name="Line 38">
                <a:extLst>
                  <a:ext uri="{FF2B5EF4-FFF2-40B4-BE49-F238E27FC236}">
                    <a16:creationId xmlns:a16="http://schemas.microsoft.com/office/drawing/2014/main" id="{3F29E3A4-9186-4EF1-80CB-47E81508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9" y="1253"/>
                <a:ext cx="0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85" name="Line 39">
                <a:extLst>
                  <a:ext uri="{FF2B5EF4-FFF2-40B4-BE49-F238E27FC236}">
                    <a16:creationId xmlns:a16="http://schemas.microsoft.com/office/drawing/2014/main" id="{161AD98B-85B7-4BDC-8048-FF286C51F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2" y="1253"/>
                <a:ext cx="0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86" name="Line 40">
                <a:extLst>
                  <a:ext uri="{FF2B5EF4-FFF2-40B4-BE49-F238E27FC236}">
                    <a16:creationId xmlns:a16="http://schemas.microsoft.com/office/drawing/2014/main" id="{0EDA544C-6189-4790-B677-CE95996CA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1253"/>
                <a:ext cx="0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78" name="Rectangle 41">
              <a:extLst>
                <a:ext uri="{FF2B5EF4-FFF2-40B4-BE49-F238E27FC236}">
                  <a16:creationId xmlns:a16="http://schemas.microsoft.com/office/drawing/2014/main" id="{6D93FAD9-7ACF-4052-9C50-A6769B49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521"/>
              <a:ext cx="317" cy="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A(1)</a:t>
              </a:r>
            </a:p>
          </p:txBody>
        </p:sp>
        <p:sp>
          <p:nvSpPr>
            <p:cNvPr id="15379" name="Rectangle 42">
              <a:extLst>
                <a:ext uri="{FF2B5EF4-FFF2-40B4-BE49-F238E27FC236}">
                  <a16:creationId xmlns:a16="http://schemas.microsoft.com/office/drawing/2014/main" id="{7F92D257-30CA-4691-9B84-0877CC1F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521"/>
              <a:ext cx="317" cy="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A(2)</a:t>
              </a:r>
            </a:p>
          </p:txBody>
        </p:sp>
        <p:sp>
          <p:nvSpPr>
            <p:cNvPr id="15380" name="Rectangle 43">
              <a:extLst>
                <a:ext uri="{FF2B5EF4-FFF2-40B4-BE49-F238E27FC236}">
                  <a16:creationId xmlns:a16="http://schemas.microsoft.com/office/drawing/2014/main" id="{F0AD657B-6E94-4F96-8174-95D642115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521"/>
              <a:ext cx="317" cy="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A(</a:t>
              </a: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sp>
          <p:nvSpPr>
            <p:cNvPr id="15381" name="Text Box 44">
              <a:extLst>
                <a:ext uri="{FF2B5EF4-FFF2-40B4-BE49-F238E27FC236}">
                  <a16:creationId xmlns:a16="http://schemas.microsoft.com/office/drawing/2014/main" id="{19EBEE9D-1551-454A-B141-EE48DF63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5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B(1)</a:t>
              </a:r>
            </a:p>
          </p:txBody>
        </p:sp>
        <p:sp>
          <p:nvSpPr>
            <p:cNvPr id="15382" name="Text Box 45">
              <a:extLst>
                <a:ext uri="{FF2B5EF4-FFF2-40B4-BE49-F238E27FC236}">
                  <a16:creationId xmlns:a16="http://schemas.microsoft.com/office/drawing/2014/main" id="{EE213BE3-F491-43A1-A575-C14A70F64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15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B(2)</a:t>
              </a:r>
            </a:p>
          </p:txBody>
        </p:sp>
        <p:sp>
          <p:nvSpPr>
            <p:cNvPr id="15383" name="Text Box 46">
              <a:extLst>
                <a:ext uri="{FF2B5EF4-FFF2-40B4-BE49-F238E27FC236}">
                  <a16:creationId xmlns:a16="http://schemas.microsoft.com/office/drawing/2014/main" id="{ACC906A9-906E-4F13-AB7D-B32E1F9F7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15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</a:t>
              </a: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7" grpId="0" animBg="1"/>
      <p:bldP spid="162832" grpId="0" animBg="1"/>
      <p:bldP spid="162833" grpId="0"/>
      <p:bldP spid="1628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00B4C79-38B3-4A78-A0E0-B5ACAF68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47A95-A22F-4353-81CC-A8350F54966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88EE13FD-3B2B-439C-B777-A4CB5958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3173A470-56D5-476E-A765-1D74CD12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Random Sampling</a:t>
            </a:r>
          </a:p>
        </p:txBody>
      </p:sp>
      <p:graphicFrame>
        <p:nvGraphicFramePr>
          <p:cNvPr id="10242" name="Object 37">
            <a:extLst>
              <a:ext uri="{FF2B5EF4-FFF2-40B4-BE49-F238E27FC236}">
                <a16:creationId xmlns:a16="http://schemas.microsoft.com/office/drawing/2014/main" id="{6310A894-39B7-4013-A5D8-69C7728DF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981075"/>
          <a:ext cx="36020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4" imgW="1981080" imgH="228600" progId="Equation.3">
                  <p:embed/>
                </p:oleObj>
              </mc:Choice>
              <mc:Fallback>
                <p:oleObj name="公式" r:id="rId4" imgW="1981080" imgH="228600" progId="Equation.3">
                  <p:embed/>
                  <p:pic>
                    <p:nvPicPr>
                      <p:cNvPr id="10242" name="Object 37">
                        <a:extLst>
                          <a:ext uri="{FF2B5EF4-FFF2-40B4-BE49-F238E27FC236}">
                            <a16:creationId xmlns:a16="http://schemas.microsoft.com/office/drawing/2014/main" id="{6310A894-39B7-4013-A5D8-69C7728DF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075"/>
                        <a:ext cx="36020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">
            <a:extLst>
              <a:ext uri="{FF2B5EF4-FFF2-40B4-BE49-F238E27FC236}">
                <a16:creationId xmlns:a16="http://schemas.microsoft.com/office/drawing/2014/main" id="{767E64B1-8218-4555-B789-B50E47B4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6624638" cy="2016125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lvl1pPr marL="290513" indent="-2905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while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(there is an element larger than M) {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(each element larger than M)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Throw it into a random place in a new B(n</a:t>
            </a:r>
            <a:r>
              <a:rPr kumimoji="1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7/8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kumimoji="1" lang="en-US" altLang="zh-CN" sz="2000" b="1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Compute a new M;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433" name="Rectangle 41">
            <a:extLst>
              <a:ext uri="{FF2B5EF4-FFF2-40B4-BE49-F238E27FC236}">
                <a16:creationId xmlns:a16="http://schemas.microsoft.com/office/drawing/2014/main" id="{6FCC68AB-5576-419E-96EE-9034B27B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6338"/>
            <a:ext cx="75612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【Theorem】</a:t>
            </a:r>
            <a:r>
              <a:rPr lang="zh-CN" altLang="en-US" b="1" dirty="0">
                <a:solidFill>
                  <a:srgbClr val="000000"/>
                </a:solidFill>
              </a:rPr>
              <a:t>该算法在 </a:t>
            </a:r>
            <a:r>
              <a:rPr lang="en-US" altLang="zh-CN" b="1" dirty="0">
                <a:solidFill>
                  <a:srgbClr val="000000"/>
                </a:solidFill>
              </a:rPr>
              <a:t>n </a:t>
            </a:r>
            <a:r>
              <a:rPr lang="zh-CN" altLang="en-US" b="1" dirty="0">
                <a:solidFill>
                  <a:srgbClr val="000000"/>
                </a:solidFill>
              </a:rPr>
              <a:t>个元素中寻找最大值。它以极高的概率在 </a:t>
            </a:r>
            <a:r>
              <a:rPr lang="en-US" altLang="zh-CN" b="1" dirty="0">
                <a:solidFill>
                  <a:srgbClr val="000000"/>
                </a:solidFill>
              </a:rPr>
              <a:t>O(1) </a:t>
            </a:r>
            <a:r>
              <a:rPr lang="zh-CN" altLang="en-US" b="1" dirty="0">
                <a:solidFill>
                  <a:srgbClr val="000000"/>
                </a:solidFill>
              </a:rPr>
              <a:t>时间内运行，工作量为 </a:t>
            </a:r>
            <a:r>
              <a:rPr lang="en-US" altLang="zh-CN" b="1" dirty="0">
                <a:solidFill>
                  <a:srgbClr val="000000"/>
                </a:solidFill>
              </a:rPr>
              <a:t>O(n)</a:t>
            </a:r>
            <a:r>
              <a:rPr lang="zh-CN" altLang="en-US" b="1" dirty="0">
                <a:solidFill>
                  <a:srgbClr val="000000"/>
                </a:solidFill>
              </a:rPr>
              <a:t>。对于某个正常数 </a:t>
            </a:r>
            <a:r>
              <a:rPr lang="en-US" altLang="zh-CN" b="1" dirty="0">
                <a:solidFill>
                  <a:srgbClr val="000000"/>
                </a:solidFill>
              </a:rPr>
              <a:t>c</a:t>
            </a:r>
            <a:r>
              <a:rPr lang="zh-CN" altLang="en-US" b="1" dirty="0">
                <a:solidFill>
                  <a:srgbClr val="000000"/>
                </a:solidFill>
              </a:rPr>
              <a:t>，在此时间内无法完成的概率和工作复杂度为 </a:t>
            </a:r>
            <a:r>
              <a:rPr lang="en-US" altLang="zh-CN" b="1" dirty="0">
                <a:solidFill>
                  <a:srgbClr val="0000FF"/>
                </a:solidFill>
              </a:rPr>
              <a:t>O(1/</a:t>
            </a:r>
            <a:r>
              <a:rPr lang="en-US" altLang="zh-CN" b="1" i="1" dirty="0" err="1">
                <a:solidFill>
                  <a:srgbClr val="0000FF"/>
                </a:solidFill>
              </a:rPr>
              <a:t>n</a:t>
            </a:r>
            <a:r>
              <a:rPr lang="en-US" altLang="zh-CN" b="1" i="1" baseline="30000" dirty="0" err="1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874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2F01A712-935A-0B44-A608-696EA0C3CE1D}" type="slidenum">
              <a:rPr lang="en-US" altLang="zh-CN" sz="1400"/>
              <a:t>3</a:t>
            </a:fld>
            <a:endParaRPr lang="en-US" altLang="zh-CN" sz="140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Parallel Algorithms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684213" y="1206028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To resolve access conflicts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1116013" y="1853728"/>
            <a:ext cx="6696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ym typeface="Wingdings" panose="05000000000000000000" pitchFamily="2" charset="2"/>
              </a:rPr>
              <a:t>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sym typeface="Webdings" panose="05030102010509060703" pitchFamily="2" charset="2"/>
              </a:rPr>
              <a:t>E</a:t>
            </a:r>
            <a:r>
              <a:rPr lang="en-US" altLang="zh-CN" b="1" dirty="0">
                <a:sym typeface="Webdings" panose="05030102010509060703" pitchFamily="2" charset="2"/>
              </a:rPr>
              <a:t>xclusive</a:t>
            </a:r>
            <a:r>
              <a:rPr lang="zh-CN" altLang="en-US" b="1" dirty="0">
                <a:sym typeface="Webdings" panose="05030102010509060703" pitchFamily="2" charset="2"/>
              </a:rPr>
              <a:t>独占</a:t>
            </a:r>
            <a:r>
              <a:rPr lang="en-US" altLang="zh-CN" b="1" dirty="0">
                <a:sym typeface="Webdings" panose="05030102010509060703" pitchFamily="2" charset="2"/>
              </a:rPr>
              <a:t>-</a:t>
            </a:r>
            <a:r>
              <a:rPr lang="en-US" altLang="zh-CN" b="1" dirty="0">
                <a:solidFill>
                  <a:schemeClr val="hlink"/>
                </a:solidFill>
                <a:sym typeface="Webdings" panose="05030102010509060703" pitchFamily="2" charset="2"/>
              </a:rPr>
              <a:t>R</a:t>
            </a:r>
            <a:r>
              <a:rPr lang="en-US" altLang="zh-CN" b="1" dirty="0">
                <a:sym typeface="Webdings" panose="05030102010509060703" pitchFamily="2" charset="2"/>
              </a:rPr>
              <a:t>ead </a:t>
            </a:r>
            <a:r>
              <a:rPr lang="en-US" altLang="zh-CN" b="1" dirty="0">
                <a:solidFill>
                  <a:schemeClr val="hlink"/>
                </a:solidFill>
                <a:sym typeface="Webdings" panose="05030102010509060703" pitchFamily="2" charset="2"/>
              </a:rPr>
              <a:t>E</a:t>
            </a:r>
            <a:r>
              <a:rPr lang="en-US" altLang="zh-CN" b="1" dirty="0">
                <a:sym typeface="Webdings" panose="05030102010509060703" pitchFamily="2" charset="2"/>
              </a:rPr>
              <a:t>xclusive-</a:t>
            </a:r>
            <a:r>
              <a:rPr lang="en-US" altLang="zh-CN" b="1" dirty="0">
                <a:solidFill>
                  <a:schemeClr val="hlink"/>
                </a:solidFill>
                <a:sym typeface="Webdings" panose="05030102010509060703" pitchFamily="2" charset="2"/>
              </a:rPr>
              <a:t>W</a:t>
            </a:r>
            <a:r>
              <a:rPr lang="en-US" altLang="zh-CN" b="1" dirty="0">
                <a:sym typeface="Webdings" panose="05030102010509060703" pitchFamily="2" charset="2"/>
              </a:rPr>
              <a:t>rite (EREW)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1116013" y="2477616"/>
            <a:ext cx="669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Wingdings" panose="05000000000000000000" pitchFamily="2" charset="2"/>
              </a:rPr>
              <a:t>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C</a:t>
            </a:r>
            <a:r>
              <a:rPr lang="en-US" altLang="zh-CN" b="1">
                <a:sym typeface="Webdings" panose="05030102010509060703" pitchFamily="2" charset="2"/>
              </a:rPr>
              <a:t>oncurrent-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R</a:t>
            </a:r>
            <a:r>
              <a:rPr lang="en-US" altLang="zh-CN" b="1">
                <a:sym typeface="Webdings" panose="05030102010509060703" pitchFamily="2" charset="2"/>
              </a:rPr>
              <a:t>ead 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E</a:t>
            </a:r>
            <a:r>
              <a:rPr lang="en-US" altLang="zh-CN" b="1">
                <a:sym typeface="Webdings" panose="05030102010509060703" pitchFamily="2" charset="2"/>
              </a:rPr>
              <a:t>xclusive-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W</a:t>
            </a:r>
            <a:r>
              <a:rPr lang="en-US" altLang="zh-CN" b="1">
                <a:sym typeface="Webdings" panose="05030102010509060703" pitchFamily="2" charset="2"/>
              </a:rPr>
              <a:t>rite (CREW)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1116013" y="3077691"/>
            <a:ext cx="66960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zh-CN" b="1">
                <a:sym typeface="Wingdings" panose="05000000000000000000" pitchFamily="2" charset="2"/>
              </a:rPr>
              <a:t>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C</a:t>
            </a:r>
            <a:r>
              <a:rPr lang="en-US" altLang="zh-CN" b="1">
                <a:sym typeface="Webdings" panose="05030102010509060703" pitchFamily="2" charset="2"/>
              </a:rPr>
              <a:t>oncurrent-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R</a:t>
            </a:r>
            <a:r>
              <a:rPr lang="en-US" altLang="zh-CN" b="1">
                <a:sym typeface="Webdings" panose="05030102010509060703" pitchFamily="2" charset="2"/>
              </a:rPr>
              <a:t>ead 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C</a:t>
            </a:r>
            <a:r>
              <a:rPr lang="en-US" altLang="zh-CN" b="1">
                <a:sym typeface="Webdings" panose="05030102010509060703" pitchFamily="2" charset="2"/>
              </a:rPr>
              <a:t>oncurrent-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W</a:t>
            </a:r>
            <a:r>
              <a:rPr lang="en-US" altLang="zh-CN" b="1">
                <a:sym typeface="Webdings" panose="05030102010509060703" pitchFamily="2" charset="2"/>
              </a:rPr>
              <a:t>rite (CRCW)</a:t>
            </a:r>
          </a:p>
          <a:p>
            <a:pPr lvl="1" eaLnBrk="1" hangingPunct="1">
              <a:spcAft>
                <a:spcPct val="40000"/>
              </a:spcAft>
              <a:buFontTx/>
              <a:buChar char="•"/>
            </a:pPr>
            <a:r>
              <a:rPr lang="en-US" altLang="zh-CN" b="1" i="1">
                <a:sym typeface="Webdings" panose="05030102010509060703" pitchFamily="2" charset="2"/>
              </a:rPr>
              <a:t> Arbitrary rule</a:t>
            </a:r>
          </a:p>
          <a:p>
            <a:pPr lvl="1" eaLnBrk="1" hangingPunct="1">
              <a:spcAft>
                <a:spcPct val="40000"/>
              </a:spcAft>
              <a:buFontTx/>
              <a:buChar char="•"/>
            </a:pPr>
            <a:r>
              <a:rPr lang="en-US" altLang="zh-CN" b="1" i="1">
                <a:sym typeface="Webdings" panose="05030102010509060703" pitchFamily="2" charset="2"/>
              </a:rPr>
              <a:t> Priority rule </a:t>
            </a:r>
            <a:r>
              <a:rPr lang="en-US" altLang="zh-CN" sz="2000" b="1">
                <a:sym typeface="Webdings" panose="05030102010509060703" pitchFamily="2" charset="2"/>
              </a:rPr>
              <a:t>(P with the smallest number)</a:t>
            </a:r>
          </a:p>
          <a:p>
            <a:pPr lvl="1" eaLnBrk="1" hangingPunct="1">
              <a:spcAft>
                <a:spcPct val="40000"/>
              </a:spcAft>
              <a:buFontTx/>
              <a:buChar char="•"/>
            </a:pPr>
            <a:r>
              <a:rPr lang="en-US" altLang="zh-CN" b="1" i="1">
                <a:sym typeface="Webdings" panose="05030102010509060703" pitchFamily="2" charset="2"/>
              </a:rPr>
              <a:t> Common rule</a:t>
            </a:r>
            <a:r>
              <a:rPr lang="en-US" altLang="zh-CN" sz="2000" b="1">
                <a:sym typeface="Webdings" panose="05030102010509060703" pitchFamily="2" charset="2"/>
              </a:rPr>
              <a:t> (if all the processors are trying to write the same value)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02DE92-0E84-4812-BD48-D1BE42CE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hlink"/>
                </a:solidFill>
                <a:highlight>
                  <a:srgbClr val="FFFF00"/>
                </a:highlight>
              </a:rPr>
              <a:t>P</a:t>
            </a:r>
            <a:r>
              <a:rPr lang="en-US" altLang="zh-CN" b="1" dirty="0">
                <a:highlight>
                  <a:srgbClr val="FFFF00"/>
                </a:highlight>
              </a:rPr>
              <a:t>arallel </a:t>
            </a:r>
            <a:r>
              <a:rPr lang="en-US" altLang="zh-CN" b="1" dirty="0">
                <a:solidFill>
                  <a:schemeClr val="hlink"/>
                </a:solidFill>
                <a:highlight>
                  <a:srgbClr val="FFFF00"/>
                </a:highlight>
              </a:rPr>
              <a:t>R</a:t>
            </a:r>
            <a:r>
              <a:rPr lang="en-US" altLang="zh-CN" b="1" dirty="0">
                <a:highlight>
                  <a:srgbClr val="FFFF00"/>
                </a:highlight>
              </a:rPr>
              <a:t>andom </a:t>
            </a:r>
            <a:r>
              <a:rPr lang="en-US" altLang="zh-CN" b="1" dirty="0">
                <a:solidFill>
                  <a:schemeClr val="hlink"/>
                </a:solidFill>
                <a:highlight>
                  <a:srgbClr val="FFFF00"/>
                </a:highlight>
              </a:rPr>
              <a:t>A</a:t>
            </a:r>
            <a:r>
              <a:rPr lang="en-US" altLang="zh-CN" b="1" dirty="0">
                <a:highlight>
                  <a:srgbClr val="FFFF00"/>
                </a:highlight>
              </a:rPr>
              <a:t>ccess </a:t>
            </a:r>
            <a:r>
              <a:rPr lang="en-US" altLang="zh-CN" b="1" dirty="0">
                <a:solidFill>
                  <a:schemeClr val="hlink"/>
                </a:solidFill>
                <a:highlight>
                  <a:srgbClr val="FFFF00"/>
                </a:highlight>
              </a:rPr>
              <a:t>M</a:t>
            </a:r>
            <a:r>
              <a:rPr lang="en-US" altLang="zh-CN" b="1" dirty="0">
                <a:highlight>
                  <a:srgbClr val="FFFF00"/>
                </a:highlight>
              </a:rPr>
              <a:t>achine (PRAM)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  <p:bldP spid="163849" grpId="0"/>
      <p:bldP spid="16385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CF1B280A-EA98-AD43-A559-E89D455A779C}" type="slidenum">
              <a:rPr lang="en-US" altLang="zh-CN" sz="1400"/>
              <a:t>4</a:t>
            </a:fld>
            <a:endParaRPr lang="en-US" altLang="zh-CN" sz="1400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468313" y="642938"/>
            <a:ext cx="68405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480" indent="-28448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宋体" pitchFamily="2" charset="-122"/>
              </a:rPr>
              <a:t>〖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90204" pitchFamily="34" charset="0"/>
              </a:rPr>
              <a:t>Example</a:t>
            </a:r>
            <a:r>
              <a:rPr lang="en-US" altLang="zh-CN" b="1" dirty="0">
                <a:highlight>
                  <a:srgbClr val="FFFF00"/>
                </a:highlight>
                <a:latin typeface="宋体" pitchFamily="2" charset="-122"/>
              </a:rPr>
              <a:t>〗 </a:t>
            </a:r>
            <a:r>
              <a:rPr lang="en-US" altLang="zh-CN" b="1" dirty="0">
                <a:highlight>
                  <a:srgbClr val="FFFF00"/>
                </a:highlight>
              </a:rPr>
              <a:t>The summation problem.</a:t>
            </a:r>
          </a:p>
          <a:p>
            <a:pPr eaLnBrk="1" hangingPunct="1"/>
            <a:r>
              <a:rPr lang="en-US" altLang="zh-CN" b="1" dirty="0"/>
              <a:t>                           </a:t>
            </a:r>
            <a:r>
              <a:rPr lang="en-US" altLang="zh-CN" sz="2000" b="1" dirty="0"/>
              <a:t>Input:  A(1), A(2), …, A(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</a:p>
          <a:p>
            <a:pPr eaLnBrk="1" hangingPunct="1"/>
            <a:r>
              <a:rPr lang="en-US" altLang="zh-CN" b="1" dirty="0"/>
              <a:t>                           </a:t>
            </a:r>
            <a:r>
              <a:rPr lang="en-US" altLang="zh-CN" sz="2000" b="1" dirty="0"/>
              <a:t>Output: A(1) + A(2) + … +A(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endParaRPr lang="en-US" altLang="zh-CN" sz="2000" b="1" dirty="0">
              <a:sym typeface="Wingdings" panose="05000000000000000000" pitchFamily="2" charset="2"/>
            </a:endParaRPr>
          </a:p>
        </p:txBody>
      </p:sp>
      <p:sp>
        <p:nvSpPr>
          <p:cNvPr id="17412" name="Text Box 156"/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Parallel Algorithms</a:t>
            </a:r>
          </a:p>
        </p:txBody>
      </p:sp>
      <p:grpSp>
        <p:nvGrpSpPr>
          <p:cNvPr id="2" name="Group 174"/>
          <p:cNvGrpSpPr/>
          <p:nvPr/>
        </p:nvGrpSpPr>
        <p:grpSpPr bwMode="auto">
          <a:xfrm>
            <a:off x="396875" y="4749800"/>
            <a:ext cx="5616575" cy="576263"/>
            <a:chOff x="1020" y="3113"/>
            <a:chExt cx="3538" cy="363"/>
          </a:xfrm>
        </p:grpSpPr>
        <p:sp>
          <p:nvSpPr>
            <p:cNvPr id="17472" name="Oval 157"/>
            <p:cNvSpPr>
              <a:spLocks noChangeArrowheads="1"/>
            </p:cNvSpPr>
            <p:nvPr/>
          </p:nvSpPr>
          <p:spPr bwMode="auto">
            <a:xfrm>
              <a:off x="1020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A(1)</a:t>
              </a:r>
            </a:p>
          </p:txBody>
        </p:sp>
        <p:sp>
          <p:nvSpPr>
            <p:cNvPr id="17473" name="Oval 158"/>
            <p:cNvSpPr>
              <a:spLocks noChangeArrowheads="1"/>
            </p:cNvSpPr>
            <p:nvPr/>
          </p:nvSpPr>
          <p:spPr bwMode="auto">
            <a:xfrm>
              <a:off x="1473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A(2)</a:t>
              </a:r>
            </a:p>
          </p:txBody>
        </p:sp>
        <p:sp>
          <p:nvSpPr>
            <p:cNvPr id="17474" name="Oval 159"/>
            <p:cNvSpPr>
              <a:spLocks noChangeArrowheads="1"/>
            </p:cNvSpPr>
            <p:nvPr/>
          </p:nvSpPr>
          <p:spPr bwMode="auto">
            <a:xfrm>
              <a:off x="1926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A(3)</a:t>
              </a:r>
            </a:p>
          </p:txBody>
        </p:sp>
        <p:sp>
          <p:nvSpPr>
            <p:cNvPr id="17475" name="Oval 160"/>
            <p:cNvSpPr>
              <a:spLocks noChangeArrowheads="1"/>
            </p:cNvSpPr>
            <p:nvPr/>
          </p:nvSpPr>
          <p:spPr bwMode="auto">
            <a:xfrm>
              <a:off x="2380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A(4)</a:t>
              </a:r>
            </a:p>
          </p:txBody>
        </p:sp>
        <p:sp>
          <p:nvSpPr>
            <p:cNvPr id="17476" name="Oval 161"/>
            <p:cNvSpPr>
              <a:spLocks noChangeArrowheads="1"/>
            </p:cNvSpPr>
            <p:nvPr/>
          </p:nvSpPr>
          <p:spPr bwMode="auto">
            <a:xfrm>
              <a:off x="2834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A(5)</a:t>
              </a:r>
            </a:p>
          </p:txBody>
        </p:sp>
        <p:sp>
          <p:nvSpPr>
            <p:cNvPr id="17477" name="Oval 162"/>
            <p:cNvSpPr>
              <a:spLocks noChangeArrowheads="1"/>
            </p:cNvSpPr>
            <p:nvPr/>
          </p:nvSpPr>
          <p:spPr bwMode="auto">
            <a:xfrm>
              <a:off x="3290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A(6)</a:t>
              </a:r>
            </a:p>
          </p:txBody>
        </p:sp>
        <p:sp>
          <p:nvSpPr>
            <p:cNvPr id="17478" name="Oval 163"/>
            <p:cNvSpPr>
              <a:spLocks noChangeArrowheads="1"/>
            </p:cNvSpPr>
            <p:nvPr/>
          </p:nvSpPr>
          <p:spPr bwMode="auto">
            <a:xfrm>
              <a:off x="3743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A(7)</a:t>
              </a:r>
            </a:p>
          </p:txBody>
        </p:sp>
        <p:sp>
          <p:nvSpPr>
            <p:cNvPr id="17479" name="Oval 164"/>
            <p:cNvSpPr>
              <a:spLocks noChangeArrowheads="1"/>
            </p:cNvSpPr>
            <p:nvPr/>
          </p:nvSpPr>
          <p:spPr bwMode="auto">
            <a:xfrm>
              <a:off x="4196" y="3113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A(8)</a:t>
              </a:r>
            </a:p>
          </p:txBody>
        </p:sp>
      </p:grpSp>
      <p:grpSp>
        <p:nvGrpSpPr>
          <p:cNvPr id="3" name="Group 175"/>
          <p:cNvGrpSpPr/>
          <p:nvPr/>
        </p:nvGrpSpPr>
        <p:grpSpPr bwMode="auto">
          <a:xfrm>
            <a:off x="325438" y="5324475"/>
            <a:ext cx="5761037" cy="336550"/>
            <a:chOff x="975" y="3475"/>
            <a:chExt cx="3629" cy="212"/>
          </a:xfrm>
        </p:grpSpPr>
        <p:sp>
          <p:nvSpPr>
            <p:cNvPr id="17464" name="Text Box 166"/>
            <p:cNvSpPr txBox="1">
              <a:spLocks noChangeArrowheads="1"/>
            </p:cNvSpPr>
            <p:nvPr/>
          </p:nvSpPr>
          <p:spPr bwMode="auto">
            <a:xfrm>
              <a:off x="975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B(0,1)</a:t>
              </a:r>
            </a:p>
          </p:txBody>
        </p:sp>
        <p:sp>
          <p:nvSpPr>
            <p:cNvPr id="17465" name="Text Box 167"/>
            <p:cNvSpPr txBox="1">
              <a:spLocks noChangeArrowheads="1"/>
            </p:cNvSpPr>
            <p:nvPr/>
          </p:nvSpPr>
          <p:spPr bwMode="auto">
            <a:xfrm>
              <a:off x="1429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B(0,2)</a:t>
              </a:r>
            </a:p>
          </p:txBody>
        </p:sp>
        <p:sp>
          <p:nvSpPr>
            <p:cNvPr id="17466" name="Text Box 168"/>
            <p:cNvSpPr txBox="1">
              <a:spLocks noChangeArrowheads="1"/>
            </p:cNvSpPr>
            <p:nvPr/>
          </p:nvSpPr>
          <p:spPr bwMode="auto">
            <a:xfrm>
              <a:off x="1882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B(0,3)</a:t>
              </a:r>
            </a:p>
          </p:txBody>
        </p:sp>
        <p:sp>
          <p:nvSpPr>
            <p:cNvPr id="17467" name="Text Box 169"/>
            <p:cNvSpPr txBox="1">
              <a:spLocks noChangeArrowheads="1"/>
            </p:cNvSpPr>
            <p:nvPr/>
          </p:nvSpPr>
          <p:spPr bwMode="auto">
            <a:xfrm>
              <a:off x="2336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B(0,4)</a:t>
              </a:r>
            </a:p>
          </p:txBody>
        </p:sp>
        <p:sp>
          <p:nvSpPr>
            <p:cNvPr id="17468" name="Text Box 170"/>
            <p:cNvSpPr txBox="1">
              <a:spLocks noChangeArrowheads="1"/>
            </p:cNvSpPr>
            <p:nvPr/>
          </p:nvSpPr>
          <p:spPr bwMode="auto">
            <a:xfrm>
              <a:off x="2789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B(0,5)</a:t>
              </a:r>
            </a:p>
          </p:txBody>
        </p:sp>
        <p:sp>
          <p:nvSpPr>
            <p:cNvPr id="17469" name="Text Box 171"/>
            <p:cNvSpPr txBox="1">
              <a:spLocks noChangeArrowheads="1"/>
            </p:cNvSpPr>
            <p:nvPr/>
          </p:nvSpPr>
          <p:spPr bwMode="auto">
            <a:xfrm>
              <a:off x="3243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B(0,6)</a:t>
              </a:r>
            </a:p>
          </p:txBody>
        </p:sp>
        <p:sp>
          <p:nvSpPr>
            <p:cNvPr id="17470" name="Text Box 172"/>
            <p:cNvSpPr txBox="1">
              <a:spLocks noChangeArrowheads="1"/>
            </p:cNvSpPr>
            <p:nvPr/>
          </p:nvSpPr>
          <p:spPr bwMode="auto">
            <a:xfrm>
              <a:off x="3696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B(0,7)</a:t>
              </a:r>
            </a:p>
          </p:txBody>
        </p:sp>
        <p:sp>
          <p:nvSpPr>
            <p:cNvPr id="17471" name="Text Box 173"/>
            <p:cNvSpPr txBox="1">
              <a:spLocks noChangeArrowheads="1"/>
            </p:cNvSpPr>
            <p:nvPr/>
          </p:nvSpPr>
          <p:spPr bwMode="auto">
            <a:xfrm>
              <a:off x="4150" y="347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B(0,8)</a:t>
              </a:r>
            </a:p>
          </p:txBody>
        </p:sp>
      </p:grpSp>
      <p:grpSp>
        <p:nvGrpSpPr>
          <p:cNvPr id="4" name="Group 203"/>
          <p:cNvGrpSpPr/>
          <p:nvPr/>
        </p:nvGrpSpPr>
        <p:grpSpPr bwMode="auto">
          <a:xfrm>
            <a:off x="107950" y="3884613"/>
            <a:ext cx="8642350" cy="865187"/>
            <a:chOff x="158" y="2568"/>
            <a:chExt cx="5444" cy="545"/>
          </a:xfrm>
        </p:grpSpPr>
        <p:sp>
          <p:nvSpPr>
            <p:cNvPr id="17444" name="Oval 178"/>
            <p:cNvSpPr>
              <a:spLocks noChangeArrowheads="1"/>
            </p:cNvSpPr>
            <p:nvPr/>
          </p:nvSpPr>
          <p:spPr bwMode="auto">
            <a:xfrm>
              <a:off x="567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1~2</a:t>
              </a:r>
            </a:p>
          </p:txBody>
        </p:sp>
        <p:sp>
          <p:nvSpPr>
            <p:cNvPr id="17445" name="Oval 179"/>
            <p:cNvSpPr>
              <a:spLocks noChangeArrowheads="1"/>
            </p:cNvSpPr>
            <p:nvPr/>
          </p:nvSpPr>
          <p:spPr bwMode="auto">
            <a:xfrm>
              <a:off x="1475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3~4</a:t>
              </a:r>
            </a:p>
          </p:txBody>
        </p:sp>
        <p:sp>
          <p:nvSpPr>
            <p:cNvPr id="17446" name="Oval 180"/>
            <p:cNvSpPr>
              <a:spLocks noChangeArrowheads="1"/>
            </p:cNvSpPr>
            <p:nvPr/>
          </p:nvSpPr>
          <p:spPr bwMode="auto">
            <a:xfrm>
              <a:off x="2382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5~6</a:t>
              </a:r>
            </a:p>
          </p:txBody>
        </p:sp>
        <p:sp>
          <p:nvSpPr>
            <p:cNvPr id="17447" name="Oval 181"/>
            <p:cNvSpPr>
              <a:spLocks noChangeArrowheads="1"/>
            </p:cNvSpPr>
            <p:nvPr/>
          </p:nvSpPr>
          <p:spPr bwMode="auto">
            <a:xfrm>
              <a:off x="3289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7~8</a:t>
              </a:r>
            </a:p>
          </p:txBody>
        </p:sp>
        <p:sp>
          <p:nvSpPr>
            <p:cNvPr id="17448" name="Oval 182"/>
            <p:cNvSpPr>
              <a:spLocks noChangeArrowheads="1"/>
            </p:cNvSpPr>
            <p:nvPr/>
          </p:nvSpPr>
          <p:spPr bwMode="auto">
            <a:xfrm>
              <a:off x="3878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49" name="Oval 183"/>
            <p:cNvSpPr>
              <a:spLocks noChangeArrowheads="1"/>
            </p:cNvSpPr>
            <p:nvPr/>
          </p:nvSpPr>
          <p:spPr bwMode="auto">
            <a:xfrm>
              <a:off x="4334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50" name="Oval 184"/>
            <p:cNvSpPr>
              <a:spLocks noChangeArrowheads="1"/>
            </p:cNvSpPr>
            <p:nvPr/>
          </p:nvSpPr>
          <p:spPr bwMode="auto">
            <a:xfrm>
              <a:off x="4787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51" name="Oval 185"/>
            <p:cNvSpPr>
              <a:spLocks noChangeArrowheads="1"/>
            </p:cNvSpPr>
            <p:nvPr/>
          </p:nvSpPr>
          <p:spPr bwMode="auto">
            <a:xfrm>
              <a:off x="5240" y="2568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52" name="Line 186"/>
            <p:cNvSpPr>
              <a:spLocks noChangeShapeType="1"/>
            </p:cNvSpPr>
            <p:nvPr/>
          </p:nvSpPr>
          <p:spPr bwMode="auto">
            <a:xfrm flipH="1">
              <a:off x="567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187"/>
            <p:cNvSpPr>
              <a:spLocks noChangeShapeType="1"/>
            </p:cNvSpPr>
            <p:nvPr/>
          </p:nvSpPr>
          <p:spPr bwMode="auto">
            <a:xfrm>
              <a:off x="748" y="2931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188"/>
            <p:cNvSpPr>
              <a:spLocks noChangeShapeType="1"/>
            </p:cNvSpPr>
            <p:nvPr/>
          </p:nvSpPr>
          <p:spPr bwMode="auto">
            <a:xfrm flipH="1">
              <a:off x="1474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189"/>
            <p:cNvSpPr>
              <a:spLocks noChangeShapeType="1"/>
            </p:cNvSpPr>
            <p:nvPr/>
          </p:nvSpPr>
          <p:spPr bwMode="auto">
            <a:xfrm>
              <a:off x="1655" y="2931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190"/>
            <p:cNvSpPr>
              <a:spLocks noChangeShapeType="1"/>
            </p:cNvSpPr>
            <p:nvPr/>
          </p:nvSpPr>
          <p:spPr bwMode="auto">
            <a:xfrm flipH="1">
              <a:off x="2381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191"/>
            <p:cNvSpPr>
              <a:spLocks noChangeShapeType="1"/>
            </p:cNvSpPr>
            <p:nvPr/>
          </p:nvSpPr>
          <p:spPr bwMode="auto">
            <a:xfrm>
              <a:off x="2562" y="2931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192"/>
            <p:cNvSpPr>
              <a:spLocks noChangeShapeType="1"/>
            </p:cNvSpPr>
            <p:nvPr/>
          </p:nvSpPr>
          <p:spPr bwMode="auto">
            <a:xfrm flipH="1">
              <a:off x="3288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193"/>
            <p:cNvSpPr>
              <a:spLocks noChangeShapeType="1"/>
            </p:cNvSpPr>
            <p:nvPr/>
          </p:nvSpPr>
          <p:spPr bwMode="auto">
            <a:xfrm>
              <a:off x="3469" y="2931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Text Box 195"/>
            <p:cNvSpPr txBox="1">
              <a:spLocks noChangeArrowheads="1"/>
            </p:cNvSpPr>
            <p:nvPr/>
          </p:nvSpPr>
          <p:spPr bwMode="auto">
            <a:xfrm>
              <a:off x="158" y="261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B(1,1)</a:t>
              </a:r>
            </a:p>
          </p:txBody>
        </p:sp>
        <p:sp>
          <p:nvSpPr>
            <p:cNvPr id="17461" name="Text Box 196"/>
            <p:cNvSpPr txBox="1">
              <a:spLocks noChangeArrowheads="1"/>
            </p:cNvSpPr>
            <p:nvPr/>
          </p:nvSpPr>
          <p:spPr bwMode="auto">
            <a:xfrm>
              <a:off x="1065" y="261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B(1,2)</a:t>
              </a:r>
            </a:p>
          </p:txBody>
        </p:sp>
        <p:sp>
          <p:nvSpPr>
            <p:cNvPr id="17462" name="Text Box 197"/>
            <p:cNvSpPr txBox="1">
              <a:spLocks noChangeArrowheads="1"/>
            </p:cNvSpPr>
            <p:nvPr/>
          </p:nvSpPr>
          <p:spPr bwMode="auto">
            <a:xfrm>
              <a:off x="1972" y="261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B(1,3)</a:t>
              </a:r>
            </a:p>
          </p:txBody>
        </p:sp>
        <p:sp>
          <p:nvSpPr>
            <p:cNvPr id="17463" name="Text Box 198"/>
            <p:cNvSpPr txBox="1">
              <a:spLocks noChangeArrowheads="1"/>
            </p:cNvSpPr>
            <p:nvPr/>
          </p:nvSpPr>
          <p:spPr bwMode="auto">
            <a:xfrm>
              <a:off x="2880" y="261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B(1,4)</a:t>
              </a:r>
            </a:p>
          </p:txBody>
        </p:sp>
      </p:grpSp>
      <p:grpSp>
        <p:nvGrpSpPr>
          <p:cNvPr id="5" name="Group 227"/>
          <p:cNvGrpSpPr/>
          <p:nvPr/>
        </p:nvGrpSpPr>
        <p:grpSpPr bwMode="auto">
          <a:xfrm>
            <a:off x="757238" y="3021013"/>
            <a:ext cx="8134350" cy="865187"/>
            <a:chOff x="567" y="2024"/>
            <a:chExt cx="5124" cy="545"/>
          </a:xfrm>
        </p:grpSpPr>
        <p:sp>
          <p:nvSpPr>
            <p:cNvPr id="17430" name="Oval 205"/>
            <p:cNvSpPr>
              <a:spLocks noChangeArrowheads="1"/>
            </p:cNvSpPr>
            <p:nvPr/>
          </p:nvSpPr>
          <p:spPr bwMode="auto">
            <a:xfrm>
              <a:off x="975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1~4</a:t>
              </a:r>
            </a:p>
          </p:txBody>
        </p:sp>
        <p:sp>
          <p:nvSpPr>
            <p:cNvPr id="17431" name="Oval 206"/>
            <p:cNvSpPr>
              <a:spLocks noChangeArrowheads="1"/>
            </p:cNvSpPr>
            <p:nvPr/>
          </p:nvSpPr>
          <p:spPr bwMode="auto">
            <a:xfrm>
              <a:off x="2789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5~8</a:t>
              </a:r>
            </a:p>
          </p:txBody>
        </p:sp>
        <p:sp>
          <p:nvSpPr>
            <p:cNvPr id="17432" name="Oval 207"/>
            <p:cNvSpPr>
              <a:spLocks noChangeArrowheads="1"/>
            </p:cNvSpPr>
            <p:nvPr/>
          </p:nvSpPr>
          <p:spPr bwMode="auto">
            <a:xfrm>
              <a:off x="3288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33" name="Oval 208"/>
            <p:cNvSpPr>
              <a:spLocks noChangeArrowheads="1"/>
            </p:cNvSpPr>
            <p:nvPr/>
          </p:nvSpPr>
          <p:spPr bwMode="auto">
            <a:xfrm>
              <a:off x="3696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34" name="Oval 209"/>
            <p:cNvSpPr>
              <a:spLocks noChangeArrowheads="1"/>
            </p:cNvSpPr>
            <p:nvPr/>
          </p:nvSpPr>
          <p:spPr bwMode="auto">
            <a:xfrm>
              <a:off x="4103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35" name="Oval 210"/>
            <p:cNvSpPr>
              <a:spLocks noChangeArrowheads="1"/>
            </p:cNvSpPr>
            <p:nvPr/>
          </p:nvSpPr>
          <p:spPr bwMode="auto">
            <a:xfrm>
              <a:off x="4513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36" name="Oval 211"/>
            <p:cNvSpPr>
              <a:spLocks noChangeArrowheads="1"/>
            </p:cNvSpPr>
            <p:nvPr/>
          </p:nvSpPr>
          <p:spPr bwMode="auto">
            <a:xfrm>
              <a:off x="4921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37" name="Oval 212"/>
            <p:cNvSpPr>
              <a:spLocks noChangeArrowheads="1"/>
            </p:cNvSpPr>
            <p:nvPr/>
          </p:nvSpPr>
          <p:spPr bwMode="auto">
            <a:xfrm>
              <a:off x="5329" y="2024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38" name="Line 213"/>
            <p:cNvSpPr>
              <a:spLocks noChangeShapeType="1"/>
            </p:cNvSpPr>
            <p:nvPr/>
          </p:nvSpPr>
          <p:spPr bwMode="auto">
            <a:xfrm flipH="1">
              <a:off x="793" y="2387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214"/>
            <p:cNvSpPr>
              <a:spLocks noChangeShapeType="1"/>
            </p:cNvSpPr>
            <p:nvPr/>
          </p:nvSpPr>
          <p:spPr bwMode="auto">
            <a:xfrm>
              <a:off x="1247" y="2387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Text Box 221"/>
            <p:cNvSpPr txBox="1">
              <a:spLocks noChangeArrowheads="1"/>
            </p:cNvSpPr>
            <p:nvPr/>
          </p:nvSpPr>
          <p:spPr bwMode="auto">
            <a:xfrm>
              <a:off x="567" y="2070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B(2,1)</a:t>
              </a:r>
            </a:p>
          </p:txBody>
        </p:sp>
        <p:sp>
          <p:nvSpPr>
            <p:cNvPr id="17441" name="Text Box 222"/>
            <p:cNvSpPr txBox="1">
              <a:spLocks noChangeArrowheads="1"/>
            </p:cNvSpPr>
            <p:nvPr/>
          </p:nvSpPr>
          <p:spPr bwMode="auto">
            <a:xfrm>
              <a:off x="2381" y="2069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B(2,2)</a:t>
              </a:r>
            </a:p>
          </p:txBody>
        </p:sp>
        <p:sp>
          <p:nvSpPr>
            <p:cNvPr id="17442" name="Line 225"/>
            <p:cNvSpPr>
              <a:spLocks noChangeShapeType="1"/>
            </p:cNvSpPr>
            <p:nvPr/>
          </p:nvSpPr>
          <p:spPr bwMode="auto">
            <a:xfrm flipH="1">
              <a:off x="2608" y="2387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226"/>
            <p:cNvSpPr>
              <a:spLocks noChangeShapeType="1"/>
            </p:cNvSpPr>
            <p:nvPr/>
          </p:nvSpPr>
          <p:spPr bwMode="auto">
            <a:xfrm>
              <a:off x="3062" y="2387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3"/>
          <p:cNvGrpSpPr/>
          <p:nvPr/>
        </p:nvGrpSpPr>
        <p:grpSpPr bwMode="auto">
          <a:xfrm>
            <a:off x="1836738" y="2155825"/>
            <a:ext cx="7054850" cy="938213"/>
            <a:chOff x="1247" y="1479"/>
            <a:chExt cx="4444" cy="591"/>
          </a:xfrm>
        </p:grpSpPr>
        <p:sp>
          <p:nvSpPr>
            <p:cNvPr id="17419" name="Oval 229"/>
            <p:cNvSpPr>
              <a:spLocks noChangeArrowheads="1"/>
            </p:cNvSpPr>
            <p:nvPr/>
          </p:nvSpPr>
          <p:spPr bwMode="auto">
            <a:xfrm>
              <a:off x="1882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1~8</a:t>
              </a:r>
            </a:p>
          </p:txBody>
        </p:sp>
        <p:sp>
          <p:nvSpPr>
            <p:cNvPr id="17420" name="Oval 230"/>
            <p:cNvSpPr>
              <a:spLocks noChangeArrowheads="1"/>
            </p:cNvSpPr>
            <p:nvPr/>
          </p:nvSpPr>
          <p:spPr bwMode="auto">
            <a:xfrm>
              <a:off x="2880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1" name="Oval 231"/>
            <p:cNvSpPr>
              <a:spLocks noChangeArrowheads="1"/>
            </p:cNvSpPr>
            <p:nvPr/>
          </p:nvSpPr>
          <p:spPr bwMode="auto">
            <a:xfrm>
              <a:off x="3288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2" name="Oval 232"/>
            <p:cNvSpPr>
              <a:spLocks noChangeArrowheads="1"/>
            </p:cNvSpPr>
            <p:nvPr/>
          </p:nvSpPr>
          <p:spPr bwMode="auto">
            <a:xfrm>
              <a:off x="3696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3" name="Oval 233"/>
            <p:cNvSpPr>
              <a:spLocks noChangeArrowheads="1"/>
            </p:cNvSpPr>
            <p:nvPr/>
          </p:nvSpPr>
          <p:spPr bwMode="auto">
            <a:xfrm>
              <a:off x="4103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4" name="Oval 234"/>
            <p:cNvSpPr>
              <a:spLocks noChangeArrowheads="1"/>
            </p:cNvSpPr>
            <p:nvPr/>
          </p:nvSpPr>
          <p:spPr bwMode="auto">
            <a:xfrm>
              <a:off x="4513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5" name="Oval 235"/>
            <p:cNvSpPr>
              <a:spLocks noChangeArrowheads="1"/>
            </p:cNvSpPr>
            <p:nvPr/>
          </p:nvSpPr>
          <p:spPr bwMode="auto">
            <a:xfrm>
              <a:off x="4921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6" name="Oval 236"/>
            <p:cNvSpPr>
              <a:spLocks noChangeArrowheads="1"/>
            </p:cNvSpPr>
            <p:nvPr/>
          </p:nvSpPr>
          <p:spPr bwMode="auto">
            <a:xfrm>
              <a:off x="5329" y="1479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7427" name="Line 237"/>
            <p:cNvSpPr>
              <a:spLocks noChangeShapeType="1"/>
            </p:cNvSpPr>
            <p:nvPr/>
          </p:nvSpPr>
          <p:spPr bwMode="auto">
            <a:xfrm flipH="1">
              <a:off x="1247" y="1842"/>
              <a:ext cx="72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38"/>
            <p:cNvSpPr>
              <a:spLocks noChangeShapeType="1"/>
            </p:cNvSpPr>
            <p:nvPr/>
          </p:nvSpPr>
          <p:spPr bwMode="auto">
            <a:xfrm>
              <a:off x="2154" y="1842"/>
              <a:ext cx="72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239"/>
            <p:cNvSpPr txBox="1">
              <a:spLocks noChangeArrowheads="1"/>
            </p:cNvSpPr>
            <p:nvPr/>
          </p:nvSpPr>
          <p:spPr bwMode="auto">
            <a:xfrm>
              <a:off x="1429" y="1525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B(3,1)</a:t>
              </a:r>
            </a:p>
          </p:txBody>
        </p:sp>
      </p:grpSp>
      <p:sp>
        <p:nvSpPr>
          <p:cNvPr id="136436" name="Rectangle 244"/>
          <p:cNvSpPr>
            <a:spLocks noChangeArrowheads="1"/>
          </p:cNvSpPr>
          <p:nvPr/>
        </p:nvSpPr>
        <p:spPr bwMode="auto">
          <a:xfrm>
            <a:off x="1619250" y="5805488"/>
            <a:ext cx="364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B(</a:t>
            </a:r>
            <a:r>
              <a:rPr lang="en-US" altLang="zh-CN" sz="2000" b="1" i="1"/>
              <a:t>h</a:t>
            </a:r>
            <a:r>
              <a:rPr lang="en-US" altLang="zh-CN" sz="2000" b="1"/>
              <a:t>, </a:t>
            </a:r>
            <a:r>
              <a:rPr lang="en-US" altLang="zh-CN" sz="2000" b="1" i="1"/>
              <a:t>i</a:t>
            </a:r>
            <a:r>
              <a:rPr lang="en-US" altLang="zh-CN" sz="2000" b="1"/>
              <a:t>) = B(</a:t>
            </a:r>
            <a:r>
              <a:rPr lang="en-US" altLang="zh-CN" sz="2000" b="1" i="1"/>
              <a:t>h</a:t>
            </a:r>
            <a:r>
              <a:rPr lang="en-US" altLang="zh-CN" sz="2000" b="1"/>
              <a:t>-1, 2</a:t>
            </a:r>
            <a:r>
              <a:rPr lang="en-US" altLang="zh-CN" sz="2000" b="1" i="1"/>
              <a:t>i</a:t>
            </a:r>
            <a:r>
              <a:rPr lang="en-US" altLang="zh-CN" sz="2000" b="1"/>
              <a:t>-1) + B(</a:t>
            </a:r>
            <a:r>
              <a:rPr lang="en-US" altLang="zh-CN" sz="2000" b="1" i="1"/>
              <a:t>h</a:t>
            </a:r>
            <a:r>
              <a:rPr lang="en-US" altLang="zh-CN" sz="2000" b="1"/>
              <a:t>-1, 2</a:t>
            </a:r>
            <a:r>
              <a:rPr lang="en-US" altLang="zh-CN" sz="2000" b="1" i="1"/>
              <a:t>i</a:t>
            </a:r>
            <a:r>
              <a:rPr lang="en-US" altLang="zh-CN" sz="20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 autoUpdateAnimBg="0"/>
      <p:bldP spid="1364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74F1E417-BAC3-C448-9309-1049269EBC12}" type="slidenum">
              <a:rPr lang="en-US" altLang="zh-CN" sz="1400"/>
              <a:t>5</a:t>
            </a:fld>
            <a:endParaRPr lang="en-US" altLang="zh-CN" sz="140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Parallel Algorithms</a:t>
            </a: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188917" y="1014806"/>
            <a:ext cx="6624637" cy="2663825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</a:ln>
        </p:spPr>
        <p:txBody>
          <a:bodyPr lIns="180000" tIns="46800" rIns="36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Arial" panose="020B0604020202090204" pitchFamily="34" charset="0"/>
              </a:rPr>
              <a:t>For</a:t>
            </a:r>
            <a:r>
              <a:rPr lang="en-US" altLang="zh-CN" sz="2000" b="1" dirty="0">
                <a:latin typeface="Arial" panose="020B0604020202090204" pitchFamily="34" charset="0"/>
              </a:rPr>
              <a:t> </a:t>
            </a:r>
            <a:r>
              <a:rPr lang="en-US" altLang="zh-CN" sz="2000" b="1" dirty="0" err="1">
                <a:latin typeface="Arial" panose="020B0604020202090204" pitchFamily="34" charset="0"/>
              </a:rPr>
              <a:t>i</a:t>
            </a:r>
            <a:r>
              <a:rPr lang="en-US" altLang="zh-CN" sz="2000" b="1" dirty="0">
                <a:latin typeface="Arial" panose="020B0604020202090204" pitchFamily="34" charset="0"/>
              </a:rPr>
              <a:t>, 1 </a:t>
            </a:r>
            <a:r>
              <a:rPr lang="en-US" altLang="zh-CN" sz="2000" b="1" dirty="0">
                <a:latin typeface="Arial" panose="020B0604020202090204" pitchFamily="34" charset="0"/>
                <a:sym typeface="Symbol" pitchFamily="2" charset="2"/>
              </a:rPr>
              <a:t> </a:t>
            </a:r>
            <a:r>
              <a:rPr lang="en-US" altLang="zh-CN" sz="2000" b="1" dirty="0" err="1">
                <a:latin typeface="Arial" panose="020B0604020202090204" pitchFamily="34" charset="0"/>
                <a:sym typeface="Symbol" pitchFamily="2" charset="2"/>
              </a:rPr>
              <a:t>i</a:t>
            </a:r>
            <a:r>
              <a:rPr lang="en-US" altLang="zh-CN" sz="2000" b="1" dirty="0">
                <a:latin typeface="Arial" panose="020B0604020202090204" pitchFamily="34" charset="0"/>
                <a:sym typeface="Symbol" pitchFamily="2" charset="2"/>
              </a:rPr>
              <a:t>  n  </a:t>
            </a:r>
            <a:r>
              <a:rPr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90204" pitchFamily="34" charset="0"/>
                <a:sym typeface="Symbol" pitchFamily="2" charset="2"/>
              </a:rPr>
              <a:t>pardo</a:t>
            </a:r>
            <a:endParaRPr lang="en-US" altLang="zh-C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90204" pitchFamily="34" charset="0"/>
              <a:sym typeface="Symbol" pitchFamily="2" charset="2"/>
            </a:endParaRPr>
          </a:p>
          <a:p>
            <a:pPr eaLnBrk="1" hangingPunct="1"/>
            <a:r>
              <a:rPr lang="en-US" altLang="zh-CN" sz="2000" b="1" dirty="0">
                <a:latin typeface="Arial" panose="020B0604020202090204" pitchFamily="34" charset="0"/>
                <a:sym typeface="Symbol" pitchFamily="2" charset="2"/>
              </a:rPr>
              <a:t>   B(0, </a:t>
            </a:r>
            <a:r>
              <a:rPr lang="en-US" altLang="zh-CN" sz="2000" b="1" dirty="0" err="1">
                <a:latin typeface="Arial" panose="020B0604020202090204" pitchFamily="34" charset="0"/>
                <a:sym typeface="Symbol" pitchFamily="2" charset="2"/>
              </a:rPr>
              <a:t>i</a:t>
            </a:r>
            <a:r>
              <a:rPr lang="en-US" altLang="zh-CN" sz="2000" b="1" dirty="0">
                <a:latin typeface="Arial" panose="020B0604020202090204" pitchFamily="34" charset="0"/>
                <a:sym typeface="Symbol" pitchFamily="2" charset="2"/>
              </a:rPr>
              <a:t>) := A( </a:t>
            </a:r>
            <a:r>
              <a:rPr lang="en-US" altLang="zh-CN" sz="2000" b="1" dirty="0" err="1">
                <a:latin typeface="Arial" panose="020B0604020202090204" pitchFamily="34" charset="0"/>
                <a:sym typeface="Symbol" pitchFamily="2" charset="2"/>
              </a:rPr>
              <a:t>i</a:t>
            </a:r>
            <a:r>
              <a:rPr lang="en-US" altLang="zh-CN" sz="2000" b="1" dirty="0">
                <a:latin typeface="Arial" panose="020B0604020202090204" pitchFamily="34" charset="0"/>
                <a:sym typeface="Symbol" pitchFamily="2" charset="2"/>
              </a:rPr>
              <a:t> )</a:t>
            </a:r>
          </a:p>
          <a:p>
            <a:pPr eaLnBrk="1" hangingPunct="1"/>
            <a:endParaRPr lang="en-US" altLang="zh-CN" sz="2000" b="1" dirty="0">
              <a:latin typeface="Arial" panose="020B0604020202090204" pitchFamily="34" charset="0"/>
              <a:sym typeface="Symbol" pitchFamily="2" charset="2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Arial" panose="020B0604020202090204" pitchFamily="34" charset="0"/>
              </a:rPr>
              <a:t>for</a:t>
            </a:r>
            <a:r>
              <a:rPr lang="en-US" altLang="zh-CN" sz="2000" b="1" dirty="0">
                <a:latin typeface="Arial" panose="020B0604020202090204" pitchFamily="34" charset="0"/>
              </a:rPr>
              <a:t> h = 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90204" pitchFamily="34" charset="0"/>
              </a:rPr>
              <a:t>to</a:t>
            </a:r>
            <a:r>
              <a:rPr lang="en-US" altLang="zh-CN" sz="2000" b="1" dirty="0">
                <a:latin typeface="Arial" panose="020B0604020202090204" pitchFamily="34" charset="0"/>
              </a:rPr>
              <a:t> log n </a:t>
            </a:r>
            <a:endParaRPr lang="en-US" altLang="zh-CN" sz="2000" b="1" dirty="0">
              <a:solidFill>
                <a:srgbClr val="0000FF"/>
              </a:solidFill>
              <a:latin typeface="Arial" panose="020B0604020202090204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Arial" panose="020B0604020202090204" pitchFamily="34" charset="0"/>
              </a:rPr>
              <a:t>    for </a:t>
            </a:r>
            <a:r>
              <a:rPr lang="en-US" altLang="zh-CN" sz="2000" b="1" dirty="0">
                <a:latin typeface="Arial" panose="020B0604020202090204" pitchFamily="34" charset="0"/>
              </a:rPr>
              <a:t>i,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90204" pitchFamily="34" charset="0"/>
              </a:rPr>
              <a:t> </a:t>
            </a:r>
            <a:r>
              <a:rPr lang="en-US" altLang="zh-CN" sz="2000" b="1" dirty="0">
                <a:latin typeface="Arial" panose="020B0604020202090204" pitchFamily="34" charset="0"/>
              </a:rPr>
              <a:t>1 </a:t>
            </a:r>
            <a:r>
              <a:rPr lang="en-US" altLang="zh-CN" sz="2000" b="1" dirty="0">
                <a:sym typeface="Symbol" pitchFamily="2" charset="2"/>
              </a:rPr>
              <a:t></a:t>
            </a:r>
            <a:r>
              <a:rPr lang="en-US" altLang="zh-CN" sz="2000" b="1" dirty="0">
                <a:latin typeface="Arial" panose="020B0604020202090204" pitchFamily="34" charset="0"/>
              </a:rPr>
              <a:t> </a:t>
            </a:r>
            <a:r>
              <a:rPr lang="en-US" altLang="zh-CN" sz="2000" b="1" dirty="0" err="1">
                <a:latin typeface="Arial" panose="020B0604020202090204" pitchFamily="34" charset="0"/>
              </a:rPr>
              <a:t>i</a:t>
            </a:r>
            <a:r>
              <a:rPr lang="en-US" altLang="zh-CN" sz="2000" b="1" dirty="0">
                <a:latin typeface="Arial" panose="020B0604020202090204" pitchFamily="34" charset="0"/>
              </a:rPr>
              <a:t> </a:t>
            </a:r>
            <a:r>
              <a:rPr lang="en-US" altLang="zh-CN" sz="2000" b="1" dirty="0">
                <a:sym typeface="Symbol" pitchFamily="2" charset="2"/>
              </a:rPr>
              <a:t></a:t>
            </a:r>
            <a:r>
              <a:rPr lang="en-US" altLang="zh-CN" sz="2000" b="1" dirty="0">
                <a:latin typeface="Arial" panose="020B0604020202090204" pitchFamily="34" charset="0"/>
              </a:rPr>
              <a:t> n/2</a:t>
            </a:r>
            <a:r>
              <a:rPr lang="en-US" altLang="zh-CN" sz="2000" b="1" baseline="30000" dirty="0">
                <a:latin typeface="Arial" panose="020B0604020202090204" pitchFamily="34" charset="0"/>
              </a:rPr>
              <a:t>h</a:t>
            </a:r>
            <a:r>
              <a:rPr lang="en-US" altLang="zh-CN" sz="2000" b="1" dirty="0">
                <a:latin typeface="Arial" panose="020B0604020202090204" pitchFamily="34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90204" pitchFamily="34" charset="0"/>
              </a:rPr>
              <a:t>pardo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90204" pitchFamily="34" charset="0"/>
              </a:rPr>
              <a:t>        B(h, </a:t>
            </a:r>
            <a:r>
              <a:rPr lang="en-US" altLang="zh-CN" sz="2000" b="1" dirty="0" err="1">
                <a:latin typeface="Arial" panose="020B0604020202090204" pitchFamily="34" charset="0"/>
              </a:rPr>
              <a:t>i</a:t>
            </a:r>
            <a:r>
              <a:rPr lang="en-US" altLang="zh-CN" sz="2000" b="1" dirty="0">
                <a:latin typeface="Arial" panose="020B0604020202090204" pitchFamily="34" charset="0"/>
              </a:rPr>
              <a:t>) := B(h-1, 2i-1) + B(h-1, 2i)</a:t>
            </a:r>
          </a:p>
          <a:p>
            <a:pPr eaLnBrk="1" hangingPunct="1"/>
            <a:endParaRPr lang="en-US" altLang="zh-CN" sz="2000" b="1" dirty="0">
              <a:latin typeface="Arial" panose="020B060402020209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90204" pitchFamily="34" charset="0"/>
              </a:rPr>
              <a:t>output  B(log n, 1)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611188" y="549275"/>
            <a:ext cx="6624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A Parallel Algorithm for the Summation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0553" y="3691266"/>
                <a:ext cx="818602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 the running time of this algorithm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dirty="0"/>
                  <a:t> processors.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3" y="3691266"/>
                <a:ext cx="8186024" cy="494751"/>
              </a:xfrm>
              <a:prstGeom prst="rect">
                <a:avLst/>
              </a:prstGeom>
              <a:blipFill>
                <a:blip r:embed="rId2"/>
                <a:stretch>
                  <a:fillRect l="-111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8184" y="2063068"/>
                <a:ext cx="1585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063068"/>
                <a:ext cx="1585370" cy="461665"/>
              </a:xfrm>
              <a:prstGeom prst="rect">
                <a:avLst/>
              </a:prstGeom>
              <a:blipFill>
                <a:blip r:embed="rId3"/>
                <a:stretch>
                  <a:fillRect r="-38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47301" y="2457694"/>
                <a:ext cx="2110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301" y="2457694"/>
                <a:ext cx="2110899" cy="461665"/>
              </a:xfrm>
              <a:prstGeom prst="rect">
                <a:avLst/>
              </a:prstGeom>
              <a:blipFill>
                <a:blip r:embed="rId4"/>
                <a:stretch>
                  <a:fillRect r="-288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7">
            <a:extLst>
              <a:ext uri="{FF2B5EF4-FFF2-40B4-BE49-F238E27FC236}">
                <a16:creationId xmlns:a16="http://schemas.microsoft.com/office/drawing/2014/main" id="{9F093812-9EB4-432F-8E27-2740E7526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123" y="4229671"/>
            <a:ext cx="40718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eaLnBrk="1" hangingPunct="1">
              <a:buFont typeface="Wingdings" panose="05000000000000000000" pitchFamily="2" charset="2"/>
              <a:buChar char="D"/>
              <a:defRPr/>
            </a:pPr>
            <a:r>
              <a:rPr lang="zh-CN" alt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没有揭示算法将如何在具有不同数量处理器的 </a:t>
            </a:r>
            <a:r>
              <a:rPr lang="en-US" altLang="zh-CN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PRAM </a:t>
            </a:r>
            <a:r>
              <a:rPr lang="zh-CN" alt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上运行</a:t>
            </a:r>
            <a:endParaRPr lang="en-US" altLang="zh-CN" sz="20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342900" lvl="0" indent="-342900" eaLnBrk="1" hangingPunct="1">
              <a:buFont typeface="Wingdings" panose="05000000000000000000" pitchFamily="2" charset="2"/>
              <a:buChar char="D"/>
              <a:defRPr/>
            </a:pPr>
            <a:endParaRPr lang="zh-CN" altLang="en-US" sz="20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342900" lvl="0" indent="-342900" eaLnBrk="1" hangingPunct="1">
              <a:buFont typeface="Wingdings" panose="05000000000000000000" pitchFamily="2" charset="2"/>
              <a:buChar char="D"/>
              <a:defRPr/>
            </a:pPr>
            <a:r>
              <a:rPr lang="zh-CN" alt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完全指定指令到处理器的分配需一定程度的细节，这可能是不必要的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B3F900B4-DB61-4FEA-A4A4-1667B6C612FE}"/>
              </a:ext>
            </a:extLst>
          </p:cNvPr>
          <p:cNvGrpSpPr>
            <a:grpSpLocks/>
          </p:cNvGrpSpPr>
          <p:nvPr/>
        </p:nvGrpSpPr>
        <p:grpSpPr bwMode="auto">
          <a:xfrm>
            <a:off x="863117" y="4281125"/>
            <a:ext cx="2949575" cy="2382838"/>
            <a:chOff x="630" y="2478"/>
            <a:chExt cx="1858" cy="1501"/>
          </a:xfrm>
        </p:grpSpPr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B3205693-B09F-4137-AB19-C855C4C24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478"/>
              <a:ext cx="0" cy="12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28B24D68-7472-4C8E-A825-8C1EFA06F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748"/>
              <a:ext cx="18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32CAE435-D499-4285-B4B8-1ED5F204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748"/>
              <a:ext cx="1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Number of operations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93A1BE45-6563-4F4E-A9E3-A90D0682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47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Time</a:t>
              </a:r>
            </a:p>
          </p:txBody>
        </p: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8D3F4800-7644-483F-860A-C49C63069809}"/>
              </a:ext>
            </a:extLst>
          </p:cNvPr>
          <p:cNvGrpSpPr>
            <a:grpSpLocks/>
          </p:cNvGrpSpPr>
          <p:nvPr/>
        </p:nvGrpSpPr>
        <p:grpSpPr bwMode="auto">
          <a:xfrm>
            <a:off x="691667" y="6063888"/>
            <a:ext cx="2159000" cy="304800"/>
            <a:chOff x="522" y="3601"/>
            <a:chExt cx="1360" cy="192"/>
          </a:xfrm>
        </p:grpSpPr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AB2F3AAA-9745-4AFB-8A4D-4577A378E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52A0F3B-360F-431F-B566-07523818A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601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C2C94D27-B229-49C3-9CEF-9E336E063A1B}"/>
              </a:ext>
            </a:extLst>
          </p:cNvPr>
          <p:cNvGrpSpPr>
            <a:grpSpLocks/>
          </p:cNvGrpSpPr>
          <p:nvPr/>
        </p:nvGrpSpPr>
        <p:grpSpPr bwMode="auto">
          <a:xfrm>
            <a:off x="690080" y="5863863"/>
            <a:ext cx="2159000" cy="304800"/>
            <a:chOff x="522" y="3601"/>
            <a:chExt cx="1360" cy="192"/>
          </a:xfrm>
        </p:grpSpPr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79437BBE-B895-41AA-ADE8-810281A39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431A4DE8-9EBD-435A-96F7-ADD109094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601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DB123615-4554-40E7-92FE-5A8AC910A27B}"/>
              </a:ext>
            </a:extLst>
          </p:cNvPr>
          <p:cNvGrpSpPr>
            <a:grpSpLocks/>
          </p:cNvGrpSpPr>
          <p:nvPr/>
        </p:nvGrpSpPr>
        <p:grpSpPr bwMode="auto">
          <a:xfrm>
            <a:off x="690080" y="5647963"/>
            <a:ext cx="2159000" cy="304800"/>
            <a:chOff x="522" y="3601"/>
            <a:chExt cx="1360" cy="192"/>
          </a:xfrm>
        </p:grpSpPr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53B1EE8C-1AFC-4B0E-A6E7-67E0A7CE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DD2FBA25-C651-46B2-A051-9328391E9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601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33" name="Group 26">
            <a:extLst>
              <a:ext uri="{FF2B5EF4-FFF2-40B4-BE49-F238E27FC236}">
                <a16:creationId xmlns:a16="http://schemas.microsoft.com/office/drawing/2014/main" id="{BD666FFA-DEFC-40B1-B524-1438B098D7E8}"/>
              </a:ext>
            </a:extLst>
          </p:cNvPr>
          <p:cNvGrpSpPr>
            <a:grpSpLocks/>
          </p:cNvGrpSpPr>
          <p:nvPr/>
        </p:nvGrpSpPr>
        <p:grpSpPr bwMode="auto">
          <a:xfrm>
            <a:off x="690080" y="4928825"/>
            <a:ext cx="2159000" cy="304800"/>
            <a:chOff x="522" y="3601"/>
            <a:chExt cx="1360" cy="192"/>
          </a:xfrm>
        </p:grpSpPr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AFDAC80C-4362-48A1-AC9E-371C5DA0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EC1BF45D-D79C-4215-A677-01A38D1FA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601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</p:grpSp>
      <p:sp>
        <p:nvSpPr>
          <p:cNvPr id="36" name="Text Box 29">
            <a:extLst>
              <a:ext uri="{FF2B5EF4-FFF2-40B4-BE49-F238E27FC236}">
                <a16:creationId xmlns:a16="http://schemas.microsoft.com/office/drawing/2014/main" id="{408776A5-AFC7-4304-B9B2-5CCF2997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805" y="5216163"/>
            <a:ext cx="91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0F9DF95-947A-4562-BE81-920272A0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67" y="5936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nimBg="1"/>
      <p:bldP spid="190477" grpId="0"/>
      <p:bldP spid="8" grpId="0"/>
      <p:bldP spid="11" grpId="0"/>
      <p:bldP spid="12" grpId="0"/>
      <p:bldP spid="18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BDCD7304-FA50-4129-B767-C14F7A4D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1CA40-5A45-46BB-9B67-B47DCD7349A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ECAC2C65-2700-454A-A8C0-F8EC40C6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90467" name="AutoShape 3">
            <a:extLst>
              <a:ext uri="{FF2B5EF4-FFF2-40B4-BE49-F238E27FC236}">
                <a16:creationId xmlns:a16="http://schemas.microsoft.com/office/drawing/2014/main" id="{F8FA2BDA-D135-4A49-90F9-6D9D7168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3"/>
            <a:ext cx="6624637" cy="2663825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46800" rIns="36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 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i  n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B(0, i) := A( i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 =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log n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for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n/2</a:t>
            </a:r>
            <a:r>
              <a:rPr kumimoji="1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B(h, i) := B(h-1, 2i-1) + B(h-1, 2i)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 = 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output  B(log n,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0477" name="Rectangle 13">
            <a:extLst>
              <a:ext uri="{FF2B5EF4-FFF2-40B4-BE49-F238E27FC236}">
                <a16:creationId xmlns:a16="http://schemas.microsoft.com/office/drawing/2014/main" id="{A51F0819-6CAD-4287-B9B9-EAFC2372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ork-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epth (WD) Presentation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AA903C4-7A4D-43D8-A5F2-F33BEB6E10BE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3933825"/>
            <a:ext cx="2949575" cy="2382838"/>
            <a:chOff x="630" y="2478"/>
            <a:chExt cx="1858" cy="1501"/>
          </a:xfrm>
        </p:grpSpPr>
        <p:sp>
          <p:nvSpPr>
            <p:cNvPr id="18469" name="Line 15">
              <a:extLst>
                <a:ext uri="{FF2B5EF4-FFF2-40B4-BE49-F238E27FC236}">
                  <a16:creationId xmlns:a16="http://schemas.microsoft.com/office/drawing/2014/main" id="{E6E3FDED-70E7-453B-B8C4-AA4CBC6E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478"/>
              <a:ext cx="0" cy="12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0" name="Line 16">
              <a:extLst>
                <a:ext uri="{FF2B5EF4-FFF2-40B4-BE49-F238E27FC236}">
                  <a16:creationId xmlns:a16="http://schemas.microsoft.com/office/drawing/2014/main" id="{78B91597-FC71-41B2-A5F0-D7BDC0F34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748"/>
              <a:ext cx="18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1" name="Rectangle 17">
              <a:extLst>
                <a:ext uri="{FF2B5EF4-FFF2-40B4-BE49-F238E27FC236}">
                  <a16:creationId xmlns:a16="http://schemas.microsoft.com/office/drawing/2014/main" id="{36018DBF-62CF-4ECE-8D9F-94ADB6714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748"/>
              <a:ext cx="1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Number of operations</a:t>
              </a:r>
            </a:p>
          </p:txBody>
        </p:sp>
        <p:sp>
          <p:nvSpPr>
            <p:cNvPr id="18472" name="Rectangle 18">
              <a:extLst>
                <a:ext uri="{FF2B5EF4-FFF2-40B4-BE49-F238E27FC236}">
                  <a16:creationId xmlns:a16="http://schemas.microsoft.com/office/drawing/2014/main" id="{15F54BE5-63D6-41D6-8390-13ACCBD0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47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Time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4EE56B07-CD36-4E88-9761-4E326B7DFE2B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716588"/>
            <a:ext cx="2159000" cy="304800"/>
            <a:chOff x="522" y="3601"/>
            <a:chExt cx="1360" cy="192"/>
          </a:xfrm>
        </p:grpSpPr>
        <p:sp>
          <p:nvSpPr>
            <p:cNvPr id="18467" name="Rectangle 20">
              <a:extLst>
                <a:ext uri="{FF2B5EF4-FFF2-40B4-BE49-F238E27FC236}">
                  <a16:creationId xmlns:a16="http://schemas.microsoft.com/office/drawing/2014/main" id="{30B90645-4D5E-4781-8AED-83533CB9B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8" name="Text Box 21">
              <a:extLst>
                <a:ext uri="{FF2B5EF4-FFF2-40B4-BE49-F238E27FC236}">
                  <a16:creationId xmlns:a16="http://schemas.microsoft.com/office/drawing/2014/main" id="{B23BC1AD-E0C9-4E26-AC85-891C6871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601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C6AED2D7-DB5E-4F0C-B154-45DE7B2072B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516563"/>
            <a:ext cx="1223962" cy="304800"/>
            <a:chOff x="521" y="3475"/>
            <a:chExt cx="771" cy="192"/>
          </a:xfrm>
        </p:grpSpPr>
        <p:sp>
          <p:nvSpPr>
            <p:cNvPr id="18465" name="Rectangle 23">
              <a:extLst>
                <a:ext uri="{FF2B5EF4-FFF2-40B4-BE49-F238E27FC236}">
                  <a16:creationId xmlns:a16="http://schemas.microsoft.com/office/drawing/2014/main" id="{32314382-BF92-40D7-880F-FB0EF4A8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3486"/>
              <a:ext cx="636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6" name="Text Box 24">
              <a:extLst>
                <a:ext uri="{FF2B5EF4-FFF2-40B4-BE49-F238E27FC236}">
                  <a16:creationId xmlns:a16="http://schemas.microsoft.com/office/drawing/2014/main" id="{6499E3A7-9237-485B-B958-6B2A27C5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75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29149EFA-4E26-4768-A7CA-2AC1213E8AD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300663"/>
            <a:ext cx="720725" cy="304800"/>
            <a:chOff x="521" y="3339"/>
            <a:chExt cx="454" cy="192"/>
          </a:xfrm>
        </p:grpSpPr>
        <p:sp>
          <p:nvSpPr>
            <p:cNvPr id="18463" name="Rectangle 26">
              <a:extLst>
                <a:ext uri="{FF2B5EF4-FFF2-40B4-BE49-F238E27FC236}">
                  <a16:creationId xmlns:a16="http://schemas.microsoft.com/office/drawing/2014/main" id="{DF678CE4-DE6B-4B7C-A6FC-B961D3FB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3350"/>
              <a:ext cx="319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4" name="Text Box 27">
              <a:extLst>
                <a:ext uri="{FF2B5EF4-FFF2-40B4-BE49-F238E27FC236}">
                  <a16:creationId xmlns:a16="http://schemas.microsoft.com/office/drawing/2014/main" id="{471EE497-AD32-4DF1-ABCA-333BBF2DA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39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91C66957-9842-4353-A72D-0D8C5297651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581525"/>
            <a:ext cx="288925" cy="304800"/>
            <a:chOff x="521" y="2886"/>
            <a:chExt cx="182" cy="192"/>
          </a:xfrm>
        </p:grpSpPr>
        <p:sp>
          <p:nvSpPr>
            <p:cNvPr id="18461" name="Rectangle 29">
              <a:extLst>
                <a:ext uri="{FF2B5EF4-FFF2-40B4-BE49-F238E27FC236}">
                  <a16:creationId xmlns:a16="http://schemas.microsoft.com/office/drawing/2014/main" id="{5CE0F6B1-1C9A-40DC-B5B6-BCC72E07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897"/>
              <a:ext cx="47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2" name="Text Box 30">
              <a:extLst>
                <a:ext uri="{FF2B5EF4-FFF2-40B4-BE49-F238E27FC236}">
                  <a16:creationId xmlns:a16="http://schemas.microsoft.com/office/drawing/2014/main" id="{1151F271-20C1-452F-AC7E-E6377683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88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</p:grpSp>
      <p:sp>
        <p:nvSpPr>
          <p:cNvPr id="190495" name="Text Box 31">
            <a:extLst>
              <a:ext uri="{FF2B5EF4-FFF2-40B4-BE49-F238E27FC236}">
                <a16:creationId xmlns:a16="http://schemas.microsoft.com/office/drawing/2014/main" id="{BAF65076-3D2C-43BA-A06C-CF290CFF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868863"/>
            <a:ext cx="91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grpSp>
        <p:nvGrpSpPr>
          <p:cNvPr id="7" name="Group 61">
            <a:extLst>
              <a:ext uri="{FF2B5EF4-FFF2-40B4-BE49-F238E27FC236}">
                <a16:creationId xmlns:a16="http://schemas.microsoft.com/office/drawing/2014/main" id="{62A9631C-B7ED-46B1-8394-3FF8239CAA1D}"/>
              </a:ext>
            </a:extLst>
          </p:cNvPr>
          <p:cNvGrpSpPr>
            <a:grpSpLocks/>
          </p:cNvGrpSpPr>
          <p:nvPr/>
        </p:nvGrpSpPr>
        <p:grpSpPr bwMode="auto">
          <a:xfrm>
            <a:off x="4473575" y="3933825"/>
            <a:ext cx="3265488" cy="2382838"/>
            <a:chOff x="2818" y="2478"/>
            <a:chExt cx="2057" cy="1501"/>
          </a:xfrm>
        </p:grpSpPr>
        <p:grpSp>
          <p:nvGrpSpPr>
            <p:cNvPr id="18445" name="Group 41">
              <a:extLst>
                <a:ext uri="{FF2B5EF4-FFF2-40B4-BE49-F238E27FC236}">
                  <a16:creationId xmlns:a16="http://schemas.microsoft.com/office/drawing/2014/main" id="{BF643261-25B2-4D3E-932C-5F7621EE1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2478"/>
              <a:ext cx="1858" cy="1501"/>
              <a:chOff x="630" y="2478"/>
              <a:chExt cx="1858" cy="1501"/>
            </a:xfrm>
          </p:grpSpPr>
          <p:sp>
            <p:nvSpPr>
              <p:cNvPr id="18457" name="Line 42">
                <a:extLst>
                  <a:ext uri="{FF2B5EF4-FFF2-40B4-BE49-F238E27FC236}">
                    <a16:creationId xmlns:a16="http://schemas.microsoft.com/office/drawing/2014/main" id="{AC319D4C-70F0-4D3E-91E0-7524BA5DF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" y="2478"/>
                <a:ext cx="0" cy="1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8" name="Line 43">
                <a:extLst>
                  <a:ext uri="{FF2B5EF4-FFF2-40B4-BE49-F238E27FC236}">
                    <a16:creationId xmlns:a16="http://schemas.microsoft.com/office/drawing/2014/main" id="{8EB3F705-7BDF-4696-AED4-6D642C381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748"/>
                <a:ext cx="18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9" name="Rectangle 44">
                <a:extLst>
                  <a:ext uri="{FF2B5EF4-FFF2-40B4-BE49-F238E27FC236}">
                    <a16:creationId xmlns:a16="http://schemas.microsoft.com/office/drawing/2014/main" id="{886622C3-D5BE-4DEC-B043-0477B9D57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748"/>
                <a:ext cx="14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Number of operations</a:t>
                </a:r>
              </a:p>
            </p:txBody>
          </p:sp>
          <p:sp>
            <p:nvSpPr>
              <p:cNvPr id="18460" name="Rectangle 45">
                <a:extLst>
                  <a:ext uri="{FF2B5EF4-FFF2-40B4-BE49-F238E27FC236}">
                    <a16:creationId xmlns:a16="http://schemas.microsoft.com/office/drawing/2014/main" id="{F811D5A9-5914-4EF8-9908-949F3E08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478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Time</a:t>
                </a:r>
              </a:p>
            </p:txBody>
          </p:sp>
        </p:grpSp>
        <p:grpSp>
          <p:nvGrpSpPr>
            <p:cNvPr id="18446" name="Group 46">
              <a:extLst>
                <a:ext uri="{FF2B5EF4-FFF2-40B4-BE49-F238E27FC236}">
                  <a16:creationId xmlns:a16="http://schemas.microsoft.com/office/drawing/2014/main" id="{8F899EB7-F816-464F-B9BF-8A87CF866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" y="3601"/>
              <a:ext cx="1360" cy="192"/>
              <a:chOff x="522" y="3601"/>
              <a:chExt cx="1360" cy="192"/>
            </a:xfrm>
          </p:grpSpPr>
          <p:sp>
            <p:nvSpPr>
              <p:cNvPr id="18455" name="Rectangle 47">
                <a:extLst>
                  <a:ext uri="{FF2B5EF4-FFF2-40B4-BE49-F238E27FC236}">
                    <a16:creationId xmlns:a16="http://schemas.microsoft.com/office/drawing/2014/main" id="{87572407-253C-4332-8500-382CC7587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612"/>
                <a:ext cx="1225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6" name="Text Box 48">
                <a:extLst>
                  <a:ext uri="{FF2B5EF4-FFF2-40B4-BE49-F238E27FC236}">
                    <a16:creationId xmlns:a16="http://schemas.microsoft.com/office/drawing/2014/main" id="{9844C3BA-390A-4773-A343-B50F58A23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" y="3601"/>
                <a:ext cx="18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8447" name="Rectangle 50">
              <a:extLst>
                <a:ext uri="{FF2B5EF4-FFF2-40B4-BE49-F238E27FC236}">
                  <a16:creationId xmlns:a16="http://schemas.microsoft.com/office/drawing/2014/main" id="{26DED3B9-211D-4128-BAEC-E768277F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3486"/>
              <a:ext cx="517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8" name="Text Box 51">
              <a:extLst>
                <a:ext uri="{FF2B5EF4-FFF2-40B4-BE49-F238E27FC236}">
                  <a16:creationId xmlns:a16="http://schemas.microsoft.com/office/drawing/2014/main" id="{15BAD5B4-CB69-43FB-8964-49B7EE543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3475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449" name="Rectangle 53">
              <a:extLst>
                <a:ext uri="{FF2B5EF4-FFF2-40B4-BE49-F238E27FC236}">
                  <a16:creationId xmlns:a16="http://schemas.microsoft.com/office/drawing/2014/main" id="{7592965F-4C36-48C2-B6A6-490297B00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3350"/>
              <a:ext cx="970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0" name="Text Box 54">
              <a:extLst>
                <a:ext uri="{FF2B5EF4-FFF2-40B4-BE49-F238E27FC236}">
                  <a16:creationId xmlns:a16="http://schemas.microsoft.com/office/drawing/2014/main" id="{34B1F819-604A-4BDA-8666-970A6E45A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3339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451" name="Rectangle 56">
              <a:extLst>
                <a:ext uri="{FF2B5EF4-FFF2-40B4-BE49-F238E27FC236}">
                  <a16:creationId xmlns:a16="http://schemas.microsoft.com/office/drawing/2014/main" id="{E6A07D2F-3A6B-4E37-89E5-8FEC3741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897"/>
              <a:ext cx="698" cy="1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2" name="Text Box 57">
              <a:extLst>
                <a:ext uri="{FF2B5EF4-FFF2-40B4-BE49-F238E27FC236}">
                  <a16:creationId xmlns:a16="http://schemas.microsoft.com/office/drawing/2014/main" id="{0C429B18-0CF5-4087-9DCB-67AC44E2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88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8453" name="Text Box 58">
              <a:extLst>
                <a:ext uri="{FF2B5EF4-FFF2-40B4-BE49-F238E27FC236}">
                  <a16:creationId xmlns:a16="http://schemas.microsoft.com/office/drawing/2014/main" id="{DB25FEB2-7162-4F79-83C4-ACE7FED8E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3067"/>
              <a:ext cx="5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</a:t>
              </a:r>
            </a:p>
          </p:txBody>
        </p:sp>
        <p:sp>
          <p:nvSpPr>
            <p:cNvPr id="18454" name="Text Box 60">
              <a:extLst>
                <a:ext uri="{FF2B5EF4-FFF2-40B4-BE49-F238E27FC236}">
                  <a16:creationId xmlns:a16="http://schemas.microsoft.com/office/drawing/2014/main" id="{27AE49A2-0624-43DF-BC7D-F7C8FC2AF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23"/>
              <a:ext cx="11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General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WD mode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nimBg="1"/>
      <p:bldP spid="190477" grpId="0"/>
      <p:bldP spid="1904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FC86A49C-56C9-4EA9-A21E-7F223240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1849C8-389D-40B1-884B-8E4BE9A1929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C1CD0040-90B8-4D34-BF42-23B553A5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1B1FFE8A-B8C2-4902-935A-AE8D8528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504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个评价指标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A0451D69-34FF-44CC-82B9-B53E3EC43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84212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Work load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total number of operations: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Worst-case running time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0125C126-D6F0-4861-B4CF-6548B5D3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76475"/>
            <a:ext cx="72723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operations and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time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processors and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time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(on a PRAM)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time using any number of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≤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processors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(on a PRAM)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time using any number of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processors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(on a PRAM)</a:t>
            </a:r>
          </a:p>
        </p:txBody>
      </p:sp>
      <p:sp>
        <p:nvSpPr>
          <p:cNvPr id="167946" name="Rectangle 10">
            <a:extLst>
              <a:ext uri="{FF2B5EF4-FFF2-40B4-BE49-F238E27FC236}">
                <a16:creationId xmlns:a16="http://schemas.microsoft.com/office/drawing/2014/main" id="{D852E37E-83FF-4DE1-9539-5CB0BAD2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508500"/>
            <a:ext cx="380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All asymptotically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>
            <a:extLst>
              <a:ext uri="{FF2B5EF4-FFF2-40B4-BE49-F238E27FC236}">
                <a16:creationId xmlns:a16="http://schemas.microsoft.com/office/drawing/2014/main" id="{5911219A-041B-4F3E-AE4B-FA22B98B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BBB6BA-76F2-42B4-B0EB-34DE3C3FA12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2">
            <a:extLst>
              <a:ext uri="{FF2B5EF4-FFF2-40B4-BE49-F238E27FC236}">
                <a16:creationId xmlns:a16="http://schemas.microsoft.com/office/drawing/2014/main" id="{587F5C1F-A265-46E0-AF74-E1D36310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sp>
        <p:nvSpPr>
          <p:cNvPr id="169001" name="Rectangle 41">
            <a:extLst>
              <a:ext uri="{FF2B5EF4-FFF2-40B4-BE49-F238E27FC236}">
                <a16:creationId xmlns:a16="http://schemas.microsoft.com/office/drawing/2014/main" id="{A991C010-479F-41A0-BEB1-9B1CDB8D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39" y="1486099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</a:t>
            </a:r>
          </a:p>
        </p:txBody>
      </p:sp>
      <p:sp>
        <p:nvSpPr>
          <p:cNvPr id="169002" name="Rectangle 42">
            <a:extLst>
              <a:ext uri="{FF2B5EF4-FFF2-40B4-BE49-F238E27FC236}">
                <a16:creationId xmlns:a16="http://schemas.microsoft.com/office/drawing/2014/main" id="{D6CBD4FE-7DFD-4B10-8C5C-2FFB5755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01" y="1486099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log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+ 2</a:t>
            </a:r>
          </a:p>
        </p:txBody>
      </p:sp>
      <p:sp>
        <p:nvSpPr>
          <p:cNvPr id="169003" name="Rectangle 43">
            <a:extLst>
              <a:ext uri="{FF2B5EF4-FFF2-40B4-BE49-F238E27FC236}">
                <a16:creationId xmlns:a16="http://schemas.microsoft.com/office/drawing/2014/main" id="{373412DE-13AF-4EA1-8F32-BE82F0F2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39" y="1989336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2EB991C6-962F-4DDC-8240-E81D8C064A1F}"/>
              </a:ext>
            </a:extLst>
          </p:cNvPr>
          <p:cNvGrpSpPr>
            <a:grpSpLocks/>
          </p:cNvGrpSpPr>
          <p:nvPr/>
        </p:nvGrpSpPr>
        <p:grpSpPr bwMode="auto">
          <a:xfrm>
            <a:off x="2195439" y="1989336"/>
            <a:ext cx="5616575" cy="457200"/>
            <a:chOff x="1247" y="2462"/>
            <a:chExt cx="3538" cy="288"/>
          </a:xfrm>
        </p:grpSpPr>
        <p:graphicFrame>
          <p:nvGraphicFramePr>
            <p:cNvPr id="2050" name="Object 44">
              <a:extLst>
                <a:ext uri="{FF2B5EF4-FFF2-40B4-BE49-F238E27FC236}">
                  <a16:creationId xmlns:a16="http://schemas.microsoft.com/office/drawing/2014/main" id="{637F98A2-8B96-4832-9C11-F22C2A755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2478"/>
            <a:ext cx="222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公式" r:id="rId3" imgW="1930320" imgH="203040" progId="Equation.3">
                    <p:embed/>
                  </p:oleObj>
                </mc:Choice>
                <mc:Fallback>
                  <p:oleObj name="公式" r:id="rId3" imgW="1930320" imgH="203040" progId="Equation.3">
                    <p:embed/>
                    <p:pic>
                      <p:nvPicPr>
                        <p:cNvPr id="2050" name="Object 44">
                          <a:extLst>
                            <a:ext uri="{FF2B5EF4-FFF2-40B4-BE49-F238E27FC236}">
                              <a16:creationId xmlns:a16="http://schemas.microsoft.com/office/drawing/2014/main" id="{637F98A2-8B96-4832-9C11-F22C2A755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478"/>
                          <a:ext cx="222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45">
              <a:extLst>
                <a:ext uri="{FF2B5EF4-FFF2-40B4-BE49-F238E27FC236}">
                  <a16:creationId xmlns:a16="http://schemas.microsoft.com/office/drawing/2014/main" id="{D8A6AE44-0EA0-4FA2-944C-42A00BD99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462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where 2</a:t>
              </a:r>
              <a:r>
                <a:rPr kumimoji="1" lang="en-US" altLang="zh-CN" sz="2400" b="1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9009" name="Text Box 49">
            <a:extLst>
              <a:ext uri="{FF2B5EF4-FFF2-40B4-BE49-F238E27FC236}">
                <a16:creationId xmlns:a16="http://schemas.microsoft.com/office/drawing/2014/main" id="{BE617D6A-681B-46A4-89D4-0962EF33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076" y="2349699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010" name="Rectangle 50">
            <a:extLst>
              <a:ext uri="{FF2B5EF4-FFF2-40B4-BE49-F238E27FC236}">
                <a16:creationId xmlns:a16="http://schemas.microsoft.com/office/drawing/2014/main" id="{B6CFAFC8-3438-4215-9FF5-A67418B7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852936"/>
            <a:ext cx="7921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【WD-presentation Sufficiency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Theorem】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algorithm in the WD mode can be implemented by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any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processors within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time, using the same concurrent-write convention as in the WD presentation.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A30F6F-319F-4E9C-9200-CC4F3A5AC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4846893"/>
            <a:ext cx="8569697" cy="54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1" grpId="0"/>
      <p:bldP spid="169002" grpId="0"/>
      <p:bldP spid="169003" grpId="0"/>
      <p:bldP spid="169009" grpId="0"/>
      <p:bldP spid="1690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灯片编号占位符 3">
            <a:extLst>
              <a:ext uri="{FF2B5EF4-FFF2-40B4-BE49-F238E27FC236}">
                <a16:creationId xmlns:a16="http://schemas.microsoft.com/office/drawing/2014/main" id="{F38C1DC5-0110-4C1C-B217-AEFBC40A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EAA366-B7AD-4AF1-859D-3CA300A13BD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Text Box 2">
            <a:extLst>
              <a:ext uri="{FF2B5EF4-FFF2-40B4-BE49-F238E27FC236}">
                <a16:creationId xmlns:a16="http://schemas.microsoft.com/office/drawing/2014/main" id="{51CAACE3-3F96-4BE4-8984-9EFE9AE0F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68405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4163" marR="0" lvl="0" indent="-284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Prefix-Sums.</a:t>
            </a:r>
          </a:p>
          <a:p>
            <a:pPr marL="284163" marR="0" lvl="0" indent="-284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Input:  A(1), A(2), …, A(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284163" marR="0" lvl="0" indent="-2841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Output:</a:t>
            </a:r>
          </a:p>
        </p:txBody>
      </p:sp>
      <p:sp>
        <p:nvSpPr>
          <p:cNvPr id="3080" name="Text Box 3">
            <a:extLst>
              <a:ext uri="{FF2B5EF4-FFF2-40B4-BE49-F238E27FC236}">
                <a16:creationId xmlns:a16="http://schemas.microsoft.com/office/drawing/2014/main" id="{256CD71E-E591-4CDD-B377-17A47FFE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05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Parallel Algorithms</a:t>
            </a:r>
          </a:p>
        </p:txBody>
      </p:sp>
      <p:grpSp>
        <p:nvGrpSpPr>
          <p:cNvPr id="3081" name="Group 74">
            <a:extLst>
              <a:ext uri="{FF2B5EF4-FFF2-40B4-BE49-F238E27FC236}">
                <a16:creationId xmlns:a16="http://schemas.microsoft.com/office/drawing/2014/main" id="{41BAB3BC-33C7-4618-8A79-BA29D717B008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1246188"/>
            <a:ext cx="3238500" cy="733425"/>
            <a:chOff x="2205" y="890"/>
            <a:chExt cx="2040" cy="462"/>
          </a:xfrm>
        </p:grpSpPr>
        <p:graphicFrame>
          <p:nvGraphicFramePr>
            <p:cNvPr id="3075" name="Object 71">
              <a:extLst>
                <a:ext uri="{FF2B5EF4-FFF2-40B4-BE49-F238E27FC236}">
                  <a16:creationId xmlns:a16="http://schemas.microsoft.com/office/drawing/2014/main" id="{983DFCE4-D786-496A-A71D-461EA3243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5" y="890"/>
            <a:ext cx="62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8" name="公式" r:id="rId4" imgW="583920" imgH="431640" progId="Equation.3">
                    <p:embed/>
                  </p:oleObj>
                </mc:Choice>
                <mc:Fallback>
                  <p:oleObj name="公式" r:id="rId4" imgW="583920" imgH="431640" progId="Equation.3">
                    <p:embed/>
                    <p:pic>
                      <p:nvPicPr>
                        <p:cNvPr id="3075" name="Object 71">
                          <a:extLst>
                            <a:ext uri="{FF2B5EF4-FFF2-40B4-BE49-F238E27FC236}">
                              <a16:creationId xmlns:a16="http://schemas.microsoft.com/office/drawing/2014/main" id="{983DFCE4-D786-496A-A71D-461EA32438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890"/>
                          <a:ext cx="62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72">
              <a:extLst>
                <a:ext uri="{FF2B5EF4-FFF2-40B4-BE49-F238E27FC236}">
                  <a16:creationId xmlns:a16="http://schemas.microsoft.com/office/drawing/2014/main" id="{35D93151-C766-4640-9FB5-E42EAA4E8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890"/>
            <a:ext cx="62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9" name="公式" r:id="rId6" imgW="583920" imgH="431640" progId="Equation.3">
                    <p:embed/>
                  </p:oleObj>
                </mc:Choice>
                <mc:Fallback>
                  <p:oleObj name="公式" r:id="rId6" imgW="583920" imgH="431640" progId="Equation.3">
                    <p:embed/>
                    <p:pic>
                      <p:nvPicPr>
                        <p:cNvPr id="3076" name="Object 72">
                          <a:extLst>
                            <a:ext uri="{FF2B5EF4-FFF2-40B4-BE49-F238E27FC236}">
                              <a16:creationId xmlns:a16="http://schemas.microsoft.com/office/drawing/2014/main" id="{35D93151-C766-4640-9FB5-E42EAA4E8A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890"/>
                          <a:ext cx="62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3">
              <a:extLst>
                <a:ext uri="{FF2B5EF4-FFF2-40B4-BE49-F238E27FC236}">
                  <a16:creationId xmlns:a16="http://schemas.microsoft.com/office/drawing/2014/main" id="{12EE21A6-56BA-4CAD-AF70-62190BC28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890"/>
            <a:ext cx="77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0" name="公式" r:id="rId8" imgW="723600" imgH="431640" progId="Equation.3">
                    <p:embed/>
                  </p:oleObj>
                </mc:Choice>
                <mc:Fallback>
                  <p:oleObj name="公式" r:id="rId8" imgW="723600" imgH="431640" progId="Equation.3">
                    <p:embed/>
                    <p:pic>
                      <p:nvPicPr>
                        <p:cNvPr id="3077" name="Object 73">
                          <a:extLst>
                            <a:ext uri="{FF2B5EF4-FFF2-40B4-BE49-F238E27FC236}">
                              <a16:creationId xmlns:a16="http://schemas.microsoft.com/office/drawing/2014/main" id="{12EE21A6-56BA-4CAD-AF70-62190BC289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890"/>
                          <a:ext cx="77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59" name="Rectangle 75">
            <a:extLst>
              <a:ext uri="{FF2B5EF4-FFF2-40B4-BE49-F238E27FC236}">
                <a16:creationId xmlns:a16="http://schemas.microsoft.com/office/drawing/2014/main" id="{7AA54FF4-285B-47B8-8206-6AF59470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66913"/>
            <a:ext cx="544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Technique: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Balanced Binary Trees</a:t>
            </a:r>
          </a:p>
        </p:txBody>
      </p:sp>
      <p:grpSp>
        <p:nvGrpSpPr>
          <p:cNvPr id="3" name="Group 142">
            <a:extLst>
              <a:ext uri="{FF2B5EF4-FFF2-40B4-BE49-F238E27FC236}">
                <a16:creationId xmlns:a16="http://schemas.microsoft.com/office/drawing/2014/main" id="{DDE9AD8C-70DD-426C-A8F9-5A04D9199C8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65400"/>
            <a:ext cx="5978525" cy="3505200"/>
            <a:chOff x="113" y="1616"/>
            <a:chExt cx="3766" cy="2208"/>
          </a:xfrm>
        </p:grpSpPr>
        <p:sp>
          <p:nvSpPr>
            <p:cNvPr id="3115" name="Oval 77">
              <a:extLst>
                <a:ext uri="{FF2B5EF4-FFF2-40B4-BE49-F238E27FC236}">
                  <a16:creationId xmlns:a16="http://schemas.microsoft.com/office/drawing/2014/main" id="{B462B37C-48D9-4E95-A713-AF7E3EDD7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116" name="Oval 78">
              <a:extLst>
                <a:ext uri="{FF2B5EF4-FFF2-40B4-BE49-F238E27FC236}">
                  <a16:creationId xmlns:a16="http://schemas.microsoft.com/office/drawing/2014/main" id="{72AE79B7-45D4-471D-81BA-D4A7C77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117" name="Oval 79">
              <a:extLst>
                <a:ext uri="{FF2B5EF4-FFF2-40B4-BE49-F238E27FC236}">
                  <a16:creationId xmlns:a16="http://schemas.microsoft.com/office/drawing/2014/main" id="{205A1C34-3569-4208-A376-EC2BA09C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118" name="Oval 80">
              <a:extLst>
                <a:ext uri="{FF2B5EF4-FFF2-40B4-BE49-F238E27FC236}">
                  <a16:creationId xmlns:a16="http://schemas.microsoft.com/office/drawing/2014/main" id="{91E3E932-F70B-43F1-ADA6-F55A6690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119" name="Oval 81">
              <a:extLst>
                <a:ext uri="{FF2B5EF4-FFF2-40B4-BE49-F238E27FC236}">
                  <a16:creationId xmlns:a16="http://schemas.microsoft.com/office/drawing/2014/main" id="{7A1512B3-109F-4BD1-95F8-7BCF675A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120" name="Oval 82">
              <a:extLst>
                <a:ext uri="{FF2B5EF4-FFF2-40B4-BE49-F238E27FC236}">
                  <a16:creationId xmlns:a16="http://schemas.microsoft.com/office/drawing/2014/main" id="{5FC7D846-1670-4297-8FC1-F7A14C479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121" name="Oval 83">
              <a:extLst>
                <a:ext uri="{FF2B5EF4-FFF2-40B4-BE49-F238E27FC236}">
                  <a16:creationId xmlns:a16="http://schemas.microsoft.com/office/drawing/2014/main" id="{CD4B1D6A-B992-4E15-815F-DFAB731B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122" name="Oval 84">
              <a:extLst>
                <a:ext uri="{FF2B5EF4-FFF2-40B4-BE49-F238E27FC236}">
                  <a16:creationId xmlns:a16="http://schemas.microsoft.com/office/drawing/2014/main" id="{1F08FF3F-8802-4CE1-9A2F-A016F364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3250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123" name="Text Box 86">
              <a:extLst>
                <a:ext uri="{FF2B5EF4-FFF2-40B4-BE49-F238E27FC236}">
                  <a16:creationId xmlns:a16="http://schemas.microsoft.com/office/drawing/2014/main" id="{B5EA0FC5-FE3C-43AE-B59F-907A1DA2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B(0,1)</a:t>
              </a:r>
            </a:p>
          </p:txBody>
        </p:sp>
        <p:sp>
          <p:nvSpPr>
            <p:cNvPr id="3124" name="Text Box 87">
              <a:extLst>
                <a:ext uri="{FF2B5EF4-FFF2-40B4-BE49-F238E27FC236}">
                  <a16:creationId xmlns:a16="http://schemas.microsoft.com/office/drawing/2014/main" id="{39C1639E-0024-4FED-9B4E-090610975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B(0,2)</a:t>
              </a:r>
            </a:p>
          </p:txBody>
        </p:sp>
        <p:sp>
          <p:nvSpPr>
            <p:cNvPr id="3125" name="Text Box 88">
              <a:extLst>
                <a:ext uri="{FF2B5EF4-FFF2-40B4-BE49-F238E27FC236}">
                  <a16:creationId xmlns:a16="http://schemas.microsoft.com/office/drawing/2014/main" id="{81A00AF2-53FA-44B9-8E2D-F902493B8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B(0,3)</a:t>
              </a:r>
            </a:p>
          </p:txBody>
        </p:sp>
        <p:sp>
          <p:nvSpPr>
            <p:cNvPr id="3126" name="Text Box 89">
              <a:extLst>
                <a:ext uri="{FF2B5EF4-FFF2-40B4-BE49-F238E27FC236}">
                  <a16:creationId xmlns:a16="http://schemas.microsoft.com/office/drawing/2014/main" id="{B4E8EF6C-E278-4E64-AAA6-3D8E26E3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B(0,4)</a:t>
              </a:r>
            </a:p>
          </p:txBody>
        </p:sp>
        <p:sp>
          <p:nvSpPr>
            <p:cNvPr id="3127" name="Text Box 90">
              <a:extLst>
                <a:ext uri="{FF2B5EF4-FFF2-40B4-BE49-F238E27FC236}">
                  <a16:creationId xmlns:a16="http://schemas.microsoft.com/office/drawing/2014/main" id="{CC9E1154-BC08-4935-BBE2-C00AAFDE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B(0,5)</a:t>
              </a:r>
            </a:p>
          </p:txBody>
        </p:sp>
        <p:sp>
          <p:nvSpPr>
            <p:cNvPr id="3128" name="Text Box 91">
              <a:extLst>
                <a:ext uri="{FF2B5EF4-FFF2-40B4-BE49-F238E27FC236}">
                  <a16:creationId xmlns:a16="http://schemas.microsoft.com/office/drawing/2014/main" id="{B6499D15-E585-4FFD-94F8-FD43BD3B7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B(0,6)</a:t>
              </a:r>
            </a:p>
          </p:txBody>
        </p:sp>
        <p:sp>
          <p:nvSpPr>
            <p:cNvPr id="3129" name="Text Box 92">
              <a:extLst>
                <a:ext uri="{FF2B5EF4-FFF2-40B4-BE49-F238E27FC236}">
                  <a16:creationId xmlns:a16="http://schemas.microsoft.com/office/drawing/2014/main" id="{58A7402D-CBCA-4B9D-8ACD-A772D1D2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B(0,7)</a:t>
              </a:r>
            </a:p>
          </p:txBody>
        </p:sp>
        <p:sp>
          <p:nvSpPr>
            <p:cNvPr id="3130" name="Text Box 93">
              <a:extLst>
                <a:ext uri="{FF2B5EF4-FFF2-40B4-BE49-F238E27FC236}">
                  <a16:creationId xmlns:a16="http://schemas.microsoft.com/office/drawing/2014/main" id="{09003246-2260-4D41-98AD-0E919CF03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61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B(0,8)</a:t>
              </a:r>
            </a:p>
          </p:txBody>
        </p:sp>
        <p:sp>
          <p:nvSpPr>
            <p:cNvPr id="3131" name="Oval 95">
              <a:extLst>
                <a:ext uri="{FF2B5EF4-FFF2-40B4-BE49-F238E27FC236}">
                  <a16:creationId xmlns:a16="http://schemas.microsoft.com/office/drawing/2014/main" id="{3603253C-7944-4542-BCC2-585A2798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705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132" name="Oval 96">
              <a:extLst>
                <a:ext uri="{FF2B5EF4-FFF2-40B4-BE49-F238E27FC236}">
                  <a16:creationId xmlns:a16="http://schemas.microsoft.com/office/drawing/2014/main" id="{2B4378D6-5DB8-430D-A45E-547DA1B4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705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133" name="Oval 97">
              <a:extLst>
                <a:ext uri="{FF2B5EF4-FFF2-40B4-BE49-F238E27FC236}">
                  <a16:creationId xmlns:a16="http://schemas.microsoft.com/office/drawing/2014/main" id="{429726B7-493F-4768-BA2D-B11D449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2705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3134" name="Oval 98">
              <a:extLst>
                <a:ext uri="{FF2B5EF4-FFF2-40B4-BE49-F238E27FC236}">
                  <a16:creationId xmlns:a16="http://schemas.microsoft.com/office/drawing/2014/main" id="{49F2873D-41A7-4163-A891-74942B8E3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705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135" name="Line 103">
              <a:extLst>
                <a:ext uri="{FF2B5EF4-FFF2-40B4-BE49-F238E27FC236}">
                  <a16:creationId xmlns:a16="http://schemas.microsoft.com/office/drawing/2014/main" id="{B14F0189-8C13-438D-98FB-1ACEA7D6C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" y="3068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6" name="Line 104">
              <a:extLst>
                <a:ext uri="{FF2B5EF4-FFF2-40B4-BE49-F238E27FC236}">
                  <a16:creationId xmlns:a16="http://schemas.microsoft.com/office/drawing/2014/main" id="{DBD47B21-42C6-4C1B-A1C8-8AD617C0E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68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7" name="Line 105">
              <a:extLst>
                <a:ext uri="{FF2B5EF4-FFF2-40B4-BE49-F238E27FC236}">
                  <a16:creationId xmlns:a16="http://schemas.microsoft.com/office/drawing/2014/main" id="{6F5FB201-595C-4874-BE23-4D4561D60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068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8" name="Line 106">
              <a:extLst>
                <a:ext uri="{FF2B5EF4-FFF2-40B4-BE49-F238E27FC236}">
                  <a16:creationId xmlns:a16="http://schemas.microsoft.com/office/drawing/2014/main" id="{F65EBF1E-2E60-4684-868F-E936DC0F1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068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9" name="Line 107">
              <a:extLst>
                <a:ext uri="{FF2B5EF4-FFF2-40B4-BE49-F238E27FC236}">
                  <a16:creationId xmlns:a16="http://schemas.microsoft.com/office/drawing/2014/main" id="{4367E0B3-A84B-4C76-9EC3-1C477C4C0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3068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0" name="Line 108">
              <a:extLst>
                <a:ext uri="{FF2B5EF4-FFF2-40B4-BE49-F238E27FC236}">
                  <a16:creationId xmlns:a16="http://schemas.microsoft.com/office/drawing/2014/main" id="{B8500785-4831-4E45-81D9-F666CD0C5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068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1" name="Line 109">
              <a:extLst>
                <a:ext uri="{FF2B5EF4-FFF2-40B4-BE49-F238E27FC236}">
                  <a16:creationId xmlns:a16="http://schemas.microsoft.com/office/drawing/2014/main" id="{E101CA6D-7648-49C7-9FFA-6455F0133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3068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2" name="Line 110">
              <a:extLst>
                <a:ext uri="{FF2B5EF4-FFF2-40B4-BE49-F238E27FC236}">
                  <a16:creationId xmlns:a16="http://schemas.microsoft.com/office/drawing/2014/main" id="{AF565E1C-E64B-47CB-AD70-13293C799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68"/>
              <a:ext cx="182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3" name="Text Box 111">
              <a:extLst>
                <a:ext uri="{FF2B5EF4-FFF2-40B4-BE49-F238E27FC236}">
                  <a16:creationId xmlns:a16="http://schemas.microsoft.com/office/drawing/2014/main" id="{F61AF127-FEF7-4E95-B341-F1F6F74A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751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B(1,1)</a:t>
              </a:r>
            </a:p>
          </p:txBody>
        </p:sp>
        <p:sp>
          <p:nvSpPr>
            <p:cNvPr id="3144" name="Text Box 112">
              <a:extLst>
                <a:ext uri="{FF2B5EF4-FFF2-40B4-BE49-F238E27FC236}">
                  <a16:creationId xmlns:a16="http://schemas.microsoft.com/office/drawing/2014/main" id="{DE114171-C370-4693-A1CC-0F11147A5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51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B(1,2)</a:t>
              </a:r>
            </a:p>
          </p:txBody>
        </p:sp>
        <p:sp>
          <p:nvSpPr>
            <p:cNvPr id="3145" name="Text Box 113">
              <a:extLst>
                <a:ext uri="{FF2B5EF4-FFF2-40B4-BE49-F238E27FC236}">
                  <a16:creationId xmlns:a16="http://schemas.microsoft.com/office/drawing/2014/main" id="{DF4C3AA1-0BD2-447B-AE4A-C5E42096A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751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B(1,3)</a:t>
              </a:r>
            </a:p>
          </p:txBody>
        </p:sp>
        <p:sp>
          <p:nvSpPr>
            <p:cNvPr id="3146" name="Text Box 114">
              <a:extLst>
                <a:ext uri="{FF2B5EF4-FFF2-40B4-BE49-F238E27FC236}">
                  <a16:creationId xmlns:a16="http://schemas.microsoft.com/office/drawing/2014/main" id="{FE0C20E0-926C-414C-B632-66370847B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751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B(1,4)</a:t>
              </a:r>
            </a:p>
          </p:txBody>
        </p:sp>
        <p:sp>
          <p:nvSpPr>
            <p:cNvPr id="3147" name="Oval 116">
              <a:extLst>
                <a:ext uri="{FF2B5EF4-FFF2-40B4-BE49-F238E27FC236}">
                  <a16:creationId xmlns:a16="http://schemas.microsoft.com/office/drawing/2014/main" id="{4B9998AF-B495-4A6D-A8E4-4B734A7A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61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148" name="Oval 117">
              <a:extLst>
                <a:ext uri="{FF2B5EF4-FFF2-40B4-BE49-F238E27FC236}">
                  <a16:creationId xmlns:a16="http://schemas.microsoft.com/office/drawing/2014/main" id="{6A593718-4737-4B07-A95C-893F9775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1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3149" name="Line 124">
              <a:extLst>
                <a:ext uri="{FF2B5EF4-FFF2-40B4-BE49-F238E27FC236}">
                  <a16:creationId xmlns:a16="http://schemas.microsoft.com/office/drawing/2014/main" id="{C3AF7D8C-9B28-4C69-9ADA-C3DC6F365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2524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0" name="Line 125">
              <a:extLst>
                <a:ext uri="{FF2B5EF4-FFF2-40B4-BE49-F238E27FC236}">
                  <a16:creationId xmlns:a16="http://schemas.microsoft.com/office/drawing/2014/main" id="{3A624772-C0C3-45DF-B507-45949A8E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524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1" name="Text Box 126">
              <a:extLst>
                <a:ext uri="{FF2B5EF4-FFF2-40B4-BE49-F238E27FC236}">
                  <a16:creationId xmlns:a16="http://schemas.microsoft.com/office/drawing/2014/main" id="{D6467E99-078E-403B-8548-BFE4EF547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2207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B(2,1)</a:t>
              </a:r>
            </a:p>
          </p:txBody>
        </p:sp>
        <p:sp>
          <p:nvSpPr>
            <p:cNvPr id="3152" name="Text Box 127">
              <a:extLst>
                <a:ext uri="{FF2B5EF4-FFF2-40B4-BE49-F238E27FC236}">
                  <a16:creationId xmlns:a16="http://schemas.microsoft.com/office/drawing/2014/main" id="{09BB269B-DCB4-41D8-8FD9-75E56C294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206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B(2,2)</a:t>
              </a:r>
            </a:p>
          </p:txBody>
        </p:sp>
        <p:sp>
          <p:nvSpPr>
            <p:cNvPr id="3153" name="Line 128">
              <a:extLst>
                <a:ext uri="{FF2B5EF4-FFF2-40B4-BE49-F238E27FC236}">
                  <a16:creationId xmlns:a16="http://schemas.microsoft.com/office/drawing/2014/main" id="{0B9B1A05-4A3B-493B-96FF-CDDB05B53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2524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4" name="Line 129">
              <a:extLst>
                <a:ext uri="{FF2B5EF4-FFF2-40B4-BE49-F238E27FC236}">
                  <a16:creationId xmlns:a16="http://schemas.microsoft.com/office/drawing/2014/main" id="{CA33DFB1-6846-4052-9C05-E708EA580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2524"/>
              <a:ext cx="318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5" name="Oval 131">
              <a:extLst>
                <a:ext uri="{FF2B5EF4-FFF2-40B4-BE49-F238E27FC236}">
                  <a16:creationId xmlns:a16="http://schemas.microsoft.com/office/drawing/2014/main" id="{2FA916ED-2DD0-47C5-9276-20B47AD6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616"/>
              <a:ext cx="362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3156" name="Line 139">
              <a:extLst>
                <a:ext uri="{FF2B5EF4-FFF2-40B4-BE49-F238E27FC236}">
                  <a16:creationId xmlns:a16="http://schemas.microsoft.com/office/drawing/2014/main" id="{5F263BF8-26AB-44E9-8976-73D04ACD5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1979"/>
              <a:ext cx="72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7" name="Line 140">
              <a:extLst>
                <a:ext uri="{FF2B5EF4-FFF2-40B4-BE49-F238E27FC236}">
                  <a16:creationId xmlns:a16="http://schemas.microsoft.com/office/drawing/2014/main" id="{5F5A3916-C393-40DB-8E28-7E7AD8380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979"/>
              <a:ext cx="72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8" name="Text Box 141">
              <a:extLst>
                <a:ext uri="{FF2B5EF4-FFF2-40B4-BE49-F238E27FC236}">
                  <a16:creationId xmlns:a16="http://schemas.microsoft.com/office/drawing/2014/main" id="{78166030-A9AB-493C-AC2F-ED80BA458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1662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B(3,1)</a:t>
              </a:r>
            </a:p>
          </p:txBody>
        </p:sp>
      </p:grpSp>
      <p:grpSp>
        <p:nvGrpSpPr>
          <p:cNvPr id="4" name="Group 146">
            <a:extLst>
              <a:ext uri="{FF2B5EF4-FFF2-40B4-BE49-F238E27FC236}">
                <a16:creationId xmlns:a16="http://schemas.microsoft.com/office/drawing/2014/main" id="{AD9C97C4-E5AD-4396-9B10-976D75DD2531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349500"/>
            <a:ext cx="2736850" cy="1727200"/>
            <a:chOff x="3833" y="1344"/>
            <a:chExt cx="1724" cy="1088"/>
          </a:xfrm>
        </p:grpSpPr>
        <p:sp>
          <p:nvSpPr>
            <p:cNvPr id="3114" name="Rectangle 144">
              <a:extLst>
                <a:ext uri="{FF2B5EF4-FFF2-40B4-BE49-F238E27FC236}">
                  <a16:creationId xmlns:a16="http://schemas.microsoft.com/office/drawing/2014/main" id="{BCD98CFC-0823-4E94-8438-C39761C91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98"/>
              <a:ext cx="172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where (0, 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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)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is the 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rightmost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descendant leaf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of node (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).</a:t>
              </a:r>
            </a:p>
          </p:txBody>
        </p:sp>
        <p:graphicFrame>
          <p:nvGraphicFramePr>
            <p:cNvPr id="3074" name="Object 145">
              <a:extLst>
                <a:ext uri="{FF2B5EF4-FFF2-40B4-BE49-F238E27FC236}">
                  <a16:creationId xmlns:a16="http://schemas.microsoft.com/office/drawing/2014/main" id="{7428EB58-F991-49C6-9C4E-F9647135F0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1344"/>
            <a:ext cx="1180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" name="公式" r:id="rId10" imgW="1104840" imgH="431640" progId="Equation.3">
                    <p:embed/>
                  </p:oleObj>
                </mc:Choice>
                <mc:Fallback>
                  <p:oleObj name="公式" r:id="rId10" imgW="1104840" imgH="431640" progId="Equation.3">
                    <p:embed/>
                    <p:pic>
                      <p:nvPicPr>
                        <p:cNvPr id="3074" name="Object 145">
                          <a:extLst>
                            <a:ext uri="{FF2B5EF4-FFF2-40B4-BE49-F238E27FC236}">
                              <a16:creationId xmlns:a16="http://schemas.microsoft.com/office/drawing/2014/main" id="{7428EB58-F991-49C6-9C4E-F9647135F0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344"/>
                          <a:ext cx="1180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9">
            <a:extLst>
              <a:ext uri="{FF2B5EF4-FFF2-40B4-BE49-F238E27FC236}">
                <a16:creationId xmlns:a16="http://schemas.microsoft.com/office/drawing/2014/main" id="{D68E0120-8BC7-416C-81BC-06A4BD530A0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565400"/>
            <a:ext cx="1362075" cy="576263"/>
            <a:chOff x="2064" y="1616"/>
            <a:chExt cx="858" cy="363"/>
          </a:xfrm>
        </p:grpSpPr>
        <p:sp>
          <p:nvSpPr>
            <p:cNvPr id="3112" name="Oval 147">
              <a:extLst>
                <a:ext uri="{FF2B5EF4-FFF2-40B4-BE49-F238E27FC236}">
                  <a16:creationId xmlns:a16="http://schemas.microsoft.com/office/drawing/2014/main" id="{BB28D401-101D-44EB-8B10-707D9137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16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3113" name="Rectangle 148">
              <a:extLst>
                <a:ext uri="{FF2B5EF4-FFF2-40B4-BE49-F238E27FC236}">
                  <a16:creationId xmlns:a16="http://schemas.microsoft.com/office/drawing/2014/main" id="{A7187FC4-29AD-4E19-8A1B-9B9128F81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661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C(3,1)</a:t>
              </a:r>
            </a:p>
          </p:txBody>
        </p:sp>
      </p:grpSp>
      <p:sp>
        <p:nvSpPr>
          <p:cNvPr id="170135" name="Oval 151">
            <a:extLst>
              <a:ext uri="{FF2B5EF4-FFF2-40B4-BE49-F238E27FC236}">
                <a16:creationId xmlns:a16="http://schemas.microsoft.com/office/drawing/2014/main" id="{1E8A8054-8213-47E9-ACC5-8DCCBAF5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57788"/>
            <a:ext cx="574675" cy="576262"/>
          </a:xfrm>
          <a:prstGeom prst="ellipse">
            <a:avLst/>
          </a:prstGeom>
          <a:solidFill>
            <a:srgbClr val="FF0000">
              <a:alpha val="38039"/>
            </a:srgb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140" name="Oval 156">
            <a:extLst>
              <a:ext uri="{FF2B5EF4-FFF2-40B4-BE49-F238E27FC236}">
                <a16:creationId xmlns:a16="http://schemas.microsoft.com/office/drawing/2014/main" id="{B6DC3CF0-CCD0-48C5-987E-0C93DB63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157788"/>
            <a:ext cx="574675" cy="576262"/>
          </a:xfrm>
          <a:prstGeom prst="ellipse">
            <a:avLst/>
          </a:prstGeom>
          <a:solidFill>
            <a:srgbClr val="FF0000">
              <a:alpha val="38039"/>
            </a:srgb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141" name="TextBox 18">
            <a:extLst>
              <a:ext uri="{FF2B5EF4-FFF2-40B4-BE49-F238E27FC236}">
                <a16:creationId xmlns:a16="http://schemas.microsoft.com/office/drawing/2014/main" id="{16532D7F-D405-40E9-8DE4-8D1BB07A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365625"/>
            <a:ext cx="2160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 i==1 )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C(h, i) := B(h, i)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161">
            <a:extLst>
              <a:ext uri="{FF2B5EF4-FFF2-40B4-BE49-F238E27FC236}">
                <a16:creationId xmlns:a16="http://schemas.microsoft.com/office/drawing/2014/main" id="{EE445DFD-7610-427C-9178-43696143B1C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429000"/>
            <a:ext cx="1362075" cy="576263"/>
            <a:chOff x="2064" y="1616"/>
            <a:chExt cx="858" cy="363"/>
          </a:xfrm>
        </p:grpSpPr>
        <p:sp>
          <p:nvSpPr>
            <p:cNvPr id="3110" name="Oval 162">
              <a:extLst>
                <a:ext uri="{FF2B5EF4-FFF2-40B4-BE49-F238E27FC236}">
                  <a16:creationId xmlns:a16="http://schemas.microsoft.com/office/drawing/2014/main" id="{50B4E9BB-638F-46B6-9955-CD689D04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16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111" name="Rectangle 163">
              <a:extLst>
                <a:ext uri="{FF2B5EF4-FFF2-40B4-BE49-F238E27FC236}">
                  <a16:creationId xmlns:a16="http://schemas.microsoft.com/office/drawing/2014/main" id="{C7351D07-3FF6-416A-A353-2A662AFD6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661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C(2,1)</a:t>
              </a:r>
            </a:p>
          </p:txBody>
        </p:sp>
      </p:grpSp>
      <p:grpSp>
        <p:nvGrpSpPr>
          <p:cNvPr id="7" name="Group 164">
            <a:extLst>
              <a:ext uri="{FF2B5EF4-FFF2-40B4-BE49-F238E27FC236}">
                <a16:creationId xmlns:a16="http://schemas.microsoft.com/office/drawing/2014/main" id="{C6D149A3-BDDF-44C9-A683-76AEF870A9E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429000"/>
            <a:ext cx="1362075" cy="576263"/>
            <a:chOff x="2064" y="1616"/>
            <a:chExt cx="858" cy="363"/>
          </a:xfrm>
        </p:grpSpPr>
        <p:sp>
          <p:nvSpPr>
            <p:cNvPr id="3108" name="Oval 165">
              <a:extLst>
                <a:ext uri="{FF2B5EF4-FFF2-40B4-BE49-F238E27FC236}">
                  <a16:creationId xmlns:a16="http://schemas.microsoft.com/office/drawing/2014/main" id="{21F16DEB-95CC-4682-81C4-3D0ED387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16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3109" name="Rectangle 166">
              <a:extLst>
                <a:ext uri="{FF2B5EF4-FFF2-40B4-BE49-F238E27FC236}">
                  <a16:creationId xmlns:a16="http://schemas.microsoft.com/office/drawing/2014/main" id="{331D4501-8867-4D96-88B6-2FEAF8FF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661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C(2,2)</a:t>
              </a:r>
            </a:p>
          </p:txBody>
        </p:sp>
      </p:grpSp>
      <p:grpSp>
        <p:nvGrpSpPr>
          <p:cNvPr id="8" name="Group 170">
            <a:extLst>
              <a:ext uri="{FF2B5EF4-FFF2-40B4-BE49-F238E27FC236}">
                <a16:creationId xmlns:a16="http://schemas.microsoft.com/office/drawing/2014/main" id="{42EEEDE7-3324-4624-8153-4AA37ADC269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998913"/>
            <a:ext cx="1003300" cy="869950"/>
            <a:chOff x="1655" y="2519"/>
            <a:chExt cx="632" cy="548"/>
          </a:xfrm>
        </p:grpSpPr>
        <p:sp>
          <p:nvSpPr>
            <p:cNvPr id="3106" name="Oval 168">
              <a:extLst>
                <a:ext uri="{FF2B5EF4-FFF2-40B4-BE49-F238E27FC236}">
                  <a16:creationId xmlns:a16="http://schemas.microsoft.com/office/drawing/2014/main" id="{6A538B4B-F580-49CD-9A43-79537C140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704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107" name="Rectangle 169">
              <a:extLst>
                <a:ext uri="{FF2B5EF4-FFF2-40B4-BE49-F238E27FC236}">
                  <a16:creationId xmlns:a16="http://schemas.microsoft.com/office/drawing/2014/main" id="{9121C58C-0C72-4AA7-9CCC-9DDA5437D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519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C(1,2)</a:t>
              </a:r>
            </a:p>
          </p:txBody>
        </p:sp>
      </p:grpSp>
      <p:grpSp>
        <p:nvGrpSpPr>
          <p:cNvPr id="9" name="Group 171">
            <a:extLst>
              <a:ext uri="{FF2B5EF4-FFF2-40B4-BE49-F238E27FC236}">
                <a16:creationId xmlns:a16="http://schemas.microsoft.com/office/drawing/2014/main" id="{E71AB81A-8EB4-4D6C-AC79-BC4D5B83BF3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005263"/>
            <a:ext cx="1003300" cy="869950"/>
            <a:chOff x="1655" y="2519"/>
            <a:chExt cx="632" cy="548"/>
          </a:xfrm>
        </p:grpSpPr>
        <p:sp>
          <p:nvSpPr>
            <p:cNvPr id="3104" name="Oval 172">
              <a:extLst>
                <a:ext uri="{FF2B5EF4-FFF2-40B4-BE49-F238E27FC236}">
                  <a16:creationId xmlns:a16="http://schemas.microsoft.com/office/drawing/2014/main" id="{FE12D14B-DB18-4A4F-8956-4248ADC8A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704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</a:p>
          </p:txBody>
        </p:sp>
        <p:sp>
          <p:nvSpPr>
            <p:cNvPr id="3105" name="Rectangle 173">
              <a:extLst>
                <a:ext uri="{FF2B5EF4-FFF2-40B4-BE49-F238E27FC236}">
                  <a16:creationId xmlns:a16="http://schemas.microsoft.com/office/drawing/2014/main" id="{A662F7C2-DA52-46F1-8441-1E9CA6EE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519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C(1,4)</a:t>
              </a:r>
            </a:p>
          </p:txBody>
        </p:sp>
      </p:grpSp>
      <p:sp>
        <p:nvSpPr>
          <p:cNvPr id="170158" name="TextBox 18">
            <a:extLst>
              <a:ext uri="{FF2B5EF4-FFF2-40B4-BE49-F238E27FC236}">
                <a16:creationId xmlns:a16="http://schemas.microsoft.com/office/drawing/2014/main" id="{DF9E2385-DD6E-4D1A-8915-74D6D1FC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021263"/>
            <a:ext cx="2555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 i%2 == 0 )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C(h, i) := C(h+1, i/2)</a:t>
            </a:r>
          </a:p>
        </p:txBody>
      </p:sp>
      <p:grpSp>
        <p:nvGrpSpPr>
          <p:cNvPr id="10" name="Group 178">
            <a:extLst>
              <a:ext uri="{FF2B5EF4-FFF2-40B4-BE49-F238E27FC236}">
                <a16:creationId xmlns:a16="http://schemas.microsoft.com/office/drawing/2014/main" id="{E0CF7D18-3A8E-4AB7-8EF6-4CDA3DC6816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005263"/>
            <a:ext cx="933450" cy="869950"/>
            <a:chOff x="2336" y="2523"/>
            <a:chExt cx="588" cy="548"/>
          </a:xfrm>
        </p:grpSpPr>
        <p:sp>
          <p:nvSpPr>
            <p:cNvPr id="3102" name="Oval 176">
              <a:extLst>
                <a:ext uri="{FF2B5EF4-FFF2-40B4-BE49-F238E27FC236}">
                  <a16:creationId xmlns:a16="http://schemas.microsoft.com/office/drawing/2014/main" id="{B6DBD3DF-1614-404B-8912-733EEA9F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08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3103" name="Rectangle 177">
              <a:extLst>
                <a:ext uri="{FF2B5EF4-FFF2-40B4-BE49-F238E27FC236}">
                  <a16:creationId xmlns:a16="http://schemas.microsoft.com/office/drawing/2014/main" id="{030BE5D4-FE52-4CE1-9C16-29360C2B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523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C(1,3)</a:t>
              </a:r>
            </a:p>
          </p:txBody>
        </p:sp>
      </p:grpSp>
      <p:sp>
        <p:nvSpPr>
          <p:cNvPr id="170163" name="Rectangle 179">
            <a:extLst>
              <a:ext uri="{FF2B5EF4-FFF2-40B4-BE49-F238E27FC236}">
                <a16:creationId xmlns:a16="http://schemas.microsoft.com/office/drawing/2014/main" id="{7240A7A6-DCED-4B51-98CD-8B436BE7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092825"/>
            <a:ext cx="612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pt-BR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(i%2 == 1 &amp;&amp; i != 1)  C(h, i) := C(h+1, (i-1)/2) + B(h, i)</a:t>
            </a:r>
          </a:p>
        </p:txBody>
      </p:sp>
      <p:grpSp>
        <p:nvGrpSpPr>
          <p:cNvPr id="11" name="Group 182">
            <a:extLst>
              <a:ext uri="{FF2B5EF4-FFF2-40B4-BE49-F238E27FC236}">
                <a16:creationId xmlns:a16="http://schemas.microsoft.com/office/drawing/2014/main" id="{6675E809-42E4-494D-BF74-5BC65B743FE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636838"/>
            <a:ext cx="503238" cy="3097212"/>
            <a:chOff x="249" y="1661"/>
            <a:chExt cx="317" cy="1951"/>
          </a:xfrm>
        </p:grpSpPr>
        <p:sp>
          <p:nvSpPr>
            <p:cNvPr id="3100" name="Line 180">
              <a:extLst>
                <a:ext uri="{FF2B5EF4-FFF2-40B4-BE49-F238E27FC236}">
                  <a16:creationId xmlns:a16="http://schemas.microsoft.com/office/drawing/2014/main" id="{9EB8726A-682E-4C45-914C-5AD34FCAA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" y="1661"/>
              <a:ext cx="0" cy="19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1" name="Text Box 181">
              <a:extLst>
                <a:ext uri="{FF2B5EF4-FFF2-40B4-BE49-F238E27FC236}">
                  <a16:creationId xmlns:a16="http://schemas.microsoft.com/office/drawing/2014/main" id="{ACF03659-E160-4F3F-92A8-7B61DB524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706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12" name="Group 185">
            <a:extLst>
              <a:ext uri="{FF2B5EF4-FFF2-40B4-BE49-F238E27FC236}">
                <a16:creationId xmlns:a16="http://schemas.microsoft.com/office/drawing/2014/main" id="{3E33813C-0A3E-4B89-9921-3293867925D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636838"/>
            <a:ext cx="409575" cy="3097212"/>
            <a:chOff x="68" y="1661"/>
            <a:chExt cx="258" cy="1951"/>
          </a:xfrm>
        </p:grpSpPr>
        <p:sp>
          <p:nvSpPr>
            <p:cNvPr id="3098" name="Line 183">
              <a:extLst>
                <a:ext uri="{FF2B5EF4-FFF2-40B4-BE49-F238E27FC236}">
                  <a16:creationId xmlns:a16="http://schemas.microsoft.com/office/drawing/2014/main" id="{D3A1B1BA-476F-477B-BD66-59490BA79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661"/>
              <a:ext cx="0" cy="19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9" name="Rectangle 184">
              <a:extLst>
                <a:ext uri="{FF2B5EF4-FFF2-40B4-BE49-F238E27FC236}">
                  <a16:creationId xmlns:a16="http://schemas.microsoft.com/office/drawing/2014/main" id="{17DF5E88-7208-4A2C-9C38-00AC7777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329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59" grpId="0"/>
      <p:bldP spid="170135" grpId="0" animBg="1"/>
      <p:bldP spid="170135" grpId="1" animBg="1"/>
      <p:bldP spid="170140" grpId="0" animBg="1"/>
      <p:bldP spid="170140" grpId="1" animBg="1"/>
      <p:bldP spid="170141" grpId="0"/>
      <p:bldP spid="170158" grpId="0"/>
      <p:bldP spid="17016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2334</Words>
  <Application>Microsoft Office PowerPoint</Application>
  <PresentationFormat>全屏显示(4:3)</PresentationFormat>
  <Paragraphs>417</Paragraphs>
  <Slides>20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Arial</vt:lpstr>
      <vt:lpstr>Cambria Math</vt:lpstr>
      <vt:lpstr>Comic Sans MS</vt:lpstr>
      <vt:lpstr>Times New Roman</vt:lpstr>
      <vt:lpstr>Wingdings</vt:lpstr>
      <vt:lpstr>默认设计模板</vt:lpstr>
      <vt:lpstr>1_默认设计模板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炜 周</cp:lastModifiedBy>
  <cp:revision>725</cp:revision>
  <dcterms:created xsi:type="dcterms:W3CDTF">2024-05-23T16:31:29Z</dcterms:created>
  <dcterms:modified xsi:type="dcterms:W3CDTF">2024-06-24T00:01:44Z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E926B9E5A9312903616F4F66CCB4E22C_42</vt:lpwstr>
  </property>
  <property fmtid="{D5CDD505-2E9C-101B-9397-08002B2CF9AE}" pid="3" name="KSOProductBuildVer">
    <vt:lpwstr>2052-6.6.1.8808</vt:lpwstr>
  </property>
</Properties>
</file>