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1" r:id="rId2"/>
    <p:sldMasterId id="2147483700" r:id="rId3"/>
    <p:sldMasterId id="2147483716" r:id="rId4"/>
    <p:sldMasterId id="2147483731" r:id="rId5"/>
    <p:sldMasterId id="2147483805" r:id="rId6"/>
    <p:sldMasterId id="2147483820" r:id="rId7"/>
    <p:sldMasterId id="2147483832" r:id="rId8"/>
    <p:sldMasterId id="2147483844" r:id="rId9"/>
    <p:sldMasterId id="2147483945" r:id="rId10"/>
  </p:sldMasterIdLst>
  <p:notesMasterIdLst>
    <p:notesMasterId r:id="rId51"/>
  </p:notesMasterIdLst>
  <p:handoutMasterIdLst>
    <p:handoutMasterId r:id="rId52"/>
  </p:handoutMasterIdLst>
  <p:sldIdLst>
    <p:sldId id="257" r:id="rId11"/>
    <p:sldId id="787" r:id="rId12"/>
    <p:sldId id="724" r:id="rId13"/>
    <p:sldId id="725" r:id="rId14"/>
    <p:sldId id="726" r:id="rId15"/>
    <p:sldId id="668" r:id="rId16"/>
    <p:sldId id="676" r:id="rId17"/>
    <p:sldId id="727" r:id="rId18"/>
    <p:sldId id="728" r:id="rId19"/>
    <p:sldId id="729" r:id="rId20"/>
    <p:sldId id="677" r:id="rId21"/>
    <p:sldId id="711" r:id="rId22"/>
    <p:sldId id="645" r:id="rId23"/>
    <p:sldId id="782" r:id="rId24"/>
    <p:sldId id="454" r:id="rId25"/>
    <p:sldId id="689" r:id="rId26"/>
    <p:sldId id="684" r:id="rId27"/>
    <p:sldId id="722" r:id="rId28"/>
    <p:sldId id="690" r:id="rId29"/>
    <p:sldId id="692" r:id="rId30"/>
    <p:sldId id="715" r:id="rId31"/>
    <p:sldId id="793" r:id="rId32"/>
    <p:sldId id="696" r:id="rId33"/>
    <p:sldId id="697" r:id="rId34"/>
    <p:sldId id="698" r:id="rId35"/>
    <p:sldId id="701" r:id="rId36"/>
    <p:sldId id="702" r:id="rId37"/>
    <p:sldId id="703" r:id="rId38"/>
    <p:sldId id="640" r:id="rId39"/>
    <p:sldId id="801" r:id="rId40"/>
    <p:sldId id="713" r:id="rId41"/>
    <p:sldId id="746" r:id="rId42"/>
    <p:sldId id="747" r:id="rId43"/>
    <p:sldId id="748" r:id="rId44"/>
    <p:sldId id="749" r:id="rId45"/>
    <p:sldId id="750" r:id="rId46"/>
    <p:sldId id="751" r:id="rId47"/>
    <p:sldId id="797" r:id="rId48"/>
    <p:sldId id="798" r:id="rId49"/>
    <p:sldId id="799" r:id="rId50"/>
  </p:sldIdLst>
  <p:sldSz cx="12192000" cy="6858000"/>
  <p:notesSz cx="7099300" cy="10234613"/>
  <p:defaultTextStyle>
    <a:defPPr>
      <a:defRPr lang="zh-CN"/>
    </a:defPPr>
    <a:lvl1pPr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1pPr>
    <a:lvl2pPr marL="4572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2pPr>
    <a:lvl3pPr marL="9144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3pPr>
    <a:lvl4pPr marL="13716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4pPr>
    <a:lvl5pPr marL="18288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5pPr>
    <a:lvl6pPr marL="2286000" algn="l" defTabSz="914400" rtl="0" eaLnBrk="1" latinLnBrk="0" hangingPunct="1">
      <a:defRPr sz="1400" kern="1200">
        <a:solidFill>
          <a:schemeClr val="tx1"/>
        </a:solidFill>
        <a:latin typeface="Arial" pitchFamily="34" charset="0"/>
        <a:ea typeface="宋体" pitchFamily="2" charset="-122"/>
        <a:cs typeface="+mn-cs"/>
      </a:defRPr>
    </a:lvl6pPr>
    <a:lvl7pPr marL="2743200" algn="l" defTabSz="914400" rtl="0" eaLnBrk="1" latinLnBrk="0" hangingPunct="1">
      <a:defRPr sz="1400" kern="1200">
        <a:solidFill>
          <a:schemeClr val="tx1"/>
        </a:solidFill>
        <a:latin typeface="Arial" pitchFamily="34" charset="0"/>
        <a:ea typeface="宋体" pitchFamily="2" charset="-122"/>
        <a:cs typeface="+mn-cs"/>
      </a:defRPr>
    </a:lvl7pPr>
    <a:lvl8pPr marL="3200400" algn="l" defTabSz="914400" rtl="0" eaLnBrk="1" latinLnBrk="0" hangingPunct="1">
      <a:defRPr sz="1400" kern="1200">
        <a:solidFill>
          <a:schemeClr val="tx1"/>
        </a:solidFill>
        <a:latin typeface="Arial" pitchFamily="34" charset="0"/>
        <a:ea typeface="宋体" pitchFamily="2" charset="-122"/>
        <a:cs typeface="+mn-cs"/>
      </a:defRPr>
    </a:lvl8pPr>
    <a:lvl9pPr marL="3657600" algn="l" defTabSz="914400" rtl="0" eaLnBrk="1" latinLnBrk="0" hangingPunct="1">
      <a:defRPr sz="14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i" initials="" lastIdx="1" clrIdx="0"/>
  <p:cmAuthor id="1" name="炜 周" initials="炜" lastIdx="5" clrIdx="1">
    <p:extLst>
      <p:ext uri="{19B8F6BF-5375-455C-9EA6-DF929625EA0E}">
        <p15:presenceInfo xmlns:p15="http://schemas.microsoft.com/office/powerpoint/2012/main" userId="9dec1bdefe3252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CC"/>
    <a:srgbClr val="A3DAFF"/>
    <a:srgbClr val="FFCCFF"/>
    <a:srgbClr val="000000"/>
    <a:srgbClr val="FF3300"/>
    <a:srgbClr val="CFDAFF"/>
    <a:srgbClr val="BBCBFF"/>
    <a:srgbClr val="A5A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8536" autoAdjust="0"/>
  </p:normalViewPr>
  <p:slideViewPr>
    <p:cSldViewPr>
      <p:cViewPr varScale="1">
        <p:scale>
          <a:sx n="68" d="100"/>
          <a:sy n="68" d="100"/>
        </p:scale>
        <p:origin x="1243"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commentAuthors" Target="commentAuthors.xml"/><Relationship Id="rId5" Type="http://schemas.openxmlformats.org/officeDocument/2006/relationships/slideMaster" Target="slideMasters/slideMaster5.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638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638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638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06354539-CE45-4EFE-B137-77E59F834F73}" type="slidenum">
              <a:rPr lang="en-US" altLang="zh-CN"/>
              <a:pPr/>
              <a:t>‹#›</a:t>
            </a:fld>
            <a:endParaRPr lang="en-US" altLang="zh-CN"/>
          </a:p>
        </p:txBody>
      </p:sp>
    </p:spTree>
    <p:extLst>
      <p:ext uri="{BB962C8B-B14F-4D97-AF65-F5344CB8AC3E}">
        <p14:creationId xmlns:p14="http://schemas.microsoft.com/office/powerpoint/2010/main" val="405771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331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33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1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331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EBADF7BA-8CF4-4F81-BE0D-0527143A71C0}" type="slidenum">
              <a:rPr lang="en-US" altLang="zh-CN"/>
              <a:pPr/>
              <a:t>‹#›</a:t>
            </a:fld>
            <a:endParaRPr lang="en-US" altLang="zh-CN"/>
          </a:p>
        </p:txBody>
      </p:sp>
    </p:spTree>
    <p:extLst>
      <p:ext uri="{BB962C8B-B14F-4D97-AF65-F5344CB8AC3E}">
        <p14:creationId xmlns:p14="http://schemas.microsoft.com/office/powerpoint/2010/main" val="2579539273"/>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 RISK-V</a:t>
            </a:r>
            <a:r>
              <a:rPr lang="zh-CN" altLang="en-US" dirty="0"/>
              <a:t>都是</a:t>
            </a:r>
            <a:r>
              <a:rPr lang="en-US" altLang="zh-CN" dirty="0"/>
              <a:t>RISC</a:t>
            </a:r>
            <a:r>
              <a:rPr lang="zh-CN" altLang="en-US" dirty="0"/>
              <a:t>精简指令集</a:t>
            </a:r>
            <a:endParaRPr lang="en-US" altLang="zh-CN" dirty="0"/>
          </a:p>
          <a:p>
            <a:r>
              <a:rPr lang="en-US" altLang="zh-CN" dirty="0"/>
              <a:t>X86</a:t>
            </a:r>
            <a:r>
              <a:rPr lang="zh-CN" altLang="en-US" dirty="0"/>
              <a:t>是</a:t>
            </a:r>
            <a:r>
              <a:rPr lang="en-US" altLang="zh-CN" dirty="0"/>
              <a:t>CISC</a:t>
            </a:r>
            <a:r>
              <a:rPr lang="zh-CN" altLang="en-US" dirty="0"/>
              <a:t>是复杂指令集</a:t>
            </a:r>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1</a:t>
            </a:fld>
            <a:endParaRPr lang="en-US" altLang="zh-CN"/>
          </a:p>
        </p:txBody>
      </p:sp>
    </p:spTree>
    <p:extLst>
      <p:ext uri="{BB962C8B-B14F-4D97-AF65-F5344CB8AC3E}">
        <p14:creationId xmlns:p14="http://schemas.microsoft.com/office/powerpoint/2010/main" val="95095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993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9F9BA73-68B4-463D-AD3D-E50B51599D28}" type="slidenum">
              <a:rPr lang="en-US" altLang="zh-CN" sz="1200" b="0" smtClean="0">
                <a:latin typeface="Arial" panose="020B0604020202020204" pitchFamily="34" charset="0"/>
                <a:ea typeface="宋体" panose="02010600030101010101" pitchFamily="2" charset="-122"/>
              </a:rPr>
              <a:pPr/>
              <a:t>11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996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679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F56389-73C5-42BC-8EBC-C7274967B6D7}" type="datetime3">
              <a:rPr lang="en-US" altLang="en-US" sz="1200" b="0">
                <a:ea typeface="宋体" panose="02010600030101010101" pitchFamily="2" charset="-122"/>
              </a:rPr>
              <a:pPr/>
              <a:t>20 June 2024</a:t>
            </a:fld>
            <a:endParaRPr lang="en-US" altLang="en-US" sz="1200" b="0">
              <a:ea typeface="宋体" panose="02010600030101010101" pitchFamily="2" charset="-122"/>
            </a:endParaRPr>
          </a:p>
        </p:txBody>
      </p:sp>
      <p:sp>
        <p:nvSpPr>
          <p:cNvPr id="1679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679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62BF77B-5CA3-4E6B-A134-C4AD9F9599AE}" type="slidenum">
              <a:rPr lang="en-US" altLang="en-US" sz="1200" b="0" smtClean="0">
                <a:ea typeface="宋体" panose="02010600030101010101" pitchFamily="2" charset="-122"/>
              </a:rPr>
              <a:pPr/>
              <a:t>12</a:t>
            </a:fld>
            <a:endParaRPr lang="en-US" altLang="en-US" sz="1200" b="0">
              <a:ea typeface="宋体" panose="02010600030101010101" pitchFamily="2" charset="-122"/>
            </a:endParaRPr>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Lb</a:t>
            </a:r>
            <a:r>
              <a:rPr lang="zh-CN" altLang="en-US" dirty="0">
                <a:latin typeface="Arial" panose="020B0604020202020204" pitchFamily="34" charset="0"/>
              </a:rPr>
              <a:t>从内存中读出一个字节，放在寄存器的最右边</a:t>
            </a:r>
            <a:r>
              <a:rPr lang="en-US" altLang="zh-CN" dirty="0">
                <a:latin typeface="Arial" panose="020B0604020202020204" pitchFamily="34" charset="0"/>
              </a:rPr>
              <a:t>8</a:t>
            </a:r>
            <a:r>
              <a:rPr lang="zh-CN" altLang="en-US" dirty="0">
                <a:latin typeface="Arial" panose="020B0604020202020204" pitchFamily="34" charset="0"/>
              </a:rPr>
              <a:t>位。</a:t>
            </a:r>
            <a:r>
              <a:rPr lang="en-US" altLang="zh-CN" dirty="0">
                <a:latin typeface="Arial" panose="020B0604020202020204" pitchFamily="34" charset="0"/>
              </a:rPr>
              <a:t>Sb</a:t>
            </a:r>
            <a:r>
              <a:rPr lang="zh-CN" altLang="en-US" dirty="0">
                <a:latin typeface="Arial" panose="020B0604020202020204" pitchFamily="34" charset="0"/>
              </a:rPr>
              <a:t>同样。</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364078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dirty="0">
                <a:latin typeface="Arial" panose="020B0604020202020204" pitchFamily="34" charset="0"/>
              </a:rPr>
              <a:t>目前应该</a:t>
            </a:r>
            <a:r>
              <a:rPr lang="en-US" altLang="zh-CN" sz="1400" dirty="0">
                <a:latin typeface="Arial" panose="020B0604020202020204" pitchFamily="34" charset="0"/>
              </a:rPr>
              <a:t>little endian</a:t>
            </a:r>
            <a:r>
              <a:rPr lang="zh-CN" altLang="en-US" sz="1400" dirty="0">
                <a:latin typeface="Arial" panose="020B0604020202020204" pitchFamily="34" charset="0"/>
              </a:rPr>
              <a:t>是主流，因为在数据类型转换的时候（尤其是指针转换）不用考虑地址问题。</a:t>
            </a:r>
            <a:endParaRPr lang="zh-CN" altLang="en-US" dirty="0">
              <a:latin typeface="Arial" panose="020B0604020202020204" pitchFamily="34" charset="0"/>
            </a:endParaRPr>
          </a:p>
        </p:txBody>
      </p:sp>
      <p:sp>
        <p:nvSpPr>
          <p:cNvPr id="3994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B4C16F-6115-4EDA-91D0-70BE611A00F2}" type="slidenum">
              <a:rPr lang="en-US" altLang="zh-CN" sz="1200" b="0" smtClean="0">
                <a:latin typeface="Arial" panose="020B0604020202020204" pitchFamily="34" charset="0"/>
                <a:ea typeface="宋体" panose="02010600030101010101" pitchFamily="2" charset="-122"/>
              </a:rPr>
              <a:pPr/>
              <a:t>13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81863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38C771BA-FADE-426D-B0E2-69A5EBBCB91E}" type="slidenum">
              <a:rPr lang="en-US" altLang="zh-CN"/>
              <a:pPr/>
              <a:t>14</a:t>
            </a:fld>
            <a:endParaRPr lang="en-US" altLang="zh-CN"/>
          </a:p>
        </p:txBody>
      </p:sp>
      <p:sp>
        <p:nvSpPr>
          <p:cNvPr id="320514" name="Rectangle 2"/>
          <p:cNvSpPr>
            <a:spLocks noGrp="1" noRot="1" noChangeAspect="1" noChangeArrowheads="1" noTextEdit="1"/>
          </p:cNvSpPr>
          <p:nvPr>
            <p:ph type="sldImg"/>
          </p:nvPr>
        </p:nvSpPr>
        <p:spPr>
          <a:xfrm>
            <a:off x="139700" y="768350"/>
            <a:ext cx="6819900" cy="3836988"/>
          </a:xfrm>
          <a:ln/>
        </p:spPr>
      </p:sp>
      <p:sp>
        <p:nvSpPr>
          <p:cNvPr id="320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7190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101600" y="750888"/>
            <a:ext cx="6594475" cy="3709987"/>
          </a:xfrm>
          <a:ln/>
        </p:spPr>
      </p:sp>
      <p:sp>
        <p:nvSpPr>
          <p:cNvPr id="122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Tree>
    <p:extLst>
      <p:ext uri="{BB962C8B-B14F-4D97-AF65-F5344CB8AC3E}">
        <p14:creationId xmlns:p14="http://schemas.microsoft.com/office/powerpoint/2010/main" val="97836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1264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785A56-17E6-4540-902C-0230A370C0A6}" type="datetime3">
              <a:rPr lang="en-US" altLang="en-US" sz="1200" b="0">
                <a:ea typeface="宋体" panose="02010600030101010101" pitchFamily="2" charset="-122"/>
              </a:rPr>
              <a:pPr/>
              <a:t>20 June 2024</a:t>
            </a:fld>
            <a:endParaRPr lang="en-US" altLang="en-US" sz="1200" b="0">
              <a:ea typeface="宋体" panose="02010600030101010101" pitchFamily="2" charset="-122"/>
            </a:endParaRPr>
          </a:p>
        </p:txBody>
      </p:sp>
      <p:sp>
        <p:nvSpPr>
          <p:cNvPr id="11264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126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65EE367-3531-4C8D-94D5-835BC34BF3A9}" type="slidenum">
              <a:rPr lang="en-US" altLang="en-US" sz="1200" b="0" smtClean="0">
                <a:ea typeface="宋体" panose="02010600030101010101" pitchFamily="2" charset="-122"/>
              </a:rPr>
              <a:pPr/>
              <a:t>17</a:t>
            </a:fld>
            <a:endParaRPr lang="en-US" altLang="en-US" sz="1200" b="0">
              <a:ea typeface="宋体" panose="02010600030101010101" pitchFamily="2" charset="-122"/>
            </a:endParaRP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无条件跳转： </a:t>
            </a:r>
            <a:r>
              <a:rPr lang="en-US" altLang="zh-CN" dirty="0" err="1">
                <a:latin typeface="Arial" panose="020B0604020202020204" pitchFamily="34" charset="0"/>
              </a:rPr>
              <a:t>jal</a:t>
            </a:r>
            <a:r>
              <a:rPr lang="en-US" altLang="zh-CN" dirty="0">
                <a:latin typeface="Arial" panose="020B0604020202020204" pitchFamily="34" charset="0"/>
              </a:rPr>
              <a:t> x1, Label</a:t>
            </a:r>
            <a:r>
              <a:rPr lang="zh-CN" altLang="en-US" dirty="0">
                <a:latin typeface="Arial" panose="020B0604020202020204" pitchFamily="34" charset="0"/>
              </a:rPr>
              <a:t>，因为</a:t>
            </a:r>
            <a:r>
              <a:rPr lang="en-US" altLang="zh-CN" dirty="0">
                <a:latin typeface="Arial" panose="020B0604020202020204" pitchFamily="34" charset="0"/>
              </a:rPr>
              <a:t>x1</a:t>
            </a:r>
            <a:r>
              <a:rPr lang="zh-CN" altLang="en-US" dirty="0">
                <a:latin typeface="Arial" panose="020B0604020202020204" pitchFamily="34" charset="0"/>
              </a:rPr>
              <a:t>硬连线到</a:t>
            </a:r>
            <a:r>
              <a:rPr lang="en-US" altLang="zh-CN" dirty="0">
                <a:latin typeface="Arial" panose="020B0604020202020204" pitchFamily="34" charset="0"/>
              </a:rPr>
              <a:t>0</a:t>
            </a:r>
            <a:r>
              <a:rPr lang="zh-CN" altLang="en-US" dirty="0">
                <a:latin typeface="Arial" panose="020B0604020202020204" pitchFamily="34" charset="0"/>
              </a:rPr>
              <a:t>，效果等同于丢弃返回地址</a:t>
            </a:r>
            <a:endParaRPr lang="en-AU" altLang="en-US" dirty="0">
              <a:latin typeface="Arial" panose="020B0604020202020204" pitchFamily="34" charset="0"/>
            </a:endParaRPr>
          </a:p>
        </p:txBody>
      </p:sp>
    </p:spTree>
    <p:extLst>
      <p:ext uri="{BB962C8B-B14F-4D97-AF65-F5344CB8AC3E}">
        <p14:creationId xmlns:p14="http://schemas.microsoft.com/office/powerpoint/2010/main" val="910039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457200">
              <a:buFontTx/>
              <a:buAutoNum type="arabicPeriod"/>
              <a:defRPr/>
            </a:pPr>
            <a:r>
              <a:rPr lang="zh-CN" altLang="en-US" sz="2400" dirty="0">
                <a:latin typeface="Arial" panose="020B0604020202020204" pitchFamily="34" charset="0"/>
              </a:rPr>
              <a:t>立即数寻址：操作数是指令本身的常量</a:t>
            </a:r>
            <a:endParaRPr lang="en-US" altLang="zh-CN" sz="2400" dirty="0">
              <a:latin typeface="Arial" panose="020B0604020202020204" pitchFamily="34" charset="0"/>
            </a:endParaRPr>
          </a:p>
          <a:p>
            <a:pPr lvl="1" indent="-457200">
              <a:buFontTx/>
              <a:buAutoNum type="arabicPeriod"/>
              <a:defRPr/>
            </a:pPr>
            <a:r>
              <a:rPr lang="zh-CN" altLang="en-US" sz="2400" dirty="0">
                <a:latin typeface="Arial" panose="020B0604020202020204" pitchFamily="34" charset="0"/>
              </a:rPr>
              <a:t>寄存器寻址：操作数在寄存器中</a:t>
            </a:r>
          </a:p>
          <a:p>
            <a:pPr lvl="1" indent="-457200">
              <a:buFontTx/>
              <a:buAutoNum type="arabicPeriod"/>
              <a:defRPr/>
            </a:pPr>
            <a:r>
              <a:rPr lang="zh-CN" altLang="en-US" sz="2400" dirty="0">
                <a:latin typeface="Arial" panose="020B0604020202020204" pitchFamily="34" charset="0"/>
              </a:rPr>
              <a:t>基址寻址：操作数在内存中，其地址是寄存器和指令中的常量（字节）之和</a:t>
            </a:r>
            <a:endParaRPr lang="en-US" altLang="zh-CN" sz="2400" dirty="0">
              <a:latin typeface="Arial" panose="020B0604020202020204" pitchFamily="34" charset="0"/>
            </a:endParaRPr>
          </a:p>
          <a:p>
            <a:pPr lvl="1" indent="-457200">
              <a:buFontTx/>
              <a:buAutoNum type="arabicPeriod"/>
              <a:defRPr/>
            </a:pPr>
            <a:endParaRPr lang="en-US" altLang="zh-CN" sz="2400" dirty="0">
              <a:latin typeface="Arial" panose="020B0604020202020204" pitchFamily="34" charset="0"/>
            </a:endParaRPr>
          </a:p>
          <a:p>
            <a:pPr marL="0" lvl="1" indent="0">
              <a:buFontTx/>
              <a:buNone/>
              <a:defRPr/>
            </a:pPr>
            <a:r>
              <a:rPr lang="zh-CN" altLang="en-US" sz="2400" dirty="0">
                <a:latin typeface="Arial" panose="020B0604020202020204" pitchFamily="34" charset="0"/>
              </a:rPr>
              <a:t>他设定就是这样因为一条指令宽度不是</a:t>
            </a:r>
            <a:r>
              <a:rPr lang="en-US" altLang="zh-CN" sz="2400" dirty="0">
                <a:latin typeface="Arial" panose="020B0604020202020204" pitchFamily="34" charset="0"/>
              </a:rPr>
              <a:t>1</a:t>
            </a:r>
            <a:r>
              <a:rPr lang="zh-CN" altLang="en-US" sz="2400" dirty="0">
                <a:latin typeface="Arial" panose="020B0604020202020204" pitchFamily="34" charset="0"/>
              </a:rPr>
              <a:t>，所以你跳</a:t>
            </a:r>
            <a:r>
              <a:rPr lang="en-US" altLang="zh-CN" sz="2400" dirty="0">
                <a:latin typeface="Arial" panose="020B0604020202020204" pitchFamily="34" charset="0"/>
              </a:rPr>
              <a:t>1</a:t>
            </a:r>
            <a:r>
              <a:rPr lang="zh-CN" altLang="en-US" sz="2400" dirty="0">
                <a:latin typeface="Arial" panose="020B0604020202020204" pitchFamily="34" charset="0"/>
              </a:rPr>
              <a:t>没用，所以就乘</a:t>
            </a:r>
            <a:r>
              <a:rPr lang="en-US" altLang="zh-CN" sz="2400" dirty="0">
                <a:latin typeface="Arial" panose="020B0604020202020204" pitchFamily="34" charset="0"/>
              </a:rPr>
              <a:t>2</a:t>
            </a:r>
            <a:r>
              <a:rPr lang="zh-CN" altLang="en-US" sz="2400" dirty="0">
                <a:latin typeface="Arial" panose="020B0604020202020204" pitchFamily="34" charset="0"/>
              </a:rPr>
              <a:t>了</a:t>
            </a:r>
            <a:endParaRPr lang="en-US" altLang="zh-CN" sz="2400" dirty="0">
              <a:latin typeface="Arial" panose="020B0604020202020204" pitchFamily="34" charset="0"/>
            </a:endParaRPr>
          </a:p>
        </p:txBody>
      </p:sp>
      <p:sp>
        <p:nvSpPr>
          <p:cNvPr id="1904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6ECBE82-74FE-46A6-8357-0C4B8D8DE416}" type="slidenum">
              <a:rPr lang="en-US" altLang="zh-CN" sz="1200" b="0" smtClean="0">
                <a:latin typeface="Arial" panose="020B0604020202020204" pitchFamily="34" charset="0"/>
                <a:ea typeface="宋体" panose="02010600030101010101" pitchFamily="2" charset="-122"/>
              </a:rPr>
              <a:pPr/>
              <a:t>18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68036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249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BBBD2A5-9DF6-4E6F-8B1F-EF7F83DE95A0}" type="slidenum">
              <a:rPr lang="en-US" altLang="zh-CN" sz="1200" b="0" smtClean="0">
                <a:latin typeface="Arial" panose="020B0604020202020204" pitchFamily="34" charset="0"/>
                <a:ea typeface="宋体" panose="02010600030101010101" pitchFamily="2" charset="-122"/>
              </a:rPr>
              <a:pPr/>
              <a:t>19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7982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290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48D1141-8DC1-4D5A-B3BF-219827B096D8}" type="slidenum">
              <a:rPr lang="en-US" altLang="zh-CN" sz="1200" b="0" smtClean="0">
                <a:latin typeface="Arial" panose="020B0604020202020204" pitchFamily="34" charset="0"/>
                <a:ea typeface="宋体" panose="02010600030101010101" pitchFamily="2" charset="-122"/>
              </a:rPr>
              <a:pPr/>
              <a:t>20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4758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382DAF-2D4D-4F3F-9CBB-F11C685BD44C}" type="slidenum">
              <a:rPr lang="en-US" altLang="zh-CN" smtClean="0">
                <a:ea typeface="Arial Unicode MS" panose="020B0604020202020204" pitchFamily="34" charset="-122"/>
              </a:rPr>
              <a:pPr>
                <a:spcBef>
                  <a:spcPct val="0"/>
                </a:spcBef>
              </a:pPr>
              <a:t>21</a:t>
            </a:fld>
            <a:endParaRPr lang="en-US" altLang="zh-CN">
              <a:ea typeface="Arial Unicode MS" panose="020B0604020202020204" pitchFamily="34" charset="-122"/>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Arial" panose="020B0604020202020204" pitchFamily="34" charset="0"/>
              </a:rPr>
              <a:t>用</a:t>
            </a:r>
            <a:r>
              <a:rPr lang="en-US" altLang="zh-CN" dirty="0" err="1">
                <a:latin typeface="Arial" panose="020B0604020202020204" pitchFamily="34" charset="0"/>
              </a:rPr>
              <a:t>addi</a:t>
            </a:r>
            <a:r>
              <a:rPr lang="en-US" altLang="zh-CN" dirty="0">
                <a:latin typeface="Arial" panose="020B0604020202020204" pitchFamily="34" charset="0"/>
              </a:rPr>
              <a:t>, </a:t>
            </a:r>
            <a:r>
              <a:rPr lang="zh-CN" altLang="en-US" dirty="0">
                <a:latin typeface="Arial" panose="020B0604020202020204" pitchFamily="34" charset="0"/>
              </a:rPr>
              <a:t>把</a:t>
            </a:r>
            <a:r>
              <a:rPr lang="en-US" altLang="zh-CN" dirty="0">
                <a:latin typeface="Arial" panose="020B0604020202020204" pitchFamily="34" charset="0"/>
              </a:rPr>
              <a:t>16</a:t>
            </a:r>
            <a:r>
              <a:rPr lang="zh-CN" altLang="en-US" dirty="0">
                <a:latin typeface="Arial" panose="020B0604020202020204" pitchFamily="34" charset="0"/>
              </a:rPr>
              <a:t>位立即数按照有符号数拓展，所以最高位是</a:t>
            </a:r>
            <a:r>
              <a:rPr lang="en-US" altLang="zh-CN" dirty="0">
                <a:latin typeface="Arial" panose="020B0604020202020204" pitchFamily="34" charset="0"/>
              </a:rPr>
              <a:t>0</a:t>
            </a:r>
            <a:r>
              <a:rPr lang="zh-CN" altLang="en-US" dirty="0">
                <a:latin typeface="Arial" panose="020B0604020202020204" pitchFamily="34" charset="0"/>
              </a:rPr>
              <a:t>没有问题，最高位是</a:t>
            </a:r>
            <a:r>
              <a:rPr lang="en-US" altLang="zh-CN" dirty="0">
                <a:latin typeface="Arial" panose="020B0604020202020204" pitchFamily="34" charset="0"/>
              </a:rPr>
              <a:t>1</a:t>
            </a:r>
            <a:r>
              <a:rPr lang="zh-CN" altLang="en-US" dirty="0">
                <a:latin typeface="Arial" panose="020B0604020202020204" pitchFamily="34" charset="0"/>
              </a:rPr>
              <a:t>就不对了，用</a:t>
            </a:r>
            <a:r>
              <a:rPr lang="en-US" altLang="zh-CN" dirty="0" err="1">
                <a:latin typeface="Arial" panose="020B0604020202020204" pitchFamily="34" charset="0"/>
              </a:rPr>
              <a:t>ori</a:t>
            </a:r>
            <a:r>
              <a:rPr lang="en-US" altLang="zh-CN" dirty="0">
                <a:latin typeface="Arial" panose="020B0604020202020204" pitchFamily="34" charset="0"/>
              </a:rPr>
              <a:t> </a:t>
            </a:r>
            <a:r>
              <a:rPr lang="zh-CN" altLang="en-US" dirty="0">
                <a:latin typeface="Arial" panose="020B0604020202020204" pitchFamily="34" charset="0"/>
              </a:rPr>
              <a:t>没有这个问题</a:t>
            </a:r>
            <a:r>
              <a:rPr lang="en-US" altLang="zh-CN" dirty="0">
                <a:latin typeface="Arial" panose="020B0604020202020204" pitchFamily="34" charset="0"/>
              </a:rPr>
              <a:t>, </a:t>
            </a:r>
            <a:r>
              <a:rPr lang="zh-CN" altLang="en-US" dirty="0">
                <a:latin typeface="Arial" panose="020B0604020202020204" pitchFamily="34" charset="0"/>
              </a:rPr>
              <a:t>或者先用</a:t>
            </a:r>
            <a:r>
              <a:rPr lang="en-US" altLang="zh-CN" dirty="0" err="1">
                <a:latin typeface="Arial" panose="020B0604020202020204" pitchFamily="34" charset="0"/>
              </a:rPr>
              <a:t>lui</a:t>
            </a:r>
            <a:r>
              <a:rPr lang="en-US" altLang="zh-CN" dirty="0">
                <a:latin typeface="Arial" panose="020B0604020202020204" pitchFamily="34" charset="0"/>
              </a:rPr>
              <a:t> </a:t>
            </a:r>
            <a:r>
              <a:rPr lang="zh-CN" altLang="en-US" dirty="0">
                <a:latin typeface="Arial" panose="020B0604020202020204" pitchFamily="34" charset="0"/>
              </a:rPr>
              <a:t>在第</a:t>
            </a:r>
            <a:r>
              <a:rPr lang="en-US" altLang="zh-CN" dirty="0">
                <a:latin typeface="Arial" panose="020B0604020202020204" pitchFamily="34" charset="0"/>
              </a:rPr>
              <a:t>12</a:t>
            </a:r>
            <a:r>
              <a:rPr lang="zh-CN" altLang="en-US" dirty="0">
                <a:latin typeface="Arial" panose="020B0604020202020204" pitchFamily="34" charset="0"/>
              </a:rPr>
              <a:t>位添加</a:t>
            </a:r>
            <a:r>
              <a:rPr lang="en-US" altLang="zh-CN" dirty="0">
                <a:latin typeface="Arial" panose="020B0604020202020204" pitchFamily="34" charset="0"/>
              </a:rPr>
              <a:t>1</a:t>
            </a:r>
            <a:r>
              <a:rPr lang="zh-CN" altLang="en-US" dirty="0">
                <a:latin typeface="Arial" panose="020B0604020202020204" pitchFamily="34" charset="0"/>
              </a:rPr>
              <a:t>，然后再用</a:t>
            </a:r>
            <a:r>
              <a:rPr lang="en-US" altLang="zh-CN" dirty="0" err="1">
                <a:latin typeface="Arial" panose="020B0604020202020204" pitchFamily="34" charset="0"/>
              </a:rPr>
              <a:t>addi</a:t>
            </a:r>
            <a:r>
              <a:rPr lang="zh-CN" altLang="en-US" dirty="0">
                <a:latin typeface="Arial" panose="020B0604020202020204" pitchFamily="34" charset="0"/>
              </a:rPr>
              <a:t>加上低</a:t>
            </a:r>
            <a:r>
              <a:rPr lang="en-US" altLang="zh-CN" dirty="0">
                <a:latin typeface="Arial" panose="020B0604020202020204" pitchFamily="34" charset="0"/>
              </a:rPr>
              <a:t>16</a:t>
            </a:r>
            <a:r>
              <a:rPr lang="zh-CN" altLang="en-US" dirty="0">
                <a:latin typeface="Arial" panose="020B0604020202020204" pitchFamily="34" charset="0"/>
              </a:rPr>
              <a:t>位。</a:t>
            </a:r>
          </a:p>
        </p:txBody>
      </p:sp>
    </p:spTree>
    <p:extLst>
      <p:ext uri="{BB962C8B-B14F-4D97-AF65-F5344CB8AC3E}">
        <p14:creationId xmlns:p14="http://schemas.microsoft.com/office/powerpoint/2010/main" val="7265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45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F293A61-77F7-49D3-AC91-10A49D7A0D59}" type="slidenum">
              <a:rPr lang="en-US" altLang="zh-CN" sz="1200" b="0" smtClean="0">
                <a:latin typeface="Arial" panose="020B0604020202020204" pitchFamily="34" charset="0"/>
                <a:ea typeface="宋体" panose="02010600030101010101" pitchFamily="2" charset="-122"/>
              </a:rPr>
              <a:pPr/>
              <a:t>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23572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zh-CN" altLang="en-US" dirty="0">
              <a:latin typeface="Arial" panose="020B0604020202020204" pitchFamily="34" charset="0"/>
            </a:endParaRPr>
          </a:p>
        </p:txBody>
      </p:sp>
      <p:sp>
        <p:nvSpPr>
          <p:cNvPr id="1372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188845D-1856-4AE6-97A9-962536158BB5}" type="slidenum">
              <a:rPr lang="en-US" altLang="zh-CN" sz="1200" b="0" smtClean="0">
                <a:latin typeface="Arial" panose="020B0604020202020204" pitchFamily="34" charset="0"/>
                <a:ea typeface="宋体" panose="02010600030101010101" pitchFamily="2" charset="-122"/>
              </a:rPr>
              <a:pPr/>
              <a:t>23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5741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926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AB00864-2620-414D-9DAB-2DFBADCCCA98}" type="datetime3">
              <a:rPr lang="en-US" altLang="en-US" sz="1200" b="0">
                <a:ea typeface="宋体" panose="02010600030101010101" pitchFamily="2" charset="-122"/>
              </a:rPr>
              <a:pPr/>
              <a:t>20 June 2024</a:t>
            </a:fld>
            <a:endParaRPr lang="en-US" altLang="en-US" sz="1200" b="0">
              <a:ea typeface="宋体" panose="02010600030101010101" pitchFamily="2" charset="-122"/>
            </a:endParaRPr>
          </a:p>
        </p:txBody>
      </p:sp>
      <p:sp>
        <p:nvSpPr>
          <p:cNvPr id="13926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392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EBC24A-2438-4DF5-9D4E-80BE70DBB99B}" type="slidenum">
              <a:rPr lang="en-US" altLang="en-US" sz="1200" b="0" smtClean="0">
                <a:ea typeface="宋体" panose="02010600030101010101" pitchFamily="2" charset="-122"/>
              </a:rPr>
              <a:pPr/>
              <a:t>24</a:t>
            </a:fld>
            <a:endParaRPr lang="en-US" altLang="en-US" sz="1200" b="0">
              <a:ea typeface="宋体" panose="02010600030101010101" pitchFamily="2" charset="-122"/>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4</a:t>
            </a:r>
            <a:r>
              <a:rPr lang="zh-CN" altLang="en-US" dirty="0">
                <a:latin typeface="Arial" panose="020B0604020202020204" pitchFamily="34" charset="0"/>
              </a:rPr>
              <a:t>个参数所在的寄存器不用保存，过程体还需要两个临时寄存器，因此，需要保存</a:t>
            </a:r>
            <a:r>
              <a:rPr lang="en-US" altLang="zh-CN" dirty="0">
                <a:latin typeface="Arial" panose="020B0604020202020204" pitchFamily="34" charset="0"/>
              </a:rPr>
              <a:t>3</a:t>
            </a:r>
            <a:r>
              <a:rPr lang="zh-CN" altLang="en-US" dirty="0">
                <a:latin typeface="Arial" panose="020B0604020202020204" pitchFamily="34" charset="0"/>
              </a:rPr>
              <a:t>给寄存器，首先是保存过程中使用的寄存器</a:t>
            </a:r>
          </a:p>
          <a:p>
            <a:endParaRPr lang="zh-CN" altLang="en-US"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2427767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4131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A0A6C1-B8AD-43B3-95B9-6B349C365117}" type="datetime3">
              <a:rPr lang="en-US" altLang="en-US" sz="1200" b="0">
                <a:ea typeface="宋体" panose="02010600030101010101" pitchFamily="2" charset="-122"/>
              </a:rPr>
              <a:pPr/>
              <a:t>20 June 2024</a:t>
            </a:fld>
            <a:endParaRPr lang="en-US" altLang="en-US" sz="1200" b="0">
              <a:ea typeface="宋体" panose="02010600030101010101" pitchFamily="2" charset="-122"/>
            </a:endParaRPr>
          </a:p>
        </p:txBody>
      </p:sp>
      <p:sp>
        <p:nvSpPr>
          <p:cNvPr id="14131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413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2FED620-BC5C-4FAF-84AA-36973B83454E}" type="slidenum">
              <a:rPr lang="en-US" altLang="en-US" sz="1200" b="0" smtClean="0">
                <a:ea typeface="宋体" panose="02010600030101010101" pitchFamily="2" charset="-122"/>
              </a:rPr>
              <a:pPr/>
              <a:t>25</a:t>
            </a:fld>
            <a:endParaRPr lang="en-US" altLang="en-US" sz="1200" b="0">
              <a:ea typeface="宋体" panose="02010600030101010101" pitchFamily="2" charset="-122"/>
            </a:endParaRPr>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x10</a:t>
            </a:r>
            <a:r>
              <a:rPr lang="zh-CN" altLang="en-US">
                <a:latin typeface="Arial" panose="020B0604020202020204" pitchFamily="34" charset="0"/>
              </a:rPr>
              <a:t>：返回值</a:t>
            </a:r>
            <a:endParaRPr lang="en-AU" altLang="en-US">
              <a:latin typeface="Arial" panose="020B0604020202020204" pitchFamily="34" charset="0"/>
            </a:endParaRPr>
          </a:p>
        </p:txBody>
      </p:sp>
    </p:spTree>
    <p:extLst>
      <p:ext uri="{BB962C8B-B14F-4D97-AF65-F5344CB8AC3E}">
        <p14:creationId xmlns:p14="http://schemas.microsoft.com/office/powerpoint/2010/main" val="256483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调用者将所有调用后还需要的参数寄存器（</a:t>
            </a:r>
            <a:r>
              <a:rPr lang="en-US" altLang="zh-CN" dirty="0">
                <a:latin typeface="Arial" panose="020B0604020202020204" pitchFamily="34" charset="0"/>
              </a:rPr>
              <a:t>x10-x17</a:t>
            </a:r>
            <a:r>
              <a:rPr lang="zh-CN" altLang="en-US" dirty="0">
                <a:latin typeface="Arial" panose="020B0604020202020204" pitchFamily="34" charset="0"/>
              </a:rPr>
              <a:t>）或临时寄存器（</a:t>
            </a:r>
            <a:r>
              <a:rPr lang="en-US" altLang="zh-CN" dirty="0">
                <a:latin typeface="Arial" panose="020B0604020202020204" pitchFamily="34" charset="0"/>
              </a:rPr>
              <a:t>x5~x7, x28~x31</a:t>
            </a:r>
            <a:r>
              <a:rPr lang="zh-CN" altLang="en-US" dirty="0">
                <a:latin typeface="Arial" panose="020B0604020202020204" pitchFamily="34" charset="0"/>
              </a:rPr>
              <a:t>）压栈。</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被调用者将返回地址寄存器（</a:t>
            </a:r>
            <a:r>
              <a:rPr lang="en-US" altLang="zh-CN" dirty="0">
                <a:latin typeface="Arial" panose="020B0604020202020204" pitchFamily="34" charset="0"/>
              </a:rPr>
              <a:t>x1</a:t>
            </a:r>
            <a:r>
              <a:rPr lang="zh-CN" altLang="en-US" dirty="0">
                <a:latin typeface="Arial" panose="020B0604020202020204" pitchFamily="34" charset="0"/>
              </a:rPr>
              <a:t>）和被调用者使用的保存寄存器（</a:t>
            </a:r>
            <a:r>
              <a:rPr lang="en-US" altLang="zh-CN" dirty="0">
                <a:latin typeface="Arial" panose="020B0604020202020204" pitchFamily="34" charset="0"/>
              </a:rPr>
              <a:t>x8,x9,x18~x27</a:t>
            </a:r>
            <a:r>
              <a:rPr lang="zh-CN" altLang="en-US" dirty="0">
                <a:latin typeface="Arial" panose="020B0604020202020204" pitchFamily="34" charset="0"/>
              </a:rPr>
              <a:t>）压栈。</a:t>
            </a:r>
          </a:p>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1474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23CC210-D27E-4892-9DB0-76C1225C3EEB}" type="slidenum">
              <a:rPr lang="en-US" altLang="zh-CN" sz="1200" b="0" smtClean="0">
                <a:latin typeface="Arial" panose="020B0604020202020204" pitchFamily="34" charset="0"/>
                <a:ea typeface="宋体" panose="02010600030101010101" pitchFamily="2" charset="-122"/>
              </a:rPr>
              <a:pPr/>
              <a:t>26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80359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X10</a:t>
            </a:r>
            <a:r>
              <a:rPr lang="zh-CN" altLang="en-US" dirty="0">
                <a:latin typeface="Arial" panose="020B0604020202020204" pitchFamily="34" charset="0"/>
              </a:rPr>
              <a:t>存储了</a:t>
            </a:r>
            <a:r>
              <a:rPr lang="en-US" altLang="zh-CN" dirty="0">
                <a:latin typeface="Arial" panose="020B0604020202020204" pitchFamily="34" charset="0"/>
              </a:rPr>
              <a:t>n</a:t>
            </a:r>
            <a:r>
              <a:rPr lang="zh-CN" altLang="en-US" dirty="0">
                <a:latin typeface="Arial" panose="020B0604020202020204" pitchFamily="34" charset="0"/>
              </a:rPr>
              <a:t>， </a:t>
            </a:r>
            <a:r>
              <a:rPr lang="en-US" altLang="zh-CN" dirty="0">
                <a:latin typeface="Arial" panose="020B0604020202020204" pitchFamily="34" charset="0"/>
              </a:rPr>
              <a:t>X1</a:t>
            </a:r>
            <a:r>
              <a:rPr lang="zh-CN" altLang="en-US" dirty="0">
                <a:latin typeface="Arial" panose="020B0604020202020204" pitchFamily="34" charset="0"/>
              </a:rPr>
              <a:t>存了返回的地址</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从栈中弹出两项之前，我们本应该载入</a:t>
            </a:r>
            <a:r>
              <a:rPr lang="en-US" altLang="zh-CN" dirty="0">
                <a:latin typeface="Arial" panose="020B0604020202020204" pitchFamily="34" charset="0"/>
              </a:rPr>
              <a:t>x1</a:t>
            </a:r>
            <a:r>
              <a:rPr lang="zh-CN" altLang="en-US" dirty="0">
                <a:latin typeface="Arial" panose="020B0604020202020204" pitchFamily="34" charset="0"/>
              </a:rPr>
              <a:t>和</a:t>
            </a:r>
            <a:r>
              <a:rPr lang="en-US" altLang="zh-CN" dirty="0">
                <a:latin typeface="Arial" panose="020B0604020202020204" pitchFamily="34" charset="0"/>
              </a:rPr>
              <a:t>x10, </a:t>
            </a:r>
            <a:r>
              <a:rPr lang="zh-CN" altLang="en-US" dirty="0">
                <a:latin typeface="Arial" panose="020B0604020202020204" pitchFamily="34" charset="0"/>
              </a:rPr>
              <a:t>因为</a:t>
            </a:r>
            <a:r>
              <a:rPr lang="en-US" altLang="zh-CN" dirty="0">
                <a:latin typeface="Arial" panose="020B0604020202020204" pitchFamily="34" charset="0"/>
              </a:rPr>
              <a:t>n&lt;=1</a:t>
            </a:r>
            <a:r>
              <a:rPr lang="zh-CN" altLang="en-US" dirty="0">
                <a:latin typeface="Arial" panose="020B0604020202020204" pitchFamily="34" charset="0"/>
              </a:rPr>
              <a:t>时，它们都没有发生变化，所有就跳过这两条指令。</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无</a:t>
            </a:r>
            <a:r>
              <a:rPr lang="en-US" altLang="zh-CN" dirty="0" err="1">
                <a:latin typeface="Arial" panose="020B0604020202020204" pitchFamily="34" charset="0"/>
              </a:rPr>
              <a:t>ld</a:t>
            </a:r>
            <a:r>
              <a:rPr lang="en-US" altLang="zh-CN" dirty="0">
                <a:latin typeface="Arial" panose="020B0604020202020204" pitchFamily="34" charset="0"/>
              </a:rPr>
              <a:t> x1, </a:t>
            </a:r>
            <a:r>
              <a:rPr lang="en-US" altLang="zh-CN" dirty="0" err="1">
                <a:latin typeface="Arial" panose="020B0604020202020204" pitchFamily="34" charset="0"/>
              </a:rPr>
              <a:t>ld</a:t>
            </a:r>
            <a:r>
              <a:rPr lang="en-US" altLang="zh-CN" dirty="0">
                <a:latin typeface="Arial" panose="020B0604020202020204" pitchFamily="34" charset="0"/>
              </a:rPr>
              <a:t> x10</a:t>
            </a:r>
            <a:r>
              <a:rPr lang="zh-CN" altLang="en-US" dirty="0">
                <a:latin typeface="Arial" panose="020B0604020202020204" pitchFamily="34" charset="0"/>
              </a:rPr>
              <a:t>因为没有值没有变</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但是递归效率不高，伪码</a:t>
            </a:r>
            <a:r>
              <a:rPr lang="en-US" altLang="zh-CN" dirty="0">
                <a:latin typeface="Arial" panose="020B0604020202020204" pitchFamily="34" charset="0"/>
              </a:rPr>
              <a:t>=</a:t>
            </a:r>
            <a:r>
              <a:rPr lang="zh-CN" altLang="en-US" dirty="0">
                <a:latin typeface="Arial" panose="020B0604020202020204" pitchFamily="34" charset="0"/>
              </a:rPr>
              <a:t>递归可以用</a:t>
            </a:r>
            <a:r>
              <a:rPr lang="en-US" altLang="zh-CN" dirty="0">
                <a:latin typeface="Arial" panose="020B0604020202020204" pitchFamily="34" charset="0"/>
              </a:rPr>
              <a:t>for</a:t>
            </a:r>
            <a:r>
              <a:rPr lang="zh-CN" altLang="en-US" dirty="0">
                <a:latin typeface="Arial" panose="020B0604020202020204" pitchFamily="34" charset="0"/>
              </a:rPr>
              <a:t>循环代替</a:t>
            </a:r>
          </a:p>
        </p:txBody>
      </p:sp>
      <p:sp>
        <p:nvSpPr>
          <p:cNvPr id="1495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39250F-1185-4A7C-84DB-D73CD5D50387}" type="slidenum">
              <a:rPr lang="en-US" altLang="zh-CN" sz="1200" b="0" smtClean="0">
                <a:latin typeface="Arial" panose="020B0604020202020204" pitchFamily="34" charset="0"/>
                <a:ea typeface="宋体" panose="02010600030101010101" pitchFamily="2" charset="-122"/>
              </a:rPr>
              <a:pPr/>
              <a:t>27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47041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a:p>
            <a:r>
              <a:rPr lang="zh-CN" altLang="en-US">
                <a:latin typeface="Arial" panose="020B0604020202020204" pitchFamily="34" charset="0"/>
              </a:rPr>
              <a:t>下面是</a:t>
            </a:r>
            <a:r>
              <a:rPr lang="en-US" altLang="zh-CN">
                <a:latin typeface="Arial" panose="020B0604020202020204" pitchFamily="34" charset="0"/>
              </a:rPr>
              <a:t>n&gt;1</a:t>
            </a:r>
            <a:r>
              <a:rPr lang="zh-CN" altLang="en-US">
                <a:latin typeface="Arial" panose="020B0604020202020204" pitchFamily="34" charset="0"/>
              </a:rPr>
              <a:t>的情况，</a:t>
            </a:r>
            <a:r>
              <a:rPr lang="en-US" altLang="zh-CN">
                <a:latin typeface="Arial" panose="020B0604020202020204" pitchFamily="34" charset="0"/>
              </a:rPr>
              <a:t>n=n-1, </a:t>
            </a:r>
            <a:r>
              <a:rPr lang="zh-CN" altLang="en-US">
                <a:latin typeface="Arial" panose="020B0604020202020204" pitchFamily="34" charset="0"/>
              </a:rPr>
              <a:t>再次调用</a:t>
            </a:r>
            <a:r>
              <a:rPr lang="en-US" altLang="zh-CN">
                <a:latin typeface="Arial" panose="020B0604020202020204" pitchFamily="34" charset="0"/>
              </a:rPr>
              <a:t>fact</a:t>
            </a:r>
            <a:r>
              <a:rPr lang="zh-CN" altLang="en-US">
                <a:latin typeface="Arial" panose="020B0604020202020204" pitchFamily="34" charset="0"/>
              </a:rPr>
              <a:t>。因为再次调用</a:t>
            </a:r>
            <a:r>
              <a:rPr lang="en-US" altLang="zh-CN">
                <a:latin typeface="Arial" panose="020B0604020202020204" pitchFamily="34" charset="0"/>
              </a:rPr>
              <a:t>fact</a:t>
            </a:r>
            <a:r>
              <a:rPr lang="zh-CN" altLang="en-US">
                <a:latin typeface="Arial" panose="020B0604020202020204" pitchFamily="34" charset="0"/>
              </a:rPr>
              <a:t>的时候，</a:t>
            </a:r>
            <a:r>
              <a:rPr lang="en-US" altLang="zh-CN">
                <a:latin typeface="Arial" panose="020B0604020202020204" pitchFamily="34" charset="0"/>
              </a:rPr>
              <a:t>x1</a:t>
            </a:r>
            <a:r>
              <a:rPr lang="zh-CN" altLang="en-US">
                <a:latin typeface="Arial" panose="020B0604020202020204" pitchFamily="34" charset="0"/>
              </a:rPr>
              <a:t>和</a:t>
            </a:r>
            <a:r>
              <a:rPr lang="en-US" altLang="zh-CN">
                <a:latin typeface="Arial" panose="020B0604020202020204" pitchFamily="34" charset="0"/>
              </a:rPr>
              <a:t>x10</a:t>
            </a:r>
            <a:r>
              <a:rPr lang="zh-CN" altLang="en-US">
                <a:latin typeface="Arial" panose="020B0604020202020204" pitchFamily="34" charset="0"/>
              </a:rPr>
              <a:t>的值变了，当</a:t>
            </a:r>
            <a:r>
              <a:rPr lang="en-US" altLang="zh-CN">
                <a:latin typeface="Arial" panose="020B0604020202020204" pitchFamily="34" charset="0"/>
              </a:rPr>
              <a:t>fact</a:t>
            </a:r>
            <a:r>
              <a:rPr lang="zh-CN" altLang="en-US">
                <a:latin typeface="Arial" panose="020B0604020202020204" pitchFamily="34" charset="0"/>
              </a:rPr>
              <a:t>执行完返回时，我们需要把原先的参数和返回地址取出来。</a:t>
            </a:r>
          </a:p>
          <a:p>
            <a:endParaRPr lang="zh-CN" altLang="en-US">
              <a:latin typeface="Arial" panose="020B0604020202020204" pitchFamily="34" charset="0"/>
            </a:endParaRPr>
          </a:p>
        </p:txBody>
      </p:sp>
      <p:sp>
        <p:nvSpPr>
          <p:cNvPr id="1515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07B657A-2058-481F-96F2-AEFA5C6F4964}" type="slidenum">
              <a:rPr lang="en-US" altLang="zh-CN" sz="1200" b="0" smtClean="0">
                <a:latin typeface="Arial" panose="020B0604020202020204" pitchFamily="34" charset="0"/>
                <a:ea typeface="宋体" panose="02010600030101010101" pitchFamily="2" charset="-122"/>
              </a:rPr>
              <a:pPr/>
              <a:t>28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0328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如果参数超过</a:t>
            </a:r>
            <a:r>
              <a:rPr lang="en-US" altLang="zh-CN" dirty="0">
                <a:latin typeface="Arial" panose="020B0604020202020204" pitchFamily="34" charset="0"/>
              </a:rPr>
              <a:t>8</a:t>
            </a:r>
            <a:r>
              <a:rPr lang="zh-CN" altLang="en-US" dirty="0">
                <a:latin typeface="Arial" panose="020B0604020202020204" pitchFamily="34" charset="0"/>
              </a:rPr>
              <a:t>个怎么办？</a:t>
            </a:r>
            <a:r>
              <a:rPr lang="en-US" altLang="zh-CN" dirty="0">
                <a:latin typeface="Arial" panose="020B0604020202020204" pitchFamily="34" charset="0"/>
              </a:rPr>
              <a:t>RISC-V</a:t>
            </a:r>
            <a:r>
              <a:rPr lang="zh-CN" altLang="en-US" dirty="0">
                <a:latin typeface="Arial" panose="020B0604020202020204" pitchFamily="34" charset="0"/>
              </a:rPr>
              <a:t>约定将栈中额外的参数放在帧指针的上方。可以通过帧指针寻址。帧指针的方便性在于对过程中栈内变量的所有引用都具有相同的偏移。但是，帧指针不是必需的。</a:t>
            </a:r>
            <a:r>
              <a:rPr lang="en-US" altLang="zh-CN" dirty="0">
                <a:latin typeface="Arial" panose="020B0604020202020204" pitchFamily="34" charset="0"/>
              </a:rPr>
              <a:t>RISC-V</a:t>
            </a:r>
            <a:r>
              <a:rPr lang="zh-CN" altLang="en-US" dirty="0">
                <a:latin typeface="Arial" panose="020B0604020202020204" pitchFamily="34" charset="0"/>
              </a:rPr>
              <a:t>编译器仅在改变了栈指针的过程中使用帧指针。</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Saved </a:t>
            </a:r>
            <a:r>
              <a:rPr lang="zh-CN" altLang="en-US" dirty="0">
                <a:latin typeface="Arial" panose="020B0604020202020204" pitchFamily="34" charset="0"/>
              </a:rPr>
              <a:t>子函数执行之前保存</a:t>
            </a:r>
            <a:endParaRPr lang="en-US" altLang="zh-CN" dirty="0">
              <a:latin typeface="Arial" panose="020B0604020202020204" pitchFamily="34" charset="0"/>
            </a:endParaRPr>
          </a:p>
          <a:p>
            <a:r>
              <a:rPr lang="en-US" altLang="zh-CN" dirty="0">
                <a:latin typeface="Arial" panose="020B0604020202020204" pitchFamily="34" charset="0"/>
              </a:rPr>
              <a:t>temporaries </a:t>
            </a:r>
            <a:r>
              <a:rPr lang="zh-CN" altLang="en-US" dirty="0">
                <a:latin typeface="Arial" panose="020B0604020202020204" pitchFamily="34" charset="0"/>
              </a:rPr>
              <a:t>调用子函数之前保存</a:t>
            </a:r>
          </a:p>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307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428205C-89CE-4A21-A5CF-754425EF232A}" type="slidenum">
              <a:rPr lang="en-US" altLang="zh-CN" sz="1200" b="0" smtClean="0">
                <a:latin typeface="Arial" panose="020B0604020202020204" pitchFamily="34" charset="0"/>
                <a:ea typeface="宋体" panose="02010600030101010101" pitchFamily="2" charset="-122"/>
              </a:rPr>
              <a:pPr/>
              <a:t>29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32645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本质就是数组访问</a:t>
            </a:r>
          </a:p>
          <a:p>
            <a:endParaRPr lang="en-US" altLang="zh-CN" dirty="0">
              <a:latin typeface="Arial" panose="020B0604020202020204" pitchFamily="34" charset="0"/>
            </a:endParaRPr>
          </a:p>
          <a:p>
            <a:r>
              <a:rPr lang="zh-CN" altLang="en-US" dirty="0">
                <a:latin typeface="Arial" panose="020B0604020202020204" pitchFamily="34" charset="0"/>
              </a:rPr>
              <a:t>注意到 </a:t>
            </a:r>
            <a:r>
              <a:rPr lang="en-US" altLang="zh-CN" dirty="0">
                <a:latin typeface="Arial" panose="020B0604020202020204" pitchFamily="34" charset="0"/>
              </a:rPr>
              <a:t>y</a:t>
            </a:r>
            <a:r>
              <a:rPr lang="zh-CN" altLang="en-US" dirty="0">
                <a:latin typeface="Arial" panose="020B0604020202020204" pitchFamily="34" charset="0"/>
              </a:rPr>
              <a:t>和</a:t>
            </a:r>
            <a:r>
              <a:rPr lang="en-US" altLang="zh-CN" dirty="0">
                <a:latin typeface="Arial" panose="020B0604020202020204" pitchFamily="34" charset="0"/>
              </a:rPr>
              <a:t>x </a:t>
            </a:r>
            <a:r>
              <a:rPr lang="zh-CN" altLang="en-US" dirty="0">
                <a:latin typeface="Arial" panose="020B0604020202020204" pitchFamily="34" charset="0"/>
              </a:rPr>
              <a:t>都是一个</a:t>
            </a:r>
            <a:r>
              <a:rPr lang="en-US" altLang="zh-CN" dirty="0">
                <a:latin typeface="Arial" panose="020B0604020202020204" pitchFamily="34" charset="0"/>
              </a:rPr>
              <a:t>byte </a:t>
            </a:r>
            <a:r>
              <a:rPr lang="zh-CN" altLang="en-US" dirty="0">
                <a:latin typeface="Arial" panose="020B0604020202020204" pitchFamily="34" charset="0"/>
              </a:rPr>
              <a:t>数组，所以不需要乘</a:t>
            </a:r>
            <a:r>
              <a:rPr lang="en-US" altLang="zh-CN" dirty="0">
                <a:latin typeface="Arial" panose="020B0604020202020204" pitchFamily="34" charset="0"/>
              </a:rPr>
              <a:t>8</a:t>
            </a:r>
          </a:p>
          <a:p>
            <a:endParaRPr lang="en-US" altLang="zh-CN" dirty="0">
              <a:latin typeface="Arial" panose="020B0604020202020204" pitchFamily="34" charset="0"/>
            </a:endParaRPr>
          </a:p>
          <a:p>
            <a:r>
              <a:rPr lang="zh-CN" altLang="en-US" dirty="0">
                <a:latin typeface="Arial" panose="020B0604020202020204" pitchFamily="34" charset="0"/>
              </a:rPr>
              <a:t>不用</a:t>
            </a:r>
            <a:r>
              <a:rPr lang="en-US" altLang="zh-CN" dirty="0">
                <a:latin typeface="Arial" panose="020B0604020202020204" pitchFamily="34" charset="0"/>
              </a:rPr>
              <a:t>x19</a:t>
            </a:r>
            <a:r>
              <a:rPr lang="zh-CN" altLang="en-US" dirty="0">
                <a:latin typeface="Arial" panose="020B0604020202020204" pitchFamily="34" charset="0"/>
              </a:rPr>
              <a:t>，换一个可以不压栈出栈减少时间消耗</a:t>
            </a:r>
          </a:p>
        </p:txBody>
      </p:sp>
      <p:sp>
        <p:nvSpPr>
          <p:cNvPr id="1720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19B74B3-D931-4BD7-9EC7-AC10E3643C0E}" type="slidenum">
              <a:rPr lang="en-US" altLang="zh-CN" sz="1200" b="0" smtClean="0">
                <a:latin typeface="Arial" panose="020B0604020202020204" pitchFamily="34" charset="0"/>
                <a:ea typeface="宋体" panose="02010600030101010101" pitchFamily="2" charset="-122"/>
              </a:rPr>
              <a:pPr/>
              <a:t>31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4709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396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F5DE9E5-2059-4EFE-A209-06EB4A82CE18}" type="slidenum">
              <a:rPr lang="en-US" altLang="zh-CN" sz="1200" b="0" smtClean="0">
                <a:latin typeface="Arial" panose="020B0604020202020204" pitchFamily="34" charset="0"/>
                <a:ea typeface="宋体" panose="02010600030101010101" pitchFamily="2" charset="-122"/>
              </a:rPr>
              <a:pPr/>
              <a:t>32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4721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16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0D00629-1C4E-4999-85B5-984A335BD6DB}" type="slidenum">
              <a:rPr lang="en-US" altLang="zh-CN" sz="1200" b="0" smtClean="0">
                <a:latin typeface="Arial" panose="020B0604020202020204" pitchFamily="34" charset="0"/>
                <a:ea typeface="宋体" panose="02010600030101010101" pitchFamily="2" charset="-122"/>
              </a:rPr>
              <a:pPr/>
              <a:t>33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2148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966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1549632-DD6C-4932-AD85-BFA7D950EA9E}" type="slidenum">
              <a:rPr lang="en-US" altLang="zh-CN" sz="1200" b="0" smtClean="0">
                <a:latin typeface="Arial" panose="020B0604020202020204" pitchFamily="34" charset="0"/>
                <a:ea typeface="宋体" panose="02010600030101010101" pitchFamily="2" charset="-122"/>
              </a:rPr>
              <a:pPr/>
              <a:t>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98734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371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223440C-6E1F-46EF-8B11-172743D463EA}" type="slidenum">
              <a:rPr lang="en-US" altLang="zh-CN" sz="1200" b="0" smtClean="0">
                <a:latin typeface="Arial" panose="020B0604020202020204" pitchFamily="34" charset="0"/>
                <a:ea typeface="宋体" panose="02010600030101010101" pitchFamily="2" charset="-122"/>
              </a:rPr>
              <a:pPr/>
              <a:t>34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54330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57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105C642-2F9B-4F46-817D-FDD0724D8FC4}" type="slidenum">
              <a:rPr lang="en-US" altLang="zh-CN" sz="1200" b="0" smtClean="0">
                <a:latin typeface="Arial" panose="020B0604020202020204" pitchFamily="34" charset="0"/>
                <a:ea typeface="宋体" panose="02010600030101010101" pitchFamily="2" charset="-122"/>
              </a:rPr>
              <a:pPr/>
              <a:t>35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19900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78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F027807-1E0F-4F61-ADD4-BDDE6E04FDC8}" type="slidenum">
              <a:rPr lang="en-US" altLang="zh-CN" sz="1200" b="0" smtClean="0">
                <a:latin typeface="Arial" panose="020B0604020202020204" pitchFamily="34" charset="0"/>
                <a:ea typeface="宋体" panose="02010600030101010101" pitchFamily="2" charset="-122"/>
              </a:rPr>
              <a:pPr/>
              <a:t>36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88947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98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ECCFE5F-693B-4D4E-BFB3-DB0C8BF4278A}" type="slidenum">
              <a:rPr lang="en-US" altLang="zh-CN" sz="1200" b="0" smtClean="0">
                <a:latin typeface="Arial" panose="020B0604020202020204" pitchFamily="34" charset="0"/>
                <a:ea typeface="宋体" panose="02010600030101010101" pitchFamily="2" charset="-122"/>
              </a:rPr>
              <a:pPr/>
              <a:t>37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606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86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276914A-832E-464E-9766-61ACF14D5CC5}" type="slidenum">
              <a:rPr lang="en-US" altLang="zh-CN" sz="1200" b="0" smtClean="0">
                <a:latin typeface="Arial" panose="020B0604020202020204" pitchFamily="34" charset="0"/>
                <a:ea typeface="宋体" panose="02010600030101010101" pitchFamily="2" charset="-122"/>
              </a:rPr>
              <a:pPr/>
              <a:t>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30705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819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3B95E32-FA96-4736-9FC0-080C8A376B16}" type="slidenum">
              <a:rPr lang="en-US" altLang="zh-CN" sz="1200" b="0" smtClean="0">
                <a:latin typeface="Arial" panose="020B0604020202020204" pitchFamily="34" charset="0"/>
                <a:ea typeface="宋体" panose="02010600030101010101" pitchFamily="2" charset="-122"/>
              </a:rPr>
              <a:pPr/>
              <a:t>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73279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Tree>
    <p:extLst>
      <p:ext uri="{BB962C8B-B14F-4D97-AF65-F5344CB8AC3E}">
        <p14:creationId xmlns:p14="http://schemas.microsoft.com/office/powerpoint/2010/main" val="4199934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007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6354A6B-909E-44D1-8EDD-87E7F06715B8}" type="slidenum">
              <a:rPr lang="en-US" altLang="zh-CN" sz="1200" b="0" smtClean="0">
                <a:latin typeface="Arial" panose="020B0604020202020204" pitchFamily="34" charset="0"/>
                <a:ea typeface="宋体" panose="02010600030101010101" pitchFamily="2" charset="-122"/>
              </a:rPr>
              <a:pPr/>
              <a:t>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14150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27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AC42D29-3B6B-40BD-B1FF-66E8D4CD5FF5}" type="slidenum">
              <a:rPr lang="en-US" altLang="zh-CN" sz="1200" b="0" smtClean="0">
                <a:latin typeface="Arial" panose="020B0604020202020204" pitchFamily="34" charset="0"/>
                <a:ea typeface="宋体" panose="02010600030101010101" pitchFamily="2" charset="-122"/>
              </a:rPr>
              <a:pPr/>
              <a:t>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3075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a:solidFill>
                  <a:srgbClr val="FF0066"/>
                </a:solidFill>
                <a:latin typeface="Verdana" panose="020B0604030504040204" pitchFamily="34" charset="0"/>
              </a:rPr>
              <a:t>load upper immediate</a:t>
            </a:r>
            <a:r>
              <a:rPr lang="en-US" altLang="zh-CN">
                <a:latin typeface="Verdana" panose="020B0604030504040204" pitchFamily="34" charset="0"/>
              </a:rPr>
              <a:t>    LUI</a:t>
            </a:r>
            <a:endParaRPr lang="zh-CN" altLang="en-US">
              <a:latin typeface="Arial" panose="020B0604020202020204" pitchFamily="34" charset="0"/>
            </a:endParaRPr>
          </a:p>
        </p:txBody>
      </p:sp>
      <p:sp>
        <p:nvSpPr>
          <p:cNvPr id="20480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D4699C9-281C-46DA-9379-408ADA4F2745}" type="slidenum">
              <a:rPr lang="en-US" altLang="zh-CN" sz="1200" b="0" smtClean="0">
                <a:latin typeface="Arial" panose="020B0604020202020204" pitchFamily="34" charset="0"/>
                <a:ea typeface="宋体" panose="02010600030101010101" pitchFamily="2" charset="-122"/>
              </a:rPr>
              <a:pPr/>
              <a:t>10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9149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2"/>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3"/>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76DE1-C180-A0D7-F6C9-F5395B8418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A0C382-9944-BB50-25D3-1D372DFD5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83C2F0-6810-61E2-BF96-2D27117C2B2F}"/>
              </a:ext>
            </a:extLst>
          </p:cNvPr>
          <p:cNvSpPr>
            <a:spLocks noGrp="1"/>
          </p:cNvSpPr>
          <p:nvPr>
            <p:ph type="dt" sz="half" idx="10"/>
          </p:nvPr>
        </p:nvSpPr>
        <p:spPr/>
        <p:txBody>
          <a:bodyPr/>
          <a:lstStyle/>
          <a:p>
            <a:fld id="{530820CF-B880-4189-942D-D702A7CBA730}" type="datetimeFigureOut">
              <a:rPr lang="zh-CN" altLang="en-US" smtClean="0"/>
              <a:pPr/>
              <a:t>2024/6/20</a:t>
            </a:fld>
            <a:endParaRPr lang="zh-CN" altLang="en-US" dirty="0"/>
          </a:p>
        </p:txBody>
      </p:sp>
      <p:sp>
        <p:nvSpPr>
          <p:cNvPr id="5" name="页脚占位符 4">
            <a:extLst>
              <a:ext uri="{FF2B5EF4-FFF2-40B4-BE49-F238E27FC236}">
                <a16:creationId xmlns:a16="http://schemas.microsoft.com/office/drawing/2014/main" id="{B27EBE46-5985-9D5C-768F-8139C0352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AD794-793E-5F46-2401-F27235FAF4C8}"/>
              </a:ext>
            </a:extLst>
          </p:cNvPr>
          <p:cNvSpPr>
            <a:spLocks noGrp="1"/>
          </p:cNvSpPr>
          <p:nvPr>
            <p:ph type="sldNum" sz="quarter" idx="12"/>
          </p:nvPr>
        </p:nvSpPr>
        <p:spPr/>
        <p:txBody>
          <a:bodyPr/>
          <a:lstStyle/>
          <a:p>
            <a:fld id="{B450263B-6185-48C7-B149-443ADD9A2F88}" type="slidenum">
              <a:rPr lang="en-US" altLang="zh-CN" smtClean="0"/>
              <a:pPr/>
              <a:t>‹#›</a:t>
            </a:fld>
            <a:endParaRPr lang="en-US" altLang="zh-CN"/>
          </a:p>
        </p:txBody>
      </p:sp>
    </p:spTree>
    <p:extLst>
      <p:ext uri="{BB962C8B-B14F-4D97-AF65-F5344CB8AC3E}">
        <p14:creationId xmlns:p14="http://schemas.microsoft.com/office/powerpoint/2010/main" val="83237529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7307-53C3-B510-C793-C455FA66CC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2462CD-6447-9F5F-20DA-4F02DADDF0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02C39E-6B90-A500-5A9B-6A0785F8F792}"/>
              </a:ext>
            </a:extLst>
          </p:cNvPr>
          <p:cNvSpPr>
            <a:spLocks noGrp="1"/>
          </p:cNvSpPr>
          <p:nvPr>
            <p:ph type="dt" sz="half" idx="10"/>
          </p:nvPr>
        </p:nvSpPr>
        <p:spPr/>
        <p:txBody>
          <a:bodyPr/>
          <a:lstStyle/>
          <a:p>
            <a:fld id="{85EF07E4-A0AC-4100-989B-AF3CA9647796}" type="datetimeFigureOut">
              <a:rPr lang="zh-CN" altLang="en-US" smtClean="0"/>
              <a:t>2024/6/20</a:t>
            </a:fld>
            <a:endParaRPr lang="zh-CN" altLang="en-US"/>
          </a:p>
        </p:txBody>
      </p:sp>
      <p:sp>
        <p:nvSpPr>
          <p:cNvPr id="5" name="页脚占位符 4">
            <a:extLst>
              <a:ext uri="{FF2B5EF4-FFF2-40B4-BE49-F238E27FC236}">
                <a16:creationId xmlns:a16="http://schemas.microsoft.com/office/drawing/2014/main" id="{21219502-C130-054A-5E59-BA31F06DD9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0E785F-93D5-F21E-6077-C5BEDD7D3AF8}"/>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123691154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45E1A-7BB3-DC16-D7AE-B2B7D9BBE0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E387DC-1456-3F8D-D4A8-3A877585B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869DB2-BCF3-B641-8F59-10BDCFC30D8D}"/>
              </a:ext>
            </a:extLst>
          </p:cNvPr>
          <p:cNvSpPr>
            <a:spLocks noGrp="1"/>
          </p:cNvSpPr>
          <p:nvPr>
            <p:ph type="dt" sz="half" idx="10"/>
          </p:nvPr>
        </p:nvSpPr>
        <p:spPr/>
        <p:txBody>
          <a:bodyPr/>
          <a:lstStyle/>
          <a:p>
            <a:fld id="{85EF07E4-A0AC-4100-989B-AF3CA9647796}" type="datetimeFigureOut">
              <a:rPr lang="zh-CN" altLang="en-US" smtClean="0"/>
              <a:t>2024/6/20</a:t>
            </a:fld>
            <a:endParaRPr lang="zh-CN" altLang="en-US"/>
          </a:p>
        </p:txBody>
      </p:sp>
      <p:sp>
        <p:nvSpPr>
          <p:cNvPr id="5" name="页脚占位符 4">
            <a:extLst>
              <a:ext uri="{FF2B5EF4-FFF2-40B4-BE49-F238E27FC236}">
                <a16:creationId xmlns:a16="http://schemas.microsoft.com/office/drawing/2014/main" id="{7B660668-3EFF-0337-5599-4AAB24B0FF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531EA0-3E1F-98DD-BC1D-9E1AC4C629B7}"/>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380739533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9CF7F-F7AD-C378-E173-90408DA336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3E472D-5EA0-3F39-79A5-DF1C7463BC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70217D-912A-BDE4-1EDB-4CFEADC7D4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914271-5052-04E4-04DA-DC15345B6341}"/>
              </a:ext>
            </a:extLst>
          </p:cNvPr>
          <p:cNvSpPr>
            <a:spLocks noGrp="1"/>
          </p:cNvSpPr>
          <p:nvPr>
            <p:ph type="dt" sz="half" idx="10"/>
          </p:nvPr>
        </p:nvSpPr>
        <p:spPr/>
        <p:txBody>
          <a:bodyPr/>
          <a:lstStyle/>
          <a:p>
            <a:fld id="{85EF07E4-A0AC-4100-989B-AF3CA9647796}" type="datetimeFigureOut">
              <a:rPr lang="zh-CN" altLang="en-US" smtClean="0"/>
              <a:t>2024/6/20</a:t>
            </a:fld>
            <a:endParaRPr lang="zh-CN" altLang="en-US"/>
          </a:p>
        </p:txBody>
      </p:sp>
      <p:sp>
        <p:nvSpPr>
          <p:cNvPr id="6" name="页脚占位符 5">
            <a:extLst>
              <a:ext uri="{FF2B5EF4-FFF2-40B4-BE49-F238E27FC236}">
                <a16:creationId xmlns:a16="http://schemas.microsoft.com/office/drawing/2014/main" id="{3348559B-F790-B708-55C6-31161D5019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18DDA1-22D0-80AA-73D3-384D89611739}"/>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274836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BBD76-C6A8-4E62-679E-CB2A0C3AD9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36050A-CBC4-57F5-B90A-50E7D35B6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2AC80A-50D6-8759-7075-6CD70A4CA7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3CE2C0-7CB8-A9B6-35B3-35A3EC751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53331A-BA60-1493-73E3-AE5840B821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C6C1B2-709B-8509-7950-5F73A2F7E984}"/>
              </a:ext>
            </a:extLst>
          </p:cNvPr>
          <p:cNvSpPr>
            <a:spLocks noGrp="1"/>
          </p:cNvSpPr>
          <p:nvPr>
            <p:ph type="dt" sz="half" idx="10"/>
          </p:nvPr>
        </p:nvSpPr>
        <p:spPr/>
        <p:txBody>
          <a:bodyPr/>
          <a:lstStyle/>
          <a:p>
            <a:fld id="{85EF07E4-A0AC-4100-989B-AF3CA9647796}" type="datetimeFigureOut">
              <a:rPr lang="zh-CN" altLang="en-US" smtClean="0"/>
              <a:t>2024/6/20</a:t>
            </a:fld>
            <a:endParaRPr lang="zh-CN" altLang="en-US"/>
          </a:p>
        </p:txBody>
      </p:sp>
      <p:sp>
        <p:nvSpPr>
          <p:cNvPr id="8" name="页脚占位符 7">
            <a:extLst>
              <a:ext uri="{FF2B5EF4-FFF2-40B4-BE49-F238E27FC236}">
                <a16:creationId xmlns:a16="http://schemas.microsoft.com/office/drawing/2014/main" id="{BC4F8B75-DA3C-79C7-55DB-D6D5D37B76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8C76C5-6F66-384B-3F7E-6FAB9B5A8CFF}"/>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54520063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EEE71-A2CE-C410-AB1F-A2AF26EBAF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323A2A-C629-72B9-7D25-650D77C51B80}"/>
              </a:ext>
            </a:extLst>
          </p:cNvPr>
          <p:cNvSpPr>
            <a:spLocks noGrp="1"/>
          </p:cNvSpPr>
          <p:nvPr>
            <p:ph type="dt" sz="half" idx="10"/>
          </p:nvPr>
        </p:nvSpPr>
        <p:spPr/>
        <p:txBody>
          <a:bodyPr/>
          <a:lstStyle/>
          <a:p>
            <a:fld id="{85EF07E4-A0AC-4100-989B-AF3CA9647796}" type="datetimeFigureOut">
              <a:rPr lang="zh-CN" altLang="en-US" smtClean="0"/>
              <a:t>2024/6/20</a:t>
            </a:fld>
            <a:endParaRPr lang="zh-CN" altLang="en-US"/>
          </a:p>
        </p:txBody>
      </p:sp>
      <p:sp>
        <p:nvSpPr>
          <p:cNvPr id="4" name="页脚占位符 3">
            <a:extLst>
              <a:ext uri="{FF2B5EF4-FFF2-40B4-BE49-F238E27FC236}">
                <a16:creationId xmlns:a16="http://schemas.microsoft.com/office/drawing/2014/main" id="{CF38438B-BC47-C5D3-C7F0-6E35080C1D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5F87AC-2964-D577-ADF7-1E0C18A84AAC}"/>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416769493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2081F4-A595-5A58-823C-F1F9D6776ABB}"/>
              </a:ext>
            </a:extLst>
          </p:cNvPr>
          <p:cNvSpPr>
            <a:spLocks noGrp="1"/>
          </p:cNvSpPr>
          <p:nvPr>
            <p:ph type="dt" sz="half" idx="10"/>
          </p:nvPr>
        </p:nvSpPr>
        <p:spPr/>
        <p:txBody>
          <a:bodyPr/>
          <a:lstStyle/>
          <a:p>
            <a:fld id="{85EF07E4-A0AC-4100-989B-AF3CA9647796}" type="datetimeFigureOut">
              <a:rPr lang="zh-CN" altLang="en-US" smtClean="0"/>
              <a:t>2024/6/20</a:t>
            </a:fld>
            <a:endParaRPr lang="zh-CN" altLang="en-US"/>
          </a:p>
        </p:txBody>
      </p:sp>
      <p:sp>
        <p:nvSpPr>
          <p:cNvPr id="3" name="页脚占位符 2">
            <a:extLst>
              <a:ext uri="{FF2B5EF4-FFF2-40B4-BE49-F238E27FC236}">
                <a16:creationId xmlns:a16="http://schemas.microsoft.com/office/drawing/2014/main" id="{23C6FA93-0DEA-1F22-F241-C144D25D57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605BE0-A943-FA10-CAAE-9802750FEA18}"/>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78021875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552D3-BD29-36CC-4778-CAC0E2C3D8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A21E45-D23D-972D-AF04-4801DE8F8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D963A3-7816-859B-5A0D-E8E58971B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0103F2-C275-5B9A-C568-1E1F82E4F92C}"/>
              </a:ext>
            </a:extLst>
          </p:cNvPr>
          <p:cNvSpPr>
            <a:spLocks noGrp="1"/>
          </p:cNvSpPr>
          <p:nvPr>
            <p:ph type="dt" sz="half" idx="10"/>
          </p:nvPr>
        </p:nvSpPr>
        <p:spPr/>
        <p:txBody>
          <a:bodyPr/>
          <a:lstStyle/>
          <a:p>
            <a:fld id="{85EF07E4-A0AC-4100-989B-AF3CA9647796}" type="datetimeFigureOut">
              <a:rPr lang="zh-CN" altLang="en-US" smtClean="0"/>
              <a:t>2024/6/20</a:t>
            </a:fld>
            <a:endParaRPr lang="zh-CN" altLang="en-US"/>
          </a:p>
        </p:txBody>
      </p:sp>
      <p:sp>
        <p:nvSpPr>
          <p:cNvPr id="6" name="页脚占位符 5">
            <a:extLst>
              <a:ext uri="{FF2B5EF4-FFF2-40B4-BE49-F238E27FC236}">
                <a16:creationId xmlns:a16="http://schemas.microsoft.com/office/drawing/2014/main" id="{C6BDCCF8-FC4B-08CB-623A-542EC3366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F1AF24-DFFC-C27C-E13D-B6B9D41B65AF}"/>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381644507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716DA-F65F-697F-0528-D42221CB4D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53DF08-DAB5-2347-D498-07458D21F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3E1E38-E872-00DA-39EF-6B01151D3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1C328B-0DD1-D48E-2ABE-5BD0FD443A44}"/>
              </a:ext>
            </a:extLst>
          </p:cNvPr>
          <p:cNvSpPr>
            <a:spLocks noGrp="1"/>
          </p:cNvSpPr>
          <p:nvPr>
            <p:ph type="dt" sz="half" idx="10"/>
          </p:nvPr>
        </p:nvSpPr>
        <p:spPr/>
        <p:txBody>
          <a:bodyPr/>
          <a:lstStyle/>
          <a:p>
            <a:fld id="{85EF07E4-A0AC-4100-989B-AF3CA9647796}" type="datetimeFigureOut">
              <a:rPr lang="zh-CN" altLang="en-US" smtClean="0"/>
              <a:t>2024/6/20</a:t>
            </a:fld>
            <a:endParaRPr lang="zh-CN" altLang="en-US"/>
          </a:p>
        </p:txBody>
      </p:sp>
      <p:sp>
        <p:nvSpPr>
          <p:cNvPr id="6" name="页脚占位符 5">
            <a:extLst>
              <a:ext uri="{FF2B5EF4-FFF2-40B4-BE49-F238E27FC236}">
                <a16:creationId xmlns:a16="http://schemas.microsoft.com/office/drawing/2014/main" id="{84343916-C92A-4EB4-8FBE-0135276ED2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233CF4-CB10-4028-E44D-EF929914F483}"/>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135119081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B0F10-4253-E04E-295B-6EA5A3CD75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E33BF7-1197-8B03-4CEB-B54524CFB8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CC85B3-0D33-7EAD-D005-D67FCB1CF69D}"/>
              </a:ext>
            </a:extLst>
          </p:cNvPr>
          <p:cNvSpPr>
            <a:spLocks noGrp="1"/>
          </p:cNvSpPr>
          <p:nvPr>
            <p:ph type="dt" sz="half" idx="10"/>
          </p:nvPr>
        </p:nvSpPr>
        <p:spPr/>
        <p:txBody>
          <a:bodyPr/>
          <a:lstStyle/>
          <a:p>
            <a:fld id="{85EF07E4-A0AC-4100-989B-AF3CA9647796}" type="datetimeFigureOut">
              <a:rPr lang="zh-CN" altLang="en-US" smtClean="0"/>
              <a:t>2024/6/20</a:t>
            </a:fld>
            <a:endParaRPr lang="zh-CN" altLang="en-US"/>
          </a:p>
        </p:txBody>
      </p:sp>
      <p:sp>
        <p:nvSpPr>
          <p:cNvPr id="5" name="页脚占位符 4">
            <a:extLst>
              <a:ext uri="{FF2B5EF4-FFF2-40B4-BE49-F238E27FC236}">
                <a16:creationId xmlns:a16="http://schemas.microsoft.com/office/drawing/2014/main" id="{69EDBA1A-703A-10EB-CF9A-6991CF37C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B0680E-9D1F-59C4-81D0-F0085E3D3EC1}"/>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32178336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412A62-9267-9A7F-CCF6-1B1DAC3A85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BC8B4A-1B23-EAD6-0321-8B2A90D7F5B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F7D968-6CA8-13B1-C468-C76E40F92F6C}"/>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53D7B23F-50F4-B438-7950-CB07618D8474}"/>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3BB3578F-7A3B-15C0-925E-41D5A7EE69C0}"/>
              </a:ext>
            </a:extLst>
          </p:cNvPr>
          <p:cNvSpPr>
            <a:spLocks noGrp="1"/>
          </p:cNvSpPr>
          <p:nvPr>
            <p:ph type="sldNum" sz="quarter" idx="12"/>
          </p:nvPr>
        </p:nvSpPr>
        <p:spPr/>
        <p:txBody>
          <a:body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3535090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2"/>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3"/>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402167" y="1905001"/>
            <a:ext cx="11387667" cy="4194175"/>
          </a:xfrm>
        </p:spPr>
        <p:txBody>
          <a:bodyPr/>
          <a:lstStyle/>
          <a:p>
            <a:r>
              <a:rPr lang="zh-CN" altLang="en-US"/>
              <a:t>单击图标添加表格</a:t>
            </a:r>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2168"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2"/>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3"/>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4EA11FE7-8B54-4599-ACA3-A905A6784821}" type="slidenum">
              <a:rPr lang="zh-CN" altLang="en-US"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0C71696B-1B82-4239-AFFB-7DE3BCB2520F}" type="slidenum">
              <a:rPr lang="zh-CN" altLang="en-US" smtClean="0"/>
              <a:pPr>
                <a:defRPr/>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B40FA4E0-3E88-4C50-9B3C-92C87794AF5B}" type="slidenum">
              <a:rPr lang="zh-CN" altLang="en-US" smtClean="0"/>
              <a:pPr>
                <a:defRPr/>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426A74AD-974D-475C-BC4A-781D324C6404}" type="slidenum">
              <a:rPr lang="zh-CN" altLang="en-US" smtClean="0"/>
              <a:pPr>
                <a:defRPr/>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r>
              <a:rPr lang="en-US" altLang="zh-CN"/>
              <a:t>DIGITAL LOGIC CIRCUIT</a:t>
            </a:r>
            <a:r>
              <a:rPr lang="en-US" altLang="zh-CN">
                <a:solidFill>
                  <a:schemeClr val="bg1"/>
                </a:solidFill>
              </a:rPr>
              <a:t>           </a:t>
            </a: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r>
              <a:rPr lang="en-US" altLang="zh-CN"/>
              <a:t>DIGITAL LOGIC CIRCUIT</a:t>
            </a:r>
            <a:r>
              <a:rPr lang="en-US" altLang="zh-CN">
                <a:solidFill>
                  <a:schemeClr val="bg1"/>
                </a:solidFill>
              </a:rPr>
              <a:t>           </a:t>
            </a: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r>
              <a:rPr lang="en-US" altLang="zh-CN"/>
              <a:t>DIGITAL LOGIC CIRCUIT</a:t>
            </a:r>
            <a:r>
              <a:rPr lang="en-US" altLang="zh-CN">
                <a:solidFill>
                  <a:schemeClr val="bg1"/>
                </a:solidFill>
              </a:rPr>
              <a:t>           </a:t>
            </a:r>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2"/>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3"/>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8C686DB-CC4B-4EDD-937C-4F1F98FB23F8}" type="slidenum">
              <a:rPr lang="en-US" altLang="zh-CN" smtClean="0"/>
              <a:pPr/>
              <a:t>‹#›</a:t>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39765E-C7B2-4CC2-BEE0-91ED1D812212}" type="slidenum">
              <a:rPr lang="en-US" altLang="zh-CN" smtClean="0"/>
              <a:pPr/>
              <a:t>‹#›</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32F30F9-F560-45E5-B69D-637CE498569B}" type="slidenum">
              <a:rPr lang="en-US" altLang="zh-CN" smtClean="0"/>
              <a:pPr/>
              <a:t>‹#›</a:t>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A769DC-9ED2-4406-8312-73254C1A2430}" type="slidenum">
              <a:rPr lang="en-US" altLang="zh-CN" smtClean="0"/>
              <a:pPr/>
              <a:t>‹#›</a:t>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0.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1.png"/><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4.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3.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2.png"/><Relationship Id="rId2" Type="http://schemas.openxmlformats.org/officeDocument/2006/relationships/slideLayout" Target="../slideLayouts/slideLayout53.xml"/><Relationship Id="rId16"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image" Target="../media/image3.pn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2.png"/><Relationship Id="rId2" Type="http://schemas.openxmlformats.org/officeDocument/2006/relationships/slideLayout" Target="../slideLayouts/slideLayout67.xml"/><Relationship Id="rId16" Type="http://schemas.openxmlformats.org/officeDocument/2006/relationships/image" Target="../media/image1.png"/><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6.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7.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8.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image" Target="../media/image3.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image" Target="../media/image2.png"/><Relationship Id="rId2" Type="http://schemas.openxmlformats.org/officeDocument/2006/relationships/slideLayout" Target="../slideLayouts/slideLayout103.xml"/><Relationship Id="rId16" Type="http://schemas.openxmlformats.org/officeDocument/2006/relationships/image" Target="../media/image1.png"/><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theme" Target="../theme/theme9.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F8BC65-FEC9-B7FC-AC8E-F5B8B52F2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B07BA6-085A-9491-A316-BC9B6E7C3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38A431-B9D3-FBC4-0116-4DF2BC411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a:extLst>
              <a:ext uri="{FF2B5EF4-FFF2-40B4-BE49-F238E27FC236}">
                <a16:creationId xmlns:a16="http://schemas.microsoft.com/office/drawing/2014/main" id="{20220B40-F3E5-48D1-B7C4-ECA0D8784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a:extLst>
              <a:ext uri="{FF2B5EF4-FFF2-40B4-BE49-F238E27FC236}">
                <a16:creationId xmlns:a16="http://schemas.microsoft.com/office/drawing/2014/main" id="{0EB4DF84-DB9F-5275-6D5F-8FB09544C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429466481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61" r:id="rId14"/>
    <p:sldLayoutId id="2147483915" r:id="rId15"/>
  </p:sldLayoutIdLst>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6"/>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7"/>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8"/>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6"/>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7"/>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8"/>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Lst>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6"/>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7"/>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8"/>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901" r:id="rId14"/>
  </p:sldLayoutIdLst>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1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983246" y="764704"/>
            <a:ext cx="10225508" cy="4464496"/>
          </a:xfrm>
        </p:spPr>
        <p:txBody>
          <a:bodyPr>
            <a:normAutofit/>
          </a:bodyPr>
          <a:lstStyle/>
          <a:p>
            <a:pPr>
              <a:lnSpc>
                <a:spcPct val="150000"/>
              </a:lnSpc>
            </a:pPr>
            <a:r>
              <a:rPr lang="en-US" altLang="zh-CN" dirty="0">
                <a:latin typeface="Arial Unicode MS" pitchFamily="34" charset="-122"/>
              </a:rPr>
              <a:t>Chapter  2</a:t>
            </a:r>
            <a:br>
              <a:rPr lang="en-US" altLang="zh-CN" sz="4800" dirty="0">
                <a:latin typeface="Arial Unicode MS" pitchFamily="34" charset="-122"/>
              </a:rPr>
            </a:br>
            <a:r>
              <a:rPr lang="en-US" altLang="zh-CN" sz="4800" dirty="0">
                <a:solidFill>
                  <a:srgbClr val="0000FF"/>
                </a:solidFill>
                <a:latin typeface="Arial Unicode MS" pitchFamily="34" charset="-122"/>
              </a:rPr>
              <a:t>Instructions</a:t>
            </a:r>
            <a:r>
              <a:rPr lang="zh-CN" altLang="en-US" sz="4800" dirty="0">
                <a:solidFill>
                  <a:srgbClr val="0000FF"/>
                </a:solidFill>
                <a:latin typeface="Arial Unicode MS" pitchFamily="34" charset="-122"/>
              </a:rPr>
              <a:t>指令</a:t>
            </a:r>
            <a:br>
              <a:rPr lang="en-US" altLang="zh-CN" sz="4800" dirty="0">
                <a:solidFill>
                  <a:schemeClr val="tx1"/>
                </a:solidFill>
                <a:latin typeface="Arial Unicode MS" pitchFamily="34" charset="-122"/>
              </a:rPr>
            </a:br>
            <a:endParaRPr lang="en-US" altLang="zh-CN" sz="4800" dirty="0">
              <a:solidFill>
                <a:schemeClr val="tx1"/>
              </a:solidFill>
              <a:latin typeface="Arial Unicode MS"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860637459"/>
              </p:ext>
            </p:extLst>
          </p:nvPr>
        </p:nvGraphicFramePr>
        <p:xfrm>
          <a:off x="1631504" y="404664"/>
          <a:ext cx="9073010" cy="5400603"/>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val="20000"/>
                    </a:ext>
                  </a:extLst>
                </a:gridCol>
                <a:gridCol w="1814602">
                  <a:extLst>
                    <a:ext uri="{9D8B030D-6E8A-4147-A177-3AD203B41FA5}">
                      <a16:colId xmlns:a16="http://schemas.microsoft.com/office/drawing/2014/main" val="20001"/>
                    </a:ext>
                  </a:extLst>
                </a:gridCol>
                <a:gridCol w="1814602">
                  <a:extLst>
                    <a:ext uri="{9D8B030D-6E8A-4147-A177-3AD203B41FA5}">
                      <a16:colId xmlns:a16="http://schemas.microsoft.com/office/drawing/2014/main" val="20002"/>
                    </a:ext>
                  </a:extLst>
                </a:gridCol>
                <a:gridCol w="1814602">
                  <a:extLst>
                    <a:ext uri="{9D8B030D-6E8A-4147-A177-3AD203B41FA5}">
                      <a16:colId xmlns:a16="http://schemas.microsoft.com/office/drawing/2014/main" val="20003"/>
                    </a:ext>
                  </a:extLst>
                </a:gridCol>
                <a:gridCol w="1814602">
                  <a:extLst>
                    <a:ext uri="{9D8B030D-6E8A-4147-A177-3AD203B41FA5}">
                      <a16:colId xmlns:a16="http://schemas.microsoft.com/office/drawing/2014/main" val="20004"/>
                    </a:ext>
                  </a:extLst>
                </a:gridCol>
              </a:tblGrid>
              <a:tr h="487071">
                <a:tc>
                  <a:txBody>
                    <a:bodyPr/>
                    <a:lstStyle/>
                    <a:p>
                      <a:pPr algn="ctr"/>
                      <a:r>
                        <a:rPr lang="en-US" altLang="zh-CN" sz="1800" dirty="0"/>
                        <a:t>Format</a:t>
                      </a:r>
                      <a:endParaRPr lang="zh-CN" altLang="en-US" sz="1800" dirty="0"/>
                    </a:p>
                  </a:txBody>
                  <a:tcPr marL="91450" marR="91450" marT="45713" marB="45713"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50" marR="91450" marT="45713" marB="45713" anchor="ctr"/>
                </a:tc>
                <a:tc>
                  <a:txBody>
                    <a:bodyPr/>
                    <a:lstStyle/>
                    <a:p>
                      <a:pPr algn="ctr"/>
                      <a:r>
                        <a:rPr lang="en-US" altLang="zh-CN" sz="1800" dirty="0" err="1"/>
                        <a:t>Opcode</a:t>
                      </a:r>
                      <a:endParaRPr lang="zh-CN" altLang="en-US" sz="1800" dirty="0"/>
                    </a:p>
                  </a:txBody>
                  <a:tcPr marL="91450" marR="91450" marT="45713" marB="45713" anchor="ctr"/>
                </a:tc>
                <a:tc>
                  <a:txBody>
                    <a:bodyPr/>
                    <a:lstStyle/>
                    <a:p>
                      <a:pPr algn="ctr"/>
                      <a:r>
                        <a:rPr lang="en-US" altLang="zh-CN" sz="1800" dirty="0"/>
                        <a:t>Funct3</a:t>
                      </a:r>
                      <a:endParaRPr lang="zh-CN" altLang="en-US" sz="1800" dirty="0"/>
                    </a:p>
                  </a:txBody>
                  <a:tcPr marL="91450" marR="91450" marT="45713" marB="45713" anchor="ctr"/>
                </a:tc>
                <a:tc>
                  <a:txBody>
                    <a:bodyPr/>
                    <a:lstStyle/>
                    <a:p>
                      <a:pPr algn="ctr"/>
                      <a:r>
                        <a:rPr lang="en-US" altLang="zh-CN" sz="1800" dirty="0"/>
                        <a:t>Funct6/7</a:t>
                      </a:r>
                      <a:endParaRPr lang="zh-CN" altLang="en-US" sz="1800" dirty="0"/>
                    </a:p>
                  </a:txBody>
                  <a:tcPr marL="91450" marR="91450" marT="45713" marB="45713" anchor="ctr"/>
                </a:tc>
                <a:extLst>
                  <a:ext uri="{0D108BD9-81ED-4DB2-BD59-A6C34878D82A}">
                    <a16:rowId xmlns:a16="http://schemas.microsoft.com/office/drawing/2014/main" val="10000"/>
                  </a:ext>
                </a:extLst>
              </a:tr>
              <a:tr h="409461">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S-type</a:t>
                      </a:r>
                      <a:endParaRPr lang="zh-CN" altLang="en-US" sz="1800" dirty="0"/>
                    </a:p>
                  </a:txBody>
                  <a:tcPr marL="91450" marR="91450" marT="45713" marB="45713" anchor="ctr"/>
                </a:tc>
                <a:tc>
                  <a:txBody>
                    <a:bodyPr/>
                    <a:lstStyle/>
                    <a:p>
                      <a:pPr algn="ctr"/>
                      <a:r>
                        <a:rPr lang="en-US" altLang="zh-CN" sz="1800" dirty="0" err="1"/>
                        <a:t>sb</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1"/>
                  </a:ext>
                </a:extLst>
              </a:tr>
              <a:tr h="409461">
                <a:tc vMerge="1">
                  <a:txBody>
                    <a:bodyPr/>
                    <a:lstStyle/>
                    <a:p>
                      <a:pPr algn="ctr"/>
                      <a:endParaRPr lang="zh-CN" altLang="en-US" dirty="0"/>
                    </a:p>
                  </a:txBody>
                  <a:tcPr anchor="ctr"/>
                </a:tc>
                <a:tc>
                  <a:txBody>
                    <a:bodyPr/>
                    <a:lstStyle/>
                    <a:p>
                      <a:pPr algn="ctr"/>
                      <a:r>
                        <a:rPr lang="en-US" altLang="zh-CN" sz="1800" dirty="0" err="1"/>
                        <a:t>sh</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2"/>
                  </a:ext>
                </a:extLst>
              </a:tr>
              <a:tr h="409461">
                <a:tc vMerge="1">
                  <a:txBody>
                    <a:bodyPr/>
                    <a:lstStyle/>
                    <a:p>
                      <a:pPr algn="ctr"/>
                      <a:endParaRPr lang="zh-CN" altLang="en-US" dirty="0"/>
                    </a:p>
                  </a:txBody>
                  <a:tcPr anchor="ctr"/>
                </a:tc>
                <a:tc>
                  <a:txBody>
                    <a:bodyPr/>
                    <a:lstStyle/>
                    <a:p>
                      <a:pPr algn="ctr"/>
                      <a:r>
                        <a:rPr lang="en-US" altLang="zh-CN" sz="1800" dirty="0" err="1"/>
                        <a:t>sw</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010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3"/>
                  </a:ext>
                </a:extLst>
              </a:tr>
              <a:tr h="409461">
                <a:tc vMerge="1">
                  <a:txBody>
                    <a:bodyPr/>
                    <a:lstStyle/>
                    <a:p>
                      <a:pPr algn="ctr"/>
                      <a:endParaRPr lang="zh-CN" altLang="en-US" dirty="0"/>
                    </a:p>
                  </a:txBody>
                  <a:tcPr anchor="ctr"/>
                </a:tc>
                <a:tc>
                  <a:txBody>
                    <a:bodyPr/>
                    <a:lstStyle/>
                    <a:p>
                      <a:pPr algn="ctr"/>
                      <a:r>
                        <a:rPr lang="en-US" altLang="zh-CN" sz="1800" dirty="0" err="1"/>
                        <a:t>sd</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4"/>
                  </a:ext>
                </a:extLst>
              </a:tr>
              <a:tr h="409461">
                <a:tc rowSpan="6">
                  <a:txBody>
                    <a:bodyPr/>
                    <a:lstStyle/>
                    <a:p>
                      <a:pPr algn="ctr"/>
                      <a:r>
                        <a:rPr lang="en-US" altLang="zh-CN" sz="1800" dirty="0"/>
                        <a:t>B-type</a:t>
                      </a:r>
                      <a:endParaRPr lang="zh-CN" altLang="en-US" sz="1800" dirty="0"/>
                    </a:p>
                  </a:txBody>
                  <a:tcPr marL="91450" marR="91450" marT="45713" marB="45713" anchor="ctr"/>
                </a:tc>
                <a:tc>
                  <a:txBody>
                    <a:bodyPr/>
                    <a:lstStyle/>
                    <a:p>
                      <a:pPr algn="ctr"/>
                      <a:r>
                        <a:rPr lang="en-US" altLang="zh-CN" sz="1800" dirty="0" err="1"/>
                        <a:t>beq</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000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5"/>
                  </a:ext>
                </a:extLst>
              </a:tr>
              <a:tr h="409461">
                <a:tc vMerge="1">
                  <a:txBody>
                    <a:bodyPr/>
                    <a:lstStyle/>
                    <a:p>
                      <a:pPr algn="ctr"/>
                      <a:endParaRPr lang="zh-CN" altLang="en-US" dirty="0"/>
                    </a:p>
                  </a:txBody>
                  <a:tcPr anchor="ctr"/>
                </a:tc>
                <a:tc>
                  <a:txBody>
                    <a:bodyPr/>
                    <a:lstStyle/>
                    <a:p>
                      <a:pPr algn="ctr"/>
                      <a:r>
                        <a:rPr lang="en-US" altLang="zh-CN" sz="1800" dirty="0" err="1"/>
                        <a:t>bne</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001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6"/>
                  </a:ext>
                </a:extLst>
              </a:tr>
              <a:tr h="409461">
                <a:tc vMerge="1">
                  <a:txBody>
                    <a:bodyPr/>
                    <a:lstStyle/>
                    <a:p>
                      <a:pPr algn="ctr"/>
                      <a:endParaRPr lang="zh-CN" altLang="en-US" dirty="0"/>
                    </a:p>
                  </a:txBody>
                  <a:tcPr anchor="ctr"/>
                </a:tc>
                <a:tc>
                  <a:txBody>
                    <a:bodyPr/>
                    <a:lstStyle/>
                    <a:p>
                      <a:pPr algn="ctr"/>
                      <a:r>
                        <a:rPr lang="en-US" altLang="zh-CN" sz="1800" dirty="0" err="1"/>
                        <a:t>blt</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7"/>
                  </a:ext>
                </a:extLst>
              </a:tr>
              <a:tr h="409461">
                <a:tc vMerge="1">
                  <a:txBody>
                    <a:bodyPr/>
                    <a:lstStyle/>
                    <a:p>
                      <a:pPr algn="ctr"/>
                      <a:endParaRPr lang="zh-CN" altLang="en-US" dirty="0"/>
                    </a:p>
                  </a:txBody>
                  <a:tcPr anchor="ctr"/>
                </a:tc>
                <a:tc>
                  <a:txBody>
                    <a:bodyPr/>
                    <a:lstStyle/>
                    <a:p>
                      <a:pPr algn="ctr"/>
                      <a:r>
                        <a:rPr lang="en-US" altLang="zh-CN" sz="1800" dirty="0" err="1"/>
                        <a:t>bge</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8"/>
                  </a:ext>
                </a:extLst>
              </a:tr>
              <a:tr h="409461">
                <a:tc vMerge="1">
                  <a:txBody>
                    <a:bodyPr/>
                    <a:lstStyle/>
                    <a:p>
                      <a:pPr algn="ctr"/>
                      <a:endParaRPr lang="zh-CN" altLang="en-US" dirty="0"/>
                    </a:p>
                  </a:txBody>
                  <a:tcPr anchor="ctr"/>
                </a:tc>
                <a:tc>
                  <a:txBody>
                    <a:bodyPr/>
                    <a:lstStyle/>
                    <a:p>
                      <a:pPr algn="ctr"/>
                      <a:r>
                        <a:rPr lang="en-US" altLang="zh-CN" sz="1800" dirty="0" err="1"/>
                        <a:t>bltu</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110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9"/>
                  </a:ext>
                </a:extLst>
              </a:tr>
              <a:tr h="409461">
                <a:tc vMerge="1">
                  <a:txBody>
                    <a:bodyPr/>
                    <a:lstStyle/>
                    <a:p>
                      <a:pPr algn="ctr"/>
                      <a:endParaRPr lang="zh-CN" altLang="en-US" dirty="0"/>
                    </a:p>
                  </a:txBody>
                  <a:tcPr anchor="ctr"/>
                </a:tc>
                <a:tc>
                  <a:txBody>
                    <a:bodyPr/>
                    <a:lstStyle/>
                    <a:p>
                      <a:pPr algn="ctr"/>
                      <a:r>
                        <a:rPr lang="en-US" altLang="zh-CN" sz="1800" dirty="0" err="1"/>
                        <a:t>bgeu</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0"/>
                  </a:ext>
                </a:extLst>
              </a:tr>
              <a:tr h="409461">
                <a:tc>
                  <a:txBody>
                    <a:bodyPr/>
                    <a:lstStyle/>
                    <a:p>
                      <a:pPr algn="ctr"/>
                      <a:r>
                        <a:rPr lang="en-US" altLang="zh-CN" sz="1800" dirty="0"/>
                        <a:t>U-type</a:t>
                      </a:r>
                      <a:endParaRPr lang="zh-CN" altLang="en-US" sz="1800" dirty="0"/>
                    </a:p>
                  </a:txBody>
                  <a:tcPr marL="91450" marR="91450" marT="45713" marB="45713" anchor="ctr"/>
                </a:tc>
                <a:tc>
                  <a:txBody>
                    <a:bodyPr/>
                    <a:lstStyle/>
                    <a:p>
                      <a:pPr algn="ctr"/>
                      <a:r>
                        <a:rPr lang="en-US" altLang="zh-CN" sz="1800" dirty="0" err="1"/>
                        <a:t>lui</a:t>
                      </a:r>
                      <a:endParaRPr lang="zh-CN" altLang="en-US" sz="1800" dirty="0"/>
                    </a:p>
                  </a:txBody>
                  <a:tcPr marL="91450" marR="91450" marT="45713" marB="45713" anchor="ctr"/>
                </a:tc>
                <a:tc>
                  <a:txBody>
                    <a:bodyPr/>
                    <a:lstStyle/>
                    <a:p>
                      <a:pPr algn="ctr"/>
                      <a:r>
                        <a:rPr lang="en-US" altLang="zh-CN" sz="1800" dirty="0"/>
                        <a:t>0110111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1"/>
                  </a:ext>
                </a:extLst>
              </a:tr>
              <a:tr h="409461">
                <a:tc>
                  <a:txBody>
                    <a:bodyPr/>
                    <a:lstStyle/>
                    <a:p>
                      <a:pPr algn="ctr"/>
                      <a:r>
                        <a:rPr lang="en-US" altLang="zh-CN" sz="1800" dirty="0"/>
                        <a:t>UJ-type</a:t>
                      </a:r>
                      <a:endParaRPr lang="zh-CN" altLang="en-US" sz="1800" dirty="0"/>
                    </a:p>
                  </a:txBody>
                  <a:tcPr marL="91450" marR="91450" marT="45713" marB="45713" anchor="ctr"/>
                </a:tc>
                <a:tc>
                  <a:txBody>
                    <a:bodyPr/>
                    <a:lstStyle/>
                    <a:p>
                      <a:pPr algn="ctr"/>
                      <a:r>
                        <a:rPr lang="en-US" altLang="zh-CN" sz="1800" b="1" dirty="0">
                          <a:solidFill>
                            <a:schemeClr val="accent2"/>
                          </a:solidFill>
                        </a:rPr>
                        <a:t>Jal </a:t>
                      </a:r>
                      <a:r>
                        <a:rPr lang="zh-CN" altLang="en-US" sz="1800" b="1" dirty="0">
                          <a:solidFill>
                            <a:schemeClr val="accent2"/>
                          </a:solidFill>
                        </a:rPr>
                        <a:t>无条件</a:t>
                      </a:r>
                    </a:p>
                  </a:txBody>
                  <a:tcPr marL="91450" marR="91450" marT="45713" marB="45713" anchor="ctr"/>
                </a:tc>
                <a:tc>
                  <a:txBody>
                    <a:bodyPr/>
                    <a:lstStyle/>
                    <a:p>
                      <a:pPr algn="ctr"/>
                      <a:r>
                        <a:rPr lang="en-US" altLang="zh-CN" sz="1800" dirty="0"/>
                        <a:t>1101111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70802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45"/>
          <p:cNvSpPr>
            <a:spLocks noRot="1" noChangeArrowheads="1"/>
          </p:cNvSpPr>
          <p:nvPr/>
        </p:nvSpPr>
        <p:spPr bwMode="auto">
          <a:xfrm>
            <a:off x="559646" y="1032867"/>
            <a:ext cx="5968402" cy="133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r>
              <a:rPr lang="zh-CN" altLang="en-US" b="0" dirty="0"/>
              <a:t>逻辑左移</a:t>
            </a:r>
            <a:r>
              <a:rPr lang="en-US" altLang="zh-CN" b="0" dirty="0"/>
              <a:t>=</a:t>
            </a:r>
            <a:r>
              <a:rPr lang="zh-CN" altLang="en-US" b="0" dirty="0"/>
              <a:t>算数左移，右边统一添</a:t>
            </a:r>
            <a:r>
              <a:rPr lang="en-US" altLang="zh-CN" b="0" dirty="0"/>
              <a:t>0 </a:t>
            </a:r>
          </a:p>
          <a:p>
            <a:r>
              <a:rPr lang="zh-CN" altLang="en-US" b="0" dirty="0"/>
              <a:t>逻辑右移，左边统一添</a:t>
            </a:r>
            <a:r>
              <a:rPr lang="en-US" altLang="zh-CN" b="0" dirty="0"/>
              <a:t>0 </a:t>
            </a:r>
          </a:p>
          <a:p>
            <a:r>
              <a:rPr lang="zh-CN" altLang="en-US" b="0" dirty="0"/>
              <a:t>算数右移，左边添加的数和符号有关</a:t>
            </a:r>
          </a:p>
          <a:p>
            <a:endParaRPr lang="en-US" altLang="zh-CN" sz="2600" b="0" dirty="0">
              <a:ea typeface="Arial Unicode MS" panose="020B0604020202020204" pitchFamily="34" charset="-122"/>
              <a:cs typeface="Arial Unicode MS" panose="020B0604020202020204" pitchFamily="34" charset="-122"/>
            </a:endParaRPr>
          </a:p>
          <a:p>
            <a:endParaRPr lang="zh-CN" altLang="en-US" sz="2600" b="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6" name="文本框 5">
            <a:extLst>
              <a:ext uri="{FF2B5EF4-FFF2-40B4-BE49-F238E27FC236}">
                <a16:creationId xmlns:a16="http://schemas.microsoft.com/office/drawing/2014/main" id="{10868D7E-F561-4DB4-9CB1-62DD8BF87F7C}"/>
              </a:ext>
            </a:extLst>
          </p:cNvPr>
          <p:cNvSpPr txBox="1"/>
          <p:nvPr/>
        </p:nvSpPr>
        <p:spPr>
          <a:xfrm>
            <a:off x="7032104" y="1108663"/>
            <a:ext cx="6480720" cy="461665"/>
          </a:xfrm>
          <a:prstGeom prst="rect">
            <a:avLst/>
          </a:prstGeom>
          <a:noFill/>
        </p:spPr>
        <p:txBody>
          <a:bodyPr wrap="square" rtlCol="0">
            <a:spAutoFit/>
          </a:bodyPr>
          <a:lstStyle/>
          <a:p>
            <a:r>
              <a:rPr lang="zh-CN" altLang="en-US" sz="2400" dirty="0"/>
              <a:t>左移结果出错，右移精度下降</a:t>
            </a:r>
          </a:p>
        </p:txBody>
      </p:sp>
      <p:sp>
        <p:nvSpPr>
          <p:cNvPr id="7" name="内容占位符 2">
            <a:extLst>
              <a:ext uri="{FF2B5EF4-FFF2-40B4-BE49-F238E27FC236}">
                <a16:creationId xmlns:a16="http://schemas.microsoft.com/office/drawing/2014/main" id="{BC0C7291-90EB-4112-9EEF-AC98989003DB}"/>
              </a:ext>
            </a:extLst>
          </p:cNvPr>
          <p:cNvSpPr>
            <a:spLocks noGrp="1"/>
          </p:cNvSpPr>
          <p:nvPr>
            <p:ph idx="1"/>
          </p:nvPr>
        </p:nvSpPr>
        <p:spPr>
          <a:xfrm>
            <a:off x="1335195" y="5802151"/>
            <a:ext cx="10972800" cy="991122"/>
          </a:xfrm>
        </p:spPr>
        <p:txBody>
          <a:bodyPr>
            <a:normAutofit/>
          </a:bodyPr>
          <a:lstStyle/>
          <a:p>
            <a:pPr marL="0" indent="0" eaLnBrk="1" hangingPunct="1">
              <a:buNone/>
            </a:pPr>
            <a:r>
              <a:rPr lang="zh-CN" altLang="en-US" sz="2400" b="1" dirty="0">
                <a:highlight>
                  <a:srgbClr val="FFFF00"/>
                </a:highlight>
                <a:latin typeface="微软雅黑" panose="020B0503020204020204" pitchFamily="34" charset="-122"/>
                <a:ea typeface="微软雅黑" panose="020B0503020204020204" pitchFamily="34" charset="-122"/>
              </a:rPr>
              <a:t>注意</a:t>
            </a:r>
            <a:r>
              <a:rPr lang="en-US" altLang="en-US" sz="2400" b="1" dirty="0">
                <a:highlight>
                  <a:srgbClr val="FFFF00"/>
                </a:highlight>
                <a:latin typeface="微软雅黑" panose="020B0503020204020204" pitchFamily="34" charset="-122"/>
                <a:ea typeface="微软雅黑" panose="020B0503020204020204" pitchFamily="34" charset="-122"/>
              </a:rPr>
              <a:t>RISC-V</a:t>
            </a:r>
            <a:r>
              <a:rPr lang="zh-CN" altLang="en-US" sz="2400" b="1" dirty="0">
                <a:highlight>
                  <a:srgbClr val="FFFF00"/>
                </a:highlight>
                <a:latin typeface="微软雅黑" panose="020B0503020204020204" pitchFamily="34" charset="-122"/>
                <a:ea typeface="微软雅黑" panose="020B0503020204020204" pitchFamily="34" charset="-122"/>
              </a:rPr>
              <a:t>里面没有</a:t>
            </a:r>
            <a:r>
              <a:rPr lang="en-US" altLang="en-US" sz="2400" b="1" dirty="0">
                <a:highlight>
                  <a:srgbClr val="FFFF00"/>
                </a:highlight>
                <a:latin typeface="微软雅黑" panose="020B0503020204020204" pitchFamily="34" charset="-122"/>
                <a:ea typeface="微软雅黑" panose="020B0503020204020204" pitchFamily="34" charset="-122"/>
              </a:rPr>
              <a:t>NOT</a:t>
            </a:r>
            <a:r>
              <a:rPr lang="zh-CN" altLang="en-US" sz="2400" b="1" dirty="0">
                <a:highlight>
                  <a:srgbClr val="FFFF00"/>
                </a:highlight>
                <a:latin typeface="微软雅黑" panose="020B0503020204020204" pitchFamily="34" charset="-122"/>
                <a:ea typeface="微软雅黑" panose="020B0503020204020204" pitchFamily="34" charset="-122"/>
              </a:rPr>
              <a:t>指令，用（</a:t>
            </a:r>
            <a:r>
              <a:rPr lang="en-US" altLang="en-US" sz="2400" b="1" dirty="0" err="1">
                <a:highlight>
                  <a:srgbClr val="FFFF00"/>
                </a:highlight>
                <a:latin typeface="微软雅黑" panose="020B0503020204020204" pitchFamily="34" charset="-122"/>
                <a:ea typeface="微软雅黑" panose="020B0503020204020204" pitchFamily="34" charset="-122"/>
              </a:rPr>
              <a:t>xor</a:t>
            </a:r>
            <a:r>
              <a:rPr lang="en-US" altLang="en-US" sz="2400" b="1" dirty="0">
                <a:highlight>
                  <a:srgbClr val="FFFF00"/>
                </a:highlight>
                <a:latin typeface="微软雅黑" panose="020B0503020204020204" pitchFamily="34" charset="-122"/>
                <a:ea typeface="微软雅黑" panose="020B0503020204020204" pitchFamily="34" charset="-122"/>
              </a:rPr>
              <a:t>）</a:t>
            </a:r>
            <a:r>
              <a:rPr lang="zh-CN" altLang="en-US" sz="2400" b="1" dirty="0">
                <a:highlight>
                  <a:srgbClr val="FFFF00"/>
                </a:highlight>
                <a:latin typeface="微软雅黑" panose="020B0503020204020204" pitchFamily="34" charset="-122"/>
                <a:ea typeface="微软雅黑" panose="020B0503020204020204" pitchFamily="34" charset="-122"/>
              </a:rPr>
              <a:t>取代 </a:t>
            </a:r>
            <a:r>
              <a:rPr lang="en-US" altLang="en-US" sz="2400" b="1" dirty="0">
                <a:highlight>
                  <a:srgbClr val="FFFF00"/>
                </a:highlight>
                <a:latin typeface="微软雅黑" panose="020B0503020204020204" pitchFamily="34" charset="-122"/>
                <a:ea typeface="微软雅黑" panose="020B0503020204020204" pitchFamily="34" charset="-122"/>
              </a:rPr>
              <a:t>not</a:t>
            </a:r>
            <a:endParaRPr lang="en-US" altLang="en-US" sz="2400" b="1" dirty="0">
              <a:solidFill>
                <a:srgbClr val="0000FF"/>
              </a:solidFill>
              <a:highlight>
                <a:srgbClr val="FFFF00"/>
              </a:highlight>
              <a:latin typeface="微软雅黑" panose="020B0503020204020204" pitchFamily="34" charset="-122"/>
              <a:ea typeface="微软雅黑" panose="020B0503020204020204" pitchFamily="34" charset="-122"/>
            </a:endParaRPr>
          </a:p>
          <a:p>
            <a:pPr eaLnBrk="1" hangingPunct="1">
              <a:spcBef>
                <a:spcPct val="50000"/>
              </a:spcBef>
              <a:spcAft>
                <a:spcPct val="30000"/>
              </a:spcAft>
              <a:buFont typeface="Wingdings" panose="05000000000000000000" pitchFamily="2" charset="2"/>
              <a:buNone/>
            </a:pPr>
            <a:r>
              <a:rPr lang="en-US" altLang="en-US" sz="2400" dirty="0" err="1">
                <a:solidFill>
                  <a:srgbClr val="0000FF"/>
                </a:solidFill>
                <a:latin typeface="微软雅黑" panose="020B0503020204020204" pitchFamily="34" charset="-122"/>
                <a:ea typeface="微软雅黑" panose="020B0503020204020204" pitchFamily="34" charset="-122"/>
              </a:rPr>
              <a:t>xor</a:t>
            </a:r>
            <a:r>
              <a:rPr lang="en-US" altLang="zh-CN" sz="2400" dirty="0" err="1">
                <a:solidFill>
                  <a:srgbClr val="0000FF"/>
                </a:solidFill>
                <a:latin typeface="微软雅黑" panose="020B0503020204020204" pitchFamily="34" charset="-122"/>
                <a:ea typeface="微软雅黑" panose="020B0503020204020204" pitchFamily="34" charset="-122"/>
              </a:rPr>
              <a:t>i</a:t>
            </a:r>
            <a:r>
              <a:rPr lang="en-US" altLang="en-US" sz="2400" dirty="0">
                <a:solidFill>
                  <a:srgbClr val="0000FF"/>
                </a:solidFill>
                <a:latin typeface="微软雅黑" panose="020B0503020204020204" pitchFamily="34" charset="-122"/>
                <a:ea typeface="微软雅黑" panose="020B0503020204020204" pitchFamily="34" charset="-122"/>
              </a:rPr>
              <a:t> x10,x10,</a:t>
            </a:r>
            <a:r>
              <a:rPr lang="en-US" altLang="zh-CN" sz="2400" dirty="0">
                <a:solidFill>
                  <a:srgbClr val="0000FF"/>
                </a:solidFill>
                <a:latin typeface="微软雅黑" panose="020B0503020204020204" pitchFamily="34" charset="-122"/>
                <a:ea typeface="微软雅黑" panose="020B0503020204020204" pitchFamily="34" charset="-122"/>
              </a:rPr>
              <a:t>-1</a:t>
            </a:r>
            <a:r>
              <a:rPr lang="en-US" altLang="en-US" sz="2400" dirty="0">
                <a:solidFill>
                  <a:srgbClr val="0000FF"/>
                </a:solidFill>
                <a:latin typeface="微软雅黑" panose="020B0503020204020204" pitchFamily="34" charset="-122"/>
                <a:ea typeface="微软雅黑" panose="020B0503020204020204" pitchFamily="34" charset="-122"/>
              </a:rPr>
              <a:t>  </a:t>
            </a:r>
            <a:r>
              <a:rPr lang="en-US"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en-US" altLang="en-US" sz="2400" dirty="0">
                <a:solidFill>
                  <a:srgbClr val="00B050"/>
                </a:solidFill>
                <a:latin typeface="微软雅黑" panose="020B0503020204020204" pitchFamily="34" charset="-122"/>
                <a:ea typeface="微软雅黑" panose="020B0503020204020204" pitchFamily="34" charset="-122"/>
              </a:rPr>
              <a:t>NOT x10</a:t>
            </a:r>
            <a:endParaRPr lang="en-AU" altLang="en-US" sz="2400" dirty="0">
              <a:latin typeface="微软雅黑" panose="020B0503020204020204" pitchFamily="34" charset="-122"/>
              <a:ea typeface="微软雅黑" panose="020B0503020204020204" pitchFamily="34" charset="-122"/>
            </a:endParaRPr>
          </a:p>
        </p:txBody>
      </p:sp>
      <p:sp>
        <p:nvSpPr>
          <p:cNvPr id="8" name="Rectangle 1">
            <a:extLst>
              <a:ext uri="{FF2B5EF4-FFF2-40B4-BE49-F238E27FC236}">
                <a16:creationId xmlns:a16="http://schemas.microsoft.com/office/drawing/2014/main" id="{720C8275-C9DC-4D44-9282-C56E848894B3}"/>
              </a:ext>
            </a:extLst>
          </p:cNvPr>
          <p:cNvSpPr/>
          <p:nvPr/>
        </p:nvSpPr>
        <p:spPr>
          <a:xfrm>
            <a:off x="119336" y="196129"/>
            <a:ext cx="2160240" cy="569624"/>
          </a:xfrm>
          <a:prstGeom prst="rect">
            <a:avLst/>
          </a:prstGeom>
          <a:solidFill>
            <a:srgbClr val="C00000">
              <a:alpha val="15102"/>
            </a:srgbClr>
          </a:solid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solidFill>
                  <a:schemeClr val="tx1"/>
                </a:solidFill>
                <a:latin typeface="微软雅黑" panose="020B0503020204020204" pitchFamily="34" charset="-122"/>
                <a:ea typeface="微软雅黑" panose="020B0503020204020204" pitchFamily="34" charset="-122"/>
              </a:rPr>
              <a:t>逻辑操作</a:t>
            </a:r>
          </a:p>
        </p:txBody>
      </p:sp>
      <p:pic>
        <p:nvPicPr>
          <p:cNvPr id="2" name="图片 1">
            <a:extLst>
              <a:ext uri="{FF2B5EF4-FFF2-40B4-BE49-F238E27FC236}">
                <a16:creationId xmlns:a16="http://schemas.microsoft.com/office/drawing/2014/main" id="{C4814C51-640B-4907-BBDE-EC140D7F13AD}"/>
              </a:ext>
            </a:extLst>
          </p:cNvPr>
          <p:cNvPicPr>
            <a:picLocks noChangeAspect="1"/>
          </p:cNvPicPr>
          <p:nvPr/>
        </p:nvPicPr>
        <p:blipFill>
          <a:blip r:embed="rId3"/>
          <a:stretch>
            <a:fillRect/>
          </a:stretch>
        </p:blipFill>
        <p:spPr>
          <a:xfrm>
            <a:off x="839416" y="2544070"/>
            <a:ext cx="8640960" cy="2993797"/>
          </a:xfrm>
          <a:prstGeom prst="rect">
            <a:avLst/>
          </a:prstGeom>
        </p:spPr>
      </p:pic>
    </p:spTree>
    <p:extLst>
      <p:ext uri="{BB962C8B-B14F-4D97-AF65-F5344CB8AC3E}">
        <p14:creationId xmlns:p14="http://schemas.microsoft.com/office/powerpoint/2010/main" val="344358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3"/>
          <p:cNvSpPr>
            <a:spLocks noGrp="1" noChangeArrowheads="1"/>
          </p:cNvSpPr>
          <p:nvPr>
            <p:ph idx="1"/>
          </p:nvPr>
        </p:nvSpPr>
        <p:spPr>
          <a:xfrm>
            <a:off x="695400" y="1628800"/>
            <a:ext cx="10972800" cy="3528392"/>
          </a:xfrm>
        </p:spPr>
        <p:txBody>
          <a:bodyPr/>
          <a:lstStyle/>
          <a:p>
            <a:pPr lvl="1" eaLnBrk="1" hangingPunct="1"/>
            <a:r>
              <a:rPr lang="en-US" altLang="en-US" dirty="0"/>
              <a:t>Load byte/halfword/word: </a:t>
            </a:r>
            <a:r>
              <a:rPr lang="en-US" altLang="en-US" dirty="0">
                <a:solidFill>
                  <a:srgbClr val="0000FF"/>
                </a:solidFill>
              </a:rPr>
              <a:t>Sign extend </a:t>
            </a:r>
            <a:r>
              <a:rPr lang="en-US" altLang="en-US" dirty="0"/>
              <a:t>to 64 bits in </a:t>
            </a:r>
            <a:r>
              <a:rPr lang="en-US" altLang="en-US" dirty="0" err="1"/>
              <a:t>rd</a:t>
            </a:r>
            <a:endParaRPr lang="en-US" altLang="en-US" dirty="0"/>
          </a:p>
          <a:p>
            <a:pPr lvl="2" eaLnBrk="1" hangingPunct="1"/>
            <a:r>
              <a:rPr lang="en-US" altLang="en-US" sz="1800" dirty="0" err="1">
                <a:latin typeface="Lucida Console" panose="020B0609040504020204" pitchFamily="49" charset="0"/>
              </a:rPr>
              <a:t>lb</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lh</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lw</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1" eaLnBrk="1" hangingPunct="1"/>
            <a:r>
              <a:rPr lang="en-US" altLang="en-US" dirty="0"/>
              <a:t>Load byte/</a:t>
            </a:r>
            <a:r>
              <a:rPr lang="en-US" altLang="en-US" dirty="0" err="1"/>
              <a:t>halfword</a:t>
            </a:r>
            <a:r>
              <a:rPr lang="en-US" altLang="en-US" dirty="0"/>
              <a:t>/word unsigned: </a:t>
            </a:r>
            <a:r>
              <a:rPr lang="en-US" altLang="en-US" dirty="0">
                <a:solidFill>
                  <a:srgbClr val="0000FF"/>
                </a:solidFill>
              </a:rPr>
              <a:t>Zero extend</a:t>
            </a:r>
            <a:r>
              <a:rPr lang="en-US" altLang="en-US" dirty="0"/>
              <a:t> to 64 bits in </a:t>
            </a:r>
            <a:r>
              <a:rPr lang="en-US" altLang="en-US" dirty="0" err="1"/>
              <a:t>rd</a:t>
            </a:r>
            <a:endParaRPr lang="en-US" altLang="en-US" dirty="0"/>
          </a:p>
          <a:p>
            <a:pPr lvl="2" eaLnBrk="1" hangingPunct="1"/>
            <a:r>
              <a:rPr lang="en-US" altLang="en-US" sz="1800" dirty="0" err="1">
                <a:latin typeface="Lucida Console" panose="020B0609040504020204" pitchFamily="49" charset="0"/>
              </a:rPr>
              <a:t>Lb</a:t>
            </a:r>
            <a:r>
              <a:rPr lang="en-US" altLang="en-US" sz="1800" dirty="0">
                <a:latin typeface="Lucida Console" panose="020B0609040504020204" pitchFamily="49" charset="0"/>
              </a:rPr>
              <a:t>/h/</a:t>
            </a:r>
            <a:r>
              <a:rPr lang="en-US" altLang="en-US" sz="1800" dirty="0" err="1">
                <a:latin typeface="Lucida Console" panose="020B0609040504020204" pitchFamily="49" charset="0"/>
              </a:rPr>
              <a:t>wu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1" eaLnBrk="1" hangingPunct="1"/>
            <a:r>
              <a:rPr lang="en-US" altLang="en-US" dirty="0"/>
              <a:t>Store byte/halfword/word: Store </a:t>
            </a:r>
            <a:r>
              <a:rPr lang="en-US" altLang="en-US" b="1" dirty="0"/>
              <a:t>rightmost</a:t>
            </a:r>
            <a:r>
              <a:rPr lang="en-US" altLang="en-US" dirty="0"/>
              <a:t> </a:t>
            </a:r>
            <a:r>
              <a:rPr lang="en-US" altLang="en-US" b="1" dirty="0">
                <a:solidFill>
                  <a:srgbClr val="C00000"/>
                </a:solidFill>
              </a:rPr>
              <a:t>8/16/32</a:t>
            </a:r>
            <a:r>
              <a:rPr lang="en-US" altLang="en-US" dirty="0"/>
              <a:t> bits</a:t>
            </a:r>
          </a:p>
          <a:p>
            <a:pPr lvl="2" eaLnBrk="1" hangingPunct="1"/>
            <a:r>
              <a:rPr lang="en-US" altLang="en-US" sz="1800" dirty="0">
                <a:latin typeface="Lucida Console" panose="020B0609040504020204" pitchFamily="49" charset="0"/>
              </a:rPr>
              <a:t>Sb/h/w rs2, offset(rs1)   </a:t>
            </a:r>
            <a:r>
              <a:rPr lang="zh-CN" altLang="en-US" sz="1800" dirty="0">
                <a:latin typeface="Lucida Console" panose="020B0609040504020204" pitchFamily="49" charset="0"/>
              </a:rPr>
              <a:t>把</a:t>
            </a:r>
            <a:r>
              <a:rPr lang="en-US" altLang="zh-CN" sz="1800" dirty="0">
                <a:latin typeface="Lucida Console" panose="020B0609040504020204" pitchFamily="49" charset="0"/>
              </a:rPr>
              <a:t>rs2</a:t>
            </a:r>
            <a:r>
              <a:rPr lang="zh-CN" altLang="en-US" sz="1800" dirty="0">
                <a:latin typeface="Lucida Console" panose="020B0609040504020204" pitchFamily="49" charset="0"/>
              </a:rPr>
              <a:t>的低位存入</a:t>
            </a:r>
            <a:r>
              <a:rPr lang="en-US" altLang="zh-CN" sz="1800" dirty="0">
                <a:latin typeface="Lucida Console" panose="020B0609040504020204" pitchFamily="49" charset="0"/>
              </a:rPr>
              <a:t>rs1+offset</a:t>
            </a:r>
            <a:endParaRPr lang="en-US" altLang="en-US" sz="1800" dirty="0">
              <a:latin typeface="Lucida Console" panose="020B0609040504020204" pitchFamily="49" charset="0"/>
            </a:endParaRPr>
          </a:p>
        </p:txBody>
      </p:sp>
      <p:sp>
        <p:nvSpPr>
          <p:cNvPr id="5" name="Rectangle 1">
            <a:extLst>
              <a:ext uri="{FF2B5EF4-FFF2-40B4-BE49-F238E27FC236}">
                <a16:creationId xmlns:a16="http://schemas.microsoft.com/office/drawing/2014/main" id="{4CF6296A-74EB-4F86-A122-1BC01B156F66}"/>
              </a:ext>
            </a:extLst>
          </p:cNvPr>
          <p:cNvSpPr/>
          <p:nvPr/>
        </p:nvSpPr>
        <p:spPr>
          <a:xfrm>
            <a:off x="119336" y="196129"/>
            <a:ext cx="2160240" cy="569624"/>
          </a:xfrm>
          <a:prstGeom prst="rect">
            <a:avLst/>
          </a:prstGeom>
          <a:solidFill>
            <a:srgbClr val="C00000">
              <a:alpha val="15102"/>
            </a:srgbClr>
          </a:solid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solidFill>
                  <a:schemeClr val="tx1"/>
                </a:solidFill>
                <a:latin typeface="微软雅黑" panose="020B0503020204020204" pitchFamily="34" charset="-122"/>
                <a:ea typeface="微软雅黑" panose="020B0503020204020204" pitchFamily="34" charset="-122"/>
              </a:rPr>
              <a:t>存取操作</a:t>
            </a:r>
          </a:p>
        </p:txBody>
      </p:sp>
    </p:spTree>
    <p:extLst>
      <p:ext uri="{BB962C8B-B14F-4D97-AF65-F5344CB8AC3E}">
        <p14:creationId xmlns:p14="http://schemas.microsoft.com/office/powerpoint/2010/main" val="178536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159221"/>
            <a:ext cx="5715173" cy="1325563"/>
          </a:xfrm>
        </p:spPr>
        <p:txBody>
          <a:bodyPr/>
          <a:lstStyle/>
          <a:p>
            <a:pPr>
              <a:defRPr/>
            </a:pPr>
            <a:r>
              <a:rPr lang="en-US" altLang="zh-CN" dirty="0" err="1"/>
              <a:t>Endianness</a:t>
            </a:r>
            <a:r>
              <a:rPr lang="en-US" altLang="zh-CN" dirty="0"/>
              <a:t>/byte order</a:t>
            </a:r>
            <a:endParaRPr lang="zh-CN" altLang="en-US" dirty="0"/>
          </a:p>
        </p:txBody>
      </p:sp>
      <p:sp>
        <p:nvSpPr>
          <p:cNvPr id="38915" name="内容占位符 2"/>
          <p:cNvSpPr>
            <a:spLocks noGrp="1"/>
          </p:cNvSpPr>
          <p:nvPr>
            <p:ph idx="1"/>
          </p:nvPr>
        </p:nvSpPr>
        <p:spPr>
          <a:xfrm>
            <a:off x="29049" y="1988840"/>
            <a:ext cx="6769100" cy="4573587"/>
          </a:xfrm>
        </p:spPr>
        <p:txBody>
          <a:bodyPr/>
          <a:lstStyle/>
          <a:p>
            <a:r>
              <a:rPr lang="en-US" altLang="zh-CN" dirty="0"/>
              <a:t>Big endian </a:t>
            </a:r>
            <a:r>
              <a:rPr lang="zh-CN" altLang="en-US" dirty="0"/>
              <a:t>大端模式：</a:t>
            </a:r>
            <a:endParaRPr lang="en-US" altLang="zh-CN" dirty="0"/>
          </a:p>
          <a:p>
            <a:pPr lvl="1"/>
            <a:r>
              <a:rPr lang="zh-CN" altLang="en-US" dirty="0"/>
              <a:t>数据的高字节存放在低地址；</a:t>
            </a:r>
            <a:r>
              <a:rPr lang="en-US" altLang="zh-CN" dirty="0"/>
              <a:t> </a:t>
            </a:r>
          </a:p>
          <a:p>
            <a:pPr lvl="1"/>
            <a:r>
              <a:rPr lang="zh-CN" altLang="en-US" dirty="0"/>
              <a:t>数据的低字节存放在高地址</a:t>
            </a:r>
          </a:p>
          <a:p>
            <a:r>
              <a:rPr lang="en-US" altLang="zh-CN" dirty="0">
                <a:solidFill>
                  <a:srgbClr val="FF0000"/>
                </a:solidFill>
              </a:rPr>
              <a:t>Little endian</a:t>
            </a:r>
            <a:r>
              <a:rPr lang="zh-CN" altLang="en-US" dirty="0">
                <a:solidFill>
                  <a:srgbClr val="FF0000"/>
                </a:solidFill>
              </a:rPr>
              <a:t>小端模式</a:t>
            </a:r>
            <a:r>
              <a:rPr lang="en-US" altLang="zh-CN" dirty="0">
                <a:solidFill>
                  <a:srgbClr val="FF0000"/>
                </a:solidFill>
              </a:rPr>
              <a:t>(</a:t>
            </a:r>
            <a:r>
              <a:rPr lang="zh-CN" altLang="en-US" dirty="0">
                <a:solidFill>
                  <a:srgbClr val="FF0000"/>
                </a:solidFill>
              </a:rPr>
              <a:t>主流：</a:t>
            </a:r>
            <a:endParaRPr lang="en-US" altLang="zh-CN" dirty="0">
              <a:solidFill>
                <a:srgbClr val="FF0000"/>
              </a:solidFill>
            </a:endParaRPr>
          </a:p>
          <a:p>
            <a:pPr lvl="1"/>
            <a:r>
              <a:rPr lang="zh-CN" altLang="en-US" dirty="0"/>
              <a:t>数据的高字节存放在高地址；</a:t>
            </a:r>
            <a:endParaRPr lang="en-US" altLang="zh-CN" dirty="0"/>
          </a:p>
          <a:p>
            <a:pPr lvl="1"/>
            <a:r>
              <a:rPr lang="zh-CN" altLang="en-US" dirty="0"/>
              <a:t>数据的</a:t>
            </a:r>
            <a:r>
              <a:rPr lang="zh-CN" altLang="en-US" b="1" dirty="0">
                <a:solidFill>
                  <a:srgbClr val="C00000"/>
                </a:solidFill>
                <a:highlight>
                  <a:srgbClr val="FFFF00"/>
                </a:highlight>
              </a:rPr>
              <a:t>低</a:t>
            </a:r>
            <a:r>
              <a:rPr lang="zh-CN" altLang="en-US" b="1" dirty="0">
                <a:solidFill>
                  <a:srgbClr val="C00000"/>
                </a:solidFill>
              </a:rPr>
              <a:t>字节存放在</a:t>
            </a:r>
            <a:r>
              <a:rPr lang="zh-CN" altLang="en-US" b="1" dirty="0">
                <a:solidFill>
                  <a:srgbClr val="C00000"/>
                </a:solidFill>
                <a:highlight>
                  <a:srgbClr val="FFFF00"/>
                </a:highlight>
              </a:rPr>
              <a:t>低</a:t>
            </a:r>
            <a:r>
              <a:rPr lang="zh-CN" altLang="en-US" b="1" dirty="0">
                <a:solidFill>
                  <a:srgbClr val="C00000"/>
                </a:solidFill>
              </a:rPr>
              <a:t>地址</a:t>
            </a:r>
            <a:endParaRPr lang="en-US" altLang="zh-CN" b="1" dirty="0">
              <a:solidFill>
                <a:srgbClr val="C00000"/>
              </a:solidFill>
            </a:endParaRPr>
          </a:p>
          <a:p>
            <a:pPr lvl="1"/>
            <a:r>
              <a:rPr lang="en-US" altLang="zh-CN" dirty="0">
                <a:solidFill>
                  <a:srgbClr val="FF0000"/>
                </a:solidFill>
              </a:rPr>
              <a:t>RISC-V</a:t>
            </a:r>
          </a:p>
          <a:p>
            <a:r>
              <a:rPr lang="en-US" altLang="zh-CN" dirty="0"/>
              <a:t>E.g. : 32</a:t>
            </a:r>
            <a:r>
              <a:rPr lang="zh-CN" altLang="en-US" dirty="0"/>
              <a:t>位机器上存放</a:t>
            </a:r>
            <a:r>
              <a:rPr lang="en-US" altLang="zh-CN" dirty="0"/>
              <a:t>0x12345678</a:t>
            </a:r>
            <a:r>
              <a:rPr lang="zh-CN" altLang="en-US" dirty="0"/>
              <a:t>，其大小端模式存储如下：</a:t>
            </a:r>
          </a:p>
          <a:p>
            <a:endParaRPr lang="en-US" altLang="zh-CN" dirty="0"/>
          </a:p>
        </p:txBody>
      </p:sp>
      <p:pic>
        <p:nvPicPr>
          <p:cNvPr id="38916" name="Picture 6" descr="0477fa212e2af02dffe2c2b57ad76c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525" y="1484784"/>
            <a:ext cx="62134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088AA7B-2DAC-2D90-4C39-C0687707EB38}"/>
              </a:ext>
            </a:extLst>
          </p:cNvPr>
          <p:cNvSpPr txBox="1"/>
          <p:nvPr/>
        </p:nvSpPr>
        <p:spPr>
          <a:xfrm>
            <a:off x="10560496" y="4621684"/>
            <a:ext cx="1296144" cy="307777"/>
          </a:xfrm>
          <a:prstGeom prst="rect">
            <a:avLst/>
          </a:prstGeom>
          <a:noFill/>
        </p:spPr>
        <p:txBody>
          <a:bodyPr wrap="square" rtlCol="0">
            <a:spAutoFit/>
          </a:bodyPr>
          <a:lstStyle/>
          <a:p>
            <a:r>
              <a:rPr lang="zh-CN" altLang="en-US" b="1" dirty="0">
                <a:solidFill>
                  <a:srgbClr val="C00000"/>
                </a:solidFill>
              </a:rPr>
              <a:t>最低有效位</a:t>
            </a:r>
          </a:p>
        </p:txBody>
      </p:sp>
      <p:sp>
        <p:nvSpPr>
          <p:cNvPr id="4" name="文本框 3">
            <a:extLst>
              <a:ext uri="{FF2B5EF4-FFF2-40B4-BE49-F238E27FC236}">
                <a16:creationId xmlns:a16="http://schemas.microsoft.com/office/drawing/2014/main" id="{FFB9D308-0174-435B-C995-6995CDED4E5E}"/>
              </a:ext>
            </a:extLst>
          </p:cNvPr>
          <p:cNvSpPr txBox="1"/>
          <p:nvPr/>
        </p:nvSpPr>
        <p:spPr>
          <a:xfrm>
            <a:off x="7752184" y="1330895"/>
            <a:ext cx="1611040" cy="307777"/>
          </a:xfrm>
          <a:prstGeom prst="rect">
            <a:avLst/>
          </a:prstGeom>
          <a:noFill/>
        </p:spPr>
        <p:txBody>
          <a:bodyPr wrap="square" rtlCol="0">
            <a:spAutoFit/>
          </a:bodyPr>
          <a:lstStyle/>
          <a:p>
            <a:r>
              <a:rPr lang="zh-CN" altLang="en-US" dirty="0"/>
              <a:t>便于阅读</a:t>
            </a:r>
          </a:p>
        </p:txBody>
      </p:sp>
      <p:sp>
        <p:nvSpPr>
          <p:cNvPr id="5" name="文本框 4">
            <a:extLst>
              <a:ext uri="{FF2B5EF4-FFF2-40B4-BE49-F238E27FC236}">
                <a16:creationId xmlns:a16="http://schemas.microsoft.com/office/drawing/2014/main" id="{6A2D11D6-4198-9632-966A-1E895E68A8E4}"/>
              </a:ext>
            </a:extLst>
          </p:cNvPr>
          <p:cNvSpPr txBox="1"/>
          <p:nvPr/>
        </p:nvSpPr>
        <p:spPr>
          <a:xfrm>
            <a:off x="10845970" y="1306114"/>
            <a:ext cx="1080120" cy="307777"/>
          </a:xfrm>
          <a:prstGeom prst="rect">
            <a:avLst/>
          </a:prstGeom>
          <a:noFill/>
        </p:spPr>
        <p:txBody>
          <a:bodyPr wrap="square" rtlCol="0">
            <a:spAutoFit/>
          </a:bodyPr>
          <a:lstStyle/>
          <a:p>
            <a:r>
              <a:rPr lang="zh-CN" altLang="en-US" dirty="0"/>
              <a:t>便于处理</a:t>
            </a:r>
          </a:p>
        </p:txBody>
      </p:sp>
    </p:spTree>
    <p:extLst>
      <p:ext uri="{BB962C8B-B14F-4D97-AF65-F5344CB8AC3E}">
        <p14:creationId xmlns:p14="http://schemas.microsoft.com/office/powerpoint/2010/main" val="338658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rrowheads="1"/>
          </p:cNvSpPr>
          <p:nvPr>
            <p:ph type="title"/>
          </p:nvPr>
        </p:nvSpPr>
        <p:spPr>
          <a:xfrm>
            <a:off x="659396" y="344673"/>
            <a:ext cx="10097156" cy="702267"/>
          </a:xfrm>
        </p:spPr>
        <p:txBody>
          <a:bodyPr>
            <a:normAutofit/>
          </a:bodyPr>
          <a:lstStyle/>
          <a:p>
            <a:r>
              <a:rPr lang="en-US" altLang="zh-CN" dirty="0">
                <a:solidFill>
                  <a:srgbClr val="FF0000"/>
                </a:solidFill>
              </a:rPr>
              <a:t>Memory Alignment</a:t>
            </a:r>
            <a:r>
              <a:rPr lang="zh-CN" altLang="en-US" dirty="0">
                <a:solidFill>
                  <a:srgbClr val="FF0000"/>
                </a:solidFill>
              </a:rPr>
              <a:t>（要整数倍放）</a:t>
            </a:r>
            <a:endParaRPr lang="en-US" altLang="zh-CN" sz="4000" dirty="0"/>
          </a:p>
        </p:txBody>
      </p:sp>
      <p:sp>
        <p:nvSpPr>
          <p:cNvPr id="319491" name="Rectangle 3"/>
          <p:cNvSpPr>
            <a:spLocks noGrp="1" noRot="1" noChangeArrowheads="1"/>
          </p:cNvSpPr>
          <p:nvPr>
            <p:ph idx="1"/>
          </p:nvPr>
        </p:nvSpPr>
        <p:spPr>
          <a:xfrm>
            <a:off x="1809720" y="1357299"/>
            <a:ext cx="2636838" cy="4194175"/>
          </a:xfrm>
        </p:spPr>
        <p:txBody>
          <a:bodyPr/>
          <a:lstStyle/>
          <a:p>
            <a:pPr>
              <a:buFont typeface="Wingdings" pitchFamily="2" charset="2"/>
              <a:buNone/>
            </a:pPr>
            <a:r>
              <a:rPr lang="en-US" altLang="zh-CN" dirty="0" err="1"/>
              <a:t>struct</a:t>
            </a:r>
            <a:r>
              <a:rPr lang="en-US" altLang="zh-CN" dirty="0"/>
              <a:t> {</a:t>
            </a:r>
          </a:p>
          <a:p>
            <a:pPr>
              <a:buFont typeface="Wingdings" pitchFamily="2" charset="2"/>
              <a:buNone/>
            </a:pPr>
            <a:r>
              <a:rPr lang="en-US" altLang="zh-CN" dirty="0"/>
              <a:t>	</a:t>
            </a:r>
            <a:r>
              <a:rPr lang="en-US" altLang="zh-CN" dirty="0" err="1"/>
              <a:t>int</a:t>
            </a:r>
            <a:r>
              <a:rPr lang="en-US" altLang="zh-CN" dirty="0"/>
              <a:t> a;</a:t>
            </a:r>
          </a:p>
          <a:p>
            <a:pPr>
              <a:buFont typeface="Wingdings" pitchFamily="2" charset="2"/>
              <a:buNone/>
            </a:pPr>
            <a:r>
              <a:rPr lang="en-US" altLang="zh-CN" dirty="0"/>
              <a:t>	char b;</a:t>
            </a:r>
          </a:p>
          <a:p>
            <a:pPr>
              <a:buFont typeface="Wingdings" pitchFamily="2" charset="2"/>
              <a:buNone/>
            </a:pPr>
            <a:r>
              <a:rPr lang="en-US" altLang="zh-CN" dirty="0"/>
              <a:t>	char c[2];</a:t>
            </a:r>
          </a:p>
          <a:p>
            <a:pPr>
              <a:buFont typeface="Wingdings" pitchFamily="2" charset="2"/>
              <a:buNone/>
            </a:pPr>
            <a:r>
              <a:rPr lang="en-US" altLang="zh-CN" dirty="0"/>
              <a:t>	char d[3]</a:t>
            </a:r>
          </a:p>
          <a:p>
            <a:pPr>
              <a:buFont typeface="Wingdings" pitchFamily="2" charset="2"/>
              <a:buNone/>
            </a:pPr>
            <a:r>
              <a:rPr lang="en-US" altLang="zh-CN" dirty="0"/>
              <a:t>	float e;</a:t>
            </a:r>
          </a:p>
          <a:p>
            <a:pPr>
              <a:buFont typeface="Wingdings" pitchFamily="2" charset="2"/>
              <a:buNone/>
            </a:pPr>
            <a:r>
              <a:rPr lang="en-US" altLang="zh-CN" dirty="0"/>
              <a:t>}</a:t>
            </a:r>
          </a:p>
          <a:p>
            <a:pPr>
              <a:buFont typeface="Wingdings" pitchFamily="2" charset="2"/>
              <a:buNone/>
            </a:pPr>
            <a:endParaRPr lang="en-US" altLang="zh-CN" dirty="0"/>
          </a:p>
        </p:txBody>
      </p:sp>
      <p:sp>
        <p:nvSpPr>
          <p:cNvPr id="26" name="灯片编号占位符 5"/>
          <p:cNvSpPr>
            <a:spLocks noGrp="1"/>
          </p:cNvSpPr>
          <p:nvPr>
            <p:ph type="sldNum" sz="quarter" idx="12"/>
          </p:nvPr>
        </p:nvSpPr>
        <p:spPr>
          <a:xfrm>
            <a:off x="8534400" y="6245225"/>
            <a:ext cx="2133600" cy="476250"/>
          </a:xfrm>
        </p:spPr>
        <p:txBody>
          <a:bodyPr/>
          <a:lstStyle/>
          <a:p>
            <a:fld id="{429E5CE0-2C88-4724-8CC7-9AA6520F4474}" type="slidenum">
              <a:rPr lang="en-US" altLang="zh-CN"/>
              <a:pPr/>
              <a:t>14</a:t>
            </a:fld>
            <a:endParaRPr lang="en-US" altLang="zh-CN"/>
          </a:p>
        </p:txBody>
      </p:sp>
      <p:sp>
        <p:nvSpPr>
          <p:cNvPr id="319512" name="AutoShape 24"/>
          <p:cNvSpPr>
            <a:spLocks noChangeArrowheads="1"/>
          </p:cNvSpPr>
          <p:nvPr/>
        </p:nvSpPr>
        <p:spPr bwMode="auto">
          <a:xfrm>
            <a:off x="3935413" y="2565400"/>
            <a:ext cx="792162" cy="287338"/>
          </a:xfrm>
          <a:prstGeom prst="rightArrow">
            <a:avLst>
              <a:gd name="adj1" fmla="val 50000"/>
              <a:gd name="adj2" fmla="val 68922"/>
            </a:avLst>
          </a:prstGeom>
          <a:noFill/>
          <a:ln w="9525" cap="rnd" algn="ctr">
            <a:solidFill>
              <a:srgbClr val="007A77"/>
            </a:solidFill>
            <a:miter lim="800000"/>
            <a:headEnd/>
            <a:tailEnd/>
          </a:ln>
          <a:effectLst/>
        </p:spPr>
        <p:txBody>
          <a:bodyPr wrap="none" anchor="ctr"/>
          <a:lstStyle/>
          <a:p>
            <a:endParaRPr lang="zh-CN" altLang="en-US"/>
          </a:p>
        </p:txBody>
      </p:sp>
      <p:sp>
        <p:nvSpPr>
          <p:cNvPr id="319513" name="Text Box 25"/>
          <p:cNvSpPr txBox="1">
            <a:spLocks noChangeArrowheads="1"/>
          </p:cNvSpPr>
          <p:nvPr/>
        </p:nvSpPr>
        <p:spPr bwMode="auto">
          <a:xfrm>
            <a:off x="6888088" y="5012865"/>
            <a:ext cx="4047268" cy="1077218"/>
          </a:xfrm>
          <a:prstGeom prst="rect">
            <a:avLst/>
          </a:prstGeom>
          <a:noFill/>
          <a:ln w="9525" cap="rnd" algn="ctr">
            <a:noFill/>
            <a:miter lim="800000"/>
            <a:headEnd/>
            <a:tailEnd/>
          </a:ln>
          <a:effectLst/>
        </p:spPr>
        <p:txBody>
          <a:bodyPr wrap="square">
            <a:spAutoFit/>
          </a:bodyPr>
          <a:lstStyle/>
          <a:p>
            <a:pPr>
              <a:spcBef>
                <a:spcPct val="50000"/>
              </a:spcBef>
            </a:pPr>
            <a:r>
              <a:rPr lang="zh-CN" altLang="en-US" sz="1600" b="1" dirty="0">
                <a:solidFill>
                  <a:srgbClr val="FF0066"/>
                </a:solidFill>
              </a:rPr>
              <a:t>错误</a:t>
            </a:r>
          </a:p>
          <a:p>
            <a:pPr>
              <a:spcBef>
                <a:spcPct val="50000"/>
              </a:spcBef>
            </a:pPr>
            <a:r>
              <a:rPr lang="zh-CN" altLang="en-US" sz="1600" b="1" dirty="0">
                <a:solidFill>
                  <a:srgbClr val="FF0066"/>
                </a:solidFill>
              </a:rPr>
              <a:t>因为内存一次只能读出</a:t>
            </a:r>
            <a:r>
              <a:rPr lang="en-US" altLang="zh-CN" sz="1600" b="1" dirty="0">
                <a:solidFill>
                  <a:srgbClr val="FF0066"/>
                </a:solidFill>
              </a:rPr>
              <a:t>4</a:t>
            </a:r>
            <a:r>
              <a:rPr lang="zh-CN" altLang="en-US" sz="1600" b="1" dirty="0">
                <a:solidFill>
                  <a:srgbClr val="FF0066"/>
                </a:solidFill>
              </a:rPr>
              <a:t>字节内存中的一行</a:t>
            </a:r>
          </a:p>
          <a:p>
            <a:pPr>
              <a:spcBef>
                <a:spcPct val="50000"/>
              </a:spcBef>
            </a:pPr>
            <a:r>
              <a:rPr lang="zh-CN" altLang="en-US" sz="1600" b="1" dirty="0">
                <a:solidFill>
                  <a:srgbClr val="FF0066"/>
                </a:solidFill>
              </a:rPr>
              <a:t>这样布局，</a:t>
            </a:r>
            <a:r>
              <a:rPr lang="en-US" altLang="zh-CN" sz="1600" b="1" dirty="0">
                <a:solidFill>
                  <a:schemeClr val="accent1">
                    <a:lumMod val="75000"/>
                  </a:schemeClr>
                </a:solidFill>
              </a:rPr>
              <a:t>e</a:t>
            </a:r>
            <a:r>
              <a:rPr lang="zh-CN" altLang="en-US" sz="1600" b="1" dirty="0">
                <a:solidFill>
                  <a:schemeClr val="accent1">
                    <a:lumMod val="75000"/>
                  </a:schemeClr>
                </a:solidFill>
              </a:rPr>
              <a:t>变量不能一次读出</a:t>
            </a:r>
          </a:p>
        </p:txBody>
      </p:sp>
      <p:graphicFrame>
        <p:nvGraphicFramePr>
          <p:cNvPr id="29" name="表格 28"/>
          <p:cNvGraphicFramePr>
            <a:graphicFrameLocks noGrp="1"/>
          </p:cNvGraphicFramePr>
          <p:nvPr/>
        </p:nvGraphicFramePr>
        <p:xfrm>
          <a:off x="4944176" y="1668797"/>
          <a:ext cx="4751571" cy="2448835"/>
        </p:xfrm>
        <a:graphic>
          <a:graphicData uri="http://schemas.openxmlformats.org/drawingml/2006/table">
            <a:tbl>
              <a:tblPr firstRow="1" bandRow="1">
                <a:tableStyleId>{BC89EF96-8CEA-46FF-86C4-4CE0E7609802}</a:tableStyleId>
              </a:tblPr>
              <a:tblGrid>
                <a:gridCol w="1189665">
                  <a:extLst>
                    <a:ext uri="{9D8B030D-6E8A-4147-A177-3AD203B41FA5}">
                      <a16:colId xmlns:a16="http://schemas.microsoft.com/office/drawing/2014/main" val="20000"/>
                    </a:ext>
                  </a:extLst>
                </a:gridCol>
                <a:gridCol w="1222745">
                  <a:extLst>
                    <a:ext uri="{9D8B030D-6E8A-4147-A177-3AD203B41FA5}">
                      <a16:colId xmlns:a16="http://schemas.microsoft.com/office/drawing/2014/main" val="20001"/>
                    </a:ext>
                  </a:extLst>
                </a:gridCol>
                <a:gridCol w="1275907">
                  <a:extLst>
                    <a:ext uri="{9D8B030D-6E8A-4147-A177-3AD203B41FA5}">
                      <a16:colId xmlns:a16="http://schemas.microsoft.com/office/drawing/2014/main" val="20002"/>
                    </a:ext>
                  </a:extLst>
                </a:gridCol>
                <a:gridCol w="1063254">
                  <a:extLst>
                    <a:ext uri="{9D8B030D-6E8A-4147-A177-3AD203B41FA5}">
                      <a16:colId xmlns:a16="http://schemas.microsoft.com/office/drawing/2014/main" val="20003"/>
                    </a:ext>
                  </a:extLst>
                </a:gridCol>
              </a:tblGrid>
              <a:tr h="489767">
                <a:tc gridSpan="4">
                  <a:txBody>
                    <a:bodyPr/>
                    <a:lstStyle/>
                    <a:p>
                      <a:pPr algn="ctr"/>
                      <a:r>
                        <a:rPr lang="en-US" altLang="zh-CN" dirty="0"/>
                        <a:t>e</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89767">
                <a:tc>
                  <a:txBody>
                    <a:bodyPr/>
                    <a:lstStyle/>
                    <a:p>
                      <a:r>
                        <a:rPr lang="en-US" altLang="zh-CN" dirty="0"/>
                        <a:t>Unused</a:t>
                      </a:r>
                      <a:endParaRPr lang="zh-CN" altLang="en-US" dirty="0"/>
                    </a:p>
                  </a:txBody>
                  <a:tcPr/>
                </a:tc>
                <a:tc>
                  <a:txBody>
                    <a:bodyPr/>
                    <a:lstStyle/>
                    <a:p>
                      <a:r>
                        <a:rPr lang="en-US" altLang="zh-CN" dirty="0"/>
                        <a:t>D[2]</a:t>
                      </a:r>
                      <a:endParaRPr lang="zh-CN" altLang="en-US" dirty="0"/>
                    </a:p>
                  </a:txBody>
                  <a:tcPr/>
                </a:tc>
                <a:tc>
                  <a:txBody>
                    <a:bodyPr/>
                    <a:lstStyle/>
                    <a:p>
                      <a:r>
                        <a:rPr lang="en-US" altLang="zh-CN" dirty="0"/>
                        <a:t>D[1]</a:t>
                      </a:r>
                      <a:endParaRPr lang="zh-CN" altLang="en-US" dirty="0"/>
                    </a:p>
                  </a:txBody>
                  <a:tcPr/>
                </a:tc>
                <a:tc>
                  <a:txBody>
                    <a:bodyPr/>
                    <a:lstStyle/>
                    <a:p>
                      <a:r>
                        <a:rPr lang="en-US" altLang="zh-CN" dirty="0"/>
                        <a:t>D[0]</a:t>
                      </a:r>
                      <a:endParaRPr lang="zh-CN" altLang="en-US" dirty="0"/>
                    </a:p>
                  </a:txBody>
                  <a:tcPr/>
                </a:tc>
                <a:extLst>
                  <a:ext uri="{0D108BD9-81ED-4DB2-BD59-A6C34878D82A}">
                    <a16:rowId xmlns:a16="http://schemas.microsoft.com/office/drawing/2014/main" val="10001"/>
                  </a:ext>
                </a:extLst>
              </a:tr>
              <a:tr h="489767">
                <a:tc>
                  <a:txBody>
                    <a:bodyPr/>
                    <a:lstStyle/>
                    <a:p>
                      <a:r>
                        <a:rPr lang="en-US" altLang="zh-CN" dirty="0"/>
                        <a:t>Unused</a:t>
                      </a:r>
                      <a:endParaRPr lang="zh-CN" altLang="en-US" dirty="0"/>
                    </a:p>
                  </a:txBody>
                  <a:tcPr/>
                </a:tc>
                <a:tc>
                  <a:txBody>
                    <a:bodyPr/>
                    <a:lstStyle/>
                    <a:p>
                      <a:r>
                        <a:rPr lang="en-US" altLang="zh-CN" dirty="0"/>
                        <a:t>Unused</a:t>
                      </a:r>
                      <a:endParaRPr lang="zh-CN" altLang="en-US" dirty="0"/>
                    </a:p>
                  </a:txBody>
                  <a:tcPr/>
                </a:tc>
                <a:tc>
                  <a:txBody>
                    <a:bodyPr/>
                    <a:lstStyle/>
                    <a:p>
                      <a:r>
                        <a:rPr lang="en-US" altLang="zh-CN" dirty="0"/>
                        <a:t>C[1]</a:t>
                      </a:r>
                      <a:endParaRPr lang="zh-CN" altLang="en-US" dirty="0"/>
                    </a:p>
                  </a:txBody>
                  <a:tcPr/>
                </a:tc>
                <a:tc>
                  <a:txBody>
                    <a:bodyPr/>
                    <a:lstStyle/>
                    <a:p>
                      <a:r>
                        <a:rPr lang="en-US" altLang="zh-CN" dirty="0"/>
                        <a:t>C[0]</a:t>
                      </a:r>
                    </a:p>
                  </a:txBody>
                  <a:tcPr/>
                </a:tc>
                <a:extLst>
                  <a:ext uri="{0D108BD9-81ED-4DB2-BD59-A6C34878D82A}">
                    <a16:rowId xmlns:a16="http://schemas.microsoft.com/office/drawing/2014/main" val="10002"/>
                  </a:ext>
                </a:extLst>
              </a:tr>
              <a:tr h="489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r>
                        <a:rPr lang="en-US" altLang="zh-CN" dirty="0"/>
                        <a:t>b</a:t>
                      </a:r>
                      <a:endParaRPr lang="zh-CN" altLang="en-US" dirty="0"/>
                    </a:p>
                  </a:txBody>
                  <a:tcPr/>
                </a:tc>
                <a:extLst>
                  <a:ext uri="{0D108BD9-81ED-4DB2-BD59-A6C34878D82A}">
                    <a16:rowId xmlns:a16="http://schemas.microsoft.com/office/drawing/2014/main" val="10003"/>
                  </a:ext>
                </a:extLst>
              </a:tr>
              <a:tr h="489767">
                <a:tc gridSpan="4">
                  <a:txBody>
                    <a:bodyPr/>
                    <a:lstStyle/>
                    <a:p>
                      <a:pPr algn="ctr"/>
                      <a:r>
                        <a:rPr lang="en-US" altLang="zh-CN" dirty="0"/>
                        <a:t>a</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30" name="表格 29"/>
          <p:cNvGraphicFramePr>
            <a:graphicFrameLocks noGrp="1"/>
          </p:cNvGraphicFramePr>
          <p:nvPr/>
        </p:nvGraphicFramePr>
        <p:xfrm>
          <a:off x="2496884" y="5196391"/>
          <a:ext cx="4180366" cy="979534"/>
        </p:xfrm>
        <a:graphic>
          <a:graphicData uri="http://schemas.openxmlformats.org/drawingml/2006/table">
            <a:tbl>
              <a:tblPr firstRow="1" bandRow="1">
                <a:tableStyleId>{BC89EF96-8CEA-46FF-86C4-4CE0E7609802}</a:tableStyleId>
              </a:tblPr>
              <a:tblGrid>
                <a:gridCol w="1046651">
                  <a:extLst>
                    <a:ext uri="{9D8B030D-6E8A-4147-A177-3AD203B41FA5}">
                      <a16:colId xmlns:a16="http://schemas.microsoft.com/office/drawing/2014/main" val="20000"/>
                    </a:ext>
                  </a:extLst>
                </a:gridCol>
                <a:gridCol w="1075754">
                  <a:extLst>
                    <a:ext uri="{9D8B030D-6E8A-4147-A177-3AD203B41FA5}">
                      <a16:colId xmlns:a16="http://schemas.microsoft.com/office/drawing/2014/main" val="20001"/>
                    </a:ext>
                  </a:extLst>
                </a:gridCol>
                <a:gridCol w="1122525">
                  <a:extLst>
                    <a:ext uri="{9D8B030D-6E8A-4147-A177-3AD203B41FA5}">
                      <a16:colId xmlns:a16="http://schemas.microsoft.com/office/drawing/2014/main" val="20002"/>
                    </a:ext>
                  </a:extLst>
                </a:gridCol>
                <a:gridCol w="935436">
                  <a:extLst>
                    <a:ext uri="{9D8B030D-6E8A-4147-A177-3AD203B41FA5}">
                      <a16:colId xmlns:a16="http://schemas.microsoft.com/office/drawing/2014/main" val="20003"/>
                    </a:ext>
                  </a:extLst>
                </a:gridCol>
              </a:tblGrid>
              <a:tr h="489767">
                <a:tc>
                  <a:txBody>
                    <a:bodyPr/>
                    <a:lstStyle/>
                    <a:p>
                      <a:r>
                        <a:rPr lang="en-US" altLang="zh-CN" dirty="0"/>
                        <a:t>Unused</a:t>
                      </a:r>
                      <a:endParaRPr lang="zh-CN" altLang="en-US" dirty="0"/>
                    </a:p>
                  </a:txBody>
                  <a:tcPr/>
                </a:tc>
                <a:tc gridSpan="3">
                  <a:txBody>
                    <a:bodyPr/>
                    <a:lstStyle/>
                    <a:p>
                      <a:pPr algn="ctr"/>
                      <a:r>
                        <a:rPr lang="en-US" altLang="zh-CN" dirty="0"/>
                        <a:t>e</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89767">
                <a:tc>
                  <a:txBody>
                    <a:bodyPr/>
                    <a:lstStyle/>
                    <a:p>
                      <a:pPr algn="ctr"/>
                      <a:r>
                        <a:rPr lang="en-US" altLang="zh-CN" dirty="0"/>
                        <a:t>e</a:t>
                      </a:r>
                      <a:endParaRPr lang="zh-CN" altLang="en-US" dirty="0"/>
                    </a:p>
                  </a:txBody>
                  <a:tcPr/>
                </a:tc>
                <a:tc>
                  <a:txBody>
                    <a:bodyPr/>
                    <a:lstStyle/>
                    <a:p>
                      <a:r>
                        <a:rPr lang="en-US" altLang="zh-CN" dirty="0"/>
                        <a:t>D[2]</a:t>
                      </a:r>
                      <a:endParaRPr lang="zh-CN" altLang="en-US" dirty="0"/>
                    </a:p>
                  </a:txBody>
                  <a:tcPr/>
                </a:tc>
                <a:tc>
                  <a:txBody>
                    <a:bodyPr/>
                    <a:lstStyle/>
                    <a:p>
                      <a:r>
                        <a:rPr lang="en-US" altLang="zh-CN" dirty="0"/>
                        <a:t>D[1]</a:t>
                      </a:r>
                      <a:endParaRPr lang="zh-CN" altLang="en-US" dirty="0"/>
                    </a:p>
                  </a:txBody>
                  <a:tcPr/>
                </a:tc>
                <a:tc>
                  <a:txBody>
                    <a:bodyPr/>
                    <a:lstStyle/>
                    <a:p>
                      <a:r>
                        <a:rPr lang="en-US" altLang="zh-CN" dirty="0"/>
                        <a:t>D[0]</a:t>
                      </a:r>
                      <a:endParaRPr lang="zh-CN" altLang="en-US" dirty="0"/>
                    </a:p>
                  </a:txBody>
                  <a:tcPr/>
                </a:tc>
                <a:extLst>
                  <a:ext uri="{0D108BD9-81ED-4DB2-BD59-A6C34878D82A}">
                    <a16:rowId xmlns:a16="http://schemas.microsoft.com/office/drawing/2014/main" val="10001"/>
                  </a:ext>
                </a:extLst>
              </a:tr>
            </a:tbl>
          </a:graphicData>
        </a:graphic>
      </p:graphicFrame>
      <p:sp>
        <p:nvSpPr>
          <p:cNvPr id="9" name="Text Box 36"/>
          <p:cNvSpPr txBox="1">
            <a:spLocks noChangeArrowheads="1"/>
          </p:cNvSpPr>
          <p:nvPr/>
        </p:nvSpPr>
        <p:spPr bwMode="auto">
          <a:xfrm>
            <a:off x="6896066" y="1222534"/>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正确</a:t>
            </a:r>
          </a:p>
        </p:txBody>
      </p:sp>
      <p:sp>
        <p:nvSpPr>
          <p:cNvPr id="10" name="Text Box 36"/>
          <p:cNvSpPr txBox="1">
            <a:spLocks noChangeArrowheads="1"/>
          </p:cNvSpPr>
          <p:nvPr/>
        </p:nvSpPr>
        <p:spPr bwMode="auto">
          <a:xfrm>
            <a:off x="4146998" y="4798719"/>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错误</a:t>
            </a:r>
          </a:p>
        </p:txBody>
      </p:sp>
      <p:sp>
        <p:nvSpPr>
          <p:cNvPr id="2" name="文本框 1">
            <a:extLst>
              <a:ext uri="{FF2B5EF4-FFF2-40B4-BE49-F238E27FC236}">
                <a16:creationId xmlns:a16="http://schemas.microsoft.com/office/drawing/2014/main" id="{95402E45-C16E-316E-B75E-52F39E33BAD2}"/>
              </a:ext>
            </a:extLst>
          </p:cNvPr>
          <p:cNvSpPr txBox="1"/>
          <p:nvPr/>
        </p:nvSpPr>
        <p:spPr>
          <a:xfrm>
            <a:off x="126746" y="5200735"/>
            <a:ext cx="1185356" cy="523220"/>
          </a:xfrm>
          <a:prstGeom prst="rect">
            <a:avLst/>
          </a:prstGeom>
          <a:noFill/>
        </p:spPr>
        <p:txBody>
          <a:bodyPr wrap="square" rtlCol="0">
            <a:spAutoFit/>
          </a:bodyPr>
          <a:lstStyle/>
          <a:p>
            <a:r>
              <a:rPr lang="zh-CN" altLang="en-US" dirty="0"/>
              <a:t>虽然浪费了一点空间</a:t>
            </a:r>
          </a:p>
        </p:txBody>
      </p:sp>
      <p:cxnSp>
        <p:nvCxnSpPr>
          <p:cNvPr id="4" name="直接箭头连接符 3">
            <a:extLst>
              <a:ext uri="{FF2B5EF4-FFF2-40B4-BE49-F238E27FC236}">
                <a16:creationId xmlns:a16="http://schemas.microsoft.com/office/drawing/2014/main" id="{DE36D6E8-36A3-AA0C-BE4F-0F8C4FDDD40B}"/>
              </a:ext>
            </a:extLst>
          </p:cNvPr>
          <p:cNvCxnSpPr/>
          <p:nvPr/>
        </p:nvCxnSpPr>
        <p:spPr>
          <a:xfrm flipV="1">
            <a:off x="1055440" y="5373216"/>
            <a:ext cx="1441444" cy="17825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4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Rot="1" noChangeArrowheads="1"/>
          </p:cNvSpPr>
          <p:nvPr>
            <p:ph idx="1"/>
          </p:nvPr>
        </p:nvSpPr>
        <p:spPr>
          <a:xfrm>
            <a:off x="335360" y="1340768"/>
            <a:ext cx="11161240" cy="1872208"/>
          </a:xfrm>
        </p:spPr>
        <p:txBody>
          <a:bodyPr/>
          <a:lstStyle/>
          <a:p>
            <a:pPr eaLnBrk="1" hangingPunct="1"/>
            <a:r>
              <a:rPr lang="en-US" altLang="zh-CN" sz="2400" dirty="0" err="1">
                <a:solidFill>
                  <a:srgbClr val="0000FF"/>
                </a:solidFill>
              </a:rPr>
              <a:t>slt</a:t>
            </a:r>
            <a:r>
              <a:rPr lang="en-US" altLang="zh-CN" sz="2400" dirty="0"/>
              <a:t> Set when less than  </a:t>
            </a:r>
            <a:r>
              <a:rPr lang="zh-CN" altLang="en-US" sz="2400" dirty="0"/>
              <a:t>寄存器与寄存器，前小于后</a:t>
            </a:r>
            <a:r>
              <a:rPr lang="en-US" altLang="zh-CN" sz="2400" dirty="0"/>
              <a:t>1</a:t>
            </a:r>
            <a:r>
              <a:rPr lang="zh-CN" altLang="en-US" sz="2400" dirty="0"/>
              <a:t>。 用于产生</a:t>
            </a:r>
            <a:r>
              <a:rPr lang="en-US" altLang="zh-CN" sz="2400" dirty="0"/>
              <a:t>1</a:t>
            </a:r>
          </a:p>
          <a:p>
            <a:pPr eaLnBrk="1" hangingPunct="1"/>
            <a:r>
              <a:rPr lang="en-US" altLang="zh-CN" sz="2400" dirty="0" err="1">
                <a:solidFill>
                  <a:srgbClr val="0000FF"/>
                </a:solidFill>
              </a:rPr>
              <a:t>slti</a:t>
            </a:r>
            <a:r>
              <a:rPr lang="en-US" altLang="zh-CN" sz="2400" dirty="0"/>
              <a:t> Set when less than immediate</a:t>
            </a:r>
          </a:p>
          <a:p>
            <a:pPr eaLnBrk="1" hangingPunct="1"/>
            <a:r>
              <a:rPr lang="en-US" altLang="zh-CN" sz="2400" dirty="0" err="1">
                <a:solidFill>
                  <a:srgbClr val="0000FF"/>
                </a:solidFill>
              </a:rPr>
              <a:t>sltu</a:t>
            </a:r>
            <a:r>
              <a:rPr lang="en-US" altLang="zh-CN" sz="2400" dirty="0"/>
              <a:t> Set when less than</a:t>
            </a:r>
          </a:p>
          <a:p>
            <a:pPr eaLnBrk="1" hangingPunct="1"/>
            <a:r>
              <a:rPr lang="en-US" altLang="zh-CN" sz="2400" dirty="0" err="1">
                <a:solidFill>
                  <a:srgbClr val="0000FF"/>
                </a:solidFill>
              </a:rPr>
              <a:t>sltiu</a:t>
            </a:r>
            <a:r>
              <a:rPr lang="en-US" altLang="zh-CN" sz="2400" dirty="0">
                <a:solidFill>
                  <a:srgbClr val="0000FF"/>
                </a:solidFill>
              </a:rPr>
              <a:t> </a:t>
            </a:r>
            <a:r>
              <a:rPr lang="en-US" altLang="zh-CN" sz="2400" dirty="0"/>
              <a:t>Set when less than immediate </a:t>
            </a:r>
          </a:p>
        </p:txBody>
      </p:sp>
      <p:sp>
        <p:nvSpPr>
          <p:cNvPr id="4" name="Rectangle 1">
            <a:extLst>
              <a:ext uri="{FF2B5EF4-FFF2-40B4-BE49-F238E27FC236}">
                <a16:creationId xmlns:a16="http://schemas.microsoft.com/office/drawing/2014/main" id="{2F36CA09-BF92-4E42-BF5B-049A9FA5E55A}"/>
              </a:ext>
            </a:extLst>
          </p:cNvPr>
          <p:cNvSpPr/>
          <p:nvPr/>
        </p:nvSpPr>
        <p:spPr>
          <a:xfrm>
            <a:off x="119336" y="196129"/>
            <a:ext cx="2160240" cy="569624"/>
          </a:xfrm>
          <a:prstGeom prst="rect">
            <a:avLst/>
          </a:prstGeom>
          <a:solidFill>
            <a:srgbClr val="C00000">
              <a:alpha val="15102"/>
            </a:srgbClr>
          </a:solid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solidFill>
                  <a:schemeClr val="tx1"/>
                </a:solidFill>
                <a:latin typeface="微软雅黑" panose="020B0503020204020204" pitchFamily="34" charset="-122"/>
                <a:ea typeface="微软雅黑" panose="020B0503020204020204" pitchFamily="34" charset="-122"/>
              </a:rPr>
              <a:t>比较操作</a:t>
            </a:r>
          </a:p>
        </p:txBody>
      </p:sp>
      <p:sp>
        <p:nvSpPr>
          <p:cNvPr id="7" name="Rectangle 3">
            <a:extLst>
              <a:ext uri="{FF2B5EF4-FFF2-40B4-BE49-F238E27FC236}">
                <a16:creationId xmlns:a16="http://schemas.microsoft.com/office/drawing/2014/main" id="{0C33DE79-18A9-4012-80F4-71EFADFF1E92}"/>
              </a:ext>
            </a:extLst>
          </p:cNvPr>
          <p:cNvSpPr txBox="1">
            <a:spLocks noRot="1" noChangeArrowheads="1"/>
          </p:cNvSpPr>
          <p:nvPr/>
        </p:nvSpPr>
        <p:spPr>
          <a:xfrm>
            <a:off x="335360" y="3933056"/>
            <a:ext cx="9393161" cy="2016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pPr>
            <a:r>
              <a:rPr lang="en-US" altLang="zh-CN" sz="1800" dirty="0"/>
              <a:t>Register x2    </a:t>
            </a:r>
            <a:r>
              <a:rPr lang="en-US" altLang="zh-CN" sz="1800" dirty="0">
                <a:solidFill>
                  <a:srgbClr val="FF0000"/>
                </a:solidFill>
              </a:rPr>
              <a:t>1</a:t>
            </a:r>
            <a:r>
              <a:rPr lang="en-US" altLang="zh-CN" sz="1800" dirty="0"/>
              <a:t>111 1111 1111 1111 1111 1111 1111 1111</a:t>
            </a:r>
          </a:p>
          <a:p>
            <a:pPr marL="0" indent="0" fontAlgn="auto">
              <a:spcAft>
                <a:spcPts val="0"/>
              </a:spcAft>
              <a:buClrTx/>
              <a:buNone/>
            </a:pPr>
            <a:r>
              <a:rPr lang="en-US" altLang="zh-CN" sz="1800" dirty="0"/>
              <a:t>   Register x3   </a:t>
            </a:r>
            <a:r>
              <a:rPr lang="en-US" altLang="zh-CN" sz="1800" dirty="0">
                <a:solidFill>
                  <a:srgbClr val="FF0000"/>
                </a:solidFill>
              </a:rPr>
              <a:t>0</a:t>
            </a:r>
            <a:r>
              <a:rPr lang="en-US" altLang="zh-CN" sz="1800" dirty="0"/>
              <a:t>000 0000 0000 0000 0000 0000 0000 0001</a:t>
            </a:r>
          </a:p>
          <a:p>
            <a:pPr fontAlgn="auto">
              <a:spcAft>
                <a:spcPts val="0"/>
              </a:spcAft>
              <a:buClrTx/>
              <a:buNone/>
            </a:pPr>
            <a:endParaRPr lang="en-US" altLang="zh-CN" sz="1800" dirty="0"/>
          </a:p>
          <a:p>
            <a:pPr fontAlgn="auto">
              <a:spcAft>
                <a:spcPts val="0"/>
              </a:spcAft>
              <a:buClrTx/>
              <a:buNone/>
            </a:pPr>
            <a:r>
              <a:rPr lang="en-US" altLang="zh-CN" sz="1800" dirty="0"/>
              <a:t>		</a:t>
            </a:r>
            <a:r>
              <a:rPr lang="en-US" altLang="zh-CN" sz="1800" dirty="0" err="1"/>
              <a:t>slt</a:t>
            </a:r>
            <a:r>
              <a:rPr lang="en-US" altLang="zh-CN" sz="1800" dirty="0"/>
              <a:t> x1, x2, x3             </a:t>
            </a:r>
            <a:r>
              <a:rPr lang="en-US" altLang="zh-CN" sz="1800" b="1" dirty="0">
                <a:solidFill>
                  <a:srgbClr val="C00000"/>
                </a:solidFill>
              </a:rPr>
              <a:t>x1 = 1    (-1 &lt; 1)</a:t>
            </a:r>
          </a:p>
          <a:p>
            <a:pPr fontAlgn="auto">
              <a:spcAft>
                <a:spcPts val="0"/>
              </a:spcAft>
              <a:buClrTx/>
              <a:buNone/>
            </a:pPr>
            <a:r>
              <a:rPr lang="en-US" altLang="zh-CN" sz="1800" dirty="0"/>
              <a:t>		</a:t>
            </a:r>
            <a:r>
              <a:rPr lang="en-US" altLang="zh-CN" sz="1800" dirty="0" err="1"/>
              <a:t>sltu</a:t>
            </a:r>
            <a:r>
              <a:rPr lang="en-US" altLang="zh-CN" sz="1800" dirty="0"/>
              <a:t> x1, x2, x3           </a:t>
            </a:r>
            <a:r>
              <a:rPr lang="en-US" altLang="zh-CN" sz="1800" b="1" dirty="0">
                <a:solidFill>
                  <a:srgbClr val="C00000"/>
                </a:solidFill>
              </a:rPr>
              <a:t>x1 = 0    (4,294,967,295ten &gt; 1ten)</a:t>
            </a:r>
            <a:r>
              <a:rPr lang="en-US" altLang="zh-CN" sz="1800" dirty="0"/>
              <a:t>		</a:t>
            </a:r>
          </a:p>
        </p:txBody>
      </p:sp>
    </p:spTree>
    <p:extLst>
      <p:ext uri="{BB962C8B-B14F-4D97-AF65-F5344CB8AC3E}">
        <p14:creationId xmlns:p14="http://schemas.microsoft.com/office/powerpoint/2010/main" val="756819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rrowheads="1"/>
          </p:cNvSpPr>
          <p:nvPr>
            <p:ph type="title"/>
          </p:nvPr>
        </p:nvSpPr>
        <p:spPr>
          <a:xfrm>
            <a:off x="1199456" y="332656"/>
            <a:ext cx="9865096" cy="1656184"/>
          </a:xfrm>
        </p:spPr>
        <p:txBody>
          <a:bodyPr>
            <a:normAutofit/>
          </a:bodyPr>
          <a:lstStyle/>
          <a:p>
            <a:r>
              <a:rPr lang="zh-CN" altLang="en-US" sz="2400" dirty="0">
                <a:latin typeface="微软雅黑" panose="020B0503020204020204" pitchFamily="34" charset="-122"/>
                <a:ea typeface="微软雅黑" panose="020B0503020204020204" pitchFamily="34" charset="-122"/>
              </a:rPr>
              <a:t>将有符号数当作无符号数处理，给我们提供了一种低成本的方式检查是否</a:t>
            </a:r>
            <a:r>
              <a:rPr lang="en-US" altLang="zh-CN" sz="2400" dirty="0">
                <a:latin typeface="微软雅黑" panose="020B0503020204020204" pitchFamily="34" charset="-122"/>
                <a:ea typeface="微软雅黑" panose="020B0503020204020204" pitchFamily="34" charset="-122"/>
              </a:rPr>
              <a:t>0&lt;=x&lt;y</a:t>
            </a:r>
            <a:r>
              <a:rPr lang="zh-CN" altLang="en-US" sz="2400" dirty="0">
                <a:latin typeface="微软雅黑" panose="020B0503020204020204" pitchFamily="34" charset="-122"/>
                <a:ea typeface="微软雅黑" panose="020B0503020204020204" pitchFamily="34" charset="-122"/>
              </a:rPr>
              <a:t>，常用于检查数组下标是否越界。</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无符号数比较</a:t>
            </a:r>
            <a:r>
              <a:rPr lang="en-US" altLang="zh-CN" sz="2400" dirty="0">
                <a:latin typeface="微软雅黑" panose="020B0503020204020204" pitchFamily="34" charset="-122"/>
                <a:ea typeface="微软雅黑" panose="020B0503020204020204" pitchFamily="34" charset="-122"/>
              </a:rPr>
              <a:t>x&lt;y</a:t>
            </a:r>
            <a:r>
              <a:rPr lang="zh-CN" altLang="en-US" sz="2400" dirty="0">
                <a:latin typeface="微软雅黑" panose="020B0503020204020204" pitchFamily="34" charset="-122"/>
                <a:ea typeface="微软雅黑" panose="020B0503020204020204" pitchFamily="34" charset="-122"/>
              </a:rPr>
              <a:t>，在检测</a:t>
            </a:r>
            <a:r>
              <a:rPr lang="en-US" altLang="zh-CN" sz="2400" dirty="0">
                <a:latin typeface="微软雅黑" panose="020B0503020204020204" pitchFamily="34" charset="-122"/>
                <a:ea typeface="微软雅黑" panose="020B0503020204020204" pitchFamily="34" charset="-122"/>
              </a:rPr>
              <a:t>x&lt;y</a:t>
            </a:r>
            <a:r>
              <a:rPr lang="zh-CN" altLang="en-US" sz="2400" dirty="0">
                <a:latin typeface="微软雅黑" panose="020B0503020204020204" pitchFamily="34" charset="-122"/>
                <a:ea typeface="微软雅黑" panose="020B0503020204020204" pitchFamily="34" charset="-122"/>
              </a:rPr>
              <a:t>的同时，也检测了</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是否为负数。</a:t>
            </a:r>
            <a:endParaRPr lang="en-US" altLang="zh-CN" sz="2400" dirty="0">
              <a:latin typeface="微软雅黑" panose="020B0503020204020204" pitchFamily="34" charset="-122"/>
              <a:ea typeface="微软雅黑" panose="020B0503020204020204" pitchFamily="34" charset="-122"/>
            </a:endParaRPr>
          </a:p>
        </p:txBody>
      </p:sp>
      <p:sp>
        <p:nvSpPr>
          <p:cNvPr id="37891" name="Rectangle 3"/>
          <p:cNvSpPr>
            <a:spLocks noGrp="1" noRot="1" noChangeArrowheads="1"/>
          </p:cNvSpPr>
          <p:nvPr>
            <p:ph idx="1"/>
          </p:nvPr>
        </p:nvSpPr>
        <p:spPr>
          <a:xfrm>
            <a:off x="1487488" y="2250146"/>
            <a:ext cx="9073008" cy="3195078"/>
          </a:xfrm>
        </p:spPr>
        <p:txBody>
          <a:bodyPr>
            <a:normAutofit/>
          </a:bodyPr>
          <a:lstStyle/>
          <a:p>
            <a:pPr lvl="1" eaLnBrk="1" hangingPunct="1">
              <a:defRPr/>
            </a:pPr>
            <a:r>
              <a:rPr lang="en-US" altLang="zh-CN" sz="2400" dirty="0"/>
              <a:t>If  (x20&gt;=</a:t>
            </a:r>
            <a:r>
              <a:rPr lang="en-US" altLang="zh-CN" sz="2400" dirty="0">
                <a:solidFill>
                  <a:schemeClr val="accent2">
                    <a:lumMod val="75000"/>
                  </a:schemeClr>
                </a:solidFill>
              </a:rPr>
              <a:t>x11</a:t>
            </a:r>
            <a:r>
              <a:rPr lang="en-US" altLang="zh-CN" sz="2400" dirty="0">
                <a:solidFill>
                  <a:srgbClr val="00B050"/>
                </a:solidFill>
              </a:rPr>
              <a:t> </a:t>
            </a:r>
            <a:r>
              <a:rPr lang="en-US" altLang="zh-CN" dirty="0"/>
              <a:t> or </a:t>
            </a:r>
            <a:r>
              <a:rPr lang="en-US" altLang="zh-CN" sz="2400" dirty="0"/>
              <a:t> x20&lt;</a:t>
            </a:r>
            <a:r>
              <a:rPr lang="en-US" altLang="zh-CN" sz="2400" dirty="0">
                <a:solidFill>
                  <a:srgbClr val="FF0000"/>
                </a:solidFill>
              </a:rPr>
              <a:t>0</a:t>
            </a:r>
            <a:r>
              <a:rPr lang="en-US" altLang="zh-CN" sz="2400" dirty="0"/>
              <a:t>)     </a:t>
            </a:r>
            <a:r>
              <a:rPr lang="en-US" altLang="zh-CN" sz="2400" dirty="0" err="1"/>
              <a:t>goto</a:t>
            </a:r>
            <a:r>
              <a:rPr lang="en-US" altLang="zh-CN" sz="2400" dirty="0"/>
              <a:t>  </a:t>
            </a:r>
            <a:r>
              <a:rPr lang="en-US" altLang="zh-CN" sz="2400" dirty="0" err="1"/>
              <a:t>IndexOutofBounds</a:t>
            </a:r>
            <a:endParaRPr lang="en-US" altLang="zh-CN" sz="2400" dirty="0"/>
          </a:p>
          <a:p>
            <a:pPr lvl="1" eaLnBrk="1" hangingPunct="1">
              <a:defRPr/>
            </a:pPr>
            <a:endParaRPr lang="en-US" altLang="zh-CN" sz="2400" dirty="0"/>
          </a:p>
          <a:p>
            <a:pPr lvl="1" eaLnBrk="1" hangingPunct="1">
              <a:defRPr/>
            </a:pPr>
            <a:r>
              <a:rPr lang="en-US" altLang="zh-CN" sz="2400" dirty="0">
                <a:solidFill>
                  <a:srgbClr val="0000FF"/>
                </a:solidFill>
              </a:rPr>
              <a:t>RISC-V version</a:t>
            </a:r>
            <a:r>
              <a:rPr lang="en-US" altLang="zh-CN" sz="2400" dirty="0"/>
              <a:t>:</a:t>
            </a:r>
          </a:p>
          <a:p>
            <a:pPr marL="914400" lvl="2" indent="0" eaLnBrk="1" hangingPunct="1">
              <a:buFont typeface="Wingdings" panose="05000000000000000000" pitchFamily="2" charset="2"/>
              <a:buNone/>
              <a:defRPr/>
            </a:pPr>
            <a:r>
              <a:rPr lang="en-US" altLang="zh-CN" b="1" dirty="0" err="1">
                <a:solidFill>
                  <a:srgbClr val="FF0000"/>
                </a:solidFill>
              </a:rPr>
              <a:t>bgeu</a:t>
            </a:r>
            <a:r>
              <a:rPr lang="en-US" altLang="zh-CN" dirty="0"/>
              <a:t> x20, x11,   </a:t>
            </a:r>
            <a:r>
              <a:rPr lang="en-US" altLang="zh-CN" dirty="0" err="1"/>
              <a:t>IndexOutofBounds</a:t>
            </a:r>
            <a:endParaRPr lang="en-US" altLang="zh-CN" dirty="0"/>
          </a:p>
          <a:p>
            <a:pPr lvl="1" eaLnBrk="1" hangingPunct="1">
              <a:defRPr/>
            </a:pPr>
            <a:endParaRPr lang="en-US" altLang="zh-CN" sz="2400" dirty="0"/>
          </a:p>
          <a:p>
            <a:pPr lvl="1" eaLnBrk="1" hangingPunct="1">
              <a:defRPr/>
            </a:pPr>
            <a:r>
              <a:rPr lang="en-US" altLang="zh-CN" sz="2400" dirty="0">
                <a:solidFill>
                  <a:srgbClr val="0000FF"/>
                </a:solidFill>
              </a:rPr>
              <a:t>RISC-V version </a:t>
            </a:r>
            <a:r>
              <a:rPr lang="zh-CN" altLang="en-US" sz="2400" dirty="0">
                <a:solidFill>
                  <a:srgbClr val="0000FF"/>
                </a:solidFill>
              </a:rPr>
              <a:t>（用比较替代</a:t>
            </a:r>
            <a:r>
              <a:rPr lang="en-US" altLang="zh-CN" sz="2400" dirty="0">
                <a:solidFill>
                  <a:srgbClr val="0000FF"/>
                </a:solidFill>
              </a:rPr>
              <a:t>)</a:t>
            </a:r>
            <a:r>
              <a:rPr lang="en-US" altLang="zh-CN" sz="2400" dirty="0"/>
              <a:t>:</a:t>
            </a:r>
            <a:endParaRPr lang="en-US" altLang="zh-CN" sz="2400" b="1" i="1" dirty="0">
              <a:solidFill>
                <a:srgbClr val="FF3300"/>
              </a:solidFill>
            </a:endParaRPr>
          </a:p>
          <a:p>
            <a:pPr lvl="1" eaLnBrk="1" hangingPunct="1">
              <a:buFont typeface="Wingdings" panose="05000000000000000000" pitchFamily="2" charset="2"/>
              <a:buNone/>
              <a:defRPr/>
            </a:pPr>
            <a:r>
              <a:rPr lang="en-US" altLang="zh-CN" sz="2400" b="1" i="1" dirty="0">
                <a:solidFill>
                  <a:srgbClr val="FF3300"/>
                </a:solidFill>
              </a:rPr>
              <a:t>   </a:t>
            </a:r>
            <a:r>
              <a:rPr lang="en-US" altLang="zh-CN" sz="2400" b="1" i="1" dirty="0" err="1">
                <a:solidFill>
                  <a:srgbClr val="FF3300"/>
                </a:solidFill>
              </a:rPr>
              <a:t>sltu</a:t>
            </a:r>
            <a:r>
              <a:rPr lang="en-US" altLang="zh-CN" sz="2400" dirty="0"/>
              <a:t> </a:t>
            </a:r>
            <a:r>
              <a:rPr lang="en-US" altLang="zh-CN" dirty="0"/>
              <a:t>x1</a:t>
            </a:r>
            <a:r>
              <a:rPr lang="en-US" altLang="zh-CN" sz="2400" dirty="0"/>
              <a:t>, x20, x11	 x20 &lt; x11   </a:t>
            </a:r>
          </a:p>
          <a:p>
            <a:pPr lvl="1" eaLnBrk="1" hangingPunct="1">
              <a:buFont typeface="Wingdings" panose="05000000000000000000" pitchFamily="2" charset="2"/>
              <a:buNone/>
              <a:defRPr/>
            </a:pPr>
            <a:r>
              <a:rPr lang="en-US" altLang="zh-CN" sz="2400" dirty="0"/>
              <a:t>	 </a:t>
            </a:r>
            <a:r>
              <a:rPr lang="en-US" altLang="zh-CN" sz="2400" dirty="0" err="1"/>
              <a:t>beq</a:t>
            </a:r>
            <a:r>
              <a:rPr lang="en-US" altLang="zh-CN" sz="2400" dirty="0"/>
              <a:t>  x1, x0,        </a:t>
            </a:r>
            <a:r>
              <a:rPr lang="en-US" altLang="zh-CN" sz="2400" dirty="0" err="1"/>
              <a:t>IndexOutofBounds</a:t>
            </a:r>
            <a:r>
              <a:rPr lang="en-US" altLang="zh-CN" sz="2400" dirty="0"/>
              <a:t>	</a:t>
            </a:r>
          </a:p>
        </p:txBody>
      </p:sp>
    </p:spTree>
    <p:extLst>
      <p:ext uri="{BB962C8B-B14F-4D97-AF65-F5344CB8AC3E}">
        <p14:creationId xmlns:p14="http://schemas.microsoft.com/office/powerpoint/2010/main" val="1579944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79376" y="1412776"/>
            <a:ext cx="8208912" cy="26102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90000"/>
              </a:lnSpc>
              <a:buClrTx/>
              <a:defRPr/>
            </a:pPr>
            <a:r>
              <a:rPr lang="en-US" altLang="zh-CN" sz="2400" kern="0" dirty="0" err="1">
                <a:solidFill>
                  <a:srgbClr val="00B050"/>
                </a:solidFill>
                <a:latin typeface="微软雅黑" panose="020B0503020204020204" pitchFamily="34" charset="-122"/>
                <a:ea typeface="微软雅黑" panose="020B0503020204020204" pitchFamily="34" charset="-122"/>
              </a:rPr>
              <a:t>bgt</a:t>
            </a:r>
            <a:r>
              <a:rPr lang="en-US" altLang="en-US" sz="2400" kern="0" dirty="0">
                <a:solidFill>
                  <a:srgbClr val="00B050"/>
                </a:solidFill>
                <a:latin typeface="微软雅黑" panose="020B0503020204020204" pitchFamily="34" charset="-122"/>
                <a:ea typeface="微软雅黑" panose="020B0503020204020204" pitchFamily="34" charset="-122"/>
              </a:rPr>
              <a:t> rs1, rs2, L1</a:t>
            </a:r>
          </a:p>
          <a:p>
            <a:pPr lvl="1">
              <a:buClrTx/>
              <a:defRPr/>
            </a:pPr>
            <a:r>
              <a:rPr lang="en-US" altLang="en-US" sz="2000" kern="0" dirty="0">
                <a:latin typeface="微软雅黑" panose="020B0503020204020204" pitchFamily="34" charset="-122"/>
                <a:ea typeface="微软雅黑" panose="020B0503020204020204" pitchFamily="34" charset="-122"/>
              </a:rPr>
              <a:t>if (rs1 &gt; rs2)  </a:t>
            </a:r>
            <a:r>
              <a:rPr lang="en-US" altLang="zh-CN" sz="2000" kern="0" dirty="0" err="1">
                <a:latin typeface="微软雅黑" panose="020B0503020204020204" pitchFamily="34" charset="-122"/>
                <a:ea typeface="微软雅黑" panose="020B0503020204020204" pitchFamily="34" charset="-122"/>
              </a:rPr>
              <a:t>goto</a:t>
            </a:r>
            <a:r>
              <a:rPr lang="en-US" altLang="zh-CN" sz="2000" kern="0" dirty="0">
                <a:latin typeface="微软雅黑" panose="020B0503020204020204" pitchFamily="34" charset="-122"/>
                <a:ea typeface="微软雅黑" panose="020B0503020204020204" pitchFamily="34" charset="-122"/>
              </a:rPr>
              <a:t> </a:t>
            </a:r>
            <a:r>
              <a:rPr lang="en-US" altLang="en-US" sz="2000" kern="0" dirty="0">
                <a:latin typeface="微软雅黑" panose="020B0503020204020204" pitchFamily="34" charset="-122"/>
                <a:ea typeface="微软雅黑" panose="020B0503020204020204" pitchFamily="34" charset="-122"/>
              </a:rPr>
              <a:t>L1</a:t>
            </a:r>
          </a:p>
          <a:p>
            <a:pPr marL="457200" lvl="1" indent="0">
              <a:buClrTx/>
              <a:buNone/>
              <a:defRPr/>
            </a:pPr>
            <a:r>
              <a:rPr lang="en-US" altLang="en-US" sz="2000" kern="0" dirty="0" err="1">
                <a:solidFill>
                  <a:srgbClr val="0000FF"/>
                </a:solidFill>
                <a:latin typeface="微软雅黑" panose="020B0503020204020204" pitchFamily="34" charset="-122"/>
                <a:ea typeface="微软雅黑" panose="020B0503020204020204" pitchFamily="34" charset="-122"/>
              </a:rPr>
              <a:t>blt</a:t>
            </a:r>
            <a:r>
              <a:rPr lang="en-US" altLang="en-US" sz="2000" kern="0" dirty="0">
                <a:solidFill>
                  <a:srgbClr val="0000FF"/>
                </a:solidFill>
                <a:latin typeface="微软雅黑" panose="020B0503020204020204" pitchFamily="34" charset="-122"/>
                <a:ea typeface="微软雅黑" panose="020B0503020204020204" pitchFamily="34" charset="-122"/>
              </a:rPr>
              <a:t>  rs2, rs1, L1</a:t>
            </a:r>
          </a:p>
          <a:p>
            <a:pPr>
              <a:lnSpc>
                <a:spcPct val="90000"/>
              </a:lnSpc>
              <a:buClrTx/>
              <a:defRPr/>
            </a:pPr>
            <a:endParaRPr lang="en-US" altLang="en-US" sz="2400" kern="0" dirty="0">
              <a:latin typeface="微软雅黑" panose="020B0503020204020204" pitchFamily="34" charset="-122"/>
              <a:ea typeface="微软雅黑" panose="020B0503020204020204" pitchFamily="34" charset="-122"/>
            </a:endParaRPr>
          </a:p>
          <a:p>
            <a:pPr>
              <a:lnSpc>
                <a:spcPct val="90000"/>
              </a:lnSpc>
              <a:buClrTx/>
              <a:defRPr/>
            </a:pPr>
            <a:r>
              <a:rPr lang="en-US" altLang="zh-CN" sz="2400" kern="0" dirty="0" err="1">
                <a:solidFill>
                  <a:srgbClr val="00B050"/>
                </a:solidFill>
                <a:latin typeface="微软雅黑" panose="020B0503020204020204" pitchFamily="34" charset="-122"/>
                <a:ea typeface="微软雅黑" panose="020B0503020204020204" pitchFamily="34" charset="-122"/>
              </a:rPr>
              <a:t>ble</a:t>
            </a:r>
            <a:r>
              <a:rPr lang="en-US" altLang="zh-CN" sz="2400" kern="0" dirty="0">
                <a:solidFill>
                  <a:srgbClr val="00B050"/>
                </a:solidFill>
                <a:latin typeface="微软雅黑" panose="020B0503020204020204" pitchFamily="34" charset="-122"/>
                <a:ea typeface="微软雅黑" panose="020B0503020204020204" pitchFamily="34" charset="-122"/>
              </a:rPr>
              <a:t> </a:t>
            </a:r>
            <a:r>
              <a:rPr lang="en-US" altLang="en-US" sz="2400" kern="0" dirty="0">
                <a:solidFill>
                  <a:srgbClr val="00B050"/>
                </a:solidFill>
                <a:latin typeface="微软雅黑" panose="020B0503020204020204" pitchFamily="34" charset="-122"/>
                <a:ea typeface="微软雅黑" panose="020B0503020204020204" pitchFamily="34" charset="-122"/>
              </a:rPr>
              <a:t>rs1, rs2, L1</a:t>
            </a:r>
          </a:p>
          <a:p>
            <a:pPr lvl="1">
              <a:buClrTx/>
              <a:defRPr/>
            </a:pPr>
            <a:r>
              <a:rPr lang="en-US" altLang="en-US" sz="2000" kern="0" dirty="0">
                <a:latin typeface="微软雅黑" panose="020B0503020204020204" pitchFamily="34" charset="-122"/>
                <a:ea typeface="微软雅黑" panose="020B0503020204020204" pitchFamily="34" charset="-122"/>
              </a:rPr>
              <a:t>if (rs1 &lt;= rs2) </a:t>
            </a:r>
            <a:r>
              <a:rPr lang="en-US" altLang="zh-CN" sz="2000" kern="0" dirty="0" err="1">
                <a:latin typeface="微软雅黑" panose="020B0503020204020204" pitchFamily="34" charset="-122"/>
                <a:ea typeface="微软雅黑" panose="020B0503020204020204" pitchFamily="34" charset="-122"/>
              </a:rPr>
              <a:t>goto</a:t>
            </a:r>
            <a:r>
              <a:rPr lang="en-US" altLang="en-US" sz="2000" kern="0" dirty="0">
                <a:latin typeface="微软雅黑" panose="020B0503020204020204" pitchFamily="34" charset="-122"/>
                <a:ea typeface="微软雅黑" panose="020B0503020204020204" pitchFamily="34" charset="-122"/>
              </a:rPr>
              <a:t> L1</a:t>
            </a:r>
          </a:p>
          <a:p>
            <a:pPr marL="457200" lvl="1" indent="0">
              <a:buClrTx/>
              <a:buNone/>
              <a:defRPr/>
            </a:pPr>
            <a:r>
              <a:rPr lang="en-US" altLang="en-US" sz="2000" kern="0" dirty="0" err="1">
                <a:solidFill>
                  <a:srgbClr val="0000FF"/>
                </a:solidFill>
                <a:latin typeface="微软雅黑" panose="020B0503020204020204" pitchFamily="34" charset="-122"/>
                <a:ea typeface="微软雅黑" panose="020B0503020204020204" pitchFamily="34" charset="-122"/>
              </a:rPr>
              <a:t>bge</a:t>
            </a:r>
            <a:r>
              <a:rPr lang="en-US" altLang="en-US" sz="2000" kern="0" dirty="0">
                <a:solidFill>
                  <a:srgbClr val="0000FF"/>
                </a:solidFill>
                <a:latin typeface="微软雅黑" panose="020B0503020204020204" pitchFamily="34" charset="-122"/>
                <a:ea typeface="微软雅黑" panose="020B0503020204020204" pitchFamily="34" charset="-122"/>
              </a:rPr>
              <a:t>  rs2, rs1, L1</a:t>
            </a:r>
          </a:p>
          <a:p>
            <a:pPr>
              <a:buClrTx/>
              <a:defRPr/>
            </a:pPr>
            <a:endParaRPr lang="en-US" altLang="en-US" sz="2400" kern="0" dirty="0">
              <a:latin typeface="微软雅黑" panose="020B0503020204020204" pitchFamily="34" charset="-122"/>
              <a:ea typeface="微软雅黑" panose="020B0503020204020204" pitchFamily="34" charset="-122"/>
            </a:endParaRPr>
          </a:p>
          <a:p>
            <a:pPr>
              <a:buClrTx/>
              <a:defRPr/>
            </a:pPr>
            <a:endParaRPr lang="en-US" altLang="en-US" sz="2400" kern="0" dirty="0">
              <a:latin typeface="微软雅黑" panose="020B0503020204020204" pitchFamily="34" charset="-122"/>
              <a:ea typeface="微软雅黑" panose="020B0503020204020204" pitchFamily="34" charset="-122"/>
            </a:endParaRPr>
          </a:p>
        </p:txBody>
      </p:sp>
      <p:sp>
        <p:nvSpPr>
          <p:cNvPr id="7" name="Rectangle 1">
            <a:extLst>
              <a:ext uri="{FF2B5EF4-FFF2-40B4-BE49-F238E27FC236}">
                <a16:creationId xmlns:a16="http://schemas.microsoft.com/office/drawing/2014/main" id="{66324513-0504-4253-B156-D7F90D060E84}"/>
              </a:ext>
            </a:extLst>
          </p:cNvPr>
          <p:cNvSpPr/>
          <p:nvPr/>
        </p:nvSpPr>
        <p:spPr>
          <a:xfrm>
            <a:off x="119336" y="196129"/>
            <a:ext cx="2160240" cy="569624"/>
          </a:xfrm>
          <a:prstGeom prst="rect">
            <a:avLst/>
          </a:prstGeom>
          <a:solidFill>
            <a:srgbClr val="C00000">
              <a:alpha val="15102"/>
            </a:srgbClr>
          </a:solid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solidFill>
                  <a:schemeClr val="tx1"/>
                </a:solidFill>
                <a:latin typeface="微软雅黑" panose="020B0503020204020204" pitchFamily="34" charset="-122"/>
                <a:ea typeface="微软雅黑" panose="020B0503020204020204" pitchFamily="34" charset="-122"/>
              </a:rPr>
              <a:t>跳转操作</a:t>
            </a:r>
          </a:p>
        </p:txBody>
      </p:sp>
      <p:sp>
        <p:nvSpPr>
          <p:cNvPr id="9" name="Rectangle 3">
            <a:extLst>
              <a:ext uri="{FF2B5EF4-FFF2-40B4-BE49-F238E27FC236}">
                <a16:creationId xmlns:a16="http://schemas.microsoft.com/office/drawing/2014/main" id="{C459A3E8-9A12-43EC-A9DD-454E090A255A}"/>
              </a:ext>
            </a:extLst>
          </p:cNvPr>
          <p:cNvSpPr>
            <a:spLocks noGrp="1" noChangeArrowheads="1"/>
          </p:cNvSpPr>
          <p:nvPr>
            <p:ph idx="1"/>
          </p:nvPr>
        </p:nvSpPr>
        <p:spPr>
          <a:xfrm>
            <a:off x="4871864" y="1268760"/>
            <a:ext cx="7056784" cy="3559250"/>
          </a:xfrm>
        </p:spPr>
        <p:txBody>
          <a:bodyPr>
            <a:normAutofit/>
          </a:bodyPr>
          <a:lstStyle/>
          <a:p>
            <a:pPr eaLnBrk="1" hangingPunct="1"/>
            <a:r>
              <a:rPr lang="en-AU" altLang="en-US" sz="2400" b="1" dirty="0">
                <a:latin typeface="微软雅黑" panose="020B0503020204020204" pitchFamily="34" charset="-122"/>
                <a:ea typeface="微软雅黑" panose="020B0503020204020204" pitchFamily="34" charset="-122"/>
              </a:rPr>
              <a:t>Unsigned comparison</a:t>
            </a:r>
            <a:r>
              <a:rPr lang="en-AU" altLang="en-US" sz="2400" dirty="0">
                <a:latin typeface="微软雅黑" panose="020B0503020204020204" pitchFamily="34" charset="-122"/>
                <a:ea typeface="微软雅黑" panose="020B0503020204020204" pitchFamily="34" charset="-122"/>
              </a:rPr>
              <a:t>: </a:t>
            </a:r>
            <a:r>
              <a:rPr lang="en-AU" altLang="en-US" sz="2400" dirty="0" err="1">
                <a:solidFill>
                  <a:srgbClr val="0000FF"/>
                </a:solidFill>
                <a:latin typeface="微软雅黑" panose="020B0503020204020204" pitchFamily="34" charset="-122"/>
                <a:ea typeface="微软雅黑" panose="020B0503020204020204" pitchFamily="34" charset="-122"/>
              </a:rPr>
              <a:t>bltu</a:t>
            </a:r>
            <a:r>
              <a:rPr lang="en-AU" altLang="en-US" sz="2400" dirty="0">
                <a:solidFill>
                  <a:srgbClr val="0000FF"/>
                </a:solidFill>
                <a:latin typeface="微软雅黑" panose="020B0503020204020204" pitchFamily="34" charset="-122"/>
                <a:ea typeface="微软雅黑" panose="020B0503020204020204" pitchFamily="34" charset="-122"/>
              </a:rPr>
              <a:t>,   </a:t>
            </a:r>
            <a:r>
              <a:rPr lang="en-AU" altLang="en-US" sz="2400" dirty="0" err="1">
                <a:solidFill>
                  <a:srgbClr val="0000FF"/>
                </a:solidFill>
                <a:latin typeface="微软雅黑" panose="020B0503020204020204" pitchFamily="34" charset="-122"/>
                <a:ea typeface="微软雅黑" panose="020B0503020204020204" pitchFamily="34" charset="-122"/>
              </a:rPr>
              <a:t>bgeu</a:t>
            </a:r>
            <a:endParaRPr lang="en-AU" altLang="en-US" sz="2400" dirty="0">
              <a:solidFill>
                <a:srgbClr val="0000FF"/>
              </a:solidFill>
              <a:latin typeface="微软雅黑" panose="020B0503020204020204" pitchFamily="34" charset="-122"/>
              <a:ea typeface="微软雅黑" panose="020B0503020204020204" pitchFamily="34" charset="-122"/>
            </a:endParaRPr>
          </a:p>
          <a:p>
            <a:pPr eaLnBrk="1" hangingPunct="1"/>
            <a:r>
              <a:rPr lang="en-AU" altLang="en-US" sz="2400" dirty="0">
                <a:latin typeface="微软雅黑" panose="020B0503020204020204" pitchFamily="34" charset="-122"/>
                <a:ea typeface="微软雅黑" panose="020B0503020204020204" pitchFamily="34" charset="-122"/>
              </a:rPr>
              <a:t>Example</a:t>
            </a:r>
          </a:p>
          <a:p>
            <a:pPr lvl="1" eaLnBrk="1" hangingPunct="1"/>
            <a:r>
              <a:rPr lang="en-AU" altLang="en-US" sz="2000" dirty="0">
                <a:latin typeface="微软雅黑" panose="020B0503020204020204" pitchFamily="34" charset="-122"/>
                <a:ea typeface="微软雅黑" panose="020B0503020204020204" pitchFamily="34" charset="-122"/>
              </a:rPr>
              <a:t>x22 = 1111 1111 1111 1111 1111 1111 1111 1111</a:t>
            </a:r>
          </a:p>
          <a:p>
            <a:pPr lvl="1" eaLnBrk="1" hangingPunct="1"/>
            <a:r>
              <a:rPr lang="en-AU" altLang="en-US" sz="2000" dirty="0">
                <a:latin typeface="微软雅黑" panose="020B0503020204020204" pitchFamily="34" charset="-122"/>
                <a:ea typeface="微软雅黑" panose="020B0503020204020204" pitchFamily="34" charset="-122"/>
              </a:rPr>
              <a:t>x23 = 0000 0000 0000 0000 0000 0000 0000 0001</a:t>
            </a:r>
          </a:p>
          <a:p>
            <a:pPr lvl="1" eaLnBrk="1" hangingPunct="1"/>
            <a:r>
              <a:rPr lang="en-AU" altLang="en-US" sz="2000" dirty="0">
                <a:latin typeface="微软雅黑" panose="020B0503020204020204" pitchFamily="34" charset="-122"/>
                <a:ea typeface="微软雅黑" panose="020B0503020204020204" pitchFamily="34" charset="-122"/>
              </a:rPr>
              <a:t>x22 &lt; x23 // signed</a:t>
            </a:r>
          </a:p>
          <a:p>
            <a:pPr lvl="2" eaLnBrk="1" hangingPunct="1"/>
            <a:r>
              <a:rPr lang="en-AU" altLang="en-US" sz="1800" dirty="0">
                <a:latin typeface="微软雅黑" panose="020B0503020204020204" pitchFamily="34" charset="-122"/>
                <a:ea typeface="微软雅黑" panose="020B0503020204020204" pitchFamily="34" charset="-122"/>
                <a:cs typeface="Arial" panose="020B0604020202020204" pitchFamily="34" charset="0"/>
              </a:rPr>
              <a:t>–1 &lt; +1</a:t>
            </a:r>
            <a:endParaRPr lang="en-AU" altLang="en-US" sz="1800"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endParaRPr>
          </a:p>
          <a:p>
            <a:pPr lvl="1" eaLnBrk="1" hangingPunct="1"/>
            <a:r>
              <a:rPr lang="en-AU" altLang="en-US" sz="2000"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rPr>
              <a:t>x22 &gt; x23 // unsigned</a:t>
            </a:r>
          </a:p>
          <a:p>
            <a:pPr lvl="2" eaLnBrk="1" hangingPunct="1"/>
            <a:r>
              <a:rPr lang="en-US" altLang="en-US" sz="1800" dirty="0">
                <a:latin typeface="微软雅黑" panose="020B0503020204020204" pitchFamily="34" charset="-122"/>
                <a:ea typeface="微软雅黑" panose="020B0503020204020204" pitchFamily="34" charset="-122"/>
              </a:rPr>
              <a:t>+4,294,967,295 &gt; +1</a:t>
            </a:r>
            <a:endParaRPr lang="en-AU" altLang="en-US" sz="1800"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endParaRPr>
          </a:p>
        </p:txBody>
      </p:sp>
      <p:sp>
        <p:nvSpPr>
          <p:cNvPr id="6" name="Rectangle 3">
            <a:extLst>
              <a:ext uri="{FF2B5EF4-FFF2-40B4-BE49-F238E27FC236}">
                <a16:creationId xmlns:a16="http://schemas.microsoft.com/office/drawing/2014/main" id="{B96E6B49-5013-432E-82B7-39F5716F2FDB}"/>
              </a:ext>
            </a:extLst>
          </p:cNvPr>
          <p:cNvSpPr txBox="1">
            <a:spLocks noChangeArrowheads="1"/>
          </p:cNvSpPr>
          <p:nvPr/>
        </p:nvSpPr>
        <p:spPr>
          <a:xfrm>
            <a:off x="479376" y="4538111"/>
            <a:ext cx="11280576" cy="2153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Font typeface="Wingdings" panose="05000000000000000000" pitchFamily="2" charset="2"/>
              <a:buNone/>
            </a:pPr>
            <a:r>
              <a:rPr lang="en-US" altLang="en-US" sz="1800" dirty="0">
                <a:latin typeface="Lucida Console" panose="020B0609040504020204" pitchFamily="49" charset="0"/>
              </a:rPr>
              <a:t>	</a:t>
            </a:r>
            <a:r>
              <a:rPr lang="en-US" altLang="en-US" sz="1800" dirty="0" err="1">
                <a:solidFill>
                  <a:srgbClr val="FF0000"/>
                </a:solidFill>
                <a:latin typeface="Lucida Console" panose="020B0609040504020204" pitchFamily="49" charset="0"/>
              </a:rPr>
              <a:t>jal</a:t>
            </a:r>
            <a:r>
              <a:rPr lang="en-US" altLang="en-US" sz="1800" dirty="0">
                <a:latin typeface="Lucida Console" panose="020B0609040504020204" pitchFamily="49" charset="0"/>
              </a:rPr>
              <a:t> </a:t>
            </a:r>
            <a:r>
              <a:rPr lang="en-US" altLang="en-US" sz="1800" dirty="0">
                <a:solidFill>
                  <a:srgbClr val="FF0000"/>
                </a:solidFill>
                <a:highlight>
                  <a:srgbClr val="FFFF00"/>
                </a:highlight>
                <a:latin typeface="Lucida Console" panose="020B0609040504020204" pitchFamily="49" charset="0"/>
              </a:rPr>
              <a:t>x1</a:t>
            </a:r>
            <a:r>
              <a:rPr lang="en-US" altLang="en-US" sz="1800" dirty="0">
                <a:latin typeface="Lucida Console" panose="020B0609040504020204" pitchFamily="49" charset="0"/>
              </a:rPr>
              <a:t>, </a:t>
            </a:r>
            <a:r>
              <a:rPr lang="en-US" altLang="en-US" sz="1800" dirty="0" err="1">
                <a:latin typeface="Lucida Console" panose="020B0609040504020204" pitchFamily="49" charset="0"/>
              </a:rPr>
              <a:t>eLabel</a:t>
            </a:r>
            <a:endParaRPr lang="en-US" altLang="en-US" sz="1800" dirty="0">
              <a:latin typeface="Lucida Console" panose="020B0609040504020204" pitchFamily="49" charset="0"/>
            </a:endParaRPr>
          </a:p>
          <a:p>
            <a:pPr lvl="1" fontAlgn="auto">
              <a:spcAft>
                <a:spcPts val="0"/>
              </a:spcAft>
              <a:buClrTx/>
            </a:pPr>
            <a:r>
              <a:rPr lang="en-US" altLang="en-US" sz="1600" dirty="0"/>
              <a:t>Address of following instruction put in x1</a:t>
            </a:r>
          </a:p>
          <a:p>
            <a:pPr lvl="1" fontAlgn="auto">
              <a:spcAft>
                <a:spcPts val="0"/>
              </a:spcAft>
              <a:buClrTx/>
            </a:pPr>
            <a:r>
              <a:rPr lang="en-US" altLang="en-US" sz="1600" dirty="0"/>
              <a:t>Jumps to target address</a:t>
            </a:r>
            <a:endParaRPr lang="en-US" altLang="en-US" sz="1800" dirty="0"/>
          </a:p>
          <a:p>
            <a:pPr fontAlgn="auto">
              <a:spcAft>
                <a:spcPts val="0"/>
              </a:spcAft>
              <a:buClrTx/>
              <a:buFont typeface="Wingdings" panose="05000000000000000000" pitchFamily="2" charset="2"/>
              <a:buNone/>
            </a:pPr>
            <a:r>
              <a:rPr lang="en-US" altLang="en-US" sz="1800" dirty="0">
                <a:latin typeface="Lucida Console" panose="020B0609040504020204" pitchFamily="49" charset="0"/>
              </a:rPr>
              <a:t>	</a:t>
            </a:r>
            <a:r>
              <a:rPr lang="en-US" altLang="en-US" sz="1800" dirty="0" err="1">
                <a:solidFill>
                  <a:srgbClr val="FF0000"/>
                </a:solidFill>
                <a:latin typeface="Lucida Console" panose="020B0609040504020204" pitchFamily="49" charset="0"/>
              </a:rPr>
              <a:t>jalr</a:t>
            </a:r>
            <a:r>
              <a:rPr lang="en-US" altLang="en-US" sz="1800" dirty="0">
                <a:solidFill>
                  <a:srgbClr val="FF0000"/>
                </a:solidFill>
                <a:latin typeface="Lucida Console" panose="020B0609040504020204" pitchFamily="49" charset="0"/>
              </a:rPr>
              <a:t> </a:t>
            </a:r>
            <a:r>
              <a:rPr lang="en-US" altLang="en-US" sz="1800" dirty="0">
                <a:solidFill>
                  <a:srgbClr val="FF0000"/>
                </a:solidFill>
                <a:highlight>
                  <a:srgbClr val="FFFF00"/>
                </a:highlight>
                <a:latin typeface="Lucida Console" panose="020B0609040504020204" pitchFamily="49" charset="0"/>
              </a:rPr>
              <a:t>x0</a:t>
            </a:r>
            <a:r>
              <a:rPr lang="en-US" altLang="en-US" sz="1800" dirty="0">
                <a:solidFill>
                  <a:srgbClr val="FF0000"/>
                </a:solidFill>
                <a:latin typeface="Lucida Console" panose="020B0609040504020204" pitchFamily="49" charset="0"/>
              </a:rPr>
              <a:t>, 0(x1)</a:t>
            </a:r>
          </a:p>
          <a:p>
            <a:pPr lvl="1" fontAlgn="auto">
              <a:spcAft>
                <a:spcPts val="0"/>
              </a:spcAft>
              <a:buClrTx/>
            </a:pPr>
            <a:r>
              <a:rPr lang="en-US" altLang="en-US" sz="1600" dirty="0"/>
              <a:t>jumps to 0 + address in x1</a:t>
            </a:r>
          </a:p>
          <a:p>
            <a:pPr lvl="1" fontAlgn="auto">
              <a:spcAft>
                <a:spcPts val="0"/>
              </a:spcAft>
              <a:buClrTx/>
            </a:pPr>
            <a:r>
              <a:rPr lang="en-US" altLang="en-US" sz="1600" dirty="0"/>
              <a:t>Use x0 as </a:t>
            </a:r>
            <a:r>
              <a:rPr lang="en-US" altLang="en-US" sz="1600" dirty="0" err="1"/>
              <a:t>rd</a:t>
            </a:r>
            <a:r>
              <a:rPr lang="en-US" altLang="en-US" sz="1600" dirty="0"/>
              <a:t> (x0 cannot be changed</a:t>
            </a:r>
          </a:p>
        </p:txBody>
      </p:sp>
    </p:spTree>
    <p:extLst>
      <p:ext uri="{BB962C8B-B14F-4D97-AF65-F5344CB8AC3E}">
        <p14:creationId xmlns:p14="http://schemas.microsoft.com/office/powerpoint/2010/main" val="900373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536" y="30591"/>
            <a:ext cx="10515600" cy="1325563"/>
          </a:xfrm>
        </p:spPr>
        <p:txBody>
          <a:bodyPr/>
          <a:lstStyle/>
          <a:p>
            <a:pPr>
              <a:defRPr/>
            </a:pPr>
            <a:r>
              <a:rPr lang="zh-CN" altLang="en-US" dirty="0"/>
              <a:t>寻址</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161" y="1386039"/>
                <a:ext cx="3924419" cy="4886325"/>
              </a:xfrm>
            </p:spPr>
            <p:txBody>
              <a:bodyPr>
                <a:normAutofit fontScale="92500" lnSpcReduction="10000"/>
              </a:bodyPr>
              <a:lstStyle/>
              <a:p>
                <a:pPr lvl="1">
                  <a:lnSpc>
                    <a:spcPct val="90000"/>
                  </a:lnSpc>
                  <a:defRPr/>
                </a:pPr>
                <a:r>
                  <a:rPr lang="en-US" altLang="zh-CN" dirty="0"/>
                  <a:t>Immediate addressing:	</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addi</a:t>
                </a:r>
                <a:r>
                  <a:rPr lang="en-US" altLang="zh-CN" sz="2000" b="1" dirty="0">
                    <a:solidFill>
                      <a:srgbClr val="FF0066"/>
                    </a:solidFill>
                  </a:rPr>
                  <a:t> x5,x6,4</a:t>
                </a:r>
              </a:p>
              <a:p>
                <a:pPr marL="457200" lvl="1" indent="0">
                  <a:lnSpc>
                    <a:spcPct val="90000"/>
                  </a:lnSpc>
                  <a:buFont typeface="Wingdings" panose="05000000000000000000" pitchFamily="2" charset="2"/>
                  <a:buNone/>
                  <a:defRPr/>
                </a:pPr>
                <a:r>
                  <a:rPr lang="en-US" altLang="zh-CN" dirty="0"/>
                  <a:t> </a:t>
                </a:r>
              </a:p>
              <a:p>
                <a:pPr lvl="1">
                  <a:lnSpc>
                    <a:spcPct val="90000"/>
                  </a:lnSpc>
                  <a:defRPr/>
                </a:pPr>
                <a:r>
                  <a:rPr lang="en-US" altLang="zh-CN" dirty="0"/>
                  <a:t>Register addressing:		</a:t>
                </a:r>
              </a:p>
              <a:p>
                <a:pPr lvl="2">
                  <a:lnSpc>
                    <a:spcPct val="90000"/>
                  </a:lnSpc>
                  <a:buFont typeface="Wingdings" panose="05000000000000000000" pitchFamily="2" charset="2"/>
                  <a:buNone/>
                  <a:defRPr/>
                </a:pPr>
                <a:r>
                  <a:rPr lang="en-US" altLang="zh-CN" sz="2000" dirty="0"/>
                  <a:t>	</a:t>
                </a:r>
                <a:r>
                  <a:rPr lang="en-US" altLang="zh-CN" sz="2000" b="1" dirty="0">
                    <a:solidFill>
                      <a:srgbClr val="FF0066"/>
                    </a:solidFill>
                  </a:rPr>
                  <a:t>add x5,x6,x7</a:t>
                </a:r>
              </a:p>
              <a:p>
                <a:pPr marL="457200" lvl="1" indent="0">
                  <a:lnSpc>
                    <a:spcPct val="90000"/>
                  </a:lnSpc>
                  <a:buFont typeface="Wingdings" panose="05000000000000000000" pitchFamily="2" charset="2"/>
                  <a:buNone/>
                  <a:defRPr/>
                </a:pPr>
                <a:r>
                  <a:rPr lang="en-US" altLang="zh-CN" dirty="0"/>
                  <a:t> </a:t>
                </a:r>
              </a:p>
              <a:p>
                <a:pPr lvl="1">
                  <a:lnSpc>
                    <a:spcPct val="90000"/>
                  </a:lnSpc>
                  <a:defRPr/>
                </a:pPr>
                <a:r>
                  <a:rPr lang="en-US" altLang="zh-CN" dirty="0"/>
                  <a:t>Base addressing:</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ld</a:t>
                </a:r>
                <a:r>
                  <a:rPr lang="en-US" altLang="zh-CN" sz="2000" b="1" dirty="0">
                    <a:solidFill>
                      <a:srgbClr val="FF0066"/>
                    </a:solidFill>
                  </a:rPr>
                  <a:t> x5,100(x6)</a:t>
                </a:r>
              </a:p>
              <a:p>
                <a:pPr marL="457200" lvl="1" indent="0">
                  <a:lnSpc>
                    <a:spcPct val="90000"/>
                  </a:lnSpc>
                  <a:buNone/>
                  <a:defRPr/>
                </a:pPr>
                <a:endParaRPr lang="en-US" altLang="zh-CN" dirty="0"/>
              </a:p>
              <a:p>
                <a:pPr lvl="1">
                  <a:lnSpc>
                    <a:spcPct val="90000"/>
                  </a:lnSpc>
                  <a:defRPr/>
                </a:pPr>
                <a:r>
                  <a:rPr lang="en-US" altLang="zh-CN" dirty="0"/>
                  <a:t>PC</a:t>
                </a:r>
                <a:r>
                  <a:rPr lang="zh-CN" altLang="en-US" dirty="0"/>
                  <a:t>相对寻址</a:t>
                </a:r>
                <a:r>
                  <a:rPr lang="en-US" altLang="zh-CN" dirty="0"/>
                  <a:t>:	</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beq</a:t>
                </a:r>
                <a:r>
                  <a:rPr lang="en-US" altLang="zh-CN" sz="2000" b="1" dirty="0">
                    <a:solidFill>
                      <a:srgbClr val="FF0066"/>
                    </a:solidFill>
                  </a:rPr>
                  <a:t> x5,x6,L1</a:t>
                </a:r>
              </a:p>
              <a:p>
                <a:pPr lvl="2">
                  <a:lnSpc>
                    <a:spcPct val="90000"/>
                  </a:lnSpc>
                  <a:buFont typeface="Wingdings" panose="05000000000000000000" pitchFamily="2" charset="2"/>
                  <a:buNone/>
                  <a:defRPr/>
                </a:pPr>
                <a:endParaRPr lang="en-US" altLang="zh-CN" sz="2000" b="1" dirty="0">
                  <a:solidFill>
                    <a:srgbClr val="FF0066"/>
                  </a:solidFill>
                </a:endParaRPr>
              </a:p>
              <a:p>
                <a:pPr lvl="2">
                  <a:lnSpc>
                    <a:spcPct val="90000"/>
                  </a:lnSpc>
                  <a:buFont typeface="Wingdings" panose="05000000000000000000" pitchFamily="2" charset="2"/>
                  <a:buNone/>
                  <a:defRPr/>
                </a:pPr>
                <a:endParaRPr lang="en-US" altLang="zh-CN" sz="2000" b="1" dirty="0">
                  <a:solidFill>
                    <a:srgbClr val="FF0066"/>
                  </a:solidFill>
                </a:endParaRPr>
              </a:p>
              <a:p>
                <a:pPr lvl="2">
                  <a:lnSpc>
                    <a:spcPct val="90000"/>
                  </a:lnSpc>
                  <a:buFont typeface="Wingdings" panose="05000000000000000000" pitchFamily="2" charset="2"/>
                  <a:buNone/>
                  <a:defRPr/>
                </a:pPr>
                <a:r>
                  <a:rPr lang="en-US" altLang="zh-CN" sz="2600" b="1" dirty="0">
                    <a:solidFill>
                      <a:srgbClr val="FF0066"/>
                    </a:solidFill>
                  </a:rPr>
                  <a:t>b: </a:t>
                </a:r>
                <a14:m>
                  <m:oMath xmlns:m="http://schemas.openxmlformats.org/officeDocument/2006/math">
                    <m:r>
                      <a:rPr lang="en-US" altLang="zh-CN" sz="2600" i="1" dirty="0" smtClean="0">
                        <a:solidFill>
                          <a:schemeClr val="accent1"/>
                        </a:solidFill>
                        <a:latin typeface="Cambria Math" panose="02040503050406030204" pitchFamily="18" charset="0"/>
                      </a:rPr>
                      <m:t>±</m:t>
                    </m:r>
                    <m:sSup>
                      <m:sSupPr>
                        <m:ctrlPr>
                          <a:rPr lang="en-US" altLang="zh-CN" sz="2600" i="1" dirty="0" smtClean="0">
                            <a:solidFill>
                              <a:schemeClr val="accent1"/>
                            </a:solidFill>
                            <a:latin typeface="Cambria Math" panose="02040503050406030204" pitchFamily="18" charset="0"/>
                          </a:rPr>
                        </m:ctrlPr>
                      </m:sSupPr>
                      <m:e>
                        <m:r>
                          <a:rPr lang="en-US" altLang="zh-CN" sz="2600" i="1" dirty="0" smtClean="0">
                            <a:solidFill>
                              <a:schemeClr val="accent1"/>
                            </a:solidFill>
                            <a:latin typeface="Cambria Math" panose="02040503050406030204" pitchFamily="18" charset="0"/>
                          </a:rPr>
                          <m:t>2</m:t>
                        </m:r>
                      </m:e>
                      <m:sup>
                        <m:r>
                          <a:rPr lang="en-US" altLang="zh-CN" sz="2600" b="0" i="1" dirty="0" smtClean="0">
                            <a:solidFill>
                              <a:schemeClr val="accent1"/>
                            </a:solidFill>
                            <a:latin typeface="Cambria Math" panose="02040503050406030204" pitchFamily="18" charset="0"/>
                          </a:rPr>
                          <m:t>12</m:t>
                        </m:r>
                      </m:sup>
                    </m:sSup>
                  </m:oMath>
                </a14:m>
                <a:r>
                  <a:rPr lang="en-US" altLang="zh-CN" sz="2600" b="1" dirty="0">
                    <a:solidFill>
                      <a:srgbClr val="FF0066"/>
                    </a:solidFill>
                  </a:rPr>
                  <a:t>, </a:t>
                </a:r>
                <a:r>
                  <a:rPr lang="en-US" altLang="zh-CN" sz="2600" b="1" dirty="0" err="1">
                    <a:solidFill>
                      <a:srgbClr val="FF0066"/>
                    </a:solidFill>
                  </a:rPr>
                  <a:t>jal</a:t>
                </a:r>
                <a:r>
                  <a:rPr lang="en-US" altLang="zh-CN" sz="2600" b="1" dirty="0">
                    <a:solidFill>
                      <a:srgbClr val="FF0066"/>
                    </a:solidFill>
                  </a:rPr>
                  <a:t>: </a:t>
                </a:r>
                <a14:m>
                  <m:oMath xmlns:m="http://schemas.openxmlformats.org/officeDocument/2006/math">
                    <m:r>
                      <a:rPr lang="en-US" altLang="zh-CN" sz="2600" i="1" dirty="0" smtClean="0">
                        <a:solidFill>
                          <a:schemeClr val="accent1"/>
                        </a:solidFill>
                        <a:latin typeface="Cambria Math" panose="02040503050406030204" pitchFamily="18" charset="0"/>
                      </a:rPr>
                      <m:t>±</m:t>
                    </m:r>
                    <m:sSup>
                      <m:sSupPr>
                        <m:ctrlPr>
                          <a:rPr lang="en-US" altLang="zh-CN" sz="2600" i="1" dirty="0" smtClean="0">
                            <a:solidFill>
                              <a:schemeClr val="accent1"/>
                            </a:solidFill>
                            <a:latin typeface="Cambria Math" panose="02040503050406030204" pitchFamily="18" charset="0"/>
                          </a:rPr>
                        </m:ctrlPr>
                      </m:sSupPr>
                      <m:e>
                        <m:r>
                          <a:rPr lang="en-US" altLang="zh-CN" sz="2600" i="1" dirty="0" smtClean="0">
                            <a:solidFill>
                              <a:schemeClr val="accent1"/>
                            </a:solidFill>
                            <a:latin typeface="Cambria Math" panose="02040503050406030204" pitchFamily="18" charset="0"/>
                          </a:rPr>
                          <m:t>2</m:t>
                        </m:r>
                      </m:e>
                      <m:sup>
                        <m:r>
                          <a:rPr lang="en-US" altLang="zh-CN" sz="2600" b="0" i="1" dirty="0" smtClean="0">
                            <a:solidFill>
                              <a:schemeClr val="accent1"/>
                            </a:solidFill>
                            <a:latin typeface="Cambria Math" panose="02040503050406030204" pitchFamily="18" charset="0"/>
                          </a:rPr>
                          <m:t>20</m:t>
                        </m:r>
                      </m:sup>
                    </m:sSup>
                  </m:oMath>
                </a14:m>
                <a:endParaRPr lang="en-US" altLang="zh-CN" sz="2600" b="1" dirty="0">
                  <a:solidFill>
                    <a:srgbClr val="FF0066"/>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161" y="1386039"/>
                <a:ext cx="3924419" cy="4886325"/>
              </a:xfrm>
              <a:blipFill>
                <a:blip r:embed="rId3"/>
                <a:stretch>
                  <a:fillRect t="-1870" b="-125"/>
                </a:stretch>
              </a:blipFill>
            </p:spPr>
            <p:txBody>
              <a:bodyPr/>
              <a:lstStyle/>
              <a:p>
                <a:r>
                  <a:rPr lang="zh-CN" altLang="en-US">
                    <a:noFill/>
                  </a:rPr>
                  <a:t> </a:t>
                </a:r>
              </a:p>
            </p:txBody>
          </p:sp>
        </mc:Fallback>
      </mc:AlternateContent>
      <p:pic>
        <p:nvPicPr>
          <p:cNvPr id="18944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9461" y="1356154"/>
            <a:ext cx="755967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106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85788" y="188640"/>
            <a:ext cx="4142060" cy="1325563"/>
          </a:xfrm>
        </p:spPr>
        <p:txBody>
          <a:bodyPr/>
          <a:lstStyle/>
          <a:p>
            <a:pPr eaLnBrk="1" hangingPunct="1">
              <a:defRPr/>
            </a:pPr>
            <a:r>
              <a:rPr lang="en-AU" altLang="en-US" b="1" dirty="0">
                <a:solidFill>
                  <a:srgbClr val="FF0000"/>
                </a:solidFill>
              </a:rPr>
              <a:t>Case/Switch</a:t>
            </a:r>
          </a:p>
        </p:txBody>
      </p:sp>
      <p:sp>
        <p:nvSpPr>
          <p:cNvPr id="123906" name="Rectangle 2"/>
          <p:cNvSpPr>
            <a:spLocks noGrp="1" noChangeArrowheads="1"/>
          </p:cNvSpPr>
          <p:nvPr>
            <p:ph idx="1"/>
          </p:nvPr>
        </p:nvSpPr>
        <p:spPr>
          <a:xfrm>
            <a:off x="585788" y="1514203"/>
            <a:ext cx="8712200" cy="4608512"/>
          </a:xfrm>
        </p:spPr>
        <p:txBody>
          <a:bodyPr>
            <a:normAutofit/>
          </a:bodyPr>
          <a:lstStyle/>
          <a:p>
            <a:r>
              <a:rPr lang="en-US" altLang="zh-CN" sz="2800" dirty="0"/>
              <a:t>Example</a:t>
            </a:r>
            <a:endParaRPr lang="en-US" altLang="zh-CN" dirty="0"/>
          </a:p>
          <a:p>
            <a:pPr>
              <a:buFont typeface="Wingdings" panose="05000000000000000000" pitchFamily="2" charset="2"/>
              <a:buNone/>
            </a:pPr>
            <a:r>
              <a:rPr lang="en-US" altLang="zh-CN" sz="2200" dirty="0"/>
              <a:t>		Compiling a switch using </a:t>
            </a:r>
            <a:r>
              <a:rPr lang="en-US" altLang="zh-CN" sz="2200" b="1" i="1" dirty="0">
                <a:solidFill>
                  <a:srgbClr val="FF0066"/>
                </a:solidFill>
              </a:rPr>
              <a:t>jump address</a:t>
            </a:r>
            <a:r>
              <a:rPr lang="en-US" altLang="zh-CN" b="1" i="1" dirty="0">
                <a:solidFill>
                  <a:srgbClr val="FF0066"/>
                </a:solidFill>
              </a:rPr>
              <a:t> table</a:t>
            </a:r>
          </a:p>
          <a:p>
            <a:pPr>
              <a:buFont typeface="Wingdings" panose="05000000000000000000" pitchFamily="2" charset="2"/>
              <a:buNone/>
            </a:pPr>
            <a:r>
              <a:rPr lang="en-US" altLang="zh-CN" sz="2000" dirty="0"/>
              <a:t>         ( Assume: f ~ k ---- x20 ~ x25       x5 contains 4 )</a:t>
            </a:r>
            <a:endParaRPr lang="en-US" altLang="zh-CN" sz="2800" dirty="0"/>
          </a:p>
          <a:p>
            <a:pPr lvl="1"/>
            <a:r>
              <a:rPr lang="en-US" altLang="zh-CN" sz="2400" dirty="0"/>
              <a:t> C code:</a:t>
            </a:r>
          </a:p>
          <a:p>
            <a:pPr lvl="1">
              <a:buFont typeface="Wingdings" panose="05000000000000000000" pitchFamily="2" charset="2"/>
              <a:buNone/>
            </a:pPr>
            <a:r>
              <a:rPr lang="en-US" altLang="zh-CN" dirty="0">
                <a:latin typeface="Times New Roman" panose="02020603050405020304" pitchFamily="18" charset="0"/>
              </a:rPr>
              <a:t>           switch ( k )  {</a:t>
            </a:r>
          </a:p>
          <a:p>
            <a:pPr lvl="1">
              <a:buFont typeface="Wingdings" panose="05000000000000000000" pitchFamily="2" charset="2"/>
              <a:buNone/>
            </a:pPr>
            <a:r>
              <a:rPr lang="en-US" altLang="zh-CN" dirty="0">
                <a:latin typeface="Times New Roman" panose="02020603050405020304" pitchFamily="18" charset="0"/>
              </a:rPr>
              <a:t>                          case  0 :    f  =  </a:t>
            </a:r>
            <a:r>
              <a:rPr lang="en-US" altLang="zh-CN" dirty="0" err="1">
                <a:latin typeface="Times New Roman" panose="02020603050405020304" pitchFamily="18" charset="0"/>
              </a:rPr>
              <a:t>i</a:t>
            </a:r>
            <a:r>
              <a:rPr lang="en-US" altLang="zh-CN" dirty="0">
                <a:latin typeface="Times New Roman" panose="02020603050405020304" pitchFamily="18" charset="0"/>
              </a:rPr>
              <a:t>  +  j ;  break ;    /*  k  =  0  */</a:t>
            </a:r>
          </a:p>
          <a:p>
            <a:pPr lvl="1">
              <a:buFont typeface="Wingdings" panose="05000000000000000000" pitchFamily="2" charset="2"/>
              <a:buNone/>
            </a:pPr>
            <a:r>
              <a:rPr lang="en-US" altLang="zh-CN" dirty="0">
                <a:latin typeface="Times New Roman" panose="02020603050405020304" pitchFamily="18" charset="0"/>
              </a:rPr>
              <a:t>                          case  1 :    f  =  g +  h ;  break ;   /*  k  =  1  */</a:t>
            </a:r>
          </a:p>
          <a:p>
            <a:pPr lvl="1">
              <a:buFont typeface="Wingdings" panose="05000000000000000000" pitchFamily="2" charset="2"/>
              <a:buNone/>
            </a:pPr>
            <a:r>
              <a:rPr lang="en-US" altLang="zh-CN" dirty="0">
                <a:latin typeface="Times New Roman" panose="02020603050405020304" pitchFamily="18" charset="0"/>
              </a:rPr>
              <a:t>                          case  2 :    f  =  g  -  h ;  break ;   /*  k  =  2  */</a:t>
            </a:r>
          </a:p>
          <a:p>
            <a:pPr lvl="1">
              <a:buFont typeface="Wingdings" panose="05000000000000000000" pitchFamily="2" charset="2"/>
              <a:buNone/>
            </a:pPr>
            <a:r>
              <a:rPr lang="en-US" altLang="zh-CN" dirty="0">
                <a:latin typeface="Times New Roman" panose="02020603050405020304" pitchFamily="18" charset="0"/>
              </a:rPr>
              <a:t>                          case  3 :    f  =  </a:t>
            </a:r>
            <a:r>
              <a:rPr lang="en-US" altLang="zh-CN" dirty="0" err="1">
                <a:latin typeface="Times New Roman" panose="02020603050405020304" pitchFamily="18" charset="0"/>
              </a:rPr>
              <a:t>i</a:t>
            </a:r>
            <a:r>
              <a:rPr lang="en-US" altLang="zh-CN" dirty="0">
                <a:latin typeface="Times New Roman" panose="02020603050405020304" pitchFamily="18" charset="0"/>
              </a:rPr>
              <a:t>  -  j ;  break ;     /*  k  =  3  */</a:t>
            </a:r>
          </a:p>
          <a:p>
            <a:pPr lvl="1">
              <a:buFont typeface="Wingdings" panose="05000000000000000000" pitchFamily="2" charset="2"/>
              <a:buNone/>
            </a:pPr>
            <a:r>
              <a:rPr lang="en-US" altLang="zh-CN" dirty="0">
                <a:latin typeface="Times New Roman" panose="02020603050405020304" pitchFamily="18" charset="0"/>
              </a:rPr>
              <a:t>           }</a:t>
            </a:r>
          </a:p>
        </p:txBody>
      </p:sp>
    </p:spTree>
    <p:extLst>
      <p:ext uri="{BB962C8B-B14F-4D97-AF65-F5344CB8AC3E}">
        <p14:creationId xmlns:p14="http://schemas.microsoft.com/office/powerpoint/2010/main" val="255461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F80E-C643-E604-6EFD-D4907D28AAC6}"/>
              </a:ext>
            </a:extLst>
          </p:cNvPr>
          <p:cNvSpPr>
            <a:spLocks noGrp="1"/>
          </p:cNvSpPr>
          <p:nvPr>
            <p:ph type="title"/>
          </p:nvPr>
        </p:nvSpPr>
        <p:spPr>
          <a:xfrm>
            <a:off x="3647728" y="2564904"/>
            <a:ext cx="5545832" cy="1325563"/>
          </a:xfrm>
        </p:spPr>
        <p:txBody>
          <a:bodyPr>
            <a:normAutofit/>
          </a:bodyPr>
          <a:lstStyle/>
          <a:p>
            <a:r>
              <a:rPr lang="en-US" altLang="zh-CN" sz="6600" b="1" dirty="0">
                <a:solidFill>
                  <a:schemeClr val="accent1">
                    <a:lumMod val="75000"/>
                  </a:schemeClr>
                </a:solidFill>
              </a:rPr>
              <a:t>1  Summary</a:t>
            </a:r>
            <a:endParaRPr lang="zh-CN" altLang="en-US" sz="6600" b="1" dirty="0">
              <a:solidFill>
                <a:schemeClr val="accent1">
                  <a:lumMod val="75000"/>
                </a:schemeClr>
              </a:solidFill>
            </a:endParaRPr>
          </a:p>
        </p:txBody>
      </p:sp>
    </p:spTree>
    <p:extLst>
      <p:ext uri="{BB962C8B-B14F-4D97-AF65-F5344CB8AC3E}">
        <p14:creationId xmlns:p14="http://schemas.microsoft.com/office/powerpoint/2010/main" val="413177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620319" y="3836591"/>
            <a:ext cx="6911975" cy="2447925"/>
          </a:xfrm>
          <a:prstGeom prst="rect">
            <a:avLst/>
          </a:prstGeom>
          <a:solidFill>
            <a:schemeClr val="accent2">
              <a:lumMod val="20000"/>
              <a:lumOff val="8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L0:    add    x20, x23, x24         // k  =  0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L1:    add    x20, x21, x22         // k  =  1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L2:    sub    x20, x21, x22         // k  =  2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L3:    sub    x20, x23, x24         // k  =  3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Arial Unicode MS" pitchFamily="34" charset="-122"/>
                <a:cs typeface="+mn-cs"/>
              </a:rPr>
              <a:t>  </a:t>
            </a:r>
            <a:r>
              <a:rPr lang="en-US" altLang="zh-CN" sz="1800" dirty="0" err="1">
                <a:solidFill>
                  <a:srgbClr val="000000"/>
                </a:solidFill>
                <a:latin typeface="Arial" panose="020B0604020202020204" pitchFamily="34" charset="0"/>
                <a:ea typeface="Arial Unicode MS" pitchFamily="34" charset="-122"/>
                <a:cs typeface="+mn-cs"/>
              </a:rPr>
              <a:t>jalr</a:t>
            </a:r>
            <a:r>
              <a:rPr lang="en-US" altLang="zh-CN" sz="1800" dirty="0">
                <a:solidFill>
                  <a:srgbClr val="000000"/>
                </a:solidFill>
                <a:latin typeface="Arial" panose="020B0604020202020204" pitchFamily="34" charset="0"/>
                <a:ea typeface="Arial Unicode MS" pitchFamily="34" charset="-122"/>
                <a:cs typeface="+mn-cs"/>
              </a:rPr>
              <a:t>     x0, 0(x1)                 //end of  switch statement</a:t>
            </a:r>
          </a:p>
        </p:txBody>
      </p:sp>
      <p:sp>
        <p:nvSpPr>
          <p:cNvPr id="128003" name="Rectangle 3"/>
          <p:cNvSpPr>
            <a:spLocks noGrp="1" noChangeArrowheads="1"/>
          </p:cNvSpPr>
          <p:nvPr>
            <p:ph idx="1"/>
          </p:nvPr>
        </p:nvSpPr>
        <p:spPr>
          <a:xfrm>
            <a:off x="1991544" y="1005681"/>
            <a:ext cx="8540750" cy="2447925"/>
          </a:xfrm>
        </p:spPr>
        <p:txBody>
          <a:bodyPr>
            <a:normAutofit/>
          </a:bodyPr>
          <a:lstStyle/>
          <a:p>
            <a:pPr lvl="1"/>
            <a:r>
              <a:rPr lang="zh-CN" altLang="en-US" dirty="0"/>
              <a:t> </a:t>
            </a:r>
            <a:r>
              <a:rPr lang="en-US" altLang="zh-CN" dirty="0"/>
              <a:t>RISC-V assembly code:</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bgeu</a:t>
            </a:r>
            <a:r>
              <a:rPr lang="en-US" altLang="zh-CN" sz="1800" dirty="0">
                <a:latin typeface="Times New Roman" panose="02020603050405020304" pitchFamily="18" charset="0"/>
              </a:rPr>
              <a:t>    x25, x5, Exit           // if  k  &gt;=  4 </a:t>
            </a:r>
            <a:r>
              <a:rPr lang="zh-CN" altLang="en-US" sz="1800" dirty="0">
                <a:latin typeface="Times New Roman" panose="02020603050405020304" pitchFamily="18" charset="0"/>
              </a:rPr>
              <a:t>或者 </a:t>
            </a:r>
            <a:r>
              <a:rPr lang="en-US" altLang="zh-CN" sz="1800" dirty="0">
                <a:latin typeface="Times New Roman" panose="02020603050405020304" pitchFamily="18" charset="0"/>
              </a:rPr>
              <a:t>k &lt; 0,  go to Exit</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slli</a:t>
            </a:r>
            <a:r>
              <a:rPr lang="en-US" altLang="zh-CN" sz="1800" dirty="0">
                <a:latin typeface="Times New Roman" panose="02020603050405020304" pitchFamily="18" charset="0"/>
              </a:rPr>
              <a:t>    x7, x25, 3                 // temp </a:t>
            </a:r>
            <a:r>
              <a:rPr lang="en-US" altLang="zh-CN" sz="1800" dirty="0" err="1">
                <a:latin typeface="Times New Roman" panose="02020603050405020304" pitchFamily="18" charset="0"/>
              </a:rPr>
              <a:t>reg</a:t>
            </a:r>
            <a:r>
              <a:rPr lang="en-US" altLang="zh-CN" sz="1800" dirty="0">
                <a:latin typeface="Times New Roman" panose="02020603050405020304" pitchFamily="18" charset="0"/>
              </a:rPr>
              <a:t> x7  =  8  *  k</a:t>
            </a:r>
          </a:p>
          <a:p>
            <a:pPr lvl="1">
              <a:buFont typeface="Wingdings" panose="05000000000000000000" pitchFamily="2" charset="2"/>
              <a:buNone/>
            </a:pPr>
            <a:r>
              <a:rPr lang="en-US" altLang="zh-CN" sz="1800" dirty="0">
                <a:latin typeface="Times New Roman" panose="02020603050405020304" pitchFamily="18" charset="0"/>
              </a:rPr>
              <a:t>                  add   x7, x7, x6                 // x7  =  address of </a:t>
            </a:r>
            <a:r>
              <a:rPr lang="en-US" altLang="zh-CN" sz="1800" dirty="0" err="1">
                <a:latin typeface="Times New Roman" panose="02020603050405020304" pitchFamily="18" charset="0"/>
              </a:rPr>
              <a:t>JumpTable</a:t>
            </a:r>
            <a:r>
              <a:rPr lang="en-US" altLang="zh-CN" sz="1800" dirty="0">
                <a:latin typeface="Times New Roman" panose="02020603050405020304" pitchFamily="18" charset="0"/>
              </a:rPr>
              <a:t>[k]</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ld</a:t>
            </a:r>
            <a:r>
              <a:rPr lang="en-US" altLang="zh-CN" sz="1800" dirty="0">
                <a:latin typeface="Times New Roman" panose="02020603050405020304" pitchFamily="18" charset="0"/>
              </a:rPr>
              <a:t>     x7, 0(x7)                    // x7 gets </a:t>
            </a:r>
            <a:r>
              <a:rPr lang="en-US" altLang="zh-CN" sz="1800" dirty="0" err="1">
                <a:latin typeface="Times New Roman" panose="02020603050405020304" pitchFamily="18" charset="0"/>
              </a:rPr>
              <a:t>JumpTable</a:t>
            </a:r>
            <a:r>
              <a:rPr lang="en-US" altLang="zh-CN" sz="1800" dirty="0">
                <a:latin typeface="Times New Roman" panose="02020603050405020304" pitchFamily="18" charset="0"/>
              </a:rPr>
              <a:t>[k]</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jalr</a:t>
            </a:r>
            <a:r>
              <a:rPr lang="en-US" altLang="zh-CN" sz="1800" dirty="0">
                <a:latin typeface="Times New Roman" panose="02020603050405020304" pitchFamily="18" charset="0"/>
              </a:rPr>
              <a:t>   x1, 0(x7)                   // jump  entrance</a:t>
            </a:r>
          </a:p>
          <a:p>
            <a:pPr lvl="1">
              <a:buFont typeface="Wingdings" panose="05000000000000000000" pitchFamily="2" charset="2"/>
              <a:buNone/>
            </a:pPr>
            <a:r>
              <a:rPr lang="en-US" altLang="zh-CN" sz="1800" dirty="0">
                <a:latin typeface="Times New Roman" panose="02020603050405020304" pitchFamily="18" charset="0"/>
              </a:rPr>
              <a:t>	Exit: </a:t>
            </a:r>
            <a:endParaRPr lang="en-US" altLang="zh-CN" sz="1800" dirty="0">
              <a:solidFill>
                <a:srgbClr val="FF0066"/>
              </a:solidFill>
            </a:endParaRPr>
          </a:p>
        </p:txBody>
      </p:sp>
      <p:sp>
        <p:nvSpPr>
          <p:cNvPr id="128004" name="Rectangle 4"/>
          <p:cNvSpPr>
            <a:spLocks noChangeArrowheads="1"/>
          </p:cNvSpPr>
          <p:nvPr/>
        </p:nvSpPr>
        <p:spPr bwMode="auto">
          <a:xfrm>
            <a:off x="1423219" y="3804126"/>
            <a:ext cx="228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i="1">
                <a:solidFill>
                  <a:srgbClr val="FF0066"/>
                </a:solidFill>
                <a:latin typeface="Arial" panose="020B0604020202020204" pitchFamily="34" charset="0"/>
                <a:ea typeface="宋体" panose="02010600030101010101" pitchFamily="2" charset="-122"/>
                <a:cs typeface="Arial Unicode MS" panose="020B0604020202020204" pitchFamily="34" charset="-122"/>
              </a:rPr>
              <a:t>jump address table</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74757" name="Text Box 5"/>
          <p:cNvSpPr txBox="1">
            <a:spLocks noChangeArrowheads="1"/>
          </p:cNvSpPr>
          <p:nvPr/>
        </p:nvSpPr>
        <p:spPr bwMode="auto">
          <a:xfrm>
            <a:off x="1423219" y="4228704"/>
            <a:ext cx="1873250" cy="1878012"/>
          </a:xfrm>
          <a:prstGeom prst="rect">
            <a:avLst/>
          </a:prstGeom>
          <a:solidFill>
            <a:schemeClr val="bg2">
              <a:lumMod val="20000"/>
              <a:lumOff val="80000"/>
            </a:schemeClr>
          </a:solidFill>
          <a:ln>
            <a:noFill/>
          </a:ln>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L0:address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L1:address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L2: 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L3:address</a:t>
            </a:r>
          </a:p>
        </p:txBody>
      </p:sp>
      <p:sp>
        <p:nvSpPr>
          <p:cNvPr id="128006" name="Freeform 6"/>
          <p:cNvSpPr>
            <a:spLocks/>
          </p:cNvSpPr>
          <p:nvPr/>
        </p:nvSpPr>
        <p:spPr bwMode="auto">
          <a:xfrm>
            <a:off x="2496394" y="3260329"/>
            <a:ext cx="1079639" cy="576262"/>
          </a:xfrm>
          <a:custGeom>
            <a:avLst/>
            <a:gdLst>
              <a:gd name="T0" fmla="*/ 2147483646 w 726"/>
              <a:gd name="T1" fmla="*/ 2147483646 h 590"/>
              <a:gd name="T2" fmla="*/ 2147483646 w 726"/>
              <a:gd name="T3" fmla="*/ 2147483646 h 590"/>
              <a:gd name="T4" fmla="*/ 0 w 726"/>
              <a:gd name="T5" fmla="*/ 2147483646 h 590"/>
              <a:gd name="T6" fmla="*/ 0 60000 65536"/>
              <a:gd name="T7" fmla="*/ 0 60000 65536"/>
              <a:gd name="T8" fmla="*/ 0 60000 65536"/>
              <a:gd name="T9" fmla="*/ 0 w 726"/>
              <a:gd name="T10" fmla="*/ 0 h 590"/>
              <a:gd name="T11" fmla="*/ 726 w 726"/>
              <a:gd name="T12" fmla="*/ 590 h 590"/>
            </a:gdLst>
            <a:ahLst/>
            <a:cxnLst>
              <a:cxn ang="T6">
                <a:pos x="T0" y="T1"/>
              </a:cxn>
              <a:cxn ang="T7">
                <a:pos x="T2" y="T3"/>
              </a:cxn>
              <a:cxn ang="T8">
                <a:pos x="T4" y="T5"/>
              </a:cxn>
            </a:cxnLst>
            <a:rect l="T9" t="T10" r="T11" b="T12"/>
            <a:pathLst>
              <a:path w="726" h="590">
                <a:moveTo>
                  <a:pt x="726" y="46"/>
                </a:moveTo>
                <a:cubicBezTo>
                  <a:pt x="582" y="23"/>
                  <a:pt x="439" y="0"/>
                  <a:pt x="318" y="91"/>
                </a:cubicBezTo>
                <a:cubicBezTo>
                  <a:pt x="197" y="182"/>
                  <a:pt x="53" y="507"/>
                  <a:pt x="0" y="590"/>
                </a:cubicBezTo>
              </a:path>
            </a:pathLst>
          </a:custGeom>
          <a:noFill/>
          <a:ln w="38100">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7" name="Freeform 7"/>
          <p:cNvSpPr>
            <a:spLocks/>
          </p:cNvSpPr>
          <p:nvPr/>
        </p:nvSpPr>
        <p:spPr bwMode="auto">
          <a:xfrm>
            <a:off x="4799856" y="3404791"/>
            <a:ext cx="385949" cy="504825"/>
          </a:xfrm>
          <a:custGeom>
            <a:avLst/>
            <a:gdLst>
              <a:gd name="T0" fmla="*/ 2147483646 w 332"/>
              <a:gd name="T1" fmla="*/ 0 h 318"/>
              <a:gd name="T2" fmla="*/ 2147483646 w 332"/>
              <a:gd name="T3" fmla="*/ 2147483646 h 318"/>
              <a:gd name="T4" fmla="*/ 2147483646 w 332"/>
              <a:gd name="T5" fmla="*/ 2147483646 h 318"/>
              <a:gd name="T6" fmla="*/ 2147483646 w 332"/>
              <a:gd name="T7" fmla="*/ 2147483646 h 318"/>
              <a:gd name="T8" fmla="*/ 0 60000 65536"/>
              <a:gd name="T9" fmla="*/ 0 60000 65536"/>
              <a:gd name="T10" fmla="*/ 0 60000 65536"/>
              <a:gd name="T11" fmla="*/ 0 60000 65536"/>
              <a:gd name="T12" fmla="*/ 0 w 332"/>
              <a:gd name="T13" fmla="*/ 0 h 318"/>
              <a:gd name="T14" fmla="*/ 332 w 332"/>
              <a:gd name="T15" fmla="*/ 318 h 318"/>
            </a:gdLst>
            <a:ahLst/>
            <a:cxnLst>
              <a:cxn ang="T8">
                <a:pos x="T0" y="T1"/>
              </a:cxn>
              <a:cxn ang="T9">
                <a:pos x="T2" y="T3"/>
              </a:cxn>
              <a:cxn ang="T10">
                <a:pos x="T4" y="T5"/>
              </a:cxn>
              <a:cxn ang="T11">
                <a:pos x="T6" y="T7"/>
              </a:cxn>
            </a:cxnLst>
            <a:rect l="T12" t="T13" r="T14" b="T15"/>
            <a:pathLst>
              <a:path w="332" h="318">
                <a:moveTo>
                  <a:pt x="8" y="0"/>
                </a:moveTo>
                <a:cubicBezTo>
                  <a:pt x="163" y="23"/>
                  <a:pt x="318" y="46"/>
                  <a:pt x="325" y="91"/>
                </a:cubicBezTo>
                <a:cubicBezTo>
                  <a:pt x="332" y="136"/>
                  <a:pt x="106" y="234"/>
                  <a:pt x="53" y="272"/>
                </a:cubicBezTo>
                <a:cubicBezTo>
                  <a:pt x="0" y="310"/>
                  <a:pt x="4" y="314"/>
                  <a:pt x="8" y="318"/>
                </a:cubicBezTo>
              </a:path>
            </a:pathLst>
          </a:custGeom>
          <a:noFill/>
          <a:ln w="5715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8" name="Line 8"/>
          <p:cNvSpPr>
            <a:spLocks noChangeShapeType="1"/>
          </p:cNvSpPr>
          <p:nvPr/>
        </p:nvSpPr>
        <p:spPr bwMode="auto">
          <a:xfrm>
            <a:off x="3144838" y="5229225"/>
            <a:ext cx="647700" cy="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A27B948E-CB61-4D76-9329-AA4E0F6A64D7}"/>
              </a:ext>
            </a:extLst>
          </p:cNvPr>
          <p:cNvSpPr txBox="1"/>
          <p:nvPr/>
        </p:nvSpPr>
        <p:spPr>
          <a:xfrm>
            <a:off x="658801" y="250318"/>
            <a:ext cx="3816424" cy="646331"/>
          </a:xfrm>
          <a:prstGeom prst="rect">
            <a:avLst/>
          </a:prstGeom>
          <a:noFill/>
        </p:spPr>
        <p:txBody>
          <a:bodyPr wrap="square" rtlCol="0">
            <a:spAutoFit/>
          </a:bodyPr>
          <a:lstStyle/>
          <a:p>
            <a:r>
              <a:rPr lang="zh-CN" altLang="en-US" sz="3600" dirty="0"/>
              <a:t>构建转移地址表</a:t>
            </a:r>
          </a:p>
        </p:txBody>
      </p:sp>
    </p:spTree>
    <p:extLst>
      <p:ext uri="{BB962C8B-B14F-4D97-AF65-F5344CB8AC3E}">
        <p14:creationId xmlns:p14="http://schemas.microsoft.com/office/powerpoint/2010/main" val="56690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txBox="1">
            <a:spLocks noChangeArrowheads="1"/>
          </p:cNvSpPr>
          <p:nvPr/>
        </p:nvSpPr>
        <p:spPr bwMode="auto">
          <a:xfrm>
            <a:off x="547558" y="1223171"/>
            <a:ext cx="10081120" cy="25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400">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000">
                <a:solidFill>
                  <a:schemeClr val="tx1"/>
                </a:solidFill>
                <a:latin typeface="+mn-lt"/>
                <a:ea typeface="宋体" pitchFamily="2" charset="-122"/>
                <a:cs typeface="楷体_GB2312"/>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400">
                <a:solidFill>
                  <a:schemeClr val="tx1"/>
                </a:solidFill>
                <a:latin typeface="+mn-lt"/>
                <a:ea typeface="宋体" pitchFamily="2" charset="-122"/>
                <a:cs typeface="楷体_GB2312"/>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mn-lt"/>
                <a:ea typeface="宋体" pitchFamily="2" charset="-122"/>
                <a:cs typeface="楷体_GB2312"/>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mn-lt"/>
                <a:ea typeface="宋体" pitchFamily="2" charset="-122"/>
                <a:cs typeface="楷体_GB2312"/>
              </a:defRPr>
            </a:lvl5pPr>
            <a:lvl6pPr marL="25146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6pPr>
            <a:lvl7pPr marL="29718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7pPr>
            <a:lvl8pPr marL="34290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8pPr>
            <a:lvl9pPr marL="38862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9pPr>
          </a:lstStyle>
          <a:p>
            <a:pPr eaLnBrk="1" hangingPunct="1">
              <a:buFont typeface="Wingdings" panose="05000000000000000000" pitchFamily="2" charset="2"/>
              <a:buNone/>
              <a:defRPr/>
            </a:pPr>
            <a:r>
              <a:rPr lang="en-US" altLang="en-US" sz="2800" b="0" kern="0" dirty="0"/>
              <a:t>	  </a:t>
            </a:r>
            <a:r>
              <a:rPr lang="en-US" altLang="en-US" b="0" kern="0" dirty="0" err="1">
                <a:solidFill>
                  <a:srgbClr val="FF0000"/>
                </a:solidFill>
                <a:latin typeface="Lucida Console" panose="020B0609040504020204" pitchFamily="49" charset="0"/>
              </a:rPr>
              <a:t>lui</a:t>
            </a:r>
            <a:r>
              <a:rPr lang="en-US" altLang="en-US" b="0" kern="0" dirty="0">
                <a:solidFill>
                  <a:srgbClr val="FF0000"/>
                </a:solidFill>
                <a:latin typeface="Lucida Console" panose="020B0609040504020204" pitchFamily="49" charset="0"/>
              </a:rPr>
              <a:t> </a:t>
            </a:r>
            <a:r>
              <a:rPr lang="en-US" altLang="en-US" b="0" kern="0" dirty="0" err="1">
                <a:solidFill>
                  <a:srgbClr val="FF0000"/>
                </a:solidFill>
                <a:latin typeface="Lucida Console" panose="020B0609040504020204" pitchFamily="49" charset="0"/>
              </a:rPr>
              <a:t>rd</a:t>
            </a:r>
            <a:r>
              <a:rPr lang="en-US" altLang="en-US" b="0" kern="0" dirty="0">
                <a:solidFill>
                  <a:srgbClr val="FF0000"/>
                </a:solidFill>
                <a:latin typeface="Lucida Console" panose="020B0609040504020204" pitchFamily="49" charset="0"/>
              </a:rPr>
              <a:t>, constant</a:t>
            </a:r>
          </a:p>
          <a:p>
            <a:pPr eaLnBrk="1" hangingPunct="1">
              <a:buFont typeface="Wingdings" panose="05000000000000000000" pitchFamily="2" charset="2"/>
              <a:buNone/>
              <a:defRPr/>
            </a:pPr>
            <a:endParaRPr lang="en-US" altLang="en-US" kern="0" dirty="0">
              <a:solidFill>
                <a:srgbClr val="FF0000"/>
              </a:solidFill>
              <a:latin typeface="Lucida Console" panose="020B0609040504020204" pitchFamily="49" charset="0"/>
            </a:endParaRPr>
          </a:p>
          <a:p>
            <a:pPr eaLnBrk="1" hangingPunct="1">
              <a:buFont typeface="Wingdings" panose="05000000000000000000" pitchFamily="2" charset="2"/>
              <a:buNone/>
              <a:defRPr/>
            </a:pPr>
            <a:r>
              <a:rPr lang="zh-CN" altLang="en-US" b="0" kern="0" dirty="0"/>
              <a:t>用于将</a:t>
            </a:r>
            <a:r>
              <a:rPr lang="en-US" altLang="zh-CN" b="0" kern="0" dirty="0"/>
              <a:t>20</a:t>
            </a:r>
            <a:r>
              <a:rPr lang="zh-CN" altLang="en-US" b="0" kern="0" dirty="0"/>
              <a:t>位常数加载到寄存器的第</a:t>
            </a:r>
            <a:r>
              <a:rPr lang="en-US" altLang="zh-CN" b="0" kern="0" dirty="0"/>
              <a:t>31</a:t>
            </a:r>
            <a:r>
              <a:rPr lang="zh-CN" altLang="en-US" b="0" kern="0" dirty="0"/>
              <a:t>位到第</a:t>
            </a:r>
            <a:r>
              <a:rPr lang="en-US" altLang="zh-CN" b="0" kern="0" dirty="0"/>
              <a:t>12</a:t>
            </a:r>
            <a:r>
              <a:rPr lang="zh-CN" altLang="en-US" b="0" kern="0" dirty="0"/>
              <a:t>位，低</a:t>
            </a:r>
            <a:r>
              <a:rPr lang="en-US" altLang="zh-CN" b="0" kern="0" dirty="0"/>
              <a:t>12</a:t>
            </a:r>
            <a:r>
              <a:rPr lang="zh-CN" altLang="en-US" b="0" kern="0" dirty="0"/>
              <a:t>位填充</a:t>
            </a:r>
            <a:r>
              <a:rPr lang="en-US" altLang="zh-CN" b="0" kern="0" dirty="0"/>
              <a:t>0</a:t>
            </a:r>
          </a:p>
          <a:p>
            <a:pPr eaLnBrk="1" hangingPunct="1">
              <a:buFont typeface="Wingdings" panose="05000000000000000000" pitchFamily="2" charset="2"/>
              <a:buNone/>
              <a:defRPr/>
            </a:pPr>
            <a:r>
              <a:rPr lang="zh-CN" altLang="en-US" b="0" kern="0" dirty="0"/>
              <a:t>低</a:t>
            </a:r>
            <a:r>
              <a:rPr lang="en-US" altLang="zh-CN" b="0" kern="0" dirty="0"/>
              <a:t>12</a:t>
            </a:r>
            <a:r>
              <a:rPr lang="zh-CN" altLang="en-US" b="0" kern="0" dirty="0"/>
              <a:t>位</a:t>
            </a:r>
            <a:r>
              <a:rPr lang="en-US" altLang="en-US" b="0" kern="0" dirty="0" err="1"/>
              <a:t>addi</a:t>
            </a:r>
            <a:r>
              <a:rPr lang="zh-CN" altLang="en-US" b="0" kern="0" dirty="0"/>
              <a:t>或者</a:t>
            </a:r>
            <a:r>
              <a:rPr lang="en-US" altLang="zh-CN" b="0" kern="0" dirty="0" err="1"/>
              <a:t>ori</a:t>
            </a:r>
            <a:r>
              <a:rPr lang="zh-CN" altLang="en-US" b="0" kern="0" dirty="0"/>
              <a:t>放进去</a:t>
            </a:r>
            <a:endParaRPr lang="en-US" altLang="en-US" b="0" kern="0" dirty="0"/>
          </a:p>
        </p:txBody>
      </p:sp>
      <p:sp>
        <p:nvSpPr>
          <p:cNvPr id="175108" name="Text Box 5"/>
          <p:cNvSpPr txBox="1">
            <a:spLocks noChangeArrowheads="1"/>
          </p:cNvSpPr>
          <p:nvPr/>
        </p:nvSpPr>
        <p:spPr bwMode="auto">
          <a:xfrm>
            <a:off x="5493544" y="4191001"/>
            <a:ext cx="42624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200" dirty="0" err="1">
                <a:latin typeface="Lucida Console" panose="020B0609040504020204" pitchFamily="49" charset="0"/>
                <a:ea typeface="Arial Unicode MS" panose="020B0604020202020204" pitchFamily="34" charset="-122"/>
                <a:cs typeface="Arial Unicode MS" panose="020B0604020202020204" pitchFamily="34" charset="-122"/>
              </a:rPr>
              <a:t>lui</a:t>
            </a:r>
            <a:r>
              <a:rPr lang="en-US" altLang="en-US" sz="2200" dirty="0">
                <a:latin typeface="Lucida Console" panose="020B0609040504020204" pitchFamily="49" charset="0"/>
                <a:ea typeface="Arial Unicode MS" panose="020B0604020202020204" pitchFamily="34" charset="-122"/>
                <a:cs typeface="Arial Unicode MS" panose="020B0604020202020204" pitchFamily="34" charset="-122"/>
              </a:rPr>
              <a:t> x19, 976  // 0x003D0</a:t>
            </a:r>
            <a:endParaRPr lang="en-AU" altLang="en-US" sz="2200" dirty="0">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175109" name="矩形 1"/>
          <p:cNvSpPr>
            <a:spLocks noChangeArrowheads="1"/>
          </p:cNvSpPr>
          <p:nvPr/>
        </p:nvSpPr>
        <p:spPr bwMode="auto">
          <a:xfrm>
            <a:off x="5688632" y="1096171"/>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lnSpc>
                <a:spcPct val="90000"/>
              </a:lnSpc>
              <a:buClr>
                <a:schemeClr val="accent2"/>
              </a:buClr>
              <a:buSzPct val="85000"/>
              <a:buFont typeface="Wingdings" panose="05000000000000000000" pitchFamily="2" charset="2"/>
              <a:buNone/>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imm</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[31:12]     |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rd</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    opcode     |</a:t>
            </a:r>
          </a:p>
          <a:p>
            <a:pPr lvl="1" eaLnBrk="1" hangingPunct="1">
              <a:lnSpc>
                <a:spcPct val="90000"/>
              </a:lnSpc>
              <a:buClr>
                <a:schemeClr val="accent2"/>
              </a:buClr>
              <a:buSzPct val="85000"/>
              <a:buFont typeface="Wingdings" panose="05000000000000000000" pitchFamily="2" charset="2"/>
              <a:buNone/>
            </a:pP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20bits              5 bits       7 bits</a:t>
            </a:r>
            <a:endParaRPr lang="zh-CN" altLang="en-US" dirty="0">
              <a:latin typeface="Times New Roman" panose="02020603050405020304" pitchFamily="18" charset="0"/>
              <a:ea typeface="Arial Unicode MS" panose="020B0604020202020204" pitchFamily="34" charset="-122"/>
              <a:cs typeface="Arial Unicode MS" panose="020B0604020202020204" pitchFamily="34" charset="-122"/>
            </a:endParaRPr>
          </a:p>
        </p:txBody>
      </p:sp>
      <p:graphicFrame>
        <p:nvGraphicFramePr>
          <p:cNvPr id="16" name="表格 15"/>
          <p:cNvGraphicFramePr>
            <a:graphicFrameLocks noGrp="1"/>
          </p:cNvGraphicFramePr>
          <p:nvPr/>
        </p:nvGraphicFramePr>
        <p:xfrm>
          <a:off x="3287688" y="4750595"/>
          <a:ext cx="7391400" cy="565150"/>
        </p:xfrm>
        <a:graphic>
          <a:graphicData uri="http://schemas.openxmlformats.org/drawingml/2006/table">
            <a:tbl>
              <a:tblPr/>
              <a:tblGrid>
                <a:gridCol w="5046010">
                  <a:extLst>
                    <a:ext uri="{9D8B030D-6E8A-4147-A177-3AD203B41FA5}">
                      <a16:colId xmlns:a16="http://schemas.microsoft.com/office/drawing/2014/main" val="2998762849"/>
                    </a:ext>
                  </a:extLst>
                </a:gridCol>
                <a:gridCol w="1055820">
                  <a:extLst>
                    <a:ext uri="{9D8B030D-6E8A-4147-A177-3AD203B41FA5}">
                      <a16:colId xmlns:a16="http://schemas.microsoft.com/office/drawing/2014/main" val="1782306373"/>
                    </a:ext>
                  </a:extLst>
                </a:gridCol>
                <a:gridCol w="1289570">
                  <a:extLst>
                    <a:ext uri="{9D8B030D-6E8A-4147-A177-3AD203B41FA5}">
                      <a16:colId xmlns:a16="http://schemas.microsoft.com/office/drawing/2014/main" val="4093931861"/>
                    </a:ext>
                  </a:extLst>
                </a:gridCol>
              </a:tblGrid>
              <a:tr h="213437">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31                                                                                                     12</a:t>
                      </a:r>
                    </a:p>
                  </a:txBody>
                  <a:tcPr marL="91438" marR="91438" marT="0" marB="0" anchor="b" horzOverflow="overflow">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11                 7</a:t>
                      </a: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6                        0</a:t>
                      </a: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17995"/>
                  </a:ext>
                </a:extLst>
              </a:tr>
              <a:tr h="35171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lang="en-US" altLang="en-US" sz="2000" dirty="0"/>
                        <a:t>0000 0000 0011 1101 0000</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10011</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011 0111</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010245"/>
                  </a:ext>
                </a:extLst>
              </a:tr>
            </a:tbl>
          </a:graphicData>
        </a:graphic>
      </p:graphicFrame>
      <p:graphicFrame>
        <p:nvGraphicFramePr>
          <p:cNvPr id="17" name="表格 16"/>
          <p:cNvGraphicFramePr>
            <a:graphicFrameLocks noGrp="1"/>
          </p:cNvGraphicFramePr>
          <p:nvPr/>
        </p:nvGraphicFramePr>
        <p:xfrm>
          <a:off x="3274988" y="5785645"/>
          <a:ext cx="7392988" cy="350838"/>
        </p:xfrm>
        <a:graphic>
          <a:graphicData uri="http://schemas.openxmlformats.org/drawingml/2006/table">
            <a:tbl>
              <a:tblPr/>
              <a:tblGrid>
                <a:gridCol w="5047093">
                  <a:extLst>
                    <a:ext uri="{9D8B030D-6E8A-4147-A177-3AD203B41FA5}">
                      <a16:colId xmlns:a16="http://schemas.microsoft.com/office/drawing/2014/main" val="2998762849"/>
                    </a:ext>
                  </a:extLst>
                </a:gridCol>
                <a:gridCol w="1056047">
                  <a:extLst>
                    <a:ext uri="{9D8B030D-6E8A-4147-A177-3AD203B41FA5}">
                      <a16:colId xmlns:a16="http://schemas.microsoft.com/office/drawing/2014/main" val="1782306373"/>
                    </a:ext>
                  </a:extLst>
                </a:gridCol>
                <a:gridCol w="1289848">
                  <a:extLst>
                    <a:ext uri="{9D8B030D-6E8A-4147-A177-3AD203B41FA5}">
                      <a16:colId xmlns:a16="http://schemas.microsoft.com/office/drawing/2014/main" val="4093931861"/>
                    </a:ext>
                  </a:extLst>
                </a:gridCol>
              </a:tblGrid>
              <a:tr h="350838">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kern="1200" noProof="0" dirty="0">
                          <a:solidFill>
                            <a:schemeClr val="tx1"/>
                          </a:solidFill>
                          <a:latin typeface="Arial"/>
                          <a:ea typeface="宋体"/>
                          <a:cs typeface="+mn-cs"/>
                        </a:rPr>
                        <a:t>0000 0000 0011 1101 0000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0000000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010245"/>
                  </a:ext>
                </a:extLst>
              </a:tr>
            </a:tbl>
          </a:graphicData>
        </a:graphic>
      </p:graphicFrame>
      <p:sp>
        <p:nvSpPr>
          <p:cNvPr id="175134" name="文本框 17"/>
          <p:cNvSpPr txBox="1">
            <a:spLocks noChangeArrowheads="1"/>
          </p:cNvSpPr>
          <p:nvPr/>
        </p:nvSpPr>
        <p:spPr bwMode="auto">
          <a:xfrm>
            <a:off x="8931251" y="527288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Filling zero</a:t>
            </a:r>
            <a:endParaRPr lang="zh-CN" altLang="en-US"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5" name="Line 74"/>
          <p:cNvSpPr>
            <a:spLocks noChangeShapeType="1"/>
          </p:cNvSpPr>
          <p:nvPr/>
        </p:nvSpPr>
        <p:spPr bwMode="auto">
          <a:xfrm>
            <a:off x="5592738" y="5417345"/>
            <a:ext cx="0" cy="36830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6" name="文本框 19"/>
          <p:cNvSpPr txBox="1">
            <a:spLocks noChangeArrowheads="1"/>
          </p:cNvSpPr>
          <p:nvPr/>
        </p:nvSpPr>
        <p:spPr bwMode="auto">
          <a:xfrm>
            <a:off x="1933551" y="4933158"/>
            <a:ext cx="1293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Instruction</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7" name="文本框 20"/>
          <p:cNvSpPr txBox="1">
            <a:spLocks noChangeArrowheads="1"/>
          </p:cNvSpPr>
          <p:nvPr/>
        </p:nvSpPr>
        <p:spPr bwMode="auto">
          <a:xfrm>
            <a:off x="1946251" y="5777708"/>
            <a:ext cx="103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Register</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8" name="Line 74"/>
          <p:cNvSpPr>
            <a:spLocks noChangeShapeType="1"/>
          </p:cNvSpPr>
          <p:nvPr/>
        </p:nvSpPr>
        <p:spPr bwMode="auto">
          <a:xfrm>
            <a:off x="9553551" y="5623720"/>
            <a:ext cx="0" cy="173038"/>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Rectangle 1">
            <a:extLst>
              <a:ext uri="{FF2B5EF4-FFF2-40B4-BE49-F238E27FC236}">
                <a16:creationId xmlns:a16="http://schemas.microsoft.com/office/drawing/2014/main" id="{24BCB03D-B5E5-4778-89C4-9C762FA10564}"/>
              </a:ext>
            </a:extLst>
          </p:cNvPr>
          <p:cNvSpPr/>
          <p:nvPr/>
        </p:nvSpPr>
        <p:spPr>
          <a:xfrm>
            <a:off x="119336" y="196129"/>
            <a:ext cx="3155652" cy="569624"/>
          </a:xfrm>
          <a:prstGeom prst="rect">
            <a:avLst/>
          </a:prstGeom>
          <a:solidFill>
            <a:srgbClr val="C00000">
              <a:alpha val="15102"/>
            </a:srgbClr>
          </a:solid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solidFill>
                  <a:schemeClr val="tx1"/>
                </a:solidFill>
                <a:latin typeface="微软雅黑" panose="020B0503020204020204" pitchFamily="34" charset="-122"/>
                <a:ea typeface="微软雅黑" panose="020B0503020204020204" pitchFamily="34" charset="-122"/>
              </a:rPr>
              <a:t>加载一个大数</a:t>
            </a:r>
          </a:p>
        </p:txBody>
      </p:sp>
    </p:spTree>
    <p:extLst>
      <p:ext uri="{BB962C8B-B14F-4D97-AF65-F5344CB8AC3E}">
        <p14:creationId xmlns:p14="http://schemas.microsoft.com/office/powerpoint/2010/main" val="2594162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063552" y="2240868"/>
            <a:ext cx="7849480" cy="2376264"/>
          </a:xfrm>
        </p:spPr>
        <p:txBody>
          <a:bodyPr>
            <a:normAutofit/>
          </a:bodyPr>
          <a:lstStyle/>
          <a:p>
            <a:pPr algn="ctr"/>
            <a:r>
              <a:rPr lang="en-US" altLang="zh-CN" sz="6000" b="1" dirty="0">
                <a:solidFill>
                  <a:schemeClr val="accent1">
                    <a:lumMod val="50000"/>
                  </a:schemeClr>
                </a:solidFill>
              </a:rPr>
              <a:t>2  Translation using</a:t>
            </a:r>
            <a:br>
              <a:rPr lang="en-US" altLang="zh-CN" sz="6000" b="1" dirty="0">
                <a:solidFill>
                  <a:schemeClr val="accent1">
                    <a:lumMod val="50000"/>
                  </a:schemeClr>
                </a:solidFill>
              </a:rPr>
            </a:br>
            <a:r>
              <a:rPr lang="en-US" altLang="zh-CN" sz="6000" b="1" dirty="0">
                <a:solidFill>
                  <a:schemeClr val="accent1">
                    <a:lumMod val="50000"/>
                  </a:schemeClr>
                </a:solidFill>
              </a:rPr>
              <a:t>Register</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41545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Using More Registers</a:t>
            </a:r>
            <a:endParaRPr lang="zh-CN" altLang="en-US" dirty="0"/>
          </a:p>
        </p:txBody>
      </p:sp>
      <p:sp>
        <p:nvSpPr>
          <p:cNvPr id="136195" name="内容占位符 2"/>
          <p:cNvSpPr>
            <a:spLocks noGrp="1"/>
          </p:cNvSpPr>
          <p:nvPr>
            <p:ph idx="1"/>
          </p:nvPr>
        </p:nvSpPr>
        <p:spPr>
          <a:xfrm>
            <a:off x="838200" y="1657006"/>
            <a:ext cx="10515600" cy="4351338"/>
          </a:xfrm>
        </p:spPr>
        <p:txBody>
          <a:bodyPr/>
          <a:lstStyle/>
          <a:p>
            <a:r>
              <a:rPr lang="en-US" altLang="zh-CN" dirty="0"/>
              <a:t>Registers for procedure calling</a:t>
            </a:r>
          </a:p>
          <a:p>
            <a:pPr lvl="1"/>
            <a:r>
              <a:rPr lang="en-US" altLang="zh-CN" dirty="0"/>
              <a:t> x10~ x17: 8 argument registers to pass parameters or return values</a:t>
            </a:r>
          </a:p>
          <a:p>
            <a:pPr lvl="1"/>
            <a:r>
              <a:rPr lang="en-US" altLang="zh-CN" dirty="0"/>
              <a:t> </a:t>
            </a:r>
            <a:r>
              <a:rPr lang="en-US" altLang="zh-CN" dirty="0">
                <a:highlight>
                  <a:srgbClr val="FFFF00"/>
                </a:highlight>
              </a:rPr>
              <a:t>x1: </a:t>
            </a:r>
            <a:r>
              <a:rPr lang="zh-CN" altLang="en-US" dirty="0">
                <a:highlight>
                  <a:srgbClr val="FFFF00"/>
                </a:highlight>
              </a:rPr>
              <a:t>返回地址</a:t>
            </a:r>
            <a:endParaRPr lang="en-US" altLang="zh-CN" dirty="0">
              <a:highlight>
                <a:srgbClr val="FFFF00"/>
              </a:highlight>
            </a:endParaRPr>
          </a:p>
          <a:p>
            <a:pPr lvl="1"/>
            <a:r>
              <a:rPr lang="en-US" altLang="zh-CN" dirty="0"/>
              <a:t>Stack</a:t>
            </a:r>
            <a:r>
              <a:rPr lang="zh-CN" altLang="en-US" dirty="0"/>
              <a:t>：用栈来完成</a:t>
            </a:r>
            <a:r>
              <a:rPr lang="en-US" altLang="zh-CN" dirty="0"/>
              <a:t>spilling registers</a:t>
            </a:r>
          </a:p>
          <a:p>
            <a:pPr lvl="1"/>
            <a:r>
              <a:rPr lang="en-US" altLang="zh-CN" dirty="0">
                <a:solidFill>
                  <a:srgbClr val="FF0000"/>
                </a:solidFill>
              </a:rPr>
              <a:t>Push, pop</a:t>
            </a:r>
          </a:p>
          <a:p>
            <a:pPr lvl="1"/>
            <a:r>
              <a:rPr lang="en-US" altLang="zh-CN" dirty="0"/>
              <a:t>Stack pointer (</a:t>
            </a:r>
            <a:r>
              <a:rPr lang="en-US" altLang="zh-CN" dirty="0" err="1"/>
              <a:t>sp</a:t>
            </a:r>
            <a:r>
              <a:rPr lang="en-US" altLang="zh-CN" dirty="0"/>
              <a:t>)</a:t>
            </a:r>
            <a:r>
              <a:rPr lang="zh-CN" altLang="en-US" dirty="0">
                <a:highlight>
                  <a:srgbClr val="FFFF00"/>
                </a:highlight>
              </a:rPr>
              <a:t>栈指针</a:t>
            </a:r>
            <a:r>
              <a:rPr lang="en-US" altLang="zh-CN" dirty="0">
                <a:highlight>
                  <a:srgbClr val="FFFF00"/>
                </a:highlight>
              </a:rPr>
              <a:t>: x2</a:t>
            </a:r>
          </a:p>
          <a:p>
            <a:pPr lvl="1"/>
            <a:r>
              <a:rPr lang="en-US" altLang="zh-CN" dirty="0">
                <a:highlight>
                  <a:srgbClr val="FFFF00"/>
                </a:highlight>
              </a:rPr>
              <a:t>x0:0</a:t>
            </a:r>
          </a:p>
          <a:p>
            <a:r>
              <a:rPr lang="en-US" altLang="zh-CN" dirty="0"/>
              <a:t>SP </a:t>
            </a:r>
            <a:r>
              <a:rPr lang="zh-CN" altLang="en-US" dirty="0"/>
              <a:t>指明栈顶位置</a:t>
            </a:r>
            <a:endParaRPr lang="en-US" altLang="zh-CN" dirty="0"/>
          </a:p>
          <a:p>
            <a:pPr lvl="1"/>
            <a:r>
              <a:rPr lang="en-US" altLang="zh-CN" dirty="0"/>
              <a:t>Push: </a:t>
            </a:r>
            <a:r>
              <a:rPr lang="en-US" altLang="zh-CN" dirty="0" err="1"/>
              <a:t>sp</a:t>
            </a:r>
            <a:r>
              <a:rPr lang="en-US" altLang="zh-CN" dirty="0"/>
              <a:t>= sp-8</a:t>
            </a:r>
          </a:p>
          <a:p>
            <a:pPr lvl="1"/>
            <a:r>
              <a:rPr lang="en-US" altLang="zh-CN" dirty="0"/>
              <a:t>Pop:  </a:t>
            </a:r>
            <a:r>
              <a:rPr lang="en-US" altLang="zh-CN" dirty="0" err="1"/>
              <a:t>sp</a:t>
            </a:r>
            <a:r>
              <a:rPr lang="en-US" altLang="zh-CN" dirty="0"/>
              <a:t> = </a:t>
            </a:r>
            <a:r>
              <a:rPr lang="en-US" altLang="zh-CN" dirty="0">
                <a:highlight>
                  <a:srgbClr val="FFFF00"/>
                </a:highlight>
              </a:rPr>
              <a:t>sp+8</a:t>
            </a:r>
          </a:p>
        </p:txBody>
      </p:sp>
      <p:pic>
        <p:nvPicPr>
          <p:cNvPr id="4" name="图片 3">
            <a:extLst>
              <a:ext uri="{FF2B5EF4-FFF2-40B4-BE49-F238E27FC236}">
                <a16:creationId xmlns:a16="http://schemas.microsoft.com/office/drawing/2014/main" id="{60DDB6D0-32C4-AED1-33DE-FF7E508D9D13}"/>
              </a:ext>
            </a:extLst>
          </p:cNvPr>
          <p:cNvPicPr>
            <a:picLocks noChangeAspect="1"/>
          </p:cNvPicPr>
          <p:nvPr/>
        </p:nvPicPr>
        <p:blipFill>
          <a:blip r:embed="rId3"/>
          <a:stretch>
            <a:fillRect/>
          </a:stretch>
        </p:blipFill>
        <p:spPr>
          <a:xfrm>
            <a:off x="7320136" y="2690828"/>
            <a:ext cx="4215778" cy="3802047"/>
          </a:xfrm>
          <a:prstGeom prst="rect">
            <a:avLst/>
          </a:prstGeom>
        </p:spPr>
      </p:pic>
      <p:sp>
        <p:nvSpPr>
          <p:cNvPr id="5" name="文本框 4">
            <a:extLst>
              <a:ext uri="{FF2B5EF4-FFF2-40B4-BE49-F238E27FC236}">
                <a16:creationId xmlns:a16="http://schemas.microsoft.com/office/drawing/2014/main" id="{8EC83F99-0B9B-8C7F-99F6-46FBAF5DA68C}"/>
              </a:ext>
            </a:extLst>
          </p:cNvPr>
          <p:cNvSpPr txBox="1"/>
          <p:nvPr/>
        </p:nvSpPr>
        <p:spPr>
          <a:xfrm>
            <a:off x="10488488" y="2780928"/>
            <a:ext cx="792088" cy="338554"/>
          </a:xfrm>
          <a:prstGeom prst="rect">
            <a:avLst/>
          </a:prstGeom>
          <a:noFill/>
        </p:spPr>
        <p:txBody>
          <a:bodyPr wrap="square" rtlCol="0">
            <a:spAutoFit/>
          </a:bodyPr>
          <a:lstStyle/>
          <a:p>
            <a:r>
              <a:rPr lang="zh-CN" altLang="en-US" sz="1600" b="1" dirty="0"/>
              <a:t>栈底</a:t>
            </a:r>
          </a:p>
        </p:txBody>
      </p:sp>
    </p:spTree>
    <p:extLst>
      <p:ext uri="{BB962C8B-B14F-4D97-AF65-F5344CB8AC3E}">
        <p14:creationId xmlns:p14="http://schemas.microsoft.com/office/powerpoint/2010/main" val="758161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63352" y="188640"/>
            <a:ext cx="10515600" cy="1325563"/>
          </a:xfrm>
        </p:spPr>
        <p:txBody>
          <a:bodyPr/>
          <a:lstStyle/>
          <a:p>
            <a:pPr eaLnBrk="1" hangingPunct="1">
              <a:defRPr/>
            </a:pPr>
            <a:r>
              <a:rPr lang="zh-CN" altLang="en-US" b="1" dirty="0">
                <a:solidFill>
                  <a:srgbClr val="FF0000"/>
                </a:solidFill>
              </a:rPr>
              <a:t>函数</a:t>
            </a:r>
            <a:endParaRPr lang="en-AU" altLang="en-US" b="1" dirty="0">
              <a:solidFill>
                <a:srgbClr val="FF0000"/>
              </a:solidFill>
            </a:endParaRPr>
          </a:p>
        </p:txBody>
      </p:sp>
      <p:sp>
        <p:nvSpPr>
          <p:cNvPr id="138244" name="Rectangle 3"/>
          <p:cNvSpPr>
            <a:spLocks noGrp="1" noChangeArrowheads="1"/>
          </p:cNvSpPr>
          <p:nvPr>
            <p:ph idx="1"/>
          </p:nvPr>
        </p:nvSpPr>
        <p:spPr>
          <a:xfrm>
            <a:off x="911424" y="3933056"/>
            <a:ext cx="7070576" cy="2088232"/>
          </a:xfrm>
        </p:spPr>
        <p:txBody>
          <a:bodyPr>
            <a:normAutofit/>
          </a:bodyPr>
          <a:lstStyle/>
          <a:p>
            <a:pPr lvl="1" eaLnBrk="1" hangingPunct="1"/>
            <a:r>
              <a:rPr lang="en-US" altLang="en-US" sz="2400" dirty="0"/>
              <a:t>Arguments g, …, j  in  x10, …, x13</a:t>
            </a:r>
          </a:p>
          <a:p>
            <a:pPr lvl="1" eaLnBrk="1" hangingPunct="1"/>
            <a:r>
              <a:rPr lang="en-US" altLang="en-US" sz="2400" dirty="0"/>
              <a:t>f in x20</a:t>
            </a:r>
          </a:p>
          <a:p>
            <a:pPr lvl="1" eaLnBrk="1" hangingPunct="1"/>
            <a:r>
              <a:rPr lang="en-US" altLang="en-US" sz="2400" dirty="0"/>
              <a:t>temporaries x5, x6</a:t>
            </a:r>
          </a:p>
          <a:p>
            <a:pPr lvl="1" eaLnBrk="1" hangingPunct="1"/>
            <a:r>
              <a:rPr lang="en-US" altLang="en-US" sz="2400" dirty="0"/>
              <a:t>Need to save x5, x6, x20 on stack</a:t>
            </a:r>
          </a:p>
        </p:txBody>
      </p:sp>
      <p:pic>
        <p:nvPicPr>
          <p:cNvPr id="3" name="图片 2">
            <a:extLst>
              <a:ext uri="{FF2B5EF4-FFF2-40B4-BE49-F238E27FC236}">
                <a16:creationId xmlns:a16="http://schemas.microsoft.com/office/drawing/2014/main" id="{9180FAC3-FF84-1BDF-F98E-9B5122B50890}"/>
              </a:ext>
            </a:extLst>
          </p:cNvPr>
          <p:cNvPicPr>
            <a:picLocks noChangeAspect="1"/>
          </p:cNvPicPr>
          <p:nvPr/>
        </p:nvPicPr>
        <p:blipFill>
          <a:blip r:embed="rId3"/>
          <a:stretch>
            <a:fillRect/>
          </a:stretch>
        </p:blipFill>
        <p:spPr>
          <a:xfrm>
            <a:off x="551384" y="1844824"/>
            <a:ext cx="11089232" cy="1836497"/>
          </a:xfrm>
          <a:prstGeom prst="rect">
            <a:avLst/>
          </a:prstGeom>
        </p:spPr>
      </p:pic>
    </p:spTree>
    <p:extLst>
      <p:ext uri="{BB962C8B-B14F-4D97-AF65-F5344CB8AC3E}">
        <p14:creationId xmlns:p14="http://schemas.microsoft.com/office/powerpoint/2010/main" val="148325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idx="1"/>
          </p:nvPr>
        </p:nvSpPr>
        <p:spPr>
          <a:xfrm>
            <a:off x="2135561" y="873125"/>
            <a:ext cx="8270875" cy="5111750"/>
          </a:xfrm>
        </p:spPr>
        <p:txBody>
          <a:bodyPr>
            <a:normAutofit fontScale="92500" lnSpcReduction="20000"/>
          </a:bodyPr>
          <a:lstStyle/>
          <a:p>
            <a:pPr eaLnBrk="1" hangingPunct="1">
              <a:lnSpc>
                <a:spcPct val="90000"/>
              </a:lnSpc>
            </a:pPr>
            <a:r>
              <a:rPr lang="en-US" altLang="en-US" dirty="0"/>
              <a:t>RISC-V code:</a:t>
            </a:r>
          </a:p>
          <a:p>
            <a:pPr eaLnBrk="1" hangingPunct="1">
              <a:lnSpc>
                <a:spcPct val="90000"/>
              </a:lnSpc>
              <a:buFont typeface="Wingdings" panose="05000000000000000000" pitchFamily="2" charset="2"/>
              <a:buNone/>
            </a:pPr>
            <a:endParaRPr lang="en-US" altLang="en-US" sz="2000" dirty="0">
              <a:latin typeface="Lucida Console" panose="020B0609040504020204" pitchFamily="49" charset="0"/>
            </a:endParaRP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x5,x10,x11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x6,x12,x1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sub  x20,x5,x6</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b="1" dirty="0" err="1">
                <a:latin typeface="Lucida Console" panose="020B0609040504020204" pitchFamily="49" charset="0"/>
              </a:rPr>
              <a:t>addi</a:t>
            </a:r>
            <a:r>
              <a:rPr lang="en-US" altLang="en-US" sz="2000" b="1" dirty="0">
                <a:latin typeface="Lucida Console" panose="020B0609040504020204" pitchFamily="49" charset="0"/>
              </a:rPr>
              <a:t> </a:t>
            </a:r>
            <a:r>
              <a:rPr lang="en-US" altLang="en-US" sz="2000" b="1" dirty="0">
                <a:solidFill>
                  <a:srgbClr val="FF0000"/>
                </a:solidFill>
                <a:latin typeface="Lucida Console" panose="020B0609040504020204" pitchFamily="49" charset="0"/>
              </a:rPr>
              <a:t>x10</a:t>
            </a:r>
            <a:r>
              <a:rPr lang="en-US" altLang="en-US" sz="2000" b="1" dirty="0">
                <a:latin typeface="Lucida Console" panose="020B0609040504020204" pitchFamily="49" charset="0"/>
              </a:rPr>
              <a:t>,x20,0</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jalr</a:t>
            </a:r>
            <a:r>
              <a:rPr lang="en-US" altLang="en-US" sz="2000" dirty="0">
                <a:latin typeface="Lucida Console" panose="020B0609040504020204" pitchFamily="49" charset="0"/>
              </a:rPr>
              <a:t> x0,0(</a:t>
            </a:r>
            <a:r>
              <a:rPr lang="en-US" altLang="en-US" sz="2000" b="1" dirty="0">
                <a:solidFill>
                  <a:srgbClr val="FF0000"/>
                </a:solidFill>
                <a:latin typeface="Lucida Console" panose="020B0609040504020204" pitchFamily="49" charset="0"/>
              </a:rPr>
              <a:t>x1</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endParaRPr lang="en-US" altLang="en-US" dirty="0">
              <a:latin typeface="Lucida Console" panose="020B0609040504020204" pitchFamily="49" charset="0"/>
            </a:endParaRPr>
          </a:p>
        </p:txBody>
      </p:sp>
      <p:sp>
        <p:nvSpPr>
          <p:cNvPr id="140292" name="Text Box 4"/>
          <p:cNvSpPr txBox="1">
            <a:spLocks noChangeArrowheads="1"/>
          </p:cNvSpPr>
          <p:nvPr/>
        </p:nvSpPr>
        <p:spPr bwMode="auto">
          <a:xfrm>
            <a:off x="4915437" y="1805310"/>
            <a:ext cx="3042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Save x5, x6, x20 on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3" name="Text Box 5"/>
          <p:cNvSpPr txBox="1">
            <a:spLocks noChangeArrowheads="1"/>
          </p:cNvSpPr>
          <p:nvPr/>
        </p:nvSpPr>
        <p:spPr bwMode="auto">
          <a:xfrm>
            <a:off x="4916314" y="2804641"/>
            <a:ext cx="15552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x5 = g + h</a:t>
            </a:r>
          </a:p>
        </p:txBody>
      </p:sp>
      <p:sp>
        <p:nvSpPr>
          <p:cNvPr id="140294" name="Text Box 5"/>
          <p:cNvSpPr txBox="1">
            <a:spLocks noChangeArrowheads="1"/>
          </p:cNvSpPr>
          <p:nvPr/>
        </p:nvSpPr>
        <p:spPr bwMode="auto">
          <a:xfrm>
            <a:off x="4913139" y="3125316"/>
            <a:ext cx="141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x6 = </a:t>
            </a:r>
            <a:r>
              <a:rPr lang="en-US" altLang="en-US" sz="1800" dirty="0" err="1">
                <a:latin typeface="Tahoma" panose="020B0604030504040204" pitchFamily="34" charset="0"/>
                <a:ea typeface="Arial Unicode MS" panose="020B0604020202020204" pitchFamily="34" charset="-122"/>
                <a:cs typeface="Arial Unicode MS" panose="020B0604020202020204" pitchFamily="34" charset="-122"/>
              </a:rPr>
              <a:t>i</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 j</a:t>
            </a:r>
          </a:p>
        </p:txBody>
      </p:sp>
      <p:sp>
        <p:nvSpPr>
          <p:cNvPr id="140295" name="Text Box 5"/>
          <p:cNvSpPr txBox="1">
            <a:spLocks noChangeArrowheads="1"/>
          </p:cNvSpPr>
          <p:nvPr/>
        </p:nvSpPr>
        <p:spPr bwMode="auto">
          <a:xfrm>
            <a:off x="4895677" y="3476154"/>
            <a:ext cx="1571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f = x5 – x6</a:t>
            </a:r>
          </a:p>
        </p:txBody>
      </p:sp>
      <p:sp>
        <p:nvSpPr>
          <p:cNvPr id="140296" name="Text Box 5"/>
          <p:cNvSpPr txBox="1">
            <a:spLocks noChangeArrowheads="1"/>
          </p:cNvSpPr>
          <p:nvPr/>
        </p:nvSpPr>
        <p:spPr bwMode="auto">
          <a:xfrm>
            <a:off x="4895676" y="3796829"/>
            <a:ext cx="41148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copy f to return register</a:t>
            </a:r>
          </a:p>
        </p:txBody>
      </p:sp>
      <p:sp>
        <p:nvSpPr>
          <p:cNvPr id="140297" name="Text Box 4"/>
          <p:cNvSpPr txBox="1">
            <a:spLocks noChangeArrowheads="1"/>
          </p:cNvSpPr>
          <p:nvPr/>
        </p:nvSpPr>
        <p:spPr bwMode="auto">
          <a:xfrm>
            <a:off x="4871864" y="4119091"/>
            <a:ext cx="3620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Res</a:t>
            </a:r>
            <a:r>
              <a:rPr lang="en-US" altLang="zh-CN" sz="1800" dirty="0">
                <a:latin typeface="Tahoma" panose="020B0604030504040204" pitchFamily="34" charset="0"/>
                <a:ea typeface="Arial Unicode MS" panose="020B0604020202020204" pitchFamily="34" charset="-122"/>
                <a:cs typeface="Arial Unicode MS" panose="020B0604020202020204" pitchFamily="34" charset="-122"/>
              </a:rPr>
              <a:t>t</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ore x5, x6, x20 from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8" name="Text Box 4"/>
          <p:cNvSpPr txBox="1">
            <a:spLocks noChangeArrowheads="1"/>
          </p:cNvSpPr>
          <p:nvPr/>
        </p:nvSpPr>
        <p:spPr bwMode="auto">
          <a:xfrm>
            <a:off x="4913139" y="5541507"/>
            <a:ext cx="1989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Return to caller</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71721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2233464" cy="1325563"/>
          </a:xfrm>
        </p:spPr>
        <p:txBody>
          <a:bodyPr/>
          <a:lstStyle/>
          <a:p>
            <a:pPr>
              <a:defRPr/>
            </a:pPr>
            <a:r>
              <a:rPr lang="zh-CN" altLang="en-US" b="1" dirty="0">
                <a:solidFill>
                  <a:srgbClr val="FF0000"/>
                </a:solidFill>
              </a:rPr>
              <a:t>递归</a:t>
            </a:r>
          </a:p>
        </p:txBody>
      </p:sp>
      <p:sp>
        <p:nvSpPr>
          <p:cNvPr id="146435" name="内容占位符 2"/>
          <p:cNvSpPr>
            <a:spLocks noGrp="1"/>
          </p:cNvSpPr>
          <p:nvPr>
            <p:ph idx="1"/>
          </p:nvPr>
        </p:nvSpPr>
        <p:spPr/>
        <p:txBody>
          <a:bodyPr/>
          <a:lstStyle/>
          <a:p>
            <a:pPr eaLnBrk="1" hangingPunct="1"/>
            <a:r>
              <a:rPr lang="en-US" altLang="en-US" dirty="0"/>
              <a:t>Procedures that call other procedures</a:t>
            </a:r>
          </a:p>
          <a:p>
            <a:pPr eaLnBrk="1" hangingPunct="1"/>
            <a:r>
              <a:rPr lang="en-US" altLang="en-US" dirty="0"/>
              <a:t>For nested call, </a:t>
            </a:r>
            <a:r>
              <a:rPr lang="en-US" altLang="en-US" dirty="0">
                <a:solidFill>
                  <a:srgbClr val="0000FF"/>
                </a:solidFill>
              </a:rPr>
              <a:t>caller</a:t>
            </a:r>
            <a:r>
              <a:rPr lang="zh-CN" altLang="en-US" dirty="0">
                <a:solidFill>
                  <a:srgbClr val="0000FF"/>
                </a:solidFill>
              </a:rPr>
              <a:t>调用者（父函数）</a:t>
            </a:r>
            <a:r>
              <a:rPr lang="en-US" altLang="en-US" dirty="0"/>
              <a:t> needs to save on the stack:</a:t>
            </a:r>
          </a:p>
          <a:p>
            <a:pPr lvl="1" eaLnBrk="1" hangingPunct="1"/>
            <a:r>
              <a:rPr lang="en-US" altLang="en-US" dirty="0"/>
              <a:t>Its </a:t>
            </a:r>
            <a:r>
              <a:rPr lang="en-US" altLang="en-US" dirty="0">
                <a:solidFill>
                  <a:srgbClr val="0000FF"/>
                </a:solidFill>
              </a:rPr>
              <a:t>return address</a:t>
            </a:r>
          </a:p>
          <a:p>
            <a:pPr lvl="1" eaLnBrk="1" hangingPunct="1"/>
            <a:r>
              <a:rPr lang="en-US" altLang="en-US" dirty="0">
                <a:solidFill>
                  <a:srgbClr val="0000FF"/>
                </a:solidFill>
              </a:rPr>
              <a:t>Any arguments and temporaries </a:t>
            </a:r>
            <a:r>
              <a:rPr lang="en-US" altLang="en-US" dirty="0"/>
              <a:t>needed after the call</a:t>
            </a:r>
          </a:p>
          <a:p>
            <a:pPr eaLnBrk="1" hangingPunct="1"/>
            <a:r>
              <a:rPr lang="en-US" altLang="en-US" dirty="0"/>
              <a:t>Restore from the stack after the call</a:t>
            </a:r>
            <a:endParaRPr lang="en-AU" altLang="en-US" dirty="0"/>
          </a:p>
        </p:txBody>
      </p:sp>
      <p:sp>
        <p:nvSpPr>
          <p:cNvPr id="3" name="文本框 2"/>
          <p:cNvSpPr txBox="1"/>
          <p:nvPr/>
        </p:nvSpPr>
        <p:spPr>
          <a:xfrm>
            <a:off x="767408" y="4491886"/>
            <a:ext cx="10318850" cy="1200329"/>
          </a:xfrm>
          <a:prstGeom prst="rect">
            <a:avLst/>
          </a:prstGeom>
          <a:noFill/>
        </p:spPr>
        <p:txBody>
          <a:bodyPr wrap="none" rtlCol="0">
            <a:spAutoFit/>
          </a:bodyPr>
          <a:lstStyle/>
          <a:p>
            <a:r>
              <a:rPr lang="en-US" altLang="zh-CN" sz="2400" dirty="0">
                <a:solidFill>
                  <a:srgbClr val="FF0000"/>
                </a:solidFill>
              </a:rPr>
              <a:t>Caller save</a:t>
            </a:r>
            <a:r>
              <a:rPr lang="zh-CN" altLang="en-US" sz="2400" dirty="0">
                <a:solidFill>
                  <a:srgbClr val="FF0000"/>
                </a:solidFill>
              </a:rPr>
              <a:t>：  </a:t>
            </a:r>
            <a:r>
              <a:rPr lang="en-US" altLang="zh-CN" sz="2400" dirty="0"/>
              <a:t>return address</a:t>
            </a:r>
          </a:p>
          <a:p>
            <a:r>
              <a:rPr lang="en-US" altLang="zh-CN" sz="2400" dirty="0"/>
              <a:t>                        arguments</a:t>
            </a:r>
          </a:p>
          <a:p>
            <a:r>
              <a:rPr lang="en-US" altLang="zh-CN" sz="2400" dirty="0"/>
              <a:t>                        important temporaries(t registers) that will be used after call</a:t>
            </a:r>
            <a:endParaRPr lang="zh-CN" altLang="en-US" sz="2400" dirty="0"/>
          </a:p>
        </p:txBody>
      </p:sp>
      <p:sp>
        <p:nvSpPr>
          <p:cNvPr id="5" name="文本框 4"/>
          <p:cNvSpPr txBox="1"/>
          <p:nvPr/>
        </p:nvSpPr>
        <p:spPr>
          <a:xfrm>
            <a:off x="838200" y="5946130"/>
            <a:ext cx="9068508" cy="461665"/>
          </a:xfrm>
          <a:prstGeom prst="rect">
            <a:avLst/>
          </a:prstGeom>
          <a:noFill/>
        </p:spPr>
        <p:txBody>
          <a:bodyPr wrap="none" rtlCol="0">
            <a:spAutoFit/>
          </a:bodyPr>
          <a:lstStyle/>
          <a:p>
            <a:r>
              <a:rPr lang="en-US" altLang="zh-CN" sz="2400" dirty="0">
                <a:solidFill>
                  <a:srgbClr val="FF0000"/>
                </a:solidFill>
              </a:rPr>
              <a:t>Callee save</a:t>
            </a:r>
            <a:r>
              <a:rPr lang="zh-CN" altLang="en-US" sz="2400" dirty="0">
                <a:solidFill>
                  <a:srgbClr val="FF0000"/>
                </a:solidFill>
              </a:rPr>
              <a:t>被调用者：  </a:t>
            </a:r>
            <a:r>
              <a:rPr lang="en-US" altLang="zh-CN" sz="2400" dirty="0"/>
              <a:t>any S registers used  for local variables</a:t>
            </a:r>
            <a:endParaRPr lang="zh-CN" altLang="en-US" sz="2400" dirty="0"/>
          </a:p>
        </p:txBody>
      </p:sp>
    </p:spTree>
    <p:extLst>
      <p:ext uri="{BB962C8B-B14F-4D97-AF65-F5344CB8AC3E}">
        <p14:creationId xmlns:p14="http://schemas.microsoft.com/office/powerpoint/2010/main" val="3803863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19336" y="-32732"/>
            <a:ext cx="5545832" cy="1325563"/>
          </a:xfrm>
        </p:spPr>
        <p:txBody>
          <a:bodyPr/>
          <a:lstStyle/>
          <a:p>
            <a:pPr>
              <a:defRPr/>
            </a:pPr>
            <a:r>
              <a:rPr lang="en-US" altLang="en-US" dirty="0"/>
              <a:t>Nested Procedure</a:t>
            </a:r>
          </a:p>
        </p:txBody>
      </p:sp>
      <p:sp>
        <p:nvSpPr>
          <p:cNvPr id="86018" name="Rectangle 2"/>
          <p:cNvSpPr>
            <a:spLocks noGrp="1" noChangeArrowheads="1"/>
          </p:cNvSpPr>
          <p:nvPr>
            <p:ph idx="1"/>
          </p:nvPr>
        </p:nvSpPr>
        <p:spPr>
          <a:xfrm>
            <a:off x="623392" y="1292831"/>
            <a:ext cx="11161240" cy="5589910"/>
          </a:xfrm>
        </p:spPr>
        <p:txBody>
          <a:bodyPr/>
          <a:lstStyle/>
          <a:p>
            <a:pPr marL="457200" lvl="1" indent="0">
              <a:lnSpc>
                <a:spcPct val="90000"/>
              </a:lnSpc>
              <a:buNone/>
              <a:defRPr/>
            </a:pPr>
            <a:endParaRPr lang="en-US" altLang="zh-CN" sz="2000" dirty="0"/>
          </a:p>
          <a:p>
            <a:pPr lvl="1">
              <a:lnSpc>
                <a:spcPct val="90000"/>
              </a:lnSpc>
              <a:defRPr/>
            </a:pPr>
            <a:endParaRPr lang="en-US" altLang="zh-CN" sz="2000" dirty="0"/>
          </a:p>
          <a:p>
            <a:pPr lvl="1">
              <a:lnSpc>
                <a:spcPct val="90000"/>
              </a:lnSpc>
              <a:defRPr/>
            </a:pPr>
            <a:endParaRPr lang="en-US" altLang="zh-CN" sz="2000" dirty="0"/>
          </a:p>
          <a:p>
            <a:pPr lvl="1">
              <a:lnSpc>
                <a:spcPct val="90000"/>
              </a:lnSpc>
              <a:defRPr/>
            </a:pPr>
            <a:endParaRPr lang="en-US" altLang="zh-CN" sz="2000" dirty="0"/>
          </a:p>
          <a:p>
            <a:pPr lvl="1">
              <a:lnSpc>
                <a:spcPct val="90000"/>
              </a:lnSpc>
              <a:defRPr/>
            </a:pPr>
            <a:r>
              <a:rPr lang="en-US" altLang="zh-CN" sz="2000" dirty="0"/>
              <a:t>RISC-V assembly code</a:t>
            </a:r>
          </a:p>
          <a:p>
            <a:pPr lvl="1">
              <a:lnSpc>
                <a:spcPct val="90000"/>
              </a:lnSpc>
              <a:buFont typeface="Wingdings" panose="05000000000000000000" pitchFamily="2" charset="2"/>
              <a:buNone/>
              <a:defRPr/>
            </a:pPr>
            <a:r>
              <a:rPr lang="en-US" altLang="zh-CN" sz="1800" dirty="0">
                <a:latin typeface="Times New Roman" panose="02020603050405020304" pitchFamily="18" charset="0"/>
              </a:rPr>
              <a:t>       </a:t>
            </a:r>
            <a:r>
              <a:rPr lang="en-US" altLang="zh-CN" sz="2000" dirty="0">
                <a:latin typeface="Times New Roman" panose="02020603050405020304" pitchFamily="18" charset="0"/>
              </a:rPr>
              <a:t>fact: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adjust stack for 2 items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a:t>
            </a:r>
            <a:r>
              <a:rPr lang="en-US" altLang="zh-CN" sz="2000" dirty="0">
                <a:latin typeface="Times New Roman" panose="02020603050405020304" pitchFamily="18" charset="0"/>
              </a:rPr>
              <a:t>, 8(</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return address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x10</a:t>
            </a:r>
            <a:r>
              <a:rPr lang="en-US" altLang="zh-CN" sz="2000" dirty="0">
                <a:latin typeface="Times New Roman" panose="02020603050405020304" pitchFamily="18" charset="0"/>
              </a:rPr>
              <a:t>, 0(</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argument  n</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x5, x10, -1                     // x5 = n  -  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x5, x0, L1                      // if  n  &gt;=  1, go to L1(</a:t>
            </a:r>
            <a:r>
              <a:rPr lang="en-US" altLang="zh-CN" sz="2000" dirty="0">
                <a:solidFill>
                  <a:srgbClr val="FF3300"/>
                </a:solidFill>
                <a:latin typeface="Times New Roman" panose="02020603050405020304" pitchFamily="18" charset="0"/>
              </a:rPr>
              <a:t>else</a:t>
            </a:r>
            <a:r>
              <a:rPr lang="en-US" altLang="zh-CN" sz="2000" dirty="0">
                <a:latin typeface="Times New Roman" panose="02020603050405020304" pitchFamily="18" charset="0"/>
              </a:rPr>
              <a:t>)</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b="1" dirty="0" err="1">
                <a:solidFill>
                  <a:srgbClr val="FF0000"/>
                </a:solidFill>
                <a:latin typeface="Times New Roman" panose="02020603050405020304" pitchFamily="18" charset="0"/>
              </a:rPr>
              <a:t>addi</a:t>
            </a:r>
            <a:r>
              <a:rPr lang="en-US" altLang="zh-CN" sz="2000" b="1" dirty="0">
                <a:solidFill>
                  <a:srgbClr val="FF0000"/>
                </a:solidFill>
                <a:latin typeface="Times New Roman" panose="02020603050405020304" pitchFamily="18" charset="0"/>
              </a:rPr>
              <a:t>    x10</a:t>
            </a:r>
            <a:r>
              <a:rPr lang="en-US" altLang="zh-CN" sz="2000" dirty="0">
                <a:latin typeface="Times New Roman" panose="02020603050405020304" pitchFamily="18" charset="0"/>
              </a:rPr>
              <a:t>, x0, 1                      // return 1 if n &lt;1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Recover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(Why not recover x1and x10 ?) </a:t>
            </a:r>
            <a:r>
              <a:rPr lang="zh-CN" altLang="en-US" sz="2000" dirty="0">
                <a:latin typeface="Times New Roman" panose="02020603050405020304" pitchFamily="18" charset="0"/>
              </a:rPr>
              <a:t>值没有改变</a:t>
            </a:r>
            <a:endParaRPr lang="en-US" altLang="zh-CN" sz="2000" dirty="0">
              <a:latin typeface="Times New Roman" panose="02020603050405020304" pitchFamily="18" charset="0"/>
            </a:endParaRP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 return to caller</a:t>
            </a:r>
          </a:p>
        </p:txBody>
      </p:sp>
      <p:pic>
        <p:nvPicPr>
          <p:cNvPr id="4" name="图片 3">
            <a:extLst>
              <a:ext uri="{FF2B5EF4-FFF2-40B4-BE49-F238E27FC236}">
                <a16:creationId xmlns:a16="http://schemas.microsoft.com/office/drawing/2014/main" id="{6572609A-6F7A-EE81-B7E7-10F2C0F876AC}"/>
              </a:ext>
            </a:extLst>
          </p:cNvPr>
          <p:cNvPicPr>
            <a:picLocks noChangeAspect="1"/>
          </p:cNvPicPr>
          <p:nvPr/>
        </p:nvPicPr>
        <p:blipFill>
          <a:blip r:embed="rId3"/>
          <a:stretch>
            <a:fillRect/>
          </a:stretch>
        </p:blipFill>
        <p:spPr>
          <a:xfrm>
            <a:off x="5519936" y="0"/>
            <a:ext cx="5113994" cy="2254556"/>
          </a:xfrm>
          <a:prstGeom prst="rect">
            <a:avLst/>
          </a:prstGeom>
        </p:spPr>
      </p:pic>
    </p:spTree>
    <p:extLst>
      <p:ext uri="{BB962C8B-B14F-4D97-AF65-F5344CB8AC3E}">
        <p14:creationId xmlns:p14="http://schemas.microsoft.com/office/powerpoint/2010/main" val="2154999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idx="1"/>
          </p:nvPr>
        </p:nvSpPr>
        <p:spPr>
          <a:xfrm>
            <a:off x="1631504" y="404664"/>
            <a:ext cx="9361040" cy="5473700"/>
          </a:xfrm>
        </p:spPr>
        <p:txBody>
          <a:bodyPr>
            <a:normAutofit fontScale="92500" lnSpcReduction="10000"/>
          </a:bodyPr>
          <a:lstStyle/>
          <a:p>
            <a:pPr lvl="2">
              <a:lnSpc>
                <a:spcPct val="90000"/>
              </a:lnSpc>
              <a:buFont typeface="Wingdings" panose="05000000000000000000" pitchFamily="2" charset="2"/>
              <a:buNone/>
            </a:pPr>
            <a:r>
              <a:rPr lang="en-US" altLang="zh-CN" dirty="0">
                <a:latin typeface="Times New Roman" panose="02020603050405020304" pitchFamily="18" charset="0"/>
              </a:rPr>
              <a:t>L1:  </a:t>
            </a:r>
            <a:r>
              <a:rPr lang="en-US" altLang="zh-CN" dirty="0" err="1">
                <a:latin typeface="Times New Roman" panose="02020603050405020304" pitchFamily="18" charset="0"/>
              </a:rPr>
              <a:t>addi</a:t>
            </a:r>
            <a:r>
              <a:rPr lang="en-US" altLang="zh-CN" dirty="0">
                <a:latin typeface="Times New Roman" panose="02020603050405020304" pitchFamily="18" charset="0"/>
              </a:rPr>
              <a:t>   x10, x10, -1                 // n  &gt;=  1: argument gets ( n  -  1 )</a:t>
            </a:r>
            <a:r>
              <a:rPr lang="zh-CN" altLang="en-US" dirty="0">
                <a:latin typeface="Times New Roman" panose="02020603050405020304" pitchFamily="18" charset="0"/>
              </a:rPr>
              <a:t> 返回</a:t>
            </a:r>
            <a:r>
              <a:rPr lang="en-US" altLang="zh-CN" dirty="0">
                <a:latin typeface="Times New Roman" panose="02020603050405020304" pitchFamily="18" charset="0"/>
              </a:rPr>
              <a:t>n</a:t>
            </a:r>
            <a:r>
              <a:rPr lang="zh-CN" altLang="en-US">
                <a:latin typeface="Times New Roman" panose="02020603050405020304" pitchFamily="18" charset="0"/>
              </a:rPr>
              <a:t>！</a:t>
            </a:r>
            <a:endParaRPr lang="en-US" altLang="zh-CN"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a:t>
            </a:r>
            <a:r>
              <a:rPr lang="en-US" altLang="zh-CN" sz="2000" dirty="0">
                <a:latin typeface="Times New Roman" panose="02020603050405020304" pitchFamily="18" charset="0"/>
              </a:rPr>
              <a:t>   x1, fact                            // call fact with ( n  -  1 )</a:t>
            </a:r>
          </a:p>
          <a:p>
            <a:pPr>
              <a:lnSpc>
                <a:spcPct val="90000"/>
              </a:lnSpc>
              <a:buFont typeface="Wingdings" panose="05000000000000000000" pitchFamily="2" charset="2"/>
              <a:buNone/>
            </a:pPr>
            <a:r>
              <a:rPr lang="en-US" altLang="zh-CN" sz="2000" dirty="0">
                <a:latin typeface="Times New Roman" panose="02020603050405020304" pitchFamily="18" charset="0"/>
              </a:rPr>
              <a:t>		       add   x6, x10, x0</a:t>
            </a: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rgbClr val="FF0000"/>
                </a:solidFill>
                <a:latin typeface="Times New Roman" panose="02020603050405020304" pitchFamily="18" charset="0"/>
              </a:rPr>
              <a:t>ld</a:t>
            </a:r>
            <a:r>
              <a:rPr lang="en-US" altLang="zh-CN" sz="2000" b="1" dirty="0">
                <a:solidFill>
                  <a:srgbClr val="FF0000"/>
                </a:solidFill>
                <a:latin typeface="Times New Roman" panose="02020603050405020304" pitchFamily="18" charset="0"/>
              </a:rPr>
              <a:t>    x10, 0(</a:t>
            </a:r>
            <a:r>
              <a:rPr lang="en-US" altLang="zh-CN" sz="2000" b="1" dirty="0" err="1">
                <a:solidFill>
                  <a:srgbClr val="FF0000"/>
                </a:solidFill>
                <a:latin typeface="Times New Roman" panose="02020603050405020304" pitchFamily="18" charset="0"/>
              </a:rPr>
              <a:t>sp</a:t>
            </a:r>
            <a:r>
              <a:rPr lang="en-US" altLang="zh-CN" sz="2000" b="1" dirty="0">
                <a:solidFill>
                  <a:srgbClr val="FF0000"/>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存的值</a:t>
            </a:r>
            <a:r>
              <a:rPr lang="en-US" altLang="zh-CN" sz="2000" dirty="0">
                <a:latin typeface="Times New Roman" panose="02020603050405020304" pitchFamily="18" charset="0"/>
              </a:rPr>
              <a:t>n  </a:t>
            </a:r>
            <a:r>
              <a:rPr lang="zh-CN" altLang="en-US" sz="2000" dirty="0">
                <a:latin typeface="Times New Roman" panose="02020603050405020304" pitchFamily="18" charset="0"/>
              </a:rPr>
              <a:t>变了</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100" b="1" dirty="0">
                <a:solidFill>
                  <a:srgbClr val="FF0000"/>
                </a:solidFill>
                <a:latin typeface="Times New Roman" panose="02020603050405020304" pitchFamily="18" charset="0"/>
              </a:rPr>
              <a:t>                       </a:t>
            </a:r>
            <a:r>
              <a:rPr lang="en-US" altLang="zh-CN" sz="2100" b="1" dirty="0" err="1">
                <a:solidFill>
                  <a:srgbClr val="FF0000"/>
                </a:solidFill>
                <a:latin typeface="Times New Roman" panose="02020603050405020304" pitchFamily="18" charset="0"/>
              </a:rPr>
              <a:t>ld</a:t>
            </a:r>
            <a:r>
              <a:rPr lang="en-US" altLang="zh-CN" sz="2100" b="1" dirty="0">
                <a:solidFill>
                  <a:srgbClr val="FF0000"/>
                </a:solidFill>
                <a:latin typeface="Times New Roman" panose="02020603050405020304" pitchFamily="18" charset="0"/>
              </a:rPr>
              <a:t>    x1, 8(</a:t>
            </a:r>
            <a:r>
              <a:rPr lang="en-US" altLang="zh-CN" sz="2100" b="1" dirty="0" err="1">
                <a:solidFill>
                  <a:srgbClr val="FF0000"/>
                </a:solidFill>
                <a:latin typeface="Times New Roman" panose="02020603050405020304" pitchFamily="18" charset="0"/>
              </a:rPr>
              <a:t>sp</a:t>
            </a:r>
            <a:r>
              <a:rPr lang="en-US" altLang="zh-CN" sz="2100" b="1" dirty="0">
                <a:solidFill>
                  <a:srgbClr val="FF0000"/>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返回地址   变了</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rgbClr val="0070C0"/>
                </a:solidFill>
                <a:latin typeface="Times New Roman" panose="02020603050405020304" pitchFamily="18" charset="0"/>
              </a:rPr>
              <a:t>addi</a:t>
            </a:r>
            <a:r>
              <a:rPr lang="en-US" altLang="zh-CN" sz="2000" b="1" dirty="0">
                <a:solidFill>
                  <a:srgbClr val="0070C0"/>
                </a:solidFill>
                <a:latin typeface="Times New Roman" panose="02020603050405020304" pitchFamily="18" charset="0"/>
              </a:rPr>
              <a:t>   </a:t>
            </a:r>
            <a:r>
              <a:rPr lang="en-US" altLang="zh-CN" sz="2000" b="1" dirty="0" err="1">
                <a:solidFill>
                  <a:srgbClr val="0070C0"/>
                </a:solidFill>
                <a:latin typeface="Times New Roman" panose="02020603050405020304" pitchFamily="18" charset="0"/>
              </a:rPr>
              <a:t>sp</a:t>
            </a:r>
            <a:r>
              <a:rPr lang="en-US" altLang="zh-CN" sz="2000" b="1" dirty="0">
                <a:solidFill>
                  <a:srgbClr val="0070C0"/>
                </a:solidFill>
                <a:latin typeface="Times New Roman" panose="02020603050405020304" pitchFamily="18" charset="0"/>
              </a:rPr>
              <a:t>, </a:t>
            </a:r>
            <a:r>
              <a:rPr lang="en-US" altLang="zh-CN" sz="2000" b="1" dirty="0" err="1">
                <a:solidFill>
                  <a:srgbClr val="0070C0"/>
                </a:solidFill>
                <a:latin typeface="Times New Roman" panose="02020603050405020304" pitchFamily="18" charset="0"/>
              </a:rPr>
              <a:t>sp</a:t>
            </a:r>
            <a:r>
              <a:rPr lang="en-US" altLang="zh-CN" sz="2000" b="1" dirty="0">
                <a:solidFill>
                  <a:srgbClr val="0070C0"/>
                </a:solidFill>
                <a:latin typeface="Times New Roman" panose="02020603050405020304" pitchFamily="18" charset="0"/>
              </a:rPr>
              <a:t>, 16                     </a:t>
            </a:r>
            <a:r>
              <a:rPr lang="en-US" altLang="zh-CN" sz="2000" dirty="0">
                <a:latin typeface="Times New Roman" panose="02020603050405020304" pitchFamily="18" charset="0"/>
              </a:rPr>
              <a:t>// adjust stack pointer to pop 2 items</a:t>
            </a:r>
            <a:r>
              <a:rPr lang="zh-CN" altLang="en-US" sz="2000" dirty="0">
                <a:latin typeface="Times New Roman" panose="02020603050405020304" pitchFamily="18" charset="0"/>
              </a:rPr>
              <a:t>修改栈顶</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mul</a:t>
            </a:r>
            <a:r>
              <a:rPr lang="en-US" altLang="zh-CN" sz="2000" dirty="0">
                <a:latin typeface="Times New Roman" panose="02020603050405020304" pitchFamily="18" charset="0"/>
              </a:rPr>
              <a:t>   x10, x10, x6                 // return  n</a:t>
            </a:r>
            <a:r>
              <a:rPr lang="en-US" altLang="zh-CN" sz="2000" baseline="-1000" dirty="0">
                <a:latin typeface="Times New Roman" panose="02020603050405020304" pitchFamily="18" charset="0"/>
              </a:rPr>
              <a:t>*</a:t>
            </a:r>
            <a:r>
              <a:rPr lang="en-US" altLang="zh-CN" sz="2000" dirty="0">
                <a:latin typeface="Times New Roman" panose="02020603050405020304" pitchFamily="18" charset="0"/>
              </a:rPr>
              <a:t>fact ( n  -  1 )</a:t>
            </a: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 return to the  caller</a:t>
            </a:r>
          </a:p>
          <a:p>
            <a:pPr>
              <a:lnSpc>
                <a:spcPct val="90000"/>
              </a:lnSpc>
            </a:pPr>
            <a:endParaRPr lang="en-US" altLang="zh-CN" sz="2400" dirty="0"/>
          </a:p>
          <a:p>
            <a:pPr>
              <a:lnSpc>
                <a:spcPct val="90000"/>
              </a:lnSpc>
            </a:pPr>
            <a:r>
              <a:rPr lang="en-US" altLang="zh-CN" sz="2400" dirty="0"/>
              <a:t>Preserved things across a procedure call</a:t>
            </a:r>
          </a:p>
          <a:p>
            <a:pPr>
              <a:lnSpc>
                <a:spcPct val="90000"/>
              </a:lnSpc>
              <a:buFont typeface="Wingdings" panose="05000000000000000000" pitchFamily="2" charset="2"/>
              <a:buNone/>
            </a:pPr>
            <a:r>
              <a:rPr lang="en-US" altLang="zh-CN" sz="2000" dirty="0"/>
              <a:t>        Saved registers, stack pointer register( </a:t>
            </a:r>
            <a:r>
              <a:rPr lang="en-US" altLang="zh-CN" sz="2000" dirty="0" err="1"/>
              <a:t>sp</a:t>
            </a:r>
            <a:r>
              <a:rPr lang="en-US" altLang="zh-CN" sz="2000" dirty="0"/>
              <a:t> ),</a:t>
            </a:r>
          </a:p>
          <a:p>
            <a:pPr>
              <a:lnSpc>
                <a:spcPct val="90000"/>
              </a:lnSpc>
              <a:buFont typeface="Wingdings" panose="05000000000000000000" pitchFamily="2" charset="2"/>
              <a:buNone/>
            </a:pPr>
            <a:r>
              <a:rPr lang="en-US" altLang="zh-CN" sz="2000" dirty="0"/>
              <a:t>        return address register( x1 ), stack above the stack pointer</a:t>
            </a:r>
          </a:p>
          <a:p>
            <a:pPr>
              <a:lnSpc>
                <a:spcPct val="90000"/>
              </a:lnSpc>
            </a:pPr>
            <a:r>
              <a:rPr lang="en-US" altLang="zh-CN" sz="2400" dirty="0"/>
              <a:t> Not preserved things across a procedure call</a:t>
            </a:r>
          </a:p>
          <a:p>
            <a:pPr>
              <a:lnSpc>
                <a:spcPct val="90000"/>
              </a:lnSpc>
              <a:buFont typeface="Wingdings" panose="05000000000000000000" pitchFamily="2" charset="2"/>
              <a:buNone/>
            </a:pPr>
            <a:r>
              <a:rPr lang="en-US" altLang="zh-CN" sz="2000" dirty="0"/>
              <a:t>        Temporary registers, argument registers( x10 ~ x17),</a:t>
            </a:r>
          </a:p>
          <a:p>
            <a:pPr>
              <a:lnSpc>
                <a:spcPct val="90000"/>
              </a:lnSpc>
              <a:buFont typeface="Wingdings" panose="05000000000000000000" pitchFamily="2" charset="2"/>
              <a:buNone/>
            </a:pPr>
            <a:r>
              <a:rPr lang="en-US" altLang="zh-CN" sz="2000" dirty="0"/>
              <a:t>        return value registers ( x10 ~ x17), stack below the stack pointer</a:t>
            </a:r>
          </a:p>
        </p:txBody>
      </p:sp>
    </p:spTree>
    <p:extLst>
      <p:ext uri="{BB962C8B-B14F-4D97-AF65-F5344CB8AC3E}">
        <p14:creationId xmlns:p14="http://schemas.microsoft.com/office/powerpoint/2010/main" val="3792091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344" y="116632"/>
            <a:ext cx="10515600" cy="1325563"/>
          </a:xfrm>
        </p:spPr>
        <p:txBody>
          <a:bodyPr/>
          <a:lstStyle/>
          <a:p>
            <a:pPr eaLnBrk="1" hangingPunct="1">
              <a:spcBef>
                <a:spcPct val="20000"/>
              </a:spcBef>
              <a:defRPr/>
            </a:pPr>
            <a:r>
              <a:rPr lang="en-US" altLang="zh-CN" sz="5400" dirty="0">
                <a:ea typeface="Arial Unicode MS" pitchFamily="34" charset="-122"/>
              </a:rPr>
              <a:t>RISC-V register conventions</a:t>
            </a:r>
            <a:endParaRPr lang="zh-CN" altLang="en-US" sz="5400" dirty="0">
              <a:ea typeface="Arial Unicode MS" pitchFamily="34" charset="-122"/>
            </a:endParaRPr>
          </a:p>
        </p:txBody>
      </p:sp>
      <p:graphicFrame>
        <p:nvGraphicFramePr>
          <p:cNvPr id="4" name="Group 2"/>
          <p:cNvGraphicFramePr>
            <a:graphicFrameLocks noGrp="1"/>
          </p:cNvGraphicFramePr>
          <p:nvPr>
            <p:ph idx="1"/>
            <p:extLst>
              <p:ext uri="{D42A27DB-BD31-4B8C-83A1-F6EECF244321}">
                <p14:modId xmlns:p14="http://schemas.microsoft.com/office/powerpoint/2010/main" val="3259696463"/>
              </p:ext>
            </p:extLst>
          </p:nvPr>
        </p:nvGraphicFramePr>
        <p:xfrm>
          <a:off x="1271464" y="1988840"/>
          <a:ext cx="8999339" cy="4441827"/>
        </p:xfrm>
        <a:graphic>
          <a:graphicData uri="http://schemas.openxmlformats.org/drawingml/2006/table">
            <a:tbl>
              <a:tblPr/>
              <a:tblGrid>
                <a:gridCol w="1318066">
                  <a:extLst>
                    <a:ext uri="{9D8B030D-6E8A-4147-A177-3AD203B41FA5}">
                      <a16:colId xmlns:a16="http://schemas.microsoft.com/office/drawing/2014/main" val="20000"/>
                    </a:ext>
                  </a:extLst>
                </a:gridCol>
                <a:gridCol w="1320406">
                  <a:extLst>
                    <a:ext uri="{9D8B030D-6E8A-4147-A177-3AD203B41FA5}">
                      <a16:colId xmlns:a16="http://schemas.microsoft.com/office/drawing/2014/main" val="20001"/>
                    </a:ext>
                  </a:extLst>
                </a:gridCol>
                <a:gridCol w="4730885">
                  <a:extLst>
                    <a:ext uri="{9D8B030D-6E8A-4147-A177-3AD203B41FA5}">
                      <a16:colId xmlns:a16="http://schemas.microsoft.com/office/drawing/2014/main" val="20002"/>
                    </a:ext>
                  </a:extLst>
                </a:gridCol>
                <a:gridCol w="1629982">
                  <a:extLst>
                    <a:ext uri="{9D8B030D-6E8A-4147-A177-3AD203B41FA5}">
                      <a16:colId xmlns:a16="http://schemas.microsoft.com/office/drawing/2014/main" val="20003"/>
                    </a:ext>
                  </a:extLst>
                </a:gridCol>
              </a:tblGrid>
              <a:tr h="7621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Register</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Usage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Preserved</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On call?</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x0</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The constant value 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a:t>
                      </a:r>
                      <a:r>
                        <a:rPr kumimoji="0" lang="en-US" altLang="zh-CN" sz="18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Return address</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返回地址</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a:t>
                      </a:r>
                      <a:r>
                        <a:rPr kumimoji="0" lang="en-US" altLang="zh-CN" sz="18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Stack pointer </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栈指针</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x3(gp)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Global pointer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x4(tp)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Thread pointer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dirty="0">
                          <a:ln>
                            <a:noFill/>
                          </a:ln>
                          <a:solidFill>
                            <a:srgbClr val="FF0000"/>
                          </a:solidFill>
                          <a:effectLst/>
                          <a:latin typeface="Verdana" panose="020B0604030504040204" pitchFamily="34" charset="0"/>
                          <a:ea typeface="楷体_GB2312" pitchFamily="49" charset="-122"/>
                          <a:cs typeface="Arial Unicode MS" panose="020B0604020202020204" pitchFamily="34" charset="-122"/>
                        </a:rPr>
                        <a:t>x5-x7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(t0~t2)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dirty="0">
                          <a:ln>
                            <a:noFill/>
                          </a:ln>
                          <a:solidFill>
                            <a:schemeClr val="accent5"/>
                          </a:solidFill>
                          <a:effectLst/>
                          <a:latin typeface="Verdana" panose="020B0604030504040204" pitchFamily="34" charset="0"/>
                          <a:ea typeface="楷体_GB2312" pitchFamily="49" charset="-122"/>
                          <a:cs typeface="Arial Unicode MS" panose="020B0604020202020204" pitchFamily="34" charset="-122"/>
                        </a:rPr>
                        <a:t>x8-x9</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8-9</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(s0~s1)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x10-x17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10-17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Arguments/results                   (a0~a7)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1" i="0" u="none" strike="noStrike" kern="1200" cap="none" normalizeH="0" baseline="0" dirty="0">
                          <a:ln>
                            <a:noFill/>
                          </a:ln>
                          <a:solidFill>
                            <a:schemeClr val="accent5"/>
                          </a:solidFill>
                          <a:effectLst/>
                          <a:latin typeface="Verdana" panose="020B0604030504040204" pitchFamily="34" charset="0"/>
                          <a:ea typeface="楷体_GB2312" pitchFamily="49" charset="-122"/>
                          <a:cs typeface="Arial Unicode MS" panose="020B0604020202020204" pitchFamily="34" charset="-122"/>
                        </a:rPr>
                        <a:t>x18-x27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18-27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(s2~s11)                  </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dirty="0">
                          <a:ln>
                            <a:noFill/>
                          </a:ln>
                          <a:solidFill>
                            <a:srgbClr val="FF0000"/>
                          </a:solidFill>
                          <a:effectLst/>
                          <a:latin typeface="Verdana" panose="020B0604030504040204" pitchFamily="34" charset="0"/>
                          <a:ea typeface="楷体_GB2312" pitchFamily="49" charset="-122"/>
                          <a:cs typeface="Arial Unicode MS" panose="020B0604020202020204" pitchFamily="34" charset="-122"/>
                        </a:rPr>
                        <a:t>x28-x31</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28-31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(t3~t6)</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文本框 2">
            <a:extLst>
              <a:ext uri="{FF2B5EF4-FFF2-40B4-BE49-F238E27FC236}">
                <a16:creationId xmlns:a16="http://schemas.microsoft.com/office/drawing/2014/main" id="{D3F8D695-8363-603F-49A0-342C95BC661D}"/>
              </a:ext>
            </a:extLst>
          </p:cNvPr>
          <p:cNvSpPr txBox="1"/>
          <p:nvPr/>
        </p:nvSpPr>
        <p:spPr>
          <a:xfrm>
            <a:off x="1740732" y="1289856"/>
            <a:ext cx="7416824" cy="461665"/>
          </a:xfrm>
          <a:prstGeom prst="rect">
            <a:avLst/>
          </a:prstGeom>
          <a:noFill/>
        </p:spPr>
        <p:txBody>
          <a:bodyPr wrap="square" rtlCol="0">
            <a:spAutoFit/>
          </a:bodyPr>
          <a:lstStyle/>
          <a:p>
            <a:r>
              <a:rPr lang="en-US" altLang="zh-CN" sz="2400" dirty="0">
                <a:latin typeface="Arial" panose="020B0604020202020204" pitchFamily="34" charset="0"/>
              </a:rPr>
              <a:t>RISC-V</a:t>
            </a:r>
            <a:r>
              <a:rPr lang="zh-CN" altLang="en-US" sz="2400" dirty="0">
                <a:latin typeface="Arial" panose="020B0604020202020204" pitchFamily="34" charset="0"/>
              </a:rPr>
              <a:t>约定在“</a:t>
            </a:r>
            <a:r>
              <a:rPr lang="en-US" altLang="zh-CN" sz="2400" dirty="0">
                <a:latin typeface="Arial" panose="020B0604020202020204" pitchFamily="34" charset="0"/>
              </a:rPr>
              <a:t>x”</a:t>
            </a:r>
            <a:r>
              <a:rPr lang="zh-CN" altLang="en-US" sz="2400" dirty="0">
                <a:latin typeface="Arial" panose="020B0604020202020204" pitchFamily="34" charset="0"/>
              </a:rPr>
              <a:t>后面跟一个编号来表示寄存器</a:t>
            </a:r>
            <a:endParaRPr lang="zh-CN" altLang="en-US" sz="2400" dirty="0"/>
          </a:p>
        </p:txBody>
      </p:sp>
    </p:spTree>
    <p:extLst>
      <p:ext uri="{BB962C8B-B14F-4D97-AF65-F5344CB8AC3E}">
        <p14:creationId xmlns:p14="http://schemas.microsoft.com/office/powerpoint/2010/main" val="2329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5"/>
          <p:cNvGraphicFramePr>
            <a:graphicFrameLocks noGrp="1"/>
          </p:cNvGraphicFramePr>
          <p:nvPr>
            <p:extLst>
              <p:ext uri="{D42A27DB-BD31-4B8C-83A1-F6EECF244321}">
                <p14:modId xmlns:p14="http://schemas.microsoft.com/office/powerpoint/2010/main" val="2955645794"/>
              </p:ext>
            </p:extLst>
          </p:nvPr>
        </p:nvGraphicFramePr>
        <p:xfrm>
          <a:off x="119335" y="3255151"/>
          <a:ext cx="8569325" cy="2830512"/>
        </p:xfrm>
        <a:graphic>
          <a:graphicData uri="http://schemas.openxmlformats.org/drawingml/2006/table">
            <a:tbl>
              <a:tblPr/>
              <a:tblGrid>
                <a:gridCol w="1232181">
                  <a:extLst>
                    <a:ext uri="{9D8B030D-6E8A-4147-A177-3AD203B41FA5}">
                      <a16:colId xmlns:a16="http://schemas.microsoft.com/office/drawing/2014/main" val="20000"/>
                    </a:ext>
                  </a:extLst>
                </a:gridCol>
                <a:gridCol w="1576253">
                  <a:extLst>
                    <a:ext uri="{9D8B030D-6E8A-4147-A177-3AD203B41FA5}">
                      <a16:colId xmlns:a16="http://schemas.microsoft.com/office/drawing/2014/main" val="20001"/>
                    </a:ext>
                  </a:extLst>
                </a:gridCol>
                <a:gridCol w="1406681">
                  <a:extLst>
                    <a:ext uri="{9D8B030D-6E8A-4147-A177-3AD203B41FA5}">
                      <a16:colId xmlns:a16="http://schemas.microsoft.com/office/drawing/2014/main" val="20002"/>
                    </a:ext>
                  </a:extLst>
                </a:gridCol>
                <a:gridCol w="1905831">
                  <a:extLst>
                    <a:ext uri="{9D8B030D-6E8A-4147-A177-3AD203B41FA5}">
                      <a16:colId xmlns:a16="http://schemas.microsoft.com/office/drawing/2014/main" val="20003"/>
                    </a:ext>
                  </a:extLst>
                </a:gridCol>
                <a:gridCol w="2448379">
                  <a:extLst>
                    <a:ext uri="{9D8B030D-6E8A-4147-A177-3AD203B41FA5}">
                      <a16:colId xmlns:a16="http://schemas.microsoft.com/office/drawing/2014/main" val="20004"/>
                    </a:ext>
                  </a:extLst>
                </a:gridCol>
              </a:tblGrid>
              <a:tr h="223480">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Instruction</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Example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Meaning</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Comments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9042">
                <a:tc rowSpan="8">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楷体_GB2312" pitchFamily="49" charset="-122"/>
                        </a:rPr>
                        <a:t>Data transfer</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lhu</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Unsigned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endParaRPr kumimoji="0" lang="en-US" altLang="zh-CN" sz="1200" b="0" i="0" u="none" strike="noStrike" cap="none" normalizeH="0" baseline="0" dirty="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sh</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Memory[x6+40]=x5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3089">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lb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word,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lbu</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Unsigned 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sb</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Memory[x6+40]=x5</a:t>
                      </a:r>
                    </a:p>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byte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9691">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reserved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Load;1st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conditional</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Verdana" pitchFamily="34" charset="0"/>
                          <a:ea typeface="楷体_GB2312" pitchFamily="49" charset="-122"/>
                        </a:rPr>
                        <a:t>sc.d </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x7,x5,(x6)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Memory[x6]=x5;</a:t>
                      </a:r>
                    </a:p>
                    <a:p>
                      <a:pPr marL="0" marR="0" lvl="0" indent="0" algn="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x7 = 0/1</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Store;2nd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upper immediate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lui</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x5,0x12345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x5=0x12345000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Loads 20-bits constant shifted left 12 bits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5" name="Group 65"/>
          <p:cNvGraphicFramePr>
            <a:graphicFrameLocks noGrp="1"/>
          </p:cNvGraphicFramePr>
          <p:nvPr>
            <p:extLst>
              <p:ext uri="{D42A27DB-BD31-4B8C-83A1-F6EECF244321}">
                <p14:modId xmlns:p14="http://schemas.microsoft.com/office/powerpoint/2010/main" val="1305975627"/>
              </p:ext>
            </p:extLst>
          </p:nvPr>
        </p:nvGraphicFramePr>
        <p:xfrm>
          <a:off x="119336" y="116632"/>
          <a:ext cx="8569325" cy="3138519"/>
        </p:xfrm>
        <a:graphic>
          <a:graphicData uri="http://schemas.openxmlformats.org/drawingml/2006/table">
            <a:tbl>
              <a:tblPr/>
              <a:tblGrid>
                <a:gridCol w="1231900">
                  <a:extLst>
                    <a:ext uri="{9D8B030D-6E8A-4147-A177-3AD203B41FA5}">
                      <a16:colId xmlns:a16="http://schemas.microsoft.com/office/drawing/2014/main" val="665039515"/>
                    </a:ext>
                  </a:extLst>
                </a:gridCol>
                <a:gridCol w="1576388">
                  <a:extLst>
                    <a:ext uri="{9D8B030D-6E8A-4147-A177-3AD203B41FA5}">
                      <a16:colId xmlns:a16="http://schemas.microsoft.com/office/drawing/2014/main" val="1964128034"/>
                    </a:ext>
                  </a:extLst>
                </a:gridCol>
                <a:gridCol w="1406525">
                  <a:extLst>
                    <a:ext uri="{9D8B030D-6E8A-4147-A177-3AD203B41FA5}">
                      <a16:colId xmlns:a16="http://schemas.microsoft.com/office/drawing/2014/main" val="689098747"/>
                    </a:ext>
                  </a:extLst>
                </a:gridCol>
                <a:gridCol w="1906587">
                  <a:extLst>
                    <a:ext uri="{9D8B030D-6E8A-4147-A177-3AD203B41FA5}">
                      <a16:colId xmlns:a16="http://schemas.microsoft.com/office/drawing/2014/main" val="1556013194"/>
                    </a:ext>
                  </a:extLst>
                </a:gridCol>
                <a:gridCol w="2447925">
                  <a:extLst>
                    <a:ext uri="{9D8B030D-6E8A-4147-A177-3AD203B41FA5}">
                      <a16:colId xmlns:a16="http://schemas.microsoft.com/office/drawing/2014/main" val="1314988085"/>
                    </a:ext>
                  </a:extLst>
                </a:gridCol>
              </a:tblGrid>
              <a:tr h="493618">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chemeClr val="bg1"/>
                          </a:solidFill>
                          <a:effectLst/>
                          <a:latin typeface="Verdana" panose="020B0604030504040204" pitchFamily="34" charset="0"/>
                          <a:ea typeface="楷体_GB2312"/>
                          <a:cs typeface="楷体_GB2312"/>
                        </a:rPr>
                        <a:t>Category</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Instruction</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Example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Meaning</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Comments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90958231"/>
                  </a:ext>
                </a:extLst>
              </a:tr>
              <a:tr h="307985">
                <a:tc rowSpan="3">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a:cs typeface="楷体_GB2312"/>
                        </a:rPr>
                        <a:t>Arithmetic</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add rd,rs1,rs2</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latin typeface="Verdana" panose="020B0604030504040204" pitchFamily="34" charset="0"/>
                          <a:ea typeface="Arial Unicode MS"/>
                          <a:cs typeface="Arial Unicode MS"/>
                        </a:rPr>
                        <a:t>rd</a:t>
                      </a: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=rs1 + rs2</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two source register operands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6478099"/>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subtract</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sub rd,rs1,rs2</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highlight>
                            <a:srgbClr val="FFFF00"/>
                          </a:highlight>
                          <a:latin typeface="Verdana" panose="020B0604030504040204" pitchFamily="34" charset="0"/>
                          <a:ea typeface="Arial Unicode MS"/>
                          <a:cs typeface="Arial Unicode MS"/>
                        </a:rPr>
                        <a:t>rd</a:t>
                      </a: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=rs1 – rs2</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First source register subtracts second one</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6207025"/>
                  </a:ext>
                </a:extLst>
              </a:tr>
              <a:tr h="180987">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immediate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addi 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Used to add constants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0206401"/>
                  </a:ext>
                </a:extLst>
              </a:tr>
              <a:tr h="307985">
                <a:tc rowSpan="6">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dirty="0">
                          <a:ln>
                            <a:noFill/>
                          </a:ln>
                          <a:solidFill>
                            <a:schemeClr val="tx1"/>
                          </a:solidFill>
                          <a:effectLst/>
                          <a:latin typeface="Verdana" panose="020B0604030504040204" pitchFamily="34" charset="0"/>
                          <a:ea typeface="楷体_GB2312"/>
                          <a:cs typeface="楷体_GB2312"/>
                        </a:rPr>
                        <a:t>Data transfer</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latin typeface="Verdana" panose="020B0604030504040204" pitchFamily="34" charset="0"/>
                          <a:ea typeface="Arial Unicode MS"/>
                          <a:cs typeface="Arial Unicode MS"/>
                        </a:rPr>
                        <a:t>ld</a:t>
                      </a: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doubleword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470469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store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highlight>
                            <a:srgbClr val="FFFF00"/>
                          </a:highlight>
                          <a:latin typeface="Verdana" panose="020B0604030504040204" pitchFamily="34" charset="0"/>
                          <a:ea typeface="Arial Unicode MS"/>
                          <a:cs typeface="Arial Unicode MS"/>
                        </a:rPr>
                        <a:t>sd</a:t>
                      </a: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 rs2, </a:t>
                      </a:r>
                      <a:r>
                        <a:rPr kumimoji="0" lang="en-US" altLang="zh-CN" sz="1200" b="0" i="0" u="none" strike="noStrike" cap="none" normalizeH="0" baseline="0" dirty="0" err="1">
                          <a:ln>
                            <a:noFill/>
                          </a:ln>
                          <a:solidFill>
                            <a:schemeClr val="tx1"/>
                          </a:solidFill>
                          <a:effectLst/>
                          <a:highlight>
                            <a:srgbClr val="FFFF00"/>
                          </a:highlight>
                          <a:latin typeface="Verdana" panose="020B0604030504040204" pitchFamily="34" charset="0"/>
                          <a:ea typeface="Arial Unicode MS"/>
                          <a:cs typeface="Arial Unicode MS"/>
                        </a:rPr>
                        <a:t>imm</a:t>
                      </a: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(rs1)</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Memory[rs1+imm]=rs2</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doubleword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8088926"/>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latin typeface="Verdana" panose="020B0604030504040204" pitchFamily="34" charset="0"/>
                          <a:ea typeface="Arial Unicode MS"/>
                          <a:cs typeface="Arial Unicode MS"/>
                        </a:rPr>
                        <a:t>lw</a:t>
                      </a: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346157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word, unsigned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lwu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Unsigned 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981119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store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1822472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halfword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lh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Halfword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47225457"/>
                  </a:ext>
                </a:extLst>
              </a:tr>
            </a:tbl>
          </a:graphicData>
        </a:graphic>
      </p:graphicFrame>
      <p:sp>
        <p:nvSpPr>
          <p:cNvPr id="7" name="文本框 6">
            <a:extLst>
              <a:ext uri="{FF2B5EF4-FFF2-40B4-BE49-F238E27FC236}">
                <a16:creationId xmlns:a16="http://schemas.microsoft.com/office/drawing/2014/main" id="{2088AE94-2F4E-426D-821C-AFB0B4B8D9F0}"/>
              </a:ext>
            </a:extLst>
          </p:cNvPr>
          <p:cNvSpPr txBox="1"/>
          <p:nvPr/>
        </p:nvSpPr>
        <p:spPr>
          <a:xfrm>
            <a:off x="8977078" y="1059894"/>
            <a:ext cx="3204660" cy="646331"/>
          </a:xfrm>
          <a:prstGeom prst="rect">
            <a:avLst/>
          </a:prstGeom>
          <a:noFill/>
        </p:spPr>
        <p:txBody>
          <a:bodyPr wrap="none" rtlCol="0">
            <a:spAutoFit/>
          </a:bodyPr>
          <a:lstStyle/>
          <a:p>
            <a:r>
              <a:rPr lang="zh-CN" altLang="en-US" sz="1800" dirty="0">
                <a:latin typeface="微软雅黑" panose="020B0503020204020204" pitchFamily="34" charset="-122"/>
                <a:ea typeface="微软雅黑" panose="020B0503020204020204" pitchFamily="34" charset="-122"/>
              </a:rPr>
              <a:t>除了</a:t>
            </a:r>
            <a:r>
              <a:rPr lang="en-US" altLang="zh-CN" sz="1800" dirty="0">
                <a:latin typeface="微软雅黑" panose="020B0503020204020204" pitchFamily="34" charset="-122"/>
                <a:ea typeface="微软雅黑" panose="020B0503020204020204" pitchFamily="34" charset="-122"/>
              </a:rPr>
              <a:t>load</a:t>
            </a:r>
            <a:r>
              <a:rPr lang="zh-CN" altLang="en-US" sz="1800" dirty="0">
                <a:latin typeface="微软雅黑" panose="020B0503020204020204" pitchFamily="34" charset="-122"/>
                <a:ea typeface="微软雅黑" panose="020B0503020204020204" pitchFamily="34" charset="-122"/>
              </a:rPr>
              <a:t>类型之外，都是目的</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寄存器</a:t>
            </a:r>
            <a:r>
              <a:rPr lang="en-US" altLang="zh-CN" sz="1800" dirty="0" err="1">
                <a:latin typeface="微软雅黑" panose="020B0503020204020204" pitchFamily="34" charset="-122"/>
                <a:ea typeface="微软雅黑" panose="020B0503020204020204" pitchFamily="34" charset="-122"/>
              </a:rPr>
              <a:t>rs</a:t>
            </a:r>
            <a:r>
              <a:rPr lang="zh-CN" altLang="en-US" sz="1800" dirty="0">
                <a:latin typeface="微软雅黑" panose="020B0503020204020204" pitchFamily="34" charset="-122"/>
                <a:ea typeface="微软雅黑" panose="020B0503020204020204" pitchFamily="34" charset="-122"/>
              </a:rPr>
              <a:t>在最前面</a:t>
            </a:r>
          </a:p>
        </p:txBody>
      </p:sp>
    </p:spTree>
    <p:extLst>
      <p:ext uri="{BB962C8B-B14F-4D97-AF65-F5344CB8AC3E}">
        <p14:creationId xmlns:p14="http://schemas.microsoft.com/office/powerpoint/2010/main" val="277875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zh-CN" altLang="en-US" sz="6000" b="1" dirty="0">
                <a:solidFill>
                  <a:schemeClr val="accent1">
                    <a:lumMod val="50000"/>
                  </a:schemeClr>
                </a:solidFill>
              </a:rPr>
              <a:t>例题</a:t>
            </a:r>
          </a:p>
        </p:txBody>
      </p:sp>
    </p:spTree>
    <p:extLst>
      <p:ext uri="{BB962C8B-B14F-4D97-AF65-F5344CB8AC3E}">
        <p14:creationId xmlns:p14="http://schemas.microsoft.com/office/powerpoint/2010/main" val="1150537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rrowheads="1"/>
          </p:cNvSpPr>
          <p:nvPr>
            <p:ph type="title"/>
          </p:nvPr>
        </p:nvSpPr>
        <p:spPr>
          <a:xfrm>
            <a:off x="1271464" y="-3089"/>
            <a:ext cx="8007350" cy="844550"/>
          </a:xfrm>
        </p:spPr>
        <p:txBody>
          <a:bodyPr/>
          <a:lstStyle/>
          <a:p>
            <a:pPr>
              <a:defRPr/>
            </a:pPr>
            <a:r>
              <a:rPr lang="en-US" altLang="en-US" dirty="0"/>
              <a:t>String Copy Example</a:t>
            </a:r>
            <a:endParaRPr lang="zh-CN" altLang="en-US" dirty="0"/>
          </a:p>
        </p:txBody>
      </p:sp>
      <p:sp>
        <p:nvSpPr>
          <p:cNvPr id="171010" name="Rectangle 2"/>
          <p:cNvSpPr>
            <a:spLocks noGrp="1" noChangeArrowheads="1"/>
          </p:cNvSpPr>
          <p:nvPr>
            <p:ph idx="1"/>
          </p:nvPr>
        </p:nvSpPr>
        <p:spPr>
          <a:xfrm>
            <a:off x="4439816" y="800013"/>
            <a:ext cx="8352928" cy="3187898"/>
          </a:xfrm>
        </p:spPr>
        <p:txBody>
          <a:bodyPr>
            <a:normAutofit/>
          </a:bodyPr>
          <a:lstStyle/>
          <a:p>
            <a:pPr>
              <a:lnSpc>
                <a:spcPct val="80000"/>
              </a:lnSpc>
              <a:buFont typeface="Wingdings" panose="05000000000000000000" pitchFamily="2" charset="2"/>
              <a:buNone/>
            </a:pPr>
            <a:r>
              <a:rPr lang="en-US" altLang="zh-CN" sz="1800" dirty="0"/>
              <a:t>        ( Assume: </a:t>
            </a:r>
            <a:r>
              <a:rPr lang="en-US" altLang="zh-CN" sz="1800" dirty="0" err="1"/>
              <a:t>i</a:t>
            </a:r>
            <a:r>
              <a:rPr lang="en-US" altLang="zh-CN" sz="1800" dirty="0"/>
              <a:t>  -- x19</a:t>
            </a:r>
            <a:r>
              <a:rPr lang="zh-CN" altLang="en-US" sz="1800" dirty="0"/>
              <a:t>，</a:t>
            </a:r>
            <a:r>
              <a:rPr lang="en-US" altLang="zh-CN" sz="1800" dirty="0"/>
              <a:t>  x’s base --x10, </a:t>
            </a:r>
            <a:r>
              <a:rPr lang="zh-CN" altLang="en-US" sz="1800" dirty="0"/>
              <a:t>　</a:t>
            </a:r>
            <a:r>
              <a:rPr lang="en-US" altLang="zh-CN" sz="1800" dirty="0"/>
              <a:t>y’s base ----x11)</a:t>
            </a:r>
          </a:p>
          <a:p>
            <a:pPr>
              <a:lnSpc>
                <a:spcPct val="80000"/>
              </a:lnSpc>
              <a:buFont typeface="Wingdings" panose="05000000000000000000" pitchFamily="2" charset="2"/>
              <a:buNone/>
            </a:pPr>
            <a:endParaRPr lang="en-US" altLang="zh-CN" sz="2000" dirty="0"/>
          </a:p>
          <a:p>
            <a:pPr lvl="1">
              <a:lnSpc>
                <a:spcPct val="80000"/>
              </a:lnSpc>
            </a:pPr>
            <a:r>
              <a:rPr lang="en-US" altLang="zh-CN" dirty="0">
                <a:solidFill>
                  <a:srgbClr val="0000FF"/>
                </a:solidFill>
              </a:rPr>
              <a:t>RISC-V assembly code</a:t>
            </a:r>
            <a:r>
              <a:rPr lang="en-US" altLang="zh-CN" dirty="0"/>
              <a:t>:</a:t>
            </a: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strcpy</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a:latin typeface="Lucida Console" panose="020B0609040504020204" pitchFamily="49" charset="0"/>
              </a:rPr>
              <a:t>-8</a:t>
            </a:r>
            <a:r>
              <a:rPr lang="en-US" altLang="zh-CN" sz="1800" dirty="0">
                <a:latin typeface="Times New Roman" panose="02020603050405020304" pitchFamily="18" charset="0"/>
              </a:rPr>
              <a:t>                          // adjust stack for 1 </a:t>
            </a:r>
            <a:r>
              <a:rPr lang="en-US" altLang="zh-CN" sz="1800" dirty="0" err="1">
                <a:latin typeface="Times New Roman" panose="02020603050405020304" pitchFamily="18" charset="0"/>
              </a:rPr>
              <a:t>doubleword</a:t>
            </a:r>
            <a:endParaRPr lang="en-US" altLang="zh-CN" sz="1800" dirty="0">
              <a:latin typeface="Times New Roman" panose="02020603050405020304" pitchFamily="18" charset="0"/>
            </a:endParaRP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sd</a:t>
            </a:r>
            <a:r>
              <a:rPr lang="en-US" altLang="zh-CN" sz="1800" dirty="0">
                <a:latin typeface="Times New Roman" panose="02020603050405020304" pitchFamily="18" charset="0"/>
              </a:rPr>
              <a:t>     x19, 0(</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 save x19</a:t>
            </a:r>
          </a:p>
          <a:p>
            <a:pPr lvl="1">
              <a:lnSpc>
                <a:spcPct val="80000"/>
              </a:lnSpc>
              <a:buFont typeface="Wingdings" panose="05000000000000000000" pitchFamily="2" charset="2"/>
              <a:buNone/>
            </a:pPr>
            <a:r>
              <a:rPr lang="en-US" altLang="zh-CN" sz="1800" dirty="0">
                <a:latin typeface="Times New Roman" panose="02020603050405020304" pitchFamily="18" charset="0"/>
              </a:rPr>
              <a:t>                     add    x19, x0, x0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0</a:t>
            </a:r>
          </a:p>
          <a:p>
            <a:pPr lvl="1">
              <a:lnSpc>
                <a:spcPct val="80000"/>
              </a:lnSpc>
              <a:buFont typeface="Wingdings" panose="05000000000000000000" pitchFamily="2" charset="2"/>
              <a:buNone/>
            </a:pPr>
            <a:r>
              <a:rPr lang="en-US" altLang="zh-CN" sz="1800" dirty="0">
                <a:latin typeface="Times New Roman" panose="02020603050405020304" pitchFamily="18" charset="0"/>
              </a:rPr>
              <a:t>        L1:        add   x5, x19, x11                      // address of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in x5</a:t>
            </a:r>
          </a:p>
          <a:p>
            <a:pPr lvl="1">
              <a:lnSpc>
                <a:spcPct val="80000"/>
              </a:lnSpc>
              <a:buFont typeface="Wingdings" panose="05000000000000000000" pitchFamily="2" charset="2"/>
              <a:buNone/>
            </a:pPr>
            <a:r>
              <a:rPr lang="en-US" altLang="zh-CN" sz="1800" dirty="0">
                <a:solidFill>
                  <a:srgbClr val="FF0000"/>
                </a:solidFill>
                <a:latin typeface="Times New Roman" panose="02020603050405020304" pitchFamily="18" charset="0"/>
              </a:rPr>
              <a:t>                      </a:t>
            </a:r>
            <a:r>
              <a:rPr lang="en-US" altLang="zh-CN" sz="1800" dirty="0" err="1">
                <a:solidFill>
                  <a:srgbClr val="FF0000"/>
                </a:solidFill>
                <a:latin typeface="Times New Roman" panose="02020603050405020304" pitchFamily="18" charset="0"/>
              </a:rPr>
              <a:t>lbu</a:t>
            </a:r>
            <a:r>
              <a:rPr lang="en-US" altLang="zh-CN" sz="1800" dirty="0">
                <a:solidFill>
                  <a:srgbClr val="FF0000"/>
                </a:solidFill>
                <a:latin typeface="Times New Roman" panose="02020603050405020304" pitchFamily="18" charset="0"/>
              </a:rPr>
              <a:t>   x6, 0(x5)                           </a:t>
            </a:r>
            <a:r>
              <a:rPr lang="en-US" altLang="zh-CN" sz="1800" dirty="0">
                <a:latin typeface="Times New Roman" panose="02020603050405020304" pitchFamily="18" charset="0"/>
              </a:rPr>
              <a:t>// x6  =  y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lvl="1">
              <a:lnSpc>
                <a:spcPct val="80000"/>
              </a:lnSpc>
              <a:buFont typeface="Wingdings" panose="05000000000000000000" pitchFamily="2" charset="2"/>
              <a:buNone/>
            </a:pPr>
            <a:r>
              <a:rPr lang="en-US" altLang="zh-CN" sz="1800" dirty="0">
                <a:latin typeface="Times New Roman" panose="02020603050405020304" pitchFamily="18" charset="0"/>
              </a:rPr>
              <a:t>                      add   x7, x19, x10                     // address of x[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in x7</a:t>
            </a: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a:solidFill>
                  <a:srgbClr val="FF0000"/>
                </a:solidFill>
                <a:latin typeface="Times New Roman" panose="02020603050405020304" pitchFamily="18" charset="0"/>
              </a:rPr>
              <a:t>sb    x6, 0(x7)                            </a:t>
            </a:r>
            <a:r>
              <a:rPr lang="en-US" altLang="zh-CN" sz="1800" dirty="0">
                <a:latin typeface="Times New Roman" panose="02020603050405020304" pitchFamily="18" charset="0"/>
              </a:rPr>
              <a:t>// x[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lvl="1">
              <a:lnSpc>
                <a:spcPct val="80000"/>
              </a:lnSpc>
              <a:buFont typeface="Wingdings" panose="05000000000000000000" pitchFamily="2" charset="2"/>
              <a:buNone/>
            </a:pPr>
            <a:endParaRPr lang="en-US" altLang="zh-CN" sz="1800" dirty="0">
              <a:latin typeface="Times New Roman" panose="02020603050405020304" pitchFamily="18" charset="0"/>
            </a:endParaRPr>
          </a:p>
        </p:txBody>
      </p:sp>
      <p:pic>
        <p:nvPicPr>
          <p:cNvPr id="4" name="图片 3">
            <a:extLst>
              <a:ext uri="{FF2B5EF4-FFF2-40B4-BE49-F238E27FC236}">
                <a16:creationId xmlns:a16="http://schemas.microsoft.com/office/drawing/2014/main" id="{CC7E2ADA-76EC-DBCD-91FD-E4A941788E1E}"/>
              </a:ext>
            </a:extLst>
          </p:cNvPr>
          <p:cNvPicPr>
            <a:picLocks noChangeAspect="1"/>
          </p:cNvPicPr>
          <p:nvPr/>
        </p:nvPicPr>
        <p:blipFill>
          <a:blip r:embed="rId3"/>
          <a:stretch>
            <a:fillRect/>
          </a:stretch>
        </p:blipFill>
        <p:spPr>
          <a:xfrm>
            <a:off x="119336" y="1052736"/>
            <a:ext cx="4536504" cy="2041908"/>
          </a:xfrm>
          <a:prstGeom prst="rect">
            <a:avLst/>
          </a:prstGeom>
        </p:spPr>
      </p:pic>
      <p:sp>
        <p:nvSpPr>
          <p:cNvPr id="5" name="Rectangle 2">
            <a:extLst>
              <a:ext uri="{FF2B5EF4-FFF2-40B4-BE49-F238E27FC236}">
                <a16:creationId xmlns:a16="http://schemas.microsoft.com/office/drawing/2014/main" id="{A582D88A-1F3C-6D59-07DC-CE8E30A2E237}"/>
              </a:ext>
            </a:extLst>
          </p:cNvPr>
          <p:cNvSpPr txBox="1">
            <a:spLocks noChangeArrowheads="1"/>
          </p:cNvSpPr>
          <p:nvPr/>
        </p:nvSpPr>
        <p:spPr>
          <a:xfrm>
            <a:off x="4295800" y="3987911"/>
            <a:ext cx="7560840" cy="2476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Font typeface="Wingdings" panose="05000000000000000000" pitchFamily="2" charset="2"/>
              <a:buNone/>
            </a:pPr>
            <a:r>
              <a:rPr lang="zh-CN" altLang="en-US" sz="1800" dirty="0">
                <a:latin typeface="Times New Roman" panose="02020603050405020304" pitchFamily="18" charset="0"/>
              </a:rPr>
              <a:t>                                </a:t>
            </a:r>
            <a:r>
              <a:rPr lang="en-US" altLang="zh-CN" sz="1800" dirty="0" err="1">
                <a:latin typeface="Times New Roman" panose="02020603050405020304" pitchFamily="18" charset="0"/>
              </a:rPr>
              <a:t>beq</a:t>
            </a:r>
            <a:r>
              <a:rPr lang="en-US" altLang="zh-CN" sz="1800" dirty="0">
                <a:latin typeface="Times New Roman" panose="02020603050405020304" pitchFamily="18" charset="0"/>
              </a:rPr>
              <a:t>     x6, x0,  L2</a:t>
            </a:r>
            <a:r>
              <a:rPr lang="zh-CN" altLang="en-US" sz="1800" dirty="0">
                <a:latin typeface="Times New Roman" panose="02020603050405020304" pitchFamily="18" charset="0"/>
              </a:rPr>
              <a:t>                  </a:t>
            </a:r>
            <a:r>
              <a:rPr lang="en-US" altLang="zh-CN" sz="1800" dirty="0">
                <a:latin typeface="Times New Roman" panose="02020603050405020304" pitchFamily="18" charset="0"/>
              </a:rPr>
              <a:t>// if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0, go to L2 </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x19, x19, 1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a:t>
            </a:r>
            <a:r>
              <a:rPr lang="en-US" altLang="zh-CN" sz="1800" dirty="0">
                <a:latin typeface="Times New Roman" panose="02020603050405020304" pitchFamily="18" charset="0"/>
              </a:rPr>
              <a:t>      x0,  L1                       // go to L1 </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L2:     </a:t>
            </a:r>
            <a:r>
              <a:rPr lang="en-US" altLang="zh-CN" sz="1800" dirty="0" err="1">
                <a:latin typeface="Times New Roman" panose="02020603050405020304" pitchFamily="18" charset="0"/>
              </a:rPr>
              <a:t>ld</a:t>
            </a:r>
            <a:r>
              <a:rPr lang="en-US" altLang="zh-CN" sz="1800" dirty="0">
                <a:latin typeface="Times New Roman" panose="02020603050405020304" pitchFamily="18" charset="0"/>
              </a:rPr>
              <a:t>       x19, 0(</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 restore x19</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8                    // pop 1 doubleword off stack</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jalr</a:t>
            </a:r>
            <a:r>
              <a:rPr lang="en-US" altLang="zh-CN" sz="1800" dirty="0">
                <a:latin typeface="Times New Roman" panose="02020603050405020304" pitchFamily="18" charset="0"/>
              </a:rPr>
              <a:t>    x0,  0(x1)                    // return</a:t>
            </a:r>
          </a:p>
        </p:txBody>
      </p:sp>
      <p:sp>
        <p:nvSpPr>
          <p:cNvPr id="2" name="文本框 1">
            <a:extLst>
              <a:ext uri="{FF2B5EF4-FFF2-40B4-BE49-F238E27FC236}">
                <a16:creationId xmlns:a16="http://schemas.microsoft.com/office/drawing/2014/main" id="{6055EFAF-920D-41BA-952A-03E8808F225A}"/>
              </a:ext>
            </a:extLst>
          </p:cNvPr>
          <p:cNvSpPr txBox="1"/>
          <p:nvPr/>
        </p:nvSpPr>
        <p:spPr>
          <a:xfrm>
            <a:off x="551384" y="4797152"/>
            <a:ext cx="3425938" cy="307777"/>
          </a:xfrm>
          <a:prstGeom prst="rect">
            <a:avLst/>
          </a:prstGeom>
          <a:noFill/>
        </p:spPr>
        <p:txBody>
          <a:bodyPr wrap="none" rtlCol="0">
            <a:spAutoFit/>
          </a:bodyPr>
          <a:lstStyle/>
          <a:p>
            <a:r>
              <a:rPr lang="zh-CN" altLang="en-US" dirty="0"/>
              <a:t>只是一个函数，非递归的话不需要保存</a:t>
            </a:r>
            <a:r>
              <a:rPr lang="en-US" altLang="zh-CN" dirty="0"/>
              <a:t>x1</a:t>
            </a:r>
            <a:endParaRPr lang="zh-CN" altLang="en-US" dirty="0"/>
          </a:p>
        </p:txBody>
      </p:sp>
    </p:spTree>
    <p:extLst>
      <p:ext uri="{BB962C8B-B14F-4D97-AF65-F5344CB8AC3E}">
        <p14:creationId xmlns:p14="http://schemas.microsoft.com/office/powerpoint/2010/main" val="2934015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idx="1"/>
          </p:nvPr>
        </p:nvSpPr>
        <p:spPr>
          <a:xfrm>
            <a:off x="4007768" y="1052736"/>
            <a:ext cx="7848872" cy="4608512"/>
          </a:xfrm>
        </p:spPr>
        <p:txBody>
          <a:bodyPr>
            <a:normAutofit fontScale="92500" lnSpcReduction="10000"/>
          </a:bodyPr>
          <a:lstStyle/>
          <a:p>
            <a:pPr lvl="1"/>
            <a:r>
              <a:rPr lang="zh-CN" altLang="en-US" dirty="0"/>
              <a:t> </a:t>
            </a:r>
            <a:r>
              <a:rPr lang="en-US" altLang="zh-CN" dirty="0"/>
              <a:t>Register allocation for </a:t>
            </a:r>
            <a:r>
              <a:rPr lang="en-US" altLang="zh-CN" i="1" dirty="0"/>
              <a:t>swap</a:t>
            </a:r>
          </a:p>
          <a:p>
            <a:pPr lvl="1">
              <a:buFont typeface="Wingdings" panose="05000000000000000000" pitchFamily="2" charset="2"/>
              <a:buNone/>
            </a:pPr>
            <a:r>
              <a:rPr lang="en-US" altLang="zh-CN" sz="2800" i="1" dirty="0"/>
              <a:t>     </a:t>
            </a:r>
            <a:r>
              <a:rPr lang="en-US" altLang="zh-CN" sz="2000" dirty="0">
                <a:latin typeface="Times New Roman" panose="02020603050405020304" pitchFamily="18" charset="0"/>
              </a:rPr>
              <a:t>v ---- x10      k ---- x11       temp  ---- x5</a:t>
            </a:r>
            <a:endParaRPr lang="en-US" altLang="zh-CN" sz="2800" dirty="0"/>
          </a:p>
          <a:p>
            <a:pPr lvl="1"/>
            <a:r>
              <a:rPr lang="en-US" altLang="zh-CN" i="1" dirty="0"/>
              <a:t> swap </a:t>
            </a:r>
            <a:r>
              <a:rPr lang="en-US" altLang="zh-CN" dirty="0"/>
              <a:t>is </a:t>
            </a:r>
            <a:r>
              <a:rPr lang="en-US" altLang="zh-CN" b="1" dirty="0"/>
              <a:t>a </a:t>
            </a:r>
            <a:r>
              <a:rPr lang="en-US" altLang="zh-CN" b="1" dirty="0">
                <a:solidFill>
                  <a:srgbClr val="0000FF"/>
                </a:solidFill>
              </a:rPr>
              <a:t>leaf</a:t>
            </a:r>
            <a:r>
              <a:rPr lang="en-US" altLang="zh-CN" b="1" dirty="0"/>
              <a:t> </a:t>
            </a:r>
            <a:r>
              <a:rPr lang="en-US" altLang="zh-CN" dirty="0"/>
              <a:t>procedure, nothing to preserve</a:t>
            </a:r>
          </a:p>
          <a:p>
            <a:pPr lvl="1"/>
            <a:r>
              <a:rPr lang="en-US" altLang="zh-CN" dirty="0"/>
              <a:t> RISC-V code for the procedure </a:t>
            </a:r>
            <a:r>
              <a:rPr lang="en-US" altLang="zh-CN" i="1" dirty="0"/>
              <a:t>swap</a:t>
            </a:r>
          </a:p>
          <a:p>
            <a:pPr lvl="2"/>
            <a:r>
              <a:rPr lang="en-US" altLang="zh-CN" sz="2400" b="1" dirty="0">
                <a:solidFill>
                  <a:schemeClr val="tx2"/>
                </a:solidFill>
                <a:latin typeface="Times New Roman" panose="02020603050405020304" pitchFamily="18" charset="0"/>
              </a:rPr>
              <a:t> Procedure body</a:t>
            </a:r>
            <a:endParaRPr lang="en-US" altLang="zh-CN" sz="2400" i="1" dirty="0"/>
          </a:p>
          <a:p>
            <a:pPr lvl="1">
              <a:buFont typeface="Wingdings" panose="05000000000000000000" pitchFamily="2" charset="2"/>
              <a:buNone/>
            </a:pPr>
            <a:r>
              <a:rPr lang="en-US" altLang="zh-CN" dirty="0">
                <a:latin typeface="Times New Roman" panose="02020603050405020304" pitchFamily="18" charset="0"/>
              </a:rPr>
              <a:t>      swap:    </a:t>
            </a:r>
            <a:r>
              <a:rPr lang="en-US" altLang="zh-CN" dirty="0" err="1">
                <a:latin typeface="Times New Roman" panose="02020603050405020304" pitchFamily="18" charset="0"/>
              </a:rPr>
              <a:t>slli</a:t>
            </a:r>
            <a:r>
              <a:rPr lang="en-US" altLang="zh-CN" dirty="0">
                <a:latin typeface="Times New Roman" panose="02020603050405020304" pitchFamily="18" charset="0"/>
              </a:rPr>
              <a:t>    x6,  x11, 3              //   x6  =  k  *  8  </a:t>
            </a:r>
          </a:p>
          <a:p>
            <a:pPr lvl="1">
              <a:buFont typeface="Wingdings" panose="05000000000000000000" pitchFamily="2" charset="2"/>
              <a:buNone/>
            </a:pPr>
            <a:r>
              <a:rPr lang="en-US" altLang="zh-CN" dirty="0">
                <a:latin typeface="Times New Roman" panose="02020603050405020304" pitchFamily="18" charset="0"/>
              </a:rPr>
              <a:t>		             add    x6,  x10, x6           //   x6  =  v  +  ( k  *  8 )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x5, 0(x6)               //   x5 ← v[ k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x7, </a:t>
            </a:r>
            <a:r>
              <a:rPr lang="en-US" altLang="zh-CN" b="1" dirty="0">
                <a:solidFill>
                  <a:srgbClr val="FF0000"/>
                </a:solidFill>
                <a:latin typeface="Times New Roman" panose="02020603050405020304" pitchFamily="18" charset="0"/>
              </a:rPr>
              <a:t>8</a:t>
            </a:r>
            <a:r>
              <a:rPr lang="en-US" altLang="zh-CN" dirty="0">
                <a:latin typeface="Times New Roman" panose="02020603050405020304" pitchFamily="18" charset="0"/>
              </a:rPr>
              <a:t>(x6)               //   x7 ← v[ k + 1 ]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x7, 0(x6)                //   v[k+1] → v[ k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x5, </a:t>
            </a:r>
            <a:r>
              <a:rPr lang="en-US" altLang="zh-CN" b="1" dirty="0">
                <a:solidFill>
                  <a:srgbClr val="FF0000"/>
                </a:solidFill>
                <a:latin typeface="Times New Roman" panose="02020603050405020304" pitchFamily="18" charset="0"/>
              </a:rPr>
              <a:t>8</a:t>
            </a:r>
            <a:r>
              <a:rPr lang="en-US" altLang="zh-CN" dirty="0">
                <a:latin typeface="Times New Roman" panose="02020603050405020304" pitchFamily="18" charset="0"/>
              </a:rPr>
              <a:t>(x6)                //   v[k] → v[ k + 1 ] </a:t>
            </a:r>
          </a:p>
          <a:p>
            <a:pPr lvl="2"/>
            <a:r>
              <a:rPr lang="en-US" altLang="zh-CN" sz="2400" b="1" dirty="0">
                <a:solidFill>
                  <a:schemeClr val="tx2"/>
                </a:solidFill>
                <a:latin typeface="Times New Roman" panose="02020603050405020304" pitchFamily="18" charset="0"/>
              </a:rPr>
              <a:t> Procedure return</a:t>
            </a:r>
            <a:endParaRPr lang="en-US" altLang="zh-CN" sz="2400" i="1" dirty="0"/>
          </a:p>
          <a:p>
            <a:pPr lvl="1">
              <a:buFont typeface="Wingdings" panose="05000000000000000000" pitchFamily="2" charset="2"/>
              <a:buNone/>
            </a:pPr>
            <a:r>
              <a:rPr lang="en-US" altLang="zh-CN" dirty="0">
                <a:latin typeface="Arial Unicode MS" panose="020B0604020202020204" pitchFamily="34" charset="-122"/>
              </a:rPr>
              <a:t>               </a:t>
            </a:r>
            <a:r>
              <a:rPr lang="en-US" altLang="zh-CN" dirty="0" err="1">
                <a:latin typeface="Times New Roman" panose="02020603050405020304" pitchFamily="18" charset="0"/>
              </a:rPr>
              <a:t>jalr</a:t>
            </a:r>
            <a:r>
              <a:rPr lang="en-US" altLang="zh-CN" dirty="0">
                <a:latin typeface="Times New Roman" panose="02020603050405020304" pitchFamily="18" charset="0"/>
              </a:rPr>
              <a:t>    x0,   0(x1)                //</a:t>
            </a:r>
            <a:r>
              <a:rPr lang="zh-CN" altLang="en-US" dirty="0">
                <a:latin typeface="Times New Roman" panose="02020603050405020304" pitchFamily="18" charset="0"/>
              </a:rPr>
              <a:t>返回</a:t>
            </a:r>
            <a:endParaRPr lang="en-US" altLang="zh-CN" dirty="0">
              <a:latin typeface="Times New Roman" panose="02020603050405020304" pitchFamily="18" charset="0"/>
            </a:endParaRPr>
          </a:p>
        </p:txBody>
      </p:sp>
      <p:sp>
        <p:nvSpPr>
          <p:cNvPr id="3" name="Rectangle 3">
            <a:extLst>
              <a:ext uri="{FF2B5EF4-FFF2-40B4-BE49-F238E27FC236}">
                <a16:creationId xmlns:a16="http://schemas.microsoft.com/office/drawing/2014/main" id="{A8FC765E-923A-43DB-89EC-4217F8EDEB1A}"/>
              </a:ext>
            </a:extLst>
          </p:cNvPr>
          <p:cNvSpPr txBox="1">
            <a:spLocks noRot="1" noChangeArrowheads="1"/>
          </p:cNvSpPr>
          <p:nvPr/>
        </p:nvSpPr>
        <p:spPr>
          <a:xfrm>
            <a:off x="191344" y="2492896"/>
            <a:ext cx="4896544" cy="226825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ClrTx/>
              <a:buFont typeface="Arial" panose="020B0604020202020204" pitchFamily="34" charset="0"/>
              <a:buNone/>
            </a:pPr>
            <a:r>
              <a:rPr lang="en-US" altLang="zh-CN">
                <a:solidFill>
                  <a:srgbClr val="000000"/>
                </a:solidFill>
              </a:rPr>
              <a:t>Procedure </a:t>
            </a:r>
            <a:r>
              <a:rPr lang="en-US" altLang="zh-CN" i="1">
                <a:solidFill>
                  <a:srgbClr val="000000"/>
                </a:solidFill>
              </a:rPr>
              <a:t>swap</a:t>
            </a:r>
          </a:p>
          <a:p>
            <a:pPr marL="0" indent="0" fontAlgn="auto">
              <a:spcAft>
                <a:spcPts val="0"/>
              </a:spcAft>
              <a:buClrTx/>
              <a:buFont typeface="Arial" panose="020B0604020202020204" pitchFamily="34" charset="0"/>
              <a:buNone/>
            </a:pPr>
            <a:r>
              <a:rPr lang="en-US" altLang="zh-CN">
                <a:solidFill>
                  <a:srgbClr val="000000"/>
                </a:solidFill>
                <a:latin typeface="Times New Roman" panose="02020603050405020304" pitchFamily="18" charset="0"/>
              </a:rPr>
              <a:t>void   swap ( long  long    v[  ] ,    size_t  k )</a:t>
            </a:r>
          </a:p>
          <a:p>
            <a:pPr lvl="1" fontAlgn="auto">
              <a:spcAft>
                <a:spcPts val="0"/>
              </a:spcAft>
              <a:buClrTx/>
              <a:buFont typeface="Wingdings" panose="05000000000000000000" pitchFamily="2" charset="2"/>
              <a:buNone/>
            </a:pPr>
            <a:r>
              <a:rPr lang="en-US" altLang="zh-CN">
                <a:solidFill>
                  <a:srgbClr val="000000"/>
                </a:solidFill>
                <a:latin typeface="Times New Roman" panose="02020603050405020304" pitchFamily="18" charset="0"/>
              </a:rPr>
              <a:t>     {</a:t>
            </a:r>
          </a:p>
          <a:p>
            <a:pPr lvl="1" fontAlgn="auto">
              <a:spcAft>
                <a:spcPts val="0"/>
              </a:spcAft>
              <a:buClrTx/>
              <a:buFont typeface="Wingdings" panose="05000000000000000000" pitchFamily="2" charset="2"/>
              <a:buNone/>
            </a:pPr>
            <a:r>
              <a:rPr lang="en-US" altLang="zh-CN">
                <a:solidFill>
                  <a:srgbClr val="000000"/>
                </a:solidFill>
                <a:latin typeface="Times New Roman" panose="02020603050405020304" pitchFamily="18" charset="0"/>
              </a:rPr>
              <a:t>            long  lon   temp ;</a:t>
            </a:r>
          </a:p>
          <a:p>
            <a:pPr lvl="1" fontAlgn="auto">
              <a:spcAft>
                <a:spcPts val="0"/>
              </a:spcAft>
              <a:buClrTx/>
              <a:buFont typeface="Wingdings" panose="05000000000000000000" pitchFamily="2" charset="2"/>
              <a:buNone/>
            </a:pPr>
            <a:r>
              <a:rPr lang="en-US" altLang="zh-CN">
                <a:solidFill>
                  <a:srgbClr val="000000"/>
                </a:solidFill>
                <a:latin typeface="Times New Roman" panose="02020603050405020304" pitchFamily="18" charset="0"/>
              </a:rPr>
              <a:t>            temp  =  v[ k ] ;</a:t>
            </a:r>
          </a:p>
          <a:p>
            <a:pPr lvl="1" fontAlgn="auto">
              <a:spcAft>
                <a:spcPts val="0"/>
              </a:spcAft>
              <a:buClrTx/>
              <a:buFont typeface="Wingdings" panose="05000000000000000000" pitchFamily="2" charset="2"/>
              <a:buNone/>
            </a:pPr>
            <a:r>
              <a:rPr lang="en-US" altLang="zh-CN">
                <a:solidFill>
                  <a:srgbClr val="000000"/>
                </a:solidFill>
                <a:latin typeface="Times New Roman" panose="02020603050405020304" pitchFamily="18" charset="0"/>
              </a:rPr>
              <a:t>            v[ k ] =  v[ k + 1 ] ;</a:t>
            </a:r>
          </a:p>
          <a:p>
            <a:pPr lvl="1" fontAlgn="auto">
              <a:spcAft>
                <a:spcPts val="0"/>
              </a:spcAft>
              <a:buClrTx/>
              <a:buFont typeface="Wingdings" panose="05000000000000000000" pitchFamily="2" charset="2"/>
              <a:buNone/>
            </a:pPr>
            <a:r>
              <a:rPr lang="en-US" altLang="zh-CN">
                <a:solidFill>
                  <a:srgbClr val="000000"/>
                </a:solidFill>
                <a:latin typeface="Times New Roman" panose="02020603050405020304" pitchFamily="18" charset="0"/>
              </a:rPr>
              <a:t>            v[ k + 1 ]  =  temp ;</a:t>
            </a:r>
          </a:p>
          <a:p>
            <a:pPr lvl="1" fontAlgn="auto">
              <a:spcAft>
                <a:spcPts val="0"/>
              </a:spcAft>
              <a:buClrTx/>
              <a:buFont typeface="Wingdings" panose="05000000000000000000" pitchFamily="2" charset="2"/>
              <a:buNone/>
            </a:pPr>
            <a:r>
              <a:rPr lang="en-US" altLang="zh-CN">
                <a:solidFill>
                  <a:srgbClr val="000000"/>
                </a:solidFill>
              </a:rPr>
              <a:t>     }</a:t>
            </a:r>
            <a:endParaRPr lang="en-US" altLang="zh-CN" dirty="0">
              <a:solidFill>
                <a:srgbClr val="000000"/>
              </a:solidFill>
            </a:endParaRPr>
          </a:p>
        </p:txBody>
      </p:sp>
    </p:spTree>
    <p:extLst>
      <p:ext uri="{BB962C8B-B14F-4D97-AF65-F5344CB8AC3E}">
        <p14:creationId xmlns:p14="http://schemas.microsoft.com/office/powerpoint/2010/main" val="2048278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idx="1"/>
          </p:nvPr>
        </p:nvSpPr>
        <p:spPr>
          <a:xfrm>
            <a:off x="1538288" y="764704"/>
            <a:ext cx="8540750" cy="5113338"/>
          </a:xfrm>
        </p:spPr>
        <p:txBody>
          <a:bodyPr>
            <a:normAutofit lnSpcReduction="10000"/>
          </a:bodyPr>
          <a:lstStyle/>
          <a:p>
            <a:pPr>
              <a:lnSpc>
                <a:spcPct val="90000"/>
              </a:lnSpc>
            </a:pPr>
            <a:r>
              <a:rPr lang="zh-CN" altLang="en-US" dirty="0"/>
              <a:t> </a:t>
            </a:r>
            <a:r>
              <a:rPr lang="en-US" altLang="zh-CN" dirty="0"/>
              <a:t>Procedure </a:t>
            </a:r>
            <a:r>
              <a:rPr lang="en-US" altLang="zh-CN" b="1" i="1" dirty="0">
                <a:solidFill>
                  <a:srgbClr val="FF0000"/>
                </a:solidFill>
              </a:rPr>
              <a:t>sort</a:t>
            </a:r>
          </a:p>
          <a:p>
            <a:pPr lvl="1">
              <a:lnSpc>
                <a:spcPct val="90000"/>
              </a:lnSpc>
            </a:pPr>
            <a:r>
              <a:rPr lang="en-US" altLang="zh-CN" i="1" dirty="0"/>
              <a:t> </a:t>
            </a:r>
            <a:r>
              <a:rPr lang="en-US" altLang="zh-CN" dirty="0"/>
              <a:t>C code</a:t>
            </a:r>
          </a:p>
          <a:p>
            <a:pPr lvl="1">
              <a:lnSpc>
                <a:spcPct val="90000"/>
              </a:lnSpc>
              <a:buFont typeface="Wingdings" panose="05000000000000000000" pitchFamily="2" charset="2"/>
              <a:buNone/>
            </a:pPr>
            <a:r>
              <a:rPr lang="en-US" altLang="zh-CN" sz="1800" dirty="0">
                <a:latin typeface="Times New Roman" panose="02020603050405020304" pitchFamily="18" charset="0"/>
              </a:rPr>
              <a:t>     void  sort (long  </a:t>
            </a:r>
            <a:r>
              <a:rPr lang="en-US" altLang="zh-CN" sz="1800" dirty="0" err="1">
                <a:latin typeface="Times New Roman" panose="02020603050405020304" pitchFamily="18" charset="0"/>
              </a:rPr>
              <a:t>long</a:t>
            </a:r>
            <a:r>
              <a:rPr lang="en-US" altLang="zh-CN" sz="1800" dirty="0">
                <a:latin typeface="Times New Roman" panose="02020603050405020304" pitchFamily="18" charset="0"/>
              </a:rPr>
              <a:t>    v[  ] ,    </a:t>
            </a:r>
            <a:r>
              <a:rPr lang="en-US" altLang="zh-CN" sz="1800" dirty="0" err="1">
                <a:latin typeface="Times New Roman" panose="02020603050405020304" pitchFamily="18" charset="0"/>
              </a:rPr>
              <a:t>size_t</a:t>
            </a:r>
            <a:r>
              <a:rPr lang="en-US" altLang="zh-CN" sz="1800" dirty="0">
                <a:latin typeface="Times New Roman" panose="02020603050405020304" pitchFamily="18" charset="0"/>
              </a:rPr>
              <a:t>    n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size_t</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j ;</a:t>
            </a:r>
          </a:p>
          <a:p>
            <a:pPr lvl="1">
              <a:lnSpc>
                <a:spcPct val="90000"/>
              </a:lnSpc>
              <a:buFont typeface="Wingdings" panose="05000000000000000000" pitchFamily="2" charset="2"/>
              <a:buNone/>
            </a:pPr>
            <a:r>
              <a:rPr lang="en-US" altLang="zh-CN" sz="1800" dirty="0">
                <a:latin typeface="Times New Roman" panose="02020603050405020304" pitchFamily="18" charset="0"/>
              </a:rPr>
              <a:t>             for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0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&lt;  n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1 ) {</a:t>
            </a:r>
          </a:p>
          <a:p>
            <a:pPr lvl="1">
              <a:lnSpc>
                <a:spcPct val="90000"/>
              </a:lnSpc>
              <a:buFont typeface="Wingdings" panose="05000000000000000000" pitchFamily="2" charset="2"/>
              <a:buNone/>
            </a:pPr>
            <a:r>
              <a:rPr lang="en-US" altLang="zh-CN" sz="1800" dirty="0">
                <a:latin typeface="Times New Roman" panose="02020603050405020304" pitchFamily="18" charset="0"/>
              </a:rPr>
              <a:t>                    for ( j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 ; j  &gt;=  0  &amp;&amp;  v[j]  &gt;  v[j+1] ; j -=  1 )</a:t>
            </a:r>
          </a:p>
          <a:p>
            <a:pPr lvl="1">
              <a:lnSpc>
                <a:spcPct val="90000"/>
              </a:lnSpc>
              <a:buFont typeface="Wingdings" panose="05000000000000000000" pitchFamily="2" charset="2"/>
              <a:buNone/>
            </a:pPr>
            <a:r>
              <a:rPr lang="en-US" altLang="zh-CN" sz="1800" dirty="0">
                <a:latin typeface="Times New Roman" panose="02020603050405020304" pitchFamily="18" charset="0"/>
              </a:rPr>
              <a:t>                             swap ( v ,  j )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pPr>
            <a:r>
              <a:rPr lang="en-US" altLang="zh-CN" dirty="0"/>
              <a:t> </a:t>
            </a:r>
            <a:r>
              <a:rPr lang="en-US" altLang="zh-CN" b="1" dirty="0">
                <a:solidFill>
                  <a:srgbClr val="FF0000"/>
                </a:solidFill>
              </a:rPr>
              <a:t>Register allocation</a:t>
            </a:r>
            <a:r>
              <a:rPr lang="en-US" altLang="zh-CN" dirty="0"/>
              <a:t> for </a:t>
            </a:r>
            <a:r>
              <a:rPr lang="en-US" altLang="zh-CN" i="1" dirty="0"/>
              <a:t>sort</a:t>
            </a:r>
          </a:p>
          <a:p>
            <a:pPr lvl="1">
              <a:lnSpc>
                <a:spcPct val="90000"/>
              </a:lnSpc>
              <a:buFont typeface="Wingdings" panose="05000000000000000000" pitchFamily="2" charset="2"/>
              <a:buNone/>
            </a:pPr>
            <a:r>
              <a:rPr lang="en-US" altLang="zh-CN" sz="2400" i="1" dirty="0"/>
              <a:t>     </a:t>
            </a:r>
            <a:r>
              <a:rPr lang="en-US" altLang="zh-CN" dirty="0">
                <a:latin typeface="Times New Roman" panose="02020603050405020304" pitchFamily="18" charset="0"/>
              </a:rPr>
              <a:t>v ---- x10      n ---- x11       </a:t>
            </a:r>
            <a:r>
              <a:rPr lang="en-US" altLang="zh-CN" dirty="0" err="1">
                <a:latin typeface="Times New Roman" panose="02020603050405020304" pitchFamily="18" charset="0"/>
              </a:rPr>
              <a:t>i</a:t>
            </a:r>
            <a:r>
              <a:rPr lang="en-US" altLang="zh-CN" dirty="0">
                <a:latin typeface="Times New Roman" panose="02020603050405020304" pitchFamily="18" charset="0"/>
              </a:rPr>
              <a:t> ---- x19      j ---- x20</a:t>
            </a:r>
            <a:endParaRPr lang="en-US" altLang="zh-CN" sz="2400" dirty="0"/>
          </a:p>
          <a:p>
            <a:pPr lvl="1">
              <a:lnSpc>
                <a:spcPct val="90000"/>
              </a:lnSpc>
            </a:pPr>
            <a:r>
              <a:rPr lang="en-US" altLang="zh-CN" dirty="0"/>
              <a:t> </a:t>
            </a:r>
            <a:r>
              <a:rPr lang="en-US" altLang="zh-CN" b="1" dirty="0">
                <a:solidFill>
                  <a:srgbClr val="FF0000"/>
                </a:solidFill>
              </a:rPr>
              <a:t>Passing parameters</a:t>
            </a:r>
            <a:r>
              <a:rPr lang="en-US" altLang="zh-CN" dirty="0"/>
              <a:t> in </a:t>
            </a:r>
            <a:r>
              <a:rPr lang="en-US" altLang="zh-CN" i="1" dirty="0"/>
              <a:t>sort</a:t>
            </a:r>
          </a:p>
          <a:p>
            <a:pPr lvl="1">
              <a:lnSpc>
                <a:spcPct val="90000"/>
              </a:lnSpc>
            </a:pPr>
            <a:r>
              <a:rPr lang="en-US" altLang="zh-CN" dirty="0"/>
              <a:t> </a:t>
            </a:r>
            <a:r>
              <a:rPr lang="en-US" altLang="zh-CN" b="1" dirty="0">
                <a:solidFill>
                  <a:srgbClr val="FF0000"/>
                </a:solidFill>
              </a:rPr>
              <a:t>Preserving registers</a:t>
            </a:r>
            <a:r>
              <a:rPr lang="en-US" altLang="zh-CN" dirty="0"/>
              <a:t> in </a:t>
            </a:r>
            <a:r>
              <a:rPr lang="en-US" altLang="zh-CN" i="1" dirty="0"/>
              <a:t>sort</a:t>
            </a:r>
          </a:p>
          <a:p>
            <a:pPr lvl="1">
              <a:lnSpc>
                <a:spcPct val="90000"/>
              </a:lnSpc>
              <a:buFont typeface="Wingdings" panose="05000000000000000000" pitchFamily="2" charset="2"/>
              <a:buNone/>
            </a:pPr>
            <a:r>
              <a:rPr lang="en-US" altLang="zh-CN" i="1" dirty="0">
                <a:latin typeface="Times New Roman" panose="02020603050405020304" pitchFamily="18" charset="0"/>
              </a:rPr>
              <a:t>      </a:t>
            </a:r>
            <a:r>
              <a:rPr lang="en-US" altLang="zh-CN" dirty="0">
                <a:latin typeface="Times New Roman" panose="02020603050405020304" pitchFamily="18" charset="0"/>
              </a:rPr>
              <a:t>x1 ,  x19, x20, x21, x22</a:t>
            </a:r>
          </a:p>
        </p:txBody>
      </p:sp>
      <p:sp>
        <p:nvSpPr>
          <p:cNvPr id="240643" name="Text Box 3"/>
          <p:cNvSpPr txBox="1">
            <a:spLocks noChangeArrowheads="1"/>
          </p:cNvSpPr>
          <p:nvPr/>
        </p:nvSpPr>
        <p:spPr bwMode="auto">
          <a:xfrm>
            <a:off x="8401050" y="83661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graphicFrame>
        <p:nvGraphicFramePr>
          <p:cNvPr id="396292" name="Group 4"/>
          <p:cNvGraphicFramePr>
            <a:graphicFrameLocks noGrp="1"/>
          </p:cNvGraphicFramePr>
          <p:nvPr>
            <p:extLst>
              <p:ext uri="{D42A27DB-BD31-4B8C-83A1-F6EECF244321}">
                <p14:modId xmlns:p14="http://schemas.microsoft.com/office/powerpoint/2010/main" val="446046551"/>
              </p:ext>
            </p:extLst>
          </p:nvPr>
        </p:nvGraphicFramePr>
        <p:xfrm>
          <a:off x="9768011" y="1602346"/>
          <a:ext cx="1103313" cy="2808288"/>
        </p:xfrm>
        <a:graphic>
          <a:graphicData uri="http://schemas.openxmlformats.org/drawingml/2006/table">
            <a:tbl>
              <a:tblPr/>
              <a:tblGrid>
                <a:gridCol w="1103313">
                  <a:extLst>
                    <a:ext uri="{9D8B030D-6E8A-4147-A177-3AD203B41FA5}">
                      <a16:colId xmlns:a16="http://schemas.microsoft.com/office/drawing/2014/main" val="20000"/>
                    </a:ext>
                  </a:extLst>
                </a:gridCol>
              </a:tblGrid>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V[0]</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V[2]</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1687">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V[n-1]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0658" name="AutoShape 18"/>
          <p:cNvSpPr>
            <a:spLocks noChangeArrowheads="1"/>
          </p:cNvSpPr>
          <p:nvPr/>
        </p:nvSpPr>
        <p:spPr bwMode="auto">
          <a:xfrm>
            <a:off x="9552111" y="1818246"/>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59" name="AutoShape 19"/>
          <p:cNvSpPr>
            <a:spLocks noChangeArrowheads="1"/>
          </p:cNvSpPr>
          <p:nvPr/>
        </p:nvSpPr>
        <p:spPr bwMode="auto">
          <a:xfrm flipH="1" flipV="1">
            <a:off x="10920536" y="1746808"/>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60" name="Text Box 20"/>
          <p:cNvSpPr txBox="1">
            <a:spLocks noChangeArrowheads="1"/>
          </p:cNvSpPr>
          <p:nvPr/>
        </p:nvSpPr>
        <p:spPr bwMode="auto">
          <a:xfrm>
            <a:off x="8183686" y="1459471"/>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800" dirty="0">
                <a:solidFill>
                  <a:srgbClr val="FF0000"/>
                </a:solidFill>
                <a:latin typeface="Arial" panose="020B0604020202020204" pitchFamily="34" charset="0"/>
                <a:ea typeface="宋体" panose="02010600030101010101" pitchFamily="2" charset="-122"/>
                <a:cs typeface="Arial Unicode MS" panose="020B0604020202020204" pitchFamily="34" charset="-122"/>
              </a:rPr>
              <a:t>If V[0]&gt; V[1]</a:t>
            </a:r>
          </a:p>
        </p:txBody>
      </p:sp>
    </p:spTree>
    <p:extLst>
      <p:ext uri="{BB962C8B-B14F-4D97-AF65-F5344CB8AC3E}">
        <p14:creationId xmlns:p14="http://schemas.microsoft.com/office/powerpoint/2010/main" val="1123008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idx="1"/>
          </p:nvPr>
        </p:nvSpPr>
        <p:spPr>
          <a:xfrm>
            <a:off x="1631504" y="-28228"/>
            <a:ext cx="8540750" cy="5905500"/>
          </a:xfrm>
        </p:spPr>
        <p:txBody>
          <a:bodyPr>
            <a:normAutofit lnSpcReduction="10000"/>
          </a:bodyPr>
          <a:lstStyle/>
          <a:p>
            <a:pPr lvl="1">
              <a:lnSpc>
                <a:spcPct val="90000"/>
              </a:lnSpc>
            </a:pPr>
            <a:r>
              <a:rPr lang="zh-CN" altLang="en-US" dirty="0"/>
              <a:t> </a:t>
            </a:r>
            <a:r>
              <a:rPr lang="en-US" altLang="zh-CN" sz="2800" dirty="0">
                <a:solidFill>
                  <a:srgbClr val="FF0000"/>
                </a:solidFill>
              </a:rPr>
              <a:t>RISC V Code for the procedure </a:t>
            </a:r>
            <a:r>
              <a:rPr lang="en-US" altLang="zh-CN" sz="2800" i="1" dirty="0">
                <a:solidFill>
                  <a:srgbClr val="FF0000"/>
                </a:solidFill>
              </a:rPr>
              <a:t>sort</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Saving registers</a:t>
            </a:r>
            <a:r>
              <a:rPr lang="zh-CN" altLang="en-US" sz="2400" b="1" dirty="0">
                <a:solidFill>
                  <a:srgbClr val="FF0000"/>
                </a:solidFill>
                <a:latin typeface="Times New Roman" panose="02020603050405020304" pitchFamily="18" charset="0"/>
              </a:rPr>
              <a:t>压栈</a:t>
            </a:r>
            <a:endParaRPr lang="en-US" altLang="zh-CN" sz="2400" b="1" dirty="0">
              <a:solidFill>
                <a:srgbClr val="FF0000"/>
              </a:solidFill>
              <a:latin typeface="Times New Roman" panose="02020603050405020304" pitchFamily="18" charset="0"/>
            </a:endParaRPr>
          </a:p>
          <a:p>
            <a:pPr lvl="1">
              <a:lnSpc>
                <a:spcPct val="90000"/>
              </a:lnSpc>
              <a:buFont typeface="Wingdings" panose="05000000000000000000" pitchFamily="2" charset="2"/>
              <a:buNone/>
            </a:pPr>
            <a:r>
              <a:rPr lang="en-US" altLang="zh-CN" sz="2000" dirty="0">
                <a:latin typeface="Times New Roman" panose="02020603050405020304" pitchFamily="18" charset="0"/>
              </a:rPr>
              <a:t>      sort: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-40         // make room on stack for 5 registers</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x1, 32(</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return address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x22, 24(</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x22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x21, 16(</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x21 on stack </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chemeClr val="accent5"/>
                </a:solidFill>
                <a:latin typeface="Times New Roman" panose="02020603050405020304" pitchFamily="18" charset="0"/>
              </a:rPr>
              <a:t>sd</a:t>
            </a:r>
            <a:r>
              <a:rPr lang="en-US" altLang="zh-CN" sz="2000" b="1" dirty="0">
                <a:solidFill>
                  <a:schemeClr val="accent5"/>
                </a:solidFill>
                <a:latin typeface="Times New Roman" panose="02020603050405020304" pitchFamily="18" charset="0"/>
              </a:rPr>
              <a:t>       x20,  8(</a:t>
            </a:r>
            <a:r>
              <a:rPr lang="en-US" altLang="zh-CN" sz="2000" b="1" dirty="0" err="1">
                <a:solidFill>
                  <a:schemeClr val="accent5"/>
                </a:solidFill>
                <a:latin typeface="Times New Roman" panose="02020603050405020304" pitchFamily="18" charset="0"/>
              </a:rPr>
              <a:t>sp</a:t>
            </a:r>
            <a:r>
              <a:rPr lang="en-US" altLang="zh-CN" sz="2000" b="1" dirty="0">
                <a:solidFill>
                  <a:schemeClr val="accent5"/>
                </a:solidFill>
                <a:latin typeface="Times New Roman" panose="02020603050405020304" pitchFamily="18" charset="0"/>
              </a:rPr>
              <a:t>)         </a:t>
            </a:r>
            <a:r>
              <a:rPr lang="en-US" altLang="zh-CN" sz="2000" dirty="0">
                <a:latin typeface="Times New Roman" panose="02020603050405020304" pitchFamily="18" charset="0"/>
              </a:rPr>
              <a:t>// save x20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x19,  0(</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x19 on stack </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Procedure body{Outer loop   {Inner loop}   }</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Restoring registers</a:t>
            </a:r>
            <a:r>
              <a:rPr lang="zh-CN" altLang="en-US" sz="2400" b="1" dirty="0">
                <a:solidFill>
                  <a:srgbClr val="FF0000"/>
                </a:solidFill>
                <a:latin typeface="Times New Roman" panose="02020603050405020304" pitchFamily="18" charset="0"/>
              </a:rPr>
              <a:t>出栈</a:t>
            </a:r>
            <a:endParaRPr lang="en-US" altLang="zh-CN" sz="24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dirty="0"/>
              <a:t> </a:t>
            </a:r>
            <a:r>
              <a:rPr lang="en-US" altLang="zh-CN" dirty="0">
                <a:latin typeface="Times New Roman" panose="02020603050405020304" pitchFamily="18" charset="0"/>
              </a:rPr>
              <a:t>exit1:    </a:t>
            </a:r>
            <a:r>
              <a:rPr lang="en-US" altLang="zh-CN" dirty="0" err="1">
                <a:latin typeface="Times New Roman" panose="02020603050405020304" pitchFamily="18" charset="0"/>
              </a:rPr>
              <a:t>ld</a:t>
            </a:r>
            <a:r>
              <a:rPr lang="en-US" altLang="zh-CN" dirty="0">
                <a:latin typeface="Times New Roman" panose="02020603050405020304" pitchFamily="18" charset="0"/>
              </a:rPr>
              <a:t>     x19,  0(</a:t>
            </a:r>
            <a:r>
              <a:rPr lang="en-US" altLang="zh-CN" dirty="0" err="1">
                <a:latin typeface="Times New Roman" panose="02020603050405020304" pitchFamily="18" charset="0"/>
              </a:rPr>
              <a:t>sp</a:t>
            </a:r>
            <a:r>
              <a:rPr lang="en-US" altLang="zh-CN" dirty="0">
                <a:latin typeface="Times New Roman" panose="02020603050405020304" pitchFamily="18" charset="0"/>
              </a:rPr>
              <a:t>)              // restore x19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b="1" dirty="0" err="1">
                <a:solidFill>
                  <a:schemeClr val="accent5"/>
                </a:solidFill>
                <a:latin typeface="Times New Roman" panose="02020603050405020304" pitchFamily="18" charset="0"/>
              </a:rPr>
              <a:t>ld</a:t>
            </a:r>
            <a:r>
              <a:rPr lang="en-US" altLang="zh-CN" b="1" dirty="0">
                <a:solidFill>
                  <a:schemeClr val="accent5"/>
                </a:solidFill>
                <a:latin typeface="Times New Roman" panose="02020603050405020304" pitchFamily="18" charset="0"/>
              </a:rPr>
              <a:t>      x20,  8(</a:t>
            </a:r>
            <a:r>
              <a:rPr lang="en-US" altLang="zh-CN" b="1" dirty="0" err="1">
                <a:solidFill>
                  <a:schemeClr val="accent5"/>
                </a:solidFill>
                <a:latin typeface="Times New Roman" panose="02020603050405020304" pitchFamily="18" charset="0"/>
              </a:rPr>
              <a:t>sp</a:t>
            </a:r>
            <a:r>
              <a:rPr lang="en-US" altLang="zh-CN" b="1" dirty="0">
                <a:solidFill>
                  <a:schemeClr val="accent5"/>
                </a:solidFill>
                <a:latin typeface="Times New Roman" panose="02020603050405020304" pitchFamily="18" charset="0"/>
              </a:rPr>
              <a:t>)             </a:t>
            </a:r>
            <a:r>
              <a:rPr lang="en-US" altLang="zh-CN" dirty="0">
                <a:latin typeface="Times New Roman" panose="02020603050405020304" pitchFamily="18" charset="0"/>
              </a:rPr>
              <a:t>// restore x20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x21,  16(</a:t>
            </a:r>
            <a:r>
              <a:rPr lang="en-US" altLang="zh-CN" dirty="0" err="1">
                <a:latin typeface="Times New Roman" panose="02020603050405020304" pitchFamily="18" charset="0"/>
              </a:rPr>
              <a:t>sp</a:t>
            </a:r>
            <a:r>
              <a:rPr lang="en-US" altLang="zh-CN" dirty="0">
                <a:latin typeface="Times New Roman" panose="02020603050405020304" pitchFamily="18" charset="0"/>
              </a:rPr>
              <a:t>)           // restore x21 from stack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x22, 24(</a:t>
            </a:r>
            <a:r>
              <a:rPr lang="en-US" altLang="zh-CN" dirty="0" err="1">
                <a:latin typeface="Times New Roman" panose="02020603050405020304" pitchFamily="18" charset="0"/>
              </a:rPr>
              <a:t>sp</a:t>
            </a:r>
            <a:r>
              <a:rPr lang="en-US" altLang="zh-CN" dirty="0">
                <a:latin typeface="Times New Roman" panose="02020603050405020304" pitchFamily="18" charset="0"/>
              </a:rPr>
              <a:t>)            // restore x22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x1, 32(</a:t>
            </a:r>
            <a:r>
              <a:rPr lang="en-US" altLang="zh-CN" dirty="0" err="1">
                <a:latin typeface="Times New Roman" panose="02020603050405020304" pitchFamily="18" charset="0"/>
              </a:rPr>
              <a:t>sp</a:t>
            </a:r>
            <a:r>
              <a:rPr lang="en-US" altLang="zh-CN" dirty="0">
                <a:latin typeface="Times New Roman" panose="02020603050405020304" pitchFamily="18" charset="0"/>
              </a:rPr>
              <a:t>)              // restore return address from stack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a:t>
            </a:r>
            <a:r>
              <a:rPr lang="en-US" altLang="zh-CN" dirty="0" err="1">
                <a:latin typeface="Times New Roman" panose="02020603050405020304" pitchFamily="18" charset="0"/>
              </a:rPr>
              <a:t>sp</a:t>
            </a:r>
            <a:r>
              <a:rPr lang="en-US" altLang="zh-CN" dirty="0">
                <a:latin typeface="Times New Roman" panose="02020603050405020304" pitchFamily="18" charset="0"/>
              </a:rPr>
              <a:t>, </a:t>
            </a:r>
            <a:r>
              <a:rPr lang="en-US" altLang="zh-CN" dirty="0" err="1">
                <a:latin typeface="Times New Roman" panose="02020603050405020304" pitchFamily="18" charset="0"/>
              </a:rPr>
              <a:t>sp</a:t>
            </a:r>
            <a:r>
              <a:rPr lang="en-US" altLang="zh-CN" dirty="0">
                <a:latin typeface="Times New Roman" panose="02020603050405020304" pitchFamily="18" charset="0"/>
              </a:rPr>
              <a:t>, 40               // restore stack pointer</a:t>
            </a:r>
            <a:endParaRPr lang="en-US" altLang="zh-CN" dirty="0">
              <a:solidFill>
                <a:schemeClr val="tx2"/>
              </a:solidFill>
              <a:latin typeface="Times New Roman" panose="02020603050405020304" pitchFamily="18" charset="0"/>
            </a:endParaRP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Procedure return</a:t>
            </a:r>
            <a:r>
              <a:rPr lang="zh-CN" altLang="en-US" sz="2400" b="1" dirty="0">
                <a:solidFill>
                  <a:srgbClr val="FF0000"/>
                </a:solidFill>
                <a:latin typeface="Times New Roman" panose="02020603050405020304" pitchFamily="18" charset="0"/>
              </a:rPr>
              <a:t>跳转到返回地址</a:t>
            </a:r>
            <a:endParaRPr lang="en-US" altLang="zh-CN" sz="24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jalr</a:t>
            </a:r>
            <a:r>
              <a:rPr lang="en-US" altLang="zh-CN" dirty="0">
                <a:latin typeface="Times New Roman" panose="02020603050405020304" pitchFamily="18" charset="0"/>
              </a:rPr>
              <a:t>    x0,   0(x0)             // return to calling routine</a:t>
            </a:r>
          </a:p>
        </p:txBody>
      </p:sp>
    </p:spTree>
    <p:extLst>
      <p:ext uri="{BB962C8B-B14F-4D97-AF65-F5344CB8AC3E}">
        <p14:creationId xmlns:p14="http://schemas.microsoft.com/office/powerpoint/2010/main" val="1713756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idx="1"/>
          </p:nvPr>
        </p:nvSpPr>
        <p:spPr>
          <a:xfrm>
            <a:off x="1775520" y="476672"/>
            <a:ext cx="8540750" cy="5256212"/>
          </a:xfrm>
        </p:spPr>
        <p:txBody>
          <a:bodyPr>
            <a:normAutofit lnSpcReduction="10000"/>
          </a:bodyPr>
          <a:lstStyle/>
          <a:p>
            <a:pPr lvl="2">
              <a:lnSpc>
                <a:spcPct val="90000"/>
              </a:lnSpc>
            </a:pPr>
            <a:r>
              <a:rPr lang="en-US" altLang="zh-CN" b="1" dirty="0">
                <a:solidFill>
                  <a:srgbClr val="FF0000"/>
                </a:solidFill>
                <a:latin typeface="Times New Roman" panose="02020603050405020304" pitchFamily="18" charset="0"/>
              </a:rPr>
              <a:t>Code for Procedure body</a:t>
            </a:r>
          </a:p>
          <a:p>
            <a:pPr lvl="3">
              <a:lnSpc>
                <a:spcPct val="90000"/>
              </a:lnSpc>
            </a:pPr>
            <a:r>
              <a:rPr lang="en-US" altLang="zh-CN" sz="1800" b="1" dirty="0"/>
              <a:t>Outer loop—first for loop</a:t>
            </a:r>
          </a:p>
          <a:p>
            <a:pPr lvl="2">
              <a:lnSpc>
                <a:spcPct val="90000"/>
              </a:lnSpc>
              <a:buFont typeface="Wingdings" panose="05000000000000000000" pitchFamily="2" charset="2"/>
              <a:buNone/>
            </a:pPr>
            <a:r>
              <a:rPr lang="en-US" altLang="zh-CN" dirty="0">
                <a:latin typeface="Times New Roman" panose="02020603050405020304" pitchFamily="18" charset="0"/>
              </a:rPr>
              <a:t>               for ( </a:t>
            </a:r>
            <a:r>
              <a:rPr lang="en-US" altLang="zh-CN" dirty="0" err="1">
                <a:latin typeface="Times New Roman" panose="02020603050405020304" pitchFamily="18" charset="0"/>
              </a:rPr>
              <a:t>i</a:t>
            </a:r>
            <a:r>
              <a:rPr lang="en-US" altLang="zh-CN" dirty="0">
                <a:latin typeface="Times New Roman" panose="02020603050405020304" pitchFamily="18" charset="0"/>
              </a:rPr>
              <a:t>  =  0 ; </a:t>
            </a:r>
            <a:r>
              <a:rPr lang="en-US" altLang="zh-CN" dirty="0" err="1">
                <a:latin typeface="Times New Roman" panose="02020603050405020304" pitchFamily="18" charset="0"/>
              </a:rPr>
              <a:t>i</a:t>
            </a:r>
            <a:r>
              <a:rPr lang="en-US" altLang="zh-CN" dirty="0">
                <a:latin typeface="Times New Roman" panose="02020603050405020304" pitchFamily="18" charset="0"/>
              </a:rPr>
              <a:t>  &lt;  n ; </a:t>
            </a:r>
            <a:r>
              <a:rPr lang="en-US" altLang="zh-CN" dirty="0" err="1">
                <a:latin typeface="Times New Roman" panose="02020603050405020304" pitchFamily="18" charset="0"/>
              </a:rPr>
              <a:t>i</a:t>
            </a:r>
            <a:r>
              <a:rPr lang="en-US" altLang="zh-CN" dirty="0">
                <a:latin typeface="Times New Roman" panose="02020603050405020304" pitchFamily="18" charset="0"/>
              </a:rPr>
              <a:t> + =  1 ) </a:t>
            </a:r>
            <a:r>
              <a:rPr lang="en-US" altLang="zh-CN" b="1" dirty="0">
                <a:latin typeface="Times New Roman" panose="02020603050405020304" pitchFamily="18" charset="0"/>
              </a:rPr>
              <a:t>{</a:t>
            </a:r>
          </a:p>
          <a:p>
            <a:pPr lvl="3">
              <a:lnSpc>
                <a:spcPct val="90000"/>
              </a:lnSpc>
              <a:buFont typeface="Wingdings" panose="05000000000000000000" pitchFamily="2" charset="2"/>
              <a:buNone/>
            </a:pPr>
            <a:r>
              <a:rPr lang="en-US" altLang="zh-CN" sz="2400" dirty="0"/>
              <a:t> </a:t>
            </a:r>
            <a:r>
              <a:rPr lang="en-US" altLang="zh-CN" b="1" dirty="0">
                <a:solidFill>
                  <a:srgbClr val="FF0000"/>
                </a:solidFill>
              </a:rPr>
              <a:t>Move parameters</a:t>
            </a:r>
          </a:p>
          <a:p>
            <a:pPr lvl="3">
              <a:lnSpc>
                <a:spcPct val="90000"/>
              </a:lnSpc>
              <a:buFont typeface="Wingdings" panose="05000000000000000000" pitchFamily="2" charset="2"/>
              <a:buNone/>
            </a:pPr>
            <a:r>
              <a:rPr lang="en-US" altLang="zh-CN" dirty="0">
                <a:latin typeface="Times New Roman" panose="02020603050405020304" pitchFamily="18" charset="0"/>
              </a:rPr>
              <a:t> mv   x21, x10         //  copy parameter x10 into x21</a:t>
            </a:r>
          </a:p>
          <a:p>
            <a:pPr lvl="3">
              <a:lnSpc>
                <a:spcPct val="90000"/>
              </a:lnSpc>
              <a:buFont typeface="Wingdings" panose="05000000000000000000" pitchFamily="2" charset="2"/>
              <a:buNone/>
            </a:pPr>
            <a:r>
              <a:rPr lang="en-US" altLang="zh-CN" dirty="0"/>
              <a:t> </a:t>
            </a:r>
            <a:r>
              <a:rPr lang="en-US" altLang="zh-CN" dirty="0">
                <a:latin typeface="Times New Roman" panose="02020603050405020304" pitchFamily="18" charset="0"/>
              </a:rPr>
              <a:t>mv  x22, x11         //  copy parameter x11 into x22</a:t>
            </a:r>
          </a:p>
          <a:p>
            <a:pPr lvl="3">
              <a:lnSpc>
                <a:spcPct val="90000"/>
              </a:lnSpc>
              <a:buFont typeface="Wingdings" panose="05000000000000000000" pitchFamily="2" charset="2"/>
              <a:buNone/>
            </a:pPr>
            <a:r>
              <a:rPr lang="en-US" altLang="zh-CN" sz="2400" dirty="0"/>
              <a:t> </a:t>
            </a:r>
            <a:r>
              <a:rPr lang="en-US" altLang="zh-CN" b="1" dirty="0">
                <a:solidFill>
                  <a:srgbClr val="FF0000"/>
                </a:solidFill>
              </a:rPr>
              <a:t>Outer loop</a:t>
            </a:r>
          </a:p>
          <a:p>
            <a:pPr lvl="3">
              <a:lnSpc>
                <a:spcPct val="90000"/>
              </a:lnSpc>
              <a:buFont typeface="Wingdings" panose="05000000000000000000" pitchFamily="2" charset="2"/>
              <a:buNone/>
            </a:pPr>
            <a:r>
              <a:rPr lang="en-US" altLang="zh-CN" sz="2400" dirty="0"/>
              <a:t> </a:t>
            </a:r>
            <a:r>
              <a:rPr lang="en-US" altLang="zh-CN" dirty="0">
                <a:latin typeface="Times New Roman" panose="02020603050405020304" pitchFamily="18" charset="0"/>
              </a:rPr>
              <a:t>li  x19, 0                //   </a:t>
            </a:r>
            <a:r>
              <a:rPr lang="en-US" altLang="zh-CN" dirty="0" err="1">
                <a:latin typeface="Times New Roman" panose="02020603050405020304" pitchFamily="18" charset="0"/>
              </a:rPr>
              <a:t>i</a:t>
            </a:r>
            <a:r>
              <a:rPr lang="en-US" altLang="zh-CN" dirty="0">
                <a:latin typeface="Times New Roman" panose="02020603050405020304" pitchFamily="18" charset="0"/>
              </a:rPr>
              <a:t> = 0 </a:t>
            </a:r>
          </a:p>
          <a:p>
            <a:pPr lvl="1">
              <a:lnSpc>
                <a:spcPct val="90000"/>
              </a:lnSpc>
              <a:buFont typeface="Wingdings" panose="05000000000000000000" pitchFamily="2" charset="2"/>
              <a:buNone/>
            </a:pPr>
            <a:r>
              <a:rPr lang="en-US" altLang="zh-CN" sz="2000" dirty="0">
                <a:latin typeface="Times New Roman" panose="02020603050405020304" pitchFamily="18" charset="0"/>
              </a:rPr>
              <a:t>for1tst: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x19, x22, exit1        // go to exit1 if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&gt;= n</a:t>
            </a:r>
          </a:p>
          <a:p>
            <a:pPr lvl="3">
              <a:lnSpc>
                <a:spcPct val="90000"/>
              </a:lnSpc>
              <a:buFont typeface="Wingdings" panose="05000000000000000000" pitchFamily="2" charset="2"/>
              <a:buNone/>
            </a:pPr>
            <a:r>
              <a:rPr lang="en-US" altLang="zh-CN" dirty="0">
                <a:latin typeface="Times New Roman" panose="02020603050405020304" pitchFamily="18" charset="0"/>
              </a:rPr>
              <a:t>………………</a:t>
            </a:r>
          </a:p>
          <a:p>
            <a:pPr lvl="3">
              <a:lnSpc>
                <a:spcPct val="90000"/>
              </a:lnSpc>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body of first for loop is second </a:t>
            </a:r>
            <a:r>
              <a:rPr lang="en-US" altLang="zh-CN" sz="2400" b="1" i="1" dirty="0">
                <a:solidFill>
                  <a:srgbClr val="FF0000"/>
                </a:solidFill>
                <a:latin typeface="Times New Roman" panose="02020603050405020304" pitchFamily="18" charset="0"/>
              </a:rPr>
              <a:t>for</a:t>
            </a:r>
            <a:r>
              <a:rPr lang="en-US" altLang="zh-CN" sz="2400" b="1" dirty="0">
                <a:solidFill>
                  <a:srgbClr val="FF0000"/>
                </a:solidFill>
                <a:latin typeface="Times New Roman" panose="02020603050405020304" pitchFamily="18" charset="0"/>
              </a:rPr>
              <a:t> </a:t>
            </a:r>
            <a:r>
              <a:rPr lang="en-US" altLang="zh-CN" sz="2400" b="1" dirty="0">
                <a:latin typeface="Times New Roman" panose="02020603050405020304" pitchFamily="18" charset="0"/>
              </a:rPr>
              <a:t>loop</a:t>
            </a:r>
            <a:r>
              <a:rPr lang="zh-CN" altLang="en-US" sz="2400" b="1" dirty="0">
                <a:latin typeface="Times New Roman" panose="02020603050405020304" pitchFamily="18" charset="0"/>
              </a:rPr>
              <a:t>）</a:t>
            </a:r>
          </a:p>
          <a:p>
            <a:pPr lvl="3">
              <a:lnSpc>
                <a:spcPct val="90000"/>
              </a:lnSpc>
              <a:buFont typeface="Wingdings" panose="05000000000000000000" pitchFamily="2" charset="2"/>
              <a:buNone/>
            </a:pPr>
            <a:r>
              <a:rPr lang="en-US" altLang="zh-CN" dirty="0">
                <a:latin typeface="Times New Roman" panose="02020603050405020304" pitchFamily="18" charset="0"/>
              </a:rPr>
              <a:t>………………</a:t>
            </a:r>
          </a:p>
          <a:p>
            <a:pPr lvl="1">
              <a:lnSpc>
                <a:spcPct val="90000"/>
              </a:lnSpc>
              <a:buFont typeface="Wingdings" panose="05000000000000000000" pitchFamily="2" charset="2"/>
              <a:buNone/>
            </a:pPr>
            <a:r>
              <a:rPr lang="en-US" altLang="zh-CN" sz="2800" dirty="0"/>
              <a:t> </a:t>
            </a:r>
            <a:r>
              <a:rPr lang="en-US" altLang="zh-CN" sz="2000" dirty="0">
                <a:latin typeface="Times New Roman" panose="02020603050405020304" pitchFamily="18" charset="0"/>
              </a:rPr>
              <a:t>exit2: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x19, x19, 1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 </a:t>
            </a:r>
          </a:p>
          <a:p>
            <a:pPr lvl="1">
              <a:lnSpc>
                <a:spcPct val="90000"/>
              </a:lnSpc>
              <a:buFont typeface="Wingdings" panose="05000000000000000000" pitchFamily="2" charset="2"/>
              <a:buNone/>
            </a:pPr>
            <a:r>
              <a:rPr lang="en-US" altLang="zh-CN" sz="2000" dirty="0">
                <a:latin typeface="Times New Roman" panose="02020603050405020304" pitchFamily="18" charset="0"/>
              </a:rPr>
              <a:t>               j     for1tst                   #   jump to test of outer loop </a:t>
            </a:r>
          </a:p>
          <a:p>
            <a:pPr lvl="1">
              <a:lnSpc>
                <a:spcPct val="90000"/>
              </a:lnSpc>
              <a:buFont typeface="Wingdings" panose="05000000000000000000" pitchFamily="2" charset="2"/>
              <a:buNone/>
            </a:pPr>
            <a:r>
              <a:rPr lang="en-US" altLang="zh-CN" sz="2000" dirty="0">
                <a:latin typeface="Times New Roman" panose="02020603050405020304" pitchFamily="18" charset="0"/>
              </a:rPr>
              <a:t>exit1: </a:t>
            </a:r>
          </a:p>
        </p:txBody>
      </p:sp>
      <p:sp>
        <p:nvSpPr>
          <p:cNvPr id="244739" name="Freeform 3"/>
          <p:cNvSpPr>
            <a:spLocks/>
          </p:cNvSpPr>
          <p:nvPr/>
        </p:nvSpPr>
        <p:spPr bwMode="auto">
          <a:xfrm>
            <a:off x="2351584" y="3501008"/>
            <a:ext cx="2940050" cy="2089150"/>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文本框 1">
            <a:extLst>
              <a:ext uri="{FF2B5EF4-FFF2-40B4-BE49-F238E27FC236}">
                <a16:creationId xmlns:a16="http://schemas.microsoft.com/office/drawing/2014/main" id="{1EADC75B-3721-8012-F933-98055319B754}"/>
              </a:ext>
            </a:extLst>
          </p:cNvPr>
          <p:cNvSpPr txBox="1"/>
          <p:nvPr/>
        </p:nvSpPr>
        <p:spPr>
          <a:xfrm>
            <a:off x="8472264" y="1556792"/>
            <a:ext cx="1548539" cy="738664"/>
          </a:xfrm>
          <a:prstGeom prst="rect">
            <a:avLst/>
          </a:prstGeom>
          <a:noFill/>
        </p:spPr>
        <p:txBody>
          <a:bodyPr wrap="square" rtlCol="0">
            <a:spAutoFit/>
          </a:bodyPr>
          <a:lstStyle/>
          <a:p>
            <a:r>
              <a:rPr lang="zh-CN" altLang="en-US" dirty="0"/>
              <a:t>存起来，因为后续</a:t>
            </a:r>
            <a:r>
              <a:rPr lang="en-US" altLang="zh-CN" dirty="0"/>
              <a:t>swap( , )</a:t>
            </a:r>
            <a:r>
              <a:rPr lang="zh-CN" altLang="en-US" dirty="0"/>
              <a:t>还需要用到</a:t>
            </a:r>
          </a:p>
        </p:txBody>
      </p:sp>
      <p:sp>
        <p:nvSpPr>
          <p:cNvPr id="3" name="文本框 2">
            <a:extLst>
              <a:ext uri="{FF2B5EF4-FFF2-40B4-BE49-F238E27FC236}">
                <a16:creationId xmlns:a16="http://schemas.microsoft.com/office/drawing/2014/main" id="{BAB0BA64-BC1D-6F48-D491-503AA97C9043}"/>
              </a:ext>
            </a:extLst>
          </p:cNvPr>
          <p:cNvSpPr txBox="1"/>
          <p:nvPr/>
        </p:nvSpPr>
        <p:spPr>
          <a:xfrm>
            <a:off x="6096000" y="2708920"/>
            <a:ext cx="1800200" cy="307777"/>
          </a:xfrm>
          <a:prstGeom prst="rect">
            <a:avLst/>
          </a:prstGeom>
          <a:noFill/>
        </p:spPr>
        <p:txBody>
          <a:bodyPr wrap="square" rtlCol="0">
            <a:spAutoFit/>
          </a:bodyPr>
          <a:lstStyle/>
          <a:p>
            <a:r>
              <a:rPr lang="zh-CN" altLang="en-US" dirty="0"/>
              <a:t>初始化为</a:t>
            </a:r>
            <a:r>
              <a:rPr lang="en-US" altLang="zh-CN" dirty="0"/>
              <a:t>0</a:t>
            </a:r>
            <a:endParaRPr lang="zh-CN" altLang="en-US" dirty="0"/>
          </a:p>
        </p:txBody>
      </p:sp>
      <p:sp>
        <p:nvSpPr>
          <p:cNvPr id="4" name="文本框 3">
            <a:extLst>
              <a:ext uri="{FF2B5EF4-FFF2-40B4-BE49-F238E27FC236}">
                <a16:creationId xmlns:a16="http://schemas.microsoft.com/office/drawing/2014/main" id="{4DB02704-1D9C-0FD3-14E4-0FD186C96416}"/>
              </a:ext>
            </a:extLst>
          </p:cNvPr>
          <p:cNvSpPr txBox="1"/>
          <p:nvPr/>
        </p:nvSpPr>
        <p:spPr>
          <a:xfrm>
            <a:off x="1734768" y="5732884"/>
            <a:ext cx="2736304" cy="400110"/>
          </a:xfrm>
          <a:prstGeom prst="rect">
            <a:avLst/>
          </a:prstGeom>
          <a:noFill/>
        </p:spPr>
        <p:txBody>
          <a:bodyPr wrap="square" rtlCol="0">
            <a:spAutoFit/>
          </a:bodyPr>
          <a:lstStyle/>
          <a:p>
            <a:r>
              <a:rPr lang="zh-CN" altLang="en-US" sz="2000" dirty="0"/>
              <a:t>连接到出栈返回</a:t>
            </a:r>
          </a:p>
        </p:txBody>
      </p:sp>
    </p:spTree>
    <p:extLst>
      <p:ext uri="{BB962C8B-B14F-4D97-AF65-F5344CB8AC3E}">
        <p14:creationId xmlns:p14="http://schemas.microsoft.com/office/powerpoint/2010/main" val="1261455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idx="1"/>
          </p:nvPr>
        </p:nvSpPr>
        <p:spPr>
          <a:xfrm>
            <a:off x="1775520" y="693738"/>
            <a:ext cx="8540750" cy="5183187"/>
          </a:xfrm>
        </p:spPr>
        <p:txBody>
          <a:bodyPr>
            <a:normAutofit fontScale="92500" lnSpcReduction="10000"/>
          </a:bodyPr>
          <a:lstStyle/>
          <a:p>
            <a:pPr lvl="3">
              <a:lnSpc>
                <a:spcPct val="90000"/>
              </a:lnSpc>
            </a:pPr>
            <a:r>
              <a:rPr lang="zh-CN" altLang="en-US" sz="1800" b="1" dirty="0">
                <a:solidFill>
                  <a:schemeClr val="tx2"/>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Inner loop--</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second </a:t>
            </a:r>
            <a:r>
              <a:rPr lang="en-US" altLang="zh-CN" sz="1800" b="1" i="1" dirty="0">
                <a:solidFill>
                  <a:srgbClr val="FF0000"/>
                </a:solidFill>
                <a:latin typeface="Times New Roman" panose="02020603050405020304" pitchFamily="18" charset="0"/>
              </a:rPr>
              <a:t>for</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loop</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is </a:t>
            </a:r>
            <a:r>
              <a:rPr lang="en-US" altLang="zh-CN" sz="1800" b="1" dirty="0">
                <a:solidFill>
                  <a:srgbClr val="FF0000"/>
                </a:solidFill>
                <a:latin typeface="Times New Roman" panose="02020603050405020304" pitchFamily="18" charset="0"/>
              </a:rPr>
              <a:t>body</a:t>
            </a:r>
            <a:r>
              <a:rPr lang="en-US" altLang="zh-CN" sz="1800" b="1" dirty="0">
                <a:latin typeface="Times New Roman" panose="02020603050405020304" pitchFamily="18" charset="0"/>
              </a:rPr>
              <a:t> of first </a:t>
            </a:r>
            <a:r>
              <a:rPr lang="en-US" altLang="zh-CN" sz="1800" b="1" i="1" dirty="0">
                <a:solidFill>
                  <a:srgbClr val="FF0000"/>
                </a:solidFill>
                <a:latin typeface="Times New Roman" panose="02020603050405020304" pitchFamily="18" charset="0"/>
              </a:rPr>
              <a:t>for</a:t>
            </a:r>
            <a:r>
              <a:rPr lang="en-US" altLang="zh-CN" sz="1800" b="1" dirty="0">
                <a:latin typeface="Times New Roman" panose="02020603050405020304" pitchFamily="18" charset="0"/>
              </a:rPr>
              <a:t> loop</a:t>
            </a:r>
            <a:endParaRPr lang="en-US" altLang="zh-CN" sz="18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sz="1400" dirty="0">
                <a:latin typeface="Times New Roman" panose="02020603050405020304" pitchFamily="18" charset="0"/>
              </a:rPr>
              <a:t>             </a:t>
            </a:r>
            <a:r>
              <a:rPr lang="en-US" altLang="zh-CN" sz="1600" b="1" dirty="0">
                <a:solidFill>
                  <a:srgbClr val="FF0000"/>
                </a:solidFill>
                <a:latin typeface="Times New Roman" panose="02020603050405020304" pitchFamily="18" charset="0"/>
              </a:rPr>
              <a:t>for ( j  =  </a:t>
            </a:r>
            <a:r>
              <a:rPr lang="en-US" altLang="zh-CN" sz="1600" b="1" dirty="0" err="1">
                <a:solidFill>
                  <a:srgbClr val="FF0000"/>
                </a:solidFill>
                <a:latin typeface="Times New Roman" panose="02020603050405020304" pitchFamily="18" charset="0"/>
              </a:rPr>
              <a:t>i</a:t>
            </a:r>
            <a:r>
              <a:rPr lang="en-US" altLang="zh-CN" sz="1600" b="1" dirty="0">
                <a:solidFill>
                  <a:srgbClr val="FF0000"/>
                </a:solidFill>
                <a:latin typeface="Times New Roman" panose="02020603050405020304" pitchFamily="18" charset="0"/>
              </a:rPr>
              <a:t>  -  1 ; j  &gt;=  0  &amp;&amp;  v[j]  &gt;  v[j+1] ; j- =   1 ){</a:t>
            </a:r>
          </a:p>
          <a:p>
            <a:pPr lvl="2">
              <a:lnSpc>
                <a:spcPct val="90000"/>
              </a:lnSpc>
              <a:buFont typeface="Wingdings" panose="05000000000000000000" pitchFamily="2" charset="2"/>
              <a:buNone/>
            </a:pPr>
            <a:endParaRPr lang="en-US" altLang="zh-CN" sz="1600" b="1" dirty="0">
              <a:solidFill>
                <a:srgbClr val="FF0000"/>
              </a:solidFill>
              <a:latin typeface="Times New Roman" panose="02020603050405020304" pitchFamily="18" charset="0"/>
            </a:endParaRPr>
          </a:p>
          <a:p>
            <a:pPr lvl="3">
              <a:lnSpc>
                <a:spcPct val="90000"/>
              </a:lnSpc>
              <a:buFont typeface="Wingdings" panose="05000000000000000000" pitchFamily="2" charset="2"/>
              <a:buNone/>
            </a:pPr>
            <a:r>
              <a:rPr lang="en-US" altLang="zh-CN" sz="2400" b="1"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x20, x19, -1        	//  j = </a:t>
            </a:r>
            <a:r>
              <a:rPr lang="en-US" altLang="zh-CN" dirty="0" err="1">
                <a:latin typeface="Times New Roman" panose="02020603050405020304" pitchFamily="18" charset="0"/>
              </a:rPr>
              <a:t>i</a:t>
            </a:r>
            <a:r>
              <a:rPr lang="en-US" altLang="zh-CN" dirty="0">
                <a:latin typeface="Times New Roman" panose="02020603050405020304" pitchFamily="18" charset="0"/>
              </a:rPr>
              <a:t> - 1</a:t>
            </a:r>
          </a:p>
          <a:p>
            <a:pPr>
              <a:lnSpc>
                <a:spcPct val="90000"/>
              </a:lnSpc>
              <a:buFont typeface="Wingdings" panose="05000000000000000000" pitchFamily="2" charset="2"/>
              <a:buNone/>
            </a:pPr>
            <a:r>
              <a:rPr lang="en-US" altLang="zh-CN" sz="2000" dirty="0">
                <a:latin typeface="Times New Roman" panose="02020603050405020304" pitchFamily="18" charset="0"/>
              </a:rPr>
              <a:t>         for2tst:     </a:t>
            </a:r>
            <a:r>
              <a:rPr lang="en-US" altLang="zh-CN" sz="2000" dirty="0" err="1">
                <a:latin typeface="Times New Roman" panose="02020603050405020304" pitchFamily="18" charset="0"/>
                <a:ea typeface="宋体" panose="02010600030101010101" pitchFamily="2" charset="-122"/>
              </a:rPr>
              <a:t>blt</a:t>
            </a:r>
            <a:r>
              <a:rPr lang="en-US" altLang="zh-CN" sz="2000" dirty="0">
                <a:latin typeface="Times New Roman" panose="02020603050405020304" pitchFamily="18" charset="0"/>
                <a:ea typeface="宋体" panose="02010600030101010101" pitchFamily="2" charset="-122"/>
              </a:rPr>
              <a:t>   x20, x0, exit2             // go to exit2 if  j &lt; 0</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slli</a:t>
            </a:r>
            <a:r>
              <a:rPr lang="en-US" altLang="zh-CN" dirty="0">
                <a:latin typeface="Times New Roman" panose="02020603050405020304" pitchFamily="18" charset="0"/>
              </a:rPr>
              <a:t>    x5, x20, 3                 // x5 = j * 8</a:t>
            </a:r>
          </a:p>
          <a:p>
            <a:pPr lvl="2">
              <a:lnSpc>
                <a:spcPct val="90000"/>
              </a:lnSpc>
              <a:buFont typeface="Wingdings" panose="05000000000000000000" pitchFamily="2" charset="2"/>
              <a:buNone/>
            </a:pPr>
            <a:r>
              <a:rPr lang="en-US" altLang="zh-CN" dirty="0">
                <a:latin typeface="Times New Roman" panose="02020603050405020304" pitchFamily="18" charset="0"/>
              </a:rPr>
              <a:t>	        add    x5, x21, x5        	//  x5 = the address of v[j]</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x6, 0(x5)            	//  x6 = v[j]</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x7, </a:t>
            </a:r>
            <a:r>
              <a:rPr lang="en-US" altLang="zh-CN" dirty="0">
                <a:solidFill>
                  <a:srgbClr val="FF0000"/>
                </a:solidFill>
                <a:latin typeface="Times New Roman" panose="02020603050405020304" pitchFamily="18" charset="0"/>
              </a:rPr>
              <a:t>8</a:t>
            </a:r>
            <a:r>
              <a:rPr lang="en-US" altLang="zh-CN" dirty="0">
                <a:latin typeface="Times New Roman" panose="02020603050405020304" pitchFamily="18" charset="0"/>
              </a:rPr>
              <a:t>(x5)            	//  x7 = v[j + 1]</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a:t> </a:t>
            </a:r>
            <a:r>
              <a:rPr lang="en-US" altLang="zh-CN" dirty="0" err="1">
                <a:latin typeface="Times New Roman" panose="02020603050405020304" pitchFamily="18" charset="0"/>
              </a:rPr>
              <a:t>blt</a:t>
            </a:r>
            <a:r>
              <a:rPr lang="en-US" altLang="zh-CN" dirty="0">
                <a:latin typeface="Times New Roman" panose="02020603050405020304" pitchFamily="18" charset="0"/>
              </a:rPr>
              <a:t>   x6, x7, exit2  	//  go to exit2 if v[j] &lt; v[j+1]</a:t>
            </a:r>
          </a:p>
          <a:p>
            <a:pPr lvl="3">
              <a:lnSpc>
                <a:spcPct val="90000"/>
              </a:lnSpc>
              <a:buFont typeface="Wingdings" panose="05000000000000000000" pitchFamily="2" charset="2"/>
              <a:buNone/>
            </a:pPr>
            <a:r>
              <a:rPr lang="en-US" altLang="zh-CN" sz="2400" b="1" dirty="0">
                <a:latin typeface="Times New Roman" panose="02020603050405020304" pitchFamily="18" charset="0"/>
              </a:rPr>
              <a:t>………………</a:t>
            </a:r>
          </a:p>
          <a:p>
            <a:pPr lvl="3">
              <a:lnSpc>
                <a:spcPct val="90000"/>
              </a:lnSpc>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body of first </a:t>
            </a:r>
            <a:r>
              <a:rPr lang="en-US" altLang="zh-CN" sz="2400" b="1" i="1" dirty="0">
                <a:solidFill>
                  <a:srgbClr val="FF0000"/>
                </a:solidFill>
                <a:latin typeface="Times New Roman" panose="02020603050405020304" pitchFamily="18" charset="0"/>
              </a:rPr>
              <a:t>for</a:t>
            </a:r>
            <a:r>
              <a:rPr lang="en-US" altLang="zh-CN" sz="2400" b="1" dirty="0">
                <a:latin typeface="Times New Roman" panose="02020603050405020304" pitchFamily="18" charset="0"/>
              </a:rPr>
              <a:t> loop </a:t>
            </a:r>
            <a:r>
              <a:rPr lang="zh-CN" altLang="en-US" sz="2400" b="1" dirty="0">
                <a:latin typeface="Times New Roman" panose="02020603050405020304" pitchFamily="18" charset="0"/>
              </a:rPr>
              <a:t>）</a:t>
            </a:r>
            <a:endParaRPr lang="zh-CN" altLang="en-US" sz="28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en-US" altLang="zh-CN" dirty="0">
                <a:latin typeface="Times New Roman" panose="02020603050405020304" pitchFamily="18" charset="0"/>
              </a:rPr>
              <a:t>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x20, x20, -1                 //    j = j - 1 </a:t>
            </a:r>
          </a:p>
          <a:p>
            <a:pPr lvl="2">
              <a:lnSpc>
                <a:spcPct val="90000"/>
              </a:lnSpc>
              <a:buFont typeface="Wingdings" panose="05000000000000000000" pitchFamily="2" charset="2"/>
              <a:buNone/>
            </a:pPr>
            <a:r>
              <a:rPr lang="en-US" altLang="zh-CN" dirty="0">
                <a:latin typeface="Times New Roman" panose="02020603050405020304" pitchFamily="18" charset="0"/>
              </a:rPr>
              <a:t>         j       for2tst                           //  jump to test of inner loop</a:t>
            </a:r>
          </a:p>
          <a:p>
            <a:pPr lvl="1">
              <a:lnSpc>
                <a:spcPct val="90000"/>
              </a:lnSpc>
              <a:buFont typeface="Wingdings" panose="05000000000000000000" pitchFamily="2" charset="2"/>
              <a:buNone/>
            </a:pPr>
            <a:r>
              <a:rPr lang="en-US" altLang="zh-CN" sz="2000" dirty="0">
                <a:latin typeface="Times New Roman" panose="02020603050405020304" pitchFamily="18" charset="0"/>
              </a:rPr>
              <a:t>exit2:</a:t>
            </a:r>
            <a:r>
              <a:rPr lang="en-US" altLang="zh-CN" sz="3200" b="1" dirty="0">
                <a:solidFill>
                  <a:srgbClr val="FF0000"/>
                </a:solidFill>
                <a:latin typeface="Times New Roman" panose="02020603050405020304" pitchFamily="18" charset="0"/>
              </a:rPr>
              <a:t> </a:t>
            </a:r>
          </a:p>
        </p:txBody>
      </p:sp>
      <p:sp>
        <p:nvSpPr>
          <p:cNvPr id="246787" name="Freeform 3"/>
          <p:cNvSpPr>
            <a:spLocks/>
          </p:cNvSpPr>
          <p:nvPr/>
        </p:nvSpPr>
        <p:spPr bwMode="auto">
          <a:xfrm>
            <a:off x="2495600" y="3933056"/>
            <a:ext cx="2448272" cy="2087364"/>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978769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idx="1"/>
          </p:nvPr>
        </p:nvSpPr>
        <p:spPr>
          <a:xfrm>
            <a:off x="1919536" y="764704"/>
            <a:ext cx="8540750" cy="5400675"/>
          </a:xfrm>
        </p:spPr>
        <p:txBody>
          <a:bodyPr>
            <a:normAutofit lnSpcReduction="10000"/>
          </a:bodyPr>
          <a:lstStyle/>
          <a:p>
            <a:pPr lvl="3">
              <a:lnSpc>
                <a:spcPct val="90000"/>
              </a:lnSpc>
            </a:pPr>
            <a:r>
              <a:rPr lang="zh-CN" altLang="en-US" sz="2800" b="1" dirty="0">
                <a:solidFill>
                  <a:srgbClr val="FF0000"/>
                </a:solidFill>
                <a:latin typeface="Times New Roman" panose="02020603050405020304" pitchFamily="18" charset="0"/>
              </a:rPr>
              <a:t> </a:t>
            </a:r>
            <a:r>
              <a:rPr lang="en-US" altLang="zh-CN" sz="2800" b="1" dirty="0">
                <a:solidFill>
                  <a:srgbClr val="FF0000"/>
                </a:solidFill>
                <a:latin typeface="Times New Roman" panose="02020603050405020304" pitchFamily="18" charset="0"/>
              </a:rPr>
              <a:t>body of first </a:t>
            </a:r>
            <a:r>
              <a:rPr lang="en-US" altLang="zh-CN" sz="2800" b="1" i="1" dirty="0">
                <a:solidFill>
                  <a:srgbClr val="FF0000"/>
                </a:solidFill>
                <a:latin typeface="Times New Roman" panose="02020603050405020304" pitchFamily="18" charset="0"/>
              </a:rPr>
              <a:t>for</a:t>
            </a:r>
            <a:r>
              <a:rPr lang="en-US" altLang="zh-CN" sz="2800" b="1" dirty="0">
                <a:solidFill>
                  <a:srgbClr val="FF0000"/>
                </a:solidFill>
                <a:latin typeface="Times New Roman" panose="02020603050405020304" pitchFamily="18" charset="0"/>
              </a:rPr>
              <a:t> loop</a:t>
            </a:r>
          </a:p>
          <a:p>
            <a:pPr lvl="3">
              <a:lnSpc>
                <a:spcPct val="90000"/>
              </a:lnSpc>
              <a:buFont typeface="Wingdings" panose="05000000000000000000" pitchFamily="2" charset="2"/>
              <a:buNone/>
            </a:pPr>
            <a:r>
              <a:rPr lang="en-US" altLang="zh-CN" sz="2400" b="1" dirty="0">
                <a:solidFill>
                  <a:srgbClr val="FF0000"/>
                </a:solidFill>
                <a:latin typeface="Times New Roman" panose="02020603050405020304" pitchFamily="18" charset="0"/>
              </a:rPr>
              <a:t>Pass parameters and call</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b="1" i="1" dirty="0">
                <a:latin typeface="Times New Roman" panose="02020603050405020304" pitchFamily="18" charset="0"/>
              </a:rPr>
              <a:t>mv</a:t>
            </a:r>
            <a:r>
              <a:rPr lang="en-US" altLang="zh-CN" sz="2400" dirty="0">
                <a:latin typeface="Times New Roman" panose="02020603050405020304" pitchFamily="18" charset="0"/>
              </a:rPr>
              <a:t>  x10</a:t>
            </a:r>
            <a:r>
              <a:rPr lang="zh-CN" altLang="en-US" sz="2400" dirty="0">
                <a:latin typeface="Times New Roman" panose="02020603050405020304" pitchFamily="18" charset="0"/>
              </a:rPr>
              <a:t>，</a:t>
            </a:r>
            <a:r>
              <a:rPr lang="en-US" altLang="zh-CN" sz="2400" dirty="0">
                <a:latin typeface="Times New Roman" panose="02020603050405020304" pitchFamily="18" charset="0"/>
              </a:rPr>
              <a:t>x21           //  first swap parameter v</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b="1" i="1" dirty="0">
                <a:latin typeface="Times New Roman" panose="02020603050405020304" pitchFamily="18" charset="0"/>
              </a:rPr>
              <a:t>mv</a:t>
            </a:r>
            <a:r>
              <a:rPr lang="en-US" altLang="zh-CN" sz="2400" dirty="0">
                <a:latin typeface="Times New Roman" panose="02020603050405020304" pitchFamily="18" charset="0"/>
              </a:rPr>
              <a:t>  x11</a:t>
            </a:r>
            <a:r>
              <a:rPr lang="zh-CN" altLang="en-US" sz="2400" dirty="0">
                <a:latin typeface="Times New Roman" panose="02020603050405020304" pitchFamily="18" charset="0"/>
              </a:rPr>
              <a:t>，</a:t>
            </a:r>
            <a:r>
              <a:rPr lang="en-US" altLang="zh-CN" sz="2400" dirty="0">
                <a:latin typeface="Times New Roman" panose="02020603050405020304" pitchFamily="18" charset="0"/>
              </a:rPr>
              <a:t>x20           //  second swap parameter j  </a:t>
            </a:r>
          </a:p>
          <a:p>
            <a:pPr lvl="3">
              <a:lnSpc>
                <a:spcPct val="90000"/>
              </a:lnSpc>
              <a:buFont typeface="Wingdings" panose="05000000000000000000" pitchFamily="2" charset="2"/>
              <a:buNone/>
            </a:pPr>
            <a:r>
              <a:rPr lang="en-US" altLang="zh-CN" sz="2400" b="1" dirty="0">
                <a:solidFill>
                  <a:srgbClr val="FF0000"/>
                </a:solidFill>
                <a:latin typeface="Times New Roman" panose="02020603050405020304" pitchFamily="18" charset="0"/>
              </a:rPr>
              <a:t>Call function swap</a:t>
            </a:r>
            <a:r>
              <a:rPr lang="en-US" altLang="zh-CN" sz="2400" dirty="0">
                <a:latin typeface="Times New Roman" panose="02020603050405020304" pitchFamily="18" charset="0"/>
              </a:rPr>
              <a:t> </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jal</a:t>
            </a:r>
            <a:r>
              <a:rPr lang="en-US" altLang="zh-CN" sz="2400" dirty="0">
                <a:latin typeface="Times New Roman" panose="02020603050405020304" pitchFamily="18" charset="0"/>
              </a:rPr>
              <a:t>   x1, swap</a:t>
            </a:r>
          </a:p>
          <a:p>
            <a:pPr lvl="2">
              <a:lnSpc>
                <a:spcPct val="90000"/>
              </a:lnSpc>
              <a:buFont typeface="Wingdings" panose="05000000000000000000" pitchFamily="2" charset="2"/>
              <a:buNone/>
            </a:pPr>
            <a:endParaRPr lang="en-US" altLang="zh-CN" sz="1800" b="1" dirty="0">
              <a:solidFill>
                <a:schemeClr val="tx2"/>
              </a:solidFill>
              <a:latin typeface="Times New Roman" panose="02020603050405020304" pitchFamily="18" charset="0"/>
            </a:endParaRPr>
          </a:p>
          <a:p>
            <a:pPr>
              <a:lnSpc>
                <a:spcPct val="90000"/>
              </a:lnSpc>
            </a:pPr>
            <a:r>
              <a:rPr lang="en-US" altLang="zh-CN" sz="2000" dirty="0"/>
              <a:t>Notice:</a:t>
            </a:r>
            <a:br>
              <a:rPr lang="en-US" altLang="zh-CN" sz="2000" dirty="0"/>
            </a:br>
            <a:r>
              <a:rPr lang="en-US" altLang="zh-CN" sz="2000" dirty="0"/>
              <a:t>1.Why are x10 and x11 saved?</a:t>
            </a:r>
            <a:br>
              <a:rPr lang="en-US" altLang="zh-CN" sz="2000" dirty="0"/>
            </a:br>
            <a:r>
              <a:rPr lang="en-US" altLang="zh-CN" sz="2000" dirty="0"/>
              <a:t>	x10 is the base of the array v. x10 will be used repeatedly and might be(actually not here) changed by the procedure swap.</a:t>
            </a:r>
            <a:br>
              <a:rPr lang="en-US" altLang="zh-CN" sz="2000" dirty="0"/>
            </a:br>
            <a:r>
              <a:rPr lang="en-US" altLang="zh-CN" sz="2000" dirty="0"/>
              <a:t>	x11 is the size of the array v. x11 will be used repeatedly and changed before the procedure swap is called.</a:t>
            </a:r>
            <a:br>
              <a:rPr lang="en-US" altLang="zh-CN" sz="2000" dirty="0"/>
            </a:br>
            <a:endParaRPr lang="en-US" altLang="zh-CN" sz="2000" dirty="0"/>
          </a:p>
          <a:p>
            <a:pPr>
              <a:lnSpc>
                <a:spcPct val="90000"/>
              </a:lnSpc>
            </a:pPr>
            <a:r>
              <a:rPr lang="en-US" altLang="zh-CN" sz="2000" dirty="0"/>
              <a:t>2.Why are they not pushed to stack?</a:t>
            </a:r>
          </a:p>
          <a:p>
            <a:pPr lvl="1">
              <a:lnSpc>
                <a:spcPct val="90000"/>
              </a:lnSpc>
            </a:pPr>
            <a:r>
              <a:rPr lang="en-US" altLang="zh-CN" dirty="0"/>
              <a:t>Register variable is faster</a:t>
            </a:r>
          </a:p>
        </p:txBody>
      </p:sp>
    </p:spTree>
    <p:extLst>
      <p:ext uri="{BB962C8B-B14F-4D97-AF65-F5344CB8AC3E}">
        <p14:creationId xmlns:p14="http://schemas.microsoft.com/office/powerpoint/2010/main" val="1739817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096BEAB-B6AB-8FF1-306B-967D8E910955}"/>
              </a:ext>
            </a:extLst>
          </p:cNvPr>
          <p:cNvPicPr>
            <a:picLocks noChangeAspect="1"/>
          </p:cNvPicPr>
          <p:nvPr/>
        </p:nvPicPr>
        <p:blipFill>
          <a:blip r:embed="rId2"/>
          <a:stretch>
            <a:fillRect/>
          </a:stretch>
        </p:blipFill>
        <p:spPr>
          <a:xfrm>
            <a:off x="551384" y="404664"/>
            <a:ext cx="7753010" cy="1656184"/>
          </a:xfrm>
          <a:prstGeom prst="rect">
            <a:avLst/>
          </a:prstGeom>
        </p:spPr>
      </p:pic>
      <p:pic>
        <p:nvPicPr>
          <p:cNvPr id="5" name="图片 4">
            <a:extLst>
              <a:ext uri="{FF2B5EF4-FFF2-40B4-BE49-F238E27FC236}">
                <a16:creationId xmlns:a16="http://schemas.microsoft.com/office/drawing/2014/main" id="{79C2F4DF-85FD-0E83-0F9E-D007E84B8A0E}"/>
              </a:ext>
            </a:extLst>
          </p:cNvPr>
          <p:cNvPicPr>
            <a:picLocks noChangeAspect="1"/>
          </p:cNvPicPr>
          <p:nvPr/>
        </p:nvPicPr>
        <p:blipFill>
          <a:blip r:embed="rId3"/>
          <a:stretch>
            <a:fillRect/>
          </a:stretch>
        </p:blipFill>
        <p:spPr>
          <a:xfrm>
            <a:off x="990313" y="2204864"/>
            <a:ext cx="5105687" cy="1656184"/>
          </a:xfrm>
          <a:prstGeom prst="rect">
            <a:avLst/>
          </a:prstGeom>
        </p:spPr>
      </p:pic>
    </p:spTree>
    <p:extLst>
      <p:ext uri="{BB962C8B-B14F-4D97-AF65-F5344CB8AC3E}">
        <p14:creationId xmlns:p14="http://schemas.microsoft.com/office/powerpoint/2010/main" val="399245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04D334B-396A-575E-41BD-CB858B446A19}"/>
              </a:ext>
            </a:extLst>
          </p:cNvPr>
          <p:cNvPicPr>
            <a:picLocks noChangeAspect="1"/>
          </p:cNvPicPr>
          <p:nvPr/>
        </p:nvPicPr>
        <p:blipFill>
          <a:blip r:embed="rId2"/>
          <a:stretch>
            <a:fillRect/>
          </a:stretch>
        </p:blipFill>
        <p:spPr>
          <a:xfrm>
            <a:off x="695400" y="116632"/>
            <a:ext cx="7272808" cy="3539691"/>
          </a:xfrm>
          <a:prstGeom prst="rect">
            <a:avLst/>
          </a:prstGeom>
        </p:spPr>
      </p:pic>
      <p:pic>
        <p:nvPicPr>
          <p:cNvPr id="7" name="图片 6">
            <a:extLst>
              <a:ext uri="{FF2B5EF4-FFF2-40B4-BE49-F238E27FC236}">
                <a16:creationId xmlns:a16="http://schemas.microsoft.com/office/drawing/2014/main" id="{7FF9AAC1-3633-FC1B-F567-C66DE52E9218}"/>
              </a:ext>
            </a:extLst>
          </p:cNvPr>
          <p:cNvPicPr>
            <a:picLocks noChangeAspect="1"/>
          </p:cNvPicPr>
          <p:nvPr/>
        </p:nvPicPr>
        <p:blipFill>
          <a:blip r:embed="rId3"/>
          <a:stretch>
            <a:fillRect/>
          </a:stretch>
        </p:blipFill>
        <p:spPr>
          <a:xfrm>
            <a:off x="695400" y="3642290"/>
            <a:ext cx="6564000" cy="2883054"/>
          </a:xfrm>
          <a:prstGeom prst="rect">
            <a:avLst/>
          </a:prstGeom>
        </p:spPr>
      </p:pic>
      <p:sp>
        <p:nvSpPr>
          <p:cNvPr id="8" name="文本框 7">
            <a:extLst>
              <a:ext uri="{FF2B5EF4-FFF2-40B4-BE49-F238E27FC236}">
                <a16:creationId xmlns:a16="http://schemas.microsoft.com/office/drawing/2014/main" id="{EC8D4A20-1989-C35B-FAF6-10567192CED4}"/>
              </a:ext>
            </a:extLst>
          </p:cNvPr>
          <p:cNvSpPr txBox="1"/>
          <p:nvPr/>
        </p:nvSpPr>
        <p:spPr>
          <a:xfrm>
            <a:off x="5735960" y="5805264"/>
            <a:ext cx="1872208" cy="369332"/>
          </a:xfrm>
          <a:prstGeom prst="rect">
            <a:avLst/>
          </a:prstGeom>
          <a:noFill/>
        </p:spPr>
        <p:txBody>
          <a:bodyPr wrap="square" rtlCol="0">
            <a:spAutoFit/>
          </a:bodyPr>
          <a:lstStyle/>
          <a:p>
            <a:r>
              <a:rPr lang="en-US" altLang="zh-CN" sz="1800" b="1" dirty="0">
                <a:latin typeface="+mn-ea"/>
                <a:ea typeface="+mn-ea"/>
              </a:rPr>
              <a:t>j </a:t>
            </a:r>
            <a:r>
              <a:rPr lang="zh-CN" altLang="en-US" sz="1800" b="1" dirty="0">
                <a:latin typeface="+mn-ea"/>
                <a:ea typeface="+mn-ea"/>
              </a:rPr>
              <a:t>直接跳转</a:t>
            </a:r>
          </a:p>
        </p:txBody>
      </p:sp>
      <p:sp>
        <p:nvSpPr>
          <p:cNvPr id="2" name="文本框 1">
            <a:extLst>
              <a:ext uri="{FF2B5EF4-FFF2-40B4-BE49-F238E27FC236}">
                <a16:creationId xmlns:a16="http://schemas.microsoft.com/office/drawing/2014/main" id="{69778708-9B8E-5C51-D6DD-6A2EF2BF61E9}"/>
              </a:ext>
            </a:extLst>
          </p:cNvPr>
          <p:cNvSpPr txBox="1"/>
          <p:nvPr/>
        </p:nvSpPr>
        <p:spPr>
          <a:xfrm>
            <a:off x="7752184" y="5660667"/>
            <a:ext cx="2232248" cy="307777"/>
          </a:xfrm>
          <a:prstGeom prst="rect">
            <a:avLst/>
          </a:prstGeom>
          <a:noFill/>
        </p:spPr>
        <p:txBody>
          <a:bodyPr wrap="square" rtlCol="0">
            <a:spAutoFit/>
          </a:bodyPr>
          <a:lstStyle/>
          <a:p>
            <a:r>
              <a:rPr lang="zh-CN" altLang="en-US" dirty="0"/>
              <a:t>应该写为</a:t>
            </a:r>
            <a:r>
              <a:rPr lang="en-US" altLang="zh-CN" dirty="0" err="1"/>
              <a:t>jal</a:t>
            </a:r>
            <a:r>
              <a:rPr lang="en-US" altLang="zh-CN" dirty="0"/>
              <a:t> x0  loop</a:t>
            </a:r>
            <a:endParaRPr lang="zh-CN" altLang="en-US" dirty="0"/>
          </a:p>
        </p:txBody>
      </p:sp>
    </p:spTree>
    <p:extLst>
      <p:ext uri="{BB962C8B-B14F-4D97-AF65-F5344CB8AC3E}">
        <p14:creationId xmlns:p14="http://schemas.microsoft.com/office/powerpoint/2010/main" val="32136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65"/>
          <p:cNvGraphicFramePr>
            <a:graphicFrameLocks noGrp="1"/>
          </p:cNvGraphicFramePr>
          <p:nvPr>
            <p:extLst>
              <p:ext uri="{D42A27DB-BD31-4B8C-83A1-F6EECF244321}">
                <p14:modId xmlns:p14="http://schemas.microsoft.com/office/powerpoint/2010/main" val="2572467836"/>
              </p:ext>
            </p:extLst>
          </p:nvPr>
        </p:nvGraphicFramePr>
        <p:xfrm>
          <a:off x="330597" y="5589240"/>
          <a:ext cx="8882063" cy="1111249"/>
        </p:xfrm>
        <a:graphic>
          <a:graphicData uri="http://schemas.openxmlformats.org/drawingml/2006/table">
            <a:tbl>
              <a:tblPr/>
              <a:tblGrid>
                <a:gridCol w="1232153">
                  <a:extLst>
                    <a:ext uri="{9D8B030D-6E8A-4147-A177-3AD203B41FA5}">
                      <a16:colId xmlns:a16="http://schemas.microsoft.com/office/drawing/2014/main" val="20000"/>
                    </a:ext>
                  </a:extLst>
                </a:gridCol>
                <a:gridCol w="1889399">
                  <a:extLst>
                    <a:ext uri="{9D8B030D-6E8A-4147-A177-3AD203B41FA5}">
                      <a16:colId xmlns:a16="http://schemas.microsoft.com/office/drawing/2014/main" val="20001"/>
                    </a:ext>
                  </a:extLst>
                </a:gridCol>
                <a:gridCol w="1224109">
                  <a:extLst>
                    <a:ext uri="{9D8B030D-6E8A-4147-A177-3AD203B41FA5}">
                      <a16:colId xmlns:a16="http://schemas.microsoft.com/office/drawing/2014/main" val="20002"/>
                    </a:ext>
                  </a:extLst>
                </a:gridCol>
                <a:gridCol w="1296115">
                  <a:extLst>
                    <a:ext uri="{9D8B030D-6E8A-4147-A177-3AD203B41FA5}">
                      <a16:colId xmlns:a16="http://schemas.microsoft.com/office/drawing/2014/main" val="20003"/>
                    </a:ext>
                  </a:extLst>
                </a:gridCol>
                <a:gridCol w="3240287">
                  <a:extLst>
                    <a:ext uri="{9D8B030D-6E8A-4147-A177-3AD203B41FA5}">
                      <a16:colId xmlns:a16="http://schemas.microsoft.com/office/drawing/2014/main" val="20004"/>
                    </a:ext>
                  </a:extLst>
                </a:gridCol>
              </a:tblGrid>
              <a:tr h="335579">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Category</a:t>
                      </a:r>
                    </a:p>
                  </a:txBody>
                  <a:tcPr marL="91442" marR="914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Instruction</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Example</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Meaning</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Comments</a:t>
                      </a:r>
                    </a:p>
                  </a:txBody>
                  <a:tcPr marL="91442" marR="914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38783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Unconditional branch</a:t>
                      </a:r>
                    </a:p>
                  </a:txBody>
                  <a:tcPr marL="91442" marR="91442" marT="10813" marB="108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PC+100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procedure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783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 register</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jalr</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100(x5)</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x5+100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procedure return; indirect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5" name="Group 65"/>
          <p:cNvGraphicFramePr>
            <a:graphicFrameLocks noGrp="1"/>
          </p:cNvGraphicFramePr>
          <p:nvPr>
            <p:extLst>
              <p:ext uri="{D42A27DB-BD31-4B8C-83A1-F6EECF244321}">
                <p14:modId xmlns:p14="http://schemas.microsoft.com/office/powerpoint/2010/main" val="43645017"/>
              </p:ext>
            </p:extLst>
          </p:nvPr>
        </p:nvGraphicFramePr>
        <p:xfrm>
          <a:off x="335360" y="2590456"/>
          <a:ext cx="8877300" cy="2998784"/>
        </p:xfrm>
        <a:graphic>
          <a:graphicData uri="http://schemas.openxmlformats.org/drawingml/2006/table">
            <a:tbl>
              <a:tblPr/>
              <a:tblGrid>
                <a:gridCol w="1232129">
                  <a:extLst>
                    <a:ext uri="{9D8B030D-6E8A-4147-A177-3AD203B41FA5}">
                      <a16:colId xmlns:a16="http://schemas.microsoft.com/office/drawing/2014/main" val="20000"/>
                    </a:ext>
                  </a:extLst>
                </a:gridCol>
                <a:gridCol w="1884772">
                  <a:extLst>
                    <a:ext uri="{9D8B030D-6E8A-4147-A177-3AD203B41FA5}">
                      <a16:colId xmlns:a16="http://schemas.microsoft.com/office/drawing/2014/main" val="20001"/>
                    </a:ext>
                  </a:extLst>
                </a:gridCol>
                <a:gridCol w="1224085">
                  <a:extLst>
                    <a:ext uri="{9D8B030D-6E8A-4147-A177-3AD203B41FA5}">
                      <a16:colId xmlns:a16="http://schemas.microsoft.com/office/drawing/2014/main" val="20002"/>
                    </a:ext>
                  </a:extLst>
                </a:gridCol>
                <a:gridCol w="1296090">
                  <a:extLst>
                    <a:ext uri="{9D8B030D-6E8A-4147-A177-3AD203B41FA5}">
                      <a16:colId xmlns:a16="http://schemas.microsoft.com/office/drawing/2014/main" val="20003"/>
                    </a:ext>
                  </a:extLst>
                </a:gridCol>
                <a:gridCol w="3240224">
                  <a:extLst>
                    <a:ext uri="{9D8B030D-6E8A-4147-A177-3AD203B41FA5}">
                      <a16:colId xmlns:a16="http://schemas.microsoft.com/office/drawing/2014/main" val="20004"/>
                    </a:ext>
                  </a:extLst>
                </a:gridCol>
              </a:tblGrid>
              <a:tr h="265460">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Instruction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Example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Meaning</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Comments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20449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1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0449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0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7389">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Conditional branch</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beq</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not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bne</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not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7389">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than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&lt;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bltu</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0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bgeu</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4" name="Group 65"/>
          <p:cNvGraphicFramePr>
            <a:graphicFrameLocks noGrp="1"/>
          </p:cNvGraphicFramePr>
          <p:nvPr>
            <p:extLst>
              <p:ext uri="{D42A27DB-BD31-4B8C-83A1-F6EECF244321}">
                <p14:modId xmlns:p14="http://schemas.microsoft.com/office/powerpoint/2010/main" val="339655485"/>
              </p:ext>
            </p:extLst>
          </p:nvPr>
        </p:nvGraphicFramePr>
        <p:xfrm>
          <a:off x="335360" y="58393"/>
          <a:ext cx="8882061" cy="2824298"/>
        </p:xfrm>
        <a:graphic>
          <a:graphicData uri="http://schemas.openxmlformats.org/drawingml/2006/table">
            <a:tbl>
              <a:tblPr/>
              <a:tblGrid>
                <a:gridCol w="1232153">
                  <a:extLst>
                    <a:ext uri="{9D8B030D-6E8A-4147-A177-3AD203B41FA5}">
                      <a16:colId xmlns:a16="http://schemas.microsoft.com/office/drawing/2014/main" val="20000"/>
                    </a:ext>
                  </a:extLst>
                </a:gridCol>
                <a:gridCol w="1876709">
                  <a:extLst>
                    <a:ext uri="{9D8B030D-6E8A-4147-A177-3AD203B41FA5}">
                      <a16:colId xmlns:a16="http://schemas.microsoft.com/office/drawing/2014/main" val="20001"/>
                    </a:ext>
                  </a:extLst>
                </a:gridCol>
                <a:gridCol w="1225847">
                  <a:extLst>
                    <a:ext uri="{9D8B030D-6E8A-4147-A177-3AD203B41FA5}">
                      <a16:colId xmlns:a16="http://schemas.microsoft.com/office/drawing/2014/main" val="20002"/>
                    </a:ext>
                  </a:extLst>
                </a:gridCol>
                <a:gridCol w="1282997">
                  <a:extLst>
                    <a:ext uri="{9D8B030D-6E8A-4147-A177-3AD203B41FA5}">
                      <a16:colId xmlns:a16="http://schemas.microsoft.com/office/drawing/2014/main" val="20003"/>
                    </a:ext>
                  </a:extLst>
                </a:gridCol>
                <a:gridCol w="3264355">
                  <a:extLst>
                    <a:ext uri="{9D8B030D-6E8A-4147-A177-3AD203B41FA5}">
                      <a16:colId xmlns:a16="http://schemas.microsoft.com/office/drawing/2014/main" val="20004"/>
                    </a:ext>
                  </a:extLst>
                </a:gridCol>
              </a:tblGrid>
              <a:tr h="367516">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Verdana" pitchFamily="34" charset="0"/>
                          <a:ea typeface="楷体_GB2312" pitchFamily="49" charset="-122"/>
                        </a:rPr>
                        <a:t>Instruction</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Example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Verdana" pitchFamily="34" charset="0"/>
                          <a:ea typeface="楷体_GB2312" pitchFamily="49" charset="-122"/>
                        </a:rPr>
                        <a:t>Meaning</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Verdana" pitchFamily="34" charset="0"/>
                          <a:ea typeface="楷体_GB2312" pitchFamily="49" charset="-122"/>
                        </a:rPr>
                        <a:t>Comments</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387311">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mn-lt"/>
                          <a:ea typeface="楷体_GB2312" pitchFamily="49" charset="-122"/>
                        </a:rPr>
                        <a:t>Logical</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3</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AND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918">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11">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4444">
                <a:tc rowSpan="4">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楷体_GB2312" pitchFamily="49" charset="-122"/>
                        </a:rPr>
                        <a:t>Shift</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04444">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immediate</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66772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E3F55C4-C27A-1D3F-5D5C-A4084B1B2A2F}"/>
              </a:ext>
            </a:extLst>
          </p:cNvPr>
          <p:cNvPicPr>
            <a:picLocks noChangeAspect="1"/>
          </p:cNvPicPr>
          <p:nvPr/>
        </p:nvPicPr>
        <p:blipFill>
          <a:blip r:embed="rId2"/>
          <a:stretch>
            <a:fillRect/>
          </a:stretch>
        </p:blipFill>
        <p:spPr>
          <a:xfrm>
            <a:off x="839416" y="332656"/>
            <a:ext cx="3139712" cy="1470787"/>
          </a:xfrm>
          <a:prstGeom prst="rect">
            <a:avLst/>
          </a:prstGeom>
        </p:spPr>
      </p:pic>
      <p:pic>
        <p:nvPicPr>
          <p:cNvPr id="7" name="图片 6">
            <a:extLst>
              <a:ext uri="{FF2B5EF4-FFF2-40B4-BE49-F238E27FC236}">
                <a16:creationId xmlns:a16="http://schemas.microsoft.com/office/drawing/2014/main" id="{7EDDFFFC-185B-8C7A-40DB-80FF069D1DA3}"/>
              </a:ext>
            </a:extLst>
          </p:cNvPr>
          <p:cNvPicPr>
            <a:picLocks noChangeAspect="1"/>
          </p:cNvPicPr>
          <p:nvPr/>
        </p:nvPicPr>
        <p:blipFill>
          <a:blip r:embed="rId3"/>
          <a:stretch>
            <a:fillRect/>
          </a:stretch>
        </p:blipFill>
        <p:spPr>
          <a:xfrm>
            <a:off x="4655840" y="548680"/>
            <a:ext cx="5852667" cy="1135478"/>
          </a:xfrm>
          <a:prstGeom prst="rect">
            <a:avLst/>
          </a:prstGeom>
        </p:spPr>
      </p:pic>
      <p:pic>
        <p:nvPicPr>
          <p:cNvPr id="9" name="图片 8">
            <a:extLst>
              <a:ext uri="{FF2B5EF4-FFF2-40B4-BE49-F238E27FC236}">
                <a16:creationId xmlns:a16="http://schemas.microsoft.com/office/drawing/2014/main" id="{28B0944B-29AB-3673-9DFC-84C6A46EF769}"/>
              </a:ext>
            </a:extLst>
          </p:cNvPr>
          <p:cNvPicPr>
            <a:picLocks noChangeAspect="1"/>
          </p:cNvPicPr>
          <p:nvPr/>
        </p:nvPicPr>
        <p:blipFill>
          <a:blip r:embed="rId4"/>
          <a:stretch>
            <a:fillRect/>
          </a:stretch>
        </p:blipFill>
        <p:spPr>
          <a:xfrm>
            <a:off x="407368" y="1803443"/>
            <a:ext cx="7974614" cy="4868113"/>
          </a:xfrm>
          <a:prstGeom prst="rect">
            <a:avLst/>
          </a:prstGeom>
        </p:spPr>
      </p:pic>
    </p:spTree>
    <p:extLst>
      <p:ext uri="{BB962C8B-B14F-4D97-AF65-F5344CB8AC3E}">
        <p14:creationId xmlns:p14="http://schemas.microsoft.com/office/powerpoint/2010/main" val="204860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D3FEC6E-9C9F-4C78-91E9-ED91CE5AE1EA}"/>
              </a:ext>
            </a:extLst>
          </p:cNvPr>
          <p:cNvPicPr>
            <a:picLocks noChangeAspect="1"/>
          </p:cNvPicPr>
          <p:nvPr/>
        </p:nvPicPr>
        <p:blipFill>
          <a:blip r:embed="rId3"/>
          <a:stretch>
            <a:fillRect/>
          </a:stretch>
        </p:blipFill>
        <p:spPr>
          <a:xfrm>
            <a:off x="-165" y="404664"/>
            <a:ext cx="12192000" cy="3351356"/>
          </a:xfrm>
          <a:prstGeom prst="rect">
            <a:avLst/>
          </a:prstGeom>
        </p:spPr>
      </p:pic>
    </p:spTree>
    <p:extLst>
      <p:ext uri="{BB962C8B-B14F-4D97-AF65-F5344CB8AC3E}">
        <p14:creationId xmlns:p14="http://schemas.microsoft.com/office/powerpoint/2010/main" val="369857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6487" y="260648"/>
            <a:ext cx="11029950" cy="990600"/>
          </a:xfrm>
        </p:spPr>
        <p:txBody>
          <a:bodyPr/>
          <a:lstStyle/>
          <a:p>
            <a:pPr>
              <a:defRPr/>
            </a:pPr>
            <a:r>
              <a:rPr lang="en-US" altLang="zh-CN" dirty="0"/>
              <a:t>R-, I-, S-type instruction format</a:t>
            </a:r>
            <a:endParaRPr lang="zh-CN" altLang="en-US" dirty="0"/>
          </a:p>
        </p:txBody>
      </p:sp>
      <p:sp>
        <p:nvSpPr>
          <p:cNvPr id="9" name="文本框 8">
            <a:extLst>
              <a:ext uri="{FF2B5EF4-FFF2-40B4-BE49-F238E27FC236}">
                <a16:creationId xmlns:a16="http://schemas.microsoft.com/office/drawing/2014/main" id="{2B21BD31-9FDD-4511-837C-503BCB26AB31}"/>
              </a:ext>
            </a:extLst>
          </p:cNvPr>
          <p:cNvSpPr txBox="1"/>
          <p:nvPr/>
        </p:nvSpPr>
        <p:spPr>
          <a:xfrm>
            <a:off x="1409116" y="5417105"/>
            <a:ext cx="9373767" cy="307777"/>
          </a:xfrm>
          <a:prstGeom prst="rect">
            <a:avLst/>
          </a:prstGeom>
          <a:noFill/>
        </p:spPr>
        <p:txBody>
          <a:bodyPr wrap="square">
            <a:spAutoFit/>
          </a:bodyPr>
          <a:lstStyle/>
          <a:p>
            <a:r>
              <a:rPr lang="zh-CN" altLang="en-US" dirty="0">
                <a:latin typeface="Arial" panose="020B0604020202020204" pitchFamily="34" charset="0"/>
              </a:rPr>
              <a:t>有</a:t>
            </a:r>
            <a:r>
              <a:rPr lang="en-US" altLang="zh-CN" dirty="0" err="1">
                <a:latin typeface="Arial" panose="020B0604020202020204" pitchFamily="34" charset="0"/>
              </a:rPr>
              <a:t>addi</a:t>
            </a:r>
            <a:r>
              <a:rPr lang="en-US" altLang="zh-CN" dirty="0">
                <a:latin typeface="Arial" panose="020B0604020202020204" pitchFamily="34" charset="0"/>
              </a:rPr>
              <a:t>, </a:t>
            </a:r>
            <a:r>
              <a:rPr lang="zh-CN" altLang="en-US" dirty="0">
                <a:latin typeface="Arial" panose="020B0604020202020204" pitchFamily="34" charset="0"/>
              </a:rPr>
              <a:t>没有</a:t>
            </a:r>
            <a:r>
              <a:rPr lang="en-US" altLang="zh-CN" dirty="0" err="1">
                <a:latin typeface="Arial" panose="020B0604020202020204" pitchFamily="34" charset="0"/>
              </a:rPr>
              <a:t>subi</a:t>
            </a:r>
            <a:r>
              <a:rPr lang="en-US" altLang="zh-CN" dirty="0">
                <a:latin typeface="Arial" panose="020B0604020202020204" pitchFamily="34" charset="0"/>
              </a:rPr>
              <a:t>, </a:t>
            </a:r>
            <a:r>
              <a:rPr lang="zh-CN" altLang="en-US" dirty="0">
                <a:latin typeface="Arial" panose="020B0604020202020204" pitchFamily="34" charset="0"/>
              </a:rPr>
              <a:t>因为</a:t>
            </a:r>
            <a:r>
              <a:rPr lang="en-US" altLang="zh-CN" dirty="0">
                <a:latin typeface="Arial" panose="020B0604020202020204" pitchFamily="34" charset="0"/>
              </a:rPr>
              <a:t>immediate</a:t>
            </a:r>
            <a:r>
              <a:rPr lang="zh-CN" altLang="en-US" dirty="0">
                <a:latin typeface="Arial" panose="020B0604020202020204" pitchFamily="34" charset="0"/>
              </a:rPr>
              <a:t>字段表示的是二进制补码整数，所以</a:t>
            </a:r>
            <a:r>
              <a:rPr lang="en-US" altLang="zh-CN" dirty="0" err="1">
                <a:latin typeface="Arial" panose="020B0604020202020204" pitchFamily="34" charset="0"/>
              </a:rPr>
              <a:t>addi</a:t>
            </a:r>
            <a:r>
              <a:rPr lang="zh-CN" altLang="en-US" dirty="0">
                <a:latin typeface="Arial" panose="020B0604020202020204" pitchFamily="34" charset="0"/>
              </a:rPr>
              <a:t>可以用来做减法。</a:t>
            </a:r>
          </a:p>
        </p:txBody>
      </p:sp>
      <p:pic>
        <p:nvPicPr>
          <p:cNvPr id="10" name="图片 9">
            <a:extLst>
              <a:ext uri="{FF2B5EF4-FFF2-40B4-BE49-F238E27FC236}">
                <a16:creationId xmlns:a16="http://schemas.microsoft.com/office/drawing/2014/main" id="{32F32C3C-DEBF-44F2-902D-8A1ED1EDE2B4}"/>
              </a:ext>
            </a:extLst>
          </p:cNvPr>
          <p:cNvPicPr>
            <a:picLocks noChangeAspect="1"/>
          </p:cNvPicPr>
          <p:nvPr/>
        </p:nvPicPr>
        <p:blipFill>
          <a:blip r:embed="rId3"/>
          <a:stretch>
            <a:fillRect/>
          </a:stretch>
        </p:blipFill>
        <p:spPr>
          <a:xfrm>
            <a:off x="686487" y="1515130"/>
            <a:ext cx="10681185" cy="3736794"/>
          </a:xfrm>
          <a:prstGeom prst="rect">
            <a:avLst/>
          </a:prstGeom>
        </p:spPr>
      </p:pic>
      <p:sp>
        <p:nvSpPr>
          <p:cNvPr id="13" name="文本框 12">
            <a:extLst>
              <a:ext uri="{FF2B5EF4-FFF2-40B4-BE49-F238E27FC236}">
                <a16:creationId xmlns:a16="http://schemas.microsoft.com/office/drawing/2014/main" id="{49CED3DC-AE44-4D1B-AA5A-FBFE9F63F665}"/>
              </a:ext>
            </a:extLst>
          </p:cNvPr>
          <p:cNvSpPr txBox="1"/>
          <p:nvPr/>
        </p:nvSpPr>
        <p:spPr>
          <a:xfrm>
            <a:off x="2423592" y="6092092"/>
            <a:ext cx="3168352" cy="424732"/>
          </a:xfrm>
          <a:prstGeom prst="rect">
            <a:avLst/>
          </a:prstGeom>
          <a:noFill/>
        </p:spPr>
        <p:txBody>
          <a:bodyPr wrap="square">
            <a:spAutoFit/>
          </a:bodyPr>
          <a:lstStyle/>
          <a:p>
            <a:pPr lvl="1">
              <a:lnSpc>
                <a:spcPct val="90000"/>
              </a:lnSpc>
            </a:pPr>
            <a:r>
              <a:rPr lang="en-US" altLang="zh-CN" sz="2400" b="1" dirty="0" err="1">
                <a:solidFill>
                  <a:srgbClr val="FF0000"/>
                </a:solidFill>
                <a:ea typeface="Arial Unicode MS" panose="020B0604020202020204" pitchFamily="34" charset="-122"/>
                <a:cs typeface="Arial Unicode MS" panose="020B0604020202020204" pitchFamily="34" charset="-122"/>
              </a:rPr>
              <a:t>sd</a:t>
            </a:r>
            <a:r>
              <a:rPr lang="en-US" altLang="zh-CN" sz="2400" b="1" dirty="0">
                <a:solidFill>
                  <a:srgbClr val="FF0000"/>
                </a:solidFill>
                <a:ea typeface="Arial Unicode MS" panose="020B0604020202020204" pitchFamily="34" charset="-122"/>
                <a:cs typeface="Arial Unicode MS" panose="020B0604020202020204" pitchFamily="34" charset="-122"/>
              </a:rPr>
              <a:t> </a:t>
            </a:r>
            <a:r>
              <a:rPr lang="en-US" altLang="zh-CN" sz="2400" dirty="0">
                <a:solidFill>
                  <a:srgbClr val="FF0000"/>
                </a:solidFill>
                <a:ea typeface="Arial Unicode MS" panose="020B0604020202020204" pitchFamily="34" charset="-122"/>
                <a:cs typeface="Arial Unicode MS" panose="020B0604020202020204" pitchFamily="34" charset="-122"/>
              </a:rPr>
              <a:t>rs2</a:t>
            </a:r>
            <a:r>
              <a:rPr lang="en-US" altLang="zh-CN" sz="2400" b="0" dirty="0">
                <a:ea typeface="Arial Unicode MS" panose="020B0604020202020204" pitchFamily="34" charset="-122"/>
                <a:cs typeface="Arial Unicode MS" panose="020B0604020202020204" pitchFamily="34" charset="-122"/>
              </a:rPr>
              <a:t>, </a:t>
            </a:r>
            <a:r>
              <a:rPr lang="en-US" altLang="zh-CN" sz="2400" dirty="0" err="1">
                <a:ea typeface="Arial Unicode MS" panose="020B0604020202020204" pitchFamily="34" charset="-122"/>
                <a:cs typeface="Arial Unicode MS" panose="020B0604020202020204" pitchFamily="34" charset="-122"/>
              </a:rPr>
              <a:t>imm</a:t>
            </a:r>
            <a:r>
              <a:rPr lang="en-US" altLang="zh-CN" sz="2400" b="0" dirty="0">
                <a:ea typeface="Arial Unicode MS" panose="020B0604020202020204" pitchFamily="34" charset="-122"/>
                <a:cs typeface="Arial Unicode MS" panose="020B0604020202020204" pitchFamily="34" charset="-122"/>
              </a:rPr>
              <a:t>(rs1</a:t>
            </a:r>
            <a:r>
              <a:rPr lang="en-US" altLang="zh-CN" sz="2400" dirty="0">
                <a:ea typeface="Arial Unicode MS" panose="020B0604020202020204" pitchFamily="34" charset="-122"/>
                <a:cs typeface="Arial Unicode MS" panose="020B0604020202020204" pitchFamily="34" charset="-122"/>
              </a:rPr>
              <a:t>)</a:t>
            </a:r>
            <a:endParaRPr lang="en-US" altLang="zh-CN" b="0" dirty="0">
              <a:ea typeface="Arial Unicode MS" panose="020B0604020202020204" pitchFamily="34" charset="-122"/>
              <a:cs typeface="Arial Unicode MS" panose="020B0604020202020204" pitchFamily="34" charset="-122"/>
            </a:endParaRPr>
          </a:p>
        </p:txBody>
      </p:sp>
      <p:pic>
        <p:nvPicPr>
          <p:cNvPr id="12" name="图片 11">
            <a:extLst>
              <a:ext uri="{FF2B5EF4-FFF2-40B4-BE49-F238E27FC236}">
                <a16:creationId xmlns:a16="http://schemas.microsoft.com/office/drawing/2014/main" id="{6E7F496A-0CA4-4C8F-BB70-87BA5DA1FC83}"/>
              </a:ext>
            </a:extLst>
          </p:cNvPr>
          <p:cNvPicPr>
            <a:picLocks noChangeAspect="1"/>
          </p:cNvPicPr>
          <p:nvPr/>
        </p:nvPicPr>
        <p:blipFill>
          <a:blip r:embed="rId4"/>
          <a:stretch>
            <a:fillRect/>
          </a:stretch>
        </p:blipFill>
        <p:spPr>
          <a:xfrm>
            <a:off x="5879976" y="5760424"/>
            <a:ext cx="5113207" cy="1088068"/>
          </a:xfrm>
          <a:prstGeom prst="rect">
            <a:avLst/>
          </a:prstGeom>
        </p:spPr>
      </p:pic>
    </p:spTree>
    <p:extLst>
      <p:ext uri="{BB962C8B-B14F-4D97-AF65-F5344CB8AC3E}">
        <p14:creationId xmlns:p14="http://schemas.microsoft.com/office/powerpoint/2010/main" val="94681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7139" name="Group 3"/>
          <p:cNvGraphicFramePr>
            <a:graphicFrameLocks noGrp="1"/>
          </p:cNvGraphicFramePr>
          <p:nvPr>
            <p:extLst>
              <p:ext uri="{D42A27DB-BD31-4B8C-83A1-F6EECF244321}">
                <p14:modId xmlns:p14="http://schemas.microsoft.com/office/powerpoint/2010/main" val="3789139301"/>
              </p:ext>
            </p:extLst>
          </p:nvPr>
        </p:nvGraphicFramePr>
        <p:xfrm>
          <a:off x="839416" y="945764"/>
          <a:ext cx="10080626" cy="2346326"/>
        </p:xfrm>
        <a:graphic>
          <a:graphicData uri="http://schemas.openxmlformats.org/drawingml/2006/table">
            <a:tbl>
              <a:tblPr/>
              <a:tblGrid>
                <a:gridCol w="1432731">
                  <a:extLst>
                    <a:ext uri="{9D8B030D-6E8A-4147-A177-3AD203B41FA5}">
                      <a16:colId xmlns:a16="http://schemas.microsoft.com/office/drawing/2014/main" val="20000"/>
                    </a:ext>
                  </a:extLst>
                </a:gridCol>
                <a:gridCol w="1206273">
                  <a:extLst>
                    <a:ext uri="{9D8B030D-6E8A-4147-A177-3AD203B41FA5}">
                      <a16:colId xmlns:a16="http://schemas.microsoft.com/office/drawing/2014/main" val="20001"/>
                    </a:ext>
                  </a:extLst>
                </a:gridCol>
                <a:gridCol w="541239">
                  <a:extLst>
                    <a:ext uri="{9D8B030D-6E8A-4147-A177-3AD203B41FA5}">
                      <a16:colId xmlns:a16="http://schemas.microsoft.com/office/drawing/2014/main" val="20002"/>
                    </a:ext>
                  </a:extLst>
                </a:gridCol>
                <a:gridCol w="618115">
                  <a:extLst>
                    <a:ext uri="{9D8B030D-6E8A-4147-A177-3AD203B41FA5}">
                      <a16:colId xmlns:a16="http://schemas.microsoft.com/office/drawing/2014/main" val="20003"/>
                    </a:ext>
                  </a:extLst>
                </a:gridCol>
                <a:gridCol w="618115">
                  <a:extLst>
                    <a:ext uri="{9D8B030D-6E8A-4147-A177-3AD203B41FA5}">
                      <a16:colId xmlns:a16="http://schemas.microsoft.com/office/drawing/2014/main" val="20004"/>
                    </a:ext>
                  </a:extLst>
                </a:gridCol>
                <a:gridCol w="618115">
                  <a:extLst>
                    <a:ext uri="{9D8B030D-6E8A-4147-A177-3AD203B41FA5}">
                      <a16:colId xmlns:a16="http://schemas.microsoft.com/office/drawing/2014/main" val="20005"/>
                    </a:ext>
                  </a:extLst>
                </a:gridCol>
                <a:gridCol w="795538">
                  <a:extLst>
                    <a:ext uri="{9D8B030D-6E8A-4147-A177-3AD203B41FA5}">
                      <a16:colId xmlns:a16="http://schemas.microsoft.com/office/drawing/2014/main" val="20006"/>
                    </a:ext>
                  </a:extLst>
                </a:gridCol>
                <a:gridCol w="904281">
                  <a:extLst>
                    <a:ext uri="{9D8B030D-6E8A-4147-A177-3AD203B41FA5}">
                      <a16:colId xmlns:a16="http://schemas.microsoft.com/office/drawing/2014/main" val="20007"/>
                    </a:ext>
                  </a:extLst>
                </a:gridCol>
                <a:gridCol w="3346219">
                  <a:extLst>
                    <a:ext uri="{9D8B030D-6E8A-4147-A177-3AD203B41FA5}">
                      <a16:colId xmlns:a16="http://schemas.microsoft.com/office/drawing/2014/main" val="20008"/>
                    </a:ext>
                  </a:extLst>
                </a:gridCol>
              </a:tblGrid>
              <a:tr h="33533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 </a:t>
                      </a:r>
                    </a:p>
                  </a:txBody>
                  <a:tcPr marL="91427" marR="91427"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Format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6">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Example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Comment</a:t>
                      </a:r>
                    </a:p>
                  </a:txBody>
                  <a:tcPr marL="91427" marR="91427"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75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2"/>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endParaRPr kumimoji="0" lang="zh-CN" altLang="en-US"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x1,x2,1000</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4"/>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35</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5" name="标题 1">
            <a:extLst>
              <a:ext uri="{FF2B5EF4-FFF2-40B4-BE49-F238E27FC236}">
                <a16:creationId xmlns:a16="http://schemas.microsoft.com/office/drawing/2014/main" id="{77939D94-E498-4580-AC1B-16FA325471A5}"/>
              </a:ext>
            </a:extLst>
          </p:cNvPr>
          <p:cNvSpPr txBox="1">
            <a:spLocks/>
          </p:cNvSpPr>
          <p:nvPr/>
        </p:nvSpPr>
        <p:spPr>
          <a:xfrm>
            <a:off x="479376" y="188640"/>
            <a:ext cx="4824536" cy="764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pPr>
            <a:r>
              <a:rPr lang="en-US" altLang="zh-CN" sz="3200" dirty="0"/>
              <a:t>Example </a:t>
            </a:r>
            <a:r>
              <a:rPr lang="en-US" altLang="zh-CN" sz="3200" dirty="0">
                <a:solidFill>
                  <a:srgbClr val="FF0000"/>
                </a:solidFill>
              </a:rPr>
              <a:t>1</a:t>
            </a:r>
            <a:endParaRPr lang="en-US" altLang="zh-CN" sz="1800" dirty="0">
              <a:solidFill>
                <a:srgbClr val="FF0000"/>
              </a:solidFill>
            </a:endParaRPr>
          </a:p>
        </p:txBody>
      </p:sp>
      <p:sp>
        <p:nvSpPr>
          <p:cNvPr id="6" name="标题 1">
            <a:extLst>
              <a:ext uri="{FF2B5EF4-FFF2-40B4-BE49-F238E27FC236}">
                <a16:creationId xmlns:a16="http://schemas.microsoft.com/office/drawing/2014/main" id="{246939E8-DEE9-42E1-9D86-02A89E6F8445}"/>
              </a:ext>
            </a:extLst>
          </p:cNvPr>
          <p:cNvSpPr txBox="1">
            <a:spLocks/>
          </p:cNvSpPr>
          <p:nvPr/>
        </p:nvSpPr>
        <p:spPr>
          <a:xfrm>
            <a:off x="479376" y="3324014"/>
            <a:ext cx="4824536" cy="764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pPr>
            <a:r>
              <a:rPr lang="en-US" altLang="zh-CN" sz="3200" dirty="0"/>
              <a:t>Example </a:t>
            </a:r>
            <a:r>
              <a:rPr lang="en-US" altLang="zh-CN" sz="3200" dirty="0">
                <a:solidFill>
                  <a:srgbClr val="FF0000"/>
                </a:solidFill>
              </a:rPr>
              <a:t>2</a:t>
            </a:r>
            <a:endParaRPr lang="en-US" altLang="zh-CN" sz="1800" dirty="0">
              <a:solidFill>
                <a:srgbClr val="FF0000"/>
              </a:solidFill>
            </a:endParaRPr>
          </a:p>
        </p:txBody>
      </p:sp>
      <p:sp>
        <p:nvSpPr>
          <p:cNvPr id="7" name="Rectangle 2">
            <a:extLst>
              <a:ext uri="{FF2B5EF4-FFF2-40B4-BE49-F238E27FC236}">
                <a16:creationId xmlns:a16="http://schemas.microsoft.com/office/drawing/2014/main" id="{A7011AA3-24A7-42C0-9FB0-D15D0F2B9D8C}"/>
              </a:ext>
            </a:extLst>
          </p:cNvPr>
          <p:cNvSpPr txBox="1">
            <a:spLocks noChangeArrowheads="1"/>
          </p:cNvSpPr>
          <p:nvPr/>
        </p:nvSpPr>
        <p:spPr>
          <a:xfrm>
            <a:off x="695400" y="3761656"/>
            <a:ext cx="9001000" cy="309634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pPr>
            <a:r>
              <a:rPr lang="en-US" altLang="zh-CN" sz="2400"/>
              <a:t>C code:</a:t>
            </a:r>
          </a:p>
          <a:p>
            <a:pPr lvl="1" fontAlgn="auto">
              <a:spcAft>
                <a:spcPts val="0"/>
              </a:spcAft>
              <a:buClrTx/>
              <a:buFont typeface="Wingdings" panose="05000000000000000000" pitchFamily="2" charset="2"/>
              <a:buNone/>
            </a:pPr>
            <a:r>
              <a:rPr lang="en-US" altLang="zh-CN" sz="2000">
                <a:latin typeface="Times New Roman" panose="02020603050405020304" pitchFamily="18" charset="0"/>
              </a:rPr>
              <a:t>       A[30]  =  h + A[30] + 1 ;</a:t>
            </a:r>
            <a:br>
              <a:rPr lang="en-US" altLang="zh-CN" sz="2000">
                <a:latin typeface="Times New Roman" panose="02020603050405020304" pitchFamily="18" charset="0"/>
              </a:rPr>
            </a:br>
            <a:r>
              <a:rPr lang="en-US" altLang="zh-CN" sz="2000">
                <a:latin typeface="Times New Roman" panose="02020603050405020304" pitchFamily="18" charset="0"/>
              </a:rPr>
              <a:t> </a:t>
            </a:r>
            <a:r>
              <a:rPr lang="en-US" altLang="zh-CN" sz="2000"/>
              <a:t>( Assume: h ---- x21        base address of A ---- x10 )</a:t>
            </a:r>
            <a:endParaRPr lang="en-US" altLang="zh-CN" sz="2000">
              <a:latin typeface="Times New Roman" panose="02020603050405020304" pitchFamily="18" charset="0"/>
            </a:endParaRPr>
          </a:p>
          <a:p>
            <a:pPr lvl="1" fontAlgn="auto">
              <a:spcAft>
                <a:spcPts val="0"/>
              </a:spcAft>
              <a:buClrTx/>
            </a:pPr>
            <a:endParaRPr lang="en-US" altLang="zh-CN" sz="2000"/>
          </a:p>
          <a:p>
            <a:pPr fontAlgn="auto">
              <a:spcAft>
                <a:spcPts val="0"/>
              </a:spcAft>
              <a:buClrTx/>
            </a:pPr>
            <a:r>
              <a:rPr lang="en-US" altLang="zh-CN" sz="2400"/>
              <a:t> </a:t>
            </a:r>
            <a:r>
              <a:rPr lang="en-US" altLang="zh-CN" sz="2400">
                <a:solidFill>
                  <a:srgbClr val="0000FF"/>
                </a:solidFill>
              </a:rPr>
              <a:t>RISC-V assembly code:</a:t>
            </a:r>
          </a:p>
          <a:p>
            <a:pPr lvl="1" fontAlgn="auto">
              <a:spcAft>
                <a:spcPts val="0"/>
              </a:spcAft>
              <a:buClrTx/>
              <a:buFont typeface="Wingdings" panose="05000000000000000000" pitchFamily="2" charset="2"/>
              <a:buNone/>
            </a:pPr>
            <a:r>
              <a:rPr lang="en-US" altLang="zh-CN" sz="2000">
                <a:latin typeface="Times New Roman" panose="02020603050405020304" pitchFamily="18" charset="0"/>
              </a:rPr>
              <a:t>       ld     x5, 240(x10)      	// temporary reg x5 gets A[30]</a:t>
            </a:r>
          </a:p>
          <a:p>
            <a:pPr lvl="1" fontAlgn="auto">
              <a:spcAft>
                <a:spcPts val="0"/>
              </a:spcAft>
              <a:buClrTx/>
              <a:buFont typeface="Wingdings" panose="05000000000000000000" pitchFamily="2" charset="2"/>
              <a:buNone/>
            </a:pPr>
            <a:r>
              <a:rPr lang="en-US" altLang="zh-CN" sz="2000">
                <a:latin typeface="Times New Roman" panose="02020603050405020304" pitchFamily="18" charset="0"/>
              </a:rPr>
              <a:t>       add   x5, x21, x5        	// temporary reg x5 gets  h  +  A[30]</a:t>
            </a:r>
          </a:p>
          <a:p>
            <a:pPr lvl="1" fontAlgn="auto">
              <a:spcAft>
                <a:spcPts val="0"/>
              </a:spcAft>
              <a:buClrTx/>
              <a:buFont typeface="Wingdings" panose="05000000000000000000" pitchFamily="2" charset="2"/>
              <a:buNone/>
            </a:pPr>
            <a:r>
              <a:rPr lang="en-US" altLang="zh-CN" sz="2000">
                <a:latin typeface="Times New Roman" panose="02020603050405020304" pitchFamily="18" charset="0"/>
              </a:rPr>
              <a:t>       addi  x5, x5, 1            	// temporary reg x5 gets  h  +  A[30]  +  1</a:t>
            </a:r>
          </a:p>
          <a:p>
            <a:pPr lvl="1" fontAlgn="auto">
              <a:spcAft>
                <a:spcPts val="0"/>
              </a:spcAft>
              <a:buClrTx/>
              <a:buFont typeface="Wingdings" panose="05000000000000000000" pitchFamily="2" charset="2"/>
              <a:buNone/>
            </a:pPr>
            <a:r>
              <a:rPr lang="en-US" altLang="zh-CN" sz="2000">
                <a:latin typeface="Times New Roman" panose="02020603050405020304" pitchFamily="18" charset="0"/>
              </a:rPr>
              <a:t>       sd     x5, 240(x10)     	// stores x5</a:t>
            </a:r>
            <a:r>
              <a:rPr lang="zh-CN" altLang="en-US" sz="2000">
                <a:latin typeface="Times New Roman" panose="02020603050405020304" pitchFamily="18" charset="0"/>
              </a:rPr>
              <a:t> </a:t>
            </a:r>
            <a:r>
              <a:rPr lang="en-US" altLang="zh-CN" sz="2000">
                <a:latin typeface="Times New Roman" panose="02020603050405020304" pitchFamily="18" charset="0"/>
              </a:rPr>
              <a:t>back into A[30]</a:t>
            </a:r>
            <a:endParaRPr lang="en-US" altLang="zh-CN" sz="2000" dirty="0">
              <a:latin typeface="Times New Roman" panose="02020603050405020304" pitchFamily="18" charset="0"/>
            </a:endParaRPr>
          </a:p>
        </p:txBody>
      </p:sp>
    </p:spTree>
    <p:extLst>
      <p:ext uri="{BB962C8B-B14F-4D97-AF65-F5344CB8AC3E}">
        <p14:creationId xmlns:p14="http://schemas.microsoft.com/office/powerpoint/2010/main" val="366035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768098" y="476672"/>
            <a:ext cx="8540750" cy="557213"/>
          </a:xfrm>
          <a:noFill/>
          <a:extLst>
            <a:ext uri="{909E8E84-426E-40DD-AFC4-6F175D3DCCD1}">
              <a14:hiddenFill xmlns:a14="http://schemas.microsoft.com/office/drawing/2010/main">
                <a:solidFill>
                  <a:srgbClr val="FFFFFF"/>
                </a:solidFill>
              </a14:hiddenFill>
            </a:ext>
          </a:extLst>
        </p:spPr>
        <p:txBody>
          <a:bodyPr/>
          <a:lstStyle/>
          <a:p>
            <a:pPr algn="ctr"/>
            <a:r>
              <a:rPr lang="zh-CN" altLang="en-US" sz="2800" b="0" dirty="0">
                <a:effectLst/>
                <a:latin typeface="微软雅黑" panose="020B0503020204020204" pitchFamily="34" charset="-122"/>
                <a:ea typeface="微软雅黑" panose="020B0503020204020204" pitchFamily="34" charset="-122"/>
              </a:rPr>
              <a:t>考试的开头位置会写出来</a:t>
            </a:r>
          </a:p>
        </p:txBody>
      </p:sp>
      <p:graphicFrame>
        <p:nvGraphicFramePr>
          <p:cNvPr id="5" name="表格 4"/>
          <p:cNvGraphicFramePr>
            <a:graphicFrameLocks noGrp="1"/>
          </p:cNvGraphicFramePr>
          <p:nvPr>
            <p:extLst>
              <p:ext uri="{D42A27DB-BD31-4B8C-83A1-F6EECF244321}">
                <p14:modId xmlns:p14="http://schemas.microsoft.com/office/powerpoint/2010/main" val="2004795122"/>
              </p:ext>
            </p:extLst>
          </p:nvPr>
        </p:nvGraphicFramePr>
        <p:xfrm>
          <a:off x="1415480" y="1314430"/>
          <a:ext cx="8928990" cy="4229140"/>
        </p:xfrm>
        <a:graphic>
          <a:graphicData uri="http://schemas.openxmlformats.org/drawingml/2006/table">
            <a:tbl>
              <a:tblPr firstRow="1" bandRow="1">
                <a:tableStyleId>{5C22544A-7EE6-4342-B048-85BDC9FD1C3A}</a:tableStyleId>
              </a:tblPr>
              <a:tblGrid>
                <a:gridCol w="1785798">
                  <a:extLst>
                    <a:ext uri="{9D8B030D-6E8A-4147-A177-3AD203B41FA5}">
                      <a16:colId xmlns:a16="http://schemas.microsoft.com/office/drawing/2014/main" val="20000"/>
                    </a:ext>
                  </a:extLst>
                </a:gridCol>
                <a:gridCol w="1785798">
                  <a:extLst>
                    <a:ext uri="{9D8B030D-6E8A-4147-A177-3AD203B41FA5}">
                      <a16:colId xmlns:a16="http://schemas.microsoft.com/office/drawing/2014/main" val="20001"/>
                    </a:ext>
                  </a:extLst>
                </a:gridCol>
                <a:gridCol w="1785798">
                  <a:extLst>
                    <a:ext uri="{9D8B030D-6E8A-4147-A177-3AD203B41FA5}">
                      <a16:colId xmlns:a16="http://schemas.microsoft.com/office/drawing/2014/main" val="20002"/>
                    </a:ext>
                  </a:extLst>
                </a:gridCol>
                <a:gridCol w="1785798">
                  <a:extLst>
                    <a:ext uri="{9D8B030D-6E8A-4147-A177-3AD203B41FA5}">
                      <a16:colId xmlns:a16="http://schemas.microsoft.com/office/drawing/2014/main" val="20003"/>
                    </a:ext>
                  </a:extLst>
                </a:gridCol>
                <a:gridCol w="1785798">
                  <a:extLst>
                    <a:ext uri="{9D8B030D-6E8A-4147-A177-3AD203B41FA5}">
                      <a16:colId xmlns:a16="http://schemas.microsoft.com/office/drawing/2014/main" val="20004"/>
                    </a:ext>
                  </a:extLst>
                </a:gridCol>
              </a:tblGrid>
              <a:tr h="583330">
                <a:tc>
                  <a:txBody>
                    <a:bodyPr/>
                    <a:lstStyle/>
                    <a:p>
                      <a:pPr algn="ctr"/>
                      <a:r>
                        <a:rPr lang="en-US" altLang="zh-CN" sz="1800" dirty="0"/>
                        <a:t>Format</a:t>
                      </a:r>
                      <a:endParaRPr lang="zh-CN" altLang="en-US" sz="1800" dirty="0"/>
                    </a:p>
                  </a:txBody>
                  <a:tcPr marL="91433" marR="91433" marT="45713" marB="45713"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33" marR="91433" marT="45713" marB="45713" anchor="ctr"/>
                </a:tc>
                <a:tc>
                  <a:txBody>
                    <a:bodyPr/>
                    <a:lstStyle/>
                    <a:p>
                      <a:pPr algn="ctr"/>
                      <a:r>
                        <a:rPr lang="en-US" altLang="zh-CN" sz="1800" dirty="0" err="1"/>
                        <a:t>Opcode</a:t>
                      </a:r>
                      <a:endParaRPr lang="zh-CN" altLang="en-US" sz="1800" dirty="0"/>
                    </a:p>
                  </a:txBody>
                  <a:tcPr marL="91433" marR="91433" marT="45713" marB="45713" anchor="ctr"/>
                </a:tc>
                <a:tc>
                  <a:txBody>
                    <a:bodyPr/>
                    <a:lstStyle/>
                    <a:p>
                      <a:pPr algn="ctr"/>
                      <a:r>
                        <a:rPr lang="en-US" altLang="zh-CN" sz="1800" dirty="0"/>
                        <a:t>Funct3</a:t>
                      </a:r>
                      <a:endParaRPr lang="zh-CN" altLang="en-US" sz="1800" dirty="0"/>
                    </a:p>
                  </a:txBody>
                  <a:tcPr marL="91433" marR="91433" marT="45713" marB="45713" anchor="ctr"/>
                </a:tc>
                <a:tc>
                  <a:txBody>
                    <a:bodyPr/>
                    <a:lstStyle/>
                    <a:p>
                      <a:pPr algn="ctr"/>
                      <a:r>
                        <a:rPr lang="en-US" altLang="zh-CN" sz="1800" dirty="0"/>
                        <a:t>Funct6/7</a:t>
                      </a:r>
                      <a:endParaRPr lang="zh-CN" altLang="en-US" sz="1800" dirty="0"/>
                    </a:p>
                  </a:txBody>
                  <a:tcPr marL="91433" marR="91433" marT="45713" marB="45713" anchor="ctr"/>
                </a:tc>
                <a:extLst>
                  <a:ext uri="{0D108BD9-81ED-4DB2-BD59-A6C34878D82A}">
                    <a16:rowId xmlns:a16="http://schemas.microsoft.com/office/drawing/2014/main" val="10000"/>
                  </a:ext>
                </a:extLst>
              </a:tr>
              <a:tr h="437497">
                <a:tc rowSpan="8">
                  <a:txBody>
                    <a:bodyPr/>
                    <a:lstStyle/>
                    <a:p>
                      <a:pPr algn="ctr"/>
                      <a:r>
                        <a:rPr lang="en-US" altLang="zh-CN" sz="1800" dirty="0"/>
                        <a:t>R-type</a:t>
                      </a:r>
                      <a:endParaRPr lang="zh-CN" altLang="en-US" sz="1800" dirty="0"/>
                    </a:p>
                  </a:txBody>
                  <a:tcPr marL="91433" marR="91433" marT="45713" marB="45713" anchor="ctr"/>
                </a:tc>
                <a:tc>
                  <a:txBody>
                    <a:bodyPr/>
                    <a:lstStyle/>
                    <a:p>
                      <a:pPr algn="ctr"/>
                      <a:r>
                        <a:rPr lang="en-US" altLang="zh-CN" sz="1800" dirty="0"/>
                        <a:t>add</a:t>
                      </a:r>
                      <a:endParaRPr lang="zh-CN" altLang="en-US" sz="1800" dirty="0"/>
                    </a:p>
                  </a:txBody>
                  <a:tcPr marL="91433" marR="91433" marT="45713" marB="45713" anchor="ctr"/>
                </a:tc>
                <a:tc>
                  <a:txBody>
                    <a:bodyPr/>
                    <a:lstStyle/>
                    <a:p>
                      <a:pPr algn="ctr"/>
                      <a:r>
                        <a:rPr lang="en-US" altLang="zh-CN" sz="1800" dirty="0"/>
                        <a:t>0110011</a:t>
                      </a:r>
                      <a:endParaRPr lang="zh-CN" altLang="en-US" sz="1800" dirty="0"/>
                    </a:p>
                  </a:txBody>
                  <a:tcPr marL="91433" marR="91433" marT="45713" marB="45713" anchor="ctr"/>
                </a:tc>
                <a:tc>
                  <a:txBody>
                    <a:bodyPr/>
                    <a:lstStyle/>
                    <a:p>
                      <a:pPr algn="ctr"/>
                      <a:r>
                        <a:rPr lang="en-US" altLang="zh-CN" sz="1800" dirty="0"/>
                        <a:t>000</a:t>
                      </a:r>
                      <a:endParaRPr lang="zh-CN" altLang="en-US" sz="1800" dirty="0"/>
                    </a:p>
                  </a:txBody>
                  <a:tcPr marL="91433" marR="91433" marT="45713" marB="45713" anchor="ctr"/>
                </a:tc>
                <a:tc>
                  <a:txBody>
                    <a:bodyPr/>
                    <a:lstStyle/>
                    <a:p>
                      <a:pPr algn="ct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1"/>
                  </a:ext>
                </a:extLst>
              </a:tr>
              <a:tr h="437497">
                <a:tc vMerge="1">
                  <a:txBody>
                    <a:bodyPr/>
                    <a:lstStyle/>
                    <a:p>
                      <a:pPr algn="ctr"/>
                      <a:endParaRPr lang="zh-CN" altLang="en-US" dirty="0"/>
                    </a:p>
                  </a:txBody>
                  <a:tcPr anchor="ctr"/>
                </a:tc>
                <a:tc>
                  <a:txBody>
                    <a:bodyPr/>
                    <a:lstStyle/>
                    <a:p>
                      <a:pPr algn="ctr"/>
                      <a:r>
                        <a:rPr lang="en-US" altLang="zh-CN" sz="1800" dirty="0"/>
                        <a:t>sub</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000</a:t>
                      </a:r>
                      <a:endParaRPr lang="zh-CN" altLang="en-US" sz="1800" dirty="0"/>
                    </a:p>
                  </a:txBody>
                  <a:tcPr marL="91433" marR="91433" marT="45713" marB="45713" anchor="ctr"/>
                </a:tc>
                <a:tc>
                  <a:txBody>
                    <a:bodyPr/>
                    <a:lstStyle/>
                    <a:p>
                      <a:pPr algn="ctr"/>
                      <a:r>
                        <a:rPr lang="en-US" altLang="zh-CN" sz="1800" dirty="0"/>
                        <a:t>0100000</a:t>
                      </a:r>
                      <a:endParaRPr lang="zh-CN" altLang="en-US" sz="1800" dirty="0"/>
                    </a:p>
                  </a:txBody>
                  <a:tcPr marL="91433" marR="91433" marT="45713" marB="45713" anchor="ctr"/>
                </a:tc>
                <a:extLst>
                  <a:ext uri="{0D108BD9-81ED-4DB2-BD59-A6C34878D82A}">
                    <a16:rowId xmlns:a16="http://schemas.microsoft.com/office/drawing/2014/main" val="10002"/>
                  </a:ext>
                </a:extLst>
              </a:tr>
              <a:tr h="510414">
                <a:tc vMerge="1">
                  <a:txBody>
                    <a:bodyPr/>
                    <a:lstStyle/>
                    <a:p>
                      <a:pPr algn="ctr"/>
                      <a:endParaRPr lang="zh-CN" altLang="en-US" dirty="0"/>
                    </a:p>
                  </a:txBody>
                  <a:tcPr anchor="ctr"/>
                </a:tc>
                <a:tc>
                  <a:txBody>
                    <a:bodyPr/>
                    <a:lstStyle/>
                    <a:p>
                      <a:pPr algn="ctr"/>
                      <a:r>
                        <a:rPr lang="en-US" altLang="zh-CN" sz="1800" dirty="0" err="1"/>
                        <a:t>sll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3"/>
                  </a:ext>
                </a:extLst>
              </a:tr>
              <a:tr h="437497">
                <a:tc vMerge="1">
                  <a:txBody>
                    <a:bodyPr/>
                    <a:lstStyle/>
                    <a:p>
                      <a:pPr algn="ctr"/>
                      <a:endParaRPr lang="zh-CN" altLang="en-US" dirty="0"/>
                    </a:p>
                  </a:txBody>
                  <a:tcPr anchor="ctr"/>
                </a:tc>
                <a:tc>
                  <a:txBody>
                    <a:bodyPr/>
                    <a:lstStyle/>
                    <a:p>
                      <a:pPr algn="ctr"/>
                      <a:r>
                        <a:rPr lang="en-US" altLang="zh-CN" sz="1800" dirty="0" err="1"/>
                        <a:t>xor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4"/>
                  </a:ext>
                </a:extLst>
              </a:tr>
              <a:tr h="437497">
                <a:tc vMerge="1">
                  <a:txBody>
                    <a:bodyPr/>
                    <a:lstStyle/>
                    <a:p>
                      <a:pPr algn="ctr"/>
                      <a:endParaRPr lang="zh-CN" altLang="en-US" dirty="0"/>
                    </a:p>
                  </a:txBody>
                  <a:tcPr anchor="ctr"/>
                </a:tc>
                <a:tc>
                  <a:txBody>
                    <a:bodyPr/>
                    <a:lstStyle/>
                    <a:p>
                      <a:pPr algn="ctr"/>
                      <a:r>
                        <a:rPr lang="en-US" altLang="zh-CN" sz="1800" dirty="0" err="1"/>
                        <a:t>srl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5"/>
                  </a:ext>
                </a:extLst>
              </a:tr>
              <a:tr h="510414">
                <a:tc vMerge="1">
                  <a:txBody>
                    <a:bodyPr/>
                    <a:lstStyle/>
                    <a:p>
                      <a:pPr algn="ctr"/>
                      <a:endParaRPr lang="zh-CN" altLang="en-US" dirty="0"/>
                    </a:p>
                  </a:txBody>
                  <a:tcPr anchor="ctr"/>
                </a:tc>
                <a:tc>
                  <a:txBody>
                    <a:bodyPr/>
                    <a:lstStyle/>
                    <a:p>
                      <a:pPr algn="ctr"/>
                      <a:r>
                        <a:rPr lang="en-US" altLang="zh-CN" sz="1800" dirty="0" err="1"/>
                        <a:t>sra</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6"/>
                  </a:ext>
                </a:extLst>
              </a:tr>
              <a:tr h="437497">
                <a:tc vMerge="1">
                  <a:txBody>
                    <a:bodyPr/>
                    <a:lstStyle/>
                    <a:p>
                      <a:pPr algn="ctr"/>
                      <a:endParaRPr lang="zh-CN" altLang="en-US" dirty="0"/>
                    </a:p>
                  </a:txBody>
                  <a:tcPr anchor="ctr"/>
                </a:tc>
                <a:tc>
                  <a:txBody>
                    <a:bodyPr/>
                    <a:lstStyle/>
                    <a:p>
                      <a:pPr algn="ctr"/>
                      <a:r>
                        <a:rPr lang="en-US" altLang="zh-CN" sz="1800" dirty="0"/>
                        <a:t>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110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7"/>
                  </a:ext>
                </a:extLst>
              </a:tr>
              <a:tr h="437497">
                <a:tc vMerge="1">
                  <a:txBody>
                    <a:bodyPr/>
                    <a:lstStyle/>
                    <a:p>
                      <a:pPr algn="ctr"/>
                      <a:endParaRPr lang="zh-CN" altLang="en-US" dirty="0"/>
                    </a:p>
                  </a:txBody>
                  <a:tcPr anchor="ctr"/>
                </a:tc>
                <a:tc>
                  <a:txBody>
                    <a:bodyPr/>
                    <a:lstStyle/>
                    <a:p>
                      <a:pPr algn="ctr"/>
                      <a:r>
                        <a:rPr lang="en-US" altLang="zh-CN" sz="1800" dirty="0"/>
                        <a:t>and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4065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179344238"/>
              </p:ext>
            </p:extLst>
          </p:nvPr>
        </p:nvGraphicFramePr>
        <p:xfrm>
          <a:off x="1559496" y="188640"/>
          <a:ext cx="9073010" cy="6048669"/>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val="20000"/>
                    </a:ext>
                  </a:extLst>
                </a:gridCol>
                <a:gridCol w="1814602">
                  <a:extLst>
                    <a:ext uri="{9D8B030D-6E8A-4147-A177-3AD203B41FA5}">
                      <a16:colId xmlns:a16="http://schemas.microsoft.com/office/drawing/2014/main" val="20001"/>
                    </a:ext>
                  </a:extLst>
                </a:gridCol>
                <a:gridCol w="1814602">
                  <a:extLst>
                    <a:ext uri="{9D8B030D-6E8A-4147-A177-3AD203B41FA5}">
                      <a16:colId xmlns:a16="http://schemas.microsoft.com/office/drawing/2014/main" val="20002"/>
                    </a:ext>
                  </a:extLst>
                </a:gridCol>
                <a:gridCol w="1814602">
                  <a:extLst>
                    <a:ext uri="{9D8B030D-6E8A-4147-A177-3AD203B41FA5}">
                      <a16:colId xmlns:a16="http://schemas.microsoft.com/office/drawing/2014/main" val="20003"/>
                    </a:ext>
                  </a:extLst>
                </a:gridCol>
                <a:gridCol w="1814602">
                  <a:extLst>
                    <a:ext uri="{9D8B030D-6E8A-4147-A177-3AD203B41FA5}">
                      <a16:colId xmlns:a16="http://schemas.microsoft.com/office/drawing/2014/main" val="20004"/>
                    </a:ext>
                  </a:extLst>
                </a:gridCol>
              </a:tblGrid>
              <a:tr h="444399">
                <a:tc>
                  <a:txBody>
                    <a:bodyPr/>
                    <a:lstStyle/>
                    <a:p>
                      <a:pPr algn="ctr"/>
                      <a:r>
                        <a:rPr lang="en-US" altLang="zh-CN" sz="1800" dirty="0"/>
                        <a:t>Format</a:t>
                      </a:r>
                      <a:endParaRPr lang="zh-CN" altLang="en-US" sz="1800" dirty="0"/>
                    </a:p>
                  </a:txBody>
                  <a:tcPr marL="91433" marR="91433" marT="45718" marB="45718"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33" marR="91433" marT="45718" marB="45718" anchor="ctr"/>
                </a:tc>
                <a:tc>
                  <a:txBody>
                    <a:bodyPr/>
                    <a:lstStyle/>
                    <a:p>
                      <a:pPr algn="ctr"/>
                      <a:r>
                        <a:rPr lang="en-US" altLang="zh-CN" sz="1800" dirty="0" err="1"/>
                        <a:t>Opcode</a:t>
                      </a:r>
                      <a:endParaRPr lang="zh-CN" altLang="en-US" sz="1800" dirty="0"/>
                    </a:p>
                  </a:txBody>
                  <a:tcPr marL="91433" marR="91433" marT="45718" marB="45718" anchor="ctr"/>
                </a:tc>
                <a:tc>
                  <a:txBody>
                    <a:bodyPr/>
                    <a:lstStyle/>
                    <a:p>
                      <a:pPr algn="ctr"/>
                      <a:r>
                        <a:rPr lang="en-US" altLang="zh-CN" sz="1800" dirty="0"/>
                        <a:t>Funct3</a:t>
                      </a:r>
                      <a:endParaRPr lang="zh-CN" altLang="en-US" sz="1800" dirty="0"/>
                    </a:p>
                  </a:txBody>
                  <a:tcPr marL="91433" marR="91433" marT="45718" marB="45718" anchor="ctr"/>
                </a:tc>
                <a:tc>
                  <a:txBody>
                    <a:bodyPr/>
                    <a:lstStyle/>
                    <a:p>
                      <a:pPr algn="ctr"/>
                      <a:r>
                        <a:rPr lang="en-US" altLang="zh-CN" sz="1800" dirty="0"/>
                        <a:t>Funct6/7</a:t>
                      </a:r>
                      <a:endParaRPr lang="zh-CN" altLang="en-US" sz="1800" dirty="0"/>
                    </a:p>
                  </a:txBody>
                  <a:tcPr marL="91433" marR="91433" marT="45718" marB="45718" anchor="ctr"/>
                </a:tc>
                <a:extLst>
                  <a:ext uri="{0D108BD9-81ED-4DB2-BD59-A6C34878D82A}">
                    <a16:rowId xmlns:a16="http://schemas.microsoft.com/office/drawing/2014/main" val="10000"/>
                  </a:ext>
                </a:extLst>
              </a:tr>
              <a:tr h="373618">
                <a:tc rowSpan="1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I-type</a:t>
                      </a:r>
                      <a:endParaRPr lang="zh-CN" altLang="en-US" sz="1800" dirty="0"/>
                    </a:p>
                  </a:txBody>
                  <a:tcPr marL="91433" marR="91433" marT="45718" marB="45718" anchor="ctr"/>
                </a:tc>
                <a:tc>
                  <a:txBody>
                    <a:bodyPr/>
                    <a:lstStyle/>
                    <a:p>
                      <a:pPr algn="ctr"/>
                      <a:r>
                        <a:rPr lang="en-US" altLang="zh-CN" sz="1800" dirty="0"/>
                        <a:t>lb</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1"/>
                  </a:ext>
                </a:extLst>
              </a:tr>
              <a:tr h="373618">
                <a:tc vMerge="1">
                  <a:txBody>
                    <a:bodyPr/>
                    <a:lstStyle/>
                    <a:p>
                      <a:pPr algn="ctr"/>
                      <a:endParaRPr lang="zh-CN" altLang="en-US" dirty="0"/>
                    </a:p>
                  </a:txBody>
                  <a:tcPr anchor="ctr"/>
                </a:tc>
                <a:tc>
                  <a:txBody>
                    <a:bodyPr/>
                    <a:lstStyle/>
                    <a:p>
                      <a:pPr algn="ctr"/>
                      <a:r>
                        <a:rPr lang="en-US" altLang="zh-CN" sz="1800" dirty="0" err="1"/>
                        <a:t>lh</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001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2"/>
                  </a:ext>
                </a:extLst>
              </a:tr>
              <a:tr h="373618">
                <a:tc vMerge="1">
                  <a:txBody>
                    <a:bodyPr/>
                    <a:lstStyle/>
                    <a:p>
                      <a:pPr algn="ctr"/>
                      <a:endParaRPr lang="zh-CN" altLang="en-US" dirty="0"/>
                    </a:p>
                  </a:txBody>
                  <a:tcPr anchor="ctr"/>
                </a:tc>
                <a:tc>
                  <a:txBody>
                    <a:bodyPr/>
                    <a:lstStyle/>
                    <a:p>
                      <a:pPr algn="ctr"/>
                      <a:r>
                        <a:rPr lang="en-US" altLang="zh-CN" sz="1800" dirty="0" err="1"/>
                        <a:t>lw</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3"/>
                  </a:ext>
                </a:extLst>
              </a:tr>
              <a:tr h="373618">
                <a:tc vMerge="1">
                  <a:txBody>
                    <a:bodyPr/>
                    <a:lstStyle/>
                    <a:p>
                      <a:pPr algn="ctr"/>
                      <a:endParaRPr lang="zh-CN" altLang="en-US" dirty="0"/>
                    </a:p>
                  </a:txBody>
                  <a:tcPr anchor="ctr"/>
                </a:tc>
                <a:tc>
                  <a:txBody>
                    <a:bodyPr/>
                    <a:lstStyle/>
                    <a:p>
                      <a:pPr algn="ctr"/>
                      <a:r>
                        <a:rPr lang="en-US" altLang="zh-CN" sz="1800" dirty="0"/>
                        <a:t>ld</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011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4"/>
                  </a:ext>
                </a:extLst>
              </a:tr>
              <a:tr h="373618">
                <a:tc vMerge="1">
                  <a:txBody>
                    <a:bodyPr/>
                    <a:lstStyle/>
                    <a:p>
                      <a:pPr algn="ctr"/>
                      <a:endParaRPr lang="zh-CN" altLang="en-US" dirty="0"/>
                    </a:p>
                  </a:txBody>
                  <a:tcPr anchor="ctr"/>
                </a:tc>
                <a:tc>
                  <a:txBody>
                    <a:bodyPr/>
                    <a:lstStyle/>
                    <a:p>
                      <a:pPr algn="ctr"/>
                      <a:r>
                        <a:rPr lang="en-US" altLang="zh-CN" sz="1800" dirty="0" err="1"/>
                        <a:t>Lb</a:t>
                      </a:r>
                      <a:r>
                        <a:rPr lang="en-US" altLang="zh-CN" sz="1800" b="1" dirty="0" err="1">
                          <a:solidFill>
                            <a:srgbClr val="FF0000"/>
                          </a:solidFill>
                        </a:rPr>
                        <a:t>u</a:t>
                      </a:r>
                      <a:r>
                        <a:rPr lang="en-US" altLang="zh-CN" sz="1800" b="1" dirty="0">
                          <a:solidFill>
                            <a:srgbClr val="FF0000"/>
                          </a:solidFill>
                        </a:rPr>
                        <a:t> </a:t>
                      </a:r>
                      <a:r>
                        <a:rPr lang="zh-CN" altLang="en-US" sz="1800" b="1" dirty="0">
                          <a:solidFill>
                            <a:srgbClr val="FF0000"/>
                          </a:solidFill>
                        </a:rPr>
                        <a:t>无符号数</a:t>
                      </a:r>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5"/>
                  </a:ext>
                </a:extLst>
              </a:tr>
              <a:tr h="373618">
                <a:tc vMerge="1">
                  <a:txBody>
                    <a:bodyPr/>
                    <a:lstStyle/>
                    <a:p>
                      <a:pPr algn="ctr"/>
                      <a:endParaRPr lang="zh-CN" altLang="en-US" dirty="0"/>
                    </a:p>
                  </a:txBody>
                  <a:tcPr anchor="ctr"/>
                </a:tc>
                <a:tc>
                  <a:txBody>
                    <a:bodyPr/>
                    <a:lstStyle/>
                    <a:p>
                      <a:pPr algn="ctr"/>
                      <a:r>
                        <a:rPr lang="en-US" altLang="zh-CN" sz="1800" dirty="0" err="1"/>
                        <a:t>lhu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6"/>
                  </a:ext>
                </a:extLst>
              </a:tr>
              <a:tr h="373618">
                <a:tc vMerge="1">
                  <a:txBody>
                    <a:bodyPr/>
                    <a:lstStyle/>
                    <a:p>
                      <a:pPr algn="ctr"/>
                      <a:endParaRPr lang="zh-CN" altLang="en-US" dirty="0"/>
                    </a:p>
                  </a:txBody>
                  <a:tcPr anchor="ctr"/>
                </a:tc>
                <a:tc>
                  <a:txBody>
                    <a:bodyPr/>
                    <a:lstStyle/>
                    <a:p>
                      <a:pPr algn="ctr"/>
                      <a:r>
                        <a:rPr lang="en-US" altLang="zh-CN" sz="1800" dirty="0" err="1"/>
                        <a:t>lwu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7"/>
                  </a:ext>
                </a:extLst>
              </a:tr>
              <a:tr h="373618">
                <a:tc vMerge="1">
                  <a:txBody>
                    <a:bodyPr/>
                    <a:lstStyle/>
                    <a:p>
                      <a:pPr algn="ctr"/>
                      <a:endParaRPr lang="zh-CN" altLang="en-US" dirty="0"/>
                    </a:p>
                  </a:txBody>
                  <a:tcPr anchor="ctr"/>
                </a:tc>
                <a:tc>
                  <a:txBody>
                    <a:bodyPr/>
                    <a:lstStyle/>
                    <a:p>
                      <a:pPr algn="ctr"/>
                      <a:r>
                        <a:rPr lang="en-US" altLang="zh-CN" sz="1800" dirty="0" err="1"/>
                        <a:t>addi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8"/>
                  </a:ext>
                </a:extLst>
              </a:tr>
              <a:tr h="373618">
                <a:tc vMerge="1">
                  <a:txBody>
                    <a:bodyPr/>
                    <a:lstStyle/>
                    <a:p>
                      <a:pPr algn="ctr"/>
                      <a:endParaRPr lang="zh-CN" altLang="en-US" dirty="0"/>
                    </a:p>
                  </a:txBody>
                  <a:tcPr anchor="ctr"/>
                </a:tc>
                <a:tc>
                  <a:txBody>
                    <a:bodyPr/>
                    <a:lstStyle/>
                    <a:p>
                      <a:pPr algn="ctr"/>
                      <a:r>
                        <a:rPr lang="en-US" altLang="zh-CN" sz="1800" dirty="0" err="1"/>
                        <a:t>slli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001</a:t>
                      </a:r>
                      <a:endParaRPr lang="zh-CN" altLang="en-US" sz="1800" dirty="0"/>
                    </a:p>
                  </a:txBody>
                  <a:tcPr marL="91433" marR="91433" marT="45718" marB="45718" anchor="ctr"/>
                </a:tc>
                <a:tc>
                  <a:txBody>
                    <a:bodyPr/>
                    <a:lstStyle/>
                    <a:p>
                      <a:pPr algn="ctr"/>
                      <a:r>
                        <a:rPr lang="en-US" altLang="zh-CN" sz="1800" dirty="0"/>
                        <a:t>000000</a:t>
                      </a:r>
                      <a:endParaRPr lang="zh-CN" altLang="en-US" sz="1800" dirty="0"/>
                    </a:p>
                  </a:txBody>
                  <a:tcPr marL="91433" marR="91433" marT="45718" marB="45718" anchor="ctr"/>
                </a:tc>
                <a:extLst>
                  <a:ext uri="{0D108BD9-81ED-4DB2-BD59-A6C34878D82A}">
                    <a16:rowId xmlns:a16="http://schemas.microsoft.com/office/drawing/2014/main" val="10009"/>
                  </a:ext>
                </a:extLst>
              </a:tr>
              <a:tr h="373618">
                <a:tc vMerge="1">
                  <a:txBody>
                    <a:bodyPr/>
                    <a:lstStyle/>
                    <a:p>
                      <a:pPr algn="ctr"/>
                      <a:endParaRPr lang="zh-CN" altLang="en-US" dirty="0"/>
                    </a:p>
                  </a:txBody>
                  <a:tcPr anchor="ctr"/>
                </a:tc>
                <a:tc>
                  <a:txBody>
                    <a:bodyPr/>
                    <a:lstStyle/>
                    <a:p>
                      <a:pPr algn="ctr"/>
                      <a:r>
                        <a:rPr lang="en-US" altLang="zh-CN" sz="1800" dirty="0" err="1"/>
                        <a:t>xori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0"/>
                  </a:ext>
                </a:extLst>
              </a:tr>
              <a:tr h="373618">
                <a:tc vMerge="1">
                  <a:txBody>
                    <a:bodyPr/>
                    <a:lstStyle/>
                    <a:p>
                      <a:pPr algn="ctr"/>
                      <a:endParaRPr lang="zh-CN" altLang="en-US" dirty="0"/>
                    </a:p>
                  </a:txBody>
                  <a:tcPr anchor="ctr"/>
                </a:tc>
                <a:tc>
                  <a:txBody>
                    <a:bodyPr/>
                    <a:lstStyle/>
                    <a:p>
                      <a:pPr algn="ctr"/>
                      <a:r>
                        <a:rPr lang="en-US" altLang="zh-CN" sz="1800" dirty="0" err="1"/>
                        <a:t>srli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a:t>000000</a:t>
                      </a:r>
                      <a:endParaRPr lang="zh-CN" altLang="en-US" sz="1800" dirty="0"/>
                    </a:p>
                  </a:txBody>
                  <a:tcPr marL="91433" marR="91433" marT="45718" marB="45718" anchor="ctr"/>
                </a:tc>
                <a:extLst>
                  <a:ext uri="{0D108BD9-81ED-4DB2-BD59-A6C34878D82A}">
                    <a16:rowId xmlns:a16="http://schemas.microsoft.com/office/drawing/2014/main" val="10011"/>
                  </a:ext>
                </a:extLst>
              </a:tr>
              <a:tr h="373618">
                <a:tc vMerge="1">
                  <a:txBody>
                    <a:bodyPr/>
                    <a:lstStyle/>
                    <a:p>
                      <a:pPr algn="ctr"/>
                      <a:endParaRPr lang="zh-CN" altLang="en-US" dirty="0"/>
                    </a:p>
                  </a:txBody>
                  <a:tcPr anchor="ctr"/>
                </a:tc>
                <a:tc>
                  <a:txBody>
                    <a:bodyPr/>
                    <a:lstStyle/>
                    <a:p>
                      <a:pPr algn="ctr"/>
                      <a:r>
                        <a:rPr lang="en-US" altLang="zh-CN" sz="1800" dirty="0" err="1"/>
                        <a:t>srai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a:t>010000</a:t>
                      </a:r>
                      <a:endParaRPr lang="zh-CN" altLang="en-US" sz="1800" dirty="0"/>
                    </a:p>
                  </a:txBody>
                  <a:tcPr marL="91433" marR="91433" marT="45718" marB="45718" anchor="ctr"/>
                </a:tc>
                <a:extLst>
                  <a:ext uri="{0D108BD9-81ED-4DB2-BD59-A6C34878D82A}">
                    <a16:rowId xmlns:a16="http://schemas.microsoft.com/office/drawing/2014/main" val="10012"/>
                  </a:ext>
                </a:extLst>
              </a:tr>
              <a:tr h="373618">
                <a:tc vMerge="1">
                  <a:txBody>
                    <a:bodyPr/>
                    <a:lstStyle/>
                    <a:p>
                      <a:pPr algn="ctr"/>
                      <a:endParaRPr lang="zh-CN" altLang="en-US" dirty="0"/>
                    </a:p>
                  </a:txBody>
                  <a:tcPr anchor="ctr"/>
                </a:tc>
                <a:tc>
                  <a:txBody>
                    <a:bodyPr/>
                    <a:lstStyle/>
                    <a:p>
                      <a:pPr algn="ctr"/>
                      <a:r>
                        <a:rPr lang="en-US" altLang="zh-CN" sz="1800" dirty="0" err="1"/>
                        <a:t>ori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3"/>
                  </a:ext>
                </a:extLst>
              </a:tr>
              <a:tr h="373618">
                <a:tc vMerge="1">
                  <a:txBody>
                    <a:bodyPr/>
                    <a:lstStyle/>
                    <a:p>
                      <a:pPr algn="ctr"/>
                      <a:endParaRPr lang="zh-CN" altLang="en-US" dirty="0"/>
                    </a:p>
                  </a:txBody>
                  <a:tcPr anchor="ctr"/>
                </a:tc>
                <a:tc>
                  <a:txBody>
                    <a:bodyPr/>
                    <a:lstStyle/>
                    <a:p>
                      <a:pPr algn="ctr"/>
                      <a:r>
                        <a:rPr lang="en-US" altLang="zh-CN" sz="1800" dirty="0" err="1"/>
                        <a:t>andi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111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4"/>
                  </a:ext>
                </a:extLst>
              </a:tr>
              <a:tr h="373618">
                <a:tc vMerge="1">
                  <a:txBody>
                    <a:bodyPr/>
                    <a:lstStyle/>
                    <a:p>
                      <a:pPr algn="ctr"/>
                      <a:endParaRPr lang="zh-CN" altLang="en-US" dirty="0"/>
                    </a:p>
                  </a:txBody>
                  <a:tcPr anchor="ctr"/>
                </a:tc>
                <a:tc>
                  <a:txBody>
                    <a:bodyPr/>
                    <a:lstStyle/>
                    <a:p>
                      <a:pPr algn="ctr"/>
                      <a:r>
                        <a:rPr lang="en-US" altLang="zh-CN" sz="1800" dirty="0" err="1"/>
                        <a:t>jalr</a:t>
                      </a:r>
                      <a:endParaRPr lang="zh-CN" altLang="en-US" sz="1800" dirty="0"/>
                    </a:p>
                  </a:txBody>
                  <a:tcPr marL="91433" marR="91433" marT="45718" marB="45718" anchor="ctr"/>
                </a:tc>
                <a:tc>
                  <a:txBody>
                    <a:bodyPr/>
                    <a:lstStyle/>
                    <a:p>
                      <a:pPr algn="ctr"/>
                      <a:r>
                        <a:rPr lang="en-US" altLang="zh-CN" sz="1800" dirty="0"/>
                        <a:t>1100111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961597292"/>
      </p:ext>
    </p:extLst>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CDESIGNL</Template>
  <TotalTime>12412</TotalTime>
  <Words>5113</Words>
  <Application>Microsoft Office PowerPoint</Application>
  <PresentationFormat>宽屏</PresentationFormat>
  <Paragraphs>916</Paragraphs>
  <Slides>40</Slides>
  <Notes>33</Notes>
  <HiddenSlides>0</HiddenSlides>
  <MMClips>0</MMClips>
  <ScaleCrop>false</ScaleCrop>
  <HeadingPairs>
    <vt:vector size="6" baseType="variant">
      <vt:variant>
        <vt:lpstr>已用的字体</vt:lpstr>
      </vt:variant>
      <vt:variant>
        <vt:i4>12</vt:i4>
      </vt:variant>
      <vt:variant>
        <vt:lpstr>主题</vt:lpstr>
      </vt:variant>
      <vt:variant>
        <vt:i4>10</vt:i4>
      </vt:variant>
      <vt:variant>
        <vt:lpstr>幻灯片标题</vt:lpstr>
      </vt:variant>
      <vt:variant>
        <vt:i4>40</vt:i4>
      </vt:variant>
    </vt:vector>
  </HeadingPairs>
  <TitlesOfParts>
    <vt:vector size="62" baseType="lpstr">
      <vt:lpstr>Arial Unicode MS</vt:lpstr>
      <vt:lpstr>等线</vt:lpstr>
      <vt:lpstr>等线 Light</vt:lpstr>
      <vt:lpstr>微软雅黑</vt:lpstr>
      <vt:lpstr>Arial</vt:lpstr>
      <vt:lpstr>Cambria Math</vt:lpstr>
      <vt:lpstr>Impact</vt:lpstr>
      <vt:lpstr>Lucida Console</vt:lpstr>
      <vt:lpstr>Tahoma</vt:lpstr>
      <vt:lpstr>Times New Roman</vt:lpstr>
      <vt:lpstr>Verdana</vt:lpstr>
      <vt:lpstr>Wingdings</vt:lpstr>
      <vt:lpstr>自定义设计方案</vt:lpstr>
      <vt:lpstr>母版2</vt:lpstr>
      <vt:lpstr>Default Design</vt:lpstr>
      <vt:lpstr>诗情画意</vt:lpstr>
      <vt:lpstr>1_Default Design</vt:lpstr>
      <vt:lpstr>2_Default Design</vt:lpstr>
      <vt:lpstr>1_自定义设计方案</vt:lpstr>
      <vt:lpstr>1_母版2</vt:lpstr>
      <vt:lpstr>3_Default Design</vt:lpstr>
      <vt:lpstr>Office 主题​​</vt:lpstr>
      <vt:lpstr>Chapter  2 Instructions指令 </vt:lpstr>
      <vt:lpstr>1  Summary</vt:lpstr>
      <vt:lpstr>PowerPoint 演示文稿</vt:lpstr>
      <vt:lpstr>PowerPoint 演示文稿</vt:lpstr>
      <vt:lpstr>PowerPoint 演示文稿</vt:lpstr>
      <vt:lpstr>R-, I-, S-type instruction format</vt:lpstr>
      <vt:lpstr>PowerPoint 演示文稿</vt:lpstr>
      <vt:lpstr>考试的开头位置会写出来</vt:lpstr>
      <vt:lpstr>PowerPoint 演示文稿</vt:lpstr>
      <vt:lpstr>PowerPoint 演示文稿</vt:lpstr>
      <vt:lpstr>PowerPoint 演示文稿</vt:lpstr>
      <vt:lpstr>PowerPoint 演示文稿</vt:lpstr>
      <vt:lpstr>Endianness/byte order</vt:lpstr>
      <vt:lpstr>Memory Alignment（要整数倍放）</vt:lpstr>
      <vt:lpstr>PowerPoint 演示文稿</vt:lpstr>
      <vt:lpstr>将有符号数当作无符号数处理，给我们提供了一种低成本的方式检查是否0&lt;=x&lt;y，常用于检查数组下标是否越界。 无符号数比较x&lt;y，在检测x&lt;y的同时，也检测了x是否为负数。</vt:lpstr>
      <vt:lpstr>PowerPoint 演示文稿</vt:lpstr>
      <vt:lpstr>寻址</vt:lpstr>
      <vt:lpstr>Case/Switch</vt:lpstr>
      <vt:lpstr>PowerPoint 演示文稿</vt:lpstr>
      <vt:lpstr>PowerPoint 演示文稿</vt:lpstr>
      <vt:lpstr>2  Translation using Register</vt:lpstr>
      <vt:lpstr>Using More Registers</vt:lpstr>
      <vt:lpstr>函数</vt:lpstr>
      <vt:lpstr>PowerPoint 演示文稿</vt:lpstr>
      <vt:lpstr>递归</vt:lpstr>
      <vt:lpstr>Nested Procedure</vt:lpstr>
      <vt:lpstr>PowerPoint 演示文稿</vt:lpstr>
      <vt:lpstr>RISC-V register conventions</vt:lpstr>
      <vt:lpstr>例题</vt:lpstr>
      <vt:lpstr>String Copy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Language of the Machine</dc:title>
  <dc:creator>sqs</dc:creator>
  <cp:lastModifiedBy>炜 周</cp:lastModifiedBy>
  <cp:revision>1292</cp:revision>
  <dcterms:created xsi:type="dcterms:W3CDTF">2003-07-12T07:22:17Z</dcterms:created>
  <dcterms:modified xsi:type="dcterms:W3CDTF">2024-06-20T14:59:13Z</dcterms:modified>
</cp:coreProperties>
</file>