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87" r:id="rId3"/>
    <p:sldMasterId id="2147483699" r:id="rId4"/>
    <p:sldMasterId id="2147483713" r:id="rId5"/>
    <p:sldMasterId id="2147483743" r:id="rId6"/>
    <p:sldMasterId id="2147483757" r:id="rId7"/>
  </p:sldMasterIdLst>
  <p:notesMasterIdLst>
    <p:notesMasterId r:id="rId57"/>
  </p:notesMasterIdLst>
  <p:sldIdLst>
    <p:sldId id="325" r:id="rId8"/>
    <p:sldId id="349" r:id="rId9"/>
    <p:sldId id="350" r:id="rId10"/>
    <p:sldId id="359" r:id="rId11"/>
    <p:sldId id="381" r:id="rId12"/>
    <p:sldId id="371" r:id="rId13"/>
    <p:sldId id="554" r:id="rId14"/>
    <p:sldId id="383" r:id="rId15"/>
    <p:sldId id="364" r:id="rId16"/>
    <p:sldId id="541" r:id="rId17"/>
    <p:sldId id="542" r:id="rId18"/>
    <p:sldId id="544" r:id="rId19"/>
    <p:sldId id="386" r:id="rId20"/>
    <p:sldId id="387" r:id="rId21"/>
    <p:sldId id="555" r:id="rId22"/>
    <p:sldId id="556" r:id="rId23"/>
    <p:sldId id="543" r:id="rId24"/>
    <p:sldId id="421" r:id="rId25"/>
    <p:sldId id="423" r:id="rId26"/>
    <p:sldId id="425" r:id="rId27"/>
    <p:sldId id="426" r:id="rId28"/>
    <p:sldId id="427" r:id="rId29"/>
    <p:sldId id="557" r:id="rId30"/>
    <p:sldId id="428" r:id="rId31"/>
    <p:sldId id="559" r:id="rId32"/>
    <p:sldId id="558" r:id="rId33"/>
    <p:sldId id="391" r:id="rId34"/>
    <p:sldId id="563" r:id="rId35"/>
    <p:sldId id="395" r:id="rId36"/>
    <p:sldId id="433" r:id="rId37"/>
    <p:sldId id="561" r:id="rId38"/>
    <p:sldId id="447" r:id="rId39"/>
    <p:sldId id="451" r:id="rId40"/>
    <p:sldId id="547" r:id="rId41"/>
    <p:sldId id="457" r:id="rId42"/>
    <p:sldId id="461" r:id="rId43"/>
    <p:sldId id="467" r:id="rId44"/>
    <p:sldId id="468" r:id="rId45"/>
    <p:sldId id="469" r:id="rId46"/>
    <p:sldId id="550" r:id="rId47"/>
    <p:sldId id="560" r:id="rId48"/>
    <p:sldId id="397" r:id="rId49"/>
    <p:sldId id="400" r:id="rId50"/>
    <p:sldId id="399" r:id="rId51"/>
    <p:sldId id="401" r:id="rId52"/>
    <p:sldId id="409" r:id="rId53"/>
    <p:sldId id="411" r:id="rId54"/>
    <p:sldId id="412" r:id="rId55"/>
    <p:sldId id="437" r:id="rId56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B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88213" autoAdjust="0"/>
  </p:normalViewPr>
  <p:slideViewPr>
    <p:cSldViewPr>
      <p:cViewPr varScale="1">
        <p:scale>
          <a:sx n="76" d="100"/>
          <a:sy n="76" d="100"/>
        </p:scale>
        <p:origin x="1018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tableStyles" Target="tableStyles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viewProps" Target="view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AB8B38B-C517-4393-8D39-6568181C4561}" type="datetimeFigureOut">
              <a:rPr lang="zh-CN" altLang="en-US" smtClean="0"/>
              <a:pPr/>
              <a:t>2024/5/30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4EC1BCD-E9B8-49D2-BA8D-B39AF32270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15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>
                <a:latin typeface="Arial" pitchFamily="34" charset="0"/>
              </a:rPr>
              <a:t>1.1    Introduction</a:t>
            </a:r>
          </a:p>
        </p:txBody>
      </p:sp>
      <p:sp>
        <p:nvSpPr>
          <p:cNvPr id="1157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7131F48-EDC6-4166-82D1-7462B453614C}" type="slidenum">
              <a:rPr lang="en-US" altLang="zh-CN" smtClean="0">
                <a:latin typeface="Arial" pitchFamily="34" charset="0"/>
              </a:rPr>
              <a:pPr/>
              <a:t>1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157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1571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重点</a:t>
            </a:r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22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968F1E-2E02-43C5-9758-A1716284A490}" type="datetime3">
              <a:rPr lang="en-AU" altLang="zh-CN" sz="1300" smtClean="0">
                <a:latin typeface="Times New Roman" panose="02020603050405020304" pitchFamily="18" charset="0"/>
              </a:rPr>
              <a:pPr/>
              <a:t>30 May, 2024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53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53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3C07DA-D080-4F64-A758-FC2B5D06C23D}" type="slidenum">
              <a:rPr lang="en-AU" altLang="zh-CN" sz="1300" smtClean="0">
                <a:latin typeface="Times New Roman" panose="02020603050405020304" pitchFamily="18" charset="0"/>
              </a:rPr>
              <a:pPr/>
              <a:t>20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53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68573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8F6420-731D-49FD-A944-C522F6C9B5FA}" type="datetime3">
              <a:rPr lang="en-AU" altLang="zh-CN" sz="1300" smtClean="0">
                <a:latin typeface="Times New Roman" panose="02020603050405020304" pitchFamily="18" charset="0"/>
              </a:rPr>
              <a:pPr/>
              <a:t>30 May, 2024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556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556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E6E465-64DF-4E7A-AE76-5E7D4BA320BC}" type="slidenum">
              <a:rPr lang="en-AU" altLang="zh-CN" sz="1300" smtClean="0">
                <a:latin typeface="Times New Roman" panose="02020603050405020304" pitchFamily="18" charset="0"/>
              </a:rPr>
              <a:pPr/>
              <a:t>21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55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17948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BBC005-B2E0-4342-88AD-A2A06641CC2D}" type="datetime3">
              <a:rPr lang="en-AU" altLang="zh-CN" sz="1300" smtClean="0">
                <a:latin typeface="Times New Roman" panose="02020603050405020304" pitchFamily="18" charset="0"/>
              </a:rPr>
              <a:pPr/>
              <a:t>30 May, 2024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115931-31B8-488F-8F0A-A25F54906549}" type="slidenum">
              <a:rPr lang="en-AU" altLang="zh-CN" sz="1300" smtClean="0">
                <a:latin typeface="Times New Roman" panose="02020603050405020304" pitchFamily="18" charset="0"/>
              </a:rPr>
              <a:pPr/>
              <a:t>24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88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08911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B3875F-8F65-4BD8-B5BF-DD2A71120513}" type="datetime3">
              <a:rPr lang="en-AU" altLang="zh-CN" sz="1300" smtClean="0">
                <a:latin typeface="Times New Roman" panose="02020603050405020304" pitchFamily="18" charset="0"/>
              </a:rPr>
              <a:pPr/>
              <a:t>30 May, 2024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72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72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642329-60A9-42BB-8095-4088B1499C87}" type="slidenum">
              <a:rPr lang="en-AU" altLang="zh-CN" sz="1300" smtClean="0">
                <a:latin typeface="Times New Roman" panose="02020603050405020304" pitchFamily="18" charset="0"/>
              </a:rPr>
              <a:pPr/>
              <a:t>35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72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56332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E806D2-56B9-4B24-B19F-C6022679423D}" type="datetime3">
              <a:rPr lang="en-AU" altLang="zh-CN" sz="1300" smtClean="0">
                <a:latin typeface="Times New Roman" panose="02020603050405020304" pitchFamily="18" charset="0"/>
              </a:rPr>
              <a:pPr/>
              <a:t>30 May, 2024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80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0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F619E6-FBA7-4ECD-91A5-332E18F83678}" type="slidenum">
              <a:rPr lang="en-AU" altLang="zh-CN" sz="1300" smtClean="0">
                <a:latin typeface="Times New Roman" panose="02020603050405020304" pitchFamily="18" charset="0"/>
              </a:rPr>
              <a:pPr/>
              <a:t>37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80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49903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0F0662-04BC-43D8-B101-E10A96CD8E59}" type="datetime3">
              <a:rPr lang="en-AU" altLang="zh-CN" sz="1300" smtClean="0">
                <a:latin typeface="Times New Roman" panose="02020603050405020304" pitchFamily="18" charset="0"/>
              </a:rPr>
              <a:pPr/>
              <a:t>30 May, 2024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82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2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5DCF57-82A3-4B1F-A94B-5F4DD07DF1C7}" type="slidenum">
              <a:rPr lang="en-AU" altLang="zh-CN" sz="1300" smtClean="0">
                <a:latin typeface="Times New Roman" panose="02020603050405020304" pitchFamily="18" charset="0"/>
              </a:rPr>
              <a:pPr/>
              <a:t>38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82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34702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72418A-2F36-42CF-9B0C-D5D08B3D4C6A}" type="datetime3">
              <a:rPr lang="en-AU" altLang="zh-CN" sz="1300" smtClean="0">
                <a:latin typeface="Times New Roman" panose="02020603050405020304" pitchFamily="18" charset="0"/>
              </a:rPr>
              <a:pPr/>
              <a:t>30 May, 2024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84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4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41A03D-15B4-42B6-843D-6C6F7EF1797C}" type="slidenum">
              <a:rPr lang="en-AU" altLang="zh-CN" sz="1300" smtClean="0">
                <a:latin typeface="Times New Roman" panose="02020603050405020304" pitchFamily="18" charset="0"/>
              </a:rPr>
              <a:pPr/>
              <a:t>39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84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5387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单周期 </a:t>
            </a:r>
            <a:r>
              <a:rPr lang="en-US" altLang="zh-CN" dirty="0"/>
              <a:t>CPI=1 ,clock =5</a:t>
            </a:r>
          </a:p>
          <a:p>
            <a:r>
              <a:rPr lang="zh-CN" altLang="en-US" dirty="0"/>
              <a:t>流水线 </a:t>
            </a:r>
            <a:r>
              <a:rPr lang="en-US" altLang="zh-CN" dirty="0"/>
              <a:t>CPI=1, clock =1</a:t>
            </a:r>
          </a:p>
          <a:p>
            <a:r>
              <a:rPr lang="zh-CN" altLang="en-US" dirty="0"/>
              <a:t>流水线，理想的速度为阶段数分之一</a:t>
            </a:r>
            <a:endParaRPr lang="en-US" altLang="zh-CN" dirty="0"/>
          </a:p>
          <a:p>
            <a:r>
              <a:rPr lang="zh-CN" altLang="en-US" dirty="0"/>
              <a:t>但是有了</a:t>
            </a:r>
            <a:r>
              <a:rPr lang="en-US" altLang="zh-CN" dirty="0"/>
              <a:t>stall</a:t>
            </a:r>
            <a:r>
              <a:rPr lang="zh-CN" altLang="en-US" dirty="0"/>
              <a:t>之后</a:t>
            </a:r>
            <a:r>
              <a:rPr lang="en-US" altLang="zh-CN" dirty="0"/>
              <a:t>CPI</a:t>
            </a:r>
            <a:r>
              <a:rPr lang="zh-CN" altLang="en-US" dirty="0"/>
              <a:t>变大了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1BCD-E9B8-49D2-BA8D-B39AF3227035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66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1BCD-E9B8-49D2-BA8D-B39AF3227035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232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1BCD-E9B8-49D2-BA8D-B39AF3227035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953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单周期是整个流程比如</a:t>
            </a:r>
            <a:r>
              <a:rPr lang="en-US" altLang="zh-CN" dirty="0"/>
              <a:t>800ps</a:t>
            </a:r>
            <a:r>
              <a:rPr lang="zh-CN" altLang="en-US" dirty="0"/>
              <a:t>，流水线的</a:t>
            </a:r>
            <a:r>
              <a:rPr lang="en-US" altLang="zh-CN" dirty="0"/>
              <a:t>cycle</a:t>
            </a:r>
            <a:r>
              <a:rPr lang="zh-CN" altLang="en-US" dirty="0"/>
              <a:t>是一个</a:t>
            </a:r>
            <a:r>
              <a:rPr lang="en-US" altLang="zh-CN" dirty="0"/>
              <a:t>stage</a:t>
            </a:r>
            <a:r>
              <a:rPr lang="zh-CN" altLang="en-US" dirty="0"/>
              <a:t>比如</a:t>
            </a:r>
            <a:r>
              <a:rPr lang="en-US" altLang="zh-CN" dirty="0"/>
              <a:t>200ps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1BCD-E9B8-49D2-BA8D-B39AF322703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904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1BCD-E9B8-49D2-BA8D-B39AF322703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834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1BCD-E9B8-49D2-BA8D-B39AF322703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443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1BCD-E9B8-49D2-BA8D-B39AF322703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139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zh-CN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Morgan Kaufmann Publishers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A49529-EC17-46CA-9C91-60A9E60407D5}" type="datetime3">
              <a:rPr kumimoji="0" lang="en-AU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 May, 2024</a:t>
            </a:fld>
            <a:endParaRPr kumimoji="0" lang="en-AU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zh-CN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Chapter 4 — The Processor</a:t>
            </a: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19E31D-046F-479F-8F9E-549455D88DDD}" type="slidenum">
              <a:rPr kumimoji="0" lang="en-AU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AU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64648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4988" y="4864100"/>
            <a:ext cx="611822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8246" rIns="98215" bIns="48246"/>
          <a:lstStyle/>
          <a:p>
            <a:endParaRPr lang="en-US" altLang="zh-CN" dirty="0"/>
          </a:p>
        </p:txBody>
      </p:sp>
      <p:sp>
        <p:nvSpPr>
          <p:cNvPr id="798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575" y="655638"/>
            <a:ext cx="6800850" cy="3825875"/>
          </a:xfrm>
          <a:ln/>
        </p:spPr>
      </p:sp>
    </p:spTree>
    <p:extLst>
      <p:ext uri="{BB962C8B-B14F-4D97-AF65-F5344CB8AC3E}">
        <p14:creationId xmlns:p14="http://schemas.microsoft.com/office/powerpoint/2010/main" val="1091267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4988" y="4864100"/>
            <a:ext cx="611822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8246" rIns="98215" bIns="48246"/>
          <a:lstStyle/>
          <a:p>
            <a:endParaRPr lang="en-US" altLang="zh-CN" dirty="0"/>
          </a:p>
        </p:txBody>
      </p:sp>
      <p:sp>
        <p:nvSpPr>
          <p:cNvPr id="819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575" y="655638"/>
            <a:ext cx="6800850" cy="3825875"/>
          </a:xfrm>
          <a:ln/>
        </p:spPr>
      </p:sp>
    </p:spTree>
    <p:extLst>
      <p:ext uri="{BB962C8B-B14F-4D97-AF65-F5344CB8AC3E}">
        <p14:creationId xmlns:p14="http://schemas.microsoft.com/office/powerpoint/2010/main" val="1661986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E5DA73-ABA1-4876-AE77-D2003B76A357}" type="datetime3">
              <a:rPr lang="en-AU" altLang="zh-CN" sz="1300" smtClean="0">
                <a:latin typeface="Times New Roman" panose="02020603050405020304" pitchFamily="18" charset="0"/>
              </a:rPr>
              <a:pPr/>
              <a:t>30 May, 2024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454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454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B28D57-8D05-4626-8546-A9BEEF5004EB}" type="slidenum">
              <a:rPr lang="en-AU" altLang="zh-CN" sz="1300" smtClean="0">
                <a:latin typeface="Times New Roman" panose="02020603050405020304" pitchFamily="18" charset="0"/>
              </a:rPr>
              <a:pPr/>
              <a:t>18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45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3404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00749" y="6429396"/>
            <a:ext cx="1714512" cy="4286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2024/5/30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2024/5/30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0"/>
            <a:ext cx="10363200" cy="8445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143000"/>
            <a:ext cx="10896600" cy="47625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432300" y="6524625"/>
            <a:ext cx="4639733" cy="344488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0" y="6400800"/>
            <a:ext cx="4368800" cy="457200"/>
          </a:xfrm>
        </p:spPr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2024/5/30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6EC52-C345-48C0-AC65-01DB492855A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81EB50-E33C-4630-81AC-D7831CF848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7F18D0-4322-469A-9E24-97ABEB7398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8501" y="121442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1" y="121442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34D8B-25E4-460D-99CD-72A219E13B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6712" y="121442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6712" y="185418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0480" y="121442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0480" y="185418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96F89-6BA1-4855-825B-46615653CE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286544"/>
            <a:ext cx="11279716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286544"/>
            <a:ext cx="912284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5"/>
          <p:cNvSpPr txBox="1">
            <a:spLocks/>
          </p:cNvSpPr>
          <p:nvPr/>
        </p:nvSpPr>
        <p:spPr bwMode="auto">
          <a:xfrm>
            <a:off x="6000749" y="6429396"/>
            <a:ext cx="1714512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3AB107-6101-439A-BA7F-80ADDA7E7EB6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7715" y="6324546"/>
            <a:ext cx="581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baseline="0" dirty="0" err="1">
                <a:solidFill>
                  <a:schemeClr val="bg1"/>
                </a:solidFill>
              </a:rPr>
              <a:t>Organization_jxh</a:t>
            </a:r>
            <a:endParaRPr lang="zh-CN" altLang="en-US" sz="1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A5D8F0-096B-4D6C-9C4D-F4367F481A2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44ECF-E3F7-44D7-96FA-975EFF48A6A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A29E91-2B1C-4011-97A3-A25E2B8B39D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1303D-D08A-49E0-9F72-123243A3EE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834B4-21A2-4CC0-B0EC-C67028DD99C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9D32C-6795-417B-B03A-DDC1B90C414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5CBF8-6B0C-4DC4-A363-FF759C41A8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9F931-0881-4852-9C5A-BCDB41AB84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64E30-1739-403B-907B-2139806D09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425017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7818" y="1600200"/>
            <a:ext cx="5427133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E551B-C2B4-477E-AEF1-C1FEC7C24D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95ABE-ECCD-4B62-B9C1-9E291BEC287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A2F4DE-B2D1-4EB9-A0A1-070F1F2266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B59FF-2783-4EDA-A34C-94E511123C9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2D049-70F0-4DD1-8307-41DDC73616B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C77660-B2BF-4316-B62F-F19E59DD81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A088B-0E2A-488E-9EF3-40501555756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02700" y="274638"/>
            <a:ext cx="2762251" cy="35861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38"/>
            <a:ext cx="8089900" cy="35861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14685-EBD7-4DAA-A215-16CEB1ECDA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00749" y="6429396"/>
            <a:ext cx="1714512" cy="4286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50263B-6185-48C7-B149-443ADD9A2F8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F4713-FF3D-4424-87A0-38E0DE0C413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286544"/>
            <a:ext cx="11279716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286544"/>
            <a:ext cx="912284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5"/>
          <p:cNvSpPr txBox="1">
            <a:spLocks/>
          </p:cNvSpPr>
          <p:nvPr/>
        </p:nvSpPr>
        <p:spPr bwMode="auto">
          <a:xfrm>
            <a:off x="6000749" y="6429396"/>
            <a:ext cx="1714512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3AB107-6101-439A-BA7F-80ADDA7E7EB6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7715" y="6324546"/>
            <a:ext cx="581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baseline="0" dirty="0">
                <a:solidFill>
                  <a:schemeClr val="bg1"/>
                </a:solidFill>
              </a:rPr>
              <a:t>Architecture </a:t>
            </a:r>
            <a:r>
              <a:rPr lang="en-US" altLang="zh-CN" sz="1800" b="0" baseline="0" dirty="0" err="1">
                <a:solidFill>
                  <a:schemeClr val="bg1"/>
                </a:solidFill>
              </a:rPr>
              <a:t>Lab_jxh</a:t>
            </a:r>
            <a:endParaRPr lang="zh-CN" altLang="en-US" sz="1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B9E01-C16F-4649-A4EF-BD5C70A2EE5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2024/5/30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B114C-66A7-4EB6-B3FE-5DC607EE118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05839E-F177-4213-BB55-97ABE95593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B1F64-6D85-4AC5-8B2A-6E144C35D7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FE9E4-3DF1-484A-8472-28323113CB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09B91-8A5A-4658-818E-7DB8E43C5D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572D2-FAE3-4C4D-8A83-FAA14E0D1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22B02-BA5A-4051-A902-E0C5996A1A0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C8399-028E-45CB-8927-DBA97B776E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08D9A-9437-4EA3-ADA3-0510FB2D75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DB15F-CDEC-4BE2-83E1-36EAA817E0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49618-56E0-4264-BD0D-45982F60B3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2918" y="609601"/>
            <a:ext cx="2846916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2167" y="609601"/>
            <a:ext cx="8337551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26029-F3C9-43D6-B187-38DE4D1883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02167" y="1905001"/>
            <a:ext cx="11387667" cy="419417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E53965A-DD0B-4F99-8EEE-F2D15EF2835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DA2D4B0-21C6-49A8-947E-D1644617103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1"/>
            <a:ext cx="11387667" cy="5489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DF520633-AD61-46AC-9A52-6249CA64F4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814918" y="6381751"/>
            <a:ext cx="460798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defRPr/>
            </a:pPr>
            <a:r>
              <a:rPr lang="en-US" altLang="zh-CN" sz="1400" dirty="0" err="1">
                <a:solidFill>
                  <a:srgbClr val="FFFFFF"/>
                </a:solidFill>
                <a:latin typeface="Arial" pitchFamily="34" charset="0"/>
              </a:rPr>
              <a:t>ComputerOrganization</a:t>
            </a:r>
            <a:endParaRPr lang="en-US" altLang="zh-CN" sz="14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284" y="1268413"/>
            <a:ext cx="5856816" cy="2189162"/>
          </a:xfrm>
        </p:spPr>
        <p:txBody>
          <a:bodyPr/>
          <a:lstStyle>
            <a:lvl1pPr>
              <a:defRPr sz="4000">
                <a:latin typeface="Comic Sans MS" pitchFamily="66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00151" y="4076700"/>
            <a:ext cx="5374216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238744" y="6429396"/>
            <a:ext cx="2844800" cy="428604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buClr>
                <a:srgbClr val="009999"/>
              </a:buClr>
            </a:pPr>
            <a:fld id="{530820CF-B880-4189-942D-D702A7CBA730}" type="datetimeFigureOut">
              <a:rPr lang="zh-CN" altLang="en-US">
                <a:solidFill>
                  <a:srgbClr val="FFFFFF"/>
                </a:solidFill>
              </a:rPr>
              <a:pPr>
                <a:buClr>
                  <a:srgbClr val="009999"/>
                </a:buClr>
              </a:pPr>
              <a:t>2024/5/30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77003" y="6429396"/>
            <a:ext cx="952507" cy="428604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buClr>
                <a:srgbClr val="009999"/>
              </a:buClr>
            </a:pPr>
            <a:fld id="{AAD8B667-8699-459D-853F-A17A71841E7C}" type="slidenum">
              <a:rPr lang="en-US" altLang="zh-CN">
                <a:solidFill>
                  <a:srgbClr val="FFFFFF"/>
                </a:solidFill>
              </a:rPr>
              <a:pPr>
                <a:buClr>
                  <a:srgbClr val="009999"/>
                </a:buClr>
              </a:pPr>
              <a:t>‹#›</a:t>
            </a:fld>
            <a:endParaRPr lang="en-US" altLang="zh-CN">
              <a:solidFill>
                <a:srgbClr val="660066"/>
              </a:solidFill>
              <a:latin typeface="Impact" pitchFamily="34" charset="0"/>
            </a:endParaRPr>
          </a:p>
        </p:txBody>
      </p:sp>
      <p:pic>
        <p:nvPicPr>
          <p:cNvPr id="11" name="图片 10" descr="金字塔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761" y="1357298"/>
            <a:ext cx="3977668" cy="385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68971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43466950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239256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268414"/>
            <a:ext cx="5433483" cy="488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4" y="1268414"/>
            <a:ext cx="5433484" cy="488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1123706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5503668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00393197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03747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453288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5873069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606972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61451" y="0"/>
            <a:ext cx="2842683" cy="61547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0"/>
            <a:ext cx="8331200" cy="61547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2387084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3267" y="1"/>
            <a:ext cx="10320867" cy="936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268413"/>
            <a:ext cx="11070167" cy="2366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051" y="3787776"/>
            <a:ext cx="11070167" cy="236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2704202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12682-E55D-C5BB-B686-2454C2740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75AA1D-5397-C023-38FD-B69BAFE75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B27BE-E07A-CF58-6FB6-840D9DA0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481A-EE03-4499-BA36-860AABABF2D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D6DA82-B6ED-219C-4FE1-4DAE56D2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96E84-189A-E492-7A33-856D65C7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12874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EB3C3-FC3A-85AA-B80A-7C226AD0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BE2E5-2DC7-9676-E09B-699FADFBE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16D02-A147-E8B4-18CD-742867E7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212C-6AA0-4670-8000-46A54D017A7D}" type="datetimeFigureOut">
              <a:rPr lang="zh-CN" altLang="en-US" smtClean="0"/>
              <a:pPr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194C6-5D6B-1028-C127-A54EDFC2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E1F3C-628A-C2F7-AA9B-9C5CD880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44525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430B6-9341-0FE2-A9F6-46955DB72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C4D1D7-8147-B53C-4036-520E734E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0AE6B8-2A59-658A-D02E-867BAF06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481A-EE03-4499-BA36-860AABABF2D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754390-02CC-C049-6C14-DA757401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870F3-ECC2-1CC5-60B5-D7F4C62E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763951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209E7-78DF-226E-9414-ADB1EFCE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2A022-7E11-88CA-A24B-E5BF37467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80DEEE-7002-1655-B025-B31B63D58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6B217A-0CEB-4CF2-FD0D-4A9534C5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212C-6AA0-4670-8000-46A54D017A7D}" type="datetimeFigureOut">
              <a:rPr lang="zh-CN" altLang="en-US" smtClean="0"/>
              <a:pPr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2179EC-CAE2-84DB-A865-6FDE58A5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A4868B-5C53-A6A2-2C5C-30B4E104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2759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2024/5/30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53654-6BD5-B892-480F-120B97B6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8765B1-2C50-0564-E57F-3B10B03FE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75C841-5057-41E3-2FC5-F8608FFB1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B4B19B-0B8A-966D-D0BF-8D92FAAC8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214857-4BCF-13D4-39DD-4CF721334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73EE54-F4A8-B18B-9046-C6D5E590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481A-EE03-4499-BA36-860AABABF2D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ECF259-54B7-A4B0-92BF-35A99201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8A7533-1FA1-DDA2-E93F-18D22700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64CE-5741-45CF-9724-B267DD30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986396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100F6-DA5C-36C7-4854-EDF37C2A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F5B35A-A166-5795-C861-A2EA2750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481A-EE03-4499-BA36-860AABABF2D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6F382B-D696-8E5D-2736-AEA4170F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1FE29C-890F-B5BF-BF0F-37DF33A6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64CE-5741-45CF-9724-B267DD30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055981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DF7F32-BCD2-8207-1B02-486BD73A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481A-EE03-4499-BA36-860AABABF2D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8BD012-0F07-FEBB-FCFC-F2E36C75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69D824-8388-AED5-A878-68F61A98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64CE-5741-45CF-9724-B267DD30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65575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8F933-AA97-0063-7CCB-6AEBB47C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89F99-70FF-7A05-6266-C8695FED9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835D92-1745-D4E8-26B8-9E7C89604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5DBE6-7EE8-BFF0-6F1F-8FB1EF2C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212C-6AA0-4670-8000-46A54D017A7D}" type="datetimeFigureOut">
              <a:rPr lang="zh-CN" altLang="en-US" smtClean="0"/>
              <a:pPr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051E18-6988-6610-7FA0-E26E9AF1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A940DA-BEA2-84F4-3D88-EB18DF22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83314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C3375-F3F5-F5B4-2EF3-C3A45D7C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A556D4-03E9-5459-0D0D-8545EBEAC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F6F9F7-551D-D061-29C7-4CD817175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C281D0-6AAE-53DD-E41B-F3D7C369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212C-6AA0-4670-8000-46A54D017A7D}" type="datetimeFigureOut">
              <a:rPr lang="zh-CN" altLang="en-US" smtClean="0"/>
              <a:pPr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FEDA90-9DDF-3166-4314-AB7062AA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1B9B08-2607-8392-D8CE-55109C89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022800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14DFD-90D2-E259-C4D8-3C607ACF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AD6677-95DB-A795-1974-FD2C09C41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46751-C3C5-0ECB-B3C5-739FC898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212C-6AA0-4670-8000-46A54D017A7D}" type="datetimeFigureOut">
              <a:rPr lang="zh-CN" altLang="en-US" smtClean="0"/>
              <a:pPr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37E38-6EB7-C7E4-1102-FE10D02F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12FF0-EE5E-95A3-6B05-BDB9036E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817259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2C8D81-014B-037E-19A4-EFEDA2355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556901-27B3-D4CB-FF82-F50097A7B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3F766-1303-538E-C734-8D583A5D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212C-6AA0-4670-8000-46A54D017A7D}" type="datetimeFigureOut">
              <a:rPr lang="zh-CN" altLang="en-US" smtClean="0"/>
              <a:pPr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2636C-4C48-0818-9F28-8ADB3DCD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0BE84-4504-7AE7-659F-99E7962E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00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2024/5/30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6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audio" Target="../media/audio1.wav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984" y="81558"/>
            <a:ext cx="7867667" cy="113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</a:t>
            </a:r>
            <a:endParaRPr lang="en-US" altLang="zh-CN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7298"/>
            <a:ext cx="10972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03D0212C-6AA0-4670-8000-46A54D017A7D}" type="datetimeFigureOut">
              <a:rPr lang="zh-CN" altLang="en-US" smtClean="0"/>
              <a:pPr/>
              <a:t>2024/5/30</a:t>
            </a:fld>
            <a:endParaRPr lang="zh-CN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0459" y="285728"/>
            <a:ext cx="3490155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715" y="6324546"/>
            <a:ext cx="581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baseline="0" dirty="0" err="1">
                <a:solidFill>
                  <a:schemeClr val="bg1"/>
                </a:solidFill>
              </a:rPr>
              <a:t>Organization_jxh</a:t>
            </a:r>
            <a:endParaRPr lang="zh-CN" altLang="en-US" sz="1800" b="0" dirty="0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6762755" y="6357958"/>
            <a:ext cx="1714512" cy="4286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3AB107-6101-439A-BA7F-80ADDA7E7EB6}" type="slidenum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>
    <p:random/>
    <p:sndAc>
      <p:stSnd>
        <p:snd r:embed="rId16" name="chimes.wav"/>
      </p:stSnd>
    </p:sndAc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6712" y="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12" y="1214422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/>
            </a:lvl1pPr>
          </a:lstStyle>
          <a:p>
            <a:fld id="{7B92D8AC-6FB5-4907-AE0D-3C1A6937242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0200"/>
            <a:ext cx="11055351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/>
            </a:lvl1pPr>
          </a:lstStyle>
          <a:p>
            <a:fld id="{6A830C9D-C376-4D0A-BE9D-F16796CCB11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814918" y="4365626"/>
            <a:ext cx="10850033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Tx/>
              <a:buFontTx/>
              <a:buChar char="•"/>
            </a:pPr>
            <a:r>
              <a:rPr lang="zh-CN" altLang="en-US" sz="2400">
                <a:ea typeface="Arial Unicode MS" pitchFamily="34" charset="-122"/>
                <a:cs typeface="Arial Unicode MS" pitchFamily="34" charset="-122"/>
              </a:rPr>
              <a:t>单击此处编辑母版文本样式</a:t>
            </a:r>
          </a:p>
          <a:p>
            <a:pPr>
              <a:spcBef>
                <a:spcPct val="20000"/>
              </a:spcBef>
              <a:buClrTx/>
            </a:pPr>
            <a:endParaRPr lang="en-US" altLang="zh-CN" sz="2400"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35" y="0"/>
            <a:ext cx="7867667" cy="92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</a:t>
            </a:r>
            <a:endParaRPr lang="en-US" altLang="zh-CN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12" y="928671"/>
            <a:ext cx="10972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9DC9DB0-14F1-426C-A00E-451C377CB50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490155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715" y="6324546"/>
            <a:ext cx="581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baseline="0" dirty="0" err="1">
                <a:solidFill>
                  <a:schemeClr val="bg1"/>
                </a:solidFill>
              </a:rPr>
              <a:t>Organization_Instruction_jxh</a:t>
            </a:r>
            <a:endParaRPr lang="zh-CN" altLang="en-US" sz="1800" b="0" dirty="0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5429245" y="6326528"/>
            <a:ext cx="1714512" cy="4286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2.</a:t>
            </a:r>
            <a:fld id="{523AB107-6101-439A-BA7F-80ADDA7E7EB6}" type="slidenum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transition spd="med">
    <p:random/>
    <p:sndAc>
      <p:stSnd>
        <p:snd r:embed="rId15" name="chimes.wav"/>
      </p:stSnd>
    </p:sndAc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2167" y="609600"/>
            <a:ext cx="113876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2167" y="1905001"/>
            <a:ext cx="1138766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1F82ABB-03CF-40B6-A6C0-B182921F2F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1464" y="0"/>
            <a:ext cx="10632669" cy="114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1268414"/>
            <a:ext cx="11070167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 </a:t>
            </a:r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999"/>
              </a:buClr>
            </a:pPr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999"/>
              </a:buClr>
            </a:pPr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999"/>
              </a:buClr>
            </a:pPr>
            <a:fld id="{7B92D8AC-6FB5-4907-AE0D-3C1A69372422}" type="slidenum">
              <a:rPr lang="en-US" altLang="zh-CN">
                <a:solidFill>
                  <a:srgbClr val="000000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</a:pPr>
              <a:t>‹#›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9463" name="Picture 7" descr="03-1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 descr="eagle_blue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814918" y="6381751"/>
            <a:ext cx="460798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defRPr/>
            </a:pPr>
            <a:r>
              <a:rPr lang="en-US" altLang="zh-CN" sz="1400" dirty="0" err="1">
                <a:solidFill>
                  <a:srgbClr val="FFFFFF"/>
                </a:solidFill>
                <a:latin typeface="Arial" pitchFamily="34" charset="0"/>
              </a:rPr>
              <a:t>ComputerOrganization</a:t>
            </a:r>
            <a:endParaRPr lang="en-US" altLang="zh-CN" sz="14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4559301" y="6453188"/>
            <a:ext cx="1824567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/>
            </a:pPr>
            <a:fld id="{1EA71A8F-742A-4424-B61A-9469D9412B4F}" type="slidenum">
              <a:rPr lang="en-US" altLang="zh-CN" sz="1400" smtClean="0">
                <a:solidFill>
                  <a:srgbClr val="FFFFFF"/>
                </a:solidFill>
                <a:latin typeface="Arial" pitchFamily="34" charset="0"/>
              </a:rPr>
              <a:pPr algn="r" fontAlgn="base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/>
              </a:pPr>
              <a:t>‹#›</a:t>
            </a:fld>
            <a:endParaRPr lang="en-US" altLang="zh-CN" sz="1400" dirty="0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13" name="图片 12" descr="金字塔2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2985" y="147629"/>
            <a:ext cx="964463" cy="83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ransition spd="med">
    <p:random/>
    <p:sndAc>
      <p:stSnd>
        <p:snd r:embed="rId14" name="chimes.wav"/>
      </p:stSnd>
    </p:sndAc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F45125-B2F8-A792-F6CA-99029722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04B66A-6741-CD04-68E5-B4F377697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A9232-9609-E471-C284-A83658737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212C-6AA0-4670-8000-46A54D017A7D}" type="datetimeFigureOut">
              <a:rPr lang="zh-CN" altLang="en-US" smtClean="0"/>
              <a:pPr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56A89-54DA-02F1-372F-6D30221DE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EC6AAF-795C-3D36-0890-813D41FA0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25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 spd="med">
    <p:random/>
    <p:sndAc>
      <p:stSnd>
        <p:snd r:embed="rId13" name="chimes.wav"/>
      </p:stSnd>
    </p:sndAc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audio" Target="../media/audio1.wav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43672" y="2093121"/>
            <a:ext cx="5616624" cy="2671758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6000" b="1" dirty="0"/>
              <a:t>Chapter 4-2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4800" b="1" dirty="0">
                <a:solidFill>
                  <a:srgbClr val="0070C0"/>
                </a:solidFill>
              </a:rPr>
              <a:t>Processor  Design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4800" b="1" dirty="0">
                <a:solidFill>
                  <a:srgbClr val="0070C0"/>
                </a:solidFill>
              </a:rPr>
              <a:t>Pipelining CPU    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392A0-A6CA-9094-FD90-989FFE40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200" y="368991"/>
            <a:ext cx="2737520" cy="664096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多周期视图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EEABE5-48F2-04EE-BB95-BE86AFDE8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146" y="1350008"/>
            <a:ext cx="4167412" cy="20789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2D6DFFF-9625-4A42-DA8F-8DCE29B1D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144" y="3979501"/>
            <a:ext cx="4544119" cy="2509508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48E2ADF9-F13D-5D73-2DAE-CE22216CD5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4442" y="836712"/>
            <a:ext cx="5761856" cy="1891407"/>
          </a:xfrm>
        </p:spPr>
        <p:txBody>
          <a:bodyPr>
            <a:normAutofit fontScale="92500"/>
          </a:bodyPr>
          <a:lstStyle/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“Single-clock-cycle” pipeline diagram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Shows pipeline usage in a single cycle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Highlight resources used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“multi-clock-cycle” diagram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Graph of operation over time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C351CEE8-3B41-8E8B-61A4-85BD605440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70" y="3003464"/>
            <a:ext cx="6671419" cy="351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0DFF6BB5-E760-FD79-4700-15C70BE0D6AE}"/>
              </a:ext>
            </a:extLst>
          </p:cNvPr>
          <p:cNvSpPr txBox="1">
            <a:spLocks/>
          </p:cNvSpPr>
          <p:nvPr/>
        </p:nvSpPr>
        <p:spPr>
          <a:xfrm>
            <a:off x="4811855" y="2728119"/>
            <a:ext cx="1729408" cy="687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ea typeface="宋体" panose="02010600030101010101" pitchFamily="2" charset="-122"/>
              </a:rPr>
              <a:t>WB for Store</a:t>
            </a:r>
            <a:endParaRPr lang="zh-CN" altLang="en-US" sz="1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173CF1-F710-1EAB-C2EB-8138E0A9AEAF}"/>
              </a:ext>
            </a:extLst>
          </p:cNvPr>
          <p:cNvSpPr txBox="1"/>
          <p:nvPr/>
        </p:nvSpPr>
        <p:spPr>
          <a:xfrm>
            <a:off x="407368" y="5633803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指令要经过流水线的每一个阶段，即使它在这个阶段什么都不做</a:t>
            </a:r>
          </a:p>
        </p:txBody>
      </p:sp>
    </p:spTree>
    <p:extLst>
      <p:ext uri="{BB962C8B-B14F-4D97-AF65-F5344CB8AC3E}">
        <p14:creationId xmlns:p14="http://schemas.microsoft.com/office/powerpoint/2010/main" val="2713247351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7992F-CAA8-9519-2D3D-3705102A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776" y="2492896"/>
            <a:ext cx="4896544" cy="1325563"/>
          </a:xfrm>
        </p:spPr>
        <p:txBody>
          <a:bodyPr>
            <a:normAutofit/>
          </a:bodyPr>
          <a:lstStyle/>
          <a:p>
            <a:r>
              <a:rPr lang="en-US" altLang="zh-CN" sz="6600" b="1" dirty="0">
                <a:solidFill>
                  <a:srgbClr val="0070C0"/>
                </a:solidFill>
              </a:rPr>
              <a:t>Hazard </a:t>
            </a:r>
            <a:r>
              <a:rPr lang="zh-CN" altLang="en-US" sz="6600" b="1" dirty="0">
                <a:solidFill>
                  <a:srgbClr val="0070C0"/>
                </a:solidFill>
              </a:rPr>
              <a:t>冒险</a:t>
            </a:r>
          </a:p>
        </p:txBody>
      </p:sp>
    </p:spTree>
    <p:extLst>
      <p:ext uri="{BB962C8B-B14F-4D97-AF65-F5344CB8AC3E}">
        <p14:creationId xmlns:p14="http://schemas.microsoft.com/office/powerpoint/2010/main" val="1084107752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404664"/>
            <a:ext cx="2448272" cy="830927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Hazards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7475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56792"/>
            <a:ext cx="10972800" cy="473965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Structure hazards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结构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多条指令访问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同一个资源</a:t>
            </a:r>
            <a:r>
              <a:rPr lang="zh-CN" altLang="en-US" dirty="0">
                <a:ea typeface="宋体" panose="02010600030101010101" pitchFamily="2" charset="-122"/>
              </a:rPr>
              <a:t>比如，</a:t>
            </a:r>
            <a:r>
              <a:rPr lang="en-US" altLang="zh-CN" dirty="0">
                <a:ea typeface="宋体" panose="02010600030101010101" pitchFamily="2" charset="-122"/>
              </a:rPr>
              <a:t>Load/store requires data access</a:t>
            </a:r>
          </a:p>
          <a:p>
            <a:pPr marL="457200" lvl="1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解决：</a:t>
            </a:r>
            <a:r>
              <a:rPr lang="en-US" altLang="zh-CN" dirty="0">
                <a:ea typeface="宋体" panose="02010600030101010101" pitchFamily="2" charset="-122"/>
              </a:rPr>
              <a:t>stall </a:t>
            </a:r>
            <a:r>
              <a:rPr lang="zh-CN" altLang="en-US" dirty="0">
                <a:ea typeface="宋体" panose="02010600030101010101" pitchFamily="2" charset="-122"/>
              </a:rPr>
              <a:t>或者多用几个设备</a:t>
            </a:r>
            <a:r>
              <a:rPr lang="en-US" altLang="zh-CN" dirty="0">
                <a:ea typeface="宋体" panose="02010600030101010101" pitchFamily="2" charset="-122"/>
              </a:rPr>
              <a:t>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Data hazard 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数据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AU" altLang="zh-CN" dirty="0">
                <a:ea typeface="宋体" panose="02010600030101010101" pitchFamily="2" charset="-122"/>
              </a:rPr>
              <a:t>Double bump </a:t>
            </a:r>
            <a:r>
              <a:rPr lang="zh-CN" altLang="en-US" dirty="0">
                <a:ea typeface="宋体" panose="02010600030101010101" pitchFamily="2" charset="-122"/>
              </a:rPr>
              <a:t>先写后读</a:t>
            </a:r>
            <a:endParaRPr lang="en-AU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AU" altLang="zh-CN" dirty="0">
                <a:ea typeface="宋体" panose="02010600030101010101" pitchFamily="2" charset="-122"/>
              </a:rPr>
              <a:t>Forwarding</a:t>
            </a:r>
          </a:p>
          <a:p>
            <a:pPr lvl="1" eaLnBrk="1" hangingPunct="1"/>
            <a:r>
              <a:rPr lang="en-AU" altLang="zh-CN" dirty="0">
                <a:ea typeface="宋体" panose="02010600030101010101" pitchFamily="2" charset="-122"/>
              </a:rPr>
              <a:t>Compiler scheduling  </a:t>
            </a:r>
            <a:r>
              <a:rPr lang="zh-CN" altLang="en-US" dirty="0">
                <a:ea typeface="宋体" panose="02010600030101010101" pitchFamily="2" charset="-122"/>
              </a:rPr>
              <a:t>编译器优化</a:t>
            </a:r>
            <a:endParaRPr lang="en-AU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AU" altLang="zh-CN" dirty="0">
                <a:ea typeface="宋体" panose="02010600030101010101" pitchFamily="2" charset="-122"/>
              </a:rPr>
              <a:t>Stall 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Control hazard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主要是由一些跳转指令引起的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stall</a:t>
            </a:r>
          </a:p>
          <a:p>
            <a:pPr lvl="1"/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prediction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Predict-untaken: treat every branch as not taken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Predict-taken: treat every branch as taken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CBB203-0E82-9647-AF78-236C7000DF5F}"/>
              </a:ext>
            </a:extLst>
          </p:cNvPr>
          <p:cNvSpPr txBox="1"/>
          <p:nvPr/>
        </p:nvSpPr>
        <p:spPr>
          <a:xfrm>
            <a:off x="5087888" y="655934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Stall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能解决所有冒险，但是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nop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不能</a:t>
            </a:r>
          </a:p>
        </p:txBody>
      </p:sp>
    </p:spTree>
    <p:extLst>
      <p:ext uri="{BB962C8B-B14F-4D97-AF65-F5344CB8AC3E}">
        <p14:creationId xmlns:p14="http://schemas.microsoft.com/office/powerpoint/2010/main" val="421881288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4" name="Rectangle 2"/>
          <p:cNvSpPr>
            <a:spLocks noChangeArrowheads="1"/>
          </p:cNvSpPr>
          <p:nvPr/>
        </p:nvSpPr>
        <p:spPr bwMode="auto">
          <a:xfrm>
            <a:off x="5638800" y="4023965"/>
            <a:ext cx="533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/>
          </a:p>
        </p:txBody>
      </p:sp>
      <p:sp>
        <p:nvSpPr>
          <p:cNvPr id="1211395" name="Rectangle 3"/>
          <p:cNvSpPr>
            <a:spLocks noChangeArrowheads="1"/>
          </p:cNvSpPr>
          <p:nvPr/>
        </p:nvSpPr>
        <p:spPr bwMode="auto">
          <a:xfrm>
            <a:off x="5638800" y="1509365"/>
            <a:ext cx="533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860478" y="1587153"/>
            <a:ext cx="343044" cy="279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I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r.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O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r</a:t>
            </a:r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>
            <a:off x="2971800" y="980728"/>
            <a:ext cx="6311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5087009" y="644739"/>
            <a:ext cx="2062552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Time (clock cycles)</a:t>
            </a: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2282825" y="1433165"/>
            <a:ext cx="5524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Courier New" panose="02070309020205020404" pitchFamily="49" charset="0"/>
              </a:rPr>
              <a:t>ld</a:t>
            </a: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2255833" y="2271365"/>
            <a:ext cx="98584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Inst 1</a:t>
            </a:r>
          </a:p>
        </p:txBody>
      </p:sp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2255833" y="3152428"/>
            <a:ext cx="98584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Inst 2</a:t>
            </a:r>
          </a:p>
        </p:txBody>
      </p:sp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2255833" y="4862165"/>
            <a:ext cx="98584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Inst 4</a:t>
            </a:r>
          </a:p>
        </p:txBody>
      </p:sp>
      <p:sp>
        <p:nvSpPr>
          <p:cNvPr id="78859" name="Line 11"/>
          <p:cNvSpPr>
            <a:spLocks noChangeShapeType="1"/>
          </p:cNvSpPr>
          <p:nvPr/>
        </p:nvSpPr>
        <p:spPr bwMode="auto">
          <a:xfrm>
            <a:off x="4152900" y="1107728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0" name="Line 12"/>
          <p:cNvSpPr>
            <a:spLocks noChangeShapeType="1"/>
          </p:cNvSpPr>
          <p:nvPr/>
        </p:nvSpPr>
        <p:spPr bwMode="auto">
          <a:xfrm>
            <a:off x="4838700" y="1107728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1" name="Line 13"/>
          <p:cNvSpPr>
            <a:spLocks noChangeShapeType="1"/>
          </p:cNvSpPr>
          <p:nvPr/>
        </p:nvSpPr>
        <p:spPr bwMode="auto">
          <a:xfrm>
            <a:off x="5524500" y="1107728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>
            <a:off x="6210300" y="1107728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3" name="Line 15"/>
          <p:cNvSpPr>
            <a:spLocks noChangeShapeType="1"/>
          </p:cNvSpPr>
          <p:nvPr/>
        </p:nvSpPr>
        <p:spPr bwMode="auto">
          <a:xfrm>
            <a:off x="6896100" y="1107728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4" name="Line 16"/>
          <p:cNvSpPr>
            <a:spLocks noChangeShapeType="1"/>
          </p:cNvSpPr>
          <p:nvPr/>
        </p:nvSpPr>
        <p:spPr bwMode="auto">
          <a:xfrm>
            <a:off x="7581900" y="1107728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5" name="Line 17"/>
          <p:cNvSpPr>
            <a:spLocks noChangeShapeType="1"/>
          </p:cNvSpPr>
          <p:nvPr/>
        </p:nvSpPr>
        <p:spPr bwMode="auto">
          <a:xfrm>
            <a:off x="8267700" y="1107728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6" name="Line 18"/>
          <p:cNvSpPr>
            <a:spLocks noChangeShapeType="1"/>
          </p:cNvSpPr>
          <p:nvPr/>
        </p:nvSpPr>
        <p:spPr bwMode="auto">
          <a:xfrm>
            <a:off x="8953500" y="1107728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7" name="Rectangle 19"/>
          <p:cNvSpPr>
            <a:spLocks noChangeArrowheads="1"/>
          </p:cNvSpPr>
          <p:nvPr/>
        </p:nvSpPr>
        <p:spPr bwMode="auto">
          <a:xfrm>
            <a:off x="2255833" y="3990628"/>
            <a:ext cx="98584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Inst 3</a:t>
            </a:r>
          </a:p>
        </p:txBody>
      </p:sp>
      <p:sp>
        <p:nvSpPr>
          <p:cNvPr id="78868" name="Line 20"/>
          <p:cNvSpPr>
            <a:spLocks noChangeShapeType="1"/>
          </p:cNvSpPr>
          <p:nvPr/>
        </p:nvSpPr>
        <p:spPr bwMode="auto">
          <a:xfrm>
            <a:off x="2209800" y="1509365"/>
            <a:ext cx="0" cy="388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8869" name="Group 21"/>
          <p:cNvGrpSpPr>
            <a:grpSpLocks/>
          </p:cNvGrpSpPr>
          <p:nvPr/>
        </p:nvGrpSpPr>
        <p:grpSpPr bwMode="auto">
          <a:xfrm>
            <a:off x="3431704" y="1355552"/>
            <a:ext cx="3478213" cy="838200"/>
            <a:chOff x="1486" y="1152"/>
            <a:chExt cx="2191" cy="528"/>
          </a:xfrm>
        </p:grpSpPr>
        <p:grpSp>
          <p:nvGrpSpPr>
            <p:cNvPr id="79011" name="Group 22"/>
            <p:cNvGrpSpPr>
              <a:grpSpLocks/>
            </p:cNvGrpSpPr>
            <p:nvPr/>
          </p:nvGrpSpPr>
          <p:grpSpPr bwMode="auto">
            <a:xfrm>
              <a:off x="2486" y="1152"/>
              <a:ext cx="224" cy="481"/>
              <a:chOff x="2206" y="1413"/>
              <a:chExt cx="224" cy="481"/>
            </a:xfrm>
          </p:grpSpPr>
          <p:sp>
            <p:nvSpPr>
              <p:cNvPr id="79041" name="Freeform 23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3"/>
                  <a:gd name="T25" fmla="*/ 0 h 481"/>
                  <a:gd name="T26" fmla="*/ 213 w 213"/>
                  <a:gd name="T27" fmla="*/ 481 h 48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42" name="Rectangle 24"/>
              <p:cNvSpPr>
                <a:spLocks noChangeArrowheads="1"/>
              </p:cNvSpPr>
              <p:nvPr/>
            </p:nvSpPr>
            <p:spPr bwMode="auto">
              <a:xfrm rot="5400000">
                <a:off x="2122" y="1531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ALU</a:t>
                </a:r>
              </a:p>
            </p:txBody>
          </p:sp>
        </p:grpSp>
        <p:grpSp>
          <p:nvGrpSpPr>
            <p:cNvPr id="79012" name="Group 25"/>
            <p:cNvGrpSpPr>
              <a:grpSpLocks/>
            </p:cNvGrpSpPr>
            <p:nvPr/>
          </p:nvGrpSpPr>
          <p:grpSpPr bwMode="auto">
            <a:xfrm>
              <a:off x="1486" y="1248"/>
              <a:ext cx="425" cy="289"/>
              <a:chOff x="1206" y="1509"/>
              <a:chExt cx="425" cy="289"/>
            </a:xfrm>
          </p:grpSpPr>
          <p:sp>
            <p:nvSpPr>
              <p:cNvPr id="79037" name="Rectangle 26"/>
              <p:cNvSpPr>
                <a:spLocks noChangeArrowheads="1"/>
              </p:cNvSpPr>
              <p:nvPr/>
            </p:nvSpPr>
            <p:spPr bwMode="auto">
              <a:xfrm>
                <a:off x="1206" y="1511"/>
                <a:ext cx="4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Mem</a:t>
                </a:r>
              </a:p>
            </p:txBody>
          </p:sp>
          <p:grpSp>
            <p:nvGrpSpPr>
              <p:cNvPr id="79038" name="Group 27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79039" name="Freeform 28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0"/>
                    <a:gd name="T13" fmla="*/ 0 h 289"/>
                    <a:gd name="T14" fmla="*/ 170 w 170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40" name="Freeform 29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1"/>
                    <a:gd name="T13" fmla="*/ 0 h 289"/>
                    <a:gd name="T14" fmla="*/ 171 w 171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9013" name="Rectangle 30"/>
            <p:cNvSpPr>
              <a:spLocks noChangeArrowheads="1"/>
            </p:cNvSpPr>
            <p:nvPr/>
          </p:nvSpPr>
          <p:spPr bwMode="auto">
            <a:xfrm>
              <a:off x="2010" y="1255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Reg</a:t>
              </a:r>
            </a:p>
          </p:txBody>
        </p:sp>
        <p:grpSp>
          <p:nvGrpSpPr>
            <p:cNvPr id="79014" name="Group 31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79035" name="Freeform 32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9"/>
                  <a:gd name="T13" fmla="*/ 0 h 289"/>
                  <a:gd name="T14" fmla="*/ 149 w 149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36" name="Freeform 33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"/>
                  <a:gd name="T13" fmla="*/ 0 h 289"/>
                  <a:gd name="T14" fmla="*/ 148 w 148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9015" name="Line 34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016" name="Freeform 35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7"/>
                <a:gd name="T14" fmla="*/ 48 w 48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17" name="Line 36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018" name="Rectangle 37"/>
            <p:cNvSpPr>
              <a:spLocks noChangeArrowheads="1"/>
            </p:cNvSpPr>
            <p:nvPr/>
          </p:nvSpPr>
          <p:spPr bwMode="auto">
            <a:xfrm>
              <a:off x="2827" y="1250"/>
              <a:ext cx="4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/>
                <a:t>Mem</a:t>
              </a:r>
            </a:p>
          </p:txBody>
        </p:sp>
        <p:grpSp>
          <p:nvGrpSpPr>
            <p:cNvPr id="79019" name="Group 38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79033" name="Freeform 39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2"/>
                  <a:gd name="T13" fmla="*/ 0 h 289"/>
                  <a:gd name="T14" fmla="*/ 162 w 16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34" name="Freeform 40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4"/>
                  <a:gd name="T13" fmla="*/ 0 h 289"/>
                  <a:gd name="T14" fmla="*/ 164 w 164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9020" name="Rectangle 41"/>
            <p:cNvSpPr>
              <a:spLocks noChangeArrowheads="1"/>
            </p:cNvSpPr>
            <p:nvPr/>
          </p:nvSpPr>
          <p:spPr bwMode="auto">
            <a:xfrm>
              <a:off x="3319" y="125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Reg</a:t>
              </a:r>
            </a:p>
          </p:txBody>
        </p:sp>
        <p:grpSp>
          <p:nvGrpSpPr>
            <p:cNvPr id="79021" name="Group 42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79031" name="Freeform 43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2"/>
                  <a:gd name="T13" fmla="*/ 0 h 289"/>
                  <a:gd name="T14" fmla="*/ 142 w 14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32" name="Freeform 44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3"/>
                  <a:gd name="T13" fmla="*/ 0 h 289"/>
                  <a:gd name="T14" fmla="*/ 143 w 143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9022" name="Line 45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023" name="Line 46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024" name="Line 47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025" name="Line 48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26" name="Line 49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27" name="Line 50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28" name="Line 51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29" name="Line 52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30" name="Line 53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870" name="Group 54"/>
          <p:cNvGrpSpPr>
            <a:grpSpLocks/>
          </p:cNvGrpSpPr>
          <p:nvPr/>
        </p:nvGrpSpPr>
        <p:grpSpPr bwMode="auto">
          <a:xfrm>
            <a:off x="4146551" y="2195165"/>
            <a:ext cx="3478213" cy="838200"/>
            <a:chOff x="1486" y="1152"/>
            <a:chExt cx="2191" cy="528"/>
          </a:xfrm>
        </p:grpSpPr>
        <p:grpSp>
          <p:nvGrpSpPr>
            <p:cNvPr id="78979" name="Group 55"/>
            <p:cNvGrpSpPr>
              <a:grpSpLocks/>
            </p:cNvGrpSpPr>
            <p:nvPr/>
          </p:nvGrpSpPr>
          <p:grpSpPr bwMode="auto">
            <a:xfrm>
              <a:off x="2486" y="1152"/>
              <a:ext cx="224" cy="481"/>
              <a:chOff x="2206" y="1413"/>
              <a:chExt cx="224" cy="481"/>
            </a:xfrm>
          </p:grpSpPr>
          <p:sp>
            <p:nvSpPr>
              <p:cNvPr id="79009" name="Freeform 56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3"/>
                  <a:gd name="T25" fmla="*/ 0 h 481"/>
                  <a:gd name="T26" fmla="*/ 213 w 213"/>
                  <a:gd name="T27" fmla="*/ 481 h 48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10" name="Rectangle 57"/>
              <p:cNvSpPr>
                <a:spLocks noChangeArrowheads="1"/>
              </p:cNvSpPr>
              <p:nvPr/>
            </p:nvSpPr>
            <p:spPr bwMode="auto">
              <a:xfrm rot="5400000">
                <a:off x="2122" y="1531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ALU</a:t>
                </a:r>
              </a:p>
            </p:txBody>
          </p:sp>
        </p:grpSp>
        <p:grpSp>
          <p:nvGrpSpPr>
            <p:cNvPr id="78980" name="Group 58"/>
            <p:cNvGrpSpPr>
              <a:grpSpLocks/>
            </p:cNvGrpSpPr>
            <p:nvPr/>
          </p:nvGrpSpPr>
          <p:grpSpPr bwMode="auto">
            <a:xfrm>
              <a:off x="1486" y="1248"/>
              <a:ext cx="425" cy="289"/>
              <a:chOff x="1206" y="1509"/>
              <a:chExt cx="425" cy="289"/>
            </a:xfrm>
          </p:grpSpPr>
          <p:sp>
            <p:nvSpPr>
              <p:cNvPr id="79005" name="Rectangle 59"/>
              <p:cNvSpPr>
                <a:spLocks noChangeArrowheads="1"/>
              </p:cNvSpPr>
              <p:nvPr/>
            </p:nvSpPr>
            <p:spPr bwMode="auto">
              <a:xfrm>
                <a:off x="1206" y="1511"/>
                <a:ext cx="4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Mem</a:t>
                </a:r>
              </a:p>
            </p:txBody>
          </p:sp>
          <p:grpSp>
            <p:nvGrpSpPr>
              <p:cNvPr id="79006" name="Group 60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79007" name="Freeform 61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0"/>
                    <a:gd name="T13" fmla="*/ 0 h 289"/>
                    <a:gd name="T14" fmla="*/ 170 w 170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08" name="Freeform 62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1"/>
                    <a:gd name="T13" fmla="*/ 0 h 289"/>
                    <a:gd name="T14" fmla="*/ 171 w 171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8981" name="Rectangle 63"/>
            <p:cNvSpPr>
              <a:spLocks noChangeArrowheads="1"/>
            </p:cNvSpPr>
            <p:nvPr/>
          </p:nvSpPr>
          <p:spPr bwMode="auto">
            <a:xfrm>
              <a:off x="2010" y="1255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Reg</a:t>
              </a:r>
            </a:p>
          </p:txBody>
        </p:sp>
        <p:grpSp>
          <p:nvGrpSpPr>
            <p:cNvPr id="78982" name="Group 64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79003" name="Freeform 65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9"/>
                  <a:gd name="T13" fmla="*/ 0 h 289"/>
                  <a:gd name="T14" fmla="*/ 149 w 149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04" name="Freeform 66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"/>
                  <a:gd name="T13" fmla="*/ 0 h 289"/>
                  <a:gd name="T14" fmla="*/ 148 w 148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983" name="Line 67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84" name="Freeform 68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7"/>
                <a:gd name="T14" fmla="*/ 48 w 48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85" name="Line 69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86" name="Rectangle 70"/>
            <p:cNvSpPr>
              <a:spLocks noChangeArrowheads="1"/>
            </p:cNvSpPr>
            <p:nvPr/>
          </p:nvSpPr>
          <p:spPr bwMode="auto">
            <a:xfrm>
              <a:off x="2827" y="1250"/>
              <a:ext cx="4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Mem</a:t>
              </a:r>
            </a:p>
          </p:txBody>
        </p:sp>
        <p:grpSp>
          <p:nvGrpSpPr>
            <p:cNvPr id="78987" name="Group 71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79001" name="Freeform 72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2"/>
                  <a:gd name="T13" fmla="*/ 0 h 289"/>
                  <a:gd name="T14" fmla="*/ 162 w 16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02" name="Freeform 73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4"/>
                  <a:gd name="T13" fmla="*/ 0 h 289"/>
                  <a:gd name="T14" fmla="*/ 164 w 164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988" name="Rectangle 74"/>
            <p:cNvSpPr>
              <a:spLocks noChangeArrowheads="1"/>
            </p:cNvSpPr>
            <p:nvPr/>
          </p:nvSpPr>
          <p:spPr bwMode="auto">
            <a:xfrm>
              <a:off x="3319" y="125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Reg</a:t>
              </a:r>
            </a:p>
          </p:txBody>
        </p:sp>
        <p:grpSp>
          <p:nvGrpSpPr>
            <p:cNvPr id="78989" name="Group 75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78999" name="Freeform 76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2"/>
                  <a:gd name="T13" fmla="*/ 0 h 289"/>
                  <a:gd name="T14" fmla="*/ 142 w 14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00" name="Freeform 77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3"/>
                  <a:gd name="T13" fmla="*/ 0 h 289"/>
                  <a:gd name="T14" fmla="*/ 143 w 143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990" name="Line 78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91" name="Line 79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92" name="Line 80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93" name="Line 81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94" name="Line 82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95" name="Line 83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96" name="Line 84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97" name="Line 85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98" name="Line 86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871" name="Group 87"/>
          <p:cNvGrpSpPr>
            <a:grpSpLocks/>
          </p:cNvGrpSpPr>
          <p:nvPr/>
        </p:nvGrpSpPr>
        <p:grpSpPr bwMode="auto">
          <a:xfrm>
            <a:off x="4832351" y="3033365"/>
            <a:ext cx="3478213" cy="838200"/>
            <a:chOff x="1486" y="1152"/>
            <a:chExt cx="2191" cy="528"/>
          </a:xfrm>
        </p:grpSpPr>
        <p:grpSp>
          <p:nvGrpSpPr>
            <p:cNvPr id="78947" name="Group 88"/>
            <p:cNvGrpSpPr>
              <a:grpSpLocks/>
            </p:cNvGrpSpPr>
            <p:nvPr/>
          </p:nvGrpSpPr>
          <p:grpSpPr bwMode="auto">
            <a:xfrm>
              <a:off x="2486" y="1152"/>
              <a:ext cx="224" cy="481"/>
              <a:chOff x="2206" y="1413"/>
              <a:chExt cx="224" cy="481"/>
            </a:xfrm>
          </p:grpSpPr>
          <p:sp>
            <p:nvSpPr>
              <p:cNvPr id="78977" name="Freeform 89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3"/>
                  <a:gd name="T25" fmla="*/ 0 h 481"/>
                  <a:gd name="T26" fmla="*/ 213 w 213"/>
                  <a:gd name="T27" fmla="*/ 481 h 48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78" name="Rectangle 90"/>
              <p:cNvSpPr>
                <a:spLocks noChangeArrowheads="1"/>
              </p:cNvSpPr>
              <p:nvPr/>
            </p:nvSpPr>
            <p:spPr bwMode="auto">
              <a:xfrm rot="5400000">
                <a:off x="2122" y="1531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ALU</a:t>
                </a:r>
              </a:p>
            </p:txBody>
          </p:sp>
        </p:grpSp>
        <p:grpSp>
          <p:nvGrpSpPr>
            <p:cNvPr id="78948" name="Group 91"/>
            <p:cNvGrpSpPr>
              <a:grpSpLocks/>
            </p:cNvGrpSpPr>
            <p:nvPr/>
          </p:nvGrpSpPr>
          <p:grpSpPr bwMode="auto">
            <a:xfrm>
              <a:off x="1486" y="1248"/>
              <a:ext cx="425" cy="289"/>
              <a:chOff x="1206" y="1509"/>
              <a:chExt cx="425" cy="289"/>
            </a:xfrm>
          </p:grpSpPr>
          <p:sp>
            <p:nvSpPr>
              <p:cNvPr id="78973" name="Rectangle 92"/>
              <p:cNvSpPr>
                <a:spLocks noChangeArrowheads="1"/>
              </p:cNvSpPr>
              <p:nvPr/>
            </p:nvSpPr>
            <p:spPr bwMode="auto">
              <a:xfrm>
                <a:off x="1206" y="1511"/>
                <a:ext cx="4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Mem</a:t>
                </a:r>
              </a:p>
            </p:txBody>
          </p:sp>
          <p:grpSp>
            <p:nvGrpSpPr>
              <p:cNvPr id="78974" name="Group 93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78975" name="Freeform 94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0"/>
                    <a:gd name="T13" fmla="*/ 0 h 289"/>
                    <a:gd name="T14" fmla="*/ 170 w 170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76" name="Freeform 95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1"/>
                    <a:gd name="T13" fmla="*/ 0 h 289"/>
                    <a:gd name="T14" fmla="*/ 171 w 171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8949" name="Rectangle 96"/>
            <p:cNvSpPr>
              <a:spLocks noChangeArrowheads="1"/>
            </p:cNvSpPr>
            <p:nvPr/>
          </p:nvSpPr>
          <p:spPr bwMode="auto">
            <a:xfrm>
              <a:off x="2010" y="1255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Reg</a:t>
              </a:r>
            </a:p>
          </p:txBody>
        </p:sp>
        <p:grpSp>
          <p:nvGrpSpPr>
            <p:cNvPr id="78950" name="Group 97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78971" name="Freeform 98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9"/>
                  <a:gd name="T13" fmla="*/ 0 h 289"/>
                  <a:gd name="T14" fmla="*/ 149 w 149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72" name="Freeform 99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"/>
                  <a:gd name="T13" fmla="*/ 0 h 289"/>
                  <a:gd name="T14" fmla="*/ 148 w 148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951" name="Line 100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52" name="Freeform 101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7"/>
                <a:gd name="T14" fmla="*/ 48 w 48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53" name="Line 102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54" name="Rectangle 103"/>
            <p:cNvSpPr>
              <a:spLocks noChangeArrowheads="1"/>
            </p:cNvSpPr>
            <p:nvPr/>
          </p:nvSpPr>
          <p:spPr bwMode="auto">
            <a:xfrm>
              <a:off x="2827" y="1250"/>
              <a:ext cx="4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Mem</a:t>
              </a:r>
            </a:p>
          </p:txBody>
        </p:sp>
        <p:grpSp>
          <p:nvGrpSpPr>
            <p:cNvPr id="78955" name="Group 104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78969" name="Freeform 105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2"/>
                  <a:gd name="T13" fmla="*/ 0 h 289"/>
                  <a:gd name="T14" fmla="*/ 162 w 16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70" name="Freeform 106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4"/>
                  <a:gd name="T13" fmla="*/ 0 h 289"/>
                  <a:gd name="T14" fmla="*/ 164 w 164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956" name="Rectangle 107"/>
            <p:cNvSpPr>
              <a:spLocks noChangeArrowheads="1"/>
            </p:cNvSpPr>
            <p:nvPr/>
          </p:nvSpPr>
          <p:spPr bwMode="auto">
            <a:xfrm>
              <a:off x="3319" y="125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Reg</a:t>
              </a:r>
            </a:p>
          </p:txBody>
        </p:sp>
        <p:grpSp>
          <p:nvGrpSpPr>
            <p:cNvPr id="78957" name="Group 108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78967" name="Freeform 109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2"/>
                  <a:gd name="T13" fmla="*/ 0 h 289"/>
                  <a:gd name="T14" fmla="*/ 142 w 14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68" name="Freeform 110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3"/>
                  <a:gd name="T13" fmla="*/ 0 h 289"/>
                  <a:gd name="T14" fmla="*/ 143 w 143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958" name="Line 111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59" name="Line 112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60" name="Line 113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61" name="Line 114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62" name="Line 115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63" name="Line 116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64" name="Line 117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65" name="Line 118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66" name="Line 119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872" name="Group 120"/>
          <p:cNvGrpSpPr>
            <a:grpSpLocks/>
          </p:cNvGrpSpPr>
          <p:nvPr/>
        </p:nvGrpSpPr>
        <p:grpSpPr bwMode="auto">
          <a:xfrm>
            <a:off x="5610226" y="3871565"/>
            <a:ext cx="3382963" cy="838200"/>
            <a:chOff x="1546" y="1152"/>
            <a:chExt cx="2131" cy="528"/>
          </a:xfrm>
        </p:grpSpPr>
        <p:grpSp>
          <p:nvGrpSpPr>
            <p:cNvPr id="78915" name="Group 121"/>
            <p:cNvGrpSpPr>
              <a:grpSpLocks/>
            </p:cNvGrpSpPr>
            <p:nvPr/>
          </p:nvGrpSpPr>
          <p:grpSpPr bwMode="auto">
            <a:xfrm>
              <a:off x="2486" y="1152"/>
              <a:ext cx="224" cy="481"/>
              <a:chOff x="2206" y="1413"/>
              <a:chExt cx="224" cy="481"/>
            </a:xfrm>
          </p:grpSpPr>
          <p:sp>
            <p:nvSpPr>
              <p:cNvPr id="78945" name="Freeform 122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3"/>
                  <a:gd name="T25" fmla="*/ 0 h 481"/>
                  <a:gd name="T26" fmla="*/ 213 w 213"/>
                  <a:gd name="T27" fmla="*/ 481 h 48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46" name="Rectangle 123"/>
              <p:cNvSpPr>
                <a:spLocks noChangeArrowheads="1"/>
              </p:cNvSpPr>
              <p:nvPr/>
            </p:nvSpPr>
            <p:spPr bwMode="auto">
              <a:xfrm rot="5400000">
                <a:off x="2122" y="1531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ALU</a:t>
                </a:r>
              </a:p>
            </p:txBody>
          </p:sp>
        </p:grpSp>
        <p:grpSp>
          <p:nvGrpSpPr>
            <p:cNvPr id="78916" name="Group 124"/>
            <p:cNvGrpSpPr>
              <a:grpSpLocks/>
            </p:cNvGrpSpPr>
            <p:nvPr/>
          </p:nvGrpSpPr>
          <p:grpSpPr bwMode="auto">
            <a:xfrm>
              <a:off x="1546" y="1248"/>
              <a:ext cx="410" cy="289"/>
              <a:chOff x="1266" y="1509"/>
              <a:chExt cx="410" cy="289"/>
            </a:xfrm>
          </p:grpSpPr>
          <p:sp>
            <p:nvSpPr>
              <p:cNvPr id="78941" name="Rectangle 125"/>
              <p:cNvSpPr>
                <a:spLocks noChangeArrowheads="1"/>
              </p:cNvSpPr>
              <p:nvPr/>
            </p:nvSpPr>
            <p:spPr bwMode="auto">
              <a:xfrm>
                <a:off x="1266" y="1531"/>
                <a:ext cx="4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dirty="0"/>
                  <a:t>Mem</a:t>
                </a:r>
              </a:p>
            </p:txBody>
          </p:sp>
          <p:grpSp>
            <p:nvGrpSpPr>
              <p:cNvPr id="78942" name="Group 126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78943" name="Freeform 127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0"/>
                    <a:gd name="T13" fmla="*/ 0 h 289"/>
                    <a:gd name="T14" fmla="*/ 170 w 170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44" name="Freeform 128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1"/>
                    <a:gd name="T13" fmla="*/ 0 h 289"/>
                    <a:gd name="T14" fmla="*/ 171 w 171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8917" name="Rectangle 129"/>
            <p:cNvSpPr>
              <a:spLocks noChangeArrowheads="1"/>
            </p:cNvSpPr>
            <p:nvPr/>
          </p:nvSpPr>
          <p:spPr bwMode="auto">
            <a:xfrm>
              <a:off x="2010" y="1255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Reg</a:t>
              </a:r>
            </a:p>
          </p:txBody>
        </p:sp>
        <p:grpSp>
          <p:nvGrpSpPr>
            <p:cNvPr id="78918" name="Group 130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78939" name="Freeform 131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9"/>
                  <a:gd name="T13" fmla="*/ 0 h 289"/>
                  <a:gd name="T14" fmla="*/ 149 w 149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40" name="Freeform 132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"/>
                  <a:gd name="T13" fmla="*/ 0 h 289"/>
                  <a:gd name="T14" fmla="*/ 148 w 148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919" name="Line 133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0" name="Freeform 134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7"/>
                <a:gd name="T14" fmla="*/ 48 w 48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21" name="Line 135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2" name="Rectangle 136"/>
            <p:cNvSpPr>
              <a:spLocks noChangeArrowheads="1"/>
            </p:cNvSpPr>
            <p:nvPr/>
          </p:nvSpPr>
          <p:spPr bwMode="auto">
            <a:xfrm>
              <a:off x="2827" y="1250"/>
              <a:ext cx="4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Mem</a:t>
              </a:r>
            </a:p>
          </p:txBody>
        </p:sp>
        <p:grpSp>
          <p:nvGrpSpPr>
            <p:cNvPr id="78923" name="Group 137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78937" name="Freeform 138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2"/>
                  <a:gd name="T13" fmla="*/ 0 h 289"/>
                  <a:gd name="T14" fmla="*/ 162 w 16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38" name="Freeform 139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4"/>
                  <a:gd name="T13" fmla="*/ 0 h 289"/>
                  <a:gd name="T14" fmla="*/ 164 w 164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924" name="Rectangle 140"/>
            <p:cNvSpPr>
              <a:spLocks noChangeArrowheads="1"/>
            </p:cNvSpPr>
            <p:nvPr/>
          </p:nvSpPr>
          <p:spPr bwMode="auto">
            <a:xfrm>
              <a:off x="3319" y="125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 err="1"/>
                <a:t>Reg</a:t>
              </a:r>
              <a:endParaRPr lang="en-US" altLang="zh-CN" sz="1600" dirty="0"/>
            </a:p>
          </p:txBody>
        </p:sp>
        <p:grpSp>
          <p:nvGrpSpPr>
            <p:cNvPr id="78925" name="Group 141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78935" name="Freeform 142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2"/>
                  <a:gd name="T13" fmla="*/ 0 h 289"/>
                  <a:gd name="T14" fmla="*/ 142 w 14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36" name="Freeform 143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3"/>
                  <a:gd name="T13" fmla="*/ 0 h 289"/>
                  <a:gd name="T14" fmla="*/ 143 w 143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926" name="Line 144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7" name="Line 145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8" name="Line 146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9" name="Line 147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30" name="Line 148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31" name="Line 149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32" name="Line 150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33" name="Line 151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34" name="Line 152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873" name="Group 153"/>
          <p:cNvGrpSpPr>
            <a:grpSpLocks/>
          </p:cNvGrpSpPr>
          <p:nvPr/>
        </p:nvGrpSpPr>
        <p:grpSpPr bwMode="auto">
          <a:xfrm>
            <a:off x="6203951" y="4709765"/>
            <a:ext cx="3478213" cy="838200"/>
            <a:chOff x="1486" y="1152"/>
            <a:chExt cx="2191" cy="528"/>
          </a:xfrm>
        </p:grpSpPr>
        <p:grpSp>
          <p:nvGrpSpPr>
            <p:cNvPr id="78883" name="Group 154"/>
            <p:cNvGrpSpPr>
              <a:grpSpLocks/>
            </p:cNvGrpSpPr>
            <p:nvPr/>
          </p:nvGrpSpPr>
          <p:grpSpPr bwMode="auto">
            <a:xfrm>
              <a:off x="2486" y="1152"/>
              <a:ext cx="224" cy="481"/>
              <a:chOff x="2206" y="1413"/>
              <a:chExt cx="224" cy="481"/>
            </a:xfrm>
          </p:grpSpPr>
          <p:sp>
            <p:nvSpPr>
              <p:cNvPr id="78913" name="Freeform 155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3"/>
                  <a:gd name="T25" fmla="*/ 0 h 481"/>
                  <a:gd name="T26" fmla="*/ 213 w 213"/>
                  <a:gd name="T27" fmla="*/ 481 h 48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14" name="Rectangle 156"/>
              <p:cNvSpPr>
                <a:spLocks noChangeArrowheads="1"/>
              </p:cNvSpPr>
              <p:nvPr/>
            </p:nvSpPr>
            <p:spPr bwMode="auto">
              <a:xfrm rot="5400000">
                <a:off x="2122" y="1531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ALU</a:t>
                </a:r>
              </a:p>
            </p:txBody>
          </p:sp>
        </p:grpSp>
        <p:grpSp>
          <p:nvGrpSpPr>
            <p:cNvPr id="78884" name="Group 157"/>
            <p:cNvGrpSpPr>
              <a:grpSpLocks/>
            </p:cNvGrpSpPr>
            <p:nvPr/>
          </p:nvGrpSpPr>
          <p:grpSpPr bwMode="auto">
            <a:xfrm>
              <a:off x="1486" y="1248"/>
              <a:ext cx="425" cy="289"/>
              <a:chOff x="1206" y="1509"/>
              <a:chExt cx="425" cy="289"/>
            </a:xfrm>
          </p:grpSpPr>
          <p:sp>
            <p:nvSpPr>
              <p:cNvPr id="78909" name="Rectangle 158"/>
              <p:cNvSpPr>
                <a:spLocks noChangeArrowheads="1"/>
              </p:cNvSpPr>
              <p:nvPr/>
            </p:nvSpPr>
            <p:spPr bwMode="auto">
              <a:xfrm>
                <a:off x="1206" y="1511"/>
                <a:ext cx="4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Mem</a:t>
                </a:r>
              </a:p>
            </p:txBody>
          </p:sp>
          <p:grpSp>
            <p:nvGrpSpPr>
              <p:cNvPr id="78910" name="Group 159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78911" name="Freeform 160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0"/>
                    <a:gd name="T13" fmla="*/ 0 h 289"/>
                    <a:gd name="T14" fmla="*/ 170 w 170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12" name="Freeform 161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1"/>
                    <a:gd name="T13" fmla="*/ 0 h 289"/>
                    <a:gd name="T14" fmla="*/ 171 w 171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8885" name="Rectangle 162"/>
            <p:cNvSpPr>
              <a:spLocks noChangeArrowheads="1"/>
            </p:cNvSpPr>
            <p:nvPr/>
          </p:nvSpPr>
          <p:spPr bwMode="auto">
            <a:xfrm>
              <a:off x="2010" y="1255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Reg</a:t>
              </a:r>
            </a:p>
          </p:txBody>
        </p:sp>
        <p:grpSp>
          <p:nvGrpSpPr>
            <p:cNvPr id="78886" name="Group 163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78907" name="Freeform 164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9"/>
                  <a:gd name="T13" fmla="*/ 0 h 289"/>
                  <a:gd name="T14" fmla="*/ 149 w 149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08" name="Freeform 165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"/>
                  <a:gd name="T13" fmla="*/ 0 h 289"/>
                  <a:gd name="T14" fmla="*/ 148 w 148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887" name="Line 166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8" name="Freeform 167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7"/>
                <a:gd name="T14" fmla="*/ 48 w 48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9" name="Line 168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0" name="Rectangle 169"/>
            <p:cNvSpPr>
              <a:spLocks noChangeArrowheads="1"/>
            </p:cNvSpPr>
            <p:nvPr/>
          </p:nvSpPr>
          <p:spPr bwMode="auto">
            <a:xfrm>
              <a:off x="2827" y="1250"/>
              <a:ext cx="4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Mem</a:t>
              </a:r>
            </a:p>
          </p:txBody>
        </p:sp>
        <p:grpSp>
          <p:nvGrpSpPr>
            <p:cNvPr id="78891" name="Group 170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78905" name="Freeform 171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2"/>
                  <a:gd name="T13" fmla="*/ 0 h 289"/>
                  <a:gd name="T14" fmla="*/ 162 w 16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06" name="Freeform 172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4"/>
                  <a:gd name="T13" fmla="*/ 0 h 289"/>
                  <a:gd name="T14" fmla="*/ 164 w 164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892" name="Rectangle 173"/>
            <p:cNvSpPr>
              <a:spLocks noChangeArrowheads="1"/>
            </p:cNvSpPr>
            <p:nvPr/>
          </p:nvSpPr>
          <p:spPr bwMode="auto">
            <a:xfrm>
              <a:off x="3319" y="125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Reg</a:t>
              </a:r>
            </a:p>
          </p:txBody>
        </p:sp>
        <p:grpSp>
          <p:nvGrpSpPr>
            <p:cNvPr id="78893" name="Group 174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78903" name="Freeform 175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2"/>
                  <a:gd name="T13" fmla="*/ 0 h 289"/>
                  <a:gd name="T14" fmla="*/ 142 w 14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04" name="Freeform 176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3"/>
                  <a:gd name="T13" fmla="*/ 0 h 289"/>
                  <a:gd name="T14" fmla="*/ 143 w 143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894" name="Line 177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5" name="Line 178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6" name="Line 179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7" name="Line 180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8" name="Line 181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9" name="Line 182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0" name="Line 183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1" name="Line 184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2" name="Line 185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874" name="Rectangle 186"/>
          <p:cNvSpPr>
            <a:spLocks noGrp="1" noChangeArrowheads="1"/>
          </p:cNvSpPr>
          <p:nvPr>
            <p:ph type="title"/>
          </p:nvPr>
        </p:nvSpPr>
        <p:spPr>
          <a:xfrm>
            <a:off x="749856" y="235804"/>
            <a:ext cx="3224584" cy="523875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Structural Hazard</a:t>
            </a:r>
          </a:p>
        </p:txBody>
      </p:sp>
      <p:grpSp>
        <p:nvGrpSpPr>
          <p:cNvPr id="42006" name="Group 187"/>
          <p:cNvGrpSpPr>
            <a:grpSpLocks/>
          </p:cNvGrpSpPr>
          <p:nvPr/>
        </p:nvGrpSpPr>
        <p:grpSpPr bwMode="auto">
          <a:xfrm>
            <a:off x="5905500" y="1250621"/>
            <a:ext cx="5087044" cy="920750"/>
            <a:chOff x="2736" y="1008"/>
            <a:chExt cx="2592" cy="580"/>
          </a:xfrm>
        </p:grpSpPr>
        <p:sp>
          <p:nvSpPr>
            <p:cNvPr id="78881" name="Rectangle 188"/>
            <p:cNvSpPr>
              <a:spLocks noChangeArrowheads="1"/>
            </p:cNvSpPr>
            <p:nvPr/>
          </p:nvSpPr>
          <p:spPr bwMode="auto">
            <a:xfrm>
              <a:off x="3792" y="1008"/>
              <a:ext cx="1536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FF0000"/>
                  </a:solidFill>
                </a:rPr>
                <a:t>Reading data from memory or </a:t>
              </a:r>
              <a:r>
                <a:rPr lang="en-US" altLang="zh-CN" sz="1800" dirty="0" err="1">
                  <a:solidFill>
                    <a:srgbClr val="FF0000"/>
                  </a:solidFill>
                </a:rPr>
                <a:t>writeing</a:t>
              </a:r>
              <a:r>
                <a:rPr lang="en-US" altLang="zh-CN" sz="1800" dirty="0">
                  <a:solidFill>
                    <a:srgbClr val="FF0000"/>
                  </a:solidFill>
                </a:rPr>
                <a:t> data to memory</a:t>
              </a:r>
            </a:p>
          </p:txBody>
        </p:sp>
        <p:cxnSp>
          <p:nvCxnSpPr>
            <p:cNvPr id="78882" name="AutoShape 189"/>
            <p:cNvCxnSpPr>
              <a:cxnSpLocks noChangeShapeType="1"/>
              <a:stCxn id="78881" idx="1"/>
              <a:endCxn id="1211395" idx="0"/>
            </p:cNvCxnSpPr>
            <p:nvPr/>
          </p:nvCxnSpPr>
          <p:spPr bwMode="auto">
            <a:xfrm rot="10800000">
              <a:off x="2736" y="1171"/>
              <a:ext cx="1056" cy="127"/>
            </a:xfrm>
            <a:prstGeom prst="curvedConnector4">
              <a:avLst>
                <a:gd name="adj1" fmla="val 42045"/>
                <a:gd name="adj2" fmla="val 213375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007" name="Group 190"/>
          <p:cNvGrpSpPr>
            <a:grpSpLocks/>
          </p:cNvGrpSpPr>
          <p:nvPr/>
        </p:nvGrpSpPr>
        <p:grpSpPr bwMode="auto">
          <a:xfrm>
            <a:off x="3770314" y="4491955"/>
            <a:ext cx="2438400" cy="1089025"/>
            <a:chOff x="1296" y="3032"/>
            <a:chExt cx="1536" cy="686"/>
          </a:xfrm>
        </p:grpSpPr>
        <p:sp>
          <p:nvSpPr>
            <p:cNvPr id="78879" name="Rectangle 191"/>
            <p:cNvSpPr>
              <a:spLocks noChangeArrowheads="1"/>
            </p:cNvSpPr>
            <p:nvPr/>
          </p:nvSpPr>
          <p:spPr bwMode="auto">
            <a:xfrm>
              <a:off x="1296" y="3312"/>
              <a:ext cx="1536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FF0000"/>
                  </a:solidFill>
                </a:rPr>
                <a:t>Reading instruction from memory</a:t>
              </a:r>
            </a:p>
          </p:txBody>
        </p:sp>
        <p:cxnSp>
          <p:nvCxnSpPr>
            <p:cNvPr id="78880" name="AutoShape 192"/>
            <p:cNvCxnSpPr>
              <a:cxnSpLocks noChangeShapeType="1"/>
              <a:stCxn id="78879" idx="0"/>
              <a:endCxn id="78943" idx="2"/>
            </p:cNvCxnSpPr>
            <p:nvPr/>
          </p:nvCxnSpPr>
          <p:spPr bwMode="auto">
            <a:xfrm rot="-5400000">
              <a:off x="2193" y="2903"/>
              <a:ext cx="280" cy="537"/>
            </a:xfrm>
            <a:prstGeom prst="curvedConnector3">
              <a:avLst>
                <a:gd name="adj1" fmla="val 51069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279606A-9B35-4D2D-AFD2-BCD9D232DE6A}"/>
              </a:ext>
            </a:extLst>
          </p:cNvPr>
          <p:cNvSpPr txBox="1"/>
          <p:nvPr/>
        </p:nvSpPr>
        <p:spPr>
          <a:xfrm>
            <a:off x="9768408" y="2593438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解决的方法是把</a:t>
            </a:r>
            <a:r>
              <a:rPr lang="en-US" altLang="zh-CN" dirty="0"/>
              <a:t>MEM</a:t>
            </a:r>
            <a:r>
              <a:rPr lang="zh-CN" altLang="en-US" dirty="0"/>
              <a:t>拆解成</a:t>
            </a:r>
            <a:r>
              <a:rPr lang="en-US" altLang="zh-CN" dirty="0"/>
              <a:t>IM</a:t>
            </a:r>
            <a:r>
              <a:rPr lang="zh-CN" altLang="en-US" dirty="0"/>
              <a:t>和</a:t>
            </a:r>
            <a:r>
              <a:rPr lang="en-US" altLang="zh-CN" dirty="0"/>
              <a:t>DM</a:t>
            </a:r>
            <a:r>
              <a:rPr lang="zh-CN" altLang="en-US" dirty="0"/>
              <a:t>两个寄存器</a:t>
            </a:r>
          </a:p>
        </p:txBody>
      </p:sp>
    </p:spTree>
    <p:extLst>
      <p:ext uri="{BB962C8B-B14F-4D97-AF65-F5344CB8AC3E}">
        <p14:creationId xmlns:p14="http://schemas.microsoft.com/office/powerpoint/2010/main" val="11303395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4" grpId="0" animBg="1"/>
      <p:bldP spid="121139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2" name="Rectangle 9"/>
          <p:cNvSpPr>
            <a:spLocks noChangeArrowheads="1"/>
          </p:cNvSpPr>
          <p:nvPr/>
        </p:nvSpPr>
        <p:spPr bwMode="auto">
          <a:xfrm>
            <a:off x="8094023" y="2528409"/>
            <a:ext cx="1457131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highlight>
                  <a:srgbClr val="FFFF00"/>
                </a:highlight>
              </a:rPr>
              <a:t>double bound</a:t>
            </a:r>
          </a:p>
        </p:txBody>
      </p:sp>
      <p:sp>
        <p:nvSpPr>
          <p:cNvPr id="1215677" name="Rectangle 189"/>
          <p:cNvSpPr>
            <a:spLocks noChangeArrowheads="1"/>
          </p:cNvSpPr>
          <p:nvPr/>
        </p:nvSpPr>
        <p:spPr bwMode="auto">
          <a:xfrm>
            <a:off x="7485080" y="2976289"/>
            <a:ext cx="2820985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Reg</a:t>
            </a:r>
            <a:r>
              <a:rPr lang="zh-CN" altLang="en-US" sz="1800" dirty="0">
                <a:solidFill>
                  <a:srgbClr val="FF0000"/>
                </a:solidFill>
              </a:rPr>
              <a:t>上升沿写，下降沿读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F76AE89-9A66-4FF6-9EC9-BA83E4E0E1FF}"/>
              </a:ext>
            </a:extLst>
          </p:cNvPr>
          <p:cNvGrpSpPr/>
          <p:nvPr/>
        </p:nvGrpSpPr>
        <p:grpSpPr>
          <a:xfrm>
            <a:off x="321569" y="403679"/>
            <a:ext cx="6912768" cy="3240360"/>
            <a:chOff x="1860478" y="1052736"/>
            <a:chExt cx="7575622" cy="4597400"/>
          </a:xfrm>
        </p:grpSpPr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6553200" y="1581373"/>
              <a:ext cx="457200" cy="2971800"/>
              <a:chOff x="3072" y="1152"/>
              <a:chExt cx="288" cy="1872"/>
            </a:xfrm>
          </p:grpSpPr>
          <p:sp>
            <p:nvSpPr>
              <p:cNvPr id="81065" name="Rectangle 3"/>
              <p:cNvSpPr>
                <a:spLocks noChangeArrowheads="1"/>
              </p:cNvSpPr>
              <p:nvPr/>
            </p:nvSpPr>
            <p:spPr bwMode="auto">
              <a:xfrm>
                <a:off x="3216" y="2736"/>
                <a:ext cx="144" cy="288"/>
              </a:xfrm>
              <a:prstGeom prst="rect">
                <a:avLst/>
              </a:prstGeom>
              <a:solidFill>
                <a:srgbClr val="009900"/>
              </a:solidFill>
              <a:ln w="12700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600"/>
              </a:p>
            </p:txBody>
          </p:sp>
          <p:sp>
            <p:nvSpPr>
              <p:cNvPr id="81066" name="Rectangle 4"/>
              <p:cNvSpPr>
                <a:spLocks noChangeArrowheads="1"/>
              </p:cNvSpPr>
              <p:nvPr/>
            </p:nvSpPr>
            <p:spPr bwMode="auto">
              <a:xfrm>
                <a:off x="3072" y="1152"/>
                <a:ext cx="144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600"/>
              </a:p>
            </p:txBody>
          </p:sp>
          <p:sp>
            <p:nvSpPr>
              <p:cNvPr id="81067" name="Line 5"/>
              <p:cNvSpPr>
                <a:spLocks noChangeShapeType="1"/>
              </p:cNvSpPr>
              <p:nvPr/>
            </p:nvSpPr>
            <p:spPr bwMode="auto">
              <a:xfrm>
                <a:off x="3216" y="1440"/>
                <a:ext cx="0" cy="1296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0900" name="Rectangle 7"/>
            <p:cNvSpPr>
              <a:spLocks noChangeArrowheads="1"/>
            </p:cNvSpPr>
            <p:nvPr/>
          </p:nvSpPr>
          <p:spPr bwMode="auto">
            <a:xfrm>
              <a:off x="1860478" y="1659161"/>
              <a:ext cx="343044" cy="2798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/>
                <a:t>I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/>
                <a:t>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/>
                <a:t>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/>
                <a:t>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/>
                <a:t>r.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600" i="1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/>
                <a:t>O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/>
                <a:t>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/>
                <a:t>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/>
                <a:t>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/>
                <a:t>r</a:t>
              </a:r>
            </a:p>
          </p:txBody>
        </p:sp>
        <p:sp>
          <p:nvSpPr>
            <p:cNvPr id="80901" name="Line 8"/>
            <p:cNvSpPr>
              <a:spLocks noChangeShapeType="1"/>
            </p:cNvSpPr>
            <p:nvPr/>
          </p:nvSpPr>
          <p:spPr bwMode="auto">
            <a:xfrm>
              <a:off x="3124200" y="1052736"/>
              <a:ext cx="63119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3" name="Rectangle 11"/>
            <p:cNvSpPr>
              <a:spLocks noChangeArrowheads="1"/>
            </p:cNvSpPr>
            <p:nvPr/>
          </p:nvSpPr>
          <p:spPr bwMode="auto">
            <a:xfrm>
              <a:off x="2255833" y="2343373"/>
              <a:ext cx="985848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Inst 1</a:t>
              </a:r>
            </a:p>
          </p:txBody>
        </p:sp>
        <p:sp>
          <p:nvSpPr>
            <p:cNvPr id="80904" name="Rectangle 12"/>
            <p:cNvSpPr>
              <a:spLocks noChangeArrowheads="1"/>
            </p:cNvSpPr>
            <p:nvPr/>
          </p:nvSpPr>
          <p:spPr bwMode="auto">
            <a:xfrm>
              <a:off x="2255833" y="3224436"/>
              <a:ext cx="985848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Inst 2</a:t>
              </a:r>
            </a:p>
          </p:txBody>
        </p:sp>
        <p:sp>
          <p:nvSpPr>
            <p:cNvPr id="80905" name="Line 14"/>
            <p:cNvSpPr>
              <a:spLocks noChangeShapeType="1"/>
            </p:cNvSpPr>
            <p:nvPr/>
          </p:nvSpPr>
          <p:spPr bwMode="auto">
            <a:xfrm>
              <a:off x="4305300" y="1179736"/>
              <a:ext cx="0" cy="447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6" name="Line 15"/>
            <p:cNvSpPr>
              <a:spLocks noChangeShapeType="1"/>
            </p:cNvSpPr>
            <p:nvPr/>
          </p:nvSpPr>
          <p:spPr bwMode="auto">
            <a:xfrm>
              <a:off x="4991100" y="1179736"/>
              <a:ext cx="0" cy="447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7" name="Line 16"/>
            <p:cNvSpPr>
              <a:spLocks noChangeShapeType="1"/>
            </p:cNvSpPr>
            <p:nvPr/>
          </p:nvSpPr>
          <p:spPr bwMode="auto">
            <a:xfrm>
              <a:off x="5676900" y="1179736"/>
              <a:ext cx="0" cy="447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8" name="Line 17"/>
            <p:cNvSpPr>
              <a:spLocks noChangeShapeType="1"/>
            </p:cNvSpPr>
            <p:nvPr/>
          </p:nvSpPr>
          <p:spPr bwMode="auto">
            <a:xfrm>
              <a:off x="6362700" y="1179736"/>
              <a:ext cx="0" cy="447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9" name="Line 18"/>
            <p:cNvSpPr>
              <a:spLocks noChangeShapeType="1"/>
            </p:cNvSpPr>
            <p:nvPr/>
          </p:nvSpPr>
          <p:spPr bwMode="auto">
            <a:xfrm>
              <a:off x="7048500" y="1179736"/>
              <a:ext cx="0" cy="447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0" name="Line 19"/>
            <p:cNvSpPr>
              <a:spLocks noChangeShapeType="1"/>
            </p:cNvSpPr>
            <p:nvPr/>
          </p:nvSpPr>
          <p:spPr bwMode="auto">
            <a:xfrm>
              <a:off x="7734300" y="1179736"/>
              <a:ext cx="0" cy="447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1" name="Line 20"/>
            <p:cNvSpPr>
              <a:spLocks noChangeShapeType="1"/>
            </p:cNvSpPr>
            <p:nvPr/>
          </p:nvSpPr>
          <p:spPr bwMode="auto">
            <a:xfrm>
              <a:off x="8420100" y="1179736"/>
              <a:ext cx="0" cy="447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2" name="Line 21"/>
            <p:cNvSpPr>
              <a:spLocks noChangeShapeType="1"/>
            </p:cNvSpPr>
            <p:nvPr/>
          </p:nvSpPr>
          <p:spPr bwMode="auto">
            <a:xfrm>
              <a:off x="9105900" y="1179736"/>
              <a:ext cx="0" cy="447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3" name="Line 23"/>
            <p:cNvSpPr>
              <a:spLocks noChangeShapeType="1"/>
            </p:cNvSpPr>
            <p:nvPr/>
          </p:nvSpPr>
          <p:spPr bwMode="auto">
            <a:xfrm>
              <a:off x="2209800" y="1581373"/>
              <a:ext cx="0" cy="3886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0914" name="Group 24"/>
            <p:cNvGrpSpPr>
              <a:grpSpLocks/>
            </p:cNvGrpSpPr>
            <p:nvPr/>
          </p:nvGrpSpPr>
          <p:grpSpPr bwMode="auto">
            <a:xfrm>
              <a:off x="3732214" y="1428973"/>
              <a:ext cx="3359151" cy="838200"/>
              <a:chOff x="1561" y="1152"/>
              <a:chExt cx="2116" cy="528"/>
            </a:xfrm>
          </p:grpSpPr>
          <p:grpSp>
            <p:nvGrpSpPr>
              <p:cNvPr id="81033" name="Group 25"/>
              <p:cNvGrpSpPr>
                <a:grpSpLocks/>
              </p:cNvGrpSpPr>
              <p:nvPr/>
            </p:nvGrpSpPr>
            <p:grpSpPr bwMode="auto">
              <a:xfrm>
                <a:off x="2486" y="1152"/>
                <a:ext cx="224" cy="481"/>
                <a:chOff x="2206" y="1413"/>
                <a:chExt cx="224" cy="481"/>
              </a:xfrm>
            </p:grpSpPr>
            <p:sp>
              <p:nvSpPr>
                <p:cNvPr id="81063" name="Freeform 26"/>
                <p:cNvSpPr>
                  <a:spLocks/>
                </p:cNvSpPr>
                <p:nvPr/>
              </p:nvSpPr>
              <p:spPr bwMode="auto">
                <a:xfrm>
                  <a:off x="2217" y="1413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3"/>
                    <a:gd name="T25" fmla="*/ 0 h 481"/>
                    <a:gd name="T26" fmla="*/ 213 w 213"/>
                    <a:gd name="T27" fmla="*/ 481 h 48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64" name="Rectangle 27"/>
                <p:cNvSpPr>
                  <a:spLocks noChangeArrowheads="1"/>
                </p:cNvSpPr>
                <p:nvPr/>
              </p:nvSpPr>
              <p:spPr bwMode="auto">
                <a:xfrm rot="5400000">
                  <a:off x="2122" y="1531"/>
                  <a:ext cx="3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ALU</a:t>
                  </a:r>
                </a:p>
              </p:txBody>
            </p:sp>
          </p:grpSp>
          <p:grpSp>
            <p:nvGrpSpPr>
              <p:cNvPr id="81034" name="Group 28"/>
              <p:cNvGrpSpPr>
                <a:grpSpLocks/>
              </p:cNvGrpSpPr>
              <p:nvPr/>
            </p:nvGrpSpPr>
            <p:grpSpPr bwMode="auto">
              <a:xfrm>
                <a:off x="1561" y="1248"/>
                <a:ext cx="350" cy="289"/>
                <a:chOff x="1281" y="1509"/>
                <a:chExt cx="350" cy="289"/>
              </a:xfrm>
            </p:grpSpPr>
            <p:sp>
              <p:nvSpPr>
                <p:cNvPr id="81059" name="Rectangle 29"/>
                <p:cNvSpPr>
                  <a:spLocks noChangeArrowheads="1"/>
                </p:cNvSpPr>
                <p:nvPr/>
              </p:nvSpPr>
              <p:spPr bwMode="auto">
                <a:xfrm>
                  <a:off x="1281" y="1511"/>
                  <a:ext cx="26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IM</a:t>
                  </a:r>
                </a:p>
              </p:txBody>
            </p:sp>
            <p:grpSp>
              <p:nvGrpSpPr>
                <p:cNvPr id="81060" name="Group 30"/>
                <p:cNvGrpSpPr>
                  <a:grpSpLocks/>
                </p:cNvGrpSpPr>
                <p:nvPr/>
              </p:nvGrpSpPr>
              <p:grpSpPr bwMode="auto">
                <a:xfrm>
                  <a:off x="1291" y="1509"/>
                  <a:ext cx="340" cy="289"/>
                  <a:chOff x="1291" y="1509"/>
                  <a:chExt cx="340" cy="289"/>
                </a:xfrm>
              </p:grpSpPr>
              <p:sp>
                <p:nvSpPr>
                  <p:cNvPr id="81061" name="Freeform 31"/>
                  <p:cNvSpPr>
                    <a:spLocks/>
                  </p:cNvSpPr>
                  <p:nvPr/>
                </p:nvSpPr>
                <p:spPr bwMode="auto">
                  <a:xfrm>
                    <a:off x="1291" y="1509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0"/>
                      <a:gd name="T13" fmla="*/ 0 h 289"/>
                      <a:gd name="T14" fmla="*/ 170 w 170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062" name="Freeform 32"/>
                  <p:cNvSpPr>
                    <a:spLocks/>
                  </p:cNvSpPr>
                  <p:nvPr/>
                </p:nvSpPr>
                <p:spPr bwMode="auto">
                  <a:xfrm>
                    <a:off x="1460" y="1509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1"/>
                      <a:gd name="T13" fmla="*/ 0 h 289"/>
                      <a:gd name="T14" fmla="*/ 171 w 171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81035" name="Rectangle 33"/>
              <p:cNvSpPr>
                <a:spLocks noChangeArrowheads="1"/>
              </p:cNvSpPr>
              <p:nvPr/>
            </p:nvSpPr>
            <p:spPr bwMode="auto">
              <a:xfrm>
                <a:off x="2010" y="125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Reg</a:t>
                </a:r>
              </a:p>
            </p:txBody>
          </p:sp>
          <p:grpSp>
            <p:nvGrpSpPr>
              <p:cNvPr id="81036" name="Group 34"/>
              <p:cNvGrpSpPr>
                <a:grpSpLocks/>
              </p:cNvGrpSpPr>
              <p:nvPr/>
            </p:nvGrpSpPr>
            <p:grpSpPr bwMode="auto">
              <a:xfrm>
                <a:off x="2031" y="1248"/>
                <a:ext cx="296" cy="289"/>
                <a:chOff x="1751" y="1509"/>
                <a:chExt cx="296" cy="289"/>
              </a:xfrm>
            </p:grpSpPr>
            <p:sp>
              <p:nvSpPr>
                <p:cNvPr id="81057" name="Freeform 35"/>
                <p:cNvSpPr>
                  <a:spLocks/>
                </p:cNvSpPr>
                <p:nvPr/>
              </p:nvSpPr>
              <p:spPr bwMode="auto">
                <a:xfrm>
                  <a:off x="1751" y="1509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9"/>
                    <a:gd name="T13" fmla="*/ 0 h 289"/>
                    <a:gd name="T14" fmla="*/ 149 w 149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58" name="Freeform 36"/>
                <p:cNvSpPr>
                  <a:spLocks/>
                </p:cNvSpPr>
                <p:nvPr/>
              </p:nvSpPr>
              <p:spPr bwMode="auto">
                <a:xfrm>
                  <a:off x="1899" y="1509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8"/>
                    <a:gd name="T13" fmla="*/ 0 h 289"/>
                    <a:gd name="T14" fmla="*/ 148 w 148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1037" name="Line 37"/>
              <p:cNvSpPr>
                <a:spLocks noChangeShapeType="1"/>
              </p:cNvSpPr>
              <p:nvPr/>
            </p:nvSpPr>
            <p:spPr bwMode="auto">
              <a:xfrm>
                <a:off x="1916" y="1392"/>
                <a:ext cx="1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38" name="Freeform 38"/>
              <p:cNvSpPr>
                <a:spLocks/>
              </p:cNvSpPr>
              <p:nvPr/>
            </p:nvSpPr>
            <p:spPr bwMode="auto">
              <a:xfrm>
                <a:off x="1984" y="1296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97"/>
                  <a:gd name="T14" fmla="*/ 48 w 48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39" name="Line 39"/>
              <p:cNvSpPr>
                <a:spLocks noChangeShapeType="1"/>
              </p:cNvSpPr>
              <p:nvPr/>
            </p:nvSpPr>
            <p:spPr bwMode="auto">
              <a:xfrm>
                <a:off x="2332" y="129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40" name="Rectangle 40"/>
              <p:cNvSpPr>
                <a:spLocks noChangeArrowheads="1"/>
              </p:cNvSpPr>
              <p:nvPr/>
            </p:nvSpPr>
            <p:spPr bwMode="auto">
              <a:xfrm>
                <a:off x="2827" y="1250"/>
                <a:ext cx="3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DM</a:t>
                </a:r>
              </a:p>
            </p:txBody>
          </p:sp>
          <p:grpSp>
            <p:nvGrpSpPr>
              <p:cNvPr id="81041" name="Group 41"/>
              <p:cNvGrpSpPr>
                <a:grpSpLocks/>
              </p:cNvGrpSpPr>
              <p:nvPr/>
            </p:nvGrpSpPr>
            <p:grpSpPr bwMode="auto">
              <a:xfrm>
                <a:off x="2880" y="1248"/>
                <a:ext cx="325" cy="289"/>
                <a:chOff x="2600" y="1509"/>
                <a:chExt cx="325" cy="289"/>
              </a:xfrm>
            </p:grpSpPr>
            <p:sp>
              <p:nvSpPr>
                <p:cNvPr id="81055" name="Freeform 42"/>
                <p:cNvSpPr>
                  <a:spLocks/>
                </p:cNvSpPr>
                <p:nvPr/>
              </p:nvSpPr>
              <p:spPr bwMode="auto">
                <a:xfrm>
                  <a:off x="2600" y="1509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2"/>
                    <a:gd name="T13" fmla="*/ 0 h 289"/>
                    <a:gd name="T14" fmla="*/ 162 w 16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56" name="Freeform 43"/>
                <p:cNvSpPr>
                  <a:spLocks/>
                </p:cNvSpPr>
                <p:nvPr/>
              </p:nvSpPr>
              <p:spPr bwMode="auto">
                <a:xfrm>
                  <a:off x="2761" y="1509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4"/>
                    <a:gd name="T13" fmla="*/ 0 h 289"/>
                    <a:gd name="T14" fmla="*/ 164 w 164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1042" name="Rectangle 44"/>
              <p:cNvSpPr>
                <a:spLocks noChangeArrowheads="1"/>
              </p:cNvSpPr>
              <p:nvPr/>
            </p:nvSpPr>
            <p:spPr bwMode="auto">
              <a:xfrm>
                <a:off x="3319" y="1250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Reg</a:t>
                </a:r>
              </a:p>
            </p:txBody>
          </p:sp>
          <p:grpSp>
            <p:nvGrpSpPr>
              <p:cNvPr id="81043" name="Group 45"/>
              <p:cNvGrpSpPr>
                <a:grpSpLocks/>
              </p:cNvGrpSpPr>
              <p:nvPr/>
            </p:nvGrpSpPr>
            <p:grpSpPr bwMode="auto">
              <a:xfrm>
                <a:off x="3348" y="1248"/>
                <a:ext cx="284" cy="289"/>
                <a:chOff x="3068" y="1509"/>
                <a:chExt cx="284" cy="289"/>
              </a:xfrm>
            </p:grpSpPr>
            <p:sp>
              <p:nvSpPr>
                <p:cNvPr id="81053" name="Freeform 46"/>
                <p:cNvSpPr>
                  <a:spLocks/>
                </p:cNvSpPr>
                <p:nvPr/>
              </p:nvSpPr>
              <p:spPr bwMode="auto">
                <a:xfrm>
                  <a:off x="3068" y="1509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2"/>
                    <a:gd name="T13" fmla="*/ 0 h 289"/>
                    <a:gd name="T14" fmla="*/ 142 w 14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54" name="Freeform 47"/>
                <p:cNvSpPr>
                  <a:spLocks/>
                </p:cNvSpPr>
                <p:nvPr/>
              </p:nvSpPr>
              <p:spPr bwMode="auto">
                <a:xfrm>
                  <a:off x="3209" y="1509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289"/>
                    <a:gd name="T14" fmla="*/ 143 w 143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1044" name="Line 48"/>
              <p:cNvSpPr>
                <a:spLocks noChangeShapeType="1"/>
              </p:cNvSpPr>
              <p:nvPr/>
            </p:nvSpPr>
            <p:spPr bwMode="auto">
              <a:xfrm>
                <a:off x="3201" y="1392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45" name="Line 49"/>
              <p:cNvSpPr>
                <a:spLocks noChangeShapeType="1"/>
              </p:cNvSpPr>
              <p:nvPr/>
            </p:nvSpPr>
            <p:spPr bwMode="auto">
              <a:xfrm>
                <a:off x="2717" y="1392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46" name="Line 50"/>
              <p:cNvSpPr>
                <a:spLocks noChangeShapeType="1"/>
              </p:cNvSpPr>
              <p:nvPr/>
            </p:nvSpPr>
            <p:spPr bwMode="auto">
              <a:xfrm>
                <a:off x="2332" y="1488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47" name="Line 51"/>
              <p:cNvSpPr>
                <a:spLocks noChangeShapeType="1"/>
              </p:cNvSpPr>
              <p:nvPr/>
            </p:nvSpPr>
            <p:spPr bwMode="auto">
              <a:xfrm>
                <a:off x="2416" y="148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48" name="Line 52"/>
              <p:cNvSpPr>
                <a:spLocks noChangeShapeType="1"/>
              </p:cNvSpPr>
              <p:nvPr/>
            </p:nvSpPr>
            <p:spPr bwMode="auto">
              <a:xfrm>
                <a:off x="2416" y="16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49" name="Line 53"/>
              <p:cNvSpPr>
                <a:spLocks noChangeShapeType="1"/>
              </p:cNvSpPr>
              <p:nvPr/>
            </p:nvSpPr>
            <p:spPr bwMode="auto">
              <a:xfrm>
                <a:off x="2752" y="13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50" name="Line 54"/>
              <p:cNvSpPr>
                <a:spLocks noChangeShapeType="1"/>
              </p:cNvSpPr>
              <p:nvPr/>
            </p:nvSpPr>
            <p:spPr bwMode="auto">
              <a:xfrm flipH="1">
                <a:off x="2832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51" name="Line 55"/>
              <p:cNvSpPr>
                <a:spLocks noChangeShapeType="1"/>
              </p:cNvSpPr>
              <p:nvPr/>
            </p:nvSpPr>
            <p:spPr bwMode="auto">
              <a:xfrm>
                <a:off x="2832" y="1632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52" name="Line 56"/>
              <p:cNvSpPr>
                <a:spLocks noChangeShapeType="1"/>
              </p:cNvSpPr>
              <p:nvPr/>
            </p:nvSpPr>
            <p:spPr bwMode="auto">
              <a:xfrm>
                <a:off x="3264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0915" name="Group 57"/>
            <p:cNvGrpSpPr>
              <a:grpSpLocks/>
            </p:cNvGrpSpPr>
            <p:nvPr/>
          </p:nvGrpSpPr>
          <p:grpSpPr bwMode="auto">
            <a:xfrm>
              <a:off x="4418014" y="2267173"/>
              <a:ext cx="3359151" cy="838200"/>
              <a:chOff x="1561" y="1152"/>
              <a:chExt cx="2116" cy="528"/>
            </a:xfrm>
          </p:grpSpPr>
          <p:grpSp>
            <p:nvGrpSpPr>
              <p:cNvPr id="81001" name="Group 58"/>
              <p:cNvGrpSpPr>
                <a:grpSpLocks/>
              </p:cNvGrpSpPr>
              <p:nvPr/>
            </p:nvGrpSpPr>
            <p:grpSpPr bwMode="auto">
              <a:xfrm>
                <a:off x="2486" y="1152"/>
                <a:ext cx="224" cy="481"/>
                <a:chOff x="2206" y="1413"/>
                <a:chExt cx="224" cy="481"/>
              </a:xfrm>
            </p:grpSpPr>
            <p:sp>
              <p:nvSpPr>
                <p:cNvPr id="81031" name="Freeform 59"/>
                <p:cNvSpPr>
                  <a:spLocks/>
                </p:cNvSpPr>
                <p:nvPr/>
              </p:nvSpPr>
              <p:spPr bwMode="auto">
                <a:xfrm>
                  <a:off x="2217" y="1413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3"/>
                    <a:gd name="T25" fmla="*/ 0 h 481"/>
                    <a:gd name="T26" fmla="*/ 213 w 213"/>
                    <a:gd name="T27" fmla="*/ 481 h 48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32" name="Rectangle 60"/>
                <p:cNvSpPr>
                  <a:spLocks noChangeArrowheads="1"/>
                </p:cNvSpPr>
                <p:nvPr/>
              </p:nvSpPr>
              <p:spPr bwMode="auto">
                <a:xfrm rot="5400000">
                  <a:off x="2122" y="1531"/>
                  <a:ext cx="3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ALU</a:t>
                  </a:r>
                </a:p>
              </p:txBody>
            </p:sp>
          </p:grpSp>
          <p:grpSp>
            <p:nvGrpSpPr>
              <p:cNvPr id="81002" name="Group 61"/>
              <p:cNvGrpSpPr>
                <a:grpSpLocks/>
              </p:cNvGrpSpPr>
              <p:nvPr/>
            </p:nvGrpSpPr>
            <p:grpSpPr bwMode="auto">
              <a:xfrm>
                <a:off x="1561" y="1248"/>
                <a:ext cx="350" cy="289"/>
                <a:chOff x="1281" y="1509"/>
                <a:chExt cx="350" cy="289"/>
              </a:xfrm>
            </p:grpSpPr>
            <p:sp>
              <p:nvSpPr>
                <p:cNvPr id="81027" name="Rectangle 62"/>
                <p:cNvSpPr>
                  <a:spLocks noChangeArrowheads="1"/>
                </p:cNvSpPr>
                <p:nvPr/>
              </p:nvSpPr>
              <p:spPr bwMode="auto">
                <a:xfrm>
                  <a:off x="1281" y="1511"/>
                  <a:ext cx="26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IM</a:t>
                  </a:r>
                </a:p>
              </p:txBody>
            </p:sp>
            <p:grpSp>
              <p:nvGrpSpPr>
                <p:cNvPr id="81028" name="Group 63"/>
                <p:cNvGrpSpPr>
                  <a:grpSpLocks/>
                </p:cNvGrpSpPr>
                <p:nvPr/>
              </p:nvGrpSpPr>
              <p:grpSpPr bwMode="auto">
                <a:xfrm>
                  <a:off x="1291" y="1509"/>
                  <a:ext cx="340" cy="289"/>
                  <a:chOff x="1291" y="1509"/>
                  <a:chExt cx="340" cy="289"/>
                </a:xfrm>
              </p:grpSpPr>
              <p:sp>
                <p:nvSpPr>
                  <p:cNvPr id="81029" name="Freeform 64"/>
                  <p:cNvSpPr>
                    <a:spLocks/>
                  </p:cNvSpPr>
                  <p:nvPr/>
                </p:nvSpPr>
                <p:spPr bwMode="auto">
                  <a:xfrm>
                    <a:off x="1291" y="1509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0"/>
                      <a:gd name="T13" fmla="*/ 0 h 289"/>
                      <a:gd name="T14" fmla="*/ 170 w 170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030" name="Freeform 65"/>
                  <p:cNvSpPr>
                    <a:spLocks/>
                  </p:cNvSpPr>
                  <p:nvPr/>
                </p:nvSpPr>
                <p:spPr bwMode="auto">
                  <a:xfrm>
                    <a:off x="1460" y="1509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1"/>
                      <a:gd name="T13" fmla="*/ 0 h 289"/>
                      <a:gd name="T14" fmla="*/ 171 w 171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81003" name="Rectangle 66"/>
              <p:cNvSpPr>
                <a:spLocks noChangeArrowheads="1"/>
              </p:cNvSpPr>
              <p:nvPr/>
            </p:nvSpPr>
            <p:spPr bwMode="auto">
              <a:xfrm>
                <a:off x="2010" y="125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Reg</a:t>
                </a:r>
              </a:p>
            </p:txBody>
          </p:sp>
          <p:grpSp>
            <p:nvGrpSpPr>
              <p:cNvPr id="81004" name="Group 67"/>
              <p:cNvGrpSpPr>
                <a:grpSpLocks/>
              </p:cNvGrpSpPr>
              <p:nvPr/>
            </p:nvGrpSpPr>
            <p:grpSpPr bwMode="auto">
              <a:xfrm>
                <a:off x="2031" y="1248"/>
                <a:ext cx="296" cy="289"/>
                <a:chOff x="1751" y="1509"/>
                <a:chExt cx="296" cy="289"/>
              </a:xfrm>
            </p:grpSpPr>
            <p:sp>
              <p:nvSpPr>
                <p:cNvPr id="81025" name="Freeform 68"/>
                <p:cNvSpPr>
                  <a:spLocks/>
                </p:cNvSpPr>
                <p:nvPr/>
              </p:nvSpPr>
              <p:spPr bwMode="auto">
                <a:xfrm>
                  <a:off x="1751" y="1509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9"/>
                    <a:gd name="T13" fmla="*/ 0 h 289"/>
                    <a:gd name="T14" fmla="*/ 149 w 149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26" name="Freeform 69"/>
                <p:cNvSpPr>
                  <a:spLocks/>
                </p:cNvSpPr>
                <p:nvPr/>
              </p:nvSpPr>
              <p:spPr bwMode="auto">
                <a:xfrm>
                  <a:off x="1899" y="1509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8"/>
                    <a:gd name="T13" fmla="*/ 0 h 289"/>
                    <a:gd name="T14" fmla="*/ 148 w 148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1005" name="Line 70"/>
              <p:cNvSpPr>
                <a:spLocks noChangeShapeType="1"/>
              </p:cNvSpPr>
              <p:nvPr/>
            </p:nvSpPr>
            <p:spPr bwMode="auto">
              <a:xfrm>
                <a:off x="1916" y="1392"/>
                <a:ext cx="1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06" name="Freeform 71"/>
              <p:cNvSpPr>
                <a:spLocks/>
              </p:cNvSpPr>
              <p:nvPr/>
            </p:nvSpPr>
            <p:spPr bwMode="auto">
              <a:xfrm>
                <a:off x="1984" y="1296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97"/>
                  <a:gd name="T14" fmla="*/ 48 w 48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07" name="Line 72"/>
              <p:cNvSpPr>
                <a:spLocks noChangeShapeType="1"/>
              </p:cNvSpPr>
              <p:nvPr/>
            </p:nvSpPr>
            <p:spPr bwMode="auto">
              <a:xfrm>
                <a:off x="2332" y="129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08" name="Rectangle 73"/>
              <p:cNvSpPr>
                <a:spLocks noChangeArrowheads="1"/>
              </p:cNvSpPr>
              <p:nvPr/>
            </p:nvSpPr>
            <p:spPr bwMode="auto">
              <a:xfrm>
                <a:off x="2827" y="1250"/>
                <a:ext cx="3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dirty="0"/>
                  <a:t>DM</a:t>
                </a:r>
              </a:p>
            </p:txBody>
          </p:sp>
          <p:grpSp>
            <p:nvGrpSpPr>
              <p:cNvPr id="81009" name="Group 74"/>
              <p:cNvGrpSpPr>
                <a:grpSpLocks/>
              </p:cNvGrpSpPr>
              <p:nvPr/>
            </p:nvGrpSpPr>
            <p:grpSpPr bwMode="auto">
              <a:xfrm>
                <a:off x="2880" y="1248"/>
                <a:ext cx="325" cy="289"/>
                <a:chOff x="2600" y="1509"/>
                <a:chExt cx="325" cy="289"/>
              </a:xfrm>
            </p:grpSpPr>
            <p:sp>
              <p:nvSpPr>
                <p:cNvPr id="81023" name="Freeform 75"/>
                <p:cNvSpPr>
                  <a:spLocks/>
                </p:cNvSpPr>
                <p:nvPr/>
              </p:nvSpPr>
              <p:spPr bwMode="auto">
                <a:xfrm>
                  <a:off x="2600" y="1509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2"/>
                    <a:gd name="T13" fmla="*/ 0 h 289"/>
                    <a:gd name="T14" fmla="*/ 162 w 16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24" name="Freeform 76"/>
                <p:cNvSpPr>
                  <a:spLocks/>
                </p:cNvSpPr>
                <p:nvPr/>
              </p:nvSpPr>
              <p:spPr bwMode="auto">
                <a:xfrm>
                  <a:off x="2761" y="1509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4"/>
                    <a:gd name="T13" fmla="*/ 0 h 289"/>
                    <a:gd name="T14" fmla="*/ 164 w 164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1010" name="Rectangle 77"/>
              <p:cNvSpPr>
                <a:spLocks noChangeArrowheads="1"/>
              </p:cNvSpPr>
              <p:nvPr/>
            </p:nvSpPr>
            <p:spPr bwMode="auto">
              <a:xfrm>
                <a:off x="3319" y="1250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Reg</a:t>
                </a:r>
              </a:p>
            </p:txBody>
          </p:sp>
          <p:grpSp>
            <p:nvGrpSpPr>
              <p:cNvPr id="81011" name="Group 78"/>
              <p:cNvGrpSpPr>
                <a:grpSpLocks/>
              </p:cNvGrpSpPr>
              <p:nvPr/>
            </p:nvGrpSpPr>
            <p:grpSpPr bwMode="auto">
              <a:xfrm>
                <a:off x="3348" y="1248"/>
                <a:ext cx="284" cy="289"/>
                <a:chOff x="3068" y="1509"/>
                <a:chExt cx="284" cy="289"/>
              </a:xfrm>
            </p:grpSpPr>
            <p:sp>
              <p:nvSpPr>
                <p:cNvPr id="81021" name="Freeform 79"/>
                <p:cNvSpPr>
                  <a:spLocks/>
                </p:cNvSpPr>
                <p:nvPr/>
              </p:nvSpPr>
              <p:spPr bwMode="auto">
                <a:xfrm>
                  <a:off x="3068" y="1509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2"/>
                    <a:gd name="T13" fmla="*/ 0 h 289"/>
                    <a:gd name="T14" fmla="*/ 142 w 14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22" name="Freeform 80"/>
                <p:cNvSpPr>
                  <a:spLocks/>
                </p:cNvSpPr>
                <p:nvPr/>
              </p:nvSpPr>
              <p:spPr bwMode="auto">
                <a:xfrm>
                  <a:off x="3209" y="1509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289"/>
                    <a:gd name="T14" fmla="*/ 143 w 143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1012" name="Line 81"/>
              <p:cNvSpPr>
                <a:spLocks noChangeShapeType="1"/>
              </p:cNvSpPr>
              <p:nvPr/>
            </p:nvSpPr>
            <p:spPr bwMode="auto">
              <a:xfrm>
                <a:off x="3201" y="1392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13" name="Line 82"/>
              <p:cNvSpPr>
                <a:spLocks noChangeShapeType="1"/>
              </p:cNvSpPr>
              <p:nvPr/>
            </p:nvSpPr>
            <p:spPr bwMode="auto">
              <a:xfrm>
                <a:off x="2717" y="1392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14" name="Line 83"/>
              <p:cNvSpPr>
                <a:spLocks noChangeShapeType="1"/>
              </p:cNvSpPr>
              <p:nvPr/>
            </p:nvSpPr>
            <p:spPr bwMode="auto">
              <a:xfrm>
                <a:off x="2332" y="1488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15" name="Line 84"/>
              <p:cNvSpPr>
                <a:spLocks noChangeShapeType="1"/>
              </p:cNvSpPr>
              <p:nvPr/>
            </p:nvSpPr>
            <p:spPr bwMode="auto">
              <a:xfrm>
                <a:off x="2416" y="148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16" name="Line 85"/>
              <p:cNvSpPr>
                <a:spLocks noChangeShapeType="1"/>
              </p:cNvSpPr>
              <p:nvPr/>
            </p:nvSpPr>
            <p:spPr bwMode="auto">
              <a:xfrm>
                <a:off x="2416" y="16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17" name="Line 86"/>
              <p:cNvSpPr>
                <a:spLocks noChangeShapeType="1"/>
              </p:cNvSpPr>
              <p:nvPr/>
            </p:nvSpPr>
            <p:spPr bwMode="auto">
              <a:xfrm>
                <a:off x="2752" y="13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18" name="Line 87"/>
              <p:cNvSpPr>
                <a:spLocks noChangeShapeType="1"/>
              </p:cNvSpPr>
              <p:nvPr/>
            </p:nvSpPr>
            <p:spPr bwMode="auto">
              <a:xfrm flipH="1">
                <a:off x="2832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19" name="Line 88"/>
              <p:cNvSpPr>
                <a:spLocks noChangeShapeType="1"/>
              </p:cNvSpPr>
              <p:nvPr/>
            </p:nvSpPr>
            <p:spPr bwMode="auto">
              <a:xfrm>
                <a:off x="2832" y="1632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20" name="Line 89"/>
              <p:cNvSpPr>
                <a:spLocks noChangeShapeType="1"/>
              </p:cNvSpPr>
              <p:nvPr/>
            </p:nvSpPr>
            <p:spPr bwMode="auto">
              <a:xfrm>
                <a:off x="3264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0916" name="Group 90"/>
            <p:cNvGrpSpPr>
              <a:grpSpLocks/>
            </p:cNvGrpSpPr>
            <p:nvPr/>
          </p:nvGrpSpPr>
          <p:grpSpPr bwMode="auto">
            <a:xfrm>
              <a:off x="5103814" y="3105373"/>
              <a:ext cx="3359151" cy="838200"/>
              <a:chOff x="1561" y="1152"/>
              <a:chExt cx="2116" cy="528"/>
            </a:xfrm>
          </p:grpSpPr>
          <p:grpSp>
            <p:nvGrpSpPr>
              <p:cNvPr id="80969" name="Group 91"/>
              <p:cNvGrpSpPr>
                <a:grpSpLocks/>
              </p:cNvGrpSpPr>
              <p:nvPr/>
            </p:nvGrpSpPr>
            <p:grpSpPr bwMode="auto">
              <a:xfrm>
                <a:off x="2486" y="1152"/>
                <a:ext cx="224" cy="481"/>
                <a:chOff x="2206" y="1413"/>
                <a:chExt cx="224" cy="481"/>
              </a:xfrm>
            </p:grpSpPr>
            <p:sp>
              <p:nvSpPr>
                <p:cNvPr id="80999" name="Freeform 92"/>
                <p:cNvSpPr>
                  <a:spLocks/>
                </p:cNvSpPr>
                <p:nvPr/>
              </p:nvSpPr>
              <p:spPr bwMode="auto">
                <a:xfrm>
                  <a:off x="2217" y="1413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3"/>
                    <a:gd name="T25" fmla="*/ 0 h 481"/>
                    <a:gd name="T26" fmla="*/ 213 w 213"/>
                    <a:gd name="T27" fmla="*/ 481 h 48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00" name="Rectangle 93"/>
                <p:cNvSpPr>
                  <a:spLocks noChangeArrowheads="1"/>
                </p:cNvSpPr>
                <p:nvPr/>
              </p:nvSpPr>
              <p:spPr bwMode="auto">
                <a:xfrm rot="5400000">
                  <a:off x="2122" y="1531"/>
                  <a:ext cx="3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ALU</a:t>
                  </a:r>
                </a:p>
              </p:txBody>
            </p:sp>
          </p:grpSp>
          <p:grpSp>
            <p:nvGrpSpPr>
              <p:cNvPr id="80970" name="Group 94"/>
              <p:cNvGrpSpPr>
                <a:grpSpLocks/>
              </p:cNvGrpSpPr>
              <p:nvPr/>
            </p:nvGrpSpPr>
            <p:grpSpPr bwMode="auto">
              <a:xfrm>
                <a:off x="1561" y="1248"/>
                <a:ext cx="350" cy="289"/>
                <a:chOff x="1281" y="1509"/>
                <a:chExt cx="350" cy="289"/>
              </a:xfrm>
            </p:grpSpPr>
            <p:sp>
              <p:nvSpPr>
                <p:cNvPr id="80995" name="Rectangle 95"/>
                <p:cNvSpPr>
                  <a:spLocks noChangeArrowheads="1"/>
                </p:cNvSpPr>
                <p:nvPr/>
              </p:nvSpPr>
              <p:spPr bwMode="auto">
                <a:xfrm>
                  <a:off x="1281" y="1511"/>
                  <a:ext cx="26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IM</a:t>
                  </a:r>
                </a:p>
              </p:txBody>
            </p:sp>
            <p:grpSp>
              <p:nvGrpSpPr>
                <p:cNvPr id="80996" name="Group 96"/>
                <p:cNvGrpSpPr>
                  <a:grpSpLocks/>
                </p:cNvGrpSpPr>
                <p:nvPr/>
              </p:nvGrpSpPr>
              <p:grpSpPr bwMode="auto">
                <a:xfrm>
                  <a:off x="1291" y="1509"/>
                  <a:ext cx="340" cy="289"/>
                  <a:chOff x="1291" y="1509"/>
                  <a:chExt cx="340" cy="289"/>
                </a:xfrm>
              </p:grpSpPr>
              <p:sp>
                <p:nvSpPr>
                  <p:cNvPr id="80997" name="Freeform 97"/>
                  <p:cNvSpPr>
                    <a:spLocks/>
                  </p:cNvSpPr>
                  <p:nvPr/>
                </p:nvSpPr>
                <p:spPr bwMode="auto">
                  <a:xfrm>
                    <a:off x="1291" y="1509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0"/>
                      <a:gd name="T13" fmla="*/ 0 h 289"/>
                      <a:gd name="T14" fmla="*/ 170 w 170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998" name="Freeform 98"/>
                  <p:cNvSpPr>
                    <a:spLocks/>
                  </p:cNvSpPr>
                  <p:nvPr/>
                </p:nvSpPr>
                <p:spPr bwMode="auto">
                  <a:xfrm>
                    <a:off x="1460" y="1509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1"/>
                      <a:gd name="T13" fmla="*/ 0 h 289"/>
                      <a:gd name="T14" fmla="*/ 171 w 171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80971" name="Rectangle 99"/>
              <p:cNvSpPr>
                <a:spLocks noChangeArrowheads="1"/>
              </p:cNvSpPr>
              <p:nvPr/>
            </p:nvSpPr>
            <p:spPr bwMode="auto">
              <a:xfrm>
                <a:off x="2010" y="125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Reg</a:t>
                </a:r>
              </a:p>
            </p:txBody>
          </p:sp>
          <p:grpSp>
            <p:nvGrpSpPr>
              <p:cNvPr id="80972" name="Group 100"/>
              <p:cNvGrpSpPr>
                <a:grpSpLocks/>
              </p:cNvGrpSpPr>
              <p:nvPr/>
            </p:nvGrpSpPr>
            <p:grpSpPr bwMode="auto">
              <a:xfrm>
                <a:off x="2031" y="1248"/>
                <a:ext cx="296" cy="289"/>
                <a:chOff x="1751" y="1509"/>
                <a:chExt cx="296" cy="289"/>
              </a:xfrm>
            </p:grpSpPr>
            <p:sp>
              <p:nvSpPr>
                <p:cNvPr id="80993" name="Freeform 101"/>
                <p:cNvSpPr>
                  <a:spLocks/>
                </p:cNvSpPr>
                <p:nvPr/>
              </p:nvSpPr>
              <p:spPr bwMode="auto">
                <a:xfrm>
                  <a:off x="1751" y="1509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9"/>
                    <a:gd name="T13" fmla="*/ 0 h 289"/>
                    <a:gd name="T14" fmla="*/ 149 w 149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94" name="Freeform 102"/>
                <p:cNvSpPr>
                  <a:spLocks/>
                </p:cNvSpPr>
                <p:nvPr/>
              </p:nvSpPr>
              <p:spPr bwMode="auto">
                <a:xfrm>
                  <a:off x="1899" y="1509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8"/>
                    <a:gd name="T13" fmla="*/ 0 h 289"/>
                    <a:gd name="T14" fmla="*/ 148 w 148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0973" name="Line 103"/>
              <p:cNvSpPr>
                <a:spLocks noChangeShapeType="1"/>
              </p:cNvSpPr>
              <p:nvPr/>
            </p:nvSpPr>
            <p:spPr bwMode="auto">
              <a:xfrm>
                <a:off x="1916" y="1392"/>
                <a:ext cx="1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74" name="Freeform 104"/>
              <p:cNvSpPr>
                <a:spLocks/>
              </p:cNvSpPr>
              <p:nvPr/>
            </p:nvSpPr>
            <p:spPr bwMode="auto">
              <a:xfrm>
                <a:off x="1984" y="1296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97"/>
                  <a:gd name="T14" fmla="*/ 48 w 48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75" name="Line 105"/>
              <p:cNvSpPr>
                <a:spLocks noChangeShapeType="1"/>
              </p:cNvSpPr>
              <p:nvPr/>
            </p:nvSpPr>
            <p:spPr bwMode="auto">
              <a:xfrm>
                <a:off x="2332" y="129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76" name="Rectangle 106"/>
              <p:cNvSpPr>
                <a:spLocks noChangeArrowheads="1"/>
              </p:cNvSpPr>
              <p:nvPr/>
            </p:nvSpPr>
            <p:spPr bwMode="auto">
              <a:xfrm>
                <a:off x="2827" y="1250"/>
                <a:ext cx="3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DM</a:t>
                </a:r>
              </a:p>
            </p:txBody>
          </p:sp>
          <p:grpSp>
            <p:nvGrpSpPr>
              <p:cNvPr id="80977" name="Group 107"/>
              <p:cNvGrpSpPr>
                <a:grpSpLocks/>
              </p:cNvGrpSpPr>
              <p:nvPr/>
            </p:nvGrpSpPr>
            <p:grpSpPr bwMode="auto">
              <a:xfrm>
                <a:off x="2880" y="1248"/>
                <a:ext cx="325" cy="289"/>
                <a:chOff x="2600" y="1509"/>
                <a:chExt cx="325" cy="289"/>
              </a:xfrm>
            </p:grpSpPr>
            <p:sp>
              <p:nvSpPr>
                <p:cNvPr id="80991" name="Freeform 108"/>
                <p:cNvSpPr>
                  <a:spLocks/>
                </p:cNvSpPr>
                <p:nvPr/>
              </p:nvSpPr>
              <p:spPr bwMode="auto">
                <a:xfrm>
                  <a:off x="2600" y="1509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2"/>
                    <a:gd name="T13" fmla="*/ 0 h 289"/>
                    <a:gd name="T14" fmla="*/ 162 w 16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92" name="Freeform 109"/>
                <p:cNvSpPr>
                  <a:spLocks/>
                </p:cNvSpPr>
                <p:nvPr/>
              </p:nvSpPr>
              <p:spPr bwMode="auto">
                <a:xfrm>
                  <a:off x="2761" y="1509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4"/>
                    <a:gd name="T13" fmla="*/ 0 h 289"/>
                    <a:gd name="T14" fmla="*/ 164 w 164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0978" name="Rectangle 110"/>
              <p:cNvSpPr>
                <a:spLocks noChangeArrowheads="1"/>
              </p:cNvSpPr>
              <p:nvPr/>
            </p:nvSpPr>
            <p:spPr bwMode="auto">
              <a:xfrm>
                <a:off x="3319" y="1250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Reg</a:t>
                </a:r>
              </a:p>
            </p:txBody>
          </p:sp>
          <p:grpSp>
            <p:nvGrpSpPr>
              <p:cNvPr id="80979" name="Group 111"/>
              <p:cNvGrpSpPr>
                <a:grpSpLocks/>
              </p:cNvGrpSpPr>
              <p:nvPr/>
            </p:nvGrpSpPr>
            <p:grpSpPr bwMode="auto">
              <a:xfrm>
                <a:off x="3348" y="1248"/>
                <a:ext cx="284" cy="289"/>
                <a:chOff x="3068" y="1509"/>
                <a:chExt cx="284" cy="289"/>
              </a:xfrm>
            </p:grpSpPr>
            <p:sp>
              <p:nvSpPr>
                <p:cNvPr id="80989" name="Freeform 112"/>
                <p:cNvSpPr>
                  <a:spLocks/>
                </p:cNvSpPr>
                <p:nvPr/>
              </p:nvSpPr>
              <p:spPr bwMode="auto">
                <a:xfrm>
                  <a:off x="3068" y="1509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2"/>
                    <a:gd name="T13" fmla="*/ 0 h 289"/>
                    <a:gd name="T14" fmla="*/ 142 w 14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90" name="Freeform 113"/>
                <p:cNvSpPr>
                  <a:spLocks/>
                </p:cNvSpPr>
                <p:nvPr/>
              </p:nvSpPr>
              <p:spPr bwMode="auto">
                <a:xfrm>
                  <a:off x="3209" y="1509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289"/>
                    <a:gd name="T14" fmla="*/ 143 w 143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0980" name="Line 114"/>
              <p:cNvSpPr>
                <a:spLocks noChangeShapeType="1"/>
              </p:cNvSpPr>
              <p:nvPr/>
            </p:nvSpPr>
            <p:spPr bwMode="auto">
              <a:xfrm>
                <a:off x="3201" y="1392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81" name="Line 115"/>
              <p:cNvSpPr>
                <a:spLocks noChangeShapeType="1"/>
              </p:cNvSpPr>
              <p:nvPr/>
            </p:nvSpPr>
            <p:spPr bwMode="auto">
              <a:xfrm>
                <a:off x="2717" y="1392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82" name="Line 116"/>
              <p:cNvSpPr>
                <a:spLocks noChangeShapeType="1"/>
              </p:cNvSpPr>
              <p:nvPr/>
            </p:nvSpPr>
            <p:spPr bwMode="auto">
              <a:xfrm>
                <a:off x="2332" y="1488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83" name="Line 117"/>
              <p:cNvSpPr>
                <a:spLocks noChangeShapeType="1"/>
              </p:cNvSpPr>
              <p:nvPr/>
            </p:nvSpPr>
            <p:spPr bwMode="auto">
              <a:xfrm>
                <a:off x="2416" y="148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84" name="Line 118"/>
              <p:cNvSpPr>
                <a:spLocks noChangeShapeType="1"/>
              </p:cNvSpPr>
              <p:nvPr/>
            </p:nvSpPr>
            <p:spPr bwMode="auto">
              <a:xfrm>
                <a:off x="2416" y="16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85" name="Line 119"/>
              <p:cNvSpPr>
                <a:spLocks noChangeShapeType="1"/>
              </p:cNvSpPr>
              <p:nvPr/>
            </p:nvSpPr>
            <p:spPr bwMode="auto">
              <a:xfrm>
                <a:off x="2752" y="13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86" name="Line 120"/>
              <p:cNvSpPr>
                <a:spLocks noChangeShapeType="1"/>
              </p:cNvSpPr>
              <p:nvPr/>
            </p:nvSpPr>
            <p:spPr bwMode="auto">
              <a:xfrm flipH="1">
                <a:off x="2832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87" name="Line 121"/>
              <p:cNvSpPr>
                <a:spLocks noChangeShapeType="1"/>
              </p:cNvSpPr>
              <p:nvPr/>
            </p:nvSpPr>
            <p:spPr bwMode="auto">
              <a:xfrm>
                <a:off x="2832" y="1632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88" name="Line 122"/>
              <p:cNvSpPr>
                <a:spLocks noChangeShapeType="1"/>
              </p:cNvSpPr>
              <p:nvPr/>
            </p:nvSpPr>
            <p:spPr bwMode="auto">
              <a:xfrm>
                <a:off x="3264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0917" name="Group 123"/>
            <p:cNvGrpSpPr>
              <a:grpSpLocks/>
            </p:cNvGrpSpPr>
            <p:nvPr/>
          </p:nvGrpSpPr>
          <p:grpSpPr bwMode="auto">
            <a:xfrm>
              <a:off x="5789614" y="3943573"/>
              <a:ext cx="3359151" cy="838200"/>
              <a:chOff x="1561" y="1152"/>
              <a:chExt cx="2116" cy="528"/>
            </a:xfrm>
          </p:grpSpPr>
          <p:grpSp>
            <p:nvGrpSpPr>
              <p:cNvPr id="80937" name="Group 124"/>
              <p:cNvGrpSpPr>
                <a:grpSpLocks/>
              </p:cNvGrpSpPr>
              <p:nvPr/>
            </p:nvGrpSpPr>
            <p:grpSpPr bwMode="auto">
              <a:xfrm>
                <a:off x="2486" y="1152"/>
                <a:ext cx="224" cy="481"/>
                <a:chOff x="2206" y="1413"/>
                <a:chExt cx="224" cy="481"/>
              </a:xfrm>
            </p:grpSpPr>
            <p:sp>
              <p:nvSpPr>
                <p:cNvPr id="80967" name="Freeform 125"/>
                <p:cNvSpPr>
                  <a:spLocks/>
                </p:cNvSpPr>
                <p:nvPr/>
              </p:nvSpPr>
              <p:spPr bwMode="auto">
                <a:xfrm>
                  <a:off x="2217" y="1413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3"/>
                    <a:gd name="T25" fmla="*/ 0 h 481"/>
                    <a:gd name="T26" fmla="*/ 213 w 213"/>
                    <a:gd name="T27" fmla="*/ 481 h 48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68" name="Rectangle 126"/>
                <p:cNvSpPr>
                  <a:spLocks noChangeArrowheads="1"/>
                </p:cNvSpPr>
                <p:nvPr/>
              </p:nvSpPr>
              <p:spPr bwMode="auto">
                <a:xfrm rot="5400000">
                  <a:off x="2122" y="1531"/>
                  <a:ext cx="3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ALU</a:t>
                  </a:r>
                </a:p>
              </p:txBody>
            </p:sp>
          </p:grpSp>
          <p:grpSp>
            <p:nvGrpSpPr>
              <p:cNvPr id="80938" name="Group 127"/>
              <p:cNvGrpSpPr>
                <a:grpSpLocks/>
              </p:cNvGrpSpPr>
              <p:nvPr/>
            </p:nvGrpSpPr>
            <p:grpSpPr bwMode="auto">
              <a:xfrm>
                <a:off x="1561" y="1248"/>
                <a:ext cx="350" cy="289"/>
                <a:chOff x="1281" y="1509"/>
                <a:chExt cx="350" cy="289"/>
              </a:xfrm>
            </p:grpSpPr>
            <p:sp>
              <p:nvSpPr>
                <p:cNvPr id="80963" name="Rectangle 128"/>
                <p:cNvSpPr>
                  <a:spLocks noChangeArrowheads="1"/>
                </p:cNvSpPr>
                <p:nvPr/>
              </p:nvSpPr>
              <p:spPr bwMode="auto">
                <a:xfrm>
                  <a:off x="1281" y="1511"/>
                  <a:ext cx="26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IM</a:t>
                  </a:r>
                </a:p>
              </p:txBody>
            </p:sp>
            <p:grpSp>
              <p:nvGrpSpPr>
                <p:cNvPr id="80964" name="Group 129"/>
                <p:cNvGrpSpPr>
                  <a:grpSpLocks/>
                </p:cNvGrpSpPr>
                <p:nvPr/>
              </p:nvGrpSpPr>
              <p:grpSpPr bwMode="auto">
                <a:xfrm>
                  <a:off x="1291" y="1509"/>
                  <a:ext cx="340" cy="289"/>
                  <a:chOff x="1291" y="1509"/>
                  <a:chExt cx="340" cy="289"/>
                </a:xfrm>
              </p:grpSpPr>
              <p:sp>
                <p:nvSpPr>
                  <p:cNvPr id="80965" name="Freeform 130"/>
                  <p:cNvSpPr>
                    <a:spLocks/>
                  </p:cNvSpPr>
                  <p:nvPr/>
                </p:nvSpPr>
                <p:spPr bwMode="auto">
                  <a:xfrm>
                    <a:off x="1291" y="1509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0"/>
                      <a:gd name="T13" fmla="*/ 0 h 289"/>
                      <a:gd name="T14" fmla="*/ 170 w 170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966" name="Freeform 131"/>
                  <p:cNvSpPr>
                    <a:spLocks/>
                  </p:cNvSpPr>
                  <p:nvPr/>
                </p:nvSpPr>
                <p:spPr bwMode="auto">
                  <a:xfrm>
                    <a:off x="1460" y="1509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1"/>
                      <a:gd name="T13" fmla="*/ 0 h 289"/>
                      <a:gd name="T14" fmla="*/ 171 w 171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80939" name="Rectangle 132"/>
              <p:cNvSpPr>
                <a:spLocks noChangeArrowheads="1"/>
              </p:cNvSpPr>
              <p:nvPr/>
            </p:nvSpPr>
            <p:spPr bwMode="auto">
              <a:xfrm>
                <a:off x="2010" y="125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Reg</a:t>
                </a:r>
              </a:p>
            </p:txBody>
          </p:sp>
          <p:grpSp>
            <p:nvGrpSpPr>
              <p:cNvPr id="80940" name="Group 133"/>
              <p:cNvGrpSpPr>
                <a:grpSpLocks/>
              </p:cNvGrpSpPr>
              <p:nvPr/>
            </p:nvGrpSpPr>
            <p:grpSpPr bwMode="auto">
              <a:xfrm>
                <a:off x="2031" y="1248"/>
                <a:ext cx="296" cy="289"/>
                <a:chOff x="1751" y="1509"/>
                <a:chExt cx="296" cy="289"/>
              </a:xfrm>
            </p:grpSpPr>
            <p:sp>
              <p:nvSpPr>
                <p:cNvPr id="80961" name="Freeform 134"/>
                <p:cNvSpPr>
                  <a:spLocks/>
                </p:cNvSpPr>
                <p:nvPr/>
              </p:nvSpPr>
              <p:spPr bwMode="auto">
                <a:xfrm>
                  <a:off x="1751" y="1509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9"/>
                    <a:gd name="T13" fmla="*/ 0 h 289"/>
                    <a:gd name="T14" fmla="*/ 149 w 149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62" name="Freeform 135"/>
                <p:cNvSpPr>
                  <a:spLocks/>
                </p:cNvSpPr>
                <p:nvPr/>
              </p:nvSpPr>
              <p:spPr bwMode="auto">
                <a:xfrm>
                  <a:off x="1899" y="1509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8"/>
                    <a:gd name="T13" fmla="*/ 0 h 289"/>
                    <a:gd name="T14" fmla="*/ 148 w 148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0941" name="Line 136"/>
              <p:cNvSpPr>
                <a:spLocks noChangeShapeType="1"/>
              </p:cNvSpPr>
              <p:nvPr/>
            </p:nvSpPr>
            <p:spPr bwMode="auto">
              <a:xfrm>
                <a:off x="1916" y="1392"/>
                <a:ext cx="1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42" name="Freeform 137"/>
              <p:cNvSpPr>
                <a:spLocks/>
              </p:cNvSpPr>
              <p:nvPr/>
            </p:nvSpPr>
            <p:spPr bwMode="auto">
              <a:xfrm>
                <a:off x="1984" y="1296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97"/>
                  <a:gd name="T14" fmla="*/ 48 w 48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43" name="Line 138"/>
              <p:cNvSpPr>
                <a:spLocks noChangeShapeType="1"/>
              </p:cNvSpPr>
              <p:nvPr/>
            </p:nvSpPr>
            <p:spPr bwMode="auto">
              <a:xfrm>
                <a:off x="2332" y="129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44" name="Rectangle 139"/>
              <p:cNvSpPr>
                <a:spLocks noChangeArrowheads="1"/>
              </p:cNvSpPr>
              <p:nvPr/>
            </p:nvSpPr>
            <p:spPr bwMode="auto">
              <a:xfrm>
                <a:off x="2827" y="1250"/>
                <a:ext cx="3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DM</a:t>
                </a:r>
              </a:p>
            </p:txBody>
          </p:sp>
          <p:grpSp>
            <p:nvGrpSpPr>
              <p:cNvPr id="80945" name="Group 140"/>
              <p:cNvGrpSpPr>
                <a:grpSpLocks/>
              </p:cNvGrpSpPr>
              <p:nvPr/>
            </p:nvGrpSpPr>
            <p:grpSpPr bwMode="auto">
              <a:xfrm>
                <a:off x="2880" y="1248"/>
                <a:ext cx="325" cy="289"/>
                <a:chOff x="2600" y="1509"/>
                <a:chExt cx="325" cy="289"/>
              </a:xfrm>
            </p:grpSpPr>
            <p:sp>
              <p:nvSpPr>
                <p:cNvPr id="80959" name="Freeform 141"/>
                <p:cNvSpPr>
                  <a:spLocks/>
                </p:cNvSpPr>
                <p:nvPr/>
              </p:nvSpPr>
              <p:spPr bwMode="auto">
                <a:xfrm>
                  <a:off x="2600" y="1509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2"/>
                    <a:gd name="T13" fmla="*/ 0 h 289"/>
                    <a:gd name="T14" fmla="*/ 162 w 16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60" name="Freeform 142"/>
                <p:cNvSpPr>
                  <a:spLocks/>
                </p:cNvSpPr>
                <p:nvPr/>
              </p:nvSpPr>
              <p:spPr bwMode="auto">
                <a:xfrm>
                  <a:off x="2761" y="1509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4"/>
                    <a:gd name="T13" fmla="*/ 0 h 289"/>
                    <a:gd name="T14" fmla="*/ 164 w 164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0946" name="Rectangle 143"/>
              <p:cNvSpPr>
                <a:spLocks noChangeArrowheads="1"/>
              </p:cNvSpPr>
              <p:nvPr/>
            </p:nvSpPr>
            <p:spPr bwMode="auto">
              <a:xfrm>
                <a:off x="3319" y="1250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Reg</a:t>
                </a:r>
              </a:p>
            </p:txBody>
          </p:sp>
          <p:grpSp>
            <p:nvGrpSpPr>
              <p:cNvPr id="80947" name="Group 144"/>
              <p:cNvGrpSpPr>
                <a:grpSpLocks/>
              </p:cNvGrpSpPr>
              <p:nvPr/>
            </p:nvGrpSpPr>
            <p:grpSpPr bwMode="auto">
              <a:xfrm>
                <a:off x="3348" y="1248"/>
                <a:ext cx="284" cy="289"/>
                <a:chOff x="3068" y="1509"/>
                <a:chExt cx="284" cy="289"/>
              </a:xfrm>
            </p:grpSpPr>
            <p:sp>
              <p:nvSpPr>
                <p:cNvPr id="80957" name="Freeform 145"/>
                <p:cNvSpPr>
                  <a:spLocks/>
                </p:cNvSpPr>
                <p:nvPr/>
              </p:nvSpPr>
              <p:spPr bwMode="auto">
                <a:xfrm>
                  <a:off x="3068" y="1509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2"/>
                    <a:gd name="T13" fmla="*/ 0 h 289"/>
                    <a:gd name="T14" fmla="*/ 142 w 14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58" name="Freeform 146"/>
                <p:cNvSpPr>
                  <a:spLocks/>
                </p:cNvSpPr>
                <p:nvPr/>
              </p:nvSpPr>
              <p:spPr bwMode="auto">
                <a:xfrm>
                  <a:off x="3209" y="1509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289"/>
                    <a:gd name="T14" fmla="*/ 143 w 143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0948" name="Line 147"/>
              <p:cNvSpPr>
                <a:spLocks noChangeShapeType="1"/>
              </p:cNvSpPr>
              <p:nvPr/>
            </p:nvSpPr>
            <p:spPr bwMode="auto">
              <a:xfrm>
                <a:off x="3201" y="1392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49" name="Line 148"/>
              <p:cNvSpPr>
                <a:spLocks noChangeShapeType="1"/>
              </p:cNvSpPr>
              <p:nvPr/>
            </p:nvSpPr>
            <p:spPr bwMode="auto">
              <a:xfrm>
                <a:off x="2717" y="1392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50" name="Line 149"/>
              <p:cNvSpPr>
                <a:spLocks noChangeShapeType="1"/>
              </p:cNvSpPr>
              <p:nvPr/>
            </p:nvSpPr>
            <p:spPr bwMode="auto">
              <a:xfrm>
                <a:off x="2332" y="1488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51" name="Line 150"/>
              <p:cNvSpPr>
                <a:spLocks noChangeShapeType="1"/>
              </p:cNvSpPr>
              <p:nvPr/>
            </p:nvSpPr>
            <p:spPr bwMode="auto">
              <a:xfrm>
                <a:off x="2416" y="148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52" name="Line 151"/>
              <p:cNvSpPr>
                <a:spLocks noChangeShapeType="1"/>
              </p:cNvSpPr>
              <p:nvPr/>
            </p:nvSpPr>
            <p:spPr bwMode="auto">
              <a:xfrm>
                <a:off x="2416" y="16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53" name="Line 152"/>
              <p:cNvSpPr>
                <a:spLocks noChangeShapeType="1"/>
              </p:cNvSpPr>
              <p:nvPr/>
            </p:nvSpPr>
            <p:spPr bwMode="auto">
              <a:xfrm>
                <a:off x="2752" y="13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54" name="Line 153"/>
              <p:cNvSpPr>
                <a:spLocks noChangeShapeType="1"/>
              </p:cNvSpPr>
              <p:nvPr/>
            </p:nvSpPr>
            <p:spPr bwMode="auto">
              <a:xfrm flipH="1">
                <a:off x="2832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55" name="Line 154"/>
              <p:cNvSpPr>
                <a:spLocks noChangeShapeType="1"/>
              </p:cNvSpPr>
              <p:nvPr/>
            </p:nvSpPr>
            <p:spPr bwMode="auto">
              <a:xfrm>
                <a:off x="2832" y="1632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56" name="Line 155"/>
              <p:cNvSpPr>
                <a:spLocks noChangeShapeType="1"/>
              </p:cNvSpPr>
              <p:nvPr/>
            </p:nvSpPr>
            <p:spPr bwMode="auto">
              <a:xfrm>
                <a:off x="3264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0919" name="Rectangle 190"/>
            <p:cNvSpPr>
              <a:spLocks noChangeArrowheads="1"/>
            </p:cNvSpPr>
            <p:nvPr/>
          </p:nvSpPr>
          <p:spPr bwMode="auto">
            <a:xfrm>
              <a:off x="2279651" y="1505173"/>
              <a:ext cx="1471613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urier New" panose="02070309020205020404" pitchFamily="49" charset="0"/>
                </a:rPr>
                <a:t>add x1,</a:t>
              </a:r>
            </a:p>
          </p:txBody>
        </p:sp>
        <p:sp>
          <p:nvSpPr>
            <p:cNvPr id="80920" name="Rectangle 191"/>
            <p:cNvSpPr>
              <a:spLocks noChangeArrowheads="1"/>
            </p:cNvSpPr>
            <p:nvPr/>
          </p:nvSpPr>
          <p:spPr bwMode="auto">
            <a:xfrm>
              <a:off x="2276475" y="4062637"/>
              <a:ext cx="2025650" cy="45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urier New" panose="02070309020205020404" pitchFamily="49" charset="0"/>
                </a:rPr>
                <a:t>add x2,</a:t>
              </a:r>
              <a:r>
                <a:rPr lang="en-US" altLang="zh-CN" sz="2400">
                  <a:solidFill>
                    <a:srgbClr val="009900"/>
                  </a:solidFill>
                  <a:latin typeface="Courier New" panose="02070309020205020404" pitchFamily="49" charset="0"/>
                </a:rPr>
                <a:t>x1</a:t>
              </a:r>
              <a:r>
                <a:rPr lang="en-US" altLang="zh-CN" sz="2400">
                  <a:latin typeface="Courier New" panose="02070309020205020404" pitchFamily="49" charset="0"/>
                </a:rPr>
                <a:t>,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B4E6DD5D-2C93-D162-BEE8-F9631005F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185" y="217716"/>
            <a:ext cx="4130684" cy="142852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31D23A0-2F67-5DB7-84F6-3C6E1DF95126}"/>
              </a:ext>
            </a:extLst>
          </p:cNvPr>
          <p:cNvSpPr txBox="1"/>
          <p:nvPr/>
        </p:nvSpPr>
        <p:spPr>
          <a:xfrm>
            <a:off x="7801530" y="1984211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一个时钟周期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0529A20-D7A1-A0F6-CD45-22707AEDE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81" y="3918604"/>
            <a:ext cx="2423375" cy="277540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1E39A75-9942-B53E-FEF9-0B3A2F702024}"/>
              </a:ext>
            </a:extLst>
          </p:cNvPr>
          <p:cNvSpPr txBox="1"/>
          <p:nvPr/>
        </p:nvSpPr>
        <p:spPr>
          <a:xfrm>
            <a:off x="3291993" y="4362041"/>
            <a:ext cx="5051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 </a:t>
            </a:r>
            <a:r>
              <a:rPr lang="en-US" altLang="zh-CN" dirty="0"/>
              <a:t>PC </a:t>
            </a:r>
            <a:r>
              <a:rPr lang="zh-CN" altLang="en-US" dirty="0"/>
              <a:t>在上升沿写入，也就是在上升沿更新到下一条指令的位置，那么在下降沿要将当前指令写入 </a:t>
            </a:r>
            <a:r>
              <a:rPr lang="en-US" altLang="zh-CN" dirty="0"/>
              <a:t>IF/ID </a:t>
            </a:r>
            <a:r>
              <a:rPr lang="zh-CN" altLang="en-US" dirty="0"/>
              <a:t>的时候，从 </a:t>
            </a:r>
            <a:r>
              <a:rPr lang="en-US" altLang="zh-CN" dirty="0" err="1"/>
              <a:t>inst</a:t>
            </a:r>
            <a:r>
              <a:rPr lang="en-US" altLang="zh-CN" dirty="0"/>
              <a:t> mem </a:t>
            </a:r>
            <a:r>
              <a:rPr lang="zh-CN" altLang="en-US" dirty="0"/>
              <a:t>中读出的指令已经是下一条而不是当前指令了！所以我们必须让 </a:t>
            </a:r>
            <a:r>
              <a:rPr lang="en-US" altLang="zh-CN" b="1" dirty="0">
                <a:solidFill>
                  <a:srgbClr val="FF0000"/>
                </a:solidFill>
              </a:rPr>
              <a:t>PC </a:t>
            </a:r>
            <a:r>
              <a:rPr lang="zh-CN" altLang="en-US" b="1" dirty="0">
                <a:solidFill>
                  <a:srgbClr val="FF0000"/>
                </a:solidFill>
              </a:rPr>
              <a:t>在下降沿写入</a:t>
            </a:r>
            <a:r>
              <a:rPr lang="zh-CN" altLang="en-US" dirty="0"/>
              <a:t>，这样才能读取到正确的指令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7F992F6-141D-7E27-B1CA-CDC4FBA27B03}"/>
              </a:ext>
            </a:extLst>
          </p:cNvPr>
          <p:cNvSpPr txBox="1"/>
          <p:nvPr/>
        </p:nvSpPr>
        <p:spPr>
          <a:xfrm>
            <a:off x="9201102" y="4362041"/>
            <a:ext cx="25037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Reg</a:t>
            </a:r>
            <a:r>
              <a:rPr lang="en-US" altLang="zh-CN" dirty="0"/>
              <a:t> files </a:t>
            </a:r>
            <a:r>
              <a:rPr lang="zh-CN" altLang="en-US" dirty="0"/>
              <a:t>的写入均发生在</a:t>
            </a:r>
            <a:r>
              <a:rPr lang="zh-CN" altLang="en-US" dirty="0">
                <a:highlight>
                  <a:srgbClr val="FFFF00"/>
                </a:highlight>
              </a:rPr>
              <a:t>上半周期</a:t>
            </a:r>
            <a:r>
              <a:rPr lang="zh-CN" altLang="en-US" dirty="0"/>
              <a:t>，也就是上升沿；而 </a:t>
            </a:r>
            <a:r>
              <a:rPr lang="en-US" altLang="zh-CN" b="1" dirty="0">
                <a:solidFill>
                  <a:srgbClr val="FF0000"/>
                </a:solidFill>
              </a:rPr>
              <a:t>Pipeline registers </a:t>
            </a:r>
            <a:r>
              <a:rPr lang="zh-CN" altLang="en-US" b="1" dirty="0">
                <a:solidFill>
                  <a:srgbClr val="FF0000"/>
                </a:solidFill>
              </a:rPr>
              <a:t>和 </a:t>
            </a:r>
            <a:r>
              <a:rPr lang="en-US" altLang="zh-CN" b="1" dirty="0">
                <a:solidFill>
                  <a:srgbClr val="FF0000"/>
                </a:solidFill>
              </a:rPr>
              <a:t>PC </a:t>
            </a:r>
            <a:r>
              <a:rPr lang="zh-CN" altLang="en-US" dirty="0"/>
              <a:t>的写入均发生在</a:t>
            </a:r>
            <a:r>
              <a:rPr lang="zh-CN" altLang="en-US" dirty="0">
                <a:highlight>
                  <a:srgbClr val="FFFF00"/>
                </a:highlight>
              </a:rPr>
              <a:t>下半周期</a:t>
            </a:r>
            <a:r>
              <a:rPr lang="zh-CN" altLang="en-US" dirty="0"/>
              <a:t>，也就是下降沿</a:t>
            </a:r>
          </a:p>
        </p:txBody>
      </p:sp>
    </p:spTree>
    <p:extLst>
      <p:ext uri="{BB962C8B-B14F-4D97-AF65-F5344CB8AC3E}">
        <p14:creationId xmlns:p14="http://schemas.microsoft.com/office/powerpoint/2010/main" val="1498395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56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5DB7A85-D7AD-7EE5-ED98-FD6B3B984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347346"/>
            <a:ext cx="8856984" cy="616330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C5C979E-DD74-B069-6DE2-BFD0E6B5242C}"/>
              </a:ext>
            </a:extLst>
          </p:cNvPr>
          <p:cNvSpPr txBox="1"/>
          <p:nvPr/>
        </p:nvSpPr>
        <p:spPr>
          <a:xfrm>
            <a:off x="8472264" y="2060848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用</a:t>
            </a:r>
            <a:r>
              <a:rPr lang="zh-CN" altLang="en-US" sz="2000" b="1" dirty="0">
                <a:solidFill>
                  <a:srgbClr val="7030A0"/>
                </a:solidFill>
              </a:rPr>
              <a:t>左</a:t>
            </a:r>
            <a:r>
              <a:rPr lang="zh-CN" altLang="en-US" sz="2000" dirty="0"/>
              <a:t>半边为深色表示 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写入</a:t>
            </a:r>
            <a:r>
              <a:rPr lang="zh-CN" altLang="en-US" sz="2000" dirty="0"/>
              <a:t>，</a:t>
            </a:r>
            <a:r>
              <a:rPr lang="zh-CN" altLang="en-US" sz="2000" b="1" dirty="0">
                <a:solidFill>
                  <a:srgbClr val="7030A0"/>
                </a:solidFill>
              </a:rPr>
              <a:t>右</a:t>
            </a:r>
            <a:r>
              <a:rPr lang="zh-CN" altLang="en-US" sz="2000" dirty="0"/>
              <a:t>半边为深色表示 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读取</a:t>
            </a:r>
          </a:p>
        </p:txBody>
      </p:sp>
    </p:spTree>
    <p:extLst>
      <p:ext uri="{BB962C8B-B14F-4D97-AF65-F5344CB8AC3E}">
        <p14:creationId xmlns:p14="http://schemas.microsoft.com/office/powerpoint/2010/main" val="2846528030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C52243-E8AD-85F1-B1E5-072CC1D8A7B4}"/>
              </a:ext>
            </a:extLst>
          </p:cNvPr>
          <p:cNvSpPr txBox="1"/>
          <p:nvPr/>
        </p:nvSpPr>
        <p:spPr>
          <a:xfrm>
            <a:off x="3719737" y="2564904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C00000"/>
                </a:solidFill>
                <a:latin typeface="Bahnschrift" panose="020B0502040204020203" pitchFamily="34" charset="0"/>
              </a:rPr>
              <a:t>forwarding</a:t>
            </a:r>
            <a:endParaRPr lang="zh-CN" altLang="en-US" sz="7200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886793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8EC8A6B-85EB-3F65-03AA-4B5A39589044}"/>
              </a:ext>
            </a:extLst>
          </p:cNvPr>
          <p:cNvGrpSpPr/>
          <p:nvPr/>
        </p:nvGrpSpPr>
        <p:grpSpPr>
          <a:xfrm>
            <a:off x="839416" y="1124744"/>
            <a:ext cx="8280920" cy="5328592"/>
            <a:chOff x="695400" y="476672"/>
            <a:chExt cx="7579706" cy="489654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19A2CE7-1D56-506B-5A53-697EB4CBB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400" y="476672"/>
              <a:ext cx="7579706" cy="4896544"/>
            </a:xfrm>
            <a:prstGeom prst="rect">
              <a:avLst/>
            </a:prstGeom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38268AF-4449-A4C5-E4D5-8557F808B38A}"/>
                </a:ext>
              </a:extLst>
            </p:cNvPr>
            <p:cNvSpPr/>
            <p:nvPr/>
          </p:nvSpPr>
          <p:spPr>
            <a:xfrm>
              <a:off x="3719736" y="1700808"/>
              <a:ext cx="72008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81B9A80-357A-F031-30C3-746AE02D5A92}"/>
                </a:ext>
              </a:extLst>
            </p:cNvPr>
            <p:cNvSpPr/>
            <p:nvPr/>
          </p:nvSpPr>
          <p:spPr>
            <a:xfrm>
              <a:off x="4384576" y="1700808"/>
              <a:ext cx="720080" cy="2088232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2767047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224897"/>
            <a:ext cx="6912768" cy="94922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Detecting the Need to Forward</a:t>
            </a:r>
            <a:endParaRPr lang="en-AU" altLang="zh-CN" sz="3200" dirty="0">
              <a:ea typeface="宋体" panose="02010600030101010101" pitchFamily="2" charset="-122"/>
            </a:endParaRPr>
          </a:p>
        </p:txBody>
      </p:sp>
      <p:sp>
        <p:nvSpPr>
          <p:cNvPr id="144388" name="Rectangle 3"/>
          <p:cNvSpPr>
            <a:spLocks noGrp="1" noChangeArrowheads="1"/>
          </p:cNvSpPr>
          <p:nvPr>
            <p:ph idx="1"/>
          </p:nvPr>
        </p:nvSpPr>
        <p:spPr>
          <a:xfrm>
            <a:off x="1536824" y="2500124"/>
            <a:ext cx="7200800" cy="1731871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1a.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EX/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MEM</a:t>
            </a:r>
            <a:r>
              <a:rPr lang="en-US" altLang="zh-CN" sz="2400" dirty="0" err="1">
                <a:ea typeface="宋体" panose="02010600030101010101" pitchFamily="2" charset="-122"/>
              </a:rPr>
              <a:t>.Register</a:t>
            </a:r>
            <a:r>
              <a:rPr lang="en-US" altLang="zh-CN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Rd</a:t>
            </a:r>
            <a:r>
              <a:rPr lang="en-US" altLang="zh-CN" sz="2400" dirty="0">
                <a:ea typeface="宋体" panose="02010600030101010101" pitchFamily="2" charset="-122"/>
              </a:rPr>
              <a:t> =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ID/EX</a:t>
            </a:r>
            <a:r>
              <a:rPr lang="en-US" altLang="zh-CN" sz="2400" dirty="0">
                <a:ea typeface="宋体" panose="02010600030101010101" pitchFamily="2" charset="-122"/>
              </a:rPr>
              <a:t>.Register</a:t>
            </a:r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Rs1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1b.</a:t>
            </a:r>
            <a:r>
              <a:rPr lang="en-US" altLang="zh-CN" sz="2400" dirty="0">
                <a:ea typeface="宋体" panose="02010600030101010101" pitchFamily="2" charset="-122"/>
              </a:rPr>
              <a:t> EX/</a:t>
            </a:r>
            <a:r>
              <a:rPr lang="en-US" altLang="zh-CN" sz="2400" dirty="0" err="1">
                <a:ea typeface="宋体" panose="02010600030101010101" pitchFamily="2" charset="-122"/>
              </a:rPr>
              <a:t>MEM.RegisterRd</a:t>
            </a:r>
            <a:r>
              <a:rPr lang="en-US" altLang="zh-CN" sz="2400" dirty="0">
                <a:ea typeface="宋体" panose="02010600030101010101" pitchFamily="2" charset="-122"/>
              </a:rPr>
              <a:t> = ID/EX.RegisterRs2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2a.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MEM/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WB</a:t>
            </a:r>
            <a:r>
              <a:rPr lang="en-US" altLang="zh-CN" sz="2400" dirty="0" err="1">
                <a:ea typeface="宋体" panose="02010600030101010101" pitchFamily="2" charset="-122"/>
              </a:rPr>
              <a:t>.RegisterRd</a:t>
            </a:r>
            <a:r>
              <a:rPr lang="en-US" altLang="zh-CN" sz="2400" dirty="0">
                <a:ea typeface="宋体" panose="02010600030101010101" pitchFamily="2" charset="-122"/>
              </a:rPr>
              <a:t> = ID/EX.RegisterRs1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2b.</a:t>
            </a:r>
            <a:r>
              <a:rPr lang="en-US" altLang="zh-CN" sz="2400" dirty="0">
                <a:ea typeface="宋体" panose="02010600030101010101" pitchFamily="2" charset="-122"/>
              </a:rPr>
              <a:t> MEM/</a:t>
            </a:r>
            <a:r>
              <a:rPr lang="en-US" altLang="zh-CN" sz="2400" dirty="0" err="1">
                <a:ea typeface="宋体" panose="02010600030101010101" pitchFamily="2" charset="-122"/>
              </a:rPr>
              <a:t>WB.RegisterRd</a:t>
            </a:r>
            <a:r>
              <a:rPr lang="en-US" altLang="zh-CN" sz="2400" dirty="0">
                <a:ea typeface="宋体" panose="02010600030101010101" pitchFamily="2" charset="-122"/>
              </a:rPr>
              <a:t> = ID/EX.RegisterRs2</a:t>
            </a:r>
            <a:endParaRPr lang="en-AU" altLang="zh-CN" sz="2400" dirty="0">
              <a:ea typeface="宋体" panose="02010600030101010101" pitchFamily="2" charset="-122"/>
            </a:endParaRPr>
          </a:p>
        </p:txBody>
      </p:sp>
      <p:sp>
        <p:nvSpPr>
          <p:cNvPr id="144389" name="Text Box 4"/>
          <p:cNvSpPr txBox="1">
            <a:spLocks noChangeArrowheads="1"/>
          </p:cNvSpPr>
          <p:nvPr/>
        </p:nvSpPr>
        <p:spPr bwMode="auto">
          <a:xfrm>
            <a:off x="8527108" y="2443723"/>
            <a:ext cx="1337226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Fwd from</a:t>
            </a:r>
            <a:br>
              <a:rPr lang="en-US" altLang="zh-CN" sz="1600"/>
            </a:br>
            <a:r>
              <a:rPr lang="en-US" altLang="zh-CN" sz="1600"/>
              <a:t>EX/MEM</a:t>
            </a:r>
            <a:br>
              <a:rPr lang="en-US" altLang="zh-CN" sz="1600"/>
            </a:br>
            <a:r>
              <a:rPr lang="en-US" altLang="zh-CN" sz="1600"/>
              <a:t>pipeline reg</a:t>
            </a:r>
            <a:endParaRPr lang="en-AU" altLang="zh-CN" sz="1600"/>
          </a:p>
        </p:txBody>
      </p:sp>
      <p:sp>
        <p:nvSpPr>
          <p:cNvPr id="144390" name="AutoShape 5"/>
          <p:cNvSpPr>
            <a:spLocks/>
          </p:cNvSpPr>
          <p:nvPr/>
        </p:nvSpPr>
        <p:spPr bwMode="auto">
          <a:xfrm>
            <a:off x="8277870" y="2461185"/>
            <a:ext cx="166688" cy="849312"/>
          </a:xfrm>
          <a:prstGeom prst="rightBrace">
            <a:avLst>
              <a:gd name="adj1" fmla="val 424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44391" name="AutoShape 6"/>
          <p:cNvSpPr>
            <a:spLocks/>
          </p:cNvSpPr>
          <p:nvPr/>
        </p:nvSpPr>
        <p:spPr bwMode="auto">
          <a:xfrm>
            <a:off x="8277870" y="3366060"/>
            <a:ext cx="166688" cy="849312"/>
          </a:xfrm>
          <a:prstGeom prst="rightBrace">
            <a:avLst>
              <a:gd name="adj1" fmla="val 424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44392" name="Text Box 7"/>
          <p:cNvSpPr txBox="1">
            <a:spLocks noChangeArrowheads="1"/>
          </p:cNvSpPr>
          <p:nvPr/>
        </p:nvSpPr>
        <p:spPr bwMode="auto">
          <a:xfrm>
            <a:off x="8527108" y="3437498"/>
            <a:ext cx="1337226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err="1"/>
              <a:t>Fwd</a:t>
            </a:r>
            <a:r>
              <a:rPr lang="en-US" altLang="zh-CN" sz="1600" dirty="0"/>
              <a:t> from</a:t>
            </a:r>
            <a:br>
              <a:rPr lang="en-US" altLang="zh-CN" sz="1600" dirty="0"/>
            </a:br>
            <a:r>
              <a:rPr lang="en-US" altLang="zh-CN" sz="1600" dirty="0"/>
              <a:t>MEM/WB</a:t>
            </a:r>
            <a:br>
              <a:rPr lang="en-US" altLang="zh-CN" sz="1600" dirty="0"/>
            </a:br>
            <a:r>
              <a:rPr lang="en-US" altLang="zh-CN" sz="1600" dirty="0"/>
              <a:t>pipeline </a:t>
            </a:r>
            <a:r>
              <a:rPr lang="en-US" altLang="zh-CN" sz="1600" dirty="0" err="1"/>
              <a:t>reg</a:t>
            </a:r>
            <a:endParaRPr lang="en-AU" altLang="zh-CN" sz="1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6FF33B-9F42-BDFC-8B65-222FC94EA8D9}"/>
              </a:ext>
            </a:extLst>
          </p:cNvPr>
          <p:cNvSpPr txBox="1"/>
          <p:nvPr/>
        </p:nvSpPr>
        <p:spPr>
          <a:xfrm>
            <a:off x="1199456" y="1367295"/>
            <a:ext cx="8397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看后指令的</a:t>
            </a:r>
            <a:r>
              <a:rPr lang="en-US" altLang="zh-CN" dirty="0"/>
              <a:t>rs1</a:t>
            </a:r>
            <a:r>
              <a:rPr lang="zh-CN" altLang="en-US" dirty="0"/>
              <a:t>，</a:t>
            </a:r>
            <a:r>
              <a:rPr lang="en-US" altLang="zh-CN" dirty="0"/>
              <a:t>rs2</a:t>
            </a:r>
            <a:r>
              <a:rPr lang="zh-CN" altLang="en-US" dirty="0"/>
              <a:t>，是否和前一条指令的</a:t>
            </a:r>
            <a:r>
              <a:rPr lang="en-US" altLang="zh-CN" dirty="0" err="1"/>
              <a:t>rd</a:t>
            </a:r>
            <a:r>
              <a:rPr lang="zh-CN" altLang="en-US" dirty="0"/>
              <a:t>来看是否需要前递</a:t>
            </a:r>
            <a:endParaRPr lang="en-US" altLang="zh-CN" dirty="0"/>
          </a:p>
          <a:p>
            <a:r>
              <a:rPr lang="zh-CN" altLang="en-US" dirty="0"/>
              <a:t>相同并且</a:t>
            </a:r>
            <a:r>
              <a:rPr lang="en-US" altLang="zh-CN" dirty="0" err="1"/>
              <a:t>RegWrite</a:t>
            </a:r>
            <a:r>
              <a:rPr lang="en-US" altLang="zh-CN" dirty="0"/>
              <a:t>=1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20C494-5654-1EF2-B873-DB95DE50A0A6}"/>
              </a:ext>
            </a:extLst>
          </p:cNvPr>
          <p:cNvSpPr txBox="1"/>
          <p:nvPr/>
        </p:nvSpPr>
        <p:spPr>
          <a:xfrm>
            <a:off x="1760604" y="4579439"/>
            <a:ext cx="810373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+mn-cs"/>
              </a:rPr>
              <a:t>EX/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+mn-cs"/>
              </a:rPr>
              <a:t>MEM.RegWrite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宋体" panose="02010600030101010101" pitchFamily="2" charset="-122"/>
              </a:rPr>
              <a:t> |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+mn-cs"/>
              </a:rPr>
              <a:t>MEM/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+mn-cs"/>
              </a:rPr>
              <a:t>WB.RegWrite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+mn-cs"/>
              </a:rPr>
              <a:t> ==1</a:t>
            </a:r>
          </a:p>
        </p:txBody>
      </p:sp>
    </p:spTree>
    <p:extLst>
      <p:ext uri="{BB962C8B-B14F-4D97-AF65-F5344CB8AC3E}">
        <p14:creationId xmlns:p14="http://schemas.microsoft.com/office/powerpoint/2010/main" val="91882152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Forwarding Paths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196752"/>
            <a:ext cx="7510463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728497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71664" y="188640"/>
            <a:ext cx="8893175" cy="981075"/>
          </a:xfrm>
        </p:spPr>
        <p:txBody>
          <a:bodyPr/>
          <a:lstStyle/>
          <a:p>
            <a:pPr eaLnBrk="1" hangingPunct="1"/>
            <a:r>
              <a:rPr lang="en-US" altLang="zh-CN" dirty="0"/>
              <a:t>Why pipelining : conclusion</a:t>
            </a:r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767408" y="1628800"/>
            <a:ext cx="11197431" cy="281389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Does Not improve latency for individual instruction</a:t>
            </a:r>
            <a:r>
              <a:rPr lang="zh-CN" altLang="en-US" sz="2400" dirty="0"/>
              <a:t>不会改善单个指令的延迟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Improving of </a:t>
            </a:r>
            <a:r>
              <a:rPr lang="en-US" altLang="zh-CN" sz="2400" dirty="0">
                <a:solidFill>
                  <a:srgbClr val="FF3300"/>
                </a:solidFill>
              </a:rPr>
              <a:t>Throughput</a:t>
            </a:r>
            <a:r>
              <a:rPr lang="en-US" altLang="zh-CN" sz="2400" dirty="0"/>
              <a:t> ( rather than individual execution time)</a:t>
            </a:r>
            <a:r>
              <a:rPr lang="zh-CN" altLang="en-US" sz="2400" dirty="0"/>
              <a:t>提高吞吐量（而不是单独的执行时间）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Improving of </a:t>
            </a:r>
            <a:r>
              <a:rPr lang="en-US" altLang="zh-CN" sz="2400" dirty="0">
                <a:solidFill>
                  <a:srgbClr val="FF3300"/>
                </a:solidFill>
              </a:rPr>
              <a:t>efficiency</a:t>
            </a:r>
            <a:r>
              <a:rPr lang="en-US" altLang="zh-CN" sz="2400" dirty="0"/>
              <a:t> for resources  (functional unit) </a:t>
            </a:r>
            <a:r>
              <a:rPr lang="zh-CN" altLang="en-US" sz="2400" dirty="0"/>
              <a:t>提高资源效率（功能单元）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96963321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79376" y="101922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Double Data Hazard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152580" name="Rectangle 3"/>
          <p:cNvSpPr>
            <a:spLocks noGrp="1" noChangeArrowheads="1"/>
          </p:cNvSpPr>
          <p:nvPr>
            <p:ph idx="1"/>
          </p:nvPr>
        </p:nvSpPr>
        <p:spPr>
          <a:xfrm>
            <a:off x="739824" y="1338925"/>
            <a:ext cx="9316616" cy="4250315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Consider the sequence: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	add </a:t>
            </a:r>
            <a:r>
              <a:rPr lang="en-US" altLang="zh-CN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x1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,x1,x2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add </a:t>
            </a:r>
            <a:r>
              <a:rPr lang="en-US" altLang="zh-CN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x1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,</a:t>
            </a:r>
            <a:r>
              <a:rPr lang="en-US" altLang="zh-CN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x1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,x3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add x1,</a:t>
            </a:r>
            <a:r>
              <a:rPr lang="en-US" altLang="zh-CN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x1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,x4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Both hazards occur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Want to use the most recent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Revise MEM hazard condition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Only </a:t>
            </a:r>
            <a:r>
              <a:rPr lang="en-US" altLang="zh-CN" dirty="0" err="1">
                <a:ea typeface="宋体" panose="02010600030101010101" pitchFamily="2" charset="-122"/>
              </a:rPr>
              <a:t>fwd</a:t>
            </a:r>
            <a:r>
              <a:rPr lang="en-US" altLang="zh-CN" dirty="0">
                <a:ea typeface="宋体" panose="02010600030101010101" pitchFamily="2" charset="-122"/>
              </a:rPr>
              <a:t> if EX hazard condition isn’t true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D2891F-65B1-F646-A347-3B9124D1F687}"/>
              </a:ext>
            </a:extLst>
          </p:cNvPr>
          <p:cNvSpPr txBox="1"/>
          <p:nvPr/>
        </p:nvSpPr>
        <p:spPr>
          <a:xfrm>
            <a:off x="4223792" y="242088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对于第</a:t>
            </a:r>
            <a:r>
              <a:rPr lang="en-US" altLang="zh-CN" dirty="0"/>
              <a:t>3</a:t>
            </a:r>
            <a:r>
              <a:rPr lang="zh-CN" altLang="en-US" dirty="0"/>
              <a:t>条指令：这个时候</a:t>
            </a:r>
            <a:r>
              <a:rPr lang="en-US" altLang="zh-CN" dirty="0"/>
              <a:t>x1</a:t>
            </a:r>
            <a:r>
              <a:rPr lang="zh-CN" altLang="en-US" dirty="0"/>
              <a:t>有</a:t>
            </a:r>
            <a:r>
              <a:rPr lang="en-US" altLang="zh-CN" dirty="0"/>
              <a:t>3</a:t>
            </a:r>
            <a:r>
              <a:rPr lang="zh-CN" altLang="en-US" dirty="0"/>
              <a:t>个来源</a:t>
            </a:r>
          </a:p>
        </p:txBody>
      </p:sp>
    </p:spTree>
    <p:extLst>
      <p:ext uri="{BB962C8B-B14F-4D97-AF65-F5344CB8AC3E}">
        <p14:creationId xmlns:p14="http://schemas.microsoft.com/office/powerpoint/2010/main" val="2371355397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999656" y="364218"/>
            <a:ext cx="7934672" cy="701675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修改条件判断语句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154628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440769"/>
            <a:ext cx="10515600" cy="435133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MEM hazard</a:t>
            </a:r>
          </a:p>
          <a:p>
            <a:pPr lvl="1" eaLnBrk="1" hangingPunct="1">
              <a:lnSpc>
                <a:spcPct val="120000"/>
              </a:lnSpc>
            </a:pPr>
            <a:r>
              <a:rPr lang="en-AU" altLang="zh-CN" sz="2000" dirty="0">
                <a:ea typeface="宋体" panose="02010600030101010101" pitchFamily="2" charset="-122"/>
              </a:rPr>
              <a:t>if (MEM/</a:t>
            </a:r>
            <a:r>
              <a:rPr lang="en-AU" altLang="zh-CN" sz="2000" dirty="0" err="1">
                <a:ea typeface="宋体" panose="02010600030101010101" pitchFamily="2" charset="-122"/>
              </a:rPr>
              <a:t>WB.RegWrite</a:t>
            </a:r>
            <a:r>
              <a:rPr lang="en-AU" altLang="zh-CN" sz="2000" dirty="0">
                <a:ea typeface="宋体" panose="02010600030101010101" pitchFamily="2" charset="-122"/>
              </a:rPr>
              <a:t> and (MEM/</a:t>
            </a:r>
            <a:r>
              <a:rPr lang="en-AU" altLang="zh-CN" sz="2000" dirty="0" err="1">
                <a:ea typeface="宋体" panose="02010600030101010101" pitchFamily="2" charset="-122"/>
              </a:rPr>
              <a:t>WB.RegisterRd</a:t>
            </a:r>
            <a:r>
              <a:rPr lang="en-AU" altLang="zh-CN" sz="2000" dirty="0">
                <a:ea typeface="宋体" panose="02010600030101010101" pitchFamily="2" charset="-122"/>
              </a:rPr>
              <a:t> ≠ 0)</a:t>
            </a:r>
            <a:br>
              <a:rPr lang="en-AU" altLang="zh-CN" sz="2000" dirty="0">
                <a:ea typeface="宋体" panose="02010600030101010101" pitchFamily="2" charset="-122"/>
              </a:rPr>
            </a:br>
            <a:r>
              <a:rPr lang="en-AU" altLang="zh-CN" sz="2000" dirty="0">
                <a:ea typeface="宋体" panose="02010600030101010101" pitchFamily="2" charset="-122"/>
              </a:rPr>
              <a:t>    </a:t>
            </a:r>
            <a: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and not (EX/</a:t>
            </a:r>
            <a:r>
              <a:rPr lang="en-AU" altLang="zh-CN" sz="2000" dirty="0" err="1">
                <a:solidFill>
                  <a:schemeClr val="hlink"/>
                </a:solidFill>
                <a:ea typeface="宋体" panose="02010600030101010101" pitchFamily="2" charset="-122"/>
              </a:rPr>
              <a:t>MEM.RegWrite</a:t>
            </a:r>
            <a: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 and (EX/</a:t>
            </a:r>
            <a:r>
              <a:rPr lang="en-AU" altLang="zh-CN" sz="2000" dirty="0" err="1">
                <a:solidFill>
                  <a:schemeClr val="hlink"/>
                </a:solidFill>
                <a:ea typeface="宋体" panose="02010600030101010101" pitchFamily="2" charset="-122"/>
              </a:rPr>
              <a:t>MEM.RegisterRd</a:t>
            </a:r>
            <a: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 ≠ 0)</a:t>
            </a:r>
            <a:b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</a:br>
            <a: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                 and (EX/</a:t>
            </a:r>
            <a:r>
              <a:rPr lang="en-AU" altLang="zh-CN" sz="2000" dirty="0" err="1">
                <a:solidFill>
                  <a:schemeClr val="hlink"/>
                </a:solidFill>
                <a:ea typeface="宋体" panose="02010600030101010101" pitchFamily="2" charset="-122"/>
              </a:rPr>
              <a:t>MEM.RegisterRd</a:t>
            </a:r>
            <a: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 = ID/EX.RegisterRs1))</a:t>
            </a:r>
            <a:br>
              <a:rPr lang="en-AU" altLang="zh-CN" sz="2000" dirty="0">
                <a:ea typeface="宋体" panose="02010600030101010101" pitchFamily="2" charset="-122"/>
              </a:rPr>
            </a:br>
            <a:r>
              <a:rPr lang="en-AU" altLang="zh-CN" sz="2000" dirty="0">
                <a:ea typeface="宋体" panose="02010600030101010101" pitchFamily="2" charset="-122"/>
              </a:rPr>
              <a:t>    and (MEM/</a:t>
            </a:r>
            <a:r>
              <a:rPr lang="en-AU" altLang="zh-CN" sz="2000" dirty="0" err="1">
                <a:ea typeface="宋体" panose="02010600030101010101" pitchFamily="2" charset="-122"/>
              </a:rPr>
              <a:t>WB.RegisterRd</a:t>
            </a:r>
            <a:r>
              <a:rPr lang="en-AU" altLang="zh-CN" sz="2000" dirty="0">
                <a:ea typeface="宋体" panose="02010600030101010101" pitchFamily="2" charset="-122"/>
              </a:rPr>
              <a:t> = ID/EX.RegisterRs1))</a:t>
            </a:r>
            <a:br>
              <a:rPr lang="en-AU" altLang="zh-CN" sz="2000" dirty="0">
                <a:ea typeface="宋体" panose="02010600030101010101" pitchFamily="2" charset="-122"/>
              </a:rPr>
            </a:br>
            <a:r>
              <a:rPr lang="en-AU" altLang="zh-CN" sz="2000" dirty="0">
                <a:ea typeface="宋体" panose="02010600030101010101" pitchFamily="2" charset="-122"/>
              </a:rPr>
              <a:t>  </a:t>
            </a:r>
            <a:r>
              <a:rPr lang="en-AU" altLang="zh-CN" sz="2000" dirty="0" err="1">
                <a:ea typeface="宋体" panose="02010600030101010101" pitchFamily="2" charset="-122"/>
              </a:rPr>
              <a:t>ForwardA</a:t>
            </a:r>
            <a:r>
              <a:rPr lang="en-AU" altLang="zh-CN" sz="2000" dirty="0">
                <a:ea typeface="宋体" panose="02010600030101010101" pitchFamily="2" charset="-122"/>
              </a:rPr>
              <a:t> = 01</a:t>
            </a:r>
          </a:p>
          <a:p>
            <a:pPr lvl="1" eaLnBrk="1" hangingPunct="1">
              <a:lnSpc>
                <a:spcPct val="120000"/>
              </a:lnSpc>
            </a:pPr>
            <a:r>
              <a:rPr lang="en-AU" altLang="zh-CN" sz="2000" dirty="0">
                <a:ea typeface="宋体" panose="02010600030101010101" pitchFamily="2" charset="-122"/>
              </a:rPr>
              <a:t>if (MEM/</a:t>
            </a:r>
            <a:r>
              <a:rPr lang="en-AU" altLang="zh-CN" sz="2000" dirty="0" err="1">
                <a:ea typeface="宋体" panose="02010600030101010101" pitchFamily="2" charset="-122"/>
              </a:rPr>
              <a:t>WB.RegWrite</a:t>
            </a:r>
            <a:r>
              <a:rPr lang="en-AU" altLang="zh-CN" sz="2000" dirty="0">
                <a:ea typeface="宋体" panose="02010600030101010101" pitchFamily="2" charset="-122"/>
              </a:rPr>
              <a:t> and (MEM/</a:t>
            </a:r>
            <a:r>
              <a:rPr lang="en-AU" altLang="zh-CN" sz="2000" dirty="0" err="1">
                <a:ea typeface="宋体" panose="02010600030101010101" pitchFamily="2" charset="-122"/>
              </a:rPr>
              <a:t>WB.RegisterRd</a:t>
            </a:r>
            <a:r>
              <a:rPr lang="en-AU" altLang="zh-CN" sz="2000" dirty="0">
                <a:ea typeface="宋体" panose="02010600030101010101" pitchFamily="2" charset="-122"/>
              </a:rPr>
              <a:t> ≠ 0)</a:t>
            </a:r>
            <a:br>
              <a:rPr lang="en-AU" altLang="zh-CN" sz="2000" dirty="0">
                <a:ea typeface="宋体" panose="02010600030101010101" pitchFamily="2" charset="-122"/>
              </a:rPr>
            </a:br>
            <a:r>
              <a:rPr lang="en-AU" altLang="zh-CN" sz="2000" dirty="0">
                <a:ea typeface="宋体" panose="02010600030101010101" pitchFamily="2" charset="-122"/>
              </a:rPr>
              <a:t>    </a:t>
            </a:r>
            <a: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and not (EX/</a:t>
            </a:r>
            <a:r>
              <a:rPr lang="en-AU" altLang="zh-CN" sz="2000" dirty="0" err="1">
                <a:solidFill>
                  <a:schemeClr val="hlink"/>
                </a:solidFill>
                <a:ea typeface="宋体" panose="02010600030101010101" pitchFamily="2" charset="-122"/>
              </a:rPr>
              <a:t>MEM.RegWrite</a:t>
            </a:r>
            <a: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 and (EX/</a:t>
            </a:r>
            <a:r>
              <a:rPr lang="en-AU" altLang="zh-CN" sz="2000" dirty="0" err="1">
                <a:solidFill>
                  <a:schemeClr val="hlink"/>
                </a:solidFill>
                <a:ea typeface="宋体" panose="02010600030101010101" pitchFamily="2" charset="-122"/>
              </a:rPr>
              <a:t>MEM.RegisterRd</a:t>
            </a:r>
            <a: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 ≠ 0)</a:t>
            </a:r>
            <a:b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</a:br>
            <a: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                 and (EX/</a:t>
            </a:r>
            <a:r>
              <a:rPr lang="en-AU" altLang="zh-CN" sz="2000" dirty="0" err="1">
                <a:solidFill>
                  <a:schemeClr val="hlink"/>
                </a:solidFill>
                <a:ea typeface="宋体" panose="02010600030101010101" pitchFamily="2" charset="-122"/>
              </a:rPr>
              <a:t>MEM.RegisterRd</a:t>
            </a:r>
            <a: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 = ID/EX.RegisterRs2))</a:t>
            </a:r>
            <a:br>
              <a:rPr lang="en-AU" altLang="zh-CN" sz="2000" dirty="0">
                <a:ea typeface="宋体" panose="02010600030101010101" pitchFamily="2" charset="-122"/>
              </a:rPr>
            </a:br>
            <a:r>
              <a:rPr lang="en-AU" altLang="zh-CN" sz="2000" dirty="0">
                <a:ea typeface="宋体" panose="02010600030101010101" pitchFamily="2" charset="-122"/>
              </a:rPr>
              <a:t>    and (MEM/</a:t>
            </a:r>
            <a:r>
              <a:rPr lang="en-AU" altLang="zh-CN" sz="2000" dirty="0" err="1">
                <a:ea typeface="宋体" panose="02010600030101010101" pitchFamily="2" charset="-122"/>
              </a:rPr>
              <a:t>WB.RegisterRd</a:t>
            </a:r>
            <a:r>
              <a:rPr lang="en-AU" altLang="zh-CN" sz="2000" dirty="0">
                <a:ea typeface="宋体" panose="02010600030101010101" pitchFamily="2" charset="-122"/>
              </a:rPr>
              <a:t> = ID/EX.RegisterRs2))</a:t>
            </a:r>
            <a:br>
              <a:rPr lang="en-AU" altLang="zh-CN" sz="2000" dirty="0">
                <a:ea typeface="宋体" panose="02010600030101010101" pitchFamily="2" charset="-122"/>
              </a:rPr>
            </a:br>
            <a:r>
              <a:rPr lang="en-AU" altLang="zh-CN" sz="2000" dirty="0">
                <a:ea typeface="宋体" panose="02010600030101010101" pitchFamily="2" charset="-122"/>
              </a:rPr>
              <a:t>  </a:t>
            </a:r>
            <a:r>
              <a:rPr lang="en-AU" altLang="zh-CN" sz="2000" dirty="0" err="1">
                <a:ea typeface="宋体" panose="02010600030101010101" pitchFamily="2" charset="-122"/>
              </a:rPr>
              <a:t>ForwardB</a:t>
            </a:r>
            <a:r>
              <a:rPr lang="en-AU" altLang="zh-CN" sz="2000" dirty="0">
                <a:ea typeface="宋体" panose="02010600030101010101" pitchFamily="2" charset="-122"/>
              </a:rPr>
              <a:t> = 01</a:t>
            </a:r>
          </a:p>
        </p:txBody>
      </p:sp>
    </p:spTree>
    <p:extLst>
      <p:ext uri="{BB962C8B-B14F-4D97-AF65-F5344CB8AC3E}">
        <p14:creationId xmlns:p14="http://schemas.microsoft.com/office/powerpoint/2010/main" val="1624299163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376" y="349361"/>
            <a:ext cx="9761339" cy="831627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解决二次冲突的</a:t>
            </a:r>
            <a:r>
              <a:rPr lang="en-US" altLang="zh-CN" dirty="0">
                <a:ea typeface="宋体" panose="02010600030101010101" pitchFamily="2" charset="-122"/>
              </a:rPr>
              <a:t>forwarding</a:t>
            </a:r>
            <a:r>
              <a:rPr lang="zh-CN" altLang="en-US" dirty="0">
                <a:ea typeface="宋体" panose="02010600030101010101" pitchFamily="2" charset="-122"/>
              </a:rPr>
              <a:t>的数据通路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412776"/>
            <a:ext cx="8795919" cy="489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606041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C52243-E8AD-85F1-B1E5-072CC1D8A7B4}"/>
              </a:ext>
            </a:extLst>
          </p:cNvPr>
          <p:cNvSpPr txBox="1"/>
          <p:nvPr/>
        </p:nvSpPr>
        <p:spPr>
          <a:xfrm>
            <a:off x="2279576" y="2492896"/>
            <a:ext cx="9217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C00000"/>
                </a:solidFill>
                <a:latin typeface="Bahnschrift" panose="020B0502040204020203" pitchFamily="34" charset="0"/>
              </a:rPr>
              <a:t>Load :have to stall</a:t>
            </a:r>
            <a:endParaRPr lang="zh-CN" altLang="en-US" sz="7200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3552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CF4909E-0102-ACF6-A06D-5AB4BB7ED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980728"/>
            <a:ext cx="7325470" cy="511256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6D7A7D8-D6FB-2B07-2806-4FF196900571}"/>
              </a:ext>
            </a:extLst>
          </p:cNvPr>
          <p:cNvSpPr txBox="1"/>
          <p:nvPr/>
        </p:nvSpPr>
        <p:spPr>
          <a:xfrm>
            <a:off x="8256240" y="692696"/>
            <a:ext cx="23762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</a:rPr>
              <a:t>遇到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load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</a:rPr>
              <a:t>指令就不得不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stall</a:t>
            </a:r>
          </a:p>
          <a:p>
            <a:endParaRPr lang="en-US" altLang="zh-CN" dirty="0"/>
          </a:p>
          <a:p>
            <a:r>
              <a:rPr lang="zh-CN" altLang="en-US" dirty="0"/>
              <a:t>因为这个值还没有算出来</a:t>
            </a:r>
          </a:p>
        </p:txBody>
      </p:sp>
    </p:spTree>
    <p:extLst>
      <p:ext uri="{BB962C8B-B14F-4D97-AF65-F5344CB8AC3E}">
        <p14:creationId xmlns:p14="http://schemas.microsoft.com/office/powerpoint/2010/main" val="580026038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E76B674-912E-50D9-FE68-47DE3825A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82" y="260648"/>
            <a:ext cx="7797989" cy="5256584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77CCB2E6-43F0-16E9-112E-E1E480884C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3352" y="5786065"/>
            <a:ext cx="12364160" cy="811287"/>
          </a:xfrm>
        </p:spPr>
        <p:txBody>
          <a:bodyPr/>
          <a:lstStyle/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ID/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</a:rPr>
              <a:t>EX.MemRead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and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 ((ID/</a:t>
            </a:r>
            <a:r>
              <a:rPr lang="en-US" altLang="zh-CN" dirty="0" err="1">
                <a:ea typeface="宋体" panose="02010600030101010101" pitchFamily="2" charset="-122"/>
              </a:rPr>
              <a:t>EX.RegisterRd</a:t>
            </a:r>
            <a:r>
              <a:rPr lang="en-US" altLang="zh-CN" dirty="0">
                <a:ea typeface="宋体" panose="02010600030101010101" pitchFamily="2" charset="-122"/>
              </a:rPr>
              <a:t> = IF/ID.RegisterRs1) or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(ID/</a:t>
            </a:r>
            <a:r>
              <a:rPr lang="en-US" altLang="zh-CN" dirty="0" err="1">
                <a:ea typeface="宋体" panose="02010600030101010101" pitchFamily="2" charset="-122"/>
              </a:rPr>
              <a:t>EX.RegisterRd</a:t>
            </a:r>
            <a:r>
              <a:rPr lang="en-US" altLang="zh-CN" dirty="0">
                <a:ea typeface="宋体" panose="02010600030101010101" pitchFamily="2" charset="-122"/>
              </a:rPr>
              <a:t> = IF/ID.RegisterRs2))</a:t>
            </a:r>
            <a:endParaRPr lang="en-AU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648896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C52243-E8AD-85F1-B1E5-072CC1D8A7B4}"/>
              </a:ext>
            </a:extLst>
          </p:cNvPr>
          <p:cNvSpPr txBox="1"/>
          <p:nvPr/>
        </p:nvSpPr>
        <p:spPr>
          <a:xfrm>
            <a:off x="5303912" y="2420888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C00000"/>
                </a:solidFill>
                <a:latin typeface="Bahnschrift" panose="020B0502040204020203" pitchFamily="34" charset="0"/>
              </a:rPr>
              <a:t>stall</a:t>
            </a:r>
            <a:endParaRPr lang="zh-CN" altLang="en-US" sz="7200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246177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Stall = </a:t>
            </a:r>
            <a:r>
              <a:rPr lang="en-US" altLang="zh-CN" dirty="0"/>
              <a:t>control hazard || structural hazard || data hazard</a:t>
            </a:r>
          </a:p>
          <a:p>
            <a:pPr lvl="1"/>
            <a:r>
              <a:rPr lang="en-US" altLang="zh-CN" sz="3200" dirty="0"/>
              <a:t>Control hazard: </a:t>
            </a:r>
          </a:p>
          <a:p>
            <a:pPr lvl="2"/>
            <a:r>
              <a:rPr lang="en-US" altLang="zh-CN" sz="2400" dirty="0"/>
              <a:t>Instruction in EX or MEM is a Branch or J</a:t>
            </a:r>
          </a:p>
          <a:p>
            <a:pPr lvl="1"/>
            <a:r>
              <a:rPr lang="en-US" altLang="zh-CN" sz="3200" dirty="0"/>
              <a:t>Data hazard: </a:t>
            </a:r>
          </a:p>
          <a:p>
            <a:pPr lvl="2"/>
            <a:r>
              <a:rPr lang="en-US" altLang="zh-CN" dirty="0" err="1">
                <a:solidFill>
                  <a:srgbClr val="0000FF"/>
                </a:solidFill>
              </a:rPr>
              <a:t>rd</a:t>
            </a:r>
            <a:r>
              <a:rPr lang="en-US" altLang="zh-CN" sz="2400" dirty="0"/>
              <a:t>  of Instruction in EX  == </a:t>
            </a:r>
            <a:r>
              <a:rPr lang="en-US" altLang="zh-CN" dirty="0">
                <a:solidFill>
                  <a:srgbClr val="0000FF"/>
                </a:solidFill>
              </a:rPr>
              <a:t>r</a:t>
            </a:r>
            <a:r>
              <a:rPr lang="en-US" altLang="zh-CN" sz="2400" dirty="0">
                <a:solidFill>
                  <a:srgbClr val="0000FF"/>
                </a:solidFill>
              </a:rPr>
              <a:t>s1 or  </a:t>
            </a:r>
            <a:r>
              <a:rPr lang="en-US" altLang="zh-CN" dirty="0">
                <a:solidFill>
                  <a:srgbClr val="0000FF"/>
                </a:solidFill>
              </a:rPr>
              <a:t>rs2  </a:t>
            </a:r>
            <a:r>
              <a:rPr lang="en-US" altLang="zh-CN" sz="2400" dirty="0"/>
              <a:t>of instruction in ID</a:t>
            </a:r>
          </a:p>
          <a:p>
            <a:pPr lvl="2"/>
            <a:r>
              <a:rPr lang="en-US" altLang="zh-CN" dirty="0" err="1">
                <a:solidFill>
                  <a:srgbClr val="0000FF"/>
                </a:solidFill>
              </a:rPr>
              <a:t>rd</a:t>
            </a:r>
            <a:r>
              <a:rPr lang="en-US" altLang="zh-CN" sz="2400" dirty="0"/>
              <a:t>  of Instruction in MEM  == </a:t>
            </a:r>
            <a:r>
              <a:rPr lang="en-US" altLang="zh-CN" dirty="0">
                <a:solidFill>
                  <a:srgbClr val="0000FF"/>
                </a:solidFill>
              </a:rPr>
              <a:t>r</a:t>
            </a:r>
            <a:r>
              <a:rPr lang="en-US" altLang="zh-CN" sz="2400" dirty="0">
                <a:solidFill>
                  <a:srgbClr val="0000FF"/>
                </a:solidFill>
              </a:rPr>
              <a:t>s1 or </a:t>
            </a:r>
            <a:r>
              <a:rPr lang="en-US" altLang="zh-CN" dirty="0">
                <a:solidFill>
                  <a:srgbClr val="0000FF"/>
                </a:solidFill>
              </a:rPr>
              <a:t>rs2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/>
              <a:t>of instruction in ID </a:t>
            </a:r>
          </a:p>
          <a:p>
            <a:pPr lvl="1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22411660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D5CFA1D-CD7D-5FE1-DC41-9BD5FCCDF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7" y="260648"/>
            <a:ext cx="6028035" cy="29023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58E142C-4A8E-EE86-F9B0-F26B8E1C7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7" y="3284984"/>
            <a:ext cx="6134717" cy="29023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499E8A-4873-5A67-93D8-7B4DAEBFA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4072" y="1559722"/>
            <a:ext cx="5039898" cy="317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36036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7" name="组合 63"/>
          <p:cNvGrpSpPr>
            <a:grpSpLocks/>
          </p:cNvGrpSpPr>
          <p:nvPr/>
        </p:nvGrpSpPr>
        <p:grpSpPr bwMode="auto">
          <a:xfrm>
            <a:off x="551384" y="620688"/>
            <a:ext cx="8318698" cy="3744416"/>
            <a:chOff x="285720" y="928670"/>
            <a:chExt cx="8572500" cy="3905268"/>
          </a:xfrm>
        </p:grpSpPr>
        <p:sp>
          <p:nvSpPr>
            <p:cNvPr id="4" name="矩形 3"/>
            <p:cNvSpPr/>
            <p:nvPr/>
          </p:nvSpPr>
          <p:spPr>
            <a:xfrm>
              <a:off x="500033" y="1357297"/>
              <a:ext cx="71437" cy="1285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357408" y="1357297"/>
              <a:ext cx="71437" cy="1285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86220" y="1357297"/>
              <a:ext cx="71438" cy="1285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143595" y="1357297"/>
              <a:ext cx="71438" cy="1285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2713" name="TextBox 8"/>
            <p:cNvSpPr txBox="1">
              <a:spLocks noChangeArrowheads="1"/>
            </p:cNvSpPr>
            <p:nvPr/>
          </p:nvSpPr>
          <p:spPr bwMode="auto">
            <a:xfrm>
              <a:off x="285720" y="928670"/>
              <a:ext cx="85725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chemeClr val="tx2"/>
                  </a:solidFill>
                </a:rPr>
                <a:t>PC                    IF/ID                    ID/EX             EX/MEM            MEM/WB</a:t>
              </a:r>
              <a:endParaRPr kumimoji="0" lang="zh-CN" altLang="en-US" sz="2000">
                <a:solidFill>
                  <a:schemeClr val="tx2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072408" y="1357297"/>
              <a:ext cx="71437" cy="1285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2715" name="TextBox 10"/>
            <p:cNvSpPr txBox="1">
              <a:spLocks noChangeArrowheads="1"/>
            </p:cNvSpPr>
            <p:nvPr/>
          </p:nvSpPr>
          <p:spPr bwMode="auto">
            <a:xfrm>
              <a:off x="642938" y="1643063"/>
              <a:ext cx="12144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chemeClr val="tx2"/>
                  </a:solidFill>
                </a:rPr>
                <a:t>F.Inst</a:t>
              </a: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72716" name="TextBox 11"/>
            <p:cNvSpPr txBox="1">
              <a:spLocks noChangeArrowheads="1"/>
            </p:cNvSpPr>
            <p:nvPr/>
          </p:nvSpPr>
          <p:spPr bwMode="auto">
            <a:xfrm>
              <a:off x="2500313" y="1357313"/>
              <a:ext cx="12144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chemeClr val="tx2"/>
                  </a:solidFill>
                </a:rPr>
                <a:t>D.Inst</a:t>
              </a: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72717" name="TextBox 12"/>
            <p:cNvSpPr txBox="1">
              <a:spLocks noChangeArrowheads="1"/>
            </p:cNvSpPr>
            <p:nvPr/>
          </p:nvSpPr>
          <p:spPr bwMode="auto">
            <a:xfrm>
              <a:off x="4357688" y="1357313"/>
              <a:ext cx="12144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chemeClr val="tx2"/>
                  </a:solidFill>
                </a:rPr>
                <a:t>E.Inst</a:t>
              </a: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72718" name="TextBox 13"/>
            <p:cNvSpPr txBox="1">
              <a:spLocks noChangeArrowheads="1"/>
            </p:cNvSpPr>
            <p:nvPr/>
          </p:nvSpPr>
          <p:spPr bwMode="auto">
            <a:xfrm>
              <a:off x="6715125" y="1214438"/>
              <a:ext cx="12144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chemeClr val="tx2"/>
                  </a:solidFill>
                </a:rPr>
                <a:t>M.Inst</a:t>
              </a: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71783" y="2643178"/>
              <a:ext cx="1143000" cy="163195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n-US" altLang="zh-CN" sz="2000" dirty="0"/>
            </a:p>
            <a:p>
              <a:pPr eaLnBrk="1" hangingPunct="1">
                <a:defRPr/>
              </a:pPr>
              <a:r>
                <a:rPr lang="en-US" altLang="zh-CN" sz="2000" dirty="0"/>
                <a:t>Stall control logic</a:t>
              </a:r>
            </a:p>
            <a:p>
              <a:pPr eaLnBrk="1" hangingPunct="1">
                <a:defRPr/>
              </a:pPr>
              <a:endParaRPr lang="zh-CN" altLang="en-US" sz="2000" dirty="0"/>
            </a:p>
          </p:txBody>
        </p:sp>
        <p:grpSp>
          <p:nvGrpSpPr>
            <p:cNvPr id="72720" name="组合 60"/>
            <p:cNvGrpSpPr>
              <a:grpSpLocks/>
            </p:cNvGrpSpPr>
            <p:nvPr/>
          </p:nvGrpSpPr>
          <p:grpSpPr bwMode="auto">
            <a:xfrm>
              <a:off x="2428875" y="2286000"/>
              <a:ext cx="642938" cy="1644650"/>
              <a:chOff x="2428860" y="2285992"/>
              <a:chExt cx="642942" cy="1644662"/>
            </a:xfrm>
          </p:grpSpPr>
          <p:cxnSp>
            <p:nvCxnSpPr>
              <p:cNvPr id="29" name="形状 28"/>
              <p:cNvCxnSpPr>
                <a:endCxn id="16" idx="1"/>
              </p:cNvCxnSpPr>
              <p:nvPr/>
            </p:nvCxnSpPr>
            <p:spPr>
              <a:xfrm rot="16200000" flipH="1">
                <a:off x="2378026" y="2765411"/>
                <a:ext cx="1173177" cy="214314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2428830" y="2285980"/>
                <a:ext cx="42862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2428830" y="2428857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/>
              <p:nvPr/>
            </p:nvCxnSpPr>
            <p:spPr>
              <a:xfrm>
                <a:off x="2643144" y="3929063"/>
                <a:ext cx="428628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5400000">
                <a:off x="1893835" y="3178166"/>
                <a:ext cx="1500206" cy="1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721" name="TextBox 53"/>
            <p:cNvSpPr txBox="1">
              <a:spLocks noChangeArrowheads="1"/>
            </p:cNvSpPr>
            <p:nvPr/>
          </p:nvSpPr>
          <p:spPr bwMode="auto">
            <a:xfrm>
              <a:off x="2643188" y="3429000"/>
              <a:ext cx="496828" cy="320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dirty="0">
                  <a:solidFill>
                    <a:schemeClr val="tx2"/>
                  </a:solidFill>
                </a:rPr>
                <a:t>rs1</a:t>
              </a:r>
              <a:endParaRPr kumimoji="0" lang="zh-CN" alt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72722" name="TextBox 56"/>
            <p:cNvSpPr txBox="1">
              <a:spLocks noChangeArrowheads="1"/>
            </p:cNvSpPr>
            <p:nvPr/>
          </p:nvSpPr>
          <p:spPr bwMode="auto">
            <a:xfrm>
              <a:off x="2643188" y="4000500"/>
              <a:ext cx="573057" cy="320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dirty="0">
                  <a:solidFill>
                    <a:schemeClr val="tx2"/>
                  </a:solidFill>
                </a:rPr>
                <a:t>rs2</a:t>
              </a:r>
              <a:endParaRPr kumimoji="0" lang="zh-CN" alt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72723" name="TextBox 68"/>
            <p:cNvSpPr txBox="1">
              <a:spLocks noChangeArrowheads="1"/>
            </p:cNvSpPr>
            <p:nvPr/>
          </p:nvSpPr>
          <p:spPr bwMode="auto">
            <a:xfrm>
              <a:off x="4357688" y="2047875"/>
              <a:ext cx="5715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200">
                  <a:solidFill>
                    <a:schemeClr val="tx2"/>
                  </a:solidFill>
                </a:rPr>
                <a:t>Wreg</a:t>
              </a:r>
              <a:endParaRPr kumimoji="0" lang="zh-CN" altLang="en-US" sz="1200">
                <a:solidFill>
                  <a:schemeClr val="tx2"/>
                </a:solidFill>
              </a:endParaRPr>
            </a:p>
          </p:txBody>
        </p:sp>
        <p:grpSp>
          <p:nvGrpSpPr>
            <p:cNvPr id="72724" name="组合 69"/>
            <p:cNvGrpSpPr>
              <a:grpSpLocks/>
            </p:cNvGrpSpPr>
            <p:nvPr/>
          </p:nvGrpSpPr>
          <p:grpSpPr bwMode="auto">
            <a:xfrm>
              <a:off x="4214813" y="2286000"/>
              <a:ext cx="573087" cy="625475"/>
              <a:chOff x="4214810" y="2570156"/>
              <a:chExt cx="572298" cy="217490"/>
            </a:xfrm>
          </p:grpSpPr>
          <p:cxnSp>
            <p:nvCxnSpPr>
              <p:cNvPr id="63" name="直接连接符 62"/>
              <p:cNvCxnSpPr/>
              <p:nvPr/>
            </p:nvCxnSpPr>
            <p:spPr>
              <a:xfrm>
                <a:off x="4357458" y="2570152"/>
                <a:ext cx="428035" cy="16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5400000">
                <a:off x="4679197" y="2679209"/>
                <a:ext cx="214179" cy="15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/>
              <p:nvPr/>
            </p:nvCxnSpPr>
            <p:spPr>
              <a:xfrm rot="10800000">
                <a:off x="4214780" y="2785987"/>
                <a:ext cx="570713" cy="16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725" name="组合 70"/>
            <p:cNvGrpSpPr>
              <a:grpSpLocks/>
            </p:cNvGrpSpPr>
            <p:nvPr/>
          </p:nvGrpSpPr>
          <p:grpSpPr bwMode="auto">
            <a:xfrm>
              <a:off x="4214813" y="2071688"/>
              <a:ext cx="785812" cy="954087"/>
              <a:chOff x="4214810" y="2570156"/>
              <a:chExt cx="572298" cy="217490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4286470" y="2570153"/>
                <a:ext cx="499460" cy="14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5400000">
                <a:off x="4679210" y="2679044"/>
                <a:ext cx="214596" cy="11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/>
              <p:cNvCxnSpPr/>
              <p:nvPr/>
            </p:nvCxnSpPr>
            <p:spPr>
              <a:xfrm rot="10800000">
                <a:off x="4214788" y="2786196"/>
                <a:ext cx="571142" cy="14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726" name="组合 75"/>
            <p:cNvGrpSpPr>
              <a:grpSpLocks/>
            </p:cNvGrpSpPr>
            <p:nvPr/>
          </p:nvGrpSpPr>
          <p:grpSpPr bwMode="auto">
            <a:xfrm>
              <a:off x="4214813" y="1857375"/>
              <a:ext cx="1143000" cy="1285875"/>
              <a:chOff x="4214810" y="2570156"/>
              <a:chExt cx="572298" cy="217490"/>
            </a:xfrm>
          </p:grpSpPr>
          <p:cxnSp>
            <p:nvCxnSpPr>
              <p:cNvPr id="77" name="直接连接符 76"/>
              <p:cNvCxnSpPr/>
              <p:nvPr/>
            </p:nvCxnSpPr>
            <p:spPr>
              <a:xfrm>
                <a:off x="4286332" y="2570154"/>
                <a:ext cx="499966" cy="1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5400000">
                <a:off x="4679164" y="2678910"/>
                <a:ext cx="214269" cy="15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/>
              <p:cNvCxnSpPr/>
              <p:nvPr/>
            </p:nvCxnSpPr>
            <p:spPr>
              <a:xfrm rot="10800000">
                <a:off x="4214795" y="2786034"/>
                <a:ext cx="571503" cy="1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727" name="TextBox 79"/>
            <p:cNvSpPr txBox="1">
              <a:spLocks noChangeArrowheads="1"/>
            </p:cNvSpPr>
            <p:nvPr/>
          </p:nvSpPr>
          <p:spPr bwMode="auto">
            <a:xfrm>
              <a:off x="4357688" y="1857375"/>
              <a:ext cx="642937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100" dirty="0">
                  <a:solidFill>
                    <a:schemeClr val="tx2"/>
                  </a:solidFill>
                </a:rPr>
                <a:t>Branch</a:t>
              </a:r>
              <a:endParaRPr kumimoji="0" lang="zh-CN" altLang="en-US" sz="1100" dirty="0">
                <a:solidFill>
                  <a:schemeClr val="tx2"/>
                </a:solidFill>
              </a:endParaRPr>
            </a:p>
          </p:txBody>
        </p:sp>
        <p:sp>
          <p:nvSpPr>
            <p:cNvPr id="72728" name="TextBox 80"/>
            <p:cNvSpPr txBox="1">
              <a:spLocks noChangeArrowheads="1"/>
            </p:cNvSpPr>
            <p:nvPr/>
          </p:nvSpPr>
          <p:spPr bwMode="auto">
            <a:xfrm>
              <a:off x="4357688" y="1643063"/>
              <a:ext cx="928687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100">
                  <a:solidFill>
                    <a:schemeClr val="tx2"/>
                  </a:solidFill>
                </a:rPr>
                <a:t>Bubble</a:t>
              </a:r>
              <a:endParaRPr kumimoji="0" lang="zh-CN" altLang="en-US" sz="1100">
                <a:solidFill>
                  <a:schemeClr val="tx2"/>
                </a:solidFill>
              </a:endParaRPr>
            </a:p>
          </p:txBody>
        </p:sp>
        <p:sp>
          <p:nvSpPr>
            <p:cNvPr id="72729" name="TextBox 68"/>
            <p:cNvSpPr txBox="1">
              <a:spLocks noChangeArrowheads="1"/>
            </p:cNvSpPr>
            <p:nvPr/>
          </p:nvSpPr>
          <p:spPr bwMode="auto">
            <a:xfrm>
              <a:off x="6215063" y="2000250"/>
              <a:ext cx="5715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200">
                  <a:solidFill>
                    <a:schemeClr val="tx2"/>
                  </a:solidFill>
                </a:rPr>
                <a:t>Wreg</a:t>
              </a:r>
              <a:endParaRPr kumimoji="0" lang="zh-CN" altLang="en-US" sz="1200">
                <a:solidFill>
                  <a:schemeClr val="tx2"/>
                </a:solidFill>
              </a:endParaRPr>
            </a:p>
          </p:txBody>
        </p:sp>
        <p:sp>
          <p:nvSpPr>
            <p:cNvPr id="72730" name="TextBox 79"/>
            <p:cNvSpPr txBox="1">
              <a:spLocks noChangeArrowheads="1"/>
            </p:cNvSpPr>
            <p:nvPr/>
          </p:nvSpPr>
          <p:spPr bwMode="auto">
            <a:xfrm>
              <a:off x="6215063" y="1785938"/>
              <a:ext cx="642937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100">
                  <a:solidFill>
                    <a:schemeClr val="tx2"/>
                  </a:solidFill>
                </a:rPr>
                <a:t>Branch</a:t>
              </a:r>
              <a:endParaRPr kumimoji="0" lang="zh-CN" altLang="en-US" sz="1100">
                <a:solidFill>
                  <a:schemeClr val="tx2"/>
                </a:solidFill>
              </a:endParaRPr>
            </a:p>
          </p:txBody>
        </p:sp>
        <p:sp>
          <p:nvSpPr>
            <p:cNvPr id="72731" name="TextBox 80"/>
            <p:cNvSpPr txBox="1">
              <a:spLocks noChangeArrowheads="1"/>
            </p:cNvSpPr>
            <p:nvPr/>
          </p:nvSpPr>
          <p:spPr bwMode="auto">
            <a:xfrm>
              <a:off x="6215063" y="1571625"/>
              <a:ext cx="928687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100">
                  <a:solidFill>
                    <a:schemeClr val="tx2"/>
                  </a:solidFill>
                </a:rPr>
                <a:t>Bubble</a:t>
              </a:r>
              <a:endParaRPr kumimoji="0" lang="zh-CN" altLang="en-US" sz="1100">
                <a:solidFill>
                  <a:schemeClr val="tx2"/>
                </a:solidFill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 bwMode="auto">
            <a:xfrm>
              <a:off x="6215033" y="1785924"/>
              <a:ext cx="998537" cy="15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 bwMode="auto">
            <a:xfrm rot="5400000">
              <a:off x="6134066" y="2887653"/>
              <a:ext cx="215901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 bwMode="auto">
            <a:xfrm>
              <a:off x="6215033" y="2214551"/>
              <a:ext cx="428625" cy="12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 bwMode="auto">
            <a:xfrm rot="5400000">
              <a:off x="5902293" y="2971791"/>
              <a:ext cx="1484319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 bwMode="auto">
            <a:xfrm>
              <a:off x="6170583" y="2000237"/>
              <a:ext cx="685800" cy="12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 bwMode="auto">
            <a:xfrm rot="16200000" flipH="1">
              <a:off x="5938803" y="2938454"/>
              <a:ext cx="18383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 bwMode="auto">
            <a:xfrm rot="10800000">
              <a:off x="4214783" y="3960809"/>
              <a:ext cx="2998787" cy="15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 bwMode="auto">
            <a:xfrm rot="10800000">
              <a:off x="4214783" y="3702045"/>
              <a:ext cx="2428875" cy="12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 bwMode="auto">
            <a:xfrm rot="10800000">
              <a:off x="4214783" y="3844920"/>
              <a:ext cx="2643187" cy="12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 bwMode="auto">
            <a:xfrm>
              <a:off x="6215033" y="2428864"/>
              <a:ext cx="212725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 bwMode="auto">
            <a:xfrm rot="16200000" flipH="1">
              <a:off x="5864986" y="3007511"/>
              <a:ext cx="11287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 bwMode="auto">
            <a:xfrm rot="10800000">
              <a:off x="4286220" y="3571869"/>
              <a:ext cx="21415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744" name="组合 69"/>
            <p:cNvGrpSpPr>
              <a:grpSpLocks/>
            </p:cNvGrpSpPr>
            <p:nvPr/>
          </p:nvGrpSpPr>
          <p:grpSpPr bwMode="auto">
            <a:xfrm>
              <a:off x="4214813" y="2500313"/>
              <a:ext cx="428625" cy="285750"/>
              <a:chOff x="4214810" y="2570156"/>
              <a:chExt cx="572298" cy="217490"/>
            </a:xfrm>
          </p:grpSpPr>
          <p:cxnSp>
            <p:nvCxnSpPr>
              <p:cNvPr id="83" name="直接连接符 82"/>
              <p:cNvCxnSpPr/>
              <p:nvPr/>
            </p:nvCxnSpPr>
            <p:spPr>
              <a:xfrm>
                <a:off x="4356784" y="2570148"/>
                <a:ext cx="428164" cy="24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rot="5400000">
                <a:off x="4679074" y="2678437"/>
                <a:ext cx="213866" cy="21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/>
              <p:nvPr/>
            </p:nvCxnSpPr>
            <p:spPr>
              <a:xfrm rot="10800000">
                <a:off x="4214770" y="2785222"/>
                <a:ext cx="570178" cy="241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745" name="TextBox 68"/>
            <p:cNvSpPr txBox="1">
              <a:spLocks noChangeArrowheads="1"/>
            </p:cNvSpPr>
            <p:nvPr/>
          </p:nvSpPr>
          <p:spPr bwMode="auto">
            <a:xfrm>
              <a:off x="6143625" y="2214563"/>
              <a:ext cx="571500" cy="288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200" dirty="0">
                  <a:solidFill>
                    <a:schemeClr val="tx2"/>
                  </a:solidFill>
                </a:rPr>
                <a:t>   </a:t>
              </a:r>
              <a:r>
                <a:rPr kumimoji="0" lang="en-US" altLang="zh-CN" sz="1200" dirty="0" err="1">
                  <a:solidFill>
                    <a:schemeClr val="tx2"/>
                  </a:solidFill>
                </a:rPr>
                <a:t>rd</a:t>
              </a:r>
              <a:endParaRPr kumimoji="0" lang="zh-CN" alt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2746" name="TextBox 68"/>
            <p:cNvSpPr txBox="1">
              <a:spLocks noChangeArrowheads="1"/>
            </p:cNvSpPr>
            <p:nvPr/>
          </p:nvSpPr>
          <p:spPr bwMode="auto">
            <a:xfrm>
              <a:off x="4286250" y="2295525"/>
              <a:ext cx="571500" cy="288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200" dirty="0">
                  <a:solidFill>
                    <a:schemeClr val="tx2"/>
                  </a:solidFill>
                </a:rPr>
                <a:t>   </a:t>
              </a:r>
              <a:r>
                <a:rPr kumimoji="0" lang="en-US" altLang="zh-CN" sz="1200" dirty="0" err="1">
                  <a:solidFill>
                    <a:schemeClr val="tx2"/>
                  </a:solidFill>
                </a:rPr>
                <a:t>rd</a:t>
              </a:r>
              <a:endParaRPr kumimoji="0" lang="zh-CN" altLang="en-US" sz="1200" dirty="0">
                <a:solidFill>
                  <a:schemeClr val="tx2"/>
                </a:solidFill>
              </a:endParaRPr>
            </a:p>
          </p:txBody>
        </p:sp>
        <p:cxnSp>
          <p:nvCxnSpPr>
            <p:cNvPr id="91" name="直接连接符 90"/>
            <p:cNvCxnSpPr>
              <a:stCxn id="16" idx="2"/>
            </p:cNvCxnSpPr>
            <p:nvPr/>
          </p:nvCxnSpPr>
          <p:spPr>
            <a:xfrm rot="5400000">
              <a:off x="3387694" y="4530725"/>
              <a:ext cx="5111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rot="10800000">
              <a:off x="571470" y="4786313"/>
              <a:ext cx="3071813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endCxn id="4" idx="2"/>
            </p:cNvCxnSpPr>
            <p:nvPr/>
          </p:nvCxnSpPr>
          <p:spPr>
            <a:xfrm rot="16200000" flipV="1">
              <a:off x="-517560" y="3697283"/>
              <a:ext cx="2143135" cy="349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 rot="16200000" flipV="1">
              <a:off x="1339815" y="3697283"/>
              <a:ext cx="2143135" cy="349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51" name="TextBox 79"/>
            <p:cNvSpPr txBox="1">
              <a:spLocks noChangeArrowheads="1"/>
            </p:cNvSpPr>
            <p:nvPr/>
          </p:nvSpPr>
          <p:spPr bwMode="auto">
            <a:xfrm>
              <a:off x="3714750" y="4572000"/>
              <a:ext cx="642938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100">
                  <a:solidFill>
                    <a:schemeClr val="tx2"/>
                  </a:solidFill>
                </a:rPr>
                <a:t>stall</a:t>
              </a:r>
              <a:endParaRPr kumimoji="0" lang="zh-CN" altLang="en-US" sz="1100">
                <a:solidFill>
                  <a:schemeClr val="tx2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531C3F4-4326-A8AA-488B-4E8D74FF752A}"/>
              </a:ext>
            </a:extLst>
          </p:cNvPr>
          <p:cNvSpPr txBox="1"/>
          <p:nvPr/>
        </p:nvSpPr>
        <p:spPr>
          <a:xfrm>
            <a:off x="655397" y="4894788"/>
            <a:ext cx="83186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插入一个</a:t>
            </a:r>
            <a:r>
              <a:rPr lang="en-US" altLang="zh-CN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nop</a:t>
            </a:r>
            <a:endParaRPr lang="en-US" altLang="zh-CN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altLang="zh-CN" sz="2000" dirty="0"/>
          </a:p>
          <a:p>
            <a:r>
              <a:rPr lang="en-US" altLang="zh-CN" sz="2000" dirty="0"/>
              <a:t>1. </a:t>
            </a:r>
            <a:r>
              <a:rPr lang="zh-CN" altLang="en-US" sz="2000" dirty="0"/>
              <a:t>让当前指令不要产生效果 </a:t>
            </a:r>
            <a:r>
              <a:rPr lang="en-US" altLang="zh-CN" sz="2000" dirty="0"/>
              <a:t>(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清空</a:t>
            </a:r>
            <a:r>
              <a:rPr lang="zh-CN" altLang="en-US" sz="2000" dirty="0"/>
              <a:t> </a:t>
            </a:r>
            <a:r>
              <a:rPr lang="en-US" altLang="zh-CN" sz="2000" dirty="0" err="1"/>
              <a:t>RegWrite</a:t>
            </a:r>
            <a:r>
              <a:rPr lang="en-US" altLang="zh-CN" sz="2000" dirty="0"/>
              <a:t> </a:t>
            </a:r>
            <a:r>
              <a:rPr lang="zh-CN" altLang="en-US" sz="2000" dirty="0"/>
              <a:t>和 </a:t>
            </a:r>
            <a:r>
              <a:rPr lang="en-US" altLang="zh-CN" sz="2000" dirty="0" err="1"/>
              <a:t>MemWrite</a:t>
            </a:r>
            <a:r>
              <a:rPr lang="en-US" altLang="zh-CN" sz="2000" dirty="0"/>
              <a:t> )</a:t>
            </a:r>
          </a:p>
          <a:p>
            <a:endParaRPr lang="en-US" altLang="zh-CN" sz="2000" dirty="0"/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让后面的语句不要受到影响 </a:t>
            </a:r>
            <a:r>
              <a:rPr lang="en-US" altLang="zh-CN" sz="2000" dirty="0"/>
              <a:t>(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保留 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PC 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和 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IF/ID 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一周期不改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7837489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599E96A-0EA9-B996-B4D5-ACCB8328C9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786833"/>
              </p:ext>
            </p:extLst>
          </p:nvPr>
        </p:nvGraphicFramePr>
        <p:xfrm>
          <a:off x="1096998" y="2132856"/>
          <a:ext cx="5498760" cy="916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5" imgW="2819160" imgH="469800" progId="Equation.DSMT4">
                  <p:embed/>
                </p:oleObj>
              </mc:Choice>
              <mc:Fallback>
                <p:oleObj name="Equation" r:id="rId5" imgW="28191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6998" y="2132856"/>
                        <a:ext cx="5498760" cy="916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>
            <a:extLst>
              <a:ext uri="{FF2B5EF4-FFF2-40B4-BE49-F238E27FC236}">
                <a16:creationId xmlns:a16="http://schemas.microsoft.com/office/drawing/2014/main" id="{B32FFAF3-3AFF-41B8-01FE-4F50E9A0B7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99456" y="3789040"/>
            <a:ext cx="10873208" cy="1368152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Ideal speedup is </a:t>
            </a:r>
            <a:r>
              <a:rPr lang="zh-CN" altLang="en-US" sz="2400" b="1" dirty="0">
                <a:solidFill>
                  <a:srgbClr val="FF3300"/>
                </a:solidFill>
                <a:latin typeface="Comic Sans MS" pitchFamily="66" charset="0"/>
                <a:ea typeface="宋体" panose="02010600030101010101" pitchFamily="2" charset="-122"/>
              </a:rPr>
              <a:t>阶段数</a:t>
            </a:r>
            <a:endParaRPr lang="en-AU" altLang="zh-CN" sz="2400" dirty="0">
              <a:ea typeface="宋体" panose="02010600030101010101" pitchFamily="2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但不是阶段越多越好，</a:t>
            </a:r>
            <a:r>
              <a:rPr lang="zh-CN" altLang="en-US" sz="2000" dirty="0">
                <a:cs typeface="Times New Roman" panose="02020603050405020304" pitchFamily="18" charset="0"/>
              </a:rPr>
              <a:t>阶段多会引入额外开销（延迟和硬件开销）</a:t>
            </a:r>
            <a:endParaRPr kumimoji="0" lang="en-US" altLang="zh-CN" sz="2000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endParaRPr lang="en-US" altLang="zh-CN" sz="2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626953"/>
      </p:ext>
    </p:extLst>
  </p:cSld>
  <p:clrMapOvr>
    <a:masterClrMapping/>
  </p:clrMapOvr>
  <p:transition spd="med">
    <p:random/>
    <p:sndAc>
      <p:stSnd>
        <p:snd r:embed="rId4" name="chimes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6295" y="-40800"/>
            <a:ext cx="10515600" cy="1325563"/>
          </a:xfrm>
        </p:spPr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Datapath</a:t>
            </a:r>
            <a:r>
              <a:rPr lang="en-US" altLang="zh-CN" dirty="0">
                <a:ea typeface="宋体" panose="02010600030101010101" pitchFamily="2" charset="-122"/>
              </a:rPr>
              <a:t> with Hazard Detection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1124744"/>
            <a:ext cx="9106545" cy="5545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72CB03C-8B36-5D0F-079B-DBC8DE7A6B82}"/>
              </a:ext>
            </a:extLst>
          </p:cNvPr>
          <p:cNvSpPr/>
          <p:nvPr/>
        </p:nvSpPr>
        <p:spPr>
          <a:xfrm>
            <a:off x="3503712" y="908720"/>
            <a:ext cx="1224136" cy="978693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32316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C52243-E8AD-85F1-B1E5-072CC1D8A7B4}"/>
              </a:ext>
            </a:extLst>
          </p:cNvPr>
          <p:cNvSpPr txBox="1"/>
          <p:nvPr/>
        </p:nvSpPr>
        <p:spPr>
          <a:xfrm>
            <a:off x="2855640" y="2564904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C00000"/>
                </a:solidFill>
                <a:latin typeface="Bahnschrift" panose="020B0502040204020203" pitchFamily="34" charset="0"/>
              </a:rPr>
              <a:t>Control   hazard</a:t>
            </a:r>
            <a:endParaRPr lang="zh-CN" altLang="en-US" sz="7200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29103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31504" y="260648"/>
            <a:ext cx="9434954" cy="1071563"/>
          </a:xfrm>
        </p:spPr>
        <p:txBody>
          <a:bodyPr/>
          <a:lstStyle/>
          <a:p>
            <a:r>
              <a:rPr lang="en-US" altLang="zh-CN" sz="3600" dirty="0">
                <a:solidFill>
                  <a:srgbClr val="FF0000"/>
                </a:solidFill>
              </a:rPr>
              <a:t>  </a:t>
            </a:r>
            <a:r>
              <a:rPr lang="en-US" altLang="zh-CN" dirty="0"/>
              <a:t>Stalls greatly hurt the performance </a:t>
            </a:r>
          </a:p>
        </p:txBody>
      </p:sp>
      <p:sp>
        <p:nvSpPr>
          <p:cNvPr id="60419" name="Rectangle 3"/>
          <p:cNvSpPr>
            <a:spLocks noGrp="1" noRot="1" noChangeArrowheads="1"/>
          </p:cNvSpPr>
          <p:nvPr>
            <p:ph idx="1"/>
          </p:nvPr>
        </p:nvSpPr>
        <p:spPr bwMode="auto">
          <a:xfrm>
            <a:off x="840369" y="1700808"/>
            <a:ext cx="10729192" cy="449897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Problem:</a:t>
            </a:r>
          </a:p>
          <a:p>
            <a:pPr lvl="1"/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With a </a:t>
            </a:r>
            <a:r>
              <a:rPr lang="en-US" altLang="zh-CN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30% branch frequency 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and an ideal CPI of 1, how much the </a:t>
            </a:r>
            <a:r>
              <a:rPr lang="en-US" altLang="zh-CN" sz="28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performace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 is by inserting stalls ?</a:t>
            </a:r>
          </a:p>
          <a:p>
            <a:endParaRPr lang="en-US" altLang="zh-CN" sz="3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Answer:</a:t>
            </a:r>
          </a:p>
          <a:p>
            <a:pPr lvl="1"/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CPI = 1+30%</a:t>
            </a:r>
            <a:r>
              <a:rPr lang="en-US" altLang="zh-CN" sz="28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３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1.9</a:t>
            </a:r>
          </a:p>
          <a:p>
            <a:pPr lvl="1"/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this simple solution achieves only about </a:t>
            </a:r>
            <a:r>
              <a:rPr lang="en-US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half</a:t>
            </a:r>
            <a:r>
              <a:rPr lang="en-US" altLang="zh-CN" sz="2800" dirty="0"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of the ideal</a:t>
            </a:r>
            <a:r>
              <a:rPr lang="en-US" altLang="zh-CN" sz="2800" dirty="0">
                <a:cs typeface="Times New Roman" panose="02020603050405020304" pitchFamily="18" charset="0"/>
              </a:rPr>
              <a:t> performance</a:t>
            </a:r>
            <a:r>
              <a:rPr lang="en-US" altLang="zh-CN" dirty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619871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17750" y="188640"/>
            <a:ext cx="8578850" cy="1071563"/>
          </a:xfrm>
        </p:spPr>
        <p:txBody>
          <a:bodyPr>
            <a:normAutofit/>
          </a:bodyPr>
          <a:lstStyle/>
          <a:p>
            <a:r>
              <a:rPr lang="en-US" altLang="zh-CN" dirty="0">
                <a:highlight>
                  <a:srgbClr val="FFFF00"/>
                </a:highlight>
                <a:ea typeface="宋体" panose="02010600030101010101" pitchFamily="2" charset="-122"/>
              </a:rPr>
              <a:t>Predict –not-taken</a:t>
            </a:r>
          </a:p>
        </p:txBody>
      </p:sp>
      <p:sp>
        <p:nvSpPr>
          <p:cNvPr id="65539" name="Rectangle 3"/>
          <p:cNvSpPr>
            <a:spLocks noGrp="1" noRot="1" noChangeArrowheads="1"/>
          </p:cNvSpPr>
          <p:nvPr>
            <p:ph idx="1"/>
          </p:nvPr>
        </p:nvSpPr>
        <p:spPr bwMode="auto">
          <a:xfrm>
            <a:off x="875420" y="2204864"/>
            <a:ext cx="10333148" cy="2376264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zh-CN" sz="2800" dirty="0">
                <a:solidFill>
                  <a:srgbClr val="0000FF"/>
                </a:solidFill>
                <a:cs typeface="Times New Roman" panose="02020603050405020304" pitchFamily="18" charset="0"/>
              </a:rPr>
              <a:t>Treat every branch as not taken (or as the formal instruction)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lvl="2"/>
            <a:r>
              <a:rPr lang="en-US" altLang="zh-CN" sz="2000" dirty="0">
                <a:cs typeface="Times New Roman" panose="02020603050405020304" pitchFamily="18" charset="0"/>
              </a:rPr>
              <a:t>When branch is not taken, the fetched instruction just continues to flow on.   </a:t>
            </a: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No stall</a:t>
            </a:r>
            <a:r>
              <a:rPr lang="en-US" altLang="zh-CN" sz="2000" dirty="0">
                <a:cs typeface="Times New Roman" panose="02020603050405020304" pitchFamily="18" charset="0"/>
              </a:rPr>
              <a:t> at all.</a:t>
            </a:r>
          </a:p>
          <a:p>
            <a:pPr lvl="2"/>
            <a:r>
              <a:rPr lang="en-US" altLang="zh-CN" sz="2000" dirty="0">
                <a:cs typeface="Times New Roman" panose="02020603050405020304" pitchFamily="18" charset="0"/>
              </a:rPr>
              <a:t>If the branch is taken, then restart the fetch at the branch target, which cause </a:t>
            </a: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cs typeface="Times New Roman" panose="02020603050405020304" pitchFamily="18" charset="0"/>
              </a:rPr>
              <a:t> stall.(</a:t>
            </a:r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should turn the fetched instruction into a no-op</a:t>
            </a:r>
            <a:r>
              <a:rPr lang="en-US" altLang="zh-CN" sz="2000" dirty="0"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CN" sz="2000" dirty="0">
                <a:cs typeface="Times New Roman" panose="02020603050405020304" pitchFamily="18" charset="0"/>
              </a:rPr>
              <a:t>Perf = 1+ </a:t>
            </a:r>
            <a:r>
              <a:rPr lang="en-US" altLang="zh-CN" sz="2000" dirty="0" err="1">
                <a:cs typeface="Times New Roman" panose="02020603050405020304" pitchFamily="18" charset="0"/>
              </a:rPr>
              <a:t>br</a:t>
            </a:r>
            <a:r>
              <a:rPr lang="en-US" altLang="zh-CN" sz="2000" dirty="0">
                <a:cs typeface="Times New Roman" panose="02020603050405020304" pitchFamily="18" charset="0"/>
              </a:rPr>
              <a:t>% *  take%* 3</a:t>
            </a:r>
          </a:p>
        </p:txBody>
      </p:sp>
    </p:spTree>
    <p:extLst>
      <p:ext uri="{BB962C8B-B14F-4D97-AF65-F5344CB8AC3E}">
        <p14:creationId xmlns:p14="http://schemas.microsoft.com/office/powerpoint/2010/main" val="4252051481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">
            <a:extLst>
              <a:ext uri="{FF2B5EF4-FFF2-40B4-BE49-F238E27FC236}">
                <a16:creationId xmlns:a16="http://schemas.microsoft.com/office/drawing/2014/main" id="{BAFB5D8E-8A9C-5E80-EB8D-8247B013565E}"/>
              </a:ext>
            </a:extLst>
          </p:cNvPr>
          <p:cNvGrpSpPr>
            <a:grpSpLocks/>
          </p:cNvGrpSpPr>
          <p:nvPr/>
        </p:nvGrpSpPr>
        <p:grpSpPr bwMode="auto">
          <a:xfrm>
            <a:off x="1416348" y="1426807"/>
            <a:ext cx="8929687" cy="5183187"/>
            <a:chOff x="240" y="960"/>
            <a:chExt cx="5232" cy="2976"/>
          </a:xfrm>
        </p:grpSpPr>
        <p:pic>
          <p:nvPicPr>
            <p:cNvPr id="7" name="Picture 4" descr="chap3_4-5new">
              <a:extLst>
                <a:ext uri="{FF2B5EF4-FFF2-40B4-BE49-F238E27FC236}">
                  <a16:creationId xmlns:a16="http://schemas.microsoft.com/office/drawing/2014/main" id="{E5C1E171-7986-DD3D-895E-B9278CD87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960"/>
              <a:ext cx="5232" cy="2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E795F2C9-E23C-0B6B-E531-F34A27745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0" y="3002"/>
              <a:ext cx="2254" cy="934"/>
              <a:chOff x="3110" y="3002"/>
              <a:chExt cx="2254" cy="934"/>
            </a:xfrm>
          </p:grpSpPr>
          <p:sp>
            <p:nvSpPr>
              <p:cNvPr id="9" name="Text Box 6">
                <a:extLst>
                  <a:ext uri="{FF2B5EF4-FFF2-40B4-BE49-F238E27FC236}">
                    <a16:creationId xmlns:a16="http://schemas.microsoft.com/office/drawing/2014/main" id="{DF6657BE-A63C-C9F7-3F18-185F73B26C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10" y="3002"/>
                <a:ext cx="5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solidFill>
                      <a:srgbClr val="339966"/>
                    </a:solidFill>
                    <a:latin typeface="Times New Roman" panose="02020603050405020304" pitchFamily="18" charset="0"/>
                  </a:rPr>
                  <a:t>store</a:t>
                </a:r>
                <a:endPara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Text Box 7">
                <a:extLst>
                  <a:ext uri="{FF2B5EF4-FFF2-40B4-BE49-F238E27FC236}">
                    <a16:creationId xmlns:a16="http://schemas.microsoft.com/office/drawing/2014/main" id="{3827D265-38A8-F8B6-7747-8E85154300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3648"/>
                <a:ext cx="46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solidFill>
                      <a:srgbClr val="339966"/>
                    </a:solidFill>
                    <a:latin typeface="Times New Roman" panose="02020603050405020304" pitchFamily="18" charset="0"/>
                  </a:rPr>
                  <a:t>load</a:t>
                </a:r>
                <a:endPara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7A8082EC-4C02-D35C-2AEB-179B999E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0"/>
            <a:ext cx="10515600" cy="1325563"/>
          </a:xfrm>
        </p:spPr>
        <p:txBody>
          <a:bodyPr/>
          <a:lstStyle/>
          <a:p>
            <a:r>
              <a:rPr lang="en-US" altLang="zh-CN" dirty="0">
                <a:highlight>
                  <a:srgbClr val="FFFF00"/>
                </a:highlight>
              </a:rPr>
              <a:t>Branch Computation more Forward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003D38-1B73-E9F1-BB47-166000BAB756}"/>
              </a:ext>
            </a:extLst>
          </p:cNvPr>
          <p:cNvSpPr txBox="1"/>
          <p:nvPr/>
        </p:nvSpPr>
        <p:spPr>
          <a:xfrm>
            <a:off x="6746504" y="1075395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只需要一个</a:t>
            </a:r>
            <a:r>
              <a:rPr lang="en-US" altLang="zh-CN" sz="3600" dirty="0"/>
              <a:t>stall</a:t>
            </a:r>
            <a:r>
              <a:rPr lang="zh-CN" altLang="en-US" sz="3600" dirty="0"/>
              <a:t>了</a:t>
            </a:r>
          </a:p>
        </p:txBody>
      </p:sp>
    </p:spTree>
    <p:extLst>
      <p:ext uri="{BB962C8B-B14F-4D97-AF65-F5344CB8AC3E}">
        <p14:creationId xmlns:p14="http://schemas.microsoft.com/office/powerpoint/2010/main" val="169783873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0" name="图片 9" descr="f4.5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1556792"/>
            <a:ext cx="6335713" cy="444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2" name="Rectangle 2"/>
          <p:cNvSpPr>
            <a:spLocks noGrp="1" noChangeArrowheads="1"/>
          </p:cNvSpPr>
          <p:nvPr>
            <p:ph type="title"/>
          </p:nvPr>
        </p:nvSpPr>
        <p:spPr>
          <a:xfrm>
            <a:off x="407368" y="-22827"/>
            <a:ext cx="9361040" cy="132556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Control Hazards – Branch Instruction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171013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048680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If branch outcome determined in MEM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1710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711578" y="6237312"/>
            <a:ext cx="3001045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dirty="0"/>
              <a:t>Chapter 4 — The Processor — </a:t>
            </a:r>
            <a:fld id="{0F72AE3B-8B11-48D1-88F3-554AA5CFB817}" type="slidenum">
              <a:rPr lang="en-AU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AU" altLang="zh-CN" sz="1400" dirty="0"/>
          </a:p>
        </p:txBody>
      </p:sp>
      <p:sp>
        <p:nvSpPr>
          <p:cNvPr id="171015" name="AutoShape 6"/>
          <p:cNvSpPr>
            <a:spLocks/>
          </p:cNvSpPr>
          <p:nvPr/>
        </p:nvSpPr>
        <p:spPr bwMode="auto">
          <a:xfrm>
            <a:off x="4476750" y="5841454"/>
            <a:ext cx="501650" cy="330200"/>
          </a:xfrm>
          <a:prstGeom prst="borderCallout1">
            <a:avLst>
              <a:gd name="adj1" fmla="val 34616"/>
              <a:gd name="adj2" fmla="val 115190"/>
              <a:gd name="adj3" fmla="val -43269"/>
              <a:gd name="adj4" fmla="val 243356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PC</a:t>
            </a:r>
            <a:endParaRPr lang="en-AU" altLang="zh-CN" sz="1400" dirty="0"/>
          </a:p>
        </p:txBody>
      </p:sp>
      <p:sp>
        <p:nvSpPr>
          <p:cNvPr id="171016" name="Text Box 7"/>
          <p:cNvSpPr txBox="1">
            <a:spLocks noChangeArrowheads="1"/>
          </p:cNvSpPr>
          <p:nvPr/>
        </p:nvSpPr>
        <p:spPr bwMode="auto">
          <a:xfrm>
            <a:off x="8975725" y="3733254"/>
            <a:ext cx="1359668" cy="1077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Flush these</a:t>
            </a:r>
            <a:br>
              <a:rPr lang="en-US" altLang="zh-CN" sz="1600" dirty="0"/>
            </a:br>
            <a:r>
              <a:rPr lang="en-US" altLang="zh-CN" sz="1600" dirty="0"/>
              <a:t>instructions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(Set control</a:t>
            </a:r>
            <a:br>
              <a:rPr lang="en-US" altLang="zh-CN" sz="1600" dirty="0"/>
            </a:br>
            <a:r>
              <a:rPr lang="en-US" altLang="zh-CN" sz="1600" dirty="0"/>
              <a:t>values to 0)</a:t>
            </a:r>
            <a:endParaRPr lang="en-AU" altLang="zh-CN" sz="1600" dirty="0"/>
          </a:p>
        </p:txBody>
      </p:sp>
      <p:sp>
        <p:nvSpPr>
          <p:cNvPr id="171017" name="AutoShape 8"/>
          <p:cNvSpPr>
            <a:spLocks/>
          </p:cNvSpPr>
          <p:nvPr/>
        </p:nvSpPr>
        <p:spPr bwMode="auto">
          <a:xfrm>
            <a:off x="8616950" y="3368130"/>
            <a:ext cx="215900" cy="1800225"/>
          </a:xfrm>
          <a:prstGeom prst="rightBrace">
            <a:avLst>
              <a:gd name="adj1" fmla="val 694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894892098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783632" y="99153"/>
            <a:ext cx="8136904" cy="9810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600" dirty="0"/>
              <a:t>Flushing : need only to insert   1 stall</a:t>
            </a:r>
          </a:p>
        </p:txBody>
      </p:sp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1847850" y="1125538"/>
            <a:ext cx="8566150" cy="3067050"/>
            <a:chOff x="190" y="960"/>
            <a:chExt cx="5396" cy="1932"/>
          </a:xfrm>
        </p:grpSpPr>
        <p:pic>
          <p:nvPicPr>
            <p:cNvPr id="7480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960"/>
              <a:ext cx="5394" cy="1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804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" y="1776"/>
              <a:ext cx="532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805" name="Text Box 6"/>
            <p:cNvSpPr txBox="1">
              <a:spLocks noChangeArrowheads="1"/>
            </p:cNvSpPr>
            <p:nvPr/>
          </p:nvSpPr>
          <p:spPr bwMode="auto">
            <a:xfrm>
              <a:off x="213" y="2304"/>
              <a:ext cx="1238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800">
                  <a:solidFill>
                    <a:schemeClr val="tx1"/>
                  </a:solidFill>
                  <a:latin typeface="Comic Sans MS" panose="030F0702030302020204" pitchFamily="66" charset="0"/>
                </a:rPr>
                <a:t>48 or 72</a:t>
              </a:r>
              <a:r>
                <a:rPr kumimoji="1" lang="en-US" altLang="zh-CN" sz="3200">
                  <a:solidFill>
                    <a:schemeClr val="tx1"/>
                  </a:solidFill>
                  <a:latin typeface="Comic Sans MS" panose="030F0702030302020204" pitchFamily="66" charset="0"/>
                </a:rPr>
                <a:t>       </a:t>
              </a:r>
            </a:p>
          </p:txBody>
        </p:sp>
        <p:sp>
          <p:nvSpPr>
            <p:cNvPr id="74806" name="Line 7"/>
            <p:cNvSpPr>
              <a:spLocks noChangeShapeType="1"/>
            </p:cNvSpPr>
            <p:nvPr/>
          </p:nvSpPr>
          <p:spPr bwMode="auto">
            <a:xfrm>
              <a:off x="2064" y="1584"/>
              <a:ext cx="96" cy="8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6632" name="Group 8"/>
          <p:cNvGraphicFramePr>
            <a:graphicFrameLocks noGrp="1"/>
          </p:cNvGraphicFramePr>
          <p:nvPr/>
        </p:nvGraphicFramePr>
        <p:xfrm>
          <a:off x="1919288" y="4437063"/>
          <a:ext cx="8534400" cy="1620838"/>
        </p:xfrm>
        <a:graphic>
          <a:graphicData uri="http://schemas.openxmlformats.org/drawingml/2006/table">
            <a:tbl>
              <a:tblPr/>
              <a:tblGrid>
                <a:gridCol w="293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40 ADD R30,R30,R30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 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EX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MEM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WB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44 BEQ R1, 24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EX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MEM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WB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48 AND R12, R2, R5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idle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idle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idle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idle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48 or 72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EX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MEM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506544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4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125539"/>
            <a:ext cx="9783689" cy="1228725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If a comparison register is a destination of 2</a:t>
            </a:r>
            <a:r>
              <a:rPr lang="en-US" altLang="zh-CN" baseline="30000" dirty="0">
                <a:ea typeface="宋体" panose="02010600030101010101" pitchFamily="2" charset="-122"/>
              </a:rPr>
              <a:t>nd</a:t>
            </a:r>
            <a:r>
              <a:rPr lang="en-US" altLang="zh-CN" dirty="0">
                <a:ea typeface="宋体" panose="02010600030101010101" pitchFamily="2" charset="-122"/>
              </a:rPr>
              <a:t> or 3</a:t>
            </a:r>
            <a:r>
              <a:rPr lang="en-US" altLang="zh-CN" baseline="30000" dirty="0">
                <a:ea typeface="宋体" panose="02010600030101010101" pitchFamily="2" charset="-122"/>
              </a:rPr>
              <a:t>rd</a:t>
            </a:r>
            <a:r>
              <a:rPr lang="en-US" altLang="zh-CN" dirty="0">
                <a:ea typeface="宋体" panose="02010600030101010101" pitchFamily="2" charset="-122"/>
              </a:rPr>
              <a:t> preceding ALU instruction</a:t>
            </a:r>
          </a:p>
        </p:txBody>
      </p:sp>
      <p:sp>
        <p:nvSpPr>
          <p:cNvPr id="179205" name="Rectangle 4"/>
          <p:cNvSpPr>
            <a:spLocks noChangeArrowheads="1"/>
          </p:cNvSpPr>
          <p:nvPr/>
        </p:nvSpPr>
        <p:spPr bwMode="auto">
          <a:xfrm>
            <a:off x="2279651" y="3870326"/>
            <a:ext cx="32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…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grpSp>
        <p:nvGrpSpPr>
          <p:cNvPr id="179206" name="Group 5"/>
          <p:cNvGrpSpPr>
            <a:grpSpLocks/>
          </p:cNvGrpSpPr>
          <p:nvPr/>
        </p:nvGrpSpPr>
        <p:grpSpPr bwMode="auto">
          <a:xfrm>
            <a:off x="4656139" y="2636839"/>
            <a:ext cx="3024187" cy="504825"/>
            <a:chOff x="2018" y="2341"/>
            <a:chExt cx="1905" cy="318"/>
          </a:xfrm>
        </p:grpSpPr>
        <p:sp>
          <p:nvSpPr>
            <p:cNvPr id="179243" name="Rectangle 6"/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IF</a:t>
              </a:r>
              <a:endParaRPr lang="en-AU" altLang="zh-CN" sz="1400"/>
            </a:p>
          </p:txBody>
        </p:sp>
        <p:sp>
          <p:nvSpPr>
            <p:cNvPr id="179244" name="Rectangle 7"/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ID</a:t>
              </a:r>
              <a:endParaRPr lang="en-AU" altLang="zh-CN" sz="1400"/>
            </a:p>
          </p:txBody>
        </p:sp>
        <p:sp>
          <p:nvSpPr>
            <p:cNvPr id="179245" name="Rectangle 8"/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EX</a:t>
              </a:r>
              <a:endParaRPr lang="en-AU" altLang="zh-CN" sz="1400"/>
            </a:p>
          </p:txBody>
        </p:sp>
        <p:sp>
          <p:nvSpPr>
            <p:cNvPr id="179246" name="Rectangle 9"/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MEM</a:t>
              </a:r>
              <a:endParaRPr lang="en-AU" altLang="zh-CN" sz="1400"/>
            </a:p>
          </p:txBody>
        </p:sp>
        <p:sp>
          <p:nvSpPr>
            <p:cNvPr id="179247" name="Rectangle 10"/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WB</a:t>
              </a:r>
              <a:endParaRPr lang="en-AU" altLang="zh-CN" sz="1400"/>
            </a:p>
          </p:txBody>
        </p:sp>
        <p:sp>
          <p:nvSpPr>
            <p:cNvPr id="179248" name="Rectangle 11"/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49" name="Rectangle 12"/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50" name="Rectangle 13"/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51" name="Rectangle 14"/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</p:grpSp>
      <p:grpSp>
        <p:nvGrpSpPr>
          <p:cNvPr id="179207" name="Group 15"/>
          <p:cNvGrpSpPr>
            <a:grpSpLocks/>
          </p:cNvGrpSpPr>
          <p:nvPr/>
        </p:nvGrpSpPr>
        <p:grpSpPr bwMode="auto">
          <a:xfrm>
            <a:off x="5303839" y="3213101"/>
            <a:ext cx="3024187" cy="504825"/>
            <a:chOff x="2018" y="2341"/>
            <a:chExt cx="1905" cy="318"/>
          </a:xfrm>
        </p:grpSpPr>
        <p:sp>
          <p:nvSpPr>
            <p:cNvPr id="179234" name="Rectangle 16"/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IF</a:t>
              </a:r>
              <a:endParaRPr lang="en-AU" altLang="zh-CN" sz="1400"/>
            </a:p>
          </p:txBody>
        </p:sp>
        <p:sp>
          <p:nvSpPr>
            <p:cNvPr id="179235" name="Rectangle 17"/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ID</a:t>
              </a:r>
              <a:endParaRPr lang="en-AU" altLang="zh-CN" sz="1400"/>
            </a:p>
          </p:txBody>
        </p:sp>
        <p:sp>
          <p:nvSpPr>
            <p:cNvPr id="179236" name="Rectangle 18"/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EX</a:t>
              </a:r>
              <a:endParaRPr lang="en-AU" altLang="zh-CN" sz="1400"/>
            </a:p>
          </p:txBody>
        </p:sp>
        <p:sp>
          <p:nvSpPr>
            <p:cNvPr id="179237" name="Rectangle 19"/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MEM</a:t>
              </a:r>
              <a:endParaRPr lang="en-AU" altLang="zh-CN" sz="1400"/>
            </a:p>
          </p:txBody>
        </p:sp>
        <p:sp>
          <p:nvSpPr>
            <p:cNvPr id="179238" name="Rectangle 20"/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WB</a:t>
              </a:r>
              <a:endParaRPr lang="en-AU" altLang="zh-CN" sz="1400"/>
            </a:p>
          </p:txBody>
        </p:sp>
        <p:sp>
          <p:nvSpPr>
            <p:cNvPr id="179239" name="Rectangle 21"/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40" name="Rectangle 22"/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41" name="Rectangle 23"/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42" name="Rectangle 24"/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</p:grpSp>
      <p:grpSp>
        <p:nvGrpSpPr>
          <p:cNvPr id="179208" name="Group 25"/>
          <p:cNvGrpSpPr>
            <a:grpSpLocks/>
          </p:cNvGrpSpPr>
          <p:nvPr/>
        </p:nvGrpSpPr>
        <p:grpSpPr bwMode="auto">
          <a:xfrm>
            <a:off x="5951539" y="3787776"/>
            <a:ext cx="3024187" cy="504825"/>
            <a:chOff x="2018" y="2341"/>
            <a:chExt cx="1905" cy="318"/>
          </a:xfrm>
        </p:grpSpPr>
        <p:sp>
          <p:nvSpPr>
            <p:cNvPr id="179225" name="Rectangle 26"/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IF</a:t>
              </a:r>
              <a:endParaRPr lang="en-AU" altLang="zh-CN" sz="1400"/>
            </a:p>
          </p:txBody>
        </p:sp>
        <p:sp>
          <p:nvSpPr>
            <p:cNvPr id="179226" name="Rectangle 27"/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ID</a:t>
              </a:r>
              <a:endParaRPr lang="en-AU" altLang="zh-CN" sz="1400"/>
            </a:p>
          </p:txBody>
        </p:sp>
        <p:sp>
          <p:nvSpPr>
            <p:cNvPr id="179227" name="Rectangle 28"/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EX</a:t>
              </a:r>
              <a:endParaRPr lang="en-AU" altLang="zh-CN" sz="1400"/>
            </a:p>
          </p:txBody>
        </p:sp>
        <p:sp>
          <p:nvSpPr>
            <p:cNvPr id="179228" name="Rectangle 29"/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MEM</a:t>
              </a:r>
              <a:endParaRPr lang="en-AU" altLang="zh-CN" sz="1400"/>
            </a:p>
          </p:txBody>
        </p:sp>
        <p:sp>
          <p:nvSpPr>
            <p:cNvPr id="179229" name="Rectangle 30"/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WB</a:t>
              </a:r>
              <a:endParaRPr lang="en-AU" altLang="zh-CN" sz="1400"/>
            </a:p>
          </p:txBody>
        </p:sp>
        <p:sp>
          <p:nvSpPr>
            <p:cNvPr id="179230" name="Rectangle 31"/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31" name="Rectangle 32"/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32" name="Rectangle 33"/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33" name="Rectangle 34"/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</p:grpSp>
      <p:grpSp>
        <p:nvGrpSpPr>
          <p:cNvPr id="179209" name="Group 35"/>
          <p:cNvGrpSpPr>
            <a:grpSpLocks/>
          </p:cNvGrpSpPr>
          <p:nvPr/>
        </p:nvGrpSpPr>
        <p:grpSpPr bwMode="auto">
          <a:xfrm>
            <a:off x="6600825" y="4364039"/>
            <a:ext cx="3024188" cy="504825"/>
            <a:chOff x="2018" y="2341"/>
            <a:chExt cx="1905" cy="318"/>
          </a:xfrm>
        </p:grpSpPr>
        <p:sp>
          <p:nvSpPr>
            <p:cNvPr id="179216" name="Rectangle 36"/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IF</a:t>
              </a:r>
              <a:endParaRPr lang="en-AU" altLang="zh-CN" sz="1400"/>
            </a:p>
          </p:txBody>
        </p:sp>
        <p:sp>
          <p:nvSpPr>
            <p:cNvPr id="179217" name="Rectangle 37"/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ID</a:t>
              </a:r>
              <a:endParaRPr lang="en-AU" altLang="zh-CN" sz="1400"/>
            </a:p>
          </p:txBody>
        </p:sp>
        <p:sp>
          <p:nvSpPr>
            <p:cNvPr id="179218" name="Rectangle 38"/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EX</a:t>
              </a:r>
              <a:endParaRPr lang="en-AU" altLang="zh-CN" sz="1400"/>
            </a:p>
          </p:txBody>
        </p:sp>
        <p:sp>
          <p:nvSpPr>
            <p:cNvPr id="179219" name="Rectangle 39"/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MEM</a:t>
              </a:r>
              <a:endParaRPr lang="en-AU" altLang="zh-CN" sz="1400"/>
            </a:p>
          </p:txBody>
        </p:sp>
        <p:sp>
          <p:nvSpPr>
            <p:cNvPr id="179220" name="Rectangle 40"/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WB</a:t>
              </a:r>
              <a:endParaRPr lang="en-AU" altLang="zh-CN" sz="1400"/>
            </a:p>
          </p:txBody>
        </p:sp>
        <p:sp>
          <p:nvSpPr>
            <p:cNvPr id="179221" name="Rectangle 41"/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22" name="Rectangle 42"/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23" name="Rectangle 43"/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24" name="Rectangle 44"/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</p:grpSp>
      <p:sp>
        <p:nvSpPr>
          <p:cNvPr id="179210" name="Rectangle 45"/>
          <p:cNvSpPr>
            <a:spLocks noChangeArrowheads="1"/>
          </p:cNvSpPr>
          <p:nvPr/>
        </p:nvSpPr>
        <p:spPr bwMode="auto">
          <a:xfrm>
            <a:off x="2279651" y="3294064"/>
            <a:ext cx="2136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add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x4</a:t>
            </a:r>
            <a:r>
              <a:rPr lang="en-US" altLang="zh-CN" sz="1800">
                <a:latin typeface="Lucida Console" panose="020B0609040504020204" pitchFamily="49" charset="0"/>
              </a:rPr>
              <a:t>, x5, x6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sp>
        <p:nvSpPr>
          <p:cNvPr id="179211" name="Rectangle 46"/>
          <p:cNvSpPr>
            <a:spLocks noChangeArrowheads="1"/>
          </p:cNvSpPr>
          <p:nvPr/>
        </p:nvSpPr>
        <p:spPr bwMode="auto">
          <a:xfrm>
            <a:off x="2279651" y="2717800"/>
            <a:ext cx="2136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add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zh-CN" sz="1800">
                <a:latin typeface="Lucida Console" panose="020B0609040504020204" pitchFamily="49" charset="0"/>
              </a:rPr>
              <a:t>, x2, x3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sp>
        <p:nvSpPr>
          <p:cNvPr id="179212" name="Rectangle 47"/>
          <p:cNvSpPr>
            <a:spLocks noChangeArrowheads="1"/>
          </p:cNvSpPr>
          <p:nvPr/>
        </p:nvSpPr>
        <p:spPr bwMode="auto">
          <a:xfrm>
            <a:off x="2279651" y="4446589"/>
            <a:ext cx="2695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beq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zh-CN" sz="1800">
                <a:latin typeface="Lucida Console" panose="020B0609040504020204" pitchFamily="49" charset="0"/>
              </a:rPr>
              <a:t>,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x4</a:t>
            </a:r>
            <a:r>
              <a:rPr lang="en-US" altLang="zh-CN" sz="1800">
                <a:latin typeface="Lucida Console" panose="020B0609040504020204" pitchFamily="49" charset="0"/>
              </a:rPr>
              <a:t>, target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sp>
        <p:nvSpPr>
          <p:cNvPr id="179213" name="Line 48"/>
          <p:cNvSpPr>
            <a:spLocks noChangeShapeType="1"/>
          </p:cNvSpPr>
          <p:nvPr/>
        </p:nvSpPr>
        <p:spPr bwMode="auto">
          <a:xfrm>
            <a:off x="7175500" y="2852738"/>
            <a:ext cx="433388" cy="17272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214" name="Line 49"/>
          <p:cNvSpPr>
            <a:spLocks noChangeShapeType="1"/>
          </p:cNvSpPr>
          <p:nvPr/>
        </p:nvSpPr>
        <p:spPr bwMode="auto">
          <a:xfrm>
            <a:off x="7175500" y="3429001"/>
            <a:ext cx="433388" cy="1223963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215" name="Rectangle 50"/>
          <p:cNvSpPr>
            <a:spLocks noChangeArrowheads="1"/>
          </p:cNvSpPr>
          <p:nvPr/>
        </p:nvSpPr>
        <p:spPr bwMode="auto">
          <a:xfrm>
            <a:off x="2208213" y="5157788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/>
              <a:t>Can resolve using forwarding</a:t>
            </a:r>
          </a:p>
        </p:txBody>
      </p:sp>
    </p:spTree>
    <p:extLst>
      <p:ext uri="{BB962C8B-B14F-4D97-AF65-F5344CB8AC3E}">
        <p14:creationId xmlns:p14="http://schemas.microsoft.com/office/powerpoint/2010/main" val="1671428976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3"/>
          <p:cNvSpPr>
            <a:spLocks noGrp="1" noChangeArrowheads="1"/>
          </p:cNvSpPr>
          <p:nvPr>
            <p:ph idx="1"/>
          </p:nvPr>
        </p:nvSpPr>
        <p:spPr>
          <a:xfrm>
            <a:off x="844526" y="679451"/>
            <a:ext cx="9928276" cy="238125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If a comparison register is a destination of preceding ALU instruction or 2</a:t>
            </a:r>
            <a:r>
              <a:rPr lang="en-US" altLang="zh-CN" baseline="30000" dirty="0">
                <a:ea typeface="宋体" panose="02010600030101010101" pitchFamily="2" charset="-122"/>
              </a:rPr>
              <a:t>nd</a:t>
            </a:r>
            <a:r>
              <a:rPr lang="en-US" altLang="zh-CN" dirty="0">
                <a:ea typeface="宋体" panose="02010600030101010101" pitchFamily="2" charset="-122"/>
              </a:rPr>
              <a:t> preceding load instruction</a:t>
            </a: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Need 1 stall </a:t>
            </a:r>
            <a:r>
              <a:rPr lang="en-US" altLang="zh-CN" dirty="0">
                <a:ea typeface="宋体" panose="02010600030101010101" pitchFamily="2" charset="-122"/>
              </a:rPr>
              <a:t>cycle</a:t>
            </a:r>
          </a:p>
        </p:txBody>
      </p:sp>
      <p:sp>
        <p:nvSpPr>
          <p:cNvPr id="18125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59532" y="6224590"/>
            <a:ext cx="3065059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dirty="0"/>
              <a:t>Chapter 4 — The Processor — </a:t>
            </a:r>
            <a:fld id="{E4E76841-2F7C-47D5-8F21-E383F2D46990}" type="slidenum">
              <a:rPr lang="en-AU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AU" altLang="zh-CN" sz="1400" dirty="0"/>
          </a:p>
        </p:txBody>
      </p:sp>
      <p:sp>
        <p:nvSpPr>
          <p:cNvPr id="181253" name="Rectangle 4"/>
          <p:cNvSpPr>
            <a:spLocks noChangeArrowheads="1"/>
          </p:cNvSpPr>
          <p:nvPr/>
        </p:nvSpPr>
        <p:spPr bwMode="auto">
          <a:xfrm>
            <a:off x="2279650" y="4662487"/>
            <a:ext cx="1703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beq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stalled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grpSp>
        <p:nvGrpSpPr>
          <p:cNvPr id="181254" name="Group 5"/>
          <p:cNvGrpSpPr>
            <a:grpSpLocks/>
          </p:cNvGrpSpPr>
          <p:nvPr/>
        </p:nvGrpSpPr>
        <p:grpSpPr bwMode="auto">
          <a:xfrm>
            <a:off x="4656139" y="3429000"/>
            <a:ext cx="3024187" cy="504825"/>
            <a:chOff x="2018" y="2341"/>
            <a:chExt cx="1905" cy="318"/>
          </a:xfrm>
        </p:grpSpPr>
        <p:sp>
          <p:nvSpPr>
            <p:cNvPr id="181287" name="Rectangle 6"/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IF</a:t>
              </a:r>
              <a:endParaRPr lang="en-AU" altLang="zh-CN" sz="1400"/>
            </a:p>
          </p:txBody>
        </p:sp>
        <p:sp>
          <p:nvSpPr>
            <p:cNvPr id="181288" name="Rectangle 7"/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ID</a:t>
              </a:r>
              <a:endParaRPr lang="en-AU" altLang="zh-CN" sz="1400"/>
            </a:p>
          </p:txBody>
        </p:sp>
        <p:sp>
          <p:nvSpPr>
            <p:cNvPr id="181289" name="Rectangle 8"/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EX</a:t>
              </a:r>
              <a:endParaRPr lang="en-AU" altLang="zh-CN" sz="1400"/>
            </a:p>
          </p:txBody>
        </p:sp>
        <p:sp>
          <p:nvSpPr>
            <p:cNvPr id="181290" name="Rectangle 9"/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MEM</a:t>
              </a:r>
              <a:endParaRPr lang="en-AU" altLang="zh-CN" sz="1400"/>
            </a:p>
          </p:txBody>
        </p:sp>
        <p:sp>
          <p:nvSpPr>
            <p:cNvPr id="181291" name="Rectangle 10"/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WB</a:t>
              </a:r>
              <a:endParaRPr lang="en-AU" altLang="zh-CN" sz="1400"/>
            </a:p>
          </p:txBody>
        </p:sp>
        <p:sp>
          <p:nvSpPr>
            <p:cNvPr id="181292" name="Rectangle 11"/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1293" name="Rectangle 12"/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1294" name="Rectangle 13"/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1295" name="Rectangle 14"/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</p:grpSp>
      <p:grpSp>
        <p:nvGrpSpPr>
          <p:cNvPr id="181255" name="Group 15"/>
          <p:cNvGrpSpPr>
            <a:grpSpLocks/>
          </p:cNvGrpSpPr>
          <p:nvPr/>
        </p:nvGrpSpPr>
        <p:grpSpPr bwMode="auto">
          <a:xfrm>
            <a:off x="5303839" y="4005263"/>
            <a:ext cx="3024187" cy="504825"/>
            <a:chOff x="2018" y="2341"/>
            <a:chExt cx="1905" cy="318"/>
          </a:xfrm>
        </p:grpSpPr>
        <p:sp>
          <p:nvSpPr>
            <p:cNvPr id="181278" name="Rectangle 16"/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IF</a:t>
              </a:r>
              <a:endParaRPr lang="en-AU" altLang="zh-CN" sz="1400"/>
            </a:p>
          </p:txBody>
        </p:sp>
        <p:sp>
          <p:nvSpPr>
            <p:cNvPr id="181279" name="Rectangle 17"/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ID</a:t>
              </a:r>
              <a:endParaRPr lang="en-AU" altLang="zh-CN" sz="1400"/>
            </a:p>
          </p:txBody>
        </p:sp>
        <p:sp>
          <p:nvSpPr>
            <p:cNvPr id="181280" name="Rectangle 18"/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EX</a:t>
              </a:r>
              <a:endParaRPr lang="en-AU" altLang="zh-CN" sz="1400"/>
            </a:p>
          </p:txBody>
        </p:sp>
        <p:sp>
          <p:nvSpPr>
            <p:cNvPr id="181281" name="Rectangle 19"/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MEM</a:t>
              </a:r>
              <a:endParaRPr lang="en-AU" altLang="zh-CN" sz="1400"/>
            </a:p>
          </p:txBody>
        </p:sp>
        <p:sp>
          <p:nvSpPr>
            <p:cNvPr id="181282" name="Rectangle 20"/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WB</a:t>
              </a:r>
              <a:endParaRPr lang="en-AU" altLang="zh-CN" sz="1400"/>
            </a:p>
          </p:txBody>
        </p:sp>
        <p:sp>
          <p:nvSpPr>
            <p:cNvPr id="181283" name="Rectangle 21"/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1284" name="Rectangle 22"/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1285" name="Rectangle 23"/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1286" name="Rectangle 24"/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</p:grpSp>
      <p:sp>
        <p:nvSpPr>
          <p:cNvPr id="181256" name="Rectangle 25"/>
          <p:cNvSpPr>
            <a:spLocks noChangeArrowheads="1"/>
          </p:cNvSpPr>
          <p:nvPr/>
        </p:nvSpPr>
        <p:spPr bwMode="auto">
          <a:xfrm>
            <a:off x="5951538" y="4652962"/>
            <a:ext cx="431800" cy="360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IF</a:t>
            </a:r>
            <a:endParaRPr lang="en-AU" altLang="zh-CN" sz="1400"/>
          </a:p>
        </p:txBody>
      </p:sp>
      <p:sp>
        <p:nvSpPr>
          <p:cNvPr id="181257" name="Rectangle 26"/>
          <p:cNvSpPr>
            <a:spLocks noChangeArrowheads="1"/>
          </p:cNvSpPr>
          <p:nvPr/>
        </p:nvSpPr>
        <p:spPr bwMode="auto">
          <a:xfrm>
            <a:off x="6599238" y="4652962"/>
            <a:ext cx="431800" cy="360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ID</a:t>
            </a:r>
            <a:endParaRPr lang="en-AU" altLang="zh-CN" sz="1400"/>
          </a:p>
        </p:txBody>
      </p:sp>
      <p:sp>
        <p:nvSpPr>
          <p:cNvPr id="181258" name="Rectangle 27"/>
          <p:cNvSpPr>
            <a:spLocks noChangeArrowheads="1"/>
          </p:cNvSpPr>
          <p:nvPr/>
        </p:nvSpPr>
        <p:spPr bwMode="auto">
          <a:xfrm>
            <a:off x="6456364" y="4579938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59" name="Rectangle 28"/>
          <p:cNvSpPr>
            <a:spLocks noChangeArrowheads="1"/>
          </p:cNvSpPr>
          <p:nvPr/>
        </p:nvSpPr>
        <p:spPr bwMode="auto">
          <a:xfrm>
            <a:off x="7104064" y="4579938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60" name="Rectangle 29"/>
          <p:cNvSpPr>
            <a:spLocks noChangeArrowheads="1"/>
          </p:cNvSpPr>
          <p:nvPr/>
        </p:nvSpPr>
        <p:spPr bwMode="auto">
          <a:xfrm>
            <a:off x="7751764" y="4579938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61" name="Rectangle 30"/>
          <p:cNvSpPr>
            <a:spLocks noChangeArrowheads="1"/>
          </p:cNvSpPr>
          <p:nvPr/>
        </p:nvSpPr>
        <p:spPr bwMode="auto">
          <a:xfrm>
            <a:off x="8399464" y="4579938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62" name="Rectangle 31"/>
          <p:cNvSpPr>
            <a:spLocks noChangeArrowheads="1"/>
          </p:cNvSpPr>
          <p:nvPr/>
        </p:nvSpPr>
        <p:spPr bwMode="auto">
          <a:xfrm>
            <a:off x="7248525" y="5229225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ID</a:t>
            </a:r>
            <a:endParaRPr lang="en-AU" altLang="zh-CN" sz="1400"/>
          </a:p>
        </p:txBody>
      </p:sp>
      <p:sp>
        <p:nvSpPr>
          <p:cNvPr id="181263" name="Rectangle 32"/>
          <p:cNvSpPr>
            <a:spLocks noChangeArrowheads="1"/>
          </p:cNvSpPr>
          <p:nvPr/>
        </p:nvSpPr>
        <p:spPr bwMode="auto">
          <a:xfrm>
            <a:off x="7897813" y="5229225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EX</a:t>
            </a:r>
            <a:endParaRPr lang="en-AU" altLang="zh-CN" sz="1400"/>
          </a:p>
        </p:txBody>
      </p:sp>
      <p:sp>
        <p:nvSpPr>
          <p:cNvPr id="181264" name="Rectangle 33"/>
          <p:cNvSpPr>
            <a:spLocks noChangeArrowheads="1"/>
          </p:cNvSpPr>
          <p:nvPr/>
        </p:nvSpPr>
        <p:spPr bwMode="auto">
          <a:xfrm>
            <a:off x="8545513" y="5229225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MEM</a:t>
            </a:r>
            <a:endParaRPr lang="en-AU" altLang="zh-CN" sz="1400"/>
          </a:p>
        </p:txBody>
      </p:sp>
      <p:sp>
        <p:nvSpPr>
          <p:cNvPr id="181265" name="Rectangle 34"/>
          <p:cNvSpPr>
            <a:spLocks noChangeArrowheads="1"/>
          </p:cNvSpPr>
          <p:nvPr/>
        </p:nvSpPr>
        <p:spPr bwMode="auto">
          <a:xfrm>
            <a:off x="9193213" y="5229225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WB</a:t>
            </a:r>
            <a:endParaRPr lang="en-AU" altLang="zh-CN" sz="1400"/>
          </a:p>
        </p:txBody>
      </p:sp>
      <p:sp>
        <p:nvSpPr>
          <p:cNvPr id="181266" name="Rectangle 35"/>
          <p:cNvSpPr>
            <a:spLocks noChangeArrowheads="1"/>
          </p:cNvSpPr>
          <p:nvPr/>
        </p:nvSpPr>
        <p:spPr bwMode="auto">
          <a:xfrm>
            <a:off x="7105650" y="5156200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67" name="Rectangle 36"/>
          <p:cNvSpPr>
            <a:spLocks noChangeArrowheads="1"/>
          </p:cNvSpPr>
          <p:nvPr/>
        </p:nvSpPr>
        <p:spPr bwMode="auto">
          <a:xfrm>
            <a:off x="7753350" y="5156200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68" name="Rectangle 37"/>
          <p:cNvSpPr>
            <a:spLocks noChangeArrowheads="1"/>
          </p:cNvSpPr>
          <p:nvPr/>
        </p:nvSpPr>
        <p:spPr bwMode="auto">
          <a:xfrm>
            <a:off x="8401050" y="5156200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69" name="Rectangle 38"/>
          <p:cNvSpPr>
            <a:spLocks noChangeArrowheads="1"/>
          </p:cNvSpPr>
          <p:nvPr/>
        </p:nvSpPr>
        <p:spPr bwMode="auto">
          <a:xfrm>
            <a:off x="9048750" y="5156200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70" name="Rectangle 39"/>
          <p:cNvSpPr>
            <a:spLocks noChangeArrowheads="1"/>
          </p:cNvSpPr>
          <p:nvPr/>
        </p:nvSpPr>
        <p:spPr bwMode="auto">
          <a:xfrm>
            <a:off x="2279651" y="4086224"/>
            <a:ext cx="2136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add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x4</a:t>
            </a:r>
            <a:r>
              <a:rPr lang="en-US" altLang="zh-CN" sz="1800">
                <a:latin typeface="Lucida Console" panose="020B0609040504020204" pitchFamily="49" charset="0"/>
              </a:rPr>
              <a:t>, x5, x6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sp>
        <p:nvSpPr>
          <p:cNvPr id="181271" name="Rectangle 40"/>
          <p:cNvSpPr>
            <a:spLocks noChangeArrowheads="1"/>
          </p:cNvSpPr>
          <p:nvPr/>
        </p:nvSpPr>
        <p:spPr bwMode="auto">
          <a:xfrm>
            <a:off x="2279651" y="3509963"/>
            <a:ext cx="1858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ld 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zh-CN" sz="1800">
                <a:latin typeface="Lucida Console" panose="020B0609040504020204" pitchFamily="49" charset="0"/>
              </a:rPr>
              <a:t>, addr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sp>
        <p:nvSpPr>
          <p:cNvPr id="181272" name="Rectangle 41"/>
          <p:cNvSpPr>
            <a:spLocks noChangeArrowheads="1"/>
          </p:cNvSpPr>
          <p:nvPr/>
        </p:nvSpPr>
        <p:spPr bwMode="auto">
          <a:xfrm>
            <a:off x="2279651" y="5238749"/>
            <a:ext cx="269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beq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zh-CN" sz="1800">
                <a:latin typeface="Lucida Console" panose="020B0609040504020204" pitchFamily="49" charset="0"/>
              </a:rPr>
              <a:t>,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x4</a:t>
            </a:r>
            <a:r>
              <a:rPr lang="en-US" altLang="zh-CN" sz="1800">
                <a:latin typeface="Lucida Console" panose="020B0609040504020204" pitchFamily="49" charset="0"/>
              </a:rPr>
              <a:t>, target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sp>
        <p:nvSpPr>
          <p:cNvPr id="181273" name="Line 42"/>
          <p:cNvSpPr>
            <a:spLocks noChangeShapeType="1"/>
          </p:cNvSpPr>
          <p:nvPr/>
        </p:nvSpPr>
        <p:spPr bwMode="auto">
          <a:xfrm>
            <a:off x="7175500" y="3644899"/>
            <a:ext cx="433388" cy="17272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74" name="Line 43"/>
          <p:cNvSpPr>
            <a:spLocks noChangeShapeType="1"/>
          </p:cNvSpPr>
          <p:nvPr/>
        </p:nvSpPr>
        <p:spPr bwMode="auto">
          <a:xfrm>
            <a:off x="7175500" y="4221162"/>
            <a:ext cx="433388" cy="122396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75" name="AutoShape 44"/>
          <p:cNvSpPr>
            <a:spLocks noChangeArrowheads="1"/>
          </p:cNvSpPr>
          <p:nvPr/>
        </p:nvSpPr>
        <p:spPr bwMode="auto">
          <a:xfrm>
            <a:off x="7248526" y="4724399"/>
            <a:ext cx="360363" cy="287338"/>
          </a:xfrm>
          <a:prstGeom prst="cloudCallout">
            <a:avLst>
              <a:gd name="adj1" fmla="val -12995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1276" name="AutoShape 45"/>
          <p:cNvSpPr>
            <a:spLocks noChangeArrowheads="1"/>
          </p:cNvSpPr>
          <p:nvPr/>
        </p:nvSpPr>
        <p:spPr bwMode="auto">
          <a:xfrm>
            <a:off x="7896226" y="4724399"/>
            <a:ext cx="358775" cy="287338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1277" name="AutoShape 46"/>
          <p:cNvSpPr>
            <a:spLocks noChangeArrowheads="1"/>
          </p:cNvSpPr>
          <p:nvPr/>
        </p:nvSpPr>
        <p:spPr bwMode="auto">
          <a:xfrm>
            <a:off x="8543926" y="4724399"/>
            <a:ext cx="358775" cy="287338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</p:spTree>
    <p:extLst>
      <p:ext uri="{BB962C8B-B14F-4D97-AF65-F5344CB8AC3E}">
        <p14:creationId xmlns:p14="http://schemas.microsoft.com/office/powerpoint/2010/main" val="4113223059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3"/>
          <p:cNvSpPr>
            <a:spLocks noGrp="1" noChangeArrowheads="1"/>
          </p:cNvSpPr>
          <p:nvPr>
            <p:ph idx="1"/>
          </p:nvPr>
        </p:nvSpPr>
        <p:spPr>
          <a:xfrm>
            <a:off x="520701" y="701775"/>
            <a:ext cx="10399835" cy="238125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If a comparison register is a destination of immediately preceding load instruction</a:t>
            </a: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Need 2 stall cycles</a:t>
            </a:r>
          </a:p>
        </p:txBody>
      </p:sp>
      <p:sp>
        <p:nvSpPr>
          <p:cNvPr id="18329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470900" y="6224590"/>
            <a:ext cx="3097707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dirty="0"/>
              <a:t>Chapter 4 — The Processor — </a:t>
            </a:r>
            <a:fld id="{43F7755F-AE7D-4057-98CE-91D3A51270C6}" type="slidenum">
              <a:rPr lang="en-AU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AU" altLang="zh-CN" sz="1400" dirty="0"/>
          </a:p>
        </p:txBody>
      </p:sp>
      <p:sp>
        <p:nvSpPr>
          <p:cNvPr id="183301" name="Rectangle 4"/>
          <p:cNvSpPr>
            <a:spLocks noChangeArrowheads="1"/>
          </p:cNvSpPr>
          <p:nvPr/>
        </p:nvSpPr>
        <p:spPr bwMode="auto">
          <a:xfrm>
            <a:off x="2279650" y="4374455"/>
            <a:ext cx="1703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beq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stalled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grpSp>
        <p:nvGrpSpPr>
          <p:cNvPr id="183302" name="Group 5"/>
          <p:cNvGrpSpPr>
            <a:grpSpLocks/>
          </p:cNvGrpSpPr>
          <p:nvPr/>
        </p:nvGrpSpPr>
        <p:grpSpPr bwMode="auto">
          <a:xfrm>
            <a:off x="4656139" y="3140968"/>
            <a:ext cx="3024187" cy="504825"/>
            <a:chOff x="2018" y="2341"/>
            <a:chExt cx="1905" cy="318"/>
          </a:xfrm>
        </p:grpSpPr>
        <p:sp>
          <p:nvSpPr>
            <p:cNvPr id="183332" name="Rectangle 6"/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IF</a:t>
              </a:r>
              <a:endParaRPr lang="en-AU" altLang="zh-CN" sz="1400"/>
            </a:p>
          </p:txBody>
        </p:sp>
        <p:sp>
          <p:nvSpPr>
            <p:cNvPr id="183333" name="Rectangle 7"/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ID</a:t>
              </a:r>
              <a:endParaRPr lang="en-AU" altLang="zh-CN" sz="1400"/>
            </a:p>
          </p:txBody>
        </p:sp>
        <p:sp>
          <p:nvSpPr>
            <p:cNvPr id="183334" name="Rectangle 8"/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EX</a:t>
              </a:r>
              <a:endParaRPr lang="en-AU" altLang="zh-CN" sz="1400"/>
            </a:p>
          </p:txBody>
        </p:sp>
        <p:sp>
          <p:nvSpPr>
            <p:cNvPr id="183335" name="Rectangle 9"/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MEM</a:t>
              </a:r>
              <a:endParaRPr lang="en-AU" altLang="zh-CN" sz="1400"/>
            </a:p>
          </p:txBody>
        </p:sp>
        <p:sp>
          <p:nvSpPr>
            <p:cNvPr id="183336" name="Rectangle 10"/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WB</a:t>
              </a:r>
              <a:endParaRPr lang="en-AU" altLang="zh-CN" sz="1400"/>
            </a:p>
          </p:txBody>
        </p:sp>
        <p:sp>
          <p:nvSpPr>
            <p:cNvPr id="183337" name="Rectangle 11"/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3338" name="Rectangle 12"/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3339" name="Rectangle 13"/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3340" name="Rectangle 14"/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</p:grpSp>
      <p:sp>
        <p:nvSpPr>
          <p:cNvPr id="183303" name="Rectangle 15"/>
          <p:cNvSpPr>
            <a:spLocks noChangeArrowheads="1"/>
          </p:cNvSpPr>
          <p:nvPr/>
        </p:nvSpPr>
        <p:spPr bwMode="auto">
          <a:xfrm>
            <a:off x="5303838" y="3790255"/>
            <a:ext cx="431800" cy="360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IF</a:t>
            </a:r>
            <a:endParaRPr lang="en-AU" altLang="zh-CN" sz="1400"/>
          </a:p>
        </p:txBody>
      </p:sp>
      <p:sp>
        <p:nvSpPr>
          <p:cNvPr id="183304" name="Rectangle 16"/>
          <p:cNvSpPr>
            <a:spLocks noChangeArrowheads="1"/>
          </p:cNvSpPr>
          <p:nvPr/>
        </p:nvSpPr>
        <p:spPr bwMode="auto">
          <a:xfrm>
            <a:off x="5951538" y="3790255"/>
            <a:ext cx="431800" cy="360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ID</a:t>
            </a:r>
            <a:endParaRPr lang="en-AU" altLang="zh-CN" sz="1400"/>
          </a:p>
        </p:txBody>
      </p:sp>
      <p:sp>
        <p:nvSpPr>
          <p:cNvPr id="183305" name="Rectangle 17"/>
          <p:cNvSpPr>
            <a:spLocks noChangeArrowheads="1"/>
          </p:cNvSpPr>
          <p:nvPr/>
        </p:nvSpPr>
        <p:spPr bwMode="auto">
          <a:xfrm>
            <a:off x="5808664" y="3717231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06" name="Rectangle 18"/>
          <p:cNvSpPr>
            <a:spLocks noChangeArrowheads="1"/>
          </p:cNvSpPr>
          <p:nvPr/>
        </p:nvSpPr>
        <p:spPr bwMode="auto">
          <a:xfrm>
            <a:off x="6456364" y="3717231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07" name="Rectangle 19"/>
          <p:cNvSpPr>
            <a:spLocks noChangeArrowheads="1"/>
          </p:cNvSpPr>
          <p:nvPr/>
        </p:nvSpPr>
        <p:spPr bwMode="auto">
          <a:xfrm>
            <a:off x="7104064" y="3717231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08" name="Rectangle 20"/>
          <p:cNvSpPr>
            <a:spLocks noChangeArrowheads="1"/>
          </p:cNvSpPr>
          <p:nvPr/>
        </p:nvSpPr>
        <p:spPr bwMode="auto">
          <a:xfrm>
            <a:off x="7751764" y="3717231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09" name="Rectangle 21"/>
          <p:cNvSpPr>
            <a:spLocks noChangeArrowheads="1"/>
          </p:cNvSpPr>
          <p:nvPr/>
        </p:nvSpPr>
        <p:spPr bwMode="auto">
          <a:xfrm>
            <a:off x="6599238" y="4364930"/>
            <a:ext cx="431800" cy="360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ID</a:t>
            </a:r>
            <a:endParaRPr lang="en-AU" altLang="zh-CN" sz="1400"/>
          </a:p>
        </p:txBody>
      </p:sp>
      <p:sp>
        <p:nvSpPr>
          <p:cNvPr id="183310" name="Rectangle 22"/>
          <p:cNvSpPr>
            <a:spLocks noChangeArrowheads="1"/>
          </p:cNvSpPr>
          <p:nvPr/>
        </p:nvSpPr>
        <p:spPr bwMode="auto">
          <a:xfrm>
            <a:off x="6456364" y="4291906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11" name="Rectangle 23"/>
          <p:cNvSpPr>
            <a:spLocks noChangeArrowheads="1"/>
          </p:cNvSpPr>
          <p:nvPr/>
        </p:nvSpPr>
        <p:spPr bwMode="auto">
          <a:xfrm>
            <a:off x="7104064" y="4291906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12" name="Rectangle 24"/>
          <p:cNvSpPr>
            <a:spLocks noChangeArrowheads="1"/>
          </p:cNvSpPr>
          <p:nvPr/>
        </p:nvSpPr>
        <p:spPr bwMode="auto">
          <a:xfrm>
            <a:off x="7751764" y="4291906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13" name="Rectangle 25"/>
          <p:cNvSpPr>
            <a:spLocks noChangeArrowheads="1"/>
          </p:cNvSpPr>
          <p:nvPr/>
        </p:nvSpPr>
        <p:spPr bwMode="auto">
          <a:xfrm>
            <a:off x="8399464" y="4291906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14" name="Rectangle 26"/>
          <p:cNvSpPr>
            <a:spLocks noChangeArrowheads="1"/>
          </p:cNvSpPr>
          <p:nvPr/>
        </p:nvSpPr>
        <p:spPr bwMode="auto">
          <a:xfrm>
            <a:off x="7248525" y="4941193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ID</a:t>
            </a:r>
            <a:endParaRPr lang="en-AU" altLang="zh-CN" sz="1400"/>
          </a:p>
        </p:txBody>
      </p:sp>
      <p:sp>
        <p:nvSpPr>
          <p:cNvPr id="183315" name="Rectangle 27"/>
          <p:cNvSpPr>
            <a:spLocks noChangeArrowheads="1"/>
          </p:cNvSpPr>
          <p:nvPr/>
        </p:nvSpPr>
        <p:spPr bwMode="auto">
          <a:xfrm>
            <a:off x="7897813" y="4941193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EX</a:t>
            </a:r>
            <a:endParaRPr lang="en-AU" altLang="zh-CN" sz="1400"/>
          </a:p>
        </p:txBody>
      </p:sp>
      <p:sp>
        <p:nvSpPr>
          <p:cNvPr id="183316" name="Rectangle 28"/>
          <p:cNvSpPr>
            <a:spLocks noChangeArrowheads="1"/>
          </p:cNvSpPr>
          <p:nvPr/>
        </p:nvSpPr>
        <p:spPr bwMode="auto">
          <a:xfrm>
            <a:off x="8545513" y="4941193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MEM</a:t>
            </a:r>
            <a:endParaRPr lang="en-AU" altLang="zh-CN" sz="1400"/>
          </a:p>
        </p:txBody>
      </p:sp>
      <p:sp>
        <p:nvSpPr>
          <p:cNvPr id="183317" name="Rectangle 29"/>
          <p:cNvSpPr>
            <a:spLocks noChangeArrowheads="1"/>
          </p:cNvSpPr>
          <p:nvPr/>
        </p:nvSpPr>
        <p:spPr bwMode="auto">
          <a:xfrm>
            <a:off x="9193213" y="4941193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WB</a:t>
            </a:r>
            <a:endParaRPr lang="en-AU" altLang="zh-CN" sz="1400"/>
          </a:p>
        </p:txBody>
      </p:sp>
      <p:sp>
        <p:nvSpPr>
          <p:cNvPr id="183318" name="Rectangle 30"/>
          <p:cNvSpPr>
            <a:spLocks noChangeArrowheads="1"/>
          </p:cNvSpPr>
          <p:nvPr/>
        </p:nvSpPr>
        <p:spPr bwMode="auto">
          <a:xfrm>
            <a:off x="7105650" y="4868168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19" name="Rectangle 31"/>
          <p:cNvSpPr>
            <a:spLocks noChangeArrowheads="1"/>
          </p:cNvSpPr>
          <p:nvPr/>
        </p:nvSpPr>
        <p:spPr bwMode="auto">
          <a:xfrm>
            <a:off x="7753350" y="4868168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20" name="Rectangle 32"/>
          <p:cNvSpPr>
            <a:spLocks noChangeArrowheads="1"/>
          </p:cNvSpPr>
          <p:nvPr/>
        </p:nvSpPr>
        <p:spPr bwMode="auto">
          <a:xfrm>
            <a:off x="8401050" y="4868168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21" name="Rectangle 33"/>
          <p:cNvSpPr>
            <a:spLocks noChangeArrowheads="1"/>
          </p:cNvSpPr>
          <p:nvPr/>
        </p:nvSpPr>
        <p:spPr bwMode="auto">
          <a:xfrm>
            <a:off x="9048750" y="4868168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22" name="Rectangle 34"/>
          <p:cNvSpPr>
            <a:spLocks noChangeArrowheads="1"/>
          </p:cNvSpPr>
          <p:nvPr/>
        </p:nvSpPr>
        <p:spPr bwMode="auto">
          <a:xfrm>
            <a:off x="2279650" y="3798193"/>
            <a:ext cx="170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beq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stalled</a:t>
            </a:r>
            <a:endParaRPr lang="en-AU" altLang="zh-CN" sz="1800">
              <a:solidFill>
                <a:schemeClr val="hlink"/>
              </a:solidFill>
              <a:latin typeface="Lucida Console" panose="020B0609040504020204" pitchFamily="49" charset="0"/>
            </a:endParaRPr>
          </a:p>
        </p:txBody>
      </p:sp>
      <p:sp>
        <p:nvSpPr>
          <p:cNvPr id="183323" name="Rectangle 35"/>
          <p:cNvSpPr>
            <a:spLocks noChangeArrowheads="1"/>
          </p:cNvSpPr>
          <p:nvPr/>
        </p:nvSpPr>
        <p:spPr bwMode="auto">
          <a:xfrm>
            <a:off x="2279651" y="3221931"/>
            <a:ext cx="1858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ld 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zh-CN" sz="1800">
                <a:latin typeface="Lucida Console" panose="020B0609040504020204" pitchFamily="49" charset="0"/>
              </a:rPr>
              <a:t>, addr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sp>
        <p:nvSpPr>
          <p:cNvPr id="183324" name="Rectangle 36"/>
          <p:cNvSpPr>
            <a:spLocks noChangeArrowheads="1"/>
          </p:cNvSpPr>
          <p:nvPr/>
        </p:nvSpPr>
        <p:spPr bwMode="auto">
          <a:xfrm>
            <a:off x="2279651" y="4950717"/>
            <a:ext cx="269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beq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zh-CN" sz="1800">
                <a:latin typeface="Lucida Console" panose="020B0609040504020204" pitchFamily="49" charset="0"/>
              </a:rPr>
              <a:t>,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x0</a:t>
            </a:r>
            <a:r>
              <a:rPr lang="en-US" altLang="zh-CN" sz="1800">
                <a:latin typeface="Lucida Console" panose="020B0609040504020204" pitchFamily="49" charset="0"/>
              </a:rPr>
              <a:t>, target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sp>
        <p:nvSpPr>
          <p:cNvPr id="183325" name="Line 37"/>
          <p:cNvSpPr>
            <a:spLocks noChangeShapeType="1"/>
          </p:cNvSpPr>
          <p:nvPr/>
        </p:nvSpPr>
        <p:spPr bwMode="auto">
          <a:xfrm>
            <a:off x="7175500" y="3356867"/>
            <a:ext cx="433388" cy="17272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26" name="AutoShape 38"/>
          <p:cNvSpPr>
            <a:spLocks noChangeArrowheads="1"/>
          </p:cNvSpPr>
          <p:nvPr/>
        </p:nvSpPr>
        <p:spPr bwMode="auto">
          <a:xfrm>
            <a:off x="7248526" y="4436367"/>
            <a:ext cx="360363" cy="287338"/>
          </a:xfrm>
          <a:prstGeom prst="cloudCallout">
            <a:avLst>
              <a:gd name="adj1" fmla="val -12995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3327" name="AutoShape 39"/>
          <p:cNvSpPr>
            <a:spLocks noChangeArrowheads="1"/>
          </p:cNvSpPr>
          <p:nvPr/>
        </p:nvSpPr>
        <p:spPr bwMode="auto">
          <a:xfrm>
            <a:off x="7896226" y="4436367"/>
            <a:ext cx="358775" cy="287338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3328" name="AutoShape 40"/>
          <p:cNvSpPr>
            <a:spLocks noChangeArrowheads="1"/>
          </p:cNvSpPr>
          <p:nvPr/>
        </p:nvSpPr>
        <p:spPr bwMode="auto">
          <a:xfrm>
            <a:off x="8543926" y="4436367"/>
            <a:ext cx="358775" cy="287338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3329" name="AutoShape 41"/>
          <p:cNvSpPr>
            <a:spLocks noChangeArrowheads="1"/>
          </p:cNvSpPr>
          <p:nvPr/>
        </p:nvSpPr>
        <p:spPr bwMode="auto">
          <a:xfrm>
            <a:off x="6600826" y="3860106"/>
            <a:ext cx="360363" cy="287337"/>
          </a:xfrm>
          <a:prstGeom prst="cloudCallout">
            <a:avLst>
              <a:gd name="adj1" fmla="val -12995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3330" name="AutoShape 42"/>
          <p:cNvSpPr>
            <a:spLocks noChangeArrowheads="1"/>
          </p:cNvSpPr>
          <p:nvPr/>
        </p:nvSpPr>
        <p:spPr bwMode="auto">
          <a:xfrm>
            <a:off x="7248526" y="3860106"/>
            <a:ext cx="358775" cy="287337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3331" name="AutoShape 43"/>
          <p:cNvSpPr>
            <a:spLocks noChangeArrowheads="1"/>
          </p:cNvSpPr>
          <p:nvPr/>
        </p:nvSpPr>
        <p:spPr bwMode="auto">
          <a:xfrm>
            <a:off x="7896226" y="3860106"/>
            <a:ext cx="358775" cy="287337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</p:spTree>
    <p:extLst>
      <p:ext uri="{BB962C8B-B14F-4D97-AF65-F5344CB8AC3E}">
        <p14:creationId xmlns:p14="http://schemas.microsoft.com/office/powerpoint/2010/main" val="3293451467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B5C16D00-CFF0-534F-1AE2-0317C7ADAB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5360" y="1880828"/>
            <a:ext cx="4536504" cy="3096344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altLang="zh-CN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Noto Serif SC"/>
              </a:rPr>
              <a:t>IF</a:t>
            </a:r>
            <a:r>
              <a:rPr lang="en-US" altLang="zh-CN" sz="2000" b="1" i="0" dirty="0">
                <a:effectLst/>
                <a:latin typeface="Noto Serif SC"/>
              </a:rPr>
              <a:t>, Inst Fetch</a:t>
            </a:r>
            <a:r>
              <a:rPr lang="zh-CN" altLang="en-US" sz="2000" b="0" i="0" dirty="0">
                <a:effectLst/>
                <a:latin typeface="Noto Serif SC"/>
              </a:rPr>
              <a:t>，从内存中获取指令</a:t>
            </a:r>
          </a:p>
          <a:p>
            <a:pPr algn="l">
              <a:buFont typeface="+mj-lt"/>
              <a:buAutoNum type="arabicPeriod"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Noto Serif SC"/>
              </a:rPr>
              <a:t>ID</a:t>
            </a:r>
            <a:r>
              <a:rPr lang="en-US" altLang="zh-CN" sz="2000" b="1" i="0" dirty="0">
                <a:effectLst/>
                <a:latin typeface="Noto Serif SC"/>
              </a:rPr>
              <a:t>, Inst Decode</a:t>
            </a:r>
            <a:r>
              <a:rPr lang="zh-CN" altLang="en-US" sz="2000" b="0" i="0" dirty="0">
                <a:effectLst/>
                <a:latin typeface="Noto Serif SC"/>
              </a:rPr>
              <a:t>，读取寄存器、指令译码</a:t>
            </a:r>
          </a:p>
          <a:p>
            <a:pPr algn="l">
              <a:buFont typeface="+mj-lt"/>
              <a:buAutoNum type="arabicPeriod"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Noto Serif SC"/>
              </a:rPr>
              <a:t>EX</a:t>
            </a:r>
            <a:r>
              <a:rPr lang="en-US" altLang="zh-CN" sz="2000" b="1" i="0" dirty="0">
                <a:effectLst/>
                <a:latin typeface="Noto Serif SC"/>
              </a:rPr>
              <a:t>, Execute</a:t>
            </a:r>
            <a:r>
              <a:rPr lang="zh-CN" altLang="en-US" sz="2000" b="0" i="0" dirty="0">
                <a:effectLst/>
                <a:latin typeface="Noto Serif SC"/>
              </a:rPr>
              <a:t>，计算操作结果和</a:t>
            </a:r>
            <a:r>
              <a:rPr lang="en-US" altLang="zh-CN" sz="2000" b="0" i="0" dirty="0">
                <a:effectLst/>
                <a:latin typeface="Noto Serif SC"/>
              </a:rPr>
              <a:t>/</a:t>
            </a:r>
            <a:r>
              <a:rPr lang="zh-CN" altLang="en-US" sz="2000" b="0" i="0" dirty="0">
                <a:effectLst/>
                <a:latin typeface="Noto Serif SC"/>
              </a:rPr>
              <a:t>或地址</a:t>
            </a:r>
          </a:p>
          <a:p>
            <a:pPr algn="l">
              <a:buFont typeface="+mj-lt"/>
              <a:buAutoNum type="arabicPeriod"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Noto Serif SC"/>
              </a:rPr>
              <a:t>MEM</a:t>
            </a:r>
            <a:r>
              <a:rPr lang="en-US" altLang="zh-CN" sz="2000" b="1" i="0" dirty="0">
                <a:effectLst/>
                <a:latin typeface="Noto Serif SC"/>
              </a:rPr>
              <a:t>, Memory</a:t>
            </a:r>
            <a:r>
              <a:rPr lang="zh-CN" altLang="en-US" sz="2000" b="0" i="0" dirty="0">
                <a:effectLst/>
                <a:latin typeface="Noto Serif SC"/>
              </a:rPr>
              <a:t>，内存存取（如果需要的话）</a:t>
            </a:r>
          </a:p>
          <a:p>
            <a:pPr algn="l">
              <a:buFont typeface="+mj-lt"/>
              <a:buAutoNum type="arabicPeriod"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Noto Serif SC"/>
              </a:rPr>
              <a:t>WB</a:t>
            </a:r>
            <a:r>
              <a:rPr lang="en-US" altLang="zh-CN" sz="2000" b="1" i="0" dirty="0">
                <a:effectLst/>
                <a:latin typeface="Noto Serif SC"/>
              </a:rPr>
              <a:t>, Write Back</a:t>
            </a:r>
            <a:r>
              <a:rPr lang="zh-CN" altLang="en-US" sz="2000" b="0" i="0" dirty="0">
                <a:effectLst/>
                <a:latin typeface="Noto Serif SC"/>
              </a:rPr>
              <a:t>，将结果写回寄存器（如果需要的话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2262AA-4AC0-0658-6A42-E6361B9E7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88" y="718049"/>
            <a:ext cx="6936449" cy="542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7773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AA75174-375D-0831-0591-1637D2634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476672"/>
            <a:ext cx="9596391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58064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7992F-CAA8-9519-2D3D-3705102A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32" y="2564904"/>
            <a:ext cx="6984776" cy="1325563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solidFill>
                  <a:srgbClr val="0070C0"/>
                </a:solidFill>
              </a:rPr>
              <a:t>流水线 </a:t>
            </a:r>
            <a:r>
              <a:rPr lang="en-US" altLang="zh-CN" sz="6600" b="1" dirty="0">
                <a:solidFill>
                  <a:srgbClr val="0070C0"/>
                </a:solidFill>
              </a:rPr>
              <a:t>CPU </a:t>
            </a:r>
            <a:r>
              <a:rPr lang="zh-CN" altLang="en-US" sz="6600" b="1" dirty="0">
                <a:solidFill>
                  <a:srgbClr val="0070C0"/>
                </a:solidFill>
              </a:rPr>
              <a:t>性能</a:t>
            </a:r>
          </a:p>
        </p:txBody>
      </p:sp>
    </p:spTree>
    <p:extLst>
      <p:ext uri="{BB962C8B-B14F-4D97-AF65-F5344CB8AC3E}">
        <p14:creationId xmlns:p14="http://schemas.microsoft.com/office/powerpoint/2010/main" val="3378564444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7688" y="63483"/>
            <a:ext cx="8544272" cy="936625"/>
          </a:xfrm>
        </p:spPr>
        <p:txBody>
          <a:bodyPr/>
          <a:lstStyle/>
          <a:p>
            <a:r>
              <a:rPr lang="en-US" altLang="zh-CN" sz="4000" dirty="0"/>
              <a:t>Something about control signals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5440" y="1000108"/>
            <a:ext cx="10081120" cy="4857784"/>
          </a:xfrm>
        </p:spPr>
        <p:txBody>
          <a:bodyPr/>
          <a:lstStyle/>
          <a:p>
            <a:r>
              <a:rPr lang="en-US" altLang="zh-CN" sz="2000" dirty="0"/>
              <a:t>How to know the instruction in EXE/</a:t>
            </a:r>
            <a:r>
              <a:rPr lang="en-US" altLang="zh-CN" sz="2000" dirty="0" err="1"/>
              <a:t>MEM</a:t>
            </a:r>
            <a:r>
              <a:rPr lang="en-US" altLang="zh-CN" sz="2000" dirty="0"/>
              <a:t> is a Branch?</a:t>
            </a:r>
          </a:p>
          <a:p>
            <a:pPr lvl="1"/>
            <a:r>
              <a:rPr lang="en-US" altLang="zh-CN" sz="2000" dirty="0" err="1">
                <a:solidFill>
                  <a:srgbClr val="0000CC"/>
                </a:solidFill>
              </a:rPr>
              <a:t>EXE.branch</a:t>
            </a:r>
            <a:r>
              <a:rPr lang="en-US" altLang="zh-CN" sz="2000" dirty="0">
                <a:solidFill>
                  <a:srgbClr val="0000CC"/>
                </a:solidFill>
              </a:rPr>
              <a:t> ==1  or   </a:t>
            </a:r>
            <a:r>
              <a:rPr lang="en-US" altLang="zh-CN" sz="2000" dirty="0" err="1">
                <a:solidFill>
                  <a:srgbClr val="0000CC"/>
                </a:solidFill>
              </a:rPr>
              <a:t>Mem.branch</a:t>
            </a:r>
            <a:r>
              <a:rPr lang="en-US" altLang="zh-CN" sz="2000" dirty="0">
                <a:solidFill>
                  <a:srgbClr val="0000CC"/>
                </a:solidFill>
              </a:rPr>
              <a:t>  == 1 </a:t>
            </a:r>
          </a:p>
          <a:p>
            <a:r>
              <a:rPr lang="en-US" altLang="zh-CN" sz="2000" dirty="0"/>
              <a:t>How to know the instruction in EXE/</a:t>
            </a:r>
            <a:r>
              <a:rPr lang="en-US" altLang="zh-CN" sz="2000" dirty="0" err="1"/>
              <a:t>MEM</a:t>
            </a:r>
            <a:r>
              <a:rPr lang="en-US" altLang="zh-CN" sz="2000" dirty="0"/>
              <a:t> is a </a:t>
            </a:r>
            <a:r>
              <a:rPr lang="en-US" altLang="zh-CN" sz="2000" dirty="0" err="1"/>
              <a:t>ALU</a:t>
            </a:r>
            <a:r>
              <a:rPr lang="en-US" altLang="zh-CN" sz="2000" dirty="0"/>
              <a:t> or </a:t>
            </a:r>
            <a:r>
              <a:rPr lang="en-US" altLang="zh-CN" sz="2000" dirty="0" err="1"/>
              <a:t>LW</a:t>
            </a:r>
            <a:r>
              <a:rPr lang="en-US" altLang="zh-CN" sz="2000" dirty="0"/>
              <a:t> instruction ( has a destination reg.) ?</a:t>
            </a:r>
          </a:p>
          <a:p>
            <a:pPr lvl="1"/>
            <a:r>
              <a:rPr lang="en-US" altLang="zh-CN" sz="2000" dirty="0" err="1">
                <a:solidFill>
                  <a:srgbClr val="0000CC"/>
                </a:solidFill>
              </a:rPr>
              <a:t>EXE.Wreg</a:t>
            </a:r>
            <a:r>
              <a:rPr lang="en-US" altLang="zh-CN" sz="2000" dirty="0">
                <a:solidFill>
                  <a:srgbClr val="0000CC"/>
                </a:solidFill>
              </a:rPr>
              <a:t> ==1  or </a:t>
            </a:r>
            <a:r>
              <a:rPr lang="en-US" altLang="zh-CN" sz="2000" dirty="0" err="1">
                <a:solidFill>
                  <a:srgbClr val="0000CC"/>
                </a:solidFill>
              </a:rPr>
              <a:t>Mem.Wreg</a:t>
            </a:r>
            <a:r>
              <a:rPr lang="en-US" altLang="zh-CN" sz="2000" dirty="0">
                <a:solidFill>
                  <a:srgbClr val="0000CC"/>
                </a:solidFill>
              </a:rPr>
              <a:t> == 1 </a:t>
            </a:r>
          </a:p>
          <a:p>
            <a:r>
              <a:rPr lang="en-US" altLang="zh-CN" sz="2000" dirty="0"/>
              <a:t>How to know the instruction in EXE/</a:t>
            </a:r>
            <a:r>
              <a:rPr lang="en-US" altLang="zh-CN" sz="2000" dirty="0" err="1"/>
              <a:t>MEM</a:t>
            </a:r>
            <a:r>
              <a:rPr lang="en-US" altLang="zh-CN" sz="2000" dirty="0"/>
              <a:t> is a </a:t>
            </a:r>
            <a:r>
              <a:rPr lang="en-US" altLang="zh-CN" sz="2000" dirty="0" err="1"/>
              <a:t>LW</a:t>
            </a:r>
            <a:r>
              <a:rPr lang="en-US" altLang="zh-CN" sz="2000" dirty="0"/>
              <a:t> ?</a:t>
            </a:r>
          </a:p>
          <a:p>
            <a:pPr lvl="1"/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0000CC"/>
                </a:solidFill>
              </a:rPr>
              <a:t>EXE.Wreg</a:t>
            </a:r>
            <a:r>
              <a:rPr lang="en-US" altLang="zh-CN" sz="2000" dirty="0">
                <a:solidFill>
                  <a:srgbClr val="0000CC"/>
                </a:solidFill>
              </a:rPr>
              <a:t>==1 and </a:t>
            </a:r>
            <a:r>
              <a:rPr lang="en-US" altLang="zh-CN" sz="2000" dirty="0" err="1">
                <a:solidFill>
                  <a:srgbClr val="0000CC"/>
                </a:solidFill>
              </a:rPr>
              <a:t>Mem2Reg</a:t>
            </a:r>
            <a:r>
              <a:rPr lang="en-US" altLang="zh-CN" sz="2000" dirty="0">
                <a:solidFill>
                  <a:srgbClr val="0000CC"/>
                </a:solidFill>
              </a:rPr>
              <a:t> == 1</a:t>
            </a:r>
          </a:p>
          <a:p>
            <a:r>
              <a:rPr lang="en-US" altLang="zh-CN" sz="2400" dirty="0"/>
              <a:t>Which instruction has no </a:t>
            </a:r>
            <a:r>
              <a:rPr lang="en-US" altLang="zh-CN" sz="2400" dirty="0" err="1">
                <a:solidFill>
                  <a:srgbClr val="0000FF"/>
                </a:solidFill>
              </a:rPr>
              <a:t>rd</a:t>
            </a:r>
            <a:r>
              <a:rPr lang="en-US" altLang="zh-CN" sz="2400" dirty="0"/>
              <a:t>?</a:t>
            </a:r>
          </a:p>
          <a:p>
            <a:pPr lvl="1"/>
            <a:r>
              <a:rPr lang="en-US" altLang="zh-CN" sz="2000" dirty="0" err="1">
                <a:solidFill>
                  <a:srgbClr val="0000FF"/>
                </a:solidFill>
              </a:rPr>
              <a:t>Sw</a:t>
            </a:r>
            <a:r>
              <a:rPr lang="en-US" altLang="zh-CN" sz="2000" dirty="0">
                <a:solidFill>
                  <a:srgbClr val="0000FF"/>
                </a:solidFill>
              </a:rPr>
              <a:t>, Branch</a:t>
            </a:r>
          </a:p>
          <a:p>
            <a:r>
              <a:rPr lang="en-US" altLang="zh-CN" sz="2400" dirty="0"/>
              <a:t>Which instruction has no </a:t>
            </a:r>
            <a:r>
              <a:rPr lang="en-US" altLang="zh-CN" sz="2400" dirty="0" err="1">
                <a:solidFill>
                  <a:srgbClr val="0000CC"/>
                </a:solidFill>
              </a:rPr>
              <a:t>rs</a:t>
            </a:r>
            <a:r>
              <a:rPr lang="en-US" altLang="zh-CN" sz="2400" dirty="0"/>
              <a:t> ?</a:t>
            </a:r>
          </a:p>
          <a:p>
            <a:pPr lvl="1"/>
            <a:r>
              <a:rPr lang="en-US" altLang="zh-CN" sz="2000" dirty="0">
                <a:solidFill>
                  <a:srgbClr val="0000CC"/>
                </a:solidFill>
              </a:rPr>
              <a:t>JAL, LUI</a:t>
            </a:r>
          </a:p>
          <a:p>
            <a:r>
              <a:rPr lang="en-US" altLang="zh-CN" sz="2400" dirty="0"/>
              <a:t>Which instruction has </a:t>
            </a:r>
            <a:r>
              <a:rPr lang="en-US" altLang="zh-CN" sz="2400" dirty="0">
                <a:solidFill>
                  <a:srgbClr val="0000CC"/>
                </a:solidFill>
              </a:rPr>
              <a:t>rs2</a:t>
            </a:r>
            <a:r>
              <a:rPr lang="en-US" altLang="zh-CN" sz="2400" dirty="0"/>
              <a:t> as source register?</a:t>
            </a:r>
          </a:p>
          <a:p>
            <a:pPr lvl="1"/>
            <a:r>
              <a:rPr lang="en-US" altLang="zh-CN" sz="2000" dirty="0">
                <a:solidFill>
                  <a:srgbClr val="0000CC"/>
                </a:solidFill>
              </a:rPr>
              <a:t>ALU r-r,  Branch,  SW</a:t>
            </a:r>
          </a:p>
          <a:p>
            <a:pPr lvl="1">
              <a:buNone/>
            </a:pPr>
            <a:endParaRPr lang="zh-CN" alt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25791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9616" y="63484"/>
            <a:ext cx="8208912" cy="936625"/>
          </a:xfrm>
        </p:spPr>
        <p:txBody>
          <a:bodyPr/>
          <a:lstStyle/>
          <a:p>
            <a:pPr eaLnBrk="1" hangingPunct="1"/>
            <a:r>
              <a:rPr lang="en-US" altLang="zh-CN" dirty="0"/>
              <a:t>Assumptions for calculation  </a:t>
            </a:r>
          </a:p>
        </p:txBody>
      </p:sp>
      <p:sp>
        <p:nvSpPr>
          <p:cNvPr id="901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767408" y="1412776"/>
            <a:ext cx="9660852" cy="3437003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cs typeface="Times New Roman" panose="02020603050405020304" pitchFamily="18" charset="0"/>
              </a:rPr>
              <a:t>The ideal CPI on a pipelined processor is almost always </a:t>
            </a:r>
            <a:r>
              <a:rPr lang="en-US" altLang="zh-CN" sz="2800" dirty="0">
                <a:solidFill>
                  <a:srgbClr val="FF33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cs typeface="Times New Roman" panose="02020603050405020304" pitchFamily="18" charset="0"/>
              </a:rPr>
              <a:t>. (may 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less than  or greater than</a:t>
            </a:r>
            <a:r>
              <a:rPr lang="en-US" altLang="zh-CN" sz="2800" dirty="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    So </a:t>
            </a:r>
          </a:p>
          <a:p>
            <a:pPr eaLnBrk="1" hangingPunct="1"/>
            <a:endParaRPr lang="en-US" altLang="zh-CN" sz="2800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dirty="0">
                <a:cs typeface="Times New Roman" panose="02020603050405020304" pitchFamily="18" charset="0"/>
              </a:rPr>
              <a:t>Ignore the overhead of pipelining clock cycle.</a:t>
            </a:r>
          </a:p>
          <a:p>
            <a:pPr eaLnBrk="1" hangingPunct="1"/>
            <a:r>
              <a:rPr lang="en-US" altLang="zh-CN" sz="2800" dirty="0">
                <a:cs typeface="Times New Roman" panose="02020603050405020304" pitchFamily="18" charset="0"/>
              </a:rPr>
              <a:t>Pipe stages are ideal balanced.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424D1F0-D9E7-377C-572F-FC446B7170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932941"/>
              </p:ext>
            </p:extLst>
          </p:nvPr>
        </p:nvGraphicFramePr>
        <p:xfrm>
          <a:off x="2207568" y="2492896"/>
          <a:ext cx="805656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4" imgW="3644640" imgH="457200" progId="Equation.DSMT4">
                  <p:embed/>
                </p:oleObj>
              </mc:Choice>
              <mc:Fallback>
                <p:oleObj name="Equation" r:id="rId4" imgW="36446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7568" y="2492896"/>
                        <a:ext cx="8056563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3479722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19536" y="1051372"/>
            <a:ext cx="828092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/>
              <a:t>Performance of pipeline with stalls</a:t>
            </a:r>
          </a:p>
        </p:txBody>
      </p:sp>
      <p:pic>
        <p:nvPicPr>
          <p:cNvPr id="89092" name="Picture 4" descr="chap3_2-2ne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3216" y="1941959"/>
            <a:ext cx="75438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3" name="Picture 5" descr="chap3_2-3new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83832" y="3132584"/>
            <a:ext cx="5791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5171256" y="4162400"/>
            <a:ext cx="5029200" cy="1066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048252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647728" y="107934"/>
            <a:ext cx="7848872" cy="936625"/>
          </a:xfrm>
        </p:spPr>
        <p:txBody>
          <a:bodyPr/>
          <a:lstStyle/>
          <a:p>
            <a:pPr eaLnBrk="1" hangingPunct="1"/>
            <a:r>
              <a:rPr lang="en-US" altLang="zh-CN" dirty="0"/>
              <a:t> </a:t>
            </a:r>
            <a:r>
              <a:rPr lang="en-US" altLang="zh-CN" sz="3200" dirty="0"/>
              <a:t>Case of single-cycle implementation</a:t>
            </a:r>
          </a:p>
        </p:txBody>
      </p:sp>
      <p:sp>
        <p:nvSpPr>
          <p:cNvPr id="9113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809720" y="1142984"/>
            <a:ext cx="8642350" cy="5334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cs typeface="Times New Roman" panose="02020603050405020304" pitchFamily="18" charset="0"/>
              </a:rPr>
              <a:t>CPI </a:t>
            </a:r>
            <a:r>
              <a:rPr lang="en-US" altLang="zh-CN" sz="2800" dirty="0" err="1">
                <a:cs typeface="Times New Roman" panose="02020603050405020304" pitchFamily="18" charset="0"/>
              </a:rPr>
              <a:t>unpipelined</a:t>
            </a:r>
            <a:r>
              <a:rPr lang="en-US" altLang="zh-CN" sz="2800" dirty="0">
                <a:cs typeface="Times New Roman" panose="02020603050405020304" pitchFamily="18" charset="0"/>
              </a:rPr>
              <a:t>  = 1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863754" y="2012950"/>
            <a:ext cx="4736301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 cycle pipelined =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5592552" y="1795452"/>
            <a:ext cx="39024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kumimoji="1" lang="en-US" altLang="zh-CN" sz="2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 cycle </a:t>
            </a:r>
            <a:r>
              <a:rPr kumimoji="1" lang="en-US" altLang="zh-CN" sz="28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unpipelined</a:t>
            </a:r>
            <a:endParaRPr kumimoji="1"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 depth</a:t>
            </a:r>
          </a:p>
        </p:txBody>
      </p:sp>
      <p:pic>
        <p:nvPicPr>
          <p:cNvPr id="91142" name="Picture 6" descr="b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3068960"/>
            <a:ext cx="8610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3" name="Picture 7" descr="chap3_2-6ne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4509120"/>
            <a:ext cx="5638800" cy="1219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230062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25279" y="192195"/>
            <a:ext cx="10513168" cy="91757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900" dirty="0"/>
              <a:t>Machine without structural hazards will always have a lower CPI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idx="1"/>
          </p:nvPr>
        </p:nvSpPr>
        <p:spPr bwMode="auto">
          <a:xfrm>
            <a:off x="525279" y="944724"/>
            <a:ext cx="10827305" cy="4284476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altLang="zh-CN" sz="2800" dirty="0">
                <a:cs typeface="Times New Roman" panose="02020603050405020304" pitchFamily="18" charset="0"/>
              </a:rPr>
              <a:t>Example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Data reference constitute 40% of the mix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Ideal CPI ignoring the structural hazard is 1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The processor with the structural hazard has a clock rate that is 1.05 times higher than that of a processor without structural hazard.</a:t>
            </a:r>
          </a:p>
          <a:p>
            <a:r>
              <a:rPr lang="en-US" altLang="zh-CN" sz="2800" dirty="0">
                <a:cs typeface="Times New Roman" panose="02020603050405020304" pitchFamily="18" charset="0"/>
              </a:rPr>
              <a:t>Answer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Average instruction time = </a:t>
            </a:r>
            <a:r>
              <a:rPr lang="en-US" altLang="zh-CN" sz="2400" dirty="0" err="1">
                <a:cs typeface="Times New Roman" panose="02020603050405020304" pitchFamily="18" charset="0"/>
              </a:rPr>
              <a:t>CPI</a:t>
            </a:r>
            <a:r>
              <a:rPr lang="en-US" altLang="zh-CN" sz="2400" dirty="0" err="1">
                <a:cs typeface="Times New Roman" panose="02020603050405020304" pitchFamily="18" charset="0"/>
                <a:sym typeface="Symbol" panose="05050102010706020507" pitchFamily="18" charset="2"/>
              </a:rPr>
              <a:t>Clock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cycle time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   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=(1+0.4 1) </a:t>
            </a:r>
            <a:r>
              <a:rPr lang="en-US" altLang="zh-CN" sz="2400" b="1" dirty="0" err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CC</a:t>
            </a:r>
            <a:r>
              <a:rPr lang="en-US" altLang="zh-CN" sz="2400" b="1" baseline="-18000" dirty="0" err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ideal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/1.05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   = 1.3  </a:t>
            </a:r>
            <a:r>
              <a:rPr lang="en-US" altLang="zh-CN" sz="2400" dirty="0" err="1">
                <a:cs typeface="Times New Roman" panose="02020603050405020304" pitchFamily="18" charset="0"/>
                <a:sym typeface="Symbol" panose="05050102010706020507" pitchFamily="18" charset="2"/>
              </a:rPr>
              <a:t>Cc</a:t>
            </a:r>
            <a:r>
              <a:rPr lang="en-US" altLang="zh-CN" sz="2400" baseline="-18000" dirty="0" err="1">
                <a:cs typeface="Times New Roman" panose="02020603050405020304" pitchFamily="18" charset="0"/>
                <a:sym typeface="Symbol" panose="05050102010706020507" pitchFamily="18" charset="2"/>
              </a:rPr>
              <a:t>ideal</a:t>
            </a:r>
            <a:endParaRPr lang="en-US" altLang="zh-CN" sz="2400" baseline="-180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Clearly, 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the processor without the structural hazard is faster.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8864DFA-F323-80FF-F6F0-54ACCF1C3C81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335360" y="5085184"/>
            <a:ext cx="748883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/>
              <a:t>Why allow machine  with structural hazard ?</a:t>
            </a:r>
            <a:endParaRPr lang="en-US" altLang="zh-CN" sz="320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E06DE83-D83E-38F7-E166-2E69B141F600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1271464" y="5629639"/>
            <a:ext cx="2448272" cy="1036166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FF3300"/>
                </a:solidFill>
                <a:cs typeface="Times New Roman" panose="02020603050405020304" pitchFamily="18" charset="0"/>
              </a:rPr>
              <a:t>节约成本</a:t>
            </a:r>
            <a:r>
              <a:rPr lang="en-US" altLang="zh-CN">
                <a:solidFill>
                  <a:srgbClr val="FF3300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>
                <a:solidFill>
                  <a:srgbClr val="FF3300"/>
                </a:solidFill>
                <a:cs typeface="Times New Roman" panose="02020603050405020304" pitchFamily="18" charset="0"/>
              </a:rPr>
              <a:t>减少延时</a:t>
            </a:r>
            <a:endParaRPr lang="en-US" altLang="zh-CN" dirty="0">
              <a:solidFill>
                <a:srgbClr val="FF33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396100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84439" y="404664"/>
            <a:ext cx="10441160" cy="9175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600" dirty="0"/>
              <a:t>Example: impact of structural hazard to performance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idx="1"/>
          </p:nvPr>
        </p:nvSpPr>
        <p:spPr bwMode="auto">
          <a:xfrm>
            <a:off x="1384439" y="2276872"/>
            <a:ext cx="8642350" cy="479583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/>
              <a:t>Example</a:t>
            </a:r>
          </a:p>
          <a:p>
            <a:pPr lvl="1"/>
            <a:r>
              <a:rPr lang="en-US" altLang="zh-CN" sz="2400" dirty="0"/>
              <a:t>The function unit time of FP multiplier</a:t>
            </a:r>
            <a:r>
              <a:rPr lang="zh-CN" altLang="en-US" sz="2400" dirty="0"/>
              <a:t>浮点数乘法器</a:t>
            </a:r>
            <a:r>
              <a:rPr lang="en-US" altLang="zh-CN" sz="2400" dirty="0"/>
              <a:t> is 6 clock cycles</a:t>
            </a:r>
          </a:p>
          <a:p>
            <a:pPr lvl="1"/>
            <a:r>
              <a:rPr lang="en-US" altLang="zh-CN" sz="2400" dirty="0"/>
              <a:t>FP multiply has a frequency of 14% in a </a:t>
            </a:r>
            <a:r>
              <a:rPr lang="en-US" altLang="zh-CN" sz="2400" dirty="0" err="1"/>
              <a:t>SPECfp</a:t>
            </a:r>
            <a:r>
              <a:rPr lang="en-US" altLang="zh-CN" sz="2400" dirty="0"/>
              <a:t> benchmark</a:t>
            </a:r>
          </a:p>
          <a:p>
            <a:pPr lvl="1"/>
            <a:r>
              <a:rPr lang="en-US" altLang="zh-CN" sz="2400" dirty="0"/>
              <a:t>Will the structural </a:t>
            </a:r>
            <a:r>
              <a:rPr lang="en-US" altLang="zh-CN" sz="2400" dirty="0" err="1"/>
              <a:t>hzard</a:t>
            </a:r>
            <a:r>
              <a:rPr lang="en-US" altLang="zh-CN" sz="2400" dirty="0"/>
              <a:t> have a large performance impact on the </a:t>
            </a:r>
            <a:r>
              <a:rPr lang="en-US" altLang="zh-CN" sz="2400" dirty="0" err="1"/>
              <a:t>SPECfp</a:t>
            </a:r>
            <a:r>
              <a:rPr lang="en-US" altLang="zh-CN" sz="2400" dirty="0"/>
              <a:t> benchmark?</a:t>
            </a:r>
          </a:p>
          <a:p>
            <a:pPr lvl="1"/>
            <a:endParaRPr lang="en-US" altLang="zh-CN" sz="2400" i="1" dirty="0"/>
          </a:p>
        </p:txBody>
      </p:sp>
    </p:spTree>
    <p:extLst>
      <p:ext uri="{BB962C8B-B14F-4D97-AF65-F5344CB8AC3E}">
        <p14:creationId xmlns:p14="http://schemas.microsoft.com/office/powerpoint/2010/main" val="676842099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15680" y="115888"/>
            <a:ext cx="6136233" cy="936625"/>
          </a:xfrm>
        </p:spPr>
        <p:txBody>
          <a:bodyPr/>
          <a:lstStyle/>
          <a:p>
            <a:r>
              <a:rPr lang="en-US" altLang="zh-CN" dirty="0"/>
              <a:t>Answer to the example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idx="1"/>
          </p:nvPr>
        </p:nvSpPr>
        <p:spPr bwMode="auto">
          <a:xfrm>
            <a:off x="695400" y="1052513"/>
            <a:ext cx="9972600" cy="5105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solidFill>
                  <a:srgbClr val="0000CC"/>
                </a:solidFill>
                <a:cs typeface="Times New Roman" panose="02020603050405020304" pitchFamily="18" charset="0"/>
              </a:rPr>
              <a:t>In the best case:</a:t>
            </a:r>
            <a:r>
              <a:rPr lang="en-US" altLang="zh-CN" sz="2800" dirty="0">
                <a:cs typeface="Times New Roman" panose="02020603050405020304" pitchFamily="18" charset="0"/>
              </a:rPr>
              <a:t> FP multiplies are distributed uniformly.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There is one multiply in every 7 clock.    1/14%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Then there will be no structural </a:t>
            </a:r>
            <a:r>
              <a:rPr lang="en-US" altLang="zh-CN" sz="2400" dirty="0" err="1">
                <a:cs typeface="Times New Roman" panose="02020603050405020304" pitchFamily="18" charset="0"/>
              </a:rPr>
              <a:t>hazard,then</a:t>
            </a:r>
            <a:r>
              <a:rPr lang="en-US" altLang="zh-CN" sz="2400" dirty="0">
                <a:cs typeface="Times New Roman" panose="02020603050405020304" pitchFamily="18" charset="0"/>
              </a:rPr>
              <a:t> there is no performance penalty at all.</a:t>
            </a:r>
          </a:p>
          <a:p>
            <a:r>
              <a:rPr lang="en-US" altLang="zh-CN" sz="2800" dirty="0">
                <a:solidFill>
                  <a:srgbClr val="0000CC"/>
                </a:solidFill>
                <a:cs typeface="Times New Roman" panose="02020603050405020304" pitchFamily="18" charset="0"/>
              </a:rPr>
              <a:t>In the worst case:</a:t>
            </a:r>
            <a:r>
              <a:rPr lang="en-US" altLang="zh-CN" sz="2800" dirty="0">
                <a:cs typeface="Times New Roman" panose="02020603050405020304" pitchFamily="18" charset="0"/>
              </a:rPr>
              <a:t> the multiplies are all clustered with no intervening instructions.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Then every multiply instruction have to stall 5 clock cycles to wait for the multiplier be released. 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The CPI will increase 70% to 1.7, if the ideal CPI is 1. </a:t>
            </a:r>
          </a:p>
        </p:txBody>
      </p:sp>
    </p:spTree>
    <p:extLst>
      <p:ext uri="{BB962C8B-B14F-4D97-AF65-F5344CB8AC3E}">
        <p14:creationId xmlns:p14="http://schemas.microsoft.com/office/powerpoint/2010/main" val="409671654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8047" y="116632"/>
            <a:ext cx="9144000" cy="9810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600" dirty="0"/>
              <a:t> performance influence of load stall</a:t>
            </a:r>
            <a:r>
              <a:rPr lang="en-US" altLang="zh-CN" dirty="0"/>
              <a:t> </a:t>
            </a:r>
          </a:p>
        </p:txBody>
      </p:sp>
      <p:sp>
        <p:nvSpPr>
          <p:cNvPr id="64515" name="Rectangle 3"/>
          <p:cNvSpPr>
            <a:spLocks noGrp="1" noRot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solidFill>
                  <a:srgbClr val="000000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Example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Assume 30% of the instructions are loads.</a:t>
            </a:r>
            <a:r>
              <a:rPr lang="en-US" altLang="zh-CN" sz="2400" dirty="0"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Half the time, instruction following a load instruction depends on the result of the load.</a:t>
            </a:r>
            <a:r>
              <a:rPr lang="en-US" altLang="zh-CN" sz="2400" dirty="0"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If hazard </a:t>
            </a:r>
            <a:r>
              <a:rPr lang="en-US" altLang="zh-CN" sz="2400" u="sng" dirty="0">
                <a:solidFill>
                  <a:srgbClr val="000000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causes a single cycle delay</a:t>
            </a:r>
            <a:r>
              <a:rPr lang="en-US" altLang="zh-CN" sz="2400" dirty="0">
                <a:solidFill>
                  <a:srgbClr val="000000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, how much faster is the ideal pipeline ?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Answer</a:t>
            </a:r>
          </a:p>
          <a:p>
            <a:pPr lvl="1"/>
            <a:r>
              <a:rPr lang="en-US" altLang="zh-CN" dirty="0">
                <a:cs typeface="Times New Roman" panose="02020603050405020304" pitchFamily="18" charset="0"/>
              </a:rPr>
              <a:t>CPI = 1+30%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50% 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1=1.15</a:t>
            </a:r>
          </a:p>
          <a:p>
            <a:pPr lvl="1"/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The performance decrease about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15%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due to load stall.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2C3EDF-1209-50F2-700B-CB62159F51EA}"/>
              </a:ext>
            </a:extLst>
          </p:cNvPr>
          <p:cNvSpPr txBox="1"/>
          <p:nvPr/>
        </p:nvSpPr>
        <p:spPr>
          <a:xfrm>
            <a:off x="1127448" y="5733256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好的编译器，在编译的时候会自动调整一些指令的顺序，使得执行被优化</a:t>
            </a:r>
          </a:p>
        </p:txBody>
      </p:sp>
    </p:spTree>
    <p:extLst>
      <p:ext uri="{BB962C8B-B14F-4D97-AF65-F5344CB8AC3E}">
        <p14:creationId xmlns:p14="http://schemas.microsoft.com/office/powerpoint/2010/main" val="3893195395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382724"/>
            <a:ext cx="5979096" cy="332655"/>
          </a:xfrm>
        </p:spPr>
        <p:txBody>
          <a:bodyPr>
            <a:noAutofit/>
          </a:bodyPr>
          <a:lstStyle/>
          <a:p>
            <a:r>
              <a:rPr lang="zh-CN" altLang="en-US" sz="3200" dirty="0">
                <a:ea typeface="宋体" panose="02010600030101010101" pitchFamily="2" charset="-122"/>
              </a:rPr>
              <a:t>完整流水线数据通路</a:t>
            </a:r>
            <a:endParaRPr lang="zh-CN" altLang="en-US" sz="3200" dirty="0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340768"/>
            <a:ext cx="9217024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2269F7B-99D0-5B64-2183-1B3AC01B15F6}"/>
              </a:ext>
            </a:extLst>
          </p:cNvPr>
          <p:cNvSpPr txBox="1"/>
          <p:nvPr/>
        </p:nvSpPr>
        <p:spPr>
          <a:xfrm>
            <a:off x="407368" y="5490819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相比于单周期</a:t>
            </a:r>
            <a:r>
              <a:rPr lang="en-US" altLang="zh-CN" dirty="0"/>
              <a:t>CPU</a:t>
            </a:r>
            <a:r>
              <a:rPr lang="zh-CN" altLang="en-US" dirty="0"/>
              <a:t>，只是在各个阶段之间加入了流水线寄存器来存储值</a:t>
            </a:r>
          </a:p>
        </p:txBody>
      </p:sp>
    </p:spTree>
    <p:extLst>
      <p:ext uri="{BB962C8B-B14F-4D97-AF65-F5344CB8AC3E}">
        <p14:creationId xmlns:p14="http://schemas.microsoft.com/office/powerpoint/2010/main" val="2442685784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1340768"/>
            <a:ext cx="9987584" cy="460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4">
            <a:extLst>
              <a:ext uri="{FF2B5EF4-FFF2-40B4-BE49-F238E27FC236}">
                <a16:creationId xmlns:a16="http://schemas.microsoft.com/office/drawing/2014/main" id="{D832D885-2E4D-3760-107A-7633A724D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792" y="3933056"/>
            <a:ext cx="865187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A13F3B9F-247C-BF66-F498-A5719E354103}"/>
              </a:ext>
            </a:extLst>
          </p:cNvPr>
          <p:cNvSpPr>
            <a:spLocks/>
          </p:cNvSpPr>
          <p:nvPr/>
        </p:nvSpPr>
        <p:spPr bwMode="auto">
          <a:xfrm>
            <a:off x="1316009" y="4869160"/>
            <a:ext cx="1892056" cy="1450231"/>
          </a:xfrm>
          <a:prstGeom prst="borderCallout1">
            <a:avLst>
              <a:gd name="adj1" fmla="val 13213"/>
              <a:gd name="adj2" fmla="val 107162"/>
              <a:gd name="adj3" fmla="val -52292"/>
              <a:gd name="adj4" fmla="val 167912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58D12D-29C3-2C3D-FE5E-090A0AFD15A0}"/>
              </a:ext>
            </a:extLst>
          </p:cNvPr>
          <p:cNvSpPr txBox="1"/>
          <p:nvPr/>
        </p:nvSpPr>
        <p:spPr>
          <a:xfrm>
            <a:off x="1363384" y="5009499"/>
            <a:ext cx="18920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如果地址不传递。则地址不见了，原来单周期是从</a:t>
            </a:r>
            <a:r>
              <a:rPr lang="en-US" altLang="zh-CN" sz="1400" dirty="0"/>
              <a:t>PC</a:t>
            </a:r>
            <a:r>
              <a:rPr lang="zh-CN" altLang="en-US" sz="1400" dirty="0"/>
              <a:t>里面来的，现在</a:t>
            </a:r>
            <a:r>
              <a:rPr lang="en-US" altLang="zh-CN" sz="1400" dirty="0"/>
              <a:t>PC</a:t>
            </a:r>
            <a:r>
              <a:rPr lang="zh-CN" altLang="en-US" sz="1400" dirty="0"/>
              <a:t>已经刷新过了（</a:t>
            </a:r>
            <a:r>
              <a:rPr lang="en-US" altLang="zh-CN" sz="1400" dirty="0" err="1"/>
              <a:t>rd</a:t>
            </a:r>
            <a:r>
              <a:rPr lang="zh-CN" altLang="en-US" sz="1400" dirty="0"/>
              <a:t>只会第五步用）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3C873E6-2427-26A3-CC77-535CC598E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449" y="5008429"/>
            <a:ext cx="835606" cy="94005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FC0BD10-E703-248E-EA96-CB6CC545AE0A}"/>
              </a:ext>
            </a:extLst>
          </p:cNvPr>
          <p:cNvSpPr txBox="1"/>
          <p:nvPr/>
        </p:nvSpPr>
        <p:spPr>
          <a:xfrm>
            <a:off x="331248" y="5994384"/>
            <a:ext cx="75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原先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BB8942E9-61B9-66C5-F51A-65BAE9CF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64" y="288769"/>
            <a:ext cx="9721080" cy="62068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注意写回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WB 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阶段写回数据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161824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364" y="288769"/>
            <a:ext cx="9721080" cy="62068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注意写回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MEM 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阶段判断是否发生跳转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00" y="1485275"/>
            <a:ext cx="8872800" cy="4867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A9C1A9B-F5C5-EC6A-E9F3-5D21F6696DEF}"/>
              </a:ext>
            </a:extLst>
          </p:cNvPr>
          <p:cNvSpPr txBox="1"/>
          <p:nvPr/>
        </p:nvSpPr>
        <p:spPr>
          <a:xfrm>
            <a:off x="4583832" y="263691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产生控制信号</a:t>
            </a:r>
          </a:p>
        </p:txBody>
      </p:sp>
    </p:spTree>
    <p:extLst>
      <p:ext uri="{BB962C8B-B14F-4D97-AF65-F5344CB8AC3E}">
        <p14:creationId xmlns:p14="http://schemas.microsoft.com/office/powerpoint/2010/main" val="859774425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100048"/>
            <a:ext cx="7927653" cy="520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Text Box 7"/>
          <p:cNvSpPr txBox="1">
            <a:spLocks noChangeArrowheads="1"/>
          </p:cNvSpPr>
          <p:nvPr/>
        </p:nvSpPr>
        <p:spPr bwMode="auto">
          <a:xfrm>
            <a:off x="479376" y="4785453"/>
            <a:ext cx="180020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Right-to-left flow leads to hazards</a:t>
            </a:r>
            <a:endParaRPr lang="en-AU" altLang="zh-CN" sz="2000" dirty="0">
              <a:solidFill>
                <a:srgbClr val="FF0000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692220" y="1343203"/>
            <a:ext cx="6480720" cy="2664296"/>
            <a:chOff x="1343472" y="1236838"/>
            <a:chExt cx="6480720" cy="2664296"/>
          </a:xfrm>
        </p:grpSpPr>
        <p:grpSp>
          <p:nvGrpSpPr>
            <p:cNvPr id="28" name="组合 27"/>
            <p:cNvGrpSpPr/>
            <p:nvPr/>
          </p:nvGrpSpPr>
          <p:grpSpPr>
            <a:xfrm>
              <a:off x="1343472" y="1236838"/>
              <a:ext cx="6480720" cy="2664296"/>
              <a:chOff x="1703512" y="1340768"/>
              <a:chExt cx="6480720" cy="266429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7680176" y="3212976"/>
                <a:ext cx="50405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V="1">
                <a:off x="8184232" y="1340768"/>
                <a:ext cx="0" cy="187220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H="1">
                <a:off x="3791744" y="1412776"/>
                <a:ext cx="439248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3791744" y="1412776"/>
                <a:ext cx="0" cy="86409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H="1">
                <a:off x="1703512" y="2276872"/>
                <a:ext cx="208823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1703512" y="2276872"/>
                <a:ext cx="0" cy="172819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直接连接符 26"/>
            <p:cNvCxnSpPr/>
            <p:nvPr/>
          </p:nvCxnSpPr>
          <p:spPr>
            <a:xfrm>
              <a:off x="1343472" y="3901134"/>
              <a:ext cx="144016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4367808" y="4437485"/>
            <a:ext cx="5263358" cy="1871835"/>
            <a:chOff x="4367808" y="4437112"/>
            <a:chExt cx="5263358" cy="1871835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9631165" y="4437112"/>
              <a:ext cx="0" cy="1871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4367808" y="6308947"/>
              <a:ext cx="52633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V="1">
              <a:off x="4367808" y="4581128"/>
              <a:ext cx="0" cy="172781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4367808" y="4581128"/>
              <a:ext cx="216024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5793727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90412" y="0"/>
            <a:ext cx="8280920" cy="981075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performance issues in pipelining</a:t>
            </a:r>
          </a:p>
        </p:txBody>
      </p:sp>
      <p:sp>
        <p:nvSpPr>
          <p:cNvPr id="7987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055440" y="1484784"/>
            <a:ext cx="9180511" cy="2880320"/>
          </a:xfrm>
        </p:spPr>
        <p:txBody>
          <a:bodyPr/>
          <a:lstStyle/>
          <a:p>
            <a:pPr eaLnBrk="1" hangingPunct="1"/>
            <a:r>
              <a:rPr lang="en-US" altLang="zh-CN" sz="2600" dirty="0">
                <a:solidFill>
                  <a:srgbClr val="FF3300"/>
                </a:solidFill>
                <a:cs typeface="Times New Roman" panose="02020603050405020304" pitchFamily="18" charset="0"/>
              </a:rPr>
              <a:t>Latency</a:t>
            </a:r>
            <a:r>
              <a:rPr lang="en-US" altLang="zh-CN" sz="2600" dirty="0">
                <a:cs typeface="Times New Roman" panose="02020603050405020304" pitchFamily="18" charset="0"/>
              </a:rPr>
              <a:t>:   </a:t>
            </a:r>
            <a:r>
              <a:rPr lang="zh-CN" altLang="en-US" sz="2000" dirty="0">
                <a:cs typeface="Times New Roman" panose="02020603050405020304" pitchFamily="18" charset="0"/>
              </a:rPr>
              <a:t>流水线中每条指令的执行时间并没有减少，反而总是比非流水线机器长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600" dirty="0">
                <a:solidFill>
                  <a:srgbClr val="FF3300"/>
                </a:solidFill>
                <a:cs typeface="Times New Roman" panose="02020603050405020304" pitchFamily="18" charset="0"/>
              </a:rPr>
              <a:t>Imbalance </a:t>
            </a:r>
            <a:r>
              <a:rPr lang="zh-CN" altLang="en-US" sz="2000" dirty="0">
                <a:cs typeface="Times New Roman" panose="02020603050405020304" pitchFamily="18" charset="0"/>
              </a:rPr>
              <a:t>阶段之间会降低性能 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600" dirty="0">
                <a:solidFill>
                  <a:srgbClr val="FF3300"/>
                </a:solidFill>
                <a:cs typeface="Times New Roman" panose="02020603050405020304" pitchFamily="18" charset="0"/>
              </a:rPr>
              <a:t>Overhead  </a:t>
            </a:r>
            <a:r>
              <a:rPr lang="zh-CN" altLang="en-US" sz="2000" dirty="0">
                <a:cs typeface="Times New Roman" panose="02020603050405020304" pitchFamily="18" charset="0"/>
              </a:rPr>
              <a:t>寄存器延迟和时钟偏移引起的上升也有助于机器周期的下限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600" dirty="0">
                <a:solidFill>
                  <a:srgbClr val="FF3300"/>
                </a:solidFill>
                <a:cs typeface="Times New Roman" panose="02020603050405020304" pitchFamily="18" charset="0"/>
              </a:rPr>
              <a:t>Pipeline hazards  </a:t>
            </a:r>
            <a:r>
              <a:rPr lang="zh-CN" altLang="en-US" sz="2000" dirty="0">
                <a:cs typeface="Times New Roman" panose="02020603050405020304" pitchFamily="18" charset="0"/>
              </a:rPr>
              <a:t>是管道的主要障碍，阻碍机器达到理想性能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600" dirty="0">
                <a:cs typeface="Times New Roman" panose="02020603050405020304" pitchFamily="18" charset="0"/>
              </a:rPr>
              <a:t>Time to “</a:t>
            </a:r>
            <a:r>
              <a:rPr lang="en-US" altLang="zh-CN" sz="2600" dirty="0">
                <a:solidFill>
                  <a:srgbClr val="FF3300"/>
                </a:solidFill>
                <a:cs typeface="Times New Roman" panose="02020603050405020304" pitchFamily="18" charset="0"/>
              </a:rPr>
              <a:t>fill</a:t>
            </a:r>
            <a:r>
              <a:rPr lang="en-US" altLang="zh-CN" sz="2600" dirty="0">
                <a:cs typeface="Times New Roman" panose="02020603050405020304" pitchFamily="18" charset="0"/>
              </a:rPr>
              <a:t>” pipeline and time to “</a:t>
            </a:r>
            <a:r>
              <a:rPr lang="en-US" altLang="zh-CN" sz="2600" dirty="0">
                <a:solidFill>
                  <a:srgbClr val="FF3300"/>
                </a:solidFill>
                <a:cs typeface="Times New Roman" panose="02020603050405020304" pitchFamily="18" charset="0"/>
              </a:rPr>
              <a:t>drain</a:t>
            </a:r>
            <a:r>
              <a:rPr lang="en-US" altLang="zh-CN" sz="2600" dirty="0">
                <a:cs typeface="Times New Roman" panose="02020603050405020304" pitchFamily="18" charset="0"/>
              </a:rPr>
              <a:t>” it reduces speedup</a:t>
            </a:r>
            <a:endParaRPr lang="en-US" altLang="zh-CN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393959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母版2">
  <a:themeElements>
    <a:clrScheme name="母版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母版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母版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ZJU_CS">
  <a:themeElements>
    <a:clrScheme name="ZJU_C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ZJU_CS">
      <a:majorFont>
        <a:latin typeface="Arial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ZJU_C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Arch_Lab</Template>
  <TotalTime>3047</TotalTime>
  <Words>2258</Words>
  <Application>Microsoft Office PowerPoint</Application>
  <PresentationFormat>宽屏</PresentationFormat>
  <Paragraphs>432</Paragraphs>
  <Slides>49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9" baseType="lpstr">
      <vt:lpstr>Noto Serif SC</vt:lpstr>
      <vt:lpstr>等线</vt:lpstr>
      <vt:lpstr>等线 Light</vt:lpstr>
      <vt:lpstr>Arial</vt:lpstr>
      <vt:lpstr>Bahnschrift</vt:lpstr>
      <vt:lpstr>Calibri</vt:lpstr>
      <vt:lpstr>Comic Sans MS</vt:lpstr>
      <vt:lpstr>Courier New</vt:lpstr>
      <vt:lpstr>Impact</vt:lpstr>
      <vt:lpstr>Lucida Console</vt:lpstr>
      <vt:lpstr>Times New Roman</vt:lpstr>
      <vt:lpstr>Wingdings</vt:lpstr>
      <vt:lpstr>1_Default Design</vt:lpstr>
      <vt:lpstr>自定义设计方案</vt:lpstr>
      <vt:lpstr>母版2</vt:lpstr>
      <vt:lpstr>Default Design</vt:lpstr>
      <vt:lpstr>诗情画意</vt:lpstr>
      <vt:lpstr>ZJU_CS</vt:lpstr>
      <vt:lpstr>Office 主题​​</vt:lpstr>
      <vt:lpstr>Equation</vt:lpstr>
      <vt:lpstr>PowerPoint 演示文稿</vt:lpstr>
      <vt:lpstr>Why pipelining : conclusion</vt:lpstr>
      <vt:lpstr>PowerPoint 演示文稿</vt:lpstr>
      <vt:lpstr>PowerPoint 演示文稿</vt:lpstr>
      <vt:lpstr>完整流水线数据通路</vt:lpstr>
      <vt:lpstr>注意写回1：WB 阶段写回数据</vt:lpstr>
      <vt:lpstr>注意写回2：MEM 阶段判断是否发生跳转</vt:lpstr>
      <vt:lpstr>PowerPoint 演示文稿</vt:lpstr>
      <vt:lpstr>performance issues in pipelining</vt:lpstr>
      <vt:lpstr>多周期视图</vt:lpstr>
      <vt:lpstr>Hazard 冒险</vt:lpstr>
      <vt:lpstr>Hazards</vt:lpstr>
      <vt:lpstr>Structural Hazard</vt:lpstr>
      <vt:lpstr>PowerPoint 演示文稿</vt:lpstr>
      <vt:lpstr>PowerPoint 演示文稿</vt:lpstr>
      <vt:lpstr>PowerPoint 演示文稿</vt:lpstr>
      <vt:lpstr>PowerPoint 演示文稿</vt:lpstr>
      <vt:lpstr>Detecting the Need to Forward</vt:lpstr>
      <vt:lpstr>Forwarding Paths</vt:lpstr>
      <vt:lpstr>Double Data Hazard</vt:lpstr>
      <vt:lpstr>修改条件判断语句</vt:lpstr>
      <vt:lpstr>解决二次冲突的forwarding的数据通路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Datapath with Hazard Detection</vt:lpstr>
      <vt:lpstr>PowerPoint 演示文稿</vt:lpstr>
      <vt:lpstr>  Stalls greatly hurt the performance </vt:lpstr>
      <vt:lpstr>Predict –not-taken</vt:lpstr>
      <vt:lpstr>Branch Computation more Forward</vt:lpstr>
      <vt:lpstr>Control Hazards – Branch Instruction</vt:lpstr>
      <vt:lpstr>Flushing : need only to insert   1 stall</vt:lpstr>
      <vt:lpstr>PowerPoint 演示文稿</vt:lpstr>
      <vt:lpstr>PowerPoint 演示文稿</vt:lpstr>
      <vt:lpstr>PowerPoint 演示文稿</vt:lpstr>
      <vt:lpstr>PowerPoint 演示文稿</vt:lpstr>
      <vt:lpstr>流水线 CPU 性能</vt:lpstr>
      <vt:lpstr>Something about control signals</vt:lpstr>
      <vt:lpstr>Assumptions for calculation  </vt:lpstr>
      <vt:lpstr>Performance of pipeline with stalls</vt:lpstr>
      <vt:lpstr> Case of single-cycle implementation</vt:lpstr>
      <vt:lpstr>Machine without structural hazards will always have a lower CPI</vt:lpstr>
      <vt:lpstr>Example: impact of structural hazard to performance</vt:lpstr>
      <vt:lpstr>Answer to the example</vt:lpstr>
      <vt:lpstr> performance influence of load stall </vt:lpstr>
    </vt:vector>
  </TitlesOfParts>
  <Company>zjucs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jxh</dc:creator>
  <cp:lastModifiedBy>炜 周</cp:lastModifiedBy>
  <cp:revision>305</cp:revision>
  <dcterms:created xsi:type="dcterms:W3CDTF">2011-05-08T15:47:12Z</dcterms:created>
  <dcterms:modified xsi:type="dcterms:W3CDTF">2024-05-30T08:18:43Z</dcterms:modified>
</cp:coreProperties>
</file>